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5"/>
  </p:notesMasterIdLst>
  <p:sldIdLst>
    <p:sldId id="256" r:id="rId2"/>
    <p:sldId id="586" r:id="rId3"/>
    <p:sldId id="587" r:id="rId4"/>
    <p:sldId id="376" r:id="rId5"/>
    <p:sldId id="589" r:id="rId6"/>
    <p:sldId id="590" r:id="rId7"/>
    <p:sldId id="591" r:id="rId8"/>
    <p:sldId id="592" r:id="rId9"/>
    <p:sldId id="588" r:id="rId10"/>
    <p:sldId id="598" r:id="rId11"/>
    <p:sldId id="599" r:id="rId12"/>
    <p:sldId id="438" r:id="rId13"/>
    <p:sldId id="477" r:id="rId14"/>
    <p:sldId id="563" r:id="rId15"/>
    <p:sldId id="440" r:id="rId16"/>
    <p:sldId id="439" r:id="rId17"/>
    <p:sldId id="491" r:id="rId18"/>
    <p:sldId id="492" r:id="rId19"/>
    <p:sldId id="564" r:id="rId20"/>
    <p:sldId id="452" r:id="rId21"/>
    <p:sldId id="494" r:id="rId22"/>
    <p:sldId id="569" r:id="rId23"/>
    <p:sldId id="448" r:id="rId24"/>
    <p:sldId id="451" r:id="rId25"/>
    <p:sldId id="545" r:id="rId26"/>
    <p:sldId id="573" r:id="rId27"/>
    <p:sldId id="539" r:id="rId28"/>
    <p:sldId id="456" r:id="rId29"/>
    <p:sldId id="606" r:id="rId30"/>
    <p:sldId id="546" r:id="rId31"/>
    <p:sldId id="605" r:id="rId32"/>
    <p:sldId id="607" r:id="rId33"/>
    <p:sldId id="616" r:id="rId34"/>
    <p:sldId id="624" r:id="rId35"/>
    <p:sldId id="617" r:id="rId36"/>
    <p:sldId id="614" r:id="rId37"/>
    <p:sldId id="615" r:id="rId38"/>
    <p:sldId id="619" r:id="rId39"/>
    <p:sldId id="620" r:id="rId40"/>
    <p:sldId id="621" r:id="rId41"/>
    <p:sldId id="623" r:id="rId42"/>
    <p:sldId id="622" r:id="rId43"/>
    <p:sldId id="626" r:id="rId44"/>
    <p:sldId id="627" r:id="rId45"/>
    <p:sldId id="628" r:id="rId46"/>
    <p:sldId id="625" r:id="rId47"/>
    <p:sldId id="595" r:id="rId48"/>
    <p:sldId id="596" r:id="rId49"/>
    <p:sldId id="597" r:id="rId50"/>
    <p:sldId id="601" r:id="rId51"/>
    <p:sldId id="602" r:id="rId52"/>
    <p:sldId id="603" r:id="rId53"/>
    <p:sldId id="604" r:id="rId54"/>
    <p:sldId id="460" r:id="rId55"/>
    <p:sldId id="544" r:id="rId56"/>
    <p:sldId id="600" r:id="rId57"/>
    <p:sldId id="594" r:id="rId58"/>
    <p:sldId id="618" r:id="rId59"/>
    <p:sldId id="608" r:id="rId60"/>
    <p:sldId id="611" r:id="rId61"/>
    <p:sldId id="612" r:id="rId62"/>
    <p:sldId id="613" r:id="rId63"/>
    <p:sldId id="310" r:id="rId64"/>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FDD242"/>
    <a:srgbClr val="0033CC"/>
    <a:srgbClr val="FF6699"/>
    <a:srgbClr val="FF8A18"/>
    <a:srgbClr val="BF2C13"/>
    <a:srgbClr val="349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8330" autoAdjust="0"/>
  </p:normalViewPr>
  <p:slideViewPr>
    <p:cSldViewPr snapToGrid="0">
      <p:cViewPr varScale="1">
        <p:scale>
          <a:sx n="66" d="100"/>
          <a:sy n="66" d="100"/>
        </p:scale>
        <p:origin x="83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2A15F-3113-4E19-82A2-3EFFC4D8E17D}" type="doc">
      <dgm:prSet loTypeId="urn:microsoft.com/office/officeart/2009/3/layout/PlusandMinus" loCatId="relationship" qsTypeId="urn:microsoft.com/office/officeart/2005/8/quickstyle/simple1" qsCatId="simple" csTypeId="urn:microsoft.com/office/officeart/2005/8/colors/colorful5" csCatId="colorful" phldr="1"/>
      <dgm:spPr/>
      <dgm:t>
        <a:bodyPr/>
        <a:lstStyle/>
        <a:p>
          <a:endParaRPr lang="en-US"/>
        </a:p>
      </dgm:t>
    </dgm:pt>
    <dgm:pt modelId="{7723EA2F-63F3-4A26-B14E-DC88A6C91183}">
      <dgm:prSet phldrT="[Text]" custT="1"/>
      <dgm:spPr/>
      <dgm:t>
        <a:bodyPr/>
        <a:lstStyle/>
        <a:p>
          <a:pPr algn="l">
            <a:lnSpc>
              <a:spcPct val="100000"/>
            </a:lnSpc>
            <a:spcAft>
              <a:spcPts val="0"/>
            </a:spcAft>
          </a:pPr>
          <a:r>
            <a:rPr lang="en-US" sz="1000" dirty="0" smtClean="0">
              <a:solidFill>
                <a:schemeClr val="bg1"/>
              </a:solidFill>
            </a:rPr>
            <a:t>           7.31.17</a:t>
          </a:r>
        </a:p>
        <a:p>
          <a:pPr algn="l">
            <a:lnSpc>
              <a:spcPct val="100000"/>
            </a:lnSpc>
            <a:spcAft>
              <a:spcPts val="0"/>
            </a:spcAft>
          </a:pPr>
          <a:r>
            <a:rPr lang="en-US" sz="1800" dirty="0" smtClean="0">
              <a:solidFill>
                <a:schemeClr val="bg1"/>
              </a:solidFill>
            </a:rPr>
            <a:t>2016-2017 </a:t>
          </a:r>
        </a:p>
        <a:p>
          <a:pPr algn="l">
            <a:lnSpc>
              <a:spcPct val="100000"/>
            </a:lnSpc>
            <a:spcAft>
              <a:spcPts val="0"/>
            </a:spcAft>
          </a:pPr>
          <a:r>
            <a:rPr lang="en-US" sz="1800" dirty="0" smtClean="0">
              <a:solidFill>
                <a:schemeClr val="bg1"/>
              </a:solidFill>
            </a:rPr>
            <a:t>NRS </a:t>
          </a:r>
          <a:r>
            <a:rPr lang="en-US" sz="1800" b="1" dirty="0" smtClean="0">
              <a:solidFill>
                <a:schemeClr val="bg1"/>
              </a:solidFill>
            </a:rPr>
            <a:t>Table 4C</a:t>
          </a:r>
          <a:r>
            <a:rPr lang="en-US" sz="1800" dirty="0" smtClean="0">
              <a:solidFill>
                <a:schemeClr val="bg1"/>
              </a:solidFill>
            </a:rPr>
            <a:t> Column H</a:t>
          </a:r>
        </a:p>
        <a:p>
          <a:pPr algn="l">
            <a:lnSpc>
              <a:spcPct val="100000"/>
            </a:lnSpc>
            <a:spcAft>
              <a:spcPts val="0"/>
            </a:spcAft>
          </a:pPr>
          <a:endParaRPr lang="en-US" sz="900" dirty="0" smtClean="0">
            <a:solidFill>
              <a:schemeClr val="bg1"/>
            </a:solidFill>
          </a:endParaRPr>
        </a:p>
        <a:p>
          <a:pPr algn="l">
            <a:lnSpc>
              <a:spcPct val="90000"/>
            </a:lnSpc>
            <a:spcAft>
              <a:spcPct val="35000"/>
            </a:spcAft>
          </a:pPr>
          <a:r>
            <a:rPr lang="en-US" sz="3600" b="1" dirty="0" smtClean="0">
              <a:solidFill>
                <a:schemeClr val="bg1"/>
              </a:solidFill>
            </a:rPr>
            <a:t>64.96%</a:t>
          </a:r>
          <a:endParaRPr lang="en-US" sz="3600" b="1" dirty="0">
            <a:solidFill>
              <a:schemeClr val="bg1"/>
            </a:solidFill>
          </a:endParaRPr>
        </a:p>
      </dgm:t>
    </dgm:pt>
    <dgm:pt modelId="{C3F87861-5C65-47F1-8369-10D90BB361FE}" type="parTrans" cxnId="{BBC72764-1731-454D-8AE9-78003009C8B7}">
      <dgm:prSet/>
      <dgm:spPr/>
      <dgm:t>
        <a:bodyPr/>
        <a:lstStyle/>
        <a:p>
          <a:endParaRPr lang="en-US"/>
        </a:p>
      </dgm:t>
    </dgm:pt>
    <dgm:pt modelId="{F944E16B-A0D2-4069-AA1A-D0AEEC63DC09}" type="sibTrans" cxnId="{BBC72764-1731-454D-8AE9-78003009C8B7}">
      <dgm:prSet/>
      <dgm:spPr/>
      <dgm:t>
        <a:bodyPr/>
        <a:lstStyle/>
        <a:p>
          <a:endParaRPr lang="en-US"/>
        </a:p>
      </dgm:t>
    </dgm:pt>
    <dgm:pt modelId="{64336E56-DBB8-49D3-8A5C-C46EC08435E7}">
      <dgm:prSet phldrT="[Text]" custT="1"/>
      <dgm:spPr/>
      <dgm:t>
        <a:bodyPr/>
        <a:lstStyle/>
        <a:p>
          <a:pPr algn="l">
            <a:lnSpc>
              <a:spcPct val="100000"/>
            </a:lnSpc>
            <a:spcAft>
              <a:spcPts val="0"/>
            </a:spcAft>
          </a:pPr>
          <a:r>
            <a:rPr lang="en-US" sz="1000" dirty="0" smtClean="0">
              <a:solidFill>
                <a:schemeClr val="bg1"/>
              </a:solidFill>
            </a:rPr>
            <a:t>                 8.3.18  </a:t>
          </a:r>
        </a:p>
        <a:p>
          <a:pPr algn="l">
            <a:lnSpc>
              <a:spcPct val="100000"/>
            </a:lnSpc>
            <a:spcAft>
              <a:spcPts val="0"/>
            </a:spcAft>
          </a:pPr>
          <a:r>
            <a:rPr lang="en-US" sz="1800" dirty="0" smtClean="0">
              <a:solidFill>
                <a:schemeClr val="bg1"/>
              </a:solidFill>
            </a:rPr>
            <a:t>   2017-2018</a:t>
          </a:r>
        </a:p>
        <a:p>
          <a:pPr algn="l">
            <a:lnSpc>
              <a:spcPct val="100000"/>
            </a:lnSpc>
            <a:spcAft>
              <a:spcPts val="0"/>
            </a:spcAft>
          </a:pPr>
          <a:r>
            <a:rPr lang="en-US" sz="1800" dirty="0" smtClean="0">
              <a:solidFill>
                <a:schemeClr val="bg1"/>
              </a:solidFill>
            </a:rPr>
            <a:t>NRS  </a:t>
          </a:r>
          <a:r>
            <a:rPr lang="en-US" sz="1800" b="1" dirty="0" smtClean="0">
              <a:solidFill>
                <a:schemeClr val="bg1"/>
              </a:solidFill>
            </a:rPr>
            <a:t>Table 4C</a:t>
          </a:r>
        </a:p>
        <a:p>
          <a:pPr algn="l">
            <a:lnSpc>
              <a:spcPct val="100000"/>
            </a:lnSpc>
            <a:spcAft>
              <a:spcPts val="0"/>
            </a:spcAft>
          </a:pPr>
          <a:r>
            <a:rPr lang="en-US" sz="1800" dirty="0" smtClean="0">
              <a:solidFill>
                <a:schemeClr val="bg1"/>
              </a:solidFill>
            </a:rPr>
            <a:t>   Column H</a:t>
          </a:r>
        </a:p>
        <a:p>
          <a:pPr algn="l">
            <a:lnSpc>
              <a:spcPct val="100000"/>
            </a:lnSpc>
            <a:spcAft>
              <a:spcPts val="0"/>
            </a:spcAft>
          </a:pPr>
          <a:endParaRPr lang="en-US" sz="800" dirty="0" smtClean="0">
            <a:solidFill>
              <a:schemeClr val="bg1"/>
            </a:solidFill>
          </a:endParaRPr>
        </a:p>
        <a:p>
          <a:pPr algn="l">
            <a:lnSpc>
              <a:spcPct val="90000"/>
            </a:lnSpc>
            <a:spcAft>
              <a:spcPct val="35000"/>
            </a:spcAft>
          </a:pPr>
          <a:r>
            <a:rPr lang="en-US" sz="2700" b="1" dirty="0" smtClean="0">
              <a:solidFill>
                <a:schemeClr val="bg1"/>
              </a:solidFill>
            </a:rPr>
            <a:t> </a:t>
          </a:r>
          <a:r>
            <a:rPr lang="en-US" sz="3600" b="1" dirty="0" smtClean="0">
              <a:solidFill>
                <a:schemeClr val="bg1"/>
              </a:solidFill>
            </a:rPr>
            <a:t>70.40%</a:t>
          </a:r>
          <a:endParaRPr lang="en-US" sz="3600" b="1" dirty="0">
            <a:solidFill>
              <a:schemeClr val="bg1"/>
            </a:solidFill>
          </a:endParaRPr>
        </a:p>
      </dgm:t>
    </dgm:pt>
    <dgm:pt modelId="{EBEF958E-103A-4337-85D4-C7CB4DACDDD1}" type="parTrans" cxnId="{BE6A88BA-1140-4AC5-B6ED-5139732D0188}">
      <dgm:prSet/>
      <dgm:spPr/>
      <dgm:t>
        <a:bodyPr/>
        <a:lstStyle/>
        <a:p>
          <a:endParaRPr lang="en-US"/>
        </a:p>
      </dgm:t>
    </dgm:pt>
    <dgm:pt modelId="{B6C51A5E-943C-48E1-8EB0-2855183A5B22}" type="sibTrans" cxnId="{BE6A88BA-1140-4AC5-B6ED-5139732D0188}">
      <dgm:prSet/>
      <dgm:spPr/>
      <dgm:t>
        <a:bodyPr/>
        <a:lstStyle/>
        <a:p>
          <a:endParaRPr lang="en-US"/>
        </a:p>
      </dgm:t>
    </dgm:pt>
    <dgm:pt modelId="{9DFC52B1-70A1-48D0-8FD5-471E9F512266}" type="pres">
      <dgm:prSet presAssocID="{F9B2A15F-3113-4E19-82A2-3EFFC4D8E17D}" presName="Name0" presStyleCnt="0">
        <dgm:presLayoutVars>
          <dgm:chMax val="2"/>
          <dgm:chPref val="2"/>
          <dgm:dir/>
          <dgm:animOne/>
          <dgm:resizeHandles val="exact"/>
        </dgm:presLayoutVars>
      </dgm:prSet>
      <dgm:spPr/>
      <dgm:t>
        <a:bodyPr/>
        <a:lstStyle/>
        <a:p>
          <a:endParaRPr lang="en-US"/>
        </a:p>
      </dgm:t>
    </dgm:pt>
    <dgm:pt modelId="{1139993C-9A3E-4366-A905-DF1CFB25CABA}" type="pres">
      <dgm:prSet presAssocID="{F9B2A15F-3113-4E19-82A2-3EFFC4D8E17D}" presName="Background" presStyleLbl="bgImgPlace1" presStyleIdx="0" presStyleCnt="1" custLinFactNeighborX="239" custLinFactNeighborY="2636"/>
      <dgm:spPr/>
    </dgm:pt>
    <dgm:pt modelId="{B404C3DF-79E0-4C9A-A048-F0D05DD95B48}" type="pres">
      <dgm:prSet presAssocID="{F9B2A15F-3113-4E19-82A2-3EFFC4D8E17D}" presName="ParentText1" presStyleLbl="revTx" presStyleIdx="0" presStyleCnt="2" custLinFactNeighborX="-1512" custLinFactNeighborY="5499">
        <dgm:presLayoutVars>
          <dgm:chMax val="0"/>
          <dgm:chPref val="0"/>
          <dgm:bulletEnabled val="1"/>
        </dgm:presLayoutVars>
      </dgm:prSet>
      <dgm:spPr/>
      <dgm:t>
        <a:bodyPr/>
        <a:lstStyle/>
        <a:p>
          <a:endParaRPr lang="en-US"/>
        </a:p>
      </dgm:t>
    </dgm:pt>
    <dgm:pt modelId="{F9F78860-5E21-4BE5-86BF-2D4E45B45C8A}" type="pres">
      <dgm:prSet presAssocID="{F9B2A15F-3113-4E19-82A2-3EFFC4D8E17D}" presName="ParentText2" presStyleLbl="revTx" presStyleIdx="1" presStyleCnt="2" custScaleX="109150" custLinFactNeighborX="1236" custLinFactNeighborY="5499">
        <dgm:presLayoutVars>
          <dgm:chMax val="0"/>
          <dgm:chPref val="0"/>
          <dgm:bulletEnabled val="1"/>
        </dgm:presLayoutVars>
      </dgm:prSet>
      <dgm:spPr/>
      <dgm:t>
        <a:bodyPr/>
        <a:lstStyle/>
        <a:p>
          <a:endParaRPr lang="en-US"/>
        </a:p>
      </dgm:t>
    </dgm:pt>
    <dgm:pt modelId="{250BFB7F-2AC0-42D0-93E5-CAC2B552A472}" type="pres">
      <dgm:prSet presAssocID="{F9B2A15F-3113-4E19-82A2-3EFFC4D8E17D}" presName="Plus" presStyleLbl="alignNode1" presStyleIdx="0" presStyleCnt="2" custLinFactX="200000" custLinFactNeighborX="257898" custLinFactNeighborY="4555"/>
      <dgm:spPr/>
    </dgm:pt>
    <dgm:pt modelId="{B735712E-2DC8-47C2-9294-3F5A9DB7E005}" type="pres">
      <dgm:prSet presAssocID="{F9B2A15F-3113-4E19-82A2-3EFFC4D8E17D}" presName="Minus" presStyleLbl="alignNode1" presStyleIdx="1" presStyleCnt="2" custLinFactX="-200000" custLinFactNeighborX="-268648" custLinFactNeighborY="-24278"/>
      <dgm:spPr>
        <a:solidFill>
          <a:srgbClr val="FFC000"/>
        </a:solidFill>
      </dgm:spPr>
    </dgm:pt>
    <dgm:pt modelId="{F7D41B6D-B56F-4F23-9FBC-E33399688F30}" type="pres">
      <dgm:prSet presAssocID="{F9B2A15F-3113-4E19-82A2-3EFFC4D8E17D}" presName="Divider" presStyleLbl="parChTrans1D1" presStyleIdx="0" presStyleCnt="1" custLinFactX="-17000000" custLinFactNeighborX="-17057582" custLinFactNeighborY="30"/>
      <dgm:spPr/>
    </dgm:pt>
  </dgm:ptLst>
  <dgm:cxnLst>
    <dgm:cxn modelId="{BBC72764-1731-454D-8AE9-78003009C8B7}" srcId="{F9B2A15F-3113-4E19-82A2-3EFFC4D8E17D}" destId="{7723EA2F-63F3-4A26-B14E-DC88A6C91183}" srcOrd="0" destOrd="0" parTransId="{C3F87861-5C65-47F1-8369-10D90BB361FE}" sibTransId="{F944E16B-A0D2-4069-AA1A-D0AEEC63DC09}"/>
    <dgm:cxn modelId="{BE6A88BA-1140-4AC5-B6ED-5139732D0188}" srcId="{F9B2A15F-3113-4E19-82A2-3EFFC4D8E17D}" destId="{64336E56-DBB8-49D3-8A5C-C46EC08435E7}" srcOrd="1" destOrd="0" parTransId="{EBEF958E-103A-4337-85D4-C7CB4DACDDD1}" sibTransId="{B6C51A5E-943C-48E1-8EB0-2855183A5B22}"/>
    <dgm:cxn modelId="{BD3B11F1-EB5C-42BA-B481-E0F56CD6079E}" type="presOf" srcId="{7723EA2F-63F3-4A26-B14E-DC88A6C91183}" destId="{B404C3DF-79E0-4C9A-A048-F0D05DD95B48}" srcOrd="0" destOrd="0" presId="urn:microsoft.com/office/officeart/2009/3/layout/PlusandMinus"/>
    <dgm:cxn modelId="{88A08C03-0950-4DAF-96AA-CFAD1AFC85EE}" type="presOf" srcId="{64336E56-DBB8-49D3-8A5C-C46EC08435E7}" destId="{F9F78860-5E21-4BE5-86BF-2D4E45B45C8A}" srcOrd="0" destOrd="0" presId="urn:microsoft.com/office/officeart/2009/3/layout/PlusandMinus"/>
    <dgm:cxn modelId="{FCBFC836-54D2-49BA-BC97-CAA8C538084D}" type="presOf" srcId="{F9B2A15F-3113-4E19-82A2-3EFFC4D8E17D}" destId="{9DFC52B1-70A1-48D0-8FD5-471E9F512266}" srcOrd="0" destOrd="0" presId="urn:microsoft.com/office/officeart/2009/3/layout/PlusandMinus"/>
    <dgm:cxn modelId="{1BABE6D3-814A-4F58-AE7F-C8917A441246}" type="presParOf" srcId="{9DFC52B1-70A1-48D0-8FD5-471E9F512266}" destId="{1139993C-9A3E-4366-A905-DF1CFB25CABA}" srcOrd="0" destOrd="0" presId="urn:microsoft.com/office/officeart/2009/3/layout/PlusandMinus"/>
    <dgm:cxn modelId="{3488A225-0C89-41BE-ABC7-6F5A9B913F41}" type="presParOf" srcId="{9DFC52B1-70A1-48D0-8FD5-471E9F512266}" destId="{B404C3DF-79E0-4C9A-A048-F0D05DD95B48}" srcOrd="1" destOrd="0" presId="urn:microsoft.com/office/officeart/2009/3/layout/PlusandMinus"/>
    <dgm:cxn modelId="{14FD960C-0C43-41E8-9ADF-F53F00B806E0}" type="presParOf" srcId="{9DFC52B1-70A1-48D0-8FD5-471E9F512266}" destId="{F9F78860-5E21-4BE5-86BF-2D4E45B45C8A}" srcOrd="2" destOrd="0" presId="urn:microsoft.com/office/officeart/2009/3/layout/PlusandMinus"/>
    <dgm:cxn modelId="{9360B836-3774-44C2-8092-D9D4A68340E5}" type="presParOf" srcId="{9DFC52B1-70A1-48D0-8FD5-471E9F512266}" destId="{250BFB7F-2AC0-42D0-93E5-CAC2B552A472}" srcOrd="3" destOrd="0" presId="urn:microsoft.com/office/officeart/2009/3/layout/PlusandMinus"/>
    <dgm:cxn modelId="{DCBB3DFF-F2D3-4D3C-81C0-D7882944E6B6}" type="presParOf" srcId="{9DFC52B1-70A1-48D0-8FD5-471E9F512266}" destId="{B735712E-2DC8-47C2-9294-3F5A9DB7E005}" srcOrd="4" destOrd="0" presId="urn:microsoft.com/office/officeart/2009/3/layout/PlusandMinus"/>
    <dgm:cxn modelId="{6491C1D4-B0D1-470B-AFD8-4205C76E3CA4}" type="presParOf" srcId="{9DFC52B1-70A1-48D0-8FD5-471E9F512266}" destId="{F7D41B6D-B56F-4F23-9FBC-E33399688F30}"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9B2A15F-3113-4E19-82A2-3EFFC4D8E17D}" type="doc">
      <dgm:prSet loTypeId="urn:microsoft.com/office/officeart/2009/3/layout/PlusandMinus" loCatId="relationship" qsTypeId="urn:microsoft.com/office/officeart/2005/8/quickstyle/simple1" qsCatId="simple" csTypeId="urn:microsoft.com/office/officeart/2005/8/colors/colorful5" csCatId="colorful" phldr="1"/>
      <dgm:spPr/>
      <dgm:t>
        <a:bodyPr/>
        <a:lstStyle/>
        <a:p>
          <a:endParaRPr lang="en-US"/>
        </a:p>
      </dgm:t>
    </dgm:pt>
    <dgm:pt modelId="{7723EA2F-63F3-4A26-B14E-DC88A6C91183}">
      <dgm:prSet phldrT="[Text]" custT="1"/>
      <dgm:spPr/>
      <dgm:t>
        <a:bodyPr/>
        <a:lstStyle/>
        <a:p>
          <a:pPr algn="l">
            <a:lnSpc>
              <a:spcPct val="100000"/>
            </a:lnSpc>
            <a:spcAft>
              <a:spcPts val="0"/>
            </a:spcAft>
          </a:pPr>
          <a:r>
            <a:rPr lang="en-US" sz="1000" dirty="0" smtClean="0">
              <a:solidFill>
                <a:schemeClr val="bg1"/>
              </a:solidFill>
            </a:rPr>
            <a:t>           8-.3.18</a:t>
          </a:r>
        </a:p>
        <a:p>
          <a:pPr algn="l">
            <a:lnSpc>
              <a:spcPct val="100000"/>
            </a:lnSpc>
            <a:spcAft>
              <a:spcPts val="0"/>
            </a:spcAft>
          </a:pPr>
          <a:r>
            <a:rPr lang="en-US" sz="1800" dirty="0" smtClean="0">
              <a:solidFill>
                <a:schemeClr val="bg1"/>
              </a:solidFill>
            </a:rPr>
            <a:t>2017-2018 </a:t>
          </a:r>
        </a:p>
        <a:p>
          <a:pPr algn="l">
            <a:lnSpc>
              <a:spcPct val="100000"/>
            </a:lnSpc>
            <a:spcAft>
              <a:spcPts val="0"/>
            </a:spcAft>
          </a:pPr>
          <a:r>
            <a:rPr lang="en-US" sz="1800" dirty="0" smtClean="0">
              <a:solidFill>
                <a:schemeClr val="bg1"/>
              </a:solidFill>
            </a:rPr>
            <a:t>ABE/ASE</a:t>
          </a:r>
        </a:p>
        <a:p>
          <a:pPr algn="l">
            <a:lnSpc>
              <a:spcPct val="100000"/>
            </a:lnSpc>
            <a:spcAft>
              <a:spcPts val="0"/>
            </a:spcAft>
          </a:pPr>
          <a:r>
            <a:rPr lang="en-US" sz="1800" dirty="0" smtClean="0">
              <a:solidFill>
                <a:schemeClr val="bg1"/>
              </a:solidFill>
            </a:rPr>
            <a:t>NRS </a:t>
          </a:r>
          <a:r>
            <a:rPr lang="en-US" sz="1800" b="1" dirty="0" smtClean="0">
              <a:solidFill>
                <a:schemeClr val="bg1"/>
              </a:solidFill>
            </a:rPr>
            <a:t>Table 4C</a:t>
          </a:r>
          <a:r>
            <a:rPr lang="en-US" sz="1800" dirty="0" smtClean="0">
              <a:solidFill>
                <a:schemeClr val="bg1"/>
              </a:solidFill>
            </a:rPr>
            <a:t> Column H</a:t>
          </a:r>
        </a:p>
        <a:p>
          <a:pPr algn="l">
            <a:lnSpc>
              <a:spcPct val="100000"/>
            </a:lnSpc>
            <a:spcAft>
              <a:spcPts val="0"/>
            </a:spcAft>
          </a:pPr>
          <a:endParaRPr lang="en-US" sz="900" dirty="0" smtClean="0">
            <a:solidFill>
              <a:schemeClr val="bg1"/>
            </a:solidFill>
          </a:endParaRPr>
        </a:p>
        <a:p>
          <a:pPr algn="l">
            <a:lnSpc>
              <a:spcPct val="90000"/>
            </a:lnSpc>
            <a:spcAft>
              <a:spcPct val="35000"/>
            </a:spcAft>
          </a:pPr>
          <a:r>
            <a:rPr lang="en-US" sz="3600" b="1" dirty="0" smtClean="0">
              <a:solidFill>
                <a:schemeClr val="bg1"/>
              </a:solidFill>
            </a:rPr>
            <a:t>69.60%</a:t>
          </a:r>
          <a:endParaRPr lang="en-US" sz="3600" b="1" dirty="0">
            <a:solidFill>
              <a:schemeClr val="bg1"/>
            </a:solidFill>
          </a:endParaRPr>
        </a:p>
      </dgm:t>
    </dgm:pt>
    <dgm:pt modelId="{C3F87861-5C65-47F1-8369-10D90BB361FE}" type="parTrans" cxnId="{BBC72764-1731-454D-8AE9-78003009C8B7}">
      <dgm:prSet/>
      <dgm:spPr/>
      <dgm:t>
        <a:bodyPr/>
        <a:lstStyle/>
        <a:p>
          <a:endParaRPr lang="en-US"/>
        </a:p>
      </dgm:t>
    </dgm:pt>
    <dgm:pt modelId="{F944E16B-A0D2-4069-AA1A-D0AEEC63DC09}" type="sibTrans" cxnId="{BBC72764-1731-454D-8AE9-78003009C8B7}">
      <dgm:prSet/>
      <dgm:spPr/>
      <dgm:t>
        <a:bodyPr/>
        <a:lstStyle/>
        <a:p>
          <a:endParaRPr lang="en-US"/>
        </a:p>
      </dgm:t>
    </dgm:pt>
    <dgm:pt modelId="{64336E56-DBB8-49D3-8A5C-C46EC08435E7}">
      <dgm:prSet phldrT="[Text]" custT="1"/>
      <dgm:spPr/>
      <dgm:t>
        <a:bodyPr/>
        <a:lstStyle/>
        <a:p>
          <a:pPr algn="l">
            <a:lnSpc>
              <a:spcPct val="100000"/>
            </a:lnSpc>
            <a:spcAft>
              <a:spcPts val="0"/>
            </a:spcAft>
          </a:pPr>
          <a:r>
            <a:rPr lang="en-US" sz="1000" dirty="0" smtClean="0">
              <a:solidFill>
                <a:schemeClr val="bg1"/>
              </a:solidFill>
            </a:rPr>
            <a:t>                 8.3.18  </a:t>
          </a:r>
        </a:p>
        <a:p>
          <a:pPr algn="l">
            <a:lnSpc>
              <a:spcPct val="100000"/>
            </a:lnSpc>
            <a:spcAft>
              <a:spcPts val="0"/>
            </a:spcAft>
          </a:pPr>
          <a:r>
            <a:rPr lang="en-US" sz="1800" dirty="0" smtClean="0">
              <a:solidFill>
                <a:schemeClr val="bg1"/>
              </a:solidFill>
            </a:rPr>
            <a:t>   2017-2018</a:t>
          </a:r>
        </a:p>
        <a:p>
          <a:pPr algn="l">
            <a:lnSpc>
              <a:spcPct val="100000"/>
            </a:lnSpc>
            <a:spcAft>
              <a:spcPts val="0"/>
            </a:spcAft>
          </a:pPr>
          <a:r>
            <a:rPr lang="en-US" sz="1800" dirty="0" smtClean="0">
              <a:solidFill>
                <a:schemeClr val="bg1"/>
              </a:solidFill>
            </a:rPr>
            <a:t>   ELL</a:t>
          </a:r>
        </a:p>
        <a:p>
          <a:pPr algn="l">
            <a:lnSpc>
              <a:spcPct val="100000"/>
            </a:lnSpc>
            <a:spcAft>
              <a:spcPts val="0"/>
            </a:spcAft>
          </a:pPr>
          <a:r>
            <a:rPr lang="en-US" sz="1800" dirty="0" smtClean="0">
              <a:solidFill>
                <a:schemeClr val="bg1"/>
              </a:solidFill>
            </a:rPr>
            <a:t>   NRS  </a:t>
          </a:r>
          <a:r>
            <a:rPr lang="en-US" sz="1800" b="1" dirty="0" smtClean="0">
              <a:solidFill>
                <a:schemeClr val="bg1"/>
              </a:solidFill>
            </a:rPr>
            <a:t>Table 4C</a:t>
          </a:r>
        </a:p>
        <a:p>
          <a:pPr algn="l">
            <a:lnSpc>
              <a:spcPct val="100000"/>
            </a:lnSpc>
            <a:spcAft>
              <a:spcPts val="0"/>
            </a:spcAft>
          </a:pPr>
          <a:r>
            <a:rPr lang="en-US" sz="1800" dirty="0" smtClean="0">
              <a:solidFill>
                <a:schemeClr val="bg1"/>
              </a:solidFill>
            </a:rPr>
            <a:t>   Column H</a:t>
          </a:r>
        </a:p>
        <a:p>
          <a:pPr algn="l">
            <a:lnSpc>
              <a:spcPct val="100000"/>
            </a:lnSpc>
            <a:spcAft>
              <a:spcPts val="0"/>
            </a:spcAft>
          </a:pPr>
          <a:endParaRPr lang="en-US" sz="800" dirty="0" smtClean="0">
            <a:solidFill>
              <a:schemeClr val="bg1"/>
            </a:solidFill>
          </a:endParaRPr>
        </a:p>
        <a:p>
          <a:pPr algn="l">
            <a:lnSpc>
              <a:spcPct val="90000"/>
            </a:lnSpc>
            <a:spcAft>
              <a:spcPct val="35000"/>
            </a:spcAft>
          </a:pPr>
          <a:r>
            <a:rPr lang="en-US" sz="2700" dirty="0" smtClean="0">
              <a:solidFill>
                <a:schemeClr val="bg1"/>
              </a:solidFill>
            </a:rPr>
            <a:t>  </a:t>
          </a:r>
          <a:r>
            <a:rPr lang="en-US" sz="3600" b="1" dirty="0" smtClean="0">
              <a:solidFill>
                <a:schemeClr val="bg1"/>
              </a:solidFill>
            </a:rPr>
            <a:t>74.61%</a:t>
          </a:r>
          <a:endParaRPr lang="en-US" sz="3600" b="1" dirty="0">
            <a:solidFill>
              <a:schemeClr val="bg1"/>
            </a:solidFill>
          </a:endParaRPr>
        </a:p>
      </dgm:t>
    </dgm:pt>
    <dgm:pt modelId="{EBEF958E-103A-4337-85D4-C7CB4DACDDD1}" type="parTrans" cxnId="{BE6A88BA-1140-4AC5-B6ED-5139732D0188}">
      <dgm:prSet/>
      <dgm:spPr/>
      <dgm:t>
        <a:bodyPr/>
        <a:lstStyle/>
        <a:p>
          <a:endParaRPr lang="en-US"/>
        </a:p>
      </dgm:t>
    </dgm:pt>
    <dgm:pt modelId="{B6C51A5E-943C-48E1-8EB0-2855183A5B22}" type="sibTrans" cxnId="{BE6A88BA-1140-4AC5-B6ED-5139732D0188}">
      <dgm:prSet/>
      <dgm:spPr/>
      <dgm:t>
        <a:bodyPr/>
        <a:lstStyle/>
        <a:p>
          <a:endParaRPr lang="en-US"/>
        </a:p>
      </dgm:t>
    </dgm:pt>
    <dgm:pt modelId="{9DFC52B1-70A1-48D0-8FD5-471E9F512266}" type="pres">
      <dgm:prSet presAssocID="{F9B2A15F-3113-4E19-82A2-3EFFC4D8E17D}" presName="Name0" presStyleCnt="0">
        <dgm:presLayoutVars>
          <dgm:chMax val="2"/>
          <dgm:chPref val="2"/>
          <dgm:dir/>
          <dgm:animOne/>
          <dgm:resizeHandles val="exact"/>
        </dgm:presLayoutVars>
      </dgm:prSet>
      <dgm:spPr/>
      <dgm:t>
        <a:bodyPr/>
        <a:lstStyle/>
        <a:p>
          <a:endParaRPr lang="en-US"/>
        </a:p>
      </dgm:t>
    </dgm:pt>
    <dgm:pt modelId="{1139993C-9A3E-4366-A905-DF1CFB25CABA}" type="pres">
      <dgm:prSet presAssocID="{F9B2A15F-3113-4E19-82A2-3EFFC4D8E17D}" presName="Background" presStyleLbl="bgImgPlace1" presStyleIdx="0" presStyleCnt="1" custLinFactNeighborX="239" custLinFactNeighborY="2636"/>
      <dgm:spPr/>
    </dgm:pt>
    <dgm:pt modelId="{B404C3DF-79E0-4C9A-A048-F0D05DD95B48}" type="pres">
      <dgm:prSet presAssocID="{F9B2A15F-3113-4E19-82A2-3EFFC4D8E17D}" presName="ParentText1" presStyleLbl="revTx" presStyleIdx="0" presStyleCnt="2" custLinFactNeighborX="-1512" custLinFactNeighborY="5499">
        <dgm:presLayoutVars>
          <dgm:chMax val="0"/>
          <dgm:chPref val="0"/>
          <dgm:bulletEnabled val="1"/>
        </dgm:presLayoutVars>
      </dgm:prSet>
      <dgm:spPr/>
      <dgm:t>
        <a:bodyPr/>
        <a:lstStyle/>
        <a:p>
          <a:endParaRPr lang="en-US"/>
        </a:p>
      </dgm:t>
    </dgm:pt>
    <dgm:pt modelId="{F9F78860-5E21-4BE5-86BF-2D4E45B45C8A}" type="pres">
      <dgm:prSet presAssocID="{F9B2A15F-3113-4E19-82A2-3EFFC4D8E17D}" presName="ParentText2" presStyleLbl="revTx" presStyleIdx="1" presStyleCnt="2" custScaleX="109150" custLinFactNeighborX="1236" custLinFactNeighborY="5499">
        <dgm:presLayoutVars>
          <dgm:chMax val="0"/>
          <dgm:chPref val="0"/>
          <dgm:bulletEnabled val="1"/>
        </dgm:presLayoutVars>
      </dgm:prSet>
      <dgm:spPr/>
      <dgm:t>
        <a:bodyPr/>
        <a:lstStyle/>
        <a:p>
          <a:endParaRPr lang="en-US"/>
        </a:p>
      </dgm:t>
    </dgm:pt>
    <dgm:pt modelId="{250BFB7F-2AC0-42D0-93E5-CAC2B552A472}" type="pres">
      <dgm:prSet presAssocID="{F9B2A15F-3113-4E19-82A2-3EFFC4D8E17D}" presName="Plus" presStyleLbl="alignNode1" presStyleIdx="0" presStyleCnt="2" custLinFactX="200000" custLinFactNeighborX="257898" custLinFactNeighborY="4555"/>
      <dgm:spPr/>
    </dgm:pt>
    <dgm:pt modelId="{B735712E-2DC8-47C2-9294-3F5A9DB7E005}" type="pres">
      <dgm:prSet presAssocID="{F9B2A15F-3113-4E19-82A2-3EFFC4D8E17D}" presName="Minus" presStyleLbl="alignNode1" presStyleIdx="1" presStyleCnt="2" custLinFactX="-200000" custLinFactNeighborX="-268648" custLinFactNeighborY="-24278"/>
      <dgm:spPr>
        <a:solidFill>
          <a:srgbClr val="FFC000"/>
        </a:solidFill>
      </dgm:spPr>
    </dgm:pt>
    <dgm:pt modelId="{F7D41B6D-B56F-4F23-9FBC-E33399688F30}" type="pres">
      <dgm:prSet presAssocID="{F9B2A15F-3113-4E19-82A2-3EFFC4D8E17D}" presName="Divider" presStyleLbl="parChTrans1D1" presStyleIdx="0" presStyleCnt="1" custLinFactNeighborX="0" custLinFactNeighborY="4498"/>
      <dgm:spPr/>
    </dgm:pt>
  </dgm:ptLst>
  <dgm:cxnLst>
    <dgm:cxn modelId="{730C24C1-BDB0-499C-8508-FB5DD3A41B0D}" type="presOf" srcId="{F9B2A15F-3113-4E19-82A2-3EFFC4D8E17D}" destId="{9DFC52B1-70A1-48D0-8FD5-471E9F512266}" srcOrd="0" destOrd="0" presId="urn:microsoft.com/office/officeart/2009/3/layout/PlusandMinus"/>
    <dgm:cxn modelId="{BBC72764-1731-454D-8AE9-78003009C8B7}" srcId="{F9B2A15F-3113-4E19-82A2-3EFFC4D8E17D}" destId="{7723EA2F-63F3-4A26-B14E-DC88A6C91183}" srcOrd="0" destOrd="0" parTransId="{C3F87861-5C65-47F1-8369-10D90BB361FE}" sibTransId="{F944E16B-A0D2-4069-AA1A-D0AEEC63DC09}"/>
    <dgm:cxn modelId="{EBEA5157-6A34-4201-9327-1193FF91DFBB}" type="presOf" srcId="{7723EA2F-63F3-4A26-B14E-DC88A6C91183}" destId="{B404C3DF-79E0-4C9A-A048-F0D05DD95B48}" srcOrd="0" destOrd="0" presId="urn:microsoft.com/office/officeart/2009/3/layout/PlusandMinus"/>
    <dgm:cxn modelId="{BE6A88BA-1140-4AC5-B6ED-5139732D0188}" srcId="{F9B2A15F-3113-4E19-82A2-3EFFC4D8E17D}" destId="{64336E56-DBB8-49D3-8A5C-C46EC08435E7}" srcOrd="1" destOrd="0" parTransId="{EBEF958E-103A-4337-85D4-C7CB4DACDDD1}" sibTransId="{B6C51A5E-943C-48E1-8EB0-2855183A5B22}"/>
    <dgm:cxn modelId="{1AB55F1D-5F3C-491C-855F-542078B0DA7B}" type="presOf" srcId="{64336E56-DBB8-49D3-8A5C-C46EC08435E7}" destId="{F9F78860-5E21-4BE5-86BF-2D4E45B45C8A}" srcOrd="0" destOrd="0" presId="urn:microsoft.com/office/officeart/2009/3/layout/PlusandMinus"/>
    <dgm:cxn modelId="{46FD3BCE-3CEB-4558-9742-B595D80BA0AD}" type="presParOf" srcId="{9DFC52B1-70A1-48D0-8FD5-471E9F512266}" destId="{1139993C-9A3E-4366-A905-DF1CFB25CABA}" srcOrd="0" destOrd="0" presId="urn:microsoft.com/office/officeart/2009/3/layout/PlusandMinus"/>
    <dgm:cxn modelId="{C5C6552A-391D-4150-8B78-4CDAF3DA9FA0}" type="presParOf" srcId="{9DFC52B1-70A1-48D0-8FD5-471E9F512266}" destId="{B404C3DF-79E0-4C9A-A048-F0D05DD95B48}" srcOrd="1" destOrd="0" presId="urn:microsoft.com/office/officeart/2009/3/layout/PlusandMinus"/>
    <dgm:cxn modelId="{17293359-A831-45E0-B27C-4DF758657208}" type="presParOf" srcId="{9DFC52B1-70A1-48D0-8FD5-471E9F512266}" destId="{F9F78860-5E21-4BE5-86BF-2D4E45B45C8A}" srcOrd="2" destOrd="0" presId="urn:microsoft.com/office/officeart/2009/3/layout/PlusandMinus"/>
    <dgm:cxn modelId="{AED20A62-1081-4AED-AEC6-694A34D1086F}" type="presParOf" srcId="{9DFC52B1-70A1-48D0-8FD5-471E9F512266}" destId="{250BFB7F-2AC0-42D0-93E5-CAC2B552A472}" srcOrd="3" destOrd="0" presId="urn:microsoft.com/office/officeart/2009/3/layout/PlusandMinus"/>
    <dgm:cxn modelId="{2FEA2BD7-8209-4F4D-AB4A-4915E0EA98D3}" type="presParOf" srcId="{9DFC52B1-70A1-48D0-8FD5-471E9F512266}" destId="{B735712E-2DC8-47C2-9294-3F5A9DB7E005}" srcOrd="4" destOrd="0" presId="urn:microsoft.com/office/officeart/2009/3/layout/PlusandMinus"/>
    <dgm:cxn modelId="{D1DA1666-BA4C-485A-A2B6-A5C09B032C9A}" type="presParOf" srcId="{9DFC52B1-70A1-48D0-8FD5-471E9F512266}" destId="{F7D41B6D-B56F-4F23-9FBC-E33399688F30}"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4E9727D-3325-4FC5-A589-A2969FAE0BB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D0DE03D-8BFD-40C7-9E4B-26ED58C34D3F}">
      <dgm:prSet phldrT="[Text]"/>
      <dgm:spPr/>
      <dgm:t>
        <a:bodyPr/>
        <a:lstStyle/>
        <a:p>
          <a:r>
            <a:rPr lang="en-US" dirty="0" smtClean="0"/>
            <a:t>Risk  Indicator</a:t>
          </a:r>
          <a:endParaRPr lang="en-US" dirty="0"/>
        </a:p>
      </dgm:t>
    </dgm:pt>
    <dgm:pt modelId="{6C531D7A-F01E-4BC7-8EFF-5CA594F8D1D4}" type="parTrans" cxnId="{7CB3D1E6-81CE-4B21-8973-BAF330B2B75E}">
      <dgm:prSet/>
      <dgm:spPr/>
      <dgm:t>
        <a:bodyPr/>
        <a:lstStyle/>
        <a:p>
          <a:endParaRPr lang="en-US"/>
        </a:p>
      </dgm:t>
    </dgm:pt>
    <dgm:pt modelId="{A630F532-4100-4BD7-827D-613AEF4A4036}" type="sibTrans" cxnId="{7CB3D1E6-81CE-4B21-8973-BAF330B2B75E}">
      <dgm:prSet/>
      <dgm:spPr/>
      <dgm:t>
        <a:bodyPr/>
        <a:lstStyle/>
        <a:p>
          <a:endParaRPr lang="en-US"/>
        </a:p>
      </dgm:t>
    </dgm:pt>
    <dgm:pt modelId="{17F8E4EF-B3BB-4005-BEAB-07191CD41B34}">
      <dgm:prSet phldrT="[Text]" custT="1"/>
      <dgm:spPr/>
      <dgm:t>
        <a:bodyPr/>
        <a:lstStyle/>
        <a:p>
          <a:r>
            <a:rPr lang="en-US" sz="2400" dirty="0" smtClean="0"/>
            <a:t>Review financial and performance reports</a:t>
          </a:r>
          <a:endParaRPr lang="en-US" sz="2400" dirty="0"/>
        </a:p>
      </dgm:t>
    </dgm:pt>
    <dgm:pt modelId="{36C9C4FD-EE55-4DB9-AC5F-4F952C374977}" type="parTrans" cxnId="{A4DB7BE5-BA66-4F78-B0FB-215298367738}">
      <dgm:prSet/>
      <dgm:spPr/>
      <dgm:t>
        <a:bodyPr/>
        <a:lstStyle/>
        <a:p>
          <a:endParaRPr lang="en-US"/>
        </a:p>
      </dgm:t>
    </dgm:pt>
    <dgm:pt modelId="{A92DC84B-4254-4745-9082-6F8B807D720E}" type="sibTrans" cxnId="{A4DB7BE5-BA66-4F78-B0FB-215298367738}">
      <dgm:prSet/>
      <dgm:spPr/>
      <dgm:t>
        <a:bodyPr/>
        <a:lstStyle/>
        <a:p>
          <a:endParaRPr lang="en-US"/>
        </a:p>
      </dgm:t>
    </dgm:pt>
    <dgm:pt modelId="{F57345AF-ECA5-4A1B-B22B-19758AC7CDC2}">
      <dgm:prSet phldrT="[Text]"/>
      <dgm:spPr/>
      <dgm:t>
        <a:bodyPr/>
        <a:lstStyle/>
        <a:p>
          <a:r>
            <a:rPr lang="en-US" dirty="0" smtClean="0"/>
            <a:t>Risk  Indicator</a:t>
          </a:r>
          <a:endParaRPr lang="en-US" dirty="0"/>
        </a:p>
      </dgm:t>
    </dgm:pt>
    <dgm:pt modelId="{4B4F7D76-2043-4790-B891-47C827D37AAF}" type="parTrans" cxnId="{BDFA7DA4-11BC-437F-9FE4-907D8D8CD38C}">
      <dgm:prSet/>
      <dgm:spPr/>
      <dgm:t>
        <a:bodyPr/>
        <a:lstStyle/>
        <a:p>
          <a:endParaRPr lang="en-US"/>
        </a:p>
      </dgm:t>
    </dgm:pt>
    <dgm:pt modelId="{31D8EEAE-0144-4100-A52D-0F547EC5F86C}" type="sibTrans" cxnId="{BDFA7DA4-11BC-437F-9FE4-907D8D8CD38C}">
      <dgm:prSet/>
      <dgm:spPr/>
      <dgm:t>
        <a:bodyPr/>
        <a:lstStyle/>
        <a:p>
          <a:endParaRPr lang="en-US"/>
        </a:p>
      </dgm:t>
    </dgm:pt>
    <dgm:pt modelId="{E237401A-B495-4BFF-8AE7-0CEDB9B62585}">
      <dgm:prSet phldrT="[Text]" custT="1"/>
      <dgm:spPr/>
      <dgm:t>
        <a:bodyPr/>
        <a:lstStyle/>
        <a:p>
          <a:r>
            <a:rPr lang="en-US" sz="2400" dirty="0" smtClean="0"/>
            <a:t>Issue a decision for audit findings</a:t>
          </a:r>
          <a:endParaRPr lang="en-US" sz="2400" dirty="0"/>
        </a:p>
      </dgm:t>
    </dgm:pt>
    <dgm:pt modelId="{C43FA088-4106-4146-BE03-4940960141CB}" type="parTrans" cxnId="{7EE7BACC-6DE4-4E3D-889E-FA9C885443B7}">
      <dgm:prSet/>
      <dgm:spPr/>
      <dgm:t>
        <a:bodyPr/>
        <a:lstStyle/>
        <a:p>
          <a:endParaRPr lang="en-US"/>
        </a:p>
      </dgm:t>
    </dgm:pt>
    <dgm:pt modelId="{CC89600B-F036-4197-B9F6-B6B500587165}" type="sibTrans" cxnId="{7EE7BACC-6DE4-4E3D-889E-FA9C885443B7}">
      <dgm:prSet/>
      <dgm:spPr/>
      <dgm:t>
        <a:bodyPr/>
        <a:lstStyle/>
        <a:p>
          <a:endParaRPr lang="en-US"/>
        </a:p>
      </dgm:t>
    </dgm:pt>
    <dgm:pt modelId="{C93A3E71-FAC0-41B0-9CE4-DBAD39A8E794}">
      <dgm:prSet phldrT="[Text]"/>
      <dgm:spPr/>
      <dgm:t>
        <a:bodyPr/>
        <a:lstStyle/>
        <a:p>
          <a:r>
            <a:rPr lang="en-US" dirty="0" smtClean="0"/>
            <a:t>Risk  Indicator</a:t>
          </a:r>
          <a:endParaRPr lang="en-US" dirty="0"/>
        </a:p>
      </dgm:t>
    </dgm:pt>
    <dgm:pt modelId="{E5861164-1673-418E-9C55-CFF9A19CC710}" type="parTrans" cxnId="{7E58CDC4-D1E3-4867-AED0-9D791A3E6582}">
      <dgm:prSet/>
      <dgm:spPr/>
      <dgm:t>
        <a:bodyPr/>
        <a:lstStyle/>
        <a:p>
          <a:endParaRPr lang="en-US"/>
        </a:p>
      </dgm:t>
    </dgm:pt>
    <dgm:pt modelId="{7A88A898-8B60-4A71-BB0E-E8A6690FDDA5}" type="sibTrans" cxnId="{7E58CDC4-D1E3-4867-AED0-9D791A3E6582}">
      <dgm:prSet/>
      <dgm:spPr/>
      <dgm:t>
        <a:bodyPr/>
        <a:lstStyle/>
        <a:p>
          <a:endParaRPr lang="en-US"/>
        </a:p>
      </dgm:t>
    </dgm:pt>
    <dgm:pt modelId="{4BD8FAFC-D819-4852-A227-8A9F205704FC}">
      <dgm:prSet phldrT="[Text]" custT="1"/>
      <dgm:spPr/>
      <dgm:t>
        <a:bodyPr/>
        <a:lstStyle/>
        <a:p>
          <a:r>
            <a:rPr lang="en-US" sz="2400" dirty="0" smtClean="0"/>
            <a:t>Verify that every subgrantee  is audited as required</a:t>
          </a:r>
          <a:endParaRPr lang="en-US" sz="2400" dirty="0"/>
        </a:p>
      </dgm:t>
    </dgm:pt>
    <dgm:pt modelId="{D2A78420-1C04-4019-A8A8-FFB6A91B1FCF}" type="parTrans" cxnId="{463B9DA8-FF81-45DD-BB9B-2A6212BABFE5}">
      <dgm:prSet/>
      <dgm:spPr/>
      <dgm:t>
        <a:bodyPr/>
        <a:lstStyle/>
        <a:p>
          <a:endParaRPr lang="en-US"/>
        </a:p>
      </dgm:t>
    </dgm:pt>
    <dgm:pt modelId="{A1BD9BEE-7A94-4AE7-AA4F-DF97B1B66F3A}" type="sibTrans" cxnId="{463B9DA8-FF81-45DD-BB9B-2A6212BABFE5}">
      <dgm:prSet/>
      <dgm:spPr/>
      <dgm:t>
        <a:bodyPr/>
        <a:lstStyle/>
        <a:p>
          <a:endParaRPr lang="en-US"/>
        </a:p>
      </dgm:t>
    </dgm:pt>
    <dgm:pt modelId="{9432BE99-91ED-4892-9332-81F65BE86D3A}">
      <dgm:prSet/>
      <dgm:spPr/>
      <dgm:t>
        <a:bodyPr/>
        <a:lstStyle/>
        <a:p>
          <a:r>
            <a:rPr lang="en-US" dirty="0" smtClean="0"/>
            <a:t>Risk Indicator </a:t>
          </a:r>
          <a:endParaRPr lang="en-US" dirty="0"/>
        </a:p>
      </dgm:t>
    </dgm:pt>
    <dgm:pt modelId="{D08ADE82-F1B7-4B09-9047-1435D08783AF}" type="parTrans" cxnId="{D91699E1-9676-4312-9F5D-144C63F3F844}">
      <dgm:prSet/>
      <dgm:spPr/>
      <dgm:t>
        <a:bodyPr/>
        <a:lstStyle/>
        <a:p>
          <a:endParaRPr lang="en-US"/>
        </a:p>
      </dgm:t>
    </dgm:pt>
    <dgm:pt modelId="{F7633275-D2DA-4A2E-B7F4-A8F9C6C35A22}" type="sibTrans" cxnId="{D91699E1-9676-4312-9F5D-144C63F3F844}">
      <dgm:prSet/>
      <dgm:spPr/>
      <dgm:t>
        <a:bodyPr/>
        <a:lstStyle/>
        <a:p>
          <a:endParaRPr lang="en-US"/>
        </a:p>
      </dgm:t>
    </dgm:pt>
    <dgm:pt modelId="{C64A4098-3BE3-448E-8989-91EF03387D9A}">
      <dgm:prSet/>
      <dgm:spPr/>
      <dgm:t>
        <a:bodyPr/>
        <a:lstStyle/>
        <a:p>
          <a:r>
            <a:rPr lang="en-US" dirty="0" smtClean="0"/>
            <a:t>Ensure that local programs takes timely and appropriate action on all deficiencies and take action if not (CAP)</a:t>
          </a:r>
          <a:endParaRPr lang="en-US" dirty="0"/>
        </a:p>
      </dgm:t>
    </dgm:pt>
    <dgm:pt modelId="{258230FD-4E84-4444-BA2D-3CCC4F078A95}" type="parTrans" cxnId="{F600BF61-694A-4A8B-80ED-3B72F8DD7DAD}">
      <dgm:prSet/>
      <dgm:spPr/>
      <dgm:t>
        <a:bodyPr/>
        <a:lstStyle/>
        <a:p>
          <a:endParaRPr lang="en-US"/>
        </a:p>
      </dgm:t>
    </dgm:pt>
    <dgm:pt modelId="{09CBF2D3-3BF8-4DD6-AE06-9A3CFBA9923C}" type="sibTrans" cxnId="{F600BF61-694A-4A8B-80ED-3B72F8DD7DAD}">
      <dgm:prSet/>
      <dgm:spPr/>
      <dgm:t>
        <a:bodyPr/>
        <a:lstStyle/>
        <a:p>
          <a:endParaRPr lang="en-US"/>
        </a:p>
      </dgm:t>
    </dgm:pt>
    <dgm:pt modelId="{CB9FF952-D44F-4AD3-B937-C35AEEABBF05}" type="pres">
      <dgm:prSet presAssocID="{B4E9727D-3325-4FC5-A589-A2969FAE0BB9}" presName="linearFlow" presStyleCnt="0">
        <dgm:presLayoutVars>
          <dgm:dir/>
          <dgm:animLvl val="lvl"/>
          <dgm:resizeHandles val="exact"/>
        </dgm:presLayoutVars>
      </dgm:prSet>
      <dgm:spPr/>
      <dgm:t>
        <a:bodyPr/>
        <a:lstStyle/>
        <a:p>
          <a:endParaRPr lang="en-US"/>
        </a:p>
      </dgm:t>
    </dgm:pt>
    <dgm:pt modelId="{CE5370DE-414D-4F98-9AB5-E45C955E4EDC}" type="pres">
      <dgm:prSet presAssocID="{9D0DE03D-8BFD-40C7-9E4B-26ED58C34D3F}" presName="composite" presStyleCnt="0"/>
      <dgm:spPr/>
    </dgm:pt>
    <dgm:pt modelId="{0857A9E4-F5AD-4713-9784-5C8DB147A775}" type="pres">
      <dgm:prSet presAssocID="{9D0DE03D-8BFD-40C7-9E4B-26ED58C34D3F}" presName="parentText" presStyleLbl="alignNode1" presStyleIdx="0" presStyleCnt="4">
        <dgm:presLayoutVars>
          <dgm:chMax val="1"/>
          <dgm:bulletEnabled val="1"/>
        </dgm:presLayoutVars>
      </dgm:prSet>
      <dgm:spPr/>
      <dgm:t>
        <a:bodyPr/>
        <a:lstStyle/>
        <a:p>
          <a:endParaRPr lang="en-US"/>
        </a:p>
      </dgm:t>
    </dgm:pt>
    <dgm:pt modelId="{6A71BC6F-D34F-4DBF-916D-F113DA6FE9FA}" type="pres">
      <dgm:prSet presAssocID="{9D0DE03D-8BFD-40C7-9E4B-26ED58C34D3F}" presName="descendantText" presStyleLbl="alignAcc1" presStyleIdx="0" presStyleCnt="4" custLinFactNeighborY="-2270">
        <dgm:presLayoutVars>
          <dgm:bulletEnabled val="1"/>
        </dgm:presLayoutVars>
      </dgm:prSet>
      <dgm:spPr/>
      <dgm:t>
        <a:bodyPr/>
        <a:lstStyle/>
        <a:p>
          <a:endParaRPr lang="en-US"/>
        </a:p>
      </dgm:t>
    </dgm:pt>
    <dgm:pt modelId="{508BB819-D6A6-47B1-961A-E6BFBF1DEA89}" type="pres">
      <dgm:prSet presAssocID="{A630F532-4100-4BD7-827D-613AEF4A4036}" presName="sp" presStyleCnt="0"/>
      <dgm:spPr/>
    </dgm:pt>
    <dgm:pt modelId="{2C0B07C1-ACDE-418C-B978-5D34026C8DBB}" type="pres">
      <dgm:prSet presAssocID="{9432BE99-91ED-4892-9332-81F65BE86D3A}" presName="composite" presStyleCnt="0"/>
      <dgm:spPr/>
    </dgm:pt>
    <dgm:pt modelId="{3656CC33-4215-4409-869B-19946C458139}" type="pres">
      <dgm:prSet presAssocID="{9432BE99-91ED-4892-9332-81F65BE86D3A}" presName="parentText" presStyleLbl="alignNode1" presStyleIdx="1" presStyleCnt="4">
        <dgm:presLayoutVars>
          <dgm:chMax val="1"/>
          <dgm:bulletEnabled val="1"/>
        </dgm:presLayoutVars>
      </dgm:prSet>
      <dgm:spPr/>
      <dgm:t>
        <a:bodyPr/>
        <a:lstStyle/>
        <a:p>
          <a:endParaRPr lang="en-US"/>
        </a:p>
      </dgm:t>
    </dgm:pt>
    <dgm:pt modelId="{202E83CC-E1F9-46AB-93C2-157FC02D6FB8}" type="pres">
      <dgm:prSet presAssocID="{9432BE99-91ED-4892-9332-81F65BE86D3A}" presName="descendantText" presStyleLbl="alignAcc1" presStyleIdx="1" presStyleCnt="4" custLinFactNeighborX="0">
        <dgm:presLayoutVars>
          <dgm:bulletEnabled val="1"/>
        </dgm:presLayoutVars>
      </dgm:prSet>
      <dgm:spPr/>
      <dgm:t>
        <a:bodyPr/>
        <a:lstStyle/>
        <a:p>
          <a:endParaRPr lang="en-US"/>
        </a:p>
      </dgm:t>
    </dgm:pt>
    <dgm:pt modelId="{250BDC28-AED0-43C3-B169-5F5DF930AB7C}" type="pres">
      <dgm:prSet presAssocID="{F7633275-D2DA-4A2E-B7F4-A8F9C6C35A22}" presName="sp" presStyleCnt="0"/>
      <dgm:spPr/>
    </dgm:pt>
    <dgm:pt modelId="{49DC6684-69EA-42C2-A8AC-5383C8144440}" type="pres">
      <dgm:prSet presAssocID="{F57345AF-ECA5-4A1B-B22B-19758AC7CDC2}" presName="composite" presStyleCnt="0"/>
      <dgm:spPr/>
    </dgm:pt>
    <dgm:pt modelId="{E3199B37-4B1A-480D-A54C-F88F0C0BB2DA}" type="pres">
      <dgm:prSet presAssocID="{F57345AF-ECA5-4A1B-B22B-19758AC7CDC2}" presName="parentText" presStyleLbl="alignNode1" presStyleIdx="2" presStyleCnt="4">
        <dgm:presLayoutVars>
          <dgm:chMax val="1"/>
          <dgm:bulletEnabled val="1"/>
        </dgm:presLayoutVars>
      </dgm:prSet>
      <dgm:spPr/>
      <dgm:t>
        <a:bodyPr/>
        <a:lstStyle/>
        <a:p>
          <a:endParaRPr lang="en-US"/>
        </a:p>
      </dgm:t>
    </dgm:pt>
    <dgm:pt modelId="{DD38A0C3-402F-46C5-BDBF-3C7184198ED0}" type="pres">
      <dgm:prSet presAssocID="{F57345AF-ECA5-4A1B-B22B-19758AC7CDC2}" presName="descendantText" presStyleLbl="alignAcc1" presStyleIdx="2" presStyleCnt="4" custLinFactNeighborX="0">
        <dgm:presLayoutVars>
          <dgm:bulletEnabled val="1"/>
        </dgm:presLayoutVars>
      </dgm:prSet>
      <dgm:spPr/>
      <dgm:t>
        <a:bodyPr/>
        <a:lstStyle/>
        <a:p>
          <a:endParaRPr lang="en-US"/>
        </a:p>
      </dgm:t>
    </dgm:pt>
    <dgm:pt modelId="{6ACCEDBB-106E-44DD-B8C3-B8B19DF9F115}" type="pres">
      <dgm:prSet presAssocID="{31D8EEAE-0144-4100-A52D-0F547EC5F86C}" presName="sp" presStyleCnt="0"/>
      <dgm:spPr/>
    </dgm:pt>
    <dgm:pt modelId="{A6E3B872-D6BA-4373-949E-9551229C3564}" type="pres">
      <dgm:prSet presAssocID="{C93A3E71-FAC0-41B0-9CE4-DBAD39A8E794}" presName="composite" presStyleCnt="0"/>
      <dgm:spPr/>
    </dgm:pt>
    <dgm:pt modelId="{2ADDF603-AC73-4FAE-98A1-A7D7B2321B30}" type="pres">
      <dgm:prSet presAssocID="{C93A3E71-FAC0-41B0-9CE4-DBAD39A8E794}" presName="parentText" presStyleLbl="alignNode1" presStyleIdx="3" presStyleCnt="4" custLinFactNeighborX="-4398" custLinFactNeighborY="76412">
        <dgm:presLayoutVars>
          <dgm:chMax val="1"/>
          <dgm:bulletEnabled val="1"/>
        </dgm:presLayoutVars>
      </dgm:prSet>
      <dgm:spPr/>
      <dgm:t>
        <a:bodyPr/>
        <a:lstStyle/>
        <a:p>
          <a:endParaRPr lang="en-US"/>
        </a:p>
      </dgm:t>
    </dgm:pt>
    <dgm:pt modelId="{821624E9-6D84-4168-BA6B-4FB52C186C41}" type="pres">
      <dgm:prSet presAssocID="{C93A3E71-FAC0-41B0-9CE4-DBAD39A8E794}" presName="descendantText" presStyleLbl="alignAcc1" presStyleIdx="3" presStyleCnt="4">
        <dgm:presLayoutVars>
          <dgm:bulletEnabled val="1"/>
        </dgm:presLayoutVars>
      </dgm:prSet>
      <dgm:spPr/>
      <dgm:t>
        <a:bodyPr/>
        <a:lstStyle/>
        <a:p>
          <a:endParaRPr lang="en-US"/>
        </a:p>
      </dgm:t>
    </dgm:pt>
  </dgm:ptLst>
  <dgm:cxnLst>
    <dgm:cxn modelId="{34A8D52A-27F2-41D4-91C6-B131C9F9170F}" type="presOf" srcId="{C64A4098-3BE3-448E-8989-91EF03387D9A}" destId="{202E83CC-E1F9-46AB-93C2-157FC02D6FB8}" srcOrd="0" destOrd="0" presId="urn:microsoft.com/office/officeart/2005/8/layout/chevron2"/>
    <dgm:cxn modelId="{463B9DA8-FF81-45DD-BB9B-2A6212BABFE5}" srcId="{C93A3E71-FAC0-41B0-9CE4-DBAD39A8E794}" destId="{4BD8FAFC-D819-4852-A227-8A9F205704FC}" srcOrd="0" destOrd="0" parTransId="{D2A78420-1C04-4019-A8A8-FFB6A91B1FCF}" sibTransId="{A1BD9BEE-7A94-4AE7-AA4F-DF97B1B66F3A}"/>
    <dgm:cxn modelId="{BDFA7DA4-11BC-437F-9FE4-907D8D8CD38C}" srcId="{B4E9727D-3325-4FC5-A589-A2969FAE0BB9}" destId="{F57345AF-ECA5-4A1B-B22B-19758AC7CDC2}" srcOrd="2" destOrd="0" parTransId="{4B4F7D76-2043-4790-B891-47C827D37AAF}" sibTransId="{31D8EEAE-0144-4100-A52D-0F547EC5F86C}"/>
    <dgm:cxn modelId="{7EE7BACC-6DE4-4E3D-889E-FA9C885443B7}" srcId="{F57345AF-ECA5-4A1B-B22B-19758AC7CDC2}" destId="{E237401A-B495-4BFF-8AE7-0CEDB9B62585}" srcOrd="0" destOrd="0" parTransId="{C43FA088-4106-4146-BE03-4940960141CB}" sibTransId="{CC89600B-F036-4197-B9F6-B6B500587165}"/>
    <dgm:cxn modelId="{4BEEB4BA-D9B5-436C-A627-DAA387971748}" type="presOf" srcId="{B4E9727D-3325-4FC5-A589-A2969FAE0BB9}" destId="{CB9FF952-D44F-4AD3-B937-C35AEEABBF05}" srcOrd="0" destOrd="0" presId="urn:microsoft.com/office/officeart/2005/8/layout/chevron2"/>
    <dgm:cxn modelId="{7CB3D1E6-81CE-4B21-8973-BAF330B2B75E}" srcId="{B4E9727D-3325-4FC5-A589-A2969FAE0BB9}" destId="{9D0DE03D-8BFD-40C7-9E4B-26ED58C34D3F}" srcOrd="0" destOrd="0" parTransId="{6C531D7A-F01E-4BC7-8EFF-5CA594F8D1D4}" sibTransId="{A630F532-4100-4BD7-827D-613AEF4A4036}"/>
    <dgm:cxn modelId="{764931CD-CA74-4DFB-8FC4-20B0327B7540}" type="presOf" srcId="{4BD8FAFC-D819-4852-A227-8A9F205704FC}" destId="{821624E9-6D84-4168-BA6B-4FB52C186C41}" srcOrd="0" destOrd="0" presId="urn:microsoft.com/office/officeart/2005/8/layout/chevron2"/>
    <dgm:cxn modelId="{6C110F18-E0B7-4689-9850-54DB4603B498}" type="presOf" srcId="{F57345AF-ECA5-4A1B-B22B-19758AC7CDC2}" destId="{E3199B37-4B1A-480D-A54C-F88F0C0BB2DA}" srcOrd="0" destOrd="0" presId="urn:microsoft.com/office/officeart/2005/8/layout/chevron2"/>
    <dgm:cxn modelId="{DC202687-5181-450B-A841-2AFB270526D1}" type="presOf" srcId="{17F8E4EF-B3BB-4005-BEAB-07191CD41B34}" destId="{6A71BC6F-D34F-4DBF-916D-F113DA6FE9FA}" srcOrd="0" destOrd="0" presId="urn:microsoft.com/office/officeart/2005/8/layout/chevron2"/>
    <dgm:cxn modelId="{A4DB7BE5-BA66-4F78-B0FB-215298367738}" srcId="{9D0DE03D-8BFD-40C7-9E4B-26ED58C34D3F}" destId="{17F8E4EF-B3BB-4005-BEAB-07191CD41B34}" srcOrd="0" destOrd="0" parTransId="{36C9C4FD-EE55-4DB9-AC5F-4F952C374977}" sibTransId="{A92DC84B-4254-4745-9082-6F8B807D720E}"/>
    <dgm:cxn modelId="{95B50D03-811B-4960-85F0-2354DE2F3D2F}" type="presOf" srcId="{E237401A-B495-4BFF-8AE7-0CEDB9B62585}" destId="{DD38A0C3-402F-46C5-BDBF-3C7184198ED0}" srcOrd="0" destOrd="0" presId="urn:microsoft.com/office/officeart/2005/8/layout/chevron2"/>
    <dgm:cxn modelId="{F1E5AA2C-3114-493F-9D47-6E04BE5F51B8}" type="presOf" srcId="{9D0DE03D-8BFD-40C7-9E4B-26ED58C34D3F}" destId="{0857A9E4-F5AD-4713-9784-5C8DB147A775}" srcOrd="0" destOrd="0" presId="urn:microsoft.com/office/officeart/2005/8/layout/chevron2"/>
    <dgm:cxn modelId="{F600BF61-694A-4A8B-80ED-3B72F8DD7DAD}" srcId="{9432BE99-91ED-4892-9332-81F65BE86D3A}" destId="{C64A4098-3BE3-448E-8989-91EF03387D9A}" srcOrd="0" destOrd="0" parTransId="{258230FD-4E84-4444-BA2D-3CCC4F078A95}" sibTransId="{09CBF2D3-3BF8-4DD6-AE06-9A3CFBA9923C}"/>
    <dgm:cxn modelId="{A3F18A29-FE73-4761-A363-3C6B5FC60268}" type="presOf" srcId="{C93A3E71-FAC0-41B0-9CE4-DBAD39A8E794}" destId="{2ADDF603-AC73-4FAE-98A1-A7D7B2321B30}" srcOrd="0" destOrd="0" presId="urn:microsoft.com/office/officeart/2005/8/layout/chevron2"/>
    <dgm:cxn modelId="{7E58CDC4-D1E3-4867-AED0-9D791A3E6582}" srcId="{B4E9727D-3325-4FC5-A589-A2969FAE0BB9}" destId="{C93A3E71-FAC0-41B0-9CE4-DBAD39A8E794}" srcOrd="3" destOrd="0" parTransId="{E5861164-1673-418E-9C55-CFF9A19CC710}" sibTransId="{7A88A898-8B60-4A71-BB0E-E8A6690FDDA5}"/>
    <dgm:cxn modelId="{D91699E1-9676-4312-9F5D-144C63F3F844}" srcId="{B4E9727D-3325-4FC5-A589-A2969FAE0BB9}" destId="{9432BE99-91ED-4892-9332-81F65BE86D3A}" srcOrd="1" destOrd="0" parTransId="{D08ADE82-F1B7-4B09-9047-1435D08783AF}" sibTransId="{F7633275-D2DA-4A2E-B7F4-A8F9C6C35A22}"/>
    <dgm:cxn modelId="{3AD238CE-AD55-4F39-AD7F-65A507EADAE9}" type="presOf" srcId="{9432BE99-91ED-4892-9332-81F65BE86D3A}" destId="{3656CC33-4215-4409-869B-19946C458139}" srcOrd="0" destOrd="0" presId="urn:microsoft.com/office/officeart/2005/8/layout/chevron2"/>
    <dgm:cxn modelId="{F6125B68-9168-46DF-BD76-8886305EB59F}" type="presParOf" srcId="{CB9FF952-D44F-4AD3-B937-C35AEEABBF05}" destId="{CE5370DE-414D-4F98-9AB5-E45C955E4EDC}" srcOrd="0" destOrd="0" presId="urn:microsoft.com/office/officeart/2005/8/layout/chevron2"/>
    <dgm:cxn modelId="{2D3D483E-AC83-4542-AFEF-08696B0B5874}" type="presParOf" srcId="{CE5370DE-414D-4F98-9AB5-E45C955E4EDC}" destId="{0857A9E4-F5AD-4713-9784-5C8DB147A775}" srcOrd="0" destOrd="0" presId="urn:microsoft.com/office/officeart/2005/8/layout/chevron2"/>
    <dgm:cxn modelId="{388DB945-F96B-482A-A4F3-E0CBE1544155}" type="presParOf" srcId="{CE5370DE-414D-4F98-9AB5-E45C955E4EDC}" destId="{6A71BC6F-D34F-4DBF-916D-F113DA6FE9FA}" srcOrd="1" destOrd="0" presId="urn:microsoft.com/office/officeart/2005/8/layout/chevron2"/>
    <dgm:cxn modelId="{CA81E47C-3AEE-405E-BBE3-C1B3C2979966}" type="presParOf" srcId="{CB9FF952-D44F-4AD3-B937-C35AEEABBF05}" destId="{508BB819-D6A6-47B1-961A-E6BFBF1DEA89}" srcOrd="1" destOrd="0" presId="urn:microsoft.com/office/officeart/2005/8/layout/chevron2"/>
    <dgm:cxn modelId="{16BDD16E-63EF-4625-98E1-3EBCA81EC852}" type="presParOf" srcId="{CB9FF952-D44F-4AD3-B937-C35AEEABBF05}" destId="{2C0B07C1-ACDE-418C-B978-5D34026C8DBB}" srcOrd="2" destOrd="0" presId="urn:microsoft.com/office/officeart/2005/8/layout/chevron2"/>
    <dgm:cxn modelId="{48CC4369-45A8-4F61-B7D0-809EAB6846BC}" type="presParOf" srcId="{2C0B07C1-ACDE-418C-B978-5D34026C8DBB}" destId="{3656CC33-4215-4409-869B-19946C458139}" srcOrd="0" destOrd="0" presId="urn:microsoft.com/office/officeart/2005/8/layout/chevron2"/>
    <dgm:cxn modelId="{17C79ECC-7C14-4947-BBCB-733F40B6A535}" type="presParOf" srcId="{2C0B07C1-ACDE-418C-B978-5D34026C8DBB}" destId="{202E83CC-E1F9-46AB-93C2-157FC02D6FB8}" srcOrd="1" destOrd="0" presId="urn:microsoft.com/office/officeart/2005/8/layout/chevron2"/>
    <dgm:cxn modelId="{8A441CA8-A524-45A8-8238-129FD70C6A70}" type="presParOf" srcId="{CB9FF952-D44F-4AD3-B937-C35AEEABBF05}" destId="{250BDC28-AED0-43C3-B169-5F5DF930AB7C}" srcOrd="3" destOrd="0" presId="urn:microsoft.com/office/officeart/2005/8/layout/chevron2"/>
    <dgm:cxn modelId="{83C7D334-5E72-4AF0-8453-95D9FD4A8B7D}" type="presParOf" srcId="{CB9FF952-D44F-4AD3-B937-C35AEEABBF05}" destId="{49DC6684-69EA-42C2-A8AC-5383C8144440}" srcOrd="4" destOrd="0" presId="urn:microsoft.com/office/officeart/2005/8/layout/chevron2"/>
    <dgm:cxn modelId="{1A6DB78E-34D1-49E7-84E1-B14D1F52AB6A}" type="presParOf" srcId="{49DC6684-69EA-42C2-A8AC-5383C8144440}" destId="{E3199B37-4B1A-480D-A54C-F88F0C0BB2DA}" srcOrd="0" destOrd="0" presId="urn:microsoft.com/office/officeart/2005/8/layout/chevron2"/>
    <dgm:cxn modelId="{302AB056-7EBB-40D0-89CE-AF4FC70ED87F}" type="presParOf" srcId="{49DC6684-69EA-42C2-A8AC-5383C8144440}" destId="{DD38A0C3-402F-46C5-BDBF-3C7184198ED0}" srcOrd="1" destOrd="0" presId="urn:microsoft.com/office/officeart/2005/8/layout/chevron2"/>
    <dgm:cxn modelId="{8457F45A-E662-4F73-A18E-44E288C4CC0A}" type="presParOf" srcId="{CB9FF952-D44F-4AD3-B937-C35AEEABBF05}" destId="{6ACCEDBB-106E-44DD-B8C3-B8B19DF9F115}" srcOrd="5" destOrd="0" presId="urn:microsoft.com/office/officeart/2005/8/layout/chevron2"/>
    <dgm:cxn modelId="{1B283452-73BD-4802-A799-D48BF1FAAEEB}" type="presParOf" srcId="{CB9FF952-D44F-4AD3-B937-C35AEEABBF05}" destId="{A6E3B872-D6BA-4373-949E-9551229C3564}" srcOrd="6" destOrd="0" presId="urn:microsoft.com/office/officeart/2005/8/layout/chevron2"/>
    <dgm:cxn modelId="{83592167-10C2-4D8F-BF1D-DA77494CF563}" type="presParOf" srcId="{A6E3B872-D6BA-4373-949E-9551229C3564}" destId="{2ADDF603-AC73-4FAE-98A1-A7D7B2321B30}" srcOrd="0" destOrd="0" presId="urn:microsoft.com/office/officeart/2005/8/layout/chevron2"/>
    <dgm:cxn modelId="{47DC1BDB-FF2C-45F7-9BB2-52B92AF6A491}" type="presParOf" srcId="{A6E3B872-D6BA-4373-949E-9551229C3564}" destId="{821624E9-6D84-4168-BA6B-4FB52C186C4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E9727D-3325-4FC5-A589-A2969FAE0BB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D0DE03D-8BFD-40C7-9E4B-26ED58C34D3F}">
      <dgm:prSet phldrT="[Text]"/>
      <dgm:spPr/>
      <dgm:t>
        <a:bodyPr/>
        <a:lstStyle/>
        <a:p>
          <a:r>
            <a:rPr lang="en-US" dirty="0" smtClean="0"/>
            <a:t>Risk  Indicator</a:t>
          </a:r>
          <a:endParaRPr lang="en-US" dirty="0"/>
        </a:p>
      </dgm:t>
    </dgm:pt>
    <dgm:pt modelId="{6C531D7A-F01E-4BC7-8EFF-5CA594F8D1D4}" type="parTrans" cxnId="{7CB3D1E6-81CE-4B21-8973-BAF330B2B75E}">
      <dgm:prSet/>
      <dgm:spPr/>
      <dgm:t>
        <a:bodyPr/>
        <a:lstStyle/>
        <a:p>
          <a:endParaRPr lang="en-US"/>
        </a:p>
      </dgm:t>
    </dgm:pt>
    <dgm:pt modelId="{A630F532-4100-4BD7-827D-613AEF4A4036}" type="sibTrans" cxnId="{7CB3D1E6-81CE-4B21-8973-BAF330B2B75E}">
      <dgm:prSet/>
      <dgm:spPr/>
      <dgm:t>
        <a:bodyPr/>
        <a:lstStyle/>
        <a:p>
          <a:endParaRPr lang="en-US"/>
        </a:p>
      </dgm:t>
    </dgm:pt>
    <dgm:pt modelId="{17F8E4EF-B3BB-4005-BEAB-07191CD41B34}">
      <dgm:prSet phldrT="[Text]" custT="1"/>
      <dgm:spPr>
        <a:solidFill>
          <a:schemeClr val="tx1">
            <a:alpha val="90000"/>
          </a:schemeClr>
        </a:solidFill>
        <a:effectLst>
          <a:reflection blurRad="6350" stA="50000" endA="300" endPos="55500" dist="101600" dir="5400000" sy="-100000" algn="bl" rotWithShape="0"/>
        </a:effectLst>
      </dgm:spPr>
      <dgm:t>
        <a:bodyPr/>
        <a:lstStyle/>
        <a:p>
          <a:r>
            <a:rPr lang="en-US" altLang="en-US" sz="3200" dirty="0" smtClean="0">
              <a:latin typeface="+mn-lt"/>
            </a:rPr>
            <a:t>Why do grantees have to monitor </a:t>
          </a:r>
          <a:r>
            <a:rPr lang="en-US" altLang="en-US" sz="3200" dirty="0" err="1" smtClean="0">
              <a:latin typeface="+mn-lt"/>
            </a:rPr>
            <a:t>subrecipients</a:t>
          </a:r>
          <a:r>
            <a:rPr lang="en-US" altLang="en-US" sz="3200" dirty="0" smtClean="0">
              <a:latin typeface="Arial" panose="020B0604020202020204" pitchFamily="34" charset="0"/>
              <a:cs typeface="Arial" panose="020B0604020202020204" pitchFamily="34" charset="0"/>
            </a:rPr>
            <a:t>?</a:t>
          </a:r>
          <a:endParaRPr lang="en-US" sz="3200" dirty="0">
            <a:latin typeface="+mn-lt"/>
          </a:endParaRPr>
        </a:p>
      </dgm:t>
    </dgm:pt>
    <dgm:pt modelId="{36C9C4FD-EE55-4DB9-AC5F-4F952C374977}" type="parTrans" cxnId="{A4DB7BE5-BA66-4F78-B0FB-215298367738}">
      <dgm:prSet/>
      <dgm:spPr/>
      <dgm:t>
        <a:bodyPr/>
        <a:lstStyle/>
        <a:p>
          <a:endParaRPr lang="en-US"/>
        </a:p>
      </dgm:t>
    </dgm:pt>
    <dgm:pt modelId="{A92DC84B-4254-4745-9082-6F8B807D720E}" type="sibTrans" cxnId="{A4DB7BE5-BA66-4F78-B0FB-215298367738}">
      <dgm:prSet/>
      <dgm:spPr/>
      <dgm:t>
        <a:bodyPr/>
        <a:lstStyle/>
        <a:p>
          <a:endParaRPr lang="en-US"/>
        </a:p>
      </dgm:t>
    </dgm:pt>
    <dgm:pt modelId="{04067EF7-C485-41D4-A904-51522145F1D7}">
      <dgm:prSet custT="1"/>
      <dgm:spPr/>
      <dgm:t>
        <a:bodyPr/>
        <a:lstStyle/>
        <a:p>
          <a:r>
            <a:rPr lang="en-US" altLang="en-US" sz="3200" dirty="0" smtClean="0">
              <a:latin typeface="+mn-lt"/>
            </a:rPr>
            <a:t>How do grantees have to monitor</a:t>
          </a:r>
          <a:r>
            <a:rPr lang="en-US" alt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dgm:t>
    </dgm:pt>
    <dgm:pt modelId="{200BBD64-6A9E-4EE8-84F2-61477AF95316}" type="parTrans" cxnId="{AFC4B292-F2BE-4BC3-99D7-AC40DF0A13DF}">
      <dgm:prSet/>
      <dgm:spPr/>
      <dgm:t>
        <a:bodyPr/>
        <a:lstStyle/>
        <a:p>
          <a:endParaRPr lang="en-US"/>
        </a:p>
      </dgm:t>
    </dgm:pt>
    <dgm:pt modelId="{6C268FF5-6CBD-4AE5-A399-8F07724B166A}" type="sibTrans" cxnId="{AFC4B292-F2BE-4BC3-99D7-AC40DF0A13DF}">
      <dgm:prSet/>
      <dgm:spPr/>
      <dgm:t>
        <a:bodyPr/>
        <a:lstStyle/>
        <a:p>
          <a:endParaRPr lang="en-US"/>
        </a:p>
      </dgm:t>
    </dgm:pt>
    <dgm:pt modelId="{F9358DAA-107B-46AE-973A-2F504C29C32B}">
      <dgm:prSet custT="1"/>
      <dgm:spPr/>
      <dgm:t>
        <a:bodyPr/>
        <a:lstStyle/>
        <a:p>
          <a:r>
            <a:rPr lang="en-US" altLang="en-US" sz="2800" dirty="0" smtClean="0">
              <a:latin typeface="+mn-lt"/>
            </a:rPr>
            <a:t>It’s up to the grantee.  </a:t>
          </a:r>
        </a:p>
      </dgm:t>
    </dgm:pt>
    <dgm:pt modelId="{B3DE9106-B353-46B6-9E70-02522BE985BA}" type="parTrans" cxnId="{0F612519-D629-4DD3-8A07-67AF8CE28F1E}">
      <dgm:prSet/>
      <dgm:spPr/>
      <dgm:t>
        <a:bodyPr/>
        <a:lstStyle/>
        <a:p>
          <a:endParaRPr lang="en-US"/>
        </a:p>
      </dgm:t>
    </dgm:pt>
    <dgm:pt modelId="{5E1B945A-35A8-4CEF-9DBC-C169216387DA}" type="sibTrans" cxnId="{0F612519-D629-4DD3-8A07-67AF8CE28F1E}">
      <dgm:prSet/>
      <dgm:spPr/>
      <dgm:t>
        <a:bodyPr/>
        <a:lstStyle/>
        <a:p>
          <a:endParaRPr lang="en-US"/>
        </a:p>
      </dgm:t>
    </dgm:pt>
    <dgm:pt modelId="{630A5D94-8116-4D11-B6B8-7537CDB04061}">
      <dgm:prSet phldrT="[Text]" custT="1"/>
      <dgm:spPr>
        <a:solidFill>
          <a:schemeClr val="tx1">
            <a:alpha val="90000"/>
          </a:schemeClr>
        </a:solidFill>
        <a:effectLst>
          <a:reflection blurRad="6350" stA="50000" endA="300" endPos="55500" dist="101600" dir="5400000" sy="-100000" algn="bl" rotWithShape="0"/>
        </a:effectLst>
      </dgm:spPr>
      <dgm:t>
        <a:bodyPr/>
        <a:lstStyle/>
        <a:p>
          <a:r>
            <a:rPr lang="en-US" altLang="en-US" sz="2800" dirty="0" smtClean="0">
              <a:latin typeface="+mn-lt"/>
            </a:rPr>
            <a:t>It’s the </a:t>
          </a:r>
          <a:r>
            <a:rPr lang="en-US" altLang="en-US" sz="2800" u="sng" dirty="0" smtClean="0">
              <a:latin typeface="+mn-lt"/>
            </a:rPr>
            <a:t>law</a:t>
          </a:r>
          <a:r>
            <a:rPr lang="en-US" altLang="en-US" sz="2800" dirty="0" smtClean="0">
              <a:latin typeface="+mn-lt"/>
            </a:rPr>
            <a:t>.</a:t>
          </a:r>
          <a:endParaRPr lang="en-US" sz="2800" dirty="0">
            <a:latin typeface="+mn-lt"/>
          </a:endParaRPr>
        </a:p>
      </dgm:t>
    </dgm:pt>
    <dgm:pt modelId="{3FCABEBD-9384-4431-BF7E-E94DD3A284CB}" type="parTrans" cxnId="{41F19550-C705-4264-981D-D3E01A5C062E}">
      <dgm:prSet/>
      <dgm:spPr/>
      <dgm:t>
        <a:bodyPr/>
        <a:lstStyle/>
        <a:p>
          <a:endParaRPr lang="en-US"/>
        </a:p>
      </dgm:t>
    </dgm:pt>
    <dgm:pt modelId="{E5EB0715-6752-440E-8164-198B23FE6851}" type="sibTrans" cxnId="{41F19550-C705-4264-981D-D3E01A5C062E}">
      <dgm:prSet/>
      <dgm:spPr/>
      <dgm:t>
        <a:bodyPr/>
        <a:lstStyle/>
        <a:p>
          <a:endParaRPr lang="en-US"/>
        </a:p>
      </dgm:t>
    </dgm:pt>
    <dgm:pt modelId="{CB9FF952-D44F-4AD3-B937-C35AEEABBF05}" type="pres">
      <dgm:prSet presAssocID="{B4E9727D-3325-4FC5-A589-A2969FAE0BB9}" presName="linearFlow" presStyleCnt="0">
        <dgm:presLayoutVars>
          <dgm:dir/>
          <dgm:animLvl val="lvl"/>
          <dgm:resizeHandles val="exact"/>
        </dgm:presLayoutVars>
      </dgm:prSet>
      <dgm:spPr/>
      <dgm:t>
        <a:bodyPr/>
        <a:lstStyle/>
        <a:p>
          <a:endParaRPr lang="en-US"/>
        </a:p>
      </dgm:t>
    </dgm:pt>
    <dgm:pt modelId="{CE5370DE-414D-4F98-9AB5-E45C955E4EDC}" type="pres">
      <dgm:prSet presAssocID="{9D0DE03D-8BFD-40C7-9E4B-26ED58C34D3F}" presName="composite" presStyleCnt="0"/>
      <dgm:spPr/>
    </dgm:pt>
    <dgm:pt modelId="{0857A9E4-F5AD-4713-9784-5C8DB147A775}" type="pres">
      <dgm:prSet presAssocID="{9D0DE03D-8BFD-40C7-9E4B-26ED58C34D3F}" presName="parentText" presStyleLbl="alignNode1" presStyleIdx="0" presStyleCnt="1">
        <dgm:presLayoutVars>
          <dgm:chMax val="1"/>
          <dgm:bulletEnabled val="1"/>
        </dgm:presLayoutVars>
      </dgm:prSet>
      <dgm:spPr/>
      <dgm:t>
        <a:bodyPr/>
        <a:lstStyle/>
        <a:p>
          <a:endParaRPr lang="en-US"/>
        </a:p>
      </dgm:t>
    </dgm:pt>
    <dgm:pt modelId="{6A71BC6F-D34F-4DBF-916D-F113DA6FE9FA}" type="pres">
      <dgm:prSet presAssocID="{9D0DE03D-8BFD-40C7-9E4B-26ED58C34D3F}" presName="descendantText" presStyleLbl="alignAcc1" presStyleIdx="0" presStyleCnt="1" custScaleY="190792" custLinFactNeighborY="-1107">
        <dgm:presLayoutVars>
          <dgm:bulletEnabled val="1"/>
        </dgm:presLayoutVars>
      </dgm:prSet>
      <dgm:spPr/>
      <dgm:t>
        <a:bodyPr/>
        <a:lstStyle/>
        <a:p>
          <a:endParaRPr lang="en-US"/>
        </a:p>
      </dgm:t>
    </dgm:pt>
  </dgm:ptLst>
  <dgm:cxnLst>
    <dgm:cxn modelId="{AFC4B292-F2BE-4BC3-99D7-AC40DF0A13DF}" srcId="{9D0DE03D-8BFD-40C7-9E4B-26ED58C34D3F}" destId="{04067EF7-C485-41D4-A904-51522145F1D7}" srcOrd="1" destOrd="0" parTransId="{200BBD64-6A9E-4EE8-84F2-61477AF95316}" sibTransId="{6C268FF5-6CBD-4AE5-A399-8F07724B166A}"/>
    <dgm:cxn modelId="{5E9C018E-7DB9-4967-8955-DE2A9546AD29}" type="presOf" srcId="{B4E9727D-3325-4FC5-A589-A2969FAE0BB9}" destId="{CB9FF952-D44F-4AD3-B937-C35AEEABBF05}" srcOrd="0" destOrd="0" presId="urn:microsoft.com/office/officeart/2005/8/layout/chevron2"/>
    <dgm:cxn modelId="{0C1E7164-20CB-40F7-AD44-1064997EE066}" type="presOf" srcId="{17F8E4EF-B3BB-4005-BEAB-07191CD41B34}" destId="{6A71BC6F-D34F-4DBF-916D-F113DA6FE9FA}" srcOrd="0" destOrd="0" presId="urn:microsoft.com/office/officeart/2005/8/layout/chevron2"/>
    <dgm:cxn modelId="{2CA36486-EFFF-4A51-8F20-FBE056F9CC4A}" type="presOf" srcId="{04067EF7-C485-41D4-A904-51522145F1D7}" destId="{6A71BC6F-D34F-4DBF-916D-F113DA6FE9FA}" srcOrd="0" destOrd="2" presId="urn:microsoft.com/office/officeart/2005/8/layout/chevron2"/>
    <dgm:cxn modelId="{0F612519-D629-4DD3-8A07-67AF8CE28F1E}" srcId="{04067EF7-C485-41D4-A904-51522145F1D7}" destId="{F9358DAA-107B-46AE-973A-2F504C29C32B}" srcOrd="0" destOrd="0" parTransId="{B3DE9106-B353-46B6-9E70-02522BE985BA}" sibTransId="{5E1B945A-35A8-4CEF-9DBC-C169216387DA}"/>
    <dgm:cxn modelId="{A4DB7BE5-BA66-4F78-B0FB-215298367738}" srcId="{9D0DE03D-8BFD-40C7-9E4B-26ED58C34D3F}" destId="{17F8E4EF-B3BB-4005-BEAB-07191CD41B34}" srcOrd="0" destOrd="0" parTransId="{36C9C4FD-EE55-4DB9-AC5F-4F952C374977}" sibTransId="{A92DC84B-4254-4745-9082-6F8B807D720E}"/>
    <dgm:cxn modelId="{41F19550-C705-4264-981D-D3E01A5C062E}" srcId="{17F8E4EF-B3BB-4005-BEAB-07191CD41B34}" destId="{630A5D94-8116-4D11-B6B8-7537CDB04061}" srcOrd="0" destOrd="0" parTransId="{3FCABEBD-9384-4431-BF7E-E94DD3A284CB}" sibTransId="{E5EB0715-6752-440E-8164-198B23FE6851}"/>
    <dgm:cxn modelId="{7CB3D1E6-81CE-4B21-8973-BAF330B2B75E}" srcId="{B4E9727D-3325-4FC5-A589-A2969FAE0BB9}" destId="{9D0DE03D-8BFD-40C7-9E4B-26ED58C34D3F}" srcOrd="0" destOrd="0" parTransId="{6C531D7A-F01E-4BC7-8EFF-5CA594F8D1D4}" sibTransId="{A630F532-4100-4BD7-827D-613AEF4A4036}"/>
    <dgm:cxn modelId="{955947DA-DDE9-4792-A657-36659200500A}" type="presOf" srcId="{630A5D94-8116-4D11-B6B8-7537CDB04061}" destId="{6A71BC6F-D34F-4DBF-916D-F113DA6FE9FA}" srcOrd="0" destOrd="1" presId="urn:microsoft.com/office/officeart/2005/8/layout/chevron2"/>
    <dgm:cxn modelId="{CEAEB94F-B0BA-4EA2-A9CD-C4E55B8FB69E}" type="presOf" srcId="{F9358DAA-107B-46AE-973A-2F504C29C32B}" destId="{6A71BC6F-D34F-4DBF-916D-F113DA6FE9FA}" srcOrd="0" destOrd="3" presId="urn:microsoft.com/office/officeart/2005/8/layout/chevron2"/>
    <dgm:cxn modelId="{805DDC9D-8012-46CB-94A7-F4EF4216925F}" type="presOf" srcId="{9D0DE03D-8BFD-40C7-9E4B-26ED58C34D3F}" destId="{0857A9E4-F5AD-4713-9784-5C8DB147A775}" srcOrd="0" destOrd="0" presId="urn:microsoft.com/office/officeart/2005/8/layout/chevron2"/>
    <dgm:cxn modelId="{B6337CDA-3003-4980-B354-140190C9CB0D}" type="presParOf" srcId="{CB9FF952-D44F-4AD3-B937-C35AEEABBF05}" destId="{CE5370DE-414D-4F98-9AB5-E45C955E4EDC}" srcOrd="0" destOrd="0" presId="urn:microsoft.com/office/officeart/2005/8/layout/chevron2"/>
    <dgm:cxn modelId="{CE5FEBE3-E1FD-481B-99D1-939F17D0A6B9}" type="presParOf" srcId="{CE5370DE-414D-4F98-9AB5-E45C955E4EDC}" destId="{0857A9E4-F5AD-4713-9784-5C8DB147A775}" srcOrd="0" destOrd="0" presId="urn:microsoft.com/office/officeart/2005/8/layout/chevron2"/>
    <dgm:cxn modelId="{917EF111-A3D7-4246-ABA4-3F01B7B4441C}" type="presParOf" srcId="{CE5370DE-414D-4F98-9AB5-E45C955E4EDC}" destId="{6A71BC6F-D34F-4DBF-916D-F113DA6FE9F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E9727D-3325-4FC5-A589-A2969FAE0BB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D0DE03D-8BFD-40C7-9E4B-26ED58C34D3F}">
      <dgm:prSet phldrT="[Text]"/>
      <dgm:spPr/>
      <dgm:t>
        <a:bodyPr/>
        <a:lstStyle/>
        <a:p>
          <a:r>
            <a:rPr lang="en-US" dirty="0" smtClean="0"/>
            <a:t>Risk  Indicator</a:t>
          </a:r>
          <a:endParaRPr lang="en-US" dirty="0"/>
        </a:p>
      </dgm:t>
    </dgm:pt>
    <dgm:pt modelId="{6C531D7A-F01E-4BC7-8EFF-5CA594F8D1D4}" type="parTrans" cxnId="{7CB3D1E6-81CE-4B21-8973-BAF330B2B75E}">
      <dgm:prSet/>
      <dgm:spPr/>
      <dgm:t>
        <a:bodyPr/>
        <a:lstStyle/>
        <a:p>
          <a:endParaRPr lang="en-US"/>
        </a:p>
      </dgm:t>
    </dgm:pt>
    <dgm:pt modelId="{A630F532-4100-4BD7-827D-613AEF4A4036}" type="sibTrans" cxnId="{7CB3D1E6-81CE-4B21-8973-BAF330B2B75E}">
      <dgm:prSet/>
      <dgm:spPr/>
      <dgm:t>
        <a:bodyPr/>
        <a:lstStyle/>
        <a:p>
          <a:endParaRPr lang="en-US"/>
        </a:p>
      </dgm:t>
    </dgm:pt>
    <dgm:pt modelId="{17F8E4EF-B3BB-4005-BEAB-07191CD41B34}">
      <dgm:prSet phldrT="[Text]" custT="1"/>
      <dgm:spPr>
        <a:solidFill>
          <a:schemeClr val="tx1">
            <a:alpha val="90000"/>
          </a:schemeClr>
        </a:solidFill>
        <a:effectLst>
          <a:reflection blurRad="6350" stA="50000" endA="300" endPos="55500" dist="101600" dir="5400000" sy="-100000" algn="bl" rotWithShape="0"/>
        </a:effectLst>
      </dgm:spPr>
      <dgm:t>
        <a:bodyPr/>
        <a:lstStyle/>
        <a:p>
          <a:r>
            <a:rPr lang="en-US" altLang="en-US" sz="2400" dirty="0" smtClean="0"/>
            <a:t>STANDARD: </a:t>
          </a:r>
          <a:r>
            <a:rPr lang="en-US" altLang="en-US" sz="2400" i="1" dirty="0" smtClean="0"/>
            <a:t>Monitoring efforts must provide a</a:t>
          </a:r>
          <a:r>
            <a:rPr lang="en-US" altLang="en-US" sz="2400" b="1" i="1" dirty="0" smtClean="0"/>
            <a:t> reasonable assurance</a:t>
          </a:r>
          <a:r>
            <a:rPr lang="en-US" altLang="en-US" sz="2400" i="1" dirty="0" smtClean="0"/>
            <a:t> that a subgrantee administers Federal funds in compliance with laws and regulations, and that performance goals are achieved</a:t>
          </a:r>
          <a:r>
            <a:rPr lang="en-US" altLang="en-US" sz="2400" dirty="0" smtClean="0"/>
            <a:t>.  </a:t>
          </a:r>
          <a:endParaRPr lang="en-US" sz="3200" dirty="0"/>
        </a:p>
      </dgm:t>
    </dgm:pt>
    <dgm:pt modelId="{36C9C4FD-EE55-4DB9-AC5F-4F952C374977}" type="parTrans" cxnId="{A4DB7BE5-BA66-4F78-B0FB-215298367738}">
      <dgm:prSet/>
      <dgm:spPr/>
      <dgm:t>
        <a:bodyPr/>
        <a:lstStyle/>
        <a:p>
          <a:endParaRPr lang="en-US"/>
        </a:p>
      </dgm:t>
    </dgm:pt>
    <dgm:pt modelId="{A92DC84B-4254-4745-9082-6F8B807D720E}" type="sibTrans" cxnId="{A4DB7BE5-BA66-4F78-B0FB-215298367738}">
      <dgm:prSet/>
      <dgm:spPr/>
      <dgm:t>
        <a:bodyPr/>
        <a:lstStyle/>
        <a:p>
          <a:endParaRPr lang="en-US"/>
        </a:p>
      </dgm:t>
    </dgm:pt>
    <dgm:pt modelId="{CB9FF952-D44F-4AD3-B937-C35AEEABBF05}" type="pres">
      <dgm:prSet presAssocID="{B4E9727D-3325-4FC5-A589-A2969FAE0BB9}" presName="linearFlow" presStyleCnt="0">
        <dgm:presLayoutVars>
          <dgm:dir/>
          <dgm:animLvl val="lvl"/>
          <dgm:resizeHandles val="exact"/>
        </dgm:presLayoutVars>
      </dgm:prSet>
      <dgm:spPr/>
      <dgm:t>
        <a:bodyPr/>
        <a:lstStyle/>
        <a:p>
          <a:endParaRPr lang="en-US"/>
        </a:p>
      </dgm:t>
    </dgm:pt>
    <dgm:pt modelId="{CE5370DE-414D-4F98-9AB5-E45C955E4EDC}" type="pres">
      <dgm:prSet presAssocID="{9D0DE03D-8BFD-40C7-9E4B-26ED58C34D3F}" presName="composite" presStyleCnt="0"/>
      <dgm:spPr/>
    </dgm:pt>
    <dgm:pt modelId="{0857A9E4-F5AD-4713-9784-5C8DB147A775}" type="pres">
      <dgm:prSet presAssocID="{9D0DE03D-8BFD-40C7-9E4B-26ED58C34D3F}" presName="parentText" presStyleLbl="alignNode1" presStyleIdx="0" presStyleCnt="1">
        <dgm:presLayoutVars>
          <dgm:chMax val="1"/>
          <dgm:bulletEnabled val="1"/>
        </dgm:presLayoutVars>
      </dgm:prSet>
      <dgm:spPr/>
      <dgm:t>
        <a:bodyPr/>
        <a:lstStyle/>
        <a:p>
          <a:endParaRPr lang="en-US"/>
        </a:p>
      </dgm:t>
    </dgm:pt>
    <dgm:pt modelId="{6A71BC6F-D34F-4DBF-916D-F113DA6FE9FA}" type="pres">
      <dgm:prSet presAssocID="{9D0DE03D-8BFD-40C7-9E4B-26ED58C34D3F}" presName="descendantText" presStyleLbl="alignAcc1" presStyleIdx="0" presStyleCnt="1" custScaleY="190792" custLinFactNeighborY="-1107">
        <dgm:presLayoutVars>
          <dgm:bulletEnabled val="1"/>
        </dgm:presLayoutVars>
      </dgm:prSet>
      <dgm:spPr/>
      <dgm:t>
        <a:bodyPr/>
        <a:lstStyle/>
        <a:p>
          <a:endParaRPr lang="en-US"/>
        </a:p>
      </dgm:t>
    </dgm:pt>
  </dgm:ptLst>
  <dgm:cxnLst>
    <dgm:cxn modelId="{9B5576D3-15F7-4C7E-9A71-2063E984F495}" type="presOf" srcId="{17F8E4EF-B3BB-4005-BEAB-07191CD41B34}" destId="{6A71BC6F-D34F-4DBF-916D-F113DA6FE9FA}" srcOrd="0" destOrd="0" presId="urn:microsoft.com/office/officeart/2005/8/layout/chevron2"/>
    <dgm:cxn modelId="{A4DB7BE5-BA66-4F78-B0FB-215298367738}" srcId="{9D0DE03D-8BFD-40C7-9E4B-26ED58C34D3F}" destId="{17F8E4EF-B3BB-4005-BEAB-07191CD41B34}" srcOrd="0" destOrd="0" parTransId="{36C9C4FD-EE55-4DB9-AC5F-4F952C374977}" sibTransId="{A92DC84B-4254-4745-9082-6F8B807D720E}"/>
    <dgm:cxn modelId="{4FBC2B19-EA93-472F-86BD-AE64D255A81E}" type="presOf" srcId="{9D0DE03D-8BFD-40C7-9E4B-26ED58C34D3F}" destId="{0857A9E4-F5AD-4713-9784-5C8DB147A775}" srcOrd="0" destOrd="0" presId="urn:microsoft.com/office/officeart/2005/8/layout/chevron2"/>
    <dgm:cxn modelId="{7CB3D1E6-81CE-4B21-8973-BAF330B2B75E}" srcId="{B4E9727D-3325-4FC5-A589-A2969FAE0BB9}" destId="{9D0DE03D-8BFD-40C7-9E4B-26ED58C34D3F}" srcOrd="0" destOrd="0" parTransId="{6C531D7A-F01E-4BC7-8EFF-5CA594F8D1D4}" sibTransId="{A630F532-4100-4BD7-827D-613AEF4A4036}"/>
    <dgm:cxn modelId="{069F2E54-959D-4B3E-8112-86D795C6DF88}" type="presOf" srcId="{B4E9727D-3325-4FC5-A589-A2969FAE0BB9}" destId="{CB9FF952-D44F-4AD3-B937-C35AEEABBF05}" srcOrd="0" destOrd="0" presId="urn:microsoft.com/office/officeart/2005/8/layout/chevron2"/>
    <dgm:cxn modelId="{0A2E8C1D-C2A5-48A5-84B8-7A5101338E23}" type="presParOf" srcId="{CB9FF952-D44F-4AD3-B937-C35AEEABBF05}" destId="{CE5370DE-414D-4F98-9AB5-E45C955E4EDC}" srcOrd="0" destOrd="0" presId="urn:microsoft.com/office/officeart/2005/8/layout/chevron2"/>
    <dgm:cxn modelId="{45392EBF-300B-4B3D-8062-4AE1A2FB534C}" type="presParOf" srcId="{CE5370DE-414D-4F98-9AB5-E45C955E4EDC}" destId="{0857A9E4-F5AD-4713-9784-5C8DB147A775}" srcOrd="0" destOrd="0" presId="urn:microsoft.com/office/officeart/2005/8/layout/chevron2"/>
    <dgm:cxn modelId="{AD66C02A-EE36-4965-A41C-5595F7CE127B}" type="presParOf" srcId="{CE5370DE-414D-4F98-9AB5-E45C955E4EDC}" destId="{6A71BC6F-D34F-4DBF-916D-F113DA6FE9F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9993C-9A3E-4366-A905-DF1CFB25CABA}">
      <dsp:nvSpPr>
        <dsp:cNvPr id="0" name=""/>
        <dsp:cNvSpPr/>
      </dsp:nvSpPr>
      <dsp:spPr>
        <a:xfrm>
          <a:off x="438616" y="740208"/>
          <a:ext cx="4144211" cy="2141703"/>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4C3DF-79E0-4C9A-A048-F0D05DD95B48}">
      <dsp:nvSpPr>
        <dsp:cNvPr id="0" name=""/>
        <dsp:cNvSpPr/>
      </dsp:nvSpPr>
      <dsp:spPr>
        <a:xfrm>
          <a:off x="523464" y="1034980"/>
          <a:ext cx="1924438"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7.31.17</a:t>
          </a:r>
        </a:p>
        <a:p>
          <a:pPr lvl="0" algn="l" defTabSz="444500">
            <a:lnSpc>
              <a:spcPct val="100000"/>
            </a:lnSpc>
            <a:spcBef>
              <a:spcPct val="0"/>
            </a:spcBef>
            <a:spcAft>
              <a:spcPts val="0"/>
            </a:spcAft>
          </a:pPr>
          <a:r>
            <a:rPr lang="en-US" sz="1800" kern="1200" dirty="0" smtClean="0">
              <a:solidFill>
                <a:schemeClr val="bg1"/>
              </a:solidFill>
            </a:rPr>
            <a:t>2016-2017 </a:t>
          </a:r>
        </a:p>
        <a:p>
          <a:pPr lvl="0" algn="l" defTabSz="444500">
            <a:lnSpc>
              <a:spcPct val="100000"/>
            </a:lnSpc>
            <a:spcBef>
              <a:spcPct val="0"/>
            </a:spcBef>
            <a:spcAft>
              <a:spcPts val="0"/>
            </a:spcAft>
          </a:pPr>
          <a:r>
            <a:rPr lang="en-US" sz="1800" kern="1200" dirty="0" smtClean="0">
              <a:solidFill>
                <a:schemeClr val="bg1"/>
              </a:solidFill>
            </a:rPr>
            <a:t>NRS </a:t>
          </a:r>
          <a:r>
            <a:rPr lang="en-US" sz="1800" b="1" kern="1200" dirty="0" smtClean="0">
              <a:solidFill>
                <a:schemeClr val="bg1"/>
              </a:solidFill>
            </a:rPr>
            <a:t>Table 4C</a:t>
          </a:r>
          <a:r>
            <a:rPr lang="en-US" sz="1800" kern="1200" dirty="0" smtClean="0">
              <a:solidFill>
                <a:schemeClr val="bg1"/>
              </a:solidFill>
            </a:rPr>
            <a:t> Column H</a:t>
          </a:r>
        </a:p>
        <a:p>
          <a:pPr lvl="0" algn="l" defTabSz="444500">
            <a:lnSpc>
              <a:spcPct val="100000"/>
            </a:lnSpc>
            <a:spcBef>
              <a:spcPct val="0"/>
            </a:spcBef>
            <a:spcAft>
              <a:spcPts val="0"/>
            </a:spcAft>
          </a:pPr>
          <a:endParaRPr lang="en-US" sz="900" kern="1200" dirty="0" smtClean="0">
            <a:solidFill>
              <a:schemeClr val="bg1"/>
            </a:solidFill>
          </a:endParaRPr>
        </a:p>
        <a:p>
          <a:pPr lvl="0" algn="l" defTabSz="444500">
            <a:lnSpc>
              <a:spcPct val="90000"/>
            </a:lnSpc>
            <a:spcBef>
              <a:spcPct val="0"/>
            </a:spcBef>
            <a:spcAft>
              <a:spcPct val="35000"/>
            </a:spcAft>
          </a:pPr>
          <a:r>
            <a:rPr lang="en-US" sz="3600" b="1" kern="1200" dirty="0" smtClean="0">
              <a:solidFill>
                <a:schemeClr val="bg1"/>
              </a:solidFill>
            </a:rPr>
            <a:t>64.96%</a:t>
          </a:r>
          <a:endParaRPr lang="en-US" sz="3600" b="1" kern="1200" dirty="0">
            <a:solidFill>
              <a:schemeClr val="bg1"/>
            </a:solidFill>
          </a:endParaRPr>
        </a:p>
      </dsp:txBody>
      <dsp:txXfrm>
        <a:off x="523464" y="1034980"/>
        <a:ext cx="1924438" cy="1832201"/>
      </dsp:txXfrm>
    </dsp:sp>
    <dsp:sp modelId="{F9F78860-5E21-4BE5-86BF-2D4E45B45C8A}">
      <dsp:nvSpPr>
        <dsp:cNvPr id="0" name=""/>
        <dsp:cNvSpPr/>
      </dsp:nvSpPr>
      <dsp:spPr>
        <a:xfrm>
          <a:off x="2455614" y="1034980"/>
          <a:ext cx="2100524"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8.3.18  </a:t>
          </a:r>
        </a:p>
        <a:p>
          <a:pPr lvl="0" algn="l" defTabSz="444500">
            <a:lnSpc>
              <a:spcPct val="100000"/>
            </a:lnSpc>
            <a:spcBef>
              <a:spcPct val="0"/>
            </a:spcBef>
            <a:spcAft>
              <a:spcPts val="0"/>
            </a:spcAft>
          </a:pPr>
          <a:r>
            <a:rPr lang="en-US" sz="1800" kern="1200" dirty="0" smtClean="0">
              <a:solidFill>
                <a:schemeClr val="bg1"/>
              </a:solidFill>
            </a:rPr>
            <a:t>   2017-2018</a:t>
          </a:r>
        </a:p>
        <a:p>
          <a:pPr lvl="0" algn="l" defTabSz="444500">
            <a:lnSpc>
              <a:spcPct val="100000"/>
            </a:lnSpc>
            <a:spcBef>
              <a:spcPct val="0"/>
            </a:spcBef>
            <a:spcAft>
              <a:spcPts val="0"/>
            </a:spcAft>
          </a:pPr>
          <a:r>
            <a:rPr lang="en-US" sz="1800" kern="1200" dirty="0" smtClean="0">
              <a:solidFill>
                <a:schemeClr val="bg1"/>
              </a:solidFill>
            </a:rPr>
            <a:t>NRS  </a:t>
          </a:r>
          <a:r>
            <a:rPr lang="en-US" sz="1800" b="1" kern="1200" dirty="0" smtClean="0">
              <a:solidFill>
                <a:schemeClr val="bg1"/>
              </a:solidFill>
            </a:rPr>
            <a:t>Table 4C</a:t>
          </a:r>
        </a:p>
        <a:p>
          <a:pPr lvl="0" algn="l" defTabSz="444500">
            <a:lnSpc>
              <a:spcPct val="100000"/>
            </a:lnSpc>
            <a:spcBef>
              <a:spcPct val="0"/>
            </a:spcBef>
            <a:spcAft>
              <a:spcPts val="0"/>
            </a:spcAft>
          </a:pPr>
          <a:r>
            <a:rPr lang="en-US" sz="1800" kern="1200" dirty="0" smtClean="0">
              <a:solidFill>
                <a:schemeClr val="bg1"/>
              </a:solidFill>
            </a:rPr>
            <a:t>   Column H</a:t>
          </a:r>
        </a:p>
        <a:p>
          <a:pPr lvl="0" algn="l" defTabSz="444500">
            <a:lnSpc>
              <a:spcPct val="100000"/>
            </a:lnSpc>
            <a:spcBef>
              <a:spcPct val="0"/>
            </a:spcBef>
            <a:spcAft>
              <a:spcPts val="0"/>
            </a:spcAft>
          </a:pPr>
          <a:endParaRPr lang="en-US" sz="800" kern="1200" dirty="0" smtClean="0">
            <a:solidFill>
              <a:schemeClr val="bg1"/>
            </a:solidFill>
          </a:endParaRPr>
        </a:p>
        <a:p>
          <a:pPr lvl="0" algn="l" defTabSz="444500">
            <a:lnSpc>
              <a:spcPct val="90000"/>
            </a:lnSpc>
            <a:spcBef>
              <a:spcPct val="0"/>
            </a:spcBef>
            <a:spcAft>
              <a:spcPct val="35000"/>
            </a:spcAft>
          </a:pPr>
          <a:r>
            <a:rPr lang="en-US" sz="2700" b="1" kern="1200" dirty="0" smtClean="0">
              <a:solidFill>
                <a:schemeClr val="bg1"/>
              </a:solidFill>
            </a:rPr>
            <a:t> </a:t>
          </a:r>
          <a:r>
            <a:rPr lang="en-US" sz="3600" b="1" kern="1200" dirty="0" smtClean="0">
              <a:solidFill>
                <a:schemeClr val="bg1"/>
              </a:solidFill>
            </a:rPr>
            <a:t>70.40%</a:t>
          </a:r>
          <a:endParaRPr lang="en-US" sz="3600" b="1" kern="1200" dirty="0">
            <a:solidFill>
              <a:schemeClr val="bg1"/>
            </a:solidFill>
          </a:endParaRPr>
        </a:p>
      </dsp:txBody>
      <dsp:txXfrm>
        <a:off x="2455614" y="1034980"/>
        <a:ext cx="2100524" cy="1832201"/>
      </dsp:txXfrm>
    </dsp:sp>
    <dsp:sp modelId="{250BFB7F-2AC0-42D0-93E5-CAC2B552A472}">
      <dsp:nvSpPr>
        <dsp:cNvPr id="0" name=""/>
        <dsp:cNvSpPr/>
      </dsp:nvSpPr>
      <dsp:spPr>
        <a:xfrm>
          <a:off x="3708005" y="292037"/>
          <a:ext cx="809788" cy="809788"/>
        </a:xfrm>
        <a:prstGeom prst="plus">
          <a:avLst>
            <a:gd name="adj" fmla="val 328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5712E-2DC8-47C2-9294-3F5A9DB7E005}">
      <dsp:nvSpPr>
        <dsp:cNvPr id="0" name=""/>
        <dsp:cNvSpPr/>
      </dsp:nvSpPr>
      <dsp:spPr>
        <a:xfrm>
          <a:off x="429488" y="482960"/>
          <a:ext cx="762153" cy="261183"/>
        </a:xfrm>
        <a:prstGeom prst="rect">
          <a:avLst/>
        </a:prstGeom>
        <a:solidFill>
          <a:srgbClr val="FFC000"/>
        </a:solidFill>
        <a:ln w="127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D41B6D-B56F-4F23-9FBC-E33399688F30}">
      <dsp:nvSpPr>
        <dsp:cNvPr id="0" name=""/>
        <dsp:cNvSpPr/>
      </dsp:nvSpPr>
      <dsp:spPr>
        <a:xfrm>
          <a:off x="2338585" y="938670"/>
          <a:ext cx="476" cy="1749928"/>
        </a:xfrm>
        <a:prstGeom prst="line">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9993C-9A3E-4366-A905-DF1CFB25CABA}">
      <dsp:nvSpPr>
        <dsp:cNvPr id="0" name=""/>
        <dsp:cNvSpPr/>
      </dsp:nvSpPr>
      <dsp:spPr>
        <a:xfrm>
          <a:off x="438616" y="740208"/>
          <a:ext cx="4144211" cy="2141703"/>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4C3DF-79E0-4C9A-A048-F0D05DD95B48}">
      <dsp:nvSpPr>
        <dsp:cNvPr id="0" name=""/>
        <dsp:cNvSpPr/>
      </dsp:nvSpPr>
      <dsp:spPr>
        <a:xfrm>
          <a:off x="523464" y="1034980"/>
          <a:ext cx="1924438"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8-.3.18</a:t>
          </a:r>
        </a:p>
        <a:p>
          <a:pPr lvl="0" algn="l" defTabSz="444500">
            <a:lnSpc>
              <a:spcPct val="100000"/>
            </a:lnSpc>
            <a:spcBef>
              <a:spcPct val="0"/>
            </a:spcBef>
            <a:spcAft>
              <a:spcPts val="0"/>
            </a:spcAft>
          </a:pPr>
          <a:r>
            <a:rPr lang="en-US" sz="1800" kern="1200" dirty="0" smtClean="0">
              <a:solidFill>
                <a:schemeClr val="bg1"/>
              </a:solidFill>
            </a:rPr>
            <a:t>2017-2018 </a:t>
          </a:r>
        </a:p>
        <a:p>
          <a:pPr lvl="0" algn="l" defTabSz="444500">
            <a:lnSpc>
              <a:spcPct val="100000"/>
            </a:lnSpc>
            <a:spcBef>
              <a:spcPct val="0"/>
            </a:spcBef>
            <a:spcAft>
              <a:spcPts val="0"/>
            </a:spcAft>
          </a:pPr>
          <a:r>
            <a:rPr lang="en-US" sz="1800" kern="1200" dirty="0" smtClean="0">
              <a:solidFill>
                <a:schemeClr val="bg1"/>
              </a:solidFill>
            </a:rPr>
            <a:t>ABE/ASE</a:t>
          </a:r>
        </a:p>
        <a:p>
          <a:pPr lvl="0" algn="l" defTabSz="444500">
            <a:lnSpc>
              <a:spcPct val="100000"/>
            </a:lnSpc>
            <a:spcBef>
              <a:spcPct val="0"/>
            </a:spcBef>
            <a:spcAft>
              <a:spcPts val="0"/>
            </a:spcAft>
          </a:pPr>
          <a:r>
            <a:rPr lang="en-US" sz="1800" kern="1200" dirty="0" smtClean="0">
              <a:solidFill>
                <a:schemeClr val="bg1"/>
              </a:solidFill>
            </a:rPr>
            <a:t>NRS </a:t>
          </a:r>
          <a:r>
            <a:rPr lang="en-US" sz="1800" b="1" kern="1200" dirty="0" smtClean="0">
              <a:solidFill>
                <a:schemeClr val="bg1"/>
              </a:solidFill>
            </a:rPr>
            <a:t>Table 4C</a:t>
          </a:r>
          <a:r>
            <a:rPr lang="en-US" sz="1800" kern="1200" dirty="0" smtClean="0">
              <a:solidFill>
                <a:schemeClr val="bg1"/>
              </a:solidFill>
            </a:rPr>
            <a:t> Column H</a:t>
          </a:r>
        </a:p>
        <a:p>
          <a:pPr lvl="0" algn="l" defTabSz="444500">
            <a:lnSpc>
              <a:spcPct val="100000"/>
            </a:lnSpc>
            <a:spcBef>
              <a:spcPct val="0"/>
            </a:spcBef>
            <a:spcAft>
              <a:spcPts val="0"/>
            </a:spcAft>
          </a:pPr>
          <a:endParaRPr lang="en-US" sz="900" kern="1200" dirty="0" smtClean="0">
            <a:solidFill>
              <a:schemeClr val="bg1"/>
            </a:solidFill>
          </a:endParaRPr>
        </a:p>
        <a:p>
          <a:pPr lvl="0" algn="l" defTabSz="444500">
            <a:lnSpc>
              <a:spcPct val="90000"/>
            </a:lnSpc>
            <a:spcBef>
              <a:spcPct val="0"/>
            </a:spcBef>
            <a:spcAft>
              <a:spcPct val="35000"/>
            </a:spcAft>
          </a:pPr>
          <a:r>
            <a:rPr lang="en-US" sz="3600" b="1" kern="1200" dirty="0" smtClean="0">
              <a:solidFill>
                <a:schemeClr val="bg1"/>
              </a:solidFill>
            </a:rPr>
            <a:t>69.60%</a:t>
          </a:r>
          <a:endParaRPr lang="en-US" sz="3600" b="1" kern="1200" dirty="0">
            <a:solidFill>
              <a:schemeClr val="bg1"/>
            </a:solidFill>
          </a:endParaRPr>
        </a:p>
      </dsp:txBody>
      <dsp:txXfrm>
        <a:off x="523464" y="1034980"/>
        <a:ext cx="1924438" cy="1832201"/>
      </dsp:txXfrm>
    </dsp:sp>
    <dsp:sp modelId="{F9F78860-5E21-4BE5-86BF-2D4E45B45C8A}">
      <dsp:nvSpPr>
        <dsp:cNvPr id="0" name=""/>
        <dsp:cNvSpPr/>
      </dsp:nvSpPr>
      <dsp:spPr>
        <a:xfrm>
          <a:off x="2455614" y="1034980"/>
          <a:ext cx="2100524"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8.3.18  </a:t>
          </a:r>
        </a:p>
        <a:p>
          <a:pPr lvl="0" algn="l" defTabSz="444500">
            <a:lnSpc>
              <a:spcPct val="100000"/>
            </a:lnSpc>
            <a:spcBef>
              <a:spcPct val="0"/>
            </a:spcBef>
            <a:spcAft>
              <a:spcPts val="0"/>
            </a:spcAft>
          </a:pPr>
          <a:r>
            <a:rPr lang="en-US" sz="1800" kern="1200" dirty="0" smtClean="0">
              <a:solidFill>
                <a:schemeClr val="bg1"/>
              </a:solidFill>
            </a:rPr>
            <a:t>   2017-2018</a:t>
          </a:r>
        </a:p>
        <a:p>
          <a:pPr lvl="0" algn="l" defTabSz="444500">
            <a:lnSpc>
              <a:spcPct val="100000"/>
            </a:lnSpc>
            <a:spcBef>
              <a:spcPct val="0"/>
            </a:spcBef>
            <a:spcAft>
              <a:spcPts val="0"/>
            </a:spcAft>
          </a:pPr>
          <a:r>
            <a:rPr lang="en-US" sz="1800" kern="1200" dirty="0" smtClean="0">
              <a:solidFill>
                <a:schemeClr val="bg1"/>
              </a:solidFill>
            </a:rPr>
            <a:t>   ELL</a:t>
          </a:r>
        </a:p>
        <a:p>
          <a:pPr lvl="0" algn="l" defTabSz="444500">
            <a:lnSpc>
              <a:spcPct val="100000"/>
            </a:lnSpc>
            <a:spcBef>
              <a:spcPct val="0"/>
            </a:spcBef>
            <a:spcAft>
              <a:spcPts val="0"/>
            </a:spcAft>
          </a:pPr>
          <a:r>
            <a:rPr lang="en-US" sz="1800" kern="1200" dirty="0" smtClean="0">
              <a:solidFill>
                <a:schemeClr val="bg1"/>
              </a:solidFill>
            </a:rPr>
            <a:t>   NRS  </a:t>
          </a:r>
          <a:r>
            <a:rPr lang="en-US" sz="1800" b="1" kern="1200" dirty="0" smtClean="0">
              <a:solidFill>
                <a:schemeClr val="bg1"/>
              </a:solidFill>
            </a:rPr>
            <a:t>Table 4C</a:t>
          </a:r>
        </a:p>
        <a:p>
          <a:pPr lvl="0" algn="l" defTabSz="444500">
            <a:lnSpc>
              <a:spcPct val="100000"/>
            </a:lnSpc>
            <a:spcBef>
              <a:spcPct val="0"/>
            </a:spcBef>
            <a:spcAft>
              <a:spcPts val="0"/>
            </a:spcAft>
          </a:pPr>
          <a:r>
            <a:rPr lang="en-US" sz="1800" kern="1200" dirty="0" smtClean="0">
              <a:solidFill>
                <a:schemeClr val="bg1"/>
              </a:solidFill>
            </a:rPr>
            <a:t>   Column H</a:t>
          </a:r>
        </a:p>
        <a:p>
          <a:pPr lvl="0" algn="l" defTabSz="444500">
            <a:lnSpc>
              <a:spcPct val="100000"/>
            </a:lnSpc>
            <a:spcBef>
              <a:spcPct val="0"/>
            </a:spcBef>
            <a:spcAft>
              <a:spcPts val="0"/>
            </a:spcAft>
          </a:pPr>
          <a:endParaRPr lang="en-US" sz="800" kern="1200" dirty="0" smtClean="0">
            <a:solidFill>
              <a:schemeClr val="bg1"/>
            </a:solidFill>
          </a:endParaRPr>
        </a:p>
        <a:p>
          <a:pPr lvl="0" algn="l" defTabSz="444500">
            <a:lnSpc>
              <a:spcPct val="90000"/>
            </a:lnSpc>
            <a:spcBef>
              <a:spcPct val="0"/>
            </a:spcBef>
            <a:spcAft>
              <a:spcPct val="35000"/>
            </a:spcAft>
          </a:pPr>
          <a:r>
            <a:rPr lang="en-US" sz="2700" kern="1200" dirty="0" smtClean="0">
              <a:solidFill>
                <a:schemeClr val="bg1"/>
              </a:solidFill>
            </a:rPr>
            <a:t>  </a:t>
          </a:r>
          <a:r>
            <a:rPr lang="en-US" sz="3600" b="1" kern="1200" dirty="0" smtClean="0">
              <a:solidFill>
                <a:schemeClr val="bg1"/>
              </a:solidFill>
            </a:rPr>
            <a:t>74.61%</a:t>
          </a:r>
          <a:endParaRPr lang="en-US" sz="3600" b="1" kern="1200" dirty="0">
            <a:solidFill>
              <a:schemeClr val="bg1"/>
            </a:solidFill>
          </a:endParaRPr>
        </a:p>
      </dsp:txBody>
      <dsp:txXfrm>
        <a:off x="2455614" y="1034980"/>
        <a:ext cx="2100524" cy="1832201"/>
      </dsp:txXfrm>
    </dsp:sp>
    <dsp:sp modelId="{250BFB7F-2AC0-42D0-93E5-CAC2B552A472}">
      <dsp:nvSpPr>
        <dsp:cNvPr id="0" name=""/>
        <dsp:cNvSpPr/>
      </dsp:nvSpPr>
      <dsp:spPr>
        <a:xfrm>
          <a:off x="3708005" y="292037"/>
          <a:ext cx="809788" cy="809788"/>
        </a:xfrm>
        <a:prstGeom prst="plus">
          <a:avLst>
            <a:gd name="adj" fmla="val 328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5712E-2DC8-47C2-9294-3F5A9DB7E005}">
      <dsp:nvSpPr>
        <dsp:cNvPr id="0" name=""/>
        <dsp:cNvSpPr/>
      </dsp:nvSpPr>
      <dsp:spPr>
        <a:xfrm>
          <a:off x="429488" y="482960"/>
          <a:ext cx="762153" cy="261183"/>
        </a:xfrm>
        <a:prstGeom prst="rect">
          <a:avLst/>
        </a:prstGeom>
        <a:solidFill>
          <a:srgbClr val="FFC000"/>
        </a:solidFill>
        <a:ln w="127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D41B6D-B56F-4F23-9FBC-E33399688F30}">
      <dsp:nvSpPr>
        <dsp:cNvPr id="0" name=""/>
        <dsp:cNvSpPr/>
      </dsp:nvSpPr>
      <dsp:spPr>
        <a:xfrm>
          <a:off x="2500817" y="1016857"/>
          <a:ext cx="476" cy="1749928"/>
        </a:xfrm>
        <a:prstGeom prst="line">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A9E4-F5AD-4713-9784-5C8DB147A775}">
      <dsp:nvSpPr>
        <dsp:cNvPr id="0" name=""/>
        <dsp:cNvSpPr/>
      </dsp:nvSpPr>
      <dsp:spPr>
        <a:xfrm rot="5400000">
          <a:off x="-168594" y="171582"/>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a:t>
          </a:r>
          <a:endParaRPr lang="en-US" sz="1100" kern="1200" dirty="0"/>
        </a:p>
      </dsp:txBody>
      <dsp:txXfrm rot="-5400000">
        <a:off x="1" y="396374"/>
        <a:ext cx="786774" cy="337189"/>
      </dsp:txXfrm>
    </dsp:sp>
    <dsp:sp modelId="{6A71BC6F-D34F-4DBF-916D-F113DA6FE9FA}">
      <dsp:nvSpPr>
        <dsp:cNvPr id="0" name=""/>
        <dsp:cNvSpPr/>
      </dsp:nvSpPr>
      <dsp:spPr>
        <a:xfrm rot="5400000">
          <a:off x="3924384" y="-3137610"/>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Review financial and performance reports</a:t>
          </a:r>
          <a:endParaRPr lang="en-US" sz="2400" kern="1200" dirty="0"/>
        </a:p>
      </dsp:txBody>
      <dsp:txXfrm rot="-5400000">
        <a:off x="786774" y="35664"/>
        <a:ext cx="6970132" cy="659248"/>
      </dsp:txXfrm>
    </dsp:sp>
    <dsp:sp modelId="{3656CC33-4215-4409-869B-19946C458139}">
      <dsp:nvSpPr>
        <dsp:cNvPr id="0" name=""/>
        <dsp:cNvSpPr/>
      </dsp:nvSpPr>
      <dsp:spPr>
        <a:xfrm rot="5400000">
          <a:off x="-168594" y="1147123"/>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 </a:t>
          </a:r>
          <a:endParaRPr lang="en-US" sz="1100" kern="1200" dirty="0"/>
        </a:p>
      </dsp:txBody>
      <dsp:txXfrm rot="-5400000">
        <a:off x="1" y="1371915"/>
        <a:ext cx="786774" cy="337189"/>
      </dsp:txXfrm>
    </dsp:sp>
    <dsp:sp modelId="{202E83CC-E1F9-46AB-93C2-157FC02D6FB8}">
      <dsp:nvSpPr>
        <dsp:cNvPr id="0" name=""/>
        <dsp:cNvSpPr/>
      </dsp:nvSpPr>
      <dsp:spPr>
        <a:xfrm rot="5400000">
          <a:off x="3924384" y="-2159081"/>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Ensure that local programs takes timely and appropriate action on all deficiencies and take action if not (CAP)</a:t>
          </a:r>
          <a:endParaRPr lang="en-US" sz="1900" kern="1200" dirty="0"/>
        </a:p>
      </dsp:txBody>
      <dsp:txXfrm rot="-5400000">
        <a:off x="786774" y="1014193"/>
        <a:ext cx="6970132" cy="659248"/>
      </dsp:txXfrm>
    </dsp:sp>
    <dsp:sp modelId="{E3199B37-4B1A-480D-A54C-F88F0C0BB2DA}">
      <dsp:nvSpPr>
        <dsp:cNvPr id="0" name=""/>
        <dsp:cNvSpPr/>
      </dsp:nvSpPr>
      <dsp:spPr>
        <a:xfrm rot="5400000">
          <a:off x="-168594" y="2122663"/>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a:t>
          </a:r>
          <a:endParaRPr lang="en-US" sz="1100" kern="1200" dirty="0"/>
        </a:p>
      </dsp:txBody>
      <dsp:txXfrm rot="-5400000">
        <a:off x="1" y="2347455"/>
        <a:ext cx="786774" cy="337189"/>
      </dsp:txXfrm>
    </dsp:sp>
    <dsp:sp modelId="{DD38A0C3-402F-46C5-BDBF-3C7184198ED0}">
      <dsp:nvSpPr>
        <dsp:cNvPr id="0" name=""/>
        <dsp:cNvSpPr/>
      </dsp:nvSpPr>
      <dsp:spPr>
        <a:xfrm rot="5400000">
          <a:off x="3924384" y="-1183541"/>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Issue a decision for audit findings</a:t>
          </a:r>
          <a:endParaRPr lang="en-US" sz="2400" kern="1200" dirty="0"/>
        </a:p>
      </dsp:txBody>
      <dsp:txXfrm rot="-5400000">
        <a:off x="786774" y="1989733"/>
        <a:ext cx="6970132" cy="659248"/>
      </dsp:txXfrm>
    </dsp:sp>
    <dsp:sp modelId="{2ADDF603-AC73-4FAE-98A1-A7D7B2321B30}">
      <dsp:nvSpPr>
        <dsp:cNvPr id="0" name=""/>
        <dsp:cNvSpPr/>
      </dsp:nvSpPr>
      <dsp:spPr>
        <a:xfrm rot="5400000">
          <a:off x="-168594" y="3101192"/>
          <a:ext cx="1123963" cy="7867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Risk  Indicator</a:t>
          </a:r>
          <a:endParaRPr lang="en-US" sz="1100" kern="1200" dirty="0"/>
        </a:p>
      </dsp:txBody>
      <dsp:txXfrm rot="-5400000">
        <a:off x="1" y="3325984"/>
        <a:ext cx="786774" cy="337189"/>
      </dsp:txXfrm>
    </dsp:sp>
    <dsp:sp modelId="{821624E9-6D84-4168-BA6B-4FB52C186C41}">
      <dsp:nvSpPr>
        <dsp:cNvPr id="0" name=""/>
        <dsp:cNvSpPr/>
      </dsp:nvSpPr>
      <dsp:spPr>
        <a:xfrm rot="5400000">
          <a:off x="3924384" y="-208000"/>
          <a:ext cx="730576" cy="70057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Verify that every subgrantee  is audited as required</a:t>
          </a:r>
          <a:endParaRPr lang="en-US" sz="2400" kern="1200" dirty="0"/>
        </a:p>
      </dsp:txBody>
      <dsp:txXfrm rot="-5400000">
        <a:off x="786774" y="2965274"/>
        <a:ext cx="6970132" cy="6592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A9E4-F5AD-4713-9784-5C8DB147A775}">
      <dsp:nvSpPr>
        <dsp:cNvPr id="0" name=""/>
        <dsp:cNvSpPr/>
      </dsp:nvSpPr>
      <dsp:spPr>
        <a:xfrm rot="5400000">
          <a:off x="-375247" y="1133017"/>
          <a:ext cx="2501647" cy="17511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Risk  Indicator</a:t>
          </a:r>
          <a:endParaRPr lang="en-US" sz="2500" kern="1200" dirty="0"/>
        </a:p>
      </dsp:txBody>
      <dsp:txXfrm rot="-5400000">
        <a:off x="1" y="1633347"/>
        <a:ext cx="1751153" cy="750494"/>
      </dsp:txXfrm>
    </dsp:sp>
    <dsp:sp modelId="{6A71BC6F-D34F-4DBF-916D-F113DA6FE9FA}">
      <dsp:nvSpPr>
        <dsp:cNvPr id="0" name=""/>
        <dsp:cNvSpPr/>
      </dsp:nvSpPr>
      <dsp:spPr>
        <a:xfrm rot="5400000">
          <a:off x="3256608" y="-1503856"/>
          <a:ext cx="3102413" cy="6113323"/>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ln>
        <a:effectLst>
          <a:reflection blurRad="6350" stA="50000" endA="300" endPos="55500" dist="1016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altLang="en-US" sz="3200" kern="1200" dirty="0" smtClean="0">
              <a:latin typeface="+mn-lt"/>
            </a:rPr>
            <a:t>Why do grantees have to monitor </a:t>
          </a:r>
          <a:r>
            <a:rPr lang="en-US" altLang="en-US" sz="3200" kern="1200" dirty="0" err="1" smtClean="0">
              <a:latin typeface="+mn-lt"/>
            </a:rPr>
            <a:t>subrecipients</a:t>
          </a:r>
          <a:r>
            <a:rPr lang="en-US" altLang="en-US" sz="3200" kern="1200" dirty="0" smtClean="0">
              <a:latin typeface="Arial" panose="020B0604020202020204" pitchFamily="34" charset="0"/>
              <a:cs typeface="Arial" panose="020B0604020202020204" pitchFamily="34" charset="0"/>
            </a:rPr>
            <a:t>?</a:t>
          </a:r>
          <a:endParaRPr lang="en-US" sz="3200" kern="1200" dirty="0">
            <a:latin typeface="+mn-lt"/>
          </a:endParaRPr>
        </a:p>
        <a:p>
          <a:pPr marL="571500" lvl="2" indent="-285750" algn="l" defTabSz="1244600">
            <a:lnSpc>
              <a:spcPct val="90000"/>
            </a:lnSpc>
            <a:spcBef>
              <a:spcPct val="0"/>
            </a:spcBef>
            <a:spcAft>
              <a:spcPct val="15000"/>
            </a:spcAft>
            <a:buChar char="••"/>
          </a:pPr>
          <a:r>
            <a:rPr lang="en-US" altLang="en-US" sz="2800" kern="1200" dirty="0" smtClean="0">
              <a:latin typeface="+mn-lt"/>
            </a:rPr>
            <a:t>It’s the </a:t>
          </a:r>
          <a:r>
            <a:rPr lang="en-US" altLang="en-US" sz="2800" u="sng" kern="1200" dirty="0" smtClean="0">
              <a:latin typeface="+mn-lt"/>
            </a:rPr>
            <a:t>law</a:t>
          </a:r>
          <a:r>
            <a:rPr lang="en-US" altLang="en-US" sz="2800" kern="1200" dirty="0" smtClean="0">
              <a:latin typeface="+mn-lt"/>
            </a:rPr>
            <a:t>.</a:t>
          </a:r>
          <a:endParaRPr lang="en-US" sz="2800" kern="1200" dirty="0">
            <a:latin typeface="+mn-lt"/>
          </a:endParaRPr>
        </a:p>
        <a:p>
          <a:pPr marL="285750" lvl="1" indent="-285750" algn="l" defTabSz="1422400">
            <a:lnSpc>
              <a:spcPct val="90000"/>
            </a:lnSpc>
            <a:spcBef>
              <a:spcPct val="0"/>
            </a:spcBef>
            <a:spcAft>
              <a:spcPct val="15000"/>
            </a:spcAft>
            <a:buChar char="••"/>
          </a:pPr>
          <a:r>
            <a:rPr lang="en-US" altLang="en-US" sz="3200" kern="1200" dirty="0" smtClean="0">
              <a:latin typeface="+mn-lt"/>
            </a:rPr>
            <a:t>How do grantees have to monitor</a:t>
          </a:r>
          <a:r>
            <a:rPr lang="en-US" altLang="en-US" sz="3200" kern="1200" dirty="0" smtClean="0">
              <a:latin typeface="Arial" panose="020B0604020202020204" pitchFamily="34" charset="0"/>
              <a:cs typeface="Arial" panose="020B0604020202020204" pitchFamily="34" charset="0"/>
            </a:rPr>
            <a:t>?</a:t>
          </a:r>
          <a:endParaRPr lang="en-US" sz="3200" kern="1200" dirty="0">
            <a:latin typeface="Arial" panose="020B0604020202020204" pitchFamily="34" charset="0"/>
            <a:cs typeface="Arial" panose="020B0604020202020204" pitchFamily="34" charset="0"/>
          </a:endParaRPr>
        </a:p>
        <a:p>
          <a:pPr marL="571500" lvl="2" indent="-285750" algn="l" defTabSz="1244600">
            <a:lnSpc>
              <a:spcPct val="90000"/>
            </a:lnSpc>
            <a:spcBef>
              <a:spcPct val="0"/>
            </a:spcBef>
            <a:spcAft>
              <a:spcPct val="15000"/>
            </a:spcAft>
            <a:buChar char="••"/>
          </a:pPr>
          <a:r>
            <a:rPr lang="en-US" altLang="en-US" sz="2800" kern="1200" dirty="0" smtClean="0">
              <a:latin typeface="+mn-lt"/>
            </a:rPr>
            <a:t>It’s up to the grantee.  </a:t>
          </a:r>
        </a:p>
      </dsp:txBody>
      <dsp:txXfrm rot="-5400000">
        <a:off x="1751154" y="153045"/>
        <a:ext cx="5961876" cy="2799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A9E4-F5AD-4713-9784-5C8DB147A775}">
      <dsp:nvSpPr>
        <dsp:cNvPr id="0" name=""/>
        <dsp:cNvSpPr/>
      </dsp:nvSpPr>
      <dsp:spPr>
        <a:xfrm rot="5400000">
          <a:off x="-375247" y="1133017"/>
          <a:ext cx="2501647" cy="17511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Risk  Indicator</a:t>
          </a:r>
          <a:endParaRPr lang="en-US" sz="2500" kern="1200" dirty="0"/>
        </a:p>
      </dsp:txBody>
      <dsp:txXfrm rot="-5400000">
        <a:off x="1" y="1633347"/>
        <a:ext cx="1751153" cy="750494"/>
      </dsp:txXfrm>
    </dsp:sp>
    <dsp:sp modelId="{6A71BC6F-D34F-4DBF-916D-F113DA6FE9FA}">
      <dsp:nvSpPr>
        <dsp:cNvPr id="0" name=""/>
        <dsp:cNvSpPr/>
      </dsp:nvSpPr>
      <dsp:spPr>
        <a:xfrm rot="5400000">
          <a:off x="3256608" y="-1503856"/>
          <a:ext cx="3102413" cy="6113323"/>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ln>
        <a:effectLst>
          <a:reflection blurRad="6350" stA="50000" endA="300" endPos="55500" dist="101600" dir="5400000" sy="-100000" algn="bl" rotWithShape="0"/>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altLang="en-US" sz="2400" kern="1200" dirty="0" smtClean="0"/>
            <a:t>STANDARD: </a:t>
          </a:r>
          <a:r>
            <a:rPr lang="en-US" altLang="en-US" sz="2400" i="1" kern="1200" dirty="0" smtClean="0"/>
            <a:t>Monitoring efforts must provide a</a:t>
          </a:r>
          <a:r>
            <a:rPr lang="en-US" altLang="en-US" sz="2400" b="1" i="1" kern="1200" dirty="0" smtClean="0"/>
            <a:t> reasonable assurance</a:t>
          </a:r>
          <a:r>
            <a:rPr lang="en-US" altLang="en-US" sz="2400" i="1" kern="1200" dirty="0" smtClean="0"/>
            <a:t> that a subgrantee administers Federal funds in compliance with laws and regulations, and that performance goals are achieved</a:t>
          </a:r>
          <a:r>
            <a:rPr lang="en-US" altLang="en-US" sz="2400" kern="1200" dirty="0" smtClean="0"/>
            <a:t>.  </a:t>
          </a:r>
          <a:endParaRPr lang="en-US" sz="3200" kern="1200" dirty="0"/>
        </a:p>
      </dsp:txBody>
      <dsp:txXfrm rot="-5400000">
        <a:off x="1751154" y="153045"/>
        <a:ext cx="5961876" cy="2799519"/>
      </dsp:txXfrm>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9ADDF3A-81EC-43C0-BB7E-A936FE8A4DF9}" type="datetimeFigureOut">
              <a:rPr lang="en-US" smtClean="0"/>
              <a:t>8/14/2018</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49B59CAB-624C-40FA-9C12-FC7C33968AFF}" type="slidenum">
              <a:rPr lang="en-US" smtClean="0"/>
              <a:t>‹#›</a:t>
            </a:fld>
            <a:endParaRPr lang="en-US" dirty="0"/>
          </a:p>
        </p:txBody>
      </p:sp>
    </p:spTree>
    <p:extLst>
      <p:ext uri="{BB962C8B-B14F-4D97-AF65-F5344CB8AC3E}">
        <p14:creationId xmlns:p14="http://schemas.microsoft.com/office/powerpoint/2010/main" val="8288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a:t>
            </a:fld>
            <a:endParaRPr lang="en-US" dirty="0"/>
          </a:p>
        </p:txBody>
      </p:sp>
    </p:spTree>
    <p:extLst>
      <p:ext uri="{BB962C8B-B14F-4D97-AF65-F5344CB8AC3E}">
        <p14:creationId xmlns:p14="http://schemas.microsoft.com/office/powerpoint/2010/main" val="417465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10</a:t>
            </a:fld>
            <a:endParaRPr lang="en-US" dirty="0"/>
          </a:p>
        </p:txBody>
      </p:sp>
    </p:spTree>
    <p:extLst>
      <p:ext uri="{BB962C8B-B14F-4D97-AF65-F5344CB8AC3E}">
        <p14:creationId xmlns:p14="http://schemas.microsoft.com/office/powerpoint/2010/main" val="17659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11</a:t>
            </a:fld>
            <a:endParaRPr lang="en-US" dirty="0"/>
          </a:p>
        </p:txBody>
      </p:sp>
    </p:spTree>
    <p:extLst>
      <p:ext uri="{BB962C8B-B14F-4D97-AF65-F5344CB8AC3E}">
        <p14:creationId xmlns:p14="http://schemas.microsoft.com/office/powerpoint/2010/main" val="235948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12</a:t>
            </a:fld>
            <a:endParaRPr lang="en-US" dirty="0"/>
          </a:p>
        </p:txBody>
      </p:sp>
    </p:spTree>
    <p:extLst>
      <p:ext uri="{BB962C8B-B14F-4D97-AF65-F5344CB8AC3E}">
        <p14:creationId xmlns:p14="http://schemas.microsoft.com/office/powerpoint/2010/main" val="2076737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13</a:t>
            </a:fld>
            <a:endParaRPr lang="en-US" dirty="0"/>
          </a:p>
        </p:txBody>
      </p:sp>
    </p:spTree>
    <p:extLst>
      <p:ext uri="{BB962C8B-B14F-4D97-AF65-F5344CB8AC3E}">
        <p14:creationId xmlns:p14="http://schemas.microsoft.com/office/powerpoint/2010/main" val="140053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14</a:t>
            </a:fld>
            <a:endParaRPr lang="en-US" dirty="0"/>
          </a:p>
        </p:txBody>
      </p:sp>
    </p:spTree>
    <p:extLst>
      <p:ext uri="{BB962C8B-B14F-4D97-AF65-F5344CB8AC3E}">
        <p14:creationId xmlns:p14="http://schemas.microsoft.com/office/powerpoint/2010/main" val="1118079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15</a:t>
            </a:fld>
            <a:endParaRPr lang="en-US" dirty="0"/>
          </a:p>
        </p:txBody>
      </p:sp>
    </p:spTree>
    <p:extLst>
      <p:ext uri="{BB962C8B-B14F-4D97-AF65-F5344CB8AC3E}">
        <p14:creationId xmlns:p14="http://schemas.microsoft.com/office/powerpoint/2010/main" val="1072151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16</a:t>
            </a:fld>
            <a:endParaRPr lang="en-US" dirty="0"/>
          </a:p>
        </p:txBody>
      </p:sp>
    </p:spTree>
    <p:extLst>
      <p:ext uri="{BB962C8B-B14F-4D97-AF65-F5344CB8AC3E}">
        <p14:creationId xmlns:p14="http://schemas.microsoft.com/office/powerpoint/2010/main" val="77115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17</a:t>
            </a:fld>
            <a:endParaRPr lang="en-US" dirty="0"/>
          </a:p>
        </p:txBody>
      </p:sp>
    </p:spTree>
    <p:extLst>
      <p:ext uri="{BB962C8B-B14F-4D97-AF65-F5344CB8AC3E}">
        <p14:creationId xmlns:p14="http://schemas.microsoft.com/office/powerpoint/2010/main" val="78119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18</a:t>
            </a:fld>
            <a:endParaRPr lang="en-US" dirty="0"/>
          </a:p>
        </p:txBody>
      </p:sp>
    </p:spTree>
    <p:extLst>
      <p:ext uri="{BB962C8B-B14F-4D97-AF65-F5344CB8AC3E}">
        <p14:creationId xmlns:p14="http://schemas.microsoft.com/office/powerpoint/2010/main" val="3092828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19</a:t>
            </a:fld>
            <a:endParaRPr lang="en-US" dirty="0"/>
          </a:p>
        </p:txBody>
      </p:sp>
    </p:spTree>
    <p:extLst>
      <p:ext uri="{BB962C8B-B14F-4D97-AF65-F5344CB8AC3E}">
        <p14:creationId xmlns:p14="http://schemas.microsoft.com/office/powerpoint/2010/main" val="340898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a:t>
            </a:fld>
            <a:endParaRPr lang="en-US" dirty="0"/>
          </a:p>
        </p:txBody>
      </p:sp>
    </p:spTree>
    <p:extLst>
      <p:ext uri="{BB962C8B-B14F-4D97-AF65-F5344CB8AC3E}">
        <p14:creationId xmlns:p14="http://schemas.microsoft.com/office/powerpoint/2010/main" val="195555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20</a:t>
            </a:fld>
            <a:endParaRPr lang="en-US" dirty="0"/>
          </a:p>
        </p:txBody>
      </p:sp>
    </p:spTree>
    <p:extLst>
      <p:ext uri="{BB962C8B-B14F-4D97-AF65-F5344CB8AC3E}">
        <p14:creationId xmlns:p14="http://schemas.microsoft.com/office/powerpoint/2010/main" val="112304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21</a:t>
            </a:fld>
            <a:endParaRPr lang="en-US" dirty="0"/>
          </a:p>
        </p:txBody>
      </p:sp>
    </p:spTree>
    <p:extLst>
      <p:ext uri="{BB962C8B-B14F-4D97-AF65-F5344CB8AC3E}">
        <p14:creationId xmlns:p14="http://schemas.microsoft.com/office/powerpoint/2010/main" val="615914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22</a:t>
            </a:fld>
            <a:endParaRPr lang="en-US" dirty="0"/>
          </a:p>
        </p:txBody>
      </p:sp>
    </p:spTree>
    <p:extLst>
      <p:ext uri="{BB962C8B-B14F-4D97-AF65-F5344CB8AC3E}">
        <p14:creationId xmlns:p14="http://schemas.microsoft.com/office/powerpoint/2010/main" val="1261000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23</a:t>
            </a:fld>
            <a:endParaRPr lang="en-US" dirty="0"/>
          </a:p>
        </p:txBody>
      </p:sp>
    </p:spTree>
    <p:extLst>
      <p:ext uri="{BB962C8B-B14F-4D97-AF65-F5344CB8AC3E}">
        <p14:creationId xmlns:p14="http://schemas.microsoft.com/office/powerpoint/2010/main" val="3055279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24</a:t>
            </a:fld>
            <a:endParaRPr lang="en-US" dirty="0"/>
          </a:p>
        </p:txBody>
      </p:sp>
    </p:spTree>
    <p:extLst>
      <p:ext uri="{BB962C8B-B14F-4D97-AF65-F5344CB8AC3E}">
        <p14:creationId xmlns:p14="http://schemas.microsoft.com/office/powerpoint/2010/main" val="1098141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25</a:t>
            </a:fld>
            <a:endParaRPr lang="en-US" dirty="0"/>
          </a:p>
        </p:txBody>
      </p:sp>
    </p:spTree>
    <p:extLst>
      <p:ext uri="{BB962C8B-B14F-4D97-AF65-F5344CB8AC3E}">
        <p14:creationId xmlns:p14="http://schemas.microsoft.com/office/powerpoint/2010/main" val="3304903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26</a:t>
            </a:fld>
            <a:endParaRPr lang="en-US" dirty="0"/>
          </a:p>
        </p:txBody>
      </p:sp>
    </p:spTree>
    <p:extLst>
      <p:ext uri="{BB962C8B-B14F-4D97-AF65-F5344CB8AC3E}">
        <p14:creationId xmlns:p14="http://schemas.microsoft.com/office/powerpoint/2010/main" val="580811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27</a:t>
            </a:fld>
            <a:endParaRPr lang="en-US" dirty="0"/>
          </a:p>
        </p:txBody>
      </p:sp>
    </p:spTree>
    <p:extLst>
      <p:ext uri="{BB962C8B-B14F-4D97-AF65-F5344CB8AC3E}">
        <p14:creationId xmlns:p14="http://schemas.microsoft.com/office/powerpoint/2010/main" val="1807142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28</a:t>
            </a:fld>
            <a:endParaRPr lang="en-US" dirty="0"/>
          </a:p>
        </p:txBody>
      </p:sp>
    </p:spTree>
    <p:extLst>
      <p:ext uri="{BB962C8B-B14F-4D97-AF65-F5344CB8AC3E}">
        <p14:creationId xmlns:p14="http://schemas.microsoft.com/office/powerpoint/2010/main" val="2649066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29</a:t>
            </a:fld>
            <a:endParaRPr lang="en-US" dirty="0"/>
          </a:p>
        </p:txBody>
      </p:sp>
    </p:spTree>
    <p:extLst>
      <p:ext uri="{BB962C8B-B14F-4D97-AF65-F5344CB8AC3E}">
        <p14:creationId xmlns:p14="http://schemas.microsoft.com/office/powerpoint/2010/main" val="11711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a:t>
            </a:fld>
            <a:endParaRPr lang="en-US" dirty="0"/>
          </a:p>
        </p:txBody>
      </p:sp>
    </p:spTree>
    <p:extLst>
      <p:ext uri="{BB962C8B-B14F-4D97-AF65-F5344CB8AC3E}">
        <p14:creationId xmlns:p14="http://schemas.microsoft.com/office/powerpoint/2010/main" val="3131019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30</a:t>
            </a:fld>
            <a:endParaRPr lang="en-US" dirty="0"/>
          </a:p>
        </p:txBody>
      </p:sp>
    </p:spTree>
    <p:extLst>
      <p:ext uri="{BB962C8B-B14F-4D97-AF65-F5344CB8AC3E}">
        <p14:creationId xmlns:p14="http://schemas.microsoft.com/office/powerpoint/2010/main" val="117112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31</a:t>
            </a:fld>
            <a:endParaRPr lang="en-US" dirty="0"/>
          </a:p>
        </p:txBody>
      </p:sp>
    </p:spTree>
    <p:extLst>
      <p:ext uri="{BB962C8B-B14F-4D97-AF65-F5344CB8AC3E}">
        <p14:creationId xmlns:p14="http://schemas.microsoft.com/office/powerpoint/2010/main" val="779573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32</a:t>
            </a:fld>
            <a:endParaRPr lang="en-US" dirty="0"/>
          </a:p>
        </p:txBody>
      </p:sp>
    </p:spTree>
    <p:extLst>
      <p:ext uri="{BB962C8B-B14F-4D97-AF65-F5344CB8AC3E}">
        <p14:creationId xmlns:p14="http://schemas.microsoft.com/office/powerpoint/2010/main" val="3576450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33</a:t>
            </a:fld>
            <a:endParaRPr lang="en-US" dirty="0"/>
          </a:p>
        </p:txBody>
      </p:sp>
    </p:spTree>
    <p:extLst>
      <p:ext uri="{BB962C8B-B14F-4D97-AF65-F5344CB8AC3E}">
        <p14:creationId xmlns:p14="http://schemas.microsoft.com/office/powerpoint/2010/main" val="2795111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34</a:t>
            </a:fld>
            <a:endParaRPr lang="en-US" dirty="0"/>
          </a:p>
        </p:txBody>
      </p:sp>
    </p:spTree>
    <p:extLst>
      <p:ext uri="{BB962C8B-B14F-4D97-AF65-F5344CB8AC3E}">
        <p14:creationId xmlns:p14="http://schemas.microsoft.com/office/powerpoint/2010/main" val="2594052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35</a:t>
            </a:fld>
            <a:endParaRPr lang="en-US" dirty="0"/>
          </a:p>
        </p:txBody>
      </p:sp>
    </p:spTree>
    <p:extLst>
      <p:ext uri="{BB962C8B-B14F-4D97-AF65-F5344CB8AC3E}">
        <p14:creationId xmlns:p14="http://schemas.microsoft.com/office/powerpoint/2010/main" val="1593702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36</a:t>
            </a:fld>
            <a:endParaRPr lang="en-US" dirty="0"/>
          </a:p>
        </p:txBody>
      </p:sp>
    </p:spTree>
    <p:extLst>
      <p:ext uri="{BB962C8B-B14F-4D97-AF65-F5344CB8AC3E}">
        <p14:creationId xmlns:p14="http://schemas.microsoft.com/office/powerpoint/2010/main" val="2786338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37</a:t>
            </a:fld>
            <a:endParaRPr lang="en-US" dirty="0"/>
          </a:p>
        </p:txBody>
      </p:sp>
    </p:spTree>
    <p:extLst>
      <p:ext uri="{BB962C8B-B14F-4D97-AF65-F5344CB8AC3E}">
        <p14:creationId xmlns:p14="http://schemas.microsoft.com/office/powerpoint/2010/main" val="560310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38</a:t>
            </a:fld>
            <a:endParaRPr lang="en-US" dirty="0"/>
          </a:p>
        </p:txBody>
      </p:sp>
    </p:spTree>
    <p:extLst>
      <p:ext uri="{BB962C8B-B14F-4D97-AF65-F5344CB8AC3E}">
        <p14:creationId xmlns:p14="http://schemas.microsoft.com/office/powerpoint/2010/main" val="249922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39</a:t>
            </a:fld>
            <a:endParaRPr lang="en-US" dirty="0"/>
          </a:p>
        </p:txBody>
      </p:sp>
    </p:spTree>
    <p:extLst>
      <p:ext uri="{BB962C8B-B14F-4D97-AF65-F5344CB8AC3E}">
        <p14:creationId xmlns:p14="http://schemas.microsoft.com/office/powerpoint/2010/main" val="382867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4</a:t>
            </a:fld>
            <a:endParaRPr lang="en-US" dirty="0"/>
          </a:p>
        </p:txBody>
      </p:sp>
    </p:spTree>
    <p:extLst>
      <p:ext uri="{BB962C8B-B14F-4D97-AF65-F5344CB8AC3E}">
        <p14:creationId xmlns:p14="http://schemas.microsoft.com/office/powerpoint/2010/main" val="2939518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40</a:t>
            </a:fld>
            <a:endParaRPr lang="en-US" dirty="0"/>
          </a:p>
        </p:txBody>
      </p:sp>
    </p:spTree>
    <p:extLst>
      <p:ext uri="{BB962C8B-B14F-4D97-AF65-F5344CB8AC3E}">
        <p14:creationId xmlns:p14="http://schemas.microsoft.com/office/powerpoint/2010/main" val="2534302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41</a:t>
            </a:fld>
            <a:endParaRPr lang="en-US" dirty="0"/>
          </a:p>
        </p:txBody>
      </p:sp>
    </p:spTree>
    <p:extLst>
      <p:ext uri="{BB962C8B-B14F-4D97-AF65-F5344CB8AC3E}">
        <p14:creationId xmlns:p14="http://schemas.microsoft.com/office/powerpoint/2010/main" val="726352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42</a:t>
            </a:fld>
            <a:endParaRPr lang="en-US" dirty="0"/>
          </a:p>
        </p:txBody>
      </p:sp>
    </p:spTree>
    <p:extLst>
      <p:ext uri="{BB962C8B-B14F-4D97-AF65-F5344CB8AC3E}">
        <p14:creationId xmlns:p14="http://schemas.microsoft.com/office/powerpoint/2010/main" val="4092380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43</a:t>
            </a:fld>
            <a:endParaRPr lang="en-US" dirty="0"/>
          </a:p>
        </p:txBody>
      </p:sp>
    </p:spTree>
    <p:extLst>
      <p:ext uri="{BB962C8B-B14F-4D97-AF65-F5344CB8AC3E}">
        <p14:creationId xmlns:p14="http://schemas.microsoft.com/office/powerpoint/2010/main" val="2072016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44</a:t>
            </a:fld>
            <a:endParaRPr lang="en-US" dirty="0"/>
          </a:p>
        </p:txBody>
      </p:sp>
    </p:spTree>
    <p:extLst>
      <p:ext uri="{BB962C8B-B14F-4D97-AF65-F5344CB8AC3E}">
        <p14:creationId xmlns:p14="http://schemas.microsoft.com/office/powerpoint/2010/main" val="3037987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45</a:t>
            </a:fld>
            <a:endParaRPr lang="en-US" dirty="0"/>
          </a:p>
        </p:txBody>
      </p:sp>
    </p:spTree>
    <p:extLst>
      <p:ext uri="{BB962C8B-B14F-4D97-AF65-F5344CB8AC3E}">
        <p14:creationId xmlns:p14="http://schemas.microsoft.com/office/powerpoint/2010/main" val="3366495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46</a:t>
            </a:fld>
            <a:endParaRPr lang="en-US" dirty="0"/>
          </a:p>
        </p:txBody>
      </p:sp>
    </p:spTree>
    <p:extLst>
      <p:ext uri="{BB962C8B-B14F-4D97-AF65-F5344CB8AC3E}">
        <p14:creationId xmlns:p14="http://schemas.microsoft.com/office/powerpoint/2010/main" val="3951209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47</a:t>
            </a:fld>
            <a:endParaRPr lang="en-US" dirty="0"/>
          </a:p>
        </p:txBody>
      </p:sp>
    </p:spTree>
    <p:extLst>
      <p:ext uri="{BB962C8B-B14F-4D97-AF65-F5344CB8AC3E}">
        <p14:creationId xmlns:p14="http://schemas.microsoft.com/office/powerpoint/2010/main" val="1621136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48</a:t>
            </a:fld>
            <a:endParaRPr lang="en-US" dirty="0"/>
          </a:p>
        </p:txBody>
      </p:sp>
    </p:spTree>
    <p:extLst>
      <p:ext uri="{BB962C8B-B14F-4D97-AF65-F5344CB8AC3E}">
        <p14:creationId xmlns:p14="http://schemas.microsoft.com/office/powerpoint/2010/main" val="2238703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49</a:t>
            </a:fld>
            <a:endParaRPr lang="en-US" dirty="0"/>
          </a:p>
        </p:txBody>
      </p:sp>
    </p:spTree>
    <p:extLst>
      <p:ext uri="{BB962C8B-B14F-4D97-AF65-F5344CB8AC3E}">
        <p14:creationId xmlns:p14="http://schemas.microsoft.com/office/powerpoint/2010/main" val="220407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a:t>
            </a:fld>
            <a:endParaRPr lang="en-US" dirty="0"/>
          </a:p>
        </p:txBody>
      </p:sp>
    </p:spTree>
    <p:extLst>
      <p:ext uri="{BB962C8B-B14F-4D97-AF65-F5344CB8AC3E}">
        <p14:creationId xmlns:p14="http://schemas.microsoft.com/office/powerpoint/2010/main" val="1083575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50</a:t>
            </a:fld>
            <a:endParaRPr lang="en-US" dirty="0"/>
          </a:p>
        </p:txBody>
      </p:sp>
    </p:spTree>
    <p:extLst>
      <p:ext uri="{BB962C8B-B14F-4D97-AF65-F5344CB8AC3E}">
        <p14:creationId xmlns:p14="http://schemas.microsoft.com/office/powerpoint/2010/main" val="2042804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51</a:t>
            </a:fld>
            <a:endParaRPr lang="en-US" dirty="0"/>
          </a:p>
        </p:txBody>
      </p:sp>
    </p:spTree>
    <p:extLst>
      <p:ext uri="{BB962C8B-B14F-4D97-AF65-F5344CB8AC3E}">
        <p14:creationId xmlns:p14="http://schemas.microsoft.com/office/powerpoint/2010/main" val="2202238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52</a:t>
            </a:fld>
            <a:endParaRPr lang="en-US" dirty="0"/>
          </a:p>
        </p:txBody>
      </p:sp>
    </p:spTree>
    <p:extLst>
      <p:ext uri="{BB962C8B-B14F-4D97-AF65-F5344CB8AC3E}">
        <p14:creationId xmlns:p14="http://schemas.microsoft.com/office/powerpoint/2010/main" val="2750826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53</a:t>
            </a:fld>
            <a:endParaRPr lang="en-US" dirty="0"/>
          </a:p>
        </p:txBody>
      </p:sp>
    </p:spTree>
    <p:extLst>
      <p:ext uri="{BB962C8B-B14F-4D97-AF65-F5344CB8AC3E}">
        <p14:creationId xmlns:p14="http://schemas.microsoft.com/office/powerpoint/2010/main" val="2676426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54</a:t>
            </a:fld>
            <a:endParaRPr lang="en-US" dirty="0"/>
          </a:p>
        </p:txBody>
      </p:sp>
    </p:spTree>
    <p:extLst>
      <p:ext uri="{BB962C8B-B14F-4D97-AF65-F5344CB8AC3E}">
        <p14:creationId xmlns:p14="http://schemas.microsoft.com/office/powerpoint/2010/main" val="3701272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55</a:t>
            </a:fld>
            <a:endParaRPr lang="en-US" dirty="0"/>
          </a:p>
        </p:txBody>
      </p:sp>
    </p:spTree>
    <p:extLst>
      <p:ext uri="{BB962C8B-B14F-4D97-AF65-F5344CB8AC3E}">
        <p14:creationId xmlns:p14="http://schemas.microsoft.com/office/powerpoint/2010/main" val="4046927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56</a:t>
            </a:fld>
            <a:endParaRPr lang="en-US" dirty="0"/>
          </a:p>
        </p:txBody>
      </p:sp>
    </p:spTree>
    <p:extLst>
      <p:ext uri="{BB962C8B-B14F-4D97-AF65-F5344CB8AC3E}">
        <p14:creationId xmlns:p14="http://schemas.microsoft.com/office/powerpoint/2010/main" val="186704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57</a:t>
            </a:fld>
            <a:endParaRPr lang="en-US" dirty="0"/>
          </a:p>
        </p:txBody>
      </p:sp>
    </p:spTree>
    <p:extLst>
      <p:ext uri="{BB962C8B-B14F-4D97-AF65-F5344CB8AC3E}">
        <p14:creationId xmlns:p14="http://schemas.microsoft.com/office/powerpoint/2010/main" val="20603148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58</a:t>
            </a:fld>
            <a:endParaRPr lang="en-US" dirty="0"/>
          </a:p>
        </p:txBody>
      </p:sp>
    </p:spTree>
    <p:extLst>
      <p:ext uri="{BB962C8B-B14F-4D97-AF65-F5344CB8AC3E}">
        <p14:creationId xmlns:p14="http://schemas.microsoft.com/office/powerpoint/2010/main" val="1140721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59</a:t>
            </a:fld>
            <a:endParaRPr lang="en-US" dirty="0"/>
          </a:p>
        </p:txBody>
      </p:sp>
    </p:spTree>
    <p:extLst>
      <p:ext uri="{BB962C8B-B14F-4D97-AF65-F5344CB8AC3E}">
        <p14:creationId xmlns:p14="http://schemas.microsoft.com/office/powerpoint/2010/main" val="10580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6</a:t>
            </a:fld>
            <a:endParaRPr lang="en-US" dirty="0"/>
          </a:p>
        </p:txBody>
      </p:sp>
    </p:spTree>
    <p:extLst>
      <p:ext uri="{BB962C8B-B14F-4D97-AF65-F5344CB8AC3E}">
        <p14:creationId xmlns:p14="http://schemas.microsoft.com/office/powerpoint/2010/main" val="293258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60</a:t>
            </a:fld>
            <a:endParaRPr lang="en-US" dirty="0"/>
          </a:p>
        </p:txBody>
      </p:sp>
    </p:spTree>
    <p:extLst>
      <p:ext uri="{BB962C8B-B14F-4D97-AF65-F5344CB8AC3E}">
        <p14:creationId xmlns:p14="http://schemas.microsoft.com/office/powerpoint/2010/main" val="2850454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61</a:t>
            </a:fld>
            <a:endParaRPr lang="en-US" dirty="0"/>
          </a:p>
        </p:txBody>
      </p:sp>
    </p:spTree>
    <p:extLst>
      <p:ext uri="{BB962C8B-B14F-4D97-AF65-F5344CB8AC3E}">
        <p14:creationId xmlns:p14="http://schemas.microsoft.com/office/powerpoint/2010/main" val="4239257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62</a:t>
            </a:fld>
            <a:endParaRPr lang="en-US" dirty="0"/>
          </a:p>
        </p:txBody>
      </p:sp>
    </p:spTree>
    <p:extLst>
      <p:ext uri="{BB962C8B-B14F-4D97-AF65-F5344CB8AC3E}">
        <p14:creationId xmlns:p14="http://schemas.microsoft.com/office/powerpoint/2010/main" val="12180578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63</a:t>
            </a:fld>
            <a:endParaRPr lang="en-US" dirty="0"/>
          </a:p>
        </p:txBody>
      </p:sp>
    </p:spTree>
    <p:extLst>
      <p:ext uri="{BB962C8B-B14F-4D97-AF65-F5344CB8AC3E}">
        <p14:creationId xmlns:p14="http://schemas.microsoft.com/office/powerpoint/2010/main" val="411273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a:t>
            </a:fld>
            <a:endParaRPr lang="en-US" dirty="0"/>
          </a:p>
        </p:txBody>
      </p:sp>
    </p:spTree>
    <p:extLst>
      <p:ext uri="{BB962C8B-B14F-4D97-AF65-F5344CB8AC3E}">
        <p14:creationId xmlns:p14="http://schemas.microsoft.com/office/powerpoint/2010/main" val="140811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8</a:t>
            </a:fld>
            <a:endParaRPr lang="en-US" dirty="0"/>
          </a:p>
        </p:txBody>
      </p:sp>
    </p:spTree>
    <p:extLst>
      <p:ext uri="{BB962C8B-B14F-4D97-AF65-F5344CB8AC3E}">
        <p14:creationId xmlns:p14="http://schemas.microsoft.com/office/powerpoint/2010/main" val="65774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sz="1200" baseline="0" dirty="0" smtClean="0">
                <a:latin typeface="+mn-lt"/>
              </a:rPr>
              <a:t>. </a:t>
            </a:r>
            <a:endParaRPr lang="en-US" dirty="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9</a:t>
            </a:fld>
            <a:endParaRPr lang="en-US" dirty="0"/>
          </a:p>
        </p:txBody>
      </p:sp>
    </p:spTree>
    <p:extLst>
      <p:ext uri="{BB962C8B-B14F-4D97-AF65-F5344CB8AC3E}">
        <p14:creationId xmlns:p14="http://schemas.microsoft.com/office/powerpoint/2010/main" val="550549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8/14/2018</a:t>
            </a:fld>
            <a:endParaRPr lang="en-US" dirty="0"/>
          </a:p>
        </p:txBody>
      </p:sp>
      <p:sp>
        <p:nvSpPr>
          <p:cNvPr id="5" name="Footer Placeholder 4"/>
          <p:cNvSpPr>
            <a:spLocks noGrp="1"/>
          </p:cNvSpPr>
          <p:nvPr>
            <p:ph type="ftr" sz="quarter" idx="11"/>
          </p:nvPr>
        </p:nvSpPr>
        <p:spPr>
          <a:xfrm>
            <a:off x="1371600" y="4323849"/>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70"/>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8/14/2018</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8/14/2018</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48A87A34-81AB-432B-8DAE-1953F412C126}" type="datetimeFigureOut">
              <a:rPr lang="en-US" dirty="0"/>
              <a:pPr/>
              <a:t>8/14/2018</a:t>
            </a:fld>
            <a:endParaRPr lang="en-US" dirty="0"/>
          </a:p>
        </p:txBody>
      </p:sp>
      <p:sp>
        <p:nvSpPr>
          <p:cNvPr id="6" name="Footer Placeholder 5"/>
          <p:cNvSpPr>
            <a:spLocks noGrp="1"/>
          </p:cNvSpPr>
          <p:nvPr>
            <p:ph type="ftr" sz="quarter" idx="11"/>
          </p:nvPr>
        </p:nvSpPr>
        <p:spPr>
          <a:xfrm>
            <a:off x="685802" y="378887"/>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48A87A34-81AB-432B-8DAE-1953F412C126}" type="datetimeFigureOut">
              <a:rPr lang="en-US" dirty="0"/>
              <a:pPr/>
              <a:t>8/14/2018</a:t>
            </a:fld>
            <a:endParaRPr lang="en-US" dirty="0"/>
          </a:p>
        </p:txBody>
      </p:sp>
      <p:sp>
        <p:nvSpPr>
          <p:cNvPr id="5" name="Footer Placeholder 4"/>
          <p:cNvSpPr>
            <a:spLocks noGrp="1"/>
          </p:cNvSpPr>
          <p:nvPr>
            <p:ph type="ftr" sz="quarter" idx="11"/>
          </p:nvPr>
        </p:nvSpPr>
        <p:spPr>
          <a:xfrm>
            <a:off x="685802" y="381004"/>
            <a:ext cx="6991492" cy="36512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8/14/2018</a:t>
            </a:fld>
            <a:endParaRPr lang="en-US" dirty="0"/>
          </a:p>
        </p:txBody>
      </p:sp>
      <p:sp>
        <p:nvSpPr>
          <p:cNvPr id="5" name="Footer Placeholder 4"/>
          <p:cNvSpPr>
            <a:spLocks noGrp="1"/>
          </p:cNvSpPr>
          <p:nvPr>
            <p:ph type="ftr" sz="quarter" idx="11"/>
          </p:nvPr>
        </p:nvSpPr>
        <p:spPr>
          <a:xfrm>
            <a:off x="685802" y="381005"/>
            <a:ext cx="6991492" cy="36406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8/14/2018</a:t>
            </a:fld>
            <a:endParaRPr lang="en-US" dirty="0"/>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Ed@dwd.in.gov"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2.ed.gov/about/offices/list/ovae/pi/AdultEd/spr/py2016/nationalsummary.pdf" TargetMode="External"/><Relationship Id="rId5" Type="http://schemas.openxmlformats.org/officeDocument/2006/relationships/hyperlink" Target="https://www2.ed.gov/about/offices/list/ovae/pi/AdultEd/accountability-reporting.html#statereports" TargetMode="Externa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2.ed.gov/about/offices/list/ovae/pi/AdultEd/accountability-reporting.html#spr" TargetMode="External"/><Relationship Id="rId4" Type="http://schemas.openxmlformats.org/officeDocument/2006/relationships/hyperlink" Target="https://doleta.gov/performance/results/annualreports/annual_report.cf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marian.edu/"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hyperlink" Target="mailto:cjones@dwd.in.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3" Type="http://schemas.openxmlformats.org/officeDocument/2006/relationships/hyperlink" Target="mailto:adulted@dwd.in.go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smills1@dwd.in.gov"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mailto:AdultEd@dwd.in.g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sisco@dwd.in.gov"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mailto:mcrites@dwd.in.gov" TargetMode="External"/><Relationship Id="rId5" Type="http://schemas.openxmlformats.org/officeDocument/2006/relationships/image" Target="../media/image33.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hyperlink" Target="https://sites.google.com/view/jag-indiana-resources/hom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125741" y="2813829"/>
            <a:ext cx="6066263" cy="40441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4" name="Rectangle 3"/>
          <p:cNvSpPr/>
          <p:nvPr/>
        </p:nvSpPr>
        <p:spPr>
          <a:xfrm>
            <a:off x="6095999" y="362680"/>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
        <p:nvSpPr>
          <p:cNvPr id="5" name="Rectangle 4"/>
          <p:cNvSpPr/>
          <p:nvPr/>
        </p:nvSpPr>
        <p:spPr>
          <a:xfrm>
            <a:off x="1087581" y="1286010"/>
            <a:ext cx="10016836" cy="1569660"/>
          </a:xfrm>
          <a:prstGeom prst="rect">
            <a:avLst/>
          </a:prstGeom>
        </p:spPr>
        <p:txBody>
          <a:bodyPr wrap="square">
            <a:spAutoFit/>
          </a:bodyPr>
          <a:lstStyle/>
          <a:p>
            <a:r>
              <a:rPr lang="en-US" sz="4800" b="1" dirty="0"/>
              <a:t>Adult Education and Workforce Development Statewide Webinar</a:t>
            </a:r>
            <a:endParaRPr lang="en-US" sz="4800" dirty="0"/>
          </a:p>
        </p:txBody>
      </p:sp>
      <p:sp>
        <p:nvSpPr>
          <p:cNvPr id="6" name="Rectangle 5"/>
          <p:cNvSpPr/>
          <p:nvPr/>
        </p:nvSpPr>
        <p:spPr>
          <a:xfrm>
            <a:off x="1129146" y="2924451"/>
            <a:ext cx="9975273" cy="1846659"/>
          </a:xfrm>
          <a:prstGeom prst="rect">
            <a:avLst/>
          </a:prstGeom>
        </p:spPr>
        <p:txBody>
          <a:bodyPr wrap="square">
            <a:spAutoFit/>
          </a:bodyPr>
          <a:lstStyle/>
          <a:p>
            <a:pPr>
              <a:defRPr/>
            </a:pPr>
            <a:r>
              <a:rPr lang="en-US" sz="2800" b="1" dirty="0" smtClean="0">
                <a:solidFill>
                  <a:schemeClr val="tx1">
                    <a:lumMod val="75000"/>
                  </a:schemeClr>
                </a:solidFill>
              </a:rPr>
              <a:t>August 8, </a:t>
            </a:r>
            <a:r>
              <a:rPr lang="en-US" sz="2800" b="1" dirty="0">
                <a:solidFill>
                  <a:schemeClr val="tx1">
                    <a:lumMod val="75000"/>
                  </a:schemeClr>
                </a:solidFill>
              </a:rPr>
              <a:t>2018</a:t>
            </a:r>
          </a:p>
          <a:p>
            <a:pPr>
              <a:defRPr/>
            </a:pPr>
            <a:r>
              <a:rPr lang="en-US" sz="3200" b="1" dirty="0">
                <a:solidFill>
                  <a:schemeClr val="tx1">
                    <a:lumMod val="75000"/>
                  </a:schemeClr>
                </a:solidFill>
              </a:rPr>
              <a:t>Marilyn Pitzulo | Adult Education Staff </a:t>
            </a:r>
          </a:p>
          <a:p>
            <a:r>
              <a:rPr lang="en-US" dirty="0"/>
              <a:t>Department of Workforce Development | Indiana ADULT EDUCATION </a:t>
            </a:r>
          </a:p>
          <a:p>
            <a:r>
              <a:rPr lang="en-US" dirty="0"/>
              <a:t>10 N. Senate Avenue, IGCS SE </a:t>
            </a:r>
            <a:r>
              <a:rPr lang="en-US" dirty="0" smtClean="0"/>
              <a:t>203 | </a:t>
            </a:r>
            <a:r>
              <a:rPr lang="en-US" dirty="0"/>
              <a:t>Indianapolis, IN 46204 </a:t>
            </a:r>
          </a:p>
          <a:p>
            <a:r>
              <a:rPr lang="en-US" dirty="0">
                <a:hlinkClick r:id="rId5"/>
              </a:rPr>
              <a:t>AdultEd@dwd.in.gov</a:t>
            </a:r>
            <a:endParaRPr lang="en-US" dirty="0"/>
          </a:p>
        </p:txBody>
      </p:sp>
    </p:spTree>
    <p:extLst>
      <p:ext uri="{BB962C8B-B14F-4D97-AF65-F5344CB8AC3E}">
        <p14:creationId xmlns:p14="http://schemas.microsoft.com/office/powerpoint/2010/main" val="424607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9" name="Rectangle 18"/>
          <p:cNvSpPr/>
          <p:nvPr/>
        </p:nvSpPr>
        <p:spPr>
          <a:xfrm>
            <a:off x="7787694" y="3786392"/>
            <a:ext cx="231154" cy="292388"/>
          </a:xfrm>
          <a:prstGeom prst="rect">
            <a:avLst/>
          </a:prstGeom>
        </p:spPr>
        <p:txBody>
          <a:bodyPr wrap="none">
            <a:spAutoFit/>
          </a:bodyPr>
          <a:lstStyle/>
          <a:p>
            <a:r>
              <a:rPr lang="en-US" sz="1300" dirty="0" smtClean="0"/>
              <a:t> </a:t>
            </a:r>
            <a:endParaRPr lang="en-US" sz="1300" dirty="0"/>
          </a:p>
        </p:txBody>
      </p:sp>
      <p:sp>
        <p:nvSpPr>
          <p:cNvPr id="7" name="TextBox 6"/>
          <p:cNvSpPr txBox="1"/>
          <p:nvPr/>
        </p:nvSpPr>
        <p:spPr>
          <a:xfrm>
            <a:off x="564515" y="2245247"/>
            <a:ext cx="10939227" cy="4939814"/>
          </a:xfrm>
          <a:prstGeom prst="rect">
            <a:avLst/>
          </a:prstGeom>
          <a:noFill/>
        </p:spPr>
        <p:txBody>
          <a:bodyPr wrap="square" rtlCol="0">
            <a:spAutoFit/>
          </a:bodyPr>
          <a:lstStyle/>
          <a:p>
            <a:r>
              <a:rPr lang="en-US" sz="2000" dirty="0"/>
              <a:t>Adult education </a:t>
            </a:r>
            <a:br>
              <a:rPr lang="en-US" sz="2000" dirty="0"/>
            </a:br>
            <a:r>
              <a:rPr lang="en-US" sz="5400" dirty="0"/>
              <a:t>Success Stories</a:t>
            </a:r>
            <a:br>
              <a:rPr lang="en-US" sz="5400" dirty="0"/>
            </a:br>
            <a:r>
              <a:rPr lang="en-US" sz="3200" dirty="0" smtClean="0">
                <a:solidFill>
                  <a:srgbClr val="FFC000"/>
                </a:solidFill>
              </a:rPr>
              <a:t>Stories </a:t>
            </a:r>
            <a:r>
              <a:rPr lang="en-US" sz="3200" dirty="0">
                <a:solidFill>
                  <a:srgbClr val="FFC000"/>
                </a:solidFill>
              </a:rPr>
              <a:t>to </a:t>
            </a:r>
            <a:r>
              <a:rPr lang="en-US" sz="3200" dirty="0" smtClean="0">
                <a:solidFill>
                  <a:srgbClr val="FFC000"/>
                </a:solidFill>
              </a:rPr>
              <a:t>Inspire</a:t>
            </a:r>
            <a:r>
              <a:rPr lang="en-US" sz="3200" dirty="0">
                <a:solidFill>
                  <a:srgbClr val="FFC000"/>
                </a:solidFill>
              </a:rPr>
              <a:t>. Share Your </a:t>
            </a:r>
            <a:r>
              <a:rPr lang="en-US" sz="3200" dirty="0" smtClean="0">
                <a:solidFill>
                  <a:srgbClr val="FFC000"/>
                </a:solidFill>
              </a:rPr>
              <a:t>Program’s </a:t>
            </a:r>
            <a:r>
              <a:rPr lang="en-US" sz="3200" dirty="0">
                <a:solidFill>
                  <a:srgbClr val="FFC000"/>
                </a:solidFill>
              </a:rPr>
              <a:t>Successes</a:t>
            </a:r>
            <a:r>
              <a:rPr lang="en-US" sz="3200" dirty="0" smtClean="0">
                <a:solidFill>
                  <a:srgbClr val="FFC000"/>
                </a:solidFill>
              </a:rPr>
              <a:t>.</a:t>
            </a:r>
          </a:p>
          <a:p>
            <a:endParaRPr lang="en-US" sz="900" dirty="0">
              <a:solidFill>
                <a:srgbClr val="FFC000"/>
              </a:solidFill>
            </a:endParaRPr>
          </a:p>
          <a:p>
            <a:r>
              <a:rPr lang="en-US" dirty="0"/>
              <a:t>These do </a:t>
            </a:r>
            <a:r>
              <a:rPr lang="en-US" u="sng" dirty="0"/>
              <a:t>not</a:t>
            </a:r>
            <a:r>
              <a:rPr lang="en-US" dirty="0"/>
              <a:t> all have to be HSE completion stories. </a:t>
            </a:r>
            <a:endParaRPr lang="en-US" dirty="0" smtClean="0"/>
          </a:p>
          <a:p>
            <a:r>
              <a:rPr lang="en-US" dirty="0" smtClean="0"/>
              <a:t>► Did </a:t>
            </a:r>
            <a:r>
              <a:rPr lang="en-US" dirty="0"/>
              <a:t>someone receive basic skill remediation to pass </a:t>
            </a:r>
            <a:r>
              <a:rPr lang="en-US" dirty="0" smtClean="0"/>
              <a:t>WorkKeys </a:t>
            </a:r>
            <a:r>
              <a:rPr lang="en-US" dirty="0"/>
              <a:t>and get a great job</a:t>
            </a:r>
            <a:r>
              <a:rPr lang="en-US" dirty="0">
                <a:latin typeface="Arial" panose="020B0604020202020204" pitchFamily="34" charset="0"/>
                <a:cs typeface="Arial" panose="020B0604020202020204" pitchFamily="34" charset="0"/>
              </a:rPr>
              <a:t>?</a:t>
            </a:r>
            <a:r>
              <a:rPr lang="en-US" dirty="0"/>
              <a:t> </a:t>
            </a:r>
            <a:endParaRPr lang="en-US" dirty="0" smtClean="0"/>
          </a:p>
          <a:p>
            <a:r>
              <a:rPr lang="en-US" dirty="0" smtClean="0"/>
              <a:t>► Were </a:t>
            </a:r>
            <a:r>
              <a:rPr lang="en-US" dirty="0"/>
              <a:t>they able to remediate and improve their </a:t>
            </a:r>
            <a:r>
              <a:rPr lang="en-US" dirty="0" smtClean="0"/>
              <a:t>AccuPlacer </a:t>
            </a:r>
            <a:r>
              <a:rPr lang="en-US" dirty="0"/>
              <a:t>score to get into credit bearing classes at Ivy Tech or </a:t>
            </a:r>
            <a:r>
              <a:rPr lang="en-US" dirty="0" smtClean="0"/>
              <a:t>Vincennes University</a:t>
            </a:r>
            <a:r>
              <a:rPr lang="en-US" dirty="0" smtClean="0">
                <a:latin typeface="Arial" panose="020B0604020202020204" pitchFamily="34" charset="0"/>
                <a:cs typeface="Arial" panose="020B0604020202020204" pitchFamily="34" charset="0"/>
              </a:rPr>
              <a:t>?</a:t>
            </a:r>
            <a:r>
              <a:rPr lang="en-US" dirty="0" smtClean="0"/>
              <a:t> </a:t>
            </a:r>
          </a:p>
          <a:p>
            <a:r>
              <a:rPr lang="en-US" dirty="0" smtClean="0"/>
              <a:t>► Was </a:t>
            </a:r>
            <a:r>
              <a:rPr lang="en-US" dirty="0"/>
              <a:t>an employer able to promote an employee because their language skills improved to the point they could supervise</a:t>
            </a:r>
            <a:r>
              <a:rPr lang="en-US"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r>
              <a:rPr lang="en-US" sz="2800" dirty="0" smtClean="0">
                <a:solidFill>
                  <a:srgbClr val="FFC000"/>
                </a:solidFill>
                <a:cs typeface="Arial" panose="020B0604020202020204" pitchFamily="34" charset="0"/>
              </a:rPr>
              <a:t>Everyone has a dream. Everyone has a story to tell. Share it. </a:t>
            </a:r>
            <a:endParaRPr lang="en-US" sz="2800" dirty="0">
              <a:solidFill>
                <a:srgbClr val="FFC000"/>
              </a:solidFill>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2400" dirty="0" smtClean="0">
                <a:solidFill>
                  <a:srgbClr val="FFC000"/>
                </a:solidFill>
              </a:rPr>
              <a:t> </a:t>
            </a:r>
            <a:endParaRPr lang="en-US" sz="2400" dirty="0"/>
          </a:p>
        </p:txBody>
      </p:sp>
    </p:spTree>
    <p:extLst>
      <p:ext uri="{BB962C8B-B14F-4D97-AF65-F5344CB8AC3E}">
        <p14:creationId xmlns:p14="http://schemas.microsoft.com/office/powerpoint/2010/main" val="3565663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9" name="Rectangle 18"/>
          <p:cNvSpPr/>
          <p:nvPr/>
        </p:nvSpPr>
        <p:spPr>
          <a:xfrm>
            <a:off x="7787694" y="3786392"/>
            <a:ext cx="231154" cy="292388"/>
          </a:xfrm>
          <a:prstGeom prst="rect">
            <a:avLst/>
          </a:prstGeom>
        </p:spPr>
        <p:txBody>
          <a:bodyPr wrap="none">
            <a:spAutoFit/>
          </a:bodyPr>
          <a:lstStyle/>
          <a:p>
            <a:r>
              <a:rPr lang="en-US" sz="1300" dirty="0" smtClean="0"/>
              <a:t> </a:t>
            </a:r>
            <a:endParaRPr lang="en-US" sz="1300" dirty="0"/>
          </a:p>
        </p:txBody>
      </p:sp>
      <p:sp>
        <p:nvSpPr>
          <p:cNvPr id="7" name="TextBox 6"/>
          <p:cNvSpPr txBox="1"/>
          <p:nvPr/>
        </p:nvSpPr>
        <p:spPr>
          <a:xfrm>
            <a:off x="505521" y="2129133"/>
            <a:ext cx="11116208" cy="4939814"/>
          </a:xfrm>
          <a:prstGeom prst="rect">
            <a:avLst/>
          </a:prstGeom>
          <a:noFill/>
        </p:spPr>
        <p:txBody>
          <a:bodyPr wrap="square" rtlCol="0">
            <a:spAutoFit/>
          </a:bodyPr>
          <a:lstStyle/>
          <a:p>
            <a:r>
              <a:rPr lang="en-US" sz="2000" dirty="0"/>
              <a:t>Adult education </a:t>
            </a:r>
            <a:br>
              <a:rPr lang="en-US" sz="2000" dirty="0"/>
            </a:br>
            <a:r>
              <a:rPr lang="en-US" sz="5400" dirty="0"/>
              <a:t>Success Stories</a:t>
            </a:r>
            <a:br>
              <a:rPr lang="en-US" sz="5400" dirty="0"/>
            </a:br>
            <a:r>
              <a:rPr lang="en-US" sz="3200" dirty="0" smtClean="0">
                <a:solidFill>
                  <a:srgbClr val="FFC000"/>
                </a:solidFill>
              </a:rPr>
              <a:t>Stories </a:t>
            </a:r>
            <a:r>
              <a:rPr lang="en-US" sz="3200" dirty="0">
                <a:solidFill>
                  <a:srgbClr val="FFC000"/>
                </a:solidFill>
              </a:rPr>
              <a:t>to </a:t>
            </a:r>
            <a:r>
              <a:rPr lang="en-US" sz="3200" dirty="0" smtClean="0">
                <a:solidFill>
                  <a:srgbClr val="FFC000"/>
                </a:solidFill>
              </a:rPr>
              <a:t>Inspire</a:t>
            </a:r>
            <a:r>
              <a:rPr lang="en-US" sz="3200" dirty="0">
                <a:solidFill>
                  <a:srgbClr val="FFC000"/>
                </a:solidFill>
              </a:rPr>
              <a:t>. Share Your </a:t>
            </a:r>
            <a:r>
              <a:rPr lang="en-US" sz="3200" dirty="0" smtClean="0">
                <a:solidFill>
                  <a:srgbClr val="FFC000"/>
                </a:solidFill>
              </a:rPr>
              <a:t>Program’s </a:t>
            </a:r>
            <a:r>
              <a:rPr lang="en-US" sz="3200" dirty="0">
                <a:solidFill>
                  <a:srgbClr val="FFC000"/>
                </a:solidFill>
              </a:rPr>
              <a:t>Successes</a:t>
            </a:r>
            <a:r>
              <a:rPr lang="en-US" sz="3200" dirty="0" smtClean="0">
                <a:solidFill>
                  <a:srgbClr val="FFC000"/>
                </a:solidFill>
              </a:rPr>
              <a:t>.</a:t>
            </a:r>
          </a:p>
          <a:p>
            <a:endParaRPr lang="en-US" sz="900" dirty="0">
              <a:solidFill>
                <a:srgbClr val="FFC000"/>
              </a:solidFill>
            </a:endParaRPr>
          </a:p>
          <a:p>
            <a:endParaRPr lang="en-US" dirty="0" smtClean="0">
              <a:latin typeface="Arial" panose="020B0604020202020204" pitchFamily="34" charset="0"/>
              <a:cs typeface="Arial" panose="020B0604020202020204" pitchFamily="34" charset="0"/>
            </a:endParaRPr>
          </a:p>
          <a:p>
            <a:r>
              <a:rPr lang="en-US" sz="6000" dirty="0" smtClean="0">
                <a:latin typeface="Segoe Print" panose="02000600000000000000" pitchFamily="2" charset="0"/>
              </a:rPr>
              <a:t> Adult </a:t>
            </a:r>
            <a:r>
              <a:rPr lang="en-US" sz="6000" dirty="0">
                <a:latin typeface="Segoe Print" panose="02000600000000000000" pitchFamily="2" charset="0"/>
              </a:rPr>
              <a:t>education needs to </a:t>
            </a:r>
            <a:r>
              <a:rPr lang="en-US" sz="6000" dirty="0" smtClean="0">
                <a:latin typeface="Segoe Print" panose="02000600000000000000" pitchFamily="2" charset="0"/>
              </a:rPr>
              <a:t> </a:t>
            </a:r>
          </a:p>
          <a:p>
            <a:r>
              <a:rPr lang="en-US" sz="6000" dirty="0">
                <a:latin typeface="Segoe Print" panose="02000600000000000000" pitchFamily="2" charset="0"/>
              </a:rPr>
              <a:t> </a:t>
            </a:r>
            <a:r>
              <a:rPr lang="en-US" sz="6000" dirty="0" smtClean="0">
                <a:latin typeface="Segoe Print" panose="02000600000000000000" pitchFamily="2" charset="0"/>
              </a:rPr>
              <a:t>  “</a:t>
            </a:r>
            <a:r>
              <a:rPr lang="en-US" sz="6000" dirty="0">
                <a:latin typeface="Segoe Print" panose="02000600000000000000" pitchFamily="2" charset="0"/>
              </a:rPr>
              <a:t>toot its horn” </a:t>
            </a:r>
            <a:r>
              <a:rPr lang="en-US" sz="6000" dirty="0" smtClean="0">
                <a:latin typeface="Segoe Print" panose="02000600000000000000" pitchFamily="2" charset="0"/>
              </a:rPr>
              <a:t>more.</a:t>
            </a:r>
            <a:endParaRPr lang="en-US" sz="6000" dirty="0">
              <a:latin typeface="Segoe Print" panose="02000600000000000000" pitchFamily="2" charset="0"/>
              <a:cs typeface="Arial" panose="020B0604020202020204" pitchFamily="34" charset="0"/>
            </a:endParaRPr>
          </a:p>
          <a:p>
            <a:r>
              <a:rPr lang="en-US" sz="2000" dirty="0" smtClean="0">
                <a:solidFill>
                  <a:srgbClr val="FFC000"/>
                </a:solidFill>
                <a:cs typeface="Arial" panose="020B0604020202020204" pitchFamily="34" charset="0"/>
              </a:rPr>
              <a:t>Everyone has a dream. Everyone has a story to tell. Share it. </a:t>
            </a:r>
            <a:endParaRPr lang="en-US" sz="2000" dirty="0">
              <a:solidFill>
                <a:srgbClr val="FFC000"/>
              </a:solidFill>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2400" dirty="0" smtClean="0">
                <a:solidFill>
                  <a:srgbClr val="FFC000"/>
                </a:solidFill>
              </a:rPr>
              <a:t> </a:t>
            </a:r>
            <a:endParaRPr lang="en-US" sz="2400" dirty="0"/>
          </a:p>
        </p:txBody>
      </p:sp>
    </p:spTree>
    <p:extLst>
      <p:ext uri="{BB962C8B-B14F-4D97-AF65-F5344CB8AC3E}">
        <p14:creationId xmlns:p14="http://schemas.microsoft.com/office/powerpoint/2010/main" val="2170432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TextBox 2"/>
          <p:cNvSpPr txBox="1"/>
          <p:nvPr/>
        </p:nvSpPr>
        <p:spPr>
          <a:xfrm>
            <a:off x="1270656" y="2301314"/>
            <a:ext cx="11234156" cy="4739759"/>
          </a:xfrm>
          <a:prstGeom prst="rect">
            <a:avLst/>
          </a:prstGeom>
          <a:noFill/>
        </p:spPr>
        <p:txBody>
          <a:bodyPr wrap="square" rtlCol="0">
            <a:spAutoFit/>
          </a:bodyPr>
          <a:lstStyle/>
          <a:p>
            <a:r>
              <a:rPr lang="en-US" sz="5400" dirty="0" smtClean="0">
                <a:solidFill>
                  <a:srgbClr val="FFC000"/>
                </a:solidFill>
              </a:rPr>
              <a:t>Countdown – How Did We Do</a:t>
            </a:r>
            <a:r>
              <a:rPr lang="en-US" sz="5400" dirty="0" smtClean="0">
                <a:solidFill>
                  <a:srgbClr val="FFC000"/>
                </a:solidFill>
                <a:latin typeface="Arial" panose="020B0604020202020204" pitchFamily="34" charset="0"/>
                <a:cs typeface="Arial" panose="020B0604020202020204" pitchFamily="34" charset="0"/>
              </a:rPr>
              <a:t>?</a:t>
            </a:r>
          </a:p>
          <a:p>
            <a:r>
              <a:rPr lang="en-US" sz="5400" dirty="0" smtClean="0"/>
              <a:t>Basic Skills </a:t>
            </a:r>
          </a:p>
          <a:p>
            <a:endParaRPr lang="en-US" sz="1100" dirty="0" smtClean="0"/>
          </a:p>
          <a:p>
            <a:r>
              <a:rPr lang="en-US" sz="5400" dirty="0" smtClean="0"/>
              <a:t>High </a:t>
            </a:r>
            <a:r>
              <a:rPr lang="en-US" sz="5400" dirty="0"/>
              <a:t>School </a:t>
            </a:r>
            <a:r>
              <a:rPr lang="en-US" sz="5400" dirty="0" smtClean="0"/>
              <a:t>                       Equivalency</a:t>
            </a:r>
          </a:p>
          <a:p>
            <a:endParaRPr lang="en-US" sz="1100" dirty="0" smtClean="0"/>
          </a:p>
          <a:p>
            <a:r>
              <a:rPr lang="en-US" sz="3200" dirty="0" smtClean="0"/>
              <a:t/>
            </a:r>
            <a:br>
              <a:rPr lang="en-US" sz="3200" dirty="0" smtClean="0"/>
            </a:br>
            <a:r>
              <a:rPr lang="en-US" sz="3200" dirty="0" smtClean="0"/>
              <a:t> </a:t>
            </a:r>
            <a:endParaRPr lang="en-US" sz="3200" dirty="0"/>
          </a:p>
        </p:txBody>
      </p:sp>
      <p:sp>
        <p:nvSpPr>
          <p:cNvPr id="4" name="TextBox 3"/>
          <p:cNvSpPr txBox="1"/>
          <p:nvPr/>
        </p:nvSpPr>
        <p:spPr>
          <a:xfrm>
            <a:off x="6538906" y="3942439"/>
            <a:ext cx="4835043" cy="1631216"/>
          </a:xfrm>
          <a:prstGeom prst="rect">
            <a:avLst/>
          </a:prstGeom>
          <a:solidFill>
            <a:srgbClr val="FFC000"/>
          </a:solidFill>
          <a:effectLst>
            <a:reflection blurRad="6350" stA="52000" endA="300" endPos="35000" dir="5400000" sy="-100000" algn="bl" rotWithShape="0"/>
          </a:effectLst>
        </p:spPr>
        <p:txBody>
          <a:bodyPr wrap="square" rtlCol="0">
            <a:spAutoFit/>
          </a:bodyPr>
          <a:lstStyle/>
          <a:p>
            <a:r>
              <a:rPr lang="en-US" sz="1600" dirty="0" smtClean="0">
                <a:ln>
                  <a:solidFill>
                    <a:schemeClr val="bg1"/>
                  </a:solidFill>
                </a:ln>
                <a:solidFill>
                  <a:schemeClr val="bg1"/>
                </a:solidFill>
              </a:rPr>
              <a:t>INDIANA</a:t>
            </a:r>
          </a:p>
          <a:p>
            <a:r>
              <a:rPr lang="en-US" sz="3600" b="1" dirty="0">
                <a:ln>
                  <a:solidFill>
                    <a:schemeClr val="bg1"/>
                  </a:solidFill>
                </a:ln>
                <a:solidFill>
                  <a:schemeClr val="bg1"/>
                </a:solidFill>
              </a:rPr>
              <a:t>P</a:t>
            </a:r>
            <a:r>
              <a:rPr lang="en-US" sz="3600" b="1" dirty="0" smtClean="0">
                <a:ln>
                  <a:solidFill>
                    <a:schemeClr val="bg1"/>
                  </a:solidFill>
                </a:ln>
                <a:solidFill>
                  <a:schemeClr val="bg1"/>
                </a:solidFill>
              </a:rPr>
              <a:t>erformance</a:t>
            </a:r>
            <a:r>
              <a:rPr lang="en-US" sz="3600" dirty="0" smtClean="0">
                <a:ln>
                  <a:solidFill>
                    <a:schemeClr val="bg1"/>
                  </a:solidFill>
                </a:ln>
                <a:solidFill>
                  <a:schemeClr val="bg1"/>
                </a:solidFill>
              </a:rPr>
              <a:t> </a:t>
            </a:r>
          </a:p>
          <a:p>
            <a:r>
              <a:rPr lang="en-US" sz="4800" dirty="0" smtClean="0">
                <a:ln>
                  <a:solidFill>
                    <a:schemeClr val="bg1"/>
                  </a:solidFill>
                </a:ln>
                <a:solidFill>
                  <a:schemeClr val="bg1"/>
                </a:solidFill>
                <a:latin typeface="MV Boli" panose="02000500030200090000" pitchFamily="2" charset="0"/>
                <a:cs typeface="MV Boli" panose="02000500030200090000" pitchFamily="2" charset="0"/>
              </a:rPr>
              <a:t>Metrics </a:t>
            </a:r>
            <a:endParaRPr lang="en-US" sz="4800" dirty="0">
              <a:ln>
                <a:solidFill>
                  <a:schemeClr val="bg1"/>
                </a:solidFill>
              </a:ln>
              <a:solidFill>
                <a:schemeClr val="bg1"/>
              </a:solidFill>
              <a:latin typeface="MV Boli" panose="02000500030200090000" pitchFamily="2" charset="0"/>
              <a:cs typeface="MV Boli" panose="02000500030200090000" pitchFamily="2" charset="0"/>
            </a:endParaRPr>
          </a:p>
        </p:txBody>
      </p:sp>
      <p:sp>
        <p:nvSpPr>
          <p:cNvPr id="8" name="Rectangle 7"/>
          <p:cNvSpPr/>
          <p:nvPr/>
        </p:nvSpPr>
        <p:spPr>
          <a:xfrm>
            <a:off x="6538906" y="3612016"/>
            <a:ext cx="2787701" cy="18418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pic>
        <p:nvPicPr>
          <p:cNvPr id="9"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8323" y="3500635"/>
            <a:ext cx="2397049" cy="255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41348" y="3357407"/>
            <a:ext cx="1125629" cy="830997"/>
          </a:xfrm>
          <a:prstGeom prst="rect">
            <a:avLst/>
          </a:prstGeom>
        </p:spPr>
        <p:txBody>
          <a:bodyPr wrap="none">
            <a:spAutoFit/>
          </a:bodyPr>
          <a:lstStyle/>
          <a:p>
            <a:pPr>
              <a:spcBef>
                <a:spcPts val="0"/>
              </a:spcBef>
              <a:spcAft>
                <a:spcPts val="0"/>
              </a:spcAft>
            </a:pPr>
            <a:r>
              <a:rPr lang="en-US" sz="4800" b="1" dirty="0">
                <a:latin typeface="Segoe Script" panose="020B0504020000000003" pitchFamily="34" charset="0"/>
                <a:ea typeface="Calibri" panose="020F0502020204030204" pitchFamily="34" charset="0"/>
                <a:cs typeface="Times New Roman" panose="02020603050405020304" pitchFamily="18" charset="0"/>
              </a:rPr>
              <a:t>#1</a:t>
            </a:r>
          </a:p>
        </p:txBody>
      </p:sp>
      <p:sp>
        <p:nvSpPr>
          <p:cNvPr id="12" name="Rectangle 11"/>
          <p:cNvSpPr/>
          <p:nvPr/>
        </p:nvSpPr>
        <p:spPr>
          <a:xfrm>
            <a:off x="141346" y="4229855"/>
            <a:ext cx="1125629" cy="882678"/>
          </a:xfrm>
          <a:prstGeom prst="rect">
            <a:avLst/>
          </a:prstGeom>
        </p:spPr>
        <p:txBody>
          <a:bodyPr wrap="none">
            <a:spAutoFit/>
          </a:bodyPr>
          <a:lstStyle/>
          <a:p>
            <a:pPr>
              <a:lnSpc>
                <a:spcPct val="107000"/>
              </a:lnSpc>
              <a:spcBef>
                <a:spcPts val="0"/>
              </a:spcBef>
              <a:spcAft>
                <a:spcPts val="0"/>
              </a:spcAft>
            </a:pPr>
            <a:r>
              <a:rPr lang="en-US" sz="4800" b="1" dirty="0">
                <a:latin typeface="Segoe Script" panose="020B0504020000000003" pitchFamily="34" charset="0"/>
                <a:ea typeface="Calibri" panose="020F0502020204030204" pitchFamily="34" charset="0"/>
                <a:cs typeface="Times New Roman" panose="02020603050405020304" pitchFamily="18" charset="0"/>
              </a:rPr>
              <a:t>#2</a:t>
            </a:r>
          </a:p>
        </p:txBody>
      </p:sp>
    </p:spTree>
    <p:extLst>
      <p:ext uri="{BB962C8B-B14F-4D97-AF65-F5344CB8AC3E}">
        <p14:creationId xmlns:p14="http://schemas.microsoft.com/office/powerpoint/2010/main" val="1010683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37005" y="486696"/>
            <a:ext cx="5840362" cy="769441"/>
          </a:xfrm>
          <a:prstGeom prst="rect">
            <a:avLst/>
          </a:prstGeom>
          <a:noFill/>
        </p:spPr>
        <p:txBody>
          <a:bodyPr wrap="square" rtlCol="0">
            <a:spAutoFit/>
          </a:bodyPr>
          <a:lstStyle/>
          <a:p>
            <a:r>
              <a:rPr lang="en-US" sz="4400" dirty="0" smtClean="0">
                <a:solidFill>
                  <a:srgbClr val="FFC000"/>
                </a:solidFill>
              </a:rPr>
              <a:t>NRS State Table 4 </a:t>
            </a:r>
            <a:r>
              <a:rPr lang="en-US" sz="1400" dirty="0" smtClean="0"/>
              <a:t>8-3-18</a:t>
            </a:r>
            <a:endParaRPr lang="en-US" sz="1400" dirty="0"/>
          </a:p>
        </p:txBody>
      </p:sp>
      <p:pic>
        <p:nvPicPr>
          <p:cNvPr id="14" name="Picture 13"/>
          <p:cNvPicPr>
            <a:picLocks noChangeAspect="1"/>
          </p:cNvPicPr>
          <p:nvPr/>
        </p:nvPicPr>
        <p:blipFill>
          <a:blip r:embed="rId3"/>
          <a:stretch>
            <a:fillRect/>
          </a:stretch>
        </p:blipFill>
        <p:spPr>
          <a:xfrm>
            <a:off x="765743" y="1453413"/>
            <a:ext cx="10903743" cy="5158011"/>
          </a:xfrm>
          <a:prstGeom prst="rect">
            <a:avLst/>
          </a:prstGeom>
        </p:spPr>
      </p:pic>
    </p:spTree>
    <p:extLst>
      <p:ext uri="{BB962C8B-B14F-4D97-AF65-F5344CB8AC3E}">
        <p14:creationId xmlns:p14="http://schemas.microsoft.com/office/powerpoint/2010/main" val="3506077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536426" cy="2446824"/>
          </a:xfrm>
          <a:prstGeom prst="rect">
            <a:avLst/>
          </a:prstGeom>
          <a:noFill/>
        </p:spPr>
        <p:txBody>
          <a:bodyPr wrap="square" rtlCol="0">
            <a:spAutoFit/>
          </a:bodyPr>
          <a:lstStyle/>
          <a:p>
            <a:r>
              <a:rPr lang="en-US" sz="4800" dirty="0" smtClean="0">
                <a:solidFill>
                  <a:srgbClr val="FFC000"/>
                </a:solidFill>
              </a:rPr>
              <a:t>MEASURABLE SKILL GAIN</a:t>
            </a:r>
          </a:p>
          <a:p>
            <a:r>
              <a:rPr lang="en-US" sz="2800" dirty="0" smtClean="0"/>
              <a:t>Basic Skills Remediation</a:t>
            </a:r>
          </a:p>
          <a:p>
            <a:r>
              <a:rPr lang="en-US" sz="2000" dirty="0" smtClean="0"/>
              <a:t>NRS Table 4</a:t>
            </a:r>
          </a:p>
          <a:p>
            <a:endParaRPr lang="en-US" sz="1100" dirty="0" smtClean="0"/>
          </a:p>
          <a:p>
            <a:r>
              <a:rPr lang="en-US" sz="2600" b="1" dirty="0" smtClean="0">
                <a:solidFill>
                  <a:srgbClr val="FFC000"/>
                </a:solidFill>
              </a:rPr>
              <a:t>        2017-2018*    </a:t>
            </a:r>
            <a:r>
              <a:rPr lang="en-US" sz="2600" dirty="0" smtClean="0"/>
              <a:t>		    		   </a:t>
            </a:r>
            <a:r>
              <a:rPr lang="en-US" sz="2600" b="1" dirty="0" smtClean="0">
                <a:solidFill>
                  <a:srgbClr val="FFC000"/>
                </a:solidFill>
              </a:rPr>
              <a:t>2016-2017</a:t>
            </a:r>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095298" y="2538014"/>
            <a:ext cx="3334179" cy="2339102"/>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60</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endParaRPr lang="en-US" sz="2600" b="1" dirty="0">
              <a:solidFill>
                <a:schemeClr val="bg1"/>
              </a:solidFill>
              <a:latin typeface="Segoe Script" panose="020B0504020000000003" pitchFamily="34" charset="0"/>
            </a:endParaRPr>
          </a:p>
        </p:txBody>
      </p:sp>
      <p:sp>
        <p:nvSpPr>
          <p:cNvPr id="3" name="TextBox 2"/>
          <p:cNvSpPr txBox="1"/>
          <p:nvPr/>
        </p:nvSpPr>
        <p:spPr>
          <a:xfrm>
            <a:off x="486697" y="6164148"/>
            <a:ext cx="3539613" cy="369332"/>
          </a:xfrm>
          <a:prstGeom prst="rect">
            <a:avLst/>
          </a:prstGeom>
          <a:noFill/>
        </p:spPr>
        <p:txBody>
          <a:bodyPr wrap="square" rtlCol="0">
            <a:spAutoFit/>
          </a:bodyPr>
          <a:lstStyle/>
          <a:p>
            <a:r>
              <a:rPr lang="en-US" dirty="0" smtClean="0"/>
              <a:t>*Data as of 8.3.18</a:t>
            </a:r>
            <a:endParaRPr lang="en-US" dirty="0"/>
          </a:p>
        </p:txBody>
      </p:sp>
      <p:sp>
        <p:nvSpPr>
          <p:cNvPr id="4" name="TextBox 3"/>
          <p:cNvSpPr txBox="1"/>
          <p:nvPr/>
        </p:nvSpPr>
        <p:spPr>
          <a:xfrm>
            <a:off x="251421" y="4668551"/>
            <a:ext cx="3612656" cy="1107996"/>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6600" b="1" dirty="0" smtClean="0">
                <a:solidFill>
                  <a:schemeClr val="bg1"/>
                </a:solidFill>
                <a:effectLst/>
                <a:latin typeface="Segoe Print" panose="02000600000000000000" pitchFamily="2" charset="0"/>
              </a:rPr>
              <a:t>63.29%</a:t>
            </a:r>
            <a:endParaRPr lang="en-US" sz="6600" b="1" dirty="0">
              <a:solidFill>
                <a:schemeClr val="bg1"/>
              </a:solidFill>
              <a:effectLst/>
              <a:latin typeface="Segoe Print" panose="02000600000000000000" pitchFamily="2" charset="0"/>
            </a:endParaRPr>
          </a:p>
        </p:txBody>
      </p:sp>
      <p:sp>
        <p:nvSpPr>
          <p:cNvPr id="11" name="TextBox 10"/>
          <p:cNvSpPr txBox="1"/>
          <p:nvPr/>
        </p:nvSpPr>
        <p:spPr>
          <a:xfrm>
            <a:off x="4295794" y="4668551"/>
            <a:ext cx="3612656" cy="1107996"/>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6600" b="1" dirty="0" smtClean="0">
                <a:solidFill>
                  <a:schemeClr val="bg1"/>
                </a:solidFill>
                <a:effectLst/>
                <a:latin typeface="Segoe Print" panose="02000600000000000000" pitchFamily="2" charset="0"/>
              </a:rPr>
              <a:t>57.60%</a:t>
            </a:r>
            <a:endParaRPr lang="en-US" sz="6600" b="1" dirty="0">
              <a:solidFill>
                <a:schemeClr val="bg1"/>
              </a:solidFill>
              <a:effectLst/>
              <a:latin typeface="Segoe Print" panose="02000600000000000000" pitchFamily="2" charset="0"/>
            </a:endParaRPr>
          </a:p>
        </p:txBody>
      </p:sp>
    </p:spTree>
    <p:extLst>
      <p:ext uri="{BB962C8B-B14F-4D97-AF65-F5344CB8AC3E}">
        <p14:creationId xmlns:p14="http://schemas.microsoft.com/office/powerpoint/2010/main" val="2430989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555523" y="2318345"/>
            <a:ext cx="9458632" cy="1754326"/>
          </a:xfrm>
          <a:prstGeom prst="rect">
            <a:avLst/>
          </a:prstGeom>
        </p:spPr>
        <p:txBody>
          <a:bodyPr wrap="square">
            <a:spAutoFit/>
          </a:bodyPr>
          <a:lstStyle/>
          <a:p>
            <a:r>
              <a:rPr lang="en-US" sz="5400" b="1" dirty="0">
                <a:latin typeface="Segoe Script" panose="020B0504020000000003" pitchFamily="34" charset="0"/>
                <a:ea typeface="Calibri" panose="020F0502020204030204" pitchFamily="34" charset="0"/>
                <a:cs typeface="Times New Roman" panose="02020603050405020304" pitchFamily="18" charset="0"/>
              </a:rPr>
              <a:t>#</a:t>
            </a:r>
            <a:r>
              <a:rPr lang="en-US" sz="5400" b="1" dirty="0" smtClean="0">
                <a:latin typeface="Segoe Script" panose="020B0504020000000003" pitchFamily="34" charset="0"/>
                <a:ea typeface="Calibri" panose="020F0502020204030204" pitchFamily="34" charset="0"/>
                <a:cs typeface="Times New Roman" panose="02020603050405020304" pitchFamily="18" charset="0"/>
              </a:rPr>
              <a:t>1 </a:t>
            </a:r>
            <a:r>
              <a:rPr lang="en-US" sz="4400" dirty="0" smtClean="0">
                <a:solidFill>
                  <a:srgbClr val="FFC000"/>
                </a:solidFill>
              </a:rPr>
              <a:t>MEASURABLE </a:t>
            </a:r>
            <a:r>
              <a:rPr lang="en-US" sz="4400" dirty="0">
                <a:solidFill>
                  <a:srgbClr val="FFC000"/>
                </a:solidFill>
              </a:rPr>
              <a:t>SKILL GAIN</a:t>
            </a:r>
          </a:p>
          <a:p>
            <a:r>
              <a:rPr lang="en-US" dirty="0" smtClean="0"/>
              <a:t>                    Basic </a:t>
            </a:r>
            <a:r>
              <a:rPr lang="en-US" dirty="0"/>
              <a:t>Skills Remediation</a:t>
            </a:r>
          </a:p>
          <a:p>
            <a:r>
              <a:rPr lang="en-US" sz="1400" dirty="0" smtClean="0"/>
              <a:t>                          </a:t>
            </a:r>
            <a:r>
              <a:rPr lang="en-US" dirty="0" smtClean="0"/>
              <a:t>NRS </a:t>
            </a:r>
            <a:r>
              <a:rPr lang="en-US" dirty="0"/>
              <a:t>Table </a:t>
            </a:r>
            <a:r>
              <a:rPr lang="en-US" dirty="0" smtClean="0"/>
              <a:t>4</a:t>
            </a:r>
            <a:br>
              <a:rPr lang="en-US" dirty="0" smtClean="0"/>
            </a:br>
            <a:endParaRPr lang="en-US" dirty="0"/>
          </a:p>
        </p:txBody>
      </p:sp>
      <p:sp>
        <p:nvSpPr>
          <p:cNvPr id="4" name="TextBox 3"/>
          <p:cNvSpPr txBox="1"/>
          <p:nvPr/>
        </p:nvSpPr>
        <p:spPr>
          <a:xfrm>
            <a:off x="1143085" y="3968623"/>
            <a:ext cx="10550982" cy="1138773"/>
          </a:xfrm>
          <a:prstGeom prst="rect">
            <a:avLst/>
          </a:prstGeom>
          <a:noFill/>
          <a:effectLst>
            <a:reflection blurRad="6350" stA="52000" endA="300" endPos="35000" dir="5400000" sy="-100000" algn="bl" rotWithShape="0"/>
          </a:effectLst>
        </p:spPr>
        <p:txBody>
          <a:bodyPr wrap="square" rtlCol="0">
            <a:spAutoFit/>
          </a:bodyPr>
          <a:lstStyle/>
          <a:p>
            <a:r>
              <a:rPr lang="en-US" sz="4000" dirty="0" smtClean="0"/>
              <a:t>	</a:t>
            </a:r>
            <a:r>
              <a:rPr lang="en-US" sz="4000" dirty="0" smtClean="0">
                <a:solidFill>
                  <a:srgbClr val="FFC000"/>
                </a:solidFill>
              </a:rPr>
              <a:t>ABE	</a:t>
            </a:r>
            <a:r>
              <a:rPr lang="en-US" sz="4000" u="sng" dirty="0" smtClean="0">
                <a:solidFill>
                  <a:srgbClr val="FFC000"/>
                </a:solidFill>
              </a:rPr>
              <a:t>64</a:t>
            </a:r>
            <a:r>
              <a:rPr lang="en-US" sz="4000" dirty="0" smtClean="0">
                <a:solidFill>
                  <a:srgbClr val="FFC000"/>
                </a:solidFill>
              </a:rPr>
              <a:t>.80%   		ELL </a:t>
            </a:r>
            <a:r>
              <a:rPr lang="en-US" sz="4000" u="sng" dirty="0" smtClean="0">
                <a:solidFill>
                  <a:srgbClr val="FFC000"/>
                </a:solidFill>
              </a:rPr>
              <a:t>57</a:t>
            </a:r>
            <a:r>
              <a:rPr lang="en-US" sz="4000" dirty="0" smtClean="0">
                <a:solidFill>
                  <a:srgbClr val="FFC000"/>
                </a:solidFill>
              </a:rPr>
              <a:t>.44%</a:t>
            </a:r>
          </a:p>
          <a:p>
            <a:endParaRPr lang="en-US" sz="2800" dirty="0"/>
          </a:p>
        </p:txBody>
      </p:sp>
      <p:sp>
        <p:nvSpPr>
          <p:cNvPr id="8" name="TextBox 7"/>
          <p:cNvSpPr txBox="1"/>
          <p:nvPr/>
        </p:nvSpPr>
        <p:spPr>
          <a:xfrm>
            <a:off x="8544474" y="2617896"/>
            <a:ext cx="3490171" cy="2862322"/>
          </a:xfrm>
          <a:prstGeom prst="rect">
            <a:avLst/>
          </a:prstGeom>
          <a:solidFill>
            <a:srgbClr val="FFC000"/>
          </a:solidFill>
          <a:ln>
            <a:solidFill>
              <a:schemeClr val="tx1"/>
            </a:solidFill>
          </a:ln>
          <a:scene3d>
            <a:camera prst="perspectiveLeft"/>
            <a:lightRig rig="threePt" dir="t"/>
          </a:scene3d>
        </p:spPr>
        <p:txBody>
          <a:bodyPr wrap="square" rtlCol="0">
            <a:spAutoFit/>
          </a:bodyPr>
          <a:lstStyle/>
          <a:p>
            <a:endParaRPr lang="en-US" b="1" dirty="0" smtClean="0">
              <a:solidFill>
                <a:schemeClr val="bg1"/>
              </a:solidFill>
            </a:endParaRPr>
          </a:p>
          <a:p>
            <a:pPr algn="ctr"/>
            <a:r>
              <a:rPr lang="en-US" sz="4800" b="1" dirty="0" smtClean="0">
                <a:solidFill>
                  <a:schemeClr val="bg1"/>
                </a:solidFill>
                <a:effectLst>
                  <a:reflection blurRad="6350" stA="60000" endA="900" endPos="58000" dir="5400000" sy="-100000" algn="bl" rotWithShape="0"/>
                </a:effectLst>
                <a:latin typeface="Segoe Script" panose="020B0504020000000003" pitchFamily="34" charset="0"/>
              </a:rPr>
              <a:t>60%</a:t>
            </a:r>
          </a:p>
          <a:p>
            <a:pPr algn="ctr"/>
            <a:r>
              <a:rPr lang="en-US" sz="4800" b="1" dirty="0" smtClean="0">
                <a:solidFill>
                  <a:schemeClr val="bg1"/>
                </a:solidFill>
                <a:effectLst>
                  <a:reflection blurRad="6350" stA="60000" endA="900" endPos="58000" dir="5400000" sy="-100000" algn="bl" rotWithShape="0"/>
                </a:effectLst>
                <a:latin typeface="Segoe Script" panose="020B0504020000000003" pitchFamily="34" charset="0"/>
              </a:rPr>
              <a:t>- Indiana Target</a:t>
            </a:r>
          </a:p>
          <a:p>
            <a:endParaRPr lang="en-US" b="1" dirty="0">
              <a:solidFill>
                <a:schemeClr val="bg1"/>
              </a:solidFill>
              <a:effectLst>
                <a:reflection blurRad="6350" stA="60000" endA="900" endPos="58000" dir="5400000" sy="-100000" algn="bl" rotWithShape="0"/>
              </a:effectLst>
            </a:endParaRPr>
          </a:p>
        </p:txBody>
      </p:sp>
      <p:sp>
        <p:nvSpPr>
          <p:cNvPr id="5" name="TextBox 4"/>
          <p:cNvSpPr txBox="1"/>
          <p:nvPr/>
        </p:nvSpPr>
        <p:spPr>
          <a:xfrm>
            <a:off x="1455110" y="4648178"/>
            <a:ext cx="8231894" cy="2246769"/>
          </a:xfrm>
          <a:prstGeom prst="rect">
            <a:avLst/>
          </a:prstGeom>
          <a:noFill/>
        </p:spPr>
        <p:txBody>
          <a:bodyPr wrap="square" rtlCol="0">
            <a:spAutoFit/>
          </a:bodyPr>
          <a:lstStyle/>
          <a:p>
            <a:r>
              <a:rPr lang="en-US" sz="14000" dirty="0" smtClean="0">
                <a:latin typeface="Segoe Print" panose="02000600000000000000" pitchFamily="2" charset="0"/>
              </a:rPr>
              <a:t>63.29</a:t>
            </a:r>
            <a:r>
              <a:rPr lang="en-US" sz="12000" dirty="0" smtClean="0">
                <a:latin typeface="Segoe Print" panose="02000600000000000000" pitchFamily="2" charset="0"/>
              </a:rPr>
              <a:t>%</a:t>
            </a:r>
            <a:endParaRPr lang="en-US" sz="12000" dirty="0">
              <a:latin typeface="Segoe Print" panose="02000600000000000000" pitchFamily="2" charset="0"/>
            </a:endParaRPr>
          </a:p>
        </p:txBody>
      </p:sp>
      <p:sp>
        <p:nvSpPr>
          <p:cNvPr id="11" name="TextBox 10"/>
          <p:cNvSpPr txBox="1"/>
          <p:nvPr/>
        </p:nvSpPr>
        <p:spPr>
          <a:xfrm>
            <a:off x="10232572" y="6062907"/>
            <a:ext cx="1959428" cy="307777"/>
          </a:xfrm>
          <a:prstGeom prst="rect">
            <a:avLst/>
          </a:prstGeom>
          <a:noFill/>
        </p:spPr>
        <p:txBody>
          <a:bodyPr wrap="square" rtlCol="0">
            <a:spAutoFit/>
          </a:bodyPr>
          <a:lstStyle/>
          <a:p>
            <a:r>
              <a:rPr lang="en-US" sz="1400" dirty="0" smtClean="0"/>
              <a:t>Data as of 8.3.18</a:t>
            </a:r>
            <a:endParaRPr lang="en-US" sz="1400" dirty="0"/>
          </a:p>
        </p:txBody>
      </p:sp>
    </p:spTree>
    <p:extLst>
      <p:ext uri="{BB962C8B-B14F-4D97-AF65-F5344CB8AC3E}">
        <p14:creationId xmlns:p14="http://schemas.microsoft.com/office/powerpoint/2010/main" val="3841004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536426" cy="4170372"/>
          </a:xfrm>
          <a:prstGeom prst="rect">
            <a:avLst/>
          </a:prstGeom>
          <a:noFill/>
        </p:spPr>
        <p:txBody>
          <a:bodyPr wrap="square" rtlCol="0">
            <a:spAutoFit/>
          </a:bodyPr>
          <a:lstStyle/>
          <a:p>
            <a:r>
              <a:rPr lang="en-US" sz="4800" dirty="0" smtClean="0">
                <a:solidFill>
                  <a:srgbClr val="FFC000"/>
                </a:solidFill>
              </a:rPr>
              <a:t>MEASURABLE SKILL GAIN</a:t>
            </a:r>
          </a:p>
          <a:p>
            <a:r>
              <a:rPr lang="en-US" sz="2800" dirty="0" smtClean="0"/>
              <a:t>Basic Skills Remediation</a:t>
            </a:r>
          </a:p>
          <a:p>
            <a:r>
              <a:rPr lang="en-US" sz="2000" dirty="0" smtClean="0"/>
              <a:t>NRS Table 4</a:t>
            </a:r>
          </a:p>
          <a:p>
            <a:endParaRPr lang="en-US" sz="1100" dirty="0" smtClean="0"/>
          </a:p>
          <a:p>
            <a:r>
              <a:rPr lang="en-US" sz="2600" b="1" dirty="0" smtClean="0">
                <a:solidFill>
                  <a:srgbClr val="FFC000"/>
                </a:solidFill>
              </a:rPr>
              <a:t>2017-2018     </a:t>
            </a:r>
            <a:r>
              <a:rPr lang="en-US" sz="2600" dirty="0" smtClean="0"/>
              <a:t>		    		    </a:t>
            </a:r>
            <a:r>
              <a:rPr lang="en-US" sz="2600" b="1" dirty="0" smtClean="0">
                <a:solidFill>
                  <a:srgbClr val="FFC000"/>
                </a:solidFill>
              </a:rPr>
              <a:t>2016-2017</a:t>
            </a:r>
          </a:p>
          <a:p>
            <a:r>
              <a:rPr lang="en-US" sz="2400" dirty="0" smtClean="0"/>
              <a:t>ABE		64.80%  </a:t>
            </a:r>
            <a:r>
              <a:rPr lang="en-US" sz="2400" dirty="0" smtClean="0">
                <a:solidFill>
                  <a:srgbClr val="FFC000"/>
                </a:solidFill>
              </a:rPr>
              <a:t>+5.14%	</a:t>
            </a:r>
            <a:r>
              <a:rPr lang="en-US" sz="2400" dirty="0" smtClean="0"/>
              <a:t>    59.66% </a:t>
            </a:r>
          </a:p>
          <a:p>
            <a:r>
              <a:rPr lang="en-US" sz="2400" dirty="0" smtClean="0"/>
              <a:t>ELL			57.44%  </a:t>
            </a:r>
            <a:r>
              <a:rPr lang="en-US" sz="2400" b="1" dirty="0" smtClean="0">
                <a:solidFill>
                  <a:srgbClr val="FFC000"/>
                </a:solidFill>
              </a:rPr>
              <a:t>+	6.63%</a:t>
            </a:r>
            <a:r>
              <a:rPr lang="en-US" sz="2400" dirty="0" smtClean="0">
                <a:solidFill>
                  <a:srgbClr val="FFC000"/>
                </a:solidFill>
              </a:rPr>
              <a:t>	    </a:t>
            </a:r>
            <a:r>
              <a:rPr lang="en-US" sz="2400" dirty="0" smtClean="0"/>
              <a:t>50.81%</a:t>
            </a:r>
          </a:p>
          <a:p>
            <a:r>
              <a:rPr lang="en-US" sz="2400" b="1" dirty="0" smtClean="0"/>
              <a:t>TOTAL </a:t>
            </a:r>
            <a:r>
              <a:rPr lang="en-US" sz="2400" dirty="0" smtClean="0"/>
              <a:t>	63.29%* </a:t>
            </a:r>
            <a:r>
              <a:rPr lang="en-US" sz="2400" dirty="0" smtClean="0">
                <a:solidFill>
                  <a:srgbClr val="FFC000"/>
                </a:solidFill>
              </a:rPr>
              <a:t>+5.69%</a:t>
            </a:r>
            <a:r>
              <a:rPr lang="en-US" sz="2400" dirty="0" smtClean="0"/>
              <a:t>     57.60%</a:t>
            </a:r>
            <a:endParaRPr lang="en-US" sz="2400" dirty="0"/>
          </a:p>
          <a:p>
            <a:endParaRPr lang="en-US" sz="2000" dirty="0" smtClean="0"/>
          </a:p>
          <a:p>
            <a:endParaRPr lang="en-US" sz="2000" dirty="0"/>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465051" y="2602640"/>
            <a:ext cx="3334179" cy="2339102"/>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60</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endParaRPr lang="en-US" sz="2600" b="1" dirty="0">
              <a:solidFill>
                <a:schemeClr val="bg1"/>
              </a:solidFill>
              <a:latin typeface="Segoe Script" panose="020B0504020000000003" pitchFamily="34" charset="0"/>
            </a:endParaRPr>
          </a:p>
        </p:txBody>
      </p:sp>
      <p:pic>
        <p:nvPicPr>
          <p:cNvPr id="23"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7673" y="3162857"/>
            <a:ext cx="2636445" cy="281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6697" y="6164148"/>
            <a:ext cx="3539613" cy="369332"/>
          </a:xfrm>
          <a:prstGeom prst="rect">
            <a:avLst/>
          </a:prstGeom>
          <a:noFill/>
        </p:spPr>
        <p:txBody>
          <a:bodyPr wrap="square" rtlCol="0">
            <a:spAutoFit/>
          </a:bodyPr>
          <a:lstStyle/>
          <a:p>
            <a:r>
              <a:rPr lang="en-US" dirty="0" smtClean="0"/>
              <a:t>*Data as of 8.3.18</a:t>
            </a:r>
            <a:endParaRPr lang="en-US" dirty="0"/>
          </a:p>
        </p:txBody>
      </p:sp>
    </p:spTree>
    <p:extLst>
      <p:ext uri="{BB962C8B-B14F-4D97-AF65-F5344CB8AC3E}">
        <p14:creationId xmlns:p14="http://schemas.microsoft.com/office/powerpoint/2010/main" val="1809902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TextBox 2"/>
          <p:cNvSpPr txBox="1"/>
          <p:nvPr/>
        </p:nvSpPr>
        <p:spPr>
          <a:xfrm>
            <a:off x="723111" y="2735005"/>
            <a:ext cx="10593728" cy="646331"/>
          </a:xfrm>
          <a:prstGeom prst="rect">
            <a:avLst/>
          </a:prstGeom>
          <a:noFill/>
        </p:spPr>
        <p:txBody>
          <a:bodyPr wrap="square" rtlCol="0">
            <a:spAutoFit/>
          </a:bodyPr>
          <a:lstStyle/>
          <a:p>
            <a:r>
              <a:rPr lang="en-US" sz="3600" dirty="0" smtClean="0"/>
              <a:t>Distance Education Measurable Skill Gains</a:t>
            </a:r>
          </a:p>
        </p:txBody>
      </p:sp>
      <p:sp>
        <p:nvSpPr>
          <p:cNvPr id="7" name="Rectangle 6"/>
          <p:cNvSpPr/>
          <p:nvPr/>
        </p:nvSpPr>
        <p:spPr>
          <a:xfrm>
            <a:off x="854310" y="3588657"/>
            <a:ext cx="6135013" cy="2431435"/>
          </a:xfrm>
          <a:prstGeom prst="rect">
            <a:avLst/>
          </a:prstGeom>
        </p:spPr>
        <p:txBody>
          <a:bodyPr wrap="none">
            <a:spAutoFit/>
          </a:bodyPr>
          <a:lstStyle/>
          <a:p>
            <a:r>
              <a:rPr lang="en-US" sz="7200" b="1" dirty="0" smtClean="0">
                <a:solidFill>
                  <a:srgbClr val="FFC000"/>
                </a:solidFill>
                <a:latin typeface="Segoe Script" panose="020B0504020000000003" pitchFamily="34" charset="0"/>
                <a:ea typeface="Calibri" panose="020F0502020204030204" pitchFamily="34" charset="0"/>
                <a:cs typeface="Times New Roman" panose="02020603050405020304" pitchFamily="18" charset="0"/>
              </a:rPr>
              <a:t>Distance Ed</a:t>
            </a:r>
          </a:p>
          <a:p>
            <a:r>
              <a:rPr lang="en-US" sz="4000" b="1" dirty="0" smtClean="0">
                <a:latin typeface="Segoe Script" panose="020B0504020000000003" pitchFamily="34" charset="0"/>
                <a:cs typeface="Times New Roman" panose="02020603050405020304" pitchFamily="18" charset="0"/>
              </a:rPr>
              <a:t>2016-2017</a:t>
            </a:r>
          </a:p>
          <a:p>
            <a:r>
              <a:rPr lang="en-US" sz="4000" b="1" dirty="0" smtClean="0">
                <a:latin typeface="Segoe Script" panose="020B0504020000000003" pitchFamily="34" charset="0"/>
                <a:cs typeface="Times New Roman" panose="02020603050405020304" pitchFamily="18" charset="0"/>
              </a:rPr>
              <a:t>2017-2018*</a:t>
            </a:r>
            <a:endParaRPr lang="en-US" sz="4000" dirty="0"/>
          </a:p>
        </p:txBody>
      </p:sp>
      <p:graphicFrame>
        <p:nvGraphicFramePr>
          <p:cNvPr id="33" name="Diagram 32"/>
          <p:cNvGraphicFramePr/>
          <p:nvPr>
            <p:extLst>
              <p:ext uri="{D42A27DB-BD31-4B8C-83A1-F6EECF244321}">
                <p14:modId xmlns:p14="http://schemas.microsoft.com/office/powerpoint/2010/main" val="289160525"/>
              </p:ext>
            </p:extLst>
          </p:nvPr>
        </p:nvGraphicFramePr>
        <p:xfrm>
          <a:off x="6989323" y="3160059"/>
          <a:ext cx="4763462" cy="3080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854310" y="6149526"/>
            <a:ext cx="2149948" cy="369332"/>
          </a:xfrm>
          <a:prstGeom prst="rect">
            <a:avLst/>
          </a:prstGeom>
        </p:spPr>
        <p:txBody>
          <a:bodyPr wrap="none">
            <a:spAutoFit/>
          </a:bodyPr>
          <a:lstStyle/>
          <a:p>
            <a:r>
              <a:rPr lang="en-US" dirty="0" smtClean="0"/>
              <a:t>*Data </a:t>
            </a:r>
            <a:r>
              <a:rPr lang="en-US" dirty="0"/>
              <a:t>as of </a:t>
            </a:r>
            <a:r>
              <a:rPr lang="en-US" dirty="0" smtClean="0"/>
              <a:t>8.3.18</a:t>
            </a:r>
            <a:endParaRPr lang="en-US" dirty="0"/>
          </a:p>
        </p:txBody>
      </p:sp>
    </p:spTree>
    <p:extLst>
      <p:ext uri="{BB962C8B-B14F-4D97-AF65-F5344CB8AC3E}">
        <p14:creationId xmlns:p14="http://schemas.microsoft.com/office/powerpoint/2010/main" val="3607980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TextBox 2"/>
          <p:cNvSpPr txBox="1"/>
          <p:nvPr/>
        </p:nvSpPr>
        <p:spPr>
          <a:xfrm>
            <a:off x="723111" y="2735005"/>
            <a:ext cx="10593728" cy="646331"/>
          </a:xfrm>
          <a:prstGeom prst="rect">
            <a:avLst/>
          </a:prstGeom>
          <a:noFill/>
        </p:spPr>
        <p:txBody>
          <a:bodyPr wrap="square" rtlCol="0">
            <a:spAutoFit/>
          </a:bodyPr>
          <a:lstStyle/>
          <a:p>
            <a:r>
              <a:rPr lang="en-US" sz="3600" dirty="0" smtClean="0"/>
              <a:t>Distance Education Measurable Skill Gains</a:t>
            </a:r>
          </a:p>
        </p:txBody>
      </p:sp>
      <p:sp>
        <p:nvSpPr>
          <p:cNvPr id="7" name="Rectangle 6"/>
          <p:cNvSpPr/>
          <p:nvPr/>
        </p:nvSpPr>
        <p:spPr>
          <a:xfrm>
            <a:off x="821045" y="3448303"/>
            <a:ext cx="6135013" cy="3293209"/>
          </a:xfrm>
          <a:prstGeom prst="rect">
            <a:avLst/>
          </a:prstGeom>
        </p:spPr>
        <p:txBody>
          <a:bodyPr wrap="none">
            <a:spAutoFit/>
          </a:bodyPr>
          <a:lstStyle/>
          <a:p>
            <a:r>
              <a:rPr lang="en-US" sz="7200" b="1" dirty="0" smtClean="0">
                <a:solidFill>
                  <a:srgbClr val="FFC000"/>
                </a:solidFill>
                <a:latin typeface="Segoe Script" panose="020B0504020000000003" pitchFamily="34" charset="0"/>
                <a:ea typeface="Calibri" panose="020F0502020204030204" pitchFamily="34" charset="0"/>
                <a:cs typeface="Times New Roman" panose="02020603050405020304" pitchFamily="18" charset="0"/>
              </a:rPr>
              <a:t>Distance Ed</a:t>
            </a:r>
          </a:p>
          <a:p>
            <a:r>
              <a:rPr lang="en-US" sz="2800" b="1" dirty="0" smtClean="0">
                <a:solidFill>
                  <a:srgbClr val="FFC000"/>
                </a:solidFill>
                <a:latin typeface="Segoe Script" panose="020B0504020000000003" pitchFamily="34" charset="0"/>
                <a:cs typeface="Times New Roman" panose="02020603050405020304" pitchFamily="18" charset="0"/>
              </a:rPr>
              <a:t>2017-2018*</a:t>
            </a:r>
          </a:p>
          <a:p>
            <a:r>
              <a:rPr lang="en-US" sz="5400" b="1" dirty="0" smtClean="0">
                <a:latin typeface="Segoe Script" panose="020B0504020000000003" pitchFamily="34" charset="0"/>
                <a:cs typeface="Times New Roman" panose="02020603050405020304" pitchFamily="18" charset="0"/>
              </a:rPr>
              <a:t>ABE/ASE</a:t>
            </a:r>
          </a:p>
          <a:p>
            <a:r>
              <a:rPr lang="en-US" sz="5400" b="1" dirty="0" smtClean="0">
                <a:latin typeface="Segoe Script" panose="020B0504020000000003" pitchFamily="34" charset="0"/>
                <a:cs typeface="Times New Roman" panose="02020603050405020304" pitchFamily="18" charset="0"/>
              </a:rPr>
              <a:t>ELL</a:t>
            </a:r>
            <a:endParaRPr lang="en-US" sz="5400" dirty="0"/>
          </a:p>
        </p:txBody>
      </p:sp>
      <p:graphicFrame>
        <p:nvGraphicFramePr>
          <p:cNvPr id="33" name="Diagram 32"/>
          <p:cNvGraphicFramePr/>
          <p:nvPr>
            <p:extLst>
              <p:ext uri="{D42A27DB-BD31-4B8C-83A1-F6EECF244321}">
                <p14:modId xmlns:p14="http://schemas.microsoft.com/office/powerpoint/2010/main" val="1690032925"/>
              </p:ext>
            </p:extLst>
          </p:nvPr>
        </p:nvGraphicFramePr>
        <p:xfrm>
          <a:off x="6989323" y="3160059"/>
          <a:ext cx="4763462" cy="3080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9371054" y="6240667"/>
            <a:ext cx="2149948" cy="369332"/>
          </a:xfrm>
          <a:prstGeom prst="rect">
            <a:avLst/>
          </a:prstGeom>
        </p:spPr>
        <p:txBody>
          <a:bodyPr wrap="none">
            <a:spAutoFit/>
          </a:bodyPr>
          <a:lstStyle/>
          <a:p>
            <a:r>
              <a:rPr lang="en-US" dirty="0" smtClean="0"/>
              <a:t>*Data </a:t>
            </a:r>
            <a:r>
              <a:rPr lang="en-US" dirty="0"/>
              <a:t>as of </a:t>
            </a:r>
            <a:r>
              <a:rPr lang="en-US" dirty="0" smtClean="0"/>
              <a:t>8.3.18</a:t>
            </a:r>
            <a:endParaRPr lang="en-US" dirty="0"/>
          </a:p>
        </p:txBody>
      </p:sp>
    </p:spTree>
    <p:extLst>
      <p:ext uri="{BB962C8B-B14F-4D97-AF65-F5344CB8AC3E}">
        <p14:creationId xmlns:p14="http://schemas.microsoft.com/office/powerpoint/2010/main" val="3552618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287671" y="2619969"/>
            <a:ext cx="9679860" cy="1292662"/>
          </a:xfrm>
          <a:prstGeom prst="rect">
            <a:avLst/>
          </a:prstGeom>
        </p:spPr>
        <p:txBody>
          <a:bodyPr wrap="square">
            <a:spAutoFit/>
          </a:bodyPr>
          <a:lstStyle/>
          <a:p>
            <a:r>
              <a:rPr lang="en-US" sz="4600" dirty="0" smtClean="0">
                <a:cs typeface="Arial" panose="020B0604020202020204" pitchFamily="34" charset="0"/>
              </a:rPr>
              <a:t>No. Separated Before Gain</a:t>
            </a:r>
            <a:r>
              <a:rPr lang="en-US" sz="4600" dirty="0" smtClean="0"/>
              <a:t> </a:t>
            </a:r>
            <a:endParaRPr lang="en-US" sz="4600" dirty="0"/>
          </a:p>
          <a:p>
            <a:r>
              <a:rPr lang="en-US" sz="3200" dirty="0" smtClean="0">
                <a:solidFill>
                  <a:srgbClr val="FFC000"/>
                </a:solidFill>
              </a:rPr>
              <a:t>	</a:t>
            </a:r>
            <a:endParaRPr lang="en-US" sz="2400" dirty="0">
              <a:solidFill>
                <a:srgbClr val="FFC000"/>
              </a:solidFill>
            </a:endParaRPr>
          </a:p>
        </p:txBody>
      </p:sp>
      <p:sp>
        <p:nvSpPr>
          <p:cNvPr id="7" name="Rectangle 6"/>
          <p:cNvSpPr/>
          <p:nvPr/>
        </p:nvSpPr>
        <p:spPr>
          <a:xfrm>
            <a:off x="5991129" y="6233709"/>
            <a:ext cx="1925527" cy="338554"/>
          </a:xfrm>
          <a:prstGeom prst="rect">
            <a:avLst/>
          </a:prstGeom>
        </p:spPr>
        <p:txBody>
          <a:bodyPr wrap="none">
            <a:spAutoFit/>
          </a:bodyPr>
          <a:lstStyle/>
          <a:p>
            <a:r>
              <a:rPr lang="en-US" sz="1600" dirty="0"/>
              <a:t>*Data as of </a:t>
            </a:r>
            <a:r>
              <a:rPr lang="en-US" sz="1600" dirty="0" smtClean="0"/>
              <a:t>8.3.18</a:t>
            </a:r>
            <a:endParaRPr lang="en-US" sz="1600" dirty="0"/>
          </a:p>
        </p:txBody>
      </p:sp>
      <p:cxnSp>
        <p:nvCxnSpPr>
          <p:cNvPr id="11" name="Straight Connector 10"/>
          <p:cNvCxnSpPr/>
          <p:nvPr/>
        </p:nvCxnSpPr>
        <p:spPr>
          <a:xfrm flipH="1">
            <a:off x="5235823" y="3473071"/>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12522" y="3512089"/>
            <a:ext cx="5027543" cy="2677656"/>
          </a:xfrm>
          <a:prstGeom prst="rect">
            <a:avLst/>
          </a:prstGeom>
          <a:noFill/>
        </p:spPr>
        <p:txBody>
          <a:bodyPr wrap="square" rtlCol="0">
            <a:spAutoFit/>
          </a:bodyPr>
          <a:lstStyle/>
          <a:p>
            <a:r>
              <a:rPr lang="en-US" sz="2400" dirty="0" smtClean="0"/>
              <a:t>            </a:t>
            </a:r>
            <a:r>
              <a:rPr lang="en-US" sz="2400" dirty="0" smtClean="0">
                <a:solidFill>
                  <a:srgbClr val="FFC000"/>
                </a:solidFill>
              </a:rPr>
              <a:t>2017-2018*</a:t>
            </a:r>
            <a:endParaRPr lang="en-US" sz="2400" dirty="0">
              <a:solidFill>
                <a:srgbClr val="FFC000"/>
              </a:solidFill>
            </a:endParaRPr>
          </a:p>
          <a:p>
            <a:r>
              <a:rPr lang="en-US" sz="7200" dirty="0" smtClean="0">
                <a:latin typeface="Segoe Print" panose="02000600000000000000" pitchFamily="2" charset="0"/>
              </a:rPr>
              <a:t>7,206</a:t>
            </a:r>
            <a:endParaRPr lang="en-US" sz="7200" dirty="0">
              <a:latin typeface="Segoe Print" panose="02000600000000000000" pitchFamily="2" charset="0"/>
            </a:endParaRPr>
          </a:p>
          <a:p>
            <a:r>
              <a:rPr lang="en-US" sz="7200" dirty="0" smtClean="0">
                <a:solidFill>
                  <a:srgbClr val="FFC000"/>
                </a:solidFill>
                <a:latin typeface="Segoe Print" panose="02000600000000000000" pitchFamily="2" charset="0"/>
              </a:rPr>
              <a:t>27.32%</a:t>
            </a:r>
            <a:endParaRPr lang="en-US" sz="7200" dirty="0">
              <a:solidFill>
                <a:srgbClr val="FFC000"/>
              </a:solidFill>
              <a:latin typeface="Segoe Print" panose="02000600000000000000" pitchFamily="2" charset="0"/>
            </a:endParaRPr>
          </a:p>
        </p:txBody>
      </p:sp>
      <p:sp>
        <p:nvSpPr>
          <p:cNvPr id="3" name="TextBox 2"/>
          <p:cNvSpPr txBox="1"/>
          <p:nvPr/>
        </p:nvSpPr>
        <p:spPr>
          <a:xfrm>
            <a:off x="455834" y="3604422"/>
            <a:ext cx="4218039" cy="2585323"/>
          </a:xfrm>
          <a:prstGeom prst="rect">
            <a:avLst/>
          </a:prstGeom>
          <a:noFill/>
        </p:spPr>
        <p:txBody>
          <a:bodyPr wrap="square" rtlCol="0">
            <a:spAutoFit/>
          </a:bodyPr>
          <a:lstStyle/>
          <a:p>
            <a:r>
              <a:rPr lang="en-US" dirty="0" smtClean="0"/>
              <a:t>                  </a:t>
            </a:r>
            <a:r>
              <a:rPr lang="en-US" dirty="0" smtClean="0">
                <a:solidFill>
                  <a:srgbClr val="FFC000"/>
                </a:solidFill>
              </a:rPr>
              <a:t>2016-2017</a:t>
            </a:r>
          </a:p>
          <a:p>
            <a:r>
              <a:rPr lang="en-US" sz="7200" dirty="0" smtClean="0">
                <a:latin typeface="Segoe Print" panose="02000600000000000000" pitchFamily="2" charset="0"/>
              </a:rPr>
              <a:t>9,817</a:t>
            </a:r>
          </a:p>
          <a:p>
            <a:r>
              <a:rPr lang="en-US" sz="7200" dirty="0" smtClean="0">
                <a:solidFill>
                  <a:srgbClr val="FFC000"/>
                </a:solidFill>
                <a:latin typeface="Segoe Print" panose="02000600000000000000" pitchFamily="2" charset="0"/>
              </a:rPr>
              <a:t>36.36%</a:t>
            </a:r>
            <a:endParaRPr lang="en-US" sz="7200" dirty="0">
              <a:solidFill>
                <a:srgbClr val="FFC000"/>
              </a:solidFill>
              <a:latin typeface="Segoe Print" panose="02000600000000000000" pitchFamily="2" charset="0"/>
            </a:endParaRPr>
          </a:p>
        </p:txBody>
      </p:sp>
    </p:spTree>
    <p:extLst>
      <p:ext uri="{BB962C8B-B14F-4D97-AF65-F5344CB8AC3E}">
        <p14:creationId xmlns:p14="http://schemas.microsoft.com/office/powerpoint/2010/main" val="3180319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pic>
        <p:nvPicPr>
          <p:cNvPr id="8" name="Picture 7"/>
          <p:cNvPicPr/>
          <p:nvPr/>
        </p:nvPicPr>
        <p:blipFill rotWithShape="1">
          <a:blip r:embed="rId4" cstate="print"/>
          <a:srcRect l="19114" t="3441" r="11392" b="19426"/>
          <a:stretch/>
        </p:blipFill>
        <p:spPr bwMode="auto">
          <a:xfrm>
            <a:off x="3072983" y="2798034"/>
            <a:ext cx="1439056" cy="2278505"/>
          </a:xfrm>
          <a:prstGeom prst="rect">
            <a:avLst/>
          </a:prstGeom>
          <a:noFill/>
          <a:ln w="9525">
            <a:solidFill>
              <a:schemeClr val="tx1"/>
            </a:solidFill>
            <a:miter lim="800000"/>
            <a:headEnd/>
            <a:tailEnd/>
          </a:ln>
          <a:effectLst>
            <a:reflection blurRad="6350" stA="50000" endA="300" endPos="55500" dist="50800" dir="5400000" sy="-100000" algn="bl" rotWithShape="0"/>
          </a:effectLst>
        </p:spPr>
      </p:pic>
      <p:sp>
        <p:nvSpPr>
          <p:cNvPr id="3" name="Rectangle 2"/>
          <p:cNvSpPr/>
          <p:nvPr/>
        </p:nvSpPr>
        <p:spPr>
          <a:xfrm>
            <a:off x="0" y="2506125"/>
            <a:ext cx="2791703" cy="2862322"/>
          </a:xfrm>
          <a:prstGeom prst="rect">
            <a:avLst/>
          </a:prstGeom>
        </p:spPr>
        <p:txBody>
          <a:bodyPr wrap="square">
            <a:spAutoFit/>
          </a:bodyPr>
          <a:lstStyle/>
          <a:p>
            <a:pPr algn="r"/>
            <a:r>
              <a:rPr lang="en-US" sz="3600" dirty="0">
                <a:latin typeface="Segoe Print" panose="02000600000000000000" pitchFamily="2" charset="0"/>
                <a:ea typeface="Calibri" panose="020F0502020204030204" pitchFamily="34" charset="0"/>
                <a:cs typeface="Times New Roman" panose="02020603050405020304" pitchFamily="18" charset="0"/>
              </a:rPr>
              <a:t>“You’ll only see changes if you make </a:t>
            </a:r>
            <a:r>
              <a:rPr lang="en-US" sz="3600" dirty="0" smtClean="0">
                <a:latin typeface="Segoe Print" panose="02000600000000000000" pitchFamily="2" charset="0"/>
                <a:ea typeface="Calibri" panose="020F0502020204030204" pitchFamily="34" charset="0"/>
                <a:cs typeface="Times New Roman" panose="02020603050405020304" pitchFamily="18" charset="0"/>
              </a:rPr>
              <a:t>changes.”</a:t>
            </a:r>
            <a:endParaRPr lang="en-US" sz="3600" dirty="0">
              <a:latin typeface="Segoe Print" panose="02000600000000000000" pitchFamily="2" charset="0"/>
            </a:endParaRPr>
          </a:p>
        </p:txBody>
      </p:sp>
      <p:sp>
        <p:nvSpPr>
          <p:cNvPr id="4" name="Rectangle 3"/>
          <p:cNvSpPr/>
          <p:nvPr/>
        </p:nvSpPr>
        <p:spPr>
          <a:xfrm>
            <a:off x="660095" y="5239551"/>
            <a:ext cx="2131608" cy="1292662"/>
          </a:xfrm>
          <a:prstGeom prst="rect">
            <a:avLst/>
          </a:prstGeom>
        </p:spPr>
        <p:txBody>
          <a:bodyPr wrap="square">
            <a:spAutoFit/>
          </a:bodyPr>
          <a:lstStyle/>
          <a:p>
            <a:pPr algn="r"/>
            <a:r>
              <a:rPr lang="en-US" sz="4000" b="1" dirty="0" smtClean="0">
                <a:solidFill>
                  <a:srgbClr val="FFC000"/>
                </a:solidFill>
                <a:ea typeface="Calibri" panose="020F0502020204030204" pitchFamily="34" charset="0"/>
                <a:cs typeface="Times New Roman" panose="02020603050405020304" pitchFamily="18" charset="0"/>
              </a:rPr>
              <a:t> Ronald</a:t>
            </a:r>
            <a:r>
              <a:rPr lang="en-US" sz="4000" dirty="0" smtClean="0">
                <a:solidFill>
                  <a:srgbClr val="FFC000"/>
                </a:solidFill>
                <a:ea typeface="Calibri" panose="020F0502020204030204" pitchFamily="34" charset="0"/>
                <a:cs typeface="Times New Roman" panose="02020603050405020304" pitchFamily="18" charset="0"/>
              </a:rPr>
              <a:t> </a:t>
            </a:r>
          </a:p>
          <a:p>
            <a:pPr algn="r"/>
            <a:r>
              <a:rPr lang="en-US" sz="2400" dirty="0" smtClean="0">
                <a:ea typeface="Calibri" panose="020F0502020204030204" pitchFamily="34" charset="0"/>
                <a:cs typeface="Times New Roman" panose="02020603050405020304" pitchFamily="18" charset="0"/>
              </a:rPr>
              <a:t>Clarke</a:t>
            </a:r>
          </a:p>
          <a:p>
            <a:pPr algn="r"/>
            <a:r>
              <a:rPr lang="en-US" sz="1400" dirty="0" smtClean="0">
                <a:cs typeface="Times New Roman" panose="02020603050405020304" pitchFamily="18" charset="0"/>
              </a:rPr>
              <a:t>Hartford City, Indiana</a:t>
            </a:r>
            <a:endParaRPr lang="en-US" sz="1400" dirty="0"/>
          </a:p>
        </p:txBody>
      </p:sp>
      <p:sp>
        <p:nvSpPr>
          <p:cNvPr id="7" name="Rectangle 6"/>
          <p:cNvSpPr/>
          <p:nvPr/>
        </p:nvSpPr>
        <p:spPr>
          <a:xfrm>
            <a:off x="5023169" y="2582511"/>
            <a:ext cx="6624188" cy="3785652"/>
          </a:xfrm>
          <a:prstGeom prst="rect">
            <a:avLst/>
          </a:prstGeom>
        </p:spPr>
        <p:txBody>
          <a:bodyPr wrap="square">
            <a:spAutoFit/>
          </a:bodyPr>
          <a:lstStyle/>
          <a:p>
            <a:r>
              <a:rPr lang="en-US" sz="2000" dirty="0" smtClean="0">
                <a:solidFill>
                  <a:srgbClr val="FFC000"/>
                </a:solidFill>
                <a:ea typeface="Calibri" panose="020F0502020204030204" pitchFamily="34" charset="0"/>
                <a:cs typeface="Times New Roman" panose="02020603050405020304" pitchFamily="18" charset="0"/>
              </a:rPr>
              <a:t>Ron Clarke’s </a:t>
            </a:r>
            <a:r>
              <a:rPr lang="en-US" sz="2000" dirty="0" smtClean="0">
                <a:ea typeface="Calibri" panose="020F0502020204030204" pitchFamily="34" charset="0"/>
                <a:cs typeface="Times New Roman" panose="02020603050405020304" pitchFamily="18" charset="0"/>
              </a:rPr>
              <a:t>dream is to become a sheriff, but not having a high school diploma was holding him back. He dropped out of Delta High School and  </a:t>
            </a:r>
            <a:r>
              <a:rPr lang="en-US" sz="2000" dirty="0" smtClean="0"/>
              <a:t>held two </a:t>
            </a:r>
            <a:r>
              <a:rPr lang="en-US" sz="2000" dirty="0"/>
              <a:t>jobs </a:t>
            </a:r>
            <a:r>
              <a:rPr lang="en-US" sz="2000" dirty="0" smtClean="0"/>
              <a:t>for many years just to survive. At age 33, Ron of Hartford City knew he needed more to continue to support his young family. </a:t>
            </a:r>
          </a:p>
          <a:p>
            <a:endParaRPr lang="en-US" sz="2000" dirty="0"/>
          </a:p>
          <a:p>
            <a:endParaRPr lang="en-US" sz="2000" dirty="0">
              <a:solidFill>
                <a:srgbClr val="FFC000"/>
              </a:solidFill>
            </a:endParaRPr>
          </a:p>
          <a:p>
            <a:endParaRPr lang="en-US" sz="2000" dirty="0">
              <a:solidFill>
                <a:srgbClr val="FFC000"/>
              </a:solidFill>
            </a:endParaRPr>
          </a:p>
          <a:p>
            <a:endParaRPr lang="en-US" sz="2000" dirty="0" smtClean="0"/>
          </a:p>
          <a:p>
            <a:endParaRPr lang="en-US" sz="2000" dirty="0"/>
          </a:p>
          <a:p>
            <a:r>
              <a:rPr lang="en-US" sz="2000" dirty="0" smtClean="0"/>
              <a:t> </a:t>
            </a:r>
            <a:endParaRPr lang="en-US" sz="2000" dirty="0"/>
          </a:p>
        </p:txBody>
      </p:sp>
      <p:cxnSp>
        <p:nvCxnSpPr>
          <p:cNvPr id="11" name="Straight Connector 10"/>
          <p:cNvCxnSpPr/>
          <p:nvPr/>
        </p:nvCxnSpPr>
        <p:spPr>
          <a:xfrm>
            <a:off x="4823299" y="2543201"/>
            <a:ext cx="0" cy="3893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52446" y="4682859"/>
            <a:ext cx="3202954" cy="1477328"/>
          </a:xfrm>
          <a:prstGeom prst="rect">
            <a:avLst/>
          </a:prstGeom>
          <a:noFill/>
        </p:spPr>
        <p:txBody>
          <a:bodyPr wrap="square" rtlCol="0">
            <a:spAutoFit/>
          </a:bodyPr>
          <a:lstStyle/>
          <a:p>
            <a:r>
              <a:rPr lang="en-US" dirty="0">
                <a:solidFill>
                  <a:srgbClr val="FFC000"/>
                </a:solidFill>
              </a:rPr>
              <a:t>“I needed to better my life and get a career to help my family out,” recalls Ron, “</a:t>
            </a:r>
            <a:r>
              <a:rPr lang="en-US" i="1" dirty="0">
                <a:solidFill>
                  <a:srgbClr val="FFC000"/>
                </a:solidFill>
              </a:rPr>
              <a:t>and</a:t>
            </a:r>
            <a:r>
              <a:rPr lang="en-US" dirty="0">
                <a:solidFill>
                  <a:srgbClr val="FFC000"/>
                </a:solidFill>
              </a:rPr>
              <a:t> to show my kids that school is worth </a:t>
            </a:r>
            <a:r>
              <a:rPr lang="en-US" dirty="0" smtClean="0">
                <a:solidFill>
                  <a:srgbClr val="FFC000"/>
                </a:solidFill>
              </a:rPr>
              <a:t>something.”</a:t>
            </a:r>
            <a:endParaRPr lang="en-US" dirty="0"/>
          </a:p>
        </p:txBody>
      </p:sp>
      <p:sp>
        <p:nvSpPr>
          <p:cNvPr id="15" name="Rectangle 14"/>
          <p:cNvSpPr/>
          <p:nvPr/>
        </p:nvSpPr>
        <p:spPr>
          <a:xfrm>
            <a:off x="8532231" y="4682859"/>
            <a:ext cx="3502414" cy="1477328"/>
          </a:xfrm>
          <a:prstGeom prst="rect">
            <a:avLst/>
          </a:prstGeom>
          <a:noFill/>
        </p:spPr>
        <p:txBody>
          <a:bodyPr wrap="square">
            <a:spAutoFit/>
          </a:bodyPr>
          <a:lstStyle/>
          <a:p>
            <a:r>
              <a:rPr lang="en-US" dirty="0">
                <a:solidFill>
                  <a:srgbClr val="FFC000"/>
                </a:solidFill>
                <a:ea typeface="Calibri" panose="020F0502020204030204" pitchFamily="34" charset="0"/>
                <a:cs typeface="Times New Roman" panose="02020603050405020304" pitchFamily="18" charset="0"/>
              </a:rPr>
              <a:t>“Ron worked diligently in class </a:t>
            </a:r>
            <a:r>
              <a:rPr lang="en-US" dirty="0" smtClean="0">
                <a:solidFill>
                  <a:srgbClr val="FFC000"/>
                </a:solidFill>
                <a:ea typeface="Calibri" panose="020F0502020204030204" pitchFamily="34" charset="0"/>
                <a:cs typeface="Times New Roman" panose="02020603050405020304" pitchFamily="18" charset="0"/>
              </a:rPr>
              <a:t>every </a:t>
            </a:r>
            <a:r>
              <a:rPr lang="en-US" dirty="0">
                <a:solidFill>
                  <a:srgbClr val="FFC000"/>
                </a:solidFill>
                <a:ea typeface="Calibri" panose="020F0502020204030204" pitchFamily="34" charset="0"/>
                <a:cs typeface="Times New Roman" panose="02020603050405020304" pitchFamily="18" charset="0"/>
              </a:rPr>
              <a:t>night, and he even helped </a:t>
            </a:r>
            <a:r>
              <a:rPr lang="en-US" dirty="0" smtClean="0">
                <a:solidFill>
                  <a:srgbClr val="FFC000"/>
                </a:solidFill>
                <a:ea typeface="Calibri" panose="020F0502020204030204" pitchFamily="34" charset="0"/>
                <a:cs typeface="Times New Roman" panose="02020603050405020304" pitchFamily="18" charset="0"/>
              </a:rPr>
              <a:t>other </a:t>
            </a:r>
            <a:r>
              <a:rPr lang="en-US" dirty="0">
                <a:solidFill>
                  <a:srgbClr val="FFC000"/>
                </a:solidFill>
                <a:ea typeface="Calibri" panose="020F0502020204030204" pitchFamily="34" charset="0"/>
                <a:cs typeface="Times New Roman" panose="02020603050405020304" pitchFamily="18" charset="0"/>
              </a:rPr>
              <a:t>students </a:t>
            </a:r>
            <a:r>
              <a:rPr lang="en-US" dirty="0" smtClean="0">
                <a:solidFill>
                  <a:srgbClr val="FFC000"/>
                </a:solidFill>
                <a:ea typeface="Calibri" panose="020F0502020204030204" pitchFamily="34" charset="0"/>
                <a:cs typeface="Times New Roman" panose="02020603050405020304" pitchFamily="18" charset="0"/>
              </a:rPr>
              <a:t> in </a:t>
            </a:r>
            <a:r>
              <a:rPr lang="en-US" dirty="0">
                <a:solidFill>
                  <a:srgbClr val="FFC000"/>
                </a:solidFill>
                <a:ea typeface="Calibri" panose="020F0502020204030204" pitchFamily="34" charset="0"/>
                <a:cs typeface="Times New Roman" panose="02020603050405020304" pitchFamily="18" charset="0"/>
              </a:rPr>
              <a:t>class to stay on track,” </a:t>
            </a:r>
            <a:r>
              <a:rPr lang="en-US" dirty="0" smtClean="0">
                <a:solidFill>
                  <a:srgbClr val="FFC000"/>
                </a:solidFill>
                <a:ea typeface="Calibri" panose="020F0502020204030204" pitchFamily="34" charset="0"/>
                <a:cs typeface="Times New Roman" panose="02020603050405020304" pitchFamily="18" charset="0"/>
              </a:rPr>
              <a:t>says teacher</a:t>
            </a:r>
            <a:r>
              <a:rPr lang="en-US" dirty="0">
                <a:solidFill>
                  <a:srgbClr val="FFC000"/>
                </a:solidFill>
                <a:ea typeface="Calibri" panose="020F0502020204030204" pitchFamily="34" charset="0"/>
                <a:cs typeface="Times New Roman" panose="02020603050405020304" pitchFamily="18" charset="0"/>
              </a:rPr>
              <a:t>, Katey </a:t>
            </a:r>
            <a:r>
              <a:rPr lang="en-US" dirty="0" smtClean="0">
                <a:solidFill>
                  <a:srgbClr val="FFC000"/>
                </a:solidFill>
                <a:ea typeface="Calibri" panose="020F0502020204030204" pitchFamily="34" charset="0"/>
                <a:cs typeface="Times New Roman" panose="02020603050405020304" pitchFamily="18" charset="0"/>
              </a:rPr>
              <a:t>O’Connor</a:t>
            </a:r>
            <a:r>
              <a:rPr lang="en-US" dirty="0">
                <a:solidFill>
                  <a:srgbClr val="FFC000"/>
                </a:solidFill>
                <a:ea typeface="Calibri" panose="020F0502020204030204" pitchFamily="34" charset="0"/>
                <a:cs typeface="Times New Roman" panose="02020603050405020304" pitchFamily="18" charset="0"/>
              </a:rPr>
              <a:t>.</a:t>
            </a:r>
            <a:endParaRPr lang="en-US" sz="1600" dirty="0">
              <a:solidFill>
                <a:srgbClr val="FFC000"/>
              </a:solidFill>
              <a:effectLst/>
              <a:ea typeface="Calibri" panose="020F0502020204030204" pitchFamily="34" charset="0"/>
              <a:cs typeface="Times New Roman" panose="02020603050405020304" pitchFamily="18" charset="0"/>
            </a:endParaRPr>
          </a:p>
        </p:txBody>
      </p:sp>
      <p:cxnSp>
        <p:nvCxnSpPr>
          <p:cNvPr id="17" name="Straight Connector 16"/>
          <p:cNvCxnSpPr/>
          <p:nvPr/>
        </p:nvCxnSpPr>
        <p:spPr>
          <a:xfrm>
            <a:off x="8393815" y="4682859"/>
            <a:ext cx="0" cy="16162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646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249108" y="2659894"/>
            <a:ext cx="9679860" cy="1661993"/>
          </a:xfrm>
          <a:prstGeom prst="rect">
            <a:avLst/>
          </a:prstGeom>
        </p:spPr>
        <p:txBody>
          <a:bodyPr wrap="square">
            <a:spAutoFit/>
          </a:bodyPr>
          <a:lstStyle/>
          <a:p>
            <a:r>
              <a:rPr lang="en-US" sz="4550" dirty="0" smtClean="0">
                <a:cs typeface="Arial" panose="020B0604020202020204" pitchFamily="34" charset="0"/>
              </a:rPr>
              <a:t>No. Separated Before Gain</a:t>
            </a:r>
            <a:r>
              <a:rPr lang="en-US" sz="4550" dirty="0" smtClean="0"/>
              <a:t> </a:t>
            </a:r>
            <a:endParaRPr lang="en-US" sz="4550" dirty="0"/>
          </a:p>
          <a:p>
            <a:r>
              <a:rPr lang="en-US" sz="3200" dirty="0">
                <a:solidFill>
                  <a:srgbClr val="FFC000"/>
                </a:solidFill>
              </a:rPr>
              <a:t>	</a:t>
            </a:r>
            <a:r>
              <a:rPr lang="en-US" sz="2400" dirty="0" smtClean="0">
                <a:solidFill>
                  <a:srgbClr val="FFC000"/>
                </a:solidFill>
              </a:rPr>
              <a:t>– ABE/ASE Levels 1-6 (26.03% Separated)</a:t>
            </a:r>
          </a:p>
          <a:p>
            <a:r>
              <a:rPr lang="en-US" sz="2400" dirty="0">
                <a:solidFill>
                  <a:srgbClr val="FFC000"/>
                </a:solidFill>
              </a:rPr>
              <a:t>	</a:t>
            </a:r>
            <a:r>
              <a:rPr lang="en-US" sz="2400" dirty="0" smtClean="0">
                <a:solidFill>
                  <a:srgbClr val="FFC000"/>
                </a:solidFill>
              </a:rPr>
              <a:t>– ELL Levels 1-6 (32.33% Separated)</a:t>
            </a:r>
            <a:endParaRPr lang="en-US" sz="2400" dirty="0">
              <a:solidFill>
                <a:srgbClr val="FFC000"/>
              </a:solidFill>
            </a:endParaRPr>
          </a:p>
        </p:txBody>
      </p:sp>
      <p:sp>
        <p:nvSpPr>
          <p:cNvPr id="8" name="Rounded Rectangular Callout 7"/>
          <p:cNvSpPr/>
          <p:nvPr/>
        </p:nvSpPr>
        <p:spPr>
          <a:xfrm>
            <a:off x="8426487" y="2836350"/>
            <a:ext cx="3338874" cy="2167771"/>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smtClean="0">
                <a:solidFill>
                  <a:srgbClr val="FF0000"/>
                </a:solidFill>
                <a:latin typeface="Segoe Script" panose="020B0504020000000003" pitchFamily="34" charset="0"/>
              </a:rPr>
              <a:t>7,206</a:t>
            </a:r>
            <a:r>
              <a:rPr lang="en-US" sz="5600" dirty="0" smtClean="0"/>
              <a:t> </a:t>
            </a:r>
          </a:p>
          <a:p>
            <a:pPr algn="ctr"/>
            <a:r>
              <a:rPr lang="en-US" dirty="0" smtClean="0">
                <a:solidFill>
                  <a:schemeClr val="bg1"/>
                </a:solidFill>
              </a:rPr>
              <a:t>No. Separated </a:t>
            </a:r>
            <a:r>
              <a:rPr lang="en-US" u="sng" dirty="0" smtClean="0">
                <a:solidFill>
                  <a:schemeClr val="bg1"/>
                </a:solidFill>
              </a:rPr>
              <a:t>Before</a:t>
            </a:r>
            <a:r>
              <a:rPr lang="en-US" dirty="0" smtClean="0">
                <a:solidFill>
                  <a:schemeClr val="bg1"/>
                </a:solidFill>
              </a:rPr>
              <a:t> </a:t>
            </a:r>
            <a:r>
              <a:rPr lang="en-US" sz="3600" b="1" dirty="0" smtClean="0">
                <a:solidFill>
                  <a:schemeClr val="bg1"/>
                </a:solidFill>
              </a:rPr>
              <a:t>GAIN</a:t>
            </a:r>
            <a:endParaRPr lang="en-US" sz="3600" b="1" dirty="0">
              <a:solidFill>
                <a:schemeClr val="bg1"/>
              </a:solidFill>
            </a:endParaRPr>
          </a:p>
        </p:txBody>
      </p:sp>
      <p:sp>
        <p:nvSpPr>
          <p:cNvPr id="9" name="TextBox 8"/>
          <p:cNvSpPr txBox="1"/>
          <p:nvPr/>
        </p:nvSpPr>
        <p:spPr>
          <a:xfrm>
            <a:off x="8433928" y="5418216"/>
            <a:ext cx="3959548" cy="1200329"/>
          </a:xfrm>
          <a:prstGeom prst="rect">
            <a:avLst/>
          </a:prstGeom>
          <a:noFill/>
        </p:spPr>
        <p:txBody>
          <a:bodyPr wrap="square" rtlCol="0">
            <a:spAutoFit/>
          </a:bodyPr>
          <a:lstStyle/>
          <a:p>
            <a:r>
              <a:rPr lang="en-US" sz="7200" b="1" dirty="0" smtClean="0">
                <a:solidFill>
                  <a:srgbClr val="FFC000"/>
                </a:solidFill>
                <a:latin typeface="Segoe Print" panose="02000600000000000000" pitchFamily="2" charset="0"/>
              </a:rPr>
              <a:t>27.32%</a:t>
            </a:r>
            <a:endParaRPr lang="en-US" sz="7200" b="1" dirty="0">
              <a:solidFill>
                <a:srgbClr val="FFC000"/>
              </a:solidFill>
              <a:latin typeface="Segoe Print" panose="02000600000000000000" pitchFamily="2" charset="0"/>
            </a:endParaRPr>
          </a:p>
        </p:txBody>
      </p:sp>
      <p:sp>
        <p:nvSpPr>
          <p:cNvPr id="7" name="Rectangle 6"/>
          <p:cNvSpPr/>
          <p:nvPr/>
        </p:nvSpPr>
        <p:spPr>
          <a:xfrm>
            <a:off x="430325" y="6228764"/>
            <a:ext cx="1925527" cy="338554"/>
          </a:xfrm>
          <a:prstGeom prst="rect">
            <a:avLst/>
          </a:prstGeom>
        </p:spPr>
        <p:txBody>
          <a:bodyPr wrap="none">
            <a:spAutoFit/>
          </a:bodyPr>
          <a:lstStyle/>
          <a:p>
            <a:r>
              <a:rPr lang="en-US" sz="1600" dirty="0"/>
              <a:t>*Data as of </a:t>
            </a:r>
            <a:r>
              <a:rPr lang="en-US" sz="1600" dirty="0" smtClean="0"/>
              <a:t>8.3.18</a:t>
            </a:r>
            <a:endParaRPr lang="en-US" sz="1600" dirty="0"/>
          </a:p>
        </p:txBody>
      </p:sp>
      <p:cxnSp>
        <p:nvCxnSpPr>
          <p:cNvPr id="11" name="Straight Connector 10"/>
          <p:cNvCxnSpPr/>
          <p:nvPr/>
        </p:nvCxnSpPr>
        <p:spPr>
          <a:xfrm flipH="1">
            <a:off x="8137177" y="2840423"/>
            <a:ext cx="31605" cy="3557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719" y="4361811"/>
            <a:ext cx="9665599" cy="2523768"/>
          </a:xfrm>
          <a:prstGeom prst="rect">
            <a:avLst/>
          </a:prstGeom>
          <a:noFill/>
        </p:spPr>
        <p:txBody>
          <a:bodyPr wrap="square" rtlCol="0">
            <a:spAutoFit/>
          </a:bodyPr>
          <a:lstStyle/>
          <a:p>
            <a:r>
              <a:rPr lang="en-US" sz="4550" dirty="0">
                <a:cs typeface="Arial" panose="020B0604020202020204" pitchFamily="34" charset="0"/>
              </a:rPr>
              <a:t>No. </a:t>
            </a:r>
            <a:r>
              <a:rPr lang="en-US" sz="4550" dirty="0" smtClean="0">
                <a:cs typeface="Arial" panose="020B0604020202020204" pitchFamily="34" charset="0"/>
              </a:rPr>
              <a:t>Remaining</a:t>
            </a:r>
          </a:p>
          <a:p>
            <a:r>
              <a:rPr lang="en-US" sz="2400" dirty="0">
                <a:solidFill>
                  <a:srgbClr val="FFC000"/>
                </a:solidFill>
                <a:cs typeface="Arial" panose="020B0604020202020204" pitchFamily="34" charset="0"/>
              </a:rPr>
              <a:t>	</a:t>
            </a:r>
            <a:r>
              <a:rPr lang="en-US" sz="2400" dirty="0" smtClean="0">
                <a:solidFill>
                  <a:srgbClr val="FFC000"/>
                </a:solidFill>
                <a:cs typeface="Arial" panose="020B0604020202020204" pitchFamily="34" charset="0"/>
              </a:rPr>
              <a:t>– ABE/ASE Levels 1-6 (9.16% Remaining)</a:t>
            </a:r>
          </a:p>
          <a:p>
            <a:r>
              <a:rPr lang="en-US" sz="2400" dirty="0">
                <a:solidFill>
                  <a:srgbClr val="FFC000"/>
                </a:solidFill>
                <a:cs typeface="Arial" panose="020B0604020202020204" pitchFamily="34" charset="0"/>
              </a:rPr>
              <a:t>	</a:t>
            </a:r>
            <a:r>
              <a:rPr lang="en-US" sz="2400" dirty="0" smtClean="0">
                <a:solidFill>
                  <a:srgbClr val="FFC000"/>
                </a:solidFill>
                <a:cs typeface="Arial" panose="020B0604020202020204" pitchFamily="34" charset="0"/>
              </a:rPr>
              <a:t>– ELL Levels 1-6 (10.22% Remaining)</a:t>
            </a:r>
          </a:p>
          <a:p>
            <a:r>
              <a:rPr lang="en-US" sz="4600" dirty="0">
                <a:cs typeface="Arial" panose="020B0604020202020204" pitchFamily="34" charset="0"/>
              </a:rPr>
              <a:t>	</a:t>
            </a:r>
            <a:r>
              <a:rPr lang="en-US" sz="4600" dirty="0" smtClean="0">
                <a:cs typeface="Arial" panose="020B0604020202020204" pitchFamily="34" charset="0"/>
              </a:rPr>
              <a:t> </a:t>
            </a:r>
            <a:r>
              <a:rPr lang="en-US" sz="4600" dirty="0" smtClean="0"/>
              <a:t> </a:t>
            </a:r>
            <a:endParaRPr lang="en-US" sz="4600" dirty="0"/>
          </a:p>
          <a:p>
            <a:endParaRPr lang="en-US" dirty="0"/>
          </a:p>
        </p:txBody>
      </p:sp>
    </p:spTree>
    <p:extLst>
      <p:ext uri="{BB962C8B-B14F-4D97-AF65-F5344CB8AC3E}">
        <p14:creationId xmlns:p14="http://schemas.microsoft.com/office/powerpoint/2010/main" val="3463761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4840" y="6075639"/>
            <a:ext cx="1925527" cy="338554"/>
          </a:xfrm>
          <a:prstGeom prst="rect">
            <a:avLst/>
          </a:prstGeom>
        </p:spPr>
        <p:txBody>
          <a:bodyPr wrap="none">
            <a:spAutoFit/>
          </a:bodyPr>
          <a:lstStyle/>
          <a:p>
            <a:r>
              <a:rPr lang="en-US" sz="1600" dirty="0"/>
              <a:t>*Data as of </a:t>
            </a:r>
            <a:r>
              <a:rPr lang="en-US" sz="1600" dirty="0" smtClean="0"/>
              <a:t>8.3.18</a:t>
            </a:r>
            <a:endParaRPr lang="en-US" sz="1600" dirty="0"/>
          </a:p>
        </p:txBody>
      </p:sp>
      <p:cxnSp>
        <p:nvCxnSpPr>
          <p:cNvPr id="11" name="Straight Connector 10"/>
          <p:cNvCxnSpPr/>
          <p:nvPr/>
        </p:nvCxnSpPr>
        <p:spPr>
          <a:xfrm flipH="1">
            <a:off x="7616016" y="3063922"/>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4840" y="2760049"/>
            <a:ext cx="9665599" cy="2862322"/>
          </a:xfrm>
          <a:prstGeom prst="rect">
            <a:avLst/>
          </a:prstGeom>
          <a:noFill/>
        </p:spPr>
        <p:txBody>
          <a:bodyPr wrap="square" rtlCol="0">
            <a:spAutoFit/>
          </a:bodyPr>
          <a:lstStyle/>
          <a:p>
            <a:r>
              <a:rPr lang="en-US" sz="8800" dirty="0" smtClean="0">
                <a:solidFill>
                  <a:srgbClr val="FFC000"/>
                </a:solidFill>
                <a:latin typeface="Segoe Print" panose="02000600000000000000" pitchFamily="2" charset="0"/>
              </a:rPr>
              <a:t>Enrollment</a:t>
            </a:r>
            <a:r>
              <a:rPr lang="en-US" sz="8800" dirty="0" smtClean="0">
                <a:latin typeface="Segoe Print" panose="02000600000000000000" pitchFamily="2" charset="0"/>
              </a:rPr>
              <a:t> </a:t>
            </a:r>
          </a:p>
          <a:p>
            <a:r>
              <a:rPr lang="en-US" sz="3200" dirty="0" smtClean="0"/>
              <a:t>2017-1018				 2016-2017</a:t>
            </a:r>
          </a:p>
          <a:p>
            <a:r>
              <a:rPr lang="en-US" sz="6000" dirty="0" smtClean="0">
                <a:solidFill>
                  <a:srgbClr val="FFC000"/>
                </a:solidFill>
                <a:latin typeface="Segoe Print" panose="02000600000000000000" pitchFamily="2" charset="0"/>
              </a:rPr>
              <a:t>26,371	  26,993</a:t>
            </a:r>
            <a:endParaRPr lang="en-US" sz="6000" dirty="0">
              <a:solidFill>
                <a:srgbClr val="FFC000"/>
              </a:solidFill>
              <a:latin typeface="Segoe Print" panose="02000600000000000000" pitchFamily="2" charset="0"/>
            </a:endParaRPr>
          </a:p>
        </p:txBody>
      </p:sp>
      <p:sp>
        <p:nvSpPr>
          <p:cNvPr id="8" name="Down Arrow 7"/>
          <p:cNvSpPr/>
          <p:nvPr/>
        </p:nvSpPr>
        <p:spPr>
          <a:xfrm>
            <a:off x="8998961" y="2820025"/>
            <a:ext cx="1567543" cy="38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846210" y="3540681"/>
            <a:ext cx="4528457" cy="2431435"/>
          </a:xfrm>
          <a:prstGeom prst="rect">
            <a:avLst/>
          </a:prstGeom>
          <a:noFill/>
        </p:spPr>
        <p:txBody>
          <a:bodyPr wrap="square" rtlCol="0">
            <a:spAutoFit/>
          </a:bodyPr>
          <a:lstStyle/>
          <a:p>
            <a:r>
              <a:rPr lang="en-US" sz="7200" dirty="0" smtClean="0">
                <a:latin typeface="Segoe Print" panose="02000600000000000000" pitchFamily="2" charset="0"/>
              </a:rPr>
              <a:t>- 622</a:t>
            </a:r>
          </a:p>
          <a:p>
            <a:r>
              <a:rPr lang="en-US" sz="7200" dirty="0" smtClean="0">
                <a:latin typeface="Segoe Print" panose="02000600000000000000" pitchFamily="2" charset="0"/>
              </a:rPr>
              <a:t> </a:t>
            </a:r>
            <a:r>
              <a:rPr lang="en-US" sz="8000" dirty="0" smtClean="0">
                <a:latin typeface="Segoe Print" panose="02000600000000000000" pitchFamily="2" charset="0"/>
              </a:rPr>
              <a:t>Down</a:t>
            </a:r>
            <a:endParaRPr lang="en-US" sz="8000" dirty="0">
              <a:latin typeface="Segoe Print" panose="02000600000000000000" pitchFamily="2" charset="0"/>
            </a:endParaRPr>
          </a:p>
        </p:txBody>
      </p:sp>
      <p:sp>
        <p:nvSpPr>
          <p:cNvPr id="12" name="TextBox 11"/>
          <p:cNvSpPr txBox="1"/>
          <p:nvPr/>
        </p:nvSpPr>
        <p:spPr>
          <a:xfrm>
            <a:off x="3987974" y="5814067"/>
            <a:ext cx="6734629" cy="1015663"/>
          </a:xfrm>
          <a:prstGeom prst="rect">
            <a:avLst/>
          </a:prstGeom>
          <a:noFill/>
        </p:spPr>
        <p:txBody>
          <a:bodyPr wrap="square" rtlCol="0">
            <a:spAutoFit/>
          </a:bodyPr>
          <a:lstStyle/>
          <a:p>
            <a:r>
              <a:rPr lang="en-US" sz="1400" dirty="0" smtClean="0"/>
              <a:t>Federal Adult Education Enrollment</a:t>
            </a:r>
          </a:p>
          <a:p>
            <a:r>
              <a:rPr lang="en-US" sz="1400" b="1" dirty="0" smtClean="0"/>
              <a:t>Down 4%</a:t>
            </a:r>
            <a:r>
              <a:rPr lang="en-US" sz="1400" dirty="0" smtClean="0"/>
              <a:t> 2015-2016</a:t>
            </a:r>
          </a:p>
          <a:p>
            <a:r>
              <a:rPr lang="en-US" sz="1400" dirty="0" smtClean="0"/>
              <a:t>43 States Decreased –  Ranging 1 to 20%</a:t>
            </a:r>
          </a:p>
          <a:p>
            <a:endParaRPr lang="en-US" dirty="0"/>
          </a:p>
        </p:txBody>
      </p:sp>
    </p:spTree>
    <p:extLst>
      <p:ext uri="{BB962C8B-B14F-4D97-AF65-F5344CB8AC3E}">
        <p14:creationId xmlns:p14="http://schemas.microsoft.com/office/powerpoint/2010/main" val="2441914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4840" y="6075639"/>
            <a:ext cx="1925527" cy="338554"/>
          </a:xfrm>
          <a:prstGeom prst="rect">
            <a:avLst/>
          </a:prstGeom>
        </p:spPr>
        <p:txBody>
          <a:bodyPr wrap="none">
            <a:spAutoFit/>
          </a:bodyPr>
          <a:lstStyle/>
          <a:p>
            <a:r>
              <a:rPr lang="en-US" sz="1600" dirty="0"/>
              <a:t>*Data as of </a:t>
            </a:r>
            <a:r>
              <a:rPr lang="en-US" sz="1600" dirty="0" smtClean="0"/>
              <a:t>8.3.18</a:t>
            </a:r>
            <a:endParaRPr lang="en-US" sz="1600" dirty="0"/>
          </a:p>
        </p:txBody>
      </p:sp>
      <p:cxnSp>
        <p:nvCxnSpPr>
          <p:cNvPr id="11" name="Straight Connector 10"/>
          <p:cNvCxnSpPr/>
          <p:nvPr/>
        </p:nvCxnSpPr>
        <p:spPr>
          <a:xfrm flipH="1">
            <a:off x="7616016" y="3063922"/>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4840" y="2760049"/>
            <a:ext cx="9665599" cy="3046988"/>
          </a:xfrm>
          <a:prstGeom prst="rect">
            <a:avLst/>
          </a:prstGeom>
          <a:noFill/>
        </p:spPr>
        <p:txBody>
          <a:bodyPr wrap="square" rtlCol="0">
            <a:spAutoFit/>
          </a:bodyPr>
          <a:lstStyle/>
          <a:p>
            <a:r>
              <a:rPr lang="en-US" sz="8800" dirty="0" smtClean="0">
                <a:solidFill>
                  <a:srgbClr val="FFC000"/>
                </a:solidFill>
                <a:latin typeface="Segoe Print" panose="02000600000000000000" pitchFamily="2" charset="0"/>
              </a:rPr>
              <a:t>Enrollment</a:t>
            </a:r>
            <a:r>
              <a:rPr lang="en-US" sz="8800" dirty="0" smtClean="0">
                <a:latin typeface="Segoe Print" panose="02000600000000000000" pitchFamily="2" charset="0"/>
              </a:rPr>
              <a:t> </a:t>
            </a:r>
          </a:p>
          <a:p>
            <a:r>
              <a:rPr lang="en-US" sz="3200" dirty="0" smtClean="0"/>
              <a:t>				</a:t>
            </a:r>
            <a:r>
              <a:rPr lang="en-US" sz="3200" u="sng" dirty="0" smtClean="0"/>
              <a:t>2017-1018</a:t>
            </a:r>
            <a:r>
              <a:rPr lang="en-US" sz="3200" dirty="0" smtClean="0"/>
              <a:t>		  </a:t>
            </a:r>
            <a:r>
              <a:rPr lang="en-US" sz="3200" u="sng" dirty="0" smtClean="0"/>
              <a:t>2016-2017</a:t>
            </a:r>
            <a:endParaRPr lang="en-US" sz="3200" u="sng" dirty="0"/>
          </a:p>
          <a:p>
            <a:endParaRPr lang="en-US" sz="800" dirty="0" smtClean="0"/>
          </a:p>
          <a:p>
            <a:r>
              <a:rPr lang="en-US" sz="3200" dirty="0" smtClean="0"/>
              <a:t>ABE 1-6 	    </a:t>
            </a:r>
            <a:r>
              <a:rPr lang="en-US" sz="3200" dirty="0" smtClean="0">
                <a:solidFill>
                  <a:srgbClr val="FFC000"/>
                </a:solidFill>
              </a:rPr>
              <a:t>20,955 ↑</a:t>
            </a:r>
            <a:r>
              <a:rPr lang="en-US" sz="3200" dirty="0" smtClean="0"/>
              <a:t>				20,720</a:t>
            </a:r>
          </a:p>
          <a:p>
            <a:r>
              <a:rPr lang="en-US" sz="3200" dirty="0" smtClean="0"/>
              <a:t>ELL 1-6	          </a:t>
            </a:r>
            <a:r>
              <a:rPr lang="en-US" sz="3200" dirty="0" smtClean="0">
                <a:solidFill>
                  <a:srgbClr val="FFC000"/>
                </a:solidFill>
              </a:rPr>
              <a:t>5,416 ↓</a:t>
            </a:r>
            <a:r>
              <a:rPr lang="en-US" sz="3200" dirty="0" smtClean="0"/>
              <a:t>		  	      6,273</a:t>
            </a:r>
          </a:p>
        </p:txBody>
      </p:sp>
      <p:sp>
        <p:nvSpPr>
          <p:cNvPr id="8" name="Down Arrow 7"/>
          <p:cNvSpPr/>
          <p:nvPr/>
        </p:nvSpPr>
        <p:spPr>
          <a:xfrm>
            <a:off x="8998961" y="2820025"/>
            <a:ext cx="1567543" cy="38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846210" y="2955135"/>
            <a:ext cx="4528457" cy="3539430"/>
          </a:xfrm>
          <a:prstGeom prst="rect">
            <a:avLst/>
          </a:prstGeom>
          <a:noFill/>
        </p:spPr>
        <p:txBody>
          <a:bodyPr wrap="square" rtlCol="0">
            <a:spAutoFit/>
          </a:bodyPr>
          <a:lstStyle/>
          <a:p>
            <a:r>
              <a:rPr lang="en-US" sz="7200" dirty="0" smtClean="0">
                <a:latin typeface="Segoe Print" panose="02000600000000000000" pitchFamily="2" charset="0"/>
              </a:rPr>
              <a:t>   ELL</a:t>
            </a:r>
            <a:endParaRPr lang="en-US" sz="7200" dirty="0">
              <a:latin typeface="Segoe Print" panose="02000600000000000000" pitchFamily="2" charset="0"/>
            </a:endParaRPr>
          </a:p>
          <a:p>
            <a:r>
              <a:rPr lang="en-US" sz="7200" dirty="0" smtClean="0">
                <a:latin typeface="Segoe Print" panose="02000600000000000000" pitchFamily="2" charset="0"/>
              </a:rPr>
              <a:t>- 857</a:t>
            </a:r>
          </a:p>
          <a:p>
            <a:r>
              <a:rPr lang="en-US" sz="7200" dirty="0" smtClean="0">
                <a:latin typeface="Segoe Print" panose="02000600000000000000" pitchFamily="2" charset="0"/>
              </a:rPr>
              <a:t> </a:t>
            </a:r>
            <a:r>
              <a:rPr lang="en-US" sz="8000" dirty="0" smtClean="0">
                <a:latin typeface="Segoe Print" panose="02000600000000000000" pitchFamily="2" charset="0"/>
              </a:rPr>
              <a:t>Down</a:t>
            </a:r>
            <a:endParaRPr lang="en-US" sz="8000" dirty="0">
              <a:latin typeface="Segoe Print" panose="02000600000000000000" pitchFamily="2" charset="0"/>
            </a:endParaRPr>
          </a:p>
        </p:txBody>
      </p:sp>
    </p:spTree>
    <p:extLst>
      <p:ext uri="{BB962C8B-B14F-4D97-AF65-F5344CB8AC3E}">
        <p14:creationId xmlns:p14="http://schemas.microsoft.com/office/powerpoint/2010/main" val="3711145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541102" y="2644485"/>
            <a:ext cx="7931980" cy="1200329"/>
          </a:xfrm>
          <a:prstGeom prst="rect">
            <a:avLst/>
          </a:prstGeom>
        </p:spPr>
        <p:txBody>
          <a:bodyPr wrap="none">
            <a:spAutoFit/>
          </a:bodyPr>
          <a:lstStyle/>
          <a:p>
            <a:r>
              <a:rPr lang="en-US" sz="7200" dirty="0">
                <a:solidFill>
                  <a:srgbClr val="FFC000"/>
                </a:solidFill>
              </a:rPr>
              <a:t>How </a:t>
            </a:r>
            <a:r>
              <a:rPr lang="en-US" sz="7200" dirty="0" smtClean="0">
                <a:solidFill>
                  <a:srgbClr val="FFC000"/>
                </a:solidFill>
              </a:rPr>
              <a:t>Did We Do</a:t>
            </a:r>
            <a:r>
              <a:rPr lang="en-US" sz="7200" dirty="0" smtClean="0">
                <a:solidFill>
                  <a:srgbClr val="FFC000"/>
                </a:solidFill>
                <a:latin typeface="Arial" panose="020B0604020202020204" pitchFamily="34" charset="0"/>
                <a:cs typeface="Arial" panose="020B0604020202020204" pitchFamily="34" charset="0"/>
              </a:rPr>
              <a:t>?</a:t>
            </a:r>
            <a:endParaRPr lang="en-US" sz="7200" dirty="0">
              <a:solidFill>
                <a:srgbClr val="FFC000"/>
              </a:solidFill>
              <a:latin typeface="Arial" panose="020B0604020202020204" pitchFamily="34" charset="0"/>
              <a:cs typeface="Arial" panose="020B0604020202020204" pitchFamily="34" charset="0"/>
            </a:endParaRPr>
          </a:p>
        </p:txBody>
      </p:sp>
      <p:sp>
        <p:nvSpPr>
          <p:cNvPr id="7" name="Rectangle 6"/>
          <p:cNvSpPr/>
          <p:nvPr/>
        </p:nvSpPr>
        <p:spPr>
          <a:xfrm>
            <a:off x="541102" y="3795840"/>
            <a:ext cx="5179623" cy="584775"/>
          </a:xfrm>
          <a:prstGeom prst="rect">
            <a:avLst/>
          </a:prstGeom>
        </p:spPr>
        <p:txBody>
          <a:bodyPr wrap="none">
            <a:spAutoFit/>
          </a:bodyPr>
          <a:lstStyle/>
          <a:p>
            <a:r>
              <a:rPr lang="en-US" sz="3200" dirty="0"/>
              <a:t>High School </a:t>
            </a:r>
            <a:r>
              <a:rPr lang="en-US" sz="3200" dirty="0" smtClean="0"/>
              <a:t>Equivalency</a:t>
            </a:r>
            <a:endParaRPr lang="en-US" sz="3200" dirty="0"/>
          </a:p>
        </p:txBody>
      </p:sp>
      <p:sp>
        <p:nvSpPr>
          <p:cNvPr id="8" name="Rectangle 7"/>
          <p:cNvSpPr/>
          <p:nvPr/>
        </p:nvSpPr>
        <p:spPr>
          <a:xfrm>
            <a:off x="7242931" y="4328140"/>
            <a:ext cx="4586748" cy="1631216"/>
          </a:xfrm>
          <a:prstGeom prst="rect">
            <a:avLst/>
          </a:prstGeom>
          <a:solidFill>
            <a:srgbClr val="FFC000"/>
          </a:solidFill>
          <a:effectLst>
            <a:reflection blurRad="6350" stA="50000" endA="300" endPos="55000" dir="5400000" sy="-100000" algn="bl" rotWithShape="0"/>
          </a:effectLst>
        </p:spPr>
        <p:txBody>
          <a:bodyPr wrap="square">
            <a:spAutoFit/>
          </a:bodyPr>
          <a:lstStyle/>
          <a:p>
            <a:r>
              <a:rPr lang="en-US" sz="1600" dirty="0">
                <a:ln>
                  <a:solidFill>
                    <a:schemeClr val="bg1"/>
                  </a:solidFill>
                </a:ln>
                <a:solidFill>
                  <a:schemeClr val="bg1"/>
                </a:solidFill>
              </a:rPr>
              <a:t>INDIANA</a:t>
            </a:r>
          </a:p>
          <a:p>
            <a:r>
              <a:rPr lang="en-US" sz="3600" b="1" dirty="0">
                <a:ln>
                  <a:solidFill>
                    <a:schemeClr val="bg1"/>
                  </a:solidFill>
                </a:ln>
                <a:solidFill>
                  <a:schemeClr val="bg1"/>
                </a:solidFill>
              </a:rPr>
              <a:t>Performance</a:t>
            </a:r>
            <a:r>
              <a:rPr lang="en-US" sz="3600" dirty="0">
                <a:ln>
                  <a:solidFill>
                    <a:schemeClr val="bg1"/>
                  </a:solidFill>
                </a:ln>
                <a:solidFill>
                  <a:schemeClr val="bg1"/>
                </a:solidFill>
              </a:rPr>
              <a:t> </a:t>
            </a:r>
          </a:p>
          <a:p>
            <a:r>
              <a:rPr lang="en-US" sz="4800" dirty="0">
                <a:ln>
                  <a:solidFill>
                    <a:schemeClr val="bg1"/>
                  </a:solidFill>
                </a:ln>
                <a:solidFill>
                  <a:schemeClr val="bg1"/>
                </a:solidFill>
                <a:latin typeface="MV Boli" panose="02000500030200090000" pitchFamily="2" charset="0"/>
                <a:cs typeface="MV Boli" panose="02000500030200090000" pitchFamily="2" charset="0"/>
              </a:rPr>
              <a:t>Metrics </a:t>
            </a:r>
          </a:p>
        </p:txBody>
      </p:sp>
      <p:pic>
        <p:nvPicPr>
          <p:cNvPr id="10"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5169" y="3947261"/>
            <a:ext cx="2131700" cy="22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242931" y="3976676"/>
            <a:ext cx="2787701" cy="18418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9" name="TextBox 8"/>
          <p:cNvSpPr txBox="1"/>
          <p:nvPr/>
        </p:nvSpPr>
        <p:spPr>
          <a:xfrm>
            <a:off x="658409" y="4500609"/>
            <a:ext cx="5438079" cy="2462213"/>
          </a:xfrm>
          <a:prstGeom prst="rect">
            <a:avLst/>
          </a:prstGeom>
          <a:noFill/>
        </p:spPr>
        <p:txBody>
          <a:bodyPr wrap="square" rtlCol="0">
            <a:spAutoFit/>
          </a:bodyPr>
          <a:lstStyle/>
          <a:p>
            <a:r>
              <a:rPr lang="en-US" sz="3200" dirty="0" smtClean="0">
                <a:solidFill>
                  <a:srgbClr val="FFC000"/>
                </a:solidFill>
              </a:rPr>
              <a:t>Pass Rate</a:t>
            </a:r>
          </a:p>
          <a:p>
            <a:r>
              <a:rPr lang="en-US" sz="4000" dirty="0" smtClean="0"/>
              <a:t>77.22%*		2017-2018</a:t>
            </a:r>
          </a:p>
          <a:p>
            <a:r>
              <a:rPr lang="en-US" sz="4000" dirty="0" smtClean="0"/>
              <a:t>75.55%			2016-2017</a:t>
            </a:r>
          </a:p>
          <a:p>
            <a:endParaRPr lang="en-US" sz="1000" dirty="0"/>
          </a:p>
          <a:p>
            <a:r>
              <a:rPr lang="en-US" sz="1400" dirty="0" smtClean="0"/>
              <a:t>*Data of 8.3.18</a:t>
            </a:r>
          </a:p>
          <a:p>
            <a:endParaRPr lang="en-US" dirty="0"/>
          </a:p>
        </p:txBody>
      </p:sp>
    </p:spTree>
    <p:extLst>
      <p:ext uri="{BB962C8B-B14F-4D97-AF65-F5344CB8AC3E}">
        <p14:creationId xmlns:p14="http://schemas.microsoft.com/office/powerpoint/2010/main" val="1733680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TextBox 1"/>
          <p:cNvSpPr txBox="1"/>
          <p:nvPr/>
        </p:nvSpPr>
        <p:spPr>
          <a:xfrm>
            <a:off x="799530" y="2417233"/>
            <a:ext cx="4321277" cy="5693866"/>
          </a:xfrm>
          <a:prstGeom prst="rect">
            <a:avLst/>
          </a:prstGeom>
          <a:noFill/>
        </p:spPr>
        <p:txBody>
          <a:bodyPr wrap="square" rtlCol="0">
            <a:spAutoFit/>
          </a:bodyPr>
          <a:lstStyle/>
          <a:p>
            <a:r>
              <a:rPr lang="en-US" sz="3200" dirty="0" smtClean="0">
                <a:solidFill>
                  <a:srgbClr val="FFC000"/>
                </a:solidFill>
              </a:rPr>
              <a:t>TASC</a:t>
            </a:r>
            <a:r>
              <a:rPr lang="en-US" sz="3200" dirty="0" smtClean="0"/>
              <a:t> Summary All Indiana Examinees</a:t>
            </a:r>
          </a:p>
          <a:p>
            <a:endParaRPr lang="en-US" dirty="0"/>
          </a:p>
          <a:p>
            <a:r>
              <a:rPr lang="en-US" sz="3200" dirty="0" smtClean="0"/>
              <a:t>2017-2018*	5,469</a:t>
            </a:r>
          </a:p>
          <a:p>
            <a:r>
              <a:rPr lang="en-US" sz="3200" dirty="0" smtClean="0"/>
              <a:t>2016-2017	5,388</a:t>
            </a:r>
          </a:p>
          <a:p>
            <a:endParaRPr lang="en-US" sz="800" dirty="0"/>
          </a:p>
          <a:p>
            <a:r>
              <a:rPr lang="en-US" sz="8000" b="1" dirty="0" smtClean="0">
                <a:solidFill>
                  <a:srgbClr val="FFC000"/>
                </a:solidFill>
              </a:rPr>
              <a:t> </a:t>
            </a:r>
            <a:r>
              <a:rPr lang="en-US" sz="9600" b="1" dirty="0" smtClean="0">
                <a:solidFill>
                  <a:srgbClr val="FFC000"/>
                </a:solidFill>
              </a:rPr>
              <a:t>+ 81</a:t>
            </a:r>
          </a:p>
          <a:p>
            <a:endParaRPr lang="en-US" sz="9600" dirty="0" smtClean="0"/>
          </a:p>
          <a:p>
            <a:r>
              <a:rPr lang="en-US" dirty="0" smtClean="0"/>
              <a:t>*Data as of 6.8.18	</a:t>
            </a:r>
            <a:endParaRPr lang="en-US" dirty="0"/>
          </a:p>
        </p:txBody>
      </p:sp>
      <p:sp>
        <p:nvSpPr>
          <p:cNvPr id="3" name="TextBox 2"/>
          <p:cNvSpPr txBox="1"/>
          <p:nvPr/>
        </p:nvSpPr>
        <p:spPr>
          <a:xfrm>
            <a:off x="5430524" y="2430479"/>
            <a:ext cx="5866741" cy="3939540"/>
          </a:xfrm>
          <a:prstGeom prst="rect">
            <a:avLst/>
          </a:prstGeom>
          <a:noFill/>
        </p:spPr>
        <p:txBody>
          <a:bodyPr wrap="square" rtlCol="0">
            <a:spAutoFit/>
          </a:bodyPr>
          <a:lstStyle/>
          <a:p>
            <a:r>
              <a:rPr lang="en-US" sz="3200" dirty="0" smtClean="0">
                <a:solidFill>
                  <a:srgbClr val="FFC000"/>
                </a:solidFill>
              </a:rPr>
              <a:t>InTERS</a:t>
            </a:r>
            <a:r>
              <a:rPr lang="en-US" sz="3200" dirty="0" smtClean="0"/>
              <a:t> Summary All Enrolled Indiana Examinees</a:t>
            </a:r>
          </a:p>
          <a:p>
            <a:endParaRPr lang="en-US" dirty="0"/>
          </a:p>
          <a:p>
            <a:r>
              <a:rPr lang="en-US" sz="3200" dirty="0" smtClean="0"/>
              <a:t>2017-2018* 	4,711</a:t>
            </a:r>
          </a:p>
          <a:p>
            <a:r>
              <a:rPr lang="en-US" sz="3200" dirty="0" smtClean="0"/>
              <a:t>2016-2017	4,870</a:t>
            </a:r>
          </a:p>
          <a:p>
            <a:endParaRPr lang="en-US" sz="800" dirty="0"/>
          </a:p>
          <a:p>
            <a:r>
              <a:rPr lang="en-US" sz="9600" b="1" dirty="0" smtClean="0">
                <a:solidFill>
                  <a:srgbClr val="FFC000"/>
                </a:solidFill>
              </a:rPr>
              <a:t> - 159</a:t>
            </a:r>
            <a:endParaRPr lang="en-US" sz="9600" b="1" dirty="0">
              <a:solidFill>
                <a:srgbClr val="FFC000"/>
              </a:solidFill>
            </a:endParaRPr>
          </a:p>
        </p:txBody>
      </p:sp>
      <p:cxnSp>
        <p:nvCxnSpPr>
          <p:cNvPr id="8" name="Straight Connector 7"/>
          <p:cNvCxnSpPr/>
          <p:nvPr/>
        </p:nvCxnSpPr>
        <p:spPr>
          <a:xfrm>
            <a:off x="4896465" y="2619970"/>
            <a:ext cx="0" cy="350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7741" y="4986508"/>
            <a:ext cx="2802193" cy="1260987"/>
          </a:xfrm>
          <a:prstGeom prst="rect">
            <a:avLst/>
          </a:prstGeom>
        </p:spPr>
      </p:pic>
      <p:pic>
        <p:nvPicPr>
          <p:cNvPr id="13" name="Picture 1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383147" y="3782788"/>
            <a:ext cx="1772607" cy="980843"/>
          </a:xfrm>
          <a:prstGeom prst="rect">
            <a:avLst/>
          </a:prstGeom>
        </p:spPr>
      </p:pic>
      <p:sp>
        <p:nvSpPr>
          <p:cNvPr id="7" name="Rectangle 6"/>
          <p:cNvSpPr/>
          <p:nvPr/>
        </p:nvSpPr>
        <p:spPr>
          <a:xfrm>
            <a:off x="778468" y="6185353"/>
            <a:ext cx="1838965" cy="369332"/>
          </a:xfrm>
          <a:prstGeom prst="rect">
            <a:avLst/>
          </a:prstGeom>
        </p:spPr>
        <p:txBody>
          <a:bodyPr wrap="none">
            <a:spAutoFit/>
          </a:bodyPr>
          <a:lstStyle/>
          <a:p>
            <a:r>
              <a:rPr lang="en-US" dirty="0"/>
              <a:t>*Data of </a:t>
            </a:r>
            <a:r>
              <a:rPr lang="en-US" dirty="0" smtClean="0"/>
              <a:t>8.3.18</a:t>
            </a:r>
            <a:endParaRPr lang="en-US" dirty="0"/>
          </a:p>
        </p:txBody>
      </p:sp>
    </p:spTree>
    <p:extLst>
      <p:ext uri="{BB962C8B-B14F-4D97-AF65-F5344CB8AC3E}">
        <p14:creationId xmlns:p14="http://schemas.microsoft.com/office/powerpoint/2010/main" val="3433271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16" name="Rectangle 15"/>
          <p:cNvSpPr/>
          <p:nvPr/>
        </p:nvSpPr>
        <p:spPr>
          <a:xfrm>
            <a:off x="6476157" y="2338816"/>
            <a:ext cx="5088193" cy="19284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FF6600"/>
              </a:solidFill>
            </a:endParaRPr>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9" name="Straight Connector 8"/>
          <p:cNvCxnSpPr/>
          <p:nvPr/>
        </p:nvCxnSpPr>
        <p:spPr>
          <a:xfrm flipH="1">
            <a:off x="5130015" y="2531658"/>
            <a:ext cx="10279" cy="3820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82328" y="2759396"/>
            <a:ext cx="5227891" cy="2492990"/>
          </a:xfrm>
          <a:prstGeom prst="rect">
            <a:avLst/>
          </a:prstGeom>
          <a:noFill/>
        </p:spPr>
        <p:txBody>
          <a:bodyPr wrap="square" rtlCol="0">
            <a:spAutoFit/>
          </a:bodyPr>
          <a:lstStyle/>
          <a:p>
            <a:endParaRPr lang="en-US" sz="1700" dirty="0">
              <a:solidFill>
                <a:srgbClr val="FFC000"/>
              </a:solidFill>
            </a:endParaRPr>
          </a:p>
          <a:p>
            <a:endParaRPr lang="en-US" sz="1700" dirty="0" smtClean="0">
              <a:solidFill>
                <a:srgbClr val="FFC000"/>
              </a:solidFill>
            </a:endParaRPr>
          </a:p>
          <a:p>
            <a:endParaRPr lang="en-US" sz="1700" dirty="0" smtClean="0"/>
          </a:p>
          <a:p>
            <a:endParaRPr lang="en-US" sz="1700" dirty="0"/>
          </a:p>
          <a:p>
            <a:endParaRPr lang="en-US" sz="1700" dirty="0"/>
          </a:p>
          <a:p>
            <a:endParaRPr lang="en-US" sz="1700" dirty="0" smtClean="0"/>
          </a:p>
          <a:p>
            <a:endParaRPr lang="en-US" dirty="0"/>
          </a:p>
          <a:p>
            <a:endParaRPr lang="en-US" dirty="0" smtClean="0"/>
          </a:p>
          <a:p>
            <a:endParaRPr lang="en-US" dirty="0"/>
          </a:p>
        </p:txBody>
      </p:sp>
      <p:sp>
        <p:nvSpPr>
          <p:cNvPr id="4" name="Rectangle 3"/>
          <p:cNvSpPr/>
          <p:nvPr/>
        </p:nvSpPr>
        <p:spPr>
          <a:xfrm>
            <a:off x="5253411" y="2943747"/>
            <a:ext cx="3981317" cy="2277547"/>
          </a:xfrm>
          <a:prstGeom prst="rect">
            <a:avLst/>
          </a:prstGeom>
        </p:spPr>
        <p:txBody>
          <a:bodyPr wrap="square">
            <a:spAutoFit/>
          </a:bodyPr>
          <a:lstStyle/>
          <a:p>
            <a:r>
              <a:rPr lang="en-US" sz="6000" b="1" dirty="0" smtClean="0">
                <a:solidFill>
                  <a:srgbClr val="FFC000"/>
                </a:solidFill>
              </a:rPr>
              <a:t>Catherine</a:t>
            </a:r>
          </a:p>
          <a:p>
            <a:r>
              <a:rPr lang="en-US" sz="4600" dirty="0" smtClean="0"/>
              <a:t>Bienfait</a:t>
            </a:r>
          </a:p>
          <a:p>
            <a:r>
              <a:rPr lang="en-US" dirty="0" smtClean="0"/>
              <a:t>Data Recognition Corporation TASC</a:t>
            </a:r>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113" t="11653" r="21646" b="24487"/>
          <a:stretch/>
        </p:blipFill>
        <p:spPr>
          <a:xfrm>
            <a:off x="9347846" y="2744925"/>
            <a:ext cx="2245723" cy="3230691"/>
          </a:xfrm>
          <a:prstGeom prst="rect">
            <a:avLst/>
          </a:prstGeom>
          <a:ln>
            <a:solidFill>
              <a:schemeClr val="tx1"/>
            </a:solidFill>
          </a:ln>
          <a:effectLst>
            <a:reflection blurRad="6350" stA="50000" endA="300" endPos="55500" dist="50800" dir="5400000" sy="-100000" algn="bl" rotWithShape="0"/>
          </a:effectLst>
        </p:spPr>
      </p:pic>
      <p:sp>
        <p:nvSpPr>
          <p:cNvPr id="5" name="TextBox 4"/>
          <p:cNvSpPr txBox="1"/>
          <p:nvPr/>
        </p:nvSpPr>
        <p:spPr>
          <a:xfrm>
            <a:off x="312440" y="2918611"/>
            <a:ext cx="4628543" cy="4247317"/>
          </a:xfrm>
          <a:prstGeom prst="rect">
            <a:avLst/>
          </a:prstGeom>
          <a:noFill/>
        </p:spPr>
        <p:txBody>
          <a:bodyPr wrap="square" rtlCol="0">
            <a:spAutoFit/>
          </a:bodyPr>
          <a:lstStyle/>
          <a:p>
            <a:r>
              <a:rPr lang="en-US" dirty="0"/>
              <a:t>Paula Boffa-Taylor </a:t>
            </a:r>
            <a:r>
              <a:rPr lang="en-US" dirty="0" smtClean="0"/>
              <a:t>is retiring </a:t>
            </a:r>
            <a:r>
              <a:rPr lang="en-US" dirty="0"/>
              <a:t>from DRC in August</a:t>
            </a:r>
            <a:r>
              <a:rPr lang="en-US" dirty="0" smtClean="0"/>
              <a:t>. </a:t>
            </a:r>
            <a:r>
              <a:rPr lang="en-US" dirty="0"/>
              <a:t>Paula will be with </a:t>
            </a:r>
            <a:r>
              <a:rPr lang="en-US" dirty="0" smtClean="0"/>
              <a:t>TASC until </a:t>
            </a:r>
            <a:r>
              <a:rPr lang="en-US" dirty="0"/>
              <a:t>August </a:t>
            </a:r>
            <a:r>
              <a:rPr lang="en-US" dirty="0" smtClean="0"/>
              <a:t>9. </a:t>
            </a:r>
            <a:r>
              <a:rPr lang="en-US" dirty="0"/>
              <a:t>M</a:t>
            </a:r>
            <a:r>
              <a:rPr lang="en-US" dirty="0" smtClean="0"/>
              <a:t>any </a:t>
            </a:r>
            <a:r>
              <a:rPr lang="en-US" dirty="0"/>
              <a:t>of you </a:t>
            </a:r>
            <a:r>
              <a:rPr lang="en-US" dirty="0" smtClean="0"/>
              <a:t>worked </a:t>
            </a:r>
            <a:r>
              <a:rPr lang="en-US" dirty="0"/>
              <a:t>closely with her over the years and may want to reach out and wish her well. </a:t>
            </a:r>
            <a:endParaRPr lang="en-US" dirty="0" smtClean="0"/>
          </a:p>
          <a:p>
            <a:endParaRPr lang="en-US" dirty="0"/>
          </a:p>
          <a:p>
            <a:r>
              <a:rPr lang="en-US" dirty="0" smtClean="0"/>
              <a:t>The new representative for Indiana will be </a:t>
            </a:r>
            <a:r>
              <a:rPr lang="en-US" dirty="0" smtClean="0">
                <a:solidFill>
                  <a:srgbClr val="FFC000"/>
                </a:solidFill>
              </a:rPr>
              <a:t>Catherine </a:t>
            </a:r>
            <a:r>
              <a:rPr lang="en-US" dirty="0">
                <a:solidFill>
                  <a:srgbClr val="FFC000"/>
                </a:solidFill>
              </a:rPr>
              <a:t>Bienfait</a:t>
            </a:r>
            <a:r>
              <a:rPr lang="en-US" dirty="0"/>
              <a:t>. Like Paula, Catherine has been with the TASC program since the beginning. Catherine was responsible for bringing New York State on board with TASC and is still their program manager.</a:t>
            </a:r>
          </a:p>
          <a:p>
            <a:r>
              <a:rPr lang="en-US" dirty="0"/>
              <a:t> </a:t>
            </a:r>
          </a:p>
          <a:p>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9769" y="5370625"/>
            <a:ext cx="2012775" cy="910758"/>
          </a:xfrm>
          <a:prstGeom prst="rect">
            <a:avLst/>
          </a:prstGeom>
          <a:effectLst>
            <a:reflection blurRad="6350" stA="52000" endA="300" endPos="35000" dir="5400000" sy="-100000" algn="bl" rotWithShape="0"/>
          </a:effec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597" y="5370625"/>
            <a:ext cx="1115974" cy="711635"/>
          </a:xfrm>
          <a:prstGeom prst="rect">
            <a:avLst/>
          </a:prstGeom>
          <a:ln>
            <a:solidFill>
              <a:schemeClr val="bg1"/>
            </a:solidFill>
          </a:ln>
          <a:effectLst>
            <a:reflection blurRad="6350" stA="50000" endA="300" endPos="55500" dist="50800" dir="5400000" sy="-100000" algn="bl" rotWithShape="0"/>
          </a:effectLst>
        </p:spPr>
      </p:pic>
      <p:sp>
        <p:nvSpPr>
          <p:cNvPr id="14" name="Folded Corner 13"/>
          <p:cNvSpPr/>
          <p:nvPr/>
        </p:nvSpPr>
        <p:spPr>
          <a:xfrm>
            <a:off x="338525" y="2121174"/>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spTree>
    <p:extLst>
      <p:ext uri="{BB962C8B-B14F-4D97-AF65-F5344CB8AC3E}">
        <p14:creationId xmlns:p14="http://schemas.microsoft.com/office/powerpoint/2010/main" val="3952431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59656900"/>
              </p:ext>
            </p:extLst>
          </p:nvPr>
        </p:nvGraphicFramePr>
        <p:xfrm>
          <a:off x="1673942" y="2419049"/>
          <a:ext cx="9810135" cy="3267000"/>
        </p:xfrm>
        <a:graphic>
          <a:graphicData uri="http://schemas.openxmlformats.org/drawingml/2006/table">
            <a:tbl>
              <a:tblPr firstRow="1" bandRow="1">
                <a:tableStyleId>{5C22544A-7EE6-4342-B048-85BDC9FD1C3A}</a:tableStyleId>
              </a:tblPr>
              <a:tblGrid>
                <a:gridCol w="5656007"/>
                <a:gridCol w="4154128"/>
              </a:tblGrid>
              <a:tr h="597471">
                <a:tc>
                  <a:txBody>
                    <a:bodyPr/>
                    <a:lstStyle/>
                    <a:p>
                      <a:r>
                        <a:rPr lang="en-US" sz="3600" dirty="0" smtClean="0"/>
                        <a:t>Performance Metric</a:t>
                      </a:r>
                      <a:endParaRPr lang="en-US" sz="3600" dirty="0"/>
                    </a:p>
                  </a:txBody>
                  <a:tcPr/>
                </a:tc>
                <a:tc>
                  <a:txBody>
                    <a:bodyPr/>
                    <a:lstStyle/>
                    <a:p>
                      <a:r>
                        <a:rPr lang="en-US" sz="3600" dirty="0" smtClean="0"/>
                        <a:t>Point Value</a:t>
                      </a:r>
                      <a:endParaRPr lang="en-US" sz="3600" dirty="0"/>
                    </a:p>
                  </a:txBody>
                  <a:tcPr/>
                </a:tc>
              </a:tr>
              <a:tr h="656730">
                <a:tc>
                  <a:txBody>
                    <a:bodyPr/>
                    <a:lstStyle/>
                    <a:p>
                      <a:r>
                        <a:rPr lang="en-US" sz="3200" b="1" dirty="0" smtClean="0"/>
                        <a:t>Adult Education Enrollment</a:t>
                      </a:r>
                      <a:endParaRPr lang="en-US" sz="3200" b="1" dirty="0"/>
                    </a:p>
                  </a:txBody>
                  <a:tcPr/>
                </a:tc>
                <a:tc>
                  <a:txBody>
                    <a:bodyPr/>
                    <a:lstStyle/>
                    <a:p>
                      <a:r>
                        <a:rPr lang="en-US" sz="3200" b="1" dirty="0" smtClean="0"/>
                        <a:t>1 Point</a:t>
                      </a:r>
                      <a:endParaRPr lang="en-US" sz="3200" b="1" dirty="0"/>
                    </a:p>
                  </a:txBody>
                  <a:tcPr/>
                </a:tc>
              </a:tr>
              <a:tr h="656730">
                <a:tc>
                  <a:txBody>
                    <a:bodyPr/>
                    <a:lstStyle/>
                    <a:p>
                      <a:r>
                        <a:rPr lang="en-US" sz="3200" b="1" dirty="0" smtClean="0"/>
                        <a:t>Attained HSE</a:t>
                      </a:r>
                      <a:endParaRPr lang="en-US" sz="3200" b="1" dirty="0"/>
                    </a:p>
                  </a:txBody>
                  <a:tcPr/>
                </a:tc>
                <a:tc>
                  <a:txBody>
                    <a:bodyPr/>
                    <a:lstStyle/>
                    <a:p>
                      <a:r>
                        <a:rPr lang="en-US" sz="3200" b="1" dirty="0" smtClean="0"/>
                        <a:t>1 Point</a:t>
                      </a:r>
                      <a:endParaRPr lang="en-US" sz="3200" b="1" dirty="0"/>
                    </a:p>
                  </a:txBody>
                  <a:tcPr/>
                </a:tc>
              </a:tr>
              <a:tr h="656730">
                <a:tc>
                  <a:txBody>
                    <a:bodyPr/>
                    <a:lstStyle/>
                    <a:p>
                      <a:r>
                        <a:rPr lang="en-US" sz="3200" b="1" dirty="0" smtClean="0"/>
                        <a:t>Measurable Skill Gain</a:t>
                      </a:r>
                      <a:endParaRPr lang="en-US" sz="3200" b="1" dirty="0"/>
                    </a:p>
                  </a:txBody>
                  <a:tcPr/>
                </a:tc>
                <a:tc>
                  <a:txBody>
                    <a:bodyPr/>
                    <a:lstStyle/>
                    <a:p>
                      <a:r>
                        <a:rPr lang="en-US" sz="3200" b="1" dirty="0" smtClean="0"/>
                        <a:t>1 Point</a:t>
                      </a:r>
                      <a:endParaRPr lang="en-US" sz="3200" b="1" dirty="0"/>
                    </a:p>
                  </a:txBody>
                  <a:tcPr/>
                </a:tc>
              </a:tr>
              <a:tr h="656730">
                <a:tc>
                  <a:txBody>
                    <a:bodyPr/>
                    <a:lstStyle/>
                    <a:p>
                      <a:r>
                        <a:rPr lang="en-US" sz="3200" b="1" dirty="0" smtClean="0"/>
                        <a:t>Attained</a:t>
                      </a:r>
                      <a:r>
                        <a:rPr lang="en-US" sz="3200" b="1" baseline="0" dirty="0" smtClean="0"/>
                        <a:t> Certification</a:t>
                      </a:r>
                      <a:endParaRPr lang="en-US" sz="3200" b="1" dirty="0"/>
                    </a:p>
                  </a:txBody>
                  <a:tcPr/>
                </a:tc>
                <a:tc>
                  <a:txBody>
                    <a:bodyPr/>
                    <a:lstStyle/>
                    <a:p>
                      <a:r>
                        <a:rPr lang="en-US" sz="3200" b="1" dirty="0" smtClean="0"/>
                        <a:t>1 Point</a:t>
                      </a:r>
                      <a:endParaRPr lang="en-US" sz="3200" b="1" dirty="0"/>
                    </a:p>
                  </a:txBody>
                  <a:tcPr/>
                </a:tc>
              </a:tr>
            </a:tbl>
          </a:graphicData>
        </a:graphic>
      </p:graphicFrame>
      <p:sp>
        <p:nvSpPr>
          <p:cNvPr id="10" name="Rectangle 9"/>
          <p:cNvSpPr/>
          <p:nvPr/>
        </p:nvSpPr>
        <p:spPr>
          <a:xfrm>
            <a:off x="2487560" y="964311"/>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1" name="Rectangle 10"/>
          <p:cNvSpPr/>
          <p:nvPr/>
        </p:nvSpPr>
        <p:spPr>
          <a:xfrm>
            <a:off x="582267" y="2419049"/>
            <a:ext cx="738664" cy="3408416"/>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a:solidFill>
                  <a:schemeClr val="bg1"/>
                </a:solidFill>
              </a:rPr>
              <a:t>2018-19 Grant </a:t>
            </a:r>
            <a:r>
              <a:rPr lang="en-US" dirty="0">
                <a:solidFill>
                  <a:schemeClr val="bg1"/>
                </a:solidFill>
              </a:rPr>
              <a:t/>
            </a:r>
            <a:br>
              <a:rPr lang="en-US" dirty="0">
                <a:solidFill>
                  <a:schemeClr val="bg1"/>
                </a:solidFill>
              </a:rPr>
            </a:br>
            <a:r>
              <a:rPr lang="en-US" dirty="0">
                <a:solidFill>
                  <a:schemeClr val="bg1"/>
                </a:solidFill>
              </a:rPr>
              <a:t>Program Performance Metrics</a:t>
            </a:r>
          </a:p>
        </p:txBody>
      </p:sp>
      <p:sp>
        <p:nvSpPr>
          <p:cNvPr id="12" name="Rectangle 11"/>
          <p:cNvSpPr/>
          <p:nvPr/>
        </p:nvSpPr>
        <p:spPr>
          <a:xfrm>
            <a:off x="1673942" y="5794874"/>
            <a:ext cx="8885903" cy="338554"/>
          </a:xfrm>
          <a:prstGeom prst="rect">
            <a:avLst/>
          </a:prstGeom>
        </p:spPr>
        <p:txBody>
          <a:bodyPr wrap="square">
            <a:spAutoFit/>
          </a:bodyPr>
          <a:lstStyle/>
          <a:p>
            <a:r>
              <a:rPr lang="en-US" sz="1600" dirty="0"/>
              <a:t>The 2018-2019 Program Performance Metrics will be used to award grants </a:t>
            </a:r>
            <a:r>
              <a:rPr lang="en-US" sz="1600" dirty="0" smtClean="0"/>
              <a:t>for 2019-2020</a:t>
            </a:r>
            <a:endParaRPr lang="en-US" sz="1600" dirty="0"/>
          </a:p>
        </p:txBody>
      </p:sp>
      <p:sp>
        <p:nvSpPr>
          <p:cNvPr id="13" name="Folded Corner 12"/>
          <p:cNvSpPr/>
          <p:nvPr/>
        </p:nvSpPr>
        <p:spPr>
          <a:xfrm>
            <a:off x="582267" y="1543935"/>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spTree>
    <p:extLst>
      <p:ext uri="{BB962C8B-B14F-4D97-AF65-F5344CB8AC3E}">
        <p14:creationId xmlns:p14="http://schemas.microsoft.com/office/powerpoint/2010/main" val="2577911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5176378" y="2427190"/>
            <a:ext cx="6878161" cy="2739211"/>
          </a:xfrm>
          <a:prstGeom prst="rect">
            <a:avLst/>
          </a:prstGeom>
        </p:spPr>
        <p:txBody>
          <a:bodyPr wrap="square">
            <a:spAutoFit/>
          </a:bodyPr>
          <a:lstStyle/>
          <a:p>
            <a:r>
              <a:rPr lang="en-US" sz="2150" dirty="0"/>
              <a:t>This document presents (1) WIOA</a:t>
            </a:r>
          </a:p>
          <a:p>
            <a:r>
              <a:rPr lang="en-US" sz="2150" dirty="0"/>
              <a:t>performance indicators and other NRS</a:t>
            </a:r>
          </a:p>
          <a:p>
            <a:r>
              <a:rPr lang="en-US" sz="2150" dirty="0"/>
              <a:t>measures; (2) methodologies for collecting </a:t>
            </a:r>
            <a:r>
              <a:rPr lang="en-US" sz="2150" dirty="0" smtClean="0"/>
              <a:t>the measures</a:t>
            </a:r>
            <a:r>
              <a:rPr lang="en-US" sz="2150" dirty="0"/>
              <a:t>; (3) training and technical </a:t>
            </a:r>
            <a:r>
              <a:rPr lang="en-US" sz="2150" dirty="0" smtClean="0"/>
              <a:t>assistance to </a:t>
            </a:r>
            <a:r>
              <a:rPr lang="en-US" sz="2150" dirty="0"/>
              <a:t>States in collecting and reporting </a:t>
            </a:r>
            <a:r>
              <a:rPr lang="en-US" sz="2150" dirty="0" smtClean="0"/>
              <a:t>the measures</a:t>
            </a:r>
            <a:r>
              <a:rPr lang="en-US" sz="2150" dirty="0"/>
              <a:t>; and (4) reporting tables, </a:t>
            </a:r>
            <a:r>
              <a:rPr lang="en-US" sz="2150" dirty="0" smtClean="0"/>
              <a:t>including the </a:t>
            </a:r>
            <a:r>
              <a:rPr lang="en-US" sz="2150" dirty="0"/>
              <a:t>WIOA joint information collection </a:t>
            </a:r>
            <a:r>
              <a:rPr lang="en-US" sz="2150" dirty="0" smtClean="0"/>
              <a:t>request (</a:t>
            </a:r>
            <a:r>
              <a:rPr lang="en-US" sz="2150" dirty="0"/>
              <a:t>ICR) instructions and forms</a:t>
            </a:r>
            <a:r>
              <a:rPr lang="en-US" sz="2150" dirty="0" smtClean="0"/>
              <a:t>.” NRS Technical </a:t>
            </a:r>
            <a:r>
              <a:rPr lang="en-US" sz="2150" dirty="0"/>
              <a:t>Assistance Guide, p. </a:t>
            </a:r>
            <a:r>
              <a:rPr lang="en-US" sz="2150" dirty="0" smtClean="0"/>
              <a:t>2</a:t>
            </a:r>
            <a:endParaRPr lang="en-US" sz="2150" dirty="0"/>
          </a:p>
        </p:txBody>
      </p:sp>
      <p:sp>
        <p:nvSpPr>
          <p:cNvPr id="4" name="TextBox 3"/>
          <p:cNvSpPr txBox="1"/>
          <p:nvPr/>
        </p:nvSpPr>
        <p:spPr>
          <a:xfrm>
            <a:off x="677600" y="2505486"/>
            <a:ext cx="2951292" cy="1323439"/>
          </a:xfrm>
          <a:prstGeom prst="rect">
            <a:avLst/>
          </a:prstGeom>
          <a:noFill/>
        </p:spPr>
        <p:txBody>
          <a:bodyPr wrap="square" rtlCol="0">
            <a:spAutoFit/>
          </a:bodyPr>
          <a:lstStyle/>
          <a:p>
            <a:pPr algn="r"/>
            <a:r>
              <a:rPr lang="en-US" sz="3200" dirty="0" smtClean="0">
                <a:solidFill>
                  <a:srgbClr val="FFC000"/>
                </a:solidFill>
              </a:rPr>
              <a:t>CONTINUOUS</a:t>
            </a:r>
            <a:r>
              <a:rPr lang="en-US" sz="2400" dirty="0" smtClean="0">
                <a:solidFill>
                  <a:srgbClr val="FFC000"/>
                </a:solidFill>
              </a:rPr>
              <a:t> PROGRAM IMPROVEMENT</a:t>
            </a:r>
            <a:endParaRPr lang="en-US" sz="2400" dirty="0">
              <a:solidFill>
                <a:srgbClr val="FFC000"/>
              </a:solidFill>
            </a:endParaRPr>
          </a:p>
        </p:txBody>
      </p:sp>
      <p:sp>
        <p:nvSpPr>
          <p:cNvPr id="7" name="Rectangle 6"/>
          <p:cNvSpPr/>
          <p:nvPr/>
        </p:nvSpPr>
        <p:spPr>
          <a:xfrm>
            <a:off x="442453" y="2256891"/>
            <a:ext cx="3186439" cy="187231"/>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11" name="Rectangle 10"/>
          <p:cNvSpPr/>
          <p:nvPr/>
        </p:nvSpPr>
        <p:spPr>
          <a:xfrm>
            <a:off x="4170033" y="1842850"/>
            <a:ext cx="1066318" cy="2400657"/>
          </a:xfrm>
          <a:prstGeom prst="rect">
            <a:avLst/>
          </a:prstGeom>
        </p:spPr>
        <p:txBody>
          <a:bodyPr wrap="none">
            <a:spAutoFit/>
          </a:bodyPr>
          <a:lstStyle/>
          <a:p>
            <a:r>
              <a:rPr lang="en-US" sz="15000" dirty="0" smtClean="0">
                <a:latin typeface="Arial Rounded MT Bold" panose="020F0704030504030204" pitchFamily="34" charset="0"/>
              </a:rPr>
              <a:t>“</a:t>
            </a:r>
            <a:endParaRPr lang="en-US" sz="15000" dirty="0">
              <a:latin typeface="Arial Rounded MT Bold" panose="020F0704030504030204" pitchFamily="34" charset="0"/>
            </a:endParaRPr>
          </a:p>
        </p:txBody>
      </p:sp>
      <p:sp>
        <p:nvSpPr>
          <p:cNvPr id="14" name="Rectangle 13"/>
          <p:cNvSpPr/>
          <p:nvPr/>
        </p:nvSpPr>
        <p:spPr>
          <a:xfrm>
            <a:off x="5236351" y="5364457"/>
            <a:ext cx="6650849" cy="900246"/>
          </a:xfrm>
          <a:prstGeom prst="rect">
            <a:avLst/>
          </a:prstGeom>
          <a:solidFill>
            <a:srgbClr val="FFC000"/>
          </a:solidFill>
          <a:effectLst>
            <a:reflection blurRad="6350" stA="50000" endA="295" endPos="92000" dist="101600" dir="5400000" sy="-100000" algn="bl" rotWithShape="0"/>
          </a:effectLst>
        </p:spPr>
        <p:txBody>
          <a:bodyPr wrap="square">
            <a:spAutoFit/>
          </a:bodyPr>
          <a:lstStyle/>
          <a:p>
            <a:r>
              <a:rPr lang="en-US" sz="1750" dirty="0" smtClean="0">
                <a:solidFill>
                  <a:schemeClr val="bg1"/>
                </a:solidFill>
              </a:rPr>
              <a:t>“The </a:t>
            </a:r>
            <a:r>
              <a:rPr lang="en-US" sz="1750" dirty="0">
                <a:solidFill>
                  <a:schemeClr val="bg1"/>
                </a:solidFill>
              </a:rPr>
              <a:t>enactment of WIOA in </a:t>
            </a:r>
            <a:r>
              <a:rPr lang="en-US" sz="1750" dirty="0" smtClean="0">
                <a:solidFill>
                  <a:schemeClr val="bg1"/>
                </a:solidFill>
              </a:rPr>
              <a:t>2014 created </a:t>
            </a:r>
            <a:r>
              <a:rPr lang="en-US" sz="1750" dirty="0">
                <a:solidFill>
                  <a:schemeClr val="bg1"/>
                </a:solidFill>
              </a:rPr>
              <a:t>new requirements </a:t>
            </a:r>
            <a:r>
              <a:rPr lang="en-US" sz="1750" dirty="0" smtClean="0">
                <a:solidFill>
                  <a:schemeClr val="bg1"/>
                </a:solidFill>
              </a:rPr>
              <a:t>for accountability </a:t>
            </a:r>
            <a:r>
              <a:rPr lang="en-US" sz="1750" dirty="0">
                <a:solidFill>
                  <a:schemeClr val="bg1"/>
                </a:solidFill>
              </a:rPr>
              <a:t>and </a:t>
            </a:r>
            <a:r>
              <a:rPr lang="en-US" sz="1750" dirty="0" smtClean="0">
                <a:solidFill>
                  <a:schemeClr val="bg1"/>
                </a:solidFill>
              </a:rPr>
              <a:t>performance.” NRS Technical Assistance Guide, p. </a:t>
            </a:r>
            <a:r>
              <a:rPr lang="en-US" sz="1750" dirty="0">
                <a:solidFill>
                  <a:schemeClr val="bg1"/>
                </a:solidFill>
              </a:rPr>
              <a:t>3 </a:t>
            </a:r>
            <a:r>
              <a:rPr lang="en-US" sz="1750" dirty="0" smtClean="0">
                <a:solidFill>
                  <a:schemeClr val="bg1"/>
                </a:solidFill>
              </a:rPr>
              <a:t>                  https</a:t>
            </a:r>
            <a:r>
              <a:rPr lang="en-US" sz="1750" dirty="0">
                <a:solidFill>
                  <a:schemeClr val="bg1"/>
                </a:solidFill>
              </a:rPr>
              <a:t>://nrsweb.org/</a:t>
            </a:r>
            <a:endParaRPr lang="en-US" sz="1750" b="1" dirty="0">
              <a:solidFill>
                <a:schemeClr val="bg1"/>
              </a:solidFill>
            </a:endParaRPr>
          </a:p>
        </p:txBody>
      </p:sp>
      <p:pic>
        <p:nvPicPr>
          <p:cNvPr id="12" name="Picture 11"/>
          <p:cNvPicPr/>
          <p:nvPr/>
        </p:nvPicPr>
        <p:blipFill rotWithShape="1">
          <a:blip r:embed="rId4"/>
          <a:srcRect l="9936" t="17674" r="10417" b="5074"/>
          <a:stretch/>
        </p:blipFill>
        <p:spPr bwMode="auto">
          <a:xfrm>
            <a:off x="201350" y="3848139"/>
            <a:ext cx="4733925" cy="2581275"/>
          </a:xfrm>
          <a:prstGeom prst="rect">
            <a:avLst/>
          </a:prstGeom>
          <a:ln>
            <a:solidFill>
              <a:schemeClr val="bg1"/>
            </a:solidFill>
          </a:ln>
          <a:extLst>
            <a:ext uri="{53640926-AAD7-44D8-BBD7-CCE9431645EC}">
              <a14:shadowObscured xmlns:a14="http://schemas.microsoft.com/office/drawing/2010/main"/>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095" y="3261237"/>
            <a:ext cx="1143180" cy="439685"/>
          </a:xfrm>
          <a:prstGeom prst="rect">
            <a:avLst/>
          </a:prstGeom>
        </p:spPr>
      </p:pic>
      <p:sp>
        <p:nvSpPr>
          <p:cNvPr id="15" name="Folded Corner 14"/>
          <p:cNvSpPr/>
          <p:nvPr/>
        </p:nvSpPr>
        <p:spPr>
          <a:xfrm>
            <a:off x="442453" y="1515954"/>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spTree>
    <p:extLst>
      <p:ext uri="{BB962C8B-B14F-4D97-AF65-F5344CB8AC3E}">
        <p14:creationId xmlns:p14="http://schemas.microsoft.com/office/powerpoint/2010/main" val="36641171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Rectangle 2"/>
          <p:cNvSpPr/>
          <p:nvPr/>
        </p:nvSpPr>
        <p:spPr>
          <a:xfrm>
            <a:off x="476437" y="3428288"/>
            <a:ext cx="10875298" cy="2677656"/>
          </a:xfrm>
          <a:prstGeom prst="rect">
            <a:avLst/>
          </a:prstGeom>
        </p:spPr>
        <p:txBody>
          <a:bodyPr wrap="square">
            <a:spAutoFit/>
          </a:bodyPr>
          <a:lstStyle/>
          <a:p>
            <a:r>
              <a:rPr lang="en-US" sz="6600" i="1" dirty="0" smtClean="0">
                <a:solidFill>
                  <a:srgbClr val="FFC000"/>
                </a:solidFill>
              </a:rPr>
              <a:t>New</a:t>
            </a:r>
            <a:r>
              <a:rPr lang="en-US" sz="6600" dirty="0" smtClean="0">
                <a:solidFill>
                  <a:srgbClr val="FFC000"/>
                </a:solidFill>
              </a:rPr>
              <a:t> NRS </a:t>
            </a:r>
            <a:r>
              <a:rPr lang="en-US" sz="6600" dirty="0">
                <a:solidFill>
                  <a:srgbClr val="FFC000"/>
                </a:solidFill>
              </a:rPr>
              <a:t>TABLES </a:t>
            </a:r>
            <a:endParaRPr lang="en-US" sz="6600" dirty="0" smtClean="0">
              <a:solidFill>
                <a:srgbClr val="FFC000"/>
              </a:solidFill>
            </a:endParaRPr>
          </a:p>
          <a:p>
            <a:r>
              <a:rPr lang="en-US" sz="3600" dirty="0" smtClean="0">
                <a:solidFill>
                  <a:srgbClr val="FFC000"/>
                </a:solidFill>
              </a:rPr>
              <a:t>PROGRAM </a:t>
            </a:r>
            <a:r>
              <a:rPr lang="en-US" sz="3600" dirty="0">
                <a:solidFill>
                  <a:srgbClr val="FFC000"/>
                </a:solidFill>
              </a:rPr>
              <a:t>YEAR </a:t>
            </a:r>
            <a:r>
              <a:rPr lang="en-US" sz="3600" b="1" dirty="0" smtClean="0">
                <a:solidFill>
                  <a:srgbClr val="FFC000"/>
                </a:solidFill>
              </a:rPr>
              <a:t>2018-19</a:t>
            </a:r>
            <a:r>
              <a:rPr lang="en-US" sz="3600" dirty="0" smtClean="0">
                <a:solidFill>
                  <a:srgbClr val="FFC000"/>
                </a:solidFill>
              </a:rPr>
              <a:t> </a:t>
            </a:r>
          </a:p>
          <a:p>
            <a:r>
              <a:rPr lang="en-US" sz="2800" dirty="0" smtClean="0"/>
              <a:t>REPORTING </a:t>
            </a:r>
            <a:r>
              <a:rPr lang="en-US" sz="2800" dirty="0"/>
              <a:t>ON OCTOBER 1, 2019 </a:t>
            </a:r>
            <a:endParaRPr lang="en-US" sz="2800" dirty="0" smtClean="0"/>
          </a:p>
          <a:p>
            <a:endParaRPr lang="en-US" sz="2800" dirty="0" smtClean="0"/>
          </a:p>
          <a:p>
            <a:endParaRPr lang="en-US" sz="1000" dirty="0" smtClean="0">
              <a:solidFill>
                <a:srgbClr val="FFC000"/>
              </a:solidFill>
            </a:endParaRPr>
          </a:p>
        </p:txBody>
      </p:sp>
      <p:sp>
        <p:nvSpPr>
          <p:cNvPr id="9" name="TextBox 8"/>
          <p:cNvSpPr txBox="1"/>
          <p:nvPr/>
        </p:nvSpPr>
        <p:spPr>
          <a:xfrm>
            <a:off x="524216" y="5679186"/>
            <a:ext cx="6885699" cy="615553"/>
          </a:xfrm>
          <a:prstGeom prst="rect">
            <a:avLst/>
          </a:prstGeom>
          <a:solidFill>
            <a:srgbClr val="FFC000"/>
          </a:solidFill>
          <a:effectLst>
            <a:reflection blurRad="6350" stA="50000" endA="300" endPos="90000" dist="50800" dir="5400000" sy="-100000" algn="bl" rotWithShape="0"/>
          </a:effectLst>
        </p:spPr>
        <p:txBody>
          <a:bodyPr wrap="square" rtlCol="0">
            <a:spAutoFit/>
          </a:bodyPr>
          <a:lstStyle/>
          <a:p>
            <a:endParaRPr lang="en-US" sz="800" dirty="0" smtClean="0">
              <a:solidFill>
                <a:schemeClr val="bg1"/>
              </a:solidFill>
            </a:endParaRPr>
          </a:p>
          <a:p>
            <a:r>
              <a:rPr lang="en-US" dirty="0" smtClean="0">
                <a:solidFill>
                  <a:schemeClr val="bg1"/>
                </a:solidFill>
              </a:rPr>
              <a:t>https</a:t>
            </a:r>
            <a:r>
              <a:rPr lang="en-US" dirty="0">
                <a:solidFill>
                  <a:schemeClr val="bg1"/>
                </a:solidFill>
              </a:rPr>
              <a:t>://nrsweb.org/training-ta/nrs-reporting-tables-webinar</a:t>
            </a:r>
          </a:p>
          <a:p>
            <a:endParaRPr lang="en-US" sz="800" dirty="0">
              <a:solidFill>
                <a:schemeClr val="bg1"/>
              </a:solidFill>
            </a:endParaRPr>
          </a:p>
        </p:txBody>
      </p:sp>
      <p:sp>
        <p:nvSpPr>
          <p:cNvPr id="10" name="TextBox 9"/>
          <p:cNvSpPr txBox="1"/>
          <p:nvPr/>
        </p:nvSpPr>
        <p:spPr>
          <a:xfrm>
            <a:off x="7741267" y="2140555"/>
            <a:ext cx="3279116" cy="4070690"/>
          </a:xfrm>
          <a:prstGeom prst="rect">
            <a:avLst/>
          </a:prstGeom>
          <a:solidFill>
            <a:srgbClr val="FFC000"/>
          </a:solidFill>
          <a:effectLst>
            <a:outerShdw blurRad="50800" dist="38100" dir="5400000" algn="t" rotWithShape="0">
              <a:prstClr val="black">
                <a:alpha val="40000"/>
              </a:prstClr>
            </a:outerShdw>
            <a:reflection blurRad="6350" stA="50000" endA="300" endPos="55500" dist="50800" dir="5400000" sy="-100000" algn="bl" rotWithShape="0"/>
          </a:effectLst>
        </p:spPr>
        <p:txBody>
          <a:bodyPr wrap="square" rtlCol="0">
            <a:spAutoFit/>
          </a:bodyPr>
          <a:lstStyle/>
          <a:p>
            <a:endParaRPr lang="en-US" dirty="0"/>
          </a:p>
        </p:txBody>
      </p:sp>
      <p:pic>
        <p:nvPicPr>
          <p:cNvPr id="11" name="Picture 10"/>
          <p:cNvPicPr/>
          <p:nvPr/>
        </p:nvPicPr>
        <p:blipFill rotWithShape="1">
          <a:blip r:embed="rId4"/>
          <a:srcRect l="34775" t="17674" r="32051" b="5359"/>
          <a:stretch/>
        </p:blipFill>
        <p:spPr bwMode="auto">
          <a:xfrm>
            <a:off x="8112847" y="2395823"/>
            <a:ext cx="2535955" cy="3560153"/>
          </a:xfrm>
          <a:prstGeom prst="rect">
            <a:avLst/>
          </a:prstGeom>
          <a:ln>
            <a:solidFill>
              <a:schemeClr val="tx1"/>
            </a:solidFill>
          </a:ln>
          <a:extLst>
            <a:ext uri="{53640926-AAD7-44D8-BBD7-CCE9431645EC}">
              <a14:shadowObscured xmlns:a14="http://schemas.microsoft.com/office/drawing/2010/main"/>
            </a:ext>
          </a:extLst>
        </p:spPr>
      </p:pic>
      <p:sp>
        <p:nvSpPr>
          <p:cNvPr id="14" name="Flowchart: Predefined Process 13"/>
          <p:cNvSpPr/>
          <p:nvPr/>
        </p:nvSpPr>
        <p:spPr>
          <a:xfrm>
            <a:off x="8534354" y="6018744"/>
            <a:ext cx="1692940" cy="741376"/>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BEGINS</a:t>
            </a:r>
          </a:p>
          <a:p>
            <a:pPr algn="ctr"/>
            <a:r>
              <a:rPr lang="en-US" b="1" dirty="0">
                <a:solidFill>
                  <a:schemeClr val="bg1"/>
                </a:solidFill>
              </a:rPr>
              <a:t>Page 154</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37" y="2201984"/>
            <a:ext cx="6768824" cy="1235579"/>
          </a:xfrm>
          <a:prstGeom prst="rect">
            <a:avLst/>
          </a:prstGeom>
        </p:spPr>
      </p:pic>
      <p:sp>
        <p:nvSpPr>
          <p:cNvPr id="12" name="Folded Corner 11"/>
          <p:cNvSpPr/>
          <p:nvPr/>
        </p:nvSpPr>
        <p:spPr>
          <a:xfrm>
            <a:off x="524216" y="1521636"/>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spTree>
    <p:extLst>
      <p:ext uri="{BB962C8B-B14F-4D97-AF65-F5344CB8AC3E}">
        <p14:creationId xmlns:p14="http://schemas.microsoft.com/office/powerpoint/2010/main" val="1159001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Rectangle 2"/>
          <p:cNvSpPr/>
          <p:nvPr/>
        </p:nvSpPr>
        <p:spPr>
          <a:xfrm>
            <a:off x="544087" y="3399605"/>
            <a:ext cx="11598688" cy="3108543"/>
          </a:xfrm>
          <a:prstGeom prst="rect">
            <a:avLst/>
          </a:prstGeom>
        </p:spPr>
        <p:txBody>
          <a:bodyPr wrap="square">
            <a:spAutoFit/>
          </a:bodyPr>
          <a:lstStyle/>
          <a:p>
            <a:r>
              <a:rPr lang="en-US" sz="2800" dirty="0">
                <a:solidFill>
                  <a:srgbClr val="FFC000"/>
                </a:solidFill>
              </a:rPr>
              <a:t>Table 2A </a:t>
            </a:r>
            <a:r>
              <a:rPr lang="en-US" sz="2800" dirty="0"/>
              <a:t>– Reportable Individuals by Age, Ethnicity, and Sex </a:t>
            </a:r>
          </a:p>
          <a:p>
            <a:r>
              <a:rPr lang="en-US" sz="2800" dirty="0"/>
              <a:t>Table 4 – Measurable Skills Gains (MSG) by Entry Level (columns added) </a:t>
            </a:r>
          </a:p>
          <a:p>
            <a:r>
              <a:rPr lang="en-US" sz="2800" dirty="0">
                <a:solidFill>
                  <a:srgbClr val="FFC000"/>
                </a:solidFill>
              </a:rPr>
              <a:t>Table 4A </a:t>
            </a:r>
            <a:r>
              <a:rPr lang="en-US" sz="2800" dirty="0"/>
              <a:t>– Educational Functioning Level Gain </a:t>
            </a:r>
          </a:p>
          <a:p>
            <a:r>
              <a:rPr lang="en-US" sz="2800" dirty="0"/>
              <a:t>Table 5 – Primary Indicators of Performance (column headings) </a:t>
            </a:r>
          </a:p>
          <a:p>
            <a:r>
              <a:rPr lang="en-US" sz="2800" dirty="0">
                <a:solidFill>
                  <a:srgbClr val="FFC000"/>
                </a:solidFill>
              </a:rPr>
              <a:t>Table 11 </a:t>
            </a:r>
            <a:r>
              <a:rPr lang="en-US" sz="2800" dirty="0"/>
              <a:t>– Outcome Achievement for Participants in Integrated Education </a:t>
            </a:r>
            <a:r>
              <a:rPr lang="en-US" sz="2800" dirty="0" smtClean="0"/>
              <a:t>&amp; </a:t>
            </a:r>
            <a:r>
              <a:rPr lang="en-US" sz="2800" dirty="0"/>
              <a:t>Training Programs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135" y="200198"/>
            <a:ext cx="4195600" cy="765863"/>
          </a:xfrm>
          <a:prstGeom prst="rect">
            <a:avLst/>
          </a:prstGeom>
        </p:spPr>
      </p:pic>
      <p:sp>
        <p:nvSpPr>
          <p:cNvPr id="7" name="Rectangle 6"/>
          <p:cNvSpPr/>
          <p:nvPr/>
        </p:nvSpPr>
        <p:spPr>
          <a:xfrm>
            <a:off x="476437" y="2736636"/>
            <a:ext cx="11367220" cy="646331"/>
          </a:xfrm>
          <a:prstGeom prst="rect">
            <a:avLst/>
          </a:prstGeom>
        </p:spPr>
        <p:txBody>
          <a:bodyPr wrap="square">
            <a:spAutoFit/>
          </a:bodyPr>
          <a:lstStyle/>
          <a:p>
            <a:r>
              <a:rPr lang="en-US" sz="3600" dirty="0">
                <a:solidFill>
                  <a:srgbClr val="FFC000"/>
                </a:solidFill>
              </a:rPr>
              <a:t>Changes to Tables 4 and 5 </a:t>
            </a:r>
            <a:r>
              <a:rPr lang="en-US" sz="3600" u="sng" dirty="0">
                <a:solidFill>
                  <a:srgbClr val="FFC000"/>
                </a:solidFill>
              </a:rPr>
              <a:t>and</a:t>
            </a:r>
            <a:r>
              <a:rPr lang="en-US" sz="3600" dirty="0">
                <a:solidFill>
                  <a:srgbClr val="FFC000"/>
                </a:solidFill>
              </a:rPr>
              <a:t> New NRS </a:t>
            </a:r>
            <a:r>
              <a:rPr lang="en-US" sz="3600" dirty="0" smtClean="0">
                <a:solidFill>
                  <a:srgbClr val="FFC000"/>
                </a:solidFill>
              </a:rPr>
              <a:t>Tables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407" y="2188056"/>
            <a:ext cx="1392944" cy="535748"/>
          </a:xfrm>
          <a:prstGeom prst="rect">
            <a:avLst/>
          </a:prstGeom>
        </p:spPr>
      </p:pic>
      <p:sp>
        <p:nvSpPr>
          <p:cNvPr id="11" name="Folded Corner 10"/>
          <p:cNvSpPr/>
          <p:nvPr/>
        </p:nvSpPr>
        <p:spPr>
          <a:xfrm>
            <a:off x="561370" y="2135924"/>
            <a:ext cx="1423515" cy="57504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Segoe Print" panose="02000600000000000000" pitchFamily="2" charset="0"/>
            </a:endParaRPr>
          </a:p>
          <a:p>
            <a:pPr algn="ctr"/>
            <a:r>
              <a:rPr lang="en-US" sz="1600" dirty="0" smtClean="0">
                <a:solidFill>
                  <a:schemeClr val="tx1"/>
                </a:solidFill>
                <a:latin typeface="Segoe Print" panose="02000600000000000000" pitchFamily="2" charset="0"/>
              </a:rPr>
              <a:t>REMINDER</a:t>
            </a:r>
            <a:endParaRPr lang="en-US" sz="1600" dirty="0">
              <a:solidFill>
                <a:schemeClr val="tx1"/>
              </a:solidFill>
              <a:latin typeface="Segoe Print" panose="02000600000000000000" pitchFamily="2" charset="0"/>
            </a:endParaRPr>
          </a:p>
        </p:txBody>
      </p:sp>
      <p:cxnSp>
        <p:nvCxnSpPr>
          <p:cNvPr id="13" name="Straight Connector 12"/>
          <p:cNvCxnSpPr/>
          <p:nvPr/>
        </p:nvCxnSpPr>
        <p:spPr>
          <a:xfrm>
            <a:off x="2177143" y="2188056"/>
            <a:ext cx="0" cy="522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747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514663" y="2388126"/>
            <a:ext cx="5631303" cy="3785652"/>
          </a:xfrm>
          <a:prstGeom prst="rect">
            <a:avLst/>
          </a:prstGeom>
        </p:spPr>
        <p:txBody>
          <a:bodyPr wrap="square">
            <a:spAutoFit/>
          </a:bodyPr>
          <a:lstStyle/>
          <a:p>
            <a:r>
              <a:rPr lang="en-US" sz="2400" dirty="0" smtClean="0">
                <a:ea typeface="Calibri" panose="020F0502020204030204" pitchFamily="34" charset="0"/>
                <a:cs typeface="Times New Roman" panose="02020603050405020304" pitchFamily="18" charset="0"/>
              </a:rPr>
              <a:t>		While </a:t>
            </a:r>
            <a:r>
              <a:rPr lang="en-US" sz="2400" dirty="0">
                <a:ea typeface="Calibri" panose="020F0502020204030204" pitchFamily="34" charset="0"/>
                <a:cs typeface="Times New Roman" panose="02020603050405020304" pitchFamily="18" charset="0"/>
              </a:rPr>
              <a:t>attending </a:t>
            </a:r>
            <a:r>
              <a:rPr lang="en-US" sz="2400" dirty="0" smtClean="0">
                <a:ea typeface="Calibri" panose="020F0502020204030204" pitchFamily="34" charset="0"/>
                <a:cs typeface="Times New Roman" panose="02020603050405020304" pitchFamily="18" charset="0"/>
              </a:rPr>
              <a:t>classes </a:t>
            </a:r>
            <a:r>
              <a:rPr lang="en-US" sz="2400" dirty="0">
                <a:ea typeface="Calibri" panose="020F0502020204030204" pitchFamily="34" charset="0"/>
                <a:cs typeface="Times New Roman" panose="02020603050405020304" pitchFamily="18" charset="0"/>
              </a:rPr>
              <a:t>twice </a:t>
            </a:r>
            <a:r>
              <a:rPr lang="en-US" sz="2400" dirty="0" smtClean="0">
                <a:ea typeface="Calibri" panose="020F0502020204030204" pitchFamily="34" charset="0"/>
                <a:cs typeface="Times New Roman" panose="02020603050405020304" pitchFamily="18" charset="0"/>
              </a:rPr>
              <a:t>		a </a:t>
            </a:r>
            <a:r>
              <a:rPr lang="en-US" sz="2400" dirty="0">
                <a:ea typeface="Calibri" panose="020F0502020204030204" pitchFamily="34" charset="0"/>
                <a:cs typeface="Times New Roman" panose="02020603050405020304" pitchFamily="18" charset="0"/>
              </a:rPr>
              <a:t>week, Ron was working at </a:t>
            </a:r>
            <a:r>
              <a:rPr lang="en-US" sz="2400" dirty="0" smtClean="0">
                <a:ea typeface="Calibri" panose="020F0502020204030204" pitchFamily="34" charset="0"/>
                <a:cs typeface="Times New Roman" panose="02020603050405020304" pitchFamily="18" charset="0"/>
              </a:rPr>
              <a:t>a condo complex </a:t>
            </a:r>
            <a:r>
              <a:rPr lang="en-US" sz="2400" dirty="0">
                <a:ea typeface="Calibri" panose="020F0502020204030204" pitchFamily="34" charset="0"/>
                <a:cs typeface="Times New Roman" panose="02020603050405020304" pitchFamily="18" charset="0"/>
              </a:rPr>
              <a:t>as a maintenance specialist. </a:t>
            </a:r>
            <a:endParaRPr lang="en-US" sz="2400" dirty="0" smtClean="0">
              <a:ea typeface="Calibri" panose="020F0502020204030204" pitchFamily="34" charset="0"/>
              <a:cs typeface="Times New Roman" panose="02020603050405020304" pitchFamily="18" charset="0"/>
            </a:endParaRPr>
          </a:p>
          <a:p>
            <a:endParaRPr lang="en-US" sz="2400" dirty="0">
              <a:ea typeface="Calibri" panose="020F0502020204030204" pitchFamily="34" charset="0"/>
              <a:cs typeface="Times New Roman" panose="02020603050405020304" pitchFamily="18" charset="0"/>
            </a:endParaRPr>
          </a:p>
          <a:p>
            <a:r>
              <a:rPr lang="en-US" sz="2400" dirty="0" smtClean="0">
                <a:solidFill>
                  <a:srgbClr val="FFC000"/>
                </a:solidFill>
                <a:ea typeface="Calibri" panose="020F0502020204030204" pitchFamily="34" charset="0"/>
                <a:cs typeface="Times New Roman" panose="02020603050405020304" pitchFamily="18" charset="0"/>
              </a:rPr>
              <a:t>		“</a:t>
            </a:r>
            <a:r>
              <a:rPr lang="en-US" sz="2400" dirty="0">
                <a:solidFill>
                  <a:srgbClr val="FFC000"/>
                </a:solidFill>
                <a:ea typeface="Calibri" panose="020F0502020204030204" pitchFamily="34" charset="0"/>
                <a:cs typeface="Times New Roman" panose="02020603050405020304" pitchFamily="18" charset="0"/>
              </a:rPr>
              <a:t>The teacher was the best </a:t>
            </a:r>
            <a:r>
              <a:rPr lang="en-US" sz="2400" dirty="0" smtClean="0">
                <a:solidFill>
                  <a:srgbClr val="FFC000"/>
                </a:solidFill>
                <a:ea typeface="Calibri" panose="020F0502020204030204" pitchFamily="34" charset="0"/>
                <a:cs typeface="Times New Roman" panose="02020603050405020304" pitchFamily="18" charset="0"/>
              </a:rPr>
              <a:t>			part </a:t>
            </a:r>
            <a:r>
              <a:rPr lang="en-US" sz="2400" dirty="0">
                <a:solidFill>
                  <a:srgbClr val="FFC000"/>
                </a:solidFill>
                <a:ea typeface="Calibri" panose="020F0502020204030204" pitchFamily="34" charset="0"/>
                <a:cs typeface="Times New Roman" panose="02020603050405020304" pitchFamily="18" charset="0"/>
              </a:rPr>
              <a:t>of my class,” reflects Ron, </a:t>
            </a:r>
            <a:r>
              <a:rPr lang="en-US" sz="2400" dirty="0" smtClean="0">
                <a:solidFill>
                  <a:srgbClr val="FFC000"/>
                </a:solidFill>
                <a:ea typeface="Calibri" panose="020F0502020204030204" pitchFamily="34" charset="0"/>
                <a:cs typeface="Times New Roman" panose="02020603050405020304" pitchFamily="18" charset="0"/>
              </a:rPr>
              <a:t>		“</a:t>
            </a:r>
            <a:r>
              <a:rPr lang="en-US" sz="2400" dirty="0">
                <a:solidFill>
                  <a:srgbClr val="FFC000"/>
                </a:solidFill>
                <a:ea typeface="Calibri" panose="020F0502020204030204" pitchFamily="34" charset="0"/>
                <a:cs typeface="Times New Roman" panose="02020603050405020304" pitchFamily="18" charset="0"/>
              </a:rPr>
              <a:t>the </a:t>
            </a:r>
            <a:r>
              <a:rPr lang="en-US" sz="2400" dirty="0" smtClean="0">
                <a:solidFill>
                  <a:srgbClr val="FFC000"/>
                </a:solidFill>
                <a:ea typeface="Calibri" panose="020F0502020204030204" pitchFamily="34" charset="0"/>
                <a:cs typeface="Times New Roman" panose="02020603050405020304" pitchFamily="18" charset="0"/>
              </a:rPr>
              <a:t>one-on-one teacher and student </a:t>
            </a:r>
            <a:r>
              <a:rPr lang="en-US" sz="2400" dirty="0">
                <a:solidFill>
                  <a:srgbClr val="FFC000"/>
                </a:solidFill>
                <a:ea typeface="Calibri" panose="020F0502020204030204" pitchFamily="34" charset="0"/>
                <a:cs typeface="Times New Roman" panose="02020603050405020304" pitchFamily="18" charset="0"/>
              </a:rPr>
              <a:t>vibe </a:t>
            </a:r>
            <a:r>
              <a:rPr lang="en-US" sz="2400" dirty="0" smtClean="0">
                <a:solidFill>
                  <a:srgbClr val="FFC000"/>
                </a:solidFill>
                <a:ea typeface="Calibri" panose="020F0502020204030204" pitchFamily="34" charset="0"/>
                <a:cs typeface="Times New Roman" panose="02020603050405020304" pitchFamily="18" charset="0"/>
              </a:rPr>
              <a:t>worked </a:t>
            </a:r>
            <a:r>
              <a:rPr lang="en-US" sz="2400" dirty="0">
                <a:solidFill>
                  <a:srgbClr val="FFC000"/>
                </a:solidFill>
                <a:ea typeface="Calibri" panose="020F0502020204030204" pitchFamily="34" charset="0"/>
                <a:cs typeface="Times New Roman" panose="02020603050405020304" pitchFamily="18" charset="0"/>
              </a:rPr>
              <a:t>best with </a:t>
            </a:r>
            <a:r>
              <a:rPr lang="en-US" sz="2400" dirty="0" smtClean="0">
                <a:solidFill>
                  <a:srgbClr val="FFC000"/>
                </a:solidFill>
                <a:ea typeface="Calibri" panose="020F0502020204030204" pitchFamily="34" charset="0"/>
                <a:cs typeface="Times New Roman" panose="02020603050405020304" pitchFamily="18" charset="0"/>
              </a:rPr>
              <a:t>me. The teachers/staff </a:t>
            </a:r>
            <a:r>
              <a:rPr lang="en-US" sz="2400" dirty="0">
                <a:solidFill>
                  <a:srgbClr val="FFC000"/>
                </a:solidFill>
                <a:ea typeface="Calibri" panose="020F0502020204030204" pitchFamily="34" charset="0"/>
                <a:cs typeface="Times New Roman" panose="02020603050405020304" pitchFamily="18" charset="0"/>
              </a:rPr>
              <a:t>are amazing!”  </a:t>
            </a:r>
            <a:endParaRPr lang="en-US" sz="2400" dirty="0">
              <a:solidFill>
                <a:srgbClr val="FFC000"/>
              </a:solidFill>
              <a:effectLst/>
              <a:ea typeface="Calibri" panose="020F0502020204030204" pitchFamily="34" charset="0"/>
              <a:cs typeface="Times New Roman" panose="02020603050405020304" pitchFamily="18" charset="0"/>
            </a:endParaRPr>
          </a:p>
        </p:txBody>
      </p:sp>
      <p:sp>
        <p:nvSpPr>
          <p:cNvPr id="4" name="Rectangle 3"/>
          <p:cNvSpPr/>
          <p:nvPr/>
        </p:nvSpPr>
        <p:spPr>
          <a:xfrm>
            <a:off x="6584428" y="2388126"/>
            <a:ext cx="5288952" cy="1631216"/>
          </a:xfrm>
          <a:prstGeom prst="rect">
            <a:avLst/>
          </a:prstGeom>
        </p:spPr>
        <p:txBody>
          <a:bodyPr wrap="square">
            <a:spAutoFit/>
          </a:bodyPr>
          <a:lstStyle/>
          <a:p>
            <a:r>
              <a:rPr lang="en-US" sz="2000" dirty="0" smtClean="0">
                <a:ea typeface="Calibri" panose="020F0502020204030204" pitchFamily="34" charset="0"/>
                <a:cs typeface="Times New Roman" panose="02020603050405020304" pitchFamily="18" charset="0"/>
              </a:rPr>
              <a:t>Thanks to his hard work, dedication, and time spent at the Muncie Area Career Center (MACC) adult education program he is one big step closer to that dream. </a:t>
            </a:r>
            <a:endParaRPr lang="en-US" sz="2000" dirty="0">
              <a:effectLst/>
              <a:ea typeface="Calibri" panose="020F0502020204030204" pitchFamily="34" charset="0"/>
              <a:cs typeface="Times New Roman" panose="02020603050405020304" pitchFamily="18" charset="0"/>
            </a:endParaRPr>
          </a:p>
        </p:txBody>
      </p:sp>
      <p:cxnSp>
        <p:nvCxnSpPr>
          <p:cNvPr id="7" name="Straight Connector 6"/>
          <p:cNvCxnSpPr/>
          <p:nvPr/>
        </p:nvCxnSpPr>
        <p:spPr>
          <a:xfrm flipH="1">
            <a:off x="6216382" y="2490536"/>
            <a:ext cx="37040" cy="3785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13" y="4383362"/>
            <a:ext cx="904327" cy="935978"/>
          </a:xfrm>
          <a:prstGeom prst="rect">
            <a:avLst/>
          </a:prstGeom>
        </p:spPr>
      </p:pic>
      <p:pic>
        <p:nvPicPr>
          <p:cNvPr id="17" name="Picture 16"/>
          <p:cNvPicPr/>
          <p:nvPr/>
        </p:nvPicPr>
        <p:blipFill rotWithShape="1">
          <a:blip r:embed="rId5" cstate="print"/>
          <a:srcRect l="24181" t="3441" r="33832" b="66953"/>
          <a:stretch/>
        </p:blipFill>
        <p:spPr bwMode="auto">
          <a:xfrm>
            <a:off x="514663" y="2204006"/>
            <a:ext cx="869429" cy="874556"/>
          </a:xfrm>
          <a:prstGeom prst="rect">
            <a:avLst/>
          </a:prstGeom>
          <a:noFill/>
          <a:ln w="9525">
            <a:solidFill>
              <a:schemeClr val="tx1"/>
            </a:solidFill>
            <a:miter lim="800000"/>
            <a:headEnd/>
            <a:tailEnd/>
          </a:ln>
          <a:effectLst/>
        </p:spPr>
      </p:pic>
      <p:pic>
        <p:nvPicPr>
          <p:cNvPr id="18" name="Picture 17"/>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0484775" y="4424530"/>
            <a:ext cx="1675995" cy="927384"/>
          </a:xfrm>
          <a:prstGeom prst="rect">
            <a:avLst/>
          </a:prstGeom>
        </p:spPr>
      </p:pic>
      <p:sp>
        <p:nvSpPr>
          <p:cNvPr id="20" name="TextBox 19"/>
          <p:cNvSpPr txBox="1"/>
          <p:nvPr/>
        </p:nvSpPr>
        <p:spPr>
          <a:xfrm>
            <a:off x="6584428" y="4195955"/>
            <a:ext cx="5137880" cy="2246769"/>
          </a:xfrm>
          <a:prstGeom prst="rect">
            <a:avLst/>
          </a:prstGeom>
          <a:noFill/>
        </p:spPr>
        <p:txBody>
          <a:bodyPr wrap="square" rtlCol="0">
            <a:spAutoFit/>
          </a:bodyPr>
          <a:lstStyle/>
          <a:p>
            <a:r>
              <a:rPr lang="en-US" sz="2000" dirty="0">
                <a:ea typeface="Calibri" panose="020F0502020204030204" pitchFamily="34" charset="0"/>
                <a:cs typeface="Times New Roman" panose="02020603050405020304" pitchFamily="18" charset="0"/>
              </a:rPr>
              <a:t>Today, after passing his HSE test </a:t>
            </a:r>
            <a:r>
              <a:rPr lang="en-US" sz="2000" dirty="0" smtClean="0">
                <a:ea typeface="Calibri" panose="020F0502020204030204" pitchFamily="34" charset="0"/>
                <a:cs typeface="Times New Roman" panose="02020603050405020304" pitchFamily="18" charset="0"/>
              </a:rPr>
              <a:t>            and </a:t>
            </a:r>
            <a:r>
              <a:rPr lang="en-US" sz="2000" dirty="0">
                <a:ea typeface="Calibri" panose="020F0502020204030204" pitchFamily="34" charset="0"/>
                <a:cs typeface="Times New Roman" panose="02020603050405020304" pitchFamily="18" charset="0"/>
              </a:rPr>
              <a:t>successfully acquiring his </a:t>
            </a:r>
            <a:r>
              <a:rPr lang="en-US" sz="2000" dirty="0" smtClean="0">
                <a:ea typeface="Calibri" panose="020F0502020204030204" pitchFamily="34" charset="0"/>
                <a:cs typeface="Times New Roman" panose="02020603050405020304" pitchFamily="18" charset="0"/>
              </a:rPr>
              <a:t>             diploma</a:t>
            </a:r>
            <a:r>
              <a:rPr lang="en-US" sz="2000" dirty="0">
                <a:ea typeface="Calibri" panose="020F0502020204030204" pitchFamily="34" charset="0"/>
                <a:cs typeface="Times New Roman" panose="02020603050405020304" pitchFamily="18" charset="0"/>
              </a:rPr>
              <a:t>, Ron applied to, and </a:t>
            </a:r>
            <a:r>
              <a:rPr lang="en-US" sz="2000" dirty="0" smtClean="0">
                <a:ea typeface="Calibri" panose="020F0502020204030204" pitchFamily="34" charset="0"/>
                <a:cs typeface="Times New Roman" panose="02020603050405020304" pitchFamily="18" charset="0"/>
              </a:rPr>
              <a:t>              accepted a new </a:t>
            </a:r>
            <a:r>
              <a:rPr lang="en-US" sz="2000" dirty="0">
                <a:ea typeface="Calibri" panose="020F0502020204030204" pitchFamily="34" charset="0"/>
                <a:cs typeface="Times New Roman" panose="02020603050405020304" pitchFamily="18" charset="0"/>
              </a:rPr>
              <a:t>position at the Blackford County Sherriff’s Office in the jail division as a correctional officer. </a:t>
            </a:r>
            <a:endParaRPr lang="en-US" sz="2000" dirty="0"/>
          </a:p>
          <a:p>
            <a:endParaRPr lang="en-US" sz="2000" dirty="0"/>
          </a:p>
        </p:txBody>
      </p:sp>
    </p:spTree>
    <p:extLst>
      <p:ext uri="{BB962C8B-B14F-4D97-AF65-F5344CB8AC3E}">
        <p14:creationId xmlns:p14="http://schemas.microsoft.com/office/powerpoint/2010/main" val="3967403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127" y="200199"/>
            <a:ext cx="4195600" cy="765863"/>
          </a:xfrm>
          <a:prstGeom prst="rect">
            <a:avLst/>
          </a:prstGeom>
        </p:spPr>
      </p:pic>
      <p:sp>
        <p:nvSpPr>
          <p:cNvPr id="10" name="Rectangle 9"/>
          <p:cNvSpPr/>
          <p:nvPr/>
        </p:nvSpPr>
        <p:spPr>
          <a:xfrm>
            <a:off x="511256" y="2549128"/>
            <a:ext cx="11017438" cy="4308872"/>
          </a:xfrm>
          <a:prstGeom prst="rect">
            <a:avLst/>
          </a:prstGeom>
        </p:spPr>
        <p:txBody>
          <a:bodyPr wrap="square">
            <a:spAutoFit/>
          </a:bodyPr>
          <a:lstStyle/>
          <a:p>
            <a:r>
              <a:rPr lang="en-US" altLang="en-US" sz="3400" dirty="0">
                <a:solidFill>
                  <a:srgbClr val="FFC000"/>
                </a:solidFill>
              </a:rPr>
              <a:t>WIOA Statewide Performance Reports </a:t>
            </a:r>
            <a:endParaRPr lang="en-US" altLang="en-US" sz="3400" dirty="0" smtClean="0">
              <a:solidFill>
                <a:srgbClr val="FFC000"/>
              </a:solidFill>
            </a:endParaRPr>
          </a:p>
          <a:p>
            <a:r>
              <a:rPr lang="en-US" altLang="en-US" sz="3200" dirty="0" smtClean="0"/>
              <a:t>Program </a:t>
            </a:r>
            <a:r>
              <a:rPr lang="en-US" altLang="en-US" sz="3200" dirty="0"/>
              <a:t>Year </a:t>
            </a:r>
            <a:r>
              <a:rPr lang="en-US" altLang="en-US" sz="3200" dirty="0" smtClean="0"/>
              <a:t>2016-2017</a:t>
            </a:r>
          </a:p>
          <a:p>
            <a:endParaRPr lang="en-US" altLang="en-US" sz="2000" dirty="0"/>
          </a:p>
          <a:p>
            <a:pPr>
              <a:spcAft>
                <a:spcPts val="1200"/>
              </a:spcAft>
            </a:pPr>
            <a:r>
              <a:rPr lang="en-US" sz="2400" dirty="0"/>
              <a:t>Department of Education </a:t>
            </a:r>
            <a:r>
              <a:rPr lang="en-US" sz="2400" dirty="0" smtClean="0"/>
              <a:t>Reports </a:t>
            </a:r>
            <a:r>
              <a:rPr lang="en-US" sz="2400" dirty="0"/>
              <a:t>(direct links</a:t>
            </a:r>
            <a:r>
              <a:rPr lang="en-US" sz="2400" dirty="0" smtClean="0"/>
              <a:t>)</a:t>
            </a:r>
          </a:p>
          <a:p>
            <a:pPr marL="628650" lvl="1" indent="-171450">
              <a:spcAft>
                <a:spcPts val="1200"/>
              </a:spcAft>
              <a:buFont typeface="Arial" panose="020B0604020202020204" pitchFamily="34" charset="0"/>
              <a:buChar char="•"/>
            </a:pPr>
            <a:r>
              <a:rPr lang="en-US" sz="2200" dirty="0" smtClean="0"/>
              <a:t>WIOA Title II Statewide Performance Reports – Each State | Outlying Areas</a:t>
            </a:r>
          </a:p>
          <a:p>
            <a:pPr lvl="1">
              <a:spcAft>
                <a:spcPts val="1200"/>
              </a:spcAft>
            </a:pPr>
            <a:r>
              <a:rPr lang="en-US" dirty="0">
                <a:hlinkClick r:id="rId5"/>
              </a:rPr>
              <a:t>https://</a:t>
            </a:r>
            <a:r>
              <a:rPr lang="en-US" dirty="0" smtClean="0">
                <a:hlinkClick r:id="rId5"/>
              </a:rPr>
              <a:t>www2.ed.gov/about/offices/list/ovae/pi/AdultEd/accountability-reporting.html#statereports</a:t>
            </a:r>
            <a:endParaRPr lang="en-US" sz="2200" dirty="0" smtClean="0"/>
          </a:p>
          <a:p>
            <a:pPr marL="628650" lvl="1" indent="-171450">
              <a:spcAft>
                <a:spcPts val="1200"/>
              </a:spcAft>
              <a:buFont typeface="Arial" panose="020B0604020202020204" pitchFamily="34" charset="0"/>
              <a:buChar char="•"/>
            </a:pPr>
            <a:r>
              <a:rPr lang="en-US" sz="2200" dirty="0" smtClean="0"/>
              <a:t>WIOA Title II National </a:t>
            </a:r>
            <a:r>
              <a:rPr lang="en-US" sz="2200" dirty="0"/>
              <a:t>Summary </a:t>
            </a:r>
            <a:r>
              <a:rPr lang="en-US" sz="2200" dirty="0" smtClean="0"/>
              <a:t>Report</a:t>
            </a:r>
          </a:p>
          <a:p>
            <a:pPr lvl="1">
              <a:spcAft>
                <a:spcPts val="1200"/>
              </a:spcAft>
            </a:pPr>
            <a:r>
              <a:rPr lang="en-US" dirty="0">
                <a:hlinkClick r:id="rId6"/>
              </a:rPr>
              <a:t>https://</a:t>
            </a:r>
            <a:r>
              <a:rPr lang="en-US" dirty="0" smtClean="0">
                <a:hlinkClick r:id="rId6"/>
              </a:rPr>
              <a:t>www2.ed.gov/about/offices/list/ovae/pi/AdultEd/spr/py2016/nationalsummary.pdf</a:t>
            </a:r>
            <a:endParaRPr lang="en-US" dirty="0" smtClean="0"/>
          </a:p>
          <a:p>
            <a:pPr lvl="1">
              <a:spcAft>
                <a:spcPts val="1200"/>
              </a:spcAft>
            </a:pPr>
            <a:endParaRPr lang="en-US" dirty="0" smtClean="0"/>
          </a:p>
        </p:txBody>
      </p:sp>
      <p:pic>
        <p:nvPicPr>
          <p:cNvPr id="12" name="Picture 11"/>
          <p:cNvPicPr>
            <a:picLocks noChangeAspect="1"/>
          </p:cNvPicPr>
          <p:nvPr/>
        </p:nvPicPr>
        <p:blipFill>
          <a:blip r:embed="rId7"/>
          <a:stretch>
            <a:fillRect/>
          </a:stretch>
        </p:blipFill>
        <p:spPr>
          <a:xfrm>
            <a:off x="8914710" y="2351234"/>
            <a:ext cx="2553900" cy="1728693"/>
          </a:xfrm>
          <a:prstGeom prst="rect">
            <a:avLst/>
          </a:prstGeom>
          <a:ln>
            <a:solidFill>
              <a:schemeClr val="bg1"/>
            </a:solidFill>
          </a:ln>
        </p:spPr>
      </p:pic>
    </p:spTree>
    <p:extLst>
      <p:ext uri="{BB962C8B-B14F-4D97-AF65-F5344CB8AC3E}">
        <p14:creationId xmlns:p14="http://schemas.microsoft.com/office/powerpoint/2010/main" val="1781747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10" name="Rectangle 9"/>
          <p:cNvSpPr/>
          <p:nvPr/>
        </p:nvSpPr>
        <p:spPr>
          <a:xfrm>
            <a:off x="451172" y="2307913"/>
            <a:ext cx="11017438" cy="3508653"/>
          </a:xfrm>
          <a:prstGeom prst="rect">
            <a:avLst/>
          </a:prstGeom>
        </p:spPr>
        <p:txBody>
          <a:bodyPr wrap="square">
            <a:spAutoFit/>
          </a:bodyPr>
          <a:lstStyle/>
          <a:p>
            <a:r>
              <a:rPr lang="en-US" altLang="en-US" sz="3200" dirty="0">
                <a:solidFill>
                  <a:srgbClr val="FFC000"/>
                </a:solidFill>
              </a:rPr>
              <a:t>WIOA Statewide Performance Reports </a:t>
            </a:r>
            <a:endParaRPr lang="en-US" altLang="en-US" sz="3200" dirty="0" smtClean="0">
              <a:solidFill>
                <a:srgbClr val="FFC000"/>
              </a:solidFill>
            </a:endParaRPr>
          </a:p>
          <a:p>
            <a:r>
              <a:rPr lang="en-US" altLang="en-US" sz="2200" dirty="0" smtClean="0"/>
              <a:t>Program </a:t>
            </a:r>
            <a:r>
              <a:rPr lang="en-US" altLang="en-US" sz="2200" dirty="0"/>
              <a:t>Year </a:t>
            </a:r>
            <a:r>
              <a:rPr lang="en-US" altLang="en-US" sz="2200" dirty="0" smtClean="0"/>
              <a:t>2016-2017</a:t>
            </a:r>
          </a:p>
          <a:p>
            <a:pPr>
              <a:spcAft>
                <a:spcPts val="1200"/>
              </a:spcAft>
            </a:pPr>
            <a:r>
              <a:rPr lang="en-US" sz="2200" dirty="0" smtClean="0"/>
              <a:t>Department </a:t>
            </a:r>
            <a:r>
              <a:rPr lang="en-US" sz="2200" dirty="0"/>
              <a:t>of Labor reports (direct links)</a:t>
            </a:r>
          </a:p>
          <a:p>
            <a:pPr marL="628650" lvl="1" indent="-171450">
              <a:spcAft>
                <a:spcPts val="1200"/>
              </a:spcAft>
              <a:buFont typeface="Arial" panose="020B0604020202020204" pitchFamily="34" charset="0"/>
              <a:buChar char="•"/>
            </a:pPr>
            <a:r>
              <a:rPr lang="en-US" sz="2200" dirty="0" smtClean="0"/>
              <a:t>WIOA Title I Statewide Performance Reports – Each State | Outlying Area</a:t>
            </a:r>
          </a:p>
          <a:p>
            <a:pPr lvl="1">
              <a:spcAft>
                <a:spcPts val="1200"/>
              </a:spcAft>
            </a:pPr>
            <a:r>
              <a:rPr lang="en-US" dirty="0">
                <a:hlinkClick r:id="rId4"/>
              </a:rPr>
              <a:t>https://</a:t>
            </a:r>
            <a:r>
              <a:rPr lang="en-US" dirty="0" smtClean="0">
                <a:hlinkClick r:id="rId4"/>
              </a:rPr>
              <a:t>doleta.gov/performance/results/annualreports/annual_report.cfm</a:t>
            </a:r>
            <a:endParaRPr lang="en-US" dirty="0" smtClean="0"/>
          </a:p>
          <a:p>
            <a:pPr lvl="1">
              <a:spcAft>
                <a:spcPts val="1200"/>
              </a:spcAft>
            </a:pPr>
            <a:endParaRPr lang="en-US" dirty="0" smtClean="0"/>
          </a:p>
          <a:p>
            <a:pPr marL="1085850" lvl="2" indent="-171450">
              <a:spcAft>
                <a:spcPts val="1200"/>
              </a:spcAft>
              <a:buFont typeface="Arial" panose="020B0604020202020204" pitchFamily="34" charset="0"/>
              <a:buChar char="•"/>
            </a:pPr>
            <a:endParaRPr lang="en-US" dirty="0"/>
          </a:p>
          <a:p>
            <a:endParaRPr lang="en-US" altLang="en-US" sz="2000" dirty="0"/>
          </a:p>
        </p:txBody>
      </p:sp>
      <p:sp>
        <p:nvSpPr>
          <p:cNvPr id="3" name="Rectangle 2"/>
          <p:cNvSpPr/>
          <p:nvPr/>
        </p:nvSpPr>
        <p:spPr>
          <a:xfrm>
            <a:off x="451172" y="5373123"/>
            <a:ext cx="11299334" cy="1554272"/>
          </a:xfrm>
          <a:prstGeom prst="rect">
            <a:avLst/>
          </a:prstGeom>
        </p:spPr>
        <p:txBody>
          <a:bodyPr wrap="square">
            <a:spAutoFit/>
          </a:bodyPr>
          <a:lstStyle/>
          <a:p>
            <a:pPr>
              <a:spcAft>
                <a:spcPts val="1200"/>
              </a:spcAft>
            </a:pPr>
            <a:r>
              <a:rPr lang="en-US" i="1" dirty="0"/>
              <a:t>For additional information, please visit OCTAE’s home page for Adult Education and Literacy and click on the “</a:t>
            </a:r>
            <a:r>
              <a:rPr lang="en-US" i="1" dirty="0">
                <a:hlinkClick r:id="rId5"/>
              </a:rPr>
              <a:t>WIOA PY 2016-17 Statewide Performance Reports</a:t>
            </a:r>
            <a:r>
              <a:rPr lang="en-US" i="1" dirty="0"/>
              <a:t>” link in the “What’s New” </a:t>
            </a:r>
            <a:r>
              <a:rPr lang="en-US" i="1" dirty="0" smtClean="0"/>
              <a:t>box</a:t>
            </a:r>
            <a:r>
              <a:rPr lang="en-US" dirty="0" smtClean="0"/>
              <a:t>.</a:t>
            </a:r>
          </a:p>
          <a:p>
            <a:pPr>
              <a:spcAft>
                <a:spcPts val="1200"/>
              </a:spcAft>
            </a:pPr>
            <a:r>
              <a:rPr lang="en-US" sz="1900" dirty="0" smtClean="0">
                <a:hlinkClick r:id="rId5"/>
              </a:rPr>
              <a:t>https</a:t>
            </a:r>
            <a:r>
              <a:rPr lang="en-US" sz="1900" dirty="0">
                <a:hlinkClick r:id="rId5"/>
              </a:rPr>
              <a:t>://</a:t>
            </a:r>
            <a:r>
              <a:rPr lang="en-US" sz="1900" dirty="0" smtClean="0">
                <a:hlinkClick r:id="rId5"/>
              </a:rPr>
              <a:t>www2.ed.gov/about/offices/list/ovae/pi/AdultEd/accountability-reporting.html#spr</a:t>
            </a:r>
            <a:endParaRPr lang="en-US" sz="1900" dirty="0" smtClean="0"/>
          </a:p>
          <a:p>
            <a:pPr>
              <a:spcAft>
                <a:spcPts val="1200"/>
              </a:spcAft>
            </a:pPr>
            <a:endParaRPr lang="en-US" sz="2000" dirty="0"/>
          </a:p>
        </p:txBody>
      </p:sp>
      <p:cxnSp>
        <p:nvCxnSpPr>
          <p:cNvPr id="8" name="Straight Connector 7"/>
          <p:cNvCxnSpPr/>
          <p:nvPr/>
        </p:nvCxnSpPr>
        <p:spPr>
          <a:xfrm>
            <a:off x="5391401" y="5171971"/>
            <a:ext cx="5828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72" y="4656554"/>
            <a:ext cx="714375" cy="714375"/>
          </a:xfrm>
          <a:prstGeom prst="rect">
            <a:avLst/>
          </a:prstGeom>
        </p:spPr>
      </p:pic>
      <p:sp>
        <p:nvSpPr>
          <p:cNvPr id="16" name="TextBox 15"/>
          <p:cNvSpPr txBox="1"/>
          <p:nvPr/>
        </p:nvSpPr>
        <p:spPr>
          <a:xfrm>
            <a:off x="1354623" y="4971916"/>
            <a:ext cx="3855720" cy="400110"/>
          </a:xfrm>
          <a:prstGeom prst="rect">
            <a:avLst/>
          </a:prstGeom>
          <a:noFill/>
        </p:spPr>
        <p:txBody>
          <a:bodyPr wrap="square" rtlCol="0">
            <a:spAutoFit/>
          </a:bodyPr>
          <a:lstStyle/>
          <a:p>
            <a:r>
              <a:rPr lang="en-US" sz="2000" dirty="0" smtClean="0"/>
              <a:t>U.S. Department of Education</a:t>
            </a:r>
            <a:endParaRPr lang="en-US" sz="2000" dirty="0"/>
          </a:p>
        </p:txBody>
      </p:sp>
    </p:spTree>
    <p:extLst>
      <p:ext uri="{BB962C8B-B14F-4D97-AF65-F5344CB8AC3E}">
        <p14:creationId xmlns:p14="http://schemas.microsoft.com/office/powerpoint/2010/main" val="1327788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19" y="2216502"/>
            <a:ext cx="714375" cy="714375"/>
          </a:xfrm>
          <a:prstGeom prst="rect">
            <a:avLst/>
          </a:prstGeom>
        </p:spPr>
      </p:pic>
      <p:sp>
        <p:nvSpPr>
          <p:cNvPr id="16" name="TextBox 15"/>
          <p:cNvSpPr txBox="1"/>
          <p:nvPr/>
        </p:nvSpPr>
        <p:spPr>
          <a:xfrm>
            <a:off x="1267365" y="251951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5867604" y="2639358"/>
            <a:ext cx="6005082" cy="2677656"/>
          </a:xfrm>
          <a:prstGeom prst="rect">
            <a:avLst/>
          </a:prstGeom>
          <a:noFill/>
        </p:spPr>
        <p:txBody>
          <a:bodyPr wrap="square" rtlCol="0">
            <a:spAutoFit/>
          </a:bodyPr>
          <a:lstStyle/>
          <a:p>
            <a:r>
              <a:rPr lang="en-US" dirty="0" smtClean="0"/>
              <a:t>Adult Education and Family Literacy Act (AEFLA)</a:t>
            </a:r>
          </a:p>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cxnSp>
        <p:nvCxnSpPr>
          <p:cNvPr id="11" name="Straight Connector 10"/>
          <p:cNvCxnSpPr/>
          <p:nvPr/>
        </p:nvCxnSpPr>
        <p:spPr>
          <a:xfrm>
            <a:off x="5558971" y="2777102"/>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75701" y="3165028"/>
            <a:ext cx="5219644" cy="3293209"/>
          </a:xfrm>
          <a:prstGeom prst="rect">
            <a:avLst/>
          </a:prstGeom>
        </p:spPr>
        <p:txBody>
          <a:bodyPr wrap="square">
            <a:spAutoFit/>
          </a:bodyPr>
          <a:lstStyle/>
          <a:p>
            <a:r>
              <a:rPr lang="en-US" dirty="0">
                <a:solidFill>
                  <a:srgbClr val="FFC000"/>
                </a:solidFill>
              </a:rPr>
              <a:t>Scott Stump </a:t>
            </a:r>
            <a:r>
              <a:rPr lang="en-US" dirty="0"/>
              <a:t>was confirmed by the Senate on July </a:t>
            </a:r>
            <a:r>
              <a:rPr lang="en-US" dirty="0" smtClean="0"/>
              <a:t>16 </a:t>
            </a:r>
            <a:r>
              <a:rPr lang="en-US" dirty="0"/>
              <a:t>as the Assistant Secretary for Career, Technical, and Adult </a:t>
            </a:r>
            <a:r>
              <a:rPr lang="en-US" dirty="0" smtClean="0"/>
              <a:t>Education.</a:t>
            </a:r>
          </a:p>
          <a:p>
            <a:endParaRPr lang="en-US" sz="1000" dirty="0" smtClean="0"/>
          </a:p>
          <a:p>
            <a:r>
              <a:rPr lang="en-US" sz="1600" dirty="0" smtClean="0"/>
              <a:t>► Served </a:t>
            </a:r>
            <a:r>
              <a:rPr lang="en-US" sz="1600" dirty="0"/>
              <a:t>as the Assistant Provost for Career and Technical Education with the Colorado Community College </a:t>
            </a:r>
            <a:r>
              <a:rPr lang="en-US" sz="1600" dirty="0" smtClean="0"/>
              <a:t>System.</a:t>
            </a:r>
          </a:p>
          <a:p>
            <a:r>
              <a:rPr lang="en-US" sz="1600" dirty="0" smtClean="0"/>
              <a:t>► In </a:t>
            </a:r>
            <a:r>
              <a:rPr lang="en-US" sz="1600" dirty="0"/>
              <a:t>2014</a:t>
            </a:r>
            <a:r>
              <a:rPr lang="en-US" sz="1600" dirty="0" smtClean="0"/>
              <a:t>, </a:t>
            </a:r>
            <a:r>
              <a:rPr lang="en-US" sz="1600" dirty="0"/>
              <a:t>Stump served as President of the National Association of State Directors of Career Technical Education consortium, now called Advance CTE. </a:t>
            </a:r>
          </a:p>
          <a:p>
            <a:r>
              <a:rPr lang="en-US" sz="1600" dirty="0" smtClean="0"/>
              <a:t>► He holds </a:t>
            </a:r>
            <a:r>
              <a:rPr lang="en-US" sz="1600" dirty="0"/>
              <a:t>a B.S. in Agricultural Education from </a:t>
            </a:r>
            <a:r>
              <a:rPr lang="en-US" sz="1600" dirty="0">
                <a:solidFill>
                  <a:srgbClr val="FFC000"/>
                </a:solidFill>
              </a:rPr>
              <a:t>Purdue University.</a:t>
            </a:r>
          </a:p>
        </p:txBody>
      </p:sp>
      <p:sp>
        <p:nvSpPr>
          <p:cNvPr id="2" name="Rectangle 1"/>
          <p:cNvSpPr/>
          <p:nvPr/>
        </p:nvSpPr>
        <p:spPr>
          <a:xfrm>
            <a:off x="5768270" y="5202766"/>
            <a:ext cx="3782130" cy="1092607"/>
          </a:xfrm>
          <a:prstGeom prst="rect">
            <a:avLst/>
          </a:prstGeom>
        </p:spPr>
        <p:txBody>
          <a:bodyPr wrap="square">
            <a:spAutoFit/>
          </a:bodyPr>
          <a:lstStyle/>
          <a:p>
            <a:endParaRPr lang="en-US" sz="1100" dirty="0">
              <a:solidFill>
                <a:srgbClr val="000000"/>
              </a:solidFill>
              <a:latin typeface="Franklin Gothic Book" panose="020B0503020102020204" pitchFamily="34" charset="0"/>
            </a:endParaRPr>
          </a:p>
          <a:p>
            <a:r>
              <a:rPr lang="en-US" dirty="0" smtClean="0"/>
              <a:t>Scheduled </a:t>
            </a:r>
            <a:r>
              <a:rPr lang="en-US" dirty="0"/>
              <a:t>monitoring reviews are </a:t>
            </a:r>
            <a:r>
              <a:rPr lang="en-US" dirty="0" smtClean="0"/>
              <a:t>organized and planned “engagements” </a:t>
            </a:r>
            <a:r>
              <a:rPr lang="en-US" dirty="0"/>
              <a:t>with a </a:t>
            </a:r>
            <a:r>
              <a:rPr lang="en-US" dirty="0" smtClean="0"/>
              <a:t>grantee. </a:t>
            </a:r>
            <a:endParaRPr lang="en-US" dirty="0"/>
          </a:p>
        </p:txBody>
      </p:sp>
    </p:spTree>
    <p:extLst>
      <p:ext uri="{BB962C8B-B14F-4D97-AF65-F5344CB8AC3E}">
        <p14:creationId xmlns:p14="http://schemas.microsoft.com/office/powerpoint/2010/main" val="1512742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76" y="2193126"/>
            <a:ext cx="714375" cy="714375"/>
          </a:xfrm>
          <a:prstGeom prst="rect">
            <a:avLst/>
          </a:prstGeom>
        </p:spPr>
      </p:pic>
      <p:sp>
        <p:nvSpPr>
          <p:cNvPr id="16" name="TextBox 15"/>
          <p:cNvSpPr txBox="1"/>
          <p:nvPr/>
        </p:nvSpPr>
        <p:spPr>
          <a:xfrm>
            <a:off x="1224823" y="2560122"/>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60911" y="3172585"/>
            <a:ext cx="6005082" cy="3447098"/>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1600" dirty="0" smtClean="0"/>
              <a:t>- Program Regulations</a:t>
            </a:r>
          </a:p>
          <a:p>
            <a:r>
              <a:rPr lang="en-US" sz="1600" dirty="0" smtClean="0"/>
              <a:t>- Uniform Guidance</a:t>
            </a:r>
          </a:p>
          <a:p>
            <a:r>
              <a:rPr lang="en-US" sz="1600" dirty="0" smtClean="0"/>
              <a:t>- EDGAR </a:t>
            </a:r>
            <a:r>
              <a:rPr lang="en-US" sz="1600" dirty="0"/>
              <a:t>(Education Department General Administrative </a:t>
            </a:r>
            <a:r>
              <a:rPr lang="en-US" sz="1600" dirty="0" smtClean="0"/>
              <a:t> </a:t>
            </a:r>
          </a:p>
          <a:p>
            <a:r>
              <a:rPr lang="en-US" sz="1600" dirty="0" smtClean="0"/>
              <a:t>  Regulations)</a:t>
            </a:r>
          </a:p>
        </p:txBody>
      </p:sp>
      <p:sp>
        <p:nvSpPr>
          <p:cNvPr id="3" name="TextBox 2"/>
          <p:cNvSpPr txBox="1"/>
          <p:nvPr/>
        </p:nvSpPr>
        <p:spPr>
          <a:xfrm>
            <a:off x="277174" y="2911189"/>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1200329"/>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a:p>
            <a:r>
              <a:rPr lang="en-US" sz="4800" dirty="0" smtClean="0"/>
              <a:t>Statute WIOA </a:t>
            </a:r>
            <a:endParaRPr lang="en-US" sz="4800" dirty="0"/>
          </a:p>
        </p:txBody>
      </p:sp>
      <p:sp>
        <p:nvSpPr>
          <p:cNvPr id="9" name="TextBox 8"/>
          <p:cNvSpPr txBox="1"/>
          <p:nvPr/>
        </p:nvSpPr>
        <p:spPr>
          <a:xfrm>
            <a:off x="6158644" y="3620641"/>
            <a:ext cx="1582057" cy="1754326"/>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en-US" dirty="0" smtClean="0">
                <a:solidFill>
                  <a:schemeClr val="bg1"/>
                </a:solidFill>
              </a:rPr>
              <a:t>Program </a:t>
            </a:r>
            <a:r>
              <a:rPr lang="en-US" dirty="0">
                <a:solidFill>
                  <a:schemeClr val="bg1"/>
                </a:solidFill>
              </a:rPr>
              <a:t>Regulations 34 CFR 462 34 CFR 463 </a:t>
            </a:r>
          </a:p>
          <a:p>
            <a:endParaRPr lang="en-US" dirty="0"/>
          </a:p>
          <a:p>
            <a:endParaRPr lang="en-US" dirty="0"/>
          </a:p>
        </p:txBody>
      </p:sp>
      <p:sp>
        <p:nvSpPr>
          <p:cNvPr id="10" name="TextBox 9"/>
          <p:cNvSpPr txBox="1"/>
          <p:nvPr/>
        </p:nvSpPr>
        <p:spPr>
          <a:xfrm>
            <a:off x="8210831" y="3585393"/>
            <a:ext cx="1335314" cy="2308324"/>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en-US" dirty="0" smtClean="0">
                <a:solidFill>
                  <a:schemeClr val="bg1"/>
                </a:solidFill>
              </a:rPr>
              <a:t>Uniform </a:t>
            </a:r>
            <a:r>
              <a:rPr lang="en-US" dirty="0">
                <a:solidFill>
                  <a:schemeClr val="bg1"/>
                </a:solidFill>
              </a:rPr>
              <a:t>Guidance 2 CFR 200 .327 .328 .331 .338 .339 </a:t>
            </a:r>
          </a:p>
          <a:p>
            <a:endParaRPr lang="en-US" dirty="0"/>
          </a:p>
          <a:p>
            <a:endParaRPr lang="en-US" dirty="0"/>
          </a:p>
        </p:txBody>
      </p:sp>
      <p:sp>
        <p:nvSpPr>
          <p:cNvPr id="11" name="TextBox 10"/>
          <p:cNvSpPr txBox="1"/>
          <p:nvPr/>
        </p:nvSpPr>
        <p:spPr>
          <a:xfrm>
            <a:off x="9924420" y="3580159"/>
            <a:ext cx="1816552" cy="1477328"/>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nn-NO" dirty="0" smtClean="0">
                <a:solidFill>
                  <a:schemeClr val="bg1"/>
                </a:solidFill>
              </a:rPr>
              <a:t>EDGAR </a:t>
            </a:r>
            <a:r>
              <a:rPr lang="nn-NO" dirty="0">
                <a:solidFill>
                  <a:schemeClr val="bg1"/>
                </a:solidFill>
              </a:rPr>
              <a:t>34 CFR 76.770, 76.720, 76.722 </a:t>
            </a:r>
          </a:p>
          <a:p>
            <a:endParaRPr lang="en-US" dirty="0"/>
          </a:p>
          <a:p>
            <a:endParaRPr lang="en-US" dirty="0"/>
          </a:p>
        </p:txBody>
      </p:sp>
      <p:cxnSp>
        <p:nvCxnSpPr>
          <p:cNvPr id="15" name="Straight Connector 14"/>
          <p:cNvCxnSpPr/>
          <p:nvPr/>
        </p:nvCxnSpPr>
        <p:spPr>
          <a:xfrm flipH="1">
            <a:off x="7045886" y="3096438"/>
            <a:ext cx="205029" cy="363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2828" y="3096438"/>
            <a:ext cx="0" cy="363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348590" y="3137516"/>
            <a:ext cx="392580" cy="322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768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76" y="2193126"/>
            <a:ext cx="714375" cy="714375"/>
          </a:xfrm>
          <a:prstGeom prst="rect">
            <a:avLst/>
          </a:prstGeom>
        </p:spPr>
      </p:pic>
      <p:sp>
        <p:nvSpPr>
          <p:cNvPr id="16" name="TextBox 15"/>
          <p:cNvSpPr txBox="1"/>
          <p:nvPr/>
        </p:nvSpPr>
        <p:spPr>
          <a:xfrm>
            <a:off x="1224823" y="2560122"/>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60911" y="3172585"/>
            <a:ext cx="6005082" cy="3447098"/>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1600" dirty="0" smtClean="0"/>
              <a:t>- Program Regulations</a:t>
            </a:r>
          </a:p>
          <a:p>
            <a:r>
              <a:rPr lang="en-US" sz="1600" dirty="0" smtClean="0"/>
              <a:t>- Uniform Guidance</a:t>
            </a:r>
          </a:p>
          <a:p>
            <a:r>
              <a:rPr lang="en-US" sz="1600" dirty="0" smtClean="0"/>
              <a:t>- EDGAR </a:t>
            </a:r>
            <a:r>
              <a:rPr lang="en-US" sz="1600" dirty="0"/>
              <a:t>(Education Department General Administrative </a:t>
            </a:r>
            <a:r>
              <a:rPr lang="en-US" sz="1600" dirty="0" smtClean="0"/>
              <a:t> </a:t>
            </a:r>
          </a:p>
          <a:p>
            <a:r>
              <a:rPr lang="en-US" sz="1600" dirty="0" smtClean="0"/>
              <a:t>  Regulations)</a:t>
            </a:r>
          </a:p>
        </p:txBody>
      </p:sp>
      <p:sp>
        <p:nvSpPr>
          <p:cNvPr id="3" name="TextBox 2"/>
          <p:cNvSpPr txBox="1"/>
          <p:nvPr/>
        </p:nvSpPr>
        <p:spPr>
          <a:xfrm>
            <a:off x="277174" y="2911189"/>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461665"/>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p:txBody>
      </p:sp>
      <p:sp>
        <p:nvSpPr>
          <p:cNvPr id="2" name="TextBox 1"/>
          <p:cNvSpPr txBox="1"/>
          <p:nvPr/>
        </p:nvSpPr>
        <p:spPr>
          <a:xfrm>
            <a:off x="6165993" y="2496277"/>
            <a:ext cx="5880864" cy="4154984"/>
          </a:xfrm>
          <a:prstGeom prst="rect">
            <a:avLst/>
          </a:prstGeom>
          <a:noFill/>
        </p:spPr>
        <p:txBody>
          <a:bodyPr wrap="square" rtlCol="0">
            <a:spAutoFit/>
          </a:bodyPr>
          <a:lstStyle/>
          <a:p>
            <a:r>
              <a:rPr lang="en-US" sz="4400" dirty="0" smtClean="0">
                <a:solidFill>
                  <a:srgbClr val="FFC000"/>
                </a:solidFill>
              </a:rPr>
              <a:t>What is Monitoring</a:t>
            </a:r>
            <a:r>
              <a:rPr lang="en-US" sz="4400" dirty="0" smtClean="0">
                <a:solidFill>
                  <a:srgbClr val="FFC000"/>
                </a:solidFill>
                <a:latin typeface="Arial" panose="020B0604020202020204" pitchFamily="34" charset="0"/>
                <a:cs typeface="Arial" panose="020B0604020202020204" pitchFamily="34" charset="0"/>
              </a:rPr>
              <a:t>?</a:t>
            </a:r>
          </a:p>
          <a:p>
            <a:endParaRPr lang="en-US" sz="1000" dirty="0" smtClean="0">
              <a:solidFill>
                <a:srgbClr val="FFC000"/>
              </a:solidFill>
            </a:endParaRPr>
          </a:p>
          <a:p>
            <a:r>
              <a:rPr lang="en-US" sz="2400" b="1" dirty="0">
                <a:latin typeface="Segoe Script" panose="020B0504020000000003" pitchFamily="34" charset="0"/>
                <a:ea typeface="Calibri" panose="020F0502020204030204" pitchFamily="34" charset="0"/>
                <a:cs typeface="Times New Roman" panose="02020603050405020304" pitchFamily="18" charset="0"/>
              </a:rPr>
              <a:t>#</a:t>
            </a:r>
            <a:r>
              <a:rPr lang="en-US" sz="2400" b="1" dirty="0" smtClean="0">
                <a:latin typeface="Segoe Script" panose="020B0504020000000003" pitchFamily="34" charset="0"/>
                <a:ea typeface="Calibri" panose="020F0502020204030204" pitchFamily="34" charset="0"/>
                <a:cs typeface="Times New Roman" panose="02020603050405020304" pitchFamily="18" charset="0"/>
              </a:rPr>
              <a:t>1 </a:t>
            </a:r>
            <a:r>
              <a:rPr lang="en-US" altLang="en-US" sz="2400" dirty="0" smtClean="0"/>
              <a:t>More than on-site visits</a:t>
            </a:r>
          </a:p>
          <a:p>
            <a:endParaRPr lang="en-US" altLang="en-US" sz="1000" dirty="0" smtClean="0"/>
          </a:p>
          <a:p>
            <a:r>
              <a:rPr lang="en-US" sz="2400" b="1" dirty="0" smtClean="0">
                <a:latin typeface="Segoe Script" panose="020B0504020000000003" pitchFamily="34" charset="0"/>
                <a:ea typeface="Calibri" panose="020F0502020204030204" pitchFamily="34" charset="0"/>
                <a:cs typeface="Times New Roman" panose="02020603050405020304" pitchFamily="18" charset="0"/>
              </a:rPr>
              <a:t>#2 </a:t>
            </a:r>
            <a:r>
              <a:rPr lang="en-US" altLang="en-US" sz="2400" dirty="0" smtClean="0"/>
              <a:t>Any action taken by the state        </a:t>
            </a:r>
          </a:p>
          <a:p>
            <a:r>
              <a:rPr lang="en-US" altLang="en-US" sz="2400" dirty="0"/>
              <a:t> </a:t>
            </a:r>
            <a:r>
              <a:rPr lang="en-US" altLang="en-US" sz="2400" dirty="0" smtClean="0"/>
              <a:t>      or grantee throughout the life of </a:t>
            </a:r>
          </a:p>
          <a:p>
            <a:r>
              <a:rPr lang="en-US" altLang="en-US" sz="2400" dirty="0"/>
              <a:t> </a:t>
            </a:r>
            <a:r>
              <a:rPr lang="en-US" altLang="en-US" sz="2400" dirty="0" smtClean="0"/>
              <a:t>      a grant to ensure </a:t>
            </a:r>
            <a:r>
              <a:rPr lang="en-US" altLang="en-US" sz="2400" dirty="0" smtClean="0">
                <a:solidFill>
                  <a:srgbClr val="FFC000"/>
                </a:solidFill>
              </a:rPr>
              <a:t>legal</a:t>
            </a:r>
            <a:r>
              <a:rPr lang="en-US" altLang="en-US" sz="2400" dirty="0" smtClean="0"/>
              <a:t> </a:t>
            </a:r>
          </a:p>
          <a:p>
            <a:r>
              <a:rPr lang="en-US" altLang="en-US" sz="2400" dirty="0"/>
              <a:t> </a:t>
            </a:r>
            <a:r>
              <a:rPr lang="en-US" altLang="en-US" sz="2400" dirty="0" smtClean="0"/>
              <a:t>      </a:t>
            </a:r>
            <a:r>
              <a:rPr lang="en-US" altLang="en-US" sz="2400" dirty="0" smtClean="0">
                <a:solidFill>
                  <a:srgbClr val="FFC000"/>
                </a:solidFill>
              </a:rPr>
              <a:t>compliance</a:t>
            </a:r>
            <a:r>
              <a:rPr lang="en-US" altLang="en-US" sz="2400" dirty="0" smtClean="0"/>
              <a:t> </a:t>
            </a:r>
            <a:r>
              <a:rPr lang="en-US" altLang="en-US" sz="2400" dirty="0" smtClean="0">
                <a:solidFill>
                  <a:srgbClr val="FFC000"/>
                </a:solidFill>
              </a:rPr>
              <a:t>and program </a:t>
            </a:r>
          </a:p>
          <a:p>
            <a:r>
              <a:rPr lang="en-US" altLang="en-US" sz="2400" dirty="0">
                <a:solidFill>
                  <a:srgbClr val="FFC000"/>
                </a:solidFill>
              </a:rPr>
              <a:t> </a:t>
            </a:r>
            <a:r>
              <a:rPr lang="en-US" altLang="en-US" sz="2400" dirty="0" smtClean="0">
                <a:solidFill>
                  <a:srgbClr val="FFC000"/>
                </a:solidFill>
              </a:rPr>
              <a:t>      performance </a:t>
            </a:r>
          </a:p>
          <a:p>
            <a:endParaRPr lang="en-US" altLang="en-US" sz="1000" dirty="0" smtClean="0"/>
          </a:p>
          <a:p>
            <a:r>
              <a:rPr lang="en-US" sz="2400" b="1" dirty="0" smtClean="0">
                <a:latin typeface="Segoe Script" panose="020B0504020000000003" pitchFamily="34" charset="0"/>
                <a:ea typeface="Calibri" panose="020F0502020204030204" pitchFamily="34" charset="0"/>
                <a:cs typeface="Times New Roman" panose="02020603050405020304" pitchFamily="18" charset="0"/>
              </a:rPr>
              <a:t>#3 </a:t>
            </a:r>
            <a:r>
              <a:rPr lang="en-US" altLang="en-US" sz="2400" dirty="0" smtClean="0"/>
              <a:t>Ongoing </a:t>
            </a:r>
            <a:r>
              <a:rPr lang="en-US" altLang="en-US" sz="2400" dirty="0"/>
              <a:t>process</a:t>
            </a:r>
          </a:p>
          <a:p>
            <a:endParaRPr lang="en-US" sz="2200" dirty="0"/>
          </a:p>
        </p:txBody>
      </p:sp>
    </p:spTree>
    <p:extLst>
      <p:ext uri="{BB962C8B-B14F-4D97-AF65-F5344CB8AC3E}">
        <p14:creationId xmlns:p14="http://schemas.microsoft.com/office/powerpoint/2010/main" val="41777541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76" y="2193126"/>
            <a:ext cx="714375" cy="714375"/>
          </a:xfrm>
          <a:prstGeom prst="rect">
            <a:avLst/>
          </a:prstGeom>
        </p:spPr>
      </p:pic>
      <p:sp>
        <p:nvSpPr>
          <p:cNvPr id="16" name="TextBox 15"/>
          <p:cNvSpPr txBox="1"/>
          <p:nvPr/>
        </p:nvSpPr>
        <p:spPr>
          <a:xfrm>
            <a:off x="1224823" y="2560122"/>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60911" y="3172585"/>
            <a:ext cx="6005082" cy="3447098"/>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1600" dirty="0" smtClean="0"/>
              <a:t>- Program Regulations</a:t>
            </a:r>
          </a:p>
          <a:p>
            <a:r>
              <a:rPr lang="en-US" sz="1600" dirty="0" smtClean="0"/>
              <a:t>- Uniform Guidance</a:t>
            </a:r>
          </a:p>
          <a:p>
            <a:r>
              <a:rPr lang="en-US" sz="1600" dirty="0" smtClean="0"/>
              <a:t>- EDGAR </a:t>
            </a:r>
            <a:r>
              <a:rPr lang="en-US" sz="1600" dirty="0"/>
              <a:t>(Education Department General Administrative </a:t>
            </a:r>
            <a:r>
              <a:rPr lang="en-US" sz="1600" dirty="0" smtClean="0"/>
              <a:t> </a:t>
            </a:r>
          </a:p>
          <a:p>
            <a:r>
              <a:rPr lang="en-US" sz="1600" dirty="0" smtClean="0"/>
              <a:t>  Regulations)</a:t>
            </a:r>
          </a:p>
        </p:txBody>
      </p:sp>
      <p:sp>
        <p:nvSpPr>
          <p:cNvPr id="3" name="TextBox 2"/>
          <p:cNvSpPr txBox="1"/>
          <p:nvPr/>
        </p:nvSpPr>
        <p:spPr>
          <a:xfrm>
            <a:off x="277174" y="2911189"/>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461665"/>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p:txBody>
      </p:sp>
      <p:sp>
        <p:nvSpPr>
          <p:cNvPr id="2" name="Rectangle 1"/>
          <p:cNvSpPr/>
          <p:nvPr/>
        </p:nvSpPr>
        <p:spPr>
          <a:xfrm>
            <a:off x="6254795" y="2303369"/>
            <a:ext cx="5686630" cy="3970318"/>
          </a:xfrm>
          <a:prstGeom prst="rect">
            <a:avLst/>
          </a:prstGeom>
        </p:spPr>
        <p:txBody>
          <a:bodyPr wrap="square">
            <a:spAutoFit/>
          </a:bodyPr>
          <a:lstStyle/>
          <a:p>
            <a:r>
              <a:rPr lang="en-US" sz="2400" dirty="0"/>
              <a:t>Uniform Guidance 2 CFR </a:t>
            </a:r>
            <a:r>
              <a:rPr lang="en-US" sz="2400" dirty="0" smtClean="0"/>
              <a:t>200.328 </a:t>
            </a:r>
            <a:r>
              <a:rPr lang="en-US" sz="2400" dirty="0">
                <a:solidFill>
                  <a:srgbClr val="FFC000"/>
                </a:solidFill>
              </a:rPr>
              <a:t>Monitoring and reporting </a:t>
            </a:r>
            <a:r>
              <a:rPr lang="en-US" sz="2400" dirty="0" smtClean="0">
                <a:solidFill>
                  <a:srgbClr val="FFC000"/>
                </a:solidFill>
              </a:rPr>
              <a:t>program performance</a:t>
            </a:r>
            <a:r>
              <a:rPr lang="en-US" sz="2400" dirty="0">
                <a:solidFill>
                  <a:srgbClr val="FFC000"/>
                </a:solidFill>
              </a:rPr>
              <a:t>.</a:t>
            </a:r>
          </a:p>
          <a:p>
            <a:r>
              <a:rPr lang="en-US" dirty="0"/>
              <a:t>(a) </a:t>
            </a:r>
            <a:r>
              <a:rPr lang="en-US" i="1" dirty="0"/>
              <a:t>Monitoring by </a:t>
            </a:r>
            <a:r>
              <a:rPr lang="en-US" i="1" dirty="0" smtClean="0"/>
              <a:t>the (state). </a:t>
            </a:r>
            <a:r>
              <a:rPr lang="en-US" dirty="0" smtClean="0"/>
              <a:t>The (state) is responsible for </a:t>
            </a:r>
            <a:r>
              <a:rPr lang="en-US" dirty="0"/>
              <a:t>oversight of the operations </a:t>
            </a:r>
            <a:r>
              <a:rPr lang="en-US" dirty="0" smtClean="0"/>
              <a:t>of the </a:t>
            </a:r>
            <a:r>
              <a:rPr lang="en-US" dirty="0"/>
              <a:t>Federal award supported activities</a:t>
            </a:r>
            <a:r>
              <a:rPr lang="en-US" dirty="0" smtClean="0"/>
              <a:t>. The (state) must monitor its </a:t>
            </a:r>
            <a:r>
              <a:rPr lang="en-US" dirty="0"/>
              <a:t>activities under Federal awards </a:t>
            </a:r>
            <a:r>
              <a:rPr lang="en-US" dirty="0" smtClean="0"/>
              <a:t>to assure </a:t>
            </a:r>
            <a:r>
              <a:rPr lang="en-US" dirty="0"/>
              <a:t>compliance with applicable </a:t>
            </a:r>
            <a:r>
              <a:rPr lang="en-US" dirty="0" smtClean="0"/>
              <a:t>Federal requirements </a:t>
            </a:r>
            <a:r>
              <a:rPr lang="en-US" dirty="0"/>
              <a:t>and performance </a:t>
            </a:r>
            <a:r>
              <a:rPr lang="en-US" dirty="0" smtClean="0"/>
              <a:t>expectations are </a:t>
            </a:r>
            <a:r>
              <a:rPr lang="en-US" dirty="0"/>
              <a:t>being achieved. </a:t>
            </a:r>
            <a:r>
              <a:rPr lang="en-US" dirty="0" smtClean="0"/>
              <a:t>Monitoring by </a:t>
            </a:r>
            <a:r>
              <a:rPr lang="en-US" dirty="0"/>
              <a:t>the </a:t>
            </a:r>
            <a:r>
              <a:rPr lang="en-US" dirty="0" smtClean="0"/>
              <a:t>(state) must cover </a:t>
            </a:r>
            <a:r>
              <a:rPr lang="en-US" dirty="0"/>
              <a:t>each program, </a:t>
            </a:r>
            <a:r>
              <a:rPr lang="en-US" dirty="0" smtClean="0"/>
              <a:t>function, </a:t>
            </a:r>
            <a:r>
              <a:rPr lang="en-US" dirty="0"/>
              <a:t>or </a:t>
            </a:r>
            <a:r>
              <a:rPr lang="en-US" dirty="0" smtClean="0"/>
              <a:t>activity. See </a:t>
            </a:r>
            <a:r>
              <a:rPr lang="en-US" dirty="0"/>
              <a:t>also § 200.331 Requirements </a:t>
            </a:r>
            <a:r>
              <a:rPr lang="en-US" dirty="0" smtClean="0"/>
              <a:t>for pass-through </a:t>
            </a:r>
            <a:r>
              <a:rPr lang="en-US" i="1" dirty="0" smtClean="0"/>
              <a:t>entities.</a:t>
            </a:r>
            <a:endParaRPr lang="en-US" dirty="0"/>
          </a:p>
        </p:txBody>
      </p:sp>
    </p:spTree>
    <p:extLst>
      <p:ext uri="{BB962C8B-B14F-4D97-AF65-F5344CB8AC3E}">
        <p14:creationId xmlns:p14="http://schemas.microsoft.com/office/powerpoint/2010/main" val="28653823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555093"/>
          </a:xfrm>
          <a:prstGeom prst="rect">
            <a:avLst/>
          </a:prstGeom>
          <a:noFill/>
        </p:spPr>
        <p:txBody>
          <a:bodyPr wrap="square" rtlCol="0">
            <a:spAutoFit/>
          </a:bodyPr>
          <a:lstStyle/>
          <a:p>
            <a:endParaRPr lang="en-US" sz="2000" dirty="0"/>
          </a:p>
          <a:p>
            <a:r>
              <a:rPr lang="en-US" sz="3200" dirty="0">
                <a:solidFill>
                  <a:srgbClr val="FFC000"/>
                </a:solidFill>
              </a:rPr>
              <a:t>Are </a:t>
            </a:r>
            <a:r>
              <a:rPr lang="en-US" sz="3200" dirty="0" smtClean="0">
                <a:solidFill>
                  <a:srgbClr val="FFC000"/>
                </a:solidFill>
              </a:rPr>
              <a:t>local grantees – </a:t>
            </a:r>
          </a:p>
          <a:p>
            <a:endParaRPr lang="en-US" sz="800" dirty="0" smtClean="0"/>
          </a:p>
          <a:p>
            <a:r>
              <a:rPr lang="en-US" sz="2000" dirty="0" smtClean="0"/>
              <a:t>Serving </a:t>
            </a:r>
            <a:r>
              <a:rPr lang="en-US" sz="2000" dirty="0"/>
              <a:t>eligible adults</a:t>
            </a:r>
            <a:r>
              <a:rPr lang="en-US" sz="2000" dirty="0">
                <a:latin typeface="Arial" panose="020B0604020202020204" pitchFamily="34" charset="0"/>
                <a:cs typeface="Arial" panose="020B0604020202020204" pitchFamily="34" charset="0"/>
              </a:rPr>
              <a:t>?</a:t>
            </a:r>
            <a:r>
              <a:rPr lang="en-US" sz="2000" dirty="0"/>
              <a:t> </a:t>
            </a:r>
            <a:endParaRPr lang="en-US" sz="2000" dirty="0" smtClean="0"/>
          </a:p>
          <a:p>
            <a:endParaRPr lang="en-US" sz="800" dirty="0"/>
          </a:p>
          <a:p>
            <a:r>
              <a:rPr lang="en-US" sz="2000" dirty="0">
                <a:solidFill>
                  <a:srgbClr val="FFC000"/>
                </a:solidFill>
              </a:rPr>
              <a:t>Carrying out allowable activities</a:t>
            </a:r>
            <a:r>
              <a:rPr lang="en-US" sz="2000" dirty="0">
                <a:solidFill>
                  <a:srgbClr val="FFC000"/>
                </a:solidFill>
                <a:latin typeface="Arial" panose="020B0604020202020204" pitchFamily="34" charset="0"/>
                <a:cs typeface="Arial" panose="020B0604020202020204" pitchFamily="34" charset="0"/>
              </a:rPr>
              <a:t>? </a:t>
            </a:r>
            <a:endParaRPr lang="en-US" sz="2000" dirty="0" smtClean="0">
              <a:solidFill>
                <a:srgbClr val="FFC000"/>
              </a:solidFill>
              <a:latin typeface="Arial" panose="020B0604020202020204" pitchFamily="34" charset="0"/>
              <a:cs typeface="Arial" panose="020B0604020202020204" pitchFamily="34" charset="0"/>
            </a:endParaRPr>
          </a:p>
          <a:p>
            <a:endParaRPr lang="en-US" sz="1000" dirty="0">
              <a:solidFill>
                <a:srgbClr val="FFC000"/>
              </a:solidFill>
              <a:latin typeface="Arial" panose="020B0604020202020204" pitchFamily="34" charset="0"/>
              <a:cs typeface="Arial" panose="020B0604020202020204" pitchFamily="34" charset="0"/>
            </a:endParaRPr>
          </a:p>
          <a:p>
            <a:r>
              <a:rPr lang="en-US" sz="2000" dirty="0"/>
              <a:t>Using AEFLA funds in ways that are allowable under the statute</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000" dirty="0">
                <a:solidFill>
                  <a:srgbClr val="FFC000"/>
                </a:solidFill>
              </a:rPr>
              <a:t>Meeting acceptable levels of performance</a:t>
            </a:r>
            <a:r>
              <a:rPr lang="en-US" sz="2000" dirty="0">
                <a:solidFill>
                  <a:srgbClr val="FFC000"/>
                </a:solidFill>
                <a:latin typeface="Arial" panose="020B0604020202020204" pitchFamily="34" charset="0"/>
                <a:cs typeface="Arial" panose="020B0604020202020204" pitchFamily="34" charset="0"/>
              </a:rPr>
              <a:t>? </a:t>
            </a:r>
            <a:endParaRPr lang="en-US" sz="2000" dirty="0" smtClean="0">
              <a:solidFill>
                <a:srgbClr val="FFC000"/>
              </a:solidFill>
              <a:latin typeface="Arial" panose="020B0604020202020204" pitchFamily="34" charset="0"/>
              <a:cs typeface="Arial" panose="020B0604020202020204" pitchFamily="34" charset="0"/>
            </a:endParaRPr>
          </a:p>
          <a:p>
            <a:endParaRPr lang="en-US" sz="800" dirty="0">
              <a:solidFill>
                <a:srgbClr val="FFC000"/>
              </a:solidFill>
              <a:latin typeface="Arial" panose="020B0604020202020204" pitchFamily="34" charset="0"/>
              <a:cs typeface="Arial" panose="020B0604020202020204" pitchFamily="34" charset="0"/>
            </a:endParaRPr>
          </a:p>
          <a:p>
            <a:r>
              <a:rPr lang="en-US" sz="2000" dirty="0"/>
              <a:t>Providing the </a:t>
            </a:r>
            <a:r>
              <a:rPr lang="en-US" sz="2000" dirty="0" smtClean="0"/>
              <a:t>state </a:t>
            </a:r>
            <a:r>
              <a:rPr lang="en-US" sz="2000" dirty="0"/>
              <a:t>with data that is valid and reliable</a:t>
            </a:r>
            <a:r>
              <a:rPr lang="en-US" sz="2000" dirty="0">
                <a:latin typeface="Arial" panose="020B0604020202020204" pitchFamily="34" charset="0"/>
                <a:cs typeface="Arial" panose="020B0604020202020204" pitchFamily="34" charset="0"/>
              </a:rPr>
              <a:t>?</a:t>
            </a:r>
            <a:r>
              <a:rPr lang="en-US" sz="2000" dirty="0"/>
              <a:t> </a:t>
            </a:r>
            <a:endParaRPr lang="en-US" sz="2000" dirty="0" smtClean="0"/>
          </a:p>
          <a:p>
            <a:endParaRPr lang="en-US" sz="800" dirty="0"/>
          </a:p>
          <a:p>
            <a:r>
              <a:rPr lang="en-US" sz="2000" dirty="0">
                <a:solidFill>
                  <a:srgbClr val="FFC000"/>
                </a:solidFill>
              </a:rPr>
              <a:t>Fulfilling their one-stop partner roles and responsibilities</a:t>
            </a:r>
            <a:r>
              <a:rPr lang="en-US" sz="2000" dirty="0">
                <a:solidFill>
                  <a:srgbClr val="FFC000"/>
                </a:solidFill>
                <a:latin typeface="Arial" panose="020B0604020202020204" pitchFamily="34" charset="0"/>
                <a:cs typeface="Arial" panose="020B0604020202020204" pitchFamily="34" charset="0"/>
              </a:rPr>
              <a:t>?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92" y="2462837"/>
            <a:ext cx="714375" cy="714375"/>
          </a:xfrm>
          <a:prstGeom prst="rect">
            <a:avLst/>
          </a:prstGeom>
        </p:spPr>
      </p:pic>
      <p:sp>
        <p:nvSpPr>
          <p:cNvPr id="16" name="TextBox 15"/>
          <p:cNvSpPr txBox="1"/>
          <p:nvPr/>
        </p:nvSpPr>
        <p:spPr>
          <a:xfrm>
            <a:off x="1227809" y="276596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77101" y="3499229"/>
            <a:ext cx="6005082" cy="2400657"/>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cxnSp>
        <p:nvCxnSpPr>
          <p:cNvPr id="11" name="Straight Connector 10"/>
          <p:cNvCxnSpPr/>
          <p:nvPr/>
        </p:nvCxnSpPr>
        <p:spPr>
          <a:xfrm>
            <a:off x="5976432" y="2642730"/>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2702" y="3216937"/>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spTree>
    <p:extLst>
      <p:ext uri="{BB962C8B-B14F-4D97-AF65-F5344CB8AC3E}">
        <p14:creationId xmlns:p14="http://schemas.microsoft.com/office/powerpoint/2010/main" val="34864496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92" y="2462837"/>
            <a:ext cx="714375" cy="714375"/>
          </a:xfrm>
          <a:prstGeom prst="rect">
            <a:avLst/>
          </a:prstGeom>
        </p:spPr>
      </p:pic>
      <p:sp>
        <p:nvSpPr>
          <p:cNvPr id="16" name="TextBox 15"/>
          <p:cNvSpPr txBox="1"/>
          <p:nvPr/>
        </p:nvSpPr>
        <p:spPr>
          <a:xfrm>
            <a:off x="1227809" y="276596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77101" y="3499229"/>
            <a:ext cx="6005082" cy="2400657"/>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sp>
        <p:nvSpPr>
          <p:cNvPr id="3" name="TextBox 2"/>
          <p:cNvSpPr txBox="1"/>
          <p:nvPr/>
        </p:nvSpPr>
        <p:spPr>
          <a:xfrm>
            <a:off x="242702" y="3216937"/>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sp>
        <p:nvSpPr>
          <p:cNvPr id="2" name="Rectangle 1"/>
          <p:cNvSpPr/>
          <p:nvPr/>
        </p:nvSpPr>
        <p:spPr>
          <a:xfrm>
            <a:off x="5994400" y="2573501"/>
            <a:ext cx="5569653" cy="3785652"/>
          </a:xfrm>
          <a:prstGeom prst="rect">
            <a:avLst/>
          </a:prstGeom>
        </p:spPr>
        <p:txBody>
          <a:bodyPr wrap="square">
            <a:spAutoFit/>
          </a:bodyPr>
          <a:lstStyle/>
          <a:p>
            <a:r>
              <a:rPr lang="en-US" sz="2200" dirty="0">
                <a:solidFill>
                  <a:srgbClr val="FFC000"/>
                </a:solidFill>
              </a:rPr>
              <a:t>Scheduled monitoring reviews are organized and planned </a:t>
            </a:r>
            <a:r>
              <a:rPr lang="en-US" sz="2200" dirty="0" smtClean="0">
                <a:solidFill>
                  <a:srgbClr val="FFC000"/>
                </a:solidFill>
              </a:rPr>
              <a:t>with </a:t>
            </a:r>
            <a:r>
              <a:rPr lang="en-US" sz="2200" dirty="0">
                <a:solidFill>
                  <a:srgbClr val="FFC000"/>
                </a:solidFill>
              </a:rPr>
              <a:t>a grantee and may include one or more of the following </a:t>
            </a:r>
            <a:r>
              <a:rPr lang="en-US" sz="2200" dirty="0" smtClean="0">
                <a:solidFill>
                  <a:srgbClr val="FFC000"/>
                </a:solidFill>
              </a:rPr>
              <a:t>methods</a:t>
            </a:r>
            <a:r>
              <a:rPr lang="en-US" sz="2200" dirty="0">
                <a:solidFill>
                  <a:srgbClr val="FFC000"/>
                </a:solidFill>
              </a:rPr>
              <a:t> </a:t>
            </a:r>
            <a:r>
              <a:rPr lang="en-US" sz="2200" dirty="0" smtClean="0">
                <a:solidFill>
                  <a:srgbClr val="FFC000"/>
                </a:solidFill>
              </a:rPr>
              <a:t>– </a:t>
            </a:r>
          </a:p>
          <a:p>
            <a:endParaRPr lang="en-US" sz="800" dirty="0" smtClean="0"/>
          </a:p>
          <a:p>
            <a:endParaRPr lang="en-US" sz="800" dirty="0" smtClean="0"/>
          </a:p>
          <a:p>
            <a:r>
              <a:rPr lang="en-US" sz="2000" dirty="0" smtClean="0"/>
              <a:t>► Desk </a:t>
            </a:r>
            <a:r>
              <a:rPr lang="en-US" sz="2000" dirty="0"/>
              <a:t>Monitoring </a:t>
            </a:r>
          </a:p>
          <a:p>
            <a:endParaRPr lang="en-US" sz="800" dirty="0" smtClean="0"/>
          </a:p>
          <a:p>
            <a:r>
              <a:rPr lang="en-US" sz="2000" dirty="0" smtClean="0"/>
              <a:t>► On-Site </a:t>
            </a:r>
            <a:r>
              <a:rPr lang="en-US" sz="2000" dirty="0"/>
              <a:t>Monitoring </a:t>
            </a:r>
          </a:p>
          <a:p>
            <a:endParaRPr lang="en-US" sz="800" dirty="0" smtClean="0"/>
          </a:p>
          <a:p>
            <a:r>
              <a:rPr lang="en-US" sz="2000" dirty="0" smtClean="0"/>
              <a:t>► Other </a:t>
            </a:r>
            <a:r>
              <a:rPr lang="en-US" sz="2000" dirty="0"/>
              <a:t>monitoring techniques that ensure effective monitoring of grantee progress in meeting performance standards and compliance with grant requirements </a:t>
            </a:r>
          </a:p>
        </p:txBody>
      </p:sp>
      <p:cxnSp>
        <p:nvCxnSpPr>
          <p:cNvPr id="12" name="Straight Connector 11"/>
          <p:cNvCxnSpPr/>
          <p:nvPr/>
        </p:nvCxnSpPr>
        <p:spPr>
          <a:xfrm>
            <a:off x="5834742" y="2765960"/>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888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92" y="2462837"/>
            <a:ext cx="714375" cy="714375"/>
          </a:xfrm>
          <a:prstGeom prst="rect">
            <a:avLst/>
          </a:prstGeom>
        </p:spPr>
      </p:pic>
      <p:sp>
        <p:nvSpPr>
          <p:cNvPr id="16" name="TextBox 15"/>
          <p:cNvSpPr txBox="1"/>
          <p:nvPr/>
        </p:nvSpPr>
        <p:spPr>
          <a:xfrm>
            <a:off x="1227809" y="276596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77101" y="3499229"/>
            <a:ext cx="6005082" cy="2400657"/>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sp>
        <p:nvSpPr>
          <p:cNvPr id="3" name="TextBox 2"/>
          <p:cNvSpPr txBox="1"/>
          <p:nvPr/>
        </p:nvSpPr>
        <p:spPr>
          <a:xfrm>
            <a:off x="242702" y="3216937"/>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sp>
        <p:nvSpPr>
          <p:cNvPr id="2" name="Rectangle 1"/>
          <p:cNvSpPr/>
          <p:nvPr/>
        </p:nvSpPr>
        <p:spPr>
          <a:xfrm>
            <a:off x="6027772" y="3509222"/>
            <a:ext cx="5945746" cy="3170099"/>
          </a:xfrm>
          <a:prstGeom prst="rect">
            <a:avLst/>
          </a:prstGeom>
        </p:spPr>
        <p:txBody>
          <a:bodyPr wrap="square">
            <a:spAutoFit/>
          </a:bodyPr>
          <a:lstStyle/>
          <a:p>
            <a:endParaRPr lang="en-US" sz="2000" dirty="0"/>
          </a:p>
          <a:p>
            <a:r>
              <a:rPr lang="en-US" sz="2000" dirty="0"/>
              <a:t>2 CFR 200 </a:t>
            </a:r>
            <a:r>
              <a:rPr lang="en-US" sz="2000" dirty="0" smtClean="0"/>
              <a:t>subpart </a:t>
            </a:r>
            <a:endParaRPr lang="en-US" sz="2000" dirty="0"/>
          </a:p>
          <a:p>
            <a:r>
              <a:rPr lang="en-US" sz="2000" dirty="0"/>
              <a:t>.327 – Financial Reporting </a:t>
            </a:r>
          </a:p>
          <a:p>
            <a:r>
              <a:rPr lang="en-US" sz="2000" dirty="0"/>
              <a:t>.328 – Monitoring and Reporting Program </a:t>
            </a:r>
            <a:r>
              <a:rPr lang="en-US" sz="2000" dirty="0" smtClean="0"/>
              <a:t> </a:t>
            </a:r>
          </a:p>
          <a:p>
            <a:r>
              <a:rPr lang="en-US" sz="2000" dirty="0"/>
              <a:t> </a:t>
            </a:r>
            <a:r>
              <a:rPr lang="en-US" sz="2000" dirty="0" smtClean="0"/>
              <a:t>          Performance </a:t>
            </a:r>
            <a:endParaRPr lang="en-US" sz="2000" dirty="0"/>
          </a:p>
          <a:p>
            <a:r>
              <a:rPr lang="en-US" sz="2000" dirty="0"/>
              <a:t>.331 – Requirements for Pass-through Entities </a:t>
            </a:r>
            <a:r>
              <a:rPr lang="en-US" sz="2000" dirty="0" smtClean="0"/>
              <a:t> </a:t>
            </a:r>
          </a:p>
          <a:p>
            <a:r>
              <a:rPr lang="en-US" sz="2000" dirty="0"/>
              <a:t> </a:t>
            </a:r>
            <a:r>
              <a:rPr lang="en-US" sz="2000" dirty="0" smtClean="0"/>
              <a:t>          (States</a:t>
            </a:r>
            <a:r>
              <a:rPr lang="en-US" sz="2000" dirty="0"/>
              <a:t>)</a:t>
            </a:r>
          </a:p>
          <a:p>
            <a:r>
              <a:rPr lang="en-US" sz="2000" dirty="0"/>
              <a:t>.338 – Remedies for Noncompliance </a:t>
            </a:r>
          </a:p>
          <a:p>
            <a:r>
              <a:rPr lang="en-US" sz="2000" dirty="0"/>
              <a:t>.339 – Termination </a:t>
            </a:r>
          </a:p>
          <a:p>
            <a:endParaRPr lang="en-US" sz="2000" dirty="0"/>
          </a:p>
        </p:txBody>
      </p:sp>
      <p:cxnSp>
        <p:nvCxnSpPr>
          <p:cNvPr id="12" name="Straight Connector 11"/>
          <p:cNvCxnSpPr/>
          <p:nvPr/>
        </p:nvCxnSpPr>
        <p:spPr>
          <a:xfrm>
            <a:off x="5834742" y="2765960"/>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27772" y="2441230"/>
            <a:ext cx="5407187" cy="1631216"/>
          </a:xfrm>
          <a:prstGeom prst="rect">
            <a:avLst/>
          </a:prstGeom>
          <a:noFill/>
        </p:spPr>
        <p:txBody>
          <a:bodyPr wrap="square" rtlCol="0">
            <a:spAutoFit/>
          </a:bodyPr>
          <a:lstStyle/>
          <a:p>
            <a:r>
              <a:rPr lang="en-US" sz="3200" dirty="0">
                <a:solidFill>
                  <a:srgbClr val="FFC000"/>
                </a:solidFill>
              </a:rPr>
              <a:t>Uniform Guidance (UG) </a:t>
            </a:r>
            <a:r>
              <a:rPr lang="en-US" sz="2400" dirty="0" smtClean="0">
                <a:solidFill>
                  <a:srgbClr val="FFC000"/>
                </a:solidFill>
              </a:rPr>
              <a:t>Requirements – State </a:t>
            </a:r>
            <a:r>
              <a:rPr lang="en-US" sz="2400" dirty="0">
                <a:solidFill>
                  <a:srgbClr val="FFC000"/>
                </a:solidFill>
              </a:rPr>
              <a:t>Monitoring of Local Providers  </a:t>
            </a:r>
          </a:p>
          <a:p>
            <a:endParaRPr lang="en-US" sz="2000" dirty="0">
              <a:solidFill>
                <a:srgbClr val="FFC000"/>
              </a:solidFill>
            </a:endParaRPr>
          </a:p>
        </p:txBody>
      </p:sp>
    </p:spTree>
    <p:extLst>
      <p:ext uri="{BB962C8B-B14F-4D97-AF65-F5344CB8AC3E}">
        <p14:creationId xmlns:p14="http://schemas.microsoft.com/office/powerpoint/2010/main" val="1319591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92" y="2462837"/>
            <a:ext cx="714375" cy="714375"/>
          </a:xfrm>
          <a:prstGeom prst="rect">
            <a:avLst/>
          </a:prstGeom>
        </p:spPr>
      </p:pic>
      <p:sp>
        <p:nvSpPr>
          <p:cNvPr id="16" name="TextBox 15"/>
          <p:cNvSpPr txBox="1"/>
          <p:nvPr/>
        </p:nvSpPr>
        <p:spPr>
          <a:xfrm>
            <a:off x="1227809" y="2765960"/>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77101" y="3499229"/>
            <a:ext cx="6005082" cy="2400657"/>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r>
              <a:rPr lang="en-US" sz="6600" dirty="0" smtClean="0"/>
              <a:t> </a:t>
            </a:r>
            <a:endParaRPr lang="en-US" sz="6600" dirty="0"/>
          </a:p>
        </p:txBody>
      </p:sp>
      <p:sp>
        <p:nvSpPr>
          <p:cNvPr id="3" name="TextBox 2"/>
          <p:cNvSpPr txBox="1"/>
          <p:nvPr/>
        </p:nvSpPr>
        <p:spPr>
          <a:xfrm>
            <a:off x="242702" y="3216937"/>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sp>
        <p:nvSpPr>
          <p:cNvPr id="2" name="Rectangle 1"/>
          <p:cNvSpPr/>
          <p:nvPr/>
        </p:nvSpPr>
        <p:spPr>
          <a:xfrm>
            <a:off x="6023366" y="1867467"/>
            <a:ext cx="5945746" cy="1384995"/>
          </a:xfrm>
          <a:prstGeom prst="rect">
            <a:avLst/>
          </a:prstGeom>
        </p:spPr>
        <p:txBody>
          <a:bodyPr wrap="square">
            <a:spAutoFit/>
          </a:bodyPr>
          <a:lstStyle/>
          <a:p>
            <a:endParaRPr lang="en-US" sz="2000" dirty="0"/>
          </a:p>
          <a:p>
            <a:r>
              <a:rPr lang="en-US" sz="3200" dirty="0">
                <a:solidFill>
                  <a:srgbClr val="FFC000"/>
                </a:solidFill>
              </a:rPr>
              <a:t>Using a Risk-Based Monitoring </a:t>
            </a:r>
            <a:r>
              <a:rPr lang="en-US" sz="3200" dirty="0" smtClean="0">
                <a:solidFill>
                  <a:srgbClr val="FFC000"/>
                </a:solidFill>
              </a:rPr>
              <a:t>Approach</a:t>
            </a:r>
            <a:r>
              <a:rPr lang="en-US" sz="2000" dirty="0" smtClean="0"/>
              <a:t> </a:t>
            </a:r>
            <a:endParaRPr lang="en-US" sz="2000" dirty="0"/>
          </a:p>
        </p:txBody>
      </p:sp>
      <p:cxnSp>
        <p:nvCxnSpPr>
          <p:cNvPr id="12" name="Straight Connector 11"/>
          <p:cNvCxnSpPr/>
          <p:nvPr/>
        </p:nvCxnSpPr>
        <p:spPr>
          <a:xfrm>
            <a:off x="5834742" y="2765960"/>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061543" y="2867899"/>
            <a:ext cx="6130457" cy="3477875"/>
          </a:xfrm>
          <a:prstGeom prst="rect">
            <a:avLst/>
          </a:prstGeom>
        </p:spPr>
        <p:txBody>
          <a:bodyPr wrap="square">
            <a:spAutoFit/>
          </a:bodyPr>
          <a:lstStyle/>
          <a:p>
            <a:endParaRPr lang="en-US" sz="1100" dirty="0">
              <a:solidFill>
                <a:srgbClr val="000000"/>
              </a:solidFill>
              <a:latin typeface="Calibri" panose="020F0502020204030204" pitchFamily="34" charset="0"/>
            </a:endParaRPr>
          </a:p>
          <a:p>
            <a:endParaRPr lang="en-US" sz="1100" dirty="0">
              <a:latin typeface="Calibri" panose="020F0502020204030204" pitchFamily="34" charset="0"/>
            </a:endParaRPr>
          </a:p>
          <a:p>
            <a:r>
              <a:rPr lang="en-US" dirty="0" smtClean="0"/>
              <a:t>► Identify </a:t>
            </a:r>
            <a:r>
              <a:rPr lang="en-US" dirty="0"/>
              <a:t>appropriate risk indicators, and assign each a value or weight </a:t>
            </a:r>
            <a:endParaRPr lang="en-US" dirty="0" smtClean="0"/>
          </a:p>
          <a:p>
            <a:endParaRPr lang="en-US" dirty="0"/>
          </a:p>
          <a:p>
            <a:r>
              <a:rPr lang="en-US" dirty="0" smtClean="0"/>
              <a:t>► Evaluate </a:t>
            </a:r>
            <a:r>
              <a:rPr lang="en-US" dirty="0"/>
              <a:t>and rank </a:t>
            </a:r>
            <a:r>
              <a:rPr lang="en-US" dirty="0" smtClean="0"/>
              <a:t>programs </a:t>
            </a:r>
            <a:r>
              <a:rPr lang="en-US" dirty="0"/>
              <a:t>based on relative risk </a:t>
            </a:r>
            <a:endParaRPr lang="en-US" dirty="0" smtClean="0"/>
          </a:p>
          <a:p>
            <a:endParaRPr lang="en-US" dirty="0"/>
          </a:p>
          <a:p>
            <a:r>
              <a:rPr lang="en-US" dirty="0" smtClean="0"/>
              <a:t>► Identify </a:t>
            </a:r>
            <a:r>
              <a:rPr lang="en-US" dirty="0"/>
              <a:t>available monitoring resources and staff – weigh against monitoring needs </a:t>
            </a:r>
            <a:endParaRPr lang="en-US" dirty="0" smtClean="0"/>
          </a:p>
          <a:p>
            <a:endParaRPr lang="en-US" dirty="0"/>
          </a:p>
          <a:p>
            <a:r>
              <a:rPr lang="en-US" dirty="0" smtClean="0"/>
              <a:t>► Adjust </a:t>
            </a:r>
            <a:r>
              <a:rPr lang="en-US" dirty="0"/>
              <a:t>monitoring plan, including monitoring activities and schedule based on risk and resource assessments </a:t>
            </a:r>
          </a:p>
        </p:txBody>
      </p:sp>
      <p:sp>
        <p:nvSpPr>
          <p:cNvPr id="10" name="TextBox 9"/>
          <p:cNvSpPr txBox="1"/>
          <p:nvPr/>
        </p:nvSpPr>
        <p:spPr>
          <a:xfrm>
            <a:off x="255416" y="5812846"/>
            <a:ext cx="2516928" cy="369332"/>
          </a:xfrm>
          <a:prstGeom prst="rect">
            <a:avLst/>
          </a:prstGeom>
          <a:noFill/>
        </p:spPr>
        <p:txBody>
          <a:bodyPr wrap="square" rtlCol="0">
            <a:spAutoFit/>
          </a:bodyPr>
          <a:lstStyle/>
          <a:p>
            <a:r>
              <a:rPr lang="en-US" dirty="0"/>
              <a:t>2 CFR </a:t>
            </a:r>
            <a:r>
              <a:rPr lang="en-US" dirty="0" smtClean="0"/>
              <a:t>200.331(b)</a:t>
            </a:r>
            <a:endParaRPr lang="en-US" dirty="0"/>
          </a:p>
        </p:txBody>
      </p:sp>
    </p:spTree>
    <p:extLst>
      <p:ext uri="{BB962C8B-B14F-4D97-AF65-F5344CB8AC3E}">
        <p14:creationId xmlns:p14="http://schemas.microsoft.com/office/powerpoint/2010/main" val="3452012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11" name="Rectangle 10"/>
          <p:cNvSpPr/>
          <p:nvPr/>
        </p:nvSpPr>
        <p:spPr>
          <a:xfrm>
            <a:off x="333203" y="2615127"/>
            <a:ext cx="3618999" cy="1754326"/>
          </a:xfrm>
          <a:prstGeom prst="rect">
            <a:avLst/>
          </a:prstGeom>
        </p:spPr>
        <p:txBody>
          <a:bodyPr wrap="square">
            <a:spAutoFit/>
          </a:bodyPr>
          <a:lstStyle/>
          <a:p>
            <a:r>
              <a:rPr lang="en-US" sz="6000" b="1" dirty="0" smtClean="0">
                <a:solidFill>
                  <a:srgbClr val="FFC000"/>
                </a:solidFill>
              </a:rPr>
              <a:t>Teresa</a:t>
            </a:r>
          </a:p>
          <a:p>
            <a:r>
              <a:rPr lang="en-US" sz="3200" dirty="0" smtClean="0"/>
              <a:t>Huett</a:t>
            </a:r>
          </a:p>
          <a:p>
            <a:r>
              <a:rPr lang="en-US" sz="1600" dirty="0" smtClean="0"/>
              <a:t>Indianapolis, Indiana</a:t>
            </a:r>
            <a:endParaRPr lang="en-US" sz="1600" dirty="0"/>
          </a:p>
        </p:txBody>
      </p:sp>
      <p:sp>
        <p:nvSpPr>
          <p:cNvPr id="2" name="Rectangle 1"/>
          <p:cNvSpPr/>
          <p:nvPr/>
        </p:nvSpPr>
        <p:spPr>
          <a:xfrm>
            <a:off x="2568313" y="877232"/>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9" name="Straight Connector 8"/>
          <p:cNvCxnSpPr/>
          <p:nvPr/>
        </p:nvCxnSpPr>
        <p:spPr>
          <a:xfrm flipH="1">
            <a:off x="4103300" y="2615127"/>
            <a:ext cx="10279" cy="3820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33202" y="2136229"/>
            <a:ext cx="3456257" cy="646331"/>
          </a:xfrm>
          <a:prstGeom prst="rect">
            <a:avLst/>
          </a:prstGeom>
          <a:noFill/>
        </p:spPr>
        <p:txBody>
          <a:bodyPr wrap="square" rtlCol="0">
            <a:spAutoFit/>
          </a:bodyPr>
          <a:lstStyle/>
          <a:p>
            <a:r>
              <a:rPr lang="en-US" dirty="0" smtClean="0"/>
              <a:t>“</a:t>
            </a:r>
            <a:r>
              <a:rPr lang="en-US" dirty="0"/>
              <a:t>E</a:t>
            </a:r>
            <a:r>
              <a:rPr lang="en-US" dirty="0" smtClean="0"/>
              <a:t>ager </a:t>
            </a:r>
            <a:r>
              <a:rPr lang="en-US" dirty="0"/>
              <a:t>to </a:t>
            </a:r>
            <a:r>
              <a:rPr lang="en-US" dirty="0" smtClean="0"/>
              <a:t>Learn</a:t>
            </a:r>
            <a:r>
              <a:rPr lang="en-US" dirty="0"/>
              <a:t>, </a:t>
            </a:r>
            <a:r>
              <a:rPr lang="en-US" dirty="0" smtClean="0"/>
              <a:t>Lead</a:t>
            </a:r>
            <a:r>
              <a:rPr lang="en-US" dirty="0"/>
              <a:t>, </a:t>
            </a:r>
            <a:r>
              <a:rPr lang="en-US" dirty="0" smtClean="0"/>
              <a:t>           and </a:t>
            </a:r>
            <a:r>
              <a:rPr lang="en-US" dirty="0"/>
              <a:t>S</a:t>
            </a:r>
            <a:r>
              <a:rPr lang="en-US" dirty="0" smtClean="0"/>
              <a:t>ucceed”</a:t>
            </a:r>
            <a:endParaRPr lang="en-US" dirty="0"/>
          </a:p>
        </p:txBody>
      </p:sp>
      <p:sp>
        <p:nvSpPr>
          <p:cNvPr id="7" name="Rectangle 6"/>
          <p:cNvSpPr/>
          <p:nvPr/>
        </p:nvSpPr>
        <p:spPr>
          <a:xfrm>
            <a:off x="333202" y="4525185"/>
            <a:ext cx="3618999" cy="2277547"/>
          </a:xfrm>
          <a:prstGeom prst="rect">
            <a:avLst/>
          </a:prstGeom>
        </p:spPr>
        <p:txBody>
          <a:bodyPr wrap="square">
            <a:spAutoFit/>
          </a:bodyPr>
          <a:lstStyle/>
          <a:p>
            <a:r>
              <a:rPr lang="en-US" sz="2400" dirty="0" smtClean="0"/>
              <a:t>“Like </a:t>
            </a:r>
            <a:r>
              <a:rPr lang="en-US" sz="2400" dirty="0"/>
              <a:t>my grandmother told me closed mouths don't get fed, and all you have to do is speak up.” </a:t>
            </a:r>
          </a:p>
          <a:p>
            <a:endParaRPr lang="en-US" sz="2200" dirty="0"/>
          </a:p>
        </p:txBody>
      </p:sp>
      <p:sp>
        <p:nvSpPr>
          <p:cNvPr id="3" name="TextBox 2"/>
          <p:cNvSpPr txBox="1"/>
          <p:nvPr/>
        </p:nvSpPr>
        <p:spPr>
          <a:xfrm>
            <a:off x="4372059" y="2354560"/>
            <a:ext cx="4659106" cy="4801314"/>
          </a:xfrm>
          <a:prstGeom prst="rect">
            <a:avLst/>
          </a:prstGeom>
          <a:noFill/>
        </p:spPr>
        <p:txBody>
          <a:bodyPr wrap="square" rtlCol="0">
            <a:spAutoFit/>
          </a:bodyPr>
          <a:lstStyle/>
          <a:p>
            <a:r>
              <a:rPr lang="en-US" sz="1750" dirty="0"/>
              <a:t>Teresa </a:t>
            </a:r>
            <a:r>
              <a:rPr lang="en-US" sz="1750" dirty="0" smtClean="0"/>
              <a:t>Huett came </a:t>
            </a:r>
            <a:r>
              <a:rPr lang="en-US" sz="1750" dirty="0"/>
              <a:t>to Marian University ABE in October </a:t>
            </a:r>
            <a:r>
              <a:rPr lang="en-US" sz="1750" dirty="0" smtClean="0"/>
              <a:t>2017, and because of personal </a:t>
            </a:r>
            <a:r>
              <a:rPr lang="en-US" sz="1750" dirty="0"/>
              <a:t>issues at home, she was not </a:t>
            </a:r>
            <a:r>
              <a:rPr lang="en-US" sz="1750" dirty="0" smtClean="0"/>
              <a:t>earning </a:t>
            </a:r>
            <a:r>
              <a:rPr lang="en-US" sz="1750" dirty="0"/>
              <a:t>the credits she needed to stay on </a:t>
            </a:r>
            <a:r>
              <a:rPr lang="en-US" sz="1750" dirty="0" smtClean="0"/>
              <a:t>track in high school. Ultimately</a:t>
            </a:r>
            <a:r>
              <a:rPr lang="en-US" sz="1750" dirty="0"/>
              <a:t>, she left Arsenal Technical High </a:t>
            </a:r>
            <a:r>
              <a:rPr lang="en-US" sz="1750" dirty="0" smtClean="0"/>
              <a:t>School to </a:t>
            </a:r>
            <a:r>
              <a:rPr lang="en-US" sz="1750" dirty="0"/>
              <a:t>take care of her mom. </a:t>
            </a:r>
            <a:endParaRPr lang="en-US" sz="1750" dirty="0" smtClean="0"/>
          </a:p>
          <a:p>
            <a:endParaRPr lang="en-US" sz="1750" dirty="0"/>
          </a:p>
          <a:p>
            <a:r>
              <a:rPr lang="en-US" sz="1750" dirty="0" smtClean="0"/>
              <a:t>While she had obstacles to overcome, the Marian </a:t>
            </a:r>
            <a:r>
              <a:rPr lang="en-US" sz="1750" dirty="0"/>
              <a:t>University </a:t>
            </a:r>
            <a:r>
              <a:rPr lang="en-US" sz="1750" dirty="0" smtClean="0"/>
              <a:t>ABE program described Teresa as “eager to learn, lead, and succeed.” Teresa said, “I </a:t>
            </a:r>
            <a:r>
              <a:rPr lang="en-US" sz="1750" dirty="0"/>
              <a:t>liked the environment and the opportunities that Marian ABE had and I also liked the school schedule.” </a:t>
            </a:r>
          </a:p>
          <a:p>
            <a:endParaRPr lang="en-US" dirty="0"/>
          </a:p>
          <a:p>
            <a:endParaRPr lang="en-US" dirty="0"/>
          </a:p>
        </p:txBody>
      </p:sp>
      <p:pic>
        <p:nvPicPr>
          <p:cNvPr id="15" name="Picture 14" descr="C:\Users\jhaffner\AppData\Local\Microsoft\Windows\Temporary Internet Files\Content.Outlook\6XKLQ4N8\IMG_1448 (1).jpg"/>
          <p:cNvPicPr/>
          <p:nvPr/>
        </p:nvPicPr>
        <p:blipFill rotWithShape="1">
          <a:blip r:embed="rId4" cstate="print">
            <a:extLst>
              <a:ext uri="{28A0092B-C50C-407E-A947-70E740481C1C}">
                <a14:useLocalDpi xmlns:a14="http://schemas.microsoft.com/office/drawing/2010/main" val="0"/>
              </a:ext>
            </a:extLst>
          </a:blip>
          <a:srcRect l="53175" t="6955" b="31399"/>
          <a:stretch/>
        </p:blipFill>
        <p:spPr bwMode="auto">
          <a:xfrm>
            <a:off x="9156205" y="2459394"/>
            <a:ext cx="2634381" cy="3657600"/>
          </a:xfrm>
          <a:prstGeom prst="rect">
            <a:avLst/>
          </a:prstGeom>
          <a:noFill/>
          <a:ln>
            <a:solidFill>
              <a:schemeClr val="tx1"/>
            </a:solidFill>
          </a:ln>
          <a:effectLst>
            <a:reflection blurRad="6350" stA="50000" endA="300" endPos="55500" dist="50800" dir="5400000" sy="-100000" algn="bl" rotWithShape="0"/>
          </a:effectLst>
        </p:spPr>
      </p:pic>
      <p:pic>
        <p:nvPicPr>
          <p:cNvPr id="1026" name="Picture 2" descr="marian university">
            <a:hlinkClick r:id="rId5"/>
          </p:cNvPr>
          <p:cNvPicPr>
            <a:picLocks noChangeAspect="1" noChangeArrowheads="1"/>
          </p:cNvPicPr>
          <p:nvPr/>
        </p:nvPicPr>
        <p:blipFill>
          <a:blip r:embed="rId6">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9318948" y="2477807"/>
            <a:ext cx="2346598" cy="60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15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265124" y="2762578"/>
            <a:ext cx="4727791" cy="3016210"/>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a:t>Required 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r>
              <a:rPr lang="en-US" sz="4800" dirty="0" smtClean="0"/>
              <a:t>                                           </a:t>
            </a:r>
            <a:r>
              <a:rPr lang="en-US" sz="2000" dirty="0" smtClean="0"/>
              <a:t>2 </a:t>
            </a:r>
            <a:r>
              <a:rPr lang="en-US" sz="2000" dirty="0"/>
              <a:t>CFR 200.331(b) </a:t>
            </a:r>
          </a:p>
        </p:txBody>
      </p:sp>
      <p:graphicFrame>
        <p:nvGraphicFramePr>
          <p:cNvPr id="11" name="Diagram 10"/>
          <p:cNvGraphicFramePr/>
          <p:nvPr>
            <p:extLst>
              <p:ext uri="{D42A27DB-BD31-4B8C-83A1-F6EECF244321}">
                <p14:modId xmlns:p14="http://schemas.microsoft.com/office/powerpoint/2010/main" val="3604531594"/>
              </p:ext>
            </p:extLst>
          </p:nvPr>
        </p:nvGraphicFramePr>
        <p:xfrm>
          <a:off x="3847218" y="2441230"/>
          <a:ext cx="7792571" cy="40565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88821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380340" y="2287380"/>
            <a:ext cx="3524004" cy="4308872"/>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smtClean="0"/>
              <a:t> Required </a:t>
            </a:r>
            <a:r>
              <a:rPr lang="en-US" dirty="0"/>
              <a:t>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p>
          <a:p>
            <a:r>
              <a:rPr lang="en-US" sz="2800" dirty="0" smtClean="0"/>
              <a:t>Subgrantees</a:t>
            </a:r>
          </a:p>
          <a:p>
            <a:r>
              <a:rPr lang="en-US" sz="2000" dirty="0" smtClean="0"/>
              <a:t>2018-2019 </a:t>
            </a:r>
          </a:p>
          <a:p>
            <a:r>
              <a:rPr lang="en-US" sz="1200" dirty="0" smtClean="0"/>
              <a:t>Adult </a:t>
            </a:r>
            <a:r>
              <a:rPr lang="en-US" sz="1200" dirty="0"/>
              <a:t>Education Continuation Grant And </a:t>
            </a:r>
          </a:p>
          <a:p>
            <a:r>
              <a:rPr lang="en-US" sz="1200" dirty="0"/>
              <a:t>Competitive Application (Request for Application) </a:t>
            </a:r>
          </a:p>
          <a:p>
            <a:endParaRPr lang="en-US" sz="1200" dirty="0"/>
          </a:p>
        </p:txBody>
      </p:sp>
      <p:sp>
        <p:nvSpPr>
          <p:cNvPr id="2" name="Rectangle 1"/>
          <p:cNvSpPr/>
          <p:nvPr/>
        </p:nvSpPr>
        <p:spPr>
          <a:xfrm>
            <a:off x="4136571" y="2287380"/>
            <a:ext cx="8055429" cy="4524315"/>
          </a:xfrm>
          <a:prstGeom prst="rect">
            <a:avLst/>
          </a:prstGeom>
        </p:spPr>
        <p:txBody>
          <a:bodyPr wrap="square">
            <a:spAutoFit/>
          </a:bodyPr>
          <a:lstStyle/>
          <a:p>
            <a:r>
              <a:rPr lang="en-US" sz="2800" dirty="0">
                <a:solidFill>
                  <a:srgbClr val="FFC000"/>
                </a:solidFill>
              </a:rPr>
              <a:t>Granting of Funds to Contracting Entities </a:t>
            </a:r>
          </a:p>
          <a:p>
            <a:r>
              <a:rPr lang="en-US" sz="2000" dirty="0"/>
              <a:t>DWD </a:t>
            </a:r>
            <a:r>
              <a:rPr lang="en-US" sz="2000" dirty="0" smtClean="0"/>
              <a:t>allows </a:t>
            </a:r>
            <a:r>
              <a:rPr lang="en-US" sz="2000" dirty="0"/>
              <a:t>the use of contracted service providers (sub-grantees) subject to the approval of DWD. </a:t>
            </a:r>
            <a:r>
              <a:rPr lang="en-US" sz="2000" dirty="0" smtClean="0"/>
              <a:t>The </a:t>
            </a:r>
            <a:r>
              <a:rPr lang="en-US" sz="2000" dirty="0"/>
              <a:t>grantee will assume </a:t>
            </a:r>
            <a:r>
              <a:rPr lang="en-US" sz="2000" u="sng" dirty="0"/>
              <a:t>all</a:t>
            </a:r>
            <a:r>
              <a:rPr lang="en-US" sz="2000" dirty="0"/>
              <a:t> responsibility for the performance of the contracted services providers (</a:t>
            </a:r>
            <a:r>
              <a:rPr lang="en-US" sz="2000" dirty="0" smtClean="0"/>
              <a:t>subgrantees</a:t>
            </a:r>
            <a:r>
              <a:rPr lang="en-US" sz="2000" dirty="0"/>
              <a:t>). This includes, but is not limited to ensuring that contracted services providers (</a:t>
            </a:r>
            <a:r>
              <a:rPr lang="en-US" sz="2000" dirty="0" smtClean="0"/>
              <a:t>subgrantees</a:t>
            </a:r>
            <a:r>
              <a:rPr lang="en-US" sz="2000" dirty="0"/>
              <a:t>) follow DWD policies and that contracted services providers (</a:t>
            </a:r>
            <a:r>
              <a:rPr lang="en-US" sz="2000" dirty="0" smtClean="0"/>
              <a:t>subgrantees</a:t>
            </a:r>
            <a:r>
              <a:rPr lang="en-US" sz="2000" dirty="0"/>
              <a:t>) are in compliance with applicable state and federal law. </a:t>
            </a:r>
            <a:endParaRPr lang="en-US" sz="2000" dirty="0" smtClean="0"/>
          </a:p>
          <a:p>
            <a:endParaRPr lang="en-US" sz="2000" dirty="0" smtClean="0"/>
          </a:p>
          <a:p>
            <a:r>
              <a:rPr lang="en-US" sz="2000" dirty="0"/>
              <a:t>Grantees will also be responsible for the monitoring of contracted services </a:t>
            </a:r>
            <a:r>
              <a:rPr lang="en-US" sz="2000" dirty="0" smtClean="0"/>
              <a:t>providers’ (</a:t>
            </a:r>
            <a:r>
              <a:rPr lang="en-US" sz="2000" dirty="0" err="1" smtClean="0"/>
              <a:t>subgrantees</a:t>
            </a:r>
            <a:r>
              <a:rPr lang="en-US" sz="2000" dirty="0"/>
              <a:t>) performance </a:t>
            </a:r>
            <a:r>
              <a:rPr lang="en-US" sz="2000" dirty="0" smtClean="0"/>
              <a:t>          and </a:t>
            </a:r>
            <a:r>
              <a:rPr lang="en-US" sz="2000" dirty="0"/>
              <a:t>data. </a:t>
            </a:r>
          </a:p>
          <a:p>
            <a:endParaRPr lang="en-US" sz="2000" dirty="0"/>
          </a:p>
        </p:txBody>
      </p:sp>
      <p:cxnSp>
        <p:nvCxnSpPr>
          <p:cNvPr id="7" name="Straight Connector 6"/>
          <p:cNvCxnSpPr/>
          <p:nvPr/>
        </p:nvCxnSpPr>
        <p:spPr>
          <a:xfrm flipH="1">
            <a:off x="3904343" y="2554514"/>
            <a:ext cx="14514" cy="3744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404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336797" y="2571473"/>
            <a:ext cx="4727791" cy="3693319"/>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smtClean="0"/>
              <a:t> Required </a:t>
            </a:r>
            <a:r>
              <a:rPr lang="en-US" dirty="0"/>
              <a:t>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p>
          <a:p>
            <a:r>
              <a:rPr lang="en-US" sz="3200" dirty="0" smtClean="0"/>
              <a:t>Subgrantees</a:t>
            </a:r>
          </a:p>
          <a:p>
            <a:r>
              <a:rPr lang="en-US" sz="2400" dirty="0" smtClean="0"/>
              <a:t>2018-2019</a:t>
            </a:r>
            <a:endParaRPr lang="en-US" sz="2400" dirty="0"/>
          </a:p>
        </p:txBody>
      </p:sp>
      <p:graphicFrame>
        <p:nvGraphicFramePr>
          <p:cNvPr id="11" name="Diagram 10"/>
          <p:cNvGraphicFramePr/>
          <p:nvPr>
            <p:extLst>
              <p:ext uri="{D42A27DB-BD31-4B8C-83A1-F6EECF244321}">
                <p14:modId xmlns:p14="http://schemas.microsoft.com/office/powerpoint/2010/main" val="4222861934"/>
              </p:ext>
            </p:extLst>
          </p:nvPr>
        </p:nvGraphicFramePr>
        <p:xfrm>
          <a:off x="3995961" y="2467281"/>
          <a:ext cx="7864477" cy="3279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39740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809348" y="99435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181288" y="2041120"/>
            <a:ext cx="6067433" cy="400110"/>
          </a:xfrm>
          <a:prstGeom prst="rect">
            <a:avLst/>
          </a:prstGeom>
          <a:noFill/>
        </p:spPr>
        <p:txBody>
          <a:bodyPr wrap="square" rtlCol="0">
            <a:spAutoFit/>
          </a:bodyPr>
          <a:lstStyle/>
          <a:p>
            <a:endParaRPr lang="en-US" sz="2000" dirty="0"/>
          </a:p>
        </p:txBody>
      </p:sp>
      <p:sp>
        <p:nvSpPr>
          <p:cNvPr id="8" name="Rectangle 7"/>
          <p:cNvSpPr/>
          <p:nvPr/>
        </p:nvSpPr>
        <p:spPr>
          <a:xfrm>
            <a:off x="336797" y="2571473"/>
            <a:ext cx="4727791" cy="3693319"/>
          </a:xfrm>
          <a:prstGeom prst="rect">
            <a:avLst/>
          </a:prstGeom>
        </p:spPr>
        <p:txBody>
          <a:bodyPr wrap="square">
            <a:spAutoFit/>
          </a:bodyPr>
          <a:lstStyle/>
          <a:p>
            <a:endParaRPr lang="en-US" sz="800" dirty="0">
              <a:solidFill>
                <a:srgbClr val="000000"/>
              </a:solidFill>
              <a:latin typeface="Franklin Gothic Book" panose="020B0503020102020204" pitchFamily="34" charset="0"/>
            </a:endParaRPr>
          </a:p>
          <a:p>
            <a:r>
              <a:rPr lang="en-US" dirty="0" smtClean="0"/>
              <a:t> Required </a:t>
            </a:r>
            <a:r>
              <a:rPr lang="en-US" dirty="0"/>
              <a:t>Risk Factors in a </a:t>
            </a:r>
            <a:r>
              <a:rPr lang="en-US" dirty="0" smtClean="0"/>
              <a:t>                                                                                                                  </a:t>
            </a:r>
            <a:r>
              <a:rPr lang="en-US" sz="4800" dirty="0" smtClean="0">
                <a:solidFill>
                  <a:srgbClr val="FFC000"/>
                </a:solidFill>
              </a:rPr>
              <a:t>Risk-Based </a:t>
            </a:r>
          </a:p>
          <a:p>
            <a:r>
              <a:rPr lang="en-US" sz="4800" dirty="0" smtClean="0">
                <a:solidFill>
                  <a:srgbClr val="FFC000"/>
                </a:solidFill>
              </a:rPr>
              <a:t>Monitoring </a:t>
            </a:r>
          </a:p>
          <a:p>
            <a:r>
              <a:rPr lang="en-US" sz="4800" dirty="0" smtClean="0">
                <a:solidFill>
                  <a:srgbClr val="FFC000"/>
                </a:solidFill>
              </a:rPr>
              <a:t>Approach</a:t>
            </a:r>
          </a:p>
          <a:p>
            <a:r>
              <a:rPr lang="en-US" sz="3200" dirty="0" smtClean="0"/>
              <a:t>Subgrantees</a:t>
            </a:r>
          </a:p>
          <a:p>
            <a:r>
              <a:rPr lang="en-US" sz="2400" dirty="0" smtClean="0"/>
              <a:t>2018-2019</a:t>
            </a:r>
            <a:endParaRPr lang="en-US" sz="2400" dirty="0"/>
          </a:p>
        </p:txBody>
      </p:sp>
      <p:graphicFrame>
        <p:nvGraphicFramePr>
          <p:cNvPr id="11" name="Diagram 10"/>
          <p:cNvGraphicFramePr/>
          <p:nvPr>
            <p:extLst>
              <p:ext uri="{D42A27DB-BD31-4B8C-83A1-F6EECF244321}">
                <p14:modId xmlns:p14="http://schemas.microsoft.com/office/powerpoint/2010/main" val="317260846"/>
              </p:ext>
            </p:extLst>
          </p:nvPr>
        </p:nvGraphicFramePr>
        <p:xfrm>
          <a:off x="3995961" y="2467281"/>
          <a:ext cx="7864477" cy="3279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2662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313470"/>
            <a:ext cx="4119717" cy="3877985"/>
          </a:xfrm>
          <a:prstGeom prst="rect">
            <a:avLst/>
          </a:prstGeom>
        </p:spPr>
        <p:txBody>
          <a:bodyPr wrap="square">
            <a:spAutoFit/>
          </a:bodyPr>
          <a:lstStyle/>
          <a:p>
            <a:r>
              <a:rPr lang="en-US" i="1" dirty="0" smtClean="0"/>
              <a:t>FEDERAL</a:t>
            </a:r>
            <a:r>
              <a:rPr lang="en-US" dirty="0" smtClean="0"/>
              <a:t> </a:t>
            </a:r>
          </a:p>
          <a:p>
            <a:r>
              <a:rPr lang="en-US" dirty="0" smtClean="0"/>
              <a:t>MONITORING INSTRUMENT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876799" y="2806511"/>
            <a:ext cx="7315201" cy="3693319"/>
          </a:xfrm>
          <a:prstGeom prst="rect">
            <a:avLst/>
          </a:prstGeom>
          <a:noFill/>
        </p:spPr>
        <p:txBody>
          <a:bodyPr wrap="square" rtlCol="0">
            <a:spAutoFit/>
          </a:bodyPr>
          <a:lstStyle/>
          <a:p>
            <a:r>
              <a:rPr lang="en-US" sz="3200" i="1" dirty="0" smtClean="0"/>
              <a:t>Draft</a:t>
            </a:r>
            <a:r>
              <a:rPr lang="en-US" sz="3200" dirty="0" smtClean="0"/>
              <a:t> </a:t>
            </a:r>
            <a:r>
              <a:rPr lang="en-US" sz="3200" dirty="0" smtClean="0">
                <a:solidFill>
                  <a:srgbClr val="FFC000"/>
                </a:solidFill>
              </a:rPr>
              <a:t>Federal Instrument for States </a:t>
            </a:r>
          </a:p>
          <a:p>
            <a:r>
              <a:rPr lang="en-US" sz="2400" dirty="0" smtClean="0"/>
              <a:t>Adult Education and Family Literacy Act (AEFLA) Monitoring Protocol</a:t>
            </a:r>
          </a:p>
          <a:p>
            <a:endParaRPr lang="en-US" sz="1000" dirty="0">
              <a:solidFill>
                <a:srgbClr val="FFC000"/>
              </a:solidFill>
            </a:endParaRPr>
          </a:p>
          <a:p>
            <a:r>
              <a:rPr lang="en-US" sz="2350" dirty="0" smtClean="0"/>
              <a:t>Module 1 – Performance Accountability</a:t>
            </a:r>
          </a:p>
          <a:p>
            <a:r>
              <a:rPr lang="en-US" sz="2350" dirty="0" smtClean="0"/>
              <a:t>Module 2 – Fiscal</a:t>
            </a:r>
          </a:p>
          <a:p>
            <a:r>
              <a:rPr lang="en-US" sz="2350" dirty="0" smtClean="0"/>
              <a:t>Module 3 – State Leadership (professional </a:t>
            </a:r>
          </a:p>
          <a:p>
            <a:r>
              <a:rPr lang="en-US" sz="2350" dirty="0"/>
              <a:t> </a:t>
            </a:r>
            <a:r>
              <a:rPr lang="en-US" sz="2350" dirty="0" smtClean="0"/>
              <a:t>                   development) </a:t>
            </a:r>
          </a:p>
          <a:p>
            <a:r>
              <a:rPr lang="en-US" sz="2350" dirty="0" smtClean="0"/>
              <a:t>Module 4 – Competition and Monitoring Locals</a:t>
            </a:r>
          </a:p>
          <a:p>
            <a:r>
              <a:rPr lang="en-US" sz="2350" dirty="0" smtClean="0"/>
              <a:t>Module 5 – WIOA Shared Monitoring</a:t>
            </a:r>
          </a:p>
        </p:txBody>
      </p:sp>
      <p:cxnSp>
        <p:nvCxnSpPr>
          <p:cNvPr id="9" name="Straight Connector 8"/>
          <p:cNvCxnSpPr/>
          <p:nvPr/>
        </p:nvCxnSpPr>
        <p:spPr>
          <a:xfrm>
            <a:off x="4574105" y="2690397"/>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1208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268032" y="2342555"/>
            <a:ext cx="4119717" cy="4154984"/>
          </a:xfrm>
          <a:prstGeom prst="rect">
            <a:avLst/>
          </a:prstGeom>
        </p:spPr>
        <p:txBody>
          <a:bodyPr wrap="square">
            <a:spAutoFit/>
          </a:bodyPr>
          <a:lstStyle/>
          <a:p>
            <a:endParaRPr lang="en-US" dirty="0" smtClean="0"/>
          </a:p>
          <a:p>
            <a:r>
              <a:rPr lang="en-US" dirty="0" smtClean="0"/>
              <a:t>MONITORING INSTRUMENT for Indiana Adult Education Programs</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5007427" y="2715616"/>
            <a:ext cx="7315201" cy="3754874"/>
          </a:xfrm>
          <a:prstGeom prst="rect">
            <a:avLst/>
          </a:prstGeom>
          <a:noFill/>
        </p:spPr>
        <p:txBody>
          <a:bodyPr wrap="square" rtlCol="0">
            <a:spAutoFit/>
          </a:bodyPr>
          <a:lstStyle/>
          <a:p>
            <a:r>
              <a:rPr lang="en-US" sz="3600" i="1" dirty="0" smtClean="0"/>
              <a:t>Draft</a:t>
            </a:r>
            <a:r>
              <a:rPr lang="en-US" sz="3600" dirty="0" smtClean="0"/>
              <a:t> </a:t>
            </a:r>
            <a:r>
              <a:rPr lang="en-US" sz="3600" dirty="0" smtClean="0">
                <a:solidFill>
                  <a:srgbClr val="FFC000"/>
                </a:solidFill>
              </a:rPr>
              <a:t>Indiana Adult Education </a:t>
            </a:r>
          </a:p>
          <a:p>
            <a:r>
              <a:rPr lang="en-US" sz="3600" dirty="0" smtClean="0">
                <a:solidFill>
                  <a:srgbClr val="FFC000"/>
                </a:solidFill>
              </a:rPr>
              <a:t>Program Quality Review </a:t>
            </a:r>
          </a:p>
          <a:p>
            <a:endParaRPr lang="en-US" sz="1000" dirty="0">
              <a:solidFill>
                <a:srgbClr val="FFC000"/>
              </a:solidFill>
            </a:endParaRPr>
          </a:p>
          <a:p>
            <a:r>
              <a:rPr lang="en-US" sz="2600" dirty="0" smtClean="0"/>
              <a:t>Section 1 – Performance Accountability</a:t>
            </a:r>
          </a:p>
          <a:p>
            <a:r>
              <a:rPr lang="en-US" sz="2600" dirty="0" smtClean="0"/>
              <a:t>Section 2 – Fiscal</a:t>
            </a:r>
          </a:p>
          <a:p>
            <a:r>
              <a:rPr lang="en-US" sz="2600" dirty="0" smtClean="0"/>
              <a:t>Section 3 – Local Leadership (professional </a:t>
            </a:r>
          </a:p>
          <a:p>
            <a:r>
              <a:rPr lang="en-US" sz="2600" dirty="0"/>
              <a:t> </a:t>
            </a:r>
            <a:r>
              <a:rPr lang="en-US" sz="2600" dirty="0" smtClean="0"/>
              <a:t>                   development) </a:t>
            </a:r>
          </a:p>
          <a:p>
            <a:r>
              <a:rPr lang="en-US" sz="2600" dirty="0" smtClean="0"/>
              <a:t>Section 4 – Monitoring </a:t>
            </a:r>
          </a:p>
          <a:p>
            <a:r>
              <a:rPr lang="en-US" sz="2600" dirty="0" smtClean="0"/>
              <a:t>Section 5 – State Targets </a:t>
            </a:r>
          </a:p>
        </p:txBody>
      </p:sp>
      <p:cxnSp>
        <p:nvCxnSpPr>
          <p:cNvPr id="9" name="Straight Connector 8"/>
          <p:cNvCxnSpPr/>
          <p:nvPr/>
        </p:nvCxnSpPr>
        <p:spPr>
          <a:xfrm>
            <a:off x="4574105" y="3080569"/>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76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527684"/>
            <a:ext cx="4119717" cy="3816429"/>
          </a:xfrm>
          <a:prstGeom prst="rect">
            <a:avLst/>
          </a:prstGeom>
        </p:spPr>
        <p:txBody>
          <a:bodyPr wrap="square">
            <a:spAutoFit/>
          </a:bodyPr>
          <a:lstStyle/>
          <a:p>
            <a:r>
              <a:rPr lang="en-US" sz="3200" dirty="0" smtClean="0"/>
              <a:t>Monitoring TEAM</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704735" y="2796638"/>
            <a:ext cx="7315201" cy="4447371"/>
          </a:xfrm>
          <a:prstGeom prst="rect">
            <a:avLst/>
          </a:prstGeom>
          <a:noFill/>
        </p:spPr>
        <p:txBody>
          <a:bodyPr wrap="square" rtlCol="0">
            <a:spAutoFit/>
          </a:bodyPr>
          <a:lstStyle/>
          <a:p>
            <a:endParaRPr lang="en-US" sz="900" dirty="0" smtClean="0"/>
          </a:p>
          <a:p>
            <a:r>
              <a:rPr lang="en-US" sz="3600" dirty="0">
                <a:solidFill>
                  <a:srgbClr val="FFC000"/>
                </a:solidFill>
              </a:rPr>
              <a:t>Indiana Adult Education </a:t>
            </a:r>
          </a:p>
          <a:p>
            <a:r>
              <a:rPr lang="en-US" sz="3600" dirty="0">
                <a:solidFill>
                  <a:srgbClr val="FFC000"/>
                </a:solidFill>
              </a:rPr>
              <a:t>Program Quality Review </a:t>
            </a:r>
          </a:p>
          <a:p>
            <a:r>
              <a:rPr lang="en-US" sz="2000" dirty="0" smtClean="0">
                <a:solidFill>
                  <a:srgbClr val="FFC000"/>
                </a:solidFill>
              </a:rPr>
              <a:t>MONITORING Team*</a:t>
            </a:r>
            <a:endParaRPr lang="en-US" sz="2000" dirty="0">
              <a:solidFill>
                <a:srgbClr val="FFC000"/>
              </a:solidFill>
            </a:endParaRPr>
          </a:p>
          <a:p>
            <a:r>
              <a:rPr lang="en-US" sz="4000" dirty="0" smtClean="0"/>
              <a:t>Lance Halsey</a:t>
            </a:r>
          </a:p>
          <a:p>
            <a:r>
              <a:rPr lang="en-US" sz="4000" dirty="0" smtClean="0"/>
              <a:t>Roy Melton</a:t>
            </a:r>
          </a:p>
          <a:p>
            <a:r>
              <a:rPr lang="en-US" sz="4000" dirty="0"/>
              <a:t>Jennifer Montgomery</a:t>
            </a:r>
          </a:p>
          <a:p>
            <a:endParaRPr lang="en-US" sz="800" dirty="0" smtClean="0"/>
          </a:p>
          <a:p>
            <a:r>
              <a:rPr lang="en-US" dirty="0" smtClean="0"/>
              <a:t>*Continue as Adult Education Coordinators (AECs)</a:t>
            </a:r>
            <a:endParaRPr lang="en-US" dirty="0"/>
          </a:p>
          <a:p>
            <a:endParaRPr lang="en-US" dirty="0" smtClean="0"/>
          </a:p>
          <a:p>
            <a:r>
              <a:rPr lang="en-US" dirty="0"/>
              <a:t>	</a:t>
            </a:r>
            <a:endParaRPr lang="en-US" dirty="0" smtClean="0"/>
          </a:p>
        </p:txBody>
      </p:sp>
      <p:cxnSp>
        <p:nvCxnSpPr>
          <p:cNvPr id="9" name="Straight Connector 8"/>
          <p:cNvCxnSpPr/>
          <p:nvPr/>
        </p:nvCxnSpPr>
        <p:spPr>
          <a:xfrm>
            <a:off x="4516048" y="2709003"/>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8302" y="3504614"/>
            <a:ext cx="2240320" cy="239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0601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48" y="1846333"/>
            <a:ext cx="4084320" cy="1293028"/>
          </a:xfrm>
        </p:spPr>
        <p:txBody>
          <a:bodyPr>
            <a:normAutofit/>
          </a:bodyPr>
          <a:lstStyle/>
          <a:p>
            <a:pPr lvl="0" eaLnBrk="0" fontAlgn="base" hangingPunct="0">
              <a:lnSpc>
                <a:spcPct val="100000"/>
              </a:lnSpc>
              <a:spcAft>
                <a:spcPct val="0"/>
              </a:spcAft>
            </a:pPr>
            <a:r>
              <a:rPr lang="en-US" altLang="en-US" dirty="0" smtClean="0">
                <a:cs typeface="Aparajita" panose="020B0604020202020204" pitchFamily="34" charset="0"/>
              </a:rPr>
              <a:t>FISCAL MATTERS</a:t>
            </a:r>
            <a:endParaRPr lang="en-US" altLang="en-US" cap="none" dirty="0">
              <a:cs typeface="Aparajita" panose="020B0604020202020204" pitchFamily="34" charset="0"/>
            </a:endParaRPr>
          </a:p>
        </p:txBody>
      </p:sp>
      <p:sp>
        <p:nvSpPr>
          <p:cNvPr id="3" name="Content Placeholder 2"/>
          <p:cNvSpPr>
            <a:spLocks noGrp="1"/>
          </p:cNvSpPr>
          <p:nvPr>
            <p:ph idx="1"/>
          </p:nvPr>
        </p:nvSpPr>
        <p:spPr>
          <a:xfrm>
            <a:off x="5168113" y="2415827"/>
            <a:ext cx="7023887" cy="4024125"/>
          </a:xfrm>
        </p:spPr>
        <p:txBody>
          <a:bodyPr>
            <a:noAutofit/>
          </a:bodyPr>
          <a:lstStyle/>
          <a:p>
            <a:endParaRPr lang="en-US" sz="2400" dirty="0" smtClean="0"/>
          </a:p>
          <a:p>
            <a:r>
              <a:rPr lang="en-US" sz="2400" dirty="0" smtClean="0"/>
              <a:t>Review all reimbursements requested and received</a:t>
            </a:r>
          </a:p>
          <a:p>
            <a:pPr marL="457200" lvl="1" indent="0">
              <a:lnSpc>
                <a:spcPct val="120000"/>
              </a:lnSpc>
              <a:spcBef>
                <a:spcPts val="0"/>
              </a:spcBef>
              <a:buNone/>
            </a:pPr>
            <a:r>
              <a:rPr lang="en-US" sz="1800" dirty="0" smtClean="0"/>
              <a:t>► </a:t>
            </a:r>
            <a:r>
              <a:rPr lang="en-US" dirty="0" smtClean="0"/>
              <a:t>Contact Cheryl Jones immediately if you have not received a reimbursement within the 35-40 day range.  </a:t>
            </a:r>
            <a:r>
              <a:rPr lang="en-US" dirty="0" smtClean="0">
                <a:hlinkClick r:id="rId3"/>
              </a:rPr>
              <a:t>cjones@dwd.in.gov</a:t>
            </a:r>
            <a:endParaRPr lang="en-US" dirty="0" smtClean="0"/>
          </a:p>
          <a:p>
            <a:r>
              <a:rPr lang="en-US" sz="2400" dirty="0" smtClean="0"/>
              <a:t>You may continue to submit reimbursement requests for PY17 </a:t>
            </a:r>
            <a:r>
              <a:rPr lang="en-US" sz="2400" dirty="0"/>
              <a:t>expenses</a:t>
            </a:r>
            <a:r>
              <a:rPr lang="en-US" sz="2400" dirty="0" smtClean="0"/>
              <a:t> (July 1, 2017 to June 30, 2018)  </a:t>
            </a:r>
          </a:p>
          <a:p>
            <a:pPr marL="457200" indent="0">
              <a:lnSpc>
                <a:spcPct val="100000"/>
              </a:lnSpc>
              <a:spcBef>
                <a:spcPts val="0"/>
              </a:spcBef>
              <a:buNone/>
            </a:pPr>
            <a:r>
              <a:rPr lang="en-US" sz="2000" dirty="0" smtClean="0"/>
              <a:t>► </a:t>
            </a:r>
            <a:r>
              <a:rPr lang="en-US" sz="2000" u="sng" dirty="0">
                <a:solidFill>
                  <a:srgbClr val="FFC000"/>
                </a:solidFill>
              </a:rPr>
              <a:t>U</a:t>
            </a:r>
            <a:r>
              <a:rPr lang="en-US" sz="2000" u="sng" dirty="0" smtClean="0">
                <a:solidFill>
                  <a:srgbClr val="FFC000"/>
                </a:solidFill>
              </a:rPr>
              <a:t>ntil</a:t>
            </a:r>
            <a:r>
              <a:rPr lang="en-US" sz="2000" dirty="0" smtClean="0">
                <a:solidFill>
                  <a:srgbClr val="FFC000"/>
                </a:solidFill>
              </a:rPr>
              <a:t> you submit your close out </a:t>
            </a:r>
            <a:r>
              <a:rPr lang="en-US" sz="2000" dirty="0" smtClean="0"/>
              <a:t>OR                  </a:t>
            </a:r>
            <a:r>
              <a:rPr lang="en-US" sz="2000" dirty="0" smtClean="0">
                <a:solidFill>
                  <a:srgbClr val="FFC000"/>
                </a:solidFill>
              </a:rPr>
              <a:t>August 15, 2018 </a:t>
            </a:r>
            <a:r>
              <a:rPr lang="en-US" sz="2000" dirty="0" smtClean="0"/>
              <a:t>(whichever comes first)</a:t>
            </a:r>
          </a:p>
          <a:p>
            <a:pPr marL="457200" indent="0">
              <a:lnSpc>
                <a:spcPct val="100000"/>
              </a:lnSpc>
              <a:spcBef>
                <a:spcPts val="0"/>
              </a:spcBef>
              <a:buNone/>
            </a:pPr>
            <a:endParaRPr lang="en-US" sz="900" dirty="0" smtClean="0"/>
          </a:p>
        </p:txBody>
      </p:sp>
      <p:pic>
        <p:nvPicPr>
          <p:cNvPr id="1026" name="Picture 2" descr="DWD_log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5218" y="5597515"/>
            <a:ext cx="1148834" cy="952627"/>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6" name="Straight Connector 5"/>
          <p:cNvCxnSpPr/>
          <p:nvPr/>
        </p:nvCxnSpPr>
        <p:spPr>
          <a:xfrm>
            <a:off x="5057972" y="2562962"/>
            <a:ext cx="0" cy="3812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3549" y="1849615"/>
            <a:ext cx="3796"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Image result for fiscal 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64" y="2933439"/>
            <a:ext cx="4355033" cy="35065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004431" y="1849615"/>
            <a:ext cx="3200098" cy="830997"/>
          </a:xfrm>
          <a:prstGeom prst="rect">
            <a:avLst/>
          </a:prstGeom>
        </p:spPr>
        <p:txBody>
          <a:bodyPr wrap="square">
            <a:spAutoFit/>
          </a:bodyPr>
          <a:lstStyle/>
          <a:p>
            <a:r>
              <a:rPr lang="en-US" sz="2400" dirty="0">
                <a:solidFill>
                  <a:srgbClr val="FFC000"/>
                </a:solidFill>
              </a:rPr>
              <a:t>PY17 HOUSEKEEPING</a:t>
            </a:r>
          </a:p>
        </p:txBody>
      </p:sp>
      <p:sp>
        <p:nvSpPr>
          <p:cNvPr id="5" name="Rectangle 4"/>
          <p:cNvSpPr/>
          <p:nvPr/>
        </p:nvSpPr>
        <p:spPr>
          <a:xfrm>
            <a:off x="2604480" y="851926"/>
            <a:ext cx="9209572" cy="1200329"/>
          </a:xfrm>
          <a:prstGeom prst="rect">
            <a:avLst/>
          </a:prstGeom>
        </p:spPr>
        <p:txBody>
          <a:bodyPr wrap="none">
            <a:spAutoFit/>
          </a:bodyPr>
          <a:lstStyle/>
          <a:p>
            <a:r>
              <a:rPr lang="en-US" sz="5400" b="1" dirty="0"/>
              <a:t>Indiana</a:t>
            </a:r>
            <a:r>
              <a:rPr lang="en-US" sz="5400" dirty="0"/>
              <a:t> ADULT </a:t>
            </a:r>
            <a:r>
              <a:rPr lang="en-US" sz="5400" dirty="0" smtClean="0"/>
              <a:t>EDUCATION</a:t>
            </a:r>
          </a:p>
          <a:p>
            <a:r>
              <a:rPr lang="en-US" dirty="0"/>
              <a:t>Basic Skills. High School Equivalency. Short-term Training. Certifications and More</a:t>
            </a:r>
          </a:p>
        </p:txBody>
      </p:sp>
    </p:spTree>
    <p:extLst>
      <p:ext uri="{BB962C8B-B14F-4D97-AF65-F5344CB8AC3E}">
        <p14:creationId xmlns:p14="http://schemas.microsoft.com/office/powerpoint/2010/main" val="11335170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283" y="2008232"/>
            <a:ext cx="6238976" cy="1293028"/>
          </a:xfrm>
        </p:spPr>
        <p:txBody>
          <a:bodyPr>
            <a:noAutofit/>
          </a:bodyPr>
          <a:lstStyle/>
          <a:p>
            <a:pPr lvl="0" algn="l" eaLnBrk="0" fontAlgn="base" hangingPunct="0">
              <a:lnSpc>
                <a:spcPct val="100000"/>
              </a:lnSpc>
              <a:spcAft>
                <a:spcPct val="0"/>
              </a:spcAft>
            </a:pPr>
            <a:r>
              <a:rPr lang="en-US" altLang="en-US" sz="4800" dirty="0" smtClean="0">
                <a:cs typeface="Aparajita" panose="020B0604020202020204" pitchFamily="34" charset="0"/>
              </a:rPr>
              <a:t>FISCAL MATTERS</a:t>
            </a:r>
            <a:endParaRPr lang="en-US" altLang="en-US" sz="4800" cap="none" dirty="0">
              <a:cs typeface="Aparajita" panose="020B0604020202020204" pitchFamily="34" charset="0"/>
            </a:endParaRPr>
          </a:p>
        </p:txBody>
      </p:sp>
      <p:sp>
        <p:nvSpPr>
          <p:cNvPr id="3" name="Content Placeholder 2"/>
          <p:cNvSpPr>
            <a:spLocks noGrp="1"/>
          </p:cNvSpPr>
          <p:nvPr>
            <p:ph idx="1"/>
          </p:nvPr>
        </p:nvSpPr>
        <p:spPr>
          <a:xfrm>
            <a:off x="447283" y="2985862"/>
            <a:ext cx="5924020" cy="4159856"/>
          </a:xfrm>
        </p:spPr>
        <p:txBody>
          <a:bodyPr>
            <a:normAutofit/>
          </a:bodyPr>
          <a:lstStyle/>
          <a:p>
            <a:pPr marL="0" indent="0">
              <a:buNone/>
            </a:pPr>
            <a:r>
              <a:rPr lang="en-US" sz="3600" dirty="0" smtClean="0">
                <a:solidFill>
                  <a:srgbClr val="FFC000"/>
                </a:solidFill>
              </a:rPr>
              <a:t>CLOSE OUT PACKETS</a:t>
            </a:r>
          </a:p>
          <a:p>
            <a:pPr marL="0" indent="0">
              <a:buNone/>
            </a:pPr>
            <a:endParaRPr lang="en-US" sz="900" u="sng" dirty="0" smtClean="0"/>
          </a:p>
          <a:p>
            <a:r>
              <a:rPr lang="en-US" sz="3000" dirty="0" smtClean="0"/>
              <a:t>Due to DWD Finance by </a:t>
            </a:r>
            <a:r>
              <a:rPr lang="en-US" sz="3000" dirty="0" smtClean="0">
                <a:solidFill>
                  <a:srgbClr val="FFC000"/>
                </a:solidFill>
              </a:rPr>
              <a:t>August 15, 2018</a:t>
            </a:r>
          </a:p>
          <a:p>
            <a:r>
              <a:rPr lang="en-US" sz="3000" dirty="0" smtClean="0"/>
              <a:t>Copy our office at </a:t>
            </a:r>
            <a:r>
              <a:rPr lang="en-US" sz="3000" dirty="0" smtClean="0">
                <a:hlinkClick r:id="rId3"/>
              </a:rPr>
              <a:t>adulted@dwd.in.gov</a:t>
            </a:r>
            <a:r>
              <a:rPr lang="en-US" sz="3000" dirty="0" smtClean="0"/>
              <a:t> when you email your completed close out to DWD Finance</a:t>
            </a:r>
            <a:endParaRPr lang="en-US" sz="3000" dirty="0"/>
          </a:p>
        </p:txBody>
      </p:sp>
      <p:cxnSp>
        <p:nvCxnSpPr>
          <p:cNvPr id="11" name="Straight Connector 10"/>
          <p:cNvCxnSpPr/>
          <p:nvPr/>
        </p:nvCxnSpPr>
        <p:spPr>
          <a:xfrm>
            <a:off x="6371303" y="2222083"/>
            <a:ext cx="18629" cy="4257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fiscal year end me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492" y="2433402"/>
            <a:ext cx="4799014" cy="3594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708787" y="854610"/>
            <a:ext cx="11523406" cy="1477328"/>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br>
              <a:rPr lang="en-US" dirty="0"/>
            </a:br>
            <a:endParaRPr lang="en-US" dirty="0"/>
          </a:p>
        </p:txBody>
      </p:sp>
    </p:spTree>
    <p:extLst>
      <p:ext uri="{BB962C8B-B14F-4D97-AF65-F5344CB8AC3E}">
        <p14:creationId xmlns:p14="http://schemas.microsoft.com/office/powerpoint/2010/main" val="2676624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9850" y="2516705"/>
            <a:ext cx="4358640" cy="1293028"/>
          </a:xfrm>
        </p:spPr>
        <p:txBody>
          <a:bodyPr>
            <a:noAutofit/>
          </a:bodyPr>
          <a:lstStyle/>
          <a:p>
            <a:pPr lvl="0" eaLnBrk="0" fontAlgn="base" hangingPunct="0">
              <a:lnSpc>
                <a:spcPct val="100000"/>
              </a:lnSpc>
              <a:spcAft>
                <a:spcPct val="0"/>
              </a:spcAft>
            </a:pPr>
            <a:r>
              <a:rPr lang="en-US" altLang="en-US" sz="6600" dirty="0" smtClean="0">
                <a:solidFill>
                  <a:srgbClr val="FFC000"/>
                </a:solidFill>
                <a:cs typeface="Aparajita" panose="020B0604020202020204" pitchFamily="34" charset="0"/>
              </a:rPr>
              <a:t>FISCAL</a:t>
            </a:r>
            <a:r>
              <a:rPr lang="en-US" altLang="en-US" sz="6600" dirty="0" smtClean="0">
                <a:cs typeface="Aparajita" panose="020B0604020202020204" pitchFamily="34" charset="0"/>
              </a:rPr>
              <a:t> MATTERS</a:t>
            </a:r>
            <a:endParaRPr lang="en-US" altLang="en-US" sz="6600" cap="none" dirty="0">
              <a:cs typeface="Aparajita" panose="020B0604020202020204" pitchFamily="34" charset="0"/>
            </a:endParaRPr>
          </a:p>
        </p:txBody>
      </p:sp>
      <p:pic>
        <p:nvPicPr>
          <p:cNvPr id="5" name="Picture 2" descr="DWD_log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78" y="2526559"/>
            <a:ext cx="1508801" cy="1251116"/>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Rectangle 15"/>
          <p:cNvSpPr/>
          <p:nvPr/>
        </p:nvSpPr>
        <p:spPr>
          <a:xfrm>
            <a:off x="6125498" y="3841790"/>
            <a:ext cx="5569974" cy="3016210"/>
          </a:xfrm>
          <a:prstGeom prst="rect">
            <a:avLst/>
          </a:prstGeom>
        </p:spPr>
        <p:txBody>
          <a:bodyPr wrap="square">
            <a:spAutoFit/>
          </a:bodyPr>
          <a:lstStyle/>
          <a:p>
            <a:endParaRPr lang="en-US" sz="800" u="sng" dirty="0"/>
          </a:p>
          <a:p>
            <a:endParaRPr lang="en-US" sz="1000" dirty="0"/>
          </a:p>
          <a:p>
            <a:r>
              <a:rPr lang="en-US" sz="3600" dirty="0">
                <a:solidFill>
                  <a:srgbClr val="FFC000"/>
                </a:solidFill>
              </a:rPr>
              <a:t>HOLD</a:t>
            </a:r>
            <a:r>
              <a:rPr lang="en-US" sz="3600" dirty="0"/>
              <a:t> all reimbursement requests until your </a:t>
            </a:r>
            <a:r>
              <a:rPr lang="en-US" sz="3600" dirty="0" smtClean="0"/>
              <a:t>PY18 </a:t>
            </a:r>
            <a:r>
              <a:rPr lang="en-US" sz="3600" dirty="0"/>
              <a:t>contract has been fully </a:t>
            </a:r>
            <a:r>
              <a:rPr lang="en-US" sz="3600" dirty="0" smtClean="0"/>
              <a:t>executed.</a:t>
            </a:r>
            <a:endParaRPr lang="en-US" sz="3600" dirty="0"/>
          </a:p>
          <a:p>
            <a:endParaRPr lang="en-US" sz="2800" dirty="0"/>
          </a:p>
        </p:txBody>
      </p:sp>
      <p:cxnSp>
        <p:nvCxnSpPr>
          <p:cNvPr id="19" name="Straight Connector 18"/>
          <p:cNvCxnSpPr/>
          <p:nvPr/>
        </p:nvCxnSpPr>
        <p:spPr>
          <a:xfrm>
            <a:off x="5613899" y="2474480"/>
            <a:ext cx="6564" cy="364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94" y="2526559"/>
            <a:ext cx="5148611" cy="36591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Tree>
    <p:extLst>
      <p:ext uri="{BB962C8B-B14F-4D97-AF65-F5344CB8AC3E}">
        <p14:creationId xmlns:p14="http://schemas.microsoft.com/office/powerpoint/2010/main" val="4090902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11" name="Rectangle 10"/>
          <p:cNvSpPr/>
          <p:nvPr/>
        </p:nvSpPr>
        <p:spPr>
          <a:xfrm>
            <a:off x="251830" y="4620480"/>
            <a:ext cx="3618999" cy="1754326"/>
          </a:xfrm>
          <a:prstGeom prst="rect">
            <a:avLst/>
          </a:prstGeom>
        </p:spPr>
        <p:txBody>
          <a:bodyPr wrap="square">
            <a:spAutoFit/>
          </a:bodyPr>
          <a:lstStyle/>
          <a:p>
            <a:r>
              <a:rPr lang="en-US" sz="6000" b="1" dirty="0" smtClean="0">
                <a:solidFill>
                  <a:srgbClr val="FFC000"/>
                </a:solidFill>
              </a:rPr>
              <a:t>Teresa</a:t>
            </a:r>
          </a:p>
          <a:p>
            <a:r>
              <a:rPr lang="en-US" sz="3200" dirty="0" smtClean="0"/>
              <a:t>Huett</a:t>
            </a:r>
          </a:p>
          <a:p>
            <a:r>
              <a:rPr lang="en-US" sz="1600" dirty="0" smtClean="0"/>
              <a:t>Indianapolis, Indiana</a:t>
            </a:r>
            <a:endParaRPr lang="en-US" sz="1600" dirty="0"/>
          </a:p>
        </p:txBody>
      </p:sp>
      <p:sp>
        <p:nvSpPr>
          <p:cNvPr id="2" name="Rectangle 1"/>
          <p:cNvSpPr/>
          <p:nvPr/>
        </p:nvSpPr>
        <p:spPr>
          <a:xfrm>
            <a:off x="2568313" y="877232"/>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9" name="Straight Connector 8"/>
          <p:cNvCxnSpPr/>
          <p:nvPr/>
        </p:nvCxnSpPr>
        <p:spPr>
          <a:xfrm flipH="1">
            <a:off x="5506693" y="2554689"/>
            <a:ext cx="10279" cy="3820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1830" y="4022196"/>
            <a:ext cx="3456257" cy="646331"/>
          </a:xfrm>
          <a:prstGeom prst="rect">
            <a:avLst/>
          </a:prstGeom>
          <a:noFill/>
        </p:spPr>
        <p:txBody>
          <a:bodyPr wrap="square" rtlCol="0">
            <a:spAutoFit/>
          </a:bodyPr>
          <a:lstStyle/>
          <a:p>
            <a:r>
              <a:rPr lang="en-US" dirty="0" smtClean="0"/>
              <a:t>“</a:t>
            </a:r>
            <a:r>
              <a:rPr lang="en-US" dirty="0"/>
              <a:t>E</a:t>
            </a:r>
            <a:r>
              <a:rPr lang="en-US" dirty="0" smtClean="0"/>
              <a:t>ager </a:t>
            </a:r>
            <a:r>
              <a:rPr lang="en-US" dirty="0"/>
              <a:t>to </a:t>
            </a:r>
            <a:r>
              <a:rPr lang="en-US" dirty="0" smtClean="0"/>
              <a:t>Learn</a:t>
            </a:r>
            <a:r>
              <a:rPr lang="en-US" dirty="0"/>
              <a:t>, </a:t>
            </a:r>
            <a:r>
              <a:rPr lang="en-US" dirty="0" smtClean="0"/>
              <a:t>Lead</a:t>
            </a:r>
            <a:r>
              <a:rPr lang="en-US" dirty="0"/>
              <a:t>, </a:t>
            </a:r>
            <a:r>
              <a:rPr lang="en-US" dirty="0" smtClean="0"/>
              <a:t>           and </a:t>
            </a:r>
            <a:r>
              <a:rPr lang="en-US" dirty="0"/>
              <a:t>S</a:t>
            </a:r>
            <a:r>
              <a:rPr lang="en-US" dirty="0" smtClean="0"/>
              <a:t>ucceed”</a:t>
            </a:r>
            <a:endParaRPr lang="en-US" dirty="0"/>
          </a:p>
        </p:txBody>
      </p:sp>
      <p:sp>
        <p:nvSpPr>
          <p:cNvPr id="3" name="TextBox 2"/>
          <p:cNvSpPr txBox="1"/>
          <p:nvPr/>
        </p:nvSpPr>
        <p:spPr>
          <a:xfrm>
            <a:off x="4372059" y="2354560"/>
            <a:ext cx="4659106" cy="646331"/>
          </a:xfrm>
          <a:prstGeom prst="rect">
            <a:avLst/>
          </a:prstGeom>
          <a:noFill/>
        </p:spPr>
        <p:txBody>
          <a:bodyPr wrap="square" rtlCol="0">
            <a:spAutoFit/>
          </a:bodyPr>
          <a:lstStyle/>
          <a:p>
            <a:endParaRPr lang="en-US" dirty="0"/>
          </a:p>
          <a:p>
            <a:endParaRPr lang="en-US" dirty="0"/>
          </a:p>
        </p:txBody>
      </p:sp>
      <p:pic>
        <p:nvPicPr>
          <p:cNvPr id="15" name="Picture 14" descr="C:\Users\jhaffner\AppData\Local\Microsoft\Windows\Temporary Internet Files\Content.Outlook\6XKLQ4N8\IMG_1448 (1).jpg"/>
          <p:cNvPicPr/>
          <p:nvPr/>
        </p:nvPicPr>
        <p:blipFill rotWithShape="1">
          <a:blip r:embed="rId4" cstate="print">
            <a:extLst>
              <a:ext uri="{28A0092B-C50C-407E-A947-70E740481C1C}">
                <a14:useLocalDpi xmlns:a14="http://schemas.microsoft.com/office/drawing/2010/main" val="0"/>
              </a:ext>
            </a:extLst>
          </a:blip>
          <a:srcRect l="61786" t="16157" r="10094" b="49639"/>
          <a:stretch/>
        </p:blipFill>
        <p:spPr bwMode="auto">
          <a:xfrm>
            <a:off x="3120244" y="4133790"/>
            <a:ext cx="1959756" cy="2364052"/>
          </a:xfrm>
          <a:prstGeom prst="rect">
            <a:avLst/>
          </a:prstGeom>
          <a:noFill/>
          <a:ln>
            <a:solidFill>
              <a:schemeClr val="tx1"/>
            </a:solidFill>
          </a:ln>
          <a:effectLst>
            <a:reflection blurRad="6350" stA="50000" endA="300" endPos="55500" dist="50800" dir="5400000" sy="-100000" algn="bl" rotWithShape="0"/>
          </a:effectLst>
        </p:spPr>
      </p:pic>
      <p:sp>
        <p:nvSpPr>
          <p:cNvPr id="4" name="TextBox 3"/>
          <p:cNvSpPr txBox="1"/>
          <p:nvPr/>
        </p:nvSpPr>
        <p:spPr>
          <a:xfrm>
            <a:off x="5776685" y="2516948"/>
            <a:ext cx="6022025" cy="3970318"/>
          </a:xfrm>
          <a:prstGeom prst="rect">
            <a:avLst/>
          </a:prstGeom>
          <a:noFill/>
        </p:spPr>
        <p:txBody>
          <a:bodyPr wrap="square" rtlCol="0">
            <a:spAutoFit/>
          </a:bodyPr>
          <a:lstStyle/>
          <a:p>
            <a:r>
              <a:rPr lang="en-US" dirty="0"/>
              <a:t>“A personal obstacle I had to overcome was being with my friends a lot -- yes, I do need time for family and friends, but at the end of the day my education was more important to me and anybody that would've tried to interfere with that wasn't good to be in my </a:t>
            </a:r>
            <a:r>
              <a:rPr lang="en-US" dirty="0" smtClean="0"/>
              <a:t>life,” Teresa said. </a:t>
            </a:r>
          </a:p>
          <a:p>
            <a:endParaRPr lang="en-US" dirty="0"/>
          </a:p>
          <a:p>
            <a:r>
              <a:rPr lang="en-US" dirty="0"/>
              <a:t>“What I like most about the </a:t>
            </a:r>
            <a:r>
              <a:rPr lang="en-US" dirty="0" smtClean="0"/>
              <a:t>program,” she said, “is </a:t>
            </a:r>
            <a:r>
              <a:rPr lang="en-US" dirty="0"/>
              <a:t>the </a:t>
            </a:r>
            <a:r>
              <a:rPr lang="en-US" dirty="0">
                <a:solidFill>
                  <a:srgbClr val="FFC000"/>
                </a:solidFill>
              </a:rPr>
              <a:t>understanding.</a:t>
            </a:r>
            <a:r>
              <a:rPr lang="en-US" dirty="0"/>
              <a:t> As long as the teachers saw I was putting in effort they made me feel comfortable and made sure I got the right lessons I needed and worked with me and my schedule. Even if I have to miss a few days you helped in anyway possible.”</a:t>
            </a:r>
          </a:p>
          <a:p>
            <a:endParaRPr lang="en-US" dirty="0"/>
          </a:p>
        </p:txBody>
      </p:sp>
      <p:sp>
        <p:nvSpPr>
          <p:cNvPr id="8" name="Rectangle 7"/>
          <p:cNvSpPr/>
          <p:nvPr/>
        </p:nvSpPr>
        <p:spPr>
          <a:xfrm>
            <a:off x="251830" y="2153394"/>
            <a:ext cx="4450800" cy="1569660"/>
          </a:xfrm>
          <a:prstGeom prst="rect">
            <a:avLst/>
          </a:prstGeom>
        </p:spPr>
        <p:txBody>
          <a:bodyPr wrap="square">
            <a:spAutoFit/>
          </a:bodyPr>
          <a:lstStyle/>
          <a:p>
            <a:r>
              <a:rPr lang="en-US" sz="2400" dirty="0" smtClean="0">
                <a:ea typeface="Calibri" panose="020F0502020204030204" pitchFamily="34" charset="0"/>
                <a:cs typeface="Times New Roman" panose="02020603050405020304" pitchFamily="18" charset="0"/>
              </a:rPr>
              <a:t>“I </a:t>
            </a:r>
            <a:r>
              <a:rPr lang="en-US" sz="2400" dirty="0">
                <a:ea typeface="Calibri" panose="020F0502020204030204" pitchFamily="34" charset="0"/>
                <a:cs typeface="Times New Roman" panose="02020603050405020304" pitchFamily="18" charset="0"/>
              </a:rPr>
              <a:t>feel the program helped me be more </a:t>
            </a:r>
            <a:r>
              <a:rPr lang="en-US" sz="2400" dirty="0">
                <a:solidFill>
                  <a:srgbClr val="FFC000"/>
                </a:solidFill>
                <a:ea typeface="Calibri" panose="020F0502020204030204" pitchFamily="34" charset="0"/>
                <a:cs typeface="Times New Roman" panose="02020603050405020304" pitchFamily="18" charset="0"/>
              </a:rPr>
              <a:t>consistent</a:t>
            </a:r>
            <a:r>
              <a:rPr lang="en-US" sz="2400" dirty="0">
                <a:ea typeface="Calibri" panose="020F0502020204030204" pitchFamily="34" charset="0"/>
                <a:cs typeface="Times New Roman" panose="02020603050405020304" pitchFamily="18" charset="0"/>
              </a:rPr>
              <a:t> with a time schedule, even down to personal </a:t>
            </a:r>
            <a:r>
              <a:rPr lang="en-US" sz="2400" dirty="0" smtClean="0">
                <a:ea typeface="Calibri" panose="020F0502020204030204" pitchFamily="34" charset="0"/>
                <a:cs typeface="Times New Roman" panose="02020603050405020304" pitchFamily="18" charset="0"/>
              </a:rPr>
              <a:t>things.” </a:t>
            </a:r>
            <a:endParaRPr lang="en-US" sz="2400" dirty="0"/>
          </a:p>
        </p:txBody>
      </p:sp>
    </p:spTree>
    <p:extLst>
      <p:ext uri="{BB962C8B-B14F-4D97-AF65-F5344CB8AC3E}">
        <p14:creationId xmlns:p14="http://schemas.microsoft.com/office/powerpoint/2010/main" val="625942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4" name="Rectangle 3"/>
          <p:cNvSpPr/>
          <p:nvPr/>
        </p:nvSpPr>
        <p:spPr>
          <a:xfrm>
            <a:off x="339213" y="3765301"/>
            <a:ext cx="7216877" cy="2246769"/>
          </a:xfrm>
          <a:prstGeom prst="rect">
            <a:avLst/>
          </a:prstGeom>
        </p:spPr>
        <p:txBody>
          <a:bodyPr wrap="square">
            <a:spAutoFit/>
          </a:bodyPr>
          <a:lstStyle/>
          <a:p>
            <a:r>
              <a:rPr lang="en-US" sz="2000" dirty="0">
                <a:ea typeface="Calibri" panose="020F0502020204030204" pitchFamily="34" charset="0"/>
              </a:rPr>
              <a:t>DWD and Indiana Adult Education supports distance learning in an effort to increase participation in, and provide additional access to, adult education and literacy services within Indiana. It is thus the desire of DWD to fund an adult education provider within the state of Indiana up to </a:t>
            </a:r>
            <a:r>
              <a:rPr lang="en-US" sz="2000" dirty="0" smtClean="0">
                <a:ea typeface="Calibri" panose="020F0502020204030204" pitchFamily="34" charset="0"/>
              </a:rPr>
              <a:t>$200,000 </a:t>
            </a:r>
            <a:r>
              <a:rPr lang="en-US" sz="2000" dirty="0">
                <a:ea typeface="Calibri" panose="020F0502020204030204" pitchFamily="34" charset="0"/>
              </a:rPr>
              <a:t>to administer a statewide “online only” distance education </a:t>
            </a:r>
            <a:r>
              <a:rPr lang="en-US" sz="2000" dirty="0" smtClean="0">
                <a:ea typeface="Calibri" panose="020F0502020204030204" pitchFamily="34" charset="0"/>
              </a:rPr>
              <a:t>program. </a:t>
            </a:r>
            <a:endParaRPr lang="en-US" sz="2000" dirty="0"/>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t>2018-2019 Adult Education Online  </a:t>
            </a:r>
            <a:r>
              <a:rPr lang="en-US" sz="4000" dirty="0">
                <a:solidFill>
                  <a:srgbClr val="FFC000"/>
                </a:solidFill>
              </a:rPr>
              <a:t>(Request for </a:t>
            </a:r>
            <a:r>
              <a:rPr lang="en-US" sz="4000" dirty="0" smtClean="0">
                <a:solidFill>
                  <a:srgbClr val="FFC000"/>
                </a:solidFill>
              </a:rPr>
              <a:t>Application)</a:t>
            </a:r>
            <a:endParaRPr lang="en-US" sz="4000" dirty="0">
              <a:solidFill>
                <a:srgbClr val="FFC000"/>
              </a:solidFill>
            </a:endParaRPr>
          </a:p>
        </p:txBody>
      </p:sp>
      <p:cxnSp>
        <p:nvCxnSpPr>
          <p:cNvPr id="9" name="Straight Connector 8"/>
          <p:cNvCxnSpPr/>
          <p:nvPr/>
        </p:nvCxnSpPr>
        <p:spPr>
          <a:xfrm>
            <a:off x="7693743" y="3031616"/>
            <a:ext cx="14747" cy="3220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919886" y="2966071"/>
            <a:ext cx="3913240" cy="3323987"/>
          </a:xfrm>
          <a:prstGeom prst="rect">
            <a:avLst/>
          </a:prstGeom>
        </p:spPr>
        <p:txBody>
          <a:bodyPr wrap="square">
            <a:spAutoFit/>
          </a:bodyPr>
          <a:lstStyle/>
          <a:p>
            <a:r>
              <a:rPr lang="en-US" sz="1750" dirty="0">
                <a:solidFill>
                  <a:srgbClr val="FFC000"/>
                </a:solidFill>
                <a:ea typeface="Calibri" panose="020F0502020204030204" pitchFamily="34" charset="0"/>
                <a:cs typeface="Arial" panose="020B0604020202020204" pitchFamily="34" charset="0"/>
              </a:rPr>
              <a:t>DWD’s online only distance education will </a:t>
            </a:r>
            <a:r>
              <a:rPr lang="en-US" sz="1750" dirty="0" smtClean="0">
                <a:solidFill>
                  <a:srgbClr val="FFC000"/>
                </a:solidFill>
                <a:ea typeface="Calibri" panose="020F0502020204030204" pitchFamily="34" charset="0"/>
                <a:cs typeface="Arial" panose="020B0604020202020204" pitchFamily="34" charset="0"/>
              </a:rPr>
              <a:t>provide services to </a:t>
            </a:r>
            <a:r>
              <a:rPr lang="en-US" sz="1750" dirty="0">
                <a:solidFill>
                  <a:srgbClr val="FFC000"/>
                </a:solidFill>
                <a:ea typeface="Calibri" panose="020F0502020204030204" pitchFamily="34" charset="0"/>
                <a:cs typeface="Arial" panose="020B0604020202020204" pitchFamily="34" charset="0"/>
              </a:rPr>
              <a:t>Hoosiers in all of </a:t>
            </a:r>
            <a:r>
              <a:rPr lang="en-US" sz="1750" dirty="0">
                <a:ea typeface="Calibri" panose="020F0502020204030204" pitchFamily="34" charset="0"/>
                <a:cs typeface="Arial" panose="020B0604020202020204" pitchFamily="34" charset="0"/>
              </a:rPr>
              <a:t>Indiana’s 92 counties</a:t>
            </a:r>
            <a:r>
              <a:rPr lang="en-US" sz="1750" dirty="0">
                <a:solidFill>
                  <a:srgbClr val="FFC000"/>
                </a:solidFill>
                <a:ea typeface="Calibri" panose="020F0502020204030204" pitchFamily="34" charset="0"/>
                <a:cs typeface="Arial" panose="020B0604020202020204" pitchFamily="34" charset="0"/>
              </a:rPr>
              <a:t> through the integration of adult education and literacy activities delivered through technology accessible by students with access to an internet connection and assessments provided to participants by their closest local Indiana Adult Education provider. </a:t>
            </a:r>
            <a:endParaRPr lang="en-US" sz="1750" dirty="0">
              <a:solidFill>
                <a:srgbClr val="FFC000"/>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3256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4" name="Rectangle 3"/>
          <p:cNvSpPr/>
          <p:nvPr/>
        </p:nvSpPr>
        <p:spPr>
          <a:xfrm>
            <a:off x="339213" y="3765301"/>
            <a:ext cx="7216877" cy="2862322"/>
          </a:xfrm>
          <a:prstGeom prst="rect">
            <a:avLst/>
          </a:prstGeom>
        </p:spPr>
        <p:txBody>
          <a:bodyPr wrap="square">
            <a:spAutoFit/>
          </a:bodyPr>
          <a:lstStyle/>
          <a:p>
            <a:r>
              <a:rPr lang="en-US" sz="2000" dirty="0"/>
              <a:t>Assessments will be conducted in partnership with local adult education providers, and must be conducted on-site at local adult education provider locations. Both the AE online only distance education grantee and the local adult education provider will share AE online only distance education students for the purposes of recording and reporting both state and federal performance metrics. </a:t>
            </a:r>
          </a:p>
          <a:p>
            <a:endParaRPr lang="en-US" sz="2000" dirty="0"/>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t>2018-2019 Adult Education Online  </a:t>
            </a:r>
            <a:r>
              <a:rPr lang="en-US" sz="4000" dirty="0">
                <a:solidFill>
                  <a:srgbClr val="FFC000"/>
                </a:solidFill>
              </a:rPr>
              <a:t>(Request for </a:t>
            </a:r>
            <a:r>
              <a:rPr lang="en-US" sz="4000" dirty="0" smtClean="0">
                <a:solidFill>
                  <a:srgbClr val="FFC000"/>
                </a:solidFill>
              </a:rPr>
              <a:t>Application)</a:t>
            </a:r>
            <a:endParaRPr lang="en-US" sz="4000" dirty="0">
              <a:solidFill>
                <a:srgbClr val="FFC000"/>
              </a:solidFill>
            </a:endParaRPr>
          </a:p>
        </p:txBody>
      </p:sp>
      <p:cxnSp>
        <p:nvCxnSpPr>
          <p:cNvPr id="9" name="Straight Connector 8"/>
          <p:cNvCxnSpPr/>
          <p:nvPr/>
        </p:nvCxnSpPr>
        <p:spPr>
          <a:xfrm>
            <a:off x="7634749" y="3127930"/>
            <a:ext cx="14747" cy="3124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60892" y="3127930"/>
            <a:ext cx="4026308" cy="2446824"/>
          </a:xfrm>
          <a:prstGeom prst="rect">
            <a:avLst/>
          </a:prstGeom>
        </p:spPr>
        <p:txBody>
          <a:bodyPr wrap="square">
            <a:spAutoFit/>
          </a:bodyPr>
          <a:lstStyle/>
          <a:p>
            <a:r>
              <a:rPr lang="en-US" sz="2400" dirty="0">
                <a:solidFill>
                  <a:srgbClr val="FFC000"/>
                </a:solidFill>
              </a:rPr>
              <a:t>Only organizations that received adult education funding for the </a:t>
            </a:r>
            <a:r>
              <a:rPr lang="en-US" sz="2400" dirty="0"/>
              <a:t>2018-19 year</a:t>
            </a:r>
            <a:r>
              <a:rPr lang="en-US" sz="2400" dirty="0">
                <a:solidFill>
                  <a:srgbClr val="FFC000"/>
                </a:solidFill>
              </a:rPr>
              <a:t> are eligible for AE online only distance education </a:t>
            </a:r>
            <a:r>
              <a:rPr lang="en-US" sz="2400" dirty="0" smtClean="0">
                <a:solidFill>
                  <a:srgbClr val="FFC000"/>
                </a:solidFill>
              </a:rPr>
              <a:t>funds</a:t>
            </a:r>
          </a:p>
          <a:p>
            <a:endParaRPr lang="en-US" sz="900" dirty="0" smtClean="0">
              <a:solidFill>
                <a:srgbClr val="FFC000"/>
              </a:solidFill>
            </a:endParaRPr>
          </a:p>
        </p:txBody>
      </p:sp>
      <p:sp>
        <p:nvSpPr>
          <p:cNvPr id="5" name="TextBox 4"/>
          <p:cNvSpPr txBox="1"/>
          <p:nvPr/>
        </p:nvSpPr>
        <p:spPr>
          <a:xfrm>
            <a:off x="7860892" y="5548684"/>
            <a:ext cx="4119720" cy="954107"/>
          </a:xfrm>
          <a:prstGeom prst="rect">
            <a:avLst/>
          </a:prstGeom>
          <a:solidFill>
            <a:srgbClr val="FFC000"/>
          </a:solidFill>
          <a:ln>
            <a:solidFill>
              <a:schemeClr val="bg2"/>
            </a:solidFill>
          </a:ln>
          <a:effectLst>
            <a:reflection blurRad="6350" stA="50000" endA="300" endPos="55000" dir="5400000" sy="-100000" algn="bl" rotWithShape="0"/>
          </a:effectLst>
        </p:spPr>
        <p:txBody>
          <a:bodyPr wrap="square" rtlCol="0">
            <a:spAutoFit/>
          </a:bodyPr>
          <a:lstStyle/>
          <a:p>
            <a:r>
              <a:rPr lang="en-US" sz="1600" dirty="0" smtClean="0">
                <a:solidFill>
                  <a:schemeClr val="bg1"/>
                </a:solidFill>
                <a:latin typeface="Segoe Print" panose="02000600000000000000" pitchFamily="2" charset="0"/>
                <a:ea typeface="Calibri" panose="020F0502020204030204" pitchFamily="34" charset="0"/>
                <a:cs typeface="Arial" panose="020B0604020202020204" pitchFamily="34" charset="0"/>
              </a:rPr>
              <a:t>Adult Education </a:t>
            </a:r>
            <a:r>
              <a:rPr lang="en-US" sz="1600" b="1" dirty="0" smtClean="0">
                <a:solidFill>
                  <a:schemeClr val="bg1"/>
                </a:solidFill>
                <a:latin typeface="Segoe Print" panose="02000600000000000000" pitchFamily="2" charset="0"/>
                <a:ea typeface="Calibri" panose="020F0502020204030204" pitchFamily="34" charset="0"/>
                <a:cs typeface="Arial" panose="020B0604020202020204" pitchFamily="34" charset="0"/>
              </a:rPr>
              <a:t>Online</a:t>
            </a:r>
            <a:r>
              <a:rPr lang="en-US" sz="1600" dirty="0" smtClean="0">
                <a:solidFill>
                  <a:schemeClr val="bg1"/>
                </a:solidFill>
                <a:latin typeface="Segoe Print" panose="02000600000000000000" pitchFamily="2" charset="0"/>
                <a:ea typeface="Calibri" panose="020F0502020204030204" pitchFamily="34" charset="0"/>
                <a:cs typeface="Arial" panose="020B0604020202020204" pitchFamily="34" charset="0"/>
              </a:rPr>
              <a:t> Award </a:t>
            </a:r>
            <a:r>
              <a:rPr lang="en-US" sz="1600" dirty="0">
                <a:solidFill>
                  <a:schemeClr val="bg1"/>
                </a:solidFill>
                <a:latin typeface="Segoe Print" panose="02000600000000000000" pitchFamily="2" charset="0"/>
                <a:ea typeface="Calibri" panose="020F0502020204030204" pitchFamily="34" charset="0"/>
                <a:cs typeface="Arial" panose="020B0604020202020204" pitchFamily="34" charset="0"/>
              </a:rPr>
              <a:t>Period                                     </a:t>
            </a:r>
            <a:r>
              <a:rPr lang="en-US" sz="4000" dirty="0">
                <a:solidFill>
                  <a:schemeClr val="bg1"/>
                </a:solidFill>
                <a:ea typeface="Calibri" panose="020F0502020204030204" pitchFamily="34" charset="0"/>
                <a:cs typeface="Arial" panose="020B0604020202020204" pitchFamily="34" charset="0"/>
              </a:rPr>
              <a:t>10.1.18 - </a:t>
            </a:r>
            <a:r>
              <a:rPr lang="en-US" sz="4000" dirty="0" smtClean="0">
                <a:solidFill>
                  <a:schemeClr val="bg1"/>
                </a:solidFill>
                <a:ea typeface="Calibri" panose="020F0502020204030204" pitchFamily="34" charset="0"/>
                <a:cs typeface="Arial" panose="020B0604020202020204" pitchFamily="34" charset="0"/>
              </a:rPr>
              <a:t>6.30.19</a:t>
            </a:r>
            <a:endParaRPr lang="en-US" dirty="0"/>
          </a:p>
        </p:txBody>
      </p:sp>
    </p:spTree>
    <p:extLst>
      <p:ext uri="{BB962C8B-B14F-4D97-AF65-F5344CB8AC3E}">
        <p14:creationId xmlns:p14="http://schemas.microsoft.com/office/powerpoint/2010/main" val="22836202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solidFill>
                  <a:srgbClr val="FFC000"/>
                </a:solidFill>
              </a:rPr>
              <a:t>2018-2019 Adult Education Online  </a:t>
            </a:r>
            <a:r>
              <a:rPr lang="en-US" sz="4000" dirty="0"/>
              <a:t>(Request for </a:t>
            </a:r>
            <a:r>
              <a:rPr lang="en-US" sz="4000" dirty="0" smtClean="0"/>
              <a:t>Application)</a:t>
            </a:r>
            <a:endParaRPr lang="en-US" sz="4000" dirty="0"/>
          </a:p>
        </p:txBody>
      </p:sp>
      <p:graphicFrame>
        <p:nvGraphicFramePr>
          <p:cNvPr id="2" name="Table 1"/>
          <p:cNvGraphicFramePr>
            <a:graphicFrameLocks noGrp="1"/>
          </p:cNvGraphicFramePr>
          <p:nvPr>
            <p:extLst>
              <p:ext uri="{D42A27DB-BD31-4B8C-83A1-F6EECF244321}">
                <p14:modId xmlns:p14="http://schemas.microsoft.com/office/powerpoint/2010/main" val="672123724"/>
              </p:ext>
            </p:extLst>
          </p:nvPr>
        </p:nvGraphicFramePr>
        <p:xfrm>
          <a:off x="414440" y="3880973"/>
          <a:ext cx="11422116" cy="2102930"/>
        </p:xfrm>
        <a:graphic>
          <a:graphicData uri="http://schemas.openxmlformats.org/drawingml/2006/table">
            <a:tbl>
              <a:tblPr>
                <a:tableStyleId>{5C22544A-7EE6-4342-B048-85BDC9FD1C3A}</a:tableStyleId>
              </a:tblPr>
              <a:tblGrid>
                <a:gridCol w="1109013"/>
                <a:gridCol w="1495839"/>
                <a:gridCol w="25400"/>
                <a:gridCol w="657563"/>
                <a:gridCol w="1120293"/>
                <a:gridCol w="389667"/>
                <a:gridCol w="430019"/>
                <a:gridCol w="6194322"/>
              </a:tblGrid>
              <a:tr h="303131">
                <a:tc>
                  <a:txBody>
                    <a:bodyPr/>
                    <a:lstStyle/>
                    <a:p>
                      <a:pPr marL="0" marR="0">
                        <a:lnSpc>
                          <a:spcPct val="107000"/>
                        </a:lnSpc>
                        <a:spcBef>
                          <a:spcPts val="0"/>
                        </a:spcBef>
                        <a:spcAft>
                          <a:spcPts val="0"/>
                        </a:spcAft>
                      </a:pPr>
                      <a:r>
                        <a:rPr lang="en-US"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gridSpan="5">
                  <a:txBody>
                    <a:bodyPr/>
                    <a:lstStyle/>
                    <a:p>
                      <a:pPr marL="88900" marR="0">
                        <a:lnSpc>
                          <a:spcPct val="107000"/>
                        </a:lnSpc>
                        <a:spcBef>
                          <a:spcPts val="0"/>
                        </a:spcBef>
                        <a:spcAft>
                          <a:spcPts val="0"/>
                        </a:spcAft>
                      </a:pPr>
                      <a:r>
                        <a:rPr lang="en-US" sz="1800" b="1" dirty="0">
                          <a:solidFill>
                            <a:schemeClr val="bg1"/>
                          </a:solidFill>
                          <a:effectLst/>
                        </a:rPr>
                        <a:t>Event</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1333500" marR="0">
                        <a:lnSpc>
                          <a:spcPct val="107000"/>
                        </a:lnSpc>
                        <a:spcBef>
                          <a:spcPts val="0"/>
                        </a:spcBef>
                        <a:spcAft>
                          <a:spcPts val="0"/>
                        </a:spcAft>
                      </a:pPr>
                      <a:r>
                        <a:rPr lang="en-US" sz="1800" b="1" dirty="0" smtClean="0">
                          <a:solidFill>
                            <a:schemeClr val="bg1"/>
                          </a:solidFill>
                          <a:effectLst/>
                        </a:rPr>
                        <a:t>Date</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303131">
                <a:tc gridSpan="2">
                  <a:txBody>
                    <a:bodyPr/>
                    <a:lstStyle/>
                    <a:p>
                      <a:pPr marL="76200" marR="0">
                        <a:lnSpc>
                          <a:spcPts val="1165"/>
                        </a:lnSpc>
                        <a:spcBef>
                          <a:spcPts val="0"/>
                        </a:spcBef>
                        <a:spcAft>
                          <a:spcPts val="0"/>
                        </a:spcAft>
                      </a:pPr>
                      <a:r>
                        <a:rPr lang="en-US" sz="1800" b="1" dirty="0">
                          <a:solidFill>
                            <a:schemeClr val="bg1"/>
                          </a:solidFill>
                          <a:effectLst/>
                        </a:rPr>
                        <a:t>RFA Issued</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50800" marR="0">
                        <a:lnSpc>
                          <a:spcPts val="1165"/>
                        </a:lnSpc>
                        <a:spcBef>
                          <a:spcPts val="0"/>
                        </a:spcBef>
                        <a:spcAft>
                          <a:spcPts val="0"/>
                        </a:spcAft>
                      </a:pPr>
                      <a:r>
                        <a:rPr lang="en-US" sz="1800" dirty="0">
                          <a:solidFill>
                            <a:schemeClr val="bg1"/>
                          </a:solidFill>
                          <a:effectLst/>
                        </a:rPr>
                        <a:t>Monday, August 6</a:t>
                      </a:r>
                      <a:r>
                        <a:rPr lang="en-US" sz="1800" baseline="30000" dirty="0">
                          <a:solidFill>
                            <a:schemeClr val="bg1"/>
                          </a:solidFill>
                          <a:effectLst/>
                        </a:rPr>
                        <a:t>th</a:t>
                      </a:r>
                      <a:r>
                        <a:rPr lang="en-US" sz="1800" dirty="0">
                          <a:solidFill>
                            <a:schemeClr val="bg1"/>
                          </a:solidFill>
                          <a:effectLst/>
                        </a:rPr>
                        <a:t>, 2018</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477415">
                <a:tc gridSpan="2">
                  <a:txBody>
                    <a:bodyPr/>
                    <a:lstStyle/>
                    <a:p>
                      <a:pPr marL="76200" marR="0">
                        <a:lnSpc>
                          <a:spcPts val="1170"/>
                        </a:lnSpc>
                        <a:spcBef>
                          <a:spcPts val="0"/>
                        </a:spcBef>
                        <a:spcAft>
                          <a:spcPts val="0"/>
                        </a:spcAft>
                      </a:pPr>
                      <a:r>
                        <a:rPr lang="en-US" sz="1800" dirty="0">
                          <a:solidFill>
                            <a:schemeClr val="bg1"/>
                          </a:solidFill>
                          <a:effectLst/>
                        </a:rPr>
                        <a:t>RFA Questions Due</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50800" marR="0">
                        <a:lnSpc>
                          <a:spcPts val="1170"/>
                        </a:lnSpc>
                        <a:spcBef>
                          <a:spcPts val="0"/>
                        </a:spcBef>
                        <a:spcAft>
                          <a:spcPts val="0"/>
                        </a:spcAft>
                      </a:pPr>
                      <a:r>
                        <a:rPr lang="en-US" sz="1800" dirty="0">
                          <a:solidFill>
                            <a:schemeClr val="bg1"/>
                          </a:solidFill>
                          <a:effectLst/>
                        </a:rPr>
                        <a:t>Friday, August </a:t>
                      </a:r>
                      <a:r>
                        <a:rPr lang="en-US" sz="1800" dirty="0" smtClean="0">
                          <a:solidFill>
                            <a:schemeClr val="bg1"/>
                          </a:solidFill>
                          <a:effectLst/>
                        </a:rPr>
                        <a:t>10</a:t>
                      </a:r>
                      <a:r>
                        <a:rPr lang="en-US" sz="1800" baseline="30000" dirty="0" smtClean="0">
                          <a:solidFill>
                            <a:schemeClr val="bg1"/>
                          </a:solidFill>
                          <a:effectLst/>
                        </a:rPr>
                        <a:t>th</a:t>
                      </a:r>
                      <a:r>
                        <a:rPr lang="en-US" sz="1800" baseline="0" dirty="0" smtClean="0">
                          <a:solidFill>
                            <a:schemeClr val="bg1"/>
                          </a:solidFill>
                          <a:effectLst/>
                        </a:rPr>
                        <a:t> </a:t>
                      </a:r>
                      <a:r>
                        <a:rPr lang="en-US" sz="1800" dirty="0" smtClean="0">
                          <a:solidFill>
                            <a:schemeClr val="bg1"/>
                          </a:solidFill>
                          <a:effectLst/>
                        </a:rPr>
                        <a:t>, </a:t>
                      </a:r>
                      <a:r>
                        <a:rPr lang="en-US" sz="1800" dirty="0">
                          <a:solidFill>
                            <a:schemeClr val="bg1"/>
                          </a:solidFill>
                          <a:effectLst/>
                        </a:rPr>
                        <a:t>2018 5:00 PM EST (GMT–5)</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303131">
                <a:tc gridSpan="2">
                  <a:txBody>
                    <a:bodyPr/>
                    <a:lstStyle/>
                    <a:p>
                      <a:pPr marL="76200" marR="0">
                        <a:lnSpc>
                          <a:spcPts val="1165"/>
                        </a:lnSpc>
                        <a:spcBef>
                          <a:spcPts val="0"/>
                        </a:spcBef>
                        <a:spcAft>
                          <a:spcPts val="0"/>
                        </a:spcAft>
                      </a:pPr>
                      <a:r>
                        <a:rPr lang="en-US" sz="1800" dirty="0">
                          <a:solidFill>
                            <a:schemeClr val="bg1"/>
                          </a:solidFill>
                          <a:effectLst/>
                        </a:rPr>
                        <a:t>RFA FAQ Released</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0" marR="0">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a:txBody>
                    <a:bodyPr/>
                    <a:lstStyle/>
                    <a:p>
                      <a:pPr marL="50800" marR="0">
                        <a:lnSpc>
                          <a:spcPts val="1170"/>
                        </a:lnSpc>
                        <a:spcBef>
                          <a:spcPts val="0"/>
                        </a:spcBef>
                        <a:spcAft>
                          <a:spcPts val="0"/>
                        </a:spcAft>
                      </a:pPr>
                      <a:r>
                        <a:rPr lang="en-US" sz="1800" dirty="0">
                          <a:solidFill>
                            <a:schemeClr val="bg1"/>
                          </a:solidFill>
                          <a:effectLst/>
                        </a:rPr>
                        <a:t>Friday, August </a:t>
                      </a:r>
                      <a:r>
                        <a:rPr lang="en-US" sz="1800" dirty="0" smtClean="0">
                          <a:solidFill>
                            <a:schemeClr val="bg1"/>
                          </a:solidFill>
                          <a:effectLst/>
                        </a:rPr>
                        <a:t>17</a:t>
                      </a:r>
                      <a:r>
                        <a:rPr lang="en-US" sz="1800" baseline="30000" dirty="0" smtClean="0">
                          <a:solidFill>
                            <a:schemeClr val="bg1"/>
                          </a:solidFill>
                          <a:effectLst/>
                        </a:rPr>
                        <a:t>th</a:t>
                      </a:r>
                      <a:r>
                        <a:rPr lang="en-US" sz="1800" baseline="0" dirty="0" smtClean="0">
                          <a:solidFill>
                            <a:schemeClr val="bg1"/>
                          </a:solidFill>
                          <a:effectLst/>
                        </a:rPr>
                        <a:t> </a:t>
                      </a:r>
                      <a:r>
                        <a:rPr lang="en-US" sz="1800" dirty="0" smtClean="0">
                          <a:solidFill>
                            <a:schemeClr val="bg1"/>
                          </a:solidFill>
                          <a:effectLst/>
                        </a:rPr>
                        <a:t>, </a:t>
                      </a:r>
                      <a:r>
                        <a:rPr lang="en-US" sz="1800" dirty="0">
                          <a:solidFill>
                            <a:schemeClr val="bg1"/>
                          </a:solidFill>
                          <a:effectLst/>
                        </a:rPr>
                        <a:t>2018</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477415">
                <a:tc gridSpan="7">
                  <a:txBody>
                    <a:bodyPr/>
                    <a:lstStyle/>
                    <a:p>
                      <a:pPr marL="76200" marR="0">
                        <a:lnSpc>
                          <a:spcPts val="1165"/>
                        </a:lnSpc>
                        <a:spcBef>
                          <a:spcPts val="0"/>
                        </a:spcBef>
                        <a:spcAft>
                          <a:spcPts val="0"/>
                        </a:spcAft>
                      </a:pPr>
                      <a:r>
                        <a:rPr lang="en-US" sz="1800" dirty="0">
                          <a:solidFill>
                            <a:schemeClr val="bg1"/>
                          </a:solidFill>
                          <a:effectLst/>
                        </a:rPr>
                        <a:t>RFA/Grant Application </a:t>
                      </a:r>
                      <a:r>
                        <a:rPr lang="en-US" sz="1800" b="1" dirty="0">
                          <a:solidFill>
                            <a:schemeClr val="bg1"/>
                          </a:solidFill>
                          <a:effectLst/>
                        </a:rPr>
                        <a:t>Submission</a:t>
                      </a:r>
                      <a:r>
                        <a:rPr lang="en-US" sz="1800" dirty="0">
                          <a:solidFill>
                            <a:schemeClr val="bg1"/>
                          </a:solidFill>
                          <a:effectLst/>
                        </a:rPr>
                        <a:t> </a:t>
                      </a:r>
                      <a:r>
                        <a:rPr lang="en-US" sz="1800" b="1" dirty="0">
                          <a:solidFill>
                            <a:schemeClr val="bg1"/>
                          </a:solidFill>
                          <a:effectLst/>
                        </a:rPr>
                        <a:t>Deadline</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50800" marR="0">
                        <a:lnSpc>
                          <a:spcPts val="1170"/>
                        </a:lnSpc>
                        <a:spcBef>
                          <a:spcPts val="0"/>
                        </a:spcBef>
                        <a:spcAft>
                          <a:spcPts val="0"/>
                        </a:spcAft>
                      </a:pPr>
                      <a:r>
                        <a:rPr lang="en-US" sz="1800" dirty="0">
                          <a:solidFill>
                            <a:schemeClr val="bg1"/>
                          </a:solidFill>
                          <a:effectLst/>
                        </a:rPr>
                        <a:t>Monday, September 17</a:t>
                      </a:r>
                      <a:r>
                        <a:rPr lang="en-US" sz="1800" baseline="30000" dirty="0">
                          <a:solidFill>
                            <a:schemeClr val="bg1"/>
                          </a:solidFill>
                          <a:effectLst/>
                        </a:rPr>
                        <a:t>nd</a:t>
                      </a:r>
                      <a:r>
                        <a:rPr lang="en-US" sz="1800" dirty="0">
                          <a:solidFill>
                            <a:schemeClr val="bg1"/>
                          </a:solidFill>
                          <a:effectLst/>
                        </a:rPr>
                        <a:t>, 2018 5:00 PM EST (GMT–5)</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r h="238707">
                <a:tc gridSpan="7">
                  <a:txBody>
                    <a:bodyPr/>
                    <a:lstStyle/>
                    <a:p>
                      <a:pPr marL="76200" marR="0">
                        <a:lnSpc>
                          <a:spcPts val="1165"/>
                        </a:lnSpc>
                        <a:spcBef>
                          <a:spcPts val="0"/>
                        </a:spcBef>
                        <a:spcAft>
                          <a:spcPts val="0"/>
                        </a:spcAft>
                      </a:pPr>
                      <a:r>
                        <a:rPr lang="en-US" sz="1800" b="1" dirty="0">
                          <a:solidFill>
                            <a:schemeClr val="bg1"/>
                          </a:solidFill>
                          <a:effectLst/>
                        </a:rPr>
                        <a:t>Award Decisions Issued</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50800" marR="0">
                        <a:lnSpc>
                          <a:spcPts val="1165"/>
                        </a:lnSpc>
                        <a:spcBef>
                          <a:spcPts val="0"/>
                        </a:spcBef>
                        <a:spcAft>
                          <a:spcPts val="0"/>
                        </a:spcAft>
                      </a:pPr>
                      <a:r>
                        <a:rPr lang="en-US" sz="1800" dirty="0">
                          <a:solidFill>
                            <a:schemeClr val="bg1"/>
                          </a:solidFill>
                          <a:effectLst/>
                        </a:rPr>
                        <a:t>Monday, September </a:t>
                      </a:r>
                      <a:r>
                        <a:rPr lang="en-US" sz="1800" dirty="0" smtClean="0">
                          <a:solidFill>
                            <a:schemeClr val="bg1"/>
                          </a:solidFill>
                          <a:effectLst/>
                        </a:rPr>
                        <a:t>24</a:t>
                      </a:r>
                      <a:r>
                        <a:rPr lang="en-US" sz="1800" baseline="30000" dirty="0" smtClean="0">
                          <a:solidFill>
                            <a:schemeClr val="bg1"/>
                          </a:solidFill>
                          <a:effectLst/>
                        </a:rPr>
                        <a:t>th</a:t>
                      </a:r>
                      <a:r>
                        <a:rPr lang="en-US" sz="1800" baseline="0" dirty="0" smtClean="0">
                          <a:solidFill>
                            <a:schemeClr val="bg1"/>
                          </a:solidFill>
                          <a:effectLst/>
                        </a:rPr>
                        <a:t> </a:t>
                      </a:r>
                      <a:r>
                        <a:rPr lang="en-US" sz="1800" dirty="0" smtClean="0">
                          <a:solidFill>
                            <a:schemeClr val="bg1"/>
                          </a:solidFill>
                          <a:effectLst/>
                        </a:rPr>
                        <a:t>, </a:t>
                      </a:r>
                      <a:r>
                        <a:rPr lang="en-US" sz="1800" dirty="0">
                          <a:solidFill>
                            <a:schemeClr val="bg1"/>
                          </a:solidFill>
                          <a:effectLst/>
                        </a:rPr>
                        <a:t>2018</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D242"/>
                    </a:solidFill>
                  </a:tcPr>
                </a:tc>
              </a:tr>
            </a:tbl>
          </a:graphicData>
        </a:graphic>
      </p:graphicFrame>
      <p:sp>
        <p:nvSpPr>
          <p:cNvPr id="7" name="Oval 6"/>
          <p:cNvSpPr/>
          <p:nvPr/>
        </p:nvSpPr>
        <p:spPr>
          <a:xfrm>
            <a:off x="8069699" y="2557534"/>
            <a:ext cx="4122301" cy="203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418129" y="2832299"/>
            <a:ext cx="3666691" cy="2277547"/>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400" dirty="0" smtClean="0">
                <a:solidFill>
                  <a:schemeClr val="bg1"/>
                </a:solidFill>
                <a:ea typeface="Candara" panose="020E0502030303020204" pitchFamily="34" charset="0"/>
                <a:cs typeface="Times New Roman" panose="02020603050405020304" pitchFamily="18" charset="0"/>
              </a:rPr>
              <a:t>    </a:t>
            </a:r>
            <a:r>
              <a:rPr lang="en-US" altLang="en-US" sz="1400" b="1" dirty="0" smtClean="0">
                <a:solidFill>
                  <a:schemeClr val="bg1"/>
                </a:solidFill>
                <a:ea typeface="Candara" panose="020E0502030303020204" pitchFamily="34" charset="0"/>
                <a:cs typeface="Times New Roman" panose="02020603050405020304" pitchFamily="18" charset="0"/>
              </a:rPr>
              <a:t>2018-2019</a:t>
            </a:r>
            <a:r>
              <a:rPr lang="en-US" altLang="en-US" sz="1400" dirty="0" smtClean="0">
                <a:solidFill>
                  <a:schemeClr val="bg1"/>
                </a:solidFill>
                <a:ea typeface="Candara" panose="020E0502030303020204" pitchFamily="34" charset="0"/>
                <a:cs typeface="Times New Roman" panose="02020603050405020304" pitchFamily="18" charset="0"/>
              </a:rPr>
              <a:t> Adult Education Online</a:t>
            </a:r>
          </a:p>
          <a:p>
            <a:pPr lvl="0" defTabSz="914400" eaLnBrk="0" fontAlgn="base" hangingPunct="0">
              <a:spcBef>
                <a:spcPct val="0"/>
              </a:spcBef>
              <a:spcAft>
                <a:spcPct val="0"/>
              </a:spcAft>
            </a:pPr>
            <a:r>
              <a:rPr lang="en-US" altLang="en-US" sz="5400" dirty="0" smtClean="0">
                <a:latin typeface="Segoe Print" panose="02000600000000000000" pitchFamily="2" charset="0"/>
                <a:ea typeface="Candara" panose="020E0502030303020204" pitchFamily="34" charset="0"/>
                <a:cs typeface="Times New Roman" panose="02020603050405020304" pitchFamily="18" charset="0"/>
              </a:rPr>
              <a:t>Timelines</a:t>
            </a:r>
          </a:p>
          <a:p>
            <a:pPr defTabSz="914400" eaLnBrk="0" fontAlgn="base" hangingPunct="0">
              <a:spcBef>
                <a:spcPct val="0"/>
              </a:spcBef>
              <a:spcAft>
                <a:spcPct val="0"/>
              </a:spcAft>
            </a:pPr>
            <a:r>
              <a:rPr lang="en-US" altLang="en-US" sz="1600" dirty="0" smtClean="0">
                <a:solidFill>
                  <a:schemeClr val="bg1"/>
                </a:solidFill>
                <a:latin typeface="Segoe Print" panose="02000600000000000000" pitchFamily="2" charset="0"/>
              </a:rPr>
              <a:t>  </a:t>
            </a:r>
            <a:r>
              <a:rPr lang="en-US" altLang="en-US" sz="2000" dirty="0" smtClean="0">
                <a:solidFill>
                  <a:schemeClr val="bg1"/>
                </a:solidFill>
              </a:rPr>
              <a:t>Request </a:t>
            </a:r>
            <a:r>
              <a:rPr lang="en-US" altLang="en-US" sz="2000" dirty="0">
                <a:solidFill>
                  <a:schemeClr val="bg1"/>
                </a:solidFill>
              </a:rPr>
              <a:t>for Application </a:t>
            </a:r>
          </a:p>
          <a:p>
            <a:pPr lvl="0" defTabSz="914400" eaLnBrk="0" fontAlgn="base" hangingPunct="0">
              <a:spcBef>
                <a:spcPct val="0"/>
              </a:spcBef>
              <a:spcAft>
                <a:spcPct val="0"/>
              </a:spcAft>
            </a:pPr>
            <a:endParaRPr lang="en-US" altLang="en-US" sz="5400" dirty="0">
              <a:solidFill>
                <a:schemeClr val="bg1"/>
              </a:solidFill>
            </a:endParaRPr>
          </a:p>
        </p:txBody>
      </p:sp>
    </p:spTree>
    <p:extLst>
      <p:ext uri="{BB962C8B-B14F-4D97-AF65-F5344CB8AC3E}">
        <p14:creationId xmlns:p14="http://schemas.microsoft.com/office/powerpoint/2010/main" val="6733662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sp>
        <p:nvSpPr>
          <p:cNvPr id="6" name="TextBox 5"/>
          <p:cNvSpPr txBox="1"/>
          <p:nvPr/>
        </p:nvSpPr>
        <p:spPr>
          <a:xfrm>
            <a:off x="339213" y="2251392"/>
            <a:ext cx="10309123" cy="1323439"/>
          </a:xfrm>
          <a:prstGeom prst="rect">
            <a:avLst/>
          </a:prstGeom>
          <a:noFill/>
        </p:spPr>
        <p:txBody>
          <a:bodyPr wrap="square" rtlCol="0">
            <a:spAutoFit/>
          </a:bodyPr>
          <a:lstStyle/>
          <a:p>
            <a:r>
              <a:rPr lang="en-US" sz="4000" dirty="0">
                <a:solidFill>
                  <a:srgbClr val="FFC000"/>
                </a:solidFill>
              </a:rPr>
              <a:t>2018-2019 Adult Education Online  </a:t>
            </a:r>
            <a:r>
              <a:rPr lang="en-US" sz="4000" dirty="0"/>
              <a:t>(Request for </a:t>
            </a:r>
            <a:r>
              <a:rPr lang="en-US" sz="4000" dirty="0" smtClean="0"/>
              <a:t>Application)</a:t>
            </a:r>
            <a:endParaRPr lang="en-US" sz="4000" dirty="0"/>
          </a:p>
        </p:txBody>
      </p:sp>
      <p:sp>
        <p:nvSpPr>
          <p:cNvPr id="7" name="Oval 6"/>
          <p:cNvSpPr/>
          <p:nvPr/>
        </p:nvSpPr>
        <p:spPr>
          <a:xfrm>
            <a:off x="7930000" y="2627830"/>
            <a:ext cx="3982065" cy="2367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992602" y="3041921"/>
            <a:ext cx="4073456" cy="1569660"/>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600" b="1" dirty="0" smtClean="0">
                <a:solidFill>
                  <a:schemeClr val="bg1"/>
                </a:solidFill>
              </a:rPr>
              <a:t>       </a:t>
            </a:r>
            <a:r>
              <a:rPr lang="en-US" altLang="en-US" sz="1400" b="1" dirty="0" smtClean="0">
                <a:solidFill>
                  <a:schemeClr val="bg1"/>
                </a:solidFill>
              </a:rPr>
              <a:t>2018-2019 </a:t>
            </a:r>
            <a:r>
              <a:rPr lang="en-US" altLang="en-US" sz="1400" dirty="0" smtClean="0">
                <a:solidFill>
                  <a:schemeClr val="bg1"/>
                </a:solidFill>
              </a:rPr>
              <a:t>Adult Education Online</a:t>
            </a:r>
          </a:p>
          <a:p>
            <a:pPr lvl="0" defTabSz="914400" eaLnBrk="0" fontAlgn="base" hangingPunct="0">
              <a:spcBef>
                <a:spcPct val="0"/>
              </a:spcBef>
              <a:spcAft>
                <a:spcPct val="0"/>
              </a:spcAft>
            </a:pPr>
            <a:r>
              <a:rPr lang="en-US" altLang="en-US" sz="6000" dirty="0" smtClean="0">
                <a:latin typeface="Segoe Print" panose="02000600000000000000" pitchFamily="2" charset="0"/>
              </a:rPr>
              <a:t>Questions</a:t>
            </a:r>
          </a:p>
          <a:p>
            <a:pPr lvl="0" defTabSz="914400" eaLnBrk="0" fontAlgn="base" hangingPunct="0">
              <a:spcBef>
                <a:spcPct val="0"/>
              </a:spcBef>
              <a:spcAft>
                <a:spcPct val="0"/>
              </a:spcAft>
            </a:pPr>
            <a:r>
              <a:rPr lang="en-US" altLang="en-US" sz="2000" dirty="0" smtClean="0">
                <a:solidFill>
                  <a:schemeClr val="bg1"/>
                </a:solidFill>
              </a:rPr>
              <a:t>      Request for Application </a:t>
            </a:r>
            <a:endParaRPr lang="en-US" altLang="en-US" sz="2000" dirty="0">
              <a:solidFill>
                <a:schemeClr val="bg1"/>
              </a:solidFill>
            </a:endParaRPr>
          </a:p>
        </p:txBody>
      </p:sp>
      <p:sp>
        <p:nvSpPr>
          <p:cNvPr id="5" name="TextBox 4"/>
          <p:cNvSpPr txBox="1"/>
          <p:nvPr/>
        </p:nvSpPr>
        <p:spPr>
          <a:xfrm>
            <a:off x="489156" y="3811711"/>
            <a:ext cx="8421329" cy="1600438"/>
          </a:xfrm>
          <a:prstGeom prst="rect">
            <a:avLst/>
          </a:prstGeom>
          <a:noFill/>
        </p:spPr>
        <p:txBody>
          <a:bodyPr wrap="square" rtlCol="0">
            <a:spAutoFit/>
          </a:bodyPr>
          <a:lstStyle/>
          <a:p>
            <a:r>
              <a:rPr lang="en-US" sz="6000" dirty="0" smtClean="0">
                <a:solidFill>
                  <a:srgbClr val="FFC000"/>
                </a:solidFill>
                <a:latin typeface="Segoe Print" panose="02000600000000000000" pitchFamily="2" charset="0"/>
              </a:rPr>
              <a:t>Scott Mills</a:t>
            </a:r>
          </a:p>
          <a:p>
            <a:r>
              <a:rPr lang="en-US" dirty="0" smtClean="0"/>
              <a:t>DWD Adult Education Grants Manager | </a:t>
            </a:r>
            <a:r>
              <a:rPr lang="en-US" sz="2000" dirty="0" smtClean="0">
                <a:hlinkClick r:id="rId3"/>
              </a:rPr>
              <a:t>smills1@dwd.in.gov</a:t>
            </a:r>
            <a:endParaRPr lang="en-US" sz="2000" dirty="0" smtClean="0"/>
          </a:p>
          <a:p>
            <a:endParaRPr lang="en-US" dirty="0"/>
          </a:p>
        </p:txBody>
      </p:sp>
      <p:sp>
        <p:nvSpPr>
          <p:cNvPr id="9" name="TextBox 8"/>
          <p:cNvSpPr txBox="1"/>
          <p:nvPr/>
        </p:nvSpPr>
        <p:spPr>
          <a:xfrm>
            <a:off x="489156" y="5248920"/>
            <a:ext cx="9719187" cy="1508105"/>
          </a:xfrm>
          <a:prstGeom prst="rect">
            <a:avLst/>
          </a:prstGeom>
          <a:noFill/>
        </p:spPr>
        <p:txBody>
          <a:bodyPr wrap="square" rtlCol="0">
            <a:spAutoFit/>
          </a:bodyPr>
          <a:lstStyle/>
          <a:p>
            <a:r>
              <a:rPr lang="en-US" sz="3600" dirty="0" smtClean="0"/>
              <a:t>Application and RFA Question Submission</a:t>
            </a:r>
          </a:p>
          <a:p>
            <a:r>
              <a:rPr lang="en-US" sz="2000" dirty="0" smtClean="0">
                <a:hlinkClick r:id="rId4"/>
              </a:rPr>
              <a:t>AdultEd@dwd.in.gov</a:t>
            </a:r>
            <a:endParaRPr lang="en-US" sz="2000" dirty="0" smtClean="0"/>
          </a:p>
          <a:p>
            <a:endParaRPr lang="en-US" dirty="0" smtClean="0"/>
          </a:p>
          <a:p>
            <a:endParaRPr lang="en-US" dirty="0"/>
          </a:p>
        </p:txBody>
      </p:sp>
    </p:spTree>
    <p:extLst>
      <p:ext uri="{BB962C8B-B14F-4D97-AF65-F5344CB8AC3E}">
        <p14:creationId xmlns:p14="http://schemas.microsoft.com/office/powerpoint/2010/main" val="21127487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5088193" y="2742477"/>
            <a:ext cx="7315201" cy="4478149"/>
          </a:xfrm>
          <a:prstGeom prst="rect">
            <a:avLst/>
          </a:prstGeom>
          <a:noFill/>
        </p:spPr>
        <p:txBody>
          <a:bodyPr wrap="square" rtlCol="0">
            <a:spAutoFit/>
          </a:bodyPr>
          <a:lstStyle/>
          <a:p>
            <a:r>
              <a:rPr lang="en-US" sz="2200" dirty="0" smtClean="0"/>
              <a:t>► Regionally Delivered Professional Development</a:t>
            </a:r>
          </a:p>
          <a:p>
            <a:r>
              <a:rPr lang="en-US" sz="2200" dirty="0" smtClean="0"/>
              <a:t>► Locally Delivered Professional Development</a:t>
            </a:r>
          </a:p>
          <a:p>
            <a:r>
              <a:rPr lang="en-US" sz="2200" dirty="0" smtClean="0"/>
              <a:t>► State Initiatives </a:t>
            </a:r>
          </a:p>
          <a:p>
            <a:endParaRPr lang="en-US" sz="900" dirty="0" smtClean="0"/>
          </a:p>
          <a:p>
            <a:r>
              <a:rPr lang="en-US" dirty="0" smtClean="0">
                <a:solidFill>
                  <a:srgbClr val="FFC000"/>
                </a:solidFill>
              </a:rPr>
              <a:t>Professional Development Team*</a:t>
            </a:r>
            <a:endParaRPr lang="en-US" dirty="0">
              <a:solidFill>
                <a:srgbClr val="FFC000"/>
              </a:solidFill>
            </a:endParaRPr>
          </a:p>
          <a:p>
            <a:r>
              <a:rPr lang="en-US" sz="4000" dirty="0" smtClean="0"/>
              <a:t>South – Nancy Karazsia</a:t>
            </a:r>
          </a:p>
          <a:p>
            <a:r>
              <a:rPr lang="en-US" sz="4000" dirty="0" smtClean="0"/>
              <a:t>Central – Dan DeVers</a:t>
            </a:r>
          </a:p>
          <a:p>
            <a:r>
              <a:rPr lang="en-US" sz="4000" dirty="0" smtClean="0"/>
              <a:t>North – Jose Torres </a:t>
            </a:r>
          </a:p>
          <a:p>
            <a:endParaRPr lang="en-US" sz="800" dirty="0" smtClean="0"/>
          </a:p>
          <a:p>
            <a:r>
              <a:rPr lang="en-US" dirty="0" smtClean="0"/>
              <a:t>*Continue as Adult Education Coordinators (AECs)</a:t>
            </a:r>
            <a:endParaRPr lang="en-US" dirty="0"/>
          </a:p>
          <a:p>
            <a:endParaRPr lang="en-US" dirty="0" smtClean="0"/>
          </a:p>
          <a:p>
            <a:r>
              <a:rPr lang="en-US" dirty="0"/>
              <a:t>	</a:t>
            </a:r>
            <a:endParaRPr lang="en-US" dirty="0" smtClean="0"/>
          </a:p>
        </p:txBody>
      </p:sp>
      <p:cxnSp>
        <p:nvCxnSpPr>
          <p:cNvPr id="9" name="Straight Connector 8"/>
          <p:cNvCxnSpPr/>
          <p:nvPr/>
        </p:nvCxnSpPr>
        <p:spPr>
          <a:xfrm>
            <a:off x="4704735" y="2742477"/>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2757" y="5174385"/>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3359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760685" y="2703545"/>
            <a:ext cx="6911769" cy="4370427"/>
          </a:xfrm>
          <a:prstGeom prst="rect">
            <a:avLst/>
          </a:prstGeom>
          <a:noFill/>
        </p:spPr>
        <p:txBody>
          <a:bodyPr wrap="square" rtlCol="0">
            <a:spAutoFit/>
          </a:bodyPr>
          <a:lstStyle/>
          <a:p>
            <a:r>
              <a:rPr lang="en-US" sz="2600" dirty="0" smtClean="0">
                <a:solidFill>
                  <a:srgbClr val="FFC000"/>
                </a:solidFill>
              </a:rPr>
              <a:t>PDF – Director Statewide Meetings</a:t>
            </a:r>
          </a:p>
          <a:p>
            <a:endParaRPr lang="en-US" dirty="0" smtClean="0"/>
          </a:p>
          <a:p>
            <a:r>
              <a:rPr lang="en-US" b="1" dirty="0">
                <a:solidFill>
                  <a:srgbClr val="FFC000"/>
                </a:solidFill>
              </a:rPr>
              <a:t>August 17, 2018 </a:t>
            </a:r>
            <a:r>
              <a:rPr lang="en-US" dirty="0"/>
              <a:t>- 9:00 </a:t>
            </a:r>
            <a:r>
              <a:rPr lang="en-US" dirty="0" smtClean="0"/>
              <a:t>a.m. – 3:00 </a:t>
            </a:r>
            <a:r>
              <a:rPr lang="en-US" dirty="0"/>
              <a:t>p.m. </a:t>
            </a:r>
            <a:r>
              <a:rPr lang="en-US" i="1" dirty="0"/>
              <a:t>Eastern Standard time</a:t>
            </a:r>
            <a:endParaRPr lang="en-US" dirty="0"/>
          </a:p>
          <a:p>
            <a:r>
              <a:rPr lang="en-US" dirty="0"/>
              <a:t>Elkhart – </a:t>
            </a:r>
            <a:r>
              <a:rPr lang="en-US" b="1" dirty="0"/>
              <a:t>Elkhart Area Career Center </a:t>
            </a:r>
            <a:r>
              <a:rPr lang="en-US" dirty="0"/>
              <a:t>- 2424 California Rd, </a:t>
            </a:r>
            <a:r>
              <a:rPr lang="en-US" dirty="0" smtClean="0"/>
              <a:t>Elkhart</a:t>
            </a:r>
            <a:endParaRPr lang="en-US" dirty="0"/>
          </a:p>
          <a:p>
            <a:r>
              <a:rPr lang="en-US" dirty="0"/>
              <a:t> </a:t>
            </a:r>
          </a:p>
          <a:p>
            <a:r>
              <a:rPr lang="en-US" b="1" dirty="0" smtClean="0">
                <a:solidFill>
                  <a:srgbClr val="FFC000"/>
                </a:solidFill>
              </a:rPr>
              <a:t>August 24, 2018 </a:t>
            </a:r>
            <a:r>
              <a:rPr lang="en-US" dirty="0" smtClean="0"/>
              <a:t>- </a:t>
            </a:r>
            <a:r>
              <a:rPr lang="en-US" dirty="0"/>
              <a:t>9:00 a.m. – 3:00 p.m. </a:t>
            </a:r>
            <a:r>
              <a:rPr lang="en-US" i="1" dirty="0"/>
              <a:t>Eastern Standard time</a:t>
            </a:r>
            <a:endParaRPr lang="en-US" dirty="0"/>
          </a:p>
          <a:p>
            <a:r>
              <a:rPr lang="en-US" dirty="0" smtClean="0"/>
              <a:t>Indianapolis – </a:t>
            </a:r>
            <a:r>
              <a:rPr lang="en-US" b="1" dirty="0" smtClean="0"/>
              <a:t>Walker </a:t>
            </a:r>
            <a:r>
              <a:rPr lang="en-US" b="1" dirty="0"/>
              <a:t>Career Center </a:t>
            </a:r>
            <a:r>
              <a:rPr lang="en-US" dirty="0"/>
              <a:t>- 9651 E 21st St, </a:t>
            </a:r>
            <a:r>
              <a:rPr lang="en-US" dirty="0" smtClean="0"/>
              <a:t>Indianapolis</a:t>
            </a:r>
          </a:p>
          <a:p>
            <a:endParaRPr lang="en-US" dirty="0"/>
          </a:p>
          <a:p>
            <a:r>
              <a:rPr lang="en-US" b="1" dirty="0">
                <a:solidFill>
                  <a:srgbClr val="FFC000"/>
                </a:solidFill>
              </a:rPr>
              <a:t>August 31, 2018 </a:t>
            </a:r>
            <a:r>
              <a:rPr lang="en-US" dirty="0"/>
              <a:t>- 9:00 a.m. – 3:00 p.m. </a:t>
            </a:r>
            <a:r>
              <a:rPr lang="en-US" i="1" dirty="0"/>
              <a:t>Eastern Standard time</a:t>
            </a:r>
            <a:endParaRPr lang="en-US" dirty="0"/>
          </a:p>
          <a:p>
            <a:r>
              <a:rPr lang="en-US" dirty="0"/>
              <a:t>Bedford – </a:t>
            </a:r>
            <a:r>
              <a:rPr lang="en-US" b="1" dirty="0"/>
              <a:t>Stonegate Arts and Education </a:t>
            </a:r>
            <a:r>
              <a:rPr lang="en-US" b="1" dirty="0" smtClean="0"/>
              <a:t>Center</a:t>
            </a:r>
            <a:r>
              <a:rPr lang="en-US" dirty="0"/>
              <a:t> </a:t>
            </a:r>
            <a:r>
              <a:rPr lang="en-US" dirty="0" smtClean="0"/>
              <a:t>- </a:t>
            </a:r>
            <a:r>
              <a:rPr lang="en-US" dirty="0"/>
              <a:t>405 I St., Bedford</a:t>
            </a:r>
          </a:p>
          <a:p>
            <a:endParaRPr lang="en-US" dirty="0" smtClean="0"/>
          </a:p>
          <a:p>
            <a:r>
              <a:rPr lang="en-US" dirty="0"/>
              <a:t>	</a:t>
            </a:r>
            <a:endParaRPr lang="en-US" dirty="0" smtClean="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041" y="3675547"/>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729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pic>
        <p:nvPicPr>
          <p:cNvPr id="8" name="Picture 7"/>
          <p:cNvPicPr>
            <a:picLocks noChangeAspect="1"/>
          </p:cNvPicPr>
          <p:nvPr/>
        </p:nvPicPr>
        <p:blipFill rotWithShape="1">
          <a:blip r:embed="rId5"/>
          <a:srcRect l="29502" t="14036" r="29502" b="18749"/>
          <a:stretch/>
        </p:blipFill>
        <p:spPr>
          <a:xfrm>
            <a:off x="5988053" y="826285"/>
            <a:ext cx="5153924" cy="4750898"/>
          </a:xfrm>
          <a:prstGeom prst="rect">
            <a:avLst/>
          </a:prstGeom>
        </p:spPr>
      </p:pic>
      <p:sp>
        <p:nvSpPr>
          <p:cNvPr id="4" name="Rectangle 3"/>
          <p:cNvSpPr/>
          <p:nvPr/>
        </p:nvSpPr>
        <p:spPr>
          <a:xfrm>
            <a:off x="498611" y="3763133"/>
            <a:ext cx="6096000" cy="2223686"/>
          </a:xfrm>
          <a:prstGeom prst="rect">
            <a:avLst/>
          </a:prstGeom>
        </p:spPr>
        <p:txBody>
          <a:bodyPr>
            <a:spAutoFit/>
          </a:bodyPr>
          <a:lstStyle/>
          <a:p>
            <a:r>
              <a:rPr lang="en-US" sz="3600" dirty="0"/>
              <a:t>Matt Crites</a:t>
            </a:r>
          </a:p>
          <a:p>
            <a:r>
              <a:rPr lang="en-US" sz="2800" dirty="0">
                <a:hlinkClick r:id="rId6"/>
              </a:rPr>
              <a:t>mcrites@dwd.in.gov</a:t>
            </a:r>
            <a:endParaRPr lang="en-US" sz="2800" dirty="0"/>
          </a:p>
          <a:p>
            <a:endParaRPr lang="en-US" sz="1050" dirty="0" smtClean="0"/>
          </a:p>
          <a:p>
            <a:r>
              <a:rPr lang="en-US" sz="3600" dirty="0" smtClean="0"/>
              <a:t>Brin </a:t>
            </a:r>
            <a:r>
              <a:rPr lang="en-US" sz="3600" dirty="0"/>
              <a:t>Sisco</a:t>
            </a:r>
          </a:p>
          <a:p>
            <a:r>
              <a:rPr lang="en-US" sz="2800" dirty="0" smtClean="0">
                <a:hlinkClick r:id="rId7"/>
              </a:rPr>
              <a:t>bsisco@dwd.in.gov</a:t>
            </a:r>
            <a:endParaRPr lang="en-US" sz="2800" dirty="0"/>
          </a:p>
        </p:txBody>
      </p:sp>
      <p:sp>
        <p:nvSpPr>
          <p:cNvPr id="9" name="TextBox 8"/>
          <p:cNvSpPr txBox="1"/>
          <p:nvPr/>
        </p:nvSpPr>
        <p:spPr>
          <a:xfrm>
            <a:off x="498611" y="1482011"/>
            <a:ext cx="5334840" cy="2185214"/>
          </a:xfrm>
          <a:prstGeom prst="rect">
            <a:avLst/>
          </a:prstGeom>
          <a:noFill/>
        </p:spPr>
        <p:txBody>
          <a:bodyPr wrap="square" rtlCol="0">
            <a:spAutoFit/>
          </a:bodyPr>
          <a:lstStyle/>
          <a:p>
            <a:r>
              <a:rPr lang="en-US" sz="8000" dirty="0" smtClean="0"/>
              <a:t>InTERS</a:t>
            </a:r>
          </a:p>
          <a:p>
            <a:r>
              <a:rPr lang="en-US" sz="2800" dirty="0" smtClean="0">
                <a:solidFill>
                  <a:srgbClr val="FFC000"/>
                </a:solidFill>
              </a:rPr>
              <a:t>ADULT EDUCATION UPDATES, TRAININGS</a:t>
            </a:r>
            <a:endParaRPr lang="en-US" sz="2800" dirty="0">
              <a:solidFill>
                <a:srgbClr val="FFC000"/>
              </a:solidFill>
            </a:endParaRPr>
          </a:p>
        </p:txBody>
      </p:sp>
    </p:spTree>
    <p:extLst>
      <p:ext uri="{BB962C8B-B14F-4D97-AF65-F5344CB8AC3E}">
        <p14:creationId xmlns:p14="http://schemas.microsoft.com/office/powerpoint/2010/main" val="8568048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06588" y="2766955"/>
            <a:ext cx="5385412" cy="2954655"/>
          </a:xfrm>
          <a:prstGeom prst="rect">
            <a:avLst/>
          </a:prstGeom>
          <a:solidFill>
            <a:srgbClr val="002060"/>
          </a:solidFill>
        </p:spPr>
        <p:txBody>
          <a:bodyPr wrap="square" rtlCol="0">
            <a:spAutoFit/>
          </a:bodyPr>
          <a:lstStyle/>
          <a:p>
            <a:pPr lvl="1" algn="ctr">
              <a:defRPr/>
            </a:pPr>
            <a:r>
              <a:rPr lang="en-US" sz="4800" b="1" dirty="0" smtClean="0"/>
              <a:t>Jessica Gray </a:t>
            </a:r>
          </a:p>
          <a:p>
            <a:pPr lvl="1" algn="ctr">
              <a:defRPr/>
            </a:pPr>
            <a:r>
              <a:rPr lang="en-US" sz="2400" b="1" dirty="0" smtClean="0"/>
              <a:t>Program Manager</a:t>
            </a:r>
          </a:p>
          <a:p>
            <a:pPr lvl="1" algn="ctr">
              <a:defRPr/>
            </a:pPr>
            <a:r>
              <a:rPr lang="en-US" sz="2400" dirty="0" smtClean="0"/>
              <a:t>jgray1@dwd.in.gov</a:t>
            </a:r>
            <a:endParaRPr lang="en-US" sz="2400" dirty="0"/>
          </a:p>
          <a:p>
            <a:pPr lvl="1" algn="ctr">
              <a:defRPr/>
            </a:pPr>
            <a:r>
              <a:rPr lang="en-US" sz="2400" dirty="0" smtClean="0"/>
              <a:t>workindiana@dwd.in.gov</a:t>
            </a:r>
          </a:p>
          <a:p>
            <a:pPr lvl="1" algn="ctr">
              <a:defRPr/>
            </a:pPr>
            <a:r>
              <a:rPr lang="en-US" sz="2400" dirty="0"/>
              <a:t>(317) 503-1006</a:t>
            </a:r>
          </a:p>
          <a:p>
            <a:pPr lvl="1">
              <a:defRPr/>
            </a:pPr>
            <a:endParaRPr lang="en-US" sz="2400"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760" y="472965"/>
            <a:ext cx="3885167" cy="1844212"/>
          </a:xfrm>
          <a:prstGeom prst="rect">
            <a:avLst/>
          </a:prstGeom>
          <a:ln>
            <a:solidFill>
              <a:schemeClr val="bg1"/>
            </a:solidFill>
          </a:ln>
        </p:spPr>
      </p:pic>
      <p:sp>
        <p:nvSpPr>
          <p:cNvPr id="7" name="Rectangle 6"/>
          <p:cNvSpPr/>
          <p:nvPr/>
        </p:nvSpPr>
        <p:spPr>
          <a:xfrm>
            <a:off x="7204625" y="472965"/>
            <a:ext cx="206062" cy="6087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2" name="TextBox 1"/>
          <p:cNvSpPr txBox="1"/>
          <p:nvPr/>
        </p:nvSpPr>
        <p:spPr>
          <a:xfrm>
            <a:off x="8661137" y="5484000"/>
            <a:ext cx="2137309" cy="369332"/>
          </a:xfrm>
          <a:prstGeom prst="rect">
            <a:avLst/>
          </a:prstGeom>
          <a:noFill/>
        </p:spPr>
        <p:txBody>
          <a:bodyPr wrap="square" rtlCol="0">
            <a:spAutoFit/>
          </a:bodyPr>
          <a:lstStyle/>
          <a:p>
            <a:r>
              <a:rPr lang="en-US" dirty="0" smtClean="0"/>
              <a:t>Get to know us!</a:t>
            </a:r>
            <a:endParaRPr lang="en-US" dirty="0"/>
          </a:p>
        </p:txBody>
      </p:sp>
      <p:pic>
        <p:nvPicPr>
          <p:cNvPr id="1026" name="Picture 2" descr="Image result for face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8593" y="5911353"/>
            <a:ext cx="856023" cy="72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61512248"/>
              </p:ext>
            </p:extLst>
          </p:nvPr>
        </p:nvGraphicFramePr>
        <p:xfrm>
          <a:off x="250324" y="1563740"/>
          <a:ext cx="6556264" cy="4589703"/>
        </p:xfrm>
        <a:graphic>
          <a:graphicData uri="http://schemas.openxmlformats.org/drawingml/2006/table">
            <a:tbl>
              <a:tblPr firstRow="1" bandRow="1">
                <a:tableStyleId>{5C22544A-7EE6-4342-B048-85BDC9FD1C3A}</a:tableStyleId>
              </a:tblPr>
              <a:tblGrid>
                <a:gridCol w="2398283"/>
                <a:gridCol w="2144110"/>
                <a:gridCol w="2013871"/>
              </a:tblGrid>
              <a:tr h="398837">
                <a:tc>
                  <a:txBody>
                    <a:bodyPr/>
                    <a:lstStyle/>
                    <a:p>
                      <a:pPr algn="ctr"/>
                      <a:r>
                        <a:rPr lang="en-US" dirty="0" smtClean="0"/>
                        <a:t>STATEWIDE</a:t>
                      </a:r>
                    </a:p>
                    <a:p>
                      <a:pPr algn="ctr"/>
                      <a:r>
                        <a:rPr lang="en-US" dirty="0" smtClean="0"/>
                        <a:t>(08/01/18)</a:t>
                      </a:r>
                      <a:endParaRPr lang="en-US" dirty="0"/>
                    </a:p>
                  </a:txBody>
                  <a:tcPr/>
                </a:tc>
                <a:tc>
                  <a:txBody>
                    <a:bodyPr/>
                    <a:lstStyle/>
                    <a:p>
                      <a:pPr algn="ctr"/>
                      <a:r>
                        <a:rPr lang="en-US" dirty="0" smtClean="0"/>
                        <a:t>Goal</a:t>
                      </a:r>
                      <a:endParaRPr lang="en-US" dirty="0"/>
                    </a:p>
                  </a:txBody>
                  <a:tcPr/>
                </a:tc>
                <a:tc>
                  <a:txBody>
                    <a:bodyPr/>
                    <a:lstStyle/>
                    <a:p>
                      <a:pPr algn="ctr"/>
                      <a:r>
                        <a:rPr lang="en-US" dirty="0" smtClean="0"/>
                        <a:t>To-Date</a:t>
                      </a:r>
                      <a:endParaRPr lang="en-US" dirty="0"/>
                    </a:p>
                  </a:txBody>
                  <a:tcPr/>
                </a:tc>
              </a:tr>
              <a:tr h="372662">
                <a:tc>
                  <a:txBody>
                    <a:bodyPr/>
                    <a:lstStyle/>
                    <a:p>
                      <a:pPr algn="l"/>
                      <a:r>
                        <a:rPr lang="en-US" dirty="0" smtClean="0"/>
                        <a:t>Enrollment</a:t>
                      </a:r>
                      <a:endParaRPr lang="en-US" dirty="0"/>
                    </a:p>
                  </a:txBody>
                  <a:tcPr/>
                </a:tc>
                <a:tc>
                  <a:txBody>
                    <a:bodyPr/>
                    <a:lstStyle/>
                    <a:p>
                      <a:pPr algn="ctr"/>
                      <a:r>
                        <a:rPr lang="en-US" dirty="0" smtClean="0"/>
                        <a:t>1,800</a:t>
                      </a:r>
                      <a:endParaRPr lang="en-US" dirty="0"/>
                    </a:p>
                  </a:txBody>
                  <a:tcPr/>
                </a:tc>
                <a:tc>
                  <a:txBody>
                    <a:bodyPr/>
                    <a:lstStyle/>
                    <a:p>
                      <a:pPr algn="ctr"/>
                      <a:r>
                        <a:rPr lang="en-US" dirty="0" smtClean="0"/>
                        <a:t>33</a:t>
                      </a:r>
                      <a:endParaRPr lang="en-US" dirty="0"/>
                    </a:p>
                  </a:txBody>
                  <a:tcPr/>
                </a:tc>
              </a:tr>
              <a:tr h="372662">
                <a:tc>
                  <a:txBody>
                    <a:bodyPr/>
                    <a:lstStyle/>
                    <a:p>
                      <a:pPr algn="l"/>
                      <a:r>
                        <a:rPr lang="en-US" dirty="0" smtClean="0"/>
                        <a:t>Still</a:t>
                      </a:r>
                      <a:r>
                        <a:rPr lang="en-US" baseline="0" dirty="0" smtClean="0"/>
                        <a:t> Enrolled</a:t>
                      </a:r>
                      <a:endParaRPr lang="en-US" dirty="0"/>
                    </a:p>
                  </a:txBody>
                  <a:tcPr/>
                </a:tc>
                <a:tc>
                  <a:txBody>
                    <a:bodyPr/>
                    <a:lstStyle/>
                    <a:p>
                      <a:pPr algn="ctr"/>
                      <a:r>
                        <a:rPr lang="en-US" dirty="0" smtClean="0"/>
                        <a:t>---</a:t>
                      </a:r>
                      <a:endParaRPr lang="en-US" dirty="0"/>
                    </a:p>
                  </a:txBody>
                  <a:tcPr/>
                </a:tc>
                <a:tc>
                  <a:txBody>
                    <a:bodyPr/>
                    <a:lstStyle/>
                    <a:p>
                      <a:pPr algn="ctr"/>
                      <a:r>
                        <a:rPr lang="en-US" dirty="0" smtClean="0"/>
                        <a:t>32</a:t>
                      </a:r>
                      <a:endParaRPr lang="en-US" dirty="0"/>
                    </a:p>
                  </a:txBody>
                  <a:tcPr/>
                </a:tc>
              </a:tr>
              <a:tr h="378002">
                <a:tc>
                  <a:txBody>
                    <a:bodyPr/>
                    <a:lstStyle/>
                    <a:p>
                      <a:pPr algn="l"/>
                      <a:r>
                        <a:rPr lang="en-US" dirty="0" smtClean="0"/>
                        <a:t>Completers</a:t>
                      </a:r>
                      <a:endParaRPr lang="en-US" dirty="0"/>
                    </a:p>
                  </a:txBody>
                  <a:tcPr/>
                </a:tc>
                <a:tc>
                  <a:txBody>
                    <a:bodyPr/>
                    <a:lstStyle/>
                    <a:p>
                      <a:pPr algn="ctr"/>
                      <a:r>
                        <a:rPr lang="en-US" dirty="0" smtClean="0"/>
                        <a:t>1,440</a:t>
                      </a:r>
                      <a:endParaRPr lang="en-US" dirty="0"/>
                    </a:p>
                  </a:txBody>
                  <a:tcPr/>
                </a:tc>
                <a:tc>
                  <a:txBody>
                    <a:bodyPr/>
                    <a:lstStyle/>
                    <a:p>
                      <a:pPr algn="ctr"/>
                      <a:r>
                        <a:rPr lang="en-US" dirty="0" smtClean="0"/>
                        <a:t>1</a:t>
                      </a:r>
                      <a:endParaRPr lang="en-US" dirty="0"/>
                    </a:p>
                  </a:txBody>
                  <a:tcPr/>
                </a:tc>
              </a:tr>
              <a:tr h="378002">
                <a:tc>
                  <a:txBody>
                    <a:bodyPr/>
                    <a:lstStyle/>
                    <a:p>
                      <a:pPr algn="l"/>
                      <a:r>
                        <a:rPr lang="en-US" dirty="0" smtClean="0"/>
                        <a:t>Completion Rate</a:t>
                      </a:r>
                      <a:endParaRPr lang="en-US" dirty="0"/>
                    </a:p>
                  </a:txBody>
                  <a:tcPr/>
                </a:tc>
                <a:tc>
                  <a:txBody>
                    <a:bodyPr/>
                    <a:lstStyle/>
                    <a:p>
                      <a:pPr algn="ctr"/>
                      <a:r>
                        <a:rPr lang="en-US" dirty="0" smtClean="0"/>
                        <a:t>80%</a:t>
                      </a:r>
                      <a:endParaRPr lang="en-US" dirty="0"/>
                    </a:p>
                  </a:txBody>
                  <a:tcPr/>
                </a:tc>
                <a:tc>
                  <a:txBody>
                    <a:bodyPr/>
                    <a:lstStyle/>
                    <a:p>
                      <a:pPr algn="ctr"/>
                      <a:r>
                        <a:rPr lang="en-US" dirty="0" smtClean="0"/>
                        <a:t>100%</a:t>
                      </a:r>
                      <a:endParaRPr lang="en-US" dirty="0"/>
                    </a:p>
                  </a:txBody>
                  <a:tcPr/>
                </a:tc>
              </a:tr>
              <a:tr h="422752">
                <a:tc>
                  <a:txBody>
                    <a:bodyPr/>
                    <a:lstStyle/>
                    <a:p>
                      <a:pPr algn="l"/>
                      <a:r>
                        <a:rPr lang="en-US" dirty="0" smtClean="0"/>
                        <a:t>Dropped</a:t>
                      </a:r>
                      <a:endParaRPr lang="en-US" dirty="0"/>
                    </a:p>
                  </a:txBody>
                  <a:tcPr/>
                </a:tc>
                <a:tc>
                  <a:txBody>
                    <a:bodyPr/>
                    <a:lstStyle/>
                    <a:p>
                      <a:pPr algn="ctr"/>
                      <a:r>
                        <a:rPr lang="en-US" dirty="0" smtClean="0"/>
                        <a:t>---</a:t>
                      </a:r>
                      <a:endParaRPr lang="en-US" dirty="0"/>
                    </a:p>
                  </a:txBody>
                  <a:tcPr/>
                </a:tc>
                <a:tc>
                  <a:txBody>
                    <a:bodyPr/>
                    <a:lstStyle/>
                    <a:p>
                      <a:pPr algn="ctr"/>
                      <a:endParaRPr lang="en-US" dirty="0"/>
                    </a:p>
                  </a:txBody>
                  <a:tcPr/>
                </a:tc>
              </a:tr>
              <a:tr h="422752">
                <a:tc>
                  <a:txBody>
                    <a:bodyPr/>
                    <a:lstStyle/>
                    <a:p>
                      <a:pPr algn="l"/>
                      <a:r>
                        <a:rPr lang="en-US" dirty="0" smtClean="0"/>
                        <a:t>Dropped Rate</a:t>
                      </a:r>
                      <a:endParaRPr lang="en-US" dirty="0"/>
                    </a:p>
                  </a:txBody>
                  <a:tcPr/>
                </a:tc>
                <a:tc>
                  <a:txBody>
                    <a:bodyPr/>
                    <a:lstStyle/>
                    <a:p>
                      <a:pPr algn="ctr"/>
                      <a:r>
                        <a:rPr lang="en-US" dirty="0" smtClean="0"/>
                        <a:t>15% (or below)</a:t>
                      </a:r>
                      <a:endParaRPr lang="en-US" dirty="0"/>
                    </a:p>
                  </a:txBody>
                  <a:tcPr/>
                </a:tc>
                <a:tc>
                  <a:txBody>
                    <a:bodyPr/>
                    <a:lstStyle/>
                    <a:p>
                      <a:pPr algn="ctr"/>
                      <a:r>
                        <a:rPr lang="en-US" dirty="0" smtClean="0"/>
                        <a:t>0%</a:t>
                      </a:r>
                      <a:endParaRPr lang="en-US" dirty="0"/>
                    </a:p>
                  </a:txBody>
                  <a:tcPr/>
                </a:tc>
              </a:tr>
              <a:tr h="422752">
                <a:tc>
                  <a:txBody>
                    <a:bodyPr/>
                    <a:lstStyle/>
                    <a:p>
                      <a:pPr algn="l"/>
                      <a:r>
                        <a:rPr lang="en-US" dirty="0" smtClean="0"/>
                        <a:t>Certifications issued</a:t>
                      </a:r>
                      <a:endParaRPr lang="en-US" dirty="0"/>
                    </a:p>
                  </a:txBody>
                  <a:tcPr/>
                </a:tc>
                <a:tc>
                  <a:txBody>
                    <a:bodyPr/>
                    <a:lstStyle/>
                    <a:p>
                      <a:pPr algn="ctr"/>
                      <a:r>
                        <a:rPr lang="en-US" dirty="0" smtClean="0"/>
                        <a:t>1,065</a:t>
                      </a:r>
                      <a:endParaRPr lang="en-US" dirty="0"/>
                    </a:p>
                  </a:txBody>
                  <a:tcPr/>
                </a:tc>
                <a:tc>
                  <a:txBody>
                    <a:bodyPr/>
                    <a:lstStyle/>
                    <a:p>
                      <a:pPr algn="ctr"/>
                      <a:r>
                        <a:rPr lang="en-US" dirty="0" smtClean="0"/>
                        <a:t>1</a:t>
                      </a:r>
                      <a:endParaRPr lang="en-US" dirty="0"/>
                    </a:p>
                  </a:txBody>
                  <a:tcPr/>
                </a:tc>
              </a:tr>
              <a:tr h="434715">
                <a:tc>
                  <a:txBody>
                    <a:bodyPr/>
                    <a:lstStyle/>
                    <a:p>
                      <a:pPr algn="l"/>
                      <a:r>
                        <a:rPr lang="en-US" dirty="0" smtClean="0"/>
                        <a:t>Certification Rate</a:t>
                      </a:r>
                      <a:endParaRPr lang="en-US" dirty="0"/>
                    </a:p>
                  </a:txBody>
                  <a:tcPr/>
                </a:tc>
                <a:tc>
                  <a:txBody>
                    <a:bodyPr/>
                    <a:lstStyle/>
                    <a:p>
                      <a:pPr algn="ctr"/>
                      <a:r>
                        <a:rPr lang="en-US" dirty="0" smtClean="0"/>
                        <a:t>74% </a:t>
                      </a:r>
                      <a:endParaRPr lang="en-US" dirty="0"/>
                    </a:p>
                  </a:txBody>
                  <a:tcPr/>
                </a:tc>
                <a:tc>
                  <a:txBody>
                    <a:bodyPr/>
                    <a:lstStyle/>
                    <a:p>
                      <a:pPr algn="ctr"/>
                      <a:r>
                        <a:rPr lang="en-US" dirty="0" smtClean="0"/>
                        <a:t>100%</a:t>
                      </a:r>
                      <a:endParaRPr lang="en-US" dirty="0"/>
                    </a:p>
                  </a:txBody>
                  <a:tcPr/>
                </a:tc>
              </a:tr>
              <a:tr h="372662">
                <a:tc>
                  <a:txBody>
                    <a:bodyPr/>
                    <a:lstStyle/>
                    <a:p>
                      <a:pPr algn="l"/>
                      <a:r>
                        <a:rPr lang="en-US" dirty="0" smtClean="0"/>
                        <a:t>Employment </a:t>
                      </a:r>
                      <a:endParaRPr lang="en-US" dirty="0"/>
                    </a:p>
                  </a:txBody>
                  <a:tcPr/>
                </a:tc>
                <a:tc>
                  <a:txBody>
                    <a:bodyPr/>
                    <a:lstStyle/>
                    <a:p>
                      <a:pPr algn="ctr"/>
                      <a:r>
                        <a:rPr lang="en-US" dirty="0" smtClean="0"/>
                        <a:t>640</a:t>
                      </a:r>
                      <a:endParaRPr lang="en-US" dirty="0"/>
                    </a:p>
                  </a:txBody>
                  <a:tcPr/>
                </a:tc>
                <a:tc>
                  <a:txBody>
                    <a:bodyPr/>
                    <a:lstStyle/>
                    <a:p>
                      <a:pPr algn="ctr"/>
                      <a:r>
                        <a:rPr lang="en-US" dirty="0" smtClean="0"/>
                        <a:t>0</a:t>
                      </a:r>
                      <a:endParaRPr lang="en-US" dirty="0"/>
                    </a:p>
                  </a:txBody>
                  <a:tcPr/>
                </a:tc>
              </a:tr>
              <a:tr h="372662">
                <a:tc>
                  <a:txBody>
                    <a:bodyPr/>
                    <a:lstStyle/>
                    <a:p>
                      <a:pPr algn="l"/>
                      <a:r>
                        <a:rPr lang="en-US" dirty="0" smtClean="0"/>
                        <a:t>Employment Rate</a:t>
                      </a:r>
                      <a:endParaRPr lang="en-US" dirty="0"/>
                    </a:p>
                  </a:txBody>
                  <a:tcPr/>
                </a:tc>
                <a:tc>
                  <a:txBody>
                    <a:bodyPr/>
                    <a:lstStyle/>
                    <a:p>
                      <a:pPr algn="ctr"/>
                      <a:r>
                        <a:rPr lang="en-US" dirty="0" smtClean="0"/>
                        <a:t>60%</a:t>
                      </a:r>
                      <a:endParaRPr lang="en-US" dirty="0"/>
                    </a:p>
                  </a:txBody>
                  <a:tcPr/>
                </a:tc>
                <a:tc>
                  <a:txBody>
                    <a:bodyPr/>
                    <a:lstStyle/>
                    <a:p>
                      <a:pPr algn="ctr"/>
                      <a:r>
                        <a:rPr lang="en-US" dirty="0" smtClean="0"/>
                        <a:t>0%</a:t>
                      </a:r>
                      <a:endParaRPr lang="en-US" dirty="0"/>
                    </a:p>
                  </a:txBody>
                  <a:tcPr/>
                </a:tc>
              </a:tr>
            </a:tbl>
          </a:graphicData>
        </a:graphic>
      </p:graphicFrame>
    </p:spTree>
    <p:extLst>
      <p:ext uri="{BB962C8B-B14F-4D97-AF65-F5344CB8AC3E}">
        <p14:creationId xmlns:p14="http://schemas.microsoft.com/office/powerpoint/2010/main" val="2631012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028" y="1530367"/>
            <a:ext cx="4339772" cy="5073633"/>
          </a:xfrm>
          <a:prstGeom prst="rect">
            <a:avLst/>
          </a:prstGeom>
          <a:solidFill>
            <a:srgbClr val="002060"/>
          </a:solidFill>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457200" indent="-457200">
              <a:buBlip>
                <a:blip r:embed="rId3"/>
              </a:buBlip>
            </a:pPr>
            <a:r>
              <a:rPr lang="en-US" sz="2800" dirty="0" smtClean="0">
                <a:solidFill>
                  <a:schemeClr val="tx1"/>
                </a:solidFill>
              </a:rPr>
              <a:t>School is starting!</a:t>
            </a:r>
          </a:p>
          <a:p>
            <a:pPr marL="914400" lvl="1" indent="-457200">
              <a:buBlip>
                <a:blip r:embed="rId3"/>
              </a:buBlip>
            </a:pPr>
            <a:r>
              <a:rPr lang="en-US" sz="2800" dirty="0" smtClean="0">
                <a:solidFill>
                  <a:schemeClr val="tx1"/>
                </a:solidFill>
              </a:rPr>
              <a:t>Non-JAG Grads</a:t>
            </a:r>
          </a:p>
          <a:p>
            <a:pPr marL="914400" lvl="1" indent="-457200">
              <a:buBlip>
                <a:blip r:embed="rId3"/>
              </a:buBlip>
            </a:pPr>
            <a:r>
              <a:rPr lang="en-US" sz="2800" dirty="0" smtClean="0">
                <a:solidFill>
                  <a:schemeClr val="tx1"/>
                </a:solidFill>
              </a:rPr>
              <a:t>WorkINdiana</a:t>
            </a:r>
          </a:p>
          <a:p>
            <a:pPr marL="457200" indent="-457200">
              <a:buBlip>
                <a:blip r:embed="rId3"/>
              </a:buBlip>
            </a:pPr>
            <a:endParaRPr lang="en-US" sz="2800" dirty="0">
              <a:solidFill>
                <a:schemeClr val="tx1"/>
              </a:solidFill>
            </a:endParaRPr>
          </a:p>
          <a:p>
            <a:pPr marL="457200" indent="-457200">
              <a:buBlip>
                <a:blip r:embed="rId3"/>
              </a:buBlip>
            </a:pPr>
            <a:r>
              <a:rPr lang="en-US" sz="2800" dirty="0" smtClean="0">
                <a:solidFill>
                  <a:schemeClr val="tx1"/>
                </a:solidFill>
              </a:rPr>
              <a:t>TABE usage changes</a:t>
            </a:r>
          </a:p>
          <a:p>
            <a:pPr marL="457200" indent="-457200">
              <a:buBlip>
                <a:blip r:embed="rId3"/>
              </a:buBlip>
            </a:pPr>
            <a:endParaRPr lang="en-US" sz="2800" dirty="0">
              <a:solidFill>
                <a:schemeClr val="tx1"/>
              </a:solidFill>
            </a:endParaRPr>
          </a:p>
          <a:p>
            <a:pPr marL="457200" indent="-457200">
              <a:buBlip>
                <a:blip r:embed="rId3"/>
              </a:buBlip>
            </a:pPr>
            <a:r>
              <a:rPr lang="en-US" sz="2800" dirty="0" smtClean="0">
                <a:solidFill>
                  <a:schemeClr val="tx1"/>
                </a:solidFill>
              </a:rPr>
              <a:t>JAG Resources </a:t>
            </a:r>
            <a:r>
              <a:rPr lang="en-US" sz="2800" dirty="0">
                <a:solidFill>
                  <a:schemeClr val="tx1"/>
                </a:solidFill>
              </a:rPr>
              <a:t>Warehouse - </a:t>
            </a:r>
            <a:r>
              <a:rPr lang="en-US" sz="2800" dirty="0">
                <a:solidFill>
                  <a:schemeClr val="bg1">
                    <a:lumMod val="95000"/>
                  </a:schemeClr>
                </a:solidFill>
                <a:hlinkClick r:id="rId4"/>
              </a:rPr>
              <a:t>https://sites.google.com/view/jag-indiana-resources/home</a:t>
            </a:r>
            <a:endParaRPr lang="en-US" sz="2800" dirty="0">
              <a:solidFill>
                <a:schemeClr val="bg1">
                  <a:lumMod val="9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5266" y="2450441"/>
            <a:ext cx="3115169" cy="415355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8643759" y="4328441"/>
            <a:ext cx="3257955" cy="1200329"/>
          </a:xfrm>
          <a:prstGeom prst="rect">
            <a:avLst/>
          </a:prstGeom>
          <a:noFill/>
        </p:spPr>
        <p:txBody>
          <a:bodyPr wrap="square" rtlCol="0">
            <a:spAutoFit/>
          </a:bodyPr>
          <a:lstStyle/>
          <a:p>
            <a:r>
              <a:rPr lang="en-US" dirty="0"/>
              <a:t>Several Sullivan High School JAG students participated in an </a:t>
            </a:r>
            <a:r>
              <a:rPr lang="en-US" dirty="0" smtClean="0"/>
              <a:t>Entrepreneurship </a:t>
            </a:r>
            <a:r>
              <a:rPr lang="en-US" dirty="0"/>
              <a:t>Camp this summer</a:t>
            </a:r>
          </a:p>
        </p:txBody>
      </p:sp>
      <p:sp>
        <p:nvSpPr>
          <p:cNvPr id="5" name="TextBox 4"/>
          <p:cNvSpPr txBox="1"/>
          <p:nvPr/>
        </p:nvSpPr>
        <p:spPr>
          <a:xfrm>
            <a:off x="8643759" y="3980097"/>
            <a:ext cx="2969020" cy="174171"/>
          </a:xfrm>
          <a:prstGeom prst="rect">
            <a:avLst/>
          </a:prstGeom>
          <a:solidFill>
            <a:srgbClr val="FFC000"/>
          </a:solidFill>
        </p:spPr>
        <p:txBody>
          <a:bodyPr wrap="square" rtlCol="0">
            <a:spAutoFit/>
          </a:bodyPr>
          <a:lstStyle/>
          <a:p>
            <a:endParaRPr lang="en-US" dirty="0">
              <a:solidFill>
                <a:srgbClr val="FFC000"/>
              </a:solidFill>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4970" t="2283" r="3830" b="73630"/>
          <a:stretch/>
        </p:blipFill>
        <p:spPr>
          <a:xfrm>
            <a:off x="5275266" y="1016000"/>
            <a:ext cx="5478333" cy="1050013"/>
          </a:xfrm>
          <a:prstGeom prst="rect">
            <a:avLst/>
          </a:prstGeom>
          <a:ln>
            <a:solidFill>
              <a:schemeClr val="bg1"/>
            </a:solidFill>
          </a:ln>
        </p:spPr>
      </p:pic>
    </p:spTree>
    <p:extLst>
      <p:ext uri="{BB962C8B-B14F-4D97-AF65-F5344CB8AC3E}">
        <p14:creationId xmlns:p14="http://schemas.microsoft.com/office/powerpoint/2010/main" val="21486265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2" name="Picture 1"/>
          <p:cNvPicPr>
            <a:picLocks noChangeAspect="1"/>
          </p:cNvPicPr>
          <p:nvPr/>
        </p:nvPicPr>
        <p:blipFill rotWithShape="1">
          <a:blip r:embed="rId3"/>
          <a:srcRect l="11547" t="16703" r="29524" b="5798"/>
          <a:stretch/>
        </p:blipFill>
        <p:spPr>
          <a:xfrm>
            <a:off x="1594312" y="0"/>
            <a:ext cx="9275163" cy="6857999"/>
          </a:xfrm>
          <a:prstGeom prst="rect">
            <a:avLst/>
          </a:prstGeom>
        </p:spPr>
      </p:pic>
    </p:spTree>
    <p:extLst>
      <p:ext uri="{BB962C8B-B14F-4D97-AF65-F5344CB8AC3E}">
        <p14:creationId xmlns:p14="http://schemas.microsoft.com/office/powerpoint/2010/main" val="2111012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11" name="Rectangle 10"/>
          <p:cNvSpPr/>
          <p:nvPr/>
        </p:nvSpPr>
        <p:spPr>
          <a:xfrm>
            <a:off x="251830" y="4620480"/>
            <a:ext cx="3618999" cy="1754326"/>
          </a:xfrm>
          <a:prstGeom prst="rect">
            <a:avLst/>
          </a:prstGeom>
        </p:spPr>
        <p:txBody>
          <a:bodyPr wrap="square">
            <a:spAutoFit/>
          </a:bodyPr>
          <a:lstStyle/>
          <a:p>
            <a:r>
              <a:rPr lang="en-US" sz="6000" b="1" dirty="0" smtClean="0">
                <a:solidFill>
                  <a:srgbClr val="FFC000"/>
                </a:solidFill>
              </a:rPr>
              <a:t>Teresa</a:t>
            </a:r>
          </a:p>
          <a:p>
            <a:r>
              <a:rPr lang="en-US" sz="3200" dirty="0" smtClean="0"/>
              <a:t>Huett</a:t>
            </a:r>
          </a:p>
          <a:p>
            <a:r>
              <a:rPr lang="en-US" sz="1600" dirty="0" smtClean="0"/>
              <a:t>Indianapolis, Indiana</a:t>
            </a:r>
            <a:endParaRPr lang="en-US" sz="1600" dirty="0"/>
          </a:p>
        </p:txBody>
      </p:sp>
      <p:sp>
        <p:nvSpPr>
          <p:cNvPr id="2" name="Rectangle 1"/>
          <p:cNvSpPr/>
          <p:nvPr/>
        </p:nvSpPr>
        <p:spPr>
          <a:xfrm>
            <a:off x="2568313" y="877232"/>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9" name="Straight Connector 8"/>
          <p:cNvCxnSpPr/>
          <p:nvPr/>
        </p:nvCxnSpPr>
        <p:spPr>
          <a:xfrm flipH="1">
            <a:off x="5506693" y="2554689"/>
            <a:ext cx="10279" cy="3820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1830" y="4022196"/>
            <a:ext cx="3456257" cy="646331"/>
          </a:xfrm>
          <a:prstGeom prst="rect">
            <a:avLst/>
          </a:prstGeom>
          <a:noFill/>
        </p:spPr>
        <p:txBody>
          <a:bodyPr wrap="square" rtlCol="0">
            <a:spAutoFit/>
          </a:bodyPr>
          <a:lstStyle/>
          <a:p>
            <a:r>
              <a:rPr lang="en-US" dirty="0" smtClean="0"/>
              <a:t>“</a:t>
            </a:r>
            <a:r>
              <a:rPr lang="en-US" dirty="0"/>
              <a:t>E</a:t>
            </a:r>
            <a:r>
              <a:rPr lang="en-US" dirty="0" smtClean="0"/>
              <a:t>ager </a:t>
            </a:r>
            <a:r>
              <a:rPr lang="en-US" dirty="0"/>
              <a:t>to </a:t>
            </a:r>
            <a:r>
              <a:rPr lang="en-US" dirty="0" smtClean="0"/>
              <a:t>Learn</a:t>
            </a:r>
            <a:r>
              <a:rPr lang="en-US" dirty="0"/>
              <a:t>, </a:t>
            </a:r>
            <a:r>
              <a:rPr lang="en-US" dirty="0" smtClean="0"/>
              <a:t>Lead</a:t>
            </a:r>
            <a:r>
              <a:rPr lang="en-US" dirty="0"/>
              <a:t>, </a:t>
            </a:r>
            <a:r>
              <a:rPr lang="en-US" dirty="0" smtClean="0"/>
              <a:t>           and </a:t>
            </a:r>
            <a:r>
              <a:rPr lang="en-US" dirty="0"/>
              <a:t>S</a:t>
            </a:r>
            <a:r>
              <a:rPr lang="en-US" dirty="0" smtClean="0"/>
              <a:t>ucceed”</a:t>
            </a:r>
            <a:endParaRPr lang="en-US" dirty="0"/>
          </a:p>
        </p:txBody>
      </p:sp>
      <p:sp>
        <p:nvSpPr>
          <p:cNvPr id="3" name="TextBox 2"/>
          <p:cNvSpPr txBox="1"/>
          <p:nvPr/>
        </p:nvSpPr>
        <p:spPr>
          <a:xfrm>
            <a:off x="4370779" y="2346767"/>
            <a:ext cx="4659106" cy="646331"/>
          </a:xfrm>
          <a:prstGeom prst="rect">
            <a:avLst/>
          </a:prstGeom>
          <a:noFill/>
        </p:spPr>
        <p:txBody>
          <a:bodyPr wrap="square" rtlCol="0">
            <a:spAutoFit/>
          </a:bodyPr>
          <a:lstStyle/>
          <a:p>
            <a:endParaRPr lang="en-US" dirty="0"/>
          </a:p>
          <a:p>
            <a:endParaRPr lang="en-US" dirty="0"/>
          </a:p>
        </p:txBody>
      </p:sp>
      <p:pic>
        <p:nvPicPr>
          <p:cNvPr id="15" name="Picture 14" descr="C:\Users\jhaffner\AppData\Local\Microsoft\Windows\Temporary Internet Files\Content.Outlook\6XKLQ4N8\IMG_1448 (1).jpg"/>
          <p:cNvPicPr/>
          <p:nvPr/>
        </p:nvPicPr>
        <p:blipFill rotWithShape="1">
          <a:blip r:embed="rId4" cstate="print">
            <a:extLst>
              <a:ext uri="{28A0092B-C50C-407E-A947-70E740481C1C}">
                <a14:useLocalDpi xmlns:a14="http://schemas.microsoft.com/office/drawing/2010/main" val="0"/>
              </a:ext>
            </a:extLst>
          </a:blip>
          <a:srcRect l="61786" t="16157" r="10094" b="49639"/>
          <a:stretch/>
        </p:blipFill>
        <p:spPr bwMode="auto">
          <a:xfrm>
            <a:off x="3120244" y="4133790"/>
            <a:ext cx="1959756" cy="2364052"/>
          </a:xfrm>
          <a:prstGeom prst="rect">
            <a:avLst/>
          </a:prstGeom>
          <a:noFill/>
          <a:ln>
            <a:solidFill>
              <a:schemeClr val="tx1"/>
            </a:solidFill>
          </a:ln>
          <a:effectLst>
            <a:reflection blurRad="6350" stA="50000" endA="300" endPos="55500" dist="50800" dir="5400000" sy="-100000" algn="bl" rotWithShape="0"/>
          </a:effectLst>
        </p:spPr>
      </p:pic>
      <p:sp>
        <p:nvSpPr>
          <p:cNvPr id="4" name="TextBox 3"/>
          <p:cNvSpPr txBox="1"/>
          <p:nvPr/>
        </p:nvSpPr>
        <p:spPr>
          <a:xfrm>
            <a:off x="5943665" y="2637201"/>
            <a:ext cx="5718628" cy="3416320"/>
          </a:xfrm>
          <a:prstGeom prst="rect">
            <a:avLst/>
          </a:prstGeom>
          <a:noFill/>
        </p:spPr>
        <p:txBody>
          <a:bodyPr wrap="square" rtlCol="0">
            <a:spAutoFit/>
          </a:bodyPr>
          <a:lstStyle/>
          <a:p>
            <a:r>
              <a:rPr lang="en-US" dirty="0" smtClean="0"/>
              <a:t>Teresa’s determination and hard work paid off. She successfully </a:t>
            </a:r>
            <a:r>
              <a:rPr lang="en-US" dirty="0"/>
              <a:t>completed two IET courses, one with certification, and is working on a third. She advanced her </a:t>
            </a:r>
            <a:r>
              <a:rPr lang="en-US" dirty="0" smtClean="0"/>
              <a:t>reading</a:t>
            </a:r>
            <a:r>
              <a:rPr lang="en-US" dirty="0"/>
              <a:t>, </a:t>
            </a:r>
            <a:r>
              <a:rPr lang="en-US" dirty="0" smtClean="0"/>
              <a:t>writing</a:t>
            </a:r>
            <a:r>
              <a:rPr lang="en-US" dirty="0"/>
              <a:t>, and m</a:t>
            </a:r>
            <a:r>
              <a:rPr lang="en-US" dirty="0" smtClean="0"/>
              <a:t>ath levels and earned a  </a:t>
            </a:r>
            <a:r>
              <a:rPr lang="en-US" dirty="0">
                <a:solidFill>
                  <a:srgbClr val="FFC000"/>
                </a:solidFill>
              </a:rPr>
              <a:t>High School Equivalency</a:t>
            </a:r>
            <a:r>
              <a:rPr lang="en-US" dirty="0"/>
              <a:t> </a:t>
            </a:r>
            <a:r>
              <a:rPr lang="en-US" dirty="0" smtClean="0"/>
              <a:t>in April. </a:t>
            </a:r>
          </a:p>
          <a:p>
            <a:endParaRPr lang="en-US" dirty="0"/>
          </a:p>
          <a:p>
            <a:r>
              <a:rPr lang="en-US" dirty="0" smtClean="0"/>
              <a:t>She has big ambitions. </a:t>
            </a:r>
            <a:r>
              <a:rPr lang="en-US" dirty="0"/>
              <a:t>“After I've completed the program my plan is to take the training I've received and move forward. In a few years, I plan on going to college to be a lawyer</a:t>
            </a:r>
            <a:r>
              <a:rPr lang="en-US" dirty="0" smtClean="0"/>
              <a:t>.”</a:t>
            </a:r>
          </a:p>
          <a:p>
            <a:endParaRPr lang="en-US" dirty="0"/>
          </a:p>
          <a:p>
            <a:endParaRPr lang="en-US" dirty="0"/>
          </a:p>
        </p:txBody>
      </p:sp>
      <p:sp>
        <p:nvSpPr>
          <p:cNvPr id="8" name="Rectangle 7"/>
          <p:cNvSpPr/>
          <p:nvPr/>
        </p:nvSpPr>
        <p:spPr>
          <a:xfrm>
            <a:off x="277813" y="2174732"/>
            <a:ext cx="4450800" cy="1938992"/>
          </a:xfrm>
          <a:prstGeom prst="rect">
            <a:avLst/>
          </a:prstGeom>
        </p:spPr>
        <p:txBody>
          <a:bodyPr wrap="square">
            <a:spAutoFit/>
          </a:bodyPr>
          <a:lstStyle/>
          <a:p>
            <a:r>
              <a:rPr lang="en-US" sz="2400" dirty="0" smtClean="0"/>
              <a:t>“</a:t>
            </a:r>
            <a:r>
              <a:rPr lang="en-US" sz="2400" dirty="0"/>
              <a:t>I love how the program </a:t>
            </a:r>
            <a:r>
              <a:rPr lang="en-US" sz="2400" dirty="0" smtClean="0"/>
              <a:t>runs</a:t>
            </a:r>
            <a:r>
              <a:rPr lang="en-US" sz="2400" dirty="0" smtClean="0">
                <a:ea typeface="Calibri" panose="020F0502020204030204" pitchFamily="34" charset="0"/>
                <a:cs typeface="Times New Roman" panose="02020603050405020304" pitchFamily="18" charset="0"/>
              </a:rPr>
              <a:t>. </a:t>
            </a:r>
            <a:r>
              <a:rPr lang="en-US" sz="2400" dirty="0"/>
              <a:t>I would like to see Project </a:t>
            </a:r>
            <a:r>
              <a:rPr lang="en-US" sz="2400" dirty="0" smtClean="0"/>
              <a:t>Build/Marian </a:t>
            </a:r>
            <a:r>
              <a:rPr lang="en-US" sz="2400" dirty="0"/>
              <a:t>ABE </a:t>
            </a:r>
            <a:r>
              <a:rPr lang="en-US" sz="2400" dirty="0" smtClean="0"/>
              <a:t>expand </a:t>
            </a:r>
            <a:r>
              <a:rPr lang="en-US" sz="2400" dirty="0"/>
              <a:t>across the country.” </a:t>
            </a:r>
          </a:p>
          <a:p>
            <a:endParaRPr lang="en-US" sz="2400" dirty="0"/>
          </a:p>
        </p:txBody>
      </p:sp>
      <p:sp>
        <p:nvSpPr>
          <p:cNvPr id="7" name="TextBox 6"/>
          <p:cNvSpPr txBox="1"/>
          <p:nvPr/>
        </p:nvSpPr>
        <p:spPr>
          <a:xfrm>
            <a:off x="6151107" y="5650216"/>
            <a:ext cx="5303744" cy="646331"/>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a:bevelT w="101600" prst="riblet"/>
          </a:sp3d>
        </p:spPr>
        <p:txBody>
          <a:bodyPr wrap="square" rtlCol="0">
            <a:spAutoFit/>
          </a:bodyPr>
          <a:lstStyle/>
          <a:p>
            <a:r>
              <a:rPr lang="en-US" sz="3600" b="1" dirty="0" smtClean="0">
                <a:solidFill>
                  <a:schemeClr val="bg1"/>
                </a:solidFill>
              </a:rPr>
              <a:t>Learn. </a:t>
            </a:r>
            <a:r>
              <a:rPr lang="en-US" sz="3600" dirty="0" smtClean="0">
                <a:solidFill>
                  <a:schemeClr val="bg1"/>
                </a:solidFill>
              </a:rPr>
              <a:t>Lead.</a:t>
            </a:r>
            <a:r>
              <a:rPr lang="en-US" sz="3600" b="1" dirty="0" smtClean="0">
                <a:solidFill>
                  <a:schemeClr val="bg1"/>
                </a:solidFill>
              </a:rPr>
              <a:t> </a:t>
            </a:r>
            <a:r>
              <a:rPr lang="en-US" sz="3600" i="1" dirty="0" smtClean="0">
                <a:solidFill>
                  <a:schemeClr val="bg1"/>
                </a:solidFill>
              </a:rPr>
              <a:t>Succeed.</a:t>
            </a:r>
            <a:endParaRPr lang="en-US" sz="3600" i="1" dirty="0">
              <a:solidFill>
                <a:schemeClr val="bg1"/>
              </a:solidFill>
            </a:endParaRPr>
          </a:p>
        </p:txBody>
      </p:sp>
      <p:sp>
        <p:nvSpPr>
          <p:cNvPr id="12" name="TextBox 11"/>
          <p:cNvSpPr txBox="1"/>
          <p:nvPr/>
        </p:nvSpPr>
        <p:spPr>
          <a:xfrm>
            <a:off x="7103801" y="2214347"/>
            <a:ext cx="4462385" cy="179828"/>
          </a:xfrm>
          <a:prstGeom prst="rect">
            <a:avLst/>
          </a:prstGeom>
          <a:solidFill>
            <a:srgbClr val="FFC000"/>
          </a:solidFill>
        </p:spPr>
        <p:txBody>
          <a:bodyPr wrap="square" rtlCol="0">
            <a:spAutoFit/>
          </a:bodyPr>
          <a:lstStyle/>
          <a:p>
            <a:endParaRPr lang="en-US" dirty="0"/>
          </a:p>
        </p:txBody>
      </p:sp>
    </p:spTree>
    <p:extLst>
      <p:ext uri="{BB962C8B-B14F-4D97-AF65-F5344CB8AC3E}">
        <p14:creationId xmlns:p14="http://schemas.microsoft.com/office/powerpoint/2010/main" val="39223817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571" t="20938" r="31547" b="6432"/>
          <a:stretch/>
        </p:blipFill>
        <p:spPr>
          <a:xfrm>
            <a:off x="1539193" y="0"/>
            <a:ext cx="9217311" cy="6858000"/>
          </a:xfrm>
          <a:prstGeom prst="rect">
            <a:avLst/>
          </a:prstGeom>
        </p:spPr>
      </p:pic>
    </p:spTree>
    <p:extLst>
      <p:ext uri="{BB962C8B-B14F-4D97-AF65-F5344CB8AC3E}">
        <p14:creationId xmlns:p14="http://schemas.microsoft.com/office/powerpoint/2010/main" val="41924895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095" t="19244" r="30953" b="6645"/>
          <a:stretch/>
        </p:blipFill>
        <p:spPr>
          <a:xfrm>
            <a:off x="1565881" y="0"/>
            <a:ext cx="9209316" cy="6858000"/>
          </a:xfrm>
          <a:prstGeom prst="rect">
            <a:avLst/>
          </a:prstGeom>
        </p:spPr>
      </p:pic>
    </p:spTree>
    <p:extLst>
      <p:ext uri="{BB962C8B-B14F-4D97-AF65-F5344CB8AC3E}">
        <p14:creationId xmlns:p14="http://schemas.microsoft.com/office/powerpoint/2010/main" val="26527510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095" t="19032" r="31190" b="6222"/>
          <a:stretch/>
        </p:blipFill>
        <p:spPr>
          <a:xfrm>
            <a:off x="1577534" y="0"/>
            <a:ext cx="9092192" cy="6858000"/>
          </a:xfrm>
          <a:prstGeom prst="rect">
            <a:avLst/>
          </a:prstGeom>
        </p:spPr>
      </p:pic>
    </p:spTree>
    <p:extLst>
      <p:ext uri="{BB962C8B-B14F-4D97-AF65-F5344CB8AC3E}">
        <p14:creationId xmlns:p14="http://schemas.microsoft.com/office/powerpoint/2010/main" val="13719847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4" name="Rectangle 3"/>
          <p:cNvSpPr/>
          <p:nvPr/>
        </p:nvSpPr>
        <p:spPr>
          <a:xfrm>
            <a:off x="1337607" y="1112229"/>
            <a:ext cx="9278911" cy="4770537"/>
          </a:xfrm>
          <a:prstGeom prst="rect">
            <a:avLst/>
          </a:prstGeom>
        </p:spPr>
        <p:txBody>
          <a:bodyPr wrap="square">
            <a:spAutoFit/>
          </a:bodyPr>
          <a:lstStyle/>
          <a:p>
            <a:pPr lvl="0" indent="0" algn="ctr">
              <a:spcBef>
                <a:spcPts val="0"/>
              </a:spcBef>
              <a:spcAft>
                <a:spcPts val="0"/>
              </a:spcAft>
              <a:buNone/>
              <a:defRPr/>
            </a:pPr>
            <a:r>
              <a:rPr lang="en-US" sz="6000" u="sng" dirty="0" smtClean="0">
                <a:solidFill>
                  <a:srgbClr val="FFC000"/>
                </a:solidFill>
              </a:rPr>
              <a:t>Next</a:t>
            </a:r>
            <a:r>
              <a:rPr lang="en-US" sz="6000" dirty="0" smtClean="0"/>
              <a:t> </a:t>
            </a:r>
            <a:r>
              <a:rPr lang="en-US" sz="6000" dirty="0"/>
              <a:t>Adult Education &amp; Workforce Development </a:t>
            </a:r>
            <a:r>
              <a:rPr lang="en-US" sz="4800" b="1" dirty="0"/>
              <a:t>Statewide Webinar</a:t>
            </a:r>
          </a:p>
          <a:p>
            <a:pPr lvl="0" algn="ctr">
              <a:defRPr/>
            </a:pPr>
            <a:r>
              <a:rPr lang="en-US" sz="9600" dirty="0" smtClean="0">
                <a:solidFill>
                  <a:srgbClr val="FFC000"/>
                </a:solidFill>
              </a:rPr>
              <a:t>9.5.18 </a:t>
            </a:r>
            <a:endParaRPr lang="en-US" sz="9600" dirty="0">
              <a:solidFill>
                <a:srgbClr val="FFC000"/>
              </a:solidFill>
            </a:endParaRPr>
          </a:p>
          <a:p>
            <a:pPr lvl="0" algn="ctr">
              <a:defRPr/>
            </a:pPr>
            <a:r>
              <a:rPr lang="en-US" sz="4000" dirty="0"/>
              <a:t>10 to 11:30 a.m. ET</a:t>
            </a:r>
          </a:p>
        </p:txBody>
      </p:sp>
      <p:sp>
        <p:nvSpPr>
          <p:cNvPr id="8" name="Rectangle 7"/>
          <p:cNvSpPr/>
          <p:nvPr/>
        </p:nvSpPr>
        <p:spPr>
          <a:xfrm>
            <a:off x="800489" y="5993288"/>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Tree>
    <p:extLst>
      <p:ext uri="{BB962C8B-B14F-4D97-AF65-F5344CB8AC3E}">
        <p14:creationId xmlns:p14="http://schemas.microsoft.com/office/powerpoint/2010/main" val="1899710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11" name="Rectangle 10"/>
          <p:cNvSpPr/>
          <p:nvPr/>
        </p:nvSpPr>
        <p:spPr>
          <a:xfrm>
            <a:off x="6482265" y="4618274"/>
            <a:ext cx="3618999" cy="1754326"/>
          </a:xfrm>
          <a:prstGeom prst="rect">
            <a:avLst/>
          </a:prstGeom>
        </p:spPr>
        <p:txBody>
          <a:bodyPr wrap="square">
            <a:spAutoFit/>
          </a:bodyPr>
          <a:lstStyle/>
          <a:p>
            <a:pPr algn="r"/>
            <a:r>
              <a:rPr lang="en-US" sz="6000" b="1" dirty="0" smtClean="0">
                <a:solidFill>
                  <a:srgbClr val="FFC000"/>
                </a:solidFill>
              </a:rPr>
              <a:t>Tabatha</a:t>
            </a:r>
            <a:r>
              <a:rPr lang="en-US" sz="3200" i="1" dirty="0" smtClean="0"/>
              <a:t> </a:t>
            </a:r>
          </a:p>
          <a:p>
            <a:pPr algn="r"/>
            <a:r>
              <a:rPr lang="en-US" sz="3200" dirty="0" smtClean="0"/>
              <a:t>Stence </a:t>
            </a:r>
          </a:p>
          <a:p>
            <a:pPr algn="r"/>
            <a:r>
              <a:rPr lang="en-US" sz="1600" dirty="0" smtClean="0"/>
              <a:t>Worthington</a:t>
            </a:r>
            <a:r>
              <a:rPr lang="en-US" sz="1600" dirty="0"/>
              <a:t>, Indiana </a:t>
            </a:r>
            <a:endParaRPr lang="en-US" sz="1600" dirty="0" smtClean="0"/>
          </a:p>
        </p:txBody>
      </p:sp>
      <p:sp>
        <p:nvSpPr>
          <p:cNvPr id="2" name="Rectangle 1"/>
          <p:cNvSpPr/>
          <p:nvPr/>
        </p:nvSpPr>
        <p:spPr>
          <a:xfrm>
            <a:off x="2568313" y="877232"/>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9" name="Straight Connector 8"/>
          <p:cNvCxnSpPr/>
          <p:nvPr/>
        </p:nvCxnSpPr>
        <p:spPr>
          <a:xfrm flipH="1">
            <a:off x="6537823" y="2486980"/>
            <a:ext cx="10279" cy="3820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70779" y="2346767"/>
            <a:ext cx="4659106" cy="646331"/>
          </a:xfrm>
          <a:prstGeom prst="rect">
            <a:avLst/>
          </a:prstGeom>
          <a:noFill/>
        </p:spPr>
        <p:txBody>
          <a:bodyPr wrap="square" rtlCol="0">
            <a:spAutoFit/>
          </a:bodyPr>
          <a:lstStyle/>
          <a:p>
            <a:endParaRPr lang="en-US" dirty="0"/>
          </a:p>
          <a:p>
            <a:endParaRPr lang="en-US" dirty="0"/>
          </a:p>
        </p:txBody>
      </p:sp>
      <p:sp>
        <p:nvSpPr>
          <p:cNvPr id="12" name="TextBox 11"/>
          <p:cNvSpPr txBox="1"/>
          <p:nvPr/>
        </p:nvSpPr>
        <p:spPr>
          <a:xfrm>
            <a:off x="7103801" y="2214347"/>
            <a:ext cx="4462385" cy="179828"/>
          </a:xfrm>
          <a:prstGeom prst="rect">
            <a:avLst/>
          </a:prstGeom>
          <a:solidFill>
            <a:srgbClr val="FFC000"/>
          </a:solidFill>
        </p:spPr>
        <p:txBody>
          <a:bodyPr wrap="square" rtlCol="0">
            <a:spAutoFit/>
          </a:bodyPr>
          <a:lstStyle/>
          <a:p>
            <a:endParaRPr lang="en-US" dirty="0"/>
          </a:p>
        </p:txBody>
      </p:sp>
      <p:pic>
        <p:nvPicPr>
          <p:cNvPr id="13" name="Picture 12"/>
          <p:cNvPicPr>
            <a:picLocks noChangeAspect="1"/>
          </p:cNvPicPr>
          <p:nvPr/>
        </p:nvPicPr>
        <p:blipFill rotWithShape="1">
          <a:blip r:embed="rId4"/>
          <a:srcRect l="35655" t="5806" r="33565" b="58710"/>
          <a:stretch/>
        </p:blipFill>
        <p:spPr>
          <a:xfrm>
            <a:off x="10229164" y="4201573"/>
            <a:ext cx="1436720" cy="2194990"/>
          </a:xfrm>
          <a:prstGeom prst="rect">
            <a:avLst/>
          </a:prstGeom>
          <a:ln>
            <a:solidFill>
              <a:schemeClr val="tx1"/>
            </a:solidFill>
          </a:ln>
        </p:spPr>
      </p:pic>
      <p:sp>
        <p:nvSpPr>
          <p:cNvPr id="14" name="Rectangle 13"/>
          <p:cNvSpPr/>
          <p:nvPr/>
        </p:nvSpPr>
        <p:spPr>
          <a:xfrm>
            <a:off x="6676002" y="2702658"/>
            <a:ext cx="4989882" cy="1815882"/>
          </a:xfrm>
          <a:prstGeom prst="rect">
            <a:avLst/>
          </a:prstGeom>
        </p:spPr>
        <p:txBody>
          <a:bodyPr wrap="square">
            <a:spAutoFit/>
          </a:bodyPr>
          <a:lstStyle/>
          <a:p>
            <a:r>
              <a:rPr lang="en-US" sz="2800" dirty="0" smtClean="0">
                <a:latin typeface="Segoe Print" panose="02000600000000000000" pitchFamily="2" charset="0"/>
              </a:rPr>
              <a:t>“I am </a:t>
            </a:r>
            <a:r>
              <a:rPr lang="en-US" sz="2800" dirty="0">
                <a:latin typeface="Segoe Print" panose="02000600000000000000" pitchFamily="2" charset="0"/>
              </a:rPr>
              <a:t>a 46-year-old woman who had made the decision to quit school in high school</a:t>
            </a:r>
            <a:r>
              <a:rPr lang="en-US" sz="2800" dirty="0" smtClean="0">
                <a:latin typeface="Segoe Print" panose="02000600000000000000" pitchFamily="2" charset="0"/>
              </a:rPr>
              <a:t>.” </a:t>
            </a:r>
            <a:endParaRPr lang="en-US" sz="2800" dirty="0">
              <a:latin typeface="Segoe Print" panose="02000600000000000000" pitchFamily="2" charset="0"/>
            </a:endParaRPr>
          </a:p>
        </p:txBody>
      </p:sp>
      <p:sp>
        <p:nvSpPr>
          <p:cNvPr id="16" name="TextBox 15"/>
          <p:cNvSpPr txBox="1"/>
          <p:nvPr/>
        </p:nvSpPr>
        <p:spPr>
          <a:xfrm>
            <a:off x="302521" y="2298832"/>
            <a:ext cx="6151965" cy="4401205"/>
          </a:xfrm>
          <a:prstGeom prst="rect">
            <a:avLst/>
          </a:prstGeom>
          <a:noFill/>
        </p:spPr>
        <p:txBody>
          <a:bodyPr wrap="square" rtlCol="0">
            <a:spAutoFit/>
          </a:bodyPr>
          <a:lstStyle/>
          <a:p>
            <a:r>
              <a:rPr lang="en-US" sz="1950" dirty="0" smtClean="0">
                <a:solidFill>
                  <a:srgbClr val="FFC000"/>
                </a:solidFill>
              </a:rPr>
              <a:t>Tabatha Stence </a:t>
            </a:r>
            <a:r>
              <a:rPr lang="en-US" sz="1950" dirty="0" smtClean="0"/>
              <a:t>quit high school and never looked back. “It </a:t>
            </a:r>
            <a:r>
              <a:rPr lang="en-US" sz="1950" dirty="0"/>
              <a:t>was not the smartest decision in my life, but we can’t go backward, only </a:t>
            </a:r>
            <a:r>
              <a:rPr lang="en-US" sz="1950" dirty="0" smtClean="0"/>
              <a:t>forward,” she admitted. “As </a:t>
            </a:r>
            <a:r>
              <a:rPr lang="en-US" sz="1950" dirty="0"/>
              <a:t>the years went by I had three little mouths to feed which meant working to help support my family</a:t>
            </a:r>
            <a:r>
              <a:rPr lang="en-US" sz="1950" dirty="0" smtClean="0"/>
              <a:t>.” </a:t>
            </a:r>
          </a:p>
          <a:p>
            <a:endParaRPr lang="en-US" sz="1950" dirty="0"/>
          </a:p>
          <a:p>
            <a:r>
              <a:rPr lang="en-US" sz="1950" dirty="0" smtClean="0"/>
              <a:t>Years turned into decades. “Before </a:t>
            </a:r>
            <a:r>
              <a:rPr lang="en-US" sz="1950" dirty="0"/>
              <a:t>I knew </a:t>
            </a:r>
            <a:r>
              <a:rPr lang="en-US" sz="1950" dirty="0" smtClean="0"/>
              <a:t>it,” Tabatha said, “years </a:t>
            </a:r>
            <a:r>
              <a:rPr lang="en-US" sz="1950" dirty="0"/>
              <a:t>had flown by, and I still had not gone back to school to achieve my diploma. I never thought it would be possible, and I gave up. I figured I had waited too </a:t>
            </a:r>
            <a:r>
              <a:rPr lang="en-US" sz="1950" dirty="0" smtClean="0"/>
              <a:t>long.”</a:t>
            </a:r>
          </a:p>
          <a:p>
            <a:endParaRPr lang="en-US" sz="1950" dirty="0"/>
          </a:p>
          <a:p>
            <a:r>
              <a:rPr lang="en-US" sz="1950" dirty="0" smtClean="0">
                <a:solidFill>
                  <a:srgbClr val="FFC000"/>
                </a:solidFill>
              </a:rPr>
              <a:t>Then circumstances at work changed. </a:t>
            </a:r>
            <a:endParaRPr lang="en-US" sz="1950" dirty="0">
              <a:solidFill>
                <a:srgbClr val="FFC000"/>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268" y="5418142"/>
            <a:ext cx="1294422" cy="725574"/>
          </a:xfrm>
          <a:prstGeom prst="rect">
            <a:avLst/>
          </a:prstGeom>
        </p:spPr>
      </p:pic>
    </p:spTree>
    <p:extLst>
      <p:ext uri="{BB962C8B-B14F-4D97-AF65-F5344CB8AC3E}">
        <p14:creationId xmlns:p14="http://schemas.microsoft.com/office/powerpoint/2010/main" val="3952311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11" name="Rectangle 10"/>
          <p:cNvSpPr/>
          <p:nvPr/>
        </p:nvSpPr>
        <p:spPr>
          <a:xfrm>
            <a:off x="145869" y="4552771"/>
            <a:ext cx="3618999" cy="1754326"/>
          </a:xfrm>
          <a:prstGeom prst="rect">
            <a:avLst/>
          </a:prstGeom>
        </p:spPr>
        <p:txBody>
          <a:bodyPr wrap="square">
            <a:spAutoFit/>
          </a:bodyPr>
          <a:lstStyle/>
          <a:p>
            <a:pPr algn="r"/>
            <a:r>
              <a:rPr lang="en-US" sz="6000" b="1" dirty="0" smtClean="0">
                <a:solidFill>
                  <a:srgbClr val="FFC000"/>
                </a:solidFill>
              </a:rPr>
              <a:t>Tabatha</a:t>
            </a:r>
            <a:r>
              <a:rPr lang="en-US" sz="3200" i="1" dirty="0" smtClean="0"/>
              <a:t> </a:t>
            </a:r>
          </a:p>
          <a:p>
            <a:pPr algn="r"/>
            <a:r>
              <a:rPr lang="en-US" sz="3200" dirty="0" smtClean="0"/>
              <a:t>Stence </a:t>
            </a:r>
          </a:p>
          <a:p>
            <a:pPr algn="r"/>
            <a:r>
              <a:rPr lang="en-US" sz="1600" dirty="0" smtClean="0"/>
              <a:t>Worthington</a:t>
            </a:r>
            <a:r>
              <a:rPr lang="en-US" sz="1600" dirty="0"/>
              <a:t>, Indiana </a:t>
            </a:r>
            <a:endParaRPr lang="en-US" sz="1600" dirty="0" smtClean="0"/>
          </a:p>
        </p:txBody>
      </p:sp>
      <p:sp>
        <p:nvSpPr>
          <p:cNvPr id="2" name="Rectangle 1"/>
          <p:cNvSpPr/>
          <p:nvPr/>
        </p:nvSpPr>
        <p:spPr>
          <a:xfrm>
            <a:off x="2568313" y="877232"/>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9" name="Straight Connector 8"/>
          <p:cNvCxnSpPr/>
          <p:nvPr/>
        </p:nvCxnSpPr>
        <p:spPr>
          <a:xfrm flipH="1">
            <a:off x="5748342" y="2669932"/>
            <a:ext cx="10279" cy="3820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70779" y="2346767"/>
            <a:ext cx="4659106" cy="646331"/>
          </a:xfrm>
          <a:prstGeom prst="rect">
            <a:avLst/>
          </a:prstGeom>
          <a:noFill/>
        </p:spPr>
        <p:txBody>
          <a:bodyPr wrap="square" rtlCol="0">
            <a:spAutoFit/>
          </a:bodyPr>
          <a:lstStyle/>
          <a:p>
            <a:endParaRPr lang="en-US" dirty="0"/>
          </a:p>
          <a:p>
            <a:endParaRPr lang="en-US" dirty="0"/>
          </a:p>
        </p:txBody>
      </p:sp>
      <p:sp>
        <p:nvSpPr>
          <p:cNvPr id="12" name="TextBox 11"/>
          <p:cNvSpPr txBox="1"/>
          <p:nvPr/>
        </p:nvSpPr>
        <p:spPr>
          <a:xfrm>
            <a:off x="7103801" y="2214347"/>
            <a:ext cx="4462385" cy="179828"/>
          </a:xfrm>
          <a:prstGeom prst="rect">
            <a:avLst/>
          </a:prstGeom>
          <a:solidFill>
            <a:srgbClr val="FFC000"/>
          </a:solidFill>
        </p:spPr>
        <p:txBody>
          <a:bodyPr wrap="square" rtlCol="0">
            <a:spAutoFit/>
          </a:bodyPr>
          <a:lstStyle/>
          <a:p>
            <a:endParaRPr lang="en-US" dirty="0"/>
          </a:p>
        </p:txBody>
      </p:sp>
      <p:pic>
        <p:nvPicPr>
          <p:cNvPr id="13" name="Picture 12"/>
          <p:cNvPicPr>
            <a:picLocks noChangeAspect="1"/>
          </p:cNvPicPr>
          <p:nvPr/>
        </p:nvPicPr>
        <p:blipFill rotWithShape="1">
          <a:blip r:embed="rId4"/>
          <a:srcRect l="35655" t="5806" r="33565" b="58710"/>
          <a:stretch/>
        </p:blipFill>
        <p:spPr>
          <a:xfrm>
            <a:off x="4038245" y="4122646"/>
            <a:ext cx="1436720" cy="2194990"/>
          </a:xfrm>
          <a:prstGeom prst="rect">
            <a:avLst/>
          </a:prstGeom>
          <a:ln>
            <a:solidFill>
              <a:schemeClr val="tx1"/>
            </a:solidFill>
          </a:ln>
        </p:spPr>
      </p:pic>
      <p:sp>
        <p:nvSpPr>
          <p:cNvPr id="14" name="Rectangle 13"/>
          <p:cNvSpPr/>
          <p:nvPr/>
        </p:nvSpPr>
        <p:spPr>
          <a:xfrm>
            <a:off x="257497" y="2147969"/>
            <a:ext cx="4848279" cy="2554545"/>
          </a:xfrm>
          <a:prstGeom prst="rect">
            <a:avLst/>
          </a:prstGeom>
        </p:spPr>
        <p:txBody>
          <a:bodyPr wrap="square">
            <a:spAutoFit/>
          </a:bodyPr>
          <a:lstStyle/>
          <a:p>
            <a:r>
              <a:rPr lang="en-US" sz="3200" dirty="0" smtClean="0">
                <a:latin typeface="Segoe Print" panose="02000600000000000000" pitchFamily="2" charset="0"/>
              </a:rPr>
              <a:t>“</a:t>
            </a:r>
            <a:r>
              <a:rPr lang="en-US" sz="3200" dirty="0">
                <a:latin typeface="Segoe Print" panose="02000600000000000000" pitchFamily="2" charset="0"/>
              </a:rPr>
              <a:t>I </a:t>
            </a:r>
            <a:r>
              <a:rPr lang="en-US" sz="3200" dirty="0" smtClean="0">
                <a:latin typeface="Segoe Print" panose="02000600000000000000" pitchFamily="2" charset="0"/>
              </a:rPr>
              <a:t>passed </a:t>
            </a:r>
            <a:r>
              <a:rPr lang="en-US" sz="3200" dirty="0">
                <a:latin typeface="Segoe Print" panose="02000600000000000000" pitchFamily="2" charset="0"/>
              </a:rPr>
              <a:t>my </a:t>
            </a:r>
            <a:r>
              <a:rPr lang="en-US" sz="3200" dirty="0" smtClean="0">
                <a:latin typeface="Segoe Print" panose="02000600000000000000" pitchFamily="2" charset="0"/>
              </a:rPr>
              <a:t>WorkKeys </a:t>
            </a:r>
            <a:r>
              <a:rPr lang="en-US" sz="3200" dirty="0">
                <a:latin typeface="Segoe Print" panose="02000600000000000000" pitchFamily="2" charset="0"/>
              </a:rPr>
              <a:t>with a </a:t>
            </a:r>
            <a:r>
              <a:rPr lang="en-US" sz="3200" dirty="0" smtClean="0">
                <a:latin typeface="Segoe Print" panose="02000600000000000000" pitchFamily="2" charset="0"/>
              </a:rPr>
              <a:t>(Level) 6 </a:t>
            </a:r>
            <a:r>
              <a:rPr lang="en-US" sz="3200" dirty="0">
                <a:latin typeface="Segoe Print" panose="02000600000000000000" pitchFamily="2" charset="0"/>
              </a:rPr>
              <a:t>and just had an interview with Cook Medical</a:t>
            </a:r>
            <a:r>
              <a:rPr lang="en-US" sz="3200" dirty="0" smtClean="0">
                <a:latin typeface="Segoe Print" panose="02000600000000000000" pitchFamily="2" charset="0"/>
              </a:rPr>
              <a:t>.”</a:t>
            </a:r>
            <a:endParaRPr lang="en-US" sz="3200" dirty="0">
              <a:latin typeface="Segoe Print" panose="02000600000000000000" pitchFamily="2" charset="0"/>
            </a:endParaRPr>
          </a:p>
        </p:txBody>
      </p:sp>
      <p:sp>
        <p:nvSpPr>
          <p:cNvPr id="4" name="TextBox 3"/>
          <p:cNvSpPr txBox="1"/>
          <p:nvPr/>
        </p:nvSpPr>
        <p:spPr>
          <a:xfrm>
            <a:off x="5983333" y="2669932"/>
            <a:ext cx="5933364" cy="3693319"/>
          </a:xfrm>
          <a:prstGeom prst="rect">
            <a:avLst/>
          </a:prstGeom>
          <a:noFill/>
        </p:spPr>
        <p:txBody>
          <a:bodyPr wrap="square" rtlCol="0">
            <a:spAutoFit/>
          </a:bodyPr>
          <a:lstStyle/>
          <a:p>
            <a:r>
              <a:rPr lang="en-US" dirty="0" smtClean="0"/>
              <a:t>“When </a:t>
            </a:r>
            <a:r>
              <a:rPr lang="en-US" dirty="0"/>
              <a:t>circumstances at work arose that required I get my diploma, I had a meltdown feeling at my age it was not possible. I did </a:t>
            </a:r>
            <a:r>
              <a:rPr lang="en-US" u="sng" dirty="0"/>
              <a:t>not</a:t>
            </a:r>
            <a:r>
              <a:rPr lang="en-US" dirty="0"/>
              <a:t> think I would pass the math because I did not have any Algebra in high school. I was extremely stressed, but my wonderful husband encouraged </a:t>
            </a:r>
            <a:r>
              <a:rPr lang="en-US" dirty="0" smtClean="0"/>
              <a:t>me,” Tabatha said. </a:t>
            </a:r>
          </a:p>
          <a:p>
            <a:endParaRPr lang="en-US" dirty="0"/>
          </a:p>
          <a:p>
            <a:r>
              <a:rPr lang="en-US" dirty="0" smtClean="0"/>
              <a:t>Thanks to Turning Point Education Center in Bloomfield, Tabatha started classes with teacher </a:t>
            </a:r>
            <a:r>
              <a:rPr lang="en-US" dirty="0"/>
              <a:t>Rena Ball. </a:t>
            </a:r>
            <a:r>
              <a:rPr lang="en-US" dirty="0" smtClean="0"/>
              <a:t>“She </a:t>
            </a:r>
            <a:r>
              <a:rPr lang="en-US" dirty="0"/>
              <a:t>made it all easier for me to </a:t>
            </a:r>
            <a:r>
              <a:rPr lang="en-US" dirty="0" smtClean="0"/>
              <a:t>understand,” she said. “With </a:t>
            </a:r>
            <a:r>
              <a:rPr lang="en-US" dirty="0"/>
              <a:t>this </a:t>
            </a:r>
            <a:r>
              <a:rPr lang="en-US" dirty="0" smtClean="0"/>
              <a:t>wonderful </a:t>
            </a:r>
            <a:r>
              <a:rPr lang="en-US" dirty="0"/>
              <a:t>support, I was able </a:t>
            </a:r>
            <a:r>
              <a:rPr lang="en-US" dirty="0" smtClean="0"/>
              <a:t>to </a:t>
            </a:r>
            <a:r>
              <a:rPr lang="en-US" dirty="0"/>
              <a:t>achieve my diploma</a:t>
            </a:r>
            <a:r>
              <a:rPr lang="en-US" dirty="0" smtClean="0"/>
              <a:t>.” </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78" y="5319842"/>
            <a:ext cx="1294422" cy="725574"/>
          </a:xfrm>
          <a:prstGeom prst="rect">
            <a:avLst/>
          </a:prstGeom>
        </p:spPr>
      </p:pic>
    </p:spTree>
    <p:extLst>
      <p:ext uri="{BB962C8B-B14F-4D97-AF65-F5344CB8AC3E}">
        <p14:creationId xmlns:p14="http://schemas.microsoft.com/office/powerpoint/2010/main" val="912206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268253" y="2624718"/>
            <a:ext cx="3084004" cy="3539430"/>
          </a:xfrm>
          <a:prstGeom prst="rect">
            <a:avLst/>
          </a:prstGeom>
        </p:spPr>
        <p:txBody>
          <a:bodyPr wrap="square">
            <a:spAutoFit/>
          </a:bodyPr>
          <a:lstStyle/>
          <a:p>
            <a:pPr algn="r"/>
            <a:r>
              <a:rPr lang="en-US" sz="4000"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“You’ll only see changes if you make changes</a:t>
            </a:r>
            <a:r>
              <a:rPr lang="en-US" sz="4000"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a:t>
            </a:r>
          </a:p>
          <a:p>
            <a:pPr algn="r"/>
            <a:r>
              <a:rPr lang="en-US" sz="1600" dirty="0" smtClean="0">
                <a:latin typeface="+mj-lt"/>
                <a:cs typeface="Times New Roman" panose="02020603050405020304" pitchFamily="18" charset="0"/>
              </a:rPr>
              <a:t>Ronald Clarke</a:t>
            </a:r>
            <a:endParaRPr lang="en-US" sz="1600" dirty="0">
              <a:latin typeface="+mj-lt"/>
            </a:endParaRPr>
          </a:p>
        </p:txBody>
      </p:sp>
      <p:sp>
        <p:nvSpPr>
          <p:cNvPr id="4" name="TextBox 3"/>
          <p:cNvSpPr txBox="1"/>
          <p:nvPr/>
        </p:nvSpPr>
        <p:spPr>
          <a:xfrm>
            <a:off x="7872135" y="4718541"/>
            <a:ext cx="4124558" cy="1815882"/>
          </a:xfrm>
          <a:prstGeom prst="rect">
            <a:avLst/>
          </a:prstGeom>
          <a:noFill/>
        </p:spPr>
        <p:txBody>
          <a:bodyPr wrap="square" rtlCol="0">
            <a:spAutoFit/>
          </a:bodyPr>
          <a:lstStyle/>
          <a:p>
            <a:pPr algn="r"/>
            <a:r>
              <a:rPr lang="en-US" sz="3200" dirty="0" smtClean="0">
                <a:latin typeface="Segoe Print" panose="02000600000000000000" pitchFamily="2" charset="0"/>
              </a:rPr>
              <a:t>“Our students are more than a test score.”</a:t>
            </a:r>
          </a:p>
          <a:p>
            <a:pPr algn="r"/>
            <a:r>
              <a:rPr lang="en-US" sz="1600" dirty="0" smtClean="0">
                <a:solidFill>
                  <a:srgbClr val="FFC000"/>
                </a:solidFill>
              </a:rPr>
              <a:t>Adult Education Teacher</a:t>
            </a:r>
            <a:endParaRPr lang="en-US" sz="1600" dirty="0">
              <a:solidFill>
                <a:srgbClr val="FFC000"/>
              </a:solidFill>
            </a:endParaRPr>
          </a:p>
        </p:txBody>
      </p:sp>
      <p:pic>
        <p:nvPicPr>
          <p:cNvPr id="15" name="Picture 14" descr="1 Ginny"/>
          <p:cNvPicPr/>
          <p:nvPr/>
        </p:nvPicPr>
        <p:blipFill rotWithShape="1">
          <a:blip r:embed="rId4">
            <a:extLst>
              <a:ext uri="{28A0092B-C50C-407E-A947-70E740481C1C}">
                <a14:useLocalDpi xmlns:a14="http://schemas.microsoft.com/office/drawing/2010/main" val="0"/>
              </a:ext>
            </a:extLst>
          </a:blip>
          <a:srcRect l="34335" t="25000" r="37124" b="44872"/>
          <a:stretch/>
        </p:blipFill>
        <p:spPr bwMode="auto">
          <a:xfrm>
            <a:off x="7872135" y="2499221"/>
            <a:ext cx="827692" cy="1191471"/>
          </a:xfrm>
          <a:prstGeom prst="rect">
            <a:avLst/>
          </a:prstGeom>
          <a:noFill/>
          <a:ln>
            <a:solidFill>
              <a:schemeClr val="tx1"/>
            </a:solidFill>
          </a:ln>
          <a:extLst>
            <a:ext uri="{53640926-AAD7-44D8-BBD7-CCE9431645EC}">
              <a14:shadowObscured xmlns:a14="http://schemas.microsoft.com/office/drawing/2010/main"/>
            </a:ext>
          </a:extLst>
        </p:spPr>
      </p:pic>
      <p:pic>
        <p:nvPicPr>
          <p:cNvPr id="16" name="Picture 15" descr="1 Kimberly"/>
          <p:cNvPicPr/>
          <p:nvPr/>
        </p:nvPicPr>
        <p:blipFill rotWithShape="1">
          <a:blip r:embed="rId5">
            <a:extLst>
              <a:ext uri="{28A0092B-C50C-407E-A947-70E740481C1C}">
                <a14:useLocalDpi xmlns:a14="http://schemas.microsoft.com/office/drawing/2010/main" val="0"/>
              </a:ext>
            </a:extLst>
          </a:blip>
          <a:srcRect l="30683" t="20858" r="38787" b="47240"/>
          <a:stretch/>
        </p:blipFill>
        <p:spPr bwMode="auto">
          <a:xfrm>
            <a:off x="8890812" y="2485356"/>
            <a:ext cx="827692" cy="1191471"/>
          </a:xfrm>
          <a:prstGeom prst="rect">
            <a:avLst/>
          </a:prstGeom>
          <a:noFill/>
          <a:ln>
            <a:solidFill>
              <a:schemeClr val="tx1"/>
            </a:solidFill>
          </a:ln>
          <a:extLst>
            <a:ext uri="{53640926-AAD7-44D8-BBD7-CCE9431645EC}">
              <a14:shadowObscured xmlns:a14="http://schemas.microsoft.com/office/drawing/2010/main"/>
            </a:ext>
          </a:extLst>
        </p:spPr>
      </p:pic>
      <p:pic>
        <p:nvPicPr>
          <p:cNvPr id="17" name="Picture 16" descr="1 Gabriel"/>
          <p:cNvPicPr/>
          <p:nvPr/>
        </p:nvPicPr>
        <p:blipFill rotWithShape="1">
          <a:blip r:embed="rId6">
            <a:extLst>
              <a:ext uri="{28A0092B-C50C-407E-A947-70E740481C1C}">
                <a14:useLocalDpi xmlns:a14="http://schemas.microsoft.com/office/drawing/2010/main" val="0"/>
              </a:ext>
            </a:extLst>
          </a:blip>
          <a:srcRect l="30469" t="26019" r="32813" b="34564"/>
          <a:stretch/>
        </p:blipFill>
        <p:spPr bwMode="auto">
          <a:xfrm>
            <a:off x="9895801" y="2504674"/>
            <a:ext cx="846455" cy="1219200"/>
          </a:xfrm>
          <a:prstGeom prst="rect">
            <a:avLst/>
          </a:prstGeom>
          <a:noFill/>
          <a:ln>
            <a:solidFill>
              <a:schemeClr val="tx1"/>
            </a:solidFill>
          </a:ln>
          <a:extLst>
            <a:ext uri="{53640926-AAD7-44D8-BBD7-CCE9431645EC}">
              <a14:shadowObscured xmlns:a14="http://schemas.microsoft.com/office/drawing/2010/main"/>
            </a:ext>
          </a:extLst>
        </p:spPr>
      </p:pic>
      <p:pic>
        <p:nvPicPr>
          <p:cNvPr id="18" name="Picture 17" descr="1 Insun"/>
          <p:cNvPicPr/>
          <p:nvPr/>
        </p:nvPicPr>
        <p:blipFill rotWithShape="1">
          <a:blip r:embed="rId7">
            <a:extLst>
              <a:ext uri="{28A0092B-C50C-407E-A947-70E740481C1C}">
                <a14:useLocalDpi xmlns:a14="http://schemas.microsoft.com/office/drawing/2010/main" val="0"/>
              </a:ext>
            </a:extLst>
          </a:blip>
          <a:srcRect l="29775" t="8128" r="40244" b="60424"/>
          <a:stretch/>
        </p:blipFill>
        <p:spPr bwMode="auto">
          <a:xfrm>
            <a:off x="10914478" y="2512410"/>
            <a:ext cx="882868" cy="1219200"/>
          </a:xfrm>
          <a:prstGeom prst="rect">
            <a:avLst/>
          </a:prstGeom>
          <a:noFill/>
          <a:ln>
            <a:solidFill>
              <a:schemeClr val="tx1"/>
            </a:solidFill>
          </a:ln>
          <a:extLst>
            <a:ext uri="{53640926-AAD7-44D8-BBD7-CCE9431645EC}">
              <a14:shadowObscured xmlns:a14="http://schemas.microsoft.com/office/drawing/2010/main"/>
            </a:ext>
          </a:extLst>
        </p:spPr>
      </p:pic>
      <p:sp>
        <p:nvSpPr>
          <p:cNvPr id="19" name="Rectangle 18"/>
          <p:cNvSpPr/>
          <p:nvPr/>
        </p:nvSpPr>
        <p:spPr>
          <a:xfrm>
            <a:off x="7787694" y="3786392"/>
            <a:ext cx="4087979" cy="292388"/>
          </a:xfrm>
          <a:prstGeom prst="rect">
            <a:avLst/>
          </a:prstGeom>
        </p:spPr>
        <p:txBody>
          <a:bodyPr wrap="none">
            <a:spAutoFit/>
          </a:bodyPr>
          <a:lstStyle/>
          <a:p>
            <a:r>
              <a:rPr lang="en-US" sz="1300" dirty="0" smtClean="0"/>
              <a:t> Students </a:t>
            </a:r>
            <a:r>
              <a:rPr lang="en-US" sz="1300" dirty="0"/>
              <a:t>at Lafayette Adult Resource Academy</a:t>
            </a:r>
          </a:p>
        </p:txBody>
      </p:sp>
      <p:sp>
        <p:nvSpPr>
          <p:cNvPr id="5" name="Rectangle 4"/>
          <p:cNvSpPr/>
          <p:nvPr/>
        </p:nvSpPr>
        <p:spPr>
          <a:xfrm>
            <a:off x="3317289" y="2415498"/>
            <a:ext cx="4091259" cy="2523768"/>
          </a:xfrm>
          <a:prstGeom prst="rect">
            <a:avLst/>
          </a:prstGeom>
        </p:spPr>
        <p:txBody>
          <a:bodyPr wrap="square">
            <a:spAutoFit/>
          </a:bodyPr>
          <a:lstStyle/>
          <a:p>
            <a:r>
              <a:rPr lang="en-US" sz="2600" dirty="0">
                <a:latin typeface="Segoe Print" panose="02000600000000000000" pitchFamily="2" charset="0"/>
              </a:rPr>
              <a:t>“Like my grandmother told me closed mouths don't get fed, and all you have to do is speak up.” </a:t>
            </a:r>
            <a:r>
              <a:rPr lang="en-US" sz="2600" dirty="0" smtClean="0">
                <a:latin typeface="Segoe Print" panose="02000600000000000000" pitchFamily="2" charset="0"/>
              </a:rPr>
              <a:t>              </a:t>
            </a:r>
            <a:r>
              <a:rPr lang="en-US" sz="1600" dirty="0" smtClean="0">
                <a:solidFill>
                  <a:srgbClr val="FFC000"/>
                </a:solidFill>
              </a:rPr>
              <a:t>Teresa Huett</a:t>
            </a:r>
            <a:endParaRPr lang="en-US" sz="1600" dirty="0">
              <a:solidFill>
                <a:srgbClr val="FFC000"/>
              </a:solidFill>
            </a:endParaRPr>
          </a:p>
          <a:p>
            <a:endParaRPr lang="en-US" sz="2600" dirty="0">
              <a:latin typeface="Segoe Print" panose="02000600000000000000" pitchFamily="2" charset="0"/>
            </a:endParaRPr>
          </a:p>
        </p:txBody>
      </p:sp>
      <p:cxnSp>
        <p:nvCxnSpPr>
          <p:cNvPr id="9" name="Straight Connector 8"/>
          <p:cNvCxnSpPr/>
          <p:nvPr/>
        </p:nvCxnSpPr>
        <p:spPr>
          <a:xfrm flipH="1">
            <a:off x="3042160" y="2402558"/>
            <a:ext cx="12058" cy="37908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80254" y="4646006"/>
            <a:ext cx="4263115" cy="14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872135" y="4317828"/>
            <a:ext cx="0" cy="221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192200" y="4815201"/>
            <a:ext cx="4360900" cy="2185214"/>
          </a:xfrm>
          <a:prstGeom prst="rect">
            <a:avLst/>
          </a:prstGeom>
        </p:spPr>
        <p:txBody>
          <a:bodyPr wrap="square">
            <a:spAutoFit/>
          </a:bodyPr>
          <a:lstStyle/>
          <a:p>
            <a:r>
              <a:rPr lang="en-US" sz="2400" dirty="0" smtClean="0">
                <a:latin typeface="Segoe Print" panose="02000600000000000000" pitchFamily="2" charset="0"/>
              </a:rPr>
              <a:t>“(Quitting high school) </a:t>
            </a:r>
            <a:r>
              <a:rPr lang="en-US" sz="2400" dirty="0">
                <a:latin typeface="Segoe Print" panose="02000600000000000000" pitchFamily="2" charset="0"/>
              </a:rPr>
              <a:t>was not the smartest decision in my life, but we can’t go backward, only </a:t>
            </a:r>
            <a:r>
              <a:rPr lang="en-US" sz="2400" dirty="0" smtClean="0">
                <a:latin typeface="Segoe Print" panose="02000600000000000000" pitchFamily="2" charset="0"/>
              </a:rPr>
              <a:t>forward.” </a:t>
            </a:r>
          </a:p>
          <a:p>
            <a:r>
              <a:rPr lang="en-US" sz="1600" dirty="0">
                <a:solidFill>
                  <a:srgbClr val="FFC000"/>
                </a:solidFill>
              </a:rPr>
              <a:t>Tabatha Stence</a:t>
            </a:r>
            <a:endParaRPr lang="en-US" sz="1600" dirty="0" smtClean="0">
              <a:latin typeface="Segoe Print" panose="02000600000000000000" pitchFamily="2" charset="0"/>
            </a:endParaRPr>
          </a:p>
          <a:p>
            <a:endParaRPr lang="en-US" sz="2400" dirty="0">
              <a:latin typeface="Segoe Print" panose="02000600000000000000" pitchFamily="2" charset="0"/>
            </a:endParaRPr>
          </a:p>
        </p:txBody>
      </p:sp>
      <p:sp>
        <p:nvSpPr>
          <p:cNvPr id="23" name="TextBox 22"/>
          <p:cNvSpPr txBox="1"/>
          <p:nvPr/>
        </p:nvSpPr>
        <p:spPr>
          <a:xfrm>
            <a:off x="8200902" y="4451739"/>
            <a:ext cx="3700491" cy="143348"/>
          </a:xfrm>
          <a:prstGeom prst="rect">
            <a:avLst/>
          </a:prstGeom>
          <a:solidFill>
            <a:srgbClr val="FFC000"/>
          </a:solidFill>
        </p:spPr>
        <p:txBody>
          <a:bodyPr wrap="square" rtlCol="0">
            <a:spAutoFit/>
          </a:bodyPr>
          <a:lstStyle/>
          <a:p>
            <a:endParaRPr lang="en-US" dirty="0"/>
          </a:p>
        </p:txBody>
      </p:sp>
    </p:spTree>
    <p:extLst>
      <p:ext uri="{BB962C8B-B14F-4D97-AF65-F5344CB8AC3E}">
        <p14:creationId xmlns:p14="http://schemas.microsoft.com/office/powerpoint/2010/main" val="311165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9555</TotalTime>
  <Words>6563</Words>
  <Application>Microsoft Office PowerPoint</Application>
  <PresentationFormat>Widescreen</PresentationFormat>
  <Paragraphs>869</Paragraphs>
  <Slides>63</Slides>
  <Notes>63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Aparajita</vt:lpstr>
      <vt:lpstr>Arial</vt:lpstr>
      <vt:lpstr>Arial Rounded MT Bold</vt:lpstr>
      <vt:lpstr>Calibri</vt:lpstr>
      <vt:lpstr>Candara</vt:lpstr>
      <vt:lpstr>Century Gothic</vt:lpstr>
      <vt:lpstr>Franklin Gothic Book</vt:lpstr>
      <vt:lpstr>MV Boli</vt:lpstr>
      <vt:lpstr>Segoe Print</vt:lpstr>
      <vt:lpstr>Segoe Script</vt:lpstr>
      <vt:lpstr>Times New Roman</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FISCAL MATTERS</vt:lpstr>
      <vt:lpstr>FISCAL MATTERS</vt:lpstr>
      <vt:lpstr>FISCAL MATTERS</vt:lpstr>
      <vt:lpstr>PowerPoint Presentation</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Demand driven workforce system</dc:title>
  <dc:creator>Habig, Melanee</dc:creator>
  <cp:lastModifiedBy>Mills, Scott</cp:lastModifiedBy>
  <cp:revision>1581</cp:revision>
  <cp:lastPrinted>2018-08-06T20:48:08Z</cp:lastPrinted>
  <dcterms:created xsi:type="dcterms:W3CDTF">2017-04-06T17:55:39Z</dcterms:created>
  <dcterms:modified xsi:type="dcterms:W3CDTF">2018-08-14T17:49:56Z</dcterms:modified>
</cp:coreProperties>
</file>