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11"/>
  </p:notesMasterIdLst>
  <p:sldIdLst>
    <p:sldId id="256" r:id="rId5"/>
    <p:sldId id="257" r:id="rId6"/>
    <p:sldId id="267" r:id="rId7"/>
    <p:sldId id="275" r:id="rId8"/>
    <p:sldId id="268" r:id="rId9"/>
    <p:sldId id="274" r:id="rId10"/>
  </p:sldIdLst>
  <p:sldSz cx="12192000" cy="6858000"/>
  <p:notesSz cx="6858000" cy="914400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0" autoAdjust="0"/>
    <p:restoredTop sz="94673" autoAdjust="0"/>
  </p:normalViewPr>
  <p:slideViewPr>
    <p:cSldViewPr snapToGrid="0">
      <p:cViewPr varScale="1">
        <p:scale>
          <a:sx n="102" d="100"/>
          <a:sy n="102" d="100"/>
        </p:scale>
        <p:origin x="150" y="16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8B340-45FD-AF4B-A8FC-8B44587E432D}"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7A3214-96A7-644B-B287-A79E63DAB23C}" type="slidenum">
              <a:rPr lang="en-US" smtClean="0"/>
              <a:t>‹#›</a:t>
            </a:fld>
            <a:endParaRPr lang="en-US"/>
          </a:p>
        </p:txBody>
      </p:sp>
    </p:spTree>
    <p:extLst>
      <p:ext uri="{BB962C8B-B14F-4D97-AF65-F5344CB8AC3E}">
        <p14:creationId xmlns:p14="http://schemas.microsoft.com/office/powerpoint/2010/main" val="276741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Indiana ensures compliance with 29 CFR Part 38.25 and 38.54 regarding the review of assurances, job training plans, contracts, policies and procedures through various means. This includes requiring that all WIOA Title I grant applicants and recipients agree to the EO assurance language prescribed by Part 38.25 and are able to provide programmatic and physical accessibility for individuals with disabilities. Further, it encompasses the review of job training plans, contracts, policies and procedures at the state and local level to ensure they are nondiscriminatory and include the required assurances.</a:t>
            </a:r>
            <a:endParaRPr lang="en-US" dirty="0"/>
          </a:p>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2</a:t>
            </a:fld>
            <a:endParaRPr lang="en-US"/>
          </a:p>
        </p:txBody>
      </p:sp>
    </p:spTree>
    <p:extLst>
      <p:ext uri="{BB962C8B-B14F-4D97-AF65-F5344CB8AC3E}">
        <p14:creationId xmlns:p14="http://schemas.microsoft.com/office/powerpoint/2010/main" val="2342247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DWD Policy, in compliance with Part 38.25(a)(2), informs all recipients that this nondiscrimination assurance is considered incorporated by operation of law in the grant, cooperative agreement, contract, or other arrangement whereby Federal financial assistance under WIOA Title I is made available, whether or not it is physically incorporated in such document and whether or not there is a written agreement between the DOL and the recipient, or between the DOL and the Governor, between the Governor and the recipient, or between recipients.</a:t>
            </a:r>
            <a:endParaRPr lang="en-US" dirty="0"/>
          </a:p>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3</a:t>
            </a:fld>
            <a:endParaRPr lang="en-US"/>
          </a:p>
        </p:txBody>
      </p:sp>
    </p:spTree>
    <p:extLst>
      <p:ext uri="{BB962C8B-B14F-4D97-AF65-F5344CB8AC3E}">
        <p14:creationId xmlns:p14="http://schemas.microsoft.com/office/powerpoint/2010/main" val="2028246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monitoring team and EO staff provide technical assistance as needed and conduct periodic desk audits to monitor each LWDA’s compliance with EO and nondiscrimination requirements. DWD’s EO Monitoring Tool outlines this process.</a:t>
            </a:r>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5</a:t>
            </a:fld>
            <a:endParaRPr lang="en-US"/>
          </a:p>
        </p:txBody>
      </p:sp>
    </p:spTree>
    <p:extLst>
      <p:ext uri="{BB962C8B-B14F-4D97-AF65-F5344CB8AC3E}">
        <p14:creationId xmlns:p14="http://schemas.microsoft.com/office/powerpoint/2010/main" val="24907678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6.svg"/><Relationship Id="rId4" Type="http://schemas.openxmlformats.org/officeDocument/2006/relationships/image" Target="../media/image10.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6.svg"/><Relationship Id="rId4" Type="http://schemas.openxmlformats.org/officeDocument/2006/relationships/image" Target="../media/image12.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6.sv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B08DF2-AB42-0CF5-F5A5-508B245C37C6}"/>
              </a:ext>
            </a:extLst>
          </p:cNvPr>
          <p:cNvSpPr/>
          <p:nvPr userDrawn="1"/>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97B8F2-F609-6FB4-76A1-C07899D52E70}"/>
              </a:ext>
            </a:extLst>
          </p:cNvPr>
          <p:cNvSpPr/>
          <p:nvPr/>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DFA735-9774-E78B-F43D-327E5BB6D564}"/>
              </a:ext>
            </a:extLst>
          </p:cNvPr>
          <p:cNvSpPr>
            <a:spLocks noGrp="1"/>
          </p:cNvSpPr>
          <p:nvPr>
            <p:ph type="ctrTitle"/>
          </p:nvPr>
        </p:nvSpPr>
        <p:spPr>
          <a:xfrm>
            <a:off x="639417" y="1789042"/>
            <a:ext cx="6864626" cy="3399183"/>
          </a:xfrm>
        </p:spPr>
        <p:txBody>
          <a:bodyPr lIns="0" tIns="0" rIns="0" bIns="0" anchor="ctr">
            <a:normAutofit/>
          </a:bodyPr>
          <a:lstStyle>
            <a:lvl1pPr algn="l">
              <a:lnSpc>
                <a:spcPct val="90000"/>
              </a:lnSpc>
              <a:defRPr sz="4800" spc="-50" baseline="0"/>
            </a:lvl1pPr>
          </a:lstStyle>
          <a:p>
            <a:r>
              <a:rPr lang="en-US" dirty="0"/>
              <a:t>Click to edit Master title style</a:t>
            </a:r>
          </a:p>
        </p:txBody>
      </p:sp>
      <p:sp>
        <p:nvSpPr>
          <p:cNvPr id="3" name="Subtitle 2">
            <a:extLst>
              <a:ext uri="{FF2B5EF4-FFF2-40B4-BE49-F238E27FC236}">
                <a16:creationId xmlns:a16="http://schemas.microsoft.com/office/drawing/2014/main" id="{3DE399B8-1477-6292-FC3B-9C171E43ADDA}"/>
              </a:ext>
            </a:extLst>
          </p:cNvPr>
          <p:cNvSpPr>
            <a:spLocks noGrp="1"/>
          </p:cNvSpPr>
          <p:nvPr>
            <p:ph type="subTitle" idx="1"/>
          </p:nvPr>
        </p:nvSpPr>
        <p:spPr>
          <a:xfrm>
            <a:off x="639417" y="5506278"/>
            <a:ext cx="5655366" cy="765314"/>
          </a:xfrm>
        </p:spPr>
        <p:txBody>
          <a:bodyPr lIns="0" tIns="0" rIns="0" bIns="0" anchor="ctr" anchorCtr="0">
            <a:normAutofit/>
          </a:bodyPr>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2" name="Straight Connector 11">
            <a:extLst>
              <a:ext uri="{FF2B5EF4-FFF2-40B4-BE49-F238E27FC236}">
                <a16:creationId xmlns:a16="http://schemas.microsoft.com/office/drawing/2014/main" id="{825249CE-D431-A9E7-FF93-19650345497F}"/>
              </a:ext>
            </a:extLst>
          </p:cNvPr>
          <p:cNvCxnSpPr/>
          <p:nvPr/>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Graphic 13">
            <a:extLst>
              <a:ext uri="{FF2B5EF4-FFF2-40B4-BE49-F238E27FC236}">
                <a16:creationId xmlns:a16="http://schemas.microsoft.com/office/drawing/2014/main" id="{AE18D844-A98F-887F-5D45-E1BB0FBA9E1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3892" y="388690"/>
            <a:ext cx="3829732" cy="910255"/>
          </a:xfrm>
          <a:prstGeom prst="rect">
            <a:avLst/>
          </a:prstGeom>
        </p:spPr>
      </p:pic>
      <p:pic>
        <p:nvPicPr>
          <p:cNvPr id="17" name="Graphic 16">
            <a:extLst>
              <a:ext uri="{FF2B5EF4-FFF2-40B4-BE49-F238E27FC236}">
                <a16:creationId xmlns:a16="http://schemas.microsoft.com/office/drawing/2014/main" id="{1BAE6352-9F99-A655-22E4-BAC3AD3A99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18036" y="5456582"/>
            <a:ext cx="790824" cy="765314"/>
          </a:xfrm>
          <a:prstGeom prst="rect">
            <a:avLst/>
          </a:prstGeom>
        </p:spPr>
      </p:pic>
      <p:pic>
        <p:nvPicPr>
          <p:cNvPr id="4" name="Graphic 3">
            <a:extLst>
              <a:ext uri="{FF2B5EF4-FFF2-40B4-BE49-F238E27FC236}">
                <a16:creationId xmlns:a16="http://schemas.microsoft.com/office/drawing/2014/main" id="{A83280EC-9FA2-9F44-A1A2-2EA0FF1394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28000" y="0"/>
            <a:ext cx="4064000" cy="6858000"/>
          </a:xfrm>
          <a:prstGeom prst="rect">
            <a:avLst/>
          </a:prstGeom>
        </p:spPr>
      </p:pic>
      <p:cxnSp>
        <p:nvCxnSpPr>
          <p:cNvPr id="6" name="Straight Connector 5">
            <a:extLst>
              <a:ext uri="{FF2B5EF4-FFF2-40B4-BE49-F238E27FC236}">
                <a16:creationId xmlns:a16="http://schemas.microsoft.com/office/drawing/2014/main" id="{45BF0FF0-3AF6-F90B-AEDA-783393FD4FC1}"/>
              </a:ext>
            </a:extLst>
          </p:cNvPr>
          <p:cNvCxnSpPr/>
          <p:nvPr userDrawn="1"/>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3830D37B-60A2-23B9-650A-6FED55189B89}"/>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413892" y="388690"/>
            <a:ext cx="3829732" cy="910255"/>
          </a:xfrm>
          <a:prstGeom prst="rect">
            <a:avLst/>
          </a:prstGeom>
        </p:spPr>
      </p:pic>
      <p:pic>
        <p:nvPicPr>
          <p:cNvPr id="8" name="Graphic 7">
            <a:extLst>
              <a:ext uri="{FF2B5EF4-FFF2-40B4-BE49-F238E27FC236}">
                <a16:creationId xmlns:a16="http://schemas.microsoft.com/office/drawing/2014/main" id="{AF7A412C-3350-E053-4E52-9525B631201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6718036" y="5456582"/>
            <a:ext cx="790824" cy="765314"/>
          </a:xfrm>
          <a:prstGeom prst="rect">
            <a:avLst/>
          </a:prstGeom>
        </p:spPr>
      </p:pic>
      <p:pic>
        <p:nvPicPr>
          <p:cNvPr id="9" name="Graphic 8">
            <a:extLst>
              <a:ext uri="{FF2B5EF4-FFF2-40B4-BE49-F238E27FC236}">
                <a16:creationId xmlns:a16="http://schemas.microsoft.com/office/drawing/2014/main" id="{75028827-8DA0-A545-7CE2-ADC24BA5DB1C}"/>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8128000" y="0"/>
            <a:ext cx="4064000" cy="6858000"/>
          </a:xfrm>
          <a:prstGeom prst="rect">
            <a:avLst/>
          </a:prstGeom>
        </p:spPr>
      </p:pic>
    </p:spTree>
    <p:extLst>
      <p:ext uri="{BB962C8B-B14F-4D97-AF65-F5344CB8AC3E}">
        <p14:creationId xmlns:p14="http://schemas.microsoft.com/office/powerpoint/2010/main" val="181752379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956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F738E-1507-F4EF-9D2C-038B97D307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917A10-4F91-85A9-EB94-188CE56881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1027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BA671A1-4ED9-4AFB-F3EC-6FD0DEDB708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6" name="Rectangle 5">
            <a:extLst>
              <a:ext uri="{FF2B5EF4-FFF2-40B4-BE49-F238E27FC236}">
                <a16:creationId xmlns:a16="http://schemas.microsoft.com/office/drawing/2014/main" id="{72AE38C2-E203-73FD-1D69-46037D8FD922}"/>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CAA7B7FA-2807-05CE-1627-7ABE7717399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B1554319-0486-0DE3-EE97-EE82BAFA531D}"/>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DB31B6B7-D445-7B24-B02B-61E1407788A6}"/>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999869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9DCE8E-21BC-2242-C6CF-EE152C161BA5}"/>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83CCFBE-76BF-8C86-7BA6-66EC9D279B4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7D7C776F-717A-B7AE-770B-A961EDBF76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1C482A37-3274-7A01-C085-93C29F089F4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1A082BFE-068E-A79E-E8F6-E634817B948C}"/>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811032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C22CE3-0D02-20F6-D084-31A34D63E6A8}"/>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BFA3A4D2-8999-45F6-8EEF-B9D59685D08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14CDF8B3-1BF7-C837-C885-BBD82FE6779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076A4596-31B8-2F54-F729-E23EA3FBD70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21912F6B-FEA2-231E-BCF9-207325B096A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88002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B28908-5DC0-ABD0-89C1-08C1F87C9F7A}"/>
              </a:ext>
            </a:extLst>
          </p:cNvPr>
          <p:cNvSpPr>
            <a:spLocks noGrp="1"/>
          </p:cNvSpPr>
          <p:nvPr>
            <p:ph sz="half" idx="2"/>
          </p:nvPr>
        </p:nvSpPr>
        <p:spPr>
          <a:xfrm>
            <a:off x="6172200" y="1737360"/>
            <a:ext cx="5506278"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9282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381000" y="502686"/>
            <a:ext cx="5638800" cy="109728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6172200" y="320040"/>
            <a:ext cx="6016752" cy="5907024"/>
          </a:xfrm>
        </p:spPr>
        <p:txBody>
          <a:bodyPr anchor="ctr" anchorCtr="0"/>
          <a:lstStyle>
            <a:lvl1pPr marL="0" indent="0" algn="ctr">
              <a:buNone/>
              <a:defRPr/>
            </a:lvl1pPr>
          </a:lstStyle>
          <a:p>
            <a:r>
              <a:rPr lang="en-US"/>
              <a:t>Click icon to add picture</a:t>
            </a:r>
          </a:p>
        </p:txBody>
      </p:sp>
    </p:spTree>
    <p:extLst>
      <p:ext uri="{BB962C8B-B14F-4D97-AF65-F5344CB8AC3E}">
        <p14:creationId xmlns:p14="http://schemas.microsoft.com/office/powerpoint/2010/main" val="3745712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0" y="320040"/>
            <a:ext cx="6016752" cy="5907024"/>
          </a:xfrm>
        </p:spPr>
        <p:txBody>
          <a:bodyPr anchor="ctr" anchorCtr="0"/>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6172202" y="502686"/>
            <a:ext cx="5638800" cy="10972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6172202"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0456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7D8A3-5907-C4B8-47BB-6AAD8ED7594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6698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05DE233-5D7A-A9CC-66E3-8764E377E227}"/>
              </a:ext>
            </a:extLst>
          </p:cNvPr>
          <p:cNvPicPr>
            <a:picLocks noChangeAspect="1"/>
          </p:cNvPicPr>
          <p:nvPr/>
        </p:nvPicPr>
        <p:blipFill>
          <a:blip r:embed="rId12"/>
          <a:stretch>
            <a:fillRect/>
          </a:stretch>
        </p:blipFill>
        <p:spPr>
          <a:xfrm>
            <a:off x="0" y="6223001"/>
            <a:ext cx="12192000" cy="634999"/>
          </a:xfrm>
          <a:prstGeom prst="rect">
            <a:avLst/>
          </a:prstGeom>
        </p:spPr>
      </p:pic>
      <p:sp>
        <p:nvSpPr>
          <p:cNvPr id="2" name="Title Placeholder 1">
            <a:extLst>
              <a:ext uri="{FF2B5EF4-FFF2-40B4-BE49-F238E27FC236}">
                <a16:creationId xmlns:a16="http://schemas.microsoft.com/office/drawing/2014/main" id="{3CCD71BA-E5C8-FAAE-52B7-90F136082151}"/>
              </a:ext>
            </a:extLst>
          </p:cNvPr>
          <p:cNvSpPr>
            <a:spLocks noGrp="1"/>
          </p:cNvSpPr>
          <p:nvPr>
            <p:ph type="title"/>
          </p:nvPr>
        </p:nvSpPr>
        <p:spPr>
          <a:xfrm>
            <a:off x="381000" y="502686"/>
            <a:ext cx="11297478" cy="1097280"/>
          </a:xfrm>
          <a:prstGeom prst="rect">
            <a:avLst/>
          </a:prstGeom>
        </p:spPr>
        <p:txBody>
          <a:bodyPr vert="horz" lIns="91440" tIns="45720" rIns="91440" bIns="45720" rtlCol="0" anchor="ctr">
            <a:normAutofit/>
          </a:bodyPr>
          <a:lstStyle/>
          <a:p>
            <a:endParaRPr lang="en-US" dirty="0"/>
          </a:p>
        </p:txBody>
      </p:sp>
      <p:sp>
        <p:nvSpPr>
          <p:cNvPr id="3" name="Text Placeholder 2">
            <a:extLst>
              <a:ext uri="{FF2B5EF4-FFF2-40B4-BE49-F238E27FC236}">
                <a16:creationId xmlns:a16="http://schemas.microsoft.com/office/drawing/2014/main" id="{AE79277D-F596-C7B5-1CB0-4E174F6E031D}"/>
              </a:ext>
            </a:extLst>
          </p:cNvPr>
          <p:cNvSpPr>
            <a:spLocks noGrp="1"/>
          </p:cNvSpPr>
          <p:nvPr>
            <p:ph type="body" idx="1"/>
          </p:nvPr>
        </p:nvSpPr>
        <p:spPr>
          <a:xfrm>
            <a:off x="380999" y="1737360"/>
            <a:ext cx="11297477"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7350AD3E-C440-8FE2-B8BA-F76639ACC9EE}"/>
              </a:ext>
            </a:extLst>
          </p:cNvPr>
          <p:cNvPicPr>
            <a:picLocks noChangeAspect="1"/>
          </p:cNvPicPr>
          <p:nvPr/>
        </p:nvPicPr>
        <p:blipFill>
          <a:blip r:embed="rId13"/>
          <a:stretch>
            <a:fillRect/>
          </a:stretch>
        </p:blipFill>
        <p:spPr>
          <a:xfrm>
            <a:off x="0" y="0"/>
            <a:ext cx="12192000" cy="317500"/>
          </a:xfrm>
          <a:prstGeom prst="rect">
            <a:avLst/>
          </a:prstGeom>
          <a:ln>
            <a:noFill/>
          </a:ln>
        </p:spPr>
      </p:pic>
      <p:pic>
        <p:nvPicPr>
          <p:cNvPr id="4" name="Picture 3">
            <a:extLst>
              <a:ext uri="{FF2B5EF4-FFF2-40B4-BE49-F238E27FC236}">
                <a16:creationId xmlns:a16="http://schemas.microsoft.com/office/drawing/2014/main" id="{8C13F698-A2DB-4305-1AB5-08863F94DEB5}"/>
              </a:ext>
            </a:extLst>
          </p:cNvPr>
          <p:cNvPicPr>
            <a:picLocks noChangeAspect="1"/>
          </p:cNvPicPr>
          <p:nvPr userDrawn="1"/>
        </p:nvPicPr>
        <p:blipFill>
          <a:blip r:embed="rId12"/>
          <a:stretch>
            <a:fillRect/>
          </a:stretch>
        </p:blipFill>
        <p:spPr>
          <a:xfrm>
            <a:off x="0" y="6223001"/>
            <a:ext cx="12192000" cy="634999"/>
          </a:xfrm>
          <a:prstGeom prst="rect">
            <a:avLst/>
          </a:prstGeom>
        </p:spPr>
      </p:pic>
      <p:pic>
        <p:nvPicPr>
          <p:cNvPr id="5" name="Picture 4">
            <a:extLst>
              <a:ext uri="{FF2B5EF4-FFF2-40B4-BE49-F238E27FC236}">
                <a16:creationId xmlns:a16="http://schemas.microsoft.com/office/drawing/2014/main" id="{A1ACC408-D38E-43BE-70B8-E1CB96E57123}"/>
              </a:ext>
            </a:extLst>
          </p:cNvPr>
          <p:cNvPicPr>
            <a:picLocks noChangeAspect="1"/>
          </p:cNvPicPr>
          <p:nvPr userDrawn="1"/>
        </p:nvPicPr>
        <p:blipFill>
          <a:blip r:embed="rId13"/>
          <a:stretch>
            <a:fillRect/>
          </a:stretch>
        </p:blipFill>
        <p:spPr>
          <a:xfrm>
            <a:off x="0" y="0"/>
            <a:ext cx="12192000" cy="317500"/>
          </a:xfrm>
          <a:prstGeom prst="rect">
            <a:avLst/>
          </a:prstGeom>
          <a:ln>
            <a:noFill/>
          </a:ln>
        </p:spPr>
      </p:pic>
    </p:spTree>
    <p:extLst>
      <p:ext uri="{BB962C8B-B14F-4D97-AF65-F5344CB8AC3E}">
        <p14:creationId xmlns:p14="http://schemas.microsoft.com/office/powerpoint/2010/main" val="46811801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txStyles>
    <p:title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https://www.surveymonkey.com/r/CM2QPY3"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628D32E-7E24-07DE-936E-03D4E39BF50A}"/>
              </a:ext>
            </a:extLst>
          </p:cNvPr>
          <p:cNvSpPr>
            <a:spLocks noGrp="1"/>
          </p:cNvSpPr>
          <p:nvPr>
            <p:ph type="ctrTitle"/>
          </p:nvPr>
        </p:nvSpPr>
        <p:spPr>
          <a:xfrm>
            <a:off x="1" y="1534467"/>
            <a:ext cx="7957929" cy="1825096"/>
          </a:xfrm>
        </p:spPr>
        <p:txBody>
          <a:bodyPr/>
          <a:lstStyle/>
          <a:p>
            <a:pPr algn="r"/>
            <a:r>
              <a:rPr lang="en-US" cap="small" dirty="0"/>
              <a:t>Assurance Language</a:t>
            </a:r>
          </a:p>
        </p:txBody>
      </p:sp>
      <p:sp>
        <p:nvSpPr>
          <p:cNvPr id="2" name="TextBox 1">
            <a:extLst>
              <a:ext uri="{FF2B5EF4-FFF2-40B4-BE49-F238E27FC236}">
                <a16:creationId xmlns:a16="http://schemas.microsoft.com/office/drawing/2014/main" id="{14B51C64-B126-7B6F-1C43-3070B7307885}"/>
              </a:ext>
            </a:extLst>
          </p:cNvPr>
          <p:cNvSpPr txBox="1"/>
          <p:nvPr/>
        </p:nvSpPr>
        <p:spPr>
          <a:xfrm>
            <a:off x="1692160" y="4163049"/>
            <a:ext cx="6265768" cy="1138773"/>
          </a:xfrm>
          <a:prstGeom prst="rect">
            <a:avLst/>
          </a:prstGeom>
          <a:noFill/>
        </p:spPr>
        <p:txBody>
          <a:bodyPr wrap="square" rtlCol="0">
            <a:spAutoFit/>
          </a:bodyPr>
          <a:lstStyle/>
          <a:p>
            <a:pPr algn="r">
              <a:lnSpc>
                <a:spcPts val="3000"/>
              </a:lnSpc>
              <a:spcBef>
                <a:spcPct val="0"/>
              </a:spcBef>
              <a:defRPr/>
            </a:pPr>
            <a:r>
              <a:rPr lang="en-US" b="1" dirty="0">
                <a:solidFill>
                  <a:schemeClr val="tx1"/>
                </a:solidFill>
              </a:rPr>
              <a:t>Program Administration and Oversight</a:t>
            </a:r>
            <a:endParaRPr lang="en-US" dirty="0">
              <a:solidFill>
                <a:schemeClr val="tx1"/>
              </a:solidFill>
            </a:endParaRPr>
          </a:p>
          <a:p>
            <a:pPr algn="r">
              <a:lnSpc>
                <a:spcPts val="3000"/>
              </a:lnSpc>
              <a:spcBef>
                <a:spcPct val="0"/>
              </a:spcBef>
              <a:defRPr/>
            </a:pPr>
            <a:r>
              <a:rPr lang="en-US" dirty="0">
                <a:solidFill>
                  <a:schemeClr val="tx1"/>
                </a:solidFill>
              </a:rPr>
              <a:t>Department of Workforce Development</a:t>
            </a:r>
          </a:p>
          <a:p>
            <a:endParaRPr lang="en-US" dirty="0"/>
          </a:p>
        </p:txBody>
      </p:sp>
      <p:sp>
        <p:nvSpPr>
          <p:cNvPr id="3" name="Subtitle 2">
            <a:extLst>
              <a:ext uri="{FF2B5EF4-FFF2-40B4-BE49-F238E27FC236}">
                <a16:creationId xmlns:a16="http://schemas.microsoft.com/office/drawing/2014/main" id="{B142D127-AE4D-DC39-2C68-12A8C579BF4F}"/>
              </a:ext>
            </a:extLst>
          </p:cNvPr>
          <p:cNvSpPr>
            <a:spLocks noGrp="1"/>
          </p:cNvSpPr>
          <p:nvPr>
            <p:ph type="subTitle" idx="1"/>
          </p:nvPr>
        </p:nvSpPr>
        <p:spPr>
          <a:xfrm>
            <a:off x="0" y="3498438"/>
            <a:ext cx="7957928" cy="525736"/>
          </a:xfrm>
        </p:spPr>
        <p:txBody>
          <a:bodyPr/>
          <a:lstStyle/>
          <a:p>
            <a:pPr algn="r"/>
            <a:r>
              <a:rPr lang="en-US" b="1" dirty="0"/>
              <a:t>Nondiscrimination Plan – Element 3</a:t>
            </a:r>
          </a:p>
          <a:p>
            <a:pPr algn="ctr"/>
            <a:endParaRPr lang="en-US" dirty="0">
              <a:solidFill>
                <a:schemeClr val="accent2"/>
              </a:solidFill>
            </a:endParaRPr>
          </a:p>
        </p:txBody>
      </p:sp>
    </p:spTree>
    <p:extLst>
      <p:ext uri="{BB962C8B-B14F-4D97-AF65-F5344CB8AC3E}">
        <p14:creationId xmlns:p14="http://schemas.microsoft.com/office/powerpoint/2010/main" val="2555867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FBAF6649-141D-10A4-7040-3BBC23E33C7F}"/>
              </a:ext>
            </a:extLst>
          </p:cNvPr>
          <p:cNvSpPr txBox="1">
            <a:spLocks noGrp="1"/>
          </p:cNvSpPr>
          <p:nvPr>
            <p:ph type="title" idx="4294967295"/>
          </p:nvPr>
        </p:nvSpPr>
        <p:spPr>
          <a:xfrm>
            <a:off x="262518" y="1822345"/>
            <a:ext cx="9124370"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800" kern="1200" spc="-50" baseline="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small" spc="-50" normalizeH="0" baseline="0" noProof="0" dirty="0">
                <a:ln>
                  <a:noFill/>
                </a:ln>
                <a:solidFill>
                  <a:schemeClr val="bg1"/>
                </a:solidFill>
                <a:effectLst/>
                <a:uLnTx/>
                <a:uFillTx/>
                <a:latin typeface="+mj-lt"/>
                <a:ea typeface="+mj-ea"/>
                <a:cs typeface="+mj-cs"/>
              </a:rPr>
              <a:t>Review Assurances, Job Training Plans, Contracts, and Policies and</a:t>
            </a:r>
            <a:br>
              <a:rPr kumimoji="0" lang="en-US" sz="3600" b="0" i="0" u="none" strike="noStrike" kern="1200" cap="small" spc="-50" normalizeH="0" baseline="0" noProof="0" dirty="0">
                <a:ln>
                  <a:noFill/>
                </a:ln>
                <a:solidFill>
                  <a:schemeClr val="bg1"/>
                </a:solidFill>
                <a:effectLst/>
                <a:uLnTx/>
                <a:uFillTx/>
                <a:latin typeface="+mj-lt"/>
                <a:ea typeface="+mj-ea"/>
                <a:cs typeface="+mj-cs"/>
              </a:rPr>
            </a:br>
            <a:r>
              <a:rPr kumimoji="0" lang="en-US" sz="3600" b="0" i="0" u="none" strike="noStrike" kern="1200" cap="small" spc="-50" normalizeH="0" baseline="0" noProof="0" dirty="0">
                <a:ln>
                  <a:noFill/>
                </a:ln>
                <a:solidFill>
                  <a:schemeClr val="bg1"/>
                </a:solidFill>
                <a:effectLst/>
                <a:uLnTx/>
                <a:uFillTx/>
                <a:latin typeface="+mj-lt"/>
                <a:ea typeface="+mj-ea"/>
                <a:cs typeface="+mj-cs"/>
              </a:rPr>
              <a:t>Procedures</a:t>
            </a:r>
          </a:p>
        </p:txBody>
      </p:sp>
      <p:sp>
        <p:nvSpPr>
          <p:cNvPr id="2" name="Content Placeholder 1">
            <a:extLst>
              <a:ext uri="{FF2B5EF4-FFF2-40B4-BE49-F238E27FC236}">
                <a16:creationId xmlns:a16="http://schemas.microsoft.com/office/drawing/2014/main" id="{5A674DEA-98BF-0004-3D30-86161956A350}"/>
              </a:ext>
            </a:extLst>
          </p:cNvPr>
          <p:cNvSpPr txBox="1">
            <a:spLocks/>
          </p:cNvSpPr>
          <p:nvPr/>
        </p:nvSpPr>
        <p:spPr>
          <a:xfrm>
            <a:off x="668338" y="3228975"/>
            <a:ext cx="9915525" cy="25717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kern="1200" spc="-50" baseline="0">
                <a:solidFill>
                  <a:schemeClr val="bg1"/>
                </a:solidFill>
                <a:latin typeface="+mj-lt"/>
                <a:ea typeface="+mj-ea"/>
                <a:cs typeface="+mj-cs"/>
              </a:defRPr>
            </a:lvl1pPr>
          </a:lstStyle>
          <a:p>
            <a:r>
              <a:rPr lang="en-US" sz="2400" i="1" dirty="0"/>
              <a:t>29 CFR 38.28 through 38.33</a:t>
            </a:r>
          </a:p>
          <a:p>
            <a:pPr lvl="1"/>
            <a:endParaRPr lang="en-US" sz="2400" dirty="0"/>
          </a:p>
          <a:p>
            <a:pPr marL="342900" lvl="1" indent="-342900">
              <a:buFont typeface="Arial" panose="020B0604020202020204" pitchFamily="34" charset="0"/>
              <a:buChar char="•"/>
            </a:pPr>
            <a:r>
              <a:rPr lang="en-US" sz="2400" dirty="0">
                <a:solidFill>
                  <a:schemeClr val="bg1"/>
                </a:solidFill>
                <a:latin typeface="+mn-lt"/>
              </a:rPr>
              <a:t>Assurance Language</a:t>
            </a:r>
          </a:p>
          <a:p>
            <a:pPr marL="342900" lvl="1" indent="-342900">
              <a:buFont typeface="Arial" panose="020B0604020202020204" pitchFamily="34" charset="0"/>
              <a:buChar char="•"/>
            </a:pPr>
            <a:r>
              <a:rPr lang="en-US" sz="2400" dirty="0">
                <a:solidFill>
                  <a:schemeClr val="bg1"/>
                </a:solidFill>
                <a:latin typeface="+mn-lt"/>
              </a:rPr>
              <a:t>Assurance Reviews</a:t>
            </a:r>
          </a:p>
        </p:txBody>
      </p:sp>
    </p:spTree>
    <p:extLst>
      <p:ext uri="{BB962C8B-B14F-4D97-AF65-F5344CB8AC3E}">
        <p14:creationId xmlns:p14="http://schemas.microsoft.com/office/powerpoint/2010/main" val="1456774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BE18CD-74B7-C336-4862-B0CB02C19ECE}"/>
              </a:ext>
            </a:extLst>
          </p:cNvPr>
          <p:cNvSpPr txBox="1">
            <a:spLocks noGrp="1"/>
          </p:cNvSpPr>
          <p:nvPr>
            <p:ph type="title" idx="4294967295"/>
          </p:nvPr>
        </p:nvSpPr>
        <p:spPr>
          <a:xfrm>
            <a:off x="685800" y="267886"/>
            <a:ext cx="8610600"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1200" cap="small" spc="-50" normalizeH="0" baseline="0" noProof="0" dirty="0">
                <a:ln>
                  <a:noFill/>
                </a:ln>
                <a:solidFill>
                  <a:schemeClr val="tx2"/>
                </a:solidFill>
                <a:effectLst/>
                <a:uLnTx/>
                <a:uFillTx/>
                <a:latin typeface="+mj-lt"/>
                <a:ea typeface="+mj-ea"/>
                <a:cs typeface="Aparajita" panose="020B0604020202020204" pitchFamily="34" charset="0"/>
              </a:rPr>
              <a:t>Assurance Language</a:t>
            </a:r>
          </a:p>
        </p:txBody>
      </p:sp>
      <p:sp>
        <p:nvSpPr>
          <p:cNvPr id="5" name="Content Placeholder 2">
            <a:extLst>
              <a:ext uri="{FF2B5EF4-FFF2-40B4-BE49-F238E27FC236}">
                <a16:creationId xmlns:a16="http://schemas.microsoft.com/office/drawing/2014/main" id="{0EA924F4-978C-56E9-32FE-EA1E46035191}"/>
              </a:ext>
            </a:extLst>
          </p:cNvPr>
          <p:cNvSpPr txBox="1">
            <a:spLocks/>
          </p:cNvSpPr>
          <p:nvPr/>
        </p:nvSpPr>
        <p:spPr>
          <a:xfrm>
            <a:off x="685800" y="1895707"/>
            <a:ext cx="10820400" cy="4403617"/>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DWD Policy 2016‐09, Change 2 requires the inclusion of the EO assurance language in all contracts, grants, cooperative agreements, applications, or other arrangements.</a:t>
            </a:r>
          </a:p>
          <a:p>
            <a:pPr marL="0" indent="0">
              <a:buNone/>
            </a:pPr>
            <a:endParaRPr lang="en-US" dirty="0"/>
          </a:p>
          <a:p>
            <a:r>
              <a:rPr lang="en-US" dirty="0"/>
              <a:t>The assurance also may be incorporated by reference in such grants, cooperative agreements, contracts, or other arrangements. In lieu of including the assurance language in its entirety, DWD Policy has provided that the following reference to the language may be used:</a:t>
            </a:r>
          </a:p>
          <a:p>
            <a:pPr lvl="1"/>
            <a:r>
              <a:rPr lang="en-US" dirty="0"/>
              <a:t>“The equal opportunity and nondiscrimination assurances at 29 CFR Part 38.25 apply to this contract/ agreement.”  </a:t>
            </a:r>
          </a:p>
          <a:p>
            <a:endParaRPr lang="en-US" sz="2000" dirty="0"/>
          </a:p>
        </p:txBody>
      </p:sp>
    </p:spTree>
    <p:extLst>
      <p:ext uri="{BB962C8B-B14F-4D97-AF65-F5344CB8AC3E}">
        <p14:creationId xmlns:p14="http://schemas.microsoft.com/office/powerpoint/2010/main" val="1403834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4D5D0-CC85-D82D-3F62-01C6CA96B4F4}"/>
              </a:ext>
            </a:extLst>
          </p:cNvPr>
          <p:cNvSpPr>
            <a:spLocks noGrp="1"/>
          </p:cNvSpPr>
          <p:nvPr>
            <p:ph type="title"/>
          </p:nvPr>
        </p:nvSpPr>
        <p:spPr>
          <a:xfrm>
            <a:off x="381000" y="502686"/>
            <a:ext cx="11297478" cy="868914"/>
          </a:xfrm>
        </p:spPr>
        <p:txBody>
          <a:bodyPr>
            <a:normAutofit/>
          </a:bodyPr>
          <a:lstStyle/>
          <a:p>
            <a:pPr eaLnBrk="0" fontAlgn="base" hangingPunct="0">
              <a:lnSpc>
                <a:spcPct val="100000"/>
              </a:lnSpc>
              <a:spcAft>
                <a:spcPct val="0"/>
              </a:spcAft>
            </a:pPr>
            <a:r>
              <a:rPr lang="en-US" altLang="en-US" cap="small" dirty="0">
                <a:cs typeface="Aparajita" panose="020B0604020202020204" pitchFamily="34" charset="0"/>
              </a:rPr>
              <a:t>Assurance Language</a:t>
            </a:r>
          </a:p>
        </p:txBody>
      </p:sp>
      <p:sp>
        <p:nvSpPr>
          <p:cNvPr id="3" name="Content Placeholder 2">
            <a:extLst>
              <a:ext uri="{FF2B5EF4-FFF2-40B4-BE49-F238E27FC236}">
                <a16:creationId xmlns:a16="http://schemas.microsoft.com/office/drawing/2014/main" id="{0E55130B-A25D-1026-BBDE-D070D6754A32}"/>
              </a:ext>
            </a:extLst>
          </p:cNvPr>
          <p:cNvSpPr>
            <a:spLocks noGrp="1"/>
          </p:cNvSpPr>
          <p:nvPr>
            <p:ph idx="1"/>
          </p:nvPr>
        </p:nvSpPr>
        <p:spPr/>
        <p:txBody>
          <a:bodyPr/>
          <a:lstStyle/>
          <a:p>
            <a:r>
              <a:rPr lang="en-US" dirty="0"/>
              <a:t>The LWDA grant agreements for WIOA Title I funds reflect the following:</a:t>
            </a:r>
          </a:p>
          <a:p>
            <a:pPr lvl="1"/>
            <a:r>
              <a:rPr lang="en-US" dirty="0"/>
              <a:t>“The parties to this Grant Agreement assure that each will fully comply with the nondiscrimination and equal opportunity provisions of Section 188 of WIOA and its implementing regulations.”</a:t>
            </a:r>
            <a:endParaRPr lang="en-US" sz="2400" dirty="0"/>
          </a:p>
          <a:p>
            <a:endParaRPr lang="en-US" sz="2400" dirty="0"/>
          </a:p>
          <a:p>
            <a:r>
              <a:rPr lang="en-US" sz="2000" dirty="0"/>
              <a:t>The grant agreements also require the parties to assure the following is provided in the One‐Stop delivery system:</a:t>
            </a:r>
          </a:p>
          <a:p>
            <a:pPr lvl="1"/>
            <a:r>
              <a:rPr lang="en-US" dirty="0"/>
              <a:t>Facilities and programs are architecturally and programmatically accessible.</a:t>
            </a:r>
          </a:p>
          <a:p>
            <a:pPr lvl="1"/>
            <a:r>
              <a:rPr lang="en-US" dirty="0"/>
              <a:t>Reasonable accommodations for individuals with disabilities.</a:t>
            </a:r>
          </a:p>
          <a:p>
            <a:pPr lvl="1"/>
            <a:r>
              <a:rPr lang="en-US" dirty="0"/>
              <a:t>Cost allocation method for making reasonable accommodations.</a:t>
            </a:r>
          </a:p>
        </p:txBody>
      </p:sp>
    </p:spTree>
    <p:extLst>
      <p:ext uri="{BB962C8B-B14F-4D97-AF65-F5344CB8AC3E}">
        <p14:creationId xmlns:p14="http://schemas.microsoft.com/office/powerpoint/2010/main" val="3533184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A65759-5D18-1DDC-48CD-A55DD88ADCCA}"/>
              </a:ext>
            </a:extLst>
          </p:cNvPr>
          <p:cNvSpPr>
            <a:spLocks noGrp="1"/>
          </p:cNvSpPr>
          <p:nvPr>
            <p:ph type="title"/>
          </p:nvPr>
        </p:nvSpPr>
        <p:spPr>
          <a:xfrm>
            <a:off x="490449" y="384369"/>
            <a:ext cx="9914466" cy="1116980"/>
          </a:xfrm>
        </p:spPr>
        <p:txBody>
          <a:bodyPr>
            <a:noAutofit/>
          </a:bodyPr>
          <a:lstStyle/>
          <a:p>
            <a:r>
              <a:rPr lang="en-US" altLang="en-US" sz="4000" cap="small" dirty="0"/>
              <a:t>Assurance Reviews</a:t>
            </a:r>
            <a:endParaRPr lang="en-US" sz="4000" cap="small" dirty="0"/>
          </a:p>
        </p:txBody>
      </p:sp>
      <p:sp>
        <p:nvSpPr>
          <p:cNvPr id="7" name="Text Placeholder 6">
            <a:extLst>
              <a:ext uri="{FF2B5EF4-FFF2-40B4-BE49-F238E27FC236}">
                <a16:creationId xmlns:a16="http://schemas.microsoft.com/office/drawing/2014/main" id="{D1F91ED5-CE64-AD82-4444-E871DB1BD60D}"/>
              </a:ext>
            </a:extLst>
          </p:cNvPr>
          <p:cNvSpPr>
            <a:spLocks noGrp="1"/>
          </p:cNvSpPr>
          <p:nvPr>
            <p:ph type="body" idx="1"/>
          </p:nvPr>
        </p:nvSpPr>
        <p:spPr>
          <a:xfrm>
            <a:off x="668868" y="1795346"/>
            <a:ext cx="9914466" cy="4678285"/>
          </a:xfrm>
        </p:spPr>
        <p:txBody>
          <a:bodyPr>
            <a:normAutofit fontScale="85000" lnSpcReduction="10000"/>
          </a:bodyPr>
          <a:lstStyle/>
          <a:p>
            <a:r>
              <a:rPr lang="en-US" dirty="0"/>
              <a:t>DWD’s Program Administration </a:t>
            </a:r>
            <a:r>
              <a:rPr lang="en-US"/>
              <a:t>and Oversight (PAO) </a:t>
            </a:r>
            <a:r>
              <a:rPr lang="en-US" dirty="0"/>
              <a:t>monitoring team </a:t>
            </a:r>
            <a:r>
              <a:rPr lang="en-US"/>
              <a:t>periodically reviews </a:t>
            </a:r>
            <a:r>
              <a:rPr lang="en-US" dirty="0"/>
              <a:t>each LWDA’s contracts, policies, and other agreements to ensure they are nondiscriminatory and that they include all required EO assurances.</a:t>
            </a:r>
          </a:p>
          <a:p>
            <a:endParaRPr lang="en-US" dirty="0"/>
          </a:p>
          <a:p>
            <a:r>
              <a:rPr lang="en-US" dirty="0"/>
              <a:t>Some elements monitored include:</a:t>
            </a:r>
          </a:p>
          <a:p>
            <a:pPr lvl="1"/>
            <a:r>
              <a:rPr lang="en-US" dirty="0">
                <a:solidFill>
                  <a:schemeClr val="bg1"/>
                </a:solidFill>
              </a:rPr>
              <a:t>Structural accessibility, </a:t>
            </a:r>
          </a:p>
          <a:p>
            <a:pPr lvl="1"/>
            <a:r>
              <a:rPr lang="en-US" dirty="0">
                <a:solidFill>
                  <a:schemeClr val="bg1"/>
                </a:solidFill>
              </a:rPr>
              <a:t>Parking for individuals with disabilities, </a:t>
            </a:r>
          </a:p>
          <a:p>
            <a:pPr lvl="1"/>
            <a:r>
              <a:rPr lang="en-US" dirty="0">
                <a:solidFill>
                  <a:schemeClr val="bg1"/>
                </a:solidFill>
              </a:rPr>
              <a:t>Designated restrooms, </a:t>
            </a:r>
          </a:p>
          <a:p>
            <a:pPr lvl="1"/>
            <a:r>
              <a:rPr lang="en-US" dirty="0">
                <a:solidFill>
                  <a:schemeClr val="bg1"/>
                </a:solidFill>
              </a:rPr>
              <a:t>Appropriate signage, </a:t>
            </a:r>
          </a:p>
          <a:p>
            <a:pPr lvl="1"/>
            <a:r>
              <a:rPr lang="en-US" dirty="0">
                <a:solidFill>
                  <a:schemeClr val="bg1"/>
                </a:solidFill>
              </a:rPr>
              <a:t>Program accessibility,</a:t>
            </a:r>
          </a:p>
          <a:p>
            <a:pPr lvl="1"/>
            <a:r>
              <a:rPr lang="en-US" dirty="0">
                <a:solidFill>
                  <a:schemeClr val="bg1"/>
                </a:solidFill>
              </a:rPr>
              <a:t>Effective communication for persons with disabilities and LEP individuals</a:t>
            </a:r>
            <a:endParaRPr lang="en-US" sz="2400" dirty="0">
              <a:solidFill>
                <a:schemeClr val="bg1"/>
              </a:solidFill>
            </a:endParaRPr>
          </a:p>
        </p:txBody>
      </p:sp>
    </p:spTree>
    <p:extLst>
      <p:ext uri="{BB962C8B-B14F-4D97-AF65-F5344CB8AC3E}">
        <p14:creationId xmlns:p14="http://schemas.microsoft.com/office/powerpoint/2010/main" val="4184716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AE697-167E-8589-811C-496D0F2936BD}"/>
              </a:ext>
            </a:extLst>
          </p:cNvPr>
          <p:cNvSpPr>
            <a:spLocks noGrp="1"/>
          </p:cNvSpPr>
          <p:nvPr>
            <p:ph type="ctrTitle"/>
          </p:nvPr>
        </p:nvSpPr>
        <p:spPr/>
        <p:txBody>
          <a:bodyPr>
            <a:normAutofit fontScale="90000"/>
          </a:bodyPr>
          <a:lstStyle/>
          <a:p>
            <a:r>
              <a:rPr lang="en-US" sz="7200" cap="small" dirty="0"/>
              <a:t>NDP Element 3 Quiz</a:t>
            </a:r>
            <a:br>
              <a:rPr lang="en-US" sz="7200" dirty="0"/>
            </a:br>
            <a:br>
              <a:rPr lang="en-US" sz="5400" dirty="0"/>
            </a:br>
            <a:r>
              <a:rPr lang="en-US" sz="3200" dirty="0">
                <a:hlinkClick r:id="rId2"/>
              </a:rPr>
              <a:t>https://www.surveymonkey.com/r/CM2QPY3</a:t>
            </a:r>
            <a:r>
              <a:rPr lang="en-US" sz="3200" dirty="0"/>
              <a:t> </a:t>
            </a:r>
            <a:br>
              <a:rPr lang="en-US" sz="3200" dirty="0"/>
            </a:br>
            <a:endParaRPr lang="en-US" dirty="0"/>
          </a:p>
        </p:txBody>
      </p:sp>
    </p:spTree>
    <p:extLst>
      <p:ext uri="{BB962C8B-B14F-4D97-AF65-F5344CB8AC3E}">
        <p14:creationId xmlns:p14="http://schemas.microsoft.com/office/powerpoint/2010/main" val="1240640382"/>
      </p:ext>
    </p:extLst>
  </p:cSld>
  <p:clrMapOvr>
    <a:masterClrMapping/>
  </p:clrMapOvr>
</p:sld>
</file>

<file path=ppt/theme/theme1.xml><?xml version="1.0" encoding="utf-8"?>
<a:theme xmlns:a="http://schemas.openxmlformats.org/drawingml/2006/main" name="DWD-2025">
  <a:themeElements>
    <a:clrScheme name="DWD Brand">
      <a:dk1>
        <a:sysClr val="windowText" lastClr="000000"/>
      </a:dk1>
      <a:lt1>
        <a:sysClr val="window" lastClr="FFFFFF"/>
      </a:lt1>
      <a:dk2>
        <a:srgbClr val="0A3255"/>
      </a:dk2>
      <a:lt2>
        <a:srgbClr val="E8E8E8"/>
      </a:lt2>
      <a:accent1>
        <a:srgbClr val="0A3255"/>
      </a:accent1>
      <a:accent2>
        <a:srgbClr val="73AC50"/>
      </a:accent2>
      <a:accent3>
        <a:srgbClr val="F6C348"/>
      </a:accent3>
      <a:accent4>
        <a:srgbClr val="1278BE"/>
      </a:accent4>
      <a:accent5>
        <a:srgbClr val="E27026"/>
      </a:accent5>
      <a:accent6>
        <a:srgbClr val="E3202E"/>
      </a:accent6>
      <a:hlink>
        <a:srgbClr val="59A3A3"/>
      </a:hlink>
      <a:folHlink>
        <a:srgbClr val="7D68AA"/>
      </a:folHlink>
    </a:clrScheme>
    <a:fontScheme name="Workforce Sans">
      <a:majorFont>
        <a:latin typeface="Workforce Sans ExtraBold"/>
        <a:ea typeface=""/>
        <a:cs typeface=""/>
      </a:majorFont>
      <a:minorFont>
        <a:latin typeface="Workforc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WD-2025" id="{D2AAF72E-E5FB-8646-B160-0EC849A43712}" vid="{61927A52-0BE2-0042-855F-B4469C4B18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cd8e7bb-402f-4fc0-8f13-56d5193124ed" xsi:nil="true"/>
    <lcf76f155ced4ddcb4097134ff3c332f xmlns="54b35bcd-9759-4832-9f3c-4076d9f54770">
      <Terms xmlns="http://schemas.microsoft.com/office/infopath/2007/PartnerControls"/>
    </lcf76f155ced4ddcb4097134ff3c332f>
    <Tag xmlns="54b35bcd-9759-4832-9f3c-4076d9f54770" xsi:nil="true"/>
    <Comments xmlns="54b35bcd-9759-4832-9f3c-4076d9f5477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E638FA997D697478B3C6C75F8360730" ma:contentTypeVersion="17" ma:contentTypeDescription="Create a new document." ma:contentTypeScope="" ma:versionID="e71e5da08b851940ecc0d13ff2630fdd">
  <xsd:schema xmlns:xsd="http://www.w3.org/2001/XMLSchema" xmlns:xs="http://www.w3.org/2001/XMLSchema" xmlns:p="http://schemas.microsoft.com/office/2006/metadata/properties" xmlns:ns2="54b35bcd-9759-4832-9f3c-4076d9f54770" xmlns:ns3="9cd8e7bb-402f-4fc0-8f13-56d5193124ed" targetNamespace="http://schemas.microsoft.com/office/2006/metadata/properties" ma:root="true" ma:fieldsID="705a8db47f46e040ea77f4d1d626282a" ns2:_="" ns3:_="">
    <xsd:import namespace="54b35bcd-9759-4832-9f3c-4076d9f54770"/>
    <xsd:import namespace="9cd8e7bb-402f-4fc0-8f13-56d5193124ed"/>
    <xsd:element name="properties">
      <xsd:complexType>
        <xsd:sequence>
          <xsd:element name="documentManagement">
            <xsd:complexType>
              <xsd:all>
                <xsd:element ref="ns2:MediaServiceMetadata" minOccurs="0"/>
                <xsd:element ref="ns2:MediaServiceFastMetadata" minOccurs="0"/>
                <xsd:element ref="ns2:Tag"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Comments" minOccurs="0"/>
                <xsd:element ref="ns2:MediaServiceObjectDetectorVersions" minOccurs="0"/>
                <xsd:element ref="ns2:MediaServiceSearchProperties" minOccurs="0"/>
                <xsd:element ref="ns2:MediaServiceDateTake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b35bcd-9759-4832-9f3c-4076d9f547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ag" ma:index="10" nillable="true" ma:displayName="Tag" ma:format="Dropdown" ma:internalName="Tag">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2675d46-00a0-495e-b90c-e7abf5d36b7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Comments" ma:index="19" nillable="true" ma:displayName="Comments" ma:format="Dropdown" ma:internalName="Comments">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d8e7bb-402f-4fc0-8f13-56d5193124ed"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7e2e9589-2098-444b-a8ae-b7a2d1538a4a}" ma:internalName="TaxCatchAll" ma:showField="CatchAllData" ma:web="9cd8e7bb-402f-4fc0-8f13-56d5193124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45FAFA-54C5-4ED5-AC7B-01ACC3124A67}">
  <ds:schemaRefs>
    <ds:schemaRef ds:uri="http://purl.org/dc/terms/"/>
    <ds:schemaRef ds:uri="http://schemas.microsoft.com/office/2006/documentManagement/types"/>
    <ds:schemaRef ds:uri="http://purl.org/dc/dcmitype/"/>
    <ds:schemaRef ds:uri="http://www.w3.org/XML/1998/namespace"/>
    <ds:schemaRef ds:uri="54b35bcd-9759-4832-9f3c-4076d9f54770"/>
    <ds:schemaRef ds:uri="http://schemas.microsoft.com/office/infopath/2007/PartnerControls"/>
    <ds:schemaRef ds:uri="9cd8e7bb-402f-4fc0-8f13-56d5193124ed"/>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FA37C2FA-EC6E-4D80-9CD3-832357F46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b35bcd-9759-4832-9f3c-4076d9f54770"/>
    <ds:schemaRef ds:uri="9cd8e7bb-402f-4fc0-8f13-56d5193124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3FA96C3-07DA-40AA-B3DF-804197F55A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DWD-2025</Template>
  <TotalTime>169</TotalTime>
  <Words>544</Words>
  <Application>Microsoft Office PowerPoint</Application>
  <PresentationFormat>Widescreen</PresentationFormat>
  <Paragraphs>39</Paragraphs>
  <Slides>6</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Aparajita</vt:lpstr>
      <vt:lpstr>Aptos</vt:lpstr>
      <vt:lpstr>Arial</vt:lpstr>
      <vt:lpstr>Workforce Sans</vt:lpstr>
      <vt:lpstr>Workforce Sans ExtraBold</vt:lpstr>
      <vt:lpstr>DWD-2025</vt:lpstr>
      <vt:lpstr>Assurance Language</vt:lpstr>
      <vt:lpstr>Review Assurances, Job Training Plans, Contracts, and Policies and Procedures</vt:lpstr>
      <vt:lpstr>Assurance Language</vt:lpstr>
      <vt:lpstr>Assurance Language</vt:lpstr>
      <vt:lpstr>Assurance Reviews</vt:lpstr>
      <vt:lpstr>NDP Element 3 Quiz  https://www.surveymonkey.com/r/CM2QPY3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Turner, Stephen</dc:creator>
  <cp:lastModifiedBy>Greimann, Jennifer</cp:lastModifiedBy>
  <cp:revision>9</cp:revision>
  <dcterms:created xsi:type="dcterms:W3CDTF">2024-08-27T13:28:28Z</dcterms:created>
  <dcterms:modified xsi:type="dcterms:W3CDTF">2026-08-11T11:20:41Z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0x0101006E638FA997D697478B3C6C75F8360730</vt:lpwstr>
  </property>
  <property fmtid="{D5CDD505-2E9C-101B-9397-08002B2CF9AE}" pid="3" name="MediaServiceImageTags">
    <vt:lpwstr/>
  </property>
</Properties>
</file>