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ags/tag3.xml" ContentType="application/vnd.openxmlformats-officedocument.presentationml.tags+xml"/>
  <Override PartName="/ppt/theme/theme5.xml" ContentType="application/vnd.openxmlformats-officedocument.theme+xml"/>
  <Override PartName="/ppt/tags/tag4.xml" ContentType="application/vnd.openxmlformats-officedocument.presentationml.tags+xml"/>
  <Override PartName="/ppt/theme/theme6.xml" ContentType="application/vnd.openxmlformats-officedocument.theme+xml"/>
  <Override PartName="/ppt/tags/tag5.xml" ContentType="application/vnd.openxmlformats-officedocument.presentationml.tags+xml"/>
  <Override PartName="/ppt/theme/theme7.xml" ContentType="application/vnd.openxmlformats-officedocument.theme+xml"/>
  <Override PartName="/ppt/tags/tag6.xml" ContentType="application/vnd.openxmlformats-officedocument.presentationml.tags+xml"/>
  <Override PartName="/ppt/theme/theme8.xml" ContentType="application/vnd.openxmlformats-officedocument.theme+xml"/>
  <Override PartName="/ppt/tags/tag7.xml" ContentType="application/vnd.openxmlformats-officedocument.presentationml.tags+xml"/>
  <Override PartName="/ppt/theme/theme9.xml" ContentType="application/vnd.openxmlformats-officedocument.theme+xml"/>
  <Override PartName="/ppt/tags/tag8.xml" ContentType="application/vnd.openxmlformats-officedocument.presentationml.tags+xml"/>
  <Override PartName="/ppt/theme/theme10.xml" ContentType="application/vnd.openxmlformats-officedocument.theme+xml"/>
  <Override PartName="/ppt/tags/tag9.xml" ContentType="application/vnd.openxmlformats-officedocument.presentationml.tags+xml"/>
  <Override PartName="/ppt/theme/theme11.xml" ContentType="application/vnd.openxmlformats-officedocument.theme+xml"/>
  <Override PartName="/ppt/tags/tag10.xml" ContentType="application/vnd.openxmlformats-officedocument.presentationml.tags+xml"/>
  <Override PartName="/ppt/theme/theme12.xml" ContentType="application/vnd.openxmlformats-officedocument.theme+xml"/>
  <Override PartName="/ppt/tags/tag11.xml" ContentType="application/vnd.openxmlformats-officedocument.presentationml.tags+xml"/>
  <Override PartName="/ppt/theme/theme13.xml" ContentType="application/vnd.openxmlformats-officedocument.theme+xml"/>
  <Override PartName="/ppt/tags/tag12.xml" ContentType="application/vnd.openxmlformats-officedocument.presentationml.tags+xml"/>
  <Override PartName="/ppt/theme/theme14.xml" ContentType="application/vnd.openxmlformats-officedocument.theme+xml"/>
  <Override PartName="/ppt/tags/tag13.xml" ContentType="application/vnd.openxmlformats-officedocument.presentationml.tags+xml"/>
  <Override PartName="/ppt/theme/theme15.xml" ContentType="application/vnd.openxmlformats-officedocument.theme+xml"/>
  <Override PartName="/ppt/tags/tag14.xml" ContentType="application/vnd.openxmlformats-officedocument.presentationml.tags+xml"/>
  <Override PartName="/ppt/theme/theme16.xml" ContentType="application/vnd.openxmlformats-officedocument.theme+xml"/>
  <Override PartName="/ppt/tags/tag15.xml" ContentType="application/vnd.openxmlformats-officedocument.presentationml.tags+xml"/>
  <Override PartName="/ppt/theme/theme17.xml" ContentType="application/vnd.openxmlformats-officedocument.theme+xml"/>
  <Override PartName="/ppt/tags/tag16.xml" ContentType="application/vnd.openxmlformats-officedocument.presentationml.tags+xml"/>
  <Override PartName="/ppt/theme/theme18.xml" ContentType="application/vnd.openxmlformats-officedocument.theme+xml"/>
  <Override PartName="/ppt/tags/tag17.xml" ContentType="application/vnd.openxmlformats-officedocument.presentationml.tags+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71" r:id="rId3"/>
    <p:sldMasterId id="2147483673" r:id="rId4"/>
    <p:sldMasterId id="2147483675" r:id="rId5"/>
    <p:sldMasterId id="2147483677" r:id="rId6"/>
    <p:sldMasterId id="2147483679" r:id="rId7"/>
    <p:sldMasterId id="2147483681" r:id="rId8"/>
    <p:sldMasterId id="2147483683" r:id="rId9"/>
    <p:sldMasterId id="2147483685" r:id="rId10"/>
    <p:sldMasterId id="2147483687" r:id="rId11"/>
    <p:sldMasterId id="2147483689" r:id="rId12"/>
    <p:sldMasterId id="2147483691" r:id="rId13"/>
    <p:sldMasterId id="2147483693" r:id="rId14"/>
    <p:sldMasterId id="2147483695" r:id="rId15"/>
    <p:sldMasterId id="2147483697" r:id="rId16"/>
    <p:sldMasterId id="2147483699" r:id="rId17"/>
    <p:sldMasterId id="2147483701" r:id="rId18"/>
  </p:sldMasterIdLst>
  <p:notesMasterIdLst>
    <p:notesMasterId r:id="rId69"/>
  </p:notesMasterIdLst>
  <p:sldIdLst>
    <p:sldId id="893" r:id="rId19"/>
    <p:sldId id="1136" r:id="rId20"/>
    <p:sldId id="1221" r:id="rId21"/>
    <p:sldId id="1209" r:id="rId22"/>
    <p:sldId id="1233" r:id="rId23"/>
    <p:sldId id="1236" r:id="rId24"/>
    <p:sldId id="1206" r:id="rId25"/>
    <p:sldId id="1243" r:id="rId26"/>
    <p:sldId id="1234" r:id="rId27"/>
    <p:sldId id="1208" r:id="rId28"/>
    <p:sldId id="1211" r:id="rId29"/>
    <p:sldId id="1210" r:id="rId30"/>
    <p:sldId id="1212" r:id="rId31"/>
    <p:sldId id="1213" r:id="rId32"/>
    <p:sldId id="1214" r:id="rId33"/>
    <p:sldId id="1242" r:id="rId34"/>
    <p:sldId id="1251" r:id="rId35"/>
    <p:sldId id="1215" r:id="rId36"/>
    <p:sldId id="1217" r:id="rId37"/>
    <p:sldId id="1238" r:id="rId38"/>
    <p:sldId id="1216" r:id="rId39"/>
    <p:sldId id="1252" r:id="rId40"/>
    <p:sldId id="1188" r:id="rId41"/>
    <p:sldId id="1218" r:id="rId42"/>
    <p:sldId id="1219" r:id="rId43"/>
    <p:sldId id="1220" r:id="rId44"/>
    <p:sldId id="1232" r:id="rId45"/>
    <p:sldId id="1253" r:id="rId46"/>
    <p:sldId id="1254" r:id="rId47"/>
    <p:sldId id="1222" r:id="rId48"/>
    <p:sldId id="1224" r:id="rId49"/>
    <p:sldId id="1225" r:id="rId50"/>
    <p:sldId id="1226" r:id="rId51"/>
    <p:sldId id="1227" r:id="rId52"/>
    <p:sldId id="1228" r:id="rId53"/>
    <p:sldId id="1229" r:id="rId54"/>
    <p:sldId id="1231" r:id="rId55"/>
    <p:sldId id="1248" r:id="rId56"/>
    <p:sldId id="1249" r:id="rId57"/>
    <p:sldId id="1250" r:id="rId58"/>
    <p:sldId id="1239" r:id="rId59"/>
    <p:sldId id="1244" r:id="rId60"/>
    <p:sldId id="1245" r:id="rId61"/>
    <p:sldId id="1246" r:id="rId62"/>
    <p:sldId id="1235" r:id="rId63"/>
    <p:sldId id="1241" r:id="rId64"/>
    <p:sldId id="1237" r:id="rId65"/>
    <p:sldId id="1256" r:id="rId66"/>
    <p:sldId id="1255" r:id="rId67"/>
    <p:sldId id="908" r:id="rId68"/>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zsia, Nancy" initials="KN" lastIdx="1" clrIdx="0">
    <p:extLst>
      <p:ext uri="{19B8F6BF-5375-455C-9EA6-DF929625EA0E}">
        <p15:presenceInfo xmlns:p15="http://schemas.microsoft.com/office/powerpoint/2012/main" userId="S-1-5-21-1059944638-1554040581-271018150-22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3492E6"/>
    <a:srgbClr val="777777"/>
    <a:srgbClr val="BF2C13"/>
    <a:srgbClr val="002060"/>
    <a:srgbClr val="896700"/>
    <a:srgbClr val="FF8A18"/>
    <a:srgbClr val="0000FF"/>
    <a:srgbClr val="CC0099"/>
    <a:srgbClr val="FDD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0790" autoAdjust="0"/>
  </p:normalViewPr>
  <p:slideViewPr>
    <p:cSldViewPr snapToGrid="0">
      <p:cViewPr varScale="1">
        <p:scale>
          <a:sx n="60" d="100"/>
          <a:sy n="60" d="100"/>
        </p:scale>
        <p:origin x="1074" y="66"/>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19ADDF3A-81EC-43C0-BB7E-A936FE8A4DF9}" type="datetimeFigureOut">
              <a:rPr lang="en-US" smtClean="0"/>
              <a:t>4/15/2020</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73895"/>
            <a:ext cx="548640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49B59CAB-624C-40FA-9C12-FC7C33968AFF}" type="slidenum">
              <a:rPr lang="en-US" smtClean="0"/>
              <a:t>‹#›</a:t>
            </a:fld>
            <a:endParaRPr lang="en-US" dirty="0"/>
          </a:p>
        </p:txBody>
      </p:sp>
    </p:spTree>
    <p:extLst>
      <p:ext uri="{BB962C8B-B14F-4D97-AF65-F5344CB8AC3E}">
        <p14:creationId xmlns:p14="http://schemas.microsoft.com/office/powerpoint/2010/main" val="82889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b="0" baseline="0" dirty="0" smtClean="0">
              <a:solidFill>
                <a:schemeClr val="bg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a:t>
            </a:fld>
            <a:endParaRPr lang="en-US" dirty="0"/>
          </a:p>
        </p:txBody>
      </p:sp>
    </p:spTree>
    <p:extLst>
      <p:ext uri="{BB962C8B-B14F-4D97-AF65-F5344CB8AC3E}">
        <p14:creationId xmlns:p14="http://schemas.microsoft.com/office/powerpoint/2010/main" val="417465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32350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62739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845023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84732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946770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518445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968689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74351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076125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9705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912090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40557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04179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839116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36341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151493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437625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735145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051022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068244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42292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90239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716577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769196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541026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936970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583939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687794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773821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69241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797289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86402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814734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161584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762483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050255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569041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899570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521634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9166794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665932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48</a:t>
            </a:fld>
            <a:endParaRPr lang="en-US" dirty="0"/>
          </a:p>
        </p:txBody>
      </p:sp>
    </p:spTree>
    <p:extLst>
      <p:ext uri="{BB962C8B-B14F-4D97-AF65-F5344CB8AC3E}">
        <p14:creationId xmlns:p14="http://schemas.microsoft.com/office/powerpoint/2010/main" val="1867041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49</a:t>
            </a:fld>
            <a:endParaRPr lang="en-US" dirty="0"/>
          </a:p>
        </p:txBody>
      </p:sp>
    </p:spTree>
    <p:extLst>
      <p:ext uri="{BB962C8B-B14F-4D97-AF65-F5344CB8AC3E}">
        <p14:creationId xmlns:p14="http://schemas.microsoft.com/office/powerpoint/2010/main" val="67230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23539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50</a:t>
            </a:fld>
            <a:endParaRPr lang="en-US" dirty="0"/>
          </a:p>
        </p:txBody>
      </p:sp>
    </p:spTree>
    <p:extLst>
      <p:ext uri="{BB962C8B-B14F-4D97-AF65-F5344CB8AC3E}">
        <p14:creationId xmlns:p14="http://schemas.microsoft.com/office/powerpoint/2010/main" val="384657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8901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6454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2533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95807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4/15/2020</a:t>
            </a:fld>
            <a:endParaRPr lang="en-US" dirty="0"/>
          </a:p>
        </p:txBody>
      </p:sp>
      <p:sp>
        <p:nvSpPr>
          <p:cNvPr id="5" name="Footer Placeholder 4"/>
          <p:cNvSpPr>
            <a:spLocks noGrp="1"/>
          </p:cNvSpPr>
          <p:nvPr>
            <p:ph type="ftr" sz="quarter" idx="11"/>
          </p:nvPr>
        </p:nvSpPr>
        <p:spPr>
          <a:xfrm>
            <a:off x="1371600" y="4323849"/>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70"/>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4"/>
            <a:ext cx="10822035"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43"/>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9"/>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6"/>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4/15/2020</a:t>
            </a:fld>
            <a:endParaRPr lang="en-US" dirty="0"/>
          </a:p>
        </p:txBody>
      </p:sp>
      <p:sp>
        <p:nvSpPr>
          <p:cNvPr id="6" name="Footer Placeholder 5"/>
          <p:cNvSpPr>
            <a:spLocks noGrp="1"/>
          </p:cNvSpPr>
          <p:nvPr>
            <p:ph type="ftr" sz="quarter" idx="11"/>
          </p:nvPr>
        </p:nvSpPr>
        <p:spPr>
          <a:xfrm>
            <a:off x="685802" y="379945"/>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60"/>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8" y="3959866"/>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4/15/2020</a:t>
            </a:fld>
            <a:endParaRPr lang="en-US" dirty="0"/>
          </a:p>
        </p:txBody>
      </p:sp>
      <p:sp>
        <p:nvSpPr>
          <p:cNvPr id="6" name="Footer Placeholder 5"/>
          <p:cNvSpPr>
            <a:spLocks noGrp="1"/>
          </p:cNvSpPr>
          <p:nvPr>
            <p:ph type="ftr" sz="quarter" idx="11"/>
          </p:nvPr>
        </p:nvSpPr>
        <p:spPr>
          <a:xfrm>
            <a:off x="685802" y="379945"/>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6" y="1124705"/>
            <a:ext cx="10146187"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9" y="3648319"/>
            <a:ext cx="10144655"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7"/>
            <a:ext cx="2910840" cy="365125"/>
          </a:xfrm>
        </p:spPr>
        <p:txBody>
          <a:bodyPr/>
          <a:lstStyle>
            <a:lvl1pPr algn="r">
              <a:defRPr/>
            </a:lvl1pPr>
          </a:lstStyle>
          <a:p>
            <a:fld id="{48A87A34-81AB-432B-8DAE-1953F412C126}" type="datetimeFigureOut">
              <a:rPr lang="en-US" dirty="0"/>
              <a:pPr/>
              <a:t>4/15/2020</a:t>
            </a:fld>
            <a:endParaRPr lang="en-US" dirty="0"/>
          </a:p>
        </p:txBody>
      </p:sp>
      <p:sp>
        <p:nvSpPr>
          <p:cNvPr id="6" name="Footer Placeholder 5"/>
          <p:cNvSpPr>
            <a:spLocks noGrp="1"/>
          </p:cNvSpPr>
          <p:nvPr>
            <p:ph type="ftr" sz="quarter" idx="11"/>
          </p:nvPr>
        </p:nvSpPr>
        <p:spPr>
          <a:xfrm>
            <a:off x="685802" y="378887"/>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3" y="762003"/>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9" y="4191004"/>
            <a:ext cx="3451583"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9"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9" y="4873768"/>
            <a:ext cx="3451583"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6" y="4191004"/>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7" y="4873767"/>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2" y="4191004"/>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7"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2" y="4873765"/>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63"/>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70"/>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9" y="745071"/>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5"/>
            <a:ext cx="2910840" cy="365125"/>
          </a:xfrm>
        </p:spPr>
        <p:txBody>
          <a:bodyPr/>
          <a:lstStyle>
            <a:lvl1pPr algn="r">
              <a:defRPr/>
            </a:lvl1pPr>
          </a:lstStyle>
          <a:p>
            <a:fld id="{48A87A34-81AB-432B-8DAE-1953F412C126}" type="datetimeFigureOut">
              <a:rPr lang="en-US" dirty="0"/>
              <a:pPr/>
              <a:t>4/15/2020</a:t>
            </a:fld>
            <a:endParaRPr lang="en-US" dirty="0"/>
          </a:p>
        </p:txBody>
      </p:sp>
      <p:sp>
        <p:nvSpPr>
          <p:cNvPr id="5" name="Footer Placeholder 4"/>
          <p:cNvSpPr>
            <a:spLocks noGrp="1"/>
          </p:cNvSpPr>
          <p:nvPr>
            <p:ph type="ftr" sz="quarter" idx="11"/>
          </p:nvPr>
        </p:nvSpPr>
        <p:spPr>
          <a:xfrm>
            <a:off x="685802" y="381004"/>
            <a:ext cx="6991492" cy="365125"/>
          </a:xfrm>
        </p:spPr>
        <p:txBody>
          <a:bodyPr/>
          <a:lstStyle/>
          <a:p>
            <a:endParaRPr lang="en-US" dirty="0"/>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3" y="753537"/>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4/15/2020</a:t>
            </a:fld>
            <a:endParaRPr lang="en-US" dirty="0"/>
          </a:p>
        </p:txBody>
      </p:sp>
      <p:sp>
        <p:nvSpPr>
          <p:cNvPr id="5" name="Footer Placeholder 4"/>
          <p:cNvSpPr>
            <a:spLocks noGrp="1"/>
          </p:cNvSpPr>
          <p:nvPr>
            <p:ph type="ftr" sz="quarter" idx="11"/>
          </p:nvPr>
        </p:nvSpPr>
        <p:spPr>
          <a:xfrm>
            <a:off x="685802" y="381005"/>
            <a:ext cx="6991492" cy="364065"/>
          </a:xfrm>
        </p:spPr>
        <p:txBody>
          <a:bodyPr/>
          <a:lstStyle/>
          <a:p>
            <a:endParaRPr lang="en-US" dirty="0"/>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11"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3" y="3132670"/>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70"/>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1" y="746763"/>
            <a:ext cx="6510619"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203"/>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7" y="751245"/>
            <a:ext cx="3644963"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203"/>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9.xml"/><Relationship Id="rId7" Type="http://schemas.microsoft.com/office/2007/relationships/hdphoto" Target="../media/hdphoto1.wdp"/><Relationship Id="rId2" Type="http://schemas.openxmlformats.org/officeDocument/2006/relationships/vmlDrawing" Target="../drawings/vmlDrawing9.vml"/><Relationship Id="rId1" Type="http://schemas.openxmlformats.org/officeDocument/2006/relationships/theme" Target="../theme/theme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9.bin"/></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0.xml"/><Relationship Id="rId7" Type="http://schemas.microsoft.com/office/2007/relationships/hdphoto" Target="../media/hdphoto1.wdp"/><Relationship Id="rId2" Type="http://schemas.openxmlformats.org/officeDocument/2006/relationships/vmlDrawing" Target="../drawings/vmlDrawing10.vml"/><Relationship Id="rId1" Type="http://schemas.openxmlformats.org/officeDocument/2006/relationships/theme" Target="../theme/theme1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0.bin"/></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1.xml"/><Relationship Id="rId7" Type="http://schemas.microsoft.com/office/2007/relationships/hdphoto" Target="../media/hdphoto1.wdp"/><Relationship Id="rId2" Type="http://schemas.openxmlformats.org/officeDocument/2006/relationships/vmlDrawing" Target="../drawings/vmlDrawing11.vml"/><Relationship Id="rId1" Type="http://schemas.openxmlformats.org/officeDocument/2006/relationships/theme" Target="../theme/theme1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1.bin"/></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2.xml"/><Relationship Id="rId7" Type="http://schemas.microsoft.com/office/2007/relationships/hdphoto" Target="../media/hdphoto1.wdp"/><Relationship Id="rId2" Type="http://schemas.openxmlformats.org/officeDocument/2006/relationships/vmlDrawing" Target="../drawings/vmlDrawing12.vml"/><Relationship Id="rId1" Type="http://schemas.openxmlformats.org/officeDocument/2006/relationships/theme" Target="../theme/theme13.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2.bin"/></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3.xml"/><Relationship Id="rId7" Type="http://schemas.microsoft.com/office/2007/relationships/hdphoto" Target="../media/hdphoto1.wdp"/><Relationship Id="rId2" Type="http://schemas.openxmlformats.org/officeDocument/2006/relationships/vmlDrawing" Target="../drawings/vmlDrawing13.vml"/><Relationship Id="rId1" Type="http://schemas.openxmlformats.org/officeDocument/2006/relationships/theme" Target="../theme/theme14.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3.bin"/></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4.xml"/><Relationship Id="rId7" Type="http://schemas.microsoft.com/office/2007/relationships/hdphoto" Target="../media/hdphoto1.wdp"/><Relationship Id="rId2" Type="http://schemas.openxmlformats.org/officeDocument/2006/relationships/vmlDrawing" Target="../drawings/vmlDrawing14.vml"/><Relationship Id="rId1" Type="http://schemas.openxmlformats.org/officeDocument/2006/relationships/theme" Target="../theme/theme15.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4.bin"/></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5.xml"/><Relationship Id="rId7" Type="http://schemas.microsoft.com/office/2007/relationships/hdphoto" Target="../media/hdphoto1.wdp"/><Relationship Id="rId2" Type="http://schemas.openxmlformats.org/officeDocument/2006/relationships/vmlDrawing" Target="../drawings/vmlDrawing15.vml"/><Relationship Id="rId1" Type="http://schemas.openxmlformats.org/officeDocument/2006/relationships/theme" Target="../theme/theme1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5.bin"/></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6.xml"/><Relationship Id="rId7" Type="http://schemas.microsoft.com/office/2007/relationships/hdphoto" Target="../media/hdphoto1.wdp"/><Relationship Id="rId2" Type="http://schemas.openxmlformats.org/officeDocument/2006/relationships/vmlDrawing" Target="../drawings/vmlDrawing16.vml"/><Relationship Id="rId1" Type="http://schemas.openxmlformats.org/officeDocument/2006/relationships/theme" Target="../theme/theme1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6.bin"/></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7.xml"/><Relationship Id="rId7" Type="http://schemas.microsoft.com/office/2007/relationships/hdphoto" Target="../media/hdphoto1.wdp"/><Relationship Id="rId2" Type="http://schemas.openxmlformats.org/officeDocument/2006/relationships/vmlDrawing" Target="../drawings/vmlDrawing17.vml"/><Relationship Id="rId1" Type="http://schemas.openxmlformats.org/officeDocument/2006/relationships/theme" Target="../theme/theme1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7.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5.jpeg"/><Relationship Id="rId2" Type="http://schemas.openxmlformats.org/officeDocument/2006/relationships/vmlDrawing" Target="../drawings/vmlDrawing1.vml"/><Relationship Id="rId1" Type="http://schemas.openxmlformats.org/officeDocument/2006/relationships/theme" Target="../theme/theme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xml"/><Relationship Id="rId7" Type="http://schemas.microsoft.com/office/2007/relationships/hdphoto" Target="../media/hdphoto1.wdp"/><Relationship Id="rId2" Type="http://schemas.openxmlformats.org/officeDocument/2006/relationships/vmlDrawing" Target="../drawings/vmlDrawing2.vml"/><Relationship Id="rId1" Type="http://schemas.openxmlformats.org/officeDocument/2006/relationships/theme" Target="../theme/theme3.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vmlDrawing" Target="../drawings/vmlDrawing3.vml"/><Relationship Id="rId1" Type="http://schemas.openxmlformats.org/officeDocument/2006/relationships/theme" Target="../theme/theme4.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xml"/><Relationship Id="rId7" Type="http://schemas.microsoft.com/office/2007/relationships/hdphoto" Target="../media/hdphoto1.wdp"/><Relationship Id="rId2" Type="http://schemas.openxmlformats.org/officeDocument/2006/relationships/vmlDrawing" Target="../drawings/vmlDrawing4.vml"/><Relationship Id="rId1" Type="http://schemas.openxmlformats.org/officeDocument/2006/relationships/theme" Target="../theme/theme5.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4.bin"/></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vmlDrawing" Target="../drawings/vmlDrawing5.vml"/><Relationship Id="rId1" Type="http://schemas.openxmlformats.org/officeDocument/2006/relationships/theme" Target="../theme/theme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6.xml"/><Relationship Id="rId7" Type="http://schemas.microsoft.com/office/2007/relationships/hdphoto" Target="../media/hdphoto1.wdp"/><Relationship Id="rId2" Type="http://schemas.openxmlformats.org/officeDocument/2006/relationships/vmlDrawing" Target="../drawings/vmlDrawing6.vml"/><Relationship Id="rId1" Type="http://schemas.openxmlformats.org/officeDocument/2006/relationships/theme" Target="../theme/theme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6.bin"/></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xml"/><Relationship Id="rId7" Type="http://schemas.microsoft.com/office/2007/relationships/hdphoto" Target="../media/hdphoto1.wdp"/><Relationship Id="rId2" Type="http://schemas.openxmlformats.org/officeDocument/2006/relationships/vmlDrawing" Target="../drawings/vmlDrawing7.vml"/><Relationship Id="rId1" Type="http://schemas.openxmlformats.org/officeDocument/2006/relationships/theme" Target="../theme/theme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bin"/></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8.xml"/><Relationship Id="rId7" Type="http://schemas.microsoft.com/office/2007/relationships/hdphoto" Target="../media/hdphoto1.wdp"/><Relationship Id="rId2" Type="http://schemas.openxmlformats.org/officeDocument/2006/relationships/vmlDrawing" Target="../drawings/vmlDrawing8.vml"/><Relationship Id="rId1" Type="http://schemas.openxmlformats.org/officeDocument/2006/relationships/theme" Target="../theme/theme9.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8.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4"/>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4"/>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4/15/2020</a:t>
            </a:fld>
            <a:endParaRPr lang="en-US" dirty="0"/>
          </a:p>
        </p:txBody>
      </p:sp>
      <p:sp>
        <p:nvSpPr>
          <p:cNvPr id="5" name="Footer Placeholder 4"/>
          <p:cNvSpPr>
            <a:spLocks noGrp="1"/>
          </p:cNvSpPr>
          <p:nvPr>
            <p:ph type="ftr" sz="quarter" idx="3"/>
          </p:nvPr>
        </p:nvSpPr>
        <p:spPr>
          <a:xfrm>
            <a:off x="685800" y="6355849"/>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4"/>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4593"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635949937"/>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5617"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073772873"/>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6641"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4063501639"/>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7665"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015425369"/>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8689"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019345974"/>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9713"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1101965923"/>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50737"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294949139"/>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51761"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557193104"/>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52785"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166926837"/>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36401"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smtClean="0"/>
              <a:t>Click to edit Master text styles</a:t>
            </a:r>
            <a:endParaRPr lang="en-US" dirty="0"/>
          </a:p>
          <a:p>
            <a:pPr lvl="1"/>
            <a:r>
              <a:rPr lang="en-US" dirty="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pPr>
              <a:defRPr/>
            </a:pPr>
            <a:fld id="{9A8B9F3E-4AE0-45D6-A2AD-B52DB012BEA5}" type="slidenum">
              <a:rPr lang="en-US" smtClean="0">
                <a:solidFill>
                  <a:srgbClr val="FFFFFF"/>
                </a:solidFill>
              </a:rPr>
              <a:pPr>
                <a:defRPr/>
              </a:pPr>
              <a:t>‹#›</a:t>
            </a:fld>
            <a:endParaRPr lang="en-US" dirty="0">
              <a:solidFill>
                <a:srgbClr val="FFFFFF"/>
              </a:solidFill>
            </a:endParaRP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55372" y="64759"/>
            <a:ext cx="1627401" cy="1178231"/>
          </a:xfrm>
          <a:prstGeom prst="rect">
            <a:avLst/>
          </a:prstGeom>
        </p:spPr>
      </p:pic>
    </p:spTree>
    <p:extLst>
      <p:ext uri="{BB962C8B-B14F-4D97-AF65-F5344CB8AC3E}">
        <p14:creationId xmlns:p14="http://schemas.microsoft.com/office/powerpoint/2010/main" val="135644960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37425"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1509070307"/>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38449"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915436573"/>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39473"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701021629"/>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0497"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297711311"/>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1521"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649678755"/>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2545"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796020310"/>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3569"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167419342"/>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dultEd@dwd.in.gov"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https://drive.google.com/a/warren.k12.in.us/uc?id=1UyjZzEByU7rqg9xJARyOW0ykuCS73Fs5&amp;export=download" TargetMode="External"/><Relationship Id="rId4" Type="http://schemas.openxmlformats.org/officeDocument/2006/relationships/hyperlink" Target="http://adulteducation.warren.k12.in.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in.gov/dwd/2910.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MMckinney@dwd.IN.gov"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nrsweb.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9.png"/><Relationship Id="rId7"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http://img.en25.com/EloquaImages/clients/CTBMcGrawHillLLC/%7B4dad968d-52e5-4ec2-b86a-bffcc019264a%7D_tasc_logo_4c_horiz_11314.pn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hyperlink" Target="https://nrsweb.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bsisco@dwd.in.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mailto:mcrites@dwd.in.gov" TargetMode="External"/><Relationship Id="rId5" Type="http://schemas.openxmlformats.org/officeDocument/2006/relationships/image" Target="../media/image27.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unemployment.in.go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hoosierdata.in.gov/dpage.asp?id=58&amp;view_number=2&amp;menu_level=&amp;panel_number=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in.gov/dwd/" TargetMode="External"/><Relationship Id="rId4" Type="http://schemas.openxmlformats.org/officeDocument/2006/relationships/hyperlink" Target="https://www.in.gov/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in.gov/dwd/2910.htm"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6162017" y="2813825"/>
            <a:ext cx="6066263" cy="404417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4" name="Rectangle 3"/>
          <p:cNvSpPr/>
          <p:nvPr/>
        </p:nvSpPr>
        <p:spPr>
          <a:xfrm>
            <a:off x="5834552" y="427940"/>
            <a:ext cx="5905164" cy="830997"/>
          </a:xfrm>
          <a:prstGeom prst="rect">
            <a:avLst/>
          </a:prstGeom>
        </p:spPr>
        <p:txBody>
          <a:bodyPr wrap="square">
            <a:spAutoFit/>
          </a:bodyPr>
          <a:lstStyle/>
          <a:p>
            <a:pPr algn="r"/>
            <a:r>
              <a:rPr lang="en-US" sz="2400" dirty="0" smtClean="0">
                <a:solidFill>
                  <a:srgbClr val="FFC000"/>
                </a:solidFill>
              </a:rPr>
              <a:t>Connecting &amp; Engaging. </a:t>
            </a:r>
          </a:p>
          <a:p>
            <a:pPr algn="r"/>
            <a:r>
              <a:rPr lang="en-US" sz="2400" dirty="0" smtClean="0"/>
              <a:t>It’s What We Do!</a:t>
            </a:r>
            <a:endParaRPr lang="en-US" sz="2400" dirty="0"/>
          </a:p>
        </p:txBody>
      </p:sp>
      <p:sp>
        <p:nvSpPr>
          <p:cNvPr id="5" name="Rectangle 4"/>
          <p:cNvSpPr/>
          <p:nvPr/>
        </p:nvSpPr>
        <p:spPr>
          <a:xfrm>
            <a:off x="1087581" y="1286010"/>
            <a:ext cx="10217728" cy="1569660"/>
          </a:xfrm>
          <a:prstGeom prst="rect">
            <a:avLst/>
          </a:prstGeom>
        </p:spPr>
        <p:txBody>
          <a:bodyPr wrap="square">
            <a:spAutoFit/>
          </a:bodyPr>
          <a:lstStyle/>
          <a:p>
            <a:r>
              <a:rPr lang="en-US" sz="4800" dirty="0"/>
              <a:t>Adult Education and Workforce Development Statewide Webinar</a:t>
            </a:r>
          </a:p>
        </p:txBody>
      </p:sp>
      <p:sp>
        <p:nvSpPr>
          <p:cNvPr id="6" name="Rectangle 5"/>
          <p:cNvSpPr/>
          <p:nvPr/>
        </p:nvSpPr>
        <p:spPr>
          <a:xfrm>
            <a:off x="1138104" y="3010177"/>
            <a:ext cx="9975273" cy="1846659"/>
          </a:xfrm>
          <a:prstGeom prst="rect">
            <a:avLst/>
          </a:prstGeom>
        </p:spPr>
        <p:txBody>
          <a:bodyPr wrap="square">
            <a:spAutoFit/>
          </a:bodyPr>
          <a:lstStyle/>
          <a:p>
            <a:pPr>
              <a:defRPr/>
            </a:pPr>
            <a:r>
              <a:rPr lang="en-US" sz="2800" dirty="0" smtClean="0">
                <a:solidFill>
                  <a:schemeClr val="tx1">
                    <a:lumMod val="75000"/>
                  </a:schemeClr>
                </a:solidFill>
              </a:rPr>
              <a:t>April 15, 2020</a:t>
            </a:r>
            <a:endParaRPr lang="en-US" sz="2800" dirty="0">
              <a:solidFill>
                <a:schemeClr val="tx1">
                  <a:lumMod val="75000"/>
                </a:schemeClr>
              </a:solidFill>
            </a:endParaRPr>
          </a:p>
          <a:p>
            <a:pPr>
              <a:defRPr/>
            </a:pPr>
            <a:r>
              <a:rPr lang="en-US" sz="3200" dirty="0">
                <a:solidFill>
                  <a:schemeClr val="tx1">
                    <a:lumMod val="75000"/>
                  </a:schemeClr>
                </a:solidFill>
              </a:rPr>
              <a:t>Marilyn Pitzulo | Adult Education Staff </a:t>
            </a:r>
          </a:p>
          <a:p>
            <a:r>
              <a:rPr lang="en-US" dirty="0"/>
              <a:t>Department of Workforce Development | Indiana ADULT EDUCATION </a:t>
            </a:r>
          </a:p>
          <a:p>
            <a:r>
              <a:rPr lang="en-US" dirty="0"/>
              <a:t>10 N. Senate Avenue, IGCS SE </a:t>
            </a:r>
            <a:r>
              <a:rPr lang="en-US" dirty="0" smtClean="0"/>
              <a:t>203 | </a:t>
            </a:r>
            <a:r>
              <a:rPr lang="en-US" dirty="0"/>
              <a:t>Indianapolis, IN 46204 </a:t>
            </a:r>
          </a:p>
          <a:p>
            <a:r>
              <a:rPr lang="en-US" dirty="0">
                <a:hlinkClick r:id="rId5"/>
              </a:rPr>
              <a:t>AdultEd@dwd.in.gov</a:t>
            </a:r>
            <a:endParaRPr lang="en-US" dirty="0"/>
          </a:p>
        </p:txBody>
      </p:sp>
      <p:sp>
        <p:nvSpPr>
          <p:cNvPr id="2" name="TextBox 1"/>
          <p:cNvSpPr txBox="1"/>
          <p:nvPr/>
        </p:nvSpPr>
        <p:spPr>
          <a:xfrm>
            <a:off x="4944075" y="5596116"/>
            <a:ext cx="7087504" cy="1261884"/>
          </a:xfrm>
          <a:prstGeom prst="rect">
            <a:avLst/>
          </a:prstGeom>
          <a:noFill/>
        </p:spPr>
        <p:txBody>
          <a:bodyPr wrap="square" rtlCol="0">
            <a:spAutoFit/>
          </a:bodyPr>
          <a:lstStyle/>
          <a:p>
            <a:pPr algn="r"/>
            <a:r>
              <a:rPr lang="en-US" sz="5400" dirty="0">
                <a:solidFill>
                  <a:schemeClr val="bg1"/>
                </a:solidFill>
              </a:rPr>
              <a:t>Across </a:t>
            </a:r>
            <a:r>
              <a:rPr lang="en-US" sz="5400" b="1" dirty="0" smtClean="0">
                <a:solidFill>
                  <a:schemeClr val="bg1"/>
                </a:solidFill>
              </a:rPr>
              <a:t>INDIANA</a:t>
            </a:r>
          </a:p>
          <a:p>
            <a:pPr algn="r"/>
            <a:r>
              <a:rPr lang="en-US" sz="2200" dirty="0" smtClean="0">
                <a:solidFill>
                  <a:schemeClr val="bg1"/>
                </a:solidFill>
                <a:latin typeface="Segoe Print" panose="02000600000000000000" pitchFamily="2" charset="0"/>
              </a:rPr>
              <a:t>Remote Edition</a:t>
            </a:r>
          </a:p>
        </p:txBody>
      </p:sp>
    </p:spTree>
    <p:extLst>
      <p:ext uri="{BB962C8B-B14F-4D97-AF65-F5344CB8AC3E}">
        <p14:creationId xmlns:p14="http://schemas.microsoft.com/office/powerpoint/2010/main" val="4246074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70371" y="3561812"/>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181734" y="-34509"/>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sp>
        <p:nvSpPr>
          <p:cNvPr id="4" name="TextBox 3"/>
          <p:cNvSpPr txBox="1"/>
          <p:nvPr/>
        </p:nvSpPr>
        <p:spPr>
          <a:xfrm>
            <a:off x="5424457" y="2872401"/>
            <a:ext cx="6639670" cy="1661993"/>
          </a:xfrm>
          <a:prstGeom prst="rect">
            <a:avLst/>
          </a:prstGeom>
          <a:noFill/>
        </p:spPr>
        <p:txBody>
          <a:bodyPr wrap="square" rtlCol="0">
            <a:spAutoFit/>
          </a:bodyPr>
          <a:lstStyle/>
          <a:p>
            <a:r>
              <a:rPr lang="en-US" sz="6600" dirty="0" smtClean="0">
                <a:solidFill>
                  <a:srgbClr val="FFC000"/>
                </a:solidFill>
                <a:latin typeface="Segoe Print" panose="02000600000000000000" pitchFamily="2" charset="0"/>
              </a:rPr>
              <a:t>Stay in Touch</a:t>
            </a:r>
            <a:endParaRPr lang="en-US" sz="6600" dirty="0">
              <a:solidFill>
                <a:srgbClr val="FFC000"/>
              </a:solidFill>
              <a:latin typeface="Segoe Print" panose="02000600000000000000" pitchFamily="2" charset="0"/>
            </a:endParaRPr>
          </a:p>
          <a:p>
            <a:r>
              <a:rPr lang="en-US" dirty="0" smtClean="0"/>
              <a:t> </a:t>
            </a:r>
          </a:p>
          <a:p>
            <a:endParaRPr lang="en-US" dirty="0"/>
          </a:p>
        </p:txBody>
      </p:sp>
      <p:sp>
        <p:nvSpPr>
          <p:cNvPr id="3" name="TextBox 2"/>
          <p:cNvSpPr txBox="1"/>
          <p:nvPr/>
        </p:nvSpPr>
        <p:spPr>
          <a:xfrm>
            <a:off x="9974858" y="3898759"/>
            <a:ext cx="1944689" cy="2523768"/>
          </a:xfrm>
          <a:prstGeom prst="rect">
            <a:avLst/>
          </a:prstGeom>
          <a:noFill/>
        </p:spPr>
        <p:txBody>
          <a:bodyPr wrap="square" rtlCol="0">
            <a:spAutoFit/>
          </a:bodyPr>
          <a:lstStyle/>
          <a:p>
            <a:r>
              <a:rPr lang="en-US" sz="2000" dirty="0"/>
              <a:t>“It is easy </a:t>
            </a:r>
            <a:r>
              <a:rPr lang="en-US" sz="2000" dirty="0" smtClean="0"/>
              <a:t>     to </a:t>
            </a:r>
            <a:r>
              <a:rPr lang="en-US" sz="2000" dirty="0"/>
              <a:t>get overwhelmed with all the ideas. Focus on one thing at a time. </a:t>
            </a:r>
            <a:r>
              <a:rPr lang="en-US" sz="2000" dirty="0" smtClean="0"/>
              <a:t>  </a:t>
            </a:r>
            <a:endParaRPr lang="en-US" sz="2000" dirty="0"/>
          </a:p>
          <a:p>
            <a:endParaRPr lang="en-US" dirty="0"/>
          </a:p>
        </p:txBody>
      </p:sp>
      <p:sp>
        <p:nvSpPr>
          <p:cNvPr id="9" name="Rectangle 8"/>
          <p:cNvSpPr/>
          <p:nvPr/>
        </p:nvSpPr>
        <p:spPr>
          <a:xfrm>
            <a:off x="3661055" y="4448549"/>
            <a:ext cx="1920561" cy="1569660"/>
          </a:xfrm>
          <a:prstGeom prst="rect">
            <a:avLst/>
          </a:prstGeom>
        </p:spPr>
        <p:txBody>
          <a:bodyPr wrap="square">
            <a:spAutoFit/>
          </a:bodyPr>
          <a:lstStyle/>
          <a:p>
            <a:r>
              <a:rPr lang="en-US" dirty="0" smtClean="0">
                <a:ea typeface="Calibri" panose="020F0502020204030204" pitchFamily="34" charset="0"/>
              </a:rPr>
              <a:t>Sheila Butler</a:t>
            </a:r>
            <a:endParaRPr lang="en-US" dirty="0">
              <a:ea typeface="Calibri" panose="020F0502020204030204" pitchFamily="34" charset="0"/>
            </a:endParaRPr>
          </a:p>
          <a:p>
            <a:r>
              <a:rPr lang="en-US" dirty="0" smtClean="0">
                <a:solidFill>
                  <a:srgbClr val="FFC000"/>
                </a:solidFill>
                <a:ea typeface="Calibri" panose="020F0502020204030204" pitchFamily="34" charset="0"/>
              </a:rPr>
              <a:t>Professional Development Facilitator (PDF)</a:t>
            </a:r>
          </a:p>
          <a:p>
            <a:r>
              <a:rPr lang="en-US" sz="1200" dirty="0" smtClean="0">
                <a:ea typeface="Calibri" panose="020F0502020204030204" pitchFamily="34" charset="0"/>
              </a:rPr>
              <a:t>Broadview Learning Center, Bloomington</a:t>
            </a:r>
            <a:endParaRPr lang="en-US" sz="1200" dirty="0"/>
          </a:p>
        </p:txBody>
      </p:sp>
      <p:cxnSp>
        <p:nvCxnSpPr>
          <p:cNvPr id="21" name="Straight Connector 20"/>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729958" y="4084844"/>
            <a:ext cx="0" cy="1709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45151" y="4049425"/>
            <a:ext cx="4184807" cy="1938992"/>
          </a:xfrm>
          <a:prstGeom prst="rect">
            <a:avLst/>
          </a:prstGeom>
        </p:spPr>
        <p:txBody>
          <a:bodyPr wrap="square">
            <a:spAutoFit/>
          </a:bodyPr>
          <a:lstStyle/>
          <a:p>
            <a:r>
              <a:rPr lang="en-US" sz="3000" dirty="0"/>
              <a:t>The </a:t>
            </a:r>
            <a:r>
              <a:rPr lang="en-US" sz="3000" u="sng" dirty="0">
                <a:solidFill>
                  <a:srgbClr val="FFC000"/>
                </a:solidFill>
              </a:rPr>
              <a:t>most</a:t>
            </a:r>
            <a:r>
              <a:rPr lang="en-US" sz="3000" dirty="0"/>
              <a:t> important thing is to find a way to be in contact with your students.”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712" y="3287768"/>
            <a:ext cx="1163919" cy="1080238"/>
          </a:xfrm>
          <a:prstGeom prst="rect">
            <a:avLst/>
          </a:prstGeom>
        </p:spPr>
      </p:pic>
    </p:spTree>
    <p:extLst>
      <p:ext uri="{BB962C8B-B14F-4D97-AF65-F5344CB8AC3E}">
        <p14:creationId xmlns:p14="http://schemas.microsoft.com/office/powerpoint/2010/main" val="2527912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718497" y="3550599"/>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181734" y="-34509"/>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sp>
        <p:nvSpPr>
          <p:cNvPr id="4" name="TextBox 3"/>
          <p:cNvSpPr txBox="1"/>
          <p:nvPr/>
        </p:nvSpPr>
        <p:spPr>
          <a:xfrm>
            <a:off x="5552330" y="3045950"/>
            <a:ext cx="6639670" cy="646331"/>
          </a:xfrm>
          <a:prstGeom prst="rect">
            <a:avLst/>
          </a:prstGeom>
          <a:noFill/>
        </p:spPr>
        <p:txBody>
          <a:bodyPr wrap="square" rtlCol="0">
            <a:spAutoFit/>
          </a:bodyPr>
          <a:lstStyle/>
          <a:p>
            <a:r>
              <a:rPr lang="en-US" dirty="0" smtClean="0"/>
              <a:t> </a:t>
            </a:r>
          </a:p>
          <a:p>
            <a:endParaRPr lang="en-US" dirty="0"/>
          </a:p>
        </p:txBody>
      </p:sp>
      <p:sp>
        <p:nvSpPr>
          <p:cNvPr id="9" name="Rectangle 8"/>
          <p:cNvSpPr/>
          <p:nvPr/>
        </p:nvSpPr>
        <p:spPr>
          <a:xfrm>
            <a:off x="3836745" y="4796807"/>
            <a:ext cx="1920561" cy="1569660"/>
          </a:xfrm>
          <a:prstGeom prst="rect">
            <a:avLst/>
          </a:prstGeom>
        </p:spPr>
        <p:txBody>
          <a:bodyPr wrap="square">
            <a:spAutoFit/>
          </a:bodyPr>
          <a:lstStyle/>
          <a:p>
            <a:r>
              <a:rPr lang="en-US" dirty="0" smtClean="0">
                <a:ea typeface="Calibri" panose="020F0502020204030204" pitchFamily="34" charset="0"/>
              </a:rPr>
              <a:t>Sheila Butler</a:t>
            </a:r>
            <a:endParaRPr lang="en-US" dirty="0">
              <a:ea typeface="Calibri" panose="020F0502020204030204" pitchFamily="34" charset="0"/>
            </a:endParaRPr>
          </a:p>
          <a:p>
            <a:r>
              <a:rPr lang="en-US" dirty="0" smtClean="0">
                <a:solidFill>
                  <a:srgbClr val="FFC000"/>
                </a:solidFill>
                <a:ea typeface="Calibri" panose="020F0502020204030204" pitchFamily="34" charset="0"/>
              </a:rPr>
              <a:t>Professional Development Facilitator (PDF)</a:t>
            </a:r>
          </a:p>
          <a:p>
            <a:r>
              <a:rPr lang="en-US" sz="1200" dirty="0" smtClean="0">
                <a:ea typeface="Calibri" panose="020F0502020204030204" pitchFamily="34" charset="0"/>
              </a:rPr>
              <a:t>Broadview Learning Center, Bloomington</a:t>
            </a:r>
            <a:endParaRPr lang="en-US" sz="1200" dirty="0"/>
          </a:p>
        </p:txBody>
      </p:sp>
      <p:cxnSp>
        <p:nvCxnSpPr>
          <p:cNvPr id="21" name="Straight Connector 20"/>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555028" y="3276394"/>
            <a:ext cx="20775" cy="2737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731481" y="3503855"/>
            <a:ext cx="3704132" cy="3170099"/>
          </a:xfrm>
          <a:prstGeom prst="rect">
            <a:avLst/>
          </a:prstGeom>
        </p:spPr>
        <p:txBody>
          <a:bodyPr wrap="square">
            <a:spAutoFit/>
          </a:bodyPr>
          <a:lstStyle/>
          <a:p>
            <a:r>
              <a:rPr lang="en-US" sz="2000" dirty="0" smtClean="0">
                <a:ea typeface="Calibri" panose="020F0502020204030204" pitchFamily="34" charset="0"/>
              </a:rPr>
              <a:t>“All </a:t>
            </a:r>
            <a:r>
              <a:rPr lang="en-US" sz="2000" dirty="0">
                <a:ea typeface="Calibri" panose="020F0502020204030204" pitchFamily="34" charset="0"/>
              </a:rPr>
              <a:t>of my students are on </a:t>
            </a:r>
            <a:r>
              <a:rPr lang="en-US" sz="2000" dirty="0" smtClean="0">
                <a:ea typeface="Calibri" panose="020F0502020204030204" pitchFamily="34" charset="0"/>
              </a:rPr>
              <a:t>Remind </a:t>
            </a:r>
            <a:r>
              <a:rPr lang="en-US" sz="2000" dirty="0">
                <a:ea typeface="Calibri" panose="020F0502020204030204" pitchFamily="34" charset="0"/>
              </a:rPr>
              <a:t>and I will use that for roll call each day and communication. They can take pictures of what they have done </a:t>
            </a:r>
            <a:r>
              <a:rPr lang="en-US" sz="2000" u="sng" dirty="0">
                <a:ea typeface="Calibri" panose="020F0502020204030204" pitchFamily="34" charset="0"/>
              </a:rPr>
              <a:t>or</a:t>
            </a:r>
            <a:r>
              <a:rPr lang="en-US" sz="2000" dirty="0">
                <a:ea typeface="Calibri" panose="020F0502020204030204" pitchFamily="34" charset="0"/>
              </a:rPr>
              <a:t> they can email me answers and essays. I predict everyone's digital literacy will improve</a:t>
            </a:r>
            <a:r>
              <a:rPr lang="en-US" sz="2000" dirty="0" smtClean="0">
                <a:ea typeface="Calibri" panose="020F0502020204030204" pitchFamily="34" charset="0"/>
              </a:rPr>
              <a:t>.”</a:t>
            </a:r>
            <a:endParaRPr lang="en-US" sz="2000" dirty="0">
              <a:ea typeface="Calibri" panose="020F0502020204030204" pitchFamily="34" charset="0"/>
            </a:endParaRPr>
          </a:p>
          <a:p>
            <a:r>
              <a:rPr lang="en-US" sz="2000" dirty="0">
                <a:ea typeface="Calibri" panose="020F0502020204030204" pitchFamily="34" charset="0"/>
              </a:rPr>
              <a:t> </a:t>
            </a:r>
          </a:p>
        </p:txBody>
      </p:sp>
      <p:sp>
        <p:nvSpPr>
          <p:cNvPr id="13" name="Rectangle 12"/>
          <p:cNvSpPr/>
          <p:nvPr/>
        </p:nvSpPr>
        <p:spPr>
          <a:xfrm>
            <a:off x="9833096" y="2951578"/>
            <a:ext cx="2042344" cy="3477875"/>
          </a:xfrm>
          <a:prstGeom prst="rect">
            <a:avLst/>
          </a:prstGeom>
        </p:spPr>
        <p:txBody>
          <a:bodyPr wrap="square">
            <a:spAutoFit/>
          </a:bodyPr>
          <a:lstStyle/>
          <a:p>
            <a:r>
              <a:rPr lang="en-US" sz="2000" dirty="0" smtClean="0">
                <a:ea typeface="Calibri" panose="020F0502020204030204" pitchFamily="34" charset="0"/>
              </a:rPr>
              <a:t>“Email </a:t>
            </a:r>
            <a:r>
              <a:rPr lang="en-US" sz="2000" dirty="0">
                <a:ea typeface="Calibri" panose="020F0502020204030204" pitchFamily="34" charset="0"/>
              </a:rPr>
              <a:t>is also a good way with </a:t>
            </a:r>
            <a:r>
              <a:rPr lang="en-US" sz="2000" dirty="0" smtClean="0">
                <a:ea typeface="Calibri" panose="020F0502020204030204" pitchFamily="34" charset="0"/>
              </a:rPr>
              <a:t>all </a:t>
            </a:r>
            <a:r>
              <a:rPr lang="en-US" sz="2000" dirty="0">
                <a:ea typeface="Calibri" panose="020F0502020204030204" pitchFamily="34" charset="0"/>
              </a:rPr>
              <a:t>students </a:t>
            </a:r>
            <a:r>
              <a:rPr lang="en-US" sz="2000" dirty="0" smtClean="0">
                <a:ea typeface="Calibri" panose="020F0502020204030204" pitchFamily="34" charset="0"/>
              </a:rPr>
              <a:t>(especially ELL) because </a:t>
            </a:r>
            <a:r>
              <a:rPr lang="en-US" sz="2000" dirty="0">
                <a:ea typeface="Calibri" panose="020F0502020204030204" pitchFamily="34" charset="0"/>
              </a:rPr>
              <a:t>they can translate the email. Messaging on Facebook allows this as well</a:t>
            </a:r>
            <a:r>
              <a:rPr lang="en-US" sz="2000" dirty="0" smtClean="0">
                <a:ea typeface="Calibri" panose="020F0502020204030204" pitchFamily="34" charset="0"/>
              </a:rPr>
              <a:t>.”</a:t>
            </a:r>
            <a:r>
              <a:rPr lang="en-US" sz="2000" dirty="0">
                <a:ea typeface="Calibri" panose="020F0502020204030204" pitchFamily="34" charset="0"/>
              </a:rPr>
              <a:t> </a:t>
            </a:r>
          </a:p>
        </p:txBody>
      </p:sp>
      <p:sp>
        <p:nvSpPr>
          <p:cNvPr id="7" name="Rectangle 6"/>
          <p:cNvSpPr/>
          <p:nvPr/>
        </p:nvSpPr>
        <p:spPr>
          <a:xfrm>
            <a:off x="5732823" y="2896230"/>
            <a:ext cx="3424335" cy="646331"/>
          </a:xfrm>
          <a:prstGeom prst="rect">
            <a:avLst/>
          </a:prstGeom>
        </p:spPr>
        <p:txBody>
          <a:bodyPr wrap="none">
            <a:spAutoFit/>
          </a:bodyPr>
          <a:lstStyle/>
          <a:p>
            <a:r>
              <a:rPr lang="en-US" sz="3600" dirty="0">
                <a:solidFill>
                  <a:srgbClr val="FFC000"/>
                </a:solidFill>
                <a:latin typeface="Segoe Print" panose="02000600000000000000" pitchFamily="2" charset="0"/>
              </a:rPr>
              <a:t>Stay in Touch</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131" y="3704425"/>
            <a:ext cx="1163919" cy="1080238"/>
          </a:xfrm>
          <a:prstGeom prst="rect">
            <a:avLst/>
          </a:prstGeom>
        </p:spPr>
      </p:pic>
    </p:spTree>
    <p:extLst>
      <p:ext uri="{BB962C8B-B14F-4D97-AF65-F5344CB8AC3E}">
        <p14:creationId xmlns:p14="http://schemas.microsoft.com/office/powerpoint/2010/main" val="666885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24733" y="3592872"/>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181734" y="-34509"/>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sp>
        <p:nvSpPr>
          <p:cNvPr id="9" name="Rectangle 8"/>
          <p:cNvSpPr/>
          <p:nvPr/>
        </p:nvSpPr>
        <p:spPr>
          <a:xfrm>
            <a:off x="3521760" y="4778905"/>
            <a:ext cx="1920561" cy="1569660"/>
          </a:xfrm>
          <a:prstGeom prst="rect">
            <a:avLst/>
          </a:prstGeom>
        </p:spPr>
        <p:txBody>
          <a:bodyPr wrap="square">
            <a:spAutoFit/>
          </a:bodyPr>
          <a:lstStyle/>
          <a:p>
            <a:r>
              <a:rPr lang="en-US" dirty="0" smtClean="0">
                <a:ea typeface="Calibri" panose="020F0502020204030204" pitchFamily="34" charset="0"/>
              </a:rPr>
              <a:t>Sheila Butler</a:t>
            </a:r>
            <a:endParaRPr lang="en-US" dirty="0">
              <a:ea typeface="Calibri" panose="020F0502020204030204" pitchFamily="34" charset="0"/>
            </a:endParaRPr>
          </a:p>
          <a:p>
            <a:r>
              <a:rPr lang="en-US" dirty="0" smtClean="0">
                <a:solidFill>
                  <a:srgbClr val="FFC000"/>
                </a:solidFill>
                <a:ea typeface="Calibri" panose="020F0502020204030204" pitchFamily="34" charset="0"/>
              </a:rPr>
              <a:t>Professional Development Facilitator (PDF)</a:t>
            </a:r>
          </a:p>
          <a:p>
            <a:r>
              <a:rPr lang="en-US" sz="1200" dirty="0" smtClean="0">
                <a:ea typeface="Calibri" panose="020F0502020204030204" pitchFamily="34" charset="0"/>
              </a:rPr>
              <a:t>Broadview Learning Center, Bloomington</a:t>
            </a:r>
            <a:endParaRPr lang="en-US" sz="1200" dirty="0"/>
          </a:p>
        </p:txBody>
      </p:sp>
      <p:cxnSp>
        <p:nvCxnSpPr>
          <p:cNvPr id="21" name="Straight Connector 20"/>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304869" y="3722529"/>
            <a:ext cx="0" cy="1709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409336" y="3397602"/>
            <a:ext cx="3895533" cy="2616101"/>
          </a:xfrm>
          <a:prstGeom prst="rect">
            <a:avLst/>
          </a:prstGeom>
        </p:spPr>
        <p:txBody>
          <a:bodyPr wrap="square">
            <a:spAutoFit/>
          </a:bodyPr>
          <a:lstStyle/>
          <a:p>
            <a:r>
              <a:rPr lang="en-US" sz="2200" dirty="0" smtClean="0">
                <a:ea typeface="Calibri" panose="020F0502020204030204" pitchFamily="34" charset="0"/>
              </a:rPr>
              <a:t>“Remember </a:t>
            </a:r>
            <a:r>
              <a:rPr lang="en-US" sz="2200" dirty="0">
                <a:ea typeface="Calibri" panose="020F0502020204030204" pitchFamily="34" charset="0"/>
              </a:rPr>
              <a:t>to keep account of </a:t>
            </a:r>
            <a:r>
              <a:rPr lang="en-US" sz="2200" dirty="0" smtClean="0">
                <a:ea typeface="Calibri" panose="020F0502020204030204" pitchFamily="34" charset="0"/>
              </a:rPr>
              <a:t>student </a:t>
            </a:r>
            <a:r>
              <a:rPr lang="en-US" sz="2200" dirty="0">
                <a:ea typeface="Calibri" panose="020F0502020204030204" pitchFamily="34" charset="0"/>
              </a:rPr>
              <a:t>hours. </a:t>
            </a:r>
            <a:r>
              <a:rPr lang="en-US" sz="2200" dirty="0" smtClean="0">
                <a:ea typeface="Calibri" panose="020F0502020204030204" pitchFamily="34" charset="0"/>
              </a:rPr>
              <a:t>(Our assistants) should </a:t>
            </a:r>
            <a:r>
              <a:rPr lang="en-US" sz="2200" dirty="0">
                <a:ea typeface="Calibri" panose="020F0502020204030204" pitchFamily="34" charset="0"/>
              </a:rPr>
              <a:t>be able to put in attendance remotely and can help with digital learning and communication.</a:t>
            </a:r>
          </a:p>
          <a:p>
            <a:endParaRPr lang="en-US" sz="1000" dirty="0">
              <a:ea typeface="Calibri" panose="020F0502020204030204" pitchFamily="34" charset="0"/>
            </a:endParaRPr>
          </a:p>
        </p:txBody>
      </p:sp>
      <p:sp>
        <p:nvSpPr>
          <p:cNvPr id="14" name="Rectangle 13"/>
          <p:cNvSpPr/>
          <p:nvPr/>
        </p:nvSpPr>
        <p:spPr>
          <a:xfrm>
            <a:off x="9463880" y="2985575"/>
            <a:ext cx="2558009" cy="3231654"/>
          </a:xfrm>
          <a:prstGeom prst="rect">
            <a:avLst/>
          </a:prstGeom>
        </p:spPr>
        <p:txBody>
          <a:bodyPr wrap="square">
            <a:spAutoFit/>
          </a:bodyPr>
          <a:lstStyle/>
          <a:p>
            <a:r>
              <a:rPr lang="en-US" sz="2000" dirty="0" smtClean="0">
                <a:ea typeface="Calibri" panose="020F0502020204030204" pitchFamily="34" charset="0"/>
              </a:rPr>
              <a:t>“It </a:t>
            </a:r>
            <a:r>
              <a:rPr lang="en-US" sz="2000" dirty="0">
                <a:ea typeface="Calibri" panose="020F0502020204030204" pitchFamily="34" charset="0"/>
              </a:rPr>
              <a:t>is a </a:t>
            </a:r>
            <a:r>
              <a:rPr lang="en-US" sz="2000" dirty="0">
                <a:solidFill>
                  <a:srgbClr val="FFC000"/>
                </a:solidFill>
                <a:ea typeface="Calibri" panose="020F0502020204030204" pitchFamily="34" charset="0"/>
              </a:rPr>
              <a:t>new </a:t>
            </a:r>
            <a:r>
              <a:rPr lang="en-US" sz="2000" dirty="0" smtClean="0">
                <a:solidFill>
                  <a:srgbClr val="FFC000"/>
                </a:solidFill>
                <a:ea typeface="Calibri" panose="020F0502020204030204" pitchFamily="34" charset="0"/>
              </a:rPr>
              <a:t> world </a:t>
            </a:r>
            <a:r>
              <a:rPr lang="en-US" sz="2000" dirty="0">
                <a:ea typeface="Calibri" panose="020F0502020204030204" pitchFamily="34" charset="0"/>
              </a:rPr>
              <a:t>we are embarking on. </a:t>
            </a:r>
            <a:r>
              <a:rPr lang="en-US" sz="2000" dirty="0"/>
              <a:t>Look on this as a </a:t>
            </a:r>
            <a:r>
              <a:rPr lang="en-US" sz="2000" dirty="0" smtClean="0"/>
              <a:t>time </a:t>
            </a:r>
            <a:r>
              <a:rPr lang="en-US" sz="2000" dirty="0"/>
              <a:t>to expand our teaching arsenal and </a:t>
            </a:r>
            <a:r>
              <a:rPr lang="en-US" sz="2000" dirty="0" smtClean="0"/>
              <a:t>  digital </a:t>
            </a:r>
            <a:r>
              <a:rPr lang="en-US" sz="2000" dirty="0"/>
              <a:t>skills. </a:t>
            </a:r>
          </a:p>
          <a:p>
            <a:r>
              <a:rPr lang="en-US" sz="2000" dirty="0" smtClean="0">
                <a:ea typeface="Calibri" panose="020F0502020204030204" pitchFamily="34" charset="0"/>
              </a:rPr>
              <a:t>I </a:t>
            </a:r>
            <a:r>
              <a:rPr lang="en-US" sz="2000" dirty="0">
                <a:ea typeface="Calibri" panose="020F0502020204030204" pitchFamily="34" charset="0"/>
              </a:rPr>
              <a:t>know we can </a:t>
            </a:r>
            <a:r>
              <a:rPr lang="en-US" sz="2000" dirty="0" smtClean="0">
                <a:ea typeface="Calibri" panose="020F0502020204030204" pitchFamily="34" charset="0"/>
              </a:rPr>
              <a:t>   do </a:t>
            </a:r>
            <a:r>
              <a:rPr lang="en-US" sz="2000" dirty="0">
                <a:ea typeface="Calibri" panose="020F0502020204030204" pitchFamily="34" charset="0"/>
              </a:rPr>
              <a:t>it</a:t>
            </a:r>
            <a:r>
              <a:rPr lang="en-US" sz="2000" dirty="0" smtClean="0">
                <a:ea typeface="Calibri" panose="020F0502020204030204" pitchFamily="34" charset="0"/>
              </a:rPr>
              <a:t>.”</a:t>
            </a:r>
          </a:p>
          <a:p>
            <a:endParaRPr lang="en-US" sz="1000" dirty="0" smtClean="0">
              <a:ea typeface="Calibri" panose="020F0502020204030204" pitchFamily="34" charset="0"/>
            </a:endParaRPr>
          </a:p>
          <a:p>
            <a:endParaRPr lang="en-US" sz="1400" dirty="0">
              <a:ea typeface="Calibri" panose="020F0502020204030204" pitchFamily="34" charset="0"/>
            </a:endParaRPr>
          </a:p>
        </p:txBody>
      </p:sp>
      <p:sp>
        <p:nvSpPr>
          <p:cNvPr id="15" name="Rectangle 14"/>
          <p:cNvSpPr/>
          <p:nvPr/>
        </p:nvSpPr>
        <p:spPr>
          <a:xfrm>
            <a:off x="5397885" y="2799946"/>
            <a:ext cx="3682418" cy="584775"/>
          </a:xfrm>
          <a:prstGeom prst="rect">
            <a:avLst/>
          </a:prstGeom>
        </p:spPr>
        <p:txBody>
          <a:bodyPr wrap="none">
            <a:spAutoFit/>
          </a:bodyPr>
          <a:lstStyle/>
          <a:p>
            <a:r>
              <a:rPr lang="en-US" sz="3200" dirty="0">
                <a:solidFill>
                  <a:srgbClr val="FFC000"/>
                </a:solidFill>
                <a:ea typeface="Calibri" panose="020F0502020204030204" pitchFamily="34" charset="0"/>
              </a:rPr>
              <a:t>Virtual </a:t>
            </a:r>
            <a:r>
              <a:rPr lang="en-US" sz="3200" dirty="0" smtClean="0">
                <a:solidFill>
                  <a:srgbClr val="FFC000"/>
                </a:solidFill>
                <a:ea typeface="Calibri" panose="020F0502020204030204" pitchFamily="34" charset="0"/>
              </a:rPr>
              <a:t>School 101</a:t>
            </a:r>
            <a:endParaRPr lang="en-US" sz="3200" dirty="0">
              <a:solidFill>
                <a:srgbClr val="FFC000"/>
              </a:solidFill>
            </a:endParaRPr>
          </a:p>
        </p:txBody>
      </p:sp>
      <p:sp>
        <p:nvSpPr>
          <p:cNvPr id="2" name="Rectangle 1"/>
          <p:cNvSpPr/>
          <p:nvPr/>
        </p:nvSpPr>
        <p:spPr>
          <a:xfrm>
            <a:off x="5397885" y="5856902"/>
            <a:ext cx="6372257" cy="461665"/>
          </a:xfrm>
          <a:prstGeom prst="rect">
            <a:avLst/>
          </a:prstGeom>
        </p:spPr>
        <p:txBody>
          <a:bodyPr wrap="none">
            <a:spAutoFit/>
          </a:bodyPr>
          <a:lstStyle/>
          <a:p>
            <a:r>
              <a:rPr lang="en-US" sz="2400" dirty="0">
                <a:ea typeface="Calibri" panose="020F0502020204030204" pitchFamily="34" charset="0"/>
              </a:rPr>
              <a:t>“Have a good </a:t>
            </a:r>
            <a:r>
              <a:rPr lang="en-US" sz="2400" dirty="0">
                <a:solidFill>
                  <a:srgbClr val="FFC000"/>
                </a:solidFill>
                <a:ea typeface="Calibri" panose="020F0502020204030204" pitchFamily="34" charset="0"/>
              </a:rPr>
              <a:t>first day </a:t>
            </a:r>
            <a:r>
              <a:rPr lang="en-US" sz="2400" dirty="0">
                <a:ea typeface="Calibri" panose="020F0502020204030204" pitchFamily="34" charset="0"/>
              </a:rPr>
              <a:t>of Virtual School.” </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8349" y="3623391"/>
            <a:ext cx="1163919" cy="1080238"/>
          </a:xfrm>
          <a:prstGeom prst="rect">
            <a:avLst/>
          </a:prstGeom>
        </p:spPr>
      </p:pic>
    </p:spTree>
    <p:extLst>
      <p:ext uri="{BB962C8B-B14F-4D97-AF65-F5344CB8AC3E}">
        <p14:creationId xmlns:p14="http://schemas.microsoft.com/office/powerpoint/2010/main" val="1238375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718497" y="3550599"/>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181734" y="-34509"/>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sp>
        <p:nvSpPr>
          <p:cNvPr id="9" name="Rectangle 8"/>
          <p:cNvSpPr/>
          <p:nvPr/>
        </p:nvSpPr>
        <p:spPr>
          <a:xfrm>
            <a:off x="3645265" y="5039883"/>
            <a:ext cx="2128346" cy="1569660"/>
          </a:xfrm>
          <a:prstGeom prst="rect">
            <a:avLst/>
          </a:prstGeom>
        </p:spPr>
        <p:txBody>
          <a:bodyPr wrap="square">
            <a:spAutoFit/>
          </a:bodyPr>
          <a:lstStyle/>
          <a:p>
            <a:r>
              <a:rPr lang="en-US" dirty="0"/>
              <a:t>Karen Crawford</a:t>
            </a:r>
            <a:endParaRPr lang="en-US" dirty="0" smtClean="0">
              <a:solidFill>
                <a:srgbClr val="FFC000"/>
              </a:solidFill>
              <a:ea typeface="Calibri" panose="020F0502020204030204" pitchFamily="34" charset="0"/>
            </a:endParaRPr>
          </a:p>
          <a:p>
            <a:r>
              <a:rPr lang="en-US" dirty="0" smtClean="0">
                <a:solidFill>
                  <a:srgbClr val="FFC000"/>
                </a:solidFill>
                <a:ea typeface="Calibri" panose="020F0502020204030204" pitchFamily="34" charset="0"/>
              </a:rPr>
              <a:t>Professional Development Facilitator (PDF)</a:t>
            </a:r>
          </a:p>
          <a:p>
            <a:r>
              <a:rPr lang="en-US" sz="1200" dirty="0" smtClean="0">
                <a:ea typeface="Calibri" panose="020F0502020204030204" pitchFamily="34" charset="0"/>
              </a:rPr>
              <a:t>Crawfordsville Adult Resource Academy</a:t>
            </a:r>
          </a:p>
        </p:txBody>
      </p:sp>
      <p:cxnSp>
        <p:nvCxnSpPr>
          <p:cNvPr id="21" name="Straight Connector 20"/>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82655" y="4073631"/>
            <a:ext cx="0" cy="1709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773611" y="3345726"/>
            <a:ext cx="3717277" cy="3323987"/>
          </a:xfrm>
          <a:prstGeom prst="rect">
            <a:avLst/>
          </a:prstGeom>
        </p:spPr>
        <p:txBody>
          <a:bodyPr wrap="square">
            <a:spAutoFit/>
          </a:bodyPr>
          <a:lstStyle/>
          <a:p>
            <a:r>
              <a:rPr lang="en-US" sz="2100" dirty="0" smtClean="0">
                <a:latin typeface="+mj-lt"/>
                <a:ea typeface="Times New Roman" panose="02020603050405020304" pitchFamily="18" charset="0"/>
              </a:rPr>
              <a:t>“Instructors </a:t>
            </a:r>
            <a:r>
              <a:rPr lang="en-US" sz="2100" dirty="0">
                <a:latin typeface="+mj-lt"/>
                <a:ea typeface="Times New Roman" panose="02020603050405020304" pitchFamily="18" charset="0"/>
              </a:rPr>
              <a:t>have a lot on their plates at the moment. Some instructors may </a:t>
            </a:r>
            <a:r>
              <a:rPr lang="en-US" sz="2100" u="sng" dirty="0">
                <a:latin typeface="+mj-lt"/>
                <a:ea typeface="Times New Roman" panose="02020603050405020304" pitchFamily="18" charset="0"/>
              </a:rPr>
              <a:t>not</a:t>
            </a:r>
            <a:r>
              <a:rPr lang="en-US" sz="2100" dirty="0">
                <a:latin typeface="+mj-lt"/>
                <a:ea typeface="Times New Roman" panose="02020603050405020304" pitchFamily="18" charset="0"/>
              </a:rPr>
              <a:t> be tech-savvy and feel overwhelmed. </a:t>
            </a:r>
            <a:r>
              <a:rPr lang="en-US" sz="2100" dirty="0" smtClean="0">
                <a:latin typeface="+mj-lt"/>
                <a:ea typeface="Times New Roman" panose="02020603050405020304" pitchFamily="18" charset="0"/>
              </a:rPr>
              <a:t>Let's </a:t>
            </a:r>
            <a:r>
              <a:rPr lang="en-US" sz="2100" dirty="0">
                <a:latin typeface="+mj-lt"/>
                <a:ea typeface="Times New Roman" panose="02020603050405020304" pitchFamily="18" charset="0"/>
              </a:rPr>
              <a:t>support each other as we move forward, and in the end, we will have an even </a:t>
            </a:r>
            <a:r>
              <a:rPr lang="en-US" sz="2100" dirty="0">
                <a:solidFill>
                  <a:srgbClr val="FFC000"/>
                </a:solidFill>
                <a:latin typeface="+mj-lt"/>
                <a:ea typeface="Times New Roman" panose="02020603050405020304" pitchFamily="18" charset="0"/>
              </a:rPr>
              <a:t>stronger</a:t>
            </a:r>
            <a:r>
              <a:rPr lang="en-US" sz="2100" dirty="0">
                <a:latin typeface="+mj-lt"/>
                <a:ea typeface="Times New Roman" panose="02020603050405020304" pitchFamily="18" charset="0"/>
              </a:rPr>
              <a:t> adult </a:t>
            </a:r>
            <a:r>
              <a:rPr lang="en-US" sz="2100" dirty="0" smtClean="0">
                <a:latin typeface="+mj-lt"/>
                <a:ea typeface="Times New Roman" panose="02020603050405020304" pitchFamily="18" charset="0"/>
              </a:rPr>
              <a:t>education </a:t>
            </a:r>
            <a:r>
              <a:rPr lang="en-US" sz="2100" dirty="0">
                <a:latin typeface="+mj-lt"/>
                <a:ea typeface="Times New Roman" panose="02020603050405020304" pitchFamily="18" charset="0"/>
              </a:rPr>
              <a:t>program</a:t>
            </a:r>
            <a:r>
              <a:rPr lang="en-US" sz="2100" dirty="0" smtClean="0">
                <a:latin typeface="+mj-lt"/>
                <a:ea typeface="Times New Roman" panose="02020603050405020304" pitchFamily="18" charset="0"/>
              </a:rPr>
              <a:t>!”</a:t>
            </a:r>
            <a:endParaRPr lang="en-US" sz="2100" dirty="0">
              <a:latin typeface="+mj-lt"/>
              <a:ea typeface="Calibri" panose="020F0502020204030204" pitchFamily="34" charset="0"/>
            </a:endParaRPr>
          </a:p>
        </p:txBody>
      </p:sp>
      <p:sp>
        <p:nvSpPr>
          <p:cNvPr id="4" name="Rectangle 3"/>
          <p:cNvSpPr/>
          <p:nvPr/>
        </p:nvSpPr>
        <p:spPr>
          <a:xfrm>
            <a:off x="9938598" y="3550599"/>
            <a:ext cx="2056663" cy="2677656"/>
          </a:xfrm>
          <a:prstGeom prst="rect">
            <a:avLst/>
          </a:prstGeom>
        </p:spPr>
        <p:txBody>
          <a:bodyPr wrap="square">
            <a:spAutoFit/>
          </a:bodyPr>
          <a:lstStyle/>
          <a:p>
            <a:r>
              <a:rPr lang="en-US" sz="2400" dirty="0" smtClean="0">
                <a:ea typeface="Times New Roman" panose="02020603050405020304" pitchFamily="18" charset="0"/>
              </a:rPr>
              <a:t>“(There is a) difference </a:t>
            </a:r>
            <a:r>
              <a:rPr lang="en-US" sz="2400" dirty="0">
                <a:ea typeface="Times New Roman" panose="02020603050405020304" pitchFamily="18" charset="0"/>
              </a:rPr>
              <a:t>between a </a:t>
            </a:r>
            <a:r>
              <a:rPr lang="en-US" sz="2400" dirty="0" smtClean="0">
                <a:solidFill>
                  <a:srgbClr val="FFC000"/>
                </a:solidFill>
                <a:ea typeface="Times New Roman" panose="02020603050405020304" pitchFamily="18" charset="0"/>
              </a:rPr>
              <a:t>K-12 </a:t>
            </a:r>
            <a:r>
              <a:rPr lang="en-US" sz="2400" dirty="0">
                <a:solidFill>
                  <a:srgbClr val="FFC000"/>
                </a:solidFill>
                <a:ea typeface="Times New Roman" panose="02020603050405020304" pitchFamily="18" charset="0"/>
              </a:rPr>
              <a:t>learner </a:t>
            </a:r>
            <a:r>
              <a:rPr lang="en-US" sz="2400" dirty="0">
                <a:ea typeface="Times New Roman" panose="02020603050405020304" pitchFamily="18" charset="0"/>
              </a:rPr>
              <a:t>and an adult learner</a:t>
            </a:r>
            <a:r>
              <a:rPr lang="en-US" sz="2400" dirty="0" smtClean="0">
                <a:ea typeface="Times New Roman" panose="02020603050405020304" pitchFamily="18" charset="0"/>
              </a:rPr>
              <a:t>.”</a:t>
            </a:r>
            <a:r>
              <a:rPr lang="en-US" sz="2400" dirty="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a:t>
            </a:r>
            <a:endParaRPr lang="en-US" dirty="0"/>
          </a:p>
        </p:txBody>
      </p:sp>
      <p:sp>
        <p:nvSpPr>
          <p:cNvPr id="7" name="TextBox 6"/>
          <p:cNvSpPr txBox="1"/>
          <p:nvPr/>
        </p:nvSpPr>
        <p:spPr>
          <a:xfrm>
            <a:off x="5773611" y="2793476"/>
            <a:ext cx="6007649" cy="461665"/>
          </a:xfrm>
          <a:prstGeom prst="rect">
            <a:avLst/>
          </a:prstGeom>
          <a:noFill/>
        </p:spPr>
        <p:txBody>
          <a:bodyPr wrap="square" rtlCol="0">
            <a:spAutoFit/>
          </a:bodyPr>
          <a:lstStyle/>
          <a:p>
            <a:r>
              <a:rPr lang="en-US" sz="2400" dirty="0" smtClean="0">
                <a:solidFill>
                  <a:srgbClr val="FFC000"/>
                </a:solidFill>
              </a:rPr>
              <a:t>A STRONGER Adult Education Program </a:t>
            </a:r>
            <a:endParaRPr lang="en-US" sz="2400" dirty="0">
              <a:solidFill>
                <a:srgbClr val="FFC000"/>
              </a:solidFill>
            </a:endParaRPr>
          </a:p>
        </p:txBody>
      </p:sp>
      <p:sp>
        <p:nvSpPr>
          <p:cNvPr id="12" name="TextBox 11"/>
          <p:cNvSpPr txBox="1"/>
          <p:nvPr/>
        </p:nvSpPr>
        <p:spPr>
          <a:xfrm>
            <a:off x="3645265" y="3758600"/>
            <a:ext cx="2128346" cy="1077218"/>
          </a:xfrm>
          <a:prstGeom prst="rect">
            <a:avLst/>
          </a:prstGeom>
          <a:noFill/>
        </p:spPr>
        <p:txBody>
          <a:bodyPr wrap="square" rtlCol="0">
            <a:spAutoFit/>
          </a:bodyPr>
          <a:lstStyle/>
          <a:p>
            <a:r>
              <a:rPr lang="en-US" sz="3200" dirty="0" smtClean="0">
                <a:solidFill>
                  <a:srgbClr val="FFC000"/>
                </a:solidFill>
                <a:latin typeface="Segoe Print" panose="02000600000000000000" pitchFamily="2" charset="0"/>
              </a:rPr>
              <a:t>Similar </a:t>
            </a:r>
          </a:p>
          <a:p>
            <a:r>
              <a:rPr lang="en-US" sz="3200" dirty="0" smtClean="0">
                <a:latin typeface="Segoe Print" panose="02000600000000000000" pitchFamily="2" charset="0"/>
              </a:rPr>
              <a:t>Message</a:t>
            </a:r>
            <a:endParaRPr lang="en-US" sz="3200" dirty="0">
              <a:latin typeface="Segoe Print" panose="02000600000000000000" pitchFamily="2" charset="0"/>
            </a:endParaRPr>
          </a:p>
        </p:txBody>
      </p:sp>
      <p:cxnSp>
        <p:nvCxnSpPr>
          <p:cNvPr id="17" name="Straight Connector 16"/>
          <p:cNvCxnSpPr/>
          <p:nvPr/>
        </p:nvCxnSpPr>
        <p:spPr>
          <a:xfrm>
            <a:off x="3699653" y="4889427"/>
            <a:ext cx="11216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699653" y="2838162"/>
            <a:ext cx="829925" cy="844401"/>
          </a:xfrm>
          <a:prstGeom prst="rect">
            <a:avLst/>
          </a:prstGeom>
          <a:ln>
            <a:solidFill>
              <a:schemeClr val="tx1"/>
            </a:solidFill>
          </a:ln>
        </p:spPr>
      </p:pic>
    </p:spTree>
    <p:extLst>
      <p:ext uri="{BB962C8B-B14F-4D97-AF65-F5344CB8AC3E}">
        <p14:creationId xmlns:p14="http://schemas.microsoft.com/office/powerpoint/2010/main" val="1174463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718497" y="3550599"/>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181734" y="-34509"/>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sp>
        <p:nvSpPr>
          <p:cNvPr id="9" name="Rectangle 8"/>
          <p:cNvSpPr/>
          <p:nvPr/>
        </p:nvSpPr>
        <p:spPr>
          <a:xfrm>
            <a:off x="3594594" y="4818547"/>
            <a:ext cx="2128346" cy="1569660"/>
          </a:xfrm>
          <a:prstGeom prst="rect">
            <a:avLst/>
          </a:prstGeom>
        </p:spPr>
        <p:txBody>
          <a:bodyPr wrap="square">
            <a:spAutoFit/>
          </a:bodyPr>
          <a:lstStyle/>
          <a:p>
            <a:r>
              <a:rPr lang="en-US" dirty="0"/>
              <a:t>Karen Crawford</a:t>
            </a:r>
            <a:endParaRPr lang="en-US" dirty="0" smtClean="0">
              <a:solidFill>
                <a:srgbClr val="FFC000"/>
              </a:solidFill>
              <a:ea typeface="Calibri" panose="020F0502020204030204" pitchFamily="34" charset="0"/>
            </a:endParaRPr>
          </a:p>
          <a:p>
            <a:r>
              <a:rPr lang="en-US" dirty="0" smtClean="0">
                <a:solidFill>
                  <a:srgbClr val="FFC000"/>
                </a:solidFill>
                <a:ea typeface="Calibri" panose="020F0502020204030204" pitchFamily="34" charset="0"/>
              </a:rPr>
              <a:t>Professional Development Facilitator (PDF)</a:t>
            </a:r>
          </a:p>
          <a:p>
            <a:r>
              <a:rPr lang="en-US" sz="1200" dirty="0" smtClean="0">
                <a:ea typeface="Calibri" panose="020F0502020204030204" pitchFamily="34" charset="0"/>
              </a:rPr>
              <a:t>Crawfordsville Adult Resource Academy</a:t>
            </a:r>
          </a:p>
        </p:txBody>
      </p:sp>
      <p:cxnSp>
        <p:nvCxnSpPr>
          <p:cNvPr id="21" name="Straight Connector 20"/>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0570" y="4035446"/>
            <a:ext cx="0" cy="1709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766175" y="3262955"/>
            <a:ext cx="3717277" cy="3170099"/>
          </a:xfrm>
          <a:prstGeom prst="rect">
            <a:avLst/>
          </a:prstGeom>
        </p:spPr>
        <p:txBody>
          <a:bodyPr wrap="square">
            <a:spAutoFit/>
          </a:bodyPr>
          <a:lstStyle/>
          <a:p>
            <a:pPr>
              <a:buAutoNum type="arabicParenR"/>
            </a:pPr>
            <a:r>
              <a:rPr lang="en-US" sz="2000" dirty="0" smtClean="0">
                <a:ea typeface="Times New Roman" panose="02020603050405020304" pitchFamily="18" charset="0"/>
              </a:rPr>
              <a:t> Is </a:t>
            </a:r>
            <a:r>
              <a:rPr lang="en-US" sz="2000" dirty="0">
                <a:ea typeface="Times New Roman" panose="02020603050405020304" pitchFamily="18" charset="0"/>
              </a:rPr>
              <a:t>the material designed for </a:t>
            </a:r>
            <a:r>
              <a:rPr lang="en-US" sz="2000" dirty="0" smtClean="0">
                <a:ea typeface="Times New Roman" panose="02020603050405020304" pitchFamily="18" charset="0"/>
              </a:rPr>
              <a:t>children</a:t>
            </a:r>
            <a:r>
              <a:rPr lang="en-US" sz="2000" dirty="0" smtClean="0">
                <a:latin typeface="Arial" panose="020B0604020202020204" pitchFamily="34" charset="0"/>
                <a:ea typeface="Times New Roman" panose="02020603050405020304" pitchFamily="18" charset="0"/>
                <a:cs typeface="Arial" panose="020B0604020202020204" pitchFamily="34" charset="0"/>
              </a:rPr>
              <a:t>?</a:t>
            </a:r>
            <a:r>
              <a:rPr lang="en-US" sz="2000" dirty="0" smtClean="0">
                <a:ea typeface="Times New Roman" panose="02020603050405020304" pitchFamily="18" charset="0"/>
              </a:rPr>
              <a:t> If </a:t>
            </a:r>
            <a:r>
              <a:rPr lang="en-US" sz="2000" dirty="0">
                <a:ea typeface="Times New Roman" panose="02020603050405020304" pitchFamily="18" charset="0"/>
              </a:rPr>
              <a:t>so, stay clear</a:t>
            </a:r>
            <a:r>
              <a:rPr lang="en-US" sz="2000" dirty="0" smtClean="0">
                <a:ea typeface="Times New Roman" panose="02020603050405020304" pitchFamily="18" charset="0"/>
              </a:rPr>
              <a:t>!</a:t>
            </a:r>
            <a:r>
              <a:rPr lang="en-US" sz="2000" dirty="0">
                <a:ea typeface="Times New Roman" panose="02020603050405020304" pitchFamily="18" charset="0"/>
              </a:rPr>
              <a:t>  We teach adults, </a:t>
            </a:r>
            <a:r>
              <a:rPr lang="en-US" sz="2000" dirty="0" smtClean="0">
                <a:ea typeface="Times New Roman" panose="02020603050405020304" pitchFamily="18" charset="0"/>
              </a:rPr>
              <a:t>  </a:t>
            </a:r>
            <a:r>
              <a:rPr lang="en-US" sz="2000" u="sng" dirty="0" smtClean="0">
                <a:ea typeface="Times New Roman" panose="02020603050405020304" pitchFamily="18" charset="0"/>
              </a:rPr>
              <a:t>not</a:t>
            </a:r>
            <a:r>
              <a:rPr lang="en-US" sz="2000" dirty="0" smtClean="0">
                <a:ea typeface="Times New Roman" panose="02020603050405020304" pitchFamily="18" charset="0"/>
              </a:rPr>
              <a:t> </a:t>
            </a:r>
            <a:r>
              <a:rPr lang="en-US" sz="2000" dirty="0">
                <a:ea typeface="Times New Roman" panose="02020603050405020304" pitchFamily="18" charset="0"/>
              </a:rPr>
              <a:t>children</a:t>
            </a:r>
            <a:r>
              <a:rPr lang="en-US" sz="2000" dirty="0" smtClean="0">
                <a:ea typeface="Times New Roman" panose="02020603050405020304" pitchFamily="18" charset="0"/>
              </a:rPr>
              <a:t>!</a:t>
            </a:r>
          </a:p>
          <a:p>
            <a:endParaRPr lang="en-US" sz="1000" dirty="0">
              <a:ea typeface="Calibri" panose="020F0502020204030204" pitchFamily="34" charset="0"/>
            </a:endParaRPr>
          </a:p>
          <a:p>
            <a:r>
              <a:rPr lang="en-US" sz="2000" dirty="0" smtClean="0">
                <a:ea typeface="Times New Roman" panose="02020603050405020304" pitchFamily="18" charset="0"/>
              </a:rPr>
              <a:t>2</a:t>
            </a:r>
            <a:r>
              <a:rPr lang="en-US" sz="2000" dirty="0">
                <a:ea typeface="Times New Roman" panose="02020603050405020304" pitchFamily="18" charset="0"/>
              </a:rPr>
              <a:t>) Is the material relevant to the HSE or a MSG in TABE</a:t>
            </a:r>
            <a:r>
              <a:rPr lang="en-US" sz="2000" dirty="0" smtClean="0">
                <a:latin typeface="Arial" panose="020B0604020202020204" pitchFamily="34" charset="0"/>
                <a:ea typeface="Times New Roman" panose="02020603050405020304" pitchFamily="18" charset="0"/>
                <a:cs typeface="Arial" panose="020B0604020202020204" pitchFamily="34" charset="0"/>
              </a:rPr>
              <a:t>?</a:t>
            </a:r>
          </a:p>
          <a:p>
            <a:endParaRPr lang="en-US" sz="1000" dirty="0" smtClean="0">
              <a:ea typeface="Times New Roman" panose="02020603050405020304" pitchFamily="18" charset="0"/>
            </a:endParaRPr>
          </a:p>
          <a:p>
            <a:r>
              <a:rPr lang="en-US" sz="2000" dirty="0" smtClean="0">
                <a:ea typeface="Times New Roman" panose="02020603050405020304" pitchFamily="18" charset="0"/>
              </a:rPr>
              <a:t>3</a:t>
            </a:r>
            <a:r>
              <a:rPr lang="en-US" sz="2000" dirty="0">
                <a:ea typeface="Times New Roman" panose="02020603050405020304" pitchFamily="18" charset="0"/>
              </a:rPr>
              <a:t>) Are you making your material relevant to your adult learners' lives</a:t>
            </a: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9841537" y="3454825"/>
            <a:ext cx="2109023" cy="2993127"/>
          </a:xfrm>
          <a:prstGeom prst="rect">
            <a:avLst/>
          </a:prstGeom>
        </p:spPr>
        <p:txBody>
          <a:bodyPr wrap="square">
            <a:spAutoFit/>
          </a:bodyPr>
          <a:lstStyle/>
          <a:p>
            <a:r>
              <a:rPr lang="en-US" sz="2350" dirty="0" smtClean="0">
                <a:ea typeface="Times New Roman" panose="02020603050405020304" pitchFamily="18" charset="0"/>
              </a:rPr>
              <a:t>“Target -instruct </a:t>
            </a:r>
            <a:r>
              <a:rPr lang="en-US" sz="2350" dirty="0">
                <a:ea typeface="Times New Roman" panose="02020603050405020304" pitchFamily="18" charset="0"/>
              </a:rPr>
              <a:t>your </a:t>
            </a:r>
            <a:r>
              <a:rPr lang="en-US" sz="2350" dirty="0" smtClean="0">
                <a:ea typeface="Times New Roman" panose="02020603050405020304" pitchFamily="18" charset="0"/>
              </a:rPr>
              <a:t>adults. They </a:t>
            </a:r>
            <a:r>
              <a:rPr lang="en-US" sz="2350" dirty="0">
                <a:ea typeface="Times New Roman" panose="02020603050405020304" pitchFamily="18" charset="0"/>
              </a:rPr>
              <a:t>and </a:t>
            </a:r>
            <a:r>
              <a:rPr lang="en-US" sz="2350" dirty="0">
                <a:solidFill>
                  <a:srgbClr val="FFC000"/>
                </a:solidFill>
                <a:ea typeface="Times New Roman" panose="02020603050405020304" pitchFamily="18" charset="0"/>
              </a:rPr>
              <a:t>YOU </a:t>
            </a:r>
            <a:r>
              <a:rPr lang="en-US" sz="2350" dirty="0">
                <a:ea typeface="Times New Roman" panose="02020603050405020304" pitchFamily="18" charset="0"/>
              </a:rPr>
              <a:t>want </a:t>
            </a:r>
            <a:r>
              <a:rPr lang="en-US" sz="2350" dirty="0" smtClean="0">
                <a:ea typeface="Times New Roman" panose="02020603050405020304" pitchFamily="18" charset="0"/>
              </a:rPr>
              <a:t>results! </a:t>
            </a:r>
            <a:r>
              <a:rPr lang="en-US" sz="2350" dirty="0">
                <a:ea typeface="Times New Roman" panose="02020603050405020304" pitchFamily="18" charset="0"/>
              </a:rPr>
              <a:t>We can do this </a:t>
            </a:r>
            <a:r>
              <a:rPr lang="en-US" sz="2350" dirty="0" smtClean="0">
                <a:ea typeface="Times New Roman" panose="02020603050405020304" pitchFamily="18" charset="0"/>
              </a:rPr>
              <a:t>online.”</a:t>
            </a:r>
            <a:endParaRPr lang="en-US" sz="2350" dirty="0">
              <a:ea typeface="Calibri" panose="020F0502020204030204" pitchFamily="34" charset="0"/>
            </a:endParaRPr>
          </a:p>
          <a:p>
            <a:r>
              <a:rPr lang="en-US" sz="2400" dirty="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a:t>
            </a:r>
            <a:endParaRPr lang="en-US" dirty="0"/>
          </a:p>
        </p:txBody>
      </p:sp>
      <p:sp>
        <p:nvSpPr>
          <p:cNvPr id="7" name="TextBox 6"/>
          <p:cNvSpPr txBox="1"/>
          <p:nvPr/>
        </p:nvSpPr>
        <p:spPr>
          <a:xfrm>
            <a:off x="5766175" y="2715237"/>
            <a:ext cx="6007649" cy="469359"/>
          </a:xfrm>
          <a:prstGeom prst="rect">
            <a:avLst/>
          </a:prstGeom>
          <a:noFill/>
        </p:spPr>
        <p:txBody>
          <a:bodyPr wrap="square" rtlCol="0">
            <a:spAutoFit/>
          </a:bodyPr>
          <a:lstStyle/>
          <a:p>
            <a:r>
              <a:rPr lang="en-US" sz="2450" dirty="0" smtClean="0">
                <a:solidFill>
                  <a:srgbClr val="FFC000"/>
                </a:solidFill>
              </a:rPr>
              <a:t>A STRONGER Adult Education Program </a:t>
            </a:r>
            <a:endParaRPr lang="en-US" sz="2450" dirty="0">
              <a:solidFill>
                <a:srgbClr val="FFC000"/>
              </a:solidFill>
            </a:endParaRPr>
          </a:p>
        </p:txBody>
      </p:sp>
      <p:sp>
        <p:nvSpPr>
          <p:cNvPr id="12" name="TextBox 11"/>
          <p:cNvSpPr txBox="1"/>
          <p:nvPr/>
        </p:nvSpPr>
        <p:spPr>
          <a:xfrm>
            <a:off x="3613427" y="3550598"/>
            <a:ext cx="2128346" cy="1077218"/>
          </a:xfrm>
          <a:prstGeom prst="rect">
            <a:avLst/>
          </a:prstGeom>
          <a:noFill/>
        </p:spPr>
        <p:txBody>
          <a:bodyPr wrap="square" rtlCol="0">
            <a:spAutoFit/>
          </a:bodyPr>
          <a:lstStyle/>
          <a:p>
            <a:r>
              <a:rPr lang="en-US" sz="3200" dirty="0" smtClean="0">
                <a:solidFill>
                  <a:srgbClr val="FFC000"/>
                </a:solidFill>
                <a:latin typeface="Segoe Print" panose="02000600000000000000" pitchFamily="2" charset="0"/>
              </a:rPr>
              <a:t>Similar </a:t>
            </a:r>
          </a:p>
          <a:p>
            <a:r>
              <a:rPr lang="en-US" sz="3200" dirty="0" smtClean="0">
                <a:latin typeface="Segoe Print" panose="02000600000000000000" pitchFamily="2" charset="0"/>
              </a:rPr>
              <a:t>Message</a:t>
            </a:r>
            <a:endParaRPr lang="en-US" sz="3200" dirty="0">
              <a:latin typeface="Segoe Print" panose="02000600000000000000" pitchFamily="2" charset="0"/>
            </a:endParaRPr>
          </a:p>
        </p:txBody>
      </p:sp>
      <p:cxnSp>
        <p:nvCxnSpPr>
          <p:cNvPr id="17" name="Straight Connector 16"/>
          <p:cNvCxnSpPr/>
          <p:nvPr/>
        </p:nvCxnSpPr>
        <p:spPr>
          <a:xfrm>
            <a:off x="3659900" y="4678626"/>
            <a:ext cx="11216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713647" y="2636237"/>
            <a:ext cx="829925" cy="844401"/>
          </a:xfrm>
          <a:prstGeom prst="rect">
            <a:avLst/>
          </a:prstGeom>
          <a:ln>
            <a:solidFill>
              <a:schemeClr val="tx1"/>
            </a:solidFill>
          </a:ln>
        </p:spPr>
      </p:pic>
    </p:spTree>
    <p:extLst>
      <p:ext uri="{BB962C8B-B14F-4D97-AF65-F5344CB8AC3E}">
        <p14:creationId xmlns:p14="http://schemas.microsoft.com/office/powerpoint/2010/main" val="1509671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718497" y="3550599"/>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181734" y="-34509"/>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sp>
        <p:nvSpPr>
          <p:cNvPr id="9" name="Rectangle 8"/>
          <p:cNvSpPr/>
          <p:nvPr/>
        </p:nvSpPr>
        <p:spPr>
          <a:xfrm>
            <a:off x="3688579" y="4694053"/>
            <a:ext cx="2128346" cy="1569660"/>
          </a:xfrm>
          <a:prstGeom prst="rect">
            <a:avLst/>
          </a:prstGeom>
        </p:spPr>
        <p:txBody>
          <a:bodyPr wrap="square">
            <a:spAutoFit/>
          </a:bodyPr>
          <a:lstStyle/>
          <a:p>
            <a:r>
              <a:rPr lang="en-US" dirty="0"/>
              <a:t>Karen Crawford</a:t>
            </a:r>
            <a:endParaRPr lang="en-US" dirty="0" smtClean="0">
              <a:solidFill>
                <a:srgbClr val="FFC000"/>
              </a:solidFill>
              <a:ea typeface="Calibri" panose="020F0502020204030204" pitchFamily="34" charset="0"/>
            </a:endParaRPr>
          </a:p>
          <a:p>
            <a:r>
              <a:rPr lang="en-US" dirty="0" smtClean="0">
                <a:solidFill>
                  <a:srgbClr val="FFC000"/>
                </a:solidFill>
                <a:ea typeface="Calibri" panose="020F0502020204030204" pitchFamily="34" charset="0"/>
              </a:rPr>
              <a:t>Professional Development Facilitator (PDF)</a:t>
            </a:r>
          </a:p>
          <a:p>
            <a:r>
              <a:rPr lang="en-US" sz="1200" dirty="0" smtClean="0">
                <a:ea typeface="Calibri" panose="020F0502020204030204" pitchFamily="34" charset="0"/>
              </a:rPr>
              <a:t>Crawfordsville Adult Resource Academy</a:t>
            </a:r>
          </a:p>
        </p:txBody>
      </p:sp>
      <p:cxnSp>
        <p:nvCxnSpPr>
          <p:cNvPr id="21" name="Straight Connector 20"/>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82655" y="4073631"/>
            <a:ext cx="0" cy="1709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9938598" y="3550599"/>
            <a:ext cx="2056663" cy="2831544"/>
          </a:xfrm>
          <a:prstGeom prst="rect">
            <a:avLst/>
          </a:prstGeom>
        </p:spPr>
        <p:txBody>
          <a:bodyPr wrap="square">
            <a:spAutoFit/>
          </a:bodyPr>
          <a:lstStyle/>
          <a:p>
            <a:r>
              <a:rPr lang="en-US" sz="2000" dirty="0" smtClean="0">
                <a:ea typeface="Times New Roman" panose="02020603050405020304" pitchFamily="18" charset="0"/>
              </a:rPr>
              <a:t>“Try </a:t>
            </a:r>
            <a:r>
              <a:rPr lang="en-US" sz="2000" dirty="0">
                <a:ea typeface="Times New Roman" panose="02020603050405020304" pitchFamily="18" charset="0"/>
              </a:rPr>
              <a:t>to give </a:t>
            </a:r>
            <a:r>
              <a:rPr lang="en-US" sz="2000" dirty="0" smtClean="0">
                <a:ea typeface="Times New Roman" panose="02020603050405020304" pitchFamily="18" charset="0"/>
              </a:rPr>
              <a:t> your students </a:t>
            </a:r>
            <a:r>
              <a:rPr lang="en-US" sz="2000" dirty="0">
                <a:ea typeface="Times New Roman" panose="02020603050405020304" pitchFamily="18" charset="0"/>
              </a:rPr>
              <a:t>interesting information that </a:t>
            </a:r>
            <a:r>
              <a:rPr lang="en-US" sz="2000" dirty="0">
                <a:solidFill>
                  <a:srgbClr val="FFC000"/>
                </a:solidFill>
                <a:ea typeface="Times New Roman" panose="02020603050405020304" pitchFamily="18" charset="0"/>
              </a:rPr>
              <a:t>promotes their self-efficacy </a:t>
            </a:r>
            <a:r>
              <a:rPr lang="en-US" sz="2000" dirty="0">
                <a:ea typeface="Times New Roman" panose="02020603050405020304" pitchFamily="18" charset="0"/>
              </a:rPr>
              <a:t>in learning</a:t>
            </a:r>
            <a:r>
              <a:rPr lang="en-US" sz="2000" dirty="0" smtClean="0">
                <a:ea typeface="Times New Roman" panose="02020603050405020304" pitchFamily="18" charset="0"/>
              </a:rPr>
              <a:t>.”</a:t>
            </a:r>
            <a:endParaRPr lang="en-US" sz="2000" dirty="0">
              <a:ea typeface="Calibri" panose="020F0502020204030204" pitchFamily="34" charset="0"/>
            </a:endParaRPr>
          </a:p>
          <a:p>
            <a:r>
              <a:rPr lang="en-US" dirty="0" smtClean="0">
                <a:latin typeface="Times New Roman" panose="02020603050405020304" pitchFamily="18" charset="0"/>
                <a:ea typeface="Times New Roman" panose="02020603050405020304" pitchFamily="18" charset="0"/>
              </a:rPr>
              <a:t> </a:t>
            </a:r>
            <a:endParaRPr lang="en-US" dirty="0"/>
          </a:p>
        </p:txBody>
      </p:sp>
      <p:sp>
        <p:nvSpPr>
          <p:cNvPr id="7" name="TextBox 6"/>
          <p:cNvSpPr txBox="1"/>
          <p:nvPr/>
        </p:nvSpPr>
        <p:spPr>
          <a:xfrm>
            <a:off x="5827999" y="2839303"/>
            <a:ext cx="6221650" cy="477054"/>
          </a:xfrm>
          <a:prstGeom prst="rect">
            <a:avLst/>
          </a:prstGeom>
          <a:noFill/>
        </p:spPr>
        <p:txBody>
          <a:bodyPr wrap="square" rtlCol="0">
            <a:spAutoFit/>
          </a:bodyPr>
          <a:lstStyle/>
          <a:p>
            <a:r>
              <a:rPr lang="en-US" sz="2450" dirty="0" smtClean="0">
                <a:solidFill>
                  <a:srgbClr val="FFC000"/>
                </a:solidFill>
              </a:rPr>
              <a:t>A STRONGER Adult Education Program </a:t>
            </a:r>
            <a:endParaRPr lang="en-US" sz="2450" dirty="0">
              <a:solidFill>
                <a:srgbClr val="FFC000"/>
              </a:solidFill>
            </a:endParaRPr>
          </a:p>
        </p:txBody>
      </p:sp>
      <p:sp>
        <p:nvSpPr>
          <p:cNvPr id="12" name="TextBox 11"/>
          <p:cNvSpPr txBox="1"/>
          <p:nvPr/>
        </p:nvSpPr>
        <p:spPr>
          <a:xfrm>
            <a:off x="3699653" y="3516695"/>
            <a:ext cx="2128346" cy="1077218"/>
          </a:xfrm>
          <a:prstGeom prst="rect">
            <a:avLst/>
          </a:prstGeom>
          <a:noFill/>
        </p:spPr>
        <p:txBody>
          <a:bodyPr wrap="square" rtlCol="0">
            <a:spAutoFit/>
          </a:bodyPr>
          <a:lstStyle/>
          <a:p>
            <a:r>
              <a:rPr lang="en-US" sz="3200" dirty="0" smtClean="0">
                <a:solidFill>
                  <a:srgbClr val="FFC000"/>
                </a:solidFill>
                <a:latin typeface="Segoe Print" panose="02000600000000000000" pitchFamily="2" charset="0"/>
              </a:rPr>
              <a:t>Similar </a:t>
            </a:r>
          </a:p>
          <a:p>
            <a:r>
              <a:rPr lang="en-US" sz="3200" dirty="0" smtClean="0">
                <a:latin typeface="Segoe Print" panose="02000600000000000000" pitchFamily="2" charset="0"/>
              </a:rPr>
              <a:t>Message</a:t>
            </a:r>
            <a:endParaRPr lang="en-US" sz="3200" dirty="0">
              <a:latin typeface="Segoe Print" panose="02000600000000000000" pitchFamily="2" charset="0"/>
            </a:endParaRPr>
          </a:p>
        </p:txBody>
      </p:sp>
      <p:cxnSp>
        <p:nvCxnSpPr>
          <p:cNvPr id="17" name="Straight Connector 16"/>
          <p:cNvCxnSpPr/>
          <p:nvPr/>
        </p:nvCxnSpPr>
        <p:spPr>
          <a:xfrm>
            <a:off x="3803272" y="4576886"/>
            <a:ext cx="11216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863251" y="3344364"/>
            <a:ext cx="3829087" cy="3416320"/>
          </a:xfrm>
          <a:prstGeom prst="rect">
            <a:avLst/>
          </a:prstGeom>
        </p:spPr>
        <p:txBody>
          <a:bodyPr wrap="square">
            <a:spAutoFit/>
          </a:bodyPr>
          <a:lstStyle/>
          <a:p>
            <a:r>
              <a:rPr lang="en-US" sz="2400" dirty="0" smtClean="0">
                <a:ea typeface="Times New Roman" panose="02020603050405020304" pitchFamily="18" charset="0"/>
              </a:rPr>
              <a:t>“We </a:t>
            </a:r>
            <a:r>
              <a:rPr lang="en-US" sz="2400" dirty="0">
                <a:ea typeface="Times New Roman" panose="02020603050405020304" pitchFamily="18" charset="0"/>
              </a:rPr>
              <a:t>have </a:t>
            </a:r>
            <a:r>
              <a:rPr lang="en-US" sz="2400" dirty="0" smtClean="0">
                <a:ea typeface="Times New Roman" panose="02020603050405020304" pitchFamily="18" charset="0"/>
              </a:rPr>
              <a:t>all been </a:t>
            </a:r>
            <a:r>
              <a:rPr lang="en-US" sz="2400" dirty="0">
                <a:ea typeface="Times New Roman" panose="02020603050405020304" pitchFamily="18" charset="0"/>
              </a:rPr>
              <a:t>bombarded with many </a:t>
            </a:r>
            <a:r>
              <a:rPr lang="en-US" sz="2400" dirty="0" smtClean="0">
                <a:ea typeface="Times New Roman" panose="02020603050405020304" pitchFamily="18" charset="0"/>
              </a:rPr>
              <a:t>‘trial’ </a:t>
            </a:r>
            <a:r>
              <a:rPr lang="en-US" sz="2400" dirty="0">
                <a:ea typeface="Times New Roman" panose="02020603050405020304" pitchFamily="18" charset="0"/>
              </a:rPr>
              <a:t>online sites, try to develop learning segments that you can keep for use with distance education in the future</a:t>
            </a:r>
            <a:r>
              <a:rPr lang="en-US" sz="2400" dirty="0" smtClean="0">
                <a:ea typeface="Times New Roman" panose="02020603050405020304" pitchFamily="18" charset="0"/>
              </a:rPr>
              <a:t>!”</a:t>
            </a:r>
            <a:r>
              <a:rPr lang="en-US" sz="2400" dirty="0">
                <a:ea typeface="Times New Roman" panose="02020603050405020304" pitchFamily="18" charset="0"/>
              </a:rPr>
              <a:t>  </a:t>
            </a:r>
            <a:endParaRPr lang="en-US" sz="2400" dirty="0">
              <a:ea typeface="Calibri" panose="020F0502020204030204" pitchFamily="34" charset="0"/>
            </a:endParaRPr>
          </a:p>
          <a:p>
            <a:endParaRPr lang="en-US" sz="2400" dirty="0">
              <a:ea typeface="Calibri" panose="020F0502020204030204" pitchFamily="34" charset="0"/>
            </a:endParaRPr>
          </a:p>
        </p:txBody>
      </p:sp>
      <p:pic>
        <p:nvPicPr>
          <p:cNvPr id="18" name="Picture 1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03272" y="2622224"/>
            <a:ext cx="829925" cy="844401"/>
          </a:xfrm>
          <a:prstGeom prst="rect">
            <a:avLst/>
          </a:prstGeom>
          <a:ln>
            <a:solidFill>
              <a:schemeClr val="tx1"/>
            </a:solidFill>
          </a:ln>
        </p:spPr>
      </p:pic>
    </p:spTree>
    <p:extLst>
      <p:ext uri="{BB962C8B-B14F-4D97-AF65-F5344CB8AC3E}">
        <p14:creationId xmlns:p14="http://schemas.microsoft.com/office/powerpoint/2010/main" val="1586323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63453" y="296247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475499" y="5447762"/>
            <a:ext cx="6096000" cy="369332"/>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501066" y="2718636"/>
            <a:ext cx="3815990" cy="2262158"/>
          </a:xfrm>
          <a:prstGeom prst="rect">
            <a:avLst/>
          </a:prstGeom>
        </p:spPr>
        <p:txBody>
          <a:bodyPr wrap="square">
            <a:spAutoFit/>
          </a:bodyPr>
          <a:lstStyle/>
          <a:p>
            <a:r>
              <a:rPr lang="en-US" sz="2400" dirty="0">
                <a:solidFill>
                  <a:srgbClr val="FFC000"/>
                </a:solidFill>
                <a:ea typeface="Calibri" panose="020F0502020204030204" pitchFamily="34" charset="0"/>
              </a:rPr>
              <a:t>Lindsey Brown </a:t>
            </a:r>
          </a:p>
          <a:p>
            <a:r>
              <a:rPr lang="en-US" sz="1600" dirty="0">
                <a:ea typeface="Calibri" panose="020F0502020204030204" pitchFamily="34" charset="0"/>
              </a:rPr>
              <a:t>Beginning/Intermediate/Advanced English Instructor</a:t>
            </a:r>
          </a:p>
          <a:p>
            <a:r>
              <a:rPr lang="en-US" sz="1700" dirty="0">
                <a:ea typeface="Calibri" panose="020F0502020204030204" pitchFamily="34" charset="0"/>
              </a:rPr>
              <a:t>Lafayette Adult Resource </a:t>
            </a:r>
            <a:r>
              <a:rPr lang="en-US" sz="1700" dirty="0" smtClean="0">
                <a:ea typeface="Calibri" panose="020F0502020204030204" pitchFamily="34" charset="0"/>
              </a:rPr>
              <a:t>Academy</a:t>
            </a:r>
          </a:p>
          <a:p>
            <a:r>
              <a:rPr lang="en-US" sz="1700" dirty="0" smtClean="0">
                <a:ea typeface="Calibri" panose="020F0502020204030204" pitchFamily="34" charset="0"/>
              </a:rPr>
              <a:t>1100 Elizabeth Street</a:t>
            </a:r>
          </a:p>
          <a:p>
            <a:r>
              <a:rPr lang="en-US" sz="1700" dirty="0" smtClean="0">
                <a:ea typeface="Calibri" panose="020F0502020204030204" pitchFamily="34" charset="0"/>
              </a:rPr>
              <a:t>Lafayette, IN 47904</a:t>
            </a:r>
          </a:p>
          <a:p>
            <a:r>
              <a:rPr lang="en-US" sz="1700" dirty="0" smtClean="0">
                <a:ea typeface="Calibri" panose="020F0502020204030204" pitchFamily="34" charset="0"/>
              </a:rPr>
              <a:t>765.476.2920</a:t>
            </a:r>
            <a:endParaRPr lang="en-US" sz="1700" dirty="0">
              <a:ea typeface="Calibri" panose="020F0502020204030204" pitchFamily="34" charset="0"/>
            </a:endParaRPr>
          </a:p>
        </p:txBody>
      </p:sp>
      <p:sp>
        <p:nvSpPr>
          <p:cNvPr id="12" name="Rectangle 11"/>
          <p:cNvSpPr/>
          <p:nvPr/>
        </p:nvSpPr>
        <p:spPr>
          <a:xfrm>
            <a:off x="10195295" y="4598887"/>
            <a:ext cx="526106" cy="1569660"/>
          </a:xfrm>
          <a:prstGeom prst="rect">
            <a:avLst/>
          </a:prstGeom>
        </p:spPr>
        <p:txBody>
          <a:bodyPr wrap="none">
            <a:spAutoFit/>
          </a:bodyPr>
          <a:lstStyle/>
          <a:p>
            <a:r>
              <a:rPr lang="en-US" sz="9600" dirty="0" smtClean="0"/>
              <a:t> </a:t>
            </a:r>
            <a:endParaRPr lang="en-US" sz="9600" dirty="0"/>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sp>
        <p:nvSpPr>
          <p:cNvPr id="2" name="Rectangle 1"/>
          <p:cNvSpPr/>
          <p:nvPr/>
        </p:nvSpPr>
        <p:spPr>
          <a:xfrm>
            <a:off x="7634616" y="2724092"/>
            <a:ext cx="3936883" cy="3693319"/>
          </a:xfrm>
          <a:prstGeom prst="rect">
            <a:avLst/>
          </a:prstGeom>
        </p:spPr>
        <p:txBody>
          <a:bodyPr wrap="square">
            <a:spAutoFit/>
          </a:bodyPr>
          <a:lstStyle/>
          <a:p>
            <a:r>
              <a:rPr lang="en-US" dirty="0" smtClean="0">
                <a:ea typeface="Calibri" panose="020F0502020204030204" pitchFamily="34" charset="0"/>
                <a:cs typeface="Times New Roman" panose="02020603050405020304" pitchFamily="18" charset="0"/>
              </a:rPr>
              <a:t>It </a:t>
            </a:r>
            <a:r>
              <a:rPr lang="en-US" dirty="0">
                <a:ea typeface="Calibri" panose="020F0502020204030204" pitchFamily="34" charset="0"/>
                <a:cs typeface="Times New Roman" panose="02020603050405020304" pitchFamily="18" charset="0"/>
              </a:rPr>
              <a:t>has been a huge blessing for me, and there have been a lot of tears shed by students as they have had the opportunity to connect with their fellow classmates. </a:t>
            </a:r>
            <a:r>
              <a:rPr lang="en-US" dirty="0" smtClean="0">
                <a:ea typeface="Calibri" panose="020F0502020204030204" pitchFamily="34" charset="0"/>
                <a:cs typeface="Times New Roman" panose="02020603050405020304" pitchFamily="18" charset="0"/>
              </a:rPr>
              <a:t>The </a:t>
            </a:r>
            <a:r>
              <a:rPr lang="en-US" dirty="0">
                <a:ea typeface="Calibri" panose="020F0502020204030204" pitchFamily="34" charset="0"/>
                <a:cs typeface="Times New Roman" panose="02020603050405020304" pitchFamily="18" charset="0"/>
              </a:rPr>
              <a:t>community we have created at LARA is special and means so much to so many different people. </a:t>
            </a:r>
            <a:r>
              <a:rPr lang="en-US" dirty="0" smtClean="0">
                <a:ea typeface="Calibri" panose="020F0502020204030204" pitchFamily="34" charset="0"/>
                <a:cs typeface="Times New Roman" panose="02020603050405020304" pitchFamily="18" charset="0"/>
              </a:rPr>
              <a:t>Thank </a:t>
            </a:r>
            <a:r>
              <a:rPr lang="en-US" dirty="0">
                <a:ea typeface="Calibri" panose="020F0502020204030204" pitchFamily="34" charset="0"/>
                <a:cs typeface="Times New Roman" panose="02020603050405020304" pitchFamily="18" charset="0"/>
              </a:rPr>
              <a:t>you all </a:t>
            </a:r>
            <a:r>
              <a:rPr lang="en-US" dirty="0" smtClean="0">
                <a:ea typeface="Calibri" panose="020F0502020204030204" pitchFamily="34" charset="0"/>
                <a:cs typeface="Times New Roman" panose="02020603050405020304" pitchFamily="18" charset="0"/>
              </a:rPr>
              <a:t> for </a:t>
            </a:r>
            <a:r>
              <a:rPr lang="en-US" dirty="0">
                <a:ea typeface="Calibri" panose="020F0502020204030204" pitchFamily="34" charset="0"/>
                <a:cs typeface="Times New Roman" panose="02020603050405020304" pitchFamily="18" charset="0"/>
              </a:rPr>
              <a:t>the hard work you do to make Lafayette and the surrounding communities a better place to live</a:t>
            </a:r>
            <a:r>
              <a:rPr lang="en-US" dirty="0" smtClean="0">
                <a:ea typeface="Calibri" panose="020F0502020204030204" pitchFamily="34" charset="0"/>
                <a:cs typeface="Times New Roman" panose="02020603050405020304" pitchFamily="18" charset="0"/>
              </a:rPr>
              <a:t>.”</a:t>
            </a:r>
            <a:r>
              <a:rPr lang="en-US" dirty="0">
                <a:ea typeface="Calibri" panose="020F0502020204030204" pitchFamily="34" charset="0"/>
                <a:cs typeface="Times New Roman" panose="02020603050405020304" pitchFamily="18" charset="0"/>
              </a:rPr>
              <a:t> </a:t>
            </a:r>
            <a:endParaRPr lang="en-US" dirty="0">
              <a:effectLst/>
              <a:ea typeface="Calibri" panose="020F0502020204030204" pitchFamily="34" charset="0"/>
            </a:endParaRPr>
          </a:p>
        </p:txBody>
      </p:sp>
      <p:sp>
        <p:nvSpPr>
          <p:cNvPr id="7" name="Rectangle 6"/>
          <p:cNvSpPr/>
          <p:nvPr/>
        </p:nvSpPr>
        <p:spPr>
          <a:xfrm>
            <a:off x="4529842" y="4072389"/>
            <a:ext cx="3098813" cy="2308324"/>
          </a:xfrm>
          <a:prstGeom prst="rect">
            <a:avLst/>
          </a:prstGeom>
        </p:spPr>
        <p:txBody>
          <a:bodyPr wrap="square">
            <a:spAutoFit/>
          </a:bodyPr>
          <a:lstStyle/>
          <a:p>
            <a:r>
              <a:rPr lang="en-US" dirty="0" smtClean="0">
                <a:ea typeface="Calibri" panose="020F0502020204030204" pitchFamily="34" charset="0"/>
                <a:cs typeface="Times New Roman" panose="02020603050405020304" pitchFamily="18" charset="0"/>
              </a:rPr>
              <a:t>“For </a:t>
            </a:r>
            <a:r>
              <a:rPr lang="en-US" dirty="0">
                <a:ea typeface="Calibri" panose="020F0502020204030204" pitchFamily="34" charset="0"/>
                <a:cs typeface="Times New Roman" panose="02020603050405020304" pitchFamily="18" charset="0"/>
              </a:rPr>
              <a:t>those of you who haven't attempted to teach classes via zoom I would highly recommend giving it a try. </a:t>
            </a:r>
            <a:r>
              <a:rPr lang="en-US" dirty="0" smtClean="0">
                <a:ea typeface="Calibri" panose="020F0502020204030204" pitchFamily="34" charset="0"/>
                <a:cs typeface="Times New Roman" panose="02020603050405020304" pitchFamily="18" charset="0"/>
              </a:rPr>
              <a:t>It </a:t>
            </a:r>
            <a:r>
              <a:rPr lang="en-US" dirty="0">
                <a:ea typeface="Calibri" panose="020F0502020204030204" pitchFamily="34" charset="0"/>
                <a:cs typeface="Times New Roman" panose="02020603050405020304" pitchFamily="18" charset="0"/>
              </a:rPr>
              <a:t>seems a little daunting, but once you get the meeting set up, the rest is rather easy. </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62" y="5117204"/>
            <a:ext cx="3408631" cy="1091827"/>
          </a:xfrm>
          <a:prstGeom prst="rect">
            <a:avLst/>
          </a:prstGeom>
        </p:spPr>
      </p:pic>
      <p:sp>
        <p:nvSpPr>
          <p:cNvPr id="22" name="TextBox 21"/>
          <p:cNvSpPr txBox="1"/>
          <p:nvPr/>
        </p:nvSpPr>
        <p:spPr>
          <a:xfrm>
            <a:off x="4568455" y="2662086"/>
            <a:ext cx="2896415" cy="1477328"/>
          </a:xfrm>
          <a:prstGeom prst="rect">
            <a:avLst/>
          </a:prstGeom>
          <a:noFill/>
        </p:spPr>
        <p:txBody>
          <a:bodyPr wrap="square" rtlCol="0">
            <a:spAutoFit/>
          </a:bodyPr>
          <a:lstStyle/>
          <a:p>
            <a:r>
              <a:rPr lang="en-US" sz="5400" dirty="0" smtClean="0">
                <a:solidFill>
                  <a:srgbClr val="FFC000"/>
                </a:solidFill>
                <a:latin typeface="Segoe Print" panose="02000600000000000000" pitchFamily="2" charset="0"/>
              </a:rPr>
              <a:t>Staying </a:t>
            </a:r>
            <a:r>
              <a:rPr lang="en-US" sz="3600" dirty="0" smtClean="0">
                <a:solidFill>
                  <a:srgbClr val="FFC000"/>
                </a:solidFill>
                <a:latin typeface="Segoe Print" panose="02000600000000000000" pitchFamily="2" charset="0"/>
              </a:rPr>
              <a:t>Connected</a:t>
            </a:r>
            <a:endParaRPr lang="en-US" sz="3600" dirty="0">
              <a:solidFill>
                <a:srgbClr val="FFC000"/>
              </a:solidFill>
              <a:latin typeface="Segoe Print" panose="02000600000000000000" pitchFamily="2" charset="0"/>
            </a:endParaRPr>
          </a:p>
        </p:txBody>
      </p:sp>
    </p:spTree>
    <p:extLst>
      <p:ext uri="{BB962C8B-B14F-4D97-AF65-F5344CB8AC3E}">
        <p14:creationId xmlns:p14="http://schemas.microsoft.com/office/powerpoint/2010/main" val="126712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60767" y="3132185"/>
            <a:ext cx="32083" cy="3101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195295" y="4598887"/>
            <a:ext cx="526106" cy="1569660"/>
          </a:xfrm>
          <a:prstGeom prst="rect">
            <a:avLst/>
          </a:prstGeom>
        </p:spPr>
        <p:txBody>
          <a:bodyPr wrap="none">
            <a:spAutoFit/>
          </a:bodyPr>
          <a:lstStyle/>
          <a:p>
            <a:r>
              <a:rPr lang="en-US" sz="9600" dirty="0" smtClean="0"/>
              <a:t> </a:t>
            </a:r>
            <a:endParaRPr lang="en-US" sz="9600" dirty="0"/>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sp>
        <p:nvSpPr>
          <p:cNvPr id="3" name="Rectangle 2"/>
          <p:cNvSpPr/>
          <p:nvPr/>
        </p:nvSpPr>
        <p:spPr>
          <a:xfrm>
            <a:off x="4313265" y="2825100"/>
            <a:ext cx="3898232" cy="3785652"/>
          </a:xfrm>
          <a:prstGeom prst="rect">
            <a:avLst/>
          </a:prstGeom>
        </p:spPr>
        <p:txBody>
          <a:bodyPr wrap="square">
            <a:spAutoFit/>
          </a:bodyPr>
          <a:lstStyle/>
          <a:p>
            <a:r>
              <a:rPr lang="en-US" sz="1950" dirty="0" smtClean="0">
                <a:ea typeface="Times New Roman" panose="02020603050405020304" pitchFamily="18" charset="0"/>
                <a:cs typeface="Times New Roman" panose="02020603050405020304" pitchFamily="18" charset="0"/>
              </a:rPr>
              <a:t>“This </a:t>
            </a:r>
            <a:r>
              <a:rPr lang="en-US" sz="1950" dirty="0">
                <a:ea typeface="Times New Roman" panose="02020603050405020304" pitchFamily="18" charset="0"/>
                <a:cs typeface="Times New Roman" panose="02020603050405020304" pitchFamily="18" charset="0"/>
              </a:rPr>
              <a:t>has turned out to be an opportunity where we have all learned new skills, built up our team, introduced new technology to students, and shown our flexibility and adaptability. </a:t>
            </a:r>
            <a:r>
              <a:rPr lang="en-US" sz="1950" dirty="0" smtClean="0">
                <a:ea typeface="Times New Roman" panose="02020603050405020304" pitchFamily="18" charset="0"/>
                <a:cs typeface="Times New Roman" panose="02020603050405020304" pitchFamily="18" charset="0"/>
              </a:rPr>
              <a:t>Our </a:t>
            </a:r>
            <a:r>
              <a:rPr lang="en-US" sz="1950" dirty="0">
                <a:ea typeface="Times New Roman" panose="02020603050405020304" pitchFamily="18" charset="0"/>
                <a:cs typeface="Times New Roman" panose="02020603050405020304" pitchFamily="18" charset="0"/>
              </a:rPr>
              <a:t>staff spent their spring break reaching out to text each and every student in the program to check on their social emotional </a:t>
            </a:r>
            <a:r>
              <a:rPr lang="en-US" sz="1950" dirty="0" smtClean="0">
                <a:ea typeface="Times New Roman" panose="02020603050405020304" pitchFamily="18" charset="0"/>
                <a:cs typeface="Times New Roman" panose="02020603050405020304" pitchFamily="18" charset="0"/>
              </a:rPr>
              <a:t>well-being.”</a:t>
            </a:r>
            <a:r>
              <a:rPr lang="en-US" sz="1950" dirty="0">
                <a:ea typeface="Times New Roman" panose="02020603050405020304" pitchFamily="18" charset="0"/>
                <a:cs typeface="Times New Roman" panose="02020603050405020304" pitchFamily="18" charset="0"/>
              </a:rPr>
              <a:t> </a:t>
            </a:r>
            <a:endParaRPr lang="en-US" sz="1950" dirty="0"/>
          </a:p>
        </p:txBody>
      </p:sp>
      <p:sp>
        <p:nvSpPr>
          <p:cNvPr id="13" name="Rectangle 12"/>
          <p:cNvSpPr/>
          <p:nvPr/>
        </p:nvSpPr>
        <p:spPr>
          <a:xfrm>
            <a:off x="8353617" y="2707699"/>
            <a:ext cx="3683356" cy="3231654"/>
          </a:xfrm>
          <a:prstGeom prst="rect">
            <a:avLst/>
          </a:prstGeom>
        </p:spPr>
        <p:txBody>
          <a:bodyPr wrap="square">
            <a:spAutoFit/>
          </a:bodyPr>
          <a:lstStyle/>
          <a:p>
            <a:r>
              <a:rPr lang="en-US" sz="3300" dirty="0">
                <a:ea typeface="Calibri" panose="020F0502020204030204" pitchFamily="34" charset="0"/>
              </a:rPr>
              <a:t>"All of my students were </a:t>
            </a:r>
            <a:r>
              <a:rPr lang="en-US" sz="3300" dirty="0">
                <a:solidFill>
                  <a:srgbClr val="FFC000"/>
                </a:solidFill>
                <a:ea typeface="Calibri" panose="020F0502020204030204" pitchFamily="34" charset="0"/>
              </a:rPr>
              <a:t>ecstatic</a:t>
            </a:r>
            <a:r>
              <a:rPr lang="en-US" sz="3300" dirty="0">
                <a:ea typeface="Calibri" panose="020F0502020204030204" pitchFamily="34" charset="0"/>
              </a:rPr>
              <a:t> to be part of our </a:t>
            </a:r>
            <a:r>
              <a:rPr lang="en-US" sz="3300" dirty="0" smtClean="0">
                <a:ea typeface="Calibri" panose="020F0502020204030204" pitchFamily="34" charset="0"/>
              </a:rPr>
              <a:t> online </a:t>
            </a:r>
            <a:r>
              <a:rPr lang="en-US" sz="3300" dirty="0">
                <a:ea typeface="Calibri" panose="020F0502020204030204" pitchFamily="34" charset="0"/>
              </a:rPr>
              <a:t>learning program."</a:t>
            </a:r>
            <a:endParaRPr lang="en-US" sz="3300" dirty="0">
              <a:effectLst/>
              <a:ea typeface="Calibri" panose="020F0502020204030204" pitchFamily="34" charset="0"/>
            </a:endParaRPr>
          </a:p>
        </p:txBody>
      </p:sp>
      <p:sp>
        <p:nvSpPr>
          <p:cNvPr id="14" name="Rectangle 13"/>
          <p:cNvSpPr/>
          <p:nvPr/>
        </p:nvSpPr>
        <p:spPr>
          <a:xfrm>
            <a:off x="458149" y="3338641"/>
            <a:ext cx="3351518" cy="2600712"/>
          </a:xfrm>
          <a:prstGeom prst="rect">
            <a:avLst/>
          </a:prstGeom>
        </p:spPr>
        <p:txBody>
          <a:bodyPr wrap="square">
            <a:spAutoFit/>
          </a:bodyPr>
          <a:lstStyle/>
          <a:p>
            <a:r>
              <a:rPr lang="en-US" sz="4800" dirty="0">
                <a:solidFill>
                  <a:srgbClr val="FFC000"/>
                </a:solidFill>
                <a:ea typeface="Times New Roman" panose="02020603050405020304" pitchFamily="18" charset="0"/>
              </a:rPr>
              <a:t>Natalie </a:t>
            </a:r>
            <a:endParaRPr lang="en-US" sz="4800" dirty="0" smtClean="0">
              <a:solidFill>
                <a:srgbClr val="FFC000"/>
              </a:solidFill>
              <a:ea typeface="Times New Roman" panose="02020603050405020304" pitchFamily="18" charset="0"/>
            </a:endParaRPr>
          </a:p>
          <a:p>
            <a:r>
              <a:rPr lang="en-US" sz="3200" dirty="0" smtClean="0">
                <a:solidFill>
                  <a:srgbClr val="FFC000"/>
                </a:solidFill>
                <a:ea typeface="Times New Roman" panose="02020603050405020304" pitchFamily="18" charset="0"/>
              </a:rPr>
              <a:t>Reuter</a:t>
            </a:r>
            <a:endParaRPr lang="en-US" sz="3200" dirty="0">
              <a:solidFill>
                <a:srgbClr val="FFC000"/>
              </a:solidFill>
              <a:ea typeface="Calibri" panose="020F0502020204030204" pitchFamily="34" charset="0"/>
            </a:endParaRPr>
          </a:p>
          <a:p>
            <a:r>
              <a:rPr lang="en-US" sz="1600" dirty="0">
                <a:ea typeface="Times New Roman" panose="02020603050405020304" pitchFamily="18" charset="0"/>
              </a:rPr>
              <a:t>Director of Adult &amp; Continuing Education</a:t>
            </a:r>
            <a:endParaRPr lang="en-US" sz="1600" dirty="0">
              <a:ea typeface="Calibri" panose="020F0502020204030204" pitchFamily="34" charset="0"/>
            </a:endParaRPr>
          </a:p>
          <a:p>
            <a:r>
              <a:rPr lang="en-US" sz="1600" dirty="0">
                <a:ea typeface="Times New Roman" panose="02020603050405020304" pitchFamily="18" charset="0"/>
              </a:rPr>
              <a:t>MSD of Warren </a:t>
            </a:r>
            <a:r>
              <a:rPr lang="en-US" sz="1600" dirty="0" smtClean="0">
                <a:ea typeface="Times New Roman" panose="02020603050405020304" pitchFamily="18" charset="0"/>
              </a:rPr>
              <a:t>Twp.</a:t>
            </a:r>
          </a:p>
          <a:p>
            <a:r>
              <a:rPr lang="en-US" sz="1600" dirty="0" smtClean="0">
                <a:ea typeface="Times New Roman" panose="02020603050405020304" pitchFamily="18" charset="0"/>
              </a:rPr>
              <a:t>317.532.6155</a:t>
            </a:r>
            <a:endParaRPr lang="en-US" sz="1600" dirty="0">
              <a:ea typeface="Calibri" panose="020F0502020204030204" pitchFamily="34" charset="0"/>
            </a:endParaRPr>
          </a:p>
          <a:p>
            <a:r>
              <a:rPr lang="en-US" sz="1900" u="sng" dirty="0">
                <a:solidFill>
                  <a:srgbClr val="999999"/>
                </a:solidFill>
                <a:latin typeface="Garamond" panose="02020404030301010803" pitchFamily="18" charset="0"/>
                <a:ea typeface="Times New Roman" panose="02020603050405020304" pitchFamily="18" charset="0"/>
                <a:hlinkClick r:id="rId4"/>
              </a:rPr>
              <a:t>adulteducation.warren.k12.in.us</a:t>
            </a:r>
            <a:endParaRPr lang="en-US" sz="1900" dirty="0">
              <a:effectLst/>
              <a:latin typeface="Times New Roman" panose="02020603050405020304" pitchFamily="18" charset="0"/>
              <a:ea typeface="Calibri" panose="020F0502020204030204" pitchFamily="34" charset="0"/>
            </a:endParaRPr>
          </a:p>
        </p:txBody>
      </p:sp>
      <p:sp>
        <p:nvSpPr>
          <p:cNvPr id="15" name="TextBox 14"/>
          <p:cNvSpPr txBox="1"/>
          <p:nvPr/>
        </p:nvSpPr>
        <p:spPr>
          <a:xfrm>
            <a:off x="8420244" y="6045436"/>
            <a:ext cx="3320716" cy="584775"/>
          </a:xfrm>
          <a:prstGeom prst="rect">
            <a:avLst/>
          </a:prstGeom>
          <a:noFill/>
        </p:spPr>
        <p:txBody>
          <a:bodyPr wrap="square" rtlCol="0">
            <a:spAutoFit/>
          </a:bodyPr>
          <a:lstStyle/>
          <a:p>
            <a:r>
              <a:rPr lang="en-US" sz="1600" dirty="0" smtClean="0"/>
              <a:t>MSD of Warren Township    Adult Education Teacher</a:t>
            </a:r>
            <a:endParaRPr lang="en-US" sz="1600" dirty="0"/>
          </a:p>
        </p:txBody>
      </p:sp>
      <p:cxnSp>
        <p:nvCxnSpPr>
          <p:cNvPr id="19" name="Straight Connector 18"/>
          <p:cNvCxnSpPr/>
          <p:nvPr/>
        </p:nvCxnSpPr>
        <p:spPr>
          <a:xfrm>
            <a:off x="8534400" y="5939353"/>
            <a:ext cx="10748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3250" name="Picture 2" descr="https://drive.google.com/a/warren.k12.in.us/uc?id=1UyjZzEByU7rqg9xJARyOW0ykuCS73Fs5&amp;export=download"/>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11145031" y="5555483"/>
            <a:ext cx="601271" cy="7800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l="26302" t="5228" r="20378" b="33579"/>
          <a:stretch/>
        </p:blipFill>
        <p:spPr>
          <a:xfrm>
            <a:off x="2842383" y="3700033"/>
            <a:ext cx="1010654" cy="1748590"/>
          </a:xfrm>
          <a:prstGeom prst="rect">
            <a:avLst/>
          </a:prstGeom>
          <a:ln>
            <a:solidFill>
              <a:schemeClr val="tx1"/>
            </a:solidFill>
          </a:ln>
        </p:spPr>
      </p:pic>
    </p:spTree>
    <p:extLst>
      <p:ext uri="{BB962C8B-B14F-4D97-AF65-F5344CB8AC3E}">
        <p14:creationId xmlns:p14="http://schemas.microsoft.com/office/powerpoint/2010/main" val="833731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718497" y="3550599"/>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181734" y="-98678"/>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sp>
        <p:nvSpPr>
          <p:cNvPr id="3" name="TextBox 2"/>
          <p:cNvSpPr txBox="1"/>
          <p:nvPr/>
        </p:nvSpPr>
        <p:spPr>
          <a:xfrm>
            <a:off x="3764598" y="4448549"/>
            <a:ext cx="4979694" cy="2215991"/>
          </a:xfrm>
          <a:prstGeom prst="rect">
            <a:avLst/>
          </a:prstGeom>
          <a:noFill/>
        </p:spPr>
        <p:txBody>
          <a:bodyPr wrap="square" rtlCol="0">
            <a:spAutoFit/>
          </a:bodyPr>
          <a:lstStyle/>
          <a:p>
            <a:r>
              <a:rPr lang="en-US" sz="2400" dirty="0" smtClean="0">
                <a:solidFill>
                  <a:srgbClr val="FFC000"/>
                </a:solidFill>
                <a:latin typeface="+mj-lt"/>
              </a:rPr>
              <a:t>• Stay in Touch</a:t>
            </a:r>
          </a:p>
          <a:p>
            <a:r>
              <a:rPr lang="en-US" sz="2400" dirty="0" smtClean="0">
                <a:latin typeface="+mj-lt"/>
              </a:rPr>
              <a:t>• Avoid Overload</a:t>
            </a:r>
          </a:p>
          <a:p>
            <a:r>
              <a:rPr lang="en-US" sz="2400" dirty="0" smtClean="0">
                <a:solidFill>
                  <a:srgbClr val="FFC000"/>
                </a:solidFill>
                <a:latin typeface="+mj-lt"/>
              </a:rPr>
              <a:t>• Enhance Technology                     </a:t>
            </a:r>
            <a:r>
              <a:rPr lang="en-US" sz="2400" dirty="0">
                <a:solidFill>
                  <a:srgbClr val="FFC000"/>
                </a:solidFill>
                <a:latin typeface="+mj-lt"/>
              </a:rPr>
              <a:t> </a:t>
            </a:r>
            <a:r>
              <a:rPr lang="en-US" sz="2400" dirty="0" smtClean="0">
                <a:solidFill>
                  <a:srgbClr val="FFC000"/>
                </a:solidFill>
                <a:latin typeface="+mj-lt"/>
              </a:rPr>
              <a:t> </a:t>
            </a:r>
          </a:p>
          <a:p>
            <a:r>
              <a:rPr lang="en-US" sz="2400" dirty="0">
                <a:solidFill>
                  <a:srgbClr val="FFC000"/>
                </a:solidFill>
                <a:latin typeface="+mj-lt"/>
              </a:rPr>
              <a:t> </a:t>
            </a:r>
            <a:r>
              <a:rPr lang="en-US" sz="2400" dirty="0" smtClean="0">
                <a:solidFill>
                  <a:srgbClr val="FFC000"/>
                </a:solidFill>
                <a:latin typeface="+mj-lt"/>
              </a:rPr>
              <a:t>    Skills                                                     </a:t>
            </a:r>
          </a:p>
          <a:p>
            <a:r>
              <a:rPr lang="en-US" sz="2400" dirty="0" smtClean="0">
                <a:latin typeface="+mj-lt"/>
              </a:rPr>
              <a:t>• Offer Support</a:t>
            </a:r>
          </a:p>
          <a:p>
            <a:endParaRPr lang="en-US" dirty="0">
              <a:solidFill>
                <a:srgbClr val="FFC000"/>
              </a:solidFill>
            </a:endParaRPr>
          </a:p>
        </p:txBody>
      </p:sp>
      <p:sp>
        <p:nvSpPr>
          <p:cNvPr id="2" name="Rectangle 1"/>
          <p:cNvSpPr/>
          <p:nvPr/>
        </p:nvSpPr>
        <p:spPr>
          <a:xfrm>
            <a:off x="7629928" y="4448549"/>
            <a:ext cx="4375726" cy="1938992"/>
          </a:xfrm>
          <a:prstGeom prst="rect">
            <a:avLst/>
          </a:prstGeom>
        </p:spPr>
        <p:txBody>
          <a:bodyPr wrap="square">
            <a:spAutoFit/>
          </a:bodyPr>
          <a:lstStyle/>
          <a:p>
            <a:r>
              <a:rPr lang="en-US" sz="2400" dirty="0" smtClean="0"/>
              <a:t>• Create </a:t>
            </a:r>
            <a:r>
              <a:rPr lang="en-US" sz="2400" dirty="0"/>
              <a:t>Relevant </a:t>
            </a:r>
            <a:r>
              <a:rPr lang="en-US" sz="2400" dirty="0" smtClean="0"/>
              <a:t>Materials</a:t>
            </a:r>
          </a:p>
          <a:p>
            <a:r>
              <a:rPr lang="en-US" sz="2400" dirty="0" smtClean="0">
                <a:solidFill>
                  <a:srgbClr val="FFC000"/>
                </a:solidFill>
              </a:rPr>
              <a:t>• Target </a:t>
            </a:r>
            <a:r>
              <a:rPr lang="en-US" sz="2400" dirty="0">
                <a:solidFill>
                  <a:srgbClr val="FFC000"/>
                </a:solidFill>
              </a:rPr>
              <a:t>Instruction</a:t>
            </a:r>
          </a:p>
          <a:p>
            <a:r>
              <a:rPr lang="en-US" sz="2400" dirty="0" smtClean="0"/>
              <a:t>• Promote </a:t>
            </a:r>
            <a:r>
              <a:rPr lang="en-US" sz="2400" dirty="0"/>
              <a:t>Self-efficacy</a:t>
            </a:r>
          </a:p>
          <a:p>
            <a:r>
              <a:rPr lang="en-US" dirty="0" smtClean="0">
                <a:solidFill>
                  <a:srgbClr val="FFC000"/>
                </a:solidFill>
              </a:rPr>
              <a:t>  </a:t>
            </a:r>
            <a:r>
              <a:rPr lang="en-US" sz="2400" dirty="0" smtClean="0">
                <a:solidFill>
                  <a:srgbClr val="FFC000"/>
                </a:solidFill>
              </a:rPr>
              <a:t>(</a:t>
            </a:r>
            <a:r>
              <a:rPr lang="en-US" sz="2400" dirty="0">
                <a:solidFill>
                  <a:srgbClr val="FFC000"/>
                </a:solidFill>
              </a:rPr>
              <a:t>Motivate Adult Learners </a:t>
            </a:r>
            <a:r>
              <a:rPr lang="en-US" sz="2400" dirty="0" smtClean="0">
                <a:solidFill>
                  <a:srgbClr val="FFC000"/>
                </a:solidFill>
              </a:rPr>
              <a:t> </a:t>
            </a:r>
          </a:p>
          <a:p>
            <a:r>
              <a:rPr lang="en-US" sz="2400" dirty="0">
                <a:solidFill>
                  <a:srgbClr val="FFC000"/>
                </a:solidFill>
              </a:rPr>
              <a:t> </a:t>
            </a:r>
            <a:r>
              <a:rPr lang="en-US" sz="2400" dirty="0" smtClean="0">
                <a:solidFill>
                  <a:srgbClr val="FFC000"/>
                </a:solidFill>
              </a:rPr>
              <a:t>  to Persist</a:t>
            </a:r>
            <a:r>
              <a:rPr lang="en-US" sz="2400" dirty="0">
                <a:solidFill>
                  <a:srgbClr val="FFC000"/>
                </a:solidFill>
              </a:rPr>
              <a:t>)</a:t>
            </a:r>
          </a:p>
        </p:txBody>
      </p:sp>
      <p:sp>
        <p:nvSpPr>
          <p:cNvPr id="4" name="Rectangle 3"/>
          <p:cNvSpPr/>
          <p:nvPr/>
        </p:nvSpPr>
        <p:spPr>
          <a:xfrm>
            <a:off x="3912030" y="2639280"/>
            <a:ext cx="7659469" cy="1754326"/>
          </a:xfrm>
          <a:prstGeom prst="rect">
            <a:avLst/>
          </a:prstGeom>
        </p:spPr>
        <p:txBody>
          <a:bodyPr wrap="none">
            <a:spAutoFit/>
          </a:bodyPr>
          <a:lstStyle/>
          <a:p>
            <a:r>
              <a:rPr lang="en-US" sz="7200" dirty="0">
                <a:solidFill>
                  <a:srgbClr val="FFC000"/>
                </a:solidFill>
                <a:latin typeface="Segoe Print" panose="02000600000000000000" pitchFamily="2" charset="0"/>
              </a:rPr>
              <a:t>Key</a:t>
            </a:r>
            <a:r>
              <a:rPr lang="en-US" sz="7200" dirty="0">
                <a:latin typeface="Segoe Print" panose="02000600000000000000" pitchFamily="2" charset="0"/>
              </a:rPr>
              <a:t> Takeaways </a:t>
            </a:r>
            <a:endParaRPr lang="en-US" sz="7200" dirty="0" smtClean="0">
              <a:latin typeface="Segoe Print" panose="02000600000000000000" pitchFamily="2" charset="0"/>
            </a:endParaRPr>
          </a:p>
          <a:p>
            <a:r>
              <a:rPr lang="en-US" sz="3600" dirty="0" smtClean="0">
                <a:latin typeface="Segoe Print" panose="02000600000000000000" pitchFamily="2" charset="0"/>
              </a:rPr>
              <a:t>from </a:t>
            </a:r>
            <a:r>
              <a:rPr lang="en-US" sz="3600" dirty="0">
                <a:latin typeface="Segoe Print" panose="02000600000000000000" pitchFamily="2" charset="0"/>
              </a:rPr>
              <a:t>our PDFs </a:t>
            </a:r>
          </a:p>
        </p:txBody>
      </p:sp>
      <p:cxnSp>
        <p:nvCxnSpPr>
          <p:cNvPr id="15" name="Straight Connector 14"/>
          <p:cNvCxnSpPr/>
          <p:nvPr/>
        </p:nvCxnSpPr>
        <p:spPr>
          <a:xfrm flipH="1">
            <a:off x="7390994" y="4688568"/>
            <a:ext cx="624" cy="1589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483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718497" y="3550599"/>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181734" y="-34509"/>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cxnSp>
        <p:nvCxnSpPr>
          <p:cNvPr id="21" name="Straight Connector 20"/>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951921" y="2734839"/>
            <a:ext cx="8006615" cy="2262158"/>
          </a:xfrm>
          <a:prstGeom prst="rect">
            <a:avLst/>
          </a:prstGeom>
        </p:spPr>
        <p:txBody>
          <a:bodyPr wrap="square">
            <a:spAutoFit/>
          </a:bodyPr>
          <a:lstStyle/>
          <a:p>
            <a:r>
              <a:rPr lang="en-US" sz="5200" dirty="0" smtClean="0">
                <a:solidFill>
                  <a:schemeClr val="accent5">
                    <a:lumMod val="40000"/>
                    <a:lumOff val="60000"/>
                  </a:schemeClr>
                </a:solidFill>
              </a:rPr>
              <a:t>UNKNOWN</a:t>
            </a:r>
          </a:p>
          <a:p>
            <a:r>
              <a:rPr lang="en-US" sz="2400" dirty="0" smtClean="0"/>
              <a:t>is </a:t>
            </a:r>
            <a:r>
              <a:rPr lang="en-US" sz="2400" i="1" dirty="0" smtClean="0"/>
              <a:t>very</a:t>
            </a:r>
            <a:r>
              <a:rPr lang="en-US" sz="2400" dirty="0" smtClean="0"/>
              <a:t> Scary</a:t>
            </a:r>
          </a:p>
          <a:p>
            <a:endParaRPr lang="en-US" sz="1000" dirty="0"/>
          </a:p>
          <a:p>
            <a:r>
              <a:rPr lang="en-US" sz="2350" dirty="0">
                <a:solidFill>
                  <a:srgbClr val="FFC000"/>
                </a:solidFill>
              </a:rPr>
              <a:t>●</a:t>
            </a:r>
            <a:r>
              <a:rPr lang="en-US" sz="2350" dirty="0"/>
              <a:t> </a:t>
            </a:r>
            <a:r>
              <a:rPr lang="en-US" sz="2350" dirty="0" smtClean="0"/>
              <a:t>Challenges </a:t>
            </a:r>
            <a:r>
              <a:rPr lang="en-US" sz="2350" dirty="0">
                <a:solidFill>
                  <a:srgbClr val="FFC000"/>
                </a:solidFill>
              </a:rPr>
              <a:t>● </a:t>
            </a:r>
            <a:r>
              <a:rPr lang="en-US" sz="2350" dirty="0" smtClean="0"/>
              <a:t>Opportunities</a:t>
            </a:r>
            <a:r>
              <a:rPr lang="en-US" sz="2350" dirty="0" smtClean="0">
                <a:solidFill>
                  <a:srgbClr val="FFC000"/>
                </a:solidFill>
              </a:rPr>
              <a:t> ● </a:t>
            </a:r>
            <a:r>
              <a:rPr lang="en-US" sz="2350" dirty="0" smtClean="0"/>
              <a:t>Failures</a:t>
            </a:r>
            <a:r>
              <a:rPr lang="en-US" sz="2350" dirty="0" smtClean="0">
                <a:solidFill>
                  <a:srgbClr val="FFC000"/>
                </a:solidFill>
              </a:rPr>
              <a:t> ● </a:t>
            </a:r>
            <a:r>
              <a:rPr lang="en-US" sz="2350" dirty="0" smtClean="0"/>
              <a:t>SUCCESSESS</a:t>
            </a:r>
            <a:endParaRPr lang="en-US" sz="2350" dirty="0"/>
          </a:p>
          <a:p>
            <a:endParaRPr lang="en-US" sz="2350" dirty="0"/>
          </a:p>
          <a:p>
            <a:endParaRPr lang="en-US" sz="500" dirty="0"/>
          </a:p>
        </p:txBody>
      </p:sp>
      <p:sp>
        <p:nvSpPr>
          <p:cNvPr id="4" name="Rectangle 3"/>
          <p:cNvSpPr/>
          <p:nvPr/>
        </p:nvSpPr>
        <p:spPr>
          <a:xfrm>
            <a:off x="8154832" y="2696900"/>
            <a:ext cx="3735318" cy="1446550"/>
          </a:xfrm>
          <a:prstGeom prst="rect">
            <a:avLst/>
          </a:prstGeom>
        </p:spPr>
        <p:txBody>
          <a:bodyPr wrap="none">
            <a:spAutoFit/>
          </a:bodyPr>
          <a:lstStyle/>
          <a:p>
            <a:r>
              <a:rPr lang="en-US" sz="5200" b="1" dirty="0" smtClean="0">
                <a:solidFill>
                  <a:srgbClr val="FFC000"/>
                </a:solidFill>
              </a:rPr>
              <a:t>STRONGER</a:t>
            </a:r>
            <a:r>
              <a:rPr lang="en-US" sz="5400" dirty="0" smtClean="0">
                <a:solidFill>
                  <a:srgbClr val="FFC000"/>
                </a:solidFill>
              </a:rPr>
              <a:t> </a:t>
            </a:r>
          </a:p>
          <a:p>
            <a:r>
              <a:rPr lang="en-US" sz="3300" dirty="0" smtClean="0"/>
              <a:t>Adult </a:t>
            </a:r>
            <a:r>
              <a:rPr lang="en-US" sz="3300" dirty="0"/>
              <a:t>Education</a:t>
            </a:r>
          </a:p>
        </p:txBody>
      </p:sp>
      <p:cxnSp>
        <p:nvCxnSpPr>
          <p:cNvPr id="9" name="Straight Connector 8"/>
          <p:cNvCxnSpPr/>
          <p:nvPr/>
        </p:nvCxnSpPr>
        <p:spPr>
          <a:xfrm>
            <a:off x="7875018" y="2951578"/>
            <a:ext cx="0" cy="97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13757" y="4686376"/>
            <a:ext cx="7753478" cy="1384995"/>
          </a:xfrm>
          <a:prstGeom prst="rect">
            <a:avLst/>
          </a:prstGeom>
          <a:noFill/>
        </p:spPr>
        <p:txBody>
          <a:bodyPr wrap="square" rtlCol="0">
            <a:spAutoFit/>
          </a:bodyPr>
          <a:lstStyle/>
          <a:p>
            <a:r>
              <a:rPr lang="en-US" sz="6600" dirty="0" smtClean="0"/>
              <a:t>AE </a:t>
            </a:r>
            <a:r>
              <a:rPr lang="en-US" sz="6600" dirty="0" smtClean="0">
                <a:solidFill>
                  <a:srgbClr val="FFC000"/>
                </a:solidFill>
              </a:rPr>
              <a:t>Barrier</a:t>
            </a:r>
            <a:r>
              <a:rPr lang="en-US" sz="6600" dirty="0" smtClean="0"/>
              <a:t> Busters</a:t>
            </a:r>
          </a:p>
          <a:p>
            <a:r>
              <a:rPr lang="en-US" dirty="0" smtClean="0"/>
              <a:t>Here’s what Indiana Adult Education has done to Assist You . . .</a:t>
            </a:r>
            <a:endParaRPr lang="en-US" dirty="0"/>
          </a:p>
        </p:txBody>
      </p:sp>
      <p:sp>
        <p:nvSpPr>
          <p:cNvPr id="18" name="Right Arrow 17"/>
          <p:cNvSpPr/>
          <p:nvPr/>
        </p:nvSpPr>
        <p:spPr>
          <a:xfrm>
            <a:off x="7233334" y="6055593"/>
            <a:ext cx="3828738" cy="582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flipV="1">
            <a:off x="4020309" y="4686376"/>
            <a:ext cx="1177333" cy="2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993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63500" y="-136525"/>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cxnSp>
        <p:nvCxnSpPr>
          <p:cNvPr id="14" name="Straight Connector 13"/>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745191" y="2849562"/>
            <a:ext cx="6279515" cy="3139321"/>
          </a:xfrm>
          <a:prstGeom prst="rect">
            <a:avLst/>
          </a:prstGeom>
        </p:spPr>
        <p:txBody>
          <a:bodyPr wrap="square">
            <a:spAutoFit/>
          </a:bodyPr>
          <a:lstStyle/>
          <a:p>
            <a:r>
              <a:rPr lang="en-US" sz="2200" i="1" dirty="0" smtClean="0"/>
              <a:t>“When </a:t>
            </a:r>
            <a:r>
              <a:rPr lang="en-US" sz="2200" i="1" dirty="0"/>
              <a:t>I was a boy and I would see scary things in the news, my mother would say to me, 'Look for the helpers. You will always find people who are helping.' To this day, especially in times of 'disaster,' I remember my mother’s words and I am always comforted by realizing that there are still so many </a:t>
            </a:r>
            <a:r>
              <a:rPr lang="en-US" sz="2200" i="1" dirty="0" smtClean="0"/>
              <a:t>helpers - so </a:t>
            </a:r>
            <a:r>
              <a:rPr lang="en-US" sz="2200" i="1" dirty="0"/>
              <a:t>many caring people in this world." </a:t>
            </a:r>
            <a:endParaRPr lang="en-US" sz="2200" dirty="0"/>
          </a:p>
        </p:txBody>
      </p:sp>
      <p:sp>
        <p:nvSpPr>
          <p:cNvPr id="4" name="TextBox 3"/>
          <p:cNvSpPr txBox="1"/>
          <p:nvPr/>
        </p:nvSpPr>
        <p:spPr>
          <a:xfrm>
            <a:off x="5683140" y="5842879"/>
            <a:ext cx="5565227" cy="646331"/>
          </a:xfrm>
          <a:prstGeom prst="rect">
            <a:avLst/>
          </a:prstGeom>
          <a:noFill/>
        </p:spPr>
        <p:txBody>
          <a:bodyPr wrap="square" rtlCol="0">
            <a:spAutoFit/>
          </a:bodyPr>
          <a:lstStyle/>
          <a:p>
            <a:r>
              <a:rPr lang="en-US" sz="3600" dirty="0" smtClean="0">
                <a:solidFill>
                  <a:srgbClr val="FFC000"/>
                </a:solidFill>
              </a:rPr>
              <a:t>“Look for the Helpers.”</a:t>
            </a:r>
            <a:endParaRPr lang="en-US" sz="3600" dirty="0">
              <a:solidFill>
                <a:srgbClr val="FFC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072" y="3040854"/>
            <a:ext cx="1791268" cy="2815389"/>
          </a:xfrm>
          <a:prstGeom prst="rect">
            <a:avLst/>
          </a:prstGeom>
        </p:spPr>
      </p:pic>
    </p:spTree>
    <p:extLst>
      <p:ext uri="{BB962C8B-B14F-4D97-AF65-F5344CB8AC3E}">
        <p14:creationId xmlns:p14="http://schemas.microsoft.com/office/powerpoint/2010/main" val="1663271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718497" y="3550599"/>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181734" y="-98678"/>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cxnSp>
        <p:nvCxnSpPr>
          <p:cNvPr id="21" name="Straight Connector 20"/>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893157" y="3375289"/>
            <a:ext cx="4047903" cy="646331"/>
          </a:xfrm>
          <a:prstGeom prst="rect">
            <a:avLst/>
          </a:prstGeom>
        </p:spPr>
        <p:txBody>
          <a:bodyPr wrap="none">
            <a:spAutoFit/>
          </a:bodyPr>
          <a:lstStyle/>
          <a:p>
            <a:r>
              <a:rPr lang="en-US" dirty="0">
                <a:hlinkClick r:id="rId4"/>
              </a:rPr>
              <a:t>https://</a:t>
            </a:r>
            <a:r>
              <a:rPr lang="en-US" dirty="0" smtClean="0">
                <a:hlinkClick r:id="rId4"/>
              </a:rPr>
              <a:t>www.in.gov/dwd/2910.htm</a:t>
            </a:r>
            <a:endParaRPr lang="en-US" dirty="0" smtClean="0"/>
          </a:p>
          <a:p>
            <a:endParaRPr lang="en-US" dirty="0"/>
          </a:p>
        </p:txBody>
      </p:sp>
      <p:sp>
        <p:nvSpPr>
          <p:cNvPr id="10" name="Rectangle 9"/>
          <p:cNvSpPr/>
          <p:nvPr/>
        </p:nvSpPr>
        <p:spPr>
          <a:xfrm>
            <a:off x="3828898" y="2728958"/>
            <a:ext cx="8148384" cy="646331"/>
          </a:xfrm>
          <a:prstGeom prst="rect">
            <a:avLst/>
          </a:prstGeom>
        </p:spPr>
        <p:txBody>
          <a:bodyPr wrap="none">
            <a:spAutoFit/>
          </a:bodyPr>
          <a:lstStyle/>
          <a:p>
            <a:r>
              <a:rPr lang="en-US" sz="3600" dirty="0">
                <a:solidFill>
                  <a:srgbClr val="FFC000"/>
                </a:solidFill>
              </a:rPr>
              <a:t>Adult Education </a:t>
            </a:r>
            <a:r>
              <a:rPr lang="en-US" sz="3600" dirty="0"/>
              <a:t>COVID-19 Updates</a:t>
            </a:r>
          </a:p>
        </p:txBody>
      </p:sp>
      <p:sp>
        <p:nvSpPr>
          <p:cNvPr id="12" name="TextBox 11"/>
          <p:cNvSpPr txBox="1"/>
          <p:nvPr/>
        </p:nvSpPr>
        <p:spPr>
          <a:xfrm>
            <a:off x="9727717" y="3795578"/>
            <a:ext cx="2204122" cy="2308324"/>
          </a:xfrm>
          <a:prstGeom prst="rect">
            <a:avLst/>
          </a:prstGeom>
          <a:noFill/>
        </p:spPr>
        <p:txBody>
          <a:bodyPr wrap="square" rtlCol="0">
            <a:spAutoFit/>
          </a:bodyPr>
          <a:lstStyle/>
          <a:p>
            <a:r>
              <a:rPr lang="en-US" sz="2400" u="sng" dirty="0" smtClean="0">
                <a:solidFill>
                  <a:srgbClr val="FFC000"/>
                </a:solidFill>
              </a:rPr>
              <a:t>Free</a:t>
            </a:r>
            <a:r>
              <a:rPr lang="en-US" sz="2400" dirty="0" smtClean="0"/>
              <a:t> (or Low Cost) Adult Education  </a:t>
            </a:r>
            <a:r>
              <a:rPr lang="en-US" sz="2400" dirty="0" smtClean="0">
                <a:solidFill>
                  <a:srgbClr val="FFC000"/>
                </a:solidFill>
              </a:rPr>
              <a:t>Distance Learning Opportunities</a:t>
            </a:r>
            <a:endParaRPr lang="en-US" sz="2400" dirty="0">
              <a:solidFill>
                <a:srgbClr val="FFC000"/>
              </a:solidFill>
            </a:endParaRPr>
          </a:p>
        </p:txBody>
      </p:sp>
      <p:sp>
        <p:nvSpPr>
          <p:cNvPr id="13" name="Rectangle 12"/>
          <p:cNvSpPr/>
          <p:nvPr/>
        </p:nvSpPr>
        <p:spPr>
          <a:xfrm>
            <a:off x="3828898" y="3795578"/>
            <a:ext cx="5524350" cy="2569934"/>
          </a:xfrm>
          <a:prstGeom prst="rect">
            <a:avLst/>
          </a:prstGeom>
        </p:spPr>
        <p:txBody>
          <a:bodyPr wrap="square">
            <a:spAutoFit/>
          </a:bodyPr>
          <a:lstStyle/>
          <a:p>
            <a:r>
              <a:rPr lang="en-US" sz="2800" dirty="0" smtClean="0">
                <a:latin typeface="Calibri" panose="020F0502020204030204" pitchFamily="34" charset="0"/>
              </a:rPr>
              <a:t>March 19, 2020 | Letter</a:t>
            </a:r>
            <a:endParaRPr lang="en-US" sz="2800" dirty="0">
              <a:latin typeface="Calibri" panose="020F0502020204030204" pitchFamily="34" charset="0"/>
            </a:endParaRPr>
          </a:p>
          <a:p>
            <a:r>
              <a:rPr lang="en-US" sz="1900" dirty="0" smtClean="0">
                <a:latin typeface="Calibri" panose="020F0502020204030204" pitchFamily="34" charset="0"/>
              </a:rPr>
              <a:t>The </a:t>
            </a:r>
            <a:r>
              <a:rPr lang="en-US" sz="1900" dirty="0">
                <a:latin typeface="Calibri" panose="020F0502020204030204" pitchFamily="34" charset="0"/>
              </a:rPr>
              <a:t>coronavirus has dramatically upended lives. Adult education students are vulnerable as programs close and teachers scramble to find alternative ways to provide instruction during this extended shut down. While program visits are curtailed, </a:t>
            </a:r>
            <a:r>
              <a:rPr lang="en-US" sz="1900" dirty="0">
                <a:solidFill>
                  <a:srgbClr val="FFC000"/>
                </a:solidFill>
                <a:latin typeface="Calibri" panose="020F0502020204030204" pitchFamily="34" charset="0"/>
              </a:rPr>
              <a:t>all members of the state adult education team are available</a:t>
            </a:r>
            <a:r>
              <a:rPr lang="en-US" sz="1900" dirty="0">
                <a:latin typeface="Calibri" panose="020F0502020204030204" pitchFamily="34" charset="0"/>
              </a:rPr>
              <a:t> and may be contacted by email, telephone, or text. </a:t>
            </a:r>
            <a:endParaRPr lang="en-US" sz="1900" dirty="0"/>
          </a:p>
        </p:txBody>
      </p:sp>
      <p:cxnSp>
        <p:nvCxnSpPr>
          <p:cNvPr id="23" name="Straight Connector 22"/>
          <p:cNvCxnSpPr/>
          <p:nvPr/>
        </p:nvCxnSpPr>
        <p:spPr>
          <a:xfrm>
            <a:off x="9526127" y="4247183"/>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584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32744" y="2887579"/>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5969" y="3087152"/>
            <a:ext cx="3322911" cy="1600438"/>
          </a:xfrm>
          <a:prstGeom prst="rect">
            <a:avLst/>
          </a:prstGeom>
          <a:noFill/>
        </p:spPr>
        <p:txBody>
          <a:bodyPr wrap="square" rtlCol="0">
            <a:spAutoFit/>
          </a:bodyPr>
          <a:lstStyle/>
          <a:p>
            <a:r>
              <a:rPr lang="en-US" sz="4000" dirty="0" smtClean="0"/>
              <a:t>HSE - TASC</a:t>
            </a:r>
          </a:p>
          <a:p>
            <a:r>
              <a:rPr lang="en-US" sz="4000" dirty="0" smtClean="0"/>
              <a:t>TESTING</a:t>
            </a:r>
          </a:p>
          <a:p>
            <a:endParaRPr lang="en-US"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513" y="4493555"/>
            <a:ext cx="2842096" cy="1286016"/>
          </a:xfrm>
          <a:prstGeom prst="rect">
            <a:avLst/>
          </a:prstGeom>
          <a:effectLst>
            <a:reflection blurRad="6350" stA="52000" endA="300" endPos="35000" dir="5400000" sy="-100000" algn="bl" rotWithShape="0"/>
          </a:effectLst>
        </p:spPr>
      </p:pic>
      <p:sp>
        <p:nvSpPr>
          <p:cNvPr id="9" name="Rectangle 8"/>
          <p:cNvSpPr/>
          <p:nvPr/>
        </p:nvSpPr>
        <p:spPr>
          <a:xfrm>
            <a:off x="3648880" y="2593138"/>
            <a:ext cx="6096000" cy="1754326"/>
          </a:xfrm>
          <a:prstGeom prst="rect">
            <a:avLst/>
          </a:prstGeom>
        </p:spPr>
        <p:txBody>
          <a:bodyPr>
            <a:spAutoFit/>
          </a:bodyPr>
          <a:lstStyle/>
          <a:p>
            <a:r>
              <a:rPr lang="en-US" sz="3600" dirty="0" smtClean="0">
                <a:latin typeface="Calibri" panose="020F0502020204030204" pitchFamily="34" charset="0"/>
                <a:ea typeface="Calibri" panose="020F0502020204030204" pitchFamily="34" charset="0"/>
                <a:cs typeface="Times New Roman" panose="02020603050405020304" pitchFamily="18" charset="0"/>
              </a:rPr>
              <a:t>DWD </a:t>
            </a:r>
            <a:r>
              <a:rPr lang="en-US" sz="3600" dirty="0">
                <a:latin typeface="Calibri" panose="020F0502020204030204" pitchFamily="34" charset="0"/>
                <a:ea typeface="Calibri" panose="020F0502020204030204" pitchFamily="34" charset="0"/>
                <a:cs typeface="Times New Roman" panose="02020603050405020304" pitchFamily="18" charset="0"/>
              </a:rPr>
              <a:t>Policy 2019-01 </a:t>
            </a:r>
          </a:p>
          <a:p>
            <a:r>
              <a:rPr lang="en-US" sz="3000" dirty="0">
                <a:latin typeface="Calibri" panose="020F0502020204030204" pitchFamily="34" charset="0"/>
                <a:ea typeface="Calibri" panose="020F0502020204030204" pitchFamily="34" charset="0"/>
                <a:cs typeface="Times New Roman" panose="02020603050405020304" pitchFamily="18" charset="0"/>
              </a:rPr>
              <a:t>High School Equivalency Testing</a:t>
            </a:r>
          </a:p>
          <a:p>
            <a:r>
              <a:rPr lang="en-US" sz="2400" dirty="0">
                <a:solidFill>
                  <a:srgbClr val="FFC000"/>
                </a:solidFill>
                <a:latin typeface="Calibri" panose="020F0502020204030204" pitchFamily="34" charset="0"/>
                <a:ea typeface="Calibri" panose="020F0502020204030204" pitchFamily="34" charset="0"/>
                <a:cs typeface="Times New Roman" panose="02020603050405020304" pitchFamily="18" charset="0"/>
              </a:rPr>
              <a:t>Time Limit </a:t>
            </a:r>
          </a:p>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p:cNvSpPr/>
          <p:nvPr/>
        </p:nvSpPr>
        <p:spPr>
          <a:xfrm>
            <a:off x="3702350" y="4034633"/>
            <a:ext cx="5687208" cy="2554545"/>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In response to </a:t>
            </a:r>
            <a:r>
              <a:rPr lang="en-US" sz="2000" dirty="0" smtClean="0">
                <a:latin typeface="Calibri" panose="020F0502020204030204" pitchFamily="34" charset="0"/>
                <a:ea typeface="Calibri" panose="020F0502020204030204" pitchFamily="34" charset="0"/>
                <a:cs typeface="Times New Roman" panose="02020603050405020304" pitchFamily="18" charset="0"/>
              </a:rPr>
              <a:t>COVID-19, </a:t>
            </a:r>
            <a:r>
              <a:rPr lang="en-US" sz="2000" dirty="0">
                <a:latin typeface="Calibri" panose="020F0502020204030204" pitchFamily="34" charset="0"/>
                <a:ea typeface="Calibri" panose="020F0502020204030204" pitchFamily="34" charset="0"/>
                <a:cs typeface="Times New Roman" panose="02020603050405020304" pitchFamily="18" charset="0"/>
              </a:rPr>
              <a:t>the Department of Workforce Development </a:t>
            </a:r>
            <a:r>
              <a:rPr lang="en-US" sz="2000" dirty="0" smtClean="0">
                <a:latin typeface="Calibri" panose="020F0502020204030204" pitchFamily="34" charset="0"/>
                <a:ea typeface="Calibri" panose="020F0502020204030204" pitchFamily="34" charset="0"/>
                <a:cs typeface="Times New Roman" panose="02020603050405020304" pitchFamily="18" charset="0"/>
              </a:rPr>
              <a:t>waived </a:t>
            </a:r>
            <a:r>
              <a:rPr lang="en-US" sz="2000" dirty="0">
                <a:latin typeface="Calibri" panose="020F0502020204030204" pitchFamily="34" charset="0"/>
                <a:ea typeface="Calibri" panose="020F0502020204030204" pitchFamily="34" charset="0"/>
                <a:cs typeface="Times New Roman" panose="02020603050405020304" pitchFamily="18" charset="0"/>
              </a:rPr>
              <a:t>the 60-day time limit for HSE testing (High School Equivalency Testing, DWD Policy 2019-01). Any candidate who  </a:t>
            </a:r>
            <a:r>
              <a:rPr lang="en-US" sz="2000" dirty="0" smtClean="0">
                <a:latin typeface="Calibri" panose="020F0502020204030204" pitchFamily="34" charset="0"/>
                <a:ea typeface="Calibri" panose="020F0502020204030204" pitchFamily="34" charset="0"/>
                <a:cs typeface="Times New Roman" panose="02020603050405020304" pitchFamily="18" charset="0"/>
              </a:rPr>
              <a:t>sat </a:t>
            </a:r>
            <a:r>
              <a:rPr lang="en-US" sz="2000" dirty="0">
                <a:latin typeface="Calibri" panose="020F0502020204030204" pitchFamily="34" charset="0"/>
                <a:ea typeface="Calibri" panose="020F0502020204030204" pitchFamily="34" charset="0"/>
                <a:cs typeface="Times New Roman" panose="02020603050405020304" pitchFamily="18" charset="0"/>
              </a:rPr>
              <a:t>for the HSE test </a:t>
            </a:r>
            <a:r>
              <a:rPr lang="en-US" sz="2000" dirty="0" smtClean="0">
                <a:latin typeface="Calibri" panose="020F0502020204030204" pitchFamily="34" charset="0"/>
                <a:ea typeface="Calibri" panose="020F0502020204030204" pitchFamily="34" charset="0"/>
                <a:cs typeface="Times New Roman" panose="02020603050405020304" pitchFamily="18" charset="0"/>
              </a:rPr>
              <a:t>this year (from </a:t>
            </a:r>
            <a:r>
              <a:rPr lang="en-US" sz="2000" dirty="0">
                <a:latin typeface="Calibri" panose="020F0502020204030204" pitchFamily="34" charset="0"/>
                <a:ea typeface="Calibri" panose="020F0502020204030204" pitchFamily="34" charset="0"/>
                <a:cs typeface="Times New Roman" panose="02020603050405020304" pitchFamily="18" charset="0"/>
              </a:rPr>
              <a:t>January </a:t>
            </a:r>
            <a:r>
              <a:rPr lang="en-US" sz="2000" dirty="0" smtClean="0">
                <a:latin typeface="Calibri" panose="020F0502020204030204" pitchFamily="34" charset="0"/>
                <a:ea typeface="Calibri" panose="020F0502020204030204" pitchFamily="34" charset="0"/>
                <a:cs typeface="Times New Roman" panose="02020603050405020304" pitchFamily="18" charset="0"/>
              </a:rPr>
              <a:t>17 on), </a:t>
            </a:r>
            <a:r>
              <a:rPr lang="en-US" sz="2000" dirty="0">
                <a:latin typeface="Calibri" panose="020F0502020204030204" pitchFamily="34" charset="0"/>
                <a:ea typeface="Calibri" panose="020F0502020204030204" pitchFamily="34" charset="0"/>
                <a:cs typeface="Times New Roman" panose="02020603050405020304" pitchFamily="18" charset="0"/>
              </a:rPr>
              <a:t>and has </a:t>
            </a:r>
            <a:r>
              <a:rPr lang="en-US" sz="2000" u="sng" dirty="0">
                <a:latin typeface="Calibri" panose="020F0502020204030204" pitchFamily="34" charset="0"/>
                <a:ea typeface="Calibri" panose="020F0502020204030204" pitchFamily="34" charset="0"/>
                <a:cs typeface="Times New Roman" panose="02020603050405020304" pitchFamily="18" charset="0"/>
              </a:rPr>
              <a:t>not</a:t>
            </a:r>
            <a:r>
              <a:rPr lang="en-US" sz="2000" dirty="0">
                <a:latin typeface="Calibri" panose="020F0502020204030204" pitchFamily="34" charset="0"/>
                <a:ea typeface="Calibri" panose="020F0502020204030204" pitchFamily="34" charset="0"/>
                <a:cs typeface="Times New Roman" panose="02020603050405020304" pitchFamily="18" charset="0"/>
              </a:rPr>
              <a:t> completed all </a:t>
            </a:r>
            <a:r>
              <a:rPr lang="en-US" sz="2000" dirty="0" smtClean="0">
                <a:latin typeface="Calibri" panose="020F0502020204030204" pitchFamily="34" charset="0"/>
                <a:ea typeface="Calibri" panose="020F0502020204030204" pitchFamily="34" charset="0"/>
                <a:cs typeface="Times New Roman" panose="02020603050405020304" pitchFamily="18" charset="0"/>
              </a:rPr>
              <a:t>five tests, </a:t>
            </a:r>
            <a:r>
              <a:rPr lang="en-US" sz="2000" dirty="0">
                <a:latin typeface="Calibri" panose="020F0502020204030204" pitchFamily="34" charset="0"/>
                <a:ea typeface="Calibri" panose="020F0502020204030204" pitchFamily="34" charset="0"/>
                <a:cs typeface="Times New Roman" panose="02020603050405020304" pitchFamily="18" charset="0"/>
              </a:rPr>
              <a:t>shall have the 60-day time limit waived. This waiver shall remain </a:t>
            </a:r>
            <a:r>
              <a:rPr lang="en-US" sz="2000" dirty="0" smtClean="0">
                <a:latin typeface="Calibri" panose="020F0502020204030204" pitchFamily="34" charset="0"/>
                <a:ea typeface="Calibri" panose="020F0502020204030204" pitchFamily="34" charset="0"/>
                <a:cs typeface="Times New Roman" panose="02020603050405020304" pitchFamily="18" charset="0"/>
              </a:rPr>
              <a:t>  in </a:t>
            </a:r>
            <a:r>
              <a:rPr lang="en-US" sz="2000" dirty="0">
                <a:latin typeface="Calibri" panose="020F0502020204030204" pitchFamily="34" charset="0"/>
                <a:ea typeface="Calibri" panose="020F0502020204030204" pitchFamily="34" charset="0"/>
                <a:cs typeface="Times New Roman" panose="02020603050405020304" pitchFamily="18" charset="0"/>
              </a:rPr>
              <a:t>effect until further notice.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C:\Users\scox\AppData\Local\Microsoft\Windows\Temporary Internet Files\Content.Outlook\X2TBUX0B\FullSizeRender.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7326" y="2662989"/>
            <a:ext cx="3304674" cy="4195011"/>
          </a:xfrm>
          <a:prstGeom prst="rect">
            <a:avLst/>
          </a:prstGeom>
          <a:noFill/>
          <a:ln>
            <a:noFill/>
          </a:ln>
        </p:spPr>
      </p:pic>
    </p:spTree>
    <p:extLst>
      <p:ext uri="{BB962C8B-B14F-4D97-AF65-F5344CB8AC3E}">
        <p14:creationId xmlns:p14="http://schemas.microsoft.com/office/powerpoint/2010/main" val="2327754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32744" y="2887579"/>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5969" y="3087152"/>
            <a:ext cx="3322911" cy="1600438"/>
          </a:xfrm>
          <a:prstGeom prst="rect">
            <a:avLst/>
          </a:prstGeom>
          <a:noFill/>
        </p:spPr>
        <p:txBody>
          <a:bodyPr wrap="square" rtlCol="0">
            <a:spAutoFit/>
          </a:bodyPr>
          <a:lstStyle/>
          <a:p>
            <a:r>
              <a:rPr lang="en-US" sz="4000" dirty="0" smtClean="0"/>
              <a:t>HSE - TASC</a:t>
            </a:r>
          </a:p>
          <a:p>
            <a:r>
              <a:rPr lang="en-US" sz="4000" dirty="0" smtClean="0"/>
              <a:t>TESTING</a:t>
            </a:r>
          </a:p>
          <a:p>
            <a:endParaRPr lang="en-US"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513" y="4493555"/>
            <a:ext cx="2842096" cy="1286016"/>
          </a:xfrm>
          <a:prstGeom prst="rect">
            <a:avLst/>
          </a:prstGeom>
          <a:effectLst>
            <a:reflection blurRad="6350" stA="52000" endA="300" endPos="35000" dir="5400000" sy="-100000" algn="bl" rotWithShape="0"/>
          </a:effectLst>
        </p:spPr>
      </p:pic>
      <p:sp>
        <p:nvSpPr>
          <p:cNvPr id="9" name="Rectangle 8"/>
          <p:cNvSpPr/>
          <p:nvPr/>
        </p:nvSpPr>
        <p:spPr>
          <a:xfrm>
            <a:off x="3818663" y="2761516"/>
            <a:ext cx="5454581" cy="1815882"/>
          </a:xfrm>
          <a:prstGeom prst="rect">
            <a:avLst/>
          </a:prstGeom>
        </p:spPr>
        <p:txBody>
          <a:bodyPr wrap="square">
            <a:spAutoFit/>
          </a:bodyPr>
          <a:lstStyle/>
          <a:p>
            <a:r>
              <a:rPr lang="en-US" sz="2800" dirty="0" smtClean="0">
                <a:ea typeface="Calibri" panose="020F0502020204030204" pitchFamily="34" charset="0"/>
                <a:cs typeface="Arial" panose="020B0604020202020204" pitchFamily="34" charset="0"/>
              </a:rPr>
              <a:t>DWD is </a:t>
            </a:r>
            <a:r>
              <a:rPr lang="en-US" sz="2800" dirty="0" smtClean="0">
                <a:cs typeface="Arial" panose="020B0604020202020204" pitchFamily="34" charset="0"/>
              </a:rPr>
              <a:t>ready </a:t>
            </a:r>
            <a:r>
              <a:rPr lang="en-US" sz="2800" dirty="0">
                <a:cs typeface="Arial" panose="020B0604020202020204" pitchFamily="34" charset="0"/>
              </a:rPr>
              <a:t>to approve more </a:t>
            </a:r>
            <a:r>
              <a:rPr lang="en-US" sz="2800" dirty="0">
                <a:solidFill>
                  <a:srgbClr val="FFC000"/>
                </a:solidFill>
                <a:cs typeface="Arial" panose="020B0604020202020204" pitchFamily="34" charset="0"/>
              </a:rPr>
              <a:t>addendum testing </a:t>
            </a:r>
            <a:r>
              <a:rPr lang="en-US" sz="2800" dirty="0" smtClean="0">
                <a:solidFill>
                  <a:srgbClr val="FFC000"/>
                </a:solidFill>
                <a:cs typeface="Arial" panose="020B0604020202020204" pitchFamily="34" charset="0"/>
              </a:rPr>
              <a:t>sites </a:t>
            </a:r>
            <a:r>
              <a:rPr lang="en-US" sz="2800" dirty="0">
                <a:cs typeface="Arial" panose="020B0604020202020204" pitchFamily="34" charset="0"/>
              </a:rPr>
              <a:t>to help meet the testing </a:t>
            </a:r>
            <a:r>
              <a:rPr lang="en-US" sz="2800" dirty="0" smtClean="0">
                <a:cs typeface="Arial" panose="020B0604020202020204" pitchFamily="34" charset="0"/>
              </a:rPr>
              <a:t>needs</a:t>
            </a:r>
            <a:r>
              <a:rPr lang="en-US" sz="2800" dirty="0">
                <a:ea typeface="Calibri" panose="020F0502020204030204" pitchFamily="34" charset="0"/>
                <a:cs typeface="Arial" panose="020B0604020202020204" pitchFamily="34" charset="0"/>
              </a:rPr>
              <a:t> </a:t>
            </a:r>
            <a:r>
              <a:rPr lang="en-US" sz="2800" dirty="0" smtClean="0">
                <a:ea typeface="Calibri" panose="020F0502020204030204" pitchFamily="34" charset="0"/>
                <a:cs typeface="Arial" panose="020B0604020202020204" pitchFamily="34" charset="0"/>
              </a:rPr>
              <a:t>because of COVID-19</a:t>
            </a:r>
            <a:endParaRPr lang="en-US" sz="2800" dirty="0">
              <a:ea typeface="Calibri" panose="020F0502020204030204" pitchFamily="34" charset="0"/>
              <a:cs typeface="Arial" panose="020B0604020202020204" pitchFamily="34" charset="0"/>
            </a:endParaRPr>
          </a:p>
        </p:txBody>
      </p:sp>
      <p:pic>
        <p:nvPicPr>
          <p:cNvPr id="12" name="Picture 11" descr="C:\Users\scox\AppData\Local\Microsoft\Windows\Temporary Internet Files\Content.Outlook\X2TBUX0B\FullSizeRender.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7326" y="2662989"/>
            <a:ext cx="3304674" cy="4195011"/>
          </a:xfrm>
          <a:prstGeom prst="rect">
            <a:avLst/>
          </a:prstGeom>
          <a:noFill/>
          <a:ln>
            <a:noFill/>
          </a:ln>
        </p:spPr>
      </p:pic>
      <p:sp>
        <p:nvSpPr>
          <p:cNvPr id="2" name="TextBox 1"/>
          <p:cNvSpPr txBox="1"/>
          <p:nvPr/>
        </p:nvSpPr>
        <p:spPr>
          <a:xfrm>
            <a:off x="3865015" y="4687590"/>
            <a:ext cx="5559187" cy="2308324"/>
          </a:xfrm>
          <a:prstGeom prst="rect">
            <a:avLst/>
          </a:prstGeom>
          <a:noFill/>
        </p:spPr>
        <p:txBody>
          <a:bodyPr wrap="square" rtlCol="0">
            <a:spAutoFit/>
          </a:bodyPr>
          <a:lstStyle/>
          <a:p>
            <a:r>
              <a:rPr lang="en-US" dirty="0">
                <a:solidFill>
                  <a:srgbClr val="FFC000"/>
                </a:solidFill>
              </a:rPr>
              <a:t>Melinda R </a:t>
            </a:r>
            <a:r>
              <a:rPr lang="en-US" dirty="0" smtClean="0">
                <a:solidFill>
                  <a:srgbClr val="FFC000"/>
                </a:solidFill>
              </a:rPr>
              <a:t>McKinney </a:t>
            </a:r>
            <a:r>
              <a:rPr lang="en-US" dirty="0" smtClean="0"/>
              <a:t>| </a:t>
            </a:r>
            <a:r>
              <a:rPr lang="en-US" dirty="0"/>
              <a:t>HSE Testing Coordinator </a:t>
            </a:r>
          </a:p>
          <a:p>
            <a:r>
              <a:rPr lang="en-US" dirty="0"/>
              <a:t>Department of Workforce Development</a:t>
            </a:r>
          </a:p>
          <a:p>
            <a:r>
              <a:rPr lang="en-US" dirty="0"/>
              <a:t>10 N. Senate </a:t>
            </a:r>
            <a:r>
              <a:rPr lang="en-US" dirty="0" smtClean="0"/>
              <a:t>Avenue, IGCS </a:t>
            </a:r>
            <a:r>
              <a:rPr lang="en-US" dirty="0"/>
              <a:t>SE 203</a:t>
            </a:r>
          </a:p>
          <a:p>
            <a:r>
              <a:rPr lang="en-US" dirty="0"/>
              <a:t>Indianapolis, IN 46204</a:t>
            </a:r>
          </a:p>
          <a:p>
            <a:r>
              <a:rPr lang="en-US" dirty="0" smtClean="0"/>
              <a:t>317.234.7706</a:t>
            </a:r>
          </a:p>
          <a:p>
            <a:r>
              <a:rPr lang="en-US" dirty="0" smtClean="0">
                <a:hlinkClick r:id="rId6"/>
              </a:rPr>
              <a:t>MMckinney@dwd.IN.gov</a:t>
            </a:r>
            <a:endParaRPr lang="en-US" dirty="0" smtClean="0"/>
          </a:p>
          <a:p>
            <a:endParaRPr lang="en-US" dirty="0"/>
          </a:p>
          <a:p>
            <a:endParaRPr lang="en-US" dirty="0"/>
          </a:p>
        </p:txBody>
      </p:sp>
    </p:spTree>
    <p:extLst>
      <p:ext uri="{BB962C8B-B14F-4D97-AF65-F5344CB8AC3E}">
        <p14:creationId xmlns:p14="http://schemas.microsoft.com/office/powerpoint/2010/main" val="1071554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42970" y="2279384"/>
            <a:ext cx="6096000" cy="738664"/>
          </a:xfrm>
          <a:prstGeom prst="rect">
            <a:avLst/>
          </a:prstGeom>
        </p:spPr>
        <p:txBody>
          <a:bodyPr>
            <a:spAutoFit/>
          </a:bodyPr>
          <a:lstStyle/>
          <a:p>
            <a:r>
              <a:rPr lang="en-US" sz="2400" dirty="0"/>
              <a:t/>
            </a:r>
            <a:br>
              <a:rPr lang="en-US" sz="2400" dirty="0"/>
            </a:br>
            <a:endParaRPr lang="en-US" dirty="0"/>
          </a:p>
        </p:txBody>
      </p:sp>
      <p:cxnSp>
        <p:nvCxnSpPr>
          <p:cNvPr id="17" name="Straight Connector 16"/>
          <p:cNvCxnSpPr/>
          <p:nvPr/>
        </p:nvCxnSpPr>
        <p:spPr>
          <a:xfrm>
            <a:off x="3735102" y="3093266"/>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12191" y="2467429"/>
            <a:ext cx="3322911" cy="3816429"/>
          </a:xfrm>
          <a:prstGeom prst="rect">
            <a:avLst/>
          </a:prstGeom>
          <a:noFill/>
        </p:spPr>
        <p:txBody>
          <a:bodyPr wrap="square" rtlCol="0">
            <a:spAutoFit/>
          </a:bodyPr>
          <a:lstStyle/>
          <a:p>
            <a:r>
              <a:rPr lang="en-US" sz="5400" dirty="0" smtClean="0"/>
              <a:t>Grant Timelines</a:t>
            </a:r>
          </a:p>
          <a:p>
            <a:r>
              <a:rPr lang="en-US" sz="2400" dirty="0" smtClean="0">
                <a:solidFill>
                  <a:srgbClr val="FFC000"/>
                </a:solidFill>
              </a:rPr>
              <a:t>Critical Dates </a:t>
            </a:r>
          </a:p>
          <a:p>
            <a:r>
              <a:rPr lang="en-US" sz="2000" dirty="0" smtClean="0"/>
              <a:t>● </a:t>
            </a:r>
            <a:r>
              <a:rPr lang="en-US" dirty="0" smtClean="0"/>
              <a:t>RFA Released</a:t>
            </a:r>
          </a:p>
          <a:p>
            <a:r>
              <a:rPr lang="en-US" dirty="0" smtClean="0">
                <a:solidFill>
                  <a:srgbClr val="FFC000"/>
                </a:solidFill>
              </a:rPr>
              <a:t>● RFA FAQ Questions</a:t>
            </a:r>
          </a:p>
          <a:p>
            <a:r>
              <a:rPr lang="en-US" dirty="0" smtClean="0"/>
              <a:t>● RFA FAQ Released</a:t>
            </a:r>
          </a:p>
          <a:p>
            <a:r>
              <a:rPr lang="en-US" dirty="0" smtClean="0">
                <a:solidFill>
                  <a:srgbClr val="FFC000"/>
                </a:solidFill>
              </a:rPr>
              <a:t>● RFA/Grant Application </a:t>
            </a:r>
          </a:p>
          <a:p>
            <a:r>
              <a:rPr lang="en-US" dirty="0">
                <a:solidFill>
                  <a:srgbClr val="FFC000"/>
                </a:solidFill>
              </a:rPr>
              <a:t> </a:t>
            </a:r>
            <a:r>
              <a:rPr lang="en-US" dirty="0" smtClean="0">
                <a:solidFill>
                  <a:srgbClr val="FFC000"/>
                </a:solidFill>
              </a:rPr>
              <a:t>  Submission Deadline</a:t>
            </a:r>
          </a:p>
          <a:p>
            <a:r>
              <a:rPr lang="en-US" dirty="0" smtClean="0"/>
              <a:t>● Award Decisions</a:t>
            </a:r>
            <a:endParaRPr lang="en-US" dirty="0"/>
          </a:p>
        </p:txBody>
      </p:sp>
      <p:cxnSp>
        <p:nvCxnSpPr>
          <p:cNvPr id="18" name="Straight Connector 17"/>
          <p:cNvCxnSpPr/>
          <p:nvPr/>
        </p:nvCxnSpPr>
        <p:spPr>
          <a:xfrm>
            <a:off x="8487535" y="3093266"/>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744292" y="2648716"/>
            <a:ext cx="3186451" cy="4478149"/>
          </a:xfrm>
          <a:prstGeom prst="rect">
            <a:avLst/>
          </a:prstGeom>
          <a:noFill/>
        </p:spPr>
        <p:txBody>
          <a:bodyPr wrap="square" rtlCol="0">
            <a:spAutoFit/>
          </a:bodyPr>
          <a:lstStyle/>
          <a:p>
            <a:r>
              <a:rPr lang="en-US" sz="2600" dirty="0" smtClean="0">
                <a:solidFill>
                  <a:srgbClr val="FFC000"/>
                </a:solidFill>
              </a:rPr>
              <a:t>Workforce Development Board Review</a:t>
            </a:r>
          </a:p>
          <a:p>
            <a:r>
              <a:rPr lang="en-US" sz="1600" dirty="0" smtClean="0"/>
              <a:t>34 CFR §463.21</a:t>
            </a:r>
          </a:p>
          <a:p>
            <a:endParaRPr lang="en-US" sz="900" dirty="0"/>
          </a:p>
          <a:p>
            <a:r>
              <a:rPr lang="en-US" sz="1600" dirty="0"/>
              <a:t>WDBs will review eligible providers’ application materials to determine whether the applications are consistent with local plans. </a:t>
            </a:r>
            <a:r>
              <a:rPr lang="en-US" sz="1600" dirty="0" smtClean="0"/>
              <a:t>Local WDBs </a:t>
            </a:r>
            <a:r>
              <a:rPr lang="en-US" sz="1600" dirty="0"/>
              <a:t>will </a:t>
            </a:r>
            <a:r>
              <a:rPr lang="en-US" sz="1600" dirty="0" smtClean="0"/>
              <a:t>submit any  recommendations </a:t>
            </a:r>
            <a:r>
              <a:rPr lang="en-US" sz="1600" dirty="0"/>
              <a:t>to DWD to promote alignment with the local plan. </a:t>
            </a:r>
          </a:p>
          <a:p>
            <a:r>
              <a:rPr lang="en-US" sz="1650" dirty="0"/>
              <a:t> </a:t>
            </a:r>
          </a:p>
          <a:p>
            <a:endParaRPr lang="en-US" sz="1700" dirty="0"/>
          </a:p>
        </p:txBody>
      </p:sp>
      <p:sp>
        <p:nvSpPr>
          <p:cNvPr id="2" name="TextBox 1"/>
          <p:cNvSpPr txBox="1"/>
          <p:nvPr/>
        </p:nvSpPr>
        <p:spPr>
          <a:xfrm>
            <a:off x="3928697" y="2648716"/>
            <a:ext cx="4558838" cy="3847207"/>
          </a:xfrm>
          <a:prstGeom prst="rect">
            <a:avLst/>
          </a:prstGeom>
          <a:noFill/>
        </p:spPr>
        <p:txBody>
          <a:bodyPr wrap="square" rtlCol="0">
            <a:spAutoFit/>
          </a:bodyPr>
          <a:lstStyle/>
          <a:p>
            <a:r>
              <a:rPr lang="en-US" sz="2800" dirty="0" smtClean="0">
                <a:solidFill>
                  <a:srgbClr val="FFC000"/>
                </a:solidFill>
              </a:rPr>
              <a:t>RFA/Grant Submissions    </a:t>
            </a:r>
            <a:r>
              <a:rPr lang="en-US" sz="2800" dirty="0" smtClean="0">
                <a:latin typeface="Calibri" panose="020F0502020204030204" pitchFamily="34" charset="0"/>
              </a:rPr>
              <a:t>•</a:t>
            </a:r>
            <a:r>
              <a:rPr lang="en-US" sz="2800" dirty="0" smtClean="0">
                <a:solidFill>
                  <a:srgbClr val="FFC000"/>
                </a:solidFill>
                <a:latin typeface="Calibri" panose="020F0502020204030204" pitchFamily="34" charset="0"/>
              </a:rPr>
              <a:t> </a:t>
            </a:r>
            <a:r>
              <a:rPr lang="en-US" sz="3200" dirty="0" smtClean="0"/>
              <a:t>Deadline Extended</a:t>
            </a:r>
          </a:p>
          <a:p>
            <a:r>
              <a:rPr lang="en-US" sz="2400" dirty="0" smtClean="0">
                <a:solidFill>
                  <a:srgbClr val="FFC000"/>
                </a:solidFill>
              </a:rPr>
              <a:t>- April 10, 2020</a:t>
            </a:r>
          </a:p>
          <a:p>
            <a:endParaRPr lang="en-US" sz="1000" dirty="0"/>
          </a:p>
          <a:p>
            <a:r>
              <a:rPr lang="en-US" sz="2800" dirty="0" smtClean="0">
                <a:effectLst>
                  <a:reflection blurRad="6350" stA="60000" endA="900" endPos="58000" dir="5400000" sy="-100000" algn="bl" rotWithShape="0"/>
                </a:effectLst>
                <a:latin typeface="Calibri" panose="020F0502020204030204" pitchFamily="34" charset="0"/>
              </a:rPr>
              <a:t>• </a:t>
            </a:r>
            <a:r>
              <a:rPr lang="en-US" sz="3600" dirty="0" smtClean="0">
                <a:effectLst>
                  <a:reflection blurRad="6350" stA="60000" endA="900" endPos="58000" dir="5400000" sy="-100000" algn="bl" rotWithShape="0"/>
                </a:effectLst>
              </a:rPr>
              <a:t>Review Phase</a:t>
            </a:r>
          </a:p>
          <a:p>
            <a:endParaRPr lang="en-US" sz="1000" dirty="0"/>
          </a:p>
          <a:p>
            <a:r>
              <a:rPr lang="en-US" sz="3200" dirty="0" smtClean="0">
                <a:latin typeface="Calibri" panose="020F0502020204030204" pitchFamily="34" charset="0"/>
              </a:rPr>
              <a:t>• </a:t>
            </a:r>
            <a:r>
              <a:rPr lang="en-US" sz="3200" dirty="0" smtClean="0"/>
              <a:t>Award Decisions</a:t>
            </a:r>
          </a:p>
          <a:p>
            <a:r>
              <a:rPr lang="en-US" sz="2400" dirty="0" smtClean="0">
                <a:solidFill>
                  <a:srgbClr val="FFC000"/>
                </a:solidFill>
              </a:rPr>
              <a:t>- May 2020</a:t>
            </a:r>
          </a:p>
          <a:p>
            <a:r>
              <a:rPr lang="en-US" sz="1600" dirty="0" smtClean="0"/>
              <a:t>Subrecipients </a:t>
            </a:r>
            <a:r>
              <a:rPr lang="en-US" sz="1600" dirty="0"/>
              <a:t>may </a:t>
            </a:r>
            <a:r>
              <a:rPr lang="en-US" sz="1600" u="sng" dirty="0"/>
              <a:t>not</a:t>
            </a:r>
            <a:r>
              <a:rPr lang="en-US" sz="1600" dirty="0"/>
              <a:t> have a finalized contract until </a:t>
            </a:r>
            <a:r>
              <a:rPr lang="en-US" sz="1600" dirty="0" smtClean="0"/>
              <a:t>two-to-three </a:t>
            </a:r>
            <a:r>
              <a:rPr lang="en-US" sz="1600" dirty="0"/>
              <a:t>months into the coming program year.  </a:t>
            </a:r>
          </a:p>
        </p:txBody>
      </p:sp>
    </p:spTree>
    <p:extLst>
      <p:ext uri="{BB962C8B-B14F-4D97-AF65-F5344CB8AC3E}">
        <p14:creationId xmlns:p14="http://schemas.microsoft.com/office/powerpoint/2010/main" val="3335913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8880" y="2593138"/>
            <a:ext cx="6096000" cy="369332"/>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4961671" y="2728909"/>
            <a:ext cx="6909487" cy="2246769"/>
          </a:xfrm>
          <a:prstGeom prst="rect">
            <a:avLst/>
          </a:prstGeom>
        </p:spPr>
        <p:txBody>
          <a:bodyPr wrap="square">
            <a:spAutoFit/>
          </a:bodyPr>
          <a:lstStyle/>
          <a:p>
            <a:r>
              <a:rPr lang="en-US" sz="2600" dirty="0" smtClean="0">
                <a:latin typeface="Calibri" panose="020F0502020204030204" pitchFamily="34" charset="0"/>
                <a:ea typeface="Calibri" panose="020F0502020204030204" pitchFamily="34" charset="0"/>
                <a:cs typeface="Times New Roman" panose="02020603050405020304" pitchFamily="18" charset="0"/>
              </a:rPr>
              <a:t>Unspent </a:t>
            </a:r>
            <a:r>
              <a:rPr lang="en-US" sz="26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STATE</a:t>
            </a:r>
            <a:r>
              <a:rPr lang="en-US" sz="2600" dirty="0" smtClean="0">
                <a:latin typeface="Calibri" panose="020F0502020204030204" pitchFamily="34" charset="0"/>
                <a:ea typeface="Calibri" panose="020F0502020204030204" pitchFamily="34" charset="0"/>
                <a:cs typeface="Times New Roman" panose="02020603050405020304" pitchFamily="18" charset="0"/>
              </a:rPr>
              <a:t> Adult Education Funds </a:t>
            </a:r>
          </a:p>
          <a:p>
            <a:r>
              <a:rPr lang="en-US" sz="2600" dirty="0" smtClean="0">
                <a:latin typeface="Calibri" panose="020F0502020204030204" pitchFamily="34" charset="0"/>
                <a:ea typeface="Calibri" panose="020F0502020204030204" pitchFamily="34" charset="0"/>
                <a:cs typeface="Times New Roman" panose="02020603050405020304" pitchFamily="18" charset="0"/>
              </a:rPr>
              <a:t>- Revert Back to the State’s General Fund</a:t>
            </a:r>
          </a:p>
          <a:p>
            <a:endParaRPr lang="en-US" sz="1000" dirty="0">
              <a:latin typeface="Calibri" panose="020F0502020204030204" pitchFamily="34" charset="0"/>
              <a:ea typeface="Calibri" panose="020F0502020204030204" pitchFamily="34" charset="0"/>
              <a:cs typeface="Times New Roman" panose="02020603050405020304" pitchFamily="18" charset="0"/>
            </a:endParaRPr>
          </a:p>
          <a:p>
            <a:r>
              <a:rPr lang="en-US" sz="2600" dirty="0" smtClean="0">
                <a:latin typeface="Calibri" panose="020F0502020204030204" pitchFamily="34" charset="0"/>
                <a:ea typeface="Calibri" panose="020F0502020204030204" pitchFamily="34" charset="0"/>
                <a:cs typeface="Times New Roman" panose="02020603050405020304" pitchFamily="18" charset="0"/>
              </a:rPr>
              <a:t>Unspent </a:t>
            </a:r>
            <a:r>
              <a:rPr lang="en-US" sz="26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FEDERAL</a:t>
            </a:r>
            <a:r>
              <a:rPr lang="en-US" sz="2600" dirty="0" smtClean="0">
                <a:latin typeface="Calibri" panose="020F0502020204030204" pitchFamily="34" charset="0"/>
                <a:ea typeface="Calibri" panose="020F0502020204030204" pitchFamily="34" charset="0"/>
                <a:cs typeface="Times New Roman" panose="02020603050405020304" pitchFamily="18" charset="0"/>
              </a:rPr>
              <a:t> Adult Education Funds </a:t>
            </a:r>
          </a:p>
          <a:p>
            <a:r>
              <a:rPr lang="en-US" sz="2600" dirty="0" smtClean="0">
                <a:latin typeface="Calibri" panose="020F0502020204030204" pitchFamily="34" charset="0"/>
                <a:ea typeface="Calibri" panose="020F0502020204030204" pitchFamily="34" charset="0"/>
                <a:cs typeface="Times New Roman" panose="02020603050405020304" pitchFamily="18" charset="0"/>
              </a:rPr>
              <a:t>- Revert Back to the State’s Adult Education Office</a:t>
            </a:r>
          </a:p>
          <a:p>
            <a:r>
              <a:rPr lang="en-US" sz="2600" dirty="0" smtClean="0">
                <a:latin typeface="Calibri" panose="020F0502020204030204" pitchFamily="34" charset="0"/>
                <a:ea typeface="Calibri" panose="020F0502020204030204" pitchFamily="34" charset="0"/>
                <a:cs typeface="Times New Roman" panose="02020603050405020304" pitchFamily="18" charset="0"/>
              </a:rPr>
              <a:t>- Reallocated by State’s Adult Education Office  </a:t>
            </a:r>
          </a:p>
        </p:txBody>
      </p:sp>
      <p:sp>
        <p:nvSpPr>
          <p:cNvPr id="4" name="Rectangle 3"/>
          <p:cNvSpPr/>
          <p:nvPr/>
        </p:nvSpPr>
        <p:spPr>
          <a:xfrm>
            <a:off x="657944" y="2162251"/>
            <a:ext cx="3756198" cy="4031873"/>
          </a:xfrm>
          <a:prstGeom prst="rect">
            <a:avLst/>
          </a:prstGeom>
        </p:spPr>
        <p:txBody>
          <a:bodyPr wrap="square">
            <a:spAutoFit/>
          </a:bodyPr>
          <a:lstStyle/>
          <a:p>
            <a:r>
              <a:rPr lang="en-US" sz="4800" dirty="0" smtClean="0">
                <a:latin typeface="Calibri" panose="020F0502020204030204" pitchFamily="34" charset="0"/>
                <a:ea typeface="Calibri" panose="020F0502020204030204" pitchFamily="34" charset="0"/>
                <a:cs typeface="Times New Roman" panose="02020603050405020304" pitchFamily="18" charset="0"/>
              </a:rPr>
              <a:t>ADULT EDUCATION</a:t>
            </a:r>
          </a:p>
          <a:p>
            <a:r>
              <a:rPr lang="en-US" sz="3600" dirty="0" smtClean="0">
                <a:solidFill>
                  <a:srgbClr val="FFC000"/>
                </a:solidFill>
                <a:latin typeface="Century Gothic" panose="020B0502020202020204" pitchFamily="34" charset="0"/>
                <a:ea typeface="Calibri" panose="020F0502020204030204" pitchFamily="34" charset="0"/>
                <a:cs typeface="Times New Roman" panose="02020603050405020304" pitchFamily="18" charset="0"/>
              </a:rPr>
              <a:t>►</a:t>
            </a:r>
            <a:r>
              <a:rPr lang="en-US" sz="44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Expend</a:t>
            </a:r>
            <a:r>
              <a:rPr lang="en-US" sz="4400" dirty="0" smtClean="0">
                <a:latin typeface="Calibri" panose="020F0502020204030204" pitchFamily="34" charset="0"/>
                <a:ea typeface="Calibri" panose="020F0502020204030204" pitchFamily="34" charset="0"/>
                <a:cs typeface="Times New Roman" panose="02020603050405020304" pitchFamily="18" charset="0"/>
              </a:rPr>
              <a:t> State </a:t>
            </a:r>
            <a:r>
              <a:rPr lang="en-US" sz="6700" dirty="0">
                <a:latin typeface="Calibri" panose="020F0502020204030204" pitchFamily="34" charset="0"/>
                <a:ea typeface="Calibri" panose="020F0502020204030204" pitchFamily="34" charset="0"/>
                <a:cs typeface="Times New Roman" panose="02020603050405020304" pitchFamily="18" charset="0"/>
              </a:rPr>
              <a:t>funds </a:t>
            </a:r>
            <a:r>
              <a:rPr lang="en-US" sz="6700" u="sng"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first</a:t>
            </a:r>
          </a:p>
          <a:p>
            <a:r>
              <a:rPr lang="en-US" sz="2700" dirty="0" smtClean="0">
                <a:latin typeface="Calibri" panose="020F0502020204030204" pitchFamily="34" charset="0"/>
                <a:cs typeface="Times New Roman" panose="02020603050405020304" pitchFamily="18" charset="0"/>
              </a:rPr>
              <a:t>Program Year 2019-2021</a:t>
            </a:r>
          </a:p>
          <a:p>
            <a:r>
              <a:rPr lang="en-US" sz="2200" dirty="0" smtClean="0">
                <a:latin typeface="Calibri" panose="020F0502020204030204" pitchFamily="34" charset="0"/>
                <a:cs typeface="Times New Roman" panose="02020603050405020304" pitchFamily="18" charset="0"/>
              </a:rPr>
              <a:t>Fiscal Year Ends </a:t>
            </a:r>
            <a:r>
              <a:rPr lang="en-US" sz="2200" dirty="0" smtClean="0">
                <a:solidFill>
                  <a:srgbClr val="FFC000"/>
                </a:solidFill>
                <a:latin typeface="Calibri" panose="020F0502020204030204" pitchFamily="34" charset="0"/>
                <a:cs typeface="Times New Roman" panose="02020603050405020304" pitchFamily="18" charset="0"/>
              </a:rPr>
              <a:t>June 30, 2020</a:t>
            </a:r>
            <a:endParaRPr lang="en-US" sz="2200" dirty="0">
              <a:solidFill>
                <a:srgbClr val="FFC000"/>
              </a:solidFill>
            </a:endParaRPr>
          </a:p>
        </p:txBody>
      </p:sp>
      <p:sp>
        <p:nvSpPr>
          <p:cNvPr id="3" name="TextBox 2"/>
          <p:cNvSpPr txBox="1"/>
          <p:nvPr/>
        </p:nvSpPr>
        <p:spPr>
          <a:xfrm>
            <a:off x="4776055" y="5283704"/>
            <a:ext cx="7223440" cy="1077218"/>
          </a:xfrm>
          <a:prstGeom prst="rect">
            <a:avLst/>
          </a:prstGeom>
          <a:noFill/>
        </p:spPr>
        <p:txBody>
          <a:bodyPr wrap="square" rtlCol="0">
            <a:spAutoFit/>
          </a:bodyPr>
          <a:lstStyle/>
          <a:p>
            <a:r>
              <a:rPr lang="en-US" sz="4000" dirty="0" smtClean="0">
                <a:solidFill>
                  <a:srgbClr val="FFC000"/>
                </a:solidFill>
                <a:latin typeface="Segoe Print" panose="02000600000000000000" pitchFamily="2" charset="0"/>
              </a:rPr>
              <a:t>Question</a:t>
            </a:r>
            <a:r>
              <a:rPr lang="en-US" sz="2400" dirty="0" smtClean="0"/>
              <a:t> – Will a program be penalized for </a:t>
            </a:r>
            <a:r>
              <a:rPr lang="en-US" sz="2400" u="sng" dirty="0" smtClean="0"/>
              <a:t>not</a:t>
            </a:r>
            <a:r>
              <a:rPr lang="en-US" sz="2400" dirty="0" smtClean="0"/>
              <a:t> spending its adult education allocation</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2" name="Rectangle 11"/>
          <p:cNvSpPr/>
          <p:nvPr/>
        </p:nvSpPr>
        <p:spPr>
          <a:xfrm>
            <a:off x="4961671" y="5132132"/>
            <a:ext cx="2931045" cy="45719"/>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spTree>
    <p:extLst>
      <p:ext uri="{BB962C8B-B14F-4D97-AF65-F5344CB8AC3E}">
        <p14:creationId xmlns:p14="http://schemas.microsoft.com/office/powerpoint/2010/main" val="69007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8880" y="2593138"/>
            <a:ext cx="6096000" cy="369332"/>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657944" y="2162251"/>
            <a:ext cx="3756198" cy="4031873"/>
          </a:xfrm>
          <a:prstGeom prst="rect">
            <a:avLst/>
          </a:prstGeom>
        </p:spPr>
        <p:txBody>
          <a:bodyPr wrap="square">
            <a:spAutoFit/>
          </a:bodyPr>
          <a:lstStyle/>
          <a:p>
            <a:r>
              <a:rPr lang="en-US" sz="4800" dirty="0" smtClean="0">
                <a:latin typeface="Calibri" panose="020F0502020204030204" pitchFamily="34" charset="0"/>
                <a:ea typeface="Calibri" panose="020F0502020204030204" pitchFamily="34" charset="0"/>
                <a:cs typeface="Times New Roman" panose="02020603050405020304" pitchFamily="18" charset="0"/>
              </a:rPr>
              <a:t>ADULT EDUCATION</a:t>
            </a:r>
          </a:p>
          <a:p>
            <a:r>
              <a:rPr lang="en-US" sz="3600" dirty="0" smtClean="0">
                <a:solidFill>
                  <a:srgbClr val="FFC000"/>
                </a:solidFill>
                <a:latin typeface="Century Gothic" panose="020B0502020202020204" pitchFamily="34" charset="0"/>
                <a:ea typeface="Calibri" panose="020F0502020204030204" pitchFamily="34" charset="0"/>
                <a:cs typeface="Times New Roman" panose="02020603050405020304" pitchFamily="18" charset="0"/>
              </a:rPr>
              <a:t>►</a:t>
            </a:r>
            <a:r>
              <a:rPr lang="en-US" sz="44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Expend</a:t>
            </a:r>
            <a:r>
              <a:rPr lang="en-US" sz="4400" dirty="0" smtClean="0">
                <a:latin typeface="Calibri" panose="020F0502020204030204" pitchFamily="34" charset="0"/>
                <a:ea typeface="Calibri" panose="020F0502020204030204" pitchFamily="34" charset="0"/>
                <a:cs typeface="Times New Roman" panose="02020603050405020304" pitchFamily="18" charset="0"/>
              </a:rPr>
              <a:t> State </a:t>
            </a:r>
            <a:r>
              <a:rPr lang="en-US" sz="6700" dirty="0">
                <a:latin typeface="Calibri" panose="020F0502020204030204" pitchFamily="34" charset="0"/>
                <a:ea typeface="Calibri" panose="020F0502020204030204" pitchFamily="34" charset="0"/>
                <a:cs typeface="Times New Roman" panose="02020603050405020304" pitchFamily="18" charset="0"/>
              </a:rPr>
              <a:t>funds </a:t>
            </a:r>
            <a:r>
              <a:rPr lang="en-US" sz="6700" u="sng"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first</a:t>
            </a:r>
          </a:p>
          <a:p>
            <a:r>
              <a:rPr lang="en-US" sz="2700" dirty="0" smtClean="0">
                <a:latin typeface="Calibri" panose="020F0502020204030204" pitchFamily="34" charset="0"/>
                <a:cs typeface="Times New Roman" panose="02020603050405020304" pitchFamily="18" charset="0"/>
              </a:rPr>
              <a:t>Program Year 2019-2021</a:t>
            </a:r>
          </a:p>
          <a:p>
            <a:r>
              <a:rPr lang="en-US" sz="2200" dirty="0" smtClean="0">
                <a:latin typeface="Calibri" panose="020F0502020204030204" pitchFamily="34" charset="0"/>
                <a:cs typeface="Times New Roman" panose="02020603050405020304" pitchFamily="18" charset="0"/>
              </a:rPr>
              <a:t>Fiscal Year Ends </a:t>
            </a:r>
            <a:r>
              <a:rPr lang="en-US" sz="2200" dirty="0" smtClean="0">
                <a:solidFill>
                  <a:srgbClr val="FFC000"/>
                </a:solidFill>
                <a:latin typeface="Calibri" panose="020F0502020204030204" pitchFamily="34" charset="0"/>
                <a:cs typeface="Times New Roman" panose="02020603050405020304" pitchFamily="18" charset="0"/>
              </a:rPr>
              <a:t>June 30, 2020</a:t>
            </a:r>
            <a:endParaRPr lang="en-US" sz="2200" dirty="0">
              <a:solidFill>
                <a:srgbClr val="FFC000"/>
              </a:solidFill>
            </a:endParaRPr>
          </a:p>
        </p:txBody>
      </p:sp>
      <p:sp>
        <p:nvSpPr>
          <p:cNvPr id="8" name="Rectangle 7"/>
          <p:cNvSpPr/>
          <p:nvPr/>
        </p:nvSpPr>
        <p:spPr>
          <a:xfrm>
            <a:off x="4928777" y="2770640"/>
            <a:ext cx="6926338" cy="3508653"/>
          </a:xfrm>
          <a:prstGeom prst="rect">
            <a:avLst/>
          </a:prstGeom>
        </p:spPr>
        <p:txBody>
          <a:bodyPr wrap="square">
            <a:spAutoFit/>
          </a:bodyPr>
          <a:lstStyle/>
          <a:p>
            <a:r>
              <a:rPr lang="en-US" sz="4000" dirty="0" smtClean="0">
                <a:solidFill>
                  <a:srgbClr val="FFC000"/>
                </a:solidFill>
                <a:latin typeface="Segoe Print" panose="02000600000000000000" pitchFamily="2" charset="0"/>
                <a:ea typeface="Calibri" panose="020F0502020204030204" pitchFamily="34" charset="0"/>
                <a:cs typeface="Times New Roman" panose="02020603050405020304" pitchFamily="18" charset="0"/>
              </a:rPr>
              <a:t>Answer</a:t>
            </a:r>
            <a:r>
              <a:rPr lang="en-US" sz="2400" dirty="0" smtClean="0">
                <a:latin typeface="Calibri" panose="020F0502020204030204" pitchFamily="34" charset="0"/>
                <a:ea typeface="Calibri" panose="020F0502020204030204" pitchFamily="34" charset="0"/>
                <a:cs typeface="Times New Roman" panose="02020603050405020304" pitchFamily="18" charset="0"/>
              </a:rPr>
              <a:t> – Since </a:t>
            </a:r>
            <a:r>
              <a:rPr lang="en-US" sz="2400" dirty="0">
                <a:latin typeface="Calibri" panose="020F0502020204030204" pitchFamily="34" charset="0"/>
                <a:ea typeface="Calibri" panose="020F0502020204030204" pitchFamily="34" charset="0"/>
                <a:cs typeface="Times New Roman" panose="02020603050405020304" pitchFamily="18" charset="0"/>
              </a:rPr>
              <a:t>this is a grant competition </a:t>
            </a:r>
            <a:r>
              <a:rPr lang="en-US" sz="2400" dirty="0" smtClean="0">
                <a:latin typeface="Calibri" panose="020F0502020204030204" pitchFamily="34" charset="0"/>
                <a:ea typeface="Calibri" panose="020F0502020204030204" pitchFamily="34" charset="0"/>
                <a:cs typeface="Times New Roman" panose="02020603050405020304" pitchFamily="18" charset="0"/>
              </a:rPr>
              <a:t>year, the state office cannot hold providers accountable if they fail to utilize their funds fully. There is </a:t>
            </a:r>
            <a:r>
              <a:rPr lang="en-US" sz="2400" u="sng"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not</a:t>
            </a:r>
            <a:r>
              <a:rPr lang="en-US" sz="2400" dirty="0" smtClean="0">
                <a:latin typeface="Calibri" panose="020F0502020204030204" pitchFamily="34" charset="0"/>
                <a:ea typeface="Calibri" panose="020F0502020204030204" pitchFamily="34" charset="0"/>
                <a:cs typeface="Times New Roman" panose="02020603050405020304" pitchFamily="18" charset="0"/>
              </a:rPr>
              <a:t> a similar metric </a:t>
            </a:r>
            <a:r>
              <a:rPr lang="en-US" sz="2400" dirty="0">
                <a:latin typeface="Calibri" panose="020F0502020204030204" pitchFamily="34" charset="0"/>
                <a:ea typeface="Calibri" panose="020F0502020204030204" pitchFamily="34" charset="0"/>
                <a:cs typeface="Times New Roman" panose="02020603050405020304" pitchFamily="18" charset="0"/>
              </a:rPr>
              <a:t>for new </a:t>
            </a:r>
            <a:r>
              <a:rPr lang="en-US" sz="2400" dirty="0" smtClean="0">
                <a:latin typeface="Calibri" panose="020F0502020204030204" pitchFamily="34" charset="0"/>
                <a:ea typeface="Calibri" panose="020F0502020204030204" pitchFamily="34" charset="0"/>
                <a:cs typeface="Times New Roman" panose="02020603050405020304" pitchFamily="18" charset="0"/>
              </a:rPr>
              <a:t>providers, but there will be an </a:t>
            </a:r>
            <a:r>
              <a:rPr lang="en-US" sz="24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impact</a:t>
            </a:r>
            <a:r>
              <a:rPr lang="en-US" sz="2400" dirty="0" smtClean="0">
                <a:latin typeface="Calibri" panose="020F0502020204030204" pitchFamily="34" charset="0"/>
                <a:ea typeface="Calibri" panose="020F0502020204030204" pitchFamily="34" charset="0"/>
                <a:cs typeface="Times New Roman" panose="02020603050405020304" pitchFamily="18" charset="0"/>
              </a:rPr>
              <a:t> in following years.</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Segoe Print" panose="02000600000000000000" pitchFamily="2" charset="0"/>
                <a:ea typeface="Calibri" panose="020F0502020204030204" pitchFamily="34" charset="0"/>
                <a:cs typeface="Times New Roman" panose="02020603050405020304" pitchFamily="18" charset="0"/>
              </a:rPr>
              <a:t>O</a:t>
            </a:r>
            <a:r>
              <a:rPr lang="en-US" sz="3200" dirty="0" smtClean="0">
                <a:latin typeface="Segoe Print" panose="02000600000000000000" pitchFamily="2" charset="0"/>
                <a:ea typeface="Calibri" panose="020F0502020204030204" pitchFamily="34" charset="0"/>
                <a:cs typeface="Times New Roman" panose="02020603050405020304" pitchFamily="18" charset="0"/>
              </a:rPr>
              <a:t>ne </a:t>
            </a:r>
            <a:r>
              <a:rPr lang="en-US" sz="3200" dirty="0">
                <a:latin typeface="Segoe Print" panose="02000600000000000000" pitchFamily="2" charset="0"/>
                <a:ea typeface="Calibri" panose="020F0502020204030204" pitchFamily="34" charset="0"/>
                <a:cs typeface="Times New Roman" panose="02020603050405020304" pitchFamily="18" charset="0"/>
              </a:rPr>
              <a:t>provider has </a:t>
            </a:r>
            <a:r>
              <a:rPr lang="en-US" sz="3200" u="sng" dirty="0">
                <a:solidFill>
                  <a:srgbClr val="FFC000"/>
                </a:solidFill>
                <a:latin typeface="Segoe Print" panose="02000600000000000000" pitchFamily="2" charset="0"/>
                <a:ea typeface="Calibri" panose="020F0502020204030204" pitchFamily="34" charset="0"/>
                <a:cs typeface="Times New Roman" panose="02020603050405020304" pitchFamily="18" charset="0"/>
              </a:rPr>
              <a:t>not</a:t>
            </a:r>
            <a:r>
              <a:rPr lang="en-US" sz="3200" dirty="0">
                <a:latin typeface="Segoe Print" panose="02000600000000000000" pitchFamily="2" charset="0"/>
                <a:ea typeface="Calibri" panose="020F0502020204030204" pitchFamily="34" charset="0"/>
                <a:cs typeface="Times New Roman" panose="02020603050405020304" pitchFamily="18" charset="0"/>
              </a:rPr>
              <a:t> submitted any </a:t>
            </a:r>
            <a:r>
              <a:rPr lang="en-US" sz="3200" dirty="0" smtClean="0">
                <a:latin typeface="Segoe Print" panose="02000600000000000000" pitchFamily="2" charset="0"/>
                <a:ea typeface="Calibri" panose="020F0502020204030204" pitchFamily="34" charset="0"/>
                <a:cs typeface="Times New Roman" panose="02020603050405020304" pitchFamily="18" charset="0"/>
              </a:rPr>
              <a:t>reimbursements </a:t>
            </a:r>
            <a:r>
              <a:rPr lang="en-US" sz="3200" dirty="0">
                <a:latin typeface="Segoe Print" panose="02000600000000000000" pitchFamily="2" charset="0"/>
                <a:ea typeface="Calibri" panose="020F0502020204030204" pitchFamily="34" charset="0"/>
                <a:cs typeface="Times New Roman" panose="02020603050405020304" pitchFamily="18" charset="0"/>
              </a:rPr>
              <a:t>this </a:t>
            </a:r>
            <a:r>
              <a:rPr lang="en-US" sz="3200" dirty="0" smtClean="0">
                <a:latin typeface="Segoe Print" panose="02000600000000000000" pitchFamily="2" charset="0"/>
                <a:ea typeface="Calibri" panose="020F0502020204030204" pitchFamily="34" charset="0"/>
                <a:cs typeface="Times New Roman" panose="02020603050405020304" pitchFamily="18" charset="0"/>
              </a:rPr>
              <a:t>year.</a:t>
            </a:r>
            <a:endParaRPr lang="en-US" sz="3200" dirty="0">
              <a:latin typeface="Segoe Print" panose="02000600000000000000" pitchFamily="2" charset="0"/>
            </a:endParaRPr>
          </a:p>
        </p:txBody>
      </p:sp>
    </p:spTree>
    <p:extLst>
      <p:ext uri="{BB962C8B-B14F-4D97-AF65-F5344CB8AC3E}">
        <p14:creationId xmlns:p14="http://schemas.microsoft.com/office/powerpoint/2010/main" val="786395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8880" y="2593138"/>
            <a:ext cx="6096000" cy="369332"/>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657944" y="2162251"/>
            <a:ext cx="3756198" cy="4031873"/>
          </a:xfrm>
          <a:prstGeom prst="rect">
            <a:avLst/>
          </a:prstGeom>
        </p:spPr>
        <p:txBody>
          <a:bodyPr wrap="square">
            <a:spAutoFit/>
          </a:bodyPr>
          <a:lstStyle/>
          <a:p>
            <a:r>
              <a:rPr lang="en-US" sz="4800" dirty="0" smtClean="0">
                <a:latin typeface="Calibri" panose="020F0502020204030204" pitchFamily="34" charset="0"/>
                <a:ea typeface="Calibri" panose="020F0502020204030204" pitchFamily="34" charset="0"/>
                <a:cs typeface="Times New Roman" panose="02020603050405020304" pitchFamily="18" charset="0"/>
              </a:rPr>
              <a:t>ADULT EDUCATION</a:t>
            </a:r>
          </a:p>
          <a:p>
            <a:r>
              <a:rPr lang="en-US" sz="3600" dirty="0" smtClean="0">
                <a:solidFill>
                  <a:srgbClr val="FFC000"/>
                </a:solidFill>
                <a:latin typeface="Century Gothic" panose="020B0502020202020204" pitchFamily="34" charset="0"/>
                <a:ea typeface="Calibri" panose="020F0502020204030204" pitchFamily="34" charset="0"/>
                <a:cs typeface="Times New Roman" panose="02020603050405020304" pitchFamily="18" charset="0"/>
              </a:rPr>
              <a:t>►</a:t>
            </a:r>
            <a:r>
              <a:rPr lang="en-US" sz="44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Expend</a:t>
            </a:r>
            <a:r>
              <a:rPr lang="en-US" sz="4400" dirty="0" smtClean="0">
                <a:latin typeface="Calibri" panose="020F0502020204030204" pitchFamily="34" charset="0"/>
                <a:ea typeface="Calibri" panose="020F0502020204030204" pitchFamily="34" charset="0"/>
                <a:cs typeface="Times New Roman" panose="02020603050405020304" pitchFamily="18" charset="0"/>
              </a:rPr>
              <a:t> State </a:t>
            </a:r>
            <a:r>
              <a:rPr lang="en-US" sz="6700" dirty="0">
                <a:latin typeface="Calibri" panose="020F0502020204030204" pitchFamily="34" charset="0"/>
                <a:ea typeface="Calibri" panose="020F0502020204030204" pitchFamily="34" charset="0"/>
                <a:cs typeface="Times New Roman" panose="02020603050405020304" pitchFamily="18" charset="0"/>
              </a:rPr>
              <a:t>funds </a:t>
            </a:r>
            <a:r>
              <a:rPr lang="en-US" sz="6700" u="sng"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first</a:t>
            </a:r>
          </a:p>
          <a:p>
            <a:r>
              <a:rPr lang="en-US" sz="2700" dirty="0" smtClean="0">
                <a:latin typeface="Calibri" panose="020F0502020204030204" pitchFamily="34" charset="0"/>
                <a:cs typeface="Times New Roman" panose="02020603050405020304" pitchFamily="18" charset="0"/>
              </a:rPr>
              <a:t>Program Year 2019-2021</a:t>
            </a:r>
          </a:p>
          <a:p>
            <a:r>
              <a:rPr lang="en-US" sz="2200" dirty="0" smtClean="0">
                <a:latin typeface="Calibri" panose="020F0502020204030204" pitchFamily="34" charset="0"/>
                <a:cs typeface="Times New Roman" panose="02020603050405020304" pitchFamily="18" charset="0"/>
              </a:rPr>
              <a:t>Fiscal Year Ends </a:t>
            </a:r>
            <a:r>
              <a:rPr lang="en-US" sz="2200" dirty="0" smtClean="0">
                <a:solidFill>
                  <a:srgbClr val="FFC000"/>
                </a:solidFill>
                <a:latin typeface="Calibri" panose="020F0502020204030204" pitchFamily="34" charset="0"/>
                <a:cs typeface="Times New Roman" panose="02020603050405020304" pitchFamily="18" charset="0"/>
              </a:rPr>
              <a:t>June 30, 2020</a:t>
            </a:r>
            <a:endParaRPr lang="en-US" sz="2200" dirty="0">
              <a:solidFill>
                <a:srgbClr val="FFC000"/>
              </a:solidFill>
            </a:endParaRPr>
          </a:p>
        </p:txBody>
      </p:sp>
      <p:sp>
        <p:nvSpPr>
          <p:cNvPr id="8" name="Rectangle 7"/>
          <p:cNvSpPr/>
          <p:nvPr/>
        </p:nvSpPr>
        <p:spPr>
          <a:xfrm>
            <a:off x="4928777" y="2770640"/>
            <a:ext cx="6926338" cy="2554545"/>
          </a:xfrm>
          <a:prstGeom prst="rect">
            <a:avLst/>
          </a:prstGeom>
        </p:spPr>
        <p:txBody>
          <a:bodyPr wrap="square">
            <a:spAutoFit/>
          </a:bodyPr>
          <a:lstStyle/>
          <a:p>
            <a:r>
              <a:rPr lang="en-US" sz="3200" dirty="0" smtClean="0">
                <a:latin typeface="Segoe Print" panose="02000600000000000000" pitchFamily="2" charset="0"/>
              </a:rPr>
              <a:t>Don’t Advocate </a:t>
            </a:r>
            <a:r>
              <a:rPr lang="en-US" sz="3200" dirty="0" smtClean="0">
                <a:solidFill>
                  <a:srgbClr val="FFC000"/>
                </a:solidFill>
                <a:latin typeface="Segoe Print" panose="02000600000000000000" pitchFamily="2" charset="0"/>
              </a:rPr>
              <a:t>“Fire Sales”    </a:t>
            </a:r>
            <a:r>
              <a:rPr lang="en-US" sz="3200" dirty="0" smtClean="0">
                <a:latin typeface="Segoe Print" panose="02000600000000000000" pitchFamily="2" charset="0"/>
              </a:rPr>
              <a:t>at end of a program year  </a:t>
            </a:r>
          </a:p>
          <a:p>
            <a:r>
              <a:rPr lang="en-US" sz="9600" dirty="0" smtClean="0">
                <a:latin typeface="Segoe Print" panose="02000600000000000000" pitchFamily="2" charset="0"/>
              </a:rPr>
              <a:t> </a:t>
            </a:r>
            <a:endParaRPr lang="en-US" sz="9600" dirty="0">
              <a:latin typeface="Segoe Print" panose="02000600000000000000" pitchFamily="2" charset="0"/>
            </a:endParaRPr>
          </a:p>
        </p:txBody>
      </p:sp>
      <p:sp>
        <p:nvSpPr>
          <p:cNvPr id="7" name="TextBox 6"/>
          <p:cNvSpPr txBox="1"/>
          <p:nvPr/>
        </p:nvSpPr>
        <p:spPr>
          <a:xfrm>
            <a:off x="8601577" y="3824453"/>
            <a:ext cx="3638351" cy="2831544"/>
          </a:xfrm>
          <a:prstGeom prst="rect">
            <a:avLst/>
          </a:prstGeom>
          <a:noFill/>
        </p:spPr>
        <p:txBody>
          <a:bodyPr wrap="square" rtlCol="0">
            <a:spAutoFit/>
          </a:bodyPr>
          <a:lstStyle/>
          <a:p>
            <a:r>
              <a:rPr lang="en-US" sz="2400" dirty="0" smtClean="0">
                <a:solidFill>
                  <a:srgbClr val="FFC000"/>
                </a:solidFill>
              </a:rPr>
              <a:t>Distance Education</a:t>
            </a:r>
          </a:p>
          <a:p>
            <a:endParaRPr lang="en-US" sz="400" dirty="0" smtClean="0">
              <a:solidFill>
                <a:srgbClr val="FFC000"/>
              </a:solidFill>
            </a:endParaRPr>
          </a:p>
          <a:p>
            <a:r>
              <a:rPr lang="en-US" dirty="0" smtClean="0"/>
              <a:t>● Unmet Technology Needs</a:t>
            </a:r>
          </a:p>
          <a:p>
            <a:r>
              <a:rPr lang="en-US" dirty="0" smtClean="0">
                <a:latin typeface="Calibri" panose="020F0502020204030204" pitchFamily="34" charset="0"/>
              </a:rPr>
              <a:t>● </a:t>
            </a:r>
            <a:r>
              <a:rPr lang="en-US" dirty="0" smtClean="0"/>
              <a:t>Materials</a:t>
            </a:r>
          </a:p>
          <a:p>
            <a:r>
              <a:rPr lang="en-US" dirty="0" smtClean="0"/>
              <a:t>● Online Programs</a:t>
            </a:r>
          </a:p>
          <a:p>
            <a:r>
              <a:rPr lang="en-US" dirty="0" smtClean="0"/>
              <a:t>● Digital Literacy</a:t>
            </a:r>
          </a:p>
          <a:p>
            <a:r>
              <a:rPr lang="en-US" dirty="0" smtClean="0"/>
              <a:t>● </a:t>
            </a:r>
            <a:r>
              <a:rPr lang="en-US" dirty="0"/>
              <a:t>Online Curriculum </a:t>
            </a:r>
            <a:endParaRPr lang="en-US" dirty="0" smtClean="0"/>
          </a:p>
          <a:p>
            <a:r>
              <a:rPr lang="en-US" dirty="0" smtClean="0"/>
              <a:t>● E-Learning</a:t>
            </a:r>
          </a:p>
          <a:p>
            <a:r>
              <a:rPr lang="en-US" dirty="0" smtClean="0"/>
              <a:t>● Communication Tools &amp;  </a:t>
            </a:r>
          </a:p>
          <a:p>
            <a:r>
              <a:rPr lang="en-US" dirty="0"/>
              <a:t> </a:t>
            </a:r>
            <a:r>
              <a:rPr lang="en-US" dirty="0" smtClean="0"/>
              <a:t>   Software</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80339"/>
          <a:stretch/>
        </p:blipFill>
        <p:spPr>
          <a:xfrm>
            <a:off x="5518129" y="3718004"/>
            <a:ext cx="2698635" cy="3028248"/>
          </a:xfrm>
          <a:prstGeom prst="rect">
            <a:avLst/>
          </a:prstGeom>
        </p:spPr>
      </p:pic>
      <p:sp>
        <p:nvSpPr>
          <p:cNvPr id="13" name="Rectangle 12"/>
          <p:cNvSpPr/>
          <p:nvPr/>
        </p:nvSpPr>
        <p:spPr>
          <a:xfrm>
            <a:off x="4928777" y="4031799"/>
            <a:ext cx="3672800" cy="2400657"/>
          </a:xfrm>
          <a:prstGeom prst="rect">
            <a:avLst/>
          </a:prstGeom>
        </p:spPr>
        <p:txBody>
          <a:bodyPr wrap="none">
            <a:spAutoFit/>
          </a:bodyPr>
          <a:lstStyle/>
          <a:p>
            <a:r>
              <a:rPr lang="en-US" sz="15000" dirty="0" smtClean="0">
                <a:latin typeface="Segoe Print" panose="02000600000000000000" pitchFamily="2" charset="0"/>
              </a:rPr>
              <a:t>But</a:t>
            </a:r>
          </a:p>
        </p:txBody>
      </p:sp>
      <p:sp>
        <p:nvSpPr>
          <p:cNvPr id="14" name="TextBox 13"/>
          <p:cNvSpPr txBox="1"/>
          <p:nvPr/>
        </p:nvSpPr>
        <p:spPr>
          <a:xfrm>
            <a:off x="5830425" y="5778989"/>
            <a:ext cx="1869503" cy="584775"/>
          </a:xfrm>
          <a:prstGeom prst="rect">
            <a:avLst/>
          </a:prstGeom>
          <a:noFill/>
        </p:spPr>
        <p:txBody>
          <a:bodyPr wrap="square" rtlCol="0">
            <a:spAutoFit/>
          </a:bodyPr>
          <a:lstStyle/>
          <a:p>
            <a:r>
              <a:rPr lang="en-US" sz="3200" dirty="0"/>
              <a:t>consider</a:t>
            </a:r>
          </a:p>
        </p:txBody>
      </p:sp>
    </p:spTree>
    <p:extLst>
      <p:ext uri="{BB962C8B-B14F-4D97-AF65-F5344CB8AC3E}">
        <p14:creationId xmlns:p14="http://schemas.microsoft.com/office/powerpoint/2010/main" val="1577058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355038"/>
          </a:xfrm>
          <a:prstGeom prst="rect">
            <a:avLst/>
          </a:prstGeom>
        </p:spPr>
        <p:txBody>
          <a:bodyPr wrap="square">
            <a:spAutoFit/>
          </a:bodyPr>
          <a:lstStyle/>
          <a:p>
            <a:r>
              <a:rPr lang="en-US" sz="4000" dirty="0" smtClean="0"/>
              <a:t>STAFF SALARIES</a:t>
            </a:r>
          </a:p>
          <a:p>
            <a:r>
              <a:rPr lang="en-US" sz="3200" dirty="0" smtClean="0">
                <a:solidFill>
                  <a:srgbClr val="FFC000"/>
                </a:solidFill>
              </a:rPr>
              <a:t>Instructional COSTS </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2" name="Rectangle 11"/>
          <p:cNvSpPr/>
          <p:nvPr/>
        </p:nvSpPr>
        <p:spPr>
          <a:xfrm>
            <a:off x="10195295" y="4598887"/>
            <a:ext cx="526106" cy="1569660"/>
          </a:xfrm>
          <a:prstGeom prst="rect">
            <a:avLst/>
          </a:prstGeom>
        </p:spPr>
        <p:txBody>
          <a:bodyPr wrap="none">
            <a:spAutoFit/>
          </a:bodyPr>
          <a:lstStyle/>
          <a:p>
            <a:r>
              <a:rPr lang="en-US" sz="9600" dirty="0" smtClean="0"/>
              <a:t> </a:t>
            </a:r>
            <a:endParaRPr lang="en-US" sz="9600" dirty="0"/>
          </a:p>
        </p:txBody>
      </p:sp>
      <p:sp>
        <p:nvSpPr>
          <p:cNvPr id="2" name="Rectangle 1"/>
          <p:cNvSpPr/>
          <p:nvPr/>
        </p:nvSpPr>
        <p:spPr>
          <a:xfrm>
            <a:off x="4833028" y="2636236"/>
            <a:ext cx="6664428" cy="1200329"/>
          </a:xfrm>
          <a:prstGeom prst="rect">
            <a:avLst/>
          </a:prstGeom>
        </p:spPr>
        <p:txBody>
          <a:bodyPr wrap="square">
            <a:spAutoFit/>
          </a:bodyPr>
          <a:lstStyle/>
          <a:p>
            <a:r>
              <a:rPr lang="en-US" sz="2400" dirty="0"/>
              <a:t>Can </a:t>
            </a:r>
            <a:r>
              <a:rPr lang="en-US" sz="2400" dirty="0" smtClean="0"/>
              <a:t>states reimburse local programs for teachers who facilitate online </a:t>
            </a:r>
            <a:r>
              <a:rPr lang="en-US" sz="2400" dirty="0"/>
              <a:t>instruction</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endParaRPr lang="en-US" sz="2400" dirty="0"/>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sp>
        <p:nvSpPr>
          <p:cNvPr id="18" name="TextBox 17"/>
          <p:cNvSpPr txBox="1"/>
          <p:nvPr/>
        </p:nvSpPr>
        <p:spPr>
          <a:xfrm>
            <a:off x="5005146" y="5932510"/>
            <a:ext cx="7108123" cy="292388"/>
          </a:xfrm>
          <a:prstGeom prst="rect">
            <a:avLst/>
          </a:prstGeom>
          <a:noFill/>
        </p:spPr>
        <p:txBody>
          <a:bodyPr wrap="square" rtlCol="0">
            <a:spAutoFit/>
          </a:bodyPr>
          <a:lstStyle/>
          <a:p>
            <a:r>
              <a:rPr lang="en-US" sz="1300" dirty="0" smtClean="0"/>
              <a:t>U.S. Department of Education | </a:t>
            </a:r>
            <a:r>
              <a:rPr lang="en-US" sz="1300" dirty="0" smtClean="0">
                <a:solidFill>
                  <a:srgbClr val="FFC000"/>
                </a:solidFill>
              </a:rPr>
              <a:t>Office of Career, Technical, and Adult Education</a:t>
            </a:r>
            <a:endParaRPr lang="en-US" sz="1300" dirty="0">
              <a:solidFill>
                <a:srgbClr val="FFC000"/>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635" y="4038750"/>
            <a:ext cx="740193" cy="740193"/>
          </a:xfrm>
          <a:prstGeom prst="rect">
            <a:avLst/>
          </a:prstGeom>
          <a:ln>
            <a:solidFill>
              <a:schemeClr val="tx1"/>
            </a:solidFill>
          </a:ln>
        </p:spPr>
      </p:pic>
      <p:sp>
        <p:nvSpPr>
          <p:cNvPr id="8" name="Rectangle 7"/>
          <p:cNvSpPr/>
          <p:nvPr/>
        </p:nvSpPr>
        <p:spPr>
          <a:xfrm>
            <a:off x="7339689" y="3640422"/>
            <a:ext cx="3914235" cy="2246769"/>
          </a:xfrm>
          <a:prstGeom prst="rect">
            <a:avLst/>
          </a:prstGeom>
        </p:spPr>
        <p:txBody>
          <a:bodyPr wrap="square">
            <a:spAutoFit/>
          </a:bodyPr>
          <a:lstStyle/>
          <a:p>
            <a:r>
              <a:rPr lang="en-US" sz="2000" dirty="0" smtClean="0"/>
              <a:t>“Yes</a:t>
            </a:r>
            <a:r>
              <a:rPr lang="en-US" sz="2000" dirty="0"/>
              <a:t>, States can use AEFLA funds to pay teachers delivering </a:t>
            </a:r>
            <a:r>
              <a:rPr lang="en-US" sz="2000" dirty="0">
                <a:solidFill>
                  <a:srgbClr val="FFC000"/>
                </a:solidFill>
              </a:rPr>
              <a:t>distance learning programs</a:t>
            </a:r>
            <a:r>
              <a:rPr lang="en-US" sz="2000" dirty="0"/>
              <a:t> </a:t>
            </a:r>
            <a:r>
              <a:rPr lang="en-US" sz="2000" u="sng" dirty="0"/>
              <a:t>if</a:t>
            </a:r>
            <a:r>
              <a:rPr lang="en-US" sz="2000" dirty="0"/>
              <a:t> such programs deliver adult education and literacy activities </a:t>
            </a:r>
            <a:r>
              <a:rPr lang="en-US" sz="2000" dirty="0">
                <a:solidFill>
                  <a:srgbClr val="FFC000"/>
                </a:solidFill>
              </a:rPr>
              <a:t>allowable</a:t>
            </a:r>
            <a:r>
              <a:rPr lang="en-US" sz="2000" dirty="0"/>
              <a:t> under AEFLA</a:t>
            </a:r>
            <a:r>
              <a:rPr lang="en-US" sz="2000" dirty="0" smtClean="0"/>
              <a:t>.” </a:t>
            </a:r>
            <a:endParaRPr lang="en-US" sz="2000" dirty="0">
              <a:latin typeface="Arial" panose="020B0604020202020204" pitchFamily="34" charset="0"/>
              <a:cs typeface="Arial" panose="020B0604020202020204" pitchFamily="34" charset="0"/>
            </a:endParaRPr>
          </a:p>
        </p:txBody>
      </p:sp>
      <p:pic>
        <p:nvPicPr>
          <p:cNvPr id="23" name="Picture 22" descr="C:\Users\jhaffner\AppData\Local\Microsoft\Windows\Temporary Internet Files\Content.Outlook\6XKLQ4N8\IMG_1090.jpg"/>
          <p:cNvPicPr/>
          <p:nvPr/>
        </p:nvPicPr>
        <p:blipFill rotWithShape="1">
          <a:blip r:embed="rId6">
            <a:extLst>
              <a:ext uri="{28A0092B-C50C-407E-A947-70E740481C1C}">
                <a14:useLocalDpi xmlns:a14="http://schemas.microsoft.com/office/drawing/2010/main" val="0"/>
              </a:ext>
            </a:extLst>
          </a:blip>
          <a:srcRect l="15798" t="17579" r="57086" b="56098"/>
          <a:stretch/>
        </p:blipFill>
        <p:spPr bwMode="auto">
          <a:xfrm>
            <a:off x="5008489" y="3765494"/>
            <a:ext cx="1487655" cy="1925554"/>
          </a:xfrm>
          <a:prstGeom prst="rect">
            <a:avLst/>
          </a:prstGeom>
          <a:noFill/>
          <a:ln>
            <a:solidFill>
              <a:schemeClr val="tx1"/>
            </a:solidFill>
          </a:ln>
          <a:extLst>
            <a:ext uri="{53640926-AAD7-44D8-BBD7-CCE9431645EC}">
              <a14:shadowObscured xmlns:a14="http://schemas.microsoft.com/office/drawing/2010/main"/>
            </a:ext>
          </a:extLst>
        </p:spPr>
      </p:pic>
      <p:cxnSp>
        <p:nvCxnSpPr>
          <p:cNvPr id="24" name="Straight Connector 23"/>
          <p:cNvCxnSpPr/>
          <p:nvPr/>
        </p:nvCxnSpPr>
        <p:spPr>
          <a:xfrm flipH="1">
            <a:off x="7135394" y="3816166"/>
            <a:ext cx="1573" cy="1932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5400000">
            <a:off x="5232171" y="5047684"/>
            <a:ext cx="2951748" cy="292388"/>
          </a:xfrm>
          <a:prstGeom prst="rect">
            <a:avLst/>
          </a:prstGeom>
          <a:noFill/>
        </p:spPr>
        <p:txBody>
          <a:bodyPr wrap="square" rtlCol="0">
            <a:spAutoFit/>
          </a:bodyPr>
          <a:lstStyle/>
          <a:p>
            <a:r>
              <a:rPr lang="en-US" sz="1250" dirty="0" smtClean="0"/>
              <a:t>Teacher Karen Crawford</a:t>
            </a:r>
            <a:endParaRPr lang="en-US" sz="1250" dirty="0"/>
          </a:p>
        </p:txBody>
      </p:sp>
    </p:spTree>
    <p:extLst>
      <p:ext uri="{BB962C8B-B14F-4D97-AF65-F5344CB8AC3E}">
        <p14:creationId xmlns:p14="http://schemas.microsoft.com/office/powerpoint/2010/main" val="1680583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508927"/>
          </a:xfrm>
          <a:prstGeom prst="rect">
            <a:avLst/>
          </a:prstGeom>
        </p:spPr>
        <p:txBody>
          <a:bodyPr wrap="square">
            <a:spAutoFit/>
          </a:bodyPr>
          <a:lstStyle/>
          <a:p>
            <a:r>
              <a:rPr lang="en-US" sz="4000" dirty="0" smtClean="0"/>
              <a:t>FISCAL</a:t>
            </a:r>
          </a:p>
          <a:p>
            <a:r>
              <a:rPr lang="en-US" sz="4000" dirty="0" smtClean="0">
                <a:solidFill>
                  <a:srgbClr val="FFC000"/>
                </a:solidFill>
              </a:rPr>
              <a:t>Accountability</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2" name="Rectangle 11"/>
          <p:cNvSpPr/>
          <p:nvPr/>
        </p:nvSpPr>
        <p:spPr>
          <a:xfrm>
            <a:off x="10195295" y="4598887"/>
            <a:ext cx="526106" cy="1569660"/>
          </a:xfrm>
          <a:prstGeom prst="rect">
            <a:avLst/>
          </a:prstGeom>
        </p:spPr>
        <p:txBody>
          <a:bodyPr wrap="none">
            <a:spAutoFit/>
          </a:bodyPr>
          <a:lstStyle/>
          <a:p>
            <a:r>
              <a:rPr lang="en-US" sz="9600" dirty="0" smtClean="0"/>
              <a:t> </a:t>
            </a:r>
            <a:endParaRPr lang="en-US" sz="9600" dirty="0"/>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sp>
        <p:nvSpPr>
          <p:cNvPr id="18" name="TextBox 17"/>
          <p:cNvSpPr txBox="1"/>
          <p:nvPr/>
        </p:nvSpPr>
        <p:spPr>
          <a:xfrm>
            <a:off x="4802929" y="6103113"/>
            <a:ext cx="7108123" cy="292388"/>
          </a:xfrm>
          <a:prstGeom prst="rect">
            <a:avLst/>
          </a:prstGeom>
          <a:noFill/>
        </p:spPr>
        <p:txBody>
          <a:bodyPr wrap="square" rtlCol="0">
            <a:spAutoFit/>
          </a:bodyPr>
          <a:lstStyle/>
          <a:p>
            <a:r>
              <a:rPr lang="en-US" sz="1300" dirty="0" smtClean="0"/>
              <a:t>U.S. Department of Education | </a:t>
            </a:r>
            <a:r>
              <a:rPr lang="en-US" sz="1300" dirty="0" smtClean="0">
                <a:solidFill>
                  <a:srgbClr val="FFC000"/>
                </a:solidFill>
              </a:rPr>
              <a:t>Office of Career, Technical, and Adult Education</a:t>
            </a:r>
            <a:endParaRPr lang="en-US" sz="1300" dirty="0">
              <a:solidFill>
                <a:srgbClr val="FFC000"/>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635" y="4038750"/>
            <a:ext cx="740193" cy="740193"/>
          </a:xfrm>
          <a:prstGeom prst="rect">
            <a:avLst/>
          </a:prstGeom>
          <a:ln>
            <a:solidFill>
              <a:schemeClr val="tx1"/>
            </a:solidFill>
          </a:ln>
        </p:spPr>
      </p:pic>
      <p:sp>
        <p:nvSpPr>
          <p:cNvPr id="9" name="Rectangle 8"/>
          <p:cNvSpPr/>
          <p:nvPr/>
        </p:nvSpPr>
        <p:spPr>
          <a:xfrm>
            <a:off x="4842048" y="2777804"/>
            <a:ext cx="6770643" cy="3493264"/>
          </a:xfrm>
          <a:prstGeom prst="rect">
            <a:avLst/>
          </a:prstGeom>
        </p:spPr>
        <p:txBody>
          <a:bodyPr wrap="square">
            <a:spAutoFit/>
          </a:bodyPr>
          <a:lstStyle/>
          <a:p>
            <a:r>
              <a:rPr lang="en-US" sz="2000" dirty="0"/>
              <a:t>If a conference, training, or other activity is </a:t>
            </a:r>
            <a:r>
              <a:rPr lang="en-US" sz="2000" dirty="0">
                <a:solidFill>
                  <a:srgbClr val="FFC000"/>
                </a:solidFill>
              </a:rPr>
              <a:t>cancelled </a:t>
            </a:r>
            <a:r>
              <a:rPr lang="en-US" sz="2000" dirty="0"/>
              <a:t>due to COVID-19, </a:t>
            </a:r>
            <a:r>
              <a:rPr lang="en-US" sz="2000" dirty="0">
                <a:solidFill>
                  <a:srgbClr val="FFC000"/>
                </a:solidFill>
              </a:rPr>
              <a:t>may grant funds be used to reimburse nonrefundable travel </a:t>
            </a:r>
            <a:r>
              <a:rPr lang="en-US" sz="2000" dirty="0"/>
              <a:t>(e.g., conveyance or lodging) or registration costs that were properly chargeable to the grant at the time of booking</a:t>
            </a:r>
            <a:r>
              <a:rPr lang="en-US" sz="2000" dirty="0">
                <a:latin typeface="Arial" panose="020B0604020202020204" pitchFamily="34" charset="0"/>
                <a:cs typeface="Arial" panose="020B0604020202020204" pitchFamily="34" charset="0"/>
              </a:rPr>
              <a:t>? </a:t>
            </a:r>
          </a:p>
          <a:p>
            <a:endParaRPr lang="en-US" sz="800" b="1" dirty="0">
              <a:solidFill>
                <a:srgbClr val="000000"/>
              </a:solidFill>
              <a:latin typeface="Times New Roman" panose="02020603050405020304" pitchFamily="18" charset="0"/>
            </a:endParaRPr>
          </a:p>
          <a:p>
            <a:r>
              <a:rPr lang="en-US" sz="1900" dirty="0" smtClean="0">
                <a:solidFill>
                  <a:srgbClr val="FFC000"/>
                </a:solidFill>
              </a:rPr>
              <a:t>Yes</a:t>
            </a:r>
            <a:r>
              <a:rPr lang="en-US" sz="1900" dirty="0">
                <a:solidFill>
                  <a:srgbClr val="FFC000"/>
                </a:solidFill>
              </a:rPr>
              <a:t>, </a:t>
            </a:r>
            <a:r>
              <a:rPr lang="en-US" sz="1900" dirty="0"/>
              <a:t>provided that a grantee or </a:t>
            </a:r>
            <a:r>
              <a:rPr lang="en-US" sz="1900" dirty="0" err="1"/>
              <a:t>subgrantee</a:t>
            </a:r>
            <a:r>
              <a:rPr lang="en-US" sz="1900" dirty="0"/>
              <a:t> first seeks to recover nonrefundable costs (e.g., travel, registration fees) associated with a grant </a:t>
            </a:r>
            <a:r>
              <a:rPr lang="en-US" sz="1900" dirty="0" smtClean="0"/>
              <a:t>from </a:t>
            </a:r>
            <a:r>
              <a:rPr lang="en-US" sz="1900" dirty="0"/>
              <a:t>the </a:t>
            </a:r>
            <a:r>
              <a:rPr lang="en-US" sz="1900" dirty="0" smtClean="0"/>
              <a:t>entity </a:t>
            </a:r>
            <a:r>
              <a:rPr lang="en-US" sz="1900" dirty="0"/>
              <a:t>that charged the fee (e.g., airline, hotel, conference organizer). </a:t>
            </a:r>
          </a:p>
          <a:p>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22462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508927"/>
          </a:xfrm>
          <a:prstGeom prst="rect">
            <a:avLst/>
          </a:prstGeom>
        </p:spPr>
        <p:txBody>
          <a:bodyPr wrap="square">
            <a:spAutoFit/>
          </a:bodyPr>
          <a:lstStyle/>
          <a:p>
            <a:r>
              <a:rPr lang="en-US" sz="4000" dirty="0" smtClean="0"/>
              <a:t>FISCAL</a:t>
            </a:r>
          </a:p>
          <a:p>
            <a:r>
              <a:rPr lang="en-US" sz="4000" dirty="0" smtClean="0">
                <a:solidFill>
                  <a:srgbClr val="FFC000"/>
                </a:solidFill>
              </a:rPr>
              <a:t>Accountability</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2" name="Rectangle 11"/>
          <p:cNvSpPr/>
          <p:nvPr/>
        </p:nvSpPr>
        <p:spPr>
          <a:xfrm>
            <a:off x="10195295" y="4598887"/>
            <a:ext cx="526106" cy="1569660"/>
          </a:xfrm>
          <a:prstGeom prst="rect">
            <a:avLst/>
          </a:prstGeom>
        </p:spPr>
        <p:txBody>
          <a:bodyPr wrap="none">
            <a:spAutoFit/>
          </a:bodyPr>
          <a:lstStyle/>
          <a:p>
            <a:r>
              <a:rPr lang="en-US" sz="9600" dirty="0" smtClean="0"/>
              <a:t> </a:t>
            </a:r>
            <a:endParaRPr lang="en-US" sz="9600" dirty="0"/>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sp>
        <p:nvSpPr>
          <p:cNvPr id="18" name="TextBox 17"/>
          <p:cNvSpPr txBox="1"/>
          <p:nvPr/>
        </p:nvSpPr>
        <p:spPr>
          <a:xfrm>
            <a:off x="4968559" y="5876159"/>
            <a:ext cx="7108123" cy="292388"/>
          </a:xfrm>
          <a:prstGeom prst="rect">
            <a:avLst/>
          </a:prstGeom>
          <a:noFill/>
        </p:spPr>
        <p:txBody>
          <a:bodyPr wrap="square" rtlCol="0">
            <a:spAutoFit/>
          </a:bodyPr>
          <a:lstStyle/>
          <a:p>
            <a:r>
              <a:rPr lang="en-US" sz="1300" dirty="0" smtClean="0"/>
              <a:t>U.S. Department of Education | </a:t>
            </a:r>
            <a:r>
              <a:rPr lang="en-US" sz="1300" dirty="0" smtClean="0">
                <a:solidFill>
                  <a:srgbClr val="FFC000"/>
                </a:solidFill>
              </a:rPr>
              <a:t>Office of Career, Technical, and Adult Education</a:t>
            </a:r>
            <a:endParaRPr lang="en-US" sz="1300" dirty="0">
              <a:solidFill>
                <a:srgbClr val="FFC000"/>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635" y="4038750"/>
            <a:ext cx="740193" cy="740193"/>
          </a:xfrm>
          <a:prstGeom prst="rect">
            <a:avLst/>
          </a:prstGeom>
          <a:ln>
            <a:solidFill>
              <a:schemeClr val="tx1"/>
            </a:solidFill>
          </a:ln>
        </p:spPr>
      </p:pic>
      <p:sp>
        <p:nvSpPr>
          <p:cNvPr id="9" name="Rectangle 8"/>
          <p:cNvSpPr/>
          <p:nvPr/>
        </p:nvSpPr>
        <p:spPr>
          <a:xfrm>
            <a:off x="4968559" y="2915230"/>
            <a:ext cx="2789731" cy="2739211"/>
          </a:xfrm>
          <a:prstGeom prst="rect">
            <a:avLst/>
          </a:prstGeom>
        </p:spPr>
        <p:txBody>
          <a:bodyPr wrap="square">
            <a:spAutoFit/>
          </a:bodyPr>
          <a:lstStyle/>
          <a:p>
            <a:r>
              <a:rPr lang="en-US" sz="2150" dirty="0" smtClean="0"/>
              <a:t>“Some </a:t>
            </a:r>
            <a:r>
              <a:rPr lang="en-US" sz="2150" dirty="0"/>
              <a:t>businesses are offering flexibility with regard to refunds, credits, and other remedies for losses due to the COVID-19 outbreak</a:t>
            </a:r>
            <a:r>
              <a:rPr lang="en-US" sz="2150" dirty="0" smtClean="0"/>
              <a:t>.” </a:t>
            </a:r>
            <a:endParaRPr lang="en-US" sz="2150" dirty="0">
              <a:solidFill>
                <a:srgbClr val="000000"/>
              </a:solidFill>
              <a:latin typeface="Times New Roman" panose="02020603050405020304" pitchFamily="18" charset="0"/>
            </a:endParaRPr>
          </a:p>
        </p:txBody>
      </p:sp>
      <p:sp>
        <p:nvSpPr>
          <p:cNvPr id="2" name="Rectangle 1"/>
          <p:cNvSpPr/>
          <p:nvPr/>
        </p:nvSpPr>
        <p:spPr>
          <a:xfrm>
            <a:off x="8131750" y="2954772"/>
            <a:ext cx="3604740" cy="2862322"/>
          </a:xfrm>
          <a:prstGeom prst="rect">
            <a:avLst/>
          </a:prstGeom>
        </p:spPr>
        <p:txBody>
          <a:bodyPr wrap="square">
            <a:spAutoFit/>
          </a:bodyPr>
          <a:lstStyle/>
          <a:p>
            <a:r>
              <a:rPr lang="en-US" dirty="0" smtClean="0"/>
              <a:t>“If </a:t>
            </a:r>
            <a:r>
              <a:rPr lang="en-US" dirty="0"/>
              <a:t>a grantee or </a:t>
            </a:r>
            <a:r>
              <a:rPr lang="en-US" dirty="0" err="1"/>
              <a:t>subgrantee</a:t>
            </a:r>
            <a:r>
              <a:rPr lang="en-US" dirty="0"/>
              <a:t> is unable to recover the costs, the grantee or </a:t>
            </a:r>
            <a:r>
              <a:rPr lang="en-US" dirty="0" err="1"/>
              <a:t>subgrantee</a:t>
            </a:r>
            <a:r>
              <a:rPr lang="en-US" dirty="0"/>
              <a:t> </a:t>
            </a:r>
            <a:r>
              <a:rPr lang="en-US" dirty="0">
                <a:solidFill>
                  <a:srgbClr val="FFC000"/>
                </a:solidFill>
              </a:rPr>
              <a:t>may charge </a:t>
            </a:r>
            <a:r>
              <a:rPr lang="en-US" dirty="0"/>
              <a:t>the appropriate grant for the cancellation costs, provided the costs were reasonable and incurred in order to carry out an allowable activity under the </a:t>
            </a:r>
            <a:r>
              <a:rPr lang="en-US" dirty="0" smtClean="0"/>
              <a:t>grant.” </a:t>
            </a:r>
            <a:endParaRPr lang="en-US" dirty="0"/>
          </a:p>
        </p:txBody>
      </p:sp>
      <p:cxnSp>
        <p:nvCxnSpPr>
          <p:cNvPr id="8" name="Straight Connector 7"/>
          <p:cNvCxnSpPr/>
          <p:nvPr/>
        </p:nvCxnSpPr>
        <p:spPr>
          <a:xfrm>
            <a:off x="7876674" y="3304674"/>
            <a:ext cx="3864" cy="2199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162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54093" y="3655181"/>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63500" y="-136525"/>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sp>
        <p:nvSpPr>
          <p:cNvPr id="29" name="Rectangle 28"/>
          <p:cNvSpPr/>
          <p:nvPr/>
        </p:nvSpPr>
        <p:spPr>
          <a:xfrm>
            <a:off x="4367585" y="2833112"/>
            <a:ext cx="7313220" cy="830997"/>
          </a:xfrm>
          <a:prstGeom prst="rect">
            <a:avLst/>
          </a:prstGeom>
        </p:spPr>
        <p:txBody>
          <a:bodyPr wrap="none">
            <a:spAutoFit/>
          </a:bodyPr>
          <a:lstStyle/>
          <a:p>
            <a:r>
              <a:rPr lang="en-US" sz="4800" dirty="0"/>
              <a:t>Coronavirus (COVID-19)</a:t>
            </a:r>
          </a:p>
        </p:txBody>
      </p:sp>
      <p:sp>
        <p:nvSpPr>
          <p:cNvPr id="30" name="TextBox 29"/>
          <p:cNvSpPr txBox="1"/>
          <p:nvPr/>
        </p:nvSpPr>
        <p:spPr>
          <a:xfrm>
            <a:off x="4416072" y="3609431"/>
            <a:ext cx="6641430" cy="954107"/>
          </a:xfrm>
          <a:prstGeom prst="rect">
            <a:avLst/>
          </a:prstGeom>
          <a:noFill/>
        </p:spPr>
        <p:txBody>
          <a:bodyPr wrap="square" rtlCol="0">
            <a:spAutoFit/>
          </a:bodyPr>
          <a:lstStyle/>
          <a:p>
            <a:r>
              <a:rPr lang="en-US" sz="2800" dirty="0" smtClean="0">
                <a:solidFill>
                  <a:srgbClr val="FFC000"/>
                </a:solidFill>
              </a:rPr>
              <a:t>And Its Effect on ADULT EDUCATION</a:t>
            </a:r>
          </a:p>
          <a:p>
            <a:r>
              <a:rPr lang="en-US" sz="2800" dirty="0" smtClean="0"/>
              <a:t>And the State of Indiana </a:t>
            </a:r>
            <a:endParaRPr lang="en-US" sz="2800" dirty="0"/>
          </a:p>
        </p:txBody>
      </p:sp>
      <p:sp>
        <p:nvSpPr>
          <p:cNvPr id="35" name="TextBox 34"/>
          <p:cNvSpPr txBox="1"/>
          <p:nvPr/>
        </p:nvSpPr>
        <p:spPr>
          <a:xfrm>
            <a:off x="4416072" y="4748463"/>
            <a:ext cx="7081384" cy="1815882"/>
          </a:xfrm>
          <a:prstGeom prst="rect">
            <a:avLst/>
          </a:prstGeom>
          <a:noFill/>
        </p:spPr>
        <p:txBody>
          <a:bodyPr wrap="square" rtlCol="0">
            <a:spAutoFit/>
          </a:bodyPr>
          <a:lstStyle/>
          <a:p>
            <a:r>
              <a:rPr lang="en-US" sz="4400" dirty="0" smtClean="0">
                <a:solidFill>
                  <a:srgbClr val="FFC000"/>
                </a:solidFill>
              </a:rPr>
              <a:t>8,000+</a:t>
            </a:r>
            <a:r>
              <a:rPr lang="en-US" sz="4400" dirty="0" smtClean="0"/>
              <a:t> Confirmed Cases Reported</a:t>
            </a:r>
          </a:p>
          <a:p>
            <a:r>
              <a:rPr lang="en-US" sz="2400" dirty="0" smtClean="0">
                <a:solidFill>
                  <a:srgbClr val="FFC000"/>
                </a:solidFill>
              </a:rPr>
              <a:t>INDIANA</a:t>
            </a:r>
            <a:endParaRPr lang="en-US" sz="2400" dirty="0">
              <a:solidFill>
                <a:srgbClr val="FFC000"/>
              </a:solidFill>
            </a:endParaRPr>
          </a:p>
        </p:txBody>
      </p:sp>
      <p:sp>
        <p:nvSpPr>
          <p:cNvPr id="36" name="TextBox 35"/>
          <p:cNvSpPr txBox="1"/>
          <p:nvPr/>
        </p:nvSpPr>
        <p:spPr>
          <a:xfrm>
            <a:off x="7665544" y="5641433"/>
            <a:ext cx="4015261" cy="769441"/>
          </a:xfrm>
          <a:prstGeom prst="rect">
            <a:avLst/>
          </a:prstGeom>
          <a:noFill/>
        </p:spPr>
        <p:txBody>
          <a:bodyPr wrap="square" rtlCol="0">
            <a:spAutoFit/>
          </a:bodyPr>
          <a:lstStyle/>
          <a:p>
            <a:r>
              <a:rPr lang="en-US" sz="2350" dirty="0" smtClean="0"/>
              <a:t>Nearly </a:t>
            </a:r>
            <a:r>
              <a:rPr lang="en-US" sz="2350" dirty="0" smtClean="0">
                <a:solidFill>
                  <a:srgbClr val="FFC000"/>
                </a:solidFill>
              </a:rPr>
              <a:t>565,000 Nationally</a:t>
            </a:r>
          </a:p>
          <a:p>
            <a:r>
              <a:rPr lang="en-US" sz="2000" dirty="0" smtClean="0"/>
              <a:t>More than 1.8 Million Globally</a:t>
            </a:r>
            <a:endParaRPr lang="en-US" sz="2000" dirty="0"/>
          </a:p>
        </p:txBody>
      </p:sp>
      <p:cxnSp>
        <p:nvCxnSpPr>
          <p:cNvPr id="14" name="Straight Connector 13"/>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7505123" y="5750194"/>
            <a:ext cx="0" cy="575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947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8880" y="2593138"/>
            <a:ext cx="6096000" cy="369332"/>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365791" y="2234593"/>
            <a:ext cx="3756198" cy="4862870"/>
          </a:xfrm>
          <a:prstGeom prst="rect">
            <a:avLst/>
          </a:prstGeom>
        </p:spPr>
        <p:txBody>
          <a:bodyPr wrap="square">
            <a:spAutoFit/>
          </a:bodyPr>
          <a:lstStyle/>
          <a:p>
            <a:r>
              <a:rPr lang="en-US" sz="6200" dirty="0" smtClean="0">
                <a:solidFill>
                  <a:srgbClr val="FFC000"/>
                </a:solidFill>
              </a:rPr>
              <a:t>Distance</a:t>
            </a:r>
            <a:r>
              <a:rPr lang="en-US" sz="6100" dirty="0" smtClean="0">
                <a:solidFill>
                  <a:srgbClr val="FFC000"/>
                </a:solidFill>
              </a:rPr>
              <a:t> </a:t>
            </a:r>
            <a:r>
              <a:rPr lang="en-US" sz="5400" dirty="0" smtClean="0"/>
              <a:t>Education</a:t>
            </a: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smtClean="0">
                <a:hlinkClick r:id="rId4"/>
              </a:rPr>
              <a:t>https</a:t>
            </a:r>
            <a:r>
              <a:rPr lang="en-US" dirty="0">
                <a:hlinkClick r:id="rId4"/>
              </a:rPr>
              <a:t>://nrsweb.org</a:t>
            </a:r>
            <a:r>
              <a:rPr lang="en-US" dirty="0" smtClean="0">
                <a:hlinkClick r:id="rId4"/>
              </a:rPr>
              <a:t>/</a:t>
            </a:r>
            <a:endParaRPr lang="en-US" dirty="0" smtClean="0"/>
          </a:p>
          <a:p>
            <a:endParaRPr lang="en-US" dirty="0" smtClean="0"/>
          </a:p>
          <a:p>
            <a:endParaRPr lang="en-US" sz="2200" dirty="0">
              <a:solidFill>
                <a:srgbClr val="FFC000"/>
              </a:solidFill>
            </a:endParaRPr>
          </a:p>
        </p:txBody>
      </p:sp>
      <p:sp>
        <p:nvSpPr>
          <p:cNvPr id="12" name="Rectangle 11"/>
          <p:cNvSpPr/>
          <p:nvPr/>
        </p:nvSpPr>
        <p:spPr>
          <a:xfrm>
            <a:off x="4879248" y="2493121"/>
            <a:ext cx="6986208" cy="1569660"/>
          </a:xfrm>
          <a:prstGeom prst="rect">
            <a:avLst/>
          </a:prstGeom>
        </p:spPr>
        <p:txBody>
          <a:bodyPr wrap="none">
            <a:spAutoFit/>
          </a:bodyPr>
          <a:lstStyle/>
          <a:p>
            <a:r>
              <a:rPr lang="en-US" sz="8000" dirty="0">
                <a:latin typeface="Segoe Print" panose="02000600000000000000" pitchFamily="2" charset="0"/>
              </a:rPr>
              <a:t>FLEXIBILITY</a:t>
            </a:r>
            <a:r>
              <a:rPr lang="en-US" sz="9600" dirty="0"/>
              <a:t> </a:t>
            </a:r>
          </a:p>
        </p:txBody>
      </p:sp>
      <p:sp>
        <p:nvSpPr>
          <p:cNvPr id="13" name="TextBox 12"/>
          <p:cNvSpPr txBox="1"/>
          <p:nvPr/>
        </p:nvSpPr>
        <p:spPr>
          <a:xfrm>
            <a:off x="4879248" y="3801171"/>
            <a:ext cx="6986208" cy="2631490"/>
          </a:xfrm>
          <a:prstGeom prst="rect">
            <a:avLst/>
          </a:prstGeom>
          <a:noFill/>
        </p:spPr>
        <p:txBody>
          <a:bodyPr wrap="square" rtlCol="0">
            <a:spAutoFit/>
          </a:bodyPr>
          <a:lstStyle/>
          <a:p>
            <a:r>
              <a:rPr lang="en-US" sz="2800" dirty="0" smtClean="0">
                <a:solidFill>
                  <a:srgbClr val="FFC000"/>
                </a:solidFill>
              </a:rPr>
              <a:t>Beyond Traditional Classrooms</a:t>
            </a:r>
          </a:p>
          <a:p>
            <a:endParaRPr lang="en-US" sz="1100" dirty="0">
              <a:solidFill>
                <a:srgbClr val="FFC000"/>
              </a:solidFill>
            </a:endParaRPr>
          </a:p>
          <a:p>
            <a:r>
              <a:rPr lang="en-US" sz="2200" dirty="0"/>
              <a:t>Students </a:t>
            </a:r>
            <a:r>
              <a:rPr lang="en-US" sz="2200" dirty="0">
                <a:solidFill>
                  <a:srgbClr val="FFC000"/>
                </a:solidFill>
              </a:rPr>
              <a:t>must</a:t>
            </a:r>
            <a:r>
              <a:rPr lang="en-US" sz="2200" dirty="0"/>
              <a:t> have at least </a:t>
            </a:r>
            <a:r>
              <a:rPr lang="en-US" sz="2200" dirty="0">
                <a:solidFill>
                  <a:srgbClr val="FFC000"/>
                </a:solidFill>
              </a:rPr>
              <a:t>twelve (12) direct contact hours</a:t>
            </a:r>
            <a:r>
              <a:rPr lang="en-US" sz="2200" dirty="0"/>
              <a:t> for official enrolment in </a:t>
            </a:r>
            <a:r>
              <a:rPr lang="en-US" sz="2200" dirty="0" smtClean="0"/>
              <a:t>adult </a:t>
            </a:r>
            <a:r>
              <a:rPr lang="en-US" sz="2200" dirty="0"/>
              <a:t>education or Integrated English Literacy &amp; Civics Education </a:t>
            </a:r>
            <a:r>
              <a:rPr lang="en-US" sz="2200" dirty="0" smtClean="0"/>
              <a:t>programs. Direct </a:t>
            </a:r>
            <a:r>
              <a:rPr lang="en-US" sz="2200" dirty="0"/>
              <a:t>contact hours may include </a:t>
            </a:r>
            <a:r>
              <a:rPr lang="en-US" sz="2200" u="sng" dirty="0"/>
              <a:t>both</a:t>
            </a:r>
            <a:r>
              <a:rPr lang="en-US" sz="2200" dirty="0"/>
              <a:t> orientation and instructional hours. </a:t>
            </a:r>
            <a:endParaRPr lang="en-US" sz="2200" dirty="0" smtClean="0"/>
          </a:p>
          <a:p>
            <a:endParaRPr lang="en-US" sz="1600" dirty="0"/>
          </a:p>
        </p:txBody>
      </p:sp>
    </p:spTree>
    <p:extLst>
      <p:ext uri="{BB962C8B-B14F-4D97-AF65-F5344CB8AC3E}">
        <p14:creationId xmlns:p14="http://schemas.microsoft.com/office/powerpoint/2010/main" val="4227496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8880" y="2593138"/>
            <a:ext cx="6096000" cy="369332"/>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365791" y="2234593"/>
            <a:ext cx="3756198" cy="5001369"/>
          </a:xfrm>
          <a:prstGeom prst="rect">
            <a:avLst/>
          </a:prstGeom>
        </p:spPr>
        <p:txBody>
          <a:bodyPr wrap="square">
            <a:spAutoFit/>
          </a:bodyPr>
          <a:lstStyle/>
          <a:p>
            <a:r>
              <a:rPr lang="en-US" sz="6200" dirty="0" smtClean="0">
                <a:solidFill>
                  <a:srgbClr val="FFC000"/>
                </a:solidFill>
              </a:rPr>
              <a:t>Distance</a:t>
            </a:r>
            <a:r>
              <a:rPr lang="en-US" sz="6100" dirty="0" smtClean="0">
                <a:solidFill>
                  <a:srgbClr val="FFC000"/>
                </a:solidFill>
              </a:rPr>
              <a:t> </a:t>
            </a:r>
            <a:r>
              <a:rPr lang="en-US" sz="5400" dirty="0" smtClean="0"/>
              <a:t>Education</a:t>
            </a: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2" name="Rectangle 11"/>
          <p:cNvSpPr/>
          <p:nvPr/>
        </p:nvSpPr>
        <p:spPr>
          <a:xfrm>
            <a:off x="4879248" y="2493121"/>
            <a:ext cx="6986208" cy="1569660"/>
          </a:xfrm>
          <a:prstGeom prst="rect">
            <a:avLst/>
          </a:prstGeom>
        </p:spPr>
        <p:txBody>
          <a:bodyPr wrap="none">
            <a:spAutoFit/>
          </a:bodyPr>
          <a:lstStyle/>
          <a:p>
            <a:r>
              <a:rPr lang="en-US" sz="8000" dirty="0">
                <a:latin typeface="Segoe Print" panose="02000600000000000000" pitchFamily="2" charset="0"/>
              </a:rPr>
              <a:t>FLEXIBILITY</a:t>
            </a:r>
            <a:r>
              <a:rPr lang="en-US" sz="9600" dirty="0"/>
              <a:t> </a:t>
            </a:r>
          </a:p>
        </p:txBody>
      </p:sp>
      <p:sp>
        <p:nvSpPr>
          <p:cNvPr id="13" name="TextBox 12"/>
          <p:cNvSpPr txBox="1"/>
          <p:nvPr/>
        </p:nvSpPr>
        <p:spPr>
          <a:xfrm>
            <a:off x="4879248" y="3801171"/>
            <a:ext cx="6986208" cy="3462486"/>
          </a:xfrm>
          <a:prstGeom prst="rect">
            <a:avLst/>
          </a:prstGeom>
          <a:noFill/>
        </p:spPr>
        <p:txBody>
          <a:bodyPr wrap="square" rtlCol="0">
            <a:spAutoFit/>
          </a:bodyPr>
          <a:lstStyle/>
          <a:p>
            <a:r>
              <a:rPr lang="en-US" sz="2800" dirty="0" smtClean="0">
                <a:solidFill>
                  <a:srgbClr val="FFC000"/>
                </a:solidFill>
              </a:rPr>
              <a:t>Beyond Traditional Classrooms</a:t>
            </a:r>
          </a:p>
          <a:p>
            <a:endParaRPr lang="en-US" sz="1100" dirty="0">
              <a:solidFill>
                <a:srgbClr val="FFC000"/>
              </a:solidFill>
            </a:endParaRPr>
          </a:p>
          <a:p>
            <a:r>
              <a:rPr lang="en-US" sz="2000" dirty="0"/>
              <a:t>Direct contact hours for distance learners can be a combination of actual contact </a:t>
            </a:r>
            <a:r>
              <a:rPr lang="en-US" sz="2000" u="sng" dirty="0"/>
              <a:t>and</a:t>
            </a:r>
            <a:r>
              <a:rPr lang="en-US" sz="2000" dirty="0"/>
              <a:t> contact </a:t>
            </a:r>
            <a:r>
              <a:rPr lang="en-US" sz="2000" dirty="0" smtClean="0"/>
              <a:t>through – </a:t>
            </a:r>
          </a:p>
          <a:p>
            <a:endParaRPr lang="en-US" sz="800" dirty="0" smtClean="0"/>
          </a:p>
          <a:p>
            <a:r>
              <a:rPr lang="en-US" dirty="0" smtClean="0">
                <a:solidFill>
                  <a:srgbClr val="FFC000"/>
                </a:solidFill>
              </a:rPr>
              <a:t>● Telephone	</a:t>
            </a:r>
            <a:r>
              <a:rPr lang="en-US" dirty="0" smtClean="0"/>
              <a:t> ● </a:t>
            </a:r>
            <a:r>
              <a:rPr lang="en-US" dirty="0"/>
              <a:t>Teleconference</a:t>
            </a:r>
          </a:p>
          <a:p>
            <a:r>
              <a:rPr lang="en-US" dirty="0" smtClean="0"/>
              <a:t>● Video	</a:t>
            </a:r>
            <a:r>
              <a:rPr lang="en-US" dirty="0" smtClean="0">
                <a:solidFill>
                  <a:srgbClr val="FFC000"/>
                </a:solidFill>
              </a:rPr>
              <a:t>		 ● Online </a:t>
            </a:r>
            <a:r>
              <a:rPr lang="en-US" dirty="0">
                <a:solidFill>
                  <a:srgbClr val="FFC000"/>
                </a:solidFill>
              </a:rPr>
              <a:t>communication </a:t>
            </a:r>
            <a:r>
              <a:rPr lang="en-US" sz="1600" dirty="0" smtClean="0"/>
              <a:t>	</a:t>
            </a:r>
            <a:endParaRPr lang="en-US" sz="1600" dirty="0"/>
          </a:p>
          <a:p>
            <a:endParaRPr lang="en-US" sz="800" dirty="0"/>
          </a:p>
          <a:p>
            <a:r>
              <a:rPr lang="en-US" sz="2000" dirty="0" smtClean="0"/>
              <a:t>Where </a:t>
            </a:r>
            <a:r>
              <a:rPr lang="en-US" sz="2000" dirty="0"/>
              <a:t>participant and program staff can interact </a:t>
            </a:r>
            <a:r>
              <a:rPr lang="en-US" sz="2000" dirty="0" smtClean="0"/>
              <a:t>  and </a:t>
            </a:r>
            <a:r>
              <a:rPr lang="en-US" sz="2000" dirty="0"/>
              <a:t>through which participant </a:t>
            </a:r>
            <a:r>
              <a:rPr lang="en-US" sz="2000" dirty="0">
                <a:solidFill>
                  <a:srgbClr val="FFC000"/>
                </a:solidFill>
              </a:rPr>
              <a:t>identity is </a:t>
            </a:r>
            <a:r>
              <a:rPr lang="en-US" sz="2000" dirty="0" smtClean="0">
                <a:solidFill>
                  <a:srgbClr val="FFC000"/>
                </a:solidFill>
              </a:rPr>
              <a:t>verifiable</a:t>
            </a:r>
            <a:r>
              <a:rPr lang="en-US" sz="2000" dirty="0">
                <a:solidFill>
                  <a:srgbClr val="FFC000"/>
                </a:solidFill>
              </a:rPr>
              <a:t>.</a:t>
            </a:r>
          </a:p>
          <a:p>
            <a:endParaRPr lang="en-US" sz="1600" dirty="0"/>
          </a:p>
          <a:p>
            <a:endParaRPr lang="en-US" sz="1600" dirty="0"/>
          </a:p>
          <a:p>
            <a:endParaRPr lang="en-US" sz="1600"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7905" y="4127334"/>
            <a:ext cx="740193" cy="740193"/>
          </a:xfrm>
          <a:prstGeom prst="rect">
            <a:avLst/>
          </a:prstGeom>
          <a:ln>
            <a:solidFill>
              <a:schemeClr val="tx1"/>
            </a:solidFill>
          </a:ln>
        </p:spPr>
      </p:pic>
    </p:spTree>
    <p:extLst>
      <p:ext uri="{BB962C8B-B14F-4D97-AF65-F5344CB8AC3E}">
        <p14:creationId xmlns:p14="http://schemas.microsoft.com/office/powerpoint/2010/main" val="3456769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8880" y="2593138"/>
            <a:ext cx="6096000" cy="369332"/>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365791" y="2234593"/>
            <a:ext cx="3756198" cy="5001369"/>
          </a:xfrm>
          <a:prstGeom prst="rect">
            <a:avLst/>
          </a:prstGeom>
        </p:spPr>
        <p:txBody>
          <a:bodyPr wrap="square">
            <a:spAutoFit/>
          </a:bodyPr>
          <a:lstStyle/>
          <a:p>
            <a:r>
              <a:rPr lang="en-US" sz="6200" dirty="0" smtClean="0">
                <a:solidFill>
                  <a:srgbClr val="FFC000"/>
                </a:solidFill>
              </a:rPr>
              <a:t>Distance</a:t>
            </a:r>
            <a:r>
              <a:rPr lang="en-US" sz="6100" dirty="0" smtClean="0">
                <a:solidFill>
                  <a:srgbClr val="FFC000"/>
                </a:solidFill>
              </a:rPr>
              <a:t> </a:t>
            </a:r>
            <a:r>
              <a:rPr lang="en-US" sz="5400" dirty="0" smtClean="0"/>
              <a:t>Education</a:t>
            </a: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2" name="Rectangle 11"/>
          <p:cNvSpPr/>
          <p:nvPr/>
        </p:nvSpPr>
        <p:spPr>
          <a:xfrm>
            <a:off x="10195295" y="4598887"/>
            <a:ext cx="526106" cy="1569660"/>
          </a:xfrm>
          <a:prstGeom prst="rect">
            <a:avLst/>
          </a:prstGeom>
        </p:spPr>
        <p:txBody>
          <a:bodyPr wrap="none">
            <a:spAutoFit/>
          </a:bodyPr>
          <a:lstStyle/>
          <a:p>
            <a:r>
              <a:rPr lang="en-US" sz="9600" dirty="0" smtClean="0"/>
              <a:t> </a:t>
            </a:r>
            <a:endParaRPr lang="en-US" sz="9600" dirty="0"/>
          </a:p>
        </p:txBody>
      </p:sp>
      <p:sp>
        <p:nvSpPr>
          <p:cNvPr id="2" name="Rectangle 1"/>
          <p:cNvSpPr/>
          <p:nvPr/>
        </p:nvSpPr>
        <p:spPr>
          <a:xfrm>
            <a:off x="4861342" y="2777804"/>
            <a:ext cx="7330657" cy="1569660"/>
          </a:xfrm>
          <a:prstGeom prst="rect">
            <a:avLst/>
          </a:prstGeom>
        </p:spPr>
        <p:txBody>
          <a:bodyPr wrap="square">
            <a:spAutoFit/>
          </a:bodyPr>
          <a:lstStyle/>
          <a:p>
            <a:r>
              <a:rPr lang="en-US" sz="2400" dirty="0"/>
              <a:t>Is it possible to waive the requirement of </a:t>
            </a:r>
            <a:r>
              <a:rPr lang="en-US" sz="2400" dirty="0" smtClean="0"/>
              <a:t>           12 </a:t>
            </a:r>
            <a:r>
              <a:rPr lang="en-US" sz="2400" dirty="0"/>
              <a:t>hours of “actual contact” for distance education for reporting purposes for the remainder of the 2019-2020 program year</a:t>
            </a:r>
            <a:r>
              <a:rPr lang="en-US" sz="2400" dirty="0">
                <a:latin typeface="Arial" panose="020B0604020202020204" pitchFamily="34" charset="0"/>
                <a:cs typeface="Arial" panose="020B0604020202020204" pitchFamily="34" charset="0"/>
              </a:rPr>
              <a:t>?</a:t>
            </a:r>
            <a:r>
              <a:rPr lang="en-US" sz="2400" dirty="0"/>
              <a:t> </a:t>
            </a:r>
          </a:p>
        </p:txBody>
      </p:sp>
      <p:cxnSp>
        <p:nvCxnSpPr>
          <p:cNvPr id="7" name="Straight Connector 6"/>
          <p:cNvCxnSpPr/>
          <p:nvPr/>
        </p:nvCxnSpPr>
        <p:spPr>
          <a:xfrm>
            <a:off x="9910841" y="4621952"/>
            <a:ext cx="0" cy="1364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069219" y="4520794"/>
            <a:ext cx="2068989" cy="1508105"/>
          </a:xfrm>
          <a:prstGeom prst="rect">
            <a:avLst/>
          </a:prstGeom>
          <a:noFill/>
        </p:spPr>
        <p:txBody>
          <a:bodyPr wrap="square" rtlCol="0">
            <a:spAutoFit/>
          </a:bodyPr>
          <a:lstStyle/>
          <a:p>
            <a:r>
              <a:rPr lang="en-US" sz="9200" dirty="0" smtClean="0">
                <a:solidFill>
                  <a:srgbClr val="FFC000"/>
                </a:solidFill>
                <a:latin typeface="Segoe Print" panose="02000600000000000000" pitchFamily="2" charset="0"/>
              </a:rPr>
              <a:t>No</a:t>
            </a:r>
            <a:endParaRPr lang="en-US" sz="9200" dirty="0">
              <a:solidFill>
                <a:srgbClr val="FFC000"/>
              </a:solidFill>
              <a:latin typeface="Segoe Print" panose="02000600000000000000" pitchFamily="2" charset="0"/>
            </a:endParaRPr>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sp>
        <p:nvSpPr>
          <p:cNvPr id="14" name="Rectangle 13"/>
          <p:cNvSpPr/>
          <p:nvPr/>
        </p:nvSpPr>
        <p:spPr>
          <a:xfrm>
            <a:off x="4930023" y="4532130"/>
            <a:ext cx="4822441" cy="1569660"/>
          </a:xfrm>
          <a:prstGeom prst="rect">
            <a:avLst/>
          </a:prstGeom>
        </p:spPr>
        <p:txBody>
          <a:bodyPr wrap="square">
            <a:spAutoFit/>
          </a:bodyPr>
          <a:lstStyle/>
          <a:p>
            <a:r>
              <a:rPr lang="en-US" sz="1600" dirty="0" smtClean="0"/>
              <a:t>“Students </a:t>
            </a:r>
            <a:r>
              <a:rPr lang="en-US" sz="1600" dirty="0"/>
              <a:t>newly enrolled in distance learning programs and who were not receiving classroom instruction before COVID-19-related program closures </a:t>
            </a:r>
            <a:r>
              <a:rPr lang="en-US" sz="1600" dirty="0">
                <a:solidFill>
                  <a:srgbClr val="FFC000"/>
                </a:solidFill>
              </a:rPr>
              <a:t>must </a:t>
            </a:r>
            <a:r>
              <a:rPr lang="en-US" sz="1600" dirty="0" smtClean="0">
                <a:solidFill>
                  <a:srgbClr val="FFC000"/>
                </a:solidFill>
              </a:rPr>
              <a:t>(still) meet </a:t>
            </a:r>
            <a:r>
              <a:rPr lang="en-US" sz="1600" dirty="0">
                <a:solidFill>
                  <a:srgbClr val="FFC000"/>
                </a:solidFill>
              </a:rPr>
              <a:t>the 12-hour requirement</a:t>
            </a:r>
            <a:r>
              <a:rPr lang="en-US" sz="1600" dirty="0"/>
              <a:t> before being considered an AEFLA participant</a:t>
            </a:r>
            <a:r>
              <a:rPr lang="en-US" sz="1600" dirty="0" smtClean="0"/>
              <a:t>.”  </a:t>
            </a:r>
            <a:endParaRPr lang="en-US" sz="1600" dirty="0"/>
          </a:p>
        </p:txBody>
      </p:sp>
      <p:sp>
        <p:nvSpPr>
          <p:cNvPr id="18" name="TextBox 17"/>
          <p:cNvSpPr txBox="1"/>
          <p:nvPr/>
        </p:nvSpPr>
        <p:spPr>
          <a:xfrm>
            <a:off x="4923455" y="6154611"/>
            <a:ext cx="7108123" cy="292388"/>
          </a:xfrm>
          <a:prstGeom prst="rect">
            <a:avLst/>
          </a:prstGeom>
          <a:noFill/>
        </p:spPr>
        <p:txBody>
          <a:bodyPr wrap="square" rtlCol="0">
            <a:spAutoFit/>
          </a:bodyPr>
          <a:lstStyle/>
          <a:p>
            <a:r>
              <a:rPr lang="en-US" sz="1300" dirty="0" smtClean="0"/>
              <a:t>U.S. Department of Education | </a:t>
            </a:r>
            <a:r>
              <a:rPr lang="en-US" sz="1300" dirty="0" smtClean="0">
                <a:solidFill>
                  <a:srgbClr val="FFC000"/>
                </a:solidFill>
              </a:rPr>
              <a:t>Office of Career, Technical, and Adult Education</a:t>
            </a:r>
            <a:endParaRPr lang="en-US" sz="1300" dirty="0">
              <a:solidFill>
                <a:srgbClr val="FFC000"/>
              </a:solidFill>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7905" y="4127334"/>
            <a:ext cx="740193" cy="740193"/>
          </a:xfrm>
          <a:prstGeom prst="rect">
            <a:avLst/>
          </a:prstGeom>
          <a:ln>
            <a:solidFill>
              <a:schemeClr val="tx1"/>
            </a:solidFill>
          </a:ln>
        </p:spPr>
      </p:pic>
    </p:spTree>
    <p:extLst>
      <p:ext uri="{BB962C8B-B14F-4D97-AF65-F5344CB8AC3E}">
        <p14:creationId xmlns:p14="http://schemas.microsoft.com/office/powerpoint/2010/main" val="3713778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8880" y="2593138"/>
            <a:ext cx="6096000" cy="369332"/>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365791" y="2234593"/>
            <a:ext cx="3756198" cy="5001369"/>
          </a:xfrm>
          <a:prstGeom prst="rect">
            <a:avLst/>
          </a:prstGeom>
        </p:spPr>
        <p:txBody>
          <a:bodyPr wrap="square">
            <a:spAutoFit/>
          </a:bodyPr>
          <a:lstStyle/>
          <a:p>
            <a:r>
              <a:rPr lang="en-US" sz="6200" dirty="0" smtClean="0">
                <a:solidFill>
                  <a:srgbClr val="FFC000"/>
                </a:solidFill>
              </a:rPr>
              <a:t>Distance</a:t>
            </a:r>
            <a:r>
              <a:rPr lang="en-US" sz="6100" dirty="0" smtClean="0">
                <a:solidFill>
                  <a:srgbClr val="FFC000"/>
                </a:solidFill>
              </a:rPr>
              <a:t> </a:t>
            </a:r>
            <a:r>
              <a:rPr lang="en-US" sz="5400" dirty="0" smtClean="0"/>
              <a:t>Education</a:t>
            </a: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2" name="Rectangle 11"/>
          <p:cNvSpPr/>
          <p:nvPr/>
        </p:nvSpPr>
        <p:spPr>
          <a:xfrm>
            <a:off x="10195295" y="4598887"/>
            <a:ext cx="526106" cy="1569660"/>
          </a:xfrm>
          <a:prstGeom prst="rect">
            <a:avLst/>
          </a:prstGeom>
        </p:spPr>
        <p:txBody>
          <a:bodyPr wrap="none">
            <a:spAutoFit/>
          </a:bodyPr>
          <a:lstStyle/>
          <a:p>
            <a:r>
              <a:rPr lang="en-US" sz="9600" dirty="0" smtClean="0"/>
              <a:t> </a:t>
            </a:r>
            <a:endParaRPr lang="en-US" sz="9600" dirty="0"/>
          </a:p>
        </p:txBody>
      </p:sp>
      <p:sp>
        <p:nvSpPr>
          <p:cNvPr id="2" name="Rectangle 1"/>
          <p:cNvSpPr/>
          <p:nvPr/>
        </p:nvSpPr>
        <p:spPr>
          <a:xfrm>
            <a:off x="4962094" y="2839187"/>
            <a:ext cx="7330657" cy="1569660"/>
          </a:xfrm>
          <a:prstGeom prst="rect">
            <a:avLst/>
          </a:prstGeom>
        </p:spPr>
        <p:txBody>
          <a:bodyPr wrap="square">
            <a:spAutoFit/>
          </a:bodyPr>
          <a:lstStyle/>
          <a:p>
            <a:r>
              <a:rPr lang="en-US" sz="2400" dirty="0"/>
              <a:t>Is it possible to waive the requirement of </a:t>
            </a:r>
            <a:r>
              <a:rPr lang="en-US" sz="2400" dirty="0" smtClean="0"/>
              <a:t>           12 </a:t>
            </a:r>
            <a:r>
              <a:rPr lang="en-US" sz="2400" dirty="0"/>
              <a:t>hours of “actual contact” for distance education for reporting purposes for the remainder of the 2019-2020 program year</a:t>
            </a:r>
            <a:r>
              <a:rPr lang="en-US" sz="2400" dirty="0">
                <a:latin typeface="Arial" panose="020B0604020202020204" pitchFamily="34" charset="0"/>
                <a:cs typeface="Arial" panose="020B0604020202020204" pitchFamily="34" charset="0"/>
              </a:rPr>
              <a:t>?</a:t>
            </a:r>
            <a:r>
              <a:rPr lang="en-US" sz="2400" dirty="0"/>
              <a:t> </a:t>
            </a:r>
          </a:p>
        </p:txBody>
      </p:sp>
      <p:cxnSp>
        <p:nvCxnSpPr>
          <p:cNvPr id="7" name="Straight Connector 6"/>
          <p:cNvCxnSpPr/>
          <p:nvPr/>
        </p:nvCxnSpPr>
        <p:spPr>
          <a:xfrm>
            <a:off x="10039625" y="4533477"/>
            <a:ext cx="3180" cy="1371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094695" y="4529549"/>
            <a:ext cx="2068989" cy="1508105"/>
          </a:xfrm>
          <a:prstGeom prst="rect">
            <a:avLst/>
          </a:prstGeom>
          <a:noFill/>
        </p:spPr>
        <p:txBody>
          <a:bodyPr wrap="square" rtlCol="0">
            <a:spAutoFit/>
          </a:bodyPr>
          <a:lstStyle/>
          <a:p>
            <a:r>
              <a:rPr lang="en-US" sz="9200" dirty="0" smtClean="0">
                <a:solidFill>
                  <a:srgbClr val="FFC000"/>
                </a:solidFill>
                <a:latin typeface="Segoe Print" panose="02000600000000000000" pitchFamily="2" charset="0"/>
              </a:rPr>
              <a:t>No</a:t>
            </a:r>
            <a:endParaRPr lang="en-US" sz="9200" dirty="0">
              <a:solidFill>
                <a:srgbClr val="FFC000"/>
              </a:solidFill>
              <a:latin typeface="Segoe Print" panose="02000600000000000000" pitchFamily="2" charset="0"/>
            </a:endParaRPr>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sp>
        <p:nvSpPr>
          <p:cNvPr id="14" name="Rectangle 13"/>
          <p:cNvSpPr/>
          <p:nvPr/>
        </p:nvSpPr>
        <p:spPr>
          <a:xfrm>
            <a:off x="4923455" y="4538784"/>
            <a:ext cx="5129332" cy="1615827"/>
          </a:xfrm>
          <a:prstGeom prst="rect">
            <a:avLst/>
          </a:prstGeom>
        </p:spPr>
        <p:txBody>
          <a:bodyPr wrap="square">
            <a:spAutoFit/>
          </a:bodyPr>
          <a:lstStyle/>
          <a:p>
            <a:r>
              <a:rPr lang="en-US" sz="1600" dirty="0" smtClean="0"/>
              <a:t>“The </a:t>
            </a:r>
            <a:r>
              <a:rPr lang="en-US" sz="1600" dirty="0"/>
              <a:t>12-hour enrollment requirement for distance learners can be met by accruing contact hours through </a:t>
            </a:r>
            <a:r>
              <a:rPr lang="en-US" sz="1600" dirty="0">
                <a:solidFill>
                  <a:srgbClr val="FFC000"/>
                </a:solidFill>
              </a:rPr>
              <a:t>telephone, video, teleconference, or online communication, </a:t>
            </a:r>
            <a:r>
              <a:rPr lang="en-US" sz="1600" dirty="0"/>
              <a:t>where participant and program staff can interact and through which participant identity is verifiable</a:t>
            </a:r>
            <a:r>
              <a:rPr lang="en-US" sz="1600" dirty="0" smtClean="0"/>
              <a:t>.” </a:t>
            </a:r>
            <a:endParaRPr lang="en-US" sz="1600" dirty="0"/>
          </a:p>
        </p:txBody>
      </p:sp>
      <p:sp>
        <p:nvSpPr>
          <p:cNvPr id="18" name="TextBox 17"/>
          <p:cNvSpPr txBox="1"/>
          <p:nvPr/>
        </p:nvSpPr>
        <p:spPr>
          <a:xfrm>
            <a:off x="4923455" y="6154611"/>
            <a:ext cx="7108123" cy="292388"/>
          </a:xfrm>
          <a:prstGeom prst="rect">
            <a:avLst/>
          </a:prstGeom>
          <a:noFill/>
        </p:spPr>
        <p:txBody>
          <a:bodyPr wrap="square" rtlCol="0">
            <a:spAutoFit/>
          </a:bodyPr>
          <a:lstStyle/>
          <a:p>
            <a:r>
              <a:rPr lang="en-US" sz="1300" dirty="0" smtClean="0"/>
              <a:t>U.S. Department of Education | </a:t>
            </a:r>
            <a:r>
              <a:rPr lang="en-US" sz="1300" dirty="0" smtClean="0">
                <a:solidFill>
                  <a:srgbClr val="FFC000"/>
                </a:solidFill>
              </a:rPr>
              <a:t>Office of Career, Technical, and Adult Education</a:t>
            </a:r>
            <a:endParaRPr lang="en-US" sz="1300" dirty="0">
              <a:solidFill>
                <a:srgbClr val="FFC000"/>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7905" y="4127334"/>
            <a:ext cx="740193" cy="740193"/>
          </a:xfrm>
          <a:prstGeom prst="rect">
            <a:avLst/>
          </a:prstGeom>
          <a:ln>
            <a:solidFill>
              <a:schemeClr val="tx1"/>
            </a:solidFill>
          </a:ln>
        </p:spPr>
      </p:pic>
    </p:spTree>
    <p:extLst>
      <p:ext uri="{BB962C8B-B14F-4D97-AF65-F5344CB8AC3E}">
        <p14:creationId xmlns:p14="http://schemas.microsoft.com/office/powerpoint/2010/main" val="1098656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570482"/>
          </a:xfrm>
          <a:prstGeom prst="rect">
            <a:avLst/>
          </a:prstGeom>
        </p:spPr>
        <p:txBody>
          <a:bodyPr wrap="square">
            <a:spAutoFit/>
          </a:bodyPr>
          <a:lstStyle/>
          <a:p>
            <a:r>
              <a:rPr lang="en-US" sz="4500" dirty="0" smtClean="0"/>
              <a:t>Performance</a:t>
            </a:r>
          </a:p>
          <a:p>
            <a:r>
              <a:rPr lang="en-US" sz="4000" dirty="0" smtClean="0">
                <a:solidFill>
                  <a:srgbClr val="FFC000"/>
                </a:solidFill>
              </a:rPr>
              <a:t>Accountability</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2" name="Rectangle 11"/>
          <p:cNvSpPr/>
          <p:nvPr/>
        </p:nvSpPr>
        <p:spPr>
          <a:xfrm>
            <a:off x="10195295" y="4598887"/>
            <a:ext cx="526106" cy="1569660"/>
          </a:xfrm>
          <a:prstGeom prst="rect">
            <a:avLst/>
          </a:prstGeom>
        </p:spPr>
        <p:txBody>
          <a:bodyPr wrap="none">
            <a:spAutoFit/>
          </a:bodyPr>
          <a:lstStyle/>
          <a:p>
            <a:r>
              <a:rPr lang="en-US" sz="9600" dirty="0" smtClean="0"/>
              <a:t> </a:t>
            </a:r>
            <a:endParaRPr lang="en-US" sz="9600" dirty="0"/>
          </a:p>
        </p:txBody>
      </p:sp>
      <p:sp>
        <p:nvSpPr>
          <p:cNvPr id="2" name="Rectangle 1"/>
          <p:cNvSpPr/>
          <p:nvPr/>
        </p:nvSpPr>
        <p:spPr>
          <a:xfrm>
            <a:off x="4833028" y="2700728"/>
            <a:ext cx="6664428" cy="1415772"/>
          </a:xfrm>
          <a:prstGeom prst="rect">
            <a:avLst/>
          </a:prstGeom>
        </p:spPr>
        <p:txBody>
          <a:bodyPr wrap="square">
            <a:spAutoFit/>
          </a:bodyPr>
          <a:lstStyle/>
          <a:p>
            <a:r>
              <a:rPr lang="en-US" sz="1900" dirty="0" smtClean="0"/>
              <a:t>● What </a:t>
            </a:r>
            <a:r>
              <a:rPr lang="en-US" sz="1900" dirty="0"/>
              <a:t>steps will </a:t>
            </a:r>
            <a:r>
              <a:rPr lang="en-US" sz="1900" dirty="0" smtClean="0"/>
              <a:t>OCTAE </a:t>
            </a:r>
            <a:r>
              <a:rPr lang="en-US" sz="1900" dirty="0"/>
              <a:t>take to account for a </a:t>
            </a:r>
            <a:endParaRPr lang="en-US" sz="1900" dirty="0" smtClean="0"/>
          </a:p>
          <a:p>
            <a:r>
              <a:rPr lang="en-US" sz="1900" dirty="0">
                <a:solidFill>
                  <a:srgbClr val="FFC000"/>
                </a:solidFill>
              </a:rPr>
              <a:t> </a:t>
            </a:r>
            <a:r>
              <a:rPr lang="en-US" sz="1900" dirty="0" smtClean="0">
                <a:solidFill>
                  <a:srgbClr val="FFC000"/>
                </a:solidFill>
              </a:rPr>
              <a:t>  decrease</a:t>
            </a:r>
            <a:r>
              <a:rPr lang="en-US" sz="1900" dirty="0" smtClean="0"/>
              <a:t> </a:t>
            </a:r>
            <a:r>
              <a:rPr lang="en-US" sz="1900" dirty="0"/>
              <a:t>in State performance in </a:t>
            </a:r>
            <a:r>
              <a:rPr lang="en-US" sz="1900" dirty="0">
                <a:solidFill>
                  <a:srgbClr val="FFC000"/>
                </a:solidFill>
              </a:rPr>
              <a:t>Program Year (PY) </a:t>
            </a:r>
            <a:r>
              <a:rPr lang="en-US" sz="1900" dirty="0" smtClean="0">
                <a:solidFill>
                  <a:srgbClr val="FFC000"/>
                </a:solidFill>
              </a:rPr>
              <a:t> </a:t>
            </a:r>
          </a:p>
          <a:p>
            <a:r>
              <a:rPr lang="en-US" sz="1900" dirty="0">
                <a:solidFill>
                  <a:srgbClr val="FFC000"/>
                </a:solidFill>
              </a:rPr>
              <a:t> </a:t>
            </a:r>
            <a:r>
              <a:rPr lang="en-US" sz="1900" dirty="0" smtClean="0">
                <a:solidFill>
                  <a:srgbClr val="FFC000"/>
                </a:solidFill>
              </a:rPr>
              <a:t>  2019 </a:t>
            </a:r>
            <a:r>
              <a:rPr lang="en-US" sz="1900" dirty="0"/>
              <a:t>because of </a:t>
            </a:r>
            <a:r>
              <a:rPr lang="en-US" sz="1900" dirty="0" smtClean="0"/>
              <a:t>. . . the </a:t>
            </a:r>
            <a:r>
              <a:rPr lang="en-US" sz="1900" dirty="0"/>
              <a:t>pandemic</a:t>
            </a:r>
            <a:r>
              <a:rPr lang="en-US" sz="1900" dirty="0">
                <a:latin typeface="Arial" panose="020B0604020202020204" pitchFamily="34" charset="0"/>
                <a:cs typeface="Arial" panose="020B0604020202020204" pitchFamily="34" charset="0"/>
              </a:rPr>
              <a:t>?</a:t>
            </a:r>
            <a:r>
              <a:rPr lang="en-US" sz="1900" dirty="0"/>
              <a:t> </a:t>
            </a:r>
            <a:endParaRPr lang="en-US" sz="1900" dirty="0" smtClean="0"/>
          </a:p>
          <a:p>
            <a:endParaRPr lang="en-US" sz="1000" dirty="0" smtClean="0"/>
          </a:p>
          <a:p>
            <a:r>
              <a:rPr lang="en-US" sz="1900" dirty="0" smtClean="0"/>
              <a:t>● Will </a:t>
            </a:r>
            <a:r>
              <a:rPr lang="en-US" sz="1900" dirty="0"/>
              <a:t>States be </a:t>
            </a:r>
            <a:r>
              <a:rPr lang="en-US" sz="1900" dirty="0">
                <a:solidFill>
                  <a:srgbClr val="FFC000"/>
                </a:solidFill>
              </a:rPr>
              <a:t>penalized</a:t>
            </a:r>
            <a:r>
              <a:rPr lang="en-US" sz="1900" dirty="0"/>
              <a:t> for performance issues</a:t>
            </a:r>
            <a:r>
              <a:rPr lang="en-US" sz="1900" dirty="0">
                <a:latin typeface="Arial" panose="020B0604020202020204" pitchFamily="34" charset="0"/>
                <a:cs typeface="Arial" panose="020B0604020202020204" pitchFamily="34" charset="0"/>
              </a:rPr>
              <a:t>? </a:t>
            </a:r>
          </a:p>
        </p:txBody>
      </p:sp>
      <p:cxnSp>
        <p:nvCxnSpPr>
          <p:cNvPr id="7" name="Straight Connector 6"/>
          <p:cNvCxnSpPr/>
          <p:nvPr/>
        </p:nvCxnSpPr>
        <p:spPr>
          <a:xfrm>
            <a:off x="10455168" y="4343030"/>
            <a:ext cx="3180" cy="1371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sp>
        <p:nvSpPr>
          <p:cNvPr id="14" name="Rectangle 13"/>
          <p:cNvSpPr/>
          <p:nvPr/>
        </p:nvSpPr>
        <p:spPr>
          <a:xfrm>
            <a:off x="4780823" y="3978578"/>
            <a:ext cx="5758910" cy="1908215"/>
          </a:xfrm>
          <a:prstGeom prst="rect">
            <a:avLst/>
          </a:prstGeom>
        </p:spPr>
        <p:txBody>
          <a:bodyPr wrap="square">
            <a:spAutoFit/>
          </a:bodyPr>
          <a:lstStyle/>
          <a:p>
            <a:endParaRPr lang="en-US" sz="1600" dirty="0"/>
          </a:p>
          <a:p>
            <a:r>
              <a:rPr lang="en-US" sz="1700" dirty="0" smtClean="0"/>
              <a:t>“The </a:t>
            </a:r>
            <a:r>
              <a:rPr lang="en-US" sz="1700" dirty="0"/>
              <a:t>Departments </a:t>
            </a:r>
            <a:r>
              <a:rPr lang="en-US" sz="1700" dirty="0" smtClean="0"/>
              <a:t>(Education &amp; Labor) will </a:t>
            </a:r>
            <a:r>
              <a:rPr lang="en-US" sz="1700" dirty="0"/>
              <a:t>take the effect of the COVID-19 outbreak into consideration in reviewing PY 2019 data. </a:t>
            </a:r>
            <a:r>
              <a:rPr lang="en-US" sz="1700" dirty="0" smtClean="0"/>
              <a:t>(Because of a </a:t>
            </a:r>
            <a:r>
              <a:rPr lang="en-US" sz="1700" dirty="0" smtClean="0">
                <a:solidFill>
                  <a:srgbClr val="FFC000"/>
                </a:solidFill>
              </a:rPr>
              <a:t>new statistical adjusted</a:t>
            </a:r>
            <a:r>
              <a:rPr lang="en-US" sz="1700" dirty="0" smtClean="0"/>
              <a:t> model), the first </a:t>
            </a:r>
            <a:r>
              <a:rPr lang="en-US" sz="1700" dirty="0"/>
              <a:t>year for which performance success or failure can be determined for some indicators applies to </a:t>
            </a:r>
            <a:r>
              <a:rPr lang="en-US" sz="1700" dirty="0">
                <a:solidFill>
                  <a:srgbClr val="FFC000"/>
                </a:solidFill>
              </a:rPr>
              <a:t>PY </a:t>
            </a:r>
            <a:r>
              <a:rPr lang="en-US" sz="1700" dirty="0" smtClean="0">
                <a:solidFill>
                  <a:srgbClr val="FFC000"/>
                </a:solidFill>
              </a:rPr>
              <a:t>2020.”</a:t>
            </a:r>
            <a:endParaRPr lang="en-US" sz="1700" dirty="0">
              <a:solidFill>
                <a:srgbClr val="FFC000"/>
              </a:solidFill>
            </a:endParaRPr>
          </a:p>
        </p:txBody>
      </p:sp>
      <p:sp>
        <p:nvSpPr>
          <p:cNvPr id="18" name="TextBox 17"/>
          <p:cNvSpPr txBox="1"/>
          <p:nvPr/>
        </p:nvSpPr>
        <p:spPr>
          <a:xfrm>
            <a:off x="4780823" y="5977456"/>
            <a:ext cx="7108123" cy="292388"/>
          </a:xfrm>
          <a:prstGeom prst="rect">
            <a:avLst/>
          </a:prstGeom>
          <a:noFill/>
        </p:spPr>
        <p:txBody>
          <a:bodyPr wrap="square" rtlCol="0">
            <a:spAutoFit/>
          </a:bodyPr>
          <a:lstStyle/>
          <a:p>
            <a:r>
              <a:rPr lang="en-US" sz="1300" dirty="0" smtClean="0"/>
              <a:t>U.S. Department of Education | </a:t>
            </a:r>
            <a:r>
              <a:rPr lang="en-US" sz="1300" dirty="0" smtClean="0">
                <a:solidFill>
                  <a:srgbClr val="FFC000"/>
                </a:solidFill>
              </a:rPr>
              <a:t>Office of Career, Technical, and Adult Education</a:t>
            </a:r>
            <a:endParaRPr lang="en-US" sz="1300" dirty="0">
              <a:solidFill>
                <a:srgbClr val="FFC000"/>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635" y="4038750"/>
            <a:ext cx="740193" cy="740193"/>
          </a:xfrm>
          <a:prstGeom prst="rect">
            <a:avLst/>
          </a:prstGeom>
          <a:ln>
            <a:solidFill>
              <a:schemeClr val="tx1"/>
            </a:solidFill>
          </a:ln>
        </p:spPr>
      </p:pic>
      <p:sp>
        <p:nvSpPr>
          <p:cNvPr id="15" name="Rectangle 14"/>
          <p:cNvSpPr/>
          <p:nvPr/>
        </p:nvSpPr>
        <p:spPr>
          <a:xfrm>
            <a:off x="10547898" y="4376519"/>
            <a:ext cx="2003814" cy="1754326"/>
          </a:xfrm>
          <a:prstGeom prst="rect">
            <a:avLst/>
          </a:prstGeom>
        </p:spPr>
        <p:txBody>
          <a:bodyPr wrap="square">
            <a:spAutoFit/>
          </a:bodyPr>
          <a:lstStyle/>
          <a:p>
            <a:r>
              <a:rPr lang="en-US" sz="3200" dirty="0" smtClean="0">
                <a:solidFill>
                  <a:srgbClr val="FFC000"/>
                </a:solidFill>
                <a:latin typeface="Segoe Print" panose="02000600000000000000" pitchFamily="2" charset="0"/>
              </a:rPr>
              <a:t>DATA </a:t>
            </a:r>
            <a:r>
              <a:rPr lang="en-US" dirty="0" smtClean="0">
                <a:solidFill>
                  <a:srgbClr val="FFC000"/>
                </a:solidFill>
                <a:latin typeface="Segoe Print" panose="02000600000000000000" pitchFamily="2" charset="0"/>
              </a:rPr>
              <a:t>REPORTED </a:t>
            </a:r>
            <a:r>
              <a:rPr lang="en-US" sz="3600" b="1" dirty="0" smtClean="0">
                <a:latin typeface="Segoe Print" panose="02000600000000000000" pitchFamily="2" charset="0"/>
              </a:rPr>
              <a:t>2021</a:t>
            </a:r>
            <a:endParaRPr lang="en-US" sz="3600" b="1" dirty="0">
              <a:latin typeface="Segoe Print" panose="02000600000000000000" pitchFamily="2" charset="0"/>
            </a:endParaRPr>
          </a:p>
          <a:p>
            <a:endParaRPr lang="en-US" dirty="0"/>
          </a:p>
        </p:txBody>
      </p:sp>
    </p:spTree>
    <p:extLst>
      <p:ext uri="{BB962C8B-B14F-4D97-AF65-F5344CB8AC3E}">
        <p14:creationId xmlns:p14="http://schemas.microsoft.com/office/powerpoint/2010/main" val="984653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570482"/>
          </a:xfrm>
          <a:prstGeom prst="rect">
            <a:avLst/>
          </a:prstGeom>
        </p:spPr>
        <p:txBody>
          <a:bodyPr wrap="square">
            <a:spAutoFit/>
          </a:bodyPr>
          <a:lstStyle/>
          <a:p>
            <a:r>
              <a:rPr lang="en-US" sz="4500" dirty="0" smtClean="0"/>
              <a:t>Performance</a:t>
            </a:r>
          </a:p>
          <a:p>
            <a:r>
              <a:rPr lang="en-US" sz="4000" dirty="0" smtClean="0">
                <a:solidFill>
                  <a:srgbClr val="FFC000"/>
                </a:solidFill>
              </a:rPr>
              <a:t>Accountability</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2" name="Rectangle 11"/>
          <p:cNvSpPr/>
          <p:nvPr/>
        </p:nvSpPr>
        <p:spPr>
          <a:xfrm>
            <a:off x="10195295" y="4598887"/>
            <a:ext cx="526106" cy="1569660"/>
          </a:xfrm>
          <a:prstGeom prst="rect">
            <a:avLst/>
          </a:prstGeom>
        </p:spPr>
        <p:txBody>
          <a:bodyPr wrap="none">
            <a:spAutoFit/>
          </a:bodyPr>
          <a:lstStyle/>
          <a:p>
            <a:r>
              <a:rPr lang="en-US" sz="9600" dirty="0" smtClean="0"/>
              <a:t> </a:t>
            </a:r>
            <a:endParaRPr lang="en-US" sz="9600" dirty="0"/>
          </a:p>
        </p:txBody>
      </p:sp>
      <p:sp>
        <p:nvSpPr>
          <p:cNvPr id="2" name="Rectangle 1"/>
          <p:cNvSpPr/>
          <p:nvPr/>
        </p:nvSpPr>
        <p:spPr>
          <a:xfrm>
            <a:off x="4902883" y="2371780"/>
            <a:ext cx="6664428" cy="1969770"/>
          </a:xfrm>
          <a:prstGeom prst="rect">
            <a:avLst/>
          </a:prstGeom>
        </p:spPr>
        <p:txBody>
          <a:bodyPr wrap="square">
            <a:spAutoFit/>
          </a:bodyPr>
          <a:lstStyle/>
          <a:p>
            <a:endParaRPr lang="en-US" sz="2000" dirty="0" smtClean="0">
              <a:cs typeface="Arial" panose="020B0604020202020204" pitchFamily="34" charset="0"/>
            </a:endParaRPr>
          </a:p>
          <a:p>
            <a:r>
              <a:rPr lang="en-US" sz="5400" dirty="0" smtClean="0">
                <a:cs typeface="Arial" panose="020B0604020202020204" pitchFamily="34" charset="0"/>
              </a:rPr>
              <a:t>Closely </a:t>
            </a:r>
            <a:r>
              <a:rPr lang="en-US" sz="5400" dirty="0" smtClean="0">
                <a:solidFill>
                  <a:srgbClr val="FFC000"/>
                </a:solidFill>
                <a:latin typeface="Segoe Print" panose="02000600000000000000" pitchFamily="2" charset="0"/>
                <a:cs typeface="Arial" panose="020B0604020202020204" pitchFamily="34" charset="0"/>
              </a:rPr>
              <a:t>Monitor</a:t>
            </a:r>
            <a:r>
              <a:rPr lang="en-US" sz="5400" dirty="0" smtClean="0">
                <a:cs typeface="Arial" panose="020B0604020202020204" pitchFamily="34" charset="0"/>
              </a:rPr>
              <a:t> </a:t>
            </a:r>
          </a:p>
          <a:p>
            <a:r>
              <a:rPr lang="en-US" sz="2400" dirty="0" smtClean="0">
                <a:solidFill>
                  <a:srgbClr val="FFC000"/>
                </a:solidFill>
                <a:cs typeface="Arial" panose="020B0604020202020204" pitchFamily="34" charset="0"/>
              </a:rPr>
              <a:t>IMPACT</a:t>
            </a:r>
            <a:r>
              <a:rPr lang="en-US" sz="2400" dirty="0" smtClean="0">
                <a:cs typeface="Arial" panose="020B0604020202020204" pitchFamily="34" charset="0"/>
              </a:rPr>
              <a:t> on Services and </a:t>
            </a:r>
          </a:p>
          <a:p>
            <a:r>
              <a:rPr lang="en-US" sz="2400" dirty="0" smtClean="0">
                <a:cs typeface="Arial" panose="020B0604020202020204" pitchFamily="34" charset="0"/>
              </a:rPr>
              <a:t>Performance OUTCOMES</a:t>
            </a:r>
            <a:endParaRPr lang="en-US" sz="2400" dirty="0">
              <a:cs typeface="Arial" panose="020B0604020202020204" pitchFamily="34" charset="0"/>
            </a:endParaRPr>
          </a:p>
        </p:txBody>
      </p:sp>
      <p:cxnSp>
        <p:nvCxnSpPr>
          <p:cNvPr id="7" name="Straight Connector 6"/>
          <p:cNvCxnSpPr/>
          <p:nvPr/>
        </p:nvCxnSpPr>
        <p:spPr>
          <a:xfrm>
            <a:off x="9851311" y="3785228"/>
            <a:ext cx="15628" cy="1871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sp>
        <p:nvSpPr>
          <p:cNvPr id="18" name="TextBox 17"/>
          <p:cNvSpPr txBox="1"/>
          <p:nvPr/>
        </p:nvSpPr>
        <p:spPr>
          <a:xfrm>
            <a:off x="4898162" y="5954911"/>
            <a:ext cx="7108123" cy="292388"/>
          </a:xfrm>
          <a:prstGeom prst="rect">
            <a:avLst/>
          </a:prstGeom>
          <a:noFill/>
        </p:spPr>
        <p:txBody>
          <a:bodyPr wrap="square" rtlCol="0">
            <a:spAutoFit/>
          </a:bodyPr>
          <a:lstStyle/>
          <a:p>
            <a:r>
              <a:rPr lang="en-US" sz="1300" dirty="0" smtClean="0"/>
              <a:t>U.S. Department of Education | </a:t>
            </a:r>
            <a:r>
              <a:rPr lang="en-US" sz="1300" dirty="0" smtClean="0">
                <a:solidFill>
                  <a:srgbClr val="FFC000"/>
                </a:solidFill>
              </a:rPr>
              <a:t>Office of Career, Technical, and Adult Education</a:t>
            </a:r>
            <a:endParaRPr lang="en-US" sz="1300" dirty="0">
              <a:solidFill>
                <a:srgbClr val="FFC000"/>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635" y="4038750"/>
            <a:ext cx="740193" cy="740193"/>
          </a:xfrm>
          <a:prstGeom prst="rect">
            <a:avLst/>
          </a:prstGeom>
          <a:ln>
            <a:solidFill>
              <a:schemeClr val="tx1"/>
            </a:solidFill>
          </a:ln>
        </p:spPr>
      </p:pic>
      <p:sp>
        <p:nvSpPr>
          <p:cNvPr id="3" name="Rectangle 2"/>
          <p:cNvSpPr/>
          <p:nvPr/>
        </p:nvSpPr>
        <p:spPr>
          <a:xfrm>
            <a:off x="4898162" y="4351730"/>
            <a:ext cx="4929148" cy="1554272"/>
          </a:xfrm>
          <a:prstGeom prst="rect">
            <a:avLst/>
          </a:prstGeom>
        </p:spPr>
        <p:txBody>
          <a:bodyPr wrap="square">
            <a:spAutoFit/>
          </a:bodyPr>
          <a:lstStyle/>
          <a:p>
            <a:r>
              <a:rPr lang="en-US" sz="1900" dirty="0" smtClean="0"/>
              <a:t>“The </a:t>
            </a:r>
            <a:r>
              <a:rPr lang="en-US" sz="1900" dirty="0"/>
              <a:t>Departments </a:t>
            </a:r>
            <a:r>
              <a:rPr lang="en-US" sz="1900" dirty="0" smtClean="0"/>
              <a:t>(Education &amp; Labor) will </a:t>
            </a:r>
            <a:r>
              <a:rPr lang="en-US" sz="1900" dirty="0"/>
              <a:t>continue to closely monitor the effect of the COVID-19 outbreak and its impact on services and performance outcomes</a:t>
            </a:r>
            <a:r>
              <a:rPr lang="en-US" sz="1900" dirty="0" smtClean="0"/>
              <a:t>.” </a:t>
            </a:r>
            <a:endParaRPr lang="en-US" sz="1900" dirty="0"/>
          </a:p>
        </p:txBody>
      </p:sp>
      <p:sp>
        <p:nvSpPr>
          <p:cNvPr id="8" name="TextBox 7"/>
          <p:cNvSpPr txBox="1"/>
          <p:nvPr/>
        </p:nvSpPr>
        <p:spPr>
          <a:xfrm>
            <a:off x="9996186" y="3801158"/>
            <a:ext cx="2235703" cy="1754326"/>
          </a:xfrm>
          <a:prstGeom prst="rect">
            <a:avLst/>
          </a:prstGeom>
          <a:noFill/>
        </p:spPr>
        <p:txBody>
          <a:bodyPr wrap="square" rtlCol="0">
            <a:spAutoFit/>
          </a:bodyPr>
          <a:lstStyle/>
          <a:p>
            <a:r>
              <a:rPr lang="en-US" sz="2900" b="1" dirty="0" smtClean="0">
                <a:solidFill>
                  <a:srgbClr val="FFC000"/>
                </a:solidFill>
              </a:rPr>
              <a:t>INDIANA</a:t>
            </a:r>
          </a:p>
          <a:p>
            <a:r>
              <a:rPr lang="en-US" sz="1600" dirty="0" smtClean="0"/>
              <a:t>Adult Education</a:t>
            </a:r>
          </a:p>
          <a:p>
            <a:r>
              <a:rPr lang="en-US" sz="1050" dirty="0" smtClean="0"/>
              <a:t>HIGH PERFORMING STATE</a:t>
            </a:r>
          </a:p>
          <a:p>
            <a:endParaRPr lang="en-US" sz="400" dirty="0" smtClean="0"/>
          </a:p>
          <a:p>
            <a:r>
              <a:rPr lang="en-US" sz="3800" b="1" dirty="0" smtClean="0">
                <a:solidFill>
                  <a:srgbClr val="FFC000"/>
                </a:solidFill>
                <a:latin typeface="Segoe Print" panose="02000600000000000000" pitchFamily="2" charset="0"/>
              </a:rPr>
              <a:t>67.09%</a:t>
            </a:r>
          </a:p>
          <a:p>
            <a:r>
              <a:rPr lang="en-US" sz="1050" dirty="0" smtClean="0"/>
              <a:t>NRS Table 4, Col. I, 2018-2019</a:t>
            </a:r>
            <a:endParaRPr lang="en-US" sz="1050" dirty="0"/>
          </a:p>
        </p:txBody>
      </p:sp>
    </p:spTree>
    <p:extLst>
      <p:ext uri="{BB962C8B-B14F-4D97-AF65-F5344CB8AC3E}">
        <p14:creationId xmlns:p14="http://schemas.microsoft.com/office/powerpoint/2010/main" val="1592185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508927"/>
          </a:xfrm>
          <a:prstGeom prst="rect">
            <a:avLst/>
          </a:prstGeom>
        </p:spPr>
        <p:txBody>
          <a:bodyPr wrap="square">
            <a:spAutoFit/>
          </a:bodyPr>
          <a:lstStyle/>
          <a:p>
            <a:r>
              <a:rPr lang="en-US" sz="4800" dirty="0" smtClean="0"/>
              <a:t>ASSESSMENT</a:t>
            </a:r>
          </a:p>
          <a:p>
            <a:r>
              <a:rPr lang="en-US" sz="3000" dirty="0" smtClean="0">
                <a:solidFill>
                  <a:srgbClr val="FFC000"/>
                </a:solidFill>
              </a:rPr>
              <a:t>TABE | TABE CLAS-E</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2" name="Rectangle 11"/>
          <p:cNvSpPr/>
          <p:nvPr/>
        </p:nvSpPr>
        <p:spPr>
          <a:xfrm>
            <a:off x="10195295" y="4598887"/>
            <a:ext cx="526106" cy="1569660"/>
          </a:xfrm>
          <a:prstGeom prst="rect">
            <a:avLst/>
          </a:prstGeom>
        </p:spPr>
        <p:txBody>
          <a:bodyPr wrap="none">
            <a:spAutoFit/>
          </a:bodyPr>
          <a:lstStyle/>
          <a:p>
            <a:r>
              <a:rPr lang="en-US" sz="9600" dirty="0" smtClean="0"/>
              <a:t> </a:t>
            </a:r>
            <a:endParaRPr lang="en-US" sz="9600" dirty="0"/>
          </a:p>
        </p:txBody>
      </p:sp>
      <p:sp>
        <p:nvSpPr>
          <p:cNvPr id="2" name="Rectangle 1"/>
          <p:cNvSpPr/>
          <p:nvPr/>
        </p:nvSpPr>
        <p:spPr>
          <a:xfrm>
            <a:off x="4833028" y="2700728"/>
            <a:ext cx="6664428" cy="830997"/>
          </a:xfrm>
          <a:prstGeom prst="rect">
            <a:avLst/>
          </a:prstGeom>
        </p:spPr>
        <p:txBody>
          <a:bodyPr wrap="square">
            <a:spAutoFit/>
          </a:bodyPr>
          <a:lstStyle/>
          <a:p>
            <a:r>
              <a:rPr lang="en-US" sz="2400" dirty="0"/>
              <a:t>Will States be given the option to conduct virtual pre/post-assessment testing</a:t>
            </a:r>
            <a:r>
              <a:rPr lang="en-US" sz="2400" dirty="0">
                <a:latin typeface="Arial" panose="020B0604020202020204" pitchFamily="34" charset="0"/>
                <a:cs typeface="Arial" panose="020B0604020202020204" pitchFamily="34" charset="0"/>
              </a:rPr>
              <a:t>?</a:t>
            </a:r>
          </a:p>
        </p:txBody>
      </p:sp>
      <p:cxnSp>
        <p:nvCxnSpPr>
          <p:cNvPr id="7" name="Straight Connector 6"/>
          <p:cNvCxnSpPr/>
          <p:nvPr/>
        </p:nvCxnSpPr>
        <p:spPr>
          <a:xfrm flipH="1">
            <a:off x="10377230" y="3861257"/>
            <a:ext cx="1708" cy="1694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sp>
        <p:nvSpPr>
          <p:cNvPr id="18" name="TextBox 17"/>
          <p:cNvSpPr txBox="1"/>
          <p:nvPr/>
        </p:nvSpPr>
        <p:spPr>
          <a:xfrm>
            <a:off x="4923455" y="6061021"/>
            <a:ext cx="7108123" cy="292388"/>
          </a:xfrm>
          <a:prstGeom prst="rect">
            <a:avLst/>
          </a:prstGeom>
          <a:noFill/>
        </p:spPr>
        <p:txBody>
          <a:bodyPr wrap="square" rtlCol="0">
            <a:spAutoFit/>
          </a:bodyPr>
          <a:lstStyle/>
          <a:p>
            <a:r>
              <a:rPr lang="en-US" sz="1300" dirty="0" smtClean="0"/>
              <a:t>U.S. Department of Education | </a:t>
            </a:r>
            <a:r>
              <a:rPr lang="en-US" sz="1300" dirty="0" smtClean="0">
                <a:solidFill>
                  <a:srgbClr val="FFC000"/>
                </a:solidFill>
              </a:rPr>
              <a:t>Office of Career, Technical, and Adult Education</a:t>
            </a:r>
            <a:endParaRPr lang="en-US" sz="1300" dirty="0">
              <a:solidFill>
                <a:srgbClr val="FFC000"/>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635" y="4038750"/>
            <a:ext cx="740193" cy="740193"/>
          </a:xfrm>
          <a:prstGeom prst="rect">
            <a:avLst/>
          </a:prstGeom>
          <a:ln>
            <a:solidFill>
              <a:schemeClr val="tx1"/>
            </a:solidFill>
          </a:ln>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4889" y="3571796"/>
            <a:ext cx="859336" cy="822098"/>
          </a:xfrm>
          <a:prstGeom prst="rect">
            <a:avLst/>
          </a:prstGeom>
          <a:ln>
            <a:solidFill>
              <a:schemeClr val="bg1"/>
            </a:solidFill>
          </a:ln>
        </p:spPr>
      </p:pic>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r="51510"/>
          <a:stretch/>
        </p:blipFill>
        <p:spPr>
          <a:xfrm>
            <a:off x="10673259" y="4540133"/>
            <a:ext cx="849443" cy="793452"/>
          </a:xfrm>
          <a:prstGeom prst="rect">
            <a:avLst/>
          </a:prstGeom>
          <a:ln>
            <a:solidFill>
              <a:schemeClr val="bg1"/>
            </a:solidFill>
          </a:ln>
        </p:spPr>
      </p:pic>
      <p:sp>
        <p:nvSpPr>
          <p:cNvPr id="15" name="Rectangle 14"/>
          <p:cNvSpPr/>
          <p:nvPr/>
        </p:nvSpPr>
        <p:spPr>
          <a:xfrm>
            <a:off x="4853409" y="3627625"/>
            <a:ext cx="5523821" cy="2308324"/>
          </a:xfrm>
          <a:prstGeom prst="rect">
            <a:avLst/>
          </a:prstGeom>
        </p:spPr>
        <p:txBody>
          <a:bodyPr wrap="square">
            <a:spAutoFit/>
          </a:bodyPr>
          <a:lstStyle/>
          <a:p>
            <a:r>
              <a:rPr lang="en-US" dirty="0" smtClean="0"/>
              <a:t>“States </a:t>
            </a:r>
            <a:r>
              <a:rPr lang="en-US" dirty="0">
                <a:solidFill>
                  <a:srgbClr val="FFC000"/>
                </a:solidFill>
              </a:rPr>
              <a:t>may</a:t>
            </a:r>
            <a:r>
              <a:rPr lang="en-US" dirty="0"/>
              <a:t> choose to develop procedures to </a:t>
            </a:r>
            <a:r>
              <a:rPr lang="en-US" dirty="0">
                <a:solidFill>
                  <a:srgbClr val="FFC000"/>
                </a:solidFill>
              </a:rPr>
              <a:t>implement virtual test proctoring. </a:t>
            </a:r>
            <a:r>
              <a:rPr lang="en-US" dirty="0"/>
              <a:t>States that choose to use this flexibility must have procedures to ensure that (1) the student </a:t>
            </a:r>
            <a:r>
              <a:rPr lang="en-US" dirty="0" smtClean="0"/>
              <a:t>who  </a:t>
            </a:r>
            <a:r>
              <a:rPr lang="en-US" dirty="0"/>
              <a:t>is testing can be properly identified, (2) any approved </a:t>
            </a:r>
            <a:r>
              <a:rPr lang="en-US" dirty="0" smtClean="0"/>
              <a:t>test </a:t>
            </a:r>
            <a:r>
              <a:rPr lang="en-US" dirty="0"/>
              <a:t>that is used is properly secured, and (3) the virtual proctor can properly administer the </a:t>
            </a:r>
            <a:r>
              <a:rPr lang="en-US" dirty="0">
                <a:latin typeface="Times New Roman" panose="02020603050405020304" pitchFamily="18" charset="0"/>
              </a:rPr>
              <a:t>test</a:t>
            </a:r>
            <a:r>
              <a:rPr lang="en-US" dirty="0" smtClean="0">
                <a:latin typeface="Times New Roman" panose="02020603050405020304" pitchFamily="18" charset="0"/>
              </a:rPr>
              <a:t>.”</a:t>
            </a:r>
            <a:endParaRPr lang="en-US" dirty="0"/>
          </a:p>
        </p:txBody>
      </p:sp>
      <p:sp>
        <p:nvSpPr>
          <p:cNvPr id="22" name="TextBox 21"/>
          <p:cNvSpPr txBox="1"/>
          <p:nvPr/>
        </p:nvSpPr>
        <p:spPr>
          <a:xfrm>
            <a:off x="10546698" y="5364701"/>
            <a:ext cx="1274059" cy="430887"/>
          </a:xfrm>
          <a:prstGeom prst="rect">
            <a:avLst/>
          </a:prstGeom>
          <a:noFill/>
        </p:spPr>
        <p:txBody>
          <a:bodyPr wrap="square" rtlCol="0">
            <a:spAutoFit/>
          </a:bodyPr>
          <a:lstStyle/>
          <a:p>
            <a:r>
              <a:rPr lang="en-US" sz="1100" dirty="0" smtClean="0"/>
              <a:t>TABE 11/12</a:t>
            </a:r>
          </a:p>
          <a:p>
            <a:r>
              <a:rPr lang="en-US" sz="1100" dirty="0" smtClean="0"/>
              <a:t>TABE CLAS-E</a:t>
            </a:r>
            <a:endParaRPr lang="en-US" sz="1100" dirty="0"/>
          </a:p>
        </p:txBody>
      </p:sp>
    </p:spTree>
    <p:extLst>
      <p:ext uri="{BB962C8B-B14F-4D97-AF65-F5344CB8AC3E}">
        <p14:creationId xmlns:p14="http://schemas.microsoft.com/office/powerpoint/2010/main" val="2279441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508927"/>
          </a:xfrm>
          <a:prstGeom prst="rect">
            <a:avLst/>
          </a:prstGeom>
        </p:spPr>
        <p:txBody>
          <a:bodyPr wrap="square">
            <a:spAutoFit/>
          </a:bodyPr>
          <a:lstStyle/>
          <a:p>
            <a:r>
              <a:rPr lang="en-US" sz="4800" dirty="0" smtClean="0"/>
              <a:t>ASSESSMENT</a:t>
            </a:r>
          </a:p>
          <a:p>
            <a:r>
              <a:rPr lang="en-US" sz="3000" dirty="0" smtClean="0">
                <a:solidFill>
                  <a:srgbClr val="FFC000"/>
                </a:solidFill>
              </a:rPr>
              <a:t>TABE | TABE CLAS-E</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2" name="Rectangle 11"/>
          <p:cNvSpPr/>
          <p:nvPr/>
        </p:nvSpPr>
        <p:spPr>
          <a:xfrm>
            <a:off x="10195295" y="4598887"/>
            <a:ext cx="526106" cy="1569660"/>
          </a:xfrm>
          <a:prstGeom prst="rect">
            <a:avLst/>
          </a:prstGeom>
        </p:spPr>
        <p:txBody>
          <a:bodyPr wrap="none">
            <a:spAutoFit/>
          </a:bodyPr>
          <a:lstStyle/>
          <a:p>
            <a:r>
              <a:rPr lang="en-US" sz="9600" dirty="0" smtClean="0"/>
              <a:t> </a:t>
            </a:r>
            <a:endParaRPr lang="en-US" sz="9600" dirty="0"/>
          </a:p>
        </p:txBody>
      </p:sp>
      <p:sp>
        <p:nvSpPr>
          <p:cNvPr id="2" name="Rectangle 1"/>
          <p:cNvSpPr/>
          <p:nvPr/>
        </p:nvSpPr>
        <p:spPr>
          <a:xfrm>
            <a:off x="4833028" y="2700728"/>
            <a:ext cx="6664428" cy="830997"/>
          </a:xfrm>
          <a:prstGeom prst="rect">
            <a:avLst/>
          </a:prstGeom>
        </p:spPr>
        <p:txBody>
          <a:bodyPr wrap="square">
            <a:spAutoFit/>
          </a:bodyPr>
          <a:lstStyle/>
          <a:p>
            <a:r>
              <a:rPr lang="en-US" sz="2400" dirty="0"/>
              <a:t>Will States be given the option to conduct virtual pre/post-assessment testing</a:t>
            </a:r>
            <a:r>
              <a:rPr lang="en-US" sz="2400" dirty="0">
                <a:latin typeface="Arial" panose="020B0604020202020204" pitchFamily="34" charset="0"/>
                <a:cs typeface="Arial" panose="020B0604020202020204" pitchFamily="34" charset="0"/>
              </a:rPr>
              <a:t>?</a:t>
            </a:r>
          </a:p>
        </p:txBody>
      </p:sp>
      <p:cxnSp>
        <p:nvCxnSpPr>
          <p:cNvPr id="7" name="Straight Connector 6"/>
          <p:cNvCxnSpPr/>
          <p:nvPr/>
        </p:nvCxnSpPr>
        <p:spPr>
          <a:xfrm>
            <a:off x="9669015" y="3867456"/>
            <a:ext cx="7232" cy="1666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sp>
        <p:nvSpPr>
          <p:cNvPr id="18" name="TextBox 17"/>
          <p:cNvSpPr txBox="1"/>
          <p:nvPr/>
        </p:nvSpPr>
        <p:spPr>
          <a:xfrm>
            <a:off x="4853397" y="6138238"/>
            <a:ext cx="7108123" cy="292388"/>
          </a:xfrm>
          <a:prstGeom prst="rect">
            <a:avLst/>
          </a:prstGeom>
          <a:noFill/>
        </p:spPr>
        <p:txBody>
          <a:bodyPr wrap="square" rtlCol="0">
            <a:spAutoFit/>
          </a:bodyPr>
          <a:lstStyle/>
          <a:p>
            <a:r>
              <a:rPr lang="en-US" sz="1300" dirty="0" smtClean="0"/>
              <a:t>U.S. Department of Education | </a:t>
            </a:r>
            <a:r>
              <a:rPr lang="en-US" sz="1300" dirty="0" smtClean="0">
                <a:solidFill>
                  <a:srgbClr val="FFC000"/>
                </a:solidFill>
              </a:rPr>
              <a:t>Office of Career, Technical, and Adult Education</a:t>
            </a:r>
            <a:endParaRPr lang="en-US" sz="1300" dirty="0">
              <a:solidFill>
                <a:srgbClr val="FFC000"/>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635" y="4038750"/>
            <a:ext cx="740193" cy="740193"/>
          </a:xfrm>
          <a:prstGeom prst="rect">
            <a:avLst/>
          </a:prstGeom>
          <a:ln>
            <a:solidFill>
              <a:schemeClr val="tx1"/>
            </a:solidFill>
          </a:ln>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2893" y="3666439"/>
            <a:ext cx="859336" cy="822098"/>
          </a:xfrm>
          <a:prstGeom prst="rect">
            <a:avLst/>
          </a:prstGeom>
          <a:ln>
            <a:solidFill>
              <a:schemeClr val="bg1"/>
            </a:solidFill>
          </a:ln>
        </p:spPr>
      </p:pic>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r="51510"/>
          <a:stretch/>
        </p:blipFill>
        <p:spPr>
          <a:xfrm>
            <a:off x="8567336" y="4623251"/>
            <a:ext cx="849443" cy="793452"/>
          </a:xfrm>
          <a:prstGeom prst="rect">
            <a:avLst/>
          </a:prstGeom>
          <a:ln>
            <a:solidFill>
              <a:schemeClr val="bg1"/>
            </a:solidFill>
          </a:ln>
        </p:spPr>
      </p:pic>
      <p:sp>
        <p:nvSpPr>
          <p:cNvPr id="15" name="Rectangle 14"/>
          <p:cNvSpPr/>
          <p:nvPr/>
        </p:nvSpPr>
        <p:spPr>
          <a:xfrm>
            <a:off x="4888228" y="3675278"/>
            <a:ext cx="3602298" cy="2246769"/>
          </a:xfrm>
          <a:prstGeom prst="rect">
            <a:avLst/>
          </a:prstGeom>
        </p:spPr>
        <p:txBody>
          <a:bodyPr wrap="square">
            <a:spAutoFit/>
          </a:bodyPr>
          <a:lstStyle/>
          <a:p>
            <a:r>
              <a:rPr lang="en-US" sz="2000" dirty="0" smtClean="0"/>
              <a:t>“Test </a:t>
            </a:r>
            <a:r>
              <a:rPr lang="en-US" sz="2000" dirty="0"/>
              <a:t>security measures would require that </a:t>
            </a:r>
            <a:r>
              <a:rPr lang="en-US" sz="2000" dirty="0">
                <a:solidFill>
                  <a:srgbClr val="FFC000"/>
                </a:solidFill>
              </a:rPr>
              <a:t>only secure electronic versions </a:t>
            </a:r>
            <a:r>
              <a:rPr lang="en-US" sz="2000" dirty="0"/>
              <a:t>of a test are administered by a virtual proctor and are </a:t>
            </a:r>
            <a:r>
              <a:rPr lang="en-US" sz="2000" dirty="0">
                <a:solidFill>
                  <a:srgbClr val="FFC000"/>
                </a:solidFill>
              </a:rPr>
              <a:t>deemed secure </a:t>
            </a:r>
            <a:r>
              <a:rPr lang="en-US" sz="2000" dirty="0"/>
              <a:t>by the test publisher</a:t>
            </a:r>
            <a:r>
              <a:rPr lang="en-US" sz="2000" dirty="0" smtClean="0"/>
              <a:t>.” </a:t>
            </a:r>
            <a:endParaRPr lang="en-US" sz="2000" dirty="0"/>
          </a:p>
        </p:txBody>
      </p:sp>
      <p:sp>
        <p:nvSpPr>
          <p:cNvPr id="22" name="TextBox 21"/>
          <p:cNvSpPr txBox="1"/>
          <p:nvPr/>
        </p:nvSpPr>
        <p:spPr>
          <a:xfrm>
            <a:off x="8475923" y="5516192"/>
            <a:ext cx="1274059" cy="430887"/>
          </a:xfrm>
          <a:prstGeom prst="rect">
            <a:avLst/>
          </a:prstGeom>
          <a:noFill/>
        </p:spPr>
        <p:txBody>
          <a:bodyPr wrap="square" rtlCol="0">
            <a:spAutoFit/>
          </a:bodyPr>
          <a:lstStyle/>
          <a:p>
            <a:r>
              <a:rPr lang="en-US" sz="1100" dirty="0" smtClean="0"/>
              <a:t>TABE 11/12</a:t>
            </a:r>
          </a:p>
          <a:p>
            <a:r>
              <a:rPr lang="en-US" sz="1100" dirty="0" smtClean="0"/>
              <a:t>TABE CLAS-E</a:t>
            </a:r>
            <a:endParaRPr lang="en-US" sz="1100" dirty="0"/>
          </a:p>
        </p:txBody>
      </p:sp>
      <p:pic>
        <p:nvPicPr>
          <p:cNvPr id="21" name="Picture 20" descr="M.Reece photo.jpg"/>
          <p:cNvPicPr/>
          <p:nvPr/>
        </p:nvPicPr>
        <p:blipFill rotWithShape="1">
          <a:blip r:embed="rId8" cstate="print"/>
          <a:srcRect l="13997" r="16438" b="1712"/>
          <a:stretch/>
        </p:blipFill>
        <p:spPr>
          <a:xfrm>
            <a:off x="10069542" y="3590402"/>
            <a:ext cx="1427914" cy="1874956"/>
          </a:xfrm>
          <a:prstGeom prst="rect">
            <a:avLst/>
          </a:prstGeom>
          <a:ln>
            <a:solidFill>
              <a:schemeClr val="tx1"/>
            </a:solidFill>
          </a:ln>
        </p:spPr>
      </p:pic>
      <p:sp>
        <p:nvSpPr>
          <p:cNvPr id="3" name="Rectangle 2"/>
          <p:cNvSpPr/>
          <p:nvPr/>
        </p:nvSpPr>
        <p:spPr>
          <a:xfrm>
            <a:off x="9965041" y="5509317"/>
            <a:ext cx="1936749" cy="615553"/>
          </a:xfrm>
          <a:prstGeom prst="rect">
            <a:avLst/>
          </a:prstGeom>
        </p:spPr>
        <p:txBody>
          <a:bodyPr wrap="none">
            <a:spAutoFit/>
          </a:bodyPr>
          <a:lstStyle/>
          <a:p>
            <a:r>
              <a:rPr lang="en-US" sz="1400" b="1" dirty="0">
                <a:solidFill>
                  <a:srgbClr val="FFC000"/>
                </a:solidFill>
                <a:ea typeface="Calibri" panose="020F0502020204030204" pitchFamily="34" charset="0"/>
                <a:cs typeface="Times New Roman" panose="02020603050405020304" pitchFamily="18" charset="0"/>
              </a:rPr>
              <a:t>MADELYN </a:t>
            </a:r>
            <a:r>
              <a:rPr lang="en-US" sz="1400" b="1" dirty="0" smtClean="0">
                <a:solidFill>
                  <a:srgbClr val="FFC000"/>
                </a:solidFill>
                <a:ea typeface="Calibri" panose="020F0502020204030204" pitchFamily="34" charset="0"/>
                <a:cs typeface="Times New Roman" panose="02020603050405020304" pitchFamily="18" charset="0"/>
              </a:rPr>
              <a:t>REECE</a:t>
            </a:r>
          </a:p>
          <a:p>
            <a:r>
              <a:rPr lang="en-US" sz="1000" dirty="0" smtClean="0">
                <a:ea typeface="Calibri" panose="020F0502020204030204" pitchFamily="34" charset="0"/>
                <a:cs typeface="Times New Roman" panose="02020603050405020304" pitchFamily="18" charset="0"/>
              </a:rPr>
              <a:t>Earned HSE February 2020</a:t>
            </a:r>
          </a:p>
          <a:p>
            <a:r>
              <a:rPr lang="en-US" sz="1000" dirty="0"/>
              <a:t>Whitewater Adult </a:t>
            </a:r>
            <a:r>
              <a:rPr lang="en-US" sz="1000" dirty="0" smtClean="0"/>
              <a:t>Education</a:t>
            </a:r>
            <a:endParaRPr lang="en-US"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2281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508927"/>
          </a:xfrm>
          <a:prstGeom prst="rect">
            <a:avLst/>
          </a:prstGeom>
        </p:spPr>
        <p:txBody>
          <a:bodyPr wrap="square">
            <a:spAutoFit/>
          </a:bodyPr>
          <a:lstStyle/>
          <a:p>
            <a:r>
              <a:rPr lang="en-US" sz="4800" dirty="0" smtClean="0"/>
              <a:t>ASSESSMENT</a:t>
            </a:r>
          </a:p>
          <a:p>
            <a:r>
              <a:rPr lang="en-US" sz="3000" dirty="0" smtClean="0">
                <a:solidFill>
                  <a:srgbClr val="FFC000"/>
                </a:solidFill>
              </a:rPr>
              <a:t>TABE | TABE CLAS-E</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cxnSp>
        <p:nvCxnSpPr>
          <p:cNvPr id="7" name="Straight Connector 6"/>
          <p:cNvCxnSpPr/>
          <p:nvPr/>
        </p:nvCxnSpPr>
        <p:spPr>
          <a:xfrm>
            <a:off x="9814504" y="4365464"/>
            <a:ext cx="7232" cy="1666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635" y="4038750"/>
            <a:ext cx="740193" cy="740193"/>
          </a:xfrm>
          <a:prstGeom prst="rect">
            <a:avLst/>
          </a:prstGeom>
          <a:ln>
            <a:solidFill>
              <a:schemeClr val="tx1"/>
            </a:solidFill>
          </a:ln>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4857" y="4393003"/>
            <a:ext cx="1638510" cy="1567507"/>
          </a:xfrm>
          <a:prstGeom prst="rect">
            <a:avLst/>
          </a:prstGeom>
          <a:ln>
            <a:solidFill>
              <a:schemeClr val="bg1"/>
            </a:solidFill>
          </a:ln>
        </p:spPr>
      </p:pic>
      <p:sp>
        <p:nvSpPr>
          <p:cNvPr id="15" name="Rectangle 14"/>
          <p:cNvSpPr/>
          <p:nvPr/>
        </p:nvSpPr>
        <p:spPr>
          <a:xfrm>
            <a:off x="4788225" y="2748806"/>
            <a:ext cx="5523821" cy="646331"/>
          </a:xfrm>
          <a:prstGeom prst="rect">
            <a:avLst/>
          </a:prstGeom>
        </p:spPr>
        <p:txBody>
          <a:bodyPr wrap="square">
            <a:spAutoFit/>
          </a:bodyPr>
          <a:lstStyle/>
          <a:p>
            <a:r>
              <a:rPr lang="en-US" sz="3600" dirty="0" smtClean="0">
                <a:solidFill>
                  <a:srgbClr val="FFC000"/>
                </a:solidFill>
                <a:latin typeface="Segoe Print" panose="02000600000000000000" pitchFamily="2" charset="0"/>
              </a:rPr>
              <a:t>Response</a:t>
            </a:r>
            <a:r>
              <a:rPr lang="en-US" sz="3600" dirty="0" smtClean="0">
                <a:latin typeface="Segoe Print" panose="02000600000000000000" pitchFamily="2" charset="0"/>
              </a:rPr>
              <a:t> from DRC – </a:t>
            </a:r>
            <a:endParaRPr lang="en-US" sz="3600" dirty="0">
              <a:latin typeface="Segoe Print" panose="02000600000000000000" pitchFamily="2" charset="0"/>
            </a:endParaRPr>
          </a:p>
        </p:txBody>
      </p:sp>
      <p:sp>
        <p:nvSpPr>
          <p:cNvPr id="3" name="Rectangle 2"/>
          <p:cNvSpPr/>
          <p:nvPr/>
        </p:nvSpPr>
        <p:spPr>
          <a:xfrm>
            <a:off x="4791811" y="3294706"/>
            <a:ext cx="5691392" cy="3046988"/>
          </a:xfrm>
          <a:prstGeom prst="rect">
            <a:avLst/>
          </a:prstGeom>
        </p:spPr>
        <p:txBody>
          <a:bodyPr wrap="square">
            <a:spAutoFit/>
          </a:bodyPr>
          <a:lstStyle/>
          <a:p>
            <a:r>
              <a:rPr lang="en-US" sz="3200" dirty="0" smtClean="0"/>
              <a:t>Advisory Group – Meeting </a:t>
            </a:r>
            <a:r>
              <a:rPr lang="en-US" dirty="0" smtClean="0"/>
              <a:t>4.8.2020</a:t>
            </a:r>
          </a:p>
          <a:p>
            <a:endParaRPr lang="en-US" sz="1000" dirty="0" smtClean="0"/>
          </a:p>
          <a:p>
            <a:r>
              <a:rPr lang="en-US" sz="3600" dirty="0" smtClean="0">
                <a:solidFill>
                  <a:srgbClr val="FFC000"/>
                </a:solidFill>
              </a:rPr>
              <a:t>1. Short-Term</a:t>
            </a:r>
            <a:r>
              <a:rPr lang="en-US" sz="3600" dirty="0" smtClean="0"/>
              <a:t> Solution </a:t>
            </a:r>
          </a:p>
          <a:p>
            <a:r>
              <a:rPr lang="en-US" sz="2400" dirty="0" smtClean="0"/>
              <a:t>TABE Locator </a:t>
            </a:r>
          </a:p>
          <a:p>
            <a:r>
              <a:rPr lang="en-US" sz="2400" dirty="0" smtClean="0"/>
              <a:t>Web-based ● Email Link</a:t>
            </a:r>
          </a:p>
          <a:p>
            <a:r>
              <a:rPr lang="en-US" sz="2400" dirty="0" smtClean="0"/>
              <a:t>Goggle Chrome – Latest Version</a:t>
            </a:r>
          </a:p>
          <a:p>
            <a:r>
              <a:rPr lang="en-US" sz="2000" dirty="0" smtClean="0">
                <a:solidFill>
                  <a:srgbClr val="FFC000"/>
                </a:solidFill>
              </a:rPr>
              <a:t>Available This Week</a:t>
            </a:r>
            <a:endParaRPr lang="en-US" sz="2000" dirty="0">
              <a:solidFill>
                <a:srgbClr val="FFC000"/>
              </a:solidFill>
            </a:endParaRPr>
          </a:p>
        </p:txBody>
      </p:sp>
      <p:sp>
        <p:nvSpPr>
          <p:cNvPr id="2" name="Rectangle 1"/>
          <p:cNvSpPr/>
          <p:nvPr/>
        </p:nvSpPr>
        <p:spPr>
          <a:xfrm>
            <a:off x="9196714" y="6110861"/>
            <a:ext cx="2572978" cy="461665"/>
          </a:xfrm>
          <a:prstGeom prst="rect">
            <a:avLst/>
          </a:prstGeom>
        </p:spPr>
        <p:txBody>
          <a:bodyPr wrap="square">
            <a:spAutoFit/>
          </a:bodyPr>
          <a:lstStyle/>
          <a:p>
            <a:pPr algn="r"/>
            <a:r>
              <a:rPr lang="en-US" sz="1200" dirty="0"/>
              <a:t>TABE 11/12 Online </a:t>
            </a:r>
            <a:r>
              <a:rPr lang="en-US" sz="1200" dirty="0" smtClean="0"/>
              <a:t> Only </a:t>
            </a:r>
            <a:r>
              <a:rPr lang="en-US" sz="1200" dirty="0"/>
              <a:t>| </a:t>
            </a:r>
            <a:endParaRPr lang="en-US" sz="1200" dirty="0" smtClean="0"/>
          </a:p>
          <a:p>
            <a:pPr algn="r"/>
            <a:r>
              <a:rPr lang="en-US" sz="1200" dirty="0" smtClean="0"/>
              <a:t>CLAS-E </a:t>
            </a:r>
            <a:r>
              <a:rPr lang="en-US" sz="1200" dirty="0"/>
              <a:t>Later</a:t>
            </a:r>
          </a:p>
        </p:txBody>
      </p:sp>
    </p:spTree>
    <p:extLst>
      <p:ext uri="{BB962C8B-B14F-4D97-AF65-F5344CB8AC3E}">
        <p14:creationId xmlns:p14="http://schemas.microsoft.com/office/powerpoint/2010/main" val="968116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508927"/>
          </a:xfrm>
          <a:prstGeom prst="rect">
            <a:avLst/>
          </a:prstGeom>
        </p:spPr>
        <p:txBody>
          <a:bodyPr wrap="square">
            <a:spAutoFit/>
          </a:bodyPr>
          <a:lstStyle/>
          <a:p>
            <a:r>
              <a:rPr lang="en-US" sz="4800" dirty="0" smtClean="0"/>
              <a:t>ASSESSMENT</a:t>
            </a:r>
          </a:p>
          <a:p>
            <a:r>
              <a:rPr lang="en-US" sz="3000" dirty="0" smtClean="0">
                <a:solidFill>
                  <a:srgbClr val="FFC000"/>
                </a:solidFill>
              </a:rPr>
              <a:t>TABE | TABE CLAS-E</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cxnSp>
        <p:nvCxnSpPr>
          <p:cNvPr id="7" name="Straight Connector 6"/>
          <p:cNvCxnSpPr/>
          <p:nvPr/>
        </p:nvCxnSpPr>
        <p:spPr>
          <a:xfrm>
            <a:off x="9770465" y="4352985"/>
            <a:ext cx="3603" cy="1299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635" y="4038750"/>
            <a:ext cx="740193" cy="740193"/>
          </a:xfrm>
          <a:prstGeom prst="rect">
            <a:avLst/>
          </a:prstGeom>
          <a:ln>
            <a:solidFill>
              <a:schemeClr val="tx1"/>
            </a:solidFill>
          </a:ln>
        </p:spPr>
      </p:pic>
      <p:sp>
        <p:nvSpPr>
          <p:cNvPr id="15" name="Rectangle 14"/>
          <p:cNvSpPr/>
          <p:nvPr/>
        </p:nvSpPr>
        <p:spPr>
          <a:xfrm>
            <a:off x="4788225" y="2748806"/>
            <a:ext cx="5523821" cy="646331"/>
          </a:xfrm>
          <a:prstGeom prst="rect">
            <a:avLst/>
          </a:prstGeom>
        </p:spPr>
        <p:txBody>
          <a:bodyPr wrap="square">
            <a:spAutoFit/>
          </a:bodyPr>
          <a:lstStyle/>
          <a:p>
            <a:r>
              <a:rPr lang="en-US" sz="3600" dirty="0" smtClean="0">
                <a:solidFill>
                  <a:srgbClr val="FFC000"/>
                </a:solidFill>
                <a:latin typeface="Segoe Print" panose="02000600000000000000" pitchFamily="2" charset="0"/>
              </a:rPr>
              <a:t>Response</a:t>
            </a:r>
            <a:r>
              <a:rPr lang="en-US" sz="3600" dirty="0" smtClean="0">
                <a:latin typeface="Segoe Print" panose="02000600000000000000" pitchFamily="2" charset="0"/>
              </a:rPr>
              <a:t> from DRC – </a:t>
            </a:r>
            <a:endParaRPr lang="en-US" sz="3600" dirty="0">
              <a:latin typeface="Segoe Print" panose="02000600000000000000" pitchFamily="2" charset="0"/>
            </a:endParaRPr>
          </a:p>
        </p:txBody>
      </p:sp>
      <p:sp>
        <p:nvSpPr>
          <p:cNvPr id="3" name="Rectangle 2"/>
          <p:cNvSpPr/>
          <p:nvPr/>
        </p:nvSpPr>
        <p:spPr>
          <a:xfrm>
            <a:off x="4769997" y="3283729"/>
            <a:ext cx="7400189" cy="2993127"/>
          </a:xfrm>
          <a:prstGeom prst="rect">
            <a:avLst/>
          </a:prstGeom>
        </p:spPr>
        <p:txBody>
          <a:bodyPr wrap="square">
            <a:spAutoFit/>
          </a:bodyPr>
          <a:lstStyle/>
          <a:p>
            <a:r>
              <a:rPr lang="en-US" sz="3200" dirty="0" smtClean="0"/>
              <a:t>Advisory Group – Meeting </a:t>
            </a:r>
            <a:r>
              <a:rPr lang="en-US" dirty="0" smtClean="0"/>
              <a:t>4.8.2020</a:t>
            </a:r>
          </a:p>
          <a:p>
            <a:endParaRPr lang="en-US" sz="1050" dirty="0" smtClean="0">
              <a:solidFill>
                <a:srgbClr val="FFC000"/>
              </a:solidFill>
            </a:endParaRPr>
          </a:p>
          <a:p>
            <a:r>
              <a:rPr lang="en-US" sz="3600" dirty="0" smtClean="0">
                <a:solidFill>
                  <a:srgbClr val="FFC000"/>
                </a:solidFill>
              </a:rPr>
              <a:t>2. Short-Term</a:t>
            </a:r>
            <a:r>
              <a:rPr lang="en-US" sz="3600" dirty="0" smtClean="0"/>
              <a:t> Solution</a:t>
            </a:r>
          </a:p>
          <a:p>
            <a:r>
              <a:rPr lang="en-US" sz="3600" dirty="0" smtClean="0"/>
              <a:t>Virtual Proctoring</a:t>
            </a:r>
          </a:p>
          <a:p>
            <a:r>
              <a:rPr lang="en-US" sz="2000" dirty="0" smtClean="0"/>
              <a:t>Video Conferencing Platforms</a:t>
            </a:r>
          </a:p>
          <a:p>
            <a:r>
              <a:rPr lang="en-US" dirty="0" smtClean="0"/>
              <a:t>– Ex.  </a:t>
            </a:r>
            <a:r>
              <a:rPr lang="en-US" dirty="0" smtClean="0">
                <a:solidFill>
                  <a:srgbClr val="FFC000"/>
                </a:solidFill>
              </a:rPr>
              <a:t>Zoom | </a:t>
            </a:r>
            <a:r>
              <a:rPr lang="en-US" dirty="0" err="1" smtClean="0">
                <a:solidFill>
                  <a:srgbClr val="FFC000"/>
                </a:solidFill>
              </a:rPr>
              <a:t>Webex</a:t>
            </a:r>
            <a:r>
              <a:rPr lang="en-US" dirty="0" smtClean="0">
                <a:solidFill>
                  <a:srgbClr val="FFC000"/>
                </a:solidFill>
              </a:rPr>
              <a:t> </a:t>
            </a:r>
            <a:r>
              <a:rPr lang="en-US" dirty="0" smtClean="0">
                <a:latin typeface="Calibri" panose="020F0502020204030204" pitchFamily="34" charset="0"/>
              </a:rPr>
              <a:t>• Recording Capability </a:t>
            </a:r>
            <a:endParaRPr lang="en-US" dirty="0" smtClean="0"/>
          </a:p>
          <a:p>
            <a:r>
              <a:rPr lang="en-US" dirty="0" smtClean="0"/>
              <a:t>– DRC Guidance to Come / Guidelines</a:t>
            </a:r>
          </a:p>
          <a:p>
            <a:r>
              <a:rPr lang="en-US" dirty="0" smtClean="0"/>
              <a:t>– Ready </a:t>
            </a:r>
            <a:r>
              <a:rPr lang="en-US" dirty="0" smtClean="0">
                <a:solidFill>
                  <a:srgbClr val="FFC000"/>
                </a:solidFill>
              </a:rPr>
              <a:t>April 24, 2020 </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9132" y="4252799"/>
            <a:ext cx="1638510" cy="1567507"/>
          </a:xfrm>
          <a:prstGeom prst="rect">
            <a:avLst/>
          </a:prstGeom>
          <a:ln>
            <a:solidFill>
              <a:schemeClr val="bg1"/>
            </a:solidFill>
          </a:ln>
        </p:spPr>
      </p:pic>
      <p:sp>
        <p:nvSpPr>
          <p:cNvPr id="2" name="TextBox 1"/>
          <p:cNvSpPr txBox="1"/>
          <p:nvPr/>
        </p:nvSpPr>
        <p:spPr>
          <a:xfrm>
            <a:off x="8936978" y="5964263"/>
            <a:ext cx="2846672" cy="646331"/>
          </a:xfrm>
          <a:prstGeom prst="rect">
            <a:avLst/>
          </a:prstGeom>
          <a:noFill/>
        </p:spPr>
        <p:txBody>
          <a:bodyPr wrap="square" rtlCol="0">
            <a:spAutoFit/>
          </a:bodyPr>
          <a:lstStyle/>
          <a:p>
            <a:pPr algn="r"/>
            <a:r>
              <a:rPr lang="en-US" dirty="0" smtClean="0"/>
              <a:t>TABE 11/12 Online Only | CLAS-E Later</a:t>
            </a:r>
            <a:endParaRPr lang="en-US" dirty="0"/>
          </a:p>
        </p:txBody>
      </p:sp>
    </p:spTree>
    <p:extLst>
      <p:ext uri="{BB962C8B-B14F-4D97-AF65-F5344CB8AC3E}">
        <p14:creationId xmlns:p14="http://schemas.microsoft.com/office/powerpoint/2010/main" val="2540015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63500" y="-136525"/>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sp>
        <p:nvSpPr>
          <p:cNvPr id="29" name="Rectangle 28"/>
          <p:cNvSpPr/>
          <p:nvPr/>
        </p:nvSpPr>
        <p:spPr>
          <a:xfrm>
            <a:off x="4367585" y="2833112"/>
            <a:ext cx="7313220" cy="830997"/>
          </a:xfrm>
          <a:prstGeom prst="rect">
            <a:avLst/>
          </a:prstGeom>
        </p:spPr>
        <p:txBody>
          <a:bodyPr wrap="none">
            <a:spAutoFit/>
          </a:bodyPr>
          <a:lstStyle/>
          <a:p>
            <a:r>
              <a:rPr lang="en-US" sz="4800" dirty="0"/>
              <a:t>Coronavirus (COVID-19)</a:t>
            </a:r>
          </a:p>
        </p:txBody>
      </p:sp>
      <p:cxnSp>
        <p:nvCxnSpPr>
          <p:cNvPr id="14" name="Straight Connector 13"/>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752596" y="3794043"/>
            <a:ext cx="7439404" cy="707886"/>
          </a:xfrm>
          <a:prstGeom prst="rect">
            <a:avLst/>
          </a:prstGeom>
        </p:spPr>
        <p:txBody>
          <a:bodyPr wrap="square">
            <a:spAutoFit/>
          </a:bodyPr>
          <a:lstStyle/>
          <a:p>
            <a:r>
              <a:rPr lang="en-US" sz="4000" dirty="0" smtClean="0">
                <a:latin typeface="Segoe Print" panose="02000600000000000000" pitchFamily="2" charset="0"/>
              </a:rPr>
              <a:t>Hoosiers - </a:t>
            </a:r>
            <a:r>
              <a:rPr lang="en-US" sz="4000" dirty="0" smtClean="0">
                <a:solidFill>
                  <a:srgbClr val="FFC000"/>
                </a:solidFill>
                <a:latin typeface="Segoe Print" panose="02000600000000000000" pitchFamily="2" charset="0"/>
              </a:rPr>
              <a:t>“Hunker Down"</a:t>
            </a:r>
            <a:endParaRPr lang="en-US" sz="4000" dirty="0">
              <a:solidFill>
                <a:srgbClr val="FFC000"/>
              </a:solidFill>
              <a:latin typeface="Segoe Print" panose="02000600000000000000" pitchFamily="2" charset="0"/>
            </a:endParaRPr>
          </a:p>
        </p:txBody>
      </p:sp>
      <p:sp>
        <p:nvSpPr>
          <p:cNvPr id="3" name="Rectangle 2"/>
          <p:cNvSpPr/>
          <p:nvPr/>
        </p:nvSpPr>
        <p:spPr>
          <a:xfrm>
            <a:off x="4739269" y="4500988"/>
            <a:ext cx="7286069" cy="1938992"/>
          </a:xfrm>
          <a:prstGeom prst="rect">
            <a:avLst/>
          </a:prstGeom>
        </p:spPr>
        <p:txBody>
          <a:bodyPr wrap="square">
            <a:spAutoFit/>
          </a:bodyPr>
          <a:lstStyle/>
          <a:p>
            <a:r>
              <a:rPr lang="en-US" sz="2400" i="1" dirty="0">
                <a:solidFill>
                  <a:srgbClr val="FFC000"/>
                </a:solidFill>
              </a:rPr>
              <a:t>Stay-At-Home Order </a:t>
            </a:r>
            <a:endParaRPr lang="en-US" sz="2400" i="1" dirty="0" smtClean="0">
              <a:solidFill>
                <a:srgbClr val="FFC000"/>
              </a:solidFill>
            </a:endParaRPr>
          </a:p>
          <a:p>
            <a:r>
              <a:rPr lang="en-US" sz="2400" dirty="0" smtClean="0"/>
              <a:t>Gov</a:t>
            </a:r>
            <a:r>
              <a:rPr lang="en-US" sz="2400" dirty="0"/>
              <a:t>. Eric Holcomb </a:t>
            </a:r>
            <a:r>
              <a:rPr lang="en-US" sz="2400" dirty="0" smtClean="0"/>
              <a:t>ordered Hoosiers </a:t>
            </a:r>
            <a:r>
              <a:rPr lang="en-US" sz="2400" dirty="0"/>
              <a:t>to stay at home </a:t>
            </a:r>
            <a:r>
              <a:rPr lang="en-US" sz="2400" dirty="0" smtClean="0"/>
              <a:t>until </a:t>
            </a:r>
            <a:r>
              <a:rPr lang="en-US" sz="2400" dirty="0"/>
              <a:t>at least April </a:t>
            </a:r>
            <a:r>
              <a:rPr lang="en-US" sz="2400" dirty="0" smtClean="0"/>
              <a:t>20, </a:t>
            </a:r>
            <a:r>
              <a:rPr lang="en-US" sz="2400" dirty="0"/>
              <a:t>issuing an order designed to combat the rising number of coronavirus infections statewide.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6446" y="4500988"/>
            <a:ext cx="3071258" cy="2357012"/>
          </a:xfrm>
          <a:prstGeom prst="rect">
            <a:avLst/>
          </a:prstGeom>
        </p:spPr>
      </p:pic>
    </p:spTree>
    <p:extLst>
      <p:ext uri="{BB962C8B-B14F-4D97-AF65-F5344CB8AC3E}">
        <p14:creationId xmlns:p14="http://schemas.microsoft.com/office/powerpoint/2010/main" val="2342914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508927"/>
          </a:xfrm>
          <a:prstGeom prst="rect">
            <a:avLst/>
          </a:prstGeom>
        </p:spPr>
        <p:txBody>
          <a:bodyPr wrap="square">
            <a:spAutoFit/>
          </a:bodyPr>
          <a:lstStyle/>
          <a:p>
            <a:r>
              <a:rPr lang="en-US" sz="4800" dirty="0" smtClean="0"/>
              <a:t>ASSESSMENT</a:t>
            </a:r>
          </a:p>
          <a:p>
            <a:r>
              <a:rPr lang="en-US" sz="3000" dirty="0" smtClean="0">
                <a:solidFill>
                  <a:srgbClr val="FFC000"/>
                </a:solidFill>
              </a:rPr>
              <a:t>TABE | TABE CLAS-E</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cxnSp>
        <p:nvCxnSpPr>
          <p:cNvPr id="7" name="Straight Connector 6"/>
          <p:cNvCxnSpPr/>
          <p:nvPr/>
        </p:nvCxnSpPr>
        <p:spPr>
          <a:xfrm>
            <a:off x="9814504" y="4365464"/>
            <a:ext cx="7232" cy="1666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635" y="4038750"/>
            <a:ext cx="740193" cy="740193"/>
          </a:xfrm>
          <a:prstGeom prst="rect">
            <a:avLst/>
          </a:prstGeom>
          <a:ln>
            <a:solidFill>
              <a:schemeClr val="tx1"/>
            </a:solidFill>
          </a:ln>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9544" y="3771124"/>
            <a:ext cx="1257912" cy="1203402"/>
          </a:xfrm>
          <a:prstGeom prst="rect">
            <a:avLst/>
          </a:prstGeom>
          <a:ln>
            <a:solidFill>
              <a:schemeClr val="bg1"/>
            </a:solidFill>
          </a:ln>
        </p:spPr>
      </p:pic>
      <p:sp>
        <p:nvSpPr>
          <p:cNvPr id="15" name="Rectangle 14"/>
          <p:cNvSpPr/>
          <p:nvPr/>
        </p:nvSpPr>
        <p:spPr>
          <a:xfrm>
            <a:off x="4788225" y="2748806"/>
            <a:ext cx="5523821" cy="646331"/>
          </a:xfrm>
          <a:prstGeom prst="rect">
            <a:avLst/>
          </a:prstGeom>
        </p:spPr>
        <p:txBody>
          <a:bodyPr wrap="square">
            <a:spAutoFit/>
          </a:bodyPr>
          <a:lstStyle/>
          <a:p>
            <a:r>
              <a:rPr lang="en-US" sz="3600" dirty="0" smtClean="0">
                <a:solidFill>
                  <a:srgbClr val="FFC000"/>
                </a:solidFill>
                <a:latin typeface="Segoe Print" panose="02000600000000000000" pitchFamily="2" charset="0"/>
              </a:rPr>
              <a:t>Response</a:t>
            </a:r>
            <a:r>
              <a:rPr lang="en-US" sz="3600" dirty="0" smtClean="0">
                <a:latin typeface="Segoe Print" panose="02000600000000000000" pitchFamily="2" charset="0"/>
              </a:rPr>
              <a:t> from DRC – </a:t>
            </a:r>
            <a:endParaRPr lang="en-US" sz="3600" dirty="0">
              <a:latin typeface="Segoe Print" panose="02000600000000000000" pitchFamily="2" charset="0"/>
            </a:endParaRPr>
          </a:p>
        </p:txBody>
      </p:sp>
      <p:sp>
        <p:nvSpPr>
          <p:cNvPr id="3" name="Rectangle 2"/>
          <p:cNvSpPr/>
          <p:nvPr/>
        </p:nvSpPr>
        <p:spPr>
          <a:xfrm>
            <a:off x="4791811" y="3294706"/>
            <a:ext cx="5691392" cy="2739211"/>
          </a:xfrm>
          <a:prstGeom prst="rect">
            <a:avLst/>
          </a:prstGeom>
        </p:spPr>
        <p:txBody>
          <a:bodyPr wrap="square">
            <a:spAutoFit/>
          </a:bodyPr>
          <a:lstStyle/>
          <a:p>
            <a:r>
              <a:rPr lang="en-US" sz="3200" dirty="0" smtClean="0"/>
              <a:t>Advisory Group – Meeting </a:t>
            </a:r>
            <a:r>
              <a:rPr lang="en-US" dirty="0" smtClean="0"/>
              <a:t>4.8.2020</a:t>
            </a:r>
          </a:p>
          <a:p>
            <a:endParaRPr lang="en-US" sz="1000" dirty="0" smtClean="0"/>
          </a:p>
          <a:p>
            <a:r>
              <a:rPr lang="en-US" sz="3600" dirty="0" smtClean="0">
                <a:solidFill>
                  <a:srgbClr val="FFC000"/>
                </a:solidFill>
              </a:rPr>
              <a:t>3. Long-Term</a:t>
            </a:r>
            <a:r>
              <a:rPr lang="en-US" sz="3600" dirty="0" smtClean="0"/>
              <a:t> Solution</a:t>
            </a:r>
          </a:p>
          <a:p>
            <a:r>
              <a:rPr lang="en-US" sz="2800" dirty="0" smtClean="0"/>
              <a:t>Virtual Proctoring Service</a:t>
            </a:r>
          </a:p>
          <a:p>
            <a:r>
              <a:rPr lang="en-US" sz="2000" dirty="0" smtClean="0"/>
              <a:t>– Live Proctor ● </a:t>
            </a:r>
            <a:r>
              <a:rPr lang="en-US" sz="2000" dirty="0"/>
              <a:t>Artificial </a:t>
            </a:r>
            <a:r>
              <a:rPr lang="en-US" sz="2000" dirty="0" smtClean="0"/>
              <a:t>Intelligence</a:t>
            </a:r>
          </a:p>
          <a:p>
            <a:r>
              <a:rPr lang="en-US" sz="2800" dirty="0" smtClean="0"/>
              <a:t>– Cost ● 30 to 60 Days</a:t>
            </a:r>
          </a:p>
        </p:txBody>
      </p:sp>
      <p:pic>
        <p:nvPicPr>
          <p:cNvPr id="18" name="Picture 2" descr="TASC Test Graphic Logo"/>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10229443" y="5260099"/>
            <a:ext cx="1762136" cy="80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4549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508927"/>
          </a:xfrm>
          <a:prstGeom prst="rect">
            <a:avLst/>
          </a:prstGeom>
        </p:spPr>
        <p:txBody>
          <a:bodyPr wrap="square">
            <a:spAutoFit/>
          </a:bodyPr>
          <a:lstStyle/>
          <a:p>
            <a:r>
              <a:rPr lang="en-US" sz="4800" dirty="0" smtClean="0"/>
              <a:t>ASSESSMENT</a:t>
            </a:r>
          </a:p>
          <a:p>
            <a:r>
              <a:rPr lang="en-US" sz="3000" dirty="0" smtClean="0">
                <a:solidFill>
                  <a:srgbClr val="FFC000"/>
                </a:solidFill>
              </a:rPr>
              <a:t>TABE | TABE CLAS-E</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635" y="4038750"/>
            <a:ext cx="740193" cy="740193"/>
          </a:xfrm>
          <a:prstGeom prst="rect">
            <a:avLst/>
          </a:prstGeom>
          <a:ln>
            <a:solidFill>
              <a:schemeClr val="tx1"/>
            </a:solidFill>
          </a:ln>
        </p:spPr>
      </p:pic>
      <p:sp>
        <p:nvSpPr>
          <p:cNvPr id="3" name="Rectangle 2"/>
          <p:cNvSpPr/>
          <p:nvPr/>
        </p:nvSpPr>
        <p:spPr>
          <a:xfrm>
            <a:off x="4791811" y="3294706"/>
            <a:ext cx="5691392" cy="646331"/>
          </a:xfrm>
          <a:prstGeom prst="rect">
            <a:avLst/>
          </a:prstGeom>
        </p:spPr>
        <p:txBody>
          <a:bodyPr wrap="square">
            <a:spAutoFit/>
          </a:bodyPr>
          <a:lstStyle/>
          <a:p>
            <a:endParaRPr lang="en-US" dirty="0" smtClean="0">
              <a:ea typeface="Times New Roman" panose="02020603050405020304" pitchFamily="18" charset="0"/>
            </a:endParaRPr>
          </a:p>
          <a:p>
            <a:endParaRPr lang="en-US" dirty="0"/>
          </a:p>
        </p:txBody>
      </p:sp>
      <p:sp>
        <p:nvSpPr>
          <p:cNvPr id="2" name="TextBox 1"/>
          <p:cNvSpPr txBox="1"/>
          <p:nvPr/>
        </p:nvSpPr>
        <p:spPr>
          <a:xfrm>
            <a:off x="4884391" y="2782336"/>
            <a:ext cx="6991010" cy="1969770"/>
          </a:xfrm>
          <a:prstGeom prst="rect">
            <a:avLst/>
          </a:prstGeom>
          <a:noFill/>
        </p:spPr>
        <p:txBody>
          <a:bodyPr wrap="square" rtlCol="0">
            <a:spAutoFit/>
          </a:bodyPr>
          <a:lstStyle/>
          <a:p>
            <a:r>
              <a:rPr lang="en-US" sz="3000" dirty="0" smtClean="0">
                <a:solidFill>
                  <a:srgbClr val="FFC000"/>
                </a:solidFill>
                <a:latin typeface="Segoe Print" panose="02000600000000000000" pitchFamily="2" charset="0"/>
              </a:rPr>
              <a:t>From one of our local programs – </a:t>
            </a:r>
          </a:p>
          <a:p>
            <a:endParaRPr lang="en-US" sz="1000" dirty="0"/>
          </a:p>
          <a:p>
            <a:r>
              <a:rPr lang="en-US" dirty="0"/>
              <a:t>My biggest concern is entering hours that will push students into needing to TABE test. Any thoughts on that</a:t>
            </a:r>
            <a:r>
              <a:rPr lang="en-US" dirty="0">
                <a:latin typeface="Arial" panose="020B0604020202020204" pitchFamily="34" charset="0"/>
                <a:cs typeface="Arial" panose="020B0604020202020204" pitchFamily="34" charset="0"/>
              </a:rPr>
              <a:t>?</a:t>
            </a:r>
            <a:r>
              <a:rPr lang="en-US" dirty="0"/>
              <a:t> </a:t>
            </a:r>
            <a:endParaRPr lang="en-US" dirty="0" smtClean="0"/>
          </a:p>
          <a:p>
            <a:endParaRPr lang="en-US" sz="1000" dirty="0"/>
          </a:p>
          <a:p>
            <a:r>
              <a:rPr lang="en-US" dirty="0" smtClean="0"/>
              <a:t>Can</a:t>
            </a:r>
            <a:r>
              <a:rPr lang="en-US" dirty="0"/>
              <a:t> we just let them accrue hours and </a:t>
            </a:r>
            <a:r>
              <a:rPr lang="en-US" u="sng" dirty="0">
                <a:solidFill>
                  <a:srgbClr val="FFC000"/>
                </a:solidFill>
              </a:rPr>
              <a:t>not</a:t>
            </a:r>
            <a:r>
              <a:rPr lang="en-US" dirty="0">
                <a:solidFill>
                  <a:srgbClr val="FFC000"/>
                </a:solidFill>
              </a:rPr>
              <a:t> </a:t>
            </a:r>
            <a:r>
              <a:rPr lang="en-US" dirty="0" smtClean="0"/>
              <a:t>worry about testing </a:t>
            </a:r>
            <a:r>
              <a:rPr lang="en-US" dirty="0"/>
              <a:t>hours for now</a:t>
            </a:r>
            <a:r>
              <a:rPr lang="en-US" dirty="0">
                <a:latin typeface="Arial" panose="020B0604020202020204" pitchFamily="34" charset="0"/>
                <a:cs typeface="Arial" panose="020B0604020202020204" pitchFamily="34" charset="0"/>
              </a:rPr>
              <a:t>? </a:t>
            </a:r>
          </a:p>
        </p:txBody>
      </p:sp>
      <p:sp>
        <p:nvSpPr>
          <p:cNvPr id="9" name="TextBox 8"/>
          <p:cNvSpPr txBox="1"/>
          <p:nvPr/>
        </p:nvSpPr>
        <p:spPr>
          <a:xfrm>
            <a:off x="4823403" y="4795907"/>
            <a:ext cx="5078819" cy="1661993"/>
          </a:xfrm>
          <a:prstGeom prst="rect">
            <a:avLst/>
          </a:prstGeom>
          <a:noFill/>
        </p:spPr>
        <p:txBody>
          <a:bodyPr wrap="square" rtlCol="0">
            <a:spAutoFit/>
          </a:bodyPr>
          <a:lstStyle/>
          <a:p>
            <a:r>
              <a:rPr lang="en-US" sz="3000" dirty="0" smtClean="0">
                <a:solidFill>
                  <a:srgbClr val="FFC000"/>
                </a:solidFill>
                <a:latin typeface="Segoe Print" panose="02000600000000000000" pitchFamily="2" charset="0"/>
              </a:rPr>
              <a:t>Response – </a:t>
            </a:r>
          </a:p>
          <a:p>
            <a:r>
              <a:rPr lang="en-US" dirty="0" smtClean="0"/>
              <a:t>Continue </a:t>
            </a:r>
            <a:r>
              <a:rPr lang="en-US" dirty="0"/>
              <a:t>instruction until </a:t>
            </a:r>
            <a:r>
              <a:rPr lang="en-US" dirty="0" smtClean="0"/>
              <a:t>there are solutions in place from </a:t>
            </a:r>
            <a:r>
              <a:rPr lang="en-US" dirty="0"/>
              <a:t>TABE regarding remote testing</a:t>
            </a:r>
            <a:r>
              <a:rPr lang="en-US" dirty="0" smtClean="0"/>
              <a:t>. Remember that DWD’s assessment policy outlines only minimums for testing. </a:t>
            </a:r>
            <a:endParaRPr lang="en-US" dirty="0"/>
          </a:p>
        </p:txBody>
      </p:sp>
      <p:cxnSp>
        <p:nvCxnSpPr>
          <p:cNvPr id="21" name="Straight Connector 20"/>
          <p:cNvCxnSpPr/>
          <p:nvPr/>
        </p:nvCxnSpPr>
        <p:spPr>
          <a:xfrm>
            <a:off x="9887243" y="5015862"/>
            <a:ext cx="0" cy="1364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58057" y="5097412"/>
            <a:ext cx="1973179" cy="1200329"/>
          </a:xfrm>
          <a:prstGeom prst="rect">
            <a:avLst/>
          </a:prstGeom>
          <a:noFill/>
        </p:spPr>
        <p:txBody>
          <a:bodyPr wrap="square" rtlCol="0">
            <a:spAutoFit/>
          </a:bodyPr>
          <a:lstStyle/>
          <a:p>
            <a:r>
              <a:rPr lang="en-US" sz="7200" dirty="0" smtClean="0">
                <a:solidFill>
                  <a:srgbClr val="FFC000"/>
                </a:solidFill>
                <a:latin typeface="Segoe Print" panose="02000600000000000000" pitchFamily="2" charset="0"/>
              </a:rPr>
              <a:t>Yes</a:t>
            </a:r>
            <a:endParaRPr lang="en-US" sz="7200" dirty="0">
              <a:solidFill>
                <a:srgbClr val="FFC000"/>
              </a:solidFill>
              <a:latin typeface="Segoe Print" panose="02000600000000000000" pitchFamily="2" charset="0"/>
            </a:endParaRPr>
          </a:p>
        </p:txBody>
      </p:sp>
    </p:spTree>
    <p:extLst>
      <p:ext uri="{BB962C8B-B14F-4D97-AF65-F5344CB8AC3E}">
        <p14:creationId xmlns:p14="http://schemas.microsoft.com/office/powerpoint/2010/main" val="17682229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29098" y="2777804"/>
            <a:ext cx="4086799" cy="4355038"/>
          </a:xfrm>
          <a:prstGeom prst="rect">
            <a:avLst/>
          </a:prstGeom>
        </p:spPr>
        <p:txBody>
          <a:bodyPr wrap="square">
            <a:spAutoFit/>
          </a:bodyPr>
          <a:lstStyle/>
          <a:p>
            <a:r>
              <a:rPr lang="en-US" sz="2000" dirty="0" smtClean="0"/>
              <a:t>Educational Functioning Level</a:t>
            </a:r>
          </a:p>
          <a:p>
            <a:r>
              <a:rPr lang="en-US" sz="5000" dirty="0" smtClean="0"/>
              <a:t>PLACEMENT</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4726" y="4151363"/>
            <a:ext cx="740193" cy="740193"/>
          </a:xfrm>
          <a:prstGeom prst="rect">
            <a:avLst/>
          </a:prstGeom>
          <a:ln>
            <a:solidFill>
              <a:schemeClr val="tx1"/>
            </a:solidFill>
          </a:ln>
        </p:spPr>
      </p:pic>
      <p:cxnSp>
        <p:nvCxnSpPr>
          <p:cNvPr id="18" name="Straight Connector 17"/>
          <p:cNvCxnSpPr/>
          <p:nvPr/>
        </p:nvCxnSpPr>
        <p:spPr>
          <a:xfrm>
            <a:off x="10165707" y="4309523"/>
            <a:ext cx="0" cy="1930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69345" y="2708321"/>
            <a:ext cx="7322655" cy="1107996"/>
          </a:xfrm>
          <a:prstGeom prst="rect">
            <a:avLst/>
          </a:prstGeom>
        </p:spPr>
        <p:txBody>
          <a:bodyPr wrap="square">
            <a:spAutoFit/>
          </a:bodyPr>
          <a:lstStyle/>
          <a:p>
            <a:r>
              <a:rPr lang="en-US" sz="3000" dirty="0">
                <a:solidFill>
                  <a:srgbClr val="FFC000"/>
                </a:solidFill>
                <a:latin typeface="Segoe Print" panose="02000600000000000000" pitchFamily="2" charset="0"/>
              </a:rPr>
              <a:t>From one of our local programs </a:t>
            </a:r>
            <a:r>
              <a:rPr lang="en-US" sz="3000" dirty="0" smtClean="0">
                <a:solidFill>
                  <a:srgbClr val="FFC000"/>
                </a:solidFill>
                <a:latin typeface="Segoe Print" panose="02000600000000000000" pitchFamily="2" charset="0"/>
              </a:rPr>
              <a:t>–</a:t>
            </a:r>
          </a:p>
          <a:p>
            <a:r>
              <a:rPr lang="en-US" dirty="0" smtClean="0"/>
              <a:t>Can we accept </a:t>
            </a:r>
            <a:r>
              <a:rPr lang="en-US" u="sng" dirty="0" smtClean="0"/>
              <a:t>new</a:t>
            </a:r>
            <a:r>
              <a:rPr lang="en-US" dirty="0" smtClean="0"/>
              <a:t> students into our program without the ability to do remote testing currently</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10324110" y="4653847"/>
            <a:ext cx="1937694" cy="1138773"/>
          </a:xfrm>
          <a:prstGeom prst="rect">
            <a:avLst/>
          </a:prstGeom>
        </p:spPr>
        <p:txBody>
          <a:bodyPr wrap="square">
            <a:spAutoFit/>
          </a:bodyPr>
          <a:lstStyle/>
          <a:p>
            <a:r>
              <a:rPr lang="en-US" sz="6800" dirty="0" smtClean="0">
                <a:solidFill>
                  <a:srgbClr val="FFC000"/>
                </a:solidFill>
                <a:latin typeface="Segoe Print" panose="02000600000000000000" pitchFamily="2" charset="0"/>
              </a:rPr>
              <a:t>Yes</a:t>
            </a:r>
          </a:p>
        </p:txBody>
      </p:sp>
      <p:sp>
        <p:nvSpPr>
          <p:cNvPr id="14" name="Rectangle 13"/>
          <p:cNvSpPr/>
          <p:nvPr/>
        </p:nvSpPr>
        <p:spPr>
          <a:xfrm>
            <a:off x="4868784" y="3997482"/>
            <a:ext cx="5285482" cy="2554545"/>
          </a:xfrm>
          <a:prstGeom prst="rect">
            <a:avLst/>
          </a:prstGeom>
        </p:spPr>
        <p:txBody>
          <a:bodyPr wrap="square">
            <a:spAutoFit/>
          </a:bodyPr>
          <a:lstStyle/>
          <a:p>
            <a:r>
              <a:rPr lang="en-US" sz="3000" dirty="0">
                <a:solidFill>
                  <a:srgbClr val="FFC000"/>
                </a:solidFill>
                <a:latin typeface="Segoe Print" panose="02000600000000000000" pitchFamily="2" charset="0"/>
              </a:rPr>
              <a:t>Response </a:t>
            </a:r>
            <a:r>
              <a:rPr lang="en-US" sz="3000" dirty="0" smtClean="0">
                <a:solidFill>
                  <a:srgbClr val="FFC000"/>
                </a:solidFill>
                <a:latin typeface="Segoe Print" panose="02000600000000000000" pitchFamily="2" charset="0"/>
              </a:rPr>
              <a:t>–</a:t>
            </a:r>
          </a:p>
          <a:p>
            <a:r>
              <a:rPr lang="en-US" dirty="0" smtClean="0"/>
              <a:t>The assessment policy provides flexibility to administer TABE and TABE CLAS-E beyond the first 12 hours of instruction.  </a:t>
            </a:r>
          </a:p>
          <a:p>
            <a:endParaRPr lang="en-US" sz="1200" dirty="0"/>
          </a:p>
          <a:p>
            <a:r>
              <a:rPr lang="en-US" sz="1600" dirty="0" smtClean="0"/>
              <a:t>DWD </a:t>
            </a:r>
            <a:r>
              <a:rPr lang="en-US" sz="1600" dirty="0"/>
              <a:t>Policy 2017-13 </a:t>
            </a:r>
            <a:r>
              <a:rPr lang="en-US" sz="1600" dirty="0" smtClean="0"/>
              <a:t> - </a:t>
            </a:r>
            <a:r>
              <a:rPr lang="en-US" sz="1600" dirty="0"/>
              <a:t>TABE </a:t>
            </a:r>
            <a:r>
              <a:rPr lang="en-US" sz="1600" dirty="0">
                <a:solidFill>
                  <a:srgbClr val="FFC000"/>
                </a:solidFill>
              </a:rPr>
              <a:t>should</a:t>
            </a:r>
            <a:r>
              <a:rPr lang="en-US" sz="1600" dirty="0"/>
              <a:t> be administered to all adult education students by the time of official enrollment </a:t>
            </a:r>
            <a:endParaRPr lang="en-US" sz="1600" dirty="0" smtClean="0"/>
          </a:p>
          <a:p>
            <a:endParaRPr lang="en-US" sz="1600" dirty="0"/>
          </a:p>
        </p:txBody>
      </p:sp>
    </p:spTree>
    <p:extLst>
      <p:ext uri="{BB962C8B-B14F-4D97-AF65-F5344CB8AC3E}">
        <p14:creationId xmlns:p14="http://schemas.microsoft.com/office/powerpoint/2010/main" val="848672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355038"/>
          </a:xfrm>
          <a:prstGeom prst="rect">
            <a:avLst/>
          </a:prstGeom>
        </p:spPr>
        <p:txBody>
          <a:bodyPr wrap="square">
            <a:spAutoFit/>
          </a:bodyPr>
          <a:lstStyle/>
          <a:p>
            <a:r>
              <a:rPr lang="en-US" sz="2000" dirty="0" smtClean="0"/>
              <a:t>Educational Functioning Level</a:t>
            </a:r>
          </a:p>
          <a:p>
            <a:r>
              <a:rPr lang="en-US" sz="5000" dirty="0" smtClean="0"/>
              <a:t>PLACEMENT</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49" y="3837906"/>
            <a:ext cx="740193" cy="740193"/>
          </a:xfrm>
          <a:prstGeom prst="rect">
            <a:avLst/>
          </a:prstGeom>
          <a:ln>
            <a:solidFill>
              <a:schemeClr val="tx1"/>
            </a:solidFill>
          </a:ln>
        </p:spPr>
      </p:pic>
      <p:cxnSp>
        <p:nvCxnSpPr>
          <p:cNvPr id="18" name="Straight Connector 17"/>
          <p:cNvCxnSpPr/>
          <p:nvPr/>
        </p:nvCxnSpPr>
        <p:spPr>
          <a:xfrm>
            <a:off x="10324110" y="4070528"/>
            <a:ext cx="0" cy="1930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69345" y="2708321"/>
            <a:ext cx="7322655" cy="1107996"/>
          </a:xfrm>
          <a:prstGeom prst="rect">
            <a:avLst/>
          </a:prstGeom>
        </p:spPr>
        <p:txBody>
          <a:bodyPr wrap="square">
            <a:spAutoFit/>
          </a:bodyPr>
          <a:lstStyle/>
          <a:p>
            <a:r>
              <a:rPr lang="en-US" sz="3000" dirty="0">
                <a:solidFill>
                  <a:srgbClr val="FFC000"/>
                </a:solidFill>
                <a:latin typeface="Segoe Print" panose="02000600000000000000" pitchFamily="2" charset="0"/>
              </a:rPr>
              <a:t>From one of our local programs </a:t>
            </a:r>
            <a:r>
              <a:rPr lang="en-US" sz="3000" dirty="0" smtClean="0">
                <a:solidFill>
                  <a:srgbClr val="FFC000"/>
                </a:solidFill>
                <a:latin typeface="Segoe Print" panose="02000600000000000000" pitchFamily="2" charset="0"/>
              </a:rPr>
              <a:t>–</a:t>
            </a:r>
          </a:p>
          <a:p>
            <a:r>
              <a:rPr lang="en-US" dirty="0" smtClean="0"/>
              <a:t>Can we accept </a:t>
            </a:r>
            <a:r>
              <a:rPr lang="en-US" u="sng" dirty="0" smtClean="0"/>
              <a:t>new</a:t>
            </a:r>
            <a:r>
              <a:rPr lang="en-US" dirty="0" smtClean="0"/>
              <a:t> students into our program without the ability to do remote testing currently</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4" name="Rectangle 13"/>
          <p:cNvSpPr/>
          <p:nvPr/>
        </p:nvSpPr>
        <p:spPr>
          <a:xfrm>
            <a:off x="4858633" y="4007379"/>
            <a:ext cx="5320267" cy="2769989"/>
          </a:xfrm>
          <a:prstGeom prst="rect">
            <a:avLst/>
          </a:prstGeom>
        </p:spPr>
        <p:txBody>
          <a:bodyPr wrap="square">
            <a:spAutoFit/>
          </a:bodyPr>
          <a:lstStyle/>
          <a:p>
            <a:r>
              <a:rPr lang="en-US" sz="2400" dirty="0" smtClean="0"/>
              <a:t>● Conduct orientation and begin instruction for all </a:t>
            </a:r>
            <a:r>
              <a:rPr lang="en-US" sz="2400" u="sng" dirty="0" smtClean="0"/>
              <a:t>new</a:t>
            </a:r>
            <a:r>
              <a:rPr lang="en-US" sz="2400" dirty="0" smtClean="0"/>
              <a:t> </a:t>
            </a:r>
            <a:r>
              <a:rPr lang="en-US" sz="2400" dirty="0"/>
              <a:t>students</a:t>
            </a:r>
            <a:r>
              <a:rPr lang="en-US" sz="2400" dirty="0" smtClean="0"/>
              <a:t>.</a:t>
            </a:r>
          </a:p>
          <a:p>
            <a:endParaRPr lang="en-US" sz="1400" dirty="0"/>
          </a:p>
          <a:p>
            <a:r>
              <a:rPr lang="en-US" sz="2400" dirty="0" smtClean="0"/>
              <a:t>● Until TABE becomes available remotely, another </a:t>
            </a:r>
            <a:r>
              <a:rPr lang="en-US" sz="2400" dirty="0"/>
              <a:t>assessment may be helpful to </a:t>
            </a:r>
            <a:r>
              <a:rPr lang="en-US" sz="2400" dirty="0" smtClean="0"/>
              <a:t>guide </a:t>
            </a:r>
            <a:r>
              <a:rPr lang="en-US" sz="2400" dirty="0"/>
              <a:t>instruction in the </a:t>
            </a:r>
            <a:r>
              <a:rPr lang="en-US" sz="2400" dirty="0" smtClean="0"/>
              <a:t>meantime.</a:t>
            </a:r>
            <a:endParaRPr lang="en-US" sz="2400" dirty="0"/>
          </a:p>
          <a:p>
            <a:endParaRPr lang="en-US" sz="1600" dirty="0"/>
          </a:p>
        </p:txBody>
      </p:sp>
      <p:sp>
        <p:nvSpPr>
          <p:cNvPr id="2" name="TextBox 1"/>
          <p:cNvSpPr txBox="1"/>
          <p:nvPr/>
        </p:nvSpPr>
        <p:spPr>
          <a:xfrm>
            <a:off x="10576980" y="4469043"/>
            <a:ext cx="1315453" cy="1846659"/>
          </a:xfrm>
          <a:prstGeom prst="rect">
            <a:avLst/>
          </a:prstGeom>
          <a:noFill/>
        </p:spPr>
        <p:txBody>
          <a:bodyPr wrap="square" rtlCol="0">
            <a:spAutoFit/>
          </a:bodyPr>
          <a:lstStyle/>
          <a:p>
            <a:r>
              <a:rPr lang="en-US" sz="2000" dirty="0" smtClean="0"/>
              <a:t>DO </a:t>
            </a:r>
            <a:r>
              <a:rPr lang="en-US" sz="2000" u="sng" dirty="0" smtClean="0"/>
              <a:t>NOT</a:t>
            </a:r>
            <a:r>
              <a:rPr lang="en-US" sz="2000" dirty="0" smtClean="0"/>
              <a:t> </a:t>
            </a:r>
            <a:r>
              <a:rPr lang="en-US" sz="2400" dirty="0" smtClean="0"/>
              <a:t>PLACE</a:t>
            </a:r>
            <a:r>
              <a:rPr lang="en-US" dirty="0" smtClean="0"/>
              <a:t> </a:t>
            </a:r>
            <a:r>
              <a:rPr lang="en-US" sz="3400" dirty="0" smtClean="0">
                <a:solidFill>
                  <a:srgbClr val="FFC000"/>
                </a:solidFill>
                <a:latin typeface="Segoe Print" panose="02000600000000000000" pitchFamily="2" charset="0"/>
              </a:rPr>
              <a:t>NEW</a:t>
            </a:r>
            <a:r>
              <a:rPr lang="en-US" sz="3400" dirty="0" smtClean="0"/>
              <a:t> </a:t>
            </a:r>
            <a:r>
              <a:rPr lang="en-US" dirty="0" smtClean="0"/>
              <a:t>STUDENTS ON HOLD</a:t>
            </a:r>
            <a:endParaRPr lang="en-US" dirty="0"/>
          </a:p>
        </p:txBody>
      </p:sp>
      <p:sp>
        <p:nvSpPr>
          <p:cNvPr id="19" name="TextBox 18"/>
          <p:cNvSpPr txBox="1"/>
          <p:nvPr/>
        </p:nvSpPr>
        <p:spPr>
          <a:xfrm>
            <a:off x="10517447" y="3718004"/>
            <a:ext cx="1629400" cy="769441"/>
          </a:xfrm>
          <a:prstGeom prst="rect">
            <a:avLst/>
          </a:prstGeom>
          <a:noFill/>
        </p:spPr>
        <p:txBody>
          <a:bodyPr wrap="square" rtlCol="0">
            <a:spAutoFit/>
          </a:bodyPr>
          <a:lstStyle/>
          <a:p>
            <a:r>
              <a:rPr lang="en-US" sz="4400" dirty="0" smtClean="0">
                <a:solidFill>
                  <a:srgbClr val="FFC000"/>
                </a:solidFill>
                <a:latin typeface="Segoe Print" panose="02000600000000000000" pitchFamily="2" charset="0"/>
              </a:rPr>
              <a:t>Yes</a:t>
            </a:r>
            <a:endParaRPr lang="en-US" sz="4400" dirty="0">
              <a:solidFill>
                <a:srgbClr val="FFC000"/>
              </a:solidFill>
              <a:latin typeface="Segoe Print" panose="02000600000000000000" pitchFamily="2" charset="0"/>
            </a:endParaRPr>
          </a:p>
        </p:txBody>
      </p:sp>
    </p:spTree>
    <p:extLst>
      <p:ext uri="{BB962C8B-B14F-4D97-AF65-F5344CB8AC3E}">
        <p14:creationId xmlns:p14="http://schemas.microsoft.com/office/powerpoint/2010/main" val="1838924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355038"/>
          </a:xfrm>
          <a:prstGeom prst="rect">
            <a:avLst/>
          </a:prstGeom>
        </p:spPr>
        <p:txBody>
          <a:bodyPr wrap="square">
            <a:spAutoFit/>
          </a:bodyPr>
          <a:lstStyle/>
          <a:p>
            <a:r>
              <a:rPr lang="en-US" sz="2000" dirty="0" smtClean="0"/>
              <a:t>Educational Functioning Level</a:t>
            </a:r>
          </a:p>
          <a:p>
            <a:r>
              <a:rPr lang="en-US" sz="5000" dirty="0" smtClean="0"/>
              <a:t>PLACEMENT</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49" y="3837906"/>
            <a:ext cx="740193" cy="740193"/>
          </a:xfrm>
          <a:prstGeom prst="rect">
            <a:avLst/>
          </a:prstGeom>
          <a:ln>
            <a:solidFill>
              <a:schemeClr val="tx1"/>
            </a:solidFill>
          </a:ln>
        </p:spPr>
      </p:pic>
      <p:cxnSp>
        <p:nvCxnSpPr>
          <p:cNvPr id="18" name="Straight Connector 17"/>
          <p:cNvCxnSpPr/>
          <p:nvPr/>
        </p:nvCxnSpPr>
        <p:spPr>
          <a:xfrm>
            <a:off x="10340152" y="4385238"/>
            <a:ext cx="0" cy="1930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744171" y="3150520"/>
            <a:ext cx="6431389" cy="1200329"/>
          </a:xfrm>
          <a:prstGeom prst="rect">
            <a:avLst/>
          </a:prstGeom>
        </p:spPr>
        <p:txBody>
          <a:bodyPr wrap="square">
            <a:spAutoFit/>
          </a:bodyPr>
          <a:lstStyle/>
          <a:p>
            <a:r>
              <a:rPr lang="en-US" dirty="0" smtClean="0"/>
              <a:t>“</a:t>
            </a:r>
            <a:r>
              <a:rPr lang="en-US" dirty="0"/>
              <a:t>The NRS requires that local programs assess and place all participants into an EFL at intake. Programs </a:t>
            </a:r>
            <a:r>
              <a:rPr lang="en-US" dirty="0">
                <a:solidFill>
                  <a:srgbClr val="FFC000"/>
                </a:solidFill>
              </a:rPr>
              <a:t>should </a:t>
            </a:r>
            <a:r>
              <a:rPr lang="en-US" dirty="0"/>
              <a:t>administer the initial assessment </a:t>
            </a:r>
            <a:r>
              <a:rPr lang="en-US" dirty="0" smtClean="0"/>
              <a:t>at </a:t>
            </a:r>
            <a:r>
              <a:rPr lang="en-US" dirty="0"/>
              <a:t>intake </a:t>
            </a:r>
            <a:r>
              <a:rPr lang="en-US" u="sng" dirty="0" smtClean="0"/>
              <a:t>or </a:t>
            </a:r>
            <a:r>
              <a:rPr lang="en-US" dirty="0"/>
              <a:t>as </a:t>
            </a:r>
            <a:r>
              <a:rPr lang="en-US" dirty="0">
                <a:solidFill>
                  <a:srgbClr val="FFC000"/>
                </a:solidFill>
              </a:rPr>
              <a:t>soon as </a:t>
            </a:r>
          </a:p>
          <a:p>
            <a:endParaRPr lang="en-US" dirty="0">
              <a:solidFill>
                <a:srgbClr val="FFC000"/>
              </a:solidFill>
            </a:endParaRPr>
          </a:p>
        </p:txBody>
      </p:sp>
      <p:sp>
        <p:nvSpPr>
          <p:cNvPr id="2" name="TextBox 1"/>
          <p:cNvSpPr txBox="1"/>
          <p:nvPr/>
        </p:nvSpPr>
        <p:spPr>
          <a:xfrm>
            <a:off x="10576980" y="4469043"/>
            <a:ext cx="1315453" cy="1846659"/>
          </a:xfrm>
          <a:prstGeom prst="rect">
            <a:avLst/>
          </a:prstGeom>
          <a:noFill/>
        </p:spPr>
        <p:txBody>
          <a:bodyPr wrap="square" rtlCol="0">
            <a:spAutoFit/>
          </a:bodyPr>
          <a:lstStyle/>
          <a:p>
            <a:r>
              <a:rPr lang="en-US" sz="2000" dirty="0" smtClean="0"/>
              <a:t>DO </a:t>
            </a:r>
            <a:r>
              <a:rPr lang="en-US" sz="2000" u="sng" dirty="0" smtClean="0"/>
              <a:t>NOT</a:t>
            </a:r>
            <a:r>
              <a:rPr lang="en-US" sz="2000" dirty="0" smtClean="0"/>
              <a:t> </a:t>
            </a:r>
            <a:r>
              <a:rPr lang="en-US" sz="2400" dirty="0" smtClean="0"/>
              <a:t>PLACE</a:t>
            </a:r>
            <a:r>
              <a:rPr lang="en-US" dirty="0" smtClean="0"/>
              <a:t> </a:t>
            </a:r>
            <a:r>
              <a:rPr lang="en-US" sz="3400" dirty="0" smtClean="0">
                <a:solidFill>
                  <a:srgbClr val="FFC000"/>
                </a:solidFill>
                <a:latin typeface="Segoe Print" panose="02000600000000000000" pitchFamily="2" charset="0"/>
              </a:rPr>
              <a:t>NEW</a:t>
            </a:r>
            <a:r>
              <a:rPr lang="en-US" sz="3400" dirty="0" smtClean="0"/>
              <a:t> </a:t>
            </a:r>
            <a:r>
              <a:rPr lang="en-US" dirty="0" smtClean="0"/>
              <a:t>STUDENTS ON HOLD</a:t>
            </a:r>
            <a:endParaRPr lang="en-US" dirty="0"/>
          </a:p>
        </p:txBody>
      </p:sp>
      <p:sp>
        <p:nvSpPr>
          <p:cNvPr id="7" name="Rectangle 6"/>
          <p:cNvSpPr/>
          <p:nvPr/>
        </p:nvSpPr>
        <p:spPr>
          <a:xfrm>
            <a:off x="4764241" y="4020097"/>
            <a:ext cx="5424822" cy="646331"/>
          </a:xfrm>
          <a:prstGeom prst="rect">
            <a:avLst/>
          </a:prstGeom>
        </p:spPr>
        <p:txBody>
          <a:bodyPr wrap="square">
            <a:spAutoFit/>
          </a:bodyPr>
          <a:lstStyle/>
          <a:p>
            <a:r>
              <a:rPr lang="en-US" dirty="0" smtClean="0">
                <a:solidFill>
                  <a:srgbClr val="FFC000"/>
                </a:solidFill>
              </a:rPr>
              <a:t>possible </a:t>
            </a:r>
            <a:r>
              <a:rPr lang="en-US" dirty="0">
                <a:solidFill>
                  <a:srgbClr val="FFC000"/>
                </a:solidFill>
              </a:rPr>
              <a:t>thereafter, </a:t>
            </a:r>
            <a:r>
              <a:rPr lang="en-US" dirty="0"/>
              <a:t>and administer follow-up or posttest assessments according to State policy. </a:t>
            </a:r>
          </a:p>
        </p:txBody>
      </p:sp>
      <p:sp>
        <p:nvSpPr>
          <p:cNvPr id="8" name="Rectangle 7"/>
          <p:cNvSpPr/>
          <p:nvPr/>
        </p:nvSpPr>
        <p:spPr>
          <a:xfrm>
            <a:off x="4704679" y="4797341"/>
            <a:ext cx="5628392" cy="1477328"/>
          </a:xfrm>
          <a:prstGeom prst="rect">
            <a:avLst/>
          </a:prstGeom>
        </p:spPr>
        <p:txBody>
          <a:bodyPr wrap="square">
            <a:spAutoFit/>
          </a:bodyPr>
          <a:lstStyle/>
          <a:p>
            <a:r>
              <a:rPr lang="en-US" dirty="0"/>
              <a:t>Programs </a:t>
            </a:r>
            <a:r>
              <a:rPr lang="en-US" dirty="0">
                <a:solidFill>
                  <a:srgbClr val="FFC000"/>
                </a:solidFill>
              </a:rPr>
              <a:t>should</a:t>
            </a:r>
            <a:r>
              <a:rPr lang="en-US" dirty="0"/>
              <a:t> administer the initial assessment to participants at a uniform time </a:t>
            </a:r>
            <a:r>
              <a:rPr lang="en-US" dirty="0">
                <a:solidFill>
                  <a:srgbClr val="FFC000"/>
                </a:solidFill>
              </a:rPr>
              <a:t>shortly after enrollment.</a:t>
            </a:r>
            <a:r>
              <a:rPr lang="en-US" dirty="0"/>
              <a:t> This time should be set by State policy and apply to all participants to improve test comparability among participants.”  </a:t>
            </a:r>
          </a:p>
        </p:txBody>
      </p:sp>
      <p:sp>
        <p:nvSpPr>
          <p:cNvPr id="9" name="TextBox 8"/>
          <p:cNvSpPr txBox="1"/>
          <p:nvPr/>
        </p:nvSpPr>
        <p:spPr>
          <a:xfrm>
            <a:off x="4764241" y="2680093"/>
            <a:ext cx="6588572" cy="400110"/>
          </a:xfrm>
          <a:prstGeom prst="rect">
            <a:avLst/>
          </a:prstGeom>
          <a:noFill/>
        </p:spPr>
        <p:txBody>
          <a:bodyPr wrap="square" rtlCol="0">
            <a:spAutoFit/>
          </a:bodyPr>
          <a:lstStyle/>
          <a:p>
            <a:r>
              <a:rPr lang="en-US" sz="2000" dirty="0" smtClean="0">
                <a:solidFill>
                  <a:srgbClr val="FFC000"/>
                </a:solidFill>
              </a:rPr>
              <a:t>National Reporting System </a:t>
            </a:r>
            <a:r>
              <a:rPr lang="en-US" sz="2000" dirty="0" smtClean="0"/>
              <a:t>for Adult Education</a:t>
            </a:r>
            <a:endParaRPr lang="en-US" sz="2000" dirty="0"/>
          </a:p>
        </p:txBody>
      </p:sp>
    </p:spTree>
    <p:extLst>
      <p:ext uri="{BB962C8B-B14F-4D97-AF65-F5344CB8AC3E}">
        <p14:creationId xmlns:p14="http://schemas.microsoft.com/office/powerpoint/2010/main" val="26754488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8134" y="2483205"/>
            <a:ext cx="4086799" cy="4816703"/>
          </a:xfrm>
          <a:prstGeom prst="rect">
            <a:avLst/>
          </a:prstGeom>
        </p:spPr>
        <p:txBody>
          <a:bodyPr wrap="square">
            <a:spAutoFit/>
          </a:bodyPr>
          <a:lstStyle/>
          <a:p>
            <a:r>
              <a:rPr lang="en-US" sz="2000" dirty="0" smtClean="0"/>
              <a:t>Educational Functioning Level</a:t>
            </a:r>
          </a:p>
          <a:p>
            <a:r>
              <a:rPr lang="en-US" sz="5000" dirty="0" smtClean="0"/>
              <a:t>PLACEMENT</a:t>
            </a:r>
          </a:p>
          <a:p>
            <a:r>
              <a:rPr lang="en-US" sz="2100" dirty="0">
                <a:solidFill>
                  <a:srgbClr val="FFC000"/>
                </a:solidFill>
              </a:rPr>
              <a:t>b</a:t>
            </a:r>
            <a:r>
              <a:rPr lang="en-US" sz="2100" dirty="0" smtClean="0">
                <a:solidFill>
                  <a:srgbClr val="FFC000"/>
                </a:solidFill>
              </a:rPr>
              <a:t>y Credits – ABE Levels 5 &amp; 6</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4726" y="4151363"/>
            <a:ext cx="740193" cy="740193"/>
          </a:xfrm>
          <a:prstGeom prst="rect">
            <a:avLst/>
          </a:prstGeom>
          <a:ln>
            <a:solidFill>
              <a:schemeClr val="tx1"/>
            </a:solidFill>
          </a:ln>
        </p:spPr>
      </p:pic>
      <p:sp>
        <p:nvSpPr>
          <p:cNvPr id="2" name="Rectangle 1"/>
          <p:cNvSpPr/>
          <p:nvPr/>
        </p:nvSpPr>
        <p:spPr>
          <a:xfrm>
            <a:off x="4889011" y="2697426"/>
            <a:ext cx="4335730" cy="3785652"/>
          </a:xfrm>
          <a:prstGeom prst="rect">
            <a:avLst/>
          </a:prstGeom>
        </p:spPr>
        <p:txBody>
          <a:bodyPr wrap="square">
            <a:spAutoFit/>
          </a:bodyPr>
          <a:lstStyle/>
          <a:p>
            <a:pPr>
              <a:spcBef>
                <a:spcPts val="1200"/>
              </a:spcBef>
            </a:pPr>
            <a:r>
              <a:rPr lang="en-US" sz="2000" dirty="0">
                <a:ea typeface="Calibri" panose="020F0502020204030204" pitchFamily="34" charset="0"/>
                <a:cs typeface="Times New Roman" panose="02020603050405020304" pitchFamily="18" charset="0"/>
              </a:rPr>
              <a:t>Participants may be placed without assessment in </a:t>
            </a:r>
            <a:r>
              <a:rPr lang="en-US" sz="2000" dirty="0">
                <a:solidFill>
                  <a:srgbClr val="FFC000"/>
                </a:solidFill>
                <a:ea typeface="Calibri" panose="020F0502020204030204" pitchFamily="34" charset="0"/>
                <a:cs typeface="Times New Roman" panose="02020603050405020304" pitchFamily="18" charset="0"/>
              </a:rPr>
              <a:t>ABE Levels 5-6 based on the number of credits </a:t>
            </a:r>
            <a:r>
              <a:rPr lang="en-US" sz="2000" dirty="0">
                <a:ea typeface="Calibri" panose="020F0502020204030204" pitchFamily="34" charset="0"/>
                <a:cs typeface="Times New Roman" panose="02020603050405020304" pitchFamily="18" charset="0"/>
              </a:rPr>
              <a:t>when they left high school. In adult education, students earning credits in high school-level courses can </a:t>
            </a:r>
            <a:r>
              <a:rPr lang="en-US" sz="2000" dirty="0">
                <a:solidFill>
                  <a:srgbClr val="FFC000"/>
                </a:solidFill>
                <a:ea typeface="Calibri" panose="020F0502020204030204" pitchFamily="34" charset="0"/>
                <a:cs typeface="Times New Roman" panose="02020603050405020304" pitchFamily="18" charset="0"/>
              </a:rPr>
              <a:t>complete</a:t>
            </a:r>
            <a:r>
              <a:rPr lang="en-US" sz="2000" dirty="0">
                <a:ea typeface="Calibri" panose="020F0502020204030204" pitchFamily="34" charset="0"/>
                <a:cs typeface="Times New Roman" panose="02020603050405020304" pitchFamily="18" charset="0"/>
              </a:rPr>
              <a:t> ABE Level 5 by earning enough credits to move to 11th- or 12th-grade status (ABE Level 6) as determined by district school policy. </a:t>
            </a:r>
          </a:p>
        </p:txBody>
      </p:sp>
      <p:sp>
        <p:nvSpPr>
          <p:cNvPr id="9" name="Rectangle 8"/>
          <p:cNvSpPr/>
          <p:nvPr/>
        </p:nvSpPr>
        <p:spPr>
          <a:xfrm>
            <a:off x="9518653" y="3571705"/>
            <a:ext cx="2620125" cy="2862322"/>
          </a:xfrm>
          <a:prstGeom prst="rect">
            <a:avLst/>
          </a:prstGeom>
        </p:spPr>
        <p:txBody>
          <a:bodyPr wrap="square">
            <a:spAutoFit/>
          </a:bodyPr>
          <a:lstStyle/>
          <a:p>
            <a:r>
              <a:rPr lang="en-US" dirty="0" smtClean="0">
                <a:ea typeface="Calibri" panose="020F0502020204030204" pitchFamily="34" charset="0"/>
                <a:cs typeface="Times New Roman" panose="02020603050405020304" pitchFamily="18" charset="0"/>
              </a:rPr>
              <a:t>An </a:t>
            </a:r>
            <a:r>
              <a:rPr lang="en-US" dirty="0">
                <a:ea typeface="Calibri" panose="020F0502020204030204" pitchFamily="34" charset="0"/>
                <a:cs typeface="Times New Roman" panose="02020603050405020304" pitchFamily="18" charset="0"/>
              </a:rPr>
              <a:t>MSG may be recorded with the receipt of a secondary school diploma or recognized equivalent during enrollment or after exit, and by the end of the program year. </a:t>
            </a:r>
            <a:endParaRPr lang="en-US" sz="2000" dirty="0">
              <a:ea typeface="Calibri" panose="020F0502020204030204" pitchFamily="34" charset="0"/>
              <a:cs typeface="Times New Roman" panose="02020603050405020304" pitchFamily="18" charset="0"/>
            </a:endParaRPr>
          </a:p>
        </p:txBody>
      </p:sp>
      <p:sp>
        <p:nvSpPr>
          <p:cNvPr id="12" name="TextBox 11"/>
          <p:cNvSpPr txBox="1"/>
          <p:nvPr/>
        </p:nvSpPr>
        <p:spPr>
          <a:xfrm>
            <a:off x="9571874" y="2650619"/>
            <a:ext cx="2052845" cy="954107"/>
          </a:xfrm>
          <a:prstGeom prst="rect">
            <a:avLst/>
          </a:prstGeom>
          <a:noFill/>
        </p:spPr>
        <p:txBody>
          <a:bodyPr wrap="square" rtlCol="0">
            <a:spAutoFit/>
          </a:bodyPr>
          <a:lstStyle/>
          <a:p>
            <a:r>
              <a:rPr lang="en-US" sz="2400" dirty="0" smtClean="0"/>
              <a:t>Measurable Skill </a:t>
            </a:r>
            <a:r>
              <a:rPr lang="en-US" sz="3100" dirty="0" smtClean="0">
                <a:solidFill>
                  <a:srgbClr val="FFC000"/>
                </a:solidFill>
              </a:rPr>
              <a:t>GAINS</a:t>
            </a:r>
            <a:endParaRPr lang="en-US" sz="3100" dirty="0">
              <a:solidFill>
                <a:srgbClr val="FFC000"/>
              </a:solidFill>
            </a:endParaRPr>
          </a:p>
        </p:txBody>
      </p:sp>
      <p:cxnSp>
        <p:nvCxnSpPr>
          <p:cNvPr id="18" name="Straight Connector 17"/>
          <p:cNvCxnSpPr/>
          <p:nvPr/>
        </p:nvCxnSpPr>
        <p:spPr>
          <a:xfrm>
            <a:off x="9390316" y="3625020"/>
            <a:ext cx="0" cy="1930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1128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63014" y="3005022"/>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93209" y="2656850"/>
            <a:ext cx="4086799" cy="4201150"/>
          </a:xfrm>
          <a:prstGeom prst="rect">
            <a:avLst/>
          </a:prstGeom>
        </p:spPr>
        <p:txBody>
          <a:bodyPr wrap="square">
            <a:spAutoFit/>
          </a:bodyPr>
          <a:lstStyle/>
          <a:p>
            <a:r>
              <a:rPr lang="en-US" sz="3200" dirty="0" smtClean="0"/>
              <a:t>STAFF Qualifications</a:t>
            </a:r>
          </a:p>
          <a:p>
            <a:r>
              <a:rPr lang="en-US" sz="2800" dirty="0" smtClean="0">
                <a:solidFill>
                  <a:srgbClr val="FFC000"/>
                </a:solidFill>
              </a:rPr>
              <a:t>DWD Adult Ed POLICY</a:t>
            </a:r>
          </a:p>
          <a:p>
            <a:endParaRPr lang="en-US" sz="1000" dirty="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2" name="Rectangle 11"/>
          <p:cNvSpPr/>
          <p:nvPr/>
        </p:nvSpPr>
        <p:spPr>
          <a:xfrm>
            <a:off x="10195295" y="4598887"/>
            <a:ext cx="526106" cy="1569660"/>
          </a:xfrm>
          <a:prstGeom prst="rect">
            <a:avLst/>
          </a:prstGeom>
        </p:spPr>
        <p:txBody>
          <a:bodyPr wrap="none">
            <a:spAutoFit/>
          </a:bodyPr>
          <a:lstStyle/>
          <a:p>
            <a:r>
              <a:rPr lang="en-US" sz="9600" dirty="0" smtClean="0"/>
              <a:t> </a:t>
            </a:r>
            <a:endParaRPr lang="en-US" sz="9600" dirty="0"/>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8023" y="3796548"/>
            <a:ext cx="740193" cy="740193"/>
          </a:xfrm>
          <a:prstGeom prst="rect">
            <a:avLst/>
          </a:prstGeom>
          <a:ln>
            <a:solidFill>
              <a:schemeClr val="tx1"/>
            </a:solidFill>
          </a:ln>
        </p:spPr>
      </p:pic>
      <p:sp>
        <p:nvSpPr>
          <p:cNvPr id="3" name="Rectangle 2"/>
          <p:cNvSpPr/>
          <p:nvPr/>
        </p:nvSpPr>
        <p:spPr>
          <a:xfrm>
            <a:off x="4834077" y="2752030"/>
            <a:ext cx="6539775" cy="830997"/>
          </a:xfrm>
          <a:prstGeom prst="rect">
            <a:avLst/>
          </a:prstGeom>
        </p:spPr>
        <p:txBody>
          <a:bodyPr wrap="square">
            <a:spAutoFit/>
          </a:bodyPr>
          <a:lstStyle/>
          <a:p>
            <a:r>
              <a:rPr lang="en-US" sz="2400" dirty="0" smtClean="0">
                <a:latin typeface="Calibri" panose="020F0502020204030204" pitchFamily="34" charset="0"/>
              </a:rPr>
              <a:t>DWD </a:t>
            </a:r>
            <a:r>
              <a:rPr lang="en-US" sz="2400" dirty="0">
                <a:latin typeface="Calibri" panose="020F0502020204030204" pitchFamily="34" charset="0"/>
              </a:rPr>
              <a:t>Policy </a:t>
            </a:r>
            <a:r>
              <a:rPr lang="en-US" sz="2400" dirty="0" smtClean="0">
                <a:latin typeface="Calibri" panose="020F0502020204030204" pitchFamily="34" charset="0"/>
              </a:rPr>
              <a:t>2015-11 | Adult </a:t>
            </a:r>
            <a:r>
              <a:rPr lang="en-US" sz="2400" dirty="0">
                <a:latin typeface="Calibri" panose="020F0502020204030204" pitchFamily="34" charset="0"/>
              </a:rPr>
              <a:t>Education (AE) </a:t>
            </a:r>
            <a:r>
              <a:rPr lang="en-US" sz="2400" dirty="0">
                <a:solidFill>
                  <a:srgbClr val="FFC000"/>
                </a:solidFill>
                <a:latin typeface="Calibri" panose="020F0502020204030204" pitchFamily="34" charset="0"/>
              </a:rPr>
              <a:t>Professional Qualifications and Development Policy </a:t>
            </a:r>
            <a:endParaRPr lang="en-US" sz="2400" dirty="0">
              <a:solidFill>
                <a:srgbClr val="FFC000"/>
              </a:solidFill>
            </a:endParaRPr>
          </a:p>
        </p:txBody>
      </p:sp>
      <p:sp>
        <p:nvSpPr>
          <p:cNvPr id="7" name="Rectangle 6"/>
          <p:cNvSpPr/>
          <p:nvPr/>
        </p:nvSpPr>
        <p:spPr>
          <a:xfrm>
            <a:off x="4834078" y="3635631"/>
            <a:ext cx="6663378" cy="2800767"/>
          </a:xfrm>
          <a:prstGeom prst="rect">
            <a:avLst/>
          </a:prstGeom>
        </p:spPr>
        <p:txBody>
          <a:bodyPr wrap="square">
            <a:spAutoFit/>
          </a:bodyPr>
          <a:lstStyle/>
          <a:p>
            <a:r>
              <a:rPr lang="en-US" sz="2200" dirty="0" smtClean="0">
                <a:latin typeface="Calibri" panose="020F0502020204030204" pitchFamily="34" charset="0"/>
              </a:rPr>
              <a:t>Adult education program </a:t>
            </a:r>
            <a:r>
              <a:rPr lang="en-US" sz="2200" dirty="0">
                <a:latin typeface="Calibri" panose="020F0502020204030204" pitchFamily="34" charset="0"/>
              </a:rPr>
              <a:t>directors and instructors </a:t>
            </a:r>
            <a:r>
              <a:rPr lang="en-US" sz="2200" u="sng" dirty="0">
                <a:latin typeface="Calibri" panose="020F0502020204030204" pitchFamily="34" charset="0"/>
              </a:rPr>
              <a:t>must</a:t>
            </a:r>
            <a:r>
              <a:rPr lang="en-US" sz="2200" dirty="0">
                <a:latin typeface="Calibri" panose="020F0502020204030204" pitchFamily="34" charset="0"/>
              </a:rPr>
              <a:t> have a bachelor’s degree. </a:t>
            </a:r>
            <a:r>
              <a:rPr lang="en-US" sz="2200" dirty="0">
                <a:solidFill>
                  <a:srgbClr val="FFC000"/>
                </a:solidFill>
                <a:latin typeface="Calibri" panose="020F0502020204030204" pitchFamily="34" charset="0"/>
              </a:rPr>
              <a:t>An instructor who is teaching the “training” portion of an Integrated Education and Training (IET) program </a:t>
            </a:r>
            <a:r>
              <a:rPr lang="en-US" sz="2200" u="sng" dirty="0">
                <a:latin typeface="Calibri" panose="020F0502020204030204" pitchFamily="34" charset="0"/>
              </a:rPr>
              <a:t>must</a:t>
            </a:r>
            <a:r>
              <a:rPr lang="en-US" sz="2200" dirty="0">
                <a:solidFill>
                  <a:srgbClr val="FFC000"/>
                </a:solidFill>
                <a:latin typeface="Calibri" panose="020F0502020204030204" pitchFamily="34" charset="0"/>
              </a:rPr>
              <a:t> have a high school diploma or equivalent, and appropriate industry certification.</a:t>
            </a:r>
            <a:r>
              <a:rPr lang="en-US" sz="2200" dirty="0">
                <a:latin typeface="Calibri" panose="020F0502020204030204" pitchFamily="34" charset="0"/>
              </a:rPr>
              <a:t> All instructional aides </a:t>
            </a:r>
            <a:r>
              <a:rPr lang="en-US" sz="2200" u="sng" dirty="0">
                <a:latin typeface="Calibri" panose="020F0502020204030204" pitchFamily="34" charset="0"/>
              </a:rPr>
              <a:t>must</a:t>
            </a:r>
            <a:r>
              <a:rPr lang="en-US" sz="2200" dirty="0">
                <a:latin typeface="Calibri" panose="020F0502020204030204" pitchFamily="34" charset="0"/>
              </a:rPr>
              <a:t> have a high school diploma or equivalent. Providers may set more stringent </a:t>
            </a:r>
            <a:r>
              <a:rPr lang="en-US" sz="2200" dirty="0" smtClean="0">
                <a:latin typeface="Calibri" panose="020F0502020204030204" pitchFamily="34" charset="0"/>
              </a:rPr>
              <a:t>qualifications</a:t>
            </a:r>
            <a:r>
              <a:rPr lang="en-US" sz="2200" dirty="0">
                <a:latin typeface="Calibri" panose="020F0502020204030204" pitchFamily="34" charset="0"/>
              </a:rPr>
              <a:t>.</a:t>
            </a:r>
            <a:endParaRPr lang="en-US" sz="2200" dirty="0"/>
          </a:p>
        </p:txBody>
      </p:sp>
    </p:spTree>
    <p:extLst>
      <p:ext uri="{BB962C8B-B14F-4D97-AF65-F5344CB8AC3E}">
        <p14:creationId xmlns:p14="http://schemas.microsoft.com/office/powerpoint/2010/main" val="3367300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5098" y="2777804"/>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8880" y="2593138"/>
            <a:ext cx="6096000" cy="369332"/>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403085" y="2593138"/>
            <a:ext cx="3756198" cy="4447371"/>
          </a:xfrm>
          <a:prstGeom prst="rect">
            <a:avLst/>
          </a:prstGeom>
        </p:spPr>
        <p:txBody>
          <a:bodyPr wrap="square">
            <a:spAutoFit/>
          </a:bodyPr>
          <a:lstStyle/>
          <a:p>
            <a:r>
              <a:rPr lang="en-US" sz="2800" dirty="0" smtClean="0"/>
              <a:t>ONLINE </a:t>
            </a:r>
            <a:r>
              <a:rPr lang="en-US" sz="2800" dirty="0">
                <a:solidFill>
                  <a:srgbClr val="FFC000"/>
                </a:solidFill>
              </a:rPr>
              <a:t>InTERS</a:t>
            </a:r>
          </a:p>
          <a:p>
            <a:r>
              <a:rPr lang="en-US" sz="4800" dirty="0" smtClean="0"/>
              <a:t>Application</a:t>
            </a:r>
          </a:p>
          <a:p>
            <a:endParaRPr lang="en-US" sz="1000" dirty="0" smtClean="0">
              <a:solidFill>
                <a:srgbClr val="FFC000"/>
              </a:solidFill>
            </a:endParaRPr>
          </a:p>
          <a:p>
            <a:r>
              <a:rPr lang="en-US" sz="2800" dirty="0" smtClean="0">
                <a:solidFill>
                  <a:srgbClr val="FFC000"/>
                </a:solidFill>
              </a:rPr>
              <a:t>● State Policy</a:t>
            </a:r>
          </a:p>
          <a:p>
            <a:r>
              <a:rPr lang="en-US" sz="2800" dirty="0" smtClean="0"/>
              <a:t>● Federal Policy</a:t>
            </a:r>
          </a:p>
          <a:p>
            <a:endParaRPr lang="en-US" sz="1100" dirty="0" smtClean="0">
              <a:solidFill>
                <a:srgbClr val="FFC000"/>
              </a:solidFill>
            </a:endParaRPr>
          </a:p>
          <a:p>
            <a:r>
              <a:rPr lang="en-US" sz="2200" dirty="0" smtClean="0">
                <a:solidFill>
                  <a:srgbClr val="FFC000"/>
                </a:solidFill>
              </a:rPr>
              <a:t>National Reporting System for Adult Education</a:t>
            </a:r>
          </a:p>
          <a:p>
            <a:endParaRPr lang="en-US" sz="400" dirty="0" smtClean="0">
              <a:solidFill>
                <a:srgbClr val="FFC000"/>
              </a:solidFill>
            </a:endParaRPr>
          </a:p>
          <a:p>
            <a:r>
              <a:rPr lang="en-US" sz="2100" dirty="0" smtClean="0">
                <a:latin typeface="Segoe Print" panose="02000600000000000000" pitchFamily="2" charset="0"/>
              </a:rPr>
              <a:t>Technical Assistance Guide</a:t>
            </a:r>
          </a:p>
          <a:p>
            <a:r>
              <a:rPr lang="en-US" dirty="0">
                <a:hlinkClick r:id="rId4"/>
              </a:rPr>
              <a:t>https://nrsweb.org/</a:t>
            </a:r>
            <a:endParaRPr lang="en-US" dirty="0"/>
          </a:p>
          <a:p>
            <a:endParaRPr lang="en-US" sz="2100" dirty="0" smtClean="0">
              <a:latin typeface="Segoe Print" panose="02000600000000000000" pitchFamily="2" charset="0"/>
            </a:endParaRPr>
          </a:p>
          <a:p>
            <a:endParaRPr lang="en-US" sz="2200" dirty="0">
              <a:solidFill>
                <a:srgbClr val="FFC000"/>
              </a:solidFill>
            </a:endParaRPr>
          </a:p>
        </p:txBody>
      </p:sp>
      <p:sp>
        <p:nvSpPr>
          <p:cNvPr id="12" name="Rectangle 11"/>
          <p:cNvSpPr/>
          <p:nvPr/>
        </p:nvSpPr>
        <p:spPr>
          <a:xfrm>
            <a:off x="10195295" y="4598887"/>
            <a:ext cx="526106" cy="1569660"/>
          </a:xfrm>
          <a:prstGeom prst="rect">
            <a:avLst/>
          </a:prstGeom>
        </p:spPr>
        <p:txBody>
          <a:bodyPr wrap="none">
            <a:spAutoFit/>
          </a:bodyPr>
          <a:lstStyle/>
          <a:p>
            <a:r>
              <a:rPr lang="en-US" sz="9600" dirty="0" smtClean="0"/>
              <a:t> </a:t>
            </a:r>
            <a:endParaRPr lang="en-US" sz="9600" dirty="0"/>
          </a:p>
        </p:txBody>
      </p:sp>
      <p:sp>
        <p:nvSpPr>
          <p:cNvPr id="10" name="Rectangle 9"/>
          <p:cNvSpPr/>
          <p:nvPr/>
        </p:nvSpPr>
        <p:spPr>
          <a:xfrm>
            <a:off x="-889250" y="5555484"/>
            <a:ext cx="6096000" cy="523220"/>
          </a:xfrm>
          <a:prstGeom prst="rect">
            <a:avLst/>
          </a:prstGeom>
        </p:spPr>
        <p:txBody>
          <a:bodyPr>
            <a:spAutoFit/>
          </a:bodyPr>
          <a:lstStyle/>
          <a:p>
            <a:endParaRPr lang="en-US" sz="2800" dirty="0">
              <a:solidFill>
                <a:srgbClr val="000000"/>
              </a:solidFill>
              <a:latin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090" y="4076630"/>
            <a:ext cx="740193" cy="740193"/>
          </a:xfrm>
          <a:prstGeom prst="rect">
            <a:avLst/>
          </a:prstGeom>
          <a:ln>
            <a:solidFill>
              <a:schemeClr val="tx1"/>
            </a:solidFill>
          </a:ln>
        </p:spPr>
      </p:pic>
      <p:sp>
        <p:nvSpPr>
          <p:cNvPr id="3" name="Rectangle 2"/>
          <p:cNvSpPr/>
          <p:nvPr/>
        </p:nvSpPr>
        <p:spPr>
          <a:xfrm>
            <a:off x="5030914" y="2772235"/>
            <a:ext cx="6096000" cy="3431709"/>
          </a:xfrm>
          <a:prstGeom prst="rect">
            <a:avLst/>
          </a:prstGeom>
        </p:spPr>
        <p:txBody>
          <a:bodyPr>
            <a:spAutoFit/>
          </a:bodyPr>
          <a:lstStyle/>
          <a:p>
            <a:r>
              <a:rPr lang="en-US" sz="2900" dirty="0"/>
              <a:t>ONLINE </a:t>
            </a:r>
            <a:r>
              <a:rPr lang="en-US" sz="2900" dirty="0">
                <a:solidFill>
                  <a:srgbClr val="FFC000"/>
                </a:solidFill>
              </a:rPr>
              <a:t>InTERS</a:t>
            </a:r>
          </a:p>
          <a:p>
            <a:r>
              <a:rPr lang="en-US" sz="3600" dirty="0" smtClean="0"/>
              <a:t>Application</a:t>
            </a:r>
          </a:p>
          <a:p>
            <a:r>
              <a:rPr lang="en-US" sz="2400" dirty="0" smtClean="0">
                <a:solidFill>
                  <a:srgbClr val="FFC000"/>
                </a:solidFill>
              </a:rPr>
              <a:t>Demographic Information</a:t>
            </a:r>
          </a:p>
          <a:p>
            <a:r>
              <a:rPr lang="en-US" sz="2400" dirty="0"/>
              <a:t>Electronic Signature </a:t>
            </a:r>
          </a:p>
          <a:p>
            <a:endParaRPr lang="en-US" sz="2000" dirty="0"/>
          </a:p>
          <a:p>
            <a:r>
              <a:rPr lang="en-US" sz="2400" dirty="0" smtClean="0"/>
              <a:t>Available </a:t>
            </a:r>
            <a:r>
              <a:rPr lang="en-US" sz="2400" dirty="0" smtClean="0">
                <a:solidFill>
                  <a:srgbClr val="FFC000"/>
                </a:solidFill>
              </a:rPr>
              <a:t>Soon </a:t>
            </a:r>
          </a:p>
          <a:p>
            <a:r>
              <a:rPr lang="en-US" sz="3600" dirty="0" smtClean="0"/>
              <a:t>Distance Education </a:t>
            </a:r>
            <a:r>
              <a:rPr lang="en-US" sz="2400" dirty="0" smtClean="0"/>
              <a:t>Participants  </a:t>
            </a:r>
            <a:endParaRPr lang="en-US" sz="2400" dirty="0"/>
          </a:p>
        </p:txBody>
      </p:sp>
      <p:pic>
        <p:nvPicPr>
          <p:cNvPr id="19" name="Picture 18"/>
          <p:cNvPicPr>
            <a:picLocks noChangeAspect="1"/>
          </p:cNvPicPr>
          <p:nvPr/>
        </p:nvPicPr>
        <p:blipFill rotWithShape="1">
          <a:blip r:embed="rId6"/>
          <a:srcRect l="29502" t="14036" r="29502" b="18749"/>
          <a:stretch/>
        </p:blipFill>
        <p:spPr>
          <a:xfrm>
            <a:off x="9243900" y="2822021"/>
            <a:ext cx="2385715" cy="2199157"/>
          </a:xfrm>
          <a:prstGeom prst="rect">
            <a:avLst/>
          </a:prstGeom>
          <a:ln>
            <a:solidFill>
              <a:schemeClr val="tx1"/>
            </a:solidFill>
          </a:ln>
        </p:spPr>
      </p:pic>
    </p:spTree>
    <p:extLst>
      <p:ext uri="{BB962C8B-B14F-4D97-AF65-F5344CB8AC3E}">
        <p14:creationId xmlns:p14="http://schemas.microsoft.com/office/powerpoint/2010/main" val="22293953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80860" r="-257" b="25663"/>
          <a:stretch/>
        </p:blipFill>
        <p:spPr>
          <a:xfrm>
            <a:off x="9498233" y="5686049"/>
            <a:ext cx="2236571" cy="979431"/>
          </a:xfrm>
          <a:prstGeom prst="rect">
            <a:avLst/>
          </a:prstGeom>
        </p:spPr>
      </p:pic>
      <p:sp>
        <p:nvSpPr>
          <p:cNvPr id="3" name="TextBox 2"/>
          <p:cNvSpPr txBox="1"/>
          <p:nvPr/>
        </p:nvSpPr>
        <p:spPr>
          <a:xfrm>
            <a:off x="-2361811" y="3545401"/>
            <a:ext cx="10643366" cy="646331"/>
          </a:xfrm>
          <a:prstGeom prst="rect">
            <a:avLst/>
          </a:prstGeom>
          <a:noFill/>
        </p:spPr>
        <p:txBody>
          <a:bodyPr wrap="square" rtlCol="0">
            <a:spAutoFit/>
          </a:bodyPr>
          <a:lstStyle/>
          <a:p>
            <a:r>
              <a:rPr lang="en-US" dirty="0"/>
              <a:t> </a:t>
            </a:r>
          </a:p>
          <a:p>
            <a:endParaRPr lang="en-US" dirty="0"/>
          </a:p>
        </p:txBody>
      </p:sp>
      <p:pic>
        <p:nvPicPr>
          <p:cNvPr id="8" name="Picture 7"/>
          <p:cNvPicPr>
            <a:picLocks noChangeAspect="1"/>
          </p:cNvPicPr>
          <p:nvPr/>
        </p:nvPicPr>
        <p:blipFill rotWithShape="1">
          <a:blip r:embed="rId5"/>
          <a:srcRect l="29502" t="14036" r="29502" b="18749"/>
          <a:stretch/>
        </p:blipFill>
        <p:spPr>
          <a:xfrm>
            <a:off x="5988053" y="826285"/>
            <a:ext cx="5153924" cy="4750898"/>
          </a:xfrm>
          <a:prstGeom prst="rect">
            <a:avLst/>
          </a:prstGeom>
        </p:spPr>
      </p:pic>
      <p:sp>
        <p:nvSpPr>
          <p:cNvPr id="4" name="Rectangle 3"/>
          <p:cNvSpPr/>
          <p:nvPr/>
        </p:nvSpPr>
        <p:spPr>
          <a:xfrm>
            <a:off x="532560" y="4915463"/>
            <a:ext cx="6096000" cy="1323439"/>
          </a:xfrm>
          <a:prstGeom prst="rect">
            <a:avLst/>
          </a:prstGeom>
        </p:spPr>
        <p:txBody>
          <a:bodyPr>
            <a:spAutoFit/>
          </a:bodyPr>
          <a:lstStyle/>
          <a:p>
            <a:r>
              <a:rPr lang="en-US" sz="2000" dirty="0"/>
              <a:t>Matt Crites</a:t>
            </a:r>
          </a:p>
          <a:p>
            <a:r>
              <a:rPr lang="en-US" sz="2000" dirty="0">
                <a:hlinkClick r:id="rId6"/>
              </a:rPr>
              <a:t>mcrites@dwd.in.gov</a:t>
            </a:r>
            <a:endParaRPr lang="en-US" sz="2000" dirty="0"/>
          </a:p>
          <a:p>
            <a:r>
              <a:rPr lang="en-US" sz="2000" dirty="0" smtClean="0"/>
              <a:t>Brin </a:t>
            </a:r>
            <a:r>
              <a:rPr lang="en-US" sz="2000" dirty="0"/>
              <a:t>Sisco</a:t>
            </a:r>
          </a:p>
          <a:p>
            <a:r>
              <a:rPr lang="en-US" sz="2000" dirty="0" smtClean="0">
                <a:hlinkClick r:id="rId7"/>
              </a:rPr>
              <a:t>bsisco@dwd.in.gov</a:t>
            </a:r>
            <a:endParaRPr lang="en-US" sz="2000" dirty="0"/>
          </a:p>
        </p:txBody>
      </p:sp>
      <p:sp>
        <p:nvSpPr>
          <p:cNvPr id="9" name="TextBox 8"/>
          <p:cNvSpPr txBox="1"/>
          <p:nvPr/>
        </p:nvSpPr>
        <p:spPr>
          <a:xfrm>
            <a:off x="460211" y="1379710"/>
            <a:ext cx="5334840" cy="2185214"/>
          </a:xfrm>
          <a:prstGeom prst="rect">
            <a:avLst/>
          </a:prstGeom>
          <a:noFill/>
        </p:spPr>
        <p:txBody>
          <a:bodyPr wrap="square" rtlCol="0">
            <a:spAutoFit/>
          </a:bodyPr>
          <a:lstStyle/>
          <a:p>
            <a:r>
              <a:rPr lang="en-US" sz="8000" dirty="0" smtClean="0"/>
              <a:t>InTERS</a:t>
            </a:r>
          </a:p>
          <a:p>
            <a:r>
              <a:rPr lang="en-US" sz="2800" dirty="0" smtClean="0">
                <a:solidFill>
                  <a:srgbClr val="FFC000"/>
                </a:solidFill>
              </a:rPr>
              <a:t>ADULT EDUCATION UPDATES, TRAININGS</a:t>
            </a:r>
            <a:endParaRPr lang="en-US" sz="2800" dirty="0">
              <a:solidFill>
                <a:srgbClr val="FFC000"/>
              </a:solidFill>
            </a:endParaRPr>
          </a:p>
        </p:txBody>
      </p:sp>
      <p:sp>
        <p:nvSpPr>
          <p:cNvPr id="2" name="TextBox 1"/>
          <p:cNvSpPr txBox="1"/>
          <p:nvPr/>
        </p:nvSpPr>
        <p:spPr>
          <a:xfrm>
            <a:off x="498611" y="3584446"/>
            <a:ext cx="6304734" cy="1200329"/>
          </a:xfrm>
          <a:prstGeom prst="rect">
            <a:avLst/>
          </a:prstGeom>
          <a:noFill/>
        </p:spPr>
        <p:txBody>
          <a:bodyPr wrap="square" rtlCol="0">
            <a:spAutoFit/>
          </a:bodyPr>
          <a:lstStyle/>
          <a:p>
            <a:r>
              <a:rPr lang="en-US" sz="3600" dirty="0" smtClean="0"/>
              <a:t>PRIME TIME TO CLEAN       UP InTERS ERRORS </a:t>
            </a:r>
            <a:endParaRPr lang="en-US" sz="3600" dirty="0"/>
          </a:p>
        </p:txBody>
      </p:sp>
    </p:spTree>
    <p:extLst>
      <p:ext uri="{BB962C8B-B14F-4D97-AF65-F5344CB8AC3E}">
        <p14:creationId xmlns:p14="http://schemas.microsoft.com/office/powerpoint/2010/main" val="8568048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05346" y="0"/>
            <a:ext cx="8581308" cy="6858000"/>
          </a:xfrm>
          <a:prstGeom prst="rect">
            <a:avLst/>
          </a:prstGeom>
        </p:spPr>
      </p:pic>
    </p:spTree>
    <p:extLst>
      <p:ext uri="{BB962C8B-B14F-4D97-AF65-F5344CB8AC3E}">
        <p14:creationId xmlns:p14="http://schemas.microsoft.com/office/powerpoint/2010/main" val="385587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63500" y="-136525"/>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sp>
        <p:nvSpPr>
          <p:cNvPr id="29" name="Rectangle 28"/>
          <p:cNvSpPr/>
          <p:nvPr/>
        </p:nvSpPr>
        <p:spPr>
          <a:xfrm>
            <a:off x="4076199" y="2707999"/>
            <a:ext cx="7313220" cy="830997"/>
          </a:xfrm>
          <a:prstGeom prst="rect">
            <a:avLst/>
          </a:prstGeom>
        </p:spPr>
        <p:txBody>
          <a:bodyPr wrap="none">
            <a:spAutoFit/>
          </a:bodyPr>
          <a:lstStyle/>
          <a:p>
            <a:r>
              <a:rPr lang="en-US" sz="4800" dirty="0"/>
              <a:t>Coronavirus (COVID-19)</a:t>
            </a:r>
          </a:p>
        </p:txBody>
      </p:sp>
      <p:cxnSp>
        <p:nvCxnSpPr>
          <p:cNvPr id="14" name="Straight Connector 13"/>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146943" y="3519189"/>
            <a:ext cx="4643158" cy="2031325"/>
          </a:xfrm>
          <a:prstGeom prst="rect">
            <a:avLst/>
          </a:prstGeom>
        </p:spPr>
        <p:txBody>
          <a:bodyPr wrap="square">
            <a:spAutoFit/>
          </a:bodyPr>
          <a:lstStyle/>
          <a:p>
            <a:r>
              <a:rPr lang="en-US" dirty="0"/>
              <a:t>The Indiana Department of Workforce Development (DWD) announced on </a:t>
            </a:r>
            <a:r>
              <a:rPr lang="en-US" dirty="0" smtClean="0"/>
              <a:t>March 23, 2020, that it </a:t>
            </a:r>
            <a:r>
              <a:rPr lang="en-US" dirty="0" smtClean="0">
                <a:solidFill>
                  <a:srgbClr val="FFC000"/>
                </a:solidFill>
              </a:rPr>
              <a:t>closed </a:t>
            </a:r>
            <a:r>
              <a:rPr lang="en-US" dirty="0"/>
              <a:t>to the public its office at the Indiana Government Center downtown as well as all </a:t>
            </a:r>
            <a:r>
              <a:rPr lang="en-US" dirty="0">
                <a:solidFill>
                  <a:srgbClr val="FFC000"/>
                </a:solidFill>
              </a:rPr>
              <a:t>WorkOne centers</a:t>
            </a:r>
            <a:r>
              <a:rPr lang="en-US" dirty="0"/>
              <a:t> statewide </a:t>
            </a:r>
            <a:r>
              <a:rPr lang="en-US" dirty="0" smtClean="0">
                <a:solidFill>
                  <a:srgbClr val="FFC000"/>
                </a:solidFill>
              </a:rPr>
              <a:t>until </a:t>
            </a:r>
            <a:r>
              <a:rPr lang="en-US" dirty="0">
                <a:solidFill>
                  <a:srgbClr val="FFC000"/>
                </a:solidFill>
              </a:rPr>
              <a:t>further notice.</a:t>
            </a:r>
          </a:p>
        </p:txBody>
      </p:sp>
      <p:sp>
        <p:nvSpPr>
          <p:cNvPr id="9" name="Rectangle 8"/>
          <p:cNvSpPr/>
          <p:nvPr/>
        </p:nvSpPr>
        <p:spPr>
          <a:xfrm>
            <a:off x="9125776" y="4082182"/>
            <a:ext cx="2718982" cy="2277547"/>
          </a:xfrm>
          <a:prstGeom prst="rect">
            <a:avLst/>
          </a:prstGeom>
        </p:spPr>
        <p:txBody>
          <a:bodyPr wrap="square">
            <a:spAutoFit/>
          </a:bodyPr>
          <a:lstStyle/>
          <a:p>
            <a:r>
              <a:rPr lang="en-US" dirty="0"/>
              <a:t>Individuals must apply for unemployment benefits online using a computer, </a:t>
            </a:r>
            <a:r>
              <a:rPr lang="en-US" dirty="0" smtClean="0"/>
              <a:t>tablet, </a:t>
            </a:r>
            <a:r>
              <a:rPr lang="en-US" dirty="0"/>
              <a:t>or smart phone. Online filing information </a:t>
            </a:r>
            <a:r>
              <a:rPr lang="en-US" dirty="0" smtClean="0"/>
              <a:t>can   </a:t>
            </a:r>
            <a:r>
              <a:rPr lang="en-US" dirty="0"/>
              <a:t>be found </a:t>
            </a:r>
            <a:r>
              <a:rPr lang="en-US" dirty="0" smtClean="0"/>
              <a:t>at</a:t>
            </a:r>
          </a:p>
          <a:p>
            <a:endParaRPr lang="en-US" sz="1600" dirty="0"/>
          </a:p>
        </p:txBody>
      </p:sp>
      <p:cxnSp>
        <p:nvCxnSpPr>
          <p:cNvPr id="12" name="Straight Connector 11"/>
          <p:cNvCxnSpPr/>
          <p:nvPr/>
        </p:nvCxnSpPr>
        <p:spPr>
          <a:xfrm>
            <a:off x="8908500" y="4125716"/>
            <a:ext cx="0" cy="1709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098037" y="6079708"/>
            <a:ext cx="2993127" cy="338554"/>
          </a:xfrm>
          <a:prstGeom prst="rect">
            <a:avLst/>
          </a:prstGeom>
        </p:spPr>
        <p:txBody>
          <a:bodyPr wrap="none">
            <a:spAutoFit/>
          </a:bodyPr>
          <a:lstStyle/>
          <a:p>
            <a:r>
              <a:rPr lang="en-US" sz="1600" dirty="0" smtClean="0">
                <a:hlinkClick r:id="rId4"/>
              </a:rPr>
              <a:t>www.unemployment.in.gov</a:t>
            </a:r>
            <a:endParaRPr lang="en-US" sz="1600" dirty="0"/>
          </a:p>
        </p:txBody>
      </p:sp>
      <p:pic>
        <p:nvPicPr>
          <p:cNvPr id="18" name="Picture 17"/>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9158504" y="3678498"/>
            <a:ext cx="2039529" cy="345151"/>
          </a:xfrm>
          <a:prstGeom prst="rect">
            <a:avLst/>
          </a:prstGeom>
        </p:spPr>
      </p:pic>
      <p:sp>
        <p:nvSpPr>
          <p:cNvPr id="19" name="Rectangle 18"/>
          <p:cNvSpPr/>
          <p:nvPr/>
        </p:nvSpPr>
        <p:spPr>
          <a:xfrm>
            <a:off x="2940640" y="5563498"/>
            <a:ext cx="5659924" cy="1138773"/>
          </a:xfrm>
          <a:prstGeom prst="rect">
            <a:avLst/>
          </a:prstGeom>
        </p:spPr>
        <p:txBody>
          <a:bodyPr wrap="square">
            <a:spAutoFit/>
          </a:bodyPr>
          <a:lstStyle/>
          <a:p>
            <a:pPr algn="r"/>
            <a:r>
              <a:rPr lang="en-US" sz="1700" i="1" dirty="0" smtClean="0"/>
              <a:t>“We </a:t>
            </a:r>
            <a:r>
              <a:rPr lang="en-US" sz="1700" i="1" dirty="0"/>
              <a:t>made the difficult decision to close </a:t>
            </a:r>
            <a:r>
              <a:rPr lang="en-US" sz="1700" i="1" dirty="0" smtClean="0"/>
              <a:t>the </a:t>
            </a:r>
            <a:r>
              <a:rPr lang="en-US" sz="1700" i="1" dirty="0"/>
              <a:t>offices in light of state and federal guidelines restricting public interactions,” </a:t>
            </a:r>
            <a:r>
              <a:rPr lang="en-US" sz="1700" i="1" dirty="0" smtClean="0"/>
              <a:t>– </a:t>
            </a:r>
            <a:r>
              <a:rPr lang="en-US" sz="1700" dirty="0" smtClean="0">
                <a:solidFill>
                  <a:srgbClr val="FFC000"/>
                </a:solidFill>
              </a:rPr>
              <a:t>Fred Payne, DWD Commissioner.</a:t>
            </a:r>
            <a:endParaRPr lang="en-US" sz="1700" dirty="0"/>
          </a:p>
        </p:txBody>
      </p:sp>
    </p:spTree>
    <p:extLst>
      <p:ext uri="{BB962C8B-B14F-4D97-AF65-F5344CB8AC3E}">
        <p14:creationId xmlns:p14="http://schemas.microsoft.com/office/powerpoint/2010/main" val="2900542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754654" y="226639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80860" r="-257" b="25663"/>
          <a:stretch/>
        </p:blipFill>
        <p:spPr>
          <a:xfrm>
            <a:off x="9498233" y="5686049"/>
            <a:ext cx="2236571" cy="979431"/>
          </a:xfrm>
          <a:prstGeom prst="rect">
            <a:avLst/>
          </a:prstGeom>
        </p:spPr>
      </p:pic>
      <p:sp>
        <p:nvSpPr>
          <p:cNvPr id="4" name="Rectangle 3"/>
          <p:cNvSpPr/>
          <p:nvPr/>
        </p:nvSpPr>
        <p:spPr>
          <a:xfrm>
            <a:off x="1455110" y="1476664"/>
            <a:ext cx="9278911" cy="4770537"/>
          </a:xfrm>
          <a:prstGeom prst="rect">
            <a:avLst/>
          </a:prstGeom>
        </p:spPr>
        <p:txBody>
          <a:bodyPr wrap="square">
            <a:spAutoFit/>
          </a:bodyPr>
          <a:lstStyle/>
          <a:p>
            <a:pPr lvl="0" indent="0" algn="ctr">
              <a:spcBef>
                <a:spcPts val="0"/>
              </a:spcBef>
              <a:spcAft>
                <a:spcPts val="0"/>
              </a:spcAft>
              <a:buNone/>
              <a:defRPr/>
            </a:pPr>
            <a:r>
              <a:rPr lang="en-US" sz="6000" u="sng" dirty="0" smtClean="0">
                <a:solidFill>
                  <a:srgbClr val="FFC000"/>
                </a:solidFill>
              </a:rPr>
              <a:t>Next</a:t>
            </a:r>
            <a:r>
              <a:rPr lang="en-US" sz="6000" dirty="0" smtClean="0"/>
              <a:t> </a:t>
            </a:r>
            <a:r>
              <a:rPr lang="en-US" sz="6000" dirty="0"/>
              <a:t>Adult Education &amp; Workforce Development </a:t>
            </a:r>
            <a:r>
              <a:rPr lang="en-US" sz="4800" b="1" dirty="0"/>
              <a:t>Statewide Webinar</a:t>
            </a:r>
          </a:p>
          <a:p>
            <a:pPr lvl="0" algn="ctr">
              <a:defRPr/>
            </a:pPr>
            <a:r>
              <a:rPr lang="en-US" sz="9600" dirty="0" smtClean="0">
                <a:solidFill>
                  <a:srgbClr val="FFC000"/>
                </a:solidFill>
              </a:rPr>
              <a:t>5.13.2020 </a:t>
            </a:r>
            <a:endParaRPr lang="en-US" sz="9600" dirty="0">
              <a:solidFill>
                <a:srgbClr val="FFC000"/>
              </a:solidFill>
            </a:endParaRPr>
          </a:p>
          <a:p>
            <a:pPr lvl="0" algn="ctr">
              <a:defRPr/>
            </a:pPr>
            <a:r>
              <a:rPr lang="en-US" sz="4000" dirty="0"/>
              <a:t>10 to 11:30 a.m. </a:t>
            </a:r>
            <a:r>
              <a:rPr lang="en-US" sz="4000" dirty="0" smtClean="0"/>
              <a:t>ET</a:t>
            </a:r>
          </a:p>
        </p:txBody>
      </p:sp>
      <p:sp>
        <p:nvSpPr>
          <p:cNvPr id="8" name="Rectangle 7"/>
          <p:cNvSpPr/>
          <p:nvPr/>
        </p:nvSpPr>
        <p:spPr>
          <a:xfrm>
            <a:off x="4819127" y="448044"/>
            <a:ext cx="6465047" cy="1107996"/>
          </a:xfrm>
          <a:prstGeom prst="rect">
            <a:avLst/>
          </a:prstGeom>
        </p:spPr>
        <p:txBody>
          <a:bodyPr wrap="square">
            <a:spAutoFit/>
          </a:bodyPr>
          <a:lstStyle/>
          <a:p>
            <a:pPr algn="r"/>
            <a:r>
              <a:rPr lang="en-US" sz="2400" dirty="0">
                <a:solidFill>
                  <a:srgbClr val="FFC000"/>
                </a:solidFill>
              </a:rPr>
              <a:t>Connecting &amp; Engaging. </a:t>
            </a:r>
          </a:p>
          <a:p>
            <a:pPr algn="r"/>
            <a:r>
              <a:rPr lang="en-US" sz="2400" dirty="0"/>
              <a:t>It’s What We Do!</a:t>
            </a:r>
          </a:p>
          <a:p>
            <a:endParaRPr lang="en-US" dirty="0"/>
          </a:p>
        </p:txBody>
      </p:sp>
    </p:spTree>
    <p:extLst>
      <p:ext uri="{BB962C8B-B14F-4D97-AF65-F5344CB8AC3E}">
        <p14:creationId xmlns:p14="http://schemas.microsoft.com/office/powerpoint/2010/main" val="3461975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63500" y="-136525"/>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sp>
        <p:nvSpPr>
          <p:cNvPr id="29" name="Rectangle 28"/>
          <p:cNvSpPr/>
          <p:nvPr/>
        </p:nvSpPr>
        <p:spPr>
          <a:xfrm>
            <a:off x="3819701" y="2553768"/>
            <a:ext cx="4705134" cy="800219"/>
          </a:xfrm>
          <a:prstGeom prst="rect">
            <a:avLst/>
          </a:prstGeom>
        </p:spPr>
        <p:txBody>
          <a:bodyPr wrap="none">
            <a:spAutoFit/>
          </a:bodyPr>
          <a:lstStyle/>
          <a:p>
            <a:r>
              <a:rPr lang="en-US" sz="2800" dirty="0" smtClean="0"/>
              <a:t>Coronavirus (COVID-19)</a:t>
            </a:r>
          </a:p>
          <a:p>
            <a:r>
              <a:rPr lang="en-US" dirty="0" smtClean="0">
                <a:solidFill>
                  <a:srgbClr val="FFC000"/>
                </a:solidFill>
              </a:rPr>
              <a:t>Initial</a:t>
            </a:r>
            <a:r>
              <a:rPr lang="en-US" dirty="0" smtClean="0"/>
              <a:t> </a:t>
            </a:r>
            <a:r>
              <a:rPr lang="en-US" b="1" dirty="0" smtClean="0"/>
              <a:t>Indiana </a:t>
            </a:r>
            <a:r>
              <a:rPr lang="en-US" dirty="0" smtClean="0"/>
              <a:t>Unemployment (UI) Claims</a:t>
            </a:r>
            <a:endParaRPr lang="en-US" dirty="0"/>
          </a:p>
        </p:txBody>
      </p:sp>
      <p:cxnSp>
        <p:nvCxnSpPr>
          <p:cNvPr id="14" name="Straight Connector 13"/>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554790507"/>
              </p:ext>
            </p:extLst>
          </p:nvPr>
        </p:nvGraphicFramePr>
        <p:xfrm>
          <a:off x="3854397" y="3440327"/>
          <a:ext cx="7744355" cy="2926080"/>
        </p:xfrm>
        <a:graphic>
          <a:graphicData uri="http://schemas.openxmlformats.org/drawingml/2006/table">
            <a:tbl>
              <a:tblPr firstRow="1" bandRow="1">
                <a:tableStyleId>{8799B23B-EC83-4686-B30A-512413B5E67A}</a:tableStyleId>
              </a:tblPr>
              <a:tblGrid>
                <a:gridCol w="3659137"/>
                <a:gridCol w="1604211"/>
                <a:gridCol w="2481007"/>
              </a:tblGrid>
              <a:tr h="0">
                <a:tc>
                  <a:txBody>
                    <a:bodyPr/>
                    <a:lstStyle/>
                    <a:p>
                      <a:r>
                        <a:rPr lang="en-US" sz="1800" b="0" dirty="0" smtClean="0">
                          <a:solidFill>
                            <a:srgbClr val="FFC000"/>
                          </a:solidFill>
                        </a:rPr>
                        <a:t>March</a:t>
                      </a:r>
                      <a:r>
                        <a:rPr lang="en-US" sz="1800" b="0" baseline="0" dirty="0" smtClean="0">
                          <a:solidFill>
                            <a:srgbClr val="FFC000"/>
                          </a:solidFill>
                        </a:rPr>
                        <a:t> 2020</a:t>
                      </a:r>
                      <a:endParaRPr lang="en-US" sz="1800" b="0" dirty="0">
                        <a:solidFill>
                          <a:srgbClr val="FFC000"/>
                        </a:solidFill>
                      </a:endParaRPr>
                    </a:p>
                  </a:txBody>
                  <a:tcPr/>
                </a:tc>
                <a:tc>
                  <a:txBody>
                    <a:bodyPr/>
                    <a:lstStyle/>
                    <a:p>
                      <a:r>
                        <a:rPr lang="en-US" sz="1800" b="0" dirty="0" smtClean="0">
                          <a:solidFill>
                            <a:srgbClr val="FFC000"/>
                          </a:solidFill>
                        </a:rPr>
                        <a:t>Claims Filed</a:t>
                      </a:r>
                      <a:endParaRPr lang="en-US" sz="1800" b="0" dirty="0">
                        <a:solidFill>
                          <a:srgbClr val="FFC000"/>
                        </a:solidFill>
                      </a:endParaRPr>
                    </a:p>
                  </a:txBody>
                  <a:tcPr/>
                </a:tc>
                <a:tc>
                  <a:txBody>
                    <a:bodyPr/>
                    <a:lstStyle/>
                    <a:p>
                      <a:r>
                        <a:rPr lang="en-US" sz="1800" b="0" dirty="0" smtClean="0">
                          <a:solidFill>
                            <a:srgbClr val="FFC000"/>
                          </a:solidFill>
                        </a:rPr>
                        <a:t>Percent</a:t>
                      </a:r>
                      <a:r>
                        <a:rPr lang="en-US" sz="1800" b="0" baseline="0" dirty="0" smtClean="0">
                          <a:solidFill>
                            <a:srgbClr val="FFC000"/>
                          </a:solidFill>
                        </a:rPr>
                        <a:t> </a:t>
                      </a:r>
                      <a:r>
                        <a:rPr lang="en-US" sz="1800" b="0" dirty="0" smtClean="0">
                          <a:solidFill>
                            <a:srgbClr val="FFC000"/>
                          </a:solidFill>
                        </a:rPr>
                        <a:t>Change</a:t>
                      </a:r>
                      <a:endParaRPr lang="en-US" sz="1800" b="0" dirty="0">
                        <a:solidFill>
                          <a:srgbClr val="FFC000"/>
                        </a:solidFill>
                      </a:endParaRPr>
                    </a:p>
                  </a:txBody>
                  <a:tcPr/>
                </a:tc>
              </a:tr>
              <a:tr h="370840">
                <a:tc>
                  <a:txBody>
                    <a:bodyPr/>
                    <a:lstStyle/>
                    <a:p>
                      <a:r>
                        <a:rPr lang="en-US" sz="2200" dirty="0" smtClean="0"/>
                        <a:t>Week ending March 7</a:t>
                      </a:r>
                      <a:endParaRPr lang="en-US" sz="2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smtClean="0"/>
                        <a:t>2,015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-17.3%</a:t>
                      </a:r>
                      <a:endParaRPr lang="en-US" sz="2200" dirty="0"/>
                    </a:p>
                  </a:txBody>
                  <a:tcPr/>
                </a:tc>
              </a:tr>
              <a:tr h="370840">
                <a:tc>
                  <a:txBody>
                    <a:bodyPr/>
                    <a:lstStyle/>
                    <a:p>
                      <a:r>
                        <a:rPr lang="en-US" sz="2200" dirty="0" smtClean="0"/>
                        <a:t>Week ending March</a:t>
                      </a:r>
                      <a:r>
                        <a:rPr lang="en-US" sz="2200" baseline="0" dirty="0" smtClean="0"/>
                        <a:t> 14</a:t>
                      </a:r>
                      <a:endParaRPr lang="en-US" sz="2200" dirty="0"/>
                    </a:p>
                  </a:txBody>
                  <a:tcPr/>
                </a:tc>
                <a:tc>
                  <a:txBody>
                    <a:bodyPr/>
                    <a:lstStyle/>
                    <a:p>
                      <a:pPr algn="r"/>
                      <a:r>
                        <a:rPr lang="en-US" sz="2200" dirty="0" smtClean="0"/>
                        <a:t>2,312</a:t>
                      </a:r>
                      <a:endParaRPr lang="en-US" sz="2200" dirty="0"/>
                    </a:p>
                  </a:txBody>
                  <a:tcPr/>
                </a:tc>
                <a:tc>
                  <a:txBody>
                    <a:bodyPr/>
                    <a:lstStyle/>
                    <a:p>
                      <a:r>
                        <a:rPr lang="en-US" sz="2200" dirty="0" smtClean="0"/>
                        <a:t>28.1%</a:t>
                      </a:r>
                    </a:p>
                  </a:txBody>
                  <a:tcPr/>
                </a:tc>
              </a:tr>
              <a:tr h="370840">
                <a:tc>
                  <a:txBody>
                    <a:bodyPr/>
                    <a:lstStyle/>
                    <a:p>
                      <a:r>
                        <a:rPr lang="en-US" sz="2200" dirty="0" smtClean="0"/>
                        <a:t>Week ending March 21</a:t>
                      </a:r>
                      <a:endParaRPr lang="en-US" sz="2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smtClean="0"/>
                        <a:t>53,608</a:t>
                      </a:r>
                      <a:endParaRPr lang="en-US" sz="2200" b="1"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2,873.3%</a:t>
                      </a:r>
                    </a:p>
                  </a:txBody>
                  <a:tcPr/>
                </a:tc>
              </a:tr>
              <a:tr h="370840">
                <a:tc>
                  <a:txBody>
                    <a:bodyPr/>
                    <a:lstStyle/>
                    <a:p>
                      <a:r>
                        <a:rPr lang="en-US" sz="2200" dirty="0" smtClean="0"/>
                        <a:t>Week ending March 28</a:t>
                      </a:r>
                      <a:endParaRPr lang="en-US" sz="2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smtClean="0"/>
                        <a:t>120,331</a:t>
                      </a:r>
                      <a:endParaRPr lang="en-US" sz="2200" b="1" dirty="0" smtClean="0"/>
                    </a:p>
                  </a:txBody>
                  <a:tcPr/>
                </a:tc>
                <a:tc>
                  <a:txBody>
                    <a:bodyPr/>
                    <a:lstStyle/>
                    <a:p>
                      <a:r>
                        <a:rPr lang="en-US" sz="2200" dirty="0" smtClean="0"/>
                        <a:t>6,709.9%</a:t>
                      </a:r>
                      <a:endParaRPr lang="en-US" sz="2200" dirty="0"/>
                    </a:p>
                  </a:txBody>
                  <a:tcPr/>
                </a:tc>
              </a:tr>
              <a:tr h="370840">
                <a:tc>
                  <a:txBody>
                    <a:bodyPr/>
                    <a:lstStyle/>
                    <a:p>
                      <a:r>
                        <a:rPr lang="en-US" sz="2200" dirty="0" smtClean="0"/>
                        <a:t>Week</a:t>
                      </a:r>
                      <a:r>
                        <a:rPr lang="en-US" sz="2200" baseline="0" dirty="0" smtClean="0"/>
                        <a:t> ending April 4</a:t>
                      </a:r>
                      <a:endParaRPr lang="en-US" sz="2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0" dirty="0" smtClean="0"/>
                        <a:t>108,628</a:t>
                      </a:r>
                    </a:p>
                  </a:txBody>
                  <a:tcPr/>
                </a:tc>
                <a:tc>
                  <a:txBody>
                    <a:bodyPr/>
                    <a:lstStyle/>
                    <a:p>
                      <a:r>
                        <a:rPr lang="en-US" sz="2200" dirty="0" smtClean="0"/>
                        <a:t>3,796.3%</a:t>
                      </a:r>
                      <a:endParaRPr lang="en-US" sz="2200" dirty="0"/>
                    </a:p>
                  </a:txBody>
                  <a:tcPr/>
                </a:tc>
              </a:tr>
              <a:tr h="370840">
                <a:tc>
                  <a:txBody>
                    <a:bodyPr/>
                    <a:lstStyle/>
                    <a:p>
                      <a:pPr algn="r"/>
                      <a:r>
                        <a:rPr lang="en-US" sz="2200" b="1" dirty="0" smtClean="0">
                          <a:solidFill>
                            <a:srgbClr val="FFC000"/>
                          </a:solidFill>
                        </a:rPr>
                        <a:t>TOTAL</a:t>
                      </a:r>
                      <a:endParaRPr lang="en-US" sz="2200" b="1" dirty="0">
                        <a:solidFill>
                          <a:srgbClr val="FFC000"/>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FFC000"/>
                          </a:solidFill>
                        </a:rPr>
                        <a:t>286,894</a:t>
                      </a:r>
                    </a:p>
                  </a:txBody>
                  <a:tcPr/>
                </a:tc>
                <a:tc>
                  <a:txBody>
                    <a:bodyPr/>
                    <a:lstStyle/>
                    <a:p>
                      <a:endParaRPr lang="en-US" sz="2200" dirty="0"/>
                    </a:p>
                  </a:txBody>
                  <a:tcPr/>
                </a:tc>
              </a:tr>
            </a:tbl>
          </a:graphicData>
        </a:graphic>
      </p:graphicFrame>
      <p:sp>
        <p:nvSpPr>
          <p:cNvPr id="10" name="Rectangle 9"/>
          <p:cNvSpPr/>
          <p:nvPr/>
        </p:nvSpPr>
        <p:spPr>
          <a:xfrm>
            <a:off x="3819701" y="6423068"/>
            <a:ext cx="8049293" cy="430887"/>
          </a:xfrm>
          <a:prstGeom prst="rect">
            <a:avLst/>
          </a:prstGeom>
        </p:spPr>
        <p:txBody>
          <a:bodyPr wrap="square">
            <a:spAutoFit/>
          </a:bodyPr>
          <a:lstStyle/>
          <a:p>
            <a:r>
              <a:rPr lang="en-US" sz="1100" dirty="0">
                <a:hlinkClick r:id="rId4"/>
              </a:rPr>
              <a:t>http://www.hoosierdata.in.gov/dpage.asp?id=58&amp;view_number=2&amp;menu_level=&amp;</a:t>
            </a:r>
            <a:r>
              <a:rPr lang="en-US" sz="1100" dirty="0" smtClean="0">
                <a:hlinkClick r:id="rId4"/>
              </a:rPr>
              <a:t>panel_number=2</a:t>
            </a:r>
            <a:endParaRPr lang="en-US" sz="1100" dirty="0" smtClean="0"/>
          </a:p>
          <a:p>
            <a:endParaRPr lang="en-US" sz="1100" dirty="0"/>
          </a:p>
        </p:txBody>
      </p:sp>
      <p:sp>
        <p:nvSpPr>
          <p:cNvPr id="2" name="TextBox 1"/>
          <p:cNvSpPr txBox="1"/>
          <p:nvPr/>
        </p:nvSpPr>
        <p:spPr>
          <a:xfrm>
            <a:off x="9259216" y="2767267"/>
            <a:ext cx="2609778" cy="538609"/>
          </a:xfrm>
          <a:prstGeom prst="rect">
            <a:avLst/>
          </a:prstGeom>
          <a:noFill/>
        </p:spPr>
        <p:txBody>
          <a:bodyPr wrap="square" rtlCol="0">
            <a:spAutoFit/>
          </a:bodyPr>
          <a:lstStyle/>
          <a:p>
            <a:r>
              <a:rPr lang="en-US" sz="1500" dirty="0" smtClean="0"/>
              <a:t>16.8 million or 11% of U.S</a:t>
            </a:r>
            <a:r>
              <a:rPr lang="en-US" sz="1400" dirty="0" smtClean="0"/>
              <a:t>. Labor Force Prior 3 Weeks</a:t>
            </a:r>
            <a:endParaRPr lang="en-US" sz="1400" dirty="0"/>
          </a:p>
        </p:txBody>
      </p:sp>
    </p:spTree>
    <p:extLst>
      <p:ext uri="{BB962C8B-B14F-4D97-AF65-F5344CB8AC3E}">
        <p14:creationId xmlns:p14="http://schemas.microsoft.com/office/powerpoint/2010/main" val="2548476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63500" y="-136525"/>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sp>
        <p:nvSpPr>
          <p:cNvPr id="2" name="TextBox 1"/>
          <p:cNvSpPr txBox="1"/>
          <p:nvPr/>
        </p:nvSpPr>
        <p:spPr>
          <a:xfrm>
            <a:off x="3902075" y="2507848"/>
            <a:ext cx="7428310" cy="4355038"/>
          </a:xfrm>
          <a:prstGeom prst="rect">
            <a:avLst/>
          </a:prstGeom>
          <a:noFill/>
        </p:spPr>
        <p:txBody>
          <a:bodyPr wrap="square" rtlCol="0">
            <a:spAutoFit/>
          </a:bodyPr>
          <a:lstStyle/>
          <a:p>
            <a:r>
              <a:rPr lang="en-US" sz="8000" dirty="0" smtClean="0">
                <a:solidFill>
                  <a:srgbClr val="FFC000"/>
                </a:solidFill>
                <a:latin typeface="Segoe Print" panose="02000600000000000000" pitchFamily="2" charset="0"/>
              </a:rPr>
              <a:t>No. 1 </a:t>
            </a:r>
            <a:r>
              <a:rPr lang="en-US" sz="6600" dirty="0" smtClean="0">
                <a:latin typeface="Segoe Print" panose="02000600000000000000" pitchFamily="2" charset="0"/>
              </a:rPr>
              <a:t>Priority </a:t>
            </a:r>
          </a:p>
          <a:p>
            <a:r>
              <a:rPr lang="en-US" sz="4000" dirty="0" smtClean="0"/>
              <a:t>Protect &amp; Ensure the Safety of Our STUDENTS and STAFF</a:t>
            </a:r>
          </a:p>
          <a:p>
            <a:r>
              <a:rPr lang="en-US" dirty="0" smtClean="0"/>
              <a:t>Gov. Holcomb</a:t>
            </a:r>
          </a:p>
          <a:p>
            <a:r>
              <a:rPr lang="en-US" sz="1600" dirty="0">
                <a:hlinkClick r:id="rId4"/>
              </a:rPr>
              <a:t>https://www.in.gov/gov</a:t>
            </a:r>
            <a:r>
              <a:rPr lang="en-US" sz="1600" dirty="0" smtClean="0">
                <a:hlinkClick r:id="rId4"/>
              </a:rPr>
              <a:t>/</a:t>
            </a:r>
            <a:endParaRPr lang="en-US" sz="1600" dirty="0" smtClean="0"/>
          </a:p>
          <a:p>
            <a:endParaRPr lang="en-US" sz="900" dirty="0" smtClean="0"/>
          </a:p>
          <a:p>
            <a:r>
              <a:rPr lang="en-US" dirty="0" smtClean="0"/>
              <a:t>Department of Workforce Development</a:t>
            </a:r>
          </a:p>
          <a:p>
            <a:r>
              <a:rPr lang="en-US" sz="1600" dirty="0">
                <a:hlinkClick r:id="rId5"/>
              </a:rPr>
              <a:t>https://www.in.gov/dwd</a:t>
            </a:r>
            <a:r>
              <a:rPr lang="en-US" sz="1600" dirty="0" smtClean="0">
                <a:hlinkClick r:id="rId5"/>
              </a:rPr>
              <a:t>/</a:t>
            </a:r>
            <a:endParaRPr lang="en-US" sz="1600" dirty="0" smtClean="0"/>
          </a:p>
          <a:p>
            <a:endParaRPr lang="en-US" sz="2000" dirty="0" smtClean="0"/>
          </a:p>
          <a:p>
            <a:endParaRPr lang="en-US" sz="2000" dirty="0"/>
          </a:p>
        </p:txBody>
      </p:sp>
      <p:sp>
        <p:nvSpPr>
          <p:cNvPr id="3" name="TextBox 2"/>
          <p:cNvSpPr txBox="1"/>
          <p:nvPr/>
        </p:nvSpPr>
        <p:spPr>
          <a:xfrm>
            <a:off x="8744293" y="5231126"/>
            <a:ext cx="3132606" cy="800219"/>
          </a:xfrm>
          <a:prstGeom prst="rect">
            <a:avLst/>
          </a:prstGeom>
          <a:solidFill>
            <a:schemeClr val="accent1">
              <a:lumMod val="75000"/>
            </a:schemeClr>
          </a:solidFill>
          <a:effectLst>
            <a:reflection blurRad="6350" stA="50000" endA="275" endPos="40000" dist="101600" dir="5400000" sy="-100000" algn="bl" rotWithShape="0"/>
          </a:effectLst>
        </p:spPr>
        <p:txBody>
          <a:bodyPr wrap="square" rtlCol="0">
            <a:spAutoFit/>
          </a:bodyPr>
          <a:lstStyle/>
          <a:p>
            <a:r>
              <a:rPr lang="en-US" b="1" dirty="0" smtClean="0">
                <a:solidFill>
                  <a:srgbClr val="FFC000"/>
                </a:solidFill>
                <a:latin typeface="Segoe Print" panose="02000600000000000000" pitchFamily="2" charset="0"/>
              </a:rPr>
              <a:t>SCHOOLS E-LEARNING </a:t>
            </a:r>
            <a:r>
              <a:rPr lang="en-US" sz="2800" b="1" dirty="0" smtClean="0">
                <a:latin typeface="Segoe Print" panose="02000600000000000000" pitchFamily="2" charset="0"/>
              </a:rPr>
              <a:t>Academic YEAR</a:t>
            </a:r>
          </a:p>
        </p:txBody>
      </p:sp>
      <p:cxnSp>
        <p:nvCxnSpPr>
          <p:cNvPr id="13" name="Straight Connector 12"/>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902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718497" y="3550599"/>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181734" y="-34509"/>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cxnSp>
        <p:nvCxnSpPr>
          <p:cNvPr id="21" name="Straight Connector 20"/>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227676" y="2632025"/>
            <a:ext cx="7529625" cy="769441"/>
          </a:xfrm>
          <a:prstGeom prst="rect">
            <a:avLst/>
          </a:prstGeom>
        </p:spPr>
        <p:txBody>
          <a:bodyPr wrap="none">
            <a:spAutoFit/>
          </a:bodyPr>
          <a:lstStyle/>
          <a:p>
            <a:r>
              <a:rPr lang="en-US" sz="4400" b="1" dirty="0"/>
              <a:t>Indiana</a:t>
            </a:r>
            <a:r>
              <a:rPr lang="en-US" sz="4400" dirty="0"/>
              <a:t> ADULT EDUCATION</a:t>
            </a:r>
          </a:p>
        </p:txBody>
      </p:sp>
      <p:sp>
        <p:nvSpPr>
          <p:cNvPr id="10" name="TextBox 9"/>
          <p:cNvSpPr txBox="1"/>
          <p:nvPr/>
        </p:nvSpPr>
        <p:spPr>
          <a:xfrm>
            <a:off x="4189745" y="3448096"/>
            <a:ext cx="5993353" cy="2585323"/>
          </a:xfrm>
          <a:prstGeom prst="rect">
            <a:avLst/>
          </a:prstGeom>
          <a:noFill/>
        </p:spPr>
        <p:txBody>
          <a:bodyPr wrap="square" rtlCol="0">
            <a:spAutoFit/>
          </a:bodyPr>
          <a:lstStyle/>
          <a:p>
            <a:r>
              <a:rPr lang="en-US" sz="2600" dirty="0" smtClean="0"/>
              <a:t>OUR VIRTUAL DOORS </a:t>
            </a:r>
          </a:p>
          <a:p>
            <a:r>
              <a:rPr lang="en-US" sz="4800" dirty="0" smtClean="0">
                <a:latin typeface="Segoe Print" panose="02000600000000000000" pitchFamily="2" charset="0"/>
              </a:rPr>
              <a:t>ARE WIDE</a:t>
            </a:r>
          </a:p>
          <a:p>
            <a:r>
              <a:rPr lang="en-US" sz="8800" dirty="0" smtClean="0">
                <a:solidFill>
                  <a:srgbClr val="FFC000"/>
                </a:solidFill>
                <a:latin typeface="Segoe Print" panose="02000600000000000000" pitchFamily="2" charset="0"/>
              </a:rPr>
              <a:t>OPEN</a:t>
            </a:r>
            <a:endParaRPr lang="en-US" sz="8800" dirty="0">
              <a:solidFill>
                <a:srgbClr val="FFC000"/>
              </a:solidFill>
              <a:latin typeface="Segoe Print" panose="02000600000000000000" pitchFamily="2"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682" y="3550599"/>
            <a:ext cx="3514817" cy="2946464"/>
          </a:xfrm>
          <a:prstGeom prst="rect">
            <a:avLst/>
          </a:prstGeom>
          <a:ln>
            <a:solidFill>
              <a:schemeClr val="tx1"/>
            </a:solidFill>
          </a:ln>
        </p:spPr>
      </p:pic>
      <p:sp>
        <p:nvSpPr>
          <p:cNvPr id="12" name="TextBox 11"/>
          <p:cNvSpPr txBox="1"/>
          <p:nvPr/>
        </p:nvSpPr>
        <p:spPr>
          <a:xfrm>
            <a:off x="4227676" y="5798259"/>
            <a:ext cx="4792638" cy="430887"/>
          </a:xfrm>
          <a:prstGeom prst="rect">
            <a:avLst/>
          </a:prstGeom>
          <a:noFill/>
        </p:spPr>
        <p:txBody>
          <a:bodyPr wrap="square" rtlCol="0">
            <a:spAutoFit/>
          </a:bodyPr>
          <a:lstStyle/>
          <a:p>
            <a:r>
              <a:rPr lang="en-US" sz="2100" dirty="0" smtClean="0"/>
              <a:t>“We Continue to LEARN!”</a:t>
            </a:r>
            <a:endParaRPr lang="en-US" sz="2100" dirty="0"/>
          </a:p>
        </p:txBody>
      </p:sp>
      <p:sp>
        <p:nvSpPr>
          <p:cNvPr id="13" name="Rectangle 12"/>
          <p:cNvSpPr/>
          <p:nvPr/>
        </p:nvSpPr>
        <p:spPr>
          <a:xfrm>
            <a:off x="3638912" y="6284271"/>
            <a:ext cx="4047903" cy="646331"/>
          </a:xfrm>
          <a:prstGeom prst="rect">
            <a:avLst/>
          </a:prstGeom>
        </p:spPr>
        <p:txBody>
          <a:bodyPr wrap="none">
            <a:spAutoFit/>
          </a:bodyPr>
          <a:lstStyle/>
          <a:p>
            <a:r>
              <a:rPr lang="en-US" dirty="0">
                <a:hlinkClick r:id="rId5"/>
              </a:rPr>
              <a:t>https://</a:t>
            </a:r>
            <a:r>
              <a:rPr lang="en-US" dirty="0" smtClean="0">
                <a:hlinkClick r:id="rId5"/>
              </a:rPr>
              <a:t>www.in.gov/dwd/2910.htm</a:t>
            </a:r>
            <a:endParaRPr lang="en-US" dirty="0" smtClean="0"/>
          </a:p>
          <a:p>
            <a:endParaRPr lang="en-US" dirty="0"/>
          </a:p>
        </p:txBody>
      </p:sp>
    </p:spTree>
    <p:extLst>
      <p:ext uri="{BB962C8B-B14F-4D97-AF65-F5344CB8AC3E}">
        <p14:creationId xmlns:p14="http://schemas.microsoft.com/office/powerpoint/2010/main" val="3513340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8" descr="http://www.guideoftheworld.com/wp-content/uploads/map/indiana_blank_map.jpg"/>
          <p:cNvSpPr>
            <a:spLocks noChangeAspect="1" noChangeArrowheads="1"/>
          </p:cNvSpPr>
          <p:nvPr/>
        </p:nvSpPr>
        <p:spPr bwMode="auto">
          <a:xfrm>
            <a:off x="63500" y="-136525"/>
            <a:ext cx="38385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a:xfrm>
            <a:off x="145869" y="2177615"/>
            <a:ext cx="3209693" cy="2092881"/>
          </a:xfrm>
          <a:prstGeom prst="rect">
            <a:avLst/>
          </a:prstGeom>
        </p:spPr>
        <p:txBody>
          <a:bodyPr wrap="square">
            <a:spAutoFit/>
          </a:bodyPr>
          <a:lstStyle/>
          <a:p>
            <a:pPr algn="r"/>
            <a:r>
              <a:rPr lang="en-US" sz="4800" dirty="0"/>
              <a:t>Across </a:t>
            </a:r>
            <a:r>
              <a:rPr lang="en-US" sz="5400" b="1" dirty="0"/>
              <a:t>INDIANA</a:t>
            </a:r>
          </a:p>
          <a:p>
            <a:pPr algn="r"/>
            <a:r>
              <a:rPr lang="en-US" sz="2900" dirty="0" smtClean="0">
                <a:solidFill>
                  <a:srgbClr val="FFC000"/>
                </a:solidFill>
                <a:latin typeface="Segoe Print" panose="02000600000000000000" pitchFamily="2" charset="0"/>
              </a:rPr>
              <a:t>Remote</a:t>
            </a:r>
            <a:r>
              <a:rPr lang="en-US" sz="2900" dirty="0" smtClean="0">
                <a:latin typeface="Segoe Print" panose="02000600000000000000" pitchFamily="2" charset="0"/>
              </a:rPr>
              <a:t> Edition</a:t>
            </a:r>
            <a:endParaRPr lang="en-US" sz="2900" dirty="0">
              <a:latin typeface="Segoe Print" panose="02000600000000000000" pitchFamily="2" charset="0"/>
            </a:endParaRPr>
          </a:p>
        </p:txBody>
      </p:sp>
      <p:sp>
        <p:nvSpPr>
          <p:cNvPr id="26" name="TextBox 25"/>
          <p:cNvSpPr txBox="1"/>
          <p:nvPr/>
        </p:nvSpPr>
        <p:spPr>
          <a:xfrm>
            <a:off x="336884" y="4283480"/>
            <a:ext cx="3018678" cy="1754326"/>
          </a:xfrm>
          <a:prstGeom prst="rect">
            <a:avLst/>
          </a:prstGeom>
          <a:noFill/>
        </p:spPr>
        <p:txBody>
          <a:bodyPr wrap="square" rtlCol="0">
            <a:spAutoFit/>
          </a:bodyPr>
          <a:lstStyle/>
          <a:p>
            <a:r>
              <a:rPr lang="en-US" dirty="0" smtClean="0"/>
              <a:t>Marilyn		Jerry</a:t>
            </a:r>
          </a:p>
          <a:p>
            <a:r>
              <a:rPr lang="en-US" dirty="0" smtClean="0"/>
              <a:t>Melinda		Donna</a:t>
            </a:r>
          </a:p>
          <a:p>
            <a:r>
              <a:rPr lang="en-US" dirty="0" smtClean="0"/>
              <a:t>Matt		Brin</a:t>
            </a:r>
          </a:p>
          <a:p>
            <a:r>
              <a:rPr lang="en-US" dirty="0" smtClean="0"/>
              <a:t>Dan		Nancy</a:t>
            </a:r>
          </a:p>
          <a:p>
            <a:r>
              <a:rPr lang="en-US" dirty="0" smtClean="0"/>
              <a:t>Jennifer		Roy</a:t>
            </a:r>
          </a:p>
          <a:p>
            <a:r>
              <a:rPr lang="en-US" dirty="0" smtClean="0"/>
              <a:t>Jose		Lance</a:t>
            </a:r>
            <a:endParaRPr lang="en-US" dirty="0"/>
          </a:p>
        </p:txBody>
      </p:sp>
      <p:cxnSp>
        <p:nvCxnSpPr>
          <p:cNvPr id="14" name="Straight Connector 13"/>
          <p:cNvCxnSpPr/>
          <p:nvPr/>
        </p:nvCxnSpPr>
        <p:spPr>
          <a:xfrm>
            <a:off x="2903331" y="4448549"/>
            <a:ext cx="9570" cy="1565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3250" name="Picture 2" descr="1ac3c96a-a6c8-4260-95f4-60484fe79393@namprd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5574" y="2718872"/>
            <a:ext cx="3842843" cy="38428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3647152"/>
            <a:ext cx="0" cy="7294305"/>
          </a:xfrm>
          <a:prstGeom prst="rect">
            <a:avLst/>
          </a:prstGeom>
          <a:solidFill>
            <a:srgbClr val="3BCA3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3308" tIns="0" rIns="-133308" bIns="0" numCol="1" anchor="ctr" anchorCtr="0" compatLnSpc="1">
            <a:prstTxWarp prst="textNoShape">
              <a:avLst/>
            </a:prstTxWarp>
            <a:spAutoFit/>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A1A1A"/>
                </a:solidFill>
                <a:effectLst/>
                <a:latin typeface="Arial" panose="020B0604020202020204" pitchFamily="34" charset="0"/>
              </a:rPr>
              <a:t>  </a:t>
            </a:r>
            <a:r>
              <a:rPr kumimoji="0" lang="en-US" altLang="en-US" sz="1900" b="0" i="0" u="none" strike="noStrike" cap="none" normalizeH="0" baseline="0" dirty="0" smtClean="0">
                <a:ln>
                  <a:noFill/>
                </a:ln>
                <a:solidFill>
                  <a:srgbClr val="1A1A1A"/>
                </a:solidFill>
                <a:effectLst/>
                <a:latin typeface="Arial" panose="020B0604020202020204" pitchFamily="34" charset="0"/>
              </a:rPr>
              <a:t> </a:t>
            </a:r>
            <a:endParaRPr kumimoji="0" lang="en-US" altLang="en-US" sz="1800" b="0" i="0" u="none" strike="noStrike" cap="none" normalizeH="0" baseline="0" dirty="0" smtClean="0">
              <a:ln>
                <a:noFill/>
              </a:ln>
              <a:solidFill>
                <a:srgbClr val="1A1A1A"/>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rgbClr val="1A1A1A"/>
              </a:solidFill>
              <a:effectLst/>
              <a:latin typeface="Poppins"/>
            </a:endParaRPr>
          </a:p>
        </p:txBody>
      </p:sp>
      <p:sp>
        <p:nvSpPr>
          <p:cNvPr id="9" name="AutoShape 4" descr="I will teach because i care Classic T-Shirt Light Blue"/>
          <p:cNvSpPr>
            <a:spLocks noChangeAspect="1" noChangeArrowheads="1"/>
          </p:cNvSpPr>
          <p:nvPr/>
        </p:nvSpPr>
        <p:spPr bwMode="auto">
          <a:xfrm>
            <a:off x="-69850" y="-1720184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5" descr="I will teach because i care Ladies T-Shirt White"/>
          <p:cNvSpPr>
            <a:spLocks noChangeAspect="1" noChangeArrowheads="1"/>
          </p:cNvSpPr>
          <p:nvPr/>
        </p:nvSpPr>
        <p:spPr bwMode="auto">
          <a:xfrm>
            <a:off x="-69850" y="-1719895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6" descr="I will teach because i care Ladies T-Shirt Light Blue"/>
          <p:cNvSpPr>
            <a:spLocks noChangeAspect="1" noChangeArrowheads="1"/>
          </p:cNvSpPr>
          <p:nvPr/>
        </p:nvSpPr>
        <p:spPr bwMode="auto">
          <a:xfrm>
            <a:off x="-69850" y="-17196069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7" descr="I will teach because i care Hooded Sweatshirt White"/>
          <p:cNvSpPr>
            <a:spLocks noChangeAspect="1" noChangeArrowheads="1"/>
          </p:cNvSpPr>
          <p:nvPr/>
        </p:nvSpPr>
        <p:spPr bwMode="auto">
          <a:xfrm>
            <a:off x="-69850" y="-17193180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AutoShape 8" descr="I will teach because i care Crewneck Sweatshirt White"/>
          <p:cNvSpPr>
            <a:spLocks noChangeAspect="1" noChangeArrowheads="1"/>
          </p:cNvSpPr>
          <p:nvPr/>
        </p:nvSpPr>
        <p:spPr bwMode="auto">
          <a:xfrm>
            <a:off x="-69850" y="-1719029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AutoShape 9" descr="I will teach because i care Crewneck Sweatshirt Light Blue"/>
          <p:cNvSpPr>
            <a:spLocks noChangeAspect="1" noChangeArrowheads="1"/>
          </p:cNvSpPr>
          <p:nvPr/>
        </p:nvSpPr>
        <p:spPr bwMode="auto">
          <a:xfrm>
            <a:off x="-69850" y="-17187402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AutoShape 10" descr="I will teach because i care Long Sleeve Tee White"/>
          <p:cNvSpPr>
            <a:spLocks noChangeAspect="1" noChangeArrowheads="1"/>
          </p:cNvSpPr>
          <p:nvPr/>
        </p:nvSpPr>
        <p:spPr bwMode="auto">
          <a:xfrm>
            <a:off x="-69850" y="-171845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AutoShape 11" descr="I will teach because i care Sleeveless Tee White"/>
          <p:cNvSpPr>
            <a:spLocks noChangeAspect="1" noChangeArrowheads="1"/>
          </p:cNvSpPr>
          <p:nvPr/>
        </p:nvSpPr>
        <p:spPr bwMode="auto">
          <a:xfrm>
            <a:off x="-69850" y="-17181623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AutoShape 12" descr="I will teach because i care Unisex Tank White"/>
          <p:cNvSpPr>
            <a:spLocks noChangeAspect="1" noChangeArrowheads="1"/>
          </p:cNvSpPr>
          <p:nvPr/>
        </p:nvSpPr>
        <p:spPr bwMode="auto">
          <a:xfrm>
            <a:off x="-69850" y="-171787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AutoShape 13" descr="I will teach because i care V-Neck T-Shirt White"/>
          <p:cNvSpPr>
            <a:spLocks noChangeAspect="1" noChangeArrowheads="1"/>
          </p:cNvSpPr>
          <p:nvPr/>
        </p:nvSpPr>
        <p:spPr bwMode="auto">
          <a:xfrm>
            <a:off x="-69850" y="-17175845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AutoShape 14" descr="I will teach because i care Mug White"/>
          <p:cNvSpPr>
            <a:spLocks noChangeAspect="1" noChangeArrowheads="1"/>
          </p:cNvSpPr>
          <p:nvPr/>
        </p:nvSpPr>
        <p:spPr bwMode="auto">
          <a:xfrm>
            <a:off x="-69850" y="-17172955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AutoShape 15" descr="I will teach because i care Mug Light Blue"/>
          <p:cNvSpPr>
            <a:spLocks noChangeAspect="1" noChangeArrowheads="1"/>
          </p:cNvSpPr>
          <p:nvPr/>
        </p:nvSpPr>
        <p:spPr bwMode="auto">
          <a:xfrm>
            <a:off x="-69850" y="-1717006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AutoShape 16" descr="I will teach because i care Classic T-Shirt Light Blue"/>
          <p:cNvSpPr>
            <a:spLocks noChangeAspect="1" noChangeArrowheads="1"/>
          </p:cNvSpPr>
          <p:nvPr/>
        </p:nvSpPr>
        <p:spPr bwMode="auto">
          <a:xfrm>
            <a:off x="-69850" y="-1716717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AutoShape 17" descr="I will teach because i care Ladies T-Shirt White"/>
          <p:cNvSpPr>
            <a:spLocks noChangeAspect="1" noChangeArrowheads="1"/>
          </p:cNvSpPr>
          <p:nvPr/>
        </p:nvSpPr>
        <p:spPr bwMode="auto">
          <a:xfrm>
            <a:off x="-69850" y="-17164288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AutoShape 18" descr="I will teach because i care Ladies T-Shirt Light Blue"/>
          <p:cNvSpPr>
            <a:spLocks noChangeAspect="1" noChangeArrowheads="1"/>
          </p:cNvSpPr>
          <p:nvPr/>
        </p:nvSpPr>
        <p:spPr bwMode="auto">
          <a:xfrm>
            <a:off x="-69850" y="-1716139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AutoShape 19" descr="I will teach because i care Hooded Sweatshirt White"/>
          <p:cNvSpPr>
            <a:spLocks noChangeAspect="1" noChangeArrowheads="1"/>
          </p:cNvSpPr>
          <p:nvPr/>
        </p:nvSpPr>
        <p:spPr bwMode="auto">
          <a:xfrm>
            <a:off x="-69850" y="-1715850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AutoShape 20" descr="I will teach because i care Crewneck Sweatshirt White"/>
          <p:cNvSpPr>
            <a:spLocks noChangeAspect="1" noChangeArrowheads="1"/>
          </p:cNvSpPr>
          <p:nvPr/>
        </p:nvSpPr>
        <p:spPr bwMode="auto">
          <a:xfrm>
            <a:off x="-69850" y="-1715562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48" name="AutoShape 21" descr="I will teach because i care Crewneck Sweatshirt Light Blue"/>
          <p:cNvSpPr>
            <a:spLocks noChangeAspect="1" noChangeArrowheads="1"/>
          </p:cNvSpPr>
          <p:nvPr/>
        </p:nvSpPr>
        <p:spPr bwMode="auto">
          <a:xfrm>
            <a:off x="-69850" y="-17152731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49" name="AutoShape 22" descr="I will teach because i care Long Sleeve Tee White"/>
          <p:cNvSpPr>
            <a:spLocks noChangeAspect="1" noChangeArrowheads="1"/>
          </p:cNvSpPr>
          <p:nvPr/>
        </p:nvSpPr>
        <p:spPr bwMode="auto">
          <a:xfrm>
            <a:off x="-69850" y="-17149841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51" name="AutoShape 23" descr="I will teach because i care Sleeveless Tee White"/>
          <p:cNvSpPr>
            <a:spLocks noChangeAspect="1" noChangeArrowheads="1"/>
          </p:cNvSpPr>
          <p:nvPr/>
        </p:nvSpPr>
        <p:spPr bwMode="auto">
          <a:xfrm>
            <a:off x="-69850" y="-1714695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52" name="AutoShape 24" descr="I will teach because i care Unisex Tank White"/>
          <p:cNvSpPr>
            <a:spLocks noChangeAspect="1" noChangeArrowheads="1"/>
          </p:cNvSpPr>
          <p:nvPr/>
        </p:nvSpPr>
        <p:spPr bwMode="auto">
          <a:xfrm>
            <a:off x="-69850" y="-1714406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53" name="AutoShape 25" descr="I will teach because i care V-Neck T-Shirt White"/>
          <p:cNvSpPr>
            <a:spLocks noChangeAspect="1" noChangeArrowheads="1"/>
          </p:cNvSpPr>
          <p:nvPr/>
        </p:nvSpPr>
        <p:spPr bwMode="auto">
          <a:xfrm>
            <a:off x="-69850" y="-1714117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54" name="AutoShape 26" descr="I will teach because i care Mug White"/>
          <p:cNvSpPr>
            <a:spLocks noChangeAspect="1" noChangeArrowheads="1"/>
          </p:cNvSpPr>
          <p:nvPr/>
        </p:nvSpPr>
        <p:spPr bwMode="auto">
          <a:xfrm>
            <a:off x="-69850" y="-17138284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55" name="AutoShape 27" descr="I will teach because i care Mug Light Blue"/>
          <p:cNvSpPr>
            <a:spLocks noChangeAspect="1" noChangeArrowheads="1"/>
          </p:cNvSpPr>
          <p:nvPr/>
        </p:nvSpPr>
        <p:spPr bwMode="auto">
          <a:xfrm>
            <a:off x="-69850" y="-1713539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56" name="Rectangle 53255"/>
          <p:cNvSpPr/>
          <p:nvPr/>
        </p:nvSpPr>
        <p:spPr>
          <a:xfrm>
            <a:off x="6378804" y="2718872"/>
            <a:ext cx="184731" cy="369332"/>
          </a:xfrm>
          <a:prstGeom prst="rect">
            <a:avLst/>
          </a:prstGeom>
        </p:spPr>
        <p:txBody>
          <a:bodyPr wrap="none">
            <a:spAutoFit/>
          </a:bodyPr>
          <a:lstStyle/>
          <a:p>
            <a:endParaRPr lang="en-US" dirty="0"/>
          </a:p>
        </p:txBody>
      </p:sp>
      <p:sp>
        <p:nvSpPr>
          <p:cNvPr id="53257" name="Rectangle 53256"/>
          <p:cNvSpPr/>
          <p:nvPr/>
        </p:nvSpPr>
        <p:spPr>
          <a:xfrm>
            <a:off x="8102584" y="2915735"/>
            <a:ext cx="3832742" cy="3385542"/>
          </a:xfrm>
          <a:prstGeom prst="rect">
            <a:avLst/>
          </a:prstGeom>
        </p:spPr>
        <p:txBody>
          <a:bodyPr wrap="square">
            <a:spAutoFit/>
          </a:bodyPr>
          <a:lstStyle/>
          <a:p>
            <a:pPr lvl="0" defTabSz="914400" eaLnBrk="0" fontAlgn="base" hangingPunct="0">
              <a:spcBef>
                <a:spcPct val="0"/>
              </a:spcBef>
              <a:spcAft>
                <a:spcPct val="0"/>
              </a:spcAft>
            </a:pPr>
            <a:r>
              <a:rPr lang="en-US" altLang="en-US" sz="6000" dirty="0"/>
              <a:t>DR. </a:t>
            </a:r>
            <a:r>
              <a:rPr lang="en-US" altLang="en-US" sz="6000" dirty="0" smtClean="0"/>
              <a:t>SEUSS</a:t>
            </a:r>
          </a:p>
          <a:p>
            <a:pPr lvl="0" defTabSz="914400" eaLnBrk="0" fontAlgn="base" hangingPunct="0">
              <a:spcBef>
                <a:spcPct val="0"/>
              </a:spcBef>
              <a:spcAft>
                <a:spcPct val="0"/>
              </a:spcAft>
            </a:pPr>
            <a:endParaRPr lang="en-US" altLang="en-US" sz="800" dirty="0" smtClean="0"/>
          </a:p>
          <a:p>
            <a:pPr lvl="0" defTabSz="914400" eaLnBrk="0" fontAlgn="base" hangingPunct="0">
              <a:spcBef>
                <a:spcPct val="0"/>
              </a:spcBef>
              <a:spcAft>
                <a:spcPct val="0"/>
              </a:spcAft>
            </a:pPr>
            <a:r>
              <a:rPr lang="en-US" altLang="en-US" sz="3200" dirty="0" smtClean="0"/>
              <a:t>“I </a:t>
            </a:r>
            <a:r>
              <a:rPr lang="en-US" altLang="en-US" sz="3200" dirty="0"/>
              <a:t>WILL TEACH YOU IN A </a:t>
            </a:r>
            <a:r>
              <a:rPr lang="en-US" altLang="en-US" sz="3200" dirty="0" smtClean="0"/>
              <a:t>ROOM</a:t>
            </a:r>
            <a:r>
              <a:rPr lang="en-US" altLang="en-US" sz="3200" dirty="0"/>
              <a:t>, </a:t>
            </a:r>
            <a:r>
              <a:rPr lang="en-US" altLang="en-US" sz="3200" dirty="0" smtClean="0"/>
              <a:t>          I </a:t>
            </a:r>
            <a:r>
              <a:rPr lang="en-US" altLang="en-US" sz="3200" dirty="0"/>
              <a:t>WILL TEACH </a:t>
            </a:r>
            <a:r>
              <a:rPr lang="en-US" altLang="en-US" sz="3200" dirty="0">
                <a:solidFill>
                  <a:srgbClr val="FFC000"/>
                </a:solidFill>
              </a:rPr>
              <a:t>BECAUSE</a:t>
            </a:r>
            <a:r>
              <a:rPr lang="en-US" altLang="en-US" sz="3200" dirty="0"/>
              <a:t> I </a:t>
            </a:r>
            <a:r>
              <a:rPr lang="en-US" altLang="en-US" sz="3200" dirty="0" smtClean="0"/>
              <a:t>CARE.” </a:t>
            </a:r>
            <a:endParaRPr lang="en-US" altLang="en-US" sz="3200" dirty="0"/>
          </a:p>
          <a:p>
            <a:pPr lvl="0" defTabSz="914400" eaLnBrk="0" fontAlgn="base" hangingPunct="0">
              <a:spcBef>
                <a:spcPct val="0"/>
              </a:spcBef>
              <a:spcAft>
                <a:spcPct val="0"/>
              </a:spcAft>
            </a:pPr>
            <a:endParaRPr lang="en-US" altLang="en-US" dirty="0">
              <a:latin typeface="Arial" panose="020B0604020202020204" pitchFamily="34" charset="0"/>
            </a:endParaRPr>
          </a:p>
        </p:txBody>
      </p:sp>
    </p:spTree>
    <p:extLst>
      <p:ext uri="{BB962C8B-B14F-4D97-AF65-F5344CB8AC3E}">
        <p14:creationId xmlns:p14="http://schemas.microsoft.com/office/powerpoint/2010/main" val="20029899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por Trai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10.xml><?xml version="1.0" encoding="utf-8"?>
<a:theme xmlns:a="http://schemas.openxmlformats.org/drawingml/2006/main" name="10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1.xml><?xml version="1.0" encoding="utf-8"?>
<a:theme xmlns:a="http://schemas.openxmlformats.org/drawingml/2006/main" name="11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2.xml><?xml version="1.0" encoding="utf-8"?>
<a:theme xmlns:a="http://schemas.openxmlformats.org/drawingml/2006/main" name="12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3.xml><?xml version="1.0" encoding="utf-8"?>
<a:theme xmlns:a="http://schemas.openxmlformats.org/drawingml/2006/main" name="13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4.xml><?xml version="1.0" encoding="utf-8"?>
<a:theme xmlns:a="http://schemas.openxmlformats.org/drawingml/2006/main" name="14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5.xml><?xml version="1.0" encoding="utf-8"?>
<a:theme xmlns:a="http://schemas.openxmlformats.org/drawingml/2006/main" name="15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6.xml><?xml version="1.0" encoding="utf-8"?>
<a:theme xmlns:a="http://schemas.openxmlformats.org/drawingml/2006/main" name="16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7.xml><?xml version="1.0" encoding="utf-8"?>
<a:theme xmlns:a="http://schemas.openxmlformats.org/drawingml/2006/main" name="17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8.xml><?xml version="1.0" encoding="utf-8"?>
<a:theme xmlns:a="http://schemas.openxmlformats.org/drawingml/2006/main" name="18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3.xml><?xml version="1.0" encoding="utf-8"?>
<a:theme xmlns:a="http://schemas.openxmlformats.org/drawingml/2006/main" name="2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4.xml><?xml version="1.0" encoding="utf-8"?>
<a:theme xmlns:a="http://schemas.openxmlformats.org/drawingml/2006/main" name="4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5.xml><?xml version="1.0" encoding="utf-8"?>
<a:theme xmlns:a="http://schemas.openxmlformats.org/drawingml/2006/main" name="5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6.xml><?xml version="1.0" encoding="utf-8"?>
<a:theme xmlns:a="http://schemas.openxmlformats.org/drawingml/2006/main" name="6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7.xml><?xml version="1.0" encoding="utf-8"?>
<a:theme xmlns:a="http://schemas.openxmlformats.org/drawingml/2006/main" name="7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8.xml><?xml version="1.0" encoding="utf-8"?>
<a:theme xmlns:a="http://schemas.openxmlformats.org/drawingml/2006/main" name="8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9.xml><?xml version="1.0" encoding="utf-8"?>
<a:theme xmlns:a="http://schemas.openxmlformats.org/drawingml/2006/main" name="9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docProps/app.xml><?xml version="1.0" encoding="utf-8"?>
<Properties xmlns="http://schemas.openxmlformats.org/officeDocument/2006/extended-properties" xmlns:vt="http://schemas.openxmlformats.org/officeDocument/2006/docPropsVTypes">
  <Template>TM04033937[[fn=Vapor Trail]]</Template>
  <TotalTime>32240</TotalTime>
  <Words>3930</Words>
  <Application>Microsoft Office PowerPoint</Application>
  <PresentationFormat>Widescreen</PresentationFormat>
  <Paragraphs>881</Paragraphs>
  <Slides>50</Slides>
  <Notes>50</Notes>
  <HiddenSlides>0</HiddenSlides>
  <MMClips>0</MMClips>
  <ScaleCrop>false</ScaleCrop>
  <HeadingPairs>
    <vt:vector size="8" baseType="variant">
      <vt:variant>
        <vt:lpstr>Fonts Used</vt:lpstr>
      </vt:variant>
      <vt:variant>
        <vt:i4>8</vt:i4>
      </vt:variant>
      <vt:variant>
        <vt:lpstr>Theme</vt:lpstr>
      </vt:variant>
      <vt:variant>
        <vt:i4>18</vt:i4>
      </vt:variant>
      <vt:variant>
        <vt:lpstr>Embedded OLE Servers</vt:lpstr>
      </vt:variant>
      <vt:variant>
        <vt:i4>1</vt:i4>
      </vt:variant>
      <vt:variant>
        <vt:lpstr>Slide Titles</vt:lpstr>
      </vt:variant>
      <vt:variant>
        <vt:i4>50</vt:i4>
      </vt:variant>
    </vt:vector>
  </HeadingPairs>
  <TitlesOfParts>
    <vt:vector size="77" baseType="lpstr">
      <vt:lpstr>ＭＳ Ｐゴシック</vt:lpstr>
      <vt:lpstr>Arial</vt:lpstr>
      <vt:lpstr>Calibri</vt:lpstr>
      <vt:lpstr>Century Gothic</vt:lpstr>
      <vt:lpstr>Garamond</vt:lpstr>
      <vt:lpstr>Poppins</vt:lpstr>
      <vt:lpstr>Segoe Print</vt:lpstr>
      <vt:lpstr>Times New Roman</vt:lpstr>
      <vt:lpstr>Vapor Trail</vt:lpstr>
      <vt:lpstr>3_Office Theme</vt:lpstr>
      <vt:lpstr>2_Office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think-cell Slide</vt:lpstr>
      <vt:lpstr>PowerPoint Presentation</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Demand driven workforce system</dc:title>
  <dc:creator>Habig, Melanee</dc:creator>
  <cp:lastModifiedBy>Haffner, Jerry L</cp:lastModifiedBy>
  <cp:revision>5106</cp:revision>
  <cp:lastPrinted>2020-03-10T20:42:10Z</cp:lastPrinted>
  <dcterms:created xsi:type="dcterms:W3CDTF">2017-04-06T17:55:39Z</dcterms:created>
  <dcterms:modified xsi:type="dcterms:W3CDTF">2020-04-15T19:55:33Z</dcterms:modified>
</cp:coreProperties>
</file>