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4"/>
  </p:sldMasterIdLst>
  <p:notesMasterIdLst>
    <p:notesMasterId r:id="rId54"/>
  </p:notesMasterIdLst>
  <p:sldIdLst>
    <p:sldId id="2985" r:id="rId5"/>
    <p:sldId id="3182" r:id="rId6"/>
    <p:sldId id="2998" r:id="rId7"/>
    <p:sldId id="3078" r:id="rId8"/>
    <p:sldId id="1379" r:id="rId9"/>
    <p:sldId id="3221" r:id="rId10"/>
    <p:sldId id="260" r:id="rId11"/>
    <p:sldId id="3148" r:id="rId12"/>
    <p:sldId id="3149" r:id="rId13"/>
    <p:sldId id="3150" r:id="rId14"/>
    <p:sldId id="3151" r:id="rId15"/>
    <p:sldId id="3152" r:id="rId16"/>
    <p:sldId id="3154" r:id="rId17"/>
    <p:sldId id="3155" r:id="rId18"/>
    <p:sldId id="3156" r:id="rId19"/>
    <p:sldId id="3157" r:id="rId20"/>
    <p:sldId id="3158" r:id="rId21"/>
    <p:sldId id="3159" r:id="rId22"/>
    <p:sldId id="3160" r:id="rId23"/>
    <p:sldId id="3164" r:id="rId24"/>
    <p:sldId id="3162" r:id="rId25"/>
    <p:sldId id="3163" r:id="rId26"/>
    <p:sldId id="3165" r:id="rId27"/>
    <p:sldId id="3166" r:id="rId28"/>
    <p:sldId id="3167" r:id="rId29"/>
    <p:sldId id="3168" r:id="rId30"/>
    <p:sldId id="3172" r:id="rId31"/>
    <p:sldId id="3171" r:id="rId32"/>
    <p:sldId id="3173" r:id="rId33"/>
    <p:sldId id="3174" r:id="rId34"/>
    <p:sldId id="3175" r:id="rId35"/>
    <p:sldId id="3176" r:id="rId36"/>
    <p:sldId id="3177" r:id="rId37"/>
    <p:sldId id="3129" r:id="rId38"/>
    <p:sldId id="3131" r:id="rId39"/>
    <p:sldId id="3178" r:id="rId40"/>
    <p:sldId id="3179" r:id="rId41"/>
    <p:sldId id="3180" r:id="rId42"/>
    <p:sldId id="3134" r:id="rId43"/>
    <p:sldId id="3136" r:id="rId44"/>
    <p:sldId id="3137" r:id="rId45"/>
    <p:sldId id="3138" r:id="rId46"/>
    <p:sldId id="3139" r:id="rId47"/>
    <p:sldId id="3181" r:id="rId48"/>
    <p:sldId id="1291" r:id="rId49"/>
    <p:sldId id="3079" r:id="rId50"/>
    <p:sldId id="3084" r:id="rId51"/>
    <p:sldId id="865" r:id="rId52"/>
    <p:sldId id="322" r:id="rId53"/>
  </p:sldIdLst>
  <p:sldSz cx="12192000" cy="6858000"/>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icide Risk in the Veteran Population-Our Mission" id="{D4C9BD7E-82E5-44B5-AC12-006884386BD9}">
          <p14:sldIdLst>
            <p14:sldId id="2985"/>
            <p14:sldId id="3182"/>
            <p14:sldId id="2998"/>
            <p14:sldId id="3078"/>
            <p14:sldId id="1379"/>
            <p14:sldId id="3221"/>
            <p14:sldId id="260"/>
            <p14:sldId id="3148"/>
            <p14:sldId id="3149"/>
            <p14:sldId id="3150"/>
            <p14:sldId id="3151"/>
            <p14:sldId id="3152"/>
            <p14:sldId id="3154"/>
            <p14:sldId id="3155"/>
            <p14:sldId id="3156"/>
            <p14:sldId id="3157"/>
            <p14:sldId id="3158"/>
            <p14:sldId id="3159"/>
            <p14:sldId id="3160"/>
            <p14:sldId id="3164"/>
            <p14:sldId id="3162"/>
            <p14:sldId id="3163"/>
            <p14:sldId id="3165"/>
            <p14:sldId id="3166"/>
            <p14:sldId id="3167"/>
            <p14:sldId id="3168"/>
            <p14:sldId id="3172"/>
            <p14:sldId id="3171"/>
            <p14:sldId id="3173"/>
            <p14:sldId id="3174"/>
            <p14:sldId id="3175"/>
            <p14:sldId id="3176"/>
            <p14:sldId id="3177"/>
            <p14:sldId id="3129"/>
            <p14:sldId id="3131"/>
            <p14:sldId id="3178"/>
            <p14:sldId id="3179"/>
            <p14:sldId id="3180"/>
            <p14:sldId id="3134"/>
            <p14:sldId id="3136"/>
            <p14:sldId id="3137"/>
            <p14:sldId id="3138"/>
            <p14:sldId id="3139"/>
            <p14:sldId id="3181"/>
            <p14:sldId id="1291"/>
            <p14:sldId id="3079"/>
            <p14:sldId id="3084"/>
            <p14:sldId id="865"/>
            <p14:sldId id="3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Do" initials="DD" lastIdx="0" clrIdx="0">
    <p:extLst>
      <p:ext uri="{19B8F6BF-5375-455C-9EA6-DF929625EA0E}">
        <p15:presenceInfo xmlns:p15="http://schemas.microsoft.com/office/powerpoint/2012/main" userId="S::ddo@reingold.com::e5dfa538-6607-435f-b338-34935f8007f6" providerId="AD"/>
      </p:ext>
    </p:extLst>
  </p:cmAuthor>
  <p:cmAuthor id="2" name="Herrera, Rhett A." initials="HRA" lastIdx="0" clrIdx="1">
    <p:extLst>
      <p:ext uri="{19B8F6BF-5375-455C-9EA6-DF929625EA0E}">
        <p15:presenceInfo xmlns:p15="http://schemas.microsoft.com/office/powerpoint/2012/main" userId="S::rhett.herrera@va.gov::ecd6a62d-4f89-47d0-8fbc-2207011f1756" providerId="AD"/>
      </p:ext>
    </p:extLst>
  </p:cmAuthor>
  <p:cmAuthor id="3" name="Lillie Thurman" initials="LT" lastIdx="0" clrIdx="2">
    <p:extLst>
      <p:ext uri="{19B8F6BF-5375-455C-9EA6-DF929625EA0E}">
        <p15:presenceInfo xmlns:p15="http://schemas.microsoft.com/office/powerpoint/2012/main" userId="S::lillie.thurman@dcgcommunications.com::ad538a30-4ea1-4565-8bc0-a63a81e58109" providerId="AD"/>
      </p:ext>
    </p:extLst>
  </p:cmAuthor>
  <p:cmAuthor id="4" name="Franziska Ross" initials="FR" lastIdx="0" clrIdx="3">
    <p:extLst>
      <p:ext uri="{19B8F6BF-5375-455C-9EA6-DF929625EA0E}">
        <p15:presenceInfo xmlns:p15="http://schemas.microsoft.com/office/powerpoint/2012/main" userId="S::Franziska.ross@dcgcommunications.com::c4824c3a-50be-4ce3-8c34-d007ab18328a" providerId="AD"/>
      </p:ext>
    </p:extLst>
  </p:cmAuthor>
  <p:cmAuthor id="5" name="Megan Wojcik" initials="MW" lastIdx="0" clrIdx="4">
    <p:extLst>
      <p:ext uri="{19B8F6BF-5375-455C-9EA6-DF929625EA0E}">
        <p15:presenceInfo xmlns:p15="http://schemas.microsoft.com/office/powerpoint/2012/main" userId="S::megan.wojcik@dcgcommunications.com::87125a2e-e511-447b-ba05-966d1cf39178" providerId="AD"/>
      </p:ext>
    </p:extLst>
  </p:cmAuthor>
  <p:cmAuthor id="6" name="Theresa Welch" initials="TW" lastIdx="0" clrIdx="5">
    <p:extLst>
      <p:ext uri="{19B8F6BF-5375-455C-9EA6-DF929625EA0E}">
        <p15:presenceInfo xmlns:p15="http://schemas.microsoft.com/office/powerpoint/2012/main" userId="S::theresa.welch@dcgcommunications.com::40166928-af7d-421e-9170-317d10903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5" d="100"/>
          <a:sy n="105" d="100"/>
        </p:scale>
        <p:origin x="840" y="96"/>
      </p:cViewPr>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dPt>
            <c:idx val="0"/>
            <c:bubble3D val="0"/>
            <c:spPr>
              <a:solidFill>
                <a:srgbClr val="772432"/>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7B68-4C9A-947B-2EF2C6A9CAF6}"/>
              </c:ext>
            </c:extLst>
          </c:dPt>
          <c:dPt>
            <c:idx val="1"/>
            <c:bubble3D val="0"/>
            <c:spPr>
              <a:solidFill>
                <a:schemeClr val="accent3">
                  <a:lumMod val="75000"/>
                </a:schemeClr>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B68-4C9A-947B-2EF2C6A9CAF6}"/>
              </c:ext>
            </c:extLst>
          </c:dPt>
          <c:dPt>
            <c:idx val="2"/>
            <c:bubble3D val="0"/>
            <c:spPr>
              <a:solidFill>
                <a:srgbClr val="003F72"/>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B68-4C9A-947B-2EF2C6A9CAF6}"/>
              </c:ext>
            </c:extLst>
          </c:dPt>
          <c:dPt>
            <c:idx val="3"/>
            <c:bubble3D val="0"/>
            <c:spPr>
              <a:solidFill>
                <a:srgbClr val="0083BE"/>
              </a:solidFill>
              <a:ln w="19050">
                <a:solidFill>
                  <a:schemeClr val="lt1"/>
                </a:solid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7B68-4C9A-947B-2EF2C6A9CAF6}"/>
              </c:ext>
            </c:extLst>
          </c:dPt>
          <c:dLbls>
            <c:dLbl>
              <c:idx val="0"/>
              <c:layout>
                <c:manualLayout>
                  <c:x val="-6.2893079593777657E-3"/>
                  <c:y val="0"/>
                </c:manualLayout>
              </c:layout>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7B68-4C9A-947B-2EF2C6A9CAF6}"/>
                </c:ext>
              </c:extLst>
            </c:dLbl>
            <c:dLbl>
              <c:idx val="1"/>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7B68-4C9A-947B-2EF2C6A9CAF6}"/>
                </c:ext>
              </c:extLst>
            </c:dLbl>
            <c:dLbl>
              <c:idx val="2"/>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7B68-4C9A-947B-2EF2C6A9CAF6}"/>
                </c:ext>
              </c:extLst>
            </c:dLbl>
            <c:dLbl>
              <c:idx val="3"/>
              <c:layout>
                <c:manualLayout>
                  <c:x val="1.4675052836537361E-2"/>
                  <c:y val="0"/>
                </c:manualLayout>
              </c:layout>
              <c:numFmt formatCode="0.0%" sourceLinked="0"/>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7B68-4C9A-947B-2EF2C6A9CAF6}"/>
                </c:ext>
              </c:extLst>
            </c:dLbl>
            <c:numFmt formatCode="0.0%" sourceLinked="0"/>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800" b="1" i="0" u="none" strike="noStrike" kern="1200" baseline="0" smtId="4294967295">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Firearms</c:v>
                </c:pt>
                <c:pt idx="1">
                  <c:v>Poisoning</c:v>
                </c:pt>
                <c:pt idx="2">
                  <c:v>Suffocation</c:v>
                </c:pt>
                <c:pt idx="3">
                  <c:v>Other</c:v>
                </c:pt>
              </c:strCache>
            </c:strRef>
          </c:cat>
          <c:val>
            <c:numRef>
              <c:f>Sheet1!$B$2:$B$5</c:f>
              <c:numCache>
                <c:formatCode>0.00%</c:formatCode>
                <c:ptCount val="4"/>
                <c:pt idx="0">
                  <c:v>0.52200000000000002</c:v>
                </c:pt>
                <c:pt idx="1">
                  <c:v>0.13300000000000001</c:v>
                </c:pt>
                <c:pt idx="2">
                  <c:v>0.25900000000000001</c:v>
                </c:pt>
                <c:pt idx="3">
                  <c:v>8.6999999999999994E-2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7B68-4C9A-947B-2EF2C6A9CAF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ED53C-89C7-D048-A8B3-41CE69E2DAB1}"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73F7-48C1-6846-9B3F-8D3BA533F650}" type="slidenum">
              <a:rPr lang="en-US" smtClean="0"/>
              <a:t>‹#›</a:t>
            </a:fld>
            <a:endParaRPr lang="en-US"/>
          </a:p>
        </p:txBody>
      </p:sp>
    </p:spTree>
    <p:extLst>
      <p:ext uri="{BB962C8B-B14F-4D97-AF65-F5344CB8AC3E}">
        <p14:creationId xmlns:p14="http://schemas.microsoft.com/office/powerpoint/2010/main" val="3808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11/sltb.1245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ntalhealth.va.gov/suicide_prevention/docs/Office-of-Mental-Health-and-Suicide-Prevention-National-Strategy-for-Preventing-Veterans-Suicid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sz="1000"/>
          </a:p>
          <a:p>
            <a:r>
              <a:rPr lang="en-US"/>
              <a:t>Suicide is a national issue, with rising rates of suicide in the general population. In addition, suicide rates are higher, and are rising faster, among Veterans than among non-Veteran adults. </a:t>
            </a:r>
          </a:p>
          <a:p>
            <a:pPr marL="171450" indent="-171450">
              <a:buFont typeface="Arial" panose="020B0604020202020204" pitchFamily="34" charset="0"/>
              <a:buChar char="•"/>
            </a:pPr>
            <a:r>
              <a:rPr lang="en-US"/>
              <a:t>Societal factors, such as economic disparities, race/ethnicity/LGBT disparities, homelessness, social connection and isolation, and health and well-being, play additional roles in suicide.</a:t>
            </a:r>
          </a:p>
          <a:p>
            <a:pPr marL="171450" indent="-171450">
              <a:buFont typeface="Arial" panose="020B0604020202020204" pitchFamily="34" charset="0"/>
              <a:buChar char="•"/>
            </a:pPr>
            <a:r>
              <a:rPr lang="en-US"/>
              <a:t>Coronavirus Disease 2019 (COVID-19) pandemic has also placed additional strain on our Nation and on individuals and communities</a:t>
            </a:r>
          </a:p>
          <a:p>
            <a:r>
              <a:rPr lang="en-US"/>
              <a:t>Our nation grieves with each suicide, necessarily prompting the collective tireless pursuit of evidence-based clinical interventions and community prevention strategies, critical to the implementation of VA’s National Strategy for Preventing Veteran Suicide.</a:t>
            </a:r>
            <a:endParaRPr lang="en-US" sz="1000"/>
          </a:p>
          <a:p>
            <a:pPr defTabSz="933237">
              <a:defRPr/>
            </a:pPr>
            <a:endParaRPr lang="en-US" sz="1000"/>
          </a:p>
          <a:p>
            <a:pPr defTabSz="933237">
              <a:defRPr/>
            </a:pPr>
            <a:r>
              <a:rPr lang="en-US" sz="1000" err="1"/>
              <a:t>Cerel, J., Brown, MM., Maple, M., Singleton, M., van de Venne, J, Moore, M., &amp; Flaherty, C., How many people are exposed to suicide? Not six. Suicide and Life-Threatening Behavior, (2018) </a:t>
            </a:r>
            <a:r>
              <a:rPr lang="en-US" sz="1000" u="sng">
                <a:hlinkClick r:id="rId3"/>
              </a:rPr>
              <a:t>https://doi.org/10.1111/sltb.12450</a:t>
            </a:r>
            <a:endParaRPr lang="en-US" sz="1000"/>
          </a:p>
          <a:p>
            <a:pPr defTabSz="933237">
              <a:defRPr/>
            </a:pPr>
            <a:endParaRPr lang="en-US" sz="1000"/>
          </a:p>
          <a:p>
            <a:pPr defTabSz="933237">
              <a:defRPr/>
            </a:pPr>
            <a:r>
              <a:rPr lang="en-US" sz="1000" err="1"/>
              <a:t>Turecki, G., Brent, D.A. (2016) Suicide and suicidal behavior. Lancet. 387:12271,227–39.</a:t>
            </a:r>
          </a:p>
          <a:p>
            <a:pPr defTabSz="933237">
              <a:defRPr/>
            </a:pPr>
            <a:r>
              <a:rPr lang="en-US" sz="1000" err="1"/>
              <a:t>Zalsman G., Hawton, K., Wasserman, D., van Heeringen, K., Arensman, E., Sarchiapone, M., … Zohar, J. (2016) Suicide prevention strategies revisited: 10-year systematic review. Lancet. 3:646–59.</a:t>
            </a:r>
          </a:p>
          <a:p>
            <a:pPr defTabSz="933237">
              <a:defRPr/>
            </a:pPr>
            <a:r>
              <a:rPr lang="en-US" sz="1000"/>
              <a:t>Department of Veterans Affairs (2018). National Strategy for Preventing Veteran Suicide. Washington, DC. Available at </a:t>
            </a:r>
            <a:r>
              <a:rPr lang="en-US" sz="1000" u="sng">
                <a:hlinkClick r:id="rId4"/>
              </a:rPr>
              <a:t>https://www.mentalhealth.va.gov/suicide_prevention/docs/Office-of-Mental-Health-and-Suicide-Prevention-National-Strategy-for-Preventing-Veterans-Suicide.pdf</a:t>
            </a:r>
            <a:r>
              <a:rPr lang="en-US" sz="1000"/>
              <a:t>.</a:t>
            </a:r>
          </a:p>
          <a:p>
            <a:pPr defTabSz="933237">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0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0" i="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16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B8FC-094E-088C-6964-272AB08BF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84196-591F-DCE8-C5E2-3E6599CDE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CD1FC-01FD-13F0-6603-43BA8C629EE6}"/>
              </a:ext>
            </a:extLst>
          </p:cNvPr>
          <p:cNvSpPr>
            <a:spLocks noGrp="1"/>
          </p:cNvSpPr>
          <p:nvPr>
            <p:ph type="body" idx="1"/>
          </p:nvPr>
        </p:nvSpPr>
        <p:spPr/>
        <p:txBody>
          <a:bodyPr/>
          <a:lstStyle/>
          <a:p>
            <a:r>
              <a:rPr lang="en-US"/>
              <a:t>Lethal means are methods used to attempt suicide. Examples include poisoning, suffocation, and firearm use. Firearms accounted for 73.5% of Veteran Suicide in 2022</a:t>
            </a:r>
          </a:p>
        </p:txBody>
      </p:sp>
      <p:sp>
        <p:nvSpPr>
          <p:cNvPr id="4" name="Slide Number Placeholder 3">
            <a:extLst>
              <a:ext uri="{FF2B5EF4-FFF2-40B4-BE49-F238E27FC236}">
                <a16:creationId xmlns:a16="http://schemas.microsoft.com/office/drawing/2014/main" id="{B76B70CC-5C0F-9941-7E86-87C4957EFCCF}"/>
              </a:ext>
            </a:extLst>
          </p:cNvPr>
          <p:cNvSpPr>
            <a:spLocks noGrp="1"/>
          </p:cNvSpPr>
          <p:nvPr>
            <p:ph type="sldNum" sz="quarter" idx="5"/>
          </p:nvPr>
        </p:nvSpPr>
        <p:spPr/>
        <p:txBody>
          <a:bodyPr/>
          <a:lstStyle/>
          <a:p>
            <a:fld id="{A340C30B-DD57-4CBE-8840-9727C4B438D1}" type="slidenum">
              <a:rPr lang="en-US" smtClean="0"/>
              <a:t>6</a:t>
            </a:fld>
            <a:endParaRPr lang="en-US"/>
          </a:p>
        </p:txBody>
      </p:sp>
    </p:spTree>
    <p:extLst>
      <p:ext uri="{BB962C8B-B14F-4D97-AF65-F5344CB8AC3E}">
        <p14:creationId xmlns:p14="http://schemas.microsoft.com/office/powerpoint/2010/main" val="237940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24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Customize the Resources section based on your audience</a:t>
            </a: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49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safety plan walks users through the creation of a detailed suicide safety plan. Users can create a safety plan on their own, with a provider, or with other supportive contacts. </a:t>
            </a:r>
          </a:p>
          <a:p>
            <a:r>
              <a:rPr lang="en-US"/>
              <a:t> The digital SP mirrors the paper plan currently being used. All of the steps, prompts, and resources on the paper plan are included in the digital version. The digital version even includes additional psychoeducational materials, which we’ll show you later.</a:t>
            </a:r>
          </a:p>
          <a:p>
            <a:endParaRPr lang="en-US"/>
          </a:p>
          <a:p>
            <a:r>
              <a:rPr lang="en-US"/>
              <a:t>Some may continue to have their plan on paper, and some may prefer to have it only on their phone. Some may want both! Hopefully by allowing them to access their plan in their preferred form, they may be more likely to keep it with them.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6529E40-3876-4496-B3CC-ED85B146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33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chemeClr val="tx1"/>
                </a:solidFill>
                <a:effectLst/>
                <a:latin typeface="+mn-lt"/>
                <a:ea typeface="+mn-ea"/>
                <a:cs typeface="+mn-cs"/>
              </a:rPr>
              <a:t>Script suggestion </a:t>
            </a:r>
          </a:p>
          <a:p>
            <a:pPr marL="0" marR="0" lvl="0" indent="0" algn="l" defTabSz="914400" rtl="0" eaLnBrk="1" fontAlgn="auto" latinLnBrk="0" hangingPunct="1">
              <a:lnSpc>
                <a:spcPct val="100000"/>
              </a:lnSpc>
              <a:spcBef>
                <a:spcPct val="0"/>
              </a:spcBef>
              <a:spcAft>
                <a:spcPct val="0"/>
              </a:spcAft>
              <a:buClrTx/>
              <a:buSzTx/>
              <a:buFontTx/>
              <a:buNone/>
              <a:defRPr/>
            </a:pPr>
            <a:r>
              <a:rPr lang="en-US" sz="1200" b="1" kern="1200">
                <a:solidFill>
                  <a:schemeClr val="tx1"/>
                </a:solidFill>
                <a:effectLst/>
                <a:latin typeface="+mn-lt"/>
                <a:ea typeface="+mn-ea"/>
                <a:cs typeface="+mn-cs"/>
              </a:rPr>
              <a:t>Veterans Crisis Line: </a:t>
            </a:r>
            <a:r>
              <a:rPr lang="en-US" sz="1200" kern="1200">
                <a:solidFill>
                  <a:schemeClr val="tx1"/>
                </a:solidFill>
                <a:effectLst/>
                <a:latin typeface="+mn-lt"/>
                <a:ea typeface="+mn-ea"/>
                <a:cs typeface="+mn-cs"/>
              </a:rPr>
              <a:t>The Veterans Crisis Line connects Veterans in crisis and their families and friends with qualified, caring VA responders through a confidential toll-free hotline, online chat, or text. Veterans and their loved ones can call </a:t>
            </a:r>
            <a:r>
              <a:rPr lang="en-US" sz="1200" b="1" kern="1200">
                <a:solidFill>
                  <a:schemeClr val="tx1"/>
                </a:solidFill>
                <a:effectLst/>
                <a:latin typeface="+mn-lt"/>
                <a:ea typeface="+mn-ea"/>
                <a:cs typeface="+mn-cs"/>
              </a:rPr>
              <a:t>988 and Press 1</a:t>
            </a:r>
            <a:r>
              <a:rPr lang="en-US" sz="1200" kern="1200">
                <a:solidFill>
                  <a:schemeClr val="tx1"/>
                </a:solidFill>
                <a:effectLst/>
                <a:latin typeface="+mn-lt"/>
                <a:ea typeface="+mn-ea"/>
                <a:cs typeface="+mn-cs"/>
              </a:rPr>
              <a:t>, chat online, or send a text message to 838255 to receive confidential crisis intervention and support 24 hours a day, 7 days a week, 365 days a year. More information is available at </a:t>
            </a:r>
            <a:r>
              <a:rPr lang="en-US" sz="1200" u="sng" kern="1200">
                <a:solidFill>
                  <a:schemeClr val="tx1"/>
                </a:solidFill>
                <a:effectLst/>
                <a:latin typeface="+mn-lt"/>
                <a:ea typeface="+mn-ea"/>
                <a:cs typeface="+mn-cs"/>
                <a:hlinkClick r:id="rId3"/>
              </a:rPr>
              <a:t>https://www.veteranscrisisline.net/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6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45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992090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87134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169462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83813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244619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7893851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55D0ED-058A-405F-800B-9E8E6EBC23CE}"/>
              </a:ext>
            </a:extLst>
          </p:cNvPr>
          <p:cNvSpPr/>
          <p:nvPr userDrawn="1"/>
        </p:nvSpPr>
        <p:spPr>
          <a:xfrm>
            <a:off x="11436422" y="6342298"/>
            <a:ext cx="454099" cy="369332"/>
          </a:xfrm>
          <a:prstGeom prst="rect">
            <a:avLst/>
          </a:prstGeom>
        </p:spPr>
        <p:txBody>
          <a:bodyPr wrap="none">
            <a:spAutoFit/>
          </a:bodyPr>
          <a:lstStyle/>
          <a:p>
            <a:fld id="{81D60167-4931-47E6-BA6A-407CBD079E47}" type="slidenum">
              <a:rPr lang="en-US" sz="1800" spc="-8" smtClean="0">
                <a:solidFill>
                  <a:prstClr val="white"/>
                </a:solidFill>
              </a:rPr>
              <a:t>‹#›</a:t>
            </a:fld>
            <a:endParaRPr lang="en-US" sz="1800"/>
          </a:p>
        </p:txBody>
      </p:sp>
      <p:sp>
        <p:nvSpPr>
          <p:cNvPr id="4" name="Title 3">
            <a:extLst>
              <a:ext uri="{FF2B5EF4-FFF2-40B4-BE49-F238E27FC236}">
                <a16:creationId xmlns:a16="http://schemas.microsoft.com/office/drawing/2014/main" id="{57BC726F-6EA3-4790-8629-091FC38873B2}"/>
              </a:ext>
            </a:extLst>
          </p:cNvPr>
          <p:cNvSpPr>
            <a:spLocks noGrp="1"/>
          </p:cNvSpPr>
          <p:nvPr>
            <p:ph type="title"/>
          </p:nvPr>
        </p:nvSpPr>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2564337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0929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1" r:id="rId8"/>
  </p:sldLayoutIdLst>
  <p:transition/>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checkpoint.com/v2/___https:/www.veteranscrisisline.net/___.YzJ1OnN0YXRlb2ZpbmRpYW5hOmM6bzo4NTRlZGRkMmNhM2MxMDI0NjYxNjQ4ZDUwMWNkMTRmYTo2OjJkMjg6ZWYzMzUxZDQ3NTQwZTY5YTVjYzdlN2Y2ZDFmYjU3Y2FmODRkNWJjMGNmZjU2NTcxYmEyYTI3ODkwYTFjNzRmYzpwOlQ6Tg" TargetMode="External"/><Relationship Id="rId2" Type="http://schemas.openxmlformats.org/officeDocument/2006/relationships/hyperlink" Target="https://protect.checkpoint.com/v2/___https:/988lifeline.org/?utm_source=google&amp;utm_medium=web&amp;utm_campaign=onebox___.YzJ1OnN0YXRlb2ZpbmRpYW5hOmM6bzo4NTRlZGRkMmNhM2MxMDI0NjYxNjQ4ZDUwMWNkMTRmYTo2OmE3YmY6ZWRhODcyNDJjODdjNGU3N2FmNmM4MTQ3NjVjNWE2OTRkOTBjNzRmYWU1NzJkMjg2YjM5ZTY1ZDQxYmYwODY1NzpwOlQ6T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protect.checkpoint.com/v2/___https:/www.mirecc.va.gov/lethalmeanssafety/safety/___.YzJ1OnN0YXRlb2ZpbmRpYW5hOmM6bzo4NTRlZGRkMmNhM2MxMDI0NjYxNjQ4ZDUwMWNkMTRmYTo2OmU0YTM6M2I2ZjFjZmIxODI2YzE4OWRhYThiN2Q3YzEzZGNmNDRmMDQ2MmRkN2VhZWIwZDdiYzFhNjNkMWQ1NjUyOWE2ODpwOlQ6T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protect.checkpoint.com/v2/___http:/www.veteranscrisisline.net/___.YzJ1OnN0YXRlb2ZpbmRpYW5hOmM6bzo4NTRlZGRkMmNhM2MxMDI0NjYxNjQ4ZDUwMWNkMTRmYTo2OjUzN2I6MTkzMDJiNzQyYjUxZThkNTA3ZTk3ZTcxNTVjYTEwNTExNTcyYTM3NzA2YzM0YzgzMzM5YzQ4NTQ0ZjM5Zjc4NTpwOlQ6Tg" TargetMode="External"/><Relationship Id="rId2" Type="http://schemas.openxmlformats.org/officeDocument/2006/relationships/hyperlink" Target="https://protect.checkpoint.com/v2/___http:/www.indianapolis.va.gov/___.YzJ1OnN0YXRlb2ZpbmRpYW5hOmM6bzo4NTRlZGRkMmNhM2MxMDI0NjYxNjQ4ZDUwMWNkMTRmYTo2OmM4ODA6Y2QzY2YzMmU1MzNjODQzMDFjMmYzZmY0ZjA1OTZhNDRlYWM2YWE2MGY1ZWE1Mzc4YWI2MzRmMWQ3MjNkYTg5ZjpwOlQ6T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hyperlink" Target="https://protect.checkpoint.com/v2/___https:/www.ptsd.va.gov/appvid/mobile/ptsdcoach_app.asp___.YzJ1OnN0YXRlb2ZpbmRpYW5hOmM6bzo4NTRlZGRkMmNhM2MxMDI0NjYxNjQ4ZDUwMWNkMTRmYTo2OjA0NDA6MDI5OTE2YjRhMTg4MTQ0ZDZhNzI3ZmFlZTkxYTc1MDU2NGIwNzg0YTY3Mzg2NzVjMDgwNjRkYzk1NjM1MGU3ZjpwOlQ6Tg" TargetMode="Externa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hyperlink" Target="https://www.veteranscrisisline.net/get-help-now/cha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rotect.checkpoint.com/v2/___https:/www.mentalhealth.va.gov/suicide_prevention/data.asp___.YzJ1OnN0YXRlb2ZpbmRpYW5hOmM6bzo4NTRlZGRkMmNhM2MxMDI0NjYxNjQ4ZDUwMWNkMTRmYTo2OmQxZDg6NjJhNjY1Njc4ZjI2YWU3M2QxYzAyYjhjN2U0M2Y5Y2Y5OGU0ZjAzZGUxNGM1ZDM3Y2VkMWNjYjJhNmY2ZTVjMDpwOlQ6Tg"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36869B-AE64-40AD-A4B4-3EEA255E3CBB}"/>
              </a:ext>
            </a:extLst>
          </p:cNvPr>
          <p:cNvSpPr>
            <a:spLocks noGrp="1"/>
          </p:cNvSpPr>
          <p:nvPr>
            <p:ph type="ctrTitle"/>
          </p:nvPr>
        </p:nvSpPr>
        <p:spPr>
          <a:xfrm>
            <a:off x="773720" y="2131620"/>
            <a:ext cx="7657358" cy="1983624"/>
          </a:xfrm>
        </p:spPr>
        <p:txBody>
          <a:bodyPr/>
          <a:lstStyle/>
          <a:p>
            <a:r>
              <a:rPr lang="en-US"/>
              <a:t>Safety Planning</a:t>
            </a:r>
          </a:p>
        </p:txBody>
      </p:sp>
      <p:sp>
        <p:nvSpPr>
          <p:cNvPr id="6" name="Subtitle 5">
            <a:extLst>
              <a:ext uri="{FF2B5EF4-FFF2-40B4-BE49-F238E27FC236}">
                <a16:creationId xmlns:a16="http://schemas.microsoft.com/office/drawing/2014/main" id="{090579D2-4692-40B2-8641-7EACB2EE4279}"/>
              </a:ext>
            </a:extLst>
          </p:cNvPr>
          <p:cNvSpPr>
            <a:spLocks noGrp="1"/>
          </p:cNvSpPr>
          <p:nvPr>
            <p:ph type="subTitle" idx="1"/>
          </p:nvPr>
        </p:nvSpPr>
        <p:spPr>
          <a:xfrm>
            <a:off x="773721" y="4459462"/>
            <a:ext cx="6109680" cy="1896887"/>
          </a:xfrm>
        </p:spPr>
        <p:txBody>
          <a:bodyPr>
            <a:normAutofit/>
          </a:bodyPr>
          <a:lstStyle/>
          <a:p>
            <a:r>
              <a:rPr lang="en-US"/>
              <a:t>Emily Dellinger, LCSW</a:t>
            </a:r>
          </a:p>
          <a:p>
            <a:r>
              <a:rPr lang="en-US"/>
              <a:t>Suicide Prevention Coordinator</a:t>
            </a:r>
          </a:p>
          <a:p>
            <a:r>
              <a:rPr lang="en-US"/>
              <a:t>Indianapolis VA Medical Center</a:t>
            </a:r>
          </a:p>
        </p:txBody>
      </p:sp>
      <p:sp>
        <p:nvSpPr>
          <p:cNvPr id="4" name="Slide Number Placeholder 3">
            <a:extLst>
              <a:ext uri="{FF2B5EF4-FFF2-40B4-BE49-F238E27FC236}">
                <a16:creationId xmlns:a16="http://schemas.microsoft.com/office/drawing/2014/main" id="{19B7640E-EFA6-4786-97D9-6AC993EEDC3A}"/>
              </a:ext>
            </a:extLst>
          </p:cNvPr>
          <p:cNvSpPr>
            <a:spLocks noGrp="1"/>
          </p:cNvSpPr>
          <p:nvPr>
            <p:ph type="sldNum" sz="quarter" idx="4294967295"/>
          </p:nvPr>
        </p:nvSpPr>
        <p:spPr>
          <a:xfrm>
            <a:off x="0" y="6356350"/>
            <a:ext cx="2743200" cy="365125"/>
          </a:xfrm>
        </p:spPr>
        <p:txBody>
          <a:bodyPr/>
          <a:lstStyle/>
          <a:p>
            <a:fld id="{ACD12D91-5F71-FE4F-A594-B9667DC21877}" type="slidenum">
              <a:rPr lang="en-US" smtClean="0"/>
              <a:t>1</a:t>
            </a:fld>
            <a:endParaRPr lang="en-US"/>
          </a:p>
        </p:txBody>
      </p:sp>
    </p:spTree>
    <p:extLst>
      <p:ext uri="{BB962C8B-B14F-4D97-AF65-F5344CB8AC3E}">
        <p14:creationId xmlns:p14="http://schemas.microsoft.com/office/powerpoint/2010/main" val="23744371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0D21-15AF-4B30-909B-53185CA5013E}"/>
              </a:ext>
            </a:extLst>
          </p:cNvPr>
          <p:cNvSpPr>
            <a:spLocks noGrp="1"/>
          </p:cNvSpPr>
          <p:nvPr>
            <p:ph type="title"/>
          </p:nvPr>
        </p:nvSpPr>
        <p:spPr/>
        <p:txBody>
          <a:bodyPr/>
          <a:lstStyle/>
          <a:p>
            <a:r>
              <a:rPr lang="en-US"/>
              <a:t>Why is Safety Planning Useful?</a:t>
            </a:r>
          </a:p>
        </p:txBody>
      </p:sp>
      <p:sp>
        <p:nvSpPr>
          <p:cNvPr id="3" name="Content Placeholder 2">
            <a:extLst>
              <a:ext uri="{FF2B5EF4-FFF2-40B4-BE49-F238E27FC236}">
                <a16:creationId xmlns:a16="http://schemas.microsoft.com/office/drawing/2014/main" id="{6BCCEF74-7102-4E01-87A7-98305E0D5662}"/>
              </a:ext>
            </a:extLst>
          </p:cNvPr>
          <p:cNvSpPr>
            <a:spLocks noGrp="1"/>
          </p:cNvSpPr>
          <p:nvPr>
            <p:ph sz="half" idx="1"/>
          </p:nvPr>
        </p:nvSpPr>
        <p:spPr/>
        <p:txBody>
          <a:bodyPr/>
          <a:lstStyle/>
          <a:p>
            <a:r>
              <a:rPr lang="en-US"/>
              <a:t>A safety plan is designed to break the cycle early, providing patients with a tool to avoid entering the suicidal state</a:t>
            </a:r>
          </a:p>
          <a:p>
            <a:r>
              <a:rPr lang="en-US"/>
              <a:t>Once aware that such temporary periods of distress may reoccur, the client can proactively plan effective strategies for such periods-maintaining safety, reducing distress, and speeding recovery</a:t>
            </a:r>
          </a:p>
        </p:txBody>
      </p:sp>
      <p:sp>
        <p:nvSpPr>
          <p:cNvPr id="5" name="Slide Number Placeholder 4">
            <a:extLst>
              <a:ext uri="{FF2B5EF4-FFF2-40B4-BE49-F238E27FC236}">
                <a16:creationId xmlns:a16="http://schemas.microsoft.com/office/drawing/2014/main" id="{ACBD34F8-C4FF-4C14-8433-EFC81DB532C5}"/>
              </a:ext>
            </a:extLst>
          </p:cNvPr>
          <p:cNvSpPr>
            <a:spLocks noGrp="1"/>
          </p:cNvSpPr>
          <p:nvPr>
            <p:ph type="sldNum" sz="quarter" idx="12"/>
          </p:nvPr>
        </p:nvSpPr>
        <p:spPr/>
        <p:txBody>
          <a:bodyPr/>
          <a:lstStyle/>
          <a:p>
            <a:fld id="{ACD12D91-5F71-FE4F-A594-B9667DC21877}" type="slidenum">
              <a:rPr lang="en-US" smtClean="0"/>
              <a:t>10</a:t>
            </a:fld>
            <a:endParaRPr lang="en-US"/>
          </a:p>
        </p:txBody>
      </p:sp>
      <p:pic>
        <p:nvPicPr>
          <p:cNvPr id="6" name="Content Placeholder 6">
            <a:extLst>
              <a:ext uri="{FF2B5EF4-FFF2-40B4-BE49-F238E27FC236}">
                <a16:creationId xmlns:a16="http://schemas.microsoft.com/office/drawing/2014/main" id="{32C6DF6E-77BE-44F5-8AC8-3AE9C21E3AFB}"/>
              </a:ext>
            </a:extLst>
          </p:cNvPr>
          <p:cNvPicPr>
            <a:picLocks noGrp="1" noChangeAspect="1"/>
          </p:cNvPicPr>
          <p:nvPr>
            <p:ph sz="half" idx="2"/>
          </p:nvPr>
        </p:nvPicPr>
        <p:blipFill>
          <a:blip r:embed="rId2"/>
          <a:stretch>
            <a:fillRect/>
          </a:stretch>
        </p:blipFill>
        <p:spPr>
          <a:xfrm>
            <a:off x="6278959" y="1838325"/>
            <a:ext cx="4968081" cy="3929063"/>
          </a:xfrm>
        </p:spPr>
      </p:pic>
    </p:spTree>
    <p:extLst>
      <p:ext uri="{BB962C8B-B14F-4D97-AF65-F5344CB8AC3E}">
        <p14:creationId xmlns:p14="http://schemas.microsoft.com/office/powerpoint/2010/main" val="1284441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96B2B-0E9B-4333-882C-390304C9E633}"/>
              </a:ext>
            </a:extLst>
          </p:cNvPr>
          <p:cNvSpPr>
            <a:spLocks noGrp="1"/>
          </p:cNvSpPr>
          <p:nvPr>
            <p:ph type="title"/>
          </p:nvPr>
        </p:nvSpPr>
        <p:spPr/>
        <p:txBody>
          <a:bodyPr/>
          <a:lstStyle/>
          <a:p>
            <a:r>
              <a:rPr lang="en-US"/>
              <a:t>Introducing the Safety Planning Intervention</a:t>
            </a:r>
          </a:p>
        </p:txBody>
      </p:sp>
      <p:pic>
        <p:nvPicPr>
          <p:cNvPr id="6" name="Content Placeholder 5">
            <a:extLst>
              <a:ext uri="{FF2B5EF4-FFF2-40B4-BE49-F238E27FC236}">
                <a16:creationId xmlns:a16="http://schemas.microsoft.com/office/drawing/2014/main" id="{F497206A-A66D-46E4-97DF-5E561BB4E6F8}"/>
              </a:ext>
            </a:extLst>
          </p:cNvPr>
          <p:cNvPicPr>
            <a:picLocks noGrp="1" noChangeAspect="1"/>
          </p:cNvPicPr>
          <p:nvPr>
            <p:ph idx="1"/>
          </p:nvPr>
        </p:nvPicPr>
        <p:blipFill>
          <a:blip r:embed="rId2"/>
          <a:stretch>
            <a:fillRect/>
          </a:stretch>
        </p:blipFill>
        <p:spPr>
          <a:xfrm>
            <a:off x="2118049" y="1696640"/>
            <a:ext cx="7685612" cy="4073923"/>
          </a:xfrm>
        </p:spPr>
      </p:pic>
      <p:sp>
        <p:nvSpPr>
          <p:cNvPr id="4" name="Slide Number Placeholder 3">
            <a:extLst>
              <a:ext uri="{FF2B5EF4-FFF2-40B4-BE49-F238E27FC236}">
                <a16:creationId xmlns:a16="http://schemas.microsoft.com/office/drawing/2014/main" id="{910D1B52-5C24-4BF9-927C-28C2C91F1F06}"/>
              </a:ext>
            </a:extLst>
          </p:cNvPr>
          <p:cNvSpPr>
            <a:spLocks noGrp="1"/>
          </p:cNvSpPr>
          <p:nvPr>
            <p:ph type="sldNum" sz="quarter" idx="12"/>
          </p:nvPr>
        </p:nvSpPr>
        <p:spPr/>
        <p:txBody>
          <a:bodyPr/>
          <a:lstStyle/>
          <a:p>
            <a:fld id="{ACD12D91-5F71-FE4F-A594-B9667DC21877}" type="slidenum">
              <a:rPr lang="en-US" smtClean="0"/>
              <a:t>11</a:t>
            </a:fld>
            <a:endParaRPr lang="en-US"/>
          </a:p>
        </p:txBody>
      </p:sp>
    </p:spTree>
    <p:extLst>
      <p:ext uri="{BB962C8B-B14F-4D97-AF65-F5344CB8AC3E}">
        <p14:creationId xmlns:p14="http://schemas.microsoft.com/office/powerpoint/2010/main" val="21581751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7EFB-83AC-49D5-AE0D-E50031437B73}"/>
              </a:ext>
            </a:extLst>
          </p:cNvPr>
          <p:cNvSpPr>
            <a:spLocks noGrp="1"/>
          </p:cNvSpPr>
          <p:nvPr>
            <p:ph type="title"/>
          </p:nvPr>
        </p:nvSpPr>
        <p:spPr/>
        <p:txBody>
          <a:bodyPr/>
          <a:lstStyle/>
          <a:p>
            <a:r>
              <a:rPr lang="en-US"/>
              <a:t>Introducing the Safety Planning Intervention</a:t>
            </a:r>
          </a:p>
        </p:txBody>
      </p:sp>
      <p:sp>
        <p:nvSpPr>
          <p:cNvPr id="3" name="Content Placeholder 2">
            <a:extLst>
              <a:ext uri="{FF2B5EF4-FFF2-40B4-BE49-F238E27FC236}">
                <a16:creationId xmlns:a16="http://schemas.microsoft.com/office/drawing/2014/main" id="{CAE32B65-6BE0-4A84-A5D7-92BB339C1D8D}"/>
              </a:ext>
            </a:extLst>
          </p:cNvPr>
          <p:cNvSpPr>
            <a:spLocks noGrp="1"/>
          </p:cNvSpPr>
          <p:nvPr>
            <p:ph idx="1"/>
          </p:nvPr>
        </p:nvSpPr>
        <p:spPr>
          <a:xfrm>
            <a:off x="838200" y="1839382"/>
            <a:ext cx="10515600" cy="4188555"/>
          </a:xfrm>
        </p:spPr>
        <p:txBody>
          <a:bodyPr>
            <a:normAutofit fontScale="85000" lnSpcReduction="20000"/>
          </a:bodyPr>
          <a:lstStyle/>
          <a:p>
            <a:pPr>
              <a:buFont typeface="+mj-lt"/>
              <a:buAutoNum type="arabicPeriod"/>
            </a:pPr>
            <a:r>
              <a:rPr lang="en-US" sz="1900"/>
              <a:t>Triggers, Risk Factors, and Warning Signs</a:t>
            </a:r>
          </a:p>
          <a:p>
            <a:pPr marL="642938" lvl="1" indent="-342900"/>
            <a:r>
              <a:rPr lang="en-US" sz="1600"/>
              <a:t>Signs that I am in crisis and that my safety plan should be used</a:t>
            </a:r>
            <a:br>
              <a:rPr lang="en-US" sz="1600"/>
            </a:br>
            <a:endParaRPr lang="en-US" sz="1900"/>
          </a:p>
          <a:p>
            <a:pPr>
              <a:buFont typeface="+mj-lt"/>
              <a:buAutoNum type="arabicPeriod"/>
            </a:pPr>
            <a:r>
              <a:rPr lang="en-US" sz="1900"/>
              <a:t>Internal Coping Strategies</a:t>
            </a:r>
          </a:p>
          <a:p>
            <a:pPr marL="642938" lvl="1" indent="-342900"/>
            <a:r>
              <a:rPr lang="en-US" sz="1600"/>
              <a:t>Things I can do on my own, without contacting another person, to distract myself/keep myself safe</a:t>
            </a:r>
            <a:br>
              <a:rPr lang="en-US" sz="1600"/>
            </a:br>
            <a:endParaRPr lang="en-US" sz="1900"/>
          </a:p>
          <a:p>
            <a:pPr>
              <a:buFont typeface="+mj-lt"/>
              <a:buAutoNum type="arabicPeriod"/>
            </a:pPr>
            <a:r>
              <a:rPr lang="en-US" sz="1900"/>
              <a:t>Social Contacts Who May Distract From the Crisis</a:t>
            </a:r>
          </a:p>
          <a:p>
            <a:pPr marL="642938" lvl="1" indent="-342900"/>
            <a:r>
              <a:rPr lang="en-US" sz="1600"/>
              <a:t>People I can contact to take my mind off my problems/help me feel better</a:t>
            </a:r>
          </a:p>
          <a:p>
            <a:pPr marL="642938" lvl="1" indent="-342900"/>
            <a:r>
              <a:rPr lang="en-US" sz="1600"/>
              <a:t>Public places, groups, or social events that distract me/help me feel better</a:t>
            </a:r>
            <a:br>
              <a:rPr lang="en-US" sz="1600"/>
            </a:br>
            <a:endParaRPr lang="en-US" sz="1900"/>
          </a:p>
          <a:p>
            <a:pPr>
              <a:buFont typeface="+mj-lt"/>
              <a:buAutoNum type="arabicPeriod"/>
            </a:pPr>
            <a:r>
              <a:rPr lang="en-US" sz="1900"/>
              <a:t>Family Members or Friends Who May Offer Help</a:t>
            </a:r>
          </a:p>
          <a:p>
            <a:pPr marL="642938" lvl="1" indent="-342900"/>
            <a:r>
              <a:rPr lang="en-US" sz="1600"/>
              <a:t>People I can tell that I am in crisis and need support</a:t>
            </a:r>
            <a:br>
              <a:rPr lang="en-US" sz="1600"/>
            </a:br>
            <a:endParaRPr lang="en-US" sz="1900"/>
          </a:p>
          <a:p>
            <a:pPr>
              <a:buFont typeface="+mj-lt"/>
              <a:buAutoNum type="arabicPeriod"/>
            </a:pPr>
            <a:r>
              <a:rPr lang="en-US" sz="1900"/>
              <a:t>Professionals and Agencies to Contact For Help</a:t>
            </a:r>
          </a:p>
          <a:p>
            <a:pPr marL="642938" lvl="1" indent="-342900"/>
            <a:r>
              <a:rPr lang="en-US" sz="1600"/>
              <a:t>Mental health professionals, services, and crisis lines I can contact for help</a:t>
            </a:r>
            <a:br>
              <a:rPr lang="en-US" sz="1600"/>
            </a:br>
            <a:endParaRPr lang="en-US" sz="1900"/>
          </a:p>
          <a:p>
            <a:pPr>
              <a:buFont typeface="+mj-lt"/>
              <a:buAutoNum type="arabicPeriod"/>
            </a:pPr>
            <a:r>
              <a:rPr lang="en-US" sz="1900"/>
              <a:t>Making the Environment Safe</a:t>
            </a:r>
          </a:p>
          <a:p>
            <a:pPr marL="642938" lvl="1" indent="-342900"/>
            <a:r>
              <a:rPr lang="en-US" sz="1600"/>
              <a:t>Ways I can make my environment safer and protect myself from lethal means</a:t>
            </a:r>
          </a:p>
          <a:p>
            <a:endParaRPr lang="en-US"/>
          </a:p>
        </p:txBody>
      </p:sp>
      <p:sp>
        <p:nvSpPr>
          <p:cNvPr id="4" name="Slide Number Placeholder 3">
            <a:extLst>
              <a:ext uri="{FF2B5EF4-FFF2-40B4-BE49-F238E27FC236}">
                <a16:creationId xmlns:a16="http://schemas.microsoft.com/office/drawing/2014/main" id="{AD3EE45D-1346-4874-B845-60C81ACBE294}"/>
              </a:ext>
            </a:extLst>
          </p:cNvPr>
          <p:cNvSpPr>
            <a:spLocks noGrp="1"/>
          </p:cNvSpPr>
          <p:nvPr>
            <p:ph type="sldNum" sz="quarter" idx="12"/>
          </p:nvPr>
        </p:nvSpPr>
        <p:spPr/>
        <p:txBody>
          <a:bodyPr/>
          <a:lstStyle/>
          <a:p>
            <a:fld id="{ACD12D91-5F71-FE4F-A594-B9667DC21877}" type="slidenum">
              <a:rPr lang="en-US" smtClean="0"/>
              <a:t>12</a:t>
            </a:fld>
            <a:endParaRPr lang="en-US"/>
          </a:p>
        </p:txBody>
      </p:sp>
    </p:spTree>
    <p:extLst>
      <p:ext uri="{BB962C8B-B14F-4D97-AF65-F5344CB8AC3E}">
        <p14:creationId xmlns:p14="http://schemas.microsoft.com/office/powerpoint/2010/main" val="42625953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7A62-89EB-4CB9-BF29-6D3CBC687442}"/>
              </a:ext>
            </a:extLst>
          </p:cNvPr>
          <p:cNvSpPr>
            <a:spLocks noGrp="1"/>
          </p:cNvSpPr>
          <p:nvPr>
            <p:ph type="title"/>
          </p:nvPr>
        </p:nvSpPr>
        <p:spPr/>
        <p:txBody>
          <a:bodyPr/>
          <a:lstStyle/>
          <a:p>
            <a:r>
              <a:rPr lang="en-US"/>
              <a:t>Introducing the Safety Planning Intervention</a:t>
            </a:r>
          </a:p>
        </p:txBody>
      </p:sp>
      <p:sp>
        <p:nvSpPr>
          <p:cNvPr id="3" name="Content Placeholder 2">
            <a:extLst>
              <a:ext uri="{FF2B5EF4-FFF2-40B4-BE49-F238E27FC236}">
                <a16:creationId xmlns:a16="http://schemas.microsoft.com/office/drawing/2014/main" id="{C4F10F39-A4D9-43F6-8419-3221FC6C3924}"/>
              </a:ext>
            </a:extLst>
          </p:cNvPr>
          <p:cNvSpPr>
            <a:spLocks noGrp="1"/>
          </p:cNvSpPr>
          <p:nvPr>
            <p:ph idx="1"/>
          </p:nvPr>
        </p:nvSpPr>
        <p:spPr/>
        <p:txBody>
          <a:bodyPr/>
          <a:lstStyle/>
          <a:p>
            <a:pPr marL="0" indent="0">
              <a:spcBef>
                <a:spcPts val="1200"/>
              </a:spcBef>
              <a:buNone/>
            </a:pPr>
            <a:r>
              <a:rPr lang="en-US"/>
              <a:t>Work collaboratively with the client to:</a:t>
            </a:r>
          </a:p>
          <a:p>
            <a:pPr>
              <a:spcBef>
                <a:spcPts val="1200"/>
              </a:spcBef>
            </a:pPr>
            <a:r>
              <a:rPr lang="en-US"/>
              <a:t>understand the reasons for using each step, one at a time and in order</a:t>
            </a:r>
          </a:p>
          <a:p>
            <a:pPr>
              <a:spcBef>
                <a:spcPts val="1200"/>
              </a:spcBef>
            </a:pPr>
            <a:r>
              <a:rPr lang="en-US"/>
              <a:t>brainstorm ideas, by asking the client for suggestions or offering choices, to identify specific warning signs, coping strategies, or resources</a:t>
            </a:r>
          </a:p>
          <a:p>
            <a:pPr>
              <a:spcBef>
                <a:spcPts val="1200"/>
              </a:spcBef>
            </a:pPr>
            <a:r>
              <a:rPr lang="en-US"/>
              <a:t>ask for feedback to improve feasibility and remove barriers for each response</a:t>
            </a:r>
          </a:p>
          <a:p>
            <a:pPr>
              <a:spcBef>
                <a:spcPts val="1200"/>
              </a:spcBef>
            </a:pPr>
            <a:endParaRPr lang="en-US"/>
          </a:p>
          <a:p>
            <a:pPr>
              <a:spcBef>
                <a:spcPts val="1200"/>
              </a:spcBef>
            </a:pPr>
            <a:endParaRPr lang="en-US"/>
          </a:p>
          <a:p>
            <a:pPr marL="0" indent="0">
              <a:spcBef>
                <a:spcPts val="1200"/>
              </a:spcBef>
              <a:buNone/>
            </a:pPr>
            <a:r>
              <a:rPr lang="en-US"/>
              <a:t>Inform the client that it is </a:t>
            </a:r>
            <a:r>
              <a:rPr lang="en-US" b="1"/>
              <a:t>not </a:t>
            </a:r>
            <a:r>
              <a:rPr lang="en-US"/>
              <a:t>necessary to follow this list of strategies before reaching out for help.</a:t>
            </a:r>
            <a:endParaRPr lang="en-US" b="1" i="1" u="sng"/>
          </a:p>
          <a:p>
            <a:pPr marL="0" indent="0">
              <a:buNone/>
            </a:pPr>
            <a:endParaRPr lang="en-US"/>
          </a:p>
        </p:txBody>
      </p:sp>
      <p:sp>
        <p:nvSpPr>
          <p:cNvPr id="4" name="Slide Number Placeholder 3">
            <a:extLst>
              <a:ext uri="{FF2B5EF4-FFF2-40B4-BE49-F238E27FC236}">
                <a16:creationId xmlns:a16="http://schemas.microsoft.com/office/drawing/2014/main" id="{FDD6CB01-2040-48CB-8DE7-FFD52E0B7154}"/>
              </a:ext>
            </a:extLst>
          </p:cNvPr>
          <p:cNvSpPr>
            <a:spLocks noGrp="1"/>
          </p:cNvSpPr>
          <p:nvPr>
            <p:ph type="sldNum" sz="quarter" idx="12"/>
          </p:nvPr>
        </p:nvSpPr>
        <p:spPr/>
        <p:txBody>
          <a:bodyPr/>
          <a:lstStyle/>
          <a:p>
            <a:fld id="{ACD12D91-5F71-FE4F-A594-B9667DC21877}" type="slidenum">
              <a:rPr lang="en-US" smtClean="0"/>
              <a:t>13</a:t>
            </a:fld>
            <a:endParaRPr lang="en-US"/>
          </a:p>
        </p:txBody>
      </p:sp>
    </p:spTree>
    <p:extLst>
      <p:ext uri="{BB962C8B-B14F-4D97-AF65-F5344CB8AC3E}">
        <p14:creationId xmlns:p14="http://schemas.microsoft.com/office/powerpoint/2010/main" val="1525884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5A1F-6672-41A4-B859-1CAD80841726}"/>
              </a:ext>
            </a:extLst>
          </p:cNvPr>
          <p:cNvSpPr>
            <a:spLocks noGrp="1"/>
          </p:cNvSpPr>
          <p:nvPr>
            <p:ph type="title"/>
          </p:nvPr>
        </p:nvSpPr>
        <p:spPr/>
        <p:txBody>
          <a:bodyPr/>
          <a:lstStyle/>
          <a:p>
            <a:r>
              <a:rPr lang="en-US" sz="3600"/>
              <a:t>Step 1: Triggers, Risk Factors, and Warning Signs</a:t>
            </a:r>
            <a:endParaRPr lang="en-US"/>
          </a:p>
        </p:txBody>
      </p:sp>
      <p:pic>
        <p:nvPicPr>
          <p:cNvPr id="6" name="Content Placeholder 5">
            <a:extLst>
              <a:ext uri="{FF2B5EF4-FFF2-40B4-BE49-F238E27FC236}">
                <a16:creationId xmlns:a16="http://schemas.microsoft.com/office/drawing/2014/main" id="{6D6E2914-A256-40B4-B365-95FEE92A318B}"/>
              </a:ext>
            </a:extLst>
          </p:cNvPr>
          <p:cNvPicPr>
            <a:picLocks noGrp="1" noChangeAspect="1"/>
          </p:cNvPicPr>
          <p:nvPr>
            <p:ph idx="1"/>
          </p:nvPr>
        </p:nvPicPr>
        <p:blipFill>
          <a:blip r:embed="rId2"/>
          <a:stretch>
            <a:fillRect/>
          </a:stretch>
        </p:blipFill>
        <p:spPr>
          <a:xfrm>
            <a:off x="2444620" y="1740728"/>
            <a:ext cx="7482885" cy="4230864"/>
          </a:xfrm>
        </p:spPr>
      </p:pic>
      <p:sp>
        <p:nvSpPr>
          <p:cNvPr id="4" name="Slide Number Placeholder 3">
            <a:extLst>
              <a:ext uri="{FF2B5EF4-FFF2-40B4-BE49-F238E27FC236}">
                <a16:creationId xmlns:a16="http://schemas.microsoft.com/office/drawing/2014/main" id="{F876BE39-03DA-4027-8653-77D1481B0906}"/>
              </a:ext>
            </a:extLst>
          </p:cNvPr>
          <p:cNvSpPr>
            <a:spLocks noGrp="1"/>
          </p:cNvSpPr>
          <p:nvPr>
            <p:ph type="sldNum" sz="quarter" idx="12"/>
          </p:nvPr>
        </p:nvSpPr>
        <p:spPr/>
        <p:txBody>
          <a:bodyPr/>
          <a:lstStyle/>
          <a:p>
            <a:fld id="{ACD12D91-5F71-FE4F-A594-B9667DC21877}" type="slidenum">
              <a:rPr lang="en-US" smtClean="0"/>
              <a:t>14</a:t>
            </a:fld>
            <a:endParaRPr lang="en-US"/>
          </a:p>
        </p:txBody>
      </p:sp>
    </p:spTree>
    <p:extLst>
      <p:ext uri="{BB962C8B-B14F-4D97-AF65-F5344CB8AC3E}">
        <p14:creationId xmlns:p14="http://schemas.microsoft.com/office/powerpoint/2010/main" val="27037038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4A62-4D53-47A0-B9BF-51A8B71767D6}"/>
              </a:ext>
            </a:extLst>
          </p:cNvPr>
          <p:cNvSpPr>
            <a:spLocks noGrp="1"/>
          </p:cNvSpPr>
          <p:nvPr>
            <p:ph type="title"/>
          </p:nvPr>
        </p:nvSpPr>
        <p:spPr/>
        <p:txBody>
          <a:bodyPr/>
          <a:lstStyle/>
          <a:p>
            <a:r>
              <a:rPr lang="en-US" sz="3200"/>
              <a:t>Step 1: Triggers, Risk Factors, and Warning Signs</a:t>
            </a:r>
            <a:endParaRPr lang="en-US"/>
          </a:p>
        </p:txBody>
      </p:sp>
      <p:pic>
        <p:nvPicPr>
          <p:cNvPr id="6" name="Content Placeholder 5">
            <a:extLst>
              <a:ext uri="{FF2B5EF4-FFF2-40B4-BE49-F238E27FC236}">
                <a16:creationId xmlns:a16="http://schemas.microsoft.com/office/drawing/2014/main" id="{D53C82B6-E2BD-49BC-BE78-A0E16A129315}"/>
              </a:ext>
            </a:extLst>
          </p:cNvPr>
          <p:cNvPicPr>
            <a:picLocks noGrp="1" noChangeAspect="1"/>
          </p:cNvPicPr>
          <p:nvPr>
            <p:ph idx="1"/>
          </p:nvPr>
        </p:nvPicPr>
        <p:blipFill>
          <a:blip r:embed="rId2"/>
          <a:stretch>
            <a:fillRect/>
          </a:stretch>
        </p:blipFill>
        <p:spPr>
          <a:xfrm>
            <a:off x="2477176" y="1839913"/>
            <a:ext cx="7237647" cy="3930650"/>
          </a:xfrm>
        </p:spPr>
      </p:pic>
      <p:sp>
        <p:nvSpPr>
          <p:cNvPr id="4" name="Slide Number Placeholder 3">
            <a:extLst>
              <a:ext uri="{FF2B5EF4-FFF2-40B4-BE49-F238E27FC236}">
                <a16:creationId xmlns:a16="http://schemas.microsoft.com/office/drawing/2014/main" id="{1C0C72D3-30D4-4935-937B-03033FC18195}"/>
              </a:ext>
            </a:extLst>
          </p:cNvPr>
          <p:cNvSpPr>
            <a:spLocks noGrp="1"/>
          </p:cNvSpPr>
          <p:nvPr>
            <p:ph type="sldNum" sz="quarter" idx="12"/>
          </p:nvPr>
        </p:nvSpPr>
        <p:spPr/>
        <p:txBody>
          <a:bodyPr/>
          <a:lstStyle/>
          <a:p>
            <a:fld id="{ACD12D91-5F71-FE4F-A594-B9667DC21877}" type="slidenum">
              <a:rPr lang="en-US" smtClean="0"/>
              <a:t>15</a:t>
            </a:fld>
            <a:endParaRPr lang="en-US"/>
          </a:p>
        </p:txBody>
      </p:sp>
    </p:spTree>
    <p:extLst>
      <p:ext uri="{BB962C8B-B14F-4D97-AF65-F5344CB8AC3E}">
        <p14:creationId xmlns:p14="http://schemas.microsoft.com/office/powerpoint/2010/main" val="2996370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29AF-94F7-45D8-9B07-1DB373CBBA53}"/>
              </a:ext>
            </a:extLst>
          </p:cNvPr>
          <p:cNvSpPr>
            <a:spLocks noGrp="1"/>
          </p:cNvSpPr>
          <p:nvPr>
            <p:ph type="title"/>
          </p:nvPr>
        </p:nvSpPr>
        <p:spPr/>
        <p:txBody>
          <a:bodyPr/>
          <a:lstStyle/>
          <a:p>
            <a:r>
              <a:rPr lang="en-US" sz="3200"/>
              <a:t>Step 1: Triggers, Risk Factors, and Warning Signs</a:t>
            </a:r>
            <a:endParaRPr lang="en-US"/>
          </a:p>
        </p:txBody>
      </p:sp>
      <p:sp>
        <p:nvSpPr>
          <p:cNvPr id="3" name="Content Placeholder 2">
            <a:extLst>
              <a:ext uri="{FF2B5EF4-FFF2-40B4-BE49-F238E27FC236}">
                <a16:creationId xmlns:a16="http://schemas.microsoft.com/office/drawing/2014/main" id="{062D1DD6-2EBB-492C-924A-C1C30805B57E}"/>
              </a:ext>
            </a:extLst>
          </p:cNvPr>
          <p:cNvSpPr>
            <a:spLocks noGrp="1"/>
          </p:cNvSpPr>
          <p:nvPr>
            <p:ph idx="1"/>
          </p:nvPr>
        </p:nvSpPr>
        <p:spPr/>
        <p:txBody>
          <a:bodyPr>
            <a:normAutofit fontScale="92500" lnSpcReduction="20000"/>
          </a:bodyPr>
          <a:lstStyle/>
          <a:p>
            <a:pPr marL="0" indent="0">
              <a:buNone/>
            </a:pPr>
            <a:r>
              <a:rPr lang="en-US">
                <a:cs typeface="MV Boli" panose="02000500030200090000" pitchFamily="2" charset="0"/>
              </a:rPr>
              <a:t>Sample client responses:</a:t>
            </a:r>
          </a:p>
          <a:p>
            <a:pPr marL="0" indent="0">
              <a:buNone/>
            </a:pPr>
            <a:r>
              <a:rPr lang="en-US">
                <a:latin typeface="Segoe Print" panose="02000600000000000000" pitchFamily="2" charset="0"/>
                <a:cs typeface="MV Boli" panose="02000500030200090000" pitchFamily="2" charset="0"/>
              </a:rPr>
              <a:t>1. When I feel put down at work </a:t>
            </a:r>
          </a:p>
          <a:p>
            <a:pPr marL="0" indent="0">
              <a:buNone/>
            </a:pPr>
            <a:r>
              <a:rPr lang="en-US">
                <a:latin typeface="Segoe Print" panose="02000600000000000000" pitchFamily="2" charset="0"/>
                <a:cs typeface="MV Boli" panose="02000500030200090000" pitchFamily="2" charset="0"/>
              </a:rPr>
              <a:t>2. When I feel overwhelmed, especially by finances</a:t>
            </a:r>
          </a:p>
          <a:p>
            <a:pPr marL="0" indent="0">
              <a:buNone/>
            </a:pPr>
            <a:r>
              <a:rPr lang="en-US">
                <a:latin typeface="Segoe Print" panose="02000600000000000000" pitchFamily="2" charset="0"/>
                <a:cs typeface="MV Boli" panose="02000500030200090000" pitchFamily="2" charset="0"/>
              </a:rPr>
              <a:t>3. When I start feeling like a burden to my family</a:t>
            </a:r>
          </a:p>
          <a:p>
            <a:endParaRPr lang="en-US" b="1" u="sng"/>
          </a:p>
          <a:p>
            <a:endParaRPr lang="en-US" b="1" u="sng"/>
          </a:p>
          <a:p>
            <a:endParaRPr lang="en-US" b="1" u="sng"/>
          </a:p>
          <a:p>
            <a:pPr marL="0" indent="0">
              <a:buNone/>
            </a:pPr>
            <a:r>
              <a:rPr lang="en-US" b="1" u="sng"/>
              <a:t>Reviewing this Step:</a:t>
            </a:r>
            <a:r>
              <a:rPr lang="en-US"/>
              <a:t> </a:t>
            </a:r>
          </a:p>
          <a:p>
            <a:r>
              <a:rPr lang="en-US"/>
              <a:t>After warning signs have been identified, remind the client that the presence of warning signs are an indication that the safety plan should be put into action.</a:t>
            </a:r>
          </a:p>
          <a:p>
            <a:r>
              <a:rPr lang="en-US"/>
              <a:t>Explain that the plan should ordinarily be used in a stepwise fashion unless the client needs emergency rescue. </a:t>
            </a:r>
          </a:p>
          <a:p>
            <a:endParaRPr lang="en-US"/>
          </a:p>
        </p:txBody>
      </p:sp>
      <p:sp>
        <p:nvSpPr>
          <p:cNvPr id="4" name="Slide Number Placeholder 3">
            <a:extLst>
              <a:ext uri="{FF2B5EF4-FFF2-40B4-BE49-F238E27FC236}">
                <a16:creationId xmlns:a16="http://schemas.microsoft.com/office/drawing/2014/main" id="{7F5F462A-2367-4BFA-9AFC-FF756993D1B9}"/>
              </a:ext>
            </a:extLst>
          </p:cNvPr>
          <p:cNvSpPr>
            <a:spLocks noGrp="1"/>
          </p:cNvSpPr>
          <p:nvPr>
            <p:ph type="sldNum" sz="quarter" idx="12"/>
          </p:nvPr>
        </p:nvSpPr>
        <p:spPr/>
        <p:txBody>
          <a:bodyPr/>
          <a:lstStyle/>
          <a:p>
            <a:fld id="{ACD12D91-5F71-FE4F-A594-B9667DC21877}" type="slidenum">
              <a:rPr lang="en-US" smtClean="0"/>
              <a:t>16</a:t>
            </a:fld>
            <a:endParaRPr lang="en-US"/>
          </a:p>
        </p:txBody>
      </p:sp>
    </p:spTree>
    <p:extLst>
      <p:ext uri="{BB962C8B-B14F-4D97-AF65-F5344CB8AC3E}">
        <p14:creationId xmlns:p14="http://schemas.microsoft.com/office/powerpoint/2010/main" val="34195133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C725-20E8-4966-9640-344B2D5F15DB}"/>
              </a:ext>
            </a:extLst>
          </p:cNvPr>
          <p:cNvSpPr>
            <a:spLocks noGrp="1"/>
          </p:cNvSpPr>
          <p:nvPr>
            <p:ph type="title"/>
          </p:nvPr>
        </p:nvSpPr>
        <p:spPr/>
        <p:txBody>
          <a:bodyPr/>
          <a:lstStyle/>
          <a:p>
            <a:r>
              <a:rPr lang="en-US" sz="3600"/>
              <a:t>Step 2: Internal Coping Strategies</a:t>
            </a:r>
            <a:endParaRPr lang="en-US"/>
          </a:p>
        </p:txBody>
      </p:sp>
      <p:sp>
        <p:nvSpPr>
          <p:cNvPr id="3" name="Content Placeholder 2">
            <a:extLst>
              <a:ext uri="{FF2B5EF4-FFF2-40B4-BE49-F238E27FC236}">
                <a16:creationId xmlns:a16="http://schemas.microsoft.com/office/drawing/2014/main" id="{5BAA41BE-1D87-4467-8B28-8DF64B62393E}"/>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Explain to the client that the purpose of internal coping strategies is to distract them from their suicidal thoughts, which can help lower risk.</a:t>
            </a:r>
          </a:p>
          <a:p>
            <a:pPr>
              <a:spcBef>
                <a:spcPts val="1200"/>
              </a:spcBef>
            </a:pPr>
            <a:r>
              <a:rPr lang="en-US"/>
              <a:t>Ask client to identify specific behavioral activities that can serve as strong distractors to suicidal thinking</a:t>
            </a:r>
          </a:p>
          <a:p>
            <a:pPr>
              <a:spcBef>
                <a:spcPts val="1200"/>
              </a:spcBef>
            </a:pPr>
            <a:r>
              <a:rPr lang="en-US"/>
              <a:t>These should be activities the client can engage on their own, without contacting another person. </a:t>
            </a:r>
          </a:p>
          <a:p>
            <a:pPr>
              <a:spcBef>
                <a:spcPts val="1200"/>
              </a:spcBef>
            </a:pPr>
            <a:r>
              <a:rPr lang="en-US"/>
              <a:t>Engaging in problem solving or responding to specific thoughts is often challenging to do during a crisis. The best strategies here are simple, easy to use, and absorbing. </a:t>
            </a:r>
          </a:p>
          <a:p>
            <a:pPr marL="0" indent="0">
              <a:buNone/>
            </a:pPr>
            <a:endParaRPr lang="en-US"/>
          </a:p>
        </p:txBody>
      </p:sp>
      <p:sp>
        <p:nvSpPr>
          <p:cNvPr id="4" name="Slide Number Placeholder 3">
            <a:extLst>
              <a:ext uri="{FF2B5EF4-FFF2-40B4-BE49-F238E27FC236}">
                <a16:creationId xmlns:a16="http://schemas.microsoft.com/office/drawing/2014/main" id="{13872A7B-126B-4218-87BC-853D842E47D0}"/>
              </a:ext>
            </a:extLst>
          </p:cNvPr>
          <p:cNvSpPr>
            <a:spLocks noGrp="1"/>
          </p:cNvSpPr>
          <p:nvPr>
            <p:ph type="sldNum" sz="quarter" idx="12"/>
          </p:nvPr>
        </p:nvSpPr>
        <p:spPr/>
        <p:txBody>
          <a:bodyPr/>
          <a:lstStyle/>
          <a:p>
            <a:fld id="{ACD12D91-5F71-FE4F-A594-B9667DC21877}" type="slidenum">
              <a:rPr lang="en-US" smtClean="0"/>
              <a:t>17</a:t>
            </a:fld>
            <a:endParaRPr lang="en-US"/>
          </a:p>
        </p:txBody>
      </p:sp>
    </p:spTree>
    <p:extLst>
      <p:ext uri="{BB962C8B-B14F-4D97-AF65-F5344CB8AC3E}">
        <p14:creationId xmlns:p14="http://schemas.microsoft.com/office/powerpoint/2010/main" val="11660703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AEF1-D42D-48A8-B788-564A6B8A6777}"/>
              </a:ext>
            </a:extLst>
          </p:cNvPr>
          <p:cNvSpPr>
            <a:spLocks noGrp="1"/>
          </p:cNvSpPr>
          <p:nvPr>
            <p:ph type="title"/>
          </p:nvPr>
        </p:nvSpPr>
        <p:spPr/>
        <p:txBody>
          <a:bodyPr/>
          <a:lstStyle/>
          <a:p>
            <a:r>
              <a:rPr lang="en-US" sz="3600"/>
              <a:t>Step 2: Internal Coping Strategies</a:t>
            </a:r>
            <a:endParaRPr lang="en-US"/>
          </a:p>
        </p:txBody>
      </p:sp>
      <p:pic>
        <p:nvPicPr>
          <p:cNvPr id="6" name="Content Placeholder 5">
            <a:extLst>
              <a:ext uri="{FF2B5EF4-FFF2-40B4-BE49-F238E27FC236}">
                <a16:creationId xmlns:a16="http://schemas.microsoft.com/office/drawing/2014/main" id="{6F58FFAA-C790-4C5B-830A-58B8AD4A0A35}"/>
              </a:ext>
            </a:extLst>
          </p:cNvPr>
          <p:cNvPicPr>
            <a:picLocks noGrp="1" noChangeAspect="1"/>
          </p:cNvPicPr>
          <p:nvPr>
            <p:ph idx="1"/>
          </p:nvPr>
        </p:nvPicPr>
        <p:blipFill>
          <a:blip r:embed="rId2"/>
          <a:stretch>
            <a:fillRect/>
          </a:stretch>
        </p:blipFill>
        <p:spPr>
          <a:xfrm>
            <a:off x="2925420" y="1839913"/>
            <a:ext cx="6341159" cy="3930650"/>
          </a:xfrm>
        </p:spPr>
      </p:pic>
      <p:sp>
        <p:nvSpPr>
          <p:cNvPr id="4" name="Slide Number Placeholder 3">
            <a:extLst>
              <a:ext uri="{FF2B5EF4-FFF2-40B4-BE49-F238E27FC236}">
                <a16:creationId xmlns:a16="http://schemas.microsoft.com/office/drawing/2014/main" id="{519792AC-9DE1-47DC-951E-7A6048F3C375}"/>
              </a:ext>
            </a:extLst>
          </p:cNvPr>
          <p:cNvSpPr>
            <a:spLocks noGrp="1"/>
          </p:cNvSpPr>
          <p:nvPr>
            <p:ph type="sldNum" sz="quarter" idx="12"/>
          </p:nvPr>
        </p:nvSpPr>
        <p:spPr/>
        <p:txBody>
          <a:bodyPr/>
          <a:lstStyle/>
          <a:p>
            <a:fld id="{ACD12D91-5F71-FE4F-A594-B9667DC21877}" type="slidenum">
              <a:rPr lang="en-US" smtClean="0"/>
              <a:t>18</a:t>
            </a:fld>
            <a:endParaRPr lang="en-US"/>
          </a:p>
        </p:txBody>
      </p:sp>
    </p:spTree>
    <p:extLst>
      <p:ext uri="{BB962C8B-B14F-4D97-AF65-F5344CB8AC3E}">
        <p14:creationId xmlns:p14="http://schemas.microsoft.com/office/powerpoint/2010/main" val="10431834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DBEC-E03E-4B4D-AD0A-8F75FB580ACF}"/>
              </a:ext>
            </a:extLst>
          </p:cNvPr>
          <p:cNvSpPr>
            <a:spLocks noGrp="1"/>
          </p:cNvSpPr>
          <p:nvPr>
            <p:ph type="title"/>
          </p:nvPr>
        </p:nvSpPr>
        <p:spPr/>
        <p:txBody>
          <a:bodyPr/>
          <a:lstStyle/>
          <a:p>
            <a:r>
              <a:rPr lang="en-US" sz="3600"/>
              <a:t>Step 2: Internal Coping Strategies</a:t>
            </a:r>
            <a:endParaRPr lang="en-US"/>
          </a:p>
        </p:txBody>
      </p:sp>
      <p:pic>
        <p:nvPicPr>
          <p:cNvPr id="6" name="Content Placeholder 5">
            <a:extLst>
              <a:ext uri="{FF2B5EF4-FFF2-40B4-BE49-F238E27FC236}">
                <a16:creationId xmlns:a16="http://schemas.microsoft.com/office/drawing/2014/main" id="{051F67FC-3FE2-4E12-AA94-E6C29113A117}"/>
              </a:ext>
            </a:extLst>
          </p:cNvPr>
          <p:cNvPicPr>
            <a:picLocks noGrp="1" noChangeAspect="1"/>
          </p:cNvPicPr>
          <p:nvPr>
            <p:ph idx="1"/>
          </p:nvPr>
        </p:nvPicPr>
        <p:blipFill>
          <a:blip r:embed="rId2"/>
          <a:stretch>
            <a:fillRect/>
          </a:stretch>
        </p:blipFill>
        <p:spPr>
          <a:xfrm>
            <a:off x="2708452" y="1839913"/>
            <a:ext cx="6775096" cy="3930650"/>
          </a:xfrm>
        </p:spPr>
      </p:pic>
      <p:sp>
        <p:nvSpPr>
          <p:cNvPr id="4" name="Slide Number Placeholder 3">
            <a:extLst>
              <a:ext uri="{FF2B5EF4-FFF2-40B4-BE49-F238E27FC236}">
                <a16:creationId xmlns:a16="http://schemas.microsoft.com/office/drawing/2014/main" id="{EE17A03A-37D9-462B-9977-B0F295FFC7DA}"/>
              </a:ext>
            </a:extLst>
          </p:cNvPr>
          <p:cNvSpPr>
            <a:spLocks noGrp="1"/>
          </p:cNvSpPr>
          <p:nvPr>
            <p:ph type="sldNum" sz="quarter" idx="12"/>
          </p:nvPr>
        </p:nvSpPr>
        <p:spPr/>
        <p:txBody>
          <a:bodyPr/>
          <a:lstStyle/>
          <a:p>
            <a:fld id="{ACD12D91-5F71-FE4F-A594-B9667DC21877}" type="slidenum">
              <a:rPr lang="en-US" smtClean="0"/>
              <a:t>19</a:t>
            </a:fld>
            <a:endParaRPr lang="en-US"/>
          </a:p>
        </p:txBody>
      </p:sp>
    </p:spTree>
    <p:extLst>
      <p:ext uri="{BB962C8B-B14F-4D97-AF65-F5344CB8AC3E}">
        <p14:creationId xmlns:p14="http://schemas.microsoft.com/office/powerpoint/2010/main" val="3361767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9E44-262D-A32B-D3C0-BF255F9F688C}"/>
              </a:ext>
            </a:extLst>
          </p:cNvPr>
          <p:cNvSpPr>
            <a:spLocks noGrp="1"/>
          </p:cNvSpPr>
          <p:nvPr>
            <p:ph type="title"/>
          </p:nvPr>
        </p:nvSpPr>
        <p:spPr/>
        <p:txBody>
          <a:bodyPr/>
          <a:lstStyle/>
          <a:p>
            <a:r>
              <a:rPr lang="en-US"/>
              <a:t>Before We Begin:</a:t>
            </a:r>
          </a:p>
        </p:txBody>
      </p:sp>
      <p:sp>
        <p:nvSpPr>
          <p:cNvPr id="3" name="Content Placeholder 2">
            <a:extLst>
              <a:ext uri="{FF2B5EF4-FFF2-40B4-BE49-F238E27FC236}">
                <a16:creationId xmlns:a16="http://schemas.microsoft.com/office/drawing/2014/main" id="{F7BC169C-D56C-4829-E050-056B0BDFC437}"/>
              </a:ext>
            </a:extLst>
          </p:cNvPr>
          <p:cNvSpPr>
            <a:spLocks noGrp="1"/>
          </p:cNvSpPr>
          <p:nvPr>
            <p:ph idx="1"/>
          </p:nvPr>
        </p:nvSpPr>
        <p:spPr/>
        <p:txBody>
          <a:bodyPr/>
          <a:lstStyle/>
          <a:p>
            <a:pPr>
              <a:lnSpc>
                <a:spcPct val="100000"/>
              </a:lnSpc>
              <a:spcBef>
                <a:spcPts val="600"/>
              </a:spcBef>
              <a:spcAft>
                <a:spcPts val="600"/>
              </a:spcAft>
            </a:pPr>
            <a:r>
              <a:rPr lang="en-US" b="1"/>
              <a:t>Suicide can be an intense topic for some people. </a:t>
            </a:r>
            <a:endParaRPr lang="en-US" b="1">
              <a:ea typeface="Calibri" panose="020F0502020204030204"/>
              <a:cs typeface="Calibri"/>
            </a:endParaRPr>
          </a:p>
          <a:p>
            <a:pPr lvl="1">
              <a:lnSpc>
                <a:spcPct val="100000"/>
              </a:lnSpc>
              <a:spcBef>
                <a:spcPts val="600"/>
              </a:spcBef>
              <a:spcAft>
                <a:spcPts val="600"/>
              </a:spcAft>
            </a:pPr>
            <a:r>
              <a:rPr lang="en-US" sz="2000"/>
              <a:t>If you need to take a break, or step out, please do so.</a:t>
            </a:r>
            <a:endParaRPr lang="en-US" sz="2000">
              <a:ea typeface="Calibri" panose="020F0502020204030204"/>
              <a:cs typeface="Calibri"/>
            </a:endParaRPr>
          </a:p>
          <a:p>
            <a:pPr>
              <a:lnSpc>
                <a:spcPct val="100000"/>
              </a:lnSpc>
              <a:spcBef>
                <a:spcPts val="600"/>
              </a:spcBef>
              <a:spcAft>
                <a:spcPts val="600"/>
              </a:spcAft>
            </a:pPr>
            <a:r>
              <a:rPr lang="en-US" b="1"/>
              <a:t>Immediate Resources:</a:t>
            </a:r>
            <a:endParaRPr lang="en-US" b="1">
              <a:ea typeface="Calibri" panose="020F0502020204030204"/>
              <a:cs typeface="Calibri"/>
            </a:endParaRPr>
          </a:p>
          <a:p>
            <a:pPr lvl="1">
              <a:lnSpc>
                <a:spcPct val="100000"/>
              </a:lnSpc>
              <a:spcBef>
                <a:spcPts val="600"/>
              </a:spcBef>
              <a:spcAft>
                <a:spcPts val="600"/>
              </a:spcAft>
            </a:pPr>
            <a:r>
              <a:rPr lang="en-US" sz="2000" b="1">
                <a:hlinkClick r:id="rId2"/>
              </a:rPr>
              <a:t>988 Suicide and Crisis Lifeline</a:t>
            </a:r>
            <a:endParaRPr lang="en-US" sz="2000" b="1">
              <a:ea typeface="Calibri" panose="020F0502020204030204"/>
              <a:cs typeface="Calibri"/>
            </a:endParaRPr>
          </a:p>
          <a:p>
            <a:pPr lvl="1">
              <a:lnSpc>
                <a:spcPct val="100000"/>
              </a:lnSpc>
              <a:spcBef>
                <a:spcPts val="600"/>
              </a:spcBef>
              <a:spcAft>
                <a:spcPts val="600"/>
              </a:spcAft>
            </a:pPr>
            <a:r>
              <a:rPr lang="en-US" sz="2000">
                <a:solidFill>
                  <a:schemeClr val="tx1"/>
                </a:solidFill>
              </a:rPr>
              <a:t>Veterans and Service members: Dial 988 then Press 1 to connect with the </a:t>
            </a:r>
            <a:r>
              <a:rPr lang="en-US" sz="2000" b="1">
                <a:solidFill>
                  <a:schemeClr val="tx1"/>
                </a:solidFill>
                <a:hlinkClick r:id="rId3"/>
              </a:rPr>
              <a:t>Veterans Crisis Line</a:t>
            </a:r>
            <a:r>
              <a:rPr lang="en-US" sz="2000" b="1">
                <a:solidFill>
                  <a:schemeClr val="tx1"/>
                </a:solidFill>
              </a:rPr>
              <a:t>.</a:t>
            </a:r>
            <a:r>
              <a:rPr lang="en-US" sz="2000">
                <a:effectLst/>
                <a:ea typeface="Calibri" panose="020F0502020204030204"/>
                <a:cs typeface="Calibri"/>
              </a:rPr>
              <a:t>  </a:t>
            </a:r>
          </a:p>
          <a:p>
            <a:pPr lvl="2">
              <a:lnSpc>
                <a:spcPct val="100000"/>
              </a:lnSpc>
              <a:spcBef>
                <a:spcPts val="600"/>
              </a:spcBef>
              <a:spcAft>
                <a:spcPts val="600"/>
              </a:spcAft>
            </a:pPr>
            <a:r>
              <a:rPr lang="en-US" sz="1800">
                <a:effectLst/>
                <a:ea typeface="Calibri" panose="020F0502020204030204"/>
                <a:cs typeface="Calibri"/>
              </a:rPr>
              <a:t>Text: 828255</a:t>
            </a:r>
          </a:p>
          <a:p>
            <a:pPr lvl="2">
              <a:lnSpc>
                <a:spcPct val="100000"/>
              </a:lnSpc>
              <a:spcBef>
                <a:spcPts val="600"/>
              </a:spcBef>
              <a:spcAft>
                <a:spcPts val="600"/>
              </a:spcAft>
            </a:pPr>
            <a:r>
              <a:rPr lang="en-US" sz="1800">
                <a:ea typeface="Calibri" panose="020F0502020204030204"/>
                <a:cs typeface="Calibri"/>
              </a:rPr>
              <a:t>Chat: VeteransCrisisLine.net/Chat</a:t>
            </a:r>
            <a:endParaRPr lang="en-US" sz="1800">
              <a:effectLst/>
              <a:ea typeface="Calibri" panose="020F0502020204030204"/>
              <a:cs typeface="Calibri"/>
            </a:endParaRPr>
          </a:p>
          <a:p>
            <a:pPr lvl="1">
              <a:lnSpc>
                <a:spcPct val="100000"/>
              </a:lnSpc>
              <a:spcBef>
                <a:spcPts val="600"/>
              </a:spcBef>
              <a:spcAft>
                <a:spcPts val="600"/>
              </a:spcAft>
            </a:pPr>
            <a:endParaRPr lang="en-US" sz="2000">
              <a:effectLst/>
              <a:ea typeface="Calibri" panose="020F0502020204030204"/>
              <a:cs typeface="Calibri"/>
            </a:endParaRPr>
          </a:p>
          <a:p>
            <a:endParaRPr lang="en-US"/>
          </a:p>
        </p:txBody>
      </p:sp>
      <p:sp>
        <p:nvSpPr>
          <p:cNvPr id="4" name="Slide Number Placeholder 3">
            <a:extLst>
              <a:ext uri="{FF2B5EF4-FFF2-40B4-BE49-F238E27FC236}">
                <a16:creationId xmlns:a16="http://schemas.microsoft.com/office/drawing/2014/main" id="{27A1C457-F265-FF3D-B68A-63B54FFBF15F}"/>
              </a:ext>
            </a:extLst>
          </p:cNvPr>
          <p:cNvSpPr>
            <a:spLocks noGrp="1"/>
          </p:cNvSpPr>
          <p:nvPr>
            <p:ph type="sldNum" sz="quarter" idx="12"/>
          </p:nvPr>
        </p:nvSpPr>
        <p:spPr/>
        <p:txBody>
          <a:bodyPr/>
          <a:lstStyle/>
          <a:p>
            <a:fld id="{ACD12D91-5F71-FE4F-A594-B9667DC21877}" type="slidenum">
              <a:rPr lang="en-US" smtClean="0"/>
              <a:t>2</a:t>
            </a:fld>
            <a:endParaRPr lang="en-US"/>
          </a:p>
        </p:txBody>
      </p:sp>
      <p:pic>
        <p:nvPicPr>
          <p:cNvPr id="5" name="Picture 4" descr="Veterans Crisis Line Suicide Prevention Help. Dial 988, then Press number 1 for help">
            <a:extLst>
              <a:ext uri="{FF2B5EF4-FFF2-40B4-BE49-F238E27FC236}">
                <a16:creationId xmlns:a16="http://schemas.microsoft.com/office/drawing/2014/main" id="{0B4E7879-8718-C420-088C-CFC698C3335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627816"/>
            <a:ext cx="4064267" cy="1662036"/>
          </a:xfrm>
          <a:prstGeom prst="rect">
            <a:avLst/>
          </a:prstGeom>
        </p:spPr>
      </p:pic>
    </p:spTree>
    <p:extLst>
      <p:ext uri="{BB962C8B-B14F-4D97-AF65-F5344CB8AC3E}">
        <p14:creationId xmlns:p14="http://schemas.microsoft.com/office/powerpoint/2010/main" val="36166946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80B3-5092-4936-8001-AF5CAEEC0621}"/>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sp>
        <p:nvSpPr>
          <p:cNvPr id="3" name="Content Placeholder 2">
            <a:extLst>
              <a:ext uri="{FF2B5EF4-FFF2-40B4-BE49-F238E27FC236}">
                <a16:creationId xmlns:a16="http://schemas.microsoft.com/office/drawing/2014/main" id="{E6F133DD-1EEF-497A-949E-75AF27FCA8B8}"/>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People and social settings can be good distractors.  </a:t>
            </a:r>
          </a:p>
          <a:p>
            <a:pPr>
              <a:spcBef>
                <a:spcPts val="1200"/>
              </a:spcBef>
            </a:pPr>
            <a:r>
              <a:rPr lang="en-US"/>
              <a:t>In this step, the client identifies people who they would not necessarily inform that they were in crisis, but with whom they feel better or with whom they can focus less on painful feelings.</a:t>
            </a:r>
          </a:p>
          <a:p>
            <a:pPr>
              <a:spcBef>
                <a:spcPts val="1200"/>
              </a:spcBef>
            </a:pPr>
            <a:r>
              <a:rPr lang="en-US"/>
              <a:t>Clinicians and formal health/mental health providers should not be included in this step. </a:t>
            </a:r>
          </a:p>
          <a:p>
            <a:pPr>
              <a:spcBef>
                <a:spcPts val="1200"/>
              </a:spcBef>
            </a:pPr>
            <a:r>
              <a:rPr lang="en-US"/>
              <a:t>Remind the client to use Step 3 if Step 2 does not resolve the crisis or lower risk. </a:t>
            </a:r>
          </a:p>
          <a:p>
            <a:pPr marL="0" indent="0">
              <a:buNone/>
            </a:pPr>
            <a:endParaRPr lang="en-US"/>
          </a:p>
        </p:txBody>
      </p:sp>
      <p:sp>
        <p:nvSpPr>
          <p:cNvPr id="4" name="Slide Number Placeholder 3">
            <a:extLst>
              <a:ext uri="{FF2B5EF4-FFF2-40B4-BE49-F238E27FC236}">
                <a16:creationId xmlns:a16="http://schemas.microsoft.com/office/drawing/2014/main" id="{21BFE09F-F960-46AF-A23C-1C1C73F2CA7D}"/>
              </a:ext>
            </a:extLst>
          </p:cNvPr>
          <p:cNvSpPr>
            <a:spLocks noGrp="1"/>
          </p:cNvSpPr>
          <p:nvPr>
            <p:ph type="sldNum" sz="quarter" idx="12"/>
          </p:nvPr>
        </p:nvSpPr>
        <p:spPr/>
        <p:txBody>
          <a:bodyPr/>
          <a:lstStyle/>
          <a:p>
            <a:fld id="{ACD12D91-5F71-FE4F-A594-B9667DC21877}" type="slidenum">
              <a:rPr lang="en-US" smtClean="0"/>
              <a:t>20</a:t>
            </a:fld>
            <a:endParaRPr lang="en-US"/>
          </a:p>
        </p:txBody>
      </p:sp>
    </p:spTree>
    <p:extLst>
      <p:ext uri="{BB962C8B-B14F-4D97-AF65-F5344CB8AC3E}">
        <p14:creationId xmlns:p14="http://schemas.microsoft.com/office/powerpoint/2010/main" val="5007493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3CF0-D598-4ACC-8140-01AB7D7342FF}"/>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pic>
        <p:nvPicPr>
          <p:cNvPr id="6" name="Content Placeholder 5">
            <a:extLst>
              <a:ext uri="{FF2B5EF4-FFF2-40B4-BE49-F238E27FC236}">
                <a16:creationId xmlns:a16="http://schemas.microsoft.com/office/drawing/2014/main" id="{1B049C97-D1E4-4516-A28C-E63D2A5CBA86}"/>
              </a:ext>
            </a:extLst>
          </p:cNvPr>
          <p:cNvPicPr>
            <a:picLocks noGrp="1" noChangeAspect="1"/>
          </p:cNvPicPr>
          <p:nvPr>
            <p:ph idx="1"/>
          </p:nvPr>
        </p:nvPicPr>
        <p:blipFill>
          <a:blip r:embed="rId2"/>
          <a:stretch>
            <a:fillRect/>
          </a:stretch>
        </p:blipFill>
        <p:spPr>
          <a:xfrm>
            <a:off x="2804716" y="1839913"/>
            <a:ext cx="6582567" cy="3930650"/>
          </a:xfrm>
        </p:spPr>
      </p:pic>
      <p:sp>
        <p:nvSpPr>
          <p:cNvPr id="4" name="Slide Number Placeholder 3">
            <a:extLst>
              <a:ext uri="{FF2B5EF4-FFF2-40B4-BE49-F238E27FC236}">
                <a16:creationId xmlns:a16="http://schemas.microsoft.com/office/drawing/2014/main" id="{57AE9D64-45EB-4341-906F-27F9529F2D20}"/>
              </a:ext>
            </a:extLst>
          </p:cNvPr>
          <p:cNvSpPr>
            <a:spLocks noGrp="1"/>
          </p:cNvSpPr>
          <p:nvPr>
            <p:ph type="sldNum" sz="quarter" idx="12"/>
          </p:nvPr>
        </p:nvSpPr>
        <p:spPr/>
        <p:txBody>
          <a:bodyPr/>
          <a:lstStyle/>
          <a:p>
            <a:fld id="{ACD12D91-5F71-FE4F-A594-B9667DC21877}" type="slidenum">
              <a:rPr lang="en-US" smtClean="0"/>
              <a:t>21</a:t>
            </a:fld>
            <a:endParaRPr lang="en-US"/>
          </a:p>
        </p:txBody>
      </p:sp>
    </p:spTree>
    <p:extLst>
      <p:ext uri="{BB962C8B-B14F-4D97-AF65-F5344CB8AC3E}">
        <p14:creationId xmlns:p14="http://schemas.microsoft.com/office/powerpoint/2010/main" val="3439925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5A19-F8B4-4A0A-99A1-C780AD826BE1}"/>
              </a:ext>
            </a:extLst>
          </p:cNvPr>
          <p:cNvSpPr>
            <a:spLocks noGrp="1"/>
          </p:cNvSpPr>
          <p:nvPr>
            <p:ph type="title"/>
          </p:nvPr>
        </p:nvSpPr>
        <p:spPr/>
        <p:txBody>
          <a:bodyPr>
            <a:normAutofit fontScale="90000"/>
          </a:bodyPr>
          <a:lstStyle/>
          <a:p>
            <a:r>
              <a:rPr lang="en-US" sz="3600"/>
              <a:t>Step 3: Social Contacts Who May Distract From the Crisis</a:t>
            </a:r>
            <a:endParaRPr lang="en-US"/>
          </a:p>
        </p:txBody>
      </p:sp>
      <p:sp>
        <p:nvSpPr>
          <p:cNvPr id="3" name="Content Placeholder 2">
            <a:extLst>
              <a:ext uri="{FF2B5EF4-FFF2-40B4-BE49-F238E27FC236}">
                <a16:creationId xmlns:a16="http://schemas.microsoft.com/office/drawing/2014/main" id="{BBF7147B-4CFB-49C7-BF57-CFC5DB7FE968}"/>
              </a:ext>
            </a:extLst>
          </p:cNvPr>
          <p:cNvSpPr>
            <a:spLocks noGrp="1"/>
          </p:cNvSpPr>
          <p:nvPr>
            <p:ph idx="1"/>
          </p:nvPr>
        </p:nvSpPr>
        <p:spPr/>
        <p:txBody>
          <a:bodyPr>
            <a:normAutofit fontScale="77500" lnSpcReduction="20000"/>
          </a:bodyPr>
          <a:lstStyle/>
          <a:p>
            <a:pPr marL="0" indent="0">
              <a:buNone/>
            </a:pPr>
            <a:r>
              <a:rPr lang="en-US">
                <a:cs typeface="MV Boli" panose="02000500030200090000" pitchFamily="2" charset="0"/>
              </a:rPr>
              <a:t>Sample client responses:</a:t>
            </a:r>
          </a:p>
          <a:p>
            <a:pPr marL="0" indent="0">
              <a:buNone/>
            </a:pPr>
            <a:endParaRPr lang="en-US"/>
          </a:p>
          <a:p>
            <a:pPr marL="0" indent="0">
              <a:buNone/>
            </a:pPr>
            <a:r>
              <a:rPr lang="en-US"/>
              <a:t>People I can contact:</a:t>
            </a:r>
          </a:p>
          <a:p>
            <a:pPr marL="0" indent="0">
              <a:buNone/>
            </a:pPr>
            <a:r>
              <a:rPr lang="en-US">
                <a:latin typeface="Segoe Print" panose="02000600000000000000" pitchFamily="2" charset="0"/>
                <a:cs typeface="MV Boli" panose="02000500030200090000" pitchFamily="2" charset="0"/>
              </a:rPr>
              <a:t>1. John Doe      Phone: 555-555-55555</a:t>
            </a:r>
          </a:p>
          <a:p>
            <a:pPr marL="0" indent="0">
              <a:buNone/>
            </a:pPr>
            <a:r>
              <a:rPr lang="en-US">
                <a:latin typeface="Segoe Print" panose="02000600000000000000" pitchFamily="2" charset="0"/>
                <a:cs typeface="MV Boli" panose="02000500030200090000" pitchFamily="2" charset="0"/>
              </a:rPr>
              <a:t>2. Jane Smith   Phone: 444-444-4444</a:t>
            </a:r>
          </a:p>
          <a:p>
            <a:pPr marL="0" indent="0">
              <a:buNone/>
            </a:pPr>
            <a:r>
              <a:rPr lang="en-US">
                <a:latin typeface="Segoe Print" panose="02000600000000000000" pitchFamily="2" charset="0"/>
                <a:cs typeface="MV Boli" panose="02000500030200090000" pitchFamily="2" charset="0"/>
              </a:rPr>
              <a:t>3. Tom Jones    Phone: 777-777-7777</a:t>
            </a:r>
          </a:p>
          <a:p>
            <a:endParaRPr lang="en-US"/>
          </a:p>
          <a:p>
            <a:pPr marL="0" indent="0">
              <a:buNone/>
            </a:pPr>
            <a:r>
              <a:rPr lang="en-US"/>
              <a:t>Places I can go:</a:t>
            </a:r>
          </a:p>
          <a:p>
            <a:pPr>
              <a:buAutoNum type="arabicPeriod"/>
            </a:pPr>
            <a:r>
              <a:rPr lang="en-US">
                <a:latin typeface="Segoe Print" panose="02000600000000000000" pitchFamily="2" charset="0"/>
                <a:cs typeface="MV Boli" panose="02000500030200090000" pitchFamily="2" charset="0"/>
              </a:rPr>
              <a:t>Bill’s Café</a:t>
            </a:r>
          </a:p>
          <a:p>
            <a:pPr>
              <a:buAutoNum type="arabicPeriod"/>
            </a:pPr>
            <a:r>
              <a:rPr lang="en-US">
                <a:latin typeface="Segoe Print" panose="02000600000000000000" pitchFamily="2" charset="0"/>
                <a:cs typeface="MV Boli" panose="02000500030200090000" pitchFamily="2" charset="0"/>
              </a:rPr>
              <a:t>Jones’s Beach</a:t>
            </a:r>
          </a:p>
          <a:p>
            <a:pPr>
              <a:buAutoNum type="arabicPeriod"/>
            </a:pPr>
            <a:r>
              <a:rPr lang="en-US">
                <a:latin typeface="Segoe Print" panose="02000600000000000000" pitchFamily="2" charset="0"/>
                <a:cs typeface="MV Boli" panose="02000500030200090000" pitchFamily="2" charset="0"/>
              </a:rPr>
              <a:t>Sunnydale Library</a:t>
            </a:r>
          </a:p>
          <a:p>
            <a:pPr>
              <a:buAutoNum type="arabicPeriod"/>
            </a:pPr>
            <a:r>
              <a:rPr lang="en-US">
                <a:latin typeface="Segoe Print" panose="02000600000000000000" pitchFamily="2" charset="0"/>
                <a:cs typeface="MV Boli" panose="02000500030200090000" pitchFamily="2" charset="0"/>
              </a:rPr>
              <a:t>Sunnydale YMCA</a:t>
            </a:r>
          </a:p>
          <a:p>
            <a:pPr>
              <a:buAutoNum type="arabicPeriod"/>
            </a:pPr>
            <a:r>
              <a:rPr lang="en-US">
                <a:latin typeface="Segoe Print" panose="02000600000000000000" pitchFamily="2" charset="0"/>
                <a:cs typeface="MV Boli" panose="02000500030200090000" pitchFamily="2" charset="0"/>
              </a:rPr>
              <a:t>Vet Center</a:t>
            </a:r>
          </a:p>
          <a:p>
            <a:pPr marL="0" indent="0">
              <a:buNone/>
            </a:pPr>
            <a:endParaRPr lang="en-US"/>
          </a:p>
        </p:txBody>
      </p:sp>
      <p:sp>
        <p:nvSpPr>
          <p:cNvPr id="4" name="Slide Number Placeholder 3">
            <a:extLst>
              <a:ext uri="{FF2B5EF4-FFF2-40B4-BE49-F238E27FC236}">
                <a16:creationId xmlns:a16="http://schemas.microsoft.com/office/drawing/2014/main" id="{68AE3241-38FE-444E-B31D-F7C067A538BF}"/>
              </a:ext>
            </a:extLst>
          </p:cNvPr>
          <p:cNvSpPr>
            <a:spLocks noGrp="1"/>
          </p:cNvSpPr>
          <p:nvPr>
            <p:ph type="sldNum" sz="quarter" idx="12"/>
          </p:nvPr>
        </p:nvSpPr>
        <p:spPr/>
        <p:txBody>
          <a:bodyPr/>
          <a:lstStyle/>
          <a:p>
            <a:fld id="{ACD12D91-5F71-FE4F-A594-B9667DC21877}" type="slidenum">
              <a:rPr lang="en-US" smtClean="0"/>
              <a:t>22</a:t>
            </a:fld>
            <a:endParaRPr lang="en-US"/>
          </a:p>
        </p:txBody>
      </p:sp>
    </p:spTree>
    <p:extLst>
      <p:ext uri="{BB962C8B-B14F-4D97-AF65-F5344CB8AC3E}">
        <p14:creationId xmlns:p14="http://schemas.microsoft.com/office/powerpoint/2010/main" val="36859186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6B67B-D60F-4E1A-8AF2-60F840B76C49}"/>
              </a:ext>
            </a:extLst>
          </p:cNvPr>
          <p:cNvSpPr>
            <a:spLocks noGrp="1"/>
          </p:cNvSpPr>
          <p:nvPr>
            <p:ph type="title"/>
          </p:nvPr>
        </p:nvSpPr>
        <p:spPr/>
        <p:txBody>
          <a:bodyPr/>
          <a:lstStyle/>
          <a:p>
            <a:r>
              <a:rPr lang="en-US" sz="3200"/>
              <a:t>Step 3: Social Contacts Who May Distract From the Crisis</a:t>
            </a:r>
            <a:endParaRPr lang="en-US"/>
          </a:p>
        </p:txBody>
      </p:sp>
      <p:sp>
        <p:nvSpPr>
          <p:cNvPr id="3" name="Content Placeholder 2">
            <a:extLst>
              <a:ext uri="{FF2B5EF4-FFF2-40B4-BE49-F238E27FC236}">
                <a16:creationId xmlns:a16="http://schemas.microsoft.com/office/drawing/2014/main" id="{8C78E945-EA85-4914-814F-CB57A1E68B18}"/>
              </a:ext>
            </a:extLst>
          </p:cNvPr>
          <p:cNvSpPr>
            <a:spLocks noGrp="1"/>
          </p:cNvSpPr>
          <p:nvPr>
            <p:ph idx="1"/>
          </p:nvPr>
        </p:nvSpPr>
        <p:spPr/>
        <p:txBody>
          <a:bodyPr/>
          <a:lstStyle/>
          <a:p>
            <a:pPr marL="0" indent="0">
              <a:spcBef>
                <a:spcPts val="1200"/>
              </a:spcBef>
              <a:buNone/>
            </a:pPr>
            <a:r>
              <a:rPr lang="en-US" b="1" u="sng"/>
              <a:t>Reviewing this Step:</a:t>
            </a:r>
          </a:p>
          <a:p>
            <a:pPr>
              <a:spcBef>
                <a:spcPts val="1200"/>
              </a:spcBef>
            </a:pPr>
            <a:r>
              <a:rPr lang="en-US"/>
              <a:t>Assess likelihood that client will contact others or visit places listed during a crisis</a:t>
            </a:r>
          </a:p>
          <a:p>
            <a:pPr lvl="1">
              <a:spcBef>
                <a:spcPts val="1200"/>
              </a:spcBef>
            </a:pPr>
            <a:r>
              <a:rPr lang="en-US"/>
              <a:t>Should not just be people/places that ‘sound good’ to the clinician; instead, should be people/places the client is actually likely to engage with as distractions in a time of crisis</a:t>
            </a:r>
          </a:p>
          <a:p>
            <a:pPr lvl="1">
              <a:spcBef>
                <a:spcPts val="1200"/>
              </a:spcBef>
            </a:pPr>
            <a:r>
              <a:rPr lang="en-US"/>
              <a:t>Do not list places that the client has never visited and has no real intention of visiting</a:t>
            </a:r>
          </a:p>
          <a:p>
            <a:pPr marL="0" indent="0">
              <a:buNone/>
            </a:pPr>
            <a:endParaRPr lang="en-US"/>
          </a:p>
        </p:txBody>
      </p:sp>
      <p:sp>
        <p:nvSpPr>
          <p:cNvPr id="4" name="Slide Number Placeholder 3">
            <a:extLst>
              <a:ext uri="{FF2B5EF4-FFF2-40B4-BE49-F238E27FC236}">
                <a16:creationId xmlns:a16="http://schemas.microsoft.com/office/drawing/2014/main" id="{AA17BFFA-17A4-4180-84B5-33F000E7C07F}"/>
              </a:ext>
            </a:extLst>
          </p:cNvPr>
          <p:cNvSpPr>
            <a:spLocks noGrp="1"/>
          </p:cNvSpPr>
          <p:nvPr>
            <p:ph type="sldNum" sz="quarter" idx="12"/>
          </p:nvPr>
        </p:nvSpPr>
        <p:spPr/>
        <p:txBody>
          <a:bodyPr/>
          <a:lstStyle/>
          <a:p>
            <a:fld id="{ACD12D91-5F71-FE4F-A594-B9667DC21877}" type="slidenum">
              <a:rPr lang="en-US" smtClean="0"/>
              <a:t>23</a:t>
            </a:fld>
            <a:endParaRPr lang="en-US"/>
          </a:p>
        </p:txBody>
      </p:sp>
    </p:spTree>
    <p:extLst>
      <p:ext uri="{BB962C8B-B14F-4D97-AF65-F5344CB8AC3E}">
        <p14:creationId xmlns:p14="http://schemas.microsoft.com/office/powerpoint/2010/main" val="263636652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A350-EC9C-482F-8D2E-8A50A50C7166}"/>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sp>
        <p:nvSpPr>
          <p:cNvPr id="3" name="Content Placeholder 2">
            <a:extLst>
              <a:ext uri="{FF2B5EF4-FFF2-40B4-BE49-F238E27FC236}">
                <a16:creationId xmlns:a16="http://schemas.microsoft.com/office/drawing/2014/main" id="{AA706FC4-8FFF-4900-AC95-6553FA5D629D}"/>
              </a:ext>
            </a:extLst>
          </p:cNvPr>
          <p:cNvSpPr>
            <a:spLocks noGrp="1"/>
          </p:cNvSpPr>
          <p:nvPr>
            <p:ph idx="1"/>
          </p:nvPr>
        </p:nvSpPr>
        <p:spPr/>
        <p:txBody>
          <a:bodyPr/>
          <a:lstStyle/>
          <a:p>
            <a:pPr marL="0" indent="0">
              <a:spcBef>
                <a:spcPts val="1200"/>
              </a:spcBef>
              <a:buNone/>
            </a:pPr>
            <a:r>
              <a:rPr lang="en-US" b="1" u="sng"/>
              <a:t>Introducing this Step:</a:t>
            </a:r>
          </a:p>
          <a:p>
            <a:pPr>
              <a:spcBef>
                <a:spcPts val="1200"/>
              </a:spcBef>
            </a:pPr>
            <a:r>
              <a:rPr lang="en-US"/>
              <a:t>Sometimes distraction is not enough, and the client needs to disclose crisis to people who can help</a:t>
            </a:r>
          </a:p>
          <a:p>
            <a:pPr>
              <a:spcBef>
                <a:spcPts val="1200"/>
              </a:spcBef>
            </a:pPr>
            <a:r>
              <a:rPr lang="en-US"/>
              <a:t>In this step, the client tells a family member or friend that he/she is in crisis and needs support. </a:t>
            </a:r>
          </a:p>
          <a:p>
            <a:pPr lvl="1">
              <a:spcBef>
                <a:spcPts val="1200"/>
              </a:spcBef>
            </a:pPr>
            <a:r>
              <a:rPr lang="en-US"/>
              <a:t>May be some overlap between people listed on Step 3 and Step 4</a:t>
            </a:r>
          </a:p>
          <a:p>
            <a:pPr>
              <a:spcBef>
                <a:spcPts val="1200"/>
              </a:spcBef>
            </a:pPr>
            <a:r>
              <a:rPr lang="en-US"/>
              <a:t>Remind the client to use Step 4 if Step 3 does not resolve the crisis or lower risk. </a:t>
            </a:r>
          </a:p>
          <a:p>
            <a:endParaRPr lang="en-US"/>
          </a:p>
        </p:txBody>
      </p:sp>
      <p:sp>
        <p:nvSpPr>
          <p:cNvPr id="4" name="Slide Number Placeholder 3">
            <a:extLst>
              <a:ext uri="{FF2B5EF4-FFF2-40B4-BE49-F238E27FC236}">
                <a16:creationId xmlns:a16="http://schemas.microsoft.com/office/drawing/2014/main" id="{8AFCB978-CF4A-43AD-B1CC-E933067B06E9}"/>
              </a:ext>
            </a:extLst>
          </p:cNvPr>
          <p:cNvSpPr>
            <a:spLocks noGrp="1"/>
          </p:cNvSpPr>
          <p:nvPr>
            <p:ph type="sldNum" sz="quarter" idx="12"/>
          </p:nvPr>
        </p:nvSpPr>
        <p:spPr/>
        <p:txBody>
          <a:bodyPr/>
          <a:lstStyle/>
          <a:p>
            <a:fld id="{ACD12D91-5F71-FE4F-A594-B9667DC21877}" type="slidenum">
              <a:rPr lang="en-US" smtClean="0"/>
              <a:t>24</a:t>
            </a:fld>
            <a:endParaRPr lang="en-US"/>
          </a:p>
        </p:txBody>
      </p:sp>
    </p:spTree>
    <p:extLst>
      <p:ext uri="{BB962C8B-B14F-4D97-AF65-F5344CB8AC3E}">
        <p14:creationId xmlns:p14="http://schemas.microsoft.com/office/powerpoint/2010/main" val="1693834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6936-22C0-4176-8B4F-56EE3B2A8543}"/>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pic>
        <p:nvPicPr>
          <p:cNvPr id="6" name="Content Placeholder 5">
            <a:extLst>
              <a:ext uri="{FF2B5EF4-FFF2-40B4-BE49-F238E27FC236}">
                <a16:creationId xmlns:a16="http://schemas.microsoft.com/office/drawing/2014/main" id="{B2CA42E4-10E8-4C3B-AA27-852726CDA3F4}"/>
              </a:ext>
            </a:extLst>
          </p:cNvPr>
          <p:cNvPicPr>
            <a:picLocks noGrp="1" noChangeAspect="1"/>
          </p:cNvPicPr>
          <p:nvPr>
            <p:ph idx="1"/>
          </p:nvPr>
        </p:nvPicPr>
        <p:blipFill>
          <a:blip r:embed="rId2"/>
          <a:stretch>
            <a:fillRect/>
          </a:stretch>
        </p:blipFill>
        <p:spPr>
          <a:xfrm>
            <a:off x="2315510" y="1839913"/>
            <a:ext cx="7560980" cy="3930650"/>
          </a:xfrm>
        </p:spPr>
      </p:pic>
      <p:sp>
        <p:nvSpPr>
          <p:cNvPr id="4" name="Slide Number Placeholder 3">
            <a:extLst>
              <a:ext uri="{FF2B5EF4-FFF2-40B4-BE49-F238E27FC236}">
                <a16:creationId xmlns:a16="http://schemas.microsoft.com/office/drawing/2014/main" id="{1B89646D-08D7-4518-93D6-39F5D8ACAF43}"/>
              </a:ext>
            </a:extLst>
          </p:cNvPr>
          <p:cNvSpPr>
            <a:spLocks noGrp="1"/>
          </p:cNvSpPr>
          <p:nvPr>
            <p:ph type="sldNum" sz="quarter" idx="12"/>
          </p:nvPr>
        </p:nvSpPr>
        <p:spPr/>
        <p:txBody>
          <a:bodyPr/>
          <a:lstStyle/>
          <a:p>
            <a:fld id="{ACD12D91-5F71-FE4F-A594-B9667DC21877}" type="slidenum">
              <a:rPr lang="en-US" smtClean="0"/>
              <a:t>25</a:t>
            </a:fld>
            <a:endParaRPr lang="en-US"/>
          </a:p>
        </p:txBody>
      </p:sp>
    </p:spTree>
    <p:extLst>
      <p:ext uri="{BB962C8B-B14F-4D97-AF65-F5344CB8AC3E}">
        <p14:creationId xmlns:p14="http://schemas.microsoft.com/office/powerpoint/2010/main" val="15480485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307E-D9BF-4D49-B986-1BA40EAF6E9A}"/>
              </a:ext>
            </a:extLst>
          </p:cNvPr>
          <p:cNvSpPr>
            <a:spLocks noGrp="1"/>
          </p:cNvSpPr>
          <p:nvPr>
            <p:ph type="title"/>
          </p:nvPr>
        </p:nvSpPr>
        <p:spPr/>
        <p:txBody>
          <a:bodyPr>
            <a:normAutofit fontScale="90000"/>
          </a:bodyPr>
          <a:lstStyle/>
          <a:p>
            <a:r>
              <a:rPr lang="en-US" sz="3600"/>
              <a:t>Step 4: Family Members or Friends Who May Offer Help</a:t>
            </a:r>
            <a:endParaRPr lang="en-US"/>
          </a:p>
        </p:txBody>
      </p:sp>
      <p:sp>
        <p:nvSpPr>
          <p:cNvPr id="3" name="Content Placeholder 2">
            <a:extLst>
              <a:ext uri="{FF2B5EF4-FFF2-40B4-BE49-F238E27FC236}">
                <a16:creationId xmlns:a16="http://schemas.microsoft.com/office/drawing/2014/main" id="{17F4390B-11C9-419E-8ACC-46B9C663B24F}"/>
              </a:ext>
            </a:extLst>
          </p:cNvPr>
          <p:cNvSpPr>
            <a:spLocks noGrp="1"/>
          </p:cNvSpPr>
          <p:nvPr>
            <p:ph idx="1"/>
          </p:nvPr>
        </p:nvSpPr>
        <p:spPr/>
        <p:txBody>
          <a:bodyPr/>
          <a:lstStyle/>
          <a:p>
            <a:pPr marL="0" indent="0">
              <a:buNone/>
            </a:pPr>
            <a:r>
              <a:rPr lang="en-US">
                <a:cs typeface="MV Boli" panose="02000500030200090000" pitchFamily="2" charset="0"/>
              </a:rPr>
              <a:t>Sample client responses:</a:t>
            </a:r>
          </a:p>
          <a:p>
            <a:pPr marL="0" indent="0">
              <a:buNone/>
            </a:pPr>
            <a:endParaRPr lang="en-US"/>
          </a:p>
          <a:p>
            <a:pPr marL="0" indent="0">
              <a:buNone/>
            </a:pPr>
            <a:r>
              <a:rPr lang="en-US"/>
              <a:t>People I can contact:</a:t>
            </a:r>
          </a:p>
          <a:p>
            <a:pPr marL="0" indent="0">
              <a:buNone/>
            </a:pPr>
            <a:r>
              <a:rPr lang="en-US">
                <a:latin typeface="Segoe Print" panose="02000600000000000000" pitchFamily="2" charset="0"/>
                <a:cs typeface="MV Boli" panose="02000500030200090000" pitchFamily="2" charset="0"/>
              </a:rPr>
              <a:t>1. Mom  		   Phone: 555-555-55555</a:t>
            </a:r>
          </a:p>
          <a:p>
            <a:pPr marL="0" indent="0">
              <a:buNone/>
            </a:pPr>
            <a:r>
              <a:rPr lang="en-US">
                <a:latin typeface="Segoe Print" panose="02000600000000000000" pitchFamily="2" charset="0"/>
                <a:cs typeface="MV Boli" panose="02000500030200090000" pitchFamily="2" charset="0"/>
              </a:rPr>
              <a:t>2. Sister		   Phone: 444-444-4444</a:t>
            </a:r>
          </a:p>
          <a:p>
            <a:pPr marL="0" indent="0">
              <a:buNone/>
            </a:pPr>
            <a:r>
              <a:rPr lang="en-US">
                <a:latin typeface="Segoe Print" panose="02000600000000000000" pitchFamily="2" charset="0"/>
                <a:cs typeface="MV Boli" panose="02000500030200090000" pitchFamily="2" charset="0"/>
              </a:rPr>
              <a:t>3. Tom Jones    Phone: 777-777-7777</a:t>
            </a:r>
          </a:p>
          <a:p>
            <a:pPr marL="0" indent="0">
              <a:buNone/>
            </a:pPr>
            <a:endParaRPr lang="en-US"/>
          </a:p>
        </p:txBody>
      </p:sp>
      <p:sp>
        <p:nvSpPr>
          <p:cNvPr id="4" name="Slide Number Placeholder 3">
            <a:extLst>
              <a:ext uri="{FF2B5EF4-FFF2-40B4-BE49-F238E27FC236}">
                <a16:creationId xmlns:a16="http://schemas.microsoft.com/office/drawing/2014/main" id="{9AEECEA2-2E5C-4A4D-B4C7-0B5BB068DCE7}"/>
              </a:ext>
            </a:extLst>
          </p:cNvPr>
          <p:cNvSpPr>
            <a:spLocks noGrp="1"/>
          </p:cNvSpPr>
          <p:nvPr>
            <p:ph type="sldNum" sz="quarter" idx="12"/>
          </p:nvPr>
        </p:nvSpPr>
        <p:spPr/>
        <p:txBody>
          <a:bodyPr/>
          <a:lstStyle/>
          <a:p>
            <a:fld id="{ACD12D91-5F71-FE4F-A594-B9667DC21877}" type="slidenum">
              <a:rPr lang="en-US" smtClean="0"/>
              <a:t>26</a:t>
            </a:fld>
            <a:endParaRPr lang="en-US"/>
          </a:p>
        </p:txBody>
      </p:sp>
    </p:spTree>
    <p:extLst>
      <p:ext uri="{BB962C8B-B14F-4D97-AF65-F5344CB8AC3E}">
        <p14:creationId xmlns:p14="http://schemas.microsoft.com/office/powerpoint/2010/main" val="25483081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2BD9-0EC4-4C26-A993-D9B73871E3D1}"/>
              </a:ext>
            </a:extLst>
          </p:cNvPr>
          <p:cNvSpPr>
            <a:spLocks noGrp="1"/>
          </p:cNvSpPr>
          <p:nvPr>
            <p:ph type="title"/>
          </p:nvPr>
        </p:nvSpPr>
        <p:spPr/>
        <p:txBody>
          <a:bodyPr/>
          <a:lstStyle/>
          <a:p>
            <a:r>
              <a:rPr lang="en-US" sz="3600"/>
              <a:t>Step 5: Professionals and Agencies to Contact for Help</a:t>
            </a:r>
            <a:endParaRPr lang="en-US"/>
          </a:p>
        </p:txBody>
      </p:sp>
      <p:sp>
        <p:nvSpPr>
          <p:cNvPr id="3" name="Content Placeholder 2">
            <a:extLst>
              <a:ext uri="{FF2B5EF4-FFF2-40B4-BE49-F238E27FC236}">
                <a16:creationId xmlns:a16="http://schemas.microsoft.com/office/drawing/2014/main" id="{E8A132C8-BD3B-42A2-B23E-6DA5F0C17740}"/>
              </a:ext>
            </a:extLst>
          </p:cNvPr>
          <p:cNvSpPr>
            <a:spLocks noGrp="1"/>
          </p:cNvSpPr>
          <p:nvPr>
            <p:ph idx="1"/>
          </p:nvPr>
        </p:nvSpPr>
        <p:spPr/>
        <p:txBody>
          <a:bodyPr/>
          <a:lstStyle/>
          <a:p>
            <a:pPr marL="0" indent="0">
              <a:spcBef>
                <a:spcPts val="1200"/>
              </a:spcBef>
              <a:buNone/>
            </a:pPr>
            <a:r>
              <a:rPr lang="en-US" sz="2000" b="1" u="sng"/>
              <a:t>Introducing this Step:</a:t>
            </a:r>
          </a:p>
          <a:p>
            <a:pPr>
              <a:spcBef>
                <a:spcPts val="1200"/>
              </a:spcBef>
            </a:pPr>
            <a:r>
              <a:rPr lang="en-US" sz="2000"/>
              <a:t>Sometimes the client may need support from a mental health professional or agency to help resolve their crisis.</a:t>
            </a:r>
          </a:p>
          <a:p>
            <a:pPr>
              <a:spcBef>
                <a:spcPts val="1200"/>
              </a:spcBef>
            </a:pPr>
            <a:r>
              <a:rPr lang="en-US" sz="2000"/>
              <a:t>In this step, client reaches out to a mental health professional, crisis line, or emergency service for help.</a:t>
            </a:r>
          </a:p>
          <a:p>
            <a:pPr>
              <a:spcBef>
                <a:spcPts val="1200"/>
              </a:spcBef>
            </a:pPr>
            <a:r>
              <a:rPr lang="en-US" sz="2000"/>
              <a:t>Remind the client to use Step 5 if Step 4 does not resolve the crisis or lower risk. </a:t>
            </a:r>
          </a:p>
          <a:p>
            <a:endParaRPr lang="en-US"/>
          </a:p>
        </p:txBody>
      </p:sp>
      <p:sp>
        <p:nvSpPr>
          <p:cNvPr id="4" name="Slide Number Placeholder 3">
            <a:extLst>
              <a:ext uri="{FF2B5EF4-FFF2-40B4-BE49-F238E27FC236}">
                <a16:creationId xmlns:a16="http://schemas.microsoft.com/office/drawing/2014/main" id="{79A71347-0EAC-4E30-AEC1-BFE887F42BCA}"/>
              </a:ext>
            </a:extLst>
          </p:cNvPr>
          <p:cNvSpPr>
            <a:spLocks noGrp="1"/>
          </p:cNvSpPr>
          <p:nvPr>
            <p:ph type="sldNum" sz="quarter" idx="12"/>
          </p:nvPr>
        </p:nvSpPr>
        <p:spPr/>
        <p:txBody>
          <a:bodyPr/>
          <a:lstStyle/>
          <a:p>
            <a:fld id="{ACD12D91-5F71-FE4F-A594-B9667DC21877}" type="slidenum">
              <a:rPr lang="en-US" smtClean="0"/>
              <a:t>27</a:t>
            </a:fld>
            <a:endParaRPr lang="en-US"/>
          </a:p>
        </p:txBody>
      </p:sp>
    </p:spTree>
    <p:extLst>
      <p:ext uri="{BB962C8B-B14F-4D97-AF65-F5344CB8AC3E}">
        <p14:creationId xmlns:p14="http://schemas.microsoft.com/office/powerpoint/2010/main" val="16246508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EE399-7C0B-407B-AE97-74954F135384}"/>
              </a:ext>
            </a:extLst>
          </p:cNvPr>
          <p:cNvSpPr>
            <a:spLocks noGrp="1"/>
          </p:cNvSpPr>
          <p:nvPr>
            <p:ph type="title"/>
          </p:nvPr>
        </p:nvSpPr>
        <p:spPr/>
        <p:txBody>
          <a:bodyPr/>
          <a:lstStyle/>
          <a:p>
            <a:r>
              <a:rPr lang="en-US" sz="3600"/>
              <a:t>Step 5: Professionals and Agencies to Contact for Help</a:t>
            </a:r>
            <a:endParaRPr lang="en-US"/>
          </a:p>
        </p:txBody>
      </p:sp>
      <p:pic>
        <p:nvPicPr>
          <p:cNvPr id="6" name="Content Placeholder 5">
            <a:extLst>
              <a:ext uri="{FF2B5EF4-FFF2-40B4-BE49-F238E27FC236}">
                <a16:creationId xmlns:a16="http://schemas.microsoft.com/office/drawing/2014/main" id="{3681AC4A-84E6-4BBA-AA39-09000E682B30}"/>
              </a:ext>
            </a:extLst>
          </p:cNvPr>
          <p:cNvPicPr>
            <a:picLocks noGrp="1" noChangeAspect="1"/>
          </p:cNvPicPr>
          <p:nvPr>
            <p:ph idx="1"/>
          </p:nvPr>
        </p:nvPicPr>
        <p:blipFill>
          <a:blip r:embed="rId2"/>
          <a:stretch>
            <a:fillRect/>
          </a:stretch>
        </p:blipFill>
        <p:spPr>
          <a:xfrm>
            <a:off x="2527197" y="1839913"/>
            <a:ext cx="7137606" cy="3930650"/>
          </a:xfrm>
        </p:spPr>
      </p:pic>
      <p:sp>
        <p:nvSpPr>
          <p:cNvPr id="4" name="Slide Number Placeholder 3">
            <a:extLst>
              <a:ext uri="{FF2B5EF4-FFF2-40B4-BE49-F238E27FC236}">
                <a16:creationId xmlns:a16="http://schemas.microsoft.com/office/drawing/2014/main" id="{3BD5819D-3E7E-4B25-8F87-4B135AF2C2CC}"/>
              </a:ext>
            </a:extLst>
          </p:cNvPr>
          <p:cNvSpPr>
            <a:spLocks noGrp="1"/>
          </p:cNvSpPr>
          <p:nvPr>
            <p:ph type="sldNum" sz="quarter" idx="12"/>
          </p:nvPr>
        </p:nvSpPr>
        <p:spPr/>
        <p:txBody>
          <a:bodyPr/>
          <a:lstStyle/>
          <a:p>
            <a:fld id="{ACD12D91-5F71-FE4F-A594-B9667DC21877}" type="slidenum">
              <a:rPr lang="en-US" smtClean="0"/>
              <a:t>28</a:t>
            </a:fld>
            <a:endParaRPr lang="en-US"/>
          </a:p>
        </p:txBody>
      </p:sp>
    </p:spTree>
    <p:extLst>
      <p:ext uri="{BB962C8B-B14F-4D97-AF65-F5344CB8AC3E}">
        <p14:creationId xmlns:p14="http://schemas.microsoft.com/office/powerpoint/2010/main" val="18498060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D6F9-DE74-4E36-A89F-2C01B7E103CA}"/>
              </a:ext>
            </a:extLst>
          </p:cNvPr>
          <p:cNvSpPr>
            <a:spLocks noGrp="1"/>
          </p:cNvSpPr>
          <p:nvPr>
            <p:ph type="title"/>
          </p:nvPr>
        </p:nvSpPr>
        <p:spPr/>
        <p:txBody>
          <a:bodyPr/>
          <a:lstStyle/>
          <a:p>
            <a:r>
              <a:rPr lang="en-US" sz="3200"/>
              <a:t>Step 5: Professionals and Agencies to Contact for Help</a:t>
            </a:r>
            <a:endParaRPr lang="en-US"/>
          </a:p>
        </p:txBody>
      </p:sp>
      <p:pic>
        <p:nvPicPr>
          <p:cNvPr id="6" name="Content Placeholder 5">
            <a:extLst>
              <a:ext uri="{FF2B5EF4-FFF2-40B4-BE49-F238E27FC236}">
                <a16:creationId xmlns:a16="http://schemas.microsoft.com/office/drawing/2014/main" id="{C4D7E23E-0E0A-4B3E-BC26-239CC6EA8BBF}"/>
              </a:ext>
            </a:extLst>
          </p:cNvPr>
          <p:cNvPicPr>
            <a:picLocks noGrp="1" noChangeAspect="1"/>
          </p:cNvPicPr>
          <p:nvPr>
            <p:ph idx="1"/>
          </p:nvPr>
        </p:nvPicPr>
        <p:blipFill>
          <a:blip r:embed="rId2"/>
          <a:stretch>
            <a:fillRect/>
          </a:stretch>
        </p:blipFill>
        <p:spPr>
          <a:xfrm>
            <a:off x="2005906" y="1839913"/>
            <a:ext cx="8180188" cy="3930650"/>
          </a:xfrm>
        </p:spPr>
      </p:pic>
      <p:sp>
        <p:nvSpPr>
          <p:cNvPr id="4" name="Slide Number Placeholder 3">
            <a:extLst>
              <a:ext uri="{FF2B5EF4-FFF2-40B4-BE49-F238E27FC236}">
                <a16:creationId xmlns:a16="http://schemas.microsoft.com/office/drawing/2014/main" id="{D7301DF8-CE35-4777-99F9-A1D657ADF328}"/>
              </a:ext>
            </a:extLst>
          </p:cNvPr>
          <p:cNvSpPr>
            <a:spLocks noGrp="1"/>
          </p:cNvSpPr>
          <p:nvPr>
            <p:ph type="sldNum" sz="quarter" idx="12"/>
          </p:nvPr>
        </p:nvSpPr>
        <p:spPr/>
        <p:txBody>
          <a:bodyPr/>
          <a:lstStyle/>
          <a:p>
            <a:fld id="{ACD12D91-5F71-FE4F-A594-B9667DC21877}" type="slidenum">
              <a:rPr lang="en-US" smtClean="0"/>
              <a:t>29</a:t>
            </a:fld>
            <a:endParaRPr lang="en-US"/>
          </a:p>
        </p:txBody>
      </p:sp>
    </p:spTree>
    <p:extLst>
      <p:ext uri="{BB962C8B-B14F-4D97-AF65-F5344CB8AC3E}">
        <p14:creationId xmlns:p14="http://schemas.microsoft.com/office/powerpoint/2010/main" val="4072520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a:t>Facts About Veteran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4051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C93E-A2BB-41DB-A1F6-DA56308C1C17}"/>
              </a:ext>
            </a:extLst>
          </p:cNvPr>
          <p:cNvSpPr>
            <a:spLocks noGrp="1"/>
          </p:cNvSpPr>
          <p:nvPr>
            <p:ph type="title"/>
          </p:nvPr>
        </p:nvSpPr>
        <p:spPr/>
        <p:txBody>
          <a:bodyPr/>
          <a:lstStyle/>
          <a:p>
            <a:r>
              <a:rPr lang="en-US" sz="3600"/>
              <a:t>Step 5: Professionals and Agencies to Contact for Help</a:t>
            </a:r>
            <a:endParaRPr lang="en-US"/>
          </a:p>
        </p:txBody>
      </p:sp>
      <p:sp>
        <p:nvSpPr>
          <p:cNvPr id="3" name="Content Placeholder 2">
            <a:extLst>
              <a:ext uri="{FF2B5EF4-FFF2-40B4-BE49-F238E27FC236}">
                <a16:creationId xmlns:a16="http://schemas.microsoft.com/office/drawing/2014/main" id="{92CEEC3E-0394-4513-9878-9E24393EEFA5}"/>
              </a:ext>
            </a:extLst>
          </p:cNvPr>
          <p:cNvSpPr>
            <a:spLocks noGrp="1"/>
          </p:cNvSpPr>
          <p:nvPr>
            <p:ph idx="1"/>
          </p:nvPr>
        </p:nvSpPr>
        <p:spPr/>
        <p:txBody>
          <a:bodyPr>
            <a:normAutofit fontScale="70000" lnSpcReduction="20000"/>
          </a:bodyPr>
          <a:lstStyle/>
          <a:p>
            <a:pPr marL="0" indent="0">
              <a:buNone/>
            </a:pPr>
            <a:r>
              <a:rPr lang="en-US" b="1"/>
              <a:t>Sample client Responses:</a:t>
            </a:r>
          </a:p>
          <a:p>
            <a:pPr>
              <a:buAutoNum type="arabicPeriod"/>
            </a:pPr>
            <a:r>
              <a:rPr lang="en-US">
                <a:latin typeface="Segoe Print" panose="02000600000000000000" pitchFamily="2" charset="0"/>
                <a:cs typeface="MV Boli" panose="02000500030200090000" pitchFamily="2" charset="0"/>
              </a:rPr>
              <a:t>Name: Dr</a:t>
            </a:r>
            <a:r>
              <a:rPr lang="en-US">
                <a:latin typeface="Segoe Print" panose="02000600000000000000" pitchFamily="2" charset="0"/>
                <a:ea typeface="Microsoft JhengHei" panose="020B0604030504040204" pitchFamily="34" charset="-120"/>
                <a:cs typeface="MV Boli" panose="02000500030200090000" pitchFamily="2" charset="0"/>
              </a:rPr>
              <a:t>.</a:t>
            </a:r>
            <a:r>
              <a:rPr lang="en-US">
                <a:latin typeface="Segoe Print" panose="02000600000000000000" pitchFamily="2" charset="0"/>
                <a:cs typeface="MV Boli" panose="02000500030200090000" pitchFamily="2" charset="0"/>
              </a:rPr>
              <a:t> Doe (Therapist)			Phone: 222-222-2222</a:t>
            </a:r>
          </a:p>
          <a:p>
            <a:pPr>
              <a:buAutoNum type="arabicPeriod"/>
            </a:pPr>
            <a:r>
              <a:rPr lang="en-US">
                <a:latin typeface="Segoe Print" panose="02000600000000000000" pitchFamily="2" charset="0"/>
                <a:cs typeface="MV Boli" panose="02000500030200090000" pitchFamily="2" charset="0"/>
              </a:rPr>
              <a:t>Name: Dr. Smith (Psychiatrist)	Phone: 111-111-1111</a:t>
            </a:r>
          </a:p>
          <a:p>
            <a:pPr marL="0" indent="0">
              <a:buNone/>
            </a:pPr>
            <a:endParaRPr lang="en-US">
              <a:latin typeface="Segoe Print" panose="02000600000000000000" pitchFamily="2" charset="0"/>
            </a:endParaRPr>
          </a:p>
          <a:p>
            <a:pPr marL="0" indent="0">
              <a:buNone/>
            </a:pPr>
            <a:r>
              <a:rPr lang="en-US">
                <a:latin typeface="Segoe Print" panose="02000600000000000000" pitchFamily="2" charset="0"/>
                <a:cs typeface="MV Boli" panose="02000500030200090000" pitchFamily="2" charset="0"/>
              </a:rPr>
              <a:t>Veterans Crisis Line: 988 (press “1” at the greeting)</a:t>
            </a:r>
          </a:p>
          <a:p>
            <a:pPr marL="0" indent="0">
              <a:buNone/>
            </a:pPr>
            <a:r>
              <a:rPr lang="en-US">
                <a:latin typeface="Segoe Print" panose="02000600000000000000" pitchFamily="2" charset="0"/>
                <a:cs typeface="MV Boli" panose="02000500030200090000" pitchFamily="2" charset="0"/>
              </a:rPr>
              <a:t>Text to 838255</a:t>
            </a:r>
          </a:p>
          <a:p>
            <a:pPr marL="0" indent="0">
              <a:buNone/>
            </a:pPr>
            <a:r>
              <a:rPr lang="en-US">
                <a:latin typeface="Segoe Print" panose="02000600000000000000" pitchFamily="2" charset="0"/>
                <a:cs typeface="MV Boli" panose="02000500030200090000" pitchFamily="2" charset="0"/>
              </a:rPr>
              <a:t>Online chat at veteranscrisisline.net/chat</a:t>
            </a:r>
          </a:p>
          <a:p>
            <a:pPr marL="0" indent="0">
              <a:buNone/>
            </a:pPr>
            <a:endParaRPr lang="en-US">
              <a:solidFill>
                <a:srgbClr val="7030A0"/>
              </a:solidFill>
              <a:latin typeface="Segoe Print" panose="02000600000000000000" pitchFamily="2" charset="0"/>
            </a:endParaRPr>
          </a:p>
          <a:p>
            <a:pPr marL="0" indent="0">
              <a:buNone/>
            </a:pPr>
            <a:r>
              <a:rPr lang="en-US">
                <a:latin typeface="Segoe Print" panose="02000600000000000000" pitchFamily="2" charset="0"/>
                <a:cs typeface="MV Boli" panose="02000500030200090000" pitchFamily="2" charset="0"/>
              </a:rPr>
              <a:t>Sunnyvale Urgent Care, 2222 Peace Avenue, open 8am-7pm</a:t>
            </a:r>
          </a:p>
          <a:p>
            <a:pPr marL="0" indent="0">
              <a:buNone/>
            </a:pPr>
            <a:r>
              <a:rPr lang="en-US">
                <a:latin typeface="Segoe Print" panose="02000600000000000000" pitchFamily="2" charset="0"/>
                <a:cs typeface="MV Boli" panose="02000500030200090000" pitchFamily="2" charset="0"/>
              </a:rPr>
              <a:t>ER at First Community Hospital, 1111 Hospital Road, 555-555-5555</a:t>
            </a:r>
          </a:p>
          <a:p>
            <a:pPr marL="0" indent="0">
              <a:buNone/>
            </a:pPr>
            <a:endParaRPr lang="en-US">
              <a:latin typeface="MV Boli" panose="02000500030200090000" pitchFamily="2" charset="0"/>
              <a:cs typeface="MV Boli" panose="02000500030200090000" pitchFamily="2" charset="0"/>
            </a:endParaRPr>
          </a:p>
          <a:p>
            <a:pPr marL="0" indent="0">
              <a:buNone/>
            </a:pPr>
            <a:r>
              <a:rPr lang="en-US" b="1" u="sng"/>
              <a:t>Reviewing this Step:</a:t>
            </a:r>
          </a:p>
          <a:p>
            <a:r>
              <a:rPr lang="en-US"/>
              <a:t>Identify potential obstacles and problem-solve</a:t>
            </a:r>
          </a:p>
          <a:p>
            <a:r>
              <a:rPr lang="en-US"/>
              <a:t>Role play with client may be helpful</a:t>
            </a:r>
          </a:p>
          <a:p>
            <a:endParaRPr lang="en-US"/>
          </a:p>
        </p:txBody>
      </p:sp>
      <p:sp>
        <p:nvSpPr>
          <p:cNvPr id="4" name="Slide Number Placeholder 3">
            <a:extLst>
              <a:ext uri="{FF2B5EF4-FFF2-40B4-BE49-F238E27FC236}">
                <a16:creationId xmlns:a16="http://schemas.microsoft.com/office/drawing/2014/main" id="{23980353-FEB5-4108-95FC-BAD6EACDBAE6}"/>
              </a:ext>
            </a:extLst>
          </p:cNvPr>
          <p:cNvSpPr>
            <a:spLocks noGrp="1"/>
          </p:cNvSpPr>
          <p:nvPr>
            <p:ph type="sldNum" sz="quarter" idx="12"/>
          </p:nvPr>
        </p:nvSpPr>
        <p:spPr/>
        <p:txBody>
          <a:bodyPr/>
          <a:lstStyle/>
          <a:p>
            <a:fld id="{ACD12D91-5F71-FE4F-A594-B9667DC21877}" type="slidenum">
              <a:rPr lang="en-US" smtClean="0"/>
              <a:t>30</a:t>
            </a:fld>
            <a:endParaRPr lang="en-US"/>
          </a:p>
        </p:txBody>
      </p:sp>
    </p:spTree>
    <p:extLst>
      <p:ext uri="{BB962C8B-B14F-4D97-AF65-F5344CB8AC3E}">
        <p14:creationId xmlns:p14="http://schemas.microsoft.com/office/powerpoint/2010/main" val="34769740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21BB-71A7-4DA5-B8D5-CD51418A5F9A}"/>
              </a:ext>
            </a:extLst>
          </p:cNvPr>
          <p:cNvSpPr>
            <a:spLocks noGrp="1"/>
          </p:cNvSpPr>
          <p:nvPr>
            <p:ph type="title"/>
          </p:nvPr>
        </p:nvSpPr>
        <p:spPr/>
        <p:txBody>
          <a:bodyPr/>
          <a:lstStyle/>
          <a:p>
            <a:r>
              <a:rPr lang="en-US" sz="3600"/>
              <a:t>Step 6: Making the Environment Safe</a:t>
            </a:r>
            <a:endParaRPr lang="en-US"/>
          </a:p>
        </p:txBody>
      </p:sp>
      <p:sp>
        <p:nvSpPr>
          <p:cNvPr id="3" name="Content Placeholder 2">
            <a:extLst>
              <a:ext uri="{FF2B5EF4-FFF2-40B4-BE49-F238E27FC236}">
                <a16:creationId xmlns:a16="http://schemas.microsoft.com/office/drawing/2014/main" id="{681FF77A-F87B-442F-9DBD-5B08098A7BD5}"/>
              </a:ext>
            </a:extLst>
          </p:cNvPr>
          <p:cNvSpPr>
            <a:spLocks noGrp="1"/>
          </p:cNvSpPr>
          <p:nvPr>
            <p:ph idx="1"/>
          </p:nvPr>
        </p:nvSpPr>
        <p:spPr/>
        <p:txBody>
          <a:bodyPr/>
          <a:lstStyle/>
          <a:p>
            <a:pPr marL="0" indent="0">
              <a:spcBef>
                <a:spcPts val="1200"/>
              </a:spcBef>
              <a:buNone/>
            </a:pPr>
            <a:r>
              <a:rPr lang="en-US" sz="2000" b="1" u="sng"/>
              <a:t>Introducing this Step:</a:t>
            </a:r>
          </a:p>
          <a:p>
            <a:pPr>
              <a:spcBef>
                <a:spcPts val="1200"/>
              </a:spcBef>
            </a:pPr>
            <a:r>
              <a:rPr lang="en-US" sz="2000"/>
              <a:t>Having ready access to lethal means places the client at greater risk for suicide and does not allow the client enough time to use the steps in the safety plan.</a:t>
            </a:r>
          </a:p>
          <a:p>
            <a:pPr>
              <a:spcBef>
                <a:spcPts val="1200"/>
              </a:spcBef>
            </a:pPr>
            <a:r>
              <a:rPr lang="en-US" sz="2000"/>
              <a:t>Reducing or slowing access to means is a highly effective strategy to prevent suicide.</a:t>
            </a:r>
          </a:p>
          <a:p>
            <a:pPr marL="0" indent="0">
              <a:buNone/>
            </a:pPr>
            <a:endParaRPr lang="en-US"/>
          </a:p>
        </p:txBody>
      </p:sp>
      <p:sp>
        <p:nvSpPr>
          <p:cNvPr id="4" name="Slide Number Placeholder 3">
            <a:extLst>
              <a:ext uri="{FF2B5EF4-FFF2-40B4-BE49-F238E27FC236}">
                <a16:creationId xmlns:a16="http://schemas.microsoft.com/office/drawing/2014/main" id="{3BA4CAEE-6926-491C-9EF4-D0CFAB2D19EE}"/>
              </a:ext>
            </a:extLst>
          </p:cNvPr>
          <p:cNvSpPr>
            <a:spLocks noGrp="1"/>
          </p:cNvSpPr>
          <p:nvPr>
            <p:ph type="sldNum" sz="quarter" idx="12"/>
          </p:nvPr>
        </p:nvSpPr>
        <p:spPr/>
        <p:txBody>
          <a:bodyPr/>
          <a:lstStyle/>
          <a:p>
            <a:fld id="{ACD12D91-5F71-FE4F-A594-B9667DC21877}" type="slidenum">
              <a:rPr lang="en-US" smtClean="0"/>
              <a:t>31</a:t>
            </a:fld>
            <a:endParaRPr lang="en-US"/>
          </a:p>
        </p:txBody>
      </p:sp>
    </p:spTree>
    <p:extLst>
      <p:ext uri="{BB962C8B-B14F-4D97-AF65-F5344CB8AC3E}">
        <p14:creationId xmlns:p14="http://schemas.microsoft.com/office/powerpoint/2010/main" val="36888040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23C5-9EC8-497C-9342-5B320E073C34}"/>
              </a:ext>
            </a:extLst>
          </p:cNvPr>
          <p:cNvSpPr>
            <a:spLocks noGrp="1"/>
          </p:cNvSpPr>
          <p:nvPr>
            <p:ph type="title"/>
          </p:nvPr>
        </p:nvSpPr>
        <p:spPr/>
        <p:txBody>
          <a:bodyPr/>
          <a:lstStyle/>
          <a:p>
            <a:r>
              <a:rPr lang="en-US" sz="3600"/>
              <a:t>Step 6: Making the Environment Safe</a:t>
            </a:r>
            <a:endParaRPr lang="en-US"/>
          </a:p>
        </p:txBody>
      </p:sp>
      <p:pic>
        <p:nvPicPr>
          <p:cNvPr id="6" name="Content Placeholder 5">
            <a:extLst>
              <a:ext uri="{FF2B5EF4-FFF2-40B4-BE49-F238E27FC236}">
                <a16:creationId xmlns:a16="http://schemas.microsoft.com/office/drawing/2014/main" id="{9F7F11F9-CB22-4CBB-ADD4-CE5DA870F211}"/>
              </a:ext>
            </a:extLst>
          </p:cNvPr>
          <p:cNvPicPr>
            <a:picLocks noGrp="1" noChangeAspect="1"/>
          </p:cNvPicPr>
          <p:nvPr>
            <p:ph idx="1"/>
          </p:nvPr>
        </p:nvPicPr>
        <p:blipFill>
          <a:blip r:embed="rId2"/>
          <a:stretch>
            <a:fillRect/>
          </a:stretch>
        </p:blipFill>
        <p:spPr>
          <a:xfrm>
            <a:off x="3020568" y="1839913"/>
            <a:ext cx="6150863" cy="3930650"/>
          </a:xfrm>
        </p:spPr>
      </p:pic>
      <p:sp>
        <p:nvSpPr>
          <p:cNvPr id="4" name="Slide Number Placeholder 3">
            <a:extLst>
              <a:ext uri="{FF2B5EF4-FFF2-40B4-BE49-F238E27FC236}">
                <a16:creationId xmlns:a16="http://schemas.microsoft.com/office/drawing/2014/main" id="{3D45613A-1EBB-471B-875D-81F0AF9AC137}"/>
              </a:ext>
            </a:extLst>
          </p:cNvPr>
          <p:cNvSpPr>
            <a:spLocks noGrp="1"/>
          </p:cNvSpPr>
          <p:nvPr>
            <p:ph type="sldNum" sz="quarter" idx="12"/>
          </p:nvPr>
        </p:nvSpPr>
        <p:spPr/>
        <p:txBody>
          <a:bodyPr/>
          <a:lstStyle/>
          <a:p>
            <a:fld id="{ACD12D91-5F71-FE4F-A594-B9667DC21877}" type="slidenum">
              <a:rPr lang="en-US" smtClean="0"/>
              <a:t>32</a:t>
            </a:fld>
            <a:endParaRPr lang="en-US"/>
          </a:p>
        </p:txBody>
      </p:sp>
    </p:spTree>
    <p:extLst>
      <p:ext uri="{BB962C8B-B14F-4D97-AF65-F5344CB8AC3E}">
        <p14:creationId xmlns:p14="http://schemas.microsoft.com/office/powerpoint/2010/main" val="122019582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A1D2-5B91-4069-9396-31B24EA0BCAE}"/>
              </a:ext>
            </a:extLst>
          </p:cNvPr>
          <p:cNvSpPr>
            <a:spLocks noGrp="1"/>
          </p:cNvSpPr>
          <p:nvPr>
            <p:ph type="title"/>
          </p:nvPr>
        </p:nvSpPr>
        <p:spPr/>
        <p:txBody>
          <a:bodyPr/>
          <a:lstStyle/>
          <a:p>
            <a:r>
              <a:rPr lang="en-US" sz="3600"/>
              <a:t>Step 6: Making the Environment Safe-Firearms</a:t>
            </a:r>
            <a:endParaRPr lang="en-US"/>
          </a:p>
        </p:txBody>
      </p:sp>
      <p:pic>
        <p:nvPicPr>
          <p:cNvPr id="6" name="Content Placeholder 5">
            <a:extLst>
              <a:ext uri="{FF2B5EF4-FFF2-40B4-BE49-F238E27FC236}">
                <a16:creationId xmlns:a16="http://schemas.microsoft.com/office/drawing/2014/main" id="{248016C8-D9B7-4784-9074-2935FECBECB9}"/>
              </a:ext>
            </a:extLst>
          </p:cNvPr>
          <p:cNvPicPr>
            <a:picLocks noGrp="1" noChangeAspect="1"/>
          </p:cNvPicPr>
          <p:nvPr>
            <p:ph idx="1"/>
          </p:nvPr>
        </p:nvPicPr>
        <p:blipFill>
          <a:blip r:embed="rId2"/>
          <a:stretch>
            <a:fillRect/>
          </a:stretch>
        </p:blipFill>
        <p:spPr>
          <a:xfrm>
            <a:off x="2571714" y="1839913"/>
            <a:ext cx="7048571" cy="3930650"/>
          </a:xfrm>
        </p:spPr>
      </p:pic>
      <p:sp>
        <p:nvSpPr>
          <p:cNvPr id="4" name="Slide Number Placeholder 3">
            <a:extLst>
              <a:ext uri="{FF2B5EF4-FFF2-40B4-BE49-F238E27FC236}">
                <a16:creationId xmlns:a16="http://schemas.microsoft.com/office/drawing/2014/main" id="{D0018A41-C36C-4A4B-9D61-CB869EDBF0B8}"/>
              </a:ext>
            </a:extLst>
          </p:cNvPr>
          <p:cNvSpPr>
            <a:spLocks noGrp="1"/>
          </p:cNvSpPr>
          <p:nvPr>
            <p:ph type="sldNum" sz="quarter" idx="12"/>
          </p:nvPr>
        </p:nvSpPr>
        <p:spPr/>
        <p:txBody>
          <a:bodyPr/>
          <a:lstStyle/>
          <a:p>
            <a:fld id="{ACD12D91-5F71-FE4F-A594-B9667DC21877}" type="slidenum">
              <a:rPr lang="en-US" smtClean="0"/>
              <a:t>33</a:t>
            </a:fld>
            <a:endParaRPr lang="en-US"/>
          </a:p>
        </p:txBody>
      </p:sp>
    </p:spTree>
    <p:extLst>
      <p:ext uri="{BB962C8B-B14F-4D97-AF65-F5344CB8AC3E}">
        <p14:creationId xmlns:p14="http://schemas.microsoft.com/office/powerpoint/2010/main" val="7901548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BE2A-D848-4DE9-AC64-1E9CE4607D83}"/>
              </a:ext>
            </a:extLst>
          </p:cNvPr>
          <p:cNvSpPr>
            <a:spLocks noGrp="1"/>
          </p:cNvSpPr>
          <p:nvPr>
            <p:ph type="title"/>
          </p:nvPr>
        </p:nvSpPr>
        <p:spPr/>
        <p:txBody>
          <a:bodyPr/>
          <a:lstStyle/>
          <a:p>
            <a:r>
              <a:rPr lang="en-US"/>
              <a:t>Firearms – What should you recommend?</a:t>
            </a:r>
          </a:p>
        </p:txBody>
      </p:sp>
      <p:sp>
        <p:nvSpPr>
          <p:cNvPr id="3" name="Content Placeholder 2">
            <a:extLst>
              <a:ext uri="{FF2B5EF4-FFF2-40B4-BE49-F238E27FC236}">
                <a16:creationId xmlns:a16="http://schemas.microsoft.com/office/drawing/2014/main" id="{5FD9FE16-AEC9-4C90-8E59-939A18143EC6}"/>
              </a:ext>
            </a:extLst>
          </p:cNvPr>
          <p:cNvSpPr>
            <a:spLocks noGrp="1"/>
          </p:cNvSpPr>
          <p:nvPr>
            <p:ph idx="1"/>
          </p:nvPr>
        </p:nvSpPr>
        <p:spPr/>
        <p:txBody>
          <a:bodyPr/>
          <a:lstStyle/>
          <a:p>
            <a:r>
              <a:rPr lang="en-US"/>
              <a:t>Goal is to find something that is achievable…</a:t>
            </a:r>
          </a:p>
          <a:p>
            <a:pPr lvl="1"/>
            <a:r>
              <a:rPr lang="en-US"/>
              <a:t>For the Veteran</a:t>
            </a:r>
          </a:p>
          <a:p>
            <a:pPr lvl="1"/>
            <a:r>
              <a:rPr lang="en-US"/>
              <a:t>Within the context of the interaction</a:t>
            </a:r>
          </a:p>
        </p:txBody>
      </p:sp>
      <p:sp>
        <p:nvSpPr>
          <p:cNvPr id="4" name="Slide Number Placeholder 3">
            <a:extLst>
              <a:ext uri="{FF2B5EF4-FFF2-40B4-BE49-F238E27FC236}">
                <a16:creationId xmlns:a16="http://schemas.microsoft.com/office/drawing/2014/main" id="{463CC76E-D907-44BE-8837-6E53E302C550}"/>
              </a:ext>
            </a:extLst>
          </p:cNvPr>
          <p:cNvSpPr>
            <a:spLocks noGrp="1"/>
          </p:cNvSpPr>
          <p:nvPr>
            <p:ph type="sldNum" sz="quarter" idx="12"/>
          </p:nvPr>
        </p:nvSpPr>
        <p:spPr/>
        <p:txBody>
          <a:bodyPr/>
          <a:lstStyle/>
          <a:p>
            <a:fld id="{ACD12D91-5F71-FE4F-A594-B9667DC21877}" type="slidenum">
              <a:rPr lang="en-US" smtClean="0"/>
              <a:t>34</a:t>
            </a:fld>
            <a:endParaRPr lang="en-US"/>
          </a:p>
        </p:txBody>
      </p:sp>
    </p:spTree>
    <p:extLst>
      <p:ext uri="{BB962C8B-B14F-4D97-AF65-F5344CB8AC3E}">
        <p14:creationId xmlns:p14="http://schemas.microsoft.com/office/powerpoint/2010/main" val="16544504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A609-003A-45CE-B571-18B247963473}"/>
              </a:ext>
            </a:extLst>
          </p:cNvPr>
          <p:cNvSpPr>
            <a:spLocks noGrp="1"/>
          </p:cNvSpPr>
          <p:nvPr>
            <p:ph type="title"/>
          </p:nvPr>
        </p:nvSpPr>
        <p:spPr/>
        <p:txBody>
          <a:bodyPr/>
          <a:lstStyle/>
          <a:p>
            <a:r>
              <a:rPr lang="en-US"/>
              <a:t>Safe Storage within the home</a:t>
            </a:r>
          </a:p>
        </p:txBody>
      </p:sp>
      <p:pic>
        <p:nvPicPr>
          <p:cNvPr id="6" name="Content Placeholder 5">
            <a:extLst>
              <a:ext uri="{FF2B5EF4-FFF2-40B4-BE49-F238E27FC236}">
                <a16:creationId xmlns:a16="http://schemas.microsoft.com/office/drawing/2014/main" id="{8CB5D789-9595-43FD-B2A8-7D749FB0AA4B}"/>
              </a:ext>
            </a:extLst>
          </p:cNvPr>
          <p:cNvPicPr>
            <a:picLocks noGrp="1" noChangeAspect="1"/>
          </p:cNvPicPr>
          <p:nvPr>
            <p:ph idx="1"/>
          </p:nvPr>
        </p:nvPicPr>
        <p:blipFill>
          <a:blip r:embed="rId2"/>
          <a:stretch>
            <a:fillRect/>
          </a:stretch>
        </p:blipFill>
        <p:spPr>
          <a:xfrm>
            <a:off x="320640" y="1590863"/>
            <a:ext cx="2608991" cy="1624725"/>
          </a:xfrm>
        </p:spPr>
      </p:pic>
      <p:sp>
        <p:nvSpPr>
          <p:cNvPr id="4" name="Slide Number Placeholder 3">
            <a:extLst>
              <a:ext uri="{FF2B5EF4-FFF2-40B4-BE49-F238E27FC236}">
                <a16:creationId xmlns:a16="http://schemas.microsoft.com/office/drawing/2014/main" id="{6A530501-E0A7-4DFF-B4DA-22E4A9431F59}"/>
              </a:ext>
            </a:extLst>
          </p:cNvPr>
          <p:cNvSpPr>
            <a:spLocks noGrp="1"/>
          </p:cNvSpPr>
          <p:nvPr>
            <p:ph type="sldNum" sz="quarter" idx="12"/>
          </p:nvPr>
        </p:nvSpPr>
        <p:spPr/>
        <p:txBody>
          <a:bodyPr/>
          <a:lstStyle/>
          <a:p>
            <a:fld id="{ACD12D91-5F71-FE4F-A594-B9667DC21877}" type="slidenum">
              <a:rPr lang="en-US" smtClean="0"/>
              <a:t>35</a:t>
            </a:fld>
            <a:endParaRPr lang="en-US"/>
          </a:p>
        </p:txBody>
      </p:sp>
      <p:pic>
        <p:nvPicPr>
          <p:cNvPr id="8" name="Picture 7">
            <a:extLst>
              <a:ext uri="{FF2B5EF4-FFF2-40B4-BE49-F238E27FC236}">
                <a16:creationId xmlns:a16="http://schemas.microsoft.com/office/drawing/2014/main" id="{AA1C5951-CEAF-441C-A689-710645C34F82}"/>
              </a:ext>
            </a:extLst>
          </p:cNvPr>
          <p:cNvPicPr>
            <a:picLocks noChangeAspect="1"/>
          </p:cNvPicPr>
          <p:nvPr/>
        </p:nvPicPr>
        <p:blipFill>
          <a:blip r:embed="rId3"/>
          <a:stretch>
            <a:fillRect/>
          </a:stretch>
        </p:blipFill>
        <p:spPr>
          <a:xfrm>
            <a:off x="3702315" y="1461816"/>
            <a:ext cx="3625511" cy="2288824"/>
          </a:xfrm>
          <a:prstGeom prst="rect">
            <a:avLst/>
          </a:prstGeom>
        </p:spPr>
      </p:pic>
      <p:pic>
        <p:nvPicPr>
          <p:cNvPr id="10" name="Picture 9">
            <a:extLst>
              <a:ext uri="{FF2B5EF4-FFF2-40B4-BE49-F238E27FC236}">
                <a16:creationId xmlns:a16="http://schemas.microsoft.com/office/drawing/2014/main" id="{24E5040B-E982-4405-AA99-AAF7D9CC6900}"/>
              </a:ext>
            </a:extLst>
          </p:cNvPr>
          <p:cNvPicPr>
            <a:picLocks noChangeAspect="1"/>
          </p:cNvPicPr>
          <p:nvPr/>
        </p:nvPicPr>
        <p:blipFill>
          <a:blip r:embed="rId4"/>
          <a:stretch>
            <a:fillRect/>
          </a:stretch>
        </p:blipFill>
        <p:spPr>
          <a:xfrm>
            <a:off x="347882" y="3512905"/>
            <a:ext cx="2836873" cy="2541167"/>
          </a:xfrm>
          <a:prstGeom prst="rect">
            <a:avLst/>
          </a:prstGeom>
        </p:spPr>
      </p:pic>
      <p:sp>
        <p:nvSpPr>
          <p:cNvPr id="12" name="TextBox 11">
            <a:extLst>
              <a:ext uri="{FF2B5EF4-FFF2-40B4-BE49-F238E27FC236}">
                <a16:creationId xmlns:a16="http://schemas.microsoft.com/office/drawing/2014/main" id="{D1AED9E9-4173-478F-ACCC-3CF161C89242}"/>
              </a:ext>
            </a:extLst>
          </p:cNvPr>
          <p:cNvSpPr txBox="1"/>
          <p:nvPr/>
        </p:nvSpPr>
        <p:spPr>
          <a:xfrm rot="10800000" flipV="1">
            <a:off x="181291" y="6398591"/>
            <a:ext cx="4710305" cy="461665"/>
          </a:xfrm>
          <a:prstGeom prst="rect">
            <a:avLst/>
          </a:prstGeom>
          <a:noFill/>
        </p:spPr>
        <p:txBody>
          <a:bodyPr wrap="square">
            <a:spAutoFit/>
          </a:bodyPr>
          <a:lstStyle/>
          <a:p>
            <a:r>
              <a:rPr lang="en-US" sz="1200" b="0" i="0" u="none" strike="noStrike" baseline="0">
                <a:solidFill>
                  <a:srgbClr val="000000"/>
                </a:solidFill>
                <a:latin typeface="Calibri" panose="020F0502020204030204" pitchFamily="34" charset="0"/>
              </a:rPr>
              <a:t>US GAO Report 17-665</a:t>
            </a:r>
          </a:p>
          <a:p>
            <a:r>
              <a:rPr lang="en-US" sz="1200" b="0" i="0" u="none" strike="noStrike" baseline="0">
                <a:solidFill>
                  <a:srgbClr val="000000"/>
                </a:solidFill>
                <a:latin typeface="Calibri" panose="020F0502020204030204" pitchFamily="34" charset="0"/>
              </a:rPr>
              <a:t>Ad Council and Dept of Public Health, Seattle &amp; King County, WA</a:t>
            </a:r>
            <a:endParaRPr lang="en-US" sz="1200"/>
          </a:p>
        </p:txBody>
      </p:sp>
      <p:pic>
        <p:nvPicPr>
          <p:cNvPr id="14" name="Picture 13">
            <a:extLst>
              <a:ext uri="{FF2B5EF4-FFF2-40B4-BE49-F238E27FC236}">
                <a16:creationId xmlns:a16="http://schemas.microsoft.com/office/drawing/2014/main" id="{EAB2F611-06A7-433F-A86E-3DBA31F0C71D}"/>
              </a:ext>
            </a:extLst>
          </p:cNvPr>
          <p:cNvPicPr>
            <a:picLocks noChangeAspect="1"/>
          </p:cNvPicPr>
          <p:nvPr/>
        </p:nvPicPr>
        <p:blipFill>
          <a:blip r:embed="rId5"/>
          <a:stretch>
            <a:fillRect/>
          </a:stretch>
        </p:blipFill>
        <p:spPr>
          <a:xfrm>
            <a:off x="8100510" y="536925"/>
            <a:ext cx="3294355" cy="5357325"/>
          </a:xfrm>
          <a:prstGeom prst="rect">
            <a:avLst/>
          </a:prstGeom>
        </p:spPr>
      </p:pic>
    </p:spTree>
    <p:extLst>
      <p:ext uri="{BB962C8B-B14F-4D97-AF65-F5344CB8AC3E}">
        <p14:creationId xmlns:p14="http://schemas.microsoft.com/office/powerpoint/2010/main" val="20588996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BABA-642D-4F6E-AB73-799602ED7B8C}"/>
              </a:ext>
            </a:extLst>
          </p:cNvPr>
          <p:cNvSpPr>
            <a:spLocks noGrp="1"/>
          </p:cNvSpPr>
          <p:nvPr>
            <p:ph type="title"/>
          </p:nvPr>
        </p:nvSpPr>
        <p:spPr/>
        <p:txBody>
          <a:bodyPr/>
          <a:lstStyle/>
          <a:p>
            <a:r>
              <a:rPr lang="en-US" sz="3600"/>
              <a:t>Step 6: Making the Environment Safe - Opioids</a:t>
            </a:r>
            <a:endParaRPr lang="en-US"/>
          </a:p>
        </p:txBody>
      </p:sp>
      <p:sp>
        <p:nvSpPr>
          <p:cNvPr id="3" name="Content Placeholder 2">
            <a:extLst>
              <a:ext uri="{FF2B5EF4-FFF2-40B4-BE49-F238E27FC236}">
                <a16:creationId xmlns:a16="http://schemas.microsoft.com/office/drawing/2014/main" id="{42868A09-FDBE-4F17-9ADD-E70E0C1D5D1D}"/>
              </a:ext>
            </a:extLst>
          </p:cNvPr>
          <p:cNvSpPr>
            <a:spLocks noGrp="1"/>
          </p:cNvSpPr>
          <p:nvPr>
            <p:ph idx="1"/>
          </p:nvPr>
        </p:nvSpPr>
        <p:spPr/>
        <p:txBody>
          <a:bodyPr/>
          <a:lstStyle/>
          <a:p>
            <a:pPr>
              <a:spcBef>
                <a:spcPts val="1800"/>
              </a:spcBef>
            </a:pPr>
            <a:r>
              <a:rPr lang="en-US"/>
              <a:t>Ask about access to opioids</a:t>
            </a:r>
          </a:p>
          <a:p>
            <a:pPr>
              <a:spcBef>
                <a:spcPts val="1800"/>
              </a:spcBef>
            </a:pPr>
            <a:r>
              <a:rPr lang="en-US"/>
              <a:t>Discuss options for safe disposal of unneeded opioid medications, including med drop boxes</a:t>
            </a:r>
          </a:p>
          <a:p>
            <a:pPr>
              <a:spcBef>
                <a:spcPts val="1800"/>
              </a:spcBef>
            </a:pPr>
            <a:r>
              <a:rPr lang="en-US"/>
              <a:t>Offer education on overdose identification and reversal</a:t>
            </a:r>
          </a:p>
          <a:p>
            <a:pPr>
              <a:spcBef>
                <a:spcPts val="1800"/>
              </a:spcBef>
            </a:pPr>
            <a:r>
              <a:rPr lang="en-US"/>
              <a:t>Offer naloxone/referral for naloxone prescription</a:t>
            </a:r>
          </a:p>
          <a:p>
            <a:pPr marL="0" indent="0">
              <a:buNone/>
            </a:pPr>
            <a:endParaRPr lang="en-US"/>
          </a:p>
        </p:txBody>
      </p:sp>
      <p:sp>
        <p:nvSpPr>
          <p:cNvPr id="4" name="Slide Number Placeholder 3">
            <a:extLst>
              <a:ext uri="{FF2B5EF4-FFF2-40B4-BE49-F238E27FC236}">
                <a16:creationId xmlns:a16="http://schemas.microsoft.com/office/drawing/2014/main" id="{C4273ADD-ECA8-45F6-B309-357FD83BFF44}"/>
              </a:ext>
            </a:extLst>
          </p:cNvPr>
          <p:cNvSpPr>
            <a:spLocks noGrp="1"/>
          </p:cNvSpPr>
          <p:nvPr>
            <p:ph type="sldNum" sz="quarter" idx="12"/>
          </p:nvPr>
        </p:nvSpPr>
        <p:spPr/>
        <p:txBody>
          <a:bodyPr/>
          <a:lstStyle/>
          <a:p>
            <a:fld id="{ACD12D91-5F71-FE4F-A594-B9667DC21877}" type="slidenum">
              <a:rPr lang="en-US" smtClean="0"/>
              <a:t>36</a:t>
            </a:fld>
            <a:endParaRPr lang="en-US"/>
          </a:p>
        </p:txBody>
      </p:sp>
    </p:spTree>
    <p:extLst>
      <p:ext uri="{BB962C8B-B14F-4D97-AF65-F5344CB8AC3E}">
        <p14:creationId xmlns:p14="http://schemas.microsoft.com/office/powerpoint/2010/main" val="38002218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EC36-6225-4C5E-9B92-637FDEECB7B3}"/>
              </a:ext>
            </a:extLst>
          </p:cNvPr>
          <p:cNvSpPr>
            <a:spLocks noGrp="1"/>
          </p:cNvSpPr>
          <p:nvPr>
            <p:ph type="title"/>
          </p:nvPr>
        </p:nvSpPr>
        <p:spPr/>
        <p:txBody>
          <a:bodyPr/>
          <a:lstStyle/>
          <a:p>
            <a:r>
              <a:rPr lang="en-US" sz="3200"/>
              <a:t>Step 6: Making the Environment Safe</a:t>
            </a:r>
            <a:endParaRPr lang="en-US"/>
          </a:p>
        </p:txBody>
      </p:sp>
      <p:sp>
        <p:nvSpPr>
          <p:cNvPr id="3" name="Content Placeholder 2">
            <a:extLst>
              <a:ext uri="{FF2B5EF4-FFF2-40B4-BE49-F238E27FC236}">
                <a16:creationId xmlns:a16="http://schemas.microsoft.com/office/drawing/2014/main" id="{A3C5C2D0-4757-4074-BF34-3487F0CA9731}"/>
              </a:ext>
            </a:extLst>
          </p:cNvPr>
          <p:cNvSpPr>
            <a:spLocks noGrp="1"/>
          </p:cNvSpPr>
          <p:nvPr>
            <p:ph idx="1"/>
          </p:nvPr>
        </p:nvSpPr>
        <p:spPr/>
        <p:txBody>
          <a:bodyPr>
            <a:normAutofit lnSpcReduction="10000"/>
          </a:bodyPr>
          <a:lstStyle/>
          <a:p>
            <a:pPr marL="0" indent="0">
              <a:buNone/>
            </a:pPr>
            <a:r>
              <a:rPr lang="en-US" b="1" u="sng"/>
              <a:t>Sample client Responses:</a:t>
            </a:r>
            <a:endParaRPr lang="en-US" u="sng">
              <a:latin typeface="MV Boli" panose="02000500030200090000" pitchFamily="2" charset="0"/>
              <a:cs typeface="MV Boli" panose="02000500030200090000" pitchFamily="2" charset="0"/>
            </a:endParaRPr>
          </a:p>
          <a:p>
            <a:pPr marL="0" indent="0">
              <a:buNone/>
            </a:pPr>
            <a:endParaRPr lang="en-US">
              <a:cs typeface="MV Boli" panose="02000500030200090000" pitchFamily="2" charset="0"/>
            </a:endParaRPr>
          </a:p>
          <a:p>
            <a:pPr marL="0" indent="0">
              <a:buNone/>
            </a:pPr>
            <a:r>
              <a:rPr lang="en-US">
                <a:cs typeface="MV Boli" panose="02000500030200090000" pitchFamily="2" charset="0"/>
              </a:rPr>
              <a:t>Ways to make my environment safer: </a:t>
            </a:r>
          </a:p>
          <a:p>
            <a:pPr marL="0" indent="0">
              <a:buNone/>
            </a:pPr>
            <a:r>
              <a:rPr lang="en-US">
                <a:latin typeface="Segoe Print" panose="02000600000000000000" pitchFamily="2" charset="0"/>
                <a:cs typeface="MV Boli" panose="02000500030200090000" pitchFamily="2" charset="0"/>
              </a:rPr>
              <a:t>I will bring my old meds to the pharmacy to get rid of them, consider getting a lock box for my meds, and use a gun lock on my gun.</a:t>
            </a:r>
          </a:p>
          <a:p>
            <a:pPr marL="0" indent="0">
              <a:buNone/>
            </a:pPr>
            <a:endParaRPr lang="en-US">
              <a:cs typeface="MV Boli" panose="02000500030200090000" pitchFamily="2" charset="0"/>
            </a:endParaRPr>
          </a:p>
          <a:p>
            <a:pPr marL="0" indent="0">
              <a:buNone/>
            </a:pPr>
            <a:r>
              <a:rPr lang="en-US">
                <a:cs typeface="MV Boli" panose="02000500030200090000" pitchFamily="2" charset="0"/>
              </a:rPr>
              <a:t>People who will help me protect myself from having access to dangerous items:</a:t>
            </a:r>
          </a:p>
          <a:p>
            <a:pPr marL="0" indent="0">
              <a:buNone/>
            </a:pPr>
            <a:r>
              <a:rPr lang="en-US">
                <a:latin typeface="Segoe Print" panose="02000600000000000000" pitchFamily="2" charset="0"/>
                <a:cs typeface="MV Boli" panose="02000500030200090000" pitchFamily="2" charset="0"/>
              </a:rPr>
              <a:t>Name: Sue (Wife)     Phone: 888-888-8888</a:t>
            </a:r>
          </a:p>
          <a:p>
            <a:pPr marL="0" indent="0">
              <a:buNone/>
            </a:pPr>
            <a:endParaRPr lang="en-US">
              <a:cs typeface="MV Boli" panose="02000500030200090000" pitchFamily="2" charset="0"/>
            </a:endParaRPr>
          </a:p>
          <a:p>
            <a:pPr marL="0" indent="0">
              <a:buNone/>
            </a:pPr>
            <a:r>
              <a:rPr lang="en-US">
                <a:cs typeface="MV Boli" panose="02000500030200090000" pitchFamily="2" charset="0"/>
              </a:rPr>
              <a:t>Planned follow-up date with therapist:</a:t>
            </a:r>
          </a:p>
          <a:p>
            <a:pPr marL="0" indent="0">
              <a:buNone/>
            </a:pPr>
            <a:r>
              <a:rPr lang="en-US">
                <a:latin typeface="Segoe Print" panose="02000600000000000000" pitchFamily="2" charset="0"/>
                <a:cs typeface="MV Boli" panose="02000500030200090000" pitchFamily="2" charset="0"/>
              </a:rPr>
              <a:t>August 20th, 2022</a:t>
            </a:r>
          </a:p>
          <a:p>
            <a:endParaRPr lang="en-US"/>
          </a:p>
        </p:txBody>
      </p:sp>
      <p:sp>
        <p:nvSpPr>
          <p:cNvPr id="4" name="Slide Number Placeholder 3">
            <a:extLst>
              <a:ext uri="{FF2B5EF4-FFF2-40B4-BE49-F238E27FC236}">
                <a16:creationId xmlns:a16="http://schemas.microsoft.com/office/drawing/2014/main" id="{2B7306F6-6308-4445-A064-A03D148B28A5}"/>
              </a:ext>
            </a:extLst>
          </p:cNvPr>
          <p:cNvSpPr>
            <a:spLocks noGrp="1"/>
          </p:cNvSpPr>
          <p:nvPr>
            <p:ph type="sldNum" sz="quarter" idx="12"/>
          </p:nvPr>
        </p:nvSpPr>
        <p:spPr/>
        <p:txBody>
          <a:bodyPr/>
          <a:lstStyle/>
          <a:p>
            <a:fld id="{ACD12D91-5F71-FE4F-A594-B9667DC21877}" type="slidenum">
              <a:rPr lang="en-US" smtClean="0"/>
              <a:t>37</a:t>
            </a:fld>
            <a:endParaRPr lang="en-US"/>
          </a:p>
        </p:txBody>
      </p:sp>
    </p:spTree>
    <p:extLst>
      <p:ext uri="{BB962C8B-B14F-4D97-AF65-F5344CB8AC3E}">
        <p14:creationId xmlns:p14="http://schemas.microsoft.com/office/powerpoint/2010/main" val="41931720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0093-815F-4BF4-8E8E-0A5AC8583106}"/>
              </a:ext>
            </a:extLst>
          </p:cNvPr>
          <p:cNvSpPr>
            <a:spLocks noGrp="1"/>
          </p:cNvSpPr>
          <p:nvPr>
            <p:ph type="title"/>
          </p:nvPr>
        </p:nvSpPr>
        <p:spPr/>
        <p:txBody>
          <a:bodyPr/>
          <a:lstStyle/>
          <a:p>
            <a:r>
              <a:rPr lang="en-US" sz="3600"/>
              <a:t>Step 6: Making the Environment Safe</a:t>
            </a:r>
            <a:endParaRPr lang="en-US"/>
          </a:p>
        </p:txBody>
      </p:sp>
      <p:sp>
        <p:nvSpPr>
          <p:cNvPr id="3" name="Content Placeholder 2">
            <a:extLst>
              <a:ext uri="{FF2B5EF4-FFF2-40B4-BE49-F238E27FC236}">
                <a16:creationId xmlns:a16="http://schemas.microsoft.com/office/drawing/2014/main" id="{0E180984-36CF-411B-BA3F-9A9507496534}"/>
              </a:ext>
            </a:extLst>
          </p:cNvPr>
          <p:cNvSpPr>
            <a:spLocks noGrp="1"/>
          </p:cNvSpPr>
          <p:nvPr>
            <p:ph idx="1"/>
          </p:nvPr>
        </p:nvSpPr>
        <p:spPr/>
        <p:txBody>
          <a:bodyPr/>
          <a:lstStyle/>
          <a:p>
            <a:pPr>
              <a:spcBef>
                <a:spcPts val="1200"/>
              </a:spcBef>
            </a:pPr>
            <a:r>
              <a:rPr lang="en-US" b="1" u="sng"/>
              <a:t>Reviewing this Step:</a:t>
            </a:r>
          </a:p>
          <a:p>
            <a:pPr marL="285750" indent="-285750">
              <a:spcBef>
                <a:spcPts val="1200"/>
              </a:spcBef>
              <a:buFont typeface="Arial" panose="020B0604020202020204" pitchFamily="34" charset="0"/>
              <a:buChar char="•"/>
            </a:pPr>
            <a:r>
              <a:rPr lang="en-US"/>
              <a:t>Set a date to check in with the client that the agreed-upon steps for reducing access have been put in place.</a:t>
            </a:r>
          </a:p>
          <a:p>
            <a:pPr marL="285750" indent="-285750">
              <a:spcBef>
                <a:spcPts val="1200"/>
              </a:spcBef>
              <a:buFont typeface="Arial" panose="020B0604020202020204" pitchFamily="34" charset="0"/>
              <a:buChar char="•"/>
            </a:pPr>
            <a:r>
              <a:rPr lang="en-US"/>
              <a:t>Explore ambivalence or doubt about limiting access to lethal means</a:t>
            </a:r>
          </a:p>
          <a:p>
            <a:pPr marL="285750" indent="-285750">
              <a:spcBef>
                <a:spcPts val="1200"/>
              </a:spcBef>
              <a:buFont typeface="Arial" panose="020B0604020202020204" pitchFamily="34" charset="0"/>
              <a:buChar char="•"/>
            </a:pPr>
            <a:r>
              <a:rPr lang="en-US"/>
              <a:t>Set a date to follow up with the client to confirm that the agreed-upon steps have been implemented</a:t>
            </a:r>
          </a:p>
          <a:p>
            <a:pPr marL="285750" indent="-285750">
              <a:spcBef>
                <a:spcPts val="1200"/>
              </a:spcBef>
              <a:buFont typeface="Arial" panose="020B0604020202020204" pitchFamily="34" charset="0"/>
              <a:buChar char="•"/>
            </a:pPr>
            <a:endParaRPr lang="en-US"/>
          </a:p>
          <a:p>
            <a:pPr>
              <a:spcBef>
                <a:spcPts val="1200"/>
              </a:spcBef>
            </a:pPr>
            <a:r>
              <a:rPr lang="en-US"/>
              <a:t>For additional training on Lethal Means Safety Counseling:</a:t>
            </a:r>
          </a:p>
          <a:p>
            <a:pPr marL="285750" indent="-285750">
              <a:spcBef>
                <a:spcPts val="1200"/>
              </a:spcBef>
              <a:buFont typeface="Arial" panose="020B0604020202020204" pitchFamily="34" charset="0"/>
              <a:buChar char="•"/>
            </a:pPr>
            <a:r>
              <a:rPr lang="en-US">
                <a:hlinkClick r:id="rId2"/>
              </a:rPr>
              <a:t>Lethal Means Safety &amp; Suicide Prevention </a:t>
            </a:r>
            <a:r>
              <a:rPr lang="en-US"/>
              <a:t>on VISN 19 MIRECC website</a:t>
            </a:r>
          </a:p>
          <a:p>
            <a:pPr marL="0" indent="0">
              <a:buNone/>
            </a:pPr>
            <a:endParaRPr lang="en-US"/>
          </a:p>
        </p:txBody>
      </p:sp>
      <p:sp>
        <p:nvSpPr>
          <p:cNvPr id="4" name="Slide Number Placeholder 3">
            <a:extLst>
              <a:ext uri="{FF2B5EF4-FFF2-40B4-BE49-F238E27FC236}">
                <a16:creationId xmlns:a16="http://schemas.microsoft.com/office/drawing/2014/main" id="{02B125BF-51F8-443E-9826-B1A19BFB68B5}"/>
              </a:ext>
            </a:extLst>
          </p:cNvPr>
          <p:cNvSpPr>
            <a:spLocks noGrp="1"/>
          </p:cNvSpPr>
          <p:nvPr>
            <p:ph type="sldNum" sz="quarter" idx="12"/>
          </p:nvPr>
        </p:nvSpPr>
        <p:spPr/>
        <p:txBody>
          <a:bodyPr/>
          <a:lstStyle/>
          <a:p>
            <a:fld id="{ACD12D91-5F71-FE4F-A594-B9667DC21877}" type="slidenum">
              <a:rPr lang="en-US" smtClean="0"/>
              <a:t>38</a:t>
            </a:fld>
            <a:endParaRPr lang="en-US"/>
          </a:p>
        </p:txBody>
      </p:sp>
    </p:spTree>
    <p:extLst>
      <p:ext uri="{BB962C8B-B14F-4D97-AF65-F5344CB8AC3E}">
        <p14:creationId xmlns:p14="http://schemas.microsoft.com/office/powerpoint/2010/main" val="18692149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56A2-A88D-4E2D-90E8-0C10F768F84F}"/>
              </a:ext>
            </a:extLst>
          </p:cNvPr>
          <p:cNvSpPr>
            <a:spLocks noGrp="1"/>
          </p:cNvSpPr>
          <p:nvPr>
            <p:ph type="title"/>
          </p:nvPr>
        </p:nvSpPr>
        <p:spPr/>
        <p:txBody>
          <a:bodyPr/>
          <a:lstStyle/>
          <a:p>
            <a:r>
              <a:rPr lang="en-US"/>
              <a:t>How to initiate this conversation…</a:t>
            </a:r>
          </a:p>
        </p:txBody>
      </p:sp>
      <p:sp>
        <p:nvSpPr>
          <p:cNvPr id="3" name="Content Placeholder 2">
            <a:extLst>
              <a:ext uri="{FF2B5EF4-FFF2-40B4-BE49-F238E27FC236}">
                <a16:creationId xmlns:a16="http://schemas.microsoft.com/office/drawing/2014/main" id="{A006EFD2-B61C-46EF-9E2A-8F7F66CD7347}"/>
              </a:ext>
            </a:extLst>
          </p:cNvPr>
          <p:cNvSpPr>
            <a:spLocks noGrp="1"/>
          </p:cNvSpPr>
          <p:nvPr>
            <p:ph idx="1"/>
          </p:nvPr>
        </p:nvSpPr>
        <p:spPr/>
        <p:txBody>
          <a:bodyPr>
            <a:normAutofit/>
          </a:bodyPr>
          <a:lstStyle/>
          <a:p>
            <a:r>
              <a:rPr lang="en-US" sz="2400"/>
              <a:t>There is no formula</a:t>
            </a:r>
          </a:p>
          <a:p>
            <a:r>
              <a:rPr lang="en-US" sz="2400"/>
              <a:t>Find your own language</a:t>
            </a:r>
          </a:p>
          <a:p>
            <a:r>
              <a:rPr lang="en-US" sz="2400"/>
              <a:t>Don’t be intimidated</a:t>
            </a:r>
          </a:p>
          <a:p>
            <a:r>
              <a:rPr lang="en-US" sz="2400"/>
              <a:t>Practice makes it easier</a:t>
            </a:r>
          </a:p>
          <a:p>
            <a:r>
              <a:rPr lang="en-US" sz="2400"/>
              <a:t>Use scripts if helpful</a:t>
            </a:r>
          </a:p>
          <a:p>
            <a:r>
              <a:rPr lang="en-US" sz="2400"/>
              <a:t>If it’s going poorly, ask for help (VCL)</a:t>
            </a:r>
          </a:p>
          <a:p>
            <a:endParaRPr lang="en-US" sz="2400"/>
          </a:p>
        </p:txBody>
      </p:sp>
      <p:sp>
        <p:nvSpPr>
          <p:cNvPr id="4" name="Slide Number Placeholder 3">
            <a:extLst>
              <a:ext uri="{FF2B5EF4-FFF2-40B4-BE49-F238E27FC236}">
                <a16:creationId xmlns:a16="http://schemas.microsoft.com/office/drawing/2014/main" id="{4C085464-A744-4CBF-B571-F8F740C6AF8C}"/>
              </a:ext>
            </a:extLst>
          </p:cNvPr>
          <p:cNvSpPr>
            <a:spLocks noGrp="1"/>
          </p:cNvSpPr>
          <p:nvPr>
            <p:ph type="sldNum" sz="quarter" idx="12"/>
          </p:nvPr>
        </p:nvSpPr>
        <p:spPr/>
        <p:txBody>
          <a:bodyPr/>
          <a:lstStyle/>
          <a:p>
            <a:fld id="{ACD12D91-5F71-FE4F-A594-B9667DC21877}" type="slidenum">
              <a:rPr lang="en-US" smtClean="0"/>
              <a:t>39</a:t>
            </a:fld>
            <a:endParaRPr lang="en-US"/>
          </a:p>
        </p:txBody>
      </p:sp>
    </p:spTree>
    <p:extLst>
      <p:ext uri="{BB962C8B-B14F-4D97-AF65-F5344CB8AC3E}">
        <p14:creationId xmlns:p14="http://schemas.microsoft.com/office/powerpoint/2010/main" val="37113628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E51E-8447-4CDD-BF16-624FF3FD6B44}"/>
              </a:ext>
            </a:extLst>
          </p:cNvPr>
          <p:cNvSpPr>
            <a:spLocks noGrp="1"/>
          </p:cNvSpPr>
          <p:nvPr>
            <p:ph type="title"/>
          </p:nvPr>
        </p:nvSpPr>
        <p:spPr>
          <a:xfrm>
            <a:off x="838200" y="660454"/>
            <a:ext cx="10515600" cy="1051256"/>
          </a:xfrm>
        </p:spPr>
        <p:txBody>
          <a:bodyPr/>
          <a:lstStyle/>
          <a:p>
            <a:r>
              <a:rPr lang="en-US"/>
              <a:t>Suicide is a National Public Health Problem</a:t>
            </a:r>
          </a:p>
        </p:txBody>
      </p:sp>
      <p:sp>
        <p:nvSpPr>
          <p:cNvPr id="3" name="Content Placeholder 2">
            <a:extLst>
              <a:ext uri="{FF2B5EF4-FFF2-40B4-BE49-F238E27FC236}">
                <a16:creationId xmlns:a16="http://schemas.microsoft.com/office/drawing/2014/main" id="{7CDC10E0-1FB3-47A6-B733-6556CFD2D508}"/>
              </a:ext>
            </a:extLst>
          </p:cNvPr>
          <p:cNvSpPr>
            <a:spLocks noGrp="1"/>
          </p:cNvSpPr>
          <p:nvPr>
            <p:ph idx="1"/>
          </p:nvPr>
        </p:nvSpPr>
        <p:spPr>
          <a:xfrm>
            <a:off x="661737" y="2007220"/>
            <a:ext cx="10515600" cy="3911546"/>
          </a:xfrm>
        </p:spPr>
        <p:txBody>
          <a:bodyPr>
            <a:normAutofit/>
          </a:bodyPr>
          <a:lstStyle/>
          <a:p>
            <a:pPr>
              <a:spcBef>
                <a:spcPts val="600"/>
              </a:spcBef>
              <a:spcAft>
                <a:spcPts val="1200"/>
              </a:spcAft>
            </a:pPr>
            <a:r>
              <a:rPr lang="en-US" sz="3200"/>
              <a:t>Suicide is a national issue, with rising rates of suicide in the general population. </a:t>
            </a:r>
          </a:p>
          <a:p>
            <a:pPr marL="0" indent="0">
              <a:spcBef>
                <a:spcPts val="600"/>
              </a:spcBef>
              <a:spcAft>
                <a:spcPts val="1200"/>
              </a:spcAft>
              <a:buNone/>
            </a:pPr>
            <a:endParaRPr lang="en-US" sz="3200"/>
          </a:p>
          <a:p>
            <a:pPr>
              <a:spcBef>
                <a:spcPts val="600"/>
              </a:spcBef>
              <a:spcAft>
                <a:spcPts val="1200"/>
              </a:spcAft>
            </a:pPr>
            <a:r>
              <a:rPr lang="en-US" sz="3200">
                <a:latin typeface="Calibri" panose="020F0502020204030204" pitchFamily="34" charset="0"/>
                <a:cs typeface="Arial" panose="020B0604020202020204" pitchFamily="34" charset="0"/>
              </a:rPr>
              <a:t>For every death by suicide, approximately 135 individuals are impacted. </a:t>
            </a:r>
          </a:p>
          <a:p>
            <a:pPr marL="0" indent="0">
              <a:spcBef>
                <a:spcPts val="600"/>
              </a:spcBef>
              <a:spcAft>
                <a:spcPts val="1200"/>
              </a:spcAft>
              <a:buNone/>
            </a:pPr>
            <a:endParaRPr lang="en-US" sz="2800"/>
          </a:p>
        </p:txBody>
      </p:sp>
    </p:spTree>
    <p:extLst>
      <p:ext uri="{BB962C8B-B14F-4D97-AF65-F5344CB8AC3E}">
        <p14:creationId xmlns:p14="http://schemas.microsoft.com/office/powerpoint/2010/main" val="23008609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9715-8B80-40F4-AE2D-930903747CB1}"/>
              </a:ext>
            </a:extLst>
          </p:cNvPr>
          <p:cNvSpPr>
            <a:spLocks noGrp="1"/>
          </p:cNvSpPr>
          <p:nvPr>
            <p:ph type="title"/>
          </p:nvPr>
        </p:nvSpPr>
        <p:spPr/>
        <p:txBody>
          <a:bodyPr/>
          <a:lstStyle/>
          <a:p>
            <a:r>
              <a:rPr lang="en-US"/>
              <a:t>Added benefits to safe firearm storage to discuss</a:t>
            </a:r>
          </a:p>
        </p:txBody>
      </p:sp>
      <p:sp>
        <p:nvSpPr>
          <p:cNvPr id="3" name="Content Placeholder 2">
            <a:extLst>
              <a:ext uri="{FF2B5EF4-FFF2-40B4-BE49-F238E27FC236}">
                <a16:creationId xmlns:a16="http://schemas.microsoft.com/office/drawing/2014/main" id="{4450347F-0490-4367-9D30-C2B7C485857B}"/>
              </a:ext>
            </a:extLst>
          </p:cNvPr>
          <p:cNvSpPr>
            <a:spLocks noGrp="1"/>
          </p:cNvSpPr>
          <p:nvPr>
            <p:ph idx="1"/>
          </p:nvPr>
        </p:nvSpPr>
        <p:spPr/>
        <p:txBody>
          <a:bodyPr>
            <a:normAutofit fontScale="92500" lnSpcReduction="20000"/>
          </a:bodyPr>
          <a:lstStyle/>
          <a:p>
            <a:r>
              <a:rPr lang="en-US" sz="2600"/>
              <a:t>Safe firearm storage is protective from unintentional firearm injury, unintentional firearm death, and firearm suicide death for other household members</a:t>
            </a:r>
          </a:p>
          <a:p>
            <a:r>
              <a:rPr lang="en-US" sz="2600"/>
              <a:t>Theft prevention</a:t>
            </a:r>
          </a:p>
          <a:p>
            <a:r>
              <a:rPr lang="en-US" sz="2600"/>
              <a:t>Safe firearm storage is considered a key element of responsible firearm ownership by many firearm advocacy organizations</a:t>
            </a:r>
          </a:p>
          <a:p>
            <a:r>
              <a:rPr lang="en-US" sz="2600"/>
              <a:t>Keeps Family and Friends safe</a:t>
            </a:r>
          </a:p>
          <a:p>
            <a:endParaRPr lang="en-US" sz="1800" b="0" i="0" u="none" strike="noStrike" baseline="0">
              <a:solidFill>
                <a:srgbClr val="000000"/>
              </a:solidFill>
              <a:latin typeface="Calibri" panose="020F0502020204030204" pitchFamily="34" charset="0"/>
            </a:endParaRPr>
          </a:p>
          <a:p>
            <a:endParaRPr lang="en-US" sz="1800">
              <a:solidFill>
                <a:srgbClr val="000000"/>
              </a:solidFill>
              <a:latin typeface="Calibri" panose="020F0502020204030204" pitchFamily="34" charset="0"/>
            </a:endParaRPr>
          </a:p>
          <a:p>
            <a:endParaRPr lang="en-US" sz="1800" b="0" i="0" u="none" strike="noStrike" baseline="0">
              <a:solidFill>
                <a:srgbClr val="000000"/>
              </a:solidFill>
              <a:latin typeface="Calibri" panose="020F0502020204030204" pitchFamily="34" charset="0"/>
            </a:endParaRPr>
          </a:p>
          <a:p>
            <a:pPr marL="0" indent="0">
              <a:buNone/>
            </a:pPr>
            <a:endParaRPr lang="en-US" sz="1050" b="0" i="0" u="none" strike="noStrike" baseline="0">
              <a:solidFill>
                <a:srgbClr val="000000"/>
              </a:solidFill>
              <a:latin typeface="Calibri" panose="020F0502020204030204" pitchFamily="34" charset="0"/>
            </a:endParaRPr>
          </a:p>
          <a:p>
            <a:pPr marL="0" indent="0">
              <a:buNone/>
            </a:pPr>
            <a:endParaRPr lang="en-US" sz="1050">
              <a:solidFill>
                <a:srgbClr val="000000"/>
              </a:solidFill>
              <a:latin typeface="Calibri" panose="020F0502020204030204" pitchFamily="34" charset="0"/>
            </a:endParaRPr>
          </a:p>
          <a:p>
            <a:pPr marL="0" indent="0">
              <a:buNone/>
            </a:pPr>
            <a:r>
              <a:rPr lang="en-US" sz="1050" b="0" i="0" u="none" strike="noStrike" baseline="0" err="1">
                <a:solidFill>
                  <a:srgbClr val="000000"/>
                </a:solidFill>
                <a:latin typeface="Calibri" panose="020F0502020204030204" pitchFamily="34" charset="0"/>
              </a:rPr>
              <a:t>Anglemyeret al. </a:t>
            </a:r>
            <a:r>
              <a:rPr lang="en-US" sz="1050" b="0" i="1" u="none" strike="noStrike" baseline="0">
                <a:solidFill>
                  <a:srgbClr val="000000"/>
                </a:solidFill>
                <a:latin typeface="Calibri" panose="020F0502020204030204" pitchFamily="34" charset="0"/>
              </a:rPr>
              <a:t>Ann Intern Med. 21 Jan 2014</a:t>
            </a:r>
            <a:endParaRPr lang="en-US" sz="1050">
              <a:solidFill>
                <a:srgbClr val="000000"/>
              </a:solidFill>
              <a:latin typeface="Calibri" panose="020F0502020204030204" pitchFamily="34" charset="0"/>
            </a:endParaRPr>
          </a:p>
          <a:p>
            <a:pPr marL="0" indent="0">
              <a:buNone/>
            </a:pPr>
            <a:r>
              <a:rPr lang="en-US" sz="1050" b="0" i="0" u="none" strike="noStrike" baseline="0" err="1">
                <a:solidFill>
                  <a:srgbClr val="000000"/>
                </a:solidFill>
                <a:latin typeface="Calibri" panose="020F0502020204030204" pitchFamily="34" charset="0"/>
              </a:rPr>
              <a:t>Monuteauxet al</a:t>
            </a:r>
            <a:r>
              <a:rPr lang="en-US" sz="1050" b="0" i="1" u="none" strike="noStrike" baseline="0">
                <a:solidFill>
                  <a:srgbClr val="000000"/>
                </a:solidFill>
                <a:latin typeface="Calibri" panose="020F0502020204030204" pitchFamily="34" charset="0"/>
              </a:rPr>
              <a:t>. JAMA Peds</a:t>
            </a:r>
            <a:r>
              <a:rPr lang="en-US" sz="1050" b="0" i="0" u="none" strike="noStrike" baseline="0">
                <a:solidFill>
                  <a:srgbClr val="000000"/>
                </a:solidFill>
                <a:latin typeface="Calibri" panose="020F0502020204030204" pitchFamily="34" charset="0"/>
              </a:rPr>
              <a:t>. 2019 Jul 1;173(7):657-662</a:t>
            </a:r>
            <a:endParaRPr lang="en-US" sz="1100"/>
          </a:p>
        </p:txBody>
      </p:sp>
      <p:sp>
        <p:nvSpPr>
          <p:cNvPr id="4" name="Slide Number Placeholder 3">
            <a:extLst>
              <a:ext uri="{FF2B5EF4-FFF2-40B4-BE49-F238E27FC236}">
                <a16:creationId xmlns:a16="http://schemas.microsoft.com/office/drawing/2014/main" id="{418E51E2-27BC-42A7-A982-CF248693F5B7}"/>
              </a:ext>
            </a:extLst>
          </p:cNvPr>
          <p:cNvSpPr>
            <a:spLocks noGrp="1"/>
          </p:cNvSpPr>
          <p:nvPr>
            <p:ph type="sldNum" sz="quarter" idx="12"/>
          </p:nvPr>
        </p:nvSpPr>
        <p:spPr/>
        <p:txBody>
          <a:bodyPr/>
          <a:lstStyle/>
          <a:p>
            <a:fld id="{ACD12D91-5F71-FE4F-A594-B9667DC21877}" type="slidenum">
              <a:rPr lang="en-US" smtClean="0"/>
              <a:t>40</a:t>
            </a:fld>
            <a:endParaRPr lang="en-US"/>
          </a:p>
        </p:txBody>
      </p:sp>
    </p:spTree>
    <p:extLst>
      <p:ext uri="{BB962C8B-B14F-4D97-AF65-F5344CB8AC3E}">
        <p14:creationId xmlns:p14="http://schemas.microsoft.com/office/powerpoint/2010/main" val="45153293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C3DF-154C-45CD-8576-E468BA7C0115}"/>
              </a:ext>
            </a:extLst>
          </p:cNvPr>
          <p:cNvSpPr>
            <a:spLocks noGrp="1"/>
          </p:cNvSpPr>
          <p:nvPr>
            <p:ph type="title"/>
          </p:nvPr>
        </p:nvSpPr>
        <p:spPr/>
        <p:txBody>
          <a:bodyPr/>
          <a:lstStyle/>
          <a:p>
            <a:r>
              <a:rPr lang="en-US"/>
              <a:t>Challenges you may face during discussion</a:t>
            </a:r>
          </a:p>
        </p:txBody>
      </p:sp>
      <p:sp>
        <p:nvSpPr>
          <p:cNvPr id="3" name="Content Placeholder 2">
            <a:extLst>
              <a:ext uri="{FF2B5EF4-FFF2-40B4-BE49-F238E27FC236}">
                <a16:creationId xmlns:a16="http://schemas.microsoft.com/office/drawing/2014/main" id="{C678D41D-0343-4CC5-90F6-4B23A4FD797F}"/>
              </a:ext>
            </a:extLst>
          </p:cNvPr>
          <p:cNvSpPr>
            <a:spLocks noGrp="1"/>
          </p:cNvSpPr>
          <p:nvPr>
            <p:ph idx="1"/>
          </p:nvPr>
        </p:nvSpPr>
        <p:spPr/>
        <p:txBody>
          <a:bodyPr/>
          <a:lstStyle/>
          <a:p>
            <a:r>
              <a:rPr lang="en-US"/>
              <a:t>Firearm use/ownership is an important aspect of identity for many Veterans</a:t>
            </a:r>
          </a:p>
          <a:p>
            <a:r>
              <a:rPr lang="en-US"/>
              <a:t>Concerns about personal and/or household protection, including within the context of history of personal trauma</a:t>
            </a:r>
          </a:p>
          <a:p>
            <a:r>
              <a:rPr lang="en-US"/>
              <a:t>Federal and/or State laws may require background checks for firearm transfers</a:t>
            </a:r>
          </a:p>
          <a:p>
            <a:r>
              <a:rPr lang="en-US"/>
              <a:t>Can be challenging to coordinate off-site storage with socially isolated Veterans or those with limited means</a:t>
            </a:r>
          </a:p>
          <a:p>
            <a:endParaRPr lang="en-US"/>
          </a:p>
          <a:p>
            <a:endParaRPr lang="en-US"/>
          </a:p>
        </p:txBody>
      </p:sp>
      <p:sp>
        <p:nvSpPr>
          <p:cNvPr id="4" name="Slide Number Placeholder 3">
            <a:extLst>
              <a:ext uri="{FF2B5EF4-FFF2-40B4-BE49-F238E27FC236}">
                <a16:creationId xmlns:a16="http://schemas.microsoft.com/office/drawing/2014/main" id="{B8997C05-E2A4-451C-BBED-5AE51579FADC}"/>
              </a:ext>
            </a:extLst>
          </p:cNvPr>
          <p:cNvSpPr>
            <a:spLocks noGrp="1"/>
          </p:cNvSpPr>
          <p:nvPr>
            <p:ph type="sldNum" sz="quarter" idx="12"/>
          </p:nvPr>
        </p:nvSpPr>
        <p:spPr/>
        <p:txBody>
          <a:bodyPr/>
          <a:lstStyle/>
          <a:p>
            <a:fld id="{ACD12D91-5F71-FE4F-A594-B9667DC21877}" type="slidenum">
              <a:rPr lang="en-US" smtClean="0"/>
              <a:t>41</a:t>
            </a:fld>
            <a:endParaRPr lang="en-US"/>
          </a:p>
        </p:txBody>
      </p:sp>
    </p:spTree>
    <p:extLst>
      <p:ext uri="{BB962C8B-B14F-4D97-AF65-F5344CB8AC3E}">
        <p14:creationId xmlns:p14="http://schemas.microsoft.com/office/powerpoint/2010/main" val="9798413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B3F1-7636-4530-BD08-41505144A2BA}"/>
              </a:ext>
            </a:extLst>
          </p:cNvPr>
          <p:cNvSpPr>
            <a:spLocks noGrp="1"/>
          </p:cNvSpPr>
          <p:nvPr>
            <p:ph type="title"/>
          </p:nvPr>
        </p:nvSpPr>
        <p:spPr/>
        <p:txBody>
          <a:bodyPr/>
          <a:lstStyle/>
          <a:p>
            <a:r>
              <a:rPr lang="en-US"/>
              <a:t>Following up</a:t>
            </a:r>
          </a:p>
        </p:txBody>
      </p:sp>
      <p:sp>
        <p:nvSpPr>
          <p:cNvPr id="3" name="Content Placeholder 2">
            <a:extLst>
              <a:ext uri="{FF2B5EF4-FFF2-40B4-BE49-F238E27FC236}">
                <a16:creationId xmlns:a16="http://schemas.microsoft.com/office/drawing/2014/main" id="{92E2D096-9A70-4248-8596-BC976CA1C5B9}"/>
              </a:ext>
            </a:extLst>
          </p:cNvPr>
          <p:cNvSpPr>
            <a:spLocks noGrp="1"/>
          </p:cNvSpPr>
          <p:nvPr>
            <p:ph idx="1"/>
          </p:nvPr>
        </p:nvSpPr>
        <p:spPr/>
        <p:txBody>
          <a:bodyPr/>
          <a:lstStyle/>
          <a:p>
            <a:r>
              <a:rPr lang="en-US" sz="3200"/>
              <a:t>Always warranted</a:t>
            </a:r>
          </a:p>
          <a:p>
            <a:r>
              <a:rPr lang="en-US" sz="3200"/>
              <a:t>Definitely, if given permission from last conversation</a:t>
            </a:r>
          </a:p>
          <a:p>
            <a:r>
              <a:rPr lang="en-US" sz="3200"/>
              <a:t>Absolutely, if something has changed</a:t>
            </a:r>
          </a:p>
          <a:p>
            <a:pPr lvl="1"/>
            <a:r>
              <a:rPr lang="en-US" sz="2800"/>
              <a:t>Suicide risk</a:t>
            </a:r>
          </a:p>
          <a:p>
            <a:pPr lvl="1"/>
            <a:r>
              <a:rPr lang="en-US" sz="2800"/>
              <a:t>Firearm practices/ownership</a:t>
            </a:r>
          </a:p>
          <a:p>
            <a:pPr marL="0" indent="0">
              <a:buNone/>
            </a:pPr>
            <a:endParaRPr lang="en-US"/>
          </a:p>
          <a:p>
            <a:endParaRPr lang="en-US"/>
          </a:p>
          <a:p>
            <a:endParaRPr lang="en-US"/>
          </a:p>
        </p:txBody>
      </p:sp>
      <p:sp>
        <p:nvSpPr>
          <p:cNvPr id="4" name="Slide Number Placeholder 3">
            <a:extLst>
              <a:ext uri="{FF2B5EF4-FFF2-40B4-BE49-F238E27FC236}">
                <a16:creationId xmlns:a16="http://schemas.microsoft.com/office/drawing/2014/main" id="{4595D378-4586-44CA-884A-6CBD9770883D}"/>
              </a:ext>
            </a:extLst>
          </p:cNvPr>
          <p:cNvSpPr>
            <a:spLocks noGrp="1"/>
          </p:cNvSpPr>
          <p:nvPr>
            <p:ph type="sldNum" sz="quarter" idx="12"/>
          </p:nvPr>
        </p:nvSpPr>
        <p:spPr/>
        <p:txBody>
          <a:bodyPr/>
          <a:lstStyle/>
          <a:p>
            <a:fld id="{ACD12D91-5F71-FE4F-A594-B9667DC21877}" type="slidenum">
              <a:rPr lang="en-US" smtClean="0"/>
              <a:t>42</a:t>
            </a:fld>
            <a:endParaRPr lang="en-US"/>
          </a:p>
        </p:txBody>
      </p:sp>
    </p:spTree>
    <p:extLst>
      <p:ext uri="{BB962C8B-B14F-4D97-AF65-F5344CB8AC3E}">
        <p14:creationId xmlns:p14="http://schemas.microsoft.com/office/powerpoint/2010/main" val="24941601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54655-0A49-4AA7-A5FA-6D37D3CC2E9D}"/>
              </a:ext>
            </a:extLst>
          </p:cNvPr>
          <p:cNvSpPr>
            <a:spLocks noGrp="1"/>
          </p:cNvSpPr>
          <p:nvPr>
            <p:ph type="title"/>
          </p:nvPr>
        </p:nvSpPr>
        <p:spPr/>
        <p:txBody>
          <a:bodyPr/>
          <a:lstStyle/>
          <a:p>
            <a:r>
              <a:rPr lang="en-US"/>
              <a:t>Follow-up language examples</a:t>
            </a:r>
          </a:p>
        </p:txBody>
      </p:sp>
      <p:sp>
        <p:nvSpPr>
          <p:cNvPr id="3" name="Content Placeholder 2">
            <a:extLst>
              <a:ext uri="{FF2B5EF4-FFF2-40B4-BE49-F238E27FC236}">
                <a16:creationId xmlns:a16="http://schemas.microsoft.com/office/drawing/2014/main" id="{B7711107-6006-4638-B5F8-70FF1AD83803}"/>
              </a:ext>
            </a:extLst>
          </p:cNvPr>
          <p:cNvSpPr>
            <a:spLocks noGrp="1"/>
          </p:cNvSpPr>
          <p:nvPr>
            <p:ph idx="1"/>
          </p:nvPr>
        </p:nvSpPr>
        <p:spPr/>
        <p:txBody>
          <a:bodyPr>
            <a:normAutofit/>
          </a:bodyPr>
          <a:lstStyle/>
          <a:p>
            <a:r>
              <a:rPr lang="en-US" sz="2400"/>
              <a:t>“Last time you mentioned it would be okay if we talked about some things to keep you safe while you’re going through this, is it okay if we touch base briefly on that again?”</a:t>
            </a:r>
          </a:p>
          <a:p>
            <a:r>
              <a:rPr lang="en-US" sz="2400"/>
              <a:t>“Last time you said it was alright to discuss the guns in your house, and I’m hoping it’s okay if we can do that again?”</a:t>
            </a:r>
          </a:p>
          <a:p>
            <a:r>
              <a:rPr lang="en-US" sz="2400"/>
              <a:t>“Last time you mentioned you might talk with your brother, Jim, about holding onto your handgun until things are smoothed out a bit for you. Did you get a chance to do that?”</a:t>
            </a:r>
          </a:p>
          <a:p>
            <a:pPr lvl="1"/>
            <a:r>
              <a:rPr lang="en-US" sz="2000"/>
              <a:t>One step further, ask if you can call brother Jim together to verify the plan</a:t>
            </a:r>
          </a:p>
        </p:txBody>
      </p:sp>
      <p:sp>
        <p:nvSpPr>
          <p:cNvPr id="4" name="Slide Number Placeholder 3">
            <a:extLst>
              <a:ext uri="{FF2B5EF4-FFF2-40B4-BE49-F238E27FC236}">
                <a16:creationId xmlns:a16="http://schemas.microsoft.com/office/drawing/2014/main" id="{A2E3C07D-00D7-4172-98E5-2B192CAE3D19}"/>
              </a:ext>
            </a:extLst>
          </p:cNvPr>
          <p:cNvSpPr>
            <a:spLocks noGrp="1"/>
          </p:cNvSpPr>
          <p:nvPr>
            <p:ph type="sldNum" sz="quarter" idx="12"/>
          </p:nvPr>
        </p:nvSpPr>
        <p:spPr/>
        <p:txBody>
          <a:bodyPr/>
          <a:lstStyle/>
          <a:p>
            <a:fld id="{ACD12D91-5F71-FE4F-A594-B9667DC21877}" type="slidenum">
              <a:rPr lang="en-US" smtClean="0"/>
              <a:t>43</a:t>
            </a:fld>
            <a:endParaRPr lang="en-US"/>
          </a:p>
        </p:txBody>
      </p:sp>
    </p:spTree>
    <p:extLst>
      <p:ext uri="{BB962C8B-B14F-4D97-AF65-F5344CB8AC3E}">
        <p14:creationId xmlns:p14="http://schemas.microsoft.com/office/powerpoint/2010/main" val="156484424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3F53-E5F6-4C0A-A7F8-FA17A0080966}"/>
              </a:ext>
            </a:extLst>
          </p:cNvPr>
          <p:cNvSpPr>
            <a:spLocks noGrp="1"/>
          </p:cNvSpPr>
          <p:nvPr>
            <p:ph type="title"/>
          </p:nvPr>
        </p:nvSpPr>
        <p:spPr/>
        <p:txBody>
          <a:bodyPr/>
          <a:lstStyle/>
          <a:p>
            <a:r>
              <a:rPr lang="en-US" sz="3600"/>
              <a:t>Conclusion and Reminders </a:t>
            </a:r>
            <a:endParaRPr lang="en-US"/>
          </a:p>
        </p:txBody>
      </p:sp>
      <p:sp>
        <p:nvSpPr>
          <p:cNvPr id="3" name="Content Placeholder 2">
            <a:extLst>
              <a:ext uri="{FF2B5EF4-FFF2-40B4-BE49-F238E27FC236}">
                <a16:creationId xmlns:a16="http://schemas.microsoft.com/office/drawing/2014/main" id="{0DC43F4B-671A-442A-812D-2B3C2EDB031A}"/>
              </a:ext>
            </a:extLst>
          </p:cNvPr>
          <p:cNvSpPr>
            <a:spLocks noGrp="1"/>
          </p:cNvSpPr>
          <p:nvPr>
            <p:ph idx="1"/>
          </p:nvPr>
        </p:nvSpPr>
        <p:spPr/>
        <p:txBody>
          <a:bodyPr>
            <a:normAutofit lnSpcReduction="10000"/>
          </a:bodyPr>
          <a:lstStyle/>
          <a:p>
            <a:r>
              <a:rPr lang="en-US" sz="2000"/>
              <a:t>Safety plan is not a static/one-time intervention</a:t>
            </a:r>
          </a:p>
          <a:p>
            <a:r>
              <a:rPr lang="en-US" sz="2000"/>
              <a:t>Should be reviewed and revised, especially after a crisis, or after the client has had a chance to use the plan</a:t>
            </a:r>
          </a:p>
          <a:p>
            <a:pPr marL="0" indent="0">
              <a:buNone/>
            </a:pPr>
            <a:endParaRPr lang="en-US" sz="2000"/>
          </a:p>
          <a:p>
            <a:pPr marL="0" indent="0">
              <a:buNone/>
            </a:pPr>
            <a:endParaRPr lang="en-US" sz="2000"/>
          </a:p>
          <a:p>
            <a:pPr marL="0" indent="0">
              <a:buNone/>
            </a:pPr>
            <a:r>
              <a:rPr lang="en-US" sz="2000"/>
              <a:t>Review the Safety Plan periodically with the client when circumstances or needs change.  Ask:</a:t>
            </a:r>
          </a:p>
          <a:p>
            <a:pPr>
              <a:buAutoNum type="arabicParenBoth"/>
            </a:pPr>
            <a:r>
              <a:rPr lang="en-US" sz="2000"/>
              <a:t> Do you remember the last Safety Plan you developed? </a:t>
            </a:r>
          </a:p>
          <a:p>
            <a:pPr>
              <a:buAutoNum type="arabicParenBoth"/>
            </a:pPr>
            <a:r>
              <a:rPr lang="en-US" sz="2000"/>
              <a:t> Have you actually used the Safety Plan? </a:t>
            </a:r>
          </a:p>
          <a:p>
            <a:pPr>
              <a:buAutoNum type="arabicParenBoth"/>
            </a:pPr>
            <a:r>
              <a:rPr lang="en-US" sz="2000"/>
              <a:t> If so, was the Safety Plan helpful for preventing you from acting on your suicidal thoughts and   urges? If not, why not? </a:t>
            </a:r>
          </a:p>
          <a:p>
            <a:pPr>
              <a:buAutoNum type="arabicParenBoth"/>
            </a:pPr>
            <a:r>
              <a:rPr lang="en-US" sz="2000"/>
              <a:t> How can the Safety Plan be revised so that it can be more helpful to you?</a:t>
            </a:r>
            <a:endParaRPr lang="en-US" sz="2000" b="1" i="1" u="sng"/>
          </a:p>
          <a:p>
            <a:endParaRPr lang="en-US"/>
          </a:p>
        </p:txBody>
      </p:sp>
      <p:sp>
        <p:nvSpPr>
          <p:cNvPr id="4" name="Slide Number Placeholder 3">
            <a:extLst>
              <a:ext uri="{FF2B5EF4-FFF2-40B4-BE49-F238E27FC236}">
                <a16:creationId xmlns:a16="http://schemas.microsoft.com/office/drawing/2014/main" id="{1CFFE0F9-0E6E-4C2C-AC8A-65CABB2035F7}"/>
              </a:ext>
            </a:extLst>
          </p:cNvPr>
          <p:cNvSpPr>
            <a:spLocks noGrp="1"/>
          </p:cNvSpPr>
          <p:nvPr>
            <p:ph type="sldNum" sz="quarter" idx="12"/>
          </p:nvPr>
        </p:nvSpPr>
        <p:spPr/>
        <p:txBody>
          <a:bodyPr/>
          <a:lstStyle/>
          <a:p>
            <a:fld id="{ACD12D91-5F71-FE4F-A594-B9667DC21877}" type="slidenum">
              <a:rPr lang="en-US" smtClean="0"/>
              <a:t>44</a:t>
            </a:fld>
            <a:endParaRPr lang="en-US"/>
          </a:p>
        </p:txBody>
      </p:sp>
    </p:spTree>
    <p:extLst>
      <p:ext uri="{BB962C8B-B14F-4D97-AF65-F5344CB8AC3E}">
        <p14:creationId xmlns:p14="http://schemas.microsoft.com/office/powerpoint/2010/main" val="39014272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a:t>Resources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45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5251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B498C-54C4-4D07-B247-F47BA67799B1}"/>
              </a:ext>
            </a:extLst>
          </p:cNvPr>
          <p:cNvSpPr>
            <a:spLocks noGrp="1"/>
          </p:cNvSpPr>
          <p:nvPr>
            <p:ph type="sldNum" sz="quarter" idx="12"/>
          </p:nvPr>
        </p:nvSpPr>
        <p:spPr/>
        <p:txBody>
          <a:bodyPr/>
          <a:lstStyle/>
          <a:p>
            <a:fld id="{ACD12D91-5F71-FE4F-A594-B9667DC21877}" type="slidenum">
              <a:rPr lang="en-US" smtClean="0"/>
              <a:t>46</a:t>
            </a:fld>
            <a:endParaRPr lang="en-US"/>
          </a:p>
        </p:txBody>
      </p:sp>
      <p:sp>
        <p:nvSpPr>
          <p:cNvPr id="4" name="TextBox 3">
            <a:extLst>
              <a:ext uri="{FF2B5EF4-FFF2-40B4-BE49-F238E27FC236}">
                <a16:creationId xmlns:a16="http://schemas.microsoft.com/office/drawing/2014/main" id="{730F6BF7-2B57-4394-BB2A-DA8977E808F6}"/>
              </a:ext>
            </a:extLst>
          </p:cNvPr>
          <p:cNvSpPr txBox="1"/>
          <p:nvPr/>
        </p:nvSpPr>
        <p:spPr>
          <a:xfrm>
            <a:off x="1029811" y="541540"/>
            <a:ext cx="10253708" cy="5884209"/>
          </a:xfrm>
          <a:prstGeom prst="rect">
            <a:avLst/>
          </a:prstGeom>
          <a:noFill/>
        </p:spPr>
        <p:txBody>
          <a:bodyPr wrap="square">
            <a:spAutoFit/>
          </a:bodyPr>
          <a:lstStyle/>
          <a:p>
            <a:pPr marL="0" marR="0" algn="ctr">
              <a:lnSpc>
                <a:spcPct val="115000"/>
              </a:lnSpc>
              <a:spcBef>
                <a:spcPct val="0"/>
              </a:spcBef>
              <a:spcAft>
                <a:spcPct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Crisis Intervention &amp; Mental Health Access – Quick Reference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Richard L. Roudebush (Indianapolis) VA Medical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1481 West 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a:effectLst/>
                <a:latin typeface="Times New Roman" panose="02020603050405020304" pitchFamily="18" charset="0"/>
                <a:ea typeface="Calibri" panose="020F0502020204030204" pitchFamily="34" charset="0"/>
                <a:cs typeface="Times New Roman" panose="02020603050405020304" pitchFamily="18" charset="0"/>
              </a:rPr>
              <a:t> Street, Indianapolis, IN 46202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(317) 554-0000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ct val="0"/>
              </a:spcBef>
              <a:spcAft>
                <a:spcPct val="0"/>
              </a:spcAft>
            </a:pPr>
            <a:r>
              <a:rPr lang="en-US" sz="16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wwwˌindianapolisˌvaˌgov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ct val="0"/>
              </a:spcBef>
              <a:spcAft>
                <a:spcPct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ct val="0"/>
              </a:spcBef>
              <a:spcAft>
                <a:spcPct val="0"/>
              </a:spcAft>
            </a:pPr>
            <a:r>
              <a:rPr lang="en-US" sz="1800" b="1" u="sng">
                <a:effectLst/>
                <a:latin typeface="Times New Roman" panose="02020603050405020304" pitchFamily="18" charset="0"/>
                <a:ea typeface="Calibri" panose="020F0502020204030204" pitchFamily="34" charset="0"/>
                <a:cs typeface="Times New Roman" panose="02020603050405020304" pitchFamily="18" charset="0"/>
              </a:rPr>
              <a:t>Veterans Crisis Line</a:t>
            </a:r>
            <a:r>
              <a:rPr lang="en-US" sz="1800">
                <a:effectLst/>
                <a:latin typeface="Times New Roman" panose="02020603050405020304" pitchFamily="18" charset="0"/>
                <a:ea typeface="Calibri" panose="020F0502020204030204" pitchFamily="34" charset="0"/>
                <a:cs typeface="Times New Roman" panose="02020603050405020304" pitchFamily="18" charset="0"/>
              </a:rPr>
              <a:t> – Connects Veterans in crisis (or family and friends) with qualified, caring Department of Veterans Affairs responders through free confidential support 24/7/365, via phone, chat, or text. Anyone who calls may remain anonymous; however, if the Veteran caller chooses to disclose his or her identifying information and agrees to a referral to connect with the VA Medical Center closest to their home address, the Veterans Crisis Line will contact and send a referral to the Suicide Prevention Coordinator (SPC). After the immediate crisis has been addressed, the SPC will follow up by making an outreach call to the Veteran, ensuring that the Veteran in-need has barrier-free access to mental health services and assisting with accessing resources either within the local VA or in the community.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Phone Option:  1-800-273-8255 (press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Chat Option:  </a:t>
            </a:r>
            <a:r>
              <a:rPr lang="en-US" sz="1800" u="sng">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wwwˌveteranscrisislineˌnet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ct val="0"/>
              </a:spcBef>
              <a:spcAft>
                <a:spcPct val="0"/>
              </a:spcAft>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Text Option:  838255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20886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BDEE34-E857-4BA4-B42E-91C4F21251DC}"/>
              </a:ext>
            </a:extLst>
          </p:cNvPr>
          <p:cNvSpPr>
            <a:spLocks noGrp="1"/>
          </p:cNvSpPr>
          <p:nvPr>
            <p:ph type="sldNum" sz="quarter" idx="12"/>
          </p:nvPr>
        </p:nvSpPr>
        <p:spPr/>
        <p:txBody>
          <a:bodyPr/>
          <a:lstStyle/>
          <a:p>
            <a:fld id="{ACD12D91-5F71-FE4F-A594-B9667DC21877}" type="slidenum">
              <a:rPr lang="en-US" smtClean="0"/>
              <a:t>47</a:t>
            </a:fld>
            <a:endParaRPr lang="en-US"/>
          </a:p>
        </p:txBody>
      </p:sp>
      <p:sp>
        <p:nvSpPr>
          <p:cNvPr id="4" name="TextBox 3">
            <a:extLst>
              <a:ext uri="{FF2B5EF4-FFF2-40B4-BE49-F238E27FC236}">
                <a16:creationId xmlns:a16="http://schemas.microsoft.com/office/drawing/2014/main" id="{87F791C8-9717-4E1A-9BEC-4CB95C282ABB}"/>
              </a:ext>
            </a:extLst>
          </p:cNvPr>
          <p:cNvSpPr txBox="1"/>
          <p:nvPr/>
        </p:nvSpPr>
        <p:spPr>
          <a:xfrm>
            <a:off x="1198485" y="825624"/>
            <a:ext cx="8531441" cy="3252301"/>
          </a:xfrm>
          <a:prstGeom prst="rect">
            <a:avLst/>
          </a:prstGeom>
          <a:noFill/>
        </p:spPr>
        <p:txBody>
          <a:bodyPr wrap="square">
            <a:spAutoFit/>
          </a:bodyPr>
          <a:lstStyle/>
          <a:p>
            <a:pPr marL="0" marR="0">
              <a:lnSpc>
                <a:spcPct val="115000"/>
              </a:lnSpc>
              <a:spcBef>
                <a:spcPct val="0"/>
              </a:spcBef>
              <a:spcAft>
                <a:spcPct val="0"/>
              </a:spcAft>
            </a:pPr>
            <a:r>
              <a:rPr lang="en-US" b="1" u="sng">
                <a:effectLst/>
                <a:latin typeface="Times New Roman" panose="02020603050405020304" pitchFamily="18" charset="0"/>
                <a:ea typeface="Calibri" panose="020F0502020204030204" pitchFamily="34" charset="0"/>
                <a:cs typeface="Times New Roman" panose="02020603050405020304" pitchFamily="18" charset="0"/>
              </a:rPr>
              <a:t>Indiana Vet Centers</a:t>
            </a:r>
            <a:r>
              <a:rPr lang="en-US">
                <a:effectLst/>
                <a:latin typeface="Times New Roman" panose="02020603050405020304" pitchFamily="18" charset="0"/>
                <a:ea typeface="Calibri" panose="020F0502020204030204" pitchFamily="34" charset="0"/>
                <a:cs typeface="Times New Roman" panose="02020603050405020304" pitchFamily="18" charset="0"/>
              </a:rPr>
              <a:t> – For those Veterans who may not be eligible for mental health services through the VA, the Vet Center provides a broad range of counseling, outreach, and referral services to combat Veterans and their families.  Vet Centers also guide Veterans and their families through many of the major adjustments in lifestyle that often occur after a Veteran returns from combat.</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Indianapolis – (317) 988-1600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Gary Area – (219) 736-5633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Evansville – (812) 473-5993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Fort Wayne – (260) 460-1456 or (877) 927-8387</a:t>
            </a:r>
          </a:p>
          <a:p>
            <a:pPr marL="742950" marR="0" lvl="1" indent="-285750">
              <a:lnSpc>
                <a:spcPct val="115000"/>
              </a:lnSpc>
              <a:spcBef>
                <a:spcPct val="0"/>
              </a:spcBef>
              <a:spcAft>
                <a:spcPct val="0"/>
              </a:spcAft>
              <a:buFont typeface="Wingdings" panose="05000000000000000000" pitchFamily="2" charset="2"/>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South Bend – (574) 231-8480 or (877) 927-8387</a:t>
            </a:r>
          </a:p>
        </p:txBody>
      </p:sp>
    </p:spTree>
    <p:extLst>
      <p:ext uri="{BB962C8B-B14F-4D97-AF65-F5344CB8AC3E}">
        <p14:creationId xmlns:p14="http://schemas.microsoft.com/office/powerpoint/2010/main" val="28115804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B6BAE9-27C6-4F6E-A5A4-14DAF59A8D14}"/>
              </a:ext>
            </a:extLst>
          </p:cNvPr>
          <p:cNvSpPr txBox="1"/>
          <p:nvPr/>
        </p:nvSpPr>
        <p:spPr>
          <a:xfrm>
            <a:off x="1" y="89773"/>
            <a:ext cx="6444713" cy="666786"/>
          </a:xfrm>
          <a:prstGeom prst="rect">
            <a:avLst/>
          </a:prstGeom>
          <a:noFill/>
        </p:spPr>
        <p:txBody>
          <a:bodyPr wrap="none" rtlCol="0">
            <a:spAutoFit/>
          </a:bodyPr>
          <a:lstStyle/>
          <a:p>
            <a:pPr defTabSz="1219170">
              <a:defRPr/>
            </a:pPr>
            <a:r>
              <a:rPr lang="en-US" sz="3733" b="1">
                <a:solidFill>
                  <a:srgbClr val="002060"/>
                </a:solidFill>
                <a:latin typeface="Calibri" panose="020F0502020204030204"/>
              </a:rPr>
              <a:t>Safety Plan now in PTSD Coach</a:t>
            </a:r>
            <a:r>
              <a:rPr lang="en-US" sz="3733" b="1">
                <a:latin typeface="Calibri" panose="020F0502020204030204"/>
              </a:rPr>
              <a:t>!</a:t>
            </a:r>
          </a:p>
        </p:txBody>
      </p:sp>
      <p:grpSp>
        <p:nvGrpSpPr>
          <p:cNvPr id="8" name="Group 7">
            <a:extLst>
              <a:ext uri="{FF2B5EF4-FFF2-40B4-BE49-F238E27FC236}">
                <a16:creationId xmlns:a16="http://schemas.microsoft.com/office/drawing/2014/main" id="{56967DA2-6A23-493F-A978-2DFB78BB4AEC}"/>
              </a:ext>
            </a:extLst>
          </p:cNvPr>
          <p:cNvGrpSpPr/>
          <p:nvPr/>
        </p:nvGrpSpPr>
        <p:grpSpPr>
          <a:xfrm>
            <a:off x="8156494" y="-166370"/>
            <a:ext cx="4198348" cy="7522195"/>
            <a:chOff x="462824" y="57150"/>
            <a:chExt cx="3471024" cy="6196941"/>
          </a:xfrm>
        </p:grpSpPr>
        <p:pic>
          <p:nvPicPr>
            <p:cNvPr id="12" name="Picture 11">
              <a:extLst>
                <a:ext uri="{FF2B5EF4-FFF2-40B4-BE49-F238E27FC236}">
                  <a16:creationId xmlns:a16="http://schemas.microsoft.com/office/drawing/2014/main" id="{139CEA64-8844-4C9E-9C50-6336F309A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24" y="57150"/>
              <a:ext cx="3471024" cy="6196941"/>
            </a:xfrm>
            <a:prstGeom prst="rect">
              <a:avLst/>
            </a:prstGeom>
          </p:spPr>
        </p:pic>
        <p:pic>
          <p:nvPicPr>
            <p:cNvPr id="6" name="Picture 5">
              <a:extLst>
                <a:ext uri="{FF2B5EF4-FFF2-40B4-BE49-F238E27FC236}">
                  <a16:creationId xmlns:a16="http://schemas.microsoft.com/office/drawing/2014/main" id="{FC21EB1A-9D4B-4CD4-B792-0ECA20A60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 y="1030377"/>
              <a:ext cx="2411091" cy="4208373"/>
            </a:xfrm>
            <a:prstGeom prst="rect">
              <a:avLst/>
            </a:prstGeom>
          </p:spPr>
        </p:pic>
      </p:grpSp>
      <p:sp>
        <p:nvSpPr>
          <p:cNvPr id="11" name="TextBox 10">
            <a:extLst>
              <a:ext uri="{FF2B5EF4-FFF2-40B4-BE49-F238E27FC236}">
                <a16:creationId xmlns:a16="http://schemas.microsoft.com/office/drawing/2014/main" id="{BA12C876-422D-4326-B168-EDE4353B8C4F}"/>
              </a:ext>
            </a:extLst>
          </p:cNvPr>
          <p:cNvSpPr txBox="1"/>
          <p:nvPr/>
        </p:nvSpPr>
        <p:spPr>
          <a:xfrm>
            <a:off x="58905" y="2950657"/>
            <a:ext cx="5630695" cy="1734064"/>
          </a:xfrm>
          <a:prstGeom prst="rect">
            <a:avLst/>
          </a:prstGeom>
          <a:noFill/>
        </p:spPr>
        <p:txBody>
          <a:bodyPr wrap="square" rtlCol="0">
            <a:spAutoFit/>
          </a:bodyPr>
          <a:lstStyle/>
          <a:p>
            <a:r>
              <a:rPr lang="en-US" sz="2667" b="1">
                <a:solidFill>
                  <a:schemeClr val="bg1"/>
                </a:solidFill>
              </a:rPr>
              <a:t>To access the Safety Plan:</a:t>
            </a:r>
          </a:p>
          <a:p>
            <a:pPr lvl="1" indent="-383108">
              <a:buFont typeface="+mj-lt"/>
              <a:buAutoNum type="arabicPeriod"/>
            </a:pPr>
            <a:r>
              <a:rPr lang="en-US" sz="2667">
                <a:solidFill>
                  <a:schemeClr val="bg1"/>
                </a:solidFill>
              </a:rPr>
              <a:t>Download* and open PTSD Coach</a:t>
            </a:r>
          </a:p>
          <a:p>
            <a:pPr lvl="1" indent="-383108">
              <a:buFont typeface="+mj-lt"/>
              <a:buAutoNum type="arabicPeriod"/>
            </a:pPr>
            <a:r>
              <a:rPr lang="en-US" sz="2667">
                <a:solidFill>
                  <a:schemeClr val="bg1"/>
                </a:solidFill>
              </a:rPr>
              <a:t>Tap the lateral menu </a:t>
            </a:r>
          </a:p>
          <a:p>
            <a:pPr lvl="1" indent="-383108">
              <a:buFont typeface="+mj-lt"/>
              <a:buAutoNum type="arabicPeriod"/>
            </a:pPr>
            <a:r>
              <a:rPr lang="en-US" sz="2667">
                <a:solidFill>
                  <a:schemeClr val="bg1"/>
                </a:solidFill>
              </a:rPr>
              <a:t>Tap Safety Plan</a:t>
            </a:r>
          </a:p>
        </p:txBody>
      </p:sp>
      <p:sp>
        <p:nvSpPr>
          <p:cNvPr id="14" name="TextBox 13">
            <a:extLst>
              <a:ext uri="{FF2B5EF4-FFF2-40B4-BE49-F238E27FC236}">
                <a16:creationId xmlns:a16="http://schemas.microsoft.com/office/drawing/2014/main" id="{0AC77DFA-70A5-4A8B-8836-3A0C1592B725}"/>
              </a:ext>
            </a:extLst>
          </p:cNvPr>
          <p:cNvSpPr txBox="1"/>
          <p:nvPr/>
        </p:nvSpPr>
        <p:spPr>
          <a:xfrm>
            <a:off x="149401" y="5752413"/>
            <a:ext cx="8645459" cy="741578"/>
          </a:xfrm>
          <a:prstGeom prst="rect">
            <a:avLst/>
          </a:prstGeom>
          <a:noFill/>
        </p:spPr>
        <p:txBody>
          <a:bodyPr wrap="square" rtlCol="0">
            <a:spAutoFit/>
          </a:bodyPr>
          <a:lstStyle/>
          <a:p>
            <a:r>
              <a:rPr lang="en-US" sz="2133" b="1"/>
              <a:t>National Center for PTSD website:</a:t>
            </a:r>
          </a:p>
          <a:p>
            <a:r>
              <a:rPr lang="en-US" sz="2133">
                <a:hlinkClick r:id="rId5"/>
              </a:rPr>
              <a:t>https://wwwˌptsdˌvaˌgov/appvid/mobile/ptsdcoach_appˌasp</a:t>
            </a:r>
            <a:endParaRPr lang="en-US" sz="2133"/>
          </a:p>
        </p:txBody>
      </p:sp>
      <p:pic>
        <p:nvPicPr>
          <p:cNvPr id="15" name="Picture 14">
            <a:extLst>
              <a:ext uri="{FF2B5EF4-FFF2-40B4-BE49-F238E27FC236}">
                <a16:creationId xmlns:a16="http://schemas.microsoft.com/office/drawing/2014/main" id="{177A64F4-2309-4491-9B05-92D043565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0833" y="689260"/>
            <a:ext cx="1110085" cy="1110085"/>
          </a:xfrm>
          <a:prstGeom prst="roundRect">
            <a:avLst>
              <a:gd name="adj" fmla="val 16667"/>
            </a:avLst>
          </a:prstGeom>
          <a:ln>
            <a:no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Content Placeholder 4">
            <a:extLst>
              <a:ext uri="{FF2B5EF4-FFF2-40B4-BE49-F238E27FC236}">
                <a16:creationId xmlns:a16="http://schemas.microsoft.com/office/drawing/2014/main" id="{5F1C485D-9FDC-4088-9A36-427844BE5CD7}"/>
              </a:ext>
            </a:extLst>
          </p:cNvPr>
          <p:cNvPicPr>
            <a:picLocks noChangeAspect="1"/>
          </p:cNvPicPr>
          <p:nvPr/>
        </p:nvPicPr>
        <p:blipFill>
          <a:blip r:embed="rId7">
            <a:extLst>
              <a:ext uri="{28A0092B-C50C-407E-A947-70E740481C1C}">
                <a14:useLocalDpi xmlns:a14="http://schemas.microsoft.com/office/drawing/2010/main" val="0"/>
              </a:ext>
            </a:extLst>
          </a:blip>
          <a:srcRect b="75637"/>
          <a:stretch>
            <a:fillRect/>
          </a:stretch>
        </p:blipFill>
        <p:spPr>
          <a:xfrm>
            <a:off x="5505617" y="3765060"/>
            <a:ext cx="2831443" cy="1165040"/>
          </a:xfrm>
          <a:prstGeom prst="rect">
            <a:avLst/>
          </a:prstGeom>
          <a:ln>
            <a:noFill/>
          </a:ln>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pic>
      <p:sp>
        <p:nvSpPr>
          <p:cNvPr id="17" name="Oval 16">
            <a:extLst>
              <a:ext uri="{FF2B5EF4-FFF2-40B4-BE49-F238E27FC236}">
                <a16:creationId xmlns:a16="http://schemas.microsoft.com/office/drawing/2014/main" id="{5491680A-20E6-43C3-BEB6-0DC531AEF35D}"/>
              </a:ext>
            </a:extLst>
          </p:cNvPr>
          <p:cNvSpPr/>
          <p:nvPr/>
        </p:nvSpPr>
        <p:spPr>
          <a:xfrm>
            <a:off x="5387860" y="3733800"/>
            <a:ext cx="629405" cy="60470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solidFill>
                  <a:srgbClr val="FF0000"/>
                </a:solidFill>
              </a:ln>
              <a:noFill/>
            </a:endParaRPr>
          </a:p>
        </p:txBody>
      </p:sp>
      <p:cxnSp>
        <p:nvCxnSpPr>
          <p:cNvPr id="19" name="Straight Arrow Connector 18">
            <a:extLst>
              <a:ext uri="{FF2B5EF4-FFF2-40B4-BE49-F238E27FC236}">
                <a16:creationId xmlns:a16="http://schemas.microsoft.com/office/drawing/2014/main" id="{0ACED2BA-61D5-4255-A957-0270D91FA808}"/>
              </a:ext>
            </a:extLst>
          </p:cNvPr>
          <p:cNvCxnSpPr/>
          <p:nvPr/>
        </p:nvCxnSpPr>
        <p:spPr>
          <a:xfrm>
            <a:off x="3777747" y="4035927"/>
            <a:ext cx="1403853" cy="0"/>
          </a:xfrm>
          <a:prstGeom prst="straightConnector1">
            <a:avLst/>
          </a:prstGeom>
          <a:ln w="57150">
            <a:solidFill>
              <a:srgbClr val="0274B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0655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a:xfrm>
            <a:off x="747324" y="876692"/>
            <a:ext cx="3714558" cy="808101"/>
          </a:xfrm>
        </p:spPr>
        <p:txBody>
          <a:bodyPr vert="horz" lIns="91440" tIns="45720" rIns="91440" bIns="45720" rtlCol="0" anchor="b">
            <a:noAutofit/>
          </a:bodyPr>
          <a:lstStyle/>
          <a:p>
            <a:pPr>
              <a:lnSpc>
                <a:spcPct val="100000"/>
              </a:lnSpc>
            </a:pPr>
            <a:r>
              <a:rPr lang="en-US" sz="3200">
                <a:solidFill>
                  <a:srgbClr val="002060"/>
                </a:solidFill>
              </a:rPr>
              <a:t>Free, Confidential Support 24/7/365</a:t>
            </a:r>
          </a:p>
        </p:txBody>
      </p:sp>
      <p:sp>
        <p:nvSpPr>
          <p:cNvPr id="16" name="Content Placeholder 2">
            <a:extLst>
              <a:ext uri="{FF2B5EF4-FFF2-40B4-BE49-F238E27FC236}">
                <a16:creationId xmlns:a16="http://schemas.microsoft.com/office/drawing/2014/main" id="{69EFF2D0-B558-4A3C-8ADB-D82D196EBAE7}"/>
              </a:ext>
            </a:extLst>
          </p:cNvPr>
          <p:cNvSpPr txBox="1"/>
          <p:nvPr/>
        </p:nvSpPr>
        <p:spPr>
          <a:xfrm>
            <a:off x="876693" y="2533476"/>
            <a:ext cx="3455821" cy="3447832"/>
          </a:xfrm>
          <a:prstGeom prst="rect">
            <a:avLst/>
          </a:prstGeom>
        </p:spPr>
        <p:txBody>
          <a:bodyPr vert="horz" lIns="91440" tIns="45720" rIns="91440" bIns="45720" numCol="2" rtlCol="0" anchor="t">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706"/>
              </a:spcBef>
            </a:pPr>
            <a:r>
              <a:rPr lang="en-US" sz="2800">
                <a:solidFill>
                  <a:schemeClr val="tx1"/>
                </a:solidFill>
              </a:rPr>
              <a:t>Veterans</a:t>
            </a:r>
          </a:p>
          <a:p>
            <a:pPr>
              <a:spcBef>
                <a:spcPts val="1706"/>
              </a:spcBef>
            </a:pPr>
            <a:r>
              <a:rPr lang="en-US" sz="2800">
                <a:solidFill>
                  <a:schemeClr val="tx1"/>
                </a:solidFill>
              </a:rPr>
              <a:t>Service members</a:t>
            </a:r>
          </a:p>
          <a:p>
            <a:pPr>
              <a:spcBef>
                <a:spcPts val="1706"/>
              </a:spcBef>
            </a:pPr>
            <a:r>
              <a:rPr lang="en-US" sz="2800">
                <a:solidFill>
                  <a:schemeClr val="tx1"/>
                </a:solidFill>
              </a:rPr>
              <a:t>Family members</a:t>
            </a:r>
          </a:p>
          <a:p>
            <a:pPr>
              <a:spcBef>
                <a:spcPts val="1706"/>
              </a:spcBef>
            </a:pPr>
            <a:r>
              <a:rPr lang="en-US" sz="2800">
                <a:solidFill>
                  <a:schemeClr val="tx1"/>
                </a:solidFill>
              </a:rPr>
              <a:t>Friends</a:t>
            </a:r>
          </a:p>
        </p:txBody>
      </p:sp>
      <p:pic>
        <p:nvPicPr>
          <p:cNvPr id="6" name="Picture 5" descr="Call ) Dial 988 then press 1&#10;Chat Veterans CrisisLine.net/Chat&#10;Text 838255&#10;">
            <a:hlinkClick r:id="rId3"/>
            <a:extLst>
              <a:ext uri="{FF2B5EF4-FFF2-40B4-BE49-F238E27FC236}">
                <a16:creationId xmlns:a16="http://schemas.microsoft.com/office/drawing/2014/main" id="{F345854B-3D9D-560A-68F8-1698AEC048FA}"/>
              </a:ext>
            </a:extLst>
          </p:cNvPr>
          <p:cNvPicPr>
            <a:picLocks noChangeAspect="1"/>
          </p:cNvPicPr>
          <p:nvPr/>
        </p:nvPicPr>
        <p:blipFill>
          <a:blip r:embed="rId4">
            <a:extLst>
              <a:ext uri="{28A0092B-C50C-407E-A947-70E740481C1C}">
                <a14:useLocalDpi xmlns:a14="http://schemas.microsoft.com/office/drawing/2010/main" val="0"/>
              </a:ext>
            </a:extLst>
          </a:blip>
          <a:srcRect r="-1" b="3479"/>
          <a:stretch>
            <a:fillRect/>
          </a:stretch>
        </p:blipFill>
        <p:spPr>
          <a:xfrm>
            <a:off x="5086726" y="10"/>
            <a:ext cx="7105273" cy="6857990"/>
          </a:xfrm>
          <a:prstGeom prst="rect">
            <a:avLst/>
          </a:prstGeom>
        </p:spPr>
      </p:pic>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ACD12D91-5F71-FE4F-A594-B9667DC21877}" type="slidenum">
              <a:rPr lang="en-US" sz="1200" b="0">
                <a:solidFill>
                  <a:srgbClr val="FFFFFF"/>
                </a:solidFill>
                <a:latin typeface="Calibri" panose="020F0502020204030204"/>
              </a:rPr>
              <a:pPr algn="r">
                <a:spcAft>
                  <a:spcPts val="600"/>
                </a:spcAft>
                <a:defRPr/>
              </a:pPr>
              <a:t>49</a:t>
            </a:fld>
            <a:endParaRPr lang="en-US" sz="1200" b="0">
              <a:solidFill>
                <a:srgbClr val="FFFFFF"/>
              </a:solidFill>
              <a:latin typeface="Calibri" panose="020F0502020204030204"/>
            </a:endParaRPr>
          </a:p>
        </p:txBody>
      </p:sp>
    </p:spTree>
    <p:extLst>
      <p:ext uri="{BB962C8B-B14F-4D97-AF65-F5344CB8AC3E}">
        <p14:creationId xmlns:p14="http://schemas.microsoft.com/office/powerpoint/2010/main" val="8178502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2BDE-9616-4560-872E-D551F9C40A2A}"/>
              </a:ext>
            </a:extLst>
          </p:cNvPr>
          <p:cNvSpPr>
            <a:spLocks noGrp="1"/>
          </p:cNvSpPr>
          <p:nvPr>
            <p:ph type="title"/>
          </p:nvPr>
        </p:nvSpPr>
        <p:spPr/>
        <p:txBody>
          <a:bodyPr>
            <a:normAutofit/>
          </a:bodyPr>
          <a:lstStyle/>
          <a:p>
            <a:r>
              <a:rPr lang="en-US"/>
              <a:t>Suicide is a Complex Issue with No Single Cause</a:t>
            </a:r>
          </a:p>
        </p:txBody>
      </p:sp>
      <p:sp>
        <p:nvSpPr>
          <p:cNvPr id="3" name="Content Placeholder 2">
            <a:extLst>
              <a:ext uri="{FF2B5EF4-FFF2-40B4-BE49-F238E27FC236}">
                <a16:creationId xmlns:a16="http://schemas.microsoft.com/office/drawing/2014/main" id="{B7BF69CF-0A54-4CE5-B798-05771E4F6CBE}"/>
              </a:ext>
            </a:extLst>
          </p:cNvPr>
          <p:cNvSpPr>
            <a:spLocks noGrp="1"/>
          </p:cNvSpPr>
          <p:nvPr>
            <p:ph idx="1"/>
          </p:nvPr>
        </p:nvSpPr>
        <p:spPr/>
        <p:txBody>
          <a:bodyPr>
            <a:noAutofit/>
          </a:bodyPr>
          <a:lstStyle/>
          <a:p>
            <a:pPr fontAlgn="base">
              <a:spcBef>
                <a:spcPts val="1200"/>
              </a:spcBef>
              <a:spcAft>
                <a:spcPts val="600"/>
              </a:spcAft>
            </a:pPr>
            <a:r>
              <a:rPr lang="en-US" sz="2800"/>
              <a:t>Suicide is often the result of a complex interaction of risk and protective factors at the individual, community, and societal levels.  </a:t>
            </a:r>
          </a:p>
          <a:p>
            <a:pPr fontAlgn="base">
              <a:spcBef>
                <a:spcPts val="1200"/>
              </a:spcBef>
              <a:spcAft>
                <a:spcPts val="600"/>
              </a:spcAft>
            </a:pPr>
            <a:r>
              <a:rPr lang="en-US" sz="2800"/>
              <a:t>Risk factors are characteristics that are associated with an increased likelihood of suicidal behaviors. Protective factors can help offset risk factors. </a:t>
            </a:r>
          </a:p>
          <a:p>
            <a:pPr fontAlgn="base">
              <a:spcBef>
                <a:spcPts val="1200"/>
              </a:spcBef>
              <a:spcAft>
                <a:spcPts val="600"/>
              </a:spcAft>
            </a:pPr>
            <a:r>
              <a:rPr lang="en-US" sz="2800"/>
              <a:t>To prevent Veteran suicide, we must maximize protective factors while minimizing risk factors at all levels, throughout communities nationwide. </a:t>
            </a:r>
          </a:p>
        </p:txBody>
      </p:sp>
      <p:sp>
        <p:nvSpPr>
          <p:cNvPr id="4" name="Slide Number Placeholder 3">
            <a:extLst>
              <a:ext uri="{FF2B5EF4-FFF2-40B4-BE49-F238E27FC236}">
                <a16:creationId xmlns:a16="http://schemas.microsoft.com/office/drawing/2014/main" id="{27F2095A-DF51-4F84-AEA3-BB3126B16C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06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2185-C13F-480D-9BA2-7852A518581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095460E-CDB9-8816-A75C-9B37B0999FB3}"/>
              </a:ext>
            </a:extLst>
          </p:cNvPr>
          <p:cNvSpPr>
            <a:spLocks noGrp="1"/>
          </p:cNvSpPr>
          <p:nvPr>
            <p:ph type="title"/>
          </p:nvPr>
        </p:nvSpPr>
        <p:spPr/>
        <p:txBody>
          <a:bodyPr>
            <a:normAutofit/>
          </a:bodyPr>
          <a:lstStyle/>
          <a:p>
            <a:pPr marL="0" marR="0">
              <a:spcBef>
                <a:spcPct val="0"/>
              </a:spcBef>
              <a:spcAft>
                <a:spcPct val="0"/>
              </a:spcAft>
            </a:pPr>
            <a:r>
              <a:rPr lang="en-US"/>
              <a:t>U.S. Veterans and Suicide Methods</a:t>
            </a:r>
            <a:r>
              <a:rPr lang="en-US">
                <a:solidFill>
                  <a:srgbClr val="003F72"/>
                </a:solidFill>
              </a:rPr>
              <a:t> (2022)</a:t>
            </a:r>
            <a:endParaRPr lang="en-US" sz="3600" b="1" i="1">
              <a:solidFill>
                <a:srgbClr val="003F72"/>
              </a:solidFill>
              <a:effectLst/>
              <a:ea typeface="Calibri" panose="020F0502020204030204" pitchFamily="34" charset="0"/>
            </a:endParaRPr>
          </a:p>
        </p:txBody>
      </p:sp>
      <p:sp>
        <p:nvSpPr>
          <p:cNvPr id="11" name="Text Placeholder 10">
            <a:extLst>
              <a:ext uri="{FF2B5EF4-FFF2-40B4-BE49-F238E27FC236}">
                <a16:creationId xmlns:a16="http://schemas.microsoft.com/office/drawing/2014/main" id="{FBFADECF-73EA-553B-100C-38BF338EE4F0}"/>
              </a:ext>
            </a:extLst>
          </p:cNvPr>
          <p:cNvSpPr>
            <a:spLocks noGrp="1"/>
          </p:cNvSpPr>
          <p:nvPr>
            <p:ph type="body" idx="1"/>
          </p:nvPr>
        </p:nvSpPr>
        <p:spPr>
          <a:xfrm>
            <a:off x="517237" y="1658851"/>
            <a:ext cx="4622119" cy="465828"/>
          </a:xfrm>
          <a:solidFill>
            <a:srgbClr val="0070C0"/>
          </a:solidFill>
        </p:spPr>
        <p:txBody>
          <a:bodyPr/>
          <a:lstStyle/>
          <a:p>
            <a:pPr algn="ctr"/>
            <a:r>
              <a:rPr lang="en-US">
                <a:solidFill>
                  <a:schemeClr val="bg1"/>
                </a:solidFill>
              </a:rPr>
              <a:t>Veterans</a:t>
            </a:r>
          </a:p>
        </p:txBody>
      </p:sp>
      <p:sp>
        <p:nvSpPr>
          <p:cNvPr id="8" name="Text Placeholder 10">
            <a:extLst>
              <a:ext uri="{FF2B5EF4-FFF2-40B4-BE49-F238E27FC236}">
                <a16:creationId xmlns:a16="http://schemas.microsoft.com/office/drawing/2014/main" id="{AF395BBD-EBAF-AA59-538C-CD8149D14B97}"/>
              </a:ext>
            </a:extLst>
          </p:cNvPr>
          <p:cNvSpPr txBox="1"/>
          <p:nvPr/>
        </p:nvSpPr>
        <p:spPr>
          <a:xfrm>
            <a:off x="6534732" y="1653424"/>
            <a:ext cx="4622119" cy="465828"/>
          </a:xfrm>
          <a:prstGeom prst="rect">
            <a:avLst/>
          </a:prstGeom>
          <a:solidFill>
            <a:srgbClr val="0070C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Clr>
                <a:srgbClr val="0194D3"/>
              </a:buClr>
              <a:buFont typeface="Arial" panose="020B0604020202020204" pitchFamily="34" charset="0"/>
              <a:buNone/>
              <a:defRPr sz="2400" b="1"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0194D3"/>
              </a:buClr>
              <a:buFont typeface="Arial" panose="020B0604020202020204" pitchFamily="34" charset="0"/>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0194D3"/>
              </a:buClr>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0194D3"/>
              </a:buClr>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0194D3"/>
              </a:buClr>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solidFill>
                  <a:schemeClr val="bg1"/>
                </a:solidFill>
              </a:rPr>
              <a:t>Non-Veteran U.S. Adults</a:t>
            </a:r>
          </a:p>
        </p:txBody>
      </p:sp>
      <p:pic>
        <p:nvPicPr>
          <p:cNvPr id="7" name="Picture 6" descr="Firearms 73.5%&#10;Poisoning 8.2%&#10;Suffocation 13.1%&#10;Other 5.2%&#10;">
            <a:extLst>
              <a:ext uri="{FF2B5EF4-FFF2-40B4-BE49-F238E27FC236}">
                <a16:creationId xmlns:a16="http://schemas.microsoft.com/office/drawing/2014/main" id="{67E2CBDC-95D1-3585-417C-679078CBE6C4}"/>
              </a:ext>
            </a:extLst>
          </p:cNvPr>
          <p:cNvPicPr>
            <a:picLocks noChangeAspect="1"/>
          </p:cNvPicPr>
          <p:nvPr/>
        </p:nvPicPr>
        <p:blipFill>
          <a:blip r:embed="rId3"/>
          <a:stretch>
            <a:fillRect/>
          </a:stretch>
        </p:blipFill>
        <p:spPr>
          <a:xfrm>
            <a:off x="229529" y="2381038"/>
            <a:ext cx="6127403" cy="3578682"/>
          </a:xfrm>
          <a:prstGeom prst="rect">
            <a:avLst/>
          </a:prstGeom>
        </p:spPr>
      </p:pic>
      <p:graphicFrame>
        <p:nvGraphicFramePr>
          <p:cNvPr id="6" name="Content Placeholder 5" descr="Non-Veteran U.S, data:&#10;Adults&#10;Firearms 52.2%&#10;Poisoning 13.3%&#10;Suffocation 25.9%&#10;Other 8.7%">
            <a:extLst>
              <a:ext uri="{FF2B5EF4-FFF2-40B4-BE49-F238E27FC236}">
                <a16:creationId xmlns:a16="http://schemas.microsoft.com/office/drawing/2014/main" id="{DF9F5D72-E09F-61CF-2ABD-0999826756C2}"/>
              </a:ext>
            </a:extLst>
          </p:cNvPr>
          <p:cNvGraphicFramePr>
            <a:graphicFrameLocks noGrp="1"/>
          </p:cNvGraphicFramePr>
          <p:nvPr>
            <p:ph sz="quarter" idx="4"/>
          </p:nvPr>
        </p:nvGraphicFramePr>
        <p:xfrm>
          <a:off x="6308436" y="2201328"/>
          <a:ext cx="5883564" cy="35905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FF9132D-7089-998B-7F76-3B232AC8817D}"/>
              </a:ext>
            </a:extLst>
          </p:cNvPr>
          <p:cNvSpPr txBox="1"/>
          <p:nvPr/>
        </p:nvSpPr>
        <p:spPr>
          <a:xfrm>
            <a:off x="519852" y="5804905"/>
            <a:ext cx="10216666" cy="518160"/>
          </a:xfrm>
          <a:prstGeom prst="rect">
            <a:avLst/>
          </a:prstGeom>
          <a:noFill/>
        </p:spPr>
        <p:txBody>
          <a:bodyPr wrap="square" lIns="91440" tIns="45720" rIns="91440" bIns="45720" rtlCol="0" anchor="t">
            <a:spAutoFit/>
          </a:bodyPr>
          <a:lstStyle/>
          <a:p>
            <a:r>
              <a:rPr lang="en-US" sz="1400">
                <a:hlinkClick r:id="rId5"/>
              </a:rPr>
              <a:t>UˌSˌ Department of Veterans Affairs, Office of Suicide Preventionˌ 2024 National Veteran Suicide Prevention Annual Reportˌ 2024ˌ </a:t>
            </a:r>
            <a:endParaRPr lang="en-US" sz="1400">
              <a:ea typeface="Calibri" panose="020F0502020204030204"/>
              <a:cs typeface="Calibri"/>
            </a:endParaRPr>
          </a:p>
        </p:txBody>
      </p:sp>
      <p:sp>
        <p:nvSpPr>
          <p:cNvPr id="4" name="Slide Number Placeholder 3">
            <a:extLst>
              <a:ext uri="{FF2B5EF4-FFF2-40B4-BE49-F238E27FC236}">
                <a16:creationId xmlns:a16="http://schemas.microsoft.com/office/drawing/2014/main" id="{5CFD21C8-3D9F-7CDC-8A78-CBA263E124E5}"/>
              </a:ext>
            </a:extLst>
          </p:cNvPr>
          <p:cNvSpPr>
            <a:spLocks noGrp="1"/>
          </p:cNvSpPr>
          <p:nvPr>
            <p:ph type="sldNum" sz="quarter" idx="12"/>
          </p:nvPr>
        </p:nvSpPr>
        <p:spPr/>
        <p:txBody>
          <a:bodyPr/>
          <a:lstStyle/>
          <a:p>
            <a:fld id="{ACD12D91-5F71-FE4F-A594-B9667DC21877}" type="slidenum">
              <a:rPr lang="en-US" smtClean="0"/>
              <a:t>6</a:t>
            </a:fld>
            <a:endParaRPr lang="en-US"/>
          </a:p>
        </p:txBody>
      </p:sp>
    </p:spTree>
    <p:extLst>
      <p:ext uri="{BB962C8B-B14F-4D97-AF65-F5344CB8AC3E}">
        <p14:creationId xmlns:p14="http://schemas.microsoft.com/office/powerpoint/2010/main" val="2084154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2152650" y="2333900"/>
            <a:ext cx="7886700" cy="2190200"/>
          </a:xfrm>
        </p:spPr>
        <p:txBody>
          <a:bodyPr>
            <a:noAutofit/>
          </a:bodyPr>
          <a:lstStyle/>
          <a:p>
            <a:pPr algn="ctr"/>
            <a:r>
              <a:rPr lang="en-US" sz="7500"/>
              <a:t>Suicide </a:t>
            </a:r>
            <a:br>
              <a:rPr lang="en-US" sz="7500"/>
            </a:br>
            <a:r>
              <a:rPr lang="en-US" sz="7500"/>
              <a:t>is preventable.</a:t>
            </a:r>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7</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856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CA50E-A4E6-42A4-8A45-500F32A1009B}"/>
              </a:ext>
            </a:extLst>
          </p:cNvPr>
          <p:cNvSpPr>
            <a:spLocks noGrp="1"/>
          </p:cNvSpPr>
          <p:nvPr>
            <p:ph type="title"/>
          </p:nvPr>
        </p:nvSpPr>
        <p:spPr/>
        <p:txBody>
          <a:bodyPr/>
          <a:lstStyle/>
          <a:p>
            <a:r>
              <a:rPr lang="en-US"/>
              <a:t>Safety Plan</a:t>
            </a:r>
          </a:p>
        </p:txBody>
      </p:sp>
      <p:sp>
        <p:nvSpPr>
          <p:cNvPr id="3" name="Content Placeholder 2">
            <a:extLst>
              <a:ext uri="{FF2B5EF4-FFF2-40B4-BE49-F238E27FC236}">
                <a16:creationId xmlns:a16="http://schemas.microsoft.com/office/drawing/2014/main" id="{F19C26C2-4879-419A-B9FB-DD1BF229661C}"/>
              </a:ext>
            </a:extLst>
          </p:cNvPr>
          <p:cNvSpPr>
            <a:spLocks noGrp="1"/>
          </p:cNvSpPr>
          <p:nvPr>
            <p:ph sz="half" idx="1"/>
          </p:nvPr>
        </p:nvSpPr>
        <p:spPr/>
        <p:txBody>
          <a:bodyPr/>
          <a:lstStyle/>
          <a:p>
            <a:r>
              <a:rPr lang="en-US" sz="3600">
                <a:ea typeface="ＭＳ Ｐゴシック" charset="0"/>
              </a:rPr>
              <a:t>Brief clinical intervention that results in a prioritized written list of warning signs, coping strategies, and resources to use during a suicidal crisis</a:t>
            </a:r>
          </a:p>
          <a:p>
            <a:endParaRPr lang="en-US"/>
          </a:p>
        </p:txBody>
      </p:sp>
      <p:sp>
        <p:nvSpPr>
          <p:cNvPr id="5" name="Slide Number Placeholder 4">
            <a:extLst>
              <a:ext uri="{FF2B5EF4-FFF2-40B4-BE49-F238E27FC236}">
                <a16:creationId xmlns:a16="http://schemas.microsoft.com/office/drawing/2014/main" id="{DEAD0DBC-2E83-4751-B413-31B3D7ACC77D}"/>
              </a:ext>
            </a:extLst>
          </p:cNvPr>
          <p:cNvSpPr>
            <a:spLocks noGrp="1"/>
          </p:cNvSpPr>
          <p:nvPr>
            <p:ph type="sldNum" sz="quarter" idx="12"/>
          </p:nvPr>
        </p:nvSpPr>
        <p:spPr/>
        <p:txBody>
          <a:bodyPr/>
          <a:lstStyle/>
          <a:p>
            <a:fld id="{ACD12D91-5F71-FE4F-A594-B9667DC21877}" type="slidenum">
              <a:rPr lang="en-US" smtClean="0"/>
              <a:t>8</a:t>
            </a:fld>
            <a:endParaRPr lang="en-US"/>
          </a:p>
        </p:txBody>
      </p:sp>
      <p:pic>
        <p:nvPicPr>
          <p:cNvPr id="6" name="Content Placeholder 5">
            <a:extLst>
              <a:ext uri="{FF2B5EF4-FFF2-40B4-BE49-F238E27FC236}">
                <a16:creationId xmlns:a16="http://schemas.microsoft.com/office/drawing/2014/main" id="{30780F19-B6C0-4B5C-86D6-6095F13C2565}"/>
              </a:ext>
            </a:extLst>
          </p:cNvPr>
          <p:cNvPicPr>
            <a:picLocks noGrp="1" noChangeAspect="1"/>
          </p:cNvPicPr>
          <p:nvPr>
            <p:ph sz="half" idx="2"/>
          </p:nvPr>
        </p:nvPicPr>
        <p:blipFill>
          <a:blip r:embed="rId2"/>
          <a:stretch>
            <a:fillRect/>
          </a:stretch>
        </p:blipFill>
        <p:spPr>
          <a:xfrm>
            <a:off x="7151602" y="906449"/>
            <a:ext cx="3970488" cy="5045102"/>
          </a:xfrm>
          <a:prstGeom prst="rect">
            <a:avLst/>
          </a:prstGeom>
        </p:spPr>
      </p:pic>
    </p:spTree>
    <p:extLst>
      <p:ext uri="{BB962C8B-B14F-4D97-AF65-F5344CB8AC3E}">
        <p14:creationId xmlns:p14="http://schemas.microsoft.com/office/powerpoint/2010/main" val="18123932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3F11-43F7-422F-AC90-9A0333D2F973}"/>
              </a:ext>
            </a:extLst>
          </p:cNvPr>
          <p:cNvSpPr>
            <a:spLocks noGrp="1"/>
          </p:cNvSpPr>
          <p:nvPr>
            <p:ph type="title"/>
          </p:nvPr>
        </p:nvSpPr>
        <p:spPr/>
        <p:txBody>
          <a:bodyPr/>
          <a:lstStyle/>
          <a:p>
            <a:r>
              <a:rPr lang="en-US"/>
              <a:t>Why is Safety Planning Useful?</a:t>
            </a:r>
          </a:p>
        </p:txBody>
      </p:sp>
      <p:sp>
        <p:nvSpPr>
          <p:cNvPr id="3" name="Content Placeholder 2">
            <a:extLst>
              <a:ext uri="{FF2B5EF4-FFF2-40B4-BE49-F238E27FC236}">
                <a16:creationId xmlns:a16="http://schemas.microsoft.com/office/drawing/2014/main" id="{C3DD6276-E5B6-4B40-8BEF-D0F7F5681898}"/>
              </a:ext>
            </a:extLst>
          </p:cNvPr>
          <p:cNvSpPr>
            <a:spLocks noGrp="1"/>
          </p:cNvSpPr>
          <p:nvPr>
            <p:ph sz="half" idx="1"/>
          </p:nvPr>
        </p:nvSpPr>
        <p:spPr/>
        <p:txBody>
          <a:bodyPr/>
          <a:lstStyle/>
          <a:p>
            <a:r>
              <a:rPr lang="en-US"/>
              <a:t>Feelings of intense distress and suicidality fluctuate over time.</a:t>
            </a:r>
          </a:p>
          <a:p>
            <a:r>
              <a:rPr lang="en-US"/>
              <a:t>Individuals who have struggled with suicidal intent are at high risk to have a similar future crisis. </a:t>
            </a:r>
          </a:p>
        </p:txBody>
      </p:sp>
      <p:pic>
        <p:nvPicPr>
          <p:cNvPr id="7" name="Content Placeholder 6">
            <a:extLst>
              <a:ext uri="{FF2B5EF4-FFF2-40B4-BE49-F238E27FC236}">
                <a16:creationId xmlns:a16="http://schemas.microsoft.com/office/drawing/2014/main" id="{F4EB2087-7C8C-4D39-A835-D27D7AA3508A}"/>
              </a:ext>
            </a:extLst>
          </p:cNvPr>
          <p:cNvPicPr>
            <a:picLocks noGrp="1" noChangeAspect="1"/>
          </p:cNvPicPr>
          <p:nvPr>
            <p:ph sz="half" idx="2"/>
          </p:nvPr>
        </p:nvPicPr>
        <p:blipFill>
          <a:blip r:embed="rId2"/>
          <a:stretch>
            <a:fillRect/>
          </a:stretch>
        </p:blipFill>
        <p:spPr>
          <a:xfrm>
            <a:off x="6278959" y="1838325"/>
            <a:ext cx="4968081" cy="3929063"/>
          </a:xfrm>
        </p:spPr>
      </p:pic>
      <p:sp>
        <p:nvSpPr>
          <p:cNvPr id="5" name="Slide Number Placeholder 4">
            <a:extLst>
              <a:ext uri="{FF2B5EF4-FFF2-40B4-BE49-F238E27FC236}">
                <a16:creationId xmlns:a16="http://schemas.microsoft.com/office/drawing/2014/main" id="{A5E17A1B-BFD4-41FB-8B26-2BA46A472FF4}"/>
              </a:ext>
            </a:extLst>
          </p:cNvPr>
          <p:cNvSpPr>
            <a:spLocks noGrp="1"/>
          </p:cNvSpPr>
          <p:nvPr>
            <p:ph type="sldNum" sz="quarter" idx="12"/>
          </p:nvPr>
        </p:nvSpPr>
        <p:spPr/>
        <p:txBody>
          <a:bodyPr/>
          <a:lstStyle/>
          <a:p>
            <a:fld id="{ACD12D91-5F71-FE4F-A594-B9667DC21877}" type="slidenum">
              <a:rPr lang="en-US" smtClean="0"/>
              <a:t>9</a:t>
            </a:fld>
            <a:endParaRPr lang="en-US"/>
          </a:p>
        </p:txBody>
      </p:sp>
    </p:spTree>
    <p:extLst>
      <p:ext uri="{BB962C8B-B14F-4D97-AF65-F5344CB8AC3E}">
        <p14:creationId xmlns:p14="http://schemas.microsoft.com/office/powerpoint/2010/main" val="37368561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e3d3011-4b58-4b4e-a30d-9846d396ea1f">
      <Terms xmlns="http://schemas.microsoft.com/office/infopath/2007/PartnerControls"/>
    </lcf76f155ced4ddcb4097134ff3c332f>
    <TaxCatchAll xmlns="785e2215-2ffe-4404-bfd3-51cb09dd65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0719CA8A160C40B079F7A9C280773A" ma:contentTypeVersion="15" ma:contentTypeDescription="Create a new document." ma:contentTypeScope="" ma:versionID="82c259bd48af0aa37d184234d382469d">
  <xsd:schema xmlns:xsd="http://www.w3.org/2001/XMLSchema" xmlns:xs="http://www.w3.org/2001/XMLSchema" xmlns:p="http://schemas.microsoft.com/office/2006/metadata/properties" xmlns:ns2="6e3d3011-4b58-4b4e-a30d-9846d396ea1f" xmlns:ns3="785e2215-2ffe-4404-bfd3-51cb09dd6522" targetNamespace="http://schemas.microsoft.com/office/2006/metadata/properties" ma:root="true" ma:fieldsID="0d24c371ee88f7c2501852de6f570cb8" ns2:_="" ns3:_="">
    <xsd:import namespace="6e3d3011-4b58-4b4e-a30d-9846d396ea1f"/>
    <xsd:import namespace="785e2215-2ffe-4404-bfd3-51cb09dd65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d3011-4b58-4b4e-a30d-9846d396e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5e2215-2ffe-4404-bfd3-51cb09dd65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1c2db27-82e0-45e3-9eff-22380499ef49}" ma:internalName="TaxCatchAll" ma:showField="CatchAllData" ma:web="785e2215-2ffe-4404-bfd3-51cb09dd6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EB2976-7445-4AF8-A5B9-846D32EF0583}">
  <ds:schemaRefs>
    <ds:schemaRef ds:uri="http://schemas.microsoft.com/sharepoint/v3/contenttype/forms"/>
  </ds:schemaRefs>
</ds:datastoreItem>
</file>

<file path=customXml/itemProps2.xml><?xml version="1.0" encoding="utf-8"?>
<ds:datastoreItem xmlns:ds="http://schemas.openxmlformats.org/officeDocument/2006/customXml" ds:itemID="{6950C0C2-E689-4B7C-ADA2-6C9FABB03620}">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9bdaa45c-3524-4637-8816-8c17009fed2b"/>
    <ds:schemaRef ds:uri="http://schemas.microsoft.com/office/infopath/2007/PartnerControls"/>
    <ds:schemaRef ds:uri="97cb94cb-f959-4831-8734-4af25fd347d7"/>
    <ds:schemaRef ds:uri="http://www.w3.org/XML/1998/namespace"/>
  </ds:schemaRefs>
</ds:datastoreItem>
</file>

<file path=customXml/itemProps3.xml><?xml version="1.0" encoding="utf-8"?>
<ds:datastoreItem xmlns:ds="http://schemas.openxmlformats.org/officeDocument/2006/customXml" ds:itemID="{064B71F1-ABEB-465D-85A1-593D366BAA60}"/>
</file>

<file path=docMetadata/LabelInfo.xml><?xml version="1.0" encoding="utf-8"?>
<clbl:labelList xmlns:clbl="http://schemas.microsoft.com/office/2020/mipLabelMetadata">
  <clbl:label id="{2199bfba-a409-4f13-b0c4-18b45933d88d}" enabled="0" method="" siteId="{2199bfba-a409-4f13-b0c4-18b45933d88d}" removed="1"/>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1976</TotalTime>
  <Words>3222</Words>
  <Application>Microsoft Office PowerPoint</Application>
  <PresentationFormat>Widescreen</PresentationFormat>
  <Paragraphs>329</Paragraphs>
  <Slides>49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ＭＳ Ｐゴシック</vt:lpstr>
      <vt:lpstr>Arial</vt:lpstr>
      <vt:lpstr>Calibri</vt:lpstr>
      <vt:lpstr>MV Boli</vt:lpstr>
      <vt:lpstr>Segoe Print</vt:lpstr>
      <vt:lpstr>Symbol</vt:lpstr>
      <vt:lpstr>Times New Roman</vt:lpstr>
      <vt:lpstr>Wingdings</vt:lpstr>
      <vt:lpstr>Office Theme</vt:lpstr>
      <vt:lpstr>Safety Planning</vt:lpstr>
      <vt:lpstr>Before We Begin:</vt:lpstr>
      <vt:lpstr>Facts About Veteran Suicide</vt:lpstr>
      <vt:lpstr>Suicide is a National Public Health Problem</vt:lpstr>
      <vt:lpstr>Suicide is a Complex Issue with No Single Cause</vt:lpstr>
      <vt:lpstr>U.S. Veterans and Suicide Methods (2022)</vt:lpstr>
      <vt:lpstr>Suicide  is preventable.</vt:lpstr>
      <vt:lpstr>Safety Plan</vt:lpstr>
      <vt:lpstr>Why is Safety Planning Useful?</vt:lpstr>
      <vt:lpstr>Why is Safety Planning Useful?</vt:lpstr>
      <vt:lpstr>Introducing the Safety Planning Intervention</vt:lpstr>
      <vt:lpstr>Introducing the Safety Planning Intervention</vt:lpstr>
      <vt:lpstr>Introducing the Safety Planning Intervention</vt:lpstr>
      <vt:lpstr>Step 1: Triggers, Risk Factors, and Warning Signs</vt:lpstr>
      <vt:lpstr>Step 1: Triggers, Risk Factors, and Warning Signs</vt:lpstr>
      <vt:lpstr>Step 1: Triggers, Risk Factors, and Warning Signs</vt:lpstr>
      <vt:lpstr>Step 2: Internal Coping Strategies</vt:lpstr>
      <vt:lpstr>Step 2: Internal Coping Strategies</vt:lpstr>
      <vt:lpstr>Step 2: Internal Coping Strategies</vt:lpstr>
      <vt:lpstr>Step 3: Social Contacts Who May Distract From the Crisis</vt:lpstr>
      <vt:lpstr>Step 3: Social Contacts Who May Distract From the Crisis</vt:lpstr>
      <vt:lpstr>Step 3: Social Contacts Who May Distract From the Crisis</vt:lpstr>
      <vt:lpstr>Step 3: Social Contacts Who May Distract From the Crisis</vt:lpstr>
      <vt:lpstr>Step 4: Family Members or Friends Who May Offer Help</vt:lpstr>
      <vt:lpstr>Step 4: Family Members or Friends Who May Offer Help</vt:lpstr>
      <vt:lpstr>Step 4: Family Members or Friends Who May Offer Help</vt:lpstr>
      <vt:lpstr>Step 5: Professionals and Agencies to Contact for Help</vt:lpstr>
      <vt:lpstr>Step 5: Professionals and Agencies to Contact for Help</vt:lpstr>
      <vt:lpstr>Step 5: Professionals and Agencies to Contact for Help</vt:lpstr>
      <vt:lpstr>Step 5: Professionals and Agencies to Contact for Help</vt:lpstr>
      <vt:lpstr>Step 6: Making the Environment Safe</vt:lpstr>
      <vt:lpstr>Step 6: Making the Environment Safe</vt:lpstr>
      <vt:lpstr>Step 6: Making the Environment Safe-Firearms</vt:lpstr>
      <vt:lpstr>Firearms – What should you recommend?</vt:lpstr>
      <vt:lpstr>Safe Storage within the home</vt:lpstr>
      <vt:lpstr>Step 6: Making the Environment Safe - Opioids</vt:lpstr>
      <vt:lpstr>Step 6: Making the Environment Safe</vt:lpstr>
      <vt:lpstr>Step 6: Making the Environment Safe</vt:lpstr>
      <vt:lpstr>How to initiate this conversation…</vt:lpstr>
      <vt:lpstr>Added benefits to safe firearm storage to discuss</vt:lpstr>
      <vt:lpstr>Challenges you may face during discussion</vt:lpstr>
      <vt:lpstr>Following up</vt:lpstr>
      <vt:lpstr>Follow-up language examples</vt:lpstr>
      <vt:lpstr>Conclusion and Reminders </vt:lpstr>
      <vt:lpstr>Resources</vt:lpstr>
      <vt:lpstr>PowerPoint Presentation</vt:lpstr>
      <vt:lpstr>PowerPoint Presentation</vt:lpstr>
      <vt:lpstr>PowerPoint Presentation</vt:lpstr>
      <vt:lpstr>Free, Confidential Support 24/7/365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 Suicide Prevention Strategy</dc:title>
  <dc:creator>Johnson, Aimee C (Portland)</dc:creator>
  <cp:lastModifiedBy>Evans, Lesley</cp:lastModifiedBy>
  <cp:revision>99</cp:revision>
  <dcterms:created xsi:type="dcterms:W3CDTF">2020-06-29T03:03:26Z</dcterms:created>
  <dcterms:modified xsi:type="dcterms:W3CDTF">2025-12-08T18:02:00Z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0x010100B50719CA8A160C40B079F7A9C280773A</vt:lpwstr>
  </property>
</Properties>
</file>