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60" r:id="rId2"/>
    <p:sldId id="311" r:id="rId3"/>
    <p:sldId id="265" r:id="rId4"/>
    <p:sldId id="269" r:id="rId5"/>
    <p:sldId id="300" r:id="rId6"/>
    <p:sldId id="271" r:id="rId7"/>
    <p:sldId id="301" r:id="rId8"/>
    <p:sldId id="272" r:id="rId9"/>
    <p:sldId id="303" r:id="rId10"/>
    <p:sldId id="302" r:id="rId11"/>
    <p:sldId id="274" r:id="rId12"/>
    <p:sldId id="275" r:id="rId13"/>
    <p:sldId id="304" r:id="rId14"/>
    <p:sldId id="276" r:id="rId15"/>
    <p:sldId id="277" r:id="rId16"/>
    <p:sldId id="278" r:id="rId17"/>
    <p:sldId id="305" r:id="rId18"/>
    <p:sldId id="279" r:id="rId19"/>
    <p:sldId id="280" r:id="rId20"/>
    <p:sldId id="281" r:id="rId21"/>
    <p:sldId id="286" r:id="rId22"/>
    <p:sldId id="285" r:id="rId23"/>
    <p:sldId id="287" r:id="rId24"/>
    <p:sldId id="282" r:id="rId25"/>
    <p:sldId id="283" r:id="rId26"/>
    <p:sldId id="284" r:id="rId27"/>
    <p:sldId id="288" r:id="rId28"/>
    <p:sldId id="289" r:id="rId29"/>
    <p:sldId id="290" r:id="rId30"/>
    <p:sldId id="307" r:id="rId31"/>
    <p:sldId id="308" r:id="rId32"/>
    <p:sldId id="309" r:id="rId33"/>
    <p:sldId id="297" r:id="rId34"/>
    <p:sldId id="298" r:id="rId35"/>
    <p:sldId id="29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7" autoAdjust="0"/>
    <p:restoredTop sz="94660"/>
  </p:normalViewPr>
  <p:slideViewPr>
    <p:cSldViewPr snapToGrid="0">
      <p:cViewPr varScale="1">
        <p:scale>
          <a:sx n="89" d="100"/>
          <a:sy n="89" d="100"/>
        </p:scale>
        <p:origin x="235"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9E799C-602F-4F0F-91E0-4AE2598D83B6}" type="datetimeFigureOut">
              <a:rPr lang="en-US" smtClean="0"/>
              <a:t>6/22/2018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370EEF-E3E1-4F98-8130-836038EB5408}" type="slidenum">
              <a:rPr lang="en-US" smtClean="0"/>
              <a:t>‹#›</a:t>
            </a:fld>
            <a:endParaRPr lang="en-US"/>
          </a:p>
        </p:txBody>
      </p:sp>
    </p:spTree>
    <p:extLst>
      <p:ext uri="{BB962C8B-B14F-4D97-AF65-F5344CB8AC3E}">
        <p14:creationId xmlns:p14="http://schemas.microsoft.com/office/powerpoint/2010/main" val="1563505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anose="020B0604020202020204" pitchFamily="34" charset="0"/>
              </a:defRPr>
            </a:lvl1pPr>
            <a:lvl2pPr marL="742950" indent="-285750" defTabSz="928688">
              <a:defRPr>
                <a:solidFill>
                  <a:schemeClr val="tx1"/>
                </a:solidFill>
                <a:latin typeface="Arial" panose="020B0604020202020204" pitchFamily="34" charset="0"/>
              </a:defRPr>
            </a:lvl2pPr>
            <a:lvl3pPr marL="1143000" indent="-228600" defTabSz="928688">
              <a:defRPr>
                <a:solidFill>
                  <a:schemeClr val="tx1"/>
                </a:solidFill>
                <a:latin typeface="Arial" panose="020B0604020202020204" pitchFamily="34" charset="0"/>
              </a:defRPr>
            </a:lvl3pPr>
            <a:lvl4pPr marL="1600200" indent="-228600" defTabSz="928688">
              <a:defRPr>
                <a:solidFill>
                  <a:schemeClr val="tx1"/>
                </a:solidFill>
                <a:latin typeface="Arial" panose="020B0604020202020204" pitchFamily="34" charset="0"/>
              </a:defRPr>
            </a:lvl4pPr>
            <a:lvl5pPr marL="2057400" indent="-228600" defTabSz="928688">
              <a:defRPr>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a:solidFill>
                  <a:schemeClr val="tx1"/>
                </a:solidFill>
                <a:latin typeface="Arial" panose="020B0604020202020204" pitchFamily="34" charset="0"/>
              </a:defRPr>
            </a:lvl9pPr>
          </a:lstStyle>
          <a:p>
            <a:fld id="{9D17FF88-0F39-4799-8C43-97653CCF1CC4}" type="slidenum">
              <a:rPr lang="en-US" altLang="en-US">
                <a:solidFill>
                  <a:srgbClr val="000000"/>
                </a:solidFill>
              </a:rPr>
              <a:pPr/>
              <a:t>1</a:t>
            </a:fld>
            <a:endParaRPr lang="en-US" altLang="en-US">
              <a:solidFill>
                <a:srgbClr val="000000"/>
              </a:solidFill>
            </a:endParaRPr>
          </a:p>
        </p:txBody>
      </p:sp>
    </p:spTree>
    <p:extLst>
      <p:ext uri="{BB962C8B-B14F-4D97-AF65-F5344CB8AC3E}">
        <p14:creationId xmlns:p14="http://schemas.microsoft.com/office/powerpoint/2010/main" val="1965681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a:gsLst>
            <a:gs pos="0">
              <a:schemeClr val="accent5">
                <a:lumMod val="75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Rectangle 3"/>
          <p:cNvSpPr/>
          <p:nvPr/>
        </p:nvSpPr>
        <p:spPr>
          <a:xfrm>
            <a:off x="0" y="0"/>
            <a:ext cx="10363200" cy="12954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2" name="Title 1"/>
          <p:cNvSpPr>
            <a:spLocks noGrp="1"/>
          </p:cNvSpPr>
          <p:nvPr>
            <p:ph type="ctrTitle"/>
          </p:nvPr>
        </p:nvSpPr>
        <p:spPr>
          <a:xfrm>
            <a:off x="0" y="1"/>
            <a:ext cx="10363200" cy="1470025"/>
          </a:xfrm>
        </p:spPr>
        <p:txBody>
          <a:bodyPr/>
          <a:lstStyle>
            <a:lvl1pPr>
              <a:defRPr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625600" y="2362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D3C2238A-9B16-45E0-A69A-94C33ECFCA84}" type="datetime1">
              <a:rPr lang="en-US">
                <a:solidFill>
                  <a:prstClr val="black"/>
                </a:solidFill>
              </a:rPr>
              <a:pPr>
                <a:defRPr/>
              </a:pPr>
              <a:t>6/22/2018</a:t>
            </a:fld>
            <a:endParaRPr lang="en-US" dirty="0">
              <a:solidFill>
                <a:prstClr val="black"/>
              </a:solidFill>
            </a:endParaRPr>
          </a:p>
        </p:txBody>
      </p:sp>
      <p:sp>
        <p:nvSpPr>
          <p:cNvPr id="6"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6E58B1C2-3DEB-447F-91E6-D6733495757E}"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778004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929C56DE-0495-4A35-84B6-0475ABE0DFCC}" type="datetime1">
              <a:rPr lang="en-US">
                <a:solidFill>
                  <a:prstClr val="black"/>
                </a:solidFill>
              </a:rPr>
              <a:pPr>
                <a:defRPr/>
              </a:pPr>
              <a:t>6/22/2018</a:t>
            </a:fld>
            <a:endParaRPr lang="en-US"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0596B40F-292F-4F34-A3F0-590871996C8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537429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F46B693D-E0CD-4E85-97D0-D32D68D6668A}" type="datetime1">
              <a:rPr lang="en-US">
                <a:solidFill>
                  <a:prstClr val="black"/>
                </a:solidFill>
              </a:rPr>
              <a:pPr>
                <a:defRPr/>
              </a:pPr>
              <a:t>6/22/2018</a:t>
            </a:fld>
            <a:endParaRPr lang="en-US"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FB90E703-FDF9-4DAF-B5F7-9318F4864F98}"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436472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8989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D382649C-4F78-4DD7-BB5D-4F25F754DBFC}" type="datetime1">
              <a:rPr lang="en-US">
                <a:solidFill>
                  <a:prstClr val="black"/>
                </a:solidFill>
              </a:rPr>
              <a:pPr>
                <a:defRPr/>
              </a:pPr>
              <a:t>6/22/2018</a:t>
            </a:fld>
            <a:endParaRPr lang="en-US"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131ADAD2-64CC-4566-BACE-84343FD55266}"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745097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1A8C0BF5-E263-419F-B7B3-B6B293CF3A41}" type="datetime1">
              <a:rPr lang="en-US">
                <a:solidFill>
                  <a:prstClr val="black"/>
                </a:solidFill>
              </a:rPr>
              <a:pPr>
                <a:defRPr/>
              </a:pPr>
              <a:t>6/22/2018</a:t>
            </a:fld>
            <a:endParaRPr lang="en-US" dirty="0">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F3A73C73-F5B2-4349-A01F-223C25B83CBC}"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264343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0A622548-87AB-4188-AACB-B812CC510FBD}" type="datetime1">
              <a:rPr lang="en-US">
                <a:solidFill>
                  <a:prstClr val="black"/>
                </a:solidFill>
              </a:rPr>
              <a:pPr>
                <a:defRPr/>
              </a:pPr>
              <a:t>6/22/2018</a:t>
            </a:fld>
            <a:endParaRPr lang="en-US" dirty="0">
              <a:solidFill>
                <a:prstClr val="black"/>
              </a:solidFill>
            </a:endParaRP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C92A9F29-5A07-43C4-A165-6551656DB646}"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51258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804BCBA0-BF55-4A26-9F3B-F2A241B82274}" type="datetime1">
              <a:rPr lang="en-US">
                <a:solidFill>
                  <a:prstClr val="black"/>
                </a:solidFill>
              </a:rPr>
              <a:pPr>
                <a:defRPr/>
              </a:pPr>
              <a:t>6/22/2018</a:t>
            </a:fld>
            <a:endParaRPr lang="en-US" dirty="0">
              <a:solidFill>
                <a:prstClr val="black"/>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C837C570-94B6-400C-820E-ED49140A08E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585144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87E0A949-A4C6-40B0-A13F-070FFD0BB603}" type="datetime1">
              <a:rPr lang="en-US">
                <a:solidFill>
                  <a:prstClr val="black"/>
                </a:solidFill>
              </a:rPr>
              <a:pPr>
                <a:defRPr/>
              </a:pPr>
              <a:t>6/22/2018</a:t>
            </a:fld>
            <a:endParaRPr lang="en-US" dirty="0">
              <a:solidFill>
                <a:prstClr val="black"/>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4E070258-62F3-4ECD-886E-15AFFF15484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49104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054435B5-E110-4A58-8EB9-2978EC644D00}" type="datetime1">
              <a:rPr lang="en-US">
                <a:solidFill>
                  <a:prstClr val="black"/>
                </a:solidFill>
              </a:rPr>
              <a:pPr>
                <a:defRPr/>
              </a:pPr>
              <a:t>6/22/2018</a:t>
            </a:fld>
            <a:endParaRPr lang="en-US" dirty="0">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4DAFBBBE-FAF2-41D3-B623-0A21650B132C}"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188982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EE0FEC13-B92C-4D33-B5FE-64D3D442A68A}" type="datetime1">
              <a:rPr lang="en-US">
                <a:solidFill>
                  <a:prstClr val="black"/>
                </a:solidFill>
              </a:rPr>
              <a:pPr>
                <a:defRPr/>
              </a:pPr>
              <a:t>6/22/2018</a:t>
            </a:fld>
            <a:endParaRPr lang="en-US" dirty="0">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5F06DFB0-7A5A-4DC1-98B0-F301DF6EBE6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990154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75000"/>
              </a:schemeClr>
            </a:gs>
            <a:gs pos="50000">
              <a:schemeClr val="accent1">
                <a:tint val="44500"/>
                <a:satMod val="160000"/>
              </a:schemeClr>
            </a:gs>
            <a:gs pos="100000">
              <a:schemeClr val="accent1">
                <a:tint val="23500"/>
                <a:satMod val="160000"/>
              </a:schemeClr>
            </a:gs>
          </a:gsLst>
          <a:lin ang="5400000" scaled="1"/>
          <a:tileRect/>
        </a:gradFill>
        <a:effectLst/>
      </p:bgPr>
    </p:bg>
    <p:spTree>
      <p:nvGrpSpPr>
        <p:cNvPr id="1" name=""/>
        <p:cNvGrpSpPr/>
        <p:nvPr/>
      </p:nvGrpSpPr>
      <p:grpSpPr>
        <a:xfrm>
          <a:off x="0" y="0"/>
          <a:ext cx="0" cy="0"/>
          <a:chOff x="0" y="0"/>
          <a:chExt cx="0" cy="0"/>
        </a:xfrm>
      </p:grpSpPr>
      <p:sp>
        <p:nvSpPr>
          <p:cNvPr id="7" name="Rectangle 6"/>
          <p:cNvSpPr/>
          <p:nvPr/>
        </p:nvSpPr>
        <p:spPr>
          <a:xfrm>
            <a:off x="0" y="0"/>
            <a:ext cx="12192000" cy="12954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1027" name="Title Placeholder 1"/>
          <p:cNvSpPr>
            <a:spLocks noGrp="1"/>
          </p:cNvSpPr>
          <p:nvPr>
            <p:ph type="title"/>
          </p:nvPr>
        </p:nvSpPr>
        <p:spPr bwMode="auto">
          <a:xfrm>
            <a:off x="0" y="0"/>
            <a:ext cx="103632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Indiana Department of</a:t>
            </a:r>
            <a:br>
              <a:rPr lang="en-US" smtClean="0"/>
            </a:br>
            <a:r>
              <a:rPr lang="en-US" smtClean="0"/>
              <a:t> Veterans Affairs</a:t>
            </a:r>
          </a:p>
        </p:txBody>
      </p:sp>
      <p:sp>
        <p:nvSpPr>
          <p:cNvPr id="1028" name="Text Placeholder 2"/>
          <p:cNvSpPr>
            <a:spLocks noGrp="1"/>
          </p:cNvSpPr>
          <p:nvPr>
            <p:ph type="body" idx="1"/>
          </p:nvPr>
        </p:nvSpPr>
        <p:spPr bwMode="auto">
          <a:xfrm>
            <a:off x="609600" y="1524001"/>
            <a:ext cx="10972800" cy="4602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pic>
        <p:nvPicPr>
          <p:cNvPr id="1029" name="Picture 13" descr="Indiana4Seal.bmp"/>
          <p:cNvPicPr>
            <a:picLocks noChangeAspect="1"/>
          </p:cNvPicPr>
          <p:nvPr/>
        </p:nvPicPr>
        <p:blipFill>
          <a:blip r:embed="rId13" cstate="print"/>
          <a:srcRect/>
          <a:stretch>
            <a:fillRect/>
          </a:stretch>
        </p:blipFill>
        <p:spPr bwMode="auto">
          <a:xfrm>
            <a:off x="10363200" y="1"/>
            <a:ext cx="1828800" cy="1304925"/>
          </a:xfrm>
          <a:prstGeom prst="rect">
            <a:avLst/>
          </a:prstGeom>
          <a:noFill/>
          <a:ln w="9525">
            <a:noFill/>
            <a:miter lim="800000"/>
            <a:headEnd/>
            <a:tailEnd/>
          </a:ln>
        </p:spPr>
      </p:pic>
    </p:spTree>
    <p:extLst>
      <p:ext uri="{BB962C8B-B14F-4D97-AF65-F5344CB8AC3E}">
        <p14:creationId xmlns:p14="http://schemas.microsoft.com/office/powerpoint/2010/main" val="15034817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3200" kern="1200">
          <a:solidFill>
            <a:schemeClr val="bg1"/>
          </a:solidFill>
          <a:latin typeface="BacktalkSerif BTN" pitchFamily="18" charset="0"/>
          <a:ea typeface="+mj-ea"/>
          <a:cs typeface="+mj-cs"/>
        </a:defRPr>
      </a:lvl1pPr>
      <a:lvl2pPr algn="ctr" rtl="0" eaLnBrk="0" fontAlgn="base" hangingPunct="0">
        <a:spcBef>
          <a:spcPct val="0"/>
        </a:spcBef>
        <a:spcAft>
          <a:spcPct val="0"/>
        </a:spcAft>
        <a:defRPr sz="3200">
          <a:solidFill>
            <a:schemeClr val="bg1"/>
          </a:solidFill>
          <a:latin typeface="BacktalkSerif BTN" pitchFamily="18" charset="0"/>
        </a:defRPr>
      </a:lvl2pPr>
      <a:lvl3pPr algn="ctr" rtl="0" eaLnBrk="0" fontAlgn="base" hangingPunct="0">
        <a:spcBef>
          <a:spcPct val="0"/>
        </a:spcBef>
        <a:spcAft>
          <a:spcPct val="0"/>
        </a:spcAft>
        <a:defRPr sz="3200">
          <a:solidFill>
            <a:schemeClr val="bg1"/>
          </a:solidFill>
          <a:latin typeface="BacktalkSerif BTN" pitchFamily="18" charset="0"/>
        </a:defRPr>
      </a:lvl3pPr>
      <a:lvl4pPr algn="ctr" rtl="0" eaLnBrk="0" fontAlgn="base" hangingPunct="0">
        <a:spcBef>
          <a:spcPct val="0"/>
        </a:spcBef>
        <a:spcAft>
          <a:spcPct val="0"/>
        </a:spcAft>
        <a:defRPr sz="3200">
          <a:solidFill>
            <a:schemeClr val="bg1"/>
          </a:solidFill>
          <a:latin typeface="BacktalkSerif BTN" pitchFamily="18" charset="0"/>
        </a:defRPr>
      </a:lvl4pPr>
      <a:lvl5pPr algn="ctr" rtl="0" eaLnBrk="0" fontAlgn="base" hangingPunct="0">
        <a:spcBef>
          <a:spcPct val="0"/>
        </a:spcBef>
        <a:spcAft>
          <a:spcPct val="0"/>
        </a:spcAft>
        <a:defRPr sz="3200">
          <a:solidFill>
            <a:schemeClr val="bg1"/>
          </a:solidFill>
          <a:latin typeface="BacktalkSerif BTN"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9.emf"/><Relationship Id="rId5" Type="http://schemas.openxmlformats.org/officeDocument/2006/relationships/oleObject" Target="../embeddings/Microsoft_Excel_97-2003_Worksheet2.xls"/><Relationship Id="rId4" Type="http://schemas.openxmlformats.org/officeDocument/2006/relationships/image" Target="../media/image8.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287" y="1431985"/>
            <a:ext cx="11895826" cy="2147977"/>
          </a:xfrm>
          <a:extLst/>
        </p:spPr>
        <p:txBody>
          <a:bodyPr>
            <a:noAutofit/>
          </a:bodyPr>
          <a:lstStyle/>
          <a:p>
            <a:pPr algn="ctr" eaLnBrk="1" fontAlgn="auto" hangingPunct="1">
              <a:spcAft>
                <a:spcPts val="0"/>
              </a:spcAft>
              <a:defRPr/>
            </a:pPr>
            <a:r>
              <a:rPr lang="en-US" sz="5400" cap="small" dirty="0">
                <a:latin typeface="Times New Roman" pitchFamily="18" charset="0"/>
                <a:cs typeface="Times New Roman" pitchFamily="18" charset="0"/>
              </a:rPr>
              <a:t>2018 IDVA Spring </a:t>
            </a:r>
            <a:r>
              <a:rPr lang="en-US" sz="5400" cap="small" dirty="0" smtClean="0">
                <a:latin typeface="Times New Roman" pitchFamily="18" charset="0"/>
                <a:cs typeface="Times New Roman" pitchFamily="18" charset="0"/>
              </a:rPr>
              <a:t>Conference </a:t>
            </a:r>
            <a:br>
              <a:rPr lang="en-US" sz="5400" cap="small" dirty="0" smtClean="0">
                <a:latin typeface="Times New Roman" pitchFamily="18" charset="0"/>
                <a:cs typeface="Times New Roman" pitchFamily="18" charset="0"/>
              </a:rPr>
            </a:br>
            <a:r>
              <a:rPr lang="en-US" sz="5400" cap="small" dirty="0" smtClean="0">
                <a:latin typeface="Times New Roman" pitchFamily="18" charset="0"/>
                <a:cs typeface="Times New Roman" pitchFamily="18" charset="0"/>
              </a:rPr>
              <a:t>&amp; Training</a:t>
            </a:r>
            <a:br>
              <a:rPr lang="en-US" sz="5400" cap="small" dirty="0" smtClean="0">
                <a:latin typeface="Times New Roman" pitchFamily="18" charset="0"/>
                <a:cs typeface="Times New Roman" pitchFamily="18" charset="0"/>
              </a:rPr>
            </a:br>
            <a:r>
              <a:rPr lang="en-US" sz="5400" cap="small" dirty="0" smtClean="0">
                <a:latin typeface="Times New Roman" pitchFamily="18" charset="0"/>
                <a:cs typeface="Times New Roman" pitchFamily="18" charset="0"/>
              </a:rPr>
              <a:t/>
            </a:r>
            <a:br>
              <a:rPr lang="en-US" sz="5400" cap="small" dirty="0" smtClean="0">
                <a:latin typeface="Times New Roman" pitchFamily="18" charset="0"/>
                <a:cs typeface="Times New Roman" pitchFamily="18" charset="0"/>
              </a:rPr>
            </a:br>
            <a:endParaRPr lang="en-US" sz="5400" cap="small" dirty="0">
              <a:latin typeface="Times New Roman" pitchFamily="18" charset="0"/>
              <a:cs typeface="Times New Roman" pitchFamily="18" charset="0"/>
            </a:endParaRPr>
          </a:p>
        </p:txBody>
      </p:sp>
      <p:sp>
        <p:nvSpPr>
          <p:cNvPr id="27651" name="Subtitle 2"/>
          <p:cNvSpPr>
            <a:spLocks noGrp="1"/>
          </p:cNvSpPr>
          <p:nvPr>
            <p:ph type="body" idx="1"/>
          </p:nvPr>
        </p:nvSpPr>
        <p:spPr>
          <a:xfrm>
            <a:off x="491705" y="4761782"/>
            <a:ext cx="11240219" cy="923026"/>
          </a:xfrm>
        </p:spPr>
        <p:txBody>
          <a:bodyPr/>
          <a:lstStyle/>
          <a:p>
            <a:pPr algn="ctr" eaLnBrk="1" hangingPunct="1"/>
            <a:r>
              <a:rPr lang="en-US" altLang="en-US" sz="2800" i="1" dirty="0">
                <a:latin typeface="Times New Roman" panose="02020603050405020304" pitchFamily="18" charset="0"/>
                <a:cs typeface="Times New Roman" panose="02020603050405020304" pitchFamily="18" charset="0"/>
              </a:rPr>
              <a:t>“Creating a Bridge for Our County Veterans and the State/Federal Department of Veterans Affairs”</a:t>
            </a:r>
          </a:p>
        </p:txBody>
      </p:sp>
      <p:pic>
        <p:nvPicPr>
          <p:cNvPr id="2765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90900" y="3456675"/>
            <a:ext cx="55626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54303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dirty="0">
                <a:latin typeface="Times New Roman" panose="02020603050405020304" pitchFamily="18" charset="0"/>
                <a:cs typeface="Times New Roman" panose="02020603050405020304" pitchFamily="18" charset="0"/>
              </a:rPr>
              <a:t>Basic &amp; Special Monthly Pension</a:t>
            </a:r>
            <a:endParaRPr lang="en-US" altLang="en-US" dirty="0" smtClean="0">
              <a:latin typeface="Times New Roman" panose="02020603050405020304" pitchFamily="18" charset="0"/>
              <a:cs typeface="Times New Roman" panose="02020603050405020304" pitchFamily="18" charset="0"/>
            </a:endParaRPr>
          </a:p>
        </p:txBody>
      </p:sp>
      <p:sp>
        <p:nvSpPr>
          <p:cNvPr id="45059" name="Rectangle 3"/>
          <p:cNvSpPr>
            <a:spLocks noGrp="1" noChangeArrowheads="1"/>
          </p:cNvSpPr>
          <p:nvPr>
            <p:ph idx="1"/>
          </p:nvPr>
        </p:nvSpPr>
        <p:spPr>
          <a:xfrm>
            <a:off x="609600" y="1524001"/>
            <a:ext cx="10972800" cy="5213229"/>
          </a:xfrm>
        </p:spPr>
        <p:txBody>
          <a:bodyPr/>
          <a:lstStyle/>
          <a:p>
            <a:pPr eaLnBrk="1" hangingPunct="1"/>
            <a:r>
              <a:rPr lang="en-US" altLang="en-US" sz="2400" dirty="0" smtClean="0">
                <a:latin typeface="Times New Roman" panose="02020603050405020304" pitchFamily="18" charset="0"/>
                <a:cs typeface="Times New Roman" panose="02020603050405020304" pitchFamily="18" charset="0"/>
              </a:rPr>
              <a:t>Veterans and Surviving Spouses who are more severely disabled may qualify for additional monetary support via the Special Monthly Pension Program.  These two programs are the </a:t>
            </a:r>
            <a:r>
              <a:rPr lang="en-US" altLang="en-US" sz="2400" b="1" i="1" dirty="0" smtClean="0">
                <a:latin typeface="Times New Roman" panose="02020603050405020304" pitchFamily="18" charset="0"/>
                <a:cs typeface="Times New Roman" panose="02020603050405020304" pitchFamily="18" charset="0"/>
              </a:rPr>
              <a:t>Housebound Program </a:t>
            </a:r>
            <a:r>
              <a:rPr lang="en-US" altLang="en-US" sz="2400" dirty="0" smtClean="0">
                <a:latin typeface="Times New Roman" panose="02020603050405020304" pitchFamily="18" charset="0"/>
                <a:cs typeface="Times New Roman" panose="02020603050405020304" pitchFamily="18" charset="0"/>
              </a:rPr>
              <a:t>and the </a:t>
            </a:r>
            <a:r>
              <a:rPr lang="en-US" altLang="en-US" sz="2400" b="1" i="1" dirty="0" smtClean="0">
                <a:latin typeface="Times New Roman" panose="02020603050405020304" pitchFamily="18" charset="0"/>
                <a:cs typeface="Times New Roman" panose="02020603050405020304" pitchFamily="18" charset="0"/>
              </a:rPr>
              <a:t>Aid </a:t>
            </a:r>
            <a:r>
              <a:rPr lang="en-US" altLang="en-US" sz="2400" b="1" i="1" dirty="0">
                <a:latin typeface="Times New Roman" panose="02020603050405020304" pitchFamily="18" charset="0"/>
                <a:cs typeface="Times New Roman" panose="02020603050405020304" pitchFamily="18" charset="0"/>
              </a:rPr>
              <a:t>&amp; Attendance </a:t>
            </a:r>
            <a:r>
              <a:rPr lang="en-US" altLang="en-US" sz="2400" b="1" i="1" dirty="0" smtClean="0">
                <a:latin typeface="Times New Roman" panose="02020603050405020304" pitchFamily="18" charset="0"/>
                <a:cs typeface="Times New Roman" panose="02020603050405020304" pitchFamily="18" charset="0"/>
              </a:rPr>
              <a:t>Program</a:t>
            </a:r>
            <a:endParaRPr lang="en-US" altLang="en-US" sz="2400" dirty="0">
              <a:latin typeface="Times New Roman" panose="02020603050405020304" pitchFamily="18" charset="0"/>
              <a:cs typeface="Times New Roman" panose="02020603050405020304" pitchFamily="18" charset="0"/>
            </a:endParaRPr>
          </a:p>
          <a:p>
            <a:pPr eaLnBrk="1" hangingPunct="1"/>
            <a:r>
              <a:rPr lang="en-US" altLang="en-US" sz="2400" dirty="0" smtClean="0">
                <a:latin typeface="Times New Roman" panose="02020603050405020304" pitchFamily="18" charset="0"/>
                <a:cs typeface="Times New Roman" panose="02020603050405020304" pitchFamily="18" charset="0"/>
              </a:rPr>
              <a:t>The </a:t>
            </a:r>
            <a:r>
              <a:rPr lang="en-US" altLang="en-US" sz="2400" b="1" dirty="0" smtClean="0">
                <a:latin typeface="Times New Roman" panose="02020603050405020304" pitchFamily="18" charset="0"/>
                <a:cs typeface="Times New Roman" panose="02020603050405020304" pitchFamily="18" charset="0"/>
              </a:rPr>
              <a:t>Housebound Program </a:t>
            </a:r>
            <a:r>
              <a:rPr lang="en-US" altLang="en-US" sz="2400" dirty="0" smtClean="0">
                <a:latin typeface="Times New Roman" panose="02020603050405020304" pitchFamily="18" charset="0"/>
                <a:cs typeface="Times New Roman" panose="02020603050405020304" pitchFamily="18" charset="0"/>
              </a:rPr>
              <a:t>is an additional monetary benefit paid in addition to the Basic Pension Rate to Veterans/Surviving Spouses </a:t>
            </a:r>
            <a:r>
              <a:rPr lang="en-US" altLang="en-US" sz="2400" dirty="0">
                <a:latin typeface="Times New Roman" panose="02020603050405020304" pitchFamily="18" charset="0"/>
                <a:cs typeface="Times New Roman" panose="02020603050405020304" pitchFamily="18" charset="0"/>
              </a:rPr>
              <a:t>who </a:t>
            </a:r>
            <a:r>
              <a:rPr lang="en-US" altLang="en-US" sz="2400" dirty="0" smtClean="0">
                <a:latin typeface="Times New Roman" panose="02020603050405020304" pitchFamily="18" charset="0"/>
                <a:cs typeface="Times New Roman" panose="02020603050405020304" pitchFamily="18" charset="0"/>
              </a:rPr>
              <a:t>are “</a:t>
            </a:r>
            <a:r>
              <a:rPr lang="en-US" altLang="en-US" sz="2400" dirty="0">
                <a:latin typeface="Times New Roman" panose="02020603050405020304" pitchFamily="18" charset="0"/>
                <a:cs typeface="Times New Roman" panose="02020603050405020304" pitchFamily="18" charset="0"/>
              </a:rPr>
              <a:t>Permanently Housebound</a:t>
            </a:r>
            <a:r>
              <a:rPr lang="en-US" altLang="en-US" sz="2400" dirty="0" smtClean="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or substantially confined to his or her dwelling and the immediate </a:t>
            </a:r>
            <a:r>
              <a:rPr lang="en-US" altLang="en-US" sz="2400" dirty="0" smtClean="0">
                <a:latin typeface="Times New Roman" panose="02020603050405020304" pitchFamily="18" charset="0"/>
                <a:cs typeface="Times New Roman" panose="02020603050405020304" pitchFamily="18" charset="0"/>
              </a:rPr>
              <a:t>premises by </a:t>
            </a:r>
            <a:r>
              <a:rPr lang="en-US" altLang="en-US" sz="2400" dirty="0">
                <a:latin typeface="Times New Roman" panose="02020603050405020304" pitchFamily="18" charset="0"/>
                <a:cs typeface="Times New Roman" panose="02020603050405020304" pitchFamily="18" charset="0"/>
              </a:rPr>
              <a:t>reason of disability or </a:t>
            </a:r>
            <a:r>
              <a:rPr lang="en-US" altLang="en-US" sz="2400" dirty="0" smtClean="0">
                <a:latin typeface="Times New Roman" panose="02020603050405020304" pitchFamily="18" charset="0"/>
                <a:cs typeface="Times New Roman" panose="02020603050405020304" pitchFamily="18" charset="0"/>
              </a:rPr>
              <a:t>disabilities; meaning that the Veteran/Surviving Spouse are too disabled to leave their home without assistance from another person, but otherwise are able to manage their Activities of Daily Living (ADLs).</a:t>
            </a:r>
          </a:p>
          <a:p>
            <a:pPr marL="0" indent="0" eaLnBrk="1" hangingPunct="1">
              <a:buNone/>
            </a:pPr>
            <a:endParaRPr lang="en-US" altLang="en-US" sz="2400" dirty="0" smtClean="0">
              <a:latin typeface="Times New Roman" panose="02020603050405020304" pitchFamily="18" charset="0"/>
              <a:cs typeface="Times New Roman" panose="02020603050405020304" pitchFamily="18" charset="0"/>
            </a:endParaRPr>
          </a:p>
          <a:p>
            <a:pPr marL="0" indent="0" algn="ctr" eaLnBrk="1" hangingPunct="1">
              <a:buNone/>
            </a:pPr>
            <a:r>
              <a:rPr lang="en-US" altLang="en-US" sz="2600" b="1" dirty="0">
                <a:solidFill>
                  <a:srgbClr val="FF0000"/>
                </a:solidFill>
                <a:latin typeface="Times New Roman" panose="02020603050405020304" pitchFamily="18" charset="0"/>
                <a:cs typeface="Times New Roman" panose="02020603050405020304" pitchFamily="18" charset="0"/>
              </a:rPr>
              <a:t>**Note:  The </a:t>
            </a:r>
            <a:r>
              <a:rPr lang="en-US" altLang="en-US" sz="2600" b="1" dirty="0" smtClean="0">
                <a:solidFill>
                  <a:srgbClr val="FF0000"/>
                </a:solidFill>
                <a:latin typeface="Times New Roman" panose="02020603050405020304" pitchFamily="18" charset="0"/>
                <a:cs typeface="Times New Roman" panose="02020603050405020304" pitchFamily="18" charset="0"/>
              </a:rPr>
              <a:t>Housebound Program </a:t>
            </a:r>
            <a:r>
              <a:rPr lang="en-US" altLang="en-US" sz="2600" b="1" dirty="0">
                <a:solidFill>
                  <a:srgbClr val="FF0000"/>
                </a:solidFill>
                <a:latin typeface="Times New Roman" panose="02020603050405020304" pitchFamily="18" charset="0"/>
                <a:cs typeface="Times New Roman" panose="02020603050405020304" pitchFamily="18" charset="0"/>
              </a:rPr>
              <a:t>can be added to other benefits as well such as Service-Connected Disability and Dependency &amp; Indemnity Compensation.</a:t>
            </a:r>
          </a:p>
          <a:p>
            <a:pPr marL="0" indent="0" algn="ctr" eaLnBrk="1" hangingPunct="1">
              <a:buNone/>
            </a:pPr>
            <a:endParaRPr lang="en-US" altLang="en-US" sz="26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42175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lgn="ctr" eaLnBrk="1" hangingPunct="1"/>
            <a:r>
              <a:rPr lang="en-US" altLang="en-US" dirty="0" smtClean="0">
                <a:latin typeface="Times New Roman" panose="02020603050405020304" pitchFamily="18" charset="0"/>
                <a:cs typeface="Times New Roman" panose="02020603050405020304" pitchFamily="18" charset="0"/>
              </a:rPr>
              <a:t>Basic &amp; Special Monthly Pension</a:t>
            </a:r>
          </a:p>
        </p:txBody>
      </p:sp>
      <p:sp>
        <p:nvSpPr>
          <p:cNvPr id="47107" name="Rectangle 3"/>
          <p:cNvSpPr>
            <a:spLocks noGrp="1" noChangeArrowheads="1"/>
          </p:cNvSpPr>
          <p:nvPr>
            <p:ph idx="1"/>
          </p:nvPr>
        </p:nvSpPr>
        <p:spPr>
          <a:xfrm>
            <a:off x="370936" y="1524001"/>
            <a:ext cx="11211464" cy="5066580"/>
          </a:xfrm>
        </p:spPr>
        <p:txBody>
          <a:bodyPr/>
          <a:lstStyle/>
          <a:p>
            <a:pPr eaLnBrk="1" hangingPunct="1"/>
            <a:r>
              <a:rPr lang="en-US" altLang="en-US" dirty="0">
                <a:latin typeface="Times New Roman" panose="02020603050405020304" pitchFamily="18" charset="0"/>
                <a:cs typeface="Times New Roman" panose="02020603050405020304" pitchFamily="18" charset="0"/>
              </a:rPr>
              <a:t>The </a:t>
            </a:r>
            <a:r>
              <a:rPr lang="en-US" altLang="en-US" b="1" dirty="0">
                <a:latin typeface="Times New Roman" panose="02020603050405020304" pitchFamily="18" charset="0"/>
                <a:cs typeface="Times New Roman" panose="02020603050405020304" pitchFamily="18" charset="0"/>
              </a:rPr>
              <a:t>Aid &amp; Attendance Program </a:t>
            </a:r>
            <a:r>
              <a:rPr lang="en-US" altLang="en-US" dirty="0">
                <a:latin typeface="Times New Roman" panose="02020603050405020304" pitchFamily="18" charset="0"/>
                <a:cs typeface="Times New Roman" panose="02020603050405020304" pitchFamily="18" charset="0"/>
              </a:rPr>
              <a:t>is a additional monetary benefit paid in addition to the Basic Pension Rate to Veterans/Surviving Spouses who require the r</a:t>
            </a:r>
            <a:r>
              <a:rPr lang="en-US" altLang="en-US" dirty="0" smtClean="0">
                <a:latin typeface="Times New Roman" panose="02020603050405020304" pitchFamily="18" charset="0"/>
                <a:cs typeface="Times New Roman" panose="02020603050405020304" pitchFamily="18" charset="0"/>
              </a:rPr>
              <a:t>egular </a:t>
            </a:r>
            <a:r>
              <a:rPr lang="en-US" altLang="en-US" b="1" dirty="0" smtClean="0">
                <a:latin typeface="Times New Roman" panose="02020603050405020304" pitchFamily="18" charset="0"/>
                <a:cs typeface="Times New Roman" panose="02020603050405020304" pitchFamily="18" charset="0"/>
              </a:rPr>
              <a:t>“Aid </a:t>
            </a:r>
            <a:r>
              <a:rPr lang="en-US" altLang="en-US" b="1" dirty="0">
                <a:latin typeface="Times New Roman" panose="02020603050405020304" pitchFamily="18" charset="0"/>
                <a:cs typeface="Times New Roman" panose="02020603050405020304" pitchFamily="18" charset="0"/>
              </a:rPr>
              <a:t>and Attendance” </a:t>
            </a:r>
            <a:r>
              <a:rPr lang="en-US" altLang="en-US" dirty="0">
                <a:latin typeface="Times New Roman" panose="02020603050405020304" pitchFamily="18" charset="0"/>
                <a:cs typeface="Times New Roman" panose="02020603050405020304" pitchFamily="18" charset="0"/>
              </a:rPr>
              <a:t>of another person to manage their Activities of Daily Living (ADLs</a:t>
            </a:r>
            <a:r>
              <a:rPr lang="en-US" altLang="en-US" dirty="0" smtClean="0">
                <a:latin typeface="Times New Roman" panose="02020603050405020304" pitchFamily="18" charset="0"/>
                <a:cs typeface="Times New Roman" panose="02020603050405020304" pitchFamily="18" charset="0"/>
              </a:rPr>
              <a:t>).</a:t>
            </a:r>
          </a:p>
          <a:p>
            <a:pPr eaLnBrk="1" hangingPunct="1"/>
            <a:r>
              <a:rPr lang="en-US" altLang="en-US" dirty="0" smtClean="0">
                <a:latin typeface="Times New Roman" panose="02020603050405020304" pitchFamily="18" charset="0"/>
                <a:cs typeface="Times New Roman" panose="02020603050405020304" pitchFamily="18" charset="0"/>
              </a:rPr>
              <a:t>Need </a:t>
            </a:r>
            <a:r>
              <a:rPr lang="en-US" altLang="en-US" dirty="0">
                <a:latin typeface="Times New Roman" panose="02020603050405020304" pitchFamily="18" charset="0"/>
                <a:cs typeface="Times New Roman" panose="02020603050405020304" pitchFamily="18" charset="0"/>
              </a:rPr>
              <a:t>for the </a:t>
            </a:r>
            <a:r>
              <a:rPr lang="en-US" altLang="en-US" b="1" dirty="0" smtClean="0">
                <a:latin typeface="Times New Roman" panose="02020603050405020304" pitchFamily="18" charset="0"/>
                <a:cs typeface="Times New Roman" panose="02020603050405020304" pitchFamily="18" charset="0"/>
              </a:rPr>
              <a:t>Aid </a:t>
            </a:r>
            <a:r>
              <a:rPr lang="en-US" altLang="en-US" b="1" dirty="0">
                <a:latin typeface="Times New Roman" panose="02020603050405020304" pitchFamily="18" charset="0"/>
                <a:cs typeface="Times New Roman" panose="02020603050405020304" pitchFamily="18" charset="0"/>
              </a:rPr>
              <a:t>&amp; Attendance </a:t>
            </a:r>
            <a:r>
              <a:rPr lang="en-US" altLang="en-US" b="1" dirty="0" smtClean="0">
                <a:latin typeface="Times New Roman" panose="02020603050405020304" pitchFamily="18" charset="0"/>
                <a:cs typeface="Times New Roman" panose="02020603050405020304" pitchFamily="18" charset="0"/>
              </a:rPr>
              <a:t>Program</a:t>
            </a:r>
            <a:r>
              <a:rPr lang="en-US" altLang="en-US" dirty="0" smtClean="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means helplessness or being so nearly helpless as to require the regular aid and attendance of another person to protect the Veteran or Claimant from the hazards of their daily environment</a:t>
            </a:r>
            <a:r>
              <a:rPr lang="en-US" altLang="en-US" dirty="0" smtClean="0">
                <a:latin typeface="Times New Roman" panose="02020603050405020304" pitchFamily="18" charset="0"/>
                <a:cs typeface="Times New Roman" panose="02020603050405020304" pitchFamily="18" charset="0"/>
              </a:rPr>
              <a:t>.</a:t>
            </a:r>
            <a:endParaRPr lang="en-US" altLang="en-US" dirty="0">
              <a:latin typeface="Times New Roman" panose="02020603050405020304" pitchFamily="18" charset="0"/>
              <a:cs typeface="Times New Roman" panose="02020603050405020304" pitchFamily="18" charset="0"/>
            </a:endParaRPr>
          </a:p>
          <a:p>
            <a:pPr marL="0" indent="0" algn="ctr" eaLnBrk="1" hangingPunct="1">
              <a:buNone/>
            </a:pPr>
            <a:r>
              <a:rPr lang="en-US" altLang="en-US" b="1" dirty="0" smtClean="0">
                <a:solidFill>
                  <a:srgbClr val="FF0000"/>
                </a:solidFill>
                <a:latin typeface="Times New Roman" panose="02020603050405020304" pitchFamily="18" charset="0"/>
                <a:cs typeface="Times New Roman" panose="02020603050405020304" pitchFamily="18" charset="0"/>
              </a:rPr>
              <a:t>**Note:  The Aid &amp; Attendance Program can be added to other benefits as well such as Service-Connected Disability and Dependency &amp; Indemnity Compensation.</a:t>
            </a:r>
          </a:p>
          <a:p>
            <a:pPr eaLnBrk="1" hangingPunct="1"/>
            <a:endParaRPr lang="en-US" altLang="en-US" sz="2400" dirty="0">
              <a:latin typeface="Times New Roman" panose="02020603050405020304" pitchFamily="18" charset="0"/>
              <a:cs typeface="Times New Roman" panose="02020603050405020304" pitchFamily="18" charset="0"/>
            </a:endParaRPr>
          </a:p>
          <a:p>
            <a:pPr marL="0" indent="0" algn="ctr" eaLnBrk="1" hangingPunct="1">
              <a:buNone/>
            </a:pPr>
            <a:endParaRPr lang="en-US" altLang="en-US" sz="2400" dirty="0">
              <a:latin typeface="Times New Roman" panose="02020603050405020304" pitchFamily="18" charset="0"/>
              <a:cs typeface="Times New Roman" panose="02020603050405020304" pitchFamily="18" charset="0"/>
            </a:endParaRPr>
          </a:p>
          <a:p>
            <a:pPr lvl="1" eaLnBrk="1" hangingPunct="1"/>
            <a:endParaRPr lang="en-US" altLang="en-US" sz="2000" dirty="0">
              <a:latin typeface="Times New Roman" panose="02020603050405020304" pitchFamily="18" charset="0"/>
              <a:cs typeface="Times New Roman" panose="02020603050405020304" pitchFamily="18" charset="0"/>
            </a:endParaRPr>
          </a:p>
          <a:p>
            <a:pPr lvl="1" eaLnBrk="1" hangingPunct="1"/>
            <a:endParaRPr lang="en-US" altLang="en-US" sz="2000" dirty="0">
              <a:latin typeface="Times New Roman" panose="02020603050405020304" pitchFamily="18" charset="0"/>
              <a:cs typeface="Times New Roman" panose="02020603050405020304" pitchFamily="18" charset="0"/>
            </a:endParaRPr>
          </a:p>
          <a:p>
            <a:pPr eaLnBrk="1" hangingPunct="1"/>
            <a:endParaRPr lang="en-US" alt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00412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algn="ctr"/>
            <a:r>
              <a:rPr lang="en-US" altLang="en-US" dirty="0" smtClean="0">
                <a:solidFill>
                  <a:srgbClr val="FFFFFF"/>
                </a:solidFill>
                <a:latin typeface="Times New Roman" panose="02020603050405020304" pitchFamily="18" charset="0"/>
                <a:cs typeface="Times New Roman" panose="02020603050405020304" pitchFamily="18" charset="0"/>
              </a:rPr>
              <a:t>Basic &amp; Special Monthly Pension</a:t>
            </a:r>
            <a:endParaRPr lang="en-US" altLang="en-US" dirty="0" smtClean="0"/>
          </a:p>
        </p:txBody>
      </p:sp>
      <p:sp>
        <p:nvSpPr>
          <p:cNvPr id="48131" name="Content Placeholder 2"/>
          <p:cNvSpPr>
            <a:spLocks noGrp="1"/>
          </p:cNvSpPr>
          <p:nvPr>
            <p:ph idx="1"/>
          </p:nvPr>
        </p:nvSpPr>
        <p:spPr>
          <a:xfrm>
            <a:off x="609600" y="1423358"/>
            <a:ext cx="10972800" cy="5296619"/>
          </a:xfrm>
        </p:spPr>
        <p:txBody>
          <a:bodyPr/>
          <a:lstStyle/>
          <a:p>
            <a:r>
              <a:rPr lang="en-US" altLang="en-US" sz="2400" dirty="0">
                <a:latin typeface="Times New Roman" panose="02020603050405020304" pitchFamily="18" charset="0"/>
                <a:cs typeface="Times New Roman" panose="02020603050405020304" pitchFamily="18" charset="0"/>
              </a:rPr>
              <a:t>The </a:t>
            </a:r>
            <a:r>
              <a:rPr lang="en-US" altLang="en-US" sz="2400" dirty="0" smtClean="0">
                <a:latin typeface="Times New Roman" panose="02020603050405020304" pitchFamily="18" charset="0"/>
                <a:cs typeface="Times New Roman" panose="02020603050405020304" pitchFamily="18" charset="0"/>
              </a:rPr>
              <a:t>Veteran/Surviving </a:t>
            </a:r>
            <a:r>
              <a:rPr lang="en-US" altLang="en-US" sz="2400" dirty="0">
                <a:latin typeface="Times New Roman" panose="02020603050405020304" pitchFamily="18" charset="0"/>
                <a:cs typeface="Times New Roman" panose="02020603050405020304" pitchFamily="18" charset="0"/>
              </a:rPr>
              <a:t>Spouse will be considered in need of </a:t>
            </a:r>
            <a:r>
              <a:rPr lang="en-US" altLang="en-US" sz="2400" b="1" i="1" dirty="0" smtClean="0">
                <a:latin typeface="Times New Roman" panose="02020603050405020304" pitchFamily="18" charset="0"/>
                <a:cs typeface="Times New Roman" panose="02020603050405020304" pitchFamily="18" charset="0"/>
              </a:rPr>
              <a:t>Regular Aid &amp; Attendance</a:t>
            </a:r>
            <a:r>
              <a:rPr lang="en-US" altLang="en-US" sz="2400" dirty="0" smtClean="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if he or she: </a:t>
            </a:r>
          </a:p>
          <a:p>
            <a:pPr lvl="1"/>
            <a:r>
              <a:rPr lang="en-US" altLang="en-US" sz="2000" dirty="0">
                <a:latin typeface="Times New Roman" panose="02020603050405020304" pitchFamily="18" charset="0"/>
                <a:cs typeface="Times New Roman" panose="02020603050405020304" pitchFamily="18" charset="0"/>
              </a:rPr>
              <a:t>Is a patient in a Nursing Home because of Mental or Physical Incapacity, OR</a:t>
            </a:r>
          </a:p>
          <a:p>
            <a:pPr lvl="1"/>
            <a:r>
              <a:rPr lang="en-US" altLang="en-US" sz="2000" dirty="0">
                <a:latin typeface="Times New Roman" panose="02020603050405020304" pitchFamily="18" charset="0"/>
                <a:cs typeface="Times New Roman" panose="02020603050405020304" pitchFamily="18" charset="0"/>
              </a:rPr>
              <a:t>Is Blind or so Nearly Blind as to have corrected Visual Acuity of 5/200 or less in both eyes or concentric contraction of the visual field to 5 degrees or less.</a:t>
            </a:r>
          </a:p>
          <a:p>
            <a:pPr lvl="1"/>
            <a:r>
              <a:rPr lang="en-US" altLang="en-US" sz="2000" dirty="0">
                <a:latin typeface="Times New Roman" panose="02020603050405020304" pitchFamily="18" charset="0"/>
                <a:cs typeface="Times New Roman" panose="02020603050405020304" pitchFamily="18" charset="0"/>
              </a:rPr>
              <a:t>Establishes a factual need for aid and  attendance based on medical evidence that the individual is unable to perform basic self care </a:t>
            </a:r>
            <a:r>
              <a:rPr lang="en-US" altLang="en-US" sz="2000" dirty="0" smtClean="0">
                <a:latin typeface="Times New Roman" panose="02020603050405020304" pitchFamily="18" charset="0"/>
                <a:cs typeface="Times New Roman" panose="02020603050405020304" pitchFamily="18" charset="0"/>
              </a:rPr>
              <a:t>tasks or Activities of Daily Living (ADLs) </a:t>
            </a:r>
            <a:r>
              <a:rPr lang="en-US" altLang="en-US" sz="2000" dirty="0">
                <a:latin typeface="Times New Roman" panose="02020603050405020304" pitchFamily="18" charset="0"/>
                <a:cs typeface="Times New Roman" panose="02020603050405020304" pitchFamily="18" charset="0"/>
              </a:rPr>
              <a:t>without the assistance of another person. </a:t>
            </a:r>
            <a:endParaRPr lang="en-US" altLang="en-US" sz="2000" dirty="0" smtClean="0">
              <a:latin typeface="Times New Roman" panose="02020603050405020304" pitchFamily="18" charset="0"/>
              <a:cs typeface="Times New Roman" panose="02020603050405020304" pitchFamily="18" charset="0"/>
            </a:endParaRPr>
          </a:p>
          <a:p>
            <a:r>
              <a:rPr lang="en-US" altLang="en-US" sz="2400" dirty="0" smtClean="0">
                <a:latin typeface="Times New Roman" panose="02020603050405020304" pitchFamily="18" charset="0"/>
                <a:cs typeface="Times New Roman" panose="02020603050405020304" pitchFamily="18" charset="0"/>
              </a:rPr>
              <a:t>Examples of Activities of Daily Living (ADLs) include but are not limited to:</a:t>
            </a:r>
          </a:p>
          <a:p>
            <a:pPr lvl="1"/>
            <a:r>
              <a:rPr lang="en-US" altLang="en-US" sz="2000" dirty="0" smtClean="0">
                <a:latin typeface="Times New Roman" panose="02020603050405020304" pitchFamily="18" charset="0"/>
                <a:cs typeface="Times New Roman" panose="02020603050405020304" pitchFamily="18" charset="0"/>
              </a:rPr>
              <a:t>   Assistance with Dressing / Undressing</a:t>
            </a:r>
          </a:p>
          <a:p>
            <a:pPr lvl="1"/>
            <a:r>
              <a:rPr lang="en-US" altLang="en-US" sz="2000" dirty="0" smtClean="0">
                <a:latin typeface="Times New Roman" panose="02020603050405020304" pitchFamily="18" charset="0"/>
                <a:cs typeface="Times New Roman" panose="02020603050405020304" pitchFamily="18" charset="0"/>
              </a:rPr>
              <a:t>	Eating, Cooking &amp; Preparing Meals</a:t>
            </a:r>
          </a:p>
          <a:p>
            <a:pPr lvl="1"/>
            <a:r>
              <a:rPr lang="en-US" altLang="en-US" sz="2000" dirty="0" smtClean="0">
                <a:latin typeface="Times New Roman" panose="02020603050405020304" pitchFamily="18" charset="0"/>
                <a:cs typeface="Times New Roman" panose="02020603050405020304" pitchFamily="18" charset="0"/>
              </a:rPr>
              <a:t>	Medications Management and/or Administering Self-Medical Care </a:t>
            </a:r>
          </a:p>
          <a:p>
            <a:pPr lvl="1"/>
            <a:r>
              <a:rPr lang="en-US" altLang="en-US" sz="2000" dirty="0">
                <a:latin typeface="Times New Roman" panose="02020603050405020304" pitchFamily="18" charset="0"/>
                <a:cs typeface="Times New Roman" panose="02020603050405020304" pitchFamily="18" charset="0"/>
              </a:rPr>
              <a:t> </a:t>
            </a:r>
            <a:r>
              <a:rPr lang="en-US" altLang="en-US" sz="2000" dirty="0" smtClean="0">
                <a:latin typeface="Times New Roman" panose="02020603050405020304" pitchFamily="18" charset="0"/>
                <a:cs typeface="Times New Roman" panose="02020603050405020304" pitchFamily="18" charset="0"/>
              </a:rPr>
              <a:t>  Assisting in Personal Hygiene (Showering, Bathing, Toileting, etc.)  </a:t>
            </a:r>
            <a:endParaRPr lang="en-US" altLang="en-US" sz="2000" dirty="0" smtClean="0">
              <a:latin typeface="Times New Roman" panose="02020603050405020304" pitchFamily="18" charset="0"/>
              <a:cs typeface="Times New Roman" panose="02020603050405020304" pitchFamily="18" charset="0"/>
            </a:endParaRPr>
          </a:p>
          <a:p>
            <a:endParaRPr lang="en-US" altLang="en-US" dirty="0" smtClean="0"/>
          </a:p>
        </p:txBody>
      </p:sp>
    </p:spTree>
    <p:extLst>
      <p:ext uri="{BB962C8B-B14F-4D97-AF65-F5344CB8AC3E}">
        <p14:creationId xmlns:p14="http://schemas.microsoft.com/office/powerpoint/2010/main" val="18329316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Basic &amp; Qualifying Eligibility</a:t>
            </a:r>
            <a:endParaRPr lang="en-US" dirty="0"/>
          </a:p>
        </p:txBody>
      </p:sp>
      <p:sp>
        <p:nvSpPr>
          <p:cNvPr id="5" name="Text Placeholder 4"/>
          <p:cNvSpPr>
            <a:spLocks noGrp="1"/>
          </p:cNvSpPr>
          <p:nvPr>
            <p:ph type="body" idx="1"/>
          </p:nvPr>
        </p:nvSpPr>
        <p:spPr>
          <a:xfrm>
            <a:off x="129397" y="2906713"/>
            <a:ext cx="11921706" cy="1500187"/>
          </a:xfrm>
        </p:spPr>
        <p:txBody>
          <a:bodyPr/>
          <a:lstStyle/>
          <a:p>
            <a:pPr algn="ctr"/>
            <a:r>
              <a:rPr lang="en-US" sz="4400" b="1" dirty="0" smtClean="0">
                <a:solidFill>
                  <a:schemeClr val="tx2"/>
                </a:solidFill>
                <a:latin typeface="Times New Roman" panose="02020603050405020304" pitchFamily="18" charset="0"/>
                <a:cs typeface="Times New Roman" panose="02020603050405020304" pitchFamily="18" charset="0"/>
              </a:rPr>
              <a:t>“Who Qualifies &amp; How to Determine Eligibility”</a:t>
            </a:r>
            <a:endParaRPr lang="en-US" sz="4400" b="1"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9243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lgn="ctr" eaLnBrk="1" hangingPunct="1"/>
            <a:r>
              <a:rPr lang="en-US" altLang="en-US" dirty="0" smtClean="0">
                <a:latin typeface="Times New Roman" panose="02020603050405020304" pitchFamily="18" charset="0"/>
                <a:cs typeface="Times New Roman" panose="02020603050405020304" pitchFamily="18" charset="0"/>
              </a:rPr>
              <a:t>Basic Eligibility Requirements</a:t>
            </a:r>
          </a:p>
        </p:txBody>
      </p:sp>
      <p:sp>
        <p:nvSpPr>
          <p:cNvPr id="26627" name="Rectangle 3"/>
          <p:cNvSpPr>
            <a:spLocks noGrp="1" noChangeArrowheads="1"/>
          </p:cNvSpPr>
          <p:nvPr>
            <p:ph idx="1"/>
          </p:nvPr>
        </p:nvSpPr>
        <p:spPr>
          <a:xfrm>
            <a:off x="609600" y="1524001"/>
            <a:ext cx="10972800" cy="5109712"/>
          </a:xfrm>
        </p:spPr>
        <p:txBody>
          <a:bodyPr>
            <a:normAutofit lnSpcReduction="10000"/>
          </a:bodyPr>
          <a:lstStyle/>
          <a:p>
            <a:pPr marL="36576" indent="0" eaLnBrk="1" fontAlgn="auto" hangingPunct="1">
              <a:lnSpc>
                <a:spcPct val="90000"/>
              </a:lnSpc>
              <a:spcAft>
                <a:spcPts val="0"/>
              </a:spcAft>
              <a:buNone/>
              <a:defRPr/>
            </a:pPr>
            <a:r>
              <a:rPr lang="en-US" altLang="en-US" dirty="0" smtClean="0">
                <a:latin typeface="Times New Roman" panose="02020603050405020304" pitchFamily="18" charset="0"/>
                <a:cs typeface="Times New Roman" panose="02020603050405020304" pitchFamily="18" charset="0"/>
              </a:rPr>
              <a:t>Basic eligibility requires that the Veteran </a:t>
            </a:r>
            <a:r>
              <a:rPr lang="en-US" altLang="en-US" dirty="0">
                <a:latin typeface="Times New Roman" panose="02020603050405020304" pitchFamily="18" charset="0"/>
                <a:cs typeface="Times New Roman" panose="02020603050405020304" pitchFamily="18" charset="0"/>
              </a:rPr>
              <a:t>was discharged from </a:t>
            </a:r>
            <a:r>
              <a:rPr lang="en-US" altLang="en-US" dirty="0" smtClean="0">
                <a:latin typeface="Times New Roman" panose="02020603050405020304" pitchFamily="18" charset="0"/>
                <a:cs typeface="Times New Roman" panose="02020603050405020304" pitchFamily="18" charset="0"/>
              </a:rPr>
              <a:t>Military Service </a:t>
            </a:r>
            <a:r>
              <a:rPr lang="en-US" altLang="en-US" dirty="0">
                <a:latin typeface="Times New Roman" panose="02020603050405020304" pitchFamily="18" charset="0"/>
                <a:cs typeface="Times New Roman" panose="02020603050405020304" pitchFamily="18" charset="0"/>
              </a:rPr>
              <a:t>under conditions other than </a:t>
            </a:r>
            <a:r>
              <a:rPr lang="en-US" altLang="en-US" dirty="0" smtClean="0">
                <a:latin typeface="Times New Roman" panose="02020603050405020304" pitchFamily="18" charset="0"/>
                <a:cs typeface="Times New Roman" panose="02020603050405020304" pitchFamily="18" charset="0"/>
              </a:rPr>
              <a:t>dishonorable </a:t>
            </a:r>
            <a:r>
              <a:rPr lang="en-US" altLang="en-US" b="1" i="1" dirty="0" smtClean="0">
                <a:latin typeface="Times New Roman" panose="02020603050405020304" pitchFamily="18" charset="0"/>
                <a:cs typeface="Times New Roman" panose="02020603050405020304" pitchFamily="18" charset="0"/>
              </a:rPr>
              <a:t>AND</a:t>
            </a:r>
            <a:r>
              <a:rPr lang="en-US" altLang="en-US" b="1" i="1"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s</a:t>
            </a:r>
            <a:r>
              <a:rPr lang="en-US" altLang="en-US" dirty="0" smtClean="0">
                <a:latin typeface="Times New Roman" panose="02020603050405020304" pitchFamily="18" charset="0"/>
                <a:cs typeface="Times New Roman" panose="02020603050405020304" pitchFamily="18" charset="0"/>
              </a:rPr>
              <a:t>erved </a:t>
            </a:r>
            <a:r>
              <a:rPr lang="en-US" altLang="en-US" dirty="0">
                <a:latin typeface="Times New Roman" panose="02020603050405020304" pitchFamily="18" charset="0"/>
                <a:cs typeface="Times New Roman" panose="02020603050405020304" pitchFamily="18" charset="0"/>
              </a:rPr>
              <a:t>at least 90-days of </a:t>
            </a:r>
            <a:r>
              <a:rPr lang="en-US" altLang="en-US" dirty="0" smtClean="0">
                <a:latin typeface="Times New Roman" panose="02020603050405020304" pitchFamily="18" charset="0"/>
                <a:cs typeface="Times New Roman" panose="02020603050405020304" pitchFamily="18" charset="0"/>
              </a:rPr>
              <a:t>Active </a:t>
            </a:r>
            <a:r>
              <a:rPr lang="en-US" altLang="en-US" dirty="0">
                <a:latin typeface="Times New Roman" panose="02020603050405020304" pitchFamily="18" charset="0"/>
                <a:cs typeface="Times New Roman" panose="02020603050405020304" pitchFamily="18" charset="0"/>
              </a:rPr>
              <a:t>M</a:t>
            </a:r>
            <a:r>
              <a:rPr lang="en-US" altLang="en-US" dirty="0" smtClean="0">
                <a:latin typeface="Times New Roman" panose="02020603050405020304" pitchFamily="18" charset="0"/>
                <a:cs typeface="Times New Roman" panose="02020603050405020304" pitchFamily="18" charset="0"/>
              </a:rPr>
              <a:t>ilitary Service; one </a:t>
            </a:r>
            <a:r>
              <a:rPr lang="en-US" altLang="en-US" dirty="0">
                <a:latin typeface="Times New Roman" panose="02020603050405020304" pitchFamily="18" charset="0"/>
                <a:cs typeface="Times New Roman" panose="02020603050405020304" pitchFamily="18" charset="0"/>
              </a:rPr>
              <a:t>day of </a:t>
            </a:r>
            <a:r>
              <a:rPr lang="en-US" altLang="en-US" dirty="0" smtClean="0">
                <a:latin typeface="Times New Roman" panose="02020603050405020304" pitchFamily="18" charset="0"/>
                <a:cs typeface="Times New Roman" panose="02020603050405020304" pitchFamily="18" charset="0"/>
              </a:rPr>
              <a:t>that Active Military Service must have been service during </a:t>
            </a:r>
            <a:r>
              <a:rPr lang="en-US" altLang="en-US" dirty="0">
                <a:latin typeface="Times New Roman" panose="02020603050405020304" pitchFamily="18" charset="0"/>
                <a:cs typeface="Times New Roman" panose="02020603050405020304" pitchFamily="18" charset="0"/>
              </a:rPr>
              <a:t>a r</a:t>
            </a:r>
            <a:r>
              <a:rPr lang="en-US" altLang="en-US" dirty="0" smtClean="0">
                <a:latin typeface="Times New Roman" panose="02020603050405020304" pitchFamily="18" charset="0"/>
                <a:cs typeface="Times New Roman" panose="02020603050405020304" pitchFamily="18" charset="0"/>
              </a:rPr>
              <a:t>ecognized </a:t>
            </a:r>
            <a:r>
              <a:rPr lang="en-US" altLang="en-US" b="1" i="1" dirty="0" smtClean="0">
                <a:latin typeface="Times New Roman" panose="02020603050405020304" pitchFamily="18" charset="0"/>
                <a:cs typeface="Times New Roman" panose="02020603050405020304" pitchFamily="18" charset="0"/>
              </a:rPr>
              <a:t>“Wartime-Era.”  </a:t>
            </a:r>
            <a:r>
              <a:rPr lang="en-US" altLang="en-US" dirty="0" smtClean="0">
                <a:latin typeface="Times New Roman" panose="02020603050405020304" pitchFamily="18" charset="0"/>
                <a:cs typeface="Times New Roman" panose="02020603050405020304" pitchFamily="18" charset="0"/>
              </a:rPr>
              <a:t>If the Veteran entered Active-Duty Military Service </a:t>
            </a:r>
            <a:r>
              <a:rPr lang="en-US" altLang="en-US" dirty="0">
                <a:latin typeface="Times New Roman" panose="02020603050405020304" pitchFamily="18" charset="0"/>
                <a:cs typeface="Times New Roman" panose="02020603050405020304" pitchFamily="18" charset="0"/>
              </a:rPr>
              <a:t>after Sept 7, 1980 for </a:t>
            </a:r>
            <a:r>
              <a:rPr lang="en-US" altLang="en-US" dirty="0" smtClean="0">
                <a:latin typeface="Times New Roman" panose="02020603050405020304" pitchFamily="18" charset="0"/>
                <a:cs typeface="Times New Roman" panose="02020603050405020304" pitchFamily="18" charset="0"/>
              </a:rPr>
              <a:t>Enlisted </a:t>
            </a:r>
            <a:r>
              <a:rPr lang="en-US" altLang="en-US" dirty="0">
                <a:latin typeface="Times New Roman" panose="02020603050405020304" pitchFamily="18" charset="0"/>
                <a:cs typeface="Times New Roman" panose="02020603050405020304" pitchFamily="18" charset="0"/>
              </a:rPr>
              <a:t>P</a:t>
            </a:r>
            <a:r>
              <a:rPr lang="en-US" altLang="en-US" dirty="0" smtClean="0">
                <a:latin typeface="Times New Roman" panose="02020603050405020304" pitchFamily="18" charset="0"/>
                <a:cs typeface="Times New Roman" panose="02020603050405020304" pitchFamily="18" charset="0"/>
              </a:rPr>
              <a:t>ersonnel</a:t>
            </a:r>
            <a:r>
              <a:rPr lang="en-US" altLang="en-US" dirty="0">
                <a:latin typeface="Times New Roman" panose="02020603050405020304" pitchFamily="18" charset="0"/>
                <a:cs typeface="Times New Roman" panose="02020603050405020304" pitchFamily="18" charset="0"/>
              </a:rPr>
              <a:t>, and Oct 16, 1981 for an </a:t>
            </a:r>
            <a:r>
              <a:rPr lang="en-US" altLang="en-US" dirty="0" smtClean="0">
                <a:latin typeface="Times New Roman" panose="02020603050405020304" pitchFamily="18" charset="0"/>
                <a:cs typeface="Times New Roman" panose="02020603050405020304" pitchFamily="18" charset="0"/>
              </a:rPr>
              <a:t>Officer</a:t>
            </a:r>
            <a:r>
              <a:rPr lang="en-US" altLang="en-US" dirty="0">
                <a:latin typeface="Times New Roman" panose="02020603050405020304" pitchFamily="18" charset="0"/>
                <a:cs typeface="Times New Roman" panose="02020603050405020304" pitchFamily="18" charset="0"/>
              </a:rPr>
              <a:t>, generally must have served at least 24-months or the full </a:t>
            </a:r>
            <a:r>
              <a:rPr lang="en-US" altLang="en-US" dirty="0" smtClean="0">
                <a:latin typeface="Times New Roman" panose="02020603050405020304" pitchFamily="18" charset="0"/>
                <a:cs typeface="Times New Roman" panose="02020603050405020304" pitchFamily="18" charset="0"/>
              </a:rPr>
              <a:t>period (Guard/Reservists) </a:t>
            </a:r>
            <a:r>
              <a:rPr lang="en-US" altLang="en-US" dirty="0">
                <a:latin typeface="Times New Roman" panose="02020603050405020304" pitchFamily="18" charset="0"/>
                <a:cs typeface="Times New Roman" panose="02020603050405020304" pitchFamily="18" charset="0"/>
              </a:rPr>
              <a:t>for which called or ordered to active duty.</a:t>
            </a:r>
            <a:r>
              <a:rPr lang="en-US" altLang="en-US" sz="2400" dirty="0">
                <a:latin typeface="Times New Roman" panose="02020603050405020304" pitchFamily="18" charset="0"/>
                <a:cs typeface="Times New Roman" panose="02020603050405020304" pitchFamily="18" charset="0"/>
              </a:rPr>
              <a:t>  </a:t>
            </a:r>
            <a:endParaRPr lang="en-US" altLang="en-US" sz="2400" dirty="0" smtClean="0">
              <a:latin typeface="Times New Roman" panose="02020603050405020304" pitchFamily="18" charset="0"/>
              <a:cs typeface="Times New Roman" panose="02020603050405020304" pitchFamily="18" charset="0"/>
            </a:endParaRPr>
          </a:p>
          <a:p>
            <a:pPr marL="36576" indent="0" eaLnBrk="1" fontAlgn="auto" hangingPunct="1">
              <a:lnSpc>
                <a:spcPct val="90000"/>
              </a:lnSpc>
              <a:spcAft>
                <a:spcPts val="0"/>
              </a:spcAft>
              <a:buNone/>
              <a:defRPr/>
            </a:pPr>
            <a:endParaRPr lang="en-US" altLang="en-US" sz="2400" dirty="0" smtClean="0">
              <a:latin typeface="Times New Roman" panose="02020603050405020304" pitchFamily="18" charset="0"/>
              <a:cs typeface="Times New Roman" panose="02020603050405020304" pitchFamily="18" charset="0"/>
            </a:endParaRPr>
          </a:p>
          <a:p>
            <a:pPr marL="36576" indent="0" eaLnBrk="1" fontAlgn="auto" hangingPunct="1">
              <a:lnSpc>
                <a:spcPct val="90000"/>
              </a:lnSpc>
              <a:spcAft>
                <a:spcPts val="0"/>
              </a:spcAft>
              <a:buNone/>
              <a:defRPr/>
            </a:pPr>
            <a:endParaRPr lang="en-US" altLang="en-US" sz="2400" dirty="0">
              <a:latin typeface="Times New Roman" panose="02020603050405020304" pitchFamily="18" charset="0"/>
              <a:cs typeface="Times New Roman" panose="02020603050405020304" pitchFamily="18" charset="0"/>
            </a:endParaRPr>
          </a:p>
          <a:p>
            <a:pPr marL="36576" indent="0" eaLnBrk="1" fontAlgn="auto" hangingPunct="1">
              <a:lnSpc>
                <a:spcPct val="90000"/>
              </a:lnSpc>
              <a:spcAft>
                <a:spcPts val="0"/>
              </a:spcAft>
              <a:buNone/>
              <a:defRPr/>
            </a:pPr>
            <a:endParaRPr lang="en-US" altLang="en-US" sz="2400" dirty="0">
              <a:latin typeface="Times New Roman" panose="02020603050405020304" pitchFamily="18" charset="0"/>
              <a:cs typeface="Times New Roman" panose="02020603050405020304" pitchFamily="18" charset="0"/>
            </a:endParaRPr>
          </a:p>
          <a:p>
            <a:pPr marL="36576" indent="0" algn="ctr" eaLnBrk="1" fontAlgn="auto" hangingPunct="1">
              <a:lnSpc>
                <a:spcPct val="90000"/>
              </a:lnSpc>
              <a:spcAft>
                <a:spcPts val="0"/>
              </a:spcAft>
              <a:buNone/>
              <a:defRPr/>
            </a:pPr>
            <a:r>
              <a:rPr lang="en-US" altLang="en-US" sz="3200" b="1" dirty="0">
                <a:solidFill>
                  <a:srgbClr val="FF0000"/>
                </a:solidFill>
                <a:latin typeface="Times New Roman" panose="02020603050405020304" pitchFamily="18" charset="0"/>
                <a:cs typeface="Times New Roman" panose="02020603050405020304" pitchFamily="18" charset="0"/>
              </a:rPr>
              <a:t>**Eligibility for any Pension related benefit is established via </a:t>
            </a:r>
          </a:p>
          <a:p>
            <a:pPr marL="36576" indent="0" algn="ctr" eaLnBrk="1" fontAlgn="auto" hangingPunct="1">
              <a:lnSpc>
                <a:spcPct val="90000"/>
              </a:lnSpc>
              <a:spcAft>
                <a:spcPts val="0"/>
              </a:spcAft>
              <a:buNone/>
              <a:defRPr/>
            </a:pPr>
            <a:r>
              <a:rPr lang="en-US" altLang="en-US" sz="3200" b="1" dirty="0">
                <a:solidFill>
                  <a:srgbClr val="FF0000"/>
                </a:solidFill>
                <a:latin typeface="Times New Roman" panose="02020603050405020304" pitchFamily="18" charset="0"/>
                <a:cs typeface="Times New Roman" panose="02020603050405020304" pitchFamily="18" charset="0"/>
              </a:rPr>
              <a:t>the Active-Duty Military Service of the Veteran.</a:t>
            </a:r>
          </a:p>
          <a:p>
            <a:pPr marL="36576" indent="0" eaLnBrk="1" fontAlgn="auto" hangingPunct="1">
              <a:lnSpc>
                <a:spcPct val="90000"/>
              </a:lnSpc>
              <a:spcAft>
                <a:spcPts val="0"/>
              </a:spcAft>
              <a:buNone/>
              <a:defRPr/>
            </a:pPr>
            <a:endParaRPr lang="en-US"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32871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en-US" dirty="0">
                <a:latin typeface="Times New Roman" panose="02020603050405020304" pitchFamily="18" charset="0"/>
                <a:cs typeface="Times New Roman" panose="02020603050405020304" pitchFamily="18" charset="0"/>
              </a:rPr>
              <a:t>Basic Eligibility Requirements</a:t>
            </a:r>
            <a:endParaRPr lang="en-US" altLang="en-US" dirty="0" smtClean="0">
              <a:latin typeface="Times New Roman" panose="02020603050405020304" pitchFamily="18" charset="0"/>
              <a:cs typeface="Times New Roman" panose="02020603050405020304" pitchFamily="18" charset="0"/>
            </a:endParaRPr>
          </a:p>
        </p:txBody>
      </p:sp>
      <p:sp>
        <p:nvSpPr>
          <p:cNvPr id="50179" name="Rectangle 3"/>
          <p:cNvSpPr>
            <a:spLocks noGrp="1" noChangeArrowheads="1"/>
          </p:cNvSpPr>
          <p:nvPr>
            <p:ph idx="1"/>
          </p:nvPr>
        </p:nvSpPr>
        <p:spPr>
          <a:xfrm>
            <a:off x="609600" y="1406107"/>
            <a:ext cx="10972800" cy="5365630"/>
          </a:xfrm>
        </p:spPr>
        <p:txBody>
          <a:bodyPr/>
          <a:lstStyle/>
          <a:p>
            <a:pPr marL="0" indent="0" algn="ctr" eaLnBrk="1" hangingPunct="1">
              <a:buNone/>
            </a:pPr>
            <a:r>
              <a:rPr lang="en-US" altLang="en-US" sz="3600" b="1" i="1" dirty="0" smtClean="0">
                <a:latin typeface="Times New Roman" panose="02020603050405020304" pitchFamily="18" charset="0"/>
                <a:cs typeface="Times New Roman" panose="02020603050405020304" pitchFamily="18" charset="0"/>
              </a:rPr>
              <a:t>“Recognized Wartime Eras or Periods”</a:t>
            </a:r>
          </a:p>
          <a:p>
            <a:pPr marL="0" indent="0" algn="ctr" eaLnBrk="1" hangingPunct="1">
              <a:buNone/>
            </a:pPr>
            <a:endParaRPr lang="en-US" altLang="en-US" sz="1000" dirty="0">
              <a:latin typeface="Times New Roman" panose="02020603050405020304" pitchFamily="18" charset="0"/>
              <a:cs typeface="Times New Roman" panose="02020603050405020304" pitchFamily="18" charset="0"/>
            </a:endParaRPr>
          </a:p>
          <a:p>
            <a:pPr marL="0" indent="0" algn="ctr" eaLnBrk="1" hangingPunct="1">
              <a:buNone/>
            </a:pPr>
            <a:r>
              <a:rPr lang="en-US" altLang="en-US" b="1" dirty="0" smtClean="0">
                <a:latin typeface="Times New Roman" panose="02020603050405020304" pitchFamily="18" charset="0"/>
                <a:cs typeface="Times New Roman" panose="02020603050405020304" pitchFamily="18" charset="0"/>
              </a:rPr>
              <a:t>World War II </a:t>
            </a:r>
          </a:p>
          <a:p>
            <a:pPr marL="0" indent="0" algn="ctr" eaLnBrk="1" hangingPunct="1">
              <a:buNone/>
            </a:pPr>
            <a:r>
              <a:rPr lang="en-US" altLang="en-US" dirty="0" smtClean="0">
                <a:latin typeface="Times New Roman" panose="02020603050405020304" pitchFamily="18" charset="0"/>
                <a:cs typeface="Times New Roman" panose="02020603050405020304" pitchFamily="18" charset="0"/>
              </a:rPr>
              <a:t>Dec 7, 1941 to Dec 31, 1946</a:t>
            </a:r>
          </a:p>
          <a:p>
            <a:pPr marL="0" indent="0" algn="ctr" eaLnBrk="1" hangingPunct="1">
              <a:buNone/>
            </a:pPr>
            <a:r>
              <a:rPr lang="en-US" altLang="en-US" b="1" dirty="0" smtClean="0">
                <a:latin typeface="Times New Roman" panose="02020603050405020304" pitchFamily="18" charset="0"/>
                <a:cs typeface="Times New Roman" panose="02020603050405020304" pitchFamily="18" charset="0"/>
              </a:rPr>
              <a:t>Korea</a:t>
            </a:r>
          </a:p>
          <a:p>
            <a:pPr marL="0" indent="0" algn="ctr" eaLnBrk="1" hangingPunct="1">
              <a:buNone/>
            </a:pPr>
            <a:r>
              <a:rPr lang="en-US" altLang="en-US" dirty="0" smtClean="0">
                <a:latin typeface="Times New Roman" panose="02020603050405020304" pitchFamily="18" charset="0"/>
                <a:cs typeface="Times New Roman" panose="02020603050405020304" pitchFamily="18" charset="0"/>
              </a:rPr>
              <a:t>Jun 27,1950 to Jan 31, 1955</a:t>
            </a:r>
          </a:p>
          <a:p>
            <a:pPr marL="0" indent="0" algn="ctr" eaLnBrk="1" hangingPunct="1">
              <a:buNone/>
            </a:pPr>
            <a:r>
              <a:rPr lang="en-US" altLang="en-US" b="1" dirty="0" smtClean="0">
                <a:latin typeface="Times New Roman" panose="02020603050405020304" pitchFamily="18" charset="0"/>
                <a:cs typeface="Times New Roman" panose="02020603050405020304" pitchFamily="18" charset="0"/>
              </a:rPr>
              <a:t>Vietnam</a:t>
            </a:r>
          </a:p>
          <a:p>
            <a:pPr marL="0" indent="0" algn="ctr" eaLnBrk="1" hangingPunct="1">
              <a:buNone/>
            </a:pPr>
            <a:r>
              <a:rPr lang="en-US" altLang="en-US" dirty="0" smtClean="0">
                <a:latin typeface="Times New Roman" panose="02020603050405020304" pitchFamily="18" charset="0"/>
                <a:cs typeface="Times New Roman" panose="02020603050405020304" pitchFamily="18" charset="0"/>
              </a:rPr>
              <a:t>Aug  5, 1964 to May  7, 1975</a:t>
            </a:r>
          </a:p>
          <a:p>
            <a:pPr marL="0" indent="0" algn="ctr" eaLnBrk="1" hangingPunct="1">
              <a:buNone/>
            </a:pPr>
            <a:r>
              <a:rPr lang="en-US" altLang="en-US" b="1" dirty="0" smtClean="0">
                <a:latin typeface="Times New Roman" panose="02020603050405020304" pitchFamily="18" charset="0"/>
                <a:cs typeface="Times New Roman" panose="02020603050405020304" pitchFamily="18" charset="0"/>
              </a:rPr>
              <a:t>Persian Gulf</a:t>
            </a:r>
          </a:p>
          <a:p>
            <a:pPr marL="0" indent="0" algn="ctr" eaLnBrk="1" hangingPunct="1">
              <a:buNone/>
            </a:pPr>
            <a:r>
              <a:rPr lang="en-US" altLang="en-US" dirty="0" smtClean="0">
                <a:latin typeface="Times New Roman" panose="02020603050405020304" pitchFamily="18" charset="0"/>
                <a:cs typeface="Times New Roman" panose="02020603050405020304" pitchFamily="18" charset="0"/>
              </a:rPr>
              <a:t>Aug 2, 1990 – ending date TBD</a:t>
            </a:r>
          </a:p>
          <a:p>
            <a:pPr marL="0" indent="0" algn="ctr" eaLnBrk="1" hangingPunct="1">
              <a:buNone/>
            </a:pPr>
            <a:endParaRPr lang="en-US" altLang="en-US" dirty="0" smtClean="0"/>
          </a:p>
          <a:p>
            <a:pPr eaLnBrk="1" hangingPunct="1">
              <a:buFont typeface="Wingdings" panose="05000000000000000000" pitchFamily="2" charset="2"/>
              <a:buNone/>
            </a:pPr>
            <a:endParaRPr lang="en-US" altLang="en-US" dirty="0" smtClean="0"/>
          </a:p>
        </p:txBody>
      </p:sp>
    </p:spTree>
    <p:extLst>
      <p:ext uri="{BB962C8B-B14F-4D97-AF65-F5344CB8AC3E}">
        <p14:creationId xmlns:p14="http://schemas.microsoft.com/office/powerpoint/2010/main" val="16374092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sz="4400" dirty="0">
                <a:solidFill>
                  <a:srgbClr val="FFFFFF"/>
                </a:solidFill>
                <a:latin typeface="Times New Roman" panose="02020603050405020304" pitchFamily="18" charset="0"/>
                <a:cs typeface="Times New Roman" panose="02020603050405020304" pitchFamily="18" charset="0"/>
              </a:rPr>
              <a:t>Basic Eligibility Requirements</a:t>
            </a:r>
            <a:endParaRPr lang="en-US" altLang="en-US" dirty="0" smtClean="0"/>
          </a:p>
        </p:txBody>
      </p:sp>
      <p:sp>
        <p:nvSpPr>
          <p:cNvPr id="51203" name="Content Placeholder 2"/>
          <p:cNvSpPr>
            <a:spLocks noGrp="1"/>
          </p:cNvSpPr>
          <p:nvPr>
            <p:ph idx="1"/>
          </p:nvPr>
        </p:nvSpPr>
        <p:spPr/>
        <p:txBody>
          <a:bodyPr/>
          <a:lstStyle/>
          <a:p>
            <a:r>
              <a:rPr lang="en-US" altLang="en-US" sz="2400" dirty="0" smtClean="0">
                <a:latin typeface="Times New Roman" panose="02020603050405020304" pitchFamily="18" charset="0"/>
                <a:cs typeface="Times New Roman" panose="02020603050405020304" pitchFamily="18" charset="0"/>
              </a:rPr>
              <a:t>Surviving Spouses must prove via documentation that they were legally married to the Veteran at the time of the Veteran’s death.  Furthermore, the marriage between the Veteran and Surviving Spouse must be of at least one year in length prior to the Veteran’s death.  </a:t>
            </a:r>
            <a:r>
              <a:rPr lang="en-US" altLang="en-US" sz="2400" i="1" dirty="0" smtClean="0">
                <a:latin typeface="Times New Roman" panose="02020603050405020304" pitchFamily="18" charset="0"/>
                <a:cs typeface="Times New Roman" panose="02020603050405020304" pitchFamily="18" charset="0"/>
              </a:rPr>
              <a:t>“Legal Marriage” </a:t>
            </a:r>
            <a:r>
              <a:rPr lang="en-US" altLang="en-US" sz="2400" dirty="0" smtClean="0">
                <a:latin typeface="Times New Roman" panose="02020603050405020304" pitchFamily="18" charset="0"/>
                <a:cs typeface="Times New Roman" panose="02020603050405020304" pitchFamily="18" charset="0"/>
              </a:rPr>
              <a:t>is generally established based on the State Law in which the marriage took place.</a:t>
            </a:r>
          </a:p>
          <a:p>
            <a:r>
              <a:rPr lang="en-US" altLang="en-US" sz="2400" dirty="0" smtClean="0">
                <a:latin typeface="Times New Roman" panose="02020603050405020304" pitchFamily="18" charset="0"/>
                <a:cs typeface="Times New Roman" panose="02020603050405020304" pitchFamily="18" charset="0"/>
              </a:rPr>
              <a:t>Once </a:t>
            </a:r>
            <a:r>
              <a:rPr lang="en-US" altLang="en-US" sz="2400" b="1" dirty="0">
                <a:latin typeface="Times New Roman" panose="02020603050405020304" pitchFamily="18" charset="0"/>
                <a:cs typeface="Times New Roman" panose="02020603050405020304" pitchFamily="18" charset="0"/>
              </a:rPr>
              <a:t>Basic Eligibility </a:t>
            </a:r>
            <a:r>
              <a:rPr lang="en-US" altLang="en-US" sz="2400" dirty="0">
                <a:latin typeface="Times New Roman" panose="02020603050405020304" pitchFamily="18" charset="0"/>
                <a:cs typeface="Times New Roman" panose="02020603050405020304" pitchFamily="18" charset="0"/>
              </a:rPr>
              <a:t>has been </a:t>
            </a:r>
            <a:r>
              <a:rPr lang="en-US" altLang="en-US" sz="2400" dirty="0" smtClean="0">
                <a:latin typeface="Times New Roman" panose="02020603050405020304" pitchFamily="18" charset="0"/>
                <a:cs typeface="Times New Roman" panose="02020603050405020304" pitchFamily="18" charset="0"/>
              </a:rPr>
              <a:t>established the </a:t>
            </a:r>
            <a:r>
              <a:rPr lang="en-US" altLang="en-US" sz="2400" dirty="0">
                <a:latin typeface="Times New Roman" panose="02020603050405020304" pitchFamily="18" charset="0"/>
                <a:cs typeface="Times New Roman" panose="02020603050405020304" pitchFamily="18" charset="0"/>
              </a:rPr>
              <a:t>Veteran or Surviving Spouse must meet </a:t>
            </a:r>
            <a:r>
              <a:rPr lang="en-US" altLang="en-US" sz="2400" dirty="0" smtClean="0">
                <a:latin typeface="Times New Roman" panose="02020603050405020304" pitchFamily="18" charset="0"/>
                <a:cs typeface="Times New Roman" panose="02020603050405020304" pitchFamily="18" charset="0"/>
              </a:rPr>
              <a:t>certain </a:t>
            </a:r>
            <a:r>
              <a:rPr lang="en-US" altLang="en-US" sz="2400" b="1" dirty="0" smtClean="0">
                <a:latin typeface="Times New Roman" panose="02020603050405020304" pitchFamily="18" charset="0"/>
                <a:cs typeface="Times New Roman" panose="02020603050405020304" pitchFamily="18" charset="0"/>
              </a:rPr>
              <a:t>Qualifying </a:t>
            </a:r>
            <a:r>
              <a:rPr lang="en-US" altLang="en-US" sz="2400" b="1" dirty="0">
                <a:latin typeface="Times New Roman" panose="02020603050405020304" pitchFamily="18" charset="0"/>
                <a:cs typeface="Times New Roman" panose="02020603050405020304" pitchFamily="18" charset="0"/>
              </a:rPr>
              <a:t>Eligibility </a:t>
            </a:r>
            <a:r>
              <a:rPr lang="en-US" altLang="en-US" sz="2400" dirty="0">
                <a:latin typeface="Times New Roman" panose="02020603050405020304" pitchFamily="18" charset="0"/>
                <a:cs typeface="Times New Roman" panose="02020603050405020304" pitchFamily="18" charset="0"/>
              </a:rPr>
              <a:t>r</a:t>
            </a:r>
            <a:r>
              <a:rPr lang="en-US" altLang="en-US" sz="2400" dirty="0" smtClean="0">
                <a:latin typeface="Times New Roman" panose="02020603050405020304" pitchFamily="18" charset="0"/>
                <a:cs typeface="Times New Roman" panose="02020603050405020304" pitchFamily="18" charset="0"/>
              </a:rPr>
              <a:t>equirements</a:t>
            </a:r>
            <a:r>
              <a:rPr lang="en-US" altLang="en-US" sz="2400" b="1" dirty="0" smtClean="0">
                <a:latin typeface="Times New Roman" panose="02020603050405020304" pitchFamily="18" charset="0"/>
                <a:cs typeface="Times New Roman" panose="02020603050405020304" pitchFamily="18" charset="0"/>
              </a:rPr>
              <a:t> </a:t>
            </a:r>
            <a:r>
              <a:rPr lang="en-US" altLang="en-US" sz="2400" dirty="0" smtClean="0">
                <a:latin typeface="Times New Roman" panose="02020603050405020304" pitchFamily="18" charset="0"/>
                <a:cs typeface="Times New Roman" panose="02020603050405020304" pitchFamily="18" charset="0"/>
              </a:rPr>
              <a:t>before entitlement to the Pension benefit.</a:t>
            </a:r>
          </a:p>
          <a:p>
            <a:pPr lvl="1"/>
            <a:endParaRPr lang="en-US" altLang="en-US" sz="1400" dirty="0">
              <a:latin typeface="Times New Roman" panose="02020603050405020304" pitchFamily="18" charset="0"/>
              <a:cs typeface="Times New Roman" panose="02020603050405020304" pitchFamily="18" charset="0"/>
            </a:endParaRPr>
          </a:p>
          <a:p>
            <a:pPr lvl="1"/>
            <a:endParaRPr lang="en-US"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91930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sz="4400" dirty="0" smtClean="0">
                <a:solidFill>
                  <a:srgbClr val="FFFFFF"/>
                </a:solidFill>
                <a:latin typeface="Times New Roman" panose="02020603050405020304" pitchFamily="18" charset="0"/>
                <a:cs typeface="Times New Roman" panose="02020603050405020304" pitchFamily="18" charset="0"/>
              </a:rPr>
              <a:t>Qualifying </a:t>
            </a:r>
            <a:r>
              <a:rPr lang="en-US" altLang="en-US" sz="4400" dirty="0">
                <a:solidFill>
                  <a:srgbClr val="FFFFFF"/>
                </a:solidFill>
                <a:latin typeface="Times New Roman" panose="02020603050405020304" pitchFamily="18" charset="0"/>
                <a:cs typeface="Times New Roman" panose="02020603050405020304" pitchFamily="18" charset="0"/>
              </a:rPr>
              <a:t>Eligibility Requirements</a:t>
            </a:r>
            <a:endParaRPr lang="en-US" altLang="en-US" dirty="0" smtClean="0"/>
          </a:p>
        </p:txBody>
      </p:sp>
      <p:sp>
        <p:nvSpPr>
          <p:cNvPr id="51203" name="Content Placeholder 2"/>
          <p:cNvSpPr>
            <a:spLocks noGrp="1"/>
          </p:cNvSpPr>
          <p:nvPr>
            <p:ph idx="1"/>
          </p:nvPr>
        </p:nvSpPr>
        <p:spPr>
          <a:xfrm>
            <a:off x="609600" y="1524001"/>
            <a:ext cx="10972800" cy="5195976"/>
          </a:xfrm>
        </p:spPr>
        <p:txBody>
          <a:bodyPr/>
          <a:lstStyle/>
          <a:p>
            <a:r>
              <a:rPr lang="en-US" altLang="en-US" sz="2400" b="1" dirty="0" smtClean="0">
                <a:latin typeface="Times New Roman" panose="02020603050405020304" pitchFamily="18" charset="0"/>
                <a:cs typeface="Times New Roman" panose="02020603050405020304" pitchFamily="18" charset="0"/>
              </a:rPr>
              <a:t>Qualifying Eligibility </a:t>
            </a:r>
            <a:r>
              <a:rPr lang="en-US" altLang="en-US" sz="2400" dirty="0" smtClean="0">
                <a:latin typeface="Times New Roman" panose="02020603050405020304" pitchFamily="18" charset="0"/>
                <a:cs typeface="Times New Roman" panose="02020603050405020304" pitchFamily="18" charset="0"/>
              </a:rPr>
              <a:t>is specific to the individual benefit for which a Veteran/Surviving Spouse intends to apply.  The </a:t>
            </a:r>
            <a:r>
              <a:rPr lang="en-US" altLang="en-US" sz="2400" b="1" dirty="0" smtClean="0">
                <a:latin typeface="Times New Roman" panose="02020603050405020304" pitchFamily="18" charset="0"/>
                <a:cs typeface="Times New Roman" panose="02020603050405020304" pitchFamily="18" charset="0"/>
              </a:rPr>
              <a:t>Qualifying Eligibility</a:t>
            </a:r>
            <a:r>
              <a:rPr lang="en-US" altLang="en-US" sz="2400" dirty="0" smtClean="0">
                <a:latin typeface="Times New Roman" panose="02020603050405020304" pitchFamily="18" charset="0"/>
                <a:cs typeface="Times New Roman" panose="02020603050405020304" pitchFamily="18" charset="0"/>
              </a:rPr>
              <a:t> requirements for the </a:t>
            </a:r>
            <a:r>
              <a:rPr lang="en-US" altLang="en-US" sz="2400" b="1" dirty="0" smtClean="0">
                <a:latin typeface="Times New Roman" panose="02020603050405020304" pitchFamily="18" charset="0"/>
                <a:cs typeface="Times New Roman" panose="02020603050405020304" pitchFamily="18" charset="0"/>
              </a:rPr>
              <a:t>Pension </a:t>
            </a:r>
            <a:r>
              <a:rPr lang="en-US" altLang="en-US" sz="2400" dirty="0" smtClean="0">
                <a:latin typeface="Times New Roman" panose="02020603050405020304" pitchFamily="18" charset="0"/>
                <a:cs typeface="Times New Roman" panose="02020603050405020304" pitchFamily="18" charset="0"/>
              </a:rPr>
              <a:t>benefit and its related benefits include:</a:t>
            </a:r>
          </a:p>
          <a:p>
            <a:pPr lvl="1"/>
            <a:r>
              <a:rPr lang="en-US" altLang="en-US" sz="2400" dirty="0">
                <a:latin typeface="Times New Roman" panose="02020603050405020304" pitchFamily="18" charset="0"/>
                <a:cs typeface="Times New Roman" panose="02020603050405020304" pitchFamily="18" charset="0"/>
              </a:rPr>
              <a:t>C</a:t>
            </a:r>
            <a:r>
              <a:rPr lang="en-US" altLang="en-US" sz="2400" dirty="0" smtClean="0">
                <a:latin typeface="Times New Roman" panose="02020603050405020304" pitchFamily="18" charset="0"/>
                <a:cs typeface="Times New Roman" panose="02020603050405020304" pitchFamily="18" charset="0"/>
              </a:rPr>
              <a:t>ountable </a:t>
            </a:r>
            <a:r>
              <a:rPr lang="en-US" altLang="en-US" sz="2400" dirty="0">
                <a:latin typeface="Times New Roman" panose="02020603050405020304" pitchFamily="18" charset="0"/>
                <a:cs typeface="Times New Roman" panose="02020603050405020304" pitchFamily="18" charset="0"/>
              </a:rPr>
              <a:t>family income is below a yearly limit set by law, </a:t>
            </a:r>
            <a:r>
              <a:rPr lang="en-US" altLang="en-US" sz="2400" b="1" i="1" dirty="0">
                <a:latin typeface="Times New Roman" panose="02020603050405020304" pitchFamily="18" charset="0"/>
                <a:cs typeface="Times New Roman" panose="02020603050405020304" pitchFamily="18" charset="0"/>
              </a:rPr>
              <a:t>AND</a:t>
            </a:r>
          </a:p>
          <a:p>
            <a:pPr lvl="1"/>
            <a:r>
              <a:rPr lang="en-US" altLang="en-US" sz="2400" dirty="0" smtClean="0">
                <a:latin typeface="Times New Roman" panose="02020603050405020304" pitchFamily="18" charset="0"/>
                <a:cs typeface="Times New Roman" panose="02020603050405020304" pitchFamily="18" charset="0"/>
              </a:rPr>
              <a:t>Net </a:t>
            </a:r>
            <a:r>
              <a:rPr lang="en-US" altLang="en-US" sz="2400" dirty="0">
                <a:latin typeface="Times New Roman" panose="02020603050405020304" pitchFamily="18" charset="0"/>
                <a:cs typeface="Times New Roman" panose="02020603050405020304" pitchFamily="18" charset="0"/>
              </a:rPr>
              <a:t>Worth is not considered excessive (net worth generally should not be more than </a:t>
            </a:r>
            <a:r>
              <a:rPr lang="en-US" altLang="en-US" sz="2400" dirty="0" smtClean="0">
                <a:latin typeface="Times New Roman" panose="02020603050405020304" pitchFamily="18" charset="0"/>
                <a:cs typeface="Times New Roman" panose="02020603050405020304" pitchFamily="18" charset="0"/>
              </a:rPr>
              <a:t>$80K</a:t>
            </a:r>
            <a:r>
              <a:rPr lang="en-US" altLang="en-US" sz="2400" dirty="0">
                <a:latin typeface="Times New Roman" panose="02020603050405020304" pitchFamily="18" charset="0"/>
                <a:cs typeface="Times New Roman" panose="02020603050405020304" pitchFamily="18" charset="0"/>
              </a:rPr>
              <a:t>), but could be considerably less depending on the clients age, cost of care, etc</a:t>
            </a:r>
            <a:r>
              <a:rPr lang="en-US" altLang="en-US" sz="2400" dirty="0" smtClean="0">
                <a:latin typeface="Times New Roman" panose="02020603050405020304" pitchFamily="18" charset="0"/>
                <a:cs typeface="Times New Roman" panose="02020603050405020304" pitchFamily="18" charset="0"/>
              </a:rPr>
              <a:t>.</a:t>
            </a:r>
          </a:p>
          <a:p>
            <a:r>
              <a:rPr lang="en-US" altLang="en-US" sz="2400" dirty="0" smtClean="0">
                <a:latin typeface="Times New Roman" panose="02020603050405020304" pitchFamily="18" charset="0"/>
                <a:cs typeface="Times New Roman" panose="02020603050405020304" pitchFamily="18" charset="0"/>
              </a:rPr>
              <a:t>In addition to Income and Net Worth Limitations, Veterans/Surviving Spouses may need to meet the following </a:t>
            </a:r>
            <a:r>
              <a:rPr lang="en-US" altLang="en-US" sz="2400" b="1" dirty="0" smtClean="0">
                <a:latin typeface="Times New Roman" panose="02020603050405020304" pitchFamily="18" charset="0"/>
                <a:cs typeface="Times New Roman" panose="02020603050405020304" pitchFamily="18" charset="0"/>
              </a:rPr>
              <a:t>Qualifying Eligibility </a:t>
            </a:r>
            <a:r>
              <a:rPr lang="en-US" altLang="en-US" sz="2400" dirty="0" smtClean="0">
                <a:latin typeface="Times New Roman" panose="02020603050405020304" pitchFamily="18" charset="0"/>
                <a:cs typeface="Times New Roman" panose="02020603050405020304" pitchFamily="18" charset="0"/>
              </a:rPr>
              <a:t>requirements:</a:t>
            </a:r>
          </a:p>
          <a:p>
            <a:pPr lvl="1"/>
            <a:r>
              <a:rPr lang="en-US" altLang="en-US" sz="2400" dirty="0" smtClean="0">
                <a:latin typeface="Times New Roman" panose="02020603050405020304" pitchFamily="18" charset="0"/>
                <a:cs typeface="Times New Roman" panose="02020603050405020304" pitchFamily="18" charset="0"/>
              </a:rPr>
              <a:t>Medical Need (if applicable)</a:t>
            </a:r>
          </a:p>
          <a:p>
            <a:pPr lvl="1"/>
            <a:r>
              <a:rPr lang="en-US" altLang="en-US" sz="2400" dirty="0" smtClean="0">
                <a:latin typeface="Times New Roman" panose="02020603050405020304" pitchFamily="18" charset="0"/>
                <a:cs typeface="Times New Roman" panose="02020603050405020304" pitchFamily="18" charset="0"/>
              </a:rPr>
              <a:t>Certain qualifying medical expenses or </a:t>
            </a:r>
            <a:r>
              <a:rPr lang="en-US" altLang="en-US" sz="2400" i="1" dirty="0" smtClean="0">
                <a:latin typeface="Times New Roman" panose="02020603050405020304" pitchFamily="18" charset="0"/>
                <a:cs typeface="Times New Roman" panose="02020603050405020304" pitchFamily="18" charset="0"/>
              </a:rPr>
              <a:t>“On-Going Medical Expenses” </a:t>
            </a:r>
            <a:r>
              <a:rPr lang="en-US" altLang="en-US" sz="2400" dirty="0" smtClean="0">
                <a:latin typeface="Times New Roman" panose="02020603050405020304" pitchFamily="18" charset="0"/>
                <a:cs typeface="Times New Roman" panose="02020603050405020304" pitchFamily="18" charset="0"/>
              </a:rPr>
              <a:t>(if applicable) </a:t>
            </a:r>
            <a:endParaRPr lang="en-US" altLang="en-US" sz="2400" dirty="0">
              <a:latin typeface="Times New Roman" panose="02020603050405020304" pitchFamily="18" charset="0"/>
              <a:cs typeface="Times New Roman" panose="02020603050405020304" pitchFamily="18" charset="0"/>
            </a:endParaRPr>
          </a:p>
          <a:p>
            <a:pPr lvl="1"/>
            <a:endParaRPr lang="en-US" altLang="en-US" sz="1400" dirty="0">
              <a:latin typeface="Times New Roman" panose="02020603050405020304" pitchFamily="18" charset="0"/>
              <a:cs typeface="Times New Roman" panose="02020603050405020304" pitchFamily="18" charset="0"/>
            </a:endParaRPr>
          </a:p>
          <a:p>
            <a:pPr lvl="1"/>
            <a:endParaRPr lang="en-US"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95672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905000" y="2743200"/>
            <a:ext cx="8229600" cy="1143000"/>
          </a:xfrm>
        </p:spPr>
        <p:txBody>
          <a:bodyPr>
            <a:normAutofit fontScale="90000"/>
          </a:bodyPr>
          <a:lstStyle/>
          <a:p>
            <a:pPr eaLnBrk="1" fontAlgn="auto" hangingPunct="1">
              <a:spcAft>
                <a:spcPts val="0"/>
              </a:spcAft>
              <a:defRPr/>
            </a:pPr>
            <a:r>
              <a:rPr lang="en-US" altLang="en-US" sz="5400" dirty="0">
                <a:latin typeface="Times New Roman" panose="02020603050405020304" pitchFamily="18" charset="0"/>
                <a:cs typeface="Times New Roman" panose="02020603050405020304" pitchFamily="18" charset="0"/>
              </a:rPr>
              <a:t>DOCUMENTAION</a:t>
            </a:r>
            <a:br>
              <a:rPr lang="en-US" altLang="en-US" sz="5400" dirty="0">
                <a:latin typeface="Times New Roman" panose="02020603050405020304" pitchFamily="18" charset="0"/>
                <a:cs typeface="Times New Roman" panose="02020603050405020304" pitchFamily="18" charset="0"/>
              </a:rPr>
            </a:br>
            <a:r>
              <a:rPr lang="en-US" altLang="en-US" sz="5400" dirty="0">
                <a:latin typeface="Times New Roman" panose="02020603050405020304" pitchFamily="18" charset="0"/>
                <a:cs typeface="Times New Roman" panose="02020603050405020304" pitchFamily="18" charset="0"/>
              </a:rPr>
              <a:t>REQUIRED</a:t>
            </a:r>
            <a:r>
              <a:rPr lang="en-US" altLang="en-US" sz="5400" dirty="0"/>
              <a:t/>
            </a:r>
            <a:br>
              <a:rPr lang="en-US" altLang="en-US" sz="5400" dirty="0"/>
            </a:br>
            <a:endParaRPr lang="en-US" altLang="en-US" sz="5400" dirty="0"/>
          </a:p>
        </p:txBody>
      </p:sp>
    </p:spTree>
    <p:extLst>
      <p:ext uri="{BB962C8B-B14F-4D97-AF65-F5344CB8AC3E}">
        <p14:creationId xmlns:p14="http://schemas.microsoft.com/office/powerpoint/2010/main" val="29827124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Grp="1" noChangeArrowheads="1"/>
          </p:cNvSpPr>
          <p:nvPr>
            <p:ph type="title"/>
          </p:nvPr>
        </p:nvSpPr>
        <p:spPr>
          <a:xfrm>
            <a:off x="112143" y="1449238"/>
            <a:ext cx="6668219" cy="5408762"/>
          </a:xfrm>
        </p:spPr>
        <p:txBody>
          <a:bodyPr/>
          <a:lstStyle/>
          <a:p>
            <a:pPr marL="457200" lvl="1">
              <a:spcBef>
                <a:spcPct val="20000"/>
              </a:spcBef>
            </a:pPr>
            <a:r>
              <a:rPr lang="en-US" altLang="en-US" sz="2800" dirty="0">
                <a:solidFill>
                  <a:srgbClr val="002060"/>
                </a:solidFill>
                <a:latin typeface="Times New Roman" panose="02020603050405020304" pitchFamily="18" charset="0"/>
                <a:cs typeface="Times New Roman" panose="02020603050405020304" pitchFamily="18" charset="0"/>
              </a:rPr>
              <a:t/>
            </a:r>
            <a:br>
              <a:rPr lang="en-US" altLang="en-US" sz="2800" dirty="0">
                <a:solidFill>
                  <a:srgbClr val="002060"/>
                </a:solidFill>
                <a:latin typeface="Times New Roman" panose="02020603050405020304" pitchFamily="18" charset="0"/>
                <a:cs typeface="Times New Roman" panose="02020603050405020304" pitchFamily="18" charset="0"/>
              </a:rPr>
            </a:br>
            <a:r>
              <a:rPr lang="en-US" altLang="en-US" sz="3600" b="1" dirty="0">
                <a:solidFill>
                  <a:srgbClr val="002060"/>
                </a:solidFill>
                <a:latin typeface="Times New Roman" panose="02020603050405020304" pitchFamily="18" charset="0"/>
                <a:cs typeface="Times New Roman" panose="02020603050405020304" pitchFamily="18" charset="0"/>
              </a:rPr>
              <a:t>VA Form 21-2680</a:t>
            </a:r>
            <a:r>
              <a:rPr lang="en-US" altLang="en-US" sz="2800" dirty="0">
                <a:solidFill>
                  <a:srgbClr val="002060"/>
                </a:solidFill>
                <a:latin typeface="Times New Roman" panose="02020603050405020304" pitchFamily="18" charset="0"/>
                <a:cs typeface="Times New Roman" panose="02020603050405020304" pitchFamily="18" charset="0"/>
              </a:rPr>
              <a:t/>
            </a:r>
            <a:br>
              <a:rPr lang="en-US" altLang="en-US" sz="2800" dirty="0">
                <a:solidFill>
                  <a:srgbClr val="002060"/>
                </a:solidFill>
                <a:latin typeface="Times New Roman" panose="02020603050405020304" pitchFamily="18" charset="0"/>
                <a:cs typeface="Times New Roman" panose="02020603050405020304" pitchFamily="18" charset="0"/>
              </a:rPr>
            </a:br>
            <a:r>
              <a:rPr lang="en-US" altLang="en-US" sz="2400" dirty="0">
                <a:solidFill>
                  <a:srgbClr val="002060"/>
                </a:solidFill>
                <a:latin typeface="Times New Roman" panose="02020603050405020304" pitchFamily="18" charset="0"/>
                <a:cs typeface="Times New Roman" panose="02020603050405020304" pitchFamily="18" charset="0"/>
              </a:rPr>
              <a:t>*Must be prepared by a Medical Doctor (M.D.) or a VA Primary Care Provider (PCP</a:t>
            </a:r>
            <a:r>
              <a:rPr lang="en-US" altLang="en-US" sz="2400" dirty="0" smtClean="0">
                <a:solidFill>
                  <a:srgbClr val="002060"/>
                </a:solidFill>
                <a:latin typeface="Times New Roman" panose="02020603050405020304" pitchFamily="18" charset="0"/>
                <a:cs typeface="Times New Roman" panose="02020603050405020304" pitchFamily="18" charset="0"/>
              </a:rPr>
              <a:t>)</a:t>
            </a:r>
            <a:r>
              <a:rPr lang="en-US" altLang="en-US" sz="2400" dirty="0">
                <a:latin typeface="Times New Roman" panose="02020603050405020304" pitchFamily="18" charset="0"/>
                <a:cs typeface="Times New Roman" panose="02020603050405020304" pitchFamily="18" charset="0"/>
              </a:rPr>
              <a:t/>
            </a:r>
            <a:br>
              <a:rPr lang="en-US" altLang="en-US" sz="2400" dirty="0">
                <a:latin typeface="Times New Roman" panose="02020603050405020304" pitchFamily="18" charset="0"/>
                <a:cs typeface="Times New Roman" panose="02020603050405020304" pitchFamily="18" charset="0"/>
              </a:rPr>
            </a:br>
            <a:r>
              <a:rPr lang="en-US" altLang="en-US" sz="2800" dirty="0" smtClean="0">
                <a:latin typeface="Times New Roman" panose="02020603050405020304" pitchFamily="18" charset="0"/>
                <a:cs typeface="Times New Roman" panose="02020603050405020304" pitchFamily="18" charset="0"/>
              </a:rPr>
              <a:t/>
            </a:r>
            <a:br>
              <a:rPr lang="en-US" altLang="en-US" sz="2800" dirty="0" smtClean="0">
                <a:latin typeface="Times New Roman" panose="02020603050405020304" pitchFamily="18" charset="0"/>
                <a:cs typeface="Times New Roman" panose="02020603050405020304" pitchFamily="18" charset="0"/>
              </a:rPr>
            </a:br>
            <a:r>
              <a:rPr lang="en-US" altLang="en-US" sz="2800" dirty="0" smtClean="0">
                <a:latin typeface="Times New Roman" panose="02020603050405020304" pitchFamily="18" charset="0"/>
                <a:cs typeface="Times New Roman" panose="02020603050405020304" pitchFamily="18" charset="0"/>
              </a:rPr>
              <a:t/>
            </a:r>
            <a:br>
              <a:rPr lang="en-US" altLang="en-US" sz="2800" dirty="0" smtClean="0">
                <a:latin typeface="Times New Roman" panose="02020603050405020304" pitchFamily="18" charset="0"/>
                <a:cs typeface="Times New Roman" panose="02020603050405020304" pitchFamily="18" charset="0"/>
              </a:rPr>
            </a:br>
            <a:r>
              <a:rPr lang="en-US" altLang="en-US" sz="2000" b="1" i="1" kern="1200" dirty="0" smtClean="0">
                <a:solidFill>
                  <a:srgbClr val="FF0000"/>
                </a:solidFill>
                <a:latin typeface="Times New Roman" panose="02020603050405020304" pitchFamily="18" charset="0"/>
                <a:ea typeface="+mn-ea"/>
                <a:cs typeface="Times New Roman" panose="02020603050405020304" pitchFamily="18" charset="0"/>
              </a:rPr>
              <a:t>**</a:t>
            </a:r>
            <a:r>
              <a:rPr lang="en-US" altLang="en-US" sz="2000" b="1" i="1" kern="1200" dirty="0">
                <a:solidFill>
                  <a:srgbClr val="FF0000"/>
                </a:solidFill>
                <a:latin typeface="Times New Roman" panose="02020603050405020304" pitchFamily="18" charset="0"/>
                <a:ea typeface="+mn-ea"/>
                <a:cs typeface="Times New Roman" panose="02020603050405020304" pitchFamily="18" charset="0"/>
              </a:rPr>
              <a:t>Note: “IF” a Veteran/Surviving Spouse is currently residing in a Nursing Home Facility, VA will concede that the Veteran/Surviving Spouse is in need of “Aid &amp; Attendance” and there does not require the submission of VA Form 21-2680</a:t>
            </a:r>
            <a:r>
              <a:rPr lang="en-US" altLang="en-US" sz="2000" b="1" i="1" kern="1200" dirty="0" smtClean="0">
                <a:solidFill>
                  <a:srgbClr val="FF0000"/>
                </a:solidFill>
                <a:latin typeface="Times New Roman" panose="02020603050405020304" pitchFamily="18" charset="0"/>
                <a:ea typeface="+mn-ea"/>
                <a:cs typeface="Times New Roman" panose="02020603050405020304" pitchFamily="18" charset="0"/>
              </a:rPr>
              <a:t>.</a:t>
            </a:r>
            <a:endParaRPr lang="en-US" altLang="en-US" sz="4000" dirty="0">
              <a:latin typeface="Times New Roman" panose="02020603050405020304" pitchFamily="18" charset="0"/>
              <a:cs typeface="Times New Roman" panose="02020603050405020304" pitchFamily="18" charset="0"/>
            </a:endParaRPr>
          </a:p>
        </p:txBody>
      </p:sp>
      <p:graphicFrame>
        <p:nvGraphicFramePr>
          <p:cNvPr id="53251" name="Object 3"/>
          <p:cNvGraphicFramePr>
            <a:graphicFrameLocks noGrp="1" noChangeAspect="1"/>
          </p:cNvGraphicFramePr>
          <p:nvPr>
            <p:ph idx="1"/>
            <p:extLst>
              <p:ext uri="{D42A27DB-BD31-4B8C-83A1-F6EECF244321}">
                <p14:modId xmlns:p14="http://schemas.microsoft.com/office/powerpoint/2010/main" val="946805963"/>
              </p:ext>
            </p:extLst>
          </p:nvPr>
        </p:nvGraphicFramePr>
        <p:xfrm>
          <a:off x="7004478" y="1449238"/>
          <a:ext cx="4093377" cy="5296710"/>
        </p:xfrm>
        <a:graphic>
          <a:graphicData uri="http://schemas.openxmlformats.org/presentationml/2006/ole">
            <mc:AlternateContent xmlns:mc="http://schemas.openxmlformats.org/markup-compatibility/2006">
              <mc:Choice xmlns:v="urn:schemas-microsoft-com:vml" Requires="v">
                <p:oleObj spid="_x0000_s1035" name="Acrobat Document" r:id="rId3" imgW="5829300" imgH="7543800" progId="AcroExch.Document.7">
                  <p:embed/>
                </p:oleObj>
              </mc:Choice>
              <mc:Fallback>
                <p:oleObj name="Acrobat Document" r:id="rId3" imgW="5829300" imgH="7543800" progId="AcroExch.Document.7">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4478" y="1449238"/>
                        <a:ext cx="4093377" cy="529671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8687749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en-US"/>
          </a:p>
        </p:txBody>
      </p:sp>
      <p:sp>
        <p:nvSpPr>
          <p:cNvPr id="6" name="Subtitle 5"/>
          <p:cNvSpPr>
            <a:spLocks noGrp="1"/>
          </p:cNvSpPr>
          <p:nvPr>
            <p:ph type="subTitle" idx="1"/>
          </p:nvPr>
        </p:nvSpPr>
        <p:spPr>
          <a:xfrm>
            <a:off x="621101" y="1811547"/>
            <a:ext cx="11240219" cy="4544803"/>
          </a:xfrm>
        </p:spPr>
        <p:txBody>
          <a:bodyPr/>
          <a:lstStyle/>
          <a:p>
            <a:r>
              <a:rPr lang="en-US" sz="4400" b="1" cap="small" dirty="0">
                <a:solidFill>
                  <a:schemeClr val="tx2"/>
                </a:solidFill>
                <a:latin typeface="Times New Roman" pitchFamily="18" charset="0"/>
                <a:ea typeface="+mj-ea"/>
                <a:cs typeface="Times New Roman" pitchFamily="18" charset="0"/>
              </a:rPr>
              <a:t>Pension </a:t>
            </a:r>
            <a:r>
              <a:rPr lang="en-US" sz="4400" b="1" cap="small" dirty="0" smtClean="0">
                <a:solidFill>
                  <a:schemeClr val="tx2"/>
                </a:solidFill>
                <a:latin typeface="Times New Roman" pitchFamily="18" charset="0"/>
                <a:ea typeface="+mj-ea"/>
                <a:cs typeface="Times New Roman" pitchFamily="18" charset="0"/>
              </a:rPr>
              <a:t>and </a:t>
            </a:r>
            <a:r>
              <a:rPr lang="en-US" sz="4400" b="1" cap="small" dirty="0">
                <a:solidFill>
                  <a:schemeClr val="tx2"/>
                </a:solidFill>
                <a:latin typeface="Times New Roman" pitchFamily="18" charset="0"/>
                <a:ea typeface="+mj-ea"/>
                <a:cs typeface="Times New Roman" pitchFamily="18" charset="0"/>
              </a:rPr>
              <a:t>Dependency &amp; Indemnity Compensation (DIC</a:t>
            </a:r>
            <a:r>
              <a:rPr lang="en-US" sz="4400" b="1" cap="small" dirty="0" smtClean="0">
                <a:solidFill>
                  <a:schemeClr val="tx2"/>
                </a:solidFill>
                <a:latin typeface="Times New Roman" pitchFamily="18" charset="0"/>
                <a:ea typeface="+mj-ea"/>
                <a:cs typeface="Times New Roman" pitchFamily="18" charset="0"/>
              </a:rPr>
              <a:t>) Benefits</a:t>
            </a:r>
          </a:p>
          <a:p>
            <a:endParaRPr lang="en-US" sz="4400" b="1" cap="small" dirty="0">
              <a:solidFill>
                <a:prstClr val="white"/>
              </a:solidFill>
              <a:latin typeface="Times New Roman" pitchFamily="18" charset="0"/>
              <a:ea typeface="+mj-ea"/>
              <a:cs typeface="Times New Roman" pitchFamily="18" charset="0"/>
            </a:endParaRPr>
          </a:p>
          <a:p>
            <a:r>
              <a:rPr lang="en-US" b="1" cap="small" dirty="0" smtClean="0">
                <a:solidFill>
                  <a:prstClr val="white"/>
                </a:solidFill>
                <a:latin typeface="Times New Roman" pitchFamily="18" charset="0"/>
                <a:ea typeface="+mj-ea"/>
                <a:cs typeface="Times New Roman" pitchFamily="18" charset="0"/>
              </a:rPr>
              <a:t>By:</a:t>
            </a:r>
          </a:p>
          <a:p>
            <a:r>
              <a:rPr lang="en-US" sz="3200" b="1" cap="small" dirty="0" smtClean="0">
                <a:solidFill>
                  <a:prstClr val="white"/>
                </a:solidFill>
                <a:latin typeface="Times New Roman" pitchFamily="18" charset="0"/>
                <a:ea typeface="+mj-ea"/>
                <a:cs typeface="Times New Roman" pitchFamily="18" charset="0"/>
              </a:rPr>
              <a:t>Cameron </a:t>
            </a:r>
            <a:r>
              <a:rPr lang="en-US" sz="3200" b="1" cap="small" dirty="0" err="1" smtClean="0">
                <a:solidFill>
                  <a:prstClr val="white"/>
                </a:solidFill>
                <a:latin typeface="Times New Roman" pitchFamily="18" charset="0"/>
                <a:ea typeface="+mj-ea"/>
                <a:cs typeface="Times New Roman" pitchFamily="18" charset="0"/>
              </a:rPr>
              <a:t>Lochner</a:t>
            </a:r>
            <a:endParaRPr lang="en-US" sz="3200" b="1" cap="small" dirty="0" smtClean="0">
              <a:solidFill>
                <a:prstClr val="white"/>
              </a:solidFill>
              <a:latin typeface="Times New Roman" pitchFamily="18" charset="0"/>
              <a:ea typeface="+mj-ea"/>
              <a:cs typeface="Times New Roman" pitchFamily="18" charset="0"/>
            </a:endParaRPr>
          </a:p>
          <a:p>
            <a:r>
              <a:rPr lang="en-US" b="1" cap="small" dirty="0" smtClean="0">
                <a:solidFill>
                  <a:prstClr val="white"/>
                </a:solidFill>
                <a:latin typeface="Times New Roman" pitchFamily="18" charset="0"/>
                <a:ea typeface="+mj-ea"/>
                <a:cs typeface="Times New Roman" pitchFamily="18" charset="0"/>
              </a:rPr>
              <a:t>Northeast Indiana District Service Officer</a:t>
            </a:r>
            <a:endParaRPr lang="en-US" dirty="0"/>
          </a:p>
        </p:txBody>
      </p:sp>
      <p:sp>
        <p:nvSpPr>
          <p:cNvPr id="4" name="Slide Number Placeholder 3"/>
          <p:cNvSpPr>
            <a:spLocks noGrp="1"/>
          </p:cNvSpPr>
          <p:nvPr>
            <p:ph type="sldNum" sz="quarter" idx="12"/>
          </p:nvPr>
        </p:nvSpPr>
        <p:spPr/>
        <p:txBody>
          <a:bodyPr/>
          <a:lstStyle/>
          <a:p>
            <a:pPr>
              <a:defRPr/>
            </a:pPr>
            <a:fld id="{131ADAD2-64CC-4566-BACE-84343FD55266}"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876098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981200" y="152400"/>
            <a:ext cx="8153400" cy="990600"/>
          </a:xfrm>
        </p:spPr>
        <p:txBody>
          <a:bodyPr/>
          <a:lstStyle/>
          <a:p>
            <a:pPr algn="ctr" eaLnBrk="1" hangingPunct="1"/>
            <a:r>
              <a:rPr lang="en-US" altLang="en-US" sz="4000">
                <a:latin typeface="Times New Roman" panose="02020603050405020304" pitchFamily="18" charset="0"/>
                <a:cs typeface="Times New Roman" panose="02020603050405020304" pitchFamily="18" charset="0"/>
              </a:rPr>
              <a:t>Documentation Required</a:t>
            </a:r>
          </a:p>
        </p:txBody>
      </p:sp>
      <p:sp>
        <p:nvSpPr>
          <p:cNvPr id="54275" name="Rectangle 3"/>
          <p:cNvSpPr>
            <a:spLocks noGrp="1" noChangeArrowheads="1"/>
          </p:cNvSpPr>
          <p:nvPr>
            <p:ph idx="1"/>
          </p:nvPr>
        </p:nvSpPr>
        <p:spPr>
          <a:xfrm>
            <a:off x="353683" y="1447800"/>
            <a:ext cx="11283351" cy="5029200"/>
          </a:xfrm>
        </p:spPr>
        <p:txBody>
          <a:bodyPr/>
          <a:lstStyle/>
          <a:p>
            <a:pPr eaLnBrk="1" hangingPunct="1">
              <a:lnSpc>
                <a:spcPct val="80000"/>
              </a:lnSpc>
            </a:pPr>
            <a:r>
              <a:rPr lang="en-US" altLang="en-US" sz="2400" dirty="0" smtClean="0">
                <a:latin typeface="Times New Roman" panose="02020603050405020304" pitchFamily="18" charset="0"/>
                <a:cs typeface="Times New Roman" panose="02020603050405020304" pitchFamily="18" charset="0"/>
              </a:rPr>
              <a:t>Active-Duty Military Discharge or </a:t>
            </a:r>
            <a:r>
              <a:rPr lang="en-US" altLang="en-US" sz="2400" dirty="0">
                <a:latin typeface="Times New Roman" panose="02020603050405020304" pitchFamily="18" charset="0"/>
                <a:cs typeface="Times New Roman" panose="02020603050405020304" pitchFamily="18" charset="0"/>
              </a:rPr>
              <a:t>DD-214 </a:t>
            </a:r>
            <a:r>
              <a:rPr lang="en-US" altLang="en-US" sz="2400" dirty="0" smtClean="0">
                <a:latin typeface="Times New Roman" panose="02020603050405020304" pitchFamily="18" charset="0"/>
                <a:cs typeface="Times New Roman" panose="02020603050405020304" pitchFamily="18" charset="0"/>
              </a:rPr>
              <a:t>(Original </a:t>
            </a:r>
            <a:r>
              <a:rPr lang="en-US" altLang="en-US" sz="2400" dirty="0">
                <a:latin typeface="Times New Roman" panose="02020603050405020304" pitchFamily="18" charset="0"/>
                <a:cs typeface="Times New Roman" panose="02020603050405020304" pitchFamily="18" charset="0"/>
              </a:rPr>
              <a:t>or </a:t>
            </a:r>
            <a:r>
              <a:rPr lang="en-US" altLang="en-US" sz="2400" dirty="0" smtClean="0">
                <a:latin typeface="Times New Roman" panose="02020603050405020304" pitchFamily="18" charset="0"/>
                <a:cs typeface="Times New Roman" panose="02020603050405020304" pitchFamily="18" charset="0"/>
              </a:rPr>
              <a:t>Certified </a:t>
            </a:r>
            <a:r>
              <a:rPr lang="en-US" altLang="en-US" sz="2400" dirty="0">
                <a:latin typeface="Times New Roman" panose="02020603050405020304" pitchFamily="18" charset="0"/>
                <a:cs typeface="Times New Roman" panose="02020603050405020304" pitchFamily="18" charset="0"/>
              </a:rPr>
              <a:t>C</a:t>
            </a:r>
            <a:r>
              <a:rPr lang="en-US" altLang="en-US" sz="2400" dirty="0" smtClean="0">
                <a:latin typeface="Times New Roman" panose="02020603050405020304" pitchFamily="18" charset="0"/>
                <a:cs typeface="Times New Roman" panose="02020603050405020304" pitchFamily="18" charset="0"/>
              </a:rPr>
              <a:t>opy</a:t>
            </a:r>
            <a:r>
              <a:rPr lang="en-US" altLang="en-US" sz="2400" dirty="0">
                <a:latin typeface="Times New Roman" panose="02020603050405020304" pitchFamily="18" charset="0"/>
                <a:cs typeface="Times New Roman" panose="02020603050405020304" pitchFamily="18" charset="0"/>
              </a:rPr>
              <a:t>)</a:t>
            </a:r>
          </a:p>
          <a:p>
            <a:pPr eaLnBrk="1" hangingPunct="1">
              <a:lnSpc>
                <a:spcPct val="80000"/>
              </a:lnSpc>
            </a:pPr>
            <a:r>
              <a:rPr lang="en-US" altLang="en-US" sz="2400" dirty="0">
                <a:latin typeface="Times New Roman" panose="02020603050405020304" pitchFamily="18" charset="0"/>
                <a:cs typeface="Times New Roman" panose="02020603050405020304" pitchFamily="18" charset="0"/>
              </a:rPr>
              <a:t>Marriage certificate (if applicable)</a:t>
            </a:r>
          </a:p>
          <a:p>
            <a:pPr eaLnBrk="1" hangingPunct="1">
              <a:lnSpc>
                <a:spcPct val="80000"/>
              </a:lnSpc>
            </a:pPr>
            <a:r>
              <a:rPr lang="en-US" altLang="en-US" sz="2400" dirty="0">
                <a:latin typeface="Times New Roman" panose="02020603050405020304" pitchFamily="18" charset="0"/>
                <a:cs typeface="Times New Roman" panose="02020603050405020304" pitchFamily="18" charset="0"/>
              </a:rPr>
              <a:t>Death certificate (if applicable)</a:t>
            </a:r>
          </a:p>
          <a:p>
            <a:pPr eaLnBrk="1" hangingPunct="1">
              <a:lnSpc>
                <a:spcPct val="80000"/>
              </a:lnSpc>
            </a:pPr>
            <a:r>
              <a:rPr lang="en-US" altLang="en-US" sz="2400" dirty="0">
                <a:latin typeface="Times New Roman" panose="02020603050405020304" pitchFamily="18" charset="0"/>
                <a:cs typeface="Times New Roman" panose="02020603050405020304" pitchFamily="18" charset="0"/>
              </a:rPr>
              <a:t>Letter from Assisted Living showing:</a:t>
            </a:r>
          </a:p>
          <a:p>
            <a:pPr lvl="1" eaLnBrk="1" hangingPunct="1">
              <a:lnSpc>
                <a:spcPct val="80000"/>
              </a:lnSpc>
            </a:pPr>
            <a:r>
              <a:rPr lang="en-US" altLang="en-US" sz="2000" dirty="0">
                <a:latin typeface="Times New Roman" panose="02020603050405020304" pitchFamily="18" charset="0"/>
                <a:cs typeface="Times New Roman" panose="02020603050405020304" pitchFamily="18" charset="0"/>
              </a:rPr>
              <a:t>Date entered</a:t>
            </a:r>
          </a:p>
          <a:p>
            <a:pPr lvl="1" eaLnBrk="1" hangingPunct="1">
              <a:lnSpc>
                <a:spcPct val="80000"/>
              </a:lnSpc>
            </a:pPr>
            <a:r>
              <a:rPr lang="en-US" altLang="en-US" sz="2000" dirty="0">
                <a:latin typeface="Times New Roman" panose="02020603050405020304" pitchFamily="18" charset="0"/>
                <a:cs typeface="Times New Roman" panose="02020603050405020304" pitchFamily="18" charset="0"/>
              </a:rPr>
              <a:t>Cost for room and board along with cost of any medically related charges</a:t>
            </a:r>
          </a:p>
          <a:p>
            <a:pPr lvl="1" eaLnBrk="1" hangingPunct="1">
              <a:lnSpc>
                <a:spcPct val="80000"/>
              </a:lnSpc>
            </a:pPr>
            <a:r>
              <a:rPr lang="en-US" altLang="en-US" sz="2000" dirty="0">
                <a:latin typeface="Times New Roman" panose="02020603050405020304" pitchFamily="18" charset="0"/>
                <a:cs typeface="Times New Roman" panose="02020603050405020304" pitchFamily="18" charset="0"/>
              </a:rPr>
              <a:t>Amount paid by other sources</a:t>
            </a:r>
          </a:p>
          <a:p>
            <a:pPr lvl="1" eaLnBrk="1" hangingPunct="1">
              <a:lnSpc>
                <a:spcPct val="80000"/>
              </a:lnSpc>
            </a:pPr>
            <a:r>
              <a:rPr lang="en-US" altLang="en-US" sz="2000" dirty="0">
                <a:latin typeface="Times New Roman" panose="02020603050405020304" pitchFamily="18" charset="0"/>
                <a:cs typeface="Times New Roman" panose="02020603050405020304" pitchFamily="18" charset="0"/>
              </a:rPr>
              <a:t>Type of specialized care provided</a:t>
            </a:r>
          </a:p>
          <a:p>
            <a:pPr lvl="2" eaLnBrk="1" hangingPunct="1">
              <a:lnSpc>
                <a:spcPct val="80000"/>
              </a:lnSpc>
            </a:pPr>
            <a:r>
              <a:rPr lang="en-US" altLang="en-US" sz="1800" dirty="0">
                <a:latin typeface="Times New Roman" panose="02020603050405020304" pitchFamily="18" charset="0"/>
                <a:cs typeface="Times New Roman" panose="02020603050405020304" pitchFamily="18" charset="0"/>
              </a:rPr>
              <a:t>Must be providing a minimum of two (2) Medically Necessary Activities of Daily Living (ADLs)</a:t>
            </a:r>
          </a:p>
          <a:p>
            <a:pPr lvl="1" eaLnBrk="1" hangingPunct="1">
              <a:lnSpc>
                <a:spcPct val="80000"/>
              </a:lnSpc>
            </a:pPr>
            <a:r>
              <a:rPr lang="en-US" altLang="en-US" sz="2000" dirty="0">
                <a:latin typeface="Times New Roman" panose="02020603050405020304" pitchFamily="18" charset="0"/>
                <a:cs typeface="Times New Roman" panose="02020603050405020304" pitchFamily="18" charset="0"/>
              </a:rPr>
              <a:t>If Spouse resides in Assisted Living, separate the Spouses costs from the Veterans.</a:t>
            </a:r>
          </a:p>
        </p:txBody>
      </p:sp>
    </p:spTree>
    <p:extLst>
      <p:ext uri="{BB962C8B-B14F-4D97-AF65-F5344CB8AC3E}">
        <p14:creationId xmlns:p14="http://schemas.microsoft.com/office/powerpoint/2010/main" val="28639622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1981200" y="274638"/>
            <a:ext cx="8229600" cy="715962"/>
          </a:xfrm>
        </p:spPr>
        <p:txBody>
          <a:bodyPr/>
          <a:lstStyle/>
          <a:p>
            <a:pPr algn="ctr"/>
            <a:r>
              <a:rPr lang="en-US" altLang="en-US" sz="4000">
                <a:latin typeface="Times New Roman" panose="02020603050405020304" pitchFamily="18" charset="0"/>
                <a:cs typeface="Times New Roman" panose="02020603050405020304" pitchFamily="18" charset="0"/>
              </a:rPr>
              <a:t>Documentation Required</a:t>
            </a:r>
          </a:p>
        </p:txBody>
      </p:sp>
      <p:sp>
        <p:nvSpPr>
          <p:cNvPr id="59395" name="Content Placeholder 2"/>
          <p:cNvSpPr>
            <a:spLocks noGrp="1"/>
          </p:cNvSpPr>
          <p:nvPr>
            <p:ph idx="1"/>
          </p:nvPr>
        </p:nvSpPr>
        <p:spPr>
          <a:xfrm>
            <a:off x="1981200" y="1600200"/>
            <a:ext cx="8229600" cy="4876800"/>
          </a:xfrm>
        </p:spPr>
        <p:txBody>
          <a:bodyPr/>
          <a:lstStyle/>
          <a:p>
            <a:pPr marL="34925" indent="0" algn="ctr">
              <a:buNone/>
            </a:pPr>
            <a:endParaRPr lang="en-US" altLang="en-US" sz="2000" dirty="0">
              <a:latin typeface="Times New Roman" panose="02020603050405020304" pitchFamily="18" charset="0"/>
              <a:cs typeface="Times New Roman" panose="02020603050405020304" pitchFamily="18" charset="0"/>
            </a:endParaRPr>
          </a:p>
          <a:p>
            <a:pPr marL="34925" indent="0" algn="ctr">
              <a:buNone/>
            </a:pPr>
            <a:endParaRPr lang="en-US" altLang="en-US" sz="2000" dirty="0">
              <a:latin typeface="Times New Roman" panose="02020603050405020304" pitchFamily="18" charset="0"/>
              <a:cs typeface="Times New Roman" panose="02020603050405020304" pitchFamily="18" charset="0"/>
            </a:endParaRPr>
          </a:p>
          <a:p>
            <a:pPr marL="34925" indent="0" algn="ctr">
              <a:buNone/>
            </a:pPr>
            <a:endParaRPr lang="en-US" altLang="en-US" sz="2000" dirty="0">
              <a:latin typeface="Times New Roman" panose="02020603050405020304" pitchFamily="18" charset="0"/>
              <a:cs typeface="Times New Roman" panose="02020603050405020304" pitchFamily="18" charset="0"/>
            </a:endParaRPr>
          </a:p>
          <a:p>
            <a:pPr marL="34925" indent="0" algn="ctr">
              <a:buNone/>
            </a:pPr>
            <a:endParaRPr lang="en-US" altLang="en-US" sz="2000" dirty="0">
              <a:latin typeface="Times New Roman" panose="02020603050405020304" pitchFamily="18" charset="0"/>
              <a:cs typeface="Times New Roman" panose="02020603050405020304" pitchFamily="18" charset="0"/>
            </a:endParaRPr>
          </a:p>
          <a:p>
            <a:pPr marL="34925" indent="0" algn="ctr">
              <a:buNone/>
            </a:pPr>
            <a:endParaRPr lang="en-US" altLang="en-US" sz="2000" dirty="0">
              <a:latin typeface="Times New Roman" panose="02020603050405020304" pitchFamily="18" charset="0"/>
              <a:cs typeface="Times New Roman" panose="02020603050405020304" pitchFamily="18" charset="0"/>
            </a:endParaRPr>
          </a:p>
          <a:p>
            <a:pPr marL="34925" indent="0" algn="ctr">
              <a:buNone/>
            </a:pPr>
            <a:endParaRPr lang="en-US" altLang="en-US" sz="2000" dirty="0">
              <a:latin typeface="Times New Roman" panose="02020603050405020304" pitchFamily="18" charset="0"/>
              <a:cs typeface="Times New Roman" panose="02020603050405020304" pitchFamily="18" charset="0"/>
            </a:endParaRPr>
          </a:p>
          <a:p>
            <a:pPr marL="34925" indent="0" algn="ctr">
              <a:buNone/>
            </a:pPr>
            <a:endParaRPr lang="en-US" altLang="en-US" sz="2000" dirty="0">
              <a:latin typeface="Times New Roman" panose="02020603050405020304" pitchFamily="18" charset="0"/>
              <a:cs typeface="Times New Roman" panose="02020603050405020304" pitchFamily="18" charset="0"/>
            </a:endParaRPr>
          </a:p>
          <a:p>
            <a:pPr marL="34925" indent="0" algn="ctr">
              <a:buNone/>
            </a:pPr>
            <a:endParaRPr lang="en-US" altLang="en-US" sz="2000" dirty="0">
              <a:latin typeface="Times New Roman" panose="02020603050405020304" pitchFamily="18" charset="0"/>
              <a:cs typeface="Times New Roman" panose="02020603050405020304" pitchFamily="18" charset="0"/>
            </a:endParaRPr>
          </a:p>
          <a:p>
            <a:pPr marL="34925" indent="0" algn="ctr">
              <a:buNone/>
            </a:pPr>
            <a:endParaRPr lang="en-US" altLang="en-US" sz="2000" dirty="0">
              <a:latin typeface="Times New Roman" panose="02020603050405020304" pitchFamily="18" charset="0"/>
              <a:cs typeface="Times New Roman" panose="02020603050405020304" pitchFamily="18" charset="0"/>
            </a:endParaRPr>
          </a:p>
          <a:p>
            <a:pPr marL="34925" indent="0" algn="ctr">
              <a:buNone/>
            </a:pPr>
            <a:endParaRPr lang="en-US" altLang="en-US" sz="2000" dirty="0">
              <a:latin typeface="Times New Roman" panose="02020603050405020304" pitchFamily="18" charset="0"/>
              <a:cs typeface="Times New Roman" panose="02020603050405020304" pitchFamily="18" charset="0"/>
            </a:endParaRPr>
          </a:p>
          <a:p>
            <a:pPr marL="34925" indent="0" algn="ctr">
              <a:buNone/>
            </a:pPr>
            <a:endParaRPr lang="en-US" altLang="en-US" sz="2000" dirty="0">
              <a:latin typeface="Times New Roman" panose="02020603050405020304" pitchFamily="18" charset="0"/>
              <a:cs typeface="Times New Roman" panose="02020603050405020304" pitchFamily="18" charset="0"/>
            </a:endParaRPr>
          </a:p>
          <a:p>
            <a:pPr marL="34925" indent="0" algn="ctr">
              <a:buNone/>
            </a:pPr>
            <a:endParaRPr lang="en-US" altLang="en-US" sz="2000" dirty="0">
              <a:latin typeface="Times New Roman" panose="02020603050405020304" pitchFamily="18" charset="0"/>
              <a:cs typeface="Times New Roman" panose="02020603050405020304" pitchFamily="18" charset="0"/>
            </a:endParaRPr>
          </a:p>
          <a:p>
            <a:pPr marL="34925" indent="0" algn="ctr">
              <a:buNone/>
            </a:pPr>
            <a:r>
              <a:rPr lang="en-US" altLang="en-US" sz="2000" dirty="0">
                <a:latin typeface="Times New Roman" panose="02020603050405020304" pitchFamily="18" charset="0"/>
                <a:cs typeface="Times New Roman" panose="02020603050405020304" pitchFamily="18" charset="0"/>
              </a:rPr>
              <a:t>“Sample” Assisted Living Facility Letter for </a:t>
            </a:r>
          </a:p>
          <a:p>
            <a:pPr marL="34925" indent="0" algn="ctr">
              <a:buNone/>
            </a:pPr>
            <a:r>
              <a:rPr lang="en-US" altLang="en-US" sz="2000" dirty="0">
                <a:latin typeface="Times New Roman" panose="02020603050405020304" pitchFamily="18" charset="0"/>
                <a:cs typeface="Times New Roman" panose="02020603050405020304" pitchFamily="18" charset="0"/>
              </a:rPr>
              <a:t>Assisted Living Healthcare</a:t>
            </a:r>
          </a:p>
        </p:txBody>
      </p:sp>
      <p:pic>
        <p:nvPicPr>
          <p:cNvPr id="5939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86687" y="1384413"/>
            <a:ext cx="3810000" cy="4568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44556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1981200" y="274638"/>
            <a:ext cx="8153400" cy="639762"/>
          </a:xfrm>
        </p:spPr>
        <p:txBody>
          <a:bodyPr/>
          <a:lstStyle/>
          <a:p>
            <a:pPr algn="ctr"/>
            <a:r>
              <a:rPr lang="en-US" altLang="en-US" sz="4000">
                <a:latin typeface="Times New Roman" panose="02020603050405020304" pitchFamily="18" charset="0"/>
                <a:cs typeface="Times New Roman" panose="02020603050405020304" pitchFamily="18" charset="0"/>
              </a:rPr>
              <a:t>Documentation Required</a:t>
            </a:r>
          </a:p>
        </p:txBody>
      </p:sp>
      <p:sp>
        <p:nvSpPr>
          <p:cNvPr id="6" name="Content Placeholder 5"/>
          <p:cNvSpPr>
            <a:spLocks noGrp="1"/>
          </p:cNvSpPr>
          <p:nvPr>
            <p:ph idx="1"/>
          </p:nvPr>
        </p:nvSpPr>
        <p:spPr>
          <a:xfrm>
            <a:off x="1981200" y="1600200"/>
            <a:ext cx="8229600" cy="4953000"/>
          </a:xfrm>
        </p:spPr>
        <p:txBody>
          <a:bodyPr/>
          <a:lstStyle/>
          <a:p>
            <a:pPr algn="ctr">
              <a:defRPr/>
            </a:pPr>
            <a:endParaRPr lang="en-US" sz="1400" dirty="0">
              <a:latin typeface="Times New Roman" panose="02020603050405020304" pitchFamily="18" charset="0"/>
              <a:cs typeface="Times New Roman" panose="02020603050405020304" pitchFamily="18" charset="0"/>
            </a:endParaRPr>
          </a:p>
          <a:p>
            <a:pPr algn="ctr">
              <a:defRPr/>
            </a:pPr>
            <a:endParaRPr lang="en-US" sz="1400" dirty="0">
              <a:latin typeface="Times New Roman" panose="02020603050405020304" pitchFamily="18" charset="0"/>
              <a:cs typeface="Times New Roman" panose="02020603050405020304" pitchFamily="18" charset="0"/>
            </a:endParaRPr>
          </a:p>
          <a:p>
            <a:pPr algn="ctr">
              <a:defRPr/>
            </a:pPr>
            <a:endParaRPr lang="en-US" sz="1400" dirty="0">
              <a:latin typeface="Times New Roman" panose="02020603050405020304" pitchFamily="18" charset="0"/>
              <a:cs typeface="Times New Roman" panose="02020603050405020304" pitchFamily="18" charset="0"/>
            </a:endParaRPr>
          </a:p>
          <a:p>
            <a:pPr algn="ctr">
              <a:defRPr/>
            </a:pPr>
            <a:endParaRPr lang="en-US" sz="1400" dirty="0">
              <a:latin typeface="Times New Roman" panose="02020603050405020304" pitchFamily="18" charset="0"/>
              <a:cs typeface="Times New Roman" panose="02020603050405020304" pitchFamily="18" charset="0"/>
            </a:endParaRPr>
          </a:p>
          <a:p>
            <a:pPr algn="ctr">
              <a:defRPr/>
            </a:pPr>
            <a:endParaRPr lang="en-US" sz="1400" dirty="0">
              <a:latin typeface="Times New Roman" panose="02020603050405020304" pitchFamily="18" charset="0"/>
              <a:cs typeface="Times New Roman" panose="02020603050405020304" pitchFamily="18" charset="0"/>
            </a:endParaRPr>
          </a:p>
          <a:p>
            <a:pPr algn="ctr">
              <a:defRPr/>
            </a:pPr>
            <a:endParaRPr lang="en-US" sz="1400" dirty="0">
              <a:latin typeface="Times New Roman" panose="02020603050405020304" pitchFamily="18" charset="0"/>
              <a:cs typeface="Times New Roman" panose="02020603050405020304" pitchFamily="18" charset="0"/>
            </a:endParaRPr>
          </a:p>
          <a:p>
            <a:pPr algn="ctr">
              <a:defRPr/>
            </a:pPr>
            <a:endParaRPr lang="en-US" sz="1400" dirty="0">
              <a:latin typeface="Times New Roman" panose="02020603050405020304" pitchFamily="18" charset="0"/>
              <a:cs typeface="Times New Roman" panose="02020603050405020304" pitchFamily="18" charset="0"/>
            </a:endParaRPr>
          </a:p>
          <a:p>
            <a:pPr algn="ctr">
              <a:defRPr/>
            </a:pPr>
            <a:endParaRPr lang="en-US" sz="1400" dirty="0">
              <a:latin typeface="Times New Roman" panose="02020603050405020304" pitchFamily="18" charset="0"/>
              <a:cs typeface="Times New Roman" panose="02020603050405020304" pitchFamily="18" charset="0"/>
            </a:endParaRPr>
          </a:p>
          <a:p>
            <a:pPr algn="ctr">
              <a:defRPr/>
            </a:pPr>
            <a:endParaRPr lang="en-US" sz="1400" dirty="0">
              <a:latin typeface="Times New Roman" panose="02020603050405020304" pitchFamily="18" charset="0"/>
              <a:cs typeface="Times New Roman" panose="02020603050405020304" pitchFamily="18" charset="0"/>
            </a:endParaRPr>
          </a:p>
          <a:p>
            <a:pPr algn="ctr">
              <a:defRPr/>
            </a:pPr>
            <a:endParaRPr lang="en-US" sz="1400" dirty="0">
              <a:latin typeface="Times New Roman" panose="02020603050405020304" pitchFamily="18" charset="0"/>
              <a:cs typeface="Times New Roman" panose="02020603050405020304" pitchFamily="18" charset="0"/>
            </a:endParaRPr>
          </a:p>
          <a:p>
            <a:pPr algn="ctr">
              <a:defRPr/>
            </a:pPr>
            <a:endParaRPr lang="en-US" sz="1400" dirty="0">
              <a:latin typeface="Times New Roman" panose="02020603050405020304" pitchFamily="18" charset="0"/>
              <a:cs typeface="Times New Roman" panose="02020603050405020304" pitchFamily="18" charset="0"/>
            </a:endParaRPr>
          </a:p>
          <a:p>
            <a:pPr algn="ctr">
              <a:defRPr/>
            </a:pPr>
            <a:endParaRPr lang="en-US" sz="1400" dirty="0">
              <a:latin typeface="Times New Roman" panose="02020603050405020304" pitchFamily="18" charset="0"/>
              <a:cs typeface="Times New Roman" panose="02020603050405020304" pitchFamily="18" charset="0"/>
            </a:endParaRPr>
          </a:p>
          <a:p>
            <a:pPr algn="ctr">
              <a:defRPr/>
            </a:pPr>
            <a:endParaRPr lang="en-US" sz="1400" dirty="0">
              <a:latin typeface="Times New Roman" panose="02020603050405020304" pitchFamily="18" charset="0"/>
              <a:cs typeface="Times New Roman" panose="02020603050405020304" pitchFamily="18" charset="0"/>
            </a:endParaRPr>
          </a:p>
          <a:p>
            <a:pPr algn="ctr">
              <a:defRPr/>
            </a:pPr>
            <a:endParaRPr lang="en-US" sz="1400" dirty="0">
              <a:latin typeface="Times New Roman" panose="02020603050405020304" pitchFamily="18" charset="0"/>
              <a:cs typeface="Times New Roman" panose="02020603050405020304" pitchFamily="18" charset="0"/>
            </a:endParaRPr>
          </a:p>
          <a:p>
            <a:pPr algn="ctr">
              <a:defRPr/>
            </a:pPr>
            <a:endParaRPr lang="en-US" sz="1400" dirty="0">
              <a:latin typeface="Times New Roman" panose="02020603050405020304" pitchFamily="18" charset="0"/>
              <a:cs typeface="Times New Roman" panose="02020603050405020304" pitchFamily="18" charset="0"/>
            </a:endParaRPr>
          </a:p>
          <a:p>
            <a:pPr algn="ctr">
              <a:defRPr/>
            </a:pPr>
            <a:endParaRPr lang="en-US" sz="1400" dirty="0">
              <a:latin typeface="Times New Roman" panose="02020603050405020304" pitchFamily="18" charset="0"/>
              <a:cs typeface="Times New Roman" panose="02020603050405020304" pitchFamily="18" charset="0"/>
            </a:endParaRPr>
          </a:p>
          <a:p>
            <a:pPr algn="ctr">
              <a:defRPr/>
            </a:pPr>
            <a:endParaRPr lang="en-US" sz="1400" dirty="0">
              <a:latin typeface="Times New Roman" panose="02020603050405020304" pitchFamily="18" charset="0"/>
              <a:cs typeface="Times New Roman" panose="02020603050405020304" pitchFamily="18" charset="0"/>
            </a:endParaRPr>
          </a:p>
          <a:p>
            <a:pPr algn="ctr">
              <a:defRPr/>
            </a:pPr>
            <a:endParaRPr lang="en-US" sz="1400" dirty="0">
              <a:latin typeface="Times New Roman" panose="02020603050405020304" pitchFamily="18" charset="0"/>
              <a:cs typeface="Times New Roman" panose="02020603050405020304" pitchFamily="18" charset="0"/>
            </a:endParaRPr>
          </a:p>
          <a:p>
            <a:pPr marL="36512" indent="0" algn="ctr">
              <a:buNone/>
              <a:defRPr/>
            </a:pPr>
            <a:r>
              <a:rPr lang="en-US" sz="2000" dirty="0">
                <a:latin typeface="Times New Roman" panose="02020603050405020304" pitchFamily="18" charset="0"/>
                <a:cs typeface="Times New Roman" panose="02020603050405020304" pitchFamily="18" charset="0"/>
              </a:rPr>
              <a:t>VA Form 21-0779 for Nursing Home Healthcare</a:t>
            </a:r>
          </a:p>
        </p:txBody>
      </p:sp>
      <p:pic>
        <p:nvPicPr>
          <p:cNvPr id="58372"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405668"/>
            <a:ext cx="3983966" cy="476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7721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2057400" y="1524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9BBB59"/>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Clr>
                <a:srgbClr val="8064A2"/>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64A2"/>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64A2"/>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64A2"/>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64A2"/>
              </a:buClr>
              <a:buSzPct val="10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4000">
                <a:latin typeface="Times New Roman" panose="02020603050405020304" pitchFamily="18" charset="0"/>
                <a:cs typeface="Times New Roman" panose="02020603050405020304" pitchFamily="18" charset="0"/>
              </a:rPr>
              <a:t>Documentation Required</a:t>
            </a:r>
          </a:p>
        </p:txBody>
      </p:sp>
      <p:sp>
        <p:nvSpPr>
          <p:cNvPr id="60419" name="Rectangle 11"/>
          <p:cNvSpPr>
            <a:spLocks noChangeArrowheads="1"/>
          </p:cNvSpPr>
          <p:nvPr/>
        </p:nvSpPr>
        <p:spPr bwMode="auto">
          <a:xfrm>
            <a:off x="2022475" y="5715000"/>
            <a:ext cx="8229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9BBB59"/>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Clr>
                <a:srgbClr val="8064A2"/>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64A2"/>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64A2"/>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64A2"/>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64A2"/>
              </a:buClr>
              <a:buSzPct val="10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lnSpc>
                <a:spcPct val="80000"/>
              </a:lnSpc>
              <a:buClr>
                <a:schemeClr val="bg2"/>
              </a:buClr>
              <a:buSzPct val="75000"/>
              <a:buFont typeface="Wingdings 2" panose="05020102010507070707" pitchFamily="18" charset="2"/>
              <a:buNone/>
            </a:pPr>
            <a:endParaRPr lang="en-US" altLang="en-US" sz="2000">
              <a:latin typeface="Times New Roman" panose="02020603050405020304" pitchFamily="18" charset="0"/>
              <a:cs typeface="Times New Roman" panose="02020603050405020304" pitchFamily="18" charset="0"/>
            </a:endParaRPr>
          </a:p>
          <a:p>
            <a:pPr algn="ctr" eaLnBrk="1" hangingPunct="1">
              <a:lnSpc>
                <a:spcPct val="80000"/>
              </a:lnSpc>
              <a:buClr>
                <a:schemeClr val="bg2"/>
              </a:buClr>
              <a:buSzPct val="75000"/>
              <a:buFont typeface="Wingdings 2" panose="05020102010507070707" pitchFamily="18" charset="2"/>
              <a:buNone/>
            </a:pPr>
            <a:endParaRPr lang="en-US" altLang="en-US" sz="2000">
              <a:latin typeface="Times New Roman" panose="02020603050405020304" pitchFamily="18" charset="0"/>
              <a:cs typeface="Times New Roman" panose="02020603050405020304" pitchFamily="18" charset="0"/>
            </a:endParaRPr>
          </a:p>
          <a:p>
            <a:pPr algn="ctr" eaLnBrk="1" hangingPunct="1">
              <a:lnSpc>
                <a:spcPct val="80000"/>
              </a:lnSpc>
              <a:buClr>
                <a:schemeClr val="bg2"/>
              </a:buClr>
              <a:buSzPct val="75000"/>
              <a:buFont typeface="Wingdings 2" panose="05020102010507070707" pitchFamily="18" charset="2"/>
              <a:buNone/>
            </a:pPr>
            <a:r>
              <a:rPr lang="en-US" altLang="en-US" sz="2000">
                <a:latin typeface="Times New Roman" panose="02020603050405020304" pitchFamily="18" charset="0"/>
                <a:cs typeface="Times New Roman" panose="02020603050405020304" pitchFamily="18" charset="0"/>
              </a:rPr>
              <a:t>Attendant Affidavit for In-Home Healthcare</a:t>
            </a:r>
          </a:p>
        </p:txBody>
      </p:sp>
      <p:pic>
        <p:nvPicPr>
          <p:cNvPr id="60420" name="Picture 8" descr="ATTENDANT AFFIDAV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0" y="1423446"/>
            <a:ext cx="3970308" cy="476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05765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2057400" y="152400"/>
            <a:ext cx="8153400" cy="1143000"/>
          </a:xfrm>
        </p:spPr>
        <p:txBody>
          <a:bodyPr/>
          <a:lstStyle/>
          <a:p>
            <a:pPr algn="ctr" eaLnBrk="1" hangingPunct="1"/>
            <a:r>
              <a:rPr lang="en-US" altLang="en-US" sz="4000">
                <a:latin typeface="Times New Roman" panose="02020603050405020304" pitchFamily="18" charset="0"/>
                <a:cs typeface="Times New Roman" panose="02020603050405020304" pitchFamily="18" charset="0"/>
              </a:rPr>
              <a:t>Documentation Required</a:t>
            </a:r>
          </a:p>
        </p:txBody>
      </p:sp>
      <p:sp>
        <p:nvSpPr>
          <p:cNvPr id="55299" name="Rectangle 3"/>
          <p:cNvSpPr>
            <a:spLocks noGrp="1" noChangeArrowheads="1"/>
          </p:cNvSpPr>
          <p:nvPr>
            <p:ph idx="1"/>
          </p:nvPr>
        </p:nvSpPr>
        <p:spPr>
          <a:xfrm>
            <a:off x="362309" y="1371600"/>
            <a:ext cx="11533517" cy="5029200"/>
          </a:xfrm>
        </p:spPr>
        <p:txBody>
          <a:bodyPr/>
          <a:lstStyle/>
          <a:p>
            <a:pPr eaLnBrk="1" hangingPunct="1">
              <a:lnSpc>
                <a:spcPct val="90000"/>
              </a:lnSpc>
            </a:pPr>
            <a:r>
              <a:rPr lang="en-US" altLang="en-US" dirty="0">
                <a:latin typeface="Times New Roman" panose="02020603050405020304" pitchFamily="18" charset="0"/>
                <a:cs typeface="Times New Roman" panose="02020603050405020304" pitchFamily="18" charset="0"/>
              </a:rPr>
              <a:t>Provide Proof of Net Worth/Assets</a:t>
            </a:r>
          </a:p>
          <a:p>
            <a:pPr lvl="1" eaLnBrk="1" hangingPunct="1">
              <a:lnSpc>
                <a:spcPct val="90000"/>
              </a:lnSpc>
            </a:pPr>
            <a:r>
              <a:rPr lang="en-US" altLang="en-US" sz="2400" dirty="0">
                <a:latin typeface="Times New Roman" panose="02020603050405020304" pitchFamily="18" charset="0"/>
                <a:cs typeface="Times New Roman" panose="02020603050405020304" pitchFamily="18" charset="0"/>
              </a:rPr>
              <a:t>Types of Assets –</a:t>
            </a:r>
          </a:p>
          <a:p>
            <a:pPr lvl="2" eaLnBrk="1" hangingPunct="1">
              <a:lnSpc>
                <a:spcPct val="90000"/>
              </a:lnSpc>
            </a:pPr>
            <a:r>
              <a:rPr lang="en-US" altLang="en-US" sz="1800" dirty="0">
                <a:latin typeface="Times New Roman" panose="02020603050405020304" pitchFamily="18" charset="0"/>
                <a:cs typeface="Times New Roman" panose="02020603050405020304" pitchFamily="18" charset="0"/>
              </a:rPr>
              <a:t>Cash	</a:t>
            </a:r>
          </a:p>
          <a:p>
            <a:pPr lvl="2" eaLnBrk="1" hangingPunct="1">
              <a:lnSpc>
                <a:spcPct val="90000"/>
              </a:lnSpc>
            </a:pPr>
            <a:r>
              <a:rPr lang="en-US" altLang="en-US" sz="2000" dirty="0">
                <a:latin typeface="Times New Roman" panose="02020603050405020304" pitchFamily="18" charset="0"/>
                <a:cs typeface="Times New Roman" panose="02020603050405020304" pitchFamily="18" charset="0"/>
              </a:rPr>
              <a:t>CD’s </a:t>
            </a:r>
          </a:p>
          <a:p>
            <a:pPr lvl="2" eaLnBrk="1" hangingPunct="1">
              <a:lnSpc>
                <a:spcPct val="90000"/>
              </a:lnSpc>
            </a:pPr>
            <a:r>
              <a:rPr lang="en-US" altLang="en-US" sz="2000" dirty="0">
                <a:latin typeface="Times New Roman" panose="02020603050405020304" pitchFamily="18" charset="0"/>
                <a:cs typeface="Times New Roman" panose="02020603050405020304" pitchFamily="18" charset="0"/>
              </a:rPr>
              <a:t>Stocks, Bonds, Mutual Funds, Etc.</a:t>
            </a:r>
          </a:p>
          <a:p>
            <a:pPr lvl="2" eaLnBrk="1" hangingPunct="1">
              <a:lnSpc>
                <a:spcPct val="90000"/>
              </a:lnSpc>
            </a:pPr>
            <a:r>
              <a:rPr lang="en-US" altLang="en-US" sz="2000" dirty="0">
                <a:latin typeface="Times New Roman" panose="02020603050405020304" pitchFamily="18" charset="0"/>
                <a:cs typeface="Times New Roman" panose="02020603050405020304" pitchFamily="18" charset="0"/>
              </a:rPr>
              <a:t>Annuities</a:t>
            </a:r>
          </a:p>
          <a:p>
            <a:pPr lvl="2" eaLnBrk="1" hangingPunct="1">
              <a:lnSpc>
                <a:spcPct val="90000"/>
              </a:lnSpc>
            </a:pPr>
            <a:r>
              <a:rPr lang="en-US" altLang="en-US" sz="2000" dirty="0">
                <a:latin typeface="Times New Roman" panose="02020603050405020304" pitchFamily="18" charset="0"/>
                <a:cs typeface="Times New Roman" panose="02020603050405020304" pitchFamily="18" charset="0"/>
              </a:rPr>
              <a:t>IRAs</a:t>
            </a:r>
          </a:p>
          <a:p>
            <a:pPr lvl="2" eaLnBrk="1" hangingPunct="1">
              <a:lnSpc>
                <a:spcPct val="90000"/>
              </a:lnSpc>
            </a:pPr>
            <a:r>
              <a:rPr lang="en-US" altLang="en-US" sz="2000" dirty="0">
                <a:latin typeface="Times New Roman" panose="02020603050405020304" pitchFamily="18" charset="0"/>
                <a:cs typeface="Times New Roman" panose="02020603050405020304" pitchFamily="18" charset="0"/>
              </a:rPr>
              <a:t>Checking and Savings</a:t>
            </a:r>
          </a:p>
          <a:p>
            <a:pPr lvl="2" eaLnBrk="1" hangingPunct="1">
              <a:lnSpc>
                <a:spcPct val="90000"/>
              </a:lnSpc>
            </a:pPr>
            <a:r>
              <a:rPr lang="en-US" altLang="en-US" sz="2000" dirty="0">
                <a:latin typeface="Times New Roman" panose="02020603050405020304" pitchFamily="18" charset="0"/>
                <a:cs typeface="Times New Roman" panose="02020603050405020304" pitchFamily="18" charset="0"/>
              </a:rPr>
              <a:t>Other Property (not primary residence), etc..</a:t>
            </a:r>
          </a:p>
          <a:p>
            <a:pPr lvl="3" eaLnBrk="1" hangingPunct="1">
              <a:lnSpc>
                <a:spcPct val="90000"/>
              </a:lnSpc>
            </a:pPr>
            <a:r>
              <a:rPr lang="en-US" altLang="en-US" dirty="0" smtClean="0">
                <a:latin typeface="Times New Roman" panose="02020603050405020304" pitchFamily="18" charset="0"/>
                <a:cs typeface="Times New Roman" panose="02020603050405020304" pitchFamily="18" charset="0"/>
              </a:rPr>
              <a:t>If primary residence sells or rents changes Net Worth</a:t>
            </a:r>
          </a:p>
          <a:p>
            <a:pPr lvl="1" eaLnBrk="1" hangingPunct="1">
              <a:lnSpc>
                <a:spcPct val="90000"/>
              </a:lnSpc>
            </a:pPr>
            <a:r>
              <a:rPr lang="en-US" altLang="en-US" sz="2400" dirty="0">
                <a:latin typeface="Times New Roman" panose="02020603050405020304" pitchFamily="18" charset="0"/>
                <a:cs typeface="Times New Roman" panose="02020603050405020304" pitchFamily="18" charset="0"/>
              </a:rPr>
              <a:t>Burial and “Miller” Trust(s) are </a:t>
            </a:r>
            <a:r>
              <a:rPr lang="en-US" altLang="en-US" sz="2400" b="1" i="1" dirty="0">
                <a:latin typeface="Times New Roman" panose="02020603050405020304" pitchFamily="18" charset="0"/>
                <a:cs typeface="Times New Roman" panose="02020603050405020304" pitchFamily="18" charset="0"/>
              </a:rPr>
              <a:t>NOT</a:t>
            </a:r>
            <a:r>
              <a:rPr lang="en-US" altLang="en-US" sz="2400" dirty="0">
                <a:latin typeface="Times New Roman" panose="02020603050405020304" pitchFamily="18" charset="0"/>
                <a:cs typeface="Times New Roman" panose="02020603050405020304" pitchFamily="18" charset="0"/>
              </a:rPr>
              <a:t> counted as Net Worth</a:t>
            </a:r>
          </a:p>
        </p:txBody>
      </p:sp>
    </p:spTree>
    <p:extLst>
      <p:ext uri="{BB962C8B-B14F-4D97-AF65-F5344CB8AC3E}">
        <p14:creationId xmlns:p14="http://schemas.microsoft.com/office/powerpoint/2010/main" val="24687826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2362200" y="457200"/>
            <a:ext cx="7848600" cy="762000"/>
          </a:xfrm>
        </p:spPr>
        <p:txBody>
          <a:bodyPr/>
          <a:lstStyle/>
          <a:p>
            <a:pPr algn="ctr" eaLnBrk="1" hangingPunct="1"/>
            <a:r>
              <a:rPr lang="en-US" altLang="en-US" sz="4000">
                <a:latin typeface="Times New Roman" panose="02020603050405020304" pitchFamily="18" charset="0"/>
                <a:cs typeface="Times New Roman" panose="02020603050405020304" pitchFamily="18" charset="0"/>
              </a:rPr>
              <a:t>Documentation Required</a:t>
            </a:r>
          </a:p>
        </p:txBody>
      </p:sp>
      <p:sp>
        <p:nvSpPr>
          <p:cNvPr id="56323" name="Rectangle 3"/>
          <p:cNvSpPr>
            <a:spLocks noGrp="1" noChangeArrowheads="1"/>
          </p:cNvSpPr>
          <p:nvPr>
            <p:ph idx="1"/>
          </p:nvPr>
        </p:nvSpPr>
        <p:spPr>
          <a:xfrm>
            <a:off x="250165" y="1423358"/>
            <a:ext cx="11611155" cy="5129842"/>
          </a:xfrm>
        </p:spPr>
        <p:txBody>
          <a:bodyPr/>
          <a:lstStyle/>
          <a:p>
            <a:pPr eaLnBrk="1" hangingPunct="1"/>
            <a:r>
              <a:rPr lang="en-US" altLang="en-US" sz="3200" dirty="0">
                <a:latin typeface="Times New Roman" panose="02020603050405020304" pitchFamily="18" charset="0"/>
                <a:cs typeface="Times New Roman" panose="02020603050405020304" pitchFamily="18" charset="0"/>
              </a:rPr>
              <a:t>Provide Proof of Income</a:t>
            </a:r>
          </a:p>
          <a:p>
            <a:pPr lvl="1" eaLnBrk="1" hangingPunct="1"/>
            <a:r>
              <a:rPr lang="en-US" altLang="en-US" dirty="0">
                <a:latin typeface="Times New Roman" panose="02020603050405020304" pitchFamily="18" charset="0"/>
                <a:cs typeface="Times New Roman" panose="02020603050405020304" pitchFamily="18" charset="0"/>
              </a:rPr>
              <a:t>Types of Income – Non-Inclusive</a:t>
            </a:r>
          </a:p>
          <a:p>
            <a:pPr lvl="2" eaLnBrk="1" hangingPunct="1"/>
            <a:r>
              <a:rPr lang="en-US" altLang="en-US" dirty="0" smtClean="0">
                <a:latin typeface="Times New Roman" panose="02020603050405020304" pitchFamily="18" charset="0"/>
                <a:cs typeface="Times New Roman" panose="02020603050405020304" pitchFamily="18" charset="0"/>
              </a:rPr>
              <a:t>Social Security Award Letter or Current Bank Statements</a:t>
            </a:r>
          </a:p>
          <a:p>
            <a:pPr lvl="2" eaLnBrk="1" hangingPunct="1"/>
            <a:r>
              <a:rPr lang="en-US" altLang="en-US" dirty="0" smtClean="0">
                <a:latin typeface="Times New Roman" panose="02020603050405020304" pitchFamily="18" charset="0"/>
                <a:cs typeface="Times New Roman" panose="02020603050405020304" pitchFamily="18" charset="0"/>
              </a:rPr>
              <a:t>Pensions	</a:t>
            </a:r>
          </a:p>
          <a:p>
            <a:pPr lvl="2" eaLnBrk="1" hangingPunct="1"/>
            <a:r>
              <a:rPr lang="en-US" altLang="en-US" dirty="0" smtClean="0">
                <a:latin typeface="Times New Roman" panose="02020603050405020304" pitchFamily="18" charset="0"/>
                <a:cs typeface="Times New Roman" panose="02020603050405020304" pitchFamily="18" charset="0"/>
              </a:rPr>
              <a:t>Retirement</a:t>
            </a:r>
          </a:p>
          <a:p>
            <a:pPr lvl="2" eaLnBrk="1" hangingPunct="1"/>
            <a:r>
              <a:rPr lang="en-US" altLang="en-US" dirty="0" smtClean="0">
                <a:latin typeface="Times New Roman" panose="02020603050405020304" pitchFamily="18" charset="0"/>
                <a:cs typeface="Times New Roman" panose="02020603050405020304" pitchFamily="18" charset="0"/>
              </a:rPr>
              <a:t>Interest Income</a:t>
            </a:r>
          </a:p>
          <a:p>
            <a:pPr lvl="2" eaLnBrk="1" hangingPunct="1"/>
            <a:r>
              <a:rPr lang="en-US" altLang="en-US" dirty="0" smtClean="0">
                <a:latin typeface="Times New Roman" panose="02020603050405020304" pitchFamily="18" charset="0"/>
                <a:cs typeface="Times New Roman" panose="02020603050405020304" pitchFamily="18" charset="0"/>
              </a:rPr>
              <a:t>Annuity(s), Stocks, Bonds, Etc. Disbursements</a:t>
            </a:r>
          </a:p>
          <a:p>
            <a:pPr lvl="2" eaLnBrk="1" hangingPunct="1"/>
            <a:r>
              <a:rPr lang="en-US" altLang="en-US" dirty="0" smtClean="0">
                <a:latin typeface="Times New Roman" panose="02020603050405020304" pitchFamily="18" charset="0"/>
                <a:cs typeface="Times New Roman" panose="02020603050405020304" pitchFamily="18" charset="0"/>
              </a:rPr>
              <a:t>Rental Property Income</a:t>
            </a:r>
            <a:endParaRPr lang="en-US" altLang="en-US" dirty="0">
              <a:latin typeface="Times New Roman" panose="02020603050405020304" pitchFamily="18" charset="0"/>
              <a:cs typeface="Times New Roman" panose="02020603050405020304" pitchFamily="18" charset="0"/>
            </a:endParaRPr>
          </a:p>
          <a:p>
            <a:pPr marL="914400" lvl="2" indent="0" algn="ctr" eaLnBrk="1" hangingPunct="1">
              <a:buNone/>
            </a:pPr>
            <a:r>
              <a:rPr lang="en-US" altLang="en-US" b="1" dirty="0" smtClean="0">
                <a:solidFill>
                  <a:srgbClr val="FF0000"/>
                </a:solidFill>
                <a:latin typeface="Times New Roman" panose="02020603050405020304" pitchFamily="18" charset="0"/>
                <a:cs typeface="Times New Roman" panose="02020603050405020304" pitchFamily="18" charset="0"/>
              </a:rPr>
              <a:t>**The Department of Veterans Affairs does not currently have a “Look Back” mechanism to determine Income &amp; Net Worth Limitations.  However, VA does review “Previous Calendar Year IRS Tax Returns/Records” as part of their review for eligibility on </a:t>
            </a:r>
            <a:r>
              <a:rPr lang="en-US" altLang="en-US" b="1" i="1" u="sng" dirty="0" smtClean="0">
                <a:solidFill>
                  <a:srgbClr val="FF0000"/>
                </a:solidFill>
                <a:latin typeface="Times New Roman" panose="02020603050405020304" pitchFamily="18" charset="0"/>
                <a:cs typeface="Times New Roman" panose="02020603050405020304" pitchFamily="18" charset="0"/>
              </a:rPr>
              <a:t>EVERY</a:t>
            </a:r>
            <a:r>
              <a:rPr lang="en-US" altLang="en-US" b="1" dirty="0" smtClean="0">
                <a:solidFill>
                  <a:srgbClr val="FF0000"/>
                </a:solidFill>
                <a:latin typeface="Times New Roman" panose="02020603050405020304" pitchFamily="18" charset="0"/>
                <a:cs typeface="Times New Roman" panose="02020603050405020304" pitchFamily="18" charset="0"/>
              </a:rPr>
              <a:t> application for the Pension benefit. </a:t>
            </a:r>
          </a:p>
        </p:txBody>
      </p:sp>
    </p:spTree>
    <p:extLst>
      <p:ext uri="{BB962C8B-B14F-4D97-AF65-F5344CB8AC3E}">
        <p14:creationId xmlns:p14="http://schemas.microsoft.com/office/powerpoint/2010/main" val="8368064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057400" y="457200"/>
            <a:ext cx="8153400" cy="685800"/>
          </a:xfrm>
        </p:spPr>
        <p:txBody>
          <a:bodyPr>
            <a:normAutofit fontScale="90000"/>
          </a:bodyPr>
          <a:lstStyle/>
          <a:p>
            <a:pPr eaLnBrk="1" fontAlgn="auto" hangingPunct="1">
              <a:spcAft>
                <a:spcPts val="0"/>
              </a:spcAft>
              <a:defRPr/>
            </a:pPr>
            <a:r>
              <a:rPr lang="en-US" altLang="en-US" sz="4000" dirty="0">
                <a:latin typeface="Times New Roman" panose="02020603050405020304" pitchFamily="18" charset="0"/>
                <a:cs typeface="Times New Roman" panose="02020603050405020304" pitchFamily="18" charset="0"/>
              </a:rPr>
              <a:t>Documentation Required</a:t>
            </a:r>
          </a:p>
        </p:txBody>
      </p:sp>
      <p:sp>
        <p:nvSpPr>
          <p:cNvPr id="57347" name="Rectangle 3"/>
          <p:cNvSpPr>
            <a:spLocks noGrp="1" noChangeArrowheads="1"/>
          </p:cNvSpPr>
          <p:nvPr>
            <p:ph idx="1"/>
          </p:nvPr>
        </p:nvSpPr>
        <p:spPr>
          <a:xfrm>
            <a:off x="319177" y="1371600"/>
            <a:ext cx="11507638" cy="5334000"/>
          </a:xfrm>
        </p:spPr>
        <p:txBody>
          <a:bodyPr/>
          <a:lstStyle/>
          <a:p>
            <a:pPr eaLnBrk="1" hangingPunct="1">
              <a:lnSpc>
                <a:spcPct val="90000"/>
              </a:lnSpc>
            </a:pPr>
            <a:r>
              <a:rPr lang="en-US" altLang="en-US" dirty="0">
                <a:latin typeface="Times New Roman" panose="02020603050405020304" pitchFamily="18" charset="0"/>
                <a:cs typeface="Times New Roman" panose="02020603050405020304" pitchFamily="18" charset="0"/>
              </a:rPr>
              <a:t>Provide proof of Ongoing Medical Expenses</a:t>
            </a:r>
          </a:p>
          <a:p>
            <a:pPr lvl="1" eaLnBrk="1" hangingPunct="1">
              <a:lnSpc>
                <a:spcPct val="90000"/>
              </a:lnSpc>
            </a:pPr>
            <a:r>
              <a:rPr lang="en-US" altLang="en-US" sz="2400" dirty="0">
                <a:latin typeface="Times New Roman" panose="02020603050405020304" pitchFamily="18" charset="0"/>
                <a:cs typeface="Times New Roman" panose="02020603050405020304" pitchFamily="18" charset="0"/>
              </a:rPr>
              <a:t>Reduces Countable Income</a:t>
            </a:r>
          </a:p>
          <a:p>
            <a:pPr eaLnBrk="1" hangingPunct="1">
              <a:lnSpc>
                <a:spcPct val="90000"/>
              </a:lnSpc>
            </a:pPr>
            <a:r>
              <a:rPr lang="en-US" altLang="en-US" dirty="0">
                <a:latin typeface="Times New Roman" panose="02020603050405020304" pitchFamily="18" charset="0"/>
                <a:cs typeface="Times New Roman" panose="02020603050405020304" pitchFamily="18" charset="0"/>
              </a:rPr>
              <a:t>Types of Ongoing Medical Expenses </a:t>
            </a:r>
          </a:p>
          <a:p>
            <a:pPr lvl="1" eaLnBrk="1" hangingPunct="1">
              <a:lnSpc>
                <a:spcPct val="90000"/>
              </a:lnSpc>
            </a:pPr>
            <a:r>
              <a:rPr lang="en-US" altLang="en-US" sz="2400" dirty="0">
                <a:latin typeface="Times New Roman" panose="02020603050405020304" pitchFamily="18" charset="0"/>
                <a:cs typeface="Times New Roman" panose="02020603050405020304" pitchFamily="18" charset="0"/>
              </a:rPr>
              <a:t>Nursing Home Care</a:t>
            </a:r>
          </a:p>
          <a:p>
            <a:pPr lvl="3" eaLnBrk="1" hangingPunct="1">
              <a:lnSpc>
                <a:spcPct val="90000"/>
              </a:lnSpc>
            </a:pPr>
            <a:r>
              <a:rPr lang="en-US" altLang="en-US" sz="1800" dirty="0">
                <a:latin typeface="Times New Roman" panose="02020603050405020304" pitchFamily="18" charset="0"/>
                <a:cs typeface="Times New Roman" panose="02020603050405020304" pitchFamily="18" charset="0"/>
              </a:rPr>
              <a:t>Nursing Home must provide a completed VA Form 21-0799</a:t>
            </a:r>
          </a:p>
          <a:p>
            <a:pPr lvl="1" eaLnBrk="1" hangingPunct="1">
              <a:lnSpc>
                <a:spcPct val="90000"/>
              </a:lnSpc>
            </a:pPr>
            <a:r>
              <a:rPr lang="en-US" altLang="en-US" sz="2400" dirty="0">
                <a:latin typeface="Times New Roman" panose="02020603050405020304" pitchFamily="18" charset="0"/>
                <a:cs typeface="Times New Roman" panose="02020603050405020304" pitchFamily="18" charset="0"/>
              </a:rPr>
              <a:t>Assisted Living Facility Care</a:t>
            </a:r>
          </a:p>
          <a:p>
            <a:pPr lvl="3" eaLnBrk="1" hangingPunct="1">
              <a:lnSpc>
                <a:spcPct val="90000"/>
              </a:lnSpc>
            </a:pPr>
            <a:r>
              <a:rPr lang="en-US" altLang="en-US" sz="1800" dirty="0">
                <a:latin typeface="Times New Roman" panose="02020603050405020304" pitchFamily="18" charset="0"/>
                <a:cs typeface="Times New Roman" panose="02020603050405020304" pitchFamily="18" charset="0"/>
              </a:rPr>
              <a:t>Facility must provide Affidavit/Statement identifying that they are providing a minimum of two (2) “Medically Necessary Activities of Daily Living (ADLs)</a:t>
            </a:r>
          </a:p>
          <a:p>
            <a:pPr lvl="1" eaLnBrk="1" hangingPunct="1">
              <a:lnSpc>
                <a:spcPct val="90000"/>
              </a:lnSpc>
            </a:pPr>
            <a:r>
              <a:rPr lang="en-US" altLang="en-US" sz="2400" dirty="0">
                <a:latin typeface="Times New Roman" panose="02020603050405020304" pitchFamily="18" charset="0"/>
                <a:cs typeface="Times New Roman" panose="02020603050405020304" pitchFamily="18" charset="0"/>
              </a:rPr>
              <a:t>In-Home Care </a:t>
            </a:r>
          </a:p>
          <a:p>
            <a:pPr lvl="3" eaLnBrk="1" hangingPunct="1">
              <a:lnSpc>
                <a:spcPct val="90000"/>
              </a:lnSpc>
            </a:pPr>
            <a:r>
              <a:rPr lang="en-US" altLang="en-US" sz="1800" dirty="0">
                <a:latin typeface="Times New Roman" panose="02020603050405020304" pitchFamily="18" charset="0"/>
                <a:cs typeface="Times New Roman" panose="02020603050405020304" pitchFamily="18" charset="0"/>
              </a:rPr>
              <a:t>Does not have to be a licensed caregiver to provide In-Home Care if Veteran or Claimant meets either the Housebound or Aid &amp; Attendance Requirements. </a:t>
            </a:r>
          </a:p>
          <a:p>
            <a:pPr lvl="3" eaLnBrk="1" hangingPunct="1">
              <a:lnSpc>
                <a:spcPct val="90000"/>
              </a:lnSpc>
            </a:pPr>
            <a:r>
              <a:rPr lang="en-US" altLang="en-US" sz="1800" dirty="0">
                <a:latin typeface="Times New Roman" panose="02020603050405020304" pitchFamily="18" charset="0"/>
                <a:cs typeface="Times New Roman" panose="02020603050405020304" pitchFamily="18" charset="0"/>
              </a:rPr>
              <a:t>Must provide a signed Attendant Affidavit</a:t>
            </a:r>
          </a:p>
          <a:p>
            <a:pPr lvl="1" eaLnBrk="1" hangingPunct="1">
              <a:lnSpc>
                <a:spcPct val="90000"/>
              </a:lnSpc>
            </a:pPr>
            <a:r>
              <a:rPr lang="en-US" altLang="en-US" sz="2400" dirty="0">
                <a:latin typeface="Times New Roman" panose="02020603050405020304" pitchFamily="18" charset="0"/>
                <a:cs typeface="Times New Roman" panose="02020603050405020304" pitchFamily="18" charset="0"/>
              </a:rPr>
              <a:t>Health, Medical, Hospitalization Insurance Premiums</a:t>
            </a:r>
          </a:p>
          <a:p>
            <a:pPr lvl="2" eaLnBrk="1" hangingPunct="1">
              <a:lnSpc>
                <a:spcPct val="90000"/>
              </a:lnSpc>
            </a:pPr>
            <a:endParaRPr lang="en-US" altLang="en-US" dirty="0" smtClean="0">
              <a:latin typeface="Times New Roman" panose="02020603050405020304" pitchFamily="18" charset="0"/>
              <a:cs typeface="Times New Roman" panose="02020603050405020304" pitchFamily="18" charset="0"/>
            </a:endParaRPr>
          </a:p>
          <a:p>
            <a:pPr lvl="1" eaLnBrk="1" hangingPunct="1">
              <a:lnSpc>
                <a:spcPct val="90000"/>
              </a:lnSpc>
            </a:pPr>
            <a:endParaRPr lang="en-US" altLang="en-US" sz="2400" dirty="0"/>
          </a:p>
        </p:txBody>
      </p:sp>
    </p:spTree>
    <p:extLst>
      <p:ext uri="{BB962C8B-B14F-4D97-AF65-F5344CB8AC3E}">
        <p14:creationId xmlns:p14="http://schemas.microsoft.com/office/powerpoint/2010/main" val="27193875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2133600" y="762000"/>
            <a:ext cx="7772400" cy="914400"/>
          </a:xfrm>
        </p:spPr>
        <p:txBody>
          <a:bodyPr>
            <a:normAutofit fontScale="90000"/>
          </a:bodyPr>
          <a:lstStyle/>
          <a:p>
            <a:pPr eaLnBrk="1" fontAlgn="auto" hangingPunct="1">
              <a:spcAft>
                <a:spcPts val="0"/>
              </a:spcAft>
              <a:defRPr/>
            </a:pPr>
            <a:r>
              <a:rPr lang="en-US" altLang="en-US" sz="4000" dirty="0">
                <a:latin typeface="Times New Roman" panose="02020603050405020304" pitchFamily="18" charset="0"/>
                <a:cs typeface="Times New Roman" panose="02020603050405020304" pitchFamily="18" charset="0"/>
              </a:rPr>
              <a:t>Non-Service-Connected Rate Table</a:t>
            </a:r>
            <a:r>
              <a:rPr lang="en-US" altLang="en-US" sz="4000" u="sng" dirty="0">
                <a:latin typeface="Times New Roman" panose="02020603050405020304" pitchFamily="18" charset="0"/>
                <a:cs typeface="Times New Roman" panose="02020603050405020304" pitchFamily="18" charset="0"/>
              </a:rPr>
              <a:t/>
            </a:r>
            <a:br>
              <a:rPr lang="en-US" altLang="en-US" sz="4000" u="sng" dirty="0">
                <a:latin typeface="Times New Roman" panose="02020603050405020304" pitchFamily="18" charset="0"/>
                <a:cs typeface="Times New Roman" panose="02020603050405020304" pitchFamily="18" charset="0"/>
              </a:rPr>
            </a:br>
            <a:r>
              <a:rPr lang="en-US" altLang="en-US" sz="2200" i="1" dirty="0">
                <a:latin typeface="Times New Roman" panose="02020603050405020304" pitchFamily="18" charset="0"/>
                <a:cs typeface="Times New Roman" panose="02020603050405020304" pitchFamily="18" charset="0"/>
              </a:rPr>
              <a:t>**Remember Pension is Income Based**</a:t>
            </a:r>
          </a:p>
        </p:txBody>
      </p:sp>
      <p:graphicFrame>
        <p:nvGraphicFramePr>
          <p:cNvPr id="61443" name="Object 3"/>
          <p:cNvGraphicFramePr>
            <a:graphicFrameLocks noChangeAspect="1"/>
          </p:cNvGraphicFramePr>
          <p:nvPr/>
        </p:nvGraphicFramePr>
        <p:xfrm>
          <a:off x="2209800" y="2438400"/>
          <a:ext cx="7678738" cy="2165350"/>
        </p:xfrm>
        <a:graphic>
          <a:graphicData uri="http://schemas.openxmlformats.org/presentationml/2006/ole">
            <mc:AlternateContent xmlns:mc="http://schemas.openxmlformats.org/markup-compatibility/2006">
              <mc:Choice xmlns:v="urn:schemas-microsoft-com:vml" Requires="v">
                <p:oleObj spid="_x0000_s2068" name="Worksheet" r:id="rId3" imgW="4238656" imgH="1209600" progId="Excel.Sheet.8">
                  <p:embed/>
                </p:oleObj>
              </mc:Choice>
              <mc:Fallback>
                <p:oleObj name="Worksheet" r:id="rId3" imgW="4238656" imgH="1209600"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2438400"/>
                        <a:ext cx="7678738" cy="216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44" name="Object 4"/>
          <p:cNvGraphicFramePr>
            <a:graphicFrameLocks noChangeAspect="1"/>
          </p:cNvGraphicFramePr>
          <p:nvPr/>
        </p:nvGraphicFramePr>
        <p:xfrm>
          <a:off x="2209800" y="4800600"/>
          <a:ext cx="7696200" cy="1219200"/>
        </p:xfrm>
        <a:graphic>
          <a:graphicData uri="http://schemas.openxmlformats.org/presentationml/2006/ole">
            <mc:AlternateContent xmlns:mc="http://schemas.openxmlformats.org/markup-compatibility/2006">
              <mc:Choice xmlns:v="urn:schemas-microsoft-com:vml" Requires="v">
                <p:oleObj spid="_x0000_s2069" name="Worksheet" r:id="rId5" imgW="4238656" imgH="657180" progId="Excel.Sheet.8">
                  <p:embed/>
                </p:oleObj>
              </mc:Choice>
              <mc:Fallback>
                <p:oleObj name="Worksheet" r:id="rId5" imgW="4238656" imgH="657180"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4800600"/>
                        <a:ext cx="7696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230728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981200" y="0"/>
            <a:ext cx="8229600" cy="1143000"/>
          </a:xfrm>
        </p:spPr>
        <p:txBody>
          <a:bodyPr/>
          <a:lstStyle/>
          <a:p>
            <a:pPr algn="ctr" eaLnBrk="1" hangingPunct="1"/>
            <a:r>
              <a:rPr lang="en-US" altLang="en-US" smtClean="0">
                <a:latin typeface="Times New Roman" panose="02020603050405020304" pitchFamily="18" charset="0"/>
                <a:cs typeface="Times New Roman" panose="02020603050405020304" pitchFamily="18" charset="0"/>
              </a:rPr>
              <a:t>EXAMPLE #1</a:t>
            </a:r>
          </a:p>
        </p:txBody>
      </p:sp>
      <p:sp>
        <p:nvSpPr>
          <p:cNvPr id="54275" name="Rectangle 3"/>
          <p:cNvSpPr>
            <a:spLocks noGrp="1" noChangeArrowheads="1"/>
          </p:cNvSpPr>
          <p:nvPr>
            <p:ph idx="1"/>
          </p:nvPr>
        </p:nvSpPr>
        <p:spPr>
          <a:xfrm>
            <a:off x="1524000" y="990600"/>
            <a:ext cx="9144000" cy="5257800"/>
          </a:xfrm>
        </p:spPr>
        <p:txBody>
          <a:bodyPr/>
          <a:lstStyle/>
          <a:p>
            <a:pPr eaLnBrk="1" hangingPunct="1">
              <a:lnSpc>
                <a:spcPct val="80000"/>
              </a:lnSpc>
              <a:defRPr/>
            </a:pPr>
            <a:r>
              <a:rPr lang="en-US" altLang="en-US" sz="2000" dirty="0">
                <a:latin typeface="Times New Roman" pitchFamily="18" charset="0"/>
                <a:cs typeface="Times New Roman" pitchFamily="18" charset="0"/>
              </a:rPr>
              <a:t>Veteran without dependent(s) is living in an Assisted Living Facility that provides “Long-Term Inpatient Medical Care”.  The Veteran has been determined to be in need of Special Monthly Pension at the “Aid &amp; Attendance” rate.</a:t>
            </a:r>
          </a:p>
          <a:p>
            <a:pPr eaLnBrk="1" hangingPunct="1">
              <a:lnSpc>
                <a:spcPct val="80000"/>
              </a:lnSpc>
              <a:defRPr/>
            </a:pPr>
            <a:r>
              <a:rPr lang="en-US" altLang="en-US" sz="1800" dirty="0">
                <a:solidFill>
                  <a:srgbClr val="FF0000"/>
                </a:solidFill>
                <a:latin typeface="Times New Roman" pitchFamily="18" charset="0"/>
                <a:cs typeface="Times New Roman" pitchFamily="18" charset="0"/>
              </a:rPr>
              <a:t>Gross Annual Income:</a:t>
            </a:r>
          </a:p>
          <a:p>
            <a:pPr lvl="1" eaLnBrk="1" hangingPunct="1">
              <a:lnSpc>
                <a:spcPct val="80000"/>
              </a:lnSpc>
              <a:defRPr/>
            </a:pPr>
            <a:r>
              <a:rPr lang="en-US" altLang="en-US" sz="1800" dirty="0">
                <a:latin typeface="Times New Roman" pitchFamily="18" charset="0"/>
                <a:cs typeface="Times New Roman" pitchFamily="18" charset="0"/>
              </a:rPr>
              <a:t>Veteran’s Gross Annual Income                                          </a:t>
            </a:r>
            <a:r>
              <a:rPr lang="en-US" altLang="en-US" sz="2000" dirty="0">
                <a:latin typeface="Times New Roman" pitchFamily="18" charset="0"/>
                <a:cs typeface="Times New Roman" pitchFamily="18" charset="0"/>
              </a:rPr>
              <a:t>$</a:t>
            </a:r>
            <a:r>
              <a:rPr lang="en-US" altLang="en-US" sz="2000" b="1" dirty="0">
                <a:latin typeface="Times New Roman" pitchFamily="18" charset="0"/>
                <a:cs typeface="Times New Roman" pitchFamily="18" charset="0"/>
              </a:rPr>
              <a:t>24,000     </a:t>
            </a:r>
            <a:r>
              <a:rPr lang="en-US" altLang="en-US" sz="2000" dirty="0">
                <a:latin typeface="Times New Roman" pitchFamily="18" charset="0"/>
                <a:cs typeface="Times New Roman" pitchFamily="18" charset="0"/>
              </a:rPr>
              <a:t>($2000 / month)</a:t>
            </a:r>
          </a:p>
          <a:p>
            <a:pPr eaLnBrk="1" hangingPunct="1">
              <a:lnSpc>
                <a:spcPct val="80000"/>
              </a:lnSpc>
              <a:defRPr/>
            </a:pPr>
            <a:r>
              <a:rPr lang="en-US" altLang="en-US" sz="1800" dirty="0">
                <a:solidFill>
                  <a:srgbClr val="FF0000"/>
                </a:solidFill>
                <a:latin typeface="Times New Roman" pitchFamily="18" charset="0"/>
                <a:cs typeface="Times New Roman" pitchFamily="18" charset="0"/>
              </a:rPr>
              <a:t>Annual Unreimbursed Ongoing Medical Expenses:</a:t>
            </a:r>
          </a:p>
          <a:p>
            <a:pPr lvl="1" eaLnBrk="1" hangingPunct="1">
              <a:lnSpc>
                <a:spcPct val="80000"/>
              </a:lnSpc>
              <a:defRPr/>
            </a:pPr>
            <a:r>
              <a:rPr lang="en-US" altLang="en-US" sz="1800" dirty="0">
                <a:latin typeface="Times New Roman" pitchFamily="18" charset="0"/>
                <a:cs typeface="Times New Roman" pitchFamily="18" charset="0"/>
              </a:rPr>
              <a:t>Annual Cost for Assisted Living Care  </a:t>
            </a:r>
            <a:r>
              <a:rPr lang="en-US" altLang="en-US" sz="2000" dirty="0">
                <a:latin typeface="Times New Roman" pitchFamily="18" charset="0"/>
                <a:cs typeface="Times New Roman" pitchFamily="18" charset="0"/>
              </a:rPr>
              <a:t>                            27,600     (2,300 / month)</a:t>
            </a:r>
          </a:p>
          <a:p>
            <a:pPr lvl="1" eaLnBrk="1" hangingPunct="1">
              <a:lnSpc>
                <a:spcPct val="80000"/>
              </a:lnSpc>
              <a:defRPr/>
            </a:pPr>
            <a:r>
              <a:rPr lang="en-US" altLang="en-US" sz="1800" dirty="0">
                <a:latin typeface="Times New Roman" pitchFamily="18" charset="0"/>
                <a:cs typeface="Times New Roman" pitchFamily="18" charset="0"/>
              </a:rPr>
              <a:t>Annual Cost for Medicare Part B                                           </a:t>
            </a:r>
            <a:r>
              <a:rPr lang="en-US" altLang="en-US" sz="2000" dirty="0">
                <a:latin typeface="Times New Roman" pitchFamily="18" charset="0"/>
                <a:cs typeface="Times New Roman" pitchFamily="18" charset="0"/>
              </a:rPr>
              <a:t>1,308     (109 / month)</a:t>
            </a:r>
          </a:p>
          <a:p>
            <a:pPr lvl="1" eaLnBrk="1" hangingPunct="1">
              <a:lnSpc>
                <a:spcPct val="80000"/>
              </a:lnSpc>
              <a:defRPr/>
            </a:pPr>
            <a:r>
              <a:rPr lang="en-US" altLang="en-US" sz="1800" dirty="0">
                <a:latin typeface="Times New Roman" pitchFamily="18" charset="0"/>
                <a:cs typeface="Times New Roman" pitchFamily="18" charset="0"/>
              </a:rPr>
              <a:t>Subtract Veteran’s VA Deductible                                           </a:t>
            </a:r>
            <a:r>
              <a:rPr lang="en-US" altLang="en-US" sz="2000" u="sng" dirty="0">
                <a:latin typeface="Times New Roman" pitchFamily="18" charset="0"/>
                <a:cs typeface="Times New Roman" pitchFamily="18" charset="0"/>
              </a:rPr>
              <a:t>- 645</a:t>
            </a:r>
            <a:r>
              <a:rPr lang="en-US" altLang="en-US" sz="2000" dirty="0">
                <a:latin typeface="Times New Roman" pitchFamily="18" charset="0"/>
                <a:cs typeface="Times New Roman" pitchFamily="18" charset="0"/>
              </a:rPr>
              <a:t>     (54 / month)</a:t>
            </a:r>
            <a:endParaRPr lang="en-US" altLang="en-US" sz="2000" u="sng" dirty="0">
              <a:latin typeface="Times New Roman" pitchFamily="18" charset="0"/>
              <a:cs typeface="Times New Roman" pitchFamily="18" charset="0"/>
            </a:endParaRPr>
          </a:p>
          <a:p>
            <a:pPr lvl="1" eaLnBrk="1" hangingPunct="1">
              <a:lnSpc>
                <a:spcPct val="80000"/>
              </a:lnSpc>
              <a:defRPr/>
            </a:pPr>
            <a:r>
              <a:rPr lang="en-US" altLang="en-US" sz="1800" dirty="0">
                <a:latin typeface="Times New Roman" pitchFamily="18" charset="0"/>
                <a:cs typeface="Times New Roman" pitchFamily="18" charset="0"/>
              </a:rPr>
              <a:t>Claimed Unreimbursed Ongoing Medical Expenses         </a:t>
            </a:r>
            <a:r>
              <a:rPr lang="en-US" altLang="en-US" sz="2000" dirty="0">
                <a:latin typeface="Times New Roman" pitchFamily="18" charset="0"/>
                <a:cs typeface="Times New Roman" pitchFamily="18" charset="0"/>
              </a:rPr>
              <a:t>$</a:t>
            </a:r>
            <a:r>
              <a:rPr lang="en-US" altLang="en-US" sz="2000" b="1" dirty="0">
                <a:latin typeface="Times New Roman" pitchFamily="18" charset="0"/>
                <a:cs typeface="Times New Roman" pitchFamily="18" charset="0"/>
              </a:rPr>
              <a:t>29,553     </a:t>
            </a:r>
            <a:r>
              <a:rPr lang="en-US" altLang="en-US" sz="2000" dirty="0">
                <a:latin typeface="Times New Roman" pitchFamily="18" charset="0"/>
                <a:cs typeface="Times New Roman" pitchFamily="18" charset="0"/>
              </a:rPr>
              <a:t>(2463 / month)</a:t>
            </a:r>
          </a:p>
          <a:p>
            <a:pPr eaLnBrk="1" hangingPunct="1">
              <a:lnSpc>
                <a:spcPct val="80000"/>
              </a:lnSpc>
              <a:buFont typeface="Wingdings" pitchFamily="2" charset="2"/>
              <a:buNone/>
              <a:defRPr/>
            </a:pPr>
            <a:r>
              <a:rPr lang="en-US" altLang="en-US" sz="2000" dirty="0">
                <a:latin typeface="Times New Roman" pitchFamily="18" charset="0"/>
                <a:cs typeface="Times New Roman" pitchFamily="18" charset="0"/>
              </a:rPr>
              <a:t>         </a:t>
            </a:r>
          </a:p>
          <a:p>
            <a:pPr lvl="1" eaLnBrk="1" hangingPunct="1">
              <a:lnSpc>
                <a:spcPct val="80000"/>
              </a:lnSpc>
              <a:defRPr/>
            </a:pPr>
            <a:r>
              <a:rPr lang="en-US" altLang="en-US" sz="1800" dirty="0">
                <a:latin typeface="Times New Roman" pitchFamily="18" charset="0"/>
                <a:cs typeface="Times New Roman" pitchFamily="18" charset="0"/>
              </a:rPr>
              <a:t>Veteran’s Gross Annual Income   </a:t>
            </a:r>
            <a:r>
              <a:rPr lang="en-US" altLang="en-US" sz="2000" dirty="0">
                <a:latin typeface="Times New Roman" pitchFamily="18" charset="0"/>
                <a:cs typeface="Times New Roman" pitchFamily="18" charset="0"/>
              </a:rPr>
              <a:t>                                   </a:t>
            </a:r>
            <a:r>
              <a:rPr lang="en-US" altLang="en-US" sz="2000" b="1" dirty="0">
                <a:latin typeface="Times New Roman" pitchFamily="18" charset="0"/>
                <a:cs typeface="Times New Roman" pitchFamily="18" charset="0"/>
              </a:rPr>
              <a:t> $24,000 </a:t>
            </a:r>
            <a:r>
              <a:rPr lang="en-US" altLang="en-US" sz="2000" dirty="0">
                <a:latin typeface="Times New Roman" pitchFamily="18" charset="0"/>
                <a:cs typeface="Times New Roman" pitchFamily="18" charset="0"/>
              </a:rPr>
              <a:t>                           </a:t>
            </a:r>
          </a:p>
          <a:p>
            <a:pPr lvl="1" eaLnBrk="1" hangingPunct="1">
              <a:lnSpc>
                <a:spcPct val="80000"/>
              </a:lnSpc>
              <a:defRPr/>
            </a:pPr>
            <a:r>
              <a:rPr lang="en-US" altLang="en-US" sz="1800" dirty="0">
                <a:latin typeface="Times New Roman" pitchFamily="18" charset="0"/>
                <a:cs typeface="Times New Roman" pitchFamily="18" charset="0"/>
              </a:rPr>
              <a:t>Claimed Unreimbursed Ongoing Medical Expenses           </a:t>
            </a:r>
            <a:r>
              <a:rPr lang="en-US" altLang="en-US" sz="2000" u="sng" dirty="0">
                <a:latin typeface="Times New Roman" pitchFamily="18" charset="0"/>
                <a:cs typeface="Times New Roman" pitchFamily="18" charset="0"/>
              </a:rPr>
              <a:t>-29,553</a:t>
            </a:r>
            <a:r>
              <a:rPr lang="en-US" altLang="en-US" sz="2000" dirty="0">
                <a:latin typeface="Times New Roman" pitchFamily="18" charset="0"/>
                <a:cs typeface="Times New Roman" pitchFamily="18" charset="0"/>
              </a:rPr>
              <a:t>               $1795</a:t>
            </a:r>
          </a:p>
          <a:p>
            <a:pPr lvl="1" eaLnBrk="1" hangingPunct="1">
              <a:lnSpc>
                <a:spcPct val="80000"/>
              </a:lnSpc>
              <a:defRPr/>
            </a:pPr>
            <a:r>
              <a:rPr lang="en-US" altLang="en-US" sz="1800" dirty="0">
                <a:latin typeface="Times New Roman" pitchFamily="18" charset="0"/>
                <a:cs typeface="Times New Roman" pitchFamily="18" charset="0"/>
              </a:rPr>
              <a:t>Leaves a Negative Net-Income Balance                           $ </a:t>
            </a:r>
            <a:r>
              <a:rPr lang="en-US" altLang="en-US" sz="2000" b="1" dirty="0">
                <a:solidFill>
                  <a:srgbClr val="FF0000"/>
                </a:solidFill>
                <a:latin typeface="Times New Roman" pitchFamily="18" charset="0"/>
                <a:cs typeface="Times New Roman" pitchFamily="18" charset="0"/>
              </a:rPr>
              <a:t>-5553.00 </a:t>
            </a:r>
            <a:r>
              <a:rPr lang="en-US" altLang="en-US" sz="2400" b="1" dirty="0">
                <a:latin typeface="Times New Roman" pitchFamily="18" charset="0"/>
                <a:cs typeface="Times New Roman" pitchFamily="18" charset="0"/>
              </a:rPr>
              <a:t>÷ </a:t>
            </a:r>
            <a:r>
              <a:rPr lang="en-US" altLang="en-US" sz="2000" b="1" dirty="0">
                <a:latin typeface="Times New Roman" pitchFamily="18" charset="0"/>
                <a:cs typeface="Times New Roman" pitchFamily="18" charset="0"/>
              </a:rPr>
              <a:t>12 =   </a:t>
            </a:r>
            <a:r>
              <a:rPr lang="en-US" altLang="en-US" sz="2000" b="1" u="sng" dirty="0">
                <a:solidFill>
                  <a:srgbClr val="FF0000"/>
                </a:solidFill>
                <a:latin typeface="Times New Roman" pitchFamily="18" charset="0"/>
                <a:cs typeface="Times New Roman" pitchFamily="18" charset="0"/>
              </a:rPr>
              <a:t>- 463</a:t>
            </a:r>
          </a:p>
          <a:p>
            <a:pPr marL="449263" lvl="1" indent="0" eaLnBrk="1" hangingPunct="1">
              <a:lnSpc>
                <a:spcPct val="80000"/>
              </a:lnSpc>
              <a:buNone/>
              <a:defRPr/>
            </a:pPr>
            <a:r>
              <a:rPr lang="en-US" altLang="en-US" sz="1600" b="1" dirty="0">
                <a:latin typeface="Times New Roman" pitchFamily="18" charset="0"/>
                <a:cs typeface="Times New Roman" pitchFamily="18" charset="0"/>
              </a:rPr>
              <a:t>                                                                                                                                                </a:t>
            </a:r>
            <a:r>
              <a:rPr lang="en-US" altLang="en-US" sz="2000" b="1" dirty="0">
                <a:latin typeface="Times New Roman" pitchFamily="18" charset="0"/>
                <a:cs typeface="Times New Roman" pitchFamily="18" charset="0"/>
              </a:rPr>
              <a:t> </a:t>
            </a:r>
            <a:r>
              <a:rPr lang="en-US" altLang="en-US" sz="2000" b="1" u="dbl" dirty="0">
                <a:latin typeface="Times New Roman" pitchFamily="18" charset="0"/>
                <a:cs typeface="Times New Roman" pitchFamily="18" charset="0"/>
              </a:rPr>
              <a:t>$1795</a:t>
            </a:r>
          </a:p>
          <a:p>
            <a:pPr eaLnBrk="1" hangingPunct="1">
              <a:lnSpc>
                <a:spcPct val="80000"/>
              </a:lnSpc>
              <a:defRPr/>
            </a:pPr>
            <a:r>
              <a:rPr lang="en-US" altLang="en-US" sz="2000" b="1" dirty="0">
                <a:latin typeface="Times New Roman" pitchFamily="18" charset="0"/>
                <a:cs typeface="Times New Roman" pitchFamily="18" charset="0"/>
              </a:rPr>
              <a:t>*Since the Veteran’s Monthly Unreimbursed Ongoing Medical Expenses are “equal to or greater than” the Veteran’s Monthly Income, the Veteran would be entitled to the full pension amount of $21,531 a year, or $1,795 a month.</a:t>
            </a:r>
          </a:p>
        </p:txBody>
      </p:sp>
    </p:spTree>
    <p:extLst>
      <p:ext uri="{BB962C8B-B14F-4D97-AF65-F5344CB8AC3E}">
        <p14:creationId xmlns:p14="http://schemas.microsoft.com/office/powerpoint/2010/main" val="303304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2057400" y="457200"/>
            <a:ext cx="8153400" cy="609600"/>
          </a:xfrm>
        </p:spPr>
        <p:txBody>
          <a:bodyPr/>
          <a:lstStyle/>
          <a:p>
            <a:pPr algn="ctr" eaLnBrk="1" hangingPunct="1"/>
            <a:r>
              <a:rPr lang="en-US" altLang="en-US" smtClean="0">
                <a:latin typeface="Times New Roman" panose="02020603050405020304" pitchFamily="18" charset="0"/>
                <a:cs typeface="Times New Roman" panose="02020603050405020304" pitchFamily="18" charset="0"/>
              </a:rPr>
              <a:t>EXAMPLE #2</a:t>
            </a:r>
          </a:p>
        </p:txBody>
      </p:sp>
      <p:sp>
        <p:nvSpPr>
          <p:cNvPr id="44035" name="Rectangle 3"/>
          <p:cNvSpPr>
            <a:spLocks noGrp="1" noChangeArrowheads="1"/>
          </p:cNvSpPr>
          <p:nvPr>
            <p:ph idx="1"/>
          </p:nvPr>
        </p:nvSpPr>
        <p:spPr>
          <a:xfrm>
            <a:off x="1524000" y="1066800"/>
            <a:ext cx="9144000" cy="5791200"/>
          </a:xfrm>
        </p:spPr>
        <p:txBody>
          <a:bodyPr/>
          <a:lstStyle/>
          <a:p>
            <a:pPr eaLnBrk="1" hangingPunct="1">
              <a:lnSpc>
                <a:spcPct val="90000"/>
              </a:lnSpc>
              <a:defRPr/>
            </a:pPr>
            <a:r>
              <a:rPr lang="en-US" altLang="en-US" sz="2000" dirty="0">
                <a:latin typeface="Times New Roman" pitchFamily="18" charset="0"/>
                <a:cs typeface="Times New Roman" pitchFamily="18" charset="0"/>
              </a:rPr>
              <a:t>A Surviving Spouse of a Wartime-Era Veteran is living at home and paying for     In-Home Healthcare.  VA has determined that she is eligible for Special Monthly Pension at the “Aid &amp; Attendance” rate. </a:t>
            </a:r>
            <a:r>
              <a:rPr lang="en-US" altLang="en-US" dirty="0" smtClean="0">
                <a:latin typeface="Times New Roman" pitchFamily="18" charset="0"/>
                <a:cs typeface="Times New Roman" pitchFamily="18" charset="0"/>
              </a:rPr>
              <a:t> </a:t>
            </a:r>
          </a:p>
          <a:p>
            <a:pPr eaLnBrk="1" hangingPunct="1">
              <a:lnSpc>
                <a:spcPct val="90000"/>
              </a:lnSpc>
              <a:defRPr/>
            </a:pPr>
            <a:r>
              <a:rPr lang="en-US" altLang="en-US" sz="1800" dirty="0">
                <a:solidFill>
                  <a:srgbClr val="FF0000"/>
                </a:solidFill>
                <a:latin typeface="Times New Roman" pitchFamily="18" charset="0"/>
                <a:cs typeface="Times New Roman" pitchFamily="18" charset="0"/>
              </a:rPr>
              <a:t>Gross Annual Income:</a:t>
            </a:r>
          </a:p>
          <a:p>
            <a:pPr lvl="1" eaLnBrk="1" hangingPunct="1">
              <a:lnSpc>
                <a:spcPct val="90000"/>
              </a:lnSpc>
              <a:defRPr/>
            </a:pPr>
            <a:r>
              <a:rPr lang="en-US" altLang="en-US" sz="1800" dirty="0">
                <a:latin typeface="Times New Roman" pitchFamily="18" charset="0"/>
                <a:cs typeface="Times New Roman" pitchFamily="18" charset="0"/>
              </a:rPr>
              <a:t>Surviving Spouse’s Gross Annual Income                          </a:t>
            </a:r>
            <a:r>
              <a:rPr lang="en-US" altLang="en-US" sz="2000" dirty="0">
                <a:latin typeface="Times New Roman" pitchFamily="18" charset="0"/>
                <a:cs typeface="Times New Roman" pitchFamily="18" charset="0"/>
              </a:rPr>
              <a:t>$</a:t>
            </a:r>
            <a:r>
              <a:rPr lang="en-US" altLang="en-US" sz="2000" b="1" dirty="0">
                <a:latin typeface="Times New Roman" pitchFamily="18" charset="0"/>
                <a:cs typeface="Times New Roman" pitchFamily="18" charset="0"/>
              </a:rPr>
              <a:t>10,800</a:t>
            </a:r>
            <a:r>
              <a:rPr lang="en-US" altLang="en-US" sz="2000" dirty="0">
                <a:latin typeface="Times New Roman" pitchFamily="18" charset="0"/>
                <a:cs typeface="Times New Roman" pitchFamily="18" charset="0"/>
              </a:rPr>
              <a:t>     ($900 / month)</a:t>
            </a:r>
          </a:p>
          <a:p>
            <a:pPr eaLnBrk="1" hangingPunct="1">
              <a:lnSpc>
                <a:spcPct val="90000"/>
              </a:lnSpc>
              <a:defRPr/>
            </a:pPr>
            <a:r>
              <a:rPr lang="en-US" altLang="en-US" sz="1800" dirty="0">
                <a:solidFill>
                  <a:srgbClr val="FF0000"/>
                </a:solidFill>
                <a:latin typeface="Times New Roman" pitchFamily="18" charset="0"/>
                <a:cs typeface="Times New Roman" pitchFamily="18" charset="0"/>
              </a:rPr>
              <a:t>Annual Unreimbursed Ongoing Medical Expenses:</a:t>
            </a:r>
            <a:endParaRPr lang="en-US" altLang="en-US" sz="2000" dirty="0">
              <a:latin typeface="Times New Roman" pitchFamily="18" charset="0"/>
              <a:cs typeface="Times New Roman" pitchFamily="18" charset="0"/>
            </a:endParaRPr>
          </a:p>
          <a:p>
            <a:pPr lvl="1" eaLnBrk="1" hangingPunct="1">
              <a:lnSpc>
                <a:spcPct val="90000"/>
              </a:lnSpc>
              <a:defRPr/>
            </a:pPr>
            <a:r>
              <a:rPr lang="en-US" altLang="en-US" sz="1800" dirty="0">
                <a:latin typeface="Times New Roman" pitchFamily="18" charset="0"/>
                <a:cs typeface="Times New Roman" pitchFamily="18" charset="0"/>
              </a:rPr>
              <a:t>Annual cost of In-Home Healthcare   </a:t>
            </a:r>
            <a:r>
              <a:rPr lang="en-US" altLang="en-US" sz="2000" dirty="0">
                <a:latin typeface="Times New Roman" pitchFamily="18" charset="0"/>
                <a:cs typeface="Times New Roman" pitchFamily="18" charset="0"/>
              </a:rPr>
              <a:t>                                3,600     ($300 / month)</a:t>
            </a:r>
          </a:p>
          <a:p>
            <a:pPr lvl="1" eaLnBrk="1" hangingPunct="1">
              <a:lnSpc>
                <a:spcPct val="90000"/>
              </a:lnSpc>
              <a:defRPr/>
            </a:pPr>
            <a:r>
              <a:rPr lang="en-US" altLang="en-US" sz="1800" dirty="0">
                <a:latin typeface="Times New Roman" pitchFamily="18" charset="0"/>
                <a:cs typeface="Times New Roman" pitchFamily="18" charset="0"/>
              </a:rPr>
              <a:t>Annual cost of Medicare Part B                                             </a:t>
            </a:r>
            <a:r>
              <a:rPr lang="en-US" altLang="en-US" sz="2000" dirty="0">
                <a:latin typeface="Times New Roman" pitchFamily="18" charset="0"/>
                <a:cs typeface="Times New Roman" pitchFamily="18" charset="0"/>
              </a:rPr>
              <a:t>1,308     ($109 / month)</a:t>
            </a:r>
          </a:p>
          <a:p>
            <a:pPr lvl="1" eaLnBrk="1" hangingPunct="1">
              <a:lnSpc>
                <a:spcPct val="90000"/>
              </a:lnSpc>
              <a:defRPr/>
            </a:pPr>
            <a:r>
              <a:rPr lang="en-US" altLang="en-US" sz="1800" dirty="0">
                <a:latin typeface="Times New Roman" pitchFamily="18" charset="0"/>
                <a:cs typeface="Times New Roman" pitchFamily="18" charset="0"/>
              </a:rPr>
              <a:t>Subtract Spouse’s VA Deductible  </a:t>
            </a:r>
            <a:r>
              <a:rPr lang="en-US" altLang="en-US" sz="2000" dirty="0">
                <a:latin typeface="Times New Roman" pitchFamily="18" charset="0"/>
                <a:cs typeface="Times New Roman" pitchFamily="18" charset="0"/>
              </a:rPr>
              <a:t>                                      </a:t>
            </a:r>
            <a:r>
              <a:rPr lang="en-US" altLang="en-US" sz="2000" u="sng" dirty="0">
                <a:latin typeface="Times New Roman" pitchFamily="18" charset="0"/>
                <a:cs typeface="Times New Roman" pitchFamily="18" charset="0"/>
              </a:rPr>
              <a:t>-433</a:t>
            </a:r>
            <a:r>
              <a:rPr lang="en-US" altLang="en-US" sz="2000" dirty="0">
                <a:latin typeface="Times New Roman" pitchFamily="18" charset="0"/>
                <a:cs typeface="Times New Roman" pitchFamily="18" charset="0"/>
              </a:rPr>
              <a:t>     ($36 / month)</a:t>
            </a:r>
          </a:p>
          <a:p>
            <a:pPr lvl="1" eaLnBrk="1" hangingPunct="1">
              <a:lnSpc>
                <a:spcPct val="90000"/>
              </a:lnSpc>
              <a:defRPr/>
            </a:pPr>
            <a:r>
              <a:rPr lang="en-US" altLang="en-US" sz="1800" dirty="0">
                <a:latin typeface="Times New Roman" pitchFamily="18" charset="0"/>
                <a:cs typeface="Times New Roman" pitchFamily="18" charset="0"/>
              </a:rPr>
              <a:t>Claimed Unreimbursed Ongoing Medical Expenses            $</a:t>
            </a:r>
            <a:r>
              <a:rPr lang="en-US" altLang="en-US" sz="2000" b="1" dirty="0">
                <a:latin typeface="Times New Roman" pitchFamily="18" charset="0"/>
                <a:cs typeface="Times New Roman" pitchFamily="18" charset="0"/>
              </a:rPr>
              <a:t>5,341</a:t>
            </a:r>
            <a:r>
              <a:rPr lang="en-US" altLang="en-US" sz="2000" dirty="0">
                <a:latin typeface="Times New Roman" pitchFamily="18" charset="0"/>
                <a:cs typeface="Times New Roman" pitchFamily="18" charset="0"/>
              </a:rPr>
              <a:t>    ($445 / month)</a:t>
            </a:r>
          </a:p>
          <a:p>
            <a:pPr lvl="1" eaLnBrk="1" hangingPunct="1">
              <a:lnSpc>
                <a:spcPct val="90000"/>
              </a:lnSpc>
              <a:buFont typeface="Wingdings" pitchFamily="2" charset="2"/>
              <a:buNone/>
              <a:defRPr/>
            </a:pPr>
            <a:endParaRPr lang="en-US" altLang="en-US" sz="2000" dirty="0">
              <a:latin typeface="Times New Roman" pitchFamily="18" charset="0"/>
              <a:cs typeface="Times New Roman" pitchFamily="18" charset="0"/>
            </a:endParaRPr>
          </a:p>
          <a:p>
            <a:pPr lvl="1" eaLnBrk="1" hangingPunct="1">
              <a:lnSpc>
                <a:spcPct val="90000"/>
              </a:lnSpc>
              <a:defRPr/>
            </a:pPr>
            <a:r>
              <a:rPr lang="en-US" altLang="en-US" sz="2000" dirty="0">
                <a:latin typeface="Times New Roman" pitchFamily="18" charset="0"/>
                <a:cs typeface="Times New Roman" pitchFamily="18" charset="0"/>
              </a:rPr>
              <a:t>Surviving Spouse’s Gross Annual Income                   </a:t>
            </a:r>
            <a:r>
              <a:rPr lang="en-US" altLang="en-US" sz="2000" b="1" dirty="0">
                <a:latin typeface="Times New Roman" pitchFamily="18" charset="0"/>
                <a:cs typeface="Times New Roman" pitchFamily="18" charset="0"/>
              </a:rPr>
              <a:t>$10,800</a:t>
            </a:r>
            <a:r>
              <a:rPr lang="en-US" altLang="en-US" sz="2000" dirty="0">
                <a:latin typeface="Times New Roman" pitchFamily="18" charset="0"/>
                <a:cs typeface="Times New Roman" pitchFamily="18" charset="0"/>
              </a:rPr>
              <a:t>          </a:t>
            </a:r>
          </a:p>
          <a:p>
            <a:pPr lvl="1" eaLnBrk="1" hangingPunct="1">
              <a:lnSpc>
                <a:spcPct val="90000"/>
              </a:lnSpc>
              <a:defRPr/>
            </a:pPr>
            <a:r>
              <a:rPr lang="en-US" altLang="en-US" sz="2000" dirty="0">
                <a:latin typeface="Times New Roman" pitchFamily="18" charset="0"/>
                <a:cs typeface="Times New Roman" pitchFamily="18" charset="0"/>
              </a:rPr>
              <a:t>Claimed Unreimbursed Ongoing Medical Expenses   </a:t>
            </a:r>
            <a:r>
              <a:rPr lang="en-US" altLang="en-US" sz="2000" u="sng" dirty="0">
                <a:latin typeface="Times New Roman" pitchFamily="18" charset="0"/>
                <a:cs typeface="Times New Roman" pitchFamily="18" charset="0"/>
              </a:rPr>
              <a:t>-  </a:t>
            </a:r>
            <a:r>
              <a:rPr lang="en-US" altLang="en-US" sz="2000" b="1" u="sng" dirty="0">
                <a:latin typeface="Times New Roman" pitchFamily="18" charset="0"/>
                <a:cs typeface="Times New Roman" pitchFamily="18" charset="0"/>
              </a:rPr>
              <a:t>5,341</a:t>
            </a:r>
            <a:r>
              <a:rPr lang="en-US" altLang="en-US" sz="2000" b="1" dirty="0">
                <a:latin typeface="Times New Roman" pitchFamily="18" charset="0"/>
                <a:cs typeface="Times New Roman" pitchFamily="18" charset="0"/>
              </a:rPr>
              <a:t>            $  1153</a:t>
            </a:r>
            <a:endParaRPr lang="en-US" altLang="en-US" sz="2000" dirty="0">
              <a:latin typeface="Times New Roman" pitchFamily="18" charset="0"/>
              <a:cs typeface="Times New Roman" pitchFamily="18" charset="0"/>
            </a:endParaRPr>
          </a:p>
          <a:p>
            <a:pPr lvl="1" eaLnBrk="1" hangingPunct="1">
              <a:lnSpc>
                <a:spcPct val="90000"/>
              </a:lnSpc>
              <a:defRPr/>
            </a:pPr>
            <a:r>
              <a:rPr lang="en-US" altLang="en-US" sz="2000" dirty="0">
                <a:latin typeface="Times New Roman" pitchFamily="18" charset="0"/>
                <a:cs typeface="Times New Roman" pitchFamily="18" charset="0"/>
              </a:rPr>
              <a:t>Leaves a Positive Net-Income Balance                         </a:t>
            </a:r>
            <a:r>
              <a:rPr lang="en-US" altLang="en-US" sz="2000" b="1" dirty="0">
                <a:solidFill>
                  <a:srgbClr val="00B050"/>
                </a:solidFill>
                <a:latin typeface="Times New Roman" pitchFamily="18" charset="0"/>
                <a:cs typeface="Times New Roman" pitchFamily="18" charset="0"/>
              </a:rPr>
              <a:t>$5,459  </a:t>
            </a:r>
            <a:r>
              <a:rPr lang="en-US" altLang="en-US" sz="2000" b="1" dirty="0">
                <a:latin typeface="Times New Roman" pitchFamily="18" charset="0"/>
                <a:cs typeface="Times New Roman" pitchFamily="18" charset="0"/>
              </a:rPr>
              <a:t>÷ 12 = </a:t>
            </a:r>
            <a:r>
              <a:rPr lang="en-US" altLang="en-US" sz="2000" b="1" u="sng" dirty="0">
                <a:latin typeface="Times New Roman" pitchFamily="18" charset="0"/>
                <a:cs typeface="Times New Roman" pitchFamily="18" charset="0"/>
              </a:rPr>
              <a:t>    455</a:t>
            </a:r>
            <a:endParaRPr lang="en-US" altLang="en-US" sz="2000" b="1" u="sng" dirty="0">
              <a:solidFill>
                <a:srgbClr val="00B050"/>
              </a:solidFill>
              <a:latin typeface="Times New Roman" pitchFamily="18" charset="0"/>
              <a:cs typeface="Times New Roman" pitchFamily="18" charset="0"/>
            </a:endParaRPr>
          </a:p>
          <a:p>
            <a:pPr marL="36512" indent="0" eaLnBrk="1" hangingPunct="1">
              <a:lnSpc>
                <a:spcPct val="90000"/>
              </a:lnSpc>
              <a:buNone/>
              <a:defRPr/>
            </a:pPr>
            <a:r>
              <a:rPr lang="en-US" altLang="en-US" sz="2000" b="1" dirty="0">
                <a:latin typeface="Times New Roman" pitchFamily="18" charset="0"/>
                <a:cs typeface="Times New Roman" pitchFamily="18" charset="0"/>
              </a:rPr>
              <a:t>                                                                                                                         </a:t>
            </a:r>
            <a:r>
              <a:rPr lang="en-US" altLang="en-US" sz="2000" b="1" u="dbl" dirty="0">
                <a:latin typeface="Times New Roman" pitchFamily="18" charset="0"/>
                <a:cs typeface="Times New Roman" pitchFamily="18" charset="0"/>
              </a:rPr>
              <a:t>$   698</a:t>
            </a:r>
          </a:p>
          <a:p>
            <a:pPr eaLnBrk="1" hangingPunct="1">
              <a:lnSpc>
                <a:spcPct val="90000"/>
              </a:lnSpc>
              <a:defRPr/>
            </a:pPr>
            <a:r>
              <a:rPr lang="en-US" altLang="en-US" sz="1800" b="1" dirty="0">
                <a:latin typeface="Times New Roman" pitchFamily="18" charset="0"/>
                <a:cs typeface="Times New Roman" pitchFamily="18" charset="0"/>
              </a:rPr>
              <a:t>*Surviving Spouse would be entitled to an Adjusted Pension Benefit in the amount of $8,376 a year or $698 a month. </a:t>
            </a:r>
          </a:p>
          <a:p>
            <a:pPr lvl="1" eaLnBrk="1" hangingPunct="1">
              <a:lnSpc>
                <a:spcPct val="90000"/>
              </a:lnSpc>
              <a:defRPr/>
            </a:pPr>
            <a:endParaRPr lang="en-US" altLang="en-US" sz="2000" b="1" dirty="0">
              <a:latin typeface="Times New Roman" pitchFamily="18" charset="0"/>
              <a:cs typeface="Times New Roman" pitchFamily="18" charset="0"/>
            </a:endParaRPr>
          </a:p>
          <a:p>
            <a:pPr eaLnBrk="1" hangingPunct="1">
              <a:lnSpc>
                <a:spcPct val="90000"/>
              </a:lnSpc>
              <a:defRPr/>
            </a:pPr>
            <a:endParaRPr lang="en-US" altLang="en-US" sz="2400" b="1" dirty="0">
              <a:solidFill>
                <a:srgbClr val="00B050"/>
              </a:solidFill>
              <a:latin typeface="Times New Roman" pitchFamily="18" charset="0"/>
              <a:cs typeface="Times New Roman" pitchFamily="18" charset="0"/>
            </a:endParaRPr>
          </a:p>
          <a:p>
            <a:pPr lvl="1" eaLnBrk="1" hangingPunct="1">
              <a:lnSpc>
                <a:spcPct val="90000"/>
              </a:lnSpc>
              <a:buFont typeface="Wingdings" pitchFamily="2" charset="2"/>
              <a:buNone/>
              <a:defRPr/>
            </a:pPr>
            <a:r>
              <a:rPr lang="en-US" altLang="en-US" sz="2000" dirty="0">
                <a:latin typeface="Times New Roman" pitchFamily="18" charset="0"/>
                <a:cs typeface="Times New Roman" pitchFamily="18" charset="0"/>
              </a:rPr>
              <a:t>     </a:t>
            </a:r>
          </a:p>
          <a:p>
            <a:pPr lvl="1" eaLnBrk="1" hangingPunct="1">
              <a:lnSpc>
                <a:spcPct val="90000"/>
              </a:lnSpc>
              <a:buFont typeface="Wingdings" pitchFamily="2" charset="2"/>
              <a:buNone/>
              <a:defRPr/>
            </a:pPr>
            <a:r>
              <a:rPr lang="en-US" altLang="en-US" sz="2000" dirty="0">
                <a:latin typeface="Times New Roman" pitchFamily="18" charset="0"/>
                <a:cs typeface="Times New Roman" pitchFamily="18" charset="0"/>
              </a:rPr>
              <a:t>                </a:t>
            </a:r>
            <a:endParaRPr lang="en-US" alt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4590055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3859" y="4495800"/>
            <a:ext cx="10238117" cy="2181045"/>
          </a:xfrm>
        </p:spPr>
        <p:txBody>
          <a:bodyPr/>
          <a:lstStyle/>
          <a:p>
            <a:pPr algn="ctr" eaLnBrk="1" fontAlgn="auto" hangingPunct="1">
              <a:spcAft>
                <a:spcPts val="0"/>
              </a:spcAft>
              <a:defRPr/>
            </a:pPr>
            <a:r>
              <a:rPr lang="en-US" i="1" smtClean="0">
                <a:solidFill>
                  <a:srgbClr val="002060"/>
                </a:solidFill>
                <a:latin typeface="Times New Roman" panose="02020603050405020304" pitchFamily="18" charset="0"/>
                <a:cs typeface="Times New Roman" panose="02020603050405020304" pitchFamily="18" charset="0"/>
              </a:rPr>
              <a:t>“Non-Service-Connected </a:t>
            </a:r>
            <a:r>
              <a:rPr lang="en-US" i="1" dirty="0">
                <a:solidFill>
                  <a:srgbClr val="002060"/>
                </a:solidFill>
                <a:latin typeface="Times New Roman" panose="02020603050405020304" pitchFamily="18" charset="0"/>
                <a:cs typeface="Times New Roman" panose="02020603050405020304" pitchFamily="18" charset="0"/>
              </a:rPr>
              <a:t>Pension</a:t>
            </a:r>
            <a:br>
              <a:rPr lang="en-US" i="1" dirty="0">
                <a:solidFill>
                  <a:srgbClr val="002060"/>
                </a:solidFill>
                <a:latin typeface="Times New Roman" panose="02020603050405020304" pitchFamily="18" charset="0"/>
                <a:cs typeface="Times New Roman" panose="02020603050405020304" pitchFamily="18" charset="0"/>
              </a:rPr>
            </a:br>
            <a:r>
              <a:rPr lang="en-US" i="1" dirty="0">
                <a:solidFill>
                  <a:srgbClr val="002060"/>
                </a:solidFill>
                <a:latin typeface="Times New Roman" panose="02020603050405020304" pitchFamily="18" charset="0"/>
                <a:cs typeface="Times New Roman" panose="02020603050405020304" pitchFamily="18" charset="0"/>
              </a:rPr>
              <a:t>&amp; Special Monthly </a:t>
            </a:r>
            <a:r>
              <a:rPr lang="en-US" i="1">
                <a:solidFill>
                  <a:srgbClr val="002060"/>
                </a:solidFill>
                <a:latin typeface="Times New Roman" panose="02020603050405020304" pitchFamily="18" charset="0"/>
                <a:cs typeface="Times New Roman" panose="02020603050405020304" pitchFamily="18" charset="0"/>
              </a:rPr>
              <a:t>Pension </a:t>
            </a:r>
            <a:r>
              <a:rPr lang="en-US" i="1" smtClean="0">
                <a:solidFill>
                  <a:srgbClr val="002060"/>
                </a:solidFill>
                <a:latin typeface="Times New Roman" panose="02020603050405020304" pitchFamily="18" charset="0"/>
                <a:cs typeface="Times New Roman" panose="02020603050405020304" pitchFamily="18" charset="0"/>
              </a:rPr>
              <a:t>Programs”</a:t>
            </a: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37891" name="Text Placeholder 4"/>
          <p:cNvSpPr>
            <a:spLocks noGrp="1"/>
          </p:cNvSpPr>
          <p:nvPr>
            <p:ph type="body" idx="1"/>
          </p:nvPr>
        </p:nvSpPr>
        <p:spPr>
          <a:xfrm>
            <a:off x="1752600" y="990600"/>
            <a:ext cx="8686800" cy="3505200"/>
          </a:xfrm>
        </p:spPr>
        <p:txBody>
          <a:bodyPr/>
          <a:lstStyle/>
          <a:p>
            <a:pPr algn="ctr" eaLnBrk="1" hangingPunct="1"/>
            <a:endParaRPr lang="en-US" altLang="en-US" sz="6000">
              <a:latin typeface="Times New Roman" panose="02020603050405020304" pitchFamily="18" charset="0"/>
              <a:cs typeface="Times New Roman" panose="02020603050405020304" pitchFamily="18" charset="0"/>
            </a:endParaRPr>
          </a:p>
          <a:p>
            <a:pPr algn="ctr" eaLnBrk="1" hangingPunct="1"/>
            <a:endParaRPr lang="en-US" altLang="en-US" sz="6000">
              <a:latin typeface="Times New Roman" panose="02020603050405020304" pitchFamily="18" charset="0"/>
              <a:cs typeface="Times New Roman" panose="02020603050405020304" pitchFamily="18" charset="0"/>
            </a:endParaRPr>
          </a:p>
          <a:p>
            <a:pPr algn="ctr" eaLnBrk="1" hangingPunct="1"/>
            <a:r>
              <a:rPr lang="en-US" altLang="en-US" sz="6000">
                <a:latin typeface="Times New Roman" panose="02020603050405020304" pitchFamily="18" charset="0"/>
                <a:cs typeface="Times New Roman" panose="02020603050405020304" pitchFamily="18" charset="0"/>
              </a:rPr>
              <a:t>VA Benefits: An Overview </a:t>
            </a:r>
          </a:p>
        </p:txBody>
      </p:sp>
      <p:pic>
        <p:nvPicPr>
          <p:cNvPr id="3789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012825"/>
            <a:ext cx="2590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13311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3859" y="4495800"/>
            <a:ext cx="10238117" cy="2181045"/>
          </a:xfrm>
        </p:spPr>
        <p:txBody>
          <a:bodyPr/>
          <a:lstStyle/>
          <a:p>
            <a:pPr algn="ctr" eaLnBrk="1" fontAlgn="auto" hangingPunct="1">
              <a:spcAft>
                <a:spcPts val="0"/>
              </a:spcAft>
              <a:defRPr/>
            </a:pPr>
            <a:r>
              <a:rPr lang="en-US" i="1" dirty="0">
                <a:solidFill>
                  <a:srgbClr val="002060"/>
                </a:solidFill>
                <a:latin typeface="Times New Roman" panose="02020603050405020304" pitchFamily="18" charset="0"/>
                <a:cs typeface="Times New Roman" panose="02020603050405020304" pitchFamily="18" charset="0"/>
              </a:rPr>
              <a:t>“Dependency &amp; Indemnity Compensation (DIC)”</a:t>
            </a: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37891" name="Text Placeholder 4"/>
          <p:cNvSpPr>
            <a:spLocks noGrp="1"/>
          </p:cNvSpPr>
          <p:nvPr>
            <p:ph type="body" idx="1"/>
          </p:nvPr>
        </p:nvSpPr>
        <p:spPr>
          <a:xfrm>
            <a:off x="1752600" y="990600"/>
            <a:ext cx="8686800" cy="3505200"/>
          </a:xfrm>
        </p:spPr>
        <p:txBody>
          <a:bodyPr/>
          <a:lstStyle/>
          <a:p>
            <a:pPr algn="ctr" eaLnBrk="1" hangingPunct="1"/>
            <a:endParaRPr lang="en-US" altLang="en-US" sz="6000">
              <a:latin typeface="Times New Roman" panose="02020603050405020304" pitchFamily="18" charset="0"/>
              <a:cs typeface="Times New Roman" panose="02020603050405020304" pitchFamily="18" charset="0"/>
            </a:endParaRPr>
          </a:p>
          <a:p>
            <a:pPr algn="ctr" eaLnBrk="1" hangingPunct="1"/>
            <a:endParaRPr lang="en-US" altLang="en-US" sz="6000">
              <a:latin typeface="Times New Roman" panose="02020603050405020304" pitchFamily="18" charset="0"/>
              <a:cs typeface="Times New Roman" panose="02020603050405020304" pitchFamily="18" charset="0"/>
            </a:endParaRPr>
          </a:p>
          <a:p>
            <a:pPr algn="ctr" eaLnBrk="1" hangingPunct="1"/>
            <a:r>
              <a:rPr lang="en-US" altLang="en-US" sz="6000">
                <a:latin typeface="Times New Roman" panose="02020603050405020304" pitchFamily="18" charset="0"/>
                <a:cs typeface="Times New Roman" panose="02020603050405020304" pitchFamily="18" charset="0"/>
              </a:rPr>
              <a:t>VA Benefits: An Overview </a:t>
            </a:r>
          </a:p>
        </p:txBody>
      </p:sp>
      <p:pic>
        <p:nvPicPr>
          <p:cNvPr id="3789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012825"/>
            <a:ext cx="2590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81810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6" name="Text Placeholder 5"/>
          <p:cNvSpPr>
            <a:spLocks noGrp="1"/>
          </p:cNvSpPr>
          <p:nvPr>
            <p:ph type="body" idx="1"/>
          </p:nvPr>
        </p:nvSpPr>
        <p:spPr>
          <a:xfrm>
            <a:off x="301925" y="2906713"/>
            <a:ext cx="11628407" cy="1500187"/>
          </a:xfrm>
        </p:spPr>
        <p:txBody>
          <a:bodyPr/>
          <a:lstStyle/>
          <a:p>
            <a:pPr algn="ctr"/>
            <a:r>
              <a:rPr lang="en-US" sz="3600" b="1" i="1" dirty="0" smtClean="0">
                <a:solidFill>
                  <a:schemeClr val="tx2"/>
                </a:solidFill>
                <a:latin typeface="Times New Roman" panose="02020603050405020304" pitchFamily="18" charset="0"/>
                <a:cs typeface="Times New Roman" panose="02020603050405020304" pitchFamily="18" charset="0"/>
              </a:rPr>
              <a:t>“What </a:t>
            </a:r>
            <a:r>
              <a:rPr lang="en-US" sz="3600" b="1" i="1" dirty="0">
                <a:solidFill>
                  <a:schemeClr val="tx2"/>
                </a:solidFill>
                <a:latin typeface="Times New Roman" panose="02020603050405020304" pitchFamily="18" charset="0"/>
                <a:cs typeface="Times New Roman" panose="02020603050405020304" pitchFamily="18" charset="0"/>
              </a:rPr>
              <a:t>is “Dependency &amp; Indemnity Compensation (DIC)?”</a:t>
            </a:r>
          </a:p>
          <a:p>
            <a:endParaRPr lang="en-US" dirty="0"/>
          </a:p>
        </p:txBody>
      </p:sp>
      <p:sp>
        <p:nvSpPr>
          <p:cNvPr id="4" name="Slide Number Placeholder 3"/>
          <p:cNvSpPr>
            <a:spLocks noGrp="1"/>
          </p:cNvSpPr>
          <p:nvPr>
            <p:ph type="sldNum" sz="quarter" idx="12"/>
          </p:nvPr>
        </p:nvSpPr>
        <p:spPr/>
        <p:txBody>
          <a:bodyPr/>
          <a:lstStyle/>
          <a:p>
            <a:pPr>
              <a:defRPr/>
            </a:pPr>
            <a:fld id="{131ADAD2-64CC-4566-BACE-84343FD55266}" type="slidenum">
              <a:rPr lang="en-US" smtClean="0">
                <a:solidFill>
                  <a:prstClr val="black"/>
                </a:solidFill>
              </a:rPr>
              <a:pPr>
                <a:defRPr/>
              </a:pPr>
              <a:t>31</a:t>
            </a:fld>
            <a:endParaRPr lang="en-US" dirty="0">
              <a:solidFill>
                <a:prstClr val="black"/>
              </a:solidFill>
            </a:endParaRPr>
          </a:p>
        </p:txBody>
      </p:sp>
    </p:spTree>
    <p:extLst>
      <p:ext uri="{BB962C8B-B14F-4D97-AF65-F5344CB8AC3E}">
        <p14:creationId xmlns:p14="http://schemas.microsoft.com/office/powerpoint/2010/main" val="2445480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What is “Dependency &amp; Indemnity Compensation (DIC)?”</a:t>
            </a:r>
            <a:endParaRPr lang="en-US" dirty="0"/>
          </a:p>
        </p:txBody>
      </p:sp>
      <p:sp>
        <p:nvSpPr>
          <p:cNvPr id="6" name="Content Placeholder 5"/>
          <p:cNvSpPr>
            <a:spLocks noGrp="1"/>
          </p:cNvSpPr>
          <p:nvPr>
            <p:ph idx="1"/>
          </p:nvPr>
        </p:nvSpPr>
        <p:spPr/>
        <p:txBody>
          <a:bodyPr/>
          <a:lstStyle/>
          <a:p>
            <a:pPr marL="36576" indent="0" algn="ctr" eaLnBrk="1" fontAlgn="auto" hangingPunct="1">
              <a:spcAft>
                <a:spcPts val="0"/>
              </a:spcAft>
              <a:buNone/>
              <a:defRPr/>
            </a:pPr>
            <a:r>
              <a:rPr lang="en-US" altLang="en-US" b="1" i="1" dirty="0">
                <a:latin typeface="Times New Roman" panose="02020603050405020304" pitchFamily="18" charset="0"/>
                <a:cs typeface="Times New Roman" panose="02020603050405020304" pitchFamily="18" charset="0"/>
              </a:rPr>
              <a:t>“Dependency &amp; Indemnity Compensation (DIC)”</a:t>
            </a:r>
          </a:p>
          <a:p>
            <a:pPr marL="36576" indent="0" eaLnBrk="1" fontAlgn="auto" hangingPunct="1">
              <a:spcAft>
                <a:spcPts val="0"/>
              </a:spcAft>
              <a:buNone/>
              <a:defRPr/>
            </a:pPr>
            <a:r>
              <a:rPr lang="en-US" altLang="en-US" dirty="0">
                <a:latin typeface="Times New Roman" panose="02020603050405020304" pitchFamily="18" charset="0"/>
                <a:cs typeface="Times New Roman" panose="02020603050405020304" pitchFamily="18" charset="0"/>
              </a:rPr>
              <a:t>Dependency &amp; Indemnity Compensation (DIC) is a monthly compensation benefit paid to eligible Surviving Spouses or Dependent Children/Parent(s).</a:t>
            </a:r>
          </a:p>
          <a:p>
            <a:pPr marL="36576" indent="0" eaLnBrk="1" fontAlgn="auto" hangingPunct="1">
              <a:spcAft>
                <a:spcPts val="0"/>
              </a:spcAft>
              <a:buNone/>
              <a:defRPr/>
            </a:pPr>
            <a:r>
              <a:rPr lang="en-US" altLang="en-US" dirty="0">
                <a:latin typeface="Times New Roman" panose="02020603050405020304" pitchFamily="18" charset="0"/>
                <a:cs typeface="Times New Roman" panose="02020603050405020304" pitchFamily="18" charset="0"/>
              </a:rPr>
              <a:t>To qualify for this benefit program, the Claimant must be a Surviving Spouse, Dependent Child, or Dependent Parent of a Veteran who died while serving in Active Military Duty or as a result of a Service-Connected Disability, or other qualifying Veteran death.  Basic and/or Qualifying Eligibility requirements may apply to this benefit (where applicable). </a:t>
            </a:r>
          </a:p>
          <a:p>
            <a:endParaRPr lang="en-US" dirty="0"/>
          </a:p>
        </p:txBody>
      </p:sp>
      <p:sp>
        <p:nvSpPr>
          <p:cNvPr id="4" name="Slide Number Placeholder 3"/>
          <p:cNvSpPr>
            <a:spLocks noGrp="1"/>
          </p:cNvSpPr>
          <p:nvPr>
            <p:ph type="sldNum" sz="quarter" idx="4294967295"/>
          </p:nvPr>
        </p:nvSpPr>
        <p:spPr>
          <a:xfrm>
            <a:off x="9347200" y="6356350"/>
            <a:ext cx="2844800" cy="365125"/>
          </a:xfrm>
          <a:prstGeom prst="rect">
            <a:avLst/>
          </a:prstGeom>
        </p:spPr>
        <p:txBody>
          <a:bodyPr/>
          <a:lstStyle/>
          <a:p>
            <a:pPr>
              <a:defRPr/>
            </a:pPr>
            <a:fld id="{131ADAD2-64CC-4566-BACE-84343FD55266}" type="slidenum">
              <a:rPr lang="en-US" smtClean="0">
                <a:solidFill>
                  <a:prstClr val="black"/>
                </a:solidFill>
              </a:rPr>
              <a:pPr>
                <a:defRPr/>
              </a:pPr>
              <a:t>32</a:t>
            </a:fld>
            <a:endParaRPr lang="en-US" dirty="0">
              <a:solidFill>
                <a:prstClr val="black"/>
              </a:solidFill>
            </a:endParaRPr>
          </a:p>
        </p:txBody>
      </p:sp>
    </p:spTree>
    <p:extLst>
      <p:ext uri="{BB962C8B-B14F-4D97-AF65-F5344CB8AC3E}">
        <p14:creationId xmlns:p14="http://schemas.microsoft.com/office/powerpoint/2010/main" val="35274633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algn="ctr" eaLnBrk="1" hangingPunct="1"/>
            <a:r>
              <a:rPr lang="en-US" altLang="en-US" smtClean="0">
                <a:latin typeface="Times New Roman" panose="02020603050405020304" pitchFamily="18" charset="0"/>
                <a:cs typeface="Times New Roman" panose="02020603050405020304" pitchFamily="18" charset="0"/>
              </a:rPr>
              <a:t>Point of Contacts</a:t>
            </a:r>
          </a:p>
        </p:txBody>
      </p:sp>
      <p:sp>
        <p:nvSpPr>
          <p:cNvPr id="70659" name="Content Placeholder 2"/>
          <p:cNvSpPr>
            <a:spLocks noGrp="1"/>
          </p:cNvSpPr>
          <p:nvPr>
            <p:ph idx="1"/>
          </p:nvPr>
        </p:nvSpPr>
        <p:spPr>
          <a:xfrm>
            <a:off x="1981200" y="1417639"/>
            <a:ext cx="7467600" cy="4708525"/>
          </a:xfrm>
        </p:spPr>
        <p:txBody>
          <a:bodyPr/>
          <a:lstStyle/>
          <a:p>
            <a:pPr eaLnBrk="1" hangingPunct="1"/>
            <a:r>
              <a:rPr lang="en-US" altLang="en-US" sz="2400" b="1" u="sng">
                <a:latin typeface="Times New Roman" panose="02020603050405020304" pitchFamily="18" charset="0"/>
                <a:cs typeface="Times New Roman" panose="02020603050405020304" pitchFamily="18" charset="0"/>
              </a:rPr>
              <a:t>Thomas White</a:t>
            </a:r>
          </a:p>
          <a:p>
            <a:pPr lvl="1" eaLnBrk="1" hangingPunct="1"/>
            <a:r>
              <a:rPr lang="en-US" altLang="en-US" sz="2000">
                <a:latin typeface="Times New Roman" panose="02020603050405020304" pitchFamily="18" charset="0"/>
                <a:cs typeface="Times New Roman" panose="02020603050405020304" pitchFamily="18" charset="0"/>
              </a:rPr>
              <a:t>Northwest Indiana District Service Officer</a:t>
            </a:r>
          </a:p>
          <a:p>
            <a:pPr eaLnBrk="1" hangingPunct="1"/>
            <a:r>
              <a:rPr lang="en-US" altLang="en-US" sz="2400" b="1" u="sng">
                <a:latin typeface="Times New Roman" panose="02020603050405020304" pitchFamily="18" charset="0"/>
                <a:cs typeface="Times New Roman" panose="02020603050405020304" pitchFamily="18" charset="0"/>
              </a:rPr>
              <a:t>Cameron Lochner</a:t>
            </a:r>
          </a:p>
          <a:p>
            <a:pPr lvl="1" eaLnBrk="1" hangingPunct="1"/>
            <a:r>
              <a:rPr lang="en-US" altLang="en-US" sz="2000">
                <a:latin typeface="Times New Roman" panose="02020603050405020304" pitchFamily="18" charset="0"/>
                <a:cs typeface="Times New Roman" panose="02020603050405020304" pitchFamily="18" charset="0"/>
              </a:rPr>
              <a:t>Northeast Indiana District Service Officer</a:t>
            </a:r>
          </a:p>
          <a:p>
            <a:pPr eaLnBrk="1" hangingPunct="1"/>
            <a:r>
              <a:rPr lang="en-US" altLang="en-US" sz="2400" b="1" u="sng">
                <a:latin typeface="Times New Roman" panose="02020603050405020304" pitchFamily="18" charset="0"/>
                <a:cs typeface="Times New Roman" panose="02020603050405020304" pitchFamily="18" charset="0"/>
              </a:rPr>
              <a:t>Ken Hilton</a:t>
            </a:r>
          </a:p>
          <a:p>
            <a:pPr lvl="1" eaLnBrk="1" hangingPunct="1"/>
            <a:r>
              <a:rPr lang="en-US" altLang="en-US" sz="2000">
                <a:latin typeface="Times New Roman" panose="02020603050405020304" pitchFamily="18" charset="0"/>
                <a:cs typeface="Times New Roman" panose="02020603050405020304" pitchFamily="18" charset="0"/>
              </a:rPr>
              <a:t>West Central Indiana District Service Officer</a:t>
            </a:r>
          </a:p>
          <a:p>
            <a:pPr eaLnBrk="1" hangingPunct="1"/>
            <a:r>
              <a:rPr lang="en-US" altLang="en-US" sz="2400" b="1" u="sng">
                <a:latin typeface="Times New Roman" panose="02020603050405020304" pitchFamily="18" charset="0"/>
                <a:cs typeface="Times New Roman" panose="02020603050405020304" pitchFamily="18" charset="0"/>
              </a:rPr>
              <a:t>Mark Smith</a:t>
            </a:r>
          </a:p>
          <a:p>
            <a:pPr lvl="1" eaLnBrk="1" hangingPunct="1"/>
            <a:r>
              <a:rPr lang="en-US" altLang="en-US" sz="2000">
                <a:latin typeface="Times New Roman" panose="02020603050405020304" pitchFamily="18" charset="0"/>
                <a:cs typeface="Times New Roman" panose="02020603050405020304" pitchFamily="18" charset="0"/>
              </a:rPr>
              <a:t>East Central Indiana District Service Officer</a:t>
            </a:r>
          </a:p>
          <a:p>
            <a:pPr eaLnBrk="1" hangingPunct="1"/>
            <a:r>
              <a:rPr lang="en-US" altLang="en-US" sz="2400" b="1" u="sng">
                <a:latin typeface="Times New Roman" panose="02020603050405020304" pitchFamily="18" charset="0"/>
                <a:cs typeface="Times New Roman" panose="02020603050405020304" pitchFamily="18" charset="0"/>
              </a:rPr>
              <a:t>Desley Snyder</a:t>
            </a:r>
          </a:p>
          <a:p>
            <a:pPr lvl="1" eaLnBrk="1" hangingPunct="1"/>
            <a:r>
              <a:rPr lang="en-US" altLang="en-US" sz="2000">
                <a:latin typeface="Times New Roman" panose="02020603050405020304" pitchFamily="18" charset="0"/>
                <a:cs typeface="Times New Roman" panose="02020603050405020304" pitchFamily="18" charset="0"/>
              </a:rPr>
              <a:t>Southwest Indiana District Service Officer</a:t>
            </a:r>
          </a:p>
          <a:p>
            <a:pPr eaLnBrk="1" hangingPunct="1"/>
            <a:r>
              <a:rPr lang="en-US" altLang="en-US" sz="2400" b="1" u="sng">
                <a:latin typeface="Times New Roman" panose="02020603050405020304" pitchFamily="18" charset="0"/>
                <a:cs typeface="Times New Roman" panose="02020603050405020304" pitchFamily="18" charset="0"/>
              </a:rPr>
              <a:t>Joe Divito</a:t>
            </a:r>
          </a:p>
          <a:p>
            <a:pPr lvl="1" eaLnBrk="1" hangingPunct="1"/>
            <a:r>
              <a:rPr lang="en-US" altLang="en-US" sz="2000">
                <a:latin typeface="Times New Roman" panose="02020603050405020304" pitchFamily="18" charset="0"/>
                <a:cs typeface="Times New Roman" panose="02020603050405020304" pitchFamily="18" charset="0"/>
              </a:rPr>
              <a:t>Southeast Indiana District Service Office</a:t>
            </a:r>
            <a:endParaRPr lang="en-US" altLang="en-US"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49663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584576"/>
            <a:ext cx="6629400" cy="1825625"/>
          </a:xfrm>
        </p:spPr>
        <p:txBody>
          <a:bodyPr/>
          <a:lstStyle/>
          <a:p>
            <a:pPr>
              <a:defRPr/>
            </a:pPr>
            <a:endParaRPr lang="en-US" dirty="0"/>
          </a:p>
        </p:txBody>
      </p:sp>
      <p:sp>
        <p:nvSpPr>
          <p:cNvPr id="71683" name="Text Placeholder 2"/>
          <p:cNvSpPr>
            <a:spLocks noGrp="1"/>
          </p:cNvSpPr>
          <p:nvPr>
            <p:ph type="body" idx="1"/>
          </p:nvPr>
        </p:nvSpPr>
        <p:spPr>
          <a:xfrm>
            <a:off x="2209800" y="1295400"/>
            <a:ext cx="7772400" cy="1143000"/>
          </a:xfrm>
        </p:spPr>
        <p:txBody>
          <a:bodyPr/>
          <a:lstStyle/>
          <a:p>
            <a:pPr algn="ctr"/>
            <a:r>
              <a:rPr lang="en-US" altLang="en-US" sz="5400">
                <a:latin typeface="Times New Roman" panose="02020603050405020304" pitchFamily="18" charset="0"/>
                <a:cs typeface="Times New Roman" panose="02020603050405020304" pitchFamily="18" charset="0"/>
              </a:rPr>
              <a:t>Questions???</a:t>
            </a:r>
          </a:p>
        </p:txBody>
      </p:sp>
      <p:pic>
        <p:nvPicPr>
          <p:cNvPr id="7168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2743201"/>
            <a:ext cx="3289300" cy="37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27940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algn="ctr" eaLnBrk="1" hangingPunct="1"/>
            <a:r>
              <a:rPr lang="en-US" altLang="en-US" smtClean="0">
                <a:latin typeface="Times New Roman" panose="02020603050405020304" pitchFamily="18" charset="0"/>
                <a:cs typeface="Times New Roman" panose="02020603050405020304" pitchFamily="18" charset="0"/>
              </a:rPr>
              <a:t>       Point of Contact</a:t>
            </a:r>
          </a:p>
        </p:txBody>
      </p:sp>
      <p:sp>
        <p:nvSpPr>
          <p:cNvPr id="72707" name="Rectangle 3"/>
          <p:cNvSpPr>
            <a:spLocks noGrp="1" noChangeArrowheads="1"/>
          </p:cNvSpPr>
          <p:nvPr>
            <p:ph idx="1"/>
          </p:nvPr>
        </p:nvSpPr>
        <p:spPr>
          <a:xfrm>
            <a:off x="1828800" y="1600200"/>
            <a:ext cx="8686800" cy="4495800"/>
          </a:xfrm>
        </p:spPr>
        <p:txBody>
          <a:bodyPr/>
          <a:lstStyle/>
          <a:p>
            <a:pPr algn="ctr" eaLnBrk="1" hangingPunct="1">
              <a:lnSpc>
                <a:spcPct val="80000"/>
              </a:lnSpc>
              <a:buFont typeface="Wingdings" panose="05000000000000000000" pitchFamily="2" charset="2"/>
              <a:buNone/>
            </a:pPr>
            <a:endParaRPr lang="en-US" altLang="en-US" smtClean="0">
              <a:latin typeface="Times New Roman" panose="02020603050405020304" pitchFamily="18" charset="0"/>
              <a:cs typeface="Times New Roman" panose="02020603050405020304" pitchFamily="18" charset="0"/>
            </a:endParaRPr>
          </a:p>
          <a:p>
            <a:pPr algn="ctr" eaLnBrk="1" hangingPunct="1">
              <a:lnSpc>
                <a:spcPct val="80000"/>
              </a:lnSpc>
              <a:buFont typeface="Wingdings" panose="05000000000000000000" pitchFamily="2" charset="2"/>
              <a:buNone/>
            </a:pPr>
            <a:r>
              <a:rPr lang="en-US" altLang="en-US" smtClean="0">
                <a:latin typeface="Times New Roman" panose="02020603050405020304" pitchFamily="18" charset="0"/>
                <a:cs typeface="Times New Roman" panose="02020603050405020304" pitchFamily="18" charset="0"/>
              </a:rPr>
              <a:t>Cameron </a:t>
            </a:r>
            <a:r>
              <a:rPr lang="en-US" altLang="en-US" dirty="0" err="1">
                <a:latin typeface="Times New Roman" panose="02020603050405020304" pitchFamily="18" charset="0"/>
                <a:cs typeface="Times New Roman" panose="02020603050405020304" pitchFamily="18" charset="0"/>
              </a:rPr>
              <a:t>Lochner</a:t>
            </a:r>
            <a:endParaRPr lang="en-US" altLang="en-US" dirty="0">
              <a:latin typeface="Times New Roman" panose="02020603050405020304" pitchFamily="18" charset="0"/>
              <a:cs typeface="Times New Roman" panose="02020603050405020304" pitchFamily="18" charset="0"/>
            </a:endParaRPr>
          </a:p>
          <a:p>
            <a:pPr algn="ctr" eaLnBrk="1" hangingPunct="1">
              <a:lnSpc>
                <a:spcPct val="80000"/>
              </a:lnSpc>
              <a:buFont typeface="Wingdings" panose="05000000000000000000" pitchFamily="2" charset="2"/>
              <a:buNone/>
            </a:pPr>
            <a:r>
              <a:rPr lang="en-US" altLang="en-US" sz="1800" dirty="0">
                <a:latin typeface="Times New Roman" panose="02020603050405020304" pitchFamily="18" charset="0"/>
                <a:cs typeface="Times New Roman" panose="02020603050405020304" pitchFamily="18" charset="0"/>
              </a:rPr>
              <a:t>Northeast Indiana District Service Officer</a:t>
            </a:r>
          </a:p>
          <a:p>
            <a:pPr algn="ctr" eaLnBrk="1" hangingPunct="1">
              <a:lnSpc>
                <a:spcPct val="80000"/>
              </a:lnSpc>
              <a:buFont typeface="Wingdings" panose="05000000000000000000" pitchFamily="2" charset="2"/>
              <a:buNone/>
            </a:pPr>
            <a:endParaRPr lang="en-US" altLang="en-US" sz="1800" dirty="0">
              <a:latin typeface="Times New Roman" panose="02020603050405020304" pitchFamily="18" charset="0"/>
              <a:cs typeface="Times New Roman" panose="02020603050405020304" pitchFamily="18" charset="0"/>
            </a:endParaRPr>
          </a:p>
          <a:p>
            <a:pPr algn="ctr" eaLnBrk="1" hangingPunct="1">
              <a:lnSpc>
                <a:spcPct val="80000"/>
              </a:lnSpc>
              <a:buFont typeface="Wingdings" panose="05000000000000000000" pitchFamily="2" charset="2"/>
              <a:buNone/>
            </a:pPr>
            <a:r>
              <a:rPr lang="en-US" altLang="en-US" dirty="0">
                <a:latin typeface="Times New Roman" panose="02020603050405020304" pitchFamily="18" charset="0"/>
                <a:cs typeface="Times New Roman" panose="02020603050405020304" pitchFamily="18" charset="0"/>
              </a:rPr>
              <a:t>Indiana Department of Veterans Affairs</a:t>
            </a:r>
          </a:p>
          <a:p>
            <a:pPr algn="ctr" eaLnBrk="1" hangingPunct="1">
              <a:lnSpc>
                <a:spcPct val="80000"/>
              </a:lnSpc>
              <a:buFont typeface="Wingdings" panose="05000000000000000000" pitchFamily="2" charset="2"/>
              <a:buNone/>
            </a:pPr>
            <a:r>
              <a:rPr lang="en-US" altLang="en-US" dirty="0">
                <a:latin typeface="Times New Roman" panose="02020603050405020304" pitchFamily="18" charset="0"/>
                <a:cs typeface="Times New Roman" panose="02020603050405020304" pitchFamily="18" charset="0"/>
              </a:rPr>
              <a:t>302 West Washington Street; Suite E-120</a:t>
            </a:r>
          </a:p>
          <a:p>
            <a:pPr algn="ctr" eaLnBrk="1" hangingPunct="1">
              <a:lnSpc>
                <a:spcPct val="80000"/>
              </a:lnSpc>
              <a:buFont typeface="Wingdings" panose="05000000000000000000" pitchFamily="2" charset="2"/>
              <a:buNone/>
            </a:pPr>
            <a:r>
              <a:rPr lang="en-US" altLang="en-US" dirty="0">
                <a:latin typeface="Times New Roman" panose="02020603050405020304" pitchFamily="18" charset="0"/>
                <a:cs typeface="Times New Roman" panose="02020603050405020304" pitchFamily="18" charset="0"/>
              </a:rPr>
              <a:t>Indianapolis, IN  46204</a:t>
            </a:r>
          </a:p>
          <a:p>
            <a:pPr algn="ctr" eaLnBrk="1" hangingPunct="1">
              <a:lnSpc>
                <a:spcPct val="80000"/>
              </a:lnSpc>
              <a:buFont typeface="Wingdings" panose="05000000000000000000" pitchFamily="2" charset="2"/>
              <a:buNone/>
            </a:pPr>
            <a:r>
              <a:rPr lang="en-US" altLang="en-US" sz="2000" dirty="0">
                <a:latin typeface="Times New Roman" panose="02020603050405020304" pitchFamily="18" charset="0"/>
                <a:cs typeface="Times New Roman" panose="02020603050405020304" pitchFamily="18" charset="0"/>
              </a:rPr>
              <a:t>Phone: 317-618-5543, Fax 317-232-7721</a:t>
            </a:r>
          </a:p>
          <a:p>
            <a:pPr algn="ctr" eaLnBrk="1" hangingPunct="1">
              <a:lnSpc>
                <a:spcPct val="80000"/>
              </a:lnSpc>
              <a:buFont typeface="Wingdings" panose="05000000000000000000" pitchFamily="2" charset="2"/>
              <a:buNone/>
            </a:pPr>
            <a:r>
              <a:rPr lang="en-US" altLang="en-US" sz="2400" i="1" dirty="0">
                <a:latin typeface="Times New Roman" panose="02020603050405020304" pitchFamily="18" charset="0"/>
                <a:cs typeface="Times New Roman" panose="02020603050405020304" pitchFamily="18" charset="0"/>
              </a:rPr>
              <a:t>clochner@dva.in.gov</a:t>
            </a:r>
          </a:p>
          <a:p>
            <a:pPr eaLnBrk="1" hangingPunct="1">
              <a:lnSpc>
                <a:spcPct val="80000"/>
              </a:lnSpc>
              <a:buFont typeface="Wingdings" panose="05000000000000000000" pitchFamily="2" charset="2"/>
              <a:buNone/>
            </a:pPr>
            <a:endParaRPr lang="en-US" altLang="en-US" sz="1800" dirty="0">
              <a:latin typeface="Times New Roman" panose="02020603050405020304" pitchFamily="18" charset="0"/>
              <a:cs typeface="Times New Roman" panose="02020603050405020304" pitchFamily="18" charset="0"/>
            </a:endParaRPr>
          </a:p>
          <a:p>
            <a:pPr eaLnBrk="1" hangingPunct="1">
              <a:lnSpc>
                <a:spcPct val="80000"/>
              </a:lnSpc>
              <a:buFont typeface="Wingdings" panose="05000000000000000000" pitchFamily="2" charset="2"/>
              <a:buNone/>
            </a:pPr>
            <a:endParaRPr lang="en-US"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81597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4572000"/>
            <a:ext cx="7772400" cy="838200"/>
          </a:xfrm>
        </p:spPr>
        <p:txBody>
          <a:bodyPr/>
          <a:lstStyle/>
          <a:p>
            <a:pPr>
              <a:defRPr/>
            </a:pPr>
            <a:endParaRPr lang="en-US" dirty="0"/>
          </a:p>
        </p:txBody>
      </p:sp>
      <p:sp>
        <p:nvSpPr>
          <p:cNvPr id="41987" name="Text Placeholder 2"/>
          <p:cNvSpPr>
            <a:spLocks noGrp="1"/>
          </p:cNvSpPr>
          <p:nvPr>
            <p:ph type="body" idx="1"/>
          </p:nvPr>
        </p:nvSpPr>
        <p:spPr>
          <a:xfrm>
            <a:off x="612475" y="2320506"/>
            <a:ext cx="10860657" cy="3381554"/>
          </a:xfrm>
        </p:spPr>
        <p:txBody>
          <a:bodyPr/>
          <a:lstStyle/>
          <a:p>
            <a:pPr algn="ctr"/>
            <a:r>
              <a:rPr lang="en-US" altLang="en-US" sz="2800" b="1" dirty="0">
                <a:solidFill>
                  <a:srgbClr val="002060"/>
                </a:solidFill>
                <a:latin typeface="Times New Roman" panose="02020603050405020304" pitchFamily="18" charset="0"/>
                <a:cs typeface="Times New Roman" panose="02020603050405020304" pitchFamily="18" charset="0"/>
              </a:rPr>
              <a:t>Commonly Referred to as </a:t>
            </a:r>
          </a:p>
          <a:p>
            <a:pPr algn="ctr"/>
            <a:r>
              <a:rPr lang="en-US" altLang="en-US" sz="5400" b="1" i="1" dirty="0" smtClean="0">
                <a:solidFill>
                  <a:srgbClr val="002060"/>
                </a:solidFill>
                <a:latin typeface="Times New Roman" panose="02020603050405020304" pitchFamily="18" charset="0"/>
                <a:cs typeface="Times New Roman" panose="02020603050405020304" pitchFamily="18" charset="0"/>
              </a:rPr>
              <a:t>“Pension, Widow’s Pension, Death Pension, Survivor’s Pension, and…….. Aid </a:t>
            </a:r>
            <a:r>
              <a:rPr lang="en-US" altLang="en-US" sz="5400" b="1" i="1" dirty="0">
                <a:solidFill>
                  <a:srgbClr val="002060"/>
                </a:solidFill>
                <a:latin typeface="Times New Roman" panose="02020603050405020304" pitchFamily="18" charset="0"/>
                <a:cs typeface="Times New Roman" panose="02020603050405020304" pitchFamily="18" charset="0"/>
              </a:rPr>
              <a:t>&amp; </a:t>
            </a:r>
            <a:r>
              <a:rPr lang="en-US" altLang="en-US" sz="5400" b="1" i="1" dirty="0" smtClean="0">
                <a:solidFill>
                  <a:srgbClr val="002060"/>
                </a:solidFill>
                <a:latin typeface="Times New Roman" panose="02020603050405020304" pitchFamily="18" charset="0"/>
                <a:cs typeface="Times New Roman" panose="02020603050405020304" pitchFamily="18" charset="0"/>
              </a:rPr>
              <a:t>Attendance???”</a:t>
            </a:r>
            <a:endParaRPr lang="en-US" altLang="en-US" sz="5400" b="1"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5433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6" name="Text Placeholder 5"/>
          <p:cNvSpPr>
            <a:spLocks noGrp="1"/>
          </p:cNvSpPr>
          <p:nvPr>
            <p:ph type="body" idx="1"/>
          </p:nvPr>
        </p:nvSpPr>
        <p:spPr>
          <a:xfrm>
            <a:off x="276045" y="2906713"/>
            <a:ext cx="11645661" cy="1500187"/>
          </a:xfrm>
        </p:spPr>
        <p:txBody>
          <a:bodyPr/>
          <a:lstStyle/>
          <a:p>
            <a:pPr algn="ctr"/>
            <a:r>
              <a:rPr lang="en-US" altLang="en-US" sz="4800" b="1" i="1" dirty="0">
                <a:solidFill>
                  <a:srgbClr val="002060"/>
                </a:solidFill>
                <a:latin typeface="Times New Roman" panose="02020603050405020304" pitchFamily="18" charset="0"/>
                <a:cs typeface="Times New Roman" panose="02020603050405020304" pitchFamily="18" charset="0"/>
              </a:rPr>
              <a:t>What is “Non-Service-Connected Pension </a:t>
            </a:r>
            <a:endParaRPr lang="en-US" altLang="en-US" sz="4800" b="1" i="1" dirty="0" smtClean="0">
              <a:solidFill>
                <a:srgbClr val="002060"/>
              </a:solidFill>
              <a:latin typeface="Times New Roman" panose="02020603050405020304" pitchFamily="18" charset="0"/>
              <a:cs typeface="Times New Roman" panose="02020603050405020304" pitchFamily="18" charset="0"/>
            </a:endParaRPr>
          </a:p>
          <a:p>
            <a:pPr algn="ctr"/>
            <a:r>
              <a:rPr lang="en-US" altLang="en-US" sz="4800" b="1" i="1" dirty="0" smtClean="0">
                <a:solidFill>
                  <a:srgbClr val="002060"/>
                </a:solidFill>
                <a:latin typeface="Times New Roman" panose="02020603050405020304" pitchFamily="18" charset="0"/>
                <a:cs typeface="Times New Roman" panose="02020603050405020304" pitchFamily="18" charset="0"/>
              </a:rPr>
              <a:t>&amp; </a:t>
            </a:r>
            <a:r>
              <a:rPr lang="en-US" altLang="en-US" sz="4800" b="1" i="1" dirty="0">
                <a:solidFill>
                  <a:srgbClr val="002060"/>
                </a:solidFill>
                <a:latin typeface="Times New Roman" panose="02020603050405020304" pitchFamily="18" charset="0"/>
                <a:cs typeface="Times New Roman" panose="02020603050405020304" pitchFamily="18" charset="0"/>
              </a:rPr>
              <a:t>Survivor’s </a:t>
            </a:r>
            <a:r>
              <a:rPr lang="en-US" altLang="en-US" sz="4800" b="1" i="1" dirty="0" smtClean="0">
                <a:solidFill>
                  <a:srgbClr val="002060"/>
                </a:solidFill>
                <a:latin typeface="Times New Roman" panose="02020603050405020304" pitchFamily="18" charset="0"/>
                <a:cs typeface="Times New Roman" panose="02020603050405020304" pitchFamily="18" charset="0"/>
              </a:rPr>
              <a:t>Pension?”</a:t>
            </a:r>
            <a:endParaRPr lang="en-US" sz="4800" b="1" i="1" dirty="0">
              <a:solidFill>
                <a:srgbClr val="002060"/>
              </a:solidFill>
            </a:endParaRPr>
          </a:p>
        </p:txBody>
      </p:sp>
      <p:sp>
        <p:nvSpPr>
          <p:cNvPr id="4" name="Slide Number Placeholder 3"/>
          <p:cNvSpPr>
            <a:spLocks noGrp="1"/>
          </p:cNvSpPr>
          <p:nvPr>
            <p:ph type="sldNum" sz="quarter" idx="12"/>
          </p:nvPr>
        </p:nvSpPr>
        <p:spPr/>
        <p:txBody>
          <a:bodyPr/>
          <a:lstStyle/>
          <a:p>
            <a:pPr>
              <a:defRPr/>
            </a:pPr>
            <a:fld id="{131ADAD2-64CC-4566-BACE-84343FD55266}"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1674658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eaLnBrk="1" fontAlgn="auto" hangingPunct="1">
              <a:spcAft>
                <a:spcPts val="0"/>
              </a:spcAft>
              <a:defRPr/>
            </a:pPr>
            <a:r>
              <a:rPr lang="en-US" altLang="en-US" dirty="0" smtClean="0">
                <a:latin typeface="Times New Roman" panose="02020603050405020304" pitchFamily="18" charset="0"/>
                <a:cs typeface="Times New Roman" panose="02020603050405020304" pitchFamily="18" charset="0"/>
              </a:rPr>
              <a:t>What is “Non-Service-Connected Pension </a:t>
            </a:r>
            <a:br>
              <a:rPr lang="en-US" altLang="en-US" dirty="0" smtClean="0">
                <a:latin typeface="Times New Roman" panose="02020603050405020304" pitchFamily="18" charset="0"/>
                <a:cs typeface="Times New Roman" panose="02020603050405020304" pitchFamily="18" charset="0"/>
              </a:rPr>
            </a:br>
            <a:r>
              <a:rPr lang="en-US" altLang="en-US" dirty="0" smtClean="0">
                <a:latin typeface="Times New Roman" panose="02020603050405020304" pitchFamily="18" charset="0"/>
                <a:cs typeface="Times New Roman" panose="02020603050405020304" pitchFamily="18" charset="0"/>
              </a:rPr>
              <a:t>&amp; Survivor’s Pension?”</a:t>
            </a:r>
          </a:p>
        </p:txBody>
      </p:sp>
      <p:sp>
        <p:nvSpPr>
          <p:cNvPr id="20483" name="Rectangle 3"/>
          <p:cNvSpPr>
            <a:spLocks noGrp="1" noChangeArrowheads="1"/>
          </p:cNvSpPr>
          <p:nvPr>
            <p:ph idx="1"/>
          </p:nvPr>
        </p:nvSpPr>
        <p:spPr>
          <a:xfrm>
            <a:off x="370936" y="1600200"/>
            <a:ext cx="11343736" cy="4876800"/>
          </a:xfrm>
        </p:spPr>
        <p:txBody>
          <a:bodyPr>
            <a:normAutofit/>
          </a:bodyPr>
          <a:lstStyle/>
          <a:p>
            <a:pPr marL="493776" indent="-457200" eaLnBrk="1" fontAlgn="auto" hangingPunct="1">
              <a:spcAft>
                <a:spcPts val="0"/>
              </a:spcAft>
              <a:buFont typeface="Courier New" panose="02070309020205020404" pitchFamily="49" charset="0"/>
              <a:buChar char="o"/>
              <a:defRPr/>
            </a:pPr>
            <a:r>
              <a:rPr lang="en-US" altLang="en-US" dirty="0" smtClean="0">
                <a:latin typeface="Times New Roman" panose="02020603050405020304" pitchFamily="18" charset="0"/>
                <a:cs typeface="Times New Roman" panose="02020603050405020304" pitchFamily="18" charset="0"/>
              </a:rPr>
              <a:t>The </a:t>
            </a:r>
            <a:r>
              <a:rPr lang="en-US" altLang="en-US" b="1" dirty="0" smtClean="0">
                <a:latin typeface="Times New Roman" panose="02020603050405020304" pitchFamily="18" charset="0"/>
                <a:cs typeface="Times New Roman" panose="02020603050405020304" pitchFamily="18" charset="0"/>
              </a:rPr>
              <a:t>Non-Service-Connected Pension &amp; Survivor’s Pension  </a:t>
            </a:r>
            <a:r>
              <a:rPr lang="en-US" altLang="en-US" dirty="0" smtClean="0">
                <a:latin typeface="Times New Roman" panose="02020603050405020304" pitchFamily="18" charset="0"/>
                <a:cs typeface="Times New Roman" panose="02020603050405020304" pitchFamily="18" charset="0"/>
              </a:rPr>
              <a:t>benefit is a </a:t>
            </a:r>
            <a:r>
              <a:rPr lang="en-US" altLang="en-US" b="1" dirty="0" smtClean="0">
                <a:latin typeface="Times New Roman" panose="02020603050405020304" pitchFamily="18" charset="0"/>
                <a:cs typeface="Times New Roman" panose="02020603050405020304" pitchFamily="18" charset="0"/>
              </a:rPr>
              <a:t>Basic</a:t>
            </a:r>
            <a:r>
              <a:rPr lang="en-US" altLang="en-US" dirty="0" smtClean="0">
                <a:latin typeface="Times New Roman" panose="02020603050405020304" pitchFamily="18" charset="0"/>
                <a:cs typeface="Times New Roman" panose="02020603050405020304" pitchFamily="18" charset="0"/>
              </a:rPr>
              <a:t> </a:t>
            </a:r>
            <a:r>
              <a:rPr lang="en-US" altLang="en-US" b="1" dirty="0" smtClean="0">
                <a:latin typeface="Times New Roman" panose="02020603050405020304" pitchFamily="18" charset="0"/>
                <a:cs typeface="Times New Roman" panose="02020603050405020304" pitchFamily="18" charset="0"/>
              </a:rPr>
              <a:t>Monetary Benefit </a:t>
            </a:r>
            <a:r>
              <a:rPr lang="en-US" altLang="en-US" dirty="0" smtClean="0">
                <a:latin typeface="Times New Roman" panose="02020603050405020304" pitchFamily="18" charset="0"/>
                <a:cs typeface="Times New Roman" panose="02020603050405020304" pitchFamily="18" charset="0"/>
              </a:rPr>
              <a:t>paid to </a:t>
            </a:r>
            <a:r>
              <a:rPr lang="en-US" altLang="en-US" b="1" dirty="0" smtClean="0">
                <a:latin typeface="Times New Roman" panose="02020603050405020304" pitchFamily="18" charset="0"/>
                <a:cs typeface="Times New Roman" panose="02020603050405020304" pitchFamily="18" charset="0"/>
              </a:rPr>
              <a:t>Wartime-Era Veterans </a:t>
            </a:r>
            <a:r>
              <a:rPr lang="en-US" altLang="en-US" dirty="0" smtClean="0">
                <a:latin typeface="Times New Roman" panose="02020603050405020304" pitchFamily="18" charset="0"/>
                <a:cs typeface="Times New Roman" panose="02020603050405020304" pitchFamily="18" charset="0"/>
              </a:rPr>
              <a:t>who have </a:t>
            </a:r>
            <a:r>
              <a:rPr lang="en-US" altLang="en-US" b="1" dirty="0" smtClean="0">
                <a:latin typeface="Times New Roman" panose="02020603050405020304" pitchFamily="18" charset="0"/>
                <a:cs typeface="Times New Roman" panose="02020603050405020304" pitchFamily="18" charset="0"/>
              </a:rPr>
              <a:t>Limited </a:t>
            </a:r>
            <a:r>
              <a:rPr lang="en-US" altLang="en-US" b="1" dirty="0">
                <a:latin typeface="Times New Roman" panose="02020603050405020304" pitchFamily="18" charset="0"/>
                <a:cs typeface="Times New Roman" panose="02020603050405020304" pitchFamily="18" charset="0"/>
              </a:rPr>
              <a:t>I</a:t>
            </a:r>
            <a:r>
              <a:rPr lang="en-US" altLang="en-US" b="1" dirty="0" smtClean="0">
                <a:latin typeface="Times New Roman" panose="02020603050405020304" pitchFamily="18" charset="0"/>
                <a:cs typeface="Times New Roman" panose="02020603050405020304" pitchFamily="18" charset="0"/>
              </a:rPr>
              <a:t>ncome </a:t>
            </a:r>
            <a:r>
              <a:rPr lang="en-US" altLang="en-US" dirty="0" smtClean="0">
                <a:latin typeface="Times New Roman" panose="02020603050405020304" pitchFamily="18" charset="0"/>
                <a:cs typeface="Times New Roman" panose="02020603050405020304" pitchFamily="18" charset="0"/>
              </a:rPr>
              <a:t>and </a:t>
            </a:r>
            <a:r>
              <a:rPr lang="en-US" altLang="en-US" b="1" dirty="0" smtClean="0">
                <a:latin typeface="Times New Roman" panose="02020603050405020304" pitchFamily="18" charset="0"/>
                <a:cs typeface="Times New Roman" panose="02020603050405020304" pitchFamily="18" charset="0"/>
              </a:rPr>
              <a:t>Net-Worth</a:t>
            </a:r>
            <a:r>
              <a:rPr lang="en-US" altLang="en-US" dirty="0" smtClean="0">
                <a:latin typeface="Times New Roman" panose="02020603050405020304" pitchFamily="18" charset="0"/>
                <a:cs typeface="Times New Roman" panose="02020603050405020304" pitchFamily="18" charset="0"/>
              </a:rPr>
              <a:t>.  This benefit helps </a:t>
            </a:r>
            <a:r>
              <a:rPr lang="en-US" altLang="en-US" dirty="0">
                <a:latin typeface="Times New Roman" panose="02020603050405020304" pitchFamily="18" charset="0"/>
                <a:cs typeface="Times New Roman" panose="02020603050405020304" pitchFamily="18" charset="0"/>
              </a:rPr>
              <a:t>Veterans and their families cope with financial challenges by providing </a:t>
            </a:r>
            <a:r>
              <a:rPr lang="en-US" altLang="en-US" b="1" dirty="0">
                <a:latin typeface="Times New Roman" panose="02020603050405020304" pitchFamily="18" charset="0"/>
                <a:cs typeface="Times New Roman" panose="02020603050405020304" pitchFamily="18" charset="0"/>
              </a:rPr>
              <a:t>S</a:t>
            </a:r>
            <a:r>
              <a:rPr lang="en-US" altLang="en-US" b="1" dirty="0" smtClean="0">
                <a:latin typeface="Times New Roman" panose="02020603050405020304" pitchFamily="18" charset="0"/>
                <a:cs typeface="Times New Roman" panose="02020603050405020304" pitchFamily="18" charset="0"/>
              </a:rPr>
              <a:t>upplemental Income</a:t>
            </a:r>
            <a:r>
              <a:rPr lang="en-US" altLang="en-US" dirty="0" smtClean="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through the </a:t>
            </a:r>
            <a:r>
              <a:rPr lang="en-US" altLang="en-US" dirty="0" smtClean="0">
                <a:latin typeface="Times New Roman" panose="02020603050405020304" pitchFamily="18" charset="0"/>
                <a:cs typeface="Times New Roman" panose="02020603050405020304" pitchFamily="18" charset="0"/>
              </a:rPr>
              <a:t>Pension </a:t>
            </a:r>
            <a:r>
              <a:rPr lang="en-US" altLang="en-US" dirty="0">
                <a:latin typeface="Times New Roman" panose="02020603050405020304" pitchFamily="18" charset="0"/>
                <a:cs typeface="Times New Roman" panose="02020603050405020304" pitchFamily="18" charset="0"/>
              </a:rPr>
              <a:t>and Survivors Pension benefit programs</a:t>
            </a:r>
            <a:r>
              <a:rPr lang="en-US" altLang="en-US" dirty="0" smtClean="0">
                <a:latin typeface="Times New Roman" panose="02020603050405020304" pitchFamily="18" charset="0"/>
                <a:cs typeface="Times New Roman" panose="02020603050405020304" pitchFamily="18" charset="0"/>
              </a:rPr>
              <a:t>. </a:t>
            </a:r>
            <a:endParaRPr lang="en-US" altLang="en-US" dirty="0">
              <a:latin typeface="Times New Roman" panose="02020603050405020304" pitchFamily="18" charset="0"/>
              <a:cs typeface="Times New Roman" panose="02020603050405020304" pitchFamily="18" charset="0"/>
            </a:endParaRPr>
          </a:p>
          <a:p>
            <a:pPr marL="493776" indent="-457200" eaLnBrk="1" fontAlgn="auto" hangingPunct="1">
              <a:spcAft>
                <a:spcPts val="0"/>
              </a:spcAft>
              <a:buFont typeface="Courier New" panose="02070309020205020404" pitchFamily="49" charset="0"/>
              <a:buChar char="o"/>
              <a:defRPr/>
            </a:pPr>
            <a:r>
              <a:rPr lang="en-US" altLang="en-US" dirty="0" smtClean="0">
                <a:latin typeface="Times New Roman" panose="02020603050405020304" pitchFamily="18" charset="0"/>
                <a:cs typeface="Times New Roman" panose="02020603050405020304" pitchFamily="18" charset="0"/>
              </a:rPr>
              <a:t>Veterans who are more seriously disabled may qualify for an additional allowance with the </a:t>
            </a:r>
            <a:r>
              <a:rPr lang="en-US" altLang="en-US" b="1" dirty="0" smtClean="0">
                <a:latin typeface="Times New Roman" panose="02020603050405020304" pitchFamily="18" charset="0"/>
                <a:cs typeface="Times New Roman" panose="02020603050405020304" pitchFamily="18" charset="0"/>
              </a:rPr>
              <a:t>“Aid &amp; Attendance” </a:t>
            </a:r>
            <a:r>
              <a:rPr lang="en-US" altLang="en-US" dirty="0" smtClean="0">
                <a:latin typeface="Times New Roman" panose="02020603050405020304" pitchFamily="18" charset="0"/>
                <a:cs typeface="Times New Roman" panose="02020603050405020304" pitchFamily="18" charset="0"/>
              </a:rPr>
              <a:t>or </a:t>
            </a:r>
            <a:r>
              <a:rPr lang="en-US" altLang="en-US" b="1" dirty="0" smtClean="0">
                <a:latin typeface="Times New Roman" panose="02020603050405020304" pitchFamily="18" charset="0"/>
                <a:cs typeface="Times New Roman" panose="02020603050405020304" pitchFamily="18" charset="0"/>
              </a:rPr>
              <a:t>“Housebound” </a:t>
            </a:r>
            <a:r>
              <a:rPr lang="en-US" altLang="en-US" dirty="0" smtClean="0">
                <a:latin typeface="Times New Roman" panose="02020603050405020304" pitchFamily="18" charset="0"/>
                <a:cs typeface="Times New Roman" panose="02020603050405020304" pitchFamily="18" charset="0"/>
              </a:rPr>
              <a:t>Program benefits. </a:t>
            </a:r>
          </a:p>
          <a:p>
            <a:pPr marL="493776" indent="-457200" eaLnBrk="1" fontAlgn="auto" hangingPunct="1">
              <a:spcAft>
                <a:spcPts val="0"/>
              </a:spcAft>
              <a:buFont typeface="Courier New" panose="02070309020205020404" pitchFamily="49" charset="0"/>
              <a:buChar char="o"/>
              <a:defRPr/>
            </a:pPr>
            <a:r>
              <a:rPr lang="en-US" altLang="en-US" dirty="0" smtClean="0">
                <a:latin typeface="Times New Roman" panose="02020603050405020304" pitchFamily="18" charset="0"/>
                <a:cs typeface="Times New Roman" panose="02020603050405020304" pitchFamily="18" charset="0"/>
              </a:rPr>
              <a:t>Again…..this is a </a:t>
            </a:r>
            <a:r>
              <a:rPr lang="en-US" altLang="en-US" b="1" i="1" dirty="0" smtClean="0">
                <a:latin typeface="Times New Roman" panose="02020603050405020304" pitchFamily="18" charset="0"/>
                <a:cs typeface="Times New Roman" panose="02020603050405020304" pitchFamily="18" charset="0"/>
              </a:rPr>
              <a:t>“</a:t>
            </a:r>
            <a:r>
              <a:rPr lang="en-US" altLang="en-US" b="1" i="1" u="sng" dirty="0" smtClean="0">
                <a:latin typeface="Times New Roman" panose="02020603050405020304" pitchFamily="18" charset="0"/>
                <a:cs typeface="Times New Roman" panose="02020603050405020304" pitchFamily="18" charset="0"/>
              </a:rPr>
              <a:t>Needs-Based</a:t>
            </a:r>
            <a:r>
              <a:rPr lang="en-US" altLang="en-US" b="1" i="1"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benefit with </a:t>
            </a:r>
            <a:r>
              <a:rPr lang="en-US" altLang="en-US" b="1" dirty="0" smtClean="0">
                <a:latin typeface="Times New Roman" panose="02020603050405020304" pitchFamily="18" charset="0"/>
                <a:cs typeface="Times New Roman" panose="02020603050405020304" pitchFamily="18" charset="0"/>
              </a:rPr>
              <a:t>Income</a:t>
            </a:r>
            <a:r>
              <a:rPr lang="en-US" altLang="en-US" dirty="0" smtClean="0">
                <a:latin typeface="Times New Roman" panose="02020603050405020304" pitchFamily="18" charset="0"/>
                <a:cs typeface="Times New Roman" panose="02020603050405020304" pitchFamily="18" charset="0"/>
              </a:rPr>
              <a:t> and </a:t>
            </a:r>
            <a:r>
              <a:rPr lang="en-US" altLang="en-US" b="1" dirty="0" smtClean="0">
                <a:latin typeface="Times New Roman" panose="02020603050405020304" pitchFamily="18" charset="0"/>
                <a:cs typeface="Times New Roman" panose="02020603050405020304" pitchFamily="18" charset="0"/>
              </a:rPr>
              <a:t>Net-Worth </a:t>
            </a:r>
            <a:r>
              <a:rPr lang="en-US" altLang="en-US" dirty="0" smtClean="0">
                <a:latin typeface="Times New Roman" panose="02020603050405020304" pitchFamily="18" charset="0"/>
                <a:cs typeface="Times New Roman" panose="02020603050405020304" pitchFamily="18" charset="0"/>
              </a:rPr>
              <a:t>limitations.</a:t>
            </a:r>
          </a:p>
          <a:p>
            <a:pPr marL="36576" indent="0" eaLnBrk="1" fontAlgn="auto" hangingPunct="1">
              <a:spcAft>
                <a:spcPts val="0"/>
              </a:spcAft>
              <a:buNone/>
              <a:defRPr/>
            </a:pPr>
            <a:endParaRPr lang="en-US" altLang="en-US" dirty="0" smtClean="0">
              <a:latin typeface="Times New Roman" panose="02020603050405020304" pitchFamily="18" charset="0"/>
              <a:cs typeface="Times New Roman" panose="02020603050405020304" pitchFamily="18" charset="0"/>
            </a:endParaRPr>
          </a:p>
          <a:p>
            <a:pPr marL="36576" indent="0" eaLnBrk="1" fontAlgn="auto" hangingPunct="1">
              <a:spcAft>
                <a:spcPts val="0"/>
              </a:spcAft>
              <a:buNone/>
              <a:defRPr/>
            </a:pPr>
            <a:endParaRPr lang="en-US" altLang="en-US" dirty="0" smtClean="0">
              <a:latin typeface="Times New Roman" panose="02020603050405020304" pitchFamily="18" charset="0"/>
              <a:cs typeface="Times New Roman" panose="02020603050405020304" pitchFamily="18" charset="0"/>
            </a:endParaRPr>
          </a:p>
          <a:p>
            <a:pPr marL="36576" indent="0" eaLnBrk="1" fontAlgn="auto" hangingPunct="1">
              <a:spcAft>
                <a:spcPts val="0"/>
              </a:spcAft>
              <a:buNone/>
              <a:defRPr/>
            </a:pPr>
            <a:endParaRPr lang="en-US" alt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20599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0166" y="4406901"/>
            <a:ext cx="11628408" cy="1362075"/>
          </a:xfrm>
        </p:spPr>
        <p:txBody>
          <a:bodyPr/>
          <a:lstStyle/>
          <a:p>
            <a:pPr algn="ctr"/>
            <a:r>
              <a:rPr lang="en-US" dirty="0" smtClean="0">
                <a:solidFill>
                  <a:srgbClr val="002060"/>
                </a:solidFill>
              </a:rPr>
              <a:t>(Basic &amp; Special Monthly Pension)</a:t>
            </a:r>
            <a:endParaRPr lang="en-US" dirty="0">
              <a:solidFill>
                <a:srgbClr val="002060"/>
              </a:solidFill>
            </a:endParaRPr>
          </a:p>
        </p:txBody>
      </p:sp>
      <p:sp>
        <p:nvSpPr>
          <p:cNvPr id="5" name="Text Placeholder 4"/>
          <p:cNvSpPr>
            <a:spLocks noGrp="1"/>
          </p:cNvSpPr>
          <p:nvPr>
            <p:ph type="body" idx="1"/>
          </p:nvPr>
        </p:nvSpPr>
        <p:spPr>
          <a:xfrm>
            <a:off x="250166" y="2906713"/>
            <a:ext cx="11628408" cy="1500187"/>
          </a:xfrm>
        </p:spPr>
        <p:txBody>
          <a:bodyPr/>
          <a:lstStyle/>
          <a:p>
            <a:pPr algn="ctr"/>
            <a:r>
              <a:rPr lang="en-US" sz="5400" b="1" i="1" dirty="0" smtClean="0">
                <a:solidFill>
                  <a:srgbClr val="002060"/>
                </a:solidFill>
                <a:latin typeface="Times New Roman" panose="02020603050405020304" pitchFamily="18" charset="0"/>
                <a:cs typeface="Times New Roman" panose="02020603050405020304" pitchFamily="18" charset="0"/>
              </a:rPr>
              <a:t>Three Categories to in Which to Qualify</a:t>
            </a:r>
            <a:endParaRPr lang="en-US" sz="5400" b="1"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0484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gn="ctr" eaLnBrk="1" hangingPunct="1"/>
            <a:r>
              <a:rPr lang="en-US" altLang="en-US" dirty="0" smtClean="0">
                <a:latin typeface="Times New Roman" panose="02020603050405020304" pitchFamily="18" charset="0"/>
                <a:cs typeface="Times New Roman" panose="02020603050405020304" pitchFamily="18" charset="0"/>
              </a:rPr>
              <a:t>Basic &amp; Special Monthly Pension</a:t>
            </a:r>
          </a:p>
        </p:txBody>
      </p:sp>
      <p:sp>
        <p:nvSpPr>
          <p:cNvPr id="45059" name="Rectangle 3"/>
          <p:cNvSpPr>
            <a:spLocks noGrp="1" noChangeArrowheads="1"/>
          </p:cNvSpPr>
          <p:nvPr>
            <p:ph idx="1"/>
          </p:nvPr>
        </p:nvSpPr>
        <p:spPr/>
        <p:txBody>
          <a:bodyPr/>
          <a:lstStyle/>
          <a:p>
            <a:pPr eaLnBrk="1" hangingPunct="1"/>
            <a:r>
              <a:rPr lang="en-US" altLang="en-US" dirty="0" smtClean="0">
                <a:latin typeface="Times New Roman" panose="02020603050405020304" pitchFamily="18" charset="0"/>
                <a:cs typeface="Times New Roman" panose="02020603050405020304" pitchFamily="18" charset="0"/>
              </a:rPr>
              <a:t>The Pension benefits can easily broken down into three categories</a:t>
            </a:r>
            <a:r>
              <a:rPr lang="en-US" altLang="en-US" dirty="0">
                <a:latin typeface="Times New Roman" panose="02020603050405020304" pitchFamily="18" charset="0"/>
                <a:cs typeface="Times New Roman" panose="02020603050405020304" pitchFamily="18" charset="0"/>
              </a:rPr>
              <a:t>:</a:t>
            </a:r>
            <a:endParaRPr lang="en-US" altLang="en-US" dirty="0" smtClean="0">
              <a:latin typeface="Times New Roman" panose="02020603050405020304" pitchFamily="18" charset="0"/>
              <a:cs typeface="Times New Roman" panose="02020603050405020304" pitchFamily="18" charset="0"/>
            </a:endParaRPr>
          </a:p>
          <a:p>
            <a:pPr marL="457200" lvl="1" indent="0" algn="ctr" eaLnBrk="1" hangingPunct="1">
              <a:buNone/>
            </a:pPr>
            <a:endParaRPr lang="en-US" altLang="en-US" b="1" dirty="0" smtClean="0">
              <a:latin typeface="Times New Roman" panose="02020603050405020304" pitchFamily="18" charset="0"/>
              <a:cs typeface="Times New Roman" panose="02020603050405020304" pitchFamily="18" charset="0"/>
            </a:endParaRPr>
          </a:p>
          <a:p>
            <a:pPr marL="457200" lvl="1" indent="0" algn="ctr" eaLnBrk="1" hangingPunct="1">
              <a:buNone/>
            </a:pPr>
            <a:r>
              <a:rPr lang="en-US" altLang="en-US" sz="3600" b="1" cap="small" dirty="0" smtClean="0">
                <a:latin typeface="Times New Roman" panose="02020603050405020304" pitchFamily="18" charset="0"/>
                <a:cs typeface="Times New Roman" panose="02020603050405020304" pitchFamily="18" charset="0"/>
              </a:rPr>
              <a:t>Basic </a:t>
            </a:r>
            <a:r>
              <a:rPr lang="en-US" altLang="en-US" sz="3600" b="1" cap="small" dirty="0">
                <a:latin typeface="Times New Roman" panose="02020603050405020304" pitchFamily="18" charset="0"/>
                <a:cs typeface="Times New Roman" panose="02020603050405020304" pitchFamily="18" charset="0"/>
              </a:rPr>
              <a:t>P</a:t>
            </a:r>
            <a:r>
              <a:rPr lang="en-US" altLang="en-US" sz="3600" b="1" cap="small" dirty="0" smtClean="0">
                <a:latin typeface="Times New Roman" panose="02020603050405020304" pitchFamily="18" charset="0"/>
                <a:cs typeface="Times New Roman" panose="02020603050405020304" pitchFamily="18" charset="0"/>
              </a:rPr>
              <a:t>ension</a:t>
            </a:r>
          </a:p>
          <a:p>
            <a:pPr marL="457200" lvl="1" indent="0" algn="ctr" eaLnBrk="1" hangingPunct="1">
              <a:buNone/>
            </a:pPr>
            <a:r>
              <a:rPr lang="en-US" altLang="en-US" sz="3600" b="1" cap="small" dirty="0" smtClean="0">
                <a:latin typeface="Times New Roman" panose="02020603050405020304" pitchFamily="18" charset="0"/>
                <a:cs typeface="Times New Roman" panose="02020603050405020304" pitchFamily="18" charset="0"/>
              </a:rPr>
              <a:t>Housebound Special Monthly Pension</a:t>
            </a:r>
          </a:p>
          <a:p>
            <a:pPr marL="457200" lvl="1" indent="0" algn="ctr" eaLnBrk="1" hangingPunct="1">
              <a:buNone/>
            </a:pPr>
            <a:r>
              <a:rPr lang="en-US" altLang="en-US" sz="3600" b="1" cap="small" dirty="0" smtClean="0">
                <a:latin typeface="Times New Roman" panose="02020603050405020304" pitchFamily="18" charset="0"/>
                <a:cs typeface="Times New Roman" panose="02020603050405020304" pitchFamily="18" charset="0"/>
              </a:rPr>
              <a:t>Aid &amp; Attendance Special Monthly Pension</a:t>
            </a:r>
          </a:p>
        </p:txBody>
      </p:sp>
    </p:spTree>
    <p:extLst>
      <p:ext uri="{BB962C8B-B14F-4D97-AF65-F5344CB8AC3E}">
        <p14:creationId xmlns:p14="http://schemas.microsoft.com/office/powerpoint/2010/main" val="10754097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gn="ctr" eaLnBrk="1" hangingPunct="1"/>
            <a:r>
              <a:rPr lang="en-US" altLang="en-US" dirty="0" smtClean="0">
                <a:latin typeface="Times New Roman" panose="02020603050405020304" pitchFamily="18" charset="0"/>
                <a:cs typeface="Times New Roman" panose="02020603050405020304" pitchFamily="18" charset="0"/>
              </a:rPr>
              <a:t>Basic &amp; Special Monthly Pension</a:t>
            </a:r>
          </a:p>
        </p:txBody>
      </p:sp>
      <p:sp>
        <p:nvSpPr>
          <p:cNvPr id="45059" name="Rectangle 3"/>
          <p:cNvSpPr>
            <a:spLocks noGrp="1" noChangeArrowheads="1"/>
          </p:cNvSpPr>
          <p:nvPr>
            <p:ph idx="1"/>
          </p:nvPr>
        </p:nvSpPr>
        <p:spPr/>
        <p:txBody>
          <a:bodyPr/>
          <a:lstStyle/>
          <a:p>
            <a:pPr eaLnBrk="1" hangingPunct="1"/>
            <a:r>
              <a:rPr lang="en-US" altLang="en-US" dirty="0" smtClean="0">
                <a:latin typeface="Times New Roman" panose="02020603050405020304" pitchFamily="18" charset="0"/>
                <a:cs typeface="Times New Roman" panose="02020603050405020304" pitchFamily="18" charset="0"/>
              </a:rPr>
              <a:t>The </a:t>
            </a:r>
            <a:r>
              <a:rPr lang="en-US" altLang="en-US" b="1" i="1" dirty="0" smtClean="0">
                <a:latin typeface="Times New Roman" panose="02020603050405020304" pitchFamily="18" charset="0"/>
                <a:cs typeface="Times New Roman" panose="02020603050405020304" pitchFamily="18" charset="0"/>
              </a:rPr>
              <a:t>Basic Pension </a:t>
            </a:r>
            <a:r>
              <a:rPr lang="en-US" altLang="en-US" dirty="0" smtClean="0">
                <a:latin typeface="Times New Roman" panose="02020603050405020304" pitchFamily="18" charset="0"/>
                <a:cs typeface="Times New Roman" panose="02020603050405020304" pitchFamily="18" charset="0"/>
              </a:rPr>
              <a:t>benefit is paid to a qualified Wartime Era Veteran who meets certain Income and Net Worth Limitations and who is 65 years of age or </a:t>
            </a:r>
            <a:r>
              <a:rPr lang="en-US" altLang="en-US" dirty="0" smtClean="0">
                <a:latin typeface="Times New Roman" panose="02020603050405020304" pitchFamily="18" charset="0"/>
                <a:cs typeface="Times New Roman" panose="02020603050405020304" pitchFamily="18" charset="0"/>
              </a:rPr>
              <a:t>older.</a:t>
            </a:r>
            <a:endParaRPr lang="en-US" altLang="en-US" dirty="0" smtClean="0">
              <a:latin typeface="Times New Roman" panose="02020603050405020304" pitchFamily="18" charset="0"/>
              <a:cs typeface="Times New Roman" panose="02020603050405020304" pitchFamily="18" charset="0"/>
            </a:endParaRPr>
          </a:p>
          <a:p>
            <a:pPr eaLnBrk="1" hangingPunct="1"/>
            <a:r>
              <a:rPr lang="en-US" altLang="en-US" dirty="0" smtClean="0">
                <a:latin typeface="Times New Roman" panose="02020603050405020304" pitchFamily="18" charset="0"/>
                <a:cs typeface="Times New Roman" panose="02020603050405020304" pitchFamily="18" charset="0"/>
              </a:rPr>
              <a:t>Qualified Wartime Era Veterans who meet these same Income and Net-Worth Limitations AND are under age 65 years of age must prove through medical examination/documentation that the Veteran is </a:t>
            </a:r>
            <a:r>
              <a:rPr lang="en-US" altLang="en-US" dirty="0">
                <a:latin typeface="Times New Roman" panose="02020603050405020304" pitchFamily="18" charset="0"/>
                <a:cs typeface="Times New Roman" panose="02020603050405020304" pitchFamily="18" charset="0"/>
              </a:rPr>
              <a:t>u</a:t>
            </a:r>
            <a:r>
              <a:rPr lang="en-US" altLang="en-US" dirty="0" smtClean="0">
                <a:latin typeface="Times New Roman" panose="02020603050405020304" pitchFamily="18" charset="0"/>
                <a:cs typeface="Times New Roman" panose="02020603050405020304" pitchFamily="18" charset="0"/>
              </a:rPr>
              <a:t>nable </a:t>
            </a:r>
            <a:r>
              <a:rPr lang="en-US" altLang="en-US" dirty="0" smtClean="0">
                <a:latin typeface="Times New Roman" panose="02020603050405020304" pitchFamily="18" charset="0"/>
                <a:cs typeface="Times New Roman" panose="02020603050405020304" pitchFamily="18" charset="0"/>
              </a:rPr>
              <a:t>to find and sustain gainful </a:t>
            </a:r>
            <a:r>
              <a:rPr lang="en-US" altLang="en-US" dirty="0" smtClean="0">
                <a:latin typeface="Times New Roman" panose="02020603050405020304" pitchFamily="18" charset="0"/>
                <a:cs typeface="Times New Roman" panose="02020603050405020304" pitchFamily="18" charset="0"/>
              </a:rPr>
              <a:t>employment due to </a:t>
            </a:r>
            <a:r>
              <a:rPr lang="en-US" altLang="en-US" b="1" i="1" dirty="0" smtClean="0">
                <a:latin typeface="Times New Roman" panose="02020603050405020304" pitchFamily="18" charset="0"/>
                <a:cs typeface="Times New Roman" panose="02020603050405020304" pitchFamily="18" charset="0"/>
              </a:rPr>
              <a:t>Chronic or Permanent Disability</a:t>
            </a:r>
            <a:r>
              <a:rPr lang="en-US" altLang="en-US" dirty="0" smtClean="0">
                <a:latin typeface="Times New Roman" panose="02020603050405020304" pitchFamily="18" charset="0"/>
                <a:cs typeface="Times New Roman" panose="02020603050405020304" pitchFamily="18" charset="0"/>
              </a:rPr>
              <a:t>. </a:t>
            </a:r>
            <a:endParaRPr lang="en-US" altLang="en-US" dirty="0" smtClean="0">
              <a:latin typeface="Times New Roman" panose="02020603050405020304" pitchFamily="18" charset="0"/>
              <a:cs typeface="Times New Roman" panose="02020603050405020304" pitchFamily="18" charset="0"/>
            </a:endParaRPr>
          </a:p>
          <a:p>
            <a:pPr eaLnBrk="1" hangingPunct="1"/>
            <a:r>
              <a:rPr lang="en-US" altLang="en-US" dirty="0" smtClean="0">
                <a:latin typeface="Times New Roman" panose="02020603050405020304" pitchFamily="18" charset="0"/>
                <a:cs typeface="Times New Roman" panose="02020603050405020304" pitchFamily="18" charset="0"/>
              </a:rPr>
              <a:t>Surviving Spouses of Qualified Wartime Era Veterans need only prove/meet Income and Net-Worth Limitations. </a:t>
            </a:r>
          </a:p>
        </p:txBody>
      </p:sp>
    </p:spTree>
    <p:extLst>
      <p:ext uri="{BB962C8B-B14F-4D97-AF65-F5344CB8AC3E}">
        <p14:creationId xmlns:p14="http://schemas.microsoft.com/office/powerpoint/2010/main" val="1403188077"/>
      </p:ext>
    </p:extLst>
  </p:cSld>
  <p:clrMapOvr>
    <a:masterClrMapping/>
  </p:clrMapOvr>
  <p:timing>
    <p:tnLst>
      <p:par>
        <p:cTn id="1" dur="indefinite" restart="never" nodeType="tmRoot"/>
      </p:par>
    </p:tnLst>
  </p:timing>
</p:sld>
</file>

<file path=ppt/theme/theme1.xml><?xml version="1.0" encoding="utf-8"?>
<a:theme xmlns:a="http://schemas.openxmlformats.org/drawingml/2006/main" name="IDVA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1568</TotalTime>
  <Words>1588</Words>
  <Application>Microsoft Office PowerPoint</Application>
  <PresentationFormat>Widescreen</PresentationFormat>
  <Paragraphs>243</Paragraphs>
  <Slides>35</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35</vt:i4>
      </vt:variant>
    </vt:vector>
  </HeadingPairs>
  <TitlesOfParts>
    <vt:vector size="45" baseType="lpstr">
      <vt:lpstr>Arial</vt:lpstr>
      <vt:lpstr>BacktalkSerif BTN</vt:lpstr>
      <vt:lpstr>Calibri</vt:lpstr>
      <vt:lpstr>Courier New</vt:lpstr>
      <vt:lpstr>Times New Roman</vt:lpstr>
      <vt:lpstr>Wingdings</vt:lpstr>
      <vt:lpstr>Wingdings 2</vt:lpstr>
      <vt:lpstr>IDVA template</vt:lpstr>
      <vt:lpstr>Acrobat Document</vt:lpstr>
      <vt:lpstr>Worksheet</vt:lpstr>
      <vt:lpstr>2018 IDVA Spring Conference  &amp; Training  </vt:lpstr>
      <vt:lpstr>PowerPoint Presentation</vt:lpstr>
      <vt:lpstr>“Non-Service-Connected Pension &amp; Special Monthly Pension Programs” </vt:lpstr>
      <vt:lpstr>PowerPoint Presentation</vt:lpstr>
      <vt:lpstr>PowerPoint Presentation</vt:lpstr>
      <vt:lpstr>What is “Non-Service-Connected Pension  &amp; Survivor’s Pension?”</vt:lpstr>
      <vt:lpstr>(Basic &amp; Special Monthly Pension)</vt:lpstr>
      <vt:lpstr>Basic &amp; Special Monthly Pension</vt:lpstr>
      <vt:lpstr>Basic &amp; Special Monthly Pension</vt:lpstr>
      <vt:lpstr>Basic &amp; Special Monthly Pension</vt:lpstr>
      <vt:lpstr>Basic &amp; Special Monthly Pension</vt:lpstr>
      <vt:lpstr>Basic &amp; Special Monthly Pension</vt:lpstr>
      <vt:lpstr>Basic &amp; Qualifying Eligibility</vt:lpstr>
      <vt:lpstr>Basic Eligibility Requirements</vt:lpstr>
      <vt:lpstr>Basic Eligibility Requirements</vt:lpstr>
      <vt:lpstr>Basic Eligibility Requirements</vt:lpstr>
      <vt:lpstr>Qualifying Eligibility Requirements</vt:lpstr>
      <vt:lpstr>DOCUMENTAION REQUIRED </vt:lpstr>
      <vt:lpstr> VA Form 21-2680 *Must be prepared by a Medical Doctor (M.D.) or a VA Primary Care Provider (PCP)   **Note: “IF” a Veteran/Surviving Spouse is currently residing in a Nursing Home Facility, VA will concede that the Veteran/Surviving Spouse is in need of “Aid &amp; Attendance” and there does not require the submission of VA Form 21-2680.</vt:lpstr>
      <vt:lpstr>Documentation Required</vt:lpstr>
      <vt:lpstr>Documentation Required</vt:lpstr>
      <vt:lpstr>Documentation Required</vt:lpstr>
      <vt:lpstr>PowerPoint Presentation</vt:lpstr>
      <vt:lpstr>Documentation Required</vt:lpstr>
      <vt:lpstr>Documentation Required</vt:lpstr>
      <vt:lpstr>Documentation Required</vt:lpstr>
      <vt:lpstr>Non-Service-Connected Rate Table **Remember Pension is Income Based**</vt:lpstr>
      <vt:lpstr>EXAMPLE #1</vt:lpstr>
      <vt:lpstr>EXAMPLE #2</vt:lpstr>
      <vt:lpstr>“Dependency &amp; Indemnity Compensation (DIC)” </vt:lpstr>
      <vt:lpstr>PowerPoint Presentation</vt:lpstr>
      <vt:lpstr>What is “Dependency &amp; Indemnity Compensation (DIC)?”</vt:lpstr>
      <vt:lpstr>Point of Contacts</vt:lpstr>
      <vt:lpstr>PowerPoint Presentation</vt:lpstr>
      <vt:lpstr>       Point of Contact</vt:lpstr>
    </vt:vector>
  </TitlesOfParts>
  <Company>State of Indiana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Indiana Department of Veterans Affairs</dc:title>
  <dc:creator>Dyke, Timothy E</dc:creator>
  <cp:lastModifiedBy>Lochner, Cameron</cp:lastModifiedBy>
  <cp:revision>29</cp:revision>
  <dcterms:created xsi:type="dcterms:W3CDTF">2018-03-15T14:22:42Z</dcterms:created>
  <dcterms:modified xsi:type="dcterms:W3CDTF">2018-06-22T19:23:06Z</dcterms:modified>
</cp:coreProperties>
</file>