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6" r:id="rId5"/>
    <p:sldId id="298" r:id="rId6"/>
    <p:sldId id="289" r:id="rId7"/>
    <p:sldId id="290" r:id="rId8"/>
    <p:sldId id="297" r:id="rId9"/>
    <p:sldId id="299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646" autoAdjust="0"/>
  </p:normalViewPr>
  <p:slideViewPr>
    <p:cSldViewPr snapToGrid="0">
      <p:cViewPr varScale="1">
        <p:scale>
          <a:sx n="66" d="100"/>
          <a:sy n="66" d="100"/>
        </p:scale>
        <p:origin x="620" y="44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ke, Timothy E" userId="1ac4773e-f957-443a-87b5-670e688398f4" providerId="ADAL" clId="{1DE0AB91-A985-49E3-8DEB-B7993C4DA2DD}"/>
    <pc:docChg chg="addSld">
      <pc:chgData name="Dyke, Timothy E" userId="1ac4773e-f957-443a-87b5-670e688398f4" providerId="ADAL" clId="{1DE0AB91-A985-49E3-8DEB-B7993C4DA2DD}" dt="2024-05-29T11:53:54.481" v="0" actId="680"/>
      <pc:docMkLst>
        <pc:docMk/>
      </pc:docMkLst>
      <pc:sldChg chg="new">
        <pc:chgData name="Dyke, Timothy E" userId="1ac4773e-f957-443a-87b5-670e688398f4" providerId="ADAL" clId="{1DE0AB91-A985-49E3-8DEB-B7993C4DA2DD}" dt="2024-05-29T11:53:54.481" v="0" actId="680"/>
        <pc:sldMkLst>
          <pc:docMk/>
          <pc:sldMk cId="1963946702" sldId="2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1" r:id="rId4"/>
    <p:sldLayoutId id="2147483659" r:id="rId5"/>
    <p:sldLayoutId id="2147483668" r:id="rId6"/>
    <p:sldLayoutId id="2147483669" r:id="rId7"/>
    <p:sldLayoutId id="2147483661" r:id="rId8"/>
    <p:sldLayoutId id="2147483666" r:id="rId9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5486400" cy="4114800"/>
          </a:xfrm>
        </p:spPr>
        <p:txBody>
          <a:bodyPr/>
          <a:lstStyle/>
          <a:p>
            <a:r>
              <a:rPr lang="en-US" dirty="0"/>
              <a:t>Higher-Level Reviews</a:t>
            </a:r>
          </a:p>
        </p:txBody>
      </p:sp>
      <p:pic>
        <p:nvPicPr>
          <p:cNvPr id="10" name="Picture Placeholder 9" descr="A person holding books in a classroom">
            <a:extLst>
              <a:ext uri="{FF2B5EF4-FFF2-40B4-BE49-F238E27FC236}">
                <a16:creationId xmlns:a16="http://schemas.microsoft.com/office/drawing/2014/main" id="{FCA2FB5B-570E-D181-A4B1-1DCB61C089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7183438" y="1168400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C119F-46F0-027D-A6F4-A7CE32178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Berlin Sans FB Demi" panose="020E0802020502020306" pitchFamily="34" charset="0"/>
                <a:cs typeface="Aharoni" panose="020F0502020204030204" pitchFamily="2" charset="-79"/>
              </a:rPr>
              <a:t>Can you submit any paperwork or any evidence with an 0996??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E01A7-51E9-9168-16CE-9A3D22609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Berlin Sans FB Demi" panose="020E0802020502020306" pitchFamily="34" charset="0"/>
              </a:rPr>
              <a:t>Can you check both “Contact Veteran, and “Contact Representative "and have an informal conference with Both Parties?</a:t>
            </a:r>
          </a:p>
        </p:txBody>
      </p:sp>
    </p:spTree>
    <p:extLst>
      <p:ext uri="{BB962C8B-B14F-4D97-AF65-F5344CB8AC3E}">
        <p14:creationId xmlns:p14="http://schemas.microsoft.com/office/powerpoint/2010/main" val="35353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79508"/>
            <a:ext cx="9779183" cy="966412"/>
          </a:xfrm>
        </p:spPr>
        <p:txBody>
          <a:bodyPr/>
          <a:lstStyle/>
          <a:p>
            <a:pPr algn="ctr"/>
            <a:r>
              <a:rPr lang="en-US" dirty="0"/>
              <a:t>VA Form 20-0996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must file the form within 1 year from the decision letter.</a:t>
            </a:r>
          </a:p>
          <a:p>
            <a:r>
              <a:rPr lang="en-US" dirty="0"/>
              <a:t>Note: you cannot request a Higher-Level Review after a previous Higher-Level Review or a Board of Veterans Appeal Decision.</a:t>
            </a:r>
          </a:p>
          <a:p>
            <a:r>
              <a:rPr lang="en-US" dirty="0"/>
              <a:t>Must complete Sections I, III, IV, and V for Veterans only, if surviving spouse is the substitute then they go in block 2.</a:t>
            </a:r>
          </a:p>
          <a:p>
            <a:r>
              <a:rPr lang="en-US" dirty="0"/>
              <a:t>Section IV-block 16A must be check if an informal conference is requested to be done by Veteran or VSO/DSO.</a:t>
            </a:r>
            <a:br>
              <a:rPr lang="en-US" dirty="0"/>
            </a:br>
            <a:r>
              <a:rPr lang="en-US" dirty="0"/>
              <a:t>16B to be marked appropriately for who the DRO is to call.</a:t>
            </a:r>
            <a:br>
              <a:rPr lang="en-US" dirty="0"/>
            </a:br>
            <a:r>
              <a:rPr lang="en-US" dirty="0"/>
              <a:t>17</a:t>
            </a:r>
            <a:br>
              <a:rPr lang="en-US" dirty="0"/>
            </a:br>
            <a:r>
              <a:rPr lang="en-US" dirty="0"/>
              <a:t>Section V-issues that you are appealing or requesting a review on, please only one issue per block or line, use another 20-0996 for additional issues due to VA’s tendency to miss the 21-4138 for additional matters.</a:t>
            </a:r>
          </a:p>
          <a:p>
            <a:pPr marL="5943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</p:spPr>
        <p:txBody>
          <a:bodyPr/>
          <a:lstStyle/>
          <a:p>
            <a:r>
              <a:rPr lang="en-US" dirty="0"/>
              <a:t>Effective Higher-Level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23984"/>
            <a:ext cx="4663440" cy="333283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Complete form with all blocks filled out and marked accordingly.</a:t>
            </a:r>
          </a:p>
          <a:p>
            <a:pPr lvl="1"/>
            <a:r>
              <a:rPr lang="en-US" dirty="0"/>
              <a:t>All issues noted on the proper form or forms if more than 13 issues.</a:t>
            </a:r>
          </a:p>
          <a:p>
            <a:pPr lvl="1"/>
            <a:r>
              <a:rPr lang="en-US" dirty="0"/>
              <a:t>Provide written arguments for the issues on VA Form 20-0996.</a:t>
            </a:r>
          </a:p>
          <a:p>
            <a:pPr lvl="1"/>
            <a:r>
              <a:rPr lang="en-US" dirty="0"/>
              <a:t>Do not provide new evidence! Do not provide new evidence!</a:t>
            </a:r>
          </a:p>
          <a:p>
            <a:pPr lvl="1"/>
            <a:r>
              <a:rPr lang="en-US" dirty="0"/>
              <a:t>Be ready for the call on time, VA calls within 5 minutes of scheduled time if not on time.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023984"/>
            <a:ext cx="4663440" cy="3332832"/>
          </a:xfrm>
        </p:spPr>
        <p:txBody>
          <a:bodyPr/>
          <a:lstStyle/>
          <a:p>
            <a:pPr lvl="1"/>
            <a:r>
              <a:rPr lang="en-US" dirty="0"/>
              <a:t>Estimated time of completion? We are seeing about 160 days to have them completed.</a:t>
            </a:r>
          </a:p>
          <a:p>
            <a:pPr lvl="1"/>
            <a:r>
              <a:rPr lang="en-US" dirty="0"/>
              <a:t>Submit the form via Quick Submit via the VA’s side or </a:t>
            </a:r>
            <a:r>
              <a:rPr lang="en-US" dirty="0" err="1"/>
              <a:t>VeteraSpec</a:t>
            </a:r>
            <a:r>
              <a:rPr lang="en-US" dirty="0"/>
              <a:t> Direct Submit.</a:t>
            </a:r>
          </a:p>
          <a:p>
            <a:pPr lvl="1"/>
            <a:r>
              <a:rPr lang="en-US" dirty="0"/>
              <a:t>Please put in confirmation information from Quick Submit in communications and upload the same in documents.</a:t>
            </a:r>
          </a:p>
        </p:txBody>
      </p:sp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32C9-72E3-F493-A459-39732C9A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Amasis MT Pro Black" panose="02040A04050005020304" pitchFamily="18" charset="0"/>
              </a:rPr>
              <a:t>Last minute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75412-69EA-2EF9-BC99-32E8C1C3B2A5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If the Veteran wishes to have a Higher Level Review there are 2 choices.</a:t>
            </a:r>
            <a:br>
              <a:rPr lang="en-US" dirty="0"/>
            </a:br>
            <a:r>
              <a:rPr lang="en-US" dirty="0"/>
              <a:t>Either they can represent himself/ herself at the Informal Conference, or if they are represented by the American Legion then the assigned Department Service Officer will represent/ speak on their behalf.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With this process when submitting an 0996 form please attach a 4138 stating what the error of fact or law is that you have found. This will aid us in arguing on the veteran’s behalf.</a:t>
            </a:r>
          </a:p>
        </p:txBody>
      </p:sp>
    </p:spTree>
    <p:extLst>
      <p:ext uri="{BB962C8B-B14F-4D97-AF65-F5344CB8AC3E}">
        <p14:creationId xmlns:p14="http://schemas.microsoft.com/office/powerpoint/2010/main" val="314376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12C1-AB4A-D257-4F5F-E92C2BE2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CFF94-3505-D7FB-F113-FE3FCC50F69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4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</p:spPr>
        <p:txBody>
          <a:bodyPr/>
          <a:lstStyle/>
          <a:p>
            <a:r>
              <a:rPr lang="en-US" dirty="0"/>
              <a:t>Jennifer Tyler/ Bryce Hullett</a:t>
            </a:r>
          </a:p>
          <a:p>
            <a:r>
              <a:rPr lang="en-US" dirty="0"/>
              <a:t>317-916-3605</a:t>
            </a:r>
          </a:p>
          <a:p>
            <a:r>
              <a:rPr lang="en-US" dirty="0"/>
              <a:t>AL.VBAIND@VA.GOV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{6437BF18-C6F9-45A7-A27C-F3FC8F56BB1F}tf45331398_win32</Template>
  <TotalTime>95</TotalTime>
  <Words>412</Words>
  <Application>Microsoft Office PowerPoint</Application>
  <PresentationFormat>Widescreen</PresentationFormat>
  <Paragraphs>27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Amasis MT Pro Black</vt:lpstr>
      <vt:lpstr>Arial</vt:lpstr>
      <vt:lpstr>Berlin Sans FB Demi</vt:lpstr>
      <vt:lpstr>Calibri</vt:lpstr>
      <vt:lpstr>Tenorite</vt:lpstr>
      <vt:lpstr>Custom</vt:lpstr>
      <vt:lpstr>Higher-Level Reviews</vt:lpstr>
      <vt:lpstr>Can you submit any paperwork or any evidence with an 0996??</vt:lpstr>
      <vt:lpstr>VA Form 20-0996</vt:lpstr>
      <vt:lpstr>Effective Higher-Level Reviews</vt:lpstr>
      <vt:lpstr>Last minute Points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Higher-Level Reviews</dc:title>
  <dc:creator>HULLETT, BRYCE, VSOINDY</dc:creator>
  <cp:lastModifiedBy>Dyke, Timothy E</cp:lastModifiedBy>
  <cp:revision>2</cp:revision>
  <dcterms:created xsi:type="dcterms:W3CDTF">2024-05-28T17:00:55Z</dcterms:created>
  <dcterms:modified xsi:type="dcterms:W3CDTF">2024-05-29T11:56:08Z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