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86" r:id="rId5"/>
    <p:sldId id="298" r:id="rId6"/>
    <p:sldId id="289" r:id="rId7"/>
    <p:sldId id="290" r:id="rId8"/>
    <p:sldId id="297" r:id="rId9"/>
    <p:sldId id="299" r:id="rId10"/>
    <p:sldId id="29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646" autoAdjust="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58" d="100"/>
          <a:sy n="58" d="100"/>
        </p:scale>
        <p:origin x="2371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948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793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086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08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71600"/>
            <a:ext cx="5486400" cy="4114800"/>
          </a:xfrm>
        </p:spPr>
        <p:txBody>
          <a:bodyPr anchor="ctr" anchorCtr="0">
            <a:noAutofit/>
          </a:bodyPr>
          <a:lstStyle>
            <a:lvl1pPr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3124234B-E1C4-2616-9993-A23142AA69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83438" y="1168400"/>
            <a:ext cx="4500562" cy="45212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266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anchor="b">
            <a:noAutofit/>
          </a:bodyPr>
          <a:lstStyle>
            <a:lvl1pPr>
              <a:defRPr sz="4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sz="2000">
                <a:solidFill>
                  <a:schemeClr val="bg1"/>
                </a:solidFill>
                <a:latin typeface="+mn-lt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sz="2000">
                <a:solidFill>
                  <a:schemeClr val="bg1"/>
                </a:solidFill>
                <a:latin typeface="+mn-lt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sz="2000">
                <a:solidFill>
                  <a:schemeClr val="bg1"/>
                </a:solidFill>
                <a:latin typeface="+mn-lt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sz="2000">
                <a:solidFill>
                  <a:schemeClr val="bg1"/>
                </a:solidFill>
                <a:latin typeface="+mn-lt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71" r:id="rId4"/>
    <p:sldLayoutId id="2147483659" r:id="rId5"/>
    <p:sldLayoutId id="2147483668" r:id="rId6"/>
    <p:sldLayoutId id="2147483669" r:id="rId7"/>
    <p:sldLayoutId id="2147483661" r:id="rId8"/>
    <p:sldLayoutId id="2147483666" r:id="rId9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48DD4-4828-CE87-0C5C-42BE175E8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71600"/>
            <a:ext cx="5486400" cy="4114800"/>
          </a:xfrm>
        </p:spPr>
        <p:txBody>
          <a:bodyPr/>
          <a:lstStyle/>
          <a:p>
            <a:r>
              <a:rPr lang="en-US" dirty="0"/>
              <a:t>Higher-Level Reviews</a:t>
            </a:r>
          </a:p>
        </p:txBody>
      </p:sp>
      <p:pic>
        <p:nvPicPr>
          <p:cNvPr id="10" name="Picture Placeholder 9" descr="A person holding books in a classroom">
            <a:extLst>
              <a:ext uri="{FF2B5EF4-FFF2-40B4-BE49-F238E27FC236}">
                <a16:creationId xmlns:a16="http://schemas.microsoft.com/office/drawing/2014/main" id="{FCA2FB5B-570E-D181-A4B1-1DCB61C0894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l="16819" r="16819"/>
          <a:stretch/>
        </p:blipFill>
        <p:spPr>
          <a:xfrm>
            <a:off x="7183438" y="1168400"/>
            <a:ext cx="4500562" cy="4521200"/>
          </a:xfrm>
        </p:spPr>
      </p:pic>
    </p:spTree>
    <p:extLst>
      <p:ext uri="{BB962C8B-B14F-4D97-AF65-F5344CB8AC3E}">
        <p14:creationId xmlns:p14="http://schemas.microsoft.com/office/powerpoint/2010/main" val="3662677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C119F-46F0-027D-A6F4-A7CE32178F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>
                <a:latin typeface="Berlin Sans FB Demi" panose="020E0802020502020306" pitchFamily="34" charset="0"/>
                <a:cs typeface="Aharoni" panose="020F0502020204030204" pitchFamily="2" charset="-79"/>
              </a:rPr>
              <a:t>Can you submit any paperwork or any evidence with an 0996??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5E01A7-51E9-9168-16CE-9A3D226094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Berlin Sans FB Demi" panose="020E0802020502020306" pitchFamily="34" charset="0"/>
              </a:rPr>
              <a:t>Can you check both “Contact Veteran, and “Contact Representative "and have an informal conference with Both Parties?</a:t>
            </a:r>
          </a:p>
        </p:txBody>
      </p:sp>
    </p:spTree>
    <p:extLst>
      <p:ext uri="{BB962C8B-B14F-4D97-AF65-F5344CB8AC3E}">
        <p14:creationId xmlns:p14="http://schemas.microsoft.com/office/powerpoint/2010/main" val="3535303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F5EE67-DE83-C00F-F31C-58A2B4623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679508"/>
            <a:ext cx="9779183" cy="966412"/>
          </a:xfrm>
        </p:spPr>
        <p:txBody>
          <a:bodyPr/>
          <a:lstStyle/>
          <a:p>
            <a:pPr algn="ctr"/>
            <a:r>
              <a:rPr lang="en-US" dirty="0"/>
              <a:t>VA Form 20-0996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7743C-9A64-6DD7-26EC-7870E2484D2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166813" y="2652713"/>
            <a:ext cx="9780587" cy="343693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You must file the form within 1 year from the decision letter.</a:t>
            </a:r>
          </a:p>
          <a:p>
            <a:r>
              <a:rPr lang="en-US" dirty="0"/>
              <a:t>Note: you cannot request a Higher-Level Review after a previous Higher-Level Review or a Board of Veterans Appeal Decision.</a:t>
            </a:r>
          </a:p>
          <a:p>
            <a:r>
              <a:rPr lang="en-US" dirty="0"/>
              <a:t>Must complete Sections I, III, IV, and V for Veterans only, if surviving spouse is the substitute then they go in block 2.</a:t>
            </a:r>
          </a:p>
          <a:p>
            <a:r>
              <a:rPr lang="en-US" dirty="0"/>
              <a:t>Section IV-block 16A must be check if an informal conference is requested to be done by Veteran or VSO/DSO.</a:t>
            </a:r>
            <a:br>
              <a:rPr lang="en-US" dirty="0"/>
            </a:br>
            <a:r>
              <a:rPr lang="en-US" dirty="0"/>
              <a:t>16B to be marked appropriately for who the DRO is to call.</a:t>
            </a:r>
            <a:br>
              <a:rPr lang="en-US" dirty="0"/>
            </a:br>
            <a:r>
              <a:rPr lang="en-US" dirty="0"/>
              <a:t>17</a:t>
            </a:r>
            <a:br>
              <a:rPr lang="en-US" dirty="0"/>
            </a:br>
            <a:r>
              <a:rPr lang="en-US" dirty="0"/>
              <a:t>Section V-issues that you are appealing or requesting a review on, please only one issue per block or line, use another 20-0996 for additional issues due to VA’s tendency to miss the 21-4138 for additional matters.</a:t>
            </a:r>
          </a:p>
          <a:p>
            <a:pPr marL="59436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338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DF9E134-98AA-3ECE-E40A-180C85ACD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9601200" cy="1653371"/>
          </a:xfrm>
        </p:spPr>
        <p:txBody>
          <a:bodyPr/>
          <a:lstStyle/>
          <a:p>
            <a:r>
              <a:rPr lang="en-US" dirty="0"/>
              <a:t>Effective Higher-Level Reviews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55C0B-19FB-954B-532A-0A68CAC4E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23984"/>
            <a:ext cx="4663440" cy="3332832"/>
          </a:xfrm>
        </p:spPr>
        <p:txBody>
          <a:bodyPr>
            <a:normAutofit lnSpcReduction="10000"/>
          </a:bodyPr>
          <a:lstStyle/>
          <a:p>
            <a:pPr lvl="1"/>
            <a:r>
              <a:rPr lang="en-US" dirty="0"/>
              <a:t>Complete form with all blocks filled out and marked accordingly.</a:t>
            </a:r>
          </a:p>
          <a:p>
            <a:pPr lvl="1"/>
            <a:r>
              <a:rPr lang="en-US" dirty="0"/>
              <a:t>All issues noted on the proper form or forms if more than 13 issues.</a:t>
            </a:r>
          </a:p>
          <a:p>
            <a:pPr lvl="1"/>
            <a:r>
              <a:rPr lang="en-US" dirty="0"/>
              <a:t>Provide written arguments for the issues on VA Form 20-0996.</a:t>
            </a:r>
          </a:p>
          <a:p>
            <a:pPr lvl="1"/>
            <a:r>
              <a:rPr lang="en-US" dirty="0"/>
              <a:t>Do not provide new evidence! Do not provide new evidence!</a:t>
            </a:r>
          </a:p>
          <a:p>
            <a:pPr lvl="1"/>
            <a:r>
              <a:rPr lang="en-US" dirty="0"/>
              <a:t>Be ready for the call on time, VA calls within 5 minutes of scheduled time if not on time.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A34351-9D9C-8C32-5CC0-3F19A1CAC03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83235" y="2023984"/>
            <a:ext cx="4663440" cy="3332832"/>
          </a:xfrm>
        </p:spPr>
        <p:txBody>
          <a:bodyPr/>
          <a:lstStyle/>
          <a:p>
            <a:pPr lvl="1"/>
            <a:r>
              <a:rPr lang="en-US" dirty="0"/>
              <a:t>Estimated time of completion? We are seeing about 160 days to have them completed.</a:t>
            </a:r>
          </a:p>
          <a:p>
            <a:pPr lvl="1"/>
            <a:r>
              <a:rPr lang="en-US" dirty="0"/>
              <a:t>Submit the form via Quick Submit via the VA’s side or </a:t>
            </a:r>
            <a:r>
              <a:rPr lang="en-US" dirty="0" err="1"/>
              <a:t>VeteraSpec</a:t>
            </a:r>
            <a:r>
              <a:rPr lang="en-US" dirty="0"/>
              <a:t> Direct Submit.</a:t>
            </a:r>
          </a:p>
          <a:p>
            <a:pPr lvl="1"/>
            <a:r>
              <a:rPr lang="en-US" dirty="0"/>
              <a:t>Please put in confirmation information from Quick Submit in communications and upload the same in documents.</a:t>
            </a:r>
          </a:p>
        </p:txBody>
      </p:sp>
    </p:spTree>
    <p:extLst>
      <p:ext uri="{BB962C8B-B14F-4D97-AF65-F5344CB8AC3E}">
        <p14:creationId xmlns:p14="http://schemas.microsoft.com/office/powerpoint/2010/main" val="1265939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D32C9-72E3-F493-A459-39732C9A7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>
                <a:latin typeface="Amasis MT Pro Black" panose="02040A04050005020304" pitchFamily="18" charset="0"/>
              </a:rPr>
              <a:t>Last minute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75412-69EA-2EF9-BC99-32E8C1C3B2A5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en-US" dirty="0"/>
              <a:t>If the Veteran wishes to have a Higher Level Review there are 2 choices.</a:t>
            </a:r>
            <a:br>
              <a:rPr lang="en-US" dirty="0"/>
            </a:br>
            <a:r>
              <a:rPr lang="en-US" dirty="0"/>
              <a:t>Either they can represent himself/ herself at the Informal Conference, or if they are represented by the American Legion then the assigned Department Service Officer will represent/ speak on their behalf.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With this process when submitting an 0996 form please attach a 4138 stating what the error of fact or law is that you have found. This will aid us in arguing on the veteran’s behalf.</a:t>
            </a:r>
          </a:p>
        </p:txBody>
      </p:sp>
    </p:spTree>
    <p:extLst>
      <p:ext uri="{BB962C8B-B14F-4D97-AF65-F5344CB8AC3E}">
        <p14:creationId xmlns:p14="http://schemas.microsoft.com/office/powerpoint/2010/main" val="3143761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412C1-AB4A-D257-4F5F-E92C2BE22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DCFF94-3505-D7FB-F113-FE3FCC50F696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946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1C753FD-96EC-101A-B8A4-5F69A189BE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252549"/>
            <a:ext cx="6220278" cy="3262811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7BB04B7-47A4-741B-59E0-F0E6F2126E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685939"/>
            <a:ext cx="6220277" cy="2919512"/>
          </a:xfrm>
        </p:spPr>
        <p:txBody>
          <a:bodyPr/>
          <a:lstStyle/>
          <a:p>
            <a:r>
              <a:rPr lang="en-US" dirty="0"/>
              <a:t>Jennifer Tyler/ Bryce Hullett</a:t>
            </a:r>
          </a:p>
          <a:p>
            <a:r>
              <a:rPr lang="en-US" dirty="0"/>
              <a:t>317-916-3605</a:t>
            </a:r>
          </a:p>
          <a:p>
            <a:r>
              <a:rPr lang="en-US" dirty="0"/>
              <a:t>AL.VBAIND@VA.GOV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67352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45331398_Win32_SL_V13" id="{C59E605D-C281-4A06-BDA0-E97A35AC3AA8}" vid="{25D1D206-DA25-4050-926A-BD6D3A1B506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0719CA8A160C40B079F7A9C280773A" ma:contentTypeVersion="15" ma:contentTypeDescription="Create a new document." ma:contentTypeScope="" ma:versionID="82c259bd48af0aa37d184234d382469d">
  <xsd:schema xmlns:xsd="http://www.w3.org/2001/XMLSchema" xmlns:xs="http://www.w3.org/2001/XMLSchema" xmlns:p="http://schemas.microsoft.com/office/2006/metadata/properties" xmlns:ns2="6e3d3011-4b58-4b4e-a30d-9846d396ea1f" xmlns:ns3="785e2215-2ffe-4404-bfd3-51cb09dd6522" targetNamespace="http://schemas.microsoft.com/office/2006/metadata/properties" ma:root="true" ma:fieldsID="0d24c371ee88f7c2501852de6f570cb8" ns2:_="" ns3:_="">
    <xsd:import namespace="6e3d3011-4b58-4b4e-a30d-9846d396ea1f"/>
    <xsd:import namespace="785e2215-2ffe-4404-bfd3-51cb09dd65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3d3011-4b58-4b4e-a30d-9846d396ea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2675d46-00a0-495e-b90c-e7abf5d36b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5e2215-2ffe-4404-bfd3-51cb09dd65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21c2db27-82e0-45e3-9eff-22380499ef49}" ma:internalName="TaxCatchAll" ma:showField="CatchAllData" ma:web="785e2215-2ffe-4404-bfd3-51cb09dd65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85e2215-2ffe-4404-bfd3-51cb09dd6522" xsi:nil="true"/>
    <lcf76f155ced4ddcb4097134ff3c332f xmlns="6e3d3011-4b58-4b4e-a30d-9846d396ea1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FAABE6B-A68B-4F2F-A711-6CC54C6E8ED2}"/>
</file>

<file path=customXml/itemProps2.xml><?xml version="1.0" encoding="utf-8"?>
<ds:datastoreItem xmlns:ds="http://schemas.openxmlformats.org/officeDocument/2006/customXml" ds:itemID="{45A8381C-73EB-48EA-B45F-7B7C8C7DF4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E98C35-9ECE-4425-BCBA-00E118C705C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{6437BF18-C6F9-45A7-A27C-F3FC8F56BB1F}tf45331398_win32</Template>
  <TotalTime>95</TotalTime>
  <Words>412</Words>
  <Application>Microsoft Office PowerPoint</Application>
  <PresentationFormat>Widescreen</PresentationFormat>
  <Paragraphs>27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Amasis MT Pro Black</vt:lpstr>
      <vt:lpstr>Arial</vt:lpstr>
      <vt:lpstr>Berlin Sans FB Demi</vt:lpstr>
      <vt:lpstr>Calibri</vt:lpstr>
      <vt:lpstr>Tenorite</vt:lpstr>
      <vt:lpstr>Custom</vt:lpstr>
      <vt:lpstr>Higher-Level Reviews</vt:lpstr>
      <vt:lpstr>Can you submit any paperwork or any evidence with an 0996??</vt:lpstr>
      <vt:lpstr>VA Form 20-0996</vt:lpstr>
      <vt:lpstr>Effective Higher-Level Reviews</vt:lpstr>
      <vt:lpstr>Last minute Points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Higher-Level Reviews</dc:title>
  <dc:creator>HULLETT, BRYCE, VSOINDY</dc:creator>
  <cp:lastModifiedBy>Evans, Lesley</cp:lastModifiedBy>
  <cp:revision>3</cp:revision>
  <dcterms:created xsi:type="dcterms:W3CDTF">2024-05-28T17:00:55Z</dcterms:created>
  <dcterms:modified xsi:type="dcterms:W3CDTF">2025-12-08T18:16:42Z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0x010100B50719CA8A160C40B079F7A9C280773A</vt:lpwstr>
  </property>
</Properties>
</file>