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9" r:id="rId2"/>
    <p:sldId id="272" r:id="rId3"/>
    <p:sldId id="260" r:id="rId4"/>
    <p:sldId id="261" r:id="rId5"/>
    <p:sldId id="262" r:id="rId6"/>
    <p:sldId id="264" r:id="rId7"/>
    <p:sldId id="265" r:id="rId8"/>
    <p:sldId id="267" r:id="rId9"/>
    <p:sldId id="268" r:id="rId10"/>
    <p:sldId id="269" r:id="rId11"/>
    <p:sldId id="270"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9E799C-602F-4F0F-91E0-4AE2598D83B6}" type="datetimeFigureOut">
              <a:rPr lang="en-US" smtClean="0"/>
              <a:t>6/5/2018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370EEF-E3E1-4F98-8130-836038EB5408}" type="slidenum">
              <a:rPr lang="en-US" smtClean="0"/>
              <a:t>‹#›</a:t>
            </a:fld>
            <a:endParaRPr lang="en-US"/>
          </a:p>
        </p:txBody>
      </p:sp>
    </p:spTree>
    <p:extLst>
      <p:ext uri="{BB962C8B-B14F-4D97-AF65-F5344CB8AC3E}">
        <p14:creationId xmlns:p14="http://schemas.microsoft.com/office/powerpoint/2010/main" val="1563505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90B6618-25F6-4A3B-BCCA-A603AD798AB2}" type="slidenum">
              <a:rPr lang="en-US" smtClean="0">
                <a:solidFill>
                  <a:prstClr val="black"/>
                </a:solidFill>
              </a:rPr>
              <a:pPr>
                <a:defRPr/>
              </a:pPr>
              <a:t>1</a:t>
            </a:fld>
            <a:endParaRPr lang="en-US" smtClean="0">
              <a:solidFill>
                <a:prstClr val="black"/>
              </a:solidFill>
            </a:endParaRPr>
          </a:p>
        </p:txBody>
      </p:sp>
    </p:spTree>
    <p:extLst>
      <p:ext uri="{BB962C8B-B14F-4D97-AF65-F5344CB8AC3E}">
        <p14:creationId xmlns:p14="http://schemas.microsoft.com/office/powerpoint/2010/main" val="965028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a:gsLst>
            <a:gs pos="0">
              <a:schemeClr val="accent5">
                <a:lumMod val="75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Rectangle 3"/>
          <p:cNvSpPr/>
          <p:nvPr/>
        </p:nvSpPr>
        <p:spPr>
          <a:xfrm>
            <a:off x="0" y="0"/>
            <a:ext cx="10363200" cy="12954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2" name="Title 1"/>
          <p:cNvSpPr>
            <a:spLocks noGrp="1"/>
          </p:cNvSpPr>
          <p:nvPr>
            <p:ph type="ctrTitle"/>
          </p:nvPr>
        </p:nvSpPr>
        <p:spPr>
          <a:xfrm>
            <a:off x="0" y="1"/>
            <a:ext cx="10363200" cy="1470025"/>
          </a:xfrm>
        </p:spPr>
        <p:txBody>
          <a:bodyPr/>
          <a:lstStyle>
            <a:lvl1pPr>
              <a:defRPr baseline="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625600" y="2362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D3C2238A-9B16-45E0-A69A-94C33ECFCA84}" type="datetime1">
              <a:rPr lang="en-US">
                <a:solidFill>
                  <a:prstClr val="black"/>
                </a:solidFill>
              </a:rPr>
              <a:pPr>
                <a:defRPr/>
              </a:pPr>
              <a:t>6/5/2018</a:t>
            </a:fld>
            <a:endParaRPr lang="en-US" dirty="0">
              <a:solidFill>
                <a:prstClr val="black"/>
              </a:solidFill>
            </a:endParaRPr>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6E58B1C2-3DEB-447F-91E6-D6733495757E}"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778004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929C56DE-0495-4A35-84B6-0475ABE0DFCC}" type="datetime1">
              <a:rPr lang="en-US">
                <a:solidFill>
                  <a:prstClr val="black"/>
                </a:solidFill>
              </a:rPr>
              <a:pPr>
                <a:defRPr/>
              </a:pPr>
              <a:t>6/5/2018</a:t>
            </a:fld>
            <a:endParaRPr lang="en-US"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0596B40F-292F-4F34-A3F0-590871996C8A}"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537429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F46B693D-E0CD-4E85-97D0-D32D68D6668A}" type="datetime1">
              <a:rPr lang="en-US">
                <a:solidFill>
                  <a:prstClr val="black"/>
                </a:solidFill>
              </a:rPr>
              <a:pPr>
                <a:defRPr/>
              </a:pPr>
              <a:t>6/5/2018</a:t>
            </a:fld>
            <a:endParaRPr lang="en-US"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FB90E703-FDF9-4DAF-B5F7-9318F4864F98}"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436472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28989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D382649C-4F78-4DD7-BB5D-4F25F754DBFC}" type="datetime1">
              <a:rPr lang="en-US">
                <a:solidFill>
                  <a:prstClr val="black"/>
                </a:solidFill>
              </a:rPr>
              <a:pPr>
                <a:defRPr/>
              </a:pPr>
              <a:t>6/5/2018</a:t>
            </a:fld>
            <a:endParaRPr lang="en-US"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131ADAD2-64CC-4566-BACE-84343FD55266}"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745097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1A8C0BF5-E263-419F-B7B3-B6B293CF3A41}" type="datetime1">
              <a:rPr lang="en-US">
                <a:solidFill>
                  <a:prstClr val="black"/>
                </a:solidFill>
              </a:rPr>
              <a:pPr>
                <a:defRPr/>
              </a:pPr>
              <a:t>6/5/2018</a:t>
            </a:fld>
            <a:endParaRPr lang="en-US" dirty="0">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F3A73C73-F5B2-4349-A01F-223C25B83CBC}"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264343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0A622548-87AB-4188-AACB-B812CC510FBD}" type="datetime1">
              <a:rPr lang="en-US">
                <a:solidFill>
                  <a:prstClr val="black"/>
                </a:solidFill>
              </a:rPr>
              <a:pPr>
                <a:defRPr/>
              </a:pPr>
              <a:t>6/5/2018</a:t>
            </a:fld>
            <a:endParaRPr lang="en-US" dirty="0">
              <a:solidFill>
                <a:prstClr val="black"/>
              </a:solidFill>
            </a:endParaRPr>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C92A9F29-5A07-43C4-A165-6551656DB646}"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51258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804BCBA0-BF55-4A26-9F3B-F2A241B82274}" type="datetime1">
              <a:rPr lang="en-US">
                <a:solidFill>
                  <a:prstClr val="black"/>
                </a:solidFill>
              </a:rPr>
              <a:pPr>
                <a:defRPr/>
              </a:pPr>
              <a:t>6/5/2018</a:t>
            </a:fld>
            <a:endParaRPr lang="en-US" dirty="0">
              <a:solidFill>
                <a:prstClr val="black"/>
              </a:solidFill>
            </a:endParaRPr>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C837C570-94B6-400C-820E-ED49140A08E2}"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585144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87E0A949-A4C6-40B0-A13F-070FFD0BB603}" type="datetime1">
              <a:rPr lang="en-US">
                <a:solidFill>
                  <a:prstClr val="black"/>
                </a:solidFill>
              </a:rPr>
              <a:pPr>
                <a:defRPr/>
              </a:pPr>
              <a:t>6/5/2018</a:t>
            </a:fld>
            <a:endParaRPr lang="en-US" dirty="0">
              <a:solidFill>
                <a:prstClr val="black"/>
              </a:solidFill>
            </a:endParaRPr>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4E070258-62F3-4ECD-886E-15AFFF15484A}"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491047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054435B5-E110-4A58-8EB9-2978EC644D00}" type="datetime1">
              <a:rPr lang="en-US">
                <a:solidFill>
                  <a:prstClr val="black"/>
                </a:solidFill>
              </a:rPr>
              <a:pPr>
                <a:defRPr/>
              </a:pPr>
              <a:t>6/5/2018</a:t>
            </a:fld>
            <a:endParaRPr lang="en-US" dirty="0">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4DAFBBBE-FAF2-41D3-B623-0A21650B132C}"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188982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EE0FEC13-B92C-4D33-B5FE-64D3D442A68A}" type="datetime1">
              <a:rPr lang="en-US">
                <a:solidFill>
                  <a:prstClr val="black"/>
                </a:solidFill>
              </a:rPr>
              <a:pPr>
                <a:defRPr/>
              </a:pPr>
              <a:t>6/5/2018</a:t>
            </a:fld>
            <a:endParaRPr lang="en-US" dirty="0">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5F06DFB0-7A5A-4DC1-98B0-F301DF6EBE62}"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990154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75000"/>
              </a:schemeClr>
            </a:gs>
            <a:gs pos="50000">
              <a:schemeClr val="accent1">
                <a:tint val="44500"/>
                <a:satMod val="160000"/>
              </a:schemeClr>
            </a:gs>
            <a:gs pos="100000">
              <a:schemeClr val="accent1">
                <a:tint val="23500"/>
                <a:satMod val="160000"/>
              </a:schemeClr>
            </a:gs>
          </a:gsLst>
          <a:lin ang="5400000" scaled="1"/>
          <a:tileRect/>
        </a:gradFill>
        <a:effectLst/>
      </p:bgPr>
    </p:bg>
    <p:spTree>
      <p:nvGrpSpPr>
        <p:cNvPr id="1" name=""/>
        <p:cNvGrpSpPr/>
        <p:nvPr/>
      </p:nvGrpSpPr>
      <p:grpSpPr>
        <a:xfrm>
          <a:off x="0" y="0"/>
          <a:ext cx="0" cy="0"/>
          <a:chOff x="0" y="0"/>
          <a:chExt cx="0" cy="0"/>
        </a:xfrm>
      </p:grpSpPr>
      <p:sp>
        <p:nvSpPr>
          <p:cNvPr id="7" name="Rectangle 6"/>
          <p:cNvSpPr/>
          <p:nvPr/>
        </p:nvSpPr>
        <p:spPr>
          <a:xfrm>
            <a:off x="0" y="0"/>
            <a:ext cx="12192000" cy="12954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1027" name="Title Placeholder 1"/>
          <p:cNvSpPr>
            <a:spLocks noGrp="1"/>
          </p:cNvSpPr>
          <p:nvPr>
            <p:ph type="title"/>
          </p:nvPr>
        </p:nvSpPr>
        <p:spPr bwMode="auto">
          <a:xfrm>
            <a:off x="0" y="0"/>
            <a:ext cx="103632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Indiana Department of</a:t>
            </a:r>
            <a:br>
              <a:rPr lang="en-US" smtClean="0"/>
            </a:br>
            <a:r>
              <a:rPr lang="en-US" smtClean="0"/>
              <a:t> Veterans Affairs</a:t>
            </a:r>
          </a:p>
        </p:txBody>
      </p:sp>
      <p:sp>
        <p:nvSpPr>
          <p:cNvPr id="1028" name="Text Placeholder 2"/>
          <p:cNvSpPr>
            <a:spLocks noGrp="1"/>
          </p:cNvSpPr>
          <p:nvPr>
            <p:ph type="body" idx="1"/>
          </p:nvPr>
        </p:nvSpPr>
        <p:spPr bwMode="auto">
          <a:xfrm>
            <a:off x="609600" y="1524001"/>
            <a:ext cx="10972800" cy="4602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pic>
        <p:nvPicPr>
          <p:cNvPr id="1029" name="Picture 13" descr="Indiana4Seal.bmp"/>
          <p:cNvPicPr>
            <a:picLocks noChangeAspect="1"/>
          </p:cNvPicPr>
          <p:nvPr/>
        </p:nvPicPr>
        <p:blipFill>
          <a:blip r:embed="rId13" cstate="print"/>
          <a:srcRect/>
          <a:stretch>
            <a:fillRect/>
          </a:stretch>
        </p:blipFill>
        <p:spPr bwMode="auto">
          <a:xfrm>
            <a:off x="10363200" y="1"/>
            <a:ext cx="1828800" cy="1304925"/>
          </a:xfrm>
          <a:prstGeom prst="rect">
            <a:avLst/>
          </a:prstGeom>
          <a:noFill/>
          <a:ln w="9525">
            <a:noFill/>
            <a:miter lim="800000"/>
            <a:headEnd/>
            <a:tailEnd/>
          </a:ln>
        </p:spPr>
      </p:pic>
    </p:spTree>
    <p:extLst>
      <p:ext uri="{BB962C8B-B14F-4D97-AF65-F5344CB8AC3E}">
        <p14:creationId xmlns:p14="http://schemas.microsoft.com/office/powerpoint/2010/main" val="15034817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3200" kern="1200">
          <a:solidFill>
            <a:schemeClr val="bg1"/>
          </a:solidFill>
          <a:latin typeface="BacktalkSerif BTN" pitchFamily="18" charset="0"/>
          <a:ea typeface="+mj-ea"/>
          <a:cs typeface="+mj-cs"/>
        </a:defRPr>
      </a:lvl1pPr>
      <a:lvl2pPr algn="ctr" rtl="0" eaLnBrk="0" fontAlgn="base" hangingPunct="0">
        <a:spcBef>
          <a:spcPct val="0"/>
        </a:spcBef>
        <a:spcAft>
          <a:spcPct val="0"/>
        </a:spcAft>
        <a:defRPr sz="3200">
          <a:solidFill>
            <a:schemeClr val="bg1"/>
          </a:solidFill>
          <a:latin typeface="BacktalkSerif BTN" pitchFamily="18" charset="0"/>
        </a:defRPr>
      </a:lvl2pPr>
      <a:lvl3pPr algn="ctr" rtl="0" eaLnBrk="0" fontAlgn="base" hangingPunct="0">
        <a:spcBef>
          <a:spcPct val="0"/>
        </a:spcBef>
        <a:spcAft>
          <a:spcPct val="0"/>
        </a:spcAft>
        <a:defRPr sz="3200">
          <a:solidFill>
            <a:schemeClr val="bg1"/>
          </a:solidFill>
          <a:latin typeface="BacktalkSerif BTN" pitchFamily="18" charset="0"/>
        </a:defRPr>
      </a:lvl3pPr>
      <a:lvl4pPr algn="ctr" rtl="0" eaLnBrk="0" fontAlgn="base" hangingPunct="0">
        <a:spcBef>
          <a:spcPct val="0"/>
        </a:spcBef>
        <a:spcAft>
          <a:spcPct val="0"/>
        </a:spcAft>
        <a:defRPr sz="3200">
          <a:solidFill>
            <a:schemeClr val="bg1"/>
          </a:solidFill>
          <a:latin typeface="BacktalkSerif BTN" pitchFamily="18" charset="0"/>
        </a:defRPr>
      </a:lvl4pPr>
      <a:lvl5pPr algn="ctr" rtl="0" eaLnBrk="0" fontAlgn="base" hangingPunct="0">
        <a:spcBef>
          <a:spcPct val="0"/>
        </a:spcBef>
        <a:spcAft>
          <a:spcPct val="0"/>
        </a:spcAft>
        <a:defRPr sz="3200">
          <a:solidFill>
            <a:schemeClr val="bg1"/>
          </a:solidFill>
          <a:latin typeface="BacktalkSerif BTN"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publichealth.va.gov/exposures/gulfwar/benefits/registry-exam.as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publichealth.va.gov/exposures/gulfwar/military-service.as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publichealth.va.gov/exposures/gulfwar/fibromyalgia.asp" TargetMode="External"/><Relationship Id="rId2" Type="http://schemas.openxmlformats.org/officeDocument/2006/relationships/hyperlink" Target="http://www.publichealth.va.gov/exposures/gulfwar/chronic-fatigue-syndrome.as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publichealth.va.gov/exposures/gulfwar/military-service.as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2129965" y="60698"/>
            <a:ext cx="7772400" cy="1470025"/>
          </a:xfrm>
        </p:spPr>
        <p:txBody>
          <a:bodyPr/>
          <a:lstStyle/>
          <a:p>
            <a:pPr eaLnBrk="1" fontAlgn="auto" hangingPunct="1">
              <a:spcAft>
                <a:spcPts val="0"/>
              </a:spcAft>
              <a:defRPr/>
            </a:pPr>
            <a:r>
              <a:rPr dirty="0" smtClean="0">
                <a:latin typeface="Times New Roman" pitchFamily="18" charset="0"/>
                <a:cs typeface="Times New Roman" pitchFamily="18" charset="0"/>
              </a:rPr>
              <a:t>Indiana Department of</a:t>
            </a:r>
            <a:br>
              <a:rPr dirty="0" smtClean="0">
                <a:latin typeface="Times New Roman" pitchFamily="18" charset="0"/>
                <a:cs typeface="Times New Roman" pitchFamily="18" charset="0"/>
              </a:rPr>
            </a:br>
            <a:r>
              <a:rPr dirty="0" smtClean="0">
                <a:latin typeface="Times New Roman" pitchFamily="18" charset="0"/>
                <a:cs typeface="Times New Roman" pitchFamily="18" charset="0"/>
              </a:rPr>
              <a:t>Veterans Affairs</a:t>
            </a:r>
          </a:p>
        </p:txBody>
      </p:sp>
      <p:sp>
        <p:nvSpPr>
          <p:cNvPr id="12291" name="Subtitle 2"/>
          <p:cNvSpPr>
            <a:spLocks noGrp="1"/>
          </p:cNvSpPr>
          <p:nvPr>
            <p:ph type="subTitle" idx="1"/>
          </p:nvPr>
        </p:nvSpPr>
        <p:spPr>
          <a:xfrm>
            <a:off x="1524000" y="5715000"/>
            <a:ext cx="9144000" cy="1143000"/>
          </a:xfrm>
        </p:spPr>
        <p:txBody>
          <a:bodyPr anchor="ctr"/>
          <a:lstStyle/>
          <a:p>
            <a:pPr eaLnBrk="1" hangingPunct="1"/>
            <a:endParaRPr lang="en-US" sz="3200" b="1" dirty="0">
              <a:solidFill>
                <a:schemeClr val="tx1"/>
              </a:solidFill>
              <a:cs typeface="Times New Roman" pitchFamily="18" charset="0"/>
            </a:endParaRPr>
          </a:p>
          <a:p>
            <a:pPr eaLnBrk="1" hangingPunct="1"/>
            <a:endParaRPr lang="en-US" sz="3200" b="1" dirty="0">
              <a:solidFill>
                <a:schemeClr val="tx1"/>
              </a:solidFill>
              <a:latin typeface="Times New Roman" pitchFamily="18" charset="0"/>
              <a:cs typeface="Times New Roman" pitchFamily="18" charset="0"/>
            </a:endParaRPr>
          </a:p>
        </p:txBody>
      </p:sp>
      <p:pic>
        <p:nvPicPr>
          <p:cNvPr id="12292" name="Picture 7" descr="http://wwp.greenwichmeantime.com/time-zone/usa/indiana/images/state-flag-indiana.jpg"/>
          <p:cNvPicPr>
            <a:picLocks noChangeAspect="1" noChangeArrowheads="1"/>
          </p:cNvPicPr>
          <p:nvPr/>
        </p:nvPicPr>
        <p:blipFill>
          <a:blip r:embed="rId3" cstate="print"/>
          <a:srcRect/>
          <a:stretch>
            <a:fillRect/>
          </a:stretch>
        </p:blipFill>
        <p:spPr bwMode="auto">
          <a:xfrm>
            <a:off x="4267200" y="2918198"/>
            <a:ext cx="3962400" cy="3123692"/>
          </a:xfrm>
          <a:prstGeom prst="rect">
            <a:avLst/>
          </a:prstGeom>
          <a:noFill/>
          <a:ln w="9525">
            <a:noFill/>
            <a:miter lim="800000"/>
            <a:headEnd/>
            <a:tailEnd/>
          </a:ln>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81201" y="1752601"/>
            <a:ext cx="952381" cy="95238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00490" y="1719941"/>
            <a:ext cx="952381" cy="95238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p:cNvPicPr>
            <a:picLocks noChangeAspect="1"/>
          </p:cNvPicPr>
          <p:nvPr/>
        </p:nvPicPr>
        <p:blipFill>
          <a:blip r:embed="rId6"/>
          <a:stretch>
            <a:fillRect/>
          </a:stretch>
        </p:blipFill>
        <p:spPr>
          <a:xfrm>
            <a:off x="9067800" y="1697597"/>
            <a:ext cx="979076" cy="9747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Picture 6"/>
          <p:cNvPicPr>
            <a:picLocks noChangeAspect="1"/>
          </p:cNvPicPr>
          <p:nvPr/>
        </p:nvPicPr>
        <p:blipFill>
          <a:blip r:embed="rId7"/>
          <a:stretch>
            <a:fillRect/>
          </a:stretch>
        </p:blipFill>
        <p:spPr>
          <a:xfrm>
            <a:off x="3745642" y="1743010"/>
            <a:ext cx="962661" cy="96266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7"/>
          <p:cNvPicPr>
            <a:picLocks noChangeAspect="1"/>
          </p:cNvPicPr>
          <p:nvPr/>
        </p:nvPicPr>
        <p:blipFill>
          <a:blip r:embed="rId8"/>
          <a:stretch>
            <a:fillRect/>
          </a:stretch>
        </p:blipFill>
        <p:spPr>
          <a:xfrm>
            <a:off x="7385049" y="1701348"/>
            <a:ext cx="1004563" cy="100456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565637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Gulf War</a:t>
            </a:r>
            <a:endParaRPr lang="en-US" dirty="0"/>
          </a:p>
        </p:txBody>
      </p:sp>
      <p:sp>
        <p:nvSpPr>
          <p:cNvPr id="3" name="Content Placeholder 2"/>
          <p:cNvSpPr>
            <a:spLocks noGrp="1"/>
          </p:cNvSpPr>
          <p:nvPr>
            <p:ph idx="1"/>
          </p:nvPr>
        </p:nvSpPr>
        <p:spPr/>
        <p:txBody>
          <a:bodyPr/>
          <a:lstStyle/>
          <a:p>
            <a:r>
              <a:rPr lang="en-US" sz="2400" b="1" i="1" dirty="0"/>
              <a:t>Gulf War Service</a:t>
            </a:r>
          </a:p>
          <a:p>
            <a:r>
              <a:rPr lang="en-US" sz="2400" dirty="0"/>
              <a:t>For VA benefit purposes under 38 CFR 3.317, Gulf War service is active military duty in any of the following areas in the </a:t>
            </a:r>
            <a:r>
              <a:rPr lang="en-US" sz="2400" b="1" dirty="0"/>
              <a:t>Southwest Asia theater of military operations</a:t>
            </a:r>
            <a:r>
              <a:rPr lang="en-US" sz="2400" dirty="0"/>
              <a:t> at any time August 2, 1990 to present. This includes Veterans who served in Operation Iraqi Freedom (2003-2010) and Operation New Dawn (2010-2011).</a:t>
            </a:r>
          </a:p>
          <a:p>
            <a:endParaRPr lang="en-US" sz="2400" dirty="0"/>
          </a:p>
        </p:txBody>
      </p:sp>
    </p:spTree>
    <p:extLst>
      <p:ext uri="{BB962C8B-B14F-4D97-AF65-F5344CB8AC3E}">
        <p14:creationId xmlns:p14="http://schemas.microsoft.com/office/powerpoint/2010/main" val="39015847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Gulf War</a:t>
            </a:r>
            <a:endParaRPr lang="en-US" dirty="0"/>
          </a:p>
        </p:txBody>
      </p:sp>
      <p:sp>
        <p:nvSpPr>
          <p:cNvPr id="3" name="Content Placeholder 2"/>
          <p:cNvSpPr>
            <a:spLocks noGrp="1"/>
          </p:cNvSpPr>
          <p:nvPr>
            <p:ph idx="1"/>
          </p:nvPr>
        </p:nvSpPr>
        <p:spPr/>
        <p:txBody>
          <a:bodyPr/>
          <a:lstStyle/>
          <a:p>
            <a:r>
              <a:rPr lang="en-US" sz="2400" dirty="0"/>
              <a:t>Iraq</a:t>
            </a:r>
          </a:p>
          <a:p>
            <a:r>
              <a:rPr lang="en-US" sz="2400" dirty="0"/>
              <a:t>Kuwait</a:t>
            </a:r>
          </a:p>
          <a:p>
            <a:r>
              <a:rPr lang="en-US" sz="2400" dirty="0"/>
              <a:t>Saudi Arabia</a:t>
            </a:r>
          </a:p>
          <a:p>
            <a:r>
              <a:rPr lang="en-US" sz="2400" dirty="0"/>
              <a:t>The neutral zone between Iraq and Saudi Arabia</a:t>
            </a:r>
          </a:p>
          <a:p>
            <a:r>
              <a:rPr lang="en-US" sz="2400" dirty="0"/>
              <a:t>Bahrain</a:t>
            </a:r>
          </a:p>
          <a:p>
            <a:r>
              <a:rPr lang="en-US" sz="2400" dirty="0"/>
              <a:t>Qatar</a:t>
            </a:r>
          </a:p>
          <a:p>
            <a:r>
              <a:rPr lang="en-US" sz="2400" dirty="0"/>
              <a:t>The United Arab Emirates (U.A.E.)</a:t>
            </a:r>
          </a:p>
          <a:p>
            <a:r>
              <a:rPr lang="en-US" dirty="0"/>
              <a:t>Oman</a:t>
            </a:r>
          </a:p>
          <a:p>
            <a:r>
              <a:rPr lang="en-US" dirty="0"/>
              <a:t>Gulf of Aden</a:t>
            </a:r>
          </a:p>
          <a:p>
            <a:r>
              <a:rPr lang="en-US" dirty="0"/>
              <a:t>Gulf of Oman</a:t>
            </a:r>
          </a:p>
          <a:p>
            <a:endParaRPr lang="en-US" dirty="0"/>
          </a:p>
        </p:txBody>
      </p:sp>
    </p:spTree>
    <p:extLst>
      <p:ext uri="{BB962C8B-B14F-4D97-AF65-F5344CB8AC3E}">
        <p14:creationId xmlns:p14="http://schemas.microsoft.com/office/powerpoint/2010/main" val="16291858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Gulf War</a:t>
            </a:r>
            <a:endParaRPr lang="en-US" dirty="0"/>
          </a:p>
        </p:txBody>
      </p:sp>
      <p:sp>
        <p:nvSpPr>
          <p:cNvPr id="3" name="Content Placeholder 2"/>
          <p:cNvSpPr>
            <a:spLocks noGrp="1"/>
          </p:cNvSpPr>
          <p:nvPr>
            <p:ph idx="1"/>
          </p:nvPr>
        </p:nvSpPr>
        <p:spPr/>
        <p:txBody>
          <a:bodyPr/>
          <a:lstStyle/>
          <a:p>
            <a:r>
              <a:rPr lang="en-US" sz="2400" dirty="0" smtClean="0"/>
              <a:t>Waters </a:t>
            </a:r>
            <a:r>
              <a:rPr lang="en-US" sz="2400" dirty="0"/>
              <a:t>of the Persian Gulf, the Arabian Sea, and the Red Sea</a:t>
            </a:r>
          </a:p>
          <a:p>
            <a:r>
              <a:rPr lang="en-US" sz="2400" dirty="0"/>
              <a:t>The airspace above these locations</a:t>
            </a:r>
          </a:p>
          <a:p>
            <a:r>
              <a:rPr lang="en-US" sz="2400" b="1" dirty="0"/>
              <a:t>Note:</a:t>
            </a:r>
            <a:r>
              <a:rPr lang="en-US" sz="2400" dirty="0"/>
              <a:t> Service in Afghanistan on or after September 19, 2001, is considered qualifying service for disability benefits associated with certain presumptive diseases.</a:t>
            </a:r>
          </a:p>
          <a:p>
            <a:r>
              <a:rPr lang="en-US" sz="2400" dirty="0"/>
              <a:t>VA offers eligible Veterans a free </a:t>
            </a:r>
            <a:r>
              <a:rPr lang="en-US" sz="2400" dirty="0">
                <a:hlinkClick r:id="rId2" tooltip="Public Health Gulf War Registry Health Exam for Veterans page"/>
              </a:rPr>
              <a:t>Gulf War Registry health exam</a:t>
            </a:r>
            <a:r>
              <a:rPr lang="en-US" sz="2400" dirty="0"/>
              <a:t>.</a:t>
            </a:r>
          </a:p>
          <a:p>
            <a:endParaRPr lang="en-US" dirty="0"/>
          </a:p>
        </p:txBody>
      </p:sp>
    </p:spTree>
    <p:extLst>
      <p:ext uri="{BB962C8B-B14F-4D97-AF65-F5344CB8AC3E}">
        <p14:creationId xmlns:p14="http://schemas.microsoft.com/office/powerpoint/2010/main" val="705871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Gulf War</a:t>
            </a:r>
            <a:endParaRPr lang="en-US" dirty="0"/>
          </a:p>
        </p:txBody>
      </p:sp>
      <p:sp>
        <p:nvSpPr>
          <p:cNvPr id="3" name="Subtitle 2"/>
          <p:cNvSpPr>
            <a:spLocks noGrp="1"/>
          </p:cNvSpPr>
          <p:nvPr>
            <p:ph type="subTitle" idx="1"/>
          </p:nvPr>
        </p:nvSpPr>
        <p:spPr/>
        <p:txBody>
          <a:bodyPr/>
          <a:lstStyle/>
          <a:p>
            <a:r>
              <a:rPr lang="en-US" sz="2400" dirty="0">
                <a:solidFill>
                  <a:schemeClr val="tx1"/>
                </a:solidFill>
              </a:rPr>
              <a:t>REFERENCES:</a:t>
            </a:r>
          </a:p>
          <a:p>
            <a:r>
              <a:rPr lang="en-US" sz="2400" dirty="0">
                <a:solidFill>
                  <a:schemeClr val="tx1"/>
                </a:solidFill>
              </a:rPr>
              <a:t>38 CFR 3.317</a:t>
            </a:r>
          </a:p>
          <a:p>
            <a:r>
              <a:rPr lang="en-US" sz="2400" dirty="0">
                <a:solidFill>
                  <a:schemeClr val="tx1"/>
                </a:solidFill>
              </a:rPr>
              <a:t>and</a:t>
            </a:r>
          </a:p>
          <a:p>
            <a:r>
              <a:rPr lang="en-US" sz="2400" dirty="0">
                <a:solidFill>
                  <a:schemeClr val="tx1"/>
                </a:solidFill>
              </a:rPr>
              <a:t>M21-1, Part IV, Subpart ii, Chapter 2, Section D</a:t>
            </a:r>
          </a:p>
        </p:txBody>
      </p:sp>
      <p:sp>
        <p:nvSpPr>
          <p:cNvPr id="4" name="Slide Number Placeholder 3"/>
          <p:cNvSpPr>
            <a:spLocks noGrp="1"/>
          </p:cNvSpPr>
          <p:nvPr>
            <p:ph type="sldNum" sz="quarter" idx="12"/>
          </p:nvPr>
        </p:nvSpPr>
        <p:spPr/>
        <p:txBody>
          <a:bodyPr/>
          <a:lstStyle/>
          <a:p>
            <a:pPr>
              <a:defRPr/>
            </a:pPr>
            <a:fld id="{6E58B1C2-3DEB-447F-91E6-D6733495757E}" type="slidenum">
              <a:rPr lang="en-US" smtClean="0">
                <a:solidFill>
                  <a:prstClr val="black"/>
                </a:solidFill>
              </a:rPr>
              <a:pPr>
                <a:defRPr/>
              </a:pPr>
              <a:t>2</a:t>
            </a:fld>
            <a:endParaRPr lang="en-US" dirty="0">
              <a:solidFill>
                <a:prstClr val="black"/>
              </a:solidFill>
            </a:endParaRPr>
          </a:p>
        </p:txBody>
      </p:sp>
    </p:spTree>
    <p:extLst>
      <p:ext uri="{BB962C8B-B14F-4D97-AF65-F5344CB8AC3E}">
        <p14:creationId xmlns:p14="http://schemas.microsoft.com/office/powerpoint/2010/main" val="827014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Gulf War</a:t>
            </a:r>
            <a:endParaRPr lang="en-US" dirty="0"/>
          </a:p>
        </p:txBody>
      </p:sp>
      <p:sp>
        <p:nvSpPr>
          <p:cNvPr id="3" name="Content Placeholder 2"/>
          <p:cNvSpPr>
            <a:spLocks noGrp="1"/>
          </p:cNvSpPr>
          <p:nvPr>
            <p:ph idx="1"/>
          </p:nvPr>
        </p:nvSpPr>
        <p:spPr/>
        <p:txBody>
          <a:bodyPr/>
          <a:lstStyle/>
          <a:p>
            <a:r>
              <a:rPr lang="en-US" sz="2400" b="1" i="1" dirty="0"/>
              <a:t>Gulf War</a:t>
            </a:r>
          </a:p>
          <a:p>
            <a:r>
              <a:rPr lang="en-US" sz="2400" dirty="0"/>
              <a:t>Veterans discharged under conditions other than dishonorable who served in the </a:t>
            </a:r>
            <a:r>
              <a:rPr lang="en-US" sz="2400" dirty="0">
                <a:hlinkClick r:id="rId2"/>
              </a:rPr>
              <a:t>Southwest Asia theater of military operations</a:t>
            </a:r>
            <a:r>
              <a:rPr lang="en-US" sz="2400" dirty="0"/>
              <a:t>, which includes the areas specified by regulation, but not Afghanistan, may be entitled to disability compensation for certain undiagnosed illnesses, certain diagnosable chronic disability patterns, and certain </a:t>
            </a:r>
            <a:r>
              <a:rPr lang="en-US" sz="2400"/>
              <a:t>presumptive </a:t>
            </a:r>
            <a:r>
              <a:rPr lang="en-US" sz="2400" smtClean="0"/>
              <a:t>diseases even </a:t>
            </a:r>
            <a:r>
              <a:rPr lang="en-US" sz="2400" dirty="0"/>
              <a:t>though these disorders did not become manifest during qualifying service. Veterans who served in Afghanistan on or after September 19, 2001, may be entitled to disability compensation for certain presumptive diseases.</a:t>
            </a:r>
          </a:p>
          <a:p>
            <a:endParaRPr lang="en-US" sz="2400" dirty="0"/>
          </a:p>
        </p:txBody>
      </p:sp>
    </p:spTree>
    <p:extLst>
      <p:ext uri="{BB962C8B-B14F-4D97-AF65-F5344CB8AC3E}">
        <p14:creationId xmlns:p14="http://schemas.microsoft.com/office/powerpoint/2010/main" val="4249149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Gulf War</a:t>
            </a:r>
            <a:endParaRPr lang="en-US" dirty="0"/>
          </a:p>
        </p:txBody>
      </p:sp>
      <p:sp>
        <p:nvSpPr>
          <p:cNvPr id="3" name="Content Placeholder 2"/>
          <p:cNvSpPr>
            <a:spLocks noGrp="1"/>
          </p:cNvSpPr>
          <p:nvPr>
            <p:ph idx="1"/>
          </p:nvPr>
        </p:nvSpPr>
        <p:spPr/>
        <p:txBody>
          <a:bodyPr/>
          <a:lstStyle/>
          <a:p>
            <a:r>
              <a:rPr lang="en-US" sz="2400" b="1" i="1" dirty="0"/>
              <a:t>Eligibility Requirements</a:t>
            </a:r>
          </a:p>
          <a:p>
            <a:pPr lvl="0"/>
            <a:r>
              <a:rPr lang="en-US" sz="2400" dirty="0"/>
              <a:t>Qualifying undiagnosed illnesses or diagnosable chronic disability patterns, that appeared either during a qualifying period of active service or prior to December 31, 2021, must meet the following conditions: </a:t>
            </a:r>
          </a:p>
          <a:p>
            <a:pPr lvl="1"/>
            <a:r>
              <a:rPr lang="en-US" sz="2400" dirty="0"/>
              <a:t>There must be no other cause for your disability or illness than service in the Southwest Asia theater of military operations.</a:t>
            </a:r>
          </a:p>
          <a:p>
            <a:pPr lvl="1"/>
            <a:r>
              <a:rPr lang="en-US" sz="2400" dirty="0"/>
              <a:t>your disability existed for 6 months or more, </a:t>
            </a:r>
            <a:r>
              <a:rPr lang="en-US" sz="2400" b="1" dirty="0"/>
              <a:t>AND</a:t>
            </a:r>
            <a:endParaRPr lang="en-US" sz="2400" dirty="0"/>
          </a:p>
          <a:p>
            <a:pPr lvl="1"/>
            <a:r>
              <a:rPr lang="en-US" sz="2400" dirty="0"/>
              <a:t>If your disability or illness did not appear during active duty in the Southwest Asia theater of military operations, then it must have appeared prior to December 31, 2021, to a degree that is at least 10-percent disabling (for VA rating purposes).</a:t>
            </a:r>
          </a:p>
          <a:p>
            <a:endParaRPr lang="en-US" sz="2400" dirty="0"/>
          </a:p>
        </p:txBody>
      </p:sp>
    </p:spTree>
    <p:extLst>
      <p:ext uri="{BB962C8B-B14F-4D97-AF65-F5344CB8AC3E}">
        <p14:creationId xmlns:p14="http://schemas.microsoft.com/office/powerpoint/2010/main" val="40860368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Gulf War</a:t>
            </a:r>
            <a:endParaRPr lang="en-US" dirty="0"/>
          </a:p>
        </p:txBody>
      </p:sp>
      <p:sp>
        <p:nvSpPr>
          <p:cNvPr id="3" name="Content Placeholder 2"/>
          <p:cNvSpPr>
            <a:spLocks noGrp="1"/>
          </p:cNvSpPr>
          <p:nvPr>
            <p:ph idx="1"/>
          </p:nvPr>
        </p:nvSpPr>
        <p:spPr/>
        <p:txBody>
          <a:bodyPr/>
          <a:lstStyle/>
          <a:p>
            <a:r>
              <a:rPr lang="en-US" sz="2400" dirty="0"/>
              <a:t>The disability must be one or more of the following:</a:t>
            </a:r>
          </a:p>
          <a:p>
            <a:pPr lvl="0"/>
            <a:r>
              <a:rPr lang="en-US" sz="2400" b="1" dirty="0"/>
              <a:t>Undiagnosed illnesses</a:t>
            </a:r>
            <a:r>
              <a:rPr lang="en-US" sz="2400" dirty="0"/>
              <a:t>. These are illnesses that may include but are not limited to: abnormal weight loss, fatigue, cardiovascular disease, muscle and joint pain, headache, menstrual disorders, neurological and psychological problems, skin conditions, respiratory disorders, and sleep disturbances.</a:t>
            </a:r>
          </a:p>
          <a:p>
            <a:pPr lvl="0"/>
            <a:r>
              <a:rPr lang="en-US" sz="2400" b="1" dirty="0"/>
              <a:t>Diagnosable functional gastrointestinal disorders</a:t>
            </a:r>
            <a:r>
              <a:rPr lang="en-US" sz="2400" dirty="0"/>
              <a:t>. Functional gastrointestinal disorders are a group of conditions characterized by chronic or recurrent symptoms that are unexplained. These disorders may include but are not limited to irritable bowel syndrome, functional </a:t>
            </a:r>
            <a:r>
              <a:rPr lang="en-US" sz="2400" dirty="0" err="1"/>
              <a:t>dyspesia</a:t>
            </a:r>
            <a:r>
              <a:rPr lang="en-US" sz="2400" dirty="0"/>
              <a:t>, functional vomiting, functional constipation, functional bloating, functional abdominal pain syndrome, and functional dysphagia.</a:t>
            </a:r>
          </a:p>
          <a:p>
            <a:endParaRPr lang="en-US" sz="2400" dirty="0"/>
          </a:p>
        </p:txBody>
      </p:sp>
    </p:spTree>
    <p:extLst>
      <p:ext uri="{BB962C8B-B14F-4D97-AF65-F5344CB8AC3E}">
        <p14:creationId xmlns:p14="http://schemas.microsoft.com/office/powerpoint/2010/main" val="37169012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Gulf War</a:t>
            </a:r>
            <a:endParaRPr lang="en-US" dirty="0"/>
          </a:p>
        </p:txBody>
      </p:sp>
      <p:sp>
        <p:nvSpPr>
          <p:cNvPr id="3" name="Content Placeholder 2"/>
          <p:cNvSpPr>
            <a:spLocks noGrp="1"/>
          </p:cNvSpPr>
          <p:nvPr>
            <p:ph idx="1"/>
          </p:nvPr>
        </p:nvSpPr>
        <p:spPr/>
        <p:txBody>
          <a:bodyPr/>
          <a:lstStyle/>
          <a:p>
            <a:pPr lvl="0"/>
            <a:r>
              <a:rPr lang="en-US" sz="2400" dirty="0"/>
              <a:t>Diagnosable </a:t>
            </a:r>
            <a:r>
              <a:rPr lang="en-US" sz="2400" dirty="0">
                <a:hlinkClick r:id="rId2"/>
              </a:rPr>
              <a:t>Chronic Fatigue Syndrome</a:t>
            </a:r>
            <a:endParaRPr lang="en-US" sz="2400" dirty="0"/>
          </a:p>
          <a:p>
            <a:pPr lvl="0"/>
            <a:r>
              <a:rPr lang="en-US" sz="2400" dirty="0"/>
              <a:t>Diagnosable </a:t>
            </a:r>
            <a:r>
              <a:rPr lang="en-US" sz="2400" dirty="0" smtClean="0">
                <a:hlinkClick r:id="rId3"/>
              </a:rPr>
              <a:t>Fibromyalgia</a:t>
            </a:r>
            <a:endParaRPr lang="en-US" sz="2400" dirty="0" smtClean="0"/>
          </a:p>
          <a:p>
            <a:pPr marL="0" lvl="0" indent="0">
              <a:buNone/>
            </a:pPr>
            <a:endParaRPr lang="en-US" sz="2400" dirty="0" smtClean="0"/>
          </a:p>
          <a:p>
            <a:pPr marL="0" indent="0">
              <a:buNone/>
            </a:pPr>
            <a:r>
              <a:rPr lang="en-US" sz="2400" dirty="0"/>
              <a:t>Certain presumptive diseases, which will be considered to have been incurred in or aggravated by service even if there is no evidence of such disease during active service. With three exceptions (see asterisks), one of the following must have become manifest to a degree of 10 percent or more within 1 year of the date of separation from a qualifying period of active service:</a:t>
            </a:r>
          </a:p>
          <a:p>
            <a:pPr marL="0" lvl="0" indent="0">
              <a:buNone/>
            </a:pPr>
            <a:endParaRPr lang="en-US" sz="2400" dirty="0"/>
          </a:p>
        </p:txBody>
      </p:sp>
    </p:spTree>
    <p:extLst>
      <p:ext uri="{BB962C8B-B14F-4D97-AF65-F5344CB8AC3E}">
        <p14:creationId xmlns:p14="http://schemas.microsoft.com/office/powerpoint/2010/main" val="15871866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Gulf War</a:t>
            </a:r>
            <a:endParaRPr lang="en-US" dirty="0"/>
          </a:p>
        </p:txBody>
      </p:sp>
      <p:sp>
        <p:nvSpPr>
          <p:cNvPr id="3" name="Content Placeholder 2"/>
          <p:cNvSpPr>
            <a:spLocks noGrp="1"/>
          </p:cNvSpPr>
          <p:nvPr>
            <p:ph idx="1"/>
          </p:nvPr>
        </p:nvSpPr>
        <p:spPr/>
        <p:txBody>
          <a:bodyPr/>
          <a:lstStyle/>
          <a:p>
            <a:pPr lvl="0"/>
            <a:r>
              <a:rPr lang="en-US" sz="2400" dirty="0" err="1"/>
              <a:t>Burcellosis</a:t>
            </a:r>
            <a:endParaRPr lang="en-US" sz="2400" dirty="0"/>
          </a:p>
          <a:p>
            <a:pPr lvl="0"/>
            <a:r>
              <a:rPr lang="en-US" sz="2400" dirty="0"/>
              <a:t>Campylobacter </a:t>
            </a:r>
            <a:r>
              <a:rPr lang="en-US" sz="2400" dirty="0" err="1"/>
              <a:t>jejuni</a:t>
            </a:r>
            <a:endParaRPr lang="en-US" sz="2400" dirty="0"/>
          </a:p>
          <a:p>
            <a:pPr lvl="0"/>
            <a:r>
              <a:rPr lang="en-US" sz="2400" dirty="0" err="1"/>
              <a:t>Coxiella</a:t>
            </a:r>
            <a:r>
              <a:rPr lang="en-US" sz="2400" dirty="0"/>
              <a:t> </a:t>
            </a:r>
            <a:r>
              <a:rPr lang="en-US" sz="2400" dirty="0" err="1"/>
              <a:t>burnetii</a:t>
            </a:r>
            <a:r>
              <a:rPr lang="en-US" sz="2400" dirty="0"/>
              <a:t> (Q fever)</a:t>
            </a:r>
          </a:p>
          <a:p>
            <a:pPr lvl="0"/>
            <a:r>
              <a:rPr lang="en-US" sz="2400" dirty="0"/>
              <a:t>Malaria* (if not 10 percent or more within one year of separation, may be 10 percent or more at a time when standard or accepted treatises indicate that the incubation period commenced during qualifying period of service)</a:t>
            </a:r>
          </a:p>
          <a:p>
            <a:pPr lvl="0"/>
            <a:r>
              <a:rPr lang="en-US" sz="2400" dirty="0"/>
              <a:t>Mycobacterium tuberculosis* (no time limit)</a:t>
            </a:r>
          </a:p>
          <a:p>
            <a:pPr lvl="0"/>
            <a:r>
              <a:rPr lang="en-US" sz="2400" dirty="0" err="1"/>
              <a:t>Nontyphoid</a:t>
            </a:r>
            <a:r>
              <a:rPr lang="en-US" sz="2400" dirty="0"/>
              <a:t> Salmonella</a:t>
            </a:r>
          </a:p>
          <a:p>
            <a:pPr lvl="0"/>
            <a:r>
              <a:rPr lang="en-US" sz="2400" dirty="0" err="1"/>
              <a:t>Shigella</a:t>
            </a:r>
            <a:endParaRPr lang="en-US" sz="2400" dirty="0"/>
          </a:p>
          <a:p>
            <a:pPr lvl="0"/>
            <a:r>
              <a:rPr lang="en-US" sz="2400" dirty="0"/>
              <a:t>Visceral </a:t>
            </a:r>
            <a:r>
              <a:rPr lang="en-US" sz="2400" dirty="0" err="1"/>
              <a:t>leishmaniasis</a:t>
            </a:r>
            <a:r>
              <a:rPr lang="en-US" sz="2400" dirty="0"/>
              <a:t>* (no time limit)</a:t>
            </a:r>
          </a:p>
          <a:p>
            <a:pPr lvl="0"/>
            <a:r>
              <a:rPr lang="en-US" sz="2400" dirty="0"/>
              <a:t>West Nile Virus</a:t>
            </a:r>
          </a:p>
          <a:p>
            <a:endParaRPr lang="en-US" dirty="0"/>
          </a:p>
        </p:txBody>
      </p:sp>
    </p:spTree>
    <p:extLst>
      <p:ext uri="{BB962C8B-B14F-4D97-AF65-F5344CB8AC3E}">
        <p14:creationId xmlns:p14="http://schemas.microsoft.com/office/powerpoint/2010/main" val="4072288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Gulf War</a:t>
            </a:r>
            <a:endParaRPr lang="en-US" dirty="0"/>
          </a:p>
        </p:txBody>
      </p:sp>
      <p:sp>
        <p:nvSpPr>
          <p:cNvPr id="3" name="Content Placeholder 2"/>
          <p:cNvSpPr>
            <a:spLocks noGrp="1"/>
          </p:cNvSpPr>
          <p:nvPr>
            <p:ph idx="1"/>
          </p:nvPr>
        </p:nvSpPr>
        <p:spPr/>
        <p:txBody>
          <a:bodyPr/>
          <a:lstStyle/>
          <a:p>
            <a:r>
              <a:rPr lang="en-US" sz="2400" b="1" i="1" dirty="0"/>
              <a:t>Evidence Requirements</a:t>
            </a:r>
          </a:p>
          <a:p>
            <a:pPr lvl="0"/>
            <a:r>
              <a:rPr lang="en-US" sz="2400" dirty="0"/>
              <a:t>The evidence must show you served in the </a:t>
            </a:r>
            <a:r>
              <a:rPr lang="en-US" sz="2400" dirty="0">
                <a:hlinkClick r:id="rId2"/>
              </a:rPr>
              <a:t>Southwest Asia theater of military operations</a:t>
            </a:r>
            <a:r>
              <a:rPr lang="en-US" sz="2400" dirty="0"/>
              <a:t>, as defined by regulation or served in Afghanistan on or after September 19, 2001, for benefits associated with certain presumptive diseases.</a:t>
            </a:r>
          </a:p>
          <a:p>
            <a:pPr lvl="0"/>
            <a:r>
              <a:rPr lang="en-US" sz="2400" dirty="0"/>
              <a:t>Medical evidence of treatment of the claimed disability or illness.</a:t>
            </a:r>
          </a:p>
          <a:p>
            <a:pPr lvl="0"/>
            <a:r>
              <a:rPr lang="en-US" sz="2400" dirty="0"/>
              <a:t>If there is no medical evidence that you have been previously treated for a disability pattern and the only significant evidence is a lay statement describing the disability pattern, a VA examination may be needed (VA will request an examination).</a:t>
            </a:r>
          </a:p>
          <a:p>
            <a:endParaRPr lang="en-US" dirty="0"/>
          </a:p>
        </p:txBody>
      </p:sp>
    </p:spTree>
    <p:extLst>
      <p:ext uri="{BB962C8B-B14F-4D97-AF65-F5344CB8AC3E}">
        <p14:creationId xmlns:p14="http://schemas.microsoft.com/office/powerpoint/2010/main" val="21740338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Gulf War</a:t>
            </a:r>
            <a:endParaRPr lang="en-US" dirty="0"/>
          </a:p>
        </p:txBody>
      </p:sp>
      <p:sp>
        <p:nvSpPr>
          <p:cNvPr id="3" name="Content Placeholder 2"/>
          <p:cNvSpPr>
            <a:spLocks noGrp="1"/>
          </p:cNvSpPr>
          <p:nvPr>
            <p:ph idx="1"/>
          </p:nvPr>
        </p:nvSpPr>
        <p:spPr/>
        <p:txBody>
          <a:bodyPr/>
          <a:lstStyle/>
          <a:p>
            <a:r>
              <a:rPr lang="en-US" sz="2400" dirty="0"/>
              <a:t>For undiagnosed illness claims, the evidence may be medical evidence or nonmedical indications that can be independently observed or verified such as lost time from work, changes in appearance, changes in physical abilities, and changes in mental or emotional attitudes (</a:t>
            </a:r>
            <a:r>
              <a:rPr lang="en-US" sz="2400" b="1" dirty="0"/>
              <a:t>Note:</a:t>
            </a:r>
            <a:r>
              <a:rPr lang="en-US" sz="2400" dirty="0"/>
              <a:t> Independently verified means it must be possible for VA to obtain verification of the nonmedical indicators from an independent source).</a:t>
            </a:r>
          </a:p>
        </p:txBody>
      </p:sp>
    </p:spTree>
    <p:extLst>
      <p:ext uri="{BB962C8B-B14F-4D97-AF65-F5344CB8AC3E}">
        <p14:creationId xmlns:p14="http://schemas.microsoft.com/office/powerpoint/2010/main" val="589372798"/>
      </p:ext>
    </p:extLst>
  </p:cSld>
  <p:clrMapOvr>
    <a:masterClrMapping/>
  </p:clrMapOvr>
  <p:timing>
    <p:tnLst>
      <p:par>
        <p:cTn id="1" dur="indefinite" restart="never" nodeType="tmRoot"/>
      </p:par>
    </p:tnLst>
  </p:timing>
</p:sld>
</file>

<file path=ppt/theme/theme1.xml><?xml version="1.0" encoding="utf-8"?>
<a:theme xmlns:a="http://schemas.openxmlformats.org/drawingml/2006/main" name="IDVA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TotalTime>
  <Words>823</Words>
  <Application>Microsoft Office PowerPoint</Application>
  <PresentationFormat>Widescreen</PresentationFormat>
  <Paragraphs>62</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BacktalkSerif BTN</vt:lpstr>
      <vt:lpstr>Calibri</vt:lpstr>
      <vt:lpstr>Times New Roman</vt:lpstr>
      <vt:lpstr>IDVA template</vt:lpstr>
      <vt:lpstr>Indiana Department of Veterans Affairs</vt:lpstr>
      <vt:lpstr>Gulf War</vt:lpstr>
      <vt:lpstr>Gulf War</vt:lpstr>
      <vt:lpstr>Gulf War</vt:lpstr>
      <vt:lpstr>Gulf War</vt:lpstr>
      <vt:lpstr>Gulf War</vt:lpstr>
      <vt:lpstr>Gulf War</vt:lpstr>
      <vt:lpstr>Gulf War</vt:lpstr>
      <vt:lpstr>Gulf War</vt:lpstr>
      <vt:lpstr>Gulf War</vt:lpstr>
      <vt:lpstr>Gulf War</vt:lpstr>
      <vt:lpstr>Gulf War</vt:lpstr>
    </vt:vector>
  </TitlesOfParts>
  <Company>State of Indiana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Indiana Department of Veterans Affairs</dc:title>
  <dc:creator>Dyke, Timothy E</dc:creator>
  <cp:lastModifiedBy>Smith, Mark (DVA)</cp:lastModifiedBy>
  <cp:revision>16</cp:revision>
  <dcterms:created xsi:type="dcterms:W3CDTF">2018-03-15T14:22:42Z</dcterms:created>
  <dcterms:modified xsi:type="dcterms:W3CDTF">2018-06-05T13:30:02Z</dcterms:modified>
</cp:coreProperties>
</file>