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58" r:id="rId4"/>
    <p:sldId id="259" r:id="rId5"/>
    <p:sldId id="260" r:id="rId6"/>
    <p:sldId id="261" r:id="rId7"/>
    <p:sldId id="262" r:id="rId8"/>
    <p:sldId id="263" r:id="rId9"/>
    <p:sldId id="264" r:id="rId10"/>
    <p:sldId id="266" r:id="rId11"/>
    <p:sldId id="265" r:id="rId12"/>
    <p:sldId id="267" r:id="rId13"/>
    <p:sldId id="269"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90F1F0-98C6-4231-AC42-3A413D12896A}" type="datetimeFigureOut">
              <a:rPr lang="en-US" smtClean="0"/>
              <a:t>7/10/2018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2357274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0F1F0-98C6-4231-AC42-3A413D12896A}"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416312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0F1F0-98C6-4231-AC42-3A413D12896A}"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316165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0F1F0-98C6-4231-AC42-3A413D12896A}"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2606412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0F1F0-98C6-4231-AC42-3A413D12896A}"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2142797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0F1F0-98C6-4231-AC42-3A413D12896A}"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71351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0F1F0-98C6-4231-AC42-3A413D12896A}"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590391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0F1F0-98C6-4231-AC42-3A413D12896A}"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2255243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0F1F0-98C6-4231-AC42-3A413D12896A}"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86679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0F1F0-98C6-4231-AC42-3A413D12896A}"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383742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0F1F0-98C6-4231-AC42-3A413D12896A}"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356848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90F1F0-98C6-4231-AC42-3A413D12896A}"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204136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90F1F0-98C6-4231-AC42-3A413D12896A}" type="datetimeFigureOut">
              <a:rPr lang="en-US" smtClean="0"/>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388590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90F1F0-98C6-4231-AC42-3A413D12896A}" type="datetimeFigureOut">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21337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0F1F0-98C6-4231-AC42-3A413D12896A}" type="datetimeFigureOut">
              <a:rPr lang="en-US" smtClean="0"/>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350657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0F1F0-98C6-4231-AC42-3A413D12896A}"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471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0F1F0-98C6-4231-AC42-3A413D12896A}"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0EB4D-B0CE-4B23-93D3-EA26B84B632C}" type="slidenum">
              <a:rPr lang="en-US" smtClean="0"/>
              <a:t>‹#›</a:t>
            </a:fld>
            <a:endParaRPr lang="en-US"/>
          </a:p>
        </p:txBody>
      </p:sp>
    </p:spTree>
    <p:extLst>
      <p:ext uri="{BB962C8B-B14F-4D97-AF65-F5344CB8AC3E}">
        <p14:creationId xmlns:p14="http://schemas.microsoft.com/office/powerpoint/2010/main" val="1051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90F1F0-98C6-4231-AC42-3A413D12896A}" type="datetimeFigureOut">
              <a:rPr lang="en-US" smtClean="0"/>
              <a:t>7/10/2018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00EB4D-B0CE-4B23-93D3-EA26B84B632C}" type="slidenum">
              <a:rPr lang="en-US" smtClean="0"/>
              <a:t>‹#›</a:t>
            </a:fld>
            <a:endParaRPr lang="en-US"/>
          </a:p>
        </p:txBody>
      </p:sp>
    </p:spTree>
    <p:extLst>
      <p:ext uri="{BB962C8B-B14F-4D97-AF65-F5344CB8AC3E}">
        <p14:creationId xmlns:p14="http://schemas.microsoft.com/office/powerpoint/2010/main" val="1971149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ris.custhelp.va.gov/app/as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9841" y="29441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5" name="Picture 4"/>
          <p:cNvPicPr>
            <a:picLocks noChangeAspect="1"/>
          </p:cNvPicPr>
          <p:nvPr/>
        </p:nvPicPr>
        <p:blipFill>
          <a:blip r:embed="rId2"/>
          <a:stretch>
            <a:fillRect/>
          </a:stretch>
        </p:blipFill>
        <p:spPr>
          <a:xfrm>
            <a:off x="361341" y="294415"/>
            <a:ext cx="3238500" cy="1138773"/>
          </a:xfrm>
          <a:prstGeom prst="rect">
            <a:avLst/>
          </a:prstGeom>
        </p:spPr>
      </p:pic>
      <p:sp>
        <p:nvSpPr>
          <p:cNvPr id="6" name="Rectangle 5"/>
          <p:cNvSpPr/>
          <p:nvPr/>
        </p:nvSpPr>
        <p:spPr>
          <a:xfrm>
            <a:off x="371821" y="2050409"/>
            <a:ext cx="10345003" cy="4154984"/>
          </a:xfrm>
          <a:prstGeom prst="rect">
            <a:avLst/>
          </a:prstGeom>
          <a:solidFill>
            <a:schemeClr val="bg1">
              <a:lumMod val="65000"/>
            </a:schemeClr>
          </a:solidFill>
        </p:spPr>
        <p:txBody>
          <a:bodyPr wrap="square">
            <a:spAutoFit/>
          </a:bodyPr>
          <a:lstStyle/>
          <a:p>
            <a:pPr algn="ctr"/>
            <a:r>
              <a:rPr lang="en-US" sz="2400" dirty="0" smtClean="0"/>
              <a:t>Veterans, members of the Armed Forces and family members </a:t>
            </a:r>
            <a:r>
              <a:rPr lang="en-US" sz="2400" b="1" dirty="0" smtClean="0">
                <a:solidFill>
                  <a:srgbClr val="C00000"/>
                </a:solidFill>
              </a:rPr>
              <a:t>who incur debts </a:t>
            </a:r>
            <a:r>
              <a:rPr lang="en-US" sz="2400" dirty="0" smtClean="0"/>
              <a:t>as a result of their participation in most VA compensation, pension and education programs as well as home loans closed before January 1, 1990, receive letters from DMC notifying them of their rights as well as their obligation to reimburse the Department of Veterans Affairs.</a:t>
            </a:r>
            <a:endParaRPr lang="en-US" sz="2400" dirty="0"/>
          </a:p>
          <a:p>
            <a:pPr algn="ctr"/>
            <a:endParaRPr lang="en-US" sz="2400" dirty="0" smtClean="0"/>
          </a:p>
          <a:p>
            <a:pPr algn="ctr"/>
            <a:r>
              <a:rPr lang="en-US" sz="2400" dirty="0" smtClean="0"/>
              <a:t>If you have a debt with us, you may have questions concerning payment plans, amounts offset from your benefit payments and what to do if payment of the debt would cause hardship.</a:t>
            </a:r>
            <a:endParaRPr lang="en-US" sz="2400" dirty="0"/>
          </a:p>
          <a:p>
            <a:pPr algn="ctr"/>
            <a:endParaRPr lang="en-US" sz="2400" dirty="0" smtClean="0"/>
          </a:p>
          <a:p>
            <a:pPr algn="ctr"/>
            <a:r>
              <a:rPr lang="en-US" sz="2400" dirty="0" smtClean="0"/>
              <a:t>Many answers can be found this Web site.</a:t>
            </a:r>
            <a:endParaRPr lang="en-US" sz="2400" dirty="0"/>
          </a:p>
        </p:txBody>
      </p:sp>
      <p:sp>
        <p:nvSpPr>
          <p:cNvPr id="7" name="Oval 6"/>
          <p:cNvSpPr/>
          <p:nvPr/>
        </p:nvSpPr>
        <p:spPr>
          <a:xfrm>
            <a:off x="2579427" y="5513694"/>
            <a:ext cx="6073254" cy="110546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707272" y="1117543"/>
            <a:ext cx="3230002" cy="4957918"/>
          </a:xfrm>
          <a:custGeom>
            <a:avLst/>
            <a:gdLst>
              <a:gd name="connsiteX0" fmla="*/ 668740 w 3230002"/>
              <a:gd name="connsiteY0" fmla="*/ 56164 h 4957918"/>
              <a:gd name="connsiteX1" fmla="*/ 2784143 w 3230002"/>
              <a:gd name="connsiteY1" fmla="*/ 615723 h 4957918"/>
              <a:gd name="connsiteX2" fmla="*/ 2988859 w 3230002"/>
              <a:gd name="connsiteY2" fmla="*/ 4450744 h 4957918"/>
              <a:gd name="connsiteX3" fmla="*/ 0 w 3230002"/>
              <a:gd name="connsiteY3" fmla="*/ 4914767 h 4957918"/>
              <a:gd name="connsiteX4" fmla="*/ 0 w 3230002"/>
              <a:gd name="connsiteY4" fmla="*/ 4914767 h 4957918"/>
              <a:gd name="connsiteX5" fmla="*/ 0 w 3230002"/>
              <a:gd name="connsiteY5" fmla="*/ 4914767 h 4957918"/>
              <a:gd name="connsiteX6" fmla="*/ 0 w 3230002"/>
              <a:gd name="connsiteY6" fmla="*/ 4901120 h 49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0002" h="4957918">
                <a:moveTo>
                  <a:pt x="668740" y="56164"/>
                </a:moveTo>
                <a:cubicBezTo>
                  <a:pt x="1533098" y="-30272"/>
                  <a:pt x="2397457" y="-116707"/>
                  <a:pt x="2784143" y="615723"/>
                </a:cubicBezTo>
                <a:cubicBezTo>
                  <a:pt x="3170829" y="1348153"/>
                  <a:pt x="3452883" y="3734237"/>
                  <a:pt x="2988859" y="4450744"/>
                </a:cubicBezTo>
                <a:cubicBezTo>
                  <a:pt x="2524835" y="5167251"/>
                  <a:pt x="0" y="4914767"/>
                  <a:pt x="0" y="4914767"/>
                </a:cubicBezTo>
                <a:lnTo>
                  <a:pt x="0" y="4914767"/>
                </a:lnTo>
                <a:lnTo>
                  <a:pt x="0" y="4914767"/>
                </a:lnTo>
                <a:lnTo>
                  <a:pt x="0" y="4901120"/>
                </a:ln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0"/>
          </p:cNvCxnSpPr>
          <p:nvPr/>
        </p:nvCxnSpPr>
        <p:spPr>
          <a:xfrm flipH="1">
            <a:off x="8488907" y="1173707"/>
            <a:ext cx="887105" cy="5459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373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777263" y="1960536"/>
            <a:ext cx="7552724" cy="4783163"/>
          </a:xfrm>
          <a:prstGeom prst="rect">
            <a:avLst/>
          </a:prstGeom>
        </p:spPr>
      </p:pic>
      <p:sp>
        <p:nvSpPr>
          <p:cNvPr id="6" name="Oval 5"/>
          <p:cNvSpPr/>
          <p:nvPr/>
        </p:nvSpPr>
        <p:spPr>
          <a:xfrm>
            <a:off x="668741" y="2251881"/>
            <a:ext cx="2876510" cy="1834826"/>
          </a:xfrm>
          <a:prstGeom prst="ellipse">
            <a:avLst/>
          </a:prstGeom>
          <a:solidFill>
            <a:srgbClr val="FFFF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3" name="Picture 2"/>
          <p:cNvPicPr>
            <a:picLocks noChangeAspect="1"/>
          </p:cNvPicPr>
          <p:nvPr/>
        </p:nvPicPr>
        <p:blipFill>
          <a:blip r:embed="rId3"/>
          <a:stretch>
            <a:fillRect/>
          </a:stretch>
        </p:blipFill>
        <p:spPr>
          <a:xfrm>
            <a:off x="334046" y="171585"/>
            <a:ext cx="3238500" cy="1138773"/>
          </a:xfrm>
          <a:prstGeom prst="rect">
            <a:avLst/>
          </a:prstGeom>
        </p:spPr>
      </p:pic>
      <p:sp>
        <p:nvSpPr>
          <p:cNvPr id="5" name="TextBox 4"/>
          <p:cNvSpPr txBox="1"/>
          <p:nvPr/>
        </p:nvSpPr>
        <p:spPr>
          <a:xfrm>
            <a:off x="900753" y="2606723"/>
            <a:ext cx="2320119" cy="1200329"/>
          </a:xfrm>
          <a:prstGeom prst="rect">
            <a:avLst/>
          </a:prstGeom>
          <a:noFill/>
        </p:spPr>
        <p:txBody>
          <a:bodyPr wrap="square" rtlCol="0">
            <a:spAutoFit/>
          </a:bodyPr>
          <a:lstStyle/>
          <a:p>
            <a:pPr algn="ctr"/>
            <a:r>
              <a:rPr lang="en-US" sz="3600" b="1" dirty="0" smtClean="0"/>
              <a:t>REQUEST A WAIVER</a:t>
            </a:r>
            <a:endParaRPr lang="en-US" sz="3600" b="1" dirty="0"/>
          </a:p>
        </p:txBody>
      </p:sp>
      <p:cxnSp>
        <p:nvCxnSpPr>
          <p:cNvPr id="9" name="Straight Arrow Connector 8"/>
          <p:cNvCxnSpPr/>
          <p:nvPr/>
        </p:nvCxnSpPr>
        <p:spPr>
          <a:xfrm>
            <a:off x="3452884" y="2920621"/>
            <a:ext cx="5407680" cy="297521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70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3" name="Picture 2"/>
          <p:cNvPicPr>
            <a:picLocks noChangeAspect="1"/>
          </p:cNvPicPr>
          <p:nvPr/>
        </p:nvPicPr>
        <p:blipFill>
          <a:blip r:embed="rId2"/>
          <a:stretch>
            <a:fillRect/>
          </a:stretch>
        </p:blipFill>
        <p:spPr>
          <a:xfrm>
            <a:off x="334046" y="171585"/>
            <a:ext cx="3238500" cy="1138773"/>
          </a:xfrm>
          <a:prstGeom prst="rect">
            <a:avLst/>
          </a:prstGeom>
        </p:spPr>
      </p:pic>
      <p:sp>
        <p:nvSpPr>
          <p:cNvPr id="4" name="Rectangle 3"/>
          <p:cNvSpPr/>
          <p:nvPr/>
        </p:nvSpPr>
        <p:spPr>
          <a:xfrm>
            <a:off x="1710520" y="2538656"/>
            <a:ext cx="10481480" cy="3970318"/>
          </a:xfrm>
          <a:prstGeom prst="rect">
            <a:avLst/>
          </a:prstGeom>
        </p:spPr>
        <p:txBody>
          <a:bodyPr wrap="square">
            <a:spAutoFit/>
          </a:bodyPr>
          <a:lstStyle/>
          <a:p>
            <a:pPr marL="457200" indent="-457200">
              <a:buFont typeface="Arial" panose="020B0604020202020204" pitchFamily="34" charset="0"/>
              <a:buChar char="•"/>
            </a:pPr>
            <a:r>
              <a:rPr lang="en-US" sz="2800" b="1" dirty="0" smtClean="0"/>
              <a:t>What is a waiver?</a:t>
            </a:r>
          </a:p>
          <a:p>
            <a:pPr marL="457200" indent="-457200">
              <a:buFont typeface="Arial" panose="020B0604020202020204" pitchFamily="34" charset="0"/>
              <a:buChar char="•"/>
            </a:pPr>
            <a:r>
              <a:rPr lang="en-US" sz="2800" b="1" dirty="0" smtClean="0">
                <a:solidFill>
                  <a:schemeClr val="accent5">
                    <a:lumMod val="50000"/>
                  </a:schemeClr>
                </a:solidFill>
              </a:rPr>
              <a:t>What are the eligibility requirements for a waiver?</a:t>
            </a:r>
          </a:p>
          <a:p>
            <a:pPr marL="457200" indent="-457200">
              <a:buFont typeface="Arial" panose="020B0604020202020204" pitchFamily="34" charset="0"/>
              <a:buChar char="•"/>
            </a:pPr>
            <a:r>
              <a:rPr lang="en-US" sz="2800" b="1" dirty="0" smtClean="0"/>
              <a:t>How do you apply for a waiver?</a:t>
            </a:r>
          </a:p>
          <a:p>
            <a:pPr marL="457200" indent="-457200">
              <a:buFont typeface="Arial" panose="020B0604020202020204" pitchFamily="34" charset="0"/>
              <a:buChar char="•"/>
            </a:pPr>
            <a:r>
              <a:rPr lang="en-US" sz="2800" b="1" dirty="0" smtClean="0">
                <a:solidFill>
                  <a:schemeClr val="accent5">
                    <a:lumMod val="50000"/>
                  </a:schemeClr>
                </a:solidFill>
              </a:rPr>
              <a:t>Can I request an oral hearing?</a:t>
            </a:r>
          </a:p>
          <a:p>
            <a:pPr marL="457200" indent="-457200">
              <a:buFont typeface="Arial" panose="020B0604020202020204" pitchFamily="34" charset="0"/>
              <a:buChar char="•"/>
            </a:pPr>
            <a:r>
              <a:rPr lang="en-US" sz="2800" b="1" dirty="0" smtClean="0"/>
              <a:t>Are there time limitations associated with the waiver request?</a:t>
            </a:r>
          </a:p>
          <a:p>
            <a:pPr marL="457200" indent="-457200">
              <a:buFont typeface="Arial" panose="020B0604020202020204" pitchFamily="34" charset="0"/>
              <a:buChar char="•"/>
            </a:pPr>
            <a:r>
              <a:rPr lang="en-US" sz="2800" b="1" dirty="0" smtClean="0">
                <a:solidFill>
                  <a:schemeClr val="accent5">
                    <a:lumMod val="50000"/>
                  </a:schemeClr>
                </a:solidFill>
              </a:rPr>
              <a:t>Education, Pension and Disability Waiver Request</a:t>
            </a:r>
            <a:r>
              <a:rPr lang="en-US" sz="2800" dirty="0" smtClean="0">
                <a:solidFill>
                  <a:schemeClr val="accent5">
                    <a:lumMod val="50000"/>
                  </a:schemeClr>
                </a:solidFill>
              </a:rPr>
              <a:t/>
            </a:r>
            <a:br>
              <a:rPr lang="en-US" sz="2800" dirty="0" smtClean="0">
                <a:solidFill>
                  <a:schemeClr val="accent5">
                    <a:lumMod val="50000"/>
                  </a:schemeClr>
                </a:solidFill>
              </a:rPr>
            </a:br>
            <a:r>
              <a:rPr lang="en-US" sz="2800" b="1" dirty="0" smtClean="0">
                <a:solidFill>
                  <a:schemeClr val="accent5">
                    <a:lumMod val="50000"/>
                  </a:schemeClr>
                </a:solidFill>
              </a:rPr>
              <a:t>Loan Guaranty Waiver Requests</a:t>
            </a:r>
            <a:endParaRPr lang="en-US" sz="2800" dirty="0"/>
          </a:p>
          <a:p>
            <a:pPr marL="457200" indent="-457200">
              <a:buFont typeface="Arial" panose="020B0604020202020204" pitchFamily="34" charset="0"/>
              <a:buChar char="•"/>
            </a:pPr>
            <a:r>
              <a:rPr lang="en-US" sz="2800" b="1" dirty="0" smtClean="0"/>
              <a:t>What does it mean when your waiver is granted?</a:t>
            </a:r>
          </a:p>
          <a:p>
            <a:pPr marL="457200" indent="-457200">
              <a:buFont typeface="Arial" panose="020B0604020202020204" pitchFamily="34" charset="0"/>
              <a:buChar char="•"/>
            </a:pPr>
            <a:r>
              <a:rPr lang="en-US" sz="2800" b="1" dirty="0" smtClean="0">
                <a:solidFill>
                  <a:schemeClr val="accent5">
                    <a:lumMod val="50000"/>
                  </a:schemeClr>
                </a:solidFill>
              </a:rPr>
              <a:t>How are you notified of your waiver decision?</a:t>
            </a:r>
            <a:endParaRPr lang="en-US" sz="2800" b="1" dirty="0">
              <a:solidFill>
                <a:schemeClr val="accent5">
                  <a:lumMod val="50000"/>
                </a:schemeClr>
              </a:solidFill>
            </a:endParaRPr>
          </a:p>
        </p:txBody>
      </p:sp>
      <p:sp>
        <p:nvSpPr>
          <p:cNvPr id="5" name="TextBox 4"/>
          <p:cNvSpPr txBox="1"/>
          <p:nvPr/>
        </p:nvSpPr>
        <p:spPr>
          <a:xfrm rot="276127">
            <a:off x="818866" y="1651379"/>
            <a:ext cx="10249468" cy="707886"/>
          </a:xfrm>
          <a:prstGeom prst="rect">
            <a:avLst/>
          </a:prstGeom>
          <a:solidFill>
            <a:srgbClr val="FFFF00"/>
          </a:solidFill>
        </p:spPr>
        <p:txBody>
          <a:bodyPr wrap="square" rtlCol="0">
            <a:spAutoFit/>
          </a:bodyPr>
          <a:lstStyle/>
          <a:p>
            <a:pPr algn="ctr"/>
            <a:r>
              <a:rPr lang="en-US" sz="4000" dirty="0" smtClean="0"/>
              <a:t>What you will find in the Waiver section…</a:t>
            </a:r>
            <a:endParaRPr lang="en-US" sz="4000" dirty="0"/>
          </a:p>
        </p:txBody>
      </p:sp>
    </p:spTree>
    <p:extLst>
      <p:ext uri="{BB962C8B-B14F-4D97-AF65-F5344CB8AC3E}">
        <p14:creationId xmlns:p14="http://schemas.microsoft.com/office/powerpoint/2010/main" val="130286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3" name="Picture 2"/>
          <p:cNvPicPr>
            <a:picLocks noChangeAspect="1"/>
          </p:cNvPicPr>
          <p:nvPr/>
        </p:nvPicPr>
        <p:blipFill>
          <a:blip r:embed="rId2"/>
          <a:stretch>
            <a:fillRect/>
          </a:stretch>
        </p:blipFill>
        <p:spPr>
          <a:xfrm>
            <a:off x="334046" y="171585"/>
            <a:ext cx="3238500" cy="1138773"/>
          </a:xfrm>
          <a:prstGeom prst="rect">
            <a:avLst/>
          </a:prstGeom>
        </p:spPr>
      </p:pic>
      <p:sp>
        <p:nvSpPr>
          <p:cNvPr id="7" name="Rectangle 6"/>
          <p:cNvSpPr/>
          <p:nvPr/>
        </p:nvSpPr>
        <p:spPr>
          <a:xfrm>
            <a:off x="2142698" y="2635745"/>
            <a:ext cx="8297839" cy="2800767"/>
          </a:xfrm>
          <a:prstGeom prst="rect">
            <a:avLst/>
          </a:prstGeom>
          <a:solidFill>
            <a:schemeClr val="bg1">
              <a:lumMod val="65000"/>
            </a:schemeClr>
          </a:solidFill>
          <a:ln w="28575">
            <a:solidFill>
              <a:schemeClr val="tx1"/>
            </a:solidFill>
          </a:ln>
        </p:spPr>
        <p:txBody>
          <a:bodyPr wrap="square">
            <a:spAutoFit/>
          </a:bodyPr>
          <a:lstStyle/>
          <a:p>
            <a:r>
              <a:rPr lang="en-US" sz="3200" b="1" dirty="0" smtClean="0"/>
              <a:t>What is a waiver?</a:t>
            </a:r>
          </a:p>
          <a:p>
            <a:r>
              <a:rPr lang="en-US" sz="3200" dirty="0"/>
              <a:t>R</a:t>
            </a:r>
            <a:r>
              <a:rPr lang="en-US" sz="3200" dirty="0" smtClean="0"/>
              <a:t>equesting that VA terminate collection action on a debt.  </a:t>
            </a:r>
          </a:p>
          <a:p>
            <a:endParaRPr lang="en-US" sz="1400" dirty="0"/>
          </a:p>
          <a:p>
            <a:r>
              <a:rPr lang="en-US" sz="3200" dirty="0" smtClean="0"/>
              <a:t>If a waiver is granted in </a:t>
            </a:r>
            <a:r>
              <a:rPr lang="en-US" sz="3200" b="1" i="1" dirty="0" smtClean="0">
                <a:solidFill>
                  <a:srgbClr val="FF0000"/>
                </a:solidFill>
              </a:rPr>
              <a:t>full or part</a:t>
            </a:r>
            <a:r>
              <a:rPr lang="en-US" sz="3200" dirty="0" smtClean="0"/>
              <a:t>, you will not be required to pay the amount that was waived.</a:t>
            </a:r>
            <a:endParaRPr lang="en-US" sz="3200" dirty="0"/>
          </a:p>
        </p:txBody>
      </p:sp>
    </p:spTree>
    <p:extLst>
      <p:ext uri="{BB962C8B-B14F-4D97-AF65-F5344CB8AC3E}">
        <p14:creationId xmlns:p14="http://schemas.microsoft.com/office/powerpoint/2010/main" val="74757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3" name="Picture 2"/>
          <p:cNvPicPr>
            <a:picLocks noChangeAspect="1"/>
          </p:cNvPicPr>
          <p:nvPr/>
        </p:nvPicPr>
        <p:blipFill>
          <a:blip r:embed="rId2"/>
          <a:stretch>
            <a:fillRect/>
          </a:stretch>
        </p:blipFill>
        <p:spPr>
          <a:xfrm>
            <a:off x="334046" y="171585"/>
            <a:ext cx="3238500" cy="1138773"/>
          </a:xfrm>
          <a:prstGeom prst="rect">
            <a:avLst/>
          </a:prstGeom>
        </p:spPr>
      </p:pic>
      <p:pic>
        <p:nvPicPr>
          <p:cNvPr id="6" name="Picture 5"/>
          <p:cNvPicPr>
            <a:picLocks noChangeAspect="1"/>
          </p:cNvPicPr>
          <p:nvPr/>
        </p:nvPicPr>
        <p:blipFill>
          <a:blip r:embed="rId3"/>
          <a:stretch>
            <a:fillRect/>
          </a:stretch>
        </p:blipFill>
        <p:spPr>
          <a:xfrm>
            <a:off x="2797719" y="1834355"/>
            <a:ext cx="7929421" cy="4844589"/>
          </a:xfrm>
          <a:prstGeom prst="rect">
            <a:avLst/>
          </a:prstGeom>
        </p:spPr>
      </p:pic>
      <p:sp>
        <p:nvSpPr>
          <p:cNvPr id="7" name="TextBox 6"/>
          <p:cNvSpPr txBox="1"/>
          <p:nvPr/>
        </p:nvSpPr>
        <p:spPr>
          <a:xfrm>
            <a:off x="658342" y="2224585"/>
            <a:ext cx="2589907" cy="584775"/>
          </a:xfrm>
          <a:prstGeom prst="rect">
            <a:avLst/>
          </a:prstGeom>
          <a:solidFill>
            <a:schemeClr val="tx1">
              <a:lumMod val="85000"/>
              <a:lumOff val="15000"/>
            </a:schemeClr>
          </a:solidFill>
          <a:ln w="57150">
            <a:solidFill>
              <a:srgbClr val="FF0000"/>
            </a:solidFill>
          </a:ln>
        </p:spPr>
        <p:txBody>
          <a:bodyPr wrap="square" rtlCol="0">
            <a:spAutoFit/>
          </a:bodyPr>
          <a:lstStyle/>
          <a:p>
            <a:r>
              <a:rPr lang="en-US" sz="3200" dirty="0" smtClean="0">
                <a:solidFill>
                  <a:schemeClr val="bg1">
                    <a:lumMod val="85000"/>
                  </a:schemeClr>
                </a:solidFill>
              </a:rPr>
              <a:t>VA Form 5655</a:t>
            </a:r>
            <a:endParaRPr lang="en-US" sz="3200" dirty="0">
              <a:solidFill>
                <a:schemeClr val="bg1">
                  <a:lumMod val="85000"/>
                </a:schemeClr>
              </a:solidFill>
            </a:endParaRPr>
          </a:p>
        </p:txBody>
      </p:sp>
      <p:cxnSp>
        <p:nvCxnSpPr>
          <p:cNvPr id="9" name="Straight Arrow Connector 8"/>
          <p:cNvCxnSpPr/>
          <p:nvPr/>
        </p:nvCxnSpPr>
        <p:spPr>
          <a:xfrm flipH="1">
            <a:off x="10529245" y="3124898"/>
            <a:ext cx="1121739" cy="16995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a:off x="10072048" y="4449170"/>
            <a:ext cx="272955" cy="750627"/>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9234292" y="2514279"/>
            <a:ext cx="2589907" cy="584775"/>
          </a:xfrm>
          <a:prstGeom prst="rect">
            <a:avLst/>
          </a:prstGeom>
          <a:solidFill>
            <a:schemeClr val="tx1">
              <a:lumMod val="85000"/>
              <a:lumOff val="15000"/>
            </a:schemeClr>
          </a:solidFill>
          <a:ln w="57150">
            <a:solidFill>
              <a:srgbClr val="FF0000"/>
            </a:solidFill>
          </a:ln>
        </p:spPr>
        <p:txBody>
          <a:bodyPr wrap="square" rtlCol="0">
            <a:spAutoFit/>
          </a:bodyPr>
          <a:lstStyle/>
          <a:p>
            <a:pPr algn="ctr"/>
            <a:r>
              <a:rPr lang="en-US" sz="3200" dirty="0" smtClean="0">
                <a:solidFill>
                  <a:schemeClr val="bg1">
                    <a:lumMod val="85000"/>
                  </a:schemeClr>
                </a:solidFill>
              </a:rPr>
              <a:t>Learn More</a:t>
            </a:r>
            <a:endParaRPr lang="en-US" sz="3200" dirty="0">
              <a:solidFill>
                <a:schemeClr val="bg1">
                  <a:lumMod val="85000"/>
                </a:schemeClr>
              </a:solidFill>
            </a:endParaRPr>
          </a:p>
        </p:txBody>
      </p:sp>
    </p:spTree>
    <p:extLst>
      <p:ext uri="{BB962C8B-B14F-4D97-AF65-F5344CB8AC3E}">
        <p14:creationId xmlns:p14="http://schemas.microsoft.com/office/powerpoint/2010/main" val="21914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046" y="4510217"/>
            <a:ext cx="5318973" cy="1569660"/>
          </a:xfrm>
          <a:prstGeom prst="rect">
            <a:avLst/>
          </a:prstGeom>
          <a:solidFill>
            <a:schemeClr val="bg2">
              <a:lumMod val="90000"/>
            </a:schemeClr>
          </a:solidFill>
          <a:ln w="28575">
            <a:solidFill>
              <a:schemeClr val="tx1"/>
            </a:solidFill>
          </a:ln>
        </p:spPr>
        <p:txBody>
          <a:bodyPr wrap="square">
            <a:spAutoFit/>
          </a:bodyPr>
          <a:lstStyle/>
          <a:p>
            <a:pPr algn="ct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U.S. Department of Veterans Affairs</a:t>
            </a:r>
            <a:b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Debt Management Center</a:t>
            </a:r>
            <a:b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P.O. Box 11930</a:t>
            </a:r>
            <a:b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St. Paul, MN 55111</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Rectangle 6"/>
          <p:cNvSpPr/>
          <p:nvPr/>
        </p:nvSpPr>
        <p:spPr>
          <a:xfrm>
            <a:off x="4610323" y="1695490"/>
            <a:ext cx="7177020" cy="2469907"/>
          </a:xfrm>
          <a:prstGeom prst="rect">
            <a:avLst/>
          </a:prstGeom>
          <a:solidFill>
            <a:schemeClr val="bg1">
              <a:lumMod val="85000"/>
            </a:schemeClr>
          </a:solidFill>
          <a:ln w="28575">
            <a:solidFill>
              <a:schemeClr val="tx1"/>
            </a:solidFill>
          </a:ln>
        </p:spPr>
        <p:txBody>
          <a:bodyPr wrap="square">
            <a:spAutoFit/>
          </a:bodyPr>
          <a:lstStyle/>
          <a:p>
            <a:r>
              <a:rPr lang="en-US" sz="32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(800) 827-0648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Monday – Friday</a:t>
            </a:r>
          </a:p>
          <a:p>
            <a:endParaRPr lang="en-US" sz="105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6:30 am - 8:00 pm (CT)</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   --  </a:t>
            </a:r>
            <a:r>
              <a:rPr lang="en-US" sz="24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7:30 am - 9:00 pm (ET)</a:t>
            </a:r>
          </a:p>
          <a:p>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u="sng" dirty="0" smtClean="0">
                <a:latin typeface="Arial Unicode MS" panose="020B0604020202020204" pitchFamily="34" charset="-128"/>
                <a:ea typeface="Arial Unicode MS" panose="020B0604020202020204" pitchFamily="34" charset="-128"/>
                <a:cs typeface="Arial Unicode MS" panose="020B0604020202020204" pitchFamily="34" charset="-128"/>
              </a:rPr>
              <a:t>The recommended time to call</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  Tue., Wed. &amp; Thurs.</a:t>
            </a:r>
          </a:p>
          <a:p>
            <a:endParaRPr lang="en-US" sz="1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10:30am - 12:15 pm  &amp;  1:15 pm to 3:30 pm (CT)</a:t>
            </a:r>
          </a:p>
          <a:p>
            <a:r>
              <a:rPr lang="en-US" sz="20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11:30am - 1:15 pm  &amp;  2:15 pm to 4:30 pm (ET)</a:t>
            </a:r>
            <a:endParaRPr lang="en-US" sz="2000" dirty="0" smtClean="0">
              <a:solidFill>
                <a:srgbClr val="00B050"/>
              </a:solidFill>
            </a:endParaRPr>
          </a:p>
        </p:txBody>
      </p:sp>
      <p:sp>
        <p:nvSpPr>
          <p:cNvPr id="8" name="Rectangle 7"/>
          <p:cNvSpPr/>
          <p:nvPr/>
        </p:nvSpPr>
        <p:spPr>
          <a:xfrm>
            <a:off x="5710038" y="6156621"/>
            <a:ext cx="6077305" cy="523220"/>
          </a:xfrm>
          <a:prstGeom prst="rect">
            <a:avLst/>
          </a:prstGeom>
          <a:solidFill>
            <a:schemeClr val="bg1">
              <a:lumMod val="95000"/>
            </a:schemeClr>
          </a:solidFill>
          <a:ln w="28575">
            <a:solidFill>
              <a:schemeClr val="tx1"/>
            </a:solidFill>
          </a:ln>
        </p:spPr>
        <p:txBody>
          <a:bodyPr wrap="none">
            <a:spAutoFit/>
          </a:bodyPr>
          <a:lstStyle/>
          <a:p>
            <a:r>
              <a:rPr lang="en-US" sz="28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https://iris.custhelp.va.gov/app/ask/</a:t>
            </a: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800" dirty="0"/>
          </a:p>
        </p:txBody>
      </p:sp>
      <p:sp>
        <p:nvSpPr>
          <p:cNvPr id="9" name="Notched Right Arrow 8"/>
          <p:cNvSpPr/>
          <p:nvPr/>
        </p:nvSpPr>
        <p:spPr>
          <a:xfrm>
            <a:off x="2356838" y="2197483"/>
            <a:ext cx="1957588" cy="1030310"/>
          </a:xfrm>
          <a:prstGeom prst="notchedRightArrow">
            <a:avLst/>
          </a:prstGeom>
          <a:solidFill>
            <a:schemeClr val="tx1">
              <a:lumMod val="75000"/>
              <a:lumOff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37141" y="2429303"/>
            <a:ext cx="1571222" cy="584775"/>
          </a:xfrm>
          <a:prstGeom prst="rect">
            <a:avLst/>
          </a:prstGeom>
          <a:noFill/>
        </p:spPr>
        <p:txBody>
          <a:bodyPr wrap="square" rtlCol="0">
            <a:spAutoFit/>
          </a:bodyPr>
          <a:lstStyle/>
          <a:p>
            <a:pPr algn="ctr"/>
            <a:r>
              <a:rPr lang="en-US" sz="3200" dirty="0" smtClean="0">
                <a:solidFill>
                  <a:srgbClr val="00B0F0"/>
                </a:solidFill>
              </a:rPr>
              <a:t>PHONE</a:t>
            </a:r>
            <a:endParaRPr lang="en-US" sz="3200" dirty="0">
              <a:solidFill>
                <a:srgbClr val="00B0F0"/>
              </a:solidFill>
            </a:endParaRPr>
          </a:p>
        </p:txBody>
      </p:sp>
      <p:sp>
        <p:nvSpPr>
          <p:cNvPr id="11" name="Notched Right Arrow 10"/>
          <p:cNvSpPr/>
          <p:nvPr/>
        </p:nvSpPr>
        <p:spPr>
          <a:xfrm rot="2513494">
            <a:off x="-91765" y="2989224"/>
            <a:ext cx="2566700" cy="1030310"/>
          </a:xfrm>
          <a:prstGeom prst="notchedRightArrow">
            <a:avLst/>
          </a:prstGeom>
          <a:solidFill>
            <a:schemeClr val="tx1">
              <a:lumMod val="75000"/>
              <a:lumOff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otched Right Arrow 11"/>
          <p:cNvSpPr/>
          <p:nvPr/>
        </p:nvSpPr>
        <p:spPr>
          <a:xfrm rot="8919634">
            <a:off x="9197302" y="4633773"/>
            <a:ext cx="1969277" cy="1240661"/>
          </a:xfrm>
          <a:prstGeom prst="notchedRightArrow">
            <a:avLst/>
          </a:prstGeom>
          <a:solidFill>
            <a:schemeClr val="tx1">
              <a:lumMod val="75000"/>
              <a:lumOff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2569370">
            <a:off x="88916" y="3229097"/>
            <a:ext cx="2251661" cy="584775"/>
          </a:xfrm>
          <a:prstGeom prst="rect">
            <a:avLst/>
          </a:prstGeom>
          <a:noFill/>
        </p:spPr>
        <p:txBody>
          <a:bodyPr wrap="square" rtlCol="0">
            <a:spAutoFit/>
          </a:bodyPr>
          <a:lstStyle/>
          <a:p>
            <a:pPr algn="ctr"/>
            <a:r>
              <a:rPr lang="en-US" sz="3200" dirty="0" smtClean="0">
                <a:solidFill>
                  <a:srgbClr val="00B0F0"/>
                </a:solidFill>
              </a:rPr>
              <a:t>SNAIL MAIL</a:t>
            </a:r>
            <a:endParaRPr lang="en-US" sz="3200" dirty="0">
              <a:solidFill>
                <a:srgbClr val="00B0F0"/>
              </a:solidFill>
            </a:endParaRPr>
          </a:p>
        </p:txBody>
      </p:sp>
      <p:sp>
        <p:nvSpPr>
          <p:cNvPr id="14" name="TextBox 13"/>
          <p:cNvSpPr txBox="1"/>
          <p:nvPr/>
        </p:nvSpPr>
        <p:spPr>
          <a:xfrm rot="19765080">
            <a:off x="9475522" y="4898637"/>
            <a:ext cx="1571222" cy="584775"/>
          </a:xfrm>
          <a:prstGeom prst="rect">
            <a:avLst/>
          </a:prstGeom>
          <a:noFill/>
        </p:spPr>
        <p:txBody>
          <a:bodyPr wrap="square" rtlCol="0">
            <a:spAutoFit/>
          </a:bodyPr>
          <a:lstStyle/>
          <a:p>
            <a:pPr algn="ctr"/>
            <a:r>
              <a:rPr lang="en-US" sz="3200" dirty="0" smtClean="0">
                <a:solidFill>
                  <a:srgbClr val="00B0F0"/>
                </a:solidFill>
              </a:rPr>
              <a:t>EMAIL</a:t>
            </a:r>
            <a:endParaRPr lang="en-US" sz="3200" dirty="0">
              <a:solidFill>
                <a:srgbClr val="00B0F0"/>
              </a:solidFill>
            </a:endParaRPr>
          </a:p>
        </p:txBody>
      </p:sp>
      <p:sp>
        <p:nvSpPr>
          <p:cNvPr id="15" name="Rectangle 14"/>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16" name="Picture 15"/>
          <p:cNvPicPr>
            <a:picLocks noChangeAspect="1"/>
          </p:cNvPicPr>
          <p:nvPr/>
        </p:nvPicPr>
        <p:blipFill>
          <a:blip r:embed="rId3"/>
          <a:stretch>
            <a:fillRect/>
          </a:stretch>
        </p:blipFill>
        <p:spPr>
          <a:xfrm>
            <a:off x="334046" y="171585"/>
            <a:ext cx="3238500" cy="1138773"/>
          </a:xfrm>
          <a:prstGeom prst="rect">
            <a:avLst/>
          </a:prstGeom>
        </p:spPr>
      </p:pic>
      <p:sp>
        <p:nvSpPr>
          <p:cNvPr id="17" name="TextBox 16"/>
          <p:cNvSpPr txBox="1"/>
          <p:nvPr/>
        </p:nvSpPr>
        <p:spPr>
          <a:xfrm>
            <a:off x="334046" y="1461001"/>
            <a:ext cx="2374710" cy="584775"/>
          </a:xfrm>
          <a:prstGeom prst="rect">
            <a:avLst/>
          </a:prstGeom>
          <a:solidFill>
            <a:srgbClr val="C00000"/>
          </a:solidFill>
        </p:spPr>
        <p:txBody>
          <a:bodyPr wrap="square" rtlCol="0">
            <a:spAutoFit/>
          </a:bodyPr>
          <a:lstStyle/>
          <a:p>
            <a:pPr algn="ctr"/>
            <a:r>
              <a:rPr lang="en-US" sz="3200" b="1" dirty="0" smtClean="0">
                <a:solidFill>
                  <a:schemeClr val="bg1"/>
                </a:solidFill>
              </a:rPr>
              <a:t>CONTACT:</a:t>
            </a:r>
            <a:endParaRPr lang="en-US" sz="3200" b="1" dirty="0">
              <a:solidFill>
                <a:schemeClr val="bg1"/>
              </a:solidFill>
            </a:endParaRPr>
          </a:p>
        </p:txBody>
      </p:sp>
    </p:spTree>
    <p:extLst>
      <p:ext uri="{BB962C8B-B14F-4D97-AF65-F5344CB8AC3E}">
        <p14:creationId xmlns:p14="http://schemas.microsoft.com/office/powerpoint/2010/main" val="199315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77262" y="1980821"/>
            <a:ext cx="7671787" cy="4791454"/>
          </a:xfrm>
          <a:prstGeom prst="rect">
            <a:avLst/>
          </a:prstGeom>
        </p:spPr>
      </p:pic>
      <p:sp>
        <p:nvSpPr>
          <p:cNvPr id="6" name="Oval 5"/>
          <p:cNvSpPr/>
          <p:nvPr/>
        </p:nvSpPr>
        <p:spPr>
          <a:xfrm>
            <a:off x="668741" y="2251881"/>
            <a:ext cx="2876510" cy="1834826"/>
          </a:xfrm>
          <a:prstGeom prst="ellipse">
            <a:avLst/>
          </a:prstGeom>
          <a:solidFill>
            <a:srgbClr val="FFFF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3" name="Picture 2"/>
          <p:cNvPicPr>
            <a:picLocks noChangeAspect="1"/>
          </p:cNvPicPr>
          <p:nvPr/>
        </p:nvPicPr>
        <p:blipFill>
          <a:blip r:embed="rId3"/>
          <a:stretch>
            <a:fillRect/>
          </a:stretch>
        </p:blipFill>
        <p:spPr>
          <a:xfrm>
            <a:off x="334046" y="171585"/>
            <a:ext cx="3238500" cy="1138773"/>
          </a:xfrm>
          <a:prstGeom prst="rect">
            <a:avLst/>
          </a:prstGeom>
        </p:spPr>
      </p:pic>
      <p:sp>
        <p:nvSpPr>
          <p:cNvPr id="5" name="TextBox 4"/>
          <p:cNvSpPr txBox="1"/>
          <p:nvPr/>
        </p:nvSpPr>
        <p:spPr>
          <a:xfrm>
            <a:off x="900753" y="2606723"/>
            <a:ext cx="2320119" cy="1200329"/>
          </a:xfrm>
          <a:prstGeom prst="rect">
            <a:avLst/>
          </a:prstGeom>
          <a:noFill/>
        </p:spPr>
        <p:txBody>
          <a:bodyPr wrap="square" rtlCol="0">
            <a:spAutoFit/>
          </a:bodyPr>
          <a:lstStyle/>
          <a:p>
            <a:pPr algn="ctr"/>
            <a:r>
              <a:rPr lang="en-US" sz="3600" b="1" dirty="0" smtClean="0"/>
              <a:t>PAYMENTOPTIONS</a:t>
            </a:r>
            <a:endParaRPr lang="en-US" sz="3600" b="1" dirty="0"/>
          </a:p>
        </p:txBody>
      </p:sp>
      <p:cxnSp>
        <p:nvCxnSpPr>
          <p:cNvPr id="9" name="Straight Arrow Connector 8"/>
          <p:cNvCxnSpPr/>
          <p:nvPr/>
        </p:nvCxnSpPr>
        <p:spPr>
          <a:xfrm>
            <a:off x="3452884" y="2920621"/>
            <a:ext cx="2893325" cy="286603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22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3" name="Picture 2"/>
          <p:cNvPicPr>
            <a:picLocks noChangeAspect="1"/>
          </p:cNvPicPr>
          <p:nvPr/>
        </p:nvPicPr>
        <p:blipFill>
          <a:blip r:embed="rId2"/>
          <a:stretch>
            <a:fillRect/>
          </a:stretch>
        </p:blipFill>
        <p:spPr>
          <a:xfrm>
            <a:off x="334046" y="171585"/>
            <a:ext cx="3238500" cy="1138773"/>
          </a:xfrm>
          <a:prstGeom prst="rect">
            <a:avLst/>
          </a:prstGeom>
        </p:spPr>
      </p:pic>
      <p:sp>
        <p:nvSpPr>
          <p:cNvPr id="8" name="Rectangle 7"/>
          <p:cNvSpPr/>
          <p:nvPr/>
        </p:nvSpPr>
        <p:spPr>
          <a:xfrm>
            <a:off x="1393738" y="1873223"/>
            <a:ext cx="6096000" cy="4462760"/>
          </a:xfrm>
          <a:prstGeom prst="rect">
            <a:avLst/>
          </a:prstGeom>
        </p:spPr>
        <p:txBody>
          <a:bodyPr>
            <a:spAutoFit/>
          </a:bodyPr>
          <a:lstStyle/>
          <a:p>
            <a:pPr marL="342900" indent="-342900">
              <a:buFont typeface="Arial" panose="020B0604020202020204" pitchFamily="34" charset="0"/>
              <a:buChar char="•"/>
            </a:pPr>
            <a:r>
              <a:rPr lang="en-US" sz="2400" dirty="0" smtClean="0">
                <a:solidFill>
                  <a:srgbClr val="C00000"/>
                </a:solidFill>
              </a:rPr>
              <a:t>Pay ONLINE </a:t>
            </a:r>
          </a:p>
          <a:p>
            <a:pPr marL="342900" indent="-342900">
              <a:buFont typeface="Arial" panose="020B0604020202020204" pitchFamily="34" charset="0"/>
              <a:buChar char="•"/>
            </a:pPr>
            <a:endParaRPr lang="en-US" sz="2400" dirty="0" smtClean="0">
              <a:solidFill>
                <a:srgbClr val="C00000"/>
              </a:solidFill>
            </a:endParaRPr>
          </a:p>
          <a:p>
            <a:pPr marL="342900" indent="-342900">
              <a:buFont typeface="Arial" panose="020B0604020202020204" pitchFamily="34" charset="0"/>
              <a:buChar char="•"/>
            </a:pPr>
            <a:r>
              <a:rPr lang="en-US" sz="2400" dirty="0" smtClean="0">
                <a:solidFill>
                  <a:srgbClr val="C00000"/>
                </a:solidFill>
              </a:rPr>
              <a:t>Pay by PHONE</a:t>
            </a:r>
            <a:endParaRPr lang="en-US" sz="3200" b="1" dirty="0">
              <a:solidFill>
                <a:srgbClr val="C00000"/>
              </a:solidFill>
            </a:endParaRPr>
          </a:p>
          <a:p>
            <a:pPr marL="342900" indent="-342900">
              <a:buFont typeface="Arial" panose="020B0604020202020204" pitchFamily="34" charset="0"/>
              <a:buChar char="•"/>
            </a:pPr>
            <a:endParaRPr lang="en-US" sz="2400" dirty="0" smtClean="0">
              <a:solidFill>
                <a:srgbClr val="C00000"/>
              </a:solidFill>
            </a:endParaRPr>
          </a:p>
          <a:p>
            <a:pPr marL="342900" indent="-342900">
              <a:buFont typeface="Arial" panose="020B0604020202020204" pitchFamily="34" charset="0"/>
              <a:buChar char="•"/>
            </a:pPr>
            <a:r>
              <a:rPr lang="en-US" sz="2400" dirty="0" smtClean="0">
                <a:solidFill>
                  <a:srgbClr val="C00000"/>
                </a:solidFill>
              </a:rPr>
              <a:t>Pay by Western Union® Quick Collect®</a:t>
            </a:r>
          </a:p>
          <a:p>
            <a:pPr marL="342900" indent="-342900">
              <a:buFont typeface="Arial" panose="020B0604020202020204" pitchFamily="34" charset="0"/>
              <a:buChar char="•"/>
            </a:pPr>
            <a:endParaRPr lang="en-US" sz="2400" dirty="0" smtClean="0">
              <a:solidFill>
                <a:srgbClr val="C00000"/>
              </a:solidFill>
            </a:endParaRPr>
          </a:p>
          <a:p>
            <a:pPr marL="342900" indent="-342900">
              <a:buFont typeface="Arial" panose="020B0604020202020204" pitchFamily="34" charset="0"/>
              <a:buChar char="•"/>
            </a:pPr>
            <a:r>
              <a:rPr lang="en-US" sz="2400" dirty="0" smtClean="0">
                <a:solidFill>
                  <a:srgbClr val="C00000"/>
                </a:solidFill>
              </a:rPr>
              <a:t>Pay by Mail</a:t>
            </a:r>
          </a:p>
          <a:p>
            <a:pPr marL="342900" indent="-342900">
              <a:buFont typeface="Arial" panose="020B0604020202020204" pitchFamily="34" charset="0"/>
              <a:buChar char="•"/>
            </a:pPr>
            <a:endParaRPr lang="en-US" sz="2400" dirty="0" smtClean="0">
              <a:solidFill>
                <a:srgbClr val="C00000"/>
              </a:solidFill>
            </a:endParaRPr>
          </a:p>
          <a:p>
            <a:pPr marL="342900" indent="-342900">
              <a:buFont typeface="Arial" panose="020B0604020202020204" pitchFamily="34" charset="0"/>
              <a:buChar char="•"/>
            </a:pPr>
            <a:r>
              <a:rPr lang="en-US" sz="2400" dirty="0" smtClean="0">
                <a:solidFill>
                  <a:srgbClr val="C00000"/>
                </a:solidFill>
              </a:rPr>
              <a:t>Pay By MONTHLY PAYMENTS</a:t>
            </a:r>
          </a:p>
          <a:p>
            <a:pPr marL="342900" indent="-342900">
              <a:buFont typeface="Arial" panose="020B0604020202020204" pitchFamily="34" charset="0"/>
              <a:buChar char="•"/>
            </a:pPr>
            <a:endParaRPr lang="en-US" sz="2400" dirty="0" smtClean="0">
              <a:solidFill>
                <a:srgbClr val="C00000"/>
              </a:solidFill>
            </a:endParaRPr>
          </a:p>
          <a:p>
            <a:pPr marL="342900" indent="-342900">
              <a:buFont typeface="Arial" panose="020B0604020202020204" pitchFamily="34" charset="0"/>
              <a:buChar char="•"/>
            </a:pPr>
            <a:r>
              <a:rPr lang="en-US" sz="2400" dirty="0" smtClean="0">
                <a:solidFill>
                  <a:srgbClr val="C00000"/>
                </a:solidFill>
              </a:rPr>
              <a:t>Pay By MONTHLY OFFSETS</a:t>
            </a:r>
          </a:p>
          <a:p>
            <a:endParaRPr lang="en-US" sz="2000" dirty="0" smtClean="0">
              <a:solidFill>
                <a:srgbClr val="C00000"/>
              </a:solidFill>
            </a:endParaRPr>
          </a:p>
        </p:txBody>
      </p:sp>
      <p:sp>
        <p:nvSpPr>
          <p:cNvPr id="9" name="Rectangle 8"/>
          <p:cNvSpPr/>
          <p:nvPr/>
        </p:nvSpPr>
        <p:spPr>
          <a:xfrm>
            <a:off x="5841242" y="1676428"/>
            <a:ext cx="5895833" cy="923330"/>
          </a:xfrm>
          <a:prstGeom prst="rect">
            <a:avLst/>
          </a:prstGeom>
          <a:solidFill>
            <a:schemeClr val="bg1">
              <a:lumMod val="75000"/>
            </a:schemeClr>
          </a:solidFill>
          <a:ln w="28575">
            <a:solidFill>
              <a:srgbClr val="C00000"/>
            </a:solidFill>
          </a:ln>
        </p:spPr>
        <p:txBody>
          <a:bodyPr wrap="square">
            <a:spAutoFit/>
          </a:bodyPr>
          <a:lstStyle/>
          <a:p>
            <a:pPr algn="ctr"/>
            <a:r>
              <a:rPr lang="en-US" dirty="0" smtClean="0"/>
              <a:t>If Paying the Entire Balance of a Debt</a:t>
            </a:r>
          </a:p>
          <a:p>
            <a:pPr algn="ctr"/>
            <a:r>
              <a:rPr lang="en-US" dirty="0" smtClean="0"/>
              <a:t>Call Debt Management Center, first, to confirm the balance.</a:t>
            </a:r>
          </a:p>
          <a:p>
            <a:pPr algn="ctr"/>
            <a:r>
              <a:rPr lang="en-US" dirty="0" smtClean="0"/>
              <a:t>1-800-827-0648</a:t>
            </a:r>
            <a:endParaRPr lang="en-US" dirty="0" smtClean="0"/>
          </a:p>
        </p:txBody>
      </p:sp>
      <p:sp>
        <p:nvSpPr>
          <p:cNvPr id="10" name="Rectangle 9"/>
          <p:cNvSpPr/>
          <p:nvPr/>
        </p:nvSpPr>
        <p:spPr>
          <a:xfrm>
            <a:off x="6332561" y="5689652"/>
            <a:ext cx="5404514" cy="646331"/>
          </a:xfrm>
          <a:prstGeom prst="rect">
            <a:avLst/>
          </a:prstGeom>
        </p:spPr>
        <p:txBody>
          <a:bodyPr wrap="square">
            <a:spAutoFit/>
          </a:bodyPr>
          <a:lstStyle/>
          <a:p>
            <a:pPr algn="ctr"/>
            <a:r>
              <a:rPr lang="en-US" u="sng" dirty="0" smtClean="0"/>
              <a:t>PAYMENT questions:</a:t>
            </a:r>
          </a:p>
          <a:p>
            <a:pPr algn="ctr"/>
            <a:r>
              <a:rPr lang="en-US" dirty="0" smtClean="0"/>
              <a:t>PHONE: 800-827-0648   EMAIL: dmc.ops@va.gov.</a:t>
            </a:r>
            <a:endParaRPr lang="en-US" dirty="0"/>
          </a:p>
        </p:txBody>
      </p:sp>
    </p:spTree>
    <p:extLst>
      <p:ext uri="{BB962C8B-B14F-4D97-AF65-F5344CB8AC3E}">
        <p14:creationId xmlns:p14="http://schemas.microsoft.com/office/powerpoint/2010/main" val="273957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9779" y="2491180"/>
            <a:ext cx="9403307" cy="2739211"/>
          </a:xfrm>
          <a:prstGeom prst="rect">
            <a:avLst/>
          </a:prstGeom>
          <a:solidFill>
            <a:schemeClr val="bg1">
              <a:lumMod val="75000"/>
            </a:schemeClr>
          </a:solidFill>
          <a:ln w="28575">
            <a:solidFill>
              <a:srgbClr val="C00000"/>
            </a:solidFill>
          </a:ln>
        </p:spPr>
        <p:txBody>
          <a:bodyPr wrap="square">
            <a:spAutoFit/>
          </a:bodyPr>
          <a:lstStyle/>
          <a:p>
            <a:r>
              <a:rPr lang="en-US" sz="2800" b="1" dirty="0" smtClean="0">
                <a:solidFill>
                  <a:srgbClr val="C00000"/>
                </a:solidFill>
              </a:rPr>
              <a:t>ONLINE (with Plastic Card or ACH Debit)</a:t>
            </a:r>
          </a:p>
          <a:p>
            <a:endParaRPr lang="en-US" sz="2400" dirty="0" smtClean="0"/>
          </a:p>
          <a:p>
            <a:r>
              <a:rPr lang="en-US" sz="2400" dirty="0" smtClean="0"/>
              <a:t>Please pay each debt separately at our online payment site.  Those of you receiving monthly compensation, pension or educational benefits should call Debt Management Center before making an online payment.  We want to be sure you are not overpaying your debt if we have offset benefits.  Our telephone number is 1-800-827-0648.</a:t>
            </a:r>
            <a:endParaRPr lang="en-US" sz="2400" dirty="0" smtClean="0"/>
          </a:p>
        </p:txBody>
      </p:sp>
      <p:sp>
        <p:nvSpPr>
          <p:cNvPr id="3" name="Rectangle 2"/>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4" name="Picture 3"/>
          <p:cNvPicPr>
            <a:picLocks noChangeAspect="1"/>
          </p:cNvPicPr>
          <p:nvPr/>
        </p:nvPicPr>
        <p:blipFill>
          <a:blip r:embed="rId2"/>
          <a:stretch>
            <a:fillRect/>
          </a:stretch>
        </p:blipFill>
        <p:spPr>
          <a:xfrm>
            <a:off x="334046" y="171585"/>
            <a:ext cx="3238500" cy="1138773"/>
          </a:xfrm>
          <a:prstGeom prst="rect">
            <a:avLst/>
          </a:prstGeom>
        </p:spPr>
      </p:pic>
    </p:spTree>
    <p:extLst>
      <p:ext uri="{BB962C8B-B14F-4D97-AF65-F5344CB8AC3E}">
        <p14:creationId xmlns:p14="http://schemas.microsoft.com/office/powerpoint/2010/main" val="2681955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445" y="2887809"/>
            <a:ext cx="10229976" cy="2185214"/>
          </a:xfrm>
          <a:prstGeom prst="rect">
            <a:avLst/>
          </a:prstGeom>
          <a:solidFill>
            <a:schemeClr val="bg1">
              <a:lumMod val="65000"/>
            </a:schemeClr>
          </a:solidFill>
          <a:ln w="28575">
            <a:solidFill>
              <a:srgbClr val="C00000"/>
            </a:solidFill>
          </a:ln>
        </p:spPr>
        <p:txBody>
          <a:bodyPr wrap="square">
            <a:spAutoFit/>
          </a:bodyPr>
          <a:lstStyle/>
          <a:p>
            <a:r>
              <a:rPr lang="en-US" sz="2800" b="1" dirty="0" smtClean="0">
                <a:solidFill>
                  <a:srgbClr val="C00000"/>
                </a:solidFill>
              </a:rPr>
              <a:t>PAY BY PHONE</a:t>
            </a:r>
            <a:r>
              <a:rPr lang="en-US" sz="3600" b="1" dirty="0" smtClean="0">
                <a:solidFill>
                  <a:srgbClr val="C00000"/>
                </a:solidFill>
              </a:rPr>
              <a:t> </a:t>
            </a:r>
            <a:r>
              <a:rPr lang="en-US" sz="2800" b="1" dirty="0" smtClean="0">
                <a:solidFill>
                  <a:srgbClr val="C00000"/>
                </a:solidFill>
              </a:rPr>
              <a:t>(1-800-827-0648)</a:t>
            </a:r>
          </a:p>
          <a:p>
            <a:pPr marL="457200" indent="-457200">
              <a:buFont typeface="Arial" panose="020B0604020202020204" pitchFamily="34" charset="0"/>
              <a:buChar char="•"/>
            </a:pPr>
            <a:r>
              <a:rPr lang="en-US" sz="2800" dirty="0" smtClean="0"/>
              <a:t>F</a:t>
            </a:r>
            <a:r>
              <a:rPr lang="en-US" sz="2400" dirty="0" smtClean="0"/>
              <a:t>rom your bank account (ACH Direct Debit) or with a plastic card (any credit or debit card with Visa, MasterCard, American Express or Discover logos).</a:t>
            </a:r>
          </a:p>
          <a:p>
            <a:r>
              <a:rPr lang="en-US" sz="2400" dirty="0" smtClean="0"/>
              <a:t> </a:t>
            </a:r>
          </a:p>
          <a:p>
            <a:pPr marL="342900" indent="-342900">
              <a:buFont typeface="Arial" panose="020B0604020202020204" pitchFamily="34" charset="0"/>
              <a:buChar char="•"/>
            </a:pPr>
            <a:r>
              <a:rPr lang="en-US" sz="2400" dirty="0" smtClean="0"/>
              <a:t>Our toll-free telephone business hours are 6:30a.m. to 6:00p.m. (Central).</a:t>
            </a:r>
            <a:endParaRPr lang="en-US" sz="2400" dirty="0" smtClean="0"/>
          </a:p>
        </p:txBody>
      </p:sp>
      <p:sp>
        <p:nvSpPr>
          <p:cNvPr id="3" name="Rectangle 2"/>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4" name="Picture 3"/>
          <p:cNvPicPr>
            <a:picLocks noChangeAspect="1"/>
          </p:cNvPicPr>
          <p:nvPr/>
        </p:nvPicPr>
        <p:blipFill>
          <a:blip r:embed="rId2"/>
          <a:stretch>
            <a:fillRect/>
          </a:stretch>
        </p:blipFill>
        <p:spPr>
          <a:xfrm>
            <a:off x="334046" y="171585"/>
            <a:ext cx="3238500" cy="1138773"/>
          </a:xfrm>
          <a:prstGeom prst="rect">
            <a:avLst/>
          </a:prstGeom>
        </p:spPr>
      </p:pic>
    </p:spTree>
    <p:extLst>
      <p:ext uri="{BB962C8B-B14F-4D97-AF65-F5344CB8AC3E}">
        <p14:creationId xmlns:p14="http://schemas.microsoft.com/office/powerpoint/2010/main" val="547944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8239" y="2331452"/>
            <a:ext cx="9826388" cy="2369880"/>
          </a:xfrm>
          <a:prstGeom prst="rect">
            <a:avLst/>
          </a:prstGeom>
          <a:solidFill>
            <a:schemeClr val="bg1">
              <a:lumMod val="65000"/>
            </a:schemeClr>
          </a:solidFill>
          <a:ln w="28575">
            <a:solidFill>
              <a:srgbClr val="C00000"/>
            </a:solidFill>
          </a:ln>
        </p:spPr>
        <p:txBody>
          <a:bodyPr wrap="square">
            <a:spAutoFit/>
          </a:bodyPr>
          <a:lstStyle/>
          <a:p>
            <a:r>
              <a:rPr lang="en-US" sz="2800" b="1" dirty="0" smtClean="0">
                <a:solidFill>
                  <a:srgbClr val="C00000"/>
                </a:solidFill>
              </a:rPr>
              <a:t>PAY by Western Union® Quick Collect®</a:t>
            </a:r>
          </a:p>
          <a:p>
            <a:pPr marL="342900" indent="-342900">
              <a:buFont typeface="Arial" panose="020B0604020202020204" pitchFamily="34" charset="0"/>
              <a:buChar char="•"/>
            </a:pPr>
            <a:r>
              <a:rPr lang="en-US" sz="2400" dirty="0" smtClean="0"/>
              <a:t>You may send us a payment from any nearby Western Union Agent location, or by visiting www.westernunion.com</a:t>
            </a:r>
          </a:p>
          <a:p>
            <a:endParaRPr lang="en-US" sz="2400" dirty="0" smtClean="0"/>
          </a:p>
          <a:p>
            <a:pPr marL="342900" indent="-342900">
              <a:buFont typeface="Arial" panose="020B0604020202020204" pitchFamily="34" charset="0"/>
              <a:buChar char="•"/>
            </a:pPr>
            <a:r>
              <a:rPr lang="en-US" sz="2400" dirty="0" smtClean="0"/>
              <a:t>The Western Union Agent or the website will require a host city code to complete the Quick Collect Transaction.  Our host code is VADMC.</a:t>
            </a:r>
            <a:endParaRPr lang="en-US" sz="2400" dirty="0"/>
          </a:p>
        </p:txBody>
      </p:sp>
      <p:sp>
        <p:nvSpPr>
          <p:cNvPr id="3" name="Rectangle 2"/>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4" name="Picture 3"/>
          <p:cNvPicPr>
            <a:picLocks noChangeAspect="1"/>
          </p:cNvPicPr>
          <p:nvPr/>
        </p:nvPicPr>
        <p:blipFill>
          <a:blip r:embed="rId2"/>
          <a:stretch>
            <a:fillRect/>
          </a:stretch>
        </p:blipFill>
        <p:spPr>
          <a:xfrm>
            <a:off x="334046" y="171585"/>
            <a:ext cx="3238500" cy="1138773"/>
          </a:xfrm>
          <a:prstGeom prst="rect">
            <a:avLst/>
          </a:prstGeom>
        </p:spPr>
      </p:pic>
    </p:spTree>
    <p:extLst>
      <p:ext uri="{BB962C8B-B14F-4D97-AF65-F5344CB8AC3E}">
        <p14:creationId xmlns:p14="http://schemas.microsoft.com/office/powerpoint/2010/main" val="59448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6102" y="2355209"/>
            <a:ext cx="10590662" cy="4124206"/>
          </a:xfrm>
          <a:prstGeom prst="rect">
            <a:avLst/>
          </a:prstGeom>
          <a:solidFill>
            <a:schemeClr val="bg1">
              <a:lumMod val="65000"/>
            </a:schemeClr>
          </a:solidFill>
          <a:ln w="28575">
            <a:solidFill>
              <a:srgbClr val="C00000"/>
            </a:solidFill>
          </a:ln>
        </p:spPr>
        <p:txBody>
          <a:bodyPr wrap="square">
            <a:spAutoFit/>
          </a:bodyPr>
          <a:lstStyle/>
          <a:p>
            <a:r>
              <a:rPr lang="en-US" sz="2800" b="1" dirty="0" smtClean="0">
                <a:solidFill>
                  <a:srgbClr val="C00000"/>
                </a:solidFill>
              </a:rPr>
              <a:t>Pay by Mail</a:t>
            </a:r>
          </a:p>
          <a:p>
            <a:endParaRPr lang="en-US" dirty="0" smtClean="0"/>
          </a:p>
          <a:p>
            <a:r>
              <a:rPr lang="en-US" dirty="0" smtClean="0"/>
              <a:t>If you’re paying by mail: Please send us a separate check for each debt and include a payment remittance stub for each payment. Payment remittance stubs are printed at the bottom of our collection letters. You should have received a separate letter for each category of debt. Make sure to write your file number and deduction code on each check. The deduction code tells us what category of debt you’re paying (advance payment, housing allowance, tuition and fees, etc.). File numbers and deduction codes are printed on the left side of the payment remittance stubs and in the upper right of the letters. If you wish to send us one check for multiple debts, please enclose separate payment remittance stubs for each debt. If you do not have the collection letters, send us a note listing the debts you’re paying and the amounts you want applied to each debt.</a:t>
            </a:r>
          </a:p>
          <a:p>
            <a:endParaRPr lang="en-US" dirty="0" smtClean="0"/>
          </a:p>
          <a:p>
            <a:r>
              <a:rPr lang="en-US" dirty="0" smtClean="0"/>
              <a:t>Make your check or money order payable to the “U.S. Department of Veterans Affairs” and print your full name and VA file number or Social Security Number on the payment to ensure proper credit.</a:t>
            </a:r>
          </a:p>
          <a:p>
            <a:endParaRPr lang="en-US" dirty="0" smtClean="0"/>
          </a:p>
        </p:txBody>
      </p:sp>
      <p:sp>
        <p:nvSpPr>
          <p:cNvPr id="3" name="Rectangle 2"/>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4" name="Picture 3"/>
          <p:cNvPicPr>
            <a:picLocks noChangeAspect="1"/>
          </p:cNvPicPr>
          <p:nvPr/>
        </p:nvPicPr>
        <p:blipFill>
          <a:blip r:embed="rId2"/>
          <a:stretch>
            <a:fillRect/>
          </a:stretch>
        </p:blipFill>
        <p:spPr>
          <a:xfrm>
            <a:off x="334046" y="171585"/>
            <a:ext cx="3238500" cy="11387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4527" y="873764"/>
            <a:ext cx="2713295" cy="2087800"/>
          </a:xfrm>
          <a:prstGeom prst="rect">
            <a:avLst/>
          </a:prstGeom>
        </p:spPr>
      </p:pic>
    </p:spTree>
    <p:extLst>
      <p:ext uri="{BB962C8B-B14F-4D97-AF65-F5344CB8AC3E}">
        <p14:creationId xmlns:p14="http://schemas.microsoft.com/office/powerpoint/2010/main" val="28837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253" y="2008960"/>
            <a:ext cx="10331355" cy="3570208"/>
          </a:xfrm>
          <a:prstGeom prst="rect">
            <a:avLst/>
          </a:prstGeom>
          <a:solidFill>
            <a:schemeClr val="bg1">
              <a:lumMod val="75000"/>
            </a:schemeClr>
          </a:solidFill>
          <a:ln w="28575">
            <a:solidFill>
              <a:srgbClr val="C00000"/>
            </a:solidFill>
          </a:ln>
        </p:spPr>
        <p:txBody>
          <a:bodyPr wrap="square">
            <a:spAutoFit/>
          </a:bodyPr>
          <a:lstStyle/>
          <a:p>
            <a:r>
              <a:rPr lang="en-US" sz="2800" b="1" dirty="0" smtClean="0">
                <a:solidFill>
                  <a:srgbClr val="C00000"/>
                </a:solidFill>
              </a:rPr>
              <a:t>Pay By Monthly Payments</a:t>
            </a:r>
          </a:p>
          <a:p>
            <a:endParaRPr lang="en-US" dirty="0" smtClean="0">
              <a:solidFill>
                <a:srgbClr val="002060"/>
              </a:solidFill>
            </a:endParaRPr>
          </a:p>
          <a:p>
            <a:pPr marL="285750" indent="-285750">
              <a:buFont typeface="Arial" panose="020B0604020202020204" pitchFamily="34" charset="0"/>
              <a:buChar char="•"/>
            </a:pPr>
            <a:r>
              <a:rPr lang="en-US" dirty="0" smtClean="0">
                <a:solidFill>
                  <a:srgbClr val="002060"/>
                </a:solidFill>
              </a:rPr>
              <a:t>If you are unable to pay your debt in full, we will work with you to establish an acceptable monthly payment plan.  To take advantage of this option, please </a:t>
            </a:r>
            <a:r>
              <a:rPr lang="en-US" dirty="0" smtClean="0">
                <a:solidFill>
                  <a:srgbClr val="C00000"/>
                </a:solidFill>
              </a:rPr>
              <a:t>mail a letter indicating the amount you can pay </a:t>
            </a:r>
            <a:r>
              <a:rPr lang="en-US" dirty="0" smtClean="0">
                <a:solidFill>
                  <a:srgbClr val="002060"/>
                </a:solidFill>
              </a:rPr>
              <a:t>on a monthly basis </a:t>
            </a:r>
            <a:r>
              <a:rPr lang="en-US" b="1" dirty="0" smtClean="0">
                <a:solidFill>
                  <a:srgbClr val="C00000"/>
                </a:solidFill>
              </a:rPr>
              <a:t>along with a completed Financial Status Report.</a:t>
            </a:r>
          </a:p>
          <a:p>
            <a:endParaRPr lang="en-US" dirty="0" smtClean="0"/>
          </a:p>
          <a:p>
            <a:pPr marL="285750" indent="-285750">
              <a:buFont typeface="Arial" panose="020B0604020202020204" pitchFamily="34" charset="0"/>
              <a:buChar char="•"/>
            </a:pPr>
            <a:r>
              <a:rPr lang="en-US" dirty="0" smtClean="0"/>
              <a:t>Mail your letter and a completed Financial Status Report to the address listed above.  To expedite the processing, you may </a:t>
            </a:r>
            <a:r>
              <a:rPr lang="en-US" b="1" dirty="0" smtClean="0">
                <a:solidFill>
                  <a:srgbClr val="FFFF00"/>
                </a:solidFill>
              </a:rPr>
              <a:t>fax your Letter and completed Financial Status Report to 1-612-970-5688.</a:t>
            </a:r>
          </a:p>
          <a:p>
            <a:endParaRPr lang="en-US" b="1" dirty="0" smtClean="0">
              <a:solidFill>
                <a:srgbClr val="FFFF00"/>
              </a:solidFill>
            </a:endParaRPr>
          </a:p>
          <a:p>
            <a:pPr marL="285750" indent="-285750">
              <a:buFont typeface="Arial" panose="020B0604020202020204" pitchFamily="34" charset="0"/>
              <a:buChar char="•"/>
            </a:pPr>
            <a:r>
              <a:rPr lang="en-US" dirty="0" smtClean="0">
                <a:solidFill>
                  <a:srgbClr val="002060"/>
                </a:solidFill>
              </a:rPr>
              <a:t>Please be sure to </a:t>
            </a:r>
            <a:r>
              <a:rPr lang="en-US" b="1" i="1" dirty="0" smtClean="0">
                <a:solidFill>
                  <a:srgbClr val="C00000"/>
                </a:solidFill>
              </a:rPr>
              <a:t>complete Block 24B </a:t>
            </a:r>
            <a:r>
              <a:rPr lang="en-US" dirty="0" smtClean="0">
                <a:solidFill>
                  <a:srgbClr val="002060"/>
                </a:solidFill>
              </a:rPr>
              <a:t>on the Financial Status Report to indicate the amount you propose to pay monthly.  You may also send a payment with the correspondence.  We will contact you and let you know if the proposed monthly payment plan is acceptable.</a:t>
            </a:r>
            <a:endParaRPr lang="en-US" dirty="0">
              <a:solidFill>
                <a:srgbClr val="002060"/>
              </a:solidFill>
            </a:endParaRPr>
          </a:p>
        </p:txBody>
      </p:sp>
      <p:sp>
        <p:nvSpPr>
          <p:cNvPr id="3" name="Rectangle 2"/>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4" name="Picture 3"/>
          <p:cNvPicPr>
            <a:picLocks noChangeAspect="1"/>
          </p:cNvPicPr>
          <p:nvPr/>
        </p:nvPicPr>
        <p:blipFill>
          <a:blip r:embed="rId2"/>
          <a:stretch>
            <a:fillRect/>
          </a:stretch>
        </p:blipFill>
        <p:spPr>
          <a:xfrm>
            <a:off x="334046" y="171585"/>
            <a:ext cx="3238500" cy="1138773"/>
          </a:xfrm>
          <a:prstGeom prst="rect">
            <a:avLst/>
          </a:prstGeom>
        </p:spPr>
      </p:pic>
    </p:spTree>
    <p:extLst>
      <p:ext uri="{BB962C8B-B14F-4D97-AF65-F5344CB8AC3E}">
        <p14:creationId xmlns:p14="http://schemas.microsoft.com/office/powerpoint/2010/main" val="3486074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290" y="2414854"/>
            <a:ext cx="10140285" cy="3016210"/>
          </a:xfrm>
          <a:prstGeom prst="rect">
            <a:avLst/>
          </a:prstGeom>
          <a:solidFill>
            <a:schemeClr val="bg1">
              <a:lumMod val="75000"/>
            </a:schemeClr>
          </a:solidFill>
          <a:ln w="28575">
            <a:solidFill>
              <a:srgbClr val="C00000"/>
            </a:solidFill>
          </a:ln>
        </p:spPr>
        <p:txBody>
          <a:bodyPr wrap="square">
            <a:spAutoFit/>
          </a:bodyPr>
          <a:lstStyle/>
          <a:p>
            <a:r>
              <a:rPr lang="en-US" sz="2800" b="1" dirty="0" smtClean="0">
                <a:solidFill>
                  <a:srgbClr val="C00000"/>
                </a:solidFill>
              </a:rPr>
              <a:t>Pay By Monthly Offsets</a:t>
            </a:r>
          </a:p>
          <a:p>
            <a:endParaRPr lang="en-US" dirty="0" smtClean="0"/>
          </a:p>
          <a:p>
            <a:pPr marL="285750" indent="-285750">
              <a:buFont typeface="Arial" panose="020B0604020202020204" pitchFamily="34" charset="0"/>
              <a:buChar char="•"/>
            </a:pPr>
            <a:r>
              <a:rPr lang="en-US" dirty="0" smtClean="0"/>
              <a:t>If you receive a monthly benefit check from the VA and we advised you that we plan to offset the entire check amount to apply to your debt, you can request a smaller offset amount.</a:t>
            </a:r>
          </a:p>
          <a:p>
            <a:endParaRPr lang="en-US" dirty="0" smtClean="0"/>
          </a:p>
          <a:p>
            <a:pPr marL="285750" indent="-285750">
              <a:buFont typeface="Arial" panose="020B0604020202020204" pitchFamily="34" charset="0"/>
              <a:buChar char="•"/>
            </a:pPr>
            <a:r>
              <a:rPr lang="en-US" dirty="0" smtClean="0">
                <a:solidFill>
                  <a:srgbClr val="002060"/>
                </a:solidFill>
              </a:rPr>
              <a:t>If the offset amount you propose </a:t>
            </a:r>
            <a:r>
              <a:rPr lang="en-US" b="1" dirty="0" smtClean="0">
                <a:solidFill>
                  <a:schemeClr val="accent1">
                    <a:lumMod val="75000"/>
                  </a:schemeClr>
                </a:solidFill>
              </a:rPr>
              <a:t>can liquidate the debt within a one-year timeframe or less</a:t>
            </a:r>
            <a:r>
              <a:rPr lang="en-US" dirty="0" smtClean="0">
                <a:solidFill>
                  <a:srgbClr val="002060"/>
                </a:solidFill>
              </a:rPr>
              <a:t>, </a:t>
            </a:r>
          </a:p>
          <a:p>
            <a:pPr marL="285750" indent="-285750">
              <a:buFont typeface="Arial" panose="020B0604020202020204" pitchFamily="34" charset="0"/>
              <a:buChar char="•"/>
            </a:pPr>
            <a:r>
              <a:rPr lang="en-US" dirty="0" smtClean="0">
                <a:solidFill>
                  <a:srgbClr val="C00000"/>
                </a:solidFill>
              </a:rPr>
              <a:t>you do not need to complete a Financial Status Report.</a:t>
            </a:r>
          </a:p>
          <a:p>
            <a:endParaRPr lang="en-US" dirty="0" smtClean="0">
              <a:solidFill>
                <a:srgbClr val="C00000"/>
              </a:solidFill>
            </a:endParaRPr>
          </a:p>
          <a:p>
            <a:pPr marL="285750" indent="-285750">
              <a:buFont typeface="Arial" panose="020B0604020202020204" pitchFamily="34" charset="0"/>
              <a:buChar char="•"/>
            </a:pPr>
            <a:r>
              <a:rPr lang="en-US" dirty="0" smtClean="0"/>
              <a:t>If </a:t>
            </a:r>
            <a:r>
              <a:rPr lang="en-US" b="1" dirty="0" smtClean="0">
                <a:solidFill>
                  <a:srgbClr val="0070C0"/>
                </a:solidFill>
              </a:rPr>
              <a:t>the timeframe exceeds one year,</a:t>
            </a:r>
            <a:r>
              <a:rPr lang="en-US" dirty="0" smtClean="0"/>
              <a:t> you need to </a:t>
            </a:r>
            <a:r>
              <a:rPr lang="en-US" dirty="0" smtClean="0">
                <a:solidFill>
                  <a:srgbClr val="C00000"/>
                </a:solidFill>
              </a:rPr>
              <a:t>follow</a:t>
            </a:r>
            <a:r>
              <a:rPr lang="en-US" dirty="0" smtClean="0"/>
              <a:t> the same procedures as specified in the</a:t>
            </a:r>
          </a:p>
          <a:p>
            <a:pPr marL="285750" indent="-285750">
              <a:buFont typeface="Arial" panose="020B0604020202020204" pitchFamily="34" charset="0"/>
              <a:buChar char="•"/>
            </a:pPr>
            <a:r>
              <a:rPr lang="en-US" dirty="0" smtClean="0">
                <a:solidFill>
                  <a:srgbClr val="C00000"/>
                </a:solidFill>
              </a:rPr>
              <a:t>Pay By Monthly Payments </a:t>
            </a:r>
            <a:r>
              <a:rPr lang="en-US" dirty="0" smtClean="0"/>
              <a:t>section (previous slide).</a:t>
            </a:r>
            <a:endParaRPr lang="en-US" dirty="0" smtClean="0"/>
          </a:p>
        </p:txBody>
      </p:sp>
      <p:sp>
        <p:nvSpPr>
          <p:cNvPr id="3" name="Rectangle 2"/>
          <p:cNvSpPr/>
          <p:nvPr/>
        </p:nvSpPr>
        <p:spPr>
          <a:xfrm>
            <a:off x="3572546" y="171585"/>
            <a:ext cx="5917774" cy="1138773"/>
          </a:xfrm>
          <a:prstGeom prst="rect">
            <a:avLst/>
          </a:prstGeom>
          <a:solidFill>
            <a:schemeClr val="tx1">
              <a:lumMod val="85000"/>
              <a:lumOff val="15000"/>
            </a:schemeClr>
          </a:solidFill>
        </p:spPr>
        <p:txBody>
          <a:bodyPr wrap="none">
            <a:spAutoFit/>
          </a:bodyPr>
          <a:lstStyle/>
          <a:p>
            <a:r>
              <a:rPr lang="en-US" sz="4000" b="1" dirty="0" smtClean="0">
                <a:solidFill>
                  <a:schemeClr val="bg1"/>
                </a:solidFill>
              </a:rPr>
              <a:t>Debt Management Center</a:t>
            </a:r>
          </a:p>
          <a:p>
            <a:r>
              <a:rPr lang="en-US" sz="2800" b="1" dirty="0" smtClean="0">
                <a:solidFill>
                  <a:srgbClr val="00B0F0"/>
                </a:solidFill>
              </a:rPr>
              <a:t>https://www.va.gov/debtman/</a:t>
            </a:r>
          </a:p>
        </p:txBody>
      </p:sp>
      <p:pic>
        <p:nvPicPr>
          <p:cNvPr id="4" name="Picture 3"/>
          <p:cNvPicPr>
            <a:picLocks noChangeAspect="1"/>
          </p:cNvPicPr>
          <p:nvPr/>
        </p:nvPicPr>
        <p:blipFill>
          <a:blip r:embed="rId2"/>
          <a:stretch>
            <a:fillRect/>
          </a:stretch>
        </p:blipFill>
        <p:spPr>
          <a:xfrm>
            <a:off x="334046" y="171585"/>
            <a:ext cx="3238500" cy="1138773"/>
          </a:xfrm>
          <a:prstGeom prst="rect">
            <a:avLst/>
          </a:prstGeom>
        </p:spPr>
      </p:pic>
    </p:spTree>
    <p:extLst>
      <p:ext uri="{BB962C8B-B14F-4D97-AF65-F5344CB8AC3E}">
        <p14:creationId xmlns:p14="http://schemas.microsoft.com/office/powerpoint/2010/main" val="530256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464</TotalTime>
  <Words>979</Words>
  <Application>Microsoft Office PowerPoint</Application>
  <PresentationFormat>Widescreen</PresentationFormat>
  <Paragraphs>112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 Unicode MS</vt:lpstr>
      <vt:lpstr>Arial</vt:lpstr>
      <vt:lpstr>Corbel</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Devito, Joseph</dc:creator>
  <cp:lastModifiedBy>Devito, Joseph</cp:lastModifiedBy>
  <cp:revision>20</cp:revision>
  <dcterms:created xsi:type="dcterms:W3CDTF">2018-07-10T10:47:03Z</dcterms:created>
  <dcterms:modified xsi:type="dcterms:W3CDTF">2018-07-10T18:31:55Z</dcterms:modified>
</cp:coreProperties>
</file>