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0" r:id="rId2"/>
    <p:sldId id="265" r:id="rId3"/>
    <p:sldId id="300" r:id="rId4"/>
    <p:sldId id="270" r:id="rId5"/>
    <p:sldId id="301" r:id="rId6"/>
    <p:sldId id="322" r:id="rId7"/>
    <p:sldId id="271" r:id="rId8"/>
    <p:sldId id="272" r:id="rId9"/>
    <p:sldId id="302" r:id="rId10"/>
    <p:sldId id="273" r:id="rId11"/>
    <p:sldId id="303" r:id="rId12"/>
    <p:sldId id="305" r:id="rId13"/>
    <p:sldId id="306" r:id="rId14"/>
    <p:sldId id="307" r:id="rId15"/>
    <p:sldId id="308" r:id="rId16"/>
    <p:sldId id="309" r:id="rId17"/>
    <p:sldId id="310" r:id="rId18"/>
    <p:sldId id="311" r:id="rId19"/>
    <p:sldId id="312" r:id="rId20"/>
    <p:sldId id="313" r:id="rId21"/>
    <p:sldId id="314" r:id="rId22"/>
    <p:sldId id="315" r:id="rId23"/>
    <p:sldId id="317" r:id="rId24"/>
    <p:sldId id="318" r:id="rId25"/>
    <p:sldId id="319" r:id="rId26"/>
    <p:sldId id="320" r:id="rId27"/>
    <p:sldId id="298" r:id="rId28"/>
    <p:sldId id="2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9" d="100"/>
          <a:sy n="89" d="100"/>
        </p:scale>
        <p:origin x="2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E799C-602F-4F0F-91E0-4AE2598D83B6}" type="datetimeFigureOut">
              <a:rPr lang="en-US" smtClean="0"/>
              <a:t>6/22/2018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70EEF-E3E1-4F98-8130-836038EB5408}" type="slidenum">
              <a:rPr lang="en-US" smtClean="0"/>
              <a:t>‹#›</a:t>
            </a:fld>
            <a:endParaRPr lang="en-US"/>
          </a:p>
        </p:txBody>
      </p:sp>
    </p:spTree>
    <p:extLst>
      <p:ext uri="{BB962C8B-B14F-4D97-AF65-F5344CB8AC3E}">
        <p14:creationId xmlns:p14="http://schemas.microsoft.com/office/powerpoint/2010/main" val="156350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panose="020B0604020202020204" pitchFamily="34" charset="0"/>
              </a:defRPr>
            </a:lvl1pPr>
            <a:lvl2pPr marL="742950" indent="-285750" defTabSz="928688">
              <a:defRPr>
                <a:solidFill>
                  <a:schemeClr val="tx1"/>
                </a:solidFill>
                <a:latin typeface="Arial" panose="020B0604020202020204" pitchFamily="34" charset="0"/>
              </a:defRPr>
            </a:lvl2pPr>
            <a:lvl3pPr marL="1143000" indent="-228600" defTabSz="928688">
              <a:defRPr>
                <a:solidFill>
                  <a:schemeClr val="tx1"/>
                </a:solidFill>
                <a:latin typeface="Arial" panose="020B0604020202020204" pitchFamily="34" charset="0"/>
              </a:defRPr>
            </a:lvl3pPr>
            <a:lvl4pPr marL="1600200" indent="-228600" defTabSz="928688">
              <a:defRPr>
                <a:solidFill>
                  <a:schemeClr val="tx1"/>
                </a:solidFill>
                <a:latin typeface="Arial" panose="020B0604020202020204" pitchFamily="34" charset="0"/>
              </a:defRPr>
            </a:lvl4pPr>
            <a:lvl5pPr marL="2057400" indent="-228600" defTabSz="928688">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fld id="{9D17FF88-0F39-4799-8C43-97653CCF1CC4}" type="slidenum">
              <a:rPr lang="en-US" altLang="en-US">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196568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5">
                <a:lumMod val="75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0" y="0"/>
            <a:ext cx="10363200" cy="1295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itle 1"/>
          <p:cNvSpPr>
            <a:spLocks noGrp="1"/>
          </p:cNvSpPr>
          <p:nvPr>
            <p:ph type="ctrTitle"/>
          </p:nvPr>
        </p:nvSpPr>
        <p:spPr>
          <a:xfrm>
            <a:off x="0" y="1"/>
            <a:ext cx="10363200" cy="1470025"/>
          </a:xfrm>
        </p:spPr>
        <p:txBody>
          <a:bodyPr/>
          <a:lstStyle>
            <a:lvl1pPr>
              <a:defRPr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25600" y="2362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3C2238A-9B16-45E0-A69A-94C33ECFCA84}" type="datetime1">
              <a:rPr lang="en-US">
                <a:solidFill>
                  <a:prstClr val="black"/>
                </a:solidFill>
              </a:rPr>
              <a:pPr>
                <a:defRPr/>
              </a:pPr>
              <a:t>6/22/2018</a:t>
            </a:fld>
            <a:endParaRPr lang="en-US" dirty="0">
              <a:solidFill>
                <a:prstClr val="black"/>
              </a:solidFill>
            </a:endParaRPr>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6E58B1C2-3DEB-447F-91E6-D6733495757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7800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29C56DE-0495-4A35-84B6-0475ABE0DFCC}" type="datetime1">
              <a:rPr lang="en-US">
                <a:solidFill>
                  <a:prstClr val="black"/>
                </a:solidFill>
              </a:rPr>
              <a:pPr>
                <a:defRPr/>
              </a:pPr>
              <a:t>6/22/2018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596B40F-292F-4F34-A3F0-590871996C8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3742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46B693D-E0CD-4E85-97D0-D32D68D6668A}" type="datetime1">
              <a:rPr lang="en-US">
                <a:solidFill>
                  <a:prstClr val="black"/>
                </a:solidFill>
              </a:rPr>
              <a:pPr>
                <a:defRPr/>
              </a:pPr>
              <a:t>6/22/2018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B90E703-FDF9-4DAF-B5F7-9318F4864F9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3647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898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382649C-4F78-4DD7-BB5D-4F25F754DBFC}" type="datetime1">
              <a:rPr lang="en-US">
                <a:solidFill>
                  <a:prstClr val="black"/>
                </a:solidFill>
              </a:rPr>
              <a:pPr>
                <a:defRPr/>
              </a:pPr>
              <a:t>6/22/2018</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31ADAD2-64CC-4566-BACE-84343FD5526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4509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1A8C0BF5-E263-419F-B7B3-B6B293CF3A41}" type="datetime1">
              <a:rPr lang="en-US">
                <a:solidFill>
                  <a:prstClr val="black"/>
                </a:solidFill>
              </a:rPr>
              <a:pPr>
                <a:defRPr/>
              </a:pPr>
              <a:t>6/22/2018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3A73C73-F5B2-4349-A01F-223C25B83CB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6434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A622548-87AB-4188-AACB-B812CC510FBD}" type="datetime1">
              <a:rPr lang="en-US">
                <a:solidFill>
                  <a:prstClr val="black"/>
                </a:solidFill>
              </a:rPr>
              <a:pPr>
                <a:defRPr/>
              </a:pPr>
              <a:t>6/22/2018</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92A9F29-5A07-43C4-A165-6551656DB64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125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04BCBA0-BF55-4A26-9F3B-F2A241B82274}" type="datetime1">
              <a:rPr lang="en-US">
                <a:solidFill>
                  <a:prstClr val="black"/>
                </a:solidFill>
              </a:rPr>
              <a:pPr>
                <a:defRPr/>
              </a:pPr>
              <a:t>6/22/2018</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C837C570-94B6-400C-820E-ED49140A08E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8514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87E0A949-A4C6-40B0-A13F-070FFD0BB603}" type="datetime1">
              <a:rPr lang="en-US">
                <a:solidFill>
                  <a:prstClr val="black"/>
                </a:solidFill>
              </a:rPr>
              <a:pPr>
                <a:defRPr/>
              </a:pPr>
              <a:t>6/22/2018</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E070258-62F3-4ECD-886E-15AFFF15484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9104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054435B5-E110-4A58-8EB9-2978EC644D00}" type="datetime1">
              <a:rPr lang="en-US">
                <a:solidFill>
                  <a:prstClr val="black"/>
                </a:solidFill>
              </a:rPr>
              <a:pPr>
                <a:defRPr/>
              </a:pPr>
              <a:t>6/22/2018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4DAFBBBE-FAF2-41D3-B623-0A21650B132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18898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EE0FEC13-B92C-4D33-B5FE-64D3D442A68A}" type="datetime1">
              <a:rPr lang="en-US">
                <a:solidFill>
                  <a:prstClr val="black"/>
                </a:solidFill>
              </a:rPr>
              <a:pPr>
                <a:defRPr/>
              </a:pPr>
              <a:t>6/22/2018</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5F06DFB0-7A5A-4DC1-98B0-F301DF6EBE6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9015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0"/>
            <a:ext cx="12192000" cy="12954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027" name="Title Placeholder 1"/>
          <p:cNvSpPr>
            <a:spLocks noGrp="1"/>
          </p:cNvSpPr>
          <p:nvPr>
            <p:ph type="title"/>
          </p:nvPr>
        </p:nvSpPr>
        <p:spPr bwMode="auto">
          <a:xfrm>
            <a:off x="0" y="0"/>
            <a:ext cx="10363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Indiana Department of</a:t>
            </a:r>
            <a:br>
              <a:rPr lang="en-US" smtClean="0"/>
            </a:br>
            <a:r>
              <a:rPr lang="en-US" smtClean="0"/>
              <a:t> Veterans Affairs</a:t>
            </a:r>
          </a:p>
        </p:txBody>
      </p:sp>
      <p:sp>
        <p:nvSpPr>
          <p:cNvPr id="1028" name="Text Placeholder 2"/>
          <p:cNvSpPr>
            <a:spLocks noGrp="1"/>
          </p:cNvSpPr>
          <p:nvPr>
            <p:ph type="body" idx="1"/>
          </p:nvPr>
        </p:nvSpPr>
        <p:spPr bwMode="auto">
          <a:xfrm>
            <a:off x="609600" y="1524001"/>
            <a:ext cx="109728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pic>
        <p:nvPicPr>
          <p:cNvPr id="1029" name="Picture 13" descr="Indiana4Seal.bmp"/>
          <p:cNvPicPr>
            <a:picLocks noChangeAspect="1"/>
          </p:cNvPicPr>
          <p:nvPr/>
        </p:nvPicPr>
        <p:blipFill>
          <a:blip r:embed="rId13" cstate="print"/>
          <a:srcRect/>
          <a:stretch>
            <a:fillRect/>
          </a:stretch>
        </p:blipFill>
        <p:spPr bwMode="auto">
          <a:xfrm>
            <a:off x="10363200" y="1"/>
            <a:ext cx="1828800" cy="1304925"/>
          </a:xfrm>
          <a:prstGeom prst="rect">
            <a:avLst/>
          </a:prstGeom>
          <a:noFill/>
          <a:ln w="9525">
            <a:noFill/>
            <a:miter lim="800000"/>
            <a:headEnd/>
            <a:tailEnd/>
          </a:ln>
        </p:spPr>
      </p:pic>
    </p:spTree>
    <p:extLst>
      <p:ext uri="{BB962C8B-B14F-4D97-AF65-F5344CB8AC3E}">
        <p14:creationId xmlns:p14="http://schemas.microsoft.com/office/powerpoint/2010/main" val="1503481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3200" kern="1200">
          <a:solidFill>
            <a:schemeClr val="bg1"/>
          </a:solidFill>
          <a:latin typeface="BacktalkSerif BTN" pitchFamily="18" charset="0"/>
          <a:ea typeface="+mj-ea"/>
          <a:cs typeface="+mj-cs"/>
        </a:defRPr>
      </a:lvl1pPr>
      <a:lvl2pPr algn="ctr" rtl="0" eaLnBrk="0" fontAlgn="base" hangingPunct="0">
        <a:spcBef>
          <a:spcPct val="0"/>
        </a:spcBef>
        <a:spcAft>
          <a:spcPct val="0"/>
        </a:spcAft>
        <a:defRPr sz="3200">
          <a:solidFill>
            <a:schemeClr val="bg1"/>
          </a:solidFill>
          <a:latin typeface="BacktalkSerif BTN" pitchFamily="18" charset="0"/>
        </a:defRPr>
      </a:lvl2pPr>
      <a:lvl3pPr algn="ctr" rtl="0" eaLnBrk="0" fontAlgn="base" hangingPunct="0">
        <a:spcBef>
          <a:spcPct val="0"/>
        </a:spcBef>
        <a:spcAft>
          <a:spcPct val="0"/>
        </a:spcAft>
        <a:defRPr sz="3200">
          <a:solidFill>
            <a:schemeClr val="bg1"/>
          </a:solidFill>
          <a:latin typeface="BacktalkSerif BTN" pitchFamily="18" charset="0"/>
        </a:defRPr>
      </a:lvl3pPr>
      <a:lvl4pPr algn="ctr" rtl="0" eaLnBrk="0" fontAlgn="base" hangingPunct="0">
        <a:spcBef>
          <a:spcPct val="0"/>
        </a:spcBef>
        <a:spcAft>
          <a:spcPct val="0"/>
        </a:spcAft>
        <a:defRPr sz="3200">
          <a:solidFill>
            <a:schemeClr val="bg1"/>
          </a:solidFill>
          <a:latin typeface="BacktalkSerif BTN" pitchFamily="18" charset="0"/>
        </a:defRPr>
      </a:lvl4pPr>
      <a:lvl5pPr algn="ctr" rtl="0" eaLnBrk="0" fontAlgn="base" hangingPunct="0">
        <a:spcBef>
          <a:spcPct val="0"/>
        </a:spcBef>
        <a:spcAft>
          <a:spcPct val="0"/>
        </a:spcAft>
        <a:defRPr sz="3200">
          <a:solidFill>
            <a:schemeClr val="bg1"/>
          </a:solidFill>
          <a:latin typeface="BacktalkSerif BTN"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1431986"/>
            <a:ext cx="10791646" cy="1794294"/>
          </a:xfrm>
          <a:extLst/>
        </p:spPr>
        <p:txBody>
          <a:bodyPr>
            <a:noAutofit/>
          </a:bodyPr>
          <a:lstStyle/>
          <a:p>
            <a:pPr algn="ctr" eaLnBrk="1" fontAlgn="auto" hangingPunct="1">
              <a:spcAft>
                <a:spcPts val="0"/>
              </a:spcAft>
              <a:defRPr/>
            </a:pPr>
            <a:r>
              <a:rPr lang="en-US" sz="5400" cap="small" dirty="0" smtClean="0">
                <a:latin typeface="Times New Roman" pitchFamily="18" charset="0"/>
                <a:cs typeface="Times New Roman" pitchFamily="18" charset="0"/>
              </a:rPr>
              <a:t>2018 IDVA Spring/Summer Conference</a:t>
            </a:r>
            <a:endParaRPr lang="en-US" sz="5400" cap="small" dirty="0">
              <a:latin typeface="Times New Roman" pitchFamily="18" charset="0"/>
              <a:cs typeface="Times New Roman" pitchFamily="18" charset="0"/>
            </a:endParaRPr>
          </a:p>
        </p:txBody>
      </p:sp>
      <p:sp>
        <p:nvSpPr>
          <p:cNvPr id="27651" name="Subtitle 2"/>
          <p:cNvSpPr>
            <a:spLocks noGrp="1"/>
          </p:cNvSpPr>
          <p:nvPr>
            <p:ph type="body" idx="1"/>
          </p:nvPr>
        </p:nvSpPr>
        <p:spPr>
          <a:xfrm>
            <a:off x="198409" y="4830793"/>
            <a:ext cx="11844066" cy="948905"/>
          </a:xfrm>
        </p:spPr>
        <p:txBody>
          <a:bodyPr/>
          <a:lstStyle/>
          <a:p>
            <a:pPr algn="ctr" eaLnBrk="1" hangingPunct="1"/>
            <a:endParaRPr lang="en-US" altLang="en-US" sz="2800" i="1" dirty="0" smtClean="0">
              <a:latin typeface="Times New Roman" panose="02020603050405020304" pitchFamily="18" charset="0"/>
              <a:cs typeface="Times New Roman" panose="02020603050405020304" pitchFamily="18" charset="0"/>
            </a:endParaRPr>
          </a:p>
          <a:p>
            <a:pPr algn="ctr" eaLnBrk="1" hangingPunct="1"/>
            <a:r>
              <a:rPr lang="en-US" altLang="en-US" sz="2800" i="1" dirty="0" smtClean="0">
                <a:latin typeface="Times New Roman" panose="02020603050405020304" pitchFamily="18" charset="0"/>
                <a:cs typeface="Times New Roman" panose="02020603050405020304" pitchFamily="18" charset="0"/>
              </a:rPr>
              <a:t>“</a:t>
            </a:r>
            <a:r>
              <a:rPr lang="en-US" altLang="en-US" sz="2800" i="1" dirty="0">
                <a:latin typeface="Times New Roman" panose="02020603050405020304" pitchFamily="18" charset="0"/>
                <a:cs typeface="Times New Roman" panose="02020603050405020304" pitchFamily="18" charset="0"/>
              </a:rPr>
              <a:t>Creating a Bridge for Our County Veterans and the State/Federal Department of Veterans Affairs”</a:t>
            </a:r>
          </a:p>
        </p:txBody>
      </p:sp>
      <p:pic>
        <p:nvPicPr>
          <p:cNvPr id="2765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9142" y="3554084"/>
            <a:ext cx="5562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430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4000" b="1" cap="all" dirty="0" smtClean="0">
                <a:solidFill>
                  <a:prstClr val="white"/>
                </a:solidFill>
                <a:latin typeface="Times New Roman" panose="02020603050405020304" pitchFamily="18" charset="0"/>
                <a:cs typeface="Times New Roman" panose="02020603050405020304" pitchFamily="18" charset="0"/>
              </a:rPr>
              <a:t>Burial &amp; Plot </a:t>
            </a:r>
            <a:r>
              <a:rPr lang="en-US" sz="4000" b="1" cap="all" dirty="0">
                <a:solidFill>
                  <a:prstClr val="white"/>
                </a:solidFill>
                <a:latin typeface="Times New Roman" panose="02020603050405020304" pitchFamily="18" charset="0"/>
                <a:cs typeface="Times New Roman" panose="02020603050405020304" pitchFamily="18" charset="0"/>
              </a:rPr>
              <a:t>Allowances</a:t>
            </a:r>
            <a:endParaRPr lang="en-US" altLang="en-US" dirty="0" smtClean="0">
              <a:latin typeface="Times New Roman" panose="02020603050405020304" pitchFamily="18" charset="0"/>
              <a:cs typeface="Times New Roman" panose="02020603050405020304" pitchFamily="18" charset="0"/>
            </a:endParaRPr>
          </a:p>
        </p:txBody>
      </p:sp>
      <p:sp>
        <p:nvSpPr>
          <p:cNvPr id="46083" name="Content Placeholder 2"/>
          <p:cNvSpPr>
            <a:spLocks noGrp="1"/>
          </p:cNvSpPr>
          <p:nvPr>
            <p:ph idx="1"/>
          </p:nvPr>
        </p:nvSpPr>
        <p:spPr/>
        <p:txBody>
          <a:bodyPr/>
          <a:lstStyle/>
          <a:p>
            <a:r>
              <a:rPr lang="en-US" sz="2400" b="1" dirty="0">
                <a:latin typeface="Times New Roman" panose="02020603050405020304" pitchFamily="18" charset="0"/>
                <a:cs typeface="Times New Roman" panose="02020603050405020304" pitchFamily="18" charset="0"/>
              </a:rPr>
              <a:t>Burial Allowance: </a:t>
            </a:r>
            <a:r>
              <a:rPr lang="en-US" sz="2400" dirty="0">
                <a:latin typeface="Times New Roman" panose="02020603050405020304" pitchFamily="18" charset="0"/>
                <a:cs typeface="Times New Roman" panose="02020603050405020304" pitchFamily="18" charset="0"/>
              </a:rPr>
              <a:t>VA will pay a burial and funeral allowance of up to $2,000 for Veterans who die from service-connected injuries. VA will pay a burial and funeral allowance of up to $300 for Veterans who, at the time of death from nonservice-connected injuries were entitled to receive pension or compensation or would have been entitled if they were not receiving military retirement pay. VA will pay a burial and funeral allowance of up to $734 when the Veteran’s death occurs in a VA facility, a VA-contracted nursing home or a state Veterans nursing home. In cases in which the Veteran’s death was not service-connected, claims must be filed within two years after burial or cremation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122" name="Picture 2" descr="Image result for marine salu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9584" y="4606506"/>
            <a:ext cx="3167218" cy="211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35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cap="all" dirty="0">
                <a:solidFill>
                  <a:prstClr val="white"/>
                </a:solidFill>
                <a:latin typeface="Times New Roman" panose="02020603050405020304" pitchFamily="18" charset="0"/>
                <a:cs typeface="Times New Roman" panose="02020603050405020304" pitchFamily="18" charset="0"/>
              </a:rPr>
              <a:t>Burial </a:t>
            </a:r>
            <a:r>
              <a:rPr lang="en-US" sz="4000" b="1" cap="all" dirty="0" smtClean="0">
                <a:solidFill>
                  <a:prstClr val="white"/>
                </a:solidFill>
                <a:latin typeface="Times New Roman" panose="02020603050405020304" pitchFamily="18" charset="0"/>
                <a:cs typeface="Times New Roman" panose="02020603050405020304" pitchFamily="18" charset="0"/>
              </a:rPr>
              <a:t>&amp; Plot Allowances</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1"/>
          </p:nvPr>
        </p:nvSpPr>
        <p:spPr/>
        <p:txBody>
          <a:bodyPr/>
          <a:lstStyle/>
          <a:p>
            <a:pPr marL="0" indent="0">
              <a:buNone/>
            </a:pPr>
            <a:endParaRPr lang="en-US" altLang="en-US" sz="2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half" idx="2"/>
          </p:nvPr>
        </p:nvSpPr>
        <p:spPr/>
        <p:txBody>
          <a:bodyPr/>
          <a:lstStyle/>
          <a:p>
            <a:r>
              <a:rPr lang="en-US" sz="2000" b="1" dirty="0">
                <a:latin typeface="Times New Roman" panose="02020603050405020304" pitchFamily="18" charset="0"/>
                <a:cs typeface="Times New Roman" panose="02020603050405020304" pitchFamily="18" charset="0"/>
              </a:rPr>
              <a:t>Plot Allowance: </a:t>
            </a:r>
            <a:r>
              <a:rPr lang="en-US" sz="2000" dirty="0">
                <a:latin typeface="Times New Roman" panose="02020603050405020304" pitchFamily="18" charset="0"/>
                <a:cs typeface="Times New Roman" panose="02020603050405020304" pitchFamily="18" charset="0"/>
              </a:rPr>
              <a:t>VA will pay a plot allowance of up to $734 when a Veteran is buried in a cemetery not under U.S. government jurisdiction “IF”: The Veteran was discharged from Active Duty because of disability incurred or aggravated in the line of duty; the Veteran was receiving Compensation or Pension or would have been if the Veteran was not receiving Military Retired Pay; or the Veteran died in a VA facility. The Plot Allowance may be paid to the state for the cost of a plot or interment in a state-owned cemetery reserved solely for Veteran burials if the Veteran is buried without charge. Burial expenses paid by the deceased’s employer or a state agency will not be reimbursed. </a:t>
            </a:r>
            <a:r>
              <a:rPr lang="en-US" dirty="0"/>
              <a:t/>
            </a:r>
            <a:br>
              <a:rPr lang="en-US" dirty="0"/>
            </a:br>
            <a:r>
              <a:rPr lang="en-US" dirty="0"/>
              <a:t/>
            </a:r>
            <a:br>
              <a:rPr lang="en-US" dirty="0"/>
            </a:br>
            <a:endParaRPr lang="en-US" altLang="en-US" dirty="0">
              <a:latin typeface="Times New Roman" panose="02020603050405020304" pitchFamily="18" charset="0"/>
              <a:cs typeface="Times New Roman" panose="02020603050405020304" pitchFamily="18" charset="0"/>
            </a:endParaRPr>
          </a:p>
          <a:p>
            <a:pPr marL="0" indent="0">
              <a:buNone/>
            </a:pPr>
            <a:endParaRPr lang="en-US" dirty="0"/>
          </a:p>
        </p:txBody>
      </p:sp>
      <p:pic>
        <p:nvPicPr>
          <p:cNvPr id="6154" name="Picture 10" descr="Image result for va burial allow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42868"/>
            <a:ext cx="5291547" cy="352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9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Free Government Headstone/Marker/Medallion(s)</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lvl="0"/>
            <a:r>
              <a:rPr lang="en-US" sz="4800" b="1" i="1" dirty="0">
                <a:solidFill>
                  <a:srgbClr val="1F497D"/>
                </a:solidFill>
                <a:latin typeface="Times New Roman" panose="02020603050405020304" pitchFamily="18" charset="0"/>
                <a:cs typeface="Times New Roman" panose="02020603050405020304" pitchFamily="18" charset="0"/>
              </a:rPr>
              <a:t>“Death &amp; Burial Benefits/Programs”</a:t>
            </a:r>
          </a:p>
          <a:p>
            <a:endParaRPr lang="en-US" dirty="0"/>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426214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cap="all" dirty="0">
                <a:solidFill>
                  <a:prstClr val="white"/>
                </a:solidFill>
                <a:latin typeface="Times New Roman" panose="02020603050405020304" pitchFamily="18" charset="0"/>
                <a:cs typeface="Times New Roman" panose="02020603050405020304" pitchFamily="18" charset="0"/>
              </a:rPr>
              <a:t>Free Government Headstone/Marker/Medallion(s)</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r>
              <a:rPr lang="en-US" sz="2400" b="1" dirty="0">
                <a:latin typeface="Times New Roman" panose="02020603050405020304" pitchFamily="18" charset="0"/>
                <a:cs typeface="Times New Roman" panose="02020603050405020304" pitchFamily="18" charset="0"/>
              </a:rPr>
              <a:t>Burial Headstones and Markers: </a:t>
            </a:r>
            <a:r>
              <a:rPr lang="en-US" sz="2400" dirty="0">
                <a:latin typeface="Times New Roman" panose="02020603050405020304" pitchFamily="18" charset="0"/>
                <a:cs typeface="Times New Roman" panose="02020603050405020304" pitchFamily="18" charset="0"/>
              </a:rPr>
              <a:t>VA is authorized to furnish, upon request, an inscribed headstone or marker for the unmarked grave of an eligible decedent at any national, state Veterans, tribal, or private cemetery. VA will deliver a headstone or marker at no cost, anywhere in the world. For Medal of Honor (MOH) recipients, VA is authorized to provide a supplemental headstone or marker if the recipient served in the Armed Forces on or after April 6, 1917 and is eligible for a headstone or marker (or would be but for the individual’s date of death), even if the grave is already marked with a private headstone or marker. For eligible Veterans or service members (who are not MOH recipients) buried in a private cemetery whose deaths occurred on or after Nov. 1, 1990, VA may furnish a government headstone or marker even if the grave is already marked with a private one.</a:t>
            </a:r>
          </a:p>
          <a:p>
            <a:endParaRPr lang="en-US" dirty="0"/>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pPr>
              <a:defRPr/>
            </a:pPr>
            <a:fld id="{131ADAD2-64CC-4566-BACE-84343FD55266}"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79203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cap="all" dirty="0">
                <a:solidFill>
                  <a:prstClr val="white"/>
                </a:solidFill>
                <a:latin typeface="Times New Roman" panose="02020603050405020304" pitchFamily="18" charset="0"/>
                <a:cs typeface="Times New Roman" panose="02020603050405020304" pitchFamily="18" charset="0"/>
              </a:rPr>
              <a:t>Free Government Headstone/Marker/Medallion(s)</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609600" y="1388853"/>
            <a:ext cx="10972800" cy="5408762"/>
          </a:xfrm>
        </p:spPr>
        <p:txBody>
          <a:bodyPr/>
          <a:lstStyle/>
          <a:p>
            <a:pPr lvl="0"/>
            <a:r>
              <a:rPr lang="en-US" sz="2400" dirty="0">
                <a:solidFill>
                  <a:prstClr val="black"/>
                </a:solidFill>
                <a:latin typeface="Times New Roman" panose="02020603050405020304" pitchFamily="18" charset="0"/>
                <a:cs typeface="Times New Roman" panose="02020603050405020304" pitchFamily="18" charset="0"/>
              </a:rPr>
              <a:t>Spouses and </a:t>
            </a:r>
            <a:r>
              <a:rPr lang="en-US" sz="2400" dirty="0" smtClean="0">
                <a:solidFill>
                  <a:prstClr val="black"/>
                </a:solidFill>
                <a:latin typeface="Times New Roman" panose="02020603050405020304" pitchFamily="18" charset="0"/>
                <a:cs typeface="Times New Roman" panose="02020603050405020304" pitchFamily="18" charset="0"/>
              </a:rPr>
              <a:t>Dependent </a:t>
            </a:r>
            <a:r>
              <a:rPr lang="en-US" sz="2400" dirty="0">
                <a:solidFill>
                  <a:prstClr val="black"/>
                </a:solidFill>
                <a:latin typeface="Times New Roman" panose="02020603050405020304" pitchFamily="18" charset="0"/>
                <a:cs typeface="Times New Roman" panose="02020603050405020304" pitchFamily="18" charset="0"/>
              </a:rPr>
              <a:t>C</a:t>
            </a:r>
            <a:r>
              <a:rPr lang="en-US" sz="2400" dirty="0" smtClean="0">
                <a:solidFill>
                  <a:prstClr val="black"/>
                </a:solidFill>
                <a:latin typeface="Times New Roman" panose="02020603050405020304" pitchFamily="18" charset="0"/>
                <a:cs typeface="Times New Roman" panose="02020603050405020304" pitchFamily="18" charset="0"/>
              </a:rPr>
              <a:t>hildren </a:t>
            </a:r>
            <a:r>
              <a:rPr lang="en-US" sz="2400" dirty="0">
                <a:solidFill>
                  <a:prstClr val="black"/>
                </a:solidFill>
                <a:latin typeface="Times New Roman" panose="02020603050405020304" pitchFamily="18" charset="0"/>
                <a:cs typeface="Times New Roman" panose="02020603050405020304" pitchFamily="18" charset="0"/>
              </a:rPr>
              <a:t>are eligible for a </a:t>
            </a:r>
            <a:r>
              <a:rPr lang="en-US" sz="2400" dirty="0" smtClean="0">
                <a:solidFill>
                  <a:prstClr val="black"/>
                </a:solidFill>
                <a:latin typeface="Times New Roman" panose="02020603050405020304" pitchFamily="18" charset="0"/>
                <a:cs typeface="Times New Roman" panose="02020603050405020304" pitchFamily="18" charset="0"/>
              </a:rPr>
              <a:t>Government </a:t>
            </a:r>
            <a:r>
              <a:rPr lang="en-US" sz="2400" dirty="0">
                <a:solidFill>
                  <a:prstClr val="black"/>
                </a:solidFill>
                <a:latin typeface="Times New Roman" panose="02020603050405020304" pitchFamily="18" charset="0"/>
                <a:cs typeface="Times New Roman" panose="02020603050405020304" pitchFamily="18" charset="0"/>
              </a:rPr>
              <a:t>H</a:t>
            </a:r>
            <a:r>
              <a:rPr lang="en-US" sz="2400" dirty="0" smtClean="0">
                <a:solidFill>
                  <a:prstClr val="black"/>
                </a:solidFill>
                <a:latin typeface="Times New Roman" panose="02020603050405020304" pitchFamily="18" charset="0"/>
                <a:cs typeface="Times New Roman" panose="02020603050405020304" pitchFamily="18" charset="0"/>
              </a:rPr>
              <a:t>eadstone </a:t>
            </a:r>
            <a:r>
              <a:rPr lang="en-US" sz="2400" dirty="0">
                <a:solidFill>
                  <a:prstClr val="black"/>
                </a:solidFill>
                <a:latin typeface="Times New Roman" panose="02020603050405020304" pitchFamily="18" charset="0"/>
                <a:cs typeface="Times New Roman" panose="02020603050405020304" pitchFamily="18" charset="0"/>
              </a:rPr>
              <a:t>or </a:t>
            </a:r>
            <a:r>
              <a:rPr lang="en-US" sz="2400" dirty="0" smtClean="0">
                <a:solidFill>
                  <a:prstClr val="black"/>
                </a:solidFill>
                <a:latin typeface="Times New Roman" panose="02020603050405020304" pitchFamily="18" charset="0"/>
                <a:cs typeface="Times New Roman" panose="02020603050405020304" pitchFamily="18" charset="0"/>
              </a:rPr>
              <a:t>Marker </a:t>
            </a:r>
            <a:r>
              <a:rPr lang="en-US" sz="2400" dirty="0">
                <a:solidFill>
                  <a:prstClr val="black"/>
                </a:solidFill>
                <a:latin typeface="Times New Roman" panose="02020603050405020304" pitchFamily="18" charset="0"/>
                <a:cs typeface="Times New Roman" panose="02020603050405020304" pitchFamily="18" charset="0"/>
              </a:rPr>
              <a:t>only if they are buried in a </a:t>
            </a:r>
            <a:r>
              <a:rPr lang="en-US" sz="2400" dirty="0" smtClean="0">
                <a:solidFill>
                  <a:prstClr val="black"/>
                </a:solidFill>
                <a:latin typeface="Times New Roman" panose="02020603050405020304" pitchFamily="18" charset="0"/>
                <a:cs typeface="Times New Roman" panose="02020603050405020304" pitchFamily="18" charset="0"/>
              </a:rPr>
              <a:t>National </a:t>
            </a:r>
            <a:r>
              <a:rPr lang="en-US" sz="2400" dirty="0">
                <a:solidFill>
                  <a:prstClr val="black"/>
                </a:solidFill>
                <a:latin typeface="Times New Roman" panose="02020603050405020304" pitchFamily="18" charset="0"/>
                <a:cs typeface="Times New Roman" panose="02020603050405020304" pitchFamily="18" charset="0"/>
              </a:rPr>
              <a:t>or </a:t>
            </a:r>
            <a:r>
              <a:rPr lang="en-US" sz="2400" dirty="0" smtClean="0">
                <a:solidFill>
                  <a:prstClr val="black"/>
                </a:solidFill>
                <a:latin typeface="Times New Roman" panose="02020603050405020304" pitchFamily="18" charset="0"/>
                <a:cs typeface="Times New Roman" panose="02020603050405020304" pitchFamily="18" charset="0"/>
              </a:rPr>
              <a:t>State </a:t>
            </a:r>
            <a:r>
              <a:rPr lang="en-US" sz="2400" dirty="0">
                <a:solidFill>
                  <a:prstClr val="black"/>
                </a:solidFill>
                <a:latin typeface="Times New Roman" panose="02020603050405020304" pitchFamily="18" charset="0"/>
                <a:cs typeface="Times New Roman" panose="02020603050405020304" pitchFamily="18" charset="0"/>
              </a:rPr>
              <a:t>Veterans </a:t>
            </a:r>
            <a:r>
              <a:rPr lang="en-US" sz="2400" dirty="0" smtClean="0">
                <a:solidFill>
                  <a:prstClr val="black"/>
                </a:solidFill>
                <a:latin typeface="Times New Roman" panose="02020603050405020304" pitchFamily="18" charset="0"/>
                <a:cs typeface="Times New Roman" panose="02020603050405020304" pitchFamily="18" charset="0"/>
              </a:rPr>
              <a:t>Cemetery</a:t>
            </a:r>
            <a:r>
              <a:rPr lang="en-US" sz="2400" dirty="0">
                <a:solidFill>
                  <a:prstClr val="black"/>
                </a:solidFill>
                <a:latin typeface="Times New Roman" panose="02020603050405020304" pitchFamily="18" charset="0"/>
                <a:cs typeface="Times New Roman" panose="02020603050405020304" pitchFamily="18" charset="0"/>
              </a:rPr>
              <a:t>.</a:t>
            </a:r>
          </a:p>
          <a:p>
            <a:pPr lvl="0"/>
            <a:r>
              <a:rPr lang="en-US" sz="2400" dirty="0">
                <a:solidFill>
                  <a:prstClr val="black"/>
                </a:solidFill>
                <a:latin typeface="Times New Roman" panose="02020603050405020304" pitchFamily="18" charset="0"/>
                <a:cs typeface="Times New Roman" panose="02020603050405020304" pitchFamily="18" charset="0"/>
              </a:rPr>
              <a:t>Before requesting a </a:t>
            </a:r>
            <a:r>
              <a:rPr lang="en-US" sz="2400" dirty="0" smtClean="0">
                <a:solidFill>
                  <a:prstClr val="black"/>
                </a:solidFill>
                <a:latin typeface="Times New Roman" panose="02020603050405020304" pitchFamily="18" charset="0"/>
                <a:cs typeface="Times New Roman" panose="02020603050405020304" pitchFamily="18" charset="0"/>
              </a:rPr>
              <a:t>headstone </a:t>
            </a:r>
            <a:r>
              <a:rPr lang="en-US" sz="2400" dirty="0">
                <a:solidFill>
                  <a:prstClr val="black"/>
                </a:solidFill>
                <a:latin typeface="Times New Roman" panose="02020603050405020304" pitchFamily="18" charset="0"/>
                <a:cs typeface="Times New Roman" panose="02020603050405020304" pitchFamily="18" charset="0"/>
              </a:rPr>
              <a:t>or </a:t>
            </a:r>
            <a:r>
              <a:rPr lang="en-US" sz="2400" dirty="0" smtClean="0">
                <a:solidFill>
                  <a:prstClr val="black"/>
                </a:solidFill>
                <a:latin typeface="Times New Roman" panose="02020603050405020304" pitchFamily="18" charset="0"/>
                <a:cs typeface="Times New Roman" panose="02020603050405020304" pitchFamily="18" charset="0"/>
              </a:rPr>
              <a:t>marker </a:t>
            </a:r>
            <a:r>
              <a:rPr lang="en-US" sz="2400" dirty="0">
                <a:solidFill>
                  <a:prstClr val="black"/>
                </a:solidFill>
                <a:latin typeface="Times New Roman" panose="02020603050405020304" pitchFamily="18" charset="0"/>
                <a:cs typeface="Times New Roman" panose="02020603050405020304" pitchFamily="18" charset="0"/>
              </a:rPr>
              <a:t>for use in a private cemetery, eligible applicants should check with the cemetery to ensure the </a:t>
            </a:r>
            <a:r>
              <a:rPr lang="en-US" sz="2400" dirty="0" smtClean="0">
                <a:solidFill>
                  <a:prstClr val="black"/>
                </a:solidFill>
                <a:latin typeface="Times New Roman" panose="02020603050405020304" pitchFamily="18" charset="0"/>
                <a:cs typeface="Times New Roman" panose="02020603050405020304" pitchFamily="18" charset="0"/>
              </a:rPr>
              <a:t>government-furnished headstone </a:t>
            </a:r>
            <a:r>
              <a:rPr lang="en-US" sz="2400" dirty="0">
                <a:solidFill>
                  <a:prstClr val="black"/>
                </a:solidFill>
                <a:latin typeface="Times New Roman" panose="02020603050405020304" pitchFamily="18" charset="0"/>
                <a:cs typeface="Times New Roman" panose="02020603050405020304" pitchFamily="18" charset="0"/>
              </a:rPr>
              <a:t>or </a:t>
            </a:r>
            <a:r>
              <a:rPr lang="en-US" sz="2400" dirty="0" smtClean="0">
                <a:solidFill>
                  <a:prstClr val="black"/>
                </a:solidFill>
                <a:latin typeface="Times New Roman" panose="02020603050405020304" pitchFamily="18" charset="0"/>
                <a:cs typeface="Times New Roman" panose="02020603050405020304" pitchFamily="18" charset="0"/>
              </a:rPr>
              <a:t>marker </a:t>
            </a:r>
            <a:r>
              <a:rPr lang="en-US" sz="2400" dirty="0">
                <a:solidFill>
                  <a:prstClr val="black"/>
                </a:solidFill>
                <a:latin typeface="Times New Roman" panose="02020603050405020304" pitchFamily="18" charset="0"/>
                <a:cs typeface="Times New Roman" panose="02020603050405020304" pitchFamily="18" charset="0"/>
              </a:rPr>
              <a:t>will be accepted.</a:t>
            </a:r>
          </a:p>
          <a:p>
            <a:pPr lvl="0"/>
            <a:r>
              <a:rPr lang="en-US" sz="2000" dirty="0">
                <a:solidFill>
                  <a:prstClr val="black"/>
                </a:solidFill>
                <a:latin typeface="Times New Roman" panose="02020603050405020304" pitchFamily="18" charset="0"/>
                <a:cs typeface="Times New Roman" panose="02020603050405020304" pitchFamily="18" charset="0"/>
              </a:rPr>
              <a:t>Applicants for </a:t>
            </a:r>
            <a:r>
              <a:rPr lang="en-US" sz="2000" dirty="0" smtClean="0">
                <a:solidFill>
                  <a:prstClr val="black"/>
                </a:solidFill>
                <a:latin typeface="Times New Roman" panose="02020603050405020304" pitchFamily="18" charset="0"/>
                <a:cs typeface="Times New Roman" panose="02020603050405020304" pitchFamily="18" charset="0"/>
              </a:rPr>
              <a:t>burial headstones </a:t>
            </a:r>
            <a:r>
              <a:rPr lang="en-US" sz="2000" dirty="0">
                <a:solidFill>
                  <a:prstClr val="black"/>
                </a:solidFill>
                <a:latin typeface="Times New Roman" panose="02020603050405020304" pitchFamily="18" charset="0"/>
                <a:cs typeface="Times New Roman" panose="02020603050405020304" pitchFamily="18" charset="0"/>
              </a:rPr>
              <a:t>and </a:t>
            </a:r>
            <a:r>
              <a:rPr lang="en-US" sz="2000" dirty="0" smtClean="0">
                <a:solidFill>
                  <a:prstClr val="black"/>
                </a:solidFill>
                <a:latin typeface="Times New Roman" panose="02020603050405020304" pitchFamily="18" charset="0"/>
                <a:cs typeface="Times New Roman" panose="02020603050405020304" pitchFamily="18" charset="0"/>
              </a:rPr>
              <a:t>markers </a:t>
            </a:r>
            <a:r>
              <a:rPr lang="en-US" sz="2000" dirty="0">
                <a:solidFill>
                  <a:prstClr val="black"/>
                </a:solidFill>
                <a:latin typeface="Times New Roman" panose="02020603050405020304" pitchFamily="18" charset="0"/>
                <a:cs typeface="Times New Roman" panose="02020603050405020304" pitchFamily="18" charset="0"/>
              </a:rPr>
              <a:t>include the decedent’s </a:t>
            </a:r>
            <a:r>
              <a:rPr lang="en-US" sz="2000" dirty="0" smtClean="0">
                <a:solidFill>
                  <a:prstClr val="black"/>
                </a:solidFill>
                <a:latin typeface="Times New Roman" panose="02020603050405020304" pitchFamily="18" charset="0"/>
                <a:cs typeface="Times New Roman" panose="02020603050405020304" pitchFamily="18" charset="0"/>
              </a:rPr>
              <a:t>spouse </a:t>
            </a:r>
            <a:r>
              <a:rPr lang="en-US" sz="2000" dirty="0">
                <a:solidFill>
                  <a:prstClr val="black"/>
                </a:solidFill>
                <a:latin typeface="Times New Roman" panose="02020603050405020304" pitchFamily="18" charset="0"/>
                <a:cs typeface="Times New Roman" panose="02020603050405020304" pitchFamily="18" charset="0"/>
              </a:rPr>
              <a:t>or individual in a legal union with the decedent, the decedent’s child, parent or sibling, whether biological, adopted or step relation, and any lineal or collateral descendant of the decedent, personal representative, Veterans Service Organization, individual employed by state or local government responsible for serving Veterans, individuals with legal responsibility for the disposition of the unclaimed remains of the decedent or other matters related to interment or memorialization, or anyone if the decedent’s dates of service ended prior to April 6, 1917 (applies to others whose eligibility is derived). All installation fees at private cemeteries are the responsibility of the applicant.</a:t>
            </a: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pPr>
              <a:defRPr/>
            </a:pPr>
            <a:fld id="{131ADAD2-64CC-4566-BACE-84343FD55266}"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75193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cap="all" dirty="0">
                <a:solidFill>
                  <a:prstClr val="white"/>
                </a:solidFill>
                <a:latin typeface="Times New Roman" panose="02020603050405020304" pitchFamily="18" charset="0"/>
                <a:cs typeface="Times New Roman" panose="02020603050405020304" pitchFamily="18" charset="0"/>
              </a:rPr>
              <a:t>Free Government Headstone/Marker/Medallion(s)</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pPr lvl="0"/>
            <a:r>
              <a:rPr lang="en-US" b="1" dirty="0">
                <a:solidFill>
                  <a:srgbClr val="2E2E2E"/>
                </a:solidFill>
                <a:latin typeface="Times New Roman" panose="02020603050405020304" pitchFamily="18" charset="0"/>
                <a:cs typeface="Times New Roman" panose="02020603050405020304" pitchFamily="18" charset="0"/>
              </a:rPr>
              <a:t>Medallion in lieu of </a:t>
            </a:r>
            <a:r>
              <a:rPr lang="en-US" b="1" dirty="0" smtClean="0">
                <a:solidFill>
                  <a:srgbClr val="2E2E2E"/>
                </a:solidFill>
                <a:latin typeface="Times New Roman" panose="02020603050405020304" pitchFamily="18" charset="0"/>
                <a:cs typeface="Times New Roman" panose="02020603050405020304" pitchFamily="18" charset="0"/>
              </a:rPr>
              <a:t>Government </a:t>
            </a:r>
            <a:r>
              <a:rPr lang="en-US" b="1" dirty="0">
                <a:solidFill>
                  <a:srgbClr val="2E2E2E"/>
                </a:solidFill>
                <a:latin typeface="Times New Roman" panose="02020603050405020304" pitchFamily="18" charset="0"/>
                <a:cs typeface="Times New Roman" panose="02020603050405020304" pitchFamily="18" charset="0"/>
              </a:rPr>
              <a:t>H</a:t>
            </a:r>
            <a:r>
              <a:rPr lang="en-US" b="1" dirty="0" smtClean="0">
                <a:solidFill>
                  <a:srgbClr val="2E2E2E"/>
                </a:solidFill>
                <a:latin typeface="Times New Roman" panose="02020603050405020304" pitchFamily="18" charset="0"/>
                <a:cs typeface="Times New Roman" panose="02020603050405020304" pitchFamily="18" charset="0"/>
              </a:rPr>
              <a:t>eadstone </a:t>
            </a:r>
            <a:r>
              <a:rPr lang="en-US" b="1" dirty="0">
                <a:solidFill>
                  <a:srgbClr val="2E2E2E"/>
                </a:solidFill>
                <a:latin typeface="Times New Roman" panose="02020603050405020304" pitchFamily="18" charset="0"/>
                <a:cs typeface="Times New Roman" panose="02020603050405020304" pitchFamily="18" charset="0"/>
              </a:rPr>
              <a:t>or </a:t>
            </a:r>
            <a:r>
              <a:rPr lang="en-US" b="1" dirty="0" smtClean="0">
                <a:solidFill>
                  <a:srgbClr val="2E2E2E"/>
                </a:solidFill>
                <a:latin typeface="Times New Roman" panose="02020603050405020304" pitchFamily="18" charset="0"/>
                <a:cs typeface="Times New Roman" panose="02020603050405020304" pitchFamily="18" charset="0"/>
              </a:rPr>
              <a:t>Marker </a:t>
            </a:r>
            <a:r>
              <a:rPr lang="en-US" b="1" dirty="0">
                <a:solidFill>
                  <a:srgbClr val="2E2E2E"/>
                </a:solidFill>
                <a:latin typeface="Times New Roman" panose="02020603050405020304" pitchFamily="18" charset="0"/>
                <a:cs typeface="Times New Roman" panose="02020603050405020304" pitchFamily="18" charset="0"/>
              </a:rPr>
              <a:t>for </a:t>
            </a:r>
            <a:r>
              <a:rPr lang="en-US" b="1" dirty="0" smtClean="0">
                <a:solidFill>
                  <a:srgbClr val="2E2E2E"/>
                </a:solidFill>
                <a:latin typeface="Times New Roman" panose="02020603050405020304" pitchFamily="18" charset="0"/>
                <a:cs typeface="Times New Roman" panose="02020603050405020304" pitchFamily="18" charset="0"/>
              </a:rPr>
              <a:t>Private </a:t>
            </a:r>
            <a:r>
              <a:rPr lang="en-US" b="1" dirty="0">
                <a:solidFill>
                  <a:srgbClr val="2E2E2E"/>
                </a:solidFill>
                <a:latin typeface="Times New Roman" panose="02020603050405020304" pitchFamily="18" charset="0"/>
                <a:cs typeface="Times New Roman" panose="02020603050405020304" pitchFamily="18" charset="0"/>
              </a:rPr>
              <a:t>C</a:t>
            </a:r>
            <a:r>
              <a:rPr lang="en-US" b="1" dirty="0" smtClean="0">
                <a:solidFill>
                  <a:srgbClr val="2E2E2E"/>
                </a:solidFill>
                <a:latin typeface="Times New Roman" panose="02020603050405020304" pitchFamily="18" charset="0"/>
                <a:cs typeface="Times New Roman" panose="02020603050405020304" pitchFamily="18" charset="0"/>
              </a:rPr>
              <a:t>emeteries</a:t>
            </a:r>
            <a:r>
              <a:rPr lang="en-US" b="1" dirty="0">
                <a:solidFill>
                  <a:srgbClr val="2E2E2E"/>
                </a:solidFill>
                <a:latin typeface="Times New Roman" panose="02020603050405020304" pitchFamily="18" charset="0"/>
                <a:cs typeface="Times New Roman" panose="02020603050405020304" pitchFamily="18" charset="0"/>
              </a:rPr>
              <a:t>: </a:t>
            </a:r>
            <a:r>
              <a:rPr lang="en-US" dirty="0">
                <a:solidFill>
                  <a:srgbClr val="2E2E2E"/>
                </a:solidFill>
                <a:latin typeface="Times New Roman" panose="02020603050405020304" pitchFamily="18" charset="0"/>
                <a:cs typeface="Times New Roman" panose="02020603050405020304" pitchFamily="18" charset="0"/>
              </a:rPr>
              <a:t>For decedents who served in the U.S. Armed Forces </a:t>
            </a:r>
            <a:r>
              <a:rPr lang="en-US" dirty="0" smtClean="0">
                <a:solidFill>
                  <a:srgbClr val="2E2E2E"/>
                </a:solidFill>
                <a:latin typeface="Times New Roman" panose="02020603050405020304" pitchFamily="18" charset="0"/>
                <a:cs typeface="Times New Roman" panose="02020603050405020304" pitchFamily="18" charset="0"/>
              </a:rPr>
              <a:t>on or </a:t>
            </a:r>
            <a:r>
              <a:rPr lang="en-US" dirty="0">
                <a:solidFill>
                  <a:srgbClr val="2E2E2E"/>
                </a:solidFill>
                <a:latin typeface="Times New Roman" panose="02020603050405020304" pitchFamily="18" charset="0"/>
                <a:cs typeface="Times New Roman" panose="02020603050405020304" pitchFamily="18" charset="0"/>
              </a:rPr>
              <a:t>after April 6, 1917, and are eligible for VA memorialization benefits (or would be but for date of death), VA is authorized to provide a M</a:t>
            </a:r>
            <a:r>
              <a:rPr lang="en-US" dirty="0" smtClean="0">
                <a:solidFill>
                  <a:srgbClr val="2E2E2E"/>
                </a:solidFill>
                <a:latin typeface="Times New Roman" panose="02020603050405020304" pitchFamily="18" charset="0"/>
                <a:cs typeface="Times New Roman" panose="02020603050405020304" pitchFamily="18" charset="0"/>
              </a:rPr>
              <a:t>edallion instead </a:t>
            </a:r>
            <a:r>
              <a:rPr lang="en-US" dirty="0">
                <a:solidFill>
                  <a:srgbClr val="2E2E2E"/>
                </a:solidFill>
                <a:latin typeface="Times New Roman" panose="02020603050405020304" pitchFamily="18" charset="0"/>
                <a:cs typeface="Times New Roman" panose="02020603050405020304" pitchFamily="18" charset="0"/>
              </a:rPr>
              <a:t>of a </a:t>
            </a:r>
            <a:r>
              <a:rPr lang="en-US" dirty="0" smtClean="0">
                <a:solidFill>
                  <a:srgbClr val="2E2E2E"/>
                </a:solidFill>
                <a:latin typeface="Times New Roman" panose="02020603050405020304" pitchFamily="18" charset="0"/>
                <a:cs typeface="Times New Roman" panose="02020603050405020304" pitchFamily="18" charset="0"/>
              </a:rPr>
              <a:t>Headstone </a:t>
            </a:r>
            <a:r>
              <a:rPr lang="en-US" dirty="0">
                <a:solidFill>
                  <a:srgbClr val="2E2E2E"/>
                </a:solidFill>
                <a:latin typeface="Times New Roman" panose="02020603050405020304" pitchFamily="18" charset="0"/>
                <a:cs typeface="Times New Roman" panose="02020603050405020304" pitchFamily="18" charset="0"/>
              </a:rPr>
              <a:t>or </a:t>
            </a:r>
            <a:r>
              <a:rPr lang="en-US" dirty="0" smtClean="0">
                <a:solidFill>
                  <a:srgbClr val="2E2E2E"/>
                </a:solidFill>
                <a:latin typeface="Times New Roman" panose="02020603050405020304" pitchFamily="18" charset="0"/>
                <a:cs typeface="Times New Roman" panose="02020603050405020304" pitchFamily="18" charset="0"/>
              </a:rPr>
              <a:t>Marker </a:t>
            </a:r>
            <a:r>
              <a:rPr lang="en-US" dirty="0">
                <a:solidFill>
                  <a:srgbClr val="2E2E2E"/>
                </a:solidFill>
                <a:latin typeface="Times New Roman" panose="02020603050405020304" pitchFamily="18" charset="0"/>
                <a:cs typeface="Times New Roman" panose="02020603050405020304" pitchFamily="18" charset="0"/>
              </a:rPr>
              <a:t>if the grave is in a </a:t>
            </a:r>
            <a:r>
              <a:rPr lang="en-US" dirty="0" smtClean="0">
                <a:solidFill>
                  <a:srgbClr val="2E2E2E"/>
                </a:solidFill>
                <a:latin typeface="Times New Roman" panose="02020603050405020304" pitchFamily="18" charset="0"/>
                <a:cs typeface="Times New Roman" panose="02020603050405020304" pitchFamily="18" charset="0"/>
              </a:rPr>
              <a:t>private cemetery </a:t>
            </a:r>
            <a:r>
              <a:rPr lang="en-US" dirty="0">
                <a:solidFill>
                  <a:srgbClr val="2E2E2E"/>
                </a:solidFill>
                <a:latin typeface="Times New Roman" panose="02020603050405020304" pitchFamily="18" charset="0"/>
                <a:cs typeface="Times New Roman" panose="02020603050405020304" pitchFamily="18" charset="0"/>
              </a:rPr>
              <a:t>and already marked with a privately-purchased H</a:t>
            </a:r>
            <a:r>
              <a:rPr lang="en-US" dirty="0" smtClean="0">
                <a:solidFill>
                  <a:srgbClr val="2E2E2E"/>
                </a:solidFill>
                <a:latin typeface="Times New Roman" panose="02020603050405020304" pitchFamily="18" charset="0"/>
                <a:cs typeface="Times New Roman" panose="02020603050405020304" pitchFamily="18" charset="0"/>
              </a:rPr>
              <a:t>eadstone or </a:t>
            </a:r>
            <a:r>
              <a:rPr lang="en-US" dirty="0">
                <a:solidFill>
                  <a:srgbClr val="2E2E2E"/>
                </a:solidFill>
                <a:latin typeface="Times New Roman" panose="02020603050405020304" pitchFamily="18" charset="0"/>
                <a:cs typeface="Times New Roman" panose="02020603050405020304" pitchFamily="18" charset="0"/>
              </a:rPr>
              <a:t>M</a:t>
            </a:r>
            <a:r>
              <a:rPr lang="en-US" dirty="0" smtClean="0">
                <a:solidFill>
                  <a:srgbClr val="2E2E2E"/>
                </a:solidFill>
                <a:latin typeface="Times New Roman" panose="02020603050405020304" pitchFamily="18" charset="0"/>
                <a:cs typeface="Times New Roman" panose="02020603050405020304" pitchFamily="18" charset="0"/>
              </a:rPr>
              <a:t>arker</a:t>
            </a:r>
            <a:r>
              <a:rPr lang="en-US" dirty="0">
                <a:solidFill>
                  <a:srgbClr val="2E2E2E"/>
                </a:solidFill>
                <a:latin typeface="Times New Roman" panose="02020603050405020304" pitchFamily="18" charset="0"/>
                <a:cs typeface="Times New Roman" panose="02020603050405020304" pitchFamily="18" charset="0"/>
              </a:rPr>
              <a:t>. The VA </a:t>
            </a:r>
            <a:r>
              <a:rPr lang="en-US" dirty="0" smtClean="0">
                <a:solidFill>
                  <a:srgbClr val="2E2E2E"/>
                </a:solidFill>
                <a:latin typeface="Times New Roman" panose="02020603050405020304" pitchFamily="18" charset="0"/>
                <a:cs typeface="Times New Roman" panose="02020603050405020304" pitchFamily="18" charset="0"/>
              </a:rPr>
              <a:t>Medallion </a:t>
            </a:r>
            <a:r>
              <a:rPr lang="en-US" dirty="0">
                <a:solidFill>
                  <a:srgbClr val="2E2E2E"/>
                </a:solidFill>
                <a:latin typeface="Times New Roman" panose="02020603050405020304" pitchFamily="18" charset="0"/>
                <a:cs typeface="Times New Roman" panose="02020603050405020304" pitchFamily="18" charset="0"/>
              </a:rPr>
              <a:t>denotes the decedents’ status as </a:t>
            </a:r>
            <a:r>
              <a:rPr lang="en-US" dirty="0" smtClean="0">
                <a:solidFill>
                  <a:srgbClr val="2E2E2E"/>
                </a:solidFill>
                <a:latin typeface="Times New Roman" panose="02020603050405020304" pitchFamily="18" charset="0"/>
                <a:cs typeface="Times New Roman" panose="02020603050405020304" pitchFamily="18" charset="0"/>
              </a:rPr>
              <a:t>a Veteran</a:t>
            </a:r>
            <a:r>
              <a:rPr lang="en-US" dirty="0">
                <a:solidFill>
                  <a:srgbClr val="2E2E2E"/>
                </a:solidFill>
                <a:latin typeface="Arial" panose="020B0604020202020204" pitchFamily="34" charset="0"/>
              </a:rPr>
              <a:t>.</a:t>
            </a:r>
            <a:endParaRPr lang="en-US" dirty="0">
              <a:solidFill>
                <a:prstClr val="black"/>
              </a:solidFill>
            </a:endParaRP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pPr>
              <a:defRPr/>
            </a:pPr>
            <a:fld id="{131ADAD2-64CC-4566-BACE-84343FD55266}" type="slidenum">
              <a:rPr lang="en-US" smtClean="0">
                <a:solidFill>
                  <a:prstClr val="black"/>
                </a:solidFill>
              </a:rPr>
              <a:pPr>
                <a:defRPr/>
              </a:pPr>
              <a:t>15</a:t>
            </a:fld>
            <a:endParaRPr lang="en-US" dirty="0">
              <a:solidFill>
                <a:prstClr val="black"/>
              </a:solidFill>
            </a:endParaRPr>
          </a:p>
        </p:txBody>
      </p:sp>
      <p:pic>
        <p:nvPicPr>
          <p:cNvPr id="3074" name="Picture 2" descr="Image result for government headstone or mar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662" y="4702174"/>
            <a:ext cx="255270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overnment headstone or mar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439" y="4720148"/>
            <a:ext cx="3432762" cy="20013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overnment headstone or mar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824" y="4720148"/>
            <a:ext cx="2911022" cy="200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7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Burial Flag(S)</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p:txBody>
          <a:bodyPr/>
          <a:lstStyle/>
          <a:p>
            <a:pPr lvl="0"/>
            <a:r>
              <a:rPr lang="en-US" sz="4800" b="1" i="1" dirty="0">
                <a:solidFill>
                  <a:srgbClr val="1F497D"/>
                </a:solidFill>
                <a:latin typeface="Times New Roman" panose="02020603050405020304" pitchFamily="18" charset="0"/>
                <a:cs typeface="Times New Roman" panose="02020603050405020304" pitchFamily="18" charset="0"/>
              </a:rPr>
              <a:t>“Death &amp; Burial Benefits/Programs”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71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cap="all" dirty="0" smtClean="0">
                <a:solidFill>
                  <a:prstClr val="white"/>
                </a:solidFill>
                <a:latin typeface="Times New Roman" panose="02020603050405020304" pitchFamily="18" charset="0"/>
                <a:cs typeface="Times New Roman" panose="02020603050405020304" pitchFamily="18" charset="0"/>
              </a:rPr>
              <a:t>Burial Flag(s)</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r>
              <a:rPr lang="en-US" sz="2400" b="1" dirty="0">
                <a:solidFill>
                  <a:srgbClr val="2E2E2E"/>
                </a:solidFill>
                <a:latin typeface="Times New Roman" panose="02020603050405020304" pitchFamily="18" charset="0"/>
                <a:cs typeface="Times New Roman" panose="02020603050405020304" pitchFamily="18" charset="0"/>
              </a:rPr>
              <a:t>Burial Flags: </a:t>
            </a:r>
            <a:r>
              <a:rPr lang="en-US" sz="2200" dirty="0">
                <a:solidFill>
                  <a:srgbClr val="2E2E2E"/>
                </a:solidFill>
                <a:latin typeface="Times New Roman" panose="02020603050405020304" pitchFamily="18" charset="0"/>
                <a:cs typeface="Times New Roman" panose="02020603050405020304" pitchFamily="18" charset="0"/>
              </a:rPr>
              <a:t>VA will furnish a U.S. </a:t>
            </a:r>
            <a:r>
              <a:rPr lang="en-US" sz="2200" dirty="0" smtClean="0">
                <a:solidFill>
                  <a:srgbClr val="2E2E2E"/>
                </a:solidFill>
                <a:latin typeface="Times New Roman" panose="02020603050405020304" pitchFamily="18" charset="0"/>
                <a:cs typeface="Times New Roman" panose="02020603050405020304" pitchFamily="18" charset="0"/>
              </a:rPr>
              <a:t>Burial </a:t>
            </a:r>
            <a:r>
              <a:rPr lang="en-US" sz="2200" dirty="0">
                <a:solidFill>
                  <a:srgbClr val="2E2E2E"/>
                </a:solidFill>
                <a:latin typeface="Times New Roman" panose="02020603050405020304" pitchFamily="18" charset="0"/>
                <a:cs typeface="Times New Roman" panose="02020603050405020304" pitchFamily="18" charset="0"/>
              </a:rPr>
              <a:t>F</a:t>
            </a:r>
            <a:r>
              <a:rPr lang="en-US" sz="2200" dirty="0" smtClean="0">
                <a:solidFill>
                  <a:srgbClr val="2E2E2E"/>
                </a:solidFill>
                <a:latin typeface="Times New Roman" panose="02020603050405020304" pitchFamily="18" charset="0"/>
                <a:cs typeface="Times New Roman" panose="02020603050405020304" pitchFamily="18" charset="0"/>
              </a:rPr>
              <a:t>lag </a:t>
            </a:r>
            <a:r>
              <a:rPr lang="en-US" sz="2200" dirty="0">
                <a:solidFill>
                  <a:srgbClr val="2E2E2E"/>
                </a:solidFill>
                <a:latin typeface="Times New Roman" panose="02020603050405020304" pitchFamily="18" charset="0"/>
                <a:cs typeface="Times New Roman" panose="02020603050405020304" pitchFamily="18" charset="0"/>
              </a:rPr>
              <a:t>to recognize deceased Veterans who received an </a:t>
            </a:r>
            <a:r>
              <a:rPr lang="en-US" sz="2200" i="1" dirty="0">
                <a:solidFill>
                  <a:srgbClr val="2E2E2E"/>
                </a:solidFill>
                <a:latin typeface="Times New Roman" panose="02020603050405020304" pitchFamily="18" charset="0"/>
                <a:cs typeface="Times New Roman" panose="02020603050405020304" pitchFamily="18" charset="0"/>
              </a:rPr>
              <a:t>other than </a:t>
            </a:r>
            <a:r>
              <a:rPr lang="en-US" sz="2200" i="1" dirty="0" smtClean="0">
                <a:solidFill>
                  <a:srgbClr val="2E2E2E"/>
                </a:solidFill>
                <a:latin typeface="Times New Roman" panose="02020603050405020304" pitchFamily="18" charset="0"/>
                <a:cs typeface="Times New Roman" panose="02020603050405020304" pitchFamily="18" charset="0"/>
              </a:rPr>
              <a:t>Dishonorable </a:t>
            </a:r>
            <a:r>
              <a:rPr lang="en-US" sz="2200" i="1" dirty="0">
                <a:solidFill>
                  <a:srgbClr val="2E2E2E"/>
                </a:solidFill>
                <a:latin typeface="Times New Roman" panose="02020603050405020304" pitchFamily="18" charset="0"/>
                <a:cs typeface="Times New Roman" panose="02020603050405020304" pitchFamily="18" charset="0"/>
              </a:rPr>
              <a:t>D</a:t>
            </a:r>
            <a:r>
              <a:rPr lang="en-US" sz="2200" i="1" dirty="0" smtClean="0">
                <a:solidFill>
                  <a:srgbClr val="2E2E2E"/>
                </a:solidFill>
                <a:latin typeface="Times New Roman" panose="02020603050405020304" pitchFamily="18" charset="0"/>
                <a:cs typeface="Times New Roman" panose="02020603050405020304" pitchFamily="18" charset="0"/>
              </a:rPr>
              <a:t>ischarge</a:t>
            </a:r>
            <a:r>
              <a:rPr lang="en-US" sz="2200" dirty="0">
                <a:solidFill>
                  <a:srgbClr val="2E2E2E"/>
                </a:solidFill>
                <a:latin typeface="Times New Roman" panose="02020603050405020304" pitchFamily="18" charset="0"/>
                <a:cs typeface="Times New Roman" panose="02020603050405020304" pitchFamily="18" charset="0"/>
              </a:rPr>
              <a:t>. This includes certain persons who served in the organized military forces of the Commonwealth of the Philippines while in service of the U.S </a:t>
            </a:r>
            <a:r>
              <a:rPr lang="en-US" sz="2200" dirty="0" smtClean="0">
                <a:solidFill>
                  <a:srgbClr val="2E2E2E"/>
                </a:solidFill>
                <a:latin typeface="Times New Roman" panose="02020603050405020304" pitchFamily="18" charset="0"/>
                <a:cs typeface="Times New Roman" panose="02020603050405020304" pitchFamily="18" charset="0"/>
              </a:rPr>
              <a:t>Armed </a:t>
            </a:r>
            <a:r>
              <a:rPr lang="en-US" sz="2200" dirty="0">
                <a:solidFill>
                  <a:srgbClr val="2E2E2E"/>
                </a:solidFill>
                <a:latin typeface="Times New Roman" panose="02020603050405020304" pitchFamily="18" charset="0"/>
                <a:cs typeface="Times New Roman" panose="02020603050405020304" pitchFamily="18" charset="0"/>
              </a:rPr>
              <a:t>F</a:t>
            </a:r>
            <a:r>
              <a:rPr lang="en-US" sz="2200" dirty="0" smtClean="0">
                <a:solidFill>
                  <a:srgbClr val="2E2E2E"/>
                </a:solidFill>
                <a:latin typeface="Times New Roman" panose="02020603050405020304" pitchFamily="18" charset="0"/>
                <a:cs typeface="Times New Roman" panose="02020603050405020304" pitchFamily="18" charset="0"/>
              </a:rPr>
              <a:t>orces </a:t>
            </a:r>
            <a:r>
              <a:rPr lang="en-US" sz="2200" dirty="0">
                <a:solidFill>
                  <a:srgbClr val="2E2E2E"/>
                </a:solidFill>
                <a:latin typeface="Times New Roman" panose="02020603050405020304" pitchFamily="18" charset="0"/>
                <a:cs typeface="Times New Roman" panose="02020603050405020304" pitchFamily="18" charset="0"/>
              </a:rPr>
              <a:t>and who died on or after April 25, 1951. Also eligible for a </a:t>
            </a:r>
            <a:r>
              <a:rPr lang="en-US" sz="2200" dirty="0" smtClean="0">
                <a:solidFill>
                  <a:srgbClr val="2E2E2E"/>
                </a:solidFill>
                <a:latin typeface="Times New Roman" panose="02020603050405020304" pitchFamily="18" charset="0"/>
                <a:cs typeface="Times New Roman" panose="02020603050405020304" pitchFamily="18" charset="0"/>
              </a:rPr>
              <a:t>Burial </a:t>
            </a:r>
            <a:r>
              <a:rPr lang="en-US" sz="2200" dirty="0">
                <a:solidFill>
                  <a:srgbClr val="2E2E2E"/>
                </a:solidFill>
                <a:latin typeface="Times New Roman" panose="02020603050405020304" pitchFamily="18" charset="0"/>
                <a:cs typeface="Times New Roman" panose="02020603050405020304" pitchFamily="18" charset="0"/>
              </a:rPr>
              <a:t>F</a:t>
            </a:r>
            <a:r>
              <a:rPr lang="en-US" sz="2200" dirty="0" smtClean="0">
                <a:solidFill>
                  <a:srgbClr val="2E2E2E"/>
                </a:solidFill>
                <a:latin typeface="Times New Roman" panose="02020603050405020304" pitchFamily="18" charset="0"/>
                <a:cs typeface="Times New Roman" panose="02020603050405020304" pitchFamily="18" charset="0"/>
              </a:rPr>
              <a:t>lag </a:t>
            </a:r>
            <a:r>
              <a:rPr lang="en-US" sz="2200" dirty="0">
                <a:solidFill>
                  <a:srgbClr val="2E2E2E"/>
                </a:solidFill>
                <a:latin typeface="Times New Roman" panose="02020603050405020304" pitchFamily="18" charset="0"/>
                <a:cs typeface="Times New Roman" panose="02020603050405020304" pitchFamily="18" charset="0"/>
              </a:rPr>
              <a:t>are Veterans who were entitled to retired pay for service in the Reserve or National Guard, or would have been entitled if over age 60; and members or former members of the Selected Reserve who served their initial obligation, or were discharged for a disability incurred or aggravated in the line of duty, or died while a member of the Selected Reserve.</a:t>
            </a: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pPr>
              <a:defRPr/>
            </a:pPr>
            <a:fld id="{131ADAD2-64CC-4566-BACE-84343FD55266}" type="slidenum">
              <a:rPr lang="en-US" smtClean="0">
                <a:solidFill>
                  <a:prstClr val="black"/>
                </a:solidFill>
              </a:rPr>
              <a:pPr>
                <a:defRPr/>
              </a:pPr>
              <a:t>17</a:t>
            </a:fld>
            <a:endParaRPr lang="en-US" dirty="0">
              <a:solidFill>
                <a:prstClr val="black"/>
              </a:solidFill>
            </a:endParaRPr>
          </a:p>
        </p:txBody>
      </p:sp>
      <p:pic>
        <p:nvPicPr>
          <p:cNvPr id="2050" name="Picture 2" descr="Image result for folded american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680" y="4459857"/>
            <a:ext cx="3406962" cy="226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29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Presidential Memorial Certificate</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lvl="0"/>
            <a:r>
              <a:rPr lang="en-US" sz="4800" b="1" i="1" dirty="0">
                <a:solidFill>
                  <a:srgbClr val="1F497D"/>
                </a:solidFill>
                <a:latin typeface="Times New Roman" panose="02020603050405020304" pitchFamily="18" charset="0"/>
                <a:cs typeface="Times New Roman" panose="02020603050405020304" pitchFamily="18" charset="0"/>
              </a:rPr>
              <a:t>“Death &amp; Burial Benefits/Programs”</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861218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cap="all" dirty="0">
                <a:solidFill>
                  <a:prstClr val="white"/>
                </a:solidFill>
                <a:latin typeface="Times New Roman" panose="02020603050405020304" pitchFamily="18" charset="0"/>
                <a:cs typeface="Times New Roman" panose="02020603050405020304" pitchFamily="18" charset="0"/>
              </a:rPr>
              <a:t>Presidential Memorial Certificate</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609600" y="1524001"/>
            <a:ext cx="10972800" cy="5023448"/>
          </a:xfrm>
        </p:spPr>
        <p:txBody>
          <a:bodyPr/>
          <a:lstStyle/>
          <a:p>
            <a:r>
              <a:rPr lang="en-US" sz="2400" b="1" dirty="0">
                <a:solidFill>
                  <a:srgbClr val="2E2E2E"/>
                </a:solidFill>
                <a:latin typeface="Times New Roman" panose="02020603050405020304" pitchFamily="18" charset="0"/>
                <a:cs typeface="Times New Roman" panose="02020603050405020304" pitchFamily="18" charset="0"/>
              </a:rPr>
              <a:t>Presidential Memorial Certificates (PMCs):</a:t>
            </a:r>
            <a:r>
              <a:rPr lang="en-US" sz="2400" dirty="0">
                <a:solidFill>
                  <a:srgbClr val="2E2E2E"/>
                </a:solidFill>
                <a:latin typeface="Times New Roman" panose="02020603050405020304" pitchFamily="18" charset="0"/>
                <a:cs typeface="Times New Roman" panose="02020603050405020304" pitchFamily="18" charset="0"/>
              </a:rPr>
              <a:t> PMCs are issued to honor the memory of deceased persons VA finds eligible for burial in a </a:t>
            </a:r>
            <a:r>
              <a:rPr lang="en-US" sz="2400" dirty="0" smtClean="0">
                <a:solidFill>
                  <a:srgbClr val="2E2E2E"/>
                </a:solidFill>
                <a:latin typeface="Times New Roman" panose="02020603050405020304" pitchFamily="18" charset="0"/>
                <a:cs typeface="Times New Roman" panose="02020603050405020304" pitchFamily="18" charset="0"/>
              </a:rPr>
              <a:t>National </a:t>
            </a:r>
            <a:r>
              <a:rPr lang="en-US" sz="2400" dirty="0">
                <a:solidFill>
                  <a:srgbClr val="2E2E2E"/>
                </a:solidFill>
                <a:latin typeface="Times New Roman" panose="02020603050405020304" pitchFamily="18" charset="0"/>
                <a:cs typeface="Times New Roman" panose="02020603050405020304" pitchFamily="18" charset="0"/>
              </a:rPr>
              <a:t>C</a:t>
            </a:r>
            <a:r>
              <a:rPr lang="en-US" sz="2400" dirty="0" smtClean="0">
                <a:solidFill>
                  <a:srgbClr val="2E2E2E"/>
                </a:solidFill>
                <a:latin typeface="Times New Roman" panose="02020603050405020304" pitchFamily="18" charset="0"/>
                <a:cs typeface="Times New Roman" panose="02020603050405020304" pitchFamily="18" charset="0"/>
              </a:rPr>
              <a:t>emetery</a:t>
            </a:r>
            <a:r>
              <a:rPr lang="en-US" sz="2400" dirty="0">
                <a:solidFill>
                  <a:srgbClr val="2E2E2E"/>
                </a:solidFill>
                <a:latin typeface="Times New Roman" panose="02020603050405020304" pitchFamily="18" charset="0"/>
                <a:cs typeface="Times New Roman" panose="02020603050405020304" pitchFamily="18" charset="0"/>
              </a:rPr>
              <a:t>. This includes persons who died on </a:t>
            </a:r>
            <a:r>
              <a:rPr lang="en-US" sz="2400" dirty="0" smtClean="0">
                <a:solidFill>
                  <a:srgbClr val="2E2E2E"/>
                </a:solidFill>
                <a:latin typeface="Times New Roman" panose="02020603050405020304" pitchFamily="18" charset="0"/>
                <a:cs typeface="Times New Roman" panose="02020603050405020304" pitchFamily="18" charset="0"/>
              </a:rPr>
              <a:t>Active </a:t>
            </a:r>
            <a:r>
              <a:rPr lang="en-US" sz="2400" dirty="0">
                <a:solidFill>
                  <a:srgbClr val="2E2E2E"/>
                </a:solidFill>
                <a:latin typeface="Times New Roman" panose="02020603050405020304" pitchFamily="18" charset="0"/>
                <a:cs typeface="Times New Roman" panose="02020603050405020304" pitchFamily="18" charset="0"/>
              </a:rPr>
              <a:t>M</a:t>
            </a:r>
            <a:r>
              <a:rPr lang="en-US" sz="2400" dirty="0" smtClean="0">
                <a:solidFill>
                  <a:srgbClr val="2E2E2E"/>
                </a:solidFill>
                <a:latin typeface="Times New Roman" panose="02020603050405020304" pitchFamily="18" charset="0"/>
                <a:cs typeface="Times New Roman" panose="02020603050405020304" pitchFamily="18" charset="0"/>
              </a:rPr>
              <a:t>ilitary</a:t>
            </a:r>
            <a:r>
              <a:rPr lang="en-US" sz="2400" dirty="0">
                <a:solidFill>
                  <a:srgbClr val="2E2E2E"/>
                </a:solidFill>
                <a:latin typeface="Times New Roman" panose="02020603050405020304" pitchFamily="18" charset="0"/>
                <a:cs typeface="Times New Roman" panose="02020603050405020304" pitchFamily="18" charset="0"/>
              </a:rPr>
              <a:t>, </a:t>
            </a:r>
            <a:r>
              <a:rPr lang="en-US" sz="2400" dirty="0" smtClean="0">
                <a:solidFill>
                  <a:srgbClr val="2E2E2E"/>
                </a:solidFill>
                <a:latin typeface="Times New Roman" panose="02020603050405020304" pitchFamily="18" charset="0"/>
                <a:cs typeface="Times New Roman" panose="02020603050405020304" pitchFamily="18" charset="0"/>
              </a:rPr>
              <a:t>Naval</a:t>
            </a:r>
            <a:r>
              <a:rPr lang="en-US" sz="2400" dirty="0">
                <a:solidFill>
                  <a:srgbClr val="2E2E2E"/>
                </a:solidFill>
                <a:latin typeface="Times New Roman" panose="02020603050405020304" pitchFamily="18" charset="0"/>
                <a:cs typeface="Times New Roman" panose="02020603050405020304" pitchFamily="18" charset="0"/>
              </a:rPr>
              <a:t>, or </a:t>
            </a:r>
            <a:r>
              <a:rPr lang="en-US" sz="2400" dirty="0" smtClean="0">
                <a:solidFill>
                  <a:srgbClr val="2E2E2E"/>
                </a:solidFill>
                <a:latin typeface="Times New Roman" panose="02020603050405020304" pitchFamily="18" charset="0"/>
                <a:cs typeface="Times New Roman" panose="02020603050405020304" pitchFamily="18" charset="0"/>
              </a:rPr>
              <a:t>Air </a:t>
            </a:r>
            <a:r>
              <a:rPr lang="en-US" sz="2400" dirty="0">
                <a:solidFill>
                  <a:srgbClr val="2E2E2E"/>
                </a:solidFill>
                <a:latin typeface="Times New Roman" panose="02020603050405020304" pitchFamily="18" charset="0"/>
                <a:cs typeface="Times New Roman" panose="02020603050405020304" pitchFamily="18" charset="0"/>
              </a:rPr>
              <a:t>S</a:t>
            </a:r>
            <a:r>
              <a:rPr lang="en-US" sz="2400" dirty="0" smtClean="0">
                <a:solidFill>
                  <a:srgbClr val="2E2E2E"/>
                </a:solidFill>
                <a:latin typeface="Times New Roman" panose="02020603050405020304" pitchFamily="18" charset="0"/>
                <a:cs typeface="Times New Roman" panose="02020603050405020304" pitchFamily="18" charset="0"/>
              </a:rPr>
              <a:t>ervice</a:t>
            </a:r>
            <a:r>
              <a:rPr lang="en-US" sz="2400" dirty="0">
                <a:solidFill>
                  <a:srgbClr val="2E2E2E"/>
                </a:solidFill>
                <a:latin typeface="Times New Roman" panose="02020603050405020304" pitchFamily="18" charset="0"/>
                <a:cs typeface="Times New Roman" panose="02020603050405020304" pitchFamily="18" charset="0"/>
              </a:rPr>
              <a:t>, members of Reserve </a:t>
            </a:r>
            <a:r>
              <a:rPr lang="en-US" sz="2400" dirty="0" smtClean="0">
                <a:solidFill>
                  <a:srgbClr val="2E2E2E"/>
                </a:solidFill>
                <a:latin typeface="Times New Roman" panose="02020603050405020304" pitchFamily="18" charset="0"/>
                <a:cs typeface="Times New Roman" panose="02020603050405020304" pitchFamily="18" charset="0"/>
              </a:rPr>
              <a:t>Components </a:t>
            </a:r>
            <a:r>
              <a:rPr lang="en-US" sz="2400" dirty="0">
                <a:solidFill>
                  <a:srgbClr val="2E2E2E"/>
                </a:solidFill>
                <a:latin typeface="Times New Roman" panose="02020603050405020304" pitchFamily="18" charset="0"/>
                <a:cs typeface="Times New Roman" panose="02020603050405020304" pitchFamily="18" charset="0"/>
              </a:rPr>
              <a:t>of the Armed Forces, including Army or Air National Guard, members of the Army, Navy, or Air Force Reserve Officers’ Training Corps, or persons who at death were entitled to retired pay or would have been but for age. Eligible recipients include the </a:t>
            </a:r>
            <a:r>
              <a:rPr lang="en-US" sz="2400" dirty="0" smtClean="0">
                <a:solidFill>
                  <a:srgbClr val="2E2E2E"/>
                </a:solidFill>
                <a:latin typeface="Times New Roman" panose="02020603050405020304" pitchFamily="18" charset="0"/>
                <a:cs typeface="Times New Roman" panose="02020603050405020304" pitchFamily="18" charset="0"/>
              </a:rPr>
              <a:t>Next-of-Kin</a:t>
            </a:r>
            <a:r>
              <a:rPr lang="en-US" sz="2400" dirty="0">
                <a:solidFill>
                  <a:srgbClr val="2E2E2E"/>
                </a:solidFill>
                <a:latin typeface="Times New Roman" panose="02020603050405020304" pitchFamily="18" charset="0"/>
                <a:cs typeface="Times New Roman" panose="02020603050405020304" pitchFamily="18" charset="0"/>
              </a:rPr>
              <a:t>, a </a:t>
            </a:r>
            <a:r>
              <a:rPr lang="en-US" sz="2400" dirty="0" smtClean="0">
                <a:solidFill>
                  <a:srgbClr val="2E2E2E"/>
                </a:solidFill>
                <a:latin typeface="Times New Roman" panose="02020603050405020304" pitchFamily="18" charset="0"/>
                <a:cs typeface="Times New Roman" panose="02020603050405020304" pitchFamily="18" charset="0"/>
              </a:rPr>
              <a:t>Relative</a:t>
            </a:r>
            <a:r>
              <a:rPr lang="en-US" sz="2400" dirty="0">
                <a:solidFill>
                  <a:srgbClr val="2E2E2E"/>
                </a:solidFill>
                <a:latin typeface="Times New Roman" panose="02020603050405020304" pitchFamily="18" charset="0"/>
                <a:cs typeface="Times New Roman" panose="02020603050405020304" pitchFamily="18" charset="0"/>
              </a:rPr>
              <a:t>, </a:t>
            </a:r>
            <a:r>
              <a:rPr lang="en-US" sz="2400" dirty="0" smtClean="0">
                <a:solidFill>
                  <a:srgbClr val="2E2E2E"/>
                </a:solidFill>
                <a:latin typeface="Times New Roman" panose="02020603050405020304" pitchFamily="18" charset="0"/>
                <a:cs typeface="Times New Roman" panose="02020603050405020304" pitchFamily="18" charset="0"/>
              </a:rPr>
              <a:t>Friend</a:t>
            </a:r>
            <a:r>
              <a:rPr lang="en-US" sz="2400" dirty="0">
                <a:solidFill>
                  <a:srgbClr val="2E2E2E"/>
                </a:solidFill>
                <a:latin typeface="Times New Roman" panose="02020603050405020304" pitchFamily="18" charset="0"/>
                <a:cs typeface="Times New Roman" panose="02020603050405020304" pitchFamily="18" charset="0"/>
              </a:rPr>
              <a:t>, or </a:t>
            </a:r>
            <a:r>
              <a:rPr lang="en-US" sz="2400" dirty="0" smtClean="0">
                <a:solidFill>
                  <a:srgbClr val="2E2E2E"/>
                </a:solidFill>
                <a:latin typeface="Times New Roman" panose="02020603050405020304" pitchFamily="18" charset="0"/>
                <a:cs typeface="Times New Roman" panose="02020603050405020304" pitchFamily="18" charset="0"/>
              </a:rPr>
              <a:t>Authorized </a:t>
            </a:r>
            <a:r>
              <a:rPr lang="en-US" sz="2400" dirty="0">
                <a:solidFill>
                  <a:srgbClr val="2E2E2E"/>
                </a:solidFill>
                <a:latin typeface="Times New Roman" panose="02020603050405020304" pitchFamily="18" charset="0"/>
                <a:cs typeface="Times New Roman" panose="02020603050405020304" pitchFamily="18" charset="0"/>
              </a:rPr>
              <a:t>S</a:t>
            </a:r>
            <a:r>
              <a:rPr lang="en-US" sz="2400" dirty="0" smtClean="0">
                <a:solidFill>
                  <a:srgbClr val="2E2E2E"/>
                </a:solidFill>
                <a:latin typeface="Times New Roman" panose="02020603050405020304" pitchFamily="18" charset="0"/>
                <a:cs typeface="Times New Roman" panose="02020603050405020304" pitchFamily="18" charset="0"/>
              </a:rPr>
              <a:t>ervice </a:t>
            </a:r>
            <a:r>
              <a:rPr lang="en-US" sz="2400" dirty="0">
                <a:solidFill>
                  <a:srgbClr val="2E2E2E"/>
                </a:solidFill>
                <a:latin typeface="Times New Roman" panose="02020603050405020304" pitchFamily="18" charset="0"/>
                <a:cs typeface="Times New Roman" panose="02020603050405020304" pitchFamily="18" charset="0"/>
              </a:rPr>
              <a:t>R</a:t>
            </a:r>
            <a:r>
              <a:rPr lang="en-US" sz="2400" dirty="0" smtClean="0">
                <a:solidFill>
                  <a:srgbClr val="2E2E2E"/>
                </a:solidFill>
                <a:latin typeface="Times New Roman" panose="02020603050405020304" pitchFamily="18" charset="0"/>
                <a:cs typeface="Times New Roman" panose="02020603050405020304" pitchFamily="18" charset="0"/>
              </a:rPr>
              <a:t>epresentative </a:t>
            </a:r>
            <a:r>
              <a:rPr lang="en-US" sz="2400" dirty="0">
                <a:solidFill>
                  <a:srgbClr val="2E2E2E"/>
                </a:solidFill>
                <a:latin typeface="Times New Roman" panose="02020603050405020304" pitchFamily="18" charset="0"/>
                <a:cs typeface="Times New Roman" panose="02020603050405020304" pitchFamily="18" charset="0"/>
              </a:rPr>
              <a:t>acting on behalf of a relative or </a:t>
            </a:r>
            <a:r>
              <a:rPr lang="en-US" sz="2400" dirty="0" smtClean="0">
                <a:solidFill>
                  <a:srgbClr val="2E2E2E"/>
                </a:solidFill>
                <a:latin typeface="Times New Roman" panose="02020603050405020304" pitchFamily="18" charset="0"/>
                <a:cs typeface="Times New Roman" panose="02020603050405020304" pitchFamily="18" charset="0"/>
              </a:rPr>
              <a:t>friend</a:t>
            </a:r>
            <a:r>
              <a:rPr lang="en-US" sz="2400" dirty="0">
                <a:solidFill>
                  <a:srgbClr val="2E2E2E"/>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pPr>
              <a:defRPr/>
            </a:pPr>
            <a:fld id="{131ADAD2-64CC-4566-BACE-84343FD55266}" type="slidenum">
              <a:rPr lang="en-US" smtClean="0">
                <a:solidFill>
                  <a:prstClr val="black"/>
                </a:solidFill>
              </a:rPr>
              <a:pPr>
                <a:defRPr/>
              </a:pPr>
              <a:t>19</a:t>
            </a:fld>
            <a:endParaRPr lang="en-US" dirty="0">
              <a:solidFill>
                <a:prstClr val="black"/>
              </a:solidFill>
            </a:endParaRPr>
          </a:p>
        </p:txBody>
      </p:sp>
      <p:pic>
        <p:nvPicPr>
          <p:cNvPr id="1026" name="Picture 2" descr="Image result for presidential seal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034" y="4590451"/>
            <a:ext cx="2131024" cy="213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9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9" y="5063706"/>
            <a:ext cx="10238117" cy="1613139"/>
          </a:xfrm>
        </p:spPr>
        <p:txBody>
          <a:bodyPr/>
          <a:lstStyle/>
          <a:p>
            <a:pPr algn="ctr" eaLnBrk="1" fontAlgn="auto" hangingPunct="1">
              <a:spcAft>
                <a:spcPts val="0"/>
              </a:spcAft>
              <a:defRPr/>
            </a:pPr>
            <a:r>
              <a:rPr lang="en-US" i="1" dirty="0" smtClean="0">
                <a:solidFill>
                  <a:srgbClr val="002060"/>
                </a:solidFill>
                <a:latin typeface="Times New Roman" panose="02020603050405020304" pitchFamily="18" charset="0"/>
                <a:cs typeface="Times New Roman" panose="02020603050405020304" pitchFamily="18" charset="0"/>
              </a:rPr>
              <a:t>“Death &amp; Burial Benefits/Programs”</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7891" name="Text Placeholder 4"/>
          <p:cNvSpPr>
            <a:spLocks noGrp="1"/>
          </p:cNvSpPr>
          <p:nvPr>
            <p:ph type="body" idx="1"/>
          </p:nvPr>
        </p:nvSpPr>
        <p:spPr>
          <a:xfrm>
            <a:off x="293297" y="2837371"/>
            <a:ext cx="11688793" cy="2027927"/>
          </a:xfrm>
        </p:spPr>
        <p:txBody>
          <a:bodyPr/>
          <a:lstStyle/>
          <a:p>
            <a:pPr algn="ctr" eaLnBrk="1" hangingPunct="1"/>
            <a:endParaRPr lang="en-US" altLang="en-US" sz="6000" dirty="0">
              <a:latin typeface="Times New Roman" panose="02020603050405020304" pitchFamily="18" charset="0"/>
              <a:cs typeface="Times New Roman" panose="02020603050405020304" pitchFamily="18" charset="0"/>
            </a:endParaRPr>
          </a:p>
          <a:p>
            <a:pPr algn="ctr" eaLnBrk="1" hangingPunct="1"/>
            <a:endParaRPr lang="en-US" altLang="en-US" sz="6000" dirty="0">
              <a:latin typeface="Times New Roman" panose="02020603050405020304" pitchFamily="18" charset="0"/>
              <a:cs typeface="Times New Roman" panose="02020603050405020304" pitchFamily="18" charset="0"/>
            </a:endParaRPr>
          </a:p>
          <a:p>
            <a:pPr algn="ctr" eaLnBrk="1" hangingPunct="1"/>
            <a:endParaRPr lang="en-US" altLang="en-US" sz="6000" dirty="0" smtClean="0">
              <a:latin typeface="Times New Roman" panose="02020603050405020304" pitchFamily="18" charset="0"/>
              <a:cs typeface="Times New Roman" panose="02020603050405020304" pitchFamily="18" charset="0"/>
            </a:endParaRPr>
          </a:p>
          <a:p>
            <a:pPr algn="ctr" eaLnBrk="1" hangingPunct="1"/>
            <a:endParaRPr lang="en-US" altLang="en-US" sz="6000" dirty="0">
              <a:latin typeface="Times New Roman" panose="02020603050405020304" pitchFamily="18" charset="0"/>
              <a:cs typeface="Times New Roman" panose="02020603050405020304" pitchFamily="18" charset="0"/>
            </a:endParaRPr>
          </a:p>
          <a:p>
            <a:pPr algn="ctr" eaLnBrk="1" hangingPunct="1"/>
            <a:r>
              <a:rPr lang="en-US" altLang="en-US" sz="5400" dirty="0" smtClean="0">
                <a:latin typeface="Times New Roman" panose="02020603050405020304" pitchFamily="18" charset="0"/>
                <a:cs typeface="Times New Roman" panose="02020603050405020304" pitchFamily="18" charset="0"/>
              </a:rPr>
              <a:t>Federal Benefits</a:t>
            </a:r>
            <a:r>
              <a:rPr lang="en-US" altLang="en-US" sz="5400" dirty="0">
                <a:latin typeface="Times New Roman" panose="02020603050405020304" pitchFamily="18" charset="0"/>
                <a:cs typeface="Times New Roman" panose="02020603050405020304" pitchFamily="18" charset="0"/>
              </a:rPr>
              <a:t>: An </a:t>
            </a:r>
            <a:r>
              <a:rPr lang="en-US" altLang="en-US" sz="5400" dirty="0" smtClean="0">
                <a:latin typeface="Times New Roman" panose="02020603050405020304" pitchFamily="18" charset="0"/>
                <a:cs typeface="Times New Roman" panose="02020603050405020304" pitchFamily="18" charset="0"/>
              </a:rPr>
              <a:t>Overview</a:t>
            </a:r>
          </a:p>
          <a:p>
            <a:pPr algn="ctr" eaLnBrk="1" hangingPunct="1"/>
            <a:r>
              <a:rPr lang="en-US" altLang="en-US" sz="3600" dirty="0" smtClean="0">
                <a:latin typeface="Times New Roman" panose="02020603050405020304" pitchFamily="18" charset="0"/>
                <a:cs typeface="Times New Roman" panose="02020603050405020304" pitchFamily="18" charset="0"/>
              </a:rPr>
              <a:t>Department of Veterans’ Affairs (VA) </a:t>
            </a:r>
            <a:endParaRPr lang="en-US" altLang="en-US" sz="3600" dirty="0">
              <a:latin typeface="Times New Roman" panose="02020603050405020304" pitchFamily="18" charset="0"/>
              <a:cs typeface="Times New Roman" panose="02020603050405020304" pitchFamily="18" charset="0"/>
            </a:endParaRP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2293" y="246571"/>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31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Unclaimed Veterans’ Remains</a:t>
            </a:r>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p:txBody>
          <a:bodyPr/>
          <a:lstStyle/>
          <a:p>
            <a:pPr lvl="0"/>
            <a:r>
              <a:rPr lang="en-US" sz="4800" b="1" i="1" dirty="0">
                <a:solidFill>
                  <a:srgbClr val="1F497D"/>
                </a:solidFill>
                <a:latin typeface="Times New Roman" panose="02020603050405020304" pitchFamily="18" charset="0"/>
                <a:cs typeface="Times New Roman" panose="02020603050405020304" pitchFamily="18" charset="0"/>
              </a:rPr>
              <a:t>“Death &amp; Burial Benefits/Programs”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93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cap="all" dirty="0">
                <a:solidFill>
                  <a:prstClr val="white"/>
                </a:solidFill>
                <a:latin typeface="Times New Roman" panose="02020603050405020304" pitchFamily="18" charset="0"/>
                <a:cs typeface="Times New Roman" panose="02020603050405020304" pitchFamily="18" charset="0"/>
              </a:rPr>
              <a:t>Unclaimed Veterans’ Remains</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r>
              <a:rPr lang="en-US" b="1" dirty="0">
                <a:solidFill>
                  <a:srgbClr val="2E2E2E"/>
                </a:solidFill>
                <a:latin typeface="Times New Roman" panose="02020603050405020304" pitchFamily="18" charset="0"/>
                <a:cs typeface="Times New Roman" panose="02020603050405020304" pitchFamily="18" charset="0"/>
              </a:rPr>
              <a:t>Unclaimed Veterans Remains: </a:t>
            </a:r>
            <a:r>
              <a:rPr lang="en-US" dirty="0">
                <a:solidFill>
                  <a:srgbClr val="2E2E2E"/>
                </a:solidFill>
                <a:latin typeface="Times New Roman" panose="02020603050405020304" pitchFamily="18" charset="0"/>
                <a:cs typeface="Times New Roman" panose="02020603050405020304" pitchFamily="18" charset="0"/>
              </a:rPr>
              <a:t>“Unclaimed Veterans” are defined as those who die with no </a:t>
            </a:r>
            <a:r>
              <a:rPr lang="en-US" dirty="0" smtClean="0">
                <a:solidFill>
                  <a:srgbClr val="2E2E2E"/>
                </a:solidFill>
                <a:latin typeface="Times New Roman" panose="02020603050405020304" pitchFamily="18" charset="0"/>
                <a:cs typeface="Times New Roman" panose="02020603050405020304" pitchFamily="18" charset="0"/>
              </a:rPr>
              <a:t>Next-of-Kin </a:t>
            </a:r>
            <a:r>
              <a:rPr lang="en-US" dirty="0">
                <a:solidFill>
                  <a:srgbClr val="2E2E2E"/>
                </a:solidFill>
                <a:latin typeface="Times New Roman" panose="02020603050405020304" pitchFamily="18" charset="0"/>
                <a:cs typeface="Times New Roman" panose="02020603050405020304" pitchFamily="18" charset="0"/>
              </a:rPr>
              <a:t>to claim their remains and insufficient funds to cover burial expenses. In addition to burial in a VA </a:t>
            </a:r>
            <a:r>
              <a:rPr lang="en-US" dirty="0" smtClean="0">
                <a:solidFill>
                  <a:srgbClr val="2E2E2E"/>
                </a:solidFill>
                <a:latin typeface="Times New Roman" panose="02020603050405020304" pitchFamily="18" charset="0"/>
                <a:cs typeface="Times New Roman" panose="02020603050405020304" pitchFamily="18" charset="0"/>
              </a:rPr>
              <a:t>National</a:t>
            </a:r>
            <a:r>
              <a:rPr lang="en-US" dirty="0">
                <a:solidFill>
                  <a:srgbClr val="2E2E2E"/>
                </a:solidFill>
                <a:latin typeface="Times New Roman" panose="02020603050405020304" pitchFamily="18" charset="0"/>
                <a:cs typeface="Times New Roman" panose="02020603050405020304" pitchFamily="18" charset="0"/>
              </a:rPr>
              <a:t>, VA-funded </a:t>
            </a:r>
            <a:r>
              <a:rPr lang="en-US" dirty="0" smtClean="0">
                <a:solidFill>
                  <a:srgbClr val="2E2E2E"/>
                </a:solidFill>
                <a:latin typeface="Times New Roman" panose="02020603050405020304" pitchFamily="18" charset="0"/>
                <a:cs typeface="Times New Roman" panose="02020603050405020304" pitchFamily="18" charset="0"/>
              </a:rPr>
              <a:t>State </a:t>
            </a:r>
            <a:r>
              <a:rPr lang="en-US" dirty="0">
                <a:solidFill>
                  <a:srgbClr val="2E2E2E"/>
                </a:solidFill>
                <a:latin typeface="Times New Roman" panose="02020603050405020304" pitchFamily="18" charset="0"/>
                <a:cs typeface="Times New Roman" panose="02020603050405020304" pitchFamily="18" charset="0"/>
              </a:rPr>
              <a:t>or </a:t>
            </a:r>
            <a:r>
              <a:rPr lang="en-US" dirty="0" smtClean="0">
                <a:solidFill>
                  <a:srgbClr val="2E2E2E"/>
                </a:solidFill>
                <a:latin typeface="Times New Roman" panose="02020603050405020304" pitchFamily="18" charset="0"/>
                <a:cs typeface="Times New Roman" panose="02020603050405020304" pitchFamily="18" charset="0"/>
              </a:rPr>
              <a:t>Tribal </a:t>
            </a:r>
            <a:r>
              <a:rPr lang="en-US" dirty="0">
                <a:solidFill>
                  <a:srgbClr val="2E2E2E"/>
                </a:solidFill>
                <a:latin typeface="Times New Roman" panose="02020603050405020304" pitchFamily="18" charset="0"/>
                <a:cs typeface="Times New Roman" panose="02020603050405020304" pitchFamily="18" charset="0"/>
              </a:rPr>
              <a:t>Veterans </a:t>
            </a:r>
            <a:r>
              <a:rPr lang="en-US" dirty="0" smtClean="0">
                <a:solidFill>
                  <a:srgbClr val="2E2E2E"/>
                </a:solidFill>
                <a:latin typeface="Times New Roman" panose="02020603050405020304" pitchFamily="18" charset="0"/>
                <a:cs typeface="Times New Roman" panose="02020603050405020304" pitchFamily="18" charset="0"/>
              </a:rPr>
              <a:t>Cemetery </a:t>
            </a:r>
            <a:r>
              <a:rPr lang="en-US" dirty="0">
                <a:solidFill>
                  <a:srgbClr val="2E2E2E"/>
                </a:solidFill>
                <a:latin typeface="Times New Roman" panose="02020603050405020304" pitchFamily="18" charset="0"/>
                <a:cs typeface="Times New Roman" panose="02020603050405020304" pitchFamily="18" charset="0"/>
              </a:rPr>
              <a:t>and a G</a:t>
            </a:r>
            <a:r>
              <a:rPr lang="en-US" dirty="0" smtClean="0">
                <a:solidFill>
                  <a:srgbClr val="2E2E2E"/>
                </a:solidFill>
                <a:latin typeface="Times New Roman" panose="02020603050405020304" pitchFamily="18" charset="0"/>
                <a:cs typeface="Times New Roman" panose="02020603050405020304" pitchFamily="18" charset="0"/>
              </a:rPr>
              <a:t>overnment </a:t>
            </a:r>
            <a:r>
              <a:rPr lang="en-US" dirty="0">
                <a:solidFill>
                  <a:srgbClr val="2E2E2E"/>
                </a:solidFill>
                <a:latin typeface="Times New Roman" panose="02020603050405020304" pitchFamily="18" charset="0"/>
                <a:cs typeface="Times New Roman" panose="02020603050405020304" pitchFamily="18" charset="0"/>
              </a:rPr>
              <a:t>H</a:t>
            </a:r>
            <a:r>
              <a:rPr lang="en-US" dirty="0" smtClean="0">
                <a:solidFill>
                  <a:srgbClr val="2E2E2E"/>
                </a:solidFill>
                <a:latin typeface="Times New Roman" panose="02020603050405020304" pitchFamily="18" charset="0"/>
                <a:cs typeface="Times New Roman" panose="02020603050405020304" pitchFamily="18" charset="0"/>
              </a:rPr>
              <a:t>eadstone </a:t>
            </a:r>
            <a:r>
              <a:rPr lang="en-US" dirty="0">
                <a:solidFill>
                  <a:srgbClr val="2E2E2E"/>
                </a:solidFill>
                <a:latin typeface="Times New Roman" panose="02020603050405020304" pitchFamily="18" charset="0"/>
                <a:cs typeface="Times New Roman" panose="02020603050405020304" pitchFamily="18" charset="0"/>
              </a:rPr>
              <a:t>or </a:t>
            </a:r>
            <a:r>
              <a:rPr lang="en-US" dirty="0" smtClean="0">
                <a:solidFill>
                  <a:srgbClr val="2E2E2E"/>
                </a:solidFill>
                <a:latin typeface="Times New Roman" panose="02020603050405020304" pitchFamily="18" charset="0"/>
                <a:cs typeface="Times New Roman" panose="02020603050405020304" pitchFamily="18" charset="0"/>
              </a:rPr>
              <a:t>Marker</a:t>
            </a:r>
            <a:r>
              <a:rPr lang="en-US" dirty="0">
                <a:solidFill>
                  <a:srgbClr val="2E2E2E"/>
                </a:solidFill>
                <a:latin typeface="Times New Roman" panose="02020603050405020304" pitchFamily="18" charset="0"/>
                <a:cs typeface="Times New Roman" panose="02020603050405020304" pitchFamily="18" charset="0"/>
              </a:rPr>
              <a:t>, there are monetary benefits associated with burial of </a:t>
            </a:r>
            <a:r>
              <a:rPr lang="en-US" dirty="0" smtClean="0">
                <a:solidFill>
                  <a:srgbClr val="2E2E2E"/>
                </a:solidFill>
                <a:latin typeface="Times New Roman" panose="02020603050405020304" pitchFamily="18" charset="0"/>
                <a:cs typeface="Times New Roman" panose="02020603050405020304" pitchFamily="18" charset="0"/>
              </a:rPr>
              <a:t>Unclaimed </a:t>
            </a:r>
            <a:r>
              <a:rPr lang="en-US" dirty="0">
                <a:solidFill>
                  <a:srgbClr val="2E2E2E"/>
                </a:solidFill>
                <a:latin typeface="Times New Roman" panose="02020603050405020304" pitchFamily="18" charset="0"/>
                <a:cs typeface="Times New Roman" panose="02020603050405020304" pitchFamily="18" charset="0"/>
              </a:rPr>
              <a:t>Veterans remains. These monetary benefits include reimbursement for the cost of the casket or urn used for burial, reimbursement for transportation to a </a:t>
            </a:r>
            <a:r>
              <a:rPr lang="en-US" dirty="0" smtClean="0">
                <a:solidFill>
                  <a:srgbClr val="2E2E2E"/>
                </a:solidFill>
                <a:latin typeface="Times New Roman" panose="02020603050405020304" pitchFamily="18" charset="0"/>
                <a:cs typeface="Times New Roman" panose="02020603050405020304" pitchFamily="18" charset="0"/>
              </a:rPr>
              <a:t>National</a:t>
            </a:r>
            <a:r>
              <a:rPr lang="en-US" dirty="0">
                <a:solidFill>
                  <a:srgbClr val="2E2E2E"/>
                </a:solidFill>
                <a:latin typeface="Times New Roman" panose="02020603050405020304" pitchFamily="18" charset="0"/>
                <a:cs typeface="Times New Roman" panose="02020603050405020304" pitchFamily="18" charset="0"/>
              </a:rPr>
              <a:t>, </a:t>
            </a:r>
            <a:r>
              <a:rPr lang="en-US" dirty="0" smtClean="0">
                <a:solidFill>
                  <a:srgbClr val="2E2E2E"/>
                </a:solidFill>
                <a:latin typeface="Times New Roman" panose="02020603050405020304" pitchFamily="18" charset="0"/>
                <a:cs typeface="Times New Roman" panose="02020603050405020304" pitchFamily="18" charset="0"/>
              </a:rPr>
              <a:t>State </a:t>
            </a:r>
            <a:r>
              <a:rPr lang="en-US" dirty="0">
                <a:solidFill>
                  <a:srgbClr val="2E2E2E"/>
                </a:solidFill>
                <a:latin typeface="Times New Roman" panose="02020603050405020304" pitchFamily="18" charset="0"/>
                <a:cs typeface="Times New Roman" panose="02020603050405020304" pitchFamily="18" charset="0"/>
              </a:rPr>
              <a:t>or </a:t>
            </a:r>
            <a:r>
              <a:rPr lang="en-US" dirty="0" smtClean="0">
                <a:solidFill>
                  <a:srgbClr val="2E2E2E"/>
                </a:solidFill>
                <a:latin typeface="Times New Roman" panose="02020603050405020304" pitchFamily="18" charset="0"/>
                <a:cs typeface="Times New Roman" panose="02020603050405020304" pitchFamily="18" charset="0"/>
              </a:rPr>
              <a:t>Tribal </a:t>
            </a:r>
            <a:r>
              <a:rPr lang="en-US" dirty="0">
                <a:solidFill>
                  <a:srgbClr val="2E2E2E"/>
                </a:solidFill>
                <a:latin typeface="Times New Roman" panose="02020603050405020304" pitchFamily="18" charset="0"/>
                <a:cs typeface="Times New Roman" panose="02020603050405020304" pitchFamily="18" charset="0"/>
              </a:rPr>
              <a:t>C</a:t>
            </a:r>
            <a:r>
              <a:rPr lang="en-US" dirty="0" smtClean="0">
                <a:solidFill>
                  <a:srgbClr val="2E2E2E"/>
                </a:solidFill>
                <a:latin typeface="Times New Roman" panose="02020603050405020304" pitchFamily="18" charset="0"/>
                <a:cs typeface="Times New Roman" panose="02020603050405020304" pitchFamily="18" charset="0"/>
              </a:rPr>
              <a:t>emetery</a:t>
            </a:r>
            <a:r>
              <a:rPr lang="en-US" dirty="0">
                <a:solidFill>
                  <a:srgbClr val="2E2E2E"/>
                </a:solidFill>
                <a:latin typeface="Times New Roman" panose="02020603050405020304" pitchFamily="18" charset="0"/>
                <a:cs typeface="Times New Roman" panose="02020603050405020304" pitchFamily="18" charset="0"/>
              </a:rPr>
              <a:t>, and a </a:t>
            </a:r>
            <a:r>
              <a:rPr lang="en-US" dirty="0" smtClean="0">
                <a:solidFill>
                  <a:srgbClr val="2E2E2E"/>
                </a:solidFill>
                <a:latin typeface="Times New Roman" panose="02020603050405020304" pitchFamily="18" charset="0"/>
                <a:cs typeface="Times New Roman" panose="02020603050405020304" pitchFamily="18" charset="0"/>
              </a:rPr>
              <a:t>Burial </a:t>
            </a:r>
            <a:r>
              <a:rPr lang="en-US" dirty="0">
                <a:solidFill>
                  <a:srgbClr val="2E2E2E"/>
                </a:solidFill>
                <a:latin typeface="Times New Roman" panose="02020603050405020304" pitchFamily="18" charset="0"/>
                <a:cs typeface="Times New Roman" panose="02020603050405020304" pitchFamily="18" charset="0"/>
              </a:rPr>
              <a:t>A</a:t>
            </a:r>
            <a:r>
              <a:rPr lang="en-US" dirty="0" smtClean="0">
                <a:solidFill>
                  <a:srgbClr val="2E2E2E"/>
                </a:solidFill>
                <a:latin typeface="Times New Roman" panose="02020603050405020304" pitchFamily="18" charset="0"/>
                <a:cs typeface="Times New Roman" panose="02020603050405020304" pitchFamily="18" charset="0"/>
              </a:rPr>
              <a:t>llowance </a:t>
            </a:r>
            <a:r>
              <a:rPr lang="en-US" dirty="0">
                <a:solidFill>
                  <a:srgbClr val="2E2E2E"/>
                </a:solidFill>
                <a:latin typeface="Times New Roman" panose="02020603050405020304" pitchFamily="18" charset="0"/>
                <a:cs typeface="Times New Roman" panose="02020603050405020304" pitchFamily="18" charset="0"/>
              </a:rPr>
              <a:t>and </a:t>
            </a:r>
            <a:r>
              <a:rPr lang="en-US" dirty="0" smtClean="0">
                <a:solidFill>
                  <a:srgbClr val="2E2E2E"/>
                </a:solidFill>
                <a:latin typeface="Times New Roman" panose="02020603050405020304" pitchFamily="18" charset="0"/>
                <a:cs typeface="Times New Roman" panose="02020603050405020304" pitchFamily="18" charset="0"/>
              </a:rPr>
              <a:t>Plot </a:t>
            </a:r>
            <a:r>
              <a:rPr lang="en-US" dirty="0">
                <a:solidFill>
                  <a:srgbClr val="2E2E2E"/>
                </a:solidFill>
                <a:latin typeface="Times New Roman" panose="02020603050405020304" pitchFamily="18" charset="0"/>
                <a:cs typeface="Times New Roman" panose="02020603050405020304" pitchFamily="18" charset="0"/>
              </a:rPr>
              <a:t>A</a:t>
            </a:r>
            <a:r>
              <a:rPr lang="en-US" dirty="0" smtClean="0">
                <a:solidFill>
                  <a:srgbClr val="2E2E2E"/>
                </a:solidFill>
                <a:latin typeface="Times New Roman" panose="02020603050405020304" pitchFamily="18" charset="0"/>
                <a:cs typeface="Times New Roman" panose="02020603050405020304" pitchFamily="18" charset="0"/>
              </a:rPr>
              <a:t>llowance</a:t>
            </a:r>
            <a:r>
              <a:rPr lang="en-US" dirty="0">
                <a:solidFill>
                  <a:srgbClr val="2E2E2E"/>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pPr>
              <a:defRPr/>
            </a:pPr>
            <a:fld id="{131ADAD2-64CC-4566-BACE-84343FD55266}"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916701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859" y="5037826"/>
            <a:ext cx="10238117" cy="1639019"/>
          </a:xfrm>
        </p:spPr>
        <p:txBody>
          <a:bodyPr/>
          <a:lstStyle/>
          <a:p>
            <a:pPr algn="ctr" eaLnBrk="1" fontAlgn="auto" hangingPunct="1">
              <a:spcAft>
                <a:spcPts val="0"/>
              </a:spcAft>
              <a:defRPr/>
            </a:pPr>
            <a:r>
              <a:rPr lang="en-US" i="1" dirty="0" smtClean="0">
                <a:solidFill>
                  <a:srgbClr val="002060"/>
                </a:solidFill>
                <a:latin typeface="Times New Roman" panose="02020603050405020304" pitchFamily="18" charset="0"/>
                <a:cs typeface="Times New Roman" panose="02020603050405020304" pitchFamily="18" charset="0"/>
              </a:rPr>
              <a:t>“Death &amp; Burial Benefits/Programs”</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7891" name="Text Placeholder 4"/>
          <p:cNvSpPr>
            <a:spLocks noGrp="1"/>
          </p:cNvSpPr>
          <p:nvPr>
            <p:ph type="body" idx="1"/>
          </p:nvPr>
        </p:nvSpPr>
        <p:spPr>
          <a:xfrm>
            <a:off x="655608" y="3303917"/>
            <a:ext cx="11145328" cy="1526875"/>
          </a:xfrm>
        </p:spPr>
        <p:txBody>
          <a:bodyPr/>
          <a:lstStyle/>
          <a:p>
            <a:pPr algn="ctr" eaLnBrk="1" hangingPunct="1"/>
            <a:r>
              <a:rPr lang="en-US" altLang="en-US" sz="5400" dirty="0" smtClean="0">
                <a:latin typeface="Times New Roman" panose="02020603050405020304" pitchFamily="18" charset="0"/>
                <a:cs typeface="Times New Roman" panose="02020603050405020304" pitchFamily="18" charset="0"/>
              </a:rPr>
              <a:t> State Benefits</a:t>
            </a:r>
            <a:r>
              <a:rPr lang="en-US" altLang="en-US" sz="5400" dirty="0">
                <a:latin typeface="Times New Roman" panose="02020603050405020304" pitchFamily="18" charset="0"/>
                <a:cs typeface="Times New Roman" panose="02020603050405020304" pitchFamily="18" charset="0"/>
              </a:rPr>
              <a:t>: </a:t>
            </a:r>
            <a:r>
              <a:rPr lang="en-US" altLang="en-US" sz="5400" dirty="0" smtClean="0">
                <a:latin typeface="Times New Roman" panose="02020603050405020304" pitchFamily="18" charset="0"/>
                <a:cs typeface="Times New Roman" panose="02020603050405020304" pitchFamily="18" charset="0"/>
              </a:rPr>
              <a:t>An Overview</a:t>
            </a:r>
          </a:p>
          <a:p>
            <a:pPr algn="ctr" eaLnBrk="1" hangingPunct="1"/>
            <a:r>
              <a:rPr lang="en-US" altLang="en-US" sz="3600" dirty="0" smtClean="0">
                <a:latin typeface="Times New Roman" panose="02020603050405020304" pitchFamily="18" charset="0"/>
                <a:cs typeface="Times New Roman" panose="02020603050405020304" pitchFamily="18" charset="0"/>
              </a:rPr>
              <a:t>Indiana Department of Veterans Affairs (IDVA) </a:t>
            </a:r>
            <a:endParaRPr lang="en-US" altLang="en-US" sz="3600" dirty="0">
              <a:latin typeface="Times New Roman" panose="02020603050405020304" pitchFamily="18" charset="0"/>
              <a:cs typeface="Times New Roman" panose="02020603050405020304" pitchFamily="18" charset="0"/>
            </a:endParaRP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83347" y="246571"/>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16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000" b="1" cap="all" dirty="0" smtClean="0">
                <a:solidFill>
                  <a:prstClr val="white"/>
                </a:solidFill>
                <a:latin typeface="Times New Roman" panose="02020603050405020304" pitchFamily="18" charset="0"/>
                <a:cs typeface="Times New Roman" panose="02020603050405020304" pitchFamily="18" charset="0"/>
              </a:rPr>
              <a:t>State Benefit </a:t>
            </a:r>
            <a:r>
              <a:rPr lang="en-US" sz="4000" b="1" cap="all" dirty="0">
                <a:solidFill>
                  <a:prstClr val="white"/>
                </a:solidFill>
                <a:latin typeface="Times New Roman" panose="02020603050405020304" pitchFamily="18" charset="0"/>
                <a:cs typeface="Times New Roman" panose="02020603050405020304" pitchFamily="18" charset="0"/>
              </a:rPr>
              <a:t>Categories</a:t>
            </a:r>
            <a:endParaRPr lang="en-US" dirty="0">
              <a:latin typeface="Times New Roman" panose="02020603050405020304" pitchFamily="18" charset="0"/>
              <a:cs typeface="Times New Roman" panose="02020603050405020304" pitchFamily="18" charset="0"/>
            </a:endParaRPr>
          </a:p>
        </p:txBody>
      </p:sp>
      <p:sp>
        <p:nvSpPr>
          <p:cNvPr id="4098" name="Rectangle 6"/>
          <p:cNvSpPr>
            <a:spLocks noGrp="1" noChangeArrowheads="1"/>
          </p:cNvSpPr>
          <p:nvPr>
            <p:ph idx="1"/>
          </p:nvPr>
        </p:nvSpPr>
        <p:spPr>
          <a:xfrm>
            <a:off x="609600" y="1524001"/>
            <a:ext cx="10972800" cy="5040701"/>
          </a:xfrm>
        </p:spPr>
        <p:txBody>
          <a:bodyPr>
            <a:normAutofit/>
          </a:bodyPr>
          <a:lstStyle/>
          <a:p>
            <a:pPr marL="0" indent="0" algn="ctr">
              <a:buNone/>
            </a:pPr>
            <a:endParaRPr lang="en-US" sz="3200" i="1" dirty="0" smtClean="0"/>
          </a:p>
          <a:p>
            <a:pPr marL="0" indent="0" algn="ctr">
              <a:buNone/>
            </a:pPr>
            <a:endParaRPr lang="en-US" sz="3200" i="1" dirty="0"/>
          </a:p>
          <a:p>
            <a:pPr marL="0" indent="0" algn="ctr">
              <a:buNone/>
            </a:pPr>
            <a:r>
              <a:rPr lang="en-US" sz="3200" i="1" dirty="0" smtClean="0">
                <a:latin typeface="Times New Roman" panose="02020603050405020304" pitchFamily="18" charset="0"/>
                <a:cs typeface="Times New Roman" panose="02020603050405020304" pitchFamily="18" charset="0"/>
              </a:rPr>
              <a:t>Indiana Veterans’ Memorial Cemetery</a:t>
            </a:r>
            <a:endParaRPr lang="en-US" sz="3200" i="1" dirty="0">
              <a:latin typeface="Times New Roman" panose="02020603050405020304" pitchFamily="18" charset="0"/>
              <a:cs typeface="Times New Roman" panose="02020603050405020304" pitchFamily="18" charset="0"/>
            </a:endParaRPr>
          </a:p>
          <a:p>
            <a:pPr marL="0" indent="0" algn="ctr">
              <a:buNone/>
            </a:pPr>
            <a:r>
              <a:rPr lang="en-US" sz="3200" i="1" dirty="0" smtClean="0">
                <a:latin typeface="Times New Roman" panose="02020603050405020304" pitchFamily="18" charset="0"/>
                <a:cs typeface="Times New Roman" panose="02020603050405020304" pitchFamily="18" charset="0"/>
              </a:rPr>
              <a:t>County Burial &amp; Marker Placement/Setting Allowance(s</a:t>
            </a:r>
            <a:r>
              <a:rPr lang="en-US" sz="3200" i="1" dirty="0">
                <a:latin typeface="Times New Roman" panose="02020603050405020304" pitchFamily="18" charset="0"/>
                <a:cs typeface="Times New Roman" panose="02020603050405020304" pitchFamily="18" charset="0"/>
              </a:rPr>
              <a:t>)</a:t>
            </a:r>
          </a:p>
          <a:p>
            <a:pPr marL="0" indent="0" algn="ctr">
              <a:buNone/>
            </a:pPr>
            <a:r>
              <a:rPr lang="en-US" sz="3200" i="1" dirty="0" smtClean="0">
                <a:latin typeface="Times New Roman" panose="02020603050405020304" pitchFamily="18" charset="0"/>
                <a:cs typeface="Times New Roman" panose="02020603050405020304" pitchFamily="18" charset="0"/>
              </a:rPr>
              <a:t>Governor’s </a:t>
            </a:r>
            <a:r>
              <a:rPr lang="en-US" sz="3200" i="1" dirty="0">
                <a:latin typeface="Times New Roman" panose="02020603050405020304" pitchFamily="18" charset="0"/>
                <a:cs typeface="Times New Roman" panose="02020603050405020304" pitchFamily="18" charset="0"/>
              </a:rPr>
              <a:t>Memorial Certificate</a:t>
            </a:r>
          </a:p>
          <a:p>
            <a:pPr marL="420624" indent="-384048" algn="ctr" eaLnBrk="1" fontAlgn="auto" hangingPunct="1">
              <a:spcAft>
                <a:spcPts val="0"/>
              </a:spcAft>
              <a:buNone/>
              <a:defRPr/>
            </a:pPr>
            <a:endParaRPr lang="en-US" altLang="en-US" dirty="0" smtClean="0"/>
          </a:p>
          <a:p>
            <a:pPr marL="420624" indent="-384048" algn="ctr" eaLnBrk="1" fontAlgn="auto" hangingPunct="1">
              <a:spcAft>
                <a:spcPts val="0"/>
              </a:spcAft>
              <a:buNone/>
              <a:defRPr/>
            </a:pPr>
            <a:endParaRPr lang="en-US" altLang="en-US" dirty="0"/>
          </a:p>
          <a:p>
            <a:pPr marL="420624" indent="-384048" algn="ctr" eaLnBrk="1" fontAlgn="auto" hangingPunct="1">
              <a:spcAft>
                <a:spcPts val="0"/>
              </a:spcAft>
              <a:buNone/>
              <a:defRPr/>
            </a:pPr>
            <a:endParaRPr lang="en-US" altLang="en-US" dirty="0" smtClean="0"/>
          </a:p>
          <a:p>
            <a:pPr marL="420624" indent="-384048" eaLnBrk="1" fontAlgn="auto" hangingPunct="1">
              <a:spcAft>
                <a:spcPts val="0"/>
              </a:spcAft>
              <a:buNone/>
              <a:defRPr/>
            </a:pPr>
            <a:endParaRPr lang="en-US" altLang="en-US" dirty="0" smtClean="0"/>
          </a:p>
        </p:txBody>
      </p:sp>
      <p:sp>
        <p:nvSpPr>
          <p:cNvPr id="4" name="Content Placeholder 3"/>
          <p:cNvSpPr>
            <a:spLocks noGrp="1"/>
          </p:cNvSpPr>
          <p:nvPr>
            <p:ph sz="half" idx="4294967295"/>
          </p:nvPr>
        </p:nvSpPr>
        <p:spPr>
          <a:xfrm>
            <a:off x="6807200" y="1600200"/>
            <a:ext cx="5384800" cy="4525963"/>
          </a:xfrm>
        </p:spPr>
        <p:txBody>
          <a:bodyPr/>
          <a:lstStyle/>
          <a:p>
            <a:pPr marL="0" indent="0">
              <a:buNone/>
            </a:pPr>
            <a:endParaRPr lang="en-US" dirty="0" smtClean="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601053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3050"/>
            <a:ext cx="9578195" cy="934648"/>
          </a:xfrm>
        </p:spPr>
        <p:txBody>
          <a:bodyPr/>
          <a:lstStyle/>
          <a:p>
            <a:r>
              <a:rPr lang="en-US" sz="3200" b="1" dirty="0" smtClean="0">
                <a:latin typeface="Times New Roman" panose="02020603050405020304" pitchFamily="18" charset="0"/>
                <a:cs typeface="Times New Roman" panose="02020603050405020304" pitchFamily="18" charset="0"/>
              </a:rPr>
              <a:t>INDIANA VETERANS’ MEMORIAL CEMETERY</a:t>
            </a:r>
            <a:endParaRPr lang="en-US" sz="3200"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type="body" sz="half" idx="2"/>
          </p:nvPr>
        </p:nvSpPr>
        <p:spPr>
          <a:xfrm>
            <a:off x="609599" y="1498090"/>
            <a:ext cx="5299495" cy="5282272"/>
          </a:xfrm>
        </p:spPr>
        <p:txBody>
          <a:bodyPr/>
          <a:lstStyle/>
          <a:p>
            <a:pPr marL="342900" indent="-342900">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Located in Madison County, IN</a:t>
            </a:r>
          </a:p>
          <a:p>
            <a:pPr marL="342900"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 Indiana Veterans Memorial Cemetery opened for internments on December 1, 1999. The Cemetery is located adjacent to the Madison State Hospital and </a:t>
            </a:r>
            <a:r>
              <a:rPr lang="en-US" sz="2400" dirty="0" err="1">
                <a:latin typeface="Times New Roman" panose="02020603050405020304" pitchFamily="18" charset="0"/>
                <a:cs typeface="Times New Roman" panose="02020603050405020304" pitchFamily="18" charset="0"/>
              </a:rPr>
              <a:t>Clifty</a:t>
            </a:r>
            <a:r>
              <a:rPr lang="en-US" sz="2400" dirty="0">
                <a:latin typeface="Times New Roman" panose="02020603050405020304" pitchFamily="18" charset="0"/>
                <a:cs typeface="Times New Roman" panose="02020603050405020304" pitchFamily="18" charset="0"/>
              </a:rPr>
              <a:t> Falls State Park in Madison, Indiana. Any Hoosier </a:t>
            </a:r>
            <a:r>
              <a:rPr lang="en-US" sz="2400" dirty="0" smtClean="0">
                <a:latin typeface="Times New Roman" panose="02020603050405020304" pitchFamily="18" charset="0"/>
                <a:cs typeface="Times New Roman" panose="02020603050405020304" pitchFamily="18" charset="0"/>
              </a:rPr>
              <a:t>Veteran </a:t>
            </a:r>
            <a:r>
              <a:rPr lang="en-US" sz="2400" dirty="0">
                <a:latin typeface="Times New Roman" panose="02020603050405020304" pitchFamily="18" charset="0"/>
                <a:cs typeface="Times New Roman" panose="02020603050405020304" pitchFamily="18" charset="0"/>
              </a:rPr>
              <a:t>eligible to be buried in a </a:t>
            </a:r>
            <a:r>
              <a:rPr lang="en-US" sz="2400" dirty="0" smtClean="0">
                <a:latin typeface="Times New Roman" panose="02020603050405020304" pitchFamily="18" charset="0"/>
                <a:cs typeface="Times New Roman" panose="02020603050405020304" pitchFamily="18" charset="0"/>
              </a:rPr>
              <a:t>National </a:t>
            </a: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emetery </a:t>
            </a:r>
            <a:r>
              <a:rPr lang="en-US" sz="2400" dirty="0">
                <a:latin typeface="Times New Roman" panose="02020603050405020304" pitchFamily="18" charset="0"/>
                <a:cs typeface="Times New Roman" panose="02020603050405020304" pitchFamily="18" charset="0"/>
              </a:rPr>
              <a:t>will be eligible for </a:t>
            </a:r>
            <a:r>
              <a:rPr lang="en-US" sz="2400" dirty="0" smtClean="0">
                <a:latin typeface="Times New Roman" panose="02020603050405020304" pitchFamily="18" charset="0"/>
                <a:cs typeface="Times New Roman" panose="02020603050405020304" pitchFamily="18" charset="0"/>
              </a:rPr>
              <a:t>burial.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Spouse </a:t>
            </a:r>
            <a:r>
              <a:rPr lang="en-US" sz="2400" dirty="0">
                <a:latin typeface="Times New Roman" panose="02020603050405020304" pitchFamily="18" charset="0"/>
                <a:cs typeface="Times New Roman" panose="02020603050405020304" pitchFamily="18" charset="0"/>
              </a:rPr>
              <a:t>of an eligible </a:t>
            </a:r>
            <a:r>
              <a:rPr lang="en-US" sz="2400" dirty="0" smtClean="0">
                <a:latin typeface="Times New Roman" panose="02020603050405020304" pitchFamily="18" charset="0"/>
                <a:cs typeface="Times New Roman" panose="02020603050405020304" pitchFamily="18" charset="0"/>
              </a:rPr>
              <a:t>Veteran </a:t>
            </a:r>
            <a:r>
              <a:rPr lang="en-US" sz="2400" dirty="0">
                <a:latin typeface="Times New Roman" panose="02020603050405020304" pitchFamily="18" charset="0"/>
                <a:cs typeface="Times New Roman" panose="02020603050405020304" pitchFamily="18" charset="0"/>
              </a:rPr>
              <a:t>will also be eligible to be </a:t>
            </a:r>
            <a:r>
              <a:rPr lang="en-US" sz="2400" dirty="0" smtClean="0">
                <a:latin typeface="Times New Roman" panose="02020603050405020304" pitchFamily="18" charset="0"/>
                <a:cs typeface="Times New Roman" panose="02020603050405020304" pitchFamily="18" charset="0"/>
              </a:rPr>
              <a:t>burial. </a:t>
            </a:r>
            <a:endParaRPr lang="en-US" sz="2400"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
          </p:nvPr>
        </p:nvSpPr>
        <p:spPr>
          <a:xfrm>
            <a:off x="6038491" y="1293962"/>
            <a:ext cx="6021237" cy="5486400"/>
          </a:xfrm>
        </p:spPr>
        <p:txBody>
          <a:bodyPr/>
          <a:lstStyle/>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1800" dirty="0" smtClean="0">
              <a:latin typeface="Times New Roman" panose="02020603050405020304" pitchFamily="18" charset="0"/>
              <a:cs typeface="Times New Roman" panose="02020603050405020304" pitchFamily="18" charset="0"/>
            </a:endParaRPr>
          </a:p>
          <a:p>
            <a:pPr marL="0" indent="0" algn="ctr">
              <a:buNone/>
            </a:pPr>
            <a:endParaRPr lang="en-US" sz="1800" dirty="0" smtClean="0">
              <a:latin typeface="Times New Roman" panose="02020603050405020304" pitchFamily="18" charset="0"/>
              <a:cs typeface="Times New Roman" panose="02020603050405020304" pitchFamily="18" charset="0"/>
            </a:endParaRPr>
          </a:p>
          <a:p>
            <a:pPr marL="0" indent="0" algn="ctr">
              <a:buNone/>
            </a:pPr>
            <a:endParaRPr lang="en-US" sz="1800" dirty="0">
              <a:latin typeface="Times New Roman" panose="02020603050405020304" pitchFamily="18" charset="0"/>
              <a:cs typeface="Times New Roman" panose="02020603050405020304" pitchFamily="18" charset="0"/>
            </a:endParaRPr>
          </a:p>
          <a:p>
            <a:pPr marL="0" indent="0" algn="ctr">
              <a:buNone/>
            </a:pPr>
            <a:endParaRPr lang="en-US" sz="1800" dirty="0" smtClean="0">
              <a:latin typeface="Times New Roman" panose="02020603050405020304" pitchFamily="18" charset="0"/>
              <a:cs typeface="Times New Roman" panose="02020603050405020304" pitchFamily="18" charset="0"/>
            </a:endParaRPr>
          </a:p>
          <a:p>
            <a:pPr marL="0" indent="0" algn="ctr">
              <a:buNone/>
            </a:pPr>
            <a:r>
              <a:rPr lang="en-US" sz="1800" dirty="0" smtClean="0">
                <a:latin typeface="Times New Roman" panose="02020603050405020304" pitchFamily="18" charset="0"/>
                <a:cs typeface="Times New Roman" panose="02020603050405020304" pitchFamily="18" charset="0"/>
              </a:rPr>
              <a:t>Indiana </a:t>
            </a:r>
            <a:r>
              <a:rPr lang="en-US" sz="1800" dirty="0">
                <a:latin typeface="Times New Roman" panose="02020603050405020304" pitchFamily="18" charset="0"/>
                <a:cs typeface="Times New Roman" panose="02020603050405020304" pitchFamily="18" charset="0"/>
              </a:rPr>
              <a:t>Veterans’ Memorial </a:t>
            </a:r>
            <a:r>
              <a:rPr lang="en-US" sz="1800" dirty="0" smtClean="0">
                <a:latin typeface="Times New Roman" panose="02020603050405020304" pitchFamily="18" charset="0"/>
                <a:cs typeface="Times New Roman" panose="02020603050405020304" pitchFamily="18" charset="0"/>
              </a:rPr>
              <a:t>Cemetery</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Madison, </a:t>
            </a:r>
            <a:r>
              <a:rPr lang="en-US" sz="1800" dirty="0" smtClean="0">
                <a:latin typeface="Times New Roman" panose="02020603050405020304" pitchFamily="18" charset="0"/>
                <a:cs typeface="Times New Roman" panose="02020603050405020304" pitchFamily="18" charset="0"/>
              </a:rPr>
              <a:t>Indiana</a:t>
            </a: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endParaRPr lang="en-US" dirty="0"/>
          </a:p>
        </p:txBody>
      </p:sp>
      <p:pic>
        <p:nvPicPr>
          <p:cNvPr id="10" name="Picture Placeholder 6"/>
          <p:cNvPicPr>
            <a:picLocks noChangeAspect="1"/>
          </p:cNvPicPr>
          <p:nvPr/>
        </p:nvPicPr>
        <p:blipFill>
          <a:blip r:embed="rId2" cstate="print">
            <a:extLst>
              <a:ext uri="{28A0092B-C50C-407E-A947-70E740481C1C}">
                <a14:useLocalDpi xmlns:a14="http://schemas.microsoft.com/office/drawing/2010/main" val="0"/>
              </a:ext>
            </a:extLst>
          </a:blip>
          <a:srcRect t="3375" b="3375"/>
          <a:stretch>
            <a:fillRect/>
          </a:stretch>
        </p:blipFill>
        <p:spPr bwMode="auto">
          <a:xfrm>
            <a:off x="6038492" y="1498088"/>
            <a:ext cx="5960852" cy="4284469"/>
          </a:xfrm>
          <a:prstGeom prst="rect">
            <a:avLst/>
          </a:prstGeom>
          <a:noFill/>
          <a:ln w="9525">
            <a:noFill/>
            <a:miter lim="800000"/>
            <a:headEnd/>
            <a:tailEnd/>
          </a:ln>
        </p:spPr>
      </p:pic>
    </p:spTree>
    <p:extLst>
      <p:ext uri="{BB962C8B-B14F-4D97-AF65-F5344CB8AC3E}">
        <p14:creationId xmlns:p14="http://schemas.microsoft.com/office/powerpoint/2010/main" val="1091894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COUNTY BURIAL &amp; MARKER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PLACEMENT/SETTING ALLOWANCE(S)</a:t>
            </a:r>
            <a:endParaRPr lang="en-US" b="1"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p:txBody>
          <a:bodyPr/>
          <a:lstStyle/>
          <a:p>
            <a:r>
              <a:rPr lang="en-US" sz="2400" dirty="0" smtClean="0">
                <a:latin typeface="Times New Roman" panose="02020603050405020304" pitchFamily="18" charset="0"/>
                <a:cs typeface="Times New Roman" panose="02020603050405020304" pitchFamily="18" charset="0"/>
              </a:rPr>
              <a:t>Honorably Discharged Veterans who served on Active Duty in the United States Armed Forces are generally eligible.</a:t>
            </a:r>
          </a:p>
          <a:p>
            <a:r>
              <a:rPr lang="en-US" sz="2400" dirty="0" smtClean="0">
                <a:latin typeface="Times New Roman" panose="02020603050405020304" pitchFamily="18" charset="0"/>
                <a:cs typeface="Times New Roman" panose="02020603050405020304" pitchFamily="18" charset="0"/>
              </a:rPr>
              <a:t>A one time payment in the amount of $100 to $1500 as a County Burial Allowance, issued by the respective county for which the eligible Veteran resided at the time of death, may be claimed by the Surviving Spouse, Next-of-Kin, or Interested Third Party (to whom incurred expenses for the cost of burial/interment/funeral/etc.). </a:t>
            </a:r>
          </a:p>
          <a:p>
            <a:r>
              <a:rPr lang="en-US" sz="2400" dirty="0" smtClean="0">
                <a:latin typeface="Times New Roman" panose="02020603050405020304" pitchFamily="18" charset="0"/>
                <a:cs typeface="Times New Roman" panose="02020603050405020304" pitchFamily="18" charset="0"/>
              </a:rPr>
              <a:t>“IF” a Government Headstone/Marker/Medallion was claimed/ordered through the Federal Department of Veterans’ Affairs for the deceased Veteran, then an additional allowance may be claimed to assist in the offset of the expense incurred to have that Government Headstone/Marker/Medallion placed or set onto the plot of the deceased Veteran.  This amount varies from county to county and generally has a maximum allowable reimbursement amount.</a:t>
            </a:r>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9347200" y="6356350"/>
            <a:ext cx="2844800" cy="365125"/>
          </a:xfrm>
          <a:prstGeom prst="rect">
            <a:avLst/>
          </a:prstGeom>
        </p:spPr>
        <p:txBody>
          <a:bodyPr/>
          <a:lstStyle/>
          <a:p>
            <a:pPr>
              <a:defRPr/>
            </a:pPr>
            <a:fld id="{4DAFBBBE-FAF2-41D3-B623-0A21650B132C}"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4036328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smtClean="0">
                <a:latin typeface="Times New Roman" panose="02020603050405020304" pitchFamily="18" charset="0"/>
                <a:cs typeface="Times New Roman" panose="02020603050405020304" pitchFamily="18" charset="0"/>
              </a:rPr>
              <a:t>Governor’s Memorial Certificate</a:t>
            </a:r>
            <a:endParaRPr lang="en-US" b="1" cap="all"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The Governor’s Memorial Certificate is a certificate signed by the Governor of Indiana in memorial appreciation for the service of a deceased Hoosier Veteran.  </a:t>
            </a:r>
          </a:p>
          <a:p>
            <a:r>
              <a:rPr lang="en-US" dirty="0" smtClean="0">
                <a:latin typeface="Times New Roman" panose="02020603050405020304" pitchFamily="18" charset="0"/>
                <a:cs typeface="Times New Roman" panose="02020603050405020304" pitchFamily="18" charset="0"/>
              </a:rPr>
              <a:t>The Hoosier Veteran must have received an Honorably Discharged from Active Military Service from the United States Armed Forces.</a:t>
            </a:r>
            <a:endParaRPr lang="en-US" dirty="0">
              <a:latin typeface="Times New Roman" panose="02020603050405020304" pitchFamily="18" charset="0"/>
              <a:cs typeface="Times New Roman" panose="02020603050405020304" pitchFamily="18" charset="0"/>
            </a:endParaRPr>
          </a:p>
        </p:txBody>
      </p:sp>
      <p:pic>
        <p:nvPicPr>
          <p:cNvPr id="7170" name="Picture 2" descr="Image result for indiana state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1373" y="3950899"/>
            <a:ext cx="3911485" cy="275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09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4800" b="1" cap="all" dirty="0">
                <a:latin typeface="Times New Roman" panose="02020603050405020304" pitchFamily="18" charset="0"/>
                <a:cs typeface="Times New Roman" panose="02020603050405020304" pitchFamily="18" charset="0"/>
              </a:rPr>
              <a:t>Questions</a:t>
            </a:r>
            <a:r>
              <a:rPr lang="en-US" altLang="en-US" sz="4800" b="1" cap="all" dirty="0" smtClean="0">
                <a:latin typeface="Times New Roman" panose="02020603050405020304" pitchFamily="18" charset="0"/>
                <a:cs typeface="Times New Roman" panose="02020603050405020304" pitchFamily="18" charset="0"/>
              </a:rPr>
              <a:t>???</a:t>
            </a:r>
            <a:endParaRPr lang="en-US" sz="4800" cap="all" dirty="0"/>
          </a:p>
        </p:txBody>
      </p:sp>
      <p:pic>
        <p:nvPicPr>
          <p:cNvPr id="8194" name="Picture 2" descr="Image result for memorial day american flag clip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336" y="1739661"/>
            <a:ext cx="9524971" cy="476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94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ctr" eaLnBrk="1" hangingPunct="1"/>
            <a:r>
              <a:rPr lang="en-US" altLang="en-US" dirty="0" smtClean="0">
                <a:latin typeface="Times New Roman" panose="02020603050405020304" pitchFamily="18" charset="0"/>
                <a:cs typeface="Times New Roman" panose="02020603050405020304" pitchFamily="18" charset="0"/>
              </a:rPr>
              <a:t>       </a:t>
            </a:r>
            <a:r>
              <a:rPr lang="en-US" altLang="en-US" sz="4800" b="1" cap="all" dirty="0" smtClean="0">
                <a:latin typeface="Times New Roman" panose="02020603050405020304" pitchFamily="18" charset="0"/>
                <a:cs typeface="Times New Roman" panose="02020603050405020304" pitchFamily="18" charset="0"/>
              </a:rPr>
              <a:t>Point of Contact</a:t>
            </a:r>
          </a:p>
        </p:txBody>
      </p:sp>
      <p:sp>
        <p:nvSpPr>
          <p:cNvPr id="72707" name="Rectangle 3"/>
          <p:cNvSpPr>
            <a:spLocks noGrp="1" noChangeArrowheads="1"/>
          </p:cNvSpPr>
          <p:nvPr>
            <p:ph idx="1"/>
          </p:nvPr>
        </p:nvSpPr>
        <p:spPr>
          <a:xfrm>
            <a:off x="1828800" y="1600200"/>
            <a:ext cx="8686800" cy="4495800"/>
          </a:xfrm>
        </p:spPr>
        <p:txBody>
          <a:bodyPr/>
          <a:lstStyle/>
          <a:p>
            <a:pPr algn="ctr" eaLnBrk="1" hangingPunct="1">
              <a:lnSpc>
                <a:spcPct val="80000"/>
              </a:lnSpc>
              <a:buFont typeface="Wingdings" panose="05000000000000000000" pitchFamily="2" charset="2"/>
              <a:buNone/>
            </a:pPr>
            <a:endParaRPr lang="en-US" altLang="en-US" dirty="0" smtClean="0">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n-US" altLang="en-US" dirty="0" smtClean="0">
                <a:latin typeface="Times New Roman" panose="02020603050405020304" pitchFamily="18" charset="0"/>
                <a:cs typeface="Times New Roman" panose="02020603050405020304" pitchFamily="18" charset="0"/>
              </a:rPr>
              <a:t>Cameron </a:t>
            </a:r>
            <a:r>
              <a:rPr lang="en-US" altLang="en-US" dirty="0" err="1">
                <a:latin typeface="Times New Roman" panose="02020603050405020304" pitchFamily="18" charset="0"/>
                <a:cs typeface="Times New Roman" panose="02020603050405020304" pitchFamily="18" charset="0"/>
              </a:rPr>
              <a:t>Lochner</a:t>
            </a:r>
            <a:endParaRPr lang="en-US" altLang="en-US" dirty="0">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n-US" altLang="en-US" sz="1800" dirty="0">
                <a:latin typeface="Times New Roman" panose="02020603050405020304" pitchFamily="18" charset="0"/>
                <a:cs typeface="Times New Roman" panose="02020603050405020304" pitchFamily="18" charset="0"/>
              </a:rPr>
              <a:t>Northeast Indiana District Service Officer</a:t>
            </a:r>
          </a:p>
          <a:p>
            <a:pPr algn="ctr" eaLnBrk="1" hangingPunct="1">
              <a:lnSpc>
                <a:spcPct val="80000"/>
              </a:lnSpc>
              <a:buFont typeface="Wingdings" panose="05000000000000000000" pitchFamily="2" charset="2"/>
              <a:buNone/>
            </a:pPr>
            <a:endParaRPr lang="en-US" altLang="en-US" sz="1800" dirty="0">
              <a:latin typeface="Times New Roman" panose="02020603050405020304" pitchFamily="18" charset="0"/>
              <a:cs typeface="Times New Roman" panose="02020603050405020304" pitchFamily="18" charset="0"/>
            </a:endParaRPr>
          </a:p>
          <a:p>
            <a:pPr algn="ctr" eaLnBrk="1" hangingPunct="1">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Indiana Department of Veterans Affairs</a:t>
            </a:r>
          </a:p>
          <a:p>
            <a:pPr algn="ctr" eaLnBrk="1" hangingPunct="1">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302 West Washington Street; Suite E-120</a:t>
            </a:r>
          </a:p>
          <a:p>
            <a:pPr algn="ctr" eaLnBrk="1" hangingPunct="1">
              <a:lnSpc>
                <a:spcPct val="80000"/>
              </a:lnSpc>
              <a:buFont typeface="Wingdings" panose="05000000000000000000" pitchFamily="2" charset="2"/>
              <a:buNone/>
            </a:pPr>
            <a:r>
              <a:rPr lang="en-US" altLang="en-US" dirty="0">
                <a:latin typeface="Times New Roman" panose="02020603050405020304" pitchFamily="18" charset="0"/>
                <a:cs typeface="Times New Roman" panose="02020603050405020304" pitchFamily="18" charset="0"/>
              </a:rPr>
              <a:t>Indianapolis, IN  </a:t>
            </a:r>
            <a:r>
              <a:rPr lang="en-US" altLang="en-US" dirty="0" smtClean="0">
                <a:latin typeface="Times New Roman" panose="02020603050405020304" pitchFamily="18" charset="0"/>
                <a:cs typeface="Times New Roman" panose="02020603050405020304" pitchFamily="18" charset="0"/>
              </a:rPr>
              <a:t>46204</a:t>
            </a:r>
          </a:p>
          <a:p>
            <a:pPr lvl="0" algn="ctr" eaLnBrk="1" hangingPunct="1">
              <a:lnSpc>
                <a:spcPct val="80000"/>
              </a:lnSpc>
              <a:buNone/>
            </a:pPr>
            <a:r>
              <a:rPr lang="en-US" altLang="en-US" sz="2000" dirty="0">
                <a:solidFill>
                  <a:prstClr val="black"/>
                </a:solidFill>
                <a:latin typeface="Times New Roman" panose="02020603050405020304" pitchFamily="18" charset="0"/>
                <a:cs typeface="Times New Roman" panose="02020603050405020304" pitchFamily="18" charset="0"/>
              </a:rPr>
              <a:t>Phone: 317-618-5543, Fax 317-232-7721</a:t>
            </a:r>
          </a:p>
          <a:p>
            <a:pPr algn="ctr" eaLnBrk="1" hangingPunct="1">
              <a:lnSpc>
                <a:spcPct val="80000"/>
              </a:lnSpc>
              <a:buFont typeface="Wingdings" panose="05000000000000000000" pitchFamily="2" charset="2"/>
              <a:buNone/>
            </a:pPr>
            <a:r>
              <a:rPr lang="en-US" altLang="en-US" sz="2400" i="1" dirty="0" smtClean="0">
                <a:latin typeface="Times New Roman" panose="02020603050405020304" pitchFamily="18" charset="0"/>
                <a:cs typeface="Times New Roman" panose="02020603050405020304" pitchFamily="18" charset="0"/>
              </a:rPr>
              <a:t>clochner@dva.in.gov</a:t>
            </a:r>
            <a:endParaRPr lang="en-US" altLang="en-US" sz="2400" i="1" dirty="0">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endParaRPr lang="en-US" altLang="en-US" sz="1800" dirty="0">
              <a:latin typeface="Times New Roman" panose="02020603050405020304" pitchFamily="18" charset="0"/>
              <a:cs typeface="Times New Roman" panose="02020603050405020304" pitchFamily="18" charset="0"/>
            </a:endParaRPr>
          </a:p>
          <a:p>
            <a:pPr eaLnBrk="1" hangingPunct="1">
              <a:lnSpc>
                <a:spcPct val="80000"/>
              </a:lnSpc>
              <a:buFont typeface="Wingdings" panose="05000000000000000000" pitchFamily="2" charset="2"/>
              <a:buNone/>
            </a:pP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159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3084" y="4744528"/>
            <a:ext cx="10363200" cy="1024448"/>
          </a:xfrm>
        </p:spPr>
        <p:txBody>
          <a:bodyPr/>
          <a:lstStyle/>
          <a:p>
            <a:pPr algn="ctr"/>
            <a:r>
              <a:rPr lang="en-US" dirty="0" smtClean="0">
                <a:latin typeface="Times New Roman" panose="02020603050405020304" pitchFamily="18" charset="0"/>
                <a:cs typeface="Times New Roman" panose="02020603050405020304" pitchFamily="18" charset="0"/>
              </a:rPr>
              <a:t>Benefit Categories</a:t>
            </a:r>
            <a:endParaRPr lang="en-US"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a:xfrm>
            <a:off x="963084" y="2872597"/>
            <a:ext cx="10363200" cy="1534304"/>
          </a:xfrm>
        </p:spPr>
        <p:txBody>
          <a:bodyPr/>
          <a:lstStyle/>
          <a:p>
            <a:r>
              <a:rPr lang="en-US" sz="4800" b="1" i="1" dirty="0" smtClean="0">
                <a:solidFill>
                  <a:schemeClr val="tx2"/>
                </a:solidFill>
                <a:latin typeface="Times New Roman" panose="02020603050405020304" pitchFamily="18" charset="0"/>
                <a:cs typeface="Times New Roman" panose="02020603050405020304" pitchFamily="18" charset="0"/>
              </a:rPr>
              <a:t>“Death &amp; Burial Benefits/Programs”</a:t>
            </a:r>
            <a:endParaRPr lang="en-US" sz="4800" b="1" i="1" dirty="0">
              <a:solidFill>
                <a:schemeClr val="tx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36505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000" b="1" cap="all" dirty="0" smtClean="0">
                <a:solidFill>
                  <a:prstClr val="white"/>
                </a:solidFill>
                <a:latin typeface="Times New Roman" panose="02020603050405020304" pitchFamily="18" charset="0"/>
                <a:cs typeface="Times New Roman" panose="02020603050405020304" pitchFamily="18" charset="0"/>
              </a:rPr>
              <a:t>Federal Benefit </a:t>
            </a:r>
            <a:r>
              <a:rPr lang="en-US" sz="4000" b="1" cap="all" dirty="0">
                <a:solidFill>
                  <a:prstClr val="white"/>
                </a:solidFill>
                <a:latin typeface="Times New Roman" panose="02020603050405020304" pitchFamily="18" charset="0"/>
                <a:cs typeface="Times New Roman" panose="02020603050405020304" pitchFamily="18" charset="0"/>
              </a:rPr>
              <a:t>Categories</a:t>
            </a:r>
            <a:endParaRPr lang="en-US" dirty="0">
              <a:latin typeface="Times New Roman" panose="02020603050405020304" pitchFamily="18" charset="0"/>
              <a:cs typeface="Times New Roman" panose="02020603050405020304" pitchFamily="18" charset="0"/>
            </a:endParaRPr>
          </a:p>
        </p:txBody>
      </p:sp>
      <p:sp>
        <p:nvSpPr>
          <p:cNvPr id="4098" name="Rectangle 6"/>
          <p:cNvSpPr>
            <a:spLocks noGrp="1" noChangeArrowheads="1"/>
          </p:cNvSpPr>
          <p:nvPr>
            <p:ph idx="1"/>
          </p:nvPr>
        </p:nvSpPr>
        <p:spPr>
          <a:xfrm>
            <a:off x="609600" y="1524001"/>
            <a:ext cx="10972800" cy="5040701"/>
          </a:xfrm>
        </p:spPr>
        <p:txBody>
          <a:bodyPr>
            <a:normAutofit/>
          </a:bodyPr>
          <a:lstStyle/>
          <a:p>
            <a:pPr marL="0" indent="0" algn="ctr">
              <a:buNone/>
            </a:pPr>
            <a:r>
              <a:rPr lang="en-US" sz="3200" i="1" dirty="0">
                <a:latin typeface="Times New Roman" panose="02020603050405020304" pitchFamily="18" charset="0"/>
                <a:cs typeface="Times New Roman" panose="02020603050405020304" pitchFamily="18" charset="0"/>
              </a:rPr>
              <a:t>National Cemetery Burial</a:t>
            </a:r>
          </a:p>
          <a:p>
            <a:pPr marL="0" indent="0" algn="ctr">
              <a:buNone/>
            </a:pPr>
            <a:r>
              <a:rPr lang="en-US" sz="3200" i="1" dirty="0">
                <a:latin typeface="Times New Roman" panose="02020603050405020304" pitchFamily="18" charset="0"/>
                <a:cs typeface="Times New Roman" panose="02020603050405020304" pitchFamily="18" charset="0"/>
              </a:rPr>
              <a:t>Burial </a:t>
            </a:r>
            <a:r>
              <a:rPr lang="en-US" sz="3200" i="1" dirty="0" smtClean="0">
                <a:latin typeface="Times New Roman" panose="02020603050405020304" pitchFamily="18" charset="0"/>
                <a:cs typeface="Times New Roman" panose="02020603050405020304" pitchFamily="18" charset="0"/>
              </a:rPr>
              <a:t>&amp; Plot Allowance(s</a:t>
            </a:r>
            <a:r>
              <a:rPr lang="en-US" sz="3200" i="1" dirty="0">
                <a:latin typeface="Times New Roman" panose="02020603050405020304" pitchFamily="18" charset="0"/>
                <a:cs typeface="Times New Roman" panose="02020603050405020304" pitchFamily="18" charset="0"/>
              </a:rPr>
              <a:t>)</a:t>
            </a:r>
          </a:p>
          <a:p>
            <a:pPr marL="0" indent="0" algn="ctr">
              <a:buNone/>
            </a:pPr>
            <a:r>
              <a:rPr lang="en-US" sz="3200" i="1" dirty="0" smtClean="0">
                <a:latin typeface="Times New Roman" panose="02020603050405020304" pitchFamily="18" charset="0"/>
                <a:cs typeface="Times New Roman" panose="02020603050405020304" pitchFamily="18" charset="0"/>
              </a:rPr>
              <a:t>Free </a:t>
            </a:r>
            <a:r>
              <a:rPr lang="en-US" sz="3200" i="1" dirty="0">
                <a:latin typeface="Times New Roman" panose="02020603050405020304" pitchFamily="18" charset="0"/>
                <a:cs typeface="Times New Roman" panose="02020603050405020304" pitchFamily="18" charset="0"/>
              </a:rPr>
              <a:t>Government Headstone/Marker</a:t>
            </a:r>
          </a:p>
          <a:p>
            <a:pPr marL="0" indent="0" algn="ctr">
              <a:buNone/>
            </a:pPr>
            <a:r>
              <a:rPr lang="en-US" sz="3200" i="1" dirty="0">
                <a:latin typeface="Times New Roman" panose="02020603050405020304" pitchFamily="18" charset="0"/>
                <a:cs typeface="Times New Roman" panose="02020603050405020304" pitchFamily="18" charset="0"/>
              </a:rPr>
              <a:t>Free Government Medallion</a:t>
            </a:r>
          </a:p>
          <a:p>
            <a:pPr marL="0" indent="0" algn="ctr">
              <a:buNone/>
            </a:pPr>
            <a:r>
              <a:rPr lang="en-US" sz="3200" i="1" dirty="0" smtClean="0">
                <a:latin typeface="Times New Roman" panose="02020603050405020304" pitchFamily="18" charset="0"/>
                <a:cs typeface="Times New Roman" panose="02020603050405020304" pitchFamily="18" charset="0"/>
              </a:rPr>
              <a:t>Burial Flag(s)</a:t>
            </a:r>
            <a:endParaRPr lang="en-US" sz="3200" i="1" dirty="0">
              <a:latin typeface="Times New Roman" panose="02020603050405020304" pitchFamily="18" charset="0"/>
              <a:cs typeface="Times New Roman" panose="02020603050405020304" pitchFamily="18" charset="0"/>
            </a:endParaRPr>
          </a:p>
          <a:p>
            <a:pPr marL="0" indent="0" algn="ctr">
              <a:buNone/>
            </a:pPr>
            <a:r>
              <a:rPr lang="en-US" sz="3200" i="1" dirty="0">
                <a:latin typeface="Times New Roman" panose="02020603050405020304" pitchFamily="18" charset="0"/>
                <a:cs typeface="Times New Roman" panose="02020603050405020304" pitchFamily="18" charset="0"/>
              </a:rPr>
              <a:t>President’s Memorial Certificate</a:t>
            </a:r>
          </a:p>
          <a:p>
            <a:pPr marL="0" indent="0" algn="ctr">
              <a:buNone/>
            </a:pPr>
            <a:r>
              <a:rPr lang="en-US" sz="3200" i="1" dirty="0" smtClean="0">
                <a:latin typeface="Times New Roman" panose="02020603050405020304" pitchFamily="18" charset="0"/>
                <a:cs typeface="Times New Roman" panose="02020603050405020304" pitchFamily="18" charset="0"/>
              </a:rPr>
              <a:t>Unclaimed Veterans’ Remains</a:t>
            </a:r>
            <a:endParaRPr lang="en-US" sz="3200" i="1" dirty="0">
              <a:latin typeface="Times New Roman" panose="02020603050405020304" pitchFamily="18" charset="0"/>
              <a:cs typeface="Times New Roman" panose="02020603050405020304" pitchFamily="18" charset="0"/>
            </a:endParaRPr>
          </a:p>
          <a:p>
            <a:pPr marL="420624" indent="-384048" algn="ctr" eaLnBrk="1" fontAlgn="auto" hangingPunct="1">
              <a:spcAft>
                <a:spcPts val="0"/>
              </a:spcAft>
              <a:buNone/>
              <a:defRPr/>
            </a:pPr>
            <a:endParaRPr lang="en-US" altLang="en-US" dirty="0" smtClean="0">
              <a:latin typeface="Times New Roman" panose="02020603050405020304" pitchFamily="18" charset="0"/>
              <a:cs typeface="Times New Roman" panose="02020603050405020304" pitchFamily="18" charset="0"/>
            </a:endParaRPr>
          </a:p>
          <a:p>
            <a:pPr marL="420624" indent="-384048" algn="ctr" eaLnBrk="1" fontAlgn="auto" hangingPunct="1">
              <a:spcAft>
                <a:spcPts val="0"/>
              </a:spcAft>
              <a:buNone/>
              <a:defRPr/>
            </a:pPr>
            <a:endParaRPr lang="en-US" altLang="en-US" dirty="0"/>
          </a:p>
          <a:p>
            <a:pPr marL="420624" indent="-384048" algn="ctr" eaLnBrk="1" fontAlgn="auto" hangingPunct="1">
              <a:spcAft>
                <a:spcPts val="0"/>
              </a:spcAft>
              <a:buNone/>
              <a:defRPr/>
            </a:pPr>
            <a:endParaRPr lang="en-US" altLang="en-US" dirty="0" smtClean="0"/>
          </a:p>
          <a:p>
            <a:pPr marL="420624" indent="-384048" eaLnBrk="1" fontAlgn="auto" hangingPunct="1">
              <a:spcAft>
                <a:spcPts val="0"/>
              </a:spcAft>
              <a:buNone/>
              <a:defRPr/>
            </a:pPr>
            <a:endParaRPr lang="en-US" altLang="en-US" dirty="0" smtClean="0"/>
          </a:p>
        </p:txBody>
      </p:sp>
      <p:sp>
        <p:nvSpPr>
          <p:cNvPr id="4" name="Content Placeholder 3"/>
          <p:cNvSpPr>
            <a:spLocks noGrp="1"/>
          </p:cNvSpPr>
          <p:nvPr>
            <p:ph sz="half" idx="4294967295"/>
          </p:nvPr>
        </p:nvSpPr>
        <p:spPr>
          <a:xfrm>
            <a:off x="6807200" y="1600200"/>
            <a:ext cx="5384800" cy="4525963"/>
          </a:xfrm>
        </p:spPr>
        <p:txBody>
          <a:bodyPr/>
          <a:lstStyle/>
          <a:p>
            <a:pPr marL="0" indent="0">
              <a:buNone/>
            </a:pPr>
            <a:endParaRPr lang="en-US" dirty="0" smtClean="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418039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National Cemetery Burial</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lvl="0"/>
            <a:r>
              <a:rPr lang="en-US" sz="4800" b="1" i="1" dirty="0">
                <a:solidFill>
                  <a:srgbClr val="1F497D"/>
                </a:solidFill>
                <a:latin typeface="Times New Roman" panose="02020603050405020304" pitchFamily="18" charset="0"/>
                <a:cs typeface="Times New Roman" panose="02020603050405020304" pitchFamily="18" charset="0"/>
              </a:rPr>
              <a:t>“Death &amp; Burial Benefits/Programs”</a:t>
            </a:r>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194996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solidFill>
                  <a:prstClr val="white"/>
                </a:solidFill>
                <a:latin typeface="Times New Roman" panose="02020603050405020304" pitchFamily="18" charset="0"/>
                <a:cs typeface="Times New Roman" panose="02020603050405020304" pitchFamily="18" charset="0"/>
              </a:rPr>
              <a:t>National Cemetery Burial</a:t>
            </a:r>
            <a:endParaRPr lang="en-US" dirty="0"/>
          </a:p>
        </p:txBody>
      </p:sp>
      <p:pic>
        <p:nvPicPr>
          <p:cNvPr id="4098" name="Picture 2" descr="Image result for arlington national cemete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1434" y="1498120"/>
            <a:ext cx="9178506" cy="516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12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fontAlgn="auto" hangingPunct="1">
              <a:spcAft>
                <a:spcPts val="0"/>
              </a:spcAft>
              <a:defRPr/>
            </a:pPr>
            <a:r>
              <a:rPr lang="en-US" sz="4000" b="1" cap="all" dirty="0">
                <a:solidFill>
                  <a:prstClr val="white"/>
                </a:solidFill>
                <a:latin typeface="Times New Roman" panose="02020603050405020304" pitchFamily="18" charset="0"/>
                <a:cs typeface="Times New Roman" panose="02020603050405020304" pitchFamily="18" charset="0"/>
              </a:rPr>
              <a:t>National Cemetery Burial</a:t>
            </a:r>
            <a:endParaRPr lang="en-US" altLang="en-US" dirty="0" smtClean="0">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idx="1"/>
          </p:nvPr>
        </p:nvSpPr>
        <p:spPr>
          <a:xfrm>
            <a:off x="517585" y="1600200"/>
            <a:ext cx="10860657" cy="4876800"/>
          </a:xfrm>
        </p:spPr>
        <p:txBody>
          <a:bodyPr>
            <a:normAutofit fontScale="92500"/>
          </a:bodyPr>
          <a:lstStyle/>
          <a:p>
            <a:pPr marL="893826" lvl="1"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For “eligible” Veterans, burial </a:t>
            </a:r>
            <a:r>
              <a:rPr lang="en-US" altLang="en-US" dirty="0">
                <a:latin typeface="Times New Roman" panose="02020603050405020304" pitchFamily="18" charset="0"/>
                <a:cs typeface="Times New Roman" panose="02020603050405020304" pitchFamily="18" charset="0"/>
              </a:rPr>
              <a:t>benefits available include a gravesite in any of </a:t>
            </a:r>
            <a:r>
              <a:rPr lang="en-US" altLang="en-US" dirty="0" smtClean="0">
                <a:latin typeface="Times New Roman" panose="02020603050405020304" pitchFamily="18" charset="0"/>
                <a:cs typeface="Times New Roman" panose="02020603050405020304" pitchFamily="18" charset="0"/>
              </a:rPr>
              <a:t>VA’s </a:t>
            </a:r>
            <a:r>
              <a:rPr lang="en-US" altLang="en-US" dirty="0">
                <a:latin typeface="Times New Roman" panose="02020603050405020304" pitchFamily="18" charset="0"/>
                <a:cs typeface="Times New Roman" panose="02020603050405020304" pitchFamily="18" charset="0"/>
              </a:rPr>
              <a:t>135 national cemeteries with available space, opening and closing of the grave, perpetual care, a Government </a:t>
            </a:r>
            <a:r>
              <a:rPr lang="en-US" altLang="en-US" dirty="0" smtClean="0">
                <a:latin typeface="Times New Roman" panose="02020603050405020304" pitchFamily="18" charset="0"/>
                <a:cs typeface="Times New Roman" panose="02020603050405020304" pitchFamily="18" charset="0"/>
              </a:rPr>
              <a:t>Headstone </a:t>
            </a:r>
            <a:r>
              <a:rPr lang="en-US" altLang="en-US" dirty="0">
                <a:latin typeface="Times New Roman" panose="02020603050405020304" pitchFamily="18" charset="0"/>
                <a:cs typeface="Times New Roman" panose="02020603050405020304" pitchFamily="18" charset="0"/>
              </a:rPr>
              <a:t>or </a:t>
            </a:r>
            <a:r>
              <a:rPr lang="en-US" altLang="en-US" dirty="0" smtClean="0">
                <a:latin typeface="Times New Roman" panose="02020603050405020304" pitchFamily="18" charset="0"/>
                <a:cs typeface="Times New Roman" panose="02020603050405020304" pitchFamily="18" charset="0"/>
              </a:rPr>
              <a:t>Marker</a:t>
            </a:r>
            <a:r>
              <a:rPr lang="en-US" altLang="en-US" dirty="0">
                <a:latin typeface="Times New Roman" panose="02020603050405020304" pitchFamily="18" charset="0"/>
                <a:cs typeface="Times New Roman" panose="02020603050405020304" pitchFamily="18" charset="0"/>
              </a:rPr>
              <a:t>, a </a:t>
            </a:r>
            <a:r>
              <a:rPr lang="en-US" altLang="en-US" dirty="0" smtClean="0">
                <a:latin typeface="Times New Roman" panose="02020603050405020304" pitchFamily="18" charset="0"/>
                <a:cs typeface="Times New Roman" panose="02020603050405020304" pitchFamily="18" charset="0"/>
              </a:rPr>
              <a:t>Burial Flag</a:t>
            </a:r>
            <a:r>
              <a:rPr lang="en-US" altLang="en-US" dirty="0">
                <a:latin typeface="Times New Roman" panose="02020603050405020304" pitchFamily="18" charset="0"/>
                <a:cs typeface="Times New Roman" panose="02020603050405020304" pitchFamily="18" charset="0"/>
              </a:rPr>
              <a:t>, and a Presidential Memorial Certificate, at no cost to the family</a:t>
            </a:r>
            <a:r>
              <a:rPr lang="en-US" altLang="en-US" dirty="0" smtClean="0">
                <a:latin typeface="Times New Roman" panose="02020603050405020304" pitchFamily="18" charset="0"/>
                <a:cs typeface="Times New Roman" panose="02020603050405020304" pitchFamily="18" charset="0"/>
              </a:rPr>
              <a:t>.</a:t>
            </a:r>
          </a:p>
          <a:p>
            <a:pPr marL="893826" lvl="1"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Pre-eligibility may be determined.  Qualifying for “pre-eligibility” does not provide for selection of a specific plot or gravesite, rather eligibility to be buried in a National Cemetery (where space is available).</a:t>
            </a:r>
          </a:p>
          <a:p>
            <a:pPr marL="893826" lvl="1" indent="-457200" eaLnBrk="1" fontAlgn="auto" hangingPunct="1">
              <a:spcAft>
                <a:spcPts val="0"/>
              </a:spcAft>
              <a:buFont typeface="Courier New" panose="02070309020205020404" pitchFamily="49" charset="0"/>
              <a:buChar char="o"/>
              <a:defRPr/>
            </a:pPr>
            <a:r>
              <a:rPr lang="en-US" altLang="en-US" dirty="0" smtClean="0">
                <a:latin typeface="Times New Roman" panose="02020603050405020304" pitchFamily="18" charset="0"/>
                <a:cs typeface="Times New Roman" panose="02020603050405020304" pitchFamily="18" charset="0"/>
              </a:rPr>
              <a:t>The only </a:t>
            </a:r>
            <a:r>
              <a:rPr lang="en-US" altLang="en-US" i="1" dirty="0">
                <a:latin typeface="Times New Roman" panose="02020603050405020304" pitchFamily="18" charset="0"/>
                <a:cs typeface="Times New Roman" panose="02020603050405020304" pitchFamily="18" charset="0"/>
              </a:rPr>
              <a:t>a</a:t>
            </a:r>
            <a:r>
              <a:rPr lang="en-US" altLang="en-US" i="1" dirty="0" smtClean="0">
                <a:latin typeface="Times New Roman" panose="02020603050405020304" pitchFamily="18" charset="0"/>
                <a:cs typeface="Times New Roman" panose="02020603050405020304" pitchFamily="18" charset="0"/>
              </a:rPr>
              <a:t>ctive </a:t>
            </a:r>
            <a:r>
              <a:rPr lang="en-US" altLang="en-US" dirty="0" smtClean="0">
                <a:latin typeface="Times New Roman" panose="02020603050405020304" pitchFamily="18" charset="0"/>
                <a:cs typeface="Times New Roman" panose="02020603050405020304" pitchFamily="18" charset="0"/>
              </a:rPr>
              <a:t>National Cemetery, currently accepting new internments in the State of Indiana, is located in Marion, IN (a new National Cemetery is currently under construction in Indianapolis, IN)</a:t>
            </a:r>
          </a:p>
          <a:p>
            <a:pPr marL="420624" indent="-384048" eaLnBrk="1" fontAlgn="auto" hangingPunct="1">
              <a:spcAft>
                <a:spcPts val="0"/>
              </a:spcAft>
              <a:buFont typeface="Wingdings 2"/>
              <a:buChar char=""/>
              <a:defRPr/>
            </a:pP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059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4000" b="1" cap="all" dirty="0">
                <a:solidFill>
                  <a:prstClr val="white"/>
                </a:solidFill>
                <a:latin typeface="Times New Roman" panose="02020603050405020304" pitchFamily="18" charset="0"/>
                <a:cs typeface="Times New Roman" panose="02020603050405020304" pitchFamily="18" charset="0"/>
              </a:rPr>
              <a:t>National Cemetery Burial</a:t>
            </a:r>
            <a:endParaRPr lang="en-US" altLang="en-US" dirty="0" smtClean="0">
              <a:latin typeface="Times New Roman" panose="02020603050405020304" pitchFamily="18" charset="0"/>
              <a:cs typeface="Times New Roman" panose="02020603050405020304" pitchFamily="18" charset="0"/>
            </a:endParaRPr>
          </a:p>
        </p:txBody>
      </p:sp>
      <p:sp>
        <p:nvSpPr>
          <p:cNvPr id="45059" name="Rectangle 3"/>
          <p:cNvSpPr>
            <a:spLocks noGrp="1" noChangeArrowheads="1"/>
          </p:cNvSpPr>
          <p:nvPr>
            <p:ph idx="1"/>
          </p:nvPr>
        </p:nvSpPr>
        <p:spPr>
          <a:xfrm>
            <a:off x="609600" y="1524001"/>
            <a:ext cx="10972800" cy="5195976"/>
          </a:xfrm>
        </p:spPr>
        <p:txBody>
          <a:bodyPr/>
          <a:lstStyle/>
          <a:p>
            <a:pPr eaLnBrk="1" hangingPunct="1">
              <a:buFont typeface="Courier New" panose="02070309020205020404" pitchFamily="49" charset="0"/>
              <a:buChar char="o"/>
            </a:pPr>
            <a:r>
              <a:rPr lang="en-US" altLang="en-US" sz="2600" dirty="0" smtClean="0">
                <a:latin typeface="Times New Roman" panose="02020603050405020304" pitchFamily="18" charset="0"/>
                <a:cs typeface="Times New Roman" panose="02020603050405020304" pitchFamily="18" charset="0"/>
              </a:rPr>
              <a:t>Basic Eligibility (Quick Summary)</a:t>
            </a:r>
          </a:p>
          <a:p>
            <a:pPr lvl="1" eaLnBrk="1" hangingPunct="1">
              <a:buFont typeface="Courier New" panose="02070309020205020404" pitchFamily="49" charset="0"/>
              <a:buChar char="o"/>
            </a:pPr>
            <a:r>
              <a:rPr lang="en-US" altLang="en-US" sz="2000" dirty="0" smtClean="0">
                <a:latin typeface="Times New Roman" panose="02020603050405020304" pitchFamily="18" charset="0"/>
                <a:cs typeface="Times New Roman" panose="02020603050405020304" pitchFamily="18" charset="0"/>
              </a:rPr>
              <a:t>Any member of the Armed Forces of the United States who dies on active duty.</a:t>
            </a:r>
          </a:p>
          <a:p>
            <a:pPr lvl="1" eaLnBrk="1" hangingPunct="1">
              <a:buFont typeface="Courier New" panose="02070309020205020404" pitchFamily="49" charset="0"/>
              <a:buChar char="o"/>
            </a:pPr>
            <a:r>
              <a:rPr lang="en-US" altLang="en-US" sz="2000" dirty="0" smtClean="0">
                <a:latin typeface="Times New Roman" panose="02020603050405020304" pitchFamily="18" charset="0"/>
                <a:cs typeface="Times New Roman" panose="02020603050405020304" pitchFamily="18" charset="0"/>
              </a:rPr>
              <a:t>Any </a:t>
            </a:r>
            <a:r>
              <a:rPr lang="en-US" altLang="en-US" sz="2000" dirty="0">
                <a:latin typeface="Times New Roman" panose="02020603050405020304" pitchFamily="18" charset="0"/>
                <a:cs typeface="Times New Roman" panose="02020603050405020304" pitchFamily="18" charset="0"/>
              </a:rPr>
              <a:t>Veteran who was discharged under conditions other than dishonorable.  With certain exceptions, service beginning after September 7, 1980, as an enlisted person, and service after October 16, 1981, as an officer, must be for a minimum of 24 continuous months or the full period for which the person was called to active duty (as in the case of a Reservist called to active duty for a limited duration).  Undesirable, bad conduct, and any other type of discharge other than honorable may or may not qualify the individual for Veterans benefits, depending upon a determination made by a VA Regional Office.  Cases presenting multiple discharges of varying character are also referred for adjudication to a VA Regional </a:t>
            </a:r>
            <a:r>
              <a:rPr lang="en-US" altLang="en-US" sz="2000" dirty="0" smtClean="0">
                <a:latin typeface="Times New Roman" panose="02020603050405020304" pitchFamily="18" charset="0"/>
                <a:cs typeface="Times New Roman" panose="02020603050405020304" pitchFamily="18" charset="0"/>
              </a:rPr>
              <a:t>Office.</a:t>
            </a:r>
          </a:p>
          <a:p>
            <a:pPr lvl="1" eaLnBrk="1" hangingPunct="1">
              <a:buFont typeface="Courier New" panose="02070309020205020404" pitchFamily="49" charset="0"/>
              <a:buChar char="o"/>
            </a:pPr>
            <a:r>
              <a:rPr lang="en-US" altLang="en-US" sz="2000" dirty="0" smtClean="0">
                <a:latin typeface="Times New Roman" panose="02020603050405020304" pitchFamily="18" charset="0"/>
                <a:cs typeface="Times New Roman" panose="02020603050405020304" pitchFamily="18" charset="0"/>
              </a:rPr>
              <a:t>Reservists </a:t>
            </a:r>
            <a:r>
              <a:rPr lang="en-US" altLang="en-US" sz="2000" dirty="0">
                <a:latin typeface="Times New Roman" panose="02020603050405020304" pitchFamily="18" charset="0"/>
                <a:cs typeface="Times New Roman" panose="02020603050405020304" pitchFamily="18" charset="0"/>
              </a:rPr>
              <a:t>and National Guard members who, at time of death, were entitled to retired pay under Chapter 1223, title 10, United States Code, or would have been entitled, but for being under the age of  60.   </a:t>
            </a:r>
          </a:p>
        </p:txBody>
      </p:sp>
    </p:spTree>
    <p:extLst>
      <p:ext uri="{BB962C8B-B14F-4D97-AF65-F5344CB8AC3E}">
        <p14:creationId xmlns:p14="http://schemas.microsoft.com/office/powerpoint/2010/main" val="1075409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Burial &amp; Plot Allowances</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pPr lvl="0"/>
            <a:r>
              <a:rPr lang="en-US" sz="4800" b="1" i="1" dirty="0">
                <a:solidFill>
                  <a:srgbClr val="1F497D"/>
                </a:solidFill>
                <a:latin typeface="Times New Roman" panose="02020603050405020304" pitchFamily="18" charset="0"/>
                <a:cs typeface="Times New Roman" panose="02020603050405020304" pitchFamily="18" charset="0"/>
              </a:rPr>
              <a:t>“Death &amp; Burial Benefits/Programs”</a:t>
            </a:r>
          </a:p>
          <a:p>
            <a:endParaRPr lang="en-US" dirty="0"/>
          </a:p>
        </p:txBody>
      </p:sp>
      <p:sp>
        <p:nvSpPr>
          <p:cNvPr id="4" name="Slide Number Placeholder 3"/>
          <p:cNvSpPr>
            <a:spLocks noGrp="1"/>
          </p:cNvSpPr>
          <p:nvPr>
            <p:ph type="sldNum" sz="quarter" idx="12"/>
          </p:nvPr>
        </p:nvSpPr>
        <p:spPr/>
        <p:txBody>
          <a:bodyPr/>
          <a:lstStyle/>
          <a:p>
            <a:pPr>
              <a:defRPr/>
            </a:pPr>
            <a:fld id="{131ADAD2-64CC-4566-BACE-84343FD55266}"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837597592"/>
      </p:ext>
    </p:extLst>
  </p:cSld>
  <p:clrMapOvr>
    <a:masterClrMapping/>
  </p:clrMapOvr>
</p:sld>
</file>

<file path=ppt/theme/theme1.xml><?xml version="1.0" encoding="utf-8"?>
<a:theme xmlns:a="http://schemas.openxmlformats.org/drawingml/2006/main" name="IDV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8254</TotalTime>
  <Words>1082</Words>
  <Application>Microsoft Office PowerPoint</Application>
  <PresentationFormat>Widescreen</PresentationFormat>
  <Paragraphs>122</Paragraphs>
  <Slides>28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BacktalkSerif BTN</vt:lpstr>
      <vt:lpstr>Calibri</vt:lpstr>
      <vt:lpstr>Courier New</vt:lpstr>
      <vt:lpstr>Times New Roman</vt:lpstr>
      <vt:lpstr>Wingdings</vt:lpstr>
      <vt:lpstr>Wingdings 2</vt:lpstr>
      <vt:lpstr>IDVA template</vt:lpstr>
      <vt:lpstr>2018 IDVA Spring/Summer Conference</vt:lpstr>
      <vt:lpstr>“Death &amp; Burial Benefits/Programs” </vt:lpstr>
      <vt:lpstr>Benefit Categories</vt:lpstr>
      <vt:lpstr>Federal Benefit Categories</vt:lpstr>
      <vt:lpstr>National Cemetery Burial</vt:lpstr>
      <vt:lpstr>National Cemetery Burial</vt:lpstr>
      <vt:lpstr>National Cemetery Burial</vt:lpstr>
      <vt:lpstr>National Cemetery Burial</vt:lpstr>
      <vt:lpstr>Burial &amp; Plot Allowances</vt:lpstr>
      <vt:lpstr>Burial &amp; Plot Allowances</vt:lpstr>
      <vt:lpstr>Burial &amp; Plot Allowances</vt:lpstr>
      <vt:lpstr>Free Government Headstone/Marker/Medallion(s)</vt:lpstr>
      <vt:lpstr>Free Government Headstone/Marker/Medallion(s)</vt:lpstr>
      <vt:lpstr>Free Government Headstone/Marker/Medallion(s)</vt:lpstr>
      <vt:lpstr>Free Government Headstone/Marker/Medallion(s)</vt:lpstr>
      <vt:lpstr>Burial Flag(S)</vt:lpstr>
      <vt:lpstr>Burial Flag(s)</vt:lpstr>
      <vt:lpstr>Presidential Memorial Certificate</vt:lpstr>
      <vt:lpstr>Presidential Memorial Certificate</vt:lpstr>
      <vt:lpstr>Unclaimed Veterans’ Remains</vt:lpstr>
      <vt:lpstr>Unclaimed Veterans’ Remains</vt:lpstr>
      <vt:lpstr>“Death &amp; Burial Benefits/Programs” </vt:lpstr>
      <vt:lpstr>State Benefit Categories</vt:lpstr>
      <vt:lpstr>INDIANA VETERANS’ MEMORIAL CEMETERY</vt:lpstr>
      <vt:lpstr>COUNTY BURIAL &amp; MARKER  PLACEMENT/SETTING ALLOWANCE(S)</vt:lpstr>
      <vt:lpstr>Governor’s Memorial Certificate</vt:lpstr>
      <vt:lpstr>Questions???</vt:lpstr>
      <vt:lpstr>       Point of Contact</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Department of Veterans Affairs</dc:title>
  <dc:creator>Dyke, Timothy E</dc:creator>
  <cp:lastModifiedBy>Lochner, Cameron</cp:lastModifiedBy>
  <cp:revision>36</cp:revision>
  <dcterms:created xsi:type="dcterms:W3CDTF">2018-03-15T14:22:42Z</dcterms:created>
  <dcterms:modified xsi:type="dcterms:W3CDTF">2018-06-22T18:46:35Z</dcterms:modified>
</cp:coreProperties>
</file>