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</p:sldMasterIdLst>
  <p:notesMasterIdLst>
    <p:notesMasterId r:id="rId28"/>
  </p:notesMasterIdLst>
  <p:handoutMasterIdLst>
    <p:handoutMasterId r:id="rId29"/>
  </p:handoutMasterIdLst>
  <p:sldIdLst>
    <p:sldId id="377" r:id="rId7"/>
    <p:sldId id="329" r:id="rId8"/>
    <p:sldId id="364" r:id="rId9"/>
    <p:sldId id="380" r:id="rId10"/>
    <p:sldId id="379" r:id="rId11"/>
    <p:sldId id="345" r:id="rId12"/>
    <p:sldId id="326" r:id="rId13"/>
    <p:sldId id="371" r:id="rId14"/>
    <p:sldId id="370" r:id="rId15"/>
    <p:sldId id="376" r:id="rId16"/>
    <p:sldId id="373" r:id="rId17"/>
    <p:sldId id="372" r:id="rId18"/>
    <p:sldId id="381" r:id="rId19"/>
    <p:sldId id="382" r:id="rId20"/>
    <p:sldId id="386" r:id="rId21"/>
    <p:sldId id="385" r:id="rId22"/>
    <p:sldId id="384" r:id="rId23"/>
    <p:sldId id="387" r:id="rId24"/>
    <p:sldId id="383" r:id="rId25"/>
    <p:sldId id="388" r:id="rId26"/>
    <p:sldId id="37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99"/>
    <a:srgbClr val="B3E175"/>
    <a:srgbClr val="66CCFF"/>
    <a:srgbClr val="3B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3717" autoAdjust="0"/>
  </p:normalViewPr>
  <p:slideViewPr>
    <p:cSldViewPr>
      <p:cViewPr varScale="1">
        <p:scale>
          <a:sx n="79" d="100"/>
          <a:sy n="79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42" y="-3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BC0DE1-3334-4A90-A761-E373B5EB2E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7898C-1EA3-45C0-895E-26474D0D3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131B-4D44-460F-8FC4-07F551B2C133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B2AE7-BD76-4839-8A86-72DA78E1E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1CC17-D8E2-471A-BB45-266C8CBF1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E5686-A1CA-45B0-B048-DCE7155B7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3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3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1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31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80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23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78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0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3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4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4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9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6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C9EE10-276E-452D-B000-625E0B2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95600" y="691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06/11/2019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vaforms/search_action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U.S. Department of Veterans Affairs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199"/>
            <a:ext cx="6400800" cy="2033905"/>
          </a:xfrm>
        </p:spPr>
        <p:txBody>
          <a:bodyPr>
            <a:normAutofit fontScale="92500" lnSpcReduction="20000"/>
          </a:bodyPr>
          <a:lstStyle/>
          <a:p>
            <a:r>
              <a:rPr lang="en-US" sz="4600" dirty="0">
                <a:solidFill>
                  <a:schemeClr val="tx1"/>
                </a:solidFill>
              </a:rPr>
              <a:t>Indianapolis Regional Office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Indiana CVSO Meeting</a:t>
            </a:r>
          </a:p>
          <a:p>
            <a:r>
              <a:rPr lang="en-US" dirty="0">
                <a:solidFill>
                  <a:schemeClr val="tx1"/>
                </a:solidFill>
              </a:rPr>
              <a:t>June 12, 2019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75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342EBF-CF9C-4999-94F2-5B73891E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everything at the beginning (if possible)</a:t>
            </a:r>
          </a:p>
          <a:p>
            <a:r>
              <a:rPr lang="en-US" dirty="0"/>
              <a:t>Avoid submitting multiple 526 forms</a:t>
            </a:r>
          </a:p>
          <a:p>
            <a:endParaRPr lang="en-US" dirty="0"/>
          </a:p>
          <a:p>
            <a:r>
              <a:rPr lang="en-US" dirty="0"/>
              <a:t>38 U.S.C. 5103 – Duty to Assist</a:t>
            </a:r>
          </a:p>
          <a:p>
            <a:endParaRPr lang="en-US" dirty="0"/>
          </a:p>
          <a:p>
            <a:pPr lvl="1"/>
            <a:r>
              <a:rPr lang="en-US" dirty="0"/>
              <a:t>Complete the 5103 if possible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10BA8-7BFF-4862-B3FD-72742F33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9D8448-446B-4FC9-AF40-78118C05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 Point Claim Details</a:t>
            </a:r>
          </a:p>
        </p:txBody>
      </p:sp>
    </p:spTree>
    <p:extLst>
      <p:ext uri="{BB962C8B-B14F-4D97-AF65-F5344CB8AC3E}">
        <p14:creationId xmlns:p14="http://schemas.microsoft.com/office/powerpoint/2010/main" val="373253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95B083-945D-402A-BE9F-0490B7AA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/>
              <a:t>Completed DBQs</a:t>
            </a:r>
          </a:p>
          <a:p>
            <a:r>
              <a:rPr lang="en-US" dirty="0"/>
              <a:t>https://benefits.va.gov/COMPENSATION/dbq_ListByDBQFormName.asp</a:t>
            </a:r>
          </a:p>
          <a:p>
            <a:r>
              <a:rPr lang="en-US" dirty="0"/>
              <a:t>Private Medical Record</a:t>
            </a:r>
          </a:p>
          <a:p>
            <a:r>
              <a:rPr lang="en-US" dirty="0"/>
              <a:t>21-4142 / 21-4142a</a:t>
            </a:r>
          </a:p>
          <a:p>
            <a:r>
              <a:rPr lang="en-US" dirty="0"/>
              <a:t>21-4138 with lay statement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27082-AD12-40F8-A978-75A8D125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8E691B-9136-4A1B-951D-D8F87DD0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Diagnosis</a:t>
            </a:r>
          </a:p>
        </p:txBody>
      </p:sp>
    </p:spTree>
    <p:extLst>
      <p:ext uri="{BB962C8B-B14F-4D97-AF65-F5344CB8AC3E}">
        <p14:creationId xmlns:p14="http://schemas.microsoft.com/office/powerpoint/2010/main" val="57869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18D95-C95A-4DA0-AB7C-E4952A5F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Boots on the ground</a:t>
            </a:r>
          </a:p>
          <a:p>
            <a:r>
              <a:rPr lang="en-US" dirty="0"/>
              <a:t>21-4138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5E0E46-F7C2-4173-BA6B-02F5CCA1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50878C-8B4C-474A-BFC3-EC0DE445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Presumptive Facts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457789-93D7-4184-8C63-C398FCD443BF}"/>
              </a:ext>
            </a:extLst>
          </p:cNvPr>
          <p:cNvGrpSpPr/>
          <p:nvPr/>
        </p:nvGrpSpPr>
        <p:grpSpPr>
          <a:xfrm>
            <a:off x="5410200" y="1579369"/>
            <a:ext cx="2762251" cy="3699261"/>
            <a:chOff x="5924549" y="1072138"/>
            <a:chExt cx="2762251" cy="36992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6D8C29-BAF7-40BF-8D76-11F65B368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88" b="34440"/>
            <a:stretch/>
          </p:blipFill>
          <p:spPr>
            <a:xfrm>
              <a:off x="5943599" y="2954028"/>
              <a:ext cx="2743199" cy="8496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9560EF-ABB0-44DF-B61C-86EEC95C4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50" b="32213"/>
            <a:stretch/>
          </p:blipFill>
          <p:spPr>
            <a:xfrm>
              <a:off x="5943600" y="1072138"/>
              <a:ext cx="2743200" cy="9337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4587EB-A5ED-4D51-9B51-FE49A8BF8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42" b="32234"/>
            <a:stretch/>
          </p:blipFill>
          <p:spPr>
            <a:xfrm>
              <a:off x="5943600" y="2030226"/>
              <a:ext cx="2743199" cy="8592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D976EB-199F-4926-BFA7-A71736BD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43" b="33121"/>
            <a:stretch/>
          </p:blipFill>
          <p:spPr>
            <a:xfrm>
              <a:off x="5924549" y="3837697"/>
              <a:ext cx="2743198" cy="933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78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Blue Water Navy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1012"/>
            <a:ext cx="6400800" cy="299878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BF716-380B-4AF0-B9C8-EC64A55CE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69138"/>
            <a:ext cx="6400800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C0417-3A2F-406B-B24F-E6837031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Procopio Basics</a:t>
            </a:r>
          </a:p>
          <a:p>
            <a:r>
              <a:rPr lang="en-US" dirty="0"/>
              <a:t>Affected Claims</a:t>
            </a:r>
          </a:p>
          <a:p>
            <a:r>
              <a:rPr lang="en-US" dirty="0"/>
              <a:t>Interim Processing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dirty="0"/>
              <a:t>Deck Logs</a:t>
            </a:r>
          </a:p>
          <a:p>
            <a:pPr lvl="1"/>
            <a:r>
              <a:rPr lang="en-US" dirty="0"/>
              <a:t>Preliminary Ship Locator Tool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73905-4A7F-4253-B5D2-647EB39D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71" y="1386681"/>
            <a:ext cx="30111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94399C-CAAD-4B88-B73A-CC4F178E9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Procopio v. Wilkie</a:t>
            </a:r>
          </a:p>
          <a:p>
            <a:r>
              <a:rPr lang="en-US" dirty="0"/>
              <a:t>Major court decision in January 2019</a:t>
            </a:r>
          </a:p>
          <a:p>
            <a:r>
              <a:rPr lang="en-US" dirty="0"/>
              <a:t>Intent:  Extend Agent Orange presumptive conditions to Veterans who served in the territorial sea of the Republic of Vietnam</a:t>
            </a:r>
          </a:p>
          <a:p>
            <a:r>
              <a:rPr lang="en-US" dirty="0"/>
              <a:t>“Blue Water”</a:t>
            </a:r>
          </a:p>
          <a:p>
            <a:pPr lvl="1"/>
            <a:r>
              <a:rPr lang="en-US" dirty="0"/>
              <a:t>12-nautical miles</a:t>
            </a:r>
          </a:p>
          <a:p>
            <a:pPr lvl="1"/>
            <a:r>
              <a:rPr lang="en-US" dirty="0"/>
              <a:t>Between January 9, 1962 and May 7, 1975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AC428-ABD5-485F-9010-673DE3C0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60E65-8A60-4C07-9729-1C4BA96F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Procopio Basics</a:t>
            </a:r>
          </a:p>
        </p:txBody>
      </p:sp>
    </p:spTree>
    <p:extLst>
      <p:ext uri="{BB962C8B-B14F-4D97-AF65-F5344CB8AC3E}">
        <p14:creationId xmlns:p14="http://schemas.microsoft.com/office/powerpoint/2010/main" val="183156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7FD64-EB8F-45AF-8E13-A5EF00FE0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AO-presumptive conditions claimed by blue water Veterans that can’t be granted without consideration of Procopio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 Affected</a:t>
            </a:r>
            <a:r>
              <a:rPr lang="en-US" dirty="0"/>
              <a:t>:</a:t>
            </a:r>
          </a:p>
          <a:p>
            <a:r>
              <a:rPr lang="en-US" dirty="0"/>
              <a:t>Conditions that are not AO-presumptive</a:t>
            </a:r>
          </a:p>
          <a:p>
            <a:r>
              <a:rPr lang="en-US" dirty="0"/>
              <a:t>Claims that can be granted on another basis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22737E-B4B6-486C-AA3D-EAA7CE12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17C9A5-B983-4854-BA5C-722D3149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Affected Claims</a:t>
            </a:r>
          </a:p>
        </p:txBody>
      </p:sp>
    </p:spTree>
    <p:extLst>
      <p:ext uri="{BB962C8B-B14F-4D97-AF65-F5344CB8AC3E}">
        <p14:creationId xmlns:p14="http://schemas.microsoft.com/office/powerpoint/2010/main" val="123187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95CBC-F4C7-411E-A1D8-BF8D66C0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Ratings – do not rate, control end product</a:t>
            </a:r>
          </a:p>
          <a:p>
            <a:endParaRPr lang="en-US" dirty="0"/>
          </a:p>
          <a:p>
            <a:r>
              <a:rPr lang="en-US" dirty="0"/>
              <a:t>Claims – track as </a:t>
            </a:r>
            <a:r>
              <a:rPr lang="en-US" i="1" dirty="0"/>
              <a:t>AO-Blue Water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Appeals – track as </a:t>
            </a:r>
            <a:r>
              <a:rPr lang="en-US" i="1" dirty="0"/>
              <a:t>Appeal Pending Procopio</a:t>
            </a:r>
            <a:endParaRPr lang="en-US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C901A-70D2-4B78-ADC6-98609389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C7F5DA-1700-4CF0-9F23-701D1D0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Interim Processing</a:t>
            </a:r>
          </a:p>
        </p:txBody>
      </p:sp>
    </p:spTree>
    <p:extLst>
      <p:ext uri="{BB962C8B-B14F-4D97-AF65-F5344CB8AC3E}">
        <p14:creationId xmlns:p14="http://schemas.microsoft.com/office/powerpoint/2010/main" val="326306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95CBC-F4C7-411E-A1D8-BF8D66C0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VBA will make evidence-based determinations that involve:</a:t>
            </a:r>
          </a:p>
          <a:p>
            <a:pPr lvl="1"/>
            <a:r>
              <a:rPr lang="en-US" dirty="0"/>
              <a:t>Presence during the specified period and on a Navy vessels, and</a:t>
            </a:r>
          </a:p>
          <a:p>
            <a:pPr lvl="1"/>
            <a:r>
              <a:rPr lang="en-US" dirty="0"/>
              <a:t>Location of vessel</a:t>
            </a:r>
          </a:p>
          <a:p>
            <a:r>
              <a:rPr lang="en-US" dirty="0"/>
              <a:t>NOTE:  Issue if Nehmer applies is pending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C901A-70D2-4B78-ADC6-98609389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C7F5DA-1700-4CF0-9F23-701D1D0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Interim Processing</a:t>
            </a:r>
          </a:p>
        </p:txBody>
      </p:sp>
    </p:spTree>
    <p:extLst>
      <p:ext uri="{BB962C8B-B14F-4D97-AF65-F5344CB8AC3E}">
        <p14:creationId xmlns:p14="http://schemas.microsoft.com/office/powerpoint/2010/main" val="84709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53BEB-8A9F-4D71-B239-791FDCD70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USS BIGELOW (DD 942) for April 14, 1967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94316-85AF-4DFA-8B15-EA03BB1D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92CCE-174C-4396-A622-D438A0C6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– Deck Logs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91ECED5F-1710-4E5B-9ACA-9920D151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676400"/>
            <a:ext cx="690224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dirty="0"/>
              <a:t>High Level Look at Regional Office</a:t>
            </a:r>
          </a:p>
          <a:p>
            <a:r>
              <a:rPr lang="en-US" dirty="0"/>
              <a:t>Detailed discussion:</a:t>
            </a:r>
          </a:p>
          <a:p>
            <a:pPr lvl="1"/>
            <a:r>
              <a:rPr lang="en-US" dirty="0"/>
              <a:t>Streamlining Claims</a:t>
            </a:r>
          </a:p>
          <a:p>
            <a:pPr lvl="1"/>
            <a:r>
              <a:rPr lang="en-US" dirty="0"/>
              <a:t>Blue Water Navy </a:t>
            </a:r>
          </a:p>
          <a:p>
            <a:r>
              <a:rPr lang="en-US" dirty="0"/>
              <a:t>Question and Answer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539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4E430-9790-4F1F-84FA-3DC4D00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1C590-E3D5-47EA-A58D-D23B4DCE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– Preliminary Ship Locator Tool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12B90F8-4B71-4EF8-834D-11FD7FEB7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" y="1371600"/>
            <a:ext cx="861060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https://www.ncc.edu/campusservices/veterans/images/MilitaryLogos1.jpg">
            <a:extLst>
              <a:ext uri="{FF2B5EF4-FFF2-40B4-BE49-F238E27FC236}">
                <a16:creationId xmlns:a16="http://schemas.microsoft.com/office/drawing/2014/main" id="{496B6BC4-CCE4-4D73-A4C4-03A970DE6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38200"/>
            <a:ext cx="480060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6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560 employees – 70-80% are Veterans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(3) business lines plus support functions: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Veterans Service Center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Fiduciary Hub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Vocational Rehabilitation &amp; Employment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Indianapolis 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41943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F1C2E-37CE-4473-ACED-37CE441D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21328F-1972-42E6-B94F-8CE87CDB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Statewide Presence</a:t>
            </a:r>
          </a:p>
        </p:txBody>
      </p:sp>
      <p:pic>
        <p:nvPicPr>
          <p:cNvPr id="5" name="Picture 6" descr="C:\Users\dirlgoeb\Desktop\Old Desktop Documents\indiana-map.jpg">
            <a:extLst>
              <a:ext uri="{FF2B5EF4-FFF2-40B4-BE49-F238E27FC236}">
                <a16:creationId xmlns:a16="http://schemas.microsoft.com/office/drawing/2014/main" id="{A4C91930-581D-4BFD-AE91-C29FE8863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7997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DBC337-79F0-4EA3-AB72-D74CB3D51D61}"/>
              </a:ext>
            </a:extLst>
          </p:cNvPr>
          <p:cNvSpPr txBox="1">
            <a:spLocks/>
          </p:cNvSpPr>
          <p:nvPr/>
        </p:nvSpPr>
        <p:spPr bwMode="auto">
          <a:xfrm>
            <a:off x="4343400" y="908760"/>
            <a:ext cx="419576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Indianapolis – Regional Office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Fort Wayne – VR&amp;E and Comp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Marion – VR&amp;E and Comp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Camp Atterbury – MSCs (Comp)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Gary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South Bend/Mishawaka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Kokomo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Columbus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Scottsburg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Evansville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Vincennes – VR&amp;E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sz="1800" dirty="0"/>
              <a:t>		</a:t>
            </a:r>
            <a:endParaRPr lang="en-US" altLang="en-US" sz="1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					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0794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CA960-4BF0-4476-ACEE-E466F1ED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90F540-CB77-450C-8517-E6C7719A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Statewide Impact</a:t>
            </a:r>
          </a:p>
        </p:txBody>
      </p:sp>
      <p:pic>
        <p:nvPicPr>
          <p:cNvPr id="5" name="Picture 6" descr="http://www.world-free-printable-flags.com/images/Indiana-printable-flag.jpg">
            <a:extLst>
              <a:ext uri="{FF2B5EF4-FFF2-40B4-BE49-F238E27FC236}">
                <a16:creationId xmlns:a16="http://schemas.microsoft.com/office/drawing/2014/main" id="{AA8FAEB3-3B4A-4882-B393-249710CF66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2270"/>
            <a:ext cx="8534400" cy="503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84D8CB6-A4E3-48C7-861A-CC73D59B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54" y="1581944"/>
            <a:ext cx="81581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dirty="0"/>
              <a:t>409,836 Veterans in the state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6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dirty="0"/>
              <a:t>4</a:t>
            </a:r>
            <a:r>
              <a:rPr lang="en-US" altLang="en-US" sz="2600" baseline="30000" dirty="0"/>
              <a:t>th</a:t>
            </a:r>
            <a:r>
              <a:rPr lang="en-US" altLang="en-US" sz="2600" dirty="0"/>
              <a:t> largest Army National Guard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6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dirty="0"/>
              <a:t>93,000 Veterans and 6,300 dependents receive benefits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6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dirty="0"/>
              <a:t>Over $125 million paid monthly in comp &amp; VR&amp;E benefits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/>
          </a:p>
          <a:p>
            <a:pPr>
              <a:spcBef>
                <a:spcPct val="0"/>
              </a:spcBef>
              <a:buNone/>
            </a:pPr>
            <a:r>
              <a:rPr lang="en-US" altLang="en-US" sz="2600" dirty="0"/>
              <a:t>Over $1.5 billion paid annually in comp &amp; VR&amp;E benefits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410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D6E218-F9A1-4F37-9F14-8E2522C7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4953000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2800" dirty="0">
              <a:cs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cs typeface="Georgia" panose="02040502050405020303" pitchFamily="18" charset="0"/>
              </a:rPr>
              <a:t>Michael Stephens, Director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cs typeface="Georgia" panose="02040502050405020303" pitchFamily="18" charset="0"/>
              </a:rPr>
              <a:t>(317) 916-3400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800" dirty="0">
              <a:cs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u="sng" dirty="0">
                <a:cs typeface="Georgia" panose="02040502050405020303" pitchFamily="18" charset="0"/>
              </a:rPr>
              <a:t>National Help 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cs typeface="Georgia" panose="02040502050405020303" pitchFamily="18" charset="0"/>
              </a:rPr>
              <a:t>1-800-827-1000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800" dirty="0">
              <a:cs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u="sng" dirty="0">
                <a:cs typeface="Georgia" panose="02040502050405020303" pitchFamily="18" charset="0"/>
              </a:rPr>
              <a:t>Local CVSO 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cs typeface="Georgia" panose="02040502050405020303" pitchFamily="18" charset="0"/>
              </a:rPr>
              <a:t>(317) 916-3738</a:t>
            </a:r>
          </a:p>
        </p:txBody>
      </p:sp>
    </p:spTree>
    <p:extLst>
      <p:ext uri="{BB962C8B-B14F-4D97-AF65-F5344CB8AC3E}">
        <p14:creationId xmlns:p14="http://schemas.microsoft.com/office/powerpoint/2010/main" val="125088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Streamlining Claims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1012"/>
            <a:ext cx="6400800" cy="299878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CF5AC-D5EB-47F0-A289-7F19F3C19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21100"/>
            <a:ext cx="4233122" cy="253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3AA19-0271-4EC4-8CC1-E0341C645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80" y="3221099"/>
            <a:ext cx="4233122" cy="25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C0417-3A2F-406B-B24F-E6837031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Prescribed Form</a:t>
            </a:r>
          </a:p>
          <a:p>
            <a:r>
              <a:rPr lang="en-US" dirty="0"/>
              <a:t>Pin Point Claim Details</a:t>
            </a:r>
          </a:p>
          <a:p>
            <a:r>
              <a:rPr lang="en-US" dirty="0"/>
              <a:t>Current Diagnosis </a:t>
            </a:r>
          </a:p>
          <a:p>
            <a:r>
              <a:rPr lang="en-US" dirty="0"/>
              <a:t>Presumptive Facts</a:t>
            </a:r>
          </a:p>
        </p:txBody>
      </p:sp>
    </p:spTree>
    <p:extLst>
      <p:ext uri="{BB962C8B-B14F-4D97-AF65-F5344CB8AC3E}">
        <p14:creationId xmlns:p14="http://schemas.microsoft.com/office/powerpoint/2010/main" val="81771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C0417-3A2F-406B-B24F-E6837031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21-526 EZ (March 2018)</a:t>
            </a:r>
          </a:p>
          <a:p>
            <a:r>
              <a:rPr lang="en-US" dirty="0"/>
              <a:t>20-0995</a:t>
            </a:r>
          </a:p>
          <a:p>
            <a:r>
              <a:rPr lang="en-US" dirty="0"/>
              <a:t>Obsolete Forms (526b, forms 1 year after update)</a:t>
            </a:r>
          </a:p>
          <a:p>
            <a:pPr lvl="1"/>
            <a:r>
              <a:rPr lang="en-US" dirty="0"/>
              <a:t>VA website - </a:t>
            </a:r>
            <a:r>
              <a:rPr lang="en-US" dirty="0">
                <a:hlinkClick r:id="rId3"/>
              </a:rPr>
              <a:t>https://www.va.gov/vaforms/search_action.asp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1D0E4-31F0-4456-99C8-2BBA8A94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00462"/>
            <a:ext cx="644932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5371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EACF3A11384D85F6BE53C3B42C83" ma:contentTypeVersion="0" ma:contentTypeDescription="Create a new document." ma:contentTypeScope="" ma:versionID="89bcd67c79400503c6c2b221c53372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70B0C9-F711-4A6C-8D25-BE1E56643E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6CEB6-9AF9-457F-AF81-4CE14B2E5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B67843-69E2-4F19-AAEC-F51C2CB1F515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13102</TotalTime>
  <Words>538</Words>
  <Application>Microsoft Office PowerPoint</Application>
  <PresentationFormat>On-screen Show (4:3)</PresentationFormat>
  <Paragraphs>158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Calibri</vt:lpstr>
      <vt:lpstr>Georgia</vt:lpstr>
      <vt:lpstr>Myriad Pro</vt:lpstr>
      <vt:lpstr>10_Office Theme</vt:lpstr>
      <vt:lpstr>1_Custom Design</vt:lpstr>
      <vt:lpstr>Custom Design</vt:lpstr>
      <vt:lpstr>U.S. Department of Veterans Affairs </vt:lpstr>
      <vt:lpstr>Agenda</vt:lpstr>
      <vt:lpstr>Indianapolis Regional Office</vt:lpstr>
      <vt:lpstr>Statewide Presence</vt:lpstr>
      <vt:lpstr>Statewide Impact</vt:lpstr>
      <vt:lpstr>Contact Information</vt:lpstr>
      <vt:lpstr>Streamlining Claims </vt:lpstr>
      <vt:lpstr>Discussion Topics</vt:lpstr>
      <vt:lpstr>Prescribed Form</vt:lpstr>
      <vt:lpstr>Pin Point Claim Details</vt:lpstr>
      <vt:lpstr>Current Diagnosis</vt:lpstr>
      <vt:lpstr>Presumptive Facts</vt:lpstr>
      <vt:lpstr>Blue Water Navy </vt:lpstr>
      <vt:lpstr>Discussion Topics</vt:lpstr>
      <vt:lpstr>Procopio Basics</vt:lpstr>
      <vt:lpstr>Affected Claims</vt:lpstr>
      <vt:lpstr>Interim Processing</vt:lpstr>
      <vt:lpstr>Interim Processing</vt:lpstr>
      <vt:lpstr>Tools – Deck Logs</vt:lpstr>
      <vt:lpstr>Tools – Preliminary Ship Locator Tool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GOEBEL, LISA, VBAINDY</cp:lastModifiedBy>
  <cp:revision>282</cp:revision>
  <cp:lastPrinted>2019-06-10T20:26:46Z</cp:lastPrinted>
  <dcterms:created xsi:type="dcterms:W3CDTF">2017-12-21T16:13:31Z</dcterms:created>
  <dcterms:modified xsi:type="dcterms:W3CDTF">2019-06-11T16:43:20Z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0x0101001356EACF3A11384D85F6BE53C3B42C83</vt:lpwstr>
  </property>
</Properties>
</file>