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69" r:id="rId2"/>
    <p:sldId id="399" r:id="rId3"/>
    <p:sldId id="501" r:id="rId4"/>
    <p:sldId id="404" r:id="rId5"/>
    <p:sldId id="502" r:id="rId6"/>
    <p:sldId id="423" r:id="rId7"/>
    <p:sldId id="503" r:id="rId8"/>
    <p:sldId id="474" r:id="rId9"/>
    <p:sldId id="483" r:id="rId10"/>
    <p:sldId id="512" r:id="rId11"/>
    <p:sldId id="511" r:id="rId12"/>
    <p:sldId id="510" r:id="rId13"/>
    <p:sldId id="492" r:id="rId14"/>
    <p:sldId id="452" r:id="rId15"/>
    <p:sldId id="525" r:id="rId16"/>
    <p:sldId id="475" r:id="rId17"/>
    <p:sldId id="526" r:id="rId18"/>
    <p:sldId id="424" r:id="rId19"/>
    <p:sldId id="471" r:id="rId20"/>
    <p:sldId id="527" r:id="rId21"/>
    <p:sldId id="493" r:id="rId22"/>
    <p:sldId id="514" r:id="rId23"/>
    <p:sldId id="495" r:id="rId24"/>
    <p:sldId id="496" r:id="rId25"/>
    <p:sldId id="497" r:id="rId26"/>
    <p:sldId id="528" r:id="rId27"/>
    <p:sldId id="498" r:id="rId28"/>
    <p:sldId id="529" r:id="rId29"/>
    <p:sldId id="465" r:id="rId30"/>
    <p:sldId id="273" r:id="rId31"/>
    <p:sldId id="530" r:id="rId32"/>
    <p:sldId id="470" r:id="rId33"/>
    <p:sldId id="531" r:id="rId34"/>
    <p:sldId id="373" r:id="rId35"/>
    <p:sldId id="481" r:id="rId36"/>
    <p:sldId id="532" r:id="rId37"/>
    <p:sldId id="262" r:id="rId38"/>
    <p:sldId id="263" r:id="rId39"/>
    <p:sldId id="264" r:id="rId40"/>
    <p:sldId id="535" r:id="rId41"/>
    <p:sldId id="265" r:id="rId42"/>
    <p:sldId id="533" r:id="rId43"/>
    <p:sldId id="266" r:id="rId44"/>
    <p:sldId id="267" r:id="rId45"/>
    <p:sldId id="316" r:id="rId46"/>
    <p:sldId id="317" r:id="rId47"/>
    <p:sldId id="258" r:id="rId48"/>
    <p:sldId id="301" r:id="rId49"/>
    <p:sldId id="309" r:id="rId50"/>
    <p:sldId id="260" r:id="rId51"/>
    <p:sldId id="261" r:id="rId52"/>
    <p:sldId id="302" r:id="rId53"/>
    <p:sldId id="308" r:id="rId54"/>
    <p:sldId id="268" r:id="rId55"/>
    <p:sldId id="272" r:id="rId56"/>
    <p:sldId id="303" r:id="rId57"/>
    <p:sldId id="500" r:id="rId58"/>
    <p:sldId id="305" r:id="rId59"/>
    <p:sldId id="304" r:id="rId60"/>
    <p:sldId id="307" r:id="rId61"/>
    <p:sldId id="270" r:id="rId62"/>
    <p:sldId id="271" r:id="rId63"/>
    <p:sldId id="311" r:id="rId64"/>
    <p:sldId id="275" r:id="rId65"/>
    <p:sldId id="312" r:id="rId66"/>
    <p:sldId id="299" r:id="rId67"/>
    <p:sldId id="277" r:id="rId68"/>
    <p:sldId id="279" r:id="rId69"/>
    <p:sldId id="280" r:id="rId70"/>
    <p:sldId id="278" r:id="rId71"/>
    <p:sldId id="315"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66" autoAdjust="0"/>
    <p:restoredTop sz="94660"/>
  </p:normalViewPr>
  <p:slideViewPr>
    <p:cSldViewPr snapToGrid="0">
      <p:cViewPr varScale="1">
        <p:scale>
          <a:sx n="63" d="100"/>
          <a:sy n="63" d="100"/>
        </p:scale>
        <p:origin x="10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7E71FD-2DD5-44C7-9F42-77A1918B63CE}"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n-US"/>
        </a:p>
      </dgm:t>
    </dgm:pt>
    <dgm:pt modelId="{3E1FFB52-55A1-47D5-8394-3C20943A006D}">
      <dgm:prSet phldrT="[Text]" custT="1"/>
      <dgm:spPr/>
      <dgm:t>
        <a:bodyPr/>
        <a:lstStyle/>
        <a:p>
          <a:r>
            <a:rPr lang="en-US" sz="2100" dirty="0">
              <a:latin typeface="Arial" panose="020B0604020202020204" pitchFamily="34" charset="0"/>
              <a:cs typeface="Arial" panose="020B0604020202020204" pitchFamily="34" charset="0"/>
            </a:rPr>
            <a:t>If yes, ask…</a:t>
          </a:r>
        </a:p>
      </dgm:t>
    </dgm:pt>
    <dgm:pt modelId="{8B59F916-A450-44F5-95AF-4380DCD5CBA2}" type="parTrans" cxnId="{5EC1BA34-8D6A-4386-BEC5-0FD2506D7626}">
      <dgm:prSet/>
      <dgm:spPr/>
      <dgm:t>
        <a:bodyPr/>
        <a:lstStyle/>
        <a:p>
          <a:endParaRPr lang="en-US"/>
        </a:p>
      </dgm:t>
    </dgm:pt>
    <dgm:pt modelId="{2D4C0FD6-3515-495F-BCB0-50207FC76EA3}" type="sibTrans" cxnId="{5EC1BA34-8D6A-4386-BEC5-0FD2506D7626}">
      <dgm:prSet/>
      <dgm:spPr/>
      <dgm:t>
        <a:bodyPr/>
        <a:lstStyle/>
        <a:p>
          <a:endParaRPr lang="en-US" sz="2400">
            <a:latin typeface="Arial" panose="020B0604020202020204" pitchFamily="34" charset="0"/>
            <a:cs typeface="Arial" panose="020B0604020202020204" pitchFamily="34" charset="0"/>
          </a:endParaRPr>
        </a:p>
      </dgm:t>
    </dgm:pt>
    <dgm:pt modelId="{4A52543D-8A36-440C-BBCF-C603C88C97DF}">
      <dgm:prSet phldrT="[Text]" custT="1"/>
      <dgm:spPr/>
      <dgm:t>
        <a:bodyPr/>
        <a:lstStyle/>
        <a:p>
          <a:pPr marL="0" indent="0" algn="ctr">
            <a:buClrTx/>
            <a:buSzTx/>
            <a:buFontTx/>
            <a:buNone/>
          </a:pPr>
          <a:r>
            <a:rPr lang="en-US" sz="2200" b="0" i="0" dirty="0">
              <a:latin typeface="Arial" panose="020B0604020202020204" pitchFamily="34" charset="0"/>
              <a:cs typeface="Arial" panose="020B0604020202020204" pitchFamily="34" charset="0"/>
            </a:rPr>
            <a:t>1. Do you own your primary residence</a:t>
          </a:r>
          <a:r>
            <a:rPr lang="en-US" sz="2100" b="0" i="0" dirty="0">
              <a:latin typeface="Arial" panose="020B0604020202020204" pitchFamily="34" charset="0"/>
              <a:cs typeface="Arial" panose="020B0604020202020204" pitchFamily="34" charset="0"/>
            </a:rPr>
            <a:t>?</a:t>
          </a:r>
          <a:endParaRPr lang="en-US" sz="2100" dirty="0">
            <a:latin typeface="Arial" panose="020B0604020202020204" pitchFamily="34" charset="0"/>
            <a:cs typeface="Arial" panose="020B0604020202020204" pitchFamily="34" charset="0"/>
          </a:endParaRPr>
        </a:p>
      </dgm:t>
    </dgm:pt>
    <dgm:pt modelId="{12B6AE3E-E7A3-4F3D-AA60-34BAAA2D4670}" type="parTrans" cxnId="{699496D5-F3DF-478F-981D-22548027C1E4}">
      <dgm:prSet/>
      <dgm:spPr/>
      <dgm:t>
        <a:bodyPr/>
        <a:lstStyle/>
        <a:p>
          <a:endParaRPr lang="en-US"/>
        </a:p>
      </dgm:t>
    </dgm:pt>
    <dgm:pt modelId="{E58EBBC5-10D6-42CF-9527-1FD7580405AC}" type="sibTrans" cxnId="{699496D5-F3DF-478F-981D-22548027C1E4}">
      <dgm:prSet/>
      <dgm:spPr/>
      <dgm:t>
        <a:bodyPr/>
        <a:lstStyle/>
        <a:p>
          <a:endParaRPr lang="en-US"/>
        </a:p>
      </dgm:t>
    </dgm:pt>
    <dgm:pt modelId="{83C197B1-B316-4BC6-AA87-A926BEEC419C}">
      <dgm:prSet phldrT="[Text]" custT="1"/>
      <dgm:spPr/>
      <dgm:t>
        <a:bodyPr/>
        <a:lstStyle/>
        <a:p>
          <a:r>
            <a:rPr lang="en-US" sz="2200" dirty="0">
              <a:latin typeface="Arial" panose="020B0604020202020204" pitchFamily="34" charset="0"/>
              <a:cs typeface="Arial" panose="020B0604020202020204" pitchFamily="34" charset="0"/>
            </a:rPr>
            <a:t>If more than 2 acres, or 87,120 sq. ft., ask…</a:t>
          </a:r>
        </a:p>
      </dgm:t>
    </dgm:pt>
    <dgm:pt modelId="{0BFCB090-7FA3-4A0B-A86D-1D136C5010FA}" type="parTrans" cxnId="{D87CE394-B343-4A46-A087-DC773768163E}">
      <dgm:prSet/>
      <dgm:spPr/>
      <dgm:t>
        <a:bodyPr/>
        <a:lstStyle/>
        <a:p>
          <a:endParaRPr lang="en-US"/>
        </a:p>
      </dgm:t>
    </dgm:pt>
    <dgm:pt modelId="{4BA555CD-22A5-49FE-B287-03617FD5C595}" type="sibTrans" cxnId="{D87CE394-B343-4A46-A087-DC773768163E}">
      <dgm:prSet/>
      <dgm:spPr/>
      <dgm:t>
        <a:bodyPr/>
        <a:lstStyle/>
        <a:p>
          <a:endParaRPr lang="en-US" sz="2400">
            <a:latin typeface="Arial" panose="020B0604020202020204" pitchFamily="34" charset="0"/>
            <a:cs typeface="Arial" panose="020B0604020202020204" pitchFamily="34" charset="0"/>
          </a:endParaRPr>
        </a:p>
      </dgm:t>
    </dgm:pt>
    <dgm:pt modelId="{EA522EE7-77DD-45CC-B57A-B1F937FB02DE}">
      <dgm:prSet phldrT="[Text]" custT="1"/>
      <dgm:spPr/>
      <dgm:t>
        <a:bodyPr/>
        <a:lstStyle/>
        <a:p>
          <a:pPr algn="ctr">
            <a:buClrTx/>
            <a:buSzTx/>
            <a:buFontTx/>
            <a:buNone/>
          </a:pPr>
          <a:r>
            <a:rPr lang="en-US" sz="2200" b="0" i="0" dirty="0">
              <a:latin typeface="Arial" panose="020B0604020202020204" pitchFamily="34" charset="0"/>
              <a:cs typeface="Arial" panose="020B0604020202020204" pitchFamily="34" charset="0"/>
            </a:rPr>
            <a:t>What is the size of your lot? </a:t>
          </a:r>
          <a:endParaRPr lang="en-US" sz="2200" dirty="0">
            <a:latin typeface="Arial" panose="020B0604020202020204" pitchFamily="34" charset="0"/>
            <a:cs typeface="Arial" panose="020B0604020202020204" pitchFamily="34" charset="0"/>
          </a:endParaRPr>
        </a:p>
      </dgm:t>
    </dgm:pt>
    <dgm:pt modelId="{855719A1-F731-45DD-9F02-F8CBF607E0BC}" type="parTrans" cxnId="{C04AF997-CB03-4741-80DF-5E5EBABCB407}">
      <dgm:prSet/>
      <dgm:spPr/>
      <dgm:t>
        <a:bodyPr/>
        <a:lstStyle/>
        <a:p>
          <a:endParaRPr lang="en-US"/>
        </a:p>
      </dgm:t>
    </dgm:pt>
    <dgm:pt modelId="{950EF8E5-EC4F-4CFA-A72B-D1311A06C1B5}" type="sibTrans" cxnId="{C04AF997-CB03-4741-80DF-5E5EBABCB407}">
      <dgm:prSet/>
      <dgm:spPr/>
      <dgm:t>
        <a:bodyPr/>
        <a:lstStyle/>
        <a:p>
          <a:endParaRPr lang="en-US"/>
        </a:p>
      </dgm:t>
    </dgm:pt>
    <dgm:pt modelId="{1D4EF57C-F0B1-4A3A-97D6-1E50EB093AAE}">
      <dgm:prSet phldrT="[Text]" custT="1"/>
      <dgm:spPr/>
      <dgm:t>
        <a:bodyPr/>
        <a:lstStyle/>
        <a:p>
          <a:r>
            <a:rPr lang="en-US" sz="2200" dirty="0">
              <a:latin typeface="Arial" panose="020B0604020202020204" pitchFamily="34" charset="0"/>
              <a:cs typeface="Arial" panose="020B0604020202020204" pitchFamily="34" charset="0"/>
            </a:rPr>
            <a:t>If yes, ask…</a:t>
          </a:r>
        </a:p>
      </dgm:t>
    </dgm:pt>
    <dgm:pt modelId="{1B2D3182-331D-49FB-BF30-860E45CA8C6D}" type="parTrans" cxnId="{245633ED-7631-4ACD-A0CE-2EF6824A3A34}">
      <dgm:prSet/>
      <dgm:spPr/>
      <dgm:t>
        <a:bodyPr/>
        <a:lstStyle/>
        <a:p>
          <a:endParaRPr lang="en-US"/>
        </a:p>
      </dgm:t>
    </dgm:pt>
    <dgm:pt modelId="{4625BC0E-F81B-475B-B246-BA2DF0DC2437}" type="sibTrans" cxnId="{245633ED-7631-4ACD-A0CE-2EF6824A3A34}">
      <dgm:prSet/>
      <dgm:spPr/>
      <dgm:t>
        <a:bodyPr/>
        <a:lstStyle/>
        <a:p>
          <a:endParaRPr lang="en-US" sz="2400">
            <a:latin typeface="Arial" panose="020B0604020202020204" pitchFamily="34" charset="0"/>
            <a:cs typeface="Arial" panose="020B0604020202020204" pitchFamily="34" charset="0"/>
          </a:endParaRPr>
        </a:p>
      </dgm:t>
    </dgm:pt>
    <dgm:pt modelId="{2DCA0E4A-A7D9-4FEB-9930-C3951C416C0D}">
      <dgm:prSet phldrT="[Text]" custT="1"/>
      <dgm:spPr/>
      <dgm:t>
        <a:bodyPr/>
        <a:lstStyle/>
        <a:p>
          <a:pPr algn="ctr">
            <a:buClrTx/>
            <a:buSzTx/>
            <a:buFontTx/>
            <a:buNone/>
            <a:tabLst/>
          </a:pPr>
          <a:r>
            <a:rPr lang="en-US" sz="2200" b="0" i="0" dirty="0">
              <a:latin typeface="Arial" panose="020B0604020202020204" pitchFamily="34" charset="0"/>
              <a:cs typeface="Arial" panose="020B0604020202020204" pitchFamily="34" charset="0"/>
            </a:rPr>
            <a:t>Could part of your lot be sold without selling your primary residence?</a:t>
          </a:r>
          <a:endParaRPr lang="en-US" sz="2200" dirty="0">
            <a:latin typeface="Arial" panose="020B0604020202020204" pitchFamily="34" charset="0"/>
            <a:cs typeface="Arial" panose="020B0604020202020204" pitchFamily="34" charset="0"/>
          </a:endParaRPr>
        </a:p>
      </dgm:t>
    </dgm:pt>
    <dgm:pt modelId="{7E9B2F6A-28F0-4A50-AFCF-EA393091B393}" type="parTrans" cxnId="{C08667E5-2772-46A4-9A74-AB786D199A4E}">
      <dgm:prSet/>
      <dgm:spPr/>
      <dgm:t>
        <a:bodyPr/>
        <a:lstStyle/>
        <a:p>
          <a:endParaRPr lang="en-US"/>
        </a:p>
      </dgm:t>
    </dgm:pt>
    <dgm:pt modelId="{D02D5337-848B-46F3-9F3E-C8ABB4FC79B1}" type="sibTrans" cxnId="{C08667E5-2772-46A4-9A74-AB786D199A4E}">
      <dgm:prSet/>
      <dgm:spPr/>
      <dgm:t>
        <a:bodyPr/>
        <a:lstStyle/>
        <a:p>
          <a:endParaRPr lang="en-US"/>
        </a:p>
      </dgm:t>
    </dgm:pt>
    <dgm:pt modelId="{B7DC6F65-4463-4FED-A9D9-1723A1C83193}">
      <dgm:prSet phldrT="[Text]" custT="1"/>
      <dgm:spPr/>
      <dgm:t>
        <a:bodyPr/>
        <a:lstStyle/>
        <a:p>
          <a:pPr algn="ctr">
            <a:buClrTx/>
            <a:buSzTx/>
            <a:buFontTx/>
            <a:buNone/>
          </a:pPr>
          <a:r>
            <a:rPr lang="en-US" sz="2200" b="0" i="0" dirty="0">
              <a:latin typeface="Arial" panose="020B0604020202020204" pitchFamily="34" charset="0"/>
              <a:cs typeface="Arial" panose="020B0604020202020204" pitchFamily="34" charset="0"/>
            </a:rPr>
            <a:t>What is the value of the property greater than 2 acres?</a:t>
          </a:r>
          <a:endParaRPr lang="en-US" sz="2200" dirty="0">
            <a:latin typeface="Arial" panose="020B0604020202020204" pitchFamily="34" charset="0"/>
            <a:cs typeface="Arial" panose="020B0604020202020204" pitchFamily="34" charset="0"/>
          </a:endParaRPr>
        </a:p>
      </dgm:t>
    </dgm:pt>
    <dgm:pt modelId="{7BD97DDA-A328-4711-9693-A76BF5A1AE4C}" type="parTrans" cxnId="{A3399CDF-3E64-469F-B604-16631A9FC5F3}">
      <dgm:prSet/>
      <dgm:spPr/>
      <dgm:t>
        <a:bodyPr/>
        <a:lstStyle/>
        <a:p>
          <a:endParaRPr lang="en-US"/>
        </a:p>
      </dgm:t>
    </dgm:pt>
    <dgm:pt modelId="{AF594699-FAC7-43AE-A573-2F97EC7D9B2B}" type="sibTrans" cxnId="{A3399CDF-3E64-469F-B604-16631A9FC5F3}">
      <dgm:prSet/>
      <dgm:spPr/>
      <dgm:t>
        <a:bodyPr/>
        <a:lstStyle/>
        <a:p>
          <a:endParaRPr lang="en-US"/>
        </a:p>
      </dgm:t>
    </dgm:pt>
    <dgm:pt modelId="{A71B0948-130D-4B94-AD41-80B3B4378DDF}">
      <dgm:prSet phldrT="[Text]" custT="1"/>
      <dgm:spPr>
        <a:noFill/>
      </dgm:spPr>
      <dgm:t>
        <a:bodyPr/>
        <a:lstStyle/>
        <a:p>
          <a:pPr>
            <a:buClrTx/>
            <a:buSzTx/>
            <a:buFontTx/>
            <a:buNone/>
          </a:pPr>
          <a:endParaRPr lang="en-US" sz="2000" dirty="0">
            <a:latin typeface="Arial" panose="020B0604020202020204" pitchFamily="34" charset="0"/>
            <a:cs typeface="Arial" panose="020B0604020202020204" pitchFamily="34" charset="0"/>
          </a:endParaRPr>
        </a:p>
      </dgm:t>
    </dgm:pt>
    <dgm:pt modelId="{71F4840B-FD18-445E-A321-B13EC7761DAF}" type="sibTrans" cxnId="{3DBBE150-36D3-4FAA-9EAC-89049F6848CB}">
      <dgm:prSet/>
      <dgm:spPr/>
      <dgm:t>
        <a:bodyPr/>
        <a:lstStyle/>
        <a:p>
          <a:endParaRPr lang="en-US"/>
        </a:p>
      </dgm:t>
    </dgm:pt>
    <dgm:pt modelId="{9ACB8B1B-6FCB-4B1C-AA17-1348FEB333EC}" type="parTrans" cxnId="{3DBBE150-36D3-4FAA-9EAC-89049F6848CB}">
      <dgm:prSet/>
      <dgm:spPr/>
      <dgm:t>
        <a:bodyPr/>
        <a:lstStyle/>
        <a:p>
          <a:endParaRPr lang="en-US"/>
        </a:p>
      </dgm:t>
    </dgm:pt>
    <dgm:pt modelId="{DD432D9F-44AA-4EE8-8FE6-911BB140565A}" type="pres">
      <dgm:prSet presAssocID="{AB7E71FD-2DD5-44C7-9F42-77A1918B63CE}" presName="Name0" presStyleCnt="0">
        <dgm:presLayoutVars>
          <dgm:dir/>
          <dgm:animLvl val="lvl"/>
          <dgm:resizeHandles val="exact"/>
        </dgm:presLayoutVars>
      </dgm:prSet>
      <dgm:spPr/>
    </dgm:pt>
    <dgm:pt modelId="{51C47818-09CC-4413-B77B-0CBCEAE76EB0}" type="pres">
      <dgm:prSet presAssocID="{AB7E71FD-2DD5-44C7-9F42-77A1918B63CE}" presName="tSp" presStyleCnt="0"/>
      <dgm:spPr/>
    </dgm:pt>
    <dgm:pt modelId="{1B5A0B1C-59AE-4D3D-BA3A-C39FCA16AB25}" type="pres">
      <dgm:prSet presAssocID="{AB7E71FD-2DD5-44C7-9F42-77A1918B63CE}" presName="bSp" presStyleCnt="0"/>
      <dgm:spPr/>
    </dgm:pt>
    <dgm:pt modelId="{A837868E-BB03-49F3-A75A-C0F2C2DA160F}" type="pres">
      <dgm:prSet presAssocID="{AB7E71FD-2DD5-44C7-9F42-77A1918B63CE}" presName="process" presStyleCnt="0"/>
      <dgm:spPr/>
    </dgm:pt>
    <dgm:pt modelId="{410B5C20-8DD9-46BC-B261-157F6735CC32}" type="pres">
      <dgm:prSet presAssocID="{3E1FFB52-55A1-47D5-8394-3C20943A006D}" presName="composite1" presStyleCnt="0"/>
      <dgm:spPr/>
    </dgm:pt>
    <dgm:pt modelId="{8F5EFC94-1E3B-406F-BC3E-E08DFF2526CA}" type="pres">
      <dgm:prSet presAssocID="{3E1FFB52-55A1-47D5-8394-3C20943A006D}" presName="dummyNode1" presStyleLbl="node1" presStyleIdx="0" presStyleCnt="4"/>
      <dgm:spPr/>
    </dgm:pt>
    <dgm:pt modelId="{3FD85BCC-40F2-486F-B6B6-CA17F26CE09E}" type="pres">
      <dgm:prSet presAssocID="{3E1FFB52-55A1-47D5-8394-3C20943A006D}" presName="childNode1" presStyleLbl="bgAcc1" presStyleIdx="0" presStyleCnt="4" custScaleY="154583">
        <dgm:presLayoutVars>
          <dgm:bulletEnabled val="1"/>
        </dgm:presLayoutVars>
      </dgm:prSet>
      <dgm:spPr/>
    </dgm:pt>
    <dgm:pt modelId="{91B0E915-6098-4040-9C6C-B5F6D7D55C17}" type="pres">
      <dgm:prSet presAssocID="{3E1FFB52-55A1-47D5-8394-3C20943A006D}" presName="childNode1tx" presStyleLbl="bgAcc1" presStyleIdx="0" presStyleCnt="4">
        <dgm:presLayoutVars>
          <dgm:bulletEnabled val="1"/>
        </dgm:presLayoutVars>
      </dgm:prSet>
      <dgm:spPr/>
    </dgm:pt>
    <dgm:pt modelId="{13006070-69CC-4D8F-9AEE-76B2B3231B49}" type="pres">
      <dgm:prSet presAssocID="{3E1FFB52-55A1-47D5-8394-3C20943A006D}" presName="parentNode1" presStyleLbl="node1" presStyleIdx="0" presStyleCnt="4" custScaleX="107891">
        <dgm:presLayoutVars>
          <dgm:chMax val="1"/>
          <dgm:bulletEnabled val="1"/>
        </dgm:presLayoutVars>
      </dgm:prSet>
      <dgm:spPr/>
    </dgm:pt>
    <dgm:pt modelId="{F588CDFF-FF27-4E88-8A2C-5C114E0C9272}" type="pres">
      <dgm:prSet presAssocID="{3E1FFB52-55A1-47D5-8394-3C20943A006D}" presName="connSite1" presStyleCnt="0"/>
      <dgm:spPr/>
    </dgm:pt>
    <dgm:pt modelId="{F740D5BD-71CF-43C3-94BC-CF42ACA14455}" type="pres">
      <dgm:prSet presAssocID="{2D4C0FD6-3515-495F-BCB0-50207FC76EA3}" presName="Name9" presStyleLbl="sibTrans2D1" presStyleIdx="0" presStyleCnt="3"/>
      <dgm:spPr/>
    </dgm:pt>
    <dgm:pt modelId="{010DCEC2-1AD1-49A6-A5B5-7D724433CE65}" type="pres">
      <dgm:prSet presAssocID="{83C197B1-B316-4BC6-AA87-A926BEEC419C}" presName="composite2" presStyleCnt="0"/>
      <dgm:spPr/>
    </dgm:pt>
    <dgm:pt modelId="{1F25CCE5-584A-4BFC-92C6-D614BE8CA832}" type="pres">
      <dgm:prSet presAssocID="{83C197B1-B316-4BC6-AA87-A926BEEC419C}" presName="dummyNode2" presStyleLbl="node1" presStyleIdx="0" presStyleCnt="4"/>
      <dgm:spPr/>
    </dgm:pt>
    <dgm:pt modelId="{04E2820F-C7F1-4370-A457-11C0EAAD6DC8}" type="pres">
      <dgm:prSet presAssocID="{83C197B1-B316-4BC6-AA87-A926BEEC419C}" presName="childNode2" presStyleLbl="bgAcc1" presStyleIdx="1" presStyleCnt="4" custScaleY="106346" custLinFactNeighborX="-2675" custLinFactNeighborY="16493">
        <dgm:presLayoutVars>
          <dgm:bulletEnabled val="1"/>
        </dgm:presLayoutVars>
      </dgm:prSet>
      <dgm:spPr/>
    </dgm:pt>
    <dgm:pt modelId="{390F1A65-33DD-4C07-8680-957DD1535DF1}" type="pres">
      <dgm:prSet presAssocID="{83C197B1-B316-4BC6-AA87-A926BEEC419C}" presName="childNode2tx" presStyleLbl="bgAcc1" presStyleIdx="1" presStyleCnt="4">
        <dgm:presLayoutVars>
          <dgm:bulletEnabled val="1"/>
        </dgm:presLayoutVars>
      </dgm:prSet>
      <dgm:spPr/>
    </dgm:pt>
    <dgm:pt modelId="{542404B2-D191-4680-B118-DFEB51258E2F}" type="pres">
      <dgm:prSet presAssocID="{83C197B1-B316-4BC6-AA87-A926BEEC419C}" presName="parentNode2" presStyleLbl="node1" presStyleIdx="1" presStyleCnt="4" custScaleX="124633" custScaleY="223686" custLinFactNeighborX="14338" custLinFactNeighborY="-11473">
        <dgm:presLayoutVars>
          <dgm:chMax val="0"/>
          <dgm:bulletEnabled val="1"/>
        </dgm:presLayoutVars>
      </dgm:prSet>
      <dgm:spPr/>
    </dgm:pt>
    <dgm:pt modelId="{4AC9C84E-CE97-42DE-9E69-F80AE9197D82}" type="pres">
      <dgm:prSet presAssocID="{83C197B1-B316-4BC6-AA87-A926BEEC419C}" presName="connSite2" presStyleCnt="0"/>
      <dgm:spPr/>
    </dgm:pt>
    <dgm:pt modelId="{BA477989-A9A7-4377-B800-F92B4F02FAC9}" type="pres">
      <dgm:prSet presAssocID="{4BA555CD-22A5-49FE-B287-03617FD5C595}" presName="Name18" presStyleLbl="sibTrans2D1" presStyleIdx="1" presStyleCnt="3"/>
      <dgm:spPr/>
    </dgm:pt>
    <dgm:pt modelId="{05F290A0-10BE-424C-B379-518A22428C7C}" type="pres">
      <dgm:prSet presAssocID="{1D4EF57C-F0B1-4A3A-97D6-1E50EB093AAE}" presName="composite1" presStyleCnt="0"/>
      <dgm:spPr/>
    </dgm:pt>
    <dgm:pt modelId="{28E72E06-992D-4AA7-AB64-B8AAAEB08B7B}" type="pres">
      <dgm:prSet presAssocID="{1D4EF57C-F0B1-4A3A-97D6-1E50EB093AAE}" presName="dummyNode1" presStyleLbl="node1" presStyleIdx="1" presStyleCnt="4"/>
      <dgm:spPr/>
    </dgm:pt>
    <dgm:pt modelId="{4A8DD56A-F0AA-40A1-A0CB-FCD003354818}" type="pres">
      <dgm:prSet presAssocID="{1D4EF57C-F0B1-4A3A-97D6-1E50EB093AAE}" presName="childNode1" presStyleLbl="bgAcc1" presStyleIdx="2" presStyleCnt="4" custScaleX="142974" custScaleY="130550" custLinFactNeighborX="10629" custLinFactNeighborY="-18941">
        <dgm:presLayoutVars>
          <dgm:bulletEnabled val="1"/>
        </dgm:presLayoutVars>
      </dgm:prSet>
      <dgm:spPr/>
    </dgm:pt>
    <dgm:pt modelId="{4083BE81-EB31-41A0-977E-93512F7C7270}" type="pres">
      <dgm:prSet presAssocID="{1D4EF57C-F0B1-4A3A-97D6-1E50EB093AAE}" presName="childNode1tx" presStyleLbl="bgAcc1" presStyleIdx="2" presStyleCnt="4">
        <dgm:presLayoutVars>
          <dgm:bulletEnabled val="1"/>
        </dgm:presLayoutVars>
      </dgm:prSet>
      <dgm:spPr/>
    </dgm:pt>
    <dgm:pt modelId="{0F05E9F7-999B-4834-B135-1E1005F607AC}" type="pres">
      <dgm:prSet presAssocID="{1D4EF57C-F0B1-4A3A-97D6-1E50EB093AAE}" presName="parentNode1" presStyleLbl="node1" presStyleIdx="2" presStyleCnt="4" custLinFactNeighborX="19205" custLinFactNeighborY="7430">
        <dgm:presLayoutVars>
          <dgm:chMax val="1"/>
          <dgm:bulletEnabled val="1"/>
        </dgm:presLayoutVars>
      </dgm:prSet>
      <dgm:spPr/>
    </dgm:pt>
    <dgm:pt modelId="{22B60FBD-85EB-4295-BCA2-4FD2581FB1ED}" type="pres">
      <dgm:prSet presAssocID="{1D4EF57C-F0B1-4A3A-97D6-1E50EB093AAE}" presName="connSite1" presStyleCnt="0"/>
      <dgm:spPr/>
    </dgm:pt>
    <dgm:pt modelId="{494A41F7-7C43-4485-9989-16A473225DFE}" type="pres">
      <dgm:prSet presAssocID="{4625BC0E-F81B-475B-B246-BA2DF0DC2437}" presName="Name9" presStyleLbl="sibTrans2D1" presStyleIdx="2" presStyleCnt="3"/>
      <dgm:spPr/>
    </dgm:pt>
    <dgm:pt modelId="{EC514C11-2E30-483D-8F0C-E55FDBF40426}" type="pres">
      <dgm:prSet presAssocID="{A71B0948-130D-4B94-AD41-80B3B4378DDF}" presName="composite2" presStyleCnt="0"/>
      <dgm:spPr/>
    </dgm:pt>
    <dgm:pt modelId="{E115268F-01EF-4304-BA2A-6A646D9D7088}" type="pres">
      <dgm:prSet presAssocID="{A71B0948-130D-4B94-AD41-80B3B4378DDF}" presName="dummyNode2" presStyleLbl="node1" presStyleIdx="2" presStyleCnt="4"/>
      <dgm:spPr/>
    </dgm:pt>
    <dgm:pt modelId="{D151F236-75DA-40D0-B72B-437F0081AF87}" type="pres">
      <dgm:prSet presAssocID="{A71B0948-130D-4B94-AD41-80B3B4378DDF}" presName="childNode2" presStyleLbl="bgAcc1" presStyleIdx="3" presStyleCnt="4" custScaleX="136937" custScaleY="140629" custLinFactNeighborX="156" custLinFactNeighborY="6419">
        <dgm:presLayoutVars>
          <dgm:bulletEnabled val="1"/>
        </dgm:presLayoutVars>
      </dgm:prSet>
      <dgm:spPr/>
    </dgm:pt>
    <dgm:pt modelId="{857FCFD0-BC38-40A1-B26E-B6927E46F6A7}" type="pres">
      <dgm:prSet presAssocID="{A71B0948-130D-4B94-AD41-80B3B4378DDF}" presName="childNode2tx" presStyleLbl="bgAcc1" presStyleIdx="3" presStyleCnt="4">
        <dgm:presLayoutVars>
          <dgm:bulletEnabled val="1"/>
        </dgm:presLayoutVars>
      </dgm:prSet>
      <dgm:spPr/>
    </dgm:pt>
    <dgm:pt modelId="{C17BC5A5-1269-49B1-8DF1-EAE36317C1C2}" type="pres">
      <dgm:prSet presAssocID="{A71B0948-130D-4B94-AD41-80B3B4378DDF}" presName="parentNode2" presStyleLbl="node1" presStyleIdx="3" presStyleCnt="4" custFlipVert="1" custScaleY="6408" custLinFactNeighborX="8452" custLinFactNeighborY="-48646">
        <dgm:presLayoutVars>
          <dgm:chMax val="0"/>
          <dgm:bulletEnabled val="1"/>
        </dgm:presLayoutVars>
      </dgm:prSet>
      <dgm:spPr/>
    </dgm:pt>
    <dgm:pt modelId="{A83BF27C-F47D-46CA-9C65-754222785F2C}" type="pres">
      <dgm:prSet presAssocID="{A71B0948-130D-4B94-AD41-80B3B4378DDF}" presName="connSite2" presStyleCnt="0"/>
      <dgm:spPr/>
    </dgm:pt>
  </dgm:ptLst>
  <dgm:cxnLst>
    <dgm:cxn modelId="{33AFB703-AF4B-48EA-8745-43BFB4C64527}" type="presOf" srcId="{1D4EF57C-F0B1-4A3A-97D6-1E50EB093AAE}" destId="{0F05E9F7-999B-4834-B135-1E1005F607AC}" srcOrd="0" destOrd="0" presId="urn:microsoft.com/office/officeart/2005/8/layout/hProcess4"/>
    <dgm:cxn modelId="{BEC73A10-99FB-43F4-B0D1-BB14B45FFB5C}" type="presOf" srcId="{AB7E71FD-2DD5-44C7-9F42-77A1918B63CE}" destId="{DD432D9F-44AA-4EE8-8FE6-911BB140565A}" srcOrd="0" destOrd="0" presId="urn:microsoft.com/office/officeart/2005/8/layout/hProcess4"/>
    <dgm:cxn modelId="{4887DB17-210D-46D2-A99E-FF772433BDA5}" type="presOf" srcId="{EA522EE7-77DD-45CC-B57A-B1F937FB02DE}" destId="{04E2820F-C7F1-4370-A457-11C0EAAD6DC8}" srcOrd="0" destOrd="0" presId="urn:microsoft.com/office/officeart/2005/8/layout/hProcess4"/>
    <dgm:cxn modelId="{C89CB625-4515-461F-A805-9ED6858BB142}" type="presOf" srcId="{4BA555CD-22A5-49FE-B287-03617FD5C595}" destId="{BA477989-A9A7-4377-B800-F92B4F02FAC9}" srcOrd="0" destOrd="0" presId="urn:microsoft.com/office/officeart/2005/8/layout/hProcess4"/>
    <dgm:cxn modelId="{5EC1BA34-8D6A-4386-BEC5-0FD2506D7626}" srcId="{AB7E71FD-2DD5-44C7-9F42-77A1918B63CE}" destId="{3E1FFB52-55A1-47D5-8394-3C20943A006D}" srcOrd="0" destOrd="0" parTransId="{8B59F916-A450-44F5-95AF-4380DCD5CBA2}" sibTransId="{2D4C0FD6-3515-495F-BCB0-50207FC76EA3}"/>
    <dgm:cxn modelId="{AD79E23A-62B1-4057-9DBE-E140637EA488}" type="presOf" srcId="{B7DC6F65-4463-4FED-A9D9-1723A1C83193}" destId="{D151F236-75DA-40D0-B72B-437F0081AF87}" srcOrd="0" destOrd="0" presId="urn:microsoft.com/office/officeart/2005/8/layout/hProcess4"/>
    <dgm:cxn modelId="{10B45768-0371-4AA4-8FA4-3FA4805ED55B}" type="presOf" srcId="{2DCA0E4A-A7D9-4FEB-9930-C3951C416C0D}" destId="{4A8DD56A-F0AA-40A1-A0CB-FCD003354818}" srcOrd="0" destOrd="0" presId="urn:microsoft.com/office/officeart/2005/8/layout/hProcess4"/>
    <dgm:cxn modelId="{3DBBE150-36D3-4FAA-9EAC-89049F6848CB}" srcId="{AB7E71FD-2DD5-44C7-9F42-77A1918B63CE}" destId="{A71B0948-130D-4B94-AD41-80B3B4378DDF}" srcOrd="3" destOrd="0" parTransId="{9ACB8B1B-6FCB-4B1C-AA17-1348FEB333EC}" sibTransId="{71F4840B-FD18-445E-A321-B13EC7761DAF}"/>
    <dgm:cxn modelId="{D5956258-7AAB-40CE-8771-9281D8710912}" type="presOf" srcId="{EA522EE7-77DD-45CC-B57A-B1F937FB02DE}" destId="{390F1A65-33DD-4C07-8680-957DD1535DF1}" srcOrd="1" destOrd="0" presId="urn:microsoft.com/office/officeart/2005/8/layout/hProcess4"/>
    <dgm:cxn modelId="{1AEFFD93-A507-4D73-AE72-BB4D1DDE345E}" type="presOf" srcId="{4A52543D-8A36-440C-BBCF-C603C88C97DF}" destId="{3FD85BCC-40F2-486F-B6B6-CA17F26CE09E}" srcOrd="0" destOrd="0" presId="urn:microsoft.com/office/officeart/2005/8/layout/hProcess4"/>
    <dgm:cxn modelId="{0B065294-1778-44C8-B901-5CEB8CAACBDC}" type="presOf" srcId="{B7DC6F65-4463-4FED-A9D9-1723A1C83193}" destId="{857FCFD0-BC38-40A1-B26E-B6927E46F6A7}" srcOrd="1" destOrd="0" presId="urn:microsoft.com/office/officeart/2005/8/layout/hProcess4"/>
    <dgm:cxn modelId="{D87CE394-B343-4A46-A087-DC773768163E}" srcId="{AB7E71FD-2DD5-44C7-9F42-77A1918B63CE}" destId="{83C197B1-B316-4BC6-AA87-A926BEEC419C}" srcOrd="1" destOrd="0" parTransId="{0BFCB090-7FA3-4A0B-A86D-1D136C5010FA}" sibTransId="{4BA555CD-22A5-49FE-B287-03617FD5C595}"/>
    <dgm:cxn modelId="{C04AF997-CB03-4741-80DF-5E5EBABCB407}" srcId="{83C197B1-B316-4BC6-AA87-A926BEEC419C}" destId="{EA522EE7-77DD-45CC-B57A-B1F937FB02DE}" srcOrd="0" destOrd="0" parTransId="{855719A1-F731-45DD-9F02-F8CBF607E0BC}" sibTransId="{950EF8E5-EC4F-4CFA-A72B-D1311A06C1B5}"/>
    <dgm:cxn modelId="{B111B8A3-AE12-4437-B15A-0FE824F08AC2}" type="presOf" srcId="{A71B0948-130D-4B94-AD41-80B3B4378DDF}" destId="{C17BC5A5-1269-49B1-8DF1-EAE36317C1C2}" srcOrd="0" destOrd="0" presId="urn:microsoft.com/office/officeart/2005/8/layout/hProcess4"/>
    <dgm:cxn modelId="{01B506AA-B818-4E4D-8FFB-3C62C312CB63}" type="presOf" srcId="{4A52543D-8A36-440C-BBCF-C603C88C97DF}" destId="{91B0E915-6098-4040-9C6C-B5F6D7D55C17}" srcOrd="1" destOrd="0" presId="urn:microsoft.com/office/officeart/2005/8/layout/hProcess4"/>
    <dgm:cxn modelId="{A67EAFC0-6523-4651-86FC-73653C9BC8EC}" type="presOf" srcId="{4625BC0E-F81B-475B-B246-BA2DF0DC2437}" destId="{494A41F7-7C43-4485-9989-16A473225DFE}" srcOrd="0" destOrd="0" presId="urn:microsoft.com/office/officeart/2005/8/layout/hProcess4"/>
    <dgm:cxn modelId="{770962CA-9A05-4C38-8CC9-BA28EE0138E7}" type="presOf" srcId="{2D4C0FD6-3515-495F-BCB0-50207FC76EA3}" destId="{F740D5BD-71CF-43C3-94BC-CF42ACA14455}" srcOrd="0" destOrd="0" presId="urn:microsoft.com/office/officeart/2005/8/layout/hProcess4"/>
    <dgm:cxn modelId="{89EDBDCC-A332-41BD-88BD-E879DB14A82E}" type="presOf" srcId="{3E1FFB52-55A1-47D5-8394-3C20943A006D}" destId="{13006070-69CC-4D8F-9AEE-76B2B3231B49}" srcOrd="0" destOrd="0" presId="urn:microsoft.com/office/officeart/2005/8/layout/hProcess4"/>
    <dgm:cxn modelId="{F10421D1-76A5-42B5-8002-3125577A0E01}" type="presOf" srcId="{83C197B1-B316-4BC6-AA87-A926BEEC419C}" destId="{542404B2-D191-4680-B118-DFEB51258E2F}" srcOrd="0" destOrd="0" presId="urn:microsoft.com/office/officeart/2005/8/layout/hProcess4"/>
    <dgm:cxn modelId="{699496D5-F3DF-478F-981D-22548027C1E4}" srcId="{3E1FFB52-55A1-47D5-8394-3C20943A006D}" destId="{4A52543D-8A36-440C-BBCF-C603C88C97DF}" srcOrd="0" destOrd="0" parTransId="{12B6AE3E-E7A3-4F3D-AA60-34BAAA2D4670}" sibTransId="{E58EBBC5-10D6-42CF-9527-1FD7580405AC}"/>
    <dgm:cxn modelId="{A3399CDF-3E64-469F-B604-16631A9FC5F3}" srcId="{A71B0948-130D-4B94-AD41-80B3B4378DDF}" destId="{B7DC6F65-4463-4FED-A9D9-1723A1C83193}" srcOrd="0" destOrd="0" parTransId="{7BD97DDA-A328-4711-9693-A76BF5A1AE4C}" sibTransId="{AF594699-FAC7-43AE-A573-2F97EC7D9B2B}"/>
    <dgm:cxn modelId="{22D7F4E0-A3A5-4C4D-98FD-8E1AA68F6B6C}" type="presOf" srcId="{2DCA0E4A-A7D9-4FEB-9930-C3951C416C0D}" destId="{4083BE81-EB31-41A0-977E-93512F7C7270}" srcOrd="1" destOrd="0" presId="urn:microsoft.com/office/officeart/2005/8/layout/hProcess4"/>
    <dgm:cxn modelId="{C08667E5-2772-46A4-9A74-AB786D199A4E}" srcId="{1D4EF57C-F0B1-4A3A-97D6-1E50EB093AAE}" destId="{2DCA0E4A-A7D9-4FEB-9930-C3951C416C0D}" srcOrd="0" destOrd="0" parTransId="{7E9B2F6A-28F0-4A50-AFCF-EA393091B393}" sibTransId="{D02D5337-848B-46F3-9F3E-C8ABB4FC79B1}"/>
    <dgm:cxn modelId="{245633ED-7631-4ACD-A0CE-2EF6824A3A34}" srcId="{AB7E71FD-2DD5-44C7-9F42-77A1918B63CE}" destId="{1D4EF57C-F0B1-4A3A-97D6-1E50EB093AAE}" srcOrd="2" destOrd="0" parTransId="{1B2D3182-331D-49FB-BF30-860E45CA8C6D}" sibTransId="{4625BC0E-F81B-475B-B246-BA2DF0DC2437}"/>
    <dgm:cxn modelId="{2EE00F7C-32B8-49FE-BAB5-FA3AC5FFC75C}" type="presParOf" srcId="{DD432D9F-44AA-4EE8-8FE6-911BB140565A}" destId="{51C47818-09CC-4413-B77B-0CBCEAE76EB0}" srcOrd="0" destOrd="0" presId="urn:microsoft.com/office/officeart/2005/8/layout/hProcess4"/>
    <dgm:cxn modelId="{A4A694CF-B622-465D-85AA-FF1400E99C2E}" type="presParOf" srcId="{DD432D9F-44AA-4EE8-8FE6-911BB140565A}" destId="{1B5A0B1C-59AE-4D3D-BA3A-C39FCA16AB25}" srcOrd="1" destOrd="0" presId="urn:microsoft.com/office/officeart/2005/8/layout/hProcess4"/>
    <dgm:cxn modelId="{06EF9432-7308-4D81-8F81-48D921B5A623}" type="presParOf" srcId="{DD432D9F-44AA-4EE8-8FE6-911BB140565A}" destId="{A837868E-BB03-49F3-A75A-C0F2C2DA160F}" srcOrd="2" destOrd="0" presId="urn:microsoft.com/office/officeart/2005/8/layout/hProcess4"/>
    <dgm:cxn modelId="{E6B412CB-E9AB-4461-85C4-4D5EF6E4EECC}" type="presParOf" srcId="{A837868E-BB03-49F3-A75A-C0F2C2DA160F}" destId="{410B5C20-8DD9-46BC-B261-157F6735CC32}" srcOrd="0" destOrd="0" presId="urn:microsoft.com/office/officeart/2005/8/layout/hProcess4"/>
    <dgm:cxn modelId="{7DB65FEE-4110-4DE5-9547-7043B18DFB30}" type="presParOf" srcId="{410B5C20-8DD9-46BC-B261-157F6735CC32}" destId="{8F5EFC94-1E3B-406F-BC3E-E08DFF2526CA}" srcOrd="0" destOrd="0" presId="urn:microsoft.com/office/officeart/2005/8/layout/hProcess4"/>
    <dgm:cxn modelId="{BBE7647A-2B26-4342-ADE7-A3C7C0431E4F}" type="presParOf" srcId="{410B5C20-8DD9-46BC-B261-157F6735CC32}" destId="{3FD85BCC-40F2-486F-B6B6-CA17F26CE09E}" srcOrd="1" destOrd="0" presId="urn:microsoft.com/office/officeart/2005/8/layout/hProcess4"/>
    <dgm:cxn modelId="{AB7EDB4D-27D9-4776-BA2B-278F990B8BE4}" type="presParOf" srcId="{410B5C20-8DD9-46BC-B261-157F6735CC32}" destId="{91B0E915-6098-4040-9C6C-B5F6D7D55C17}" srcOrd="2" destOrd="0" presId="urn:microsoft.com/office/officeart/2005/8/layout/hProcess4"/>
    <dgm:cxn modelId="{C41BC408-7FE0-4592-BD54-6FA718F5918B}" type="presParOf" srcId="{410B5C20-8DD9-46BC-B261-157F6735CC32}" destId="{13006070-69CC-4D8F-9AEE-76B2B3231B49}" srcOrd="3" destOrd="0" presId="urn:microsoft.com/office/officeart/2005/8/layout/hProcess4"/>
    <dgm:cxn modelId="{8346BC7D-73C2-49FB-A64D-C958DFBBA5E0}" type="presParOf" srcId="{410B5C20-8DD9-46BC-B261-157F6735CC32}" destId="{F588CDFF-FF27-4E88-8A2C-5C114E0C9272}" srcOrd="4" destOrd="0" presId="urn:microsoft.com/office/officeart/2005/8/layout/hProcess4"/>
    <dgm:cxn modelId="{6DACB8E8-8ABB-4B3E-9850-8ED7677F9F95}" type="presParOf" srcId="{A837868E-BB03-49F3-A75A-C0F2C2DA160F}" destId="{F740D5BD-71CF-43C3-94BC-CF42ACA14455}" srcOrd="1" destOrd="0" presId="urn:microsoft.com/office/officeart/2005/8/layout/hProcess4"/>
    <dgm:cxn modelId="{8B65B0B9-2646-445B-9B3F-B17910410459}" type="presParOf" srcId="{A837868E-BB03-49F3-A75A-C0F2C2DA160F}" destId="{010DCEC2-1AD1-49A6-A5B5-7D724433CE65}" srcOrd="2" destOrd="0" presId="urn:microsoft.com/office/officeart/2005/8/layout/hProcess4"/>
    <dgm:cxn modelId="{3FB2CB99-55D5-4452-AC17-ED756FA9FF1A}" type="presParOf" srcId="{010DCEC2-1AD1-49A6-A5B5-7D724433CE65}" destId="{1F25CCE5-584A-4BFC-92C6-D614BE8CA832}" srcOrd="0" destOrd="0" presId="urn:microsoft.com/office/officeart/2005/8/layout/hProcess4"/>
    <dgm:cxn modelId="{975DE551-1453-4DF8-B55E-0A9554368AE6}" type="presParOf" srcId="{010DCEC2-1AD1-49A6-A5B5-7D724433CE65}" destId="{04E2820F-C7F1-4370-A457-11C0EAAD6DC8}" srcOrd="1" destOrd="0" presId="urn:microsoft.com/office/officeart/2005/8/layout/hProcess4"/>
    <dgm:cxn modelId="{720A29C7-DB34-46D8-8489-F9957AFA1329}" type="presParOf" srcId="{010DCEC2-1AD1-49A6-A5B5-7D724433CE65}" destId="{390F1A65-33DD-4C07-8680-957DD1535DF1}" srcOrd="2" destOrd="0" presId="urn:microsoft.com/office/officeart/2005/8/layout/hProcess4"/>
    <dgm:cxn modelId="{EDCD99BE-4C9A-4CD8-ACFF-B7E76D74AEB3}" type="presParOf" srcId="{010DCEC2-1AD1-49A6-A5B5-7D724433CE65}" destId="{542404B2-D191-4680-B118-DFEB51258E2F}" srcOrd="3" destOrd="0" presId="urn:microsoft.com/office/officeart/2005/8/layout/hProcess4"/>
    <dgm:cxn modelId="{78D08469-57CC-423D-BD04-D0AA16E0C22C}" type="presParOf" srcId="{010DCEC2-1AD1-49A6-A5B5-7D724433CE65}" destId="{4AC9C84E-CE97-42DE-9E69-F80AE9197D82}" srcOrd="4" destOrd="0" presId="urn:microsoft.com/office/officeart/2005/8/layout/hProcess4"/>
    <dgm:cxn modelId="{952841FD-8AE4-40DF-AF92-823BA54EBF0D}" type="presParOf" srcId="{A837868E-BB03-49F3-A75A-C0F2C2DA160F}" destId="{BA477989-A9A7-4377-B800-F92B4F02FAC9}" srcOrd="3" destOrd="0" presId="urn:microsoft.com/office/officeart/2005/8/layout/hProcess4"/>
    <dgm:cxn modelId="{47283ABD-EE33-41A3-AD73-F4C84971A16A}" type="presParOf" srcId="{A837868E-BB03-49F3-A75A-C0F2C2DA160F}" destId="{05F290A0-10BE-424C-B379-518A22428C7C}" srcOrd="4" destOrd="0" presId="urn:microsoft.com/office/officeart/2005/8/layout/hProcess4"/>
    <dgm:cxn modelId="{73C90465-E26B-45C0-97A3-9F278158ACC3}" type="presParOf" srcId="{05F290A0-10BE-424C-B379-518A22428C7C}" destId="{28E72E06-992D-4AA7-AB64-B8AAAEB08B7B}" srcOrd="0" destOrd="0" presId="urn:microsoft.com/office/officeart/2005/8/layout/hProcess4"/>
    <dgm:cxn modelId="{B5C48AAD-5010-4260-BF06-C72E2AF61B0F}" type="presParOf" srcId="{05F290A0-10BE-424C-B379-518A22428C7C}" destId="{4A8DD56A-F0AA-40A1-A0CB-FCD003354818}" srcOrd="1" destOrd="0" presId="urn:microsoft.com/office/officeart/2005/8/layout/hProcess4"/>
    <dgm:cxn modelId="{5138E11D-8C00-4C18-9ECE-31DF59238FF1}" type="presParOf" srcId="{05F290A0-10BE-424C-B379-518A22428C7C}" destId="{4083BE81-EB31-41A0-977E-93512F7C7270}" srcOrd="2" destOrd="0" presId="urn:microsoft.com/office/officeart/2005/8/layout/hProcess4"/>
    <dgm:cxn modelId="{3B6894BD-13F2-47C3-A109-4F1207E966E9}" type="presParOf" srcId="{05F290A0-10BE-424C-B379-518A22428C7C}" destId="{0F05E9F7-999B-4834-B135-1E1005F607AC}" srcOrd="3" destOrd="0" presId="urn:microsoft.com/office/officeart/2005/8/layout/hProcess4"/>
    <dgm:cxn modelId="{828CD99D-0D19-4397-8866-23E97A60AA8E}" type="presParOf" srcId="{05F290A0-10BE-424C-B379-518A22428C7C}" destId="{22B60FBD-85EB-4295-BCA2-4FD2581FB1ED}" srcOrd="4" destOrd="0" presId="urn:microsoft.com/office/officeart/2005/8/layout/hProcess4"/>
    <dgm:cxn modelId="{68F5A400-9977-47A6-9C65-EB99625AA59B}" type="presParOf" srcId="{A837868E-BB03-49F3-A75A-C0F2C2DA160F}" destId="{494A41F7-7C43-4485-9989-16A473225DFE}" srcOrd="5" destOrd="0" presId="urn:microsoft.com/office/officeart/2005/8/layout/hProcess4"/>
    <dgm:cxn modelId="{EAD17C4D-CC02-4ED9-965B-5FD2F66107E5}" type="presParOf" srcId="{A837868E-BB03-49F3-A75A-C0F2C2DA160F}" destId="{EC514C11-2E30-483D-8F0C-E55FDBF40426}" srcOrd="6" destOrd="0" presId="urn:microsoft.com/office/officeart/2005/8/layout/hProcess4"/>
    <dgm:cxn modelId="{7E5103A5-8A6C-44A2-91C5-183699901C48}" type="presParOf" srcId="{EC514C11-2E30-483D-8F0C-E55FDBF40426}" destId="{E115268F-01EF-4304-BA2A-6A646D9D7088}" srcOrd="0" destOrd="0" presId="urn:microsoft.com/office/officeart/2005/8/layout/hProcess4"/>
    <dgm:cxn modelId="{ED320C45-BB9B-4D12-8FEC-CA94BD85AF5F}" type="presParOf" srcId="{EC514C11-2E30-483D-8F0C-E55FDBF40426}" destId="{D151F236-75DA-40D0-B72B-437F0081AF87}" srcOrd="1" destOrd="0" presId="urn:microsoft.com/office/officeart/2005/8/layout/hProcess4"/>
    <dgm:cxn modelId="{2A48A968-CA5B-4861-90A7-312AAF0B6881}" type="presParOf" srcId="{EC514C11-2E30-483D-8F0C-E55FDBF40426}" destId="{857FCFD0-BC38-40A1-B26E-B6927E46F6A7}" srcOrd="2" destOrd="0" presId="urn:microsoft.com/office/officeart/2005/8/layout/hProcess4"/>
    <dgm:cxn modelId="{9B2EBD39-227C-48B4-A418-0CE6F10E2B9C}" type="presParOf" srcId="{EC514C11-2E30-483D-8F0C-E55FDBF40426}" destId="{C17BC5A5-1269-49B1-8DF1-EAE36317C1C2}" srcOrd="3" destOrd="0" presId="urn:microsoft.com/office/officeart/2005/8/layout/hProcess4"/>
    <dgm:cxn modelId="{1AFF4264-2BCD-4ECA-AD68-B855F44E6E6F}" type="presParOf" srcId="{EC514C11-2E30-483D-8F0C-E55FDBF40426}" destId="{A83BF27C-F47D-46CA-9C65-754222785F2C}"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85BCC-40F2-486F-B6B6-CA17F26CE09E}">
      <dsp:nvSpPr>
        <dsp:cNvPr id="0" name=""/>
        <dsp:cNvSpPr/>
      </dsp:nvSpPr>
      <dsp:spPr>
        <a:xfrm>
          <a:off x="1383" y="605981"/>
          <a:ext cx="1772650" cy="226010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lvl="1" indent="0" algn="ctr" defTabSz="977900">
            <a:lnSpc>
              <a:spcPct val="90000"/>
            </a:lnSpc>
            <a:spcBef>
              <a:spcPct val="0"/>
            </a:spcBef>
            <a:spcAft>
              <a:spcPct val="15000"/>
            </a:spcAft>
            <a:buClrTx/>
            <a:buSzTx/>
            <a:buFontTx/>
            <a:buNone/>
          </a:pPr>
          <a:r>
            <a:rPr lang="en-US" sz="2200" b="0" i="0" kern="1200" dirty="0">
              <a:latin typeface="Arial" panose="020B0604020202020204" pitchFamily="34" charset="0"/>
              <a:cs typeface="Arial" panose="020B0604020202020204" pitchFamily="34" charset="0"/>
            </a:rPr>
            <a:t>1. Do you own your primary residence</a:t>
          </a:r>
          <a:r>
            <a:rPr lang="en-US" sz="2100" b="0" i="0" kern="1200" dirty="0">
              <a:latin typeface="Arial" panose="020B0604020202020204" pitchFamily="34" charset="0"/>
              <a:cs typeface="Arial" panose="020B0604020202020204" pitchFamily="34" charset="0"/>
            </a:rPr>
            <a:t>?</a:t>
          </a:r>
          <a:endParaRPr lang="en-US" sz="2100" kern="1200" dirty="0">
            <a:latin typeface="Arial" panose="020B0604020202020204" pitchFamily="34" charset="0"/>
            <a:cs typeface="Arial" panose="020B0604020202020204" pitchFamily="34" charset="0"/>
          </a:endParaRPr>
        </a:p>
      </dsp:txBody>
      <dsp:txXfrm>
        <a:off x="53302" y="657900"/>
        <a:ext cx="1668812" cy="1671959"/>
      </dsp:txXfrm>
    </dsp:sp>
    <dsp:sp modelId="{F740D5BD-71CF-43C3-94BC-CF42ACA14455}">
      <dsp:nvSpPr>
        <dsp:cNvPr id="0" name=""/>
        <dsp:cNvSpPr/>
      </dsp:nvSpPr>
      <dsp:spPr>
        <a:xfrm>
          <a:off x="1041645" y="1355746"/>
          <a:ext cx="2286857" cy="2286857"/>
        </a:xfrm>
        <a:prstGeom prst="leftCircularArrow">
          <a:avLst>
            <a:gd name="adj1" fmla="val 4149"/>
            <a:gd name="adj2" fmla="val 522937"/>
            <a:gd name="adj3" fmla="val 3133347"/>
            <a:gd name="adj4" fmla="val 9859388"/>
            <a:gd name="adj5" fmla="val 484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006070-69CC-4D8F-9AEE-76B2B3231B49}">
      <dsp:nvSpPr>
        <dsp:cNvPr id="0" name=""/>
        <dsp:cNvSpPr/>
      </dsp:nvSpPr>
      <dsp:spPr>
        <a:xfrm>
          <a:off x="333136" y="2153767"/>
          <a:ext cx="1700027" cy="62659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If yes, ask…</a:t>
          </a:r>
        </a:p>
      </dsp:txBody>
      <dsp:txXfrm>
        <a:off x="351488" y="2172119"/>
        <a:ext cx="1663323" cy="589895"/>
      </dsp:txXfrm>
    </dsp:sp>
    <dsp:sp modelId="{04E2820F-C7F1-4370-A457-11C0EAAD6DC8}">
      <dsp:nvSpPr>
        <dsp:cNvPr id="0" name=""/>
        <dsp:cNvSpPr/>
      </dsp:nvSpPr>
      <dsp:spPr>
        <a:xfrm>
          <a:off x="2437587" y="1393170"/>
          <a:ext cx="1772650" cy="155484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ctr" defTabSz="977900">
            <a:lnSpc>
              <a:spcPct val="90000"/>
            </a:lnSpc>
            <a:spcBef>
              <a:spcPct val="0"/>
            </a:spcBef>
            <a:spcAft>
              <a:spcPct val="15000"/>
            </a:spcAft>
            <a:buClrTx/>
            <a:buSzTx/>
            <a:buFontTx/>
            <a:buNone/>
          </a:pPr>
          <a:r>
            <a:rPr lang="en-US" sz="2200" b="0" i="0" kern="1200" dirty="0">
              <a:latin typeface="Arial" panose="020B0604020202020204" pitchFamily="34" charset="0"/>
              <a:cs typeface="Arial" panose="020B0604020202020204" pitchFamily="34" charset="0"/>
            </a:rPr>
            <a:t>What is the size of your lot? </a:t>
          </a:r>
          <a:endParaRPr lang="en-US" sz="2200" kern="1200" dirty="0">
            <a:latin typeface="Arial" panose="020B0604020202020204" pitchFamily="34" charset="0"/>
            <a:cs typeface="Arial" panose="020B0604020202020204" pitchFamily="34" charset="0"/>
          </a:endParaRPr>
        </a:p>
      </dsp:txBody>
      <dsp:txXfrm>
        <a:off x="2473368" y="1762133"/>
        <a:ext cx="1701088" cy="1150104"/>
      </dsp:txXfrm>
    </dsp:sp>
    <dsp:sp modelId="{BA477989-A9A7-4377-B800-F92B4F02FAC9}">
      <dsp:nvSpPr>
        <dsp:cNvPr id="0" name=""/>
        <dsp:cNvSpPr/>
      </dsp:nvSpPr>
      <dsp:spPr>
        <a:xfrm>
          <a:off x="3607720" y="-404114"/>
          <a:ext cx="3053428" cy="3053428"/>
        </a:xfrm>
        <a:prstGeom prst="circularArrow">
          <a:avLst>
            <a:gd name="adj1" fmla="val 3108"/>
            <a:gd name="adj2" fmla="val 382003"/>
            <a:gd name="adj3" fmla="val 19425064"/>
            <a:gd name="adj4" fmla="val 12558089"/>
            <a:gd name="adj5" fmla="val 3625"/>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2404B2-D191-4680-B118-DFEB51258E2F}">
      <dsp:nvSpPr>
        <dsp:cNvPr id="0" name=""/>
        <dsp:cNvSpPr/>
      </dsp:nvSpPr>
      <dsp:spPr>
        <a:xfrm>
          <a:off x="2910781" y="425725"/>
          <a:ext cx="1963829" cy="1401615"/>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If more than 2 acres, or 87,120 sq. ft., ask…</a:t>
          </a:r>
        </a:p>
      </dsp:txBody>
      <dsp:txXfrm>
        <a:off x="2951833" y="466777"/>
        <a:ext cx="1881725" cy="1319511"/>
      </dsp:txXfrm>
    </dsp:sp>
    <dsp:sp modelId="{4A8DD56A-F0AA-40A1-A0CB-FCD003354818}">
      <dsp:nvSpPr>
        <dsp:cNvPr id="0" name=""/>
        <dsp:cNvSpPr/>
      </dsp:nvSpPr>
      <dsp:spPr>
        <a:xfrm>
          <a:off x="5288945" y="506335"/>
          <a:ext cx="2534429" cy="190872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ctr" defTabSz="977900">
            <a:lnSpc>
              <a:spcPct val="90000"/>
            </a:lnSpc>
            <a:spcBef>
              <a:spcPct val="0"/>
            </a:spcBef>
            <a:spcAft>
              <a:spcPct val="15000"/>
            </a:spcAft>
            <a:buClrTx/>
            <a:buSzTx/>
            <a:buFontTx/>
            <a:buNone/>
            <a:tabLst/>
          </a:pPr>
          <a:r>
            <a:rPr lang="en-US" sz="2200" b="0" i="0" kern="1200" dirty="0">
              <a:latin typeface="Arial" panose="020B0604020202020204" pitchFamily="34" charset="0"/>
              <a:cs typeface="Arial" panose="020B0604020202020204" pitchFamily="34" charset="0"/>
            </a:rPr>
            <a:t>Could part of your lot be sold without selling your primary residence?</a:t>
          </a:r>
          <a:endParaRPr lang="en-US" sz="2200" kern="1200" dirty="0">
            <a:latin typeface="Arial" panose="020B0604020202020204" pitchFamily="34" charset="0"/>
            <a:cs typeface="Arial" panose="020B0604020202020204" pitchFamily="34" charset="0"/>
          </a:endParaRPr>
        </a:p>
      </dsp:txBody>
      <dsp:txXfrm>
        <a:off x="5332870" y="550260"/>
        <a:ext cx="2446579" cy="1411864"/>
      </dsp:txXfrm>
    </dsp:sp>
    <dsp:sp modelId="{494A41F7-7C43-4485-9989-16A473225DFE}">
      <dsp:nvSpPr>
        <dsp:cNvPr id="0" name=""/>
        <dsp:cNvSpPr/>
      </dsp:nvSpPr>
      <dsp:spPr>
        <a:xfrm>
          <a:off x="6729843" y="1072618"/>
          <a:ext cx="2451085" cy="2451085"/>
        </a:xfrm>
        <a:prstGeom prst="leftCircularArrow">
          <a:avLst>
            <a:gd name="adj1" fmla="val 3871"/>
            <a:gd name="adj2" fmla="val 484625"/>
            <a:gd name="adj3" fmla="val 2344336"/>
            <a:gd name="adj4" fmla="val 9108689"/>
            <a:gd name="adj5" fmla="val 4516"/>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05E9F7-999B-4834-B135-1E1005F607AC}">
      <dsp:nvSpPr>
        <dsp:cNvPr id="0" name=""/>
        <dsp:cNvSpPr/>
      </dsp:nvSpPr>
      <dsp:spPr>
        <a:xfrm>
          <a:off x="6177953" y="2201918"/>
          <a:ext cx="1575689" cy="626599"/>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If yes, ask…</a:t>
          </a:r>
        </a:p>
      </dsp:txBody>
      <dsp:txXfrm>
        <a:off x="6196305" y="2220270"/>
        <a:ext cx="1538985" cy="589895"/>
      </dsp:txXfrm>
    </dsp:sp>
    <dsp:sp modelId="{D151F236-75DA-40D0-B72B-437F0081AF87}">
      <dsp:nvSpPr>
        <dsp:cNvPr id="0" name=""/>
        <dsp:cNvSpPr/>
      </dsp:nvSpPr>
      <dsp:spPr>
        <a:xfrm>
          <a:off x="8088185" y="799718"/>
          <a:ext cx="2427414" cy="205608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ctr" defTabSz="977900">
            <a:lnSpc>
              <a:spcPct val="90000"/>
            </a:lnSpc>
            <a:spcBef>
              <a:spcPct val="0"/>
            </a:spcBef>
            <a:spcAft>
              <a:spcPct val="15000"/>
            </a:spcAft>
            <a:buClrTx/>
            <a:buSzTx/>
            <a:buFontTx/>
            <a:buNone/>
          </a:pPr>
          <a:r>
            <a:rPr lang="en-US" sz="2200" b="0" i="0" kern="1200" dirty="0">
              <a:latin typeface="Arial" panose="020B0604020202020204" pitchFamily="34" charset="0"/>
              <a:cs typeface="Arial" panose="020B0604020202020204" pitchFamily="34" charset="0"/>
            </a:rPr>
            <a:t>What is the value of the property greater than 2 acres?</a:t>
          </a:r>
          <a:endParaRPr lang="en-US" sz="2200" kern="1200" dirty="0">
            <a:latin typeface="Arial" panose="020B0604020202020204" pitchFamily="34" charset="0"/>
            <a:cs typeface="Arial" panose="020B0604020202020204" pitchFamily="34" charset="0"/>
          </a:endParaRPr>
        </a:p>
      </dsp:txBody>
      <dsp:txXfrm>
        <a:off x="8135501" y="1287624"/>
        <a:ext cx="2332782" cy="1520866"/>
      </dsp:txXfrm>
    </dsp:sp>
    <dsp:sp modelId="{C17BC5A5-1269-49B1-8DF1-EAE36317C1C2}">
      <dsp:nvSpPr>
        <dsp:cNvPr id="0" name=""/>
        <dsp:cNvSpPr/>
      </dsp:nvSpPr>
      <dsp:spPr>
        <a:xfrm flipV="1">
          <a:off x="8939910" y="677987"/>
          <a:ext cx="1575689" cy="40152"/>
        </a:xfrm>
        <a:prstGeom prst="roundRect">
          <a:avLst>
            <a:gd name="adj" fmla="val 1000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ClrTx/>
            <a:buSzTx/>
            <a:buFontTx/>
            <a:buNone/>
          </a:pPr>
          <a:endParaRPr lang="en-US" sz="2000" kern="1200" dirty="0">
            <a:latin typeface="Arial" panose="020B0604020202020204" pitchFamily="34" charset="0"/>
            <a:cs typeface="Arial" panose="020B0604020202020204" pitchFamily="34" charset="0"/>
          </a:endParaRPr>
        </a:p>
      </dsp:txBody>
      <dsp:txXfrm rot="10800000">
        <a:off x="8941086" y="679163"/>
        <a:ext cx="1573337" cy="378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6ADBD9-D7C9-4A15-8E6B-19B57AD18854}" type="datetimeFigureOut">
              <a:rPr lang="en-US" smtClean="0"/>
              <a:t>6/10/2019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73BC20-BF60-4CCB-A876-CDE44C1BE75E}" type="slidenum">
              <a:rPr lang="en-US" smtClean="0"/>
              <a:t>‹#›</a:t>
            </a:fld>
            <a:endParaRPr lang="en-US"/>
          </a:p>
        </p:txBody>
      </p:sp>
    </p:spTree>
    <p:extLst>
      <p:ext uri="{BB962C8B-B14F-4D97-AF65-F5344CB8AC3E}">
        <p14:creationId xmlns:p14="http://schemas.microsoft.com/office/powerpoint/2010/main" val="3947256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BA2CF9-3A9B-41C9-AEAC-F0534A33FD17}" type="slidenum">
              <a:rPr lang="en-US" altLang="en-US" smtClean="0"/>
              <a:pPr>
                <a:defRPr/>
              </a:pPr>
              <a:t>1</a:t>
            </a:fld>
            <a:endParaRPr lang="en-US" altLang="en-US" dirty="0"/>
          </a:p>
        </p:txBody>
      </p:sp>
    </p:spTree>
    <p:extLst>
      <p:ext uri="{BB962C8B-B14F-4D97-AF65-F5344CB8AC3E}">
        <p14:creationId xmlns:p14="http://schemas.microsoft.com/office/powerpoint/2010/main" val="436304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342BAFC6-7902-456A-A458-AE3F183AFCED}" type="slidenum">
              <a:rPr lang="en-US" altLang="en-US" smtClean="0"/>
              <a:pPr eaLnBrk="1" hangingPunct="1">
                <a:spcBef>
                  <a:spcPct val="0"/>
                </a:spcBef>
              </a:pPr>
              <a:t>34</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 is new to us and we recently received FAQs that are being reviewed for clarification</a:t>
            </a:r>
          </a:p>
        </p:txBody>
      </p:sp>
      <p:sp>
        <p:nvSpPr>
          <p:cNvPr id="4" name="Slide Number Placeholder 3"/>
          <p:cNvSpPr>
            <a:spLocks noGrp="1"/>
          </p:cNvSpPr>
          <p:nvPr>
            <p:ph type="sldNum" sz="quarter" idx="5"/>
          </p:nvPr>
        </p:nvSpPr>
        <p:spPr/>
        <p:txBody>
          <a:bodyPr/>
          <a:lstStyle/>
          <a:p>
            <a:fld id="{B873BC20-BF60-4CCB-A876-CDE44C1BE75E}" type="slidenum">
              <a:rPr lang="en-US" smtClean="0"/>
              <a:t>37</a:t>
            </a:fld>
            <a:endParaRPr lang="en-US"/>
          </a:p>
        </p:txBody>
      </p:sp>
    </p:spTree>
    <p:extLst>
      <p:ext uri="{BB962C8B-B14F-4D97-AF65-F5344CB8AC3E}">
        <p14:creationId xmlns:p14="http://schemas.microsoft.com/office/powerpoint/2010/main" val="2156309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Submit 0995 (Supplemental Claim) to protect earlier entitlement with evidence.  Submit Application with Evidence.  </a:t>
            </a:r>
          </a:p>
        </p:txBody>
      </p:sp>
      <p:sp>
        <p:nvSpPr>
          <p:cNvPr id="4" name="Slide Number Placeholder 3"/>
          <p:cNvSpPr>
            <a:spLocks noGrp="1"/>
          </p:cNvSpPr>
          <p:nvPr>
            <p:ph type="sldNum" sz="quarter" idx="5"/>
          </p:nvPr>
        </p:nvSpPr>
        <p:spPr/>
        <p:txBody>
          <a:bodyPr/>
          <a:lstStyle/>
          <a:p>
            <a:fld id="{B873BC20-BF60-4CCB-A876-CDE44C1BE75E}" type="slidenum">
              <a:rPr lang="en-US" smtClean="0"/>
              <a:t>40</a:t>
            </a:fld>
            <a:endParaRPr lang="en-US"/>
          </a:p>
        </p:txBody>
      </p:sp>
    </p:spTree>
    <p:extLst>
      <p:ext uri="{BB962C8B-B14F-4D97-AF65-F5344CB8AC3E}">
        <p14:creationId xmlns:p14="http://schemas.microsoft.com/office/powerpoint/2010/main" val="2735032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Main difference between HLR and Supplemental claims is that we can provide DTA for </a:t>
            </a:r>
            <a:r>
              <a:rPr lang="en-US" sz="1200" b="0" i="0" u="none" strike="noStrike" kern="1200" baseline="0" dirty="0" err="1">
                <a:solidFill>
                  <a:schemeClr val="tx1"/>
                </a:solidFill>
                <a:latin typeface="+mn-lt"/>
                <a:ea typeface="+mn-ea"/>
                <a:cs typeface="+mn-cs"/>
              </a:rPr>
              <a:t>supplementals</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Examples of types of benefits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service connection (SC) for right knee arthritis </a:t>
            </a:r>
          </a:p>
          <a:p>
            <a:r>
              <a:rPr lang="en-US" sz="1200" b="0" i="0" u="none" strike="noStrike" kern="1200" baseline="0" dirty="0">
                <a:solidFill>
                  <a:schemeClr val="tx1"/>
                </a:solidFill>
                <a:latin typeface="+mn-lt"/>
                <a:ea typeface="+mn-ea"/>
                <a:cs typeface="+mn-cs"/>
              </a:rPr>
              <a:t>• entitlement to individual unemployability </a:t>
            </a:r>
          </a:p>
          <a:p>
            <a:r>
              <a:rPr lang="en-US" sz="1200" b="0" i="0" u="none" strike="noStrike" kern="1200" baseline="0" dirty="0">
                <a:solidFill>
                  <a:schemeClr val="tx1"/>
                </a:solidFill>
                <a:latin typeface="+mn-lt"/>
                <a:ea typeface="+mn-ea"/>
                <a:cs typeface="+mn-cs"/>
              </a:rPr>
              <a:t>• SC for cause of death, and </a:t>
            </a:r>
          </a:p>
          <a:p>
            <a:r>
              <a:rPr lang="en-US" sz="1200" b="0" i="0" u="none" strike="noStrike" kern="1200" baseline="0" dirty="0">
                <a:solidFill>
                  <a:schemeClr val="tx1"/>
                </a:solidFill>
                <a:latin typeface="+mn-lt"/>
                <a:ea typeface="+mn-ea"/>
                <a:cs typeface="+mn-cs"/>
              </a:rPr>
              <a:t>• entitlement to nonservice-connected pension </a:t>
            </a:r>
          </a:p>
          <a:p>
            <a:r>
              <a:rPr lang="en-US" sz="1200" b="0" i="0" u="none" strike="noStrike" kern="1200" baseline="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51F54-0A45-4E0E-BA74-A8998E667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0306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51F54-0A45-4E0E-BA74-A8998E667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385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Possibly cut this slide- we are still waiting on guidance if a 0996 is required to open the 040 or if a claimant can submit a prescribed for an process under a 120/</a:t>
            </a:r>
            <a:r>
              <a:rPr lang="en-US" dirty="0" err="1"/>
              <a:t>etc</a:t>
            </a:r>
            <a:r>
              <a:rPr lang="en-US" dirty="0"/>
              <a:t> end product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51F54-0A45-4E0E-BA74-A8998E667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2488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did not include RAMP/BEAAM as they do not apply for pension, and the date of the law is now live and that stipulation does not matter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51F54-0A45-4E0E-BA74-A8998E667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4682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Worksheets are the forms that are included for facility other than nursing homes and in-home care taker that is sent with the 8416 and applications.  Commensurate meaning proportional with hours otherwise questionable and development sent</a:t>
            </a:r>
          </a:p>
        </p:txBody>
      </p:sp>
      <p:sp>
        <p:nvSpPr>
          <p:cNvPr id="4" name="Slide Number Placeholder 3"/>
          <p:cNvSpPr>
            <a:spLocks noGrp="1"/>
          </p:cNvSpPr>
          <p:nvPr>
            <p:ph type="sldNum" sz="quarter" idx="5"/>
          </p:nvPr>
        </p:nvSpPr>
        <p:spPr/>
        <p:txBody>
          <a:bodyPr/>
          <a:lstStyle/>
          <a:p>
            <a:fld id="{B873BC20-BF60-4CCB-A876-CDE44C1BE75E}" type="slidenum">
              <a:rPr lang="en-US" smtClean="0"/>
              <a:t>69</a:t>
            </a:fld>
            <a:endParaRPr lang="en-US"/>
          </a:p>
        </p:txBody>
      </p:sp>
    </p:spTree>
    <p:extLst>
      <p:ext uri="{BB962C8B-B14F-4D97-AF65-F5344CB8AC3E}">
        <p14:creationId xmlns:p14="http://schemas.microsoft.com/office/powerpoint/2010/main" val="1055865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2E2646-740B-49C8-B646-D165513A371D}" type="slidenum">
              <a:rPr lang="en-US" smtClean="0"/>
              <a:t>70</a:t>
            </a:fld>
            <a:endParaRPr lang="en-US"/>
          </a:p>
        </p:txBody>
      </p:sp>
    </p:spTree>
    <p:extLst>
      <p:ext uri="{BB962C8B-B14F-4D97-AF65-F5344CB8AC3E}">
        <p14:creationId xmlns:p14="http://schemas.microsoft.com/office/powerpoint/2010/main" val="1022145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BA2CF9-3A9B-41C9-AEAC-F0534A33FD17}" type="slidenum">
              <a:rPr lang="en-US" altLang="en-US" smtClean="0"/>
              <a:pPr>
                <a:defRPr/>
              </a:pPr>
              <a:t>2</a:t>
            </a:fld>
            <a:endParaRPr lang="en-US" altLang="en-US" dirty="0"/>
          </a:p>
        </p:txBody>
      </p:sp>
    </p:spTree>
    <p:extLst>
      <p:ext uri="{BB962C8B-B14F-4D97-AF65-F5344CB8AC3E}">
        <p14:creationId xmlns:p14="http://schemas.microsoft.com/office/powerpoint/2010/main" val="1303908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a:defRPr/>
            </a:pPr>
            <a:fld id="{25BA2CF9-3A9B-41C9-AEAC-F0534A33FD17}" type="slidenum">
              <a:rPr lang="en-US" altLang="en-US" smtClean="0"/>
              <a:pPr>
                <a:defRPr/>
              </a:pPr>
              <a:t>4</a:t>
            </a:fld>
            <a:endParaRPr lang="en-US" altLang="en-US" dirty="0"/>
          </a:p>
        </p:txBody>
      </p:sp>
    </p:spTree>
    <p:extLst>
      <p:ext uri="{BB962C8B-B14F-4D97-AF65-F5344CB8AC3E}">
        <p14:creationId xmlns:p14="http://schemas.microsoft.com/office/powerpoint/2010/main" val="10416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BA2CF9-3A9B-41C9-AEAC-F0534A33FD17}" type="slidenum">
              <a:rPr lang="en-US" altLang="en-US" smtClean="0"/>
              <a:pPr>
                <a:defRPr/>
              </a:pPr>
              <a:t>6</a:t>
            </a:fld>
            <a:endParaRPr lang="en-US" altLang="en-US" dirty="0"/>
          </a:p>
        </p:txBody>
      </p:sp>
    </p:spTree>
    <p:extLst>
      <p:ext uri="{BB962C8B-B14F-4D97-AF65-F5344CB8AC3E}">
        <p14:creationId xmlns:p14="http://schemas.microsoft.com/office/powerpoint/2010/main" val="893012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5BA2CF9-3A9B-41C9-AEAC-F0534A33FD17}" type="slidenum">
              <a:rPr lang="en-US" altLang="en-US" smtClean="0"/>
              <a:pPr>
                <a:defRPr/>
              </a:pPr>
              <a:t>14</a:t>
            </a:fld>
            <a:endParaRPr lang="en-US" altLang="en-US" dirty="0"/>
          </a:p>
        </p:txBody>
      </p:sp>
    </p:spTree>
    <p:extLst>
      <p:ext uri="{BB962C8B-B14F-4D97-AF65-F5344CB8AC3E}">
        <p14:creationId xmlns:p14="http://schemas.microsoft.com/office/powerpoint/2010/main" val="4179392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BA2CF9-3A9B-41C9-AEAC-F0534A33FD17}" type="slidenum">
              <a:rPr lang="en-US" altLang="en-US" smtClean="0"/>
              <a:pPr>
                <a:defRPr/>
              </a:pPr>
              <a:t>18</a:t>
            </a:fld>
            <a:endParaRPr lang="en-US" altLang="en-US" dirty="0"/>
          </a:p>
        </p:txBody>
      </p:sp>
    </p:spTree>
    <p:extLst>
      <p:ext uri="{BB962C8B-B14F-4D97-AF65-F5344CB8AC3E}">
        <p14:creationId xmlns:p14="http://schemas.microsoft.com/office/powerpoint/2010/main" val="164476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0779 needs to be submitted with 8416, otherwise we will issue Due Process</a:t>
            </a:r>
          </a:p>
        </p:txBody>
      </p:sp>
      <p:sp>
        <p:nvSpPr>
          <p:cNvPr id="4" name="Slide Number Placeholder 3"/>
          <p:cNvSpPr>
            <a:spLocks noGrp="1"/>
          </p:cNvSpPr>
          <p:nvPr>
            <p:ph type="sldNum" sz="quarter" idx="5"/>
          </p:nvPr>
        </p:nvSpPr>
        <p:spPr/>
        <p:txBody>
          <a:bodyPr/>
          <a:lstStyle/>
          <a:p>
            <a:fld id="{B873BC20-BF60-4CCB-A876-CDE44C1BE75E}" type="slidenum">
              <a:rPr lang="en-US" smtClean="0"/>
              <a:t>27</a:t>
            </a:fld>
            <a:endParaRPr lang="en-US"/>
          </a:p>
        </p:txBody>
      </p:sp>
    </p:spTree>
    <p:extLst>
      <p:ext uri="{BB962C8B-B14F-4D97-AF65-F5344CB8AC3E}">
        <p14:creationId xmlns:p14="http://schemas.microsoft.com/office/powerpoint/2010/main" val="237453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dirty="0">
                <a:solidFill>
                  <a:schemeClr val="bg2">
                    <a:lumMod val="75000"/>
                  </a:schemeClr>
                </a:solidFill>
              </a:rPr>
              <a:t>If a trust is established prior to October 2018 to become eligible for benefits then we are going to count for eligibility determination.</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63DA435-9B6D-40CD-BC35-0884F679FD90}" type="slidenum">
              <a:rPr lang="en-US" altLang="en-US" smtClean="0"/>
              <a:pPr eaLnBrk="1" hangingPunct="1">
                <a:spcBef>
                  <a:spcPct val="0"/>
                </a:spcBef>
              </a:pPr>
              <a:t>30</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Expenses do not reduce Net Worth</a:t>
            </a:r>
          </a:p>
        </p:txBody>
      </p:sp>
      <p:sp>
        <p:nvSpPr>
          <p:cNvPr id="4" name="Slide Number Placeholder 3"/>
          <p:cNvSpPr>
            <a:spLocks noGrp="1"/>
          </p:cNvSpPr>
          <p:nvPr>
            <p:ph type="sldNum" sz="quarter" idx="5"/>
          </p:nvPr>
        </p:nvSpPr>
        <p:spPr/>
        <p:txBody>
          <a:bodyPr/>
          <a:lstStyle/>
          <a:p>
            <a:fld id="{B873BC20-BF60-4CCB-A876-CDE44C1BE75E}" type="slidenum">
              <a:rPr lang="en-US" smtClean="0"/>
              <a:t>31</a:t>
            </a:fld>
            <a:endParaRPr lang="en-US"/>
          </a:p>
        </p:txBody>
      </p:sp>
    </p:spTree>
    <p:extLst>
      <p:ext uri="{BB962C8B-B14F-4D97-AF65-F5344CB8AC3E}">
        <p14:creationId xmlns:p14="http://schemas.microsoft.com/office/powerpoint/2010/main" val="1180610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B5605-1BFF-4BF1-9DE7-FD58CBED0FF4}"/>
              </a:ext>
            </a:extLst>
          </p:cNvPr>
          <p:cNvSpPr>
            <a:spLocks noGrp="1"/>
          </p:cNvSpPr>
          <p:nvPr>
            <p:ph type="ctrTitle"/>
          </p:nvPr>
        </p:nvSpPr>
        <p:spPr>
          <a:xfrm>
            <a:off x="1524000" y="463369"/>
            <a:ext cx="9144000" cy="205359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8D7735F-A2D7-4658-BC10-D94B538B887F}"/>
              </a:ext>
            </a:extLst>
          </p:cNvPr>
          <p:cNvSpPr>
            <a:spLocks noGrp="1"/>
          </p:cNvSpPr>
          <p:nvPr>
            <p:ph type="subTitle" idx="1"/>
          </p:nvPr>
        </p:nvSpPr>
        <p:spPr>
          <a:xfrm>
            <a:off x="1524000" y="5227320"/>
            <a:ext cx="9144000" cy="8382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C8C34DC-C998-4E88-9146-5A12F7DB652C}"/>
              </a:ext>
            </a:extLst>
          </p:cNvPr>
          <p:cNvSpPr>
            <a:spLocks noGrp="1"/>
          </p:cNvSpPr>
          <p:nvPr>
            <p:ph type="dt" sz="half" idx="10"/>
          </p:nvPr>
        </p:nvSpPr>
        <p:spPr/>
        <p:txBody>
          <a:bodyPr/>
          <a:lstStyle/>
          <a:p>
            <a:fld id="{4E0B5BAA-360B-471B-A19C-72F9C6953C71}" type="datetimeFigureOut">
              <a:rPr lang="en-US" smtClean="0"/>
              <a:t>6/10/2019</a:t>
            </a:fld>
            <a:endParaRPr lang="en-US"/>
          </a:p>
        </p:txBody>
      </p:sp>
      <p:sp>
        <p:nvSpPr>
          <p:cNvPr id="5" name="Footer Placeholder 4">
            <a:extLst>
              <a:ext uri="{FF2B5EF4-FFF2-40B4-BE49-F238E27FC236}">
                <a16:creationId xmlns:a16="http://schemas.microsoft.com/office/drawing/2014/main" id="{13E4C337-52AB-44F3-A26B-E4FC5EF32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35168-35C8-4FB6-A31B-B4C40D501804}"/>
              </a:ext>
            </a:extLst>
          </p:cNvPr>
          <p:cNvSpPr>
            <a:spLocks noGrp="1"/>
          </p:cNvSpPr>
          <p:nvPr>
            <p:ph type="sldNum" sz="quarter" idx="12"/>
          </p:nvPr>
        </p:nvSpPr>
        <p:spPr/>
        <p:txBody>
          <a:bodyPr/>
          <a:lstStyle/>
          <a:p>
            <a:fld id="{4CC2B55D-E406-4BA1-8D1C-D6CA6407710C}" type="slidenum">
              <a:rPr lang="en-US" smtClean="0"/>
              <a:t>‹#›</a:t>
            </a:fld>
            <a:endParaRPr lang="en-US"/>
          </a:p>
        </p:txBody>
      </p:sp>
      <p:pic>
        <p:nvPicPr>
          <p:cNvPr id="7" name="Picture 1">
            <a:extLst>
              <a:ext uri="{FF2B5EF4-FFF2-40B4-BE49-F238E27FC236}">
                <a16:creationId xmlns:a16="http://schemas.microsoft.com/office/drawing/2014/main" id="{84E13DD2-F153-42D3-8853-EA984C614B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37760" y="2713899"/>
            <a:ext cx="2316480" cy="231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6260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B4F1A-0674-42EF-B5ED-7C2FE2A6F5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674376-0209-4DE2-8C73-075BB456B366}"/>
              </a:ext>
            </a:extLst>
          </p:cNvPr>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16F931D-C065-4ECB-8CD6-4A16D2B42623}"/>
              </a:ext>
            </a:extLst>
          </p:cNvPr>
          <p:cNvSpPr>
            <a:spLocks noGrp="1"/>
          </p:cNvSpPr>
          <p:nvPr>
            <p:ph type="dt" sz="half" idx="10"/>
          </p:nvPr>
        </p:nvSpPr>
        <p:spPr/>
        <p:txBody>
          <a:bodyPr/>
          <a:lstStyle/>
          <a:p>
            <a:fld id="{4E0B5BAA-360B-471B-A19C-72F9C6953C71}" type="datetimeFigureOut">
              <a:rPr lang="en-US" smtClean="0"/>
              <a:t>6/10/2019</a:t>
            </a:fld>
            <a:endParaRPr lang="en-US"/>
          </a:p>
        </p:txBody>
      </p:sp>
      <p:sp>
        <p:nvSpPr>
          <p:cNvPr id="5" name="Footer Placeholder 4">
            <a:extLst>
              <a:ext uri="{FF2B5EF4-FFF2-40B4-BE49-F238E27FC236}">
                <a16:creationId xmlns:a16="http://schemas.microsoft.com/office/drawing/2014/main" id="{17EEA39E-9336-4F17-886F-4481DCA69A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A02E04-9221-4C3E-B969-EBDF101D7D7E}"/>
              </a:ext>
            </a:extLst>
          </p:cNvPr>
          <p:cNvSpPr>
            <a:spLocks noGrp="1"/>
          </p:cNvSpPr>
          <p:nvPr>
            <p:ph type="sldNum" sz="quarter" idx="12"/>
          </p:nvPr>
        </p:nvSpPr>
        <p:spPr/>
        <p:txBody>
          <a:bodyPr/>
          <a:lstStyle/>
          <a:p>
            <a:fld id="{4CC2B55D-E406-4BA1-8D1C-D6CA6407710C}" type="slidenum">
              <a:rPr lang="en-US" smtClean="0"/>
              <a:t>‹#›</a:t>
            </a:fld>
            <a:endParaRPr lang="en-US"/>
          </a:p>
        </p:txBody>
      </p:sp>
    </p:spTree>
    <p:extLst>
      <p:ext uri="{BB962C8B-B14F-4D97-AF65-F5344CB8AC3E}">
        <p14:creationId xmlns:p14="http://schemas.microsoft.com/office/powerpoint/2010/main" val="853132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948DC5-BD62-4CBD-A488-90BA831D6EB7}"/>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C04E6D40-8ADC-4B16-8CE4-B9BBACF74FBB}"/>
              </a:ext>
            </a:extLst>
          </p:cNvPr>
          <p:cNvSpPr>
            <a:spLocks noGrp="1"/>
          </p:cNvSpPr>
          <p:nvPr>
            <p:ph type="body" orient="vert" idx="1"/>
          </p:nvPr>
        </p:nvSpPr>
        <p:spPr>
          <a:xfrm>
            <a:off x="838200" y="365125"/>
            <a:ext cx="7734300"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3DF1140-39EB-4BFD-A757-BC2BF35B7B92}"/>
              </a:ext>
            </a:extLst>
          </p:cNvPr>
          <p:cNvSpPr>
            <a:spLocks noGrp="1"/>
          </p:cNvSpPr>
          <p:nvPr>
            <p:ph type="dt" sz="half" idx="10"/>
          </p:nvPr>
        </p:nvSpPr>
        <p:spPr/>
        <p:txBody>
          <a:bodyPr/>
          <a:lstStyle/>
          <a:p>
            <a:fld id="{4E0B5BAA-360B-471B-A19C-72F9C6953C71}" type="datetimeFigureOut">
              <a:rPr lang="en-US" smtClean="0"/>
              <a:t>6/10/2019</a:t>
            </a:fld>
            <a:endParaRPr lang="en-US"/>
          </a:p>
        </p:txBody>
      </p:sp>
      <p:sp>
        <p:nvSpPr>
          <p:cNvPr id="5" name="Footer Placeholder 4">
            <a:extLst>
              <a:ext uri="{FF2B5EF4-FFF2-40B4-BE49-F238E27FC236}">
                <a16:creationId xmlns:a16="http://schemas.microsoft.com/office/drawing/2014/main" id="{7E50350A-7C3C-4B38-9D44-D0346E849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54CCF5-A99D-4526-ABBC-216869C03AB9}"/>
              </a:ext>
            </a:extLst>
          </p:cNvPr>
          <p:cNvSpPr>
            <a:spLocks noGrp="1"/>
          </p:cNvSpPr>
          <p:nvPr>
            <p:ph type="sldNum" sz="quarter" idx="12"/>
          </p:nvPr>
        </p:nvSpPr>
        <p:spPr/>
        <p:txBody>
          <a:bodyPr/>
          <a:lstStyle/>
          <a:p>
            <a:fld id="{4CC2B55D-E406-4BA1-8D1C-D6CA6407710C}" type="slidenum">
              <a:rPr lang="en-US" smtClean="0"/>
              <a:t>‹#›</a:t>
            </a:fld>
            <a:endParaRPr lang="en-US"/>
          </a:p>
        </p:txBody>
      </p:sp>
    </p:spTree>
    <p:extLst>
      <p:ext uri="{BB962C8B-B14F-4D97-AF65-F5344CB8AC3E}">
        <p14:creationId xmlns:p14="http://schemas.microsoft.com/office/powerpoint/2010/main" val="2454766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 name="Picture 8" descr="Image_0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0567" y="2201863"/>
            <a:ext cx="11590867"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Header_02.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225425"/>
            <a:ext cx="11582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491067" y="6234113"/>
            <a:ext cx="5746751" cy="277812"/>
          </a:xfrm>
          <a:prstGeom prst="rect">
            <a:avLst/>
          </a:prstGeom>
          <a:noFill/>
        </p:spPr>
        <p:txBody>
          <a:bodyPr>
            <a:spAutoFit/>
          </a:bodyPr>
          <a:lstStyle/>
          <a:p>
            <a:pPr fontAlgn="auto">
              <a:spcBef>
                <a:spcPts val="0"/>
              </a:spcBef>
              <a:spcAft>
                <a:spcPts val="0"/>
              </a:spcAft>
              <a:defRPr/>
            </a:pPr>
            <a:r>
              <a:rPr lang="en-US" sz="1200" spc="100" dirty="0">
                <a:solidFill>
                  <a:schemeClr val="bg1">
                    <a:lumMod val="65000"/>
                  </a:schemeClr>
                </a:solidFill>
                <a:latin typeface="+mn-lt"/>
                <a:ea typeface="+mn-ea"/>
              </a:rPr>
              <a:t>VETERANS BENEFITS ADMINISTRATION</a:t>
            </a:r>
          </a:p>
        </p:txBody>
      </p:sp>
      <p:pic>
        <p:nvPicPr>
          <p:cNvPr id="5" name="Picture 11" descr="VA_PrimaryLogo_transparent_rgb.ti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41318" y="6088063"/>
            <a:ext cx="271144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Circles_02.tif"/>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451851" y="1730375"/>
            <a:ext cx="275801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Picture1_insert"/>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193867" y="1944688"/>
            <a:ext cx="795867"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4084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B9A5D-7136-4804-9BC2-0B0202014A6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6AE7724-F77F-4863-B40B-05458BCEE0CD}"/>
              </a:ext>
            </a:extLst>
          </p:cNvPr>
          <p:cNvSpPr>
            <a:spLocks noGrp="1"/>
          </p:cNvSpPr>
          <p:nvPr>
            <p:ph idx="1"/>
          </p:nvPr>
        </p:nvSpPr>
        <p:spPr/>
        <p:txBody>
          <a:bodyPr/>
          <a:lstStyle>
            <a:lvl2pPr marL="800100" indent="-342900">
              <a:buFont typeface="Courier New" panose="02070309020205020404" pitchFamily="49" charset="0"/>
              <a:buChar char="o"/>
              <a:defRPr/>
            </a:lvl2pPr>
            <a:lvl3pPr marL="1200150" indent="-285750">
              <a:buFont typeface="Wingdings" panose="05000000000000000000" pitchFamily="2" charset="2"/>
              <a:buChar char="Ø"/>
              <a:defRPr/>
            </a:lvl3pPr>
            <a:lvl4pPr marL="1657350" indent="-285750">
              <a:buFont typeface="Wingdings" panose="05000000000000000000" pitchFamily="2" charset="2"/>
              <a:buChar char="ü"/>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892EEA6-8E0C-4D43-B105-A960F8A82DE5}"/>
              </a:ext>
            </a:extLst>
          </p:cNvPr>
          <p:cNvSpPr>
            <a:spLocks noGrp="1"/>
          </p:cNvSpPr>
          <p:nvPr>
            <p:ph type="dt" sz="half" idx="10"/>
          </p:nvPr>
        </p:nvSpPr>
        <p:spPr/>
        <p:txBody>
          <a:bodyPr/>
          <a:lstStyle/>
          <a:p>
            <a:fld id="{4E0B5BAA-360B-471B-A19C-72F9C6953C71}" type="datetimeFigureOut">
              <a:rPr lang="en-US" smtClean="0"/>
              <a:t>6/10/2019</a:t>
            </a:fld>
            <a:endParaRPr lang="en-US" dirty="0"/>
          </a:p>
        </p:txBody>
      </p:sp>
      <p:sp>
        <p:nvSpPr>
          <p:cNvPr id="5" name="Footer Placeholder 4">
            <a:extLst>
              <a:ext uri="{FF2B5EF4-FFF2-40B4-BE49-F238E27FC236}">
                <a16:creationId xmlns:a16="http://schemas.microsoft.com/office/drawing/2014/main" id="{DE5B9E41-017B-41B0-B571-4805530D23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FFC823-0A2B-45B4-9E44-95DCC2FE18DC}"/>
              </a:ext>
            </a:extLst>
          </p:cNvPr>
          <p:cNvSpPr>
            <a:spLocks noGrp="1"/>
          </p:cNvSpPr>
          <p:nvPr>
            <p:ph type="sldNum" sz="quarter" idx="12"/>
          </p:nvPr>
        </p:nvSpPr>
        <p:spPr/>
        <p:txBody>
          <a:bodyPr/>
          <a:lstStyle/>
          <a:p>
            <a:fld id="{4CC2B55D-E406-4BA1-8D1C-D6CA6407710C}" type="slidenum">
              <a:rPr lang="en-US" smtClean="0"/>
              <a:t>‹#›</a:t>
            </a:fld>
            <a:endParaRPr lang="en-US" dirty="0"/>
          </a:p>
        </p:txBody>
      </p:sp>
    </p:spTree>
    <p:extLst>
      <p:ext uri="{BB962C8B-B14F-4D97-AF65-F5344CB8AC3E}">
        <p14:creationId xmlns:p14="http://schemas.microsoft.com/office/powerpoint/2010/main" val="316737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9622-9F37-4B15-96AD-5D001949D15C}"/>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70E1857A-C2FD-4FFB-8B7A-D5327299ED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0BD84AA1-05BF-4508-B213-3B77AE690ECA}"/>
              </a:ext>
            </a:extLst>
          </p:cNvPr>
          <p:cNvSpPr>
            <a:spLocks noGrp="1"/>
          </p:cNvSpPr>
          <p:nvPr>
            <p:ph type="dt" sz="half" idx="10"/>
          </p:nvPr>
        </p:nvSpPr>
        <p:spPr/>
        <p:txBody>
          <a:bodyPr/>
          <a:lstStyle/>
          <a:p>
            <a:fld id="{4E0B5BAA-360B-471B-A19C-72F9C6953C71}" type="datetimeFigureOut">
              <a:rPr lang="en-US" smtClean="0"/>
              <a:t>6/10/2019</a:t>
            </a:fld>
            <a:endParaRPr lang="en-US"/>
          </a:p>
        </p:txBody>
      </p:sp>
      <p:sp>
        <p:nvSpPr>
          <p:cNvPr id="5" name="Footer Placeholder 4">
            <a:extLst>
              <a:ext uri="{FF2B5EF4-FFF2-40B4-BE49-F238E27FC236}">
                <a16:creationId xmlns:a16="http://schemas.microsoft.com/office/drawing/2014/main" id="{A7BF2B2C-C465-450E-A816-20B0138DF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DFEFAD-81CD-4FD5-B143-93501DAC36A2}"/>
              </a:ext>
            </a:extLst>
          </p:cNvPr>
          <p:cNvSpPr>
            <a:spLocks noGrp="1"/>
          </p:cNvSpPr>
          <p:nvPr>
            <p:ph type="sldNum" sz="quarter" idx="12"/>
          </p:nvPr>
        </p:nvSpPr>
        <p:spPr/>
        <p:txBody>
          <a:bodyPr/>
          <a:lstStyle/>
          <a:p>
            <a:fld id="{4CC2B55D-E406-4BA1-8D1C-D6CA6407710C}" type="slidenum">
              <a:rPr lang="en-US" smtClean="0"/>
              <a:t>‹#›</a:t>
            </a:fld>
            <a:endParaRPr lang="en-US"/>
          </a:p>
        </p:txBody>
      </p:sp>
    </p:spTree>
    <p:extLst>
      <p:ext uri="{BB962C8B-B14F-4D97-AF65-F5344CB8AC3E}">
        <p14:creationId xmlns:p14="http://schemas.microsoft.com/office/powerpoint/2010/main" val="2894835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30419-ECCB-47A7-9CAE-7873B9184FB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8CE65D7-3B60-43E4-8161-701B2BAD8882}"/>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80E08C7-1FCF-46DA-AC95-440DB62563E1}"/>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E712B5B-011A-4930-9B13-0744E40975F9}"/>
              </a:ext>
            </a:extLst>
          </p:cNvPr>
          <p:cNvSpPr>
            <a:spLocks noGrp="1"/>
          </p:cNvSpPr>
          <p:nvPr>
            <p:ph type="dt" sz="half" idx="10"/>
          </p:nvPr>
        </p:nvSpPr>
        <p:spPr/>
        <p:txBody>
          <a:bodyPr/>
          <a:lstStyle/>
          <a:p>
            <a:fld id="{4E0B5BAA-360B-471B-A19C-72F9C6953C71}" type="datetimeFigureOut">
              <a:rPr lang="en-US" smtClean="0"/>
              <a:t>6/10/2019</a:t>
            </a:fld>
            <a:endParaRPr lang="en-US"/>
          </a:p>
        </p:txBody>
      </p:sp>
      <p:sp>
        <p:nvSpPr>
          <p:cNvPr id="6" name="Footer Placeholder 5">
            <a:extLst>
              <a:ext uri="{FF2B5EF4-FFF2-40B4-BE49-F238E27FC236}">
                <a16:creationId xmlns:a16="http://schemas.microsoft.com/office/drawing/2014/main" id="{AEE32310-D2CD-4BAB-A191-6AA8DAC988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AEF80-6F47-44E1-B638-2390408B027D}"/>
              </a:ext>
            </a:extLst>
          </p:cNvPr>
          <p:cNvSpPr>
            <a:spLocks noGrp="1"/>
          </p:cNvSpPr>
          <p:nvPr>
            <p:ph type="sldNum" sz="quarter" idx="12"/>
          </p:nvPr>
        </p:nvSpPr>
        <p:spPr/>
        <p:txBody>
          <a:bodyPr/>
          <a:lstStyle/>
          <a:p>
            <a:fld id="{4CC2B55D-E406-4BA1-8D1C-D6CA6407710C}" type="slidenum">
              <a:rPr lang="en-US" smtClean="0"/>
              <a:t>‹#›</a:t>
            </a:fld>
            <a:endParaRPr lang="en-US"/>
          </a:p>
        </p:txBody>
      </p:sp>
    </p:spTree>
    <p:extLst>
      <p:ext uri="{BB962C8B-B14F-4D97-AF65-F5344CB8AC3E}">
        <p14:creationId xmlns:p14="http://schemas.microsoft.com/office/powerpoint/2010/main" val="479330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BF995-BECB-4C20-B362-40AD4B150ECF}"/>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3B1D8CF9-454C-4F8B-97F8-9B09A5667958}"/>
              </a:ext>
            </a:extLst>
          </p:cNvPr>
          <p:cNvSpPr>
            <a:spLocks noGrp="1"/>
          </p:cNvSpPr>
          <p:nvPr>
            <p:ph type="body" idx="1"/>
          </p:nvPr>
        </p:nvSpPr>
        <p:spPr>
          <a:xfrm>
            <a:off x="839788" y="1681163"/>
            <a:ext cx="5157787" cy="823912"/>
          </a:xfrm>
        </p:spPr>
        <p:txBody>
          <a:bodyPr anchor="b">
            <a:normAutofit/>
          </a:bodyPr>
          <a:lstStyle>
            <a:lvl1pPr marL="0" indent="0" algn="l">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FFD866D0-2502-4D56-9FB0-D37BE0992FE0}"/>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83B3D7A-9142-4C76-890F-7D687E2DD0E4}"/>
              </a:ext>
            </a:extLst>
          </p:cNvPr>
          <p:cNvSpPr>
            <a:spLocks noGrp="1"/>
          </p:cNvSpPr>
          <p:nvPr>
            <p:ph type="body" sz="quarter" idx="3"/>
          </p:nvPr>
        </p:nvSpPr>
        <p:spPr>
          <a:xfrm>
            <a:off x="6172200" y="1681163"/>
            <a:ext cx="5183188" cy="823912"/>
          </a:xfrm>
        </p:spPr>
        <p:txBody>
          <a:bodyPr anchor="b">
            <a:normAutofit/>
          </a:bodyPr>
          <a:lstStyle>
            <a:lvl1pPr marL="0" indent="0" algn="l">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9F0A817-6C5B-4A74-B07E-321E467691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031CBC-1EEC-47CD-9D35-083F111ABF5E}"/>
              </a:ext>
            </a:extLst>
          </p:cNvPr>
          <p:cNvSpPr>
            <a:spLocks noGrp="1"/>
          </p:cNvSpPr>
          <p:nvPr>
            <p:ph type="dt" sz="half" idx="10"/>
          </p:nvPr>
        </p:nvSpPr>
        <p:spPr/>
        <p:txBody>
          <a:bodyPr/>
          <a:lstStyle/>
          <a:p>
            <a:fld id="{4E0B5BAA-360B-471B-A19C-72F9C6953C71}" type="datetimeFigureOut">
              <a:rPr lang="en-US" smtClean="0"/>
              <a:t>6/10/2019</a:t>
            </a:fld>
            <a:endParaRPr lang="en-US"/>
          </a:p>
        </p:txBody>
      </p:sp>
      <p:sp>
        <p:nvSpPr>
          <p:cNvPr id="8" name="Footer Placeholder 7">
            <a:extLst>
              <a:ext uri="{FF2B5EF4-FFF2-40B4-BE49-F238E27FC236}">
                <a16:creationId xmlns:a16="http://schemas.microsoft.com/office/drawing/2014/main" id="{3635D2AE-5163-4648-8DCC-74196C671B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23A687-E312-43F5-8537-DBEB214C1B42}"/>
              </a:ext>
            </a:extLst>
          </p:cNvPr>
          <p:cNvSpPr>
            <a:spLocks noGrp="1"/>
          </p:cNvSpPr>
          <p:nvPr>
            <p:ph type="sldNum" sz="quarter" idx="12"/>
          </p:nvPr>
        </p:nvSpPr>
        <p:spPr/>
        <p:txBody>
          <a:bodyPr/>
          <a:lstStyle/>
          <a:p>
            <a:fld id="{4CC2B55D-E406-4BA1-8D1C-D6CA6407710C}" type="slidenum">
              <a:rPr lang="en-US" smtClean="0"/>
              <a:t>‹#›</a:t>
            </a:fld>
            <a:endParaRPr lang="en-US"/>
          </a:p>
        </p:txBody>
      </p:sp>
    </p:spTree>
    <p:extLst>
      <p:ext uri="{BB962C8B-B14F-4D97-AF65-F5344CB8AC3E}">
        <p14:creationId xmlns:p14="http://schemas.microsoft.com/office/powerpoint/2010/main" val="2221704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0A916-0907-4A4F-B688-AB07A4050362}"/>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D66EF7E3-C7A5-4B5C-9F5A-ADA02797C3CF}"/>
              </a:ext>
            </a:extLst>
          </p:cNvPr>
          <p:cNvSpPr>
            <a:spLocks noGrp="1"/>
          </p:cNvSpPr>
          <p:nvPr>
            <p:ph type="dt" sz="half" idx="10"/>
          </p:nvPr>
        </p:nvSpPr>
        <p:spPr/>
        <p:txBody>
          <a:bodyPr/>
          <a:lstStyle/>
          <a:p>
            <a:fld id="{4E0B5BAA-360B-471B-A19C-72F9C6953C71}" type="datetimeFigureOut">
              <a:rPr lang="en-US" smtClean="0"/>
              <a:t>6/10/2019</a:t>
            </a:fld>
            <a:endParaRPr lang="en-US"/>
          </a:p>
        </p:txBody>
      </p:sp>
      <p:sp>
        <p:nvSpPr>
          <p:cNvPr id="4" name="Footer Placeholder 3">
            <a:extLst>
              <a:ext uri="{FF2B5EF4-FFF2-40B4-BE49-F238E27FC236}">
                <a16:creationId xmlns:a16="http://schemas.microsoft.com/office/drawing/2014/main" id="{E88C9900-75E9-4055-A40B-D4B55FBF65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F67F6E-8E8F-4AC6-AE13-281B50A5614A}"/>
              </a:ext>
            </a:extLst>
          </p:cNvPr>
          <p:cNvSpPr>
            <a:spLocks noGrp="1"/>
          </p:cNvSpPr>
          <p:nvPr>
            <p:ph type="sldNum" sz="quarter" idx="12"/>
          </p:nvPr>
        </p:nvSpPr>
        <p:spPr/>
        <p:txBody>
          <a:bodyPr/>
          <a:lstStyle/>
          <a:p>
            <a:fld id="{4CC2B55D-E406-4BA1-8D1C-D6CA6407710C}" type="slidenum">
              <a:rPr lang="en-US" smtClean="0"/>
              <a:t>‹#›</a:t>
            </a:fld>
            <a:endParaRPr lang="en-US"/>
          </a:p>
        </p:txBody>
      </p:sp>
    </p:spTree>
    <p:extLst>
      <p:ext uri="{BB962C8B-B14F-4D97-AF65-F5344CB8AC3E}">
        <p14:creationId xmlns:p14="http://schemas.microsoft.com/office/powerpoint/2010/main" val="1040104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3AF711-4985-4881-8D0B-D7822E540B40}"/>
              </a:ext>
            </a:extLst>
          </p:cNvPr>
          <p:cNvSpPr>
            <a:spLocks noGrp="1"/>
          </p:cNvSpPr>
          <p:nvPr>
            <p:ph type="dt" sz="half" idx="10"/>
          </p:nvPr>
        </p:nvSpPr>
        <p:spPr/>
        <p:txBody>
          <a:bodyPr/>
          <a:lstStyle/>
          <a:p>
            <a:fld id="{4E0B5BAA-360B-471B-A19C-72F9C6953C71}" type="datetimeFigureOut">
              <a:rPr lang="en-US" smtClean="0"/>
              <a:t>6/10/2019</a:t>
            </a:fld>
            <a:endParaRPr lang="en-US"/>
          </a:p>
        </p:txBody>
      </p:sp>
      <p:sp>
        <p:nvSpPr>
          <p:cNvPr id="3" name="Footer Placeholder 2">
            <a:extLst>
              <a:ext uri="{FF2B5EF4-FFF2-40B4-BE49-F238E27FC236}">
                <a16:creationId xmlns:a16="http://schemas.microsoft.com/office/drawing/2014/main" id="{C09B76D4-2DF9-48AE-9544-23EA38A52F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57F795-A8CD-41C2-958B-AA2B4CCCE966}"/>
              </a:ext>
            </a:extLst>
          </p:cNvPr>
          <p:cNvSpPr>
            <a:spLocks noGrp="1"/>
          </p:cNvSpPr>
          <p:nvPr>
            <p:ph type="sldNum" sz="quarter" idx="12"/>
          </p:nvPr>
        </p:nvSpPr>
        <p:spPr/>
        <p:txBody>
          <a:bodyPr/>
          <a:lstStyle/>
          <a:p>
            <a:fld id="{4CC2B55D-E406-4BA1-8D1C-D6CA6407710C}" type="slidenum">
              <a:rPr lang="en-US" smtClean="0"/>
              <a:t>‹#›</a:t>
            </a:fld>
            <a:endParaRPr lang="en-US"/>
          </a:p>
        </p:txBody>
      </p:sp>
    </p:spTree>
    <p:extLst>
      <p:ext uri="{BB962C8B-B14F-4D97-AF65-F5344CB8AC3E}">
        <p14:creationId xmlns:p14="http://schemas.microsoft.com/office/powerpoint/2010/main" val="2902032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C316-531D-453A-BCCC-40F14AD2181B}"/>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8451C1F-CE5C-40B5-B5A0-8E21B9D9D110}"/>
              </a:ext>
            </a:extLst>
          </p:cNvPr>
          <p:cNvSpPr>
            <a:spLocks noGrp="1"/>
          </p:cNvSpPr>
          <p:nvPr>
            <p:ph idx="1"/>
          </p:nvPr>
        </p:nvSpPr>
        <p:spPr>
          <a:xfrm>
            <a:off x="5183188" y="987425"/>
            <a:ext cx="6172200" cy="487362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A59F308-41BF-4F91-BB7B-DAD70E9089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5D2AEF6D-C4FA-4279-B5AF-C52D0D4A403D}"/>
              </a:ext>
            </a:extLst>
          </p:cNvPr>
          <p:cNvSpPr>
            <a:spLocks noGrp="1"/>
          </p:cNvSpPr>
          <p:nvPr>
            <p:ph type="dt" sz="half" idx="10"/>
          </p:nvPr>
        </p:nvSpPr>
        <p:spPr/>
        <p:txBody>
          <a:bodyPr/>
          <a:lstStyle/>
          <a:p>
            <a:fld id="{4E0B5BAA-360B-471B-A19C-72F9C6953C71}" type="datetimeFigureOut">
              <a:rPr lang="en-US" smtClean="0"/>
              <a:t>6/10/2019</a:t>
            </a:fld>
            <a:endParaRPr lang="en-US"/>
          </a:p>
        </p:txBody>
      </p:sp>
      <p:sp>
        <p:nvSpPr>
          <p:cNvPr id="6" name="Footer Placeholder 5">
            <a:extLst>
              <a:ext uri="{FF2B5EF4-FFF2-40B4-BE49-F238E27FC236}">
                <a16:creationId xmlns:a16="http://schemas.microsoft.com/office/drawing/2014/main" id="{84D9A8C7-436E-44F2-B8FA-D5F6FBF266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D32F3D-8F9E-4AD4-B58E-6188D6FAB190}"/>
              </a:ext>
            </a:extLst>
          </p:cNvPr>
          <p:cNvSpPr>
            <a:spLocks noGrp="1"/>
          </p:cNvSpPr>
          <p:nvPr>
            <p:ph type="sldNum" sz="quarter" idx="12"/>
          </p:nvPr>
        </p:nvSpPr>
        <p:spPr/>
        <p:txBody>
          <a:bodyPr/>
          <a:lstStyle/>
          <a:p>
            <a:fld id="{4CC2B55D-E406-4BA1-8D1C-D6CA6407710C}" type="slidenum">
              <a:rPr lang="en-US" smtClean="0"/>
              <a:t>‹#›</a:t>
            </a:fld>
            <a:endParaRPr lang="en-US"/>
          </a:p>
        </p:txBody>
      </p:sp>
    </p:spTree>
    <p:extLst>
      <p:ext uri="{BB962C8B-B14F-4D97-AF65-F5344CB8AC3E}">
        <p14:creationId xmlns:p14="http://schemas.microsoft.com/office/powerpoint/2010/main" val="3930972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1CCF1-0B6E-4935-98DD-90D0FDC08546}"/>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45214F6F-183E-4503-95D1-E6E7CFB445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F1B9B6-4E1A-446F-AA90-A399582564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D9794B-4813-4538-B5AC-4E906334E0F6}"/>
              </a:ext>
            </a:extLst>
          </p:cNvPr>
          <p:cNvSpPr>
            <a:spLocks noGrp="1"/>
          </p:cNvSpPr>
          <p:nvPr>
            <p:ph type="dt" sz="half" idx="10"/>
          </p:nvPr>
        </p:nvSpPr>
        <p:spPr/>
        <p:txBody>
          <a:bodyPr/>
          <a:lstStyle/>
          <a:p>
            <a:fld id="{4E0B5BAA-360B-471B-A19C-72F9C6953C71}" type="datetimeFigureOut">
              <a:rPr lang="en-US" smtClean="0"/>
              <a:t>6/10/2019</a:t>
            </a:fld>
            <a:endParaRPr lang="en-US"/>
          </a:p>
        </p:txBody>
      </p:sp>
      <p:sp>
        <p:nvSpPr>
          <p:cNvPr id="6" name="Footer Placeholder 5">
            <a:extLst>
              <a:ext uri="{FF2B5EF4-FFF2-40B4-BE49-F238E27FC236}">
                <a16:creationId xmlns:a16="http://schemas.microsoft.com/office/drawing/2014/main" id="{FC9DE4FC-5509-4CCD-87E5-54076B78A0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9AB412-CBAC-4890-B643-C7930287063E}"/>
              </a:ext>
            </a:extLst>
          </p:cNvPr>
          <p:cNvSpPr>
            <a:spLocks noGrp="1"/>
          </p:cNvSpPr>
          <p:nvPr>
            <p:ph type="sldNum" sz="quarter" idx="12"/>
          </p:nvPr>
        </p:nvSpPr>
        <p:spPr/>
        <p:txBody>
          <a:bodyPr/>
          <a:lstStyle/>
          <a:p>
            <a:fld id="{4CC2B55D-E406-4BA1-8D1C-D6CA6407710C}" type="slidenum">
              <a:rPr lang="en-US" smtClean="0"/>
              <a:t>‹#›</a:t>
            </a:fld>
            <a:endParaRPr lang="en-US"/>
          </a:p>
        </p:txBody>
      </p:sp>
    </p:spTree>
    <p:extLst>
      <p:ext uri="{BB962C8B-B14F-4D97-AF65-F5344CB8AC3E}">
        <p14:creationId xmlns:p14="http://schemas.microsoft.com/office/powerpoint/2010/main" val="155615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320688-0DB9-4812-9137-D4F9E76190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0ADF1A-2A70-4663-8ED5-73CE68129B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8932890-CAC3-4E3C-B70A-DEE8BAE341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E0B5BAA-360B-471B-A19C-72F9C6953C71}" type="datetimeFigureOut">
              <a:rPr lang="en-US" smtClean="0"/>
              <a:pPr/>
              <a:t>6/10/2019</a:t>
            </a:fld>
            <a:endParaRPr lang="en-US"/>
          </a:p>
        </p:txBody>
      </p:sp>
      <p:sp>
        <p:nvSpPr>
          <p:cNvPr id="5" name="Footer Placeholder 4">
            <a:extLst>
              <a:ext uri="{FF2B5EF4-FFF2-40B4-BE49-F238E27FC236}">
                <a16:creationId xmlns:a16="http://schemas.microsoft.com/office/drawing/2014/main" id="{8E48452E-DF21-4BA1-9C6B-A14BD3CD08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6B1C1E72-5799-4234-B7DE-BA538DD77C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CC2B55D-E406-4BA1-8D1C-D6CA6407710C}" type="slidenum">
              <a:rPr lang="en-US" smtClean="0"/>
              <a:pPr/>
              <a:t>‹#›</a:t>
            </a:fld>
            <a:endParaRPr lang="en-US"/>
          </a:p>
        </p:txBody>
      </p:sp>
    </p:spTree>
    <p:extLst>
      <p:ext uri="{BB962C8B-B14F-4D97-AF65-F5344CB8AC3E}">
        <p14:creationId xmlns:p14="http://schemas.microsoft.com/office/powerpoint/2010/main" val="2254457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400050" indent="-40005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Font typeface="Courier New" panose="02070309020205020404" pitchFamily="49" charset="0"/>
        <a:buChar char="o"/>
        <a:defRPr sz="2600" b="0" kern="1200">
          <a:solidFill>
            <a:schemeClr val="tx1"/>
          </a:solidFill>
          <a:latin typeface="Arial" panose="020B0604020202020204" pitchFamily="34" charset="0"/>
          <a:ea typeface="+mn-ea"/>
          <a:cs typeface="Arial" panose="020B0604020202020204" pitchFamily="34" charset="0"/>
        </a:defRPr>
      </a:lvl2pPr>
      <a:lvl3pPr marL="1200150" indent="-285750" algn="l" defTabSz="914400" rtl="0" eaLnBrk="1" latinLnBrk="0" hangingPunct="1">
        <a:lnSpc>
          <a:spcPct val="90000"/>
        </a:lnSpc>
        <a:spcBef>
          <a:spcPts val="500"/>
        </a:spcBef>
        <a:buFont typeface="Wingdings" panose="05000000000000000000" pitchFamily="2" charset="2"/>
        <a:buChar char="Ø"/>
        <a:defRPr sz="2400" b="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Font typeface="Wingdings" panose="05000000000000000000" pitchFamily="2" charset="2"/>
        <a:buChar char="ü"/>
        <a:defRPr sz="2200" b="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Font typeface="Wingdings" panose="05000000000000000000" pitchFamily="2" charset="2"/>
        <a:buChar char="v"/>
        <a:defRPr sz="20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va.gov/COMMUNITYCARE/index.asp" TargetMode="External"/><Relationship Id="rId2" Type="http://schemas.openxmlformats.org/officeDocument/2006/relationships/hyperlink" Target="https://www.benefits.va.gov/GIBILL/DEA.asp" TargetMode="External"/><Relationship Id="rId1" Type="http://schemas.openxmlformats.org/officeDocument/2006/relationships/slideLayout" Target="../slideLayouts/slideLayout2.xml"/><Relationship Id="rId5" Type="http://schemas.openxmlformats.org/officeDocument/2006/relationships/hyperlink" Target="http://www.homeloans.va.gov/" TargetMode="External"/><Relationship Id="rId4" Type="http://schemas.openxmlformats.org/officeDocument/2006/relationships/hyperlink" Target="http://www.benefits.va.gov./gibill/index.asp"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www.cem.va.gov/"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medicare.gov/nursinghomecompare/search.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vbaw.vba.va.gov/APPEALS/programadministration.asp" TargetMode="External"/><Relationship Id="rId2" Type="http://schemas.openxmlformats.org/officeDocument/2006/relationships/hyperlink" Target="https://benefits.va.gov/benefits/appeals.asp"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PMCVSO.VBAMIW@va.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PMCVSO.VBAMIW@va.gov" TargetMode="External"/><Relationship Id="rId2" Type="http://schemas.openxmlformats.org/officeDocument/2006/relationships/hyperlink" Target="mailto:pmcpct.vbamiw@va.gov"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B45CA-C36B-4A68-BD15-F84F35F2970F}"/>
              </a:ext>
            </a:extLst>
          </p:cNvPr>
          <p:cNvSpPr>
            <a:spLocks noGrp="1"/>
          </p:cNvSpPr>
          <p:nvPr>
            <p:ph type="ctrTitle"/>
          </p:nvPr>
        </p:nvSpPr>
        <p:spPr>
          <a:xfrm>
            <a:off x="283028" y="708297"/>
            <a:ext cx="11625943" cy="1969589"/>
          </a:xfrm>
        </p:spPr>
        <p:txBody>
          <a:bodyPr>
            <a:normAutofit fontScale="90000"/>
          </a:bodyPr>
          <a:lstStyle/>
          <a:p>
            <a:br>
              <a:rPr lang="en-US" dirty="0"/>
            </a:br>
            <a:r>
              <a:rPr lang="en-US" dirty="0"/>
              <a:t>Updates from the </a:t>
            </a:r>
            <a:br>
              <a:rPr lang="en-US" dirty="0"/>
            </a:br>
            <a:r>
              <a:rPr lang="en-US" altLang="en-US" dirty="0"/>
              <a:t>Milwaukee Pension Management Center</a:t>
            </a:r>
            <a:endParaRPr lang="en-US" dirty="0"/>
          </a:p>
        </p:txBody>
      </p:sp>
      <p:sp>
        <p:nvSpPr>
          <p:cNvPr id="3" name="Subtitle 2">
            <a:extLst>
              <a:ext uri="{FF2B5EF4-FFF2-40B4-BE49-F238E27FC236}">
                <a16:creationId xmlns:a16="http://schemas.microsoft.com/office/drawing/2014/main" id="{F5DA7FC8-2847-40D3-8569-EF48A1FEE501}"/>
              </a:ext>
            </a:extLst>
          </p:cNvPr>
          <p:cNvSpPr>
            <a:spLocks noGrp="1"/>
          </p:cNvSpPr>
          <p:nvPr>
            <p:ph type="subTitle" idx="1"/>
          </p:nvPr>
        </p:nvSpPr>
        <p:spPr>
          <a:xfrm>
            <a:off x="1524000" y="5227319"/>
            <a:ext cx="9144000" cy="1385751"/>
          </a:xfrm>
        </p:spPr>
        <p:txBody>
          <a:bodyPr>
            <a:noAutofit/>
          </a:bodyPr>
          <a:lstStyle/>
          <a:p>
            <a:r>
              <a:rPr lang="en-US" sz="3600" dirty="0"/>
              <a:t>Saquanna Carrillo, Coach</a:t>
            </a:r>
          </a:p>
          <a:p>
            <a:r>
              <a:rPr lang="en-US" sz="1000" dirty="0">
                <a:solidFill>
                  <a:schemeClr val="bg1">
                    <a:lumMod val="75000"/>
                  </a:schemeClr>
                </a:solidFill>
              </a:rPr>
              <a:t> </a:t>
            </a:r>
          </a:p>
          <a:p>
            <a:r>
              <a:rPr lang="en-US" altLang="en-US" dirty="0">
                <a:solidFill>
                  <a:schemeClr val="bg1">
                    <a:lumMod val="75000"/>
                  </a:schemeClr>
                </a:solidFill>
              </a:rPr>
              <a:t>June 11,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C9A21-279B-4225-96C2-EE41D4BE878B}"/>
              </a:ext>
            </a:extLst>
          </p:cNvPr>
          <p:cNvSpPr>
            <a:spLocks noGrp="1"/>
          </p:cNvSpPr>
          <p:nvPr>
            <p:ph type="title"/>
          </p:nvPr>
        </p:nvSpPr>
        <p:spPr/>
        <p:txBody>
          <a:bodyPr/>
          <a:lstStyle/>
          <a:p>
            <a:r>
              <a:rPr lang="en-US" dirty="0"/>
              <a:t>How to Apply for Benefits</a:t>
            </a:r>
          </a:p>
        </p:txBody>
      </p:sp>
      <p:sp>
        <p:nvSpPr>
          <p:cNvPr id="3" name="Text Placeholder 2">
            <a:extLst>
              <a:ext uri="{FF2B5EF4-FFF2-40B4-BE49-F238E27FC236}">
                <a16:creationId xmlns:a16="http://schemas.microsoft.com/office/drawing/2014/main" id="{8E416331-A850-45CE-AB24-6A96A86B64F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74204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09245-7824-4AA3-8C44-34F9E239ECA2}"/>
              </a:ext>
            </a:extLst>
          </p:cNvPr>
          <p:cNvSpPr>
            <a:spLocks noGrp="1"/>
          </p:cNvSpPr>
          <p:nvPr>
            <p:ph type="title"/>
          </p:nvPr>
        </p:nvSpPr>
        <p:spPr/>
        <p:txBody>
          <a:bodyPr/>
          <a:lstStyle/>
          <a:p>
            <a:r>
              <a:rPr lang="en-US" dirty="0"/>
              <a:t>Standard Forms </a:t>
            </a:r>
          </a:p>
        </p:txBody>
      </p:sp>
      <p:sp>
        <p:nvSpPr>
          <p:cNvPr id="3" name="Content Placeholder 2">
            <a:extLst>
              <a:ext uri="{FF2B5EF4-FFF2-40B4-BE49-F238E27FC236}">
                <a16:creationId xmlns:a16="http://schemas.microsoft.com/office/drawing/2014/main" id="{58017508-7182-4735-9BFA-FA620D4F3045}"/>
              </a:ext>
            </a:extLst>
          </p:cNvPr>
          <p:cNvSpPr>
            <a:spLocks noGrp="1"/>
          </p:cNvSpPr>
          <p:nvPr>
            <p:ph idx="1"/>
          </p:nvPr>
        </p:nvSpPr>
        <p:spPr/>
        <p:txBody>
          <a:bodyPr/>
          <a:lstStyle/>
          <a:p>
            <a:r>
              <a:rPr lang="en-US" dirty="0"/>
              <a:t>Effective March 24, 2015, VA will only recognize compensation, pension, survivors, and related claims if they are submitted on the required standard forms</a:t>
            </a:r>
          </a:p>
          <a:p>
            <a:endParaRPr lang="en-US" dirty="0"/>
          </a:p>
          <a:p>
            <a:r>
              <a:rPr lang="en-US" dirty="0"/>
              <a:t>See M21-1 III.ii.2.B.1.a. for the most up-to-date listing</a:t>
            </a:r>
          </a:p>
        </p:txBody>
      </p:sp>
    </p:spTree>
    <p:extLst>
      <p:ext uri="{BB962C8B-B14F-4D97-AF65-F5344CB8AC3E}">
        <p14:creationId xmlns:p14="http://schemas.microsoft.com/office/powerpoint/2010/main" val="3021145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99B94-4B73-4BC2-AB12-1038C4763925}"/>
              </a:ext>
            </a:extLst>
          </p:cNvPr>
          <p:cNvSpPr>
            <a:spLocks noGrp="1"/>
          </p:cNvSpPr>
          <p:nvPr>
            <p:ph type="title"/>
          </p:nvPr>
        </p:nvSpPr>
        <p:spPr/>
        <p:txBody>
          <a:bodyPr/>
          <a:lstStyle/>
          <a:p>
            <a:r>
              <a:rPr lang="en-US" dirty="0"/>
              <a:t>Survivor Benefits</a:t>
            </a:r>
          </a:p>
        </p:txBody>
      </p:sp>
      <p:sp>
        <p:nvSpPr>
          <p:cNvPr id="3" name="Content Placeholder 2">
            <a:extLst>
              <a:ext uri="{FF2B5EF4-FFF2-40B4-BE49-F238E27FC236}">
                <a16:creationId xmlns:a16="http://schemas.microsoft.com/office/drawing/2014/main" id="{DF09969B-B83C-4DA5-9D2B-F49996E7B463}"/>
              </a:ext>
            </a:extLst>
          </p:cNvPr>
          <p:cNvSpPr>
            <a:spLocks noGrp="1"/>
          </p:cNvSpPr>
          <p:nvPr>
            <p:ph idx="1"/>
          </p:nvPr>
        </p:nvSpPr>
        <p:spPr/>
        <p:txBody>
          <a:bodyPr>
            <a:noAutofit/>
          </a:bodyPr>
          <a:lstStyle/>
          <a:p>
            <a:r>
              <a:rPr lang="en-US" b="1" dirty="0"/>
              <a:t>DIC – </a:t>
            </a:r>
            <a:r>
              <a:rPr lang="en-US" dirty="0"/>
              <a:t>surviving spouse, children, parents</a:t>
            </a:r>
          </a:p>
          <a:p>
            <a:pPr lvl="1"/>
            <a:r>
              <a:rPr lang="en-US" dirty="0"/>
              <a:t>VAF 21P-534, </a:t>
            </a:r>
            <a:r>
              <a:rPr lang="en-US" i="1" dirty="0"/>
              <a:t>Application for DIC, Pension, and/or Accrued by a Surviving Spouse or Child</a:t>
            </a:r>
            <a:endParaRPr lang="en-US" dirty="0"/>
          </a:p>
          <a:p>
            <a:pPr lvl="1"/>
            <a:r>
              <a:rPr lang="en-US" dirty="0"/>
              <a:t>VAF 21P-534EZ, </a:t>
            </a:r>
            <a:r>
              <a:rPr lang="en-US" i="1" dirty="0"/>
              <a:t>Application for DIC, Pension, and/or Accrued</a:t>
            </a:r>
          </a:p>
          <a:p>
            <a:pPr lvl="1"/>
            <a:r>
              <a:rPr lang="en-US" dirty="0"/>
              <a:t>VAF 21P-534a, </a:t>
            </a:r>
            <a:r>
              <a:rPr lang="en-US" i="1" dirty="0"/>
              <a:t>Application for DIC by a Surviving Spouse or Child - In-Service Death Only</a:t>
            </a:r>
          </a:p>
          <a:p>
            <a:pPr lvl="1"/>
            <a:r>
              <a:rPr lang="en-US" dirty="0"/>
              <a:t>VAF 21P-535, </a:t>
            </a:r>
            <a:r>
              <a:rPr lang="en-US" i="1" dirty="0"/>
              <a:t>Application for DIC by Parents</a:t>
            </a:r>
          </a:p>
          <a:p>
            <a:pPr lvl="1"/>
            <a:endParaRPr lang="en-US" sz="1000" i="1" dirty="0"/>
          </a:p>
          <a:p>
            <a:pPr lvl="1"/>
            <a:r>
              <a:rPr lang="en-US" b="1" dirty="0"/>
              <a:t>DEA: </a:t>
            </a:r>
            <a:r>
              <a:rPr lang="en-US" dirty="0">
                <a:hlinkClick r:id="rId2"/>
              </a:rPr>
              <a:t>https://www.benefits.va.gov/GIBILL/DEA.asp</a:t>
            </a:r>
            <a:r>
              <a:rPr lang="en-US" dirty="0"/>
              <a:t> </a:t>
            </a:r>
          </a:p>
          <a:p>
            <a:pPr lvl="1"/>
            <a:r>
              <a:rPr lang="en-US" b="1" dirty="0"/>
              <a:t>CHAMPVA:</a:t>
            </a:r>
            <a:r>
              <a:rPr lang="en-US" dirty="0"/>
              <a:t> </a:t>
            </a:r>
            <a:r>
              <a:rPr lang="en-US" dirty="0">
                <a:hlinkClick r:id="rId3"/>
              </a:rPr>
              <a:t>https://www.va.gov/COMMUNITYCARE/index.asp</a:t>
            </a:r>
            <a:r>
              <a:rPr lang="en-US" dirty="0"/>
              <a:t> </a:t>
            </a:r>
          </a:p>
          <a:p>
            <a:pPr lvl="1"/>
            <a:r>
              <a:rPr lang="en-US" b="1" dirty="0"/>
              <a:t>Fry Scholarship: </a:t>
            </a:r>
            <a:r>
              <a:rPr lang="en-US" dirty="0">
                <a:hlinkClick r:id="rId4"/>
              </a:rPr>
              <a:t>www.benefits.va.gov./gibill/index.asp</a:t>
            </a:r>
            <a:r>
              <a:rPr lang="en-US" dirty="0"/>
              <a:t> </a:t>
            </a:r>
          </a:p>
          <a:p>
            <a:pPr lvl="1"/>
            <a:r>
              <a:rPr lang="en-US" b="1" dirty="0"/>
              <a:t>Home Loan Guaranty </a:t>
            </a:r>
            <a:r>
              <a:rPr lang="en-US" dirty="0"/>
              <a:t>- </a:t>
            </a:r>
            <a:r>
              <a:rPr lang="en-US" dirty="0">
                <a:hlinkClick r:id="rId5"/>
              </a:rPr>
              <a:t>www.homeloans.va.gov</a:t>
            </a:r>
            <a:r>
              <a:rPr lang="en-US" dirty="0"/>
              <a:t> </a:t>
            </a:r>
            <a:endParaRPr lang="en-US" i="1" dirty="0"/>
          </a:p>
          <a:p>
            <a:endParaRPr lang="en-US" dirty="0"/>
          </a:p>
        </p:txBody>
      </p:sp>
    </p:spTree>
    <p:extLst>
      <p:ext uri="{BB962C8B-B14F-4D97-AF65-F5344CB8AC3E}">
        <p14:creationId xmlns:p14="http://schemas.microsoft.com/office/powerpoint/2010/main" val="1339682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Survivor Benefits, continued</a:t>
            </a:r>
            <a:endParaRPr lang="en-US" dirty="0"/>
          </a:p>
        </p:txBody>
      </p:sp>
      <p:sp>
        <p:nvSpPr>
          <p:cNvPr id="3" name="Content Placeholder 2"/>
          <p:cNvSpPr>
            <a:spLocks noGrp="1"/>
          </p:cNvSpPr>
          <p:nvPr>
            <p:ph idx="1"/>
          </p:nvPr>
        </p:nvSpPr>
        <p:spPr/>
        <p:txBody>
          <a:bodyPr>
            <a:noAutofit/>
          </a:bodyPr>
          <a:lstStyle/>
          <a:p>
            <a:r>
              <a:rPr lang="en-US" b="1" dirty="0"/>
              <a:t>Burial Benefits </a:t>
            </a:r>
            <a:r>
              <a:rPr lang="en-US" dirty="0"/>
              <a:t>– </a:t>
            </a:r>
            <a:r>
              <a:rPr lang="en-US" dirty="0">
                <a:hlinkClick r:id="rId2"/>
              </a:rPr>
              <a:t>www.cem.va.gov</a:t>
            </a:r>
            <a:r>
              <a:rPr lang="en-US" dirty="0"/>
              <a:t> </a:t>
            </a:r>
          </a:p>
          <a:p>
            <a:pPr lvl="1"/>
            <a:r>
              <a:rPr lang="en-US" dirty="0"/>
              <a:t>VAF 21-530, </a:t>
            </a:r>
            <a:r>
              <a:rPr lang="en-US" i="1" dirty="0"/>
              <a:t>Application for Burial Benefits</a:t>
            </a:r>
          </a:p>
          <a:p>
            <a:pPr lvl="1"/>
            <a:r>
              <a:rPr lang="en-US" dirty="0"/>
              <a:t>VAF 40-0247, </a:t>
            </a:r>
            <a:r>
              <a:rPr lang="en-US" i="1" dirty="0"/>
              <a:t>Presidential Memorial Certificate Request Form</a:t>
            </a:r>
          </a:p>
          <a:p>
            <a:pPr lvl="1"/>
            <a:r>
              <a:rPr lang="en-US" dirty="0"/>
              <a:t>VAF 40-1330, </a:t>
            </a:r>
            <a:r>
              <a:rPr lang="en-US" i="1" dirty="0"/>
              <a:t>Claim for Standard Gov’t Headstone or Marker</a:t>
            </a:r>
          </a:p>
          <a:p>
            <a:pPr lvl="1"/>
            <a:r>
              <a:rPr lang="en-US" dirty="0"/>
              <a:t>VAF 40-1330M, </a:t>
            </a:r>
            <a:r>
              <a:rPr lang="en-US" i="1" dirty="0"/>
              <a:t>Claim for Gov’t Medallion for Placement in a Private Cemetery</a:t>
            </a:r>
          </a:p>
          <a:p>
            <a:pPr lvl="1"/>
            <a:r>
              <a:rPr lang="en-US" dirty="0"/>
              <a:t>VAF 27-2008, </a:t>
            </a:r>
            <a:r>
              <a:rPr lang="en-US" i="1" dirty="0"/>
              <a:t>Application for U.S. Flag for Burial Purposes</a:t>
            </a:r>
          </a:p>
          <a:p>
            <a:r>
              <a:rPr lang="en-US" b="1" dirty="0"/>
              <a:t>Accrued Benefits </a:t>
            </a:r>
            <a:r>
              <a:rPr lang="en-US" dirty="0"/>
              <a:t>– paid based on relationship </a:t>
            </a:r>
            <a:r>
              <a:rPr lang="en-US" b="1" dirty="0"/>
              <a:t>or</a:t>
            </a:r>
            <a:r>
              <a:rPr lang="en-US" dirty="0"/>
              <a:t> reimbursement</a:t>
            </a:r>
          </a:p>
          <a:p>
            <a:pPr lvl="1"/>
            <a:r>
              <a:rPr lang="en-US" dirty="0"/>
              <a:t>VAF 21P-534EZ, </a:t>
            </a:r>
            <a:r>
              <a:rPr lang="en-US" i="1" dirty="0"/>
              <a:t>Application for Dependency and Indemnity Compensation , Pension, and/or Accrued</a:t>
            </a:r>
          </a:p>
          <a:p>
            <a:pPr lvl="1"/>
            <a:r>
              <a:rPr lang="en-US" dirty="0"/>
              <a:t>VAF 21P-601, </a:t>
            </a:r>
            <a:r>
              <a:rPr lang="en-US" i="1" dirty="0"/>
              <a:t>Application for Accrued</a:t>
            </a:r>
          </a:p>
        </p:txBody>
      </p:sp>
    </p:spTree>
    <p:extLst>
      <p:ext uri="{BB962C8B-B14F-4D97-AF65-F5344CB8AC3E}">
        <p14:creationId xmlns:p14="http://schemas.microsoft.com/office/powerpoint/2010/main" val="1067009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Veterans Pension</a:t>
            </a:r>
            <a:endParaRPr lang="en-US" dirty="0"/>
          </a:p>
        </p:txBody>
      </p:sp>
      <p:sp>
        <p:nvSpPr>
          <p:cNvPr id="3" name="Content Placeholder 2"/>
          <p:cNvSpPr>
            <a:spLocks noGrp="1"/>
          </p:cNvSpPr>
          <p:nvPr>
            <p:ph idx="1"/>
          </p:nvPr>
        </p:nvSpPr>
        <p:spPr/>
        <p:txBody>
          <a:bodyPr>
            <a:noAutofit/>
          </a:bodyPr>
          <a:lstStyle/>
          <a:p>
            <a:r>
              <a:rPr lang="en-US" dirty="0"/>
              <a:t>VAF 21P-527EZ, </a:t>
            </a:r>
            <a:r>
              <a:rPr lang="en-US" i="1" dirty="0"/>
              <a:t>Application for Pension</a:t>
            </a:r>
            <a:endParaRPr lang="en-US" dirty="0"/>
          </a:p>
          <a:p>
            <a:r>
              <a:rPr lang="en-US" dirty="0"/>
              <a:t>VAF 21P-527, </a:t>
            </a:r>
            <a:r>
              <a:rPr lang="en-US" i="1" dirty="0"/>
              <a:t>Income, Net Worth, and Employment Statement</a:t>
            </a:r>
            <a:endParaRPr lang="en-US" dirty="0"/>
          </a:p>
          <a:p>
            <a:pPr lvl="1"/>
            <a:endParaRPr lang="en-US" dirty="0"/>
          </a:p>
        </p:txBody>
      </p:sp>
    </p:spTree>
    <p:extLst>
      <p:ext uri="{BB962C8B-B14F-4D97-AF65-F5344CB8AC3E}">
        <p14:creationId xmlns:p14="http://schemas.microsoft.com/office/powerpoint/2010/main" val="2246279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0432-B7B9-4FFE-A4AA-118A2EECDF8B}"/>
              </a:ext>
            </a:extLst>
          </p:cNvPr>
          <p:cNvSpPr>
            <a:spLocks noGrp="1"/>
          </p:cNvSpPr>
          <p:nvPr>
            <p:ph type="title"/>
          </p:nvPr>
        </p:nvSpPr>
        <p:spPr/>
        <p:txBody>
          <a:bodyPr/>
          <a:lstStyle/>
          <a:p>
            <a:r>
              <a:rPr lang="en-US" dirty="0"/>
              <a:t>Special Monthly Benefits</a:t>
            </a:r>
          </a:p>
        </p:txBody>
      </p:sp>
      <p:sp>
        <p:nvSpPr>
          <p:cNvPr id="3" name="Content Placeholder 2">
            <a:extLst>
              <a:ext uri="{FF2B5EF4-FFF2-40B4-BE49-F238E27FC236}">
                <a16:creationId xmlns:a16="http://schemas.microsoft.com/office/drawing/2014/main" id="{3B015825-AE62-4260-982A-956FA3CD6899}"/>
              </a:ext>
            </a:extLst>
          </p:cNvPr>
          <p:cNvSpPr>
            <a:spLocks noGrp="1"/>
          </p:cNvSpPr>
          <p:nvPr>
            <p:ph sz="half" idx="1"/>
          </p:nvPr>
        </p:nvSpPr>
        <p:spPr/>
        <p:txBody>
          <a:bodyPr>
            <a:noAutofit/>
          </a:bodyPr>
          <a:lstStyle/>
          <a:p>
            <a:r>
              <a:rPr lang="en-US" b="1" dirty="0"/>
              <a:t>Special Monthly Compensation (for DIC)</a:t>
            </a:r>
          </a:p>
          <a:p>
            <a:pPr lvl="1"/>
            <a:r>
              <a:rPr lang="en-US" dirty="0"/>
              <a:t>VAF 21P-534</a:t>
            </a:r>
          </a:p>
          <a:p>
            <a:pPr lvl="1"/>
            <a:r>
              <a:rPr lang="en-US" dirty="0"/>
              <a:t>VAF 21P-534EZ</a:t>
            </a:r>
          </a:p>
          <a:p>
            <a:pPr lvl="1"/>
            <a:r>
              <a:rPr lang="en-US" dirty="0"/>
              <a:t>VAF 21-2680, </a:t>
            </a:r>
            <a:r>
              <a:rPr lang="en-US" i="1" dirty="0"/>
              <a:t>Examination for Housebound Status or Permanent Need for Regular Aid and Attendance</a:t>
            </a:r>
            <a:endParaRPr lang="en-US" dirty="0"/>
          </a:p>
          <a:p>
            <a:pPr lvl="1"/>
            <a:r>
              <a:rPr lang="en-US" dirty="0"/>
              <a:t>VAF 21-0779, </a:t>
            </a:r>
            <a:r>
              <a:rPr lang="en-US" i="1" dirty="0"/>
              <a:t>Request for Nursing Home Information in Connection with Claim for Aid and Attendance</a:t>
            </a:r>
            <a:endParaRPr lang="en-US" dirty="0"/>
          </a:p>
        </p:txBody>
      </p:sp>
      <p:sp>
        <p:nvSpPr>
          <p:cNvPr id="4" name="Content Placeholder 3">
            <a:extLst>
              <a:ext uri="{FF2B5EF4-FFF2-40B4-BE49-F238E27FC236}">
                <a16:creationId xmlns:a16="http://schemas.microsoft.com/office/drawing/2014/main" id="{609B5FBA-BCD5-49A4-9868-FBBF49C228ED}"/>
              </a:ext>
            </a:extLst>
          </p:cNvPr>
          <p:cNvSpPr>
            <a:spLocks noGrp="1"/>
          </p:cNvSpPr>
          <p:nvPr>
            <p:ph sz="half" idx="2"/>
          </p:nvPr>
        </p:nvSpPr>
        <p:spPr/>
        <p:txBody>
          <a:bodyPr/>
          <a:lstStyle/>
          <a:p>
            <a:r>
              <a:rPr lang="en-US" b="1" dirty="0"/>
              <a:t>Special Monthly Pension</a:t>
            </a:r>
          </a:p>
          <a:p>
            <a:pPr lvl="1"/>
            <a:r>
              <a:rPr lang="en-US" dirty="0"/>
              <a:t>VAF 21P-527EZ</a:t>
            </a:r>
          </a:p>
          <a:p>
            <a:pPr lvl="1"/>
            <a:r>
              <a:rPr lang="en-US" dirty="0"/>
              <a:t>VAF 21P-534</a:t>
            </a:r>
          </a:p>
          <a:p>
            <a:pPr lvl="1"/>
            <a:r>
              <a:rPr lang="en-US" dirty="0"/>
              <a:t>VAF 21P-534EZ</a:t>
            </a:r>
          </a:p>
          <a:p>
            <a:pPr lvl="1"/>
            <a:r>
              <a:rPr lang="en-US" dirty="0"/>
              <a:t>VAF 21-2680</a:t>
            </a:r>
          </a:p>
          <a:p>
            <a:pPr lvl="1"/>
            <a:r>
              <a:rPr lang="en-US" dirty="0"/>
              <a:t>VAF 21-0779</a:t>
            </a:r>
          </a:p>
          <a:p>
            <a:pPr marL="0" indent="0">
              <a:buNone/>
            </a:pPr>
            <a:endParaRPr lang="en-US" dirty="0"/>
          </a:p>
        </p:txBody>
      </p:sp>
    </p:spTree>
    <p:extLst>
      <p:ext uri="{BB962C8B-B14F-4D97-AF65-F5344CB8AC3E}">
        <p14:creationId xmlns:p14="http://schemas.microsoft.com/office/powerpoint/2010/main" val="1541347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Expediting the Claims Process</a:t>
            </a:r>
            <a:endParaRPr lang="en-US" dirty="0"/>
          </a:p>
        </p:txBody>
      </p:sp>
      <p:sp>
        <p:nvSpPr>
          <p:cNvPr id="3" name="Content Placeholder 2"/>
          <p:cNvSpPr>
            <a:spLocks noGrp="1"/>
          </p:cNvSpPr>
          <p:nvPr>
            <p:ph idx="1"/>
          </p:nvPr>
        </p:nvSpPr>
        <p:spPr>
          <a:xfrm>
            <a:off x="838200" y="1825625"/>
            <a:ext cx="10515600" cy="4351338"/>
          </a:xfrm>
        </p:spPr>
        <p:txBody>
          <a:bodyPr>
            <a:noAutofit/>
          </a:bodyPr>
          <a:lstStyle/>
          <a:p>
            <a:r>
              <a:rPr lang="en-US" dirty="0"/>
              <a:t>Certify photocopy of discharge document using VSO stamp</a:t>
            </a:r>
          </a:p>
          <a:p>
            <a:pPr lvl="1"/>
            <a:r>
              <a:rPr lang="en-US" dirty="0"/>
              <a:t>Do not send original documents</a:t>
            </a:r>
          </a:p>
          <a:p>
            <a:pPr lvl="1"/>
            <a:endParaRPr lang="en-US" sz="1000" dirty="0"/>
          </a:p>
          <a:p>
            <a:r>
              <a:rPr lang="en-US" dirty="0"/>
              <a:t>Completely fill out forms</a:t>
            </a:r>
          </a:p>
          <a:p>
            <a:pPr lvl="1"/>
            <a:r>
              <a:rPr lang="en-US" b="1" dirty="0"/>
              <a:t>Example: </a:t>
            </a:r>
            <a:r>
              <a:rPr lang="en-US" dirty="0"/>
              <a:t>On income sections of VA Form 21-527EZ, do not leave any items blank.  If no income was received from a particular source, write “0” or “none”</a:t>
            </a:r>
          </a:p>
          <a:p>
            <a:pPr lvl="1"/>
            <a:endParaRPr lang="en-US" sz="1000" dirty="0"/>
          </a:p>
          <a:p>
            <a:r>
              <a:rPr lang="en-US" dirty="0"/>
              <a:t>If a claimant wants consideration for SMP, it must be specifically claimed (it may be written on Intent to File)</a:t>
            </a:r>
          </a:p>
          <a:p>
            <a:pPr lvl="1"/>
            <a:r>
              <a:rPr lang="en-US" dirty="0"/>
              <a:t>Notice of nursing home status may not be sufficient</a:t>
            </a:r>
          </a:p>
          <a:p>
            <a:pPr lvl="1"/>
            <a:r>
              <a:rPr lang="en-US" dirty="0"/>
              <a:t>Submit VA Form 21-2680 or VA Form 21-0779 </a:t>
            </a:r>
            <a:r>
              <a:rPr lang="en-US" b="1" dirty="0"/>
              <a:t>at the same time </a:t>
            </a:r>
            <a:r>
              <a:rPr lang="en-US" dirty="0"/>
              <a:t>as application</a:t>
            </a:r>
          </a:p>
        </p:txBody>
      </p:sp>
    </p:spTree>
    <p:extLst>
      <p:ext uri="{BB962C8B-B14F-4D97-AF65-F5344CB8AC3E}">
        <p14:creationId xmlns:p14="http://schemas.microsoft.com/office/powerpoint/2010/main" val="3990993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64D2F-76EC-405D-A5B7-2BF46E77892D}"/>
              </a:ext>
            </a:extLst>
          </p:cNvPr>
          <p:cNvSpPr>
            <a:spLocks noGrp="1"/>
          </p:cNvSpPr>
          <p:nvPr>
            <p:ph type="title"/>
          </p:nvPr>
        </p:nvSpPr>
        <p:spPr/>
        <p:txBody>
          <a:bodyPr/>
          <a:lstStyle/>
          <a:p>
            <a:r>
              <a:rPr lang="en-US" altLang="en-US" dirty="0"/>
              <a:t>Expediting the Claims Process, continued</a:t>
            </a:r>
            <a:endParaRPr lang="en-US" dirty="0"/>
          </a:p>
        </p:txBody>
      </p:sp>
      <p:sp>
        <p:nvSpPr>
          <p:cNvPr id="3" name="Content Placeholder 2">
            <a:extLst>
              <a:ext uri="{FF2B5EF4-FFF2-40B4-BE49-F238E27FC236}">
                <a16:creationId xmlns:a16="http://schemas.microsoft.com/office/drawing/2014/main" id="{142516D6-76C2-4687-9FEE-782563674BE8}"/>
              </a:ext>
            </a:extLst>
          </p:cNvPr>
          <p:cNvSpPr>
            <a:spLocks noGrp="1"/>
          </p:cNvSpPr>
          <p:nvPr>
            <p:ph idx="1"/>
          </p:nvPr>
        </p:nvSpPr>
        <p:spPr/>
        <p:txBody>
          <a:bodyPr>
            <a:normAutofit/>
          </a:bodyPr>
          <a:lstStyle/>
          <a:p>
            <a:r>
              <a:rPr lang="en-US" dirty="0"/>
              <a:t>Send current version of form- </a:t>
            </a:r>
            <a:endParaRPr lang="en-US" dirty="0">
              <a:solidFill>
                <a:srgbClr val="FF0000"/>
              </a:solidFill>
            </a:endParaRPr>
          </a:p>
          <a:p>
            <a:pPr lvl="1"/>
            <a:r>
              <a:rPr lang="en-US" dirty="0"/>
              <a:t>While claims submitted by VSOs are currently exempt from outdated forms regulations, it is imperative that the information submitted address all information requested on the current version of the form</a:t>
            </a:r>
          </a:p>
          <a:p>
            <a:pPr lvl="2"/>
            <a:r>
              <a:rPr lang="en-US" dirty="0">
                <a:solidFill>
                  <a:srgbClr val="FF0000"/>
                </a:solidFill>
              </a:rPr>
              <a:t>(21-4142/4142a from Mar 2018)</a:t>
            </a:r>
            <a:endParaRPr lang="en-US" dirty="0"/>
          </a:p>
          <a:p>
            <a:endParaRPr lang="en-US" sz="1000" dirty="0"/>
          </a:p>
          <a:p>
            <a:r>
              <a:rPr lang="en-US" dirty="0"/>
              <a:t>PMCs are no longer allowed to send any locally generated forms; however, claim processors are allowed to use any information sent to them, regardless if it is a VA standardized form or not</a:t>
            </a:r>
          </a:p>
          <a:p>
            <a:endParaRPr lang="en-US" dirty="0"/>
          </a:p>
        </p:txBody>
      </p:sp>
    </p:spTree>
    <p:extLst>
      <p:ext uri="{BB962C8B-B14F-4D97-AF65-F5344CB8AC3E}">
        <p14:creationId xmlns:p14="http://schemas.microsoft.com/office/powerpoint/2010/main" val="2436446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 </a:t>
            </a:r>
          </a:p>
        </p:txBody>
      </p:sp>
      <p:sp>
        <p:nvSpPr>
          <p:cNvPr id="3" name="Conten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0370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Electronic Signatures</a:t>
            </a:r>
          </a:p>
        </p:txBody>
      </p:sp>
      <p:sp>
        <p:nvSpPr>
          <p:cNvPr id="3" name="Content Placeholder 2"/>
          <p:cNvSpPr>
            <a:spLocks noGrp="1"/>
          </p:cNvSpPr>
          <p:nvPr>
            <p:ph idx="1"/>
          </p:nvPr>
        </p:nvSpPr>
        <p:spPr/>
        <p:txBody>
          <a:bodyPr>
            <a:noAutofit/>
          </a:bodyPr>
          <a:lstStyle/>
          <a:p>
            <a:r>
              <a:rPr lang="en-US" dirty="0"/>
              <a:t>Effective June 20, 2017, VA will accept any electronic or digital signature or other image of a signature on a claim or appeal for benefits, or associated form, unless there are clear indications of fraud  </a:t>
            </a:r>
          </a:p>
          <a:p>
            <a:endParaRPr lang="en-US" dirty="0"/>
          </a:p>
        </p:txBody>
      </p:sp>
    </p:spTree>
    <p:extLst>
      <p:ext uri="{BB962C8B-B14F-4D97-AF65-F5344CB8AC3E}">
        <p14:creationId xmlns:p14="http://schemas.microsoft.com/office/powerpoint/2010/main" val="395007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endParaRPr lang="en-US" dirty="0"/>
          </a:p>
        </p:txBody>
      </p:sp>
      <p:sp>
        <p:nvSpPr>
          <p:cNvPr id="3" name="Content Placeholder 2"/>
          <p:cNvSpPr>
            <a:spLocks noGrp="1"/>
          </p:cNvSpPr>
          <p:nvPr>
            <p:ph sz="half" idx="1"/>
          </p:nvPr>
        </p:nvSpPr>
        <p:spPr/>
        <p:txBody>
          <a:bodyPr>
            <a:normAutofit/>
          </a:bodyPr>
          <a:lstStyle/>
          <a:p>
            <a:r>
              <a:rPr lang="en-US" dirty="0"/>
              <a:t>Pension overview</a:t>
            </a:r>
          </a:p>
          <a:p>
            <a:pPr lvl="1"/>
            <a:r>
              <a:rPr lang="en-US" dirty="0"/>
              <a:t>Contact Information</a:t>
            </a:r>
          </a:p>
          <a:p>
            <a:pPr lvl="1"/>
            <a:r>
              <a:rPr lang="en-US" dirty="0"/>
              <a:t>What’s New?</a:t>
            </a:r>
          </a:p>
          <a:p>
            <a:pPr lvl="2"/>
            <a:r>
              <a:rPr lang="en-US" dirty="0"/>
              <a:t>Signatures (Electronic)</a:t>
            </a:r>
          </a:p>
          <a:p>
            <a:pPr lvl="2"/>
            <a:r>
              <a:rPr lang="en-US" dirty="0"/>
              <a:t>Alternate Signer</a:t>
            </a:r>
          </a:p>
          <a:p>
            <a:pPr lvl="2"/>
            <a:r>
              <a:rPr lang="en-US" dirty="0"/>
              <a:t>Medical Expenses</a:t>
            </a:r>
          </a:p>
          <a:p>
            <a:pPr lvl="2"/>
            <a:r>
              <a:rPr lang="en-US" dirty="0"/>
              <a:t>Net Worth and Trust Documents</a:t>
            </a:r>
          </a:p>
          <a:p>
            <a:pPr lvl="2"/>
            <a:r>
              <a:rPr lang="en-US" dirty="0"/>
              <a:t>Burial Benefits</a:t>
            </a:r>
          </a:p>
          <a:p>
            <a:pPr lvl="2"/>
            <a:r>
              <a:rPr lang="en-US" dirty="0"/>
              <a:t>Power of Attorney Updates</a:t>
            </a:r>
          </a:p>
          <a:p>
            <a:pPr lvl="1"/>
            <a:endParaRPr lang="en-US" dirty="0"/>
          </a:p>
        </p:txBody>
      </p:sp>
      <p:sp>
        <p:nvSpPr>
          <p:cNvPr id="8" name="Content Placeholder 7">
            <a:extLst>
              <a:ext uri="{FF2B5EF4-FFF2-40B4-BE49-F238E27FC236}">
                <a16:creationId xmlns:a16="http://schemas.microsoft.com/office/drawing/2014/main" id="{ED8AA927-81ED-4798-AE58-40CB0D9A8A7B}"/>
              </a:ext>
            </a:extLst>
          </p:cNvPr>
          <p:cNvSpPr>
            <a:spLocks noGrp="1"/>
          </p:cNvSpPr>
          <p:nvPr>
            <p:ph sz="half" idx="2"/>
          </p:nvPr>
        </p:nvSpPr>
        <p:spPr/>
        <p:txBody>
          <a:bodyPr>
            <a:normAutofit/>
          </a:bodyPr>
          <a:lstStyle/>
          <a:p>
            <a:r>
              <a:rPr lang="en-US" dirty="0"/>
              <a:t>Recent updates to pension program</a:t>
            </a:r>
          </a:p>
          <a:p>
            <a:pPr lvl="1"/>
            <a:r>
              <a:rPr lang="en-US" dirty="0"/>
              <a:t>Appeals modernization</a:t>
            </a:r>
          </a:p>
          <a:p>
            <a:pPr lvl="1"/>
            <a:r>
              <a:rPr lang="en-US" dirty="0"/>
              <a:t>Net worth rule</a:t>
            </a:r>
          </a:p>
        </p:txBody>
      </p:sp>
    </p:spTree>
    <p:extLst>
      <p:ext uri="{BB962C8B-B14F-4D97-AF65-F5344CB8AC3E}">
        <p14:creationId xmlns:p14="http://schemas.microsoft.com/office/powerpoint/2010/main" val="2155787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B8F0-ACE0-4671-91D0-D004BF05884B}"/>
              </a:ext>
            </a:extLst>
          </p:cNvPr>
          <p:cNvSpPr>
            <a:spLocks noGrp="1"/>
          </p:cNvSpPr>
          <p:nvPr>
            <p:ph type="title"/>
          </p:nvPr>
        </p:nvSpPr>
        <p:spPr/>
        <p:txBody>
          <a:bodyPr/>
          <a:lstStyle/>
          <a:p>
            <a:r>
              <a:rPr lang="en-US" dirty="0"/>
              <a:t>Alternate Signer</a:t>
            </a:r>
            <a:br>
              <a:rPr lang="en-US" dirty="0"/>
            </a:br>
            <a:r>
              <a:rPr lang="en-US" sz="3600" dirty="0"/>
              <a:t>(Slide 1 of 3)</a:t>
            </a:r>
          </a:p>
        </p:txBody>
      </p:sp>
      <p:sp>
        <p:nvSpPr>
          <p:cNvPr id="3" name="Content Placeholder 2">
            <a:extLst>
              <a:ext uri="{FF2B5EF4-FFF2-40B4-BE49-F238E27FC236}">
                <a16:creationId xmlns:a16="http://schemas.microsoft.com/office/drawing/2014/main" id="{9E5D5A71-C0C4-454D-8BD4-0B8A4CD9BA67}"/>
              </a:ext>
            </a:extLst>
          </p:cNvPr>
          <p:cNvSpPr>
            <a:spLocks noGrp="1"/>
          </p:cNvSpPr>
          <p:nvPr>
            <p:ph idx="1"/>
          </p:nvPr>
        </p:nvSpPr>
        <p:spPr/>
        <p:txBody>
          <a:bodyPr/>
          <a:lstStyle/>
          <a:p>
            <a:r>
              <a:rPr lang="en-US" dirty="0"/>
              <a:t>Public Law (PL) 112-154, Section 502, amended 38 USC 5101 to authorize VA to accept an alternate signature on behalf of claimants or beneficiaries who:</a:t>
            </a:r>
          </a:p>
          <a:p>
            <a:endParaRPr lang="en-US" sz="1000" dirty="0"/>
          </a:p>
          <a:p>
            <a:pPr lvl="1"/>
            <a:r>
              <a:rPr lang="en-US" dirty="0"/>
              <a:t>Are under age 18,</a:t>
            </a:r>
          </a:p>
          <a:p>
            <a:pPr lvl="1"/>
            <a:r>
              <a:rPr lang="en-US" dirty="0"/>
              <a:t>Lack the mental capacity to provide substantially accurate information needed to complete a form or to certify that the statements made on a form are true and complete, or</a:t>
            </a:r>
          </a:p>
          <a:p>
            <a:pPr lvl="1"/>
            <a:r>
              <a:rPr lang="en-US" dirty="0"/>
              <a:t>Are physically unable to sign a form</a:t>
            </a:r>
          </a:p>
        </p:txBody>
      </p:sp>
    </p:spTree>
    <p:extLst>
      <p:ext uri="{BB962C8B-B14F-4D97-AF65-F5344CB8AC3E}">
        <p14:creationId xmlns:p14="http://schemas.microsoft.com/office/powerpoint/2010/main" val="2617852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Alternate Signer</a:t>
            </a:r>
            <a:br>
              <a:rPr lang="en-US" dirty="0"/>
            </a:br>
            <a:r>
              <a:rPr lang="en-US" sz="3600" dirty="0"/>
              <a:t>(Slide 2 of 3)</a:t>
            </a:r>
            <a:endParaRPr lang="en-US" dirty="0"/>
          </a:p>
        </p:txBody>
      </p:sp>
      <p:sp>
        <p:nvSpPr>
          <p:cNvPr id="3" name="Content Placeholder 2"/>
          <p:cNvSpPr>
            <a:spLocks noGrp="1"/>
          </p:cNvSpPr>
          <p:nvPr>
            <p:ph idx="1"/>
          </p:nvPr>
        </p:nvSpPr>
        <p:spPr>
          <a:xfrm>
            <a:off x="838200" y="1825625"/>
            <a:ext cx="10515600" cy="4351338"/>
          </a:xfrm>
        </p:spPr>
        <p:txBody>
          <a:bodyPr>
            <a:noAutofit/>
          </a:bodyPr>
          <a:lstStyle/>
          <a:p>
            <a:r>
              <a:rPr lang="en-US" dirty="0"/>
              <a:t>A fully completed VA Form 21-0972, </a:t>
            </a:r>
            <a:r>
              <a:rPr lang="en-US" i="1" dirty="0"/>
              <a:t>Alternate Signer Certification, </a:t>
            </a:r>
            <a:r>
              <a:rPr lang="en-US" dirty="0"/>
              <a:t>allows VA to accept the signature of an alternate signer on behalf of certain claimants or beneficiaries without further development; however it is not always necessary to have the form to accept the signature of an alternate signer</a:t>
            </a:r>
          </a:p>
          <a:p>
            <a:endParaRPr lang="en-US" dirty="0"/>
          </a:p>
          <a:p>
            <a:r>
              <a:rPr lang="en-US" dirty="0"/>
              <a:t>Proof of inability to sign or evidence beyond relationship is not required</a:t>
            </a:r>
          </a:p>
        </p:txBody>
      </p:sp>
    </p:spTree>
    <p:extLst>
      <p:ext uri="{BB962C8B-B14F-4D97-AF65-F5344CB8AC3E}">
        <p14:creationId xmlns:p14="http://schemas.microsoft.com/office/powerpoint/2010/main" val="1153361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C5789-BBFC-40EB-BFBE-6DB29DE699D5}"/>
              </a:ext>
            </a:extLst>
          </p:cNvPr>
          <p:cNvSpPr>
            <a:spLocks noGrp="1"/>
          </p:cNvSpPr>
          <p:nvPr>
            <p:ph type="title"/>
          </p:nvPr>
        </p:nvSpPr>
        <p:spPr/>
        <p:txBody>
          <a:bodyPr/>
          <a:lstStyle/>
          <a:p>
            <a:r>
              <a:rPr lang="en-US" dirty="0"/>
              <a:t>Alternate Signer</a:t>
            </a:r>
            <a:br>
              <a:rPr lang="en-US" dirty="0"/>
            </a:br>
            <a:r>
              <a:rPr lang="en-US" sz="3600" dirty="0"/>
              <a:t>(Slide 3 of 3)</a:t>
            </a:r>
            <a:endParaRPr lang="en-US" dirty="0"/>
          </a:p>
        </p:txBody>
      </p:sp>
      <p:sp>
        <p:nvSpPr>
          <p:cNvPr id="3" name="Content Placeholder 2">
            <a:extLst>
              <a:ext uri="{FF2B5EF4-FFF2-40B4-BE49-F238E27FC236}">
                <a16:creationId xmlns:a16="http://schemas.microsoft.com/office/drawing/2014/main" id="{61156A13-BC87-4611-8237-56B83B85D2B5}"/>
              </a:ext>
            </a:extLst>
          </p:cNvPr>
          <p:cNvSpPr>
            <a:spLocks noGrp="1"/>
          </p:cNvSpPr>
          <p:nvPr>
            <p:ph idx="1"/>
          </p:nvPr>
        </p:nvSpPr>
        <p:spPr/>
        <p:txBody>
          <a:bodyPr>
            <a:normAutofit lnSpcReduction="10000"/>
          </a:bodyPr>
          <a:lstStyle/>
          <a:p>
            <a:r>
              <a:rPr lang="en-US" dirty="0"/>
              <a:t>When a VA Form 21-0972, </a:t>
            </a:r>
            <a:r>
              <a:rPr lang="en-US" i="1" dirty="0"/>
              <a:t>Alternate Signer Certification,</a:t>
            </a:r>
            <a:r>
              <a:rPr lang="en-US" dirty="0"/>
              <a:t> was previously of record, the alternate signer named on that form may sign subsequent forms on behalf of the claimant</a:t>
            </a:r>
          </a:p>
          <a:p>
            <a:endParaRPr lang="en-US" dirty="0"/>
          </a:p>
          <a:p>
            <a:r>
              <a:rPr lang="en-US" dirty="0"/>
              <a:t>The form itself lists the acceptable forms for which the alternate signer certification applies</a:t>
            </a:r>
          </a:p>
          <a:p>
            <a:endParaRPr lang="en-US" dirty="0"/>
          </a:p>
          <a:p>
            <a:r>
              <a:rPr lang="en-US" b="1" dirty="0"/>
              <a:t>Important:  </a:t>
            </a:r>
            <a:r>
              <a:rPr lang="en-US" dirty="0"/>
              <a:t>VA Form 21-22 </a:t>
            </a:r>
            <a:r>
              <a:rPr lang="en-US" b="1" dirty="0"/>
              <a:t>is not </a:t>
            </a:r>
            <a:r>
              <a:rPr lang="en-US" dirty="0"/>
              <a:t>an eligible form to be completed by an alternate signer</a:t>
            </a:r>
          </a:p>
          <a:p>
            <a:pPr lvl="1"/>
            <a:r>
              <a:rPr lang="en-US" dirty="0"/>
              <a:t>VA Form 21-22 </a:t>
            </a:r>
            <a:r>
              <a:rPr lang="en-US" b="1" dirty="0"/>
              <a:t>must</a:t>
            </a:r>
            <a:r>
              <a:rPr lang="en-US" dirty="0"/>
              <a:t> be signed by the claimant</a:t>
            </a:r>
          </a:p>
        </p:txBody>
      </p:sp>
    </p:spTree>
    <p:extLst>
      <p:ext uri="{BB962C8B-B14F-4D97-AF65-F5344CB8AC3E}">
        <p14:creationId xmlns:p14="http://schemas.microsoft.com/office/powerpoint/2010/main" val="792597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Expenses</a:t>
            </a:r>
            <a:br>
              <a:rPr lang="en-US" dirty="0"/>
            </a:br>
            <a:r>
              <a:rPr lang="en-US" sz="3600" dirty="0"/>
              <a:t>(Slide 1 of 4)</a:t>
            </a:r>
            <a:endParaRPr lang="en-US" dirty="0"/>
          </a:p>
        </p:txBody>
      </p:sp>
      <p:sp>
        <p:nvSpPr>
          <p:cNvPr id="3" name="Content Placeholder 2"/>
          <p:cNvSpPr>
            <a:spLocks noGrp="1"/>
          </p:cNvSpPr>
          <p:nvPr>
            <p:ph idx="1"/>
          </p:nvPr>
        </p:nvSpPr>
        <p:spPr/>
        <p:txBody>
          <a:bodyPr>
            <a:noAutofit/>
          </a:bodyPr>
          <a:lstStyle/>
          <a:p>
            <a:r>
              <a:rPr lang="en-US" dirty="0"/>
              <a:t>Beneficiaries are allowed to submit medical expenses to reduce their available income</a:t>
            </a:r>
          </a:p>
          <a:p>
            <a:r>
              <a:rPr lang="en-US" dirty="0"/>
              <a:t>Medical expense adjustments are now required to be submitted on VA Form 21P-8416, </a:t>
            </a:r>
            <a:r>
              <a:rPr lang="en-US" i="1" dirty="0"/>
              <a:t>Medical Expense Report</a:t>
            </a:r>
            <a:endParaRPr lang="en-US" dirty="0"/>
          </a:p>
          <a:p>
            <a:r>
              <a:rPr lang="en-US" dirty="0"/>
              <a:t>If the VA Form 21P-8416 is incomplete, it requires development which will delay the claims process</a:t>
            </a:r>
          </a:p>
        </p:txBody>
      </p:sp>
    </p:spTree>
    <p:extLst>
      <p:ext uri="{BB962C8B-B14F-4D97-AF65-F5344CB8AC3E}">
        <p14:creationId xmlns:p14="http://schemas.microsoft.com/office/powerpoint/2010/main" val="3979712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Expenses</a:t>
            </a:r>
            <a:br>
              <a:rPr lang="en-US" dirty="0"/>
            </a:br>
            <a:r>
              <a:rPr lang="en-US" sz="3600" dirty="0"/>
              <a:t>(Slide 2 of 4)</a:t>
            </a:r>
            <a:endParaRPr lang="en-US" dirty="0"/>
          </a:p>
        </p:txBody>
      </p:sp>
      <p:sp>
        <p:nvSpPr>
          <p:cNvPr id="3" name="Content Placeholder 2"/>
          <p:cNvSpPr>
            <a:spLocks noGrp="1"/>
          </p:cNvSpPr>
          <p:nvPr>
            <p:ph idx="1"/>
          </p:nvPr>
        </p:nvSpPr>
        <p:spPr/>
        <p:txBody>
          <a:bodyPr>
            <a:noAutofit/>
          </a:bodyPr>
          <a:lstStyle/>
          <a:p>
            <a:r>
              <a:rPr lang="en-US" dirty="0"/>
              <a:t>A VA Form 21P-8416  along with an expense statement is now required for claiming facility or care fees</a:t>
            </a:r>
          </a:p>
          <a:p>
            <a:pPr lvl="1"/>
            <a:r>
              <a:rPr lang="en-US" dirty="0"/>
              <a:t>Nursing home, assisted living, in home care taker</a:t>
            </a:r>
          </a:p>
          <a:p>
            <a:pPr lvl="1"/>
            <a:endParaRPr lang="en-US" sz="1000" dirty="0"/>
          </a:p>
          <a:p>
            <a:r>
              <a:rPr lang="en-US" dirty="0"/>
              <a:t>If a claimant with a running award moves from one facility to another, an updated VA Form 21P-8416 along with an expense statement is required</a:t>
            </a:r>
          </a:p>
          <a:p>
            <a:endParaRPr lang="en-US" sz="1000" dirty="0"/>
          </a:p>
          <a:p>
            <a:r>
              <a:rPr lang="en-US" dirty="0"/>
              <a:t>If a claimant moves in to a facility for the first time, a VA Form 21P-8416, expense statement, and a document to support the claim for special monthly pension is required</a:t>
            </a:r>
          </a:p>
          <a:p>
            <a:endParaRPr lang="en-US" dirty="0"/>
          </a:p>
        </p:txBody>
      </p:sp>
    </p:spTree>
    <p:extLst>
      <p:ext uri="{BB962C8B-B14F-4D97-AF65-F5344CB8AC3E}">
        <p14:creationId xmlns:p14="http://schemas.microsoft.com/office/powerpoint/2010/main" val="1934165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Expenses</a:t>
            </a:r>
            <a:br>
              <a:rPr lang="en-US" dirty="0"/>
            </a:br>
            <a:r>
              <a:rPr lang="en-US" sz="3600" dirty="0"/>
              <a:t>(Slide 3 of 4)</a:t>
            </a:r>
            <a:endParaRPr lang="en-US" dirty="0"/>
          </a:p>
        </p:txBody>
      </p:sp>
      <p:sp>
        <p:nvSpPr>
          <p:cNvPr id="3" name="Content Placeholder 2"/>
          <p:cNvSpPr>
            <a:spLocks noGrp="1"/>
          </p:cNvSpPr>
          <p:nvPr>
            <p:ph sz="half" idx="1"/>
          </p:nvPr>
        </p:nvSpPr>
        <p:spPr/>
        <p:txBody>
          <a:bodyPr>
            <a:noAutofit/>
          </a:bodyPr>
          <a:lstStyle/>
          <a:p>
            <a:pPr marL="0" indent="0">
              <a:buNone/>
            </a:pPr>
            <a:r>
              <a:rPr lang="en-US" dirty="0"/>
              <a:t>Expenses will be considered either:</a:t>
            </a:r>
          </a:p>
          <a:p>
            <a:pPr marL="514350" indent="-514350">
              <a:buFont typeface="+mj-lt"/>
              <a:buAutoNum type="arabicPeriod"/>
            </a:pPr>
            <a:r>
              <a:rPr lang="en-US" sz="2600" b="1" dirty="0"/>
              <a:t>Continuing</a:t>
            </a:r>
            <a:r>
              <a:rPr lang="en-US" sz="2600" dirty="0"/>
              <a:t> medical expenses (CMEs) which are counted on a continuous basis, </a:t>
            </a:r>
            <a:r>
              <a:rPr lang="en-US" sz="2600" b="1" dirty="0"/>
              <a:t>or</a:t>
            </a:r>
            <a:r>
              <a:rPr lang="en-US" sz="2600" dirty="0"/>
              <a:t> </a:t>
            </a:r>
          </a:p>
          <a:p>
            <a:pPr marL="514350" indent="-514350">
              <a:buFont typeface="+mj-lt"/>
              <a:buAutoNum type="arabicPeriod"/>
            </a:pPr>
            <a:r>
              <a:rPr lang="en-US" sz="2600" b="1" dirty="0"/>
              <a:t>Unreimbursed</a:t>
            </a:r>
            <a:r>
              <a:rPr lang="en-US" sz="2600" dirty="0"/>
              <a:t> medical expenses (UMEs) that are counted for the period in which they were claimed</a:t>
            </a:r>
          </a:p>
        </p:txBody>
      </p:sp>
      <p:sp>
        <p:nvSpPr>
          <p:cNvPr id="4" name="Content Placeholder 3">
            <a:extLst>
              <a:ext uri="{FF2B5EF4-FFF2-40B4-BE49-F238E27FC236}">
                <a16:creationId xmlns:a16="http://schemas.microsoft.com/office/drawing/2014/main" id="{4235BCAE-4E95-4AF6-8E18-47DC5C2819A0}"/>
              </a:ext>
            </a:extLst>
          </p:cNvPr>
          <p:cNvSpPr>
            <a:spLocks noGrp="1"/>
          </p:cNvSpPr>
          <p:nvPr>
            <p:ph sz="half" idx="2"/>
          </p:nvPr>
        </p:nvSpPr>
        <p:spPr/>
        <p:txBody>
          <a:bodyPr>
            <a:noAutofit/>
          </a:bodyPr>
          <a:lstStyle/>
          <a:p>
            <a:r>
              <a:rPr lang="en-US" b="1" dirty="0"/>
              <a:t>CME examples: </a:t>
            </a:r>
          </a:p>
          <a:p>
            <a:pPr lvl="1"/>
            <a:r>
              <a:rPr lang="en-US" dirty="0"/>
              <a:t>Medicare Part B, </a:t>
            </a:r>
          </a:p>
          <a:p>
            <a:pPr lvl="1"/>
            <a:r>
              <a:rPr lang="en-US" dirty="0"/>
              <a:t>Private medical insurance, </a:t>
            </a:r>
          </a:p>
          <a:p>
            <a:pPr lvl="1"/>
            <a:r>
              <a:rPr lang="en-US" dirty="0"/>
              <a:t>Assisted living or fees, </a:t>
            </a:r>
          </a:p>
          <a:p>
            <a:pPr lvl="1"/>
            <a:r>
              <a:rPr lang="en-US" dirty="0"/>
              <a:t>Oxygen, </a:t>
            </a:r>
          </a:p>
          <a:p>
            <a:pPr lvl="1"/>
            <a:r>
              <a:rPr lang="en-US" dirty="0"/>
              <a:t>Incontinence supplies</a:t>
            </a:r>
          </a:p>
          <a:p>
            <a:r>
              <a:rPr lang="en-US" b="1" dirty="0"/>
              <a:t>UME examples: </a:t>
            </a:r>
          </a:p>
          <a:p>
            <a:pPr lvl="1"/>
            <a:r>
              <a:rPr lang="en-US" dirty="0"/>
              <a:t>Doctor co-pay, </a:t>
            </a:r>
          </a:p>
          <a:p>
            <a:pPr lvl="1"/>
            <a:r>
              <a:rPr lang="en-US" dirty="0"/>
              <a:t>OTC supplies, </a:t>
            </a:r>
          </a:p>
          <a:p>
            <a:pPr lvl="1"/>
            <a:r>
              <a:rPr lang="en-US" dirty="0"/>
              <a:t>One time medical supply expense like a cane or walker</a:t>
            </a:r>
          </a:p>
        </p:txBody>
      </p:sp>
    </p:spTree>
    <p:extLst>
      <p:ext uri="{BB962C8B-B14F-4D97-AF65-F5344CB8AC3E}">
        <p14:creationId xmlns:p14="http://schemas.microsoft.com/office/powerpoint/2010/main" val="2064973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FAC40-44E7-4049-A7E3-31C0EA55A28F}"/>
              </a:ext>
            </a:extLst>
          </p:cNvPr>
          <p:cNvSpPr>
            <a:spLocks noGrp="1"/>
          </p:cNvSpPr>
          <p:nvPr>
            <p:ph type="title"/>
          </p:nvPr>
        </p:nvSpPr>
        <p:spPr/>
        <p:txBody>
          <a:bodyPr/>
          <a:lstStyle/>
          <a:p>
            <a:r>
              <a:rPr lang="en-US" dirty="0"/>
              <a:t>Medical Expenses</a:t>
            </a:r>
            <a:br>
              <a:rPr lang="en-US" dirty="0"/>
            </a:br>
            <a:r>
              <a:rPr lang="en-US" sz="3600" dirty="0"/>
              <a:t>(Slide 4 of 4)</a:t>
            </a:r>
            <a:endParaRPr lang="en-US" dirty="0"/>
          </a:p>
        </p:txBody>
      </p:sp>
      <p:sp>
        <p:nvSpPr>
          <p:cNvPr id="3" name="Content Placeholder 2">
            <a:extLst>
              <a:ext uri="{FF2B5EF4-FFF2-40B4-BE49-F238E27FC236}">
                <a16:creationId xmlns:a16="http://schemas.microsoft.com/office/drawing/2014/main" id="{02176A4C-0580-45D5-9F07-70385960681C}"/>
              </a:ext>
            </a:extLst>
          </p:cNvPr>
          <p:cNvSpPr>
            <a:spLocks noGrp="1"/>
          </p:cNvSpPr>
          <p:nvPr>
            <p:ph idx="1"/>
          </p:nvPr>
        </p:nvSpPr>
        <p:spPr/>
        <p:txBody>
          <a:bodyPr/>
          <a:lstStyle/>
          <a:p>
            <a:r>
              <a:rPr lang="en-US" dirty="0"/>
              <a:t>Examples of common forms in addition to VA Form 21P-8416 are:</a:t>
            </a:r>
          </a:p>
          <a:p>
            <a:pPr lvl="1"/>
            <a:r>
              <a:rPr lang="en-US" dirty="0"/>
              <a:t>VA Form 21-0779 for presumptive nursing home</a:t>
            </a:r>
          </a:p>
          <a:p>
            <a:pPr lvl="1"/>
            <a:r>
              <a:rPr lang="en-US" dirty="0"/>
              <a:t>VA Form 21-2680 for a rating decision granting special monthly pension</a:t>
            </a:r>
          </a:p>
          <a:p>
            <a:pPr lvl="1"/>
            <a:r>
              <a:rPr lang="en-US" dirty="0"/>
              <a:t>Document showing assistance with activities of daily living and care-related expenses for in-home care</a:t>
            </a:r>
          </a:p>
        </p:txBody>
      </p:sp>
    </p:spTree>
    <p:extLst>
      <p:ext uri="{BB962C8B-B14F-4D97-AF65-F5344CB8AC3E}">
        <p14:creationId xmlns:p14="http://schemas.microsoft.com/office/powerpoint/2010/main" val="1112370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236E3-C20D-46C8-8199-37ECDA8EAD6B}"/>
              </a:ext>
            </a:extLst>
          </p:cNvPr>
          <p:cNvSpPr>
            <a:spLocks noGrp="1"/>
          </p:cNvSpPr>
          <p:nvPr>
            <p:ph type="title"/>
          </p:nvPr>
        </p:nvSpPr>
        <p:spPr/>
        <p:txBody>
          <a:bodyPr/>
          <a:lstStyle/>
          <a:p>
            <a:r>
              <a:rPr lang="en-US" dirty="0"/>
              <a:t>Medicaid Approved Nursing Home </a:t>
            </a:r>
          </a:p>
        </p:txBody>
      </p:sp>
      <p:sp>
        <p:nvSpPr>
          <p:cNvPr id="3" name="Content Placeholder 2">
            <a:extLst>
              <a:ext uri="{FF2B5EF4-FFF2-40B4-BE49-F238E27FC236}">
                <a16:creationId xmlns:a16="http://schemas.microsoft.com/office/drawing/2014/main" id="{72A31440-B970-47B0-BF8F-7BB222F5753B}"/>
              </a:ext>
            </a:extLst>
          </p:cNvPr>
          <p:cNvSpPr>
            <a:spLocks noGrp="1"/>
          </p:cNvSpPr>
          <p:nvPr>
            <p:ph idx="1"/>
          </p:nvPr>
        </p:nvSpPr>
        <p:spPr/>
        <p:txBody>
          <a:bodyPr>
            <a:noAutofit/>
          </a:bodyPr>
          <a:lstStyle/>
          <a:p>
            <a:r>
              <a:rPr lang="en-US" dirty="0"/>
              <a:t>A claimant will receive the $90 Medicaid rate if the following applies:</a:t>
            </a:r>
          </a:p>
          <a:p>
            <a:endParaRPr lang="en-US" sz="1000" dirty="0"/>
          </a:p>
          <a:p>
            <a:pPr marL="971550" lvl="1" indent="-514350">
              <a:buFont typeface="+mj-lt"/>
              <a:buAutoNum type="arabicPeriod"/>
            </a:pPr>
            <a:r>
              <a:rPr lang="en-US" dirty="0"/>
              <a:t>Resident in Medicaid approved nursing home, see </a:t>
            </a:r>
            <a:r>
              <a:rPr lang="en-US" dirty="0">
                <a:hlinkClick r:id="rId3"/>
              </a:rPr>
              <a:t>https://www.medicare.gov/nursinghomecompare/search.html</a:t>
            </a:r>
            <a:r>
              <a:rPr lang="en-US" dirty="0"/>
              <a:t>,</a:t>
            </a:r>
          </a:p>
          <a:p>
            <a:pPr marL="971550" lvl="1" indent="-514350">
              <a:buFont typeface="+mj-lt"/>
              <a:buAutoNum type="arabicPeriod"/>
            </a:pPr>
            <a:r>
              <a:rPr lang="en-US" dirty="0"/>
              <a:t>Has been approved or applied for Medicaid status, </a:t>
            </a:r>
            <a:r>
              <a:rPr lang="en-US" b="1" dirty="0"/>
              <a:t>and</a:t>
            </a:r>
          </a:p>
          <a:p>
            <a:pPr marL="971550" lvl="1" indent="-514350">
              <a:buFont typeface="+mj-lt"/>
              <a:buAutoNum type="arabicPeriod"/>
            </a:pPr>
            <a:r>
              <a:rPr lang="en-US" dirty="0"/>
              <a:t>Does not have any dependents</a:t>
            </a:r>
          </a:p>
          <a:p>
            <a:pPr marL="971550" lvl="1" indent="-514350">
              <a:buFont typeface="+mj-lt"/>
              <a:buAutoNum type="arabicPeriod"/>
            </a:pPr>
            <a:endParaRPr lang="en-US" dirty="0"/>
          </a:p>
          <a:p>
            <a:r>
              <a:rPr lang="en-US" dirty="0"/>
              <a:t>If only one or two of the three stipulations apply, the claimant will not receive the $90 Medicaid rate; however they could still be eligible for a presumptive A&amp;A rate</a:t>
            </a:r>
          </a:p>
          <a:p>
            <a:endParaRPr lang="en-US" dirty="0"/>
          </a:p>
        </p:txBody>
      </p:sp>
    </p:spTree>
    <p:extLst>
      <p:ext uri="{BB962C8B-B14F-4D97-AF65-F5344CB8AC3E}">
        <p14:creationId xmlns:p14="http://schemas.microsoft.com/office/powerpoint/2010/main" val="2890224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AB3AA-0BE7-467F-9F2C-F6576262A6E4}"/>
              </a:ext>
            </a:extLst>
          </p:cNvPr>
          <p:cNvSpPr>
            <a:spLocks noGrp="1"/>
          </p:cNvSpPr>
          <p:nvPr>
            <p:ph type="title"/>
          </p:nvPr>
        </p:nvSpPr>
        <p:spPr/>
        <p:txBody>
          <a:bodyPr/>
          <a:lstStyle/>
          <a:p>
            <a:r>
              <a:rPr lang="en-US" dirty="0"/>
              <a:t>Calculating the A&amp;A Rate</a:t>
            </a:r>
          </a:p>
        </p:txBody>
      </p:sp>
      <p:sp>
        <p:nvSpPr>
          <p:cNvPr id="3" name="Content Placeholder 2">
            <a:extLst>
              <a:ext uri="{FF2B5EF4-FFF2-40B4-BE49-F238E27FC236}">
                <a16:creationId xmlns:a16="http://schemas.microsoft.com/office/drawing/2014/main" id="{E774BC12-211B-46E9-B730-7F5E2457BCA2}"/>
              </a:ext>
            </a:extLst>
          </p:cNvPr>
          <p:cNvSpPr>
            <a:spLocks noGrp="1"/>
          </p:cNvSpPr>
          <p:nvPr>
            <p:ph idx="1"/>
          </p:nvPr>
        </p:nvSpPr>
        <p:spPr/>
        <p:txBody>
          <a:bodyPr/>
          <a:lstStyle/>
          <a:p>
            <a:r>
              <a:rPr lang="en-US" dirty="0"/>
              <a:t>The A&amp;A rate is calculated by:</a:t>
            </a:r>
          </a:p>
          <a:p>
            <a:endParaRPr lang="en-US" sz="1000" dirty="0"/>
          </a:p>
          <a:p>
            <a:pPr lvl="1"/>
            <a:r>
              <a:rPr lang="en-US" dirty="0"/>
              <a:t>Using the monthly rate from the status A&amp;A MAPR (single claimant or claimant with dependent),</a:t>
            </a:r>
          </a:p>
          <a:p>
            <a:pPr lvl="1"/>
            <a:r>
              <a:rPr lang="en-US" dirty="0"/>
              <a:t>Then subtracting the monthly rate using the same status, but without the A&amp;A MAPR</a:t>
            </a:r>
          </a:p>
        </p:txBody>
      </p:sp>
    </p:spTree>
    <p:extLst>
      <p:ext uri="{BB962C8B-B14F-4D97-AF65-F5344CB8AC3E}">
        <p14:creationId xmlns:p14="http://schemas.microsoft.com/office/powerpoint/2010/main" val="1203482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ltLang="en-US"/>
              <a:t>Maximum Annual Pension Rate (MAPR) Chart</a:t>
            </a:r>
            <a:endParaRPr lang="en-US" altLang="en-US" dirty="0"/>
          </a:p>
        </p:txBody>
      </p:sp>
      <p:pic>
        <p:nvPicPr>
          <p:cNvPr id="8" name="Content Placeholder 7" descr="C:\Users\vbamiwolsonk\Desktop\MAPR chart 2019.PNG">
            <a:extLst>
              <a:ext uri="{FF2B5EF4-FFF2-40B4-BE49-F238E27FC236}">
                <a16:creationId xmlns:a16="http://schemas.microsoft.com/office/drawing/2014/main" id="{34BF1325-FB29-4CA2-8DD4-C6B69522A81D}"/>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58068" y="1620914"/>
            <a:ext cx="6675864" cy="5237086"/>
          </a:xfrm>
          <a:prstGeom prst="rect">
            <a:avLst/>
          </a:prstGeom>
          <a:noFill/>
          <a:ln>
            <a:noFill/>
          </a:ln>
        </p:spPr>
      </p:pic>
    </p:spTree>
    <p:extLst>
      <p:ext uri="{BB962C8B-B14F-4D97-AF65-F5344CB8AC3E}">
        <p14:creationId xmlns:p14="http://schemas.microsoft.com/office/powerpoint/2010/main" val="1034234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6EC8-1A67-4EC4-8600-BEB7B812FB51}"/>
              </a:ext>
            </a:extLst>
          </p:cNvPr>
          <p:cNvSpPr>
            <a:spLocks noGrp="1"/>
          </p:cNvSpPr>
          <p:nvPr>
            <p:ph type="title"/>
          </p:nvPr>
        </p:nvSpPr>
        <p:spPr/>
        <p:txBody>
          <a:bodyPr/>
          <a:lstStyle/>
          <a:p>
            <a:r>
              <a:rPr lang="en-US" dirty="0"/>
              <a:t>Contact Information</a:t>
            </a:r>
          </a:p>
        </p:txBody>
      </p:sp>
      <p:sp>
        <p:nvSpPr>
          <p:cNvPr id="3" name="Text Placeholder 2">
            <a:extLst>
              <a:ext uri="{FF2B5EF4-FFF2-40B4-BE49-F238E27FC236}">
                <a16:creationId xmlns:a16="http://schemas.microsoft.com/office/drawing/2014/main" id="{5118C2BF-AD61-4D55-98F8-DF82260D101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01217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a:t>Trusts and Net Worth Impact</a:t>
            </a:r>
            <a:br>
              <a:rPr lang="en-US" altLang="en-US" dirty="0"/>
            </a:br>
            <a:r>
              <a:rPr lang="en-US" altLang="en-US" sz="3600" dirty="0"/>
              <a:t>(Slide 1 of 4)</a:t>
            </a:r>
            <a:endParaRPr lang="en-US" altLang="en-US" dirty="0"/>
          </a:p>
        </p:txBody>
      </p:sp>
      <p:sp>
        <p:nvSpPr>
          <p:cNvPr id="3" name="Content Placeholder 2">
            <a:extLst>
              <a:ext uri="{FF2B5EF4-FFF2-40B4-BE49-F238E27FC236}">
                <a16:creationId xmlns:a16="http://schemas.microsoft.com/office/drawing/2014/main" id="{FB3EBC04-E6E7-42E7-B238-210D83F2F975}"/>
              </a:ext>
            </a:extLst>
          </p:cNvPr>
          <p:cNvSpPr>
            <a:spLocks noGrp="1"/>
          </p:cNvSpPr>
          <p:nvPr>
            <p:ph idx="1"/>
          </p:nvPr>
        </p:nvSpPr>
        <p:spPr/>
        <p:txBody>
          <a:bodyPr>
            <a:noAutofit/>
          </a:bodyPr>
          <a:lstStyle/>
          <a:p>
            <a:r>
              <a:rPr lang="en-US" altLang="en-US" dirty="0"/>
              <a:t>Net worth is evaluated to determine whether the claimant’s resources are sufficient to meet his/her basic needs without assistance from VA  </a:t>
            </a:r>
          </a:p>
          <a:p>
            <a:endParaRPr lang="en-US" altLang="en-US" dirty="0"/>
          </a:p>
          <a:p>
            <a:r>
              <a:rPr lang="en-US" altLang="en-US" dirty="0"/>
              <a:t>Pension is not  intended to protect assets or build up the beneficiary’s estate</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1A428-D90F-4B5E-BBC9-AA48ED751A5D}"/>
              </a:ext>
            </a:extLst>
          </p:cNvPr>
          <p:cNvSpPr>
            <a:spLocks noGrp="1"/>
          </p:cNvSpPr>
          <p:nvPr>
            <p:ph type="title"/>
          </p:nvPr>
        </p:nvSpPr>
        <p:spPr/>
        <p:txBody>
          <a:bodyPr/>
          <a:lstStyle/>
          <a:p>
            <a:r>
              <a:rPr lang="en-US" altLang="en-US" dirty="0"/>
              <a:t>Trusts and Net Worth Impact</a:t>
            </a:r>
            <a:br>
              <a:rPr lang="en-US" altLang="en-US" dirty="0"/>
            </a:br>
            <a:r>
              <a:rPr lang="en-US" altLang="en-US" sz="3600" dirty="0"/>
              <a:t>(Slide 2 of 4)</a:t>
            </a:r>
            <a:endParaRPr lang="en-US" dirty="0"/>
          </a:p>
        </p:txBody>
      </p:sp>
      <p:sp>
        <p:nvSpPr>
          <p:cNvPr id="3" name="Content Placeholder 2">
            <a:extLst>
              <a:ext uri="{FF2B5EF4-FFF2-40B4-BE49-F238E27FC236}">
                <a16:creationId xmlns:a16="http://schemas.microsoft.com/office/drawing/2014/main" id="{ED000978-783D-4A7D-9BF4-B25DF5B758FE}"/>
              </a:ext>
            </a:extLst>
          </p:cNvPr>
          <p:cNvSpPr>
            <a:spLocks noGrp="1"/>
          </p:cNvSpPr>
          <p:nvPr>
            <p:ph idx="1"/>
          </p:nvPr>
        </p:nvSpPr>
        <p:spPr/>
        <p:txBody>
          <a:bodyPr>
            <a:noAutofit/>
          </a:bodyPr>
          <a:lstStyle/>
          <a:p>
            <a:r>
              <a:rPr lang="en-US" dirty="0"/>
              <a:t>VA should include trust assets in net worth calculations if trust assets are available for use for the claimant's support  </a:t>
            </a:r>
          </a:p>
          <a:p>
            <a:endParaRPr lang="en-US" dirty="0"/>
          </a:p>
          <a:p>
            <a:r>
              <a:rPr lang="en-US" dirty="0"/>
              <a:t>Estate planning preserves assets for heirs while taking advantage of Medicaid and other governmental assistance programs</a:t>
            </a:r>
          </a:p>
          <a:p>
            <a:endParaRPr lang="en-US" dirty="0"/>
          </a:p>
          <a:p>
            <a:r>
              <a:rPr lang="en-US" dirty="0"/>
              <a:t>When a claimant indicates that they moved assets into a trust or that they benefit from a trust of any kind, a copy of the trust documents is needed to evaluate the effect of the trust on the claimant’s net worth</a:t>
            </a:r>
          </a:p>
          <a:p>
            <a:endParaRPr lang="en-US" dirty="0"/>
          </a:p>
        </p:txBody>
      </p:sp>
    </p:spTree>
    <p:extLst>
      <p:ext uri="{BB962C8B-B14F-4D97-AF65-F5344CB8AC3E}">
        <p14:creationId xmlns:p14="http://schemas.microsoft.com/office/powerpoint/2010/main" val="3412924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Trusts and Net Worth Impact</a:t>
            </a:r>
            <a:br>
              <a:rPr lang="en-US" altLang="en-US" dirty="0"/>
            </a:br>
            <a:r>
              <a:rPr lang="en-US" altLang="en-US" sz="3600" dirty="0"/>
              <a:t>(Slide 3 of 4)</a:t>
            </a:r>
            <a:endParaRPr lang="en-US" dirty="0"/>
          </a:p>
        </p:txBody>
      </p:sp>
      <p:sp>
        <p:nvSpPr>
          <p:cNvPr id="3" name="Content Placeholder 2"/>
          <p:cNvSpPr>
            <a:spLocks noGrp="1"/>
          </p:cNvSpPr>
          <p:nvPr>
            <p:ph idx="1"/>
          </p:nvPr>
        </p:nvSpPr>
        <p:spPr/>
        <p:txBody>
          <a:bodyPr>
            <a:noAutofit/>
          </a:bodyPr>
          <a:lstStyle/>
          <a:p>
            <a:r>
              <a:rPr lang="en-US" dirty="0"/>
              <a:t>A trust is countable as belonging to a claimant if:</a:t>
            </a:r>
          </a:p>
          <a:p>
            <a:pPr lvl="1"/>
            <a:r>
              <a:rPr lang="en-US" dirty="0"/>
              <a:t>It is actually owned by the claimant, </a:t>
            </a:r>
          </a:p>
          <a:p>
            <a:pPr lvl="1"/>
            <a:r>
              <a:rPr lang="en-US" dirty="0"/>
              <a:t>The claimant possesses such control over the property that the claimant may direct it to be used for the claimant’s benefit, </a:t>
            </a:r>
            <a:r>
              <a:rPr lang="en-US" b="1" dirty="0"/>
              <a:t>or</a:t>
            </a:r>
          </a:p>
          <a:p>
            <a:pPr lvl="1"/>
            <a:r>
              <a:rPr lang="en-US" dirty="0"/>
              <a:t>Funds have actually been allocated for the claimant’s use </a:t>
            </a:r>
          </a:p>
          <a:p>
            <a:pPr lvl="1"/>
            <a:endParaRPr lang="en-US" dirty="0"/>
          </a:p>
          <a:p>
            <a:r>
              <a:rPr lang="en-US" dirty="0"/>
              <a:t>Such control may be considered a sufficient ownership interest to bring the property within the scope of the pension laws.  If the claimant or someone with legal authority to act on the claimant's behalf has some control to use property, it can reasonably be expected to be consumed for a claimant's maintenance and thus be includable in the claimant's estate</a:t>
            </a:r>
          </a:p>
          <a:p>
            <a:endParaRPr lang="en-US" dirty="0"/>
          </a:p>
        </p:txBody>
      </p:sp>
    </p:spTree>
    <p:extLst>
      <p:ext uri="{BB962C8B-B14F-4D97-AF65-F5344CB8AC3E}">
        <p14:creationId xmlns:p14="http://schemas.microsoft.com/office/powerpoint/2010/main" val="900771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0B997-29B5-4106-9338-840CE28ACE98}"/>
              </a:ext>
            </a:extLst>
          </p:cNvPr>
          <p:cNvSpPr>
            <a:spLocks noGrp="1"/>
          </p:cNvSpPr>
          <p:nvPr>
            <p:ph type="title"/>
          </p:nvPr>
        </p:nvSpPr>
        <p:spPr/>
        <p:txBody>
          <a:bodyPr/>
          <a:lstStyle/>
          <a:p>
            <a:r>
              <a:rPr lang="en-US" altLang="en-US" dirty="0"/>
              <a:t>Trusts and Net Worth Impact</a:t>
            </a:r>
            <a:br>
              <a:rPr lang="en-US" altLang="en-US" dirty="0"/>
            </a:br>
            <a:r>
              <a:rPr lang="en-US" altLang="en-US" sz="3600" dirty="0"/>
              <a:t>(Slide 4 of 4)</a:t>
            </a:r>
            <a:endParaRPr lang="en-US" dirty="0"/>
          </a:p>
        </p:txBody>
      </p:sp>
      <p:sp>
        <p:nvSpPr>
          <p:cNvPr id="3" name="Content Placeholder 2">
            <a:extLst>
              <a:ext uri="{FF2B5EF4-FFF2-40B4-BE49-F238E27FC236}">
                <a16:creationId xmlns:a16="http://schemas.microsoft.com/office/drawing/2014/main" id="{CDFA0C52-E335-4DB0-AC18-6ABFE0B6BB63}"/>
              </a:ext>
            </a:extLst>
          </p:cNvPr>
          <p:cNvSpPr>
            <a:spLocks noGrp="1"/>
          </p:cNvSpPr>
          <p:nvPr>
            <p:ph idx="1"/>
          </p:nvPr>
        </p:nvSpPr>
        <p:spPr/>
        <p:txBody>
          <a:bodyPr>
            <a:noAutofit/>
          </a:bodyPr>
          <a:lstStyle/>
          <a:p>
            <a:r>
              <a:rPr lang="en-US" dirty="0"/>
              <a:t>Assets transferred by a legally competent claimant, or by the fiduciary of a legally incompetent one, to an irrevocable “living trust” or an estate-planning vehicle of the same nature designed to preserve estate assets by restricting trust expenditures to the claimant's “special needs,” while maximizing the use of governmental resources in the care and maintenance of the claimant, should be considered in calculating the claimant’s net worth for pension purposes</a:t>
            </a:r>
          </a:p>
          <a:p>
            <a:endParaRPr lang="en-US" dirty="0"/>
          </a:p>
          <a:p>
            <a:r>
              <a:rPr lang="en-US" dirty="0"/>
              <a:t>Disbursements from a trust counted as net worth are not income but a reduction of net worth</a:t>
            </a:r>
          </a:p>
        </p:txBody>
      </p:sp>
    </p:spTree>
    <p:extLst>
      <p:ext uri="{BB962C8B-B14F-4D97-AF65-F5344CB8AC3E}">
        <p14:creationId xmlns:p14="http://schemas.microsoft.com/office/powerpoint/2010/main" val="266815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itle 1"/>
          <p:cNvSpPr>
            <a:spLocks noGrp="1"/>
          </p:cNvSpPr>
          <p:nvPr>
            <p:ph type="title"/>
          </p:nvPr>
        </p:nvSpPr>
        <p:spPr/>
        <p:txBody>
          <a:bodyPr/>
          <a:lstStyle/>
          <a:p>
            <a:r>
              <a:rPr lang="en-US" altLang="en-US" dirty="0"/>
              <a:t>Burial Benefits</a:t>
            </a:r>
            <a:br>
              <a:rPr lang="en-US" altLang="en-US" dirty="0"/>
            </a:br>
            <a:r>
              <a:rPr lang="en-US" altLang="en-US" sz="3600" dirty="0"/>
              <a:t>(Slide 1 of 3)</a:t>
            </a:r>
            <a:endParaRPr lang="en-US" altLang="en-US" dirty="0"/>
          </a:p>
        </p:txBody>
      </p:sp>
      <p:sp>
        <p:nvSpPr>
          <p:cNvPr id="33795" name="Content Placeholder 2"/>
          <p:cNvSpPr>
            <a:spLocks noGrp="1"/>
          </p:cNvSpPr>
          <p:nvPr>
            <p:ph idx="1"/>
          </p:nvPr>
        </p:nvSpPr>
        <p:spPr>
          <a:xfrm>
            <a:off x="838200" y="1825625"/>
            <a:ext cx="10515600" cy="4351338"/>
          </a:xfrm>
        </p:spPr>
        <p:txBody>
          <a:bodyPr>
            <a:noAutofit/>
          </a:bodyPr>
          <a:lstStyle/>
          <a:p>
            <a:r>
              <a:rPr lang="en-US" b="1" dirty="0"/>
              <a:t>M21-1 VII.1.A.4.d. </a:t>
            </a:r>
            <a:r>
              <a:rPr lang="en-US" dirty="0"/>
              <a:t>Proof of death is required for burial claims.  </a:t>
            </a:r>
          </a:p>
          <a:p>
            <a:pPr lvl="1"/>
            <a:r>
              <a:rPr lang="en-US" dirty="0"/>
              <a:t>If proof of death does not accompany the claim, it may be obtained verbally</a:t>
            </a:r>
          </a:p>
          <a:p>
            <a:pPr lvl="1"/>
            <a:r>
              <a:rPr lang="en-US" dirty="0"/>
              <a:t>VBA will accept evidence if it reasonably indicates that a beneficiary is deceased</a:t>
            </a:r>
          </a:p>
          <a:p>
            <a:pPr lvl="1"/>
            <a:r>
              <a:rPr lang="en-US" dirty="0"/>
              <a:t>For claims of SC death where a rating decision is needed, a death certificate or other acceptable proof of death (coroners report, CAPRI, clinical summary, etc.) is required</a:t>
            </a:r>
          </a:p>
          <a:p>
            <a:endParaRPr lang="en-US" sz="1000" b="1" dirty="0"/>
          </a:p>
          <a:p>
            <a:r>
              <a:rPr lang="en-US" b="1" dirty="0"/>
              <a:t>M21-1 VII.1.B.1.b. </a:t>
            </a:r>
            <a:r>
              <a:rPr lang="en-US" dirty="0"/>
              <a:t>Concede service as verified for burial purposes if there is evidence that the Veteran is buried in a national cemetery when there is no service verified.</a:t>
            </a:r>
          </a:p>
          <a:p>
            <a:endParaRPr lang="en-US" dirty="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Burial Benefits</a:t>
            </a:r>
            <a:br>
              <a:rPr lang="en-US" altLang="en-US" dirty="0"/>
            </a:br>
            <a:r>
              <a:rPr lang="en-US" altLang="en-US" sz="3600" dirty="0"/>
              <a:t>(Slide 2 of 3)</a:t>
            </a:r>
            <a:endParaRPr lang="en-US" dirty="0"/>
          </a:p>
        </p:txBody>
      </p:sp>
      <p:sp>
        <p:nvSpPr>
          <p:cNvPr id="3" name="Content Placeholder 2"/>
          <p:cNvSpPr>
            <a:spLocks noGrp="1"/>
          </p:cNvSpPr>
          <p:nvPr>
            <p:ph idx="1"/>
          </p:nvPr>
        </p:nvSpPr>
        <p:spPr/>
        <p:txBody>
          <a:bodyPr>
            <a:noAutofit/>
          </a:bodyPr>
          <a:lstStyle/>
          <a:p>
            <a:r>
              <a:rPr lang="en-US" b="1" dirty="0"/>
              <a:t>M21-1 VII.1.B.2.b. </a:t>
            </a:r>
            <a:r>
              <a:rPr lang="en-US" dirty="0"/>
              <a:t>If a Veteran is eligible for the VA hospitalization death burial allowance, regardless of whether VA is paying the SC burial allowance as the greater benefit, the Veteran is entitled to transportation benefits as subject to the limitations set forth in 38 CFR 3.1709 (c) and (d)  </a:t>
            </a:r>
          </a:p>
          <a:p>
            <a:pPr lvl="1"/>
            <a:r>
              <a:rPr lang="en-US" dirty="0"/>
              <a:t>The requirement for burial in a national cemetery </a:t>
            </a:r>
            <a:r>
              <a:rPr lang="en-US" b="1" dirty="0"/>
              <a:t>is not </a:t>
            </a:r>
            <a:r>
              <a:rPr lang="en-US" dirty="0"/>
              <a:t>a factor when paying transportation benefits for VA hospitalization deaths</a:t>
            </a:r>
          </a:p>
          <a:p>
            <a:pPr lvl="1"/>
            <a:r>
              <a:rPr lang="en-US" dirty="0"/>
              <a:t>An itemized receipt of statement </a:t>
            </a:r>
            <a:r>
              <a:rPr lang="en-US" b="1" dirty="0"/>
              <a:t>is required </a:t>
            </a:r>
            <a:r>
              <a:rPr lang="en-US" dirty="0"/>
              <a:t>for a claim for transportation reimbursement</a:t>
            </a:r>
          </a:p>
          <a:p>
            <a:endParaRPr lang="en-US" dirty="0"/>
          </a:p>
        </p:txBody>
      </p:sp>
    </p:spTree>
    <p:extLst>
      <p:ext uri="{BB962C8B-B14F-4D97-AF65-F5344CB8AC3E}">
        <p14:creationId xmlns:p14="http://schemas.microsoft.com/office/powerpoint/2010/main" val="915317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6E6F-8DE0-4807-A770-5850E4EF8247}"/>
              </a:ext>
            </a:extLst>
          </p:cNvPr>
          <p:cNvSpPr>
            <a:spLocks noGrp="1"/>
          </p:cNvSpPr>
          <p:nvPr>
            <p:ph type="title"/>
          </p:nvPr>
        </p:nvSpPr>
        <p:spPr/>
        <p:txBody>
          <a:bodyPr/>
          <a:lstStyle/>
          <a:p>
            <a:r>
              <a:rPr lang="en-US" altLang="en-US" dirty="0"/>
              <a:t>Burial Benefits</a:t>
            </a:r>
            <a:br>
              <a:rPr lang="en-US" altLang="en-US" dirty="0"/>
            </a:br>
            <a:r>
              <a:rPr lang="en-US" altLang="en-US" sz="3600" dirty="0"/>
              <a:t>(Slide 3 of 3)</a:t>
            </a:r>
            <a:endParaRPr lang="en-US" dirty="0"/>
          </a:p>
        </p:txBody>
      </p:sp>
      <p:sp>
        <p:nvSpPr>
          <p:cNvPr id="3" name="Content Placeholder 2">
            <a:extLst>
              <a:ext uri="{FF2B5EF4-FFF2-40B4-BE49-F238E27FC236}">
                <a16:creationId xmlns:a16="http://schemas.microsoft.com/office/drawing/2014/main" id="{194F097F-FC2E-489B-889F-7FD30898D7CE}"/>
              </a:ext>
            </a:extLst>
          </p:cNvPr>
          <p:cNvSpPr>
            <a:spLocks noGrp="1"/>
          </p:cNvSpPr>
          <p:nvPr>
            <p:ph idx="1"/>
          </p:nvPr>
        </p:nvSpPr>
        <p:spPr/>
        <p:txBody>
          <a:bodyPr/>
          <a:lstStyle/>
          <a:p>
            <a:r>
              <a:rPr lang="en-US" b="1" dirty="0"/>
              <a:t>M21-1 VII.1.B.3.b. </a:t>
            </a:r>
            <a:r>
              <a:rPr lang="en-US" dirty="0"/>
              <a:t>Unless VA has evidence on the date of receipt of the notice of the Veteran’s death that the expenses incurred were less, VBA will pay the maximum NSC burial, SC burial and  plot or interment allowance</a:t>
            </a:r>
            <a:endParaRPr lang="en-US" altLang="en-US" dirty="0"/>
          </a:p>
          <a:p>
            <a:endParaRPr lang="en-US" dirty="0"/>
          </a:p>
        </p:txBody>
      </p:sp>
    </p:spTree>
    <p:extLst>
      <p:ext uri="{BB962C8B-B14F-4D97-AF65-F5344CB8AC3E}">
        <p14:creationId xmlns:p14="http://schemas.microsoft.com/office/powerpoint/2010/main" val="30268456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normAutofit/>
          </a:bodyPr>
          <a:lstStyle/>
          <a:p>
            <a:pPr algn="l"/>
            <a:r>
              <a:rPr lang="en-US" dirty="0"/>
              <a:t>Appeals Modernization Act (AMA)</a:t>
            </a:r>
          </a:p>
        </p:txBody>
      </p:sp>
      <p:sp>
        <p:nvSpPr>
          <p:cNvPr id="6" name="Text Placeholder 5">
            <a:extLst>
              <a:ext uri="{FF2B5EF4-FFF2-40B4-BE49-F238E27FC236}">
                <a16:creationId xmlns:a16="http://schemas.microsoft.com/office/drawing/2014/main" id="{C1369D8B-59C6-4085-8E45-F1173EBFD55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1226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p:txBody>
          <a:bodyPr/>
          <a:lstStyle/>
          <a:p>
            <a:r>
              <a:rPr lang="en-US"/>
              <a:t>References</a:t>
            </a:r>
            <a:endParaRPr lang="en-US" dirty="0"/>
          </a:p>
        </p:txBody>
      </p:sp>
      <p:graphicFrame>
        <p:nvGraphicFramePr>
          <p:cNvPr id="2" name="Content Placeholder 1">
            <a:extLst>
              <a:ext uri="{FF2B5EF4-FFF2-40B4-BE49-F238E27FC236}">
                <a16:creationId xmlns:a16="http://schemas.microsoft.com/office/drawing/2014/main" id="{DA11E911-B98D-46C1-A091-E5EB0E03AEA4}"/>
              </a:ext>
            </a:extLst>
          </p:cNvPr>
          <p:cNvGraphicFramePr>
            <a:graphicFrameLocks noGrp="1"/>
          </p:cNvGraphicFramePr>
          <p:nvPr>
            <p:ph idx="1"/>
            <p:extLst>
              <p:ext uri="{D42A27DB-BD31-4B8C-83A1-F6EECF244321}">
                <p14:modId xmlns:p14="http://schemas.microsoft.com/office/powerpoint/2010/main" val="2591202854"/>
              </p:ext>
            </p:extLst>
          </p:nvPr>
        </p:nvGraphicFramePr>
        <p:xfrm>
          <a:off x="838200" y="1393825"/>
          <a:ext cx="10515600" cy="5329555"/>
        </p:xfrm>
        <a:graphic>
          <a:graphicData uri="http://schemas.openxmlformats.org/drawingml/2006/table">
            <a:tbl>
              <a:tblPr firstRow="1" bandRow="1">
                <a:tableStyleId>{F2DE63D5-997A-4646-A377-4702673A728D}</a:tableStyleId>
              </a:tblPr>
              <a:tblGrid>
                <a:gridCol w="4165600">
                  <a:extLst>
                    <a:ext uri="{9D8B030D-6E8A-4147-A177-3AD203B41FA5}">
                      <a16:colId xmlns:a16="http://schemas.microsoft.com/office/drawing/2014/main" val="2008036834"/>
                    </a:ext>
                  </a:extLst>
                </a:gridCol>
                <a:gridCol w="6350000">
                  <a:extLst>
                    <a:ext uri="{9D8B030D-6E8A-4147-A177-3AD203B41FA5}">
                      <a16:colId xmlns:a16="http://schemas.microsoft.com/office/drawing/2014/main" val="1142513706"/>
                    </a:ext>
                  </a:extLst>
                </a:gridCol>
              </a:tblGrid>
              <a:tr h="574675">
                <a:tc>
                  <a:txBody>
                    <a:bodyPr/>
                    <a:lstStyle/>
                    <a:p>
                      <a:r>
                        <a:rPr lang="en-US" sz="2600" dirty="0"/>
                        <a:t>Reference</a:t>
                      </a:r>
                      <a:endParaRPr lang="en-US" sz="2600" b="1" i="0"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t>Title</a:t>
                      </a:r>
                      <a:endParaRPr lang="en-US" sz="2600" b="0" i="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856726734"/>
                  </a:ext>
                </a:extLst>
              </a:tr>
              <a:tr h="370840">
                <a:tc>
                  <a:txBody>
                    <a:bodyPr/>
                    <a:lstStyle/>
                    <a:p>
                      <a:r>
                        <a:rPr lang="en-US" sz="2400" b="1" dirty="0">
                          <a:latin typeface="Arial" panose="020B0604020202020204" pitchFamily="34" charset="0"/>
                          <a:cs typeface="Arial" panose="020B0604020202020204" pitchFamily="34" charset="0"/>
                        </a:rPr>
                        <a:t>PL115-55</a:t>
                      </a:r>
                      <a:endParaRPr lang="en-US" sz="2400" b="1" i="0"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Veterans Appeals Improvement and Modernization Act of  2017</a:t>
                      </a:r>
                      <a:endParaRPr lang="en-US" sz="2400" b="0" i="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600022364"/>
                  </a:ext>
                </a:extLst>
              </a:tr>
              <a:tr h="370840">
                <a:tc>
                  <a:txBody>
                    <a:bodyPr/>
                    <a:lstStyle/>
                    <a:p>
                      <a:r>
                        <a:rPr lang="en-US" sz="2400" b="1" dirty="0">
                          <a:latin typeface="Arial" panose="020B0604020202020204" pitchFamily="34" charset="0"/>
                          <a:cs typeface="Arial" panose="020B0604020202020204" pitchFamily="34" charset="0"/>
                        </a:rPr>
                        <a:t>38 CFR 3.2400</a:t>
                      </a:r>
                      <a:endParaRPr lang="en-US" sz="2400" b="1" i="0" dirty="0">
                        <a:latin typeface="Arial" panose="020B0604020202020204" pitchFamily="34" charset="0"/>
                        <a:cs typeface="Arial" panose="020B0604020202020204" pitchFamily="34" charset="0"/>
                      </a:endParaRPr>
                    </a:p>
                  </a:txBody>
                  <a:tcPr anchor="ctr"/>
                </a:tc>
                <a:tc>
                  <a:txBody>
                    <a:bodyPr/>
                    <a:lstStyle/>
                    <a:p>
                      <a:r>
                        <a:rPr lang="en-US" sz="2400" dirty="0">
                          <a:latin typeface="Arial" panose="020B0604020202020204" pitchFamily="34" charset="0"/>
                          <a:cs typeface="Arial" panose="020B0604020202020204" pitchFamily="34" charset="0"/>
                        </a:rPr>
                        <a:t>Applicability of modernized review system</a:t>
                      </a:r>
                      <a:endParaRPr lang="en-US" sz="2400" b="0" i="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69803371"/>
                  </a:ext>
                </a:extLst>
              </a:tr>
              <a:tr h="370840">
                <a:tc>
                  <a:txBody>
                    <a:bodyPr/>
                    <a:lstStyle/>
                    <a:p>
                      <a:r>
                        <a:rPr lang="en-US" sz="2400" b="1" dirty="0">
                          <a:latin typeface="Arial" panose="020B0604020202020204" pitchFamily="34" charset="0"/>
                          <a:cs typeface="Arial" panose="020B0604020202020204" pitchFamily="34" charset="0"/>
                        </a:rPr>
                        <a:t>38 CFR 3.2500</a:t>
                      </a:r>
                      <a:endParaRPr lang="en-US" sz="2400" b="1" i="0" dirty="0">
                        <a:latin typeface="Arial" panose="020B0604020202020204" pitchFamily="34" charset="0"/>
                        <a:cs typeface="Arial" panose="020B0604020202020204" pitchFamily="34" charset="0"/>
                      </a:endParaRPr>
                    </a:p>
                  </a:txBody>
                  <a:tcPr anchor="ctr"/>
                </a:tc>
                <a:tc>
                  <a:txBody>
                    <a:bodyPr/>
                    <a:lstStyle/>
                    <a:p>
                      <a:r>
                        <a:rPr lang="en-US" sz="2400" dirty="0">
                          <a:latin typeface="Arial" panose="020B0604020202020204" pitchFamily="34" charset="0"/>
                          <a:cs typeface="Arial" panose="020B0604020202020204" pitchFamily="34" charset="0"/>
                        </a:rPr>
                        <a:t>Review of decisions</a:t>
                      </a:r>
                      <a:endParaRPr lang="en-US" sz="2400" b="0" i="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83376987"/>
                  </a:ext>
                </a:extLst>
              </a:tr>
              <a:tr h="370840">
                <a:tc>
                  <a:txBody>
                    <a:bodyPr/>
                    <a:lstStyle/>
                    <a:p>
                      <a:r>
                        <a:rPr lang="en-US" sz="2400" b="1" dirty="0">
                          <a:latin typeface="Arial" panose="020B0604020202020204" pitchFamily="34" charset="0"/>
                          <a:cs typeface="Arial" panose="020B0604020202020204" pitchFamily="34" charset="0"/>
                        </a:rPr>
                        <a:t>38 CFR 3.2501</a:t>
                      </a:r>
                      <a:endParaRPr lang="en-US" sz="2400" b="1" i="0" dirty="0">
                        <a:latin typeface="Arial" panose="020B0604020202020204" pitchFamily="34" charset="0"/>
                        <a:cs typeface="Arial" panose="020B0604020202020204" pitchFamily="34" charset="0"/>
                      </a:endParaRPr>
                    </a:p>
                  </a:txBody>
                  <a:tcPr anchor="ctr"/>
                </a:tc>
                <a:tc>
                  <a:txBody>
                    <a:bodyPr/>
                    <a:lstStyle/>
                    <a:p>
                      <a:r>
                        <a:rPr lang="en-US" sz="2400" dirty="0">
                          <a:latin typeface="Arial" panose="020B0604020202020204" pitchFamily="34" charset="0"/>
                          <a:cs typeface="Arial" panose="020B0604020202020204" pitchFamily="34" charset="0"/>
                        </a:rPr>
                        <a:t>Supplemental claims</a:t>
                      </a:r>
                      <a:endParaRPr lang="en-US" sz="2400" b="0" i="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659191740"/>
                  </a:ext>
                </a:extLst>
              </a:tr>
              <a:tr h="370840">
                <a:tc>
                  <a:txBody>
                    <a:bodyPr/>
                    <a:lstStyle/>
                    <a:p>
                      <a:r>
                        <a:rPr lang="en-US" sz="2400" b="1" dirty="0">
                          <a:latin typeface="Arial" panose="020B0604020202020204" pitchFamily="34" charset="0"/>
                          <a:cs typeface="Arial" panose="020B0604020202020204" pitchFamily="34" charset="0"/>
                        </a:rPr>
                        <a:t>38 CFR 3.2601</a:t>
                      </a:r>
                      <a:endParaRPr lang="en-US" sz="2400" b="1" i="0" dirty="0">
                        <a:latin typeface="Arial" panose="020B0604020202020204" pitchFamily="34" charset="0"/>
                        <a:cs typeface="Arial" panose="020B0604020202020204" pitchFamily="34" charset="0"/>
                      </a:endParaRPr>
                    </a:p>
                  </a:txBody>
                  <a:tcPr anchor="ctr"/>
                </a:tc>
                <a:tc>
                  <a:txBody>
                    <a:bodyPr/>
                    <a:lstStyle/>
                    <a:p>
                      <a:r>
                        <a:rPr lang="en-US" sz="2400" dirty="0">
                          <a:latin typeface="Arial" panose="020B0604020202020204" pitchFamily="34" charset="0"/>
                          <a:cs typeface="Arial" panose="020B0604020202020204" pitchFamily="34" charset="0"/>
                        </a:rPr>
                        <a:t>Higher-level review</a:t>
                      </a:r>
                      <a:endParaRPr lang="en-US" sz="2400" b="0" i="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68591900"/>
                  </a:ext>
                </a:extLst>
              </a:tr>
              <a:tr h="370840">
                <a:tc>
                  <a:txBody>
                    <a:bodyPr/>
                    <a:lstStyle/>
                    <a:p>
                      <a:r>
                        <a:rPr lang="en-US" sz="2400" b="1" dirty="0">
                          <a:latin typeface="Arial" panose="020B0604020202020204" pitchFamily="34" charset="0"/>
                          <a:cs typeface="Arial" panose="020B0604020202020204" pitchFamily="34" charset="0"/>
                        </a:rPr>
                        <a:t>38 CFR 20.202</a:t>
                      </a:r>
                      <a:endParaRPr lang="en-US" sz="2400" b="1" i="0" dirty="0">
                        <a:latin typeface="Arial" panose="020B0604020202020204" pitchFamily="34" charset="0"/>
                        <a:cs typeface="Arial" panose="020B0604020202020204" pitchFamily="34" charset="0"/>
                      </a:endParaRPr>
                    </a:p>
                  </a:txBody>
                  <a:tcPr anchor="ctr"/>
                </a:tc>
                <a:tc>
                  <a:txBody>
                    <a:bodyPr/>
                    <a:lstStyle/>
                    <a:p>
                      <a:r>
                        <a:rPr lang="en-US" sz="2400" dirty="0">
                          <a:latin typeface="Arial" panose="020B0604020202020204" pitchFamily="34" charset="0"/>
                          <a:cs typeface="Arial" panose="020B0604020202020204" pitchFamily="34" charset="0"/>
                        </a:rPr>
                        <a:t>Notice of Disagreement</a:t>
                      </a:r>
                      <a:endParaRPr lang="en-US" sz="2400" b="0" i="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33965742"/>
                  </a:ext>
                </a:extLst>
              </a:tr>
              <a:tr h="370840">
                <a:tc>
                  <a:txBody>
                    <a:bodyPr/>
                    <a:lstStyle/>
                    <a:p>
                      <a:r>
                        <a:rPr lang="en-US" sz="2400" b="1" dirty="0">
                          <a:latin typeface="Arial" panose="020B0604020202020204" pitchFamily="34" charset="0"/>
                          <a:cs typeface="Arial" panose="020B0604020202020204" pitchFamily="34" charset="0"/>
                        </a:rPr>
                        <a:t>Appeals Modernization – VA.gov </a:t>
                      </a:r>
                      <a:endParaRPr lang="en-US" sz="2400" b="1" i="0"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hlinkClick r:id="rId2"/>
                        </a:rPr>
                        <a:t>https://benefits.va.gov/benefits/appeals.asp</a:t>
                      </a:r>
                      <a:endParaRPr lang="en-US" sz="2400" i="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84573427"/>
                  </a:ext>
                </a:extLst>
              </a:tr>
              <a:tr h="370840">
                <a:tc>
                  <a:txBody>
                    <a:bodyPr/>
                    <a:lstStyle/>
                    <a:p>
                      <a:r>
                        <a:rPr lang="en-US" sz="2400" b="1" dirty="0">
                          <a:latin typeface="Arial" panose="020B0604020202020204" pitchFamily="34" charset="0"/>
                          <a:cs typeface="Arial" panose="020B0604020202020204" pitchFamily="34" charset="0"/>
                        </a:rPr>
                        <a:t>AMO Intranet Site, Program Administration Page </a:t>
                      </a:r>
                      <a:endParaRPr lang="en-US" sz="2400" b="1" i="0"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hlinkClick r:id="rId3"/>
                        </a:rPr>
                        <a:t>https://vbaw.vba.va.gov/APPEALS/programadministration.asp</a:t>
                      </a:r>
                      <a:endParaRPr lang="en-US" sz="2400" i="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831031233"/>
                  </a:ext>
                </a:extLst>
              </a:tr>
            </a:tbl>
          </a:graphicData>
        </a:graphic>
      </p:graphicFrame>
    </p:spTree>
    <p:extLst>
      <p:ext uri="{BB962C8B-B14F-4D97-AF65-F5344CB8AC3E}">
        <p14:creationId xmlns:p14="http://schemas.microsoft.com/office/powerpoint/2010/main" val="2915212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82997" y="6425336"/>
            <a:ext cx="2522855" cy="228600"/>
          </a:xfrm>
          <a:prstGeom prst="rect">
            <a:avLst/>
          </a:prstGeom>
        </p:spPr>
        <p:txBody>
          <a:bodyPr vert="horz" wrap="square" lIns="0" tIns="0" rIns="0" bIns="0" rtlCol="0">
            <a:spAutoFit/>
          </a:bodyPr>
          <a:lstStyle/>
          <a:p>
            <a:pPr marL="0" marR="0" lvl="0" indent="0" algn="l" defTabSz="914400" rtl="0" eaLnBrk="1" fontAlgn="auto" latinLnBrk="0" hangingPunct="1">
              <a:lnSpc>
                <a:spcPts val="1710"/>
              </a:lnSpc>
              <a:spcBef>
                <a:spcPts val="0"/>
              </a:spcBef>
              <a:spcAft>
                <a:spcPts val="0"/>
              </a:spcAft>
              <a:buClrTx/>
              <a:buSzTx/>
              <a:buFontTx/>
              <a:buNone/>
              <a:tabLst/>
              <a:defRPr/>
            </a:pPr>
            <a:r>
              <a:rPr kumimoji="0" sz="1800" b="1" i="0" u="none" strike="noStrike" kern="1200" cap="none" spc="-10" normalizeH="0" baseline="0" noProof="0" dirty="0">
                <a:ln>
                  <a:noFill/>
                </a:ln>
                <a:solidFill>
                  <a:srgbClr val="C00000"/>
                </a:solidFill>
                <a:effectLst/>
                <a:uLnTx/>
                <a:uFillTx/>
                <a:latin typeface="Calibri"/>
                <a:ea typeface="+mn-ea"/>
                <a:cs typeface="Calibri"/>
              </a:rPr>
              <a:t>FOR </a:t>
            </a:r>
            <a:r>
              <a:rPr kumimoji="0" sz="1800" b="1" i="0" u="none" strike="noStrike" kern="1200" cap="none" spc="-50" normalizeH="0" baseline="0" noProof="0" dirty="0">
                <a:ln>
                  <a:noFill/>
                </a:ln>
                <a:solidFill>
                  <a:srgbClr val="C00000"/>
                </a:solidFill>
                <a:effectLst/>
                <a:uLnTx/>
                <a:uFillTx/>
                <a:latin typeface="Calibri"/>
                <a:ea typeface="+mn-ea"/>
                <a:cs typeface="Calibri"/>
              </a:rPr>
              <a:t>VA </a:t>
            </a:r>
            <a:r>
              <a:rPr kumimoji="0" sz="1800" b="1" i="0" u="none" strike="noStrike" kern="1200" cap="none" spc="-5" normalizeH="0" baseline="0" noProof="0" dirty="0">
                <a:ln>
                  <a:noFill/>
                </a:ln>
                <a:solidFill>
                  <a:srgbClr val="C00000"/>
                </a:solidFill>
                <a:effectLst/>
                <a:uLnTx/>
                <a:uFillTx/>
                <a:latin typeface="Calibri"/>
                <a:ea typeface="+mn-ea"/>
                <a:cs typeface="Calibri"/>
              </a:rPr>
              <a:t>INTERAL </a:t>
            </a:r>
            <a:r>
              <a:rPr kumimoji="0" sz="1800" b="1" i="0" u="none" strike="noStrike" kern="1200" cap="none" spc="0" normalizeH="0" baseline="0" noProof="0" dirty="0">
                <a:ln>
                  <a:noFill/>
                </a:ln>
                <a:solidFill>
                  <a:srgbClr val="C00000"/>
                </a:solidFill>
                <a:effectLst/>
                <a:uLnTx/>
                <a:uFillTx/>
                <a:latin typeface="Calibri"/>
                <a:ea typeface="+mn-ea"/>
                <a:cs typeface="Calibri"/>
              </a:rPr>
              <a:t>USE </a:t>
            </a:r>
            <a:r>
              <a:rPr kumimoji="0" sz="1800" b="1" i="0" u="none" strike="noStrike" kern="1200" cap="none" spc="-45" normalizeH="0" baseline="0" noProof="0" dirty="0">
                <a:ln>
                  <a:noFill/>
                </a:ln>
                <a:solidFill>
                  <a:srgbClr val="C00000"/>
                </a:solidFill>
                <a:effectLst/>
                <a:uLnTx/>
                <a:uFillTx/>
                <a:latin typeface="Calibri"/>
                <a:ea typeface="+mn-ea"/>
                <a:cs typeface="Calibri"/>
              </a:rPr>
              <a:t>ONLY</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3" name="object 3"/>
          <p:cNvSpPr/>
          <p:nvPr/>
        </p:nvSpPr>
        <p:spPr>
          <a:xfrm>
            <a:off x="0" y="0"/>
            <a:ext cx="12192000" cy="655320"/>
          </a:xfrm>
          <a:custGeom>
            <a:avLst/>
            <a:gdLst/>
            <a:ahLst/>
            <a:cxnLst/>
            <a:rect l="l" t="t" r="r" b="b"/>
            <a:pathLst>
              <a:path w="12192000" h="655320">
                <a:moveTo>
                  <a:pt x="0" y="655320"/>
                </a:moveTo>
                <a:lnTo>
                  <a:pt x="12192000" y="655320"/>
                </a:lnTo>
                <a:lnTo>
                  <a:pt x="12192000" y="0"/>
                </a:lnTo>
                <a:lnTo>
                  <a:pt x="0" y="0"/>
                </a:lnTo>
                <a:lnTo>
                  <a:pt x="0" y="655320"/>
                </a:lnTo>
                <a:close/>
              </a:path>
            </a:pathLst>
          </a:custGeom>
          <a:solidFill>
            <a:srgbClr val="002E5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4606797" y="6425336"/>
            <a:ext cx="2673985" cy="228600"/>
          </a:xfrm>
          <a:prstGeom prst="rect">
            <a:avLst/>
          </a:prstGeom>
        </p:spPr>
        <p:txBody>
          <a:bodyPr vert="horz" wrap="square" lIns="0" tIns="0" rIns="0" bIns="0" rtlCol="0">
            <a:spAutoFit/>
          </a:bodyPr>
          <a:lstStyle/>
          <a:p>
            <a:pPr marL="0" marR="0" lvl="0" indent="0" algn="l" defTabSz="914400" rtl="0" eaLnBrk="1" fontAlgn="auto" latinLnBrk="0" hangingPunct="1">
              <a:lnSpc>
                <a:spcPts val="1710"/>
              </a:lnSpc>
              <a:spcBef>
                <a:spcPts val="0"/>
              </a:spcBef>
              <a:spcAft>
                <a:spcPts val="0"/>
              </a:spcAft>
              <a:buClrTx/>
              <a:buSzTx/>
              <a:buFontTx/>
              <a:buNone/>
              <a:tabLst/>
              <a:defRPr/>
            </a:pPr>
            <a:r>
              <a:rPr kumimoji="0" sz="1800" b="1" i="0" u="none" strike="noStrike" kern="1200" cap="none" spc="-10" normalizeH="0" baseline="0" noProof="0" dirty="0">
                <a:ln>
                  <a:noFill/>
                </a:ln>
                <a:solidFill>
                  <a:srgbClr val="C00000"/>
                </a:solidFill>
                <a:effectLst/>
                <a:uLnTx/>
                <a:uFillTx/>
                <a:latin typeface="Calibri"/>
                <a:ea typeface="+mn-ea"/>
                <a:cs typeface="Calibri"/>
              </a:rPr>
              <a:t>FOR </a:t>
            </a:r>
            <a:r>
              <a:rPr kumimoji="0" sz="1800" b="1" i="0" u="none" strike="noStrike" kern="1200" cap="none" spc="-50" normalizeH="0" baseline="0" noProof="0" dirty="0">
                <a:ln>
                  <a:noFill/>
                </a:ln>
                <a:solidFill>
                  <a:srgbClr val="C00000"/>
                </a:solidFill>
                <a:effectLst/>
                <a:uLnTx/>
                <a:uFillTx/>
                <a:latin typeface="Calibri"/>
                <a:ea typeface="+mn-ea"/>
                <a:cs typeface="Calibri"/>
              </a:rPr>
              <a:t>VA </a:t>
            </a:r>
            <a:r>
              <a:rPr kumimoji="0" sz="1800" b="1" i="0" u="none" strike="noStrike" kern="1200" cap="none" spc="-5" normalizeH="0" baseline="0" noProof="0" dirty="0">
                <a:ln>
                  <a:noFill/>
                </a:ln>
                <a:solidFill>
                  <a:srgbClr val="C00000"/>
                </a:solidFill>
                <a:effectLst/>
                <a:uLnTx/>
                <a:uFillTx/>
                <a:latin typeface="Calibri"/>
                <a:ea typeface="+mn-ea"/>
                <a:cs typeface="Calibri"/>
              </a:rPr>
              <a:t>INTERNAL </a:t>
            </a:r>
            <a:r>
              <a:rPr kumimoji="0" sz="1800" b="1" i="0" u="none" strike="noStrike" kern="1200" cap="none" spc="0" normalizeH="0" baseline="0" noProof="0" dirty="0">
                <a:ln>
                  <a:noFill/>
                </a:ln>
                <a:solidFill>
                  <a:srgbClr val="C00000"/>
                </a:solidFill>
                <a:effectLst/>
                <a:uLnTx/>
                <a:uFillTx/>
                <a:latin typeface="Calibri"/>
                <a:ea typeface="+mn-ea"/>
                <a:cs typeface="Calibri"/>
              </a:rPr>
              <a:t>USE</a:t>
            </a:r>
            <a:r>
              <a:rPr kumimoji="0" sz="1800" b="1" i="0" u="none" strike="noStrike" kern="1200" cap="none" spc="5" normalizeH="0" baseline="0" noProof="0" dirty="0">
                <a:ln>
                  <a:noFill/>
                </a:ln>
                <a:solidFill>
                  <a:srgbClr val="C00000"/>
                </a:solidFill>
                <a:effectLst/>
                <a:uLnTx/>
                <a:uFillTx/>
                <a:latin typeface="Calibri"/>
                <a:ea typeface="+mn-ea"/>
                <a:cs typeface="Calibri"/>
              </a:rPr>
              <a:t> </a:t>
            </a:r>
            <a:r>
              <a:rPr kumimoji="0" sz="1800" b="1" i="0" u="none" strike="noStrike" kern="1200" cap="none" spc="-45" normalizeH="0" baseline="0" noProof="0" dirty="0">
                <a:ln>
                  <a:noFill/>
                </a:ln>
                <a:solidFill>
                  <a:srgbClr val="C00000"/>
                </a:solidFill>
                <a:effectLst/>
                <a:uLnTx/>
                <a:uFillTx/>
                <a:latin typeface="Calibri"/>
                <a:ea typeface="+mn-ea"/>
                <a:cs typeface="Calibri"/>
              </a:rPr>
              <a:t>ONLY</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6" name="object 6"/>
          <p:cNvSpPr txBox="1"/>
          <p:nvPr/>
        </p:nvSpPr>
        <p:spPr>
          <a:xfrm>
            <a:off x="10426318" y="6521501"/>
            <a:ext cx="77470" cy="152400"/>
          </a:xfrm>
          <a:prstGeom prst="rect">
            <a:avLst/>
          </a:prstGeom>
        </p:spPr>
        <p:txBody>
          <a:bodyPr vert="horz" wrap="square" lIns="0" tIns="0" rIns="0" bIns="0" rtlCol="0">
            <a:spAutoFit/>
          </a:bodyPr>
          <a:lstStyle/>
          <a:p>
            <a:pPr marL="0" marR="0" lvl="0" indent="0" algn="l" defTabSz="914400" rtl="0" eaLnBrk="1" fontAlgn="auto" latinLnBrk="0" hangingPunct="1">
              <a:lnSpc>
                <a:spcPts val="1140"/>
              </a:lnSpc>
              <a:spcBef>
                <a:spcPts val="0"/>
              </a:spcBef>
              <a:spcAft>
                <a:spcPts val="0"/>
              </a:spcAft>
              <a:buClrTx/>
              <a:buSzTx/>
              <a:buFontTx/>
              <a:buNone/>
              <a:tabLst/>
              <a:defRPr/>
            </a:pPr>
            <a:r>
              <a:rPr kumimoji="0" sz="1200" b="0" i="0" u="none" strike="noStrike" kern="1200" cap="none" spc="0" normalizeH="0" baseline="0" noProof="0" dirty="0">
                <a:ln>
                  <a:noFill/>
                </a:ln>
                <a:solidFill>
                  <a:srgbClr val="FFFFFF"/>
                </a:solidFill>
                <a:effectLst/>
                <a:uLnTx/>
                <a:uFillTx/>
                <a:latin typeface="Calibri"/>
                <a:ea typeface="+mn-ea"/>
                <a:cs typeface="Calibri"/>
              </a:rPr>
              <a:t>6</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9" name="object 9"/>
          <p:cNvSpPr/>
          <p:nvPr/>
        </p:nvSpPr>
        <p:spPr>
          <a:xfrm>
            <a:off x="7700264" y="648969"/>
            <a:ext cx="0" cy="445770"/>
          </a:xfrm>
          <a:custGeom>
            <a:avLst/>
            <a:gdLst/>
            <a:ahLst/>
            <a:cxnLst/>
            <a:rect l="l" t="t" r="r" b="b"/>
            <a:pathLst>
              <a:path h="445769">
                <a:moveTo>
                  <a:pt x="0" y="0"/>
                </a:moveTo>
                <a:lnTo>
                  <a:pt x="0" y="445642"/>
                </a:lnTo>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7700264" y="1132713"/>
            <a:ext cx="0" cy="5725795"/>
          </a:xfrm>
          <a:custGeom>
            <a:avLst/>
            <a:gdLst/>
            <a:ahLst/>
            <a:cxnLst/>
            <a:rect l="l" t="t" r="r" b="b"/>
            <a:pathLst>
              <a:path h="5725795">
                <a:moveTo>
                  <a:pt x="0" y="0"/>
                </a:moveTo>
                <a:lnTo>
                  <a:pt x="0" y="5725284"/>
                </a:lnTo>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3175" y="648969"/>
            <a:ext cx="0" cy="6209030"/>
          </a:xfrm>
          <a:custGeom>
            <a:avLst/>
            <a:gdLst/>
            <a:ahLst/>
            <a:cxnLst/>
            <a:rect l="l" t="t" r="r" b="b"/>
            <a:pathLst>
              <a:path h="6209030">
                <a:moveTo>
                  <a:pt x="0" y="0"/>
                </a:moveTo>
                <a:lnTo>
                  <a:pt x="0" y="6209027"/>
                </a:lnTo>
              </a:path>
            </a:pathLst>
          </a:custGeom>
          <a:ln w="635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2188825" y="648969"/>
            <a:ext cx="0" cy="6209030"/>
          </a:xfrm>
          <a:custGeom>
            <a:avLst/>
            <a:gdLst/>
            <a:ahLst/>
            <a:cxnLst/>
            <a:rect l="l" t="t" r="r" b="b"/>
            <a:pathLst>
              <a:path h="6209030">
                <a:moveTo>
                  <a:pt x="0" y="0"/>
                </a:moveTo>
                <a:lnTo>
                  <a:pt x="0" y="6209027"/>
                </a:lnTo>
              </a:path>
            </a:pathLst>
          </a:custGeom>
          <a:ln w="635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0" y="655319"/>
            <a:ext cx="12192000" cy="0"/>
          </a:xfrm>
          <a:custGeom>
            <a:avLst/>
            <a:gdLst/>
            <a:ahLst/>
            <a:cxnLst/>
            <a:rect l="l" t="t" r="r" b="b"/>
            <a:pathLst>
              <a:path w="12192000">
                <a:moveTo>
                  <a:pt x="0" y="0"/>
                </a:moveTo>
                <a:lnTo>
                  <a:pt x="12192000" y="0"/>
                </a:lnTo>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4" name="object 14"/>
          <p:cNvGraphicFramePr>
            <a:graphicFrameLocks noGrp="1"/>
          </p:cNvGraphicFramePr>
          <p:nvPr>
            <p:extLst>
              <p:ext uri="{D42A27DB-BD31-4B8C-83A1-F6EECF244321}">
                <p14:modId xmlns:p14="http://schemas.microsoft.com/office/powerpoint/2010/main" val="3146279862"/>
              </p:ext>
            </p:extLst>
          </p:nvPr>
        </p:nvGraphicFramePr>
        <p:xfrm>
          <a:off x="5716" y="655319"/>
          <a:ext cx="12186284" cy="6235700"/>
        </p:xfrm>
        <a:graphic>
          <a:graphicData uri="http://schemas.openxmlformats.org/drawingml/2006/table">
            <a:tbl>
              <a:tblPr firstRow="1" bandRow="1">
                <a:tableStyleId>{2D5ABB26-0587-4C30-8999-92F81FD0307C}</a:tableStyleId>
              </a:tblPr>
              <a:tblGrid>
                <a:gridCol w="3750945">
                  <a:extLst>
                    <a:ext uri="{9D8B030D-6E8A-4147-A177-3AD203B41FA5}">
                      <a16:colId xmlns:a16="http://schemas.microsoft.com/office/drawing/2014/main" val="20000"/>
                    </a:ext>
                  </a:extLst>
                </a:gridCol>
                <a:gridCol w="4193539">
                  <a:extLst>
                    <a:ext uri="{9D8B030D-6E8A-4147-A177-3AD203B41FA5}">
                      <a16:colId xmlns:a16="http://schemas.microsoft.com/office/drawing/2014/main" val="20001"/>
                    </a:ext>
                  </a:extLst>
                </a:gridCol>
                <a:gridCol w="4241800">
                  <a:extLst>
                    <a:ext uri="{9D8B030D-6E8A-4147-A177-3AD203B41FA5}">
                      <a16:colId xmlns:a16="http://schemas.microsoft.com/office/drawing/2014/main" val="20002"/>
                    </a:ext>
                  </a:extLst>
                </a:gridCol>
              </a:tblGrid>
              <a:tr h="365759">
                <a:tc gridSpan="2">
                  <a:txBody>
                    <a:bodyPr/>
                    <a:lstStyle/>
                    <a:p>
                      <a:pPr algn="ctr">
                        <a:lnSpc>
                          <a:spcPct val="100000"/>
                        </a:lnSpc>
                        <a:spcBef>
                          <a:spcPts val="880"/>
                        </a:spcBef>
                      </a:pPr>
                      <a:r>
                        <a:rPr lang="en-US" sz="2400" b="1" dirty="0">
                          <a:solidFill>
                            <a:schemeClr val="bg1"/>
                          </a:solidFill>
                          <a:latin typeface="Arial" panose="020B0604020202020204" pitchFamily="34" charset="0"/>
                          <a:cs typeface="Arial" panose="020B0604020202020204" pitchFamily="34" charset="0"/>
                        </a:rPr>
                        <a:t>VBA</a:t>
                      </a:r>
                      <a:endParaRPr sz="2400" b="1" dirty="0">
                        <a:solidFill>
                          <a:schemeClr val="bg1"/>
                        </a:solidFill>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a:p>
                  </a:txBody>
                  <a:tcPr marL="0" marR="0" marT="0" marB="0"/>
                </a:tc>
                <a:tc>
                  <a:txBody>
                    <a:bodyPr/>
                    <a:lstStyle/>
                    <a:p>
                      <a:pPr marL="3175" algn="ctr">
                        <a:lnSpc>
                          <a:spcPct val="100000"/>
                        </a:lnSpc>
                        <a:spcBef>
                          <a:spcPts val="880"/>
                        </a:spcBef>
                      </a:pPr>
                      <a:r>
                        <a:rPr lang="en-US" sz="2400" b="1" dirty="0">
                          <a:solidFill>
                            <a:schemeClr val="bg1"/>
                          </a:solidFill>
                          <a:latin typeface="Arial" panose="020B0604020202020204" pitchFamily="34" charset="0"/>
                          <a:cs typeface="Arial" panose="020B0604020202020204" pitchFamily="34" charset="0"/>
                        </a:rPr>
                        <a:t>BVA</a:t>
                      </a:r>
                      <a:endParaRPr sz="2400" b="1" dirty="0">
                        <a:solidFill>
                          <a:schemeClr val="bg1"/>
                        </a:solidFill>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324277">
                <a:tc>
                  <a:txBody>
                    <a:bodyPr/>
                    <a:lstStyle/>
                    <a:p>
                      <a:pPr marL="676910">
                        <a:lnSpc>
                          <a:spcPct val="100000"/>
                        </a:lnSpc>
                        <a:spcBef>
                          <a:spcPts val="305"/>
                        </a:spcBef>
                      </a:pPr>
                      <a:r>
                        <a:rPr sz="2000" b="1" dirty="0">
                          <a:latin typeface="Arial" panose="020B0604020202020204" pitchFamily="34" charset="0"/>
                          <a:cs typeface="Arial" panose="020B0604020202020204" pitchFamily="34" charset="0"/>
                        </a:rPr>
                        <a:t>Supplemental</a:t>
                      </a:r>
                      <a:r>
                        <a:rPr sz="2000" b="1" spc="-40" dirty="0">
                          <a:latin typeface="Arial" panose="020B0604020202020204" pitchFamily="34" charset="0"/>
                          <a:cs typeface="Arial" panose="020B0604020202020204" pitchFamily="34" charset="0"/>
                        </a:rPr>
                        <a:t> </a:t>
                      </a:r>
                      <a:r>
                        <a:rPr sz="2000" b="1" spc="-5" dirty="0">
                          <a:latin typeface="Arial" panose="020B0604020202020204" pitchFamily="34" charset="0"/>
                          <a:cs typeface="Arial" panose="020B0604020202020204" pitchFamily="34" charset="0"/>
                        </a:rPr>
                        <a:t>Claim</a:t>
                      </a:r>
                      <a:endParaRPr sz="2000" dirty="0">
                        <a:latin typeface="Arial" panose="020B0604020202020204" pitchFamily="34" charset="0"/>
                        <a:cs typeface="Arial" panose="020B0604020202020204" pitchFamily="34" charset="0"/>
                      </a:endParaRPr>
                    </a:p>
                  </a:txBody>
                  <a:tcPr marL="0" marR="0" marT="3873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748030">
                        <a:lnSpc>
                          <a:spcPct val="100000"/>
                        </a:lnSpc>
                        <a:spcBef>
                          <a:spcPts val="305"/>
                        </a:spcBef>
                      </a:pPr>
                      <a:r>
                        <a:rPr sz="2000" b="1" spc="-5" dirty="0">
                          <a:latin typeface="Arial" panose="020B0604020202020204" pitchFamily="34" charset="0"/>
                          <a:cs typeface="Arial" panose="020B0604020202020204" pitchFamily="34" charset="0"/>
                        </a:rPr>
                        <a:t>Higher-Level</a:t>
                      </a:r>
                      <a:r>
                        <a:rPr sz="2000" b="1" dirty="0">
                          <a:latin typeface="Arial" panose="020B0604020202020204" pitchFamily="34" charset="0"/>
                          <a:cs typeface="Arial" panose="020B0604020202020204" pitchFamily="34" charset="0"/>
                        </a:rPr>
                        <a:t> </a:t>
                      </a:r>
                      <a:r>
                        <a:rPr sz="2000" b="1" spc="-10" dirty="0">
                          <a:latin typeface="Arial" panose="020B0604020202020204" pitchFamily="34" charset="0"/>
                          <a:cs typeface="Arial" panose="020B0604020202020204" pitchFamily="34" charset="0"/>
                        </a:rPr>
                        <a:t>Review</a:t>
                      </a:r>
                      <a:endParaRPr sz="2000" dirty="0">
                        <a:latin typeface="Arial" panose="020B0604020202020204" pitchFamily="34" charset="0"/>
                        <a:cs typeface="Arial" panose="020B0604020202020204" pitchFamily="34" charset="0"/>
                      </a:endParaRPr>
                    </a:p>
                  </a:txBody>
                  <a:tcPr marL="0" marR="0" marT="3873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EC3FF"/>
                    </a:solidFill>
                  </a:tcPr>
                </a:tc>
                <a:tc>
                  <a:txBody>
                    <a:bodyPr/>
                    <a:lstStyle/>
                    <a:p>
                      <a:pPr marL="1435100">
                        <a:lnSpc>
                          <a:spcPct val="100000"/>
                        </a:lnSpc>
                        <a:spcBef>
                          <a:spcPts val="305"/>
                        </a:spcBef>
                      </a:pPr>
                      <a:r>
                        <a:rPr sz="2000" b="1" spc="-10" dirty="0">
                          <a:latin typeface="Arial" panose="020B0604020202020204" pitchFamily="34" charset="0"/>
                          <a:cs typeface="Arial" panose="020B0604020202020204" pitchFamily="34" charset="0"/>
                        </a:rPr>
                        <a:t>Board</a:t>
                      </a:r>
                      <a:r>
                        <a:rPr sz="2000" b="1" spc="-5" dirty="0">
                          <a:latin typeface="Arial" panose="020B0604020202020204" pitchFamily="34" charset="0"/>
                          <a:cs typeface="Arial" panose="020B0604020202020204" pitchFamily="34" charset="0"/>
                        </a:rPr>
                        <a:t> </a:t>
                      </a:r>
                      <a:r>
                        <a:rPr sz="2000" b="1" dirty="0">
                          <a:latin typeface="Arial" panose="020B0604020202020204" pitchFamily="34" charset="0"/>
                          <a:cs typeface="Arial" panose="020B0604020202020204" pitchFamily="34" charset="0"/>
                        </a:rPr>
                        <a:t>Appeal</a:t>
                      </a:r>
                      <a:endParaRPr sz="2000" dirty="0">
                        <a:latin typeface="Arial" panose="020B0604020202020204" pitchFamily="34" charset="0"/>
                        <a:cs typeface="Arial" panose="020B0604020202020204" pitchFamily="34" charset="0"/>
                      </a:endParaRPr>
                    </a:p>
                  </a:txBody>
                  <a:tcPr marL="0" marR="0" marT="3873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757B"/>
                    </a:solidFill>
                  </a:tcPr>
                </a:tc>
                <a:extLst>
                  <a:ext uri="{0D108BD9-81ED-4DB2-BD59-A6C34878D82A}">
                    <a16:rowId xmlns:a16="http://schemas.microsoft.com/office/drawing/2014/main" val="10001"/>
                  </a:ext>
                </a:extLst>
              </a:tr>
              <a:tr h="5170636">
                <a:tc>
                  <a:txBody>
                    <a:bodyPr/>
                    <a:lstStyle/>
                    <a:p>
                      <a:pPr marL="374650" marR="170180" indent="-286385">
                        <a:lnSpc>
                          <a:spcPct val="100000"/>
                        </a:lnSpc>
                        <a:spcBef>
                          <a:spcPts val="315"/>
                        </a:spcBef>
                        <a:buFont typeface="Arial"/>
                        <a:buChar char="•"/>
                        <a:tabLst>
                          <a:tab pos="374650" algn="l"/>
                          <a:tab pos="375285" algn="l"/>
                        </a:tabLst>
                      </a:pPr>
                      <a:r>
                        <a:rPr sz="1700" spc="-10" dirty="0">
                          <a:latin typeface="Arial" panose="020B0604020202020204" pitchFamily="34" charset="0"/>
                          <a:cs typeface="Arial" panose="020B0604020202020204" pitchFamily="34" charset="0"/>
                        </a:rPr>
                        <a:t>Replaces </a:t>
                      </a:r>
                      <a:r>
                        <a:rPr sz="1700" spc="-5" dirty="0">
                          <a:latin typeface="Arial" panose="020B0604020202020204" pitchFamily="34" charset="0"/>
                          <a:cs typeface="Arial" panose="020B0604020202020204" pitchFamily="34" charset="0"/>
                        </a:rPr>
                        <a:t>“reconsiderations” </a:t>
                      </a:r>
                      <a:r>
                        <a:rPr sz="1700" dirty="0">
                          <a:latin typeface="Arial" panose="020B0604020202020204" pitchFamily="34" charset="0"/>
                          <a:cs typeface="Arial" panose="020B0604020202020204" pitchFamily="34" charset="0"/>
                        </a:rPr>
                        <a:t>and  </a:t>
                      </a:r>
                      <a:r>
                        <a:rPr sz="1700" spc="-5" dirty="0">
                          <a:latin typeface="Arial" panose="020B0604020202020204" pitchFamily="34" charset="0"/>
                          <a:cs typeface="Arial" panose="020B0604020202020204" pitchFamily="34" charset="0"/>
                        </a:rPr>
                        <a:t>“reopening” claims with “new and  material”</a:t>
                      </a:r>
                      <a:r>
                        <a:rPr sz="1700" spc="-15" dirty="0">
                          <a:latin typeface="Arial" panose="020B0604020202020204" pitchFamily="34" charset="0"/>
                          <a:cs typeface="Arial" panose="020B0604020202020204" pitchFamily="34" charset="0"/>
                        </a:rPr>
                        <a:t> </a:t>
                      </a:r>
                      <a:r>
                        <a:rPr sz="1700" dirty="0">
                          <a:latin typeface="Arial" panose="020B0604020202020204" pitchFamily="34" charset="0"/>
                          <a:cs typeface="Arial" panose="020B0604020202020204" pitchFamily="34" charset="0"/>
                        </a:rPr>
                        <a:t>evidence</a:t>
                      </a:r>
                    </a:p>
                    <a:p>
                      <a:pPr marL="374650" marR="480059" indent="-286385">
                        <a:lnSpc>
                          <a:spcPct val="100000"/>
                        </a:lnSpc>
                        <a:spcBef>
                          <a:spcPts val="605"/>
                        </a:spcBef>
                        <a:buFont typeface="Arial"/>
                        <a:buChar char="•"/>
                        <a:tabLst>
                          <a:tab pos="374650" algn="l"/>
                          <a:tab pos="375285" algn="l"/>
                        </a:tabLst>
                      </a:pPr>
                      <a:r>
                        <a:rPr sz="1700" spc="-50" dirty="0">
                          <a:latin typeface="Arial" panose="020B0604020202020204" pitchFamily="34" charset="0"/>
                          <a:cs typeface="Arial" panose="020B0604020202020204" pitchFamily="34" charset="0"/>
                        </a:rPr>
                        <a:t>VA </a:t>
                      </a:r>
                      <a:r>
                        <a:rPr sz="1700" dirty="0">
                          <a:latin typeface="Arial" panose="020B0604020202020204" pitchFamily="34" charset="0"/>
                          <a:cs typeface="Arial" panose="020B0604020202020204" pitchFamily="34" charset="0"/>
                        </a:rPr>
                        <a:t>will </a:t>
                      </a:r>
                      <a:r>
                        <a:rPr sz="1700" spc="-5" dirty="0">
                          <a:latin typeface="Arial" panose="020B0604020202020204" pitchFamily="34" charset="0"/>
                          <a:cs typeface="Arial" panose="020B0604020202020204" pitchFamily="34" charset="0"/>
                        </a:rPr>
                        <a:t>readjudicate </a:t>
                      </a:r>
                      <a:r>
                        <a:rPr sz="1700" dirty="0">
                          <a:latin typeface="Arial" panose="020B0604020202020204" pitchFamily="34" charset="0"/>
                          <a:cs typeface="Arial" panose="020B0604020202020204" pitchFamily="34" charset="0"/>
                        </a:rPr>
                        <a:t>a </a:t>
                      </a:r>
                      <a:r>
                        <a:rPr sz="1700" spc="-5" dirty="0">
                          <a:latin typeface="Arial" panose="020B0604020202020204" pitchFamily="34" charset="0"/>
                          <a:cs typeface="Arial" panose="020B0604020202020204" pitchFamily="34" charset="0"/>
                        </a:rPr>
                        <a:t>claim if  “new and </a:t>
                      </a:r>
                      <a:r>
                        <a:rPr sz="1700" spc="-10" dirty="0">
                          <a:latin typeface="Arial" panose="020B0604020202020204" pitchFamily="34" charset="0"/>
                          <a:cs typeface="Arial" panose="020B0604020202020204" pitchFamily="34" charset="0"/>
                        </a:rPr>
                        <a:t>relevant” </a:t>
                      </a:r>
                      <a:r>
                        <a:rPr sz="1700" dirty="0">
                          <a:latin typeface="Arial" panose="020B0604020202020204" pitchFamily="34" charset="0"/>
                          <a:cs typeface="Arial" panose="020B0604020202020204" pitchFamily="34" charset="0"/>
                        </a:rPr>
                        <a:t>evidence</a:t>
                      </a:r>
                      <a:r>
                        <a:rPr sz="1700" spc="-80" dirty="0">
                          <a:latin typeface="Arial" panose="020B0604020202020204" pitchFamily="34" charset="0"/>
                          <a:cs typeface="Arial" panose="020B0604020202020204" pitchFamily="34" charset="0"/>
                        </a:rPr>
                        <a:t> </a:t>
                      </a:r>
                      <a:r>
                        <a:rPr sz="1700" spc="-5" dirty="0">
                          <a:latin typeface="Arial" panose="020B0604020202020204" pitchFamily="34" charset="0"/>
                          <a:cs typeface="Arial" panose="020B0604020202020204" pitchFamily="34" charset="0"/>
                        </a:rPr>
                        <a:t>is </a:t>
                      </a:r>
                      <a:r>
                        <a:rPr sz="1700" spc="-10" dirty="0">
                          <a:latin typeface="Arial" panose="020B0604020202020204" pitchFamily="34" charset="0"/>
                          <a:cs typeface="Arial" panose="020B0604020202020204" pitchFamily="34" charset="0"/>
                        </a:rPr>
                        <a:t>presented </a:t>
                      </a:r>
                      <a:r>
                        <a:rPr sz="1700" dirty="0">
                          <a:latin typeface="Arial" panose="020B0604020202020204" pitchFamily="34" charset="0"/>
                          <a:cs typeface="Arial" panose="020B0604020202020204" pitchFamily="34" charset="0"/>
                        </a:rPr>
                        <a:t>or </a:t>
                      </a:r>
                      <a:r>
                        <a:rPr sz="1700" spc="-5" dirty="0">
                          <a:latin typeface="Arial" panose="020B0604020202020204" pitchFamily="34" charset="0"/>
                          <a:cs typeface="Arial" panose="020B0604020202020204" pitchFamily="34" charset="0"/>
                        </a:rPr>
                        <a:t>identified </a:t>
                      </a:r>
                      <a:r>
                        <a:rPr sz="1700" dirty="0">
                          <a:latin typeface="Arial" panose="020B0604020202020204" pitchFamily="34" charset="0"/>
                          <a:cs typeface="Arial" panose="020B0604020202020204" pitchFamily="34" charset="0"/>
                        </a:rPr>
                        <a:t>with a </a:t>
                      </a:r>
                      <a:r>
                        <a:rPr sz="1700" spc="-5" dirty="0">
                          <a:latin typeface="Arial" panose="020B0604020202020204" pitchFamily="34" charset="0"/>
                          <a:cs typeface="Arial" panose="020B0604020202020204" pitchFamily="34" charset="0"/>
                        </a:rPr>
                        <a:t>supplemental claim </a:t>
                      </a:r>
                      <a:r>
                        <a:rPr sz="1700" b="1" spc="-5" dirty="0">
                          <a:latin typeface="Arial" panose="020B0604020202020204" pitchFamily="34" charset="0"/>
                          <a:cs typeface="Arial" panose="020B0604020202020204" pitchFamily="34" charset="0"/>
                        </a:rPr>
                        <a:t>(open  record)</a:t>
                      </a:r>
                      <a:r>
                        <a:rPr sz="1700" spc="-5" dirty="0">
                          <a:latin typeface="Arial" panose="020B0604020202020204" pitchFamily="34" charset="0"/>
                          <a:cs typeface="Arial" panose="020B0604020202020204" pitchFamily="34" charset="0"/>
                        </a:rPr>
                        <a:t>.</a:t>
                      </a:r>
                      <a:endParaRPr sz="1700" dirty="0">
                        <a:latin typeface="Arial" panose="020B0604020202020204" pitchFamily="34" charset="0"/>
                        <a:cs typeface="Arial" panose="020B0604020202020204" pitchFamily="34" charset="0"/>
                      </a:endParaRPr>
                    </a:p>
                    <a:p>
                      <a:pPr marL="374650" marR="86360" indent="-286385">
                        <a:lnSpc>
                          <a:spcPct val="100000"/>
                        </a:lnSpc>
                        <a:spcBef>
                          <a:spcPts val="600"/>
                        </a:spcBef>
                        <a:buFont typeface="Arial"/>
                        <a:buChar char="•"/>
                        <a:tabLst>
                          <a:tab pos="374650" algn="l"/>
                          <a:tab pos="375285" algn="l"/>
                        </a:tabLst>
                      </a:pPr>
                      <a:r>
                        <a:rPr sz="1700" spc="-50" dirty="0">
                          <a:latin typeface="Arial" panose="020B0604020202020204" pitchFamily="34" charset="0"/>
                          <a:cs typeface="Arial" panose="020B0604020202020204" pitchFamily="34" charset="0"/>
                        </a:rPr>
                        <a:t>VA </a:t>
                      </a:r>
                      <a:r>
                        <a:rPr sz="1700" dirty="0">
                          <a:latin typeface="Arial" panose="020B0604020202020204" pitchFamily="34" charset="0"/>
                          <a:cs typeface="Arial" panose="020B0604020202020204" pitchFamily="34" charset="0"/>
                        </a:rPr>
                        <a:t>will </a:t>
                      </a:r>
                      <a:r>
                        <a:rPr sz="1700" spc="-5" dirty="0">
                          <a:latin typeface="Arial" panose="020B0604020202020204" pitchFamily="34" charset="0"/>
                          <a:cs typeface="Arial" panose="020B0604020202020204" pitchFamily="34" charset="0"/>
                        </a:rPr>
                        <a:t>assist in gathering new and  </a:t>
                      </a:r>
                      <a:r>
                        <a:rPr sz="1700" spc="-10" dirty="0">
                          <a:latin typeface="Arial" panose="020B0604020202020204" pitchFamily="34" charset="0"/>
                          <a:cs typeface="Arial" panose="020B0604020202020204" pitchFamily="34" charset="0"/>
                        </a:rPr>
                        <a:t>relevant </a:t>
                      </a:r>
                      <a:r>
                        <a:rPr sz="1700" dirty="0">
                          <a:latin typeface="Arial" panose="020B0604020202020204" pitchFamily="34" charset="0"/>
                          <a:cs typeface="Arial" panose="020B0604020202020204" pitchFamily="34" charset="0"/>
                        </a:rPr>
                        <a:t>evidence </a:t>
                      </a:r>
                      <a:r>
                        <a:rPr sz="1700" b="1" spc="-5" dirty="0">
                          <a:latin typeface="Arial" panose="020B0604020202020204" pitchFamily="34" charset="0"/>
                          <a:cs typeface="Arial" panose="020B0604020202020204" pitchFamily="34" charset="0"/>
                        </a:rPr>
                        <a:t>(duty </a:t>
                      </a:r>
                      <a:r>
                        <a:rPr sz="1700" b="1" spc="-10" dirty="0">
                          <a:latin typeface="Arial" panose="020B0604020202020204" pitchFamily="34" charset="0"/>
                          <a:cs typeface="Arial" panose="020B0604020202020204" pitchFamily="34" charset="0"/>
                        </a:rPr>
                        <a:t>to</a:t>
                      </a:r>
                      <a:r>
                        <a:rPr sz="1700" b="1" spc="-45" dirty="0">
                          <a:latin typeface="Arial" panose="020B0604020202020204" pitchFamily="34" charset="0"/>
                          <a:cs typeface="Arial" panose="020B0604020202020204" pitchFamily="34" charset="0"/>
                        </a:rPr>
                        <a:t> </a:t>
                      </a:r>
                      <a:r>
                        <a:rPr sz="1700" b="1" spc="-10" dirty="0">
                          <a:latin typeface="Arial" panose="020B0604020202020204" pitchFamily="34" charset="0"/>
                          <a:cs typeface="Arial" panose="020B0604020202020204" pitchFamily="34" charset="0"/>
                        </a:rPr>
                        <a:t>assist)</a:t>
                      </a:r>
                      <a:r>
                        <a:rPr sz="1700" spc="-10" dirty="0">
                          <a:latin typeface="Arial" panose="020B0604020202020204" pitchFamily="34" charset="0"/>
                          <a:cs typeface="Arial" panose="020B0604020202020204" pitchFamily="34" charset="0"/>
                        </a:rPr>
                        <a:t>.</a:t>
                      </a:r>
                      <a:endParaRPr sz="1700" dirty="0">
                        <a:latin typeface="Arial" panose="020B0604020202020204" pitchFamily="34" charset="0"/>
                        <a:cs typeface="Arial" panose="020B0604020202020204" pitchFamily="34" charset="0"/>
                      </a:endParaRPr>
                    </a:p>
                    <a:p>
                      <a:pPr marL="374650" marR="170180" indent="-286385">
                        <a:lnSpc>
                          <a:spcPct val="100000"/>
                        </a:lnSpc>
                        <a:spcBef>
                          <a:spcPts val="600"/>
                        </a:spcBef>
                        <a:buFont typeface="Arial"/>
                        <a:buChar char="•"/>
                        <a:tabLst>
                          <a:tab pos="374650" algn="l"/>
                          <a:tab pos="375285" algn="l"/>
                        </a:tabLst>
                      </a:pPr>
                      <a:r>
                        <a:rPr sz="1700" spc="-5" dirty="0">
                          <a:latin typeface="Arial" panose="020B0604020202020204" pitchFamily="34" charset="0"/>
                          <a:cs typeface="Arial" panose="020B0604020202020204" pitchFamily="34" charset="0"/>
                        </a:rPr>
                        <a:t>Effective date for benefits is  </a:t>
                      </a:r>
                      <a:r>
                        <a:rPr sz="1700" dirty="0">
                          <a:latin typeface="Arial" panose="020B0604020202020204" pitchFamily="34" charset="0"/>
                          <a:cs typeface="Arial" panose="020B0604020202020204" pitchFamily="34" charset="0"/>
                        </a:rPr>
                        <a:t>always </a:t>
                      </a:r>
                      <a:r>
                        <a:rPr sz="1700" spc="-10" dirty="0">
                          <a:latin typeface="Arial" panose="020B0604020202020204" pitchFamily="34" charset="0"/>
                          <a:cs typeface="Arial" panose="020B0604020202020204" pitchFamily="34" charset="0"/>
                        </a:rPr>
                        <a:t>protected </a:t>
                      </a:r>
                      <a:r>
                        <a:rPr sz="1700" dirty="0">
                          <a:latin typeface="Arial" panose="020B0604020202020204" pitchFamily="34" charset="0"/>
                          <a:cs typeface="Arial" panose="020B0604020202020204" pitchFamily="34" charset="0"/>
                        </a:rPr>
                        <a:t>when</a:t>
                      </a:r>
                      <a:r>
                        <a:rPr sz="1700" spc="-75" dirty="0">
                          <a:latin typeface="Arial" panose="020B0604020202020204" pitchFamily="34" charset="0"/>
                          <a:cs typeface="Arial" panose="020B0604020202020204" pitchFamily="34" charset="0"/>
                        </a:rPr>
                        <a:t> </a:t>
                      </a:r>
                      <a:r>
                        <a:rPr sz="1700" spc="-5" dirty="0">
                          <a:latin typeface="Arial" panose="020B0604020202020204" pitchFamily="34" charset="0"/>
                          <a:cs typeface="Arial" panose="020B0604020202020204" pitchFamily="34" charset="0"/>
                        </a:rPr>
                        <a:t>submitted  </a:t>
                      </a:r>
                      <a:r>
                        <a:rPr sz="1700" dirty="0">
                          <a:latin typeface="Arial" panose="020B0604020202020204" pitchFamily="34" charset="0"/>
                          <a:cs typeface="Arial" panose="020B0604020202020204" pitchFamily="34" charset="0"/>
                        </a:rPr>
                        <a:t>within 1 </a:t>
                      </a:r>
                      <a:r>
                        <a:rPr sz="1700" spc="-5" dirty="0">
                          <a:latin typeface="Arial" panose="020B0604020202020204" pitchFamily="34" charset="0"/>
                          <a:cs typeface="Arial" panose="020B0604020202020204" pitchFamily="34" charset="0"/>
                        </a:rPr>
                        <a:t>year </a:t>
                      </a:r>
                      <a:r>
                        <a:rPr sz="1700" spc="-20" dirty="0">
                          <a:latin typeface="Arial" panose="020B0604020202020204" pitchFamily="34" charset="0"/>
                          <a:cs typeface="Arial" panose="020B0604020202020204" pitchFamily="34" charset="0"/>
                        </a:rPr>
                        <a:t>of </a:t>
                      </a:r>
                      <a:r>
                        <a:rPr sz="1700" spc="-5" dirty="0">
                          <a:latin typeface="Arial" panose="020B0604020202020204" pitchFamily="34" charset="0"/>
                          <a:cs typeface="Arial" panose="020B0604020202020204" pitchFamily="34" charset="0"/>
                        </a:rPr>
                        <a:t>prior</a:t>
                      </a:r>
                      <a:r>
                        <a:rPr sz="1700" spc="-45" dirty="0">
                          <a:latin typeface="Arial" panose="020B0604020202020204" pitchFamily="34" charset="0"/>
                          <a:cs typeface="Arial" panose="020B0604020202020204" pitchFamily="34" charset="0"/>
                        </a:rPr>
                        <a:t> </a:t>
                      </a:r>
                      <a:r>
                        <a:rPr sz="1700" dirty="0">
                          <a:latin typeface="Arial" panose="020B0604020202020204" pitchFamily="34" charset="0"/>
                          <a:cs typeface="Arial" panose="020B0604020202020204" pitchFamily="34" charset="0"/>
                        </a:rPr>
                        <a:t>decision.</a:t>
                      </a:r>
                    </a:p>
                    <a:p>
                      <a:pPr marL="374650" marR="280035" indent="-286385">
                        <a:lnSpc>
                          <a:spcPct val="100000"/>
                        </a:lnSpc>
                        <a:spcBef>
                          <a:spcPts val="605"/>
                        </a:spcBef>
                        <a:buFont typeface="Arial"/>
                        <a:buChar char="•"/>
                        <a:tabLst>
                          <a:tab pos="374650" algn="l"/>
                          <a:tab pos="375285" algn="l"/>
                        </a:tabLst>
                      </a:pPr>
                      <a:r>
                        <a:rPr sz="1700" spc="-30" dirty="0">
                          <a:latin typeface="Arial" panose="020B0604020202020204" pitchFamily="34" charset="0"/>
                          <a:cs typeface="Arial" panose="020B0604020202020204" pitchFamily="34" charset="0"/>
                        </a:rPr>
                        <a:t>Tracked </a:t>
                      </a:r>
                      <a:r>
                        <a:rPr sz="1700" spc="-5" dirty="0">
                          <a:latin typeface="Arial" panose="020B0604020202020204" pitchFamily="34" charset="0"/>
                          <a:cs typeface="Arial" panose="020B0604020202020204" pitchFamily="34" charset="0"/>
                        </a:rPr>
                        <a:t>and controlled </a:t>
                      </a:r>
                      <a:r>
                        <a:rPr sz="1700" dirty="0">
                          <a:latin typeface="Arial" panose="020B0604020202020204" pitchFamily="34" charset="0"/>
                          <a:cs typeface="Arial" panose="020B0604020202020204" pitchFamily="34" charset="0"/>
                        </a:rPr>
                        <a:t>under </a:t>
                      </a:r>
                      <a:r>
                        <a:rPr sz="1700" b="1" dirty="0">
                          <a:latin typeface="Arial" panose="020B0604020202020204" pitchFamily="34" charset="0"/>
                          <a:cs typeface="Arial" panose="020B0604020202020204" pitchFamily="34" charset="0"/>
                        </a:rPr>
                        <a:t>EP 040</a:t>
                      </a:r>
                      <a:r>
                        <a:rPr sz="1700" b="1" spc="-30" dirty="0">
                          <a:latin typeface="Arial" panose="020B0604020202020204" pitchFamily="34" charset="0"/>
                          <a:cs typeface="Arial" panose="020B0604020202020204" pitchFamily="34" charset="0"/>
                        </a:rPr>
                        <a:t> </a:t>
                      </a:r>
                      <a:r>
                        <a:rPr sz="1700" b="1" dirty="0">
                          <a:latin typeface="Arial" panose="020B0604020202020204" pitchFamily="34" charset="0"/>
                          <a:cs typeface="Arial" panose="020B0604020202020204" pitchFamily="34" charset="0"/>
                        </a:rPr>
                        <a:t>series</a:t>
                      </a:r>
                      <a:endParaRPr sz="1700" dirty="0">
                        <a:latin typeface="Arial" panose="020B0604020202020204" pitchFamily="34" charset="0"/>
                        <a:cs typeface="Arial" panose="020B0604020202020204" pitchFamily="34" charset="0"/>
                      </a:endParaRPr>
                    </a:p>
                    <a:p>
                      <a:pPr marL="374650" marR="248285" indent="-286385">
                        <a:lnSpc>
                          <a:spcPct val="100000"/>
                        </a:lnSpc>
                        <a:buFont typeface="Arial"/>
                        <a:buChar char="•"/>
                        <a:tabLst>
                          <a:tab pos="374650" algn="l"/>
                          <a:tab pos="375285" algn="l"/>
                        </a:tabLst>
                      </a:pPr>
                      <a:r>
                        <a:rPr sz="1700" spc="-5" dirty="0">
                          <a:latin typeface="Arial" panose="020B0604020202020204" pitchFamily="34" charset="0"/>
                          <a:cs typeface="Arial" panose="020B0604020202020204" pitchFamily="34" charset="0"/>
                        </a:rPr>
                        <a:t>Decisionmakers </a:t>
                      </a:r>
                      <a:r>
                        <a:rPr sz="1700" spc="-10" dirty="0">
                          <a:latin typeface="Arial" panose="020B0604020202020204" pitchFamily="34" charset="0"/>
                          <a:cs typeface="Arial" panose="020B0604020202020204" pitchFamily="34" charset="0"/>
                        </a:rPr>
                        <a:t>are </a:t>
                      </a:r>
                      <a:r>
                        <a:rPr sz="1700" b="1" spc="-15" dirty="0">
                          <a:latin typeface="Arial" panose="020B0604020202020204" pitchFamily="34" charset="0"/>
                          <a:cs typeface="Arial" panose="020B0604020202020204" pitchFamily="34" charset="0"/>
                        </a:rPr>
                        <a:t>Veterans  </a:t>
                      </a:r>
                      <a:r>
                        <a:rPr sz="1700" b="1" spc="10" dirty="0">
                          <a:latin typeface="Arial" panose="020B0604020202020204" pitchFamily="34" charset="0"/>
                          <a:cs typeface="Arial" panose="020B0604020202020204" pitchFamily="34" charset="0"/>
                        </a:rPr>
                        <a:t>Service </a:t>
                      </a:r>
                      <a:r>
                        <a:rPr sz="1700" b="1" spc="-5" dirty="0">
                          <a:latin typeface="Arial" panose="020B0604020202020204" pitchFamily="34" charset="0"/>
                          <a:cs typeface="Arial" panose="020B0604020202020204" pitchFamily="34" charset="0"/>
                        </a:rPr>
                        <a:t>Representatives</a:t>
                      </a:r>
                      <a:r>
                        <a:rPr sz="1700" b="1" spc="-65" dirty="0">
                          <a:latin typeface="Arial" panose="020B0604020202020204" pitchFamily="34" charset="0"/>
                          <a:cs typeface="Arial" panose="020B0604020202020204" pitchFamily="34" charset="0"/>
                        </a:rPr>
                        <a:t> </a:t>
                      </a:r>
                      <a:r>
                        <a:rPr sz="1700" b="1" spc="-5" dirty="0">
                          <a:latin typeface="Arial" panose="020B0604020202020204" pitchFamily="34" charset="0"/>
                          <a:cs typeface="Arial" panose="020B0604020202020204" pitchFamily="34" charset="0"/>
                        </a:rPr>
                        <a:t>(VSRs) </a:t>
                      </a:r>
                      <a:r>
                        <a:rPr sz="1700" dirty="0">
                          <a:latin typeface="Arial" panose="020B0604020202020204" pitchFamily="34" charset="0"/>
                          <a:cs typeface="Arial" panose="020B0604020202020204" pitchFamily="34" charset="0"/>
                        </a:rPr>
                        <a:t>and </a:t>
                      </a:r>
                      <a:r>
                        <a:rPr sz="1700" b="1" dirty="0">
                          <a:latin typeface="Arial" panose="020B0604020202020204" pitchFamily="34" charset="0"/>
                          <a:cs typeface="Arial" panose="020B0604020202020204" pitchFamily="34" charset="0"/>
                        </a:rPr>
                        <a:t>Rating VSRs</a:t>
                      </a:r>
                      <a:r>
                        <a:rPr sz="1700" b="1" spc="-55" dirty="0">
                          <a:latin typeface="Arial" panose="020B0604020202020204" pitchFamily="34" charset="0"/>
                          <a:cs typeface="Arial" panose="020B0604020202020204" pitchFamily="34" charset="0"/>
                        </a:rPr>
                        <a:t> </a:t>
                      </a:r>
                      <a:r>
                        <a:rPr sz="1700" b="1" dirty="0">
                          <a:latin typeface="Arial" panose="020B0604020202020204" pitchFamily="34" charset="0"/>
                          <a:cs typeface="Arial" panose="020B0604020202020204" pitchFamily="34" charset="0"/>
                        </a:rPr>
                        <a:t>(RVSRs)</a:t>
                      </a:r>
                      <a:endParaRPr sz="1700" dirty="0">
                        <a:latin typeface="Arial" panose="020B0604020202020204" pitchFamily="34" charset="0"/>
                        <a:cs typeface="Arial" panose="020B0604020202020204" pitchFamily="34" charset="0"/>
                      </a:endParaRPr>
                    </a:p>
                  </a:txBody>
                  <a:tcPr marL="0" marR="0" marT="400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FC5"/>
                    </a:solidFill>
                  </a:tcPr>
                </a:tc>
                <a:tc>
                  <a:txBody>
                    <a:bodyPr/>
                    <a:lstStyle/>
                    <a:p>
                      <a:pPr marL="378460" marR="454025" indent="-286385">
                        <a:lnSpc>
                          <a:spcPct val="100000"/>
                        </a:lnSpc>
                        <a:spcBef>
                          <a:spcPts val="315"/>
                        </a:spcBef>
                        <a:buFont typeface="Arial"/>
                        <a:buChar char="•"/>
                        <a:tabLst>
                          <a:tab pos="378460" algn="l"/>
                          <a:tab pos="379095" algn="l"/>
                        </a:tabLst>
                      </a:pPr>
                      <a:r>
                        <a:rPr sz="1700" spc="-10" dirty="0">
                          <a:latin typeface="Arial" panose="020B0604020202020204" pitchFamily="34" charset="0"/>
                          <a:cs typeface="Arial" panose="020B0604020202020204" pitchFamily="34" charset="0"/>
                        </a:rPr>
                        <a:t>More </a:t>
                      </a:r>
                      <a:r>
                        <a:rPr sz="1700" spc="-5" dirty="0">
                          <a:latin typeface="Arial" panose="020B0604020202020204" pitchFamily="34" charset="0"/>
                          <a:cs typeface="Arial" panose="020B0604020202020204" pitchFamily="34" charset="0"/>
                        </a:rPr>
                        <a:t>experienced </a:t>
                      </a:r>
                      <a:r>
                        <a:rPr sz="1700" spc="-50" dirty="0">
                          <a:latin typeface="Arial" panose="020B0604020202020204" pitchFamily="34" charset="0"/>
                          <a:cs typeface="Arial" panose="020B0604020202020204" pitchFamily="34" charset="0"/>
                        </a:rPr>
                        <a:t>VA </a:t>
                      </a:r>
                      <a:r>
                        <a:rPr sz="1700" spc="-5" dirty="0">
                          <a:latin typeface="Arial" panose="020B0604020202020204" pitchFamily="34" charset="0"/>
                          <a:cs typeface="Arial" panose="020B0604020202020204" pitchFamily="34" charset="0"/>
                        </a:rPr>
                        <a:t>employee  </a:t>
                      </a:r>
                      <a:r>
                        <a:rPr sz="1700" spc="-10" dirty="0">
                          <a:latin typeface="Arial" panose="020B0604020202020204" pitchFamily="34" charset="0"/>
                          <a:cs typeface="Arial" panose="020B0604020202020204" pitchFamily="34" charset="0"/>
                        </a:rPr>
                        <a:t>takes </a:t>
                      </a:r>
                      <a:r>
                        <a:rPr sz="1700" dirty="0">
                          <a:latin typeface="Arial" panose="020B0604020202020204" pitchFamily="34" charset="0"/>
                          <a:cs typeface="Arial" panose="020B0604020202020204" pitchFamily="34" charset="0"/>
                        </a:rPr>
                        <a:t>a </a:t>
                      </a:r>
                      <a:r>
                        <a:rPr sz="1700" spc="-5" dirty="0">
                          <a:latin typeface="Arial" panose="020B0604020202020204" pitchFamily="34" charset="0"/>
                          <a:cs typeface="Arial" panose="020B0604020202020204" pitchFamily="34" charset="0"/>
                        </a:rPr>
                        <a:t>second look </a:t>
                      </a:r>
                      <a:r>
                        <a:rPr sz="1700" dirty="0">
                          <a:latin typeface="Arial" panose="020B0604020202020204" pitchFamily="34" charset="0"/>
                          <a:cs typeface="Arial" panose="020B0604020202020204" pitchFamily="34" charset="0"/>
                        </a:rPr>
                        <a:t>at </a:t>
                      </a:r>
                      <a:r>
                        <a:rPr sz="1700" spc="-5" dirty="0">
                          <a:latin typeface="Arial" panose="020B0604020202020204" pitchFamily="34" charset="0"/>
                          <a:cs typeface="Arial" panose="020B0604020202020204" pitchFamily="34" charset="0"/>
                        </a:rPr>
                        <a:t>the same  </a:t>
                      </a:r>
                      <a:r>
                        <a:rPr sz="1700" dirty="0">
                          <a:latin typeface="Arial" panose="020B0604020202020204" pitchFamily="34" charset="0"/>
                          <a:cs typeface="Arial" panose="020B0604020202020204" pitchFamily="34" charset="0"/>
                        </a:rPr>
                        <a:t>evidence </a:t>
                      </a:r>
                      <a:r>
                        <a:rPr sz="1700" b="1" spc="-5" dirty="0">
                          <a:latin typeface="Arial" panose="020B0604020202020204" pitchFamily="34" charset="0"/>
                          <a:cs typeface="Arial" panose="020B0604020202020204" pitchFamily="34" charset="0"/>
                        </a:rPr>
                        <a:t>(closed record and </a:t>
                      </a:r>
                      <a:r>
                        <a:rPr sz="1700" b="1" dirty="0">
                          <a:latin typeface="Arial" panose="020B0604020202020204" pitchFamily="34" charset="0"/>
                          <a:cs typeface="Arial" panose="020B0604020202020204" pitchFamily="34" charset="0"/>
                        </a:rPr>
                        <a:t>no  </a:t>
                      </a:r>
                      <a:r>
                        <a:rPr sz="1700" b="1" spc="-5" dirty="0">
                          <a:latin typeface="Arial" panose="020B0604020202020204" pitchFamily="34" charset="0"/>
                          <a:cs typeface="Arial" panose="020B0604020202020204" pitchFamily="34" charset="0"/>
                        </a:rPr>
                        <a:t>duty </a:t>
                      </a:r>
                      <a:r>
                        <a:rPr sz="1700" b="1" spc="-10" dirty="0">
                          <a:latin typeface="Arial" panose="020B0604020202020204" pitchFamily="34" charset="0"/>
                          <a:cs typeface="Arial" panose="020B0604020202020204" pitchFamily="34" charset="0"/>
                        </a:rPr>
                        <a:t>to</a:t>
                      </a:r>
                      <a:r>
                        <a:rPr sz="1700" b="1" spc="-5" dirty="0">
                          <a:latin typeface="Arial" panose="020B0604020202020204" pitchFamily="34" charset="0"/>
                          <a:cs typeface="Arial" panose="020B0604020202020204" pitchFamily="34" charset="0"/>
                        </a:rPr>
                        <a:t> </a:t>
                      </a:r>
                      <a:r>
                        <a:rPr sz="1700" b="1" spc="-10" dirty="0">
                          <a:latin typeface="Arial" panose="020B0604020202020204" pitchFamily="34" charset="0"/>
                          <a:cs typeface="Arial" panose="020B0604020202020204" pitchFamily="34" charset="0"/>
                        </a:rPr>
                        <a:t>assist)</a:t>
                      </a:r>
                      <a:r>
                        <a:rPr sz="1700" spc="-10" dirty="0">
                          <a:latin typeface="Arial" panose="020B0604020202020204" pitchFamily="34" charset="0"/>
                          <a:cs typeface="Arial" panose="020B0604020202020204" pitchFamily="34" charset="0"/>
                        </a:rPr>
                        <a:t>.</a:t>
                      </a:r>
                      <a:endParaRPr sz="1700" dirty="0">
                        <a:latin typeface="Arial" panose="020B0604020202020204" pitchFamily="34" charset="0"/>
                        <a:cs typeface="Arial" panose="020B0604020202020204" pitchFamily="34" charset="0"/>
                      </a:endParaRPr>
                    </a:p>
                    <a:p>
                      <a:pPr marL="378460" marR="217170" indent="-286385">
                        <a:lnSpc>
                          <a:spcPct val="100000"/>
                        </a:lnSpc>
                        <a:spcBef>
                          <a:spcPts val="605"/>
                        </a:spcBef>
                        <a:buFont typeface="Arial"/>
                        <a:buChar char="•"/>
                        <a:tabLst>
                          <a:tab pos="378460" algn="l"/>
                          <a:tab pos="379095" algn="l"/>
                        </a:tabLst>
                      </a:pPr>
                      <a:r>
                        <a:rPr sz="1700" spc="-5" dirty="0">
                          <a:latin typeface="Arial" panose="020B0604020202020204" pitchFamily="34" charset="0"/>
                          <a:cs typeface="Arial" panose="020B0604020202020204" pitchFamily="34" charset="0"/>
                        </a:rPr>
                        <a:t>Option for </a:t>
                      </a:r>
                      <a:r>
                        <a:rPr sz="1700" dirty="0">
                          <a:latin typeface="Arial" panose="020B0604020202020204" pitchFamily="34" charset="0"/>
                          <a:cs typeface="Arial" panose="020B0604020202020204" pitchFamily="34" charset="0"/>
                        </a:rPr>
                        <a:t>a </a:t>
                      </a:r>
                      <a:r>
                        <a:rPr sz="1700" spc="-5" dirty="0">
                          <a:latin typeface="Arial" panose="020B0604020202020204" pitchFamily="34" charset="0"/>
                          <a:cs typeface="Arial" panose="020B0604020202020204" pitchFamily="34" charset="0"/>
                        </a:rPr>
                        <a:t>one-time telephonic  </a:t>
                      </a:r>
                      <a:r>
                        <a:rPr sz="1700" b="1" spc="-5" dirty="0">
                          <a:latin typeface="Arial" panose="020B0604020202020204" pitchFamily="34" charset="0"/>
                          <a:cs typeface="Arial" panose="020B0604020202020204" pitchFamily="34" charset="0"/>
                        </a:rPr>
                        <a:t>informal conference </a:t>
                      </a:r>
                      <a:r>
                        <a:rPr sz="1700" dirty="0">
                          <a:latin typeface="Arial" panose="020B0604020202020204" pitchFamily="34" charset="0"/>
                          <a:cs typeface="Arial" panose="020B0604020202020204" pitchFamily="34" charset="0"/>
                        </a:rPr>
                        <a:t>with </a:t>
                      </a:r>
                      <a:r>
                        <a:rPr sz="1700" spc="-5" dirty="0">
                          <a:latin typeface="Arial" panose="020B0604020202020204" pitchFamily="34" charset="0"/>
                          <a:cs typeface="Arial" panose="020B0604020202020204" pitchFamily="34" charset="0"/>
                        </a:rPr>
                        <a:t>the  higher-level reviewer </a:t>
                      </a:r>
                      <a:r>
                        <a:rPr sz="1700" spc="-10" dirty="0">
                          <a:latin typeface="Arial" panose="020B0604020202020204" pitchFamily="34" charset="0"/>
                          <a:cs typeface="Arial" panose="020B0604020202020204" pitchFamily="34" charset="0"/>
                        </a:rPr>
                        <a:t>to </a:t>
                      </a:r>
                      <a:r>
                        <a:rPr sz="1700" dirty="0">
                          <a:latin typeface="Arial" panose="020B0604020202020204" pitchFamily="34" charset="0"/>
                          <a:cs typeface="Arial" panose="020B0604020202020204" pitchFamily="34" charset="0"/>
                        </a:rPr>
                        <a:t>discuss</a:t>
                      </a:r>
                      <a:r>
                        <a:rPr sz="1700" spc="-70" dirty="0">
                          <a:latin typeface="Arial" panose="020B0604020202020204" pitchFamily="34" charset="0"/>
                          <a:cs typeface="Arial" panose="020B0604020202020204" pitchFamily="34" charset="0"/>
                        </a:rPr>
                        <a:t> </a:t>
                      </a:r>
                      <a:r>
                        <a:rPr sz="1700" spc="-5" dirty="0">
                          <a:latin typeface="Arial" panose="020B0604020202020204" pitchFamily="34" charset="0"/>
                          <a:cs typeface="Arial" panose="020B0604020202020204" pitchFamily="34" charset="0"/>
                        </a:rPr>
                        <a:t>the  </a:t>
                      </a:r>
                      <a:r>
                        <a:rPr sz="1700" spc="-10" dirty="0">
                          <a:latin typeface="Arial" panose="020B0604020202020204" pitchFamily="34" charset="0"/>
                          <a:cs typeface="Arial" panose="020B0604020202020204" pitchFamily="34" charset="0"/>
                        </a:rPr>
                        <a:t>error </a:t>
                      </a:r>
                      <a:r>
                        <a:rPr sz="1700" dirty="0">
                          <a:latin typeface="Arial" panose="020B0604020202020204" pitchFamily="34" charset="0"/>
                          <a:cs typeface="Arial" panose="020B0604020202020204" pitchFamily="34" charset="0"/>
                        </a:rPr>
                        <a:t>in </a:t>
                      </a:r>
                      <a:r>
                        <a:rPr sz="1700" spc="-5" dirty="0">
                          <a:latin typeface="Arial" panose="020B0604020202020204" pitchFamily="34" charset="0"/>
                          <a:cs typeface="Arial" panose="020B0604020202020204" pitchFamily="34" charset="0"/>
                        </a:rPr>
                        <a:t>the prior</a:t>
                      </a:r>
                      <a:r>
                        <a:rPr sz="1700" spc="-25" dirty="0">
                          <a:latin typeface="Arial" panose="020B0604020202020204" pitchFamily="34" charset="0"/>
                          <a:cs typeface="Arial" panose="020B0604020202020204" pitchFamily="34" charset="0"/>
                        </a:rPr>
                        <a:t> </a:t>
                      </a:r>
                      <a:r>
                        <a:rPr sz="1700" dirty="0">
                          <a:latin typeface="Arial" panose="020B0604020202020204" pitchFamily="34" charset="0"/>
                          <a:cs typeface="Arial" panose="020B0604020202020204" pitchFamily="34" charset="0"/>
                        </a:rPr>
                        <a:t>decision</a:t>
                      </a:r>
                    </a:p>
                    <a:p>
                      <a:pPr marL="378460" marR="304800" indent="-286385">
                        <a:lnSpc>
                          <a:spcPct val="100000"/>
                        </a:lnSpc>
                        <a:spcBef>
                          <a:spcPts val="600"/>
                        </a:spcBef>
                        <a:buFont typeface="Arial"/>
                        <a:buChar char="•"/>
                        <a:tabLst>
                          <a:tab pos="378460" algn="l"/>
                          <a:tab pos="379095" algn="l"/>
                        </a:tabLst>
                      </a:pPr>
                      <a:r>
                        <a:rPr sz="1700" i="1" dirty="0">
                          <a:latin typeface="Arial" panose="020B0604020202020204" pitchFamily="34" charset="0"/>
                          <a:cs typeface="Arial" panose="020B0604020202020204" pitchFamily="34" charset="0"/>
                        </a:rPr>
                        <a:t>De </a:t>
                      </a:r>
                      <a:r>
                        <a:rPr sz="1700" i="1" spc="-10" dirty="0">
                          <a:latin typeface="Arial" panose="020B0604020202020204" pitchFamily="34" charset="0"/>
                          <a:cs typeface="Arial" panose="020B0604020202020204" pitchFamily="34" charset="0"/>
                        </a:rPr>
                        <a:t>novo </a:t>
                      </a:r>
                      <a:r>
                        <a:rPr sz="1700" spc="-5" dirty="0">
                          <a:latin typeface="Arial" panose="020B0604020202020204" pitchFamily="34" charset="0"/>
                          <a:cs typeface="Arial" panose="020B0604020202020204" pitchFamily="34" charset="0"/>
                        </a:rPr>
                        <a:t>review </a:t>
                      </a:r>
                      <a:r>
                        <a:rPr sz="1700" dirty="0">
                          <a:latin typeface="Arial" panose="020B0604020202020204" pitchFamily="34" charset="0"/>
                          <a:cs typeface="Arial" panose="020B0604020202020204" pitchFamily="34" charset="0"/>
                        </a:rPr>
                        <a:t>with </a:t>
                      </a:r>
                      <a:r>
                        <a:rPr sz="1700" spc="-5" dirty="0">
                          <a:latin typeface="Arial" panose="020B0604020202020204" pitchFamily="34" charset="0"/>
                          <a:cs typeface="Arial" panose="020B0604020202020204" pitchFamily="34" charset="0"/>
                        </a:rPr>
                        <a:t>full</a:t>
                      </a:r>
                      <a:r>
                        <a:rPr sz="1700" spc="-105" dirty="0">
                          <a:latin typeface="Arial" panose="020B0604020202020204" pitchFamily="34" charset="0"/>
                          <a:cs typeface="Arial" panose="020B0604020202020204" pitchFamily="34" charset="0"/>
                        </a:rPr>
                        <a:t> </a:t>
                      </a:r>
                      <a:r>
                        <a:rPr sz="1700" spc="-5" dirty="0">
                          <a:latin typeface="Arial" panose="020B0604020202020204" pitchFamily="34" charset="0"/>
                          <a:cs typeface="Arial" panose="020B0604020202020204" pitchFamily="34" charset="0"/>
                        </a:rPr>
                        <a:t>difference  </a:t>
                      </a:r>
                      <a:r>
                        <a:rPr sz="1700" spc="-20" dirty="0">
                          <a:latin typeface="Arial" panose="020B0604020202020204" pitchFamily="34" charset="0"/>
                          <a:cs typeface="Arial" panose="020B0604020202020204" pitchFamily="34" charset="0"/>
                        </a:rPr>
                        <a:t>of </a:t>
                      </a:r>
                      <a:r>
                        <a:rPr sz="1700" spc="-5" dirty="0">
                          <a:latin typeface="Arial" panose="020B0604020202020204" pitchFamily="34" charset="0"/>
                          <a:cs typeface="Arial" panose="020B0604020202020204" pitchFamily="34" charset="0"/>
                        </a:rPr>
                        <a:t>opinion</a:t>
                      </a:r>
                      <a:r>
                        <a:rPr sz="1700" spc="35" dirty="0">
                          <a:latin typeface="Arial" panose="020B0604020202020204" pitchFamily="34" charset="0"/>
                          <a:cs typeface="Arial" panose="020B0604020202020204" pitchFamily="34" charset="0"/>
                        </a:rPr>
                        <a:t> </a:t>
                      </a:r>
                      <a:r>
                        <a:rPr sz="1700" spc="-5" dirty="0">
                          <a:latin typeface="Arial" panose="020B0604020202020204" pitchFamily="34" charset="0"/>
                          <a:cs typeface="Arial" panose="020B0604020202020204" pitchFamily="34" charset="0"/>
                        </a:rPr>
                        <a:t>authority</a:t>
                      </a:r>
                      <a:endParaRPr sz="1700" dirty="0">
                        <a:latin typeface="Arial" panose="020B0604020202020204" pitchFamily="34" charset="0"/>
                        <a:cs typeface="Arial" panose="020B0604020202020204" pitchFamily="34" charset="0"/>
                      </a:endParaRPr>
                    </a:p>
                    <a:p>
                      <a:pPr marL="378460" marR="330835" indent="-286385">
                        <a:lnSpc>
                          <a:spcPct val="100000"/>
                        </a:lnSpc>
                        <a:spcBef>
                          <a:spcPts val="600"/>
                        </a:spcBef>
                        <a:buFont typeface="Arial"/>
                        <a:buChar char="•"/>
                        <a:tabLst>
                          <a:tab pos="378460" algn="l"/>
                          <a:tab pos="379095" algn="l"/>
                        </a:tabLst>
                      </a:pPr>
                      <a:r>
                        <a:rPr sz="1700" spc="-5" dirty="0">
                          <a:latin typeface="Arial" panose="020B0604020202020204" pitchFamily="34" charset="0"/>
                          <a:cs typeface="Arial" panose="020B0604020202020204" pitchFamily="34" charset="0"/>
                        </a:rPr>
                        <a:t>Duty </a:t>
                      </a:r>
                      <a:r>
                        <a:rPr sz="1700" spc="-10" dirty="0">
                          <a:latin typeface="Arial" panose="020B0604020202020204" pitchFamily="34" charset="0"/>
                          <a:cs typeface="Arial" panose="020B0604020202020204" pitchFamily="34" charset="0"/>
                        </a:rPr>
                        <a:t>to </a:t>
                      </a:r>
                      <a:r>
                        <a:rPr sz="1700" spc="-5" dirty="0">
                          <a:latin typeface="Arial" panose="020B0604020202020204" pitchFamily="34" charset="0"/>
                          <a:cs typeface="Arial" panose="020B0604020202020204" pitchFamily="34" charset="0"/>
                        </a:rPr>
                        <a:t>assist errors returned </a:t>
                      </a:r>
                      <a:r>
                        <a:rPr sz="1700" spc="-10" dirty="0">
                          <a:latin typeface="Arial" panose="020B0604020202020204" pitchFamily="34" charset="0"/>
                          <a:cs typeface="Arial" panose="020B0604020202020204" pitchFamily="34" charset="0"/>
                        </a:rPr>
                        <a:t>to  </a:t>
                      </a:r>
                      <a:r>
                        <a:rPr sz="1700" spc="-5" dirty="0">
                          <a:latin typeface="Arial" panose="020B0604020202020204" pitchFamily="34" charset="0"/>
                          <a:cs typeface="Arial" panose="020B0604020202020204" pitchFamily="34" charset="0"/>
                        </a:rPr>
                        <a:t>lower-level for correction </a:t>
                      </a:r>
                      <a:r>
                        <a:rPr sz="1700" b="1" spc="-5" dirty="0">
                          <a:latin typeface="Arial" panose="020B0604020202020204" pitchFamily="34" charset="0"/>
                          <a:cs typeface="Arial" panose="020B0604020202020204" pitchFamily="34" charset="0"/>
                        </a:rPr>
                        <a:t>(quality  feedback)</a:t>
                      </a:r>
                      <a:endParaRPr sz="1700" dirty="0">
                        <a:latin typeface="Arial" panose="020B0604020202020204" pitchFamily="34" charset="0"/>
                        <a:cs typeface="Arial" panose="020B0604020202020204" pitchFamily="34" charset="0"/>
                      </a:endParaRPr>
                    </a:p>
                    <a:p>
                      <a:pPr marL="378460" marR="471805" indent="-286385">
                        <a:lnSpc>
                          <a:spcPct val="100000"/>
                        </a:lnSpc>
                        <a:spcBef>
                          <a:spcPts val="5"/>
                        </a:spcBef>
                        <a:buFont typeface="Arial"/>
                        <a:buChar char="•"/>
                        <a:tabLst>
                          <a:tab pos="378460" algn="l"/>
                          <a:tab pos="379095" algn="l"/>
                        </a:tabLst>
                      </a:pPr>
                      <a:r>
                        <a:rPr sz="1700" spc="-30" dirty="0">
                          <a:latin typeface="Arial" panose="020B0604020202020204" pitchFamily="34" charset="0"/>
                          <a:cs typeface="Arial" panose="020B0604020202020204" pitchFamily="34" charset="0"/>
                        </a:rPr>
                        <a:t>Tracked </a:t>
                      </a:r>
                      <a:r>
                        <a:rPr sz="1700" spc="-5" dirty="0">
                          <a:latin typeface="Arial" panose="020B0604020202020204" pitchFamily="34" charset="0"/>
                          <a:cs typeface="Arial" panose="020B0604020202020204" pitchFamily="34" charset="0"/>
                        </a:rPr>
                        <a:t>and controlled </a:t>
                      </a:r>
                      <a:r>
                        <a:rPr sz="1700" dirty="0">
                          <a:latin typeface="Arial" panose="020B0604020202020204" pitchFamily="34" charset="0"/>
                          <a:cs typeface="Arial" panose="020B0604020202020204" pitchFamily="34" charset="0"/>
                        </a:rPr>
                        <a:t>under </a:t>
                      </a:r>
                      <a:r>
                        <a:rPr sz="1700" b="1" dirty="0">
                          <a:latin typeface="Arial" panose="020B0604020202020204" pitchFamily="34" charset="0"/>
                          <a:cs typeface="Arial" panose="020B0604020202020204" pitchFamily="34" charset="0"/>
                        </a:rPr>
                        <a:t>EP  030</a:t>
                      </a:r>
                      <a:r>
                        <a:rPr sz="1700" b="1" spc="-30" dirty="0">
                          <a:latin typeface="Arial" panose="020B0604020202020204" pitchFamily="34" charset="0"/>
                          <a:cs typeface="Arial" panose="020B0604020202020204" pitchFamily="34" charset="0"/>
                        </a:rPr>
                        <a:t> </a:t>
                      </a:r>
                      <a:r>
                        <a:rPr sz="1700" b="1" dirty="0">
                          <a:latin typeface="Arial" panose="020B0604020202020204" pitchFamily="34" charset="0"/>
                          <a:cs typeface="Arial" panose="020B0604020202020204" pitchFamily="34" charset="0"/>
                        </a:rPr>
                        <a:t>series</a:t>
                      </a:r>
                      <a:endParaRPr sz="1700" dirty="0">
                        <a:latin typeface="Arial" panose="020B0604020202020204" pitchFamily="34" charset="0"/>
                        <a:cs typeface="Arial" panose="020B0604020202020204" pitchFamily="34" charset="0"/>
                      </a:endParaRPr>
                    </a:p>
                    <a:p>
                      <a:pPr marL="378460" marR="789305" indent="-286385" algn="just">
                        <a:lnSpc>
                          <a:spcPct val="100000"/>
                        </a:lnSpc>
                        <a:buFont typeface="Arial"/>
                        <a:buChar char="•"/>
                        <a:tabLst>
                          <a:tab pos="379095" algn="l"/>
                        </a:tabLst>
                      </a:pPr>
                      <a:r>
                        <a:rPr sz="1700" spc="-5" dirty="0">
                          <a:latin typeface="Arial" panose="020B0604020202020204" pitchFamily="34" charset="0"/>
                          <a:cs typeface="Arial" panose="020B0604020202020204" pitchFamily="34" charset="0"/>
                        </a:rPr>
                        <a:t>Decisionmakers </a:t>
                      </a:r>
                      <a:r>
                        <a:rPr sz="1700" spc="-10" dirty="0">
                          <a:latin typeface="Arial" panose="020B0604020202020204" pitchFamily="34" charset="0"/>
                          <a:cs typeface="Arial" panose="020B0604020202020204" pitchFamily="34" charset="0"/>
                        </a:rPr>
                        <a:t>are </a:t>
                      </a:r>
                      <a:r>
                        <a:rPr sz="1700" b="1" spc="-5" dirty="0">
                          <a:latin typeface="Arial" panose="020B0604020202020204" pitchFamily="34" charset="0"/>
                          <a:cs typeface="Arial" panose="020B0604020202020204" pitchFamily="34" charset="0"/>
                        </a:rPr>
                        <a:t>Decision  </a:t>
                      </a:r>
                      <a:r>
                        <a:rPr sz="1700" b="1" spc="-10" dirty="0">
                          <a:latin typeface="Arial" panose="020B0604020202020204" pitchFamily="34" charset="0"/>
                          <a:cs typeface="Arial" panose="020B0604020202020204" pitchFamily="34" charset="0"/>
                        </a:rPr>
                        <a:t>Review </a:t>
                      </a:r>
                      <a:r>
                        <a:rPr sz="1700" b="1" dirty="0">
                          <a:latin typeface="Arial" panose="020B0604020202020204" pitchFamily="34" charset="0"/>
                          <a:cs typeface="Arial" panose="020B0604020202020204" pitchFamily="34" charset="0"/>
                        </a:rPr>
                        <a:t>Officers </a:t>
                      </a:r>
                      <a:r>
                        <a:rPr sz="1700" b="1" spc="-5" dirty="0">
                          <a:latin typeface="Arial" panose="020B0604020202020204" pitchFamily="34" charset="0"/>
                          <a:cs typeface="Arial" panose="020B0604020202020204" pitchFamily="34" charset="0"/>
                        </a:rPr>
                        <a:t>(DROs) </a:t>
                      </a:r>
                      <a:r>
                        <a:rPr sz="1700" spc="-5" dirty="0">
                          <a:latin typeface="Arial" panose="020B0604020202020204" pitchFamily="34" charset="0"/>
                          <a:cs typeface="Arial" panose="020B0604020202020204" pitchFamily="34" charset="0"/>
                        </a:rPr>
                        <a:t>and  </a:t>
                      </a:r>
                      <a:r>
                        <a:rPr sz="1700" b="1" dirty="0">
                          <a:latin typeface="Arial" panose="020B0604020202020204" pitchFamily="34" charset="0"/>
                          <a:cs typeface="Arial" panose="020B0604020202020204" pitchFamily="34" charset="0"/>
                        </a:rPr>
                        <a:t>Senior</a:t>
                      </a:r>
                      <a:r>
                        <a:rPr sz="1700" b="1" spc="-15" dirty="0">
                          <a:latin typeface="Arial" panose="020B0604020202020204" pitchFamily="34" charset="0"/>
                          <a:cs typeface="Arial" panose="020B0604020202020204" pitchFamily="34" charset="0"/>
                        </a:rPr>
                        <a:t> </a:t>
                      </a:r>
                      <a:r>
                        <a:rPr sz="1700" b="1" dirty="0">
                          <a:latin typeface="Arial" panose="020B0604020202020204" pitchFamily="34" charset="0"/>
                          <a:cs typeface="Arial" panose="020B0604020202020204" pitchFamily="34" charset="0"/>
                        </a:rPr>
                        <a:t>VSRs</a:t>
                      </a:r>
                      <a:endParaRPr sz="1700" dirty="0">
                        <a:latin typeface="Arial" panose="020B0604020202020204" pitchFamily="34" charset="0"/>
                        <a:cs typeface="Arial" panose="020B0604020202020204" pitchFamily="34" charset="0"/>
                      </a:endParaRPr>
                    </a:p>
                  </a:txBody>
                  <a:tcPr marL="0" marR="0" marT="400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CF4"/>
                    </a:solidFill>
                  </a:tcPr>
                </a:tc>
                <a:tc>
                  <a:txBody>
                    <a:bodyPr/>
                    <a:lstStyle/>
                    <a:p>
                      <a:pPr marL="379095" marR="107950" indent="-287020">
                        <a:lnSpc>
                          <a:spcPct val="100000"/>
                        </a:lnSpc>
                        <a:spcBef>
                          <a:spcPts val="315"/>
                        </a:spcBef>
                        <a:buFont typeface="Arial"/>
                        <a:buChar char="•"/>
                        <a:tabLst>
                          <a:tab pos="378460" algn="l"/>
                          <a:tab pos="379095" algn="l"/>
                        </a:tabLst>
                      </a:pPr>
                      <a:r>
                        <a:rPr sz="1700" b="1" dirty="0">
                          <a:latin typeface="Arial" panose="020B0604020202020204" pitchFamily="34" charset="0"/>
                          <a:cs typeface="Arial" panose="020B0604020202020204" pitchFamily="34" charset="0"/>
                        </a:rPr>
                        <a:t>Evidence </a:t>
                      </a:r>
                      <a:r>
                        <a:rPr sz="1700" b="1" spc="-5" dirty="0">
                          <a:latin typeface="Arial" panose="020B0604020202020204" pitchFamily="34" charset="0"/>
                          <a:cs typeface="Arial" panose="020B0604020202020204" pitchFamily="34" charset="0"/>
                        </a:rPr>
                        <a:t>only docket: </a:t>
                      </a:r>
                      <a:r>
                        <a:rPr sz="1700" spc="-5" dirty="0">
                          <a:latin typeface="Arial" panose="020B0604020202020204" pitchFamily="34" charset="0"/>
                          <a:cs typeface="Arial" panose="020B0604020202020204" pitchFamily="34" charset="0"/>
                        </a:rPr>
                        <a:t>The appellant  may submit </a:t>
                      </a:r>
                      <a:r>
                        <a:rPr sz="1700" dirty="0">
                          <a:latin typeface="Arial" panose="020B0604020202020204" pitchFamily="34" charset="0"/>
                          <a:cs typeface="Arial" panose="020B0604020202020204" pitchFamily="34" charset="0"/>
                        </a:rPr>
                        <a:t>evidence </a:t>
                      </a:r>
                      <a:r>
                        <a:rPr sz="1700" spc="-5" dirty="0">
                          <a:latin typeface="Arial" panose="020B0604020202020204" pitchFamily="34" charset="0"/>
                          <a:cs typeface="Arial" panose="020B0604020202020204" pitchFamily="34" charset="0"/>
                        </a:rPr>
                        <a:t>within </a:t>
                      </a:r>
                      <a:r>
                        <a:rPr sz="1700" dirty="0">
                          <a:latin typeface="Arial" panose="020B0604020202020204" pitchFamily="34" charset="0"/>
                          <a:cs typeface="Arial" panose="020B0604020202020204" pitchFamily="34" charset="0"/>
                        </a:rPr>
                        <a:t>the 90 day  window </a:t>
                      </a:r>
                      <a:r>
                        <a:rPr sz="1700" spc="-5" dirty="0">
                          <a:latin typeface="Arial" panose="020B0604020202020204" pitchFamily="34" charset="0"/>
                          <a:cs typeface="Arial" panose="020B0604020202020204" pitchFamily="34" charset="0"/>
                        </a:rPr>
                        <a:t>following submission </a:t>
                      </a:r>
                      <a:r>
                        <a:rPr sz="1700" spc="-20" dirty="0">
                          <a:latin typeface="Arial" panose="020B0604020202020204" pitchFamily="34" charset="0"/>
                          <a:cs typeface="Arial" panose="020B0604020202020204" pitchFamily="34" charset="0"/>
                        </a:rPr>
                        <a:t>of </a:t>
                      </a:r>
                      <a:r>
                        <a:rPr sz="1700" spc="-5" dirty="0">
                          <a:latin typeface="Arial" panose="020B0604020202020204" pitchFamily="34" charset="0"/>
                          <a:cs typeface="Arial" panose="020B0604020202020204" pitchFamily="34" charset="0"/>
                        </a:rPr>
                        <a:t>the </a:t>
                      </a:r>
                      <a:r>
                        <a:rPr sz="1700" spc="-30" dirty="0">
                          <a:latin typeface="Arial" panose="020B0604020202020204" pitchFamily="34" charset="0"/>
                          <a:cs typeface="Arial" panose="020B0604020202020204" pitchFamily="34" charset="0"/>
                        </a:rPr>
                        <a:t>NOD. </a:t>
                      </a:r>
                      <a:r>
                        <a:rPr sz="1700" spc="-5" dirty="0">
                          <a:latin typeface="Arial" panose="020B0604020202020204" pitchFamily="34" charset="0"/>
                          <a:cs typeface="Arial" panose="020B0604020202020204" pitchFamily="34" charset="0"/>
                        </a:rPr>
                        <a:t>The </a:t>
                      </a:r>
                      <a:r>
                        <a:rPr sz="1700" spc="-15" dirty="0">
                          <a:latin typeface="Arial" panose="020B0604020202020204" pitchFamily="34" charset="0"/>
                          <a:cs typeface="Arial" panose="020B0604020202020204" pitchFamily="34" charset="0"/>
                        </a:rPr>
                        <a:t>Board </a:t>
                      </a:r>
                      <a:r>
                        <a:rPr sz="1700" dirty="0">
                          <a:latin typeface="Arial" panose="020B0604020202020204" pitchFamily="34" charset="0"/>
                          <a:cs typeface="Arial" panose="020B0604020202020204" pitchFamily="34" charset="0"/>
                        </a:rPr>
                        <a:t>does </a:t>
                      </a:r>
                      <a:r>
                        <a:rPr sz="1700" spc="-5" dirty="0">
                          <a:latin typeface="Arial" panose="020B0604020202020204" pitchFamily="34" charset="0"/>
                          <a:cs typeface="Arial" panose="020B0604020202020204" pitchFamily="34" charset="0"/>
                        </a:rPr>
                        <a:t>not have </a:t>
                      </a:r>
                      <a:r>
                        <a:rPr sz="1700" dirty="0">
                          <a:latin typeface="Arial" panose="020B0604020202020204" pitchFamily="34" charset="0"/>
                          <a:cs typeface="Arial" panose="020B0604020202020204" pitchFamily="34" charset="0"/>
                        </a:rPr>
                        <a:t>a duty </a:t>
                      </a:r>
                      <a:r>
                        <a:rPr sz="1700" spc="-10" dirty="0">
                          <a:latin typeface="Arial" panose="020B0604020202020204" pitchFamily="34" charset="0"/>
                          <a:cs typeface="Arial" panose="020B0604020202020204" pitchFamily="34" charset="0"/>
                        </a:rPr>
                        <a:t>to </a:t>
                      </a:r>
                      <a:r>
                        <a:rPr sz="1700" spc="-5" dirty="0">
                          <a:latin typeface="Arial" panose="020B0604020202020204" pitchFamily="34" charset="0"/>
                          <a:cs typeface="Arial" panose="020B0604020202020204" pitchFamily="34" charset="0"/>
                        </a:rPr>
                        <a:t>assist and the </a:t>
                      </a:r>
                      <a:r>
                        <a:rPr sz="1700" spc="-10" dirty="0">
                          <a:latin typeface="Arial" panose="020B0604020202020204" pitchFamily="34" charset="0"/>
                          <a:cs typeface="Arial" panose="020B0604020202020204" pitchFamily="34" charset="0"/>
                        </a:rPr>
                        <a:t>record </a:t>
                      </a:r>
                      <a:r>
                        <a:rPr sz="1700" spc="-5" dirty="0">
                          <a:latin typeface="Arial" panose="020B0604020202020204" pitchFamily="34" charset="0"/>
                          <a:cs typeface="Arial" panose="020B0604020202020204" pitchFamily="34" charset="0"/>
                        </a:rPr>
                        <a:t>is </a:t>
                      </a:r>
                      <a:r>
                        <a:rPr sz="1700" spc="5" dirty="0">
                          <a:latin typeface="Arial" panose="020B0604020202020204" pitchFamily="34" charset="0"/>
                          <a:cs typeface="Arial" panose="020B0604020202020204" pitchFamily="34" charset="0"/>
                        </a:rPr>
                        <a:t>otherwise</a:t>
                      </a:r>
                      <a:r>
                        <a:rPr sz="1700" spc="-40" dirty="0">
                          <a:latin typeface="Arial" panose="020B0604020202020204" pitchFamily="34" charset="0"/>
                          <a:cs typeface="Arial" panose="020B0604020202020204" pitchFamily="34" charset="0"/>
                        </a:rPr>
                        <a:t> </a:t>
                      </a:r>
                      <a:r>
                        <a:rPr sz="1700" dirty="0">
                          <a:latin typeface="Arial" panose="020B0604020202020204" pitchFamily="34" charset="0"/>
                          <a:cs typeface="Arial" panose="020B0604020202020204" pitchFamily="34" charset="0"/>
                        </a:rPr>
                        <a:t>closed.</a:t>
                      </a:r>
                    </a:p>
                    <a:p>
                      <a:pPr>
                        <a:lnSpc>
                          <a:spcPct val="100000"/>
                        </a:lnSpc>
                        <a:spcBef>
                          <a:spcPts val="30"/>
                        </a:spcBef>
                        <a:buFont typeface="Arial"/>
                        <a:buChar char="•"/>
                      </a:pPr>
                      <a:endParaRPr sz="1750" dirty="0">
                        <a:latin typeface="Arial" panose="020B0604020202020204" pitchFamily="34" charset="0"/>
                        <a:cs typeface="Arial" panose="020B0604020202020204" pitchFamily="34" charset="0"/>
                      </a:endParaRPr>
                    </a:p>
                    <a:p>
                      <a:pPr marL="379095" marR="105410" indent="-287020">
                        <a:lnSpc>
                          <a:spcPct val="100000"/>
                        </a:lnSpc>
                        <a:buFont typeface="Arial"/>
                        <a:buChar char="•"/>
                        <a:tabLst>
                          <a:tab pos="378460" algn="l"/>
                          <a:tab pos="379095" algn="l"/>
                        </a:tabLst>
                      </a:pPr>
                      <a:r>
                        <a:rPr sz="1700" b="1" spc="-5" dirty="0">
                          <a:latin typeface="Arial" panose="020B0604020202020204" pitchFamily="34" charset="0"/>
                          <a:cs typeface="Arial" panose="020B0604020202020204" pitchFamily="34" charset="0"/>
                        </a:rPr>
                        <a:t>Direct </a:t>
                      </a:r>
                      <a:r>
                        <a:rPr sz="1700" b="1" spc="-10" dirty="0">
                          <a:latin typeface="Arial" panose="020B0604020202020204" pitchFamily="34" charset="0"/>
                          <a:cs typeface="Arial" panose="020B0604020202020204" pitchFamily="34" charset="0"/>
                        </a:rPr>
                        <a:t>docket: </a:t>
                      </a:r>
                      <a:r>
                        <a:rPr sz="1700" spc="-5" dirty="0">
                          <a:latin typeface="Arial" panose="020B0604020202020204" pitchFamily="34" charset="0"/>
                          <a:cs typeface="Arial" panose="020B0604020202020204" pitchFamily="34" charset="0"/>
                        </a:rPr>
                        <a:t>The appellant </a:t>
                      </a:r>
                      <a:r>
                        <a:rPr sz="1700" spc="-10" dirty="0">
                          <a:latin typeface="Arial" panose="020B0604020202020204" pitchFamily="34" charset="0"/>
                          <a:cs typeface="Arial" panose="020B0604020202020204" pitchFamily="34" charset="0"/>
                        </a:rPr>
                        <a:t>receives  </a:t>
                      </a:r>
                      <a:r>
                        <a:rPr sz="1700" spc="-5" dirty="0">
                          <a:latin typeface="Arial" panose="020B0604020202020204" pitchFamily="34" charset="0"/>
                          <a:cs typeface="Arial" panose="020B0604020202020204" pitchFamily="34" charset="0"/>
                        </a:rPr>
                        <a:t>direct </a:t>
                      </a:r>
                      <a:r>
                        <a:rPr sz="1700" spc="-10" dirty="0">
                          <a:latin typeface="Arial" panose="020B0604020202020204" pitchFamily="34" charset="0"/>
                          <a:cs typeface="Arial" panose="020B0604020202020204" pitchFamily="34" charset="0"/>
                        </a:rPr>
                        <a:t>review </a:t>
                      </a:r>
                      <a:r>
                        <a:rPr sz="1700" spc="-5" dirty="0">
                          <a:latin typeface="Arial" panose="020B0604020202020204" pitchFamily="34" charset="0"/>
                          <a:cs typeface="Arial" panose="020B0604020202020204" pitchFamily="34" charset="0"/>
                        </a:rPr>
                        <a:t>by the </a:t>
                      </a:r>
                      <a:r>
                        <a:rPr sz="1700" spc="-15" dirty="0">
                          <a:latin typeface="Arial" panose="020B0604020202020204" pitchFamily="34" charset="0"/>
                          <a:cs typeface="Arial" panose="020B0604020202020204" pitchFamily="34" charset="0"/>
                        </a:rPr>
                        <a:t>Board </a:t>
                      </a:r>
                      <a:r>
                        <a:rPr sz="1700" spc="-20" dirty="0">
                          <a:latin typeface="Arial" panose="020B0604020202020204" pitchFamily="34" charset="0"/>
                          <a:cs typeface="Arial" panose="020B0604020202020204" pitchFamily="34" charset="0"/>
                        </a:rPr>
                        <a:t>of </a:t>
                      </a:r>
                      <a:r>
                        <a:rPr sz="1700" spc="-5" dirty="0">
                          <a:latin typeface="Arial" panose="020B0604020202020204" pitchFamily="34" charset="0"/>
                          <a:cs typeface="Arial" panose="020B0604020202020204" pitchFamily="34" charset="0"/>
                        </a:rPr>
                        <a:t>the evidence that </a:t>
                      </a:r>
                      <a:r>
                        <a:rPr sz="1700" dirty="0">
                          <a:latin typeface="Arial" panose="020B0604020202020204" pitchFamily="34" charset="0"/>
                          <a:cs typeface="Arial" panose="020B0604020202020204" pitchFamily="34" charset="0"/>
                        </a:rPr>
                        <a:t>was </a:t>
                      </a:r>
                      <a:r>
                        <a:rPr sz="1700" spc="-10" dirty="0">
                          <a:latin typeface="Arial" panose="020B0604020202020204" pitchFamily="34" charset="0"/>
                          <a:cs typeface="Arial" panose="020B0604020202020204" pitchFamily="34" charset="0"/>
                        </a:rPr>
                        <a:t>before </a:t>
                      </a:r>
                      <a:r>
                        <a:rPr sz="1700" spc="-5" dirty="0">
                          <a:latin typeface="Arial" panose="020B0604020202020204" pitchFamily="34" charset="0"/>
                          <a:cs typeface="Arial" panose="020B0604020202020204" pitchFamily="34" charset="0"/>
                        </a:rPr>
                        <a:t>VBA in </a:t>
                      </a:r>
                      <a:r>
                        <a:rPr sz="1700" dirty="0">
                          <a:latin typeface="Arial" panose="020B0604020202020204" pitchFamily="34" charset="0"/>
                          <a:cs typeface="Arial" panose="020B0604020202020204" pitchFamily="34" charset="0"/>
                        </a:rPr>
                        <a:t>the </a:t>
                      </a:r>
                      <a:r>
                        <a:rPr sz="1700" spc="-5" dirty="0">
                          <a:latin typeface="Arial" panose="020B0604020202020204" pitchFamily="34" charset="0"/>
                          <a:cs typeface="Arial" panose="020B0604020202020204" pitchFamily="34" charset="0"/>
                        </a:rPr>
                        <a:t>decision on appeal. The </a:t>
                      </a:r>
                      <a:r>
                        <a:rPr sz="1700" spc="-15" dirty="0">
                          <a:latin typeface="Arial" panose="020B0604020202020204" pitchFamily="34" charset="0"/>
                          <a:cs typeface="Arial" panose="020B0604020202020204" pitchFamily="34" charset="0"/>
                        </a:rPr>
                        <a:t>Board </a:t>
                      </a:r>
                      <a:r>
                        <a:rPr sz="1700" spc="-5" dirty="0">
                          <a:latin typeface="Arial" panose="020B0604020202020204" pitchFamily="34" charset="0"/>
                          <a:cs typeface="Arial" panose="020B0604020202020204" pitchFamily="34" charset="0"/>
                        </a:rPr>
                        <a:t>has </a:t>
                      </a:r>
                      <a:r>
                        <a:rPr sz="1700" dirty="0">
                          <a:latin typeface="Arial" panose="020B0604020202020204" pitchFamily="34" charset="0"/>
                          <a:cs typeface="Arial" panose="020B0604020202020204" pitchFamily="34" charset="0"/>
                        </a:rPr>
                        <a:t>a 365-day </a:t>
                      </a:r>
                      <a:r>
                        <a:rPr sz="1700" spc="-5" dirty="0">
                          <a:latin typeface="Arial" panose="020B0604020202020204" pitchFamily="34" charset="0"/>
                          <a:cs typeface="Arial" panose="020B0604020202020204" pitchFamily="34" charset="0"/>
                        </a:rPr>
                        <a:t>timeliness goal for this docket. Quality feedback loop for</a:t>
                      </a:r>
                      <a:r>
                        <a:rPr sz="1700" dirty="0">
                          <a:latin typeface="Arial" panose="020B0604020202020204" pitchFamily="34" charset="0"/>
                          <a:cs typeface="Arial" panose="020B0604020202020204" pitchFamily="34" charset="0"/>
                        </a:rPr>
                        <a:t> </a:t>
                      </a:r>
                      <a:r>
                        <a:rPr sz="1700" spc="-5" dirty="0">
                          <a:latin typeface="Arial" panose="020B0604020202020204" pitchFamily="34" charset="0"/>
                          <a:cs typeface="Arial" panose="020B0604020202020204" pitchFamily="34" charset="0"/>
                        </a:rPr>
                        <a:t>VBA.</a:t>
                      </a:r>
                      <a:endParaRPr sz="1700" dirty="0">
                        <a:latin typeface="Arial" panose="020B0604020202020204" pitchFamily="34" charset="0"/>
                        <a:cs typeface="Arial" panose="020B0604020202020204" pitchFamily="34" charset="0"/>
                      </a:endParaRPr>
                    </a:p>
                    <a:p>
                      <a:pPr>
                        <a:lnSpc>
                          <a:spcPct val="100000"/>
                        </a:lnSpc>
                        <a:spcBef>
                          <a:spcPts val="45"/>
                        </a:spcBef>
                        <a:buFont typeface="Arial"/>
                        <a:buChar char="•"/>
                      </a:pPr>
                      <a:endParaRPr sz="1750" dirty="0">
                        <a:latin typeface="Arial" panose="020B0604020202020204" pitchFamily="34" charset="0"/>
                        <a:cs typeface="Arial" panose="020B0604020202020204" pitchFamily="34" charset="0"/>
                      </a:endParaRPr>
                    </a:p>
                    <a:p>
                      <a:pPr marL="379095" marR="80010" indent="-287020">
                        <a:lnSpc>
                          <a:spcPct val="99200"/>
                        </a:lnSpc>
                        <a:spcBef>
                          <a:spcPts val="5"/>
                        </a:spcBef>
                        <a:buFont typeface="Arial"/>
                        <a:buChar char="•"/>
                        <a:tabLst>
                          <a:tab pos="378460" algn="l"/>
                          <a:tab pos="379095" algn="l"/>
                          <a:tab pos="4284345" algn="l"/>
                        </a:tabLst>
                      </a:pPr>
                      <a:r>
                        <a:rPr sz="1700" b="1" dirty="0">
                          <a:latin typeface="Arial" panose="020B0604020202020204" pitchFamily="34" charset="0"/>
                          <a:cs typeface="Arial" panose="020B0604020202020204" pitchFamily="34" charset="0"/>
                        </a:rPr>
                        <a:t>Hearing </a:t>
                      </a:r>
                      <a:r>
                        <a:rPr sz="1700" b="1" spc="-5" dirty="0">
                          <a:latin typeface="Arial" panose="020B0604020202020204" pitchFamily="34" charset="0"/>
                          <a:cs typeface="Arial" panose="020B0604020202020204" pitchFamily="34" charset="0"/>
                        </a:rPr>
                        <a:t>docket: </a:t>
                      </a:r>
                      <a:r>
                        <a:rPr sz="1700" spc="-5" dirty="0">
                          <a:latin typeface="Arial" panose="020B0604020202020204" pitchFamily="34" charset="0"/>
                          <a:cs typeface="Arial" panose="020B0604020202020204" pitchFamily="34" charset="0"/>
                        </a:rPr>
                        <a:t>The appellant will be  scheduled for </a:t>
                      </a:r>
                      <a:r>
                        <a:rPr sz="1700" dirty="0">
                          <a:latin typeface="Arial" panose="020B0604020202020204" pitchFamily="34" charset="0"/>
                          <a:cs typeface="Arial" panose="020B0604020202020204" pitchFamily="34" charset="0"/>
                        </a:rPr>
                        <a:t>a </a:t>
                      </a:r>
                      <a:r>
                        <a:rPr sz="1700" spc="-15" dirty="0">
                          <a:latin typeface="Arial" panose="020B0604020202020204" pitchFamily="34" charset="0"/>
                          <a:cs typeface="Arial" panose="020B0604020202020204" pitchFamily="34" charset="0"/>
                        </a:rPr>
                        <a:t>Board </a:t>
                      </a:r>
                      <a:r>
                        <a:rPr sz="1700" spc="-5" dirty="0">
                          <a:latin typeface="Arial" panose="020B0604020202020204" pitchFamily="34" charset="0"/>
                          <a:cs typeface="Arial" panose="020B0604020202020204" pitchFamily="34" charset="0"/>
                        </a:rPr>
                        <a:t>hearing.  </a:t>
                      </a:r>
                      <a:r>
                        <a:rPr sz="1700" spc="-10" dirty="0">
                          <a:latin typeface="Arial" panose="020B0604020202020204" pitchFamily="34" charset="0"/>
                          <a:cs typeface="Arial" panose="020B0604020202020204" pitchFamily="34" charset="0"/>
                        </a:rPr>
                        <a:t>Additionally, </a:t>
                      </a:r>
                      <a:r>
                        <a:rPr sz="1700" spc="-5" dirty="0">
                          <a:latin typeface="Arial" panose="020B0604020202020204" pitchFamily="34" charset="0"/>
                          <a:cs typeface="Arial" panose="020B0604020202020204" pitchFamily="34" charset="0"/>
                        </a:rPr>
                        <a:t>the appellant may submit  </a:t>
                      </a:r>
                      <a:r>
                        <a:rPr sz="1700" dirty="0">
                          <a:latin typeface="Arial" panose="020B0604020202020204" pitchFamily="34" charset="0"/>
                          <a:cs typeface="Arial" panose="020B0604020202020204" pitchFamily="34" charset="0"/>
                        </a:rPr>
                        <a:t>evidence </a:t>
                      </a:r>
                      <a:r>
                        <a:rPr sz="1700" spc="-5" dirty="0">
                          <a:latin typeface="Arial" panose="020B0604020202020204" pitchFamily="34" charset="0"/>
                          <a:cs typeface="Arial" panose="020B0604020202020204" pitchFamily="34" charset="0"/>
                        </a:rPr>
                        <a:t>within the 90 </a:t>
                      </a:r>
                      <a:r>
                        <a:rPr sz="1700" dirty="0">
                          <a:latin typeface="Arial" panose="020B0604020202020204" pitchFamily="34" charset="0"/>
                          <a:cs typeface="Arial" panose="020B0604020202020204" pitchFamily="34" charset="0"/>
                        </a:rPr>
                        <a:t>day window  </a:t>
                      </a:r>
                      <a:r>
                        <a:rPr sz="1700" spc="-5" dirty="0">
                          <a:latin typeface="Arial" panose="020B0604020202020204" pitchFamily="34" charset="0"/>
                          <a:cs typeface="Arial" panose="020B0604020202020204" pitchFamily="34" charset="0"/>
                        </a:rPr>
                        <a:t>following the scheduled hearing. The  </a:t>
                      </a:r>
                      <a:r>
                        <a:rPr sz="1700" spc="-15" dirty="0">
                          <a:latin typeface="Arial" panose="020B0604020202020204" pitchFamily="34" charset="0"/>
                          <a:cs typeface="Arial" panose="020B0604020202020204" pitchFamily="34" charset="0"/>
                        </a:rPr>
                        <a:t>Board </a:t>
                      </a:r>
                      <a:r>
                        <a:rPr sz="1700" dirty="0">
                          <a:latin typeface="Arial" panose="020B0604020202020204" pitchFamily="34" charset="0"/>
                          <a:cs typeface="Arial" panose="020B0604020202020204" pitchFamily="34" charset="0"/>
                        </a:rPr>
                        <a:t>does </a:t>
                      </a:r>
                      <a:r>
                        <a:rPr sz="1700" spc="-5" dirty="0">
                          <a:latin typeface="Arial" panose="020B0604020202020204" pitchFamily="34" charset="0"/>
                          <a:cs typeface="Arial" panose="020B0604020202020204" pitchFamily="34" charset="0"/>
                        </a:rPr>
                        <a:t>not have </a:t>
                      </a:r>
                      <a:r>
                        <a:rPr sz="1700" dirty="0">
                          <a:latin typeface="Arial" panose="020B0604020202020204" pitchFamily="34" charset="0"/>
                          <a:cs typeface="Arial" panose="020B0604020202020204" pitchFamily="34" charset="0"/>
                        </a:rPr>
                        <a:t>a duty </a:t>
                      </a:r>
                      <a:r>
                        <a:rPr sz="1700" spc="-10" dirty="0">
                          <a:latin typeface="Arial" panose="020B0604020202020204" pitchFamily="34" charset="0"/>
                          <a:cs typeface="Arial" panose="020B0604020202020204" pitchFamily="34" charset="0"/>
                        </a:rPr>
                        <a:t>to </a:t>
                      </a:r>
                      <a:r>
                        <a:rPr sz="1700" spc="-5" dirty="0">
                          <a:latin typeface="Arial" panose="020B0604020202020204" pitchFamily="34" charset="0"/>
                          <a:cs typeface="Arial" panose="020B0604020202020204" pitchFamily="34" charset="0"/>
                        </a:rPr>
                        <a:t>assist and </a:t>
                      </a:r>
                      <a:r>
                        <a:rPr sz="1700" dirty="0">
                          <a:latin typeface="Arial" panose="020B0604020202020204" pitchFamily="34" charset="0"/>
                          <a:cs typeface="Arial" panose="020B0604020202020204" pitchFamily="34" charset="0"/>
                        </a:rPr>
                        <a:t>t</a:t>
                      </a:r>
                      <a:r>
                        <a:rPr sz="1700" spc="-10" dirty="0">
                          <a:latin typeface="Arial" panose="020B0604020202020204" pitchFamily="34" charset="0"/>
                          <a:cs typeface="Arial" panose="020B0604020202020204" pitchFamily="34" charset="0"/>
                        </a:rPr>
                        <a:t>h</a:t>
                      </a:r>
                      <a:r>
                        <a:rPr sz="1700" dirty="0">
                          <a:latin typeface="Arial" panose="020B0604020202020204" pitchFamily="34" charset="0"/>
                          <a:cs typeface="Arial" panose="020B0604020202020204" pitchFamily="34" charset="0"/>
                        </a:rPr>
                        <a:t>e </a:t>
                      </a:r>
                      <a:r>
                        <a:rPr sz="1700" spc="-35" dirty="0">
                          <a:latin typeface="Arial" panose="020B0604020202020204" pitchFamily="34" charset="0"/>
                          <a:cs typeface="Arial" panose="020B0604020202020204" pitchFamily="34" charset="0"/>
                        </a:rPr>
                        <a:t>r</a:t>
                      </a:r>
                      <a:r>
                        <a:rPr sz="1700" dirty="0">
                          <a:latin typeface="Arial" panose="020B0604020202020204" pitchFamily="34" charset="0"/>
                          <a:cs typeface="Arial" panose="020B0604020202020204" pitchFamily="34" charset="0"/>
                        </a:rPr>
                        <a:t>eco</a:t>
                      </a:r>
                      <a:r>
                        <a:rPr sz="1700" spc="-35" dirty="0">
                          <a:latin typeface="Arial" panose="020B0604020202020204" pitchFamily="34" charset="0"/>
                          <a:cs typeface="Arial" panose="020B0604020202020204" pitchFamily="34" charset="0"/>
                        </a:rPr>
                        <a:t>r</a:t>
                      </a:r>
                      <a:r>
                        <a:rPr sz="1700" dirty="0">
                          <a:latin typeface="Arial" panose="020B0604020202020204" pitchFamily="34" charset="0"/>
                          <a:cs typeface="Arial" panose="020B0604020202020204" pitchFamily="34" charset="0"/>
                        </a:rPr>
                        <a:t>d</a:t>
                      </a:r>
                      <a:r>
                        <a:rPr sz="1700" spc="-10" dirty="0">
                          <a:latin typeface="Arial" panose="020B0604020202020204" pitchFamily="34" charset="0"/>
                          <a:cs typeface="Arial" panose="020B0604020202020204" pitchFamily="34" charset="0"/>
                        </a:rPr>
                        <a:t> </a:t>
                      </a:r>
                      <a:r>
                        <a:rPr sz="1700" spc="-5" dirty="0">
                          <a:latin typeface="Arial" panose="020B0604020202020204" pitchFamily="34" charset="0"/>
                          <a:cs typeface="Arial" panose="020B0604020202020204" pitchFamily="34" charset="0"/>
                        </a:rPr>
                        <a:t>i</a:t>
                      </a:r>
                      <a:r>
                        <a:rPr sz="1700" dirty="0">
                          <a:latin typeface="Arial" panose="020B0604020202020204" pitchFamily="34" charset="0"/>
                          <a:cs typeface="Arial" panose="020B0604020202020204" pitchFamily="34" charset="0"/>
                        </a:rPr>
                        <a:t>s</a:t>
                      </a:r>
                      <a:r>
                        <a:rPr sz="1700" spc="-10" dirty="0">
                          <a:latin typeface="Arial" panose="020B0604020202020204" pitchFamily="34" charset="0"/>
                          <a:cs typeface="Arial" panose="020B0604020202020204" pitchFamily="34" charset="0"/>
                        </a:rPr>
                        <a:t> </a:t>
                      </a:r>
                      <a:r>
                        <a:rPr sz="1700" dirty="0">
                          <a:latin typeface="Arial" panose="020B0604020202020204" pitchFamily="34" charset="0"/>
                          <a:cs typeface="Arial" panose="020B0604020202020204" pitchFamily="34" charset="0"/>
                        </a:rPr>
                        <a:t>ot</a:t>
                      </a:r>
                      <a:r>
                        <a:rPr sz="1700" spc="-10" dirty="0">
                          <a:latin typeface="Arial" panose="020B0604020202020204" pitchFamily="34" charset="0"/>
                          <a:cs typeface="Arial" panose="020B0604020202020204" pitchFamily="34" charset="0"/>
                        </a:rPr>
                        <a:t>h</a:t>
                      </a:r>
                      <a:r>
                        <a:rPr sz="1700" dirty="0">
                          <a:latin typeface="Arial" panose="020B0604020202020204" pitchFamily="34" charset="0"/>
                          <a:cs typeface="Arial" panose="020B0604020202020204" pitchFamily="34" charset="0"/>
                        </a:rPr>
                        <a:t>e</a:t>
                      </a:r>
                      <a:r>
                        <a:rPr sz="1700" spc="60" dirty="0">
                          <a:latin typeface="Arial" panose="020B0604020202020204" pitchFamily="34" charset="0"/>
                          <a:cs typeface="Arial" panose="020B0604020202020204" pitchFamily="34" charset="0"/>
                        </a:rPr>
                        <a:t>r</a:t>
                      </a:r>
                      <a:r>
                        <a:rPr sz="1700" dirty="0">
                          <a:latin typeface="Arial" panose="020B0604020202020204" pitchFamily="34" charset="0"/>
                          <a:cs typeface="Arial" panose="020B0604020202020204" pitchFamily="34" charset="0"/>
                        </a:rPr>
                        <a:t>wise</a:t>
                      </a:r>
                      <a:r>
                        <a:rPr sz="1700" spc="-20" dirty="0">
                          <a:latin typeface="Arial" panose="020B0604020202020204" pitchFamily="34" charset="0"/>
                          <a:cs typeface="Arial" panose="020B0604020202020204" pitchFamily="34" charset="0"/>
                        </a:rPr>
                        <a:t> </a:t>
                      </a:r>
                      <a:r>
                        <a:rPr sz="1700" dirty="0">
                          <a:latin typeface="Arial" panose="020B0604020202020204" pitchFamily="34" charset="0"/>
                          <a:cs typeface="Arial" panose="020B0604020202020204" pitchFamily="34" charset="0"/>
                        </a:rPr>
                        <a:t>clos</a:t>
                      </a:r>
                      <a:r>
                        <a:rPr sz="1700" spc="-10" dirty="0">
                          <a:latin typeface="Arial" panose="020B0604020202020204" pitchFamily="34" charset="0"/>
                          <a:cs typeface="Arial" panose="020B0604020202020204" pitchFamily="34" charset="0"/>
                        </a:rPr>
                        <a:t>e</a:t>
                      </a:r>
                      <a:r>
                        <a:rPr sz="1700" dirty="0">
                          <a:latin typeface="Arial" panose="020B0604020202020204" pitchFamily="34" charset="0"/>
                          <a:cs typeface="Arial" panose="020B0604020202020204" pitchFamily="34" charset="0"/>
                        </a:rPr>
                        <a:t>d</a:t>
                      </a:r>
                      <a:r>
                        <a:rPr lang="en-US" sz="1700" dirty="0">
                          <a:latin typeface="Arial" panose="020B0604020202020204" pitchFamily="34" charset="0"/>
                          <a:cs typeface="Arial" panose="020B0604020202020204" pitchFamily="34" charset="0"/>
                        </a:rPr>
                        <a:t>.</a:t>
                      </a:r>
                      <a:endParaRPr lang="en-US" sz="2700" baseline="-24691" dirty="0">
                        <a:latin typeface="Arial" panose="020B0604020202020204" pitchFamily="34" charset="0"/>
                        <a:cs typeface="Arial" panose="020B0604020202020204" pitchFamily="34" charset="0"/>
                      </a:endParaRPr>
                    </a:p>
                  </a:txBody>
                  <a:tcPr marL="0" marR="0" marT="400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0E0"/>
                    </a:solidFill>
                  </a:tcPr>
                </a:tc>
                <a:extLst>
                  <a:ext uri="{0D108BD9-81ED-4DB2-BD59-A6C34878D82A}">
                    <a16:rowId xmlns:a16="http://schemas.microsoft.com/office/drawing/2014/main" val="10002"/>
                  </a:ext>
                </a:extLst>
              </a:tr>
            </a:tbl>
          </a:graphicData>
        </a:graphic>
      </p:graphicFrame>
      <p:sp>
        <p:nvSpPr>
          <p:cNvPr id="16" name="Rectangle 15">
            <a:extLst>
              <a:ext uri="{FF2B5EF4-FFF2-40B4-BE49-F238E27FC236}">
                <a16:creationId xmlns:a16="http://schemas.microsoft.com/office/drawing/2014/main" id="{D3C0DD80-1C46-426E-8F57-11A8C30AA703}"/>
              </a:ext>
            </a:extLst>
          </p:cNvPr>
          <p:cNvSpPr/>
          <p:nvPr/>
        </p:nvSpPr>
        <p:spPr>
          <a:xfrm>
            <a:off x="-887" y="6327"/>
            <a:ext cx="12182222"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5" normalizeH="0" baseline="0" noProof="0" dirty="0">
                <a:ln>
                  <a:noFill/>
                </a:ln>
                <a:solidFill>
                  <a:prstClr val="white"/>
                </a:solidFill>
                <a:effectLst/>
                <a:uLnTx/>
                <a:uFillTx/>
                <a:latin typeface="Arial" panose="020B0604020202020204" pitchFamily="34" charset="0"/>
                <a:cs typeface="Arial" panose="020B0604020202020204" pitchFamily="34" charset="0"/>
              </a:rPr>
              <a:t>Three Review Options</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3185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a:t>Telephone Contact Information</a:t>
            </a:r>
            <a:endParaRPr lang="en-US" altLang="en-US" dirty="0"/>
          </a:p>
        </p:txBody>
      </p:sp>
      <p:sp>
        <p:nvSpPr>
          <p:cNvPr id="5" name="Content Placeholder 4">
            <a:extLst>
              <a:ext uri="{FF2B5EF4-FFF2-40B4-BE49-F238E27FC236}">
                <a16:creationId xmlns:a16="http://schemas.microsoft.com/office/drawing/2014/main" id="{5E601933-F4E2-4F93-8946-C5A5B096C0FF}"/>
              </a:ext>
            </a:extLst>
          </p:cNvPr>
          <p:cNvSpPr>
            <a:spLocks noGrp="1"/>
          </p:cNvSpPr>
          <p:nvPr>
            <p:ph idx="1"/>
          </p:nvPr>
        </p:nvSpPr>
        <p:spPr/>
        <p:txBody>
          <a:bodyPr>
            <a:noAutofit/>
          </a:bodyPr>
          <a:lstStyle/>
          <a:p>
            <a:r>
              <a:rPr lang="en-US" dirty="0"/>
              <a:t>The Milwaukee PMC has a direct line for VSOs to inquire about the current status of expedited claims. </a:t>
            </a:r>
          </a:p>
          <a:p>
            <a:r>
              <a:rPr lang="en-US" dirty="0"/>
              <a:t>Priority claims requiring expedited processing:</a:t>
            </a:r>
          </a:p>
          <a:p>
            <a:pPr lvl="1"/>
            <a:r>
              <a:rPr lang="en-US" dirty="0"/>
              <a:t>Medal of Honor,</a:t>
            </a:r>
          </a:p>
          <a:p>
            <a:pPr lvl="1"/>
            <a:r>
              <a:rPr lang="en-US" dirty="0"/>
              <a:t>Homeless,</a:t>
            </a:r>
          </a:p>
          <a:p>
            <a:pPr lvl="1"/>
            <a:r>
              <a:rPr lang="en-US" dirty="0"/>
              <a:t>Terminal Illness,</a:t>
            </a:r>
          </a:p>
          <a:p>
            <a:pPr lvl="1"/>
            <a:r>
              <a:rPr lang="en-US" dirty="0"/>
              <a:t>POW, GWOT, Seriously Injured (SI)/Very Seriously Injured (VSI),</a:t>
            </a:r>
          </a:p>
          <a:p>
            <a:pPr lvl="1"/>
            <a:r>
              <a:rPr lang="en-US" dirty="0"/>
              <a:t>Medical Foster Home,</a:t>
            </a:r>
          </a:p>
          <a:p>
            <a:pPr lvl="1"/>
            <a:r>
              <a:rPr lang="en-US" dirty="0"/>
              <a:t>Severe Financial Hardship,</a:t>
            </a:r>
          </a:p>
          <a:p>
            <a:pPr lvl="1"/>
            <a:r>
              <a:rPr lang="en-US" dirty="0"/>
              <a:t>Age, and</a:t>
            </a:r>
          </a:p>
          <a:p>
            <a:pPr lvl="1"/>
            <a:r>
              <a:rPr lang="en-US" dirty="0">
                <a:solidFill>
                  <a:srgbClr val="FF0000"/>
                </a:solidFill>
              </a:rPr>
              <a:t>Purple Heart </a:t>
            </a:r>
          </a:p>
        </p:txBody>
      </p:sp>
    </p:spTree>
    <p:extLst>
      <p:ext uri="{BB962C8B-B14F-4D97-AF65-F5344CB8AC3E}">
        <p14:creationId xmlns:p14="http://schemas.microsoft.com/office/powerpoint/2010/main" val="25446656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58785-93D8-4D70-ABEE-B87DEFD3963E}"/>
              </a:ext>
            </a:extLst>
          </p:cNvPr>
          <p:cNvSpPr>
            <a:spLocks noGrp="1"/>
          </p:cNvSpPr>
          <p:nvPr>
            <p:ph type="title"/>
          </p:nvPr>
        </p:nvSpPr>
        <p:spPr/>
        <p:txBody>
          <a:bodyPr/>
          <a:lstStyle/>
          <a:p>
            <a:r>
              <a:rPr lang="en-US" dirty="0"/>
              <a:t>Submitting Applications</a:t>
            </a:r>
          </a:p>
        </p:txBody>
      </p:sp>
      <p:sp>
        <p:nvSpPr>
          <p:cNvPr id="3" name="Content Placeholder 2">
            <a:extLst>
              <a:ext uri="{FF2B5EF4-FFF2-40B4-BE49-F238E27FC236}">
                <a16:creationId xmlns:a16="http://schemas.microsoft.com/office/drawing/2014/main" id="{52D14EC8-7F45-4533-996E-A7E7C8E70015}"/>
              </a:ext>
            </a:extLst>
          </p:cNvPr>
          <p:cNvSpPr>
            <a:spLocks noGrp="1"/>
          </p:cNvSpPr>
          <p:nvPr>
            <p:ph idx="1"/>
          </p:nvPr>
        </p:nvSpPr>
        <p:spPr>
          <a:xfrm>
            <a:off x="838200" y="1479636"/>
            <a:ext cx="10515600" cy="4351338"/>
          </a:xfrm>
        </p:spPr>
        <p:txBody>
          <a:bodyPr>
            <a:noAutofit/>
          </a:bodyPr>
          <a:lstStyle/>
          <a:p>
            <a:pPr marL="0" indent="0">
              <a:buNone/>
            </a:pPr>
            <a:endParaRPr lang="en-US" sz="2600" dirty="0"/>
          </a:p>
          <a:p>
            <a:r>
              <a:rPr lang="en-US" sz="2600" dirty="0"/>
              <a:t>If a claim was processed </a:t>
            </a:r>
            <a:r>
              <a:rPr lang="en-US" sz="2600" b="1" dirty="0"/>
              <a:t>prior to</a:t>
            </a:r>
            <a:r>
              <a:rPr lang="en-US" sz="2600" dirty="0"/>
              <a:t> 2/19/19 and the claimant received a 4107, the traditional method of submitting applications applies</a:t>
            </a:r>
          </a:p>
          <a:p>
            <a:endParaRPr lang="en-US" sz="2600" dirty="0"/>
          </a:p>
          <a:p>
            <a:r>
              <a:rPr lang="en-US" sz="2600" dirty="0"/>
              <a:t>If a claim was processed </a:t>
            </a:r>
            <a:r>
              <a:rPr lang="en-US" sz="2600" b="1" dirty="0"/>
              <a:t>on or after </a:t>
            </a:r>
            <a:r>
              <a:rPr lang="en-US" sz="2600" dirty="0"/>
              <a:t>2/19/19 and received a 21-0998, claimant may submit a 21-0996 to open </a:t>
            </a:r>
            <a:r>
              <a:rPr lang="en-US" dirty="0"/>
              <a:t>an 030 High Level Review (HLR) end product to have the </a:t>
            </a:r>
            <a:r>
              <a:rPr lang="en-US" u="sng" dirty="0"/>
              <a:t>current evidence of record</a:t>
            </a:r>
            <a:r>
              <a:rPr lang="en-US" dirty="0"/>
              <a:t> to be reviewed only; or the 21-0995 for a 040 Supplemental Claim to send new and relevant evidence</a:t>
            </a:r>
          </a:p>
          <a:p>
            <a:endParaRPr lang="en-US" sz="2600" dirty="0"/>
          </a:p>
          <a:p>
            <a:pPr marL="0" indent="0">
              <a:buNone/>
            </a:pPr>
            <a:endParaRPr lang="en-US" sz="2600" dirty="0"/>
          </a:p>
          <a:p>
            <a:pPr marL="0" indent="0">
              <a:buNone/>
            </a:pPr>
            <a:endParaRPr lang="en-US" sz="2600" dirty="0"/>
          </a:p>
          <a:p>
            <a:endParaRPr lang="en-US" sz="2600" dirty="0"/>
          </a:p>
        </p:txBody>
      </p:sp>
    </p:spTree>
    <p:extLst>
      <p:ext uri="{BB962C8B-B14F-4D97-AF65-F5344CB8AC3E}">
        <p14:creationId xmlns:p14="http://schemas.microsoft.com/office/powerpoint/2010/main" val="4134372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p:txBody>
          <a:bodyPr/>
          <a:lstStyle/>
          <a:p>
            <a:r>
              <a:rPr lang="en-US" dirty="0"/>
              <a:t>New AMA Forms</a:t>
            </a:r>
          </a:p>
        </p:txBody>
      </p:sp>
      <p:sp>
        <p:nvSpPr>
          <p:cNvPr id="8" name="Content Placeholder 7">
            <a:extLst>
              <a:ext uri="{FF2B5EF4-FFF2-40B4-BE49-F238E27FC236}">
                <a16:creationId xmlns:a16="http://schemas.microsoft.com/office/drawing/2014/main" id="{6C08A63E-D372-4DA8-904B-DC618EEB4DA0}"/>
              </a:ext>
            </a:extLst>
          </p:cNvPr>
          <p:cNvSpPr>
            <a:spLocks noGrp="1"/>
          </p:cNvSpPr>
          <p:nvPr>
            <p:ph idx="1"/>
          </p:nvPr>
        </p:nvSpPr>
        <p:spPr>
          <a:xfrm>
            <a:off x="838200" y="1825625"/>
            <a:ext cx="10883900" cy="4351338"/>
          </a:xfrm>
        </p:spPr>
        <p:txBody>
          <a:bodyPr>
            <a:noAutofit/>
          </a:bodyPr>
          <a:lstStyle/>
          <a:p>
            <a:pPr lvl="0"/>
            <a:r>
              <a:rPr lang="en-US" dirty="0"/>
              <a:t>VBA will include VA Form 20-0998, </a:t>
            </a:r>
            <a:r>
              <a:rPr lang="en-US" i="1" dirty="0"/>
              <a:t>Your Rights to Seek Further Review of Our Decision, </a:t>
            </a:r>
            <a:r>
              <a:rPr lang="en-US" dirty="0"/>
              <a:t>with all decision notices</a:t>
            </a:r>
          </a:p>
          <a:p>
            <a:pPr lvl="0"/>
            <a:r>
              <a:rPr lang="en-US" dirty="0"/>
              <a:t>This form provides claimants with information on the available decision review options</a:t>
            </a:r>
          </a:p>
          <a:p>
            <a:pPr lvl="0"/>
            <a:r>
              <a:rPr lang="en-US" dirty="0"/>
              <a:t>Claimants will use new enterprise wide VA forms to file under one of the new options:</a:t>
            </a:r>
          </a:p>
          <a:p>
            <a:pPr lvl="1"/>
            <a:r>
              <a:rPr lang="en-US" dirty="0"/>
              <a:t>VA Form 20-0995, </a:t>
            </a:r>
            <a:r>
              <a:rPr lang="en-US" i="1" dirty="0"/>
              <a:t>Decision Review Request: Supplemental Claim,</a:t>
            </a:r>
          </a:p>
          <a:p>
            <a:pPr lvl="1"/>
            <a:r>
              <a:rPr lang="en-US" dirty="0"/>
              <a:t>VA Form 20-0996, </a:t>
            </a:r>
            <a:r>
              <a:rPr lang="en-US" i="1" dirty="0"/>
              <a:t>Decision Review Request: Higher-Level Review, </a:t>
            </a:r>
            <a:r>
              <a:rPr lang="en-US" b="1" dirty="0"/>
              <a:t>or</a:t>
            </a:r>
          </a:p>
          <a:p>
            <a:pPr lvl="1"/>
            <a:r>
              <a:rPr lang="en-US" dirty="0"/>
              <a:t>VA Form 10182, </a:t>
            </a:r>
            <a:r>
              <a:rPr lang="en-US" i="1" dirty="0"/>
              <a:t>Decision Review Request: Board Appeal (Notice of  Disagreement)</a:t>
            </a:r>
          </a:p>
        </p:txBody>
      </p:sp>
    </p:spTree>
    <p:extLst>
      <p:ext uri="{BB962C8B-B14F-4D97-AF65-F5344CB8AC3E}">
        <p14:creationId xmlns:p14="http://schemas.microsoft.com/office/powerpoint/2010/main" val="1881431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83811-BA46-4FC8-9920-D15AEA347284}"/>
              </a:ext>
            </a:extLst>
          </p:cNvPr>
          <p:cNvSpPr>
            <a:spLocks noGrp="1"/>
          </p:cNvSpPr>
          <p:nvPr>
            <p:ph type="title"/>
          </p:nvPr>
        </p:nvSpPr>
        <p:spPr/>
        <p:txBody>
          <a:bodyPr/>
          <a:lstStyle/>
          <a:p>
            <a:r>
              <a:rPr lang="en-US" dirty="0"/>
              <a:t>Forms Changes</a:t>
            </a:r>
          </a:p>
        </p:txBody>
      </p:sp>
      <p:sp>
        <p:nvSpPr>
          <p:cNvPr id="3" name="Content Placeholder 2">
            <a:extLst>
              <a:ext uri="{FF2B5EF4-FFF2-40B4-BE49-F238E27FC236}">
                <a16:creationId xmlns:a16="http://schemas.microsoft.com/office/drawing/2014/main" id="{875D9CE1-506B-4758-A54C-02F7EDA5236E}"/>
              </a:ext>
            </a:extLst>
          </p:cNvPr>
          <p:cNvSpPr>
            <a:spLocks noGrp="1"/>
          </p:cNvSpPr>
          <p:nvPr>
            <p:ph idx="1"/>
          </p:nvPr>
        </p:nvSpPr>
        <p:spPr/>
        <p:txBody>
          <a:bodyPr/>
          <a:lstStyle/>
          <a:p>
            <a:pPr lvl="0"/>
            <a:r>
              <a:rPr lang="en-US" dirty="0"/>
              <a:t>VBA will no longer provide the appeals forms to claimants with decision notices	</a:t>
            </a:r>
          </a:p>
          <a:p>
            <a:pPr lvl="0"/>
            <a:endParaRPr lang="en-US" dirty="0"/>
          </a:p>
          <a:p>
            <a:pPr lvl="0"/>
            <a:r>
              <a:rPr lang="en-US" dirty="0"/>
              <a:t>Claimants will access the new forms on the VA.gov forms page</a:t>
            </a:r>
          </a:p>
          <a:p>
            <a:pPr lvl="0"/>
            <a:endParaRPr lang="en-US" dirty="0"/>
          </a:p>
          <a:p>
            <a:pPr lvl="0"/>
            <a:r>
              <a:rPr lang="en-US" b="1" dirty="0"/>
              <a:t>Important:  </a:t>
            </a:r>
            <a:r>
              <a:rPr lang="en-US" dirty="0"/>
              <a:t>Use of VA Form 4107 and VA Form 21-0958, </a:t>
            </a:r>
            <a:r>
              <a:rPr lang="en-US" i="1" dirty="0"/>
              <a:t>Notice of Disagreement, </a:t>
            </a:r>
            <a:r>
              <a:rPr lang="en-US" dirty="0"/>
              <a:t>were discontinued for all decisions issued on/after February 19, 2019</a:t>
            </a:r>
          </a:p>
          <a:p>
            <a:endParaRPr lang="en-US" dirty="0"/>
          </a:p>
        </p:txBody>
      </p:sp>
    </p:spTree>
    <p:extLst>
      <p:ext uri="{BB962C8B-B14F-4D97-AF65-F5344CB8AC3E}">
        <p14:creationId xmlns:p14="http://schemas.microsoft.com/office/powerpoint/2010/main" val="4085341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Supplemental Claim Definition</a:t>
            </a:r>
          </a:p>
        </p:txBody>
      </p:sp>
      <p:sp>
        <p:nvSpPr>
          <p:cNvPr id="2" name="Content Placeholder 1">
            <a:extLst>
              <a:ext uri="{FF2B5EF4-FFF2-40B4-BE49-F238E27FC236}">
                <a16:creationId xmlns:a16="http://schemas.microsoft.com/office/drawing/2014/main" id="{D47F648D-6304-43CC-A31C-AD30EA82CB89}"/>
              </a:ext>
            </a:extLst>
          </p:cNvPr>
          <p:cNvSpPr>
            <a:spLocks noGrp="1"/>
          </p:cNvSpPr>
          <p:nvPr>
            <p:ph idx="1"/>
          </p:nvPr>
        </p:nvSpPr>
        <p:spPr/>
        <p:txBody>
          <a:bodyPr>
            <a:noAutofit/>
          </a:bodyPr>
          <a:lstStyle/>
          <a:p>
            <a:r>
              <a:rPr lang="en-US" dirty="0"/>
              <a:t>Supplemental claims are requests for review with </a:t>
            </a:r>
            <a:r>
              <a:rPr lang="en-US" b="1" dirty="0"/>
              <a:t>new and relevant evidence</a:t>
            </a:r>
            <a:r>
              <a:rPr lang="en-US" dirty="0"/>
              <a:t>, submitted by a claimant or their authorized representatives based on a “disagreement with a prior VA decision” (see 38 CFR § 3.1(p) and 3.2501)</a:t>
            </a:r>
          </a:p>
          <a:p>
            <a:endParaRPr lang="en-US" dirty="0"/>
          </a:p>
          <a:p>
            <a:r>
              <a:rPr lang="en-US" dirty="0"/>
              <a:t>This new process closely mirrors and replaces the former “reconsideration” processes</a:t>
            </a:r>
          </a:p>
          <a:p>
            <a:endParaRPr lang="en-US" dirty="0"/>
          </a:p>
          <a:p>
            <a:r>
              <a:rPr lang="en-US" dirty="0"/>
              <a:t>AMA Supplemental Claims have an open evidentiary record and requires VA to assist in the gathering of evidence (see 38 CFR §3.159, duty to assist)</a:t>
            </a:r>
          </a:p>
        </p:txBody>
      </p:sp>
    </p:spTree>
    <p:extLst>
      <p:ext uri="{BB962C8B-B14F-4D97-AF65-F5344CB8AC3E}">
        <p14:creationId xmlns:p14="http://schemas.microsoft.com/office/powerpoint/2010/main" val="36137162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New and Relevant Evidence</a:t>
            </a:r>
            <a:endParaRPr lang="en-US" dirty="0"/>
          </a:p>
        </p:txBody>
      </p:sp>
      <p:sp>
        <p:nvSpPr>
          <p:cNvPr id="2" name="Content Placeholder 1">
            <a:extLst>
              <a:ext uri="{FF2B5EF4-FFF2-40B4-BE49-F238E27FC236}">
                <a16:creationId xmlns:a16="http://schemas.microsoft.com/office/drawing/2014/main" id="{EA4D401E-9EB7-48CF-A6BA-29749383D523}"/>
              </a:ext>
            </a:extLst>
          </p:cNvPr>
          <p:cNvSpPr>
            <a:spLocks noGrp="1"/>
          </p:cNvSpPr>
          <p:nvPr>
            <p:ph idx="1"/>
          </p:nvPr>
        </p:nvSpPr>
        <p:spPr/>
        <p:txBody>
          <a:bodyPr>
            <a:noAutofit/>
          </a:bodyPr>
          <a:lstStyle/>
          <a:p>
            <a:r>
              <a:rPr lang="en-US" dirty="0"/>
              <a:t>Claimants must identify or submit new and relevant evidence in support of a supplemental claim review</a:t>
            </a:r>
          </a:p>
          <a:p>
            <a:pPr lvl="1"/>
            <a:r>
              <a:rPr lang="en-US" b="1" dirty="0"/>
              <a:t>New evidence </a:t>
            </a:r>
            <a:r>
              <a:rPr lang="en-US" dirty="0"/>
              <a:t>means evidence not previously part of the actual record before agency adjudicators at the time of the prior decision</a:t>
            </a:r>
          </a:p>
          <a:p>
            <a:pPr lvl="1"/>
            <a:r>
              <a:rPr lang="en-US" b="1" dirty="0"/>
              <a:t>Relevant evidence </a:t>
            </a:r>
            <a:r>
              <a:rPr lang="en-US" dirty="0"/>
              <a:t>means evidence that tends to prove or disprove a matter at issue in a claim. Relevant evidence includes evidence that raises a theory of entitlement that was not previously addressed</a:t>
            </a:r>
          </a:p>
          <a:p>
            <a:pPr lvl="1"/>
            <a:endParaRPr lang="en-US" sz="1000" dirty="0"/>
          </a:p>
          <a:p>
            <a:r>
              <a:rPr lang="en-US" b="1" dirty="0"/>
              <a:t>Important:  </a:t>
            </a:r>
            <a:r>
              <a:rPr lang="en-US" dirty="0"/>
              <a:t>The “new and relevant” evidentiary standard is a lower standard than that of “new and material” under 38 CFR § 3.156.</a:t>
            </a:r>
          </a:p>
          <a:p>
            <a:endParaRPr lang="en-US" dirty="0"/>
          </a:p>
        </p:txBody>
      </p:sp>
    </p:spTree>
    <p:extLst>
      <p:ext uri="{BB962C8B-B14F-4D97-AF65-F5344CB8AC3E}">
        <p14:creationId xmlns:p14="http://schemas.microsoft.com/office/powerpoint/2010/main" val="17078995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Filing Requirements</a:t>
            </a:r>
          </a:p>
        </p:txBody>
      </p:sp>
      <p:sp>
        <p:nvSpPr>
          <p:cNvPr id="2" name="Content Placeholder 1">
            <a:extLst>
              <a:ext uri="{FF2B5EF4-FFF2-40B4-BE49-F238E27FC236}">
                <a16:creationId xmlns:a16="http://schemas.microsoft.com/office/drawing/2014/main" id="{2F985960-C2BA-4F34-808D-C102A04567F3}"/>
              </a:ext>
            </a:extLst>
          </p:cNvPr>
          <p:cNvSpPr>
            <a:spLocks noGrp="1"/>
          </p:cNvSpPr>
          <p:nvPr>
            <p:ph idx="1"/>
          </p:nvPr>
        </p:nvSpPr>
        <p:spPr/>
        <p:txBody>
          <a:bodyPr>
            <a:noAutofit/>
          </a:bodyPr>
          <a:lstStyle/>
          <a:p>
            <a:r>
              <a:rPr lang="en-US" b="1" dirty="0"/>
              <a:t>Required Form:  </a:t>
            </a:r>
            <a:r>
              <a:rPr lang="en-US" dirty="0"/>
              <a:t>VA Form 20-0995, </a:t>
            </a:r>
            <a:r>
              <a:rPr lang="en-US" i="1" dirty="0"/>
              <a:t>Decision Review Request: Supplemental Claim </a:t>
            </a:r>
          </a:p>
          <a:p>
            <a:pPr lvl="1"/>
            <a:r>
              <a:rPr lang="en-US" dirty="0"/>
              <a:t>Only form accepted by VA for disability benefit claims</a:t>
            </a:r>
          </a:p>
          <a:p>
            <a:endParaRPr lang="en-US" dirty="0"/>
          </a:p>
          <a:p>
            <a:r>
              <a:rPr lang="en-US" b="1" dirty="0"/>
              <a:t>Evidence:  </a:t>
            </a:r>
            <a:r>
              <a:rPr lang="en-US" dirty="0"/>
              <a:t>Claimants must identify or submit new and relevant for the request to be considered a complete claim</a:t>
            </a:r>
          </a:p>
          <a:p>
            <a:endParaRPr lang="en-US" dirty="0"/>
          </a:p>
          <a:p>
            <a:r>
              <a:rPr lang="en-US" b="1" dirty="0"/>
              <a:t>Time Period For Filing:  </a:t>
            </a:r>
            <a:r>
              <a:rPr lang="en-US" dirty="0"/>
              <a:t>May be filed at anytime; however the request must be filed within one year of the date of notice of the prior decision on the issue(s) to maintain entitlement to earliest possible effective date</a:t>
            </a:r>
          </a:p>
        </p:txBody>
      </p:sp>
    </p:spTree>
    <p:extLst>
      <p:ext uri="{BB962C8B-B14F-4D97-AF65-F5344CB8AC3E}">
        <p14:creationId xmlns:p14="http://schemas.microsoft.com/office/powerpoint/2010/main" val="39540576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“Opt-in” Opportunities for          Legacy Appeals</a:t>
            </a:r>
          </a:p>
        </p:txBody>
      </p:sp>
      <p:sp>
        <p:nvSpPr>
          <p:cNvPr id="2" name="Content Placeholder 1">
            <a:extLst>
              <a:ext uri="{FF2B5EF4-FFF2-40B4-BE49-F238E27FC236}">
                <a16:creationId xmlns:a16="http://schemas.microsoft.com/office/drawing/2014/main" id="{EA4D401E-9EB7-48CF-A6BA-29749383D523}"/>
              </a:ext>
            </a:extLst>
          </p:cNvPr>
          <p:cNvSpPr>
            <a:spLocks noGrp="1"/>
          </p:cNvSpPr>
          <p:nvPr>
            <p:ph idx="1"/>
          </p:nvPr>
        </p:nvSpPr>
        <p:spPr/>
        <p:txBody>
          <a:bodyPr/>
          <a:lstStyle/>
          <a:p>
            <a:r>
              <a:rPr lang="en-US" dirty="0"/>
              <a:t>If a claimant would like to “opt-in” to the new modernized review system while they have a legacy appeal pending, it must be filed within 30 days of the receipt of the SOC/SSOC, or within the one year appeal period</a:t>
            </a:r>
          </a:p>
        </p:txBody>
      </p:sp>
    </p:spTree>
    <p:extLst>
      <p:ext uri="{BB962C8B-B14F-4D97-AF65-F5344CB8AC3E}">
        <p14:creationId xmlns:p14="http://schemas.microsoft.com/office/powerpoint/2010/main" val="2313047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5CA47-E3D3-4CD7-8CEA-80B2C7C705E1}"/>
              </a:ext>
            </a:extLst>
          </p:cNvPr>
          <p:cNvSpPr>
            <a:spLocks noGrp="1"/>
          </p:cNvSpPr>
          <p:nvPr>
            <p:ph type="title"/>
          </p:nvPr>
        </p:nvSpPr>
        <p:spPr/>
        <p:txBody>
          <a:bodyPr>
            <a:normAutofit/>
          </a:bodyPr>
          <a:lstStyle/>
          <a:p>
            <a:pPr algn="l"/>
            <a:r>
              <a:rPr lang="en-US" dirty="0"/>
              <a:t>AO73 Basics:</a:t>
            </a:r>
            <a:br>
              <a:rPr lang="en-US" dirty="0"/>
            </a:br>
            <a:r>
              <a:rPr lang="en-US" sz="4000" b="0" dirty="0">
                <a:solidFill>
                  <a:schemeClr val="tx1">
                    <a:lumMod val="50000"/>
                    <a:lumOff val="50000"/>
                  </a:schemeClr>
                </a:solidFill>
              </a:rPr>
              <a:t>Net Worth, Asset Transfers, and Income Exclusions for Needs-Based Benefits</a:t>
            </a:r>
            <a:endParaRPr lang="en-US" b="0" dirty="0">
              <a:solidFill>
                <a:schemeClr val="tx1">
                  <a:lumMod val="50000"/>
                  <a:lumOff val="50000"/>
                </a:schemeClr>
              </a:solidFill>
            </a:endParaRPr>
          </a:p>
        </p:txBody>
      </p:sp>
      <p:sp>
        <p:nvSpPr>
          <p:cNvPr id="3" name="Subtitle 2">
            <a:extLst>
              <a:ext uri="{FF2B5EF4-FFF2-40B4-BE49-F238E27FC236}">
                <a16:creationId xmlns:a16="http://schemas.microsoft.com/office/drawing/2014/main" id="{4FFAD260-0C72-49A0-B09A-24C6D43C2BAC}"/>
              </a:ext>
            </a:extLst>
          </p:cNvPr>
          <p:cNvSpPr>
            <a:spLocks noGrp="1"/>
          </p:cNvSpPr>
          <p:nvPr>
            <p:ph type="body" idx="1"/>
          </p:nvPr>
        </p:nvSpPr>
        <p:spPr/>
        <p:txBody>
          <a:bodyPr>
            <a:noAutofit/>
          </a:bodyPr>
          <a:lstStyle/>
          <a:p>
            <a:pPr algn="ctr"/>
            <a:endParaRPr lang="en-US" sz="1800" dirty="0"/>
          </a:p>
        </p:txBody>
      </p:sp>
    </p:spTree>
    <p:extLst>
      <p:ext uri="{BB962C8B-B14F-4D97-AF65-F5344CB8AC3E}">
        <p14:creationId xmlns:p14="http://schemas.microsoft.com/office/powerpoint/2010/main" val="29250764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307E-865A-475F-A123-52267B6BFBE3}"/>
              </a:ext>
            </a:extLst>
          </p:cNvPr>
          <p:cNvSpPr>
            <a:spLocks noGrp="1"/>
          </p:cNvSpPr>
          <p:nvPr>
            <p:ph type="title"/>
          </p:nvPr>
        </p:nvSpPr>
        <p:spPr/>
        <p:txBody>
          <a:bodyPr/>
          <a:lstStyle/>
          <a:p>
            <a:r>
              <a:rPr lang="en-US"/>
              <a:t>References</a:t>
            </a:r>
            <a:endParaRPr lang="en-US" dirty="0"/>
          </a:p>
        </p:txBody>
      </p:sp>
      <p:graphicFrame>
        <p:nvGraphicFramePr>
          <p:cNvPr id="4" name="Content Placeholder 3">
            <a:extLst>
              <a:ext uri="{FF2B5EF4-FFF2-40B4-BE49-F238E27FC236}">
                <a16:creationId xmlns:a16="http://schemas.microsoft.com/office/drawing/2014/main" id="{CB6CC3FB-0F51-4873-8EF2-5A8A6F9EBFA2}"/>
              </a:ext>
            </a:extLst>
          </p:cNvPr>
          <p:cNvGraphicFramePr>
            <a:graphicFrameLocks noGrp="1"/>
          </p:cNvGraphicFramePr>
          <p:nvPr>
            <p:ph idx="1"/>
          </p:nvPr>
        </p:nvGraphicFramePr>
        <p:xfrm>
          <a:off x="838200" y="1825625"/>
          <a:ext cx="10557657" cy="4319036"/>
        </p:xfrm>
        <a:graphic>
          <a:graphicData uri="http://schemas.openxmlformats.org/drawingml/2006/table">
            <a:tbl>
              <a:tblPr firstRow="1" bandRow="1">
                <a:tableStyleId>{F2DE63D5-997A-4646-A377-4702673A728D}</a:tableStyleId>
              </a:tblPr>
              <a:tblGrid>
                <a:gridCol w="3309730">
                  <a:extLst>
                    <a:ext uri="{9D8B030D-6E8A-4147-A177-3AD203B41FA5}">
                      <a16:colId xmlns:a16="http://schemas.microsoft.com/office/drawing/2014/main" val="162278293"/>
                    </a:ext>
                  </a:extLst>
                </a:gridCol>
                <a:gridCol w="7247927">
                  <a:extLst>
                    <a:ext uri="{9D8B030D-6E8A-4147-A177-3AD203B41FA5}">
                      <a16:colId xmlns:a16="http://schemas.microsoft.com/office/drawing/2014/main" val="202545174"/>
                    </a:ext>
                  </a:extLst>
                </a:gridCol>
              </a:tblGrid>
              <a:tr h="661436">
                <a:tc>
                  <a:txBody>
                    <a:bodyPr/>
                    <a:lstStyle/>
                    <a:p>
                      <a:r>
                        <a:rPr lang="en-US" sz="2600" dirty="0">
                          <a:latin typeface="Arial" panose="020B0604020202020204" pitchFamily="34" charset="0"/>
                          <a:cs typeface="Arial" panose="020B0604020202020204" pitchFamily="34" charset="0"/>
                        </a:rPr>
                        <a:t>Reference</a:t>
                      </a:r>
                    </a:p>
                  </a:txBody>
                  <a:tcPr anchor="ctr"/>
                </a:tc>
                <a:tc>
                  <a:txBody>
                    <a:bodyPr/>
                    <a:lstStyle/>
                    <a:p>
                      <a:r>
                        <a:rPr lang="en-US" sz="2600" dirty="0">
                          <a:latin typeface="Arial" panose="020B0604020202020204" pitchFamily="34" charset="0"/>
                          <a:cs typeface="Arial" panose="020B0604020202020204" pitchFamily="34" charset="0"/>
                        </a:rPr>
                        <a:t>Title</a:t>
                      </a:r>
                    </a:p>
                  </a:txBody>
                  <a:tcPr anchor="ctr"/>
                </a:tc>
                <a:extLst>
                  <a:ext uri="{0D108BD9-81ED-4DB2-BD59-A6C34878D82A}">
                    <a16:rowId xmlns:a16="http://schemas.microsoft.com/office/drawing/2014/main" val="2538582375"/>
                  </a:ext>
                </a:extLst>
              </a:tr>
              <a:tr h="731520">
                <a:tc>
                  <a:txBody>
                    <a:bodyPr/>
                    <a:lstStyle/>
                    <a:p>
                      <a:r>
                        <a:rPr lang="en-US" sz="2500" b="1" dirty="0">
                          <a:latin typeface="Arial" panose="020B0604020202020204" pitchFamily="34" charset="0"/>
                          <a:cs typeface="Arial" panose="020B0604020202020204" pitchFamily="34" charset="0"/>
                        </a:rPr>
                        <a:t>M21-1 V.iii.1.G.3.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dirty="0">
                          <a:latin typeface="Arial" panose="020B0604020202020204" pitchFamily="34" charset="0"/>
                          <a:cs typeface="Arial" panose="020B0604020202020204" pitchFamily="34" charset="0"/>
                        </a:rPr>
                        <a:t>Sources of Medical Expenses</a:t>
                      </a:r>
                    </a:p>
                  </a:txBody>
                  <a:tcPr anchor="ctr"/>
                </a:tc>
                <a:extLst>
                  <a:ext uri="{0D108BD9-81ED-4DB2-BD59-A6C34878D82A}">
                    <a16:rowId xmlns:a16="http://schemas.microsoft.com/office/drawing/2014/main" val="1692496653"/>
                  </a:ext>
                </a:extLst>
              </a:tr>
              <a:tr h="731520">
                <a:tc>
                  <a:txBody>
                    <a:bodyPr/>
                    <a:lstStyle/>
                    <a:p>
                      <a:r>
                        <a:rPr lang="en-US" sz="2500" b="1" dirty="0">
                          <a:latin typeface="Arial" panose="020B0604020202020204" pitchFamily="34" charset="0"/>
                          <a:cs typeface="Arial" panose="020B0604020202020204" pitchFamily="34" charset="0"/>
                        </a:rPr>
                        <a:t>M21-1 V.iii.1.J.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dirty="0">
                          <a:latin typeface="Arial" panose="020B0604020202020204" pitchFamily="34" charset="0"/>
                          <a:cs typeface="Arial" panose="020B0604020202020204" pitchFamily="34" charset="0"/>
                        </a:rPr>
                        <a:t>Net Worth, Asset Transfers, and Penalty Periods</a:t>
                      </a:r>
                    </a:p>
                  </a:txBody>
                  <a:tcPr anchor="ctr"/>
                </a:tc>
                <a:extLst>
                  <a:ext uri="{0D108BD9-81ED-4DB2-BD59-A6C34878D82A}">
                    <a16:rowId xmlns:a16="http://schemas.microsoft.com/office/drawing/2014/main" val="4290303951"/>
                  </a:ext>
                </a:extLst>
              </a:tr>
              <a:tr h="731520">
                <a:tc>
                  <a:txBody>
                    <a:bodyPr/>
                    <a:lstStyle/>
                    <a:p>
                      <a:r>
                        <a:rPr lang="en-US" sz="2500" b="1" dirty="0">
                          <a:latin typeface="Arial" panose="020B0604020202020204" pitchFamily="34" charset="0"/>
                          <a:cs typeface="Arial" panose="020B0604020202020204" pitchFamily="34" charset="0"/>
                        </a:rPr>
                        <a:t>38 CFR 3.274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dirty="0">
                          <a:latin typeface="Arial" panose="020B0604020202020204" pitchFamily="34" charset="0"/>
                          <a:cs typeface="Arial" panose="020B0604020202020204" pitchFamily="34" charset="0"/>
                        </a:rPr>
                        <a:t>Net worth and VA pension</a:t>
                      </a:r>
                    </a:p>
                  </a:txBody>
                  <a:tcPr anchor="ctr"/>
                </a:tc>
                <a:extLst>
                  <a:ext uri="{0D108BD9-81ED-4DB2-BD59-A6C34878D82A}">
                    <a16:rowId xmlns:a16="http://schemas.microsoft.com/office/drawing/2014/main" val="3195612519"/>
                  </a:ext>
                </a:extLst>
              </a:tr>
              <a:tr h="731520">
                <a:tc>
                  <a:txBody>
                    <a:bodyPr/>
                    <a:lstStyle/>
                    <a:p>
                      <a:r>
                        <a:rPr lang="en-US" sz="2500" b="1" dirty="0">
                          <a:latin typeface="Arial" panose="020B0604020202020204" pitchFamily="34" charset="0"/>
                          <a:cs typeface="Arial" panose="020B0604020202020204" pitchFamily="34" charset="0"/>
                        </a:rPr>
                        <a:t>38 CFR 3.277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dirty="0">
                          <a:latin typeface="Arial" panose="020B0604020202020204" pitchFamily="34" charset="0"/>
                          <a:cs typeface="Arial" panose="020B0604020202020204" pitchFamily="34" charset="0"/>
                        </a:rPr>
                        <a:t>Eligibility reporting requirements</a:t>
                      </a:r>
                    </a:p>
                  </a:txBody>
                  <a:tcPr anchor="ctr"/>
                </a:tc>
                <a:extLst>
                  <a:ext uri="{0D108BD9-81ED-4DB2-BD59-A6C34878D82A}">
                    <a16:rowId xmlns:a16="http://schemas.microsoft.com/office/drawing/2014/main" val="1585522745"/>
                  </a:ext>
                </a:extLst>
              </a:tr>
              <a:tr h="731520">
                <a:tc>
                  <a:txBody>
                    <a:bodyPr/>
                    <a:lstStyle/>
                    <a:p>
                      <a:r>
                        <a:rPr lang="en-US" sz="2500" b="1" dirty="0">
                          <a:latin typeface="Arial" panose="020B0604020202020204" pitchFamily="34" charset="0"/>
                          <a:cs typeface="Arial" panose="020B0604020202020204" pitchFamily="34" charset="0"/>
                        </a:rPr>
                        <a:t>38 CFR 3.278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dirty="0">
                          <a:latin typeface="Arial" panose="020B0604020202020204" pitchFamily="34" charset="0"/>
                          <a:cs typeface="Arial" panose="020B0604020202020204" pitchFamily="34" charset="0"/>
                        </a:rPr>
                        <a:t>Deductible medical expenses</a:t>
                      </a:r>
                    </a:p>
                  </a:txBody>
                  <a:tcPr anchor="ctr"/>
                </a:tc>
                <a:extLst>
                  <a:ext uri="{0D108BD9-81ED-4DB2-BD59-A6C34878D82A}">
                    <a16:rowId xmlns:a16="http://schemas.microsoft.com/office/drawing/2014/main" val="1512934897"/>
                  </a:ext>
                </a:extLst>
              </a:tr>
            </a:tbl>
          </a:graphicData>
        </a:graphic>
      </p:graphicFrame>
    </p:spTree>
    <p:extLst>
      <p:ext uri="{BB962C8B-B14F-4D97-AF65-F5344CB8AC3E}">
        <p14:creationId xmlns:p14="http://schemas.microsoft.com/office/powerpoint/2010/main" val="10722223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8BC74-F5F6-4CBB-9D4A-EF574DBC3EEE}"/>
              </a:ext>
            </a:extLst>
          </p:cNvPr>
          <p:cNvSpPr>
            <a:spLocks noGrp="1"/>
          </p:cNvSpPr>
          <p:nvPr>
            <p:ph type="title"/>
          </p:nvPr>
        </p:nvSpPr>
        <p:spPr/>
        <p:txBody>
          <a:bodyPr/>
          <a:lstStyle/>
          <a:p>
            <a:r>
              <a:rPr lang="en-US" dirty="0"/>
              <a:t>Forms</a:t>
            </a:r>
          </a:p>
        </p:txBody>
      </p:sp>
      <p:sp>
        <p:nvSpPr>
          <p:cNvPr id="3" name="Text Placeholder 2">
            <a:extLst>
              <a:ext uri="{FF2B5EF4-FFF2-40B4-BE49-F238E27FC236}">
                <a16:creationId xmlns:a16="http://schemas.microsoft.com/office/drawing/2014/main" id="{CEF8D9EC-C2FB-4A85-8428-FAC1292AA1C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80466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3FCE3-5361-4E4E-842A-73D014C01909}"/>
              </a:ext>
            </a:extLst>
          </p:cNvPr>
          <p:cNvSpPr>
            <a:spLocks noGrp="1"/>
          </p:cNvSpPr>
          <p:nvPr>
            <p:ph type="title"/>
          </p:nvPr>
        </p:nvSpPr>
        <p:spPr/>
        <p:txBody>
          <a:bodyPr/>
          <a:lstStyle/>
          <a:p>
            <a:r>
              <a:rPr lang="en-US" dirty="0"/>
              <a:t>Telephone Contact Information, continued</a:t>
            </a:r>
          </a:p>
        </p:txBody>
      </p:sp>
      <p:sp>
        <p:nvSpPr>
          <p:cNvPr id="3" name="Content Placeholder 2">
            <a:extLst>
              <a:ext uri="{FF2B5EF4-FFF2-40B4-BE49-F238E27FC236}">
                <a16:creationId xmlns:a16="http://schemas.microsoft.com/office/drawing/2014/main" id="{8F3AC360-30F6-40C4-8368-A4EE1E7A1A4C}"/>
              </a:ext>
            </a:extLst>
          </p:cNvPr>
          <p:cNvSpPr>
            <a:spLocks noGrp="1"/>
          </p:cNvSpPr>
          <p:nvPr>
            <p:ph idx="1"/>
          </p:nvPr>
        </p:nvSpPr>
        <p:spPr/>
        <p:txBody>
          <a:bodyPr/>
          <a:lstStyle/>
          <a:p>
            <a:r>
              <a:rPr lang="en-US" dirty="0"/>
              <a:t>The telephone number is </a:t>
            </a:r>
            <a:r>
              <a:rPr lang="en-US" b="1" dirty="0"/>
              <a:t>(414) 902-5062</a:t>
            </a:r>
          </a:p>
          <a:p>
            <a:pPr lvl="1"/>
            <a:r>
              <a:rPr lang="en-US" dirty="0"/>
              <a:t>Answered by our Advocacy Team who also processes priority claims</a:t>
            </a:r>
          </a:p>
          <a:p>
            <a:pPr lvl="1"/>
            <a:r>
              <a:rPr lang="en-US" dirty="0"/>
              <a:t>Meant to alert the PMC when priority processing is required</a:t>
            </a:r>
          </a:p>
          <a:p>
            <a:pPr lvl="1"/>
            <a:endParaRPr lang="en-US" dirty="0"/>
          </a:p>
          <a:p>
            <a:r>
              <a:rPr lang="en-US" b="1" dirty="0"/>
              <a:t>Disclaimer:  </a:t>
            </a:r>
            <a:r>
              <a:rPr lang="en-US" dirty="0"/>
              <a:t>VSOs without POA authority will be referred to the 1-877-294-6380 call center</a:t>
            </a:r>
          </a:p>
        </p:txBody>
      </p:sp>
    </p:spTree>
    <p:extLst>
      <p:ext uri="{BB962C8B-B14F-4D97-AF65-F5344CB8AC3E}">
        <p14:creationId xmlns:p14="http://schemas.microsoft.com/office/powerpoint/2010/main" val="18019723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6F2F-B551-487A-9572-FF66A9E1221F}"/>
              </a:ext>
            </a:extLst>
          </p:cNvPr>
          <p:cNvSpPr>
            <a:spLocks noGrp="1"/>
          </p:cNvSpPr>
          <p:nvPr>
            <p:ph type="title"/>
          </p:nvPr>
        </p:nvSpPr>
        <p:spPr/>
        <p:txBody>
          <a:bodyPr/>
          <a:lstStyle/>
          <a:p>
            <a:r>
              <a:rPr lang="en-US"/>
              <a:t>Forms</a:t>
            </a:r>
            <a:endParaRPr lang="en-US" dirty="0"/>
          </a:p>
        </p:txBody>
      </p:sp>
      <p:sp>
        <p:nvSpPr>
          <p:cNvPr id="3" name="Content Placeholder 2">
            <a:extLst>
              <a:ext uri="{FF2B5EF4-FFF2-40B4-BE49-F238E27FC236}">
                <a16:creationId xmlns:a16="http://schemas.microsoft.com/office/drawing/2014/main" id="{D62A07C1-58E9-4E1A-898C-B8BB833E6B62}"/>
              </a:ext>
            </a:extLst>
          </p:cNvPr>
          <p:cNvSpPr>
            <a:spLocks noGrp="1"/>
          </p:cNvSpPr>
          <p:nvPr>
            <p:ph idx="1"/>
          </p:nvPr>
        </p:nvSpPr>
        <p:spPr/>
        <p:txBody>
          <a:bodyPr>
            <a:noAutofit/>
          </a:bodyPr>
          <a:lstStyle/>
          <a:p>
            <a:r>
              <a:rPr lang="en-US" dirty="0"/>
              <a:t>Other than the most current version, the following forms are acceptable:</a:t>
            </a:r>
          </a:p>
          <a:p>
            <a:pPr lvl="1"/>
            <a:r>
              <a:rPr lang="en-US" b="1" dirty="0"/>
              <a:t>VA Form 21P-534EZ </a:t>
            </a:r>
          </a:p>
          <a:p>
            <a:pPr lvl="2"/>
            <a:r>
              <a:rPr lang="en-US" dirty="0"/>
              <a:t>07/2015 version can be accepted through 06/2019</a:t>
            </a:r>
          </a:p>
          <a:p>
            <a:pPr lvl="2"/>
            <a:r>
              <a:rPr lang="en-US" dirty="0"/>
              <a:t>06/2018 version can be accepted through 10/2019</a:t>
            </a:r>
          </a:p>
          <a:p>
            <a:pPr lvl="1"/>
            <a:r>
              <a:rPr lang="en-US" b="1" dirty="0"/>
              <a:t>VA Form 21P-534</a:t>
            </a:r>
          </a:p>
          <a:p>
            <a:pPr lvl="2"/>
            <a:r>
              <a:rPr lang="en-US" dirty="0"/>
              <a:t>06/2014 version can be accepted through 06/2019</a:t>
            </a:r>
          </a:p>
          <a:p>
            <a:pPr lvl="2"/>
            <a:r>
              <a:rPr lang="en-US" dirty="0"/>
              <a:t>06/2018 version can be accepted through 10/2019</a:t>
            </a:r>
          </a:p>
          <a:p>
            <a:pPr lvl="1"/>
            <a:r>
              <a:rPr lang="en-US" b="1" dirty="0"/>
              <a:t>VA Form 21P-527EZ </a:t>
            </a:r>
            <a:r>
              <a:rPr lang="en-US" dirty="0"/>
              <a:t>and </a:t>
            </a:r>
            <a:r>
              <a:rPr lang="en-US" b="1" dirty="0"/>
              <a:t>VA Form 21P-527</a:t>
            </a:r>
          </a:p>
          <a:p>
            <a:pPr lvl="2"/>
            <a:r>
              <a:rPr lang="en-US" dirty="0"/>
              <a:t>04/2016 versions can be accepted through 10/2019</a:t>
            </a:r>
          </a:p>
          <a:p>
            <a:pPr lvl="1"/>
            <a:r>
              <a:rPr lang="en-US" b="1" dirty="0"/>
              <a:t>VA Form 21P-8416</a:t>
            </a:r>
          </a:p>
          <a:p>
            <a:pPr lvl="2"/>
            <a:r>
              <a:rPr lang="en-US" dirty="0"/>
              <a:t>01/2018 version can be accepted through 11/2019</a:t>
            </a:r>
          </a:p>
        </p:txBody>
      </p:sp>
    </p:spTree>
    <p:extLst>
      <p:ext uri="{BB962C8B-B14F-4D97-AF65-F5344CB8AC3E}">
        <p14:creationId xmlns:p14="http://schemas.microsoft.com/office/powerpoint/2010/main" val="4480299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AD9FD-FBDD-436A-8E6D-240F2142F4B3}"/>
              </a:ext>
            </a:extLst>
          </p:cNvPr>
          <p:cNvSpPr>
            <a:spLocks noGrp="1"/>
          </p:cNvSpPr>
          <p:nvPr>
            <p:ph type="title"/>
          </p:nvPr>
        </p:nvSpPr>
        <p:spPr/>
        <p:txBody>
          <a:bodyPr/>
          <a:lstStyle/>
          <a:p>
            <a:r>
              <a:rPr lang="en-US" dirty="0"/>
              <a:t>Outdated Forms</a:t>
            </a:r>
          </a:p>
        </p:txBody>
      </p:sp>
      <p:sp>
        <p:nvSpPr>
          <p:cNvPr id="3" name="Content Placeholder 2">
            <a:extLst>
              <a:ext uri="{FF2B5EF4-FFF2-40B4-BE49-F238E27FC236}">
                <a16:creationId xmlns:a16="http://schemas.microsoft.com/office/drawing/2014/main" id="{65975C47-7FB2-4CEA-8E56-B7EC2B548175}"/>
              </a:ext>
            </a:extLst>
          </p:cNvPr>
          <p:cNvSpPr>
            <a:spLocks noGrp="1"/>
          </p:cNvSpPr>
          <p:nvPr>
            <p:ph idx="1"/>
          </p:nvPr>
        </p:nvSpPr>
        <p:spPr/>
        <p:txBody>
          <a:bodyPr/>
          <a:lstStyle/>
          <a:p>
            <a:r>
              <a:rPr lang="en-US" dirty="0"/>
              <a:t>Development will be required for any information </a:t>
            </a:r>
            <a:r>
              <a:rPr lang="en-US" b="1" i="1" dirty="0"/>
              <a:t>required</a:t>
            </a:r>
            <a:r>
              <a:rPr lang="en-US" dirty="0"/>
              <a:t> to process the claim that is requested on the current version of the form, but not requested on the outdated version</a:t>
            </a:r>
          </a:p>
          <a:p>
            <a:endParaRPr lang="en-US" dirty="0"/>
          </a:p>
          <a:p>
            <a:r>
              <a:rPr lang="en-US" dirty="0"/>
              <a:t>When the information collected on the current version is </a:t>
            </a:r>
            <a:r>
              <a:rPr lang="en-US" b="1" i="1" dirty="0"/>
              <a:t>not required</a:t>
            </a:r>
            <a:r>
              <a:rPr lang="en-US" dirty="0"/>
              <a:t> to process the claim, then additional development is not necessary unless indicated in other policies or procedures</a:t>
            </a:r>
          </a:p>
          <a:p>
            <a:pPr lvl="1"/>
            <a:endParaRPr lang="en-US" dirty="0"/>
          </a:p>
        </p:txBody>
      </p:sp>
    </p:spTree>
    <p:extLst>
      <p:ext uri="{BB962C8B-B14F-4D97-AF65-F5344CB8AC3E}">
        <p14:creationId xmlns:p14="http://schemas.microsoft.com/office/powerpoint/2010/main" val="18031462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D0ED059-B6DE-403A-9716-71376EC9BBA4}"/>
              </a:ext>
            </a:extLst>
          </p:cNvPr>
          <p:cNvSpPr>
            <a:spLocks noGrp="1"/>
          </p:cNvSpPr>
          <p:nvPr>
            <p:ph type="title"/>
          </p:nvPr>
        </p:nvSpPr>
        <p:spPr/>
        <p:txBody>
          <a:bodyPr/>
          <a:lstStyle/>
          <a:p>
            <a:r>
              <a:rPr lang="en-US" dirty="0"/>
              <a:t>Development Necessary For </a:t>
            </a:r>
            <a:br>
              <a:rPr lang="en-US" dirty="0"/>
            </a:br>
            <a:r>
              <a:rPr lang="en-US" dirty="0"/>
              <a:t>All Outdated Forms – 2 Questions</a:t>
            </a:r>
          </a:p>
        </p:txBody>
      </p:sp>
      <p:graphicFrame>
        <p:nvGraphicFramePr>
          <p:cNvPr id="13" name="Content Placeholder 12">
            <a:extLst>
              <a:ext uri="{FF2B5EF4-FFF2-40B4-BE49-F238E27FC236}">
                <a16:creationId xmlns:a16="http://schemas.microsoft.com/office/drawing/2014/main" id="{278F014F-ACCF-40F1-9472-CD3C29195B58}"/>
              </a:ext>
            </a:extLst>
          </p:cNvPr>
          <p:cNvGraphicFramePr>
            <a:graphicFrameLocks noGrp="1"/>
          </p:cNvGraphicFramePr>
          <p:nvPr>
            <p:ph sz="half" idx="2"/>
          </p:nvPr>
        </p:nvGraphicFramePr>
        <p:xfrm>
          <a:off x="838200" y="2040836"/>
          <a:ext cx="10515600" cy="3472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Content Placeholder 14">
            <a:extLst>
              <a:ext uri="{FF2B5EF4-FFF2-40B4-BE49-F238E27FC236}">
                <a16:creationId xmlns:a16="http://schemas.microsoft.com/office/drawing/2014/main" id="{D8EFAE05-66BE-4030-B8EA-8D4194AC4B8F}"/>
              </a:ext>
            </a:extLst>
          </p:cNvPr>
          <p:cNvSpPr>
            <a:spLocks noGrp="1"/>
          </p:cNvSpPr>
          <p:nvPr>
            <p:ph sz="half" idx="1"/>
          </p:nvPr>
        </p:nvSpPr>
        <p:spPr>
          <a:xfrm>
            <a:off x="838200" y="5863052"/>
            <a:ext cx="10515600" cy="630512"/>
          </a:xfrm>
        </p:spPr>
        <p:txBody>
          <a:bodyPr>
            <a:noAutofit/>
          </a:bodyPr>
          <a:lstStyle/>
          <a:p>
            <a:pPr marL="514350" indent="-514350">
              <a:buFont typeface="+mj-lt"/>
              <a:buAutoNum type="arabicPeriod" startAt="2"/>
            </a:pPr>
            <a:r>
              <a:rPr lang="en-US" sz="2400" dirty="0"/>
              <a:t>Have you or any of your dependents transferred any assets since October 18, 2018?</a:t>
            </a:r>
          </a:p>
        </p:txBody>
      </p:sp>
    </p:spTree>
    <p:extLst>
      <p:ext uri="{BB962C8B-B14F-4D97-AF65-F5344CB8AC3E}">
        <p14:creationId xmlns:p14="http://schemas.microsoft.com/office/powerpoint/2010/main" val="16118787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52BCE-E2BD-438C-BE18-EEE79138E781}"/>
              </a:ext>
            </a:extLst>
          </p:cNvPr>
          <p:cNvSpPr>
            <a:spLocks noGrp="1"/>
          </p:cNvSpPr>
          <p:nvPr>
            <p:ph type="title"/>
          </p:nvPr>
        </p:nvSpPr>
        <p:spPr/>
        <p:txBody>
          <a:bodyPr/>
          <a:lstStyle/>
          <a:p>
            <a:r>
              <a:rPr lang="en-US" dirty="0"/>
              <a:t>Definitions</a:t>
            </a:r>
          </a:p>
        </p:txBody>
      </p:sp>
      <p:sp>
        <p:nvSpPr>
          <p:cNvPr id="3" name="Text Placeholder 2">
            <a:extLst>
              <a:ext uri="{FF2B5EF4-FFF2-40B4-BE49-F238E27FC236}">
                <a16:creationId xmlns:a16="http://schemas.microsoft.com/office/drawing/2014/main" id="{6A25768B-99B8-4E08-B24B-B0D596F6ED7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544249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F9552-2BCD-49FC-9314-71C22AD61DA8}"/>
              </a:ext>
            </a:extLst>
          </p:cNvPr>
          <p:cNvSpPr>
            <a:spLocks noGrp="1"/>
          </p:cNvSpPr>
          <p:nvPr>
            <p:ph type="title"/>
          </p:nvPr>
        </p:nvSpPr>
        <p:spPr/>
        <p:txBody>
          <a:bodyPr/>
          <a:lstStyle/>
          <a:p>
            <a:r>
              <a:rPr lang="en-US" dirty="0"/>
              <a:t>Less Than Fair Market Value</a:t>
            </a:r>
          </a:p>
        </p:txBody>
      </p:sp>
      <p:sp>
        <p:nvSpPr>
          <p:cNvPr id="3" name="Content Placeholder 2">
            <a:extLst>
              <a:ext uri="{FF2B5EF4-FFF2-40B4-BE49-F238E27FC236}">
                <a16:creationId xmlns:a16="http://schemas.microsoft.com/office/drawing/2014/main" id="{02204F4F-B644-4158-8287-FD8A8DD4FC23}"/>
              </a:ext>
            </a:extLst>
          </p:cNvPr>
          <p:cNvSpPr>
            <a:spLocks noGrp="1"/>
          </p:cNvSpPr>
          <p:nvPr>
            <p:ph idx="1"/>
          </p:nvPr>
        </p:nvSpPr>
        <p:spPr/>
        <p:txBody>
          <a:bodyPr>
            <a:noAutofit/>
          </a:bodyPr>
          <a:lstStyle/>
          <a:p>
            <a:r>
              <a:rPr lang="en-US" b="1" dirty="0"/>
              <a:t>Fair market value (FMV) </a:t>
            </a:r>
            <a:r>
              <a:rPr lang="en-US" dirty="0"/>
              <a:t>is the price at which an asset would change hands between a willing buyer and seller</a:t>
            </a:r>
          </a:p>
          <a:p>
            <a:endParaRPr lang="en-US" sz="400" dirty="0"/>
          </a:p>
          <a:p>
            <a:r>
              <a:rPr lang="en-US" dirty="0"/>
              <a:t>A transfer for </a:t>
            </a:r>
            <a:r>
              <a:rPr lang="en-US" b="1" dirty="0"/>
              <a:t>less than FMV </a:t>
            </a:r>
            <a:r>
              <a:rPr lang="en-US" dirty="0"/>
              <a:t>means the selling, conveying, gifting, or exchanging of an asset for an amount less than FMV, or a voluntary asset transfer (or purchase) of any financial instrument that reduces net worth</a:t>
            </a:r>
          </a:p>
          <a:p>
            <a:pPr lvl="1"/>
            <a:r>
              <a:rPr lang="en-US" b="1" dirty="0"/>
              <a:t>Examples:  </a:t>
            </a:r>
            <a:r>
              <a:rPr lang="en-US" dirty="0"/>
              <a:t>Selling a house, opening an irrevocable annuity before applying for pension, etc.</a:t>
            </a:r>
          </a:p>
          <a:p>
            <a:pPr lvl="1"/>
            <a:endParaRPr lang="en-US" sz="400" dirty="0"/>
          </a:p>
          <a:p>
            <a:r>
              <a:rPr lang="en-US" b="1" dirty="0"/>
              <a:t>Conveying</a:t>
            </a:r>
            <a:r>
              <a:rPr lang="en-US" dirty="0"/>
              <a:t> means the claimant has promised or “conveyed” that they will transfer assets in the future</a:t>
            </a:r>
          </a:p>
        </p:txBody>
      </p:sp>
    </p:spTree>
    <p:extLst>
      <p:ext uri="{BB962C8B-B14F-4D97-AF65-F5344CB8AC3E}">
        <p14:creationId xmlns:p14="http://schemas.microsoft.com/office/powerpoint/2010/main" val="33479152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F9552-2BCD-49FC-9314-71C22AD61DA8}"/>
              </a:ext>
            </a:extLst>
          </p:cNvPr>
          <p:cNvSpPr>
            <a:spLocks noGrp="1"/>
          </p:cNvSpPr>
          <p:nvPr>
            <p:ph type="title"/>
          </p:nvPr>
        </p:nvSpPr>
        <p:spPr/>
        <p:txBody>
          <a:bodyPr/>
          <a:lstStyle/>
          <a:p>
            <a:r>
              <a:rPr lang="en-US" dirty="0"/>
              <a:t>Covered Asset</a:t>
            </a:r>
          </a:p>
        </p:txBody>
      </p:sp>
      <p:sp>
        <p:nvSpPr>
          <p:cNvPr id="3" name="Content Placeholder 2">
            <a:extLst>
              <a:ext uri="{FF2B5EF4-FFF2-40B4-BE49-F238E27FC236}">
                <a16:creationId xmlns:a16="http://schemas.microsoft.com/office/drawing/2014/main" id="{02204F4F-B644-4158-8287-FD8A8DD4FC23}"/>
              </a:ext>
            </a:extLst>
          </p:cNvPr>
          <p:cNvSpPr>
            <a:spLocks noGrp="1"/>
          </p:cNvSpPr>
          <p:nvPr>
            <p:ph idx="1"/>
          </p:nvPr>
        </p:nvSpPr>
        <p:spPr>
          <a:xfrm>
            <a:off x="838200" y="1825625"/>
            <a:ext cx="10515600" cy="4351338"/>
          </a:xfrm>
        </p:spPr>
        <p:txBody>
          <a:bodyPr>
            <a:noAutofit/>
          </a:bodyPr>
          <a:lstStyle/>
          <a:p>
            <a:r>
              <a:rPr lang="en-US" dirty="0"/>
              <a:t>A</a:t>
            </a:r>
            <a:r>
              <a:rPr lang="en-US" b="1" dirty="0"/>
              <a:t> covered asset </a:t>
            </a:r>
            <a:r>
              <a:rPr lang="en-US" dirty="0"/>
              <a:t>is an asset that:</a:t>
            </a:r>
          </a:p>
          <a:p>
            <a:pPr marL="1425575" lvl="1" indent="-514350">
              <a:buFont typeface="+mj-lt"/>
              <a:buAutoNum type="arabicPeriod"/>
            </a:pPr>
            <a:r>
              <a:rPr lang="en-US" dirty="0"/>
              <a:t>Was part of the claimant’s net worth, </a:t>
            </a:r>
          </a:p>
          <a:p>
            <a:pPr marL="1425575" lvl="1" indent="-514350">
              <a:buFont typeface="+mj-lt"/>
              <a:buAutoNum type="arabicPeriod"/>
            </a:pPr>
            <a:r>
              <a:rPr lang="en-US" dirty="0"/>
              <a:t>Was transferred for less than FMV during the look-back period, </a:t>
            </a:r>
            <a:r>
              <a:rPr lang="en-US" b="1" dirty="0"/>
              <a:t>and</a:t>
            </a:r>
            <a:r>
              <a:rPr lang="en-US" dirty="0"/>
              <a:t> </a:t>
            </a:r>
          </a:p>
          <a:p>
            <a:pPr marL="1425575" lvl="1" indent="-514350">
              <a:buFont typeface="+mj-lt"/>
              <a:buAutoNum type="arabicPeriod"/>
            </a:pPr>
            <a:r>
              <a:rPr lang="en-US" dirty="0"/>
              <a:t>If it was not transferred, would have caused or partially caused the claimant’s net worth to exceed the net worth limit</a:t>
            </a:r>
          </a:p>
          <a:p>
            <a:pPr marL="1425575" lvl="1" indent="-514350">
              <a:buFont typeface="+mj-lt"/>
              <a:buAutoNum type="arabicPeriod"/>
            </a:pPr>
            <a:endParaRPr lang="en-US" sz="1000" dirty="0"/>
          </a:p>
          <a:p>
            <a:r>
              <a:rPr lang="en-US" b="1" dirty="0"/>
              <a:t>Example:  </a:t>
            </a:r>
            <a:r>
              <a:rPr lang="en-US" dirty="0"/>
              <a:t>Giving away money to a friend to ensure net worth is under the bright line limit within look back period</a:t>
            </a:r>
          </a:p>
          <a:p>
            <a:r>
              <a:rPr lang="en-US" b="1" dirty="0"/>
              <a:t>Important:  </a:t>
            </a:r>
            <a:r>
              <a:rPr lang="en-US" dirty="0"/>
              <a:t>All covered assets are transfers less than FMV, but not all transfers less than FMV are covered assets</a:t>
            </a:r>
          </a:p>
        </p:txBody>
      </p:sp>
    </p:spTree>
    <p:extLst>
      <p:ext uri="{BB962C8B-B14F-4D97-AF65-F5344CB8AC3E}">
        <p14:creationId xmlns:p14="http://schemas.microsoft.com/office/powerpoint/2010/main" val="25307104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3FD1-EA06-4B57-8465-56F717B40B4C}"/>
              </a:ext>
            </a:extLst>
          </p:cNvPr>
          <p:cNvSpPr>
            <a:spLocks noGrp="1"/>
          </p:cNvSpPr>
          <p:nvPr>
            <p:ph type="title"/>
          </p:nvPr>
        </p:nvSpPr>
        <p:spPr/>
        <p:txBody>
          <a:bodyPr/>
          <a:lstStyle/>
          <a:p>
            <a:r>
              <a:rPr lang="en-US" dirty="0"/>
              <a:t>Covered Asset: The Exception</a:t>
            </a:r>
          </a:p>
        </p:txBody>
      </p:sp>
      <p:sp>
        <p:nvSpPr>
          <p:cNvPr id="3" name="Content Placeholder 2">
            <a:extLst>
              <a:ext uri="{FF2B5EF4-FFF2-40B4-BE49-F238E27FC236}">
                <a16:creationId xmlns:a16="http://schemas.microsoft.com/office/drawing/2014/main" id="{0B5C705A-F2DB-4D7D-B00E-B02339686533}"/>
              </a:ext>
            </a:extLst>
          </p:cNvPr>
          <p:cNvSpPr>
            <a:spLocks noGrp="1"/>
          </p:cNvSpPr>
          <p:nvPr>
            <p:ph idx="1"/>
          </p:nvPr>
        </p:nvSpPr>
        <p:spPr/>
        <p:txBody>
          <a:bodyPr/>
          <a:lstStyle/>
          <a:p>
            <a:r>
              <a:rPr lang="en-US" dirty="0"/>
              <a:t>A trust established on behalf of a child that VA rated as incapable of self-support </a:t>
            </a:r>
            <a:r>
              <a:rPr lang="en-US" b="1" dirty="0"/>
              <a:t>should not be included as a covered asset</a:t>
            </a:r>
            <a:r>
              <a:rPr lang="en-US" dirty="0"/>
              <a:t> if distributions of the trust cannot benefit the Veteran, Veteran’s spouse, or Veteran’s surviving spouse</a:t>
            </a:r>
          </a:p>
        </p:txBody>
      </p:sp>
    </p:spTree>
    <p:extLst>
      <p:ext uri="{BB962C8B-B14F-4D97-AF65-F5344CB8AC3E}">
        <p14:creationId xmlns:p14="http://schemas.microsoft.com/office/powerpoint/2010/main" val="19851018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06C1B-620E-4145-BA2D-EE876F41B842}"/>
              </a:ext>
            </a:extLst>
          </p:cNvPr>
          <p:cNvSpPr>
            <a:spLocks noGrp="1"/>
          </p:cNvSpPr>
          <p:nvPr>
            <p:ph type="title"/>
          </p:nvPr>
        </p:nvSpPr>
        <p:spPr/>
        <p:txBody>
          <a:bodyPr/>
          <a:lstStyle/>
          <a:p>
            <a:r>
              <a:rPr lang="en-US" dirty="0"/>
              <a:t>Penalty Period</a:t>
            </a:r>
          </a:p>
        </p:txBody>
      </p:sp>
      <p:sp>
        <p:nvSpPr>
          <p:cNvPr id="3" name="Content Placeholder 2">
            <a:extLst>
              <a:ext uri="{FF2B5EF4-FFF2-40B4-BE49-F238E27FC236}">
                <a16:creationId xmlns:a16="http://schemas.microsoft.com/office/drawing/2014/main" id="{2BB6E67A-6674-48EF-B141-CE175F5E722F}"/>
              </a:ext>
            </a:extLst>
          </p:cNvPr>
          <p:cNvSpPr>
            <a:spLocks noGrp="1"/>
          </p:cNvSpPr>
          <p:nvPr>
            <p:ph idx="1"/>
          </p:nvPr>
        </p:nvSpPr>
        <p:spPr>
          <a:xfrm>
            <a:off x="838200" y="1825625"/>
            <a:ext cx="10515600" cy="4351338"/>
          </a:xfrm>
        </p:spPr>
        <p:txBody>
          <a:bodyPr>
            <a:noAutofit/>
          </a:bodyPr>
          <a:lstStyle/>
          <a:p>
            <a:r>
              <a:rPr lang="en-US" dirty="0"/>
              <a:t>A </a:t>
            </a:r>
            <a:r>
              <a:rPr lang="en-US" b="1" dirty="0"/>
              <a:t>penalty period:</a:t>
            </a:r>
          </a:p>
          <a:p>
            <a:pPr lvl="1"/>
            <a:r>
              <a:rPr lang="en-US" dirty="0"/>
              <a:t>Is a period of non-entitlement due to the transfer of a covered asset(s) during the look back period,</a:t>
            </a:r>
          </a:p>
          <a:p>
            <a:pPr lvl="1"/>
            <a:r>
              <a:rPr lang="en-US" dirty="0"/>
              <a:t>Cannot exceed 5 years, </a:t>
            </a:r>
          </a:p>
          <a:p>
            <a:pPr lvl="1"/>
            <a:r>
              <a:rPr lang="en-US" dirty="0"/>
              <a:t>Begins the first day of the month following the date of the last transfer, </a:t>
            </a:r>
            <a:r>
              <a:rPr lang="en-US" b="1" dirty="0"/>
              <a:t>and</a:t>
            </a:r>
            <a:r>
              <a:rPr lang="en-US" dirty="0"/>
              <a:t> </a:t>
            </a:r>
          </a:p>
          <a:p>
            <a:pPr lvl="1"/>
            <a:r>
              <a:rPr lang="en-US" dirty="0"/>
              <a:t>Is calculated by dividing the total covered asset amount by the monthly penalty rate and rounding down.  The resulting whole number is the number of months VA will not pay pension</a:t>
            </a:r>
          </a:p>
        </p:txBody>
      </p:sp>
    </p:spTree>
    <p:extLst>
      <p:ext uri="{BB962C8B-B14F-4D97-AF65-F5344CB8AC3E}">
        <p14:creationId xmlns:p14="http://schemas.microsoft.com/office/powerpoint/2010/main" val="13001487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B3CE1-83DE-44C6-9209-E3E997F3A6AD}"/>
              </a:ext>
            </a:extLst>
          </p:cNvPr>
          <p:cNvSpPr>
            <a:spLocks noGrp="1"/>
          </p:cNvSpPr>
          <p:nvPr>
            <p:ph type="title"/>
          </p:nvPr>
        </p:nvSpPr>
        <p:spPr/>
        <p:txBody>
          <a:bodyPr/>
          <a:lstStyle/>
          <a:p>
            <a:r>
              <a:rPr lang="en-US" dirty="0"/>
              <a:t>Penalty Rate</a:t>
            </a:r>
          </a:p>
        </p:txBody>
      </p:sp>
      <p:sp>
        <p:nvSpPr>
          <p:cNvPr id="3" name="Content Placeholder 2">
            <a:extLst>
              <a:ext uri="{FF2B5EF4-FFF2-40B4-BE49-F238E27FC236}">
                <a16:creationId xmlns:a16="http://schemas.microsoft.com/office/drawing/2014/main" id="{14B3DC10-5F8E-4C29-8E59-93D88E27890D}"/>
              </a:ext>
            </a:extLst>
          </p:cNvPr>
          <p:cNvSpPr>
            <a:spLocks noGrp="1"/>
          </p:cNvSpPr>
          <p:nvPr>
            <p:ph idx="1"/>
          </p:nvPr>
        </p:nvSpPr>
        <p:spPr/>
        <p:txBody>
          <a:bodyPr/>
          <a:lstStyle/>
          <a:p>
            <a:r>
              <a:rPr lang="en-US" dirty="0"/>
              <a:t>The </a:t>
            </a:r>
            <a:r>
              <a:rPr lang="en-US" b="1" dirty="0"/>
              <a:t>monthly penalty rate</a:t>
            </a:r>
            <a:r>
              <a:rPr lang="en-US" dirty="0"/>
              <a:t> is:</a:t>
            </a:r>
          </a:p>
          <a:p>
            <a:pPr lvl="1"/>
            <a:r>
              <a:rPr lang="en-US" dirty="0"/>
              <a:t>The MAPR for a Veteran in need of Aid and Attendance with one dependent on the effective date of payment, </a:t>
            </a:r>
          </a:p>
          <a:p>
            <a:pPr lvl="1"/>
            <a:r>
              <a:rPr lang="en-US" dirty="0"/>
              <a:t>Divided by 12, </a:t>
            </a:r>
          </a:p>
          <a:p>
            <a:pPr lvl="1"/>
            <a:r>
              <a:rPr lang="en-US" dirty="0"/>
              <a:t>Rounded down to the nearest whole dollar, </a:t>
            </a:r>
            <a:r>
              <a:rPr lang="en-US" b="1" dirty="0"/>
              <a:t>and</a:t>
            </a:r>
          </a:p>
          <a:p>
            <a:pPr lvl="1"/>
            <a:r>
              <a:rPr lang="en-US" dirty="0"/>
              <a:t>Is the same for all pension claimants</a:t>
            </a:r>
          </a:p>
          <a:p>
            <a:endParaRPr lang="en-US" dirty="0"/>
          </a:p>
          <a:p>
            <a:r>
              <a:rPr lang="en-US" b="1" dirty="0"/>
              <a:t>Example:  </a:t>
            </a:r>
            <a:r>
              <a:rPr lang="en-US" dirty="0"/>
              <a:t>The monthly penalty rate for all claimants with an effective date of payment of 12/01/18 is </a:t>
            </a:r>
            <a:r>
              <a:rPr lang="en-US" b="1" dirty="0"/>
              <a:t>$2,230.00</a:t>
            </a:r>
          </a:p>
        </p:txBody>
      </p:sp>
    </p:spTree>
    <p:extLst>
      <p:ext uri="{BB962C8B-B14F-4D97-AF65-F5344CB8AC3E}">
        <p14:creationId xmlns:p14="http://schemas.microsoft.com/office/powerpoint/2010/main" val="13966868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3FD25-6708-4674-BD53-1DAD42C71280}"/>
              </a:ext>
            </a:extLst>
          </p:cNvPr>
          <p:cNvSpPr>
            <a:spLocks noGrp="1"/>
          </p:cNvSpPr>
          <p:nvPr>
            <p:ph type="title"/>
          </p:nvPr>
        </p:nvSpPr>
        <p:spPr/>
        <p:txBody>
          <a:bodyPr/>
          <a:lstStyle/>
          <a:p>
            <a:r>
              <a:rPr lang="en-US" dirty="0"/>
              <a:t>Penalty Period Reminders</a:t>
            </a:r>
          </a:p>
        </p:txBody>
      </p:sp>
      <p:sp>
        <p:nvSpPr>
          <p:cNvPr id="3" name="Content Placeholder 2">
            <a:extLst>
              <a:ext uri="{FF2B5EF4-FFF2-40B4-BE49-F238E27FC236}">
                <a16:creationId xmlns:a16="http://schemas.microsoft.com/office/drawing/2014/main" id="{7DE4C777-E37C-480C-89DC-5897E1E8150B}"/>
              </a:ext>
            </a:extLst>
          </p:cNvPr>
          <p:cNvSpPr>
            <a:spLocks noGrp="1"/>
          </p:cNvSpPr>
          <p:nvPr>
            <p:ph idx="1"/>
          </p:nvPr>
        </p:nvSpPr>
        <p:spPr>
          <a:xfrm>
            <a:off x="838200" y="1825625"/>
            <a:ext cx="10515600" cy="4351338"/>
          </a:xfrm>
        </p:spPr>
        <p:txBody>
          <a:bodyPr>
            <a:noAutofit/>
          </a:bodyPr>
          <a:lstStyle/>
          <a:p>
            <a:r>
              <a:rPr lang="en-US" dirty="0"/>
              <a:t>Penalty periods end the last day of the month of the penalty</a:t>
            </a:r>
          </a:p>
          <a:p>
            <a:pPr lvl="1"/>
            <a:r>
              <a:rPr lang="en-US" dirty="0"/>
              <a:t>The payment date would be the first day of the following month</a:t>
            </a:r>
          </a:p>
          <a:p>
            <a:pPr lvl="1"/>
            <a:endParaRPr lang="en-US" sz="600" dirty="0"/>
          </a:p>
          <a:p>
            <a:r>
              <a:rPr lang="en-US" dirty="0"/>
              <a:t>90 day limit after decision to submit evidence for VA to re-calculate penalty period</a:t>
            </a:r>
          </a:p>
          <a:p>
            <a:endParaRPr lang="en-US" sz="1000" dirty="0"/>
          </a:p>
          <a:p>
            <a:r>
              <a:rPr lang="en-US" dirty="0"/>
              <a:t>If a penalty period covers </a:t>
            </a:r>
            <a:r>
              <a:rPr lang="en-US" b="1" dirty="0"/>
              <a:t>any</a:t>
            </a:r>
            <a:r>
              <a:rPr lang="en-US" dirty="0"/>
              <a:t> portion of a lib law period, the claimant </a:t>
            </a:r>
            <a:r>
              <a:rPr lang="en-US" b="1" dirty="0"/>
              <a:t>is not </a:t>
            </a:r>
            <a:r>
              <a:rPr lang="en-US" dirty="0"/>
              <a:t>entitled to benefits for the entire lib law period</a:t>
            </a:r>
          </a:p>
        </p:txBody>
      </p:sp>
    </p:spTree>
    <p:extLst>
      <p:ext uri="{BB962C8B-B14F-4D97-AF65-F5344CB8AC3E}">
        <p14:creationId xmlns:p14="http://schemas.microsoft.com/office/powerpoint/2010/main" val="1265162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a:t>E-mail Contact Information</a:t>
            </a:r>
            <a:endParaRPr lang="en-US" altLang="en-US" dirty="0"/>
          </a:p>
        </p:txBody>
      </p:sp>
      <p:sp>
        <p:nvSpPr>
          <p:cNvPr id="4" name="Content Placeholder 3">
            <a:extLst>
              <a:ext uri="{FF2B5EF4-FFF2-40B4-BE49-F238E27FC236}">
                <a16:creationId xmlns:a16="http://schemas.microsoft.com/office/drawing/2014/main" id="{546AFBC6-1BCC-4DA3-A1F3-E8EB18C1A339}"/>
              </a:ext>
            </a:extLst>
          </p:cNvPr>
          <p:cNvSpPr>
            <a:spLocks noGrp="1"/>
          </p:cNvSpPr>
          <p:nvPr>
            <p:ph idx="1"/>
          </p:nvPr>
        </p:nvSpPr>
        <p:spPr>
          <a:xfrm>
            <a:off x="838200" y="1825625"/>
            <a:ext cx="10515600" cy="4351338"/>
          </a:xfrm>
        </p:spPr>
        <p:txBody>
          <a:bodyPr>
            <a:noAutofit/>
          </a:bodyPr>
          <a:lstStyle/>
          <a:p>
            <a:r>
              <a:rPr lang="en-US" dirty="0"/>
              <a:t>The Milwaukee PMC has an e-mail address </a:t>
            </a:r>
            <a:r>
              <a:rPr lang="en-US" b="1" dirty="0"/>
              <a:t>for VSOs </a:t>
            </a:r>
            <a:r>
              <a:rPr lang="en-US" dirty="0"/>
              <a:t>to inquire about the current status of all other claims and ask general questions</a:t>
            </a:r>
          </a:p>
          <a:p>
            <a:endParaRPr lang="en-US" dirty="0"/>
          </a:p>
          <a:p>
            <a:r>
              <a:rPr lang="en-US" dirty="0"/>
              <a:t>The e-mail address is </a:t>
            </a:r>
            <a:r>
              <a:rPr lang="en-US" b="1" dirty="0">
                <a:hlinkClick r:id="rId3"/>
              </a:rPr>
              <a:t>PMCVSO.VBAMIW@va.gov</a:t>
            </a:r>
            <a:endParaRPr lang="en-US" b="1" dirty="0"/>
          </a:p>
          <a:p>
            <a:pPr lvl="1"/>
            <a:r>
              <a:rPr lang="en-US" dirty="0"/>
              <a:t>This email is answered by the Coach of the Advocacy Team</a:t>
            </a:r>
          </a:p>
          <a:p>
            <a:pPr lvl="1"/>
            <a:r>
              <a:rPr lang="en-US" dirty="0"/>
              <a:t>All general claim questions should be routed here</a:t>
            </a:r>
          </a:p>
          <a:p>
            <a:pPr lvl="1"/>
            <a:r>
              <a:rPr lang="en-US" dirty="0"/>
              <a:t>Allows the PMC to research answers and send something to you in writing</a:t>
            </a:r>
          </a:p>
          <a:p>
            <a:pPr lvl="1"/>
            <a:r>
              <a:rPr lang="en-US" dirty="0"/>
              <a:t>Allows the PMC to forward all information to the proper division/department quickly</a:t>
            </a:r>
          </a:p>
        </p:txBody>
      </p:sp>
    </p:spTree>
    <p:extLst>
      <p:ext uri="{BB962C8B-B14F-4D97-AF65-F5344CB8AC3E}">
        <p14:creationId xmlns:p14="http://schemas.microsoft.com/office/powerpoint/2010/main" val="1131341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00AAF-E06F-40A1-96F8-FC17617D6BA3}"/>
              </a:ext>
            </a:extLst>
          </p:cNvPr>
          <p:cNvSpPr>
            <a:spLocks noGrp="1"/>
          </p:cNvSpPr>
          <p:nvPr>
            <p:ph type="title"/>
          </p:nvPr>
        </p:nvSpPr>
        <p:spPr/>
        <p:txBody>
          <a:bodyPr/>
          <a:lstStyle/>
          <a:p>
            <a:r>
              <a:rPr lang="en-US" dirty="0"/>
              <a:t>Calculating Entitlement After a </a:t>
            </a:r>
            <a:br>
              <a:rPr lang="en-US" dirty="0"/>
            </a:br>
            <a:r>
              <a:rPr lang="en-US" dirty="0"/>
              <a:t>Penalty Period Ends: Example</a:t>
            </a:r>
          </a:p>
        </p:txBody>
      </p:sp>
      <p:sp>
        <p:nvSpPr>
          <p:cNvPr id="3" name="Content Placeholder 2">
            <a:extLst>
              <a:ext uri="{FF2B5EF4-FFF2-40B4-BE49-F238E27FC236}">
                <a16:creationId xmlns:a16="http://schemas.microsoft.com/office/drawing/2014/main" id="{2E20D07C-B1A2-4D4D-B6E5-58D6146CC7C5}"/>
              </a:ext>
            </a:extLst>
          </p:cNvPr>
          <p:cNvSpPr>
            <a:spLocks noGrp="1"/>
          </p:cNvSpPr>
          <p:nvPr>
            <p:ph idx="1"/>
          </p:nvPr>
        </p:nvSpPr>
        <p:spPr/>
        <p:txBody>
          <a:bodyPr>
            <a:noAutofit/>
          </a:bodyPr>
          <a:lstStyle/>
          <a:p>
            <a:r>
              <a:rPr lang="en-US" dirty="0"/>
              <a:t>Veteran transferred covered assets on 02/03/19, then applied for pension on 02/12/19</a:t>
            </a:r>
          </a:p>
          <a:p>
            <a:endParaRPr lang="en-US" sz="1200" dirty="0"/>
          </a:p>
          <a:p>
            <a:r>
              <a:rPr lang="en-US" dirty="0"/>
              <a:t>The Veteran is assessed a 3-month penalty period (Mar-Apr-May 2019)</a:t>
            </a:r>
          </a:p>
          <a:p>
            <a:pPr marL="0" indent="0">
              <a:buNone/>
            </a:pPr>
            <a:endParaRPr lang="en-US" sz="1200" dirty="0"/>
          </a:p>
          <a:p>
            <a:r>
              <a:rPr lang="en-US" dirty="0"/>
              <a:t>VA processes the claim on 06/20/19</a:t>
            </a:r>
          </a:p>
          <a:p>
            <a:endParaRPr lang="en-US" sz="1200" dirty="0"/>
          </a:p>
          <a:p>
            <a:r>
              <a:rPr lang="en-US" dirty="0"/>
              <a:t>If the Veteran did not incur a penalty period, she would have qualified for benefits</a:t>
            </a:r>
          </a:p>
          <a:p>
            <a:endParaRPr lang="en-US" sz="1200" dirty="0"/>
          </a:p>
          <a:p>
            <a:r>
              <a:rPr lang="en-US" dirty="0"/>
              <a:t>The penalty period ends 05/31/19</a:t>
            </a:r>
          </a:p>
        </p:txBody>
      </p:sp>
    </p:spTree>
    <p:extLst>
      <p:ext uri="{BB962C8B-B14F-4D97-AF65-F5344CB8AC3E}">
        <p14:creationId xmlns:p14="http://schemas.microsoft.com/office/powerpoint/2010/main" val="14433793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6AC84-8711-4B60-A9A7-02844912348A}"/>
              </a:ext>
            </a:extLst>
          </p:cNvPr>
          <p:cNvSpPr>
            <a:spLocks noGrp="1"/>
          </p:cNvSpPr>
          <p:nvPr>
            <p:ph type="title"/>
          </p:nvPr>
        </p:nvSpPr>
        <p:spPr/>
        <p:txBody>
          <a:bodyPr/>
          <a:lstStyle/>
          <a:p>
            <a:r>
              <a:rPr lang="en-US" dirty="0"/>
              <a:t>Calculating Entitlement After a </a:t>
            </a:r>
            <a:br>
              <a:rPr lang="en-US" dirty="0"/>
            </a:br>
            <a:r>
              <a:rPr lang="en-US" dirty="0"/>
              <a:t>Penalty Period Ends: Notes</a:t>
            </a:r>
          </a:p>
        </p:txBody>
      </p:sp>
      <p:sp>
        <p:nvSpPr>
          <p:cNvPr id="3" name="Content Placeholder 2">
            <a:extLst>
              <a:ext uri="{FF2B5EF4-FFF2-40B4-BE49-F238E27FC236}">
                <a16:creationId xmlns:a16="http://schemas.microsoft.com/office/drawing/2014/main" id="{304104CB-37DC-4B80-8BDC-B7997FCE59B3}"/>
              </a:ext>
            </a:extLst>
          </p:cNvPr>
          <p:cNvSpPr>
            <a:spLocks noGrp="1"/>
          </p:cNvSpPr>
          <p:nvPr>
            <p:ph idx="1"/>
          </p:nvPr>
        </p:nvSpPr>
        <p:spPr>
          <a:xfrm>
            <a:off x="838200" y="1825625"/>
            <a:ext cx="10515600" cy="4351338"/>
          </a:xfrm>
        </p:spPr>
        <p:txBody>
          <a:bodyPr>
            <a:noAutofit/>
          </a:bodyPr>
          <a:lstStyle/>
          <a:p>
            <a:r>
              <a:rPr lang="en-US" dirty="0"/>
              <a:t>Takeaways: </a:t>
            </a:r>
          </a:p>
          <a:p>
            <a:pPr lvl="1"/>
            <a:r>
              <a:rPr lang="en-US" dirty="0"/>
              <a:t>Earliest possible entitlement-payment date would be 06/01/19; payment date </a:t>
            </a:r>
            <a:r>
              <a:rPr lang="en-US" b="1" dirty="0"/>
              <a:t>is not </a:t>
            </a:r>
            <a:r>
              <a:rPr lang="en-US" dirty="0"/>
              <a:t>subject to omnibus</a:t>
            </a:r>
          </a:p>
          <a:p>
            <a:pPr lvl="2"/>
            <a:r>
              <a:rPr lang="en-US" dirty="0"/>
              <a:t>The claimant must apply within the last month of the penalty period in order to be entitled the following month</a:t>
            </a:r>
          </a:p>
          <a:p>
            <a:pPr lvl="2"/>
            <a:endParaRPr lang="en-US" dirty="0"/>
          </a:p>
          <a:p>
            <a:pPr lvl="1"/>
            <a:r>
              <a:rPr lang="en-US" dirty="0"/>
              <a:t>Otherwise, date of claim controls the entitlement date and then payment date </a:t>
            </a:r>
            <a:r>
              <a:rPr lang="en-US" b="1" dirty="0"/>
              <a:t>is </a:t>
            </a:r>
            <a:r>
              <a:rPr lang="en-US" dirty="0"/>
              <a:t>subject to omnibus</a:t>
            </a:r>
          </a:p>
          <a:p>
            <a:pPr lvl="1"/>
            <a:endParaRPr lang="en-US" dirty="0"/>
          </a:p>
          <a:p>
            <a:pPr lvl="1"/>
            <a:r>
              <a:rPr lang="en-US" b="1" dirty="0"/>
              <a:t>Exception:  </a:t>
            </a:r>
            <a:r>
              <a:rPr lang="en-US" dirty="0"/>
              <a:t>If the penalty period ends before the claim is processed, benefits may be granted from the end of the penalty period without a new application</a:t>
            </a:r>
          </a:p>
        </p:txBody>
      </p:sp>
    </p:spTree>
    <p:extLst>
      <p:ext uri="{BB962C8B-B14F-4D97-AF65-F5344CB8AC3E}">
        <p14:creationId xmlns:p14="http://schemas.microsoft.com/office/powerpoint/2010/main" val="8261111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439A3-D106-4BC3-8B7B-AFF89DCD015F}"/>
              </a:ext>
            </a:extLst>
          </p:cNvPr>
          <p:cNvSpPr>
            <a:spLocks noGrp="1"/>
          </p:cNvSpPr>
          <p:nvPr>
            <p:ph type="title"/>
          </p:nvPr>
        </p:nvSpPr>
        <p:spPr/>
        <p:txBody>
          <a:bodyPr/>
          <a:lstStyle/>
          <a:p>
            <a:r>
              <a:rPr lang="en-US"/>
              <a:t>When No Penalty Period Exists</a:t>
            </a:r>
            <a:endParaRPr lang="en-US" dirty="0"/>
          </a:p>
        </p:txBody>
      </p:sp>
      <p:sp>
        <p:nvSpPr>
          <p:cNvPr id="3" name="Content Placeholder 2">
            <a:extLst>
              <a:ext uri="{FF2B5EF4-FFF2-40B4-BE49-F238E27FC236}">
                <a16:creationId xmlns:a16="http://schemas.microsoft.com/office/drawing/2014/main" id="{A6F69980-6E24-463C-8743-445911A88C1A}"/>
              </a:ext>
            </a:extLst>
          </p:cNvPr>
          <p:cNvSpPr>
            <a:spLocks noGrp="1"/>
          </p:cNvSpPr>
          <p:nvPr>
            <p:ph idx="1"/>
          </p:nvPr>
        </p:nvSpPr>
        <p:spPr/>
        <p:txBody>
          <a:bodyPr/>
          <a:lstStyle/>
          <a:p>
            <a:r>
              <a:rPr lang="en-US" dirty="0"/>
              <a:t>When the claimant is denied for excessive net worth without covered assets, there is no penalty period</a:t>
            </a:r>
          </a:p>
          <a:p>
            <a:endParaRPr lang="en-US" dirty="0"/>
          </a:p>
          <a:p>
            <a:r>
              <a:rPr lang="en-US" dirty="0"/>
              <a:t>The time limit is controlled by VA Form 4107 for claims adjudicated prior to 2/19/19.  The time limit is controlled by VA Form 21-0998 for claims adjudicated on or after 2/19/19</a:t>
            </a:r>
          </a:p>
          <a:p>
            <a:endParaRPr lang="en-US" dirty="0"/>
          </a:p>
          <a:p>
            <a:r>
              <a:rPr lang="en-US" dirty="0"/>
              <a:t>The claimant may reapply whenever assets fall below the bright line limit</a:t>
            </a:r>
          </a:p>
        </p:txBody>
      </p:sp>
    </p:spTree>
    <p:extLst>
      <p:ext uri="{BB962C8B-B14F-4D97-AF65-F5344CB8AC3E}">
        <p14:creationId xmlns:p14="http://schemas.microsoft.com/office/powerpoint/2010/main" val="29287031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DC29B-7FED-41D5-9410-44AB7D0B869D}"/>
              </a:ext>
            </a:extLst>
          </p:cNvPr>
          <p:cNvSpPr>
            <a:spLocks noGrp="1"/>
          </p:cNvSpPr>
          <p:nvPr>
            <p:ph type="title"/>
          </p:nvPr>
        </p:nvSpPr>
        <p:spPr/>
        <p:txBody>
          <a:bodyPr/>
          <a:lstStyle/>
          <a:p>
            <a:r>
              <a:rPr lang="en-US" dirty="0"/>
              <a:t>VA Form 21P-0969</a:t>
            </a:r>
          </a:p>
        </p:txBody>
      </p:sp>
      <p:sp>
        <p:nvSpPr>
          <p:cNvPr id="3" name="Text Placeholder 2">
            <a:extLst>
              <a:ext uri="{FF2B5EF4-FFF2-40B4-BE49-F238E27FC236}">
                <a16:creationId xmlns:a16="http://schemas.microsoft.com/office/drawing/2014/main" id="{BDA299BC-BB89-497C-873C-E7C38A8A69E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248657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42F1E-1368-4DBC-B6A2-1E82A7C2ACE8}"/>
              </a:ext>
            </a:extLst>
          </p:cNvPr>
          <p:cNvSpPr>
            <a:spLocks noGrp="1"/>
          </p:cNvSpPr>
          <p:nvPr>
            <p:ph type="title"/>
          </p:nvPr>
        </p:nvSpPr>
        <p:spPr/>
        <p:txBody>
          <a:bodyPr/>
          <a:lstStyle/>
          <a:p>
            <a:r>
              <a:rPr lang="en-US" dirty="0"/>
              <a:t>When to Send VA Form 21P-0969</a:t>
            </a:r>
          </a:p>
        </p:txBody>
      </p:sp>
      <p:sp>
        <p:nvSpPr>
          <p:cNvPr id="3" name="Content Placeholder 2">
            <a:extLst>
              <a:ext uri="{FF2B5EF4-FFF2-40B4-BE49-F238E27FC236}">
                <a16:creationId xmlns:a16="http://schemas.microsoft.com/office/drawing/2014/main" id="{2D2B55D9-BB52-4E9A-BD34-A705B3A77803}"/>
              </a:ext>
            </a:extLst>
          </p:cNvPr>
          <p:cNvSpPr>
            <a:spLocks noGrp="1"/>
          </p:cNvSpPr>
          <p:nvPr>
            <p:ph idx="1"/>
          </p:nvPr>
        </p:nvSpPr>
        <p:spPr>
          <a:xfrm>
            <a:off x="838200" y="1825625"/>
            <a:ext cx="10515600" cy="4351338"/>
          </a:xfrm>
        </p:spPr>
        <p:txBody>
          <a:bodyPr>
            <a:noAutofit/>
          </a:bodyPr>
          <a:lstStyle/>
          <a:p>
            <a:pPr marL="0" indent="0">
              <a:buNone/>
            </a:pPr>
            <a:r>
              <a:rPr lang="en-US" dirty="0"/>
              <a:t>If the claimant submits a new application </a:t>
            </a:r>
            <a:r>
              <a:rPr lang="en-US" b="1" u="sng" dirty="0"/>
              <a:t>and…</a:t>
            </a:r>
          </a:p>
          <a:p>
            <a:pPr marL="0" indent="0">
              <a:buNone/>
            </a:pPr>
            <a:endParaRPr lang="en-US" sz="1800" dirty="0"/>
          </a:p>
          <a:p>
            <a:pPr lvl="1">
              <a:lnSpc>
                <a:spcPct val="150000"/>
              </a:lnSpc>
            </a:pPr>
            <a:r>
              <a:rPr lang="en-US" dirty="0"/>
              <a:t>Has income other than Social Security, </a:t>
            </a:r>
            <a:r>
              <a:rPr lang="en-US" b="1" u="sng" dirty="0"/>
              <a:t>or</a:t>
            </a:r>
          </a:p>
          <a:p>
            <a:pPr lvl="1">
              <a:lnSpc>
                <a:spcPct val="150000"/>
              </a:lnSpc>
            </a:pPr>
            <a:r>
              <a:rPr lang="en-US" dirty="0"/>
              <a:t>Has net worth over $10,000.00, </a:t>
            </a:r>
            <a:r>
              <a:rPr lang="en-US" b="1" u="sng" dirty="0"/>
              <a:t>or</a:t>
            </a:r>
            <a:r>
              <a:rPr lang="en-US" dirty="0"/>
              <a:t> </a:t>
            </a:r>
          </a:p>
          <a:p>
            <a:pPr lvl="1">
              <a:lnSpc>
                <a:spcPct val="150000"/>
              </a:lnSpc>
            </a:pPr>
            <a:r>
              <a:rPr lang="en-US" dirty="0"/>
              <a:t>Has transferred any assets since 10/18/18, </a:t>
            </a:r>
          </a:p>
          <a:p>
            <a:pPr marL="0" indent="0">
              <a:buNone/>
            </a:pPr>
            <a:endParaRPr lang="en-US" dirty="0"/>
          </a:p>
          <a:p>
            <a:pPr marL="0" indent="0" algn="r">
              <a:buNone/>
            </a:pPr>
            <a:r>
              <a:rPr lang="en-US" b="1" u="sng" dirty="0"/>
              <a:t>…then</a:t>
            </a:r>
            <a:r>
              <a:rPr lang="en-US" b="1" dirty="0"/>
              <a:t> </a:t>
            </a:r>
            <a:r>
              <a:rPr lang="en-US" dirty="0"/>
              <a:t>VA Form 21P-0969 </a:t>
            </a:r>
            <a:r>
              <a:rPr lang="en-US" b="1" dirty="0"/>
              <a:t>will be needed</a:t>
            </a:r>
          </a:p>
          <a:p>
            <a:endParaRPr lang="en-US" sz="1800" dirty="0"/>
          </a:p>
          <a:p>
            <a:endParaRPr lang="en-US" sz="1800" dirty="0"/>
          </a:p>
        </p:txBody>
      </p:sp>
    </p:spTree>
    <p:extLst>
      <p:ext uri="{BB962C8B-B14F-4D97-AF65-F5344CB8AC3E}">
        <p14:creationId xmlns:p14="http://schemas.microsoft.com/office/powerpoint/2010/main" val="6717101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8C51-9287-4DAE-821C-1487B93440F6}"/>
              </a:ext>
            </a:extLst>
          </p:cNvPr>
          <p:cNvSpPr>
            <a:spLocks noGrp="1"/>
          </p:cNvSpPr>
          <p:nvPr>
            <p:ph type="title"/>
          </p:nvPr>
        </p:nvSpPr>
        <p:spPr/>
        <p:txBody>
          <a:bodyPr/>
          <a:lstStyle/>
          <a:p>
            <a:r>
              <a:rPr lang="en-US" dirty="0"/>
              <a:t>When VA Form 21P-0969 is Received</a:t>
            </a:r>
          </a:p>
        </p:txBody>
      </p:sp>
      <p:sp>
        <p:nvSpPr>
          <p:cNvPr id="3" name="Content Placeholder 2">
            <a:extLst>
              <a:ext uri="{FF2B5EF4-FFF2-40B4-BE49-F238E27FC236}">
                <a16:creationId xmlns:a16="http://schemas.microsoft.com/office/drawing/2014/main" id="{750B35FA-3E31-4417-A9EE-FD1D18423AE5}"/>
              </a:ext>
            </a:extLst>
          </p:cNvPr>
          <p:cNvSpPr>
            <a:spLocks noGrp="1"/>
          </p:cNvSpPr>
          <p:nvPr>
            <p:ph idx="1"/>
          </p:nvPr>
        </p:nvSpPr>
        <p:spPr/>
        <p:txBody>
          <a:bodyPr>
            <a:noAutofit/>
          </a:bodyPr>
          <a:lstStyle/>
          <a:p>
            <a:r>
              <a:rPr lang="en-US" dirty="0"/>
              <a:t>Unlike other VA forms, when VA receives a 21P-0969, the claimant </a:t>
            </a:r>
            <a:r>
              <a:rPr lang="en-US" b="1" dirty="0"/>
              <a:t>is not </a:t>
            </a:r>
            <a:r>
              <a:rPr lang="en-US" dirty="0"/>
              <a:t>obligated to fill in every box with “0” or “NA” </a:t>
            </a:r>
          </a:p>
          <a:p>
            <a:endParaRPr lang="en-US" sz="1800" dirty="0"/>
          </a:p>
          <a:p>
            <a:r>
              <a:rPr lang="en-US" dirty="0"/>
              <a:t>They are required to check the “Yes” or “No” box at the top the section indicating whether they have that asset or income</a:t>
            </a:r>
          </a:p>
          <a:p>
            <a:endParaRPr lang="en-US" sz="1800" dirty="0">
              <a:solidFill>
                <a:srgbClr val="FF0000"/>
              </a:solidFill>
            </a:endParaRPr>
          </a:p>
          <a:p>
            <a:r>
              <a:rPr lang="en-US" dirty="0"/>
              <a:t>The claimant may not be aware of future income amounts, therefore it is acceptable if they do not report an amount</a:t>
            </a:r>
          </a:p>
        </p:txBody>
      </p:sp>
    </p:spTree>
    <p:extLst>
      <p:ext uri="{BB962C8B-B14F-4D97-AF65-F5344CB8AC3E}">
        <p14:creationId xmlns:p14="http://schemas.microsoft.com/office/powerpoint/2010/main" val="22375744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199C72-BD52-4551-9886-81A28DF73697}"/>
              </a:ext>
            </a:extLst>
          </p:cNvPr>
          <p:cNvSpPr>
            <a:spLocks noGrp="1"/>
          </p:cNvSpPr>
          <p:nvPr>
            <p:ph type="title"/>
          </p:nvPr>
        </p:nvSpPr>
        <p:spPr/>
        <p:txBody>
          <a:bodyPr/>
          <a:lstStyle/>
          <a:p>
            <a:r>
              <a:rPr lang="en-US" dirty="0"/>
              <a:t>Worksheets</a:t>
            </a:r>
          </a:p>
        </p:txBody>
      </p:sp>
      <p:sp>
        <p:nvSpPr>
          <p:cNvPr id="3" name="Content Placeholder 2">
            <a:extLst>
              <a:ext uri="{FF2B5EF4-FFF2-40B4-BE49-F238E27FC236}">
                <a16:creationId xmlns:a16="http://schemas.microsoft.com/office/drawing/2014/main" id="{AC333F94-1CDC-4661-ACFF-059205896F7A}"/>
              </a:ext>
            </a:extLst>
          </p:cNvPr>
          <p:cNvSpPr>
            <a:spLocks noGrp="1"/>
          </p:cNvSpPr>
          <p:nvPr>
            <p:ph type="body" idx="1"/>
          </p:nvPr>
        </p:nvSpPr>
        <p:spPr/>
        <p:txBody>
          <a:bodyPr>
            <a:normAutofit/>
          </a:bodyPr>
          <a:lstStyle/>
          <a:p>
            <a:pPr algn="ctr"/>
            <a:endParaRPr lang="en-US" sz="3600" dirty="0"/>
          </a:p>
        </p:txBody>
      </p:sp>
    </p:spTree>
    <p:extLst>
      <p:ext uri="{BB962C8B-B14F-4D97-AF65-F5344CB8AC3E}">
        <p14:creationId xmlns:p14="http://schemas.microsoft.com/office/powerpoint/2010/main" val="26389486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A4243-148B-4115-9740-6562BF86F1E4}"/>
              </a:ext>
            </a:extLst>
          </p:cNvPr>
          <p:cNvSpPr>
            <a:spLocks noGrp="1"/>
          </p:cNvSpPr>
          <p:nvPr>
            <p:ph type="title"/>
          </p:nvPr>
        </p:nvSpPr>
        <p:spPr/>
        <p:txBody>
          <a:bodyPr/>
          <a:lstStyle/>
          <a:p>
            <a:r>
              <a:rPr lang="en-US" dirty="0"/>
              <a:t>Worksheets and Medical Expenses</a:t>
            </a:r>
          </a:p>
        </p:txBody>
      </p:sp>
      <p:sp>
        <p:nvSpPr>
          <p:cNvPr id="3" name="Content Placeholder 2">
            <a:extLst>
              <a:ext uri="{FF2B5EF4-FFF2-40B4-BE49-F238E27FC236}">
                <a16:creationId xmlns:a16="http://schemas.microsoft.com/office/drawing/2014/main" id="{62E39D14-FFD6-4ED6-989D-1FCB312BB481}"/>
              </a:ext>
            </a:extLst>
          </p:cNvPr>
          <p:cNvSpPr>
            <a:spLocks noGrp="1"/>
          </p:cNvSpPr>
          <p:nvPr>
            <p:ph idx="1"/>
          </p:nvPr>
        </p:nvSpPr>
        <p:spPr/>
        <p:txBody>
          <a:bodyPr>
            <a:noAutofit/>
          </a:bodyPr>
          <a:lstStyle/>
          <a:p>
            <a:r>
              <a:rPr lang="en-US" dirty="0"/>
              <a:t>The worksheets included with the new applications and VA Form 21P-8416 are now considered the official VA forms for in-home attendant expenses, and care facilities other than nursing homes or medical foster homes</a:t>
            </a:r>
          </a:p>
          <a:p>
            <a:endParaRPr lang="en-US" sz="1200" dirty="0"/>
          </a:p>
          <a:p>
            <a:r>
              <a:rPr lang="en-US" b="1" dirty="0"/>
              <a:t>Important:  </a:t>
            </a:r>
          </a:p>
          <a:p>
            <a:pPr lvl="1"/>
            <a:r>
              <a:rPr lang="en-US" dirty="0"/>
              <a:t>VA may accept information submitted by the claimant in any form or method, as long as the initial claim is submitted on a prescribed form</a:t>
            </a:r>
          </a:p>
          <a:p>
            <a:pPr lvl="1"/>
            <a:endParaRPr lang="en-US" sz="1200" dirty="0"/>
          </a:p>
          <a:p>
            <a:pPr lvl="1"/>
            <a:r>
              <a:rPr lang="en-US" dirty="0"/>
              <a:t>VA is </a:t>
            </a:r>
            <a:r>
              <a:rPr lang="en-US" b="1" dirty="0"/>
              <a:t>no longer allowed </a:t>
            </a:r>
            <a:r>
              <a:rPr lang="en-US" dirty="0"/>
              <a:t>to send out any locally-created instruments for collecting information from claimants (i.e., Attendant Affidavit)</a:t>
            </a:r>
          </a:p>
        </p:txBody>
      </p:sp>
    </p:spTree>
    <p:extLst>
      <p:ext uri="{BB962C8B-B14F-4D97-AF65-F5344CB8AC3E}">
        <p14:creationId xmlns:p14="http://schemas.microsoft.com/office/powerpoint/2010/main" val="7455475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A4243-148B-4115-9740-6562BF86F1E4}"/>
              </a:ext>
            </a:extLst>
          </p:cNvPr>
          <p:cNvSpPr>
            <a:spLocks noGrp="1"/>
          </p:cNvSpPr>
          <p:nvPr>
            <p:ph type="title"/>
          </p:nvPr>
        </p:nvSpPr>
        <p:spPr/>
        <p:txBody>
          <a:bodyPr/>
          <a:lstStyle/>
          <a:p>
            <a:r>
              <a:rPr lang="en-US" dirty="0"/>
              <a:t>Worksheets and Medical Expenses</a:t>
            </a:r>
          </a:p>
        </p:txBody>
      </p:sp>
      <p:sp>
        <p:nvSpPr>
          <p:cNvPr id="3" name="Content Placeholder 2">
            <a:extLst>
              <a:ext uri="{FF2B5EF4-FFF2-40B4-BE49-F238E27FC236}">
                <a16:creationId xmlns:a16="http://schemas.microsoft.com/office/drawing/2014/main" id="{62E39D14-FFD6-4ED6-989D-1FCB312BB481}"/>
              </a:ext>
            </a:extLst>
          </p:cNvPr>
          <p:cNvSpPr>
            <a:spLocks noGrp="1"/>
          </p:cNvSpPr>
          <p:nvPr>
            <p:ph idx="1"/>
          </p:nvPr>
        </p:nvSpPr>
        <p:spPr/>
        <p:txBody>
          <a:bodyPr>
            <a:noAutofit/>
          </a:bodyPr>
          <a:lstStyle/>
          <a:p>
            <a:r>
              <a:rPr lang="en-US" dirty="0"/>
              <a:t>A separate document from each in-home attendant specifying the following information in addition to the worksheet is required:</a:t>
            </a:r>
          </a:p>
          <a:p>
            <a:endParaRPr lang="en-US" sz="1800" dirty="0"/>
          </a:p>
          <a:p>
            <a:pPr lvl="1"/>
            <a:r>
              <a:rPr lang="en-US" dirty="0"/>
              <a:t>Amount paid,</a:t>
            </a:r>
          </a:p>
          <a:p>
            <a:pPr lvl="1"/>
            <a:r>
              <a:rPr lang="en-US" dirty="0"/>
              <a:t>Date payment was made,</a:t>
            </a:r>
          </a:p>
          <a:p>
            <a:pPr lvl="1"/>
            <a:r>
              <a:rPr lang="en-US" dirty="0"/>
              <a:t>Purpose of the payment (nature of the product or service provided),</a:t>
            </a:r>
          </a:p>
          <a:p>
            <a:pPr lvl="1"/>
            <a:r>
              <a:rPr lang="en-US" dirty="0"/>
              <a:t>Name of the person to or for whom the product or service was provided, </a:t>
            </a:r>
            <a:r>
              <a:rPr lang="en-US" b="1" dirty="0"/>
              <a:t>and</a:t>
            </a:r>
          </a:p>
          <a:p>
            <a:pPr lvl="1"/>
            <a:r>
              <a:rPr lang="en-US" dirty="0"/>
              <a:t>Identification of the provider to whom payment was made</a:t>
            </a:r>
          </a:p>
        </p:txBody>
      </p:sp>
    </p:spTree>
    <p:extLst>
      <p:ext uri="{BB962C8B-B14F-4D97-AF65-F5344CB8AC3E}">
        <p14:creationId xmlns:p14="http://schemas.microsoft.com/office/powerpoint/2010/main" val="13768847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A4243-148B-4115-9740-6562BF86F1E4}"/>
              </a:ext>
            </a:extLst>
          </p:cNvPr>
          <p:cNvSpPr>
            <a:spLocks noGrp="1"/>
          </p:cNvSpPr>
          <p:nvPr>
            <p:ph type="title"/>
          </p:nvPr>
        </p:nvSpPr>
        <p:spPr/>
        <p:txBody>
          <a:bodyPr/>
          <a:lstStyle/>
          <a:p>
            <a:r>
              <a:rPr lang="en-US" dirty="0"/>
              <a:t>Worksheets and Medical Expenses</a:t>
            </a:r>
          </a:p>
        </p:txBody>
      </p:sp>
      <p:sp>
        <p:nvSpPr>
          <p:cNvPr id="3" name="Content Placeholder 2">
            <a:extLst>
              <a:ext uri="{FF2B5EF4-FFF2-40B4-BE49-F238E27FC236}">
                <a16:creationId xmlns:a16="http://schemas.microsoft.com/office/drawing/2014/main" id="{62E39D14-FFD6-4ED6-989D-1FCB312BB481}"/>
              </a:ext>
            </a:extLst>
          </p:cNvPr>
          <p:cNvSpPr>
            <a:spLocks noGrp="1"/>
          </p:cNvSpPr>
          <p:nvPr>
            <p:ph idx="1"/>
          </p:nvPr>
        </p:nvSpPr>
        <p:spPr/>
        <p:txBody>
          <a:bodyPr/>
          <a:lstStyle/>
          <a:p>
            <a:r>
              <a:rPr lang="en-US" dirty="0"/>
              <a:t>Payments for in-home attendants must be commensurate with the number of hours that the provider attends to the claimant</a:t>
            </a:r>
          </a:p>
          <a:p>
            <a:endParaRPr lang="en-US" dirty="0"/>
          </a:p>
          <a:p>
            <a:r>
              <a:rPr lang="en-US" dirty="0"/>
              <a:t>VA will accept reports of monthly, weekly, or annual in-home attendant fees, no change from prior guidance</a:t>
            </a:r>
          </a:p>
        </p:txBody>
      </p:sp>
    </p:spTree>
    <p:extLst>
      <p:ext uri="{BB962C8B-B14F-4D97-AF65-F5344CB8AC3E}">
        <p14:creationId xmlns:p14="http://schemas.microsoft.com/office/powerpoint/2010/main" val="3191779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8A043-3D06-4FCA-BA23-C82F043F8C58}"/>
              </a:ext>
            </a:extLst>
          </p:cNvPr>
          <p:cNvSpPr>
            <a:spLocks noGrp="1"/>
          </p:cNvSpPr>
          <p:nvPr>
            <p:ph type="title"/>
          </p:nvPr>
        </p:nvSpPr>
        <p:spPr/>
        <p:txBody>
          <a:bodyPr/>
          <a:lstStyle/>
          <a:p>
            <a:r>
              <a:rPr lang="en-US" altLang="en-US"/>
              <a:t>E-mail Contact Information, continued</a:t>
            </a:r>
            <a:endParaRPr lang="en-US" dirty="0"/>
          </a:p>
        </p:txBody>
      </p:sp>
      <p:sp>
        <p:nvSpPr>
          <p:cNvPr id="3" name="Content Placeholder 2">
            <a:extLst>
              <a:ext uri="{FF2B5EF4-FFF2-40B4-BE49-F238E27FC236}">
                <a16:creationId xmlns:a16="http://schemas.microsoft.com/office/drawing/2014/main" id="{FA9422B2-7F0E-46FB-B193-A3DB45431C8E}"/>
              </a:ext>
            </a:extLst>
          </p:cNvPr>
          <p:cNvSpPr>
            <a:spLocks noGrp="1"/>
          </p:cNvSpPr>
          <p:nvPr>
            <p:ph idx="1"/>
          </p:nvPr>
        </p:nvSpPr>
        <p:spPr/>
        <p:txBody>
          <a:bodyPr/>
          <a:lstStyle/>
          <a:p>
            <a:r>
              <a:rPr lang="en-US" dirty="0"/>
              <a:t>Claim updates (i.e. POA updates or First Notice of Death requests) should be sent to our claims intake mailbox for faster processing</a:t>
            </a:r>
          </a:p>
          <a:p>
            <a:pPr lvl="1"/>
            <a:r>
              <a:rPr lang="en-US" dirty="0"/>
              <a:t>The e-mail is </a:t>
            </a:r>
            <a:r>
              <a:rPr lang="en-US" b="1" dirty="0">
                <a:hlinkClick r:id="rId2"/>
              </a:rPr>
              <a:t>pmcpctc.vbamiw@va.gov</a:t>
            </a:r>
            <a:r>
              <a:rPr lang="en-US" b="1" dirty="0"/>
              <a:t> </a:t>
            </a:r>
          </a:p>
          <a:p>
            <a:pPr lvl="1"/>
            <a:endParaRPr lang="en-US" dirty="0"/>
          </a:p>
          <a:p>
            <a:r>
              <a:rPr lang="en-US" dirty="0"/>
              <a:t>Quarterly VSO Conference Call </a:t>
            </a:r>
          </a:p>
          <a:p>
            <a:pPr lvl="1"/>
            <a:r>
              <a:rPr lang="en-US" dirty="0"/>
              <a:t>1-800-767-1750 </a:t>
            </a:r>
          </a:p>
          <a:p>
            <a:pPr lvl="1"/>
            <a:r>
              <a:rPr lang="en-US" dirty="0"/>
              <a:t>Access code 06606</a:t>
            </a:r>
          </a:p>
          <a:p>
            <a:pPr lvl="1"/>
            <a:r>
              <a:rPr lang="en-US" dirty="0"/>
              <a:t>E-mail </a:t>
            </a:r>
            <a:r>
              <a:rPr lang="en-US" b="1" dirty="0">
                <a:hlinkClick r:id="rId3"/>
              </a:rPr>
              <a:t>PMCVSO.VBAMIW@va.gov</a:t>
            </a:r>
            <a:r>
              <a:rPr lang="en-US" b="1" dirty="0"/>
              <a:t> </a:t>
            </a:r>
            <a:r>
              <a:rPr lang="en-US" dirty="0"/>
              <a:t>to be added to the distribution list.</a:t>
            </a:r>
          </a:p>
        </p:txBody>
      </p:sp>
    </p:spTree>
    <p:extLst>
      <p:ext uri="{BB962C8B-B14F-4D97-AF65-F5344CB8AC3E}">
        <p14:creationId xmlns:p14="http://schemas.microsoft.com/office/powerpoint/2010/main" val="37748149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A4243-148B-4115-9740-6562BF86F1E4}"/>
              </a:ext>
            </a:extLst>
          </p:cNvPr>
          <p:cNvSpPr>
            <a:spLocks noGrp="1"/>
          </p:cNvSpPr>
          <p:nvPr>
            <p:ph type="title"/>
          </p:nvPr>
        </p:nvSpPr>
        <p:spPr/>
        <p:txBody>
          <a:bodyPr/>
          <a:lstStyle/>
          <a:p>
            <a:r>
              <a:rPr lang="en-US" dirty="0"/>
              <a:t>Worksheets and Medical Expenses</a:t>
            </a:r>
          </a:p>
        </p:txBody>
      </p:sp>
      <p:sp>
        <p:nvSpPr>
          <p:cNvPr id="3" name="Content Placeholder 2">
            <a:extLst>
              <a:ext uri="{FF2B5EF4-FFF2-40B4-BE49-F238E27FC236}">
                <a16:creationId xmlns:a16="http://schemas.microsoft.com/office/drawing/2014/main" id="{62E39D14-FFD6-4ED6-989D-1FCB312BB481}"/>
              </a:ext>
            </a:extLst>
          </p:cNvPr>
          <p:cNvSpPr>
            <a:spLocks noGrp="1"/>
          </p:cNvSpPr>
          <p:nvPr>
            <p:ph idx="1"/>
          </p:nvPr>
        </p:nvSpPr>
        <p:spPr/>
        <p:txBody>
          <a:bodyPr>
            <a:noAutofit/>
          </a:bodyPr>
          <a:lstStyle/>
          <a:p>
            <a:r>
              <a:rPr lang="en-US" dirty="0"/>
              <a:t>If a claimant is in a nursing home, VA Form 21-0779 is required.  No additional worksheet is required</a:t>
            </a:r>
          </a:p>
          <a:p>
            <a:endParaRPr lang="en-US" sz="1800" dirty="0"/>
          </a:p>
          <a:p>
            <a:r>
              <a:rPr lang="en-US" dirty="0"/>
              <a:t>If the claimant submits a 21-0779 and is in assisted living, the information on worksheet will still be required; however, the information on the 21-0779 may also be taken into consideration to satisfy the requirement of documentation of fees</a:t>
            </a:r>
          </a:p>
          <a:p>
            <a:endParaRPr lang="en-US" sz="1800" dirty="0"/>
          </a:p>
          <a:p>
            <a:r>
              <a:rPr lang="en-US" dirty="0"/>
              <a:t>For facilities other than nursing homes, VA Form 27-0820b is necessary if the facility did not verify expense information along with the worksheet</a:t>
            </a:r>
          </a:p>
        </p:txBody>
      </p:sp>
    </p:spTree>
    <p:extLst>
      <p:ext uri="{BB962C8B-B14F-4D97-AF65-F5344CB8AC3E}">
        <p14:creationId xmlns:p14="http://schemas.microsoft.com/office/powerpoint/2010/main" val="11651029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9D7FF-D150-4396-A4AC-A107895C7FC8}"/>
              </a:ext>
            </a:extLst>
          </p:cNvPr>
          <p:cNvSpPr>
            <a:spLocks noGrp="1"/>
          </p:cNvSpPr>
          <p:nvPr>
            <p:ph type="title"/>
          </p:nvPr>
        </p:nvSpPr>
        <p:spPr/>
        <p:txBody>
          <a:bodyPr/>
          <a:lstStyle/>
          <a:p>
            <a:pPr algn="l"/>
            <a:r>
              <a:rPr lang="en-US" dirty="0"/>
              <a:t>Questions?</a:t>
            </a:r>
          </a:p>
        </p:txBody>
      </p:sp>
      <p:sp>
        <p:nvSpPr>
          <p:cNvPr id="3" name="Text Placeholder 2">
            <a:extLst>
              <a:ext uri="{FF2B5EF4-FFF2-40B4-BE49-F238E27FC236}">
                <a16:creationId xmlns:a16="http://schemas.microsoft.com/office/drawing/2014/main" id="{68E41B1C-5259-4167-BCE7-7433D623CDF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7598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Centralized Mail Postal Address</a:t>
            </a:r>
          </a:p>
        </p:txBody>
      </p:sp>
      <p:sp>
        <p:nvSpPr>
          <p:cNvPr id="3" name="Content Placeholder 2"/>
          <p:cNvSpPr>
            <a:spLocks noGrp="1"/>
          </p:cNvSpPr>
          <p:nvPr>
            <p:ph idx="1"/>
          </p:nvPr>
        </p:nvSpPr>
        <p:spPr/>
        <p:txBody>
          <a:bodyPr>
            <a:noAutofit/>
          </a:bodyPr>
          <a:lstStyle/>
          <a:p>
            <a:r>
              <a:rPr lang="en-US" altLang="en-US" dirty="0"/>
              <a:t>The PMC moved to Centralized Mail in February 2016</a:t>
            </a:r>
          </a:p>
          <a:p>
            <a:pPr lvl="1"/>
            <a:r>
              <a:rPr lang="en-US" altLang="en-US" dirty="0"/>
              <a:t>PO Box 342000 was closed on February 29, 2016</a:t>
            </a:r>
          </a:p>
          <a:p>
            <a:pPr lvl="1"/>
            <a:endParaRPr lang="en-US" altLang="en-US" dirty="0"/>
          </a:p>
          <a:p>
            <a:r>
              <a:rPr lang="en-US" altLang="en-US" dirty="0"/>
              <a:t>The Contact information for the Milwaukee PMC is:</a:t>
            </a:r>
          </a:p>
          <a:p>
            <a:pPr marL="0" indent="0">
              <a:buNone/>
            </a:pPr>
            <a:r>
              <a:rPr lang="en-US" altLang="en-US" dirty="0"/>
              <a:t>	</a:t>
            </a:r>
          </a:p>
          <a:p>
            <a:pPr marL="0" indent="0">
              <a:buNone/>
            </a:pPr>
            <a:r>
              <a:rPr lang="en-US" altLang="en-US" dirty="0"/>
              <a:t>	</a:t>
            </a:r>
          </a:p>
        </p:txBody>
      </p:sp>
      <p:sp>
        <p:nvSpPr>
          <p:cNvPr id="4" name="TextBox 3">
            <a:extLst>
              <a:ext uri="{FF2B5EF4-FFF2-40B4-BE49-F238E27FC236}">
                <a16:creationId xmlns:a16="http://schemas.microsoft.com/office/drawing/2014/main" id="{16A860FF-016F-4A37-8C27-B095576C059D}"/>
              </a:ext>
            </a:extLst>
          </p:cNvPr>
          <p:cNvSpPr txBox="1"/>
          <p:nvPr/>
        </p:nvSpPr>
        <p:spPr>
          <a:xfrm>
            <a:off x="6434784" y="3926668"/>
            <a:ext cx="5353562" cy="1231106"/>
          </a:xfrm>
          <a:prstGeom prst="rect">
            <a:avLst/>
          </a:prstGeom>
          <a:noFill/>
        </p:spPr>
        <p:txBody>
          <a:bodyPr wrap="square" rtlCol="0">
            <a:spAutoFit/>
          </a:bodyPr>
          <a:lstStyle/>
          <a:p>
            <a:r>
              <a:rPr lang="en-US" altLang="en-US" sz="2800" dirty="0"/>
              <a:t>The fax number is </a:t>
            </a:r>
            <a:r>
              <a:rPr lang="en-US" altLang="en-US" sz="2800" b="1" dirty="0"/>
              <a:t>1-844-655-1604 </a:t>
            </a:r>
          </a:p>
          <a:p>
            <a:pPr marL="800100" lvl="1" indent="-342900">
              <a:buFont typeface="Arial" panose="020B0604020202020204" pitchFamily="34" charset="0"/>
              <a:buChar char="•"/>
            </a:pPr>
            <a:r>
              <a:rPr lang="en-US" altLang="en-US" sz="2800" dirty="0"/>
              <a:t>Deployed in April 2017</a:t>
            </a:r>
          </a:p>
          <a:p>
            <a:endParaRPr lang="en-US" dirty="0"/>
          </a:p>
        </p:txBody>
      </p:sp>
      <p:sp>
        <p:nvSpPr>
          <p:cNvPr id="5" name="TextBox 4">
            <a:extLst>
              <a:ext uri="{FF2B5EF4-FFF2-40B4-BE49-F238E27FC236}">
                <a16:creationId xmlns:a16="http://schemas.microsoft.com/office/drawing/2014/main" id="{5575D7D6-B9C5-41D6-ABD8-CCEDAC078FC2}"/>
              </a:ext>
            </a:extLst>
          </p:cNvPr>
          <p:cNvSpPr txBox="1"/>
          <p:nvPr/>
        </p:nvSpPr>
        <p:spPr>
          <a:xfrm>
            <a:off x="-6175" y="3926668"/>
            <a:ext cx="6006413" cy="2954655"/>
          </a:xfrm>
          <a:prstGeom prst="rect">
            <a:avLst/>
          </a:prstGeom>
          <a:noFill/>
        </p:spPr>
        <p:txBody>
          <a:bodyPr wrap="square" rtlCol="0">
            <a:spAutoFit/>
          </a:bodyPr>
          <a:lstStyle/>
          <a:p>
            <a:r>
              <a:rPr lang="en-US" altLang="en-US" sz="2800" dirty="0"/>
              <a:t>	Department Of Veterans Affairs  </a:t>
            </a:r>
          </a:p>
          <a:p>
            <a:pPr lvl="2"/>
            <a:r>
              <a:rPr lang="en-US" altLang="en-US" sz="2800" dirty="0"/>
              <a:t>Claims Intake Center</a:t>
            </a:r>
          </a:p>
          <a:p>
            <a:pPr lvl="2"/>
            <a:r>
              <a:rPr lang="en-US" altLang="en-US" sz="2800" dirty="0"/>
              <a:t>Attention:  Milwaukee Pension Center</a:t>
            </a:r>
          </a:p>
          <a:p>
            <a:pPr lvl="2"/>
            <a:r>
              <a:rPr lang="en-US" altLang="en-US" sz="2800" dirty="0"/>
              <a:t>P.O. Box 5192</a:t>
            </a:r>
          </a:p>
          <a:p>
            <a:pPr lvl="2"/>
            <a:r>
              <a:rPr lang="en-US" altLang="en-US" sz="2800" dirty="0"/>
              <a:t>Janesville, WI 53547-5192</a:t>
            </a:r>
          </a:p>
          <a:p>
            <a:endParaRPr lang="en-US" dirty="0"/>
          </a:p>
        </p:txBody>
      </p:sp>
    </p:spTree>
    <p:extLst>
      <p:ext uri="{BB962C8B-B14F-4D97-AF65-F5344CB8AC3E}">
        <p14:creationId xmlns:p14="http://schemas.microsoft.com/office/powerpoint/2010/main" val="1480579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Constitutes a Complete            VA Form 21-22?</a:t>
            </a:r>
            <a:endParaRPr lang="en-US" dirty="0"/>
          </a:p>
        </p:txBody>
      </p:sp>
      <p:sp>
        <p:nvSpPr>
          <p:cNvPr id="3" name="Content Placeholder 2"/>
          <p:cNvSpPr>
            <a:spLocks noGrp="1"/>
          </p:cNvSpPr>
          <p:nvPr>
            <p:ph idx="1"/>
          </p:nvPr>
        </p:nvSpPr>
        <p:spPr/>
        <p:txBody>
          <a:bodyPr>
            <a:noAutofit/>
          </a:bodyPr>
          <a:lstStyle/>
          <a:p>
            <a:r>
              <a:rPr lang="en-US" dirty="0"/>
              <a:t>VA Form 21-22 must contain the following information:</a:t>
            </a:r>
          </a:p>
          <a:p>
            <a:pPr lvl="1"/>
            <a:r>
              <a:rPr lang="en-US" sz="2400" dirty="0"/>
              <a:t>Enough information to identify the Veteran/claimant (Box 1 or Box 2),</a:t>
            </a:r>
          </a:p>
          <a:p>
            <a:pPr lvl="1"/>
            <a:r>
              <a:rPr lang="en-US" sz="2400" dirty="0"/>
              <a:t>The name of the service organization (Box 3A),</a:t>
            </a:r>
          </a:p>
          <a:p>
            <a:pPr lvl="1"/>
            <a:r>
              <a:rPr lang="en-US" sz="2400" dirty="0"/>
              <a:t>Signature of the Veteran/claimant with a corresponding date of signature (Boxes 15 &amp; 16), and</a:t>
            </a:r>
          </a:p>
          <a:p>
            <a:pPr lvl="1"/>
            <a:r>
              <a:rPr lang="en-US" sz="2400" dirty="0"/>
              <a:t>Signature of the representative acting on behalf of the service organization with a corresponding date of signature (Boxes 17 &amp; 18).</a:t>
            </a:r>
          </a:p>
          <a:p>
            <a:pPr lvl="1"/>
            <a:endParaRPr lang="en-US" sz="2400" dirty="0"/>
          </a:p>
          <a:p>
            <a:r>
              <a:rPr lang="en-US" b="1" dirty="0"/>
              <a:t>Note: </a:t>
            </a:r>
            <a:r>
              <a:rPr lang="en-US" dirty="0"/>
              <a:t>This form documents the appointment of the entire service organization listed in Block 3A and does not indicate the designation of only the specific representative to act on behalf of the organization</a:t>
            </a:r>
          </a:p>
        </p:txBody>
      </p:sp>
    </p:spTree>
    <p:extLst>
      <p:ext uri="{BB962C8B-B14F-4D97-AF65-F5344CB8AC3E}">
        <p14:creationId xmlns:p14="http://schemas.microsoft.com/office/powerpoint/2010/main" val="2678231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1007</TotalTime>
  <Words>4639</Words>
  <Application>Microsoft Office PowerPoint</Application>
  <PresentationFormat>Widescreen</PresentationFormat>
  <Paragraphs>494</Paragraphs>
  <Slides>71</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vt:lpstr>
      <vt:lpstr>Calibri</vt:lpstr>
      <vt:lpstr>Courier New</vt:lpstr>
      <vt:lpstr>Wingdings</vt:lpstr>
      <vt:lpstr>Office Theme</vt:lpstr>
      <vt:lpstr> Updates from the  Milwaukee Pension Management Center</vt:lpstr>
      <vt:lpstr>Agenda</vt:lpstr>
      <vt:lpstr>Contact Information</vt:lpstr>
      <vt:lpstr>Telephone Contact Information</vt:lpstr>
      <vt:lpstr>Telephone Contact Information, continued</vt:lpstr>
      <vt:lpstr>E-mail Contact Information</vt:lpstr>
      <vt:lpstr>E-mail Contact Information, continued</vt:lpstr>
      <vt:lpstr>Centralized Mail Postal Address</vt:lpstr>
      <vt:lpstr>What Constitutes a Complete            VA Form 21-22?</vt:lpstr>
      <vt:lpstr>How to Apply for Benefits</vt:lpstr>
      <vt:lpstr>Standard Forms </vt:lpstr>
      <vt:lpstr>Survivor Benefits</vt:lpstr>
      <vt:lpstr>Survivor Benefits, continued</vt:lpstr>
      <vt:lpstr>Veterans Pension</vt:lpstr>
      <vt:lpstr>Special Monthly Benefits</vt:lpstr>
      <vt:lpstr>Expediting the Claims Process</vt:lpstr>
      <vt:lpstr>Expediting the Claims Process, continued</vt:lpstr>
      <vt:lpstr>What’s “New”? </vt:lpstr>
      <vt:lpstr>Electronic Signatures</vt:lpstr>
      <vt:lpstr>Alternate Signer (Slide 1 of 3)</vt:lpstr>
      <vt:lpstr>Alternate Signer (Slide 2 of 3)</vt:lpstr>
      <vt:lpstr>Alternate Signer (Slide 3 of 3)</vt:lpstr>
      <vt:lpstr>Medical Expenses (Slide 1 of 4)</vt:lpstr>
      <vt:lpstr>Medical Expenses (Slide 2 of 4)</vt:lpstr>
      <vt:lpstr>Medical Expenses (Slide 3 of 4)</vt:lpstr>
      <vt:lpstr>Medical Expenses (Slide 4 of 4)</vt:lpstr>
      <vt:lpstr>Medicaid Approved Nursing Home </vt:lpstr>
      <vt:lpstr>Calculating the A&amp;A Rate</vt:lpstr>
      <vt:lpstr>Maximum Annual Pension Rate (MAPR) Chart</vt:lpstr>
      <vt:lpstr>Trusts and Net Worth Impact (Slide 1 of 4)</vt:lpstr>
      <vt:lpstr>Trusts and Net Worth Impact (Slide 2 of 4)</vt:lpstr>
      <vt:lpstr>Trusts and Net Worth Impact (Slide 3 of 4)</vt:lpstr>
      <vt:lpstr>Trusts and Net Worth Impact (Slide 4 of 4)</vt:lpstr>
      <vt:lpstr>Burial Benefits (Slide 1 of 3)</vt:lpstr>
      <vt:lpstr>Burial Benefits (Slide 2 of 3)</vt:lpstr>
      <vt:lpstr>Burial Benefits (Slide 3 of 3)</vt:lpstr>
      <vt:lpstr>Appeals Modernization Act (AMA)</vt:lpstr>
      <vt:lpstr>References</vt:lpstr>
      <vt:lpstr>PowerPoint Presentation</vt:lpstr>
      <vt:lpstr>Submitting Applications</vt:lpstr>
      <vt:lpstr>New AMA Forms</vt:lpstr>
      <vt:lpstr>Forms Changes</vt:lpstr>
      <vt:lpstr>Supplemental Claim Definition</vt:lpstr>
      <vt:lpstr>New and Relevant Evidence</vt:lpstr>
      <vt:lpstr>Filing Requirements</vt:lpstr>
      <vt:lpstr>“Opt-in” Opportunities for          Legacy Appeals</vt:lpstr>
      <vt:lpstr>AO73 Basics: Net Worth, Asset Transfers, and Income Exclusions for Needs-Based Benefits</vt:lpstr>
      <vt:lpstr>References</vt:lpstr>
      <vt:lpstr>Forms</vt:lpstr>
      <vt:lpstr>Forms</vt:lpstr>
      <vt:lpstr>Outdated Forms</vt:lpstr>
      <vt:lpstr>Development Necessary For  All Outdated Forms – 2 Questions</vt:lpstr>
      <vt:lpstr>Definitions</vt:lpstr>
      <vt:lpstr>Less Than Fair Market Value</vt:lpstr>
      <vt:lpstr>Covered Asset</vt:lpstr>
      <vt:lpstr>Covered Asset: The Exception</vt:lpstr>
      <vt:lpstr>Penalty Period</vt:lpstr>
      <vt:lpstr>Penalty Rate</vt:lpstr>
      <vt:lpstr>Penalty Period Reminders</vt:lpstr>
      <vt:lpstr>Calculating Entitlement After a  Penalty Period Ends: Example</vt:lpstr>
      <vt:lpstr>Calculating Entitlement After a  Penalty Period Ends: Notes</vt:lpstr>
      <vt:lpstr>When No Penalty Period Exists</vt:lpstr>
      <vt:lpstr>VA Form 21P-0969</vt:lpstr>
      <vt:lpstr>When to Send VA Form 21P-0969</vt:lpstr>
      <vt:lpstr>When VA Form 21P-0969 is Received</vt:lpstr>
      <vt:lpstr>Worksheets</vt:lpstr>
      <vt:lpstr>Worksheets and Medical Expenses</vt:lpstr>
      <vt:lpstr>Worksheets and Medical Expenses</vt:lpstr>
      <vt:lpstr>Worksheets and Medical Expenses</vt:lpstr>
      <vt:lpstr>Worksheets and Medical Expenses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Reck, Amanda M.,VBAMIW</dc:creator>
  <cp:lastModifiedBy>Saquanna Carrillo</cp:lastModifiedBy>
  <cp:revision>66</cp:revision>
  <dcterms:created xsi:type="dcterms:W3CDTF">2018-12-11T18:55:00Z</dcterms:created>
  <dcterms:modified xsi:type="dcterms:W3CDTF">2019-06-10T23:00:37Z</dcterms:modified>
</cp:coreProperties>
</file>