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25" r:id="rId3"/>
    <p:sldId id="326" r:id="rId4"/>
    <p:sldId id="332" r:id="rId5"/>
    <p:sldId id="329" r:id="rId6"/>
    <p:sldId id="327" r:id="rId7"/>
    <p:sldId id="31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45" r:id="rId17"/>
    <p:sldId id="330" r:id="rId18"/>
    <p:sldId id="318" r:id="rId19"/>
    <p:sldId id="336" r:id="rId20"/>
    <p:sldId id="316" r:id="rId21"/>
    <p:sldId id="315" r:id="rId22"/>
    <p:sldId id="319" r:id="rId23"/>
    <p:sldId id="322" r:id="rId24"/>
    <p:sldId id="337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0752-F303-4390-95CC-5A56A971145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prc.org/effective-prevention/a-comprehensive-approach-to-suicide-prevention/provide-for-immediate-and-long-term-postventio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.accessgov.com/dva/Forms/Page/dva/coalition-status-checklist/1?asAdmin=fals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0354A70-8E3C-E5FD-8FB4-D296F1555C2B}"/>
              </a:ext>
            </a:extLst>
          </p:cNvPr>
          <p:cNvSpPr>
            <a:spLocks/>
          </p:cNvSpPr>
          <p:nvPr/>
        </p:nvSpPr>
        <p:spPr>
          <a:xfrm rot="16200000">
            <a:off x="9357484" y="4085296"/>
            <a:ext cx="2610810" cy="2684707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80679-1083-8E82-D55E-FAD8E11E9BF7}"/>
              </a:ext>
            </a:extLst>
          </p:cNvPr>
          <p:cNvSpPr txBox="1"/>
          <p:nvPr/>
        </p:nvSpPr>
        <p:spPr>
          <a:xfrm>
            <a:off x="742538" y="1052289"/>
            <a:ext cx="5352608" cy="2332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Indiana’s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Governor’s Challenge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To Prevent Suicide Among Service Members, Veterans, their Families and Caregivers (SMVF-CG)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6A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7244F-5B46-C157-727F-B305C14AAD1C}"/>
              </a:ext>
            </a:extLst>
          </p:cNvPr>
          <p:cNvSpPr txBox="1"/>
          <p:nvPr/>
        </p:nvSpPr>
        <p:spPr>
          <a:xfrm>
            <a:off x="862202" y="4332502"/>
            <a:ext cx="511327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Effective suicide prevention takes a combination of people, effort, and imagination.  TOGETHER we can achieve far-reaching statewide improvements in policy, practice, and implementation.</a:t>
            </a:r>
          </a:p>
          <a:p>
            <a:pPr algn="r"/>
            <a:r>
              <a:rPr lang="en-US" sz="4000" dirty="0">
                <a:solidFill>
                  <a:srgbClr val="FFC000"/>
                </a:solidFill>
              </a:rPr>
              <a:t>Join us.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A4E4C10-5310-CC4F-CFCB-89981CBC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3" y="1096661"/>
            <a:ext cx="5113278" cy="51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IDVA: Prevention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360BC-311C-3097-6E82-66B6BB5A5F50}"/>
              </a:ext>
            </a:extLst>
          </p:cNvPr>
          <p:cNvSpPr>
            <a:spLocks noGrp="1"/>
          </p:cNvSpPr>
          <p:nvPr/>
        </p:nvSpPr>
        <p:spPr>
          <a:xfrm>
            <a:off x="474752" y="673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6000" dirty="0">
                <a:solidFill>
                  <a:srgbClr val="D6A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Action</a:t>
            </a:r>
            <a:endParaRPr lang="en-US" sz="6000" dirty="0">
              <a:solidFill>
                <a:srgbClr val="D6A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FCAA71-DD09-3B10-BEDC-AE1CFFF001D4}"/>
              </a:ext>
            </a:extLst>
          </p:cNvPr>
          <p:cNvSpPr>
            <a:spLocks noGrp="1"/>
          </p:cNvSpPr>
          <p:nvPr/>
        </p:nvSpPr>
        <p:spPr>
          <a:xfrm>
            <a:off x="669721" y="1956303"/>
            <a:ext cx="5181600" cy="2721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Identify and Support People at Risk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Strengthen Economic Supports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Create Protective Environments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Improve Access and Delivery of Suicide Care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10664AB-0EFC-1CE0-9E36-E100BC46C517}"/>
              </a:ext>
            </a:extLst>
          </p:cNvPr>
          <p:cNvSpPr>
            <a:spLocks noGrp="1"/>
          </p:cNvSpPr>
          <p:nvPr/>
        </p:nvSpPr>
        <p:spPr>
          <a:xfrm>
            <a:off x="6002322" y="1956303"/>
            <a:ext cx="518159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Promote Healthy Connections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Teach Coping and Problem-Solving Skills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Lessen Harms and Prevent Future Risk</a:t>
            </a:r>
          </a:p>
          <a:p>
            <a:endParaRPr 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E43DFFC-65D9-E224-EECA-5FDB933C5091}"/>
              </a:ext>
            </a:extLst>
          </p:cNvPr>
          <p:cNvSpPr txBox="1"/>
          <p:nvPr/>
        </p:nvSpPr>
        <p:spPr>
          <a:xfrm>
            <a:off x="709884" y="4591175"/>
            <a:ext cx="7883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D6A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Groups: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Segoe UI" panose="020B0502040204020203" pitchFamily="34" charset="0"/>
              </a:rPr>
              <a:t>Identifying SMVF-CG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Segoe UI" panose="020B0502040204020203" pitchFamily="34" charset="0"/>
              </a:rPr>
              <a:t>Creating Connection</a:t>
            </a:r>
          </a:p>
          <a:p>
            <a:pPr marL="1257300" lvl="2" indent="-342900">
              <a:buFontTx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Segoe UI" panose="020B0502040204020203" pitchFamily="34" charset="0"/>
              </a:rPr>
              <a:t>Lethal Means Storage, Safety, Planning &amp; Training</a:t>
            </a:r>
          </a:p>
          <a:p>
            <a:endParaRPr lang="en-US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E0DE196-A637-1183-99E0-D3A64F7E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08" y="4875270"/>
            <a:ext cx="11049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23CD101-2475-0265-7FCE-FFBF81F7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83" y="4875270"/>
            <a:ext cx="9810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F38872E-9064-771E-A467-A7CC4917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96" y="4875270"/>
            <a:ext cx="10763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4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FSSA: Intervention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E85CB-BB16-C698-36D1-8A06D853F2FB}"/>
              </a:ext>
            </a:extLst>
          </p:cNvPr>
          <p:cNvSpPr txBox="1"/>
          <p:nvPr/>
        </p:nvSpPr>
        <p:spPr>
          <a:xfrm>
            <a:off x="3121457" y="1034537"/>
            <a:ext cx="5440907" cy="550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“Suicide intervention is not just about saving lives; it's about offering hope, empathy, understanding, and support to those in the darkest moments of their lives.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Together,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 can be the beacon of hope and light that guides individuals to healing, resilience and well being”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Obadiah Smith Jr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1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FSSA: Intervention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8F3D3-5ADF-DFA7-79B0-5F9D92638953}"/>
              </a:ext>
            </a:extLst>
          </p:cNvPr>
          <p:cNvSpPr txBox="1"/>
          <p:nvPr/>
        </p:nvSpPr>
        <p:spPr>
          <a:xfrm>
            <a:off x="1637874" y="1012016"/>
            <a:ext cx="927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Intervention At Its Best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A388B-4CC1-8226-45C1-B1940C711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5" r="-1" b="6702"/>
          <a:stretch/>
        </p:blipFill>
        <p:spPr>
          <a:xfrm>
            <a:off x="594359" y="2528711"/>
            <a:ext cx="6787747" cy="3214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67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FSSA: Intervention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1D72D-6847-3F80-D8AE-64E05BE63DEB}"/>
              </a:ext>
            </a:extLst>
          </p:cNvPr>
          <p:cNvSpPr txBox="1"/>
          <p:nvPr/>
        </p:nvSpPr>
        <p:spPr>
          <a:xfrm>
            <a:off x="1578078" y="1238865"/>
            <a:ext cx="946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Why Suicide Intervention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B6CF9-22EE-ECA2-FFAF-9A2DFAC72C02}"/>
              </a:ext>
            </a:extLst>
          </p:cNvPr>
          <p:cNvSpPr txBox="1"/>
          <p:nvPr/>
        </p:nvSpPr>
        <p:spPr>
          <a:xfrm>
            <a:off x="359550" y="2271252"/>
            <a:ext cx="5736450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prevent someone from dying by suicide and connecting them with appropriate mental health resources and implementing strategies to address underlying issues contributing to their distress.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Non-Clinical Way of Intervention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Effective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Preserving life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47960-CB24-60EF-0027-EF1461328308}"/>
              </a:ext>
            </a:extLst>
          </p:cNvPr>
          <p:cNvSpPr txBox="1"/>
          <p:nvPr/>
        </p:nvSpPr>
        <p:spPr>
          <a:xfrm>
            <a:off x="6371303" y="2271253"/>
            <a:ext cx="5461148" cy="42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It’s identifying suicidal behaviors, effectively demonstrating the depth, severity of empathic listing skill to someone you care about.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Assessment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Solution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Resources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Follow up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Promotion of Self Care  </a:t>
            </a:r>
          </a:p>
        </p:txBody>
      </p:sp>
    </p:spTree>
    <p:extLst>
      <p:ext uri="{BB962C8B-B14F-4D97-AF65-F5344CB8AC3E}">
        <p14:creationId xmlns:p14="http://schemas.microsoft.com/office/powerpoint/2010/main" val="382545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ipple ripples on a surface of water&#10;&#10;Description automatically generated">
            <a:extLst>
              <a:ext uri="{FF2B5EF4-FFF2-40B4-BE49-F238E27FC236}">
                <a16:creationId xmlns:a16="http://schemas.microsoft.com/office/drawing/2014/main" id="{34EE11D9-3395-5B3B-9065-D56E333C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8997" b="-1"/>
          <a:stretch/>
        </p:blipFill>
        <p:spPr>
          <a:xfrm>
            <a:off x="7763549" y="232627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IDOH: Post-</a:t>
            </a:r>
            <a:r>
              <a:rPr lang="en-US" sz="3200" b="1" dirty="0" err="1">
                <a:solidFill>
                  <a:srgbClr val="002060"/>
                </a:solidFill>
              </a:rPr>
              <a:t>Vention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43855-6053-F468-24AE-EAE29941EF4F}"/>
              </a:ext>
            </a:extLst>
          </p:cNvPr>
          <p:cNvSpPr txBox="1"/>
          <p:nvPr/>
        </p:nvSpPr>
        <p:spPr>
          <a:xfrm>
            <a:off x="829812" y="585833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What is Postvention?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04D27-2134-A221-2D7F-677894110FC1}"/>
              </a:ext>
            </a:extLst>
          </p:cNvPr>
          <p:cNvSpPr txBox="1"/>
          <p:nvPr/>
        </p:nvSpPr>
        <p:spPr>
          <a:xfrm>
            <a:off x="829812" y="2065648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Suicide Postvention is a form of Prevention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Statistically a person is at a higher likelihood to die by suicide when they have known someone who died by suicide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Individuals do not feel that they need to prepare for a suicide death and therefore are not prepared to decrease risk of future suicide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7F38514-20E1-0F2F-146B-C51395C1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91" y="5787424"/>
            <a:ext cx="7552705" cy="78381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Alliance of Hope for Suicide Loss Survivors. (2023, April 3).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is suicide Postvention? | Alliance of Hope for Suicide Loss Survivors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Alliance of Hope for Suicide Loss Survivors. https://allianceofhope.org/for-professionals/what-is-suicide-postvention/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Provide for Immediate and Long-Term Postvention – Suicide Prevention Resource Center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(n.d.). https://sprc.org/effective-prevention/a-comprehensive-approach-to-suicide-prevention/provide-for-immediate-and-long-term-postvention/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3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IDOH: Post-</a:t>
            </a:r>
            <a:r>
              <a:rPr lang="en-US" sz="3200" b="1" dirty="0" err="1">
                <a:solidFill>
                  <a:srgbClr val="002060"/>
                </a:solidFill>
              </a:rPr>
              <a:t>Vention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28342F-E717-E8BD-F6C5-F96FBB0B7D73}"/>
              </a:ext>
            </a:extLst>
          </p:cNvPr>
          <p:cNvSpPr txBox="1"/>
          <p:nvPr/>
        </p:nvSpPr>
        <p:spPr>
          <a:xfrm>
            <a:off x="1947081" y="900797"/>
            <a:ext cx="829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Creating Postvention Initiatives in Your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4D4C6-9995-D204-FB9A-ADE46424A191}"/>
              </a:ext>
            </a:extLst>
          </p:cNvPr>
          <p:cNvSpPr txBox="1"/>
          <p:nvPr/>
        </p:nvSpPr>
        <p:spPr>
          <a:xfrm>
            <a:off x="1317385" y="2304302"/>
            <a:ext cx="73834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Four key items for postvention initiatives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Learning the communities needs and planning to address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Ability to provide immediate and long-term support to families and the community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Tailored response to survivors of suicide loss.  Having resources and services that are specific to their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Knowing that lived experiences of survivors of suicide loss can help with planning and implementation of postvention efforts</a:t>
            </a:r>
          </a:p>
        </p:txBody>
      </p:sp>
    </p:spTree>
    <p:extLst>
      <p:ext uri="{BB962C8B-B14F-4D97-AF65-F5344CB8AC3E}">
        <p14:creationId xmlns:p14="http://schemas.microsoft.com/office/powerpoint/2010/main" val="191054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eople Friends photo and picture">
            <a:extLst>
              <a:ext uri="{FF2B5EF4-FFF2-40B4-BE49-F238E27FC236}">
                <a16:creationId xmlns:a16="http://schemas.microsoft.com/office/drawing/2014/main" id="{90B956F5-785F-A6BB-FCCE-96D02D03F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16650"/>
          <a:stretch/>
        </p:blipFill>
        <p:spPr bwMode="auto">
          <a:xfrm>
            <a:off x="-20353" y="4020625"/>
            <a:ext cx="12201168" cy="2861929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18424" y="385894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IDOH: Post-</a:t>
            </a:r>
            <a:r>
              <a:rPr lang="en-US" sz="3200" b="1" dirty="0" err="1">
                <a:solidFill>
                  <a:srgbClr val="002060"/>
                </a:solidFill>
              </a:rPr>
              <a:t>Vention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0A8E9-6368-9199-A430-1AAA23E3228A}"/>
              </a:ext>
            </a:extLst>
          </p:cNvPr>
          <p:cNvSpPr txBox="1">
            <a:spLocks/>
          </p:cNvSpPr>
          <p:nvPr/>
        </p:nvSpPr>
        <p:spPr>
          <a:xfrm>
            <a:off x="418424" y="813342"/>
            <a:ext cx="3290887" cy="228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aleway" pitchFamily="2" charset="0"/>
              </a:rPr>
              <a:t>Postvention Resources	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54A346-6CE4-902A-0589-0762022C6EB9}"/>
              </a:ext>
            </a:extLst>
          </p:cNvPr>
          <p:cNvSpPr txBox="1">
            <a:spLocks/>
          </p:cNvSpPr>
          <p:nvPr/>
        </p:nvSpPr>
        <p:spPr>
          <a:xfrm>
            <a:off x="4175284" y="900797"/>
            <a:ext cx="7485413" cy="337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Outreach to Suicide Survivors (L.O.S.S.) teams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https://www.lossteam.com/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Connect Program – Creating a community postvention response Plan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https://theconnectprogram.org/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Tragedy Assistance Program for Survivors (TAPS)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https://www.taps.org/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and Bereavement Groups</a:t>
            </a: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FD6B77A-5C1F-2697-1D0C-331E0F9D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22451"/>
            <a:ext cx="10677767" cy="50006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Griffin, E., O'Connell, S., Ruane-McAteer, E., Corcoran, P., &amp;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Arensman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E. (2022). Psychosocial Outcomes of Individuals Attending a Suicide Bereavement Peer Support Group: A Follow-Up Study.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International journal of environmental research and public health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(7), 4076. https://doi.org/10.3390/ijerph19074076</a:t>
            </a:r>
          </a:p>
        </p:txBody>
      </p:sp>
    </p:spTree>
    <p:extLst>
      <p:ext uri="{BB962C8B-B14F-4D97-AF65-F5344CB8AC3E}">
        <p14:creationId xmlns:p14="http://schemas.microsoft.com/office/powerpoint/2010/main" val="385417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Community Coalition Rollout</a:t>
            </a:r>
          </a:p>
        </p:txBody>
      </p:sp>
      <p:pic>
        <p:nvPicPr>
          <p:cNvPr id="4" name="Picture 3" descr="A yellow and blue text on a black background&#10;&#10;Description automatically generated">
            <a:extLst>
              <a:ext uri="{FF2B5EF4-FFF2-40B4-BE49-F238E27FC236}">
                <a16:creationId xmlns:a16="http://schemas.microsoft.com/office/drawing/2014/main" id="{ACEAC33E-2CE5-1939-C8B9-DA667863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7" y="203925"/>
            <a:ext cx="11536617" cy="73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4336A816-7F4C-9B44-047D-F7FD4AB0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6" y="780705"/>
            <a:ext cx="9150100" cy="55541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2D13F-B632-756F-AF08-6EC0A1C494D4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Coalition Funding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15CB726-F501-9437-AC0D-89107DBF62B2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8D9BFF4-122F-9E13-2652-1F2F8FE3B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8ECE9-7BF1-2132-F098-DA38305CC484}"/>
              </a:ext>
            </a:extLst>
          </p:cNvPr>
          <p:cNvSpPr txBox="1">
            <a:spLocks/>
          </p:cNvSpPr>
          <p:nvPr/>
        </p:nvSpPr>
        <p:spPr>
          <a:xfrm>
            <a:off x="1051571" y="2076466"/>
            <a:ext cx="9183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Community Data + Partnership = Direction 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1A2EC9DE-96A8-DC89-9150-903BC1F3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2" y="900797"/>
            <a:ext cx="10906116" cy="69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034741-32B8-D579-CAA4-23525618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75" y="1770305"/>
            <a:ext cx="6178878" cy="1344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F3202-61B2-EADD-859E-DB7A405E6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75" y="3317620"/>
            <a:ext cx="6178878" cy="1344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C07B2-CF1C-A0D6-757E-0FB84314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75" y="4886398"/>
            <a:ext cx="6178878" cy="1289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A6350B-B222-DC88-65E0-0E5AEA9B1E6A}"/>
              </a:ext>
            </a:extLst>
          </p:cNvPr>
          <p:cNvSpPr txBox="1"/>
          <p:nvPr/>
        </p:nvSpPr>
        <p:spPr>
          <a:xfrm>
            <a:off x="1477028" y="2110822"/>
            <a:ext cx="209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Priority </a:t>
            </a:r>
            <a:r>
              <a:rPr lang="en-US" sz="3600" b="1" dirty="0">
                <a:solidFill>
                  <a:srgbClr val="002060"/>
                </a:solidFill>
              </a:rPr>
              <a:t>1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C9BCE9-1F24-80F4-7392-672767FD52B3}"/>
              </a:ext>
            </a:extLst>
          </p:cNvPr>
          <p:cNvSpPr txBox="1"/>
          <p:nvPr/>
        </p:nvSpPr>
        <p:spPr>
          <a:xfrm>
            <a:off x="1477027" y="3682650"/>
            <a:ext cx="209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Priority </a:t>
            </a:r>
            <a:r>
              <a:rPr lang="en-US" sz="3600" b="1" dirty="0">
                <a:solidFill>
                  <a:srgbClr val="002060"/>
                </a:solidFill>
              </a:rPr>
              <a:t>2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1E615-D256-007B-334F-1F096A636BF3}"/>
              </a:ext>
            </a:extLst>
          </p:cNvPr>
          <p:cNvSpPr txBox="1"/>
          <p:nvPr/>
        </p:nvSpPr>
        <p:spPr>
          <a:xfrm>
            <a:off x="1477027" y="5229965"/>
            <a:ext cx="209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Priority </a:t>
            </a:r>
            <a:r>
              <a:rPr lang="en-US" sz="3600" b="1" dirty="0">
                <a:solidFill>
                  <a:srgbClr val="002060"/>
                </a:solidFill>
              </a:rPr>
              <a:t>3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5F45E-75D2-9AC2-74C7-38794E9979E3}"/>
              </a:ext>
            </a:extLst>
          </p:cNvPr>
          <p:cNvSpPr txBox="1">
            <a:spLocks/>
          </p:cNvSpPr>
          <p:nvPr/>
        </p:nvSpPr>
        <p:spPr>
          <a:xfrm>
            <a:off x="443590" y="408092"/>
            <a:ext cx="11570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1E384B"/>
                </a:solidFill>
                <a:effectLst/>
                <a:latin typeface="Source Sans Pro" panose="020B0503030403020204" pitchFamily="34" charset="0"/>
              </a:rPr>
              <a:t>Governor’s and Mayor’s Challenges to Prevent Suicide Among Service Members, Veterans, and their Families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network of words&#10;&#10;Description automatically generated with medium confidence">
            <a:extLst>
              <a:ext uri="{FF2B5EF4-FFF2-40B4-BE49-F238E27FC236}">
                <a16:creationId xmlns:a16="http://schemas.microsoft.com/office/drawing/2014/main" id="{34177A5A-371D-26DF-D7B6-32F03EFF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8" y="903897"/>
            <a:ext cx="6114969" cy="61149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6AF97-1344-B85E-4C93-E0F050EC6FD4}"/>
              </a:ext>
            </a:extLst>
          </p:cNvPr>
          <p:cNvSpPr txBox="1">
            <a:spLocks/>
          </p:cNvSpPr>
          <p:nvPr/>
        </p:nvSpPr>
        <p:spPr>
          <a:xfrm>
            <a:off x="400558" y="435587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Data: MFRI Community Risk Index</a:t>
            </a:r>
          </a:p>
        </p:txBody>
      </p:sp>
      <p:pic>
        <p:nvPicPr>
          <p:cNvPr id="10" name="Picture 9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9BB581B0-E672-3A79-474D-C23BD4E6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6" y="93339"/>
            <a:ext cx="6038553" cy="6038553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C7B526B-05E8-4379-CC75-335D557D2945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3948C6F-2FCE-0BC6-98F5-3ABBE7A63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1061D-7EF2-2E51-998E-A608A0DD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06" y="900797"/>
            <a:ext cx="8254989" cy="5557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A6FFD-5EA6-2EA0-64EB-AEA878FC1279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Data: MFRI Community Dashboard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2BFE484-73FE-7F68-877C-4591A955C875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01D7478-E190-87D9-3132-B0396DD7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1F83BA-E219-5052-B70D-F63BF380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66" y="888364"/>
            <a:ext cx="4725104" cy="53943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DE820-DA9F-4CCC-61AB-324631BB79D8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CEPC: Coalition Status Checklist</a:t>
            </a:r>
          </a:p>
        </p:txBody>
      </p:sp>
      <p:sp>
        <p:nvSpPr>
          <p:cNvPr id="9" name="Rectangle 1">
            <a:hlinkClick r:id="rId3"/>
            <a:extLst>
              <a:ext uri="{FF2B5EF4-FFF2-40B4-BE49-F238E27FC236}">
                <a16:creationId xmlns:a16="http://schemas.microsoft.com/office/drawing/2014/main" id="{A7CF77C2-1ADF-0932-8C81-CDDD901D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19" y="1942393"/>
            <a:ext cx="530275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https://in.accessgov.com/dva/Forms/Page/dva/coalition-status-checklist/1?asAdmin=false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3A17-6CAF-CB26-CD5E-E028DFAC8A14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9E8C9B1-6B97-7208-8CC1-18CEF901A6B0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6A53469-2527-6BD4-281E-A5A59ED10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184F7-CCCE-A34D-153F-BD7C629483E0}"/>
              </a:ext>
            </a:extLst>
          </p:cNvPr>
          <p:cNvSpPr txBox="1"/>
          <p:nvPr/>
        </p:nvSpPr>
        <p:spPr>
          <a:xfrm>
            <a:off x="3126774" y="55054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https://simplebooklet.com/gcbook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0B03-6D99-BA31-0350-66F0B8F47130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 Plan Book</a:t>
            </a:r>
          </a:p>
        </p:txBody>
      </p:sp>
      <p:pic>
        <p:nvPicPr>
          <p:cNvPr id="12" name="Picture 11" descr="A white and blue flag with a bird and a yellow star&#10;&#10;Description automatically generated with medium confidence">
            <a:extLst>
              <a:ext uri="{FF2B5EF4-FFF2-40B4-BE49-F238E27FC236}">
                <a16:creationId xmlns:a16="http://schemas.microsoft.com/office/drawing/2014/main" id="{18E6106C-96C4-69D0-11B9-FA98B205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02" y="930119"/>
            <a:ext cx="4153996" cy="537734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3914E686-F1CA-5A94-2D1C-26640A856249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7251C07-B418-B2F7-2B7A-3F28A3417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8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0B03-6D99-BA31-0350-66F0B8F47130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299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914E686-F1CA-5A94-2D1C-26640A856249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7251C07-B418-B2F7-2B7A-3F28A341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3AB8D-2BBF-935C-0E0E-E5EEF6F259AD}"/>
              </a:ext>
            </a:extLst>
          </p:cNvPr>
          <p:cNvSpPr txBox="1"/>
          <p:nvPr/>
        </p:nvSpPr>
        <p:spPr>
          <a:xfrm>
            <a:off x="3881079" y="1005776"/>
            <a:ext cx="81333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D6A300"/>
                </a:solidFill>
              </a:rPr>
              <a:t>You can JOIN IN.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6269F-767B-7FB5-711B-C663D9A1A836}"/>
              </a:ext>
            </a:extLst>
          </p:cNvPr>
          <p:cNvSpPr txBox="1"/>
          <p:nvPr/>
        </p:nvSpPr>
        <p:spPr>
          <a:xfrm>
            <a:off x="3434080" y="1806710"/>
            <a:ext cx="5730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2060"/>
                </a:solidFill>
                <a:latin typeface="AvenirNext"/>
              </a:rPr>
              <a:t>Indiana will make a difference, be a leader and change lives.  Be a part of the team, Join IN.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20EF26-885A-9507-5466-65C4B833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" y="1770380"/>
            <a:ext cx="2957819" cy="2957819"/>
          </a:xfrm>
          <a:prstGeom prst="rect">
            <a:avLst/>
          </a:prstGeom>
        </p:spPr>
      </p:pic>
      <p:pic>
        <p:nvPicPr>
          <p:cNvPr id="16" name="Picture 15" descr="A business card with an eagle and text&#10;&#10;Description automatically generated">
            <a:extLst>
              <a:ext uri="{FF2B5EF4-FFF2-40B4-BE49-F238E27FC236}">
                <a16:creationId xmlns:a16="http://schemas.microsoft.com/office/drawing/2014/main" id="{CA16B5BC-BF76-9566-6E29-F5A34A33B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17" y="3310249"/>
            <a:ext cx="5373753" cy="30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9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Identifying Your Veteran Community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9F78E3A-9DA0-FC94-D6A9-DB7A29178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1" y="2403704"/>
            <a:ext cx="2651858" cy="2651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F18E8-CE70-4656-7403-2786AF20A349}"/>
              </a:ext>
            </a:extLst>
          </p:cNvPr>
          <p:cNvSpPr txBox="1"/>
          <p:nvPr/>
        </p:nvSpPr>
        <p:spPr>
          <a:xfrm>
            <a:off x="380128" y="1725032"/>
            <a:ext cx="282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Priority</a:t>
            </a:r>
            <a:r>
              <a:rPr lang="en-US" sz="5400" b="1" dirty="0">
                <a:solidFill>
                  <a:srgbClr val="002060"/>
                </a:solidFill>
              </a:rPr>
              <a:t> 1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788F-4B09-FEC0-A60A-EE9F1212F280}"/>
              </a:ext>
            </a:extLst>
          </p:cNvPr>
          <p:cNvSpPr txBox="1"/>
          <p:nvPr/>
        </p:nvSpPr>
        <p:spPr>
          <a:xfrm>
            <a:off x="9383218" y="1281913"/>
            <a:ext cx="3084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A300"/>
                </a:solidFill>
              </a:rPr>
              <a:t>“DO you have a</a:t>
            </a:r>
          </a:p>
          <a:p>
            <a:pPr algn="ctr"/>
            <a:r>
              <a:rPr lang="en-US" sz="2000" dirty="0">
                <a:solidFill>
                  <a:srgbClr val="D6A300"/>
                </a:solidFill>
              </a:rPr>
              <a:t>family member</a:t>
            </a:r>
          </a:p>
          <a:p>
            <a:pPr algn="ctr"/>
            <a:r>
              <a:rPr lang="en-US" sz="2000" dirty="0">
                <a:solidFill>
                  <a:srgbClr val="D6A300"/>
                </a:solidFill>
              </a:rPr>
              <a:t>that ever served</a:t>
            </a:r>
          </a:p>
          <a:p>
            <a:pPr algn="ctr"/>
            <a:r>
              <a:rPr lang="en-US" sz="2000" dirty="0">
                <a:solidFill>
                  <a:srgbClr val="D6A300"/>
                </a:solidFill>
              </a:rPr>
              <a:t>in the military?”</a:t>
            </a:r>
          </a:p>
        </p:txBody>
      </p:sp>
      <p:sp>
        <p:nvSpPr>
          <p:cNvPr id="7" name="Graphic 11" descr="Speech outline">
            <a:extLst>
              <a:ext uri="{FF2B5EF4-FFF2-40B4-BE49-F238E27FC236}">
                <a16:creationId xmlns:a16="http://schemas.microsoft.com/office/drawing/2014/main" id="{2B1ED78D-D2DC-C628-842F-6C55ADE2D3B9}"/>
              </a:ext>
            </a:extLst>
          </p:cNvPr>
          <p:cNvSpPr/>
          <p:nvPr/>
        </p:nvSpPr>
        <p:spPr>
          <a:xfrm flipH="1">
            <a:off x="9934536" y="1166209"/>
            <a:ext cx="1996284" cy="1899706"/>
          </a:xfrm>
          <a:custGeom>
            <a:avLst/>
            <a:gdLst>
              <a:gd name="connsiteX0" fmla="*/ 3110818 w 3274557"/>
              <a:gd name="connsiteY0" fmla="*/ 66642 h 2067291"/>
              <a:gd name="connsiteX1" fmla="*/ 3178235 w 3274557"/>
              <a:gd name="connsiteY1" fmla="*/ 116648 h 2067291"/>
              <a:gd name="connsiteX2" fmla="*/ 3178235 w 3274557"/>
              <a:gd name="connsiteY2" fmla="*/ 1493887 h 2067291"/>
              <a:gd name="connsiteX3" fmla="*/ 3110818 w 3274557"/>
              <a:gd name="connsiteY3" fmla="*/ 1540559 h 2067291"/>
              <a:gd name="connsiteX4" fmla="*/ 2523327 w 3274557"/>
              <a:gd name="connsiteY4" fmla="*/ 1540559 h 2067291"/>
              <a:gd name="connsiteX5" fmla="*/ 2523327 w 3274557"/>
              <a:gd name="connsiteY5" fmla="*/ 1903938 h 2067291"/>
              <a:gd name="connsiteX6" fmla="*/ 2033687 w 3274557"/>
              <a:gd name="connsiteY6" fmla="*/ 1557328 h 2067291"/>
              <a:gd name="connsiteX7" fmla="*/ 2005372 w 3274557"/>
              <a:gd name="connsiteY7" fmla="*/ 1537325 h 2067291"/>
              <a:gd name="connsiteX8" fmla="*/ 163733 w 3274557"/>
              <a:gd name="connsiteY8" fmla="*/ 1537325 h 2067291"/>
              <a:gd name="connsiteX9" fmla="*/ 96316 w 3274557"/>
              <a:gd name="connsiteY9" fmla="*/ 1492677 h 2067291"/>
              <a:gd name="connsiteX10" fmla="*/ 96316 w 3274557"/>
              <a:gd name="connsiteY10" fmla="*/ 1490653 h 2067291"/>
              <a:gd name="connsiteX11" fmla="*/ 96316 w 3274557"/>
              <a:gd name="connsiteY11" fmla="*/ 113347 h 2067291"/>
              <a:gd name="connsiteX12" fmla="*/ 163733 w 3274557"/>
              <a:gd name="connsiteY12" fmla="*/ 66675 h 2067291"/>
              <a:gd name="connsiteX13" fmla="*/ 3110818 w 3274557"/>
              <a:gd name="connsiteY13" fmla="*/ 66675 h 2067291"/>
              <a:gd name="connsiteX14" fmla="*/ 3110818 w 3274557"/>
              <a:gd name="connsiteY14" fmla="*/ 0 h 2067291"/>
              <a:gd name="connsiteX15" fmla="*/ 163733 w 3274557"/>
              <a:gd name="connsiteY15" fmla="*/ 0 h 2067291"/>
              <a:gd name="connsiteX16" fmla="*/ 6 w 3274557"/>
              <a:gd name="connsiteY16" fmla="*/ 113347 h 2067291"/>
              <a:gd name="connsiteX17" fmla="*/ 6 w 3274557"/>
              <a:gd name="connsiteY17" fmla="*/ 1490553 h 2067291"/>
              <a:gd name="connsiteX18" fmla="*/ 161026 w 3274557"/>
              <a:gd name="connsiteY18" fmla="*/ 1603900 h 2067291"/>
              <a:gd name="connsiteX19" fmla="*/ 163733 w 3274557"/>
              <a:gd name="connsiteY19" fmla="*/ 1603900 h 2067291"/>
              <a:gd name="connsiteX20" fmla="*/ 1964729 w 3274557"/>
              <a:gd name="connsiteY20" fmla="*/ 1603900 h 2067291"/>
              <a:gd name="connsiteX21" fmla="*/ 2619637 w 3274557"/>
              <a:gd name="connsiteY21" fmla="*/ 2067292 h 2067291"/>
              <a:gd name="connsiteX22" fmla="*/ 2619637 w 3274557"/>
              <a:gd name="connsiteY22" fmla="*/ 1607234 h 2067291"/>
              <a:gd name="connsiteX23" fmla="*/ 3110818 w 3274557"/>
              <a:gd name="connsiteY23" fmla="*/ 1607234 h 2067291"/>
              <a:gd name="connsiteX24" fmla="*/ 3274545 w 3274557"/>
              <a:gd name="connsiteY24" fmla="*/ 1493887 h 2067291"/>
              <a:gd name="connsiteX25" fmla="*/ 3274545 w 3274557"/>
              <a:gd name="connsiteY25" fmla="*/ 116681 h 2067291"/>
              <a:gd name="connsiteX26" fmla="*/ 3110818 w 3274557"/>
              <a:gd name="connsiteY26" fmla="*/ 0 h 206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74557" h="2067291">
                <a:moveTo>
                  <a:pt x="3110818" y="66642"/>
                </a:moveTo>
                <a:cubicBezTo>
                  <a:pt x="3149333" y="67638"/>
                  <a:pt x="3179453" y="89981"/>
                  <a:pt x="3178235" y="116648"/>
                </a:cubicBezTo>
                <a:lnTo>
                  <a:pt x="3178235" y="1493887"/>
                </a:lnTo>
                <a:cubicBezTo>
                  <a:pt x="3177272" y="1519383"/>
                  <a:pt x="3147647" y="1539892"/>
                  <a:pt x="3110818" y="1540559"/>
                </a:cubicBezTo>
                <a:lnTo>
                  <a:pt x="2523327" y="1540559"/>
                </a:lnTo>
                <a:lnTo>
                  <a:pt x="2523327" y="1903938"/>
                </a:lnTo>
                <a:lnTo>
                  <a:pt x="2033687" y="1557328"/>
                </a:lnTo>
                <a:lnTo>
                  <a:pt x="2005372" y="1537325"/>
                </a:lnTo>
                <a:lnTo>
                  <a:pt x="163733" y="1537325"/>
                </a:lnTo>
                <a:cubicBezTo>
                  <a:pt x="127308" y="1537886"/>
                  <a:pt x="97125" y="1517893"/>
                  <a:pt x="96316" y="1492677"/>
                </a:cubicBezTo>
                <a:cubicBezTo>
                  <a:pt x="96296" y="1492000"/>
                  <a:pt x="96296" y="1491326"/>
                  <a:pt x="96316" y="1490653"/>
                </a:cubicBezTo>
                <a:lnTo>
                  <a:pt x="96316" y="113347"/>
                </a:lnTo>
                <a:cubicBezTo>
                  <a:pt x="97279" y="87851"/>
                  <a:pt x="126904" y="67342"/>
                  <a:pt x="163733" y="66675"/>
                </a:cubicBezTo>
                <a:lnTo>
                  <a:pt x="3110818" y="66675"/>
                </a:lnTo>
                <a:moveTo>
                  <a:pt x="3110818" y="0"/>
                </a:moveTo>
                <a:lnTo>
                  <a:pt x="163733" y="0"/>
                </a:lnTo>
                <a:cubicBezTo>
                  <a:pt x="73702" y="650"/>
                  <a:pt x="945" y="51020"/>
                  <a:pt x="6" y="113347"/>
                </a:cubicBezTo>
                <a:lnTo>
                  <a:pt x="6" y="1490553"/>
                </a:lnTo>
                <a:cubicBezTo>
                  <a:pt x="-741" y="1552634"/>
                  <a:pt x="71347" y="1603384"/>
                  <a:pt x="161026" y="1603900"/>
                </a:cubicBezTo>
                <a:cubicBezTo>
                  <a:pt x="161927" y="1603904"/>
                  <a:pt x="162832" y="1603904"/>
                  <a:pt x="163733" y="1603900"/>
                </a:cubicBezTo>
                <a:lnTo>
                  <a:pt x="1964729" y="1603900"/>
                </a:lnTo>
                <a:lnTo>
                  <a:pt x="2619637" y="2067292"/>
                </a:lnTo>
                <a:lnTo>
                  <a:pt x="2619637" y="1607234"/>
                </a:lnTo>
                <a:lnTo>
                  <a:pt x="3110818" y="1607234"/>
                </a:lnTo>
                <a:cubicBezTo>
                  <a:pt x="3200849" y="1606584"/>
                  <a:pt x="3273606" y="1556215"/>
                  <a:pt x="3274545" y="1493887"/>
                </a:cubicBezTo>
                <a:lnTo>
                  <a:pt x="3274545" y="116681"/>
                </a:lnTo>
                <a:cubicBezTo>
                  <a:pt x="3275672" y="53217"/>
                  <a:pt x="3202486" y="1060"/>
                  <a:pt x="3110818" y="0"/>
                </a:cubicBezTo>
                <a:close/>
              </a:path>
            </a:pathLst>
          </a:custGeom>
          <a:solidFill>
            <a:srgbClr val="002060"/>
          </a:solidFill>
          <a:ln w="481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ED27B1-8DF8-CEA7-C686-241DC5CBD7A3}"/>
              </a:ext>
            </a:extLst>
          </p:cNvPr>
          <p:cNvGrpSpPr/>
          <p:nvPr/>
        </p:nvGrpSpPr>
        <p:grpSpPr>
          <a:xfrm>
            <a:off x="7067838" y="1737967"/>
            <a:ext cx="1996283" cy="1744928"/>
            <a:chOff x="2428628" y="530499"/>
            <a:chExt cx="2408929" cy="19089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BF4E95-C5F6-1703-1639-564822C4F189}"/>
                </a:ext>
              </a:extLst>
            </p:cNvPr>
            <p:cNvSpPr txBox="1"/>
            <p:nvPr/>
          </p:nvSpPr>
          <p:spPr>
            <a:xfrm>
              <a:off x="2547065" y="677887"/>
              <a:ext cx="2172054" cy="1111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D6A300"/>
                  </a:solidFill>
                </a:rPr>
                <a:t>“Have you ever</a:t>
              </a:r>
            </a:p>
            <a:p>
              <a:pPr algn="ctr"/>
              <a:r>
                <a:rPr lang="en-US" sz="2000" dirty="0">
                  <a:solidFill>
                    <a:srgbClr val="D6A300"/>
                  </a:solidFill>
                </a:rPr>
                <a:t>Served in</a:t>
              </a:r>
            </a:p>
            <a:p>
              <a:pPr algn="ctr"/>
              <a:r>
                <a:rPr lang="en-US" sz="2000" dirty="0">
                  <a:solidFill>
                    <a:srgbClr val="D6A300"/>
                  </a:solidFill>
                </a:rPr>
                <a:t>the military?”</a:t>
              </a:r>
            </a:p>
          </p:txBody>
        </p:sp>
        <p:sp>
          <p:nvSpPr>
            <p:cNvPr id="11" name="Graphic 13" descr="Speech outline">
              <a:extLst>
                <a:ext uri="{FF2B5EF4-FFF2-40B4-BE49-F238E27FC236}">
                  <a16:creationId xmlns:a16="http://schemas.microsoft.com/office/drawing/2014/main" id="{C89F6307-D2C2-6943-14A8-86E18C2C03D8}"/>
                </a:ext>
              </a:extLst>
            </p:cNvPr>
            <p:cNvSpPr/>
            <p:nvPr/>
          </p:nvSpPr>
          <p:spPr>
            <a:xfrm>
              <a:off x="2428628" y="530499"/>
              <a:ext cx="2408929" cy="1908903"/>
            </a:xfrm>
            <a:custGeom>
              <a:avLst/>
              <a:gdLst>
                <a:gd name="connsiteX0" fmla="*/ 3165594 w 3332217"/>
                <a:gd name="connsiteY0" fmla="*/ 42913 h 1331202"/>
                <a:gd name="connsiteX1" fmla="*/ 3234198 w 3332217"/>
                <a:gd name="connsiteY1" fmla="*/ 75114 h 1331202"/>
                <a:gd name="connsiteX2" fmla="*/ 3234198 w 3332217"/>
                <a:gd name="connsiteY2" fmla="*/ 961967 h 1331202"/>
                <a:gd name="connsiteX3" fmla="*/ 3165594 w 3332217"/>
                <a:gd name="connsiteY3" fmla="*/ 992021 h 1331202"/>
                <a:gd name="connsiteX4" fmla="*/ 2567759 w 3332217"/>
                <a:gd name="connsiteY4" fmla="*/ 992021 h 1331202"/>
                <a:gd name="connsiteX5" fmla="*/ 2567759 w 3332217"/>
                <a:gd name="connsiteY5" fmla="*/ 1226013 h 1331202"/>
                <a:gd name="connsiteX6" fmla="*/ 2069497 w 3332217"/>
                <a:gd name="connsiteY6" fmla="*/ 1002819 h 1331202"/>
                <a:gd name="connsiteX7" fmla="*/ 2040683 w 3332217"/>
                <a:gd name="connsiteY7" fmla="*/ 989938 h 1331202"/>
                <a:gd name="connsiteX8" fmla="*/ 166616 w 3332217"/>
                <a:gd name="connsiteY8" fmla="*/ 989938 h 1331202"/>
                <a:gd name="connsiteX9" fmla="*/ 98012 w 3332217"/>
                <a:gd name="connsiteY9" fmla="*/ 961187 h 1331202"/>
                <a:gd name="connsiteX10" fmla="*/ 98012 w 3332217"/>
                <a:gd name="connsiteY10" fmla="*/ 959884 h 1331202"/>
                <a:gd name="connsiteX11" fmla="*/ 98012 w 3332217"/>
                <a:gd name="connsiteY11" fmla="*/ 72988 h 1331202"/>
                <a:gd name="connsiteX12" fmla="*/ 166616 w 3332217"/>
                <a:gd name="connsiteY12" fmla="*/ 42934 h 1331202"/>
                <a:gd name="connsiteX13" fmla="*/ 3165594 w 3332217"/>
                <a:gd name="connsiteY13" fmla="*/ 42934 h 1331202"/>
                <a:gd name="connsiteX14" fmla="*/ 3165594 w 3332217"/>
                <a:gd name="connsiteY14" fmla="*/ 0 h 1331202"/>
                <a:gd name="connsiteX15" fmla="*/ 166616 w 3332217"/>
                <a:gd name="connsiteY15" fmla="*/ 0 h 1331202"/>
                <a:gd name="connsiteX16" fmla="*/ 6 w 3332217"/>
                <a:gd name="connsiteY16" fmla="*/ 72988 h 1331202"/>
                <a:gd name="connsiteX17" fmla="*/ 6 w 3332217"/>
                <a:gd name="connsiteY17" fmla="*/ 959820 h 1331202"/>
                <a:gd name="connsiteX18" fmla="*/ 163862 w 3332217"/>
                <a:gd name="connsiteY18" fmla="*/ 1032808 h 1331202"/>
                <a:gd name="connsiteX19" fmla="*/ 166616 w 3332217"/>
                <a:gd name="connsiteY19" fmla="*/ 1032808 h 1331202"/>
                <a:gd name="connsiteX20" fmla="*/ 1999325 w 3332217"/>
                <a:gd name="connsiteY20" fmla="*/ 1032808 h 1331202"/>
                <a:gd name="connsiteX21" fmla="*/ 2665765 w 3332217"/>
                <a:gd name="connsiteY21" fmla="*/ 1331202 h 1331202"/>
                <a:gd name="connsiteX22" fmla="*/ 2665765 w 3332217"/>
                <a:gd name="connsiteY22" fmla="*/ 1034955 h 1331202"/>
                <a:gd name="connsiteX23" fmla="*/ 3165594 w 3332217"/>
                <a:gd name="connsiteY23" fmla="*/ 1034955 h 1331202"/>
                <a:gd name="connsiteX24" fmla="*/ 3332204 w 3332217"/>
                <a:gd name="connsiteY24" fmla="*/ 961967 h 1331202"/>
                <a:gd name="connsiteX25" fmla="*/ 3332204 w 3332217"/>
                <a:gd name="connsiteY25" fmla="*/ 75135 h 1331202"/>
                <a:gd name="connsiteX26" fmla="*/ 3165594 w 3332217"/>
                <a:gd name="connsiteY26" fmla="*/ 0 h 133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2217" h="1331202">
                  <a:moveTo>
                    <a:pt x="3165594" y="42913"/>
                  </a:moveTo>
                  <a:cubicBezTo>
                    <a:pt x="3204787" y="43555"/>
                    <a:pt x="3235438" y="57942"/>
                    <a:pt x="3234198" y="75114"/>
                  </a:cubicBezTo>
                  <a:lnTo>
                    <a:pt x="3234198" y="961967"/>
                  </a:lnTo>
                  <a:cubicBezTo>
                    <a:pt x="3233219" y="978385"/>
                    <a:pt x="3203072" y="991591"/>
                    <a:pt x="3165594" y="992021"/>
                  </a:cubicBezTo>
                  <a:lnTo>
                    <a:pt x="2567759" y="992021"/>
                  </a:lnTo>
                  <a:lnTo>
                    <a:pt x="2567759" y="1226013"/>
                  </a:lnTo>
                  <a:lnTo>
                    <a:pt x="2069497" y="1002819"/>
                  </a:lnTo>
                  <a:lnTo>
                    <a:pt x="2040683" y="989938"/>
                  </a:lnTo>
                  <a:lnTo>
                    <a:pt x="166616" y="989938"/>
                  </a:lnTo>
                  <a:cubicBezTo>
                    <a:pt x="129550" y="990299"/>
                    <a:pt x="98835" y="977425"/>
                    <a:pt x="98012" y="961187"/>
                  </a:cubicBezTo>
                  <a:cubicBezTo>
                    <a:pt x="97992" y="960752"/>
                    <a:pt x="97992" y="960318"/>
                    <a:pt x="98012" y="959884"/>
                  </a:cubicBezTo>
                  <a:lnTo>
                    <a:pt x="98012" y="72988"/>
                  </a:lnTo>
                  <a:cubicBezTo>
                    <a:pt x="98992" y="56570"/>
                    <a:pt x="129138" y="43364"/>
                    <a:pt x="166616" y="42934"/>
                  </a:cubicBezTo>
                  <a:lnTo>
                    <a:pt x="3165594" y="42934"/>
                  </a:lnTo>
                  <a:moveTo>
                    <a:pt x="3165594" y="0"/>
                  </a:moveTo>
                  <a:lnTo>
                    <a:pt x="166616" y="0"/>
                  </a:lnTo>
                  <a:cubicBezTo>
                    <a:pt x="75000" y="419"/>
                    <a:pt x="961" y="32853"/>
                    <a:pt x="6" y="72988"/>
                  </a:cubicBezTo>
                  <a:lnTo>
                    <a:pt x="6" y="959820"/>
                  </a:lnTo>
                  <a:cubicBezTo>
                    <a:pt x="-754" y="999796"/>
                    <a:pt x="72604" y="1032476"/>
                    <a:pt x="163862" y="1032808"/>
                  </a:cubicBezTo>
                  <a:cubicBezTo>
                    <a:pt x="164778" y="1032811"/>
                    <a:pt x="165699" y="1032811"/>
                    <a:pt x="166616" y="1032808"/>
                  </a:cubicBezTo>
                  <a:lnTo>
                    <a:pt x="1999325" y="1032808"/>
                  </a:lnTo>
                  <a:lnTo>
                    <a:pt x="2665765" y="1331202"/>
                  </a:lnTo>
                  <a:lnTo>
                    <a:pt x="2665765" y="1034955"/>
                  </a:lnTo>
                  <a:lnTo>
                    <a:pt x="3165594" y="1034955"/>
                  </a:lnTo>
                  <a:cubicBezTo>
                    <a:pt x="3257210" y="1034537"/>
                    <a:pt x="3331249" y="1002102"/>
                    <a:pt x="3332204" y="961967"/>
                  </a:cubicBezTo>
                  <a:lnTo>
                    <a:pt x="3332204" y="75135"/>
                  </a:lnTo>
                  <a:cubicBezTo>
                    <a:pt x="3333351" y="34268"/>
                    <a:pt x="3258876" y="683"/>
                    <a:pt x="3165594" y="0"/>
                  </a:cubicBezTo>
                  <a:close/>
                </a:path>
              </a:pathLst>
            </a:custGeom>
            <a:solidFill>
              <a:srgbClr val="002060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BB4100A3-0FB2-F0F2-638A-F3ED0DA57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4920" y="2894450"/>
            <a:ext cx="1996283" cy="1996283"/>
          </a:xfrm>
          <a:prstGeom prst="rect">
            <a:avLst/>
          </a:prstGeom>
        </p:spPr>
      </p:pic>
      <p:pic>
        <p:nvPicPr>
          <p:cNvPr id="16" name="Graphic 15" descr="Woman with solid fill">
            <a:extLst>
              <a:ext uri="{FF2B5EF4-FFF2-40B4-BE49-F238E27FC236}">
                <a16:creationId xmlns:a16="http://schemas.microsoft.com/office/drawing/2014/main" id="{3C43D134-DCAB-409E-0ECB-1767740B5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0991" y="3467304"/>
            <a:ext cx="1996283" cy="19962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456945-5C70-A8FF-FC24-4824533F9B1A}"/>
              </a:ext>
            </a:extLst>
          </p:cNvPr>
          <p:cNvSpPr txBox="1">
            <a:spLocks/>
          </p:cNvSpPr>
          <p:nvPr/>
        </p:nvSpPr>
        <p:spPr>
          <a:xfrm>
            <a:off x="3367451" y="2451641"/>
            <a:ext cx="328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IGC is utilizing an SMS to Identify and communicate with the Veteran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Community Partners can JOIN IN the IDVA SMS text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414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pic>
        <p:nvPicPr>
          <p:cNvPr id="17" name="Picture 1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3D5047C-F60E-EDEE-91EE-020426FB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22" y="469286"/>
            <a:ext cx="8006199" cy="61847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42AA2F-5F3B-1287-35EF-DC175C6E5B45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1555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SMS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Journey</a:t>
            </a:r>
          </a:p>
        </p:txBody>
      </p:sp>
    </p:spTree>
    <p:extLst>
      <p:ext uri="{BB962C8B-B14F-4D97-AF65-F5344CB8AC3E}">
        <p14:creationId xmlns:p14="http://schemas.microsoft.com/office/powerpoint/2010/main" val="87878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55F52D9-EB30-7E9F-03C8-965D15C6FADC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Curating Connection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C96DFCD5-A55E-0976-22A6-041FDE33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1" y="2142729"/>
            <a:ext cx="2789859" cy="27898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01AFC4-B508-66E5-CA72-B4A31CC07FFB}"/>
              </a:ext>
            </a:extLst>
          </p:cNvPr>
          <p:cNvSpPr txBox="1"/>
          <p:nvPr/>
        </p:nvSpPr>
        <p:spPr>
          <a:xfrm>
            <a:off x="434445" y="1479724"/>
            <a:ext cx="282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Priority</a:t>
            </a:r>
            <a:r>
              <a:rPr lang="en-US" sz="5400" b="1" dirty="0">
                <a:solidFill>
                  <a:srgbClr val="002060"/>
                </a:solidFill>
              </a:rPr>
              <a:t> 2 </a:t>
            </a:r>
            <a:endParaRPr lang="en-US" sz="5400" dirty="0">
              <a:solidFill>
                <a:srgbClr val="00206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2C30A0-FA7E-7E04-E3AE-AB75BDA5B1A6}"/>
              </a:ext>
            </a:extLst>
          </p:cNvPr>
          <p:cNvGrpSpPr/>
          <p:nvPr/>
        </p:nvGrpSpPr>
        <p:grpSpPr>
          <a:xfrm>
            <a:off x="5578142" y="572244"/>
            <a:ext cx="4833385" cy="1117342"/>
            <a:chOff x="6949742" y="855405"/>
            <a:chExt cx="4833385" cy="111734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58BB2F-5B1B-E48A-36DA-344D17C898EC}"/>
                </a:ext>
              </a:extLst>
            </p:cNvPr>
            <p:cNvSpPr txBox="1"/>
            <p:nvPr/>
          </p:nvSpPr>
          <p:spPr>
            <a:xfrm>
              <a:off x="8066182" y="897214"/>
              <a:ext cx="249991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Vet to Vet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Social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Recreational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5FCCAF5-965E-2FCF-FAF4-5B2A0EAB6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742" y="855405"/>
              <a:ext cx="1117342" cy="111734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FDD632-4381-FBBB-EB17-D994824B8604}"/>
                </a:ext>
              </a:extLst>
            </p:cNvPr>
            <p:cNvSpPr txBox="1"/>
            <p:nvPr/>
          </p:nvSpPr>
          <p:spPr>
            <a:xfrm>
              <a:off x="9946641" y="1266546"/>
              <a:ext cx="1836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002060"/>
                  </a:solidFill>
                </a:rPr>
                <a:t>Clinical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002060"/>
                  </a:solidFill>
                </a:rPr>
                <a:t>Service Based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EA16CB-8F52-CAFD-C25E-6E2C2D2A1E21}"/>
              </a:ext>
            </a:extLst>
          </p:cNvPr>
          <p:cNvGrpSpPr/>
          <p:nvPr/>
        </p:nvGrpSpPr>
        <p:grpSpPr>
          <a:xfrm>
            <a:off x="4464644" y="1797046"/>
            <a:ext cx="6811089" cy="1460339"/>
            <a:chOff x="4464299" y="3083686"/>
            <a:chExt cx="6811089" cy="14603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8B164-B50D-4227-34AB-079AF594A534}"/>
                </a:ext>
              </a:extLst>
            </p:cNvPr>
            <p:cNvSpPr txBox="1"/>
            <p:nvPr/>
          </p:nvSpPr>
          <p:spPr>
            <a:xfrm>
              <a:off x="5684724" y="3246043"/>
              <a:ext cx="55906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Community to Vet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Celebrate veterans at existing community event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We are you; We welcome you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093F5B-4B05-C19E-5249-C1975CF9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299" y="3083686"/>
              <a:ext cx="1460339" cy="146033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491D1F-1F37-AB88-F857-DBA4EC726A91}"/>
              </a:ext>
            </a:extLst>
          </p:cNvPr>
          <p:cNvGrpSpPr/>
          <p:nvPr/>
        </p:nvGrpSpPr>
        <p:grpSpPr>
          <a:xfrm>
            <a:off x="4419774" y="3387955"/>
            <a:ext cx="6855959" cy="1509840"/>
            <a:chOff x="4976491" y="3165353"/>
            <a:chExt cx="6855959" cy="150984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CEB5A8-EDB0-7EEE-D8BC-30C42B674143}"/>
                </a:ext>
              </a:extLst>
            </p:cNvPr>
            <p:cNvSpPr txBox="1"/>
            <p:nvPr/>
          </p:nvSpPr>
          <p:spPr>
            <a:xfrm>
              <a:off x="6241786" y="3449192"/>
              <a:ext cx="55906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Vet to Community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Local veteran community invitation to the public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We are you; We welcome you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2F57FA4-98D9-4608-35E3-736D7DF6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491" y="3165353"/>
              <a:ext cx="1509840" cy="150984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6C3B69-1645-3830-00DE-4F5A746B8013}"/>
              </a:ext>
            </a:extLst>
          </p:cNvPr>
          <p:cNvGrpSpPr/>
          <p:nvPr/>
        </p:nvGrpSpPr>
        <p:grpSpPr>
          <a:xfrm>
            <a:off x="3749322" y="4991191"/>
            <a:ext cx="5890520" cy="1346815"/>
            <a:chOff x="205480" y="4769316"/>
            <a:chExt cx="5890520" cy="13468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1AFD1-F352-FF34-5CB6-F7930FADA8DF}"/>
                </a:ext>
              </a:extLst>
            </p:cNvPr>
            <p:cNvSpPr txBox="1"/>
            <p:nvPr/>
          </p:nvSpPr>
          <p:spPr>
            <a:xfrm>
              <a:off x="1325916" y="4792692"/>
              <a:ext cx="477008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Vet 2 Self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Mental Health Wellness is Fitness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Exercise = strength, peace and well being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Physically AND Mentally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E866121-01A7-66EA-676B-0A50F7E98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80" y="4769316"/>
              <a:ext cx="1243663" cy="1243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71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3 Lethal Means Safety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A6F3F9B-378B-2D1E-9AE5-C2E879DE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1" y="2419093"/>
            <a:ext cx="2789860" cy="2789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BD379-D3FA-FAF7-7F33-503B5D8D919A}"/>
              </a:ext>
            </a:extLst>
          </p:cNvPr>
          <p:cNvSpPr txBox="1"/>
          <p:nvPr/>
        </p:nvSpPr>
        <p:spPr>
          <a:xfrm>
            <a:off x="434074" y="1756087"/>
            <a:ext cx="282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Priority</a:t>
            </a:r>
            <a:r>
              <a:rPr lang="en-US" sz="5400" b="1" dirty="0">
                <a:solidFill>
                  <a:srgbClr val="002060"/>
                </a:solidFill>
              </a:rPr>
              <a:t> 3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CED8758-5329-7BD2-C105-168752D20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18" y="590116"/>
            <a:ext cx="9929542" cy="63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The Team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E067A79-5BC6-DA04-675D-2F8DC5DB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89" y="659781"/>
            <a:ext cx="12605577" cy="8046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A7C23-B386-960A-CD44-3AB53400408D}"/>
              </a:ext>
            </a:extLst>
          </p:cNvPr>
          <p:cNvSpPr txBox="1">
            <a:spLocks/>
          </p:cNvSpPr>
          <p:nvPr/>
        </p:nvSpPr>
        <p:spPr>
          <a:xfrm>
            <a:off x="1394271" y="1157352"/>
            <a:ext cx="918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Joseph DeVito, IDVA Outreach Director</a:t>
            </a:r>
          </a:p>
        </p:txBody>
      </p:sp>
    </p:spTree>
    <p:extLst>
      <p:ext uri="{BB962C8B-B14F-4D97-AF65-F5344CB8AC3E}">
        <p14:creationId xmlns:p14="http://schemas.microsoft.com/office/powerpoint/2010/main" val="58931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IDVA: Prevention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Google Shape;161;p18">
            <a:extLst>
              <a:ext uri="{FF2B5EF4-FFF2-40B4-BE49-F238E27FC236}">
                <a16:creationId xmlns:a16="http://schemas.microsoft.com/office/drawing/2014/main" id="{88F8B484-952D-775C-0E99-3806D8E1053B}"/>
              </a:ext>
            </a:extLst>
          </p:cNvPr>
          <p:cNvSpPr txBox="1">
            <a:spLocks/>
          </p:cNvSpPr>
          <p:nvPr/>
        </p:nvSpPr>
        <p:spPr>
          <a:xfrm>
            <a:off x="1400386" y="910158"/>
            <a:ext cx="9391227" cy="7940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D6A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Say, Challenging to Implement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619DB65-81BC-DA18-0EB0-6C97F8CE633E}"/>
              </a:ext>
            </a:extLst>
          </p:cNvPr>
          <p:cNvSpPr txBox="1"/>
          <p:nvPr/>
        </p:nvSpPr>
        <p:spPr>
          <a:xfrm>
            <a:off x="1622754" y="2190444"/>
            <a:ext cx="3433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Basic Needs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Employment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Family and Social Supports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Finances &amp; Benefits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Higher Education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AFFC731-7941-D480-337A-3443754AAFF8}"/>
              </a:ext>
            </a:extLst>
          </p:cNvPr>
          <p:cNvSpPr txBox="1"/>
          <p:nvPr/>
        </p:nvSpPr>
        <p:spPr>
          <a:xfrm>
            <a:off x="5457615" y="2149858"/>
            <a:ext cx="3237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Housing and Homelessness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Legal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Mental Health and Substance Use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Physical Health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Spirituality</a:t>
            </a:r>
          </a:p>
        </p:txBody>
      </p:sp>
    </p:spTree>
    <p:extLst>
      <p:ext uri="{BB962C8B-B14F-4D97-AF65-F5344CB8AC3E}">
        <p14:creationId xmlns:p14="http://schemas.microsoft.com/office/powerpoint/2010/main" val="349211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IDVA: Prevention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8D8B7-1C87-FA76-B163-2536AA5AD96E}"/>
              </a:ext>
            </a:extLst>
          </p:cNvPr>
          <p:cNvSpPr txBox="1"/>
          <p:nvPr/>
        </p:nvSpPr>
        <p:spPr>
          <a:xfrm>
            <a:off x="1652631" y="1149293"/>
            <a:ext cx="74892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u="none" strike="noStrike" dirty="0">
                <a:solidFill>
                  <a:srgbClr val="D6A3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Community involvement plays a pivotal role in preventing military veteran suicides by fostering a supportive environment, increasing access to resources, and reducing social isolation among veterans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 New Roman" panose="02020603050405020304" pitchFamily="18" charset="0"/>
              </a:rPr>
              <a:t>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866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999</TotalTime>
  <Words>903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AvenirNext</vt:lpstr>
      <vt:lpstr>Calibri</vt:lpstr>
      <vt:lpstr>Calibri Light</vt:lpstr>
      <vt:lpstr>Franklin Gothic Book</vt:lpstr>
      <vt:lpstr>Franklin Gothic Demi</vt:lpstr>
      <vt:lpstr>Raleway</vt:lpstr>
      <vt:lpstr>Segoe UI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Bryan</dc:creator>
  <cp:lastModifiedBy>Schmidt, Bryan</cp:lastModifiedBy>
  <cp:revision>10</cp:revision>
  <cp:lastPrinted>2024-05-28T18:47:55Z</cp:lastPrinted>
  <dcterms:created xsi:type="dcterms:W3CDTF">2024-02-12T19:32:43Z</dcterms:created>
  <dcterms:modified xsi:type="dcterms:W3CDTF">2024-05-28T18:48:43Z</dcterms:modified>
</cp:coreProperties>
</file>