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4" r:id="rId2"/>
    <p:sldId id="325" r:id="rId3"/>
    <p:sldId id="326" r:id="rId4"/>
    <p:sldId id="332" r:id="rId5"/>
    <p:sldId id="329" r:id="rId6"/>
    <p:sldId id="327" r:id="rId7"/>
    <p:sldId id="317" r:id="rId8"/>
    <p:sldId id="338" r:id="rId9"/>
    <p:sldId id="339" r:id="rId10"/>
    <p:sldId id="340" r:id="rId11"/>
    <p:sldId id="341" r:id="rId12"/>
    <p:sldId id="342" r:id="rId13"/>
    <p:sldId id="343" r:id="rId14"/>
    <p:sldId id="344" r:id="rId15"/>
    <p:sldId id="346" r:id="rId16"/>
    <p:sldId id="345" r:id="rId17"/>
    <p:sldId id="330" r:id="rId18"/>
    <p:sldId id="318" r:id="rId19"/>
    <p:sldId id="336" r:id="rId20"/>
    <p:sldId id="316" r:id="rId21"/>
    <p:sldId id="315" r:id="rId22"/>
    <p:sldId id="319" r:id="rId23"/>
    <p:sldId id="322" r:id="rId24"/>
    <p:sldId id="337" r:id="rId25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60752-F303-4390-95CC-5A56A9711459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244F3-E78E-451B-829F-33ADB57B2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452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60752-F303-4390-95CC-5A56A9711459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244F3-E78E-451B-829F-33ADB57B2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133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60752-F303-4390-95CC-5A56A9711459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244F3-E78E-451B-829F-33ADB57B2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649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60752-F303-4390-95CC-5A56A9711459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244F3-E78E-451B-829F-33ADB57B2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499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60752-F303-4390-95CC-5A56A9711459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244F3-E78E-451B-829F-33ADB57B2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345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60752-F303-4390-95CC-5A56A9711459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244F3-E78E-451B-829F-33ADB57B2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808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60752-F303-4390-95CC-5A56A9711459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244F3-E78E-451B-829F-33ADB57B2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387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60752-F303-4390-95CC-5A56A9711459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244F3-E78E-451B-829F-33ADB57B2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180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60752-F303-4390-95CC-5A56A9711459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244F3-E78E-451B-829F-33ADB57B2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467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60752-F303-4390-95CC-5A56A9711459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244F3-E78E-451B-829F-33ADB57B2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717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60752-F303-4390-95CC-5A56A9711459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244F3-E78E-451B-829F-33ADB57B2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568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60752-F303-4390-95CC-5A56A9711459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244F3-E78E-451B-829F-33ADB57B2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823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sprc.org/effective-prevention/a-comprehensive-approach-to-suicide-prevention/provide-for-immediate-and-long-term-postvention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in.accessgov.com/dva/Forms/Page/dva/coalition-status-checklist/1?asAdmin=false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6526CBC-BCF0-40FE-4C13-FF85E2FDEECD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15701" y="6535530"/>
            <a:ext cx="11316749" cy="0"/>
          </a:xfrm>
          <a:prstGeom prst="line">
            <a:avLst/>
          </a:prstGeom>
          <a:ln w="1841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1986C58-3C76-67CA-2590-0E4E74E76AFD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343948" y="385894"/>
            <a:ext cx="11316749" cy="0"/>
          </a:xfrm>
          <a:prstGeom prst="line">
            <a:avLst/>
          </a:prstGeom>
          <a:ln w="1841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ight Triangle 1">
            <a:extLst>
              <a:ext uri="{FF2B5EF4-FFF2-40B4-BE49-F238E27FC236}">
                <a16:creationId xmlns:a16="http://schemas.microsoft.com/office/drawing/2014/main" id="{00354A70-8E3C-E5FD-8FB4-D296F1555C2B}"/>
              </a:ext>
            </a:extLst>
          </p:cNvPr>
          <p:cNvSpPr>
            <a:spLocks/>
          </p:cNvSpPr>
          <p:nvPr/>
        </p:nvSpPr>
        <p:spPr>
          <a:xfrm rot="16200000">
            <a:off x="9357484" y="4085296"/>
            <a:ext cx="2610810" cy="2684707"/>
          </a:xfrm>
          <a:prstGeom prst="rtTriangle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D9BAE719-5C34-22BC-F5C6-FC23C44D80A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>
            <a:off x="186290" y="37725"/>
            <a:ext cx="1577578" cy="1726144"/>
          </a:xfrm>
          <a:prstGeom prst="rtTriangle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4280679-1083-8E82-D55E-FAD8E11E9BF7}"/>
              </a:ext>
            </a:extLst>
          </p:cNvPr>
          <p:cNvSpPr txBox="1"/>
          <p:nvPr/>
        </p:nvSpPr>
        <p:spPr>
          <a:xfrm>
            <a:off x="742538" y="1052289"/>
            <a:ext cx="5352608" cy="233222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rgbClr val="D6A300"/>
                </a:solidFill>
                <a:latin typeface="Times New Roman" pitchFamily="18" charset="0"/>
                <a:cs typeface="Times New Roman" pitchFamily="18" charset="0"/>
              </a:rPr>
              <a:t>Indiana’s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rgbClr val="D6A300"/>
                </a:solidFill>
                <a:latin typeface="Times New Roman" pitchFamily="18" charset="0"/>
                <a:cs typeface="Times New Roman" pitchFamily="18" charset="0"/>
              </a:rPr>
              <a:t>Governor’s Challenge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rgbClr val="D6A300"/>
                </a:solidFill>
                <a:latin typeface="Times New Roman" pitchFamily="18" charset="0"/>
                <a:cs typeface="Times New Roman" pitchFamily="18" charset="0"/>
              </a:rPr>
              <a:t>To Prevent Suicide Among Service Members, Veterans, their Families and Caregivers (SMVF-CG)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D6A3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77244F-5B46-C157-727F-B305C14AAD1C}"/>
              </a:ext>
            </a:extLst>
          </p:cNvPr>
          <p:cNvSpPr txBox="1"/>
          <p:nvPr/>
        </p:nvSpPr>
        <p:spPr>
          <a:xfrm>
            <a:off x="862202" y="4332502"/>
            <a:ext cx="5113279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Effective suicide prevention takes a combination of people, effort, and imagination.  TOGETHER we can achieve far-reaching statewide improvements in policy, practice, and implementation.</a:t>
            </a:r>
          </a:p>
          <a:p>
            <a:pPr algn="r"/>
            <a:r>
              <a:rPr lang="en-US" sz="4000" dirty="0">
                <a:solidFill>
                  <a:srgbClr val="FFC000"/>
                </a:solidFill>
              </a:rPr>
              <a:t>Join us. </a:t>
            </a:r>
            <a:endParaRPr lang="en-US" sz="2800" i="1" dirty="0">
              <a:solidFill>
                <a:srgbClr val="FFC000"/>
              </a:solidFill>
            </a:endParaRP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0A4E4C10-5310-CC4F-CFCB-89981CBCE8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923" y="1096661"/>
            <a:ext cx="5113278" cy="5113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3255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6526CBC-BCF0-40FE-4C13-FF85E2FDEECD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15701" y="6535530"/>
            <a:ext cx="11316749" cy="0"/>
          </a:xfrm>
          <a:prstGeom prst="line">
            <a:avLst/>
          </a:prstGeom>
          <a:ln w="1841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1986C58-3C76-67CA-2590-0E4E74E76AFD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343948" y="385894"/>
            <a:ext cx="11316749" cy="0"/>
          </a:xfrm>
          <a:prstGeom prst="line">
            <a:avLst/>
          </a:prstGeom>
          <a:ln w="1841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D9BAE719-5C34-22BC-F5C6-FC23C44D80A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>
            <a:off x="186290" y="37725"/>
            <a:ext cx="1577578" cy="1726144"/>
          </a:xfrm>
          <a:prstGeom prst="rtTriangle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139E80-A475-D5FA-E6D4-D1513B6E068A}"/>
              </a:ext>
            </a:extLst>
          </p:cNvPr>
          <p:cNvSpPr txBox="1">
            <a:spLocks/>
          </p:cNvSpPr>
          <p:nvPr/>
        </p:nvSpPr>
        <p:spPr>
          <a:xfrm>
            <a:off x="443591" y="397932"/>
            <a:ext cx="9183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IDVA: Prevention</a:t>
            </a:r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7EFA6660-7BE2-BA5B-A686-9E2EC0D048AF}"/>
              </a:ext>
            </a:extLst>
          </p:cNvPr>
          <p:cNvSpPr>
            <a:spLocks/>
          </p:cNvSpPr>
          <p:nvPr/>
        </p:nvSpPr>
        <p:spPr>
          <a:xfrm rot="16200000">
            <a:off x="9801974" y="4447612"/>
            <a:ext cx="2230722" cy="2340163"/>
          </a:xfrm>
          <a:prstGeom prst="rtTriangle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90FA063F-C00B-26E0-29EF-90E64F213B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7633" y="5217234"/>
            <a:ext cx="1436841" cy="14368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E360BC-311C-3097-6E82-66B6BB5A5F50}"/>
              </a:ext>
            </a:extLst>
          </p:cNvPr>
          <p:cNvSpPr>
            <a:spLocks noGrp="1"/>
          </p:cNvSpPr>
          <p:nvPr/>
        </p:nvSpPr>
        <p:spPr>
          <a:xfrm>
            <a:off x="474752" y="67336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" sz="6000" dirty="0">
                <a:solidFill>
                  <a:srgbClr val="D6A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Strategies for Action</a:t>
            </a:r>
            <a:endParaRPr lang="en-US" sz="6000" dirty="0">
              <a:solidFill>
                <a:srgbClr val="D6A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FFCAA71-DD09-3B10-BEDC-AE1CFFF001D4}"/>
              </a:ext>
            </a:extLst>
          </p:cNvPr>
          <p:cNvSpPr>
            <a:spLocks noGrp="1"/>
          </p:cNvSpPr>
          <p:nvPr/>
        </p:nvSpPr>
        <p:spPr>
          <a:xfrm>
            <a:off x="669721" y="1956303"/>
            <a:ext cx="5181600" cy="27218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dirty="0">
                <a:solidFill>
                  <a:srgbClr val="002060"/>
                </a:solidFill>
              </a:rPr>
              <a:t>Identify and Support People at Risk</a:t>
            </a: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dirty="0">
                <a:solidFill>
                  <a:srgbClr val="002060"/>
                </a:solidFill>
              </a:rPr>
              <a:t>Strengthen Economic Supports</a:t>
            </a: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dirty="0">
                <a:solidFill>
                  <a:srgbClr val="002060"/>
                </a:solidFill>
              </a:rPr>
              <a:t>Create Protective Environments</a:t>
            </a: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dirty="0">
                <a:solidFill>
                  <a:srgbClr val="002060"/>
                </a:solidFill>
              </a:rPr>
              <a:t>Improve Access and Delivery of Suicide Care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010664AB-0EFC-1CE0-9E36-E100BC46C517}"/>
              </a:ext>
            </a:extLst>
          </p:cNvPr>
          <p:cNvSpPr>
            <a:spLocks noGrp="1"/>
          </p:cNvSpPr>
          <p:nvPr/>
        </p:nvSpPr>
        <p:spPr>
          <a:xfrm>
            <a:off x="6002322" y="1956303"/>
            <a:ext cx="5181599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800" dirty="0">
                <a:solidFill>
                  <a:srgbClr val="002060"/>
                </a:solidFill>
              </a:rPr>
              <a:t>Promote Healthy Connections</a:t>
            </a: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800" dirty="0">
                <a:solidFill>
                  <a:srgbClr val="002060"/>
                </a:solidFill>
              </a:rPr>
              <a:t>Teach Coping and Problem-Solving Skills</a:t>
            </a: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800" dirty="0">
                <a:solidFill>
                  <a:srgbClr val="002060"/>
                </a:solidFill>
              </a:rPr>
              <a:t>Lessen Harms and Prevent Future Risk</a:t>
            </a:r>
          </a:p>
          <a:p>
            <a:endParaRPr lang="en-US" dirty="0"/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9E43DFFC-65D9-E224-EECA-5FDB933C5091}"/>
              </a:ext>
            </a:extLst>
          </p:cNvPr>
          <p:cNvSpPr txBox="1"/>
          <p:nvPr/>
        </p:nvSpPr>
        <p:spPr>
          <a:xfrm>
            <a:off x="709884" y="4591175"/>
            <a:ext cx="788323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D6A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Priority Groups:</a:t>
            </a:r>
          </a:p>
          <a:p>
            <a:endParaRPr lang="en-US" b="1" dirty="0">
              <a:solidFill>
                <a:schemeClr val="accent4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257300" lvl="2" indent="-342900">
              <a:buAutoNum type="arabicPeriod"/>
            </a:pPr>
            <a:r>
              <a:rPr lang="en-US" sz="2400" dirty="0">
                <a:solidFill>
                  <a:srgbClr val="002060"/>
                </a:solidFill>
                <a:cs typeface="Segoe UI" panose="020B0502040204020203" pitchFamily="34" charset="0"/>
              </a:rPr>
              <a:t>Identifying SMVF-CG</a:t>
            </a:r>
          </a:p>
          <a:p>
            <a:pPr marL="1257300" lvl="2" indent="-342900">
              <a:buAutoNum type="arabicPeriod"/>
            </a:pPr>
            <a:r>
              <a:rPr lang="en-US" sz="2400" dirty="0">
                <a:solidFill>
                  <a:srgbClr val="002060"/>
                </a:solidFill>
                <a:cs typeface="Segoe UI" panose="020B0502040204020203" pitchFamily="34" charset="0"/>
              </a:rPr>
              <a:t>Creating Connection</a:t>
            </a:r>
          </a:p>
          <a:p>
            <a:pPr marL="1257300" lvl="2" indent="-342900">
              <a:buFontTx/>
              <a:buAutoNum type="arabicPeriod"/>
            </a:pPr>
            <a:r>
              <a:rPr lang="en-US" sz="2400" dirty="0">
                <a:solidFill>
                  <a:srgbClr val="002060"/>
                </a:solidFill>
                <a:cs typeface="Segoe UI" panose="020B0502040204020203" pitchFamily="34" charset="0"/>
              </a:rPr>
              <a:t>Lethal Means Storage, Safety, Planning &amp; Training</a:t>
            </a:r>
          </a:p>
          <a:p>
            <a:endParaRPr lang="en-US" dirty="0"/>
          </a:p>
        </p:txBody>
      </p:sp>
      <p:pic>
        <p:nvPicPr>
          <p:cNvPr id="1038" name="Picture 14">
            <a:extLst>
              <a:ext uri="{FF2B5EF4-FFF2-40B4-BE49-F238E27FC236}">
                <a16:creationId xmlns:a16="http://schemas.microsoft.com/office/drawing/2014/main" id="{BE0DE196-A637-1183-99E0-D3A64F7E94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208" y="4875270"/>
            <a:ext cx="1104900" cy="94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>
            <a:extLst>
              <a:ext uri="{FF2B5EF4-FFF2-40B4-BE49-F238E27FC236}">
                <a16:creationId xmlns:a16="http://schemas.microsoft.com/office/drawing/2014/main" id="{E23CD101-2475-0265-7FCE-FFBF81F799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983" y="4875270"/>
            <a:ext cx="981075" cy="94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1F38872E-9064-771E-A467-A7CC4917A1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796" y="4875270"/>
            <a:ext cx="1076325" cy="94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54449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6526CBC-BCF0-40FE-4C13-FF85E2FDEECD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15701" y="6535530"/>
            <a:ext cx="11316749" cy="0"/>
          </a:xfrm>
          <a:prstGeom prst="line">
            <a:avLst/>
          </a:prstGeom>
          <a:ln w="1841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1986C58-3C76-67CA-2590-0E4E74E76AFD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343948" y="385894"/>
            <a:ext cx="11316749" cy="0"/>
          </a:xfrm>
          <a:prstGeom prst="line">
            <a:avLst/>
          </a:prstGeom>
          <a:ln w="1841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D9BAE719-5C34-22BC-F5C6-FC23C44D80A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>
            <a:off x="186290" y="37725"/>
            <a:ext cx="1577578" cy="1726144"/>
          </a:xfrm>
          <a:prstGeom prst="rtTriangle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139E80-A475-D5FA-E6D4-D1513B6E068A}"/>
              </a:ext>
            </a:extLst>
          </p:cNvPr>
          <p:cNvSpPr txBox="1">
            <a:spLocks/>
          </p:cNvSpPr>
          <p:nvPr/>
        </p:nvSpPr>
        <p:spPr>
          <a:xfrm>
            <a:off x="443591" y="397932"/>
            <a:ext cx="9183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FSSA: Intervention</a:t>
            </a:r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7EFA6660-7BE2-BA5B-A686-9E2EC0D048AF}"/>
              </a:ext>
            </a:extLst>
          </p:cNvPr>
          <p:cNvSpPr>
            <a:spLocks/>
          </p:cNvSpPr>
          <p:nvPr/>
        </p:nvSpPr>
        <p:spPr>
          <a:xfrm rot="16200000">
            <a:off x="9801974" y="4447612"/>
            <a:ext cx="2230722" cy="2340163"/>
          </a:xfrm>
          <a:prstGeom prst="rtTriangle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90FA063F-C00B-26E0-29EF-90E64F213B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7633" y="5217234"/>
            <a:ext cx="1436841" cy="143684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78E85CB-BB16-C698-36D1-8A06D853F2FB}"/>
              </a:ext>
            </a:extLst>
          </p:cNvPr>
          <p:cNvSpPr txBox="1"/>
          <p:nvPr/>
        </p:nvSpPr>
        <p:spPr>
          <a:xfrm>
            <a:off x="3121457" y="1034537"/>
            <a:ext cx="5440907" cy="5500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“Suicide intervention is not just about saving lives; it's about offering hope, empathy, understanding, and support to those in the darkest moments of their lives.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Together,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we can be the beacon of hope and light that guides individuals to healing, resilience and well being”   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Obadiah Smith Jr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			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6114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6526CBC-BCF0-40FE-4C13-FF85E2FDEECD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15701" y="6535530"/>
            <a:ext cx="11316749" cy="0"/>
          </a:xfrm>
          <a:prstGeom prst="line">
            <a:avLst/>
          </a:prstGeom>
          <a:ln w="1841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1986C58-3C76-67CA-2590-0E4E74E76AFD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343948" y="385894"/>
            <a:ext cx="11316749" cy="0"/>
          </a:xfrm>
          <a:prstGeom prst="line">
            <a:avLst/>
          </a:prstGeom>
          <a:ln w="1841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D9BAE719-5C34-22BC-F5C6-FC23C44D80A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>
            <a:off x="186290" y="37725"/>
            <a:ext cx="1577578" cy="1726144"/>
          </a:xfrm>
          <a:prstGeom prst="rtTriangle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139E80-A475-D5FA-E6D4-D1513B6E068A}"/>
              </a:ext>
            </a:extLst>
          </p:cNvPr>
          <p:cNvSpPr txBox="1">
            <a:spLocks/>
          </p:cNvSpPr>
          <p:nvPr/>
        </p:nvSpPr>
        <p:spPr>
          <a:xfrm>
            <a:off x="443591" y="397932"/>
            <a:ext cx="9183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FSSA: Intervention</a:t>
            </a:r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7EFA6660-7BE2-BA5B-A686-9E2EC0D048AF}"/>
              </a:ext>
            </a:extLst>
          </p:cNvPr>
          <p:cNvSpPr>
            <a:spLocks/>
          </p:cNvSpPr>
          <p:nvPr/>
        </p:nvSpPr>
        <p:spPr>
          <a:xfrm rot="16200000">
            <a:off x="9801974" y="4447612"/>
            <a:ext cx="2230722" cy="2340163"/>
          </a:xfrm>
          <a:prstGeom prst="rtTriangle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90FA063F-C00B-26E0-29EF-90E64F213B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7633" y="5217234"/>
            <a:ext cx="1436841" cy="143684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978F3D3-5ADF-DFA7-79B0-5F9D92638953}"/>
              </a:ext>
            </a:extLst>
          </p:cNvPr>
          <p:cNvSpPr txBox="1"/>
          <p:nvPr/>
        </p:nvSpPr>
        <p:spPr>
          <a:xfrm>
            <a:off x="1637874" y="1012016"/>
            <a:ext cx="92794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Demi"/>
                <a:ea typeface="+mn-ea"/>
                <a:cs typeface="+mn-cs"/>
              </a:rPr>
              <a:t>Intervention At Its Best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15A388B-4CC1-8226-45C1-B1940C7116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095" r="-1" b="6702"/>
          <a:stretch/>
        </p:blipFill>
        <p:spPr>
          <a:xfrm>
            <a:off x="594359" y="2528711"/>
            <a:ext cx="6787747" cy="32149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396729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6526CBC-BCF0-40FE-4C13-FF85E2FDEECD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15701" y="6535530"/>
            <a:ext cx="11316749" cy="0"/>
          </a:xfrm>
          <a:prstGeom prst="line">
            <a:avLst/>
          </a:prstGeom>
          <a:ln w="1841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1986C58-3C76-67CA-2590-0E4E74E76AFD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343948" y="385894"/>
            <a:ext cx="11316749" cy="0"/>
          </a:xfrm>
          <a:prstGeom prst="line">
            <a:avLst/>
          </a:prstGeom>
          <a:ln w="1841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D9BAE719-5C34-22BC-F5C6-FC23C44D80A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>
            <a:off x="186290" y="37725"/>
            <a:ext cx="1577578" cy="1726144"/>
          </a:xfrm>
          <a:prstGeom prst="rtTriangle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139E80-A475-D5FA-E6D4-D1513B6E068A}"/>
              </a:ext>
            </a:extLst>
          </p:cNvPr>
          <p:cNvSpPr txBox="1">
            <a:spLocks/>
          </p:cNvSpPr>
          <p:nvPr/>
        </p:nvSpPr>
        <p:spPr>
          <a:xfrm>
            <a:off x="443591" y="397932"/>
            <a:ext cx="9183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FSSA: Intervention</a:t>
            </a:r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7EFA6660-7BE2-BA5B-A686-9E2EC0D048AF}"/>
              </a:ext>
            </a:extLst>
          </p:cNvPr>
          <p:cNvSpPr>
            <a:spLocks/>
          </p:cNvSpPr>
          <p:nvPr/>
        </p:nvSpPr>
        <p:spPr>
          <a:xfrm rot="16200000">
            <a:off x="9801974" y="4447612"/>
            <a:ext cx="2230722" cy="2340163"/>
          </a:xfrm>
          <a:prstGeom prst="rtTriangle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90FA063F-C00B-26E0-29EF-90E64F213B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7633" y="5217234"/>
            <a:ext cx="1436841" cy="143684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7F1D72D-6847-3F80-D8AE-64E05BE63DEB}"/>
              </a:ext>
            </a:extLst>
          </p:cNvPr>
          <p:cNvSpPr txBox="1"/>
          <p:nvPr/>
        </p:nvSpPr>
        <p:spPr>
          <a:xfrm>
            <a:off x="1578078" y="1238865"/>
            <a:ext cx="94684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Demi"/>
                <a:ea typeface="+mn-ea"/>
                <a:cs typeface="+mn-cs"/>
              </a:rPr>
              <a:t>Why Suicide Intervention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1B6CF9-22EE-ECA2-FFAF-9A2DFAC72C02}"/>
              </a:ext>
            </a:extLst>
          </p:cNvPr>
          <p:cNvSpPr txBox="1"/>
          <p:nvPr/>
        </p:nvSpPr>
        <p:spPr>
          <a:xfrm>
            <a:off x="359550" y="2271252"/>
            <a:ext cx="5736450" cy="377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3464" marR="0" lvl="1" indent="-283464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To prevent someone from dying by suicide and connecting them with appropriate mental health resources and implementing strategies to address underlying issues contributing to their distress.</a:t>
            </a:r>
          </a:p>
          <a:p>
            <a:pPr marL="283464" marR="0" lvl="1" indent="-283464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Non-Clinical Way of Intervention </a:t>
            </a:r>
          </a:p>
          <a:p>
            <a:pPr marL="283464" marR="0" lvl="1" indent="-283464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Effective</a:t>
            </a:r>
          </a:p>
          <a:p>
            <a:pPr marL="283464" marR="0" lvl="1" indent="-283464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Preserving life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647960-CB24-60EF-0027-EF1461328308}"/>
              </a:ext>
            </a:extLst>
          </p:cNvPr>
          <p:cNvSpPr txBox="1"/>
          <p:nvPr/>
        </p:nvSpPr>
        <p:spPr>
          <a:xfrm>
            <a:off x="6371303" y="2271253"/>
            <a:ext cx="5461148" cy="423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3464" marR="0" lvl="1" indent="-283464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It’s identifying suicidal behaviors, effectively demonstrating the depth, severity of empathic listing skill to someone you care about. </a:t>
            </a:r>
          </a:p>
          <a:p>
            <a:pPr marL="283464" marR="0" lvl="1" indent="-283464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Assessment </a:t>
            </a:r>
          </a:p>
          <a:p>
            <a:pPr marL="283464" marR="0" lvl="1" indent="-283464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Solution</a:t>
            </a:r>
          </a:p>
          <a:p>
            <a:pPr marL="283464" marR="0" lvl="1" indent="-283464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Resources</a:t>
            </a:r>
          </a:p>
          <a:p>
            <a:pPr marL="283464" marR="0" lvl="1" indent="-283464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Follow up </a:t>
            </a:r>
          </a:p>
          <a:p>
            <a:pPr marL="283464" marR="0" lvl="1" indent="-283464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Promotion of Self Care  </a:t>
            </a:r>
          </a:p>
        </p:txBody>
      </p:sp>
    </p:spTree>
    <p:extLst>
      <p:ext uri="{BB962C8B-B14F-4D97-AF65-F5344CB8AC3E}">
        <p14:creationId xmlns:p14="http://schemas.microsoft.com/office/powerpoint/2010/main" val="38254505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Ripple ripples on a surface of water&#10;&#10;Description automatically generated">
            <a:extLst>
              <a:ext uri="{FF2B5EF4-FFF2-40B4-BE49-F238E27FC236}">
                <a16:creationId xmlns:a16="http://schemas.microsoft.com/office/drawing/2014/main" id="{34EE11D9-3395-5B3B-9065-D56E333C49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9" r="8997" b="-1"/>
          <a:stretch/>
        </p:blipFill>
        <p:spPr>
          <a:xfrm>
            <a:off x="7763549" y="232627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6526CBC-BCF0-40FE-4C13-FF85E2FDEECD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15701" y="6535530"/>
            <a:ext cx="11316749" cy="0"/>
          </a:xfrm>
          <a:prstGeom prst="line">
            <a:avLst/>
          </a:prstGeom>
          <a:ln w="1841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1986C58-3C76-67CA-2590-0E4E74E76AFD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343948" y="385894"/>
            <a:ext cx="11316749" cy="0"/>
          </a:xfrm>
          <a:prstGeom prst="line">
            <a:avLst/>
          </a:prstGeom>
          <a:ln w="1841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D9BAE719-5C34-22BC-F5C6-FC23C44D80A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>
            <a:off x="186290" y="37725"/>
            <a:ext cx="1577578" cy="1726144"/>
          </a:xfrm>
          <a:prstGeom prst="rtTriangle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139E80-A475-D5FA-E6D4-D1513B6E068A}"/>
              </a:ext>
            </a:extLst>
          </p:cNvPr>
          <p:cNvSpPr txBox="1">
            <a:spLocks/>
          </p:cNvSpPr>
          <p:nvPr/>
        </p:nvSpPr>
        <p:spPr>
          <a:xfrm>
            <a:off x="443591" y="397932"/>
            <a:ext cx="9183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IDOH: Post-</a:t>
            </a:r>
            <a:r>
              <a:rPr lang="en-US" sz="3200" b="1" dirty="0" err="1">
                <a:solidFill>
                  <a:srgbClr val="002060"/>
                </a:solidFill>
              </a:rPr>
              <a:t>Vention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7EFA6660-7BE2-BA5B-A686-9E2EC0D048AF}"/>
              </a:ext>
            </a:extLst>
          </p:cNvPr>
          <p:cNvSpPr>
            <a:spLocks/>
          </p:cNvSpPr>
          <p:nvPr/>
        </p:nvSpPr>
        <p:spPr>
          <a:xfrm rot="16200000">
            <a:off x="9801974" y="4447612"/>
            <a:ext cx="2230722" cy="2340163"/>
          </a:xfrm>
          <a:prstGeom prst="rtTriangle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90FA063F-C00B-26E0-29EF-90E64F213B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7633" y="5217234"/>
            <a:ext cx="1436841" cy="143684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AA43855-6053-F468-24AE-EAE29941EF4F}"/>
              </a:ext>
            </a:extLst>
          </p:cNvPr>
          <p:cNvSpPr txBox="1"/>
          <p:nvPr/>
        </p:nvSpPr>
        <p:spPr>
          <a:xfrm>
            <a:off x="829812" y="585833"/>
            <a:ext cx="512056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What is Postvention?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004D27-2134-A221-2D7F-677894110FC1}"/>
              </a:ext>
            </a:extLst>
          </p:cNvPr>
          <p:cNvSpPr txBox="1"/>
          <p:nvPr/>
        </p:nvSpPr>
        <p:spPr>
          <a:xfrm>
            <a:off x="829812" y="2065648"/>
            <a:ext cx="509219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Suicide Postvention is a form of Prevention</a:t>
            </a: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Statistically a person is at a higher likelihood to die by suicide when they have known someone who died by suicide </a:t>
            </a: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Individuals do not feel that they need to prepare for a suicide death and therefore are not prepared to decrease risk of future suicide  </a:t>
            </a: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ooter Placeholder 7">
            <a:extLst>
              <a:ext uri="{FF2B5EF4-FFF2-40B4-BE49-F238E27FC236}">
                <a16:creationId xmlns:a16="http://schemas.microsoft.com/office/drawing/2014/main" id="{27F38514-20E1-0F2F-146B-C51395C1B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3591" y="5787424"/>
            <a:ext cx="7552705" cy="783814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The Alliance of Hope for Suicide Loss Survivors. (2023, April 3). 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What is suicide Postvention? | Alliance of Hope for Suicide Loss Survivors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. Alliance of Hope for Suicide Loss Survivors. https://allianceofhope.org/for-professionals/what-is-suicide-postvention/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Provide for Immediate and Long-Term Postvention – Suicide Prevention Resource Center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. (n.d.). https://sprc.org/effective-prevention/a-comprehensive-approach-to-suicide-prevention/provide-for-immediate-and-long-term-postvention/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93316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6526CBC-BCF0-40FE-4C13-FF85E2FDEECD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15701" y="6535530"/>
            <a:ext cx="11316749" cy="0"/>
          </a:xfrm>
          <a:prstGeom prst="line">
            <a:avLst/>
          </a:prstGeom>
          <a:ln w="1841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1986C58-3C76-67CA-2590-0E4E74E76AFD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343948" y="385894"/>
            <a:ext cx="11316749" cy="0"/>
          </a:xfrm>
          <a:prstGeom prst="line">
            <a:avLst/>
          </a:prstGeom>
          <a:ln w="1841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D9BAE719-5C34-22BC-F5C6-FC23C44D80A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>
            <a:off x="186290" y="37725"/>
            <a:ext cx="1577578" cy="1726144"/>
          </a:xfrm>
          <a:prstGeom prst="rtTriangle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139E80-A475-D5FA-E6D4-D1513B6E068A}"/>
              </a:ext>
            </a:extLst>
          </p:cNvPr>
          <p:cNvSpPr txBox="1">
            <a:spLocks/>
          </p:cNvSpPr>
          <p:nvPr/>
        </p:nvSpPr>
        <p:spPr>
          <a:xfrm>
            <a:off x="443591" y="397932"/>
            <a:ext cx="9183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IDOH: Post-</a:t>
            </a:r>
            <a:r>
              <a:rPr lang="en-US" sz="3200" b="1" dirty="0" err="1">
                <a:solidFill>
                  <a:srgbClr val="002060"/>
                </a:solidFill>
              </a:rPr>
              <a:t>Vention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7EFA6660-7BE2-BA5B-A686-9E2EC0D048AF}"/>
              </a:ext>
            </a:extLst>
          </p:cNvPr>
          <p:cNvSpPr>
            <a:spLocks/>
          </p:cNvSpPr>
          <p:nvPr/>
        </p:nvSpPr>
        <p:spPr>
          <a:xfrm rot="16200000">
            <a:off x="9801974" y="4447612"/>
            <a:ext cx="2230722" cy="2340163"/>
          </a:xfrm>
          <a:prstGeom prst="rtTriangle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90FA063F-C00B-26E0-29EF-90E64F213B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7633" y="5217234"/>
            <a:ext cx="1436841" cy="143684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B28342F-E717-E8BD-F6C5-F96FBB0B7D73}"/>
              </a:ext>
            </a:extLst>
          </p:cNvPr>
          <p:cNvSpPr txBox="1"/>
          <p:nvPr/>
        </p:nvSpPr>
        <p:spPr>
          <a:xfrm>
            <a:off x="1947081" y="900797"/>
            <a:ext cx="82978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Creating Postvention Initiatives in Your Community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F4D4C6-9995-D204-FB9A-ADE46424A191}"/>
              </a:ext>
            </a:extLst>
          </p:cNvPr>
          <p:cNvSpPr txBox="1"/>
          <p:nvPr/>
        </p:nvSpPr>
        <p:spPr>
          <a:xfrm>
            <a:off x="1317385" y="2304302"/>
            <a:ext cx="738343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Four key items for postvention initiatives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Learning the communities needs and planning to address needs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Ability to provide immediate and long-term support to families and the community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Tailored response to survivors of suicide loss.  Having resources and services that are specific to their needs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Knowing that lived experiences of survivors of suicide loss can help with planning and implementation of postvention efforts</a:t>
            </a:r>
          </a:p>
        </p:txBody>
      </p:sp>
    </p:spTree>
    <p:extLst>
      <p:ext uri="{BB962C8B-B14F-4D97-AF65-F5344CB8AC3E}">
        <p14:creationId xmlns:p14="http://schemas.microsoft.com/office/powerpoint/2010/main" val="19105493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Free People Friends photo and picture">
            <a:extLst>
              <a:ext uri="{FF2B5EF4-FFF2-40B4-BE49-F238E27FC236}">
                <a16:creationId xmlns:a16="http://schemas.microsoft.com/office/drawing/2014/main" id="{90B956F5-785F-A6BB-FCCE-96D02D03F1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91" b="16650"/>
          <a:stretch/>
        </p:blipFill>
        <p:spPr bwMode="auto">
          <a:xfrm>
            <a:off x="-20353" y="4020625"/>
            <a:ext cx="12201168" cy="2861929"/>
          </a:xfrm>
          <a:custGeom>
            <a:avLst/>
            <a:gdLst/>
            <a:ahLst/>
            <a:cxnLst/>
            <a:rect l="l" t="t" r="r" b="b"/>
            <a:pathLst>
              <a:path w="12201168" h="4093262">
                <a:moveTo>
                  <a:pt x="12201168" y="0"/>
                </a:moveTo>
                <a:lnTo>
                  <a:pt x="12201168" y="4093262"/>
                </a:lnTo>
                <a:lnTo>
                  <a:pt x="0" y="4093262"/>
                </a:lnTo>
                <a:lnTo>
                  <a:pt x="0" y="49771"/>
                </a:lnTo>
                <a:lnTo>
                  <a:pt x="344880" y="64399"/>
                </a:lnTo>
                <a:cubicBezTo>
                  <a:pt x="3386438" y="213466"/>
                  <a:pt x="6427997" y="534535"/>
                  <a:pt x="9469555" y="167599"/>
                </a:cubicBezTo>
                <a:cubicBezTo>
                  <a:pt x="10229945" y="75865"/>
                  <a:pt x="10990334" y="27132"/>
                  <a:pt x="11750723" y="796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6526CBC-BCF0-40FE-4C13-FF85E2FDEECD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15701" y="6535530"/>
            <a:ext cx="11316749" cy="0"/>
          </a:xfrm>
          <a:prstGeom prst="line">
            <a:avLst/>
          </a:prstGeom>
          <a:ln w="1841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1986C58-3C76-67CA-2590-0E4E74E76AFD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343948" y="385894"/>
            <a:ext cx="11316749" cy="0"/>
          </a:xfrm>
          <a:prstGeom prst="line">
            <a:avLst/>
          </a:prstGeom>
          <a:ln w="1841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D9BAE719-5C34-22BC-F5C6-FC23C44D80A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>
            <a:off x="186290" y="37725"/>
            <a:ext cx="1577578" cy="1726144"/>
          </a:xfrm>
          <a:prstGeom prst="rtTriangle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139E80-A475-D5FA-E6D4-D1513B6E068A}"/>
              </a:ext>
            </a:extLst>
          </p:cNvPr>
          <p:cNvSpPr txBox="1">
            <a:spLocks/>
          </p:cNvSpPr>
          <p:nvPr/>
        </p:nvSpPr>
        <p:spPr>
          <a:xfrm>
            <a:off x="418424" y="385894"/>
            <a:ext cx="9183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IDOH: Post-</a:t>
            </a:r>
            <a:r>
              <a:rPr lang="en-US" sz="3200" b="1" dirty="0" err="1">
                <a:solidFill>
                  <a:srgbClr val="002060"/>
                </a:solidFill>
              </a:rPr>
              <a:t>Vention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7EFA6660-7BE2-BA5B-A686-9E2EC0D048AF}"/>
              </a:ext>
            </a:extLst>
          </p:cNvPr>
          <p:cNvSpPr>
            <a:spLocks/>
          </p:cNvSpPr>
          <p:nvPr/>
        </p:nvSpPr>
        <p:spPr>
          <a:xfrm rot="16200000">
            <a:off x="9801974" y="4447612"/>
            <a:ext cx="2230722" cy="2340163"/>
          </a:xfrm>
          <a:prstGeom prst="rtTriangle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90FA063F-C00B-26E0-29EF-90E64F213B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7633" y="5217234"/>
            <a:ext cx="1436841" cy="14368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7F0A8E9-6368-9199-A430-1AAA23E3228A}"/>
              </a:ext>
            </a:extLst>
          </p:cNvPr>
          <p:cNvSpPr txBox="1">
            <a:spLocks/>
          </p:cNvSpPr>
          <p:nvPr/>
        </p:nvSpPr>
        <p:spPr>
          <a:xfrm>
            <a:off x="418424" y="813342"/>
            <a:ext cx="3290887" cy="22875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>
                <a:solidFill>
                  <a:schemeClr val="accent1">
                    <a:lumMod val="50000"/>
                  </a:schemeClr>
                </a:solidFill>
                <a:latin typeface="Raleway" pitchFamily="2" charset="0"/>
              </a:rPr>
              <a:t>Postvention Resources	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Raleway" pitchFamily="2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F54A346-6CE4-902A-0589-0762022C6EB9}"/>
              </a:ext>
            </a:extLst>
          </p:cNvPr>
          <p:cNvSpPr txBox="1">
            <a:spLocks/>
          </p:cNvSpPr>
          <p:nvPr/>
        </p:nvSpPr>
        <p:spPr>
          <a:xfrm>
            <a:off x="4175284" y="900797"/>
            <a:ext cx="7485413" cy="33716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Local Outreach to Suicide Survivors (L.O.S.S.) teams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https://www.lossteam.com/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Connect Program – Creating a community postvention response Plan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https://theconnectprogram.org/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Tragedy Assistance Program for Survivors (TAPS)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https://www.taps.org/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Support and Bereavement Groups</a:t>
            </a:r>
          </a:p>
          <a:p>
            <a:endParaRPr lang="en-US" sz="1800" dirty="0">
              <a:solidFill>
                <a:schemeClr val="accent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DFD6B77A-5C1F-2697-1D0C-331E0F9D8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022451"/>
            <a:ext cx="10677767" cy="500063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Griffin, E., O'Connell, S., Ruane-McAteer, E., Corcoran, P., &amp;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Arensman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, E. (2022). Psychosocial Outcomes of Individuals Attending a Suicide Bereavement Peer Support Group: A Follow-Up Study. 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International journal of environmental research and public health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, 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19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(7), 4076. https://doi.org/10.3390/ijerph19074076</a:t>
            </a:r>
          </a:p>
        </p:txBody>
      </p:sp>
    </p:spTree>
    <p:extLst>
      <p:ext uri="{BB962C8B-B14F-4D97-AF65-F5344CB8AC3E}">
        <p14:creationId xmlns:p14="http://schemas.microsoft.com/office/powerpoint/2010/main" val="38541789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6526CBC-BCF0-40FE-4C13-FF85E2FDEECD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15701" y="6535530"/>
            <a:ext cx="11316749" cy="0"/>
          </a:xfrm>
          <a:prstGeom prst="line">
            <a:avLst/>
          </a:prstGeom>
          <a:ln w="1841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1986C58-3C76-67CA-2590-0E4E74E76AFD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343948" y="385894"/>
            <a:ext cx="11316749" cy="0"/>
          </a:xfrm>
          <a:prstGeom prst="line">
            <a:avLst/>
          </a:prstGeom>
          <a:ln w="1841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D9BAE719-5C34-22BC-F5C6-FC23C44D80A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>
            <a:off x="186290" y="37725"/>
            <a:ext cx="1577578" cy="1726144"/>
          </a:xfrm>
          <a:prstGeom prst="rtTriangle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7EFA6660-7BE2-BA5B-A686-9E2EC0D048AF}"/>
              </a:ext>
            </a:extLst>
          </p:cNvPr>
          <p:cNvSpPr>
            <a:spLocks/>
          </p:cNvSpPr>
          <p:nvPr/>
        </p:nvSpPr>
        <p:spPr>
          <a:xfrm rot="16200000">
            <a:off x="9801974" y="4447612"/>
            <a:ext cx="2230722" cy="2340163"/>
          </a:xfrm>
          <a:prstGeom prst="rtTriangle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90FA063F-C00B-26E0-29EF-90E64F213B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7633" y="5217234"/>
            <a:ext cx="1436841" cy="143684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87405F7-E211-DD31-316C-A42C9BBE2675}"/>
              </a:ext>
            </a:extLst>
          </p:cNvPr>
          <p:cNvSpPr txBox="1">
            <a:spLocks/>
          </p:cNvSpPr>
          <p:nvPr/>
        </p:nvSpPr>
        <p:spPr>
          <a:xfrm>
            <a:off x="443591" y="397932"/>
            <a:ext cx="9183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IGC: Community Coalition Rollout</a:t>
            </a:r>
          </a:p>
        </p:txBody>
      </p:sp>
      <p:pic>
        <p:nvPicPr>
          <p:cNvPr id="4" name="Picture 3" descr="A yellow and blue text on a black background&#10;&#10;Description automatically generated">
            <a:extLst>
              <a:ext uri="{FF2B5EF4-FFF2-40B4-BE49-F238E27FC236}">
                <a16:creationId xmlns:a16="http://schemas.microsoft.com/office/drawing/2014/main" id="{ACEAC33E-2CE5-1939-C8B9-DA667863EA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57" y="203925"/>
            <a:ext cx="11536617" cy="7363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6826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-up of a sign&#10;&#10;Description automatically generated">
            <a:extLst>
              <a:ext uri="{FF2B5EF4-FFF2-40B4-BE49-F238E27FC236}">
                <a16:creationId xmlns:a16="http://schemas.microsoft.com/office/drawing/2014/main" id="{4336A816-7F4C-9B44-047D-F7FD4AB087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16" y="780705"/>
            <a:ext cx="9150100" cy="5554111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6526CBC-BCF0-40FE-4C13-FF85E2FDEECD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15701" y="6535530"/>
            <a:ext cx="11316749" cy="0"/>
          </a:xfrm>
          <a:prstGeom prst="line">
            <a:avLst/>
          </a:prstGeom>
          <a:ln w="1841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1986C58-3C76-67CA-2590-0E4E74E76AFD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343948" y="385894"/>
            <a:ext cx="11316749" cy="0"/>
          </a:xfrm>
          <a:prstGeom prst="line">
            <a:avLst/>
          </a:prstGeom>
          <a:ln w="1841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D9BAE719-5C34-22BC-F5C6-FC23C44D80A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>
            <a:off x="186290" y="37725"/>
            <a:ext cx="1577578" cy="1726144"/>
          </a:xfrm>
          <a:prstGeom prst="rtTriangle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B2D13F-B632-756F-AF08-6EC0A1C494D4}"/>
              </a:ext>
            </a:extLst>
          </p:cNvPr>
          <p:cNvSpPr txBox="1">
            <a:spLocks/>
          </p:cNvSpPr>
          <p:nvPr/>
        </p:nvSpPr>
        <p:spPr>
          <a:xfrm>
            <a:off x="443591" y="421001"/>
            <a:ext cx="9183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Coalition Funding</a:t>
            </a:r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415CB726-F501-9437-AC0D-89107DBF62B2}"/>
              </a:ext>
            </a:extLst>
          </p:cNvPr>
          <p:cNvSpPr>
            <a:spLocks/>
          </p:cNvSpPr>
          <p:nvPr/>
        </p:nvSpPr>
        <p:spPr>
          <a:xfrm rot="16200000">
            <a:off x="9801974" y="4447612"/>
            <a:ext cx="2230722" cy="2340163"/>
          </a:xfrm>
          <a:prstGeom prst="rtTriangle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A8D9BFF4-122F-9E13-2652-1F2F8FE3B3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7633" y="5217234"/>
            <a:ext cx="1436841" cy="1436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8914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6526CBC-BCF0-40FE-4C13-FF85E2FDEECD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15701" y="6535530"/>
            <a:ext cx="11316749" cy="0"/>
          </a:xfrm>
          <a:prstGeom prst="line">
            <a:avLst/>
          </a:prstGeom>
          <a:ln w="1841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1986C58-3C76-67CA-2590-0E4E74E76AFD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343948" y="385894"/>
            <a:ext cx="11316749" cy="0"/>
          </a:xfrm>
          <a:prstGeom prst="line">
            <a:avLst/>
          </a:prstGeom>
          <a:ln w="1841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D9BAE719-5C34-22BC-F5C6-FC23C44D80A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>
            <a:off x="186290" y="37725"/>
            <a:ext cx="1577578" cy="1726144"/>
          </a:xfrm>
          <a:prstGeom prst="rtTriangle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7EFA6660-7BE2-BA5B-A686-9E2EC0D048AF}"/>
              </a:ext>
            </a:extLst>
          </p:cNvPr>
          <p:cNvSpPr>
            <a:spLocks/>
          </p:cNvSpPr>
          <p:nvPr/>
        </p:nvSpPr>
        <p:spPr>
          <a:xfrm rot="16200000">
            <a:off x="9801974" y="4447612"/>
            <a:ext cx="2230722" cy="2340163"/>
          </a:xfrm>
          <a:prstGeom prst="rtTriangle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90FA063F-C00B-26E0-29EF-90E64F213B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7633" y="5217234"/>
            <a:ext cx="1436841" cy="143684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87405F7-E211-DD31-316C-A42C9BBE2675}"/>
              </a:ext>
            </a:extLst>
          </p:cNvPr>
          <p:cNvSpPr txBox="1">
            <a:spLocks/>
          </p:cNvSpPr>
          <p:nvPr/>
        </p:nvSpPr>
        <p:spPr>
          <a:xfrm>
            <a:off x="443591" y="397932"/>
            <a:ext cx="9183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IGC: Direction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F8ECE9-7BF1-2132-F098-DA38305CC484}"/>
              </a:ext>
            </a:extLst>
          </p:cNvPr>
          <p:cNvSpPr txBox="1">
            <a:spLocks/>
          </p:cNvSpPr>
          <p:nvPr/>
        </p:nvSpPr>
        <p:spPr>
          <a:xfrm>
            <a:off x="1051571" y="2076466"/>
            <a:ext cx="91833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Community Data + Partnership = Direction </a:t>
            </a:r>
          </a:p>
          <a:p>
            <a:pPr algn="ctr"/>
            <a:endParaRPr 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Picture 4" descr="A group of logos on a black background&#10;&#10;Description automatically generated">
            <a:extLst>
              <a:ext uri="{FF2B5EF4-FFF2-40B4-BE49-F238E27FC236}">
                <a16:creationId xmlns:a16="http://schemas.microsoft.com/office/drawing/2014/main" id="{1A2EC9DE-96A8-DC89-9150-903BC1F333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42" y="900797"/>
            <a:ext cx="10906116" cy="696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30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6526CBC-BCF0-40FE-4C13-FF85E2FDEECD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15701" y="6535530"/>
            <a:ext cx="11316749" cy="0"/>
          </a:xfrm>
          <a:prstGeom prst="line">
            <a:avLst/>
          </a:prstGeom>
          <a:ln w="1841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1986C58-3C76-67CA-2590-0E4E74E76AFD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343948" y="385894"/>
            <a:ext cx="11316749" cy="0"/>
          </a:xfrm>
          <a:prstGeom prst="line">
            <a:avLst/>
          </a:prstGeom>
          <a:ln w="1841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D9BAE719-5C34-22BC-F5C6-FC23C44D80A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>
            <a:off x="186290" y="37725"/>
            <a:ext cx="1577578" cy="1726144"/>
          </a:xfrm>
          <a:prstGeom prst="rtTriangle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7EFA6660-7BE2-BA5B-A686-9E2EC0D048AF}"/>
              </a:ext>
            </a:extLst>
          </p:cNvPr>
          <p:cNvSpPr>
            <a:spLocks/>
          </p:cNvSpPr>
          <p:nvPr/>
        </p:nvSpPr>
        <p:spPr>
          <a:xfrm rot="16200000">
            <a:off x="9801974" y="4447612"/>
            <a:ext cx="2230722" cy="2340163"/>
          </a:xfrm>
          <a:prstGeom prst="rtTriangle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90FA063F-C00B-26E0-29EF-90E64F213B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7633" y="5217234"/>
            <a:ext cx="1436841" cy="143684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D034741-32B8-D579-CAA4-23525618FC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8375" y="1770305"/>
            <a:ext cx="6178878" cy="13441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F9F3202-61B2-EADD-859E-DB7A405E64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8375" y="3317620"/>
            <a:ext cx="6178878" cy="13441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88C07B2-CF1C-A0D6-757E-0FB843142F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8375" y="4886398"/>
            <a:ext cx="6178878" cy="128973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EA6350B-B222-DC88-65E0-0E5AEA9B1E6A}"/>
              </a:ext>
            </a:extLst>
          </p:cNvPr>
          <p:cNvSpPr txBox="1"/>
          <p:nvPr/>
        </p:nvSpPr>
        <p:spPr>
          <a:xfrm>
            <a:off x="1477028" y="2110822"/>
            <a:ext cx="20913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C000"/>
                </a:solidFill>
              </a:rPr>
              <a:t>Priority </a:t>
            </a:r>
            <a:r>
              <a:rPr lang="en-US" sz="3600" b="1" dirty="0">
                <a:solidFill>
                  <a:srgbClr val="002060"/>
                </a:solidFill>
              </a:rPr>
              <a:t>1 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7C9BCE9-1F24-80F4-7392-672767FD52B3}"/>
              </a:ext>
            </a:extLst>
          </p:cNvPr>
          <p:cNvSpPr txBox="1"/>
          <p:nvPr/>
        </p:nvSpPr>
        <p:spPr>
          <a:xfrm>
            <a:off x="1477027" y="3682650"/>
            <a:ext cx="20913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C000"/>
                </a:solidFill>
              </a:rPr>
              <a:t>Priority </a:t>
            </a:r>
            <a:r>
              <a:rPr lang="en-US" sz="3600" b="1" dirty="0">
                <a:solidFill>
                  <a:srgbClr val="002060"/>
                </a:solidFill>
              </a:rPr>
              <a:t>2 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4F1E615-D256-007B-334F-1F096A636BF3}"/>
              </a:ext>
            </a:extLst>
          </p:cNvPr>
          <p:cNvSpPr txBox="1"/>
          <p:nvPr/>
        </p:nvSpPr>
        <p:spPr>
          <a:xfrm>
            <a:off x="1477027" y="5229965"/>
            <a:ext cx="20913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C000"/>
                </a:solidFill>
              </a:rPr>
              <a:t>Priority </a:t>
            </a:r>
            <a:r>
              <a:rPr lang="en-US" sz="3600" b="1" dirty="0">
                <a:solidFill>
                  <a:srgbClr val="002060"/>
                </a:solidFill>
              </a:rPr>
              <a:t>3 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545F45E-75D2-9AC2-74C7-38794E9979E3}"/>
              </a:ext>
            </a:extLst>
          </p:cNvPr>
          <p:cNvSpPr txBox="1">
            <a:spLocks/>
          </p:cNvSpPr>
          <p:nvPr/>
        </p:nvSpPr>
        <p:spPr>
          <a:xfrm>
            <a:off x="443590" y="408092"/>
            <a:ext cx="115708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0" dirty="0">
                <a:solidFill>
                  <a:srgbClr val="1E384B"/>
                </a:solidFill>
                <a:effectLst/>
                <a:latin typeface="Source Sans Pro" panose="020B0503030403020204" pitchFamily="34" charset="0"/>
              </a:rPr>
              <a:t>Governor’s and Mayor’s Challenges to Prevent Suicide Among Service Members, Veterans, and their Families</a:t>
            </a:r>
            <a:endParaRPr lang="en-US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6417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diagram of a network of words&#10;&#10;Description automatically generated with medium confidence">
            <a:extLst>
              <a:ext uri="{FF2B5EF4-FFF2-40B4-BE49-F238E27FC236}">
                <a16:creationId xmlns:a16="http://schemas.microsoft.com/office/drawing/2014/main" id="{34177A5A-371D-26DF-D7B6-32F03EFF23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58" y="903897"/>
            <a:ext cx="6114969" cy="6114969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6526CBC-BCF0-40FE-4C13-FF85E2FDEECD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15701" y="6535530"/>
            <a:ext cx="11316749" cy="0"/>
          </a:xfrm>
          <a:prstGeom prst="line">
            <a:avLst/>
          </a:prstGeom>
          <a:ln w="1841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1986C58-3C76-67CA-2590-0E4E74E76AFD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343948" y="385894"/>
            <a:ext cx="11316749" cy="0"/>
          </a:xfrm>
          <a:prstGeom prst="line">
            <a:avLst/>
          </a:prstGeom>
          <a:ln w="1841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D9BAE719-5C34-22BC-F5C6-FC23C44D80A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>
            <a:off x="186290" y="37725"/>
            <a:ext cx="1577578" cy="1726144"/>
          </a:xfrm>
          <a:prstGeom prst="rtTriangle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66AF97-1344-B85E-4C93-E0F050EC6FD4}"/>
              </a:ext>
            </a:extLst>
          </p:cNvPr>
          <p:cNvSpPr txBox="1">
            <a:spLocks/>
          </p:cNvSpPr>
          <p:nvPr/>
        </p:nvSpPr>
        <p:spPr>
          <a:xfrm>
            <a:off x="400558" y="435587"/>
            <a:ext cx="9183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Data: MFRI Community Risk Index</a:t>
            </a:r>
          </a:p>
        </p:txBody>
      </p:sp>
      <p:pic>
        <p:nvPicPr>
          <p:cNvPr id="10" name="Picture 9" descr="A diagram of a company&#10;&#10;Description automatically generated with medium confidence">
            <a:extLst>
              <a:ext uri="{FF2B5EF4-FFF2-40B4-BE49-F238E27FC236}">
                <a16:creationId xmlns:a16="http://schemas.microsoft.com/office/drawing/2014/main" id="{9BB581B0-E672-3A79-474D-C23BD4E646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096" y="93339"/>
            <a:ext cx="6038553" cy="6038553"/>
          </a:xfrm>
          <a:prstGeom prst="rect">
            <a:avLst/>
          </a:prstGeom>
        </p:spPr>
      </p:pic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C7B526B-05E8-4379-CC75-335D557D2945}"/>
              </a:ext>
            </a:extLst>
          </p:cNvPr>
          <p:cNvSpPr>
            <a:spLocks/>
          </p:cNvSpPr>
          <p:nvPr/>
        </p:nvSpPr>
        <p:spPr>
          <a:xfrm rot="16200000">
            <a:off x="9801974" y="4447612"/>
            <a:ext cx="2230722" cy="2340163"/>
          </a:xfrm>
          <a:prstGeom prst="rtTriangle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93948C6F-2FCE-0BC6-98F5-3ABBE7A631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7633" y="5217234"/>
            <a:ext cx="1436841" cy="1436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3453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6526CBC-BCF0-40FE-4C13-FF85E2FDEECD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15701" y="6535530"/>
            <a:ext cx="11316749" cy="0"/>
          </a:xfrm>
          <a:prstGeom prst="line">
            <a:avLst/>
          </a:prstGeom>
          <a:ln w="1841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1986C58-3C76-67CA-2590-0E4E74E76AFD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343948" y="385894"/>
            <a:ext cx="11316749" cy="0"/>
          </a:xfrm>
          <a:prstGeom prst="line">
            <a:avLst/>
          </a:prstGeom>
          <a:ln w="1841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D9BAE719-5C34-22BC-F5C6-FC23C44D80A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>
            <a:off x="186290" y="37725"/>
            <a:ext cx="1577578" cy="1726144"/>
          </a:xfrm>
          <a:prstGeom prst="rtTriangle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01061D-7EF2-2E51-998E-A608A0DD7B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2806" y="900797"/>
            <a:ext cx="8254989" cy="555765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9DA6FFD-5EA6-2EA0-64EB-AEA878FC1279}"/>
              </a:ext>
            </a:extLst>
          </p:cNvPr>
          <p:cNvSpPr txBox="1">
            <a:spLocks/>
          </p:cNvSpPr>
          <p:nvPr/>
        </p:nvSpPr>
        <p:spPr>
          <a:xfrm>
            <a:off x="443591" y="421001"/>
            <a:ext cx="9183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Data: MFRI Community Dashboard</a:t>
            </a:r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B2BFE484-73FE-7F68-877C-4591A955C875}"/>
              </a:ext>
            </a:extLst>
          </p:cNvPr>
          <p:cNvSpPr>
            <a:spLocks/>
          </p:cNvSpPr>
          <p:nvPr/>
        </p:nvSpPr>
        <p:spPr>
          <a:xfrm rot="16200000">
            <a:off x="9801974" y="4447612"/>
            <a:ext cx="2230722" cy="2340163"/>
          </a:xfrm>
          <a:prstGeom prst="rtTriangle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001D7478-E190-87D9-3132-B0396DD753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7633" y="5217234"/>
            <a:ext cx="1436841" cy="1436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2844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11F83BA-E219-5052-B70D-F63BF380CB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3266" y="888364"/>
            <a:ext cx="4725104" cy="5394359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6526CBC-BCF0-40FE-4C13-FF85E2FDEECD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15701" y="6535530"/>
            <a:ext cx="11316749" cy="0"/>
          </a:xfrm>
          <a:prstGeom prst="line">
            <a:avLst/>
          </a:prstGeom>
          <a:ln w="1841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1986C58-3C76-67CA-2590-0E4E74E76AFD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343948" y="385894"/>
            <a:ext cx="11316749" cy="0"/>
          </a:xfrm>
          <a:prstGeom prst="line">
            <a:avLst/>
          </a:prstGeom>
          <a:ln w="1841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D9BAE719-5C34-22BC-F5C6-FC23C44D80A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>
            <a:off x="186290" y="37725"/>
            <a:ext cx="1577578" cy="1726144"/>
          </a:xfrm>
          <a:prstGeom prst="rtTriangle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8DE820-DA9F-4CCC-61AB-324631BB79D8}"/>
              </a:ext>
            </a:extLst>
          </p:cNvPr>
          <p:cNvSpPr txBox="1">
            <a:spLocks/>
          </p:cNvSpPr>
          <p:nvPr/>
        </p:nvSpPr>
        <p:spPr>
          <a:xfrm>
            <a:off x="443591" y="421001"/>
            <a:ext cx="9183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CEPC: Coalition Status Checklist</a:t>
            </a:r>
          </a:p>
        </p:txBody>
      </p:sp>
      <p:sp>
        <p:nvSpPr>
          <p:cNvPr id="9" name="Rectangle 1">
            <a:hlinkClick r:id="rId3"/>
            <a:extLst>
              <a:ext uri="{FF2B5EF4-FFF2-40B4-BE49-F238E27FC236}">
                <a16:creationId xmlns:a16="http://schemas.microsoft.com/office/drawing/2014/main" id="{A7CF77C2-1ADF-0932-8C81-CDDD901D21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419" y="1942393"/>
            <a:ext cx="5302759" cy="16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https://in.accessgov.com/dva/Forms/Page/dva/coalition-status-checklist/1?asAdmin=false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E93A17-6CAF-CB26-CD5E-E028DFAC8A14}"/>
              </a:ext>
            </a:extLst>
          </p:cNvPr>
          <p:cNvSpPr txBox="1"/>
          <p:nvPr/>
        </p:nvSpPr>
        <p:spPr>
          <a:xfrm>
            <a:off x="3047301" y="3246431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79E8C9B1-6B97-7208-8CC1-18CEF901A6B0}"/>
              </a:ext>
            </a:extLst>
          </p:cNvPr>
          <p:cNvSpPr>
            <a:spLocks/>
          </p:cNvSpPr>
          <p:nvPr/>
        </p:nvSpPr>
        <p:spPr>
          <a:xfrm rot="16200000">
            <a:off x="9801974" y="4447612"/>
            <a:ext cx="2230722" cy="2340163"/>
          </a:xfrm>
          <a:prstGeom prst="rtTriangle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B6A53469-2527-6BD4-281E-A5A59ED10C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7633" y="5217234"/>
            <a:ext cx="1436841" cy="1436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488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6526CBC-BCF0-40FE-4C13-FF85E2FDEECD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15701" y="6535530"/>
            <a:ext cx="11316749" cy="0"/>
          </a:xfrm>
          <a:prstGeom prst="line">
            <a:avLst/>
          </a:prstGeom>
          <a:ln w="1841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1986C58-3C76-67CA-2590-0E4E74E76AFD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343948" y="385894"/>
            <a:ext cx="11316749" cy="0"/>
          </a:xfrm>
          <a:prstGeom prst="line">
            <a:avLst/>
          </a:prstGeom>
          <a:ln w="1841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D9BAE719-5C34-22BC-F5C6-FC23C44D80A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>
            <a:off x="186290" y="37725"/>
            <a:ext cx="1577578" cy="1726144"/>
          </a:xfrm>
          <a:prstGeom prst="rtTriangle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0184F7-CCCE-A34D-153F-BD7C629483E0}"/>
              </a:ext>
            </a:extLst>
          </p:cNvPr>
          <p:cNvSpPr txBox="1"/>
          <p:nvPr/>
        </p:nvSpPr>
        <p:spPr>
          <a:xfrm>
            <a:off x="3126774" y="550540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https://simplebooklet.com/gcbook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8C0B03-6D99-BA31-0350-66F0B8F47130}"/>
              </a:ext>
            </a:extLst>
          </p:cNvPr>
          <p:cNvSpPr txBox="1">
            <a:spLocks/>
          </p:cNvSpPr>
          <p:nvPr/>
        </p:nvSpPr>
        <p:spPr>
          <a:xfrm>
            <a:off x="443591" y="421001"/>
            <a:ext cx="9183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IGC Plan Book</a:t>
            </a:r>
          </a:p>
        </p:txBody>
      </p:sp>
      <p:pic>
        <p:nvPicPr>
          <p:cNvPr id="12" name="Picture 11" descr="A white and blue flag with a bird and a yellow star&#10;&#10;Description automatically generated with medium confidence">
            <a:extLst>
              <a:ext uri="{FF2B5EF4-FFF2-40B4-BE49-F238E27FC236}">
                <a16:creationId xmlns:a16="http://schemas.microsoft.com/office/drawing/2014/main" id="{18E6106C-96C4-69D0-11B9-FA98B205C8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002" y="930119"/>
            <a:ext cx="4153996" cy="5377341"/>
          </a:xfrm>
          <a:prstGeom prst="rect">
            <a:avLst/>
          </a:prstGeom>
        </p:spPr>
      </p:pic>
      <p:sp>
        <p:nvSpPr>
          <p:cNvPr id="5" name="Right Triangle 4">
            <a:extLst>
              <a:ext uri="{FF2B5EF4-FFF2-40B4-BE49-F238E27FC236}">
                <a16:creationId xmlns:a16="http://schemas.microsoft.com/office/drawing/2014/main" id="{3914E686-F1CA-5A94-2D1C-26640A856249}"/>
              </a:ext>
            </a:extLst>
          </p:cNvPr>
          <p:cNvSpPr>
            <a:spLocks/>
          </p:cNvSpPr>
          <p:nvPr/>
        </p:nvSpPr>
        <p:spPr>
          <a:xfrm rot="16200000">
            <a:off x="9801974" y="4447612"/>
            <a:ext cx="2230722" cy="2340163"/>
          </a:xfrm>
          <a:prstGeom prst="rtTriangle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47251C07-B418-B2F7-2B7A-3F28A3417F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7633" y="5217234"/>
            <a:ext cx="1436841" cy="1436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5882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6526CBC-BCF0-40FE-4C13-FF85E2FDEECD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15701" y="6535530"/>
            <a:ext cx="11316749" cy="0"/>
          </a:xfrm>
          <a:prstGeom prst="line">
            <a:avLst/>
          </a:prstGeom>
          <a:ln w="1841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1986C58-3C76-67CA-2590-0E4E74E76AFD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343948" y="385894"/>
            <a:ext cx="11316749" cy="0"/>
          </a:xfrm>
          <a:prstGeom prst="line">
            <a:avLst/>
          </a:prstGeom>
          <a:ln w="1841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D9BAE719-5C34-22BC-F5C6-FC23C44D80A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>
            <a:off x="186290" y="37725"/>
            <a:ext cx="1577578" cy="1726144"/>
          </a:xfrm>
          <a:prstGeom prst="rtTriangle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8C0B03-6D99-BA31-0350-66F0B8F47130}"/>
              </a:ext>
            </a:extLst>
          </p:cNvPr>
          <p:cNvSpPr txBox="1">
            <a:spLocks/>
          </p:cNvSpPr>
          <p:nvPr/>
        </p:nvSpPr>
        <p:spPr>
          <a:xfrm>
            <a:off x="443591" y="421001"/>
            <a:ext cx="2990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IGC </a:t>
            </a:r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3914E686-F1CA-5A94-2D1C-26640A856249}"/>
              </a:ext>
            </a:extLst>
          </p:cNvPr>
          <p:cNvSpPr>
            <a:spLocks/>
          </p:cNvSpPr>
          <p:nvPr/>
        </p:nvSpPr>
        <p:spPr>
          <a:xfrm rot="16200000">
            <a:off x="9801974" y="4447612"/>
            <a:ext cx="2230722" cy="2340163"/>
          </a:xfrm>
          <a:prstGeom prst="rtTriangle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47251C07-B418-B2F7-2B7A-3F28A3417F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7633" y="5217234"/>
            <a:ext cx="1436841" cy="143684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563AB8D-2BBF-935C-0E0E-E5EEF6F259AD}"/>
              </a:ext>
            </a:extLst>
          </p:cNvPr>
          <p:cNvSpPr txBox="1"/>
          <p:nvPr/>
        </p:nvSpPr>
        <p:spPr>
          <a:xfrm>
            <a:off x="3881079" y="1005776"/>
            <a:ext cx="813339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D6A300"/>
                </a:solidFill>
              </a:rPr>
              <a:t>You can JOIN IN.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76269F-767B-7FB5-711B-C663D9A1A836}"/>
              </a:ext>
            </a:extLst>
          </p:cNvPr>
          <p:cNvSpPr txBox="1"/>
          <p:nvPr/>
        </p:nvSpPr>
        <p:spPr>
          <a:xfrm>
            <a:off x="3434080" y="1806710"/>
            <a:ext cx="573018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i="1" dirty="0">
                <a:solidFill>
                  <a:srgbClr val="002060"/>
                </a:solidFill>
                <a:latin typeface="AvenirNext"/>
              </a:rPr>
              <a:t>Indiana will make a difference, be a leader and change lives.  Be a part of the team, Join IN.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13" name="Picture 12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9B20EF26-885A-9507-5466-65C4B833D9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61" y="1770380"/>
            <a:ext cx="2957819" cy="2957819"/>
          </a:xfrm>
          <a:prstGeom prst="rect">
            <a:avLst/>
          </a:prstGeom>
        </p:spPr>
      </p:pic>
      <p:pic>
        <p:nvPicPr>
          <p:cNvPr id="16" name="Picture 15" descr="A business card with an eagle and text&#10;&#10;Description automatically generated">
            <a:extLst>
              <a:ext uri="{FF2B5EF4-FFF2-40B4-BE49-F238E27FC236}">
                <a16:creationId xmlns:a16="http://schemas.microsoft.com/office/drawing/2014/main" id="{CA16B5BC-BF76-9566-6E29-F5A34A33B1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817" y="3310249"/>
            <a:ext cx="5373753" cy="3070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592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6526CBC-BCF0-40FE-4C13-FF85E2FDEECD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15701" y="6535530"/>
            <a:ext cx="11316749" cy="0"/>
          </a:xfrm>
          <a:prstGeom prst="line">
            <a:avLst/>
          </a:prstGeom>
          <a:ln w="1841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1986C58-3C76-67CA-2590-0E4E74E76AFD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343948" y="385894"/>
            <a:ext cx="11316749" cy="0"/>
          </a:xfrm>
          <a:prstGeom prst="line">
            <a:avLst/>
          </a:prstGeom>
          <a:ln w="1841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D9BAE719-5C34-22BC-F5C6-FC23C44D80A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>
            <a:off x="186290" y="37725"/>
            <a:ext cx="1577578" cy="1726144"/>
          </a:xfrm>
          <a:prstGeom prst="rtTriangle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7EFA6660-7BE2-BA5B-A686-9E2EC0D048AF}"/>
              </a:ext>
            </a:extLst>
          </p:cNvPr>
          <p:cNvSpPr>
            <a:spLocks/>
          </p:cNvSpPr>
          <p:nvPr/>
        </p:nvSpPr>
        <p:spPr>
          <a:xfrm rot="16200000">
            <a:off x="9801974" y="4447612"/>
            <a:ext cx="2230722" cy="2340163"/>
          </a:xfrm>
          <a:prstGeom prst="rtTriangle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90FA063F-C00B-26E0-29EF-90E64F213B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7633" y="5217234"/>
            <a:ext cx="1436841" cy="143684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87405F7-E211-DD31-316C-A42C9BBE2675}"/>
              </a:ext>
            </a:extLst>
          </p:cNvPr>
          <p:cNvSpPr txBox="1">
            <a:spLocks/>
          </p:cNvSpPr>
          <p:nvPr/>
        </p:nvSpPr>
        <p:spPr>
          <a:xfrm>
            <a:off x="443591" y="397932"/>
            <a:ext cx="9183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IGC: Identifying Your Veteran Community</a:t>
            </a: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29F78E3A-9DA0-FC94-D6A9-DB7A291781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11" y="2403704"/>
            <a:ext cx="2651858" cy="26518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8DF18E8-CE70-4656-7403-2786AF20A349}"/>
              </a:ext>
            </a:extLst>
          </p:cNvPr>
          <p:cNvSpPr txBox="1"/>
          <p:nvPr/>
        </p:nvSpPr>
        <p:spPr>
          <a:xfrm>
            <a:off x="380128" y="1725032"/>
            <a:ext cx="282653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FFC000"/>
                </a:solidFill>
              </a:rPr>
              <a:t>Priority</a:t>
            </a:r>
            <a:r>
              <a:rPr lang="en-US" sz="5400" b="1" dirty="0">
                <a:solidFill>
                  <a:srgbClr val="002060"/>
                </a:solidFill>
              </a:rPr>
              <a:t> 1 </a:t>
            </a:r>
            <a:endParaRPr lang="en-US" sz="5400" dirty="0">
              <a:solidFill>
                <a:srgbClr val="00206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79788F-4B09-FEC0-A60A-EE9F1212F280}"/>
              </a:ext>
            </a:extLst>
          </p:cNvPr>
          <p:cNvSpPr txBox="1"/>
          <p:nvPr/>
        </p:nvSpPr>
        <p:spPr>
          <a:xfrm>
            <a:off x="9383218" y="1281913"/>
            <a:ext cx="308481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D6A300"/>
                </a:solidFill>
              </a:rPr>
              <a:t>“DO you have a</a:t>
            </a:r>
          </a:p>
          <a:p>
            <a:pPr algn="ctr"/>
            <a:r>
              <a:rPr lang="en-US" sz="2000" dirty="0">
                <a:solidFill>
                  <a:srgbClr val="D6A300"/>
                </a:solidFill>
              </a:rPr>
              <a:t>family member</a:t>
            </a:r>
          </a:p>
          <a:p>
            <a:pPr algn="ctr"/>
            <a:r>
              <a:rPr lang="en-US" sz="2000" dirty="0">
                <a:solidFill>
                  <a:srgbClr val="D6A300"/>
                </a:solidFill>
              </a:rPr>
              <a:t>that ever served</a:t>
            </a:r>
          </a:p>
          <a:p>
            <a:pPr algn="ctr"/>
            <a:r>
              <a:rPr lang="en-US" sz="2000" dirty="0">
                <a:solidFill>
                  <a:srgbClr val="D6A300"/>
                </a:solidFill>
              </a:rPr>
              <a:t>in the military?”</a:t>
            </a:r>
          </a:p>
        </p:txBody>
      </p:sp>
      <p:sp>
        <p:nvSpPr>
          <p:cNvPr id="7" name="Graphic 11" descr="Speech outline">
            <a:extLst>
              <a:ext uri="{FF2B5EF4-FFF2-40B4-BE49-F238E27FC236}">
                <a16:creationId xmlns:a16="http://schemas.microsoft.com/office/drawing/2014/main" id="{2B1ED78D-D2DC-C628-842F-6C55ADE2D3B9}"/>
              </a:ext>
            </a:extLst>
          </p:cNvPr>
          <p:cNvSpPr/>
          <p:nvPr/>
        </p:nvSpPr>
        <p:spPr>
          <a:xfrm flipH="1">
            <a:off x="9934536" y="1166209"/>
            <a:ext cx="1996284" cy="1899706"/>
          </a:xfrm>
          <a:custGeom>
            <a:avLst/>
            <a:gdLst>
              <a:gd name="connsiteX0" fmla="*/ 3110818 w 3274557"/>
              <a:gd name="connsiteY0" fmla="*/ 66642 h 2067291"/>
              <a:gd name="connsiteX1" fmla="*/ 3178235 w 3274557"/>
              <a:gd name="connsiteY1" fmla="*/ 116648 h 2067291"/>
              <a:gd name="connsiteX2" fmla="*/ 3178235 w 3274557"/>
              <a:gd name="connsiteY2" fmla="*/ 1493887 h 2067291"/>
              <a:gd name="connsiteX3" fmla="*/ 3110818 w 3274557"/>
              <a:gd name="connsiteY3" fmla="*/ 1540559 h 2067291"/>
              <a:gd name="connsiteX4" fmla="*/ 2523327 w 3274557"/>
              <a:gd name="connsiteY4" fmla="*/ 1540559 h 2067291"/>
              <a:gd name="connsiteX5" fmla="*/ 2523327 w 3274557"/>
              <a:gd name="connsiteY5" fmla="*/ 1903938 h 2067291"/>
              <a:gd name="connsiteX6" fmla="*/ 2033687 w 3274557"/>
              <a:gd name="connsiteY6" fmla="*/ 1557328 h 2067291"/>
              <a:gd name="connsiteX7" fmla="*/ 2005372 w 3274557"/>
              <a:gd name="connsiteY7" fmla="*/ 1537325 h 2067291"/>
              <a:gd name="connsiteX8" fmla="*/ 163733 w 3274557"/>
              <a:gd name="connsiteY8" fmla="*/ 1537325 h 2067291"/>
              <a:gd name="connsiteX9" fmla="*/ 96316 w 3274557"/>
              <a:gd name="connsiteY9" fmla="*/ 1492677 h 2067291"/>
              <a:gd name="connsiteX10" fmla="*/ 96316 w 3274557"/>
              <a:gd name="connsiteY10" fmla="*/ 1490653 h 2067291"/>
              <a:gd name="connsiteX11" fmla="*/ 96316 w 3274557"/>
              <a:gd name="connsiteY11" fmla="*/ 113347 h 2067291"/>
              <a:gd name="connsiteX12" fmla="*/ 163733 w 3274557"/>
              <a:gd name="connsiteY12" fmla="*/ 66675 h 2067291"/>
              <a:gd name="connsiteX13" fmla="*/ 3110818 w 3274557"/>
              <a:gd name="connsiteY13" fmla="*/ 66675 h 2067291"/>
              <a:gd name="connsiteX14" fmla="*/ 3110818 w 3274557"/>
              <a:gd name="connsiteY14" fmla="*/ 0 h 2067291"/>
              <a:gd name="connsiteX15" fmla="*/ 163733 w 3274557"/>
              <a:gd name="connsiteY15" fmla="*/ 0 h 2067291"/>
              <a:gd name="connsiteX16" fmla="*/ 6 w 3274557"/>
              <a:gd name="connsiteY16" fmla="*/ 113347 h 2067291"/>
              <a:gd name="connsiteX17" fmla="*/ 6 w 3274557"/>
              <a:gd name="connsiteY17" fmla="*/ 1490553 h 2067291"/>
              <a:gd name="connsiteX18" fmla="*/ 161026 w 3274557"/>
              <a:gd name="connsiteY18" fmla="*/ 1603900 h 2067291"/>
              <a:gd name="connsiteX19" fmla="*/ 163733 w 3274557"/>
              <a:gd name="connsiteY19" fmla="*/ 1603900 h 2067291"/>
              <a:gd name="connsiteX20" fmla="*/ 1964729 w 3274557"/>
              <a:gd name="connsiteY20" fmla="*/ 1603900 h 2067291"/>
              <a:gd name="connsiteX21" fmla="*/ 2619637 w 3274557"/>
              <a:gd name="connsiteY21" fmla="*/ 2067292 h 2067291"/>
              <a:gd name="connsiteX22" fmla="*/ 2619637 w 3274557"/>
              <a:gd name="connsiteY22" fmla="*/ 1607234 h 2067291"/>
              <a:gd name="connsiteX23" fmla="*/ 3110818 w 3274557"/>
              <a:gd name="connsiteY23" fmla="*/ 1607234 h 2067291"/>
              <a:gd name="connsiteX24" fmla="*/ 3274545 w 3274557"/>
              <a:gd name="connsiteY24" fmla="*/ 1493887 h 2067291"/>
              <a:gd name="connsiteX25" fmla="*/ 3274545 w 3274557"/>
              <a:gd name="connsiteY25" fmla="*/ 116681 h 2067291"/>
              <a:gd name="connsiteX26" fmla="*/ 3110818 w 3274557"/>
              <a:gd name="connsiteY26" fmla="*/ 0 h 2067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274557" h="2067291">
                <a:moveTo>
                  <a:pt x="3110818" y="66642"/>
                </a:moveTo>
                <a:cubicBezTo>
                  <a:pt x="3149333" y="67638"/>
                  <a:pt x="3179453" y="89981"/>
                  <a:pt x="3178235" y="116648"/>
                </a:cubicBezTo>
                <a:lnTo>
                  <a:pt x="3178235" y="1493887"/>
                </a:lnTo>
                <a:cubicBezTo>
                  <a:pt x="3177272" y="1519383"/>
                  <a:pt x="3147647" y="1539892"/>
                  <a:pt x="3110818" y="1540559"/>
                </a:cubicBezTo>
                <a:lnTo>
                  <a:pt x="2523327" y="1540559"/>
                </a:lnTo>
                <a:lnTo>
                  <a:pt x="2523327" y="1903938"/>
                </a:lnTo>
                <a:lnTo>
                  <a:pt x="2033687" y="1557328"/>
                </a:lnTo>
                <a:lnTo>
                  <a:pt x="2005372" y="1537325"/>
                </a:lnTo>
                <a:lnTo>
                  <a:pt x="163733" y="1537325"/>
                </a:lnTo>
                <a:cubicBezTo>
                  <a:pt x="127308" y="1537886"/>
                  <a:pt x="97125" y="1517893"/>
                  <a:pt x="96316" y="1492677"/>
                </a:cubicBezTo>
                <a:cubicBezTo>
                  <a:pt x="96296" y="1492000"/>
                  <a:pt x="96296" y="1491326"/>
                  <a:pt x="96316" y="1490653"/>
                </a:cubicBezTo>
                <a:lnTo>
                  <a:pt x="96316" y="113347"/>
                </a:lnTo>
                <a:cubicBezTo>
                  <a:pt x="97279" y="87851"/>
                  <a:pt x="126904" y="67342"/>
                  <a:pt x="163733" y="66675"/>
                </a:cubicBezTo>
                <a:lnTo>
                  <a:pt x="3110818" y="66675"/>
                </a:lnTo>
                <a:moveTo>
                  <a:pt x="3110818" y="0"/>
                </a:moveTo>
                <a:lnTo>
                  <a:pt x="163733" y="0"/>
                </a:lnTo>
                <a:cubicBezTo>
                  <a:pt x="73702" y="650"/>
                  <a:pt x="945" y="51020"/>
                  <a:pt x="6" y="113347"/>
                </a:cubicBezTo>
                <a:lnTo>
                  <a:pt x="6" y="1490553"/>
                </a:lnTo>
                <a:cubicBezTo>
                  <a:pt x="-741" y="1552634"/>
                  <a:pt x="71347" y="1603384"/>
                  <a:pt x="161026" y="1603900"/>
                </a:cubicBezTo>
                <a:cubicBezTo>
                  <a:pt x="161927" y="1603904"/>
                  <a:pt x="162832" y="1603904"/>
                  <a:pt x="163733" y="1603900"/>
                </a:cubicBezTo>
                <a:lnTo>
                  <a:pt x="1964729" y="1603900"/>
                </a:lnTo>
                <a:lnTo>
                  <a:pt x="2619637" y="2067292"/>
                </a:lnTo>
                <a:lnTo>
                  <a:pt x="2619637" y="1607234"/>
                </a:lnTo>
                <a:lnTo>
                  <a:pt x="3110818" y="1607234"/>
                </a:lnTo>
                <a:cubicBezTo>
                  <a:pt x="3200849" y="1606584"/>
                  <a:pt x="3273606" y="1556215"/>
                  <a:pt x="3274545" y="1493887"/>
                </a:cubicBezTo>
                <a:lnTo>
                  <a:pt x="3274545" y="116681"/>
                </a:lnTo>
                <a:cubicBezTo>
                  <a:pt x="3275672" y="53217"/>
                  <a:pt x="3202486" y="1060"/>
                  <a:pt x="3110818" y="0"/>
                </a:cubicBezTo>
                <a:close/>
              </a:path>
            </a:pathLst>
          </a:custGeom>
          <a:solidFill>
            <a:srgbClr val="002060"/>
          </a:solidFill>
          <a:ln w="4812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2ED27B1-8DF8-CEA7-C686-241DC5CBD7A3}"/>
              </a:ext>
            </a:extLst>
          </p:cNvPr>
          <p:cNvGrpSpPr/>
          <p:nvPr/>
        </p:nvGrpSpPr>
        <p:grpSpPr>
          <a:xfrm>
            <a:off x="7067838" y="1737967"/>
            <a:ext cx="1996283" cy="1744928"/>
            <a:chOff x="2428628" y="530499"/>
            <a:chExt cx="2408929" cy="1908903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2BF4E95-C5F6-1703-1639-564822C4F189}"/>
                </a:ext>
              </a:extLst>
            </p:cNvPr>
            <p:cNvSpPr txBox="1"/>
            <p:nvPr/>
          </p:nvSpPr>
          <p:spPr>
            <a:xfrm>
              <a:off x="2547065" y="677887"/>
              <a:ext cx="2172054" cy="1111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>
                  <a:solidFill>
                    <a:srgbClr val="D6A300"/>
                  </a:solidFill>
                </a:rPr>
                <a:t>“Have you ever</a:t>
              </a:r>
            </a:p>
            <a:p>
              <a:pPr algn="ctr"/>
              <a:r>
                <a:rPr lang="en-US" sz="2000" dirty="0">
                  <a:solidFill>
                    <a:srgbClr val="D6A300"/>
                  </a:solidFill>
                </a:rPr>
                <a:t>Served in</a:t>
              </a:r>
            </a:p>
            <a:p>
              <a:pPr algn="ctr"/>
              <a:r>
                <a:rPr lang="en-US" sz="2000" dirty="0">
                  <a:solidFill>
                    <a:srgbClr val="D6A300"/>
                  </a:solidFill>
                </a:rPr>
                <a:t>the military?”</a:t>
              </a:r>
            </a:p>
          </p:txBody>
        </p:sp>
        <p:sp>
          <p:nvSpPr>
            <p:cNvPr id="11" name="Graphic 13" descr="Speech outline">
              <a:extLst>
                <a:ext uri="{FF2B5EF4-FFF2-40B4-BE49-F238E27FC236}">
                  <a16:creationId xmlns:a16="http://schemas.microsoft.com/office/drawing/2014/main" id="{C89F6307-D2C2-6943-14A8-86E18C2C03D8}"/>
                </a:ext>
              </a:extLst>
            </p:cNvPr>
            <p:cNvSpPr/>
            <p:nvPr/>
          </p:nvSpPr>
          <p:spPr>
            <a:xfrm>
              <a:off x="2428628" y="530499"/>
              <a:ext cx="2408929" cy="1908903"/>
            </a:xfrm>
            <a:custGeom>
              <a:avLst/>
              <a:gdLst>
                <a:gd name="connsiteX0" fmla="*/ 3165594 w 3332217"/>
                <a:gd name="connsiteY0" fmla="*/ 42913 h 1331202"/>
                <a:gd name="connsiteX1" fmla="*/ 3234198 w 3332217"/>
                <a:gd name="connsiteY1" fmla="*/ 75114 h 1331202"/>
                <a:gd name="connsiteX2" fmla="*/ 3234198 w 3332217"/>
                <a:gd name="connsiteY2" fmla="*/ 961967 h 1331202"/>
                <a:gd name="connsiteX3" fmla="*/ 3165594 w 3332217"/>
                <a:gd name="connsiteY3" fmla="*/ 992021 h 1331202"/>
                <a:gd name="connsiteX4" fmla="*/ 2567759 w 3332217"/>
                <a:gd name="connsiteY4" fmla="*/ 992021 h 1331202"/>
                <a:gd name="connsiteX5" fmla="*/ 2567759 w 3332217"/>
                <a:gd name="connsiteY5" fmla="*/ 1226013 h 1331202"/>
                <a:gd name="connsiteX6" fmla="*/ 2069497 w 3332217"/>
                <a:gd name="connsiteY6" fmla="*/ 1002819 h 1331202"/>
                <a:gd name="connsiteX7" fmla="*/ 2040683 w 3332217"/>
                <a:gd name="connsiteY7" fmla="*/ 989938 h 1331202"/>
                <a:gd name="connsiteX8" fmla="*/ 166616 w 3332217"/>
                <a:gd name="connsiteY8" fmla="*/ 989938 h 1331202"/>
                <a:gd name="connsiteX9" fmla="*/ 98012 w 3332217"/>
                <a:gd name="connsiteY9" fmla="*/ 961187 h 1331202"/>
                <a:gd name="connsiteX10" fmla="*/ 98012 w 3332217"/>
                <a:gd name="connsiteY10" fmla="*/ 959884 h 1331202"/>
                <a:gd name="connsiteX11" fmla="*/ 98012 w 3332217"/>
                <a:gd name="connsiteY11" fmla="*/ 72988 h 1331202"/>
                <a:gd name="connsiteX12" fmla="*/ 166616 w 3332217"/>
                <a:gd name="connsiteY12" fmla="*/ 42934 h 1331202"/>
                <a:gd name="connsiteX13" fmla="*/ 3165594 w 3332217"/>
                <a:gd name="connsiteY13" fmla="*/ 42934 h 1331202"/>
                <a:gd name="connsiteX14" fmla="*/ 3165594 w 3332217"/>
                <a:gd name="connsiteY14" fmla="*/ 0 h 1331202"/>
                <a:gd name="connsiteX15" fmla="*/ 166616 w 3332217"/>
                <a:gd name="connsiteY15" fmla="*/ 0 h 1331202"/>
                <a:gd name="connsiteX16" fmla="*/ 6 w 3332217"/>
                <a:gd name="connsiteY16" fmla="*/ 72988 h 1331202"/>
                <a:gd name="connsiteX17" fmla="*/ 6 w 3332217"/>
                <a:gd name="connsiteY17" fmla="*/ 959820 h 1331202"/>
                <a:gd name="connsiteX18" fmla="*/ 163862 w 3332217"/>
                <a:gd name="connsiteY18" fmla="*/ 1032808 h 1331202"/>
                <a:gd name="connsiteX19" fmla="*/ 166616 w 3332217"/>
                <a:gd name="connsiteY19" fmla="*/ 1032808 h 1331202"/>
                <a:gd name="connsiteX20" fmla="*/ 1999325 w 3332217"/>
                <a:gd name="connsiteY20" fmla="*/ 1032808 h 1331202"/>
                <a:gd name="connsiteX21" fmla="*/ 2665765 w 3332217"/>
                <a:gd name="connsiteY21" fmla="*/ 1331202 h 1331202"/>
                <a:gd name="connsiteX22" fmla="*/ 2665765 w 3332217"/>
                <a:gd name="connsiteY22" fmla="*/ 1034955 h 1331202"/>
                <a:gd name="connsiteX23" fmla="*/ 3165594 w 3332217"/>
                <a:gd name="connsiteY23" fmla="*/ 1034955 h 1331202"/>
                <a:gd name="connsiteX24" fmla="*/ 3332204 w 3332217"/>
                <a:gd name="connsiteY24" fmla="*/ 961967 h 1331202"/>
                <a:gd name="connsiteX25" fmla="*/ 3332204 w 3332217"/>
                <a:gd name="connsiteY25" fmla="*/ 75135 h 1331202"/>
                <a:gd name="connsiteX26" fmla="*/ 3165594 w 3332217"/>
                <a:gd name="connsiteY26" fmla="*/ 0 h 1331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332217" h="1331202">
                  <a:moveTo>
                    <a:pt x="3165594" y="42913"/>
                  </a:moveTo>
                  <a:cubicBezTo>
                    <a:pt x="3204787" y="43555"/>
                    <a:pt x="3235438" y="57942"/>
                    <a:pt x="3234198" y="75114"/>
                  </a:cubicBezTo>
                  <a:lnTo>
                    <a:pt x="3234198" y="961967"/>
                  </a:lnTo>
                  <a:cubicBezTo>
                    <a:pt x="3233219" y="978385"/>
                    <a:pt x="3203072" y="991591"/>
                    <a:pt x="3165594" y="992021"/>
                  </a:cubicBezTo>
                  <a:lnTo>
                    <a:pt x="2567759" y="992021"/>
                  </a:lnTo>
                  <a:lnTo>
                    <a:pt x="2567759" y="1226013"/>
                  </a:lnTo>
                  <a:lnTo>
                    <a:pt x="2069497" y="1002819"/>
                  </a:lnTo>
                  <a:lnTo>
                    <a:pt x="2040683" y="989938"/>
                  </a:lnTo>
                  <a:lnTo>
                    <a:pt x="166616" y="989938"/>
                  </a:lnTo>
                  <a:cubicBezTo>
                    <a:pt x="129550" y="990299"/>
                    <a:pt x="98835" y="977425"/>
                    <a:pt x="98012" y="961187"/>
                  </a:cubicBezTo>
                  <a:cubicBezTo>
                    <a:pt x="97992" y="960752"/>
                    <a:pt x="97992" y="960318"/>
                    <a:pt x="98012" y="959884"/>
                  </a:cubicBezTo>
                  <a:lnTo>
                    <a:pt x="98012" y="72988"/>
                  </a:lnTo>
                  <a:cubicBezTo>
                    <a:pt x="98992" y="56570"/>
                    <a:pt x="129138" y="43364"/>
                    <a:pt x="166616" y="42934"/>
                  </a:cubicBezTo>
                  <a:lnTo>
                    <a:pt x="3165594" y="42934"/>
                  </a:lnTo>
                  <a:moveTo>
                    <a:pt x="3165594" y="0"/>
                  </a:moveTo>
                  <a:lnTo>
                    <a:pt x="166616" y="0"/>
                  </a:lnTo>
                  <a:cubicBezTo>
                    <a:pt x="75000" y="419"/>
                    <a:pt x="961" y="32853"/>
                    <a:pt x="6" y="72988"/>
                  </a:cubicBezTo>
                  <a:lnTo>
                    <a:pt x="6" y="959820"/>
                  </a:lnTo>
                  <a:cubicBezTo>
                    <a:pt x="-754" y="999796"/>
                    <a:pt x="72604" y="1032476"/>
                    <a:pt x="163862" y="1032808"/>
                  </a:cubicBezTo>
                  <a:cubicBezTo>
                    <a:pt x="164778" y="1032811"/>
                    <a:pt x="165699" y="1032811"/>
                    <a:pt x="166616" y="1032808"/>
                  </a:cubicBezTo>
                  <a:lnTo>
                    <a:pt x="1999325" y="1032808"/>
                  </a:lnTo>
                  <a:lnTo>
                    <a:pt x="2665765" y="1331202"/>
                  </a:lnTo>
                  <a:lnTo>
                    <a:pt x="2665765" y="1034955"/>
                  </a:lnTo>
                  <a:lnTo>
                    <a:pt x="3165594" y="1034955"/>
                  </a:lnTo>
                  <a:cubicBezTo>
                    <a:pt x="3257210" y="1034537"/>
                    <a:pt x="3331249" y="1002102"/>
                    <a:pt x="3332204" y="961967"/>
                  </a:cubicBezTo>
                  <a:lnTo>
                    <a:pt x="3332204" y="75135"/>
                  </a:lnTo>
                  <a:cubicBezTo>
                    <a:pt x="3333351" y="34268"/>
                    <a:pt x="3258876" y="683"/>
                    <a:pt x="3165594" y="0"/>
                  </a:cubicBezTo>
                  <a:close/>
                </a:path>
              </a:pathLst>
            </a:custGeom>
            <a:solidFill>
              <a:srgbClr val="002060"/>
            </a:solidFill>
            <a:ln w="489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14" name="Graphic 13" descr="Man with solid fill">
            <a:extLst>
              <a:ext uri="{FF2B5EF4-FFF2-40B4-BE49-F238E27FC236}">
                <a16:creationId xmlns:a16="http://schemas.microsoft.com/office/drawing/2014/main" id="{BB4100A3-0FB2-F0F2-638A-F3ED0DA57D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74920" y="2894450"/>
            <a:ext cx="1996283" cy="1996283"/>
          </a:xfrm>
          <a:prstGeom prst="rect">
            <a:avLst/>
          </a:prstGeom>
        </p:spPr>
      </p:pic>
      <p:pic>
        <p:nvPicPr>
          <p:cNvPr id="16" name="Graphic 15" descr="Woman with solid fill">
            <a:extLst>
              <a:ext uri="{FF2B5EF4-FFF2-40B4-BE49-F238E27FC236}">
                <a16:creationId xmlns:a16="http://schemas.microsoft.com/office/drawing/2014/main" id="{3C43D134-DCAB-409E-0ECB-1767740B5D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030991" y="3467304"/>
            <a:ext cx="1996283" cy="199628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9456945-5C70-A8FF-FC24-4824533F9B1A}"/>
              </a:ext>
            </a:extLst>
          </p:cNvPr>
          <p:cNvSpPr txBox="1">
            <a:spLocks/>
          </p:cNvSpPr>
          <p:nvPr/>
        </p:nvSpPr>
        <p:spPr>
          <a:xfrm>
            <a:off x="3367451" y="2451641"/>
            <a:ext cx="32821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</a:rPr>
              <a:t>IGC is utilizing an SMS to Identify and communicate with the Veteran Community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</a:rPr>
              <a:t>Community Partners can JOIN IN the IDVA SMS text communication</a:t>
            </a:r>
          </a:p>
        </p:txBody>
      </p:sp>
    </p:spTree>
    <p:extLst>
      <p:ext uri="{BB962C8B-B14F-4D97-AF65-F5344CB8AC3E}">
        <p14:creationId xmlns:p14="http://schemas.microsoft.com/office/powerpoint/2010/main" val="3141492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6526CBC-BCF0-40FE-4C13-FF85E2FDEECD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15701" y="6535530"/>
            <a:ext cx="11316749" cy="0"/>
          </a:xfrm>
          <a:prstGeom prst="line">
            <a:avLst/>
          </a:prstGeom>
          <a:ln w="1841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1986C58-3C76-67CA-2590-0E4E74E76AFD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343948" y="385894"/>
            <a:ext cx="11316749" cy="0"/>
          </a:xfrm>
          <a:prstGeom prst="line">
            <a:avLst/>
          </a:prstGeom>
          <a:ln w="1841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D9BAE719-5C34-22BC-F5C6-FC23C44D80A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>
            <a:off x="186290" y="37725"/>
            <a:ext cx="1577578" cy="1726144"/>
          </a:xfrm>
          <a:prstGeom prst="rtTriangle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7EFA6660-7BE2-BA5B-A686-9E2EC0D048AF}"/>
              </a:ext>
            </a:extLst>
          </p:cNvPr>
          <p:cNvSpPr>
            <a:spLocks/>
          </p:cNvSpPr>
          <p:nvPr/>
        </p:nvSpPr>
        <p:spPr>
          <a:xfrm rot="16200000">
            <a:off x="9801974" y="4447612"/>
            <a:ext cx="2230722" cy="2340163"/>
          </a:xfrm>
          <a:prstGeom prst="rtTriangle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90FA063F-C00B-26E0-29EF-90E64F213B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7633" y="5217234"/>
            <a:ext cx="1436841" cy="1436841"/>
          </a:xfrm>
          <a:prstGeom prst="rect">
            <a:avLst/>
          </a:prstGeom>
        </p:spPr>
      </p:pic>
      <p:pic>
        <p:nvPicPr>
          <p:cNvPr id="17" name="Picture 16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73D5047C-F60E-EDEE-91EE-020426FBF5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222" y="469286"/>
            <a:ext cx="8006199" cy="618478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542AA2F-5F3B-1287-35EF-DC175C6E5B45}"/>
              </a:ext>
            </a:extLst>
          </p:cNvPr>
          <p:cNvSpPr txBox="1">
            <a:spLocks/>
          </p:cNvSpPr>
          <p:nvPr/>
        </p:nvSpPr>
        <p:spPr>
          <a:xfrm>
            <a:off x="443591" y="421001"/>
            <a:ext cx="15556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SMS</a:t>
            </a:r>
          </a:p>
          <a:p>
            <a:r>
              <a:rPr lang="en-US" sz="3200" b="1" dirty="0">
                <a:solidFill>
                  <a:srgbClr val="002060"/>
                </a:solidFill>
              </a:rPr>
              <a:t>Journey</a:t>
            </a:r>
          </a:p>
        </p:txBody>
      </p:sp>
    </p:spTree>
    <p:extLst>
      <p:ext uri="{BB962C8B-B14F-4D97-AF65-F5344CB8AC3E}">
        <p14:creationId xmlns:p14="http://schemas.microsoft.com/office/powerpoint/2010/main" val="878787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6526CBC-BCF0-40FE-4C13-FF85E2FDEECD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15701" y="6535530"/>
            <a:ext cx="11316749" cy="0"/>
          </a:xfrm>
          <a:prstGeom prst="line">
            <a:avLst/>
          </a:prstGeom>
          <a:ln w="1841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1986C58-3C76-67CA-2590-0E4E74E76AFD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343948" y="385894"/>
            <a:ext cx="11316749" cy="0"/>
          </a:xfrm>
          <a:prstGeom prst="line">
            <a:avLst/>
          </a:prstGeom>
          <a:ln w="1841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D9BAE719-5C34-22BC-F5C6-FC23C44D80A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>
            <a:off x="186290" y="37725"/>
            <a:ext cx="1577578" cy="1726144"/>
          </a:xfrm>
          <a:prstGeom prst="rtTriangle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7EFA6660-7BE2-BA5B-A686-9E2EC0D048AF}"/>
              </a:ext>
            </a:extLst>
          </p:cNvPr>
          <p:cNvSpPr>
            <a:spLocks/>
          </p:cNvSpPr>
          <p:nvPr/>
        </p:nvSpPr>
        <p:spPr>
          <a:xfrm rot="16200000">
            <a:off x="9801974" y="4447612"/>
            <a:ext cx="2230722" cy="2340163"/>
          </a:xfrm>
          <a:prstGeom prst="rtTriangle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90FA063F-C00B-26E0-29EF-90E64F213B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7633" y="5217234"/>
            <a:ext cx="1436841" cy="1436841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E55F52D9-EB30-7E9F-03C8-965D15C6FADC}"/>
              </a:ext>
            </a:extLst>
          </p:cNvPr>
          <p:cNvSpPr txBox="1">
            <a:spLocks/>
          </p:cNvSpPr>
          <p:nvPr/>
        </p:nvSpPr>
        <p:spPr>
          <a:xfrm>
            <a:off x="443591" y="397932"/>
            <a:ext cx="9183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IGC: Curating Connection</a:t>
            </a:r>
          </a:p>
        </p:txBody>
      </p:sp>
      <p:pic>
        <p:nvPicPr>
          <p:cNvPr id="29" name="Picture 28" descr="Icon&#10;&#10;Description automatically generated">
            <a:extLst>
              <a:ext uri="{FF2B5EF4-FFF2-40B4-BE49-F238E27FC236}">
                <a16:creationId xmlns:a16="http://schemas.microsoft.com/office/drawing/2014/main" id="{C96DFCD5-A55E-0976-22A6-041FDE3386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91" y="2142729"/>
            <a:ext cx="2789859" cy="2789859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0401AFC4-B508-66E5-CA72-B4A31CC07FFB}"/>
              </a:ext>
            </a:extLst>
          </p:cNvPr>
          <p:cNvSpPr txBox="1"/>
          <p:nvPr/>
        </p:nvSpPr>
        <p:spPr>
          <a:xfrm>
            <a:off x="434445" y="1479724"/>
            <a:ext cx="282653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FFC000"/>
                </a:solidFill>
              </a:rPr>
              <a:t>Priority</a:t>
            </a:r>
            <a:r>
              <a:rPr lang="en-US" sz="5400" b="1" dirty="0">
                <a:solidFill>
                  <a:srgbClr val="002060"/>
                </a:solidFill>
              </a:rPr>
              <a:t> 2 </a:t>
            </a:r>
            <a:endParaRPr lang="en-US" sz="5400" dirty="0">
              <a:solidFill>
                <a:srgbClr val="002060"/>
              </a:solidFill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32C30A0-FA7E-7E04-E3AE-AB75BDA5B1A6}"/>
              </a:ext>
            </a:extLst>
          </p:cNvPr>
          <p:cNvGrpSpPr/>
          <p:nvPr/>
        </p:nvGrpSpPr>
        <p:grpSpPr>
          <a:xfrm>
            <a:off x="5578142" y="572244"/>
            <a:ext cx="4833385" cy="1117342"/>
            <a:chOff x="6949742" y="855405"/>
            <a:chExt cx="4833385" cy="1117342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F58BB2F-5B1B-E48A-36DA-344D17C898EC}"/>
                </a:ext>
              </a:extLst>
            </p:cNvPr>
            <p:cNvSpPr txBox="1"/>
            <p:nvPr/>
          </p:nvSpPr>
          <p:spPr>
            <a:xfrm>
              <a:off x="8066182" y="897214"/>
              <a:ext cx="2499919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D6A300"/>
                  </a:solidFill>
                </a:rPr>
                <a:t>Vet to Vet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rgbClr val="002060"/>
                  </a:solidFill>
                </a:rPr>
                <a:t>Social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rgbClr val="002060"/>
                  </a:solidFill>
                </a:rPr>
                <a:t>Recreational</a:t>
              </a:r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D5FCCAF5-965E-2FCF-FAF4-5B2A0EAB64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9742" y="855405"/>
              <a:ext cx="1117342" cy="1117342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DFDD632-4381-FBBB-EB17-D994824B8604}"/>
                </a:ext>
              </a:extLst>
            </p:cNvPr>
            <p:cNvSpPr txBox="1"/>
            <p:nvPr/>
          </p:nvSpPr>
          <p:spPr>
            <a:xfrm>
              <a:off x="9946641" y="1266546"/>
              <a:ext cx="183648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1800" dirty="0">
                  <a:solidFill>
                    <a:srgbClr val="002060"/>
                  </a:solidFill>
                </a:rPr>
                <a:t>Clinical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1800" dirty="0">
                  <a:solidFill>
                    <a:srgbClr val="002060"/>
                  </a:solidFill>
                </a:rPr>
                <a:t>Service Based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5EA16CB-8F52-CAFD-C25E-6E2C2D2A1E21}"/>
              </a:ext>
            </a:extLst>
          </p:cNvPr>
          <p:cNvGrpSpPr/>
          <p:nvPr/>
        </p:nvGrpSpPr>
        <p:grpSpPr>
          <a:xfrm>
            <a:off x="4464644" y="1797046"/>
            <a:ext cx="6811089" cy="1460339"/>
            <a:chOff x="4464299" y="3083686"/>
            <a:chExt cx="6811089" cy="1460339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508B164-B50D-4227-34AB-079AF594A534}"/>
                </a:ext>
              </a:extLst>
            </p:cNvPr>
            <p:cNvSpPr txBox="1"/>
            <p:nvPr/>
          </p:nvSpPr>
          <p:spPr>
            <a:xfrm>
              <a:off x="5684724" y="3246043"/>
              <a:ext cx="5590664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D6A300"/>
                  </a:solidFill>
                </a:rPr>
                <a:t>Community to Vet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rgbClr val="002060"/>
                  </a:solidFill>
                </a:rPr>
                <a:t>Celebrate veterans at existing community event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rgbClr val="002060"/>
                  </a:solidFill>
                </a:rPr>
                <a:t>We are you; We welcome you</a:t>
              </a:r>
            </a:p>
          </p:txBody>
        </p: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7E093F5B-4B05-C19E-5249-C1975CF9A0F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4299" y="3083686"/>
              <a:ext cx="1460339" cy="1460339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4491D1F-1F37-AB88-F857-DBA4EC726A91}"/>
              </a:ext>
            </a:extLst>
          </p:cNvPr>
          <p:cNvGrpSpPr/>
          <p:nvPr/>
        </p:nvGrpSpPr>
        <p:grpSpPr>
          <a:xfrm>
            <a:off x="4419774" y="3387955"/>
            <a:ext cx="6855959" cy="1509840"/>
            <a:chOff x="4976491" y="3165353"/>
            <a:chExt cx="6855959" cy="1509840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4CEB5A8-EDB0-7EEE-D8BC-30C42B674143}"/>
                </a:ext>
              </a:extLst>
            </p:cNvPr>
            <p:cNvSpPr txBox="1"/>
            <p:nvPr/>
          </p:nvSpPr>
          <p:spPr>
            <a:xfrm>
              <a:off x="6241786" y="3449192"/>
              <a:ext cx="5590664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D6A300"/>
                  </a:solidFill>
                </a:rPr>
                <a:t>Vet to Community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rgbClr val="002060"/>
                  </a:solidFill>
                </a:rPr>
                <a:t>Local veteran community invitation to the public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rgbClr val="002060"/>
                  </a:solidFill>
                </a:rPr>
                <a:t>We are you; We welcome you</a:t>
              </a:r>
            </a:p>
          </p:txBody>
        </p: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92F57FA4-98D9-4608-35E3-736D7DF61AE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6491" y="3165353"/>
              <a:ext cx="1509840" cy="1509840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E6C3B69-1645-3830-00DE-4F5A746B8013}"/>
              </a:ext>
            </a:extLst>
          </p:cNvPr>
          <p:cNvGrpSpPr/>
          <p:nvPr/>
        </p:nvGrpSpPr>
        <p:grpSpPr>
          <a:xfrm>
            <a:off x="3749322" y="4991191"/>
            <a:ext cx="5890520" cy="1346815"/>
            <a:chOff x="205480" y="4769316"/>
            <a:chExt cx="5890520" cy="1346815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8C1AFD1-F352-FF34-5CB6-F7930FADA8DF}"/>
                </a:ext>
              </a:extLst>
            </p:cNvPr>
            <p:cNvSpPr txBox="1"/>
            <p:nvPr/>
          </p:nvSpPr>
          <p:spPr>
            <a:xfrm>
              <a:off x="1325916" y="4792692"/>
              <a:ext cx="4770084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D6A300"/>
                  </a:solidFill>
                </a:rPr>
                <a:t>Vet 2 Self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rgbClr val="002060"/>
                  </a:solidFill>
                </a:rPr>
                <a:t>Mental Health Wellness is Fitness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rgbClr val="002060"/>
                  </a:solidFill>
                </a:rPr>
                <a:t>Exercise = strength, peace and well being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rgbClr val="002060"/>
                  </a:solidFill>
                </a:rPr>
                <a:t>Physically AND Mentally</a:t>
              </a: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3E866121-01A7-66EA-676B-0A50F7E98DD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480" y="4769316"/>
              <a:ext cx="1243663" cy="12436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22719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6526CBC-BCF0-40FE-4C13-FF85E2FDEECD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15701" y="6535530"/>
            <a:ext cx="11316749" cy="0"/>
          </a:xfrm>
          <a:prstGeom prst="line">
            <a:avLst/>
          </a:prstGeom>
          <a:ln w="1841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1986C58-3C76-67CA-2590-0E4E74E76AFD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343948" y="385894"/>
            <a:ext cx="11316749" cy="0"/>
          </a:xfrm>
          <a:prstGeom prst="line">
            <a:avLst/>
          </a:prstGeom>
          <a:ln w="1841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D9BAE719-5C34-22BC-F5C6-FC23C44D80A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>
            <a:off x="186290" y="37725"/>
            <a:ext cx="1577578" cy="1726144"/>
          </a:xfrm>
          <a:prstGeom prst="rtTriangle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7EFA6660-7BE2-BA5B-A686-9E2EC0D048AF}"/>
              </a:ext>
            </a:extLst>
          </p:cNvPr>
          <p:cNvSpPr>
            <a:spLocks/>
          </p:cNvSpPr>
          <p:nvPr/>
        </p:nvSpPr>
        <p:spPr>
          <a:xfrm rot="16200000">
            <a:off x="9801974" y="4447612"/>
            <a:ext cx="2230722" cy="2340163"/>
          </a:xfrm>
          <a:prstGeom prst="rtTriangle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90FA063F-C00B-26E0-29EF-90E64F213B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7633" y="5217234"/>
            <a:ext cx="1436841" cy="143684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87405F7-E211-DD31-316C-A42C9BBE2675}"/>
              </a:ext>
            </a:extLst>
          </p:cNvPr>
          <p:cNvSpPr txBox="1">
            <a:spLocks/>
          </p:cNvSpPr>
          <p:nvPr/>
        </p:nvSpPr>
        <p:spPr>
          <a:xfrm>
            <a:off x="443591" y="397932"/>
            <a:ext cx="9183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IGC: 3 Lethal Means Safety</a:t>
            </a: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1A6F3F9B-378B-2D1E-9AE5-C2E879DEF0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21" y="2419093"/>
            <a:ext cx="2789860" cy="27898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F9BD379-D3FA-FAF7-7F33-503B5D8D919A}"/>
              </a:ext>
            </a:extLst>
          </p:cNvPr>
          <p:cNvSpPr txBox="1"/>
          <p:nvPr/>
        </p:nvSpPr>
        <p:spPr>
          <a:xfrm>
            <a:off x="434074" y="1756087"/>
            <a:ext cx="282653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FFC000"/>
                </a:solidFill>
              </a:rPr>
              <a:t>Priority</a:t>
            </a:r>
            <a:r>
              <a:rPr lang="en-US" sz="5400" b="1" dirty="0">
                <a:solidFill>
                  <a:srgbClr val="002060"/>
                </a:solidFill>
              </a:rPr>
              <a:t> 3 </a:t>
            </a:r>
            <a:endParaRPr lang="en-US" sz="5400" dirty="0">
              <a:solidFill>
                <a:srgbClr val="002060"/>
              </a:solidFill>
            </a:endParaRPr>
          </a:p>
        </p:txBody>
      </p:sp>
      <p:pic>
        <p:nvPicPr>
          <p:cNvPr id="10" name="Picture 9" descr="A screenshot of a computer&#10;&#10;Description automatically generated">
            <a:extLst>
              <a:ext uri="{FF2B5EF4-FFF2-40B4-BE49-F238E27FC236}">
                <a16:creationId xmlns:a16="http://schemas.microsoft.com/office/drawing/2014/main" id="{BCED8758-5329-7BD2-C105-168752D20B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018" y="590116"/>
            <a:ext cx="9929542" cy="6338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375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6526CBC-BCF0-40FE-4C13-FF85E2FDEECD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15701" y="6535530"/>
            <a:ext cx="11316749" cy="0"/>
          </a:xfrm>
          <a:prstGeom prst="line">
            <a:avLst/>
          </a:prstGeom>
          <a:ln w="1841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1986C58-3C76-67CA-2590-0E4E74E76AFD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343948" y="385894"/>
            <a:ext cx="11316749" cy="0"/>
          </a:xfrm>
          <a:prstGeom prst="line">
            <a:avLst/>
          </a:prstGeom>
          <a:ln w="1841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D9BAE719-5C34-22BC-F5C6-FC23C44D80A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>
            <a:off x="186290" y="37725"/>
            <a:ext cx="1577578" cy="1726144"/>
          </a:xfrm>
          <a:prstGeom prst="rtTriangle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139E80-A475-D5FA-E6D4-D1513B6E068A}"/>
              </a:ext>
            </a:extLst>
          </p:cNvPr>
          <p:cNvSpPr txBox="1">
            <a:spLocks/>
          </p:cNvSpPr>
          <p:nvPr/>
        </p:nvSpPr>
        <p:spPr>
          <a:xfrm>
            <a:off x="443591" y="397932"/>
            <a:ext cx="9183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IGC: The Team</a:t>
            </a:r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7EFA6660-7BE2-BA5B-A686-9E2EC0D048AF}"/>
              </a:ext>
            </a:extLst>
          </p:cNvPr>
          <p:cNvSpPr>
            <a:spLocks/>
          </p:cNvSpPr>
          <p:nvPr/>
        </p:nvSpPr>
        <p:spPr>
          <a:xfrm rot="16200000">
            <a:off x="9801974" y="4447612"/>
            <a:ext cx="2230722" cy="2340163"/>
          </a:xfrm>
          <a:prstGeom prst="rtTriangle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90FA063F-C00B-26E0-29EF-90E64F213B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7633" y="5217234"/>
            <a:ext cx="1436841" cy="1436841"/>
          </a:xfrm>
          <a:prstGeom prst="rect">
            <a:avLst/>
          </a:prstGeom>
        </p:spPr>
      </p:pic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CE067A79-5BC6-DA04-675D-2F8DC5DB76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789" y="659781"/>
            <a:ext cx="12605577" cy="80461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7EA7C23-B386-960A-CD44-3AB53400408D}"/>
              </a:ext>
            </a:extLst>
          </p:cNvPr>
          <p:cNvSpPr txBox="1">
            <a:spLocks/>
          </p:cNvSpPr>
          <p:nvPr/>
        </p:nvSpPr>
        <p:spPr>
          <a:xfrm>
            <a:off x="1394271" y="1157352"/>
            <a:ext cx="91833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</a:rPr>
              <a:t>Joseph DeVito, IDVA Outreach Director</a:t>
            </a:r>
          </a:p>
        </p:txBody>
      </p:sp>
    </p:spTree>
    <p:extLst>
      <p:ext uri="{BB962C8B-B14F-4D97-AF65-F5344CB8AC3E}">
        <p14:creationId xmlns:p14="http://schemas.microsoft.com/office/powerpoint/2010/main" val="589317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6526CBC-BCF0-40FE-4C13-FF85E2FDEECD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15701" y="6535530"/>
            <a:ext cx="11316749" cy="0"/>
          </a:xfrm>
          <a:prstGeom prst="line">
            <a:avLst/>
          </a:prstGeom>
          <a:ln w="1841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1986C58-3C76-67CA-2590-0E4E74E76AFD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343948" y="385894"/>
            <a:ext cx="11316749" cy="0"/>
          </a:xfrm>
          <a:prstGeom prst="line">
            <a:avLst/>
          </a:prstGeom>
          <a:ln w="1841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D9BAE719-5C34-22BC-F5C6-FC23C44D80A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>
            <a:off x="186290" y="37725"/>
            <a:ext cx="1577578" cy="1726144"/>
          </a:xfrm>
          <a:prstGeom prst="rtTriangle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139E80-A475-D5FA-E6D4-D1513B6E068A}"/>
              </a:ext>
            </a:extLst>
          </p:cNvPr>
          <p:cNvSpPr txBox="1">
            <a:spLocks/>
          </p:cNvSpPr>
          <p:nvPr/>
        </p:nvSpPr>
        <p:spPr>
          <a:xfrm>
            <a:off x="443591" y="397932"/>
            <a:ext cx="9183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IDVA: Prevention</a:t>
            </a:r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7EFA6660-7BE2-BA5B-A686-9E2EC0D048AF}"/>
              </a:ext>
            </a:extLst>
          </p:cNvPr>
          <p:cNvSpPr>
            <a:spLocks/>
          </p:cNvSpPr>
          <p:nvPr/>
        </p:nvSpPr>
        <p:spPr>
          <a:xfrm rot="16200000">
            <a:off x="9801974" y="4447612"/>
            <a:ext cx="2230722" cy="2340163"/>
          </a:xfrm>
          <a:prstGeom prst="rtTriangle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90FA063F-C00B-26E0-29EF-90E64F213B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7633" y="5217234"/>
            <a:ext cx="1436841" cy="143684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Google Shape;161;p18">
            <a:extLst>
              <a:ext uri="{FF2B5EF4-FFF2-40B4-BE49-F238E27FC236}">
                <a16:creationId xmlns:a16="http://schemas.microsoft.com/office/drawing/2014/main" id="{88F8B484-952D-775C-0E99-3806D8E1053B}"/>
              </a:ext>
            </a:extLst>
          </p:cNvPr>
          <p:cNvSpPr txBox="1">
            <a:spLocks/>
          </p:cNvSpPr>
          <p:nvPr/>
        </p:nvSpPr>
        <p:spPr>
          <a:xfrm>
            <a:off x="1400386" y="910158"/>
            <a:ext cx="9391227" cy="794033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4400" dirty="0">
                <a:solidFill>
                  <a:srgbClr val="D6A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Easy to Say, Challenging to Implement</a:t>
            </a: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0619DB65-81BC-DA18-0EB0-6C97F8CE633E}"/>
              </a:ext>
            </a:extLst>
          </p:cNvPr>
          <p:cNvSpPr txBox="1"/>
          <p:nvPr/>
        </p:nvSpPr>
        <p:spPr>
          <a:xfrm>
            <a:off x="1622754" y="2190444"/>
            <a:ext cx="343377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●"/>
            </a:pPr>
            <a:r>
              <a:rPr lang="en-US" sz="2800" dirty="0">
                <a:solidFill>
                  <a:srgbClr val="002060"/>
                </a:solidFill>
              </a:rPr>
              <a:t>Basic Needs</a:t>
            </a: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●"/>
            </a:pPr>
            <a:r>
              <a:rPr lang="en-US" sz="2800" dirty="0">
                <a:solidFill>
                  <a:srgbClr val="002060"/>
                </a:solidFill>
              </a:rPr>
              <a:t>Employment</a:t>
            </a: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●"/>
            </a:pPr>
            <a:r>
              <a:rPr lang="en-US" sz="2800" dirty="0">
                <a:solidFill>
                  <a:srgbClr val="002060"/>
                </a:solidFill>
              </a:rPr>
              <a:t>Family and Social Supports</a:t>
            </a: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●"/>
            </a:pPr>
            <a:r>
              <a:rPr lang="en-US" sz="2800" dirty="0">
                <a:solidFill>
                  <a:srgbClr val="002060"/>
                </a:solidFill>
              </a:rPr>
              <a:t>Finances &amp; Benefits</a:t>
            </a: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●"/>
            </a:pPr>
            <a:r>
              <a:rPr lang="en-US" sz="2800" dirty="0">
                <a:solidFill>
                  <a:srgbClr val="002060"/>
                </a:solidFill>
              </a:rPr>
              <a:t>Higher Education</a:t>
            </a: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8AFFC731-7941-D480-337A-3443754AAFF8}"/>
              </a:ext>
            </a:extLst>
          </p:cNvPr>
          <p:cNvSpPr txBox="1"/>
          <p:nvPr/>
        </p:nvSpPr>
        <p:spPr>
          <a:xfrm>
            <a:off x="5457615" y="2149858"/>
            <a:ext cx="323723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●"/>
            </a:pPr>
            <a:r>
              <a:rPr lang="en-US" sz="2800" dirty="0">
                <a:solidFill>
                  <a:srgbClr val="002060"/>
                </a:solidFill>
              </a:rPr>
              <a:t>Housing and Homelessness</a:t>
            </a: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●"/>
            </a:pPr>
            <a:r>
              <a:rPr lang="en-US" sz="2800" dirty="0">
                <a:solidFill>
                  <a:srgbClr val="002060"/>
                </a:solidFill>
              </a:rPr>
              <a:t>Legal</a:t>
            </a: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●"/>
            </a:pPr>
            <a:r>
              <a:rPr lang="en-US" sz="2800" dirty="0">
                <a:solidFill>
                  <a:srgbClr val="002060"/>
                </a:solidFill>
              </a:rPr>
              <a:t>Mental Health and Substance Use</a:t>
            </a: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●"/>
            </a:pPr>
            <a:r>
              <a:rPr lang="en-US" sz="2800" dirty="0">
                <a:solidFill>
                  <a:srgbClr val="002060"/>
                </a:solidFill>
              </a:rPr>
              <a:t>Physical Health</a:t>
            </a: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●"/>
            </a:pPr>
            <a:r>
              <a:rPr lang="en-US" sz="2800" dirty="0">
                <a:solidFill>
                  <a:srgbClr val="002060"/>
                </a:solidFill>
              </a:rPr>
              <a:t>Spirituality</a:t>
            </a:r>
          </a:p>
        </p:txBody>
      </p:sp>
    </p:spTree>
    <p:extLst>
      <p:ext uri="{BB962C8B-B14F-4D97-AF65-F5344CB8AC3E}">
        <p14:creationId xmlns:p14="http://schemas.microsoft.com/office/powerpoint/2010/main" val="34921146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6526CBC-BCF0-40FE-4C13-FF85E2FDEECD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15701" y="6535530"/>
            <a:ext cx="11316749" cy="0"/>
          </a:xfrm>
          <a:prstGeom prst="line">
            <a:avLst/>
          </a:prstGeom>
          <a:ln w="1841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1986C58-3C76-67CA-2590-0E4E74E76AFD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343948" y="385894"/>
            <a:ext cx="11316749" cy="0"/>
          </a:xfrm>
          <a:prstGeom prst="line">
            <a:avLst/>
          </a:prstGeom>
          <a:ln w="1841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D9BAE719-5C34-22BC-F5C6-FC23C44D80A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>
            <a:off x="186290" y="37725"/>
            <a:ext cx="1577578" cy="1726144"/>
          </a:xfrm>
          <a:prstGeom prst="rtTriangle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139E80-A475-D5FA-E6D4-D1513B6E068A}"/>
              </a:ext>
            </a:extLst>
          </p:cNvPr>
          <p:cNvSpPr txBox="1">
            <a:spLocks/>
          </p:cNvSpPr>
          <p:nvPr/>
        </p:nvSpPr>
        <p:spPr>
          <a:xfrm>
            <a:off x="443591" y="397932"/>
            <a:ext cx="9183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IDVA: Prevention</a:t>
            </a:r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7EFA6660-7BE2-BA5B-A686-9E2EC0D048AF}"/>
              </a:ext>
            </a:extLst>
          </p:cNvPr>
          <p:cNvSpPr>
            <a:spLocks/>
          </p:cNvSpPr>
          <p:nvPr/>
        </p:nvSpPr>
        <p:spPr>
          <a:xfrm rot="16200000">
            <a:off x="9801974" y="4447612"/>
            <a:ext cx="2230722" cy="2340163"/>
          </a:xfrm>
          <a:prstGeom prst="rtTriangle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90FA063F-C00B-26E0-29EF-90E64F213B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7633" y="5217234"/>
            <a:ext cx="1436841" cy="143684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BE8D8B7-1C87-FA76-B163-2536AA5AD96E}"/>
              </a:ext>
            </a:extLst>
          </p:cNvPr>
          <p:cNvSpPr txBox="1"/>
          <p:nvPr/>
        </p:nvSpPr>
        <p:spPr>
          <a:xfrm>
            <a:off x="1652631" y="1149293"/>
            <a:ext cx="7489272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0" i="0" u="none" strike="noStrike" dirty="0">
                <a:solidFill>
                  <a:srgbClr val="D6A3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</a:rPr>
              <a:t>Community involvement plays a pivotal role in preventing military veteran suicides by fostering a supportive environment, increasing access to resources, and reducing social isolation among veterans</a:t>
            </a:r>
            <a:r>
              <a:rPr lang="en-US" sz="4400" b="0" i="0" dirty="0">
                <a:solidFill>
                  <a:srgbClr val="000000"/>
                </a:solidFill>
                <a:effectLst/>
                <a:highlight>
                  <a:srgbClr val="EDEBE9"/>
                </a:highlight>
                <a:latin typeface="Times New Roman" panose="02020603050405020304" pitchFamily="18" charset="0"/>
              </a:rPr>
              <a:t>​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8786650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2199bfba-a409-4f13-b0c4-18b45933d88d}" enabled="0" method="" siteId="{2199bfba-a409-4f13-b0c4-18b45933d88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1000</TotalTime>
  <Words>903</Words>
  <Application>Microsoft Office PowerPoint</Application>
  <PresentationFormat>Widescreen</PresentationFormat>
  <Paragraphs>133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Arial</vt:lpstr>
      <vt:lpstr>AvenirNext</vt:lpstr>
      <vt:lpstr>Calibri</vt:lpstr>
      <vt:lpstr>Calibri Light</vt:lpstr>
      <vt:lpstr>Franklin Gothic Book</vt:lpstr>
      <vt:lpstr>Franklin Gothic Demi</vt:lpstr>
      <vt:lpstr>Raleway</vt:lpstr>
      <vt:lpstr>Segoe UI</vt:lpstr>
      <vt:lpstr>Source Sans Pro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Schmidt, Bryan</dc:creator>
  <cp:lastModifiedBy>Evans, Lesley</cp:lastModifiedBy>
  <cp:revision>10</cp:revision>
  <cp:lastPrinted>2024-05-28T18:47:55Z</cp:lastPrinted>
  <dcterms:created xsi:type="dcterms:W3CDTF">2024-02-12T19:32:43Z</dcterms:created>
  <dcterms:modified xsi:type="dcterms:W3CDTF">2025-12-08T18:09:53Z</dcterms:modified>
</cp:coreProperties>
</file>