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70" r:id="rId6"/>
    <p:sldMasterId id="2147483696" r:id="rId7"/>
  </p:sldMasterIdLst>
  <p:notesMasterIdLst>
    <p:notesMasterId r:id="rId15"/>
  </p:notesMasterIdLst>
  <p:handoutMasterIdLst>
    <p:handoutMasterId r:id="rId16"/>
  </p:handoutMasterIdLst>
  <p:sldIdLst>
    <p:sldId id="326" r:id="rId8"/>
    <p:sldId id="371" r:id="rId9"/>
    <p:sldId id="376" r:id="rId10"/>
    <p:sldId id="2076138357" r:id="rId11"/>
    <p:sldId id="2076138358" r:id="rId12"/>
    <p:sldId id="2076138359" r:id="rId13"/>
    <p:sldId id="370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nett Layman" initials="BL" lastIdx="23" clrIdx="0">
    <p:extLst>
      <p:ext uri="{19B8F6BF-5375-455C-9EA6-DF929625EA0E}">
        <p15:presenceInfo xmlns:p15="http://schemas.microsoft.com/office/powerpoint/2012/main" userId="S::bennett.layman@dynamiciservices.com::26a6a6b6-55d3-4b7a-9de4-d16a57e1ba2a" providerId="AD"/>
      </p:ext>
    </p:extLst>
  </p:cmAuthor>
  <p:cmAuthor id="2" name="GOEBEL, LISA, VBAINDY" initials="GLV" lastIdx="1" clrIdx="1">
    <p:extLst>
      <p:ext uri="{19B8F6BF-5375-455C-9EA6-DF929625EA0E}">
        <p15:presenceInfo xmlns:p15="http://schemas.microsoft.com/office/powerpoint/2012/main" userId="S-1-5-21-1409082233-764733703-682003330-496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CC00"/>
    <a:srgbClr val="669900"/>
    <a:srgbClr val="0F5A9C"/>
    <a:srgbClr val="3399FF"/>
    <a:srgbClr val="0099FF"/>
    <a:srgbClr val="3333CC"/>
    <a:srgbClr val="66CCFF"/>
    <a:srgbClr val="0000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81107" autoAdjust="0"/>
  </p:normalViewPr>
  <p:slideViewPr>
    <p:cSldViewPr>
      <p:cViewPr varScale="1">
        <p:scale>
          <a:sx n="90" d="100"/>
          <a:sy n="90" d="100"/>
        </p:scale>
        <p:origin x="22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195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BC0DE1-3334-4A90-A761-E373B5EB2E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97898C-1EA3-45C0-895E-26474D0D3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B131B-4D44-460F-8FC4-07F551B2C133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B2AE7-BD76-4839-8A86-72DA78E1E1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1CC17-D8E2-471A-BB45-266C8CBF1B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E5686-A1CA-45B0-B048-DCE7155B7D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33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F6123-5584-4859-9232-7C64D48C60BC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3C7BD-EE4B-42E2-A75C-958D06C60C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6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0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Updated 6/23/2025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643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Updated 1/30/2025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39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Updated 1/30/2025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66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7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921339" y="4803733"/>
            <a:ext cx="5775325" cy="45053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</a:rPr>
              <a:t>August 30, 2017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85686" y="1694038"/>
            <a:ext cx="6572628" cy="1558035"/>
            <a:chOff x="966536" y="1694131"/>
            <a:chExt cx="6572628" cy="155803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1500" b="1" spc="-100" dirty="0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3316705" y="1750278"/>
              <a:ext cx="4222459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Leaders </a:t>
              </a:r>
              <a:b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72326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64" y="5644912"/>
            <a:ext cx="3048000" cy="8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4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5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44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96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9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41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83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26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30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8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1804" y="985808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Agenda</a:t>
            </a:r>
            <a:endParaRPr lang="en-US" sz="3600" u="sng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31373" y="1659466"/>
            <a:ext cx="8481253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7693" y="2749897"/>
            <a:ext cx="7892223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</a:rPr>
              <a:t>Good News Story</a:t>
            </a:r>
          </a:p>
          <a:p>
            <a:pPr marL="0" lvl="1">
              <a:spcBef>
                <a:spcPts val="1200"/>
              </a:spcBef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10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28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50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07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76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98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33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39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60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72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6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Master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815296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65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98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43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3429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5376960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921342" y="4803739"/>
            <a:ext cx="5775325" cy="45053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1500">
                <a:solidFill>
                  <a:srgbClr val="000000"/>
                </a:solidFill>
              </a:rPr>
              <a:t>August 30, 2017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85686" y="1694044"/>
            <a:ext cx="6572628" cy="1558035"/>
            <a:chOff x="966536" y="1694131"/>
            <a:chExt cx="6572628" cy="155803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8625" b="1" spc="-75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3316705" y="1750278"/>
              <a:ext cx="4222459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405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Leaders </a:t>
              </a:r>
              <a:br>
                <a:rPr lang="en-US" sz="405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405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72326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673" y="5644912"/>
            <a:ext cx="2293991" cy="8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611449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3429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1804" y="985808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2700"/>
              <a:t>Agenda</a:t>
            </a:r>
            <a:endParaRPr lang="en-US" sz="2700" u="sng"/>
          </a:p>
        </p:txBody>
      </p:sp>
      <p:sp>
        <p:nvSpPr>
          <p:cNvPr id="6" name="TextBox 5"/>
          <p:cNvSpPr txBox="1"/>
          <p:nvPr userDrawn="1"/>
        </p:nvSpPr>
        <p:spPr>
          <a:xfrm>
            <a:off x="331376" y="1659466"/>
            <a:ext cx="8481253" cy="276999"/>
          </a:xfrm>
          <a:prstGeom prst="rect">
            <a:avLst/>
          </a:prstGeom>
          <a:solidFill>
            <a:srgbClr val="00B0F0"/>
          </a:solidFill>
        </p:spPr>
        <p:txBody>
          <a:bodyPr wrap="square" lIns="68580" tIns="34290" rIns="68580" bIns="34290" rtlCol="0">
            <a:spAutoFit/>
          </a:bodyPr>
          <a:lstStyle/>
          <a:p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7693" y="2846077"/>
            <a:ext cx="7892223" cy="669414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marL="0" lvl="1" indent="-257175">
              <a:spcBef>
                <a:spcPts val="900"/>
              </a:spcBef>
              <a:buFont typeface="+mj-lt"/>
              <a:buAutoNum type="arabicPeriod"/>
            </a:pPr>
            <a:r>
              <a:rPr lang="en-US" sz="1500" b="1">
                <a:solidFill>
                  <a:srgbClr val="000000"/>
                </a:solidFill>
              </a:rPr>
              <a:t>Good News Story</a:t>
            </a:r>
          </a:p>
          <a:p>
            <a:pPr marL="0" lvl="1">
              <a:spcBef>
                <a:spcPts val="900"/>
              </a:spcBef>
            </a:pPr>
            <a:endParaRPr lang="en-US" sz="15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69875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3429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2700"/>
              <a:t>Click to edit Slide Master Style</a:t>
            </a:r>
            <a:endParaRPr lang="en-US" sz="2700" u="sng"/>
          </a:p>
        </p:txBody>
      </p:sp>
    </p:spTree>
    <p:extLst>
      <p:ext uri="{BB962C8B-B14F-4D97-AF65-F5344CB8AC3E}">
        <p14:creationId xmlns:p14="http://schemas.microsoft.com/office/powerpoint/2010/main" val="3222989911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8"/>
            <a:ext cx="2133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900" smtClean="0">
                <a:solidFill>
                  <a:prstClr val="white"/>
                </a:solidFill>
              </a:rPr>
              <a:pPr/>
              <a:t>‹#›</a:t>
            </a:fld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98BF1-F862-458B-9304-6C359FDC97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3429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11057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6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2700"/>
              <a:t>Click to edit Slide Master Style</a:t>
            </a:r>
            <a:endParaRPr lang="en-US" sz="2700" u="sng"/>
          </a:p>
        </p:txBody>
      </p:sp>
    </p:spTree>
    <p:extLst>
      <p:ext uri="{BB962C8B-B14F-4D97-AF65-F5344CB8AC3E}">
        <p14:creationId xmlns:p14="http://schemas.microsoft.com/office/powerpoint/2010/main" val="2922696425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2700"/>
              <a:t>Click to edit Slide Master Style</a:t>
            </a:r>
            <a:endParaRPr lang="en-US" sz="2700" u="sng"/>
          </a:p>
        </p:txBody>
      </p:sp>
    </p:spTree>
    <p:extLst>
      <p:ext uri="{BB962C8B-B14F-4D97-AF65-F5344CB8AC3E}">
        <p14:creationId xmlns:p14="http://schemas.microsoft.com/office/powerpoint/2010/main" val="2813179269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7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4" y="273061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11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3206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7C9EE10-276E-452D-B000-625E0B26C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97909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38331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68524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3429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56054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4F01A-F868-C648-B231-4B938062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789EA-66EF-274B-BBEA-4671ED118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41B1F-E5E8-8D4D-991A-00139C264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2CDD3-94E1-1142-AC82-F3E1577B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5BD1-8CD9-3F4C-A1B6-7F2FC51E7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35448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150"/>
            <a:ext cx="2133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900" smtClean="0">
                <a:solidFill>
                  <a:prstClr val="white"/>
                </a:solidFill>
              </a:rPr>
              <a:pPr/>
              <a:t>‹#›</a:t>
            </a:fld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922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51245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B214-5351-4B47-AF31-9498ACB4F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F15E8-516E-304B-A3AF-DCA89844F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311BB5-EB35-9B4E-AFB4-CD0024A40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1770" y="6249616"/>
            <a:ext cx="295074" cy="608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 b="1">
                <a:solidFill>
                  <a:schemeClr val="bg1"/>
                </a:solidFill>
              </a:defRPr>
            </a:lvl1pPr>
          </a:lstStyle>
          <a:p>
            <a:fld id="{90535BD1-8CD9-3F4C-A1B6-7F2FC51E79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1748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7199A8C-FFFC-904F-A051-23C012716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1770" y="6249616"/>
            <a:ext cx="295074" cy="608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 b="1">
                <a:solidFill>
                  <a:schemeClr val="bg1"/>
                </a:solidFill>
              </a:defRPr>
            </a:lvl1pPr>
          </a:lstStyle>
          <a:p>
            <a:fld id="{90535BD1-8CD9-3F4C-A1B6-7F2FC51E79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31BF3-3EF6-6B42-9257-3724A9BEE149}"/>
              </a:ext>
            </a:extLst>
          </p:cNvPr>
          <p:cNvSpPr/>
          <p:nvPr userDrawn="1"/>
        </p:nvSpPr>
        <p:spPr>
          <a:xfrm>
            <a:off x="0" y="-1"/>
            <a:ext cx="9144000" cy="6155873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32F5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BC7D3-CB56-1841-A672-A04B984658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02128"/>
            <a:ext cx="9144000" cy="456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49545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VA Logo" descr="Logo and seal for U.S. Department of Veterans Affairs, Office of Information and Technology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083" y="5535883"/>
            <a:ext cx="3370217" cy="786384"/>
          </a:xfrm>
          <a:prstGeom prst="rect">
            <a:avLst/>
          </a:prstGeom>
        </p:spPr>
      </p:pic>
      <p:sp>
        <p:nvSpPr>
          <p:cNvPr id="16" name="Presentation Title"/>
          <p:cNvSpPr>
            <a:spLocks noGrp="1"/>
          </p:cNvSpPr>
          <p:nvPr>
            <p:ph type="title" hasCustomPrompt="1"/>
          </p:nvPr>
        </p:nvSpPr>
        <p:spPr>
          <a:xfrm>
            <a:off x="3291841" y="1942495"/>
            <a:ext cx="4355045" cy="858806"/>
          </a:xfrm>
        </p:spPr>
        <p:txBody>
          <a:bodyPr anchor="t">
            <a:noAutofit/>
          </a:bodyPr>
          <a:lstStyle>
            <a:lvl1pPr>
              <a:defRPr sz="2250" cap="all" baseline="0">
                <a:solidFill>
                  <a:srgbClr val="175594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Name of 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3292476" y="2842370"/>
            <a:ext cx="4354513" cy="365760"/>
          </a:xfrm>
        </p:spPr>
        <p:txBody>
          <a:bodyPr anchor="t">
            <a:noAutofit/>
          </a:bodyPr>
          <a:lstStyle>
            <a:lvl1pPr marL="0" indent="0">
              <a:buNone/>
              <a:defRPr sz="165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Name of Presenter</a:t>
            </a:r>
          </a:p>
        </p:txBody>
      </p:sp>
      <p:sp>
        <p:nvSpPr>
          <p:cNvPr id="18" name="Title of Presenter"/>
          <p:cNvSpPr>
            <a:spLocks noGrp="1"/>
          </p:cNvSpPr>
          <p:nvPr>
            <p:ph type="body" sz="quarter" idx="11" hasCustomPrompt="1"/>
          </p:nvPr>
        </p:nvSpPr>
        <p:spPr>
          <a:xfrm>
            <a:off x="3292475" y="3242960"/>
            <a:ext cx="4354410" cy="365760"/>
          </a:xfrm>
        </p:spPr>
        <p:txBody>
          <a:bodyPr anchor="t">
            <a:noAutofit/>
          </a:bodyPr>
          <a:lstStyle>
            <a:lvl1pPr marL="0" indent="0">
              <a:buNone/>
              <a:defRPr lang="en-US" sz="1500" i="1" kern="1200" baseline="0" dirty="0">
                <a:solidFill>
                  <a:srgbClr val="1F1F1F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Title of Presenter</a:t>
            </a:r>
          </a:p>
        </p:txBody>
      </p:sp>
      <p:sp>
        <p:nvSpPr>
          <p:cNvPr id="22" name="Presenter's Organization"/>
          <p:cNvSpPr>
            <a:spLocks noGrp="1"/>
          </p:cNvSpPr>
          <p:nvPr>
            <p:ph type="body" sz="quarter" idx="12" hasCustomPrompt="1"/>
          </p:nvPr>
        </p:nvSpPr>
        <p:spPr>
          <a:xfrm>
            <a:off x="3292476" y="3633715"/>
            <a:ext cx="4354513" cy="368140"/>
          </a:xfrm>
        </p:spPr>
        <p:txBody>
          <a:bodyPr anchor="t">
            <a:noAutofit/>
          </a:bodyPr>
          <a:lstStyle>
            <a:lvl1pPr marL="0" indent="0">
              <a:buNone/>
              <a:defRPr lang="en-US" sz="1500" kern="1200" baseline="0" dirty="0">
                <a:solidFill>
                  <a:srgbClr val="1F1F1F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Presenter’s Organization</a:t>
            </a:r>
          </a:p>
        </p:txBody>
      </p:sp>
      <p:sp>
        <p:nvSpPr>
          <p:cNvPr id="27" name="Audience Name"/>
          <p:cNvSpPr>
            <a:spLocks noGrp="1"/>
          </p:cNvSpPr>
          <p:nvPr>
            <p:ph type="body" sz="quarter" idx="13" hasCustomPrompt="1"/>
          </p:nvPr>
        </p:nvSpPr>
        <p:spPr>
          <a:xfrm>
            <a:off x="3292475" y="4287713"/>
            <a:ext cx="2980944" cy="246888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kern="1200" baseline="0" dirty="0" smtClean="0">
                <a:solidFill>
                  <a:srgbClr val="175594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Audience Name</a:t>
            </a:r>
          </a:p>
        </p:txBody>
      </p:sp>
      <p:sp>
        <p:nvSpPr>
          <p:cNvPr id="29" name="Month Day, YYYY"/>
          <p:cNvSpPr>
            <a:spLocks noGrp="1"/>
          </p:cNvSpPr>
          <p:nvPr>
            <p:ph type="body" sz="quarter" idx="14" hasCustomPrompt="1"/>
          </p:nvPr>
        </p:nvSpPr>
        <p:spPr>
          <a:xfrm>
            <a:off x="3292475" y="4572313"/>
            <a:ext cx="2989263" cy="265176"/>
          </a:xfrm>
        </p:spPr>
        <p:txBody>
          <a:bodyPr>
            <a:noAutofit/>
          </a:bodyPr>
          <a:lstStyle>
            <a:lvl1pPr marL="0" indent="0">
              <a:buNone/>
              <a:defRPr lang="en-US" sz="1200" kern="1200" baseline="0" dirty="0" smtClean="0">
                <a:solidFill>
                  <a:srgbClr val="175594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Month Day, YYYY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6306B-1049-3E4E-BC76-BE32A56B3E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2475" y="4976063"/>
            <a:ext cx="2495550" cy="200247"/>
          </a:xfrm>
        </p:spPr>
        <p:txBody>
          <a:bodyPr anchor="ctr"/>
          <a:lstStyle>
            <a:lvl1pPr marL="0" indent="0">
              <a:buNone/>
              <a:defRPr sz="9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841335548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Questions?"/>
          <p:cNvSpPr>
            <a:spLocks noGrp="1"/>
          </p:cNvSpPr>
          <p:nvPr>
            <p:ph type="title" hasCustomPrompt="1"/>
          </p:nvPr>
        </p:nvSpPr>
        <p:spPr>
          <a:xfrm>
            <a:off x="623888" y="2219026"/>
            <a:ext cx="7886700" cy="1253380"/>
          </a:xfrm>
        </p:spPr>
        <p:txBody>
          <a:bodyPr anchor="ctr">
            <a:noAutofit/>
          </a:bodyPr>
          <a:lstStyle>
            <a:lvl1pPr algn="ctr">
              <a:defRPr sz="3000" b="1" i="0">
                <a:solidFill>
                  <a:srgbClr val="1F1F1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0"/>
          </p:nvPr>
        </p:nvSpPr>
        <p:spPr>
          <a:xfrm>
            <a:off x="6457950" y="6028291"/>
            <a:ext cx="20574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87380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FB1D0-CB50-4889-8A2C-CDFE9C668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3DE5C5-9776-47BB-8F8C-6BCB9408C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FD1-09C5-4463-8A0E-B5EE1C744A2A}" type="datetime1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8ABCC-5B72-4C44-83D1-981C902E1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PACT Act Communications Plan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DE572-797E-4941-95EC-7FBEDF3D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C2D9-50E8-46EE-9DA8-0A4B63985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2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Master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72887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Master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75756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895600" y="6918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47605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176069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971800" y="632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271114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232"/>
            <a:ext cx="384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140680"/>
            <a:ext cx="9144000" cy="731839"/>
            <a:chOff x="0" y="6140680"/>
            <a:chExt cx="9144000" cy="731839"/>
          </a:xfrm>
        </p:grpSpPr>
        <p:sp>
          <p:nvSpPr>
            <p:cNvPr id="8" name="Rectangle 7"/>
            <p:cNvSpPr/>
            <p:nvPr/>
          </p:nvSpPr>
          <p:spPr>
            <a:xfrm>
              <a:off x="0" y="6140680"/>
              <a:ext cx="9144000" cy="7318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2050" name="Picture 2" descr="C:\Users\vacoGrovem\AppData\Local\Microsoft\Windows\Temporary Internet Files\Content.Outlook\83QVOJUE\CHOOSE-VA-rev.png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6172200"/>
              <a:ext cx="2037558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PPSeal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909" y="6184206"/>
              <a:ext cx="2563091" cy="6417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343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82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ED316-A095-4798-BA6F-ADC1D3092531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1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F1162-3151-427E-8584-F036A8B338EE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1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238"/>
            <a:ext cx="384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defTabSz="3429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3429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140686"/>
            <a:ext cx="9144000" cy="731839"/>
            <a:chOff x="0" y="6140680"/>
            <a:chExt cx="9144000" cy="731839"/>
          </a:xfrm>
        </p:grpSpPr>
        <p:sp>
          <p:nvSpPr>
            <p:cNvPr id="8" name="Rectangle 7"/>
            <p:cNvSpPr/>
            <p:nvPr/>
          </p:nvSpPr>
          <p:spPr>
            <a:xfrm>
              <a:off x="0" y="6140680"/>
              <a:ext cx="9144000" cy="7318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</a:endParaRPr>
            </a:p>
          </p:txBody>
        </p:sp>
        <p:pic>
          <p:nvPicPr>
            <p:cNvPr id="2050" name="Picture 2" descr="C:\Users\vacoGrovem\AppData\Local\Microsoft\Windows\Temporary Internet Files\Content.Outlook\83QVOJUE\CHOOSE-VA-rev.png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6172200"/>
              <a:ext cx="1612692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PPSea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515" y="6184206"/>
              <a:ext cx="1927485" cy="641708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45A6B7C-9A75-4962-BDFE-123973749B4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07185" y="6151896"/>
            <a:ext cx="2929631" cy="70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8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slow">
    <p:wipe/>
  </p:transition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28600" y="4572000"/>
            <a:ext cx="8686800" cy="15541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4" descr="dva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838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68874F1-0993-4A3F-9684-FB740B5C6190}"/>
              </a:ext>
            </a:extLst>
          </p:cNvPr>
          <p:cNvSpPr txBox="1">
            <a:spLocks/>
          </p:cNvSpPr>
          <p:nvPr/>
        </p:nvSpPr>
        <p:spPr>
          <a:xfrm>
            <a:off x="685800" y="213736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Indianapolis Regional Office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3084C94-22D0-4249-B611-795581554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3154859"/>
            <a:ext cx="7086600" cy="246439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County Veteran Service Officer Conference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Indiana War Memorial, Indianapolis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600" dirty="0">
                <a:solidFill>
                  <a:srgbClr val="000000"/>
                </a:solidFill>
                <a:latin typeface="+mj-lt"/>
              </a:rPr>
              <a:t>June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24, 2025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8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627" y="1066800"/>
            <a:ext cx="8092746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Rating Claims</a:t>
            </a:r>
          </a:p>
          <a:p>
            <a:pPr>
              <a:spcBef>
                <a:spcPts val="0"/>
              </a:spcBef>
            </a:pPr>
            <a:r>
              <a:rPr lang="en-US" dirty="0"/>
              <a:t>National inventory 736,829</a:t>
            </a:r>
          </a:p>
          <a:p>
            <a:pPr>
              <a:spcBef>
                <a:spcPts val="0"/>
              </a:spcBef>
            </a:pPr>
            <a:r>
              <a:rPr lang="en-US" dirty="0"/>
              <a:t>133.5 Average Days to Complete FYTD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Workload Updates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B08CDB-CECF-426B-A7A6-138B0D8BF6D0}"/>
              </a:ext>
            </a:extLst>
          </p:cNvPr>
          <p:cNvSpPr txBox="1"/>
          <p:nvPr/>
        </p:nvSpPr>
        <p:spPr>
          <a:xfrm>
            <a:off x="2282370" y="2551107"/>
            <a:ext cx="678906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u="sng" dirty="0"/>
              <a:t>Non-Rating Claims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National inventory 378,224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74.1 Average Days to Complete</a:t>
            </a:r>
          </a:p>
          <a:p>
            <a:pPr marL="0" indent="0">
              <a:buNone/>
            </a:pPr>
            <a:r>
              <a:rPr lang="en-US" sz="3200" b="1" u="sng" dirty="0"/>
              <a:t>Pension Claims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National inventory 31,840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146 Average Days to Complete</a:t>
            </a:r>
          </a:p>
          <a:p>
            <a:pPr lvl="1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B0FCFF-4BFA-4863-A83F-0F255F2CA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0"/>
            <a:ext cx="1676400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5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627" y="914400"/>
            <a:ext cx="8092746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Legacy Appeals</a:t>
            </a:r>
          </a:p>
          <a:p>
            <a:r>
              <a:rPr lang="en-US" dirty="0"/>
              <a:t>Approximately 28,343 pending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/>
              <a:t>Appeals Modernization Act Cases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Workload Updates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6A54280-D396-498C-A01C-FB659594B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468228"/>
              </p:ext>
            </p:extLst>
          </p:nvPr>
        </p:nvGraphicFramePr>
        <p:xfrm>
          <a:off x="1162050" y="3429000"/>
          <a:ext cx="68199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823">
                  <a:extLst>
                    <a:ext uri="{9D8B030D-6E8A-4147-A177-3AD203B41FA5}">
                      <a16:colId xmlns:a16="http://schemas.microsoft.com/office/drawing/2014/main" val="1475084148"/>
                    </a:ext>
                  </a:extLst>
                </a:gridCol>
                <a:gridCol w="1397977">
                  <a:extLst>
                    <a:ext uri="{9D8B030D-6E8A-4147-A177-3AD203B41FA5}">
                      <a16:colId xmlns:a16="http://schemas.microsoft.com/office/drawing/2014/main" val="23308203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690568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67749478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649162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Appeal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Pending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Completions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0478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Higher-Level Review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72,064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73,901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9812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Supplemental Review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163,747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172,804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3396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3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" y="914400"/>
            <a:ext cx="81153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PACT Act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2,307,283 claims received since August 10, 2022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323,901 claims still pending; 112.3 ADP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2,450,061 claims rated since August 10, 2022; 163.7 ADC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1100" b="1" u="sng" dirty="0"/>
          </a:p>
          <a:p>
            <a:pPr marL="2743200" lvl="6" indent="0"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Pact Act Claims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2B2C8-A577-51AB-F5E0-C385F2A8A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330"/>
            <a:ext cx="9144000" cy="99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8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F21C5D-2445-2A14-D00B-2B613D46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588E17-28AF-8DB9-6978-969EB12A7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Inventory vs Backlog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F9CB57-DEBF-6D1E-63EE-26881C8BA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320"/>
            <a:ext cx="914400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1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6B4E8F-57B2-7A76-DC9D-575EF443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B37997-FD7B-8BE9-EF45-AEC84F69B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357422-CD60-73A4-F7CF-3803F3357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320"/>
            <a:ext cx="9144000" cy="551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6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55929A-FEE2-4257-BADA-38A36054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A2CF5D-538E-40AE-949D-1487BAA50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3C85BCA4-738A-462E-8380-BE3F95CE6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8" y="2971800"/>
            <a:ext cx="9020743" cy="267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375371"/>
      </p:ext>
    </p:extLst>
  </p:cSld>
  <p:clrMapOvr>
    <a:masterClrMapping/>
  </p:clrMapOvr>
</p:sld>
</file>

<file path=ppt/theme/theme1.xml><?xml version="1.0" encoding="utf-8"?>
<a:theme xmlns:a="http://schemas.openxmlformats.org/drawingml/2006/main" name="10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6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3d3011-4b58-4b4e-a30d-9846d396ea1f">
      <Terms xmlns="http://schemas.microsoft.com/office/infopath/2007/PartnerControls"/>
    </lcf76f155ced4ddcb4097134ff3c332f>
    <TaxCatchAll xmlns="785e2215-2ffe-4404-bfd3-51cb09dd652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719CA8A160C40B079F7A9C280773A" ma:contentTypeVersion="15" ma:contentTypeDescription="Create a new document." ma:contentTypeScope="" ma:versionID="82c259bd48af0aa37d184234d382469d">
  <xsd:schema xmlns:xsd="http://www.w3.org/2001/XMLSchema" xmlns:xs="http://www.w3.org/2001/XMLSchema" xmlns:p="http://schemas.microsoft.com/office/2006/metadata/properties" xmlns:ns2="6e3d3011-4b58-4b4e-a30d-9846d396ea1f" xmlns:ns3="785e2215-2ffe-4404-bfd3-51cb09dd6522" targetNamespace="http://schemas.microsoft.com/office/2006/metadata/properties" ma:root="true" ma:fieldsID="0d24c371ee88f7c2501852de6f570cb8" ns2:_="" ns3:_="">
    <xsd:import namespace="6e3d3011-4b58-4b4e-a30d-9846d396ea1f"/>
    <xsd:import namespace="785e2215-2ffe-4404-bfd3-51cb09dd65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d3011-4b58-4b4e-a30d-9846d396ea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2675d46-00a0-495e-b90c-e7abf5d36b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e2215-2ffe-4404-bfd3-51cb09dd652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1c2db27-82e0-45e3-9eff-22380499ef49}" ma:internalName="TaxCatchAll" ma:showField="CatchAllData" ma:web="785e2215-2ffe-4404-bfd3-51cb09dd65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B67843-69E2-4F19-AAEC-F51C2CB1F515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31A97E-8D7C-4FB0-A872-A50527127C0A}"/>
</file>

<file path=customXml/itemProps3.xml><?xml version="1.0" encoding="utf-8"?>
<ds:datastoreItem xmlns:ds="http://schemas.openxmlformats.org/officeDocument/2006/customXml" ds:itemID="{4170B0C9-F711-4A6C-8D25-BE1E56643E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15644</TotalTime>
  <Words>132</Words>
  <Application>Microsoft Office PowerPoint</Application>
  <PresentationFormat>On-screen Show (4:3)</PresentationFormat>
  <Paragraphs>61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Myriad Pro</vt:lpstr>
      <vt:lpstr>10_Office Theme</vt:lpstr>
      <vt:lpstr>1_Custom Design</vt:lpstr>
      <vt:lpstr>Custom Design</vt:lpstr>
      <vt:lpstr>16_Office Theme</vt:lpstr>
      <vt:lpstr>PowerPoint Presentation</vt:lpstr>
      <vt:lpstr>Workload Updates</vt:lpstr>
      <vt:lpstr>Workload Updates</vt:lpstr>
      <vt:lpstr>Pact Act Claims</vt:lpstr>
      <vt:lpstr>Inventory vs Backlog</vt:lpstr>
      <vt:lpstr>PowerPoint Presentation</vt:lpstr>
      <vt:lpstr>Questions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Modernization Drumbeat</dc:title>
  <dc:creator>Department of Veterans Affairs</dc:creator>
  <cp:lastModifiedBy>Evans, Lesley</cp:lastModifiedBy>
  <cp:revision>416</cp:revision>
  <cp:lastPrinted>2019-08-23T20:33:55Z</cp:lastPrinted>
  <dcterms:created xsi:type="dcterms:W3CDTF">2017-12-21T16:13:31Z</dcterms:created>
  <dcterms:modified xsi:type="dcterms:W3CDTF">2025-12-08T17:52:47Z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0x010100B50719CA8A160C40B079F7A9C280773A</vt:lpwstr>
  </property>
</Properties>
</file>