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1131" r:id="rId2"/>
    <p:sldId id="1132" r:id="rId3"/>
    <p:sldId id="1134" r:id="rId4"/>
    <p:sldId id="1135" r:id="rId5"/>
    <p:sldId id="1136" r:id="rId6"/>
    <p:sldId id="1142" r:id="rId7"/>
    <p:sldId id="1144" r:id="rId8"/>
    <p:sldId id="1137" r:id="rId9"/>
    <p:sldId id="1151" r:id="rId10"/>
    <p:sldId id="1152" r:id="rId11"/>
    <p:sldId id="1138" r:id="rId12"/>
    <p:sldId id="1139" r:id="rId13"/>
    <p:sldId id="1140" r:id="rId14"/>
    <p:sldId id="1149" r:id="rId15"/>
    <p:sldId id="1141" r:id="rId16"/>
    <p:sldId id="1150" r:id="rId17"/>
    <p:sldId id="1146" r:id="rId18"/>
    <p:sldId id="1154" r:id="rId19"/>
    <p:sldId id="1143" r:id="rId20"/>
    <p:sldId id="1145" r:id="rId21"/>
    <p:sldId id="1153" r:id="rId22"/>
    <p:sldId id="1148" r:id="rId23"/>
    <p:sldId id="114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249" autoAdjust="0"/>
  </p:normalViewPr>
  <p:slideViewPr>
    <p:cSldViewPr>
      <p:cViewPr varScale="1">
        <p:scale>
          <a:sx n="76" d="100"/>
          <a:sy n="76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5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192"/>
    </p:cViewPr>
  </p:sorterViewPr>
  <p:notesViewPr>
    <p:cSldViewPr>
      <p:cViewPr varScale="1">
        <p:scale>
          <a:sx n="85" d="100"/>
          <a:sy n="85" d="100"/>
        </p:scale>
        <p:origin x="3846" y="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6A5E9-6AE9-4E0C-886C-CAAD7499501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36C2D44-D723-4F3F-957A-57582013C6B1}">
      <dgm:prSet phldrT="[Text]" custT="1"/>
      <dgm:spPr/>
      <dgm:t>
        <a:bodyPr/>
        <a:lstStyle/>
        <a:p>
          <a:r>
            <a:rPr lang="en-US" sz="1800" dirty="0"/>
            <a:t>PharmD (Purdue Univ)</a:t>
          </a:r>
        </a:p>
      </dgm:t>
    </dgm:pt>
    <dgm:pt modelId="{8D241940-FBFA-4A91-B16E-FEB902AF510E}" type="parTrans" cxnId="{0ECED114-B55A-4C98-8F18-CD168D6DE48A}">
      <dgm:prSet/>
      <dgm:spPr/>
      <dgm:t>
        <a:bodyPr/>
        <a:lstStyle/>
        <a:p>
          <a:endParaRPr lang="en-US"/>
        </a:p>
      </dgm:t>
    </dgm:pt>
    <dgm:pt modelId="{6A837978-79B0-4D40-9D9E-1E28C1178C86}" type="sibTrans" cxnId="{0ECED114-B55A-4C98-8F18-CD168D6DE48A}">
      <dgm:prSet/>
      <dgm:spPr/>
      <dgm:t>
        <a:bodyPr/>
        <a:lstStyle/>
        <a:p>
          <a:endParaRPr lang="en-US"/>
        </a:p>
      </dgm:t>
    </dgm:pt>
    <dgm:pt modelId="{B864C7DC-832A-465B-BD0E-A8851C76BA1A}">
      <dgm:prSet phldrT="[Text]" custT="1"/>
      <dgm:spPr/>
      <dgm:t>
        <a:bodyPr/>
        <a:lstStyle/>
        <a:p>
          <a:r>
            <a:rPr lang="en-US" sz="1800" dirty="0"/>
            <a:t>Residency-Trained</a:t>
          </a:r>
        </a:p>
      </dgm:t>
    </dgm:pt>
    <dgm:pt modelId="{57BD0463-3538-4FF1-B7E4-D50631097384}" type="parTrans" cxnId="{419E24A8-C7A9-4FAA-86E8-197CD3C1D45F}">
      <dgm:prSet/>
      <dgm:spPr/>
      <dgm:t>
        <a:bodyPr/>
        <a:lstStyle/>
        <a:p>
          <a:endParaRPr lang="en-US"/>
        </a:p>
      </dgm:t>
    </dgm:pt>
    <dgm:pt modelId="{13873167-E2A1-4F6E-B9EF-683480E3590E}" type="sibTrans" cxnId="{419E24A8-C7A9-4FAA-86E8-197CD3C1D45F}">
      <dgm:prSet/>
      <dgm:spPr/>
      <dgm:t>
        <a:bodyPr/>
        <a:lstStyle/>
        <a:p>
          <a:endParaRPr lang="en-US"/>
        </a:p>
      </dgm:t>
    </dgm:pt>
    <dgm:pt modelId="{2DDE4E24-20BD-466F-B93F-C71783612ED6}">
      <dgm:prSet phldrT="[Text]" custT="1"/>
      <dgm:spPr/>
      <dgm:t>
        <a:bodyPr/>
        <a:lstStyle/>
        <a:p>
          <a:r>
            <a:rPr lang="en-US" sz="1800" dirty="0"/>
            <a:t>MBA (Butler Univ)</a:t>
          </a:r>
        </a:p>
      </dgm:t>
    </dgm:pt>
    <dgm:pt modelId="{0C685A2A-1C37-42BD-9B05-2B7956E2368A}" type="parTrans" cxnId="{7200166B-E7E0-4F60-8EF7-DB9FDD10CB11}">
      <dgm:prSet/>
      <dgm:spPr/>
      <dgm:t>
        <a:bodyPr/>
        <a:lstStyle/>
        <a:p>
          <a:endParaRPr lang="en-US"/>
        </a:p>
      </dgm:t>
    </dgm:pt>
    <dgm:pt modelId="{9F0A9A4E-5B16-4F5C-BE60-BBA7E4716ACB}" type="sibTrans" cxnId="{7200166B-E7E0-4F60-8EF7-DB9FDD10CB11}">
      <dgm:prSet/>
      <dgm:spPr/>
      <dgm:t>
        <a:bodyPr/>
        <a:lstStyle/>
        <a:p>
          <a:endParaRPr lang="en-US"/>
        </a:p>
      </dgm:t>
    </dgm:pt>
    <dgm:pt modelId="{00803B34-845B-46DE-A6F4-EA8530EE6A60}">
      <dgm:prSet phldrT="[Text]" custT="1"/>
      <dgm:spPr/>
      <dgm:t>
        <a:bodyPr/>
        <a:lstStyle/>
        <a:p>
          <a:pPr>
            <a:buNone/>
          </a:pPr>
          <a:r>
            <a:rPr lang="en-US" sz="1800" dirty="0"/>
            <a:t>VA for 12 years</a:t>
          </a:r>
        </a:p>
      </dgm:t>
    </dgm:pt>
    <dgm:pt modelId="{F3415438-3FAB-4F2B-88B1-AD2D5C7EDEE4}" type="parTrans" cxnId="{0CD0873C-587E-4463-87D5-F1E0862EC4A2}">
      <dgm:prSet/>
      <dgm:spPr/>
      <dgm:t>
        <a:bodyPr/>
        <a:lstStyle/>
        <a:p>
          <a:endParaRPr lang="en-US"/>
        </a:p>
      </dgm:t>
    </dgm:pt>
    <dgm:pt modelId="{DEB103C6-3479-4BF3-ADD1-25EC51830360}" type="sibTrans" cxnId="{0CD0873C-587E-4463-87D5-F1E0862EC4A2}">
      <dgm:prSet/>
      <dgm:spPr/>
      <dgm:t>
        <a:bodyPr/>
        <a:lstStyle/>
        <a:p>
          <a:endParaRPr lang="en-US"/>
        </a:p>
      </dgm:t>
    </dgm:pt>
    <dgm:pt modelId="{D54BEFF4-36DA-4294-8A5A-9C0CA805A751}">
      <dgm:prSet phldrT="[Text]" custT="1"/>
      <dgm:spPr/>
      <dgm:t>
        <a:bodyPr/>
        <a:lstStyle/>
        <a:p>
          <a:pPr>
            <a:buNone/>
          </a:pPr>
          <a:r>
            <a:rPr lang="en-US" sz="1400" dirty="0"/>
            <a:t>Oversee COVID-19 Vaccine Clinic at VHI</a:t>
          </a:r>
        </a:p>
      </dgm:t>
    </dgm:pt>
    <dgm:pt modelId="{1EB4A498-5628-4D39-9A62-18286FFE1FFA}" type="parTrans" cxnId="{387B494E-16F4-4497-9543-11787415565A}">
      <dgm:prSet/>
      <dgm:spPr/>
      <dgm:t>
        <a:bodyPr/>
        <a:lstStyle/>
        <a:p>
          <a:endParaRPr lang="en-US"/>
        </a:p>
      </dgm:t>
    </dgm:pt>
    <dgm:pt modelId="{465A85DC-DB77-463F-8F38-E6014FCA5E46}" type="sibTrans" cxnId="{387B494E-16F4-4497-9543-11787415565A}">
      <dgm:prSet/>
      <dgm:spPr/>
      <dgm:t>
        <a:bodyPr/>
        <a:lstStyle/>
        <a:p>
          <a:endParaRPr lang="en-US"/>
        </a:p>
      </dgm:t>
    </dgm:pt>
    <dgm:pt modelId="{624BEFBA-D964-41B7-992E-31C841A61C0B}" type="pres">
      <dgm:prSet presAssocID="{B3C6A5E9-6AE9-4E0C-886C-CAAD74995010}" presName="Name0" presStyleCnt="0">
        <dgm:presLayoutVars>
          <dgm:dir/>
          <dgm:animLvl val="lvl"/>
          <dgm:resizeHandles val="exact"/>
        </dgm:presLayoutVars>
      </dgm:prSet>
      <dgm:spPr/>
    </dgm:pt>
    <dgm:pt modelId="{EFC701F5-2114-41B8-A7ED-D23F12902168}" type="pres">
      <dgm:prSet presAssocID="{136C2D44-D723-4F3F-957A-57582013C6B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AFA180D2-4472-4937-8375-56E552343A4D}" type="pres">
      <dgm:prSet presAssocID="{6A837978-79B0-4D40-9D9E-1E28C1178C86}" presName="parTxOnlySpace" presStyleCnt="0"/>
      <dgm:spPr/>
    </dgm:pt>
    <dgm:pt modelId="{D9B2F82E-FD8D-46E6-BF9F-0E5DD74B2D89}" type="pres">
      <dgm:prSet presAssocID="{B864C7DC-832A-465B-BD0E-A8851C76BA1A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C1C5B5E-8D43-43B8-8709-ACEA66C7D7D6}" type="pres">
      <dgm:prSet presAssocID="{13873167-E2A1-4F6E-B9EF-683480E3590E}" presName="parTxOnlySpace" presStyleCnt="0"/>
      <dgm:spPr/>
    </dgm:pt>
    <dgm:pt modelId="{83F7935E-16FD-412C-B786-A3885A2447C1}" type="pres">
      <dgm:prSet presAssocID="{2DDE4E24-20BD-466F-B93F-C71783612ED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8578F4C-F81F-4799-91E3-69D696B0C024}" type="pres">
      <dgm:prSet presAssocID="{9F0A9A4E-5B16-4F5C-BE60-BBA7E4716ACB}" presName="parTxOnlySpace" presStyleCnt="0"/>
      <dgm:spPr/>
    </dgm:pt>
    <dgm:pt modelId="{B81C742B-139B-408F-80A8-877A4AC5915C}" type="pres">
      <dgm:prSet presAssocID="{00803B34-845B-46DE-A6F4-EA8530EE6A6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B78F6E28-A059-4F5C-9343-96F15C75F43D}" type="pres">
      <dgm:prSet presAssocID="{DEB103C6-3479-4BF3-ADD1-25EC51830360}" presName="parTxOnlySpace" presStyleCnt="0"/>
      <dgm:spPr/>
    </dgm:pt>
    <dgm:pt modelId="{FEC91FE4-8F13-4566-B6B1-1136BECD0FA0}" type="pres">
      <dgm:prSet presAssocID="{D54BEFF4-36DA-4294-8A5A-9C0CA805A751}" presName="parTxOnly" presStyleLbl="node1" presStyleIdx="4" presStyleCnt="5" custLinFactNeighborX="37941">
        <dgm:presLayoutVars>
          <dgm:chMax val="0"/>
          <dgm:chPref val="0"/>
          <dgm:bulletEnabled val="1"/>
        </dgm:presLayoutVars>
      </dgm:prSet>
      <dgm:spPr/>
    </dgm:pt>
  </dgm:ptLst>
  <dgm:cxnLst>
    <dgm:cxn modelId="{EC273B13-34B0-498F-B67D-82E019055FC1}" type="presOf" srcId="{D54BEFF4-36DA-4294-8A5A-9C0CA805A751}" destId="{FEC91FE4-8F13-4566-B6B1-1136BECD0FA0}" srcOrd="0" destOrd="0" presId="urn:microsoft.com/office/officeart/2005/8/layout/chevron1"/>
    <dgm:cxn modelId="{0ECED114-B55A-4C98-8F18-CD168D6DE48A}" srcId="{B3C6A5E9-6AE9-4E0C-886C-CAAD74995010}" destId="{136C2D44-D723-4F3F-957A-57582013C6B1}" srcOrd="0" destOrd="0" parTransId="{8D241940-FBFA-4A91-B16E-FEB902AF510E}" sibTransId="{6A837978-79B0-4D40-9D9E-1E28C1178C86}"/>
    <dgm:cxn modelId="{31573A38-D587-4243-BEEC-11B2541AB2BF}" type="presOf" srcId="{00803B34-845B-46DE-A6F4-EA8530EE6A60}" destId="{B81C742B-139B-408F-80A8-877A4AC5915C}" srcOrd="0" destOrd="0" presId="urn:microsoft.com/office/officeart/2005/8/layout/chevron1"/>
    <dgm:cxn modelId="{0CD0873C-587E-4463-87D5-F1E0862EC4A2}" srcId="{B3C6A5E9-6AE9-4E0C-886C-CAAD74995010}" destId="{00803B34-845B-46DE-A6F4-EA8530EE6A60}" srcOrd="3" destOrd="0" parTransId="{F3415438-3FAB-4F2B-88B1-AD2D5C7EDEE4}" sibTransId="{DEB103C6-3479-4BF3-ADD1-25EC51830360}"/>
    <dgm:cxn modelId="{50EB8568-4101-4B8A-9F01-73A91FBF081C}" type="presOf" srcId="{B864C7DC-832A-465B-BD0E-A8851C76BA1A}" destId="{D9B2F82E-FD8D-46E6-BF9F-0E5DD74B2D89}" srcOrd="0" destOrd="0" presId="urn:microsoft.com/office/officeart/2005/8/layout/chevron1"/>
    <dgm:cxn modelId="{7200166B-E7E0-4F60-8EF7-DB9FDD10CB11}" srcId="{B3C6A5E9-6AE9-4E0C-886C-CAAD74995010}" destId="{2DDE4E24-20BD-466F-B93F-C71783612ED6}" srcOrd="2" destOrd="0" parTransId="{0C685A2A-1C37-42BD-9B05-2B7956E2368A}" sibTransId="{9F0A9A4E-5B16-4F5C-BE60-BBA7E4716ACB}"/>
    <dgm:cxn modelId="{387B494E-16F4-4497-9543-11787415565A}" srcId="{B3C6A5E9-6AE9-4E0C-886C-CAAD74995010}" destId="{D54BEFF4-36DA-4294-8A5A-9C0CA805A751}" srcOrd="4" destOrd="0" parTransId="{1EB4A498-5628-4D39-9A62-18286FFE1FFA}" sibTransId="{465A85DC-DB77-463F-8F38-E6014FCA5E46}"/>
    <dgm:cxn modelId="{6EE38357-BE77-453A-918C-BB7F325D7ECC}" type="presOf" srcId="{B3C6A5E9-6AE9-4E0C-886C-CAAD74995010}" destId="{624BEFBA-D964-41B7-992E-31C841A61C0B}" srcOrd="0" destOrd="0" presId="urn:microsoft.com/office/officeart/2005/8/layout/chevron1"/>
    <dgm:cxn modelId="{908A9C9D-3B39-4AC8-BC3E-66474D84AD55}" type="presOf" srcId="{2DDE4E24-20BD-466F-B93F-C71783612ED6}" destId="{83F7935E-16FD-412C-B786-A3885A2447C1}" srcOrd="0" destOrd="0" presId="urn:microsoft.com/office/officeart/2005/8/layout/chevron1"/>
    <dgm:cxn modelId="{419E24A8-C7A9-4FAA-86E8-197CD3C1D45F}" srcId="{B3C6A5E9-6AE9-4E0C-886C-CAAD74995010}" destId="{B864C7DC-832A-465B-BD0E-A8851C76BA1A}" srcOrd="1" destOrd="0" parTransId="{57BD0463-3538-4FF1-B7E4-D50631097384}" sibTransId="{13873167-E2A1-4F6E-B9EF-683480E3590E}"/>
    <dgm:cxn modelId="{B5FFB8A9-8EF4-417E-9F45-CCC14ACECEFB}" type="presOf" srcId="{136C2D44-D723-4F3F-957A-57582013C6B1}" destId="{EFC701F5-2114-41B8-A7ED-D23F12902168}" srcOrd="0" destOrd="0" presId="urn:microsoft.com/office/officeart/2005/8/layout/chevron1"/>
    <dgm:cxn modelId="{F4B5B2BB-C772-4713-80AF-0F873466C4CE}" type="presParOf" srcId="{624BEFBA-D964-41B7-992E-31C841A61C0B}" destId="{EFC701F5-2114-41B8-A7ED-D23F12902168}" srcOrd="0" destOrd="0" presId="urn:microsoft.com/office/officeart/2005/8/layout/chevron1"/>
    <dgm:cxn modelId="{60D69BF4-A05E-49CA-BB3C-D0DBA7E3B657}" type="presParOf" srcId="{624BEFBA-D964-41B7-992E-31C841A61C0B}" destId="{AFA180D2-4472-4937-8375-56E552343A4D}" srcOrd="1" destOrd="0" presId="urn:microsoft.com/office/officeart/2005/8/layout/chevron1"/>
    <dgm:cxn modelId="{A3483079-2FAB-4A83-A38D-7E0D947B42E4}" type="presParOf" srcId="{624BEFBA-D964-41B7-992E-31C841A61C0B}" destId="{D9B2F82E-FD8D-46E6-BF9F-0E5DD74B2D89}" srcOrd="2" destOrd="0" presId="urn:microsoft.com/office/officeart/2005/8/layout/chevron1"/>
    <dgm:cxn modelId="{D7F277E5-9744-40D3-A3CA-849F9E0AE78B}" type="presParOf" srcId="{624BEFBA-D964-41B7-992E-31C841A61C0B}" destId="{8C1C5B5E-8D43-43B8-8709-ACEA66C7D7D6}" srcOrd="3" destOrd="0" presId="urn:microsoft.com/office/officeart/2005/8/layout/chevron1"/>
    <dgm:cxn modelId="{EA3B7799-C295-4AC1-8AF8-8C20C393956A}" type="presParOf" srcId="{624BEFBA-D964-41B7-992E-31C841A61C0B}" destId="{83F7935E-16FD-412C-B786-A3885A2447C1}" srcOrd="4" destOrd="0" presId="urn:microsoft.com/office/officeart/2005/8/layout/chevron1"/>
    <dgm:cxn modelId="{B57B1202-5435-4E96-8451-BC539FF598B6}" type="presParOf" srcId="{624BEFBA-D964-41B7-992E-31C841A61C0B}" destId="{48578F4C-F81F-4799-91E3-69D696B0C024}" srcOrd="5" destOrd="0" presId="urn:microsoft.com/office/officeart/2005/8/layout/chevron1"/>
    <dgm:cxn modelId="{806F2F48-E5AC-4D3E-962B-424CFC7C6701}" type="presParOf" srcId="{624BEFBA-D964-41B7-992E-31C841A61C0B}" destId="{B81C742B-139B-408F-80A8-877A4AC5915C}" srcOrd="6" destOrd="0" presId="urn:microsoft.com/office/officeart/2005/8/layout/chevron1"/>
    <dgm:cxn modelId="{A8EDC6E5-4450-49B0-B695-DCBB7A8FA95B}" type="presParOf" srcId="{624BEFBA-D964-41B7-992E-31C841A61C0B}" destId="{B78F6E28-A059-4F5C-9343-96F15C75F43D}" srcOrd="7" destOrd="0" presId="urn:microsoft.com/office/officeart/2005/8/layout/chevron1"/>
    <dgm:cxn modelId="{0BEE362C-F1E6-42C9-9B93-5F8F05A3F52C}" type="presParOf" srcId="{624BEFBA-D964-41B7-992E-31C841A61C0B}" destId="{FEC91FE4-8F13-4566-B6B1-1136BECD0FA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C3DA1D-CA06-4557-89DA-B81B4E6AA1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E58A2-4586-483A-984A-9DD6AFBE5F5B}">
      <dgm:prSet phldrT="[Text]"/>
      <dgm:spPr/>
      <dgm:t>
        <a:bodyPr/>
        <a:lstStyle/>
        <a:p>
          <a:r>
            <a:rPr lang="en-US" dirty="0"/>
            <a:t>I can’t get the vaccine because I’m pregnant.</a:t>
          </a:r>
        </a:p>
      </dgm:t>
    </dgm:pt>
    <dgm:pt modelId="{A62F1D4F-10D9-47E4-870D-8DD9C2BB5A10}" type="parTrans" cxnId="{92A9F02D-A587-41C8-A3B0-5757898DDEB6}">
      <dgm:prSet/>
      <dgm:spPr/>
      <dgm:t>
        <a:bodyPr/>
        <a:lstStyle/>
        <a:p>
          <a:endParaRPr lang="en-US"/>
        </a:p>
      </dgm:t>
    </dgm:pt>
    <dgm:pt modelId="{740562C4-F7E4-46DF-BF6C-1A5324FD118F}" type="sibTrans" cxnId="{92A9F02D-A587-41C8-A3B0-5757898DDEB6}">
      <dgm:prSet/>
      <dgm:spPr/>
      <dgm:t>
        <a:bodyPr/>
        <a:lstStyle/>
        <a:p>
          <a:endParaRPr lang="en-US"/>
        </a:p>
      </dgm:t>
    </dgm:pt>
    <dgm:pt modelId="{3072FB7E-2C4E-4C91-BF88-D37FB07337CF}">
      <dgm:prSet phldrT="[Text]"/>
      <dgm:spPr/>
      <dgm:t>
        <a:bodyPr/>
        <a:lstStyle/>
        <a:p>
          <a:r>
            <a:rPr lang="en-US" dirty="0"/>
            <a:t>This will become an annual vaccine to make big pharma rich.</a:t>
          </a:r>
        </a:p>
      </dgm:t>
    </dgm:pt>
    <dgm:pt modelId="{7CFBC1A3-5B2D-4C56-930E-67B2CE221578}" type="parTrans" cxnId="{A3DFB5C2-0E33-4AD0-A682-5E6D2A0E79DF}">
      <dgm:prSet/>
      <dgm:spPr/>
      <dgm:t>
        <a:bodyPr/>
        <a:lstStyle/>
        <a:p>
          <a:endParaRPr lang="en-US"/>
        </a:p>
      </dgm:t>
    </dgm:pt>
    <dgm:pt modelId="{2FA49230-11A4-4102-8640-7E1597285BFA}" type="sibTrans" cxnId="{A3DFB5C2-0E33-4AD0-A682-5E6D2A0E79DF}">
      <dgm:prSet/>
      <dgm:spPr/>
      <dgm:t>
        <a:bodyPr/>
        <a:lstStyle/>
        <a:p>
          <a:endParaRPr lang="en-US"/>
        </a:p>
      </dgm:t>
    </dgm:pt>
    <dgm:pt modelId="{F9E8069B-F5C0-4F50-B4C7-B73B345ED5DE}">
      <dgm:prSet phldrT="[Text]"/>
      <dgm:spPr/>
      <dgm:t>
        <a:bodyPr/>
        <a:lstStyle/>
        <a:p>
          <a:r>
            <a:rPr lang="en-US" dirty="0"/>
            <a:t>I had COVID so I need to wait 90 days to get the vaccine.</a:t>
          </a:r>
        </a:p>
      </dgm:t>
    </dgm:pt>
    <dgm:pt modelId="{D2991ACC-4F49-4E49-95C2-8AF593DA4A1E}" type="parTrans" cxnId="{8FDE6223-D492-4C76-BC55-2B0C5FC39DFF}">
      <dgm:prSet/>
      <dgm:spPr/>
      <dgm:t>
        <a:bodyPr/>
        <a:lstStyle/>
        <a:p>
          <a:endParaRPr lang="en-US"/>
        </a:p>
      </dgm:t>
    </dgm:pt>
    <dgm:pt modelId="{8185271B-00F4-46B2-B54A-B8C7D0216E65}" type="sibTrans" cxnId="{8FDE6223-D492-4C76-BC55-2B0C5FC39DFF}">
      <dgm:prSet/>
      <dgm:spPr/>
      <dgm:t>
        <a:bodyPr/>
        <a:lstStyle/>
        <a:p>
          <a:endParaRPr lang="en-US"/>
        </a:p>
      </dgm:t>
    </dgm:pt>
    <dgm:pt modelId="{EDA3D8C4-EDC4-44A5-A089-9AF36989F0C2}">
      <dgm:prSet phldrT="[Text]"/>
      <dgm:spPr/>
      <dgm:t>
        <a:bodyPr/>
        <a:lstStyle/>
        <a:p>
          <a:r>
            <a:rPr lang="en-US" dirty="0"/>
            <a:t>There is no evidence to suggest the vaccine is harmful in any way to the fetus.</a:t>
          </a:r>
        </a:p>
      </dgm:t>
    </dgm:pt>
    <dgm:pt modelId="{3C750641-5E38-4665-ADF4-EB6AB3ED4D7F}" type="parTrans" cxnId="{1E6B64B9-7F36-4622-878F-29B0517836FA}">
      <dgm:prSet/>
      <dgm:spPr/>
      <dgm:t>
        <a:bodyPr/>
        <a:lstStyle/>
        <a:p>
          <a:endParaRPr lang="en-US"/>
        </a:p>
      </dgm:t>
    </dgm:pt>
    <dgm:pt modelId="{EE471840-9B6C-466F-8D4B-A3D38B1B2CBA}" type="sibTrans" cxnId="{1E6B64B9-7F36-4622-878F-29B0517836FA}">
      <dgm:prSet/>
      <dgm:spPr/>
      <dgm:t>
        <a:bodyPr/>
        <a:lstStyle/>
        <a:p>
          <a:endParaRPr lang="en-US"/>
        </a:p>
      </dgm:t>
    </dgm:pt>
    <dgm:pt modelId="{C5BB41D0-E314-4E92-8A02-E7BA5B97707C}">
      <dgm:prSet phldrT="[Text]"/>
      <dgm:spPr/>
      <dgm:t>
        <a:bodyPr/>
        <a:lstStyle/>
        <a:p>
          <a:r>
            <a:rPr lang="en-US" dirty="0"/>
            <a:t>Studies show antibodies now cross the placenta to protect baby.</a:t>
          </a:r>
        </a:p>
      </dgm:t>
    </dgm:pt>
    <dgm:pt modelId="{DB6149AD-6386-4DA7-B42A-6F058C415A89}" type="parTrans" cxnId="{15403C1D-311E-490B-9E7F-883E28FB0C33}">
      <dgm:prSet/>
      <dgm:spPr/>
      <dgm:t>
        <a:bodyPr/>
        <a:lstStyle/>
        <a:p>
          <a:endParaRPr lang="en-US"/>
        </a:p>
      </dgm:t>
    </dgm:pt>
    <dgm:pt modelId="{DF31F25E-4426-46E0-9667-C903B4117F0C}" type="sibTrans" cxnId="{15403C1D-311E-490B-9E7F-883E28FB0C33}">
      <dgm:prSet/>
      <dgm:spPr/>
      <dgm:t>
        <a:bodyPr/>
        <a:lstStyle/>
        <a:p>
          <a:endParaRPr lang="en-US"/>
        </a:p>
      </dgm:t>
    </dgm:pt>
    <dgm:pt modelId="{50766C55-E30E-4089-B61E-51B9B5D2B8CF}">
      <dgm:prSet phldrT="[Text]"/>
      <dgm:spPr/>
      <dgm:t>
        <a:bodyPr/>
        <a:lstStyle/>
        <a:p>
          <a:r>
            <a:rPr lang="en-US" dirty="0"/>
            <a:t>The frequency of vaccinations vary by the type of pathogen.</a:t>
          </a:r>
        </a:p>
      </dgm:t>
    </dgm:pt>
    <dgm:pt modelId="{8219EE21-1F1E-4C0B-BEF0-B0D1C84DFBAC}" type="parTrans" cxnId="{7AC9967E-190D-4F25-9836-881BC4C4CCD2}">
      <dgm:prSet/>
      <dgm:spPr/>
      <dgm:t>
        <a:bodyPr/>
        <a:lstStyle/>
        <a:p>
          <a:endParaRPr lang="en-US"/>
        </a:p>
      </dgm:t>
    </dgm:pt>
    <dgm:pt modelId="{8C82DF0D-CAB6-40B3-812C-3A2054A43636}" type="sibTrans" cxnId="{7AC9967E-190D-4F25-9836-881BC4C4CCD2}">
      <dgm:prSet/>
      <dgm:spPr/>
      <dgm:t>
        <a:bodyPr/>
        <a:lstStyle/>
        <a:p>
          <a:endParaRPr lang="en-US"/>
        </a:p>
      </dgm:t>
    </dgm:pt>
    <dgm:pt modelId="{DBD871B8-1D83-495B-804C-5FBA3744DA7F}">
      <dgm:prSet phldrT="[Text]"/>
      <dgm:spPr/>
      <dgm:t>
        <a:bodyPr/>
        <a:lstStyle/>
        <a:p>
          <a:r>
            <a:rPr lang="en-US" dirty="0"/>
            <a:t>Some vaccines are annual, some are every 10 years.</a:t>
          </a:r>
        </a:p>
      </dgm:t>
    </dgm:pt>
    <dgm:pt modelId="{B3DCBE2D-12C5-416B-9950-C2F7EA006C95}" type="parTrans" cxnId="{39E2E06E-2D58-4278-A439-CA7F48C2DE7F}">
      <dgm:prSet/>
      <dgm:spPr/>
      <dgm:t>
        <a:bodyPr/>
        <a:lstStyle/>
        <a:p>
          <a:endParaRPr lang="en-US"/>
        </a:p>
      </dgm:t>
    </dgm:pt>
    <dgm:pt modelId="{E8457A25-777E-4A6F-8E46-25A10D7A9FA3}" type="sibTrans" cxnId="{39E2E06E-2D58-4278-A439-CA7F48C2DE7F}">
      <dgm:prSet/>
      <dgm:spPr/>
      <dgm:t>
        <a:bodyPr/>
        <a:lstStyle/>
        <a:p>
          <a:endParaRPr lang="en-US"/>
        </a:p>
      </dgm:t>
    </dgm:pt>
    <dgm:pt modelId="{D5A5CE59-F06E-493E-951C-A0DD70F7AB36}">
      <dgm:prSet phldrT="[Text]"/>
      <dgm:spPr/>
      <dgm:t>
        <a:bodyPr/>
        <a:lstStyle/>
        <a:p>
          <a:r>
            <a:rPr lang="en-US" dirty="0"/>
            <a:t>Antibody levels continue to be collected from those who participated in clinical trials to establish the duration of immunity.</a:t>
          </a:r>
        </a:p>
      </dgm:t>
    </dgm:pt>
    <dgm:pt modelId="{4341A430-1B97-4091-B60E-B6077E90C7DE}" type="parTrans" cxnId="{868E1CFB-2B70-4AAD-BF2F-2F2D1E348523}">
      <dgm:prSet/>
      <dgm:spPr/>
      <dgm:t>
        <a:bodyPr/>
        <a:lstStyle/>
        <a:p>
          <a:endParaRPr lang="en-US"/>
        </a:p>
      </dgm:t>
    </dgm:pt>
    <dgm:pt modelId="{E4F5BE1C-0391-4434-8A13-DD109D4F05AF}" type="sibTrans" cxnId="{868E1CFB-2B70-4AAD-BF2F-2F2D1E348523}">
      <dgm:prSet/>
      <dgm:spPr/>
      <dgm:t>
        <a:bodyPr/>
        <a:lstStyle/>
        <a:p>
          <a:endParaRPr lang="en-US"/>
        </a:p>
      </dgm:t>
    </dgm:pt>
    <dgm:pt modelId="{F3E060BE-BB52-4F4E-A65F-F93EA9A1748A}">
      <dgm:prSet phldrT="[Text]"/>
      <dgm:spPr/>
      <dgm:t>
        <a:bodyPr/>
        <a:lstStyle/>
        <a:p>
          <a:r>
            <a:rPr lang="en-US" dirty="0"/>
            <a:t>While those who had COVID may have a few months of natural immunity, there is no need to wait 90 days unless you received the antibody infusion.</a:t>
          </a:r>
        </a:p>
      </dgm:t>
    </dgm:pt>
    <dgm:pt modelId="{F2CDC826-5EBC-4884-AED6-64030E3CF8FD}" type="parTrans" cxnId="{4CA2A709-B059-4CEC-BF27-7C313BEE86DB}">
      <dgm:prSet/>
      <dgm:spPr/>
      <dgm:t>
        <a:bodyPr/>
        <a:lstStyle/>
        <a:p>
          <a:endParaRPr lang="en-US"/>
        </a:p>
      </dgm:t>
    </dgm:pt>
    <dgm:pt modelId="{2DADE7C4-B368-4E5B-ACA8-B411D8EEBD92}" type="sibTrans" cxnId="{4CA2A709-B059-4CEC-BF27-7C313BEE86DB}">
      <dgm:prSet/>
      <dgm:spPr/>
      <dgm:t>
        <a:bodyPr/>
        <a:lstStyle/>
        <a:p>
          <a:endParaRPr lang="en-US"/>
        </a:p>
      </dgm:t>
    </dgm:pt>
    <dgm:pt modelId="{24CCCD56-55D0-4922-AF89-CAA88D3E5498}">
      <dgm:prSet phldrT="[Text]"/>
      <dgm:spPr/>
      <dgm:t>
        <a:bodyPr/>
        <a:lstStyle/>
        <a:p>
          <a:r>
            <a:rPr lang="en-US" dirty="0"/>
            <a:t>New data suggests waiting until out of isolation period and recovered from illness.</a:t>
          </a:r>
        </a:p>
      </dgm:t>
    </dgm:pt>
    <dgm:pt modelId="{5E1714C5-C6BD-430A-8C49-4E6EFEB923E9}" type="parTrans" cxnId="{0B522A9F-DF91-4ACF-94E3-F378B9600B32}">
      <dgm:prSet/>
      <dgm:spPr/>
      <dgm:t>
        <a:bodyPr/>
        <a:lstStyle/>
        <a:p>
          <a:endParaRPr lang="en-US"/>
        </a:p>
      </dgm:t>
    </dgm:pt>
    <dgm:pt modelId="{FC004908-7FB5-45A8-B055-CA76CBA8891A}" type="sibTrans" cxnId="{0B522A9F-DF91-4ACF-94E3-F378B9600B32}">
      <dgm:prSet/>
      <dgm:spPr/>
      <dgm:t>
        <a:bodyPr/>
        <a:lstStyle/>
        <a:p>
          <a:endParaRPr lang="en-US"/>
        </a:p>
      </dgm:t>
    </dgm:pt>
    <dgm:pt modelId="{5F518478-44F8-4EE1-B8D1-CD74F894CD6E}" type="pres">
      <dgm:prSet presAssocID="{72C3DA1D-CA06-4557-89DA-B81B4E6AA15F}" presName="linear" presStyleCnt="0">
        <dgm:presLayoutVars>
          <dgm:dir/>
          <dgm:animLvl val="lvl"/>
          <dgm:resizeHandles val="exact"/>
        </dgm:presLayoutVars>
      </dgm:prSet>
      <dgm:spPr/>
    </dgm:pt>
    <dgm:pt modelId="{BF361798-3237-4420-8C7B-217260E4413B}" type="pres">
      <dgm:prSet presAssocID="{696E58A2-4586-483A-984A-9DD6AFBE5F5B}" presName="parentLin" presStyleCnt="0"/>
      <dgm:spPr/>
    </dgm:pt>
    <dgm:pt modelId="{65A6DEAB-E124-4843-8D51-E4B974F9A99A}" type="pres">
      <dgm:prSet presAssocID="{696E58A2-4586-483A-984A-9DD6AFBE5F5B}" presName="parentLeftMargin" presStyleLbl="node1" presStyleIdx="0" presStyleCnt="3"/>
      <dgm:spPr/>
    </dgm:pt>
    <dgm:pt modelId="{15CE0800-35C1-452D-BB9D-5A1DED38968D}" type="pres">
      <dgm:prSet presAssocID="{696E58A2-4586-483A-984A-9DD6AFBE5F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E1FD08-0138-4891-BB80-C63123484A45}" type="pres">
      <dgm:prSet presAssocID="{696E58A2-4586-483A-984A-9DD6AFBE5F5B}" presName="negativeSpace" presStyleCnt="0"/>
      <dgm:spPr/>
    </dgm:pt>
    <dgm:pt modelId="{3C84FFE7-41DC-4DE4-98DA-A3A6A1348AD7}" type="pres">
      <dgm:prSet presAssocID="{696E58A2-4586-483A-984A-9DD6AFBE5F5B}" presName="childText" presStyleLbl="conFgAcc1" presStyleIdx="0" presStyleCnt="3">
        <dgm:presLayoutVars>
          <dgm:bulletEnabled val="1"/>
        </dgm:presLayoutVars>
      </dgm:prSet>
      <dgm:spPr/>
    </dgm:pt>
    <dgm:pt modelId="{116AC0FC-EBDC-4079-BD5D-E2E6D0EA5AE0}" type="pres">
      <dgm:prSet presAssocID="{740562C4-F7E4-46DF-BF6C-1A5324FD118F}" presName="spaceBetweenRectangles" presStyleCnt="0"/>
      <dgm:spPr/>
    </dgm:pt>
    <dgm:pt modelId="{A29E443E-21BA-4E08-A199-4E251A7A40A8}" type="pres">
      <dgm:prSet presAssocID="{3072FB7E-2C4E-4C91-BF88-D37FB07337CF}" presName="parentLin" presStyleCnt="0"/>
      <dgm:spPr/>
    </dgm:pt>
    <dgm:pt modelId="{00A86F69-BB78-4AEC-BF13-0F93B6838A3F}" type="pres">
      <dgm:prSet presAssocID="{3072FB7E-2C4E-4C91-BF88-D37FB07337CF}" presName="parentLeftMargin" presStyleLbl="node1" presStyleIdx="0" presStyleCnt="3"/>
      <dgm:spPr/>
    </dgm:pt>
    <dgm:pt modelId="{A3EEEE6E-F69F-46CB-BBA8-20ECCA49695F}" type="pres">
      <dgm:prSet presAssocID="{3072FB7E-2C4E-4C91-BF88-D37FB07337C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85EB0A-844A-4E89-B0A7-88B04CAABB1E}" type="pres">
      <dgm:prSet presAssocID="{3072FB7E-2C4E-4C91-BF88-D37FB07337CF}" presName="negativeSpace" presStyleCnt="0"/>
      <dgm:spPr/>
    </dgm:pt>
    <dgm:pt modelId="{EF2C2BBB-E4F4-42B6-9872-77A5C2A7682E}" type="pres">
      <dgm:prSet presAssocID="{3072FB7E-2C4E-4C91-BF88-D37FB07337CF}" presName="childText" presStyleLbl="conFgAcc1" presStyleIdx="1" presStyleCnt="3">
        <dgm:presLayoutVars>
          <dgm:bulletEnabled val="1"/>
        </dgm:presLayoutVars>
      </dgm:prSet>
      <dgm:spPr/>
    </dgm:pt>
    <dgm:pt modelId="{3A56A837-CD05-4BCF-8EF6-17C971726882}" type="pres">
      <dgm:prSet presAssocID="{2FA49230-11A4-4102-8640-7E1597285BFA}" presName="spaceBetweenRectangles" presStyleCnt="0"/>
      <dgm:spPr/>
    </dgm:pt>
    <dgm:pt modelId="{DE47818E-E8EA-46EE-99F2-7668EFCF1AE4}" type="pres">
      <dgm:prSet presAssocID="{F9E8069B-F5C0-4F50-B4C7-B73B345ED5DE}" presName="parentLin" presStyleCnt="0"/>
      <dgm:spPr/>
    </dgm:pt>
    <dgm:pt modelId="{2C4D5CE0-1E6D-4D9F-9871-2C9011B62962}" type="pres">
      <dgm:prSet presAssocID="{F9E8069B-F5C0-4F50-B4C7-B73B345ED5DE}" presName="parentLeftMargin" presStyleLbl="node1" presStyleIdx="1" presStyleCnt="3"/>
      <dgm:spPr/>
    </dgm:pt>
    <dgm:pt modelId="{88CEBA42-E581-4180-AAB1-4A72BFA82480}" type="pres">
      <dgm:prSet presAssocID="{F9E8069B-F5C0-4F50-B4C7-B73B345ED5D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209CEBE-774B-4CC8-9F46-4F10B695C836}" type="pres">
      <dgm:prSet presAssocID="{F9E8069B-F5C0-4F50-B4C7-B73B345ED5DE}" presName="negativeSpace" presStyleCnt="0"/>
      <dgm:spPr/>
    </dgm:pt>
    <dgm:pt modelId="{70289EF1-1910-4378-AAC7-0B0298F5B9CE}" type="pres">
      <dgm:prSet presAssocID="{F9E8069B-F5C0-4F50-B4C7-B73B345ED5D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E9D401-5A93-4392-96AD-55169FF96E5E}" type="presOf" srcId="{D5A5CE59-F06E-493E-951C-A0DD70F7AB36}" destId="{EF2C2BBB-E4F4-42B6-9872-77A5C2A7682E}" srcOrd="0" destOrd="2" presId="urn:microsoft.com/office/officeart/2005/8/layout/list1"/>
    <dgm:cxn modelId="{4CA2A709-B059-4CEC-BF27-7C313BEE86DB}" srcId="{F9E8069B-F5C0-4F50-B4C7-B73B345ED5DE}" destId="{F3E060BE-BB52-4F4E-A65F-F93EA9A1748A}" srcOrd="0" destOrd="0" parTransId="{F2CDC826-5EBC-4884-AED6-64030E3CF8FD}" sibTransId="{2DADE7C4-B368-4E5B-ACA8-B411D8EEBD92}"/>
    <dgm:cxn modelId="{15403C1D-311E-490B-9E7F-883E28FB0C33}" srcId="{696E58A2-4586-483A-984A-9DD6AFBE5F5B}" destId="{C5BB41D0-E314-4E92-8A02-E7BA5B97707C}" srcOrd="1" destOrd="0" parTransId="{DB6149AD-6386-4DA7-B42A-6F058C415A89}" sibTransId="{DF31F25E-4426-46E0-9667-C903B4117F0C}"/>
    <dgm:cxn modelId="{8FDE6223-D492-4C76-BC55-2B0C5FC39DFF}" srcId="{72C3DA1D-CA06-4557-89DA-B81B4E6AA15F}" destId="{F9E8069B-F5C0-4F50-B4C7-B73B345ED5DE}" srcOrd="2" destOrd="0" parTransId="{D2991ACC-4F49-4E49-95C2-8AF593DA4A1E}" sibTransId="{8185271B-00F4-46B2-B54A-B8C7D0216E65}"/>
    <dgm:cxn modelId="{92A9F02D-A587-41C8-A3B0-5757898DDEB6}" srcId="{72C3DA1D-CA06-4557-89DA-B81B4E6AA15F}" destId="{696E58A2-4586-483A-984A-9DD6AFBE5F5B}" srcOrd="0" destOrd="0" parTransId="{A62F1D4F-10D9-47E4-870D-8DD9C2BB5A10}" sibTransId="{740562C4-F7E4-46DF-BF6C-1A5324FD118F}"/>
    <dgm:cxn modelId="{46EF0439-0E74-4979-8809-849D04055634}" type="presOf" srcId="{3072FB7E-2C4E-4C91-BF88-D37FB07337CF}" destId="{A3EEEE6E-F69F-46CB-BBA8-20ECCA49695F}" srcOrd="1" destOrd="0" presId="urn:microsoft.com/office/officeart/2005/8/layout/list1"/>
    <dgm:cxn modelId="{39E2E06E-2D58-4278-A439-CA7F48C2DE7F}" srcId="{3072FB7E-2C4E-4C91-BF88-D37FB07337CF}" destId="{DBD871B8-1D83-495B-804C-5FBA3744DA7F}" srcOrd="1" destOrd="0" parTransId="{B3DCBE2D-12C5-416B-9950-C2F7EA006C95}" sibTransId="{E8457A25-777E-4A6F-8E46-25A10D7A9FA3}"/>
    <dgm:cxn modelId="{484F0674-2AFB-448D-8A68-5B66D24C1A0A}" type="presOf" srcId="{C5BB41D0-E314-4E92-8A02-E7BA5B97707C}" destId="{3C84FFE7-41DC-4DE4-98DA-A3A6A1348AD7}" srcOrd="0" destOrd="1" presId="urn:microsoft.com/office/officeart/2005/8/layout/list1"/>
    <dgm:cxn modelId="{7AC9967E-190D-4F25-9836-881BC4C4CCD2}" srcId="{3072FB7E-2C4E-4C91-BF88-D37FB07337CF}" destId="{50766C55-E30E-4089-B61E-51B9B5D2B8CF}" srcOrd="0" destOrd="0" parTransId="{8219EE21-1F1E-4C0B-BEF0-B0D1C84DFBAC}" sibTransId="{8C82DF0D-CAB6-40B3-812C-3A2054A43636}"/>
    <dgm:cxn modelId="{2B29B794-F793-44CF-9D26-F860B2588B1B}" type="presOf" srcId="{EDA3D8C4-EDC4-44A5-A089-9AF36989F0C2}" destId="{3C84FFE7-41DC-4DE4-98DA-A3A6A1348AD7}" srcOrd="0" destOrd="0" presId="urn:microsoft.com/office/officeart/2005/8/layout/list1"/>
    <dgm:cxn modelId="{0B522A9F-DF91-4ACF-94E3-F378B9600B32}" srcId="{F9E8069B-F5C0-4F50-B4C7-B73B345ED5DE}" destId="{24CCCD56-55D0-4922-AF89-CAA88D3E5498}" srcOrd="1" destOrd="0" parTransId="{5E1714C5-C6BD-430A-8C49-4E6EFEB923E9}" sibTransId="{FC004908-7FB5-45A8-B055-CA76CBA8891A}"/>
    <dgm:cxn modelId="{1E6B64B9-7F36-4622-878F-29B0517836FA}" srcId="{696E58A2-4586-483A-984A-9DD6AFBE5F5B}" destId="{EDA3D8C4-EDC4-44A5-A089-9AF36989F0C2}" srcOrd="0" destOrd="0" parTransId="{3C750641-5E38-4665-ADF4-EB6AB3ED4D7F}" sibTransId="{EE471840-9B6C-466F-8D4B-A3D38B1B2CBA}"/>
    <dgm:cxn modelId="{8ACD28BC-6822-4F1E-B00F-7139435E2B86}" type="presOf" srcId="{24CCCD56-55D0-4922-AF89-CAA88D3E5498}" destId="{70289EF1-1910-4378-AAC7-0B0298F5B9CE}" srcOrd="0" destOrd="1" presId="urn:microsoft.com/office/officeart/2005/8/layout/list1"/>
    <dgm:cxn modelId="{A3DFB5C2-0E33-4AD0-A682-5E6D2A0E79DF}" srcId="{72C3DA1D-CA06-4557-89DA-B81B4E6AA15F}" destId="{3072FB7E-2C4E-4C91-BF88-D37FB07337CF}" srcOrd="1" destOrd="0" parTransId="{7CFBC1A3-5B2D-4C56-930E-67B2CE221578}" sibTransId="{2FA49230-11A4-4102-8640-7E1597285BFA}"/>
    <dgm:cxn modelId="{174178C3-A6E1-41B0-836E-82989921FBB1}" type="presOf" srcId="{F3E060BE-BB52-4F4E-A65F-F93EA9A1748A}" destId="{70289EF1-1910-4378-AAC7-0B0298F5B9CE}" srcOrd="0" destOrd="0" presId="urn:microsoft.com/office/officeart/2005/8/layout/list1"/>
    <dgm:cxn modelId="{7FA839CA-3F17-4612-838E-136CDF3B6EF3}" type="presOf" srcId="{72C3DA1D-CA06-4557-89DA-B81B4E6AA15F}" destId="{5F518478-44F8-4EE1-B8D1-CD74F894CD6E}" srcOrd="0" destOrd="0" presId="urn:microsoft.com/office/officeart/2005/8/layout/list1"/>
    <dgm:cxn modelId="{BC355DCB-BD9E-4CEA-B6CC-FD4B9E2D1C37}" type="presOf" srcId="{696E58A2-4586-483A-984A-9DD6AFBE5F5B}" destId="{65A6DEAB-E124-4843-8D51-E4B974F9A99A}" srcOrd="0" destOrd="0" presId="urn:microsoft.com/office/officeart/2005/8/layout/list1"/>
    <dgm:cxn modelId="{B1B94BCE-2B0F-4F4E-A501-18B0C9011E97}" type="presOf" srcId="{F9E8069B-F5C0-4F50-B4C7-B73B345ED5DE}" destId="{2C4D5CE0-1E6D-4D9F-9871-2C9011B62962}" srcOrd="0" destOrd="0" presId="urn:microsoft.com/office/officeart/2005/8/layout/list1"/>
    <dgm:cxn modelId="{0F2292D3-A5B9-4CD5-94BA-FCFFAD71B458}" type="presOf" srcId="{50766C55-E30E-4089-B61E-51B9B5D2B8CF}" destId="{EF2C2BBB-E4F4-42B6-9872-77A5C2A7682E}" srcOrd="0" destOrd="0" presId="urn:microsoft.com/office/officeart/2005/8/layout/list1"/>
    <dgm:cxn modelId="{CCA85FE5-ECE4-408B-9D79-341701A9479A}" type="presOf" srcId="{3072FB7E-2C4E-4C91-BF88-D37FB07337CF}" destId="{00A86F69-BB78-4AEC-BF13-0F93B6838A3F}" srcOrd="0" destOrd="0" presId="urn:microsoft.com/office/officeart/2005/8/layout/list1"/>
    <dgm:cxn modelId="{A47E77ED-8A87-47E3-A6E3-65E67CE31582}" type="presOf" srcId="{DBD871B8-1D83-495B-804C-5FBA3744DA7F}" destId="{EF2C2BBB-E4F4-42B6-9872-77A5C2A7682E}" srcOrd="0" destOrd="1" presId="urn:microsoft.com/office/officeart/2005/8/layout/list1"/>
    <dgm:cxn modelId="{0E2563F3-D9EF-409F-BAEC-11AF0030DB81}" type="presOf" srcId="{F9E8069B-F5C0-4F50-B4C7-B73B345ED5DE}" destId="{88CEBA42-E581-4180-AAB1-4A72BFA82480}" srcOrd="1" destOrd="0" presId="urn:microsoft.com/office/officeart/2005/8/layout/list1"/>
    <dgm:cxn modelId="{868E1CFB-2B70-4AAD-BF2F-2F2D1E348523}" srcId="{3072FB7E-2C4E-4C91-BF88-D37FB07337CF}" destId="{D5A5CE59-F06E-493E-951C-A0DD70F7AB36}" srcOrd="2" destOrd="0" parTransId="{4341A430-1B97-4091-B60E-B6077E90C7DE}" sibTransId="{E4F5BE1C-0391-4434-8A13-DD109D4F05AF}"/>
    <dgm:cxn modelId="{907443FC-3D6C-452D-874B-DB6D03C29489}" type="presOf" srcId="{696E58A2-4586-483A-984A-9DD6AFBE5F5B}" destId="{15CE0800-35C1-452D-BB9D-5A1DED38968D}" srcOrd="1" destOrd="0" presId="urn:microsoft.com/office/officeart/2005/8/layout/list1"/>
    <dgm:cxn modelId="{9F3AA059-E361-4154-88E9-01E1AEBE0AE9}" type="presParOf" srcId="{5F518478-44F8-4EE1-B8D1-CD74F894CD6E}" destId="{BF361798-3237-4420-8C7B-217260E4413B}" srcOrd="0" destOrd="0" presId="urn:microsoft.com/office/officeart/2005/8/layout/list1"/>
    <dgm:cxn modelId="{64420023-33D9-40CF-9C48-A2DF53D9A0D4}" type="presParOf" srcId="{BF361798-3237-4420-8C7B-217260E4413B}" destId="{65A6DEAB-E124-4843-8D51-E4B974F9A99A}" srcOrd="0" destOrd="0" presId="urn:microsoft.com/office/officeart/2005/8/layout/list1"/>
    <dgm:cxn modelId="{DD6912E9-6C86-4B6B-A910-52A4160FF83C}" type="presParOf" srcId="{BF361798-3237-4420-8C7B-217260E4413B}" destId="{15CE0800-35C1-452D-BB9D-5A1DED38968D}" srcOrd="1" destOrd="0" presId="urn:microsoft.com/office/officeart/2005/8/layout/list1"/>
    <dgm:cxn modelId="{2ECD469D-A604-48A7-BEB4-E183807B6F81}" type="presParOf" srcId="{5F518478-44F8-4EE1-B8D1-CD74F894CD6E}" destId="{41E1FD08-0138-4891-BB80-C63123484A45}" srcOrd="1" destOrd="0" presId="urn:microsoft.com/office/officeart/2005/8/layout/list1"/>
    <dgm:cxn modelId="{8D636E7F-A6F2-4545-BB5D-4BBC7C831B6A}" type="presParOf" srcId="{5F518478-44F8-4EE1-B8D1-CD74F894CD6E}" destId="{3C84FFE7-41DC-4DE4-98DA-A3A6A1348AD7}" srcOrd="2" destOrd="0" presId="urn:microsoft.com/office/officeart/2005/8/layout/list1"/>
    <dgm:cxn modelId="{E393B0D0-0B00-49AE-A5F5-3C4A22B2BEE2}" type="presParOf" srcId="{5F518478-44F8-4EE1-B8D1-CD74F894CD6E}" destId="{116AC0FC-EBDC-4079-BD5D-E2E6D0EA5AE0}" srcOrd="3" destOrd="0" presId="urn:microsoft.com/office/officeart/2005/8/layout/list1"/>
    <dgm:cxn modelId="{3172897E-1269-4ABC-BC91-B843B56D361E}" type="presParOf" srcId="{5F518478-44F8-4EE1-B8D1-CD74F894CD6E}" destId="{A29E443E-21BA-4E08-A199-4E251A7A40A8}" srcOrd="4" destOrd="0" presId="urn:microsoft.com/office/officeart/2005/8/layout/list1"/>
    <dgm:cxn modelId="{038ACF77-FC8A-4945-9D29-82E411D5CAB9}" type="presParOf" srcId="{A29E443E-21BA-4E08-A199-4E251A7A40A8}" destId="{00A86F69-BB78-4AEC-BF13-0F93B6838A3F}" srcOrd="0" destOrd="0" presId="urn:microsoft.com/office/officeart/2005/8/layout/list1"/>
    <dgm:cxn modelId="{D17BB1DC-F6DF-4EB7-85B9-9BAAFA9F8C14}" type="presParOf" srcId="{A29E443E-21BA-4E08-A199-4E251A7A40A8}" destId="{A3EEEE6E-F69F-46CB-BBA8-20ECCA49695F}" srcOrd="1" destOrd="0" presId="urn:microsoft.com/office/officeart/2005/8/layout/list1"/>
    <dgm:cxn modelId="{8177DDE4-CA93-4739-8A36-92639441800B}" type="presParOf" srcId="{5F518478-44F8-4EE1-B8D1-CD74F894CD6E}" destId="{7485EB0A-844A-4E89-B0A7-88B04CAABB1E}" srcOrd="5" destOrd="0" presId="urn:microsoft.com/office/officeart/2005/8/layout/list1"/>
    <dgm:cxn modelId="{912F990B-A72E-4DA7-8234-D93B806BDB1B}" type="presParOf" srcId="{5F518478-44F8-4EE1-B8D1-CD74F894CD6E}" destId="{EF2C2BBB-E4F4-42B6-9872-77A5C2A7682E}" srcOrd="6" destOrd="0" presId="urn:microsoft.com/office/officeart/2005/8/layout/list1"/>
    <dgm:cxn modelId="{BB239392-DE6F-4CED-ACE9-407D531283D9}" type="presParOf" srcId="{5F518478-44F8-4EE1-B8D1-CD74F894CD6E}" destId="{3A56A837-CD05-4BCF-8EF6-17C971726882}" srcOrd="7" destOrd="0" presId="urn:microsoft.com/office/officeart/2005/8/layout/list1"/>
    <dgm:cxn modelId="{E033E974-6E34-4892-9722-8C38B76DD65C}" type="presParOf" srcId="{5F518478-44F8-4EE1-B8D1-CD74F894CD6E}" destId="{DE47818E-E8EA-46EE-99F2-7668EFCF1AE4}" srcOrd="8" destOrd="0" presId="urn:microsoft.com/office/officeart/2005/8/layout/list1"/>
    <dgm:cxn modelId="{7FA52578-A5E2-44B6-8F27-B02A30B8BD62}" type="presParOf" srcId="{DE47818E-E8EA-46EE-99F2-7668EFCF1AE4}" destId="{2C4D5CE0-1E6D-4D9F-9871-2C9011B62962}" srcOrd="0" destOrd="0" presId="urn:microsoft.com/office/officeart/2005/8/layout/list1"/>
    <dgm:cxn modelId="{94278256-913C-4BFA-849C-E85F6E2F892F}" type="presParOf" srcId="{DE47818E-E8EA-46EE-99F2-7668EFCF1AE4}" destId="{88CEBA42-E581-4180-AAB1-4A72BFA82480}" srcOrd="1" destOrd="0" presId="urn:microsoft.com/office/officeart/2005/8/layout/list1"/>
    <dgm:cxn modelId="{0BD5D091-5CCA-4EB7-947E-24948A8A173E}" type="presParOf" srcId="{5F518478-44F8-4EE1-B8D1-CD74F894CD6E}" destId="{7209CEBE-774B-4CC8-9F46-4F10B695C836}" srcOrd="9" destOrd="0" presId="urn:microsoft.com/office/officeart/2005/8/layout/list1"/>
    <dgm:cxn modelId="{EC01C253-5BA7-40CB-9817-1FF922FAF45A}" type="presParOf" srcId="{5F518478-44F8-4EE1-B8D1-CD74F894CD6E}" destId="{70289EF1-1910-4378-AAC7-0B0298F5B9C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C3DA1D-CA06-4557-89DA-B81B4E6AA1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E58A2-4586-483A-984A-9DD6AFBE5F5B}">
      <dgm:prSet phldrT="[Text]" custT="1"/>
      <dgm:spPr/>
      <dgm:t>
        <a:bodyPr/>
        <a:lstStyle/>
        <a:p>
          <a:r>
            <a:rPr lang="en-US" sz="1600" dirty="0"/>
            <a:t>I don’t need to wear a mask since I received both doses of COVID-19 vaccine.</a:t>
          </a:r>
        </a:p>
      </dgm:t>
    </dgm:pt>
    <dgm:pt modelId="{A62F1D4F-10D9-47E4-870D-8DD9C2BB5A10}" type="parTrans" cxnId="{92A9F02D-A587-41C8-A3B0-5757898DDEB6}">
      <dgm:prSet/>
      <dgm:spPr/>
      <dgm:t>
        <a:bodyPr/>
        <a:lstStyle/>
        <a:p>
          <a:endParaRPr lang="en-US" sz="2400"/>
        </a:p>
      </dgm:t>
    </dgm:pt>
    <dgm:pt modelId="{740562C4-F7E4-46DF-BF6C-1A5324FD118F}" type="sibTrans" cxnId="{92A9F02D-A587-41C8-A3B0-5757898DDEB6}">
      <dgm:prSet/>
      <dgm:spPr/>
      <dgm:t>
        <a:bodyPr/>
        <a:lstStyle/>
        <a:p>
          <a:endParaRPr lang="en-US" sz="2400"/>
        </a:p>
      </dgm:t>
    </dgm:pt>
    <dgm:pt modelId="{D251DFA2-FED7-4B47-9F1B-58D9B354A976}">
      <dgm:prSet phldrT="[Text]" custT="1"/>
      <dgm:spPr/>
      <dgm:t>
        <a:bodyPr/>
        <a:lstStyle/>
        <a:p>
          <a:r>
            <a:rPr lang="en-US" sz="1600" dirty="0"/>
            <a:t>Guidance changes as more and more people get vaccinated.</a:t>
          </a:r>
        </a:p>
      </dgm:t>
    </dgm:pt>
    <dgm:pt modelId="{0971D6D7-1734-43D0-A7B8-4CEFC5F777E4}" type="parTrans" cxnId="{4F11FCBE-AF8B-4AA8-A949-34B3EA72EF20}">
      <dgm:prSet/>
      <dgm:spPr/>
      <dgm:t>
        <a:bodyPr/>
        <a:lstStyle/>
        <a:p>
          <a:endParaRPr lang="en-US" sz="2400"/>
        </a:p>
      </dgm:t>
    </dgm:pt>
    <dgm:pt modelId="{B30E2746-E2BD-4CD0-8F01-C86837FA0DCE}" type="sibTrans" cxnId="{4F11FCBE-AF8B-4AA8-A949-34B3EA72EF20}">
      <dgm:prSet/>
      <dgm:spPr/>
      <dgm:t>
        <a:bodyPr/>
        <a:lstStyle/>
        <a:p>
          <a:endParaRPr lang="en-US" sz="2400"/>
        </a:p>
      </dgm:t>
    </dgm:pt>
    <dgm:pt modelId="{C14C9E4C-4812-4F92-B00E-6E292194E367}">
      <dgm:prSet phldrT="[Text]" custT="1"/>
      <dgm:spPr/>
      <dgm:t>
        <a:bodyPr/>
        <a:lstStyle/>
        <a:p>
          <a:r>
            <a:rPr lang="en-US" sz="1600" dirty="0"/>
            <a:t>The vaccine will change my DNA.</a:t>
          </a:r>
        </a:p>
      </dgm:t>
    </dgm:pt>
    <dgm:pt modelId="{45082F64-EB39-4A4E-83D3-965949D7CD08}" type="parTrans" cxnId="{A1B6CEBF-352D-4310-AEAE-ED66962483EE}">
      <dgm:prSet/>
      <dgm:spPr/>
      <dgm:t>
        <a:bodyPr/>
        <a:lstStyle/>
        <a:p>
          <a:endParaRPr lang="en-US" sz="2400"/>
        </a:p>
      </dgm:t>
    </dgm:pt>
    <dgm:pt modelId="{39B70022-8466-4AFF-938C-A56C813E0DC3}" type="sibTrans" cxnId="{A1B6CEBF-352D-4310-AEAE-ED66962483EE}">
      <dgm:prSet/>
      <dgm:spPr/>
      <dgm:t>
        <a:bodyPr/>
        <a:lstStyle/>
        <a:p>
          <a:endParaRPr lang="en-US" sz="2400"/>
        </a:p>
      </dgm:t>
    </dgm:pt>
    <dgm:pt modelId="{BFFE84B1-F9CB-4ACC-9222-FC1A770102B0}">
      <dgm:prSet phldrT="[Text]" custT="1"/>
      <dgm:spPr/>
      <dgm:t>
        <a:bodyPr/>
        <a:lstStyle/>
        <a:p>
          <a:r>
            <a:rPr lang="en-US" sz="1600" dirty="0"/>
            <a:t>It doesn’t change one’s DNA at all.</a:t>
          </a:r>
        </a:p>
      </dgm:t>
    </dgm:pt>
    <dgm:pt modelId="{4043A844-73B2-4024-B325-173548BCD2C6}" type="parTrans" cxnId="{2605FC91-D16C-4945-82D8-2A3AC3D9BCFC}">
      <dgm:prSet/>
      <dgm:spPr/>
      <dgm:t>
        <a:bodyPr/>
        <a:lstStyle/>
        <a:p>
          <a:endParaRPr lang="en-US" sz="2400"/>
        </a:p>
      </dgm:t>
    </dgm:pt>
    <dgm:pt modelId="{2BEF0CAC-9D98-400E-8D59-D476BCD68429}" type="sibTrans" cxnId="{2605FC91-D16C-4945-82D8-2A3AC3D9BCFC}">
      <dgm:prSet/>
      <dgm:spPr/>
      <dgm:t>
        <a:bodyPr/>
        <a:lstStyle/>
        <a:p>
          <a:endParaRPr lang="en-US" sz="2400"/>
        </a:p>
      </dgm:t>
    </dgm:pt>
    <dgm:pt modelId="{92E39CBB-6C69-4AF9-A909-8A28F5730760}">
      <dgm:prSet phldrT="[Text]" custT="1"/>
      <dgm:spPr/>
      <dgm:t>
        <a:bodyPr/>
        <a:lstStyle/>
        <a:p>
          <a:r>
            <a:rPr lang="en-US" sz="1600" dirty="0"/>
            <a:t>Do not need to wear mask when indoors with others who are fully vaccinated.</a:t>
          </a:r>
        </a:p>
      </dgm:t>
    </dgm:pt>
    <dgm:pt modelId="{5DB8EB7D-6E42-49B5-A215-F49F8B8B5469}" type="parTrans" cxnId="{5FE73EEF-3DA2-4916-BE1D-5BA6E1DC891C}">
      <dgm:prSet/>
      <dgm:spPr/>
      <dgm:t>
        <a:bodyPr/>
        <a:lstStyle/>
        <a:p>
          <a:endParaRPr lang="en-US" sz="2400"/>
        </a:p>
      </dgm:t>
    </dgm:pt>
    <dgm:pt modelId="{F6048A17-D892-4E8B-BAB3-D86A4B207FBD}" type="sibTrans" cxnId="{5FE73EEF-3DA2-4916-BE1D-5BA6E1DC891C}">
      <dgm:prSet/>
      <dgm:spPr/>
      <dgm:t>
        <a:bodyPr/>
        <a:lstStyle/>
        <a:p>
          <a:endParaRPr lang="en-US" sz="2400"/>
        </a:p>
      </dgm:t>
    </dgm:pt>
    <dgm:pt modelId="{B264D62C-4037-42C3-8881-0E5BEFCF732E}">
      <dgm:prSet phldrT="[Text]" custT="1"/>
      <dgm:spPr/>
      <dgm:t>
        <a:bodyPr/>
        <a:lstStyle/>
        <a:p>
          <a:r>
            <a:rPr lang="en-US" sz="1600" dirty="0"/>
            <a:t>Do not need to wear mask when indoors with unvaccinated people from 1 other household unless any of those people has an increased risk for severe illness from COVID-19</a:t>
          </a:r>
        </a:p>
      </dgm:t>
    </dgm:pt>
    <dgm:pt modelId="{02F11D88-6EEC-4B56-870C-203311A4B648}" type="parTrans" cxnId="{A121BC8F-2329-44B0-9EDA-BA2B12F53E93}">
      <dgm:prSet/>
      <dgm:spPr/>
      <dgm:t>
        <a:bodyPr/>
        <a:lstStyle/>
        <a:p>
          <a:endParaRPr lang="en-US" sz="2400"/>
        </a:p>
      </dgm:t>
    </dgm:pt>
    <dgm:pt modelId="{5872D0C5-E71F-4D50-BA89-4390873B63BA}" type="sibTrans" cxnId="{A121BC8F-2329-44B0-9EDA-BA2B12F53E93}">
      <dgm:prSet/>
      <dgm:spPr/>
      <dgm:t>
        <a:bodyPr/>
        <a:lstStyle/>
        <a:p>
          <a:endParaRPr lang="en-US" sz="2400"/>
        </a:p>
      </dgm:t>
    </dgm:pt>
    <dgm:pt modelId="{1364890B-C3CC-4372-96EC-337D32D0B3B1}">
      <dgm:prSet phldrT="[Text]" custT="1"/>
      <dgm:spPr/>
      <dgm:t>
        <a:bodyPr/>
        <a:lstStyle/>
        <a:p>
          <a:r>
            <a:rPr lang="en-US" sz="1600" dirty="0"/>
            <a:t>It uses mRNA which is a short piece of genetic material that teaches your body how to make spike proteins which are found on the outside of the COVID-19 virus which then helps to boost your protection.</a:t>
          </a:r>
        </a:p>
      </dgm:t>
    </dgm:pt>
    <dgm:pt modelId="{419BAB39-FE25-4379-9B47-DB3EAE473314}" type="parTrans" cxnId="{A5249B16-A5CC-47B0-96EE-6E52B7D8B6AE}">
      <dgm:prSet/>
      <dgm:spPr/>
      <dgm:t>
        <a:bodyPr/>
        <a:lstStyle/>
        <a:p>
          <a:endParaRPr lang="en-US" sz="2400"/>
        </a:p>
      </dgm:t>
    </dgm:pt>
    <dgm:pt modelId="{3DCEABB3-1097-43E0-95E1-A666BB88F313}" type="sibTrans" cxnId="{A5249B16-A5CC-47B0-96EE-6E52B7D8B6AE}">
      <dgm:prSet/>
      <dgm:spPr/>
      <dgm:t>
        <a:bodyPr/>
        <a:lstStyle/>
        <a:p>
          <a:endParaRPr lang="en-US" sz="2400"/>
        </a:p>
      </dgm:t>
    </dgm:pt>
    <dgm:pt modelId="{442403BB-B29A-4C3D-B1FD-230A9B6FD519}">
      <dgm:prSet phldrT="[Text]" custT="1"/>
      <dgm:spPr/>
      <dgm:t>
        <a:bodyPr/>
        <a:lstStyle/>
        <a:p>
          <a:r>
            <a:rPr lang="en-US" sz="1600" dirty="0"/>
            <a:t>The vaccine will get me infected with COVID-19.</a:t>
          </a:r>
        </a:p>
      </dgm:t>
    </dgm:pt>
    <dgm:pt modelId="{E40DFBFB-7924-4A76-81EB-F5D4B9E4F9D9}" type="parTrans" cxnId="{40096D1A-A9A6-44DA-BC77-9BD1AC275BE5}">
      <dgm:prSet/>
      <dgm:spPr/>
      <dgm:t>
        <a:bodyPr/>
        <a:lstStyle/>
        <a:p>
          <a:endParaRPr lang="en-US"/>
        </a:p>
      </dgm:t>
    </dgm:pt>
    <dgm:pt modelId="{F3E65AD6-BEF8-42E8-A07E-606AB611ECCC}" type="sibTrans" cxnId="{40096D1A-A9A6-44DA-BC77-9BD1AC275BE5}">
      <dgm:prSet/>
      <dgm:spPr/>
      <dgm:t>
        <a:bodyPr/>
        <a:lstStyle/>
        <a:p>
          <a:endParaRPr lang="en-US"/>
        </a:p>
      </dgm:t>
    </dgm:pt>
    <dgm:pt modelId="{7F9BB438-63F7-4F83-900F-418577629F4A}">
      <dgm:prSet phldrT="[Text]" custT="1"/>
      <dgm:spPr/>
      <dgm:t>
        <a:bodyPr/>
        <a:lstStyle/>
        <a:p>
          <a:r>
            <a:rPr lang="en-US" sz="1600" dirty="0"/>
            <a:t>These vaccine “prime the pump” to have your body recognize the virus if it’s seen in the future.</a:t>
          </a:r>
        </a:p>
      </dgm:t>
    </dgm:pt>
    <dgm:pt modelId="{3B7BBABE-81CC-4529-88A9-386DDA1A6C28}" type="parTrans" cxnId="{A64C7087-2195-4970-B7E4-8CDA3BC28A1E}">
      <dgm:prSet/>
      <dgm:spPr/>
      <dgm:t>
        <a:bodyPr/>
        <a:lstStyle/>
        <a:p>
          <a:endParaRPr lang="en-US"/>
        </a:p>
      </dgm:t>
    </dgm:pt>
    <dgm:pt modelId="{A0FF0D2D-7A7E-4DCE-A932-51F665CC372A}" type="sibTrans" cxnId="{A64C7087-2195-4970-B7E4-8CDA3BC28A1E}">
      <dgm:prSet/>
      <dgm:spPr/>
      <dgm:t>
        <a:bodyPr/>
        <a:lstStyle/>
        <a:p>
          <a:endParaRPr lang="en-US"/>
        </a:p>
      </dgm:t>
    </dgm:pt>
    <dgm:pt modelId="{57780393-D744-41FB-BDF7-353951197A25}">
      <dgm:prSet phldrT="[Text]" custT="1"/>
      <dgm:spPr/>
      <dgm:t>
        <a:bodyPr/>
        <a:lstStyle/>
        <a:p>
          <a:r>
            <a:rPr lang="en-US" sz="1600" dirty="0"/>
            <a:t>mRNA vaccines do not use the virus material.</a:t>
          </a:r>
        </a:p>
      </dgm:t>
    </dgm:pt>
    <dgm:pt modelId="{96EF5A9F-154B-476B-B984-96B0B4FB28BD}" type="parTrans" cxnId="{31065728-F528-4627-9980-F41BEB05962D}">
      <dgm:prSet/>
      <dgm:spPr/>
      <dgm:t>
        <a:bodyPr/>
        <a:lstStyle/>
        <a:p>
          <a:endParaRPr lang="en-US"/>
        </a:p>
      </dgm:t>
    </dgm:pt>
    <dgm:pt modelId="{CE848EF3-3ACB-47CF-99C3-9EC5483ED0E8}" type="sibTrans" cxnId="{31065728-F528-4627-9980-F41BEB05962D}">
      <dgm:prSet/>
      <dgm:spPr/>
      <dgm:t>
        <a:bodyPr/>
        <a:lstStyle/>
        <a:p>
          <a:endParaRPr lang="en-US"/>
        </a:p>
      </dgm:t>
    </dgm:pt>
    <dgm:pt modelId="{00501104-14AA-4FCF-B512-E8908F5E3EF2}">
      <dgm:prSet phldrT="[Text]" custT="1"/>
      <dgm:spPr/>
      <dgm:t>
        <a:bodyPr/>
        <a:lstStyle/>
        <a:p>
          <a:r>
            <a:rPr lang="en-US" sz="1600" dirty="0"/>
            <a:t>The single-shot traditional vaccine uses dead virus which cannot cause COVID-19 infection.</a:t>
          </a:r>
        </a:p>
      </dgm:t>
    </dgm:pt>
    <dgm:pt modelId="{181A9B82-EF66-45BB-9121-D91C72CA1F45}" type="parTrans" cxnId="{DCAD45E4-DA31-4223-BA63-6D03CC513005}">
      <dgm:prSet/>
      <dgm:spPr/>
      <dgm:t>
        <a:bodyPr/>
        <a:lstStyle/>
        <a:p>
          <a:endParaRPr lang="en-US"/>
        </a:p>
      </dgm:t>
    </dgm:pt>
    <dgm:pt modelId="{2836A1FD-5034-4526-82E2-6789AC833A07}" type="sibTrans" cxnId="{DCAD45E4-DA31-4223-BA63-6D03CC513005}">
      <dgm:prSet/>
      <dgm:spPr/>
      <dgm:t>
        <a:bodyPr/>
        <a:lstStyle/>
        <a:p>
          <a:endParaRPr lang="en-US"/>
        </a:p>
      </dgm:t>
    </dgm:pt>
    <dgm:pt modelId="{5F518478-44F8-4EE1-B8D1-CD74F894CD6E}" type="pres">
      <dgm:prSet presAssocID="{72C3DA1D-CA06-4557-89DA-B81B4E6AA15F}" presName="linear" presStyleCnt="0">
        <dgm:presLayoutVars>
          <dgm:dir/>
          <dgm:animLvl val="lvl"/>
          <dgm:resizeHandles val="exact"/>
        </dgm:presLayoutVars>
      </dgm:prSet>
      <dgm:spPr/>
    </dgm:pt>
    <dgm:pt modelId="{BF361798-3237-4420-8C7B-217260E4413B}" type="pres">
      <dgm:prSet presAssocID="{696E58A2-4586-483A-984A-9DD6AFBE5F5B}" presName="parentLin" presStyleCnt="0"/>
      <dgm:spPr/>
    </dgm:pt>
    <dgm:pt modelId="{65A6DEAB-E124-4843-8D51-E4B974F9A99A}" type="pres">
      <dgm:prSet presAssocID="{696E58A2-4586-483A-984A-9DD6AFBE5F5B}" presName="parentLeftMargin" presStyleLbl="node1" presStyleIdx="0" presStyleCnt="3"/>
      <dgm:spPr/>
    </dgm:pt>
    <dgm:pt modelId="{15CE0800-35C1-452D-BB9D-5A1DED38968D}" type="pres">
      <dgm:prSet presAssocID="{696E58A2-4586-483A-984A-9DD6AFBE5F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E1FD08-0138-4891-BB80-C63123484A45}" type="pres">
      <dgm:prSet presAssocID="{696E58A2-4586-483A-984A-9DD6AFBE5F5B}" presName="negativeSpace" presStyleCnt="0"/>
      <dgm:spPr/>
    </dgm:pt>
    <dgm:pt modelId="{3C84FFE7-41DC-4DE4-98DA-A3A6A1348AD7}" type="pres">
      <dgm:prSet presAssocID="{696E58A2-4586-483A-984A-9DD6AFBE5F5B}" presName="childText" presStyleLbl="conFgAcc1" presStyleIdx="0" presStyleCnt="3">
        <dgm:presLayoutVars>
          <dgm:bulletEnabled val="1"/>
        </dgm:presLayoutVars>
      </dgm:prSet>
      <dgm:spPr/>
    </dgm:pt>
    <dgm:pt modelId="{B595AD28-CDCB-46F8-9881-2D99AD7858E3}" type="pres">
      <dgm:prSet presAssocID="{740562C4-F7E4-46DF-BF6C-1A5324FD118F}" presName="spaceBetweenRectangles" presStyleCnt="0"/>
      <dgm:spPr/>
    </dgm:pt>
    <dgm:pt modelId="{11E98C02-8E3D-4238-A0E0-14605B74A038}" type="pres">
      <dgm:prSet presAssocID="{C14C9E4C-4812-4F92-B00E-6E292194E367}" presName="parentLin" presStyleCnt="0"/>
      <dgm:spPr/>
    </dgm:pt>
    <dgm:pt modelId="{3C9593F0-598D-4314-A5C2-9DEB2AB2B263}" type="pres">
      <dgm:prSet presAssocID="{C14C9E4C-4812-4F92-B00E-6E292194E367}" presName="parentLeftMargin" presStyleLbl="node1" presStyleIdx="0" presStyleCnt="3"/>
      <dgm:spPr/>
    </dgm:pt>
    <dgm:pt modelId="{FA2F83E4-F2AE-40E6-8ACC-73D3EF4511F1}" type="pres">
      <dgm:prSet presAssocID="{C14C9E4C-4812-4F92-B00E-6E292194E3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42FF8A7-64D1-43BF-86B4-9B92409D70F9}" type="pres">
      <dgm:prSet presAssocID="{C14C9E4C-4812-4F92-B00E-6E292194E367}" presName="negativeSpace" presStyleCnt="0"/>
      <dgm:spPr/>
    </dgm:pt>
    <dgm:pt modelId="{BEE28193-91A0-4507-9419-54C8AB40390A}" type="pres">
      <dgm:prSet presAssocID="{C14C9E4C-4812-4F92-B00E-6E292194E367}" presName="childText" presStyleLbl="conFgAcc1" presStyleIdx="1" presStyleCnt="3">
        <dgm:presLayoutVars>
          <dgm:bulletEnabled val="1"/>
        </dgm:presLayoutVars>
      </dgm:prSet>
      <dgm:spPr/>
    </dgm:pt>
    <dgm:pt modelId="{FD7C47D0-84DD-4259-9F72-EB661614FCB6}" type="pres">
      <dgm:prSet presAssocID="{39B70022-8466-4AFF-938C-A56C813E0DC3}" presName="spaceBetweenRectangles" presStyleCnt="0"/>
      <dgm:spPr/>
    </dgm:pt>
    <dgm:pt modelId="{27839743-EB47-416A-AB9F-0C23DE196596}" type="pres">
      <dgm:prSet presAssocID="{442403BB-B29A-4C3D-B1FD-230A9B6FD519}" presName="parentLin" presStyleCnt="0"/>
      <dgm:spPr/>
    </dgm:pt>
    <dgm:pt modelId="{7B5C659A-4DA4-4C31-8112-FDAE9439BC48}" type="pres">
      <dgm:prSet presAssocID="{442403BB-B29A-4C3D-B1FD-230A9B6FD519}" presName="parentLeftMargin" presStyleLbl="node1" presStyleIdx="1" presStyleCnt="3"/>
      <dgm:spPr/>
    </dgm:pt>
    <dgm:pt modelId="{EDF04D10-61B5-426C-85F1-46E4ACDC00AD}" type="pres">
      <dgm:prSet presAssocID="{442403BB-B29A-4C3D-B1FD-230A9B6FD51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0F57DE1-0E1C-4D35-AC59-F19C5CC49B6B}" type="pres">
      <dgm:prSet presAssocID="{442403BB-B29A-4C3D-B1FD-230A9B6FD519}" presName="negativeSpace" presStyleCnt="0"/>
      <dgm:spPr/>
    </dgm:pt>
    <dgm:pt modelId="{CC8C2E47-1CF1-4732-9322-8DE29D4DAAEE}" type="pres">
      <dgm:prSet presAssocID="{442403BB-B29A-4C3D-B1FD-230A9B6FD519}" presName="childText" presStyleLbl="conFgAcc1" presStyleIdx="2" presStyleCnt="3" custLinFactY="509" custLinFactNeighborY="100000">
        <dgm:presLayoutVars>
          <dgm:bulletEnabled val="1"/>
        </dgm:presLayoutVars>
      </dgm:prSet>
      <dgm:spPr/>
    </dgm:pt>
  </dgm:ptLst>
  <dgm:cxnLst>
    <dgm:cxn modelId="{49F9660E-E5DA-4F00-85DE-E034BFAADEAA}" type="presOf" srcId="{7F9BB438-63F7-4F83-900F-418577629F4A}" destId="{CC8C2E47-1CF1-4732-9322-8DE29D4DAAEE}" srcOrd="0" destOrd="0" presId="urn:microsoft.com/office/officeart/2005/8/layout/list1"/>
    <dgm:cxn modelId="{A5249B16-A5CC-47B0-96EE-6E52B7D8B6AE}" srcId="{C14C9E4C-4812-4F92-B00E-6E292194E367}" destId="{1364890B-C3CC-4372-96EC-337D32D0B3B1}" srcOrd="1" destOrd="0" parTransId="{419BAB39-FE25-4379-9B47-DB3EAE473314}" sibTransId="{3DCEABB3-1097-43E0-95E1-A666BB88F313}"/>
    <dgm:cxn modelId="{40096D1A-A9A6-44DA-BC77-9BD1AC275BE5}" srcId="{72C3DA1D-CA06-4557-89DA-B81B4E6AA15F}" destId="{442403BB-B29A-4C3D-B1FD-230A9B6FD519}" srcOrd="2" destOrd="0" parTransId="{E40DFBFB-7924-4A76-81EB-F5D4B9E4F9D9}" sibTransId="{F3E65AD6-BEF8-42E8-A07E-606AB611ECCC}"/>
    <dgm:cxn modelId="{31065728-F528-4627-9980-F41BEB05962D}" srcId="{442403BB-B29A-4C3D-B1FD-230A9B6FD519}" destId="{57780393-D744-41FB-BDF7-353951197A25}" srcOrd="1" destOrd="0" parTransId="{96EF5A9F-154B-476B-B984-96B0B4FB28BD}" sibTransId="{CE848EF3-3ACB-47CF-99C3-9EC5483ED0E8}"/>
    <dgm:cxn modelId="{92A9F02D-A587-41C8-A3B0-5757898DDEB6}" srcId="{72C3DA1D-CA06-4557-89DA-B81B4E6AA15F}" destId="{696E58A2-4586-483A-984A-9DD6AFBE5F5B}" srcOrd="0" destOrd="0" parTransId="{A62F1D4F-10D9-47E4-870D-8DD9C2BB5A10}" sibTransId="{740562C4-F7E4-46DF-BF6C-1A5324FD118F}"/>
    <dgm:cxn modelId="{C07CE52F-8BC9-47AD-8096-E2955109C154}" type="presOf" srcId="{D251DFA2-FED7-4B47-9F1B-58D9B354A976}" destId="{3C84FFE7-41DC-4DE4-98DA-A3A6A1348AD7}" srcOrd="0" destOrd="0" presId="urn:microsoft.com/office/officeart/2005/8/layout/list1"/>
    <dgm:cxn modelId="{D216F95B-8B57-44B7-8F0A-48E2778D2B62}" type="presOf" srcId="{57780393-D744-41FB-BDF7-353951197A25}" destId="{CC8C2E47-1CF1-4732-9322-8DE29D4DAAEE}" srcOrd="0" destOrd="1" presId="urn:microsoft.com/office/officeart/2005/8/layout/list1"/>
    <dgm:cxn modelId="{4E8ED065-66F9-4D20-B319-5953C05E469A}" type="presOf" srcId="{C14C9E4C-4812-4F92-B00E-6E292194E367}" destId="{3C9593F0-598D-4314-A5C2-9DEB2AB2B263}" srcOrd="0" destOrd="0" presId="urn:microsoft.com/office/officeart/2005/8/layout/list1"/>
    <dgm:cxn modelId="{1A15696C-38CB-4A6E-AE27-B7169089E770}" type="presOf" srcId="{442403BB-B29A-4C3D-B1FD-230A9B6FD519}" destId="{7B5C659A-4DA4-4C31-8112-FDAE9439BC48}" srcOrd="0" destOrd="0" presId="urn:microsoft.com/office/officeart/2005/8/layout/list1"/>
    <dgm:cxn modelId="{FD56B14D-8E05-405B-B9F8-F20366C6A291}" type="presOf" srcId="{B264D62C-4037-42C3-8881-0E5BEFCF732E}" destId="{3C84FFE7-41DC-4DE4-98DA-A3A6A1348AD7}" srcOrd="0" destOrd="2" presId="urn:microsoft.com/office/officeart/2005/8/layout/list1"/>
    <dgm:cxn modelId="{31F9D151-B741-4DCE-BD96-387CECDE74A9}" type="presOf" srcId="{00501104-14AA-4FCF-B512-E8908F5E3EF2}" destId="{CC8C2E47-1CF1-4732-9322-8DE29D4DAAEE}" srcOrd="0" destOrd="2" presId="urn:microsoft.com/office/officeart/2005/8/layout/list1"/>
    <dgm:cxn modelId="{663DCC72-D6AA-47E9-BC74-193A342609AA}" type="presOf" srcId="{1364890B-C3CC-4372-96EC-337D32D0B3B1}" destId="{BEE28193-91A0-4507-9419-54C8AB40390A}" srcOrd="0" destOrd="1" presId="urn:microsoft.com/office/officeart/2005/8/layout/list1"/>
    <dgm:cxn modelId="{A64C7087-2195-4970-B7E4-8CDA3BC28A1E}" srcId="{442403BB-B29A-4C3D-B1FD-230A9B6FD519}" destId="{7F9BB438-63F7-4F83-900F-418577629F4A}" srcOrd="0" destOrd="0" parTransId="{3B7BBABE-81CC-4529-88A9-386DDA1A6C28}" sibTransId="{A0FF0D2D-7A7E-4DCE-A932-51F665CC372A}"/>
    <dgm:cxn modelId="{A121BC8F-2329-44B0-9EDA-BA2B12F53E93}" srcId="{696E58A2-4586-483A-984A-9DD6AFBE5F5B}" destId="{B264D62C-4037-42C3-8881-0E5BEFCF732E}" srcOrd="2" destOrd="0" parTransId="{02F11D88-6EEC-4B56-870C-203311A4B648}" sibTransId="{5872D0C5-E71F-4D50-BA89-4390873B63BA}"/>
    <dgm:cxn modelId="{2605FC91-D16C-4945-82D8-2A3AC3D9BCFC}" srcId="{C14C9E4C-4812-4F92-B00E-6E292194E367}" destId="{BFFE84B1-F9CB-4ACC-9222-FC1A770102B0}" srcOrd="0" destOrd="0" parTransId="{4043A844-73B2-4024-B325-173548BCD2C6}" sibTransId="{2BEF0CAC-9D98-400E-8D59-D476BCD68429}"/>
    <dgm:cxn modelId="{81EDA4A4-11EE-48A9-8450-17EBA0AEFC18}" type="presOf" srcId="{C14C9E4C-4812-4F92-B00E-6E292194E367}" destId="{FA2F83E4-F2AE-40E6-8ACC-73D3EF4511F1}" srcOrd="1" destOrd="0" presId="urn:microsoft.com/office/officeart/2005/8/layout/list1"/>
    <dgm:cxn modelId="{4F11FCBE-AF8B-4AA8-A949-34B3EA72EF20}" srcId="{696E58A2-4586-483A-984A-9DD6AFBE5F5B}" destId="{D251DFA2-FED7-4B47-9F1B-58D9B354A976}" srcOrd="0" destOrd="0" parTransId="{0971D6D7-1734-43D0-A7B8-4CEFC5F777E4}" sibTransId="{B30E2746-E2BD-4CD0-8F01-C86837FA0DCE}"/>
    <dgm:cxn modelId="{A1B6CEBF-352D-4310-AEAE-ED66962483EE}" srcId="{72C3DA1D-CA06-4557-89DA-B81B4E6AA15F}" destId="{C14C9E4C-4812-4F92-B00E-6E292194E367}" srcOrd="1" destOrd="0" parTransId="{45082F64-EB39-4A4E-83D3-965949D7CD08}" sibTransId="{39B70022-8466-4AFF-938C-A56C813E0DC3}"/>
    <dgm:cxn modelId="{7FA839CA-3F17-4612-838E-136CDF3B6EF3}" type="presOf" srcId="{72C3DA1D-CA06-4557-89DA-B81B4E6AA15F}" destId="{5F518478-44F8-4EE1-B8D1-CD74F894CD6E}" srcOrd="0" destOrd="0" presId="urn:microsoft.com/office/officeart/2005/8/layout/list1"/>
    <dgm:cxn modelId="{BC355DCB-BD9E-4CEA-B6CC-FD4B9E2D1C37}" type="presOf" srcId="{696E58A2-4586-483A-984A-9DD6AFBE5F5B}" destId="{65A6DEAB-E124-4843-8D51-E4B974F9A99A}" srcOrd="0" destOrd="0" presId="urn:microsoft.com/office/officeart/2005/8/layout/list1"/>
    <dgm:cxn modelId="{B361C2D0-AF9B-4C9D-9E41-F29964E4C99F}" type="presOf" srcId="{BFFE84B1-F9CB-4ACC-9222-FC1A770102B0}" destId="{BEE28193-91A0-4507-9419-54C8AB40390A}" srcOrd="0" destOrd="0" presId="urn:microsoft.com/office/officeart/2005/8/layout/list1"/>
    <dgm:cxn modelId="{DCAD45E4-DA31-4223-BA63-6D03CC513005}" srcId="{442403BB-B29A-4C3D-B1FD-230A9B6FD519}" destId="{00501104-14AA-4FCF-B512-E8908F5E3EF2}" srcOrd="2" destOrd="0" parTransId="{181A9B82-EF66-45BB-9121-D91C72CA1F45}" sibTransId="{2836A1FD-5034-4526-82E2-6789AC833A07}"/>
    <dgm:cxn modelId="{E229E1E8-EC29-4AD6-8D3E-8389E65E8773}" type="presOf" srcId="{442403BB-B29A-4C3D-B1FD-230A9B6FD519}" destId="{EDF04D10-61B5-426C-85F1-46E4ACDC00AD}" srcOrd="1" destOrd="0" presId="urn:microsoft.com/office/officeart/2005/8/layout/list1"/>
    <dgm:cxn modelId="{D6B604EC-F444-4FE1-B98B-DB09FD8BC7D5}" type="presOf" srcId="{92E39CBB-6C69-4AF9-A909-8A28F5730760}" destId="{3C84FFE7-41DC-4DE4-98DA-A3A6A1348AD7}" srcOrd="0" destOrd="1" presId="urn:microsoft.com/office/officeart/2005/8/layout/list1"/>
    <dgm:cxn modelId="{5FE73EEF-3DA2-4916-BE1D-5BA6E1DC891C}" srcId="{696E58A2-4586-483A-984A-9DD6AFBE5F5B}" destId="{92E39CBB-6C69-4AF9-A909-8A28F5730760}" srcOrd="1" destOrd="0" parTransId="{5DB8EB7D-6E42-49B5-A215-F49F8B8B5469}" sibTransId="{F6048A17-D892-4E8B-BAB3-D86A4B207FBD}"/>
    <dgm:cxn modelId="{907443FC-3D6C-452D-874B-DB6D03C29489}" type="presOf" srcId="{696E58A2-4586-483A-984A-9DD6AFBE5F5B}" destId="{15CE0800-35C1-452D-BB9D-5A1DED38968D}" srcOrd="1" destOrd="0" presId="urn:microsoft.com/office/officeart/2005/8/layout/list1"/>
    <dgm:cxn modelId="{9F3AA059-E361-4154-88E9-01E1AEBE0AE9}" type="presParOf" srcId="{5F518478-44F8-4EE1-B8D1-CD74F894CD6E}" destId="{BF361798-3237-4420-8C7B-217260E4413B}" srcOrd="0" destOrd="0" presId="urn:microsoft.com/office/officeart/2005/8/layout/list1"/>
    <dgm:cxn modelId="{64420023-33D9-40CF-9C48-A2DF53D9A0D4}" type="presParOf" srcId="{BF361798-3237-4420-8C7B-217260E4413B}" destId="{65A6DEAB-E124-4843-8D51-E4B974F9A99A}" srcOrd="0" destOrd="0" presId="urn:microsoft.com/office/officeart/2005/8/layout/list1"/>
    <dgm:cxn modelId="{DD6912E9-6C86-4B6B-A910-52A4160FF83C}" type="presParOf" srcId="{BF361798-3237-4420-8C7B-217260E4413B}" destId="{15CE0800-35C1-452D-BB9D-5A1DED38968D}" srcOrd="1" destOrd="0" presId="urn:microsoft.com/office/officeart/2005/8/layout/list1"/>
    <dgm:cxn modelId="{2ECD469D-A604-48A7-BEB4-E183807B6F81}" type="presParOf" srcId="{5F518478-44F8-4EE1-B8D1-CD74F894CD6E}" destId="{41E1FD08-0138-4891-BB80-C63123484A45}" srcOrd="1" destOrd="0" presId="urn:microsoft.com/office/officeart/2005/8/layout/list1"/>
    <dgm:cxn modelId="{8D636E7F-A6F2-4545-BB5D-4BBC7C831B6A}" type="presParOf" srcId="{5F518478-44F8-4EE1-B8D1-CD74F894CD6E}" destId="{3C84FFE7-41DC-4DE4-98DA-A3A6A1348AD7}" srcOrd="2" destOrd="0" presId="urn:microsoft.com/office/officeart/2005/8/layout/list1"/>
    <dgm:cxn modelId="{0ADC309B-88B4-4FD6-A258-10BE4771F9A4}" type="presParOf" srcId="{5F518478-44F8-4EE1-B8D1-CD74F894CD6E}" destId="{B595AD28-CDCB-46F8-9881-2D99AD7858E3}" srcOrd="3" destOrd="0" presId="urn:microsoft.com/office/officeart/2005/8/layout/list1"/>
    <dgm:cxn modelId="{0115ECF1-95C3-4F62-80B8-D458484DE735}" type="presParOf" srcId="{5F518478-44F8-4EE1-B8D1-CD74F894CD6E}" destId="{11E98C02-8E3D-4238-A0E0-14605B74A038}" srcOrd="4" destOrd="0" presId="urn:microsoft.com/office/officeart/2005/8/layout/list1"/>
    <dgm:cxn modelId="{D9B5026F-08EE-4949-A86E-CD9262AAFFE8}" type="presParOf" srcId="{11E98C02-8E3D-4238-A0E0-14605B74A038}" destId="{3C9593F0-598D-4314-A5C2-9DEB2AB2B263}" srcOrd="0" destOrd="0" presId="urn:microsoft.com/office/officeart/2005/8/layout/list1"/>
    <dgm:cxn modelId="{4483788A-6FFD-4A8C-A1FD-91B2D26129FD}" type="presParOf" srcId="{11E98C02-8E3D-4238-A0E0-14605B74A038}" destId="{FA2F83E4-F2AE-40E6-8ACC-73D3EF4511F1}" srcOrd="1" destOrd="0" presId="urn:microsoft.com/office/officeart/2005/8/layout/list1"/>
    <dgm:cxn modelId="{619C9931-35EA-4215-BE3E-13EAC2869C6B}" type="presParOf" srcId="{5F518478-44F8-4EE1-B8D1-CD74F894CD6E}" destId="{342FF8A7-64D1-43BF-86B4-9B92409D70F9}" srcOrd="5" destOrd="0" presId="urn:microsoft.com/office/officeart/2005/8/layout/list1"/>
    <dgm:cxn modelId="{0C2F7ECF-BC9E-437B-BCDB-4BBFB66829AC}" type="presParOf" srcId="{5F518478-44F8-4EE1-B8D1-CD74F894CD6E}" destId="{BEE28193-91A0-4507-9419-54C8AB40390A}" srcOrd="6" destOrd="0" presId="urn:microsoft.com/office/officeart/2005/8/layout/list1"/>
    <dgm:cxn modelId="{205FC38C-B443-42E9-B734-D1C22DE01DEF}" type="presParOf" srcId="{5F518478-44F8-4EE1-B8D1-CD74F894CD6E}" destId="{FD7C47D0-84DD-4259-9F72-EB661614FCB6}" srcOrd="7" destOrd="0" presId="urn:microsoft.com/office/officeart/2005/8/layout/list1"/>
    <dgm:cxn modelId="{11E1D210-29DF-4CEA-8608-F4EECF871CC9}" type="presParOf" srcId="{5F518478-44F8-4EE1-B8D1-CD74F894CD6E}" destId="{27839743-EB47-416A-AB9F-0C23DE196596}" srcOrd="8" destOrd="0" presId="urn:microsoft.com/office/officeart/2005/8/layout/list1"/>
    <dgm:cxn modelId="{98849365-2CE4-4265-A1FD-A436C18D67B7}" type="presParOf" srcId="{27839743-EB47-416A-AB9F-0C23DE196596}" destId="{7B5C659A-4DA4-4C31-8112-FDAE9439BC48}" srcOrd="0" destOrd="0" presId="urn:microsoft.com/office/officeart/2005/8/layout/list1"/>
    <dgm:cxn modelId="{F872C8DF-FF24-45CC-8BF8-A19F81B2B2B1}" type="presParOf" srcId="{27839743-EB47-416A-AB9F-0C23DE196596}" destId="{EDF04D10-61B5-426C-85F1-46E4ACDC00AD}" srcOrd="1" destOrd="0" presId="urn:microsoft.com/office/officeart/2005/8/layout/list1"/>
    <dgm:cxn modelId="{77D08F2F-342A-4C4B-AA9C-747AC9C63342}" type="presParOf" srcId="{5F518478-44F8-4EE1-B8D1-CD74F894CD6E}" destId="{20F57DE1-0E1C-4D35-AC59-F19C5CC49B6B}" srcOrd="9" destOrd="0" presId="urn:microsoft.com/office/officeart/2005/8/layout/list1"/>
    <dgm:cxn modelId="{8456AB93-B6C7-4EE9-BBAD-E3478FDCC65C}" type="presParOf" srcId="{5F518478-44F8-4EE1-B8D1-CD74F894CD6E}" destId="{CC8C2E47-1CF1-4732-9322-8DE29D4DAA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701F5-2114-41B8-A7ED-D23F12902168}">
      <dsp:nvSpPr>
        <dsp:cNvPr id="0" name=""/>
        <dsp:cNvSpPr/>
      </dsp:nvSpPr>
      <dsp:spPr>
        <a:xfrm>
          <a:off x="2214" y="1434582"/>
          <a:ext cx="1971087" cy="788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PharmD (Purdue Univ)</a:t>
          </a:r>
        </a:p>
      </dsp:txBody>
      <dsp:txXfrm>
        <a:off x="396431" y="1434582"/>
        <a:ext cx="1182653" cy="788434"/>
      </dsp:txXfrm>
    </dsp:sp>
    <dsp:sp modelId="{D9B2F82E-FD8D-46E6-BF9F-0E5DD74B2D89}">
      <dsp:nvSpPr>
        <dsp:cNvPr id="0" name=""/>
        <dsp:cNvSpPr/>
      </dsp:nvSpPr>
      <dsp:spPr>
        <a:xfrm>
          <a:off x="1776193" y="1434582"/>
          <a:ext cx="1971087" cy="788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Residency-Trained</a:t>
          </a:r>
        </a:p>
      </dsp:txBody>
      <dsp:txXfrm>
        <a:off x="2170410" y="1434582"/>
        <a:ext cx="1182653" cy="788434"/>
      </dsp:txXfrm>
    </dsp:sp>
    <dsp:sp modelId="{83F7935E-16FD-412C-B786-A3885A2447C1}">
      <dsp:nvSpPr>
        <dsp:cNvPr id="0" name=""/>
        <dsp:cNvSpPr/>
      </dsp:nvSpPr>
      <dsp:spPr>
        <a:xfrm>
          <a:off x="3550171" y="1434582"/>
          <a:ext cx="1971087" cy="788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MBA (Butler Univ)</a:t>
          </a:r>
        </a:p>
      </dsp:txBody>
      <dsp:txXfrm>
        <a:off x="3944388" y="1434582"/>
        <a:ext cx="1182653" cy="788434"/>
      </dsp:txXfrm>
    </dsp:sp>
    <dsp:sp modelId="{B81C742B-139B-408F-80A8-877A4AC5915C}">
      <dsp:nvSpPr>
        <dsp:cNvPr id="0" name=""/>
        <dsp:cNvSpPr/>
      </dsp:nvSpPr>
      <dsp:spPr>
        <a:xfrm>
          <a:off x="5324150" y="1434582"/>
          <a:ext cx="1971087" cy="788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VA for 12 years</a:t>
          </a:r>
        </a:p>
      </dsp:txBody>
      <dsp:txXfrm>
        <a:off x="5718367" y="1434582"/>
        <a:ext cx="1182653" cy="788434"/>
      </dsp:txXfrm>
    </dsp:sp>
    <dsp:sp modelId="{FEC91FE4-8F13-4566-B6B1-1136BECD0FA0}">
      <dsp:nvSpPr>
        <dsp:cNvPr id="0" name=""/>
        <dsp:cNvSpPr/>
      </dsp:nvSpPr>
      <dsp:spPr>
        <a:xfrm>
          <a:off x="7100343" y="1434582"/>
          <a:ext cx="1971087" cy="788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Oversee COVID-19 Vaccine Clinic at VHI</a:t>
          </a:r>
        </a:p>
      </dsp:txBody>
      <dsp:txXfrm>
        <a:off x="7494560" y="1434582"/>
        <a:ext cx="1182653" cy="788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4FFE7-41DC-4DE4-98DA-A3A6A1348AD7}">
      <dsp:nvSpPr>
        <dsp:cNvPr id="0" name=""/>
        <dsp:cNvSpPr/>
      </dsp:nvSpPr>
      <dsp:spPr>
        <a:xfrm>
          <a:off x="0" y="469920"/>
          <a:ext cx="84582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33248" rIns="6564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There is no evidence to suggest the vaccine is harmful in any way to the fetus.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Studies show antibodies now cross the placenta to protect baby.</a:t>
          </a:r>
        </a:p>
      </dsp:txBody>
      <dsp:txXfrm>
        <a:off x="0" y="469920"/>
        <a:ext cx="8458200" cy="932400"/>
      </dsp:txXfrm>
    </dsp:sp>
    <dsp:sp modelId="{15CE0800-35C1-452D-BB9D-5A1DED38968D}">
      <dsp:nvSpPr>
        <dsp:cNvPr id="0" name=""/>
        <dsp:cNvSpPr/>
      </dsp:nvSpPr>
      <dsp:spPr>
        <a:xfrm>
          <a:off x="422910" y="233759"/>
          <a:ext cx="592074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 can’t get the vaccine because I’m pregnant.</a:t>
          </a:r>
        </a:p>
      </dsp:txBody>
      <dsp:txXfrm>
        <a:off x="445967" y="256816"/>
        <a:ext cx="5874626" cy="426206"/>
      </dsp:txXfrm>
    </dsp:sp>
    <dsp:sp modelId="{EF2C2BBB-E4F4-42B6-9872-77A5C2A7682E}">
      <dsp:nvSpPr>
        <dsp:cNvPr id="0" name=""/>
        <dsp:cNvSpPr/>
      </dsp:nvSpPr>
      <dsp:spPr>
        <a:xfrm>
          <a:off x="0" y="1724880"/>
          <a:ext cx="84582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33248" rIns="6564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frequency of vaccinations vary by the type of pathogen.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Some vaccines are annual, some are every 10 years.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Antibody levels continue to be collected from those who participated in clinical trials to establish the duration of immunity.</a:t>
          </a:r>
        </a:p>
      </dsp:txBody>
      <dsp:txXfrm>
        <a:off x="0" y="1724880"/>
        <a:ext cx="8458200" cy="1436400"/>
      </dsp:txXfrm>
    </dsp:sp>
    <dsp:sp modelId="{A3EEEE6E-F69F-46CB-BBA8-20ECCA49695F}">
      <dsp:nvSpPr>
        <dsp:cNvPr id="0" name=""/>
        <dsp:cNvSpPr/>
      </dsp:nvSpPr>
      <dsp:spPr>
        <a:xfrm>
          <a:off x="422910" y="1488720"/>
          <a:ext cx="592074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This will become an annual vaccine to make big pharma rich.</a:t>
          </a:r>
        </a:p>
      </dsp:txBody>
      <dsp:txXfrm>
        <a:off x="445967" y="1511777"/>
        <a:ext cx="5874626" cy="426206"/>
      </dsp:txXfrm>
    </dsp:sp>
    <dsp:sp modelId="{70289EF1-1910-4378-AAC7-0B0298F5B9CE}">
      <dsp:nvSpPr>
        <dsp:cNvPr id="0" name=""/>
        <dsp:cNvSpPr/>
      </dsp:nvSpPr>
      <dsp:spPr>
        <a:xfrm>
          <a:off x="0" y="3483840"/>
          <a:ext cx="84582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33248" rIns="6564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While those who had COVID may have a few months of natural immunity, there is no need to wait 90 days unless you received the antibody infusion.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New data suggests waiting until out of isolation period and recovered from illness.</a:t>
          </a:r>
        </a:p>
      </dsp:txBody>
      <dsp:txXfrm>
        <a:off x="0" y="3483840"/>
        <a:ext cx="8458200" cy="1159200"/>
      </dsp:txXfrm>
    </dsp:sp>
    <dsp:sp modelId="{88CEBA42-E581-4180-AAB1-4A72BFA82480}">
      <dsp:nvSpPr>
        <dsp:cNvPr id="0" name=""/>
        <dsp:cNvSpPr/>
      </dsp:nvSpPr>
      <dsp:spPr>
        <a:xfrm>
          <a:off x="422910" y="3247680"/>
          <a:ext cx="592074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 had COVID so I need to wait 90 days to get the vaccine.</a:t>
          </a:r>
        </a:p>
      </dsp:txBody>
      <dsp:txXfrm>
        <a:off x="445967" y="3270737"/>
        <a:ext cx="587462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4FFE7-41DC-4DE4-98DA-A3A6A1348AD7}">
      <dsp:nvSpPr>
        <dsp:cNvPr id="0" name=""/>
        <dsp:cNvSpPr/>
      </dsp:nvSpPr>
      <dsp:spPr>
        <a:xfrm>
          <a:off x="0" y="221954"/>
          <a:ext cx="8648700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1235" tIns="291592" rIns="6712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Guidance changes as more and more people get vaccinated.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Do not need to wear mask when indoors with others who are fully vaccinated.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Do not need to wear mask when indoors with unvaccinated people from 1 other household unless any of those people has an increased risk for severe illness from COVID-19</a:t>
          </a:r>
        </a:p>
      </dsp:txBody>
      <dsp:txXfrm>
        <a:off x="0" y="221954"/>
        <a:ext cx="8648700" cy="1631700"/>
      </dsp:txXfrm>
    </dsp:sp>
    <dsp:sp modelId="{15CE0800-35C1-452D-BB9D-5A1DED38968D}">
      <dsp:nvSpPr>
        <dsp:cNvPr id="0" name=""/>
        <dsp:cNvSpPr/>
      </dsp:nvSpPr>
      <dsp:spPr>
        <a:xfrm>
          <a:off x="432435" y="15314"/>
          <a:ext cx="605409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 don’t need to wear a mask since I received both doses of COVID-19 vaccine.</a:t>
          </a:r>
        </a:p>
      </dsp:txBody>
      <dsp:txXfrm>
        <a:off x="452610" y="35489"/>
        <a:ext cx="6013740" cy="372930"/>
      </dsp:txXfrm>
    </dsp:sp>
    <dsp:sp modelId="{BEE28193-91A0-4507-9419-54C8AB40390A}">
      <dsp:nvSpPr>
        <dsp:cNvPr id="0" name=""/>
        <dsp:cNvSpPr/>
      </dsp:nvSpPr>
      <dsp:spPr>
        <a:xfrm>
          <a:off x="0" y="2135895"/>
          <a:ext cx="8648700" cy="134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1235" tIns="291592" rIns="6712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It doesn’t change one’s DNA at all.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It uses mRNA which is a short piece of genetic material that teaches your body how to make spike proteins which are found on the outside of the COVID-19 virus which then helps to boost your protection.</a:t>
          </a:r>
        </a:p>
      </dsp:txBody>
      <dsp:txXfrm>
        <a:off x="0" y="2135895"/>
        <a:ext cx="8648700" cy="1345050"/>
      </dsp:txXfrm>
    </dsp:sp>
    <dsp:sp modelId="{FA2F83E4-F2AE-40E6-8ACC-73D3EF4511F1}">
      <dsp:nvSpPr>
        <dsp:cNvPr id="0" name=""/>
        <dsp:cNvSpPr/>
      </dsp:nvSpPr>
      <dsp:spPr>
        <a:xfrm>
          <a:off x="432435" y="1929255"/>
          <a:ext cx="605409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vaccine will change my DNA.</a:t>
          </a:r>
        </a:p>
      </dsp:txBody>
      <dsp:txXfrm>
        <a:off x="452610" y="1949430"/>
        <a:ext cx="6013740" cy="372930"/>
      </dsp:txXfrm>
    </dsp:sp>
    <dsp:sp modelId="{CC8C2E47-1CF1-4732-9322-8DE29D4DAAEE}">
      <dsp:nvSpPr>
        <dsp:cNvPr id="0" name=""/>
        <dsp:cNvSpPr/>
      </dsp:nvSpPr>
      <dsp:spPr>
        <a:xfrm>
          <a:off x="0" y="3778500"/>
          <a:ext cx="8648700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1235" tIns="291592" rIns="6712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These vaccine “prime the pump” to have your body recognize the virus if it’s seen in the future.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mRNA vaccines do not use the virus material.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single-shot traditional vaccine uses dead virus which cannot cause COVID-19 infection.</a:t>
          </a:r>
        </a:p>
      </dsp:txBody>
      <dsp:txXfrm>
        <a:off x="0" y="3778500"/>
        <a:ext cx="8648700" cy="1631700"/>
      </dsp:txXfrm>
    </dsp:sp>
    <dsp:sp modelId="{EDF04D10-61B5-426C-85F1-46E4ACDC00AD}">
      <dsp:nvSpPr>
        <dsp:cNvPr id="0" name=""/>
        <dsp:cNvSpPr/>
      </dsp:nvSpPr>
      <dsp:spPr>
        <a:xfrm>
          <a:off x="432435" y="3556545"/>
          <a:ext cx="605409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830" tIns="0" rIns="22883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vaccine will get me infected with COVID-19.</a:t>
          </a:r>
        </a:p>
      </dsp:txBody>
      <dsp:txXfrm>
        <a:off x="452610" y="3576720"/>
        <a:ext cx="601374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Attitudes and Intentions Regarding COVID-19 Vaccination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VIP Survey: Preliminary Report (4/20/21)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B085A-8EB2-4E96-B09C-9EF7D96E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790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Attitudes and Intentions Regarding COVID-19 Vaccination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9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VIP Survey: Preliminary Report (4/20/21)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B5AC-FCB2-4ECE-98C2-E8FA5C43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9302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6F7D25-770E-4F77-8331-8C84F68246B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D9CB5-A56E-4C94-8340-EC295A1165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VIP Survey: Preliminary Report (4/20/21)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2D94DE9-5F5C-42E0-8FEB-C1A6C8D458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Attitudes and Intentions Regarding COVID-19 Vaccination</a:t>
            </a:r>
          </a:p>
        </p:txBody>
      </p:sp>
    </p:spTree>
    <p:extLst>
      <p:ext uri="{BB962C8B-B14F-4D97-AF65-F5344CB8AC3E}">
        <p14:creationId xmlns:p14="http://schemas.microsoft.com/office/powerpoint/2010/main" val="344631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796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96"/>
            <a:ext cx="9144000" cy="685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374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4"/>
            </p:custDataLst>
          </p:nvPr>
        </p:nvGraphicFramePr>
        <p:xfrm>
          <a:off x="1589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1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140682"/>
            <a:ext cx="9144000" cy="731839"/>
            <a:chOff x="0" y="6126163"/>
            <a:chExt cx="9144000" cy="731838"/>
          </a:xfrm>
        </p:grpSpPr>
        <p:sp>
          <p:nvSpPr>
            <p:cNvPr id="8" name="Rectangle 7"/>
            <p:cNvSpPr/>
            <p:nvPr/>
          </p:nvSpPr>
          <p:spPr>
            <a:xfrm>
              <a:off x="0" y="6126163"/>
              <a:ext cx="9144000" cy="7318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en-US" sz="1350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3. VA-PRIMARY-HORIZONTAL-WHITE-VECTOR2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90974" y="6256892"/>
              <a:ext cx="2209800" cy="491986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7831" y="64002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9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9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7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mailto:Mark.Triboletti@VA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dc.gov/coronavirus/2019-ncov/vaccines/about-vaccines/vaccine-myths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7831" y="5661933"/>
            <a:ext cx="2133600" cy="273844"/>
          </a:xfrm>
        </p:spPr>
        <p:txBody>
          <a:bodyPr/>
          <a:lstStyle/>
          <a:p>
            <a:pPr defTabSz="685800">
              <a:defRPr/>
            </a:pPr>
            <a:fld id="{D983F1FA-211D-3044-9E35-958DFBC26156}" type="slidenum">
              <a:rPr lang="en-US">
                <a:solidFill>
                  <a:prstClr val="white"/>
                </a:solidFill>
                <a:latin typeface="Calibri"/>
              </a:rPr>
              <a:pPr defTabSz="685800">
                <a:defRPr/>
              </a:pPr>
              <a:t>1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591" y="927117"/>
            <a:ext cx="8174817" cy="49628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ts val="450"/>
              </a:spcBef>
              <a:defRPr/>
            </a:pPr>
            <a:r>
              <a:rPr lang="en-US" sz="28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 COVID-19 Conversations</a:t>
            </a:r>
          </a:p>
          <a:p>
            <a:pPr algn="ctr" defTabSz="685800">
              <a:spcBef>
                <a:spcPts val="450"/>
              </a:spcBef>
              <a:defRPr/>
            </a:pPr>
            <a:endParaRPr lang="en-US" sz="2000" b="1" dirty="0">
              <a:solidFill>
                <a:srgbClr val="0083B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450"/>
              </a:spcBef>
              <a:defRPr/>
            </a:pPr>
            <a:endParaRPr lang="en-US" sz="2000" b="1" dirty="0">
              <a:solidFill>
                <a:srgbClr val="0083B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450"/>
              </a:spcBef>
              <a:defRPr/>
            </a:pPr>
            <a:endParaRPr lang="en-US" sz="2000" b="1" dirty="0">
              <a:solidFill>
                <a:srgbClr val="0083B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450"/>
              </a:spcBef>
              <a:defRPr/>
            </a:pPr>
            <a:endParaRPr lang="en-US" sz="2000" b="1" dirty="0">
              <a:solidFill>
                <a:srgbClr val="0083B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Christina Shepard, Outreach Coordinator on behalf of</a:t>
            </a: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Mark Triboletti, PharmD, MBA, BCPS</a:t>
            </a: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Chief, Pharmacy Procurement &amp; Informatics</a:t>
            </a: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 COVID-19 Vaccine Coordinator</a:t>
            </a: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 Health Indiana</a:t>
            </a:r>
          </a:p>
          <a:p>
            <a:pPr algn="ctr" defTabSz="685800">
              <a:spcBef>
                <a:spcPts val="450"/>
              </a:spcBef>
              <a:defRPr/>
            </a:pPr>
            <a:endParaRPr lang="en-US" sz="2000" b="1" dirty="0">
              <a:solidFill>
                <a:srgbClr val="0083B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ts val="450"/>
              </a:spcBef>
              <a:defRPr/>
            </a:pPr>
            <a:r>
              <a:rPr lang="en-US" sz="2000" b="1" dirty="0">
                <a:solidFill>
                  <a:srgbClr val="0083BE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18,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B9BBD9-C651-4ADB-A8D4-4A0A63399E2B}"/>
              </a:ext>
            </a:extLst>
          </p:cNvPr>
          <p:cNvSpPr txBox="1"/>
          <p:nvPr/>
        </p:nvSpPr>
        <p:spPr>
          <a:xfrm>
            <a:off x="1188487" y="76200"/>
            <a:ext cx="6767026" cy="461665"/>
          </a:xfrm>
          <a:prstGeom prst="rect">
            <a:avLst/>
          </a:prstGeom>
          <a:noFill/>
          <a:ln>
            <a:solidFill>
              <a:srgbClr val="003F72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62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EAE286-5B0B-4036-AB2A-CF73AE06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62A207-E28A-4B20-8B39-7B9BCFFF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 Warp Speed Timeline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563101-EE4E-4042-98D0-BC6F97A00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40149"/>
              </p:ext>
            </p:extLst>
          </p:nvPr>
        </p:nvGraphicFramePr>
        <p:xfrm>
          <a:off x="457200" y="1143000"/>
          <a:ext cx="8428839" cy="411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613">
                  <a:extLst>
                    <a:ext uri="{9D8B030D-6E8A-4147-A177-3AD203B41FA5}">
                      <a16:colId xmlns:a16="http://schemas.microsoft.com/office/drawing/2014/main" val="1707119756"/>
                    </a:ext>
                  </a:extLst>
                </a:gridCol>
                <a:gridCol w="2067187">
                  <a:extLst>
                    <a:ext uri="{9D8B030D-6E8A-4147-A177-3AD203B41FA5}">
                      <a16:colId xmlns:a16="http://schemas.microsoft.com/office/drawing/2014/main" val="1122024570"/>
                    </a:ext>
                  </a:extLst>
                </a:gridCol>
                <a:gridCol w="3552039">
                  <a:extLst>
                    <a:ext uri="{9D8B030D-6E8A-4147-A177-3AD203B41FA5}">
                      <a16:colId xmlns:a16="http://schemas.microsoft.com/office/drawing/2014/main" val="1588599387"/>
                    </a:ext>
                  </a:extLst>
                </a:gridCol>
              </a:tblGrid>
              <a:tr h="66553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Activities/Phases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 Warp Speed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Processes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323753"/>
                  </a:ext>
                </a:extLst>
              </a:tr>
              <a:tr h="665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&amp;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 Clinical Trials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(Typically done separately but done concurrently)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Understood DNA of the virus in days instead of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 vaccine platforms developed for other diseases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50123"/>
                  </a:ext>
                </a:extLst>
              </a:tr>
              <a:tr h="6655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 Clinical Trials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III Clinical Trials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(Typically done separately but done concurrently)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scale Phase III trials of 30,000 people allowed for rapid collection/analysis for safety/efficacy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promising candidates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864245"/>
                  </a:ext>
                </a:extLst>
              </a:tr>
              <a:tr h="66553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Govt funded manufacturing of the most promising candidates during Phase III trials to ensure availability promptly upon final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339502"/>
                  </a:ext>
                </a:extLst>
              </a:tr>
              <a:tr h="66553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CDC leads distribution planning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for distribution began before vaccines were approved or authorized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236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1738C5-018B-458B-AFDF-D44FDE5E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8D321E-5460-43A9-A308-7E4E07278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Safety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228429F3-1447-4DCF-A293-07577ADD436C}"/>
              </a:ext>
            </a:extLst>
          </p:cNvPr>
          <p:cNvSpPr txBox="1">
            <a:spLocks/>
          </p:cNvSpPr>
          <p:nvPr/>
        </p:nvSpPr>
        <p:spPr>
          <a:xfrm>
            <a:off x="457200" y="1158875"/>
            <a:ext cx="8229600" cy="57026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/>
              <a:t>COVID-19 vaccines are being held to the </a:t>
            </a:r>
            <a:r>
              <a:rPr lang="en-US" b="1" dirty="0">
                <a:solidFill>
                  <a:srgbClr val="3A7AB6"/>
                </a:solidFill>
              </a:rPr>
              <a:t>same safety standards</a:t>
            </a:r>
            <a:r>
              <a:rPr lang="en-US" dirty="0">
                <a:solidFill>
                  <a:srgbClr val="3A7AB6"/>
                </a:solidFill>
              </a:rPr>
              <a:t> </a:t>
            </a:r>
            <a:r>
              <a:rPr lang="en-US" b="1" dirty="0"/>
              <a:t>as all vaccines.</a:t>
            </a:r>
            <a:endParaRPr lang="en-US" dirty="0"/>
          </a:p>
        </p:txBody>
      </p:sp>
      <p:sp>
        <p:nvSpPr>
          <p:cNvPr id="6" name="TextBox - Before Authorization">
            <a:extLst>
              <a:ext uri="{FF2B5EF4-FFF2-40B4-BE49-F238E27FC236}">
                <a16:creationId xmlns:a16="http://schemas.microsoft.com/office/drawing/2014/main" id="{23110026-7E91-4EDD-9EC6-BA3AD818233B}"/>
              </a:ext>
            </a:extLst>
          </p:cNvPr>
          <p:cNvSpPr txBox="1"/>
          <p:nvPr/>
        </p:nvSpPr>
        <p:spPr>
          <a:xfrm>
            <a:off x="627037" y="2234001"/>
            <a:ext cx="3434177" cy="369332"/>
          </a:xfrm>
          <a:prstGeom prst="rect">
            <a:avLst/>
          </a:prstGeom>
          <a:solidFill>
            <a:srgbClr val="3F8539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Before Authorization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Arrow left">
            <a:extLst>
              <a:ext uri="{FF2B5EF4-FFF2-40B4-BE49-F238E27FC236}">
                <a16:creationId xmlns:a16="http://schemas.microsoft.com/office/drawing/2014/main" id="{17A8F4B7-D91B-4265-97F8-7D7F2EE98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980" y="2293378"/>
            <a:ext cx="270329" cy="270329"/>
          </a:xfrm>
          <a:prstGeom prst="rect">
            <a:avLst/>
          </a:prstGeom>
        </p:spPr>
      </p:pic>
      <p:sp>
        <p:nvSpPr>
          <p:cNvPr id="8" name="TextBox">
            <a:extLst>
              <a:ext uri="{FF2B5EF4-FFF2-40B4-BE49-F238E27FC236}">
                <a16:creationId xmlns:a16="http://schemas.microsoft.com/office/drawing/2014/main" id="{0564201B-F15D-4F0B-980F-1A24EFC1567A}"/>
              </a:ext>
            </a:extLst>
          </p:cNvPr>
          <p:cNvSpPr txBox="1"/>
          <p:nvPr/>
        </p:nvSpPr>
        <p:spPr>
          <a:xfrm>
            <a:off x="627036" y="2978259"/>
            <a:ext cx="343417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378">
              <a:spcBef>
                <a:spcPts val="600"/>
              </a:spcBef>
              <a:buClr>
                <a:srgbClr val="F7931F"/>
              </a:buClr>
              <a:buFont typeface="Wingdings" pitchFamily="2" charset="2"/>
              <a:buChar char="§"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carefully reviews all safety data from clinical trials.</a:t>
            </a:r>
          </a:p>
          <a:p>
            <a:pPr marL="285750" indent="-285750" defTabSz="914378">
              <a:spcBef>
                <a:spcPts val="600"/>
              </a:spcBef>
              <a:buClr>
                <a:srgbClr val="F7931F"/>
              </a:buClr>
              <a:buFont typeface="Wingdings" pitchFamily="2" charset="2"/>
              <a:buChar char="§"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ACIP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reviews all safety data before recommending use.</a:t>
            </a:r>
          </a:p>
        </p:txBody>
      </p:sp>
      <p:sp>
        <p:nvSpPr>
          <p:cNvPr id="9" name="TextBox - After Authorization">
            <a:extLst>
              <a:ext uri="{FF2B5EF4-FFF2-40B4-BE49-F238E27FC236}">
                <a16:creationId xmlns:a16="http://schemas.microsoft.com/office/drawing/2014/main" id="{7FBF3875-FF4B-4A10-B044-7C5A0E1DF004}"/>
              </a:ext>
            </a:extLst>
          </p:cNvPr>
          <p:cNvSpPr txBox="1"/>
          <p:nvPr/>
        </p:nvSpPr>
        <p:spPr>
          <a:xfrm>
            <a:off x="4477066" y="2234001"/>
            <a:ext cx="3307071" cy="369332"/>
          </a:xfrm>
          <a:prstGeom prst="rect">
            <a:avLst/>
          </a:prstGeom>
          <a:solidFill>
            <a:srgbClr val="1D624D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After Authorization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Arrow right">
            <a:extLst>
              <a:ext uri="{FF2B5EF4-FFF2-40B4-BE49-F238E27FC236}">
                <a16:creationId xmlns:a16="http://schemas.microsoft.com/office/drawing/2014/main" id="{99B7D125-A4F0-409E-82F9-8A44016A4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874" y="2293378"/>
            <a:ext cx="270329" cy="2703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A33574-9A4E-4098-AF6C-859F4A3B8B13}"/>
              </a:ext>
            </a:extLst>
          </p:cNvPr>
          <p:cNvSpPr txBox="1"/>
          <p:nvPr/>
        </p:nvSpPr>
        <p:spPr>
          <a:xfrm>
            <a:off x="4484843" y="2934225"/>
            <a:ext cx="3434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378">
              <a:spcBef>
                <a:spcPts val="600"/>
              </a:spcBef>
              <a:buClr>
                <a:srgbClr val="F7931F"/>
              </a:buClr>
              <a:buFont typeface="Wingdings" pitchFamily="2" charset="2"/>
              <a:buChar char="§"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closely monitor vaccine safety and side effects. There are systems in place that allow CDC and FDA to watch for safety issues.</a:t>
            </a:r>
          </a:p>
        </p:txBody>
      </p:sp>
    </p:spTree>
    <p:extLst>
      <p:ext uri="{BB962C8B-B14F-4D97-AF65-F5344CB8AC3E}">
        <p14:creationId xmlns:p14="http://schemas.microsoft.com/office/powerpoint/2010/main" val="362657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FD4496-C7E3-49B7-9676-1461D34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D23C3A-88DC-42F8-9A48-BB8EAC768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Receiving the Vaccine</a:t>
            </a:r>
          </a:p>
        </p:txBody>
      </p:sp>
      <p:sp>
        <p:nvSpPr>
          <p:cNvPr id="5" name="Text">
            <a:extLst>
              <a:ext uri="{FF2B5EF4-FFF2-40B4-BE49-F238E27FC236}">
                <a16:creationId xmlns:a16="http://schemas.microsoft.com/office/drawing/2014/main" id="{AF04C231-30AE-4D9D-80DD-EBB649F22A05}"/>
              </a:ext>
            </a:extLst>
          </p:cNvPr>
          <p:cNvSpPr txBox="1">
            <a:spLocks/>
          </p:cNvSpPr>
          <p:nvPr/>
        </p:nvSpPr>
        <p:spPr>
          <a:xfrm>
            <a:off x="457200" y="1158875"/>
            <a:ext cx="8229600" cy="2578736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500"/>
              </a:spcAft>
              <a:buClr>
                <a:srgbClr val="3A7AB6"/>
              </a:buClr>
              <a:buNone/>
            </a:pPr>
            <a:r>
              <a:rPr lang="en-US" dirty="0"/>
              <a:t>Continue COVID-19 prevention measures:</a:t>
            </a:r>
            <a:endParaRPr lang="en-US" sz="15000" dirty="0"/>
          </a:p>
        </p:txBody>
      </p:sp>
      <p:pic>
        <p:nvPicPr>
          <p:cNvPr id="6" name="Picture face mask" descr="Illustration of a person wearing a mask that covers their nose and mouth.">
            <a:extLst>
              <a:ext uri="{FF2B5EF4-FFF2-40B4-BE49-F238E27FC236}">
                <a16:creationId xmlns:a16="http://schemas.microsoft.com/office/drawing/2014/main" id="{4D15093E-4B28-4FF8-B767-37A1E97F38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9" y="1759450"/>
            <a:ext cx="665684" cy="1054668"/>
          </a:xfrm>
          <a:prstGeom prst="rect">
            <a:avLst/>
          </a:prstGeom>
        </p:spPr>
      </p:pic>
      <p:sp>
        <p:nvSpPr>
          <p:cNvPr id="7" name="TextBox">
            <a:extLst>
              <a:ext uri="{FF2B5EF4-FFF2-40B4-BE49-F238E27FC236}">
                <a16:creationId xmlns:a16="http://schemas.microsoft.com/office/drawing/2014/main" id="{40FD4029-5241-44E0-9555-66203E84E19F}"/>
              </a:ext>
            </a:extLst>
          </p:cNvPr>
          <p:cNvSpPr txBox="1"/>
          <p:nvPr/>
        </p:nvSpPr>
        <p:spPr>
          <a:xfrm>
            <a:off x="490605" y="2880248"/>
            <a:ext cx="118436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>
              <a:spcBef>
                <a:spcPts val="600"/>
              </a:spcBef>
              <a:buClr>
                <a:srgbClr val="1D624D"/>
              </a:buClr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nose and mouth with a mask.</a:t>
            </a:r>
          </a:p>
        </p:txBody>
      </p:sp>
      <p:pic>
        <p:nvPicPr>
          <p:cNvPr id="8" name="Picture six feet" descr="Illustration of two people standing apart from eachother.">
            <a:extLst>
              <a:ext uri="{FF2B5EF4-FFF2-40B4-BE49-F238E27FC236}">
                <a16:creationId xmlns:a16="http://schemas.microsoft.com/office/drawing/2014/main" id="{AF8A36E6-F903-4329-9B42-EF6A76A94A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15" y="1970948"/>
            <a:ext cx="1105547" cy="843170"/>
          </a:xfrm>
          <a:prstGeom prst="rect">
            <a:avLst/>
          </a:prstGeom>
        </p:spPr>
      </p:pic>
      <p:sp>
        <p:nvSpPr>
          <p:cNvPr id="9" name="TextBox">
            <a:extLst>
              <a:ext uri="{FF2B5EF4-FFF2-40B4-BE49-F238E27FC236}">
                <a16:creationId xmlns:a16="http://schemas.microsoft.com/office/drawing/2014/main" id="{5874DF82-CD27-49A8-8145-B4F896EDD265}"/>
              </a:ext>
            </a:extLst>
          </p:cNvPr>
          <p:cNvSpPr txBox="1"/>
          <p:nvPr/>
        </p:nvSpPr>
        <p:spPr>
          <a:xfrm>
            <a:off x="2198508" y="2880248"/>
            <a:ext cx="1374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Bef>
                <a:spcPts val="600"/>
              </a:spcBef>
              <a:buClr>
                <a:srgbClr val="1D624D"/>
              </a:buClr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at least 6 feet from people who don’t live with you.</a:t>
            </a:r>
          </a:p>
        </p:txBody>
      </p:sp>
      <p:pic>
        <p:nvPicPr>
          <p:cNvPr id="10" name="Picture crowds" descr="Illustration of group of people standing close to eachother. Airborne droplets appear among them.">
            <a:extLst>
              <a:ext uri="{FF2B5EF4-FFF2-40B4-BE49-F238E27FC236}">
                <a16:creationId xmlns:a16="http://schemas.microsoft.com/office/drawing/2014/main" id="{33E544A1-C652-4CC6-9E62-6E91C220088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90" y="1814726"/>
            <a:ext cx="1138416" cy="999392"/>
          </a:xfrm>
          <a:prstGeom prst="rect">
            <a:avLst/>
          </a:prstGeom>
        </p:spPr>
      </p:pic>
      <p:sp>
        <p:nvSpPr>
          <p:cNvPr id="11" name="TextBox">
            <a:extLst>
              <a:ext uri="{FF2B5EF4-FFF2-40B4-BE49-F238E27FC236}">
                <a16:creationId xmlns:a16="http://schemas.microsoft.com/office/drawing/2014/main" id="{51A13F5A-7D5A-4001-89BA-9EAE155BE6C4}"/>
              </a:ext>
            </a:extLst>
          </p:cNvPr>
          <p:cNvSpPr txBox="1"/>
          <p:nvPr/>
        </p:nvSpPr>
        <p:spPr>
          <a:xfrm>
            <a:off x="3993353" y="2880248"/>
            <a:ext cx="127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crowds and poorly ventilated spaces. </a:t>
            </a:r>
          </a:p>
        </p:txBody>
      </p:sp>
      <p:pic>
        <p:nvPicPr>
          <p:cNvPr id="12" name="Picture wash hands" descr="Illustration of two hands washing with soap.">
            <a:extLst>
              <a:ext uri="{FF2B5EF4-FFF2-40B4-BE49-F238E27FC236}">
                <a16:creationId xmlns:a16="http://schemas.microsoft.com/office/drawing/2014/main" id="{45A4B38E-3F3D-4E6C-8E5D-3E4BC11FCF6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800" y="1905286"/>
            <a:ext cx="948256" cy="908832"/>
          </a:xfrm>
          <a:prstGeom prst="rect">
            <a:avLst/>
          </a:prstGeom>
        </p:spPr>
      </p:pic>
      <p:sp>
        <p:nvSpPr>
          <p:cNvPr id="13" name="TextBox">
            <a:extLst>
              <a:ext uri="{FF2B5EF4-FFF2-40B4-BE49-F238E27FC236}">
                <a16:creationId xmlns:a16="http://schemas.microsoft.com/office/drawing/2014/main" id="{7D1C21D8-C7AF-4B4C-BA71-3273307625EC}"/>
              </a:ext>
            </a:extLst>
          </p:cNvPr>
          <p:cNvSpPr txBox="1"/>
          <p:nvPr/>
        </p:nvSpPr>
        <p:spPr>
          <a:xfrm>
            <a:off x="5927646" y="2880248"/>
            <a:ext cx="1004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your </a:t>
            </a:r>
            <a:b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hands.</a:t>
            </a:r>
          </a:p>
        </p:txBody>
      </p:sp>
      <p:pic>
        <p:nvPicPr>
          <p:cNvPr id="14" name="Picture clean" descr="Illustration of soap and a sink surface with a virus that is being targeted.">
            <a:extLst>
              <a:ext uri="{FF2B5EF4-FFF2-40B4-BE49-F238E27FC236}">
                <a16:creationId xmlns:a16="http://schemas.microsoft.com/office/drawing/2014/main" id="{B59F7B2D-3A25-46C0-BFB5-6A2951F76A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750" y="1860006"/>
            <a:ext cx="916857" cy="908832"/>
          </a:xfrm>
          <a:prstGeom prst="rect">
            <a:avLst/>
          </a:prstGeom>
        </p:spPr>
      </p:pic>
      <p:sp>
        <p:nvSpPr>
          <p:cNvPr id="15" name="TextBox">
            <a:extLst>
              <a:ext uri="{FF2B5EF4-FFF2-40B4-BE49-F238E27FC236}">
                <a16:creationId xmlns:a16="http://schemas.microsoft.com/office/drawing/2014/main" id="{5E6779EC-0ED9-48A5-A054-7BCE5A308CD1}"/>
              </a:ext>
            </a:extLst>
          </p:cNvPr>
          <p:cNvSpPr txBox="1"/>
          <p:nvPr/>
        </p:nvSpPr>
        <p:spPr>
          <a:xfrm>
            <a:off x="7425348" y="2814118"/>
            <a:ext cx="152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and </a:t>
            </a:r>
            <a:b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 frequently touched surfaces.</a:t>
            </a:r>
          </a:p>
        </p:txBody>
      </p:sp>
      <p:grpSp>
        <p:nvGrpSpPr>
          <p:cNvPr id="16" name="Dividers">
            <a:extLst>
              <a:ext uri="{FF2B5EF4-FFF2-40B4-BE49-F238E27FC236}">
                <a16:creationId xmlns:a16="http://schemas.microsoft.com/office/drawing/2014/main" id="{13124553-80CC-43D1-A9F7-70B6F7A51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83041" y="1759450"/>
            <a:ext cx="5503987" cy="1951795"/>
            <a:chOff x="1883041" y="1759450"/>
            <a:chExt cx="5503987" cy="1951795"/>
          </a:xfrm>
        </p:grpSpPr>
        <p:sp>
          <p:nvSpPr>
            <p:cNvPr id="17" name="Divider">
              <a:extLst>
                <a:ext uri="{FF2B5EF4-FFF2-40B4-BE49-F238E27FC236}">
                  <a16:creationId xmlns:a16="http://schemas.microsoft.com/office/drawing/2014/main" id="{D5392A77-DC3D-45DD-B77A-DCE819D4BC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883041" y="1759450"/>
              <a:ext cx="100584" cy="1951795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ivider">
              <a:extLst>
                <a:ext uri="{FF2B5EF4-FFF2-40B4-BE49-F238E27FC236}">
                  <a16:creationId xmlns:a16="http://schemas.microsoft.com/office/drawing/2014/main" id="{AB0E95A8-54DE-4371-886C-22235BF63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84175" y="1759450"/>
              <a:ext cx="100584" cy="1951795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Divider">
              <a:extLst>
                <a:ext uri="{FF2B5EF4-FFF2-40B4-BE49-F238E27FC236}">
                  <a16:creationId xmlns:a16="http://schemas.microsoft.com/office/drawing/2014/main" id="{8D4B7299-3C50-4004-B0FD-8CE0821F4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85309" y="1759450"/>
              <a:ext cx="100584" cy="1951795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ivider">
              <a:extLst>
                <a:ext uri="{FF2B5EF4-FFF2-40B4-BE49-F238E27FC236}">
                  <a16:creationId xmlns:a16="http://schemas.microsoft.com/office/drawing/2014/main" id="{042219DE-BA77-4D0E-8F8A-A166F9DCB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286444" y="1759450"/>
              <a:ext cx="100584" cy="1951795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35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ED32DB-4E1B-494D-B9DE-E102D3827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9472"/>
            <a:ext cx="8229600" cy="2056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take acetaminophen after vaccination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Moving the arm throughout the day can minimize pain/tenderness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side effects subside within 24-48 hours 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Same side effects after dose 2 but may be more intense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CD0C94-8197-4BBD-B890-157B2352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A78A47-3C9F-46B6-9937-1B5450DDB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Vaccine Side Effects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A9B823-5A5F-4EA3-9BAB-0E086EFBD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685800"/>
            <a:ext cx="7953375" cy="297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85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7E7EE0-24FB-4B56-82FC-B0300AAC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E2411A-42FB-4F86-BB3B-4720D751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Timeline to Efficacy</a:t>
            </a: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F3665AD2-931B-4EF6-9BF4-43983CD77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446315" cy="482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74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8A6CE4-1E87-489C-80BE-33A04017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714A05-DB0E-4AA8-B498-929C087C5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Myth Busters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3510B42-621B-4E94-AED8-37C89E582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977919"/>
              </p:ext>
            </p:extLst>
          </p:nvPr>
        </p:nvGraphicFramePr>
        <p:xfrm>
          <a:off x="228600" y="838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6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8A6CE4-1E87-489C-80BE-33A04017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714A05-DB0E-4AA8-B498-929C087C5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Myth Busters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3510B42-621B-4E94-AED8-37C89E582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2575559"/>
              </p:ext>
            </p:extLst>
          </p:nvPr>
        </p:nvGraphicFramePr>
        <p:xfrm>
          <a:off x="342900" y="685800"/>
          <a:ext cx="86487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112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BC5BEC-215C-4DE0-A8CA-DB54C7C97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CDC and FDA recommended a pause in the use of Janssen vaccine  - lasted 10 days – resumed April 24, 2021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Safety reporting revealed an increased risk of a rare but serious blood clot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Nearly all reports were in women younger than 50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rare?</a:t>
            </a:r>
          </a:p>
          <a:p>
            <a:pPr lvl="1"/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7 in 1 million women under 50</a:t>
            </a:r>
          </a:p>
          <a:p>
            <a:pPr lvl="1"/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39 in 1 million with COVID-19 will get a blood clot</a:t>
            </a:r>
          </a:p>
          <a:p>
            <a:pPr lvl="1"/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1 in 4,000 chance of getting in a fatal car accident in Indiana</a:t>
            </a:r>
          </a:p>
          <a:p>
            <a:pPr lvl="1"/>
            <a:endParaRPr lang="en-US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CDC and FDA determined benefits outweigh risks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78E6F-7B24-4836-99D0-DFDB6950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F4EC0B-98AE-45AC-B66C-60AD43C5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Janssen Discussion</a:t>
            </a:r>
          </a:p>
        </p:txBody>
      </p:sp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9C24E6E5-A01D-4DB3-A45C-00AAD7275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5280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37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BC5BEC-215C-4DE0-A8CA-DB54C7C97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1"/>
            <a:ext cx="8458200" cy="528796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safety surveillance system works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Advise all Janssen recipients of the risk but especially women under 50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Monitor for symptoms of a blood clot within 3 weeks of vaccine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Shortness of breath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Severe headaches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Chest pain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Leg swelling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Persistent abdominal pain</a:t>
            </a:r>
          </a:p>
          <a:p>
            <a:pPr lvl="1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Blood clots have not been observed with Pfizer or </a:t>
            </a:r>
            <a:r>
              <a:rPr lang="en-US" sz="1850" dirty="0" err="1">
                <a:latin typeface="Arial" panose="020B0604020202020204" pitchFamily="34" charset="0"/>
                <a:cs typeface="Arial" panose="020B0604020202020204" pitchFamily="34" charset="0"/>
              </a:rPr>
              <a:t>Moderna</a:t>
            </a:r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 vaccines after &gt;200 million doses administered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78E6F-7B24-4836-99D0-DFDB6950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F4EC0B-98AE-45AC-B66C-60AD43C5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Janssen Discussion: Key Takeaways</a:t>
            </a:r>
          </a:p>
        </p:txBody>
      </p:sp>
    </p:spTree>
    <p:extLst>
      <p:ext uri="{BB962C8B-B14F-4D97-AF65-F5344CB8AC3E}">
        <p14:creationId xmlns:p14="http://schemas.microsoft.com/office/powerpoint/2010/main" val="4032419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9065CE-530F-4198-9710-F61506254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Available at medical centers and many outlying community-based outpatient clinics (CBOCs)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Janssen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Usually same-day availability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Eligibilities:</a:t>
            </a:r>
          </a:p>
          <a:p>
            <a:pPr lvl="1"/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Anyone who has served</a:t>
            </a:r>
          </a:p>
          <a:p>
            <a:pPr lvl="1"/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Spouses</a:t>
            </a:r>
          </a:p>
          <a:p>
            <a:pPr lvl="1"/>
            <a:r>
              <a:rPr lang="en-US" sz="1850" dirty="0">
                <a:latin typeface="Arial" panose="020B0604020202020204" pitchFamily="34" charset="0"/>
                <a:cs typeface="Arial" panose="020B0604020202020204" pitchFamily="34" charset="0"/>
              </a:rPr>
              <a:t>Caregivers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E3A528-0791-485B-A3A6-AD9280AE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3F9839-D0C0-4891-A82A-FB40FE721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of Vaccines at VA</a:t>
            </a:r>
          </a:p>
        </p:txBody>
      </p:sp>
    </p:spTree>
    <p:extLst>
      <p:ext uri="{BB962C8B-B14F-4D97-AF65-F5344CB8AC3E}">
        <p14:creationId xmlns:p14="http://schemas.microsoft.com/office/powerpoint/2010/main" val="389882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18514-FAD0-40E3-B1E3-E5A51A4C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5003D1-7F72-4C7A-B9F3-9A6E268A0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3A00B11-6DBA-46B1-A8FB-B7974CBF7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931651"/>
              </p:ext>
            </p:extLst>
          </p:nvPr>
        </p:nvGraphicFramePr>
        <p:xfrm>
          <a:off x="72569" y="533400"/>
          <a:ext cx="9071431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2B59EC15-D49B-46B9-8298-5A92C23C5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438400" cy="24384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87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833976-8F2D-4F19-B6F5-75600601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9985"/>
            <a:ext cx="8229600" cy="5287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Indianapolis VA medical center: Walk-in availability or by appointment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CBOCs: Appointment only (Janssen)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Terre Haute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Bloomington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Martinsville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Shelbyville</a:t>
            </a:r>
          </a:p>
          <a:p>
            <a:pPr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Wakeman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West Lafayette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Indy West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Vaccine call center: 317-988-4899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35D4A7-E1E8-402A-A5C0-CE971125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06EAF3-76C5-40AE-B8AC-3E76A902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 Health Indiana COVID-19 Vaccine Clinic</a:t>
            </a:r>
          </a:p>
        </p:txBody>
      </p:sp>
    </p:spTree>
    <p:extLst>
      <p:ext uri="{BB962C8B-B14F-4D97-AF65-F5344CB8AC3E}">
        <p14:creationId xmlns:p14="http://schemas.microsoft.com/office/powerpoint/2010/main" val="175542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833976-8F2D-4F19-B6F5-75600601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9985"/>
            <a:ext cx="8229600" cy="5287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Walk-in availability or by appointment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Janssen):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Ft Wayne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Marion</a:t>
            </a:r>
          </a:p>
          <a:p>
            <a:pPr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St. Joseph County Clinic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Vaccine call center: 1-800-360-8387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75113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35D4A7-E1E8-402A-A5C0-CE971125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06EAF3-76C5-40AE-B8AC-3E76A902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Indiana VA COVID-19 Vaccine Clinic</a:t>
            </a:r>
          </a:p>
        </p:txBody>
      </p:sp>
    </p:spTree>
    <p:extLst>
      <p:ext uri="{BB962C8B-B14F-4D97-AF65-F5344CB8AC3E}">
        <p14:creationId xmlns:p14="http://schemas.microsoft.com/office/powerpoint/2010/main" val="3451636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72C590-858F-4949-AB7E-3B6F102B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4906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Centers for Disease Control and Prevention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Advisory Committee on Immunization Practices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 Vaccine Safety Net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Immunization Action Coalition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Medical Library Association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6AE8FD-315C-4F85-92CA-97A0CD1E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22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97DA18-CF53-4EDD-BC4B-10964BEB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Credible Sources for Vaccine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1355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E42D22-FCDA-48B9-9ADE-8DB9B8910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4983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Open Discussion</a:t>
            </a:r>
          </a:p>
          <a:p>
            <a:pPr marL="0" indent="0" algn="ctr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can be reached 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Mark.Triboletti@VA.gov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with any follow-up questions you may have.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78633-864F-4A9C-8E74-06BC67A9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5CA3F6-16B4-4739-8213-EE217B7C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18397D9-B07E-4987-A2E8-62DA7F533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620012"/>
            <a:ext cx="45148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7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76567D-A98E-4056-A217-0E2C989B0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Infection caused by the SARS-CoV-2 virus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Results in a range of illnesses from mild symptoms to death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Morbidity/mortality is unpredictable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 groups are more likely to get severe disease – 65 and older or certain medical conditions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B3B9EE-0E01-4C77-A8C7-EF011283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B3D130-4490-4156-A5D0-F499C0DF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Basics</a:t>
            </a: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E1DCCF46-D8FA-4B12-8C72-856BF147D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0"/>
            <a:ext cx="197202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03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76567D-A98E-4056-A217-0E2C989B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983165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Wear a mask that covers your mouth and nose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Avoid close contact with others - stay at least 6 feet (about 2 arm lengths) from other people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Avoid crowds and poorly ventilated spaces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Wash hands often with soap and water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an alcohol-based hand sanitizer with at least 60% alcohol if soap and water are not available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Avoid touching your eyes, nose, and mouth with unwashed hands​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Clean and disinfect frequently touched ​surfaces daily</a:t>
            </a: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Get a COVID-19 vaccine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B3B9EE-0E01-4C77-A8C7-EF011283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B3D130-4490-4156-A5D0-F499C0DF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COVID-19</a:t>
            </a: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3ED5DDA-9BBA-4521-99BD-C8FC7BE35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39221"/>
            <a:ext cx="2819400" cy="188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62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EAF73B-6A4C-4411-8DED-B51CABC1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Getting the virus that causes COVID-19 may offer some natural protection, known as an antibody or immune. But experts don’t know how long this protection lasts.​ COVID-19+ individuals have been reinfected.</a:t>
            </a:r>
          </a:p>
          <a:p>
            <a:pPr fontAlgn="base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risk of severe illness and death from COVID-19 far outweighs any benefits of natural immunity.​</a:t>
            </a:r>
          </a:p>
          <a:p>
            <a:pPr fontAlgn="base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COVID-19 vaccination will help protect you by building immunity without the risk of severe illness.</a:t>
            </a:r>
          </a:p>
          <a:p>
            <a:pPr fontAlgn="base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 help protect you from getting severely ill even if you get infected with COVID-19.</a:t>
            </a:r>
          </a:p>
          <a:p>
            <a:pPr fontAlgn="base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date, 25% of Hoosiers have been vaccinated.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5314D8-D423-4366-ACAF-528DE9C8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AAA98A-4C2D-45C7-A119-8E15AC92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Get the Vaccine?</a:t>
            </a:r>
          </a:p>
        </p:txBody>
      </p:sp>
    </p:spTree>
    <p:extLst>
      <p:ext uri="{BB962C8B-B14F-4D97-AF65-F5344CB8AC3E}">
        <p14:creationId xmlns:p14="http://schemas.microsoft.com/office/powerpoint/2010/main" val="87043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5BC6D36-C6EB-44E5-ADA3-4530A49AF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852121"/>
              </p:ext>
            </p:extLst>
          </p:nvPr>
        </p:nvGraphicFramePr>
        <p:xfrm>
          <a:off x="457200" y="1219200"/>
          <a:ext cx="8382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6205921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410720483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324322884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3832003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Vaccine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Pfizer-</a:t>
                      </a:r>
                      <a:r>
                        <a:rPr lang="en-US" dirty="0" err="1"/>
                        <a:t>BioNTech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Moderna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4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Efficacy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86% in preventing severe disease in US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95% for prevention of COVID-19 &gt;7 days post-dose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 for prevention of COVID-19 &gt;14 days post-dose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0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Contraindications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Severe reactions to any vaccine components (polysorbate-80)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Severe reactions to previous mRNA vaccine or components such as polyethylene glycol (PEG)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Severe reactions to previous mRNA vaccine or components such as polyethylene glycol (PEG)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6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Common Adverse Events/Side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Injection site pain (49%)</a:t>
                      </a:r>
                    </a:p>
                    <a:p>
                      <a:r>
                        <a:rPr lang="en-US" dirty="0"/>
                        <a:t>Headache (40%)</a:t>
                      </a:r>
                    </a:p>
                    <a:p>
                      <a:r>
                        <a:rPr lang="en-US" dirty="0"/>
                        <a:t>Fatigue (38%)</a:t>
                      </a:r>
                    </a:p>
                    <a:p>
                      <a:r>
                        <a:rPr lang="en-US" dirty="0"/>
                        <a:t>Myalgia (33%)</a:t>
                      </a:r>
                    </a:p>
                    <a:p>
                      <a:r>
                        <a:rPr lang="en-US" dirty="0"/>
                        <a:t>Nausea (14%)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Injection site pain (84%)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Fatigue (63%)</a:t>
                      </a:r>
                    </a:p>
                    <a:p>
                      <a:r>
                        <a:rPr lang="en-US" dirty="0"/>
                        <a:t>Headache (55%)</a:t>
                      </a:r>
                    </a:p>
                    <a:p>
                      <a:r>
                        <a:rPr lang="en-US" dirty="0"/>
                        <a:t>Myalgia (38%)</a:t>
                      </a:r>
                    </a:p>
                    <a:p>
                      <a:endParaRPr lang="en-US" dirty="0"/>
                    </a:p>
                    <a:p>
                      <a:r>
                        <a:rPr lang="en-US" b="1" dirty="0"/>
                        <a:t>Greater with dose 2 than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Injection site pain (92%)</a:t>
                      </a:r>
                    </a:p>
                    <a:p>
                      <a:r>
                        <a:rPr lang="en-US" dirty="0"/>
                        <a:t>Fatigue (70%)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Headache (65%)</a:t>
                      </a:r>
                    </a:p>
                    <a:p>
                      <a:r>
                        <a:rPr lang="en-US" dirty="0"/>
                        <a:t>Myalgia (62%)</a:t>
                      </a:r>
                    </a:p>
                    <a:p>
                      <a:endParaRPr lang="en-US" dirty="0"/>
                    </a:p>
                    <a:p>
                      <a:r>
                        <a:rPr lang="en-US" b="1" dirty="0"/>
                        <a:t>Greater with dose 2 than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92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Adverse Events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Anaphylaxis, thromboembolic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Anaphylaxis/allergic reactions, lymphadenopathies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Anaphylaxis/allergic reactions, lymphadenopathies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01203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4666F7-AA1D-44C6-B022-481FC565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BF7059-569B-476E-8B2B-7A199F96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Vaccines</a:t>
            </a:r>
          </a:p>
        </p:txBody>
      </p:sp>
    </p:spTree>
    <p:extLst>
      <p:ext uri="{BB962C8B-B14F-4D97-AF65-F5344CB8AC3E}">
        <p14:creationId xmlns:p14="http://schemas.microsoft.com/office/powerpoint/2010/main" val="170933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4666F7-AA1D-44C6-B022-481FC565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BF7059-569B-476E-8B2B-7A199F96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Efficacy Key Take-aways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B1311-FD7A-4043-AECB-4888CF651DFF}"/>
              </a:ext>
            </a:extLst>
          </p:cNvPr>
          <p:cNvSpPr txBox="1"/>
          <p:nvPr/>
        </p:nvSpPr>
        <p:spPr>
          <a:xfrm>
            <a:off x="914400" y="1616075"/>
            <a:ext cx="73152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Efficacy between vaccines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not comparable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All phase 3 trials differed by calendar time and geography and different circulating variants.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CDC states no preference for any of the three authorized vaccines.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All three vaccines prevent against severe illness, hospitalization, and death.</a:t>
            </a:r>
          </a:p>
        </p:txBody>
      </p:sp>
    </p:spTree>
    <p:extLst>
      <p:ext uri="{BB962C8B-B14F-4D97-AF65-F5344CB8AC3E}">
        <p14:creationId xmlns:p14="http://schemas.microsoft.com/office/powerpoint/2010/main" val="331287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E21C6-DED2-468A-8AF1-BC81229D3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FE6F05-0B1A-45AF-8A98-283C33E5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Facts about the COVID-19 Vaccine</a:t>
            </a:r>
          </a:p>
        </p:txBody>
      </p:sp>
      <p:pic>
        <p:nvPicPr>
          <p:cNvPr id="9" name="Picture" descr="Illustration of a shield that is protecting against viruses.">
            <a:extLst>
              <a:ext uri="{FF2B5EF4-FFF2-40B4-BE49-F238E27FC236}">
                <a16:creationId xmlns:a16="http://schemas.microsoft.com/office/drawing/2014/main" id="{C72DC726-396A-4322-9AF1-958090AEB4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5" y="1584134"/>
            <a:ext cx="1593184" cy="1181108"/>
          </a:xfrm>
          <a:prstGeom prst="rect">
            <a:avLst/>
          </a:prstGeom>
        </p:spPr>
      </p:pic>
      <p:sp>
        <p:nvSpPr>
          <p:cNvPr id="10" name="TextBox">
            <a:extLst>
              <a:ext uri="{FF2B5EF4-FFF2-40B4-BE49-F238E27FC236}">
                <a16:creationId xmlns:a16="http://schemas.microsoft.com/office/drawing/2014/main" id="{ECA3985B-C048-41C4-901A-8EE24F5F99E8}"/>
              </a:ext>
            </a:extLst>
          </p:cNvPr>
          <p:cNvSpPr txBox="1"/>
          <p:nvPr/>
        </p:nvSpPr>
        <p:spPr>
          <a:xfrm>
            <a:off x="540971" y="2955697"/>
            <a:ext cx="1645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vaccinated can help prevent getting sick with COVID-19</a:t>
            </a:r>
          </a:p>
        </p:txBody>
      </p:sp>
      <p:pic>
        <p:nvPicPr>
          <p:cNvPr id="11" name="Picture" descr="Illustration of a person wearing a mask that covers their nose and mouth.">
            <a:extLst>
              <a:ext uri="{FF2B5EF4-FFF2-40B4-BE49-F238E27FC236}">
                <a16:creationId xmlns:a16="http://schemas.microsoft.com/office/drawing/2014/main" id="{D3BA60A1-F12C-42B2-9939-81D2CBEC85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34" y="1434218"/>
            <a:ext cx="771567" cy="1222422"/>
          </a:xfrm>
          <a:prstGeom prst="rect">
            <a:avLst/>
          </a:prstGeom>
        </p:spPr>
      </p:pic>
      <p:sp>
        <p:nvSpPr>
          <p:cNvPr id="12" name="TextBox">
            <a:extLst>
              <a:ext uri="{FF2B5EF4-FFF2-40B4-BE49-F238E27FC236}">
                <a16:creationId xmlns:a16="http://schemas.microsoft.com/office/drawing/2014/main" id="{23F99621-1D42-4F7B-9A60-C10E9AE6E6E9}"/>
              </a:ext>
            </a:extLst>
          </p:cNvPr>
          <p:cNvSpPr txBox="1"/>
          <p:nvPr/>
        </p:nvSpPr>
        <p:spPr>
          <a:xfrm>
            <a:off x="2665758" y="2921034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/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who have already gotten sick with COVID-19 may still benefit from getting vaccinated</a:t>
            </a:r>
          </a:p>
        </p:txBody>
      </p:sp>
      <p:pic>
        <p:nvPicPr>
          <p:cNvPr id="13" name="Picture" descr="Illustration of a syringe, medicine bottle and double helix DNA.">
            <a:extLst>
              <a:ext uri="{FF2B5EF4-FFF2-40B4-BE49-F238E27FC236}">
                <a16:creationId xmlns:a16="http://schemas.microsoft.com/office/drawing/2014/main" id="{FD557BF0-C956-415B-BA86-0F397DED83B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151" y="1515918"/>
            <a:ext cx="785899" cy="1181108"/>
          </a:xfrm>
          <a:prstGeom prst="rect">
            <a:avLst/>
          </a:prstGeom>
        </p:spPr>
      </p:pic>
      <p:sp>
        <p:nvSpPr>
          <p:cNvPr id="14" name="TextBox">
            <a:extLst>
              <a:ext uri="{FF2B5EF4-FFF2-40B4-BE49-F238E27FC236}">
                <a16:creationId xmlns:a16="http://schemas.microsoft.com/office/drawing/2014/main" id="{A27AC8AA-53D5-43E3-A9A6-14AFD30444E0}"/>
              </a:ext>
            </a:extLst>
          </p:cNvPr>
          <p:cNvSpPr txBox="1"/>
          <p:nvPr/>
        </p:nvSpPr>
        <p:spPr>
          <a:xfrm>
            <a:off x="4776343" y="2954315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vaccines </a:t>
            </a:r>
            <a:r>
              <a:rPr lang="en-US" sz="1200" b="1" u="sng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give you COVID-19</a:t>
            </a:r>
          </a:p>
        </p:txBody>
      </p:sp>
      <p:pic>
        <p:nvPicPr>
          <p:cNvPr id="15" name="Picture" descr="Illustration of a virus test vial showing positive and negative. Positive appears larger than negative.">
            <a:extLst>
              <a:ext uri="{FF2B5EF4-FFF2-40B4-BE49-F238E27FC236}">
                <a16:creationId xmlns:a16="http://schemas.microsoft.com/office/drawing/2014/main" id="{408D2627-C3A7-4FF2-9321-755B5D9F90F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965" y="1545982"/>
            <a:ext cx="1255586" cy="1120981"/>
          </a:xfrm>
          <a:prstGeom prst="rect">
            <a:avLst/>
          </a:prstGeom>
        </p:spPr>
      </p:pic>
      <p:sp>
        <p:nvSpPr>
          <p:cNvPr id="16" name="TextBox">
            <a:extLst>
              <a:ext uri="{FF2B5EF4-FFF2-40B4-BE49-F238E27FC236}">
                <a16:creationId xmlns:a16="http://schemas.microsoft.com/office/drawing/2014/main" id="{B86F4495-7CD9-46D7-BA86-79B2E64A5478}"/>
              </a:ext>
            </a:extLst>
          </p:cNvPr>
          <p:cNvSpPr txBox="1"/>
          <p:nvPr/>
        </p:nvSpPr>
        <p:spPr>
          <a:xfrm>
            <a:off x="6886930" y="2921034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vaccines will not cause you to test positive on COVID-19 </a:t>
            </a:r>
            <a:r>
              <a:rPr lang="en-US" sz="1200" b="1" u="sng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lang="en-US" sz="1200" b="1" dirty="0">
                <a:solidFill>
                  <a:srgbClr val="1D6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tests*</a:t>
            </a:r>
          </a:p>
        </p:txBody>
      </p:sp>
      <p:sp>
        <p:nvSpPr>
          <p:cNvPr id="17" name="TextBox">
            <a:hlinkClick r:id="rId6"/>
            <a:extLst>
              <a:ext uri="{FF2B5EF4-FFF2-40B4-BE49-F238E27FC236}">
                <a16:creationId xmlns:a16="http://schemas.microsoft.com/office/drawing/2014/main" id="{46AFC501-A353-472A-AC6C-91ACD598D7B3}"/>
              </a:ext>
            </a:extLst>
          </p:cNvPr>
          <p:cNvSpPr txBox="1"/>
          <p:nvPr/>
        </p:nvSpPr>
        <p:spPr>
          <a:xfrm>
            <a:off x="555171" y="4152927"/>
            <a:ext cx="8033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A7AB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1400" b="1" dirty="0" err="1">
                <a:solidFill>
                  <a:srgbClr val="3A7AB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www.cdc.gov</a:t>
            </a:r>
            <a:r>
              <a:rPr lang="en-US" sz="1400" b="1" dirty="0">
                <a:solidFill>
                  <a:srgbClr val="3A7AB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/coronavirus/2019-ncov/vaccines/about-vaccines/vaccine-</a:t>
            </a:r>
            <a:r>
              <a:rPr lang="en-US" sz="1400" b="1" dirty="0" err="1">
                <a:solidFill>
                  <a:srgbClr val="3A7AB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myths.html</a:t>
            </a:r>
            <a:endParaRPr lang="en-US" sz="1400" b="1" dirty="0">
              <a:solidFill>
                <a:srgbClr val="3A7A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Divider">
            <a:extLst>
              <a:ext uri="{FF2B5EF4-FFF2-40B4-BE49-F238E27FC236}">
                <a16:creationId xmlns:a16="http://schemas.microsoft.com/office/drawing/2014/main" id="{26D6D091-8F8D-4D33-86C9-C6BAFC133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83592" y="1364343"/>
            <a:ext cx="99665" cy="2576286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US"/>
          </a:p>
        </p:txBody>
      </p:sp>
      <p:sp>
        <p:nvSpPr>
          <p:cNvPr id="19" name="Divider">
            <a:extLst>
              <a:ext uri="{FF2B5EF4-FFF2-40B4-BE49-F238E27FC236}">
                <a16:creationId xmlns:a16="http://schemas.microsoft.com/office/drawing/2014/main" id="{837F7199-C5B8-4C28-BFE7-E2CAFF98DA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94179" y="1364343"/>
            <a:ext cx="99665" cy="2576286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US"/>
          </a:p>
        </p:txBody>
      </p:sp>
      <p:sp>
        <p:nvSpPr>
          <p:cNvPr id="20" name="Divider">
            <a:extLst>
              <a:ext uri="{FF2B5EF4-FFF2-40B4-BE49-F238E27FC236}">
                <a16:creationId xmlns:a16="http://schemas.microsoft.com/office/drawing/2014/main" id="{14F2A858-2E81-4649-ACDC-B756FADA0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04766" y="1364343"/>
            <a:ext cx="99665" cy="2576286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US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B92F1DD4-BEC3-4137-AD88-6C23D97E3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5171" y="4009439"/>
            <a:ext cx="8033657" cy="100584"/>
          </a:xfrm>
          <a:prstGeom prst="rect">
            <a:avLst/>
          </a:prstGeom>
          <a:solidFill>
            <a:srgbClr val="F79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A9B8DC-E79F-45E0-9332-D8CF42782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5517"/>
            <a:ext cx="8229600" cy="490696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EUA = Emergency Use Authorization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Tool used by FDA during public health emergencies to provide more timely access to critical products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Same steps are taken as full-term clinical trials, but in a consolidated timeline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 was it rushed?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E0D264-9051-409E-BC6F-EBD81B7F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85800"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AE72FE-428B-4EDF-BF4C-2B616DEB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EUA?</a:t>
            </a:r>
          </a:p>
        </p:txBody>
      </p:sp>
    </p:spTree>
    <p:extLst>
      <p:ext uri="{BB962C8B-B14F-4D97-AF65-F5344CB8AC3E}">
        <p14:creationId xmlns:p14="http://schemas.microsoft.com/office/powerpoint/2010/main" val="36632574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9_Office Theme">
  <a:themeElements>
    <a:clrScheme name="Hyperlink Text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0066FF"/>
      </a:hlink>
      <a:folHlink>
        <a:srgbClr val="00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1604</Words>
  <Application>Microsoft Office PowerPoint</Application>
  <PresentationFormat>On-screen Show (4:3)</PresentationFormat>
  <Paragraphs>272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39_Office Theme</vt:lpstr>
      <vt:lpstr>think-cell Slide</vt:lpstr>
      <vt:lpstr>PowerPoint Presentation</vt:lpstr>
      <vt:lpstr>About Me</vt:lpstr>
      <vt:lpstr>COVID-19 Virus Basics</vt:lpstr>
      <vt:lpstr>Prevention of COVID-19</vt:lpstr>
      <vt:lpstr>Why Get the Vaccine?</vt:lpstr>
      <vt:lpstr>Types of Vaccines</vt:lpstr>
      <vt:lpstr>Vaccine Efficacy Key Take-aways</vt:lpstr>
      <vt:lpstr>Key Facts about the COVID-19 Vaccine</vt:lpstr>
      <vt:lpstr>What is an EUA?</vt:lpstr>
      <vt:lpstr>Operation Warp Speed Timeline</vt:lpstr>
      <vt:lpstr>Vaccine Safety</vt:lpstr>
      <vt:lpstr>After Receiving the Vaccine</vt:lpstr>
      <vt:lpstr>Managing Vaccine Side Effects</vt:lpstr>
      <vt:lpstr>Vaccine Timeline to Efficacy</vt:lpstr>
      <vt:lpstr>Vaccine Myth Busters</vt:lpstr>
      <vt:lpstr>Vaccine Myth Busters</vt:lpstr>
      <vt:lpstr>Janssen Discussion</vt:lpstr>
      <vt:lpstr>Janssen Discussion: Key Takeaways</vt:lpstr>
      <vt:lpstr>Availability of Vaccines at VA</vt:lpstr>
      <vt:lpstr>Veteran Health Indiana COVID-19 Vaccine Clinic</vt:lpstr>
      <vt:lpstr>Northern Indiana VA COVID-19 Vaccine Clinic</vt:lpstr>
      <vt:lpstr>Credible Sources for Vaccine Information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Meterko, Mark</dc:creator>
  <cp:lastModifiedBy>Shepard, Christina</cp:lastModifiedBy>
  <cp:revision>484</cp:revision>
  <cp:lastPrinted>2021-04-12T14:29:53Z</cp:lastPrinted>
  <dcterms:created xsi:type="dcterms:W3CDTF">2020-06-19T14:22:19Z</dcterms:created>
  <dcterms:modified xsi:type="dcterms:W3CDTF">2021-05-11T12:59:02Z</dcterms:modified>
</cp:coreProperties>
</file>