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8.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2.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2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5.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7.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8.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7.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9.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40.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41.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4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43.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4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46.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487" r:id="rId3"/>
    <p:sldId id="483" r:id="rId4"/>
    <p:sldId id="403" r:id="rId5"/>
    <p:sldId id="527" r:id="rId6"/>
    <p:sldId id="528" r:id="rId7"/>
    <p:sldId id="270" r:id="rId8"/>
    <p:sldId id="529" r:id="rId9"/>
    <p:sldId id="530" r:id="rId10"/>
    <p:sldId id="531" r:id="rId11"/>
    <p:sldId id="526" r:id="rId12"/>
    <p:sldId id="524" r:id="rId13"/>
    <p:sldId id="510" r:id="rId14"/>
    <p:sldId id="533" r:id="rId15"/>
    <p:sldId id="534" r:id="rId16"/>
    <p:sldId id="535" r:id="rId17"/>
    <p:sldId id="563" r:id="rId18"/>
    <p:sldId id="525" r:id="rId19"/>
    <p:sldId id="548" r:id="rId20"/>
    <p:sldId id="549" r:id="rId21"/>
    <p:sldId id="551" r:id="rId22"/>
    <p:sldId id="552" r:id="rId23"/>
    <p:sldId id="553" r:id="rId24"/>
    <p:sldId id="554" r:id="rId25"/>
    <p:sldId id="556" r:id="rId26"/>
    <p:sldId id="558" r:id="rId27"/>
    <p:sldId id="561" r:id="rId28"/>
    <p:sldId id="519" r:id="rId29"/>
    <p:sldId id="521" r:id="rId30"/>
    <p:sldId id="564" r:id="rId31"/>
    <p:sldId id="565" r:id="rId32"/>
    <p:sldId id="566" r:id="rId33"/>
    <p:sldId id="567" r:id="rId34"/>
    <p:sldId id="568" r:id="rId35"/>
    <p:sldId id="569" r:id="rId36"/>
    <p:sldId id="570" r:id="rId37"/>
    <p:sldId id="540" r:id="rId38"/>
    <p:sldId id="508" r:id="rId39"/>
    <p:sldId id="522" r:id="rId40"/>
    <p:sldId id="293" r:id="rId41"/>
    <p:sldId id="447" r:id="rId42"/>
    <p:sldId id="541" r:id="rId43"/>
    <p:sldId id="542" r:id="rId44"/>
    <p:sldId id="543" r:id="rId45"/>
    <p:sldId id="486" r:id="rId46"/>
    <p:sldId id="562" r:id="rId47"/>
    <p:sldId id="496" r:id="rId48"/>
    <p:sldId id="571"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7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02D62"/>
    <a:srgbClr val="006699"/>
    <a:srgbClr val="4F81B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0110" autoAdjust="0"/>
  </p:normalViewPr>
  <p:slideViewPr>
    <p:cSldViewPr>
      <p:cViewPr varScale="1">
        <p:scale>
          <a:sx n="100" d="100"/>
          <a:sy n="100" d="100"/>
        </p:scale>
        <p:origin x="1782" y="72"/>
      </p:cViewPr>
      <p:guideLst>
        <p:guide orient="horz" pos="576"/>
        <p:guide pos="2880"/>
      </p:guideLst>
    </p:cSldViewPr>
  </p:slideViewPr>
  <p:outlineViewPr>
    <p:cViewPr>
      <p:scale>
        <a:sx n="25" d="100"/>
        <a:sy n="25" d="100"/>
      </p:scale>
      <p:origin x="53" y="3509"/>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5" d="100"/>
          <a:sy n="85" d="100"/>
        </p:scale>
        <p:origin x="-163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409C2BD-97A8-41F6-B7DE-2B13DFF2B540}" type="datetimeFigureOut">
              <a:rPr lang="en-US"/>
              <a:pPr>
                <a:defRPr/>
              </a:pPr>
              <a:t>12/8/2025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38E65DE-9767-4887-A81E-2CF701C4CEA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71D37D7B-A08C-446E-B453-A8F1A37A294F}" type="datetimeFigureOut">
              <a:rPr lang="en-US"/>
              <a:pPr>
                <a:defRPr/>
              </a:pPr>
              <a:t>12/8/2025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74137739-E034-4F1D-A2B7-03ABC7CEDE9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65DA3D-4F6A-4C5F-B74B-0E3C8D214A42}" type="slidenum">
              <a:rPr lang="en-US" smtClean="0"/>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53A5E6-64CC-4739-AC93-55E9D4037E2B}" type="slidenum">
              <a:rPr lang="en-US" smtClean="0"/>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32F31-D707-4C55-B606-2348AB55A5A9}" type="slidenum">
              <a:rPr lang="en-US" smtClean="0"/>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E2DD72-DE75-4CB8-B7E5-2B8B63F56C51}" type="slidenum">
              <a:rPr lang="en-US" smtClean="0"/>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042BEB-2389-49E7-A9FC-819FF895778B}" type="slidenum">
              <a:rPr lang="en-US" smtClean="0"/>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FC0A86-465C-4992-B215-A49AE56301AD}" type="slidenum">
              <a:rPr lang="en-US" smtClean="0"/>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C54205-CBC7-48D8-AC32-7EE88AC7550D}" type="slidenum">
              <a:rPr lang="en-US" smtClean="0"/>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A1FD5-A296-41DA-9A99-0982880B8EF4}" type="slidenum">
              <a:rPr lang="en-US" smtClean="0"/>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EE3DC-C14B-4EF5-B1C6-9DDFC289B63F}" type="slidenum">
              <a:rPr lang="en-US" smtClean="0"/>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29A554-F3ED-4013-8791-D9504434532B}" type="slidenum">
              <a:rPr lang="en-US" smtClean="0"/>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p:spPr>
      </p:sp>
      <p:sp>
        <p:nvSpPr>
          <p:cNvPr id="88067" name="Rectangle 3"/>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D95147-EE52-47D5-9109-9B6C40D8E713}" type="slidenum">
              <a:rPr lang="en-US" smtClean="0"/>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p:spPr>
      </p:sp>
      <p:sp>
        <p:nvSpPr>
          <p:cNvPr id="901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A21BBA-AC2F-49E8-8100-27F0CA70CBFD}" type="slidenum">
              <a:rPr lang="en-US" smtClean="0"/>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002242-0AEF-434E-92D2-60D2025C7097}" type="slidenum">
              <a:rPr lang="en-US" smtClean="0"/>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marL="174625" indent="-174625" eaLnBrk="1" hangingPunct="1">
              <a:spcBef>
                <a:spcPct val="0"/>
              </a:spcBef>
            </a:pPr>
            <a:endParaRPr lang="en-US"/>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9D7C9F-32F5-44C0-B23C-6F3C0DD45D76}" type="slidenum">
              <a:rPr lang="en-US" smtClean="0"/>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84A2A-D6FF-41CE-A06F-AFED2F71BC19}" type="slidenum">
              <a:rPr lang="en-US" smtClean="0"/>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9BE55-1624-4AB4-A23F-CF62826B0A09}" type="slidenum">
              <a:rPr lang="en-US" smtClean="0"/>
              <a:pPr fontAlgn="base">
                <a:spcBef>
                  <a:spcPct val="0"/>
                </a:spcBef>
                <a:spcAft>
                  <a:spcPct val="0"/>
                </a:spcAft>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7B9B5-03AB-44CF-9981-382F09FECEF1}" type="slidenum">
              <a:rPr lang="en-US" smtClean="0"/>
              <a:pPr fontAlgn="base">
                <a:spcBef>
                  <a:spcPct val="0"/>
                </a:spcBef>
                <a:spcAft>
                  <a:spcPct val="0"/>
                </a:spcAft>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endParaRPr lang="en-US">
              <a:solidFill>
                <a:srgbClr val="FF0000"/>
              </a:solidFill>
            </a:endParaRP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A655F0-B419-4017-B54C-068F041C0B3E}" type="slidenum">
              <a:rPr lang="en-US" smtClean="0"/>
              <a:pPr fontAlgn="base">
                <a:spcBef>
                  <a:spcPct val="0"/>
                </a:spcBef>
                <a:spcAft>
                  <a:spcPct val="0"/>
                </a:spcAft>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6FCB66-2ADB-42BE-A33E-641172332AB6}" type="slidenum">
              <a:rPr lang="en-US" smtClean="0"/>
              <a:pPr fontAlgn="base">
                <a:spcBef>
                  <a:spcPct val="0"/>
                </a:spcBef>
                <a:spcAft>
                  <a:spcPct val="0"/>
                </a:spcAft>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B3E25-12F4-474D-8512-FD7507C56287}" type="slidenum">
              <a:rPr lang="en-US" smtClean="0"/>
              <a:pPr fontAlgn="base">
                <a:spcBef>
                  <a:spcPct val="0"/>
                </a:spcBef>
                <a:spcAft>
                  <a:spcPct val="0"/>
                </a:spcAft>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87785A-F52B-4C07-A32D-59035B68C072}" type="slidenum">
              <a:rPr lang="en-US" smtClean="0"/>
              <a:pPr fontAlgn="base">
                <a:spcBef>
                  <a:spcPct val="0"/>
                </a:spcBef>
                <a:spcAft>
                  <a:spcPct val="0"/>
                </a:spcAft>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87577-1660-4EC7-99C3-86EACFD47894}" type="slidenum">
              <a:rPr lang="en-US" smtClean="0"/>
              <a:pPr fontAlgn="base">
                <a:spcBef>
                  <a:spcPct val="0"/>
                </a:spcBef>
                <a:spcAft>
                  <a:spcPct val="0"/>
                </a:spcAft>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506583-9E59-4857-BC72-3F5D9BA37594}" type="slidenum">
              <a:rPr lang="en-US" smtClean="0"/>
              <a:pPr fontAlgn="base">
                <a:spcBef>
                  <a:spcPct val="0"/>
                </a:spcBef>
                <a:spcAft>
                  <a:spcPct val="0"/>
                </a:spcAft>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A2F649-38E9-45DF-BA40-80C551B0C252}" type="slidenum">
              <a:rPr lang="en-US" smtClean="0"/>
              <a:pPr fontAlgn="base">
                <a:spcBef>
                  <a:spcPct val="0"/>
                </a:spcBef>
                <a:spcAft>
                  <a:spcPct val="0"/>
                </a:spcAft>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04E278-26E8-4AA3-9569-6981C03BB895}" type="slidenum">
              <a:rPr lang="en-US" smtClean="0"/>
              <a:pPr fontAlgn="base">
                <a:spcBef>
                  <a:spcPct val="0"/>
                </a:spcBef>
                <a:spcAft>
                  <a:spcPct val="0"/>
                </a:spcAft>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645627-F6DF-4358-A64F-890B4E69EAC1}" type="slidenum">
              <a:rPr lang="en-US" smtClean="0"/>
              <a:pPr fontAlgn="base">
                <a:spcBef>
                  <a:spcPct val="0"/>
                </a:spcBef>
                <a:spcAft>
                  <a:spcPct val="0"/>
                </a:spcAft>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1A8D93-2F2B-4299-9E57-5B088CF23B31}" type="slidenum">
              <a:rPr lang="en-US" smtClean="0"/>
              <a:pPr fontAlgn="base">
                <a:spcBef>
                  <a:spcPct val="0"/>
                </a:spcBef>
                <a:spcAft>
                  <a:spcPct val="0"/>
                </a:spcAft>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6C5067-D60F-4A6E-8A9B-880DF20C374F}" type="slidenum">
              <a:rPr lang="en-US" smtClean="0"/>
              <a:pPr fontAlgn="base">
                <a:spcBef>
                  <a:spcPct val="0"/>
                </a:spcBef>
                <a:spcAft>
                  <a:spcPct val="0"/>
                </a:spcAft>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8A5FA5-F4F3-4532-A6BD-A8CB2C8F5AE2}" type="slidenum">
              <a:rPr lang="en-US" smtClean="0"/>
              <a:pPr fontAlgn="base">
                <a:spcBef>
                  <a:spcPct val="0"/>
                </a:spcBef>
                <a:spcAft>
                  <a:spcPct val="0"/>
                </a:spcAft>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2A798-C28E-4EE6-A5DB-7244EB7368A8}" type="slidenum">
              <a:rPr lang="en-US" smtClean="0"/>
              <a:pPr fontAlgn="base">
                <a:spcBef>
                  <a:spcPct val="0"/>
                </a:spcBef>
                <a:spcAft>
                  <a:spcPct val="0"/>
                </a:spcAft>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F3E5DB-8E30-4F1E-98D4-1B6B0D69B405}" type="slidenum">
              <a:rPr lang="en-US" smtClean="0"/>
              <a:pPr fontAlgn="base">
                <a:spcBef>
                  <a:spcPct val="0"/>
                </a:spcBef>
                <a:spcAft>
                  <a:spcPct val="0"/>
                </a:spcAft>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466602-58DA-4EAE-9CA2-1F3F849E1733}" type="slidenum">
              <a:rPr lang="en-US" smtClean="0"/>
              <a:pPr fontAlgn="base">
                <a:spcBef>
                  <a:spcPct val="0"/>
                </a:spcBef>
                <a:spcAft>
                  <a:spcPct val="0"/>
                </a:spcAft>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462341-5B35-4F15-9D12-ADBA53681B0A}" type="slidenum">
              <a:rPr lang="en-US" smtClean="0"/>
              <a:pPr fontAlgn="base">
                <a:spcBef>
                  <a:spcPct val="0"/>
                </a:spcBef>
                <a:spcAft>
                  <a:spcPct val="0"/>
                </a:spcAft>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4146E1-ADC4-48AC-AEEE-0E603FC8D3E2}" type="slidenum">
              <a:rPr lang="en-US"/>
              <a:pPr fontAlgn="base">
                <a:spcBef>
                  <a:spcPct val="0"/>
                </a:spcBef>
                <a:spcAft>
                  <a:spcPct val="0"/>
                </a:spcAft>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eBenefits is a joint VA/DoD Web portal that provides self-service capabilities to Veterans, Service members, their families and caregivers. The URL is www.ebenefits.va.gov. The development of eBenefits was initiated in March of 2007 at the recommendation of the President’s Commission on Care for America’s Returning Wounded Warriors (also referred to as Dole/Shalala). With quarterly releases, eBenefits continues to evolve as a “one-stop shop” for Veterans, Service members and their families to access and manage their benefits and military information.</a:t>
            </a:r>
          </a:p>
          <a:p>
            <a:pPr eaLnBrk="1" hangingPunct="1">
              <a:spcBef>
                <a:spcPct val="0"/>
              </a:spcBef>
            </a:pPr>
            <a:endParaRPr lang="en-US"/>
          </a:p>
          <a:p>
            <a:pPr eaLnBrk="1" hangingPunct="1">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C4C47E-8F6C-458B-8C6A-9BC514CDED9A}" type="slidenum">
              <a:rPr lang="en-US" smtClean="0"/>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solidFill>
                <a:srgbClr val="FF0000"/>
              </a:solidFill>
              <a:sym typeface="Wingdings" pitchFamily="2" charset="2"/>
            </a:endParaRP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CC8D1E-4E64-49AA-81CA-79D14086F34C}" type="slidenum">
              <a:rPr lang="en-US" smtClean="0"/>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7F1D9-3A09-4ED7-8199-6D829D8524FC}" type="slidenum">
              <a:rPr lang="en-US" smtClean="0"/>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34AB17-2BF0-4C05-A0A7-033FB2DF6F4C}" type="slidenum">
              <a:rPr lang="en-US" smtClean="0"/>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19B048-1DA9-4233-BFD1-712495B0E879}" type="slidenum">
              <a:rPr lang="en-US" smtClean="0"/>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image" Target="../media/image3.png"/><Relationship Id="rId4" Type="http://schemas.openxmlformats.org/officeDocument/2006/relationships/tags" Target="../tags/tag2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3.png"/><Relationship Id="rId4" Type="http://schemas.openxmlformats.org/officeDocument/2006/relationships/tags" Target="../tags/tag10.xml"/><Relationship Id="rId9"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png"/><Relationship Id="rId5" Type="http://schemas.openxmlformats.org/officeDocument/2006/relationships/tags" Target="../tags/tag17.xml"/><Relationship Id="rId10" Type="http://schemas.openxmlformats.org/officeDocument/2006/relationships/image" Target="../media/image4.png"/><Relationship Id="rId4" Type="http://schemas.openxmlformats.org/officeDocument/2006/relationships/tags" Target="../tags/tag16.xml"/><Relationship Id="rId9"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6"/>
          <p:cNvPicPr>
            <a:picLocks noChangeAspect="1"/>
          </p:cNvPicPr>
          <p:nvPr userDrawn="1"/>
        </p:nvPicPr>
        <p:blipFill>
          <a:blip r:embed="rId5" cstate="print"/>
          <a:srcRect/>
          <a:stretch>
            <a:fillRect/>
          </a:stretch>
        </p:blipFill>
        <p:spPr bwMode="auto">
          <a:xfrm>
            <a:off x="369888" y="1762125"/>
            <a:ext cx="4203700" cy="1149350"/>
          </a:xfrm>
          <a:prstGeom prst="rect">
            <a:avLst/>
          </a:prstGeom>
          <a:noFill/>
          <a:ln w="9525">
            <a:noFill/>
            <a:miter lim="800000"/>
            <a:headEnd/>
            <a:tailEnd/>
          </a:ln>
        </p:spPr>
      </p:pic>
      <p:grpSp>
        <p:nvGrpSpPr>
          <p:cNvPr id="5" name="Group 5"/>
          <p:cNvGrpSpPr>
            <a:grpSpLocks/>
          </p:cNvGrpSpPr>
          <p:nvPr userDrawn="1"/>
        </p:nvGrpSpPr>
        <p:grpSpPr bwMode="auto">
          <a:xfrm>
            <a:off x="0" y="3317875"/>
            <a:ext cx="9145588" cy="3540125"/>
            <a:chOff x="0" y="3318665"/>
            <a:chExt cx="9145588" cy="3539335"/>
          </a:xfrm>
        </p:grpSpPr>
        <p:sp>
          <p:nvSpPr>
            <p:cNvPr id="6" name="Rectangle 27"/>
            <p:cNvSpPr>
              <a:spLocks noChangeArrowheads="1"/>
            </p:cNvSpPr>
            <p:nvPr userDrawn="1">
              <p:custDataLst>
                <p:tags r:id="rId2"/>
              </p:custDataLst>
            </p:nvPr>
          </p:nvSpPr>
          <p:spPr bwMode="auto">
            <a:xfrm flipV="1">
              <a:off x="1588" y="3318665"/>
              <a:ext cx="9144000" cy="46028"/>
            </a:xfrm>
            <a:prstGeom prst="rect">
              <a:avLst/>
            </a:prstGeom>
            <a:solidFill>
              <a:schemeClr val="tx2"/>
            </a:solidFill>
            <a:ln w="9525">
              <a:noFill/>
              <a:miter lim="800000"/>
              <a:headEnd/>
              <a:tailEnd/>
            </a:ln>
          </p:spPr>
          <p:txBody>
            <a:bodyPr rot="10800000" lIns="91429" tIns="45715" rIns="91429" bIns="45715" anchor="ctr"/>
            <a:lstStyle/>
            <a:p>
              <a:pPr algn="ctr" defTabSz="1174750"/>
              <a:endParaRPr lang="en-US">
                <a:solidFill>
                  <a:srgbClr val="FFFFFF"/>
                </a:solidFill>
                <a:latin typeface="Calibri" pitchFamily="34" charset="0"/>
              </a:endParaRPr>
            </a:p>
          </p:txBody>
        </p:sp>
        <p:sp>
          <p:nvSpPr>
            <p:cNvPr id="7" name="Rectangle 28"/>
            <p:cNvSpPr>
              <a:spLocks noChangeArrowheads="1"/>
            </p:cNvSpPr>
            <p:nvPr userDrawn="1">
              <p:custDataLst>
                <p:tags r:id="rId3"/>
              </p:custDataLst>
            </p:nvPr>
          </p:nvSpPr>
          <p:spPr bwMode="auto">
            <a:xfrm>
              <a:off x="0" y="3417068"/>
              <a:ext cx="9145588" cy="3440932"/>
            </a:xfrm>
            <a:prstGeom prst="rect">
              <a:avLst/>
            </a:prstGeom>
            <a:solidFill>
              <a:srgbClr val="D9D9D9"/>
            </a:solidFill>
            <a:ln w="9525">
              <a:noFill/>
              <a:miter lim="800000"/>
              <a:headEnd/>
              <a:tailEnd/>
            </a:ln>
          </p:spPr>
          <p:txBody>
            <a:bodyPr lIns="91429" tIns="45715" rIns="91429" bIns="45715" anchor="ctr"/>
            <a:lstStyle/>
            <a:p>
              <a:pPr algn="ctr" defTabSz="1174750"/>
              <a:endParaRPr lang="en-US">
                <a:solidFill>
                  <a:srgbClr val="FFFFFF"/>
                </a:solidFill>
                <a:latin typeface="Calibri" pitchFamily="34" charset="0"/>
              </a:endParaRPr>
            </a:p>
          </p:txBody>
        </p:sp>
      </p:grpSp>
      <p:sp>
        <p:nvSpPr>
          <p:cNvPr id="8" name="Rectangle 10"/>
          <p:cNvSpPr>
            <a:spLocks noChangeArrowheads="1"/>
          </p:cNvSpPr>
          <p:nvPr userDrawn="1">
            <p:custDataLst>
              <p:tags r:id="rId1"/>
            </p:custDataLst>
          </p:nvPr>
        </p:nvSpPr>
        <p:spPr bwMode="auto">
          <a:xfrm>
            <a:off x="1565275" y="2868613"/>
            <a:ext cx="3014663" cy="222250"/>
          </a:xfrm>
          <a:prstGeom prst="rect">
            <a:avLst/>
          </a:prstGeom>
          <a:noFill/>
          <a:ln>
            <a:noFill/>
          </a:ln>
        </p:spPr>
        <p:txBody>
          <a:bodyPr lIns="91429" tIns="45715" rIns="91429" bIns="45715">
            <a:spAutoFit/>
          </a:bodyPr>
          <a:lstStyle/>
          <a:p>
            <a:pPr algn="r" fontAlgn="auto">
              <a:spcBef>
                <a:spcPts val="0"/>
              </a:spcBef>
              <a:spcAft>
                <a:spcPts val="0"/>
              </a:spcAft>
              <a:defRPr/>
            </a:pPr>
            <a:r>
              <a:rPr lang="en-US" sz="850" dirty="0">
                <a:latin typeface="Calibri" pitchFamily="34" charset="0"/>
              </a:rPr>
              <a:t>U.S. Department of Veterans Affairs  / Department of Defense</a:t>
            </a:r>
          </a:p>
        </p:txBody>
      </p:sp>
      <p:grpSp>
        <p:nvGrpSpPr>
          <p:cNvPr id="9" name="Group 3"/>
          <p:cNvGrpSpPr>
            <a:grpSpLocks/>
          </p:cNvGrpSpPr>
          <p:nvPr userDrawn="1"/>
        </p:nvGrpSpPr>
        <p:grpSpPr bwMode="auto">
          <a:xfrm>
            <a:off x="6196013" y="2433638"/>
            <a:ext cx="2598737" cy="1270000"/>
            <a:chOff x="6196584" y="2433381"/>
            <a:chExt cx="2598167" cy="1271016"/>
          </a:xfrm>
        </p:grpSpPr>
        <p:pic>
          <p:nvPicPr>
            <p:cNvPr id="10" name="Picture 12"/>
            <p:cNvPicPr>
              <a:picLocks noChangeAspect="1" noChangeArrowheads="1"/>
            </p:cNvPicPr>
            <p:nvPr userDrawn="1"/>
          </p:nvPicPr>
          <p:blipFill>
            <a:blip r:embed="rId6" cstate="print"/>
            <a:srcRect/>
            <a:stretch>
              <a:fillRect/>
            </a:stretch>
          </p:blipFill>
          <p:spPr bwMode="auto">
            <a:xfrm>
              <a:off x="7528755" y="2438401"/>
              <a:ext cx="1265996" cy="1265996"/>
            </a:xfrm>
            <a:prstGeom prst="rect">
              <a:avLst/>
            </a:prstGeom>
            <a:noFill/>
            <a:ln w="9525">
              <a:noFill/>
              <a:miter lim="800000"/>
              <a:headEnd/>
              <a:tailEnd/>
            </a:ln>
          </p:spPr>
        </p:pic>
        <p:pic>
          <p:nvPicPr>
            <p:cNvPr id="11" name="Picture 38"/>
            <p:cNvPicPr>
              <a:picLocks noChangeAspect="1"/>
            </p:cNvPicPr>
            <p:nvPr userDrawn="1"/>
          </p:nvPicPr>
          <p:blipFill>
            <a:blip r:embed="rId7" cstate="print"/>
            <a:srcRect/>
            <a:stretch>
              <a:fillRect/>
            </a:stretch>
          </p:blipFill>
          <p:spPr bwMode="auto">
            <a:xfrm>
              <a:off x="6196584" y="2433381"/>
              <a:ext cx="1271016" cy="1271016"/>
            </a:xfrm>
            <a:prstGeom prst="rect">
              <a:avLst/>
            </a:prstGeom>
            <a:noFill/>
            <a:ln w="9525">
              <a:noFill/>
              <a:miter lim="800000"/>
              <a:headEnd/>
              <a:tailEnd/>
            </a:ln>
          </p:spPr>
        </p:pic>
      </p:grpSp>
      <p:sp>
        <p:nvSpPr>
          <p:cNvPr id="2" name="Title 1"/>
          <p:cNvSpPr>
            <a:spLocks noGrp="1"/>
          </p:cNvSpPr>
          <p:nvPr>
            <p:ph type="ctrTitle"/>
          </p:nvPr>
        </p:nvSpPr>
        <p:spPr>
          <a:xfrm>
            <a:off x="673552" y="3754548"/>
            <a:ext cx="7772400" cy="665052"/>
          </a:xfrm>
        </p:spPr>
        <p:txBody>
          <a:bodyPr>
            <a:normAutofit/>
          </a:bodyPr>
          <a:lstStyle>
            <a:lvl1pPr algn="l">
              <a:defRPr sz="2600" b="1">
                <a:solidFill>
                  <a:srgbClr val="202D62"/>
                </a:solidFill>
              </a:defRPr>
            </a:lvl1pPr>
          </a:lstStyle>
          <a:p>
            <a:r>
              <a:rPr lang="en-US" dirty="0"/>
              <a:t>Click to edit Master title style</a:t>
            </a:r>
          </a:p>
        </p:txBody>
      </p:sp>
      <p:sp>
        <p:nvSpPr>
          <p:cNvPr id="3" name="Subtitle 2"/>
          <p:cNvSpPr>
            <a:spLocks noGrp="1"/>
          </p:cNvSpPr>
          <p:nvPr>
            <p:ph type="subTitle" idx="1"/>
          </p:nvPr>
        </p:nvSpPr>
        <p:spPr>
          <a:xfrm>
            <a:off x="685800" y="4419600"/>
            <a:ext cx="6400800" cy="1828800"/>
          </a:xfrm>
        </p:spPr>
        <p:txBody>
          <a:bodyPr>
            <a:normAutofit/>
          </a:bodyPr>
          <a:lstStyle>
            <a:lvl1pPr marL="0" indent="0" algn="l">
              <a:spcBef>
                <a:spcPts val="0"/>
              </a:spcBef>
              <a:buNone/>
              <a:defRPr sz="1600" baseline="0">
                <a:solidFill>
                  <a:srgbClr val="202D6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0" y="0"/>
            <a:ext cx="9144000" cy="692150"/>
            <a:chOff x="0" y="0"/>
            <a:chExt cx="9144000" cy="691832"/>
          </a:xfrm>
        </p:grpSpPr>
        <p:sp>
          <p:nvSpPr>
            <p:cNvPr id="6" name="Rectangle 17"/>
            <p:cNvSpPr>
              <a:spLocks noChangeArrowheads="1"/>
            </p:cNvSpPr>
            <p:nvPr userDrawn="1">
              <p:custDataLst>
                <p:tags r:id="rId5"/>
              </p:custDataLst>
            </p:nvPr>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7" name="Rectangle 18"/>
            <p:cNvSpPr>
              <a:spLocks noChangeArrowheads="1"/>
            </p:cNvSpPr>
            <p:nvPr userDrawn="1">
              <p:custDataLst>
                <p:tags r:id="rId6"/>
              </p:custDataLst>
            </p:nvPr>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8" name="Group 6"/>
          <p:cNvGrpSpPr>
            <a:grpSpLocks/>
          </p:cNvGrpSpPr>
          <p:nvPr userDrawn="1"/>
        </p:nvGrpSpPr>
        <p:grpSpPr bwMode="auto">
          <a:xfrm>
            <a:off x="0" y="6151563"/>
            <a:ext cx="9145588" cy="706437"/>
            <a:chOff x="0" y="6150962"/>
            <a:chExt cx="9145588" cy="707038"/>
          </a:xfrm>
        </p:grpSpPr>
        <p:sp>
          <p:nvSpPr>
            <p:cNvPr id="9" name="Rectangle 11"/>
            <p:cNvSpPr>
              <a:spLocks noChangeArrowheads="1"/>
            </p:cNvSpPr>
            <p:nvPr userDrawn="1">
              <p:custDataLst>
                <p:tags r:id="rId3"/>
              </p:custDataLst>
            </p:nvPr>
          </p:nvSpPr>
          <p:spPr bwMode="auto">
            <a:xfrm flipV="1">
              <a:off x="1588" y="6150962"/>
              <a:ext cx="9144000" cy="46076"/>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sp>
          <p:nvSpPr>
            <p:cNvPr id="10" name="Rectangle 13"/>
            <p:cNvSpPr>
              <a:spLocks noChangeArrowheads="1"/>
            </p:cNvSpPr>
            <p:nvPr userDrawn="1">
              <p:custDataLst>
                <p:tags r:id="rId4"/>
              </p:custDataLst>
            </p:nvPr>
          </p:nvSpPr>
          <p:spPr bwMode="auto">
            <a:xfrm>
              <a:off x="0" y="6231993"/>
              <a:ext cx="9144000" cy="626007"/>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11" name="Group 5"/>
          <p:cNvGrpSpPr>
            <a:grpSpLocks/>
          </p:cNvGrpSpPr>
          <p:nvPr userDrawn="1"/>
        </p:nvGrpSpPr>
        <p:grpSpPr bwMode="auto">
          <a:xfrm>
            <a:off x="152400" y="6016625"/>
            <a:ext cx="2671763" cy="735013"/>
            <a:chOff x="152400" y="6017048"/>
            <a:chExt cx="2671698" cy="735150"/>
          </a:xfrm>
        </p:grpSpPr>
        <p:pic>
          <p:nvPicPr>
            <p:cNvPr id="12" name="Picture 12"/>
            <p:cNvPicPr>
              <a:picLocks noChangeAspect="1"/>
            </p:cNvPicPr>
            <p:nvPr userDrawn="1"/>
          </p:nvPicPr>
          <p:blipFill>
            <a:blip r:embed="rId8" cstate="print"/>
            <a:srcRect/>
            <a:stretch>
              <a:fillRect/>
            </a:stretch>
          </p:blipFill>
          <p:spPr bwMode="auto">
            <a:xfrm>
              <a:off x="1828800" y="6348118"/>
              <a:ext cx="995298" cy="153235"/>
            </a:xfrm>
            <a:prstGeom prst="rect">
              <a:avLst/>
            </a:prstGeom>
            <a:noFill/>
            <a:ln w="9525">
              <a:noFill/>
              <a:miter lim="800000"/>
              <a:headEnd/>
              <a:tailEnd/>
            </a:ln>
          </p:spPr>
        </p:pic>
        <p:pic>
          <p:nvPicPr>
            <p:cNvPr id="13" name="Picture 12"/>
            <p:cNvPicPr>
              <a:picLocks noChangeAspect="1" noChangeArrowheads="1"/>
            </p:cNvPicPr>
            <p:nvPr userDrawn="1"/>
          </p:nvPicPr>
          <p:blipFill>
            <a:blip r:embed="rId9" cstate="print"/>
            <a:srcRect/>
            <a:stretch>
              <a:fillRect/>
            </a:stretch>
          </p:blipFill>
          <p:spPr bwMode="auto">
            <a:xfrm>
              <a:off x="922922" y="6019952"/>
              <a:ext cx="732246" cy="732246"/>
            </a:xfrm>
            <a:prstGeom prst="rect">
              <a:avLst/>
            </a:prstGeom>
            <a:noFill/>
            <a:ln w="9525">
              <a:noFill/>
              <a:miter lim="800000"/>
              <a:headEnd/>
              <a:tailEnd/>
            </a:ln>
          </p:spPr>
        </p:pic>
        <p:pic>
          <p:nvPicPr>
            <p:cNvPr id="14" name="Picture 16"/>
            <p:cNvPicPr>
              <a:picLocks noChangeAspect="1"/>
            </p:cNvPicPr>
            <p:nvPr userDrawn="1"/>
          </p:nvPicPr>
          <p:blipFill>
            <a:blip r:embed="rId10" cstate="print"/>
            <a:srcRect/>
            <a:stretch>
              <a:fillRect/>
            </a:stretch>
          </p:blipFill>
          <p:spPr bwMode="auto">
            <a:xfrm>
              <a:off x="152400" y="6017048"/>
              <a:ext cx="735150" cy="735150"/>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38201"/>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1"/>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a:spLocks noGrp="1"/>
          </p:cNvSpPr>
          <p:nvPr userDrawn="1">
            <p:ph type="sldNum" sz="quarter" idx="10"/>
            <p:custDataLst>
              <p:tags r:id="rId1"/>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1801B68E-69B1-4FAD-B99C-6277EBCEFD99}" type="slidenum">
              <a:rPr lang="en-US"/>
              <a:pPr>
                <a:defRPr/>
              </a:pPr>
              <a:t>‹#›</a:t>
            </a:fld>
            <a:endParaRPr lang="en-US" dirty="0"/>
          </a:p>
        </p:txBody>
      </p:sp>
      <p:sp>
        <p:nvSpPr>
          <p:cNvPr id="16" name="Footer Placeholder 4"/>
          <p:cNvSpPr>
            <a:spLocks noGrp="1"/>
          </p:cNvSpPr>
          <p:nvPr userDrawn="1">
            <p:ph type="ftr" sz="quarter" idx="11"/>
            <p:custDataLst>
              <p:tags r:id="rId2"/>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9"/>
          <p:cNvGrpSpPr>
            <a:grpSpLocks/>
          </p:cNvGrpSpPr>
          <p:nvPr userDrawn="1"/>
        </p:nvGrpSpPr>
        <p:grpSpPr bwMode="auto">
          <a:xfrm>
            <a:off x="0" y="0"/>
            <a:ext cx="9144000" cy="692150"/>
            <a:chOff x="0" y="0"/>
            <a:chExt cx="9144000" cy="691832"/>
          </a:xfrm>
        </p:grpSpPr>
        <p:sp>
          <p:nvSpPr>
            <p:cNvPr id="8" name="Rectangle 17"/>
            <p:cNvSpPr>
              <a:spLocks noChangeArrowheads="1"/>
            </p:cNvSpPr>
            <p:nvPr userDrawn="1"/>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9" name="Rectangle 18"/>
            <p:cNvSpPr>
              <a:spLocks noChangeArrowheads="1"/>
            </p:cNvSpPr>
            <p:nvPr userDrawn="1"/>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10" name="Group 14"/>
          <p:cNvGrpSpPr>
            <a:grpSpLocks/>
          </p:cNvGrpSpPr>
          <p:nvPr userDrawn="1"/>
        </p:nvGrpSpPr>
        <p:grpSpPr bwMode="auto">
          <a:xfrm>
            <a:off x="0" y="6016625"/>
            <a:ext cx="9145588" cy="841375"/>
            <a:chOff x="-228600" y="5042923"/>
            <a:chExt cx="9145588" cy="840952"/>
          </a:xfrm>
        </p:grpSpPr>
        <p:sp>
          <p:nvSpPr>
            <p:cNvPr id="11" name="Rectangle 11"/>
            <p:cNvSpPr>
              <a:spLocks noChangeArrowheads="1"/>
            </p:cNvSpPr>
            <p:nvPr userDrawn="1"/>
          </p:nvSpPr>
          <p:spPr bwMode="auto">
            <a:xfrm flipV="1">
              <a:off x="-227012" y="5176206"/>
              <a:ext cx="9144000" cy="46015"/>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sp>
          <p:nvSpPr>
            <p:cNvPr id="12" name="Rectangle 16"/>
            <p:cNvSpPr>
              <a:spLocks noChangeArrowheads="1"/>
            </p:cNvSpPr>
            <p:nvPr userDrawn="1"/>
          </p:nvSpPr>
          <p:spPr bwMode="auto">
            <a:xfrm>
              <a:off x="-228600" y="5257128"/>
              <a:ext cx="9144000" cy="626747"/>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pic>
          <p:nvPicPr>
            <p:cNvPr id="13" name="Picture 10"/>
            <p:cNvPicPr>
              <a:picLocks noChangeAspect="1"/>
            </p:cNvPicPr>
            <p:nvPr userDrawn="1"/>
          </p:nvPicPr>
          <p:blipFill>
            <a:blip r:embed="rId2" cstate="print"/>
            <a:srcRect/>
            <a:stretch>
              <a:fillRect/>
            </a:stretch>
          </p:blipFill>
          <p:spPr bwMode="auto">
            <a:xfrm>
              <a:off x="1600200" y="5373993"/>
              <a:ext cx="995298" cy="153235"/>
            </a:xfrm>
            <a:prstGeom prst="rect">
              <a:avLst/>
            </a:prstGeom>
            <a:noFill/>
            <a:ln w="9525">
              <a:noFill/>
              <a:miter lim="800000"/>
              <a:headEnd/>
              <a:tailEnd/>
            </a:ln>
          </p:spPr>
        </p:pic>
        <p:pic>
          <p:nvPicPr>
            <p:cNvPr id="14" name="Picture 12"/>
            <p:cNvPicPr>
              <a:picLocks noChangeAspect="1" noChangeArrowheads="1"/>
            </p:cNvPicPr>
            <p:nvPr userDrawn="1"/>
          </p:nvPicPr>
          <p:blipFill>
            <a:blip r:embed="rId3" cstate="print"/>
            <a:srcRect/>
            <a:stretch>
              <a:fillRect/>
            </a:stretch>
          </p:blipFill>
          <p:spPr bwMode="auto">
            <a:xfrm>
              <a:off x="694322" y="5045827"/>
              <a:ext cx="732246" cy="732246"/>
            </a:xfrm>
            <a:prstGeom prst="rect">
              <a:avLst/>
            </a:prstGeom>
            <a:noFill/>
            <a:ln w="9525">
              <a:noFill/>
              <a:miter lim="800000"/>
              <a:headEnd/>
              <a:tailEnd/>
            </a:ln>
          </p:spPr>
        </p:pic>
        <p:pic>
          <p:nvPicPr>
            <p:cNvPr id="15" name="Picture 19"/>
            <p:cNvPicPr>
              <a:picLocks noChangeAspect="1"/>
            </p:cNvPicPr>
            <p:nvPr userDrawn="1"/>
          </p:nvPicPr>
          <p:blipFill>
            <a:blip r:embed="rId4" cstate="print"/>
            <a:srcRect/>
            <a:stretch>
              <a:fillRect/>
            </a:stretch>
          </p:blipFill>
          <p:spPr bwMode="auto">
            <a:xfrm>
              <a:off x="-76200" y="5042923"/>
              <a:ext cx="735150" cy="735150"/>
            </a:xfrm>
            <a:prstGeom prst="rect">
              <a:avLst/>
            </a:prstGeom>
            <a:noFill/>
            <a:ln w="9525">
              <a:noFill/>
              <a:miter lim="800000"/>
              <a:headEnd/>
              <a:tailEnd/>
            </a:ln>
          </p:spPr>
        </p:pic>
        <p:sp>
          <p:nvSpPr>
            <p:cNvPr id="16" name="Footer Placeholder 4"/>
            <p:cNvSpPr txBox="1">
              <a:spLocks/>
            </p:cNvSpPr>
            <p:nvPr userDrawn="1"/>
          </p:nvSpPr>
          <p:spPr>
            <a:xfrm>
              <a:off x="1524000" y="5517347"/>
              <a:ext cx="2895600" cy="268152"/>
            </a:xfrm>
            <a:prstGeom prst="rect">
              <a:avLst/>
            </a:prstGeom>
          </p:spPr>
          <p:txBody>
            <a:bodyPr anchor="ctr"/>
            <a:lstStyle>
              <a:defPPr>
                <a:defRPr lang="en-US"/>
              </a:defPPr>
              <a:lvl1pPr marL="0" algn="ct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U.S. Department of Veterans Affairs / Department of Defense</a:t>
              </a:r>
            </a:p>
          </p:txBody>
        </p:sp>
        <p:sp>
          <p:nvSpPr>
            <p:cNvPr id="17" name="Slide Number Placeholder 5"/>
            <p:cNvSpPr txBox="1">
              <a:spLocks/>
            </p:cNvSpPr>
            <p:nvPr userDrawn="1"/>
          </p:nvSpPr>
          <p:spPr>
            <a:xfrm>
              <a:off x="6172200" y="5526868"/>
              <a:ext cx="2133600" cy="217378"/>
            </a:xfrm>
            <a:prstGeom prst="rect">
              <a:avLst/>
            </a:prstGeom>
          </p:spPr>
          <p:txBody>
            <a:bodyPr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8026956-EF7C-493B-ADF4-8C3BEAC35CE6}" type="slidenum">
                <a:rPr lang="en-US" smtClean="0"/>
                <a:pPr fontAlgn="auto">
                  <a:spcBef>
                    <a:spcPts val="0"/>
                  </a:spcBef>
                  <a:spcAft>
                    <a:spcPts val="0"/>
                  </a:spcAft>
                  <a:defRPr/>
                </a:pPr>
                <a:t>‹#›</a:t>
              </a:fld>
              <a:endParaRPr lang="en-US" dirty="0"/>
            </a:p>
          </p:txBody>
        </p: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953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5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8953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5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4"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14A99CB1-636A-4250-8500-DE73E071F4D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3"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1B1B74F5-2E50-4A44-B54D-8E9BF4B6FFE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6"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036EFAD2-58D4-41D1-990B-441CF946BF5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6"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9944D9B3-CF86-4EE9-9AFD-5EA53965440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5"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6678518A-19B8-4E34-9267-9B9F478FC49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
        <p:nvSpPr>
          <p:cNvPr id="5"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FD9F4BFB-F2D3-4783-B924-1DE7B99496D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6145213"/>
            <a:ext cx="9145588" cy="708025"/>
            <a:chOff x="0" y="6145774"/>
            <a:chExt cx="9145588" cy="707038"/>
          </a:xfrm>
        </p:grpSpPr>
        <p:sp>
          <p:nvSpPr>
            <p:cNvPr id="5" name="Rectangle 11"/>
            <p:cNvSpPr>
              <a:spLocks noChangeArrowheads="1"/>
            </p:cNvSpPr>
            <p:nvPr userDrawn="1">
              <p:custDataLst>
                <p:tags r:id="rId5"/>
              </p:custDataLst>
            </p:nvPr>
          </p:nvSpPr>
          <p:spPr bwMode="auto">
            <a:xfrm flipV="1">
              <a:off x="1588" y="6145774"/>
              <a:ext cx="9144000" cy="45973"/>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sp>
          <p:nvSpPr>
            <p:cNvPr id="6" name="Rectangle 13"/>
            <p:cNvSpPr>
              <a:spLocks noChangeArrowheads="1"/>
            </p:cNvSpPr>
            <p:nvPr userDrawn="1">
              <p:custDataLst>
                <p:tags r:id="rId6"/>
              </p:custDataLst>
            </p:nvPr>
          </p:nvSpPr>
          <p:spPr bwMode="auto">
            <a:xfrm>
              <a:off x="0" y="6226623"/>
              <a:ext cx="9144000" cy="626189"/>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grpSp>
        <p:nvGrpSpPr>
          <p:cNvPr id="7" name="Group 4"/>
          <p:cNvGrpSpPr>
            <a:grpSpLocks/>
          </p:cNvGrpSpPr>
          <p:nvPr userDrawn="1"/>
        </p:nvGrpSpPr>
        <p:grpSpPr bwMode="auto">
          <a:xfrm>
            <a:off x="152400" y="6011863"/>
            <a:ext cx="2671763" cy="735012"/>
            <a:chOff x="152400" y="6011860"/>
            <a:chExt cx="2671698" cy="735150"/>
          </a:xfrm>
        </p:grpSpPr>
        <p:pic>
          <p:nvPicPr>
            <p:cNvPr id="8" name="Picture 12"/>
            <p:cNvPicPr>
              <a:picLocks noChangeAspect="1"/>
            </p:cNvPicPr>
            <p:nvPr userDrawn="1"/>
          </p:nvPicPr>
          <p:blipFill>
            <a:blip r:embed="rId8" cstate="print"/>
            <a:srcRect/>
            <a:stretch>
              <a:fillRect/>
            </a:stretch>
          </p:blipFill>
          <p:spPr bwMode="auto">
            <a:xfrm>
              <a:off x="1828800" y="6342930"/>
              <a:ext cx="995298" cy="153235"/>
            </a:xfrm>
            <a:prstGeom prst="rect">
              <a:avLst/>
            </a:prstGeom>
            <a:noFill/>
            <a:ln w="9525">
              <a:noFill/>
              <a:miter lim="800000"/>
              <a:headEnd/>
              <a:tailEnd/>
            </a:ln>
          </p:spPr>
        </p:pic>
        <p:grpSp>
          <p:nvGrpSpPr>
            <p:cNvPr id="9" name="Group 3"/>
            <p:cNvGrpSpPr>
              <a:grpSpLocks/>
            </p:cNvGrpSpPr>
            <p:nvPr userDrawn="1"/>
          </p:nvGrpSpPr>
          <p:grpSpPr bwMode="auto">
            <a:xfrm>
              <a:off x="152400" y="6011860"/>
              <a:ext cx="1502768" cy="735150"/>
              <a:chOff x="152400" y="6011860"/>
              <a:chExt cx="1502768" cy="735150"/>
            </a:xfrm>
          </p:grpSpPr>
          <p:pic>
            <p:nvPicPr>
              <p:cNvPr id="10" name="Picture 12"/>
              <p:cNvPicPr>
                <a:picLocks noChangeAspect="1" noChangeArrowheads="1"/>
              </p:cNvPicPr>
              <p:nvPr userDrawn="1"/>
            </p:nvPicPr>
            <p:blipFill>
              <a:blip r:embed="rId9" cstate="print"/>
              <a:srcRect/>
              <a:stretch>
                <a:fillRect/>
              </a:stretch>
            </p:blipFill>
            <p:spPr bwMode="auto">
              <a:xfrm>
                <a:off x="922922" y="6014764"/>
                <a:ext cx="732246" cy="732246"/>
              </a:xfrm>
              <a:prstGeom prst="rect">
                <a:avLst/>
              </a:prstGeom>
              <a:noFill/>
              <a:ln w="9525">
                <a:noFill/>
                <a:miter lim="800000"/>
                <a:headEnd/>
                <a:tailEnd/>
              </a:ln>
            </p:spPr>
          </p:pic>
          <p:pic>
            <p:nvPicPr>
              <p:cNvPr id="11" name="Picture 22"/>
              <p:cNvPicPr>
                <a:picLocks noChangeAspect="1"/>
              </p:cNvPicPr>
              <p:nvPr userDrawn="1"/>
            </p:nvPicPr>
            <p:blipFill>
              <a:blip r:embed="rId10" cstate="print"/>
              <a:srcRect/>
              <a:stretch>
                <a:fillRect/>
              </a:stretch>
            </p:blipFill>
            <p:spPr bwMode="auto">
              <a:xfrm>
                <a:off x="152400" y="6011860"/>
                <a:ext cx="735150" cy="735150"/>
              </a:xfrm>
              <a:prstGeom prst="rect">
                <a:avLst/>
              </a:prstGeom>
              <a:noFill/>
              <a:ln w="9525">
                <a:noFill/>
                <a:miter lim="800000"/>
                <a:headEnd/>
                <a:tailEnd/>
              </a:ln>
            </p:spPr>
          </p:pic>
        </p:grpSp>
      </p:grpSp>
      <p:grpSp>
        <p:nvGrpSpPr>
          <p:cNvPr id="12" name="Group 6"/>
          <p:cNvGrpSpPr>
            <a:grpSpLocks/>
          </p:cNvGrpSpPr>
          <p:nvPr userDrawn="1"/>
        </p:nvGrpSpPr>
        <p:grpSpPr bwMode="auto">
          <a:xfrm>
            <a:off x="0" y="0"/>
            <a:ext cx="9144000" cy="692150"/>
            <a:chOff x="0" y="0"/>
            <a:chExt cx="9144000" cy="691832"/>
          </a:xfrm>
        </p:grpSpPr>
        <p:sp>
          <p:nvSpPr>
            <p:cNvPr id="13" name="Rectangle 17"/>
            <p:cNvSpPr>
              <a:spLocks noChangeArrowheads="1"/>
            </p:cNvSpPr>
            <p:nvPr userDrawn="1">
              <p:custDataLst>
                <p:tags r:id="rId3"/>
              </p:custDataLst>
            </p:nvPr>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14" name="Rectangle 18"/>
            <p:cNvSpPr>
              <a:spLocks noChangeArrowheads="1"/>
            </p:cNvSpPr>
            <p:nvPr userDrawn="1">
              <p:custDataLst>
                <p:tags r:id="rId4"/>
              </p:custDataLst>
            </p:nvPr>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buClr>
                <a:schemeClr val="tx1">
                  <a:lumMod val="75000"/>
                  <a:lumOff val="25000"/>
                </a:schemeClr>
              </a:buClr>
              <a:defRPr sz="240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10"/>
            <p:custDataLst>
              <p:tags r:id="rId1"/>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5D683D50-5EE1-47F9-A011-FC7FB6BAD3FD}" type="slidenum">
              <a:rPr lang="en-US"/>
              <a:pPr>
                <a:defRPr/>
              </a:pPr>
              <a:t>‹#›</a:t>
            </a:fld>
            <a:endParaRPr lang="en-US" dirty="0"/>
          </a:p>
        </p:txBody>
      </p:sp>
      <p:sp>
        <p:nvSpPr>
          <p:cNvPr id="16" name="Footer Placeholder 4"/>
          <p:cNvSpPr>
            <a:spLocks noGrp="1"/>
          </p:cNvSpPr>
          <p:nvPr>
            <p:ph type="ftr" sz="quarter" idx="11"/>
            <p:custDataLst>
              <p:tags r:id="rId2"/>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9" cstate="print"/>
          <a:srcRect l="8221" b="8781"/>
          <a:stretch>
            <a:fillRect/>
          </a:stretch>
        </p:blipFill>
        <p:spPr bwMode="auto">
          <a:xfrm>
            <a:off x="1200150" y="692150"/>
            <a:ext cx="7945438" cy="5319713"/>
          </a:xfrm>
          <a:prstGeom prst="rect">
            <a:avLst/>
          </a:prstGeom>
          <a:noFill/>
          <a:ln w="9525">
            <a:noFill/>
            <a:miter lim="800000"/>
            <a:headEnd/>
            <a:tailEnd/>
          </a:ln>
        </p:spPr>
      </p:pic>
      <p:grpSp>
        <p:nvGrpSpPr>
          <p:cNvPr id="5" name="Group 9"/>
          <p:cNvGrpSpPr>
            <a:grpSpLocks/>
          </p:cNvGrpSpPr>
          <p:nvPr userDrawn="1"/>
        </p:nvGrpSpPr>
        <p:grpSpPr bwMode="auto">
          <a:xfrm>
            <a:off x="0" y="692150"/>
            <a:ext cx="9145588" cy="5499100"/>
            <a:chOff x="0" y="691832"/>
            <a:chExt cx="9145588" cy="5499661"/>
          </a:xfrm>
        </p:grpSpPr>
        <p:sp>
          <p:nvSpPr>
            <p:cNvPr id="6" name="Rectangle 4"/>
            <p:cNvSpPr/>
            <p:nvPr userDrawn="1">
              <p:custDataLst>
                <p:tags r:id="rId6"/>
              </p:custDataLst>
            </p:nvPr>
          </p:nvSpPr>
          <p:spPr>
            <a:xfrm>
              <a:off x="0" y="691832"/>
              <a:ext cx="9144000" cy="532343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a:spLocks noChangeArrowheads="1"/>
            </p:cNvSpPr>
            <p:nvPr userDrawn="1">
              <p:custDataLst>
                <p:tags r:id="rId7"/>
              </p:custDataLst>
            </p:nvPr>
          </p:nvSpPr>
          <p:spPr bwMode="auto">
            <a:xfrm flipV="1">
              <a:off x="1588" y="6145451"/>
              <a:ext cx="9144000" cy="46042"/>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grpSp>
      <p:sp>
        <p:nvSpPr>
          <p:cNvPr id="8" name="Rectangle 13"/>
          <p:cNvSpPr>
            <a:spLocks noChangeArrowheads="1"/>
          </p:cNvSpPr>
          <p:nvPr userDrawn="1">
            <p:custDataLst>
              <p:tags r:id="rId1"/>
            </p:custDataLst>
          </p:nvPr>
        </p:nvSpPr>
        <p:spPr bwMode="auto">
          <a:xfrm>
            <a:off x="0" y="6226175"/>
            <a:ext cx="9144000" cy="627063"/>
          </a:xfrm>
          <a:prstGeom prst="rect">
            <a:avLst/>
          </a:prstGeom>
          <a:solidFill>
            <a:srgbClr val="D9D9D9"/>
          </a:soli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nvGrpSpPr>
          <p:cNvPr id="9" name="Group 5"/>
          <p:cNvGrpSpPr>
            <a:grpSpLocks/>
          </p:cNvGrpSpPr>
          <p:nvPr userDrawn="1"/>
        </p:nvGrpSpPr>
        <p:grpSpPr bwMode="auto">
          <a:xfrm>
            <a:off x="152400" y="6011863"/>
            <a:ext cx="2671763" cy="735012"/>
            <a:chOff x="152400" y="6011860"/>
            <a:chExt cx="2671698" cy="735150"/>
          </a:xfrm>
        </p:grpSpPr>
        <p:pic>
          <p:nvPicPr>
            <p:cNvPr id="10" name="Picture 12"/>
            <p:cNvPicPr>
              <a:picLocks noChangeAspect="1"/>
            </p:cNvPicPr>
            <p:nvPr userDrawn="1"/>
          </p:nvPicPr>
          <p:blipFill>
            <a:blip r:embed="rId10" cstate="print"/>
            <a:srcRect/>
            <a:stretch>
              <a:fillRect/>
            </a:stretch>
          </p:blipFill>
          <p:spPr bwMode="auto">
            <a:xfrm>
              <a:off x="1828800" y="6342930"/>
              <a:ext cx="995298" cy="153235"/>
            </a:xfrm>
            <a:prstGeom prst="rect">
              <a:avLst/>
            </a:prstGeom>
            <a:noFill/>
            <a:ln w="9525">
              <a:noFill/>
              <a:miter lim="800000"/>
              <a:headEnd/>
              <a:tailEnd/>
            </a:ln>
          </p:spPr>
        </p:pic>
        <p:pic>
          <p:nvPicPr>
            <p:cNvPr id="11" name="Picture 12"/>
            <p:cNvPicPr>
              <a:picLocks noChangeAspect="1" noChangeArrowheads="1"/>
            </p:cNvPicPr>
            <p:nvPr userDrawn="1"/>
          </p:nvPicPr>
          <p:blipFill>
            <a:blip r:embed="rId11" cstate="print"/>
            <a:srcRect/>
            <a:stretch>
              <a:fillRect/>
            </a:stretch>
          </p:blipFill>
          <p:spPr bwMode="auto">
            <a:xfrm>
              <a:off x="922922" y="6014764"/>
              <a:ext cx="732246" cy="732246"/>
            </a:xfrm>
            <a:prstGeom prst="rect">
              <a:avLst/>
            </a:prstGeom>
            <a:noFill/>
            <a:ln w="9525">
              <a:noFill/>
              <a:miter lim="800000"/>
              <a:headEnd/>
              <a:tailEnd/>
            </a:ln>
          </p:spPr>
        </p:pic>
        <p:pic>
          <p:nvPicPr>
            <p:cNvPr id="12" name="Picture 22"/>
            <p:cNvPicPr>
              <a:picLocks noChangeAspect="1"/>
            </p:cNvPicPr>
            <p:nvPr userDrawn="1"/>
          </p:nvPicPr>
          <p:blipFill>
            <a:blip r:embed="rId12" cstate="print"/>
            <a:srcRect/>
            <a:stretch>
              <a:fillRect/>
            </a:stretch>
          </p:blipFill>
          <p:spPr bwMode="auto">
            <a:xfrm>
              <a:off x="152400" y="6011860"/>
              <a:ext cx="735150" cy="735150"/>
            </a:xfrm>
            <a:prstGeom prst="rect">
              <a:avLst/>
            </a:prstGeom>
            <a:noFill/>
            <a:ln w="9525">
              <a:noFill/>
              <a:miter lim="800000"/>
              <a:headEnd/>
              <a:tailEnd/>
            </a:ln>
          </p:spPr>
        </p:pic>
      </p:grpSp>
      <p:grpSp>
        <p:nvGrpSpPr>
          <p:cNvPr id="13" name="Group 6"/>
          <p:cNvGrpSpPr>
            <a:grpSpLocks/>
          </p:cNvGrpSpPr>
          <p:nvPr userDrawn="1"/>
        </p:nvGrpSpPr>
        <p:grpSpPr bwMode="auto">
          <a:xfrm>
            <a:off x="0" y="0"/>
            <a:ext cx="9144000" cy="692150"/>
            <a:chOff x="0" y="0"/>
            <a:chExt cx="9144000" cy="691832"/>
          </a:xfrm>
        </p:grpSpPr>
        <p:sp>
          <p:nvSpPr>
            <p:cNvPr id="14" name="Rectangle 17"/>
            <p:cNvSpPr>
              <a:spLocks noChangeArrowheads="1"/>
            </p:cNvSpPr>
            <p:nvPr userDrawn="1">
              <p:custDataLst>
                <p:tags r:id="rId4"/>
              </p:custDataLst>
            </p:nvPr>
          </p:nvSpPr>
          <p:spPr bwMode="auto">
            <a:xfrm>
              <a:off x="0" y="0"/>
              <a:ext cx="9144000" cy="617254"/>
            </a:xfrm>
            <a:prstGeom prst="rect">
              <a:avLst/>
            </a:prstGeom>
            <a:solidFill>
              <a:srgbClr val="D9D9D9"/>
            </a:solidFill>
            <a:ln w="25400" algn="ctr">
              <a:noFill/>
              <a:miter lim="800000"/>
              <a:headEnd/>
              <a:tailEnd/>
            </a:ln>
          </p:spPr>
          <p:txBody>
            <a:bodyPr lIns="91429" tIns="45715" rIns="91429" bIns="45715" anchor="ctr"/>
            <a:lstStyle/>
            <a:p>
              <a:endParaRPr lang="en-US">
                <a:solidFill>
                  <a:srgbClr val="FFFFFF"/>
                </a:solidFill>
                <a:latin typeface="Calibri" pitchFamily="34" charset="0"/>
              </a:endParaRPr>
            </a:p>
          </p:txBody>
        </p:sp>
        <p:sp>
          <p:nvSpPr>
            <p:cNvPr id="15" name="Rectangle 18"/>
            <p:cNvSpPr>
              <a:spLocks noChangeArrowheads="1"/>
            </p:cNvSpPr>
            <p:nvPr userDrawn="1">
              <p:custDataLst>
                <p:tags r:id="rId5"/>
              </p:custDataLst>
            </p:nvPr>
          </p:nvSpPr>
          <p:spPr bwMode="auto">
            <a:xfrm>
              <a:off x="0" y="645816"/>
              <a:ext cx="9144000" cy="46016"/>
            </a:xfrm>
            <a:prstGeom prst="rect">
              <a:avLst/>
            </a:prstGeom>
            <a:gradFill rotWithShape="1">
              <a:gsLst>
                <a:gs pos="0">
                  <a:srgbClr val="BFBFBF"/>
                </a:gs>
                <a:gs pos="50000">
                  <a:srgbClr val="B6B6B6"/>
                </a:gs>
                <a:gs pos="100000">
                  <a:srgbClr val="D9D9D9"/>
                </a:gs>
              </a:gsLst>
              <a:lin ang="16200000" scaled="1"/>
            </a:gradFill>
            <a:ln w="25400" algn="ctr">
              <a:noFill/>
              <a:miter lim="800000"/>
              <a:headEnd/>
              <a:tailEnd/>
            </a:ln>
          </p:spPr>
          <p:txBody>
            <a:bodyPr lIns="91429" tIns="45715" rIns="91429" bIns="45715" anchor="ctr"/>
            <a:lstStyle/>
            <a:p>
              <a:pPr algn="ctr"/>
              <a:endParaRPr lang="en-US">
                <a:solidFill>
                  <a:srgbClr val="FFFFFF"/>
                </a:solidFill>
                <a:latin typeface="Calibri" pitchFamily="34"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buClr>
                <a:schemeClr val="tx1">
                  <a:lumMod val="75000"/>
                  <a:lumOff val="25000"/>
                </a:schemeClr>
              </a:buClr>
              <a:defRPr sz="2400">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10"/>
            <p:custDataLst>
              <p:tags r:id="rId2"/>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BACE4225-FF1E-4155-9E96-500E1757D317}" type="slidenum">
              <a:rPr lang="en-US"/>
              <a:pPr>
                <a:defRPr/>
              </a:pPr>
              <a:t>‹#›</a:t>
            </a:fld>
            <a:endParaRPr lang="en-US" dirty="0"/>
          </a:p>
        </p:txBody>
      </p:sp>
      <p:sp>
        <p:nvSpPr>
          <p:cNvPr id="17" name="Footer Placeholder 4"/>
          <p:cNvSpPr>
            <a:spLocks noGrp="1"/>
          </p:cNvSpPr>
          <p:nvPr>
            <p:ph type="ftr" sz="quarter" idx="11"/>
            <p:custDataLst>
              <p:tags r:id="rId3"/>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35"/>
          <p:cNvPicPr>
            <a:picLocks noChangeAspect="1" noChangeArrowheads="1"/>
          </p:cNvPicPr>
          <p:nvPr userDrawn="1"/>
        </p:nvPicPr>
        <p:blipFill>
          <a:blip r:embed="rId5" cstate="print"/>
          <a:srcRect/>
          <a:stretch>
            <a:fillRect/>
          </a:stretch>
        </p:blipFill>
        <p:spPr bwMode="auto">
          <a:xfrm>
            <a:off x="0" y="3175"/>
            <a:ext cx="9140825" cy="6854825"/>
          </a:xfrm>
          <a:prstGeom prst="rect">
            <a:avLst/>
          </a:prstGeom>
          <a:noFill/>
          <a:ln w="9525">
            <a:noFill/>
            <a:miter lim="800000"/>
            <a:headEnd/>
            <a:tailEnd/>
          </a:ln>
        </p:spPr>
      </p:pic>
      <p:sp>
        <p:nvSpPr>
          <p:cNvPr id="7" name="Rectangle 11"/>
          <p:cNvSpPr>
            <a:spLocks noChangeArrowheads="1"/>
          </p:cNvSpPr>
          <p:nvPr userDrawn="1">
            <p:custDataLst>
              <p:tags r:id="rId1"/>
            </p:custDataLst>
          </p:nvPr>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grpSp>
        <p:nvGrpSpPr>
          <p:cNvPr id="8" name="Group 3"/>
          <p:cNvGrpSpPr>
            <a:grpSpLocks/>
          </p:cNvGrpSpPr>
          <p:nvPr userDrawn="1"/>
        </p:nvGrpSpPr>
        <p:grpSpPr bwMode="auto">
          <a:xfrm>
            <a:off x="152400" y="6019800"/>
            <a:ext cx="2671763" cy="735013"/>
            <a:chOff x="152400" y="6019800"/>
            <a:chExt cx="2671698" cy="735150"/>
          </a:xfrm>
        </p:grpSpPr>
        <p:pic>
          <p:nvPicPr>
            <p:cNvPr id="9" name="Picture 12"/>
            <p:cNvPicPr>
              <a:picLocks noChangeAspect="1"/>
            </p:cNvPicPr>
            <p:nvPr userDrawn="1"/>
          </p:nvPicPr>
          <p:blipFill>
            <a:blip r:embed="rId6" cstate="print"/>
            <a:srcRect/>
            <a:stretch>
              <a:fillRect/>
            </a:stretch>
          </p:blipFill>
          <p:spPr bwMode="auto">
            <a:xfrm>
              <a:off x="1828800" y="6350870"/>
              <a:ext cx="995298" cy="153235"/>
            </a:xfrm>
            <a:prstGeom prst="rect">
              <a:avLst/>
            </a:prstGeom>
            <a:noFill/>
            <a:ln w="9525">
              <a:noFill/>
              <a:miter lim="800000"/>
              <a:headEnd/>
              <a:tailEnd/>
            </a:ln>
          </p:spPr>
        </p:pic>
        <p:pic>
          <p:nvPicPr>
            <p:cNvPr id="10" name="Picture 12"/>
            <p:cNvPicPr>
              <a:picLocks noChangeAspect="1" noChangeArrowheads="1"/>
            </p:cNvPicPr>
            <p:nvPr userDrawn="1"/>
          </p:nvPicPr>
          <p:blipFill>
            <a:blip r:embed="rId7" cstate="print"/>
            <a:srcRect/>
            <a:stretch>
              <a:fillRect/>
            </a:stretch>
          </p:blipFill>
          <p:spPr bwMode="auto">
            <a:xfrm>
              <a:off x="922922" y="6022704"/>
              <a:ext cx="732246" cy="732246"/>
            </a:xfrm>
            <a:prstGeom prst="rect">
              <a:avLst/>
            </a:prstGeom>
            <a:noFill/>
            <a:ln w="9525">
              <a:noFill/>
              <a:miter lim="800000"/>
              <a:headEnd/>
              <a:tailEnd/>
            </a:ln>
          </p:spPr>
        </p:pic>
        <p:pic>
          <p:nvPicPr>
            <p:cNvPr id="11" name="Picture 11"/>
            <p:cNvPicPr>
              <a:picLocks noChangeAspect="1"/>
            </p:cNvPicPr>
            <p:nvPr userDrawn="1"/>
          </p:nvPicPr>
          <p:blipFill>
            <a:blip r:embed="rId8" cstate="print"/>
            <a:srcRect/>
            <a:stretch>
              <a:fillRect/>
            </a:stretch>
          </p:blipFill>
          <p:spPr bwMode="auto">
            <a:xfrm>
              <a:off x="152400" y="6019800"/>
              <a:ext cx="735150" cy="735150"/>
            </a:xfrm>
            <a:prstGeom prst="rect">
              <a:avLst/>
            </a:prstGeom>
            <a:noFill/>
            <a:ln w="9525">
              <a:noFill/>
              <a:miter lim="800000"/>
              <a:headEnd/>
              <a:tailEnd/>
            </a:ln>
          </p:spPr>
        </p:pic>
      </p:gr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12" name="Slide Number Placeholder 5"/>
          <p:cNvSpPr>
            <a:spLocks noGrp="1"/>
          </p:cNvSpPr>
          <p:nvPr>
            <p:ph type="sldNum" sz="quarter" idx="11"/>
            <p:custDataLst>
              <p:tags r:id="rId2"/>
            </p:custDataLst>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5C42E126-0A9F-4D3C-987C-3099CFC3F01C}" type="slidenum">
              <a:rPr lang="en-US"/>
              <a:pPr>
                <a:defRPr/>
              </a:pPr>
              <a:t>‹#›</a:t>
            </a:fld>
            <a:endParaRPr lang="en-US" dirty="0"/>
          </a:p>
        </p:txBody>
      </p:sp>
      <p:sp>
        <p:nvSpPr>
          <p:cNvPr id="13" name="Footer Placeholder 4"/>
          <p:cNvSpPr>
            <a:spLocks noGrp="1"/>
          </p:cNvSpPr>
          <p:nvPr>
            <p:ph type="ftr" sz="quarter" idx="12"/>
            <p:custDataLst>
              <p:tags r:id="rId3"/>
            </p:custDataLst>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2">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cxnSp>
        <p:nvCxnSpPr>
          <p:cNvPr id="6" name="Elbow Connector 15"/>
          <p:cNvCxnSpPr/>
          <p:nvPr userDrawn="1"/>
        </p:nvCxnSpPr>
        <p:spPr>
          <a:xfrm>
            <a:off x="3429000" y="4724400"/>
            <a:ext cx="2895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8"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9"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10"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51F77503-760B-43B6-AC61-C151A13D02DB}" type="slidenum">
              <a:rPr lang="en-US"/>
              <a:pPr>
                <a:defRPr/>
              </a:pPr>
              <a:t>‹#›</a:t>
            </a:fld>
            <a:endParaRPr lang="en-US" dirty="0"/>
          </a:p>
        </p:txBody>
      </p:sp>
      <p:sp>
        <p:nvSpPr>
          <p:cNvPr id="12"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1">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8697AB72-CA2E-4826-A749-5EE118D05FD3}"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3">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674F9064-2763-4E59-B99D-9BF0F1383D4C}"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accent6">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61A80283-0ECE-4205-AF4E-BDC999A9084A}"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35"/>
          <p:cNvPicPr>
            <a:picLocks noChangeAspect="1" noChangeArrowheads="1"/>
          </p:cNvPicPr>
          <p:nvPr userDrawn="1"/>
        </p:nvPicPr>
        <p:blipFill>
          <a:blip r:embed="rId2" cstate="print">
            <a:duotone>
              <a:prstClr val="black"/>
              <a:schemeClr val="tx2">
                <a:tint val="45000"/>
                <a:satMod val="400000"/>
              </a:schemeClr>
            </a:duotone>
          </a:blip>
          <a:srcRect/>
          <a:stretch>
            <a:fillRect/>
          </a:stretch>
        </p:blipFill>
        <p:spPr bwMode="auto">
          <a:xfrm>
            <a:off x="0" y="3175"/>
            <a:ext cx="9140825" cy="6854825"/>
          </a:xfrm>
          <a:prstGeom prst="rect">
            <a:avLst/>
          </a:prstGeom>
          <a:noFill/>
          <a:ln w="9525">
            <a:noFill/>
            <a:miter lim="800000"/>
            <a:headEnd/>
            <a:tailEnd/>
          </a:ln>
        </p:spPr>
      </p:pic>
      <p:sp>
        <p:nvSpPr>
          <p:cNvPr id="6" name="Rectangle 11"/>
          <p:cNvSpPr>
            <a:spLocks noChangeArrowheads="1"/>
          </p:cNvSpPr>
          <p:nvPr userDrawn="1"/>
        </p:nvSpPr>
        <p:spPr bwMode="auto">
          <a:xfrm flipV="1">
            <a:off x="762000" y="4419600"/>
            <a:ext cx="7772400" cy="46038"/>
          </a:xfrm>
          <a:prstGeom prst="rect">
            <a:avLst/>
          </a:prstGeom>
          <a:solidFill>
            <a:schemeClr val="tx2"/>
          </a:solidFill>
          <a:ln w="25400" algn="ctr">
            <a:noFill/>
            <a:miter lim="800000"/>
            <a:headEnd/>
            <a:tailEnd/>
          </a:ln>
        </p:spPr>
        <p:txBody>
          <a:bodyPr rot="10800000" lIns="91429" tIns="45715" rIns="91429" bIns="45715" anchor="ctr"/>
          <a:lstStyle/>
          <a:p>
            <a:pPr algn="ctr"/>
            <a:endParaRPr lang="en-US">
              <a:solidFill>
                <a:srgbClr val="FFFFFF"/>
              </a:solidFill>
              <a:latin typeface="Calibri" pitchFamily="34" charset="0"/>
            </a:endParaRPr>
          </a:p>
        </p:txBody>
      </p:sp>
      <p:pic>
        <p:nvPicPr>
          <p:cNvPr id="7" name="Picture 12"/>
          <p:cNvPicPr>
            <a:picLocks noChangeAspect="1"/>
          </p:cNvPicPr>
          <p:nvPr userDrawn="1"/>
        </p:nvPicPr>
        <p:blipFill>
          <a:blip r:embed="rId3" cstate="print"/>
          <a:srcRect/>
          <a:stretch>
            <a:fillRect/>
          </a:stretch>
        </p:blipFill>
        <p:spPr bwMode="auto">
          <a:xfrm>
            <a:off x="1828800" y="6351588"/>
            <a:ext cx="995363" cy="152400"/>
          </a:xfrm>
          <a:prstGeom prst="rect">
            <a:avLst/>
          </a:prstGeom>
          <a:noFill/>
          <a:ln w="9525">
            <a:noFill/>
            <a:miter lim="800000"/>
            <a:headEnd/>
            <a:tailEnd/>
          </a:ln>
        </p:spPr>
      </p:pic>
      <p:pic>
        <p:nvPicPr>
          <p:cNvPr id="8" name="Picture 12"/>
          <p:cNvPicPr>
            <a:picLocks noChangeAspect="1" noChangeArrowheads="1"/>
          </p:cNvPicPr>
          <p:nvPr userDrawn="1"/>
        </p:nvPicPr>
        <p:blipFill>
          <a:blip r:embed="rId4" cstate="print"/>
          <a:srcRect/>
          <a:stretch>
            <a:fillRect/>
          </a:stretch>
        </p:blipFill>
        <p:spPr bwMode="auto">
          <a:xfrm>
            <a:off x="922338" y="6022975"/>
            <a:ext cx="733425" cy="731838"/>
          </a:xfrm>
          <a:prstGeom prst="rect">
            <a:avLst/>
          </a:prstGeom>
          <a:noFill/>
          <a:ln w="9525">
            <a:noFill/>
            <a:miter lim="800000"/>
            <a:headEnd/>
            <a:tailEnd/>
          </a:ln>
        </p:spPr>
      </p:pic>
      <p:pic>
        <p:nvPicPr>
          <p:cNvPr id="9" name="Picture 11"/>
          <p:cNvPicPr>
            <a:picLocks noChangeAspect="1"/>
          </p:cNvPicPr>
          <p:nvPr userDrawn="1"/>
        </p:nvPicPr>
        <p:blipFill>
          <a:blip r:embed="rId5" cstate="print"/>
          <a:srcRect/>
          <a:stretch>
            <a:fillRect/>
          </a:stretch>
        </p:blipFill>
        <p:spPr bwMode="auto">
          <a:xfrm>
            <a:off x="152400" y="6019800"/>
            <a:ext cx="735013" cy="7350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Text Placeholder 4"/>
          <p:cNvSpPr>
            <a:spLocks noGrp="1"/>
          </p:cNvSpPr>
          <p:nvPr>
            <p:ph type="body" sz="quarter" idx="10"/>
          </p:nvPr>
        </p:nvSpPr>
        <p:spPr>
          <a:xfrm>
            <a:off x="6400800" y="4468950"/>
            <a:ext cx="2133600" cy="2286000"/>
          </a:xfrm>
        </p:spPr>
        <p:txBody>
          <a:bodyPr>
            <a:noAutofit/>
          </a:bodyPr>
          <a:lstStyle>
            <a:lvl1pPr>
              <a:defRPr sz="2000"/>
            </a:lvl1pPr>
            <a:lvl2pPr>
              <a:defRPr sz="24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1"/>
          </p:nvPr>
        </p:nvSpPr>
        <p:spPr>
          <a:xfrm>
            <a:off x="6400800" y="6503988"/>
            <a:ext cx="2133600" cy="217487"/>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fld id="{AA460093-A008-44F0-9D5B-6D1E5F071C38}" type="slidenum">
              <a:rPr lang="en-US"/>
              <a:pPr>
                <a:defRPr/>
              </a:pPr>
              <a:t>‹#›</a:t>
            </a:fld>
            <a:endParaRPr lang="en-US" dirty="0"/>
          </a:p>
        </p:txBody>
      </p:sp>
      <p:sp>
        <p:nvSpPr>
          <p:cNvPr id="11" name="Footer Placeholder 4"/>
          <p:cNvSpPr>
            <a:spLocks noGrp="1"/>
          </p:cNvSpPr>
          <p:nvPr>
            <p:ph type="ftr" sz="quarter" idx="12"/>
          </p:nvPr>
        </p:nvSpPr>
        <p:spPr>
          <a:xfrm>
            <a:off x="1752600" y="6494463"/>
            <a:ext cx="2895600" cy="268287"/>
          </a:xfrm>
          <a:prstGeom prst="rect">
            <a:avLst/>
          </a:prstGeom>
        </p:spPr>
        <p:txBody>
          <a:bodyPr vert="horz" lIns="91440" tIns="45720" rIns="91440" bIns="45720" rtlCol="0" anchor="ctr"/>
          <a:lstStyle>
            <a:lvl1pPr algn="ctr" fontAlgn="auto">
              <a:spcBef>
                <a:spcPts val="0"/>
              </a:spcBef>
              <a:spcAft>
                <a:spcPts val="0"/>
              </a:spcAft>
              <a:defRPr sz="850">
                <a:solidFill>
                  <a:schemeClr val="tx1"/>
                </a:solidFill>
                <a:latin typeface="+mn-lt"/>
              </a:defRPr>
            </a:lvl1pPr>
          </a:lstStyle>
          <a:p>
            <a:pPr>
              <a:defRPr/>
            </a:pPr>
            <a:r>
              <a:rPr lang="en-US"/>
              <a:t>U.S. Department of Veterans Affairs / Department of Defense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Box 20"/>
          <p:cNvSpPr txBox="1">
            <a:spLocks noChangeArrowheads="1"/>
          </p:cNvSpPr>
          <p:nvPr>
            <p:custDataLst>
              <p:tags r:id="rId19"/>
            </p:custDataLst>
          </p:nvPr>
        </p:nvSpPr>
        <p:spPr bwMode="auto">
          <a:xfrm>
            <a:off x="9744075" y="196850"/>
            <a:ext cx="203200" cy="276225"/>
          </a:xfrm>
          <a:prstGeom prst="rect">
            <a:avLst/>
          </a:prstGeom>
          <a:noFill/>
          <a:ln>
            <a:noFill/>
          </a:ln>
        </p:spPr>
        <p:txBody>
          <a:bodyPr lIns="91429" tIns="45715" rIns="91429" bIns="45715">
            <a:spAutoFit/>
          </a:bodyPr>
          <a:lstStyle>
            <a:lvl1pPr eaLnBrk="0" hangingPunct="0">
              <a:defRPr sz="2300">
                <a:solidFill>
                  <a:schemeClr val="tx1"/>
                </a:solidFill>
                <a:latin typeface="Arial" charset="0"/>
                <a:cs typeface="Arial" charset="0"/>
              </a:defRPr>
            </a:lvl1pPr>
            <a:lvl2pPr marL="742950" indent="-285750" eaLnBrk="0" hangingPunct="0">
              <a:defRPr sz="2300">
                <a:solidFill>
                  <a:schemeClr val="tx1"/>
                </a:solidFill>
                <a:latin typeface="Arial" charset="0"/>
                <a:cs typeface="Arial" charset="0"/>
              </a:defRPr>
            </a:lvl2pPr>
            <a:lvl3pPr marL="1143000" indent="-228600" eaLnBrk="0" hangingPunct="0">
              <a:defRPr sz="2300">
                <a:solidFill>
                  <a:schemeClr val="tx1"/>
                </a:solidFill>
                <a:latin typeface="Arial" charset="0"/>
                <a:cs typeface="Arial" charset="0"/>
              </a:defRPr>
            </a:lvl3pPr>
            <a:lvl4pPr marL="1600200" indent="-228600" eaLnBrk="0" hangingPunct="0">
              <a:defRPr sz="2300">
                <a:solidFill>
                  <a:schemeClr val="tx1"/>
                </a:solidFill>
                <a:latin typeface="Arial" charset="0"/>
                <a:cs typeface="Arial" charset="0"/>
              </a:defRPr>
            </a:lvl4pPr>
            <a:lvl5pPr marL="2057400" indent="-228600" eaLnBrk="0" hangingPunct="0">
              <a:defRPr sz="2300">
                <a:solidFill>
                  <a:schemeClr val="tx1"/>
                </a:solidFill>
                <a:latin typeface="Arial" charset="0"/>
                <a:cs typeface="Arial" charset="0"/>
              </a:defRPr>
            </a:lvl5pPr>
            <a:lvl6pPr marL="2514600" indent="-228600" defTabSz="1174750" eaLnBrk="0" fontAlgn="base" hangingPunct="0">
              <a:spcBef>
                <a:spcPct val="0"/>
              </a:spcBef>
              <a:spcAft>
                <a:spcPct val="0"/>
              </a:spcAft>
              <a:defRPr sz="2300">
                <a:solidFill>
                  <a:schemeClr val="tx1"/>
                </a:solidFill>
                <a:latin typeface="Arial" charset="0"/>
                <a:cs typeface="Arial" charset="0"/>
              </a:defRPr>
            </a:lvl6pPr>
            <a:lvl7pPr marL="2971800" indent="-228600" defTabSz="1174750" eaLnBrk="0" fontAlgn="base" hangingPunct="0">
              <a:spcBef>
                <a:spcPct val="0"/>
              </a:spcBef>
              <a:spcAft>
                <a:spcPct val="0"/>
              </a:spcAft>
              <a:defRPr sz="2300">
                <a:solidFill>
                  <a:schemeClr val="tx1"/>
                </a:solidFill>
                <a:latin typeface="Arial" charset="0"/>
                <a:cs typeface="Arial" charset="0"/>
              </a:defRPr>
            </a:lvl7pPr>
            <a:lvl8pPr marL="3429000" indent="-228600" defTabSz="1174750" eaLnBrk="0" fontAlgn="base" hangingPunct="0">
              <a:spcBef>
                <a:spcPct val="0"/>
              </a:spcBef>
              <a:spcAft>
                <a:spcPct val="0"/>
              </a:spcAft>
              <a:defRPr sz="2300">
                <a:solidFill>
                  <a:schemeClr val="tx1"/>
                </a:solidFill>
                <a:latin typeface="Arial" charset="0"/>
                <a:cs typeface="Arial" charset="0"/>
              </a:defRPr>
            </a:lvl8pPr>
            <a:lvl9pPr marL="3886200" indent="-228600" defTabSz="1174750" eaLnBrk="0" fontAlgn="base" hangingPunct="0">
              <a:spcBef>
                <a:spcPct val="0"/>
              </a:spcBef>
              <a:spcAft>
                <a:spcPct val="0"/>
              </a:spcAft>
              <a:defRPr sz="2300">
                <a:solidFill>
                  <a:schemeClr val="tx1"/>
                </a:solidFill>
                <a:latin typeface="Arial" charset="0"/>
                <a:cs typeface="Arial" charset="0"/>
              </a:defRPr>
            </a:lvl9pPr>
          </a:lstStyle>
          <a:p>
            <a:pPr algn="r" eaLnBrk="1" fontAlgn="auto" hangingPunct="1">
              <a:spcBef>
                <a:spcPts val="0"/>
              </a:spcBef>
              <a:spcAft>
                <a:spcPts val="0"/>
              </a:spcAft>
              <a:defRPr/>
            </a:pPr>
            <a:r>
              <a:rPr lang="en-US" sz="1200" dirty="0">
                <a:solidFill>
                  <a:srgbClr val="7F7F7F"/>
                </a:solidFill>
                <a:latin typeface="Calibri" pitchFamily="34" charset="0"/>
              </a:rPr>
              <a:t> </a:t>
            </a:r>
          </a:p>
        </p:txBody>
      </p:sp>
      <p:sp>
        <p:nvSpPr>
          <p:cNvPr id="1027" name="Title Placeholder 1"/>
          <p:cNvSpPr>
            <a:spLocks noGrp="1"/>
          </p:cNvSpPr>
          <p:nvPr>
            <p:ph type="title"/>
            <p:custDataLst>
              <p:tags r:id="rId20"/>
            </p:custDataLst>
          </p:nvPr>
        </p:nvSpPr>
        <p:spPr bwMode="auto">
          <a:xfrm>
            <a:off x="304800" y="76200"/>
            <a:ext cx="8229600"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custDataLst>
              <p:tags r:id="rId21"/>
            </p:custDataLst>
          </p:nvPr>
        </p:nvSpPr>
        <p:spPr bwMode="auto">
          <a:xfrm>
            <a:off x="544513" y="838200"/>
            <a:ext cx="798988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hf hdr="0" dt="0"/>
  <p:txStyles>
    <p:titleStyle>
      <a:lvl1pPr algn="l" rtl="0" eaLnBrk="0" fontAlgn="base" hangingPunct="0">
        <a:spcBef>
          <a:spcPct val="0"/>
        </a:spcBef>
        <a:spcAft>
          <a:spcPct val="0"/>
        </a:spcAft>
        <a:defRPr sz="2000" b="1" kern="1200">
          <a:solidFill>
            <a:srgbClr val="595959"/>
          </a:solidFill>
          <a:latin typeface="+mj-lt"/>
          <a:ea typeface="+mj-ea"/>
          <a:cs typeface="+mj-cs"/>
        </a:defRPr>
      </a:lvl1pPr>
      <a:lvl2pPr algn="l" rtl="0" eaLnBrk="0" fontAlgn="base" hangingPunct="0">
        <a:spcBef>
          <a:spcPct val="0"/>
        </a:spcBef>
        <a:spcAft>
          <a:spcPct val="0"/>
        </a:spcAft>
        <a:defRPr sz="2000" b="1">
          <a:solidFill>
            <a:srgbClr val="595959"/>
          </a:solidFill>
          <a:latin typeface="Calibri" pitchFamily="34" charset="0"/>
        </a:defRPr>
      </a:lvl2pPr>
      <a:lvl3pPr algn="l" rtl="0" eaLnBrk="0" fontAlgn="base" hangingPunct="0">
        <a:spcBef>
          <a:spcPct val="0"/>
        </a:spcBef>
        <a:spcAft>
          <a:spcPct val="0"/>
        </a:spcAft>
        <a:defRPr sz="2000" b="1">
          <a:solidFill>
            <a:srgbClr val="595959"/>
          </a:solidFill>
          <a:latin typeface="Calibri" pitchFamily="34" charset="0"/>
        </a:defRPr>
      </a:lvl3pPr>
      <a:lvl4pPr algn="l" rtl="0" eaLnBrk="0" fontAlgn="base" hangingPunct="0">
        <a:spcBef>
          <a:spcPct val="0"/>
        </a:spcBef>
        <a:spcAft>
          <a:spcPct val="0"/>
        </a:spcAft>
        <a:defRPr sz="2000" b="1">
          <a:solidFill>
            <a:srgbClr val="595959"/>
          </a:solidFill>
          <a:latin typeface="Calibri" pitchFamily="34" charset="0"/>
        </a:defRPr>
      </a:lvl4pPr>
      <a:lvl5pPr algn="l" rtl="0" eaLnBrk="0" fontAlgn="base" hangingPunct="0">
        <a:spcBef>
          <a:spcPct val="0"/>
        </a:spcBef>
        <a:spcAft>
          <a:spcPct val="0"/>
        </a:spcAft>
        <a:defRPr sz="2000" b="1">
          <a:solidFill>
            <a:srgbClr val="595959"/>
          </a:solidFill>
          <a:latin typeface="Calibri" pitchFamily="34" charset="0"/>
        </a:defRPr>
      </a:lvl5pPr>
      <a:lvl6pPr marL="457200" algn="l" rtl="0" fontAlgn="base">
        <a:spcBef>
          <a:spcPct val="0"/>
        </a:spcBef>
        <a:spcAft>
          <a:spcPct val="0"/>
        </a:spcAft>
        <a:defRPr sz="2000" b="1">
          <a:solidFill>
            <a:srgbClr val="595959"/>
          </a:solidFill>
          <a:latin typeface="Calibri" pitchFamily="34" charset="0"/>
        </a:defRPr>
      </a:lvl6pPr>
      <a:lvl7pPr marL="914400" algn="l" rtl="0" fontAlgn="base">
        <a:spcBef>
          <a:spcPct val="0"/>
        </a:spcBef>
        <a:spcAft>
          <a:spcPct val="0"/>
        </a:spcAft>
        <a:defRPr sz="2000" b="1">
          <a:solidFill>
            <a:srgbClr val="595959"/>
          </a:solidFill>
          <a:latin typeface="Calibri" pitchFamily="34" charset="0"/>
        </a:defRPr>
      </a:lvl7pPr>
      <a:lvl8pPr marL="1371600" algn="l" rtl="0" fontAlgn="base">
        <a:spcBef>
          <a:spcPct val="0"/>
        </a:spcBef>
        <a:spcAft>
          <a:spcPct val="0"/>
        </a:spcAft>
        <a:defRPr sz="2000" b="1">
          <a:solidFill>
            <a:srgbClr val="595959"/>
          </a:solidFill>
          <a:latin typeface="Calibri" pitchFamily="34" charset="0"/>
        </a:defRPr>
      </a:lvl8pPr>
      <a:lvl9pPr marL="1828800" algn="l" rtl="0" fontAlgn="base">
        <a:spcBef>
          <a:spcPct val="0"/>
        </a:spcBef>
        <a:spcAft>
          <a:spcPct val="0"/>
        </a:spcAft>
        <a:defRPr sz="2000" b="1">
          <a:solidFill>
            <a:srgbClr val="595959"/>
          </a:solidFill>
          <a:latin typeface="Calibri" pitchFamily="34" charset="0"/>
        </a:defRPr>
      </a:lvl9pPr>
    </p:titleStyle>
    <p:bodyStyle>
      <a:lvl1pPr marL="342900" indent="-342900" algn="l" rtl="0" eaLnBrk="0" fontAlgn="base" hangingPunct="0">
        <a:spcBef>
          <a:spcPct val="20000"/>
        </a:spcBef>
        <a:spcAft>
          <a:spcPct val="0"/>
        </a:spcAft>
        <a:buClr>
          <a:srgbClr val="202D62"/>
        </a:buClr>
        <a:buFont typeface="Wingdings 3" pitchFamily="18" charset="2"/>
        <a:defRPr sz="2400" b="1" kern="1200">
          <a:solidFill>
            <a:srgbClr val="202D62"/>
          </a:solidFill>
          <a:latin typeface="+mn-lt"/>
          <a:ea typeface="+mn-ea"/>
          <a:cs typeface="+mn-cs"/>
        </a:defRPr>
      </a:lvl1pPr>
      <a:lvl2pPr marL="457200" indent="-284163" algn="l" rtl="0" eaLnBrk="0" fontAlgn="base" hangingPunct="0">
        <a:spcBef>
          <a:spcPct val="20000"/>
        </a:spcBef>
        <a:spcAft>
          <a:spcPct val="0"/>
        </a:spcAft>
        <a:buClr>
          <a:srgbClr val="404040"/>
        </a:buClr>
        <a:buSzPct val="75000"/>
        <a:buFont typeface="Wingdings 3" pitchFamily="18" charset="2"/>
        <a:buChar char="u"/>
        <a:defRPr sz="2800" kern="1200">
          <a:solidFill>
            <a:srgbClr val="404040"/>
          </a:solidFill>
          <a:latin typeface="+mn-lt"/>
          <a:ea typeface="+mn-ea"/>
          <a:cs typeface="+mn-cs"/>
        </a:defRPr>
      </a:lvl2pPr>
      <a:lvl3pPr marL="741363" indent="-223838" algn="l" rtl="0" eaLnBrk="0" fontAlgn="base" hangingPunct="0">
        <a:spcBef>
          <a:spcPct val="20000"/>
        </a:spcBef>
        <a:spcAft>
          <a:spcPct val="0"/>
        </a:spcAft>
        <a:buFont typeface="Wingdings" pitchFamily="2" charset="2"/>
        <a:buChar char="§"/>
        <a:defRPr sz="2000" kern="1200">
          <a:solidFill>
            <a:srgbClr val="404040"/>
          </a:solidFill>
          <a:latin typeface="+mn-lt"/>
          <a:ea typeface="+mn-ea"/>
          <a:cs typeface="+mn-cs"/>
        </a:defRPr>
      </a:lvl3pPr>
      <a:lvl4pPr marL="1147763" indent="-212725" algn="l" rtl="0" eaLnBrk="0" fontAlgn="base" hangingPunct="0">
        <a:spcBef>
          <a:spcPct val="20000"/>
        </a:spcBef>
        <a:spcAft>
          <a:spcPct val="0"/>
        </a:spcAft>
        <a:buFont typeface="Arial" charset="0"/>
        <a:buChar char="•"/>
        <a:defRPr kern="1200">
          <a:solidFill>
            <a:srgbClr val="404040"/>
          </a:solidFill>
          <a:latin typeface="+mn-lt"/>
          <a:ea typeface="+mn-ea"/>
          <a:cs typeface="+mn-cs"/>
        </a:defRPr>
      </a:lvl4pPr>
      <a:lvl5pPr marL="1544638" indent="-244475" algn="l" rtl="0" eaLnBrk="0" fontAlgn="base" hangingPunct="0">
        <a:spcBef>
          <a:spcPct val="20000"/>
        </a:spcBef>
        <a:spcAft>
          <a:spcPct val="0"/>
        </a:spcAft>
        <a:buFont typeface="Arial"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5.xml"/><Relationship Id="rId7" Type="http://schemas.openxmlformats.org/officeDocument/2006/relationships/notesSlide" Target="../notesSlides/notesSlide10.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hyperlink" Target="http://www.ebenefits.va.gov/" TargetMode="Externa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81.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4.xml"/><Relationship Id="rId5" Type="http://schemas.openxmlformats.org/officeDocument/2006/relationships/tags" Target="../tags/tag86.xml"/><Relationship Id="rId4"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1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notesSlide" Target="../notesSlides/notesSlide15.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10.xml"/><Relationship Id="rId5" Type="http://schemas.openxmlformats.org/officeDocument/2006/relationships/tags" Target="../tags/tag99.xml"/><Relationship Id="rId4" Type="http://schemas.openxmlformats.org/officeDocument/2006/relationships/tags" Target="../tags/tag98.xml"/></Relationships>
</file>

<file path=ppt/slides/_rels/slide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1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1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2.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3.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4.xml"/></Relationships>
</file>

<file path=ppt/slides/_rels/slide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notesSlide" Target="../notesSlides/notesSlide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10.xml"/><Relationship Id="rId5" Type="http://schemas.openxmlformats.org/officeDocument/2006/relationships/tags" Target="../tags/tag34.xml"/><Relationship Id="rId4" Type="http://schemas.openxmlformats.org/officeDocument/2006/relationships/tags" Target="../tags/tag33.xml"/></Relationships>
</file>

<file path=ppt/slides/_rels/slide2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1.xml"/><Relationship Id="rId7" Type="http://schemas.openxmlformats.org/officeDocument/2006/relationships/notesSlide" Target="../notesSlides/notesSlide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2.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16.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23.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7.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2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18.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19.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26.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20.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43.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46.xml"/><Relationship Id="rId7" Type="http://schemas.openxmlformats.org/officeDocument/2006/relationships/hyperlink" Target="http://www.ebenefits.va.gov/" TargetMode="Externa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2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51.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29.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4.xml"/><Relationship Id="rId5" Type="http://schemas.openxmlformats.org/officeDocument/2006/relationships/tags" Target="../tags/tag156.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hyperlink" Target="http://www.ebenefits.va.gov/"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1.bin"/><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13" Type="http://schemas.openxmlformats.org/officeDocument/2006/relationships/image" Target="../media/image29.png"/><Relationship Id="rId3" Type="http://schemas.openxmlformats.org/officeDocument/2006/relationships/tags" Target="../tags/tag159.xml"/><Relationship Id="rId7" Type="http://schemas.openxmlformats.org/officeDocument/2006/relationships/slideLayout" Target="../slideLayouts/slideLayout2.xml"/><Relationship Id="rId12" Type="http://schemas.openxmlformats.org/officeDocument/2006/relationships/image" Target="../media/image28.jpe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image" Target="../media/image27.jpeg"/><Relationship Id="rId5" Type="http://schemas.openxmlformats.org/officeDocument/2006/relationships/tags" Target="../tags/tag161.xml"/><Relationship Id="rId10" Type="http://schemas.openxmlformats.org/officeDocument/2006/relationships/image" Target="../media/image26.jpeg"/><Relationship Id="rId4" Type="http://schemas.openxmlformats.org/officeDocument/2006/relationships/tags" Target="../tags/tag160.xml"/><Relationship Id="rId9" Type="http://schemas.openxmlformats.org/officeDocument/2006/relationships/hyperlink" Target="https://m.ebenefits.va.gov/" TargetMode="External"/></Relationships>
</file>

<file path=ppt/slides/_rels/slide38.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hyperlink" Target="https://www.ebenefits.va.gov/ebenefits-portal/ebenefits.portal?_nfpb=true&amp;_portlet.async=false&amp;_pageLabel=FeatureListMain" TargetMode="Externa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3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hyperlink" Target="http://m.ebenefits.va.gov/" TargetMode="Externa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39.xml"/><Relationship Id="rId5" Type="http://schemas.openxmlformats.org/officeDocument/2006/relationships/slideLayout" Target="../slideLayouts/slideLayout3.xml"/><Relationship Id="rId4" Type="http://schemas.openxmlformats.org/officeDocument/2006/relationships/tags" Target="../tags/tag170.xml"/></Relationships>
</file>

<file path=ppt/slides/_rels/slide4.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4.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4.xml"/><Relationship Id="rId5" Type="http://schemas.openxmlformats.org/officeDocument/2006/relationships/tags" Target="../tags/tag43.xml"/><Relationship Id="rId4" Type="http://schemas.openxmlformats.org/officeDocument/2006/relationships/tags" Target="../tags/tag42.xml"/></Relationships>
</file>

<file path=ppt/slides/_rels/slide40.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notesSlide" Target="../notesSlides/notesSlide40.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slideLayout" Target="../slideLayouts/slideLayout4.xml"/><Relationship Id="rId5" Type="http://schemas.openxmlformats.org/officeDocument/2006/relationships/tags" Target="../tags/tag175.xml"/><Relationship Id="rId4" Type="http://schemas.openxmlformats.org/officeDocument/2006/relationships/tags" Target="../tags/tag174.xml"/></Relationships>
</file>

<file path=ppt/slides/_rels/slide4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79.xml"/></Relationships>
</file>

<file path=ppt/slides/_rels/slide42.xml.rels><?xml version="1.0" encoding="UTF-8" standalone="yes"?>
<Relationships xmlns="http://schemas.openxmlformats.org/package/2006/relationships"><Relationship Id="rId8" Type="http://schemas.openxmlformats.org/officeDocument/2006/relationships/hyperlink" Target="https://www.ebenefits.va.gov/ebenefits-portal/pages/PromotionalMaterials" TargetMode="External"/><Relationship Id="rId3" Type="http://schemas.openxmlformats.org/officeDocument/2006/relationships/tags" Target="../tags/tag182.xml"/><Relationship Id="rId7" Type="http://schemas.openxmlformats.org/officeDocument/2006/relationships/notesSlide" Target="../notesSlides/notesSlide4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image" Target="../media/image30.png"/></Relationships>
</file>

<file path=ppt/slides/_rels/slide4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87.xml"/><Relationship Id="rId7" Type="http://schemas.openxmlformats.org/officeDocument/2006/relationships/notesSlide" Target="../notesSlides/notesSlide43.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10.xml"/><Relationship Id="rId5" Type="http://schemas.openxmlformats.org/officeDocument/2006/relationships/tags" Target="../tags/tag189.xml"/><Relationship Id="rId4" Type="http://schemas.openxmlformats.org/officeDocument/2006/relationships/tags" Target="../tags/tag188.xml"/></Relationships>
</file>

<file path=ppt/slides/_rels/slide44.xml.rels><?xml version="1.0" encoding="UTF-8" standalone="yes"?>
<Relationships xmlns="http://schemas.openxmlformats.org/package/2006/relationships"><Relationship Id="rId8" Type="http://schemas.openxmlformats.org/officeDocument/2006/relationships/hyperlink" Target="http://www.ebenefits.va.gov/" TargetMode="External"/><Relationship Id="rId3" Type="http://schemas.openxmlformats.org/officeDocument/2006/relationships/tags" Target="../tags/tag192.xml"/><Relationship Id="rId7" Type="http://schemas.openxmlformats.org/officeDocument/2006/relationships/notesSlide" Target="../notesSlides/notesSlide44.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10.xml"/><Relationship Id="rId11" Type="http://schemas.openxmlformats.org/officeDocument/2006/relationships/image" Target="../media/image33.png"/><Relationship Id="rId5" Type="http://schemas.openxmlformats.org/officeDocument/2006/relationships/tags" Target="../tags/tag194.xml"/><Relationship Id="rId10" Type="http://schemas.openxmlformats.org/officeDocument/2006/relationships/image" Target="../media/image1.png"/><Relationship Id="rId4" Type="http://schemas.openxmlformats.org/officeDocument/2006/relationships/tags" Target="../tags/tag193.xml"/><Relationship Id="rId9"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hyperlink" Target="http://www.ebenefits.va.gov/" TargetMode="Externa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98.xml"/></Relationships>
</file>

<file path=ppt/slides/_rels/slide46.xml.rels><?xml version="1.0" encoding="UTF-8" standalone="yes"?>
<Relationships xmlns="http://schemas.openxmlformats.org/package/2006/relationships"><Relationship Id="rId8" Type="http://schemas.openxmlformats.org/officeDocument/2006/relationships/hyperlink" Target="http://www.va.gov/statedva.htm" TargetMode="External"/><Relationship Id="rId3" Type="http://schemas.openxmlformats.org/officeDocument/2006/relationships/tags" Target="../tags/tag201.xml"/><Relationship Id="rId7" Type="http://schemas.openxmlformats.org/officeDocument/2006/relationships/hyperlink" Target="https://iris.custhelp.com/" TargetMode="Externa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202.xml"/><Relationship Id="rId9" Type="http://schemas.openxmlformats.org/officeDocument/2006/relationships/hyperlink" Target="http://www.nacvso.org/modules.php?name=Content&amp;pa=showpage&amp;pid=10" TargetMode="External"/></Relationships>
</file>

<file path=ppt/slides/_rels/slide47.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hyperlink" Target="https://www.ebenefits.va.gov/ebenefits-portal/pages/PromotionalMaterials" TargetMode="Externa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47.xml"/><Relationship Id="rId5" Type="http://schemas.openxmlformats.org/officeDocument/2006/relationships/slideLayout" Target="../slideLayouts/slideLayout3.xml"/><Relationship Id="rId4" Type="http://schemas.openxmlformats.org/officeDocument/2006/relationships/tags" Target="../tags/tag20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6.xml"/><Relationship Id="rId7" Type="http://schemas.openxmlformats.org/officeDocument/2006/relationships/notesSlide" Target="../notesSlides/notesSlide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0.xml"/><Relationship Id="rId5" Type="http://schemas.openxmlformats.org/officeDocument/2006/relationships/tags" Target="../tags/tag48.xml"/><Relationship Id="rId4" Type="http://schemas.openxmlformats.org/officeDocument/2006/relationships/tags" Target="../tags/tag4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1.xml"/><Relationship Id="rId7" Type="http://schemas.openxmlformats.org/officeDocument/2006/relationships/notesSlide" Target="../notesSlides/notesSlide6.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s>
</file>

<file path=ppt/slides/_rels/slide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60.xml"/><Relationship Id="rId7" Type="http://schemas.openxmlformats.org/officeDocument/2006/relationships/notesSlide" Target="../notesSlides/notesSlide8.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0.xml"/><Relationship Id="rId5" Type="http://schemas.openxmlformats.org/officeDocument/2006/relationships/tags" Target="../tags/tag62.xml"/><Relationship Id="rId4" Type="http://schemas.openxmlformats.org/officeDocument/2006/relationships/tags" Target="../tags/tag61.xml"/></Relationships>
</file>

<file path=ppt/slides/_rels/slide9.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7.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notesSlide" Target="../notesSlides/notesSlide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slideLayout" Target="../slideLayouts/slideLayout2.xml"/><Relationship Id="rId5" Type="http://schemas.openxmlformats.org/officeDocument/2006/relationships/tags" Target="../tags/tag6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custDataLst>
              <p:tags r:id="rId1"/>
            </p:custDataLst>
          </p:nvPr>
        </p:nvSpPr>
        <p:spPr>
          <a:xfrm>
            <a:off x="673100" y="3754438"/>
            <a:ext cx="7772400" cy="2417762"/>
          </a:xfrm>
        </p:spPr>
        <p:txBody>
          <a:bodyPr/>
          <a:lstStyle/>
          <a:p>
            <a:pPr eaLnBrk="1" hangingPunct="1"/>
            <a:r>
              <a:rPr lang="en-US"/>
              <a:t>eBenefits Training 101</a:t>
            </a:r>
            <a:br>
              <a:rPr lang="en-US"/>
            </a:br>
            <a:br>
              <a:rPr lang="en-US"/>
            </a:br>
            <a:r>
              <a:rPr lang="en-US"/>
              <a:t>March 2013</a:t>
            </a:r>
            <a:br>
              <a:rPr lang="en-US"/>
            </a:br>
            <a:r>
              <a:rPr lang="en-US"/>
              <a:t>Trainers: Frank Bryceland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custDataLst>
              <p:tags r:id="rId1"/>
            </p:custDataLst>
          </p:nvPr>
        </p:nvSpPr>
        <p:spPr/>
        <p:txBody>
          <a:bodyPr/>
          <a:lstStyle/>
          <a:p>
            <a:pPr eaLnBrk="1" hangingPunct="1"/>
            <a:r>
              <a:rPr lang="en-US"/>
              <a:t>Website Overview : Website Navigation Overview</a:t>
            </a:r>
          </a:p>
        </p:txBody>
      </p:sp>
      <p:sp>
        <p:nvSpPr>
          <p:cNvPr id="28675" name="Content Placeholder 2"/>
          <p:cNvSpPr>
            <a:spLocks noGrp="1"/>
          </p:cNvSpPr>
          <p:nvPr>
            <p:ph idx="1"/>
            <p:custDataLst>
              <p:tags r:id="rId2"/>
            </p:custDataLst>
          </p:nvPr>
        </p:nvSpPr>
        <p:spPr/>
        <p:txBody>
          <a:bodyPr/>
          <a:lstStyle/>
          <a:p>
            <a:pPr marL="0" indent="0" eaLnBrk="1" hangingPunct="1"/>
            <a:r>
              <a:rPr lang="en-US" sz="2000"/>
              <a:t>Overview of Main Navigation </a:t>
            </a:r>
          </a:p>
          <a:p>
            <a:pPr lvl="1" eaLnBrk="1" hangingPunct="1">
              <a:buClr>
                <a:srgbClr val="404040"/>
              </a:buClr>
            </a:pPr>
            <a:r>
              <a:rPr lang="en-US" sz="1800">
                <a:solidFill>
                  <a:srgbClr val="404040"/>
                </a:solidFill>
              </a:rPr>
              <a:t>Login / Register</a:t>
            </a:r>
          </a:p>
          <a:p>
            <a:pPr lvl="1" eaLnBrk="1" hangingPunct="1">
              <a:buClr>
                <a:srgbClr val="404040"/>
              </a:buClr>
            </a:pPr>
            <a:r>
              <a:rPr lang="en-US" sz="1800">
                <a:solidFill>
                  <a:srgbClr val="404040"/>
                </a:solidFill>
              </a:rPr>
              <a:t>Apply for Benefits</a:t>
            </a:r>
          </a:p>
          <a:p>
            <a:pPr lvl="1" eaLnBrk="1" hangingPunct="1">
              <a:buClr>
                <a:srgbClr val="404040"/>
              </a:buClr>
            </a:pPr>
            <a:r>
              <a:rPr lang="en-US" sz="1800">
                <a:solidFill>
                  <a:srgbClr val="404040"/>
                </a:solidFill>
              </a:rPr>
              <a:t>View Status</a:t>
            </a:r>
          </a:p>
          <a:p>
            <a:pPr lvl="1" eaLnBrk="1" hangingPunct="1">
              <a:buClr>
                <a:srgbClr val="404040"/>
              </a:buClr>
            </a:pPr>
            <a:r>
              <a:rPr lang="en-US" sz="1800">
                <a:solidFill>
                  <a:srgbClr val="404040"/>
                </a:solidFill>
              </a:rPr>
              <a:t>Access Documents</a:t>
            </a:r>
          </a:p>
          <a:p>
            <a:pPr lvl="1" eaLnBrk="1" hangingPunct="1">
              <a:buClr>
                <a:srgbClr val="404040"/>
              </a:buClr>
            </a:pPr>
            <a:r>
              <a:rPr lang="en-US" sz="1800">
                <a:solidFill>
                  <a:srgbClr val="404040"/>
                </a:solidFill>
              </a:rPr>
              <a:t>Browse Benefits Links</a:t>
            </a:r>
          </a:p>
          <a:p>
            <a:pPr lvl="1" eaLnBrk="1" hangingPunct="1">
              <a:buClr>
                <a:srgbClr val="404040"/>
              </a:buClr>
            </a:pPr>
            <a:r>
              <a:rPr lang="en-US" sz="1800">
                <a:solidFill>
                  <a:srgbClr val="404040"/>
                </a:solidFill>
              </a:rPr>
              <a:t>Career Center</a:t>
            </a:r>
          </a:p>
          <a:p>
            <a:pPr marL="0" indent="0" eaLnBrk="1" hangingPunct="1"/>
            <a:r>
              <a:rPr lang="en-US" sz="2000"/>
              <a:t>Overview by Audience</a:t>
            </a:r>
          </a:p>
          <a:p>
            <a:pPr lvl="1" eaLnBrk="1" hangingPunct="1">
              <a:buClr>
                <a:srgbClr val="404040"/>
              </a:buClr>
            </a:pPr>
            <a:r>
              <a:rPr lang="en-US" sz="1800">
                <a:solidFill>
                  <a:srgbClr val="404040"/>
                </a:solidFill>
              </a:rPr>
              <a:t>I am a Veteran</a:t>
            </a:r>
          </a:p>
          <a:p>
            <a:pPr lvl="1" eaLnBrk="1" hangingPunct="1">
              <a:buClr>
                <a:srgbClr val="404040"/>
              </a:buClr>
            </a:pPr>
            <a:r>
              <a:rPr lang="en-US" sz="1800">
                <a:solidFill>
                  <a:srgbClr val="404040"/>
                </a:solidFill>
              </a:rPr>
              <a:t>I am a Service member</a:t>
            </a:r>
          </a:p>
          <a:p>
            <a:pPr lvl="1" eaLnBrk="1" hangingPunct="1">
              <a:buClr>
                <a:srgbClr val="404040"/>
              </a:buClr>
            </a:pPr>
            <a:r>
              <a:rPr lang="en-US" sz="1800">
                <a:solidFill>
                  <a:srgbClr val="404040"/>
                </a:solidFill>
              </a:rPr>
              <a:t>I am a Family member</a:t>
            </a:r>
          </a:p>
          <a:p>
            <a:pPr marL="0" indent="0" eaLnBrk="1" hangingPunct="1"/>
            <a:r>
              <a:rPr lang="en-US" sz="2000"/>
              <a:t>Overview of Features</a:t>
            </a:r>
          </a:p>
          <a:p>
            <a:pPr lvl="1" eaLnBrk="1" hangingPunct="1">
              <a:buClr>
                <a:srgbClr val="404040"/>
              </a:buClr>
            </a:pPr>
            <a:r>
              <a:rPr lang="en-US" sz="1800">
                <a:solidFill>
                  <a:srgbClr val="404040"/>
                </a:solidFill>
              </a:rPr>
              <a:t>See upcoming modules</a:t>
            </a:r>
          </a:p>
        </p:txBody>
      </p:sp>
      <p:sp>
        <p:nvSpPr>
          <p:cNvPr id="2" name="Footer Placeholder 1"/>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28677" name="Slide Number Placeholder 2"/>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7F0CD-3A26-44C9-9FC2-489CE9FD72AA}" type="slidenum">
              <a:rPr lang="en-US" smtClean="0"/>
              <a:pPr fontAlgn="base">
                <a:spcBef>
                  <a:spcPct val="0"/>
                </a:spcBef>
                <a:spcAft>
                  <a:spcPct val="0"/>
                </a:spcAft>
              </a:pPr>
              <a:t>10</a:t>
            </a:fld>
            <a:endParaRPr lang="en-US"/>
          </a:p>
        </p:txBody>
      </p:sp>
      <p:grpSp>
        <p:nvGrpSpPr>
          <p:cNvPr id="28678" name="Group 3"/>
          <p:cNvGrpSpPr>
            <a:grpSpLocks/>
          </p:cNvGrpSpPr>
          <p:nvPr>
            <p:custDataLst>
              <p:tags r:id="rId5"/>
            </p:custDataLst>
          </p:nvPr>
        </p:nvGrpSpPr>
        <p:grpSpPr bwMode="auto">
          <a:xfrm>
            <a:off x="3657600" y="990600"/>
            <a:ext cx="5257800" cy="4887913"/>
            <a:chOff x="3657600" y="990600"/>
            <a:chExt cx="5257800" cy="4887687"/>
          </a:xfrm>
        </p:grpSpPr>
        <p:pic>
          <p:nvPicPr>
            <p:cNvPr id="28679" name="Picture 2"/>
            <p:cNvPicPr>
              <a:picLocks noChangeAspect="1" noChangeArrowheads="1"/>
            </p:cNvPicPr>
            <p:nvPr/>
          </p:nvPicPr>
          <p:blipFill>
            <a:blip r:embed="rId8" cstate="print"/>
            <a:srcRect l="23393" t="16348" r="24107" b="25238"/>
            <a:stretch>
              <a:fillRect/>
            </a:stretch>
          </p:blipFill>
          <p:spPr bwMode="auto">
            <a:xfrm>
              <a:off x="4038600" y="990600"/>
              <a:ext cx="4876800" cy="3052622"/>
            </a:xfrm>
            <a:prstGeom prst="rect">
              <a:avLst/>
            </a:prstGeom>
            <a:noFill/>
            <a:ln w="9525">
              <a:noFill/>
              <a:miter lim="800000"/>
              <a:headEnd/>
              <a:tailEnd/>
            </a:ln>
            <a:effectLst>
              <a:outerShdw dist="35921" dir="2700000" algn="ctr" rotWithShape="0">
                <a:schemeClr val="bg2"/>
              </a:outerShdw>
            </a:effectLst>
          </p:spPr>
        </p:pic>
        <p:pic>
          <p:nvPicPr>
            <p:cNvPr id="28680" name="Picture 3"/>
            <p:cNvPicPr>
              <a:picLocks noChangeAspect="1" noChangeArrowheads="1"/>
            </p:cNvPicPr>
            <p:nvPr/>
          </p:nvPicPr>
          <p:blipFill>
            <a:blip r:embed="rId9" cstate="print"/>
            <a:srcRect l="24554" t="17778" r="39195" b="44920"/>
            <a:stretch>
              <a:fillRect/>
            </a:stretch>
          </p:blipFill>
          <p:spPr bwMode="auto">
            <a:xfrm>
              <a:off x="3657600" y="3440000"/>
              <a:ext cx="4213225" cy="2438287"/>
            </a:xfrm>
            <a:prstGeom prst="rect">
              <a:avLst/>
            </a:prstGeom>
            <a:noFill/>
            <a:ln w="9525">
              <a:solidFill>
                <a:schemeClr val="tx1"/>
              </a:solidFill>
              <a:miter lim="800000"/>
              <a:headEnd/>
              <a:tailEnd/>
            </a:ln>
            <a:effectLst>
              <a:outerShdw dist="35921" dir="2700000" algn="ctr" rotWithShape="0">
                <a:schemeClr val="bg2"/>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custDataLst>
              <p:tags r:id="rId1"/>
            </p:custDataLst>
          </p:nvPr>
        </p:nvSpPr>
        <p:spPr/>
        <p:txBody>
          <a:bodyPr/>
          <a:lstStyle/>
          <a:p>
            <a:pPr eaLnBrk="1" hangingPunct="1"/>
            <a:r>
              <a:rPr lang="en-US"/>
              <a:t>Website Overview : Checkpoint Summary</a:t>
            </a:r>
          </a:p>
        </p:txBody>
      </p:sp>
      <p:sp>
        <p:nvSpPr>
          <p:cNvPr id="29699" name="Content Placeholder 2"/>
          <p:cNvSpPr>
            <a:spLocks noGrp="1"/>
          </p:cNvSpPr>
          <p:nvPr>
            <p:ph idx="1"/>
            <p:custDataLst>
              <p:tags r:id="rId2"/>
            </p:custDataLst>
          </p:nvPr>
        </p:nvSpPr>
        <p:spPr/>
        <p:txBody>
          <a:bodyPr/>
          <a:lstStyle/>
          <a:p>
            <a:pPr lvl="1" eaLnBrk="1" hangingPunct="1">
              <a:buClr>
                <a:srgbClr val="404040"/>
              </a:buClr>
            </a:pPr>
            <a:r>
              <a:rPr lang="en-US" sz="1800">
                <a:solidFill>
                  <a:srgbClr val="404040"/>
                </a:solidFill>
              </a:rPr>
              <a:t>eBenefits is a joint VA/DoD Web portal.</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Visit eBenefits at </a:t>
            </a:r>
            <a:r>
              <a:rPr lang="en-US" sz="1800">
                <a:solidFill>
                  <a:srgbClr val="404040"/>
                </a:solidFill>
                <a:hlinkClick r:id="rId7"/>
              </a:rPr>
              <a:t>www.ebenefits.va.gov</a:t>
            </a:r>
            <a:r>
              <a:rPr lang="en-US" sz="1800">
                <a:solidFill>
                  <a:srgbClr val="404040"/>
                </a:solidFill>
              </a:rPr>
              <a:t>.</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eBenefits is available to Veterans, Service members and eligible family members.</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eBenefits provides resources and self-service capabilities to research, access and manage VA and military benefits and personal information.</a:t>
            </a:r>
          </a:p>
        </p:txBody>
      </p:sp>
      <p:sp>
        <p:nvSpPr>
          <p:cNvPr id="29700"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6A13B5-496E-44B5-9856-3953C22528D1}" type="slidenum">
              <a:rPr lang="en-US" smtClean="0"/>
              <a:pPr fontAlgn="base">
                <a:spcBef>
                  <a:spcPct val="0"/>
                </a:spcBef>
                <a:spcAft>
                  <a:spcPct val="0"/>
                </a:spcAft>
              </a:pPr>
              <a:t>11</a:t>
            </a:fld>
            <a:endParaRPr lang="en-US"/>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a:bodyPr>
          <a:lstStyle/>
          <a:p>
            <a:pPr eaLnBrk="1" fontAlgn="auto" hangingPunct="1">
              <a:spcAft>
                <a:spcPts val="0"/>
              </a:spcAft>
              <a:defRPr/>
            </a:pPr>
            <a:r>
              <a:rPr lang="en-US" dirty="0">
                <a:solidFill>
                  <a:schemeClr val="tx1">
                    <a:lumMod val="65000"/>
                    <a:lumOff val="35000"/>
                  </a:schemeClr>
                </a:solidFill>
              </a:rPr>
              <a:t>Registration</a:t>
            </a:r>
            <a:br>
              <a:rPr lang="en-US" dirty="0">
                <a:solidFill>
                  <a:schemeClr val="tx1">
                    <a:lumMod val="65000"/>
                    <a:lumOff val="35000"/>
                  </a:schemeClr>
                </a:solidFill>
              </a:rPr>
            </a:br>
            <a:endParaRPr lang="en-US" dirty="0">
              <a:solidFill>
                <a:schemeClr val="tx1">
                  <a:lumMod val="65000"/>
                  <a:lumOff val="35000"/>
                </a:schemeClr>
              </a:solidFill>
            </a:endParaRPr>
          </a:p>
        </p:txBody>
      </p:sp>
      <p:sp>
        <p:nvSpPr>
          <p:cNvPr id="3" name="Text Placeholder 2"/>
          <p:cNvSpPr>
            <a:spLocks noGrp="1"/>
          </p:cNvSpPr>
          <p:nvPr>
            <p:ph type="body" idx="1"/>
            <p:custDataLst>
              <p:tags r:id="rId2"/>
            </p:custDataLst>
          </p:nvPr>
        </p:nvSpPr>
        <p:spPr/>
        <p:txBody>
          <a:bodyPr rtlCol="0">
            <a:normAutofit/>
          </a:bodyPr>
          <a:lstStyle/>
          <a:p>
            <a:pPr eaLnBrk="1" fontAlgn="auto" hangingPunct="1">
              <a:spcAft>
                <a:spcPts val="0"/>
              </a:spcAft>
              <a:defRPr/>
            </a:pPr>
            <a:r>
              <a:rPr lang="en-US" dirty="0" err="1"/>
              <a:t>eBenefits</a:t>
            </a:r>
            <a:r>
              <a:rPr lang="en-US" dirty="0"/>
              <a:t> 101</a:t>
            </a:r>
          </a:p>
        </p:txBody>
      </p:sp>
      <p:sp>
        <p:nvSpPr>
          <p:cNvPr id="30724" name="Slide Number Placeholder 3"/>
          <p:cNvSpPr>
            <a:spLocks noGrp="1"/>
          </p:cNvSpPr>
          <p:nvPr>
            <p:ph type="sldNum" sz="quarter" idx="11"/>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01F32E-D148-4417-B868-C2DAE5568AAC}" type="slidenum">
              <a:rPr lang="en-US" smtClean="0"/>
              <a:pPr fontAlgn="base">
                <a:spcBef>
                  <a:spcPct val="0"/>
                </a:spcBef>
                <a:spcAft>
                  <a:spcPct val="0"/>
                </a:spcAft>
              </a:pPr>
              <a:t>12</a:t>
            </a:fld>
            <a:endParaRPr lang="en-US"/>
          </a:p>
        </p:txBody>
      </p:sp>
      <p:sp>
        <p:nvSpPr>
          <p:cNvPr id="5" name="Footer Placeholder 4"/>
          <p:cNvSpPr>
            <a:spLocks noGrp="1"/>
          </p:cNvSpPr>
          <p:nvPr>
            <p:ph type="ftr" sz="quarter" idx="12"/>
            <p:custDataLst>
              <p:tags r:id="rId4"/>
            </p:custDataLst>
          </p:nvPr>
        </p:nvSpPr>
        <p:spPr/>
        <p:txBody>
          <a:bodyPr/>
          <a:lstStyle/>
          <a:p>
            <a:pPr>
              <a:defRPr/>
            </a:pPr>
            <a:r>
              <a:rPr lang="en-US"/>
              <a:t>U.S. Department of Veterans Affairs / Department of Defense</a:t>
            </a:r>
          </a:p>
        </p:txBody>
      </p:sp>
      <p:cxnSp>
        <p:nvCxnSpPr>
          <p:cNvPr id="7" name="Elbow Connector 6"/>
          <p:cNvCxnSpPr/>
          <p:nvPr/>
        </p:nvCxnSpPr>
        <p:spPr>
          <a:xfrm>
            <a:off x="4038600" y="4800600"/>
            <a:ext cx="2514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custDataLst>
              <p:tags r:id="rId5"/>
            </p:custDataLst>
          </p:nvPr>
        </p:nvSpPr>
        <p:spPr>
          <a:xfrm>
            <a:off x="6400800" y="4468813"/>
            <a:ext cx="2133600" cy="2286000"/>
          </a:xfrm>
        </p:spPr>
        <p:txBody>
          <a:bodyPr rtlCol="0">
            <a:normAutofit fontScale="92500"/>
          </a:bodyPr>
          <a:lstStyle/>
          <a:p>
            <a:pPr marL="0" indent="0" eaLnBrk="1" fontAlgn="auto" hangingPunct="1">
              <a:spcAft>
                <a:spcPts val="0"/>
              </a:spcAft>
              <a:defRPr/>
            </a:pPr>
            <a:r>
              <a:rPr lang="en-US" dirty="0"/>
              <a:t>What’s Inside:</a:t>
            </a:r>
            <a:endParaRPr lang="en-US" sz="1600" dirty="0"/>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Overview</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Basic and Premium Accounts</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Registration Wizard</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Checkpoint Summary</a:t>
            </a:r>
            <a:endParaRPr lang="en-US" sz="2000" dirty="0">
              <a:solidFill>
                <a:schemeClr val="tx1">
                  <a:lumMod val="75000"/>
                  <a:lumOff val="25000"/>
                </a:schemeClr>
              </a:solidFill>
            </a:endParaRPr>
          </a:p>
          <a:p>
            <a:pPr lvl="1" eaLnBrk="1" fontAlgn="auto" hangingPunct="1">
              <a:spcAft>
                <a:spcPts val="0"/>
              </a:spcAft>
              <a:buClr>
                <a:schemeClr val="tx1">
                  <a:lumMod val="75000"/>
                  <a:lumOff val="25000"/>
                </a:schemeClr>
              </a:buClr>
              <a:buFont typeface="Wingdings 3" pitchFamily="18" charset="2"/>
              <a:buNone/>
              <a:defRPr/>
            </a:pPr>
            <a:endParaRPr lang="en-US" sz="1800" dirty="0">
              <a:solidFill>
                <a:schemeClr val="tx1">
                  <a:lumMod val="75000"/>
                  <a:lumOff val="25000"/>
                </a:schemeClr>
              </a:solidFill>
            </a:endParaRP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marL="0" indent="0" eaLnBrk="1" fontAlgn="auto" hangingPunct="1">
              <a:spcAft>
                <a:spcPts val="0"/>
              </a:spcAft>
              <a:defRPr/>
            </a:pPr>
            <a:endParaRPr lang="en-US" dirty="0"/>
          </a:p>
          <a:p>
            <a:pPr marL="0" indent="0" eaLnBrk="1" fontAlgn="auto" hangingPunct="1">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custDataLst>
              <p:tags r:id="rId1"/>
            </p:custDataLst>
          </p:nvPr>
        </p:nvSpPr>
        <p:spPr/>
        <p:txBody>
          <a:bodyPr/>
          <a:lstStyle/>
          <a:p>
            <a:pPr eaLnBrk="1" hangingPunct="1"/>
            <a:r>
              <a:rPr lang="en-US"/>
              <a:t>Registration: Overview</a:t>
            </a:r>
          </a:p>
        </p:txBody>
      </p:sp>
      <p:sp>
        <p:nvSpPr>
          <p:cNvPr id="31747" name="Slide Number Placeholder 4"/>
          <p:cNvSpPr>
            <a:spLocks noGrp="1"/>
          </p:cNvSpPr>
          <p:nvPr>
            <p:ph type="sldNum" sz="quarter" idx="10"/>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3EC369-7515-4FD1-A9DC-31027BF433AF}" type="slidenum">
              <a:rPr lang="en-US" smtClean="0"/>
              <a:pPr fontAlgn="base">
                <a:spcBef>
                  <a:spcPct val="0"/>
                </a:spcBef>
                <a:spcAft>
                  <a:spcPct val="0"/>
                </a:spcAft>
              </a:pPr>
              <a:t>13</a:t>
            </a:fld>
            <a:endParaRPr lang="en-US"/>
          </a:p>
        </p:txBody>
      </p:sp>
      <p:sp>
        <p:nvSpPr>
          <p:cNvPr id="7" name="Footer Placeholder 6"/>
          <p:cNvSpPr>
            <a:spLocks noGrp="1"/>
          </p:cNvSpPr>
          <p:nvPr>
            <p:ph type="ftr" sz="quarter" idx="11"/>
            <p:custDataLst>
              <p:tags r:id="rId3"/>
            </p:custDataLst>
          </p:nvPr>
        </p:nvSpPr>
        <p:spPr/>
        <p:txBody>
          <a:bodyPr/>
          <a:lstStyle/>
          <a:p>
            <a:pPr>
              <a:defRPr/>
            </a:pPr>
            <a:r>
              <a:rPr lang="en-US" dirty="0"/>
              <a:t>U.S. Department of Veterans Affairs / Department of Defense</a:t>
            </a:r>
          </a:p>
        </p:txBody>
      </p:sp>
      <p:sp>
        <p:nvSpPr>
          <p:cNvPr id="31749" name="Content Placeholder 3"/>
          <p:cNvSpPr>
            <a:spLocks noGrp="1"/>
          </p:cNvSpPr>
          <p:nvPr>
            <p:ph idx="1"/>
            <p:custDataLst>
              <p:tags r:id="rId4"/>
            </p:custDataLst>
          </p:nvPr>
        </p:nvSpPr>
        <p:spPr/>
        <p:txBody>
          <a:bodyPr/>
          <a:lstStyle/>
          <a:p>
            <a:pPr marL="0" indent="0" eaLnBrk="1" hangingPunct="1"/>
            <a:r>
              <a:rPr lang="en-US" sz="2000">
                <a:solidFill>
                  <a:srgbClr val="002060"/>
                </a:solidFill>
              </a:rPr>
              <a:t>Before a user can use eBenefits, they… </a:t>
            </a:r>
          </a:p>
          <a:p>
            <a:pPr lvl="1" eaLnBrk="1" hangingPunct="1">
              <a:buClr>
                <a:srgbClr val="404040"/>
              </a:buClr>
            </a:pPr>
            <a:r>
              <a:rPr lang="en-US" sz="1800">
                <a:solidFill>
                  <a:srgbClr val="404040"/>
                </a:solidFill>
              </a:rPr>
              <a:t>Must be listed in the Defense Enrollment Eligibility Reporting System (DEERS).</a:t>
            </a:r>
          </a:p>
          <a:p>
            <a:pPr lvl="1" eaLnBrk="1" hangingPunct="1">
              <a:buClr>
                <a:srgbClr val="404040"/>
              </a:buClr>
            </a:pPr>
            <a:r>
              <a:rPr lang="en-US" sz="1800">
                <a:solidFill>
                  <a:srgbClr val="404040"/>
                </a:solidFill>
              </a:rPr>
              <a:t>Obtain a DS Logon (Level 1 – Basic or Level 2 – Premium).</a:t>
            </a:r>
          </a:p>
          <a:p>
            <a:pPr marL="0" indent="0" eaLnBrk="1" hangingPunct="1"/>
            <a:endParaRPr lang="en-US" sz="2000"/>
          </a:p>
          <a:p>
            <a:pPr marL="0" indent="0" eaLnBrk="1" hangingPunct="1"/>
            <a:r>
              <a:rPr lang="en-US" sz="2000"/>
              <a:t>DEERS is the system of record that determines who is officially eligible for military benefits and entitlements.</a:t>
            </a:r>
          </a:p>
          <a:p>
            <a:pPr marL="0" indent="0" eaLnBrk="1" hangingPunct="1"/>
            <a:endParaRPr lang="en-US" sz="2000"/>
          </a:p>
          <a:p>
            <a:pPr marL="0" indent="0" eaLnBrk="1" hangingPunct="1"/>
            <a:r>
              <a:rPr lang="en-US" sz="2000"/>
              <a:t>A DS Logon is a secure identity (username and password) used by various VA and DoD websites, including eBenefits.</a:t>
            </a: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custDataLst>
              <p:tags r:id="rId1"/>
            </p:custDataLst>
          </p:nvPr>
        </p:nvSpPr>
        <p:spPr/>
        <p:txBody>
          <a:bodyPr/>
          <a:lstStyle/>
          <a:p>
            <a:pPr eaLnBrk="1" hangingPunct="1"/>
            <a:r>
              <a:rPr lang="en-US"/>
              <a:t>Registration: Basic eBenefits Account</a:t>
            </a:r>
          </a:p>
        </p:txBody>
      </p:sp>
      <p:sp>
        <p:nvSpPr>
          <p:cNvPr id="3" name="Content Placeholder 2"/>
          <p:cNvSpPr>
            <a:spLocks noGrp="1"/>
          </p:cNvSpPr>
          <p:nvPr>
            <p:ph idx="1"/>
            <p:custDataLst>
              <p:tags r:id="rId2"/>
            </p:custDataLst>
          </p:nvPr>
        </p:nvSpPr>
        <p:spPr/>
        <p:txBody>
          <a:bodyPr rtlCol="0">
            <a:normAutofit/>
          </a:bodyPr>
          <a:lstStyle/>
          <a:p>
            <a:pPr marL="0" indent="0" eaLnBrk="1" fontAlgn="auto" hangingPunct="1">
              <a:spcAft>
                <a:spcPts val="0"/>
              </a:spcAft>
              <a:defRPr/>
            </a:pPr>
            <a:r>
              <a:rPr lang="en-US" sz="2000" dirty="0"/>
              <a:t>eBenefits Basic Account (DS Logon Level 1):</a:t>
            </a:r>
          </a:p>
          <a:p>
            <a:pPr lvl="1" eaLnBrk="1" fontAlgn="auto" hangingPunct="1">
              <a:lnSpc>
                <a:spcPct val="110000"/>
              </a:lnSpc>
              <a:spcAft>
                <a:spcPts val="0"/>
              </a:spcAft>
              <a:defRPr/>
            </a:pPr>
            <a:endParaRPr lang="en-US" sz="1800" dirty="0"/>
          </a:p>
          <a:p>
            <a:pPr lvl="1" eaLnBrk="1" fontAlgn="auto" hangingPunct="1">
              <a:lnSpc>
                <a:spcPct val="110000"/>
              </a:lnSpc>
              <a:spcAft>
                <a:spcPts val="0"/>
              </a:spcAft>
              <a:defRPr/>
            </a:pPr>
            <a:r>
              <a:rPr lang="en-US" sz="1800" dirty="0"/>
              <a:t>Self-Register in eBenefits using  online Registration Wizard or in person at an RO or TRICARE Service Center.</a:t>
            </a:r>
          </a:p>
          <a:p>
            <a:pPr lvl="1" eaLnBrk="1" fontAlgn="auto" hangingPunct="1">
              <a:lnSpc>
                <a:spcPct val="110000"/>
              </a:lnSpc>
              <a:spcAft>
                <a:spcPts val="0"/>
              </a:spcAft>
              <a:defRPr/>
            </a:pPr>
            <a:endParaRPr lang="en-US" sz="1800" dirty="0"/>
          </a:p>
          <a:p>
            <a:pPr lvl="1" eaLnBrk="1" fontAlgn="auto" hangingPunct="1">
              <a:lnSpc>
                <a:spcPct val="110000"/>
              </a:lnSpc>
              <a:spcAft>
                <a:spcPts val="0"/>
              </a:spcAft>
              <a:defRPr/>
            </a:pPr>
            <a:r>
              <a:rPr lang="en-US" sz="1800" dirty="0"/>
              <a:t>Only requires that user be registered in DEERS.</a:t>
            </a:r>
          </a:p>
          <a:p>
            <a:pPr lvl="1" eaLnBrk="1" fontAlgn="auto" hangingPunct="1">
              <a:lnSpc>
                <a:spcPct val="110000"/>
              </a:lnSpc>
              <a:spcAft>
                <a:spcPts val="0"/>
              </a:spcAft>
              <a:defRPr/>
            </a:pPr>
            <a:endParaRPr lang="en-US" sz="1800" dirty="0"/>
          </a:p>
          <a:p>
            <a:pPr lvl="1" eaLnBrk="1" fontAlgn="auto" hangingPunct="1">
              <a:lnSpc>
                <a:spcPct val="110000"/>
              </a:lnSpc>
              <a:spcAft>
                <a:spcPts val="0"/>
              </a:spcAft>
              <a:defRPr/>
            </a:pPr>
            <a:r>
              <a:rPr lang="en-US" sz="1800" dirty="0"/>
              <a:t>Provides limited access to eBenefits features.</a:t>
            </a:r>
          </a:p>
          <a:p>
            <a:pPr lvl="2" eaLnBrk="1" fontAlgn="auto" hangingPunct="1">
              <a:lnSpc>
                <a:spcPct val="110000"/>
              </a:lnSpc>
              <a:spcAft>
                <a:spcPts val="0"/>
              </a:spcAft>
              <a:defRPr/>
            </a:pPr>
            <a:r>
              <a:rPr lang="en-US" sz="1400" dirty="0"/>
              <a:t>Favorite links</a:t>
            </a:r>
          </a:p>
          <a:p>
            <a:pPr lvl="2" eaLnBrk="1" fontAlgn="auto" hangingPunct="1">
              <a:lnSpc>
                <a:spcPct val="110000"/>
              </a:lnSpc>
              <a:spcAft>
                <a:spcPts val="0"/>
              </a:spcAft>
              <a:defRPr/>
            </a:pPr>
            <a:r>
              <a:rPr lang="en-US" sz="1400" dirty="0"/>
              <a:t>Categories of benefits that are of interest</a:t>
            </a:r>
          </a:p>
          <a:p>
            <a:pPr lvl="2" eaLnBrk="1" fontAlgn="auto" hangingPunct="1">
              <a:lnSpc>
                <a:spcPct val="110000"/>
              </a:lnSpc>
              <a:spcAft>
                <a:spcPts val="0"/>
              </a:spcAft>
              <a:defRPr/>
            </a:pPr>
            <a:r>
              <a:rPr lang="en-US" sz="1400" dirty="0"/>
              <a:t>VA home loan certificate of eligibility</a:t>
            </a:r>
          </a:p>
          <a:p>
            <a:pPr lvl="1" eaLnBrk="1" fontAlgn="auto" hangingPunct="1">
              <a:lnSpc>
                <a:spcPct val="110000"/>
              </a:lnSpc>
              <a:spcAft>
                <a:spcPts val="0"/>
              </a:spcAft>
              <a:defRPr/>
            </a:pPr>
            <a:r>
              <a:rPr lang="en-US" sz="1800" dirty="0"/>
              <a:t>No access to personally-identifiable information (PII) from VA or DoD.</a:t>
            </a:r>
          </a:p>
          <a:p>
            <a:pPr lvl="1" eaLnBrk="1" fontAlgn="auto" hangingPunct="1">
              <a:lnSpc>
                <a:spcPct val="110000"/>
              </a:lnSpc>
              <a:spcAft>
                <a:spcPts val="0"/>
              </a:spcAft>
              <a:defRPr/>
            </a:pPr>
            <a:endParaRPr lang="en-US" sz="1800" dirty="0"/>
          </a:p>
          <a:p>
            <a:pPr lvl="1" eaLnBrk="1" fontAlgn="auto" hangingPunct="1">
              <a:lnSpc>
                <a:spcPct val="110000"/>
              </a:lnSpc>
              <a:spcAft>
                <a:spcPts val="0"/>
              </a:spcAft>
              <a:defRPr/>
            </a:pPr>
            <a:r>
              <a:rPr lang="en-US" sz="1800" dirty="0"/>
              <a:t>Lower form of access that is easier to obtain because in-person or remote identity verification is not required.</a:t>
            </a:r>
          </a:p>
          <a:p>
            <a:pPr marL="0" lvl="1" indent="0" eaLnBrk="1" fontAlgn="auto" hangingPunct="1">
              <a:spcAft>
                <a:spcPts val="0"/>
              </a:spcAft>
              <a:buClr>
                <a:srgbClr val="202D62"/>
              </a:buClr>
              <a:buSzTx/>
              <a:buFont typeface="Wingdings 3" pitchFamily="18" charset="2"/>
              <a:buNone/>
              <a:defRPr/>
            </a:pPr>
            <a:endParaRPr lang="en-US" sz="1200" dirty="0"/>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32773"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5597E1-C7D4-45B3-A0C2-B6912F912882}" type="slidenum">
              <a:rPr lang="en-US" smtClean="0"/>
              <a:pPr fontAlgn="base">
                <a:spcBef>
                  <a:spcPct val="0"/>
                </a:spcBef>
                <a:spcAft>
                  <a:spcPct val="0"/>
                </a:spcAft>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custDataLst>
              <p:tags r:id="rId1"/>
            </p:custDataLst>
          </p:nvPr>
        </p:nvSpPr>
        <p:spPr/>
        <p:txBody>
          <a:bodyPr/>
          <a:lstStyle/>
          <a:p>
            <a:pPr eaLnBrk="1" hangingPunct="1"/>
            <a:r>
              <a:rPr lang="en-US"/>
              <a:t>Registration: Premium eBenefits Account</a:t>
            </a:r>
          </a:p>
        </p:txBody>
      </p:sp>
      <p:sp>
        <p:nvSpPr>
          <p:cNvPr id="33795" name="Content Placeholder 2"/>
          <p:cNvSpPr>
            <a:spLocks noGrp="1"/>
          </p:cNvSpPr>
          <p:nvPr>
            <p:ph sz="half" idx="1"/>
            <p:custDataLst>
              <p:tags r:id="rId2"/>
            </p:custDataLst>
          </p:nvPr>
        </p:nvSpPr>
        <p:spPr>
          <a:xfrm>
            <a:off x="457200" y="838200"/>
            <a:ext cx="8235950" cy="3581400"/>
          </a:xfrm>
        </p:spPr>
        <p:txBody>
          <a:bodyPr/>
          <a:lstStyle/>
          <a:p>
            <a:pPr marL="0" indent="0" eaLnBrk="1" hangingPunct="1"/>
            <a:r>
              <a:rPr lang="en-US" sz="2000"/>
              <a:t>eBenefits Premium Account (DS Logon Level 2):</a:t>
            </a:r>
          </a:p>
          <a:p>
            <a:pPr marL="0" indent="0" eaLnBrk="1" hangingPunct="1"/>
            <a:endParaRPr lang="en-US" sz="2000"/>
          </a:p>
          <a:p>
            <a:pPr lvl="1" eaLnBrk="1" hangingPunct="1"/>
            <a:r>
              <a:rPr lang="en-US" sz="1800"/>
              <a:t>Requires  another level of identity verification (online, by phone, or in-person) for access to PII and given HIPAA requirements.</a:t>
            </a:r>
          </a:p>
          <a:p>
            <a:pPr lvl="1" eaLnBrk="1" hangingPunct="1"/>
            <a:r>
              <a:rPr lang="en-US" sz="1800"/>
              <a:t>Provides unlimited access to eBenefits features.</a:t>
            </a:r>
          </a:p>
          <a:p>
            <a:pPr lvl="1" eaLnBrk="1" hangingPunct="1"/>
            <a:r>
              <a:rPr lang="en-US" sz="1800"/>
              <a:t>Highest level of access, allows users to access PII through VA and DoD applications and services.</a:t>
            </a:r>
          </a:p>
          <a:p>
            <a:pPr lvl="2" eaLnBrk="1" hangingPunct="1"/>
            <a:r>
              <a:rPr lang="en-US" sz="1400"/>
              <a:t>Claim status</a:t>
            </a:r>
          </a:p>
          <a:p>
            <a:pPr lvl="2" eaLnBrk="1" hangingPunct="1"/>
            <a:r>
              <a:rPr lang="en-US" sz="1400"/>
              <a:t>VA payment history</a:t>
            </a:r>
          </a:p>
          <a:p>
            <a:pPr lvl="2" eaLnBrk="1" hangingPunct="1"/>
            <a:r>
              <a:rPr lang="en-US" sz="1400"/>
              <a:t>TRICARE information</a:t>
            </a:r>
          </a:p>
          <a:p>
            <a:pPr lvl="2" eaLnBrk="1" hangingPunct="1"/>
            <a:r>
              <a:rPr lang="en-US" sz="1400"/>
              <a:t>Military separation documents (for Veterans)</a:t>
            </a:r>
          </a:p>
        </p:txBody>
      </p:sp>
      <p:sp>
        <p:nvSpPr>
          <p:cNvPr id="8" name="Content Placeholder 7"/>
          <p:cNvSpPr>
            <a:spLocks noGrp="1"/>
          </p:cNvSpPr>
          <p:nvPr>
            <p:ph sz="half" idx="2"/>
            <p:custDataLst>
              <p:tags r:id="rId3"/>
            </p:custDataLst>
          </p:nvPr>
        </p:nvSpPr>
        <p:spPr>
          <a:xfrm>
            <a:off x="990600" y="4800600"/>
            <a:ext cx="7696200" cy="990600"/>
          </a:xfrm>
        </p:spPr>
        <p:txBody>
          <a:bodyPr rtlCol="0">
            <a:noAutofit/>
          </a:bodyPr>
          <a:lstStyle/>
          <a:p>
            <a:pPr marL="0" indent="-223838" eaLnBrk="1" fontAlgn="auto" hangingPunct="1">
              <a:spcAft>
                <a:spcPts val="0"/>
              </a:spcAft>
              <a:defRPr/>
            </a:pPr>
            <a:r>
              <a:rPr lang="en-US" sz="1800" dirty="0">
                <a:solidFill>
                  <a:schemeClr val="tx1">
                    <a:lumMod val="75000"/>
                    <a:lumOff val="25000"/>
                  </a:schemeClr>
                </a:solidFill>
              </a:rPr>
              <a:t>Note:  </a:t>
            </a:r>
            <a:r>
              <a:rPr lang="en-US" sz="1800" b="0" dirty="0">
                <a:solidFill>
                  <a:schemeClr val="tx1">
                    <a:lumMod val="75000"/>
                    <a:lumOff val="25000"/>
                  </a:schemeClr>
                </a:solidFill>
              </a:rPr>
              <a:t>Creating a Premium Account  by visiting an RO or TRICARE office without having a Basic Account will require users to receive an activation code from </a:t>
            </a:r>
            <a:r>
              <a:rPr lang="en-US" sz="1800" b="0" dirty="0" err="1">
                <a:solidFill>
                  <a:schemeClr val="tx1">
                    <a:lumMod val="75000"/>
                    <a:lumOff val="25000"/>
                  </a:schemeClr>
                </a:solidFill>
              </a:rPr>
              <a:t>DoD</a:t>
            </a:r>
            <a:r>
              <a:rPr lang="en-US" sz="1800" b="0" dirty="0">
                <a:solidFill>
                  <a:schemeClr val="tx1">
                    <a:lumMod val="75000"/>
                    <a:lumOff val="25000"/>
                  </a:schemeClr>
                </a:solidFill>
              </a:rPr>
              <a:t> within 6-12 days at their mailing address on record.</a:t>
            </a:r>
          </a:p>
          <a:p>
            <a:pPr marL="0" indent="-223838" eaLnBrk="1" fontAlgn="auto" hangingPunct="1">
              <a:spcAft>
                <a:spcPts val="0"/>
              </a:spcAft>
              <a:defRPr/>
            </a:pPr>
            <a:endParaRPr lang="en-US" sz="1800" b="0" dirty="0">
              <a:solidFill>
                <a:schemeClr val="tx1">
                  <a:lumMod val="75000"/>
                  <a:lumOff val="25000"/>
                </a:schemeClr>
              </a:solidFill>
            </a:endParaRPr>
          </a:p>
        </p:txBody>
      </p:sp>
      <p:sp>
        <p:nvSpPr>
          <p:cNvPr id="33797" name="Slide Number Placeholder 3"/>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4C7D7B-10FB-436D-AC00-75CF08A19A0D}" type="slidenum">
              <a:rPr lang="en-US" smtClean="0"/>
              <a:pPr fontAlgn="base">
                <a:spcBef>
                  <a:spcPct val="0"/>
                </a:spcBef>
                <a:spcAft>
                  <a:spcPct val="0"/>
                </a:spcAft>
              </a:pPr>
              <a:t>15</a:t>
            </a:fld>
            <a:endParaRPr lang="en-US"/>
          </a:p>
        </p:txBody>
      </p:sp>
      <p:sp>
        <p:nvSpPr>
          <p:cNvPr id="5" name="Footer Placeholder 4"/>
          <p:cNvSpPr>
            <a:spLocks noGrp="1"/>
          </p:cNvSpPr>
          <p:nvPr>
            <p:ph type="ftr" sz="quarter" idx="11"/>
            <p:custDataLst>
              <p:tags r:id="rId5"/>
            </p:custDataLst>
          </p:nvPr>
        </p:nvSpPr>
        <p:spPr/>
        <p:txBody>
          <a:bodyPr/>
          <a:lstStyle/>
          <a:p>
            <a:pPr>
              <a:defRPr/>
            </a:pPr>
            <a:r>
              <a:rPr lang="en-US"/>
              <a:t>U.S. Department of Veterans Affairs / Department of Defense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custDataLst>
              <p:tags r:id="rId1"/>
            </p:custDataLst>
          </p:nvPr>
        </p:nvSpPr>
        <p:spPr/>
        <p:txBody>
          <a:bodyPr/>
          <a:lstStyle/>
          <a:p>
            <a:pPr eaLnBrk="1" hangingPunct="1"/>
            <a:r>
              <a:rPr lang="en-US"/>
              <a:t>Registration: Premium eBenefits Account</a:t>
            </a:r>
          </a:p>
        </p:txBody>
      </p:sp>
      <p:sp>
        <p:nvSpPr>
          <p:cNvPr id="34819" name="Content Placeholder 2"/>
          <p:cNvSpPr>
            <a:spLocks noGrp="1"/>
          </p:cNvSpPr>
          <p:nvPr>
            <p:ph idx="1"/>
            <p:custDataLst>
              <p:tags r:id="rId2"/>
            </p:custDataLst>
          </p:nvPr>
        </p:nvSpPr>
        <p:spPr/>
        <p:txBody>
          <a:bodyPr/>
          <a:lstStyle/>
          <a:p>
            <a:pPr marL="0" indent="0" eaLnBrk="1" hangingPunct="1"/>
            <a:r>
              <a:rPr lang="en-US" sz="1800"/>
              <a:t>In Person Proofing: </a:t>
            </a:r>
          </a:p>
          <a:p>
            <a:pPr lvl="1" eaLnBrk="1" hangingPunct="1">
              <a:buClr>
                <a:srgbClr val="404040"/>
              </a:buClr>
            </a:pPr>
            <a:r>
              <a:rPr lang="en-US" sz="1600">
                <a:solidFill>
                  <a:srgbClr val="404040"/>
                </a:solidFill>
              </a:rPr>
              <a:t>The Level 2 DS Logon is available to users at all VA Regional Offices and TRICARE Service Centers (TSCs) via in person proofing using the DS Access Station software. </a:t>
            </a:r>
          </a:p>
          <a:p>
            <a:pPr lvl="2" eaLnBrk="1" hangingPunct="1"/>
            <a:r>
              <a:rPr lang="en-US" sz="1400">
                <a:solidFill>
                  <a:srgbClr val="404040"/>
                </a:solidFill>
              </a:rPr>
              <a:t>One piece of photo identification issued by a state or the Federal government</a:t>
            </a:r>
          </a:p>
          <a:p>
            <a:pPr lvl="2" eaLnBrk="1" hangingPunct="1"/>
            <a:r>
              <a:rPr lang="en-US" sz="1400">
                <a:solidFill>
                  <a:srgbClr val="404040"/>
                </a:solidFill>
              </a:rPr>
              <a:t>Second piece of identification, such as a birth certificate or  social security card</a:t>
            </a:r>
          </a:p>
          <a:p>
            <a:pPr lvl="1" eaLnBrk="1" hangingPunct="1">
              <a:buClr>
                <a:srgbClr val="404040"/>
              </a:buClr>
            </a:pPr>
            <a:endParaRPr lang="en-US" sz="1600">
              <a:solidFill>
                <a:srgbClr val="404040"/>
              </a:solidFill>
            </a:endParaRPr>
          </a:p>
          <a:p>
            <a:pPr lvl="2" eaLnBrk="1" hangingPunct="1">
              <a:buFont typeface="Wingdings" pitchFamily="2" charset="2"/>
              <a:buNone/>
            </a:pPr>
            <a:endParaRPr lang="en-US" sz="200">
              <a:solidFill>
                <a:srgbClr val="404040"/>
              </a:solidFill>
            </a:endParaRPr>
          </a:p>
          <a:p>
            <a:pPr marL="0" indent="0" eaLnBrk="1" hangingPunct="1"/>
            <a:r>
              <a:rPr lang="en-US" sz="1800"/>
              <a:t>Remote Proofing:</a:t>
            </a:r>
          </a:p>
          <a:p>
            <a:pPr lvl="1" eaLnBrk="1" hangingPunct="1">
              <a:buClr>
                <a:srgbClr val="404040"/>
              </a:buClr>
            </a:pPr>
            <a:r>
              <a:rPr lang="en-US" sz="1600">
                <a:solidFill>
                  <a:srgbClr val="404040"/>
                </a:solidFill>
              </a:rPr>
              <a:t>Veterans and Service members can obtain a Level 2 DS Logon online using the DS Logon Registration Wizard’s online identity authentication tool.</a:t>
            </a:r>
          </a:p>
          <a:p>
            <a:pPr lvl="1" eaLnBrk="1" hangingPunct="1">
              <a:buClr>
                <a:srgbClr val="404040"/>
              </a:buClr>
            </a:pPr>
            <a:r>
              <a:rPr lang="en-US" sz="1600">
                <a:solidFill>
                  <a:srgbClr val="404040"/>
                </a:solidFill>
              </a:rPr>
              <a:t>Military retirees can use their DFAS MyPay logon and password to self-authenticate and obtain their DS Logon online. </a:t>
            </a:r>
          </a:p>
          <a:p>
            <a:pPr lvl="1" eaLnBrk="1" hangingPunct="1">
              <a:buClr>
                <a:srgbClr val="404040"/>
              </a:buClr>
            </a:pPr>
            <a:r>
              <a:rPr lang="en-US" sz="1600">
                <a:solidFill>
                  <a:srgbClr val="404040"/>
                </a:solidFill>
              </a:rPr>
              <a:t>Veterans and Service members holding DoD Common Access Cards (CAC) may use these cards to obtain a DS Logon online. </a:t>
            </a:r>
          </a:p>
          <a:p>
            <a:pPr lvl="1" eaLnBrk="1" hangingPunct="1">
              <a:buClr>
                <a:srgbClr val="404040"/>
              </a:buClr>
            </a:pPr>
            <a:r>
              <a:rPr lang="en-US" sz="1600">
                <a:solidFill>
                  <a:srgbClr val="404040"/>
                </a:solidFill>
              </a:rPr>
              <a:t>Upgraded MyHealth</a:t>
            </a:r>
            <a:r>
              <a:rPr lang="en-US" sz="1600" b="1" i="1">
                <a:solidFill>
                  <a:srgbClr val="404040"/>
                </a:solidFill>
              </a:rPr>
              <a:t>e</a:t>
            </a:r>
            <a:r>
              <a:rPr lang="en-US" sz="1600">
                <a:solidFill>
                  <a:srgbClr val="404040"/>
                </a:solidFill>
              </a:rPr>
              <a:t>Vet users  with a DS Logon now have instant access to eBenefits (via single sign on).  </a:t>
            </a:r>
          </a:p>
          <a:p>
            <a:pPr lvl="1" eaLnBrk="1" hangingPunct="1">
              <a:buClr>
                <a:srgbClr val="404040"/>
              </a:buClr>
            </a:pPr>
            <a:r>
              <a:rPr lang="en-US" sz="1600">
                <a:solidFill>
                  <a:srgbClr val="404040"/>
                </a:solidFill>
              </a:rPr>
              <a:t>Veterans in receipt of monetary benefits from VA via direct deposit can obtain a DS Logon account via </a:t>
            </a:r>
            <a:r>
              <a:rPr lang="en-US" sz="1600">
                <a:solidFill>
                  <a:srgbClr val="000000"/>
                </a:solidFill>
              </a:rPr>
              <a:t>telephone (NIST 800-63 compliant).</a:t>
            </a:r>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34821"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F093EC-C2D4-4483-BB53-9426AB93F4EE}" type="slidenum">
              <a:rPr lang="en-US" smtClean="0"/>
              <a:pPr fontAlgn="base">
                <a:spcBef>
                  <a:spcPct val="0"/>
                </a:spcBef>
                <a:spcAft>
                  <a:spcPct val="0"/>
                </a:spcAft>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custDataLst>
              <p:tags r:id="rId1"/>
            </p:custDataLst>
          </p:nvPr>
        </p:nvSpPr>
        <p:spPr/>
        <p:txBody>
          <a:bodyPr/>
          <a:lstStyle/>
          <a:p>
            <a:pPr eaLnBrk="1" hangingPunct="1"/>
            <a:r>
              <a:rPr lang="en-US"/>
              <a:t>Registration: Wizard</a:t>
            </a:r>
          </a:p>
        </p:txBody>
      </p:sp>
      <p:sp>
        <p:nvSpPr>
          <p:cNvPr id="3" name="Content Placeholder 2"/>
          <p:cNvSpPr>
            <a:spLocks noGrp="1"/>
          </p:cNvSpPr>
          <p:nvPr>
            <p:ph idx="1"/>
            <p:custDataLst>
              <p:tags r:id="rId2"/>
            </p:custDataLst>
          </p:nvPr>
        </p:nvSpPr>
        <p:spPr/>
        <p:txBody>
          <a:bodyPr rtlCol="0">
            <a:normAutofit lnSpcReduction="10000"/>
          </a:bodyPr>
          <a:lstStyle/>
          <a:p>
            <a:pPr marL="0" indent="0" eaLnBrk="1" fontAlgn="auto" hangingPunct="1">
              <a:spcAft>
                <a:spcPts val="0"/>
              </a:spcAft>
              <a:defRPr/>
            </a:pPr>
            <a:r>
              <a:rPr lang="en-US" sz="2000" dirty="0"/>
              <a:t>The eBenefits DS Logon Account Registration Wizard is a </a:t>
            </a:r>
            <a:r>
              <a:rPr lang="en-US" sz="2000" dirty="0" err="1"/>
              <a:t>DoD</a:t>
            </a:r>
            <a:r>
              <a:rPr lang="en-US" sz="2000" dirty="0"/>
              <a:t> online self-service application that allows online registration and identity authentication.</a:t>
            </a:r>
          </a:p>
          <a:p>
            <a:pPr marL="0" indent="0" eaLnBrk="1" fontAlgn="auto" hangingPunct="1">
              <a:spcAft>
                <a:spcPts val="0"/>
              </a:spcAft>
              <a:defRPr/>
            </a:pPr>
            <a:endParaRPr lang="en-US" sz="2400" dirty="0"/>
          </a:p>
          <a:p>
            <a:pPr marL="0" indent="0" eaLnBrk="1" fontAlgn="auto" hangingPunct="1">
              <a:spcAft>
                <a:spcPts val="0"/>
              </a:spcAft>
              <a:defRPr/>
            </a:pPr>
            <a:r>
              <a:rPr lang="en-US" sz="2000" dirty="0"/>
              <a:t>To obtain a DS Logon using the Wizard, users must:</a:t>
            </a:r>
          </a:p>
          <a:p>
            <a:pPr lvl="1" eaLnBrk="1" fontAlgn="auto" hangingPunct="1">
              <a:spcAft>
                <a:spcPts val="0"/>
              </a:spcAft>
              <a:defRPr/>
            </a:pPr>
            <a:r>
              <a:rPr lang="en-US" sz="1800" dirty="0"/>
              <a:t>Be registered in DEERS</a:t>
            </a:r>
          </a:p>
          <a:p>
            <a:pPr lvl="1" eaLnBrk="1" fontAlgn="auto" hangingPunct="1">
              <a:spcAft>
                <a:spcPts val="0"/>
              </a:spcAft>
              <a:defRPr/>
            </a:pPr>
            <a:r>
              <a:rPr lang="en-US" sz="1800" dirty="0"/>
              <a:t>Create a Basic Account first</a:t>
            </a:r>
          </a:p>
          <a:p>
            <a:pPr lvl="1" eaLnBrk="1" fontAlgn="auto" hangingPunct="1">
              <a:spcAft>
                <a:spcPts val="0"/>
              </a:spcAft>
              <a:defRPr/>
            </a:pPr>
            <a:r>
              <a:rPr lang="en-US" sz="1800" dirty="0"/>
              <a:t>Build a user ID</a:t>
            </a:r>
          </a:p>
          <a:p>
            <a:pPr lvl="1" eaLnBrk="1" fontAlgn="auto" hangingPunct="1">
              <a:spcAft>
                <a:spcPts val="0"/>
              </a:spcAft>
              <a:defRPr/>
            </a:pPr>
            <a:r>
              <a:rPr lang="en-US" sz="1800" dirty="0"/>
              <a:t>Create a secure identity through answering 5 questions</a:t>
            </a:r>
          </a:p>
          <a:p>
            <a:pPr lvl="1" eaLnBrk="1" fontAlgn="auto" hangingPunct="1">
              <a:spcAft>
                <a:spcPts val="0"/>
              </a:spcAft>
              <a:defRPr/>
            </a:pPr>
            <a:r>
              <a:rPr lang="en-US" sz="1800" dirty="0"/>
              <a:t>Answer three personal questions correctly to confirm identity for upgrade to Premium Account Status. A fourth question may be asked if you miss one.</a:t>
            </a:r>
          </a:p>
          <a:p>
            <a:pPr marL="0" indent="0" eaLnBrk="1" fontAlgn="auto" hangingPunct="1">
              <a:spcAft>
                <a:spcPts val="0"/>
              </a:spcAft>
              <a:defRPr/>
            </a:pPr>
            <a:endParaRPr lang="en-US" dirty="0"/>
          </a:p>
          <a:p>
            <a:pPr marL="0" indent="0" eaLnBrk="1" fontAlgn="auto" hangingPunct="1">
              <a:spcAft>
                <a:spcPts val="0"/>
              </a:spcAft>
              <a:defRPr/>
            </a:pPr>
            <a:endParaRPr lang="en-US" sz="3200" dirty="0"/>
          </a:p>
          <a:p>
            <a:pPr marL="0" indent="0" eaLnBrk="1" fontAlgn="auto" hangingPunct="1">
              <a:spcAft>
                <a:spcPts val="0"/>
              </a:spcAft>
              <a:defRPr/>
            </a:pPr>
            <a:r>
              <a:rPr lang="en-US" sz="3200" dirty="0"/>
              <a:t> </a:t>
            </a:r>
          </a:p>
          <a:p>
            <a:pPr marL="0" indent="0" eaLnBrk="1" fontAlgn="auto" hangingPunct="1">
              <a:spcAft>
                <a:spcPts val="0"/>
              </a:spcAft>
              <a:defRPr/>
            </a:pPr>
            <a:endParaRPr lang="en-US" dirty="0"/>
          </a:p>
          <a:p>
            <a:pPr marL="0" indent="0" eaLnBrk="1" fontAlgn="auto" hangingPunct="1">
              <a:spcAft>
                <a:spcPts val="0"/>
              </a:spcAft>
              <a:defRPr/>
            </a:pPr>
            <a:endParaRPr lang="en-US" dirty="0"/>
          </a:p>
        </p:txBody>
      </p:sp>
      <p:sp>
        <p:nvSpPr>
          <p:cNvPr id="3584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8A6D2F-365C-4748-BDDC-E9DA83640DB9}" type="slidenum">
              <a:rPr lang="en-US" smtClean="0"/>
              <a:pPr fontAlgn="base">
                <a:spcBef>
                  <a:spcPct val="0"/>
                </a:spcBef>
                <a:spcAft>
                  <a:spcPct val="0"/>
                </a:spcAft>
              </a:pPr>
              <a:t>17</a:t>
            </a:fld>
            <a:endParaRPr lang="en-US"/>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custDataLst>
              <p:tags r:id="rId1"/>
            </p:custDataLst>
          </p:nvPr>
        </p:nvSpPr>
        <p:spPr/>
        <p:txBody>
          <a:bodyPr/>
          <a:lstStyle/>
          <a:p>
            <a:pPr eaLnBrk="1" hangingPunct="1"/>
            <a:r>
              <a:rPr lang="en-US"/>
              <a:t>Registration: Overview</a:t>
            </a:r>
          </a:p>
        </p:txBody>
      </p:sp>
      <p:sp>
        <p:nvSpPr>
          <p:cNvPr id="36867" name="Slide Number Placeholder 2"/>
          <p:cNvSpPr>
            <a:spLocks noGrp="1"/>
          </p:cNvSpPr>
          <p:nvPr>
            <p:ph type="sldNum" sz="quarter" idx="10"/>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820328-5594-419B-A26F-298A99219614}" type="slidenum">
              <a:rPr lang="en-US" smtClean="0"/>
              <a:pPr fontAlgn="base">
                <a:spcBef>
                  <a:spcPct val="0"/>
                </a:spcBef>
                <a:spcAft>
                  <a:spcPct val="0"/>
                </a:spcAft>
              </a:pPr>
              <a:t>18</a:t>
            </a:fld>
            <a:endParaRPr lang="en-US"/>
          </a:p>
        </p:txBody>
      </p:sp>
      <p:sp>
        <p:nvSpPr>
          <p:cNvPr id="2" name="Footer Placeholder 1"/>
          <p:cNvSpPr>
            <a:spLocks noGrp="1"/>
          </p:cNvSpPr>
          <p:nvPr>
            <p:ph type="ftr" sz="quarter" idx="11"/>
            <p:custDataLst>
              <p:tags r:id="rId3"/>
            </p:custDataLst>
          </p:nvPr>
        </p:nvSpPr>
        <p:spPr/>
        <p:txBody>
          <a:bodyPr/>
          <a:lstStyle/>
          <a:p>
            <a:pPr>
              <a:defRPr/>
            </a:pPr>
            <a:r>
              <a:rPr lang="en-US"/>
              <a:t>U.S. Department of Veterans Affairs / Department of Defense</a:t>
            </a:r>
          </a:p>
        </p:txBody>
      </p:sp>
      <p:pic>
        <p:nvPicPr>
          <p:cNvPr id="36869" name="Picture 12" descr="C:\Users\BASFBRYC\Desktop\New Screen 1.gif"/>
          <p:cNvPicPr>
            <a:picLocks noChangeAspect="1" noChangeArrowheads="1"/>
          </p:cNvPicPr>
          <p:nvPr/>
        </p:nvPicPr>
        <p:blipFill>
          <a:blip r:embed="rId6" cstate="print"/>
          <a:srcRect/>
          <a:stretch>
            <a:fillRect/>
          </a:stretch>
        </p:blipFill>
        <p:spPr bwMode="auto">
          <a:xfrm>
            <a:off x="228600" y="685800"/>
            <a:ext cx="8763000" cy="5334000"/>
          </a:xfrm>
          <a:prstGeom prst="rect">
            <a:avLst/>
          </a:prstGeom>
          <a:noFill/>
          <a:ln w="9525">
            <a:noFill/>
            <a:miter lim="800000"/>
            <a:headEnd/>
            <a:tailEnd/>
          </a:ln>
        </p:spPr>
      </p:pic>
      <p:sp>
        <p:nvSpPr>
          <p:cNvPr id="3" name="Oval 2"/>
          <p:cNvSpPr/>
          <p:nvPr/>
        </p:nvSpPr>
        <p:spPr>
          <a:xfrm>
            <a:off x="7848600" y="914400"/>
            <a:ext cx="1219200" cy="53340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37891" name="Content Placeholder 4"/>
          <p:cNvSpPr>
            <a:spLocks noGrp="1"/>
          </p:cNvSpPr>
          <p:nvPr>
            <p:ph idx="1"/>
            <p:custDataLst>
              <p:tags r:id="rId2"/>
            </p:custDataLst>
          </p:nvPr>
        </p:nvSpPr>
        <p:spPr/>
        <p:txBody>
          <a:bodyPr/>
          <a:lstStyle/>
          <a:p>
            <a:pPr marL="0" indent="0" eaLnBrk="1" hangingPunct="1"/>
            <a:r>
              <a:rPr lang="en-US" sz="2000">
                <a:solidFill>
                  <a:srgbClr val="2D3C5F"/>
                </a:solidFill>
              </a:rPr>
              <a:t>Obtaining a DS Logon Level 1 Credential (eBenefits Basic Account):</a:t>
            </a:r>
            <a:endParaRPr lang="en-US" sz="2000"/>
          </a:p>
        </p:txBody>
      </p:sp>
      <p:sp>
        <p:nvSpPr>
          <p:cNvPr id="37892"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6399D4-43FF-436F-9A47-EF0EDE7FFED1}" type="slidenum">
              <a:rPr lang="en-US" smtClean="0"/>
              <a:pPr fontAlgn="base">
                <a:spcBef>
                  <a:spcPct val="0"/>
                </a:spcBef>
                <a:spcAft>
                  <a:spcPct val="0"/>
                </a:spcAft>
              </a:pPr>
              <a:t>19</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37894" name="Picture 8" descr="C:\Users\BASFBRYC\Desktop\New Screen 2.gif"/>
          <p:cNvPicPr>
            <a:picLocks noChangeAspect="1" noChangeArrowheads="1"/>
          </p:cNvPicPr>
          <p:nvPr/>
        </p:nvPicPr>
        <p:blipFill>
          <a:blip r:embed="rId7" cstate="print"/>
          <a:srcRect/>
          <a:stretch>
            <a:fillRect/>
          </a:stretch>
        </p:blipFill>
        <p:spPr bwMode="auto">
          <a:xfrm>
            <a:off x="76200" y="685800"/>
            <a:ext cx="8915400" cy="5229225"/>
          </a:xfrm>
          <a:prstGeom prst="rect">
            <a:avLst/>
          </a:prstGeom>
          <a:noFill/>
          <a:ln w="9525">
            <a:noFill/>
            <a:miter lim="800000"/>
            <a:headEnd/>
            <a:tailEnd/>
          </a:ln>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1"/>
            </p:custDataLst>
          </p:nvPr>
        </p:nvSpPr>
        <p:spPr/>
        <p:txBody>
          <a:bodyPr/>
          <a:lstStyle/>
          <a:p>
            <a:pPr eaLnBrk="1" hangingPunct="1"/>
            <a:r>
              <a:rPr lang="en-US"/>
              <a:t>eBenefits Training 101 Overview</a:t>
            </a:r>
          </a:p>
        </p:txBody>
      </p:sp>
      <p:sp>
        <p:nvSpPr>
          <p:cNvPr id="6" name="Content Placeholder 5"/>
          <p:cNvSpPr>
            <a:spLocks noGrp="1"/>
          </p:cNvSpPr>
          <p:nvPr>
            <p:ph sz="half" idx="1"/>
            <p:custDataLst>
              <p:tags r:id="rId2"/>
            </p:custDataLst>
          </p:nvPr>
        </p:nvSpPr>
        <p:spPr>
          <a:xfrm>
            <a:off x="457200" y="838200"/>
            <a:ext cx="4038600" cy="5105400"/>
          </a:xfrm>
        </p:spPr>
        <p:txBody>
          <a:bodyPr rtlCol="0">
            <a:noAutofit/>
          </a:bodyPr>
          <a:lstStyle/>
          <a:p>
            <a:pPr marL="0" indent="0" eaLnBrk="1" fontAlgn="auto" hangingPunct="1">
              <a:spcAft>
                <a:spcPts val="0"/>
              </a:spcAft>
              <a:defRPr/>
            </a:pPr>
            <a:r>
              <a:rPr lang="en-US" sz="2000" dirty="0"/>
              <a:t>Website Overview</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History</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Website Statistics</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Purpose and Importance</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Users</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Navigation Overview</a:t>
            </a: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lvl="1" indent="-457200" eaLnBrk="1" fontAlgn="auto" hangingPunct="1">
              <a:spcAft>
                <a:spcPts val="0"/>
              </a:spcAft>
              <a:buClr>
                <a:schemeClr val="tx1">
                  <a:lumMod val="75000"/>
                  <a:lumOff val="25000"/>
                </a:schemeClr>
              </a:buClr>
              <a:buFont typeface="Wingdings 3" pitchFamily="18" charset="2"/>
              <a:buNone/>
              <a:defRPr/>
            </a:pPr>
            <a:r>
              <a:rPr lang="en-US" sz="2000" b="1" dirty="0">
                <a:solidFill>
                  <a:srgbClr val="202D62"/>
                </a:solidFill>
              </a:rPr>
              <a:t>Registration </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Overview</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Basic eBenefits Account</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Premium eBenefits Account</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DS Access Station</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Registration Wizard</a:t>
            </a: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p:txBody>
      </p:sp>
      <p:sp>
        <p:nvSpPr>
          <p:cNvPr id="7" name="Content Placeholder 6"/>
          <p:cNvSpPr>
            <a:spLocks noGrp="1"/>
          </p:cNvSpPr>
          <p:nvPr>
            <p:ph sz="half" idx="2"/>
            <p:custDataLst>
              <p:tags r:id="rId3"/>
            </p:custDataLst>
          </p:nvPr>
        </p:nvSpPr>
        <p:spPr>
          <a:xfrm>
            <a:off x="4648200" y="838200"/>
            <a:ext cx="4038600" cy="5105400"/>
          </a:xfrm>
        </p:spPr>
        <p:txBody>
          <a:bodyPr rtlCol="0">
            <a:noAutofit/>
          </a:bodyPr>
          <a:lstStyle/>
          <a:p>
            <a:pPr lvl="1" indent="-457200" eaLnBrk="1" fontAlgn="auto" hangingPunct="1">
              <a:spcBef>
                <a:spcPts val="432"/>
              </a:spcBef>
              <a:spcAft>
                <a:spcPts val="0"/>
              </a:spcAft>
              <a:buClr>
                <a:schemeClr val="tx1">
                  <a:lumMod val="75000"/>
                  <a:lumOff val="25000"/>
                </a:schemeClr>
              </a:buClr>
              <a:buFont typeface="Wingdings 3" pitchFamily="18" charset="2"/>
              <a:buNone/>
              <a:defRPr/>
            </a:pPr>
            <a:r>
              <a:rPr lang="en-US" sz="2000" b="1" dirty="0">
                <a:solidFill>
                  <a:srgbClr val="202D62"/>
                </a:solidFill>
              </a:rPr>
              <a:t>Features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Top 20 Features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Mobile Access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More Information on Features</a:t>
            </a:r>
            <a:endParaRPr lang="en-US" dirty="0">
              <a:solidFill>
                <a:schemeClr val="tx1">
                  <a:lumMod val="75000"/>
                  <a:lumOff val="25000"/>
                </a:schemeClr>
              </a:solidFill>
            </a:endParaRPr>
          </a:p>
          <a:p>
            <a:pPr marL="0" indent="0" eaLnBrk="1" fontAlgn="auto" hangingPunct="1">
              <a:spcBef>
                <a:spcPts val="432"/>
              </a:spcBef>
              <a:spcAft>
                <a:spcPts val="0"/>
              </a:spcAft>
              <a:defRPr/>
            </a:pPr>
            <a:br>
              <a:rPr lang="en-US" sz="2400" dirty="0"/>
            </a:br>
            <a:r>
              <a:rPr lang="en-US" sz="2000" dirty="0"/>
              <a:t>Promotion</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Promotion Goals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Promotional Materials and Strategies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Scenarios</a:t>
            </a:r>
          </a:p>
          <a:p>
            <a:pPr lvl="1" eaLnBrk="1" fontAlgn="auto" hangingPunct="1">
              <a:spcBef>
                <a:spcPts val="432"/>
              </a:spcBef>
              <a:spcAft>
                <a:spcPts val="0"/>
              </a:spcAft>
              <a:buClr>
                <a:schemeClr val="tx1">
                  <a:lumMod val="75000"/>
                  <a:lumOff val="25000"/>
                </a:schemeClr>
              </a:buClr>
              <a:defRPr/>
            </a:pPr>
            <a:r>
              <a:rPr lang="en-US" sz="1800" dirty="0">
                <a:solidFill>
                  <a:schemeClr val="tx1">
                    <a:lumMod val="75000"/>
                    <a:lumOff val="25000"/>
                  </a:schemeClr>
                </a:solidFill>
              </a:rPr>
              <a:t>Resources &amp; Referrals</a:t>
            </a:r>
          </a:p>
        </p:txBody>
      </p:sp>
      <p:sp>
        <p:nvSpPr>
          <p:cNvPr id="8" name="Footer Placeholder 7"/>
          <p:cNvSpPr>
            <a:spLocks noGrp="1"/>
          </p:cNvSpPr>
          <p:nvPr>
            <p:ph type="ftr" sz="quarter" idx="11"/>
            <p:custDataLst>
              <p:tags r:id="rId4"/>
            </p:custDataLst>
          </p:nvPr>
        </p:nvSpPr>
        <p:spPr/>
        <p:txBody>
          <a:bodyPr/>
          <a:lstStyle/>
          <a:p>
            <a:pPr>
              <a:defRPr/>
            </a:pPr>
            <a:r>
              <a:rPr lang="en-US" dirty="0"/>
              <a:t>U.S. Department of Veterans Affairs / Department of Defense</a:t>
            </a:r>
          </a:p>
        </p:txBody>
      </p:sp>
      <p:sp>
        <p:nvSpPr>
          <p:cNvPr id="20486" name="Slide Number Placeholder 8"/>
          <p:cNvSpPr>
            <a:spLocks noGrp="1"/>
          </p:cNvSpPr>
          <p:nvPr>
            <p:ph type="sldNum" sz="quarter" idx="10"/>
            <p:custDataLst>
              <p:tags r:id="rId5"/>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6A073-8689-47B8-8E3E-E3FD710C4744}" type="slidenum">
              <a:rPr lang="en-US" smtClean="0"/>
              <a:pPr fontAlgn="base">
                <a:spcBef>
                  <a:spcPct val="0"/>
                </a:spcBef>
                <a:spcAft>
                  <a:spcPct val="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38915" name="Content Placeholder 4"/>
          <p:cNvSpPr>
            <a:spLocks noGrp="1"/>
          </p:cNvSpPr>
          <p:nvPr>
            <p:ph idx="1"/>
            <p:custDataLst>
              <p:tags r:id="rId2"/>
            </p:custDataLst>
          </p:nvPr>
        </p:nvSpPr>
        <p:spPr/>
        <p:txBody>
          <a:bodyPr/>
          <a:lstStyle/>
          <a:p>
            <a:pPr marL="0" indent="0">
              <a:lnSpc>
                <a:spcPct val="90000"/>
              </a:lnSpc>
              <a:buClr>
                <a:schemeClr val="tx2"/>
              </a:buClr>
              <a:buSzPct val="90000"/>
            </a:pPr>
            <a:r>
              <a:rPr lang="en-US" sz="2000">
                <a:solidFill>
                  <a:srgbClr val="2D3C5F"/>
                </a:solidFill>
              </a:rPr>
              <a:t>Obtaining a DS Logon Level 1 Credential (eBenefits Basic Account):</a:t>
            </a:r>
            <a:endParaRPr lang="en-US" sz="2000"/>
          </a:p>
        </p:txBody>
      </p:sp>
      <p:sp>
        <p:nvSpPr>
          <p:cNvPr id="38916"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E95509-4BDD-48D5-8335-8C8657781220}" type="slidenum">
              <a:rPr lang="en-US" smtClean="0"/>
              <a:pPr fontAlgn="base">
                <a:spcBef>
                  <a:spcPct val="0"/>
                </a:spcBef>
                <a:spcAft>
                  <a:spcPct val="0"/>
                </a:spcAft>
              </a:pPr>
              <a:t>20</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38918" name="Picture 9" descr="C:\Users\BASFBRYC\Desktop\New Screen 3.gif"/>
          <p:cNvPicPr>
            <a:picLocks noChangeAspect="1" noChangeArrowheads="1"/>
          </p:cNvPicPr>
          <p:nvPr/>
        </p:nvPicPr>
        <p:blipFill>
          <a:blip r:embed="rId7" cstate="print"/>
          <a:srcRect/>
          <a:stretch>
            <a:fillRect/>
          </a:stretch>
        </p:blipFill>
        <p:spPr bwMode="auto">
          <a:xfrm>
            <a:off x="381000" y="1285875"/>
            <a:ext cx="8534400" cy="4657725"/>
          </a:xfrm>
          <a:prstGeom prst="rect">
            <a:avLst/>
          </a:prstGeom>
          <a:noFill/>
          <a:ln w="9525">
            <a:noFill/>
            <a:miter lim="800000"/>
            <a:headEnd/>
            <a:tailEnd/>
          </a:ln>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39939" name="Content Placeholder 4"/>
          <p:cNvSpPr>
            <a:spLocks noGrp="1"/>
          </p:cNvSpPr>
          <p:nvPr>
            <p:ph idx="1"/>
            <p:custDataLst>
              <p:tags r:id="rId2"/>
            </p:custDataLst>
          </p:nvPr>
        </p:nvSpPr>
        <p:spPr/>
        <p:txBody>
          <a:bodyPr/>
          <a:lstStyle/>
          <a:p>
            <a:pPr marL="0" indent="0" eaLnBrk="1" hangingPunct="1"/>
            <a:r>
              <a:rPr lang="en-US" sz="2000">
                <a:solidFill>
                  <a:srgbClr val="2D3C5F"/>
                </a:solidFill>
              </a:rPr>
              <a:t>Obtaining a DS Logon Level 1 Credential (eBenefits Basic Account):</a:t>
            </a:r>
            <a:endParaRPr lang="en-US" sz="2000"/>
          </a:p>
        </p:txBody>
      </p:sp>
      <p:sp>
        <p:nvSpPr>
          <p:cNvPr id="39940"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00481-57A7-4B0D-AB66-E9ED27AAA552}" type="slidenum">
              <a:rPr lang="en-US" smtClean="0"/>
              <a:pPr fontAlgn="base">
                <a:spcBef>
                  <a:spcPct val="0"/>
                </a:spcBef>
                <a:spcAft>
                  <a:spcPct val="0"/>
                </a:spcAft>
              </a:pPr>
              <a:t>21</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sp>
        <p:nvSpPr>
          <p:cNvPr id="39942" name="Rectangle 7"/>
          <p:cNvSpPr>
            <a:spLocks noChangeArrowheads="1"/>
          </p:cNvSpPr>
          <p:nvPr>
            <p:custDataLst>
              <p:tags r:id="rId5"/>
            </p:custDataLst>
          </p:nvPr>
        </p:nvSpPr>
        <p:spPr bwMode="auto">
          <a:xfrm>
            <a:off x="3100388" y="2012950"/>
            <a:ext cx="9144000" cy="360363"/>
          </a:xfrm>
          <a:prstGeom prst="rect">
            <a:avLst/>
          </a:prstGeom>
          <a:noFill/>
          <a:ln w="9525">
            <a:noFill/>
            <a:miter lim="800000"/>
            <a:headEnd/>
            <a:tailEnd/>
          </a:ln>
        </p:spPr>
        <p:txBody>
          <a:bodyPr lIns="82058" tIns="41029" rIns="82058" bIns="41029">
            <a:spAutoFit/>
          </a:bodyPr>
          <a:lstStyle/>
          <a:p>
            <a:endParaRPr lang="en-US">
              <a:latin typeface="Calibri" pitchFamily="34" charset="0"/>
            </a:endParaRPr>
          </a:p>
        </p:txBody>
      </p:sp>
      <p:pic>
        <p:nvPicPr>
          <p:cNvPr id="39943" name="Picture 8"/>
          <p:cNvPicPr>
            <a:picLocks noChangeAspect="1" noChangeArrowheads="1"/>
          </p:cNvPicPr>
          <p:nvPr/>
        </p:nvPicPr>
        <p:blipFill>
          <a:blip r:embed="rId8" cstate="print"/>
          <a:srcRect/>
          <a:stretch>
            <a:fillRect/>
          </a:stretch>
        </p:blipFill>
        <p:spPr bwMode="auto">
          <a:xfrm>
            <a:off x="685800" y="1371600"/>
            <a:ext cx="7924800" cy="4267200"/>
          </a:xfrm>
          <a:prstGeom prst="rect">
            <a:avLst/>
          </a:prstGeom>
          <a:noFill/>
          <a:ln w="9525">
            <a:noFill/>
            <a:miter lim="800000"/>
            <a:headEnd/>
            <a:tailEnd/>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40963" name="Content Placeholder 4"/>
          <p:cNvSpPr>
            <a:spLocks noGrp="1"/>
          </p:cNvSpPr>
          <p:nvPr>
            <p:ph idx="1"/>
            <p:custDataLst>
              <p:tags r:id="rId2"/>
            </p:custDataLst>
          </p:nvPr>
        </p:nvSpPr>
        <p:spPr/>
        <p:txBody>
          <a:bodyPr/>
          <a:lstStyle/>
          <a:p>
            <a:pPr marL="0" indent="0" eaLnBrk="1" hangingPunct="1"/>
            <a:r>
              <a:rPr lang="en-US" sz="2000">
                <a:solidFill>
                  <a:srgbClr val="2D3C5F"/>
                </a:solidFill>
              </a:rPr>
              <a:t>The Veteran will move on to the next phase and will be required to Create a password.  Once a password is created and confirmed, click Continue.</a:t>
            </a:r>
            <a:endParaRPr lang="en-US" sz="2000"/>
          </a:p>
        </p:txBody>
      </p:sp>
      <p:sp>
        <p:nvSpPr>
          <p:cNvPr id="4096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3037E-C9F3-49A9-9CC6-ABC39580F479}" type="slidenum">
              <a:rPr lang="en-US" smtClean="0"/>
              <a:pPr fontAlgn="base">
                <a:spcBef>
                  <a:spcPct val="0"/>
                </a:spcBef>
                <a:spcAft>
                  <a:spcPct val="0"/>
                </a:spcAft>
              </a:pPr>
              <a:t>22</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0966" name="Picture 10"/>
          <p:cNvPicPr>
            <a:picLocks noChangeAspect="1" noChangeArrowheads="1"/>
          </p:cNvPicPr>
          <p:nvPr/>
        </p:nvPicPr>
        <p:blipFill>
          <a:blip r:embed="rId7" cstate="print"/>
          <a:srcRect/>
          <a:stretch>
            <a:fillRect/>
          </a:stretch>
        </p:blipFill>
        <p:spPr bwMode="auto">
          <a:xfrm>
            <a:off x="381000" y="1676400"/>
            <a:ext cx="8534400" cy="4076700"/>
          </a:xfrm>
          <a:prstGeom prst="rect">
            <a:avLst/>
          </a:prstGeom>
          <a:noFill/>
          <a:ln w="9525">
            <a:noFill/>
            <a:miter lim="800000"/>
            <a:headEnd/>
            <a:tailEnd/>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41987" name="Content Placeholder 4"/>
          <p:cNvSpPr>
            <a:spLocks noGrp="1"/>
          </p:cNvSpPr>
          <p:nvPr>
            <p:ph idx="1"/>
            <p:custDataLst>
              <p:tags r:id="rId2"/>
            </p:custDataLst>
          </p:nvPr>
        </p:nvSpPr>
        <p:spPr/>
        <p:txBody>
          <a:bodyPr/>
          <a:lstStyle/>
          <a:p>
            <a:pPr marL="0" indent="0" eaLnBrk="1" hangingPunct="1"/>
            <a:r>
              <a:rPr lang="en-US" sz="2000">
                <a:solidFill>
                  <a:srgbClr val="2D3C5F"/>
                </a:solidFill>
              </a:rPr>
              <a:t>User will be select “Challenge Questions” from those provided. </a:t>
            </a: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4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solidFill>
                <a:srgbClr val="2D3C5F"/>
              </a:solidFill>
            </a:endParaRPr>
          </a:p>
          <a:p>
            <a:pPr marL="0" indent="0" eaLnBrk="1" hangingPunct="1"/>
            <a:endParaRPr lang="en-US" sz="2000"/>
          </a:p>
          <a:p>
            <a:pPr marL="0" indent="0" eaLnBrk="1" hangingPunct="1"/>
            <a:r>
              <a:rPr lang="en-US" sz="2000"/>
              <a:t>After completing five challenge questions, click Continue</a:t>
            </a:r>
          </a:p>
          <a:p>
            <a:pPr marL="0" indent="0" eaLnBrk="1" hangingPunct="1"/>
            <a:endParaRPr lang="en-US" sz="2000"/>
          </a:p>
        </p:txBody>
      </p:sp>
      <p:sp>
        <p:nvSpPr>
          <p:cNvPr id="41988"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0400F3-D95F-4AD5-AC89-64F4090BF8C1}" type="slidenum">
              <a:rPr lang="en-US" smtClean="0"/>
              <a:pPr fontAlgn="base">
                <a:spcBef>
                  <a:spcPct val="0"/>
                </a:spcBef>
                <a:spcAft>
                  <a:spcPct val="0"/>
                </a:spcAft>
              </a:pPr>
              <a:t>23</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1990" name="Picture 7"/>
          <p:cNvPicPr>
            <a:picLocks noChangeAspect="1" noChangeArrowheads="1"/>
          </p:cNvPicPr>
          <p:nvPr/>
        </p:nvPicPr>
        <p:blipFill>
          <a:blip r:embed="rId7" cstate="print"/>
          <a:srcRect/>
          <a:stretch>
            <a:fillRect/>
          </a:stretch>
        </p:blipFill>
        <p:spPr bwMode="auto">
          <a:xfrm>
            <a:off x="457200" y="1419225"/>
            <a:ext cx="8382000" cy="4219575"/>
          </a:xfrm>
          <a:prstGeom prst="rect">
            <a:avLst/>
          </a:prstGeom>
          <a:noFill/>
          <a:ln w="9525">
            <a:noFill/>
            <a:miter lim="800000"/>
            <a:headEnd/>
            <a:tailEnd/>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43011" name="Content Placeholder 4"/>
          <p:cNvSpPr>
            <a:spLocks noGrp="1"/>
          </p:cNvSpPr>
          <p:nvPr>
            <p:ph idx="1"/>
            <p:custDataLst>
              <p:tags r:id="rId2"/>
            </p:custDataLst>
          </p:nvPr>
        </p:nvSpPr>
        <p:spPr/>
        <p:txBody>
          <a:bodyPr/>
          <a:lstStyle/>
          <a:p>
            <a:pPr marL="0" indent="0" eaLnBrk="1" hangingPunct="1"/>
            <a:r>
              <a:rPr lang="en-US" sz="2000"/>
              <a:t>Select one image and create a short phrase.</a:t>
            </a:r>
          </a:p>
        </p:txBody>
      </p:sp>
      <p:sp>
        <p:nvSpPr>
          <p:cNvPr id="43012"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12057B-539F-4B63-A5AF-C1D7F4374724}" type="slidenum">
              <a:rPr lang="en-US" smtClean="0"/>
              <a:pPr fontAlgn="base">
                <a:spcBef>
                  <a:spcPct val="0"/>
                </a:spcBef>
                <a:spcAft>
                  <a:spcPct val="0"/>
                </a:spcAft>
              </a:pPr>
              <a:t>24</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3014" name="Picture 7"/>
          <p:cNvPicPr>
            <a:picLocks noChangeAspect="1" noChangeArrowheads="1"/>
          </p:cNvPicPr>
          <p:nvPr/>
        </p:nvPicPr>
        <p:blipFill>
          <a:blip r:embed="rId7" cstate="print"/>
          <a:srcRect/>
          <a:stretch>
            <a:fillRect/>
          </a:stretch>
        </p:blipFill>
        <p:spPr bwMode="auto">
          <a:xfrm>
            <a:off x="533400" y="1304925"/>
            <a:ext cx="8305800" cy="4248150"/>
          </a:xfrm>
          <a:prstGeom prst="rect">
            <a:avLst/>
          </a:prstGeom>
          <a:noFill/>
          <a:ln w="9525">
            <a:noFill/>
            <a:miter lim="800000"/>
            <a:headEnd/>
            <a:tailEnd/>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44035" name="Content Placeholder 4"/>
          <p:cNvSpPr>
            <a:spLocks noGrp="1"/>
          </p:cNvSpPr>
          <p:nvPr>
            <p:ph idx="1"/>
            <p:custDataLst>
              <p:tags r:id="rId2"/>
            </p:custDataLst>
          </p:nvPr>
        </p:nvSpPr>
        <p:spPr/>
        <p:txBody>
          <a:bodyPr/>
          <a:lstStyle/>
          <a:p>
            <a:pPr marL="0" indent="0" defTabSz="819150" eaLnBrk="1" hangingPunct="1"/>
            <a:r>
              <a:rPr lang="en-US" sz="2000">
                <a:solidFill>
                  <a:srgbClr val="2D3C5F"/>
                </a:solidFill>
              </a:rPr>
              <a:t>Veteran now has eBenefits Basic (Level I) account.  </a:t>
            </a:r>
          </a:p>
          <a:p>
            <a:pPr lvl="1" defTabSz="819150" eaLnBrk="1" hangingPunct="1">
              <a:buClr>
                <a:srgbClr val="404040"/>
              </a:buClr>
            </a:pPr>
            <a:r>
              <a:rPr lang="en-US" sz="1800" b="1">
                <a:solidFill>
                  <a:srgbClr val="002060"/>
                </a:solidFill>
              </a:rPr>
              <a:t>Note: </a:t>
            </a:r>
            <a:r>
              <a:rPr lang="en-US" sz="1800">
                <a:solidFill>
                  <a:srgbClr val="2D3C5F"/>
                </a:solidFill>
              </a:rPr>
              <a:t>Username should be written down as shown below.</a:t>
            </a:r>
          </a:p>
          <a:p>
            <a:pPr marL="0" indent="0" defTabSz="819150" eaLnBrk="1" hangingPunct="1"/>
            <a:endParaRPr lang="en-US" sz="1600"/>
          </a:p>
        </p:txBody>
      </p:sp>
      <p:sp>
        <p:nvSpPr>
          <p:cNvPr id="44036"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FB74C3-B68F-4A7D-8492-B90BB697A4CD}" type="slidenum">
              <a:rPr lang="en-US" smtClean="0"/>
              <a:pPr fontAlgn="base">
                <a:spcBef>
                  <a:spcPct val="0"/>
                </a:spcBef>
                <a:spcAft>
                  <a:spcPct val="0"/>
                </a:spcAft>
              </a:pPr>
              <a:t>25</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4038" name="Picture 12"/>
          <p:cNvPicPr>
            <a:picLocks noChangeAspect="1" noChangeArrowheads="1"/>
          </p:cNvPicPr>
          <p:nvPr/>
        </p:nvPicPr>
        <p:blipFill>
          <a:blip r:embed="rId7" cstate="print"/>
          <a:srcRect/>
          <a:stretch>
            <a:fillRect/>
          </a:stretch>
        </p:blipFill>
        <p:spPr bwMode="auto">
          <a:xfrm>
            <a:off x="381000" y="1881188"/>
            <a:ext cx="8382000" cy="3833812"/>
          </a:xfrm>
          <a:prstGeom prst="rect">
            <a:avLst/>
          </a:prstGeom>
          <a:noFill/>
          <a:ln w="9525">
            <a:noFill/>
            <a:miter lim="800000"/>
            <a:headEnd/>
            <a:tailEnd/>
          </a:ln>
        </p:spPr>
      </p:pic>
      <p:sp>
        <p:nvSpPr>
          <p:cNvPr id="44039" name="TextBox 3"/>
          <p:cNvSpPr txBox="1">
            <a:spLocks noChangeArrowheads="1"/>
          </p:cNvSpPr>
          <p:nvPr/>
        </p:nvSpPr>
        <p:spPr bwMode="auto">
          <a:xfrm>
            <a:off x="4943475" y="3897313"/>
            <a:ext cx="3962400" cy="585787"/>
          </a:xfrm>
          <a:prstGeom prst="rect">
            <a:avLst/>
          </a:prstGeom>
          <a:noFill/>
          <a:ln w="9525">
            <a:noFill/>
            <a:miter lim="800000"/>
            <a:headEnd/>
            <a:tailEnd/>
          </a:ln>
        </p:spPr>
        <p:txBody>
          <a:bodyPr>
            <a:spAutoFit/>
          </a:bodyPr>
          <a:lstStyle/>
          <a:p>
            <a:r>
              <a:rPr lang="en-US" sz="1600">
                <a:solidFill>
                  <a:srgbClr val="FF0000"/>
                </a:solidFill>
              </a:rPr>
              <a:t>Note: May have a number for common </a:t>
            </a:r>
          </a:p>
          <a:p>
            <a:r>
              <a:rPr lang="en-US" sz="1600">
                <a:solidFill>
                  <a:srgbClr val="FF0000"/>
                </a:solidFill>
              </a:rPr>
              <a:t>          last names</a:t>
            </a:r>
          </a:p>
        </p:txBody>
      </p:sp>
      <p:cxnSp>
        <p:nvCxnSpPr>
          <p:cNvPr id="6" name="Straight Arrow Connector 5"/>
          <p:cNvCxnSpPr/>
          <p:nvPr/>
        </p:nvCxnSpPr>
        <p:spPr>
          <a:xfrm flipH="1" flipV="1">
            <a:off x="4876800" y="41910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dirty="0">
              <a:solidFill>
                <a:schemeClr val="tx2"/>
              </a:solidFill>
              <a:cs typeface="Arial" charset="0"/>
            </a:endParaRPr>
          </a:p>
        </p:txBody>
      </p:sp>
      <p:sp>
        <p:nvSpPr>
          <p:cNvPr id="45059" name="Content Placeholder 4"/>
          <p:cNvSpPr>
            <a:spLocks noGrp="1"/>
          </p:cNvSpPr>
          <p:nvPr>
            <p:ph idx="1"/>
            <p:custDataLst>
              <p:tags r:id="rId2"/>
            </p:custDataLst>
          </p:nvPr>
        </p:nvSpPr>
        <p:spPr/>
        <p:txBody>
          <a:bodyPr/>
          <a:lstStyle/>
          <a:p>
            <a:pPr marL="0" indent="0" eaLnBrk="1" hangingPunct="1"/>
            <a:r>
              <a:rPr lang="en-US" sz="2000">
                <a:solidFill>
                  <a:srgbClr val="2D3C5F"/>
                </a:solidFill>
              </a:rPr>
              <a:t>The user will have </a:t>
            </a:r>
            <a:r>
              <a:rPr lang="en-US" sz="2000" u="sng">
                <a:solidFill>
                  <a:srgbClr val="FF0000"/>
                </a:solidFill>
              </a:rPr>
              <a:t>four</a:t>
            </a:r>
            <a:r>
              <a:rPr lang="en-US" sz="2000">
                <a:solidFill>
                  <a:srgbClr val="2D3C5F"/>
                </a:solidFill>
              </a:rPr>
              <a:t> minutes to select the correct answers to the Remote Proofing Quiz. Once the user has answered the questions, click Submit Responses.  If the user answers one question incorrectly, an extra question will be asked.</a:t>
            </a:r>
            <a:endParaRPr lang="en-US" sz="2000"/>
          </a:p>
        </p:txBody>
      </p:sp>
      <p:sp>
        <p:nvSpPr>
          <p:cNvPr id="45060"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68E39A-BD39-41C6-9009-70B12F42E2D5}" type="slidenum">
              <a:rPr lang="en-US" smtClean="0"/>
              <a:pPr fontAlgn="base">
                <a:spcBef>
                  <a:spcPct val="0"/>
                </a:spcBef>
                <a:spcAft>
                  <a:spcPct val="0"/>
                </a:spcAft>
              </a:pPr>
              <a:t>26</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5062" name="Picture 8"/>
          <p:cNvPicPr>
            <a:picLocks noChangeAspect="1" noChangeArrowheads="1"/>
          </p:cNvPicPr>
          <p:nvPr/>
        </p:nvPicPr>
        <p:blipFill>
          <a:blip r:embed="rId7" cstate="print"/>
          <a:srcRect/>
          <a:stretch>
            <a:fillRect/>
          </a:stretch>
        </p:blipFill>
        <p:spPr bwMode="auto">
          <a:xfrm>
            <a:off x="685800" y="2124075"/>
            <a:ext cx="7848600" cy="3514725"/>
          </a:xfrm>
          <a:prstGeom prst="rect">
            <a:avLst/>
          </a:prstGeom>
          <a:noFill/>
          <a:ln w="9525">
            <a:noFill/>
            <a:miter lim="800000"/>
            <a:headEnd/>
            <a:tailEnd/>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chemeClr val="bg1">
              <a:lumMod val="85000"/>
            </a:schemeClr>
          </a:solidFill>
        </p:spPr>
        <p:txBody>
          <a:bodyPr rtlCol="0">
            <a:normAutofit/>
          </a:bodyPr>
          <a:lstStyle/>
          <a:p>
            <a:pPr eaLnBrk="1" fontAlgn="auto" hangingPunct="1">
              <a:spcAft>
                <a:spcPts val="0"/>
              </a:spcAft>
              <a:defRPr/>
            </a:pPr>
            <a:r>
              <a:rPr lang="en-US" dirty="0">
                <a:solidFill>
                  <a:schemeClr val="tx1">
                    <a:lumMod val="65000"/>
                    <a:lumOff val="35000"/>
                  </a:schemeClr>
                </a:solidFill>
              </a:rPr>
              <a:t>Registration: Wizard</a:t>
            </a:r>
            <a:endParaRPr lang="en-US" sz="2400" dirty="0">
              <a:solidFill>
                <a:schemeClr val="tx2"/>
              </a:solidFill>
              <a:cs typeface="Arial" charset="0"/>
            </a:endParaRPr>
          </a:p>
        </p:txBody>
      </p:sp>
      <p:sp>
        <p:nvSpPr>
          <p:cNvPr id="46083" name="Content Placeholder 4"/>
          <p:cNvSpPr>
            <a:spLocks noGrp="1"/>
          </p:cNvSpPr>
          <p:nvPr>
            <p:ph idx="1"/>
            <p:custDataLst>
              <p:tags r:id="rId2"/>
            </p:custDataLst>
          </p:nvPr>
        </p:nvSpPr>
        <p:spPr/>
        <p:txBody>
          <a:bodyPr/>
          <a:lstStyle/>
          <a:p>
            <a:pPr marL="0" indent="0" eaLnBrk="1" hangingPunct="1"/>
            <a:r>
              <a:rPr lang="en-US" sz="2000"/>
              <a:t>Note: Users should log back into the </a:t>
            </a:r>
            <a:r>
              <a:rPr lang="en-US" sz="2000">
                <a:hlinkClick r:id="rId7"/>
              </a:rPr>
              <a:t>www.ebenefits.va.gov</a:t>
            </a:r>
            <a:r>
              <a:rPr lang="en-US" sz="2000"/>
              <a:t> portal instead of logging in from this page.</a:t>
            </a:r>
          </a:p>
          <a:p>
            <a:pPr marL="0" indent="0" eaLnBrk="1" hangingPunct="1"/>
            <a:endParaRPr lang="en-US" sz="2400"/>
          </a:p>
        </p:txBody>
      </p:sp>
      <p:sp>
        <p:nvSpPr>
          <p:cNvPr id="4608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C76616-C4FC-4CFD-8A2E-0DE00F1F9029}" type="slidenum">
              <a:rPr lang="en-US" smtClean="0"/>
              <a:pPr fontAlgn="base">
                <a:spcBef>
                  <a:spcPct val="0"/>
                </a:spcBef>
                <a:spcAft>
                  <a:spcPct val="0"/>
                </a:spcAft>
              </a:pPr>
              <a:t>27</a:t>
            </a:fld>
            <a:endParaRPr lang="en-US"/>
          </a:p>
        </p:txBody>
      </p:sp>
      <p:sp>
        <p:nvSpPr>
          <p:cNvPr id="3" name="Footer Placeholder 2"/>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6086" name="Picture 7"/>
          <p:cNvPicPr>
            <a:picLocks noChangeAspect="1" noChangeArrowheads="1"/>
          </p:cNvPicPr>
          <p:nvPr/>
        </p:nvPicPr>
        <p:blipFill>
          <a:blip r:embed="rId8" cstate="print"/>
          <a:srcRect/>
          <a:stretch>
            <a:fillRect/>
          </a:stretch>
        </p:blipFill>
        <p:spPr bwMode="auto">
          <a:xfrm>
            <a:off x="609600" y="1905000"/>
            <a:ext cx="7696200" cy="3581400"/>
          </a:xfrm>
          <a:prstGeom prst="rect">
            <a:avLst/>
          </a:prstGeom>
          <a:noFill/>
          <a:ln w="9525">
            <a:noFill/>
            <a:miter lim="800000"/>
            <a:headEnd/>
            <a:tailEnd/>
          </a:ln>
          <a:effec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custDataLst>
              <p:tags r:id="rId1"/>
            </p:custDataLst>
          </p:nvPr>
        </p:nvSpPr>
        <p:spPr/>
        <p:txBody>
          <a:bodyPr/>
          <a:lstStyle/>
          <a:p>
            <a:pPr eaLnBrk="1" hangingPunct="1"/>
            <a:r>
              <a:rPr lang="en-US"/>
              <a:t>Registration: Checkpoint Summary</a:t>
            </a:r>
          </a:p>
        </p:txBody>
      </p:sp>
      <p:sp>
        <p:nvSpPr>
          <p:cNvPr id="47107" name="Content Placeholder 2"/>
          <p:cNvSpPr>
            <a:spLocks noGrp="1"/>
          </p:cNvSpPr>
          <p:nvPr>
            <p:ph idx="1"/>
            <p:custDataLst>
              <p:tags r:id="rId2"/>
            </p:custDataLst>
          </p:nvPr>
        </p:nvSpPr>
        <p:spPr/>
        <p:txBody>
          <a:bodyPr/>
          <a:lstStyle/>
          <a:p>
            <a:pPr lvl="1" eaLnBrk="1" hangingPunct="1">
              <a:buClr>
                <a:srgbClr val="404040"/>
              </a:buClr>
            </a:pPr>
            <a:r>
              <a:rPr lang="en-US" sz="1800">
                <a:solidFill>
                  <a:srgbClr val="404040"/>
                </a:solidFill>
              </a:rPr>
              <a:t>Users must be in DEERS.</a:t>
            </a:r>
          </a:p>
          <a:p>
            <a:pPr lvl="1" eaLnBrk="1" hangingPunct="1">
              <a:buClr>
                <a:srgbClr val="404040"/>
              </a:buClr>
            </a:pPr>
            <a:r>
              <a:rPr lang="en-US" sz="1800">
                <a:solidFill>
                  <a:srgbClr val="404040"/>
                </a:solidFill>
              </a:rPr>
              <a:t>To use eBenefits, users must register for a DS Logon account.</a:t>
            </a:r>
          </a:p>
          <a:p>
            <a:pPr lvl="1" eaLnBrk="1" hangingPunct="1">
              <a:buClr>
                <a:srgbClr val="404040"/>
              </a:buClr>
            </a:pPr>
            <a:r>
              <a:rPr lang="en-US" sz="1800">
                <a:solidFill>
                  <a:srgbClr val="404040"/>
                </a:solidFill>
              </a:rPr>
              <a:t>There are two types of eBenefits Accounts: Basic and Premium.</a:t>
            </a:r>
          </a:p>
          <a:p>
            <a:pPr lvl="1" eaLnBrk="1" hangingPunct="1">
              <a:buClr>
                <a:srgbClr val="404040"/>
              </a:buClr>
            </a:pPr>
            <a:r>
              <a:rPr lang="en-US" sz="1800">
                <a:solidFill>
                  <a:srgbClr val="404040"/>
                </a:solidFill>
              </a:rPr>
              <a:t>Basic Accounts provide limited access to features.</a:t>
            </a:r>
          </a:p>
          <a:p>
            <a:pPr lvl="1" eaLnBrk="1" hangingPunct="1">
              <a:buClr>
                <a:srgbClr val="404040"/>
              </a:buClr>
            </a:pPr>
            <a:r>
              <a:rPr lang="en-US" sz="1800">
                <a:solidFill>
                  <a:srgbClr val="404040"/>
                </a:solidFill>
              </a:rPr>
              <a:t>Premium Accounts provide unlimited access to over 50 features and require identity proofing.</a:t>
            </a:r>
          </a:p>
          <a:p>
            <a:pPr lvl="1" eaLnBrk="1" hangingPunct="1">
              <a:buClr>
                <a:srgbClr val="404040"/>
              </a:buClr>
            </a:pPr>
            <a:r>
              <a:rPr lang="en-US" sz="1800">
                <a:solidFill>
                  <a:srgbClr val="404040"/>
                </a:solidFill>
              </a:rPr>
              <a:t>Users may register for a Basic Account online.</a:t>
            </a:r>
          </a:p>
          <a:p>
            <a:pPr lvl="1" eaLnBrk="1" hangingPunct="1">
              <a:buClr>
                <a:srgbClr val="404040"/>
              </a:buClr>
            </a:pPr>
            <a:r>
              <a:rPr lang="en-US" sz="1800">
                <a:solidFill>
                  <a:srgbClr val="404040"/>
                </a:solidFill>
              </a:rPr>
              <a:t>Users may register for a Premium Account online, by phone, or go in person to a VA Regional Office or Tricare Service Center.</a:t>
            </a:r>
          </a:p>
          <a:p>
            <a:pPr lvl="1" eaLnBrk="1" hangingPunct="1">
              <a:buClr>
                <a:srgbClr val="404040"/>
              </a:buClr>
            </a:pPr>
            <a:r>
              <a:rPr lang="en-US" sz="1800">
                <a:solidFill>
                  <a:srgbClr val="404040"/>
                </a:solidFill>
              </a:rPr>
              <a:t>The eBenefits Registration Wizard allows users to obtain both a Level 1 and Level 2 DS Logon online (using remote proofing).</a:t>
            </a:r>
          </a:p>
        </p:txBody>
      </p:sp>
      <p:sp>
        <p:nvSpPr>
          <p:cNvPr id="47108"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5728BB-BAD5-47A2-9BC7-4ED19B4AC0B2}" type="slidenum">
              <a:rPr lang="en-US" smtClean="0"/>
              <a:pPr fontAlgn="base">
                <a:spcBef>
                  <a:spcPct val="0"/>
                </a:spcBef>
                <a:spcAft>
                  <a:spcPct val="0"/>
                </a:spcAft>
              </a:pPr>
              <a:t>28</a:t>
            </a:fld>
            <a:endParaRPr lang="en-US"/>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custDataLst>
              <p:tags r:id="rId1"/>
            </p:custDataLst>
          </p:nvPr>
        </p:nvSpPr>
        <p:spPr/>
        <p:txBody>
          <a:bodyPr rtlCol="0">
            <a:normAutofit/>
          </a:bodyPr>
          <a:lstStyle/>
          <a:p>
            <a:pPr eaLnBrk="1" fontAlgn="auto" hangingPunct="1">
              <a:spcAft>
                <a:spcPts val="0"/>
              </a:spcAft>
              <a:defRPr/>
            </a:pPr>
            <a:r>
              <a:rPr lang="en-US" dirty="0" err="1"/>
              <a:t>eBenefits</a:t>
            </a:r>
            <a:r>
              <a:rPr lang="en-US" dirty="0"/>
              <a:t> 101</a:t>
            </a:r>
          </a:p>
        </p:txBody>
      </p:sp>
      <p:sp>
        <p:nvSpPr>
          <p:cNvPr id="48131" name="Slide Number Placeholder 2"/>
          <p:cNvSpPr>
            <a:spLocks noGrp="1"/>
          </p:cNvSpPr>
          <p:nvPr>
            <p:ph type="sldNum" sz="quarter" idx="11"/>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ECA360-DF65-4742-98C7-DBD2F7848074}" type="slidenum">
              <a:rPr lang="en-US" smtClean="0"/>
              <a:pPr fontAlgn="base">
                <a:spcBef>
                  <a:spcPct val="0"/>
                </a:spcBef>
                <a:spcAft>
                  <a:spcPct val="0"/>
                </a:spcAft>
              </a:pPr>
              <a:t>29</a:t>
            </a:fld>
            <a:endParaRPr lang="en-US"/>
          </a:p>
        </p:txBody>
      </p:sp>
      <p:sp>
        <p:nvSpPr>
          <p:cNvPr id="4" name="Footer Placeholder 3"/>
          <p:cNvSpPr>
            <a:spLocks noGrp="1"/>
          </p:cNvSpPr>
          <p:nvPr>
            <p:ph type="ftr" sz="quarter" idx="12"/>
            <p:custDataLst>
              <p:tags r:id="rId3"/>
            </p:custDataLst>
          </p:nvPr>
        </p:nvSpPr>
        <p:spPr/>
        <p:txBody>
          <a:bodyPr/>
          <a:lstStyle/>
          <a:p>
            <a:pPr>
              <a:defRPr/>
            </a:pPr>
            <a:r>
              <a:rPr lang="en-US"/>
              <a:t>U.S. Department of Veterans Affairs / Department of Defense</a:t>
            </a:r>
          </a:p>
        </p:txBody>
      </p:sp>
      <p:sp>
        <p:nvSpPr>
          <p:cNvPr id="6" name="Title 5"/>
          <p:cNvSpPr>
            <a:spLocks noGrp="1"/>
          </p:cNvSpPr>
          <p:nvPr>
            <p:ph type="title"/>
            <p:custDataLst>
              <p:tags r:id="rId4"/>
            </p:custDataLst>
          </p:nvPr>
        </p:nvSpPr>
        <p:spPr/>
        <p:txBody>
          <a:bodyPr rtlCol="0">
            <a:normAutofit/>
          </a:bodyPr>
          <a:lstStyle/>
          <a:p>
            <a:pPr eaLnBrk="1" fontAlgn="auto" hangingPunct="1">
              <a:spcAft>
                <a:spcPts val="0"/>
              </a:spcAft>
              <a:defRPr/>
            </a:pPr>
            <a:r>
              <a:rPr lang="en-US" dirty="0">
                <a:solidFill>
                  <a:schemeClr val="tx1">
                    <a:lumMod val="65000"/>
                    <a:lumOff val="35000"/>
                  </a:schemeClr>
                </a:solidFill>
              </a:rPr>
              <a:t>Features</a:t>
            </a:r>
          </a:p>
        </p:txBody>
      </p:sp>
      <p:cxnSp>
        <p:nvCxnSpPr>
          <p:cNvPr id="7" name="Elbow Connector 6"/>
          <p:cNvCxnSpPr/>
          <p:nvPr/>
        </p:nvCxnSpPr>
        <p:spPr>
          <a:xfrm>
            <a:off x="4114800" y="4724400"/>
            <a:ext cx="22098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135" name="Text Placeholder 4"/>
          <p:cNvSpPr>
            <a:spLocks noGrp="1"/>
          </p:cNvSpPr>
          <p:nvPr>
            <p:ph type="body" sz="quarter" idx="10"/>
            <p:custDataLst>
              <p:tags r:id="rId5"/>
            </p:custDataLst>
          </p:nvPr>
        </p:nvSpPr>
        <p:spPr>
          <a:xfrm>
            <a:off x="6400800" y="4468813"/>
            <a:ext cx="2133600" cy="2286000"/>
          </a:xfrm>
        </p:spPr>
        <p:txBody>
          <a:bodyPr/>
          <a:lstStyle/>
          <a:p>
            <a:pPr marL="0" indent="0" eaLnBrk="1" hangingPunct="1"/>
            <a:r>
              <a:rPr lang="en-US" sz="1800"/>
              <a:t>Site Content</a:t>
            </a:r>
          </a:p>
          <a:p>
            <a:pPr lvl="1" eaLnBrk="1" hangingPunct="1"/>
            <a:r>
              <a:rPr lang="en-US" sz="1600"/>
              <a:t>Top 20 Features</a:t>
            </a:r>
          </a:p>
          <a:p>
            <a:pPr lvl="1" eaLnBrk="1" hangingPunct="1"/>
            <a:r>
              <a:rPr lang="en-US" sz="1600"/>
              <a:t>Mobile Access</a:t>
            </a:r>
          </a:p>
          <a:p>
            <a:pPr lvl="1" eaLnBrk="1" hangingPunct="1"/>
            <a:r>
              <a:rPr lang="en-US" sz="1600"/>
              <a:t>More Information on Features</a:t>
            </a:r>
          </a:p>
          <a:p>
            <a:pPr lvl="1" eaLnBrk="1" hangingPunct="1"/>
            <a:r>
              <a:rPr lang="en-US" sz="1600"/>
              <a:t>Checkpoint Summary</a:t>
            </a:r>
          </a:p>
          <a:p>
            <a:pPr lvl="1" eaLnBrk="1" hangingPunct="1"/>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1"/>
            </p:custDataLst>
          </p:nvPr>
        </p:nvSpPr>
        <p:spPr/>
        <p:txBody>
          <a:bodyPr/>
          <a:lstStyle/>
          <a:p>
            <a:pPr eaLnBrk="1" hangingPunct="1"/>
            <a:r>
              <a:rPr lang="en-US"/>
              <a:t>eBenefits Training 101 Objectives</a:t>
            </a:r>
          </a:p>
        </p:txBody>
      </p:sp>
      <p:sp>
        <p:nvSpPr>
          <p:cNvPr id="21507" name="Content Placeholder 2"/>
          <p:cNvSpPr>
            <a:spLocks noGrp="1"/>
          </p:cNvSpPr>
          <p:nvPr>
            <p:ph idx="1"/>
            <p:custDataLst>
              <p:tags r:id="rId2"/>
            </p:custDataLst>
          </p:nvPr>
        </p:nvSpPr>
        <p:spPr/>
        <p:txBody>
          <a:bodyPr/>
          <a:lstStyle/>
          <a:p>
            <a:pPr marL="0" indent="0" eaLnBrk="1" hangingPunct="1"/>
            <a:r>
              <a:rPr lang="en-US" sz="2000"/>
              <a:t>After this training, you will be able to:</a:t>
            </a:r>
          </a:p>
          <a:p>
            <a:pPr lvl="1" eaLnBrk="1" hangingPunct="1">
              <a:buClr>
                <a:srgbClr val="404040"/>
              </a:buClr>
            </a:pPr>
            <a:r>
              <a:rPr lang="en-US" sz="1800">
                <a:solidFill>
                  <a:srgbClr val="404040"/>
                </a:solidFill>
              </a:rPr>
              <a:t>Direct users to </a:t>
            </a:r>
            <a:r>
              <a:rPr lang="en-US" sz="1800" u="sng">
                <a:solidFill>
                  <a:srgbClr val="404040"/>
                </a:solidFill>
                <a:hlinkClick r:id="rId7"/>
              </a:rPr>
              <a:t>www.ebenefits.va.gov</a:t>
            </a:r>
            <a:r>
              <a:rPr lang="en-US" sz="1800" u="sng">
                <a:solidFill>
                  <a:srgbClr val="404040"/>
                </a:solidFill>
              </a:rPr>
              <a:t>.</a:t>
            </a:r>
            <a:endParaRPr lang="en-US" sz="1800">
              <a:solidFill>
                <a:srgbClr val="404040"/>
              </a:solidFill>
            </a:endParaRPr>
          </a:p>
          <a:p>
            <a:pPr lvl="1" eaLnBrk="1" hangingPunct="1">
              <a:buClr>
                <a:srgbClr val="404040"/>
              </a:buClr>
            </a:pPr>
            <a:r>
              <a:rPr lang="en-US" sz="1800">
                <a:solidFill>
                  <a:srgbClr val="404040"/>
                </a:solidFill>
              </a:rPr>
              <a:t>Understand  basic content and navigation of the site.</a:t>
            </a:r>
          </a:p>
          <a:p>
            <a:pPr lvl="1" eaLnBrk="1" hangingPunct="1">
              <a:buClr>
                <a:srgbClr val="404040"/>
              </a:buClr>
            </a:pPr>
            <a:r>
              <a:rPr lang="en-US" sz="1800">
                <a:solidFill>
                  <a:srgbClr val="404040"/>
                </a:solidFill>
              </a:rPr>
              <a:t>Explain general registration requirements for Basic and Premium Accounts. </a:t>
            </a:r>
          </a:p>
          <a:p>
            <a:pPr lvl="1" eaLnBrk="1" hangingPunct="1">
              <a:buClr>
                <a:srgbClr val="404040"/>
              </a:buClr>
            </a:pPr>
            <a:r>
              <a:rPr lang="en-US" sz="1800">
                <a:solidFill>
                  <a:srgbClr val="404040"/>
                </a:solidFill>
              </a:rPr>
              <a:t>Know how users can enroll in eBenefits using the online DS Logon Registration Wizard or in person.</a:t>
            </a:r>
          </a:p>
          <a:p>
            <a:pPr lvl="1" eaLnBrk="1" hangingPunct="1">
              <a:buClr>
                <a:srgbClr val="404040"/>
              </a:buClr>
            </a:pPr>
            <a:r>
              <a:rPr lang="en-US" sz="1800">
                <a:solidFill>
                  <a:srgbClr val="404040"/>
                </a:solidFill>
              </a:rPr>
              <a:t>Understand and promote top eBenefits features.</a:t>
            </a:r>
          </a:p>
          <a:p>
            <a:pPr lvl="1" eaLnBrk="1" hangingPunct="1">
              <a:buClr>
                <a:srgbClr val="404040"/>
              </a:buClr>
            </a:pPr>
            <a:r>
              <a:rPr lang="en-US" sz="1800">
                <a:solidFill>
                  <a:srgbClr val="404040"/>
                </a:solidFill>
              </a:rPr>
              <a:t>Reference contacts and key resources for questions, referrals and common troubleshooting.</a:t>
            </a:r>
          </a:p>
          <a:p>
            <a:pPr marL="0" indent="0" eaLnBrk="1" hangingPunct="1"/>
            <a:endParaRPr lang="en-US" sz="2000" b="0"/>
          </a:p>
        </p:txBody>
      </p:sp>
      <p:sp>
        <p:nvSpPr>
          <p:cNvPr id="21508" name="Slide Number Placeholder 6"/>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E6FA5-4E6D-4D1D-98E6-CF13C00FD864}" type="slidenum">
              <a:rPr lang="en-US" smtClean="0"/>
              <a:pPr fontAlgn="base">
                <a:spcBef>
                  <a:spcPct val="0"/>
                </a:spcBef>
                <a:spcAft>
                  <a:spcPct val="0"/>
                </a:spcAft>
              </a:pPr>
              <a:t>3</a:t>
            </a:fld>
            <a:endParaRPr lang="en-US"/>
          </a:p>
        </p:txBody>
      </p:sp>
      <p:sp>
        <p:nvSpPr>
          <p:cNvPr id="8" name="Footer Placeholder 7"/>
          <p:cNvSpPr>
            <a:spLocks noGrp="1"/>
          </p:cNvSpPr>
          <p:nvPr>
            <p:ph type="ftr" sz="quarter" idx="11"/>
            <p:custDataLst>
              <p:tags r:id="rId4"/>
            </p:custDataLst>
          </p:nvPr>
        </p:nvSpPr>
        <p:spPr/>
        <p:txBody>
          <a:bodyPr/>
          <a:lstStyle/>
          <a:p>
            <a:pPr>
              <a:defRPr/>
            </a:pPr>
            <a:r>
              <a:rPr lang="en-US" dirty="0"/>
              <a:t>U.S. Department of Veterans Affairs / Department of Defense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l="25447" t="35555" r="38840" b="44127"/>
          <a:stretch>
            <a:fillRect/>
          </a:stretch>
        </p:blipFill>
        <p:spPr bwMode="auto">
          <a:xfrm>
            <a:off x="4572000" y="3657600"/>
            <a:ext cx="4354513" cy="1393825"/>
          </a:xfrm>
          <a:prstGeom prst="rect">
            <a:avLst/>
          </a:prstGeom>
          <a:noFill/>
          <a:ln w="9525">
            <a:noFill/>
            <a:miter lim="800000"/>
            <a:headEnd/>
            <a:tailEnd/>
          </a:ln>
          <a:effectLst/>
        </p:spPr>
      </p:pic>
      <p:sp>
        <p:nvSpPr>
          <p:cNvPr id="49155" name="Title 1"/>
          <p:cNvSpPr>
            <a:spLocks noGrp="1"/>
          </p:cNvSpPr>
          <p:nvPr>
            <p:ph type="title"/>
          </p:nvPr>
        </p:nvSpPr>
        <p:spPr/>
        <p:txBody>
          <a:bodyPr/>
          <a:lstStyle/>
          <a:p>
            <a:pPr eaLnBrk="1" hangingPunct="1"/>
            <a:r>
              <a:rPr lang="en-US"/>
              <a:t>eBenefits: Top 20 Features</a:t>
            </a:r>
          </a:p>
        </p:txBody>
      </p:sp>
      <p:sp>
        <p:nvSpPr>
          <p:cNvPr id="49156" name="Content Placeholder 2"/>
          <p:cNvSpPr>
            <a:spLocks noGrp="1"/>
          </p:cNvSpPr>
          <p:nvPr>
            <p:ph sz="half" idx="1"/>
          </p:nvPr>
        </p:nvSpPr>
        <p:spPr>
          <a:xfrm>
            <a:off x="457200" y="838200"/>
            <a:ext cx="8229600" cy="3962400"/>
          </a:xfrm>
        </p:spPr>
        <p:txBody>
          <a:bodyPr/>
          <a:lstStyle/>
          <a:p>
            <a:pPr marL="0" indent="0" eaLnBrk="1" hangingPunct="1">
              <a:buFont typeface="Calibri" pitchFamily="34" charset="0"/>
              <a:buAutoNum type="arabicPeriod"/>
            </a:pPr>
            <a:r>
              <a:rPr lang="en-US" sz="2000"/>
              <a:t>Access  &amp; Download VA Documents: </a:t>
            </a:r>
          </a:p>
          <a:p>
            <a:pPr lvl="1" eaLnBrk="1" hangingPunct="1"/>
            <a:r>
              <a:rPr lang="en-US" sz="1800" b="1"/>
              <a:t>Home Loan Certificate of Eligibility (COE) – </a:t>
            </a:r>
            <a:r>
              <a:rPr lang="en-US" sz="1800"/>
              <a:t>Veterans and Service members can generate and print their Certificate of Eligibility for a VA Guaranteed Loan. </a:t>
            </a:r>
          </a:p>
          <a:p>
            <a:pPr lvl="1" eaLnBrk="1" hangingPunct="1"/>
            <a:r>
              <a:rPr lang="en-US" sz="1800" b="1"/>
              <a:t>Preference Letters </a:t>
            </a:r>
            <a:r>
              <a:rPr lang="en-US" sz="1800"/>
              <a:t>– Veterans can create VA letters for a variety of purposes, including Civil Service Preference, Commissary (DoD Identification Card), Service Verification, and Benefit Verification. The letter templates automatically include the user’s name and current Compensation and Pension address.</a:t>
            </a:r>
          </a:p>
          <a:p>
            <a:pPr lvl="1" eaLnBrk="1" hangingPunct="1">
              <a:buClr>
                <a:srgbClr val="202D62"/>
              </a:buClr>
              <a:buSzTx/>
              <a:buFont typeface="Calibri" pitchFamily="34" charset="0"/>
              <a:buAutoNum type="arabicPeriod" startAt="2"/>
            </a:pPr>
            <a:r>
              <a:rPr lang="en-US" sz="2000" b="1">
                <a:solidFill>
                  <a:srgbClr val="202D62"/>
                </a:solidFill>
              </a:rPr>
              <a:t>Access &amp; Download Official Military Personnel File (OMPF) – including </a:t>
            </a:r>
            <a:br>
              <a:rPr lang="en-US" sz="2000" b="1">
                <a:solidFill>
                  <a:srgbClr val="202D62"/>
                </a:solidFill>
              </a:rPr>
            </a:br>
            <a:r>
              <a:rPr lang="en-US" sz="2000" b="1">
                <a:solidFill>
                  <a:srgbClr val="202D62"/>
                </a:solidFill>
              </a:rPr>
              <a:t>DD Form-214 </a:t>
            </a:r>
          </a:p>
        </p:txBody>
      </p:sp>
      <p:sp>
        <p:nvSpPr>
          <p:cNvPr id="4" name="Content Placeholder 3"/>
          <p:cNvSpPr>
            <a:spLocks noGrp="1"/>
          </p:cNvSpPr>
          <p:nvPr>
            <p:ph sz="half" idx="2"/>
          </p:nvPr>
        </p:nvSpPr>
        <p:spPr>
          <a:xfrm>
            <a:off x="457200" y="3657600"/>
            <a:ext cx="3962400" cy="2286000"/>
          </a:xfrm>
        </p:spPr>
        <p:txBody>
          <a:bodyPr rtlCol="0">
            <a:normAutofit lnSpcReduction="10000"/>
          </a:bodyPr>
          <a:lstStyle/>
          <a:p>
            <a:pPr marL="342900" lvl="1" indent="-342900" eaLnBrk="1" fontAlgn="auto" hangingPunct="1">
              <a:spcAft>
                <a:spcPts val="0"/>
              </a:spcAft>
              <a:buClr>
                <a:srgbClr val="202D62"/>
              </a:buClr>
              <a:buSzTx/>
              <a:buFont typeface="+mj-lt"/>
              <a:buAutoNum type="arabicPeriod" startAt="3"/>
              <a:defRPr/>
            </a:pPr>
            <a:r>
              <a:rPr lang="en-US" sz="2000" b="1" dirty="0">
                <a:solidFill>
                  <a:srgbClr val="202D62"/>
                </a:solidFill>
              </a:rPr>
              <a:t>Apply for Benefits </a:t>
            </a:r>
          </a:p>
          <a:p>
            <a:pPr lvl="1" eaLnBrk="1" fontAlgn="auto" hangingPunct="1">
              <a:spcAft>
                <a:spcPts val="0"/>
              </a:spcAft>
              <a:buClr>
                <a:schemeClr val="tx1">
                  <a:lumMod val="75000"/>
                  <a:lumOff val="25000"/>
                </a:schemeClr>
              </a:buClr>
              <a:defRPr/>
            </a:pPr>
            <a:r>
              <a:rPr lang="en-US" sz="1800" dirty="0">
                <a:solidFill>
                  <a:schemeClr val="tx1">
                    <a:lumMod val="75000"/>
                    <a:lumOff val="25000"/>
                  </a:schemeClr>
                </a:solidFill>
              </a:rPr>
              <a:t>Where applicable, users can apply for Compensation, Pension, Education, Burial and Vocational Rehabilitation &amp; Employment (VR&amp;E) Benefits online through the Veterans Online Application (VONAPP).</a:t>
            </a:r>
          </a:p>
          <a:p>
            <a:pPr marL="0" indent="0" eaLnBrk="1" fontAlgn="auto" hangingPunct="1">
              <a:spcAft>
                <a:spcPts val="0"/>
              </a:spcAft>
              <a:defRPr/>
            </a:pPr>
            <a:endParaRPr lang="en-US" sz="2400" dirty="0"/>
          </a:p>
        </p:txBody>
      </p:sp>
      <p:sp>
        <p:nvSpPr>
          <p:cNvPr id="4915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FDFE96-039E-4CB7-8E87-7106C22CE889}" type="slidenum">
              <a:rPr lang="en-US" smtClean="0"/>
              <a:pPr fontAlgn="base">
                <a:spcBef>
                  <a:spcPct val="0"/>
                </a:spcBef>
                <a:spcAft>
                  <a:spcPct val="0"/>
                </a:spcAft>
              </a:pPr>
              <a:t>30</a:t>
            </a:fld>
            <a:endParaRPr lang="en-US"/>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t>eBenefits: Top 20 Features</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Clr>
                <a:srgbClr val="202D62"/>
              </a:buClr>
              <a:buSzTx/>
              <a:buFont typeface="+mj-lt"/>
              <a:buAutoNum type="arabicPeriod" startAt="4"/>
              <a:defRPr/>
            </a:pPr>
            <a:r>
              <a:rPr lang="en-US" sz="2000" b="1" dirty="0">
                <a:solidFill>
                  <a:srgbClr val="202D62"/>
                </a:solidFill>
              </a:rPr>
              <a:t>Review claims and appeal status</a:t>
            </a:r>
          </a:p>
          <a:p>
            <a:pPr lvl="1" indent="-285750" eaLnBrk="1" fontAlgn="auto" hangingPunct="1">
              <a:spcAft>
                <a:spcPts val="0"/>
              </a:spcAft>
              <a:defRPr/>
            </a:pPr>
            <a:r>
              <a:rPr lang="en-US" sz="1800" dirty="0"/>
              <a:t>Veterans and Service members can view the status of their claims/appeal. </a:t>
            </a:r>
            <a:endParaRPr lang="en-US" sz="1800" b="1" dirty="0">
              <a:solidFill>
                <a:srgbClr val="202D62"/>
              </a:solidFill>
            </a:endParaRPr>
          </a:p>
          <a:p>
            <a:pPr eaLnBrk="1" fontAlgn="auto" hangingPunct="1">
              <a:spcAft>
                <a:spcPts val="0"/>
              </a:spcAft>
              <a:buFont typeface="+mj-lt"/>
              <a:buAutoNum type="arabicPeriod" startAt="5"/>
              <a:defRPr/>
            </a:pPr>
            <a:r>
              <a:rPr lang="en-US" sz="2000" dirty="0">
                <a:solidFill>
                  <a:srgbClr val="002060"/>
                </a:solidFill>
              </a:rPr>
              <a:t>Apply for benefits and manage your claims (via VONAPP Direct Connect)</a:t>
            </a:r>
          </a:p>
          <a:p>
            <a:pPr lvl="1" eaLnBrk="1" fontAlgn="auto" hangingPunct="1">
              <a:spcAft>
                <a:spcPts val="0"/>
              </a:spcAft>
              <a:defRPr/>
            </a:pPr>
            <a:r>
              <a:rPr lang="en-US" sz="1800" dirty="0"/>
              <a:t>An online wizard recognizes Claimants upon login and helps them make changes to marital status, dependents and school verifications with guided assistance from VONAPP Direct Connect (VDC).</a:t>
            </a:r>
            <a:endParaRPr lang="en-US" sz="1800" dirty="0">
              <a:solidFill>
                <a:srgbClr val="002060"/>
              </a:solidFill>
            </a:endParaRPr>
          </a:p>
          <a:p>
            <a:pPr marL="341313" lvl="1" indent="-341313" eaLnBrk="1" fontAlgn="auto" hangingPunct="1">
              <a:spcAft>
                <a:spcPts val="0"/>
              </a:spcAft>
              <a:buClr>
                <a:srgbClr val="202D62"/>
              </a:buClr>
              <a:buSzTx/>
              <a:buFont typeface="+mj-lt"/>
              <a:buAutoNum type="arabicPeriod" startAt="6"/>
              <a:defRPr/>
            </a:pPr>
            <a:r>
              <a:rPr lang="en-US" sz="2000" b="1" dirty="0">
                <a:solidFill>
                  <a:srgbClr val="202D62"/>
                </a:solidFill>
              </a:rPr>
              <a:t>Check Post-9/11 GI Bill status</a:t>
            </a:r>
          </a:p>
          <a:p>
            <a:pPr lvl="1" eaLnBrk="1" fontAlgn="auto" hangingPunct="1">
              <a:spcAft>
                <a:spcPts val="0"/>
              </a:spcAft>
              <a:defRPr/>
            </a:pPr>
            <a:r>
              <a:rPr lang="en-US" sz="1800" dirty="0"/>
              <a:t>Veterans and Service members can view entitlement and school enrollment information for Post-9/11 GI Bill Education benefits.</a:t>
            </a:r>
          </a:p>
        </p:txBody>
      </p:sp>
      <p:sp>
        <p:nvSpPr>
          <p:cNvPr id="5018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250841-12ED-463E-A2FD-0B18E0F8E154}" type="slidenum">
              <a:rPr lang="en-US" smtClean="0"/>
              <a:pPr fontAlgn="base">
                <a:spcBef>
                  <a:spcPct val="0"/>
                </a:spcBef>
                <a:spcAft>
                  <a:spcPct val="0"/>
                </a:spcAft>
              </a:pPr>
              <a:t>31</a:t>
            </a:fld>
            <a:endParaRPr lang="en-US"/>
          </a:p>
        </p:txBody>
      </p:sp>
      <p:sp>
        <p:nvSpPr>
          <p:cNvPr id="5" name="Footer Placeholder 4"/>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7.  Transfer Post-9/11 GI Bill</a:t>
            </a:r>
          </a:p>
          <a:p>
            <a:pPr lvl="1" indent="-280988" eaLnBrk="1" fontAlgn="auto" hangingPunct="1">
              <a:spcAft>
                <a:spcPts val="0"/>
              </a:spcAft>
              <a:defRPr/>
            </a:pPr>
            <a:r>
              <a:rPr lang="en-US" sz="1800" dirty="0"/>
              <a:t>Service members: If eligible for the Post-9/11 GI Bill program, may transfer educational benefits to eligible dependents listed in DEERS. Veterans may review, modify, or revoke a transfer request made while as a Service member.</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8.  Search for Employment: </a:t>
            </a:r>
            <a:r>
              <a:rPr lang="en-US" sz="2000" b="1" dirty="0" err="1">
                <a:solidFill>
                  <a:srgbClr val="202D62"/>
                </a:solidFill>
              </a:rPr>
              <a:t>VetSuccess</a:t>
            </a:r>
            <a:r>
              <a:rPr lang="en-US" sz="2000" b="1" dirty="0">
                <a:solidFill>
                  <a:srgbClr val="202D62"/>
                </a:solidFill>
              </a:rPr>
              <a:t> &amp; VA for Vets</a:t>
            </a:r>
          </a:p>
          <a:p>
            <a:pPr lvl="1" indent="-280988" eaLnBrk="1" fontAlgn="auto" hangingPunct="1">
              <a:spcAft>
                <a:spcPts val="0"/>
              </a:spcAft>
              <a:defRPr/>
            </a:pPr>
            <a:r>
              <a:rPr lang="en-US" sz="1800" dirty="0"/>
              <a:t>Veterans and Service members can search </a:t>
            </a:r>
            <a:r>
              <a:rPr lang="en-US" sz="1800" dirty="0" err="1"/>
              <a:t>VetSuccess</a:t>
            </a:r>
            <a:r>
              <a:rPr lang="en-US" sz="1800" dirty="0"/>
              <a:t> for jobs and find useful tips on completing resumes, cover letters, job applications, and interviewing. VA for Vets enables Veterans to search for employment within VA and other organizations, and receive employment counseling and support.</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9.  Order medical equipment</a:t>
            </a:r>
          </a:p>
          <a:p>
            <a:pPr lvl="1" eaLnBrk="1" fontAlgn="auto" hangingPunct="1">
              <a:spcAft>
                <a:spcPts val="0"/>
              </a:spcAft>
              <a:defRPr/>
            </a:pPr>
            <a:r>
              <a:rPr lang="en-US" sz="1800" dirty="0"/>
              <a:t>Veterans can place online orders for prosthetic socks and hearing aid batteries.</a:t>
            </a:r>
          </a:p>
          <a:p>
            <a:pPr lvl="1" indent="-280988" eaLnBrk="1" fontAlgn="auto" hangingPunct="1">
              <a:spcAft>
                <a:spcPts val="0"/>
              </a:spcAft>
              <a:defRPr/>
            </a:pPr>
            <a:endParaRPr lang="en-US" sz="1800" b="1" dirty="0">
              <a:solidFill>
                <a:srgbClr val="202D62"/>
              </a:solidFill>
            </a:endParaRPr>
          </a:p>
          <a:p>
            <a:pPr marL="0" indent="0" eaLnBrk="1" fontAlgn="auto" hangingPunct="1">
              <a:spcAft>
                <a:spcPts val="0"/>
              </a:spcAft>
              <a:defRPr/>
            </a:pPr>
            <a:endParaRPr lang="en-US" dirty="0"/>
          </a:p>
        </p:txBody>
      </p:sp>
      <p:sp>
        <p:nvSpPr>
          <p:cNvPr id="51204"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663C12-F16B-4A72-BC3C-E6066A429C6B}" type="slidenum">
              <a:rPr lang="en-US" smtClean="0"/>
              <a:pPr fontAlgn="base">
                <a:spcBef>
                  <a:spcPct val="0"/>
                </a:spcBef>
                <a:spcAft>
                  <a:spcPct val="0"/>
                </a:spcAft>
              </a:pPr>
              <a:t>32</a:t>
            </a:fld>
            <a:endParaRPr lang="en-US"/>
          </a:p>
        </p:txBody>
      </p:sp>
      <p:sp>
        <p:nvSpPr>
          <p:cNvPr id="5" name="Footer Placeholder 4"/>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10.  Edit profile</a:t>
            </a:r>
          </a:p>
          <a:p>
            <a:pPr lvl="1" eaLnBrk="1" fontAlgn="auto" hangingPunct="1">
              <a:spcAft>
                <a:spcPts val="0"/>
              </a:spcAft>
              <a:defRPr/>
            </a:pPr>
            <a:r>
              <a:rPr lang="en-US" sz="2000" dirty="0"/>
              <a:t>Complete personal profile and customize the content seen on the eBenefits portal.</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11.  SGLI Life Insurance</a:t>
            </a:r>
          </a:p>
          <a:p>
            <a:pPr lvl="1" indent="-280988" eaLnBrk="1" fontAlgn="auto" hangingPunct="1">
              <a:spcAft>
                <a:spcPts val="0"/>
              </a:spcAft>
              <a:defRPr/>
            </a:pPr>
            <a:r>
              <a:rPr lang="en-US" sz="2000" dirty="0"/>
              <a:t>Service members may view the amounts of coverage and coverage dates for their Group Life Insurance (SGLI).</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12. Benefits Explorer</a:t>
            </a:r>
          </a:p>
          <a:p>
            <a:pPr lvl="1" indent="-280988" eaLnBrk="1" fontAlgn="auto" hangingPunct="1">
              <a:spcAft>
                <a:spcPts val="0"/>
              </a:spcAft>
              <a:defRPr/>
            </a:pPr>
            <a:r>
              <a:rPr lang="en-US" sz="2000" dirty="0"/>
              <a:t>Allows users to interact with a display that presents benefit information at different stages in their career or personal lifecycle. View a personalized list of possible benefits based on their eBenefits profile and allows them to fine-tune the results to suit their needs. </a:t>
            </a:r>
            <a:endParaRPr lang="en-US" sz="2000" b="1" dirty="0">
              <a:solidFill>
                <a:srgbClr val="202D62"/>
              </a:solidFill>
            </a:endParaRPr>
          </a:p>
          <a:p>
            <a:pPr lvl="1" indent="-280988" eaLnBrk="1" fontAlgn="auto" hangingPunct="1">
              <a:spcAft>
                <a:spcPts val="0"/>
              </a:spcAft>
              <a:defRPr/>
            </a:pPr>
            <a:endParaRPr lang="en-US" sz="2000" dirty="0"/>
          </a:p>
        </p:txBody>
      </p:sp>
      <p:sp>
        <p:nvSpPr>
          <p:cNvPr id="52228"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D3398E-30DE-40C8-A754-73FEB5640B0E}" type="slidenum">
              <a:rPr lang="en-US" smtClean="0"/>
              <a:pPr fontAlgn="base">
                <a:spcBef>
                  <a:spcPct val="0"/>
                </a:spcBef>
                <a:spcAft>
                  <a:spcPct val="0"/>
                </a:spcAft>
              </a:pPr>
              <a:t>33</a:t>
            </a:fld>
            <a:endParaRPr lang="en-US"/>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13. Search for Representatives </a:t>
            </a:r>
          </a:p>
          <a:p>
            <a:pPr lvl="1" eaLnBrk="1" fontAlgn="auto" hangingPunct="1">
              <a:spcAft>
                <a:spcPts val="0"/>
              </a:spcAft>
              <a:defRPr/>
            </a:pPr>
            <a:r>
              <a:rPr lang="en-US" sz="1800" dirty="0"/>
              <a:t>Search for and print detailed information on accredited Attorneys, Claims Agents, and Veterans Service Organizations. Users can also download and print representative appointment forms.</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14. VA Payment History</a:t>
            </a:r>
          </a:p>
          <a:p>
            <a:pPr lvl="1" eaLnBrk="1" fontAlgn="auto" hangingPunct="1">
              <a:spcAft>
                <a:spcPts val="0"/>
              </a:spcAft>
              <a:defRPr/>
            </a:pPr>
            <a:r>
              <a:rPr lang="en-US" sz="1800" dirty="0"/>
              <a:t>Monitor VA Compensation and Pension, Education, and Vocational Rehabilitation &amp; Employment (VR&amp;E) benefits payments.</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15. Premium Access to VA TAP Online Courses</a:t>
            </a:r>
          </a:p>
          <a:p>
            <a:pPr lvl="1" eaLnBrk="1" fontAlgn="auto" hangingPunct="1">
              <a:spcAft>
                <a:spcPts val="0"/>
              </a:spcAft>
              <a:defRPr/>
            </a:pPr>
            <a:r>
              <a:rPr lang="en-US" sz="1800" dirty="0"/>
              <a:t>Learn about VA Federal benefits in the Transition Assistance Program (TAP). Users complete benefit courses electronically to develop an understanding of all VA benefits they may be entitled to as they transition into Veteran status.</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16. Mobile Find a Facility Function</a:t>
            </a:r>
          </a:p>
          <a:p>
            <a:pPr lvl="1" indent="-280988" eaLnBrk="1" fontAlgn="auto" hangingPunct="1">
              <a:spcAft>
                <a:spcPts val="0"/>
              </a:spcAft>
              <a:defRPr/>
            </a:pPr>
            <a:r>
              <a:rPr lang="en-US" sz="1800" dirty="0"/>
              <a:t>Locates VA and DOD facilities using the smart device’s GPS location – it also provides users with the option to map directions or call a facility.</a:t>
            </a:r>
          </a:p>
          <a:p>
            <a:pPr lvl="1" eaLnBrk="1" fontAlgn="auto" hangingPunct="1">
              <a:spcAft>
                <a:spcPts val="0"/>
              </a:spcAft>
              <a:defRPr/>
            </a:pPr>
            <a:endParaRPr lang="en-US" sz="1800" dirty="0"/>
          </a:p>
          <a:p>
            <a:pPr marL="173037" lvl="1" indent="0" eaLnBrk="1" fontAlgn="auto" hangingPunct="1">
              <a:spcAft>
                <a:spcPts val="0"/>
              </a:spcAft>
              <a:buFont typeface="Wingdings 3" pitchFamily="18" charset="2"/>
              <a:buNone/>
              <a:defRPr/>
            </a:pPr>
            <a:endParaRPr lang="en-US" sz="1800" dirty="0"/>
          </a:p>
          <a:p>
            <a:pPr marL="173037" lvl="1" indent="0" eaLnBrk="1" fontAlgn="auto" hangingPunct="1">
              <a:spcAft>
                <a:spcPts val="0"/>
              </a:spcAft>
              <a:buFont typeface="Wingdings 3" pitchFamily="18" charset="2"/>
              <a:buNone/>
              <a:defRPr/>
            </a:pPr>
            <a:endParaRPr lang="en-US" sz="1800" dirty="0"/>
          </a:p>
          <a:p>
            <a:pPr marL="0" indent="0" eaLnBrk="1" fontAlgn="auto" hangingPunct="1">
              <a:spcAft>
                <a:spcPts val="0"/>
              </a:spcAft>
              <a:defRPr/>
            </a:pPr>
            <a:endParaRPr lang="en-US" sz="2000" dirty="0"/>
          </a:p>
        </p:txBody>
      </p:sp>
      <p:sp>
        <p:nvSpPr>
          <p:cNvPr id="53252"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6656AD-FA64-4103-85E6-58E86988BF55}" type="slidenum">
              <a:rPr lang="en-US" smtClean="0"/>
              <a:pPr fontAlgn="base">
                <a:spcBef>
                  <a:spcPct val="0"/>
                </a:spcBef>
                <a:spcAft>
                  <a:spcPct val="0"/>
                </a:spcAft>
              </a:pPr>
              <a:t>34</a:t>
            </a:fld>
            <a:endParaRPr lang="en-US"/>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t>eBenefits: Top 20 Features</a:t>
            </a:r>
          </a:p>
        </p:txBody>
      </p:sp>
      <p:sp>
        <p:nvSpPr>
          <p:cNvPr id="3" name="Content Placeholder 2"/>
          <p:cNvSpPr>
            <a:spLocks noGrp="1"/>
          </p:cNvSpPr>
          <p:nvPr>
            <p:ph idx="1"/>
          </p:nvPr>
        </p:nvSpPr>
        <p:spPr/>
        <p:txBody>
          <a:bodyPr rtlCol="0">
            <a:normAutofit/>
          </a:bodyPr>
          <a:lstStyle/>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17. Health Benefits Eligibility Check </a:t>
            </a:r>
          </a:p>
          <a:p>
            <a:pPr lvl="1" indent="-280988" eaLnBrk="1" fontAlgn="auto" hangingPunct="1">
              <a:spcAft>
                <a:spcPts val="0"/>
              </a:spcAft>
              <a:defRPr/>
            </a:pPr>
            <a:r>
              <a:rPr lang="en-US" sz="2000" dirty="0"/>
              <a:t>A calculator to assess whether Veterans qualify for VA health care benefits. (Eligibility is based on financial considerations.)</a:t>
            </a:r>
            <a:endParaRPr lang="en-US" sz="2000" b="1" dirty="0">
              <a:solidFill>
                <a:srgbClr val="202D62"/>
              </a:solidFill>
            </a:endParaRPr>
          </a:p>
          <a:p>
            <a:pPr marL="396875" lvl="1" indent="-396875" eaLnBrk="1" fontAlgn="auto" hangingPunct="1">
              <a:spcAft>
                <a:spcPts val="0"/>
              </a:spcAft>
              <a:buClr>
                <a:srgbClr val="202D62"/>
              </a:buClr>
              <a:buSzTx/>
              <a:buFont typeface="Wingdings 3" pitchFamily="18" charset="2"/>
              <a:buNone/>
              <a:defRPr/>
            </a:pPr>
            <a:r>
              <a:rPr lang="en-US" sz="2000" b="1" dirty="0">
                <a:solidFill>
                  <a:srgbClr val="202D62"/>
                </a:solidFill>
              </a:rPr>
              <a:t>18. Premium Access to Specialty Adapted Housing Grant Application and Claim Status  </a:t>
            </a:r>
          </a:p>
          <a:p>
            <a:pPr lvl="1" eaLnBrk="1" fontAlgn="auto" hangingPunct="1">
              <a:spcAft>
                <a:spcPts val="0"/>
              </a:spcAft>
              <a:defRPr/>
            </a:pPr>
            <a:r>
              <a:rPr lang="en-US" sz="1800" dirty="0"/>
              <a:t>Apply online for a Specially Adapted Housing (SAH) Grant. Users can also check the status of SAH-related claims.</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19. Premium Access to </a:t>
            </a:r>
            <a:r>
              <a:rPr lang="en-US" sz="2000" b="1" dirty="0" err="1">
                <a:solidFill>
                  <a:srgbClr val="202D62"/>
                </a:solidFill>
              </a:rPr>
              <a:t>DoD</a:t>
            </a:r>
            <a:r>
              <a:rPr lang="en-US" sz="2000" b="1" dirty="0">
                <a:solidFill>
                  <a:srgbClr val="202D62"/>
                </a:solidFill>
              </a:rPr>
              <a:t> TRICARE Health Insurance</a:t>
            </a:r>
          </a:p>
          <a:p>
            <a:pPr lvl="1" eaLnBrk="1" fontAlgn="auto" hangingPunct="1">
              <a:spcAft>
                <a:spcPts val="0"/>
              </a:spcAft>
              <a:defRPr/>
            </a:pPr>
            <a:r>
              <a:rPr lang="en-US" sz="1800" dirty="0"/>
              <a:t>View TRICARE medical, dental, and pharmacy information.</a:t>
            </a:r>
          </a:p>
          <a:p>
            <a:pPr marL="0" lvl="1" indent="0" eaLnBrk="1" fontAlgn="auto" hangingPunct="1">
              <a:spcAft>
                <a:spcPts val="0"/>
              </a:spcAft>
              <a:buClr>
                <a:srgbClr val="202D62"/>
              </a:buClr>
              <a:buSzTx/>
              <a:buFont typeface="Wingdings 3" pitchFamily="18" charset="2"/>
              <a:buNone/>
              <a:defRPr/>
            </a:pPr>
            <a:r>
              <a:rPr lang="en-US" sz="2000" b="1" dirty="0">
                <a:solidFill>
                  <a:srgbClr val="202D62"/>
                </a:solidFill>
              </a:rPr>
              <a:t>20. Premium Access to Veterans’ Group Life Insurance (VGLI)</a:t>
            </a:r>
          </a:p>
          <a:p>
            <a:pPr lvl="1" eaLnBrk="1" fontAlgn="auto" hangingPunct="1">
              <a:spcAft>
                <a:spcPts val="0"/>
              </a:spcAft>
              <a:defRPr/>
            </a:pPr>
            <a:r>
              <a:rPr lang="en-US" sz="1800" dirty="0"/>
              <a:t>Users may view and update information related to their VGLI policy. Download forms and print their Certificate of Insurance. Provides for the conversion of Service members’ Group Life Insurance (SGLI) to a renewable term life insurance policy within 120 days of separation from active duty service. </a:t>
            </a:r>
          </a:p>
          <a:p>
            <a:pPr lvl="1" eaLnBrk="1" fontAlgn="auto" hangingPunct="1">
              <a:spcAft>
                <a:spcPts val="0"/>
              </a:spcAft>
              <a:defRPr/>
            </a:pPr>
            <a:endParaRPr lang="en-US" sz="1800" dirty="0"/>
          </a:p>
          <a:p>
            <a:pPr marL="173037" lvl="1" indent="0" eaLnBrk="1" fontAlgn="auto" hangingPunct="1">
              <a:spcAft>
                <a:spcPts val="0"/>
              </a:spcAft>
              <a:buFont typeface="Wingdings 3" pitchFamily="18" charset="2"/>
              <a:buNone/>
              <a:defRPr/>
            </a:pPr>
            <a:endParaRPr lang="en-US" sz="1800" dirty="0"/>
          </a:p>
          <a:p>
            <a:pPr marL="173037" lvl="1" indent="0" eaLnBrk="1" fontAlgn="auto" hangingPunct="1">
              <a:spcAft>
                <a:spcPts val="0"/>
              </a:spcAft>
              <a:buFont typeface="Wingdings 3" pitchFamily="18" charset="2"/>
              <a:buNone/>
              <a:defRPr/>
            </a:pPr>
            <a:endParaRPr lang="en-US" sz="1800" dirty="0"/>
          </a:p>
          <a:p>
            <a:pPr marL="0" indent="0" eaLnBrk="1" fontAlgn="auto" hangingPunct="1">
              <a:spcAft>
                <a:spcPts val="0"/>
              </a:spcAft>
              <a:defRPr/>
            </a:pPr>
            <a:endParaRPr lang="en-US" sz="2000" dirty="0"/>
          </a:p>
        </p:txBody>
      </p:sp>
      <p:sp>
        <p:nvSpPr>
          <p:cNvPr id="54276" name="Slide Number Placeholder 4"/>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C7B5A-E37C-4541-B5E4-B89C646B5AF4}" type="slidenum">
              <a:rPr lang="en-US" smtClean="0"/>
              <a:pPr fontAlgn="base">
                <a:spcBef>
                  <a:spcPct val="0"/>
                </a:spcBef>
                <a:spcAft>
                  <a:spcPct val="0"/>
                </a:spcAft>
              </a:pPr>
              <a:t>35</a:t>
            </a:fld>
            <a:endParaRPr lang="en-US"/>
          </a:p>
        </p:txBody>
      </p:sp>
      <p:sp>
        <p:nvSpPr>
          <p:cNvPr id="6" name="Footer Placeholder 5"/>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t>eBenefits: Features – Veterans </a:t>
            </a:r>
          </a:p>
        </p:txBody>
      </p:sp>
      <p:sp>
        <p:nvSpPr>
          <p:cNvPr id="55299" name="Content Placeholder 2"/>
          <p:cNvSpPr>
            <a:spLocks noGrp="1"/>
          </p:cNvSpPr>
          <p:nvPr>
            <p:ph idx="1"/>
          </p:nvPr>
        </p:nvSpPr>
        <p:spPr/>
        <p:txBody>
          <a:bodyPr/>
          <a:lstStyle/>
          <a:p>
            <a:pPr marL="0" indent="0" eaLnBrk="1" hangingPunct="1"/>
            <a:r>
              <a:rPr lang="en-US" sz="2000"/>
              <a:t>eBenefits Fact Sheet</a:t>
            </a:r>
            <a:endParaRPr lang="en-US" sz="2000" b="0"/>
          </a:p>
        </p:txBody>
      </p:sp>
      <p:sp>
        <p:nvSpPr>
          <p:cNvPr id="55300"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766483-8FCC-4019-97F9-7BFEB70DE178}" type="slidenum">
              <a:rPr lang="en-US" smtClean="0"/>
              <a:pPr fontAlgn="base">
                <a:spcBef>
                  <a:spcPct val="0"/>
                </a:spcBef>
                <a:spcAft>
                  <a:spcPct val="0"/>
                </a:spcAft>
              </a:pPr>
              <a:t>36</a:t>
            </a:fld>
            <a:endParaRPr lang="en-US"/>
          </a:p>
        </p:txBody>
      </p:sp>
      <p:sp>
        <p:nvSpPr>
          <p:cNvPr id="5" name="Footer Placeholder 4"/>
          <p:cNvSpPr>
            <a:spLocks noGrp="1"/>
          </p:cNvSpPr>
          <p:nvPr>
            <p:ph type="ftr" sz="quarter" idx="11"/>
          </p:nvPr>
        </p:nvSpPr>
        <p:spPr/>
        <p:txBody>
          <a:bodyPr/>
          <a:lstStyle/>
          <a:p>
            <a:pPr>
              <a:defRPr/>
            </a:pPr>
            <a:r>
              <a:rPr lang="en-US"/>
              <a:t>U.S. Department of Veterans Affairs / Department of Defense</a:t>
            </a:r>
          </a:p>
        </p:txBody>
      </p:sp>
      <p:grpSp>
        <p:nvGrpSpPr>
          <p:cNvPr id="55302" name="Group 5"/>
          <p:cNvGrpSpPr>
            <a:grpSpLocks/>
          </p:cNvGrpSpPr>
          <p:nvPr/>
        </p:nvGrpSpPr>
        <p:grpSpPr bwMode="auto">
          <a:xfrm>
            <a:off x="1447800" y="1673225"/>
            <a:ext cx="5867400" cy="4194175"/>
            <a:chOff x="1447800" y="1672831"/>
            <a:chExt cx="5867400" cy="4194569"/>
          </a:xfrm>
        </p:grpSpPr>
        <p:pic>
          <p:nvPicPr>
            <p:cNvPr id="8" name="Picture 7"/>
            <p:cNvPicPr>
              <a:picLocks noChangeAspect="1"/>
            </p:cNvPicPr>
            <p:nvPr/>
          </p:nvPicPr>
          <p:blipFill>
            <a:blip r:embed="rId3" cstate="print"/>
            <a:stretch>
              <a:fillRect/>
            </a:stretch>
          </p:blipFill>
          <p:spPr>
            <a:xfrm>
              <a:off x="4343400" y="2022114"/>
              <a:ext cx="2971800" cy="3845286"/>
            </a:xfrm>
            <a:prstGeom prst="rect">
              <a:avLst/>
            </a:prstGeom>
            <a:ln w="12700">
              <a:solidFill>
                <a:srgbClr val="0070C0"/>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stretch>
              <a:fillRect/>
            </a:stretch>
          </p:blipFill>
          <p:spPr>
            <a:xfrm>
              <a:off x="1447800" y="1672831"/>
              <a:ext cx="2971800" cy="3845286"/>
            </a:xfrm>
            <a:prstGeom prst="rect">
              <a:avLst/>
            </a:prstGeom>
            <a:ln w="12700">
              <a:solidFill>
                <a:srgbClr val="0070C0"/>
              </a:solidFill>
            </a:ln>
            <a:effectLst>
              <a:outerShdw blurRad="50800" dist="38100" dir="2700000" algn="tl" rotWithShape="0">
                <a:prstClr val="black">
                  <a:alpha val="40000"/>
                </a:prstClr>
              </a:outerShdw>
            </a:effectLst>
          </p:spPr>
        </p:pic>
      </p:grpSp>
      <p:graphicFrame>
        <p:nvGraphicFramePr>
          <p:cNvPr id="55303" name="Object 8"/>
          <p:cNvGraphicFramePr>
            <a:graphicFrameLocks noChangeAspect="1"/>
          </p:cNvGraphicFramePr>
          <p:nvPr/>
        </p:nvGraphicFramePr>
        <p:xfrm>
          <a:off x="5851525" y="892175"/>
          <a:ext cx="914400" cy="792163"/>
        </p:xfrm>
        <a:graphic>
          <a:graphicData uri="http://schemas.openxmlformats.org/presentationml/2006/ole">
            <mc:AlternateContent xmlns:mc="http://schemas.openxmlformats.org/markup-compatibility/2006">
              <mc:Choice xmlns:v="urn:schemas-microsoft-com:vml" Requires="v">
                <p:oleObj spid="_x0000_s55303" name="Acrobat Document" showAsIcon="1" r:id="rId5" imgW="914400" imgH="792480" progId="AcroExch.Document.7">
                  <p:embed/>
                </p:oleObj>
              </mc:Choice>
              <mc:Fallback>
                <p:oleObj name="Acrobat Document" showAsIcon="1" r:id="rId5" imgW="914400" imgH="792480" progId="AcroExch.Document.7">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525" y="892175"/>
                        <a:ext cx="9144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p:txBody>
          <a:bodyPr/>
          <a:lstStyle/>
          <a:p>
            <a:pPr eaLnBrk="1" hangingPunct="1"/>
            <a:r>
              <a:rPr lang="en-US"/>
              <a:t>Features: Mobile Access – Beyond the Desktop</a:t>
            </a:r>
          </a:p>
        </p:txBody>
      </p:sp>
      <p:sp>
        <p:nvSpPr>
          <p:cNvPr id="56323" name="Content Placeholder 2"/>
          <p:cNvSpPr>
            <a:spLocks noGrp="1"/>
          </p:cNvSpPr>
          <p:nvPr>
            <p:ph idx="1"/>
            <p:custDataLst>
              <p:tags r:id="rId2"/>
            </p:custDataLst>
          </p:nvPr>
        </p:nvSpPr>
        <p:spPr>
          <a:xfrm>
            <a:off x="544513" y="838200"/>
            <a:ext cx="7989887" cy="2692400"/>
          </a:xfrm>
        </p:spPr>
        <p:txBody>
          <a:bodyPr/>
          <a:lstStyle/>
          <a:p>
            <a:pPr marL="0" indent="0" eaLnBrk="1" hangingPunct="1"/>
            <a:r>
              <a:rPr lang="en-US" sz="1800"/>
              <a:t>eBenefits self service is available from mobile devices (</a:t>
            </a:r>
            <a:r>
              <a:rPr lang="en-US" sz="1800">
                <a:hlinkClick r:id="rId9"/>
              </a:rPr>
              <a:t>https://m.eBenefits.va.gov</a:t>
            </a:r>
            <a:r>
              <a:rPr lang="en-US" sz="1800"/>
              <a:t>)</a:t>
            </a:r>
          </a:p>
          <a:p>
            <a:pPr lvl="1" eaLnBrk="1" hangingPunct="1">
              <a:buClr>
                <a:srgbClr val="404040"/>
              </a:buClr>
            </a:pPr>
            <a:r>
              <a:rPr lang="en-US" sz="1600">
                <a:solidFill>
                  <a:srgbClr val="404040"/>
                </a:solidFill>
              </a:rPr>
              <a:t>The mobile Find a Facility feature locates VA and DOD facilities using the smart device’s GPS location – it also provides users with the option to map directions or call a facility.</a:t>
            </a:r>
          </a:p>
          <a:p>
            <a:pPr lvl="1" eaLnBrk="1" hangingPunct="1">
              <a:buClr>
                <a:srgbClr val="404040"/>
              </a:buClr>
            </a:pPr>
            <a:r>
              <a:rPr lang="en-US" sz="1600">
                <a:solidFill>
                  <a:srgbClr val="404040"/>
                </a:solidFill>
              </a:rPr>
              <a:t>The mobile C&amp;P Claims Status feature provides access to claims information consistent with status details available in the My eBenefits Dashboard.</a:t>
            </a:r>
          </a:p>
          <a:p>
            <a:pPr lvl="1" eaLnBrk="1" hangingPunct="1">
              <a:buClr>
                <a:srgbClr val="404040"/>
              </a:buClr>
            </a:pPr>
            <a:r>
              <a:rPr lang="en-US" sz="1600">
                <a:solidFill>
                  <a:srgbClr val="404040"/>
                </a:solidFill>
              </a:rPr>
              <a:t>The mobile VA Payment History feature allows users to monitor their Compensation and Pension, Education, and Vocational Rehabilitation benefits payments.</a:t>
            </a:r>
          </a:p>
          <a:p>
            <a:pPr lvl="1" eaLnBrk="1" hangingPunct="1">
              <a:buClr>
                <a:srgbClr val="404040"/>
              </a:buClr>
            </a:pPr>
            <a:r>
              <a:rPr lang="en-US" sz="1600">
                <a:solidFill>
                  <a:srgbClr val="404040"/>
                </a:solidFill>
              </a:rPr>
              <a:t>The mobile Appeals Status feature allows users to view the status of their appeals.</a:t>
            </a:r>
          </a:p>
          <a:p>
            <a:pPr lvl="1" eaLnBrk="1" hangingPunct="1">
              <a:buClr>
                <a:srgbClr val="404040"/>
              </a:buClr>
            </a:pPr>
            <a:r>
              <a:rPr lang="en-US" sz="1600">
                <a:solidFill>
                  <a:srgbClr val="404040"/>
                </a:solidFill>
              </a:rPr>
              <a:t>The mobile application is optimized for most Smartphones.</a:t>
            </a:r>
          </a:p>
        </p:txBody>
      </p:sp>
      <p:sp>
        <p:nvSpPr>
          <p:cNvPr id="56324"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494199-8B6A-4D97-BD91-B53DBBB855D5}" type="slidenum">
              <a:rPr lang="en-US" smtClean="0"/>
              <a:pPr fontAlgn="base">
                <a:spcBef>
                  <a:spcPct val="0"/>
                </a:spcBef>
                <a:spcAft>
                  <a:spcPct val="0"/>
                </a:spcAft>
              </a:pPr>
              <a:t>37</a:t>
            </a:fld>
            <a:endParaRPr lang="en-US"/>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grpSp>
        <p:nvGrpSpPr>
          <p:cNvPr id="56326" name="Group 12"/>
          <p:cNvGrpSpPr>
            <a:grpSpLocks/>
          </p:cNvGrpSpPr>
          <p:nvPr>
            <p:custDataLst>
              <p:tags r:id="rId5"/>
            </p:custDataLst>
          </p:nvPr>
        </p:nvGrpSpPr>
        <p:grpSpPr bwMode="auto">
          <a:xfrm>
            <a:off x="952500" y="3733800"/>
            <a:ext cx="7451725" cy="2284413"/>
            <a:chOff x="951923" y="3505200"/>
            <a:chExt cx="7452013" cy="2512359"/>
          </a:xfrm>
        </p:grpSpPr>
        <p:pic>
          <p:nvPicPr>
            <p:cNvPr id="56327" name="Picture 5" descr="splash3.jpg"/>
            <p:cNvPicPr>
              <a:picLocks noChangeAspect="1"/>
            </p:cNvPicPr>
            <p:nvPr/>
          </p:nvPicPr>
          <p:blipFill>
            <a:blip r:embed="rId10" cstate="print"/>
            <a:srcRect l="30142" t="2975" r="26360" b="8928"/>
            <a:stretch>
              <a:fillRect/>
            </a:stretch>
          </p:blipFill>
          <p:spPr bwMode="auto">
            <a:xfrm>
              <a:off x="951923" y="3529853"/>
              <a:ext cx="1486477" cy="2487706"/>
            </a:xfrm>
            <a:prstGeom prst="rect">
              <a:avLst/>
            </a:prstGeom>
            <a:noFill/>
            <a:ln w="9525">
              <a:noFill/>
              <a:miter lim="800000"/>
              <a:headEnd/>
              <a:tailEnd/>
            </a:ln>
          </p:spPr>
        </p:pic>
        <p:pic>
          <p:nvPicPr>
            <p:cNvPr id="56328" name="Picture 14" descr="nc-citizen-dashboard-all-app-v2-3-screen3.jpg"/>
            <p:cNvPicPr>
              <a:picLocks noChangeAspect="1"/>
            </p:cNvPicPr>
            <p:nvPr/>
          </p:nvPicPr>
          <p:blipFill>
            <a:blip r:embed="rId11" cstate="print"/>
            <a:srcRect l="26042" t="2975" r="21875" b="8928"/>
            <a:stretch>
              <a:fillRect/>
            </a:stretch>
          </p:blipFill>
          <p:spPr bwMode="auto">
            <a:xfrm>
              <a:off x="3781714" y="3505200"/>
              <a:ext cx="1780886" cy="2487706"/>
            </a:xfrm>
            <a:prstGeom prst="rect">
              <a:avLst/>
            </a:prstGeom>
            <a:noFill/>
            <a:ln w="9525">
              <a:noFill/>
              <a:miter lim="800000"/>
              <a:headEnd/>
              <a:tailEnd/>
            </a:ln>
          </p:spPr>
        </p:pic>
        <p:grpSp>
          <p:nvGrpSpPr>
            <p:cNvPr id="56329" name="Group 15"/>
            <p:cNvGrpSpPr>
              <a:grpSpLocks/>
            </p:cNvGrpSpPr>
            <p:nvPr/>
          </p:nvGrpSpPr>
          <p:grpSpPr bwMode="auto">
            <a:xfrm>
              <a:off x="6781800" y="3529853"/>
              <a:ext cx="1622136" cy="2487706"/>
              <a:chOff x="2098905" y="419345"/>
              <a:chExt cx="2001492" cy="3238283"/>
            </a:xfrm>
          </p:grpSpPr>
          <p:pic>
            <p:nvPicPr>
              <p:cNvPr id="56330" name="Picture 4" descr="facilities.jpg"/>
              <p:cNvPicPr>
                <a:picLocks noChangeAspect="1"/>
              </p:cNvPicPr>
              <p:nvPr/>
            </p:nvPicPr>
            <p:blipFill>
              <a:blip r:embed="rId12" cstate="print"/>
              <a:srcRect l="28252" t="2975" r="25414" b="8928"/>
              <a:stretch>
                <a:fillRect/>
              </a:stretch>
            </p:blipFill>
            <p:spPr bwMode="auto">
              <a:xfrm>
                <a:off x="2098905" y="419345"/>
                <a:ext cx="2001492" cy="3238283"/>
              </a:xfrm>
              <a:prstGeom prst="rect">
                <a:avLst/>
              </a:prstGeom>
              <a:noFill/>
              <a:ln w="9525">
                <a:noFill/>
                <a:miter lim="800000"/>
                <a:headEnd/>
                <a:tailEnd/>
              </a:ln>
            </p:spPr>
          </p:pic>
          <p:grpSp>
            <p:nvGrpSpPr>
              <p:cNvPr id="56331" name="Group 8"/>
              <p:cNvGrpSpPr>
                <a:grpSpLocks/>
              </p:cNvGrpSpPr>
              <p:nvPr/>
            </p:nvGrpSpPr>
            <p:grpSpPr bwMode="auto">
              <a:xfrm>
                <a:off x="2386941" y="960541"/>
                <a:ext cx="1448790" cy="2186420"/>
                <a:chOff x="1493134" y="1840375"/>
                <a:chExt cx="2453833" cy="3263613"/>
              </a:xfrm>
            </p:grpSpPr>
            <p:sp>
              <p:nvSpPr>
                <p:cNvPr id="11" name="Rectangle 10"/>
                <p:cNvSpPr>
                  <a:spLocks noChangeArrowheads="1"/>
                </p:cNvSpPr>
                <p:nvPr>
                  <p:custDataLst>
                    <p:tags r:id="rId6"/>
                  </p:custDataLst>
                </p:nvPr>
              </p:nvSpPr>
              <p:spPr bwMode="auto">
                <a:xfrm>
                  <a:off x="1492250" y="1839518"/>
                  <a:ext cx="2455095" cy="3205779"/>
                </a:xfrm>
                <a:prstGeom prst="rect">
                  <a:avLst/>
                </a:prstGeom>
                <a:gradFill rotWithShape="1">
                  <a:gsLst>
                    <a:gs pos="0">
                      <a:srgbClr val="BCBCBC"/>
                    </a:gs>
                    <a:gs pos="35001">
                      <a:srgbClr val="D0D0D0"/>
                    </a:gs>
                    <a:gs pos="100000">
                      <a:srgbClr val="EDEDED"/>
                    </a:gs>
                  </a:gsLst>
                  <a:lin ang="16200000" scaled="1"/>
                </a:gradFill>
                <a:ln>
                  <a:noFill/>
                </a:ln>
                <a:effectLst>
                  <a:outerShdw dist="20000" dir="5400000" rotWithShape="0">
                    <a:srgbClr val="000000">
                      <a:alpha val="37999"/>
                    </a:srgbClr>
                  </a:outerShdw>
                </a:effectLst>
              </p:spPr>
              <p:txBody>
                <a:bodyPr lIns="91429" tIns="45715" rIns="91429" bIns="45715" anchor="ctr"/>
                <a:lstStyle/>
                <a:p>
                  <a:pPr algn="ctr" fontAlgn="auto">
                    <a:spcBef>
                      <a:spcPts val="0"/>
                    </a:spcBef>
                    <a:spcAft>
                      <a:spcPts val="0"/>
                    </a:spcAft>
                    <a:defRPr/>
                  </a:pPr>
                  <a:endParaRPr lang="en-US" dirty="0">
                    <a:solidFill>
                      <a:schemeClr val="dk1"/>
                    </a:solidFill>
                    <a:latin typeface="+mn-lt"/>
                  </a:endParaRPr>
                </a:p>
              </p:txBody>
            </p:sp>
            <p:pic>
              <p:nvPicPr>
                <p:cNvPr id="56333" name="Picture 19"/>
                <p:cNvPicPr>
                  <a:picLocks noChangeArrowheads="1"/>
                </p:cNvPicPr>
                <p:nvPr/>
              </p:nvPicPr>
              <p:blipFill>
                <a:blip r:embed="rId13" cstate="print"/>
                <a:srcRect l="2063" t="9865" r="7253" b="23827"/>
                <a:stretch>
                  <a:fillRect/>
                </a:stretch>
              </p:blipFill>
              <p:spPr bwMode="auto">
                <a:xfrm>
                  <a:off x="1507689" y="1861691"/>
                  <a:ext cx="2406701" cy="3242297"/>
                </a:xfrm>
                <a:prstGeom prst="rect">
                  <a:avLst/>
                </a:prstGeom>
                <a:noFill/>
                <a:ln w="9525">
                  <a:noFill/>
                  <a:miter lim="800000"/>
                  <a:headEnd/>
                  <a:tailEnd/>
                </a:ln>
              </p:spPr>
            </p:pic>
          </p:gr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p:txBody>
          <a:bodyPr/>
          <a:lstStyle/>
          <a:p>
            <a:pPr eaLnBrk="1" hangingPunct="1"/>
            <a:r>
              <a:rPr lang="en-US"/>
              <a:t>Features: More Information</a:t>
            </a:r>
          </a:p>
        </p:txBody>
      </p:sp>
      <p:sp>
        <p:nvSpPr>
          <p:cNvPr id="57347" name="Content Placeholder 2"/>
          <p:cNvSpPr>
            <a:spLocks noGrp="1"/>
          </p:cNvSpPr>
          <p:nvPr>
            <p:ph idx="1"/>
            <p:custDataLst>
              <p:tags r:id="rId2"/>
            </p:custDataLst>
          </p:nvPr>
        </p:nvSpPr>
        <p:spPr/>
        <p:txBody>
          <a:bodyPr/>
          <a:lstStyle/>
          <a:p>
            <a:pPr lvl="1" eaLnBrk="1" hangingPunct="1">
              <a:buClr>
                <a:srgbClr val="404040"/>
              </a:buClr>
            </a:pPr>
            <a:r>
              <a:rPr lang="en-US" sz="1800">
                <a:solidFill>
                  <a:srgbClr val="404040"/>
                </a:solidFill>
              </a:rPr>
              <a:t>Check our eBenefits website for upcoming changes</a:t>
            </a:r>
          </a:p>
          <a:p>
            <a:pPr lvl="2" eaLnBrk="1" hangingPunct="1"/>
            <a:r>
              <a:rPr lang="en-US" sz="1600">
                <a:solidFill>
                  <a:srgbClr val="404040"/>
                </a:solidFill>
                <a:hlinkClick r:id="rId7"/>
              </a:rPr>
              <a:t>https://www.ebenefits.va.gov/ebenefits-portal/ebenefits.portal?_nfpb=true&amp;_portlet.async=false&amp;_pageLabel=FeatureListMain</a:t>
            </a:r>
            <a:r>
              <a:rPr lang="en-US" sz="1600">
                <a:solidFill>
                  <a:srgbClr val="404040"/>
                </a:solidFill>
              </a:rPr>
              <a:t> </a:t>
            </a:r>
            <a:br>
              <a:rPr lang="en-US" sz="1600">
                <a:solidFill>
                  <a:srgbClr val="404040"/>
                </a:solidFill>
              </a:rPr>
            </a:br>
            <a:endParaRPr lang="en-US" sz="1600">
              <a:solidFill>
                <a:srgbClr val="404040"/>
              </a:solidFill>
            </a:endParaRPr>
          </a:p>
          <a:p>
            <a:pPr lvl="1" eaLnBrk="1" hangingPunct="1">
              <a:buClr>
                <a:srgbClr val="404040"/>
              </a:buClr>
            </a:pPr>
            <a:r>
              <a:rPr lang="en-US" sz="1800">
                <a:solidFill>
                  <a:srgbClr val="404040"/>
                </a:solidFill>
              </a:rPr>
              <a:t>Access Top 10 and Top 20 eBenefits Features fact sheets and </a:t>
            </a:r>
            <a:br>
              <a:rPr lang="en-US" sz="1800">
                <a:solidFill>
                  <a:srgbClr val="404040"/>
                </a:solidFill>
              </a:rPr>
            </a:br>
            <a:r>
              <a:rPr lang="en-US" sz="1800">
                <a:solidFill>
                  <a:srgbClr val="404040"/>
                </a:solidFill>
              </a:rPr>
              <a:t>eBenefits Quickbook (September  2012)</a:t>
            </a:r>
          </a:p>
        </p:txBody>
      </p:sp>
      <p:sp>
        <p:nvSpPr>
          <p:cNvPr id="57348"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18D001-9028-4EAB-AB3D-00D6BC23EDC9}" type="slidenum">
              <a:rPr lang="en-US" smtClean="0"/>
              <a:pPr fontAlgn="base">
                <a:spcBef>
                  <a:spcPct val="0"/>
                </a:spcBef>
                <a:spcAft>
                  <a:spcPct val="0"/>
                </a:spcAft>
              </a:pPr>
              <a:t>38</a:t>
            </a:fld>
            <a:endParaRPr lang="en-US"/>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custDataLst>
              <p:tags r:id="rId1"/>
            </p:custDataLst>
          </p:nvPr>
        </p:nvSpPr>
        <p:spPr/>
        <p:txBody>
          <a:bodyPr/>
          <a:lstStyle/>
          <a:p>
            <a:pPr eaLnBrk="1" hangingPunct="1"/>
            <a:r>
              <a:rPr lang="en-US"/>
              <a:t>Features: Checkpoint Summary</a:t>
            </a:r>
          </a:p>
        </p:txBody>
      </p:sp>
      <p:sp>
        <p:nvSpPr>
          <p:cNvPr id="58371" name="Content Placeholder 2"/>
          <p:cNvSpPr>
            <a:spLocks noGrp="1"/>
          </p:cNvSpPr>
          <p:nvPr>
            <p:ph idx="1"/>
            <p:custDataLst>
              <p:tags r:id="rId2"/>
            </p:custDataLst>
          </p:nvPr>
        </p:nvSpPr>
        <p:spPr/>
        <p:txBody>
          <a:bodyPr/>
          <a:lstStyle/>
          <a:p>
            <a:pPr lvl="1" eaLnBrk="1" hangingPunct="1">
              <a:buClr>
                <a:srgbClr val="404040"/>
              </a:buClr>
            </a:pPr>
            <a:r>
              <a:rPr lang="en-US" sz="1800">
                <a:solidFill>
                  <a:srgbClr val="404040"/>
                </a:solidFill>
              </a:rPr>
              <a:t>There are over 50 features available on eBenefits. </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Top features on the site include reviewing claims status, downloading VA forms/letters, and applying for benefits.</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eBenefits mobile application is available at </a:t>
            </a:r>
            <a:r>
              <a:rPr lang="en-US" sz="1800">
                <a:solidFill>
                  <a:srgbClr val="404040"/>
                </a:solidFill>
                <a:hlinkClick r:id="rId7"/>
              </a:rPr>
              <a:t>http://m.ebenefits.va.gov</a:t>
            </a:r>
            <a:r>
              <a:rPr lang="en-US" sz="1800">
                <a:solidFill>
                  <a:srgbClr val="404040"/>
                </a:solidFill>
              </a:rPr>
              <a:t>. </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Refer to the eBenefits fact sheet and Quick Book for information  on the website and features.</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Check out the eBenefits website to view upcoming features.</a:t>
            </a:r>
          </a:p>
        </p:txBody>
      </p:sp>
      <p:sp>
        <p:nvSpPr>
          <p:cNvPr id="58372"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AC88E0-895D-425F-BC0C-BF42D9C952ED}" type="slidenum">
              <a:rPr lang="en-US" smtClean="0"/>
              <a:pPr fontAlgn="base">
                <a:spcBef>
                  <a:spcPct val="0"/>
                </a:spcBef>
                <a:spcAft>
                  <a:spcPct val="0"/>
                </a:spcAft>
              </a:pPr>
              <a:t>39</a:t>
            </a:fld>
            <a:endParaRPr lang="en-US"/>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rtlCol="0">
            <a:normAutofit/>
          </a:bodyPr>
          <a:lstStyle/>
          <a:p>
            <a:pPr eaLnBrk="1" fontAlgn="auto" hangingPunct="1">
              <a:spcAft>
                <a:spcPts val="0"/>
              </a:spcAft>
              <a:defRPr/>
            </a:pPr>
            <a:r>
              <a:rPr lang="en-US" dirty="0">
                <a:solidFill>
                  <a:schemeClr val="tx1">
                    <a:lumMod val="65000"/>
                    <a:lumOff val="35000"/>
                  </a:schemeClr>
                </a:solidFill>
              </a:rPr>
              <a:t>WEBSITE </a:t>
            </a:r>
            <a:br>
              <a:rPr lang="en-US" dirty="0">
                <a:solidFill>
                  <a:schemeClr val="tx1">
                    <a:lumMod val="65000"/>
                    <a:lumOff val="35000"/>
                  </a:schemeClr>
                </a:solidFill>
              </a:rPr>
            </a:br>
            <a:r>
              <a:rPr lang="en-US" dirty="0">
                <a:solidFill>
                  <a:schemeClr val="tx1">
                    <a:lumMod val="65000"/>
                    <a:lumOff val="35000"/>
                  </a:schemeClr>
                </a:solidFill>
              </a:rPr>
              <a:t>Overview</a:t>
            </a:r>
          </a:p>
        </p:txBody>
      </p:sp>
      <p:sp>
        <p:nvSpPr>
          <p:cNvPr id="3" name="Text Placeholder 2"/>
          <p:cNvSpPr>
            <a:spLocks noGrp="1"/>
          </p:cNvSpPr>
          <p:nvPr>
            <p:ph type="body" idx="1"/>
            <p:custDataLst>
              <p:tags r:id="rId2"/>
            </p:custDataLst>
          </p:nvPr>
        </p:nvSpPr>
        <p:spPr/>
        <p:txBody>
          <a:bodyPr rtlCol="0">
            <a:normAutofit/>
          </a:bodyPr>
          <a:lstStyle/>
          <a:p>
            <a:pPr eaLnBrk="1" fontAlgn="auto" hangingPunct="1">
              <a:spcAft>
                <a:spcPts val="0"/>
              </a:spcAft>
              <a:defRPr/>
            </a:pPr>
            <a:r>
              <a:rPr lang="en-US" dirty="0"/>
              <a:t>eBenefits 101</a:t>
            </a:r>
          </a:p>
        </p:txBody>
      </p:sp>
      <p:sp>
        <p:nvSpPr>
          <p:cNvPr id="22532" name="Slide Number Placeholder 3"/>
          <p:cNvSpPr>
            <a:spLocks noGrp="1"/>
          </p:cNvSpPr>
          <p:nvPr>
            <p:ph type="sldNum" sz="quarter" idx="11"/>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C8F162-EC4B-4E45-99A5-1FF2FA661B63}" type="slidenum">
              <a:rPr lang="en-US" smtClean="0"/>
              <a:pPr fontAlgn="base">
                <a:spcBef>
                  <a:spcPct val="0"/>
                </a:spcBef>
                <a:spcAft>
                  <a:spcPct val="0"/>
                </a:spcAft>
              </a:pPr>
              <a:t>4</a:t>
            </a:fld>
            <a:endParaRPr lang="en-US"/>
          </a:p>
        </p:txBody>
      </p:sp>
      <p:sp>
        <p:nvSpPr>
          <p:cNvPr id="5" name="Footer Placeholder 4"/>
          <p:cNvSpPr>
            <a:spLocks noGrp="1"/>
          </p:cNvSpPr>
          <p:nvPr>
            <p:ph type="ftr" sz="quarter" idx="12"/>
            <p:custDataLst>
              <p:tags r:id="rId4"/>
            </p:custDataLst>
          </p:nvPr>
        </p:nvSpPr>
        <p:spPr/>
        <p:txBody>
          <a:bodyPr/>
          <a:lstStyle/>
          <a:p>
            <a:pPr>
              <a:defRPr/>
            </a:pPr>
            <a:r>
              <a:rPr lang="en-US" dirty="0"/>
              <a:t>U.S. Department of Veterans Affairs / Department of Defense</a:t>
            </a:r>
          </a:p>
        </p:txBody>
      </p:sp>
      <p:sp>
        <p:nvSpPr>
          <p:cNvPr id="6" name="Text Placeholder 5"/>
          <p:cNvSpPr>
            <a:spLocks noGrp="1"/>
          </p:cNvSpPr>
          <p:nvPr>
            <p:ph type="body" sz="quarter" idx="10"/>
            <p:custDataLst>
              <p:tags r:id="rId5"/>
            </p:custDataLst>
          </p:nvPr>
        </p:nvSpPr>
        <p:spPr>
          <a:xfrm>
            <a:off x="6400800" y="4468813"/>
            <a:ext cx="2133600" cy="2286000"/>
          </a:xfrm>
        </p:spPr>
        <p:txBody>
          <a:bodyPr rtlCol="0">
            <a:normAutofit fontScale="92500" lnSpcReduction="20000"/>
          </a:bodyPr>
          <a:lstStyle/>
          <a:p>
            <a:pPr marL="0" indent="0" eaLnBrk="1" fontAlgn="auto" hangingPunct="1">
              <a:spcAft>
                <a:spcPts val="0"/>
              </a:spcAft>
              <a:defRPr/>
            </a:pPr>
            <a:r>
              <a:rPr lang="en-US" sz="1800" dirty="0"/>
              <a:t>What’s Inside:</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History</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Website Statistics</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Purpose and Importance</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Users</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Navigation Overview</a:t>
            </a:r>
          </a:p>
          <a:p>
            <a:pPr lvl="1" eaLnBrk="1" fontAlgn="auto" hangingPunct="1">
              <a:spcAft>
                <a:spcPts val="0"/>
              </a:spcAft>
              <a:buClr>
                <a:schemeClr val="tx1">
                  <a:lumMod val="75000"/>
                  <a:lumOff val="25000"/>
                </a:schemeClr>
              </a:buClr>
              <a:defRPr/>
            </a:pPr>
            <a:r>
              <a:rPr lang="en-US" sz="1600" dirty="0">
                <a:solidFill>
                  <a:schemeClr val="tx1">
                    <a:lumMod val="75000"/>
                    <a:lumOff val="25000"/>
                  </a:schemeClr>
                </a:solidFill>
              </a:rPr>
              <a:t>Checkpoint Summary</a:t>
            </a:r>
          </a:p>
          <a:p>
            <a:pPr lvl="1" eaLnBrk="1" fontAlgn="auto" hangingPunct="1">
              <a:spcAft>
                <a:spcPts val="0"/>
              </a:spcAft>
              <a:buClr>
                <a:schemeClr val="tx1">
                  <a:lumMod val="75000"/>
                  <a:lumOff val="25000"/>
                </a:schemeClr>
              </a:buClr>
              <a:defRPr/>
            </a:pPr>
            <a:endParaRPr lang="en-US" sz="2000" dirty="0">
              <a:solidFill>
                <a:schemeClr val="tx1">
                  <a:lumMod val="75000"/>
                  <a:lumOff val="25000"/>
                </a:schemeClr>
              </a:solidFill>
            </a:endParaRPr>
          </a:p>
          <a:p>
            <a:pPr lvl="1" eaLnBrk="1" fontAlgn="auto" hangingPunct="1">
              <a:spcAft>
                <a:spcPts val="0"/>
              </a:spcAft>
              <a:buClr>
                <a:schemeClr val="tx1">
                  <a:lumMod val="75000"/>
                  <a:lumOff val="25000"/>
                </a:schemeClr>
              </a:buClr>
              <a:buFont typeface="Wingdings 3" pitchFamily="18" charset="2"/>
              <a:buNone/>
              <a:defRPr/>
            </a:pPr>
            <a:endParaRPr lang="en-US" sz="1800" dirty="0">
              <a:solidFill>
                <a:schemeClr val="tx1">
                  <a:lumMod val="75000"/>
                  <a:lumOff val="25000"/>
                </a:schemeClr>
              </a:solidFill>
            </a:endParaRPr>
          </a:p>
          <a:p>
            <a:pPr lvl="1" eaLnBrk="1" fontAlgn="auto" hangingPunct="1">
              <a:spcAft>
                <a:spcPts val="0"/>
              </a:spcAft>
              <a:buClr>
                <a:schemeClr val="tx1">
                  <a:lumMod val="75000"/>
                  <a:lumOff val="25000"/>
                </a:schemeClr>
              </a:buClr>
              <a:defRPr/>
            </a:pPr>
            <a:endParaRPr lang="en-US" sz="1600" dirty="0">
              <a:solidFill>
                <a:schemeClr val="tx1">
                  <a:lumMod val="75000"/>
                  <a:lumOff val="25000"/>
                </a:schemeClr>
              </a:solidFill>
            </a:endParaRPr>
          </a:p>
          <a:p>
            <a:pPr marL="0" indent="0" eaLnBrk="1" fontAlgn="auto" hangingPunct="1">
              <a:spcAft>
                <a:spcPts val="0"/>
              </a:spcAft>
              <a:defRPr/>
            </a:pPr>
            <a:endParaRPr lang="en-US" dirty="0"/>
          </a:p>
          <a:p>
            <a:pPr marL="0" indent="0" eaLnBrk="1" fontAlgn="auto" hangingPunct="1">
              <a:spcAft>
                <a:spcPts val="0"/>
              </a:spcAft>
              <a:defRPr/>
            </a:pPr>
            <a:endParaRPr lang="en-US" dirty="0"/>
          </a:p>
        </p:txBody>
      </p:sp>
      <p:cxnSp>
        <p:nvCxnSpPr>
          <p:cNvPr id="7" name="Elbow Connector 6"/>
          <p:cNvCxnSpPr/>
          <p:nvPr/>
        </p:nvCxnSpPr>
        <p:spPr>
          <a:xfrm>
            <a:off x="3429000" y="4724400"/>
            <a:ext cx="2895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p:txBody>
          <a:bodyPr rtlCol="0">
            <a:normAutofit/>
          </a:bodyPr>
          <a:lstStyle/>
          <a:p>
            <a:pPr eaLnBrk="1" fontAlgn="auto" hangingPunct="1">
              <a:spcAft>
                <a:spcPts val="0"/>
              </a:spcAft>
              <a:defRPr/>
            </a:pPr>
            <a:r>
              <a:rPr lang="en-US" dirty="0" err="1"/>
              <a:t>eBenefits</a:t>
            </a:r>
            <a:r>
              <a:rPr lang="en-US" dirty="0"/>
              <a:t> 101</a:t>
            </a:r>
          </a:p>
        </p:txBody>
      </p:sp>
      <p:sp>
        <p:nvSpPr>
          <p:cNvPr id="59395" name="Slide Number Placeholder 3"/>
          <p:cNvSpPr>
            <a:spLocks noGrp="1"/>
          </p:cNvSpPr>
          <p:nvPr>
            <p:ph type="sldNum" sz="quarter" idx="11"/>
            <p:custDataLst>
              <p:tags r:id="rId2"/>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B94E58-315E-4668-A043-EAAF904CDF0E}" type="slidenum">
              <a:rPr lang="en-US" smtClean="0"/>
              <a:pPr fontAlgn="base">
                <a:spcBef>
                  <a:spcPct val="0"/>
                </a:spcBef>
                <a:spcAft>
                  <a:spcPct val="0"/>
                </a:spcAft>
              </a:pPr>
              <a:t>40</a:t>
            </a:fld>
            <a:endParaRPr lang="en-US"/>
          </a:p>
        </p:txBody>
      </p:sp>
      <p:sp>
        <p:nvSpPr>
          <p:cNvPr id="5" name="Footer Placeholder 4"/>
          <p:cNvSpPr>
            <a:spLocks noGrp="1"/>
          </p:cNvSpPr>
          <p:nvPr>
            <p:ph type="ftr" sz="quarter" idx="12"/>
            <p:custDataLst>
              <p:tags r:id="rId3"/>
            </p:custDataLst>
          </p:nvPr>
        </p:nvSpPr>
        <p:spPr/>
        <p:txBody>
          <a:bodyPr/>
          <a:lstStyle/>
          <a:p>
            <a:pPr>
              <a:defRPr/>
            </a:pPr>
            <a:r>
              <a:rPr lang="en-US"/>
              <a:t>U.S. Department of Veterans Affairs / Department of Defense</a:t>
            </a:r>
          </a:p>
        </p:txBody>
      </p:sp>
      <p:sp>
        <p:nvSpPr>
          <p:cNvPr id="2" name="Title 1"/>
          <p:cNvSpPr>
            <a:spLocks noGrp="1"/>
          </p:cNvSpPr>
          <p:nvPr>
            <p:ph type="title"/>
            <p:custDataLst>
              <p:tags r:id="rId4"/>
            </p:custDataLst>
          </p:nvPr>
        </p:nvSpPr>
        <p:spPr/>
        <p:txBody>
          <a:bodyPr rtlCol="0">
            <a:normAutofit/>
          </a:bodyPr>
          <a:lstStyle/>
          <a:p>
            <a:pPr eaLnBrk="1" fontAlgn="auto" hangingPunct="1">
              <a:spcAft>
                <a:spcPts val="0"/>
              </a:spcAft>
              <a:defRPr/>
            </a:pPr>
            <a:r>
              <a:rPr lang="en-US" dirty="0">
                <a:solidFill>
                  <a:schemeClr val="tx1">
                    <a:lumMod val="65000"/>
                    <a:lumOff val="35000"/>
                  </a:schemeClr>
                </a:solidFill>
              </a:rPr>
              <a:t>Promotion</a:t>
            </a:r>
          </a:p>
        </p:txBody>
      </p:sp>
      <p:cxnSp>
        <p:nvCxnSpPr>
          <p:cNvPr id="8" name="Elbow Connector 7"/>
          <p:cNvCxnSpPr/>
          <p:nvPr/>
        </p:nvCxnSpPr>
        <p:spPr>
          <a:xfrm>
            <a:off x="3810000" y="4724400"/>
            <a:ext cx="2514600" cy="1447800"/>
          </a:xfrm>
          <a:prstGeom prst="bentConnector3">
            <a:avLst/>
          </a:prstGeom>
          <a:ln w="76200">
            <a:solidFill>
              <a:schemeClr val="bg1">
                <a:lumMod val="75000"/>
              </a:schemeClr>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399" name="Text Placeholder 5"/>
          <p:cNvSpPr>
            <a:spLocks noGrp="1"/>
          </p:cNvSpPr>
          <p:nvPr>
            <p:ph type="body" sz="quarter" idx="10"/>
            <p:custDataLst>
              <p:tags r:id="rId5"/>
            </p:custDataLst>
          </p:nvPr>
        </p:nvSpPr>
        <p:spPr>
          <a:xfrm>
            <a:off x="6400800" y="4468813"/>
            <a:ext cx="2133600" cy="2389187"/>
          </a:xfrm>
        </p:spPr>
        <p:txBody>
          <a:bodyPr/>
          <a:lstStyle/>
          <a:p>
            <a:pPr marL="0" indent="0" eaLnBrk="1" hangingPunct="1"/>
            <a:r>
              <a:rPr lang="en-US" sz="1700"/>
              <a:t>Promotion</a:t>
            </a:r>
          </a:p>
          <a:p>
            <a:pPr lvl="1" eaLnBrk="1" hangingPunct="1">
              <a:spcBef>
                <a:spcPct val="0"/>
              </a:spcBef>
            </a:pPr>
            <a:r>
              <a:rPr lang="en-US" sz="1500"/>
              <a:t>Promotion Goals</a:t>
            </a:r>
          </a:p>
          <a:p>
            <a:pPr lvl="1" eaLnBrk="1" hangingPunct="1">
              <a:spcBef>
                <a:spcPct val="0"/>
              </a:spcBef>
            </a:pPr>
            <a:r>
              <a:rPr lang="en-US" sz="1500"/>
              <a:t>Promotional Materials and Strategies</a:t>
            </a:r>
          </a:p>
          <a:p>
            <a:pPr lvl="1" eaLnBrk="1" hangingPunct="1">
              <a:spcBef>
                <a:spcPct val="0"/>
              </a:spcBef>
            </a:pPr>
            <a:r>
              <a:rPr lang="en-US" sz="1500"/>
              <a:t>Scenarios</a:t>
            </a:r>
          </a:p>
          <a:p>
            <a:pPr lvl="1" eaLnBrk="1" hangingPunct="1">
              <a:spcBef>
                <a:spcPct val="0"/>
              </a:spcBef>
            </a:pPr>
            <a:r>
              <a:rPr lang="en-US" sz="1500"/>
              <a:t>Resources and Referrals</a:t>
            </a:r>
          </a:p>
          <a:p>
            <a:pPr lvl="1" eaLnBrk="1" hangingPunct="1">
              <a:spcBef>
                <a:spcPct val="0"/>
              </a:spcBef>
            </a:pPr>
            <a:r>
              <a:rPr lang="en-US" sz="1500"/>
              <a:t>Checkpoint Summary</a:t>
            </a:r>
          </a:p>
          <a:p>
            <a:pPr lvl="1" eaLnBrk="1" hangingPunct="1"/>
            <a:endParaRPr lang="en-US" sz="1600"/>
          </a:p>
          <a:p>
            <a:pPr marL="0" indent="0" eaLnBrk="1" hangingPunct="1"/>
            <a:endParaRPr lang="en-US" sz="16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custDataLst>
              <p:tags r:id="rId1"/>
            </p:custDataLst>
          </p:nvPr>
        </p:nvSpPr>
        <p:spPr/>
        <p:txBody>
          <a:bodyPr/>
          <a:lstStyle/>
          <a:p>
            <a:pPr eaLnBrk="1" hangingPunct="1"/>
            <a:r>
              <a:rPr lang="en-US"/>
              <a:t>Promotion: Goals</a:t>
            </a:r>
          </a:p>
        </p:txBody>
      </p:sp>
      <p:sp>
        <p:nvSpPr>
          <p:cNvPr id="60419" name="Content Placeholder 2"/>
          <p:cNvSpPr>
            <a:spLocks noGrp="1"/>
          </p:cNvSpPr>
          <p:nvPr>
            <p:ph idx="1"/>
            <p:custDataLst>
              <p:tags r:id="rId2"/>
            </p:custDataLst>
          </p:nvPr>
        </p:nvSpPr>
        <p:spPr/>
        <p:txBody>
          <a:bodyPr/>
          <a:lstStyle/>
          <a:p>
            <a:pPr marL="0" indent="0" eaLnBrk="1" hangingPunct="1"/>
            <a:r>
              <a:rPr lang="en-US" sz="2000"/>
              <a:t>eBenefits Promotion Goals</a:t>
            </a:r>
          </a:p>
          <a:p>
            <a:pPr lvl="1" eaLnBrk="1" hangingPunct="1">
              <a:buClr>
                <a:srgbClr val="404040"/>
              </a:buClr>
            </a:pPr>
            <a:r>
              <a:rPr lang="en-US" sz="1800">
                <a:solidFill>
                  <a:srgbClr val="404040"/>
                </a:solidFill>
              </a:rPr>
              <a:t>Increase awareness of eBenefits and  Premium Account enrollment.</a:t>
            </a:r>
          </a:p>
          <a:p>
            <a:pPr lvl="1" eaLnBrk="1" hangingPunct="1">
              <a:buClr>
                <a:srgbClr val="404040"/>
              </a:buClr>
            </a:pPr>
            <a:r>
              <a:rPr lang="en-US" sz="1800">
                <a:solidFill>
                  <a:srgbClr val="404040"/>
                </a:solidFill>
              </a:rPr>
              <a:t>Increase Veteran use of eBenefits as a method of self-service.</a:t>
            </a:r>
          </a:p>
          <a:p>
            <a:pPr lvl="1" eaLnBrk="1" hangingPunct="1">
              <a:buClr>
                <a:srgbClr val="404040"/>
              </a:buClr>
            </a:pPr>
            <a:r>
              <a:rPr lang="en-US" sz="1800">
                <a:solidFill>
                  <a:srgbClr val="404040"/>
                </a:solidFill>
              </a:rPr>
              <a:t>Engage stakeholders who influence, or interact with, Veterans, Service members, dependents and caregivers to promote enrollment in eBenefits.</a:t>
            </a:r>
          </a:p>
        </p:txBody>
      </p:sp>
      <p:sp>
        <p:nvSpPr>
          <p:cNvPr id="60420"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08EF6-59FC-48FB-BD86-3F4B33B0DF67}" type="slidenum">
              <a:rPr lang="en-US" smtClean="0"/>
              <a:pPr fontAlgn="base">
                <a:spcBef>
                  <a:spcPct val="0"/>
                </a:spcBef>
                <a:spcAft>
                  <a:spcPct val="0"/>
                </a:spcAft>
              </a:pPr>
              <a:t>41</a:t>
            </a:fld>
            <a:endParaRPr lang="en-US"/>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custDataLst>
              <p:tags r:id="rId1"/>
            </p:custDataLst>
          </p:nvPr>
        </p:nvSpPr>
        <p:spPr/>
        <p:txBody>
          <a:bodyPr/>
          <a:lstStyle/>
          <a:p>
            <a:pPr eaLnBrk="1" hangingPunct="1"/>
            <a:r>
              <a:rPr lang="en-US"/>
              <a:t>Promotion: Website - Where to Access eBenefits Materials</a:t>
            </a:r>
          </a:p>
        </p:txBody>
      </p:sp>
      <p:sp>
        <p:nvSpPr>
          <p:cNvPr id="61443" name="Content Placeholder 2"/>
          <p:cNvSpPr>
            <a:spLocks noGrp="1"/>
          </p:cNvSpPr>
          <p:nvPr>
            <p:ph idx="1"/>
            <p:custDataLst>
              <p:tags r:id="rId2"/>
            </p:custDataLst>
          </p:nvPr>
        </p:nvSpPr>
        <p:spPr>
          <a:xfrm>
            <a:off x="544513" y="838200"/>
            <a:ext cx="7989887" cy="1828800"/>
          </a:xfrm>
        </p:spPr>
        <p:txBody>
          <a:bodyPr/>
          <a:lstStyle/>
          <a:p>
            <a:pPr marL="0" indent="0" eaLnBrk="1" hangingPunct="1"/>
            <a:r>
              <a:rPr lang="en-US" sz="2000"/>
              <a:t>To view, download, and/or share eBenefits Promotional Materials, visit:</a:t>
            </a:r>
          </a:p>
          <a:p>
            <a:pPr marL="0" indent="0" eaLnBrk="1" hangingPunct="1"/>
            <a:r>
              <a:rPr lang="en-US" sz="1800">
                <a:hlinkClick r:id="rId8"/>
              </a:rPr>
              <a:t>https://www.ebenefits.va.gov/ebenefits-portal/pages/PromotionalMaterials</a:t>
            </a:r>
            <a:r>
              <a:rPr lang="en-US" sz="1800"/>
              <a:t>   </a:t>
            </a:r>
          </a:p>
          <a:p>
            <a:pPr lvl="1" eaLnBrk="1" hangingPunct="1">
              <a:buClr>
                <a:srgbClr val="404040"/>
              </a:buClr>
            </a:pPr>
            <a:r>
              <a:rPr lang="en-US" sz="1800">
                <a:solidFill>
                  <a:srgbClr val="404040"/>
                </a:solidFill>
              </a:rPr>
              <a:t>Click “About” link in the header of the site</a:t>
            </a:r>
          </a:p>
          <a:p>
            <a:pPr lvl="1" eaLnBrk="1" hangingPunct="1">
              <a:buClr>
                <a:srgbClr val="404040"/>
              </a:buClr>
            </a:pPr>
            <a:r>
              <a:rPr lang="en-US" sz="1800">
                <a:solidFill>
                  <a:srgbClr val="404040"/>
                </a:solidFill>
              </a:rPr>
              <a:t>Click “Promotional” in the left-hand sidebar</a:t>
            </a:r>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61445"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DC4641-6F2F-4825-B4AB-E371E04A1B52}" type="slidenum">
              <a:rPr lang="en-US" smtClean="0"/>
              <a:pPr fontAlgn="base">
                <a:spcBef>
                  <a:spcPct val="0"/>
                </a:spcBef>
                <a:spcAft>
                  <a:spcPct val="0"/>
                </a:spcAft>
              </a:pPr>
              <a:t>42</a:t>
            </a:fld>
            <a:endParaRPr lang="en-US"/>
          </a:p>
        </p:txBody>
      </p:sp>
      <p:pic>
        <p:nvPicPr>
          <p:cNvPr id="1026" name="Picture 2"/>
          <p:cNvPicPr>
            <a:picLocks noChangeAspect="1" noChangeArrowheads="1"/>
          </p:cNvPicPr>
          <p:nvPr>
            <p:custDataLst>
              <p:tags r:id="rId5"/>
            </p:custDataLst>
          </p:nvPr>
        </p:nvPicPr>
        <p:blipFill rotWithShape="1">
          <a:blip r:embed="rId9" cstate="print"/>
          <a:srcRect l="1506" t="17533" r="2896" b="25541"/>
          <a:stretch/>
        </p:blipFill>
        <p:spPr bwMode="auto">
          <a:xfrm>
            <a:off x="1379538" y="2286000"/>
            <a:ext cx="6469062" cy="365760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custDataLst>
              <p:tags r:id="rId1"/>
            </p:custDataLst>
          </p:nvPr>
        </p:nvSpPr>
        <p:spPr/>
        <p:txBody>
          <a:bodyPr/>
          <a:lstStyle/>
          <a:p>
            <a:pPr eaLnBrk="1" hangingPunct="1"/>
            <a:r>
              <a:rPr lang="en-US"/>
              <a:t>Promotion: Materials</a:t>
            </a:r>
          </a:p>
        </p:txBody>
      </p:sp>
      <p:sp>
        <p:nvSpPr>
          <p:cNvPr id="62467" name="Content Placeholder 2"/>
          <p:cNvSpPr>
            <a:spLocks noGrp="1"/>
          </p:cNvSpPr>
          <p:nvPr>
            <p:ph sz="half" idx="1"/>
            <p:custDataLst>
              <p:tags r:id="rId2"/>
            </p:custDataLst>
          </p:nvPr>
        </p:nvSpPr>
        <p:spPr>
          <a:xfrm>
            <a:off x="457200" y="838200"/>
            <a:ext cx="4038600" cy="5105400"/>
          </a:xfrm>
        </p:spPr>
        <p:txBody>
          <a:bodyPr/>
          <a:lstStyle/>
          <a:p>
            <a:pPr marL="0" indent="0" eaLnBrk="1" hangingPunct="1"/>
            <a:r>
              <a:rPr lang="en-US" sz="2000"/>
              <a:t>Materials include:</a:t>
            </a:r>
          </a:p>
          <a:p>
            <a:pPr lvl="1" eaLnBrk="1" hangingPunct="1"/>
            <a:r>
              <a:rPr lang="en-US" sz="1800"/>
              <a:t>Fact sheets</a:t>
            </a:r>
          </a:p>
          <a:p>
            <a:pPr lvl="1" eaLnBrk="1" hangingPunct="1"/>
            <a:r>
              <a:rPr lang="en-US" sz="1800"/>
              <a:t>Brochure</a:t>
            </a:r>
          </a:p>
          <a:p>
            <a:pPr lvl="1" eaLnBrk="1" hangingPunct="1"/>
            <a:r>
              <a:rPr lang="en-US" sz="1800"/>
              <a:t>Posters</a:t>
            </a:r>
          </a:p>
          <a:p>
            <a:pPr lvl="1" eaLnBrk="1" hangingPunct="1"/>
            <a:r>
              <a:rPr lang="en-US" sz="1800"/>
              <a:t>Flyer/advertisements</a:t>
            </a:r>
          </a:p>
          <a:p>
            <a:pPr lvl="1" eaLnBrk="1" hangingPunct="1"/>
            <a:r>
              <a:rPr lang="en-US" sz="1800"/>
              <a:t>Web badge </a:t>
            </a:r>
          </a:p>
          <a:p>
            <a:pPr lvl="1" eaLnBrk="1" hangingPunct="1"/>
            <a:r>
              <a:rPr lang="en-US" sz="1800"/>
              <a:t>Logo</a:t>
            </a:r>
          </a:p>
          <a:p>
            <a:pPr lvl="1" eaLnBrk="1" hangingPunct="1"/>
            <a:r>
              <a:rPr lang="en-US" sz="1800"/>
              <a:t>NASCAR Radio PSAs</a:t>
            </a:r>
          </a:p>
          <a:p>
            <a:pPr lvl="1" eaLnBrk="1" hangingPunct="1"/>
            <a:r>
              <a:rPr lang="en-US" sz="1800"/>
              <a:t>TV PSA (Fall 2012)</a:t>
            </a:r>
          </a:p>
          <a:p>
            <a:pPr lvl="1" eaLnBrk="1" hangingPunct="1"/>
            <a:r>
              <a:rPr lang="en-US" sz="1800"/>
              <a:t>Quickbook (End of September)</a:t>
            </a:r>
          </a:p>
        </p:txBody>
      </p:sp>
      <p:pic>
        <p:nvPicPr>
          <p:cNvPr id="8" name="Content Placeholder 7"/>
          <p:cNvPicPr>
            <a:picLocks noGrp="1" noChangeAspect="1"/>
          </p:cNvPicPr>
          <p:nvPr>
            <p:ph sz="half" idx="2"/>
            <p:custDataLst>
              <p:tags r:id="rId3"/>
            </p:custDataLst>
          </p:nvPr>
        </p:nvPicPr>
        <p:blipFill>
          <a:blip r:embed="rId8" cstate="print"/>
          <a:stretch>
            <a:fillRect/>
          </a:stretch>
        </p:blipFill>
        <p:spPr>
          <a:xfrm>
            <a:off x="4752975" y="838200"/>
            <a:ext cx="3829050" cy="5105400"/>
          </a:xfrm>
          <a:effectLst>
            <a:outerShdw blurRad="50800" dist="38100" dir="2700000" algn="tl" rotWithShape="0">
              <a:prstClr val="black">
                <a:alpha val="40000"/>
              </a:prstClr>
            </a:outerShdw>
          </a:effectLst>
        </p:spPr>
      </p:pic>
      <p:sp>
        <p:nvSpPr>
          <p:cNvPr id="62469" name="Slide Number Placeholder 4"/>
          <p:cNvSpPr>
            <a:spLocks noGrp="1"/>
          </p:cNvSpPr>
          <p:nvPr>
            <p:ph type="sldNum" sz="quarter" idx="10"/>
            <p:custDataLst>
              <p:tags r:id="rId4"/>
            </p:custDataLst>
          </p:nvPr>
        </p:nvSpPr>
        <p:spPr bwMode="auto">
          <a:xfrm>
            <a:off x="7010400" y="6503988"/>
            <a:ext cx="2133600" cy="217487"/>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355044D-3F19-4D4C-862A-65DFBBB84B69}" type="slidenum">
              <a:rPr lang="en-US" smtClean="0"/>
              <a:pPr fontAlgn="base">
                <a:spcBef>
                  <a:spcPct val="0"/>
                </a:spcBef>
                <a:spcAft>
                  <a:spcPct val="0"/>
                </a:spcAft>
              </a:pPr>
              <a:t>43</a:t>
            </a:fld>
            <a:endParaRPr lang="en-US"/>
          </a:p>
        </p:txBody>
      </p:sp>
      <p:sp>
        <p:nvSpPr>
          <p:cNvPr id="4" name="Footer Placeholder 3"/>
          <p:cNvSpPr>
            <a:spLocks noGrp="1"/>
          </p:cNvSpPr>
          <p:nvPr>
            <p:ph type="ftr" sz="quarter" idx="11"/>
            <p:custDataLst>
              <p:tags r:id="rId5"/>
            </p:custDataLst>
          </p:nvPr>
        </p:nvSpPr>
        <p:spPr/>
        <p:txBody>
          <a:bodyPr/>
          <a:lstStyle/>
          <a:p>
            <a:pPr>
              <a:defRPr/>
            </a:pPr>
            <a:r>
              <a:rPr lang="en-US"/>
              <a:t>U.S. Department of Veterans Affairs / Department of Defense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custDataLst>
              <p:tags r:id="rId1"/>
            </p:custDataLst>
          </p:nvPr>
        </p:nvSpPr>
        <p:spPr/>
        <p:txBody>
          <a:bodyPr/>
          <a:lstStyle/>
          <a:p>
            <a:pPr eaLnBrk="1" hangingPunct="1"/>
            <a:r>
              <a:rPr lang="en-US"/>
              <a:t>Promotion: Web Badge, logo and QR scan code</a:t>
            </a:r>
          </a:p>
        </p:txBody>
      </p:sp>
      <p:sp>
        <p:nvSpPr>
          <p:cNvPr id="63491" name="Content Placeholder 2"/>
          <p:cNvSpPr>
            <a:spLocks noGrp="1"/>
          </p:cNvSpPr>
          <p:nvPr>
            <p:ph sz="half" idx="1"/>
            <p:custDataLst>
              <p:tags r:id="rId2"/>
            </p:custDataLst>
          </p:nvPr>
        </p:nvSpPr>
        <p:spPr>
          <a:xfrm>
            <a:off x="457200" y="1295400"/>
            <a:ext cx="4038600" cy="4648200"/>
          </a:xfrm>
        </p:spPr>
        <p:txBody>
          <a:bodyPr/>
          <a:lstStyle/>
          <a:p>
            <a:pPr lvl="1" eaLnBrk="1" hangingPunct="1"/>
            <a:r>
              <a:rPr lang="en-US" sz="1800"/>
              <a:t>Encourage your Website managers to post our Web badge on their Websites.  </a:t>
            </a:r>
          </a:p>
          <a:p>
            <a:pPr lvl="1" eaLnBrk="1" hangingPunct="1"/>
            <a:r>
              <a:rPr lang="en-US" sz="1800"/>
              <a:t>The Web badge (also called a widget) provides Veterans with a direct link to </a:t>
            </a:r>
            <a:r>
              <a:rPr lang="en-US" sz="1800" u="sng">
                <a:hlinkClick r:id="rId8"/>
              </a:rPr>
              <a:t>www.ebenefits.va.gov</a:t>
            </a:r>
            <a:r>
              <a:rPr lang="en-US" sz="1800"/>
              <a:t>. </a:t>
            </a:r>
          </a:p>
        </p:txBody>
      </p:sp>
      <p:sp>
        <p:nvSpPr>
          <p:cNvPr id="63492" name="Content Placeholder 3"/>
          <p:cNvSpPr>
            <a:spLocks noGrp="1"/>
          </p:cNvSpPr>
          <p:nvPr>
            <p:ph sz="half" idx="2"/>
            <p:custDataLst>
              <p:tags r:id="rId3"/>
            </p:custDataLst>
          </p:nvPr>
        </p:nvSpPr>
        <p:spPr>
          <a:xfrm>
            <a:off x="4648200" y="1295400"/>
            <a:ext cx="4038600" cy="4648200"/>
          </a:xfrm>
        </p:spPr>
        <p:txBody>
          <a:bodyPr/>
          <a:lstStyle/>
          <a:p>
            <a:pPr lvl="1" eaLnBrk="1" hangingPunct="1"/>
            <a:r>
              <a:rPr lang="en-US" sz="1800"/>
              <a:t>Use the official logos for all materials discussing eBenefits.</a:t>
            </a:r>
          </a:p>
          <a:p>
            <a:pPr lvl="1" eaLnBrk="1" hangingPunct="1"/>
            <a:r>
              <a:rPr lang="en-US" sz="1800"/>
              <a:t>Scanning the QR Code will direct individuals to the eBenefits Website.</a:t>
            </a:r>
            <a:endParaRPr lang="en-US" sz="1100"/>
          </a:p>
        </p:txBody>
      </p:sp>
      <p:sp>
        <p:nvSpPr>
          <p:cNvPr id="63493"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FDDBE3-BA92-4717-9509-78E05310DC1D}" type="slidenum">
              <a:rPr lang="en-US" smtClean="0"/>
              <a:pPr fontAlgn="base">
                <a:spcBef>
                  <a:spcPct val="0"/>
                </a:spcBef>
                <a:spcAft>
                  <a:spcPct val="0"/>
                </a:spcAft>
              </a:pPr>
              <a:t>44</a:t>
            </a:fld>
            <a:endParaRPr lang="en-US"/>
          </a:p>
        </p:txBody>
      </p:sp>
      <p:sp>
        <p:nvSpPr>
          <p:cNvPr id="6" name="Footer Placeholder 5"/>
          <p:cNvSpPr>
            <a:spLocks noGrp="1"/>
          </p:cNvSpPr>
          <p:nvPr>
            <p:ph type="ftr" sz="quarter" idx="11"/>
            <p:custDataLst>
              <p:tags r:id="rId5"/>
            </p:custDataLst>
          </p:nvPr>
        </p:nvSpPr>
        <p:spPr/>
        <p:txBody>
          <a:bodyPr/>
          <a:lstStyle/>
          <a:p>
            <a:pPr>
              <a:defRPr/>
            </a:pPr>
            <a:r>
              <a:rPr lang="en-US"/>
              <a:t>U.S. Department of Veterans Affairs / Department of Defense</a:t>
            </a:r>
          </a:p>
        </p:txBody>
      </p:sp>
      <p:pic>
        <p:nvPicPr>
          <p:cNvPr id="63495" name="Picture 2"/>
          <p:cNvPicPr>
            <a:picLocks noChangeAspect="1" noChangeArrowheads="1"/>
          </p:cNvPicPr>
          <p:nvPr/>
        </p:nvPicPr>
        <p:blipFill>
          <a:blip r:embed="rId9" cstate="print"/>
          <a:srcRect/>
          <a:stretch>
            <a:fillRect/>
          </a:stretch>
        </p:blipFill>
        <p:spPr bwMode="auto">
          <a:xfrm>
            <a:off x="1219200" y="3390900"/>
            <a:ext cx="2174875" cy="2174875"/>
          </a:xfrm>
          <a:prstGeom prst="rect">
            <a:avLst/>
          </a:prstGeom>
          <a:noFill/>
          <a:ln w="9525">
            <a:noFill/>
            <a:miter lim="800000"/>
            <a:headEnd/>
            <a:tailEnd/>
          </a:ln>
        </p:spPr>
      </p:pic>
      <p:pic>
        <p:nvPicPr>
          <p:cNvPr id="63496" name="Content Placeholder 7"/>
          <p:cNvPicPr>
            <a:picLocks noChangeAspect="1"/>
          </p:cNvPicPr>
          <p:nvPr/>
        </p:nvPicPr>
        <p:blipFill>
          <a:blip r:embed="rId10" cstate="print"/>
          <a:srcRect/>
          <a:stretch>
            <a:fillRect/>
          </a:stretch>
        </p:blipFill>
        <p:spPr bwMode="auto">
          <a:xfrm>
            <a:off x="5219700" y="2797175"/>
            <a:ext cx="3352800" cy="917575"/>
          </a:xfrm>
          <a:prstGeom prst="rect">
            <a:avLst/>
          </a:prstGeom>
          <a:noFill/>
          <a:ln w="9525">
            <a:noFill/>
            <a:miter lim="800000"/>
            <a:headEnd/>
            <a:tailEnd/>
          </a:ln>
        </p:spPr>
      </p:pic>
      <p:pic>
        <p:nvPicPr>
          <p:cNvPr id="63497" name="Picture 2"/>
          <p:cNvPicPr>
            <a:picLocks noChangeAspect="1" noChangeArrowheads="1"/>
          </p:cNvPicPr>
          <p:nvPr/>
        </p:nvPicPr>
        <p:blipFill>
          <a:blip r:embed="rId11" cstate="print"/>
          <a:srcRect/>
          <a:stretch>
            <a:fillRect/>
          </a:stretch>
        </p:blipFill>
        <p:spPr bwMode="auto">
          <a:xfrm>
            <a:off x="6096000" y="3973513"/>
            <a:ext cx="1600200" cy="1600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custDataLst>
              <p:tags r:id="rId1"/>
            </p:custDataLst>
          </p:nvPr>
        </p:nvSpPr>
        <p:spPr/>
        <p:txBody>
          <a:bodyPr/>
          <a:lstStyle/>
          <a:p>
            <a:pPr eaLnBrk="1" hangingPunct="1"/>
            <a:r>
              <a:rPr lang="en-US"/>
              <a:t>Promotion: Scenarios</a:t>
            </a:r>
          </a:p>
        </p:txBody>
      </p:sp>
      <p:sp>
        <p:nvSpPr>
          <p:cNvPr id="64515" name="Content Placeholder 2"/>
          <p:cNvSpPr>
            <a:spLocks noGrp="1"/>
          </p:cNvSpPr>
          <p:nvPr>
            <p:ph idx="1"/>
            <p:custDataLst>
              <p:tags r:id="rId2"/>
            </p:custDataLst>
          </p:nvPr>
        </p:nvSpPr>
        <p:spPr/>
        <p:txBody>
          <a:bodyPr/>
          <a:lstStyle/>
          <a:p>
            <a:pPr marL="0" indent="0" eaLnBrk="1" hangingPunct="1"/>
            <a:r>
              <a:rPr lang="en-US" sz="2000">
                <a:solidFill>
                  <a:srgbClr val="002060"/>
                </a:solidFill>
              </a:rPr>
              <a:t>You are someone who assists Veterans</a:t>
            </a:r>
          </a:p>
          <a:p>
            <a:pPr lvl="1" eaLnBrk="1" hangingPunct="1">
              <a:buClr>
                <a:srgbClr val="404040"/>
              </a:buClr>
            </a:pPr>
            <a:r>
              <a:rPr lang="en-US" sz="1800">
                <a:solidFill>
                  <a:srgbClr val="404040"/>
                </a:solidFill>
              </a:rPr>
              <a:t>A person comes to you and asks, “How do I get an eBenefits account?”</a:t>
            </a:r>
          </a:p>
          <a:p>
            <a:pPr lvl="2" eaLnBrk="1" hangingPunct="1"/>
            <a:r>
              <a:rPr lang="en-US" sz="1600">
                <a:solidFill>
                  <a:srgbClr val="404040"/>
                </a:solidFill>
              </a:rPr>
              <a:t>Tell them to visit </a:t>
            </a:r>
            <a:r>
              <a:rPr lang="en-US" sz="1600">
                <a:solidFill>
                  <a:srgbClr val="404040"/>
                </a:solidFill>
                <a:hlinkClick r:id="rId7"/>
              </a:rPr>
              <a:t>www.ebenefits.va.gov</a:t>
            </a:r>
            <a:r>
              <a:rPr lang="en-US" sz="1600">
                <a:solidFill>
                  <a:srgbClr val="404040"/>
                </a:solidFill>
              </a:rPr>
              <a:t> and follow the steps in the Registration Wizard.</a:t>
            </a:r>
          </a:p>
          <a:p>
            <a:pPr lvl="1" eaLnBrk="1" hangingPunct="1">
              <a:buClr>
                <a:srgbClr val="404040"/>
              </a:buClr>
            </a:pPr>
            <a:r>
              <a:rPr lang="en-US" sz="1800">
                <a:solidFill>
                  <a:srgbClr val="404040"/>
                </a:solidFill>
              </a:rPr>
              <a:t>A person comes up to you and asks, “Can I get an update on my claim’s status?”</a:t>
            </a:r>
          </a:p>
          <a:p>
            <a:pPr lvl="2" eaLnBrk="1" hangingPunct="1"/>
            <a:r>
              <a:rPr lang="en-US" sz="1600">
                <a:solidFill>
                  <a:srgbClr val="404040"/>
                </a:solidFill>
              </a:rPr>
              <a:t>Ask them if they have an eBenefits account online. If they don’t have an account yet, tell them they can register for a free Premium account at </a:t>
            </a:r>
            <a:r>
              <a:rPr lang="en-US" sz="1600">
                <a:solidFill>
                  <a:srgbClr val="404040"/>
                </a:solidFill>
                <a:hlinkClick r:id="rId7"/>
              </a:rPr>
              <a:t>www.ebenefits.va.gov</a:t>
            </a:r>
            <a:r>
              <a:rPr lang="en-US" sz="1600">
                <a:solidFill>
                  <a:srgbClr val="404040"/>
                </a:solidFill>
              </a:rPr>
              <a:t> to view their claim status. </a:t>
            </a:r>
          </a:p>
          <a:p>
            <a:pPr lvl="1" eaLnBrk="1" hangingPunct="1">
              <a:buClr>
                <a:srgbClr val="404040"/>
              </a:buClr>
            </a:pPr>
            <a:r>
              <a:rPr lang="en-US" sz="1800">
                <a:solidFill>
                  <a:srgbClr val="404040"/>
                </a:solidFill>
              </a:rPr>
              <a:t>A person comes to you and says, “I was told I have to be registered in DEERS. What is DEERS and how do I register?”</a:t>
            </a:r>
          </a:p>
          <a:p>
            <a:pPr lvl="2" eaLnBrk="1" hangingPunct="1"/>
            <a:r>
              <a:rPr lang="en-US" sz="1600">
                <a:solidFill>
                  <a:srgbClr val="404040"/>
                </a:solidFill>
              </a:rPr>
              <a:t>Use the eBenefits fact sheet to tell the person what DEERS is and provide them with the number: 1-800-827-1000 option 7 to confirm they are in DEERS. </a:t>
            </a:r>
          </a:p>
          <a:p>
            <a:pPr lvl="1" eaLnBrk="1" hangingPunct="1">
              <a:buClr>
                <a:srgbClr val="404040"/>
              </a:buClr>
            </a:pPr>
            <a:r>
              <a:rPr lang="en-US" sz="1800">
                <a:solidFill>
                  <a:srgbClr val="404040"/>
                </a:solidFill>
              </a:rPr>
              <a:t>Someone says to you, “I have a myHealth</a:t>
            </a:r>
            <a:r>
              <a:rPr lang="en-US" sz="1800" i="1">
                <a:solidFill>
                  <a:srgbClr val="404040"/>
                </a:solidFill>
              </a:rPr>
              <a:t>e</a:t>
            </a:r>
            <a:r>
              <a:rPr lang="en-US" sz="1800">
                <a:solidFill>
                  <a:srgbClr val="404040"/>
                </a:solidFill>
              </a:rPr>
              <a:t>Vet account. Can I use that to get an eBenefits account?”</a:t>
            </a:r>
          </a:p>
          <a:p>
            <a:pPr lvl="2" eaLnBrk="1" hangingPunct="1"/>
            <a:r>
              <a:rPr lang="en-US" sz="1600">
                <a:solidFill>
                  <a:srgbClr val="404040"/>
                </a:solidFill>
              </a:rPr>
              <a:t>Let them know that there is a single sign on feature that allows  upgraded </a:t>
            </a:r>
            <a:r>
              <a:rPr lang="en-US" sz="1600" i="1">
                <a:solidFill>
                  <a:srgbClr val="404040"/>
                </a:solidFill>
              </a:rPr>
              <a:t>myHealtheVet </a:t>
            </a:r>
            <a:r>
              <a:rPr lang="en-US" sz="1600">
                <a:solidFill>
                  <a:srgbClr val="404040"/>
                </a:solidFill>
              </a:rPr>
              <a:t>account users with a DS Logon to automatically  access eBenefits at the Premium Level.  </a:t>
            </a:r>
          </a:p>
        </p:txBody>
      </p:sp>
      <p:sp>
        <p:nvSpPr>
          <p:cNvPr id="64516"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8BB25-7C1F-42C0-8849-9AF29A65180A}" type="slidenum">
              <a:rPr lang="en-US" smtClean="0"/>
              <a:pPr fontAlgn="base">
                <a:spcBef>
                  <a:spcPct val="0"/>
                </a:spcBef>
                <a:spcAft>
                  <a:spcPct val="0"/>
                </a:spcAft>
              </a:pPr>
              <a:t>45</a:t>
            </a:fld>
            <a:endParaRPr lang="en-US"/>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custDataLst>
              <p:tags r:id="rId1"/>
            </p:custDataLst>
          </p:nvPr>
        </p:nvSpPr>
        <p:spPr/>
        <p:txBody>
          <a:bodyPr/>
          <a:lstStyle/>
          <a:p>
            <a:pPr eaLnBrk="1" hangingPunct="1"/>
            <a:r>
              <a:rPr lang="en-US"/>
              <a:t>Promotion: Resources</a:t>
            </a:r>
          </a:p>
        </p:txBody>
      </p:sp>
      <p:sp>
        <p:nvSpPr>
          <p:cNvPr id="3" name="Content Placeholder 2"/>
          <p:cNvSpPr>
            <a:spLocks noGrp="1"/>
          </p:cNvSpPr>
          <p:nvPr>
            <p:ph idx="1"/>
            <p:custDataLst>
              <p:tags r:id="rId2"/>
            </p:custDataLst>
          </p:nvPr>
        </p:nvSpPr>
        <p:spPr/>
        <p:txBody>
          <a:bodyPr rtlCol="0">
            <a:normAutofit/>
          </a:bodyPr>
          <a:lstStyle/>
          <a:p>
            <a:pPr marL="0" indent="0" eaLnBrk="1" fontAlgn="auto" hangingPunct="1">
              <a:spcAft>
                <a:spcPts val="0"/>
              </a:spcAft>
              <a:defRPr/>
            </a:pPr>
            <a:r>
              <a:rPr lang="en-US" sz="2000" dirty="0"/>
              <a:t>Resources</a:t>
            </a:r>
          </a:p>
          <a:p>
            <a:pPr lvl="1" eaLnBrk="1" fontAlgn="auto" hangingPunct="1">
              <a:spcAft>
                <a:spcPts val="0"/>
              </a:spcAft>
              <a:defRPr/>
            </a:pPr>
            <a:r>
              <a:rPr lang="en-US" sz="1800" dirty="0"/>
              <a:t>IRIS </a:t>
            </a:r>
            <a:r>
              <a:rPr lang="en-US" sz="1800" dirty="0">
                <a:hlinkClick r:id="rId7"/>
              </a:rPr>
              <a:t>https://iris.custhelp.com </a:t>
            </a:r>
            <a:endParaRPr lang="en-US" sz="1800" dirty="0"/>
          </a:p>
          <a:p>
            <a:pPr lvl="1" eaLnBrk="1" fontAlgn="auto" hangingPunct="1">
              <a:spcAft>
                <a:spcPts val="0"/>
              </a:spcAft>
              <a:defRPr/>
            </a:pPr>
            <a:r>
              <a:rPr lang="en-US" sz="1800" dirty="0"/>
              <a:t>State resources: </a:t>
            </a:r>
            <a:r>
              <a:rPr lang="en-US" sz="1800" dirty="0">
                <a:hlinkClick r:id="rId8"/>
              </a:rPr>
              <a:t>http://www.va.gov/statedva.htm</a:t>
            </a:r>
            <a:r>
              <a:rPr lang="en-US" sz="1800" dirty="0"/>
              <a:t> </a:t>
            </a:r>
          </a:p>
          <a:p>
            <a:pPr lvl="1" eaLnBrk="1" fontAlgn="auto" hangingPunct="1">
              <a:spcAft>
                <a:spcPts val="0"/>
              </a:spcAft>
              <a:defRPr/>
            </a:pPr>
            <a:r>
              <a:rPr lang="en-US" sz="1800" dirty="0"/>
              <a:t>County resources: </a:t>
            </a:r>
            <a:r>
              <a:rPr lang="en-US" sz="1800" dirty="0">
                <a:hlinkClick r:id="rId9"/>
              </a:rPr>
              <a:t>http://www.nacvso.org/modules.php?name=Content&amp;pa=showpage&amp;pid=10</a:t>
            </a:r>
            <a:r>
              <a:rPr lang="en-US" sz="1800" dirty="0"/>
              <a:t> </a:t>
            </a:r>
          </a:p>
          <a:p>
            <a:pPr lvl="1" eaLnBrk="1" fontAlgn="auto" hangingPunct="1">
              <a:spcAft>
                <a:spcPts val="0"/>
              </a:spcAft>
              <a:defRPr/>
            </a:pPr>
            <a:r>
              <a:rPr lang="en-US" sz="1800" dirty="0"/>
              <a:t>Health Resource Center (HRC): 877-222-VETS (8387)</a:t>
            </a:r>
          </a:p>
          <a:p>
            <a:pPr lvl="1" eaLnBrk="1" fontAlgn="auto" hangingPunct="1">
              <a:spcAft>
                <a:spcPts val="0"/>
              </a:spcAft>
              <a:defRPr/>
            </a:pPr>
            <a:r>
              <a:rPr lang="en-US" sz="1800" dirty="0"/>
              <a:t>Call Center: 1-800-827-1000 – Option 7</a:t>
            </a:r>
          </a:p>
          <a:p>
            <a:pPr marL="173037" lvl="1" indent="0" eaLnBrk="1" fontAlgn="auto" hangingPunct="1">
              <a:spcAft>
                <a:spcPts val="0"/>
              </a:spcAft>
              <a:buFont typeface="Wingdings 3" pitchFamily="18" charset="2"/>
              <a:buNone/>
              <a:defRPr/>
            </a:pPr>
            <a:endParaRPr lang="en-US" sz="1800" dirty="0"/>
          </a:p>
        </p:txBody>
      </p:sp>
      <p:sp>
        <p:nvSpPr>
          <p:cNvPr id="4" name="Footer Placeholder 3"/>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65541" name="Slide Number Placeholder 4"/>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6FB14-6071-494F-9180-CB3C4D15C567}" type="slidenum">
              <a:rPr lang="en-US" smtClean="0"/>
              <a:pPr fontAlgn="base">
                <a:spcBef>
                  <a:spcPct val="0"/>
                </a:spcBef>
                <a:spcAft>
                  <a:spcPct val="0"/>
                </a:spcAft>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custDataLst>
              <p:tags r:id="rId1"/>
            </p:custDataLst>
          </p:nvPr>
        </p:nvSpPr>
        <p:spPr/>
        <p:txBody>
          <a:bodyPr/>
          <a:lstStyle/>
          <a:p>
            <a:pPr eaLnBrk="1" hangingPunct="1"/>
            <a:r>
              <a:rPr lang="en-US"/>
              <a:t>Promotion: Checkpoint Summary</a:t>
            </a:r>
          </a:p>
        </p:txBody>
      </p:sp>
      <p:sp>
        <p:nvSpPr>
          <p:cNvPr id="66563" name="Content Placeholder 2"/>
          <p:cNvSpPr>
            <a:spLocks noGrp="1"/>
          </p:cNvSpPr>
          <p:nvPr>
            <p:ph idx="1"/>
            <p:custDataLst>
              <p:tags r:id="rId2"/>
            </p:custDataLst>
          </p:nvPr>
        </p:nvSpPr>
        <p:spPr/>
        <p:txBody>
          <a:bodyPr/>
          <a:lstStyle/>
          <a:p>
            <a:pPr lvl="1" eaLnBrk="1" hangingPunct="1">
              <a:buClr>
                <a:srgbClr val="404040"/>
              </a:buClr>
            </a:pPr>
            <a:r>
              <a:rPr lang="en-US" sz="1800">
                <a:solidFill>
                  <a:srgbClr val="404040"/>
                </a:solidFill>
              </a:rPr>
              <a:t>eBenefits promotional materials are available on the eBenefits website at: </a:t>
            </a:r>
            <a:r>
              <a:rPr lang="en-US" sz="1800">
                <a:solidFill>
                  <a:srgbClr val="404040"/>
                </a:solidFill>
                <a:hlinkClick r:id="rId7"/>
              </a:rPr>
              <a:t>https://www.ebenefits.va.gov/ebenefits-portal/pages/PromotionalMaterials</a:t>
            </a:r>
            <a:r>
              <a:rPr lang="en-US" sz="1800">
                <a:solidFill>
                  <a:srgbClr val="404040"/>
                </a:solidFill>
              </a:rPr>
              <a:t>.   </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If a Veteran or family member expresses interest in eBenefits, give him or her a copy of the eBenefits fact sheet or other materials as appropriate. </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Refer them to appropriate contact and referral resources.</a:t>
            </a:r>
          </a:p>
          <a:p>
            <a:pPr lvl="1" eaLnBrk="1" hangingPunct="1">
              <a:buClr>
                <a:srgbClr val="404040"/>
              </a:buClr>
            </a:pPr>
            <a:endParaRPr lang="en-US" sz="1800">
              <a:solidFill>
                <a:srgbClr val="404040"/>
              </a:solidFill>
            </a:endParaRPr>
          </a:p>
          <a:p>
            <a:pPr lvl="1" eaLnBrk="1" hangingPunct="1">
              <a:buClr>
                <a:srgbClr val="404040"/>
              </a:buClr>
            </a:pPr>
            <a:r>
              <a:rPr lang="en-US" sz="1800">
                <a:solidFill>
                  <a:srgbClr val="404040"/>
                </a:solidFill>
              </a:rPr>
              <a:t>Help encourage Veteran self-service and empowerment and reduce the number of calls to call centers by referring Veterans to eBenefits.</a:t>
            </a:r>
          </a:p>
          <a:p>
            <a:pPr marL="0" indent="0" eaLnBrk="1" hangingPunct="1"/>
            <a:endParaRPr lang="en-US" sz="2000"/>
          </a:p>
        </p:txBody>
      </p:sp>
      <p:sp>
        <p:nvSpPr>
          <p:cNvPr id="66564"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DB8003-7267-4111-B06A-5A53609287AB}" type="slidenum">
              <a:rPr lang="en-US" smtClean="0"/>
              <a:pPr fontAlgn="base">
                <a:spcBef>
                  <a:spcPct val="0"/>
                </a:spcBef>
                <a:spcAft>
                  <a:spcPct val="0"/>
                </a:spcAft>
              </a:pPr>
              <a:t>47</a:t>
            </a:fld>
            <a:endParaRPr lang="en-US"/>
          </a:p>
        </p:txBody>
      </p:sp>
      <p:sp>
        <p:nvSpPr>
          <p:cNvPr id="4" name="Footer Placeholder 3"/>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t>Question and Answer</a:t>
            </a:r>
          </a:p>
        </p:txBody>
      </p:sp>
      <p:sp>
        <p:nvSpPr>
          <p:cNvPr id="67587" name="Content Placeholder 2"/>
          <p:cNvSpPr>
            <a:spLocks noGrp="1"/>
          </p:cNvSpPr>
          <p:nvPr>
            <p:ph idx="1"/>
          </p:nvPr>
        </p:nvSpPr>
        <p:spPr/>
        <p:txBody>
          <a:bodyPr/>
          <a:lstStyle/>
          <a:p>
            <a:pPr indent="-284163" algn="ctr" eaLnBrk="1" hangingPunct="1"/>
            <a:endParaRPr lang="en-US" sz="9600"/>
          </a:p>
          <a:p>
            <a:pPr indent="-284163" algn="ctr" eaLnBrk="1" hangingPunct="1"/>
            <a:r>
              <a:rPr lang="en-US" sz="9600"/>
              <a:t>Questions?</a:t>
            </a:r>
          </a:p>
        </p:txBody>
      </p:sp>
      <p:sp>
        <p:nvSpPr>
          <p:cNvPr id="63491" name="Slide Number Placeholder 4"/>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4E626-0ED0-4D0F-B543-0D35325382A1}" type="slidenum">
              <a:rPr lang="en-US"/>
              <a:pPr fontAlgn="base">
                <a:spcBef>
                  <a:spcPct val="0"/>
                </a:spcBef>
                <a:spcAft>
                  <a:spcPct val="0"/>
                </a:spcAft>
                <a:defRPr/>
              </a:pPr>
              <a:t>48</a:t>
            </a:fld>
            <a:endParaRPr lang="en-US"/>
          </a:p>
        </p:txBody>
      </p:sp>
      <p:sp>
        <p:nvSpPr>
          <p:cNvPr id="4" name="Footer Placeholder 3"/>
          <p:cNvSpPr>
            <a:spLocks noGrp="1"/>
          </p:cNvSpPr>
          <p:nvPr>
            <p:ph type="ftr" sz="quarter" idx="11"/>
          </p:nvPr>
        </p:nvSpPr>
        <p:spPr/>
        <p:txBody>
          <a:bodyPr/>
          <a:lstStyle/>
          <a:p>
            <a:pPr>
              <a:defRPr/>
            </a:pPr>
            <a:r>
              <a:rPr lang="en-US"/>
              <a:t>U.S. Department of Veterans Affairs / Department of Defense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custDataLst>
              <p:tags r:id="rId1"/>
            </p:custDataLst>
          </p:nvPr>
        </p:nvSpPr>
        <p:spPr/>
        <p:txBody>
          <a:bodyPr/>
          <a:lstStyle/>
          <a:p>
            <a:pPr eaLnBrk="1" hangingPunct="1"/>
            <a:r>
              <a:rPr lang="en-US"/>
              <a:t>Website Overview: History</a:t>
            </a:r>
          </a:p>
        </p:txBody>
      </p:sp>
      <p:sp>
        <p:nvSpPr>
          <p:cNvPr id="23555" name="Content Placeholder 6"/>
          <p:cNvSpPr>
            <a:spLocks noGrp="1"/>
          </p:cNvSpPr>
          <p:nvPr>
            <p:ph sz="half" idx="1"/>
            <p:custDataLst>
              <p:tags r:id="rId2"/>
            </p:custDataLst>
          </p:nvPr>
        </p:nvSpPr>
        <p:spPr>
          <a:xfrm>
            <a:off x="457200" y="1219200"/>
            <a:ext cx="4038600" cy="4724400"/>
          </a:xfrm>
        </p:spPr>
        <p:txBody>
          <a:bodyPr/>
          <a:lstStyle/>
          <a:p>
            <a:pPr lvl="1" eaLnBrk="1" hangingPunct="1"/>
            <a:r>
              <a:rPr lang="en-US" sz="1800"/>
              <a:t>eBenefits (www.ebenefits.va.gov) is a joint VA/DoD Web portal that provides self-service capabilities to Veterans, Service members, their families and caregivers.</a:t>
            </a:r>
          </a:p>
          <a:p>
            <a:pPr lvl="1" eaLnBrk="1" hangingPunct="1"/>
            <a:r>
              <a:rPr lang="en-US" sz="1800"/>
              <a:t>Development of eBenefits was initiated in March of 2007 at the recommendation of the President’s Commission on Care for America’s Returning Wounded Warriors (Dole/Shalala).</a:t>
            </a:r>
          </a:p>
          <a:p>
            <a:pPr lvl="1" eaLnBrk="1" hangingPunct="1"/>
            <a:r>
              <a:rPr lang="en-US" sz="1800"/>
              <a:t>With quarterly releases, eBenefits continues to evolve as a “one-stop shop” for Veterans, Service members and their families.</a:t>
            </a:r>
          </a:p>
        </p:txBody>
      </p:sp>
      <p:sp>
        <p:nvSpPr>
          <p:cNvPr id="2" name="Footer Placeholder 1"/>
          <p:cNvSpPr>
            <a:spLocks noGrp="1"/>
          </p:cNvSpPr>
          <p:nvPr>
            <p:ph type="ftr" sz="quarter" idx="11"/>
            <p:custDataLst>
              <p:tags r:id="rId3"/>
            </p:custDataLst>
          </p:nvPr>
        </p:nvSpPr>
        <p:spPr/>
        <p:txBody>
          <a:bodyPr/>
          <a:lstStyle/>
          <a:p>
            <a:pPr>
              <a:defRPr/>
            </a:pPr>
            <a:r>
              <a:rPr lang="en-US"/>
              <a:t>U.S. Department of Veterans Affairs / Department of Defense</a:t>
            </a:r>
          </a:p>
        </p:txBody>
      </p:sp>
      <p:sp>
        <p:nvSpPr>
          <p:cNvPr id="23557" name="Slide Number Placeholder 2"/>
          <p:cNvSpPr>
            <a:spLocks noGrp="1"/>
          </p:cNvSpPr>
          <p:nvPr>
            <p:ph type="sldNum" sz="quarter" idx="10"/>
            <p:custDataLst>
              <p:tags r:id="rId4"/>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109AAE-8E22-4BFF-9252-532E0FF18DC4}" type="slidenum">
              <a:rPr lang="en-US" smtClean="0"/>
              <a:pPr fontAlgn="base">
                <a:spcBef>
                  <a:spcPct val="0"/>
                </a:spcBef>
                <a:spcAft>
                  <a:spcPct val="0"/>
                </a:spcAft>
              </a:pPr>
              <a:t>5</a:t>
            </a:fld>
            <a:endParaRPr lang="en-US"/>
          </a:p>
        </p:txBody>
      </p:sp>
      <p:pic>
        <p:nvPicPr>
          <p:cNvPr id="157698" name="Picture 2"/>
          <p:cNvPicPr>
            <a:picLocks noChangeAspect="1" noChangeArrowheads="1"/>
          </p:cNvPicPr>
          <p:nvPr>
            <p:custDataLst>
              <p:tags r:id="rId5"/>
            </p:custDataLst>
          </p:nvPr>
        </p:nvPicPr>
        <p:blipFill rotWithShape="1">
          <a:blip r:embed="rId8" cstate="print"/>
          <a:srcRect l="24486" t="12364" r="24818"/>
          <a:stretch/>
        </p:blipFill>
        <p:spPr bwMode="auto">
          <a:xfrm>
            <a:off x="4343400" y="1364848"/>
            <a:ext cx="4182528" cy="3886200"/>
          </a:xfrm>
          <a:prstGeom prst="rect">
            <a:avLst/>
          </a:prstGeom>
          <a:noFill/>
          <a:ln>
            <a:noFill/>
          </a:ln>
          <a:effectLst>
            <a:outerShdw dist="35921" dir="2700000" algn="ctr" rotWithShape="0">
              <a:schemeClr val="bg2"/>
            </a:outerShdw>
          </a:effectLst>
          <a:scene3d>
            <a:camera prst="perspectiveHeroicExtremeLeftFacing"/>
            <a:lightRig rig="threePt" dir="t"/>
          </a:scene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p:cNvPicPr>
            <a:picLocks noChangeAspect="1" noChangeArrowheads="1"/>
          </p:cNvPicPr>
          <p:nvPr/>
        </p:nvPicPr>
        <p:blipFill>
          <a:blip r:embed="rId8" cstate="print"/>
          <a:srcRect l="23038" t="27995" r="21890" b="38210"/>
          <a:stretch>
            <a:fillRect/>
          </a:stretch>
        </p:blipFill>
        <p:spPr bwMode="auto">
          <a:xfrm>
            <a:off x="0" y="1447800"/>
            <a:ext cx="9144000" cy="3810000"/>
          </a:xfrm>
          <a:prstGeom prst="rect">
            <a:avLst/>
          </a:prstGeom>
          <a:noFill/>
          <a:ln w="9525">
            <a:noFill/>
            <a:miter lim="800000"/>
            <a:headEnd/>
            <a:tailEnd/>
          </a:ln>
        </p:spPr>
      </p:pic>
      <p:sp>
        <p:nvSpPr>
          <p:cNvPr id="3" name="Rectangle 2"/>
          <p:cNvSpPr/>
          <p:nvPr>
            <p:custDataLst>
              <p:tags r:id="rId1"/>
            </p:custDataLst>
          </p:nvPr>
        </p:nvSpPr>
        <p:spPr>
          <a:xfrm>
            <a:off x="0" y="685800"/>
            <a:ext cx="9144000" cy="51816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0" name="Title 5"/>
          <p:cNvSpPr>
            <a:spLocks noGrp="1"/>
          </p:cNvSpPr>
          <p:nvPr>
            <p:ph type="title"/>
            <p:custDataLst>
              <p:tags r:id="rId2"/>
            </p:custDataLst>
          </p:nvPr>
        </p:nvSpPr>
        <p:spPr/>
        <p:txBody>
          <a:bodyPr/>
          <a:lstStyle/>
          <a:p>
            <a:pPr eaLnBrk="1" hangingPunct="1"/>
            <a:r>
              <a:rPr lang="en-US"/>
              <a:t>Website Overview : Website Statistics</a:t>
            </a:r>
            <a:endParaRPr lang="en-US">
              <a:solidFill>
                <a:srgbClr val="FF0000"/>
              </a:solidFill>
            </a:endParaRPr>
          </a:p>
        </p:txBody>
      </p:sp>
      <p:sp>
        <p:nvSpPr>
          <p:cNvPr id="24581" name="Content Placeholder 6"/>
          <p:cNvSpPr>
            <a:spLocks noGrp="1"/>
          </p:cNvSpPr>
          <p:nvPr>
            <p:ph idx="1"/>
            <p:custDataLst>
              <p:tags r:id="rId3"/>
            </p:custDataLst>
          </p:nvPr>
        </p:nvSpPr>
        <p:spPr/>
        <p:txBody>
          <a:bodyPr/>
          <a:lstStyle/>
          <a:p>
            <a:pPr marL="0" indent="0" eaLnBrk="1" hangingPunct="1"/>
            <a:r>
              <a:rPr lang="en-US" sz="2000"/>
              <a:t>eBenefits Statistics-</a:t>
            </a:r>
          </a:p>
          <a:p>
            <a:pPr marL="0" indent="0" eaLnBrk="1" hangingPunct="1"/>
            <a:endParaRPr lang="en-US" sz="2000"/>
          </a:p>
          <a:p>
            <a:pPr marL="0" indent="0" eaLnBrk="1" hangingPunct="1"/>
            <a:r>
              <a:rPr lang="en-US" sz="2000"/>
              <a:t>In the month of February 2013, there were over 2.4 Million registered eBenefits users.  Used in over 180 countries.</a:t>
            </a:r>
          </a:p>
          <a:p>
            <a:pPr marL="0" indent="0" eaLnBrk="1" hangingPunct="1"/>
            <a:endParaRPr lang="en-US" sz="2000"/>
          </a:p>
          <a:p>
            <a:pPr marL="0" indent="0" eaLnBrk="1" hangingPunct="1"/>
            <a:r>
              <a:rPr lang="en-US" sz="2000"/>
              <a:t>Number of claims status views:  over 17.7 Million to date </a:t>
            </a:r>
          </a:p>
          <a:p>
            <a:pPr marL="0" indent="0" eaLnBrk="1" hangingPunct="1"/>
            <a:endParaRPr lang="en-US" sz="2000"/>
          </a:p>
          <a:p>
            <a:pPr marL="0" indent="0" eaLnBrk="1" hangingPunct="1"/>
            <a:r>
              <a:rPr lang="en-US" sz="2000"/>
              <a:t>Home Loan COE: 217K to date</a:t>
            </a:r>
          </a:p>
          <a:p>
            <a:pPr marL="0" indent="0" eaLnBrk="1" hangingPunct="1"/>
            <a:endParaRPr lang="en-US" sz="2000"/>
          </a:p>
          <a:p>
            <a:pPr marL="0" indent="0" eaLnBrk="1" hangingPunct="1"/>
            <a:r>
              <a:rPr lang="en-US" sz="2000"/>
              <a:t>OMPF (DD 214): 238K to date</a:t>
            </a:r>
          </a:p>
          <a:p>
            <a:pPr marL="0" indent="0" eaLnBrk="1" hangingPunct="1"/>
            <a:endParaRPr lang="en-US" sz="2000"/>
          </a:p>
          <a:p>
            <a:pPr marL="0" indent="0" eaLnBrk="1" hangingPunct="1"/>
            <a:r>
              <a:rPr lang="en-US" sz="2000"/>
              <a:t>Letter Generator: 1.9 Million</a:t>
            </a:r>
          </a:p>
          <a:p>
            <a:pPr marL="0" indent="0" eaLnBrk="1" hangingPunct="1"/>
            <a:endParaRPr lang="en-US" sz="2000"/>
          </a:p>
          <a:p>
            <a:pPr marL="0" indent="0" eaLnBrk="1" hangingPunct="1"/>
            <a:r>
              <a:rPr lang="en-US" sz="2000"/>
              <a:t> January 2013: over 4.02 Million site visits</a:t>
            </a:r>
          </a:p>
          <a:p>
            <a:pPr marL="0" indent="0" eaLnBrk="1" hangingPunct="1"/>
            <a:endParaRPr lang="en-US" sz="2000"/>
          </a:p>
          <a:p>
            <a:pPr marL="0" indent="0" eaLnBrk="1" hangingPunct="1"/>
            <a:endParaRPr lang="en-US" sz="2000"/>
          </a:p>
          <a:p>
            <a:pPr marL="0" indent="0" eaLnBrk="1" hangingPunct="1"/>
            <a:endParaRPr lang="en-US" sz="2000"/>
          </a:p>
        </p:txBody>
      </p:sp>
      <p:sp>
        <p:nvSpPr>
          <p:cNvPr id="5" name="Footer Placeholder 4"/>
          <p:cNvSpPr>
            <a:spLocks noGrp="1"/>
          </p:cNvSpPr>
          <p:nvPr>
            <p:ph type="ftr" sz="quarter" idx="11"/>
            <p:custDataLst>
              <p:tags r:id="rId4"/>
            </p:custDataLst>
          </p:nvPr>
        </p:nvSpPr>
        <p:spPr/>
        <p:txBody>
          <a:bodyPr/>
          <a:lstStyle/>
          <a:p>
            <a:pPr>
              <a:defRPr/>
            </a:pPr>
            <a:r>
              <a:rPr lang="en-US"/>
              <a:t>U.S. Department of Veterans Affairs / Department of Defense</a:t>
            </a:r>
          </a:p>
        </p:txBody>
      </p:sp>
      <p:sp>
        <p:nvSpPr>
          <p:cNvPr id="24583" name="Slide Number Placeholder 3"/>
          <p:cNvSpPr>
            <a:spLocks noGrp="1"/>
          </p:cNvSpPr>
          <p:nvPr>
            <p:ph type="sldNum" sz="quarter" idx="10"/>
            <p:custDataLst>
              <p:tags r:id="rId5"/>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DF9344-6687-4AA3-B554-50DFC5B75A00}" type="slidenum">
              <a:rPr lang="en-US" smtClean="0"/>
              <a:pPr fontAlgn="base">
                <a:spcBef>
                  <a:spcPct val="0"/>
                </a:spcBef>
                <a:spcAft>
                  <a:spcPct val="0"/>
                </a:spcAft>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1"/>
            </p:custDataLst>
          </p:nvPr>
        </p:nvSpPr>
        <p:spPr/>
        <p:txBody>
          <a:bodyPr/>
          <a:lstStyle/>
          <a:p>
            <a:pPr eaLnBrk="1" hangingPunct="1"/>
            <a:r>
              <a:rPr lang="en-US"/>
              <a:t>Website Overview : Purpose and Importance</a:t>
            </a:r>
          </a:p>
        </p:txBody>
      </p:sp>
      <p:sp>
        <p:nvSpPr>
          <p:cNvPr id="25603" name="Content Placeholder 2"/>
          <p:cNvSpPr>
            <a:spLocks noGrp="1"/>
          </p:cNvSpPr>
          <p:nvPr>
            <p:ph idx="1"/>
            <p:custDataLst>
              <p:tags r:id="rId2"/>
            </p:custDataLst>
          </p:nvPr>
        </p:nvSpPr>
        <p:spPr/>
        <p:txBody>
          <a:bodyPr/>
          <a:lstStyle/>
          <a:p>
            <a:pPr lvl="1" eaLnBrk="1" hangingPunct="1">
              <a:buClr>
                <a:srgbClr val="404040"/>
              </a:buClr>
            </a:pPr>
            <a:r>
              <a:rPr lang="en-US" sz="1800">
                <a:solidFill>
                  <a:srgbClr val="404040"/>
                </a:solidFill>
              </a:rPr>
              <a:t>Provides a secure, single, personalized online point of entry to access numerous VA and DoD applications and services.</a:t>
            </a:r>
          </a:p>
          <a:p>
            <a:pPr lvl="1" eaLnBrk="1" hangingPunct="1">
              <a:buClr>
                <a:srgbClr val="404040"/>
              </a:buClr>
            </a:pPr>
            <a:r>
              <a:rPr lang="en-US" sz="1800">
                <a:solidFill>
                  <a:srgbClr val="404040"/>
                </a:solidFill>
              </a:rPr>
              <a:t>Offers access to over 50 self-service tools (through online transactions, without needing to call or visit VA).</a:t>
            </a:r>
          </a:p>
          <a:p>
            <a:pPr lvl="1" eaLnBrk="1" hangingPunct="1">
              <a:buClr>
                <a:srgbClr val="404040"/>
              </a:buClr>
            </a:pPr>
            <a:r>
              <a:rPr lang="en-US" sz="1800">
                <a:solidFill>
                  <a:srgbClr val="404040"/>
                </a:solidFill>
              </a:rPr>
              <a:t>Facilitates improved customer service and access for Veterans to VA information and services.</a:t>
            </a:r>
          </a:p>
          <a:p>
            <a:pPr lvl="1" eaLnBrk="1" hangingPunct="1">
              <a:buClr>
                <a:srgbClr val="404040"/>
              </a:buClr>
            </a:pPr>
            <a:r>
              <a:rPr lang="en-US" sz="1800">
                <a:solidFill>
                  <a:srgbClr val="404040"/>
                </a:solidFill>
              </a:rPr>
              <a:t>Helps Veterans manage their claims. </a:t>
            </a:r>
          </a:p>
          <a:p>
            <a:pPr lvl="1" eaLnBrk="1" hangingPunct="1">
              <a:buClr>
                <a:srgbClr val="404040"/>
              </a:buClr>
            </a:pPr>
            <a:r>
              <a:rPr lang="en-US" sz="1800">
                <a:solidFill>
                  <a:srgbClr val="404040"/>
                </a:solidFill>
              </a:rPr>
              <a:t>Provides links to other sites that provide information about military and Veteran benefits and services.</a:t>
            </a:r>
          </a:p>
        </p:txBody>
      </p:sp>
      <p:sp>
        <p:nvSpPr>
          <p:cNvPr id="25604"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0F0AC4-935A-4B97-99E2-0AC1D422D5FC}" type="slidenum">
              <a:rPr lang="en-US" smtClean="0"/>
              <a:pPr fontAlgn="base">
                <a:spcBef>
                  <a:spcPct val="0"/>
                </a:spcBef>
                <a:spcAft>
                  <a:spcPct val="0"/>
                </a:spcAft>
              </a:pPr>
              <a:t>7</a:t>
            </a:fld>
            <a:endParaRPr lang="en-US"/>
          </a:p>
        </p:txBody>
      </p:sp>
      <p:sp>
        <p:nvSpPr>
          <p:cNvPr id="6" name="Footer Placeholder 5"/>
          <p:cNvSpPr>
            <a:spLocks noGrp="1"/>
          </p:cNvSpPr>
          <p:nvPr>
            <p:ph type="ftr" sz="quarter" idx="11"/>
            <p:custDataLst>
              <p:tags r:id="rId4"/>
            </p:custDataLst>
          </p:nvPr>
        </p:nvSpPr>
        <p:spPr/>
        <p:txBody>
          <a:bodyPr/>
          <a:lstStyle/>
          <a:p>
            <a:pPr>
              <a:defRPr/>
            </a:pPr>
            <a:r>
              <a:rPr lang="en-US"/>
              <a:t>U.S. Department of Veterans Affairs / Department of Defense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custDataLst>
              <p:tags r:id="rId1"/>
            </p:custDataLst>
          </p:nvPr>
        </p:nvSpPr>
        <p:spPr/>
        <p:txBody>
          <a:bodyPr/>
          <a:lstStyle/>
          <a:p>
            <a:pPr eaLnBrk="1" hangingPunct="1"/>
            <a:r>
              <a:rPr lang="en-US"/>
              <a:t>Website Overview : eBenefits Users</a:t>
            </a:r>
          </a:p>
        </p:txBody>
      </p:sp>
      <p:sp>
        <p:nvSpPr>
          <p:cNvPr id="26627" name="Content Placeholder 2"/>
          <p:cNvSpPr>
            <a:spLocks noGrp="1"/>
          </p:cNvSpPr>
          <p:nvPr>
            <p:ph sz="half" idx="1"/>
            <p:custDataLst>
              <p:tags r:id="rId2"/>
            </p:custDataLst>
          </p:nvPr>
        </p:nvSpPr>
        <p:spPr>
          <a:xfrm>
            <a:off x="457200" y="1600200"/>
            <a:ext cx="3200400" cy="3962400"/>
          </a:xfrm>
        </p:spPr>
        <p:txBody>
          <a:bodyPr/>
          <a:lstStyle/>
          <a:p>
            <a:pPr lvl="1" eaLnBrk="1" hangingPunct="1">
              <a:lnSpc>
                <a:spcPct val="80000"/>
              </a:lnSpc>
            </a:pPr>
            <a:r>
              <a:rPr lang="en-US" sz="1800"/>
              <a:t>Veterans</a:t>
            </a:r>
          </a:p>
          <a:p>
            <a:pPr lvl="1" eaLnBrk="1" hangingPunct="1">
              <a:lnSpc>
                <a:spcPct val="80000"/>
              </a:lnSpc>
            </a:pPr>
            <a:r>
              <a:rPr lang="en-US" sz="1800"/>
              <a:t>Service members</a:t>
            </a:r>
          </a:p>
          <a:p>
            <a:pPr lvl="1" eaLnBrk="1" hangingPunct="1">
              <a:lnSpc>
                <a:spcPct val="80000"/>
              </a:lnSpc>
            </a:pPr>
            <a:r>
              <a:rPr lang="en-US" sz="1800"/>
              <a:t>Family members eligible for benefits (legal dependents over age 18)</a:t>
            </a:r>
          </a:p>
        </p:txBody>
      </p:sp>
      <p:sp>
        <p:nvSpPr>
          <p:cNvPr id="26628" name="Slide Number Placeholder 4"/>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7D719B-C0CB-4E89-89AE-D55CC39CFC17}" type="slidenum">
              <a:rPr lang="en-US" smtClean="0"/>
              <a:pPr fontAlgn="base">
                <a:spcBef>
                  <a:spcPct val="0"/>
                </a:spcBef>
                <a:spcAft>
                  <a:spcPct val="0"/>
                </a:spcAft>
              </a:pPr>
              <a:t>8</a:t>
            </a:fld>
            <a:endParaRPr lang="en-US"/>
          </a:p>
        </p:txBody>
      </p:sp>
      <p:sp>
        <p:nvSpPr>
          <p:cNvPr id="7" name="Footer Placeholder 6"/>
          <p:cNvSpPr>
            <a:spLocks noGrp="1"/>
          </p:cNvSpPr>
          <p:nvPr>
            <p:ph type="ftr" sz="quarter" idx="11"/>
            <p:custDataLst>
              <p:tags r:id="rId4"/>
            </p:custDataLst>
          </p:nvPr>
        </p:nvSpPr>
        <p:spPr/>
        <p:txBody>
          <a:bodyPr/>
          <a:lstStyle/>
          <a:p>
            <a:pPr>
              <a:defRPr/>
            </a:pPr>
            <a:r>
              <a:rPr lang="en-US"/>
              <a:t>U.S. Department of Veterans Affairs / Department of Defense</a:t>
            </a:r>
          </a:p>
        </p:txBody>
      </p:sp>
      <p:pic>
        <p:nvPicPr>
          <p:cNvPr id="4" name="Picture 3"/>
          <p:cNvPicPr>
            <a:picLocks noChangeAspect="1"/>
          </p:cNvPicPr>
          <p:nvPr>
            <p:custDataLst>
              <p:tags r:id="rId5"/>
            </p:custDataLst>
          </p:nvPr>
        </p:nvPicPr>
        <p:blipFill>
          <a:blip r:embed="rId8" cstate="print"/>
          <a:stretch>
            <a:fillRect/>
          </a:stretch>
        </p:blipFill>
        <p:spPr>
          <a:xfrm>
            <a:off x="3810000" y="1676400"/>
            <a:ext cx="4805363" cy="35687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custDataLst>
              <p:tags r:id="rId1"/>
            </p:custDataLst>
          </p:nvPr>
        </p:nvSpPr>
        <p:spPr/>
        <p:txBody>
          <a:bodyPr/>
          <a:lstStyle/>
          <a:p>
            <a:pPr eaLnBrk="1" hangingPunct="1"/>
            <a:r>
              <a:rPr lang="en-US"/>
              <a:t>Website Overview : Website Navigation Overview</a:t>
            </a:r>
          </a:p>
        </p:txBody>
      </p:sp>
      <p:sp>
        <p:nvSpPr>
          <p:cNvPr id="3" name="Footer Placeholder 2"/>
          <p:cNvSpPr>
            <a:spLocks noGrp="1"/>
          </p:cNvSpPr>
          <p:nvPr>
            <p:ph type="ftr" sz="quarter" idx="11"/>
            <p:custDataLst>
              <p:tags r:id="rId2"/>
            </p:custDataLst>
          </p:nvPr>
        </p:nvSpPr>
        <p:spPr/>
        <p:txBody>
          <a:bodyPr/>
          <a:lstStyle/>
          <a:p>
            <a:pPr>
              <a:defRPr/>
            </a:pPr>
            <a:r>
              <a:rPr lang="en-US"/>
              <a:t>U.S. Department of Veterans Affairs / Department of Defense</a:t>
            </a:r>
          </a:p>
        </p:txBody>
      </p:sp>
      <p:sp>
        <p:nvSpPr>
          <p:cNvPr id="27652" name="Slide Number Placeholder 3"/>
          <p:cNvSpPr>
            <a:spLocks noGrp="1"/>
          </p:cNvSpPr>
          <p:nvPr>
            <p:ph type="sldNum" sz="quarter" idx="10"/>
            <p:custDataLst>
              <p:tags r:id="rId3"/>
            </p:custDataLst>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7F809-9CD9-4584-9D79-449621A4AEB8}" type="slidenum">
              <a:rPr lang="en-US" smtClean="0"/>
              <a:pPr fontAlgn="base">
                <a:spcBef>
                  <a:spcPct val="0"/>
                </a:spcBef>
                <a:spcAft>
                  <a:spcPct val="0"/>
                </a:spcAft>
              </a:pPr>
              <a:t>9</a:t>
            </a:fld>
            <a:endParaRPr lang="en-US"/>
          </a:p>
        </p:txBody>
      </p:sp>
      <p:grpSp>
        <p:nvGrpSpPr>
          <p:cNvPr id="27653" name="Group 1"/>
          <p:cNvGrpSpPr>
            <a:grpSpLocks/>
          </p:cNvGrpSpPr>
          <p:nvPr>
            <p:custDataLst>
              <p:tags r:id="rId4"/>
            </p:custDataLst>
          </p:nvPr>
        </p:nvGrpSpPr>
        <p:grpSpPr bwMode="auto">
          <a:xfrm>
            <a:off x="685800" y="842963"/>
            <a:ext cx="8432800" cy="5105400"/>
            <a:chOff x="685800" y="843550"/>
            <a:chExt cx="8432242" cy="5105470"/>
          </a:xfrm>
        </p:grpSpPr>
        <p:pic>
          <p:nvPicPr>
            <p:cNvPr id="27654" name="Picture 2"/>
            <p:cNvPicPr>
              <a:picLocks noChangeAspect="1" noChangeArrowheads="1"/>
            </p:cNvPicPr>
            <p:nvPr/>
          </p:nvPicPr>
          <p:blipFill>
            <a:blip r:embed="rId13" cstate="print"/>
            <a:srcRect l="15332" t="13071" r="17023"/>
            <a:stretch>
              <a:fillRect/>
            </a:stretch>
          </p:blipFill>
          <p:spPr bwMode="auto">
            <a:xfrm>
              <a:off x="838201" y="843550"/>
              <a:ext cx="7391400" cy="5105470"/>
            </a:xfrm>
            <a:prstGeom prst="rect">
              <a:avLst/>
            </a:prstGeom>
            <a:noFill/>
            <a:ln w="9525">
              <a:noFill/>
              <a:miter lim="800000"/>
              <a:headEnd/>
              <a:tailEnd/>
            </a:ln>
          </p:spPr>
        </p:pic>
        <p:sp>
          <p:nvSpPr>
            <p:cNvPr id="7" name="Oval 6"/>
            <p:cNvSpPr/>
            <p:nvPr>
              <p:custDataLst>
                <p:tags r:id="rId5"/>
              </p:custDataLst>
            </p:nvPr>
          </p:nvSpPr>
          <p:spPr>
            <a:xfrm>
              <a:off x="6248032" y="1067390"/>
              <a:ext cx="1142924" cy="4572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ular Callout 14"/>
            <p:cNvSpPr/>
            <p:nvPr>
              <p:custDataLst>
                <p:tags r:id="rId6"/>
              </p:custDataLst>
            </p:nvPr>
          </p:nvSpPr>
          <p:spPr>
            <a:xfrm>
              <a:off x="7484613" y="948326"/>
              <a:ext cx="1633429" cy="914413"/>
            </a:xfrm>
            <a:prstGeom prst="wedgeRoundRectCallout">
              <a:avLst>
                <a:gd name="adj1" fmla="val -84485"/>
                <a:gd name="adj2" fmla="val 1436"/>
                <a:gd name="adj3" fmla="val 16667"/>
              </a:avLst>
            </a:prstGeom>
            <a:solidFill>
              <a:srgbClr val="00467F"/>
            </a:solidFill>
            <a:ln w="28575">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rPr>
                <a:t>Login/Register </a:t>
              </a:r>
              <a:r>
                <a:rPr lang="en-US" sz="1200" dirty="0">
                  <a:solidFill>
                    <a:schemeClr val="bg1"/>
                  </a:solidFill>
                </a:rPr>
                <a:t>Authenticate with a basic or premium account</a:t>
              </a:r>
            </a:p>
          </p:txBody>
        </p:sp>
        <p:sp>
          <p:nvSpPr>
            <p:cNvPr id="16" name="Oval 15"/>
            <p:cNvSpPr/>
            <p:nvPr>
              <p:custDataLst>
                <p:tags r:id="rId7"/>
              </p:custDataLst>
            </p:nvPr>
          </p:nvSpPr>
          <p:spPr>
            <a:xfrm>
              <a:off x="2362089" y="1413470"/>
              <a:ext cx="806397" cy="3397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ounded Rectangular Callout 18"/>
            <p:cNvSpPr/>
            <p:nvPr>
              <p:custDataLst>
                <p:tags r:id="rId8"/>
              </p:custDataLst>
            </p:nvPr>
          </p:nvSpPr>
          <p:spPr>
            <a:xfrm>
              <a:off x="685800" y="1862739"/>
              <a:ext cx="1633430" cy="914413"/>
            </a:xfrm>
            <a:prstGeom prst="wedgeRoundRectCallout">
              <a:avLst>
                <a:gd name="adj1" fmla="val 84124"/>
                <a:gd name="adj2" fmla="val -61608"/>
                <a:gd name="adj3" fmla="val 16667"/>
              </a:avLst>
            </a:prstGeom>
            <a:solidFill>
              <a:srgbClr val="00467F"/>
            </a:solidFill>
            <a:ln w="28575">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rPr>
                <a:t>Claims Status</a:t>
              </a:r>
            </a:p>
            <a:p>
              <a:pPr fontAlgn="auto">
                <a:spcBef>
                  <a:spcPts val="0"/>
                </a:spcBef>
                <a:spcAft>
                  <a:spcPts val="0"/>
                </a:spcAft>
                <a:defRPr/>
              </a:pPr>
              <a:r>
                <a:rPr lang="en-US" sz="1200" dirty="0">
                  <a:solidFill>
                    <a:schemeClr val="bg1"/>
                  </a:solidFill>
                </a:rPr>
                <a:t>View your Claims Status here</a:t>
              </a:r>
            </a:p>
          </p:txBody>
        </p:sp>
        <p:sp>
          <p:nvSpPr>
            <p:cNvPr id="21" name="Oval 20"/>
            <p:cNvSpPr/>
            <p:nvPr>
              <p:custDataLst>
                <p:tags r:id="rId9"/>
              </p:custDataLst>
            </p:nvPr>
          </p:nvSpPr>
          <p:spPr>
            <a:xfrm>
              <a:off x="5828960" y="3810628"/>
              <a:ext cx="1142924" cy="4572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ular Callout 16"/>
            <p:cNvSpPr/>
            <p:nvPr>
              <p:custDataLst>
                <p:tags r:id="rId10"/>
              </p:custDataLst>
            </p:nvPr>
          </p:nvSpPr>
          <p:spPr>
            <a:xfrm>
              <a:off x="6933787" y="3048617"/>
              <a:ext cx="1633430" cy="914413"/>
            </a:xfrm>
            <a:prstGeom prst="wedgeRoundRectCallout">
              <a:avLst>
                <a:gd name="adj1" fmla="val -74137"/>
                <a:gd name="adj2" fmla="val 44914"/>
                <a:gd name="adj3" fmla="val 16667"/>
              </a:avLst>
            </a:prstGeom>
            <a:solidFill>
              <a:srgbClr val="00467F"/>
            </a:solidFill>
            <a:ln w="28575">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sz="1400" b="1" dirty="0">
                  <a:solidFill>
                    <a:schemeClr val="bg1"/>
                  </a:solidFill>
                </a:rPr>
                <a:t>Features</a:t>
              </a:r>
            </a:p>
            <a:p>
              <a:pPr fontAlgn="auto">
                <a:spcBef>
                  <a:spcPts val="0"/>
                </a:spcBef>
                <a:spcAft>
                  <a:spcPts val="0"/>
                </a:spcAft>
                <a:defRPr/>
              </a:pPr>
              <a:r>
                <a:rPr lang="en-US" sz="1200" dirty="0">
                  <a:solidFill>
                    <a:schemeClr val="bg1"/>
                  </a:solidFill>
                </a:rPr>
                <a:t>View all Features that are available to eBenefits users</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21&quot;/&gt;&lt;lineCharCount val=&quot;90&quot;/&gt;&lt;lineCharCount val=&quot;77&quot;/&gt;&lt;lineCharCount val=&quot;78&quot;/&gt;&lt;lineCharCount val=&quot;85&quot;/&gt;&lt;lineCharCount val=&quot;1&quot;/&gt;&lt;lineCharCount val=&quot;1&quot;/&gt;&lt;lineCharCount val=&quot;17&quot;/&gt;&lt;lineCharCount val=&quot;85&quot;/&gt;&lt;lineCharCount val=&quot;59&quot;/&gt;&lt;lineCharCount val=&quot;87&quot;/&gt;&lt;lineCharCount val=&quot;31&quot;/&gt;&lt;lineCharCount val=&quot;81&quot;/&gt;&lt;lineCharCount val=&quot;36&quot;/&gt;&lt;lineCharCount val=&quot;82&quot;/&gt;&lt;lineCharCount val=&quot;24&quot;/&gt;&lt;lineCharCount val=&quot;84&quot;/&gt;&lt;lineCharCount val=&quot;5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2&quot;/&gt;&lt;lineCharCount val=&quot;65&quot;/&gt;&lt;lineCharCount val=&quot;16&quot;/&gt;&lt;lineCharCount val=&quot;1&quot;/&gt;&lt;lineCharCount val=&quot;51&quot;/&gt;&lt;lineCharCount val=&quot;23&quot;/&gt;&lt;lineCharCount val=&quot;29&quot;/&gt;&lt;lineCharCount val=&quot;16&quot;/&gt;&lt;lineCharCount val=&quot;61&quot;/&gt;&lt;lineCharCount val=&quot;77&quot;/&gt;&lt;lineCharCount val=&quot;72&quot;/&gt;&lt;lineCharCount val=&quot;1&quot;/&gt;&lt;lineCharCount val=&quot;1&quot;/&gt;&lt;lineCharCount val=&quot;2&quot;/&gt;&lt;lineCharCount val=&quot;1&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66&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1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5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54&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9&quot;/&gt;&lt;lineCharCount val=&quot;70&quot;/&gt;&lt;lineCharCount val=&quot;73&quot;/&gt;&lt;lineCharCount val=&quot;14&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3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4&quot;/&gt;&lt;lineCharCount val=&quot;62&quot;/&gt;&lt;lineCharCount val=&quot;62&quot;/&gt;&lt;lineCharCount val=&quot;51&quot;/&gt;&lt;lineCharCount val=&quot;75&quot;/&gt;&lt;lineCharCount val=&quot;19&quot;/&gt;&lt;lineCharCount val=&quot;47&quot;/&gt;&lt;lineCharCount val=&quot;78&quot;/&gt;&lt;lineCharCount val=&quot;48&quot;/&gt;&lt;lineCharCount val=&quot;76&quot;/&gt;&lt;lineCharCount val=&quot;4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16&quot;/&gt;&lt;lineCharCount val=&quot;14&quot;/&gt;&lt;lineCharCount val=&quot;17&quot;/&gt;&lt;lineCharCount val=&quot;12&quot;/&gt;&lt;lineCharCount val=&quot;11&quot;/&gt;&lt;lineCharCount val=&quot;8&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85&quot;/&gt;&lt;lineCharCount val=&quot;90&quot;/&gt;&lt;lineCharCount val=&quot;92&quot;/&gt;&lt;lineCharCount val=&quot;86&quot;/&gt;&lt;lineCharCount val=&quot;61&quot;/&gt;&lt;lineCharCount val=&quot;85&quot;/&gt;&lt;lineCharCount val=&quot;69&quot;/&gt;&lt;lineCharCount val=&quot;84&quot;/&gt;&lt;lineCharCount val=&quot;57&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9C103F-77E3-40B8-9676-37B79BEF932E}&quot;/&gt;&lt;isInvalidForFieldText val=&quot;0&quot;/&gt;&lt;Image&gt;&lt;filename val=&quot;C:\Users\Natalie Wong\AppData\Local\Temp\CP2124301766664Session\CPTrustFolder2124301766727\PPTImport2124301962789\data\asimages\{599C103F-77E3-40B8-9676-37B79BEF932E}_38.png&quot;/&gt;&lt;left val=&quot;75&quot;/&gt;&lt;top val=&quot;276&quot;/&gt;&lt;width val=&quot;587&quot;/&gt;&lt;height val=&quot;19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9&quot;/&gt;&lt;lineCharCount val=&quot;39&quot;/&gt;&lt;lineCharCount val=&quot;80&quot;/&gt;&lt;lineCharCount val=&quot;4&quot;/&gt;&lt;lineCharCount val=&quot;1&quot;/&gt;&lt;lineCharCount val=&quot;61&quot;/&gt;&lt;lineCharCount val=&quot;37&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1&quot;/&gt;&lt;lineCharCount val=&quot;73&quot;/&gt;&lt;lineCharCount val=&quot;42&quot;/&gt;&lt;lineCharCount val=&quot;1&quot;/&gt;&lt;lineCharCount val=&quot;73&quot;/&gt;&lt;lineCharCount val=&quot;1&quot;/&gt;&lt;lineCharCount val=&quot;73&quot;/&gt;&lt;lineCharCount val=&quot;22&quot;/&gt;&lt;lineCharCount val=&quot;1&quot;/&gt;&lt;lineCharCount val=&quot;58&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0&quot;/&gt;&lt;lineCharCount val=&quot;16&quot;/&gt;&lt;lineCharCount val=&quot;12&quot;/&gt;&lt;lineCharCount val=&quot;14&quot;/&gt;&lt;lineCharCount val=&quot;11&quot;/&gt;&lt;lineCharCount val=&quot;10&quot;/&gt;&lt;lineCharCount val=&quot;14&quot;/&gt;&lt;lineCharCount val=&quot;10&quot;/&gt;&lt;lineCharCount val=&quot;11&quot;/&gt;&lt;lineCharCount val=&quot;8&quot;/&gt;&lt;lineCharCount val=&quot;1&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65&quot;/&gt;&lt;lineCharCount val=&quot;63&quot;/&gt;&lt;lineCharCount val=&quot;71&quot;/&gt;&lt;lineCharCount val=&quot;7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6&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2&quot;/&gt;&lt;lineCharCount val=&quot;76&quot;/&gt;&lt;lineCharCount val=&quot;45&quot;/&gt;&lt;lineCharCount val=&quot;44&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3B074F-1C89-4188-B4EF-7ED13B2852C2}&quot;/&gt;&lt;isInvalidForFieldText val=&quot;0&quot;/&gt;&lt;Image&gt;&lt;filename val=&quot;C:\Users\Natalie Wong\AppData\Local\Temp\CP2124301766664Session\CPTrustFolder2124301766727\PPTImport2124301962789\data\asimages\{BA3B074F-1C89-4188-B4EF-7ED13B2852C2}_43.png&quot;/&gt;&lt;left val=&quot;106&quot;/&gt;&lt;top val=&quot;177&quot;/&gt;&lt;width val=&quot;518&quot;/&gt;&lt;height val=&quot;297&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12&quot;/&gt;&lt;lineCharCount val=&quot;9&quot;/&gt;&lt;lineCharCount val=&quot;8&quot;/&gt;&lt;lineCharCount val=&quot;21&quot;/&gt;&lt;lineCharCount val=&quot;11&quot;/&gt;&lt;lineCharCount val=&quot;5&quot;/&gt;&lt;lineCharCount val=&quot;18&quot;/&gt;&lt;lineCharCount val=&quot;18&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9C8ABA-27F9-4B7A-B4D7-B1E87B949D52}&quot;/&gt;&lt;isInvalidForFieldText val=&quot;0&quot;/&gt;&lt;Image&gt;&lt;filename val=&quot;C:\Users\Natalie Wong\AppData\Local\Temp\CP2124301766664Session\CPTrustFolder2124301766727\PPTImport2124301962789\data\asimages\{2E9C8ABA-27F9-4B7A-B4D7-B1E87B949D52}_44.png&quot;/&gt;&lt;left val=&quot;372&quot;/&gt;&lt;top val=&quot;63&quot;/&gt;&lt;width val=&quot;310&quot;/&gt;&lt;height val=&quot;411&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2&quot;/&gt;&lt;lineCharCount val=&quot;31&quot;/&gt;&lt;lineCharCount val=&quot;12&quot;/&gt;&lt;lineCharCount val=&quot;29&quot;/&gt;&lt;lineCharCount val=&quot;33&quot;/&gt;&lt;lineCharCount val=&quot;37&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2&quot;/&gt;&lt;lineCharCount val=&quot;33&quot;/&gt;&lt;lineCharCount val=&quot;37&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37&quot;/&gt;&lt;lineCharCount val=&quot;69&quot;/&gt;&lt;lineCharCount val=&quot;81&quot;/&gt;&lt;lineCharCount val=&quot;8&quot;/&gt;&lt;lineCharCount val=&quot;70&quot;/&gt;&lt;lineCharCount val=&quot;9&quot;/&gt;&lt;lineCharCount val=&quot;86&quot;/&gt;&lt;lineCharCount val=&quot;82&quot;/&gt;&lt;lineCharCount val=&quot;26&quot;/&gt;&lt;lineCharCount val=&quot;78&quot;/&gt;&lt;lineCharCount val=&quot;38&quot;/&gt;&lt;lineCharCount val=&quot;84&quot;/&gt;&lt;lineCharCount val=&quot;67&quot;/&gt;&lt;lineCharCount val=&quot;78&quot;/&gt;&lt;lineCharCount val=&quot;20&quot;/&gt;&lt;lineCharCount val=&quot;75&quot;/&gt;&lt;lineCharCount val=&quot;85&quot;/&gt;&lt;lineCharCount val=&quot;16&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0&quot;/&gt;&lt;lineCharCount val=&quot;32&quot;/&gt;&lt;lineCharCount val=&quot;49&quot;/&gt;&lt;lineCharCount val=&quot;18&quot;/&gt;&lt;lineCharCount val=&quot;67&quot;/&gt;&lt;lineCharCount val=&quot;50&quot;/&gt;&lt;lineCharCount val=&quot;39&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5&quot;/&gt;&lt;lineCharCount val=&quot;77&quot;/&gt;&lt;lineCharCount val=&quot;1&quot;/&gt;&lt;lineCharCount val=&quot;81&quot;/&gt;&lt;lineCharCount val=&quot;69&quot;/&gt;&lt;lineCharCount val=&quot;1&quot;/&gt;&lt;lineCharCount val=&quot;58&quot;/&gt;&lt;lineCharCount val=&quot;1&quot;/&gt;&lt;lineCharCount val=&quot;67&quot;/&gt;&lt;lineCharCount val=&quot;68&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7&quot;/&gt;&lt;lineCharCount val=&quot;8&quot;/&gt;&lt;lineCharCount val=&quot;19&quot;/&gt;&lt;lineCharCount val=&quot;23&quot;/&gt;&lt;lineCharCount val=&quot;6&quot;/&gt;&lt;lineCharCount val=&quot;20&quot;/&gt;&lt;lineCharCount val=&quot;1&quot;/&gt;&lt;lineCharCount val=&quot;14&quot;/&gt;&lt;lineCharCount val=&quot;9&quot;/&gt;&lt;lineCharCount val=&quot;24&quot;/&gt;&lt;lineCharCount val=&quot;26&quot;/&gt;&lt;lineCharCount val=&quot;18&quot;/&gt;&lt;lineCharCount val=&quot;20&quot;/&gt;&lt;lineCharCount val=&quot;1&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9&quot;/&gt;&lt;lineCharCount val=&quot;16&quot;/&gt;&lt;lineCharCount val=&quot;14&quot;/&gt;&lt;lineCharCount val=&quot;29&quot;/&gt;&lt;lineCharCount val=&quot;1&quot;/&gt;&lt;lineCharCount val=&quot;10&quot;/&gt;&lt;lineCharCount val=&quot;16&quot;/&gt;&lt;lineCharCount val=&quot;26&quot;/&gt;&lt;lineCharCount val=&quot;11&quot;/&gt;&lt;lineCharCount val=&quot;10&quot;/&gt;&lt;lineCharCount val=&quot;2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38&quot;/&gt;&lt;lineCharCount val=&quot;54&quot;/&gt;&lt;lineCharCount val=&quot;75&quot;/&gt;&lt;lineCharCount val=&quot;78&quot;/&gt;&lt;lineCharCount val=&quot;21&quot;/&gt;&lt;lineCharCount val=&quot;47&quot;/&gt;&lt;lineCharCount val=&quot;73&quot;/&gt;&lt;lineCharCount val=&quot;17&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15&quot;/&gt;&lt;lineCharCount val=&quot;8&quot;/&gt;&lt;lineCharCount val=&quot;19&quot;/&gt;&lt;lineCharCount val=&quot;12&quot;/&gt;&lt;lineCharCount val=&quot;11&quot;/&gt;&lt;lineCharCount val=&quot;6&quot;/&gt;&lt;lineCharCount val=&quot;11&quot;/&gt;&lt;lineCharCount val=&quot;9&quot;/&gt;&lt;lineCharCount val=&quot;11&quot;/&gt;&lt;lineCharCount val=&quot;8&quot;/&gt;&lt;lineCharCount val=&quot;1&quot;/&gt;&lt;lineCharCount val=&quot;1&quot;/&gt;&lt;lineCharCount val=&quot;1&quot;/&gt;&lt;lineCharCount val=&quot;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6&quot;/&gt;&lt;lineCharCount val=&quot;31&quot;/&gt;&lt;lineCharCount val=&quot;38&quot;/&gt;&lt;lineCharCount val=&quot;33&quot;/&gt;&lt;lineCharCount val=&quot;25&quot;/&gt;&lt;lineCharCount val=&quot;29&quot;/&gt;&lt;lineCharCount val=&quot;34&quot;/&gt;&lt;lineCharCount val=&quot;34&quot;/&gt;&lt;lineCharCount val=&quot;33&quot;/&gt;&lt;lineCharCount val=&quot;27&quot;/&gt;&lt;lineCharCount val=&quot;16&quot;/&gt;&lt;lineCharCount val=&quot;35&quot;/&gt;&lt;lineCharCount val=&quot;35&quot;/&gt;&lt;lineCharCount val=&quot;28&quot;/&gt;&lt;lineCharCount val=&quot;27&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55DBF1D-71E1-4853-8E0A-92C00F60ADAD}&quot;/&gt;&lt;isInvalidForFieldText val=&quot;0&quot;/&gt;&lt;Image&gt;&lt;filename val=&quot;C:\Users\Natalie Wong\AppData\Local\Temp\CP2124301766664Session\CPTrustFolder2124301766727\PPTImport2124301962789\data\asimages\{E55DBF1D-71E1-4853-8E0A-92C00F60ADAD}_5.png&quot;/&gt;&lt;left val=&quot;387&quot;/&gt;&lt;top val=&quot;92&quot;/&gt;&lt;width val=&quot;303&quot;/&gt;&lt;height val=&quot;369&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66&quot;/&gt;&lt;lineCharCount val=&quot;17&quot;/&gt;&lt;lineCharCount val=&quot;20&quot;/&gt;&lt;lineCharCount val=&quot;32&quot;/&gt;&lt;lineCharCount val=&quot;36&quot;/&gt;&lt;lineCharCount val=&quot;36&quot;/&gt;&lt;lineCharCount val=&quot;38&quot;/&gt;&lt;lineCharCount val=&quot;39&quot;/&gt;&lt;lineCharCount val=&quot;3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2&quot;/&gt;&lt;lineCharCount val=&quot;47&quot;/&gt;&lt;lineCharCount val=&quot;82&quot;/&gt;&lt;lineCharCount val=&quot;30&quot;/&gt;&lt;lineCharCount val=&quot;68&quot;/&gt;&lt;lineCharCount val=&quot;26&quot;/&gt;&lt;lineCharCount val=&quot;37&quot;/&gt;&lt;lineCharCount val=&quot;74&quot;/&gt;&lt;lineCharCount val=&quot;3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9&quot;/&gt;&lt;lineCharCount val=&quot;16&quot;/&gt;&lt;lineCharCount val=&quot;24&quot;/&gt;&lt;lineCharCount val=&quot;20&quot;/&gt;&lt;lineCharCount val=&quot;2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6C9EF8-B626-4FB2-ADE9-8E13D31FDEDD}&quot;/&gt;&lt;isInvalidForFieldText val=&quot;0&quot;/&gt;&lt;Image&gt;&lt;filename val=&quot;C:\Users\Natalie Wong\AppData\Local\Temp\CP2124301766664Session\CPTrustFolder2124301766727\PPTImport2124301962789\data\asimages\{8C6C9EF8-B626-4FB2-ADE9-8E13D31FDEDD}_8.png&quot;/&gt;&lt;left val=&quot;297&quot;/&gt;&lt;top val=&quot;129&quot;/&gt;&lt;width val=&quot;387&quot;/&gt;&lt;height val=&quot;29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A962B3-3986-4DBE-BA70-EA52D4FF9D41}&quot;/&gt;&lt;isInvalidForFieldText val=&quot;0&quot;/&gt;&lt;Image&gt;&lt;filename val=&quot;C:\Users\Natalie Wong\AppData\Local\Temp\CP2124301766664Session\CPTrustFolder2124301766727\PPTImport2124301962789\data\asimages\{39A962B3-3986-4DBE-BA70-EA52D4FF9D41}_9.png&quot;/&gt;&lt;left val=&quot;50&quot;/&gt;&lt;top val=&quot;66&quot;/&gt;&lt;width val=&quot;676&quot;/&gt;&lt;height val=&quot;40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5&quot;/&gt;&lt;lineCharCount val=&quot;20&quot;/&gt;&lt;lineCharCount val=&quot;17&quot;/&gt;&lt;lineCharCount val=&quot;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7&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23&quot;/&gt;&lt;lineCharCount val=&quot;17&quot;/&gt;&lt;lineCharCount val=&quot;15&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9&quot;/&gt;&lt;lineCharCount val=&quot;17&quot;/&gt;&lt;lineCharCount val=&quot;19&quot;/&gt;&lt;lineCharCount val=&quot;12&quot;/&gt;&lt;lineCharCount val=&quot;17&quot;/&gt;&lt;lineCharCount val=&quot;22&quot;/&gt;&lt;lineCharCount val=&quot;14&quot;/&gt;&lt;lineCharCount val=&quot;21&quot;/&gt;&lt;lineCharCount val=&quot;15&quot;/&gt;&lt;lineCharCount val=&quot;22&quot;/&gt;&lt;lineCharCount val=&quot;21&quot;/&gt;&lt;lineCharCount val=&quot;21&quot;/&gt;&lt;lineCharCount val=&quot;2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4A8E49-2B60-4322-A845-3AE30B9DF62E}&quot;/&gt;&lt;isInvalidForFieldText val=&quot;0&quot;/&gt;&lt;Image&gt;&lt;filename val=&quot;C:\Users\Natalie Wong\AppData\Local\Temp\CP2124301766664Session\CPTrustFolder2124301766727\PPTImport2124301962789\data\asimages\{744A8E49-2B60-4322-A845-3AE30B9DF62E}_10.png&quot;/&gt;&lt;left val=&quot;287&quot;/&gt;&lt;top val=&quot;78&quot;/&gt;&lt;width val=&quot;418&quot;/&gt;&lt;height val=&quot;388&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1&quot;/&gt;&lt;lineCharCount val=&quot;41&quot;/&gt;&lt;lineCharCount val=&quot;1&quot;/&gt;&lt;lineCharCount val=&quot;72&quot;/&gt;&lt;lineCharCount val=&quot;9&quot;/&gt;&lt;lineCharCount val=&quot;1&quot;/&gt;&lt;lineCharCount val=&quot;79&quot;/&gt;&lt;lineCharCount val=&quot;6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5&quot;/&gt;&lt;lineCharCount val=&quot;9&quot;/&gt;&lt;lineCharCount val=&quot;18&quot;/&gt;&lt;lineCharCount val=&quot;9&quot;/&gt;&lt;lineCharCount val=&quot;13&quot;/&gt;&lt;lineCharCount val=&quot;7&quot;/&gt;&lt;lineCharCount val=&quot;11&quot;/&gt;&lt;lineCharCount val=&quot;8&quot;/&gt;&lt;lineCharCount val=&quot;1&quot;/&gt;&lt;lineChar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0&quot;/&gt;&lt;lineCharCount val=&quot;79&quot;/&gt;&lt;lineCharCount val=&quot;58&quot;/&gt;&lt;lineCharCount val=&quot;1&quot;/&gt;&lt;lineCharCount val=&quot;77&quot;/&gt;&lt;lineCharCount val=&quot;36&quot;/&gt;&lt;lineCharCount val=&quot;1&quot;/&gt;&lt;lineCharCount val=&quot;72&quot;/&gt;&lt;lineCharCount val=&quot;4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44&quot;/&gt;&lt;lineCharCount val=&quot;1&quot;/&gt;&lt;lineCharCount val=&quot;80&quot;/&gt;&lt;lineCharCount val=&quot;30&quot;/&gt;&lt;lineCharCount val=&quot;1&quot;/&gt;&lt;lineCharCount val=&quot;48&quot;/&gt;&lt;lineCharCount val=&quot;1&quot;/&gt;&lt;lineCharCount val=&quot;47&quot;/&gt;&lt;lineCharCount val=&quot;15&quot;/&gt;&lt;lineCharCount val=&quot;44&quot;/&gt;&lt;lineCharCount val=&quot;40&quot;/&gt;&lt;lineCharCount val=&quot;71&quot;/&gt;&lt;lineCharCount val=&quot;1&quot;/&gt;&lt;lineCharCount val=&quot;74&quot;/&gt;&lt;lineCharCount val=&quot;3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6&quot;/&gt;&lt;lineCharCount val=&quot;1&quot;/&gt;&lt;lineCharCount val=&quot;86&quot;/&gt;&lt;lineCharCount val=&quot;44&quot;/&gt;&lt;lineCharCount val=&quot;49&quot;/&gt;&lt;lineCharCount val=&quot;71&quot;/&gt;&lt;lineCharCount val=&quot;27&quot;/&gt;&lt;lineCharCount val=&quot;13&quot;/&gt;&lt;lineCharCount val=&quot;19&quot;/&gt;&lt;lineCharCount val=&quot;20&quot;/&gt;&lt;lineCharCount val=&quot;44&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9&quot;/&gt;&lt;lineCharCount val=&quot;81&quot;/&gt;&lt;lineCharCount val=&quot;53&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16934</TotalTime>
  <Words>3865</Words>
  <Application>Microsoft Office PowerPoint</Application>
  <PresentationFormat>On-screen Show (4:3)</PresentationFormat>
  <Paragraphs>488</Paragraphs>
  <Slides>48</Slides>
  <Notes>48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Wingdings</vt:lpstr>
      <vt:lpstr>Wingdings 3</vt:lpstr>
      <vt:lpstr>Office Theme</vt:lpstr>
      <vt:lpstr>Acrobat Document</vt:lpstr>
      <vt:lpstr>eBenefits Training 101  March 2013 Trainers: Frank Bryceland</vt:lpstr>
      <vt:lpstr>eBenefits Training 101 Overview</vt:lpstr>
      <vt:lpstr>eBenefits Training 101 Objectives</vt:lpstr>
      <vt:lpstr>WEBSITE  Overview</vt:lpstr>
      <vt:lpstr>Website Overview: History</vt:lpstr>
      <vt:lpstr>Website Overview : Website Statistics</vt:lpstr>
      <vt:lpstr>Website Overview : Purpose and Importance</vt:lpstr>
      <vt:lpstr>Website Overview : eBenefits Users</vt:lpstr>
      <vt:lpstr>Website Overview : Website Navigation Overview</vt:lpstr>
      <vt:lpstr>Website Overview : Website Navigation Overview</vt:lpstr>
      <vt:lpstr>Website Overview : Checkpoint Summary</vt:lpstr>
      <vt:lpstr>Registration </vt:lpstr>
      <vt:lpstr>Registration: Overview</vt:lpstr>
      <vt:lpstr>Registration: Basic eBenefits Account</vt:lpstr>
      <vt:lpstr>Registration: Premium eBenefits Account</vt:lpstr>
      <vt:lpstr>Registration: Premium eBenefits Account</vt:lpstr>
      <vt:lpstr>Registration: Wizard</vt:lpstr>
      <vt:lpstr>Registration: Overview</vt:lpstr>
      <vt:lpstr>Registration: Wizard</vt:lpstr>
      <vt:lpstr>Registration: Wizard</vt:lpstr>
      <vt:lpstr>Registration: Wizard</vt:lpstr>
      <vt:lpstr>Registration: Wizard</vt:lpstr>
      <vt:lpstr>Registration: Wizard</vt:lpstr>
      <vt:lpstr>Registration: Wizard</vt:lpstr>
      <vt:lpstr>Registration: Wizard</vt:lpstr>
      <vt:lpstr>Registration: Wizard</vt:lpstr>
      <vt:lpstr>Registration: Wizard</vt:lpstr>
      <vt:lpstr>Registration: Checkpoint Summary</vt:lpstr>
      <vt:lpstr>Features</vt:lpstr>
      <vt:lpstr>eBenefits: Top 20 Features</vt:lpstr>
      <vt:lpstr>eBenefits: Top 20 Features</vt:lpstr>
      <vt:lpstr>eBenefits: Top 20 Features</vt:lpstr>
      <vt:lpstr>eBenefits: Top 20 Features</vt:lpstr>
      <vt:lpstr>eBenefits: Top 20 Features</vt:lpstr>
      <vt:lpstr>eBenefits: Top 20 Features</vt:lpstr>
      <vt:lpstr>eBenefits: Features – Veterans </vt:lpstr>
      <vt:lpstr>Features: Mobile Access – Beyond the Desktop</vt:lpstr>
      <vt:lpstr>Features: More Information</vt:lpstr>
      <vt:lpstr>Features: Checkpoint Summary</vt:lpstr>
      <vt:lpstr>Promotion</vt:lpstr>
      <vt:lpstr>Promotion: Goals</vt:lpstr>
      <vt:lpstr>Promotion: Website - Where to Access eBenefits Materials</vt:lpstr>
      <vt:lpstr>Promotion: Materials</vt:lpstr>
      <vt:lpstr>Promotion: Web Badge, logo and QR scan code</vt:lpstr>
      <vt:lpstr>Promotion: Scenarios</vt:lpstr>
      <vt:lpstr>Promotion: Resources</vt:lpstr>
      <vt:lpstr>Promotion: Checkpoint Summary</vt:lpstr>
      <vt:lpstr>Question and Answer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Wong</dc:creator>
  <cp:lastModifiedBy>Evans, Lesley</cp:lastModifiedBy>
  <cp:revision>641</cp:revision>
  <cp:lastPrinted>2012-07-12T15:33:48Z</cp:lastPrinted>
  <dcterms:created xsi:type="dcterms:W3CDTF">2012-06-22T17:15:51Z</dcterms:created>
  <dcterms:modified xsi:type="dcterms:W3CDTF">2025-12-08T18:58:49Z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0x010100C20780C779B482409B50BA6156E71BBE</vt:lpwstr>
  </property>
</Properties>
</file>