
<file path=[Content_Types].xml><?xml version="1.0" encoding="utf-8"?>
<Types xmlns="http://schemas.openxmlformats.org/package/2006/content-types">
  <Default Extension="xlsm" ContentType="application/vnd.ms-excel.sheet.macroEnabled.12"/>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notesSlides/notesSlide2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6.xml" ContentType="application/vnd.openxmlformats-officedocument.presentationml.notesSlide+xml"/>
  <Override PartName="/ppt/charts/chart2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charts/chart24.xml" ContentType="application/vnd.openxmlformats-officedocument.drawingml.chart+xml"/>
  <Override PartName="/ppt/notesSlides/notesSlide29.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30.xml" ContentType="application/vnd.openxmlformats-officedocument.presentationml.notesSlide+xml"/>
  <Override PartName="/ppt/charts/chart27.xml" ContentType="application/vnd.openxmlformats-officedocument.drawingml.chart+xml"/>
  <Override PartName="/ppt/notesSlides/notesSlide31.xml" ContentType="application/vnd.openxmlformats-officedocument.presentationml.notesSlide+xml"/>
  <Override PartName="/ppt/charts/chart28.xml" ContentType="application/vnd.openxmlformats-officedocument.drawingml.chart+xml"/>
  <Override PartName="/ppt/notesSlides/notesSlide32.xml" ContentType="application/vnd.openxmlformats-officedocument.presentationml.notesSlide+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96" r:id="rId1"/>
  </p:sldMasterIdLst>
  <p:notesMasterIdLst>
    <p:notesMasterId r:id="rId34"/>
  </p:notesMasterIdLst>
  <p:handoutMasterIdLst>
    <p:handoutMasterId r:id="rId35"/>
  </p:handoutMasterIdLst>
  <p:sldIdLst>
    <p:sldId id="394" r:id="rId2"/>
    <p:sldId id="334" r:id="rId3"/>
    <p:sldId id="370" r:id="rId4"/>
    <p:sldId id="361" r:id="rId5"/>
    <p:sldId id="335" r:id="rId6"/>
    <p:sldId id="336" r:id="rId7"/>
    <p:sldId id="388" r:id="rId8"/>
    <p:sldId id="372" r:id="rId9"/>
    <p:sldId id="400" r:id="rId10"/>
    <p:sldId id="371" r:id="rId11"/>
    <p:sldId id="339" r:id="rId12"/>
    <p:sldId id="340" r:id="rId13"/>
    <p:sldId id="374" r:id="rId14"/>
    <p:sldId id="381" r:id="rId15"/>
    <p:sldId id="387" r:id="rId16"/>
    <p:sldId id="359" r:id="rId17"/>
    <p:sldId id="382" r:id="rId18"/>
    <p:sldId id="399" r:id="rId19"/>
    <p:sldId id="269" r:id="rId20"/>
    <p:sldId id="379" r:id="rId21"/>
    <p:sldId id="274" r:id="rId22"/>
    <p:sldId id="390" r:id="rId23"/>
    <p:sldId id="378" r:id="rId24"/>
    <p:sldId id="283" r:id="rId25"/>
    <p:sldId id="389" r:id="rId26"/>
    <p:sldId id="396" r:id="rId27"/>
    <p:sldId id="380" r:id="rId28"/>
    <p:sldId id="376" r:id="rId29"/>
    <p:sldId id="391" r:id="rId30"/>
    <p:sldId id="377" r:id="rId31"/>
    <p:sldId id="397" r:id="rId32"/>
    <p:sldId id="401" r:id="rId33"/>
  </p:sldIdLst>
  <p:sldSz cx="9144000" cy="6858000" type="screen4x3"/>
  <p:notesSz cx="9296400" cy="7010400"/>
  <p:embeddedFontLst>
    <p:embeddedFont>
      <p:font typeface="Calibri" panose="020F050202020403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2C3F71"/>
    <a:srgbClr val="FFBC79"/>
    <a:srgbClr val="00447C"/>
    <a:srgbClr val="333300"/>
    <a:srgbClr val="31012B"/>
    <a:srgbClr val="840275"/>
    <a:srgbClr val="DBE1F1"/>
    <a:srgbClr val="0060B0"/>
    <a:srgbClr val="007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7" autoAdjust="0"/>
    <p:restoredTop sz="86148" autoAdjust="0"/>
  </p:normalViewPr>
  <p:slideViewPr>
    <p:cSldViewPr>
      <p:cViewPr varScale="1">
        <p:scale>
          <a:sx n="78" d="100"/>
          <a:sy n="78" d="100"/>
        </p:scale>
        <p:origin x="102" y="438"/>
      </p:cViewPr>
      <p:guideLst>
        <p:guide orient="horz" pos="2160"/>
        <p:guide pos="2880"/>
      </p:guideLst>
    </p:cSldViewPr>
  </p:slideViewPr>
  <p:outlineViewPr>
    <p:cViewPr>
      <p:scale>
        <a:sx n="33" d="100"/>
        <a:sy n="33" d="100"/>
      </p:scale>
      <p:origin x="48" y="1296"/>
    </p:cViewPr>
  </p:outlineViewPr>
  <p:notesTextViewPr>
    <p:cViewPr>
      <p:scale>
        <a:sx n="100" d="100"/>
        <a:sy n="100" d="100"/>
      </p:scale>
      <p:origin x="0" y="0"/>
    </p:cViewPr>
  </p:notesTextViewPr>
  <p:sorterViewPr>
    <p:cViewPr>
      <p:scale>
        <a:sx n="100" d="100"/>
        <a:sy n="100" d="100"/>
      </p:scale>
      <p:origin x="0" y="4026"/>
    </p:cViewPr>
  </p:sorterViewPr>
  <p:notesViewPr>
    <p:cSldViewPr>
      <p:cViewPr varScale="1">
        <p:scale>
          <a:sx n="84" d="100"/>
          <a:sy n="84" d="100"/>
        </p:scale>
        <p:origin x="-2532" y="-9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Macro-Enabled_Worksheet15.xlsm"/></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Macro-Enabled_Worksheet16.xlsm"/></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Macro-Enabled_Worksheet17.xlsm"/></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xml"/><Relationship Id="rId1" Type="http://schemas.microsoft.com/office/2011/relationships/chartStyle" Target="style1.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Macro-Enabled_Worksheet24.xlsm"/></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Macro-Enabled_Worksheet9.xlsm"/><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Total Case Incident Rate (TCIR)</c:v>
                </c:pt>
              </c:strCache>
            </c:strRef>
          </c:tx>
          <c:spPr>
            <a:solidFill>
              <a:srgbClr val="2C3F71"/>
            </a:solidFill>
            <a:scene3d>
              <a:camera prst="orthographicFront"/>
              <a:lightRig rig="threePt" dir="t"/>
            </a:scene3d>
            <a:sp3d>
              <a:bevelT w="12700" h="25400"/>
            </a:sp3d>
          </c:spPr>
          <c:invertIfNegative val="0"/>
          <c:dLbls>
            <c:spPr>
              <a:noFill/>
              <a:ln>
                <a:noFill/>
              </a:ln>
              <a:effectLst/>
            </c:spPr>
            <c:txPr>
              <a:bodyPr rot="-5400000" vert="horz"/>
              <a:lstStyle/>
              <a:p>
                <a:pPr>
                  <a:defRPr sz="12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50800">
                <a:solidFill>
                  <a:srgbClr val="FFC000"/>
                </a:solidFill>
                <a:tailEnd type="triangle" w="med" len="lg"/>
              </a:ln>
              <a:effectLst>
                <a:outerShdw blurRad="50800" dist="38100" dir="5400000" algn="t" rotWithShape="0">
                  <a:prstClr val="black">
                    <a:alpha val="40000"/>
                  </a:prstClr>
                </a:outerShdw>
              </a:effectLst>
            </c:spPr>
            <c:trendlineType val="linear"/>
            <c:dispRSqr val="0"/>
            <c:dispEq val="0"/>
          </c:trendline>
          <c:cat>
            <c:numRef>
              <c:f>Sheet1!$A$2:$A$27</c:f>
              <c:numCache>
                <c:formatCode>General</c:formatCode>
                <c:ptCount val="26"/>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numCache>
            </c:numRef>
          </c:cat>
          <c:val>
            <c:numRef>
              <c:f>Sheet1!$B$2:$B$27</c:f>
              <c:numCache>
                <c:formatCode>0.0</c:formatCode>
                <c:ptCount val="26"/>
                <c:pt idx="0">
                  <c:v>11</c:v>
                </c:pt>
                <c:pt idx="1">
                  <c:v>11</c:v>
                </c:pt>
                <c:pt idx="2">
                  <c:v>11.3</c:v>
                </c:pt>
                <c:pt idx="3">
                  <c:v>10.4</c:v>
                </c:pt>
                <c:pt idx="4">
                  <c:v>9.5</c:v>
                </c:pt>
                <c:pt idx="5">
                  <c:v>9</c:v>
                </c:pt>
                <c:pt idx="6">
                  <c:v>8.1999999999999993</c:v>
                </c:pt>
                <c:pt idx="7">
                  <c:v>8</c:v>
                </c:pt>
                <c:pt idx="8">
                  <c:v>7.6</c:v>
                </c:pt>
                <c:pt idx="9">
                  <c:v>7.4</c:v>
                </c:pt>
                <c:pt idx="10">
                  <c:v>6.8</c:v>
                </c:pt>
                <c:pt idx="11">
                  <c:v>6.2</c:v>
                </c:pt>
                <c:pt idx="12">
                  <c:v>6.2</c:v>
                </c:pt>
                <c:pt idx="13">
                  <c:v>5.8</c:v>
                </c:pt>
                <c:pt idx="14">
                  <c:v>5.5</c:v>
                </c:pt>
                <c:pt idx="15">
                  <c:v>5.2</c:v>
                </c:pt>
                <c:pt idx="16">
                  <c:v>4.9000000000000004</c:v>
                </c:pt>
                <c:pt idx="17">
                  <c:v>4.3</c:v>
                </c:pt>
                <c:pt idx="18">
                  <c:v>4.3</c:v>
                </c:pt>
                <c:pt idx="19">
                  <c:v>4.3</c:v>
                </c:pt>
                <c:pt idx="20">
                  <c:v>4</c:v>
                </c:pt>
                <c:pt idx="21">
                  <c:v>3.8</c:v>
                </c:pt>
                <c:pt idx="22">
                  <c:v>4</c:v>
                </c:pt>
                <c:pt idx="23" formatCode="General">
                  <c:v>3.8</c:v>
                </c:pt>
                <c:pt idx="24" formatCode="General">
                  <c:v>3.5</c:v>
                </c:pt>
                <c:pt idx="25" formatCode="General">
                  <c:v>3.5</c:v>
                </c:pt>
              </c:numCache>
            </c:numRef>
          </c:val>
        </c:ser>
        <c:dLbls>
          <c:showLegendKey val="0"/>
          <c:showVal val="0"/>
          <c:showCatName val="0"/>
          <c:showSerName val="0"/>
          <c:showPercent val="0"/>
          <c:showBubbleSize val="0"/>
        </c:dLbls>
        <c:gapWidth val="25"/>
        <c:axId val="335145800"/>
        <c:axId val="335152464"/>
      </c:barChart>
      <c:lineChart>
        <c:grouping val="standard"/>
        <c:varyColors val="0"/>
        <c:ser>
          <c:idx val="1"/>
          <c:order val="1"/>
          <c:tx>
            <c:strRef>
              <c:f>Sheet1!$C$1</c:f>
              <c:strCache>
                <c:ptCount val="1"/>
                <c:pt idx="0">
                  <c:v>Green Goal</c:v>
                </c:pt>
              </c:strCache>
            </c:strRef>
          </c:tx>
          <c:spPr>
            <a:ln w="38100">
              <a:solidFill>
                <a:srgbClr val="00B050"/>
              </a:solidFill>
            </a:ln>
          </c:spPr>
          <c:marker>
            <c:symbol val="none"/>
          </c:marker>
          <c:dLbls>
            <c:dLbl>
              <c:idx val="22"/>
              <c:layout>
                <c:manualLayout>
                  <c:x val="3.4482758620689863E-2"/>
                  <c:y val="1.4925373134328358E-2"/>
                </c:manualLayout>
              </c:layout>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Sheet1!$A$2:$A$27</c:f>
              <c:numCache>
                <c:formatCode>General</c:formatCode>
                <c:ptCount val="26"/>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numCache>
            </c:numRef>
          </c:cat>
          <c:val>
            <c:numRef>
              <c:f>Sheet1!$C$2:$C$27</c:f>
              <c:numCache>
                <c:formatCode>General</c:formatCode>
                <c:ptCount val="26"/>
                <c:pt idx="20">
                  <c:v>3.8</c:v>
                </c:pt>
                <c:pt idx="21">
                  <c:v>3.8</c:v>
                </c:pt>
                <c:pt idx="22">
                  <c:v>3.8</c:v>
                </c:pt>
                <c:pt idx="23">
                  <c:v>3.8</c:v>
                </c:pt>
                <c:pt idx="24">
                  <c:v>3.8</c:v>
                </c:pt>
                <c:pt idx="25">
                  <c:v>3.8</c:v>
                </c:pt>
              </c:numCache>
            </c:numRef>
          </c:val>
          <c:smooth val="0"/>
        </c:ser>
        <c:ser>
          <c:idx val="2"/>
          <c:order val="2"/>
          <c:tx>
            <c:strRef>
              <c:f>Sheet1!$D$1</c:f>
              <c:strCache>
                <c:ptCount val="1"/>
                <c:pt idx="0">
                  <c:v>Yellow Goal</c:v>
                </c:pt>
              </c:strCache>
            </c:strRef>
          </c:tx>
          <c:spPr>
            <a:ln w="38100">
              <a:solidFill>
                <a:srgbClr val="FFFF00"/>
              </a:solidFill>
            </a:ln>
          </c:spPr>
          <c:marker>
            <c:symbol val="none"/>
          </c:marker>
          <c:dLbls>
            <c:dLbl>
              <c:idx val="22"/>
              <c:layout>
                <c:manualLayout>
                  <c:x val="3.5224228436962622E-2"/>
                  <c:y val="-1.7412935323383085E-2"/>
                </c:manualLayout>
              </c:layout>
              <c:spPr>
                <a:solidFill>
                  <a:srgbClr val="FFFF00"/>
                </a:solidFill>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Sheet1!$A$2:$A$27</c:f>
              <c:numCache>
                <c:formatCode>General</c:formatCode>
                <c:ptCount val="26"/>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numCache>
            </c:numRef>
          </c:cat>
          <c:val>
            <c:numRef>
              <c:f>Sheet1!$D$2:$D$27</c:f>
              <c:numCache>
                <c:formatCode>General</c:formatCode>
                <c:ptCount val="26"/>
                <c:pt idx="20">
                  <c:v>4.0999999999999996</c:v>
                </c:pt>
                <c:pt idx="21">
                  <c:v>4.0999999999999996</c:v>
                </c:pt>
                <c:pt idx="22">
                  <c:v>4.0999999999999996</c:v>
                </c:pt>
                <c:pt idx="23">
                  <c:v>4.0999999999999996</c:v>
                </c:pt>
                <c:pt idx="24">
                  <c:v>4.0999999999999996</c:v>
                </c:pt>
                <c:pt idx="25">
                  <c:v>4.0999999999999996</c:v>
                </c:pt>
              </c:numCache>
            </c:numRef>
          </c:val>
          <c:smooth val="0"/>
        </c:ser>
        <c:dLbls>
          <c:showLegendKey val="0"/>
          <c:showVal val="0"/>
          <c:showCatName val="0"/>
          <c:showSerName val="0"/>
          <c:showPercent val="0"/>
          <c:showBubbleSize val="0"/>
        </c:dLbls>
        <c:marker val="1"/>
        <c:smooth val="0"/>
        <c:axId val="335145800"/>
        <c:axId val="335152464"/>
      </c:lineChart>
      <c:catAx>
        <c:axId val="335145800"/>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335152464"/>
        <c:crosses val="autoZero"/>
        <c:auto val="1"/>
        <c:lblAlgn val="ctr"/>
        <c:lblOffset val="100"/>
        <c:noMultiLvlLbl val="0"/>
      </c:catAx>
      <c:valAx>
        <c:axId val="335152464"/>
        <c:scaling>
          <c:orientation val="minMax"/>
        </c:scaling>
        <c:delete val="0"/>
        <c:axPos val="l"/>
        <c:majorGridlines/>
        <c:numFmt formatCode="0.0" sourceLinked="1"/>
        <c:majorTickMark val="out"/>
        <c:minorTickMark val="none"/>
        <c:tickLblPos val="nextTo"/>
        <c:txPr>
          <a:bodyPr/>
          <a:lstStyle/>
          <a:p>
            <a:pPr>
              <a:defRPr sz="1200"/>
            </a:pPr>
            <a:endParaRPr lang="en-US"/>
          </a:p>
        </c:txPr>
        <c:crossAx val="335145800"/>
        <c:crosses val="autoZero"/>
        <c:crossBetween val="between"/>
      </c:valAx>
    </c:plotArea>
    <c:legend>
      <c:legendPos val="b"/>
      <c:layout>
        <c:manualLayout>
          <c:xMode val="edge"/>
          <c:yMode val="edge"/>
          <c:x val="0"/>
          <c:y val="0.94009225525913764"/>
          <c:w val="0.99850608652366657"/>
          <c:h val="4.4982371606534455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Sheet1!$C$1</c:f>
              <c:strCache>
                <c:ptCount val="1"/>
                <c:pt idx="0">
                  <c:v>Inspections with Violations</c:v>
                </c:pt>
              </c:strCache>
            </c:strRef>
          </c:tx>
          <c:spPr>
            <a:solidFill>
              <a:srgbClr val="2C3F71"/>
            </a:solidFill>
            <a:scene3d>
              <a:camera prst="orthographicFront"/>
              <a:lightRig rig="threePt" dir="t"/>
            </a:scene3d>
            <a:sp3d>
              <a:bevelT w="25400" h="25400"/>
            </a:sp3d>
          </c:spPr>
          <c:invertIfNegative val="0"/>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Sheet1!$C$2:$C$57</c:f>
              <c:numCache>
                <c:formatCode>General</c:formatCode>
                <c:ptCount val="56"/>
                <c:pt idx="12">
                  <c:v>45</c:v>
                </c:pt>
                <c:pt idx="13">
                  <c:v>42</c:v>
                </c:pt>
                <c:pt idx="14">
                  <c:v>45</c:v>
                </c:pt>
                <c:pt idx="15">
                  <c:v>34</c:v>
                </c:pt>
                <c:pt idx="16">
                  <c:v>14</c:v>
                </c:pt>
                <c:pt idx="17">
                  <c:v>13</c:v>
                </c:pt>
                <c:pt idx="18">
                  <c:v>15</c:v>
                </c:pt>
                <c:pt idx="19">
                  <c:v>10</c:v>
                </c:pt>
                <c:pt idx="20">
                  <c:v>13</c:v>
                </c:pt>
                <c:pt idx="21">
                  <c:v>13</c:v>
                </c:pt>
                <c:pt idx="22">
                  <c:v>15</c:v>
                </c:pt>
                <c:pt idx="23">
                  <c:v>9</c:v>
                </c:pt>
                <c:pt idx="24">
                  <c:v>20</c:v>
                </c:pt>
                <c:pt idx="25" formatCode="0">
                  <c:v>39</c:v>
                </c:pt>
                <c:pt idx="26">
                  <c:v>39</c:v>
                </c:pt>
                <c:pt idx="27">
                  <c:v>43</c:v>
                </c:pt>
                <c:pt idx="28">
                  <c:v>40</c:v>
                </c:pt>
                <c:pt idx="29">
                  <c:v>44</c:v>
                </c:pt>
                <c:pt idx="30">
                  <c:v>48</c:v>
                </c:pt>
                <c:pt idx="31">
                  <c:v>35</c:v>
                </c:pt>
                <c:pt idx="32">
                  <c:v>41</c:v>
                </c:pt>
                <c:pt idx="33">
                  <c:v>45</c:v>
                </c:pt>
                <c:pt idx="34">
                  <c:v>42</c:v>
                </c:pt>
                <c:pt idx="35">
                  <c:v>40</c:v>
                </c:pt>
                <c:pt idx="36">
                  <c:v>35</c:v>
                </c:pt>
                <c:pt idx="37">
                  <c:v>32</c:v>
                </c:pt>
                <c:pt idx="38">
                  <c:v>34</c:v>
                </c:pt>
                <c:pt idx="39">
                  <c:v>35</c:v>
                </c:pt>
                <c:pt idx="40">
                  <c:v>31</c:v>
                </c:pt>
                <c:pt idx="41">
                  <c:v>25</c:v>
                </c:pt>
                <c:pt idx="42">
                  <c:v>28</c:v>
                </c:pt>
                <c:pt idx="43">
                  <c:v>19</c:v>
                </c:pt>
                <c:pt idx="44">
                  <c:v>9</c:v>
                </c:pt>
                <c:pt idx="45">
                  <c:v>6</c:v>
                </c:pt>
                <c:pt idx="46">
                  <c:v>18</c:v>
                </c:pt>
                <c:pt idx="47">
                  <c:v>27</c:v>
                </c:pt>
                <c:pt idx="48">
                  <c:v>20</c:v>
                </c:pt>
                <c:pt idx="49">
                  <c:v>14</c:v>
                </c:pt>
                <c:pt idx="50">
                  <c:v>19</c:v>
                </c:pt>
                <c:pt idx="51">
                  <c:v>16</c:v>
                </c:pt>
                <c:pt idx="52">
                  <c:v>19</c:v>
                </c:pt>
                <c:pt idx="53">
                  <c:v>19</c:v>
                </c:pt>
              </c:numCache>
            </c:numRef>
          </c:val>
        </c:ser>
        <c:ser>
          <c:idx val="2"/>
          <c:order val="1"/>
          <c:tx>
            <c:strRef>
              <c:f>Sheet1!$D$1</c:f>
              <c:strCache>
                <c:ptCount val="1"/>
                <c:pt idx="0">
                  <c:v>Inspections without Violations</c:v>
                </c:pt>
              </c:strCache>
            </c:strRef>
          </c:tx>
          <c:spPr>
            <a:solidFill>
              <a:srgbClr val="FFBC79"/>
            </a:solidFill>
            <a:scene3d>
              <a:camera prst="orthographicFront"/>
              <a:lightRig rig="threePt" dir="t"/>
            </a:scene3d>
            <a:sp3d>
              <a:bevelT w="25400" h="25400"/>
            </a:sp3d>
          </c:spPr>
          <c:invertIfNegative val="0"/>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Sheet1!$D$2:$D$57</c:f>
              <c:numCache>
                <c:formatCode>General</c:formatCode>
                <c:ptCount val="56"/>
                <c:pt idx="12">
                  <c:v>6</c:v>
                </c:pt>
                <c:pt idx="13">
                  <c:v>2</c:v>
                </c:pt>
                <c:pt idx="14">
                  <c:v>5</c:v>
                </c:pt>
                <c:pt idx="15">
                  <c:v>8</c:v>
                </c:pt>
                <c:pt idx="16">
                  <c:v>0</c:v>
                </c:pt>
                <c:pt idx="17">
                  <c:v>0</c:v>
                </c:pt>
                <c:pt idx="18">
                  <c:v>1</c:v>
                </c:pt>
                <c:pt idx="19">
                  <c:v>4</c:v>
                </c:pt>
                <c:pt idx="20">
                  <c:v>2</c:v>
                </c:pt>
                <c:pt idx="21">
                  <c:v>1</c:v>
                </c:pt>
                <c:pt idx="22">
                  <c:v>0</c:v>
                </c:pt>
                <c:pt idx="23">
                  <c:v>6</c:v>
                </c:pt>
                <c:pt idx="24">
                  <c:v>1</c:v>
                </c:pt>
                <c:pt idx="25" formatCode="0">
                  <c:v>7</c:v>
                </c:pt>
                <c:pt idx="26">
                  <c:v>9</c:v>
                </c:pt>
                <c:pt idx="27">
                  <c:v>6</c:v>
                </c:pt>
                <c:pt idx="28">
                  <c:v>9</c:v>
                </c:pt>
                <c:pt idx="29">
                  <c:v>4</c:v>
                </c:pt>
                <c:pt idx="30">
                  <c:v>7</c:v>
                </c:pt>
                <c:pt idx="31">
                  <c:v>10</c:v>
                </c:pt>
                <c:pt idx="32">
                  <c:v>10</c:v>
                </c:pt>
                <c:pt idx="33">
                  <c:v>5</c:v>
                </c:pt>
                <c:pt idx="34">
                  <c:v>4</c:v>
                </c:pt>
                <c:pt idx="35">
                  <c:v>11</c:v>
                </c:pt>
                <c:pt idx="36">
                  <c:v>13</c:v>
                </c:pt>
                <c:pt idx="37">
                  <c:v>14</c:v>
                </c:pt>
                <c:pt idx="38">
                  <c:v>17</c:v>
                </c:pt>
                <c:pt idx="39">
                  <c:v>18</c:v>
                </c:pt>
                <c:pt idx="40">
                  <c:v>19</c:v>
                </c:pt>
                <c:pt idx="41">
                  <c:v>18</c:v>
                </c:pt>
                <c:pt idx="42">
                  <c:v>21</c:v>
                </c:pt>
                <c:pt idx="43">
                  <c:v>24</c:v>
                </c:pt>
                <c:pt idx="44">
                  <c:v>7</c:v>
                </c:pt>
                <c:pt idx="45">
                  <c:v>9</c:v>
                </c:pt>
                <c:pt idx="46">
                  <c:v>18</c:v>
                </c:pt>
                <c:pt idx="47">
                  <c:v>16</c:v>
                </c:pt>
                <c:pt idx="48">
                  <c:v>20</c:v>
                </c:pt>
                <c:pt idx="49">
                  <c:v>21</c:v>
                </c:pt>
                <c:pt idx="50">
                  <c:v>27</c:v>
                </c:pt>
                <c:pt idx="51">
                  <c:v>23</c:v>
                </c:pt>
                <c:pt idx="52">
                  <c:v>19</c:v>
                </c:pt>
                <c:pt idx="53">
                  <c:v>9</c:v>
                </c:pt>
              </c:numCache>
            </c:numRef>
          </c:val>
        </c:ser>
        <c:ser>
          <c:idx val="5"/>
          <c:order val="5"/>
          <c:tx>
            <c:strRef>
              <c:f>Sheet1!$H$1</c:f>
              <c:strCache>
                <c:ptCount val="1"/>
                <c:pt idx="0">
                  <c:v>Historical Inspections</c:v>
                </c:pt>
              </c:strCache>
            </c:strRef>
          </c:tx>
          <c:spPr>
            <a:solidFill>
              <a:srgbClr val="A6A6A6"/>
            </a:solidFill>
            <a:ln>
              <a:solidFill>
                <a:prstClr val="black"/>
              </a:solidFill>
            </a:ln>
            <a:scene3d>
              <a:camera prst="orthographicFront"/>
              <a:lightRig rig="threePt" dir="t"/>
            </a:scene3d>
            <a:sp3d>
              <a:bevelT w="25400" h="25400"/>
            </a:sp3d>
          </c:spPr>
          <c:invertIfNegative val="0"/>
          <c:dPt>
            <c:idx val="1"/>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Sheet1!$H$2:$H$57</c:f>
              <c:numCache>
                <c:formatCode>General</c:formatCode>
                <c:ptCount val="56"/>
                <c:pt idx="0">
                  <c:v>0</c:v>
                </c:pt>
                <c:pt idx="1">
                  <c:v>7</c:v>
                </c:pt>
                <c:pt idx="2">
                  <c:v>0</c:v>
                </c:pt>
                <c:pt idx="3">
                  <c:v>6</c:v>
                </c:pt>
                <c:pt idx="4">
                  <c:v>8</c:v>
                </c:pt>
                <c:pt idx="5">
                  <c:v>14</c:v>
                </c:pt>
                <c:pt idx="6">
                  <c:v>12</c:v>
                </c:pt>
                <c:pt idx="7">
                  <c:v>6</c:v>
                </c:pt>
                <c:pt idx="8">
                  <c:v>45</c:v>
                </c:pt>
                <c:pt idx="9">
                  <c:v>35</c:v>
                </c:pt>
                <c:pt idx="10">
                  <c:v>43</c:v>
                </c:pt>
                <c:pt idx="11">
                  <c:v>42</c:v>
                </c:pt>
              </c:numCache>
            </c:numRef>
          </c:val>
        </c:ser>
        <c:dLbls>
          <c:showLegendKey val="0"/>
          <c:showVal val="0"/>
          <c:showCatName val="0"/>
          <c:showSerName val="0"/>
          <c:showPercent val="0"/>
          <c:showBubbleSize val="0"/>
        </c:dLbls>
        <c:gapWidth val="25"/>
        <c:overlap val="100"/>
        <c:axId val="438895040"/>
        <c:axId val="438901704"/>
      </c:barChart>
      <c:lineChart>
        <c:grouping val="standard"/>
        <c:varyColors val="0"/>
        <c:ser>
          <c:idx val="0"/>
          <c:order val="2"/>
          <c:tx>
            <c:strRef>
              <c:f>Sheet1!$E$1</c:f>
              <c:strCache>
                <c:ptCount val="1"/>
                <c:pt idx="0">
                  <c:v>Total Inspections</c:v>
                </c:pt>
              </c:strCache>
            </c:strRef>
          </c:tx>
          <c:spPr>
            <a:ln>
              <a:no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spPr>
              <a:noFill/>
              <a:ln>
                <a:noFill/>
              </a:ln>
              <a:effectLst/>
            </c:spPr>
            <c:txPr>
              <a:bodyPr rot="-5400000" vert="horz"/>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Sheet1!$E$2:$E$57</c:f>
              <c:numCache>
                <c:formatCode>General</c:formatCode>
                <c:ptCount val="56"/>
                <c:pt idx="0">
                  <c:v>0</c:v>
                </c:pt>
                <c:pt idx="1">
                  <c:v>7</c:v>
                </c:pt>
                <c:pt idx="2">
                  <c:v>0</c:v>
                </c:pt>
                <c:pt idx="3">
                  <c:v>6</c:v>
                </c:pt>
                <c:pt idx="4">
                  <c:v>8</c:v>
                </c:pt>
                <c:pt idx="5">
                  <c:v>14</c:v>
                </c:pt>
                <c:pt idx="6">
                  <c:v>12</c:v>
                </c:pt>
                <c:pt idx="7">
                  <c:v>6</c:v>
                </c:pt>
                <c:pt idx="8">
                  <c:v>45</c:v>
                </c:pt>
                <c:pt idx="9">
                  <c:v>35</c:v>
                </c:pt>
                <c:pt idx="10">
                  <c:v>43</c:v>
                </c:pt>
                <c:pt idx="11">
                  <c:v>42</c:v>
                </c:pt>
                <c:pt idx="12">
                  <c:v>51</c:v>
                </c:pt>
                <c:pt idx="13">
                  <c:v>44</c:v>
                </c:pt>
                <c:pt idx="14">
                  <c:v>50</c:v>
                </c:pt>
                <c:pt idx="15">
                  <c:v>42</c:v>
                </c:pt>
                <c:pt idx="16">
                  <c:v>14</c:v>
                </c:pt>
                <c:pt idx="17">
                  <c:v>13</c:v>
                </c:pt>
                <c:pt idx="18">
                  <c:v>16</c:v>
                </c:pt>
                <c:pt idx="19">
                  <c:v>14</c:v>
                </c:pt>
                <c:pt idx="20">
                  <c:v>15</c:v>
                </c:pt>
                <c:pt idx="21">
                  <c:v>14</c:v>
                </c:pt>
                <c:pt idx="22">
                  <c:v>15</c:v>
                </c:pt>
                <c:pt idx="23">
                  <c:v>15</c:v>
                </c:pt>
                <c:pt idx="24">
                  <c:v>21</c:v>
                </c:pt>
                <c:pt idx="25" formatCode="0">
                  <c:v>46</c:v>
                </c:pt>
                <c:pt idx="26">
                  <c:v>48</c:v>
                </c:pt>
                <c:pt idx="27">
                  <c:v>49</c:v>
                </c:pt>
                <c:pt idx="28">
                  <c:v>49</c:v>
                </c:pt>
                <c:pt idx="29">
                  <c:v>48</c:v>
                </c:pt>
                <c:pt idx="30">
                  <c:v>55</c:v>
                </c:pt>
                <c:pt idx="31">
                  <c:v>45</c:v>
                </c:pt>
                <c:pt idx="32">
                  <c:v>51</c:v>
                </c:pt>
                <c:pt idx="33">
                  <c:v>50</c:v>
                </c:pt>
                <c:pt idx="34">
                  <c:v>48</c:v>
                </c:pt>
                <c:pt idx="35">
                  <c:v>51</c:v>
                </c:pt>
                <c:pt idx="36">
                  <c:v>48</c:v>
                </c:pt>
                <c:pt idx="37">
                  <c:v>46</c:v>
                </c:pt>
                <c:pt idx="38">
                  <c:v>51</c:v>
                </c:pt>
                <c:pt idx="39">
                  <c:v>53</c:v>
                </c:pt>
                <c:pt idx="40">
                  <c:v>50</c:v>
                </c:pt>
                <c:pt idx="41">
                  <c:v>43</c:v>
                </c:pt>
                <c:pt idx="42">
                  <c:v>49</c:v>
                </c:pt>
                <c:pt idx="43">
                  <c:v>43</c:v>
                </c:pt>
                <c:pt idx="44">
                  <c:v>16</c:v>
                </c:pt>
                <c:pt idx="45">
                  <c:v>15</c:v>
                </c:pt>
                <c:pt idx="46">
                  <c:v>36</c:v>
                </c:pt>
                <c:pt idx="47">
                  <c:v>43</c:v>
                </c:pt>
                <c:pt idx="48">
                  <c:v>40</c:v>
                </c:pt>
                <c:pt idx="49">
                  <c:v>35</c:v>
                </c:pt>
                <c:pt idx="50">
                  <c:v>46</c:v>
                </c:pt>
                <c:pt idx="51">
                  <c:v>39</c:v>
                </c:pt>
                <c:pt idx="52">
                  <c:v>38</c:v>
                </c:pt>
                <c:pt idx="53">
                  <c:v>28</c:v>
                </c:pt>
              </c:numCache>
            </c:numRef>
          </c:val>
          <c:smooth val="0"/>
        </c:ser>
        <c:ser>
          <c:idx val="3"/>
          <c:order val="3"/>
          <c:tx>
            <c:strRef>
              <c:f>Sheet1!$F$1</c:f>
              <c:strCache>
                <c:ptCount val="1"/>
                <c:pt idx="0">
                  <c:v>Annual Average # of Inspections</c:v>
                </c:pt>
              </c:strCache>
            </c:strRef>
          </c:tx>
          <c:spPr>
            <a:ln w="38100">
              <a:solidFill>
                <a:srgbClr val="FF0000"/>
              </a:solidFill>
            </a:ln>
          </c:spPr>
          <c:marker>
            <c:symbol val="none"/>
          </c:marker>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Sheet1!$F$2:$F$57</c:f>
              <c:numCache>
                <c:formatCode>0.00</c:formatCode>
                <c:ptCount val="56"/>
                <c:pt idx="0">
                  <c:v>3.25</c:v>
                </c:pt>
                <c:pt idx="1">
                  <c:v>3.25</c:v>
                </c:pt>
                <c:pt idx="2">
                  <c:v>3.25</c:v>
                </c:pt>
                <c:pt idx="3">
                  <c:v>3.25</c:v>
                </c:pt>
                <c:pt idx="4">
                  <c:v>10</c:v>
                </c:pt>
                <c:pt idx="5">
                  <c:v>10</c:v>
                </c:pt>
                <c:pt idx="6">
                  <c:v>10</c:v>
                </c:pt>
                <c:pt idx="7">
                  <c:v>10</c:v>
                </c:pt>
                <c:pt idx="8">
                  <c:v>44</c:v>
                </c:pt>
                <c:pt idx="9">
                  <c:v>44</c:v>
                </c:pt>
                <c:pt idx="10">
                  <c:v>44</c:v>
                </c:pt>
                <c:pt idx="11">
                  <c:v>44</c:v>
                </c:pt>
                <c:pt idx="12">
                  <c:v>44</c:v>
                </c:pt>
                <c:pt idx="13">
                  <c:v>44</c:v>
                </c:pt>
                <c:pt idx="14">
                  <c:v>44</c:v>
                </c:pt>
                <c:pt idx="15">
                  <c:v>44</c:v>
                </c:pt>
                <c:pt idx="16">
                  <c:v>14.25</c:v>
                </c:pt>
                <c:pt idx="17">
                  <c:v>14.25</c:v>
                </c:pt>
                <c:pt idx="18">
                  <c:v>14.25</c:v>
                </c:pt>
                <c:pt idx="19">
                  <c:v>14.25</c:v>
                </c:pt>
                <c:pt idx="20">
                  <c:v>14.75</c:v>
                </c:pt>
                <c:pt idx="21">
                  <c:v>14.75</c:v>
                </c:pt>
                <c:pt idx="22">
                  <c:v>14.75</c:v>
                </c:pt>
                <c:pt idx="23">
                  <c:v>14.75</c:v>
                </c:pt>
                <c:pt idx="24">
                  <c:v>41</c:v>
                </c:pt>
                <c:pt idx="25">
                  <c:v>41</c:v>
                </c:pt>
                <c:pt idx="26">
                  <c:v>41</c:v>
                </c:pt>
                <c:pt idx="27">
                  <c:v>41</c:v>
                </c:pt>
                <c:pt idx="28">
                  <c:v>49.25</c:v>
                </c:pt>
                <c:pt idx="29">
                  <c:v>49.25</c:v>
                </c:pt>
                <c:pt idx="30">
                  <c:v>49.25</c:v>
                </c:pt>
                <c:pt idx="31">
                  <c:v>49.25</c:v>
                </c:pt>
                <c:pt idx="32">
                  <c:v>50</c:v>
                </c:pt>
                <c:pt idx="33">
                  <c:v>50</c:v>
                </c:pt>
                <c:pt idx="34">
                  <c:v>50</c:v>
                </c:pt>
                <c:pt idx="35">
                  <c:v>50</c:v>
                </c:pt>
                <c:pt idx="36">
                  <c:v>49.5</c:v>
                </c:pt>
                <c:pt idx="37">
                  <c:v>49.5</c:v>
                </c:pt>
                <c:pt idx="38">
                  <c:v>49.5</c:v>
                </c:pt>
                <c:pt idx="39">
                  <c:v>49.5</c:v>
                </c:pt>
                <c:pt idx="40">
                  <c:v>46.25</c:v>
                </c:pt>
                <c:pt idx="41">
                  <c:v>46.25</c:v>
                </c:pt>
                <c:pt idx="42">
                  <c:v>46.25</c:v>
                </c:pt>
                <c:pt idx="43">
                  <c:v>46.25</c:v>
                </c:pt>
                <c:pt idx="44">
                  <c:v>27.5</c:v>
                </c:pt>
                <c:pt idx="45">
                  <c:v>27.5</c:v>
                </c:pt>
                <c:pt idx="46">
                  <c:v>27.5</c:v>
                </c:pt>
                <c:pt idx="47">
                  <c:v>27.5</c:v>
                </c:pt>
                <c:pt idx="48">
                  <c:v>40</c:v>
                </c:pt>
                <c:pt idx="49">
                  <c:v>40</c:v>
                </c:pt>
                <c:pt idx="50">
                  <c:v>40</c:v>
                </c:pt>
                <c:pt idx="51">
                  <c:v>40</c:v>
                </c:pt>
                <c:pt idx="52">
                  <c:v>33</c:v>
                </c:pt>
                <c:pt idx="53">
                  <c:v>33</c:v>
                </c:pt>
              </c:numCache>
            </c:numRef>
          </c:val>
          <c:smooth val="0"/>
        </c:ser>
        <c:ser>
          <c:idx val="4"/>
          <c:order val="4"/>
          <c:tx>
            <c:strRef>
              <c:f>Sheet1!$G$1</c:f>
              <c:strCache>
                <c:ptCount val="1"/>
                <c:pt idx="0">
                  <c:v>Goal (total inspections)</c:v>
                </c:pt>
              </c:strCache>
            </c:strRef>
          </c:tx>
          <c:spPr>
            <a:ln w="38100">
              <a:solidFill>
                <a:srgbClr val="00B050"/>
              </a:solidFill>
            </a:ln>
          </c:spPr>
          <c:marker>
            <c:symbol val="none"/>
          </c:marker>
          <c:dLbls>
            <c:dLbl>
              <c:idx val="51"/>
              <c:layout/>
              <c:showLegendKey val="0"/>
              <c:showVal val="1"/>
              <c:showCatName val="0"/>
              <c:showSerName val="0"/>
              <c:showPercent val="0"/>
              <c:showBubbleSize val="0"/>
              <c:extLst>
                <c:ext xmlns:c15="http://schemas.microsoft.com/office/drawing/2012/chart" uri="{CE6537A1-D6FC-4f65-9D91-7224C49458BB}">
                  <c15:layout/>
                </c:ext>
              </c:extLst>
            </c:dLbl>
            <c:spPr>
              <a:solidFill>
                <a:srgbClr val="00B050"/>
              </a:solidFill>
              <a:ln>
                <a:noFill/>
              </a:ln>
              <a:effectLst/>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Sheet1!$G$2:$G$57</c:f>
              <c:numCache>
                <c:formatCode>General</c:formatCode>
                <c:ptCount val="56"/>
                <c:pt idx="0">
                  <c:v>8</c:v>
                </c:pt>
                <c:pt idx="1">
                  <c:v>8</c:v>
                </c:pt>
                <c:pt idx="2">
                  <c:v>8</c:v>
                </c:pt>
                <c:pt idx="3">
                  <c:v>8</c:v>
                </c:pt>
                <c:pt idx="4">
                  <c:v>8</c:v>
                </c:pt>
                <c:pt idx="5">
                  <c:v>8</c:v>
                </c:pt>
                <c:pt idx="6">
                  <c:v>8</c:v>
                </c:pt>
                <c:pt idx="7">
                  <c:v>33</c:v>
                </c:pt>
                <c:pt idx="8">
                  <c:v>33</c:v>
                </c:pt>
                <c:pt idx="9">
                  <c:v>33</c:v>
                </c:pt>
                <c:pt idx="10">
                  <c:v>33</c:v>
                </c:pt>
                <c:pt idx="11">
                  <c:v>33</c:v>
                </c:pt>
                <c:pt idx="12">
                  <c:v>33</c:v>
                </c:pt>
                <c:pt idx="13">
                  <c:v>33</c:v>
                </c:pt>
                <c:pt idx="14">
                  <c:v>33</c:v>
                </c:pt>
                <c:pt idx="15">
                  <c:v>33</c:v>
                </c:pt>
                <c:pt idx="16">
                  <c:v>10</c:v>
                </c:pt>
                <c:pt idx="17">
                  <c:v>10</c:v>
                </c:pt>
                <c:pt idx="18">
                  <c:v>10</c:v>
                </c:pt>
                <c:pt idx="19">
                  <c:v>10</c:v>
                </c:pt>
                <c:pt idx="20">
                  <c:v>10</c:v>
                </c:pt>
                <c:pt idx="21">
                  <c:v>10</c:v>
                </c:pt>
                <c:pt idx="22">
                  <c:v>10</c:v>
                </c:pt>
                <c:pt idx="23">
                  <c:v>10</c:v>
                </c:pt>
                <c:pt idx="24">
                  <c:v>10</c:v>
                </c:pt>
                <c:pt idx="25">
                  <c:v>39</c:v>
                </c:pt>
                <c:pt idx="26">
                  <c:v>39</c:v>
                </c:pt>
                <c:pt idx="27">
                  <c:v>39</c:v>
                </c:pt>
                <c:pt idx="28">
                  <c:v>39</c:v>
                </c:pt>
                <c:pt idx="29">
                  <c:v>39</c:v>
                </c:pt>
                <c:pt idx="30">
                  <c:v>39</c:v>
                </c:pt>
                <c:pt idx="31">
                  <c:v>39</c:v>
                </c:pt>
                <c:pt idx="32">
                  <c:v>39</c:v>
                </c:pt>
                <c:pt idx="33">
                  <c:v>39</c:v>
                </c:pt>
                <c:pt idx="34">
                  <c:v>39</c:v>
                </c:pt>
                <c:pt idx="35">
                  <c:v>39</c:v>
                </c:pt>
                <c:pt idx="36">
                  <c:v>39</c:v>
                </c:pt>
                <c:pt idx="37">
                  <c:v>39</c:v>
                </c:pt>
                <c:pt idx="38">
                  <c:v>39</c:v>
                </c:pt>
                <c:pt idx="39">
                  <c:v>39</c:v>
                </c:pt>
                <c:pt idx="40">
                  <c:v>39</c:v>
                </c:pt>
                <c:pt idx="41">
                  <c:v>39</c:v>
                </c:pt>
                <c:pt idx="42">
                  <c:v>39</c:v>
                </c:pt>
                <c:pt idx="43">
                  <c:v>39</c:v>
                </c:pt>
                <c:pt idx="44">
                  <c:v>39</c:v>
                </c:pt>
                <c:pt idx="45">
                  <c:v>39</c:v>
                </c:pt>
                <c:pt idx="46">
                  <c:v>39</c:v>
                </c:pt>
                <c:pt idx="47">
                  <c:v>39</c:v>
                </c:pt>
                <c:pt idx="48">
                  <c:v>33</c:v>
                </c:pt>
                <c:pt idx="49">
                  <c:v>33</c:v>
                </c:pt>
                <c:pt idx="50">
                  <c:v>33</c:v>
                </c:pt>
                <c:pt idx="51">
                  <c:v>33</c:v>
                </c:pt>
                <c:pt idx="52">
                  <c:v>33</c:v>
                </c:pt>
                <c:pt idx="53">
                  <c:v>33</c:v>
                </c:pt>
              </c:numCache>
            </c:numRef>
          </c:val>
          <c:smooth val="0"/>
        </c:ser>
        <c:dLbls>
          <c:showLegendKey val="0"/>
          <c:showVal val="0"/>
          <c:showCatName val="0"/>
          <c:showSerName val="0"/>
          <c:showPercent val="0"/>
          <c:showBubbleSize val="0"/>
        </c:dLbls>
        <c:marker val="1"/>
        <c:smooth val="0"/>
        <c:axId val="438895040"/>
        <c:axId val="438901704"/>
      </c:lineChart>
      <c:catAx>
        <c:axId val="438895040"/>
        <c:scaling>
          <c:orientation val="minMax"/>
        </c:scaling>
        <c:delete val="0"/>
        <c:axPos val="b"/>
        <c:numFmt formatCode="General" sourceLinked="1"/>
        <c:majorTickMark val="out"/>
        <c:minorTickMark val="none"/>
        <c:tickLblPos val="nextTo"/>
        <c:txPr>
          <a:bodyPr rot="-5400000" vert="horz"/>
          <a:lstStyle/>
          <a:p>
            <a:pPr>
              <a:defRPr sz="900" b="1"/>
            </a:pPr>
            <a:endParaRPr lang="en-US"/>
          </a:p>
        </c:txPr>
        <c:crossAx val="438901704"/>
        <c:crosses val="autoZero"/>
        <c:auto val="1"/>
        <c:lblAlgn val="ctr"/>
        <c:lblOffset val="0"/>
        <c:noMultiLvlLbl val="0"/>
      </c:catAx>
      <c:valAx>
        <c:axId val="438901704"/>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438895040"/>
        <c:crosses val="autoZero"/>
        <c:crossBetween val="between"/>
      </c:valAx>
    </c:plotArea>
    <c:legend>
      <c:legendPos val="b"/>
      <c:legendEntry>
        <c:idx val="2"/>
        <c:delete val="1"/>
      </c:legendEntry>
      <c:legendEntry>
        <c:idx val="3"/>
        <c:delete val="1"/>
      </c:legendEntry>
      <c:layout>
        <c:manualLayout>
          <c:xMode val="edge"/>
          <c:yMode val="edge"/>
          <c:x val="0"/>
          <c:y val="0.95546597436190039"/>
          <c:w val="0.99913793103448278"/>
          <c:h val="4.4320866141732404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4"/>
          <c:order val="0"/>
          <c:tx>
            <c:strRef>
              <c:f>Sheet1!$B$1</c:f>
              <c:strCache>
                <c:ptCount val="1"/>
                <c:pt idx="0">
                  <c:v>2018 Indiana Response Rates</c:v>
                </c:pt>
              </c:strCache>
            </c:strRef>
          </c:tx>
          <c:spPr>
            <a:solidFill>
              <a:schemeClr val="accent5">
                <a:lumMod val="50000"/>
              </a:schemeClr>
            </a:solidFill>
          </c:spPr>
          <c:invertIfNegative val="0"/>
          <c:dLbls>
            <c:spPr>
              <a:noFill/>
              <a:ln>
                <a:noFill/>
              </a:ln>
              <a:effectLst/>
            </c:spPr>
            <c:txPr>
              <a:bodyPr rot="-5400000" wrap="square" lIns="38100" tIns="19050" rIns="38100" bIns="19050" anchor="ctr">
                <a:spAutoFit/>
              </a:bodyPr>
              <a:lstStyle/>
              <a:p>
                <a:pPr>
                  <a:defRPr sz="12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Sheet1!$B$2:$B$27</c:f>
              <c:numCache>
                <c:formatCode>0.00%</c:formatCode>
                <c:ptCount val="26"/>
                <c:pt idx="0">
                  <c:v>0.2606</c:v>
                </c:pt>
                <c:pt idx="1">
                  <c:v>0.35539999999999999</c:v>
                </c:pt>
                <c:pt idx="2">
                  <c:v>0.4138</c:v>
                </c:pt>
                <c:pt idx="3">
                  <c:v>0.45329999999999998</c:v>
                </c:pt>
                <c:pt idx="4">
                  <c:v>0.47910000000000003</c:v>
                </c:pt>
                <c:pt idx="5">
                  <c:v>0.51429999999999998</c:v>
                </c:pt>
                <c:pt idx="6">
                  <c:v>0.60950000000000004</c:v>
                </c:pt>
                <c:pt idx="7">
                  <c:v>0.64119999999999999</c:v>
                </c:pt>
                <c:pt idx="8">
                  <c:v>0.66900000000000004</c:v>
                </c:pt>
                <c:pt idx="9">
                  <c:v>0.68930000000000002</c:v>
                </c:pt>
                <c:pt idx="10">
                  <c:v>0.70279999999999998</c:v>
                </c:pt>
                <c:pt idx="11">
                  <c:v>0.73870000000000002</c:v>
                </c:pt>
                <c:pt idx="12">
                  <c:v>0.76490000000000002</c:v>
                </c:pt>
                <c:pt idx="13">
                  <c:v>0.78110000000000002</c:v>
                </c:pt>
                <c:pt idx="14">
                  <c:v>0.79139999999999999</c:v>
                </c:pt>
                <c:pt idx="15">
                  <c:v>0.79390000000000005</c:v>
                </c:pt>
                <c:pt idx="16">
                  <c:v>0.79859999999999998</c:v>
                </c:pt>
                <c:pt idx="17">
                  <c:v>0.82030000000000003</c:v>
                </c:pt>
                <c:pt idx="18">
                  <c:v>0.83340000000000003</c:v>
                </c:pt>
                <c:pt idx="19">
                  <c:v>0.84819999999999995</c:v>
                </c:pt>
                <c:pt idx="20">
                  <c:v>0.86560000000000004</c:v>
                </c:pt>
                <c:pt idx="21">
                  <c:v>0.87870000000000004</c:v>
                </c:pt>
                <c:pt idx="22">
                  <c:v>0.8901</c:v>
                </c:pt>
                <c:pt idx="23">
                  <c:v>0.90849999999999997</c:v>
                </c:pt>
                <c:pt idx="24">
                  <c:v>0.91710000000000003</c:v>
                </c:pt>
                <c:pt idx="25">
                  <c:v>0.9214</c:v>
                </c:pt>
              </c:numCache>
            </c:numRef>
          </c:val>
        </c:ser>
        <c:dLbls>
          <c:showLegendKey val="0"/>
          <c:showVal val="0"/>
          <c:showCatName val="0"/>
          <c:showSerName val="0"/>
          <c:showPercent val="0"/>
          <c:showBubbleSize val="0"/>
        </c:dLbls>
        <c:gapWidth val="25"/>
        <c:axId val="438895432"/>
        <c:axId val="438900136"/>
      </c:barChart>
      <c:lineChart>
        <c:grouping val="standard"/>
        <c:varyColors val="0"/>
        <c:ser>
          <c:idx val="5"/>
          <c:order val="1"/>
          <c:tx>
            <c:strRef>
              <c:f>Sheet1!$C$1</c:f>
              <c:strCache>
                <c:ptCount val="1"/>
                <c:pt idx="0">
                  <c:v>2018 National Response Rates</c:v>
                </c:pt>
              </c:strCache>
            </c:strRef>
          </c:tx>
          <c:spPr>
            <a:ln w="63500">
              <a:solidFill>
                <a:srgbClr val="FF0000"/>
              </a:solidFill>
            </a:ln>
          </c:spPr>
          <c:marker>
            <c:symbol val="none"/>
          </c:marker>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Sheet1!$C$2:$C$27</c:f>
              <c:numCache>
                <c:formatCode>0.00%</c:formatCode>
                <c:ptCount val="26"/>
                <c:pt idx="0">
                  <c:v>0.2177</c:v>
                </c:pt>
                <c:pt idx="1">
                  <c:v>0.30459999999999998</c:v>
                </c:pt>
                <c:pt idx="2">
                  <c:v>0.35799999999999998</c:v>
                </c:pt>
                <c:pt idx="3">
                  <c:v>0.3911</c:v>
                </c:pt>
                <c:pt idx="4">
                  <c:v>0.41539999999999999</c:v>
                </c:pt>
                <c:pt idx="5">
                  <c:v>0.44840000000000002</c:v>
                </c:pt>
                <c:pt idx="6">
                  <c:v>0.53869999999999996</c:v>
                </c:pt>
                <c:pt idx="7">
                  <c:v>0.57399999999999995</c:v>
                </c:pt>
                <c:pt idx="8">
                  <c:v>0.60640000000000005</c:v>
                </c:pt>
                <c:pt idx="9">
                  <c:v>0.62619999999999998</c:v>
                </c:pt>
                <c:pt idx="10">
                  <c:v>0.64380000000000004</c:v>
                </c:pt>
                <c:pt idx="11">
                  <c:v>0.68899999999999995</c:v>
                </c:pt>
                <c:pt idx="12">
                  <c:v>0.71099999999999997</c:v>
                </c:pt>
                <c:pt idx="13">
                  <c:v>0.72860000000000003</c:v>
                </c:pt>
                <c:pt idx="14">
                  <c:v>0.73950000000000005</c:v>
                </c:pt>
                <c:pt idx="15">
                  <c:v>0.74350000000000005</c:v>
                </c:pt>
                <c:pt idx="16">
                  <c:v>0.75129999999999997</c:v>
                </c:pt>
                <c:pt idx="17">
                  <c:v>0.7742</c:v>
                </c:pt>
                <c:pt idx="18">
                  <c:v>0.79039999999999999</c:v>
                </c:pt>
                <c:pt idx="19">
                  <c:v>0.8105</c:v>
                </c:pt>
                <c:pt idx="20">
                  <c:v>0.82750000000000001</c:v>
                </c:pt>
                <c:pt idx="21">
                  <c:v>0.84099999999999997</c:v>
                </c:pt>
                <c:pt idx="22">
                  <c:v>0.85529999999999995</c:v>
                </c:pt>
                <c:pt idx="23">
                  <c:v>0.86809999999999998</c:v>
                </c:pt>
                <c:pt idx="24">
                  <c:v>0.876</c:v>
                </c:pt>
                <c:pt idx="25">
                  <c:v>0.87960000000000005</c:v>
                </c:pt>
              </c:numCache>
            </c:numRef>
          </c:val>
          <c:smooth val="0"/>
        </c:ser>
        <c:ser>
          <c:idx val="0"/>
          <c:order val="2"/>
          <c:tx>
            <c:strRef>
              <c:f>Sheet1!$D$1</c:f>
              <c:strCache>
                <c:ptCount val="1"/>
                <c:pt idx="0">
                  <c:v>2016 Indiana Response Rates</c:v>
                </c:pt>
              </c:strCache>
            </c:strRef>
          </c:tx>
          <c:spPr>
            <a:ln w="63500">
              <a:solidFill>
                <a:schemeClr val="accent5">
                  <a:lumMod val="60000"/>
                  <a:lumOff val="40000"/>
                </a:schemeClr>
              </a:solidFill>
            </a:ln>
          </c:spPr>
          <c:marker>
            <c:symbol val="none"/>
          </c:marker>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Sheet1!$D$2:$D$27</c:f>
              <c:numCache>
                <c:formatCode>0.00%</c:formatCode>
                <c:ptCount val="26"/>
                <c:pt idx="0">
                  <c:v>0.30356450987989153</c:v>
                </c:pt>
                <c:pt idx="1">
                  <c:v>0.40391700601124686</c:v>
                </c:pt>
                <c:pt idx="2">
                  <c:v>0.46594216960993595</c:v>
                </c:pt>
                <c:pt idx="3">
                  <c:v>0.51136142940376772</c:v>
                </c:pt>
                <c:pt idx="4">
                  <c:v>0.54106656286492794</c:v>
                </c:pt>
                <c:pt idx="5">
                  <c:v>0.57067757009345799</c:v>
                </c:pt>
                <c:pt idx="6">
                  <c:v>0.66718689036285606</c:v>
                </c:pt>
                <c:pt idx="7">
                  <c:v>0.70627320695720153</c:v>
                </c:pt>
                <c:pt idx="8">
                  <c:v>0.72944400939702425</c:v>
                </c:pt>
                <c:pt idx="9">
                  <c:v>0.74734982332155475</c:v>
                </c:pt>
                <c:pt idx="10">
                  <c:v>0.76103230890464935</c:v>
                </c:pt>
                <c:pt idx="11">
                  <c:v>0.80096993210475265</c:v>
                </c:pt>
                <c:pt idx="12">
                  <c:v>0.81964667054940787</c:v>
                </c:pt>
                <c:pt idx="13">
                  <c:v>0.83194417522775732</c:v>
                </c:pt>
                <c:pt idx="14">
                  <c:v>0.83966653741760378</c:v>
                </c:pt>
                <c:pt idx="15">
                  <c:v>0.85170807453416153</c:v>
                </c:pt>
                <c:pt idx="16">
                  <c:v>0.85170807453416153</c:v>
                </c:pt>
                <c:pt idx="17">
                  <c:v>0.87188405797101454</c:v>
                </c:pt>
                <c:pt idx="18">
                  <c:v>0.88242119512666795</c:v>
                </c:pt>
                <c:pt idx="19">
                  <c:v>0.88942586506862553</c:v>
                </c:pt>
                <c:pt idx="20">
                  <c:v>0.89716926632004623</c:v>
                </c:pt>
                <c:pt idx="21">
                  <c:v>0.91233140655105971</c:v>
                </c:pt>
                <c:pt idx="22">
                  <c:v>0.92300270165959086</c:v>
                </c:pt>
                <c:pt idx="23">
                  <c:v>0.929787641094318</c:v>
                </c:pt>
                <c:pt idx="24">
                  <c:v>0.93726235741444897</c:v>
                </c:pt>
                <c:pt idx="25">
                  <c:v>0.94289999999999996</c:v>
                </c:pt>
              </c:numCache>
            </c:numRef>
          </c:val>
          <c:smooth val="0"/>
        </c:ser>
        <c:ser>
          <c:idx val="1"/>
          <c:order val="3"/>
          <c:tx>
            <c:strRef>
              <c:f>Sheet1!$E$1</c:f>
              <c:strCache>
                <c:ptCount val="1"/>
                <c:pt idx="0">
                  <c:v>2016 National Response Rates</c:v>
                </c:pt>
              </c:strCache>
            </c:strRef>
          </c:tx>
          <c:spPr>
            <a:ln w="63500">
              <a:solidFill>
                <a:srgbClr val="FFC000"/>
              </a:solidFill>
            </a:ln>
          </c:spPr>
          <c:marker>
            <c:symbol val="none"/>
          </c:marker>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Sheet1!$E$2:$E$27</c:f>
              <c:numCache>
                <c:formatCode>0.00%</c:formatCode>
                <c:ptCount val="26"/>
                <c:pt idx="0">
                  <c:v>0.24806580340418602</c:v>
                </c:pt>
                <c:pt idx="1">
                  <c:v>0.3388103371239965</c:v>
                </c:pt>
                <c:pt idx="2">
                  <c:v>0.39194206220415945</c:v>
                </c:pt>
                <c:pt idx="3">
                  <c:v>0.42794328224363948</c:v>
                </c:pt>
                <c:pt idx="4">
                  <c:v>0.45432794555508293</c:v>
                </c:pt>
                <c:pt idx="5">
                  <c:v>0.48320540909156862</c:v>
                </c:pt>
                <c:pt idx="6">
                  <c:v>0.56862783168379305</c:v>
                </c:pt>
                <c:pt idx="7">
                  <c:v>0.60883966059755867</c:v>
                </c:pt>
                <c:pt idx="8">
                  <c:v>0.63303679050542416</c:v>
                </c:pt>
                <c:pt idx="9">
                  <c:v>0.65426192782163783</c:v>
                </c:pt>
                <c:pt idx="10">
                  <c:v>0.66599220036058637</c:v>
                </c:pt>
                <c:pt idx="11">
                  <c:v>0.70770860772659006</c:v>
                </c:pt>
                <c:pt idx="12">
                  <c:v>0.73230380758787772</c:v>
                </c:pt>
                <c:pt idx="13">
                  <c:v>0.74986250565795298</c:v>
                </c:pt>
                <c:pt idx="14">
                  <c:v>0.76151423249826911</c:v>
                </c:pt>
                <c:pt idx="15">
                  <c:v>0.77699242908675559</c:v>
                </c:pt>
                <c:pt idx="16">
                  <c:v>0.77699242908675559</c:v>
                </c:pt>
                <c:pt idx="17">
                  <c:v>0.79905204967493282</c:v>
                </c:pt>
                <c:pt idx="18">
                  <c:v>0.8144791762836554</c:v>
                </c:pt>
                <c:pt idx="19">
                  <c:v>0.8290202518852523</c:v>
                </c:pt>
                <c:pt idx="20">
                  <c:v>0.84128625668812695</c:v>
                </c:pt>
                <c:pt idx="21">
                  <c:v>0.85255073520476365</c:v>
                </c:pt>
                <c:pt idx="22">
                  <c:v>0.8644015737666555</c:v>
                </c:pt>
                <c:pt idx="23">
                  <c:v>0.87298978468818333</c:v>
                </c:pt>
                <c:pt idx="24">
                  <c:v>0.8773202680502763</c:v>
                </c:pt>
              </c:numCache>
            </c:numRef>
          </c:val>
          <c:smooth val="0"/>
        </c:ser>
        <c:ser>
          <c:idx val="2"/>
          <c:order val="4"/>
          <c:tx>
            <c:strRef>
              <c:f>Sheet1!$H$1</c:f>
              <c:strCache>
                <c:ptCount val="1"/>
                <c:pt idx="0">
                  <c:v>Yellow Goal</c:v>
                </c:pt>
              </c:strCache>
            </c:strRef>
          </c:tx>
          <c:spPr>
            <a:ln w="50800">
              <a:solidFill>
                <a:srgbClr val="FFFF00"/>
              </a:solidFill>
            </a:ln>
          </c:spPr>
          <c:marker>
            <c:symbol val="none"/>
          </c:marker>
          <c:dPt>
            <c:idx val="7"/>
            <c:marker>
              <c:symbol val="circle"/>
              <c:size val="10"/>
              <c:spPr>
                <a:solidFill>
                  <a:srgbClr val="FFFF00"/>
                </a:solidFill>
                <a:ln>
                  <a:solidFill>
                    <a:prstClr val="black"/>
                  </a:solidFill>
                </a:ln>
              </c:spPr>
            </c:marker>
            <c:bubble3D val="0"/>
          </c:dPt>
          <c:dPt>
            <c:idx val="14"/>
            <c:marker>
              <c:symbol val="circle"/>
              <c:size val="10"/>
              <c:spPr>
                <a:solidFill>
                  <a:srgbClr val="FFFF00"/>
                </a:solidFill>
                <a:ln>
                  <a:solidFill>
                    <a:prstClr val="black"/>
                  </a:solidFill>
                </a:ln>
              </c:spPr>
            </c:marker>
            <c:bubble3D val="0"/>
          </c:dPt>
          <c:dPt>
            <c:idx val="24"/>
            <c:marker>
              <c:symbol val="circle"/>
              <c:size val="10"/>
              <c:spPr>
                <a:solidFill>
                  <a:srgbClr val="FFFF00"/>
                </a:solidFill>
                <a:ln>
                  <a:solidFill>
                    <a:prstClr val="black"/>
                  </a:solidFill>
                </a:ln>
              </c:spPr>
            </c:marker>
            <c:bubble3D val="0"/>
          </c:dPt>
          <c:dLbls>
            <c:dLbl>
              <c:idx val="7"/>
              <c:numFmt formatCode="0%" sourceLinked="0"/>
              <c:spPr>
                <a:solidFill>
                  <a:srgbClr val="FFFF00"/>
                </a:solidFill>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dLbl>
              <c:idx val="14"/>
              <c:numFmt formatCode="0%" sourceLinked="0"/>
              <c:spPr>
                <a:solidFill>
                  <a:srgbClr val="FFFF00"/>
                </a:solidFill>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dLbl>
              <c:idx val="24"/>
              <c:layout>
                <c:manualLayout>
                  <c:x val="-2.8735632183908046E-2"/>
                  <c:y val="4.2857142857142858E-2"/>
                </c:manualLayout>
              </c:layout>
              <c:numFmt formatCode="0%" sourceLinked="0"/>
              <c:spPr>
                <a:solidFill>
                  <a:srgbClr val="FFFF00"/>
                </a:solidFill>
              </c:spPr>
              <c:txPr>
                <a:bodyPr/>
                <a:lstStyle/>
                <a:p>
                  <a:pPr>
                    <a:defRPr sz="1200" b="1"/>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Sheet1!$H$2:$H$27</c:f>
              <c:numCache>
                <c:formatCode>0.00%</c:formatCode>
                <c:ptCount val="26"/>
                <c:pt idx="0">
                  <c:v>0.21956646294881588</c:v>
                </c:pt>
                <c:pt idx="1">
                  <c:v>0.29627431175532909</c:v>
                </c:pt>
                <c:pt idx="2">
                  <c:v>0.34489473860927372</c:v>
                </c:pt>
                <c:pt idx="3">
                  <c:v>0.38728151084438323</c:v>
                </c:pt>
                <c:pt idx="4">
                  <c:v>0.42353383966570485</c:v>
                </c:pt>
                <c:pt idx="5">
                  <c:v>0.49908760448985717</c:v>
                </c:pt>
                <c:pt idx="6">
                  <c:v>0.5475763974853759</c:v>
                </c:pt>
                <c:pt idx="7">
                  <c:v>0.58260599109694222</c:v>
                </c:pt>
                <c:pt idx="8">
                  <c:v>0.60875855517938471</c:v>
                </c:pt>
                <c:pt idx="9">
                  <c:v>0.63070931768444549</c:v>
                </c:pt>
                <c:pt idx="10">
                  <c:v>0.67197687082138868</c:v>
                </c:pt>
                <c:pt idx="11">
                  <c:v>0.69720470302721904</c:v>
                </c:pt>
                <c:pt idx="12">
                  <c:v>0.71898023107050246</c:v>
                </c:pt>
                <c:pt idx="13">
                  <c:v>0.733799511002445</c:v>
                </c:pt>
                <c:pt idx="14">
                  <c:v>0.74394456895117489</c:v>
                </c:pt>
                <c:pt idx="15">
                  <c:v>0.75863146688544447</c:v>
                </c:pt>
                <c:pt idx="16">
                  <c:v>0.7730844793713163</c:v>
                </c:pt>
                <c:pt idx="17">
                  <c:v>0.79030665128195099</c:v>
                </c:pt>
                <c:pt idx="18">
                  <c:v>0.80772773596738789</c:v>
                </c:pt>
                <c:pt idx="19">
                  <c:v>0.82383427296217993</c:v>
                </c:pt>
                <c:pt idx="20">
                  <c:v>0.83747947354231511</c:v>
                </c:pt>
                <c:pt idx="21">
                  <c:v>0.85142601970714094</c:v>
                </c:pt>
                <c:pt idx="22">
                  <c:v>0.86177087868810753</c:v>
                </c:pt>
                <c:pt idx="23">
                  <c:v>0.87243272686596929</c:v>
                </c:pt>
                <c:pt idx="24">
                  <c:v>0.88</c:v>
                </c:pt>
                <c:pt idx="25">
                  <c:v>0.88</c:v>
                </c:pt>
              </c:numCache>
            </c:numRef>
          </c:val>
          <c:smooth val="0"/>
        </c:ser>
        <c:ser>
          <c:idx val="3"/>
          <c:order val="5"/>
          <c:tx>
            <c:strRef>
              <c:f>Sheet1!$I$1</c:f>
              <c:strCache>
                <c:ptCount val="1"/>
                <c:pt idx="0">
                  <c:v>Green Goal</c:v>
                </c:pt>
              </c:strCache>
            </c:strRef>
          </c:tx>
          <c:spPr>
            <a:ln w="50800">
              <a:solidFill>
                <a:srgbClr val="00B050"/>
              </a:solidFill>
            </a:ln>
          </c:spPr>
          <c:marker>
            <c:symbol val="none"/>
          </c:marker>
          <c:dPt>
            <c:idx val="7"/>
            <c:marker>
              <c:symbol val="circle"/>
              <c:size val="10"/>
              <c:spPr>
                <a:solidFill>
                  <a:srgbClr val="00B050"/>
                </a:solidFill>
                <a:ln>
                  <a:solidFill>
                    <a:prstClr val="black"/>
                  </a:solidFill>
                </a:ln>
              </c:spPr>
            </c:marker>
            <c:bubble3D val="0"/>
          </c:dPt>
          <c:dPt>
            <c:idx val="14"/>
            <c:marker>
              <c:symbol val="circle"/>
              <c:size val="10"/>
              <c:spPr>
                <a:solidFill>
                  <a:srgbClr val="00B050"/>
                </a:solidFill>
                <a:ln>
                  <a:solidFill>
                    <a:prstClr val="black"/>
                  </a:solidFill>
                </a:ln>
              </c:spPr>
            </c:marker>
            <c:bubble3D val="0"/>
          </c:dPt>
          <c:dPt>
            <c:idx val="24"/>
            <c:marker>
              <c:symbol val="circle"/>
              <c:size val="10"/>
              <c:spPr>
                <a:solidFill>
                  <a:srgbClr val="00B050"/>
                </a:solidFill>
                <a:ln>
                  <a:solidFill>
                    <a:prstClr val="black"/>
                  </a:solidFill>
                </a:ln>
              </c:spPr>
            </c:marker>
            <c:bubble3D val="0"/>
          </c:dPt>
          <c:dLbls>
            <c:dLbl>
              <c:idx val="7"/>
              <c:layout>
                <c:manualLayout>
                  <c:x val="1.4367816091954023E-3"/>
                  <c:y val="-1.4285714285714362E-2"/>
                </c:manualLayout>
              </c:layout>
              <c:numFmt formatCode="0%" sourceLinked="0"/>
              <c:spPr>
                <a:solidFill>
                  <a:srgbClr val="00B050"/>
                </a:solidFill>
              </c:spPr>
              <c:txPr>
                <a:bodyPr/>
                <a:lstStyle/>
                <a:p>
                  <a:pPr>
                    <a:defRPr sz="1200" b="1">
                      <a:solidFill>
                        <a:schemeClr val="bg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2.8735632183908397E-3"/>
                  <c:y val="-2.1428758905136833E-2"/>
                </c:manualLayout>
              </c:layout>
              <c:numFmt formatCode="0%" sourceLinked="0"/>
              <c:spPr>
                <a:solidFill>
                  <a:srgbClr val="00B050"/>
                </a:solidFill>
              </c:spPr>
              <c:txPr>
                <a:bodyPr/>
                <a:lstStyle/>
                <a:p>
                  <a:pPr>
                    <a:defRPr sz="1200" b="1">
                      <a:solidFill>
                        <a:schemeClr val="bg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4"/>
              <c:layout>
                <c:manualLayout>
                  <c:x val="-2.8735632183908046E-2"/>
                  <c:y val="-4.2857142857142858E-2"/>
                </c:manualLayout>
              </c:layout>
              <c:numFmt formatCode="0%" sourceLinked="0"/>
              <c:spPr>
                <a:solidFill>
                  <a:srgbClr val="00B050"/>
                </a:solidFill>
              </c:spPr>
              <c:txPr>
                <a:bodyPr/>
                <a:lstStyle/>
                <a:p>
                  <a:pPr>
                    <a:defRPr sz="1200" b="1">
                      <a:solidFill>
                        <a:schemeClr val="bg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Sheet1!$I$2:$I$27</c:f>
              <c:numCache>
                <c:formatCode>0.00%</c:formatCode>
                <c:ptCount val="26"/>
                <c:pt idx="0">
                  <c:v>0.24956646294881588</c:v>
                </c:pt>
                <c:pt idx="1">
                  <c:v>0.32627431175532906</c:v>
                </c:pt>
                <c:pt idx="2">
                  <c:v>0.37489473860927369</c:v>
                </c:pt>
                <c:pt idx="3">
                  <c:v>0.41728151084438325</c:v>
                </c:pt>
                <c:pt idx="4">
                  <c:v>0.45353383966570482</c:v>
                </c:pt>
                <c:pt idx="5">
                  <c:v>0.52908760448985714</c:v>
                </c:pt>
                <c:pt idx="6">
                  <c:v>0.57757639748537593</c:v>
                </c:pt>
                <c:pt idx="7">
                  <c:v>0.61260599109694225</c:v>
                </c:pt>
                <c:pt idx="8">
                  <c:v>0.63875855517938473</c:v>
                </c:pt>
                <c:pt idx="9">
                  <c:v>0.66070931768444552</c:v>
                </c:pt>
                <c:pt idx="10">
                  <c:v>0.70197687082138871</c:v>
                </c:pt>
                <c:pt idx="11">
                  <c:v>0.72720470302721907</c:v>
                </c:pt>
                <c:pt idx="12">
                  <c:v>0.74898023107050249</c:v>
                </c:pt>
                <c:pt idx="13">
                  <c:v>0.76379951100244503</c:v>
                </c:pt>
                <c:pt idx="14">
                  <c:v>0.77394456895117492</c:v>
                </c:pt>
                <c:pt idx="15">
                  <c:v>0.7886314668854445</c:v>
                </c:pt>
                <c:pt idx="16">
                  <c:v>0.80308447937131633</c:v>
                </c:pt>
                <c:pt idx="17">
                  <c:v>0.82030665128195102</c:v>
                </c:pt>
                <c:pt idx="18">
                  <c:v>0.83772773596738792</c:v>
                </c:pt>
                <c:pt idx="19">
                  <c:v>0.85383427296217995</c:v>
                </c:pt>
                <c:pt idx="20">
                  <c:v>0.86747947354231514</c:v>
                </c:pt>
                <c:pt idx="21">
                  <c:v>0.88142601970714096</c:v>
                </c:pt>
                <c:pt idx="22">
                  <c:v>0.89177087868810756</c:v>
                </c:pt>
                <c:pt idx="23">
                  <c:v>0.90243272686596931</c:v>
                </c:pt>
                <c:pt idx="24">
                  <c:v>0.92</c:v>
                </c:pt>
                <c:pt idx="25">
                  <c:v>0.92</c:v>
                </c:pt>
              </c:numCache>
            </c:numRef>
          </c:val>
          <c:smooth val="0"/>
        </c:ser>
        <c:dLbls>
          <c:showLegendKey val="0"/>
          <c:showVal val="0"/>
          <c:showCatName val="0"/>
          <c:showSerName val="0"/>
          <c:showPercent val="0"/>
          <c:showBubbleSize val="0"/>
        </c:dLbls>
        <c:marker val="1"/>
        <c:smooth val="0"/>
        <c:axId val="438895432"/>
        <c:axId val="438900136"/>
      </c:lineChart>
      <c:catAx>
        <c:axId val="438895432"/>
        <c:scaling>
          <c:orientation val="minMax"/>
        </c:scaling>
        <c:delete val="0"/>
        <c:axPos val="b"/>
        <c:numFmt formatCode="General" sourceLinked="1"/>
        <c:majorTickMark val="out"/>
        <c:minorTickMark val="none"/>
        <c:tickLblPos val="nextTo"/>
        <c:txPr>
          <a:bodyPr rot="-5400000"/>
          <a:lstStyle/>
          <a:p>
            <a:pPr>
              <a:defRPr sz="1200" b="1"/>
            </a:pPr>
            <a:endParaRPr lang="en-US"/>
          </a:p>
        </c:txPr>
        <c:crossAx val="438900136"/>
        <c:crosses val="autoZero"/>
        <c:auto val="0"/>
        <c:lblAlgn val="ctr"/>
        <c:lblOffset val="100"/>
        <c:noMultiLvlLbl val="0"/>
      </c:catAx>
      <c:valAx>
        <c:axId val="438900136"/>
        <c:scaling>
          <c:orientation val="minMax"/>
          <c:max val="1"/>
        </c:scaling>
        <c:delete val="0"/>
        <c:axPos val="l"/>
        <c:majorGridlines/>
        <c:numFmt formatCode="0%" sourceLinked="0"/>
        <c:majorTickMark val="out"/>
        <c:minorTickMark val="none"/>
        <c:tickLblPos val="nextTo"/>
        <c:txPr>
          <a:bodyPr/>
          <a:lstStyle/>
          <a:p>
            <a:pPr>
              <a:defRPr sz="1200"/>
            </a:pPr>
            <a:endParaRPr lang="en-US"/>
          </a:p>
        </c:txPr>
        <c:crossAx val="438895432"/>
        <c:crosses val="autoZero"/>
        <c:crossBetween val="between"/>
      </c:valAx>
      <c:spPr>
        <a:noFill/>
        <a:ln w="25409">
          <a:noFill/>
        </a:ln>
      </c:spPr>
    </c:plotArea>
    <c:legend>
      <c:legendPos val="b"/>
      <c:layout>
        <c:manualLayout>
          <c:xMode val="edge"/>
          <c:yMode val="edge"/>
          <c:x val="0"/>
          <c:y val="0.92837401574803147"/>
          <c:w val="0.99858663679971038"/>
          <c:h val="7.1625984251968505E-2"/>
        </c:manualLayout>
      </c:layout>
      <c:overlay val="0"/>
      <c:txPr>
        <a:bodyPr/>
        <a:lstStyle/>
        <a:p>
          <a:pPr>
            <a:defRPr sz="1000"/>
          </a:pPr>
          <a:endParaRPr lang="en-US"/>
        </a:p>
      </c:txPr>
    </c:legend>
    <c:plotVisOnly val="1"/>
    <c:dispBlanksAs val="gap"/>
    <c:showDLblsOverMax val="0"/>
  </c:chart>
  <c:txPr>
    <a:bodyPr/>
    <a:lstStyle/>
    <a:p>
      <a:pPr>
        <a:defRPr sz="1804"/>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46470506976123E-2"/>
          <c:y val="3.1123637954346615E-2"/>
          <c:w val="0.93147165814799471"/>
          <c:h val="0.71164141414142956"/>
        </c:manualLayout>
      </c:layout>
      <c:barChart>
        <c:barDir val="col"/>
        <c:grouping val="stacked"/>
        <c:varyColors val="0"/>
        <c:ser>
          <c:idx val="1"/>
          <c:order val="0"/>
          <c:tx>
            <c:strRef>
              <c:f>Sheet1!$C$1</c:f>
              <c:strCache>
                <c:ptCount val="1"/>
                <c:pt idx="0">
                  <c:v>Natural Causes</c:v>
                </c:pt>
              </c:strCache>
            </c:strRef>
          </c:tx>
          <c:spPr>
            <a:solidFill>
              <a:schemeClr val="accent5">
                <a:lumMod val="50000"/>
              </a:schemeClr>
            </a:solidFill>
            <a:ln>
              <a:solidFill>
                <a:prstClr val="black">
                  <a:alpha val="50000"/>
                </a:prstClr>
              </a:solidFill>
            </a:ln>
            <a:scene3d>
              <a:camera prst="orthographicFront"/>
              <a:lightRig rig="threePt" dir="t"/>
            </a:scene3d>
            <a:sp3d>
              <a:bevelT w="25400" h="25400"/>
            </a:sp3d>
          </c:spPr>
          <c:invertIfNegative val="0"/>
          <c:cat>
            <c:multiLvlStrRef>
              <c:f>Sheet1!$A$6:$B$41</c:f>
              <c:multiLvlStrCache>
                <c:ptCount val="3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lvl>
                <c:lvl>
                  <c:pt idx="0">
                    <c:v>2011</c:v>
                  </c:pt>
                  <c:pt idx="4">
                    <c:v>2012</c:v>
                  </c:pt>
                  <c:pt idx="8">
                    <c:v>2013</c:v>
                  </c:pt>
                  <c:pt idx="12">
                    <c:v>2014</c:v>
                  </c:pt>
                  <c:pt idx="16">
                    <c:v>2015</c:v>
                  </c:pt>
                  <c:pt idx="20">
                    <c:v>2016</c:v>
                  </c:pt>
                  <c:pt idx="24">
                    <c:v>2017</c:v>
                  </c:pt>
                  <c:pt idx="28">
                    <c:v>2018</c:v>
                  </c:pt>
                  <c:pt idx="32">
                    <c:v>2019</c:v>
                  </c:pt>
                </c:lvl>
              </c:multiLvlStrCache>
            </c:multiLvlStrRef>
          </c:cat>
          <c:val>
            <c:numRef>
              <c:f>Sheet1!$C$6:$C$41</c:f>
              <c:numCache>
                <c:formatCode>General</c:formatCode>
                <c:ptCount val="36"/>
                <c:pt idx="1">
                  <c:v>2</c:v>
                </c:pt>
                <c:pt idx="2">
                  <c:v>1</c:v>
                </c:pt>
                <c:pt idx="7">
                  <c:v>2</c:v>
                </c:pt>
                <c:pt idx="8">
                  <c:v>5</c:v>
                </c:pt>
                <c:pt idx="9">
                  <c:v>6</c:v>
                </c:pt>
                <c:pt idx="10">
                  <c:v>11</c:v>
                </c:pt>
                <c:pt idx="11">
                  <c:v>6</c:v>
                </c:pt>
                <c:pt idx="12">
                  <c:v>5</c:v>
                </c:pt>
                <c:pt idx="13">
                  <c:v>2</c:v>
                </c:pt>
                <c:pt idx="14">
                  <c:v>1</c:v>
                </c:pt>
                <c:pt idx="17">
                  <c:v>2</c:v>
                </c:pt>
                <c:pt idx="18">
                  <c:v>1</c:v>
                </c:pt>
                <c:pt idx="20">
                  <c:v>2</c:v>
                </c:pt>
                <c:pt idx="21">
                  <c:v>2</c:v>
                </c:pt>
                <c:pt idx="23">
                  <c:v>1</c:v>
                </c:pt>
                <c:pt idx="24">
                  <c:v>1</c:v>
                </c:pt>
                <c:pt idx="25">
                  <c:v>0</c:v>
                </c:pt>
                <c:pt idx="26">
                  <c:v>2</c:v>
                </c:pt>
                <c:pt idx="27">
                  <c:v>1</c:v>
                </c:pt>
                <c:pt idx="28">
                  <c:v>1</c:v>
                </c:pt>
                <c:pt idx="29">
                  <c:v>1</c:v>
                </c:pt>
                <c:pt idx="30">
                  <c:v>1</c:v>
                </c:pt>
                <c:pt idx="32">
                  <c:v>1</c:v>
                </c:pt>
              </c:numCache>
            </c:numRef>
          </c:val>
        </c:ser>
        <c:ser>
          <c:idx val="2"/>
          <c:order val="1"/>
          <c:tx>
            <c:strRef>
              <c:f>Sheet1!$D$1</c:f>
              <c:strCache>
                <c:ptCount val="1"/>
                <c:pt idx="0">
                  <c:v>Transportation Incidents</c:v>
                </c:pt>
              </c:strCache>
            </c:strRef>
          </c:tx>
          <c:spPr>
            <a:solidFill>
              <a:schemeClr val="accent5">
                <a:lumMod val="75000"/>
              </a:schemeClr>
            </a:solidFill>
            <a:ln>
              <a:solidFill>
                <a:prstClr val="black">
                  <a:alpha val="50000"/>
                </a:prstClr>
              </a:solidFill>
            </a:ln>
            <a:scene3d>
              <a:camera prst="orthographicFront"/>
              <a:lightRig rig="threePt" dir="t"/>
            </a:scene3d>
            <a:sp3d>
              <a:bevelT w="25400" h="25400"/>
            </a:sp3d>
          </c:spPr>
          <c:invertIfNegative val="0"/>
          <c:cat>
            <c:multiLvlStrRef>
              <c:f>Sheet1!$A$6:$B$41</c:f>
              <c:multiLvlStrCache>
                <c:ptCount val="3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lvl>
                <c:lvl>
                  <c:pt idx="0">
                    <c:v>2011</c:v>
                  </c:pt>
                  <c:pt idx="4">
                    <c:v>2012</c:v>
                  </c:pt>
                  <c:pt idx="8">
                    <c:v>2013</c:v>
                  </c:pt>
                  <c:pt idx="12">
                    <c:v>2014</c:v>
                  </c:pt>
                  <c:pt idx="16">
                    <c:v>2015</c:v>
                  </c:pt>
                  <c:pt idx="20">
                    <c:v>2016</c:v>
                  </c:pt>
                  <c:pt idx="24">
                    <c:v>2017</c:v>
                  </c:pt>
                  <c:pt idx="28">
                    <c:v>2018</c:v>
                  </c:pt>
                  <c:pt idx="32">
                    <c:v>2019</c:v>
                  </c:pt>
                </c:lvl>
              </c:multiLvlStrCache>
            </c:multiLvlStrRef>
          </c:cat>
          <c:val>
            <c:numRef>
              <c:f>Sheet1!$D$6:$D$41</c:f>
              <c:numCache>
                <c:formatCode>General</c:formatCode>
                <c:ptCount val="36"/>
                <c:pt idx="0">
                  <c:v>1</c:v>
                </c:pt>
                <c:pt idx="1">
                  <c:v>2</c:v>
                </c:pt>
                <c:pt idx="5">
                  <c:v>3</c:v>
                </c:pt>
                <c:pt idx="6">
                  <c:v>2</c:v>
                </c:pt>
                <c:pt idx="7">
                  <c:v>6</c:v>
                </c:pt>
                <c:pt idx="9">
                  <c:v>4</c:v>
                </c:pt>
                <c:pt idx="10">
                  <c:v>2</c:v>
                </c:pt>
                <c:pt idx="11">
                  <c:v>2</c:v>
                </c:pt>
                <c:pt idx="17">
                  <c:v>1</c:v>
                </c:pt>
                <c:pt idx="19">
                  <c:v>2</c:v>
                </c:pt>
                <c:pt idx="20">
                  <c:v>3</c:v>
                </c:pt>
                <c:pt idx="21">
                  <c:v>5</c:v>
                </c:pt>
                <c:pt idx="23">
                  <c:v>3</c:v>
                </c:pt>
                <c:pt idx="24">
                  <c:v>1</c:v>
                </c:pt>
                <c:pt idx="25">
                  <c:v>5</c:v>
                </c:pt>
                <c:pt idx="26">
                  <c:v>2</c:v>
                </c:pt>
                <c:pt idx="27">
                  <c:v>2</c:v>
                </c:pt>
                <c:pt idx="28">
                  <c:v>1</c:v>
                </c:pt>
                <c:pt idx="29">
                  <c:v>3</c:v>
                </c:pt>
                <c:pt idx="30">
                  <c:v>1</c:v>
                </c:pt>
              </c:numCache>
            </c:numRef>
          </c:val>
        </c:ser>
        <c:ser>
          <c:idx val="3"/>
          <c:order val="2"/>
          <c:tx>
            <c:strRef>
              <c:f>Sheet1!$E$1</c:f>
              <c:strCache>
                <c:ptCount val="1"/>
                <c:pt idx="0">
                  <c:v>Violence and other injuries by persons or animals</c:v>
                </c:pt>
              </c:strCache>
            </c:strRef>
          </c:tx>
          <c:spPr>
            <a:solidFill>
              <a:schemeClr val="accent3">
                <a:lumMod val="20000"/>
                <a:lumOff val="80000"/>
              </a:schemeClr>
            </a:solidFill>
            <a:ln>
              <a:solidFill>
                <a:prstClr val="black">
                  <a:alpha val="50000"/>
                </a:prstClr>
              </a:solidFill>
            </a:ln>
            <a:scene3d>
              <a:camera prst="orthographicFront"/>
              <a:lightRig rig="threePt" dir="t"/>
            </a:scene3d>
            <a:sp3d>
              <a:bevelT w="25400" h="25400"/>
            </a:sp3d>
          </c:spPr>
          <c:invertIfNegative val="0"/>
          <c:cat>
            <c:multiLvlStrRef>
              <c:f>Sheet1!$A$6:$B$41</c:f>
              <c:multiLvlStrCache>
                <c:ptCount val="3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lvl>
                <c:lvl>
                  <c:pt idx="0">
                    <c:v>2011</c:v>
                  </c:pt>
                  <c:pt idx="4">
                    <c:v>2012</c:v>
                  </c:pt>
                  <c:pt idx="8">
                    <c:v>2013</c:v>
                  </c:pt>
                  <c:pt idx="12">
                    <c:v>2014</c:v>
                  </c:pt>
                  <c:pt idx="16">
                    <c:v>2015</c:v>
                  </c:pt>
                  <c:pt idx="20">
                    <c:v>2016</c:v>
                  </c:pt>
                  <c:pt idx="24">
                    <c:v>2017</c:v>
                  </c:pt>
                  <c:pt idx="28">
                    <c:v>2018</c:v>
                  </c:pt>
                  <c:pt idx="32">
                    <c:v>2019</c:v>
                  </c:pt>
                </c:lvl>
              </c:multiLvlStrCache>
            </c:multiLvlStrRef>
          </c:cat>
          <c:val>
            <c:numRef>
              <c:f>Sheet1!$E$6:$E$41</c:f>
              <c:numCache>
                <c:formatCode>General</c:formatCode>
                <c:ptCount val="36"/>
                <c:pt idx="1">
                  <c:v>2</c:v>
                </c:pt>
                <c:pt idx="6">
                  <c:v>1</c:v>
                </c:pt>
                <c:pt idx="7">
                  <c:v>2</c:v>
                </c:pt>
                <c:pt idx="10">
                  <c:v>2</c:v>
                </c:pt>
                <c:pt idx="11">
                  <c:v>2</c:v>
                </c:pt>
                <c:pt idx="16">
                  <c:v>1</c:v>
                </c:pt>
                <c:pt idx="17">
                  <c:v>1</c:v>
                </c:pt>
                <c:pt idx="20">
                  <c:v>4</c:v>
                </c:pt>
                <c:pt idx="22">
                  <c:v>1</c:v>
                </c:pt>
                <c:pt idx="24">
                  <c:v>1</c:v>
                </c:pt>
                <c:pt idx="25">
                  <c:v>0</c:v>
                </c:pt>
                <c:pt idx="26">
                  <c:v>0</c:v>
                </c:pt>
                <c:pt idx="27">
                  <c:v>0</c:v>
                </c:pt>
                <c:pt idx="28">
                  <c:v>1</c:v>
                </c:pt>
                <c:pt idx="29">
                  <c:v>2</c:v>
                </c:pt>
                <c:pt idx="30">
                  <c:v>1</c:v>
                </c:pt>
              </c:numCache>
            </c:numRef>
          </c:val>
        </c:ser>
        <c:ser>
          <c:idx val="4"/>
          <c:order val="3"/>
          <c:tx>
            <c:strRef>
              <c:f>Sheet1!$F$1</c:f>
              <c:strCache>
                <c:ptCount val="1"/>
                <c:pt idx="0">
                  <c:v>Contact with Objects and Equipment</c:v>
                </c:pt>
              </c:strCache>
            </c:strRef>
          </c:tx>
          <c:spPr>
            <a:solidFill>
              <a:schemeClr val="accent5">
                <a:lumMod val="60000"/>
                <a:lumOff val="40000"/>
              </a:schemeClr>
            </a:solidFill>
            <a:ln>
              <a:solidFill>
                <a:prstClr val="black">
                  <a:alpha val="50000"/>
                </a:prstClr>
              </a:solidFill>
            </a:ln>
            <a:scene3d>
              <a:camera prst="orthographicFront"/>
              <a:lightRig rig="threePt" dir="t"/>
            </a:scene3d>
            <a:sp3d>
              <a:bevelT w="25400" h="25400"/>
            </a:sp3d>
          </c:spPr>
          <c:invertIfNegative val="0"/>
          <c:cat>
            <c:multiLvlStrRef>
              <c:f>Sheet1!$A$6:$B$41</c:f>
              <c:multiLvlStrCache>
                <c:ptCount val="3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lvl>
                <c:lvl>
                  <c:pt idx="0">
                    <c:v>2011</c:v>
                  </c:pt>
                  <c:pt idx="4">
                    <c:v>2012</c:v>
                  </c:pt>
                  <c:pt idx="8">
                    <c:v>2013</c:v>
                  </c:pt>
                  <c:pt idx="12">
                    <c:v>2014</c:v>
                  </c:pt>
                  <c:pt idx="16">
                    <c:v>2015</c:v>
                  </c:pt>
                  <c:pt idx="20">
                    <c:v>2016</c:v>
                  </c:pt>
                  <c:pt idx="24">
                    <c:v>2017</c:v>
                  </c:pt>
                  <c:pt idx="28">
                    <c:v>2018</c:v>
                  </c:pt>
                  <c:pt idx="32">
                    <c:v>2019</c:v>
                  </c:pt>
                </c:lvl>
              </c:multiLvlStrCache>
            </c:multiLvlStrRef>
          </c:cat>
          <c:val>
            <c:numRef>
              <c:f>Sheet1!$F$6:$F$41</c:f>
              <c:numCache>
                <c:formatCode>General</c:formatCode>
                <c:ptCount val="36"/>
                <c:pt idx="0">
                  <c:v>4</c:v>
                </c:pt>
                <c:pt idx="1">
                  <c:v>8</c:v>
                </c:pt>
                <c:pt idx="2">
                  <c:v>11</c:v>
                </c:pt>
                <c:pt idx="3">
                  <c:v>8</c:v>
                </c:pt>
                <c:pt idx="4">
                  <c:v>4</c:v>
                </c:pt>
                <c:pt idx="5">
                  <c:v>6</c:v>
                </c:pt>
                <c:pt idx="6">
                  <c:v>6</c:v>
                </c:pt>
                <c:pt idx="7">
                  <c:v>3</c:v>
                </c:pt>
                <c:pt idx="8">
                  <c:v>2</c:v>
                </c:pt>
                <c:pt idx="9">
                  <c:v>3</c:v>
                </c:pt>
                <c:pt idx="10">
                  <c:v>14</c:v>
                </c:pt>
                <c:pt idx="11">
                  <c:v>6</c:v>
                </c:pt>
                <c:pt idx="12">
                  <c:v>4</c:v>
                </c:pt>
                <c:pt idx="13">
                  <c:v>6</c:v>
                </c:pt>
                <c:pt idx="14">
                  <c:v>10</c:v>
                </c:pt>
                <c:pt idx="15">
                  <c:v>4</c:v>
                </c:pt>
                <c:pt idx="16">
                  <c:v>2</c:v>
                </c:pt>
                <c:pt idx="17">
                  <c:v>3</c:v>
                </c:pt>
                <c:pt idx="19">
                  <c:v>4</c:v>
                </c:pt>
                <c:pt idx="20">
                  <c:v>1</c:v>
                </c:pt>
                <c:pt idx="21">
                  <c:v>1</c:v>
                </c:pt>
                <c:pt idx="22">
                  <c:v>1</c:v>
                </c:pt>
                <c:pt idx="23">
                  <c:v>4</c:v>
                </c:pt>
                <c:pt idx="25">
                  <c:v>0</c:v>
                </c:pt>
                <c:pt idx="26">
                  <c:v>3</c:v>
                </c:pt>
                <c:pt idx="27">
                  <c:v>5</c:v>
                </c:pt>
                <c:pt idx="28">
                  <c:v>7</c:v>
                </c:pt>
                <c:pt idx="29">
                  <c:v>7</c:v>
                </c:pt>
                <c:pt idx="30">
                  <c:v>2</c:v>
                </c:pt>
                <c:pt idx="31">
                  <c:v>8</c:v>
                </c:pt>
                <c:pt idx="32">
                  <c:v>4</c:v>
                </c:pt>
                <c:pt idx="33">
                  <c:v>13</c:v>
                </c:pt>
              </c:numCache>
            </c:numRef>
          </c:val>
        </c:ser>
        <c:ser>
          <c:idx val="5"/>
          <c:order val="4"/>
          <c:tx>
            <c:strRef>
              <c:f>Sheet1!$G$1</c:f>
              <c:strCache>
                <c:ptCount val="1"/>
                <c:pt idx="0">
                  <c:v>Exposure to Harmful Substances or Environments</c:v>
                </c:pt>
              </c:strCache>
            </c:strRef>
          </c:tx>
          <c:spPr>
            <a:solidFill>
              <a:schemeClr val="accent5">
                <a:lumMod val="40000"/>
                <a:lumOff val="60000"/>
              </a:schemeClr>
            </a:solidFill>
            <a:ln>
              <a:solidFill>
                <a:prstClr val="black">
                  <a:alpha val="50000"/>
                </a:prstClr>
              </a:solidFill>
            </a:ln>
            <a:scene3d>
              <a:camera prst="orthographicFront"/>
              <a:lightRig rig="threePt" dir="t"/>
            </a:scene3d>
            <a:sp3d>
              <a:bevelT w="25400" h="25400"/>
            </a:sp3d>
          </c:spPr>
          <c:invertIfNegative val="0"/>
          <c:cat>
            <c:multiLvlStrRef>
              <c:f>Sheet1!$A$6:$B$41</c:f>
              <c:multiLvlStrCache>
                <c:ptCount val="3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lvl>
                <c:lvl>
                  <c:pt idx="0">
                    <c:v>2011</c:v>
                  </c:pt>
                  <c:pt idx="4">
                    <c:v>2012</c:v>
                  </c:pt>
                  <c:pt idx="8">
                    <c:v>2013</c:v>
                  </c:pt>
                  <c:pt idx="12">
                    <c:v>2014</c:v>
                  </c:pt>
                  <c:pt idx="16">
                    <c:v>2015</c:v>
                  </c:pt>
                  <c:pt idx="20">
                    <c:v>2016</c:v>
                  </c:pt>
                  <c:pt idx="24">
                    <c:v>2017</c:v>
                  </c:pt>
                  <c:pt idx="28">
                    <c:v>2018</c:v>
                  </c:pt>
                  <c:pt idx="32">
                    <c:v>2019</c:v>
                  </c:pt>
                </c:lvl>
              </c:multiLvlStrCache>
            </c:multiLvlStrRef>
          </c:cat>
          <c:val>
            <c:numRef>
              <c:f>Sheet1!$G$6:$G$41</c:f>
              <c:numCache>
                <c:formatCode>General</c:formatCode>
                <c:ptCount val="36"/>
                <c:pt idx="2">
                  <c:v>4</c:v>
                </c:pt>
                <c:pt idx="3">
                  <c:v>1</c:v>
                </c:pt>
                <c:pt idx="5">
                  <c:v>2</c:v>
                </c:pt>
                <c:pt idx="6">
                  <c:v>2</c:v>
                </c:pt>
                <c:pt idx="7">
                  <c:v>1</c:v>
                </c:pt>
                <c:pt idx="8">
                  <c:v>1</c:v>
                </c:pt>
                <c:pt idx="9">
                  <c:v>2</c:v>
                </c:pt>
                <c:pt idx="10">
                  <c:v>3</c:v>
                </c:pt>
                <c:pt idx="12">
                  <c:v>2</c:v>
                </c:pt>
                <c:pt idx="19">
                  <c:v>1</c:v>
                </c:pt>
                <c:pt idx="20">
                  <c:v>2</c:v>
                </c:pt>
                <c:pt idx="21">
                  <c:v>1</c:v>
                </c:pt>
                <c:pt idx="22">
                  <c:v>2</c:v>
                </c:pt>
                <c:pt idx="23">
                  <c:v>1</c:v>
                </c:pt>
                <c:pt idx="25">
                  <c:v>1</c:v>
                </c:pt>
                <c:pt idx="26">
                  <c:v>2</c:v>
                </c:pt>
                <c:pt idx="27">
                  <c:v>0</c:v>
                </c:pt>
                <c:pt idx="28">
                  <c:v>0</c:v>
                </c:pt>
                <c:pt idx="29">
                  <c:v>1</c:v>
                </c:pt>
                <c:pt idx="30">
                  <c:v>2</c:v>
                </c:pt>
              </c:numCache>
            </c:numRef>
          </c:val>
        </c:ser>
        <c:ser>
          <c:idx val="6"/>
          <c:order val="5"/>
          <c:tx>
            <c:strRef>
              <c:f>Sheet1!$H$1</c:f>
              <c:strCache>
                <c:ptCount val="1"/>
                <c:pt idx="0">
                  <c:v>Falls, Slips, Trips</c:v>
                </c:pt>
              </c:strCache>
            </c:strRef>
          </c:tx>
          <c:spPr>
            <a:solidFill>
              <a:schemeClr val="bg2"/>
            </a:solidFill>
            <a:ln>
              <a:solidFill>
                <a:prstClr val="black">
                  <a:alpha val="50000"/>
                </a:prstClr>
              </a:solidFill>
            </a:ln>
            <a:scene3d>
              <a:camera prst="orthographicFront"/>
              <a:lightRig rig="threePt" dir="t"/>
            </a:scene3d>
            <a:sp3d>
              <a:bevelT w="25400" h="25400"/>
            </a:sp3d>
          </c:spPr>
          <c:invertIfNegative val="0"/>
          <c:cat>
            <c:multiLvlStrRef>
              <c:f>Sheet1!$A$6:$B$41</c:f>
              <c:multiLvlStrCache>
                <c:ptCount val="3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lvl>
                <c:lvl>
                  <c:pt idx="0">
                    <c:v>2011</c:v>
                  </c:pt>
                  <c:pt idx="4">
                    <c:v>2012</c:v>
                  </c:pt>
                  <c:pt idx="8">
                    <c:v>2013</c:v>
                  </c:pt>
                  <c:pt idx="12">
                    <c:v>2014</c:v>
                  </c:pt>
                  <c:pt idx="16">
                    <c:v>2015</c:v>
                  </c:pt>
                  <c:pt idx="20">
                    <c:v>2016</c:v>
                  </c:pt>
                  <c:pt idx="24">
                    <c:v>2017</c:v>
                  </c:pt>
                  <c:pt idx="28">
                    <c:v>2018</c:v>
                  </c:pt>
                  <c:pt idx="32">
                    <c:v>2019</c:v>
                  </c:pt>
                </c:lvl>
              </c:multiLvlStrCache>
            </c:multiLvlStrRef>
          </c:cat>
          <c:val>
            <c:numRef>
              <c:f>Sheet1!$H$6:$H$41</c:f>
              <c:numCache>
                <c:formatCode>General</c:formatCode>
                <c:ptCount val="36"/>
                <c:pt idx="0">
                  <c:v>1</c:v>
                </c:pt>
                <c:pt idx="1">
                  <c:v>4</c:v>
                </c:pt>
                <c:pt idx="2">
                  <c:v>1</c:v>
                </c:pt>
                <c:pt idx="3">
                  <c:v>6</c:v>
                </c:pt>
                <c:pt idx="4">
                  <c:v>1</c:v>
                </c:pt>
                <c:pt idx="5">
                  <c:v>4</c:v>
                </c:pt>
                <c:pt idx="6">
                  <c:v>3</c:v>
                </c:pt>
                <c:pt idx="7">
                  <c:v>3</c:v>
                </c:pt>
                <c:pt idx="13">
                  <c:v>3</c:v>
                </c:pt>
                <c:pt idx="14">
                  <c:v>1</c:v>
                </c:pt>
                <c:pt idx="15">
                  <c:v>5</c:v>
                </c:pt>
                <c:pt idx="18">
                  <c:v>2</c:v>
                </c:pt>
                <c:pt idx="20">
                  <c:v>1</c:v>
                </c:pt>
                <c:pt idx="21">
                  <c:v>2</c:v>
                </c:pt>
                <c:pt idx="23">
                  <c:v>2</c:v>
                </c:pt>
                <c:pt idx="24">
                  <c:v>2</c:v>
                </c:pt>
                <c:pt idx="25">
                  <c:v>1</c:v>
                </c:pt>
                <c:pt idx="26">
                  <c:v>2</c:v>
                </c:pt>
                <c:pt idx="27">
                  <c:v>0</c:v>
                </c:pt>
                <c:pt idx="28">
                  <c:v>1</c:v>
                </c:pt>
                <c:pt idx="29">
                  <c:v>0</c:v>
                </c:pt>
                <c:pt idx="30">
                  <c:v>3</c:v>
                </c:pt>
                <c:pt idx="31">
                  <c:v>3</c:v>
                </c:pt>
                <c:pt idx="33">
                  <c:v>1</c:v>
                </c:pt>
              </c:numCache>
            </c:numRef>
          </c:val>
        </c:ser>
        <c:ser>
          <c:idx val="7"/>
          <c:order val="6"/>
          <c:tx>
            <c:strRef>
              <c:f>Sheet1!$I$1</c:f>
              <c:strCache>
                <c:ptCount val="1"/>
                <c:pt idx="0">
                  <c:v>Fires and Explosions</c:v>
                </c:pt>
              </c:strCache>
            </c:strRef>
          </c:tx>
          <c:spPr>
            <a:solidFill>
              <a:srgbClr val="FFBC79"/>
            </a:solidFill>
            <a:ln>
              <a:solidFill>
                <a:prstClr val="black">
                  <a:alpha val="50000"/>
                </a:prstClr>
              </a:solidFill>
            </a:ln>
            <a:scene3d>
              <a:camera prst="orthographicFront"/>
              <a:lightRig rig="threePt" dir="t"/>
            </a:scene3d>
            <a:sp3d>
              <a:bevelT w="25400" h="25400"/>
            </a:sp3d>
          </c:spPr>
          <c:invertIfNegative val="0"/>
          <c:cat>
            <c:multiLvlStrRef>
              <c:f>Sheet1!$A$6:$B$41</c:f>
              <c:multiLvlStrCache>
                <c:ptCount val="3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lvl>
                <c:lvl>
                  <c:pt idx="0">
                    <c:v>2011</c:v>
                  </c:pt>
                  <c:pt idx="4">
                    <c:v>2012</c:v>
                  </c:pt>
                  <c:pt idx="8">
                    <c:v>2013</c:v>
                  </c:pt>
                  <c:pt idx="12">
                    <c:v>2014</c:v>
                  </c:pt>
                  <c:pt idx="16">
                    <c:v>2015</c:v>
                  </c:pt>
                  <c:pt idx="20">
                    <c:v>2016</c:v>
                  </c:pt>
                  <c:pt idx="24">
                    <c:v>2017</c:v>
                  </c:pt>
                  <c:pt idx="28">
                    <c:v>2018</c:v>
                  </c:pt>
                  <c:pt idx="32">
                    <c:v>2019</c:v>
                  </c:pt>
                </c:lvl>
              </c:multiLvlStrCache>
            </c:multiLvlStrRef>
          </c:cat>
          <c:val>
            <c:numRef>
              <c:f>Sheet1!$I$6:$I$41</c:f>
              <c:numCache>
                <c:formatCode>General</c:formatCode>
                <c:ptCount val="36"/>
                <c:pt idx="7">
                  <c:v>1</c:v>
                </c:pt>
                <c:pt idx="15">
                  <c:v>1</c:v>
                </c:pt>
                <c:pt idx="17">
                  <c:v>1</c:v>
                </c:pt>
                <c:pt idx="18">
                  <c:v>1</c:v>
                </c:pt>
                <c:pt idx="22">
                  <c:v>1</c:v>
                </c:pt>
                <c:pt idx="25">
                  <c:v>0</c:v>
                </c:pt>
                <c:pt idx="26">
                  <c:v>0</c:v>
                </c:pt>
                <c:pt idx="27">
                  <c:v>1</c:v>
                </c:pt>
                <c:pt idx="28">
                  <c:v>1</c:v>
                </c:pt>
                <c:pt idx="29">
                  <c:v>0</c:v>
                </c:pt>
                <c:pt idx="30">
                  <c:v>3</c:v>
                </c:pt>
              </c:numCache>
            </c:numRef>
          </c:val>
        </c:ser>
        <c:ser>
          <c:idx val="0"/>
          <c:order val="7"/>
          <c:tx>
            <c:strRef>
              <c:f>Sheet1!$J$1</c:f>
              <c:strCache>
                <c:ptCount val="1"/>
                <c:pt idx="0">
                  <c:v>Other</c:v>
                </c:pt>
              </c:strCache>
            </c:strRef>
          </c:tx>
          <c:spPr>
            <a:solidFill>
              <a:srgbClr val="DBE1F1"/>
            </a:solidFill>
            <a:ln>
              <a:solidFill>
                <a:prstClr val="black">
                  <a:alpha val="50000"/>
                </a:prstClr>
              </a:solidFill>
            </a:ln>
            <a:scene3d>
              <a:camera prst="orthographicFront"/>
              <a:lightRig rig="threePt" dir="t"/>
            </a:scene3d>
            <a:sp3d>
              <a:bevelT w="25400" h="25400"/>
            </a:sp3d>
          </c:spPr>
          <c:invertIfNegative val="0"/>
          <c:cat>
            <c:multiLvlStrRef>
              <c:f>Sheet1!$A$6:$B$41</c:f>
              <c:multiLvlStrCache>
                <c:ptCount val="3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lvl>
                <c:lvl>
                  <c:pt idx="0">
                    <c:v>2011</c:v>
                  </c:pt>
                  <c:pt idx="4">
                    <c:v>2012</c:v>
                  </c:pt>
                  <c:pt idx="8">
                    <c:v>2013</c:v>
                  </c:pt>
                  <c:pt idx="12">
                    <c:v>2014</c:v>
                  </c:pt>
                  <c:pt idx="16">
                    <c:v>2015</c:v>
                  </c:pt>
                  <c:pt idx="20">
                    <c:v>2016</c:v>
                  </c:pt>
                  <c:pt idx="24">
                    <c:v>2017</c:v>
                  </c:pt>
                  <c:pt idx="28">
                    <c:v>2018</c:v>
                  </c:pt>
                  <c:pt idx="32">
                    <c:v>2019</c:v>
                  </c:pt>
                </c:lvl>
              </c:multiLvlStrCache>
            </c:multiLvlStrRef>
          </c:cat>
          <c:val>
            <c:numRef>
              <c:f>Sheet1!$J$6:$J$41</c:f>
              <c:numCache>
                <c:formatCode>General</c:formatCode>
                <c:ptCount val="36"/>
                <c:pt idx="0">
                  <c:v>4</c:v>
                </c:pt>
                <c:pt idx="1">
                  <c:v>2</c:v>
                </c:pt>
                <c:pt idx="2">
                  <c:v>2</c:v>
                </c:pt>
                <c:pt idx="8">
                  <c:v>3</c:v>
                </c:pt>
                <c:pt idx="10">
                  <c:v>1</c:v>
                </c:pt>
                <c:pt idx="12">
                  <c:v>3</c:v>
                </c:pt>
                <c:pt idx="13">
                  <c:v>2</c:v>
                </c:pt>
                <c:pt idx="14">
                  <c:v>1</c:v>
                </c:pt>
                <c:pt idx="25">
                  <c:v>1</c:v>
                </c:pt>
                <c:pt idx="26">
                  <c:v>0</c:v>
                </c:pt>
                <c:pt idx="27">
                  <c:v>0</c:v>
                </c:pt>
                <c:pt idx="28">
                  <c:v>1</c:v>
                </c:pt>
                <c:pt idx="29">
                  <c:v>1</c:v>
                </c:pt>
                <c:pt idx="30">
                  <c:v>1</c:v>
                </c:pt>
                <c:pt idx="32">
                  <c:v>1</c:v>
                </c:pt>
                <c:pt idx="33">
                  <c:v>1</c:v>
                </c:pt>
              </c:numCache>
            </c:numRef>
          </c:val>
        </c:ser>
        <c:dLbls>
          <c:showLegendKey val="0"/>
          <c:showVal val="0"/>
          <c:showCatName val="0"/>
          <c:showSerName val="0"/>
          <c:showPercent val="0"/>
          <c:showBubbleSize val="0"/>
        </c:dLbls>
        <c:gapWidth val="25"/>
        <c:overlap val="100"/>
        <c:axId val="438900920"/>
        <c:axId val="438896216"/>
      </c:barChart>
      <c:lineChart>
        <c:grouping val="standard"/>
        <c:varyColors val="0"/>
        <c:ser>
          <c:idx val="8"/>
          <c:order val="8"/>
          <c:tx>
            <c:strRef>
              <c:f>Sheet1!$K$1</c:f>
              <c:strCache>
                <c:ptCount val="1"/>
                <c:pt idx="0">
                  <c:v>Total</c:v>
                </c:pt>
              </c:strCache>
            </c:strRef>
          </c:tx>
          <c:spPr>
            <a:ln>
              <a:noFill/>
            </a:ln>
          </c:spPr>
          <c:marker>
            <c:symbol val="none"/>
          </c:marker>
          <c:dLbls>
            <c:dLbl>
              <c:idx val="12"/>
              <c:dLblPos val="t"/>
              <c:showLegendKey val="0"/>
              <c:showVal val="1"/>
              <c:showCatName val="0"/>
              <c:showSerName val="0"/>
              <c:showPercent val="0"/>
              <c:showBubbleSize val="0"/>
              <c:extLst>
                <c:ext xmlns:c15="http://schemas.microsoft.com/office/drawing/2012/chart" uri="{CE6537A1-D6FC-4f65-9D91-7224C49458BB}"/>
              </c:extLst>
            </c:dLbl>
            <c:dLbl>
              <c:idx val="13"/>
              <c:dLblPos val="t"/>
              <c:showLegendKey val="0"/>
              <c:showVal val="1"/>
              <c:showCatName val="0"/>
              <c:showSerName val="0"/>
              <c:showPercent val="0"/>
              <c:showBubbleSize val="0"/>
              <c:extLst>
                <c:ext xmlns:c15="http://schemas.microsoft.com/office/drawing/2012/chart" uri="{CE6537A1-D6FC-4f65-9D91-7224C49458BB}"/>
              </c:extLst>
            </c:dLbl>
            <c:dLbl>
              <c:idx val="14"/>
              <c:dLblPos val="t"/>
              <c:showLegendKey val="0"/>
              <c:showVal val="1"/>
              <c:showCatName val="0"/>
              <c:showSerName val="0"/>
              <c:showPercent val="0"/>
              <c:showBubbleSize val="0"/>
              <c:extLst>
                <c:ext xmlns:c15="http://schemas.microsoft.com/office/drawing/2012/chart" uri="{CE6537A1-D6FC-4f65-9D91-7224C49458BB}"/>
              </c:extLst>
            </c:dLbl>
            <c:dLbl>
              <c:idx val="15"/>
              <c:dLblPos val="t"/>
              <c:showLegendKey val="0"/>
              <c:showVal val="1"/>
              <c:showCatName val="0"/>
              <c:showSerName val="0"/>
              <c:showPercent val="0"/>
              <c:showBubbleSize val="0"/>
              <c:extLst>
                <c:ext xmlns:c15="http://schemas.microsoft.com/office/drawing/2012/chart" uri="{CE6537A1-D6FC-4f65-9D91-7224C49458BB}"/>
              </c:extLst>
            </c:dLbl>
            <c:dLbl>
              <c:idx val="16"/>
              <c:dLblPos val="t"/>
              <c:showLegendKey val="0"/>
              <c:showVal val="1"/>
              <c:showCatName val="0"/>
              <c:showSerName val="0"/>
              <c:showPercent val="0"/>
              <c:showBubbleSize val="0"/>
              <c:extLst>
                <c:ext xmlns:c15="http://schemas.microsoft.com/office/drawing/2012/chart" uri="{CE6537A1-D6FC-4f65-9D91-7224C49458BB}"/>
              </c:extLst>
            </c:dLbl>
            <c:dLbl>
              <c:idx val="17"/>
              <c:dLblPos val="t"/>
              <c:showLegendKey val="0"/>
              <c:showVal val="1"/>
              <c:showCatName val="0"/>
              <c:showSerName val="0"/>
              <c:showPercent val="0"/>
              <c:showBubbleSize val="0"/>
              <c:extLst>
                <c:ext xmlns:c15="http://schemas.microsoft.com/office/drawing/2012/chart" uri="{CE6537A1-D6FC-4f65-9D91-7224C49458BB}"/>
              </c:extLst>
            </c:dLbl>
            <c:dLbl>
              <c:idx val="18"/>
              <c:dLblPos val="t"/>
              <c:showLegendKey val="0"/>
              <c:showVal val="1"/>
              <c:showCatName val="0"/>
              <c:showSerName val="0"/>
              <c:showPercent val="0"/>
              <c:showBubbleSize val="0"/>
              <c:extLst>
                <c:ext xmlns:c15="http://schemas.microsoft.com/office/drawing/2012/chart" uri="{CE6537A1-D6FC-4f65-9D91-7224C49458BB}"/>
              </c:extLst>
            </c:dLbl>
            <c:dLbl>
              <c:idx val="19"/>
              <c:dLblPos val="t"/>
              <c:showLegendKey val="0"/>
              <c:showVal val="1"/>
              <c:showCatName val="0"/>
              <c:showSerName val="0"/>
              <c:showPercent val="0"/>
              <c:showBubbleSize val="0"/>
              <c:extLst>
                <c:ext xmlns:c15="http://schemas.microsoft.com/office/drawing/2012/chart" uri="{CE6537A1-D6FC-4f65-9D91-7224C49458BB}"/>
              </c:extLst>
            </c:dLbl>
            <c:dLbl>
              <c:idx val="20"/>
              <c:dLblPos val="t"/>
              <c:showLegendKey val="0"/>
              <c:showVal val="1"/>
              <c:showCatName val="0"/>
              <c:showSerName val="0"/>
              <c:showPercent val="0"/>
              <c:showBubbleSize val="0"/>
              <c:extLst>
                <c:ext xmlns:c15="http://schemas.microsoft.com/office/drawing/2012/chart" uri="{CE6537A1-D6FC-4f65-9D91-7224C49458BB}"/>
              </c:extLst>
            </c:dLbl>
            <c:dLbl>
              <c:idx val="21"/>
              <c:dLblPos val="t"/>
              <c:showLegendKey val="0"/>
              <c:showVal val="1"/>
              <c:showCatName val="0"/>
              <c:showSerName val="0"/>
              <c:showPercent val="0"/>
              <c:showBubbleSize val="0"/>
              <c:extLst>
                <c:ext xmlns:c15="http://schemas.microsoft.com/office/drawing/2012/chart" uri="{CE6537A1-D6FC-4f65-9D91-7224C49458BB}"/>
              </c:extLst>
            </c:dLbl>
            <c:dLbl>
              <c:idx val="22"/>
              <c:dLblPos val="t"/>
              <c:showLegendKey val="0"/>
              <c:showVal val="1"/>
              <c:showCatName val="0"/>
              <c:showSerName val="0"/>
              <c:showPercent val="0"/>
              <c:showBubbleSize val="0"/>
              <c:extLst>
                <c:ext xmlns:c15="http://schemas.microsoft.com/office/drawing/2012/chart" uri="{CE6537A1-D6FC-4f65-9D91-7224C49458BB}"/>
              </c:extLst>
            </c:dLbl>
            <c:dLbl>
              <c:idx val="23"/>
              <c:dLblPos val="t"/>
              <c:showLegendKey val="0"/>
              <c:showVal val="1"/>
              <c:showCatName val="0"/>
              <c:showSerName val="0"/>
              <c:showPercent val="0"/>
              <c:showBubbleSize val="0"/>
              <c:extLst>
                <c:ext xmlns:c15="http://schemas.microsoft.com/office/drawing/2012/chart" uri="{CE6537A1-D6FC-4f65-9D91-7224C49458BB}"/>
              </c:extLst>
            </c:dLbl>
            <c:dLbl>
              <c:idx val="24"/>
              <c:dLblPos val="t"/>
              <c:showLegendKey val="0"/>
              <c:showVal val="1"/>
              <c:showCatName val="0"/>
              <c:showSerName val="0"/>
              <c:showPercent val="0"/>
              <c:showBubbleSize val="0"/>
              <c:extLst>
                <c:ext xmlns:c15="http://schemas.microsoft.com/office/drawing/2012/chart" uri="{CE6537A1-D6FC-4f65-9D91-7224C49458BB}"/>
              </c:extLst>
            </c:dLbl>
            <c:dLbl>
              <c:idx val="25"/>
              <c:dLblPos val="t"/>
              <c:showLegendKey val="0"/>
              <c:showVal val="1"/>
              <c:showCatName val="0"/>
              <c:showSerName val="0"/>
              <c:showPercent val="0"/>
              <c:showBubbleSize val="0"/>
              <c:extLst>
                <c:ext xmlns:c15="http://schemas.microsoft.com/office/drawing/2012/chart" uri="{CE6537A1-D6FC-4f65-9D91-7224C49458BB}"/>
              </c:extLst>
            </c:dLbl>
            <c:dLbl>
              <c:idx val="26"/>
              <c:dLblPos val="t"/>
              <c:showLegendKey val="0"/>
              <c:showVal val="1"/>
              <c:showCatName val="0"/>
              <c:showSerName val="0"/>
              <c:showPercent val="0"/>
              <c:showBubbleSize val="0"/>
              <c:extLst>
                <c:ext xmlns:c15="http://schemas.microsoft.com/office/drawing/2012/chart" uri="{CE6537A1-D6FC-4f65-9D91-7224C49458BB}"/>
              </c:extLst>
            </c:dLbl>
            <c:dLbl>
              <c:idx val="27"/>
              <c:dLblPos val="t"/>
              <c:showLegendKey val="0"/>
              <c:showVal val="1"/>
              <c:showCatName val="0"/>
              <c:showSerName val="0"/>
              <c:showPercent val="0"/>
              <c:showBubbleSize val="0"/>
              <c:extLst>
                <c:ext xmlns:c15="http://schemas.microsoft.com/office/drawing/2012/chart" uri="{CE6537A1-D6FC-4f65-9D91-7224C49458BB}"/>
              </c:extLst>
            </c:dLbl>
            <c:dLbl>
              <c:idx val="28"/>
              <c:dLblPos val="t"/>
              <c:showLegendKey val="0"/>
              <c:showVal val="1"/>
              <c:showCatName val="0"/>
              <c:showSerName val="0"/>
              <c:showPercent val="0"/>
              <c:showBubbleSize val="0"/>
              <c:extLst>
                <c:ext xmlns:c15="http://schemas.microsoft.com/office/drawing/2012/chart" uri="{CE6537A1-D6FC-4f65-9D91-7224C49458BB}"/>
              </c:extLst>
            </c:dLbl>
            <c:dLbl>
              <c:idx val="29"/>
              <c:dLblPos val="t"/>
              <c:showLegendKey val="0"/>
              <c:showVal val="1"/>
              <c:showCatName val="0"/>
              <c:showSerName val="0"/>
              <c:showPercent val="0"/>
              <c:showBubbleSize val="0"/>
              <c:extLst>
                <c:ext xmlns:c15="http://schemas.microsoft.com/office/drawing/2012/chart" uri="{CE6537A1-D6FC-4f65-9D91-7224C49458BB}"/>
              </c:extLst>
            </c:dLbl>
            <c:dLbl>
              <c:idx val="30"/>
              <c:dLblPos val="t"/>
              <c:showLegendKey val="0"/>
              <c:showVal val="1"/>
              <c:showCatName val="0"/>
              <c:showSerName val="0"/>
              <c:showPercent val="0"/>
              <c:showBubbleSize val="0"/>
              <c:extLst>
                <c:ext xmlns:c15="http://schemas.microsoft.com/office/drawing/2012/chart" uri="{CE6537A1-D6FC-4f65-9D91-7224C49458BB}"/>
              </c:extLst>
            </c:dLbl>
            <c:dLbl>
              <c:idx val="31"/>
              <c:dLblPos val="t"/>
              <c:showLegendKey val="0"/>
              <c:showVal val="1"/>
              <c:showCatName val="0"/>
              <c:showSerName val="0"/>
              <c:showPercent val="0"/>
              <c:showBubbleSize val="0"/>
              <c:extLst>
                <c:ext xmlns:c15="http://schemas.microsoft.com/office/drawing/2012/chart" uri="{CE6537A1-D6FC-4f65-9D91-7224C49458BB}"/>
              </c:extLst>
            </c:dLbl>
            <c:dLbl>
              <c:idx val="32"/>
              <c:dLblPos val="t"/>
              <c:showLegendKey val="0"/>
              <c:showVal val="1"/>
              <c:showCatName val="0"/>
              <c:showSerName val="0"/>
              <c:showPercent val="0"/>
              <c:showBubbleSize val="0"/>
              <c:extLst>
                <c:ext xmlns:c15="http://schemas.microsoft.com/office/drawing/2012/chart" uri="{CE6537A1-D6FC-4f65-9D91-7224C49458BB}"/>
              </c:extLst>
            </c:dLbl>
            <c:dLbl>
              <c:idx val="33"/>
              <c:dLblPos val="t"/>
              <c:showLegendKey val="0"/>
              <c:showVal val="1"/>
              <c:showCatName val="0"/>
              <c:showSerName val="0"/>
              <c:showPercent val="0"/>
              <c:showBubbleSize val="0"/>
              <c:extLst>
                <c:ext xmlns:c15="http://schemas.microsoft.com/office/drawing/2012/chart" uri="{CE6537A1-D6FC-4f65-9D91-7224C49458BB}"/>
              </c:extLst>
            </c:dLbl>
            <c:dLbl>
              <c:idx val="34"/>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Sheet1!$A$6:$B$41</c:f>
              <c:multiLvlStrCache>
                <c:ptCount val="3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lvl>
                <c:lvl>
                  <c:pt idx="0">
                    <c:v>2011</c:v>
                  </c:pt>
                  <c:pt idx="4">
                    <c:v>2012</c:v>
                  </c:pt>
                  <c:pt idx="8">
                    <c:v>2013</c:v>
                  </c:pt>
                  <c:pt idx="12">
                    <c:v>2014</c:v>
                  </c:pt>
                  <c:pt idx="16">
                    <c:v>2015</c:v>
                  </c:pt>
                  <c:pt idx="20">
                    <c:v>2016</c:v>
                  </c:pt>
                  <c:pt idx="24">
                    <c:v>2017</c:v>
                  </c:pt>
                  <c:pt idx="28">
                    <c:v>2018</c:v>
                  </c:pt>
                  <c:pt idx="32">
                    <c:v>2019</c:v>
                  </c:pt>
                </c:lvl>
              </c:multiLvlStrCache>
            </c:multiLvlStrRef>
          </c:cat>
          <c:val>
            <c:numRef>
              <c:f>Sheet1!$K$6:$K$41</c:f>
              <c:numCache>
                <c:formatCode>General</c:formatCode>
                <c:ptCount val="36"/>
                <c:pt idx="0">
                  <c:v>10</c:v>
                </c:pt>
                <c:pt idx="1">
                  <c:v>20</c:v>
                </c:pt>
                <c:pt idx="2">
                  <c:v>19</c:v>
                </c:pt>
                <c:pt idx="3">
                  <c:v>15</c:v>
                </c:pt>
                <c:pt idx="4">
                  <c:v>5</c:v>
                </c:pt>
                <c:pt idx="5">
                  <c:v>15</c:v>
                </c:pt>
                <c:pt idx="6">
                  <c:v>14</c:v>
                </c:pt>
                <c:pt idx="7">
                  <c:v>18</c:v>
                </c:pt>
                <c:pt idx="8">
                  <c:v>11</c:v>
                </c:pt>
                <c:pt idx="9">
                  <c:v>15</c:v>
                </c:pt>
                <c:pt idx="10">
                  <c:v>33</c:v>
                </c:pt>
                <c:pt idx="11">
                  <c:v>16</c:v>
                </c:pt>
                <c:pt idx="12">
                  <c:v>14</c:v>
                </c:pt>
                <c:pt idx="13">
                  <c:v>13</c:v>
                </c:pt>
                <c:pt idx="14">
                  <c:v>13</c:v>
                </c:pt>
                <c:pt idx="15">
                  <c:v>10</c:v>
                </c:pt>
                <c:pt idx="16">
                  <c:v>3</c:v>
                </c:pt>
                <c:pt idx="17">
                  <c:v>8</c:v>
                </c:pt>
                <c:pt idx="18">
                  <c:v>4</c:v>
                </c:pt>
                <c:pt idx="19">
                  <c:v>7</c:v>
                </c:pt>
                <c:pt idx="20">
                  <c:v>13</c:v>
                </c:pt>
                <c:pt idx="21">
                  <c:v>11</c:v>
                </c:pt>
                <c:pt idx="22">
                  <c:v>5</c:v>
                </c:pt>
                <c:pt idx="23">
                  <c:v>11</c:v>
                </c:pt>
                <c:pt idx="24">
                  <c:v>5</c:v>
                </c:pt>
                <c:pt idx="25">
                  <c:v>8</c:v>
                </c:pt>
                <c:pt idx="26">
                  <c:v>11</c:v>
                </c:pt>
                <c:pt idx="27">
                  <c:v>9</c:v>
                </c:pt>
                <c:pt idx="28">
                  <c:v>13</c:v>
                </c:pt>
                <c:pt idx="29">
                  <c:v>15</c:v>
                </c:pt>
                <c:pt idx="30">
                  <c:v>14</c:v>
                </c:pt>
                <c:pt idx="31">
                  <c:v>11</c:v>
                </c:pt>
                <c:pt idx="32">
                  <c:v>6</c:v>
                </c:pt>
                <c:pt idx="33">
                  <c:v>15</c:v>
                </c:pt>
              </c:numCache>
            </c:numRef>
          </c:val>
          <c:smooth val="0"/>
        </c:ser>
        <c:ser>
          <c:idx val="9"/>
          <c:order val="9"/>
          <c:tx>
            <c:strRef>
              <c:f>Sheet1!$L$1</c:f>
              <c:strCache>
                <c:ptCount val="1"/>
                <c:pt idx="0">
                  <c:v>Annual Average</c:v>
                </c:pt>
              </c:strCache>
            </c:strRef>
          </c:tx>
          <c:spPr>
            <a:ln w="38100">
              <a:solidFill>
                <a:srgbClr val="FF0000"/>
              </a:solidFill>
            </a:ln>
          </c:spPr>
          <c:marker>
            <c:symbol val="none"/>
          </c:marker>
          <c:cat>
            <c:multiLvlStrRef>
              <c:f>Sheet1!$A$6:$B$41</c:f>
              <c:multiLvlStrCache>
                <c:ptCount val="3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lvl>
                <c:lvl>
                  <c:pt idx="0">
                    <c:v>2011</c:v>
                  </c:pt>
                  <c:pt idx="4">
                    <c:v>2012</c:v>
                  </c:pt>
                  <c:pt idx="8">
                    <c:v>2013</c:v>
                  </c:pt>
                  <c:pt idx="12">
                    <c:v>2014</c:v>
                  </c:pt>
                  <c:pt idx="16">
                    <c:v>2015</c:v>
                  </c:pt>
                  <c:pt idx="20">
                    <c:v>2016</c:v>
                  </c:pt>
                  <c:pt idx="24">
                    <c:v>2017</c:v>
                  </c:pt>
                  <c:pt idx="28">
                    <c:v>2018</c:v>
                  </c:pt>
                  <c:pt idx="32">
                    <c:v>2019</c:v>
                  </c:pt>
                </c:lvl>
              </c:multiLvlStrCache>
            </c:multiLvlStrRef>
          </c:cat>
          <c:val>
            <c:numRef>
              <c:f>Sheet1!$L$6:$L$41</c:f>
              <c:numCache>
                <c:formatCode>General</c:formatCode>
                <c:ptCount val="36"/>
                <c:pt idx="0">
                  <c:v>16</c:v>
                </c:pt>
                <c:pt idx="1">
                  <c:v>16</c:v>
                </c:pt>
                <c:pt idx="2">
                  <c:v>16</c:v>
                </c:pt>
                <c:pt idx="3">
                  <c:v>16</c:v>
                </c:pt>
                <c:pt idx="4">
                  <c:v>13</c:v>
                </c:pt>
                <c:pt idx="5">
                  <c:v>13</c:v>
                </c:pt>
                <c:pt idx="6">
                  <c:v>13</c:v>
                </c:pt>
                <c:pt idx="7">
                  <c:v>13</c:v>
                </c:pt>
                <c:pt idx="8">
                  <c:v>18.75</c:v>
                </c:pt>
                <c:pt idx="9">
                  <c:v>18.75</c:v>
                </c:pt>
                <c:pt idx="10">
                  <c:v>18.75</c:v>
                </c:pt>
                <c:pt idx="11">
                  <c:v>18.75</c:v>
                </c:pt>
                <c:pt idx="12">
                  <c:v>12.5</c:v>
                </c:pt>
                <c:pt idx="13">
                  <c:v>12.5</c:v>
                </c:pt>
                <c:pt idx="14">
                  <c:v>12.5</c:v>
                </c:pt>
                <c:pt idx="15">
                  <c:v>12.5</c:v>
                </c:pt>
                <c:pt idx="16">
                  <c:v>5.5</c:v>
                </c:pt>
                <c:pt idx="17">
                  <c:v>5.5</c:v>
                </c:pt>
                <c:pt idx="18">
                  <c:v>5.5</c:v>
                </c:pt>
                <c:pt idx="19">
                  <c:v>5.5</c:v>
                </c:pt>
                <c:pt idx="20">
                  <c:v>10</c:v>
                </c:pt>
                <c:pt idx="21">
                  <c:v>10</c:v>
                </c:pt>
                <c:pt idx="22">
                  <c:v>10</c:v>
                </c:pt>
                <c:pt idx="23">
                  <c:v>10</c:v>
                </c:pt>
                <c:pt idx="24">
                  <c:v>9.1999999999999993</c:v>
                </c:pt>
                <c:pt idx="25">
                  <c:v>9.1999999999999993</c:v>
                </c:pt>
                <c:pt idx="26">
                  <c:v>9.1999999999999993</c:v>
                </c:pt>
                <c:pt idx="27">
                  <c:v>9.1999999999999993</c:v>
                </c:pt>
                <c:pt idx="28">
                  <c:v>13.25</c:v>
                </c:pt>
                <c:pt idx="29">
                  <c:v>13.25</c:v>
                </c:pt>
                <c:pt idx="30">
                  <c:v>13.25</c:v>
                </c:pt>
                <c:pt idx="31">
                  <c:v>13.25</c:v>
                </c:pt>
                <c:pt idx="32">
                  <c:v>10.5</c:v>
                </c:pt>
                <c:pt idx="33">
                  <c:v>10.5</c:v>
                </c:pt>
                <c:pt idx="34">
                  <c:v>10.5</c:v>
                </c:pt>
                <c:pt idx="35">
                  <c:v>10.5</c:v>
                </c:pt>
              </c:numCache>
            </c:numRef>
          </c:val>
          <c:smooth val="0"/>
        </c:ser>
        <c:dLbls>
          <c:showLegendKey val="0"/>
          <c:showVal val="0"/>
          <c:showCatName val="0"/>
          <c:showSerName val="0"/>
          <c:showPercent val="0"/>
          <c:showBubbleSize val="0"/>
        </c:dLbls>
        <c:marker val="1"/>
        <c:smooth val="0"/>
        <c:axId val="438900920"/>
        <c:axId val="438896216"/>
      </c:lineChart>
      <c:catAx>
        <c:axId val="438900920"/>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438896216"/>
        <c:crosses val="autoZero"/>
        <c:auto val="1"/>
        <c:lblAlgn val="ctr"/>
        <c:lblOffset val="0"/>
        <c:noMultiLvlLbl val="0"/>
      </c:catAx>
      <c:valAx>
        <c:axId val="438896216"/>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438900920"/>
        <c:crosses val="autoZero"/>
        <c:crossBetween val="between"/>
      </c:valAx>
    </c:plotArea>
    <c:legend>
      <c:legendPos val="b"/>
      <c:legendEntry>
        <c:idx val="8"/>
        <c:delete val="1"/>
      </c:legendEntry>
      <c:layout>
        <c:manualLayout>
          <c:xMode val="edge"/>
          <c:yMode val="edge"/>
          <c:x val="0"/>
          <c:y val="0.91013620456533839"/>
          <c:w val="1"/>
          <c:h val="8.9863795434661567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Construction</a:t>
            </a:r>
            <a:endParaRPr lang="en-US" sz="1600" dirty="0"/>
          </a:p>
        </c:rich>
      </c:tx>
      <c:layout>
        <c:manualLayout>
          <c:xMode val="edge"/>
          <c:yMode val="edge"/>
          <c:x val="0.42887871952925144"/>
          <c:y val="7.4963062117256493E-2"/>
        </c:manualLayout>
      </c:layout>
      <c:overlay val="0"/>
    </c:title>
    <c:autoTitleDeleted val="0"/>
    <c:plotArea>
      <c:layout>
        <c:manualLayout>
          <c:layoutTarget val="inner"/>
          <c:xMode val="edge"/>
          <c:yMode val="edge"/>
          <c:x val="4.4343022272164273E-2"/>
          <c:y val="0.19105387499963167"/>
          <c:w val="0.93842154167130343"/>
          <c:h val="0.53453797745913278"/>
        </c:manualLayout>
      </c:layout>
      <c:barChart>
        <c:barDir val="col"/>
        <c:grouping val="stacked"/>
        <c:varyColors val="0"/>
        <c:ser>
          <c:idx val="2"/>
          <c:order val="1"/>
          <c:tx>
            <c:strRef>
              <c:f>Sheet1!$D$1</c:f>
              <c:strCache>
                <c:ptCount val="1"/>
                <c:pt idx="0">
                  <c:v>Average of Days from Open to Closing Conference</c:v>
                </c:pt>
              </c:strCache>
            </c:strRef>
          </c:tx>
          <c:spPr>
            <a:solidFill>
              <a:schemeClr val="accent5">
                <a:lumMod val="50000"/>
              </a:schemeClr>
            </a:solidFill>
            <a:ln>
              <a:solidFill>
                <a:prstClr val="black">
                  <a:alpha val="50000"/>
                </a:prstClr>
              </a:solidFill>
            </a:ln>
            <a:scene3d>
              <a:camera prst="orthographicFront"/>
              <a:lightRig rig="threePt" dir="t"/>
            </a:scene3d>
            <a:sp3d>
              <a:bevelT w="25400" h="25400"/>
            </a:sp3d>
          </c:spPr>
          <c:invertIfNegative val="0"/>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Sheet1!$D$2:$D$53</c:f>
              <c:numCache>
                <c:formatCode>General</c:formatCode>
                <c:ptCount val="52"/>
                <c:pt idx="0">
                  <c:v>2.831168831168831</c:v>
                </c:pt>
                <c:pt idx="1">
                  <c:v>3.5666666666666669</c:v>
                </c:pt>
                <c:pt idx="2">
                  <c:v>2.7407407407407409</c:v>
                </c:pt>
                <c:pt idx="3">
                  <c:v>2.7934782608695654</c:v>
                </c:pt>
                <c:pt idx="4">
                  <c:v>7.697183098591549</c:v>
                </c:pt>
                <c:pt idx="5">
                  <c:v>2.5163043478260869</c:v>
                </c:pt>
                <c:pt idx="6">
                  <c:v>3.3399014778325125</c:v>
                </c:pt>
                <c:pt idx="7">
                  <c:v>5.2712765957446805</c:v>
                </c:pt>
                <c:pt idx="8">
                  <c:v>5.65</c:v>
                </c:pt>
                <c:pt idx="9">
                  <c:v>4.4905660377358494</c:v>
                </c:pt>
                <c:pt idx="10">
                  <c:v>2.5689655172413794</c:v>
                </c:pt>
                <c:pt idx="11">
                  <c:v>1.9389830508474577</c:v>
                </c:pt>
                <c:pt idx="12">
                  <c:v>1.4038997214484679</c:v>
                </c:pt>
                <c:pt idx="13">
                  <c:v>2.8735177865612647</c:v>
                </c:pt>
                <c:pt idx="14">
                  <c:v>2.6271929824561404</c:v>
                </c:pt>
                <c:pt idx="15">
                  <c:v>3.0700636942675161</c:v>
                </c:pt>
                <c:pt idx="16">
                  <c:v>4.3195876288659791</c:v>
                </c:pt>
                <c:pt idx="17">
                  <c:v>7.382716049382716</c:v>
                </c:pt>
                <c:pt idx="18">
                  <c:v>6.9144385026737964</c:v>
                </c:pt>
                <c:pt idx="19">
                  <c:v>4.1034482758620694</c:v>
                </c:pt>
                <c:pt idx="20">
                  <c:v>1.8361344537815125</c:v>
                </c:pt>
                <c:pt idx="21">
                  <c:v>5.2010050251256281</c:v>
                </c:pt>
                <c:pt idx="22">
                  <c:v>2.3484848484848486</c:v>
                </c:pt>
                <c:pt idx="23">
                  <c:v>6.9836956521739131</c:v>
                </c:pt>
                <c:pt idx="24">
                  <c:v>3.1596091205211727</c:v>
                </c:pt>
                <c:pt idx="25">
                  <c:v>2.5</c:v>
                </c:pt>
                <c:pt idx="26">
                  <c:v>12.031746031746032</c:v>
                </c:pt>
                <c:pt idx="27">
                  <c:v>11.936</c:v>
                </c:pt>
                <c:pt idx="28">
                  <c:v>14.557142857142857</c:v>
                </c:pt>
                <c:pt idx="29">
                  <c:v>6.4705882352941178</c:v>
                </c:pt>
                <c:pt idx="30">
                  <c:v>20.743589743589745</c:v>
                </c:pt>
                <c:pt idx="31">
                  <c:v>17</c:v>
                </c:pt>
                <c:pt idx="32" formatCode="0.00">
                  <c:v>35</c:v>
                </c:pt>
                <c:pt idx="33">
                  <c:v>11</c:v>
                </c:pt>
                <c:pt idx="34">
                  <c:v>15</c:v>
                </c:pt>
                <c:pt idx="35">
                  <c:v>12</c:v>
                </c:pt>
                <c:pt idx="36">
                  <c:v>34.273972602739725</c:v>
                </c:pt>
                <c:pt idx="37">
                  <c:v>17.3</c:v>
                </c:pt>
                <c:pt idx="38">
                  <c:v>12.789473684210526</c:v>
                </c:pt>
                <c:pt idx="39">
                  <c:v>10.151515151515152</c:v>
                </c:pt>
                <c:pt idx="40">
                  <c:v>11.153846153846153</c:v>
                </c:pt>
                <c:pt idx="41">
                  <c:v>11.967213114754099</c:v>
                </c:pt>
                <c:pt idx="42">
                  <c:v>12.260869565217391</c:v>
                </c:pt>
                <c:pt idx="43">
                  <c:v>14.178571428571429</c:v>
                </c:pt>
                <c:pt idx="44">
                  <c:v>13.542553191489361</c:v>
                </c:pt>
                <c:pt idx="45">
                  <c:v>13.29245283018868</c:v>
                </c:pt>
                <c:pt idx="46">
                  <c:v>16.145299145299145</c:v>
                </c:pt>
                <c:pt idx="47">
                  <c:v>28.76</c:v>
                </c:pt>
                <c:pt idx="48">
                  <c:v>22.03921568627451</c:v>
                </c:pt>
                <c:pt idx="49">
                  <c:v>8.65625</c:v>
                </c:pt>
              </c:numCache>
            </c:numRef>
          </c:val>
        </c:ser>
        <c:ser>
          <c:idx val="3"/>
          <c:order val="2"/>
          <c:tx>
            <c:strRef>
              <c:f>Sheet1!$E$1</c:f>
              <c:strCache>
                <c:ptCount val="1"/>
                <c:pt idx="0">
                  <c:v>Average Days from Closing Conference to Supervisor Review</c:v>
                </c:pt>
              </c:strCache>
            </c:strRef>
          </c:tx>
          <c:spPr>
            <a:solidFill>
              <a:schemeClr val="accent5">
                <a:lumMod val="75000"/>
              </a:schemeClr>
            </a:solidFill>
            <a:ln>
              <a:solidFill>
                <a:prstClr val="black">
                  <a:alpha val="50000"/>
                </a:prstClr>
              </a:solidFill>
            </a:ln>
            <a:scene3d>
              <a:camera prst="orthographicFront"/>
              <a:lightRig rig="threePt" dir="t"/>
            </a:scene3d>
            <a:sp3d>
              <a:bevelT w="25400" h="25400"/>
            </a:sp3d>
          </c:spPr>
          <c:invertIfNegative val="0"/>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Sheet1!$E$2:$E$53</c:f>
              <c:numCache>
                <c:formatCode>General</c:formatCode>
                <c:ptCount val="52"/>
                <c:pt idx="27">
                  <c:v>29.138000000000002</c:v>
                </c:pt>
                <c:pt idx="28">
                  <c:v>25.579778513062152</c:v>
                </c:pt>
                <c:pt idx="29">
                  <c:v>30.721118313929765</c:v>
                </c:pt>
                <c:pt idx="30">
                  <c:v>28.644788363604068</c:v>
                </c:pt>
                <c:pt idx="31">
                  <c:v>34</c:v>
                </c:pt>
                <c:pt idx="32" formatCode="0.00">
                  <c:v>28</c:v>
                </c:pt>
                <c:pt idx="33">
                  <c:v>21</c:v>
                </c:pt>
                <c:pt idx="34">
                  <c:v>22</c:v>
                </c:pt>
                <c:pt idx="35">
                  <c:v>36</c:v>
                </c:pt>
                <c:pt idx="36">
                  <c:v>34.506849315068493</c:v>
                </c:pt>
                <c:pt idx="37">
                  <c:v>21.228571428571428</c:v>
                </c:pt>
                <c:pt idx="38">
                  <c:v>21.236842105263158</c:v>
                </c:pt>
                <c:pt idx="39">
                  <c:v>38.3125</c:v>
                </c:pt>
                <c:pt idx="40">
                  <c:v>24.076923076923077</c:v>
                </c:pt>
                <c:pt idx="41">
                  <c:v>16.852459016393443</c:v>
                </c:pt>
                <c:pt idx="42">
                  <c:v>27.260869565217391</c:v>
                </c:pt>
                <c:pt idx="43">
                  <c:v>28.642857142857142</c:v>
                </c:pt>
                <c:pt idx="44">
                  <c:v>24.329787234042552</c:v>
                </c:pt>
                <c:pt idx="45">
                  <c:v>24.866666666666667</c:v>
                </c:pt>
                <c:pt idx="46">
                  <c:v>13.417391304347825</c:v>
                </c:pt>
                <c:pt idx="47">
                  <c:v>22.9</c:v>
                </c:pt>
                <c:pt idx="48">
                  <c:v>16.647058823529413</c:v>
                </c:pt>
                <c:pt idx="49">
                  <c:v>7.78125</c:v>
                </c:pt>
              </c:numCache>
            </c:numRef>
          </c:val>
        </c:ser>
        <c:ser>
          <c:idx val="4"/>
          <c:order val="3"/>
          <c:tx>
            <c:strRef>
              <c:f>Sheet1!$F$1</c:f>
              <c:strCache>
                <c:ptCount val="1"/>
                <c:pt idx="0">
                  <c:v>Average of Supervisor Review to Director Review</c:v>
                </c:pt>
              </c:strCache>
            </c:strRef>
          </c:tx>
          <c:spPr>
            <a:solidFill>
              <a:schemeClr val="accent5">
                <a:lumMod val="60000"/>
                <a:lumOff val="40000"/>
              </a:schemeClr>
            </a:solidFill>
            <a:ln>
              <a:solidFill>
                <a:prstClr val="black">
                  <a:alpha val="50000"/>
                </a:prstClr>
              </a:solidFill>
            </a:ln>
            <a:scene3d>
              <a:camera prst="orthographicFront"/>
              <a:lightRig rig="threePt" dir="t"/>
            </a:scene3d>
            <a:sp3d>
              <a:bevelT w="25400" h="25400"/>
            </a:sp3d>
          </c:spPr>
          <c:invertIfNegative val="0"/>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Sheet1!$F$2:$F$53</c:f>
              <c:numCache>
                <c:formatCode>General</c:formatCode>
                <c:ptCount val="52"/>
                <c:pt idx="27">
                  <c:v>89.409000000000006</c:v>
                </c:pt>
                <c:pt idx="28">
                  <c:v>71.999473355820172</c:v>
                </c:pt>
                <c:pt idx="29">
                  <c:v>42.041470555895906</c:v>
                </c:pt>
                <c:pt idx="30">
                  <c:v>42.842391123575418</c:v>
                </c:pt>
                <c:pt idx="31">
                  <c:v>44</c:v>
                </c:pt>
                <c:pt idx="32" formatCode="0.00">
                  <c:v>67</c:v>
                </c:pt>
                <c:pt idx="33">
                  <c:v>32</c:v>
                </c:pt>
                <c:pt idx="34">
                  <c:v>23</c:v>
                </c:pt>
                <c:pt idx="35">
                  <c:v>22</c:v>
                </c:pt>
                <c:pt idx="36">
                  <c:v>16.315068493150687</c:v>
                </c:pt>
                <c:pt idx="37">
                  <c:v>10.057142857142857</c:v>
                </c:pt>
                <c:pt idx="38">
                  <c:v>10.222222222222221</c:v>
                </c:pt>
                <c:pt idx="39">
                  <c:v>16.424242424242426</c:v>
                </c:pt>
                <c:pt idx="40">
                  <c:v>19.282051282051281</c:v>
                </c:pt>
                <c:pt idx="41">
                  <c:v>23.918032786885245</c:v>
                </c:pt>
                <c:pt idx="42">
                  <c:v>23.326086956521738</c:v>
                </c:pt>
                <c:pt idx="43">
                  <c:v>37.392857142857146</c:v>
                </c:pt>
                <c:pt idx="44">
                  <c:v>30.638297872340427</c:v>
                </c:pt>
                <c:pt idx="45">
                  <c:v>14.80952380952381</c:v>
                </c:pt>
                <c:pt idx="46">
                  <c:v>17.318965517241381</c:v>
                </c:pt>
                <c:pt idx="47">
                  <c:v>13.57</c:v>
                </c:pt>
                <c:pt idx="48">
                  <c:v>4.9711538461538458</c:v>
                </c:pt>
                <c:pt idx="49">
                  <c:v>2.1666666666666665</c:v>
                </c:pt>
              </c:numCache>
            </c:numRef>
          </c:val>
        </c:ser>
        <c:ser>
          <c:idx val="0"/>
          <c:order val="4"/>
          <c:tx>
            <c:strRef>
              <c:f>Sheet1!$G$1</c:f>
              <c:strCache>
                <c:ptCount val="1"/>
                <c:pt idx="0">
                  <c:v>Average Days from Closing Conference to Citation</c:v>
                </c:pt>
              </c:strCache>
            </c:strRef>
          </c:tx>
          <c:spPr>
            <a:solidFill>
              <a:srgbClr val="A6A6A6"/>
            </a:solidFill>
            <a:ln>
              <a:solidFill>
                <a:prstClr val="black">
                  <a:alpha val="50000"/>
                </a:prstClr>
              </a:solidFill>
            </a:ln>
            <a:scene3d>
              <a:camera prst="orthographicFront"/>
              <a:lightRig rig="threePt" dir="t"/>
            </a:scene3d>
            <a:sp3d>
              <a:bevelT w="25400" h="25400"/>
            </a:sp3d>
          </c:spPr>
          <c:invertIfNegative val="0"/>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Sheet1!$G$2:$G$53</c:f>
              <c:numCache>
                <c:formatCode>General</c:formatCode>
                <c:ptCount val="52"/>
                <c:pt idx="0">
                  <c:v>75.037037037036995</c:v>
                </c:pt>
                <c:pt idx="1">
                  <c:v>52.25925925925926</c:v>
                </c:pt>
                <c:pt idx="2">
                  <c:v>31.823529411764707</c:v>
                </c:pt>
                <c:pt idx="3">
                  <c:v>32.700000000000003</c:v>
                </c:pt>
                <c:pt idx="4">
                  <c:v>46.838709677419352</c:v>
                </c:pt>
                <c:pt idx="5">
                  <c:v>51.020833333333336</c:v>
                </c:pt>
                <c:pt idx="6">
                  <c:v>35.823529411764703</c:v>
                </c:pt>
                <c:pt idx="7">
                  <c:v>40.942307692307693</c:v>
                </c:pt>
                <c:pt idx="8">
                  <c:v>48.120689655172413</c:v>
                </c:pt>
                <c:pt idx="9">
                  <c:v>50.164556962025316</c:v>
                </c:pt>
                <c:pt idx="10">
                  <c:v>34.479999999999997</c:v>
                </c:pt>
                <c:pt idx="11">
                  <c:v>39.263888888888886</c:v>
                </c:pt>
                <c:pt idx="12">
                  <c:v>35.507042253521128</c:v>
                </c:pt>
                <c:pt idx="13">
                  <c:v>55.08064516129032</c:v>
                </c:pt>
                <c:pt idx="14">
                  <c:v>53.729729729729726</c:v>
                </c:pt>
                <c:pt idx="15">
                  <c:v>45.555555555555557</c:v>
                </c:pt>
                <c:pt idx="16">
                  <c:v>60.807017543859651</c:v>
                </c:pt>
                <c:pt idx="17">
                  <c:v>74.450980392156865</c:v>
                </c:pt>
                <c:pt idx="18">
                  <c:v>53.237288135593218</c:v>
                </c:pt>
                <c:pt idx="19">
                  <c:v>51.194444444444443</c:v>
                </c:pt>
                <c:pt idx="20">
                  <c:v>55.745454545454542</c:v>
                </c:pt>
                <c:pt idx="21">
                  <c:v>57.462962962962962</c:v>
                </c:pt>
                <c:pt idx="22">
                  <c:v>66.658536585365852</c:v>
                </c:pt>
                <c:pt idx="23">
                  <c:v>120.7719298245614</c:v>
                </c:pt>
                <c:pt idx="24">
                  <c:v>132.15</c:v>
                </c:pt>
                <c:pt idx="25">
                  <c:v>122.10714285714286</c:v>
                </c:pt>
                <c:pt idx="26">
                  <c:v>110.25396825396825</c:v>
                </c:pt>
              </c:numCache>
            </c:numRef>
          </c:val>
        </c:ser>
        <c:ser>
          <c:idx val="5"/>
          <c:order val="5"/>
          <c:tx>
            <c:strRef>
              <c:f>Sheet1!$H$1</c:f>
              <c:strCache>
                <c:ptCount val="1"/>
                <c:pt idx="0">
                  <c:v>Average of Days from Director Review to Citation</c:v>
                </c:pt>
              </c:strCache>
            </c:strRef>
          </c:tx>
          <c:spPr>
            <a:solidFill>
              <a:schemeClr val="accent3">
                <a:lumMod val="20000"/>
                <a:lumOff val="80000"/>
              </a:schemeClr>
            </a:solidFill>
            <a:ln>
              <a:solidFill>
                <a:prstClr val="black">
                  <a:alpha val="50000"/>
                </a:prstClr>
              </a:solidFill>
            </a:ln>
            <a:scene3d>
              <a:camera prst="orthographicFront"/>
              <a:lightRig rig="threePt" dir="t"/>
            </a:scene3d>
            <a:sp3d>
              <a:bevelT w="25400" h="25400"/>
            </a:sp3d>
          </c:spPr>
          <c:invertIfNegative val="0"/>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Sheet1!$H$2:$H$53</c:f>
              <c:numCache>
                <c:formatCode>General</c:formatCode>
                <c:ptCount val="52"/>
                <c:pt idx="27">
                  <c:v>2.3410000000000002</c:v>
                </c:pt>
                <c:pt idx="28">
                  <c:v>5.8493195596891123</c:v>
                </c:pt>
                <c:pt idx="29">
                  <c:v>4.8256464242919774</c:v>
                </c:pt>
                <c:pt idx="30">
                  <c:v>8.8461538461538467</c:v>
                </c:pt>
                <c:pt idx="31">
                  <c:v>6</c:v>
                </c:pt>
                <c:pt idx="32">
                  <c:v>2</c:v>
                </c:pt>
                <c:pt idx="33">
                  <c:v>2</c:v>
                </c:pt>
                <c:pt idx="34">
                  <c:v>4</c:v>
                </c:pt>
                <c:pt idx="35">
                  <c:v>6</c:v>
                </c:pt>
                <c:pt idx="36">
                  <c:v>3.5342465753424657</c:v>
                </c:pt>
                <c:pt idx="37">
                  <c:v>6.1</c:v>
                </c:pt>
                <c:pt idx="38">
                  <c:v>3.9444444444444446</c:v>
                </c:pt>
                <c:pt idx="39">
                  <c:v>9.3333333333333339</c:v>
                </c:pt>
                <c:pt idx="40">
                  <c:v>15.192307692307692</c:v>
                </c:pt>
                <c:pt idx="41">
                  <c:v>14.836065573770492</c:v>
                </c:pt>
                <c:pt idx="42">
                  <c:v>12.956521739130435</c:v>
                </c:pt>
                <c:pt idx="43">
                  <c:v>11.25</c:v>
                </c:pt>
                <c:pt idx="44">
                  <c:v>16.308510638297872</c:v>
                </c:pt>
                <c:pt idx="45">
                  <c:v>7.0476190476190474</c:v>
                </c:pt>
                <c:pt idx="46">
                  <c:v>8.7068965517241388</c:v>
                </c:pt>
                <c:pt idx="47">
                  <c:v>4.8099999999999996</c:v>
                </c:pt>
                <c:pt idx="48">
                  <c:v>3.4423076923076925</c:v>
                </c:pt>
                <c:pt idx="49">
                  <c:v>2.15625</c:v>
                </c:pt>
              </c:numCache>
            </c:numRef>
          </c:val>
        </c:ser>
        <c:dLbls>
          <c:showLegendKey val="0"/>
          <c:showVal val="0"/>
          <c:showCatName val="0"/>
          <c:showSerName val="0"/>
          <c:showPercent val="0"/>
          <c:showBubbleSize val="0"/>
        </c:dLbls>
        <c:gapWidth val="25"/>
        <c:overlap val="100"/>
        <c:axId val="438897000"/>
        <c:axId val="438899744"/>
      </c:barChart>
      <c:lineChart>
        <c:grouping val="standard"/>
        <c:varyColors val="0"/>
        <c:ser>
          <c:idx val="1"/>
          <c:order val="0"/>
          <c:tx>
            <c:strRef>
              <c:f>Sheet1!$C$1</c:f>
              <c:strCache>
                <c:ptCount val="1"/>
                <c:pt idx="0">
                  <c:v>Goal</c:v>
                </c:pt>
              </c:strCache>
            </c:strRef>
          </c:tx>
          <c:spPr>
            <a:ln w="38100">
              <a:solidFill>
                <a:srgbClr val="00B050"/>
              </a:solidFill>
            </a:ln>
          </c:spPr>
          <c:marker>
            <c:symbol val="none"/>
          </c:marker>
          <c:dLbls>
            <c:dLbl>
              <c:idx val="47"/>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Sheet1!$C$2:$C$53</c:f>
              <c:numCache>
                <c:formatCode>General</c:formatCode>
                <c:ptCount val="52"/>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pt idx="15">
                  <c:v>45</c:v>
                </c:pt>
                <c:pt idx="16">
                  <c:v>45</c:v>
                </c:pt>
                <c:pt idx="17">
                  <c:v>45</c:v>
                </c:pt>
                <c:pt idx="18">
                  <c:v>45</c:v>
                </c:pt>
                <c:pt idx="19">
                  <c:v>45</c:v>
                </c:pt>
                <c:pt idx="20">
                  <c:v>45</c:v>
                </c:pt>
                <c:pt idx="21">
                  <c:v>45</c:v>
                </c:pt>
                <c:pt idx="22">
                  <c:v>45</c:v>
                </c:pt>
                <c:pt idx="23">
                  <c:v>45</c:v>
                </c:pt>
                <c:pt idx="24">
                  <c:v>45</c:v>
                </c:pt>
                <c:pt idx="25">
                  <c:v>45</c:v>
                </c:pt>
                <c:pt idx="26">
                  <c:v>45</c:v>
                </c:pt>
                <c:pt idx="27">
                  <c:v>45</c:v>
                </c:pt>
                <c:pt idx="28">
                  <c:v>50</c:v>
                </c:pt>
                <c:pt idx="29">
                  <c:v>50</c:v>
                </c:pt>
                <c:pt idx="30">
                  <c:v>50</c:v>
                </c:pt>
                <c:pt idx="31">
                  <c:v>50</c:v>
                </c:pt>
                <c:pt idx="32">
                  <c:v>75</c:v>
                </c:pt>
                <c:pt idx="33">
                  <c:v>75</c:v>
                </c:pt>
                <c:pt idx="34">
                  <c:v>75</c:v>
                </c:pt>
                <c:pt idx="35">
                  <c:v>75</c:v>
                </c:pt>
                <c:pt idx="36">
                  <c:v>75</c:v>
                </c:pt>
                <c:pt idx="37">
                  <c:v>75</c:v>
                </c:pt>
                <c:pt idx="38">
                  <c:v>75</c:v>
                </c:pt>
                <c:pt idx="39">
                  <c:v>75</c:v>
                </c:pt>
                <c:pt idx="40">
                  <c:v>90</c:v>
                </c:pt>
                <c:pt idx="41">
                  <c:v>90</c:v>
                </c:pt>
                <c:pt idx="42">
                  <c:v>90</c:v>
                </c:pt>
                <c:pt idx="43">
                  <c:v>90</c:v>
                </c:pt>
                <c:pt idx="44">
                  <c:v>90</c:v>
                </c:pt>
                <c:pt idx="45">
                  <c:v>90</c:v>
                </c:pt>
                <c:pt idx="46">
                  <c:v>90</c:v>
                </c:pt>
                <c:pt idx="47">
                  <c:v>90</c:v>
                </c:pt>
                <c:pt idx="48">
                  <c:v>90</c:v>
                </c:pt>
                <c:pt idx="49">
                  <c:v>90</c:v>
                </c:pt>
              </c:numCache>
            </c:numRef>
          </c:val>
          <c:smooth val="0"/>
        </c:ser>
        <c:ser>
          <c:idx val="6"/>
          <c:order val="6"/>
          <c:tx>
            <c:strRef>
              <c:f>Sheet1!$I$1</c:f>
              <c:strCache>
                <c:ptCount val="1"/>
                <c:pt idx="0">
                  <c:v>Total</c:v>
                </c:pt>
              </c:strCache>
            </c:strRef>
          </c:tx>
          <c:spPr>
            <a:ln>
              <a:noFill/>
            </a:ln>
          </c:spPr>
          <c:marker>
            <c:symbol val="none"/>
          </c:marker>
          <c:dLbls>
            <c:dLbl>
              <c:idx val="24"/>
              <c:dLblPos val="t"/>
              <c:showLegendKey val="0"/>
              <c:showVal val="1"/>
              <c:showCatName val="0"/>
              <c:showSerName val="0"/>
              <c:showPercent val="0"/>
              <c:showBubbleSize val="0"/>
              <c:extLst>
                <c:ext xmlns:c15="http://schemas.microsoft.com/office/drawing/2012/chart" uri="{CE6537A1-D6FC-4f65-9D91-7224C49458BB}"/>
              </c:extLst>
            </c:dLbl>
            <c:dLbl>
              <c:idx val="25"/>
              <c:dLblPos val="t"/>
              <c:showLegendKey val="0"/>
              <c:showVal val="1"/>
              <c:showCatName val="0"/>
              <c:showSerName val="0"/>
              <c:showPercent val="0"/>
              <c:showBubbleSize val="0"/>
              <c:extLst>
                <c:ext xmlns:c15="http://schemas.microsoft.com/office/drawing/2012/chart" uri="{CE6537A1-D6FC-4f65-9D91-7224C49458BB}"/>
              </c:extLst>
            </c:dLbl>
            <c:dLbl>
              <c:idx val="26"/>
              <c:dLblPos val="t"/>
              <c:showLegendKey val="0"/>
              <c:showVal val="1"/>
              <c:showCatName val="0"/>
              <c:showSerName val="0"/>
              <c:showPercent val="0"/>
              <c:showBubbleSize val="0"/>
              <c:extLst>
                <c:ext xmlns:c15="http://schemas.microsoft.com/office/drawing/2012/chart" uri="{CE6537A1-D6FC-4f65-9D91-7224C49458BB}"/>
              </c:extLst>
            </c:dLbl>
            <c:dLbl>
              <c:idx val="27"/>
              <c:dLblPos val="t"/>
              <c:showLegendKey val="0"/>
              <c:showVal val="1"/>
              <c:showCatName val="0"/>
              <c:showSerName val="0"/>
              <c:showPercent val="0"/>
              <c:showBubbleSize val="0"/>
              <c:extLst>
                <c:ext xmlns:c15="http://schemas.microsoft.com/office/drawing/2012/chart" uri="{CE6537A1-D6FC-4f65-9D91-7224C49458BB}"/>
              </c:extLst>
            </c:dLbl>
            <c:dLbl>
              <c:idx val="28"/>
              <c:dLblPos val="t"/>
              <c:showLegendKey val="0"/>
              <c:showVal val="1"/>
              <c:showCatName val="0"/>
              <c:showSerName val="0"/>
              <c:showPercent val="0"/>
              <c:showBubbleSize val="0"/>
              <c:extLst>
                <c:ext xmlns:c15="http://schemas.microsoft.com/office/drawing/2012/chart" uri="{CE6537A1-D6FC-4f65-9D91-7224C49458BB}"/>
              </c:extLst>
            </c:dLbl>
            <c:dLbl>
              <c:idx val="29"/>
              <c:dLblPos val="t"/>
              <c:showLegendKey val="0"/>
              <c:showVal val="1"/>
              <c:showCatName val="0"/>
              <c:showSerName val="0"/>
              <c:showPercent val="0"/>
              <c:showBubbleSize val="0"/>
              <c:extLst>
                <c:ext xmlns:c15="http://schemas.microsoft.com/office/drawing/2012/chart" uri="{CE6537A1-D6FC-4f65-9D91-7224C49458BB}"/>
              </c:extLst>
            </c:dLbl>
            <c:dLbl>
              <c:idx val="30"/>
              <c:dLblPos val="t"/>
              <c:showLegendKey val="0"/>
              <c:showVal val="1"/>
              <c:showCatName val="0"/>
              <c:showSerName val="0"/>
              <c:showPercent val="0"/>
              <c:showBubbleSize val="0"/>
              <c:extLst>
                <c:ext xmlns:c15="http://schemas.microsoft.com/office/drawing/2012/chart" uri="{CE6537A1-D6FC-4f65-9D91-7224C49458BB}"/>
              </c:extLst>
            </c:dLbl>
            <c:dLbl>
              <c:idx val="31"/>
              <c:dLblPos val="t"/>
              <c:showLegendKey val="0"/>
              <c:showVal val="1"/>
              <c:showCatName val="0"/>
              <c:showSerName val="0"/>
              <c:showPercent val="0"/>
              <c:showBubbleSize val="0"/>
              <c:extLst>
                <c:ext xmlns:c15="http://schemas.microsoft.com/office/drawing/2012/chart" uri="{CE6537A1-D6FC-4f65-9D91-7224C49458BB}"/>
              </c:extLst>
            </c:dLbl>
            <c:dLbl>
              <c:idx val="32"/>
              <c:dLblPos val="t"/>
              <c:showLegendKey val="0"/>
              <c:showVal val="1"/>
              <c:showCatName val="0"/>
              <c:showSerName val="0"/>
              <c:showPercent val="0"/>
              <c:showBubbleSize val="0"/>
              <c:extLst>
                <c:ext xmlns:c15="http://schemas.microsoft.com/office/drawing/2012/chart" uri="{CE6537A1-D6FC-4f65-9D91-7224C49458BB}"/>
              </c:extLst>
            </c:dLbl>
            <c:dLbl>
              <c:idx val="33"/>
              <c:dLblPos val="t"/>
              <c:showLegendKey val="0"/>
              <c:showVal val="1"/>
              <c:showCatName val="0"/>
              <c:showSerName val="0"/>
              <c:showPercent val="0"/>
              <c:showBubbleSize val="0"/>
              <c:extLst>
                <c:ext xmlns:c15="http://schemas.microsoft.com/office/drawing/2012/chart" uri="{CE6537A1-D6FC-4f65-9D91-7224C49458BB}"/>
              </c:extLst>
            </c:dLbl>
            <c:dLbl>
              <c:idx val="34"/>
              <c:layout>
                <c:manualLayout>
                  <c:x val="-2.1959121707511485E-2"/>
                  <c:y val="-0.11044356467381307"/>
                </c:manualLayout>
              </c:layout>
              <c:dLblPos val="r"/>
              <c:showLegendKey val="0"/>
              <c:showVal val="1"/>
              <c:showCatName val="0"/>
              <c:showSerName val="0"/>
              <c:showPercent val="0"/>
              <c:showBubbleSize val="0"/>
              <c:extLst>
                <c:ext xmlns:c15="http://schemas.microsoft.com/office/drawing/2012/chart" uri="{CE6537A1-D6FC-4f65-9D91-7224C49458BB}"/>
              </c:extLst>
            </c:dLbl>
            <c:dLbl>
              <c:idx val="35"/>
              <c:dLblPos val="t"/>
              <c:showLegendKey val="0"/>
              <c:showVal val="1"/>
              <c:showCatName val="0"/>
              <c:showSerName val="0"/>
              <c:showPercent val="0"/>
              <c:showBubbleSize val="0"/>
              <c:extLst>
                <c:ext xmlns:c15="http://schemas.microsoft.com/office/drawing/2012/chart" uri="{CE6537A1-D6FC-4f65-9D91-7224C49458BB}"/>
              </c:extLst>
            </c:dLbl>
            <c:dLbl>
              <c:idx val="36"/>
              <c:dLblPos val="t"/>
              <c:showLegendKey val="0"/>
              <c:showVal val="1"/>
              <c:showCatName val="0"/>
              <c:showSerName val="0"/>
              <c:showPercent val="0"/>
              <c:showBubbleSize val="0"/>
              <c:extLst>
                <c:ext xmlns:c15="http://schemas.microsoft.com/office/drawing/2012/chart" uri="{CE6537A1-D6FC-4f65-9D91-7224C49458BB}"/>
              </c:extLst>
            </c:dLbl>
            <c:dLbl>
              <c:idx val="37"/>
              <c:dLblPos val="t"/>
              <c:showLegendKey val="0"/>
              <c:showVal val="1"/>
              <c:showCatName val="0"/>
              <c:showSerName val="0"/>
              <c:showPercent val="0"/>
              <c:showBubbleSize val="0"/>
              <c:extLst>
                <c:ext xmlns:c15="http://schemas.microsoft.com/office/drawing/2012/chart" uri="{CE6537A1-D6FC-4f65-9D91-7224C49458BB}"/>
              </c:extLst>
            </c:dLbl>
            <c:dLbl>
              <c:idx val="38"/>
              <c:layout>
                <c:manualLayout>
                  <c:x val="-2.6329277351189426E-2"/>
                  <c:y val="-0.14112949179352802"/>
                </c:manualLayout>
              </c:layout>
              <c:dLblPos val="r"/>
              <c:showLegendKey val="0"/>
              <c:showVal val="1"/>
              <c:showCatName val="0"/>
              <c:showSerName val="0"/>
              <c:showPercent val="0"/>
              <c:showBubbleSize val="0"/>
              <c:extLst>
                <c:ext xmlns:c15="http://schemas.microsoft.com/office/drawing/2012/chart" uri="{CE6537A1-D6FC-4f65-9D91-7224C49458BB}"/>
              </c:extLst>
            </c:dLbl>
            <c:dLbl>
              <c:idx val="39"/>
              <c:dLblPos val="t"/>
              <c:showLegendKey val="0"/>
              <c:showVal val="1"/>
              <c:showCatName val="0"/>
              <c:showSerName val="0"/>
              <c:showPercent val="0"/>
              <c:showBubbleSize val="0"/>
              <c:extLst>
                <c:ext xmlns:c15="http://schemas.microsoft.com/office/drawing/2012/chart" uri="{CE6537A1-D6FC-4f65-9D91-7224C49458BB}"/>
              </c:extLst>
            </c:dLbl>
            <c:dLbl>
              <c:idx val="40"/>
              <c:dLblPos val="t"/>
              <c:showLegendKey val="0"/>
              <c:showVal val="1"/>
              <c:showCatName val="0"/>
              <c:showSerName val="0"/>
              <c:showPercent val="0"/>
              <c:showBubbleSize val="0"/>
              <c:extLst>
                <c:ext xmlns:c15="http://schemas.microsoft.com/office/drawing/2012/chart" uri="{CE6537A1-D6FC-4f65-9D91-7224C49458BB}"/>
              </c:extLst>
            </c:dLbl>
            <c:dLbl>
              <c:idx val="41"/>
              <c:dLblPos val="t"/>
              <c:showLegendKey val="0"/>
              <c:showVal val="1"/>
              <c:showCatName val="0"/>
              <c:showSerName val="0"/>
              <c:showPercent val="0"/>
              <c:showBubbleSize val="0"/>
              <c:extLst>
                <c:ext xmlns:c15="http://schemas.microsoft.com/office/drawing/2012/chart" uri="{CE6537A1-D6FC-4f65-9D91-7224C49458BB}"/>
              </c:extLst>
            </c:dLbl>
            <c:dLbl>
              <c:idx val="42"/>
              <c:dLblPos val="t"/>
              <c:showLegendKey val="0"/>
              <c:showVal val="1"/>
              <c:showCatName val="0"/>
              <c:showSerName val="0"/>
              <c:showPercent val="0"/>
              <c:showBubbleSize val="0"/>
              <c:extLst>
                <c:ext xmlns:c15="http://schemas.microsoft.com/office/drawing/2012/chart" uri="{CE6537A1-D6FC-4f65-9D91-7224C49458BB}"/>
              </c:extLst>
            </c:dLbl>
            <c:dLbl>
              <c:idx val="43"/>
              <c:dLblPos val="t"/>
              <c:showLegendKey val="0"/>
              <c:showVal val="1"/>
              <c:showCatName val="0"/>
              <c:showSerName val="0"/>
              <c:showPercent val="0"/>
              <c:showBubbleSize val="0"/>
              <c:extLst>
                <c:ext xmlns:c15="http://schemas.microsoft.com/office/drawing/2012/chart" uri="{CE6537A1-D6FC-4f65-9D91-7224C49458BB}"/>
              </c:extLst>
            </c:dLbl>
            <c:dLbl>
              <c:idx val="44"/>
              <c:dLblPos val="t"/>
              <c:showLegendKey val="0"/>
              <c:showVal val="1"/>
              <c:showCatName val="0"/>
              <c:showSerName val="0"/>
              <c:showPercent val="0"/>
              <c:showBubbleSize val="0"/>
              <c:extLst>
                <c:ext xmlns:c15="http://schemas.microsoft.com/office/drawing/2012/chart" uri="{CE6537A1-D6FC-4f65-9D91-7224C49458BB}"/>
              </c:extLst>
            </c:dLbl>
            <c:dLbl>
              <c:idx val="45"/>
              <c:dLblPos val="t"/>
              <c:showLegendKey val="0"/>
              <c:showVal val="1"/>
              <c:showCatName val="0"/>
              <c:showSerName val="0"/>
              <c:showPercent val="0"/>
              <c:showBubbleSize val="0"/>
              <c:extLst>
                <c:ext xmlns:c15="http://schemas.microsoft.com/office/drawing/2012/chart" uri="{CE6537A1-D6FC-4f65-9D91-7224C49458BB}"/>
              </c:extLst>
            </c:dLbl>
            <c:dLbl>
              <c:idx val="46"/>
              <c:dLblPos val="t"/>
              <c:showLegendKey val="0"/>
              <c:showVal val="1"/>
              <c:showCatName val="0"/>
              <c:showSerName val="0"/>
              <c:showPercent val="0"/>
              <c:showBubbleSize val="0"/>
              <c:extLst>
                <c:ext xmlns:c15="http://schemas.microsoft.com/office/drawing/2012/chart" uri="{CE6537A1-D6FC-4f65-9D91-7224C49458BB}"/>
              </c:extLst>
            </c:dLbl>
            <c:dLbl>
              <c:idx val="47"/>
              <c:dLblPos val="t"/>
              <c:showLegendKey val="0"/>
              <c:showVal val="1"/>
              <c:showCatName val="0"/>
              <c:showSerName val="0"/>
              <c:showPercent val="0"/>
              <c:showBubbleSize val="0"/>
              <c:extLst>
                <c:ext xmlns:c15="http://schemas.microsoft.com/office/drawing/2012/chart" uri="{CE6537A1-D6FC-4f65-9D91-7224C49458BB}"/>
              </c:extLst>
            </c:dLbl>
            <c:dLbl>
              <c:idx val="48"/>
              <c:dLblPos val="t"/>
              <c:showLegendKey val="0"/>
              <c:showVal val="1"/>
              <c:showCatName val="0"/>
              <c:showSerName val="0"/>
              <c:showPercent val="0"/>
              <c:showBubbleSize val="0"/>
              <c:extLst>
                <c:ext xmlns:c15="http://schemas.microsoft.com/office/drawing/2012/chart" uri="{CE6537A1-D6FC-4f65-9D91-7224C49458BB}"/>
              </c:extLst>
            </c:dLbl>
            <c:dLbl>
              <c:idx val="49"/>
              <c:dLblPos val="t"/>
              <c:showLegendKey val="0"/>
              <c:showVal val="1"/>
              <c:showCatName val="0"/>
              <c:showSerName val="0"/>
              <c:showPercent val="0"/>
              <c:showBubbleSize val="0"/>
              <c:extLst>
                <c:ext xmlns:c15="http://schemas.microsoft.com/office/drawing/2012/chart" uri="{CE6537A1-D6FC-4f65-9D91-7224C49458BB}"/>
              </c:extLst>
            </c:dLbl>
            <c:dLbl>
              <c:idx val="50"/>
              <c:dLblPos val="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5400000" vert="horz"/>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Sheet1!$I$2:$I$53</c:f>
              <c:numCache>
                <c:formatCode>General</c:formatCode>
                <c:ptCount val="52"/>
                <c:pt idx="0">
                  <c:v>77.86820586820582</c:v>
                </c:pt>
                <c:pt idx="1">
                  <c:v>55.82592592592593</c:v>
                </c:pt>
                <c:pt idx="2">
                  <c:v>34.564270152505451</c:v>
                </c:pt>
                <c:pt idx="3">
                  <c:v>35.493478260869566</c:v>
                </c:pt>
                <c:pt idx="4">
                  <c:v>54.535892776010904</c:v>
                </c:pt>
                <c:pt idx="5">
                  <c:v>53.537137681159422</c:v>
                </c:pt>
                <c:pt idx="6">
                  <c:v>39.163430889597215</c:v>
                </c:pt>
                <c:pt idx="7">
                  <c:v>46.213584288052374</c:v>
                </c:pt>
                <c:pt idx="8">
                  <c:v>53.770689655172411</c:v>
                </c:pt>
                <c:pt idx="9">
                  <c:v>54.655122999761161</c:v>
                </c:pt>
                <c:pt idx="10">
                  <c:v>37.048965517241378</c:v>
                </c:pt>
                <c:pt idx="11">
                  <c:v>41.20287193973634</c:v>
                </c:pt>
                <c:pt idx="12">
                  <c:v>36.910941974969596</c:v>
                </c:pt>
                <c:pt idx="13">
                  <c:v>57.954162947851586</c:v>
                </c:pt>
                <c:pt idx="14">
                  <c:v>56.356922712185863</c:v>
                </c:pt>
                <c:pt idx="15">
                  <c:v>48.625619249823075</c:v>
                </c:pt>
                <c:pt idx="16">
                  <c:v>65.126605172725633</c:v>
                </c:pt>
                <c:pt idx="17">
                  <c:v>81.833696441539587</c:v>
                </c:pt>
                <c:pt idx="18">
                  <c:v>60.151726638267014</c:v>
                </c:pt>
                <c:pt idx="19">
                  <c:v>55.297892720306514</c:v>
                </c:pt>
                <c:pt idx="20">
                  <c:v>57.581588999236054</c:v>
                </c:pt>
                <c:pt idx="21">
                  <c:v>62.663967988088586</c:v>
                </c:pt>
                <c:pt idx="22">
                  <c:v>69.007021433850696</c:v>
                </c:pt>
                <c:pt idx="23">
                  <c:v>127.7556254767353</c:v>
                </c:pt>
                <c:pt idx="24">
                  <c:v>135.30960912052117</c:v>
                </c:pt>
                <c:pt idx="25">
                  <c:v>124.60714285714286</c:v>
                </c:pt>
                <c:pt idx="26">
                  <c:v>122.28571428571428</c:v>
                </c:pt>
                <c:pt idx="27">
                  <c:v>132.809</c:v>
                </c:pt>
                <c:pt idx="28">
                  <c:v>117.98571428571428</c:v>
                </c:pt>
                <c:pt idx="29">
                  <c:v>84.058823529411768</c:v>
                </c:pt>
                <c:pt idx="30">
                  <c:v>101.07692307692308</c:v>
                </c:pt>
                <c:pt idx="31">
                  <c:v>104</c:v>
                </c:pt>
                <c:pt idx="32" formatCode="0.00">
                  <c:v>132</c:v>
                </c:pt>
                <c:pt idx="33">
                  <c:v>64</c:v>
                </c:pt>
                <c:pt idx="34">
                  <c:v>65</c:v>
                </c:pt>
                <c:pt idx="35">
                  <c:v>76</c:v>
                </c:pt>
                <c:pt idx="36">
                  <c:v>88.630136986301366</c:v>
                </c:pt>
                <c:pt idx="37">
                  <c:v>54.685714285714283</c:v>
                </c:pt>
                <c:pt idx="38">
                  <c:v>47.907894736842103</c:v>
                </c:pt>
                <c:pt idx="39">
                  <c:v>74.558823529411768</c:v>
                </c:pt>
                <c:pt idx="40">
                  <c:v>70.769230769230774</c:v>
                </c:pt>
                <c:pt idx="41">
                  <c:v>67.606557377049185</c:v>
                </c:pt>
                <c:pt idx="42">
                  <c:v>75.804347826086953</c:v>
                </c:pt>
                <c:pt idx="43">
                  <c:v>91.464285714285708</c:v>
                </c:pt>
                <c:pt idx="44">
                  <c:v>84.819148936170208</c:v>
                </c:pt>
                <c:pt idx="45">
                  <c:v>59.584905660377359</c:v>
                </c:pt>
                <c:pt idx="46">
                  <c:v>54.36752136752137</c:v>
                </c:pt>
                <c:pt idx="47">
                  <c:v>70.040000000000006</c:v>
                </c:pt>
                <c:pt idx="48">
                  <c:v>46.903846153846153</c:v>
                </c:pt>
                <c:pt idx="49">
                  <c:v>20.760416666666668</c:v>
                </c:pt>
                <c:pt idx="51">
                  <c:v>0</c:v>
                </c:pt>
              </c:numCache>
            </c:numRef>
          </c:val>
          <c:smooth val="0"/>
        </c:ser>
        <c:ser>
          <c:idx val="7"/>
          <c:order val="7"/>
          <c:tx>
            <c:strRef>
              <c:f>Sheet1!$J$1</c:f>
              <c:strCache>
                <c:ptCount val="1"/>
                <c:pt idx="0">
                  <c:v>Combined Average Elapsed Time</c:v>
                </c:pt>
              </c:strCache>
            </c:strRef>
          </c:tx>
          <c:spPr>
            <a:ln w="38100">
              <a:solidFill>
                <a:srgbClr val="FF0000"/>
              </a:solidFill>
            </a:ln>
          </c:spPr>
          <c:marker>
            <c:symbol val="none"/>
          </c:marker>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Sheet1!$J$2:$J$53</c:f>
              <c:numCache>
                <c:formatCode>General</c:formatCode>
                <c:ptCount val="52"/>
                <c:pt idx="24">
                  <c:v>51.746268659999998</c:v>
                </c:pt>
                <c:pt idx="25">
                  <c:v>49.728155340000001</c:v>
                </c:pt>
                <c:pt idx="26">
                  <c:v>75.744680849999995</c:v>
                </c:pt>
                <c:pt idx="27">
                  <c:v>78.906976740000005</c:v>
                </c:pt>
                <c:pt idx="28">
                  <c:v>125.79591840000001</c:v>
                </c:pt>
                <c:pt idx="29">
                  <c:v>119.36842110000001</c:v>
                </c:pt>
                <c:pt idx="30">
                  <c:v>140.8297872</c:v>
                </c:pt>
                <c:pt idx="31">
                  <c:v>134</c:v>
                </c:pt>
                <c:pt idx="32">
                  <c:v>150</c:v>
                </c:pt>
                <c:pt idx="33">
                  <c:v>90</c:v>
                </c:pt>
                <c:pt idx="34">
                  <c:v>88</c:v>
                </c:pt>
                <c:pt idx="35">
                  <c:v>100</c:v>
                </c:pt>
                <c:pt idx="36">
                  <c:v>108.04615384615384</c:v>
                </c:pt>
                <c:pt idx="37">
                  <c:v>80</c:v>
                </c:pt>
                <c:pt idx="38">
                  <c:v>85.943548387096769</c:v>
                </c:pt>
                <c:pt idx="39">
                  <c:v>127.61904761904762</c:v>
                </c:pt>
                <c:pt idx="40">
                  <c:v>117.3167701863354</c:v>
                </c:pt>
                <c:pt idx="41">
                  <c:v>107.32413793103449</c:v>
                </c:pt>
                <c:pt idx="42">
                  <c:v>81.20779220779221</c:v>
                </c:pt>
                <c:pt idx="43">
                  <c:v>77.627118644067792</c:v>
                </c:pt>
                <c:pt idx="44">
                  <c:v>79.803571428571431</c:v>
                </c:pt>
                <c:pt idx="45">
                  <c:v>51.185365853658539</c:v>
                </c:pt>
                <c:pt idx="46">
                  <c:v>48.439252336448597</c:v>
                </c:pt>
                <c:pt idx="47">
                  <c:v>64.455026455026456</c:v>
                </c:pt>
                <c:pt idx="48">
                  <c:v>51.5</c:v>
                </c:pt>
                <c:pt idx="49">
                  <c:v>37.211055276381913</c:v>
                </c:pt>
              </c:numCache>
            </c:numRef>
          </c:val>
          <c:smooth val="0"/>
        </c:ser>
        <c:dLbls>
          <c:showLegendKey val="0"/>
          <c:showVal val="0"/>
          <c:showCatName val="0"/>
          <c:showSerName val="0"/>
          <c:showPercent val="0"/>
          <c:showBubbleSize val="0"/>
        </c:dLbls>
        <c:marker val="1"/>
        <c:smooth val="0"/>
        <c:axId val="438897000"/>
        <c:axId val="438899744"/>
      </c:lineChart>
      <c:catAx>
        <c:axId val="438897000"/>
        <c:scaling>
          <c:orientation val="minMax"/>
        </c:scaling>
        <c:delete val="0"/>
        <c:axPos val="b"/>
        <c:numFmt formatCode="General" sourceLinked="1"/>
        <c:majorTickMark val="out"/>
        <c:minorTickMark val="none"/>
        <c:tickLblPos val="nextTo"/>
        <c:txPr>
          <a:bodyPr rot="-5400000" vert="horz"/>
          <a:lstStyle/>
          <a:p>
            <a:pPr>
              <a:defRPr sz="1000" b="1"/>
            </a:pPr>
            <a:endParaRPr lang="en-US"/>
          </a:p>
        </c:txPr>
        <c:crossAx val="438899744"/>
        <c:crosses val="autoZero"/>
        <c:auto val="1"/>
        <c:lblAlgn val="ctr"/>
        <c:lblOffset val="0"/>
        <c:noMultiLvlLbl val="0"/>
      </c:catAx>
      <c:valAx>
        <c:axId val="438899744"/>
        <c:scaling>
          <c:orientation val="minMax"/>
          <c:max val="200"/>
        </c:scaling>
        <c:delete val="0"/>
        <c:axPos val="l"/>
        <c:majorGridlines/>
        <c:numFmt formatCode="General" sourceLinked="1"/>
        <c:majorTickMark val="out"/>
        <c:minorTickMark val="none"/>
        <c:tickLblPos val="nextTo"/>
        <c:txPr>
          <a:bodyPr/>
          <a:lstStyle/>
          <a:p>
            <a:pPr>
              <a:defRPr sz="1200"/>
            </a:pPr>
            <a:endParaRPr lang="en-US"/>
          </a:p>
        </c:txPr>
        <c:crossAx val="438897000"/>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General</a:t>
            </a:r>
            <a:r>
              <a:rPr lang="en-US" sz="1600" baseline="0" dirty="0" smtClean="0"/>
              <a:t> Industry</a:t>
            </a:r>
            <a:endParaRPr lang="en-US" sz="1600" dirty="0"/>
          </a:p>
        </c:rich>
      </c:tx>
      <c:layout>
        <c:manualLayout>
          <c:xMode val="edge"/>
          <c:yMode val="edge"/>
          <c:x val="0.42313357417706482"/>
          <c:y val="2.2331468434866691E-2"/>
        </c:manualLayout>
      </c:layout>
      <c:overlay val="0"/>
    </c:title>
    <c:autoTitleDeleted val="0"/>
    <c:plotArea>
      <c:layout>
        <c:manualLayout>
          <c:layoutTarget val="inner"/>
          <c:xMode val="edge"/>
          <c:yMode val="edge"/>
          <c:x val="4.4343022272164273E-2"/>
          <c:y val="0.12965050421328783"/>
          <c:w val="0.93842154167130343"/>
          <c:h val="0.44243265644426027"/>
        </c:manualLayout>
      </c:layout>
      <c:barChart>
        <c:barDir val="col"/>
        <c:grouping val="stacked"/>
        <c:varyColors val="0"/>
        <c:ser>
          <c:idx val="2"/>
          <c:order val="1"/>
          <c:tx>
            <c:strRef>
              <c:f>Sheet1!$D$1</c:f>
              <c:strCache>
                <c:ptCount val="1"/>
                <c:pt idx="0">
                  <c:v>Average of Days from Open to Closing Conference</c:v>
                </c:pt>
              </c:strCache>
            </c:strRef>
          </c:tx>
          <c:spPr>
            <a:solidFill>
              <a:schemeClr val="accent5">
                <a:lumMod val="50000"/>
              </a:schemeClr>
            </a:solidFill>
            <a:ln>
              <a:solidFill>
                <a:prstClr val="black">
                  <a:alpha val="50000"/>
                </a:prstClr>
              </a:solidFill>
            </a:ln>
            <a:scene3d>
              <a:camera prst="orthographicFront"/>
              <a:lightRig rig="threePt" dir="t"/>
            </a:scene3d>
            <a:sp3d>
              <a:bevelT w="25400" h="25400"/>
            </a:sp3d>
          </c:spPr>
          <c:invertIfNegative val="0"/>
          <c:cat>
            <c:multiLvlStrRef>
              <c:f>Sheet1!$A$3:$B$53</c:f>
              <c:multiLvlStrCache>
                <c:ptCount val="51"/>
                <c:lvl>
                  <c:pt idx="0">
                    <c:v>Q2</c:v>
                  </c:pt>
                  <c:pt idx="1">
                    <c:v>Q3</c:v>
                  </c:pt>
                  <c:pt idx="2">
                    <c:v>Q4</c:v>
                  </c:pt>
                  <c:pt idx="3">
                    <c:v>Q1</c:v>
                  </c:pt>
                  <c:pt idx="4">
                    <c:v>Q2</c:v>
                  </c:pt>
                  <c:pt idx="5">
                    <c:v>Q3</c:v>
                  </c:pt>
                  <c:pt idx="6">
                    <c:v>Q4</c:v>
                  </c:pt>
                  <c:pt idx="7">
                    <c:v>Q1</c:v>
                  </c:pt>
                  <c:pt idx="8">
                    <c:v>Q2</c:v>
                  </c:pt>
                  <c:pt idx="9">
                    <c:v>Q3</c:v>
                  </c:pt>
                  <c:pt idx="10">
                    <c:v>Q4</c:v>
                  </c:pt>
                  <c:pt idx="11">
                    <c:v>Q1</c:v>
                  </c:pt>
                  <c:pt idx="12">
                    <c:v>Q2</c:v>
                  </c:pt>
                  <c:pt idx="13">
                    <c:v>Q3</c:v>
                  </c:pt>
                  <c:pt idx="14">
                    <c:v>Q4</c:v>
                  </c:pt>
                  <c:pt idx="15">
                    <c:v>Q1</c:v>
                  </c:pt>
                  <c:pt idx="16">
                    <c:v>Q2</c:v>
                  </c:pt>
                  <c:pt idx="17">
                    <c:v>Q3</c:v>
                  </c:pt>
                  <c:pt idx="18">
                    <c:v>Q4</c:v>
                  </c:pt>
                  <c:pt idx="19">
                    <c:v>Q1</c:v>
                  </c:pt>
                  <c:pt idx="20">
                    <c:v>Q2</c:v>
                  </c:pt>
                  <c:pt idx="21">
                    <c:v>Q3</c:v>
                  </c:pt>
                  <c:pt idx="22">
                    <c:v>Q4</c:v>
                  </c:pt>
                  <c:pt idx="23">
                    <c:v>Q1</c:v>
                  </c:pt>
                  <c:pt idx="24">
                    <c:v>Q2</c:v>
                  </c:pt>
                  <c:pt idx="25">
                    <c:v>Q3</c:v>
                  </c:pt>
                  <c:pt idx="26">
                    <c:v>Q4</c:v>
                  </c:pt>
                  <c:pt idx="27">
                    <c:v>Q1</c:v>
                  </c:pt>
                  <c:pt idx="28">
                    <c:v>Q2</c:v>
                  </c:pt>
                  <c:pt idx="29">
                    <c:v>Q3</c:v>
                  </c:pt>
                  <c:pt idx="30">
                    <c:v>Q4</c:v>
                  </c:pt>
                  <c:pt idx="31">
                    <c:v>Q1</c:v>
                  </c:pt>
                  <c:pt idx="32">
                    <c:v>Q2</c:v>
                  </c:pt>
                  <c:pt idx="33">
                    <c:v>Q3</c:v>
                  </c:pt>
                  <c:pt idx="34">
                    <c:v>Q4</c:v>
                  </c:pt>
                  <c:pt idx="35">
                    <c:v>Q1</c:v>
                  </c:pt>
                  <c:pt idx="36">
                    <c:v>Q2</c:v>
                  </c:pt>
                  <c:pt idx="37">
                    <c:v>Q3</c:v>
                  </c:pt>
                  <c:pt idx="38">
                    <c:v>Q4</c:v>
                  </c:pt>
                  <c:pt idx="39">
                    <c:v>Q1</c:v>
                  </c:pt>
                  <c:pt idx="40">
                    <c:v>Q2</c:v>
                  </c:pt>
                  <c:pt idx="41">
                    <c:v>Q3</c:v>
                  </c:pt>
                  <c:pt idx="42">
                    <c:v>Q4</c:v>
                  </c:pt>
                  <c:pt idx="43">
                    <c:v>Q1</c:v>
                  </c:pt>
                  <c:pt idx="44">
                    <c:v>Q2</c:v>
                  </c:pt>
                  <c:pt idx="45">
                    <c:v>Q3</c:v>
                  </c:pt>
                  <c:pt idx="46">
                    <c:v>Q4</c:v>
                  </c:pt>
                  <c:pt idx="47">
                    <c:v>Q1</c:v>
                  </c:pt>
                  <c:pt idx="48">
                    <c:v>Q2</c:v>
                  </c:pt>
                  <c:pt idx="49">
                    <c:v>Q3</c:v>
                  </c:pt>
                  <c:pt idx="50">
                    <c:v>Q4</c:v>
                  </c:pt>
                </c:lvl>
                <c:lvl>
                  <c:pt idx="3">
                    <c:v>2008</c:v>
                  </c:pt>
                  <c:pt idx="7">
                    <c:v>2009</c:v>
                  </c:pt>
                  <c:pt idx="11">
                    <c:v>2010</c:v>
                  </c:pt>
                  <c:pt idx="15">
                    <c:v>2011</c:v>
                  </c:pt>
                  <c:pt idx="19">
                    <c:v>2012</c:v>
                  </c:pt>
                  <c:pt idx="23">
                    <c:v>2013</c:v>
                  </c:pt>
                  <c:pt idx="27">
                    <c:v>2014</c:v>
                  </c:pt>
                  <c:pt idx="31">
                    <c:v>2015</c:v>
                  </c:pt>
                  <c:pt idx="35">
                    <c:v>2016</c:v>
                  </c:pt>
                  <c:pt idx="39">
                    <c:v>2017</c:v>
                  </c:pt>
                  <c:pt idx="43">
                    <c:v>2018</c:v>
                  </c:pt>
                  <c:pt idx="47">
                    <c:v>2019</c:v>
                  </c:pt>
                </c:lvl>
              </c:multiLvlStrCache>
            </c:multiLvlStrRef>
          </c:cat>
          <c:val>
            <c:numRef>
              <c:f>Sheet1!$D$3:$D$53</c:f>
              <c:numCache>
                <c:formatCode>General</c:formatCode>
                <c:ptCount val="51"/>
                <c:pt idx="0">
                  <c:v>14.057142857142857</c:v>
                </c:pt>
                <c:pt idx="1">
                  <c:v>20.177419354838708</c:v>
                </c:pt>
                <c:pt idx="2">
                  <c:v>14.753623188405797</c:v>
                </c:pt>
                <c:pt idx="3">
                  <c:v>10.90990990990991</c:v>
                </c:pt>
                <c:pt idx="4">
                  <c:v>11.93859649122807</c:v>
                </c:pt>
                <c:pt idx="5">
                  <c:v>10.882882882882884</c:v>
                </c:pt>
                <c:pt idx="6">
                  <c:v>11.805555555555555</c:v>
                </c:pt>
                <c:pt idx="7">
                  <c:v>10.798076923076923</c:v>
                </c:pt>
                <c:pt idx="8">
                  <c:v>6.7592592592592595</c:v>
                </c:pt>
                <c:pt idx="9">
                  <c:v>10.191489361702128</c:v>
                </c:pt>
                <c:pt idx="10">
                  <c:v>10.79</c:v>
                </c:pt>
                <c:pt idx="11">
                  <c:v>10.166666666666666</c:v>
                </c:pt>
                <c:pt idx="12">
                  <c:v>12.407999999999999</c:v>
                </c:pt>
                <c:pt idx="13">
                  <c:v>10.390243902439025</c:v>
                </c:pt>
                <c:pt idx="14">
                  <c:v>15.876404494382022</c:v>
                </c:pt>
                <c:pt idx="15">
                  <c:v>15.234782608695653</c:v>
                </c:pt>
                <c:pt idx="16">
                  <c:v>26.302325581395348</c:v>
                </c:pt>
                <c:pt idx="17">
                  <c:v>28.833333333333332</c:v>
                </c:pt>
                <c:pt idx="18">
                  <c:v>21.35820895522388</c:v>
                </c:pt>
                <c:pt idx="19">
                  <c:v>9.2388059701492544</c:v>
                </c:pt>
                <c:pt idx="20">
                  <c:v>10.67741935483871</c:v>
                </c:pt>
                <c:pt idx="21">
                  <c:v>14.304</c:v>
                </c:pt>
                <c:pt idx="22">
                  <c:v>11.2734375</c:v>
                </c:pt>
                <c:pt idx="23">
                  <c:v>8.7741935483870961</c:v>
                </c:pt>
                <c:pt idx="24">
                  <c:v>6.2244897959183669</c:v>
                </c:pt>
                <c:pt idx="25">
                  <c:v>19.454545454545453</c:v>
                </c:pt>
                <c:pt idx="26">
                  <c:v>10.935</c:v>
                </c:pt>
                <c:pt idx="27">
                  <c:v>36</c:v>
                </c:pt>
                <c:pt idx="28">
                  <c:v>21.88095238095238</c:v>
                </c:pt>
                <c:pt idx="29">
                  <c:v>37.763636363636365</c:v>
                </c:pt>
                <c:pt idx="30">
                  <c:v>47</c:v>
                </c:pt>
                <c:pt idx="31" formatCode="0.00">
                  <c:v>66</c:v>
                </c:pt>
                <c:pt idx="32">
                  <c:v>50</c:v>
                </c:pt>
                <c:pt idx="33">
                  <c:v>32</c:v>
                </c:pt>
                <c:pt idx="34">
                  <c:v>42</c:v>
                </c:pt>
                <c:pt idx="35">
                  <c:v>47.701754385964911</c:v>
                </c:pt>
                <c:pt idx="36">
                  <c:v>43.761904761904759</c:v>
                </c:pt>
                <c:pt idx="37">
                  <c:v>55.229166666666664</c:v>
                </c:pt>
                <c:pt idx="38">
                  <c:v>56.728571428571428</c:v>
                </c:pt>
                <c:pt idx="39">
                  <c:v>68.370786516853926</c:v>
                </c:pt>
                <c:pt idx="40">
                  <c:v>44.4367816091954</c:v>
                </c:pt>
                <c:pt idx="41">
                  <c:v>33.527777777777779</c:v>
                </c:pt>
                <c:pt idx="42">
                  <c:v>24.214876033057852</c:v>
                </c:pt>
                <c:pt idx="43">
                  <c:v>24.774647887323944</c:v>
                </c:pt>
                <c:pt idx="44">
                  <c:v>18.25</c:v>
                </c:pt>
                <c:pt idx="45">
                  <c:v>14.555555555555555</c:v>
                </c:pt>
                <c:pt idx="46">
                  <c:v>11.918181818181818</c:v>
                </c:pt>
                <c:pt idx="47">
                  <c:v>24.59433962264151</c:v>
                </c:pt>
                <c:pt idx="48">
                  <c:v>26.067961165048544</c:v>
                </c:pt>
              </c:numCache>
            </c:numRef>
          </c:val>
        </c:ser>
        <c:ser>
          <c:idx val="3"/>
          <c:order val="2"/>
          <c:tx>
            <c:strRef>
              <c:f>Sheet1!$E$1</c:f>
              <c:strCache>
                <c:ptCount val="1"/>
                <c:pt idx="0">
                  <c:v>Average Days from Closing Conference to Supervisor Review</c:v>
                </c:pt>
              </c:strCache>
            </c:strRef>
          </c:tx>
          <c:spPr>
            <a:solidFill>
              <a:schemeClr val="accent5">
                <a:lumMod val="75000"/>
              </a:schemeClr>
            </a:solidFill>
            <a:ln>
              <a:solidFill>
                <a:prstClr val="black">
                  <a:alpha val="50000"/>
                </a:prstClr>
              </a:solidFill>
            </a:ln>
            <a:scene3d>
              <a:camera prst="orthographicFront"/>
              <a:lightRig rig="threePt" dir="t"/>
            </a:scene3d>
            <a:sp3d>
              <a:bevelT w="25400" h="25400"/>
            </a:sp3d>
          </c:spPr>
          <c:invertIfNegative val="0"/>
          <c:cat>
            <c:multiLvlStrRef>
              <c:f>Sheet1!$A$3:$B$53</c:f>
              <c:multiLvlStrCache>
                <c:ptCount val="51"/>
                <c:lvl>
                  <c:pt idx="0">
                    <c:v>Q2</c:v>
                  </c:pt>
                  <c:pt idx="1">
                    <c:v>Q3</c:v>
                  </c:pt>
                  <c:pt idx="2">
                    <c:v>Q4</c:v>
                  </c:pt>
                  <c:pt idx="3">
                    <c:v>Q1</c:v>
                  </c:pt>
                  <c:pt idx="4">
                    <c:v>Q2</c:v>
                  </c:pt>
                  <c:pt idx="5">
                    <c:v>Q3</c:v>
                  </c:pt>
                  <c:pt idx="6">
                    <c:v>Q4</c:v>
                  </c:pt>
                  <c:pt idx="7">
                    <c:v>Q1</c:v>
                  </c:pt>
                  <c:pt idx="8">
                    <c:v>Q2</c:v>
                  </c:pt>
                  <c:pt idx="9">
                    <c:v>Q3</c:v>
                  </c:pt>
                  <c:pt idx="10">
                    <c:v>Q4</c:v>
                  </c:pt>
                  <c:pt idx="11">
                    <c:v>Q1</c:v>
                  </c:pt>
                  <c:pt idx="12">
                    <c:v>Q2</c:v>
                  </c:pt>
                  <c:pt idx="13">
                    <c:v>Q3</c:v>
                  </c:pt>
                  <c:pt idx="14">
                    <c:v>Q4</c:v>
                  </c:pt>
                  <c:pt idx="15">
                    <c:v>Q1</c:v>
                  </c:pt>
                  <c:pt idx="16">
                    <c:v>Q2</c:v>
                  </c:pt>
                  <c:pt idx="17">
                    <c:v>Q3</c:v>
                  </c:pt>
                  <c:pt idx="18">
                    <c:v>Q4</c:v>
                  </c:pt>
                  <c:pt idx="19">
                    <c:v>Q1</c:v>
                  </c:pt>
                  <c:pt idx="20">
                    <c:v>Q2</c:v>
                  </c:pt>
                  <c:pt idx="21">
                    <c:v>Q3</c:v>
                  </c:pt>
                  <c:pt idx="22">
                    <c:v>Q4</c:v>
                  </c:pt>
                  <c:pt idx="23">
                    <c:v>Q1</c:v>
                  </c:pt>
                  <c:pt idx="24">
                    <c:v>Q2</c:v>
                  </c:pt>
                  <c:pt idx="25">
                    <c:v>Q3</c:v>
                  </c:pt>
                  <c:pt idx="26">
                    <c:v>Q4</c:v>
                  </c:pt>
                  <c:pt idx="27">
                    <c:v>Q1</c:v>
                  </c:pt>
                  <c:pt idx="28">
                    <c:v>Q2</c:v>
                  </c:pt>
                  <c:pt idx="29">
                    <c:v>Q3</c:v>
                  </c:pt>
                  <c:pt idx="30">
                    <c:v>Q4</c:v>
                  </c:pt>
                  <c:pt idx="31">
                    <c:v>Q1</c:v>
                  </c:pt>
                  <c:pt idx="32">
                    <c:v>Q2</c:v>
                  </c:pt>
                  <c:pt idx="33">
                    <c:v>Q3</c:v>
                  </c:pt>
                  <c:pt idx="34">
                    <c:v>Q4</c:v>
                  </c:pt>
                  <c:pt idx="35">
                    <c:v>Q1</c:v>
                  </c:pt>
                  <c:pt idx="36">
                    <c:v>Q2</c:v>
                  </c:pt>
                  <c:pt idx="37">
                    <c:v>Q3</c:v>
                  </c:pt>
                  <c:pt idx="38">
                    <c:v>Q4</c:v>
                  </c:pt>
                  <c:pt idx="39">
                    <c:v>Q1</c:v>
                  </c:pt>
                  <c:pt idx="40">
                    <c:v>Q2</c:v>
                  </c:pt>
                  <c:pt idx="41">
                    <c:v>Q3</c:v>
                  </c:pt>
                  <c:pt idx="42">
                    <c:v>Q4</c:v>
                  </c:pt>
                  <c:pt idx="43">
                    <c:v>Q1</c:v>
                  </c:pt>
                  <c:pt idx="44">
                    <c:v>Q2</c:v>
                  </c:pt>
                  <c:pt idx="45">
                    <c:v>Q3</c:v>
                  </c:pt>
                  <c:pt idx="46">
                    <c:v>Q4</c:v>
                  </c:pt>
                  <c:pt idx="47">
                    <c:v>Q1</c:v>
                  </c:pt>
                  <c:pt idx="48">
                    <c:v>Q2</c:v>
                  </c:pt>
                  <c:pt idx="49">
                    <c:v>Q3</c:v>
                  </c:pt>
                  <c:pt idx="50">
                    <c:v>Q4</c:v>
                  </c:pt>
                </c:lvl>
                <c:lvl>
                  <c:pt idx="3">
                    <c:v>2008</c:v>
                  </c:pt>
                  <c:pt idx="7">
                    <c:v>2009</c:v>
                  </c:pt>
                  <c:pt idx="11">
                    <c:v>2010</c:v>
                  </c:pt>
                  <c:pt idx="15">
                    <c:v>2011</c:v>
                  </c:pt>
                  <c:pt idx="19">
                    <c:v>2012</c:v>
                  </c:pt>
                  <c:pt idx="23">
                    <c:v>2013</c:v>
                  </c:pt>
                  <c:pt idx="27">
                    <c:v>2014</c:v>
                  </c:pt>
                  <c:pt idx="31">
                    <c:v>2015</c:v>
                  </c:pt>
                  <c:pt idx="35">
                    <c:v>2016</c:v>
                  </c:pt>
                  <c:pt idx="39">
                    <c:v>2017</c:v>
                  </c:pt>
                  <c:pt idx="43">
                    <c:v>2018</c:v>
                  </c:pt>
                  <c:pt idx="47">
                    <c:v>2019</c:v>
                  </c:pt>
                </c:lvl>
              </c:multiLvlStrCache>
            </c:multiLvlStrRef>
          </c:cat>
          <c:val>
            <c:numRef>
              <c:f>Sheet1!$E$3:$E$53</c:f>
              <c:numCache>
                <c:formatCode>General</c:formatCode>
                <c:ptCount val="51"/>
                <c:pt idx="26">
                  <c:v>19.596</c:v>
                </c:pt>
                <c:pt idx="27">
                  <c:v>28.199245100446205</c:v>
                </c:pt>
                <c:pt idx="28">
                  <c:v>16.682848263888964</c:v>
                </c:pt>
                <c:pt idx="29">
                  <c:v>33.634716122474821</c:v>
                </c:pt>
                <c:pt idx="30">
                  <c:v>42</c:v>
                </c:pt>
                <c:pt idx="31" formatCode="0.00">
                  <c:v>34</c:v>
                </c:pt>
                <c:pt idx="32">
                  <c:v>19</c:v>
                </c:pt>
                <c:pt idx="33">
                  <c:v>23</c:v>
                </c:pt>
                <c:pt idx="34">
                  <c:v>19</c:v>
                </c:pt>
                <c:pt idx="35">
                  <c:v>25.105263157894736</c:v>
                </c:pt>
                <c:pt idx="36">
                  <c:v>24.61904761904762</c:v>
                </c:pt>
                <c:pt idx="37">
                  <c:v>24.333333333333332</c:v>
                </c:pt>
                <c:pt idx="38">
                  <c:v>30.571428571428573</c:v>
                </c:pt>
                <c:pt idx="39">
                  <c:v>26.932584269662922</c:v>
                </c:pt>
                <c:pt idx="40">
                  <c:v>33.988505747126439</c:v>
                </c:pt>
                <c:pt idx="41">
                  <c:v>16.481481481481481</c:v>
                </c:pt>
                <c:pt idx="42">
                  <c:v>18.041322314049587</c:v>
                </c:pt>
                <c:pt idx="43">
                  <c:v>24.661971830985916</c:v>
                </c:pt>
                <c:pt idx="44">
                  <c:v>17.850574712643677</c:v>
                </c:pt>
                <c:pt idx="45">
                  <c:v>13.898876404494382</c:v>
                </c:pt>
                <c:pt idx="46">
                  <c:v>12.654545454545454</c:v>
                </c:pt>
                <c:pt idx="47">
                  <c:v>17.990566037735849</c:v>
                </c:pt>
                <c:pt idx="48">
                  <c:v>11.436893203883495</c:v>
                </c:pt>
              </c:numCache>
            </c:numRef>
          </c:val>
        </c:ser>
        <c:ser>
          <c:idx val="4"/>
          <c:order val="3"/>
          <c:tx>
            <c:strRef>
              <c:f>Sheet1!$F$1</c:f>
              <c:strCache>
                <c:ptCount val="1"/>
                <c:pt idx="0">
                  <c:v>Average of Supervisor Review to Director Review</c:v>
                </c:pt>
              </c:strCache>
            </c:strRef>
          </c:tx>
          <c:spPr>
            <a:solidFill>
              <a:schemeClr val="accent5">
                <a:lumMod val="60000"/>
                <a:lumOff val="40000"/>
              </a:schemeClr>
            </a:solidFill>
            <a:ln>
              <a:solidFill>
                <a:prstClr val="black">
                  <a:alpha val="50000"/>
                </a:prstClr>
              </a:solidFill>
            </a:ln>
            <a:scene3d>
              <a:camera prst="orthographicFront"/>
              <a:lightRig rig="threePt" dir="t"/>
            </a:scene3d>
            <a:sp3d>
              <a:bevelT w="25400" h="25400"/>
            </a:sp3d>
          </c:spPr>
          <c:invertIfNegative val="0"/>
          <c:cat>
            <c:multiLvlStrRef>
              <c:f>Sheet1!$A$3:$B$53</c:f>
              <c:multiLvlStrCache>
                <c:ptCount val="51"/>
                <c:lvl>
                  <c:pt idx="0">
                    <c:v>Q2</c:v>
                  </c:pt>
                  <c:pt idx="1">
                    <c:v>Q3</c:v>
                  </c:pt>
                  <c:pt idx="2">
                    <c:v>Q4</c:v>
                  </c:pt>
                  <c:pt idx="3">
                    <c:v>Q1</c:v>
                  </c:pt>
                  <c:pt idx="4">
                    <c:v>Q2</c:v>
                  </c:pt>
                  <c:pt idx="5">
                    <c:v>Q3</c:v>
                  </c:pt>
                  <c:pt idx="6">
                    <c:v>Q4</c:v>
                  </c:pt>
                  <c:pt idx="7">
                    <c:v>Q1</c:v>
                  </c:pt>
                  <c:pt idx="8">
                    <c:v>Q2</c:v>
                  </c:pt>
                  <c:pt idx="9">
                    <c:v>Q3</c:v>
                  </c:pt>
                  <c:pt idx="10">
                    <c:v>Q4</c:v>
                  </c:pt>
                  <c:pt idx="11">
                    <c:v>Q1</c:v>
                  </c:pt>
                  <c:pt idx="12">
                    <c:v>Q2</c:v>
                  </c:pt>
                  <c:pt idx="13">
                    <c:v>Q3</c:v>
                  </c:pt>
                  <c:pt idx="14">
                    <c:v>Q4</c:v>
                  </c:pt>
                  <c:pt idx="15">
                    <c:v>Q1</c:v>
                  </c:pt>
                  <c:pt idx="16">
                    <c:v>Q2</c:v>
                  </c:pt>
                  <c:pt idx="17">
                    <c:v>Q3</c:v>
                  </c:pt>
                  <c:pt idx="18">
                    <c:v>Q4</c:v>
                  </c:pt>
                  <c:pt idx="19">
                    <c:v>Q1</c:v>
                  </c:pt>
                  <c:pt idx="20">
                    <c:v>Q2</c:v>
                  </c:pt>
                  <c:pt idx="21">
                    <c:v>Q3</c:v>
                  </c:pt>
                  <c:pt idx="22">
                    <c:v>Q4</c:v>
                  </c:pt>
                  <c:pt idx="23">
                    <c:v>Q1</c:v>
                  </c:pt>
                  <c:pt idx="24">
                    <c:v>Q2</c:v>
                  </c:pt>
                  <c:pt idx="25">
                    <c:v>Q3</c:v>
                  </c:pt>
                  <c:pt idx="26">
                    <c:v>Q4</c:v>
                  </c:pt>
                  <c:pt idx="27">
                    <c:v>Q1</c:v>
                  </c:pt>
                  <c:pt idx="28">
                    <c:v>Q2</c:v>
                  </c:pt>
                  <c:pt idx="29">
                    <c:v>Q3</c:v>
                  </c:pt>
                  <c:pt idx="30">
                    <c:v>Q4</c:v>
                  </c:pt>
                  <c:pt idx="31">
                    <c:v>Q1</c:v>
                  </c:pt>
                  <c:pt idx="32">
                    <c:v>Q2</c:v>
                  </c:pt>
                  <c:pt idx="33">
                    <c:v>Q3</c:v>
                  </c:pt>
                  <c:pt idx="34">
                    <c:v>Q4</c:v>
                  </c:pt>
                  <c:pt idx="35">
                    <c:v>Q1</c:v>
                  </c:pt>
                  <c:pt idx="36">
                    <c:v>Q2</c:v>
                  </c:pt>
                  <c:pt idx="37">
                    <c:v>Q3</c:v>
                  </c:pt>
                  <c:pt idx="38">
                    <c:v>Q4</c:v>
                  </c:pt>
                  <c:pt idx="39">
                    <c:v>Q1</c:v>
                  </c:pt>
                  <c:pt idx="40">
                    <c:v>Q2</c:v>
                  </c:pt>
                  <c:pt idx="41">
                    <c:v>Q3</c:v>
                  </c:pt>
                  <c:pt idx="42">
                    <c:v>Q4</c:v>
                  </c:pt>
                  <c:pt idx="43">
                    <c:v>Q1</c:v>
                  </c:pt>
                  <c:pt idx="44">
                    <c:v>Q2</c:v>
                  </c:pt>
                  <c:pt idx="45">
                    <c:v>Q3</c:v>
                  </c:pt>
                  <c:pt idx="46">
                    <c:v>Q4</c:v>
                  </c:pt>
                  <c:pt idx="47">
                    <c:v>Q1</c:v>
                  </c:pt>
                  <c:pt idx="48">
                    <c:v>Q2</c:v>
                  </c:pt>
                  <c:pt idx="49">
                    <c:v>Q3</c:v>
                  </c:pt>
                  <c:pt idx="50">
                    <c:v>Q4</c:v>
                  </c:pt>
                </c:lvl>
                <c:lvl>
                  <c:pt idx="3">
                    <c:v>2008</c:v>
                  </c:pt>
                  <c:pt idx="7">
                    <c:v>2009</c:v>
                  </c:pt>
                  <c:pt idx="11">
                    <c:v>2010</c:v>
                  </c:pt>
                  <c:pt idx="15">
                    <c:v>2011</c:v>
                  </c:pt>
                  <c:pt idx="19">
                    <c:v>2012</c:v>
                  </c:pt>
                  <c:pt idx="23">
                    <c:v>2013</c:v>
                  </c:pt>
                  <c:pt idx="27">
                    <c:v>2014</c:v>
                  </c:pt>
                  <c:pt idx="31">
                    <c:v>2015</c:v>
                  </c:pt>
                  <c:pt idx="35">
                    <c:v>2016</c:v>
                  </c:pt>
                  <c:pt idx="39">
                    <c:v>2017</c:v>
                  </c:pt>
                  <c:pt idx="43">
                    <c:v>2018</c:v>
                  </c:pt>
                  <c:pt idx="47">
                    <c:v>2019</c:v>
                  </c:pt>
                </c:lvl>
              </c:multiLvlStrCache>
            </c:multiLvlStrRef>
          </c:cat>
          <c:val>
            <c:numRef>
              <c:f>Sheet1!$F$3:$F$53</c:f>
              <c:numCache>
                <c:formatCode>General</c:formatCode>
                <c:ptCount val="51"/>
                <c:pt idx="26">
                  <c:v>26.158999999999999</c:v>
                </c:pt>
                <c:pt idx="27">
                  <c:v>43.350651525297771</c:v>
                </c:pt>
                <c:pt idx="28">
                  <c:v>68.147464317956334</c:v>
                </c:pt>
                <c:pt idx="29">
                  <c:v>61.132052974116498</c:v>
                </c:pt>
                <c:pt idx="30">
                  <c:v>63</c:v>
                </c:pt>
                <c:pt idx="31" formatCode="0.00">
                  <c:v>28</c:v>
                </c:pt>
                <c:pt idx="32">
                  <c:v>39</c:v>
                </c:pt>
                <c:pt idx="33">
                  <c:v>56</c:v>
                </c:pt>
                <c:pt idx="34">
                  <c:v>57</c:v>
                </c:pt>
                <c:pt idx="35">
                  <c:v>55.10526315789474</c:v>
                </c:pt>
                <c:pt idx="36">
                  <c:v>39.642857142857146</c:v>
                </c:pt>
                <c:pt idx="37">
                  <c:v>52.595744680851062</c:v>
                </c:pt>
                <c:pt idx="38">
                  <c:v>52.159420289855071</c:v>
                </c:pt>
                <c:pt idx="39">
                  <c:v>56.573033707865171</c:v>
                </c:pt>
                <c:pt idx="40">
                  <c:v>46.666666666666664</c:v>
                </c:pt>
                <c:pt idx="41">
                  <c:v>23.703703703703702</c:v>
                </c:pt>
                <c:pt idx="42">
                  <c:v>23.776859504132233</c:v>
                </c:pt>
                <c:pt idx="43">
                  <c:v>22.225352112676056</c:v>
                </c:pt>
                <c:pt idx="44">
                  <c:v>6.5465116279069768</c:v>
                </c:pt>
                <c:pt idx="45">
                  <c:v>12.025316455696203</c:v>
                </c:pt>
                <c:pt idx="46">
                  <c:v>13.26</c:v>
                </c:pt>
                <c:pt idx="47">
                  <c:v>11.419047619047619</c:v>
                </c:pt>
                <c:pt idx="48">
                  <c:v>13.118811881188119</c:v>
                </c:pt>
              </c:numCache>
            </c:numRef>
          </c:val>
        </c:ser>
        <c:ser>
          <c:idx val="0"/>
          <c:order val="4"/>
          <c:tx>
            <c:strRef>
              <c:f>Sheet1!$G$1</c:f>
              <c:strCache>
                <c:ptCount val="1"/>
                <c:pt idx="0">
                  <c:v>Average Days from Closing Conference to Citation</c:v>
                </c:pt>
              </c:strCache>
            </c:strRef>
          </c:tx>
          <c:spPr>
            <a:solidFill>
              <a:srgbClr val="A6A6A6"/>
            </a:solidFill>
            <a:ln>
              <a:solidFill>
                <a:prstClr val="black">
                  <a:alpha val="50000"/>
                </a:prstClr>
              </a:solidFill>
            </a:ln>
            <a:scene3d>
              <a:camera prst="orthographicFront"/>
              <a:lightRig rig="threePt" dir="t"/>
            </a:scene3d>
            <a:sp3d>
              <a:bevelT w="25400" h="25400"/>
            </a:sp3d>
          </c:spPr>
          <c:invertIfNegative val="0"/>
          <c:cat>
            <c:multiLvlStrRef>
              <c:f>Sheet1!$A$3:$B$53</c:f>
              <c:multiLvlStrCache>
                <c:ptCount val="51"/>
                <c:lvl>
                  <c:pt idx="0">
                    <c:v>Q2</c:v>
                  </c:pt>
                  <c:pt idx="1">
                    <c:v>Q3</c:v>
                  </c:pt>
                  <c:pt idx="2">
                    <c:v>Q4</c:v>
                  </c:pt>
                  <c:pt idx="3">
                    <c:v>Q1</c:v>
                  </c:pt>
                  <c:pt idx="4">
                    <c:v>Q2</c:v>
                  </c:pt>
                  <c:pt idx="5">
                    <c:v>Q3</c:v>
                  </c:pt>
                  <c:pt idx="6">
                    <c:v>Q4</c:v>
                  </c:pt>
                  <c:pt idx="7">
                    <c:v>Q1</c:v>
                  </c:pt>
                  <c:pt idx="8">
                    <c:v>Q2</c:v>
                  </c:pt>
                  <c:pt idx="9">
                    <c:v>Q3</c:v>
                  </c:pt>
                  <c:pt idx="10">
                    <c:v>Q4</c:v>
                  </c:pt>
                  <c:pt idx="11">
                    <c:v>Q1</c:v>
                  </c:pt>
                  <c:pt idx="12">
                    <c:v>Q2</c:v>
                  </c:pt>
                  <c:pt idx="13">
                    <c:v>Q3</c:v>
                  </c:pt>
                  <c:pt idx="14">
                    <c:v>Q4</c:v>
                  </c:pt>
                  <c:pt idx="15">
                    <c:v>Q1</c:v>
                  </c:pt>
                  <c:pt idx="16">
                    <c:v>Q2</c:v>
                  </c:pt>
                  <c:pt idx="17">
                    <c:v>Q3</c:v>
                  </c:pt>
                  <c:pt idx="18">
                    <c:v>Q4</c:v>
                  </c:pt>
                  <c:pt idx="19">
                    <c:v>Q1</c:v>
                  </c:pt>
                  <c:pt idx="20">
                    <c:v>Q2</c:v>
                  </c:pt>
                  <c:pt idx="21">
                    <c:v>Q3</c:v>
                  </c:pt>
                  <c:pt idx="22">
                    <c:v>Q4</c:v>
                  </c:pt>
                  <c:pt idx="23">
                    <c:v>Q1</c:v>
                  </c:pt>
                  <c:pt idx="24">
                    <c:v>Q2</c:v>
                  </c:pt>
                  <c:pt idx="25">
                    <c:v>Q3</c:v>
                  </c:pt>
                  <c:pt idx="26">
                    <c:v>Q4</c:v>
                  </c:pt>
                  <c:pt idx="27">
                    <c:v>Q1</c:v>
                  </c:pt>
                  <c:pt idx="28">
                    <c:v>Q2</c:v>
                  </c:pt>
                  <c:pt idx="29">
                    <c:v>Q3</c:v>
                  </c:pt>
                  <c:pt idx="30">
                    <c:v>Q4</c:v>
                  </c:pt>
                  <c:pt idx="31">
                    <c:v>Q1</c:v>
                  </c:pt>
                  <c:pt idx="32">
                    <c:v>Q2</c:v>
                  </c:pt>
                  <c:pt idx="33">
                    <c:v>Q3</c:v>
                  </c:pt>
                  <c:pt idx="34">
                    <c:v>Q4</c:v>
                  </c:pt>
                  <c:pt idx="35">
                    <c:v>Q1</c:v>
                  </c:pt>
                  <c:pt idx="36">
                    <c:v>Q2</c:v>
                  </c:pt>
                  <c:pt idx="37">
                    <c:v>Q3</c:v>
                  </c:pt>
                  <c:pt idx="38">
                    <c:v>Q4</c:v>
                  </c:pt>
                  <c:pt idx="39">
                    <c:v>Q1</c:v>
                  </c:pt>
                  <c:pt idx="40">
                    <c:v>Q2</c:v>
                  </c:pt>
                  <c:pt idx="41">
                    <c:v>Q3</c:v>
                  </c:pt>
                  <c:pt idx="42">
                    <c:v>Q4</c:v>
                  </c:pt>
                  <c:pt idx="43">
                    <c:v>Q1</c:v>
                  </c:pt>
                  <c:pt idx="44">
                    <c:v>Q2</c:v>
                  </c:pt>
                  <c:pt idx="45">
                    <c:v>Q3</c:v>
                  </c:pt>
                  <c:pt idx="46">
                    <c:v>Q4</c:v>
                  </c:pt>
                  <c:pt idx="47">
                    <c:v>Q1</c:v>
                  </c:pt>
                  <c:pt idx="48">
                    <c:v>Q2</c:v>
                  </c:pt>
                  <c:pt idx="49">
                    <c:v>Q3</c:v>
                  </c:pt>
                  <c:pt idx="50">
                    <c:v>Q4</c:v>
                  </c:pt>
                </c:lvl>
                <c:lvl>
                  <c:pt idx="3">
                    <c:v>2008</c:v>
                  </c:pt>
                  <c:pt idx="7">
                    <c:v>2009</c:v>
                  </c:pt>
                  <c:pt idx="11">
                    <c:v>2010</c:v>
                  </c:pt>
                  <c:pt idx="15">
                    <c:v>2011</c:v>
                  </c:pt>
                  <c:pt idx="19">
                    <c:v>2012</c:v>
                  </c:pt>
                  <c:pt idx="23">
                    <c:v>2013</c:v>
                  </c:pt>
                  <c:pt idx="27">
                    <c:v>2014</c:v>
                  </c:pt>
                  <c:pt idx="31">
                    <c:v>2015</c:v>
                  </c:pt>
                  <c:pt idx="35">
                    <c:v>2016</c:v>
                  </c:pt>
                  <c:pt idx="39">
                    <c:v>2017</c:v>
                  </c:pt>
                  <c:pt idx="43">
                    <c:v>2018</c:v>
                  </c:pt>
                  <c:pt idx="47">
                    <c:v>2019</c:v>
                  </c:pt>
                </c:lvl>
              </c:multiLvlStrCache>
            </c:multiLvlStrRef>
          </c:cat>
          <c:val>
            <c:numRef>
              <c:f>Sheet1!$G$3:$G$53</c:f>
              <c:numCache>
                <c:formatCode>General</c:formatCode>
                <c:ptCount val="51"/>
                <c:pt idx="0">
                  <c:v>35.555555555555557</c:v>
                </c:pt>
                <c:pt idx="1">
                  <c:v>34</c:v>
                </c:pt>
                <c:pt idx="2">
                  <c:v>39.303030303030305</c:v>
                </c:pt>
                <c:pt idx="3">
                  <c:v>33.46153846153846</c:v>
                </c:pt>
                <c:pt idx="4">
                  <c:v>33.910714285714285</c:v>
                </c:pt>
                <c:pt idx="5">
                  <c:v>29.768115942028984</c:v>
                </c:pt>
                <c:pt idx="6">
                  <c:v>31.54054054054054</c:v>
                </c:pt>
                <c:pt idx="7">
                  <c:v>24.8125</c:v>
                </c:pt>
                <c:pt idx="8">
                  <c:v>28.02469135802469</c:v>
                </c:pt>
                <c:pt idx="9">
                  <c:v>28.087912087912088</c:v>
                </c:pt>
                <c:pt idx="10">
                  <c:v>29.473684210526315</c:v>
                </c:pt>
                <c:pt idx="11">
                  <c:v>32.333333333333336</c:v>
                </c:pt>
                <c:pt idx="12">
                  <c:v>29.777777777777779</c:v>
                </c:pt>
                <c:pt idx="13">
                  <c:v>26.387499999999999</c:v>
                </c:pt>
                <c:pt idx="14">
                  <c:v>40</c:v>
                </c:pt>
                <c:pt idx="15">
                  <c:v>28.606060606060606</c:v>
                </c:pt>
                <c:pt idx="16">
                  <c:v>26.436363636363637</c:v>
                </c:pt>
                <c:pt idx="17">
                  <c:v>30.95</c:v>
                </c:pt>
                <c:pt idx="18">
                  <c:v>44.931034482758619</c:v>
                </c:pt>
                <c:pt idx="19">
                  <c:v>35.333333333333336</c:v>
                </c:pt>
                <c:pt idx="20">
                  <c:v>37.28358208955224</c:v>
                </c:pt>
                <c:pt idx="21">
                  <c:v>48.6</c:v>
                </c:pt>
                <c:pt idx="22">
                  <c:v>44.75</c:v>
                </c:pt>
                <c:pt idx="23">
                  <c:v>40.325301204819276</c:v>
                </c:pt>
                <c:pt idx="24">
                  <c:v>49.542372881355931</c:v>
                </c:pt>
                <c:pt idx="25">
                  <c:v>72.857142857142861</c:v>
                </c:pt>
              </c:numCache>
            </c:numRef>
          </c:val>
        </c:ser>
        <c:ser>
          <c:idx val="5"/>
          <c:order val="5"/>
          <c:tx>
            <c:strRef>
              <c:f>Sheet1!$H$1</c:f>
              <c:strCache>
                <c:ptCount val="1"/>
                <c:pt idx="0">
                  <c:v>Average of Days from Director Review to Citation</c:v>
                </c:pt>
              </c:strCache>
            </c:strRef>
          </c:tx>
          <c:spPr>
            <a:solidFill>
              <a:schemeClr val="accent3">
                <a:lumMod val="20000"/>
                <a:lumOff val="80000"/>
              </a:schemeClr>
            </a:solidFill>
            <a:ln>
              <a:solidFill>
                <a:prstClr val="black">
                  <a:alpha val="50000"/>
                </a:prstClr>
              </a:solidFill>
            </a:ln>
            <a:scene3d>
              <a:camera prst="orthographicFront"/>
              <a:lightRig rig="threePt" dir="t"/>
            </a:scene3d>
            <a:sp3d>
              <a:bevelT w="25400" h="25400"/>
            </a:sp3d>
          </c:spPr>
          <c:invertIfNegative val="0"/>
          <c:cat>
            <c:multiLvlStrRef>
              <c:f>Sheet1!$A$3:$B$53</c:f>
              <c:multiLvlStrCache>
                <c:ptCount val="51"/>
                <c:lvl>
                  <c:pt idx="0">
                    <c:v>Q2</c:v>
                  </c:pt>
                  <c:pt idx="1">
                    <c:v>Q3</c:v>
                  </c:pt>
                  <c:pt idx="2">
                    <c:v>Q4</c:v>
                  </c:pt>
                  <c:pt idx="3">
                    <c:v>Q1</c:v>
                  </c:pt>
                  <c:pt idx="4">
                    <c:v>Q2</c:v>
                  </c:pt>
                  <c:pt idx="5">
                    <c:v>Q3</c:v>
                  </c:pt>
                  <c:pt idx="6">
                    <c:v>Q4</c:v>
                  </c:pt>
                  <c:pt idx="7">
                    <c:v>Q1</c:v>
                  </c:pt>
                  <c:pt idx="8">
                    <c:v>Q2</c:v>
                  </c:pt>
                  <c:pt idx="9">
                    <c:v>Q3</c:v>
                  </c:pt>
                  <c:pt idx="10">
                    <c:v>Q4</c:v>
                  </c:pt>
                  <c:pt idx="11">
                    <c:v>Q1</c:v>
                  </c:pt>
                  <c:pt idx="12">
                    <c:v>Q2</c:v>
                  </c:pt>
                  <c:pt idx="13">
                    <c:v>Q3</c:v>
                  </c:pt>
                  <c:pt idx="14">
                    <c:v>Q4</c:v>
                  </c:pt>
                  <c:pt idx="15">
                    <c:v>Q1</c:v>
                  </c:pt>
                  <c:pt idx="16">
                    <c:v>Q2</c:v>
                  </c:pt>
                  <c:pt idx="17">
                    <c:v>Q3</c:v>
                  </c:pt>
                  <c:pt idx="18">
                    <c:v>Q4</c:v>
                  </c:pt>
                  <c:pt idx="19">
                    <c:v>Q1</c:v>
                  </c:pt>
                  <c:pt idx="20">
                    <c:v>Q2</c:v>
                  </c:pt>
                  <c:pt idx="21">
                    <c:v>Q3</c:v>
                  </c:pt>
                  <c:pt idx="22">
                    <c:v>Q4</c:v>
                  </c:pt>
                  <c:pt idx="23">
                    <c:v>Q1</c:v>
                  </c:pt>
                  <c:pt idx="24">
                    <c:v>Q2</c:v>
                  </c:pt>
                  <c:pt idx="25">
                    <c:v>Q3</c:v>
                  </c:pt>
                  <c:pt idx="26">
                    <c:v>Q4</c:v>
                  </c:pt>
                  <c:pt idx="27">
                    <c:v>Q1</c:v>
                  </c:pt>
                  <c:pt idx="28">
                    <c:v>Q2</c:v>
                  </c:pt>
                  <c:pt idx="29">
                    <c:v>Q3</c:v>
                  </c:pt>
                  <c:pt idx="30">
                    <c:v>Q4</c:v>
                  </c:pt>
                  <c:pt idx="31">
                    <c:v>Q1</c:v>
                  </c:pt>
                  <c:pt idx="32">
                    <c:v>Q2</c:v>
                  </c:pt>
                  <c:pt idx="33">
                    <c:v>Q3</c:v>
                  </c:pt>
                  <c:pt idx="34">
                    <c:v>Q4</c:v>
                  </c:pt>
                  <c:pt idx="35">
                    <c:v>Q1</c:v>
                  </c:pt>
                  <c:pt idx="36">
                    <c:v>Q2</c:v>
                  </c:pt>
                  <c:pt idx="37">
                    <c:v>Q3</c:v>
                  </c:pt>
                  <c:pt idx="38">
                    <c:v>Q4</c:v>
                  </c:pt>
                  <c:pt idx="39">
                    <c:v>Q1</c:v>
                  </c:pt>
                  <c:pt idx="40">
                    <c:v>Q2</c:v>
                  </c:pt>
                  <c:pt idx="41">
                    <c:v>Q3</c:v>
                  </c:pt>
                  <c:pt idx="42">
                    <c:v>Q4</c:v>
                  </c:pt>
                  <c:pt idx="43">
                    <c:v>Q1</c:v>
                  </c:pt>
                  <c:pt idx="44">
                    <c:v>Q2</c:v>
                  </c:pt>
                  <c:pt idx="45">
                    <c:v>Q3</c:v>
                  </c:pt>
                  <c:pt idx="46">
                    <c:v>Q4</c:v>
                  </c:pt>
                  <c:pt idx="47">
                    <c:v>Q1</c:v>
                  </c:pt>
                  <c:pt idx="48">
                    <c:v>Q2</c:v>
                  </c:pt>
                  <c:pt idx="49">
                    <c:v>Q3</c:v>
                  </c:pt>
                  <c:pt idx="50">
                    <c:v>Q4</c:v>
                  </c:pt>
                </c:lvl>
                <c:lvl>
                  <c:pt idx="3">
                    <c:v>2008</c:v>
                  </c:pt>
                  <c:pt idx="7">
                    <c:v>2009</c:v>
                  </c:pt>
                  <c:pt idx="11">
                    <c:v>2010</c:v>
                  </c:pt>
                  <c:pt idx="15">
                    <c:v>2011</c:v>
                  </c:pt>
                  <c:pt idx="19">
                    <c:v>2012</c:v>
                  </c:pt>
                  <c:pt idx="23">
                    <c:v>2013</c:v>
                  </c:pt>
                  <c:pt idx="27">
                    <c:v>2014</c:v>
                  </c:pt>
                  <c:pt idx="31">
                    <c:v>2015</c:v>
                  </c:pt>
                  <c:pt idx="35">
                    <c:v>2016</c:v>
                  </c:pt>
                  <c:pt idx="39">
                    <c:v>2017</c:v>
                  </c:pt>
                  <c:pt idx="43">
                    <c:v>2018</c:v>
                  </c:pt>
                  <c:pt idx="47">
                    <c:v>2019</c:v>
                  </c:pt>
                </c:lvl>
              </c:multiLvlStrCache>
            </c:multiLvlStrRef>
          </c:cat>
          <c:val>
            <c:numRef>
              <c:f>Sheet1!$H$3:$H$53</c:f>
              <c:numCache>
                <c:formatCode>General</c:formatCode>
                <c:ptCount val="51"/>
                <c:pt idx="26">
                  <c:v>25.952999999999999</c:v>
                </c:pt>
                <c:pt idx="27">
                  <c:v>37.7715319456846</c:v>
                </c:pt>
                <c:pt idx="28">
                  <c:v>41.241115989583271</c:v>
                </c:pt>
                <c:pt idx="29">
                  <c:v>36.487776357954132</c:v>
                </c:pt>
                <c:pt idx="30">
                  <c:v>10</c:v>
                </c:pt>
                <c:pt idx="31">
                  <c:v>38</c:v>
                </c:pt>
                <c:pt idx="32">
                  <c:v>12</c:v>
                </c:pt>
                <c:pt idx="33">
                  <c:v>7</c:v>
                </c:pt>
                <c:pt idx="34">
                  <c:v>7</c:v>
                </c:pt>
                <c:pt idx="35">
                  <c:v>5</c:v>
                </c:pt>
                <c:pt idx="36">
                  <c:v>14.166666666666666</c:v>
                </c:pt>
                <c:pt idx="37">
                  <c:v>12.127659574468085</c:v>
                </c:pt>
                <c:pt idx="38">
                  <c:v>12.942028985507246</c:v>
                </c:pt>
                <c:pt idx="39">
                  <c:v>6.7303370786516856</c:v>
                </c:pt>
                <c:pt idx="40">
                  <c:v>8.137931034482758</c:v>
                </c:pt>
                <c:pt idx="41">
                  <c:v>9.7962962962962958</c:v>
                </c:pt>
                <c:pt idx="42">
                  <c:v>5.1900826446280988</c:v>
                </c:pt>
                <c:pt idx="43">
                  <c:v>2.5211267605633805</c:v>
                </c:pt>
                <c:pt idx="44">
                  <c:v>1.4069767441860466</c:v>
                </c:pt>
                <c:pt idx="45">
                  <c:v>2.5822784810126582</c:v>
                </c:pt>
                <c:pt idx="46">
                  <c:v>2.62</c:v>
                </c:pt>
                <c:pt idx="47">
                  <c:v>2.1238095238095238</c:v>
                </c:pt>
                <c:pt idx="48">
                  <c:v>2.1485148514851486</c:v>
                </c:pt>
              </c:numCache>
            </c:numRef>
          </c:val>
        </c:ser>
        <c:dLbls>
          <c:showLegendKey val="0"/>
          <c:showVal val="0"/>
          <c:showCatName val="0"/>
          <c:showSerName val="0"/>
          <c:showPercent val="0"/>
          <c:showBubbleSize val="0"/>
        </c:dLbls>
        <c:gapWidth val="25"/>
        <c:overlap val="100"/>
        <c:axId val="438902096"/>
        <c:axId val="438894648"/>
      </c:barChart>
      <c:lineChart>
        <c:grouping val="standard"/>
        <c:varyColors val="0"/>
        <c:ser>
          <c:idx val="1"/>
          <c:order val="0"/>
          <c:tx>
            <c:strRef>
              <c:f>Sheet1!$C$1</c:f>
              <c:strCache>
                <c:ptCount val="1"/>
                <c:pt idx="0">
                  <c:v>Goal</c:v>
                </c:pt>
              </c:strCache>
            </c:strRef>
          </c:tx>
          <c:spPr>
            <a:ln w="38100">
              <a:solidFill>
                <a:srgbClr val="00B050"/>
              </a:solidFill>
            </a:ln>
          </c:spPr>
          <c:marker>
            <c:symbol val="none"/>
          </c:marker>
          <c:dLbls>
            <c:dLbl>
              <c:idx val="46"/>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Sheet1!$A$3:$B$53</c:f>
              <c:multiLvlStrCache>
                <c:ptCount val="51"/>
                <c:lvl>
                  <c:pt idx="0">
                    <c:v>Q2</c:v>
                  </c:pt>
                  <c:pt idx="1">
                    <c:v>Q3</c:v>
                  </c:pt>
                  <c:pt idx="2">
                    <c:v>Q4</c:v>
                  </c:pt>
                  <c:pt idx="3">
                    <c:v>Q1</c:v>
                  </c:pt>
                  <c:pt idx="4">
                    <c:v>Q2</c:v>
                  </c:pt>
                  <c:pt idx="5">
                    <c:v>Q3</c:v>
                  </c:pt>
                  <c:pt idx="6">
                    <c:v>Q4</c:v>
                  </c:pt>
                  <c:pt idx="7">
                    <c:v>Q1</c:v>
                  </c:pt>
                  <c:pt idx="8">
                    <c:v>Q2</c:v>
                  </c:pt>
                  <c:pt idx="9">
                    <c:v>Q3</c:v>
                  </c:pt>
                  <c:pt idx="10">
                    <c:v>Q4</c:v>
                  </c:pt>
                  <c:pt idx="11">
                    <c:v>Q1</c:v>
                  </c:pt>
                  <c:pt idx="12">
                    <c:v>Q2</c:v>
                  </c:pt>
                  <c:pt idx="13">
                    <c:v>Q3</c:v>
                  </c:pt>
                  <c:pt idx="14">
                    <c:v>Q4</c:v>
                  </c:pt>
                  <c:pt idx="15">
                    <c:v>Q1</c:v>
                  </c:pt>
                  <c:pt idx="16">
                    <c:v>Q2</c:v>
                  </c:pt>
                  <c:pt idx="17">
                    <c:v>Q3</c:v>
                  </c:pt>
                  <c:pt idx="18">
                    <c:v>Q4</c:v>
                  </c:pt>
                  <c:pt idx="19">
                    <c:v>Q1</c:v>
                  </c:pt>
                  <c:pt idx="20">
                    <c:v>Q2</c:v>
                  </c:pt>
                  <c:pt idx="21">
                    <c:v>Q3</c:v>
                  </c:pt>
                  <c:pt idx="22">
                    <c:v>Q4</c:v>
                  </c:pt>
                  <c:pt idx="23">
                    <c:v>Q1</c:v>
                  </c:pt>
                  <c:pt idx="24">
                    <c:v>Q2</c:v>
                  </c:pt>
                  <c:pt idx="25">
                    <c:v>Q3</c:v>
                  </c:pt>
                  <c:pt idx="26">
                    <c:v>Q4</c:v>
                  </c:pt>
                  <c:pt idx="27">
                    <c:v>Q1</c:v>
                  </c:pt>
                  <c:pt idx="28">
                    <c:v>Q2</c:v>
                  </c:pt>
                  <c:pt idx="29">
                    <c:v>Q3</c:v>
                  </c:pt>
                  <c:pt idx="30">
                    <c:v>Q4</c:v>
                  </c:pt>
                  <c:pt idx="31">
                    <c:v>Q1</c:v>
                  </c:pt>
                  <c:pt idx="32">
                    <c:v>Q2</c:v>
                  </c:pt>
                  <c:pt idx="33">
                    <c:v>Q3</c:v>
                  </c:pt>
                  <c:pt idx="34">
                    <c:v>Q4</c:v>
                  </c:pt>
                  <c:pt idx="35">
                    <c:v>Q1</c:v>
                  </c:pt>
                  <c:pt idx="36">
                    <c:v>Q2</c:v>
                  </c:pt>
                  <c:pt idx="37">
                    <c:v>Q3</c:v>
                  </c:pt>
                  <c:pt idx="38">
                    <c:v>Q4</c:v>
                  </c:pt>
                  <c:pt idx="39">
                    <c:v>Q1</c:v>
                  </c:pt>
                  <c:pt idx="40">
                    <c:v>Q2</c:v>
                  </c:pt>
                  <c:pt idx="41">
                    <c:v>Q3</c:v>
                  </c:pt>
                  <c:pt idx="42">
                    <c:v>Q4</c:v>
                  </c:pt>
                  <c:pt idx="43">
                    <c:v>Q1</c:v>
                  </c:pt>
                  <c:pt idx="44">
                    <c:v>Q2</c:v>
                  </c:pt>
                  <c:pt idx="45">
                    <c:v>Q3</c:v>
                  </c:pt>
                  <c:pt idx="46">
                    <c:v>Q4</c:v>
                  </c:pt>
                  <c:pt idx="47">
                    <c:v>Q1</c:v>
                  </c:pt>
                  <c:pt idx="48">
                    <c:v>Q2</c:v>
                  </c:pt>
                  <c:pt idx="49">
                    <c:v>Q3</c:v>
                  </c:pt>
                  <c:pt idx="50">
                    <c:v>Q4</c:v>
                  </c:pt>
                </c:lvl>
                <c:lvl>
                  <c:pt idx="3">
                    <c:v>2008</c:v>
                  </c:pt>
                  <c:pt idx="7">
                    <c:v>2009</c:v>
                  </c:pt>
                  <c:pt idx="11">
                    <c:v>2010</c:v>
                  </c:pt>
                  <c:pt idx="15">
                    <c:v>2011</c:v>
                  </c:pt>
                  <c:pt idx="19">
                    <c:v>2012</c:v>
                  </c:pt>
                  <c:pt idx="23">
                    <c:v>2013</c:v>
                  </c:pt>
                  <c:pt idx="27">
                    <c:v>2014</c:v>
                  </c:pt>
                  <c:pt idx="31">
                    <c:v>2015</c:v>
                  </c:pt>
                  <c:pt idx="35">
                    <c:v>2016</c:v>
                  </c:pt>
                  <c:pt idx="39">
                    <c:v>2017</c:v>
                  </c:pt>
                  <c:pt idx="43">
                    <c:v>2018</c:v>
                  </c:pt>
                  <c:pt idx="47">
                    <c:v>2019</c:v>
                  </c:pt>
                </c:lvl>
              </c:multiLvlStrCache>
            </c:multiLvlStrRef>
          </c:cat>
          <c:val>
            <c:numRef>
              <c:f>Sheet1!$C$3:$C$53</c:f>
              <c:numCache>
                <c:formatCode>General</c:formatCode>
                <c:ptCount val="51"/>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pt idx="15">
                  <c:v>45</c:v>
                </c:pt>
                <c:pt idx="16">
                  <c:v>45</c:v>
                </c:pt>
                <c:pt idx="17">
                  <c:v>45</c:v>
                </c:pt>
                <c:pt idx="18">
                  <c:v>45</c:v>
                </c:pt>
                <c:pt idx="19">
                  <c:v>45</c:v>
                </c:pt>
                <c:pt idx="20">
                  <c:v>45</c:v>
                </c:pt>
                <c:pt idx="21">
                  <c:v>45</c:v>
                </c:pt>
                <c:pt idx="22">
                  <c:v>45</c:v>
                </c:pt>
                <c:pt idx="23">
                  <c:v>45</c:v>
                </c:pt>
                <c:pt idx="24">
                  <c:v>45</c:v>
                </c:pt>
                <c:pt idx="25">
                  <c:v>45</c:v>
                </c:pt>
                <c:pt idx="26">
                  <c:v>45</c:v>
                </c:pt>
                <c:pt idx="27">
                  <c:v>50</c:v>
                </c:pt>
                <c:pt idx="28">
                  <c:v>50</c:v>
                </c:pt>
                <c:pt idx="29">
                  <c:v>50</c:v>
                </c:pt>
                <c:pt idx="30">
                  <c:v>50</c:v>
                </c:pt>
                <c:pt idx="31">
                  <c:v>75</c:v>
                </c:pt>
                <c:pt idx="32">
                  <c:v>75</c:v>
                </c:pt>
                <c:pt idx="33">
                  <c:v>75</c:v>
                </c:pt>
                <c:pt idx="34">
                  <c:v>75</c:v>
                </c:pt>
                <c:pt idx="35">
                  <c:v>75</c:v>
                </c:pt>
                <c:pt idx="36">
                  <c:v>75</c:v>
                </c:pt>
                <c:pt idx="37">
                  <c:v>75</c:v>
                </c:pt>
                <c:pt idx="38">
                  <c:v>75</c:v>
                </c:pt>
                <c:pt idx="39">
                  <c:v>90</c:v>
                </c:pt>
                <c:pt idx="40">
                  <c:v>90</c:v>
                </c:pt>
                <c:pt idx="41">
                  <c:v>90</c:v>
                </c:pt>
                <c:pt idx="42">
                  <c:v>90</c:v>
                </c:pt>
                <c:pt idx="43">
                  <c:v>90</c:v>
                </c:pt>
                <c:pt idx="44">
                  <c:v>90</c:v>
                </c:pt>
                <c:pt idx="45">
                  <c:v>90</c:v>
                </c:pt>
                <c:pt idx="46">
                  <c:v>90</c:v>
                </c:pt>
                <c:pt idx="47">
                  <c:v>90</c:v>
                </c:pt>
                <c:pt idx="48">
                  <c:v>90</c:v>
                </c:pt>
              </c:numCache>
            </c:numRef>
          </c:val>
          <c:smooth val="0"/>
        </c:ser>
        <c:ser>
          <c:idx val="6"/>
          <c:order val="6"/>
          <c:tx>
            <c:strRef>
              <c:f>Sheet1!$I$1</c:f>
              <c:strCache>
                <c:ptCount val="1"/>
                <c:pt idx="0">
                  <c:v>Total</c:v>
                </c:pt>
              </c:strCache>
            </c:strRef>
          </c:tx>
          <c:spPr>
            <a:ln>
              <a:noFill/>
            </a:ln>
          </c:spPr>
          <c:marker>
            <c:symbol val="none"/>
          </c:marker>
          <c:dLbls>
            <c:dLbl>
              <c:idx val="24"/>
              <c:dLblPos val="t"/>
              <c:showLegendKey val="0"/>
              <c:showVal val="1"/>
              <c:showCatName val="0"/>
              <c:showSerName val="0"/>
              <c:showPercent val="0"/>
              <c:showBubbleSize val="0"/>
              <c:extLst>
                <c:ext xmlns:c15="http://schemas.microsoft.com/office/drawing/2012/chart" uri="{CE6537A1-D6FC-4f65-9D91-7224C49458BB}"/>
              </c:extLst>
            </c:dLbl>
            <c:dLbl>
              <c:idx val="25"/>
              <c:dLblPos val="t"/>
              <c:showLegendKey val="0"/>
              <c:showVal val="1"/>
              <c:showCatName val="0"/>
              <c:showSerName val="0"/>
              <c:showPercent val="0"/>
              <c:showBubbleSize val="0"/>
              <c:extLst>
                <c:ext xmlns:c15="http://schemas.microsoft.com/office/drawing/2012/chart" uri="{CE6537A1-D6FC-4f65-9D91-7224C49458BB}"/>
              </c:extLst>
            </c:dLbl>
            <c:dLbl>
              <c:idx val="26"/>
              <c:dLblPos val="t"/>
              <c:showLegendKey val="0"/>
              <c:showVal val="1"/>
              <c:showCatName val="0"/>
              <c:showSerName val="0"/>
              <c:showPercent val="0"/>
              <c:showBubbleSize val="0"/>
              <c:extLst>
                <c:ext xmlns:c15="http://schemas.microsoft.com/office/drawing/2012/chart" uri="{CE6537A1-D6FC-4f65-9D91-7224C49458BB}"/>
              </c:extLst>
            </c:dLbl>
            <c:dLbl>
              <c:idx val="27"/>
              <c:dLblPos val="t"/>
              <c:showLegendKey val="0"/>
              <c:showVal val="1"/>
              <c:showCatName val="0"/>
              <c:showSerName val="0"/>
              <c:showPercent val="0"/>
              <c:showBubbleSize val="0"/>
              <c:extLst>
                <c:ext xmlns:c15="http://schemas.microsoft.com/office/drawing/2012/chart" uri="{CE6537A1-D6FC-4f65-9D91-7224C49458BB}"/>
              </c:extLst>
            </c:dLbl>
            <c:dLbl>
              <c:idx val="28"/>
              <c:dLblPos val="t"/>
              <c:showLegendKey val="0"/>
              <c:showVal val="1"/>
              <c:showCatName val="0"/>
              <c:showSerName val="0"/>
              <c:showPercent val="0"/>
              <c:showBubbleSize val="0"/>
              <c:extLst>
                <c:ext xmlns:c15="http://schemas.microsoft.com/office/drawing/2012/chart" uri="{CE6537A1-D6FC-4f65-9D91-7224C49458BB}"/>
              </c:extLst>
            </c:dLbl>
            <c:dLbl>
              <c:idx val="29"/>
              <c:dLblPos val="t"/>
              <c:showLegendKey val="0"/>
              <c:showVal val="1"/>
              <c:showCatName val="0"/>
              <c:showSerName val="0"/>
              <c:showPercent val="0"/>
              <c:showBubbleSize val="0"/>
              <c:extLst>
                <c:ext xmlns:c15="http://schemas.microsoft.com/office/drawing/2012/chart" uri="{CE6537A1-D6FC-4f65-9D91-7224C49458BB}"/>
              </c:extLst>
            </c:dLbl>
            <c:dLbl>
              <c:idx val="30"/>
              <c:dLblPos val="t"/>
              <c:showLegendKey val="0"/>
              <c:showVal val="1"/>
              <c:showCatName val="0"/>
              <c:showSerName val="0"/>
              <c:showPercent val="0"/>
              <c:showBubbleSize val="0"/>
              <c:extLst>
                <c:ext xmlns:c15="http://schemas.microsoft.com/office/drawing/2012/chart" uri="{CE6537A1-D6FC-4f65-9D91-7224C49458BB}"/>
              </c:extLst>
            </c:dLbl>
            <c:dLbl>
              <c:idx val="31"/>
              <c:dLblPos val="t"/>
              <c:showLegendKey val="0"/>
              <c:showVal val="1"/>
              <c:showCatName val="0"/>
              <c:showSerName val="0"/>
              <c:showPercent val="0"/>
              <c:showBubbleSize val="0"/>
              <c:extLst>
                <c:ext xmlns:c15="http://schemas.microsoft.com/office/drawing/2012/chart" uri="{CE6537A1-D6FC-4f65-9D91-7224C49458BB}"/>
              </c:extLst>
            </c:dLbl>
            <c:dLbl>
              <c:idx val="32"/>
              <c:dLblPos val="t"/>
              <c:showLegendKey val="0"/>
              <c:showVal val="1"/>
              <c:showCatName val="0"/>
              <c:showSerName val="0"/>
              <c:showPercent val="0"/>
              <c:showBubbleSize val="0"/>
              <c:extLst>
                <c:ext xmlns:c15="http://schemas.microsoft.com/office/drawing/2012/chart" uri="{CE6537A1-D6FC-4f65-9D91-7224C49458BB}"/>
              </c:extLst>
            </c:dLbl>
            <c:dLbl>
              <c:idx val="33"/>
              <c:dLblPos val="t"/>
              <c:showLegendKey val="0"/>
              <c:showVal val="1"/>
              <c:showCatName val="0"/>
              <c:showSerName val="0"/>
              <c:showPercent val="0"/>
              <c:showBubbleSize val="0"/>
              <c:extLst>
                <c:ext xmlns:c15="http://schemas.microsoft.com/office/drawing/2012/chart" uri="{CE6537A1-D6FC-4f65-9D91-7224C49458BB}"/>
              </c:extLst>
            </c:dLbl>
            <c:dLbl>
              <c:idx val="34"/>
              <c:dLblPos val="t"/>
              <c:showLegendKey val="0"/>
              <c:showVal val="1"/>
              <c:showCatName val="0"/>
              <c:showSerName val="0"/>
              <c:showPercent val="0"/>
              <c:showBubbleSize val="0"/>
              <c:extLst>
                <c:ext xmlns:c15="http://schemas.microsoft.com/office/drawing/2012/chart" uri="{CE6537A1-D6FC-4f65-9D91-7224C49458BB}"/>
              </c:extLst>
            </c:dLbl>
            <c:dLbl>
              <c:idx val="35"/>
              <c:dLblPos val="t"/>
              <c:showLegendKey val="0"/>
              <c:showVal val="1"/>
              <c:showCatName val="0"/>
              <c:showSerName val="0"/>
              <c:showPercent val="0"/>
              <c:showBubbleSize val="0"/>
              <c:extLst>
                <c:ext xmlns:c15="http://schemas.microsoft.com/office/drawing/2012/chart" uri="{CE6537A1-D6FC-4f65-9D91-7224C49458BB}"/>
              </c:extLst>
            </c:dLbl>
            <c:dLbl>
              <c:idx val="36"/>
              <c:dLblPos val="t"/>
              <c:showLegendKey val="0"/>
              <c:showVal val="1"/>
              <c:showCatName val="0"/>
              <c:showSerName val="0"/>
              <c:showPercent val="0"/>
              <c:showBubbleSize val="0"/>
              <c:extLst>
                <c:ext xmlns:c15="http://schemas.microsoft.com/office/drawing/2012/chart" uri="{CE6537A1-D6FC-4f65-9D91-7224C49458BB}"/>
              </c:extLst>
            </c:dLbl>
            <c:dLbl>
              <c:idx val="37"/>
              <c:dLblPos val="t"/>
              <c:showLegendKey val="0"/>
              <c:showVal val="1"/>
              <c:showCatName val="0"/>
              <c:showSerName val="0"/>
              <c:showPercent val="0"/>
              <c:showBubbleSize val="0"/>
              <c:extLst>
                <c:ext xmlns:c15="http://schemas.microsoft.com/office/drawing/2012/chart" uri="{CE6537A1-D6FC-4f65-9D91-7224C49458BB}"/>
              </c:extLst>
            </c:dLbl>
            <c:dLbl>
              <c:idx val="38"/>
              <c:dLblPos val="t"/>
              <c:showLegendKey val="0"/>
              <c:showVal val="1"/>
              <c:showCatName val="0"/>
              <c:showSerName val="0"/>
              <c:showPercent val="0"/>
              <c:showBubbleSize val="0"/>
              <c:extLst>
                <c:ext xmlns:c15="http://schemas.microsoft.com/office/drawing/2012/chart" uri="{CE6537A1-D6FC-4f65-9D91-7224C49458BB}"/>
              </c:extLst>
            </c:dLbl>
            <c:dLbl>
              <c:idx val="39"/>
              <c:dLblPos val="t"/>
              <c:showLegendKey val="0"/>
              <c:showVal val="1"/>
              <c:showCatName val="0"/>
              <c:showSerName val="0"/>
              <c:showPercent val="0"/>
              <c:showBubbleSize val="0"/>
              <c:extLst>
                <c:ext xmlns:c15="http://schemas.microsoft.com/office/drawing/2012/chart" uri="{CE6537A1-D6FC-4f65-9D91-7224C49458BB}"/>
              </c:extLst>
            </c:dLbl>
            <c:dLbl>
              <c:idx val="40"/>
              <c:dLblPos val="t"/>
              <c:showLegendKey val="0"/>
              <c:showVal val="1"/>
              <c:showCatName val="0"/>
              <c:showSerName val="0"/>
              <c:showPercent val="0"/>
              <c:showBubbleSize val="0"/>
              <c:extLst>
                <c:ext xmlns:c15="http://schemas.microsoft.com/office/drawing/2012/chart" uri="{CE6537A1-D6FC-4f65-9D91-7224C49458BB}"/>
              </c:extLst>
            </c:dLbl>
            <c:dLbl>
              <c:idx val="41"/>
              <c:dLblPos val="t"/>
              <c:showLegendKey val="0"/>
              <c:showVal val="1"/>
              <c:showCatName val="0"/>
              <c:showSerName val="0"/>
              <c:showPercent val="0"/>
              <c:showBubbleSize val="0"/>
              <c:extLst>
                <c:ext xmlns:c15="http://schemas.microsoft.com/office/drawing/2012/chart" uri="{CE6537A1-D6FC-4f65-9D91-7224C49458BB}"/>
              </c:extLst>
            </c:dLbl>
            <c:dLbl>
              <c:idx val="42"/>
              <c:dLblPos val="t"/>
              <c:showLegendKey val="0"/>
              <c:showVal val="1"/>
              <c:showCatName val="0"/>
              <c:showSerName val="0"/>
              <c:showPercent val="0"/>
              <c:showBubbleSize val="0"/>
              <c:extLst>
                <c:ext xmlns:c15="http://schemas.microsoft.com/office/drawing/2012/chart" uri="{CE6537A1-D6FC-4f65-9D91-7224C49458BB}"/>
              </c:extLst>
            </c:dLbl>
            <c:dLbl>
              <c:idx val="43"/>
              <c:dLblPos val="t"/>
              <c:showLegendKey val="0"/>
              <c:showVal val="1"/>
              <c:showCatName val="0"/>
              <c:showSerName val="0"/>
              <c:showPercent val="0"/>
              <c:showBubbleSize val="0"/>
              <c:extLst>
                <c:ext xmlns:c15="http://schemas.microsoft.com/office/drawing/2012/chart" uri="{CE6537A1-D6FC-4f65-9D91-7224C49458BB}"/>
              </c:extLst>
            </c:dLbl>
            <c:dLbl>
              <c:idx val="44"/>
              <c:dLblPos val="t"/>
              <c:showLegendKey val="0"/>
              <c:showVal val="1"/>
              <c:showCatName val="0"/>
              <c:showSerName val="0"/>
              <c:showPercent val="0"/>
              <c:showBubbleSize val="0"/>
              <c:extLst>
                <c:ext xmlns:c15="http://schemas.microsoft.com/office/drawing/2012/chart" uri="{CE6537A1-D6FC-4f65-9D91-7224C49458BB}"/>
              </c:extLst>
            </c:dLbl>
            <c:dLbl>
              <c:idx val="45"/>
              <c:dLblPos val="t"/>
              <c:showLegendKey val="0"/>
              <c:showVal val="1"/>
              <c:showCatName val="0"/>
              <c:showSerName val="0"/>
              <c:showPercent val="0"/>
              <c:showBubbleSize val="0"/>
              <c:extLst>
                <c:ext xmlns:c15="http://schemas.microsoft.com/office/drawing/2012/chart" uri="{CE6537A1-D6FC-4f65-9D91-7224C49458BB}"/>
              </c:extLst>
            </c:dLbl>
            <c:dLbl>
              <c:idx val="46"/>
              <c:dLblPos val="t"/>
              <c:showLegendKey val="0"/>
              <c:showVal val="1"/>
              <c:showCatName val="0"/>
              <c:showSerName val="0"/>
              <c:showPercent val="0"/>
              <c:showBubbleSize val="0"/>
              <c:extLst>
                <c:ext xmlns:c15="http://schemas.microsoft.com/office/drawing/2012/chart" uri="{CE6537A1-D6FC-4f65-9D91-7224C49458BB}"/>
              </c:extLst>
            </c:dLbl>
            <c:dLbl>
              <c:idx val="47"/>
              <c:dLblPos val="t"/>
              <c:showLegendKey val="0"/>
              <c:showVal val="1"/>
              <c:showCatName val="0"/>
              <c:showSerName val="0"/>
              <c:showPercent val="0"/>
              <c:showBubbleSize val="0"/>
              <c:extLst>
                <c:ext xmlns:c15="http://schemas.microsoft.com/office/drawing/2012/chart" uri="{CE6537A1-D6FC-4f65-9D91-7224C49458BB}"/>
              </c:extLst>
            </c:dLbl>
            <c:dLbl>
              <c:idx val="48"/>
              <c:dLblPos val="t"/>
              <c:showLegendKey val="0"/>
              <c:showVal val="1"/>
              <c:showCatName val="0"/>
              <c:showSerName val="0"/>
              <c:showPercent val="0"/>
              <c:showBubbleSize val="0"/>
              <c:extLst>
                <c:ext xmlns:c15="http://schemas.microsoft.com/office/drawing/2012/chart" uri="{CE6537A1-D6FC-4f65-9D91-7224C49458BB}"/>
              </c:extLst>
            </c:dLbl>
            <c:dLbl>
              <c:idx val="49"/>
              <c:dLblPos val="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5400000" vert="horz"/>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Sheet1!$A$3:$B$53</c:f>
              <c:multiLvlStrCache>
                <c:ptCount val="51"/>
                <c:lvl>
                  <c:pt idx="0">
                    <c:v>Q2</c:v>
                  </c:pt>
                  <c:pt idx="1">
                    <c:v>Q3</c:v>
                  </c:pt>
                  <c:pt idx="2">
                    <c:v>Q4</c:v>
                  </c:pt>
                  <c:pt idx="3">
                    <c:v>Q1</c:v>
                  </c:pt>
                  <c:pt idx="4">
                    <c:v>Q2</c:v>
                  </c:pt>
                  <c:pt idx="5">
                    <c:v>Q3</c:v>
                  </c:pt>
                  <c:pt idx="6">
                    <c:v>Q4</c:v>
                  </c:pt>
                  <c:pt idx="7">
                    <c:v>Q1</c:v>
                  </c:pt>
                  <c:pt idx="8">
                    <c:v>Q2</c:v>
                  </c:pt>
                  <c:pt idx="9">
                    <c:v>Q3</c:v>
                  </c:pt>
                  <c:pt idx="10">
                    <c:v>Q4</c:v>
                  </c:pt>
                  <c:pt idx="11">
                    <c:v>Q1</c:v>
                  </c:pt>
                  <c:pt idx="12">
                    <c:v>Q2</c:v>
                  </c:pt>
                  <c:pt idx="13">
                    <c:v>Q3</c:v>
                  </c:pt>
                  <c:pt idx="14">
                    <c:v>Q4</c:v>
                  </c:pt>
                  <c:pt idx="15">
                    <c:v>Q1</c:v>
                  </c:pt>
                  <c:pt idx="16">
                    <c:v>Q2</c:v>
                  </c:pt>
                  <c:pt idx="17">
                    <c:v>Q3</c:v>
                  </c:pt>
                  <c:pt idx="18">
                    <c:v>Q4</c:v>
                  </c:pt>
                  <c:pt idx="19">
                    <c:v>Q1</c:v>
                  </c:pt>
                  <c:pt idx="20">
                    <c:v>Q2</c:v>
                  </c:pt>
                  <c:pt idx="21">
                    <c:v>Q3</c:v>
                  </c:pt>
                  <c:pt idx="22">
                    <c:v>Q4</c:v>
                  </c:pt>
                  <c:pt idx="23">
                    <c:v>Q1</c:v>
                  </c:pt>
                  <c:pt idx="24">
                    <c:v>Q2</c:v>
                  </c:pt>
                  <c:pt idx="25">
                    <c:v>Q3</c:v>
                  </c:pt>
                  <c:pt idx="26">
                    <c:v>Q4</c:v>
                  </c:pt>
                  <c:pt idx="27">
                    <c:v>Q1</c:v>
                  </c:pt>
                  <c:pt idx="28">
                    <c:v>Q2</c:v>
                  </c:pt>
                  <c:pt idx="29">
                    <c:v>Q3</c:v>
                  </c:pt>
                  <c:pt idx="30">
                    <c:v>Q4</c:v>
                  </c:pt>
                  <c:pt idx="31">
                    <c:v>Q1</c:v>
                  </c:pt>
                  <c:pt idx="32">
                    <c:v>Q2</c:v>
                  </c:pt>
                  <c:pt idx="33">
                    <c:v>Q3</c:v>
                  </c:pt>
                  <c:pt idx="34">
                    <c:v>Q4</c:v>
                  </c:pt>
                  <c:pt idx="35">
                    <c:v>Q1</c:v>
                  </c:pt>
                  <c:pt idx="36">
                    <c:v>Q2</c:v>
                  </c:pt>
                  <c:pt idx="37">
                    <c:v>Q3</c:v>
                  </c:pt>
                  <c:pt idx="38">
                    <c:v>Q4</c:v>
                  </c:pt>
                  <c:pt idx="39">
                    <c:v>Q1</c:v>
                  </c:pt>
                  <c:pt idx="40">
                    <c:v>Q2</c:v>
                  </c:pt>
                  <c:pt idx="41">
                    <c:v>Q3</c:v>
                  </c:pt>
                  <c:pt idx="42">
                    <c:v>Q4</c:v>
                  </c:pt>
                  <c:pt idx="43">
                    <c:v>Q1</c:v>
                  </c:pt>
                  <c:pt idx="44">
                    <c:v>Q2</c:v>
                  </c:pt>
                  <c:pt idx="45">
                    <c:v>Q3</c:v>
                  </c:pt>
                  <c:pt idx="46">
                    <c:v>Q4</c:v>
                  </c:pt>
                  <c:pt idx="47">
                    <c:v>Q1</c:v>
                  </c:pt>
                  <c:pt idx="48">
                    <c:v>Q2</c:v>
                  </c:pt>
                  <c:pt idx="49">
                    <c:v>Q3</c:v>
                  </c:pt>
                  <c:pt idx="50">
                    <c:v>Q4</c:v>
                  </c:pt>
                </c:lvl>
                <c:lvl>
                  <c:pt idx="3">
                    <c:v>2008</c:v>
                  </c:pt>
                  <c:pt idx="7">
                    <c:v>2009</c:v>
                  </c:pt>
                  <c:pt idx="11">
                    <c:v>2010</c:v>
                  </c:pt>
                  <c:pt idx="15">
                    <c:v>2011</c:v>
                  </c:pt>
                  <c:pt idx="19">
                    <c:v>2012</c:v>
                  </c:pt>
                  <c:pt idx="23">
                    <c:v>2013</c:v>
                  </c:pt>
                  <c:pt idx="27">
                    <c:v>2014</c:v>
                  </c:pt>
                  <c:pt idx="31">
                    <c:v>2015</c:v>
                  </c:pt>
                  <c:pt idx="35">
                    <c:v>2016</c:v>
                  </c:pt>
                  <c:pt idx="39">
                    <c:v>2017</c:v>
                  </c:pt>
                  <c:pt idx="43">
                    <c:v>2018</c:v>
                  </c:pt>
                  <c:pt idx="47">
                    <c:v>2019</c:v>
                  </c:pt>
                </c:lvl>
              </c:multiLvlStrCache>
            </c:multiLvlStrRef>
          </c:cat>
          <c:val>
            <c:numRef>
              <c:f>Sheet1!$I$3:$I$53</c:f>
              <c:numCache>
                <c:formatCode>General</c:formatCode>
                <c:ptCount val="51"/>
                <c:pt idx="0">
                  <c:v>49.612698412698414</c:v>
                </c:pt>
                <c:pt idx="1">
                  <c:v>54.177419354838705</c:v>
                </c:pt>
                <c:pt idx="2">
                  <c:v>54.056653491436101</c:v>
                </c:pt>
                <c:pt idx="3">
                  <c:v>44.371448371448366</c:v>
                </c:pt>
                <c:pt idx="4">
                  <c:v>45.849310776942353</c:v>
                </c:pt>
                <c:pt idx="5">
                  <c:v>40.650998824911866</c:v>
                </c:pt>
                <c:pt idx="6">
                  <c:v>43.346096096096097</c:v>
                </c:pt>
                <c:pt idx="7">
                  <c:v>35.61057692307692</c:v>
                </c:pt>
                <c:pt idx="8">
                  <c:v>34.783950617283949</c:v>
                </c:pt>
                <c:pt idx="9">
                  <c:v>38.279401449614213</c:v>
                </c:pt>
                <c:pt idx="10">
                  <c:v>40.263684210526314</c:v>
                </c:pt>
                <c:pt idx="11">
                  <c:v>42.5</c:v>
                </c:pt>
                <c:pt idx="12">
                  <c:v>42.18577777777778</c:v>
                </c:pt>
                <c:pt idx="13">
                  <c:v>36.777743902439028</c:v>
                </c:pt>
                <c:pt idx="14">
                  <c:v>55.876404494382022</c:v>
                </c:pt>
                <c:pt idx="15">
                  <c:v>43.840843214756262</c:v>
                </c:pt>
                <c:pt idx="16">
                  <c:v>52.738689217758989</c:v>
                </c:pt>
                <c:pt idx="17">
                  <c:v>59.783333333333331</c:v>
                </c:pt>
                <c:pt idx="18">
                  <c:v>66.289243437982492</c:v>
                </c:pt>
                <c:pt idx="19">
                  <c:v>44.572139303482587</c:v>
                </c:pt>
                <c:pt idx="20">
                  <c:v>47.961001444390952</c:v>
                </c:pt>
                <c:pt idx="21">
                  <c:v>62.904000000000003</c:v>
                </c:pt>
                <c:pt idx="22">
                  <c:v>56.0234375</c:v>
                </c:pt>
                <c:pt idx="23">
                  <c:v>49.099494753206372</c:v>
                </c:pt>
                <c:pt idx="24">
                  <c:v>55.766862677274297</c:v>
                </c:pt>
                <c:pt idx="25">
                  <c:v>92.311688311688314</c:v>
                </c:pt>
                <c:pt idx="26">
                  <c:v>82.466999999999999</c:v>
                </c:pt>
                <c:pt idx="27">
                  <c:v>145.32142857142858</c:v>
                </c:pt>
                <c:pt idx="28">
                  <c:v>147.95238095238096</c:v>
                </c:pt>
                <c:pt idx="29">
                  <c:v>169.01818181818183</c:v>
                </c:pt>
                <c:pt idx="30">
                  <c:v>162</c:v>
                </c:pt>
                <c:pt idx="31" formatCode="0.00">
                  <c:v>167</c:v>
                </c:pt>
                <c:pt idx="32">
                  <c:v>120</c:v>
                </c:pt>
                <c:pt idx="33">
                  <c:v>118</c:v>
                </c:pt>
                <c:pt idx="34">
                  <c:v>125</c:v>
                </c:pt>
                <c:pt idx="35">
                  <c:v>132.91228070175438</c:v>
                </c:pt>
                <c:pt idx="36">
                  <c:v>122.19047619047619</c:v>
                </c:pt>
                <c:pt idx="37">
                  <c:v>146.16666666666666</c:v>
                </c:pt>
                <c:pt idx="38">
                  <c:v>153.02816901408451</c:v>
                </c:pt>
                <c:pt idx="39">
                  <c:v>159.53932584269663</c:v>
                </c:pt>
                <c:pt idx="40">
                  <c:v>133.58620689655172</c:v>
                </c:pt>
                <c:pt idx="41">
                  <c:v>83.509259259259252</c:v>
                </c:pt>
                <c:pt idx="42">
                  <c:v>71.223140495867767</c:v>
                </c:pt>
                <c:pt idx="43">
                  <c:v>74.183098591549296</c:v>
                </c:pt>
                <c:pt idx="44">
                  <c:v>44</c:v>
                </c:pt>
                <c:pt idx="45">
                  <c:v>42.555555555555557</c:v>
                </c:pt>
                <c:pt idx="46">
                  <c:v>40.118181818181817</c:v>
                </c:pt>
                <c:pt idx="47">
                  <c:v>56.009433962264154</c:v>
                </c:pt>
                <c:pt idx="48">
                  <c:v>52.543689320388353</c:v>
                </c:pt>
              </c:numCache>
            </c:numRef>
          </c:val>
          <c:smooth val="0"/>
        </c:ser>
        <c:ser>
          <c:idx val="7"/>
          <c:order val="7"/>
          <c:tx>
            <c:strRef>
              <c:f>Sheet1!$J$1</c:f>
              <c:strCache>
                <c:ptCount val="1"/>
                <c:pt idx="0">
                  <c:v>Combined IOSHA Average: 37 Days</c:v>
                </c:pt>
              </c:strCache>
            </c:strRef>
          </c:tx>
          <c:spPr>
            <a:ln w="38100">
              <a:solidFill>
                <a:srgbClr val="FF0000"/>
              </a:solidFill>
            </a:ln>
          </c:spPr>
          <c:marker>
            <c:symbol val="none"/>
          </c:marker>
          <c:cat>
            <c:multiLvlStrRef>
              <c:f>Sheet1!$A$3:$B$53</c:f>
              <c:multiLvlStrCache>
                <c:ptCount val="51"/>
                <c:lvl>
                  <c:pt idx="0">
                    <c:v>Q2</c:v>
                  </c:pt>
                  <c:pt idx="1">
                    <c:v>Q3</c:v>
                  </c:pt>
                  <c:pt idx="2">
                    <c:v>Q4</c:v>
                  </c:pt>
                  <c:pt idx="3">
                    <c:v>Q1</c:v>
                  </c:pt>
                  <c:pt idx="4">
                    <c:v>Q2</c:v>
                  </c:pt>
                  <c:pt idx="5">
                    <c:v>Q3</c:v>
                  </c:pt>
                  <c:pt idx="6">
                    <c:v>Q4</c:v>
                  </c:pt>
                  <c:pt idx="7">
                    <c:v>Q1</c:v>
                  </c:pt>
                  <c:pt idx="8">
                    <c:v>Q2</c:v>
                  </c:pt>
                  <c:pt idx="9">
                    <c:v>Q3</c:v>
                  </c:pt>
                  <c:pt idx="10">
                    <c:v>Q4</c:v>
                  </c:pt>
                  <c:pt idx="11">
                    <c:v>Q1</c:v>
                  </c:pt>
                  <c:pt idx="12">
                    <c:v>Q2</c:v>
                  </c:pt>
                  <c:pt idx="13">
                    <c:v>Q3</c:v>
                  </c:pt>
                  <c:pt idx="14">
                    <c:v>Q4</c:v>
                  </c:pt>
                  <c:pt idx="15">
                    <c:v>Q1</c:v>
                  </c:pt>
                  <c:pt idx="16">
                    <c:v>Q2</c:v>
                  </c:pt>
                  <c:pt idx="17">
                    <c:v>Q3</c:v>
                  </c:pt>
                  <c:pt idx="18">
                    <c:v>Q4</c:v>
                  </c:pt>
                  <c:pt idx="19">
                    <c:v>Q1</c:v>
                  </c:pt>
                  <c:pt idx="20">
                    <c:v>Q2</c:v>
                  </c:pt>
                  <c:pt idx="21">
                    <c:v>Q3</c:v>
                  </c:pt>
                  <c:pt idx="22">
                    <c:v>Q4</c:v>
                  </c:pt>
                  <c:pt idx="23">
                    <c:v>Q1</c:v>
                  </c:pt>
                  <c:pt idx="24">
                    <c:v>Q2</c:v>
                  </c:pt>
                  <c:pt idx="25">
                    <c:v>Q3</c:v>
                  </c:pt>
                  <c:pt idx="26">
                    <c:v>Q4</c:v>
                  </c:pt>
                  <c:pt idx="27">
                    <c:v>Q1</c:v>
                  </c:pt>
                  <c:pt idx="28">
                    <c:v>Q2</c:v>
                  </c:pt>
                  <c:pt idx="29">
                    <c:v>Q3</c:v>
                  </c:pt>
                  <c:pt idx="30">
                    <c:v>Q4</c:v>
                  </c:pt>
                  <c:pt idx="31">
                    <c:v>Q1</c:v>
                  </c:pt>
                  <c:pt idx="32">
                    <c:v>Q2</c:v>
                  </c:pt>
                  <c:pt idx="33">
                    <c:v>Q3</c:v>
                  </c:pt>
                  <c:pt idx="34">
                    <c:v>Q4</c:v>
                  </c:pt>
                  <c:pt idx="35">
                    <c:v>Q1</c:v>
                  </c:pt>
                  <c:pt idx="36">
                    <c:v>Q2</c:v>
                  </c:pt>
                  <c:pt idx="37">
                    <c:v>Q3</c:v>
                  </c:pt>
                  <c:pt idx="38">
                    <c:v>Q4</c:v>
                  </c:pt>
                  <c:pt idx="39">
                    <c:v>Q1</c:v>
                  </c:pt>
                  <c:pt idx="40">
                    <c:v>Q2</c:v>
                  </c:pt>
                  <c:pt idx="41">
                    <c:v>Q3</c:v>
                  </c:pt>
                  <c:pt idx="42">
                    <c:v>Q4</c:v>
                  </c:pt>
                  <c:pt idx="43">
                    <c:v>Q1</c:v>
                  </c:pt>
                  <c:pt idx="44">
                    <c:v>Q2</c:v>
                  </c:pt>
                  <c:pt idx="45">
                    <c:v>Q3</c:v>
                  </c:pt>
                  <c:pt idx="46">
                    <c:v>Q4</c:v>
                  </c:pt>
                  <c:pt idx="47">
                    <c:v>Q1</c:v>
                  </c:pt>
                  <c:pt idx="48">
                    <c:v>Q2</c:v>
                  </c:pt>
                  <c:pt idx="49">
                    <c:v>Q3</c:v>
                  </c:pt>
                  <c:pt idx="50">
                    <c:v>Q4</c:v>
                  </c:pt>
                </c:lvl>
                <c:lvl>
                  <c:pt idx="3">
                    <c:v>2008</c:v>
                  </c:pt>
                  <c:pt idx="7">
                    <c:v>2009</c:v>
                  </c:pt>
                  <c:pt idx="11">
                    <c:v>2010</c:v>
                  </c:pt>
                  <c:pt idx="15">
                    <c:v>2011</c:v>
                  </c:pt>
                  <c:pt idx="19">
                    <c:v>2012</c:v>
                  </c:pt>
                  <c:pt idx="23">
                    <c:v>2013</c:v>
                  </c:pt>
                  <c:pt idx="27">
                    <c:v>2014</c:v>
                  </c:pt>
                  <c:pt idx="31">
                    <c:v>2015</c:v>
                  </c:pt>
                  <c:pt idx="35">
                    <c:v>2016</c:v>
                  </c:pt>
                  <c:pt idx="39">
                    <c:v>2017</c:v>
                  </c:pt>
                  <c:pt idx="43">
                    <c:v>2018</c:v>
                  </c:pt>
                  <c:pt idx="47">
                    <c:v>2019</c:v>
                  </c:pt>
                </c:lvl>
              </c:multiLvlStrCache>
            </c:multiLvlStrRef>
          </c:cat>
          <c:val>
            <c:numRef>
              <c:f>Sheet1!$J$3:$J$53</c:f>
              <c:numCache>
                <c:formatCode>General</c:formatCode>
                <c:ptCount val="51"/>
                <c:pt idx="23">
                  <c:v>51.746268656716417</c:v>
                </c:pt>
                <c:pt idx="24">
                  <c:v>49.728155339805824</c:v>
                </c:pt>
                <c:pt idx="25">
                  <c:v>75.744680851063833</c:v>
                </c:pt>
                <c:pt idx="26">
                  <c:v>78.906976744186053</c:v>
                </c:pt>
                <c:pt idx="27">
                  <c:v>125.79591836734694</c:v>
                </c:pt>
                <c:pt idx="28">
                  <c:v>119.36842105263158</c:v>
                </c:pt>
                <c:pt idx="29">
                  <c:v>140.82978723404256</c:v>
                </c:pt>
                <c:pt idx="30">
                  <c:v>134</c:v>
                </c:pt>
                <c:pt idx="31">
                  <c:v>150</c:v>
                </c:pt>
                <c:pt idx="32">
                  <c:v>90</c:v>
                </c:pt>
                <c:pt idx="33">
                  <c:v>88</c:v>
                </c:pt>
                <c:pt idx="34">
                  <c:v>100</c:v>
                </c:pt>
                <c:pt idx="35">
                  <c:v>108.0461538</c:v>
                </c:pt>
                <c:pt idx="36">
                  <c:v>80</c:v>
                </c:pt>
                <c:pt idx="37">
                  <c:v>85.943548390000004</c:v>
                </c:pt>
                <c:pt idx="38">
                  <c:v>127.6190476</c:v>
                </c:pt>
                <c:pt idx="39">
                  <c:v>117.3167701863354</c:v>
                </c:pt>
                <c:pt idx="40">
                  <c:v>107.32413793103449</c:v>
                </c:pt>
                <c:pt idx="41">
                  <c:v>81.20779220779221</c:v>
                </c:pt>
                <c:pt idx="42">
                  <c:v>77.627118644067792</c:v>
                </c:pt>
                <c:pt idx="43">
                  <c:v>79.803571428571431</c:v>
                </c:pt>
                <c:pt idx="44">
                  <c:v>51.185365853658539</c:v>
                </c:pt>
                <c:pt idx="45">
                  <c:v>48.439252336448597</c:v>
                </c:pt>
                <c:pt idx="46">
                  <c:v>64.455026455026456</c:v>
                </c:pt>
                <c:pt idx="47">
                  <c:v>51.5</c:v>
                </c:pt>
                <c:pt idx="48">
                  <c:v>37.211055276381913</c:v>
                </c:pt>
              </c:numCache>
            </c:numRef>
          </c:val>
          <c:smooth val="0"/>
        </c:ser>
        <c:dLbls>
          <c:showLegendKey val="0"/>
          <c:showVal val="0"/>
          <c:showCatName val="0"/>
          <c:showSerName val="0"/>
          <c:showPercent val="0"/>
          <c:showBubbleSize val="0"/>
        </c:dLbls>
        <c:marker val="1"/>
        <c:smooth val="0"/>
        <c:axId val="438902096"/>
        <c:axId val="438894648"/>
      </c:lineChart>
      <c:catAx>
        <c:axId val="438902096"/>
        <c:scaling>
          <c:orientation val="minMax"/>
        </c:scaling>
        <c:delete val="0"/>
        <c:axPos val="b"/>
        <c:numFmt formatCode="General" sourceLinked="1"/>
        <c:majorTickMark val="out"/>
        <c:minorTickMark val="none"/>
        <c:tickLblPos val="nextTo"/>
        <c:txPr>
          <a:bodyPr rot="-5400000" vert="horz"/>
          <a:lstStyle/>
          <a:p>
            <a:pPr>
              <a:defRPr sz="1000" b="1"/>
            </a:pPr>
            <a:endParaRPr lang="en-US"/>
          </a:p>
        </c:txPr>
        <c:crossAx val="438894648"/>
        <c:crosses val="autoZero"/>
        <c:auto val="1"/>
        <c:lblAlgn val="ctr"/>
        <c:lblOffset val="0"/>
        <c:noMultiLvlLbl val="0"/>
      </c:catAx>
      <c:valAx>
        <c:axId val="438894648"/>
        <c:scaling>
          <c:orientation val="minMax"/>
          <c:max val="200"/>
        </c:scaling>
        <c:delete val="0"/>
        <c:axPos val="l"/>
        <c:majorGridlines/>
        <c:numFmt formatCode="General" sourceLinked="1"/>
        <c:majorTickMark val="out"/>
        <c:minorTickMark val="none"/>
        <c:tickLblPos val="nextTo"/>
        <c:txPr>
          <a:bodyPr/>
          <a:lstStyle/>
          <a:p>
            <a:pPr>
              <a:defRPr sz="1200"/>
            </a:pPr>
            <a:endParaRPr lang="en-US"/>
          </a:p>
        </c:txPr>
        <c:crossAx val="438902096"/>
        <c:crosses val="autoZero"/>
        <c:crossBetween val="between"/>
        <c:majorUnit val="50"/>
      </c:valAx>
    </c:plotArea>
    <c:legend>
      <c:legendPos val="b"/>
      <c:legendEntry>
        <c:idx val="3"/>
        <c:delete val="1"/>
      </c:legendEntry>
      <c:legendEntry>
        <c:idx val="6"/>
        <c:delete val="1"/>
      </c:legendEntry>
      <c:layout>
        <c:manualLayout>
          <c:xMode val="edge"/>
          <c:yMode val="edge"/>
          <c:x val="2.1487748364443324E-5"/>
          <c:y val="0.83845765989777599"/>
          <c:w val="0.99852073816522657"/>
          <c:h val="0.1571563751899434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Construction</a:t>
            </a:r>
            <a:endParaRPr lang="en-US" sz="1600" dirty="0"/>
          </a:p>
        </c:rich>
      </c:tx>
      <c:overlay val="0"/>
    </c:title>
    <c:autoTitleDeleted val="0"/>
    <c:plotArea>
      <c:layout>
        <c:manualLayout>
          <c:layoutTarget val="inner"/>
          <c:xMode val="edge"/>
          <c:yMode val="edge"/>
          <c:x val="8.496208807232429E-2"/>
          <c:y val="0.21138869005010741"/>
          <c:w val="0.88939688628664959"/>
          <c:h val="0.50561441183488465"/>
        </c:manualLayout>
      </c:layout>
      <c:barChart>
        <c:barDir val="col"/>
        <c:grouping val="clustered"/>
        <c:varyColors val="0"/>
        <c:ser>
          <c:idx val="1"/>
          <c:order val="0"/>
          <c:tx>
            <c:strRef>
              <c:f>Sheet1!$C$1</c:f>
              <c:strCache>
                <c:ptCount val="1"/>
                <c:pt idx="0">
                  <c:v>Citation Rate</c:v>
                </c:pt>
              </c:strCache>
            </c:strRef>
          </c:tx>
          <c:spPr>
            <a:solidFill>
              <a:srgbClr val="2C3F71"/>
            </a:solidFill>
            <a:scene3d>
              <a:camera prst="orthographicFront"/>
              <a:lightRig rig="threePt" dir="t"/>
            </a:scene3d>
            <a:sp3d>
              <a:bevelT w="25400" h="25400"/>
            </a:sp3d>
          </c:spPr>
          <c:invertIfNegative val="0"/>
          <c:dLbls>
            <c:dLbl>
              <c:idx val="28"/>
              <c:showLegendKey val="0"/>
              <c:showVal val="1"/>
              <c:showCatName val="0"/>
              <c:showSerName val="0"/>
              <c:showPercent val="0"/>
              <c:showBubbleSize val="0"/>
              <c:extLst>
                <c:ext xmlns:c15="http://schemas.microsoft.com/office/drawing/2012/chart" uri="{CE6537A1-D6FC-4f65-9D91-7224C49458BB}"/>
              </c:extLst>
            </c:dLbl>
            <c:dLbl>
              <c:idx val="29"/>
              <c:showLegendKey val="0"/>
              <c:showVal val="1"/>
              <c:showCatName val="0"/>
              <c:showSerName val="0"/>
              <c:showPercent val="0"/>
              <c:showBubbleSize val="0"/>
              <c:extLst>
                <c:ext xmlns:c15="http://schemas.microsoft.com/office/drawing/2012/chart" uri="{CE6537A1-D6FC-4f65-9D91-7224C49458BB}"/>
              </c:extLst>
            </c:dLbl>
            <c:dLbl>
              <c:idx val="30"/>
              <c:showLegendKey val="0"/>
              <c:showVal val="1"/>
              <c:showCatName val="0"/>
              <c:showSerName val="0"/>
              <c:showPercent val="0"/>
              <c:showBubbleSize val="0"/>
              <c:extLst>
                <c:ext xmlns:c15="http://schemas.microsoft.com/office/drawing/2012/chart" uri="{CE6537A1-D6FC-4f65-9D91-7224C49458BB}"/>
              </c:extLst>
            </c:dLbl>
            <c:dLbl>
              <c:idx val="31"/>
              <c:showLegendKey val="0"/>
              <c:showVal val="1"/>
              <c:showCatName val="0"/>
              <c:showSerName val="0"/>
              <c:showPercent val="0"/>
              <c:showBubbleSize val="0"/>
              <c:extLst>
                <c:ext xmlns:c15="http://schemas.microsoft.com/office/drawing/2012/chart" uri="{CE6537A1-D6FC-4f65-9D91-7224C49458BB}"/>
              </c:extLst>
            </c:dLbl>
            <c:dLbl>
              <c:idx val="32"/>
              <c:showLegendKey val="0"/>
              <c:showVal val="1"/>
              <c:showCatName val="0"/>
              <c:showSerName val="0"/>
              <c:showPercent val="0"/>
              <c:showBubbleSize val="0"/>
              <c:extLst>
                <c:ext xmlns:c15="http://schemas.microsoft.com/office/drawing/2012/chart" uri="{CE6537A1-D6FC-4f65-9D91-7224C49458BB}"/>
              </c:extLst>
            </c:dLbl>
            <c:dLbl>
              <c:idx val="33"/>
              <c:showLegendKey val="0"/>
              <c:showVal val="1"/>
              <c:showCatName val="0"/>
              <c:showSerName val="0"/>
              <c:showPercent val="0"/>
              <c:showBubbleSize val="0"/>
              <c:extLst>
                <c:ext xmlns:c15="http://schemas.microsoft.com/office/drawing/2012/chart" uri="{CE6537A1-D6FC-4f65-9D91-7224C49458BB}"/>
              </c:extLst>
            </c:dLbl>
            <c:dLbl>
              <c:idx val="34"/>
              <c:showLegendKey val="0"/>
              <c:showVal val="1"/>
              <c:showCatName val="0"/>
              <c:showSerName val="0"/>
              <c:showPercent val="0"/>
              <c:showBubbleSize val="0"/>
              <c:extLst>
                <c:ext xmlns:c15="http://schemas.microsoft.com/office/drawing/2012/chart" uri="{CE6537A1-D6FC-4f65-9D91-7224C49458BB}"/>
              </c:extLst>
            </c:dLbl>
            <c:dLbl>
              <c:idx val="35"/>
              <c:showLegendKey val="0"/>
              <c:showVal val="1"/>
              <c:showCatName val="0"/>
              <c:showSerName val="0"/>
              <c:showPercent val="0"/>
              <c:showBubbleSize val="0"/>
              <c:extLst>
                <c:ext xmlns:c15="http://schemas.microsoft.com/office/drawing/2012/chart" uri="{CE6537A1-D6FC-4f65-9D91-7224C49458BB}"/>
              </c:extLst>
            </c:dLbl>
            <c:dLbl>
              <c:idx val="36"/>
              <c:showLegendKey val="0"/>
              <c:showVal val="1"/>
              <c:showCatName val="0"/>
              <c:showSerName val="0"/>
              <c:showPercent val="0"/>
              <c:showBubbleSize val="0"/>
              <c:extLst>
                <c:ext xmlns:c15="http://schemas.microsoft.com/office/drawing/2012/chart" uri="{CE6537A1-D6FC-4f65-9D91-7224C49458BB}"/>
              </c:extLst>
            </c:dLbl>
            <c:dLbl>
              <c:idx val="37"/>
              <c:showLegendKey val="0"/>
              <c:showVal val="1"/>
              <c:showCatName val="0"/>
              <c:showSerName val="0"/>
              <c:showPercent val="0"/>
              <c:showBubbleSize val="0"/>
              <c:extLst>
                <c:ext xmlns:c15="http://schemas.microsoft.com/office/drawing/2012/chart" uri="{CE6537A1-D6FC-4f65-9D91-7224C49458BB}"/>
              </c:extLst>
            </c:dLbl>
            <c:dLbl>
              <c:idx val="38"/>
              <c:layout>
                <c:manualLayout>
                  <c:x val="0"/>
                  <c:y val="-5.0505050505050553E-2"/>
                </c:manualLayout>
              </c:layout>
              <c:showLegendKey val="0"/>
              <c:showVal val="1"/>
              <c:showCatName val="0"/>
              <c:showSerName val="0"/>
              <c:showPercent val="0"/>
              <c:showBubbleSize val="0"/>
              <c:extLst>
                <c:ext xmlns:c15="http://schemas.microsoft.com/office/drawing/2012/chart" uri="{CE6537A1-D6FC-4f65-9D91-7224C49458BB}"/>
              </c:extLst>
            </c:dLbl>
            <c:dLbl>
              <c:idx val="39"/>
              <c:layout>
                <c:manualLayout>
                  <c:x val="-2.0892446208032808E-16"/>
                  <c:y val="-6.5656565656565677E-2"/>
                </c:manualLayout>
              </c:layout>
              <c:showLegendKey val="0"/>
              <c:showVal val="1"/>
              <c:showCatName val="0"/>
              <c:showSerName val="0"/>
              <c:showPercent val="0"/>
              <c:showBubbleSize val="0"/>
              <c:extLst>
                <c:ext xmlns:c15="http://schemas.microsoft.com/office/drawing/2012/chart" uri="{CE6537A1-D6FC-4f65-9D91-7224C49458BB}"/>
              </c:extLst>
            </c:dLbl>
            <c:dLbl>
              <c:idx val="40"/>
              <c:showLegendKey val="0"/>
              <c:showVal val="1"/>
              <c:showCatName val="0"/>
              <c:showSerName val="0"/>
              <c:showPercent val="0"/>
              <c:showBubbleSize val="0"/>
              <c:extLst>
                <c:ext xmlns:c15="http://schemas.microsoft.com/office/drawing/2012/chart" uri="{CE6537A1-D6FC-4f65-9D91-7224C49458BB}"/>
              </c:extLst>
            </c:dLbl>
            <c:dLbl>
              <c:idx val="41"/>
              <c:showLegendKey val="0"/>
              <c:showVal val="1"/>
              <c:showCatName val="0"/>
              <c:showSerName val="0"/>
              <c:showPercent val="0"/>
              <c:showBubbleSize val="0"/>
              <c:extLst>
                <c:ext xmlns:c15="http://schemas.microsoft.com/office/drawing/2012/chart" uri="{CE6537A1-D6FC-4f65-9D91-7224C49458BB}"/>
              </c:extLst>
            </c:dLbl>
            <c:dLbl>
              <c:idx val="42"/>
              <c:showLegendKey val="0"/>
              <c:showVal val="1"/>
              <c:showCatName val="0"/>
              <c:showSerName val="0"/>
              <c:showPercent val="0"/>
              <c:showBubbleSize val="0"/>
              <c:extLst>
                <c:ext xmlns:c15="http://schemas.microsoft.com/office/drawing/2012/chart" uri="{CE6537A1-D6FC-4f65-9D91-7224C49458BB}"/>
              </c:extLst>
            </c:dLbl>
            <c:dLbl>
              <c:idx val="43"/>
              <c:showLegendKey val="0"/>
              <c:showVal val="1"/>
              <c:showCatName val="0"/>
              <c:showSerName val="0"/>
              <c:showPercent val="0"/>
              <c:showBubbleSize val="0"/>
              <c:extLst>
                <c:ext xmlns:c15="http://schemas.microsoft.com/office/drawing/2012/chart" uri="{CE6537A1-D6FC-4f65-9D91-7224C49458BB}"/>
              </c:extLst>
            </c:dLbl>
            <c:dLbl>
              <c:idx val="44"/>
              <c:showLegendKey val="0"/>
              <c:showVal val="1"/>
              <c:showCatName val="0"/>
              <c:showSerName val="0"/>
              <c:showPercent val="0"/>
              <c:showBubbleSize val="0"/>
              <c:extLst>
                <c:ext xmlns:c15="http://schemas.microsoft.com/office/drawing/2012/chart" uri="{CE6537A1-D6FC-4f65-9D91-7224C49458BB}"/>
              </c:extLst>
            </c:dLbl>
            <c:dLbl>
              <c:idx val="45"/>
              <c:showLegendKey val="0"/>
              <c:showVal val="1"/>
              <c:showCatName val="0"/>
              <c:showSerName val="0"/>
              <c:showPercent val="0"/>
              <c:showBubbleSize val="0"/>
              <c:extLst>
                <c:ext xmlns:c15="http://schemas.microsoft.com/office/drawing/2012/chart" uri="{CE6537A1-D6FC-4f65-9D91-7224C49458BB}"/>
              </c:extLst>
            </c:dLbl>
            <c:dLbl>
              <c:idx val="46"/>
              <c:showLegendKey val="0"/>
              <c:showVal val="1"/>
              <c:showCatName val="0"/>
              <c:showSerName val="0"/>
              <c:showPercent val="0"/>
              <c:showBubbleSize val="0"/>
              <c:extLst>
                <c:ext xmlns:c15="http://schemas.microsoft.com/office/drawing/2012/chart" uri="{CE6537A1-D6FC-4f65-9D91-7224C49458BB}"/>
              </c:extLst>
            </c:dLbl>
            <c:dLbl>
              <c:idx val="47"/>
              <c:showLegendKey val="0"/>
              <c:showVal val="1"/>
              <c:showCatName val="0"/>
              <c:showSerName val="0"/>
              <c:showPercent val="0"/>
              <c:showBubbleSize val="0"/>
              <c:extLst>
                <c:ext xmlns:c15="http://schemas.microsoft.com/office/drawing/2012/chart" uri="{CE6537A1-D6FC-4f65-9D91-7224C49458BB}"/>
              </c:extLst>
            </c:dLbl>
            <c:dLbl>
              <c:idx val="48"/>
              <c:showLegendKey val="0"/>
              <c:showVal val="1"/>
              <c:showCatName val="0"/>
              <c:showSerName val="0"/>
              <c:showPercent val="0"/>
              <c:showBubbleSize val="0"/>
              <c:extLst>
                <c:ext xmlns:c15="http://schemas.microsoft.com/office/drawing/2012/chart" uri="{CE6537A1-D6FC-4f65-9D91-7224C49458BB}"/>
              </c:extLst>
            </c:dLbl>
            <c:dLbl>
              <c:idx val="49"/>
              <c:showLegendKey val="0"/>
              <c:showVal val="1"/>
              <c:showCatName val="0"/>
              <c:showSerName val="0"/>
              <c:showPercent val="0"/>
              <c:showBubbleSize val="0"/>
              <c:extLst>
                <c:ext xmlns:c15="http://schemas.microsoft.com/office/drawing/2012/chart" uri="{CE6537A1-D6FC-4f65-9D91-7224C49458BB}"/>
              </c:extLst>
            </c:dLbl>
            <c:dLbl>
              <c:idx val="50"/>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rot="-5400000" vert="horz"/>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Sheet1!$C$2:$C$53</c:f>
              <c:numCache>
                <c:formatCode>0.00%</c:formatCode>
                <c:ptCount val="52"/>
                <c:pt idx="0">
                  <c:v>0.64939999999999998</c:v>
                </c:pt>
                <c:pt idx="1">
                  <c:v>0.7</c:v>
                </c:pt>
                <c:pt idx="2">
                  <c:v>0.68520000000000003</c:v>
                </c:pt>
                <c:pt idx="3">
                  <c:v>0.78259999999999996</c:v>
                </c:pt>
                <c:pt idx="4">
                  <c:v>0.78169999999999995</c:v>
                </c:pt>
                <c:pt idx="5">
                  <c:v>0.73909999999999998</c:v>
                </c:pt>
                <c:pt idx="6">
                  <c:v>0.74880000000000002</c:v>
                </c:pt>
                <c:pt idx="7">
                  <c:v>0.72340000000000004</c:v>
                </c:pt>
                <c:pt idx="8">
                  <c:v>0.67779999999999996</c:v>
                </c:pt>
                <c:pt idx="9">
                  <c:v>0.62739999999999996</c:v>
                </c:pt>
                <c:pt idx="10">
                  <c:v>0.67669999999999997</c:v>
                </c:pt>
                <c:pt idx="11">
                  <c:v>0.75590000000000002</c:v>
                </c:pt>
                <c:pt idx="12">
                  <c:v>0.80220000000000002</c:v>
                </c:pt>
                <c:pt idx="13">
                  <c:v>0.75490000000000002</c:v>
                </c:pt>
                <c:pt idx="14">
                  <c:v>0.6754</c:v>
                </c:pt>
                <c:pt idx="15">
                  <c:v>0.71340000000000003</c:v>
                </c:pt>
                <c:pt idx="16">
                  <c:v>0.70620000000000005</c:v>
                </c:pt>
                <c:pt idx="17">
                  <c:v>0.68520000000000003</c:v>
                </c:pt>
                <c:pt idx="18">
                  <c:v>0.6845</c:v>
                </c:pt>
                <c:pt idx="19">
                  <c:v>0.79310000000000003</c:v>
                </c:pt>
                <c:pt idx="20">
                  <c:v>0.76890000000000003</c:v>
                </c:pt>
                <c:pt idx="21">
                  <c:v>0.72860000000000003</c:v>
                </c:pt>
                <c:pt idx="22">
                  <c:v>0.84150000000000003</c:v>
                </c:pt>
                <c:pt idx="23">
                  <c:v>0.6865</c:v>
                </c:pt>
                <c:pt idx="24">
                  <c:v>0.81040892193308545</c:v>
                </c:pt>
                <c:pt idx="25">
                  <c:v>0.75389408099688471</c:v>
                </c:pt>
                <c:pt idx="26">
                  <c:v>0.61931818181818177</c:v>
                </c:pt>
                <c:pt idx="27">
                  <c:v>0.79274611398963735</c:v>
                </c:pt>
                <c:pt idx="28">
                  <c:v>0.72277227722772275</c:v>
                </c:pt>
                <c:pt idx="29">
                  <c:v>0.6690647482014388</c:v>
                </c:pt>
                <c:pt idx="30">
                  <c:v>0.6875</c:v>
                </c:pt>
                <c:pt idx="31">
                  <c:v>0.77094972067039103</c:v>
                </c:pt>
                <c:pt idx="32">
                  <c:v>0.58750000000000002</c:v>
                </c:pt>
                <c:pt idx="33">
                  <c:v>0.60256410256410253</c:v>
                </c:pt>
                <c:pt idx="34">
                  <c:v>0.56756756756756754</c:v>
                </c:pt>
                <c:pt idx="35">
                  <c:v>0.449438202247191</c:v>
                </c:pt>
                <c:pt idx="36">
                  <c:v>0.29629629629629628</c:v>
                </c:pt>
                <c:pt idx="37">
                  <c:v>0.3247863247863248</c:v>
                </c:pt>
                <c:pt idx="38">
                  <c:v>0.44444444444444442</c:v>
                </c:pt>
                <c:pt idx="39">
                  <c:v>0.43529411764705883</c:v>
                </c:pt>
                <c:pt idx="40">
                  <c:v>0.65934065934065933</c:v>
                </c:pt>
                <c:pt idx="41">
                  <c:v>0.41025641025641024</c:v>
                </c:pt>
                <c:pt idx="42">
                  <c:v>0.29896907216494845</c:v>
                </c:pt>
                <c:pt idx="43">
                  <c:v>0.23584905660377359</c:v>
                </c:pt>
                <c:pt idx="44">
                  <c:v>0.48872180451127817</c:v>
                </c:pt>
                <c:pt idx="45">
                  <c:v>0.36915887850467288</c:v>
                </c:pt>
                <c:pt idx="46">
                  <c:v>0.42473118279569894</c:v>
                </c:pt>
                <c:pt idx="47">
                  <c:v>0.46031746031746029</c:v>
                </c:pt>
                <c:pt idx="48">
                  <c:v>0.46052631578947367</c:v>
                </c:pt>
                <c:pt idx="49">
                  <c:v>0.46043165467625902</c:v>
                </c:pt>
              </c:numCache>
            </c:numRef>
          </c:val>
        </c:ser>
        <c:dLbls>
          <c:showLegendKey val="0"/>
          <c:showVal val="0"/>
          <c:showCatName val="0"/>
          <c:showSerName val="0"/>
          <c:showPercent val="0"/>
          <c:showBubbleSize val="0"/>
        </c:dLbls>
        <c:gapWidth val="25"/>
        <c:axId val="335148152"/>
        <c:axId val="439590520"/>
      </c:barChart>
      <c:lineChart>
        <c:grouping val="standard"/>
        <c:varyColors val="0"/>
        <c:ser>
          <c:idx val="2"/>
          <c:order val="1"/>
          <c:tx>
            <c:strRef>
              <c:f>Sheet1!$D$1</c:f>
              <c:strCache>
                <c:ptCount val="1"/>
                <c:pt idx="0">
                  <c:v>Goal</c:v>
                </c:pt>
              </c:strCache>
            </c:strRef>
          </c:tx>
          <c:spPr>
            <a:ln w="38100">
              <a:solidFill>
                <a:srgbClr val="00B050"/>
              </a:solidFill>
            </a:ln>
          </c:spPr>
          <c:marker>
            <c:symbol val="none"/>
          </c:marker>
          <c:dLbls>
            <c:dLbl>
              <c:idx val="47"/>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Sheet1!$D$2:$D$53</c:f>
              <c:numCache>
                <c:formatCode>0%</c:formatCode>
                <c:ptCount val="52"/>
                <c:pt idx="0">
                  <c:v>0.4</c:v>
                </c:pt>
                <c:pt idx="1">
                  <c:v>0.4</c:v>
                </c:pt>
                <c:pt idx="2">
                  <c:v>0.4</c:v>
                </c:pt>
                <c:pt idx="3">
                  <c:v>0.4</c:v>
                </c:pt>
                <c:pt idx="4">
                  <c:v>0.4</c:v>
                </c:pt>
                <c:pt idx="5">
                  <c:v>0.4</c:v>
                </c:pt>
                <c:pt idx="6">
                  <c:v>0.4</c:v>
                </c:pt>
                <c:pt idx="7">
                  <c:v>0.4</c:v>
                </c:pt>
                <c:pt idx="8">
                  <c:v>0.4</c:v>
                </c:pt>
                <c:pt idx="9">
                  <c:v>0.4</c:v>
                </c:pt>
                <c:pt idx="10">
                  <c:v>0.4</c:v>
                </c:pt>
                <c:pt idx="11">
                  <c:v>0.4</c:v>
                </c:pt>
                <c:pt idx="12">
                  <c:v>0.4</c:v>
                </c:pt>
                <c:pt idx="13">
                  <c:v>0.4</c:v>
                </c:pt>
                <c:pt idx="14">
                  <c:v>0.4</c:v>
                </c:pt>
                <c:pt idx="15">
                  <c:v>0.4</c:v>
                </c:pt>
                <c:pt idx="16">
                  <c:v>0.4</c:v>
                </c:pt>
                <c:pt idx="17">
                  <c:v>0.4</c:v>
                </c:pt>
                <c:pt idx="18">
                  <c:v>0.4</c:v>
                </c:pt>
                <c:pt idx="19">
                  <c:v>0.4</c:v>
                </c:pt>
                <c:pt idx="20">
                  <c:v>0.4</c:v>
                </c:pt>
                <c:pt idx="21">
                  <c:v>0.4</c:v>
                </c:pt>
                <c:pt idx="22">
                  <c:v>0.4</c:v>
                </c:pt>
                <c:pt idx="23">
                  <c:v>0.4</c:v>
                </c:pt>
                <c:pt idx="24">
                  <c:v>0.4</c:v>
                </c:pt>
                <c:pt idx="25">
                  <c:v>0.4</c:v>
                </c:pt>
                <c:pt idx="26">
                  <c:v>0.4</c:v>
                </c:pt>
                <c:pt idx="27">
                  <c:v>0.4</c:v>
                </c:pt>
                <c:pt idx="28">
                  <c:v>0.55000000000000004</c:v>
                </c:pt>
                <c:pt idx="29">
                  <c:v>0.55000000000000004</c:v>
                </c:pt>
                <c:pt idx="30">
                  <c:v>0.55000000000000004</c:v>
                </c:pt>
                <c:pt idx="31">
                  <c:v>0.55000000000000004</c:v>
                </c:pt>
                <c:pt idx="32">
                  <c:v>0.43</c:v>
                </c:pt>
                <c:pt idx="33">
                  <c:v>0.43</c:v>
                </c:pt>
                <c:pt idx="34">
                  <c:v>0.43</c:v>
                </c:pt>
                <c:pt idx="35">
                  <c:v>0.43</c:v>
                </c:pt>
                <c:pt idx="36">
                  <c:v>0.43</c:v>
                </c:pt>
                <c:pt idx="37">
                  <c:v>0.43</c:v>
                </c:pt>
                <c:pt idx="38">
                  <c:v>0.43</c:v>
                </c:pt>
                <c:pt idx="39">
                  <c:v>0.43</c:v>
                </c:pt>
                <c:pt idx="40">
                  <c:v>0.5</c:v>
                </c:pt>
                <c:pt idx="41">
                  <c:v>0.5</c:v>
                </c:pt>
                <c:pt idx="42">
                  <c:v>0.5</c:v>
                </c:pt>
                <c:pt idx="43">
                  <c:v>0.5</c:v>
                </c:pt>
                <c:pt idx="44">
                  <c:v>0.5</c:v>
                </c:pt>
                <c:pt idx="45">
                  <c:v>0.5</c:v>
                </c:pt>
                <c:pt idx="46">
                  <c:v>0.5</c:v>
                </c:pt>
                <c:pt idx="47">
                  <c:v>0.5</c:v>
                </c:pt>
                <c:pt idx="48">
                  <c:v>0.5</c:v>
                </c:pt>
                <c:pt idx="49">
                  <c:v>0.5</c:v>
                </c:pt>
              </c:numCache>
            </c:numRef>
          </c:val>
          <c:smooth val="0"/>
        </c:ser>
        <c:ser>
          <c:idx val="3"/>
          <c:order val="2"/>
          <c:tx>
            <c:strRef>
              <c:f>Sheet1!$E$1</c:f>
              <c:strCache>
                <c:ptCount val="1"/>
                <c:pt idx="0">
                  <c:v>Combined Average</c:v>
                </c:pt>
              </c:strCache>
            </c:strRef>
          </c:tx>
          <c:spPr>
            <a:ln w="38100">
              <a:solidFill>
                <a:srgbClr val="FF0000"/>
              </a:solidFill>
            </a:ln>
          </c:spPr>
          <c:marker>
            <c:symbol val="none"/>
          </c:marker>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Sheet1!$E$2:$E$53</c:f>
              <c:numCache>
                <c:formatCode>General</c:formatCode>
                <c:ptCount val="52"/>
                <c:pt idx="24" formatCode="0.00%">
                  <c:v>0.68085106382978722</c:v>
                </c:pt>
                <c:pt idx="25" formatCode="0.00%">
                  <c:v>0.6079136690647482</c:v>
                </c:pt>
                <c:pt idx="26" formatCode="0.00%">
                  <c:v>0.56156156156156156</c:v>
                </c:pt>
                <c:pt idx="27" formatCode="0.00%">
                  <c:v>0.68387096774193545</c:v>
                </c:pt>
                <c:pt idx="28" formatCode="0.00%">
                  <c:v>0.62883435582822089</c:v>
                </c:pt>
                <c:pt idx="29" formatCode="0.00%">
                  <c:v>0.60769230769230764</c:v>
                </c:pt>
                <c:pt idx="30" formatCode="0.00%">
                  <c:v>0.61846153846153851</c:v>
                </c:pt>
                <c:pt idx="31" formatCode="0.00%">
                  <c:v>0.66015625</c:v>
                </c:pt>
                <c:pt idx="32" formatCode="0.00%">
                  <c:v>0.49803921568627452</c:v>
                </c:pt>
                <c:pt idx="33" formatCode="0.00%">
                  <c:v>0.51092896174863389</c:v>
                </c:pt>
                <c:pt idx="34" formatCode="0.00%">
                  <c:v>0.51183431952662717</c:v>
                </c:pt>
                <c:pt idx="35" formatCode="0.00%">
                  <c:v>0.36249999999999999</c:v>
                </c:pt>
                <c:pt idx="36" formatCode="0.00%">
                  <c:v>0.31709999999999999</c:v>
                </c:pt>
                <c:pt idx="37" formatCode="0.00%">
                  <c:v>0.33200000000000002</c:v>
                </c:pt>
                <c:pt idx="38" formatCode="0.00%">
                  <c:v>0.437</c:v>
                </c:pt>
                <c:pt idx="39" formatCode="0.00%">
                  <c:v>0.37840000000000001</c:v>
                </c:pt>
                <c:pt idx="40" formatCode="0.00%">
                  <c:v>0.53110047846889952</c:v>
                </c:pt>
                <c:pt idx="41" formatCode="0.00%">
                  <c:v>0.31981981981981983</c:v>
                </c:pt>
                <c:pt idx="42" formatCode="0.00%">
                  <c:v>0.41156462585034015</c:v>
                </c:pt>
                <c:pt idx="43" formatCode="0.00%">
                  <c:v>0.32517482517482516</c:v>
                </c:pt>
                <c:pt idx="44" formatCode="0.00%">
                  <c:v>0.42084942084942084</c:v>
                </c:pt>
                <c:pt idx="45" formatCode="0.00%">
                  <c:v>0.38655462184873951</c:v>
                </c:pt>
                <c:pt idx="46" formatCode="0.00%">
                  <c:v>0.39083557951482478</c:v>
                </c:pt>
                <c:pt idx="47" formatCode="0.00%">
                  <c:v>0.41409691629955947</c:v>
                </c:pt>
                <c:pt idx="48" formatCode="0.00%">
                  <c:v>0.41945288753799392</c:v>
                </c:pt>
                <c:pt idx="49" formatCode="0.00%">
                  <c:v>0.34812286689419797</c:v>
                </c:pt>
              </c:numCache>
            </c:numRef>
          </c:val>
          <c:smooth val="0"/>
        </c:ser>
        <c:dLbls>
          <c:showLegendKey val="0"/>
          <c:showVal val="0"/>
          <c:showCatName val="0"/>
          <c:showSerName val="0"/>
          <c:showPercent val="0"/>
          <c:showBubbleSize val="0"/>
        </c:dLbls>
        <c:marker val="1"/>
        <c:smooth val="0"/>
        <c:axId val="335148152"/>
        <c:axId val="439590520"/>
      </c:lineChart>
      <c:catAx>
        <c:axId val="335148152"/>
        <c:scaling>
          <c:orientation val="minMax"/>
        </c:scaling>
        <c:delete val="0"/>
        <c:axPos val="b"/>
        <c:numFmt formatCode="General" sourceLinked="1"/>
        <c:majorTickMark val="out"/>
        <c:minorTickMark val="none"/>
        <c:tickLblPos val="nextTo"/>
        <c:txPr>
          <a:bodyPr rot="-5400000" vert="horz"/>
          <a:lstStyle/>
          <a:p>
            <a:pPr>
              <a:defRPr sz="900" b="1"/>
            </a:pPr>
            <a:endParaRPr lang="en-US"/>
          </a:p>
        </c:txPr>
        <c:crossAx val="439590520"/>
        <c:crosses val="autoZero"/>
        <c:auto val="1"/>
        <c:lblAlgn val="ctr"/>
        <c:lblOffset val="0"/>
        <c:noMultiLvlLbl val="0"/>
      </c:catAx>
      <c:valAx>
        <c:axId val="439590520"/>
        <c:scaling>
          <c:orientation val="minMax"/>
          <c:max val="1"/>
        </c:scaling>
        <c:delete val="0"/>
        <c:axPos val="l"/>
        <c:majorGridlines/>
        <c:numFmt formatCode="0.00%" sourceLinked="1"/>
        <c:majorTickMark val="out"/>
        <c:minorTickMark val="none"/>
        <c:tickLblPos val="nextTo"/>
        <c:txPr>
          <a:bodyPr/>
          <a:lstStyle/>
          <a:p>
            <a:pPr>
              <a:defRPr sz="1200"/>
            </a:pPr>
            <a:endParaRPr lang="en-US"/>
          </a:p>
        </c:txPr>
        <c:crossAx val="33514815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General</a:t>
            </a:r>
            <a:r>
              <a:rPr lang="en-US" sz="1600" baseline="0" dirty="0" smtClean="0"/>
              <a:t> Industry</a:t>
            </a:r>
            <a:endParaRPr lang="en-US" sz="1600" dirty="0"/>
          </a:p>
        </c:rich>
      </c:tx>
      <c:overlay val="0"/>
    </c:title>
    <c:autoTitleDeleted val="0"/>
    <c:plotArea>
      <c:layout>
        <c:manualLayout>
          <c:layoutTarget val="inner"/>
          <c:xMode val="edge"/>
          <c:yMode val="edge"/>
          <c:x val="8.496208807232429E-2"/>
          <c:y val="0.19377296587926521"/>
          <c:w val="0.88939688628664959"/>
          <c:h val="0.45846638961796737"/>
        </c:manualLayout>
      </c:layout>
      <c:barChart>
        <c:barDir val="col"/>
        <c:grouping val="clustered"/>
        <c:varyColors val="0"/>
        <c:ser>
          <c:idx val="1"/>
          <c:order val="0"/>
          <c:tx>
            <c:strRef>
              <c:f>Sheet1!$C$1</c:f>
              <c:strCache>
                <c:ptCount val="1"/>
                <c:pt idx="0">
                  <c:v>Citation Rate</c:v>
                </c:pt>
              </c:strCache>
            </c:strRef>
          </c:tx>
          <c:spPr>
            <a:solidFill>
              <a:srgbClr val="2C3F71"/>
            </a:solidFill>
            <a:scene3d>
              <a:camera prst="orthographicFront"/>
              <a:lightRig rig="threePt" dir="t"/>
            </a:scene3d>
            <a:sp3d>
              <a:bevelT w="25400" h="25400"/>
            </a:sp3d>
          </c:spPr>
          <c:invertIfNegative val="0"/>
          <c:dLbls>
            <c:dLbl>
              <c:idx val="28"/>
              <c:showLegendKey val="0"/>
              <c:showVal val="1"/>
              <c:showCatName val="0"/>
              <c:showSerName val="0"/>
              <c:showPercent val="0"/>
              <c:showBubbleSize val="0"/>
              <c:extLst>
                <c:ext xmlns:c15="http://schemas.microsoft.com/office/drawing/2012/chart" uri="{CE6537A1-D6FC-4f65-9D91-7224C49458BB}"/>
              </c:extLst>
            </c:dLbl>
            <c:dLbl>
              <c:idx val="29"/>
              <c:showLegendKey val="0"/>
              <c:showVal val="1"/>
              <c:showCatName val="0"/>
              <c:showSerName val="0"/>
              <c:showPercent val="0"/>
              <c:showBubbleSize val="0"/>
              <c:extLst>
                <c:ext xmlns:c15="http://schemas.microsoft.com/office/drawing/2012/chart" uri="{CE6537A1-D6FC-4f65-9D91-7224C49458BB}"/>
              </c:extLst>
            </c:dLbl>
            <c:dLbl>
              <c:idx val="30"/>
              <c:showLegendKey val="0"/>
              <c:showVal val="1"/>
              <c:showCatName val="0"/>
              <c:showSerName val="0"/>
              <c:showPercent val="0"/>
              <c:showBubbleSize val="0"/>
              <c:extLst>
                <c:ext xmlns:c15="http://schemas.microsoft.com/office/drawing/2012/chart" uri="{CE6537A1-D6FC-4f65-9D91-7224C49458BB}"/>
              </c:extLst>
            </c:dLbl>
            <c:dLbl>
              <c:idx val="31"/>
              <c:showLegendKey val="0"/>
              <c:showVal val="1"/>
              <c:showCatName val="0"/>
              <c:showSerName val="0"/>
              <c:showPercent val="0"/>
              <c:showBubbleSize val="0"/>
              <c:extLst>
                <c:ext xmlns:c15="http://schemas.microsoft.com/office/drawing/2012/chart" uri="{CE6537A1-D6FC-4f65-9D91-7224C49458BB}"/>
              </c:extLst>
            </c:dLbl>
            <c:dLbl>
              <c:idx val="32"/>
              <c:showLegendKey val="0"/>
              <c:showVal val="1"/>
              <c:showCatName val="0"/>
              <c:showSerName val="0"/>
              <c:showPercent val="0"/>
              <c:showBubbleSize val="0"/>
              <c:extLst>
                <c:ext xmlns:c15="http://schemas.microsoft.com/office/drawing/2012/chart" uri="{CE6537A1-D6FC-4f65-9D91-7224C49458BB}"/>
              </c:extLst>
            </c:dLbl>
            <c:dLbl>
              <c:idx val="33"/>
              <c:layout>
                <c:manualLayout>
                  <c:x val="-2.8490028490028491E-3"/>
                  <c:y val="-3.2407407407407648E-2"/>
                </c:manualLayout>
              </c:layout>
              <c:showLegendKey val="0"/>
              <c:showVal val="1"/>
              <c:showCatName val="0"/>
              <c:showSerName val="0"/>
              <c:showPercent val="0"/>
              <c:showBubbleSize val="0"/>
              <c:extLst>
                <c:ext xmlns:c15="http://schemas.microsoft.com/office/drawing/2012/chart" uri="{CE6537A1-D6FC-4f65-9D91-7224C49458BB}"/>
              </c:extLst>
            </c:dLbl>
            <c:dLbl>
              <c:idx val="34"/>
              <c:layout>
                <c:manualLayout>
                  <c:x val="4.2735042735042739E-3"/>
                  <c:y val="-3.0320428696412938E-2"/>
                </c:manualLayout>
              </c:layout>
              <c:showLegendKey val="0"/>
              <c:showVal val="1"/>
              <c:showCatName val="0"/>
              <c:showSerName val="0"/>
              <c:showPercent val="0"/>
              <c:showBubbleSize val="0"/>
              <c:extLst>
                <c:ext xmlns:c15="http://schemas.microsoft.com/office/drawing/2012/chart" uri="{CE6537A1-D6FC-4f65-9D91-7224C49458BB}"/>
              </c:extLst>
            </c:dLbl>
            <c:dLbl>
              <c:idx val="35"/>
              <c:layout>
                <c:manualLayout>
                  <c:x val="4.2735042735042739E-3"/>
                  <c:y val="-3.7037401574803265E-2"/>
                </c:manualLayout>
              </c:layout>
              <c:showLegendKey val="0"/>
              <c:showVal val="1"/>
              <c:showCatName val="0"/>
              <c:showSerName val="0"/>
              <c:showPercent val="0"/>
              <c:showBubbleSize val="0"/>
              <c:extLst>
                <c:ext xmlns:c15="http://schemas.microsoft.com/office/drawing/2012/chart" uri="{CE6537A1-D6FC-4f65-9D91-7224C49458BB}"/>
              </c:extLst>
            </c:dLbl>
            <c:dLbl>
              <c:idx val="36"/>
              <c:showLegendKey val="0"/>
              <c:showVal val="1"/>
              <c:showCatName val="0"/>
              <c:showSerName val="0"/>
              <c:showPercent val="0"/>
              <c:showBubbleSize val="0"/>
              <c:extLst>
                <c:ext xmlns:c15="http://schemas.microsoft.com/office/drawing/2012/chart" uri="{CE6537A1-D6FC-4f65-9D91-7224C49458BB}"/>
              </c:extLst>
            </c:dLbl>
            <c:dLbl>
              <c:idx val="37"/>
              <c:layout>
                <c:manualLayout>
                  <c:x val="-2.8490028490029537E-3"/>
                  <c:y val="0"/>
                </c:manualLayout>
              </c:layout>
              <c:showLegendKey val="0"/>
              <c:showVal val="1"/>
              <c:showCatName val="0"/>
              <c:showSerName val="0"/>
              <c:showPercent val="0"/>
              <c:showBubbleSize val="0"/>
              <c:extLst>
                <c:ext xmlns:c15="http://schemas.microsoft.com/office/drawing/2012/chart" uri="{CE6537A1-D6FC-4f65-9D91-7224C49458BB}"/>
              </c:extLst>
            </c:dLbl>
            <c:dLbl>
              <c:idx val="38"/>
              <c:layout>
                <c:manualLayout>
                  <c:x val="2.8490028490028491E-3"/>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39"/>
              <c:layout>
                <c:manualLayout>
                  <c:x val="1.4245014245014246E-3"/>
                  <c:y val="-4.1666666666666664E-2"/>
                </c:manualLayout>
              </c:layout>
              <c:showLegendKey val="0"/>
              <c:showVal val="1"/>
              <c:showCatName val="0"/>
              <c:showSerName val="0"/>
              <c:showPercent val="0"/>
              <c:showBubbleSize val="0"/>
              <c:extLst>
                <c:ext xmlns:c15="http://schemas.microsoft.com/office/drawing/2012/chart" uri="{CE6537A1-D6FC-4f65-9D91-7224C49458BB}"/>
              </c:extLst>
            </c:dLbl>
            <c:dLbl>
              <c:idx val="40"/>
              <c:showLegendKey val="0"/>
              <c:showVal val="1"/>
              <c:showCatName val="0"/>
              <c:showSerName val="0"/>
              <c:showPercent val="0"/>
              <c:showBubbleSize val="0"/>
              <c:extLst>
                <c:ext xmlns:c15="http://schemas.microsoft.com/office/drawing/2012/chart" uri="{CE6537A1-D6FC-4f65-9D91-7224C49458BB}"/>
              </c:extLst>
            </c:dLbl>
            <c:dLbl>
              <c:idx val="41"/>
              <c:showLegendKey val="0"/>
              <c:showVal val="1"/>
              <c:showCatName val="0"/>
              <c:showSerName val="0"/>
              <c:showPercent val="0"/>
              <c:showBubbleSize val="0"/>
              <c:extLst>
                <c:ext xmlns:c15="http://schemas.microsoft.com/office/drawing/2012/chart" uri="{CE6537A1-D6FC-4f65-9D91-7224C49458BB}"/>
              </c:extLst>
            </c:dLbl>
            <c:dLbl>
              <c:idx val="42"/>
              <c:showLegendKey val="0"/>
              <c:showVal val="1"/>
              <c:showCatName val="0"/>
              <c:showSerName val="0"/>
              <c:showPercent val="0"/>
              <c:showBubbleSize val="0"/>
              <c:extLst>
                <c:ext xmlns:c15="http://schemas.microsoft.com/office/drawing/2012/chart" uri="{CE6537A1-D6FC-4f65-9D91-7224C49458BB}"/>
              </c:extLst>
            </c:dLbl>
            <c:dLbl>
              <c:idx val="43"/>
              <c:showLegendKey val="0"/>
              <c:showVal val="1"/>
              <c:showCatName val="0"/>
              <c:showSerName val="0"/>
              <c:showPercent val="0"/>
              <c:showBubbleSize val="0"/>
              <c:extLst>
                <c:ext xmlns:c15="http://schemas.microsoft.com/office/drawing/2012/chart" uri="{CE6537A1-D6FC-4f65-9D91-7224C49458BB}"/>
              </c:extLst>
            </c:dLbl>
            <c:dLbl>
              <c:idx val="44"/>
              <c:showLegendKey val="0"/>
              <c:showVal val="1"/>
              <c:showCatName val="0"/>
              <c:showSerName val="0"/>
              <c:showPercent val="0"/>
              <c:showBubbleSize val="0"/>
              <c:extLst>
                <c:ext xmlns:c15="http://schemas.microsoft.com/office/drawing/2012/chart" uri="{CE6537A1-D6FC-4f65-9D91-7224C49458BB}"/>
              </c:extLst>
            </c:dLbl>
            <c:dLbl>
              <c:idx val="45"/>
              <c:showLegendKey val="0"/>
              <c:showVal val="1"/>
              <c:showCatName val="0"/>
              <c:showSerName val="0"/>
              <c:showPercent val="0"/>
              <c:showBubbleSize val="0"/>
              <c:extLst>
                <c:ext xmlns:c15="http://schemas.microsoft.com/office/drawing/2012/chart" uri="{CE6537A1-D6FC-4f65-9D91-7224C49458BB}"/>
              </c:extLst>
            </c:dLbl>
            <c:dLbl>
              <c:idx val="46"/>
              <c:showLegendKey val="0"/>
              <c:showVal val="1"/>
              <c:showCatName val="0"/>
              <c:showSerName val="0"/>
              <c:showPercent val="0"/>
              <c:showBubbleSize val="0"/>
              <c:extLst>
                <c:ext xmlns:c15="http://schemas.microsoft.com/office/drawing/2012/chart" uri="{CE6537A1-D6FC-4f65-9D91-7224C49458BB}"/>
              </c:extLst>
            </c:dLbl>
            <c:dLbl>
              <c:idx val="47"/>
              <c:showLegendKey val="0"/>
              <c:showVal val="1"/>
              <c:showCatName val="0"/>
              <c:showSerName val="0"/>
              <c:showPercent val="0"/>
              <c:showBubbleSize val="0"/>
              <c:extLst>
                <c:ext xmlns:c15="http://schemas.microsoft.com/office/drawing/2012/chart" uri="{CE6537A1-D6FC-4f65-9D91-7224C49458BB}"/>
              </c:extLst>
            </c:dLbl>
            <c:dLbl>
              <c:idx val="48"/>
              <c:showLegendKey val="0"/>
              <c:showVal val="1"/>
              <c:showCatName val="0"/>
              <c:showSerName val="0"/>
              <c:showPercent val="0"/>
              <c:showBubbleSize val="0"/>
              <c:extLst>
                <c:ext xmlns:c15="http://schemas.microsoft.com/office/drawing/2012/chart" uri="{CE6537A1-D6FC-4f65-9D91-7224C49458BB}"/>
              </c:extLst>
            </c:dLbl>
            <c:dLbl>
              <c:idx val="49"/>
              <c:showLegendKey val="0"/>
              <c:showVal val="1"/>
              <c:showCatName val="0"/>
              <c:showSerName val="0"/>
              <c:showPercent val="0"/>
              <c:showBubbleSize val="0"/>
              <c:extLst>
                <c:ext xmlns:c15="http://schemas.microsoft.com/office/drawing/2012/chart" uri="{CE6537A1-D6FC-4f65-9D91-7224C49458BB}"/>
              </c:extLst>
            </c:dLbl>
            <c:dLbl>
              <c:idx val="50"/>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rot="-5400000" vert="horz"/>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Sheet1!$C$2:$C$53</c:f>
              <c:numCache>
                <c:formatCode>0.00%</c:formatCode>
                <c:ptCount val="52"/>
                <c:pt idx="0">
                  <c:v>0.55769999999999997</c:v>
                </c:pt>
                <c:pt idx="1">
                  <c:v>0.64290000000000003</c:v>
                </c:pt>
                <c:pt idx="2">
                  <c:v>0.6774</c:v>
                </c:pt>
                <c:pt idx="3">
                  <c:v>0.4783</c:v>
                </c:pt>
                <c:pt idx="4">
                  <c:v>0.46850000000000003</c:v>
                </c:pt>
                <c:pt idx="5">
                  <c:v>0.49120000000000003</c:v>
                </c:pt>
                <c:pt idx="6">
                  <c:v>0.62160000000000004</c:v>
                </c:pt>
                <c:pt idx="7">
                  <c:v>0.68520000000000003</c:v>
                </c:pt>
                <c:pt idx="8">
                  <c:v>0.61539999999999995</c:v>
                </c:pt>
                <c:pt idx="9">
                  <c:v>0.5</c:v>
                </c:pt>
                <c:pt idx="10">
                  <c:v>0.64790000000000003</c:v>
                </c:pt>
                <c:pt idx="11">
                  <c:v>0.56999999999999995</c:v>
                </c:pt>
                <c:pt idx="12">
                  <c:v>0.65790000000000004</c:v>
                </c:pt>
                <c:pt idx="13">
                  <c:v>0.64800000000000002</c:v>
                </c:pt>
                <c:pt idx="14">
                  <c:v>0.65039999999999998</c:v>
                </c:pt>
                <c:pt idx="15">
                  <c:v>0.55059999999999998</c:v>
                </c:pt>
                <c:pt idx="16">
                  <c:v>0.5776</c:v>
                </c:pt>
                <c:pt idx="17">
                  <c:v>0.63949999999999996</c:v>
                </c:pt>
                <c:pt idx="18">
                  <c:v>0.55559999999999998</c:v>
                </c:pt>
                <c:pt idx="19">
                  <c:v>0.43280000000000002</c:v>
                </c:pt>
                <c:pt idx="20">
                  <c:v>0.5111</c:v>
                </c:pt>
                <c:pt idx="21">
                  <c:v>0.54400000000000004</c:v>
                </c:pt>
                <c:pt idx="22">
                  <c:v>0.5635</c:v>
                </c:pt>
                <c:pt idx="23">
                  <c:v>0.4889</c:v>
                </c:pt>
                <c:pt idx="24">
                  <c:v>0.45205479452054792</c:v>
                </c:pt>
                <c:pt idx="25">
                  <c:v>0.41584158415841582</c:v>
                </c:pt>
                <c:pt idx="26">
                  <c:v>0.5</c:v>
                </c:pt>
                <c:pt idx="27">
                  <c:v>0.50427350427350426</c:v>
                </c:pt>
                <c:pt idx="28">
                  <c:v>0.47580645161290325</c:v>
                </c:pt>
                <c:pt idx="29">
                  <c:v>0.53719008264462809</c:v>
                </c:pt>
                <c:pt idx="30">
                  <c:v>0.46534653465346537</c:v>
                </c:pt>
                <c:pt idx="31">
                  <c:v>0.40259740259740262</c:v>
                </c:pt>
                <c:pt idx="32">
                  <c:v>0.3473684210526316</c:v>
                </c:pt>
                <c:pt idx="33">
                  <c:v>0.34848484848484851</c:v>
                </c:pt>
                <c:pt idx="34">
                  <c:v>0.40517241379310343</c:v>
                </c:pt>
                <c:pt idx="35">
                  <c:v>0.25352112676056338</c:v>
                </c:pt>
                <c:pt idx="36">
                  <c:v>0.33734939759036142</c:v>
                </c:pt>
                <c:pt idx="37">
                  <c:v>0.33870967741935482</c:v>
                </c:pt>
                <c:pt idx="38">
                  <c:v>0.42962962962962964</c:v>
                </c:pt>
                <c:pt idx="39">
                  <c:v>0.33</c:v>
                </c:pt>
                <c:pt idx="40">
                  <c:v>0.43220338983050849</c:v>
                </c:pt>
                <c:pt idx="41">
                  <c:v>0.21904761904761905</c:v>
                </c:pt>
                <c:pt idx="42">
                  <c:v>0.46700507614213199</c:v>
                </c:pt>
                <c:pt idx="43">
                  <c:v>0.37777777777777777</c:v>
                </c:pt>
                <c:pt idx="44">
                  <c:v>0.34920634920634919</c:v>
                </c:pt>
                <c:pt idx="45">
                  <c:v>0.41258741258741261</c:v>
                </c:pt>
                <c:pt idx="46">
                  <c:v>0.35675675675675678</c:v>
                </c:pt>
                <c:pt idx="47">
                  <c:v>0.36</c:v>
                </c:pt>
                <c:pt idx="48">
                  <c:v>0.38418079096045199</c:v>
                </c:pt>
                <c:pt idx="49">
                  <c:v>0.25</c:v>
                </c:pt>
              </c:numCache>
            </c:numRef>
          </c:val>
        </c:ser>
        <c:dLbls>
          <c:showLegendKey val="0"/>
          <c:showVal val="0"/>
          <c:showCatName val="0"/>
          <c:showSerName val="0"/>
          <c:showPercent val="0"/>
          <c:showBubbleSize val="0"/>
        </c:dLbls>
        <c:gapWidth val="25"/>
        <c:axId val="439585816"/>
        <c:axId val="439590128"/>
      </c:barChart>
      <c:lineChart>
        <c:grouping val="standard"/>
        <c:varyColors val="0"/>
        <c:ser>
          <c:idx val="2"/>
          <c:order val="1"/>
          <c:tx>
            <c:strRef>
              <c:f>Sheet1!$D$1</c:f>
              <c:strCache>
                <c:ptCount val="1"/>
                <c:pt idx="0">
                  <c:v>Goal (Below)</c:v>
                </c:pt>
              </c:strCache>
            </c:strRef>
          </c:tx>
          <c:spPr>
            <a:ln w="38100">
              <a:solidFill>
                <a:srgbClr val="00B050"/>
              </a:solidFill>
            </a:ln>
          </c:spPr>
          <c:marker>
            <c:symbol val="none"/>
          </c:marker>
          <c:dLbls>
            <c:dLbl>
              <c:idx val="47"/>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Sheet1!$D$2:$D$53</c:f>
              <c:numCache>
                <c:formatCode>0%</c:formatCode>
                <c:ptCount val="52"/>
                <c:pt idx="0">
                  <c:v>0.4</c:v>
                </c:pt>
                <c:pt idx="1">
                  <c:v>0.4</c:v>
                </c:pt>
                <c:pt idx="2">
                  <c:v>0.4</c:v>
                </c:pt>
                <c:pt idx="3">
                  <c:v>0.4</c:v>
                </c:pt>
                <c:pt idx="4">
                  <c:v>0.4</c:v>
                </c:pt>
                <c:pt idx="5">
                  <c:v>0.4</c:v>
                </c:pt>
                <c:pt idx="6">
                  <c:v>0.4</c:v>
                </c:pt>
                <c:pt idx="7">
                  <c:v>0.4</c:v>
                </c:pt>
                <c:pt idx="8">
                  <c:v>0.4</c:v>
                </c:pt>
                <c:pt idx="9">
                  <c:v>0.4</c:v>
                </c:pt>
                <c:pt idx="10">
                  <c:v>0.4</c:v>
                </c:pt>
                <c:pt idx="11">
                  <c:v>0.4</c:v>
                </c:pt>
                <c:pt idx="12">
                  <c:v>0.4</c:v>
                </c:pt>
                <c:pt idx="13">
                  <c:v>0.4</c:v>
                </c:pt>
                <c:pt idx="14">
                  <c:v>0.4</c:v>
                </c:pt>
                <c:pt idx="15">
                  <c:v>0.4</c:v>
                </c:pt>
                <c:pt idx="16">
                  <c:v>0.4</c:v>
                </c:pt>
                <c:pt idx="17">
                  <c:v>0.4</c:v>
                </c:pt>
                <c:pt idx="18">
                  <c:v>0.4</c:v>
                </c:pt>
                <c:pt idx="19">
                  <c:v>0.4</c:v>
                </c:pt>
                <c:pt idx="20">
                  <c:v>0.4</c:v>
                </c:pt>
                <c:pt idx="21">
                  <c:v>0.4</c:v>
                </c:pt>
                <c:pt idx="22">
                  <c:v>0.4</c:v>
                </c:pt>
                <c:pt idx="23">
                  <c:v>0.4</c:v>
                </c:pt>
                <c:pt idx="24">
                  <c:v>0.4</c:v>
                </c:pt>
                <c:pt idx="25">
                  <c:v>0.4</c:v>
                </c:pt>
                <c:pt idx="26">
                  <c:v>0.4</c:v>
                </c:pt>
                <c:pt idx="27">
                  <c:v>0.4</c:v>
                </c:pt>
                <c:pt idx="28">
                  <c:v>0.55000000000000004</c:v>
                </c:pt>
                <c:pt idx="29">
                  <c:v>0.55000000000000004</c:v>
                </c:pt>
                <c:pt idx="30">
                  <c:v>0.55000000000000004</c:v>
                </c:pt>
                <c:pt idx="31">
                  <c:v>0.55000000000000004</c:v>
                </c:pt>
                <c:pt idx="32">
                  <c:v>0.5</c:v>
                </c:pt>
                <c:pt idx="33">
                  <c:v>0.5</c:v>
                </c:pt>
                <c:pt idx="34">
                  <c:v>0.5</c:v>
                </c:pt>
                <c:pt idx="35">
                  <c:v>0.5</c:v>
                </c:pt>
                <c:pt idx="36">
                  <c:v>0.5</c:v>
                </c:pt>
                <c:pt idx="37">
                  <c:v>0.5</c:v>
                </c:pt>
                <c:pt idx="38">
                  <c:v>0.5</c:v>
                </c:pt>
                <c:pt idx="39">
                  <c:v>0.5</c:v>
                </c:pt>
                <c:pt idx="40">
                  <c:v>0.5</c:v>
                </c:pt>
                <c:pt idx="41">
                  <c:v>0.5</c:v>
                </c:pt>
                <c:pt idx="42">
                  <c:v>0.5</c:v>
                </c:pt>
                <c:pt idx="43">
                  <c:v>0.5</c:v>
                </c:pt>
                <c:pt idx="44">
                  <c:v>0.5</c:v>
                </c:pt>
                <c:pt idx="45">
                  <c:v>0.5</c:v>
                </c:pt>
                <c:pt idx="46">
                  <c:v>0.5</c:v>
                </c:pt>
                <c:pt idx="47">
                  <c:v>0.5</c:v>
                </c:pt>
                <c:pt idx="48">
                  <c:v>0.5</c:v>
                </c:pt>
                <c:pt idx="49">
                  <c:v>0.5</c:v>
                </c:pt>
              </c:numCache>
            </c:numRef>
          </c:val>
          <c:smooth val="0"/>
        </c:ser>
        <c:ser>
          <c:idx val="3"/>
          <c:order val="2"/>
          <c:tx>
            <c:strRef>
              <c:f>Sheet1!$E$1</c:f>
              <c:strCache>
                <c:ptCount val="1"/>
                <c:pt idx="0">
                  <c:v>Combined Average Q2 2019: 34.81%</c:v>
                </c:pt>
              </c:strCache>
            </c:strRef>
          </c:tx>
          <c:spPr>
            <a:ln w="38100">
              <a:solidFill>
                <a:srgbClr val="FF0000"/>
              </a:solidFill>
            </a:ln>
          </c:spPr>
          <c:marker>
            <c:symbol val="none"/>
          </c:marker>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Sheet1!$E$2:$E$53</c:f>
              <c:numCache>
                <c:formatCode>General</c:formatCode>
                <c:ptCount val="52"/>
                <c:pt idx="24" formatCode="0.00%">
                  <c:v>0.68085106382978722</c:v>
                </c:pt>
                <c:pt idx="25" formatCode="0.00%">
                  <c:v>0.6079136690647482</c:v>
                </c:pt>
                <c:pt idx="26" formatCode="0.00%">
                  <c:v>0.56156156156156156</c:v>
                </c:pt>
                <c:pt idx="27" formatCode="0.00%">
                  <c:v>0.68387096774193545</c:v>
                </c:pt>
                <c:pt idx="28" formatCode="0.00%">
                  <c:v>0.62883435582822089</c:v>
                </c:pt>
                <c:pt idx="29" formatCode="0.00%">
                  <c:v>0.60769230769230764</c:v>
                </c:pt>
                <c:pt idx="30" formatCode="0.00%">
                  <c:v>0.61846153846153851</c:v>
                </c:pt>
                <c:pt idx="31" formatCode="0.00%">
                  <c:v>0.66015625</c:v>
                </c:pt>
                <c:pt idx="32" formatCode="0.00%">
                  <c:v>0.49803921568627452</c:v>
                </c:pt>
                <c:pt idx="33" formatCode="0.00%">
                  <c:v>0.51092896174863389</c:v>
                </c:pt>
                <c:pt idx="34" formatCode="0.00%">
                  <c:v>0.51183431952662717</c:v>
                </c:pt>
                <c:pt idx="35" formatCode="0.00%">
                  <c:v>0.36249999999999999</c:v>
                </c:pt>
                <c:pt idx="36" formatCode="0.00%">
                  <c:v>0.31707317073170732</c:v>
                </c:pt>
                <c:pt idx="37" formatCode="0.00%">
                  <c:v>0.33195020746887965</c:v>
                </c:pt>
                <c:pt idx="38" formatCode="0.00%">
                  <c:v>0.43703703703703706</c:v>
                </c:pt>
                <c:pt idx="39" formatCode="0.00%">
                  <c:v>0.3783783783783784</c:v>
                </c:pt>
                <c:pt idx="40" formatCode="0.00%">
                  <c:v>0.53110000000000002</c:v>
                </c:pt>
                <c:pt idx="41" formatCode="0.00%">
                  <c:v>0.31979999999999997</c:v>
                </c:pt>
                <c:pt idx="42" formatCode="0.00%">
                  <c:v>0.41160000000000002</c:v>
                </c:pt>
                <c:pt idx="43" formatCode="0.00%">
                  <c:v>0.32519999999999999</c:v>
                </c:pt>
                <c:pt idx="44" formatCode="0.00%">
                  <c:v>0.42084942084942084</c:v>
                </c:pt>
                <c:pt idx="45" formatCode="0.00%">
                  <c:v>0.38655462184873951</c:v>
                </c:pt>
                <c:pt idx="46" formatCode="0.00%">
                  <c:v>0.39083557951482478</c:v>
                </c:pt>
                <c:pt idx="47" formatCode="0.00%">
                  <c:v>0.41409691629955947</c:v>
                </c:pt>
                <c:pt idx="48" formatCode="0.00%">
                  <c:v>0.41945288753799392</c:v>
                </c:pt>
                <c:pt idx="49" formatCode="0.00%">
                  <c:v>0.34812286689419797</c:v>
                </c:pt>
              </c:numCache>
            </c:numRef>
          </c:val>
          <c:smooth val="0"/>
        </c:ser>
        <c:dLbls>
          <c:showLegendKey val="0"/>
          <c:showVal val="0"/>
          <c:showCatName val="0"/>
          <c:showSerName val="0"/>
          <c:showPercent val="0"/>
          <c:showBubbleSize val="0"/>
        </c:dLbls>
        <c:marker val="1"/>
        <c:smooth val="0"/>
        <c:axId val="439585816"/>
        <c:axId val="439590128"/>
      </c:lineChart>
      <c:catAx>
        <c:axId val="439585816"/>
        <c:scaling>
          <c:orientation val="minMax"/>
        </c:scaling>
        <c:delete val="0"/>
        <c:axPos val="b"/>
        <c:numFmt formatCode="General" sourceLinked="1"/>
        <c:majorTickMark val="out"/>
        <c:minorTickMark val="none"/>
        <c:tickLblPos val="nextTo"/>
        <c:txPr>
          <a:bodyPr rot="-5400000" vert="horz"/>
          <a:lstStyle/>
          <a:p>
            <a:pPr>
              <a:defRPr sz="900" b="1"/>
            </a:pPr>
            <a:endParaRPr lang="en-US"/>
          </a:p>
        </c:txPr>
        <c:crossAx val="439590128"/>
        <c:crosses val="autoZero"/>
        <c:auto val="1"/>
        <c:lblAlgn val="ctr"/>
        <c:lblOffset val="0"/>
        <c:noMultiLvlLbl val="0"/>
      </c:catAx>
      <c:valAx>
        <c:axId val="439590128"/>
        <c:scaling>
          <c:orientation val="minMax"/>
          <c:max val="1"/>
        </c:scaling>
        <c:delete val="0"/>
        <c:axPos val="l"/>
        <c:majorGridlines/>
        <c:numFmt formatCode="0.00%" sourceLinked="1"/>
        <c:majorTickMark val="out"/>
        <c:minorTickMark val="none"/>
        <c:tickLblPos val="nextTo"/>
        <c:txPr>
          <a:bodyPr/>
          <a:lstStyle/>
          <a:p>
            <a:pPr>
              <a:defRPr sz="1200"/>
            </a:pPr>
            <a:endParaRPr lang="en-US"/>
          </a:p>
        </c:txPr>
        <c:crossAx val="439585816"/>
        <c:crosses val="autoZero"/>
        <c:crossBetween val="between"/>
        <c:majorUnit val="0.2"/>
      </c:valAx>
    </c:plotArea>
    <c:legend>
      <c:legendPos val="b"/>
      <c:layout>
        <c:manualLayout>
          <c:xMode val="edge"/>
          <c:yMode val="edge"/>
          <c:x val="3.3730735581129552E-2"/>
          <c:y val="0.88194650301065258"/>
          <c:w val="0.94820804450725649"/>
          <c:h val="8.8641732283464725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Sheet1!$C$1</c:f>
              <c:strCache>
                <c:ptCount val="1"/>
                <c:pt idx="0">
                  <c:v>Cases Closed</c:v>
                </c:pt>
              </c:strCache>
            </c:strRef>
          </c:tx>
          <c:spPr>
            <a:solidFill>
              <a:srgbClr val="FFBC79"/>
            </a:solidFill>
            <a:ln>
              <a:solidFill>
                <a:prstClr val="black"/>
              </a:solidFill>
            </a:ln>
            <a:scene3d>
              <a:camera prst="orthographicFront"/>
              <a:lightRig rig="threePt" dir="t"/>
            </a:scene3d>
            <a:sp3d>
              <a:bevelT w="25400" h="25400"/>
            </a:sp3d>
          </c:spPr>
          <c:invertIfNegative val="0"/>
          <c:cat>
            <c:multiLvlStrRef>
              <c:f>Sheet1!$A$2:$B$31</c:f>
              <c:multiLvlStrCache>
                <c:ptCount val="3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lvl>
                <c:lvl>
                  <c:pt idx="0">
                    <c:v>2008</c:v>
                  </c:pt>
                  <c:pt idx="4">
                    <c:v>2009</c:v>
                  </c:pt>
                  <c:pt idx="8">
                    <c:v>2010</c:v>
                  </c:pt>
                  <c:pt idx="12">
                    <c:v>2011</c:v>
                  </c:pt>
                  <c:pt idx="16">
                    <c:v>2012</c:v>
                  </c:pt>
                  <c:pt idx="20">
                    <c:v>2013</c:v>
                  </c:pt>
                  <c:pt idx="24">
                    <c:v>2014</c:v>
                  </c:pt>
                  <c:pt idx="28">
                    <c:v>2015</c:v>
                  </c:pt>
                </c:lvl>
              </c:multiLvlStrCache>
            </c:multiLvlStrRef>
          </c:cat>
          <c:val>
            <c:numRef>
              <c:f>Sheet1!$C$2:$C$49</c:f>
              <c:numCache>
                <c:formatCode>General</c:formatCode>
                <c:ptCount val="48"/>
                <c:pt idx="0">
                  <c:v>24</c:v>
                </c:pt>
                <c:pt idx="1">
                  <c:v>19</c:v>
                </c:pt>
                <c:pt idx="2">
                  <c:v>8</c:v>
                </c:pt>
                <c:pt idx="3">
                  <c:v>20</c:v>
                </c:pt>
                <c:pt idx="4">
                  <c:v>10</c:v>
                </c:pt>
                <c:pt idx="5">
                  <c:v>5</c:v>
                </c:pt>
                <c:pt idx="6">
                  <c:v>12</c:v>
                </c:pt>
                <c:pt idx="7">
                  <c:v>6</c:v>
                </c:pt>
                <c:pt idx="8">
                  <c:v>4</c:v>
                </c:pt>
                <c:pt idx="9">
                  <c:v>5</c:v>
                </c:pt>
                <c:pt idx="10">
                  <c:v>12</c:v>
                </c:pt>
                <c:pt idx="11">
                  <c:v>4</c:v>
                </c:pt>
                <c:pt idx="12">
                  <c:v>5</c:v>
                </c:pt>
                <c:pt idx="13">
                  <c:v>10</c:v>
                </c:pt>
                <c:pt idx="14">
                  <c:v>23</c:v>
                </c:pt>
                <c:pt idx="15">
                  <c:v>13</c:v>
                </c:pt>
                <c:pt idx="16">
                  <c:v>3</c:v>
                </c:pt>
                <c:pt idx="17">
                  <c:v>3</c:v>
                </c:pt>
                <c:pt idx="18">
                  <c:v>3</c:v>
                </c:pt>
                <c:pt idx="19">
                  <c:v>7</c:v>
                </c:pt>
                <c:pt idx="20">
                  <c:v>4</c:v>
                </c:pt>
                <c:pt idx="21">
                  <c:v>0</c:v>
                </c:pt>
                <c:pt idx="22">
                  <c:v>5</c:v>
                </c:pt>
                <c:pt idx="23">
                  <c:v>9</c:v>
                </c:pt>
                <c:pt idx="24">
                  <c:v>9</c:v>
                </c:pt>
                <c:pt idx="25">
                  <c:v>8</c:v>
                </c:pt>
                <c:pt idx="26">
                  <c:v>2</c:v>
                </c:pt>
                <c:pt idx="27">
                  <c:v>6</c:v>
                </c:pt>
                <c:pt idx="28">
                  <c:v>8</c:v>
                </c:pt>
                <c:pt idx="29">
                  <c:v>5</c:v>
                </c:pt>
                <c:pt idx="30">
                  <c:v>0</c:v>
                </c:pt>
                <c:pt idx="31">
                  <c:v>11</c:v>
                </c:pt>
                <c:pt idx="32">
                  <c:v>0</c:v>
                </c:pt>
                <c:pt idx="33">
                  <c:v>12</c:v>
                </c:pt>
                <c:pt idx="34">
                  <c:v>8</c:v>
                </c:pt>
                <c:pt idx="35">
                  <c:v>0</c:v>
                </c:pt>
                <c:pt idx="36">
                  <c:v>0</c:v>
                </c:pt>
                <c:pt idx="37">
                  <c:v>16</c:v>
                </c:pt>
                <c:pt idx="38">
                  <c:v>8</c:v>
                </c:pt>
                <c:pt idx="39">
                  <c:v>11</c:v>
                </c:pt>
                <c:pt idx="40">
                  <c:v>7</c:v>
                </c:pt>
                <c:pt idx="41">
                  <c:v>8</c:v>
                </c:pt>
                <c:pt idx="42">
                  <c:v>9</c:v>
                </c:pt>
                <c:pt idx="43">
                  <c:v>20</c:v>
                </c:pt>
                <c:pt idx="44">
                  <c:v>0</c:v>
                </c:pt>
                <c:pt idx="45">
                  <c:v>17</c:v>
                </c:pt>
              </c:numCache>
            </c:numRef>
          </c:val>
        </c:ser>
        <c:ser>
          <c:idx val="4"/>
          <c:order val="3"/>
          <c:tx>
            <c:strRef>
              <c:f>Sheet1!$F$1</c:f>
              <c:strCache>
                <c:ptCount val="1"/>
                <c:pt idx="0">
                  <c:v>Cases Pending</c:v>
                </c:pt>
              </c:strCache>
            </c:strRef>
          </c:tx>
          <c:spPr>
            <a:solidFill>
              <a:schemeClr val="accent5">
                <a:lumMod val="50000"/>
              </a:schemeClr>
            </a:solidFill>
            <a:ln>
              <a:solidFill>
                <a:prstClr val="black"/>
              </a:solidFill>
            </a:ln>
            <a:scene3d>
              <a:camera prst="orthographicFront"/>
              <a:lightRig rig="threePt" dir="t"/>
            </a:scene3d>
            <a:sp3d>
              <a:bevelT w="25400" h="25400"/>
            </a:sp3d>
          </c:spPr>
          <c:invertIfNegative val="0"/>
          <c:cat>
            <c:multiLvlStrRef>
              <c:f>Sheet1!$A$2:$B$31</c:f>
              <c:multiLvlStrCache>
                <c:ptCount val="3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lvl>
                <c:lvl>
                  <c:pt idx="0">
                    <c:v>2008</c:v>
                  </c:pt>
                  <c:pt idx="4">
                    <c:v>2009</c:v>
                  </c:pt>
                  <c:pt idx="8">
                    <c:v>2010</c:v>
                  </c:pt>
                  <c:pt idx="12">
                    <c:v>2011</c:v>
                  </c:pt>
                  <c:pt idx="16">
                    <c:v>2012</c:v>
                  </c:pt>
                  <c:pt idx="20">
                    <c:v>2013</c:v>
                  </c:pt>
                  <c:pt idx="24">
                    <c:v>2014</c:v>
                  </c:pt>
                  <c:pt idx="28">
                    <c:v>2015</c:v>
                  </c:pt>
                </c:lvl>
              </c:multiLvlStrCache>
            </c:multiLvlStrRef>
          </c:cat>
          <c:val>
            <c:numRef>
              <c:f>Sheet1!$F$2:$F$49</c:f>
              <c:numCache>
                <c:formatCode>General</c:formatCode>
                <c:ptCount val="48"/>
                <c:pt idx="0">
                  <c:v>-48</c:v>
                </c:pt>
                <c:pt idx="1">
                  <c:v>-36</c:v>
                </c:pt>
                <c:pt idx="2">
                  <c:v>-39</c:v>
                </c:pt>
                <c:pt idx="3">
                  <c:v>-35</c:v>
                </c:pt>
                <c:pt idx="4">
                  <c:v>-27</c:v>
                </c:pt>
                <c:pt idx="5">
                  <c:v>-27</c:v>
                </c:pt>
                <c:pt idx="6">
                  <c:v>-28</c:v>
                </c:pt>
                <c:pt idx="7">
                  <c:v>-30</c:v>
                </c:pt>
                <c:pt idx="8">
                  <c:v>-33</c:v>
                </c:pt>
                <c:pt idx="9">
                  <c:v>-33</c:v>
                </c:pt>
                <c:pt idx="10">
                  <c:v>-27</c:v>
                </c:pt>
                <c:pt idx="11">
                  <c:v>-35</c:v>
                </c:pt>
                <c:pt idx="12">
                  <c:v>-31</c:v>
                </c:pt>
                <c:pt idx="13">
                  <c:v>-31</c:v>
                </c:pt>
                <c:pt idx="14">
                  <c:v>-23</c:v>
                </c:pt>
                <c:pt idx="15">
                  <c:v>-18</c:v>
                </c:pt>
                <c:pt idx="16">
                  <c:v>-19</c:v>
                </c:pt>
                <c:pt idx="17">
                  <c:v>-18</c:v>
                </c:pt>
                <c:pt idx="18">
                  <c:v>-16</c:v>
                </c:pt>
                <c:pt idx="19">
                  <c:v>-13</c:v>
                </c:pt>
                <c:pt idx="20">
                  <c:v>-17</c:v>
                </c:pt>
                <c:pt idx="21">
                  <c:v>-27</c:v>
                </c:pt>
                <c:pt idx="22">
                  <c:v>-28</c:v>
                </c:pt>
                <c:pt idx="23">
                  <c:v>-29</c:v>
                </c:pt>
                <c:pt idx="24">
                  <c:v>-21</c:v>
                </c:pt>
                <c:pt idx="25">
                  <c:v>-17</c:v>
                </c:pt>
                <c:pt idx="26">
                  <c:v>-21</c:v>
                </c:pt>
                <c:pt idx="27">
                  <c:v>-21</c:v>
                </c:pt>
                <c:pt idx="28">
                  <c:v>-17</c:v>
                </c:pt>
                <c:pt idx="29">
                  <c:v>-17</c:v>
                </c:pt>
                <c:pt idx="30">
                  <c:v>-26</c:v>
                </c:pt>
                <c:pt idx="31">
                  <c:v>-21</c:v>
                </c:pt>
                <c:pt idx="32">
                  <c:v>-27</c:v>
                </c:pt>
                <c:pt idx="33">
                  <c:v>-23</c:v>
                </c:pt>
                <c:pt idx="34">
                  <c:v>-22</c:v>
                </c:pt>
                <c:pt idx="35">
                  <c:v>-31</c:v>
                </c:pt>
                <c:pt idx="36">
                  <c:v>-38</c:v>
                </c:pt>
                <c:pt idx="37">
                  <c:v>-28</c:v>
                </c:pt>
                <c:pt idx="38">
                  <c:v>-31</c:v>
                </c:pt>
                <c:pt idx="39">
                  <c:v>-28</c:v>
                </c:pt>
                <c:pt idx="40">
                  <c:v>-31</c:v>
                </c:pt>
                <c:pt idx="41">
                  <c:v>-29</c:v>
                </c:pt>
                <c:pt idx="42">
                  <c:v>-30</c:v>
                </c:pt>
                <c:pt idx="43">
                  <c:v>-29</c:v>
                </c:pt>
                <c:pt idx="44">
                  <c:v>-42</c:v>
                </c:pt>
                <c:pt idx="45">
                  <c:v>-40</c:v>
                </c:pt>
              </c:numCache>
            </c:numRef>
          </c:val>
        </c:ser>
        <c:dLbls>
          <c:showLegendKey val="0"/>
          <c:showVal val="0"/>
          <c:showCatName val="0"/>
          <c:showSerName val="0"/>
          <c:showPercent val="0"/>
          <c:showBubbleSize val="0"/>
        </c:dLbls>
        <c:gapWidth val="25"/>
        <c:overlap val="100"/>
        <c:axId val="439588168"/>
        <c:axId val="439589736"/>
      </c:barChart>
      <c:lineChart>
        <c:grouping val="standard"/>
        <c:varyColors val="0"/>
        <c:ser>
          <c:idx val="2"/>
          <c:order val="1"/>
          <c:tx>
            <c:strRef>
              <c:f>Sheet1!$D$1</c:f>
              <c:strCache>
                <c:ptCount val="1"/>
                <c:pt idx="0">
                  <c:v>Goal</c:v>
                </c:pt>
              </c:strCache>
            </c:strRef>
          </c:tx>
          <c:spPr>
            <a:ln w="38100">
              <a:solidFill>
                <a:srgbClr val="00B050"/>
              </a:solidFill>
            </a:ln>
          </c:spPr>
          <c:marker>
            <c:symbol val="none"/>
          </c:marker>
          <c:dLbls>
            <c:dLbl>
              <c:idx val="39"/>
              <c:layout>
                <c:manualLayout>
                  <c:x val="6.7528735632183909E-2"/>
                  <c:y val="4.8735907599789172E-3"/>
                </c:manualLayout>
              </c:layout>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multiLvlStrRef>
              <c:f>Sheet1!$A$2:$B$301</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Sheet1!$D$2:$D$49</c:f>
              <c:numCache>
                <c:formatCode>General</c:formatCode>
                <c:ptCount val="48"/>
                <c:pt idx="0">
                  <c:v>45</c:v>
                </c:pt>
                <c:pt idx="1">
                  <c:v>45</c:v>
                </c:pt>
                <c:pt idx="2">
                  <c:v>45</c:v>
                </c:pt>
                <c:pt idx="3">
                  <c:v>45</c:v>
                </c:pt>
                <c:pt idx="4">
                  <c:v>45</c:v>
                </c:pt>
                <c:pt idx="5">
                  <c:v>45</c:v>
                </c:pt>
                <c:pt idx="6">
                  <c:v>45</c:v>
                </c:pt>
                <c:pt idx="7">
                  <c:v>45</c:v>
                </c:pt>
                <c:pt idx="8">
                  <c:v>15</c:v>
                </c:pt>
                <c:pt idx="9">
                  <c:v>15</c:v>
                </c:pt>
                <c:pt idx="10">
                  <c:v>15</c:v>
                </c:pt>
                <c:pt idx="11">
                  <c:v>15</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numCache>
            </c:numRef>
          </c:val>
          <c:smooth val="0"/>
        </c:ser>
        <c:ser>
          <c:idx val="3"/>
          <c:order val="2"/>
          <c:tx>
            <c:strRef>
              <c:f>Sheet1!$E$1</c:f>
              <c:strCache>
                <c:ptCount val="1"/>
                <c:pt idx="0">
                  <c:v>Annual Average</c:v>
                </c:pt>
              </c:strCache>
            </c:strRef>
          </c:tx>
          <c:spPr>
            <a:ln w="38100">
              <a:solidFill>
                <a:srgbClr val="FF0000"/>
              </a:solidFill>
            </a:ln>
          </c:spPr>
          <c:marker>
            <c:symbol val="none"/>
          </c:marker>
          <c:cat>
            <c:multiLvlStrRef>
              <c:f>Sheet1!$A$2:$B$301</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Sheet1!$E$2:$E$49</c:f>
              <c:numCache>
                <c:formatCode>General</c:formatCode>
                <c:ptCount val="48"/>
                <c:pt idx="0">
                  <c:v>17.75</c:v>
                </c:pt>
                <c:pt idx="1">
                  <c:v>17.75</c:v>
                </c:pt>
                <c:pt idx="2">
                  <c:v>17.75</c:v>
                </c:pt>
                <c:pt idx="3">
                  <c:v>17.75</c:v>
                </c:pt>
                <c:pt idx="4">
                  <c:v>8.25</c:v>
                </c:pt>
                <c:pt idx="5">
                  <c:v>8.25</c:v>
                </c:pt>
                <c:pt idx="6">
                  <c:v>8.25</c:v>
                </c:pt>
                <c:pt idx="7">
                  <c:v>8.25</c:v>
                </c:pt>
                <c:pt idx="8">
                  <c:v>6.25</c:v>
                </c:pt>
                <c:pt idx="9">
                  <c:v>6.25</c:v>
                </c:pt>
                <c:pt idx="10">
                  <c:v>6.25</c:v>
                </c:pt>
                <c:pt idx="11">
                  <c:v>6.25</c:v>
                </c:pt>
                <c:pt idx="12">
                  <c:v>12.75</c:v>
                </c:pt>
                <c:pt idx="13">
                  <c:v>12.75</c:v>
                </c:pt>
                <c:pt idx="14">
                  <c:v>12.75</c:v>
                </c:pt>
                <c:pt idx="15">
                  <c:v>12.75</c:v>
                </c:pt>
                <c:pt idx="16">
                  <c:v>7</c:v>
                </c:pt>
                <c:pt idx="17">
                  <c:v>7</c:v>
                </c:pt>
                <c:pt idx="18">
                  <c:v>7</c:v>
                </c:pt>
                <c:pt idx="19">
                  <c:v>7</c:v>
                </c:pt>
                <c:pt idx="20">
                  <c:v>4.5</c:v>
                </c:pt>
                <c:pt idx="21">
                  <c:v>4.5</c:v>
                </c:pt>
                <c:pt idx="22">
                  <c:v>4.5</c:v>
                </c:pt>
                <c:pt idx="23">
                  <c:v>4.5</c:v>
                </c:pt>
                <c:pt idx="24">
                  <c:v>6.25</c:v>
                </c:pt>
                <c:pt idx="25">
                  <c:v>6.25</c:v>
                </c:pt>
                <c:pt idx="26">
                  <c:v>6.25</c:v>
                </c:pt>
                <c:pt idx="27">
                  <c:v>6.25</c:v>
                </c:pt>
                <c:pt idx="28">
                  <c:v>6</c:v>
                </c:pt>
                <c:pt idx="29">
                  <c:v>6</c:v>
                </c:pt>
                <c:pt idx="30">
                  <c:v>6</c:v>
                </c:pt>
                <c:pt idx="31">
                  <c:v>6</c:v>
                </c:pt>
                <c:pt idx="32">
                  <c:v>5</c:v>
                </c:pt>
                <c:pt idx="33">
                  <c:v>5</c:v>
                </c:pt>
                <c:pt idx="34">
                  <c:v>5</c:v>
                </c:pt>
                <c:pt idx="35">
                  <c:v>5</c:v>
                </c:pt>
                <c:pt idx="36">
                  <c:v>8.75</c:v>
                </c:pt>
                <c:pt idx="37">
                  <c:v>8.75</c:v>
                </c:pt>
                <c:pt idx="38">
                  <c:v>8.75</c:v>
                </c:pt>
                <c:pt idx="39">
                  <c:v>8.75</c:v>
                </c:pt>
                <c:pt idx="40">
                  <c:v>11</c:v>
                </c:pt>
                <c:pt idx="41">
                  <c:v>11</c:v>
                </c:pt>
                <c:pt idx="42">
                  <c:v>11</c:v>
                </c:pt>
                <c:pt idx="43">
                  <c:v>11</c:v>
                </c:pt>
                <c:pt idx="44">
                  <c:v>8.5</c:v>
                </c:pt>
                <c:pt idx="45">
                  <c:v>8.5</c:v>
                </c:pt>
                <c:pt idx="46">
                  <c:v>8.5</c:v>
                </c:pt>
                <c:pt idx="47">
                  <c:v>8.5</c:v>
                </c:pt>
              </c:numCache>
            </c:numRef>
          </c:val>
          <c:smooth val="0"/>
        </c:ser>
        <c:ser>
          <c:idx val="5"/>
          <c:order val="4"/>
          <c:tx>
            <c:strRef>
              <c:f>Sheet1!$H$1</c:f>
              <c:strCache>
                <c:ptCount val="1"/>
                <c:pt idx="0">
                  <c:v>Pending Target</c:v>
                </c:pt>
              </c:strCache>
            </c:strRef>
          </c:tx>
          <c:spPr>
            <a:ln w="38100">
              <a:solidFill>
                <a:srgbClr val="00B050"/>
              </a:solidFill>
            </a:ln>
          </c:spPr>
          <c:marker>
            <c:symbol val="none"/>
          </c:marker>
          <c:dLbls>
            <c:dLbl>
              <c:idx val="39"/>
              <c:layout>
                <c:manualLayout>
                  <c:x val="6.7528735632183909E-2"/>
                  <c:y val="2.4367953799894586E-3"/>
                </c:manualLayout>
              </c:layout>
              <c:showLegendKey val="0"/>
              <c:showVal val="1"/>
              <c:showCatName val="0"/>
              <c:showSerName val="0"/>
              <c:showPercent val="0"/>
              <c:showBubbleSize val="0"/>
              <c:extLst>
                <c:ext xmlns:c15="http://schemas.microsoft.com/office/drawing/2012/chart" uri="{CE6537A1-D6FC-4f65-9D91-7224C49458BB}"/>
              </c:extLst>
            </c:dLbl>
            <c:numFmt formatCode="0;0;0" sourceLinked="0"/>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Sheet1!$A$2:$B$301</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Sheet1!$H$2:$H$49</c:f>
              <c:numCache>
                <c:formatCode>General</c:formatCode>
                <c:ptCount val="48"/>
                <c:pt idx="0">
                  <c:v>-40</c:v>
                </c:pt>
                <c:pt idx="1">
                  <c:v>-40</c:v>
                </c:pt>
                <c:pt idx="2">
                  <c:v>-40</c:v>
                </c:pt>
                <c:pt idx="3">
                  <c:v>-40</c:v>
                </c:pt>
                <c:pt idx="4">
                  <c:v>-40</c:v>
                </c:pt>
                <c:pt idx="5">
                  <c:v>-40</c:v>
                </c:pt>
                <c:pt idx="6">
                  <c:v>-40</c:v>
                </c:pt>
                <c:pt idx="7">
                  <c:v>-40</c:v>
                </c:pt>
                <c:pt idx="8">
                  <c:v>-40</c:v>
                </c:pt>
                <c:pt idx="9">
                  <c:v>-40</c:v>
                </c:pt>
                <c:pt idx="10">
                  <c:v>-40</c:v>
                </c:pt>
                <c:pt idx="11">
                  <c:v>-40</c:v>
                </c:pt>
                <c:pt idx="12">
                  <c:v>-40</c:v>
                </c:pt>
                <c:pt idx="13">
                  <c:v>-23</c:v>
                </c:pt>
                <c:pt idx="14">
                  <c:v>-23</c:v>
                </c:pt>
                <c:pt idx="15">
                  <c:v>-23</c:v>
                </c:pt>
                <c:pt idx="16">
                  <c:v>-23</c:v>
                </c:pt>
                <c:pt idx="17">
                  <c:v>-23</c:v>
                </c:pt>
                <c:pt idx="18">
                  <c:v>-23</c:v>
                </c:pt>
                <c:pt idx="19">
                  <c:v>-23</c:v>
                </c:pt>
                <c:pt idx="20">
                  <c:v>-23</c:v>
                </c:pt>
                <c:pt idx="21">
                  <c:v>-23</c:v>
                </c:pt>
                <c:pt idx="22">
                  <c:v>-23</c:v>
                </c:pt>
                <c:pt idx="23">
                  <c:v>-23</c:v>
                </c:pt>
                <c:pt idx="24">
                  <c:v>-23</c:v>
                </c:pt>
                <c:pt idx="25">
                  <c:v>-23</c:v>
                </c:pt>
                <c:pt idx="26">
                  <c:v>-23</c:v>
                </c:pt>
                <c:pt idx="27">
                  <c:v>-23</c:v>
                </c:pt>
                <c:pt idx="28">
                  <c:v>-23</c:v>
                </c:pt>
                <c:pt idx="29">
                  <c:v>-23</c:v>
                </c:pt>
                <c:pt idx="30">
                  <c:v>-23</c:v>
                </c:pt>
                <c:pt idx="31">
                  <c:v>-23</c:v>
                </c:pt>
                <c:pt idx="32">
                  <c:v>-23</c:v>
                </c:pt>
                <c:pt idx="33">
                  <c:v>-23</c:v>
                </c:pt>
                <c:pt idx="34">
                  <c:v>-23</c:v>
                </c:pt>
                <c:pt idx="35">
                  <c:v>-23</c:v>
                </c:pt>
                <c:pt idx="36">
                  <c:v>-23</c:v>
                </c:pt>
                <c:pt idx="37">
                  <c:v>-23</c:v>
                </c:pt>
                <c:pt idx="38">
                  <c:v>-23</c:v>
                </c:pt>
                <c:pt idx="39">
                  <c:v>-23</c:v>
                </c:pt>
                <c:pt idx="40">
                  <c:v>-23</c:v>
                </c:pt>
                <c:pt idx="41">
                  <c:v>-23</c:v>
                </c:pt>
                <c:pt idx="42">
                  <c:v>-23</c:v>
                </c:pt>
                <c:pt idx="43">
                  <c:v>-23</c:v>
                </c:pt>
                <c:pt idx="44">
                  <c:v>-23</c:v>
                </c:pt>
                <c:pt idx="45">
                  <c:v>-23</c:v>
                </c:pt>
                <c:pt idx="46">
                  <c:v>-23</c:v>
                </c:pt>
                <c:pt idx="47">
                  <c:v>-23</c:v>
                </c:pt>
              </c:numCache>
            </c:numRef>
          </c:val>
          <c:smooth val="0"/>
        </c:ser>
        <c:ser>
          <c:idx val="0"/>
          <c:order val="5"/>
          <c:tx>
            <c:strRef>
              <c:f>Sheet1!$G$1</c:f>
              <c:strCache>
                <c:ptCount val="1"/>
                <c:pt idx="0">
                  <c:v>Pending Average</c:v>
                </c:pt>
              </c:strCache>
            </c:strRef>
          </c:tx>
          <c:spPr>
            <a:ln w="38100">
              <a:solidFill>
                <a:srgbClr val="FF0000"/>
              </a:solidFill>
            </a:ln>
          </c:spPr>
          <c:marker>
            <c:symbol val="none"/>
          </c:marker>
          <c:cat>
            <c:multiLvlStrRef>
              <c:f>Sheet1!$A$2:$B$301</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Sheet1!$G$2:$G$49</c:f>
              <c:numCache>
                <c:formatCode>General</c:formatCode>
                <c:ptCount val="48"/>
                <c:pt idx="0">
                  <c:v>-39.5</c:v>
                </c:pt>
                <c:pt idx="1">
                  <c:v>-39.5</c:v>
                </c:pt>
                <c:pt idx="2">
                  <c:v>-39.5</c:v>
                </c:pt>
                <c:pt idx="3">
                  <c:v>-39.5</c:v>
                </c:pt>
                <c:pt idx="4">
                  <c:v>-28</c:v>
                </c:pt>
                <c:pt idx="5">
                  <c:v>-28</c:v>
                </c:pt>
                <c:pt idx="6">
                  <c:v>-28</c:v>
                </c:pt>
                <c:pt idx="7">
                  <c:v>-28</c:v>
                </c:pt>
                <c:pt idx="8">
                  <c:v>-32</c:v>
                </c:pt>
                <c:pt idx="9">
                  <c:v>-32</c:v>
                </c:pt>
                <c:pt idx="10">
                  <c:v>-32</c:v>
                </c:pt>
                <c:pt idx="11">
                  <c:v>-32</c:v>
                </c:pt>
                <c:pt idx="12">
                  <c:v>-25.75</c:v>
                </c:pt>
                <c:pt idx="13">
                  <c:v>-25.75</c:v>
                </c:pt>
                <c:pt idx="14">
                  <c:v>-25.75</c:v>
                </c:pt>
                <c:pt idx="15">
                  <c:v>-25.75</c:v>
                </c:pt>
                <c:pt idx="16">
                  <c:v>-16.5</c:v>
                </c:pt>
                <c:pt idx="17">
                  <c:v>-16.5</c:v>
                </c:pt>
                <c:pt idx="18">
                  <c:v>-16.5</c:v>
                </c:pt>
                <c:pt idx="19">
                  <c:v>-16.5</c:v>
                </c:pt>
                <c:pt idx="20">
                  <c:v>-25.25</c:v>
                </c:pt>
                <c:pt idx="21">
                  <c:v>-25.25</c:v>
                </c:pt>
                <c:pt idx="22">
                  <c:v>-25.25</c:v>
                </c:pt>
                <c:pt idx="23">
                  <c:v>-25.25</c:v>
                </c:pt>
                <c:pt idx="24">
                  <c:v>-20</c:v>
                </c:pt>
                <c:pt idx="25">
                  <c:v>-20</c:v>
                </c:pt>
                <c:pt idx="26">
                  <c:v>-20</c:v>
                </c:pt>
                <c:pt idx="27">
                  <c:v>-20</c:v>
                </c:pt>
                <c:pt idx="28">
                  <c:v>-20.25</c:v>
                </c:pt>
                <c:pt idx="29">
                  <c:v>-20.25</c:v>
                </c:pt>
                <c:pt idx="30">
                  <c:v>-20.25</c:v>
                </c:pt>
                <c:pt idx="31">
                  <c:v>-20.25</c:v>
                </c:pt>
                <c:pt idx="32">
                  <c:v>-25.75</c:v>
                </c:pt>
                <c:pt idx="33">
                  <c:v>-25.75</c:v>
                </c:pt>
                <c:pt idx="34">
                  <c:v>-25.75</c:v>
                </c:pt>
                <c:pt idx="35">
                  <c:v>-25.75</c:v>
                </c:pt>
                <c:pt idx="36">
                  <c:v>-31.25</c:v>
                </c:pt>
                <c:pt idx="37">
                  <c:v>-31.25</c:v>
                </c:pt>
                <c:pt idx="38">
                  <c:v>-31.25</c:v>
                </c:pt>
                <c:pt idx="39">
                  <c:v>-31.25</c:v>
                </c:pt>
                <c:pt idx="40">
                  <c:v>-29.75</c:v>
                </c:pt>
                <c:pt idx="41">
                  <c:v>-29.75</c:v>
                </c:pt>
                <c:pt idx="42">
                  <c:v>-29.75</c:v>
                </c:pt>
                <c:pt idx="43">
                  <c:v>-29.75</c:v>
                </c:pt>
                <c:pt idx="44">
                  <c:v>-41</c:v>
                </c:pt>
                <c:pt idx="45">
                  <c:v>-41</c:v>
                </c:pt>
                <c:pt idx="46">
                  <c:v>-41</c:v>
                </c:pt>
                <c:pt idx="47">
                  <c:v>-41</c:v>
                </c:pt>
              </c:numCache>
            </c:numRef>
          </c:val>
          <c:smooth val="0"/>
        </c:ser>
        <c:ser>
          <c:idx val="6"/>
          <c:order val="6"/>
          <c:tx>
            <c:v>Cases Closed Total</c:v>
          </c:tx>
          <c:spPr>
            <a:ln>
              <a:noFill/>
            </a:ln>
          </c:spPr>
          <c:marker>
            <c:symbol val="none"/>
          </c:marker>
          <c:dLbls>
            <c:dLbl>
              <c:idx val="20"/>
              <c:dLblPos val="t"/>
              <c:showLegendKey val="0"/>
              <c:showVal val="1"/>
              <c:showCatName val="0"/>
              <c:showSerName val="0"/>
              <c:showPercent val="0"/>
              <c:showBubbleSize val="0"/>
              <c:extLst>
                <c:ext xmlns:c15="http://schemas.microsoft.com/office/drawing/2012/chart" uri="{CE6537A1-D6FC-4f65-9D91-7224C49458BB}"/>
              </c:extLst>
            </c:dLbl>
            <c:dLbl>
              <c:idx val="21"/>
              <c:dLblPos val="t"/>
              <c:showLegendKey val="0"/>
              <c:showVal val="1"/>
              <c:showCatName val="0"/>
              <c:showSerName val="0"/>
              <c:showPercent val="0"/>
              <c:showBubbleSize val="0"/>
              <c:extLst>
                <c:ext xmlns:c15="http://schemas.microsoft.com/office/drawing/2012/chart" uri="{CE6537A1-D6FC-4f65-9D91-7224C49458BB}"/>
              </c:extLst>
            </c:dLbl>
            <c:dLbl>
              <c:idx val="22"/>
              <c:dLblPos val="t"/>
              <c:showLegendKey val="0"/>
              <c:showVal val="1"/>
              <c:showCatName val="0"/>
              <c:showSerName val="0"/>
              <c:showPercent val="0"/>
              <c:showBubbleSize val="0"/>
              <c:extLst>
                <c:ext xmlns:c15="http://schemas.microsoft.com/office/drawing/2012/chart" uri="{CE6537A1-D6FC-4f65-9D91-7224C49458BB}"/>
              </c:extLst>
            </c:dLbl>
            <c:dLbl>
              <c:idx val="23"/>
              <c:dLblPos val="t"/>
              <c:showLegendKey val="0"/>
              <c:showVal val="1"/>
              <c:showCatName val="0"/>
              <c:showSerName val="0"/>
              <c:showPercent val="0"/>
              <c:showBubbleSize val="0"/>
              <c:extLst>
                <c:ext xmlns:c15="http://schemas.microsoft.com/office/drawing/2012/chart" uri="{CE6537A1-D6FC-4f65-9D91-7224C49458BB}"/>
              </c:extLst>
            </c:dLbl>
            <c:dLbl>
              <c:idx val="24"/>
              <c:dLblPos val="t"/>
              <c:showLegendKey val="0"/>
              <c:showVal val="1"/>
              <c:showCatName val="0"/>
              <c:showSerName val="0"/>
              <c:showPercent val="0"/>
              <c:showBubbleSize val="0"/>
              <c:extLst>
                <c:ext xmlns:c15="http://schemas.microsoft.com/office/drawing/2012/chart" uri="{CE6537A1-D6FC-4f65-9D91-7224C49458BB}"/>
              </c:extLst>
            </c:dLbl>
            <c:dLbl>
              <c:idx val="25"/>
              <c:dLblPos val="t"/>
              <c:showLegendKey val="0"/>
              <c:showVal val="1"/>
              <c:showCatName val="0"/>
              <c:showSerName val="0"/>
              <c:showPercent val="0"/>
              <c:showBubbleSize val="0"/>
              <c:extLst>
                <c:ext xmlns:c15="http://schemas.microsoft.com/office/drawing/2012/chart" uri="{CE6537A1-D6FC-4f65-9D91-7224C49458BB}"/>
              </c:extLst>
            </c:dLbl>
            <c:dLbl>
              <c:idx val="26"/>
              <c:dLblPos val="t"/>
              <c:showLegendKey val="0"/>
              <c:showVal val="1"/>
              <c:showCatName val="0"/>
              <c:showSerName val="0"/>
              <c:showPercent val="0"/>
              <c:showBubbleSize val="0"/>
              <c:extLst>
                <c:ext xmlns:c15="http://schemas.microsoft.com/office/drawing/2012/chart" uri="{CE6537A1-D6FC-4f65-9D91-7224C49458BB}"/>
              </c:extLst>
            </c:dLbl>
            <c:dLbl>
              <c:idx val="27"/>
              <c:layout>
                <c:manualLayout>
                  <c:x val="-2.137229613539687E-2"/>
                  <c:y val="-4.76149817249940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8"/>
              <c:dLblPos val="t"/>
              <c:showLegendKey val="0"/>
              <c:showVal val="1"/>
              <c:showCatName val="0"/>
              <c:showSerName val="0"/>
              <c:showPercent val="0"/>
              <c:showBubbleSize val="0"/>
              <c:extLst>
                <c:ext xmlns:c15="http://schemas.microsoft.com/office/drawing/2012/chart" uri="{CE6537A1-D6FC-4f65-9D91-7224C49458BB}"/>
              </c:extLst>
            </c:dLbl>
            <c:dLbl>
              <c:idx val="29"/>
              <c:layout>
                <c:manualLayout>
                  <c:x val="-1.8746492895284642E-2"/>
                  <c:y val="-7.4431818944952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dLblPos val="t"/>
              <c:showLegendKey val="0"/>
              <c:showVal val="1"/>
              <c:showCatName val="0"/>
              <c:showSerName val="0"/>
              <c:showPercent val="0"/>
              <c:showBubbleSize val="0"/>
              <c:extLst>
                <c:ext xmlns:c15="http://schemas.microsoft.com/office/drawing/2012/chart" uri="{CE6537A1-D6FC-4f65-9D91-7224C49458BB}"/>
              </c:extLst>
            </c:dLbl>
            <c:dLbl>
              <c:idx val="31"/>
              <c:dLblPos val="t"/>
              <c:showLegendKey val="0"/>
              <c:showVal val="1"/>
              <c:showCatName val="0"/>
              <c:showSerName val="0"/>
              <c:showPercent val="0"/>
              <c:showBubbleSize val="0"/>
              <c:extLst>
                <c:ext xmlns:c15="http://schemas.microsoft.com/office/drawing/2012/chart" uri="{CE6537A1-D6FC-4f65-9D91-7224C49458BB}"/>
              </c:extLst>
            </c:dLbl>
            <c:dLbl>
              <c:idx val="32"/>
              <c:dLblPos val="t"/>
              <c:showLegendKey val="0"/>
              <c:showVal val="1"/>
              <c:showCatName val="0"/>
              <c:showSerName val="0"/>
              <c:showPercent val="0"/>
              <c:showBubbleSize val="0"/>
              <c:extLst>
                <c:ext xmlns:c15="http://schemas.microsoft.com/office/drawing/2012/chart" uri="{CE6537A1-D6FC-4f65-9D91-7224C49458BB}"/>
              </c:extLst>
            </c:dLbl>
            <c:dLbl>
              <c:idx val="33"/>
              <c:dLblPos val="t"/>
              <c:showLegendKey val="0"/>
              <c:showVal val="1"/>
              <c:showCatName val="0"/>
              <c:showSerName val="0"/>
              <c:showPercent val="0"/>
              <c:showBubbleSize val="0"/>
              <c:extLst>
                <c:ext xmlns:c15="http://schemas.microsoft.com/office/drawing/2012/chart" uri="{CE6537A1-D6FC-4f65-9D91-7224C49458BB}"/>
              </c:extLst>
            </c:dLbl>
            <c:dLbl>
              <c:idx val="34"/>
              <c:dLblPos val="t"/>
              <c:showLegendKey val="0"/>
              <c:showVal val="1"/>
              <c:showCatName val="0"/>
              <c:showSerName val="0"/>
              <c:showPercent val="0"/>
              <c:showBubbleSize val="0"/>
              <c:extLst>
                <c:ext xmlns:c15="http://schemas.microsoft.com/office/drawing/2012/chart" uri="{CE6537A1-D6FC-4f65-9D91-7224C49458BB}"/>
              </c:extLst>
            </c:dLbl>
            <c:dLbl>
              <c:idx val="35"/>
              <c:dLblPos val="t"/>
              <c:showLegendKey val="0"/>
              <c:showVal val="1"/>
              <c:showCatName val="0"/>
              <c:showSerName val="0"/>
              <c:showPercent val="0"/>
              <c:showBubbleSize val="0"/>
              <c:extLst>
                <c:ext xmlns:c15="http://schemas.microsoft.com/office/drawing/2012/chart" uri="{CE6537A1-D6FC-4f65-9D91-7224C49458BB}"/>
              </c:extLst>
            </c:dLbl>
            <c:dLbl>
              <c:idx val="36"/>
              <c:dLblPos val="t"/>
              <c:showLegendKey val="0"/>
              <c:showVal val="1"/>
              <c:showCatName val="0"/>
              <c:showSerName val="0"/>
              <c:showPercent val="0"/>
              <c:showBubbleSize val="0"/>
              <c:extLst>
                <c:ext xmlns:c15="http://schemas.microsoft.com/office/drawing/2012/chart" uri="{CE6537A1-D6FC-4f65-9D91-7224C49458BB}"/>
              </c:extLst>
            </c:dLbl>
            <c:dLbl>
              <c:idx val="37"/>
              <c:dLblPos val="t"/>
              <c:showLegendKey val="0"/>
              <c:showVal val="1"/>
              <c:showCatName val="0"/>
              <c:showSerName val="0"/>
              <c:showPercent val="0"/>
              <c:showBubbleSize val="0"/>
              <c:extLst>
                <c:ext xmlns:c15="http://schemas.microsoft.com/office/drawing/2012/chart" uri="{CE6537A1-D6FC-4f65-9D91-7224C49458BB}"/>
              </c:extLst>
            </c:dLbl>
            <c:dLbl>
              <c:idx val="38"/>
              <c:dLblPos val="t"/>
              <c:showLegendKey val="0"/>
              <c:showVal val="1"/>
              <c:showCatName val="0"/>
              <c:showSerName val="0"/>
              <c:showPercent val="0"/>
              <c:showBubbleSize val="0"/>
              <c:extLst>
                <c:ext xmlns:c15="http://schemas.microsoft.com/office/drawing/2012/chart" uri="{CE6537A1-D6FC-4f65-9D91-7224C49458BB}"/>
              </c:extLst>
            </c:dLbl>
            <c:dLbl>
              <c:idx val="39"/>
              <c:dLblPos val="t"/>
              <c:showLegendKey val="0"/>
              <c:showVal val="1"/>
              <c:showCatName val="0"/>
              <c:showSerName val="0"/>
              <c:showPercent val="0"/>
              <c:showBubbleSize val="0"/>
              <c:extLst>
                <c:ext xmlns:c15="http://schemas.microsoft.com/office/drawing/2012/chart" uri="{CE6537A1-D6FC-4f65-9D91-7224C49458BB}"/>
              </c:extLst>
            </c:dLbl>
            <c:dLbl>
              <c:idx val="40"/>
              <c:dLblPos val="t"/>
              <c:showLegendKey val="0"/>
              <c:showVal val="1"/>
              <c:showCatName val="0"/>
              <c:showSerName val="0"/>
              <c:showPercent val="0"/>
              <c:showBubbleSize val="0"/>
              <c:extLst>
                <c:ext xmlns:c15="http://schemas.microsoft.com/office/drawing/2012/chart" uri="{CE6537A1-D6FC-4f65-9D91-7224C49458BB}"/>
              </c:extLst>
            </c:dLbl>
            <c:dLbl>
              <c:idx val="41"/>
              <c:dLblPos val="t"/>
              <c:showLegendKey val="0"/>
              <c:showVal val="1"/>
              <c:showCatName val="0"/>
              <c:showSerName val="0"/>
              <c:showPercent val="0"/>
              <c:showBubbleSize val="0"/>
              <c:extLst>
                <c:ext xmlns:c15="http://schemas.microsoft.com/office/drawing/2012/chart" uri="{CE6537A1-D6FC-4f65-9D91-7224C49458BB}"/>
              </c:extLst>
            </c:dLbl>
            <c:dLbl>
              <c:idx val="42"/>
              <c:dLblPos val="t"/>
              <c:showLegendKey val="0"/>
              <c:showVal val="1"/>
              <c:showCatName val="0"/>
              <c:showSerName val="0"/>
              <c:showPercent val="0"/>
              <c:showBubbleSize val="0"/>
              <c:extLst>
                <c:ext xmlns:c15="http://schemas.microsoft.com/office/drawing/2012/chart" uri="{CE6537A1-D6FC-4f65-9D91-7224C49458BB}"/>
              </c:extLst>
            </c:dLbl>
            <c:dLbl>
              <c:idx val="43"/>
              <c:dLblPos val="t"/>
              <c:showLegendKey val="0"/>
              <c:showVal val="1"/>
              <c:showCatName val="0"/>
              <c:showSerName val="0"/>
              <c:showPercent val="0"/>
              <c:showBubbleSize val="0"/>
              <c:extLst>
                <c:ext xmlns:c15="http://schemas.microsoft.com/office/drawing/2012/chart" uri="{CE6537A1-D6FC-4f65-9D91-7224C49458BB}"/>
              </c:extLst>
            </c:dLbl>
            <c:dLbl>
              <c:idx val="45"/>
              <c:dLblPos val="t"/>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rot="0" vert="horz"/>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multiLvlStrRef>
              <c:f>Sheet1!$A$2:$B$301</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Sheet1!$C$2:$C$49</c:f>
              <c:numCache>
                <c:formatCode>General</c:formatCode>
                <c:ptCount val="48"/>
                <c:pt idx="0">
                  <c:v>24</c:v>
                </c:pt>
                <c:pt idx="1">
                  <c:v>19</c:v>
                </c:pt>
                <c:pt idx="2">
                  <c:v>8</c:v>
                </c:pt>
                <c:pt idx="3">
                  <c:v>20</c:v>
                </c:pt>
                <c:pt idx="4">
                  <c:v>10</c:v>
                </c:pt>
                <c:pt idx="5">
                  <c:v>5</c:v>
                </c:pt>
                <c:pt idx="6">
                  <c:v>12</c:v>
                </c:pt>
                <c:pt idx="7">
                  <c:v>6</c:v>
                </c:pt>
                <c:pt idx="8">
                  <c:v>4</c:v>
                </c:pt>
                <c:pt idx="9">
                  <c:v>5</c:v>
                </c:pt>
                <c:pt idx="10">
                  <c:v>12</c:v>
                </c:pt>
                <c:pt idx="11">
                  <c:v>4</c:v>
                </c:pt>
                <c:pt idx="12">
                  <c:v>5</c:v>
                </c:pt>
                <c:pt idx="13">
                  <c:v>10</c:v>
                </c:pt>
                <c:pt idx="14">
                  <c:v>23</c:v>
                </c:pt>
                <c:pt idx="15">
                  <c:v>13</c:v>
                </c:pt>
                <c:pt idx="16">
                  <c:v>3</c:v>
                </c:pt>
                <c:pt idx="17">
                  <c:v>3</c:v>
                </c:pt>
                <c:pt idx="18">
                  <c:v>3</c:v>
                </c:pt>
                <c:pt idx="19">
                  <c:v>7</c:v>
                </c:pt>
                <c:pt idx="20">
                  <c:v>4</c:v>
                </c:pt>
                <c:pt idx="21">
                  <c:v>0</c:v>
                </c:pt>
                <c:pt idx="22">
                  <c:v>5</c:v>
                </c:pt>
                <c:pt idx="23">
                  <c:v>9</c:v>
                </c:pt>
                <c:pt idx="24">
                  <c:v>9</c:v>
                </c:pt>
                <c:pt idx="25">
                  <c:v>8</c:v>
                </c:pt>
                <c:pt idx="26">
                  <c:v>2</c:v>
                </c:pt>
                <c:pt idx="27">
                  <c:v>6</c:v>
                </c:pt>
                <c:pt idx="28">
                  <c:v>8</c:v>
                </c:pt>
                <c:pt idx="29">
                  <c:v>5</c:v>
                </c:pt>
                <c:pt idx="30">
                  <c:v>0</c:v>
                </c:pt>
                <c:pt idx="31">
                  <c:v>11</c:v>
                </c:pt>
                <c:pt idx="32">
                  <c:v>0</c:v>
                </c:pt>
                <c:pt idx="33">
                  <c:v>12</c:v>
                </c:pt>
                <c:pt idx="34">
                  <c:v>8</c:v>
                </c:pt>
                <c:pt idx="35">
                  <c:v>0</c:v>
                </c:pt>
                <c:pt idx="36">
                  <c:v>0</c:v>
                </c:pt>
                <c:pt idx="37">
                  <c:v>16</c:v>
                </c:pt>
                <c:pt idx="38">
                  <c:v>8</c:v>
                </c:pt>
                <c:pt idx="39">
                  <c:v>11</c:v>
                </c:pt>
                <c:pt idx="40">
                  <c:v>7</c:v>
                </c:pt>
                <c:pt idx="41">
                  <c:v>8</c:v>
                </c:pt>
                <c:pt idx="42">
                  <c:v>9</c:v>
                </c:pt>
                <c:pt idx="43">
                  <c:v>20</c:v>
                </c:pt>
                <c:pt idx="44">
                  <c:v>0</c:v>
                </c:pt>
                <c:pt idx="45">
                  <c:v>17</c:v>
                </c:pt>
              </c:numCache>
            </c:numRef>
          </c:val>
          <c:smooth val="0"/>
        </c:ser>
        <c:ser>
          <c:idx val="7"/>
          <c:order val="7"/>
          <c:tx>
            <c:v>Cases Pending Total</c:v>
          </c:tx>
          <c:spPr>
            <a:ln>
              <a:noFill/>
            </a:ln>
          </c:spPr>
          <c:marker>
            <c:symbol val="none"/>
          </c:marker>
          <c:dLbls>
            <c:dLbl>
              <c:idx val="20"/>
              <c:dLblPos val="b"/>
              <c:showLegendKey val="0"/>
              <c:showVal val="1"/>
              <c:showCatName val="0"/>
              <c:showSerName val="0"/>
              <c:showPercent val="0"/>
              <c:showBubbleSize val="0"/>
              <c:extLst>
                <c:ext xmlns:c15="http://schemas.microsoft.com/office/drawing/2012/chart" uri="{CE6537A1-D6FC-4f65-9D91-7224C49458BB}"/>
              </c:extLst>
            </c:dLbl>
            <c:dLbl>
              <c:idx val="21"/>
              <c:dLblPos val="b"/>
              <c:showLegendKey val="0"/>
              <c:showVal val="1"/>
              <c:showCatName val="0"/>
              <c:showSerName val="0"/>
              <c:showPercent val="0"/>
              <c:showBubbleSize val="0"/>
              <c:extLst>
                <c:ext xmlns:c15="http://schemas.microsoft.com/office/drawing/2012/chart" uri="{CE6537A1-D6FC-4f65-9D91-7224C49458BB}"/>
              </c:extLst>
            </c:dLbl>
            <c:dLbl>
              <c:idx val="22"/>
              <c:dLblPos val="b"/>
              <c:showLegendKey val="0"/>
              <c:showVal val="1"/>
              <c:showCatName val="0"/>
              <c:showSerName val="0"/>
              <c:showPercent val="0"/>
              <c:showBubbleSize val="0"/>
              <c:extLst>
                <c:ext xmlns:c15="http://schemas.microsoft.com/office/drawing/2012/chart" uri="{CE6537A1-D6FC-4f65-9D91-7224C49458BB}"/>
              </c:extLst>
            </c:dLbl>
            <c:dLbl>
              <c:idx val="23"/>
              <c:dLblPos val="b"/>
              <c:showLegendKey val="0"/>
              <c:showVal val="1"/>
              <c:showCatName val="0"/>
              <c:showSerName val="0"/>
              <c:showPercent val="0"/>
              <c:showBubbleSize val="0"/>
              <c:extLst>
                <c:ext xmlns:c15="http://schemas.microsoft.com/office/drawing/2012/chart" uri="{CE6537A1-D6FC-4f65-9D91-7224C49458BB}"/>
              </c:extLst>
            </c:dLbl>
            <c:dLbl>
              <c:idx val="24"/>
              <c:dLblPos val="b"/>
              <c:showLegendKey val="0"/>
              <c:showVal val="1"/>
              <c:showCatName val="0"/>
              <c:showSerName val="0"/>
              <c:showPercent val="0"/>
              <c:showBubbleSize val="0"/>
              <c:extLst>
                <c:ext xmlns:c15="http://schemas.microsoft.com/office/drawing/2012/chart" uri="{CE6537A1-D6FC-4f65-9D91-7224C49458BB}"/>
              </c:extLst>
            </c:dLbl>
            <c:dLbl>
              <c:idx val="25"/>
              <c:dLblPos val="b"/>
              <c:showLegendKey val="0"/>
              <c:showVal val="1"/>
              <c:showCatName val="0"/>
              <c:showSerName val="0"/>
              <c:showPercent val="0"/>
              <c:showBubbleSize val="0"/>
              <c:extLst>
                <c:ext xmlns:c15="http://schemas.microsoft.com/office/drawing/2012/chart" uri="{CE6537A1-D6FC-4f65-9D91-7224C49458BB}"/>
              </c:extLst>
            </c:dLbl>
            <c:dLbl>
              <c:idx val="26"/>
              <c:dLblPos val="b"/>
              <c:showLegendKey val="0"/>
              <c:showVal val="1"/>
              <c:showCatName val="0"/>
              <c:showSerName val="0"/>
              <c:showPercent val="0"/>
              <c:showBubbleSize val="0"/>
              <c:extLst>
                <c:ext xmlns:c15="http://schemas.microsoft.com/office/drawing/2012/chart" uri="{CE6537A1-D6FC-4f65-9D91-7224C49458BB}"/>
              </c:extLst>
            </c:dLbl>
            <c:dLbl>
              <c:idx val="27"/>
              <c:layout>
                <c:manualLayout>
                  <c:x val="-2.2809021178387186E-2"/>
                  <c:y val="3.552857257707219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9008620689655169E-2"/>
                      <c:h val="4.4081628424009298E-2"/>
                    </c:manualLayout>
                  </c15:layout>
                </c:ext>
              </c:extLst>
            </c:dLbl>
            <c:dLbl>
              <c:idx val="28"/>
              <c:dLblPos val="b"/>
              <c:showLegendKey val="0"/>
              <c:showVal val="1"/>
              <c:showCatName val="0"/>
              <c:showSerName val="0"/>
              <c:showPercent val="0"/>
              <c:showBubbleSize val="0"/>
              <c:extLst>
                <c:ext xmlns:c15="http://schemas.microsoft.com/office/drawing/2012/chart" uri="{CE6537A1-D6FC-4f65-9D91-7224C49458BB}"/>
              </c:extLst>
            </c:dLbl>
            <c:dLbl>
              <c:idx val="29"/>
              <c:layout>
                <c:manualLayout>
                  <c:x val="-2.1300457054937078E-2"/>
                  <c:y val="3.788008011876218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dLblPos val="b"/>
              <c:showLegendKey val="0"/>
              <c:showVal val="1"/>
              <c:showCatName val="0"/>
              <c:showSerName val="0"/>
              <c:showPercent val="0"/>
              <c:showBubbleSize val="0"/>
              <c:extLst>
                <c:ext xmlns:c15="http://schemas.microsoft.com/office/drawing/2012/chart" uri="{CE6537A1-D6FC-4f65-9D91-7224C49458BB}"/>
              </c:extLst>
            </c:dLbl>
            <c:dLbl>
              <c:idx val="31"/>
              <c:layout>
                <c:manualLayout>
                  <c:x val="-1.8883156846773476E-2"/>
                  <c:y val="3.78800801187621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2"/>
              <c:dLblPos val="b"/>
              <c:showLegendKey val="0"/>
              <c:showVal val="1"/>
              <c:showCatName val="0"/>
              <c:showSerName val="0"/>
              <c:showPercent val="0"/>
              <c:showBubbleSize val="0"/>
              <c:extLst>
                <c:ext xmlns:c15="http://schemas.microsoft.com/office/drawing/2012/chart" uri="{CE6537A1-D6FC-4f65-9D91-7224C49458BB}"/>
              </c:extLst>
            </c:dLbl>
            <c:dLbl>
              <c:idx val="33"/>
              <c:dLblPos val="b"/>
              <c:showLegendKey val="0"/>
              <c:showVal val="1"/>
              <c:showCatName val="0"/>
              <c:showSerName val="0"/>
              <c:showPercent val="0"/>
              <c:showBubbleSize val="0"/>
              <c:extLst>
                <c:ext xmlns:c15="http://schemas.microsoft.com/office/drawing/2012/chart" uri="{CE6537A1-D6FC-4f65-9D91-7224C49458BB}"/>
              </c:extLst>
            </c:dLbl>
            <c:dLbl>
              <c:idx val="34"/>
              <c:dLblPos val="b"/>
              <c:showLegendKey val="0"/>
              <c:showVal val="1"/>
              <c:showCatName val="0"/>
              <c:showSerName val="0"/>
              <c:showPercent val="0"/>
              <c:showBubbleSize val="0"/>
              <c:extLst>
                <c:ext xmlns:c15="http://schemas.microsoft.com/office/drawing/2012/chart" uri="{CE6537A1-D6FC-4f65-9D91-7224C49458BB}"/>
              </c:extLst>
            </c:dLbl>
            <c:dLbl>
              <c:idx val="35"/>
              <c:dLblPos val="b"/>
              <c:showLegendKey val="0"/>
              <c:showVal val="1"/>
              <c:showCatName val="0"/>
              <c:showSerName val="0"/>
              <c:showPercent val="0"/>
              <c:showBubbleSize val="0"/>
              <c:extLst>
                <c:ext xmlns:c15="http://schemas.microsoft.com/office/drawing/2012/chart" uri="{CE6537A1-D6FC-4f65-9D91-7224C49458BB}"/>
              </c:extLst>
            </c:dLbl>
            <c:dLbl>
              <c:idx val="36"/>
              <c:dLblPos val="b"/>
              <c:showLegendKey val="0"/>
              <c:showVal val="1"/>
              <c:showCatName val="0"/>
              <c:showSerName val="0"/>
              <c:showPercent val="0"/>
              <c:showBubbleSize val="0"/>
              <c:extLst>
                <c:ext xmlns:c15="http://schemas.microsoft.com/office/drawing/2012/chart" uri="{CE6537A1-D6FC-4f65-9D91-7224C49458BB}"/>
              </c:extLst>
            </c:dLbl>
            <c:dLbl>
              <c:idx val="37"/>
              <c:dLblPos val="b"/>
              <c:showLegendKey val="0"/>
              <c:showVal val="1"/>
              <c:showCatName val="0"/>
              <c:showSerName val="0"/>
              <c:showPercent val="0"/>
              <c:showBubbleSize val="0"/>
              <c:extLst>
                <c:ext xmlns:c15="http://schemas.microsoft.com/office/drawing/2012/chart" uri="{CE6537A1-D6FC-4f65-9D91-7224C49458BB}"/>
              </c:extLst>
            </c:dLbl>
            <c:dLbl>
              <c:idx val="38"/>
              <c:dLblPos val="b"/>
              <c:showLegendKey val="0"/>
              <c:showVal val="1"/>
              <c:showCatName val="0"/>
              <c:showSerName val="0"/>
              <c:showPercent val="0"/>
              <c:showBubbleSize val="0"/>
              <c:extLst>
                <c:ext xmlns:c15="http://schemas.microsoft.com/office/drawing/2012/chart" uri="{CE6537A1-D6FC-4f65-9D91-7224C49458BB}"/>
              </c:extLst>
            </c:dLbl>
            <c:dLbl>
              <c:idx val="39"/>
              <c:dLblPos val="b"/>
              <c:showLegendKey val="0"/>
              <c:showVal val="1"/>
              <c:showCatName val="0"/>
              <c:showSerName val="0"/>
              <c:showPercent val="0"/>
              <c:showBubbleSize val="0"/>
              <c:extLst>
                <c:ext xmlns:c15="http://schemas.microsoft.com/office/drawing/2012/chart" uri="{CE6537A1-D6FC-4f65-9D91-7224C49458BB}"/>
              </c:extLst>
            </c:dLbl>
            <c:dLbl>
              <c:idx val="40"/>
              <c:dLblPos val="b"/>
              <c:showLegendKey val="0"/>
              <c:showVal val="1"/>
              <c:showCatName val="0"/>
              <c:showSerName val="0"/>
              <c:showPercent val="0"/>
              <c:showBubbleSize val="0"/>
              <c:extLst>
                <c:ext xmlns:c15="http://schemas.microsoft.com/office/drawing/2012/chart" uri="{CE6537A1-D6FC-4f65-9D91-7224C49458BB}"/>
              </c:extLst>
            </c:dLbl>
            <c:dLbl>
              <c:idx val="41"/>
              <c:dLblPos val="b"/>
              <c:showLegendKey val="0"/>
              <c:showVal val="1"/>
              <c:showCatName val="0"/>
              <c:showSerName val="0"/>
              <c:showPercent val="0"/>
              <c:showBubbleSize val="0"/>
              <c:extLst>
                <c:ext xmlns:c15="http://schemas.microsoft.com/office/drawing/2012/chart" uri="{CE6537A1-D6FC-4f65-9D91-7224C49458BB}"/>
              </c:extLst>
            </c:dLbl>
            <c:dLbl>
              <c:idx val="42"/>
              <c:dLblPos val="b"/>
              <c:showLegendKey val="0"/>
              <c:showVal val="1"/>
              <c:showCatName val="0"/>
              <c:showSerName val="0"/>
              <c:showPercent val="0"/>
              <c:showBubbleSize val="0"/>
              <c:extLst>
                <c:ext xmlns:c15="http://schemas.microsoft.com/office/drawing/2012/chart" uri="{CE6537A1-D6FC-4f65-9D91-7224C49458BB}"/>
              </c:extLst>
            </c:dLbl>
            <c:dLbl>
              <c:idx val="43"/>
              <c:dLblPos val="b"/>
              <c:showLegendKey val="0"/>
              <c:showVal val="1"/>
              <c:showCatName val="0"/>
              <c:showSerName val="0"/>
              <c:showPercent val="0"/>
              <c:showBubbleSize val="0"/>
              <c:extLst>
                <c:ext xmlns:c15="http://schemas.microsoft.com/office/drawing/2012/chart" uri="{CE6537A1-D6FC-4f65-9D91-7224C49458BB}"/>
              </c:extLst>
            </c:dLbl>
            <c:dLbl>
              <c:idx val="44"/>
              <c:dLblPos val="b"/>
              <c:showLegendKey val="0"/>
              <c:showVal val="1"/>
              <c:showCatName val="0"/>
              <c:showSerName val="0"/>
              <c:showPercent val="0"/>
              <c:showBubbleSize val="0"/>
              <c:extLst>
                <c:ext xmlns:c15="http://schemas.microsoft.com/office/drawing/2012/chart" uri="{CE6537A1-D6FC-4f65-9D91-7224C49458BB}"/>
              </c:extLst>
            </c:dLbl>
            <c:dLbl>
              <c:idx val="45"/>
              <c:dLblPos val="b"/>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rot="0" vert="horz"/>
              <a:lstStyle/>
              <a:p>
                <a:pPr>
                  <a:defRPr sz="1400" b="1"/>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multiLvlStrRef>
              <c:f>Sheet1!$A$2:$B$301</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Sheet1!$F$2:$F$49</c:f>
              <c:numCache>
                <c:formatCode>General</c:formatCode>
                <c:ptCount val="48"/>
                <c:pt idx="0">
                  <c:v>-48</c:v>
                </c:pt>
                <c:pt idx="1">
                  <c:v>-36</c:v>
                </c:pt>
                <c:pt idx="2">
                  <c:v>-39</c:v>
                </c:pt>
                <c:pt idx="3">
                  <c:v>-35</c:v>
                </c:pt>
                <c:pt idx="4">
                  <c:v>-27</c:v>
                </c:pt>
                <c:pt idx="5">
                  <c:v>-27</c:v>
                </c:pt>
                <c:pt idx="6">
                  <c:v>-28</c:v>
                </c:pt>
                <c:pt idx="7">
                  <c:v>-30</c:v>
                </c:pt>
                <c:pt idx="8">
                  <c:v>-33</c:v>
                </c:pt>
                <c:pt idx="9">
                  <c:v>-33</c:v>
                </c:pt>
                <c:pt idx="10">
                  <c:v>-27</c:v>
                </c:pt>
                <c:pt idx="11">
                  <c:v>-35</c:v>
                </c:pt>
                <c:pt idx="12">
                  <c:v>-31</c:v>
                </c:pt>
                <c:pt idx="13">
                  <c:v>-31</c:v>
                </c:pt>
                <c:pt idx="14">
                  <c:v>-23</c:v>
                </c:pt>
                <c:pt idx="15">
                  <c:v>-18</c:v>
                </c:pt>
                <c:pt idx="16">
                  <c:v>-19</c:v>
                </c:pt>
                <c:pt idx="17">
                  <c:v>-18</c:v>
                </c:pt>
                <c:pt idx="18">
                  <c:v>-16</c:v>
                </c:pt>
                <c:pt idx="19">
                  <c:v>-13</c:v>
                </c:pt>
                <c:pt idx="20">
                  <c:v>-17</c:v>
                </c:pt>
                <c:pt idx="21">
                  <c:v>-27</c:v>
                </c:pt>
                <c:pt idx="22">
                  <c:v>-28</c:v>
                </c:pt>
                <c:pt idx="23">
                  <c:v>-29</c:v>
                </c:pt>
                <c:pt idx="24">
                  <c:v>-21</c:v>
                </c:pt>
                <c:pt idx="25">
                  <c:v>-17</c:v>
                </c:pt>
                <c:pt idx="26">
                  <c:v>-21</c:v>
                </c:pt>
                <c:pt idx="27">
                  <c:v>-21</c:v>
                </c:pt>
                <c:pt idx="28">
                  <c:v>-17</c:v>
                </c:pt>
                <c:pt idx="29">
                  <c:v>-17</c:v>
                </c:pt>
                <c:pt idx="30">
                  <c:v>-26</c:v>
                </c:pt>
                <c:pt idx="31">
                  <c:v>-21</c:v>
                </c:pt>
                <c:pt idx="32">
                  <c:v>-27</c:v>
                </c:pt>
                <c:pt idx="33">
                  <c:v>-23</c:v>
                </c:pt>
                <c:pt idx="34">
                  <c:v>-22</c:v>
                </c:pt>
                <c:pt idx="35">
                  <c:v>-31</c:v>
                </c:pt>
                <c:pt idx="36">
                  <c:v>-38</c:v>
                </c:pt>
                <c:pt idx="37">
                  <c:v>-28</c:v>
                </c:pt>
                <c:pt idx="38">
                  <c:v>-31</c:v>
                </c:pt>
                <c:pt idx="39">
                  <c:v>-28</c:v>
                </c:pt>
                <c:pt idx="40">
                  <c:v>-31</c:v>
                </c:pt>
                <c:pt idx="41">
                  <c:v>-29</c:v>
                </c:pt>
                <c:pt idx="42">
                  <c:v>-30</c:v>
                </c:pt>
                <c:pt idx="43">
                  <c:v>-29</c:v>
                </c:pt>
                <c:pt idx="44">
                  <c:v>-42</c:v>
                </c:pt>
                <c:pt idx="45">
                  <c:v>-40</c:v>
                </c:pt>
              </c:numCache>
            </c:numRef>
          </c:val>
          <c:smooth val="0"/>
        </c:ser>
        <c:dLbls>
          <c:showLegendKey val="0"/>
          <c:showVal val="0"/>
          <c:showCatName val="0"/>
          <c:showSerName val="0"/>
          <c:showPercent val="0"/>
          <c:showBubbleSize val="0"/>
        </c:dLbls>
        <c:marker val="1"/>
        <c:smooth val="0"/>
        <c:axId val="439588168"/>
        <c:axId val="439589736"/>
      </c:lineChart>
      <c:catAx>
        <c:axId val="439588168"/>
        <c:scaling>
          <c:orientation val="minMax"/>
        </c:scaling>
        <c:delete val="0"/>
        <c:axPos val="b"/>
        <c:numFmt formatCode="General" sourceLinked="1"/>
        <c:majorTickMark val="out"/>
        <c:minorTickMark val="none"/>
        <c:tickLblPos val="low"/>
        <c:txPr>
          <a:bodyPr rot="-5400000" vert="horz"/>
          <a:lstStyle/>
          <a:p>
            <a:pPr>
              <a:defRPr sz="900" b="1"/>
            </a:pPr>
            <a:endParaRPr lang="en-US"/>
          </a:p>
        </c:txPr>
        <c:crossAx val="439589736"/>
        <c:crosses val="autoZero"/>
        <c:auto val="1"/>
        <c:lblAlgn val="ctr"/>
        <c:lblOffset val="0"/>
        <c:noMultiLvlLbl val="0"/>
      </c:catAx>
      <c:valAx>
        <c:axId val="439589736"/>
        <c:scaling>
          <c:orientation val="minMax"/>
          <c:max val="50"/>
          <c:min val="-50"/>
        </c:scaling>
        <c:delete val="0"/>
        <c:axPos val="l"/>
        <c:majorGridlines/>
        <c:numFmt formatCode="0;0;0" sourceLinked="0"/>
        <c:majorTickMark val="out"/>
        <c:minorTickMark val="none"/>
        <c:tickLblPos val="nextTo"/>
        <c:txPr>
          <a:bodyPr/>
          <a:lstStyle/>
          <a:p>
            <a:pPr>
              <a:defRPr sz="1200"/>
            </a:pPr>
            <a:endParaRPr lang="en-US"/>
          </a:p>
        </c:txPr>
        <c:crossAx val="439588168"/>
        <c:crosses val="autoZero"/>
        <c:crossBetween val="between"/>
        <c:majorUnit val="10"/>
      </c:valAx>
    </c:plotArea>
    <c:legend>
      <c:legendPos val="b"/>
      <c:legendEntry>
        <c:idx val="4"/>
        <c:delete val="1"/>
      </c:legendEntry>
      <c:legendEntry>
        <c:idx val="5"/>
        <c:delete val="1"/>
      </c:legendEntry>
      <c:legendEntry>
        <c:idx val="6"/>
        <c:delete val="1"/>
      </c:legendEntry>
      <c:legendEntry>
        <c:idx val="7"/>
        <c:delete val="1"/>
      </c:legendEntry>
      <c:layout>
        <c:manualLayout>
          <c:xMode val="edge"/>
          <c:yMode val="edge"/>
          <c:x val="0"/>
          <c:y val="0.94131486792473107"/>
          <c:w val="0.99843107973571987"/>
          <c:h val="4.4064359795332214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Cases Closed</a:t>
            </a:r>
            <a:endParaRPr lang="en-US" sz="1600" dirty="0"/>
          </a:p>
        </c:rich>
      </c:tx>
      <c:layout>
        <c:manualLayout>
          <c:xMode val="edge"/>
          <c:yMode val="edge"/>
          <c:x val="0.42878654970761154"/>
          <c:y val="0"/>
        </c:manualLayout>
      </c:layout>
      <c:overlay val="0"/>
    </c:title>
    <c:autoTitleDeleted val="0"/>
    <c:plotArea>
      <c:layout>
        <c:manualLayout>
          <c:layoutTarget val="inner"/>
          <c:xMode val="edge"/>
          <c:yMode val="edge"/>
          <c:x val="3.5007039741855386E-2"/>
          <c:y val="0.10997988232240201"/>
          <c:w val="0.94775448689042663"/>
          <c:h val="0.51294201205619916"/>
        </c:manualLayout>
      </c:layout>
      <c:barChart>
        <c:barDir val="col"/>
        <c:grouping val="stacked"/>
        <c:varyColors val="0"/>
        <c:ser>
          <c:idx val="3"/>
          <c:order val="0"/>
          <c:tx>
            <c:strRef>
              <c:f>Sheet1!$C$1</c:f>
              <c:strCache>
                <c:ptCount val="1"/>
                <c:pt idx="0">
                  <c:v>Dismissed/Non-Merit</c:v>
                </c:pt>
              </c:strCache>
            </c:strRef>
          </c:tx>
          <c:spPr>
            <a:solidFill>
              <a:schemeClr val="accent5">
                <a:lumMod val="50000"/>
              </a:schemeClr>
            </a:solidFill>
            <a:ln w="9525">
              <a:solidFill>
                <a:schemeClr val="tx1"/>
              </a:solidFill>
            </a:ln>
            <a:scene3d>
              <a:camera prst="orthographicFront"/>
              <a:lightRig rig="threePt" dir="t"/>
            </a:scene3d>
            <a:sp3d>
              <a:bevelT w="25400" h="25400"/>
            </a:sp3d>
          </c:spPr>
          <c:invertIfNegative val="0"/>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Sheet1!$C$2:$C$57</c:f>
              <c:numCache>
                <c:formatCode>General</c:formatCode>
                <c:ptCount val="56"/>
                <c:pt idx="36">
                  <c:v>14</c:v>
                </c:pt>
                <c:pt idx="37">
                  <c:v>12</c:v>
                </c:pt>
                <c:pt idx="38">
                  <c:v>5</c:v>
                </c:pt>
                <c:pt idx="39">
                  <c:v>8</c:v>
                </c:pt>
                <c:pt idx="40">
                  <c:v>6</c:v>
                </c:pt>
                <c:pt idx="41">
                  <c:v>0</c:v>
                </c:pt>
                <c:pt idx="42">
                  <c:v>23</c:v>
                </c:pt>
                <c:pt idx="43">
                  <c:v>13</c:v>
                </c:pt>
                <c:pt idx="44">
                  <c:v>12</c:v>
                </c:pt>
                <c:pt idx="45">
                  <c:v>5</c:v>
                </c:pt>
                <c:pt idx="46">
                  <c:v>13</c:v>
                </c:pt>
                <c:pt idx="47">
                  <c:v>12</c:v>
                </c:pt>
                <c:pt idx="48">
                  <c:v>8</c:v>
                </c:pt>
                <c:pt idx="49">
                  <c:v>6</c:v>
                </c:pt>
                <c:pt idx="50">
                  <c:v>18</c:v>
                </c:pt>
                <c:pt idx="51">
                  <c:v>17</c:v>
                </c:pt>
                <c:pt idx="52">
                  <c:v>11</c:v>
                </c:pt>
                <c:pt idx="53">
                  <c:v>14</c:v>
                </c:pt>
              </c:numCache>
            </c:numRef>
          </c:val>
        </c:ser>
        <c:ser>
          <c:idx val="6"/>
          <c:order val="1"/>
          <c:tx>
            <c:strRef>
              <c:f>Sheet1!$F$1</c:f>
              <c:strCache>
                <c:ptCount val="1"/>
                <c:pt idx="0">
                  <c:v>Withdrawn</c:v>
                </c:pt>
              </c:strCache>
            </c:strRef>
          </c:tx>
          <c:spPr>
            <a:solidFill>
              <a:schemeClr val="accent5">
                <a:lumMod val="75000"/>
              </a:schemeClr>
            </a:solidFill>
            <a:ln w="9525">
              <a:solidFill>
                <a:schemeClr val="tx1"/>
              </a:solidFill>
            </a:ln>
            <a:scene3d>
              <a:camera prst="orthographicFront"/>
              <a:lightRig rig="threePt" dir="t"/>
            </a:scene3d>
            <a:sp3d>
              <a:bevelT w="25400" h="25400"/>
            </a:sp3d>
          </c:spPr>
          <c:invertIfNegative val="0"/>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Sheet1!$F$2:$F$57</c:f>
              <c:numCache>
                <c:formatCode>General</c:formatCode>
                <c:ptCount val="56"/>
                <c:pt idx="36">
                  <c:v>1</c:v>
                </c:pt>
                <c:pt idx="37">
                  <c:v>3</c:v>
                </c:pt>
                <c:pt idx="38">
                  <c:v>1</c:v>
                </c:pt>
                <c:pt idx="39">
                  <c:v>3</c:v>
                </c:pt>
                <c:pt idx="40">
                  <c:v>2</c:v>
                </c:pt>
                <c:pt idx="41">
                  <c:v>0</c:v>
                </c:pt>
                <c:pt idx="42">
                  <c:v>2</c:v>
                </c:pt>
                <c:pt idx="43">
                  <c:v>2</c:v>
                </c:pt>
                <c:pt idx="44">
                  <c:v>0</c:v>
                </c:pt>
                <c:pt idx="45">
                  <c:v>3</c:v>
                </c:pt>
                <c:pt idx="46">
                  <c:v>2</c:v>
                </c:pt>
                <c:pt idx="47">
                  <c:v>0</c:v>
                </c:pt>
                <c:pt idx="51">
                  <c:v>1</c:v>
                </c:pt>
              </c:numCache>
            </c:numRef>
          </c:val>
        </c:ser>
        <c:ser>
          <c:idx val="5"/>
          <c:order val="2"/>
          <c:tx>
            <c:strRef>
              <c:f>Sheet1!$E$1</c:f>
              <c:strCache>
                <c:ptCount val="1"/>
                <c:pt idx="0">
                  <c:v>Settled</c:v>
                </c:pt>
              </c:strCache>
            </c:strRef>
          </c:tx>
          <c:spPr>
            <a:solidFill>
              <a:schemeClr val="accent3">
                <a:lumMod val="40000"/>
                <a:lumOff val="60000"/>
              </a:schemeClr>
            </a:solidFill>
            <a:ln w="9525">
              <a:solidFill>
                <a:schemeClr val="tx1"/>
              </a:solidFill>
            </a:ln>
            <a:scene3d>
              <a:camera prst="orthographicFront"/>
              <a:lightRig rig="threePt" dir="t"/>
            </a:scene3d>
            <a:sp3d>
              <a:bevelT w="25400" h="25400"/>
            </a:sp3d>
          </c:spPr>
          <c:invertIfNegative val="0"/>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Sheet1!$E$2:$E$57</c:f>
              <c:numCache>
                <c:formatCode>General</c:formatCode>
                <c:ptCount val="56"/>
                <c:pt idx="36">
                  <c:v>2</c:v>
                </c:pt>
                <c:pt idx="37">
                  <c:v>0</c:v>
                </c:pt>
                <c:pt idx="38">
                  <c:v>1</c:v>
                </c:pt>
                <c:pt idx="39">
                  <c:v>0</c:v>
                </c:pt>
                <c:pt idx="40">
                  <c:v>0</c:v>
                </c:pt>
                <c:pt idx="41">
                  <c:v>0</c:v>
                </c:pt>
                <c:pt idx="42">
                  <c:v>2</c:v>
                </c:pt>
                <c:pt idx="43">
                  <c:v>1</c:v>
                </c:pt>
                <c:pt idx="44">
                  <c:v>1</c:v>
                </c:pt>
                <c:pt idx="45">
                  <c:v>0</c:v>
                </c:pt>
                <c:pt idx="46">
                  <c:v>1</c:v>
                </c:pt>
                <c:pt idx="47">
                  <c:v>0</c:v>
                </c:pt>
                <c:pt idx="48">
                  <c:v>2</c:v>
                </c:pt>
                <c:pt idx="53">
                  <c:v>1</c:v>
                </c:pt>
              </c:numCache>
            </c:numRef>
          </c:val>
        </c:ser>
        <c:ser>
          <c:idx val="4"/>
          <c:order val="3"/>
          <c:tx>
            <c:strRef>
              <c:f>Sheet1!$D$1</c:f>
              <c:strCache>
                <c:ptCount val="1"/>
                <c:pt idx="0">
                  <c:v>Litigation/Merit</c:v>
                </c:pt>
              </c:strCache>
            </c:strRef>
          </c:tx>
          <c:spPr>
            <a:solidFill>
              <a:schemeClr val="accent5">
                <a:lumMod val="40000"/>
                <a:lumOff val="60000"/>
              </a:schemeClr>
            </a:solidFill>
            <a:ln w="9525">
              <a:solidFill>
                <a:schemeClr val="tx1"/>
              </a:solidFill>
            </a:ln>
            <a:scene3d>
              <a:camera prst="orthographicFront"/>
              <a:lightRig rig="threePt" dir="t"/>
            </a:scene3d>
            <a:sp3d>
              <a:bevelT w="25400" h="25400"/>
            </a:sp3d>
          </c:spPr>
          <c:invertIfNegative val="0"/>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Sheet1!$D$2:$D$57</c:f>
              <c:numCache>
                <c:formatCode>General</c:formatCode>
                <c:ptCount val="56"/>
                <c:pt idx="36">
                  <c:v>0</c:v>
                </c:pt>
                <c:pt idx="37">
                  <c:v>1</c:v>
                </c:pt>
                <c:pt idx="38">
                  <c:v>1</c:v>
                </c:pt>
                <c:pt idx="39">
                  <c:v>0</c:v>
                </c:pt>
                <c:pt idx="40">
                  <c:v>0</c:v>
                </c:pt>
                <c:pt idx="41">
                  <c:v>0</c:v>
                </c:pt>
                <c:pt idx="42">
                  <c:v>1</c:v>
                </c:pt>
                <c:pt idx="43">
                  <c:v>0</c:v>
                </c:pt>
                <c:pt idx="44">
                  <c:v>1</c:v>
                </c:pt>
                <c:pt idx="45">
                  <c:v>0</c:v>
                </c:pt>
                <c:pt idx="46">
                  <c:v>0</c:v>
                </c:pt>
                <c:pt idx="47">
                  <c:v>0</c:v>
                </c:pt>
                <c:pt idx="49">
                  <c:v>1</c:v>
                </c:pt>
                <c:pt idx="50">
                  <c:v>0</c:v>
                </c:pt>
                <c:pt idx="51">
                  <c:v>1</c:v>
                </c:pt>
              </c:numCache>
            </c:numRef>
          </c:val>
        </c:ser>
        <c:ser>
          <c:idx val="7"/>
          <c:order val="4"/>
          <c:tx>
            <c:strRef>
              <c:f>Sheet1!$G$1</c:f>
              <c:strCache>
                <c:ptCount val="1"/>
                <c:pt idx="0">
                  <c:v>Old Cases</c:v>
                </c:pt>
              </c:strCache>
            </c:strRef>
          </c:tx>
          <c:spPr>
            <a:solidFill>
              <a:srgbClr val="A6A6A6"/>
            </a:solidFill>
            <a:ln>
              <a:solidFill>
                <a:schemeClr val="tx1"/>
              </a:solidFill>
            </a:ln>
            <a:scene3d>
              <a:camera prst="orthographicFront"/>
              <a:lightRig rig="threePt" dir="t"/>
            </a:scene3d>
            <a:sp3d>
              <a:bevelT w="25400" h="25400"/>
            </a:sp3d>
          </c:spPr>
          <c:invertIfNegative val="0"/>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Sheet1!$G$2:$G$57</c:f>
              <c:numCache>
                <c:formatCode>General</c:formatCode>
                <c:ptCount val="56"/>
                <c:pt idx="0">
                  <c:v>25</c:v>
                </c:pt>
                <c:pt idx="1">
                  <c:v>20</c:v>
                </c:pt>
                <c:pt idx="2">
                  <c:v>14</c:v>
                </c:pt>
                <c:pt idx="3">
                  <c:v>20</c:v>
                </c:pt>
                <c:pt idx="4">
                  <c:v>25</c:v>
                </c:pt>
                <c:pt idx="5">
                  <c:v>28</c:v>
                </c:pt>
                <c:pt idx="6">
                  <c:v>23</c:v>
                </c:pt>
                <c:pt idx="7">
                  <c:v>21</c:v>
                </c:pt>
                <c:pt idx="8">
                  <c:v>8</c:v>
                </c:pt>
                <c:pt idx="9">
                  <c:v>28</c:v>
                </c:pt>
                <c:pt idx="10">
                  <c:v>13</c:v>
                </c:pt>
                <c:pt idx="11">
                  <c:v>13</c:v>
                </c:pt>
                <c:pt idx="12">
                  <c:v>15</c:v>
                </c:pt>
                <c:pt idx="13">
                  <c:v>17</c:v>
                </c:pt>
                <c:pt idx="14">
                  <c:v>16</c:v>
                </c:pt>
                <c:pt idx="15">
                  <c:v>16</c:v>
                </c:pt>
                <c:pt idx="16">
                  <c:v>10</c:v>
                </c:pt>
                <c:pt idx="17">
                  <c:v>19</c:v>
                </c:pt>
                <c:pt idx="18">
                  <c:v>18</c:v>
                </c:pt>
                <c:pt idx="19">
                  <c:v>15</c:v>
                </c:pt>
                <c:pt idx="20">
                  <c:v>12</c:v>
                </c:pt>
                <c:pt idx="21">
                  <c:v>9</c:v>
                </c:pt>
                <c:pt idx="22">
                  <c:v>10</c:v>
                </c:pt>
                <c:pt idx="23">
                  <c:v>13</c:v>
                </c:pt>
                <c:pt idx="24">
                  <c:v>13</c:v>
                </c:pt>
                <c:pt idx="25">
                  <c:v>15</c:v>
                </c:pt>
                <c:pt idx="26">
                  <c:v>16</c:v>
                </c:pt>
                <c:pt idx="27">
                  <c:v>9</c:v>
                </c:pt>
                <c:pt idx="28">
                  <c:v>11</c:v>
                </c:pt>
                <c:pt idx="29">
                  <c:v>11</c:v>
                </c:pt>
                <c:pt idx="30">
                  <c:v>18</c:v>
                </c:pt>
                <c:pt idx="31">
                  <c:v>22</c:v>
                </c:pt>
                <c:pt idx="32">
                  <c:v>10</c:v>
                </c:pt>
                <c:pt idx="33">
                  <c:v>11</c:v>
                </c:pt>
                <c:pt idx="34">
                  <c:v>2</c:v>
                </c:pt>
                <c:pt idx="35">
                  <c:v>15</c:v>
                </c:pt>
                <c:pt idx="53">
                  <c:v>1</c:v>
                </c:pt>
              </c:numCache>
            </c:numRef>
          </c:val>
        </c:ser>
        <c:dLbls>
          <c:showLegendKey val="0"/>
          <c:showVal val="0"/>
          <c:showCatName val="0"/>
          <c:showSerName val="0"/>
          <c:showPercent val="0"/>
          <c:showBubbleSize val="0"/>
        </c:dLbls>
        <c:gapWidth val="25"/>
        <c:overlap val="100"/>
        <c:axId val="439588560"/>
        <c:axId val="439588952"/>
      </c:barChart>
      <c:lineChart>
        <c:grouping val="standard"/>
        <c:varyColors val="0"/>
        <c:ser>
          <c:idx val="0"/>
          <c:order val="5"/>
          <c:tx>
            <c:strRef>
              <c:f>Sheet1!$H$1</c:f>
              <c:strCache>
                <c:ptCount val="1"/>
                <c:pt idx="0">
                  <c:v>Cases Closed</c:v>
                </c:pt>
              </c:strCache>
            </c:strRef>
          </c:tx>
          <c:spPr>
            <a:ln>
              <a:noFill/>
            </a:ln>
          </c:spPr>
          <c:marker>
            <c:symbol val="none"/>
          </c:marker>
          <c:dLbls>
            <c:dLbl>
              <c:idx val="28"/>
              <c:dLblPos val="t"/>
              <c:showLegendKey val="0"/>
              <c:showVal val="1"/>
              <c:showCatName val="0"/>
              <c:showSerName val="0"/>
              <c:showPercent val="0"/>
              <c:showBubbleSize val="0"/>
              <c:extLst>
                <c:ext xmlns:c15="http://schemas.microsoft.com/office/drawing/2012/chart" uri="{CE6537A1-D6FC-4f65-9D91-7224C49458BB}"/>
              </c:extLst>
            </c:dLbl>
            <c:dLbl>
              <c:idx val="29"/>
              <c:dLblPos val="t"/>
              <c:showLegendKey val="0"/>
              <c:showVal val="1"/>
              <c:showCatName val="0"/>
              <c:showSerName val="0"/>
              <c:showPercent val="0"/>
              <c:showBubbleSize val="0"/>
              <c:extLst>
                <c:ext xmlns:c15="http://schemas.microsoft.com/office/drawing/2012/chart" uri="{CE6537A1-D6FC-4f65-9D91-7224C49458BB}"/>
              </c:extLst>
            </c:dLbl>
            <c:dLbl>
              <c:idx val="30"/>
              <c:dLblPos val="t"/>
              <c:showLegendKey val="0"/>
              <c:showVal val="1"/>
              <c:showCatName val="0"/>
              <c:showSerName val="0"/>
              <c:showPercent val="0"/>
              <c:showBubbleSize val="0"/>
              <c:extLst>
                <c:ext xmlns:c15="http://schemas.microsoft.com/office/drawing/2012/chart" uri="{CE6537A1-D6FC-4f65-9D91-7224C49458BB}"/>
              </c:extLst>
            </c:dLbl>
            <c:dLbl>
              <c:idx val="31"/>
              <c:dLblPos val="t"/>
              <c:showLegendKey val="0"/>
              <c:showVal val="1"/>
              <c:showCatName val="0"/>
              <c:showSerName val="0"/>
              <c:showPercent val="0"/>
              <c:showBubbleSize val="0"/>
              <c:extLst>
                <c:ext xmlns:c15="http://schemas.microsoft.com/office/drawing/2012/chart" uri="{CE6537A1-D6FC-4f65-9D91-7224C49458BB}"/>
              </c:extLst>
            </c:dLbl>
            <c:dLbl>
              <c:idx val="32"/>
              <c:dLblPos val="t"/>
              <c:showLegendKey val="0"/>
              <c:showVal val="1"/>
              <c:showCatName val="0"/>
              <c:showSerName val="0"/>
              <c:showPercent val="0"/>
              <c:showBubbleSize val="0"/>
              <c:extLst>
                <c:ext xmlns:c15="http://schemas.microsoft.com/office/drawing/2012/chart" uri="{CE6537A1-D6FC-4f65-9D91-7224C49458BB}"/>
              </c:extLst>
            </c:dLbl>
            <c:dLbl>
              <c:idx val="33"/>
              <c:dLblPos val="t"/>
              <c:showLegendKey val="0"/>
              <c:showVal val="1"/>
              <c:showCatName val="0"/>
              <c:showSerName val="0"/>
              <c:showPercent val="0"/>
              <c:showBubbleSize val="0"/>
              <c:extLst>
                <c:ext xmlns:c15="http://schemas.microsoft.com/office/drawing/2012/chart" uri="{CE6537A1-D6FC-4f65-9D91-7224C49458BB}"/>
              </c:extLst>
            </c:dLbl>
            <c:dLbl>
              <c:idx val="34"/>
              <c:dLblPos val="t"/>
              <c:showLegendKey val="0"/>
              <c:showVal val="1"/>
              <c:showCatName val="0"/>
              <c:showSerName val="0"/>
              <c:showPercent val="0"/>
              <c:showBubbleSize val="0"/>
              <c:extLst>
                <c:ext xmlns:c15="http://schemas.microsoft.com/office/drawing/2012/chart" uri="{CE6537A1-D6FC-4f65-9D91-7224C49458BB}"/>
              </c:extLst>
            </c:dLbl>
            <c:dLbl>
              <c:idx val="35"/>
              <c:dLblPos val="t"/>
              <c:showLegendKey val="0"/>
              <c:showVal val="1"/>
              <c:showCatName val="0"/>
              <c:showSerName val="0"/>
              <c:showPercent val="0"/>
              <c:showBubbleSize val="0"/>
              <c:extLst>
                <c:ext xmlns:c15="http://schemas.microsoft.com/office/drawing/2012/chart" uri="{CE6537A1-D6FC-4f65-9D91-7224C49458BB}"/>
              </c:extLst>
            </c:dLbl>
            <c:dLbl>
              <c:idx val="36"/>
              <c:dLblPos val="t"/>
              <c:showLegendKey val="0"/>
              <c:showVal val="1"/>
              <c:showCatName val="0"/>
              <c:showSerName val="0"/>
              <c:showPercent val="0"/>
              <c:showBubbleSize val="0"/>
              <c:extLst>
                <c:ext xmlns:c15="http://schemas.microsoft.com/office/drawing/2012/chart" uri="{CE6537A1-D6FC-4f65-9D91-7224C49458BB}"/>
              </c:extLst>
            </c:dLbl>
            <c:dLbl>
              <c:idx val="37"/>
              <c:dLblPos val="t"/>
              <c:showLegendKey val="0"/>
              <c:showVal val="1"/>
              <c:showCatName val="0"/>
              <c:showSerName val="0"/>
              <c:showPercent val="0"/>
              <c:showBubbleSize val="0"/>
              <c:extLst>
                <c:ext xmlns:c15="http://schemas.microsoft.com/office/drawing/2012/chart" uri="{CE6537A1-D6FC-4f65-9D91-7224C49458BB}"/>
              </c:extLst>
            </c:dLbl>
            <c:dLbl>
              <c:idx val="38"/>
              <c:dLblPos val="t"/>
              <c:showLegendKey val="0"/>
              <c:showVal val="1"/>
              <c:showCatName val="0"/>
              <c:showSerName val="0"/>
              <c:showPercent val="0"/>
              <c:showBubbleSize val="0"/>
              <c:extLst>
                <c:ext xmlns:c15="http://schemas.microsoft.com/office/drawing/2012/chart" uri="{CE6537A1-D6FC-4f65-9D91-7224C49458BB}"/>
              </c:extLst>
            </c:dLbl>
            <c:dLbl>
              <c:idx val="39"/>
              <c:dLblPos val="t"/>
              <c:showLegendKey val="0"/>
              <c:showVal val="1"/>
              <c:showCatName val="0"/>
              <c:showSerName val="0"/>
              <c:showPercent val="0"/>
              <c:showBubbleSize val="0"/>
              <c:extLst>
                <c:ext xmlns:c15="http://schemas.microsoft.com/office/drawing/2012/chart" uri="{CE6537A1-D6FC-4f65-9D91-7224C49458BB}"/>
              </c:extLst>
            </c:dLbl>
            <c:dLbl>
              <c:idx val="40"/>
              <c:dLblPos val="t"/>
              <c:showLegendKey val="0"/>
              <c:showVal val="1"/>
              <c:showCatName val="0"/>
              <c:showSerName val="0"/>
              <c:showPercent val="0"/>
              <c:showBubbleSize val="0"/>
              <c:extLst>
                <c:ext xmlns:c15="http://schemas.microsoft.com/office/drawing/2012/chart" uri="{CE6537A1-D6FC-4f65-9D91-7224C49458BB}"/>
              </c:extLst>
            </c:dLbl>
            <c:dLbl>
              <c:idx val="41"/>
              <c:dLblPos val="t"/>
              <c:showLegendKey val="0"/>
              <c:showVal val="1"/>
              <c:showCatName val="0"/>
              <c:showSerName val="0"/>
              <c:showPercent val="0"/>
              <c:showBubbleSize val="0"/>
              <c:extLst>
                <c:ext xmlns:c15="http://schemas.microsoft.com/office/drawing/2012/chart" uri="{CE6537A1-D6FC-4f65-9D91-7224C49458BB}"/>
              </c:extLst>
            </c:dLbl>
            <c:dLbl>
              <c:idx val="42"/>
              <c:dLblPos val="t"/>
              <c:showLegendKey val="0"/>
              <c:showVal val="1"/>
              <c:showCatName val="0"/>
              <c:showSerName val="0"/>
              <c:showPercent val="0"/>
              <c:showBubbleSize val="0"/>
              <c:extLst>
                <c:ext xmlns:c15="http://schemas.microsoft.com/office/drawing/2012/chart" uri="{CE6537A1-D6FC-4f65-9D91-7224C49458BB}"/>
              </c:extLst>
            </c:dLbl>
            <c:dLbl>
              <c:idx val="43"/>
              <c:dLblPos val="t"/>
              <c:showLegendKey val="0"/>
              <c:showVal val="1"/>
              <c:showCatName val="0"/>
              <c:showSerName val="0"/>
              <c:showPercent val="0"/>
              <c:showBubbleSize val="0"/>
              <c:extLst>
                <c:ext xmlns:c15="http://schemas.microsoft.com/office/drawing/2012/chart" uri="{CE6537A1-D6FC-4f65-9D91-7224C49458BB}"/>
              </c:extLst>
            </c:dLbl>
            <c:dLbl>
              <c:idx val="44"/>
              <c:dLblPos val="t"/>
              <c:showLegendKey val="0"/>
              <c:showVal val="1"/>
              <c:showCatName val="0"/>
              <c:showSerName val="0"/>
              <c:showPercent val="0"/>
              <c:showBubbleSize val="0"/>
              <c:extLst>
                <c:ext xmlns:c15="http://schemas.microsoft.com/office/drawing/2012/chart" uri="{CE6537A1-D6FC-4f65-9D91-7224C49458BB}"/>
              </c:extLst>
            </c:dLbl>
            <c:dLbl>
              <c:idx val="45"/>
              <c:dLblPos val="t"/>
              <c:showLegendKey val="0"/>
              <c:showVal val="1"/>
              <c:showCatName val="0"/>
              <c:showSerName val="0"/>
              <c:showPercent val="0"/>
              <c:showBubbleSize val="0"/>
              <c:extLst>
                <c:ext xmlns:c15="http://schemas.microsoft.com/office/drawing/2012/chart" uri="{CE6537A1-D6FC-4f65-9D91-7224C49458BB}"/>
              </c:extLst>
            </c:dLbl>
            <c:dLbl>
              <c:idx val="46"/>
              <c:dLblPos val="t"/>
              <c:showLegendKey val="0"/>
              <c:showVal val="1"/>
              <c:showCatName val="0"/>
              <c:showSerName val="0"/>
              <c:showPercent val="0"/>
              <c:showBubbleSize val="0"/>
              <c:extLst>
                <c:ext xmlns:c15="http://schemas.microsoft.com/office/drawing/2012/chart" uri="{CE6537A1-D6FC-4f65-9D91-7224C49458BB}"/>
              </c:extLst>
            </c:dLbl>
            <c:dLbl>
              <c:idx val="47"/>
              <c:dLblPos val="t"/>
              <c:showLegendKey val="0"/>
              <c:showVal val="1"/>
              <c:showCatName val="0"/>
              <c:showSerName val="0"/>
              <c:showPercent val="0"/>
              <c:showBubbleSize val="0"/>
              <c:extLst>
                <c:ext xmlns:c15="http://schemas.microsoft.com/office/drawing/2012/chart" uri="{CE6537A1-D6FC-4f65-9D91-7224C49458BB}"/>
              </c:extLst>
            </c:dLbl>
            <c:dLbl>
              <c:idx val="48"/>
              <c:dLblPos val="t"/>
              <c:showLegendKey val="0"/>
              <c:showVal val="1"/>
              <c:showCatName val="0"/>
              <c:showSerName val="0"/>
              <c:showPercent val="0"/>
              <c:showBubbleSize val="0"/>
              <c:extLst>
                <c:ext xmlns:c15="http://schemas.microsoft.com/office/drawing/2012/chart" uri="{CE6537A1-D6FC-4f65-9D91-7224C49458BB}"/>
              </c:extLst>
            </c:dLbl>
            <c:dLbl>
              <c:idx val="49"/>
              <c:dLblPos val="t"/>
              <c:showLegendKey val="0"/>
              <c:showVal val="1"/>
              <c:showCatName val="0"/>
              <c:showSerName val="0"/>
              <c:showPercent val="0"/>
              <c:showBubbleSize val="0"/>
              <c:extLst>
                <c:ext xmlns:c15="http://schemas.microsoft.com/office/drawing/2012/chart" uri="{CE6537A1-D6FC-4f65-9D91-7224C49458BB}"/>
              </c:extLst>
            </c:dLbl>
            <c:dLbl>
              <c:idx val="50"/>
              <c:dLblPos val="t"/>
              <c:showLegendKey val="0"/>
              <c:showVal val="1"/>
              <c:showCatName val="0"/>
              <c:showSerName val="0"/>
              <c:showPercent val="0"/>
              <c:showBubbleSize val="0"/>
              <c:extLst>
                <c:ext xmlns:c15="http://schemas.microsoft.com/office/drawing/2012/chart" uri="{CE6537A1-D6FC-4f65-9D91-7224C49458BB}"/>
              </c:extLst>
            </c:dLbl>
            <c:dLbl>
              <c:idx val="51"/>
              <c:dLblPos val="t"/>
              <c:showLegendKey val="0"/>
              <c:showVal val="1"/>
              <c:showCatName val="0"/>
              <c:showSerName val="0"/>
              <c:showPercent val="0"/>
              <c:showBubbleSize val="0"/>
              <c:extLst>
                <c:ext xmlns:c15="http://schemas.microsoft.com/office/drawing/2012/chart" uri="{CE6537A1-D6FC-4f65-9D91-7224C49458BB}"/>
              </c:extLst>
            </c:dLbl>
            <c:dLbl>
              <c:idx val="52"/>
              <c:dLblPos val="t"/>
              <c:showLegendKey val="0"/>
              <c:showVal val="1"/>
              <c:showCatName val="0"/>
              <c:showSerName val="0"/>
              <c:showPercent val="0"/>
              <c:showBubbleSize val="0"/>
              <c:extLst>
                <c:ext xmlns:c15="http://schemas.microsoft.com/office/drawing/2012/chart" uri="{CE6537A1-D6FC-4f65-9D91-7224C49458BB}"/>
              </c:extLst>
            </c:dLbl>
            <c:dLbl>
              <c:idx val="53"/>
              <c:dLblPos val="t"/>
              <c:showLegendKey val="0"/>
              <c:showVal val="1"/>
              <c:showCatName val="0"/>
              <c:showSerName val="0"/>
              <c:showPercent val="0"/>
              <c:showBubbleSize val="0"/>
              <c:extLst>
                <c:ext xmlns:c15="http://schemas.microsoft.com/office/drawing/2012/chart" uri="{CE6537A1-D6FC-4f65-9D91-7224C49458BB}"/>
              </c:extLst>
            </c:dLbl>
            <c:spPr>
              <a:noFill/>
            </c:spPr>
            <c:txPr>
              <a:bodyPr rot="-5400000" vert="horz"/>
              <a:lstStyle/>
              <a:p>
                <a:pPr>
                  <a:defRPr sz="1400" b="1">
                    <a:solidFill>
                      <a:schemeClr val="tx1"/>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Sheet1!$H$2:$H$57</c:f>
              <c:numCache>
                <c:formatCode>General</c:formatCode>
                <c:ptCount val="56"/>
                <c:pt idx="0">
                  <c:v>25</c:v>
                </c:pt>
                <c:pt idx="1">
                  <c:v>20</c:v>
                </c:pt>
                <c:pt idx="2">
                  <c:v>14</c:v>
                </c:pt>
                <c:pt idx="3">
                  <c:v>20</c:v>
                </c:pt>
                <c:pt idx="4">
                  <c:v>25</c:v>
                </c:pt>
                <c:pt idx="5">
                  <c:v>28</c:v>
                </c:pt>
                <c:pt idx="6">
                  <c:v>23</c:v>
                </c:pt>
                <c:pt idx="7">
                  <c:v>21</c:v>
                </c:pt>
                <c:pt idx="8">
                  <c:v>8</c:v>
                </c:pt>
                <c:pt idx="9">
                  <c:v>28</c:v>
                </c:pt>
                <c:pt idx="10">
                  <c:v>13</c:v>
                </c:pt>
                <c:pt idx="11">
                  <c:v>13</c:v>
                </c:pt>
                <c:pt idx="12">
                  <c:v>15</c:v>
                </c:pt>
                <c:pt idx="13">
                  <c:v>17</c:v>
                </c:pt>
                <c:pt idx="14">
                  <c:v>16</c:v>
                </c:pt>
                <c:pt idx="15">
                  <c:v>16</c:v>
                </c:pt>
                <c:pt idx="16">
                  <c:v>10</c:v>
                </c:pt>
                <c:pt idx="17">
                  <c:v>19</c:v>
                </c:pt>
                <c:pt idx="18">
                  <c:v>18</c:v>
                </c:pt>
                <c:pt idx="19">
                  <c:v>15</c:v>
                </c:pt>
                <c:pt idx="20">
                  <c:v>12</c:v>
                </c:pt>
                <c:pt idx="21">
                  <c:v>9</c:v>
                </c:pt>
                <c:pt idx="22">
                  <c:v>10</c:v>
                </c:pt>
                <c:pt idx="23">
                  <c:v>13</c:v>
                </c:pt>
                <c:pt idx="24">
                  <c:v>13</c:v>
                </c:pt>
                <c:pt idx="25">
                  <c:v>15</c:v>
                </c:pt>
                <c:pt idx="26">
                  <c:v>16</c:v>
                </c:pt>
                <c:pt idx="27">
                  <c:v>9</c:v>
                </c:pt>
                <c:pt idx="28">
                  <c:v>11</c:v>
                </c:pt>
                <c:pt idx="29">
                  <c:v>11</c:v>
                </c:pt>
                <c:pt idx="30">
                  <c:v>18</c:v>
                </c:pt>
                <c:pt idx="31">
                  <c:v>22</c:v>
                </c:pt>
                <c:pt idx="32">
                  <c:v>10</c:v>
                </c:pt>
                <c:pt idx="33">
                  <c:v>11</c:v>
                </c:pt>
                <c:pt idx="34">
                  <c:v>2</c:v>
                </c:pt>
                <c:pt idx="35">
                  <c:v>15</c:v>
                </c:pt>
                <c:pt idx="36">
                  <c:v>17</c:v>
                </c:pt>
                <c:pt idx="37">
                  <c:v>16</c:v>
                </c:pt>
                <c:pt idx="38">
                  <c:v>8</c:v>
                </c:pt>
                <c:pt idx="39">
                  <c:v>11</c:v>
                </c:pt>
                <c:pt idx="40">
                  <c:v>8</c:v>
                </c:pt>
                <c:pt idx="41">
                  <c:v>0</c:v>
                </c:pt>
                <c:pt idx="42">
                  <c:v>28</c:v>
                </c:pt>
                <c:pt idx="43">
                  <c:v>16</c:v>
                </c:pt>
                <c:pt idx="44">
                  <c:v>14</c:v>
                </c:pt>
                <c:pt idx="45">
                  <c:v>8</c:v>
                </c:pt>
                <c:pt idx="46">
                  <c:v>16</c:v>
                </c:pt>
                <c:pt idx="47">
                  <c:v>12</c:v>
                </c:pt>
                <c:pt idx="48">
                  <c:v>10</c:v>
                </c:pt>
                <c:pt idx="49">
                  <c:v>7</c:v>
                </c:pt>
                <c:pt idx="50">
                  <c:v>18</c:v>
                </c:pt>
                <c:pt idx="51">
                  <c:v>19</c:v>
                </c:pt>
                <c:pt idx="52">
                  <c:v>11</c:v>
                </c:pt>
                <c:pt idx="53">
                  <c:v>16</c:v>
                </c:pt>
              </c:numCache>
            </c:numRef>
          </c:val>
          <c:smooth val="0"/>
        </c:ser>
        <c:ser>
          <c:idx val="2"/>
          <c:order val="6"/>
          <c:tx>
            <c:v>Goal</c:v>
          </c:tx>
          <c:spPr>
            <a:ln w="38100">
              <a:solidFill>
                <a:srgbClr val="00B050"/>
              </a:solidFill>
            </a:ln>
          </c:spPr>
          <c:marker>
            <c:symbol val="none"/>
          </c:marker>
          <c:dLbls>
            <c:dLbl>
              <c:idx val="32"/>
              <c:layout>
                <c:manualLayout>
                  <c:x val="0.14179076268465418"/>
                  <c:y val="2.8057993171728992E-2"/>
                </c:manualLayout>
              </c:layout>
              <c:spPr>
                <a:solidFill>
                  <a:srgbClr val="00B050"/>
                </a:solidFill>
              </c:spPr>
              <c:txPr>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solidFill>
                <a:schemeClr val="accent1"/>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Sheet1!$J$2:$J$57</c:f>
              <c:numCache>
                <c:formatCode>General</c:formatCode>
                <c:ptCount val="56"/>
              </c:numCache>
            </c:numRef>
          </c:val>
          <c:smooth val="0"/>
        </c:ser>
        <c:ser>
          <c:idx val="1"/>
          <c:order val="7"/>
          <c:tx>
            <c:strRef>
              <c:f>Sheet1!$I$1</c:f>
              <c:strCache>
                <c:ptCount val="1"/>
                <c:pt idx="0">
                  <c:v>Annual Average</c:v>
                </c:pt>
              </c:strCache>
            </c:strRef>
          </c:tx>
          <c:spPr>
            <a:ln w="38100">
              <a:solidFill>
                <a:srgbClr val="FF0000"/>
              </a:solidFill>
            </a:ln>
          </c:spPr>
          <c:marker>
            <c:symbol val="none"/>
          </c:marker>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Sheet1!$I$2:$I$57</c:f>
              <c:numCache>
                <c:formatCode>General</c:formatCode>
                <c:ptCount val="56"/>
                <c:pt idx="0">
                  <c:v>19.75</c:v>
                </c:pt>
                <c:pt idx="1">
                  <c:v>19.75</c:v>
                </c:pt>
                <c:pt idx="2">
                  <c:v>19.75</c:v>
                </c:pt>
                <c:pt idx="3">
                  <c:v>19.75</c:v>
                </c:pt>
                <c:pt idx="4">
                  <c:v>24.25</c:v>
                </c:pt>
                <c:pt idx="5">
                  <c:v>24.25</c:v>
                </c:pt>
                <c:pt idx="6">
                  <c:v>24.25</c:v>
                </c:pt>
                <c:pt idx="7">
                  <c:v>24.25</c:v>
                </c:pt>
                <c:pt idx="8">
                  <c:v>15.5</c:v>
                </c:pt>
                <c:pt idx="9">
                  <c:v>15.5</c:v>
                </c:pt>
                <c:pt idx="10">
                  <c:v>15.5</c:v>
                </c:pt>
                <c:pt idx="11">
                  <c:v>15.5</c:v>
                </c:pt>
                <c:pt idx="12">
                  <c:v>16</c:v>
                </c:pt>
                <c:pt idx="13">
                  <c:v>16</c:v>
                </c:pt>
                <c:pt idx="14">
                  <c:v>16</c:v>
                </c:pt>
                <c:pt idx="15">
                  <c:v>16</c:v>
                </c:pt>
                <c:pt idx="16">
                  <c:v>15.5</c:v>
                </c:pt>
                <c:pt idx="17">
                  <c:v>15.5</c:v>
                </c:pt>
                <c:pt idx="18">
                  <c:v>15.5</c:v>
                </c:pt>
                <c:pt idx="19">
                  <c:v>15.5</c:v>
                </c:pt>
                <c:pt idx="20">
                  <c:v>11</c:v>
                </c:pt>
                <c:pt idx="21">
                  <c:v>11</c:v>
                </c:pt>
                <c:pt idx="22">
                  <c:v>11</c:v>
                </c:pt>
                <c:pt idx="23">
                  <c:v>11</c:v>
                </c:pt>
                <c:pt idx="24">
                  <c:v>13.25</c:v>
                </c:pt>
                <c:pt idx="25">
                  <c:v>13.25</c:v>
                </c:pt>
                <c:pt idx="26">
                  <c:v>13.25</c:v>
                </c:pt>
                <c:pt idx="27">
                  <c:v>13.25</c:v>
                </c:pt>
                <c:pt idx="28">
                  <c:v>15.5</c:v>
                </c:pt>
                <c:pt idx="29">
                  <c:v>15.5</c:v>
                </c:pt>
                <c:pt idx="30">
                  <c:v>15.5</c:v>
                </c:pt>
                <c:pt idx="31">
                  <c:v>15.5</c:v>
                </c:pt>
                <c:pt idx="32">
                  <c:v>9.5</c:v>
                </c:pt>
                <c:pt idx="33">
                  <c:v>9.5</c:v>
                </c:pt>
                <c:pt idx="34">
                  <c:v>9.5</c:v>
                </c:pt>
                <c:pt idx="35">
                  <c:v>9.5</c:v>
                </c:pt>
                <c:pt idx="36">
                  <c:v>13</c:v>
                </c:pt>
                <c:pt idx="37">
                  <c:v>13</c:v>
                </c:pt>
                <c:pt idx="38">
                  <c:v>13</c:v>
                </c:pt>
                <c:pt idx="39">
                  <c:v>13</c:v>
                </c:pt>
                <c:pt idx="40">
                  <c:v>13</c:v>
                </c:pt>
                <c:pt idx="41">
                  <c:v>13</c:v>
                </c:pt>
                <c:pt idx="42">
                  <c:v>13</c:v>
                </c:pt>
                <c:pt idx="43">
                  <c:v>13</c:v>
                </c:pt>
                <c:pt idx="44">
                  <c:v>12.5</c:v>
                </c:pt>
                <c:pt idx="45">
                  <c:v>12.5</c:v>
                </c:pt>
                <c:pt idx="46">
                  <c:v>12.5</c:v>
                </c:pt>
                <c:pt idx="47">
                  <c:v>12.5</c:v>
                </c:pt>
                <c:pt idx="48">
                  <c:v>13.5</c:v>
                </c:pt>
                <c:pt idx="49">
                  <c:v>13.5</c:v>
                </c:pt>
                <c:pt idx="50">
                  <c:v>13.5</c:v>
                </c:pt>
                <c:pt idx="51">
                  <c:v>13.5</c:v>
                </c:pt>
                <c:pt idx="52">
                  <c:v>13.5</c:v>
                </c:pt>
                <c:pt idx="53">
                  <c:v>13.5</c:v>
                </c:pt>
              </c:numCache>
            </c:numRef>
          </c:val>
          <c:smooth val="0"/>
        </c:ser>
        <c:dLbls>
          <c:showLegendKey val="0"/>
          <c:showVal val="0"/>
          <c:showCatName val="0"/>
          <c:showSerName val="0"/>
          <c:showPercent val="0"/>
          <c:showBubbleSize val="0"/>
        </c:dLbls>
        <c:marker val="1"/>
        <c:smooth val="0"/>
        <c:axId val="439588560"/>
        <c:axId val="439588952"/>
      </c:lineChart>
      <c:catAx>
        <c:axId val="439588560"/>
        <c:scaling>
          <c:orientation val="minMax"/>
        </c:scaling>
        <c:delete val="0"/>
        <c:axPos val="b"/>
        <c:numFmt formatCode="General" sourceLinked="1"/>
        <c:majorTickMark val="out"/>
        <c:minorTickMark val="none"/>
        <c:tickLblPos val="nextTo"/>
        <c:txPr>
          <a:bodyPr rot="-5400000" vert="horz"/>
          <a:lstStyle/>
          <a:p>
            <a:pPr>
              <a:defRPr sz="900" b="1"/>
            </a:pPr>
            <a:endParaRPr lang="en-US"/>
          </a:p>
        </c:txPr>
        <c:crossAx val="439588952"/>
        <c:crosses val="autoZero"/>
        <c:auto val="1"/>
        <c:lblAlgn val="ctr"/>
        <c:lblOffset val="0"/>
        <c:noMultiLvlLbl val="0"/>
      </c:catAx>
      <c:valAx>
        <c:axId val="439588952"/>
        <c:scaling>
          <c:orientation val="minMax"/>
        </c:scaling>
        <c:delete val="0"/>
        <c:axPos val="l"/>
        <c:majorGridlines/>
        <c:numFmt formatCode="General" sourceLinked="1"/>
        <c:majorTickMark val="none"/>
        <c:minorTickMark val="none"/>
        <c:tickLblPos val="nextTo"/>
        <c:spPr>
          <a:ln w="9525">
            <a:noFill/>
          </a:ln>
        </c:spPr>
        <c:txPr>
          <a:bodyPr/>
          <a:lstStyle/>
          <a:p>
            <a:pPr>
              <a:defRPr sz="1200" b="0"/>
            </a:pPr>
            <a:endParaRPr lang="en-US"/>
          </a:p>
        </c:txPr>
        <c:crossAx val="439588560"/>
        <c:crosses val="autoZero"/>
        <c:crossBetween val="between"/>
      </c:valAx>
    </c:plotArea>
    <c:legend>
      <c:legendPos val="b"/>
      <c:legendEntry>
        <c:idx val="4"/>
        <c:delete val="1"/>
      </c:legendEntry>
      <c:legendEntry>
        <c:idx val="5"/>
        <c:delete val="1"/>
      </c:legendEntry>
      <c:legendEntry>
        <c:idx val="6"/>
        <c:delete val="1"/>
      </c:legendEntry>
      <c:layout>
        <c:manualLayout>
          <c:xMode val="edge"/>
          <c:yMode val="edge"/>
          <c:x val="0.15925670465370073"/>
          <c:y val="0.81680909414942848"/>
          <c:w val="0.70101098307687615"/>
          <c:h val="8.7004009747049513E-2"/>
        </c:manualLayout>
      </c:layout>
      <c:overlay val="0"/>
      <c:txPr>
        <a:bodyPr/>
        <a:lstStyle/>
        <a:p>
          <a:pPr>
            <a:defRPr sz="10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aseline="0" dirty="0" smtClean="0"/>
              <a:t>Average Elapsed Time</a:t>
            </a:r>
            <a:endParaRPr lang="en-US" sz="1600" dirty="0"/>
          </a:p>
        </c:rich>
      </c:tx>
      <c:layout>
        <c:manualLayout>
          <c:xMode val="edge"/>
          <c:yMode val="edge"/>
          <c:x val="0.39744406626008189"/>
          <c:y val="0"/>
        </c:manualLayout>
      </c:layout>
      <c:overlay val="0"/>
    </c:title>
    <c:autoTitleDeleted val="0"/>
    <c:plotArea>
      <c:layout>
        <c:manualLayout>
          <c:layoutTarget val="inner"/>
          <c:xMode val="edge"/>
          <c:yMode val="edge"/>
          <c:x val="4.4343022272164273E-2"/>
          <c:y val="0.10323870700372979"/>
          <c:w val="0.93842154167130343"/>
          <c:h val="0.54670534604227161"/>
        </c:manualLayout>
      </c:layout>
      <c:barChart>
        <c:barDir val="col"/>
        <c:grouping val="clustered"/>
        <c:varyColors val="0"/>
        <c:ser>
          <c:idx val="0"/>
          <c:order val="0"/>
          <c:tx>
            <c:strRef>
              <c:f>Sheet1!$C$1</c:f>
              <c:strCache>
                <c:ptCount val="1"/>
                <c:pt idx="0">
                  <c:v>Average Elapsed Time</c:v>
                </c:pt>
              </c:strCache>
            </c:strRef>
          </c:tx>
          <c:spPr>
            <a:solidFill>
              <a:schemeClr val="accent5">
                <a:lumMod val="50000"/>
              </a:schemeClr>
            </a:solidFill>
            <a:ln>
              <a:solidFill>
                <a:prstClr val="black">
                  <a:alpha val="50000"/>
                </a:prstClr>
              </a:solidFill>
            </a:ln>
            <a:scene3d>
              <a:camera prst="orthographicFront"/>
              <a:lightRig rig="threePt" dir="t"/>
            </a:scene3d>
            <a:sp3d>
              <a:bevelT w="25400" h="25400"/>
            </a:sp3d>
          </c:spPr>
          <c:invertIfNegative val="0"/>
          <c:dLbls>
            <c:dLbl>
              <c:idx val="28"/>
              <c:showLegendKey val="0"/>
              <c:showVal val="1"/>
              <c:showCatName val="0"/>
              <c:showSerName val="0"/>
              <c:showPercent val="0"/>
              <c:showBubbleSize val="0"/>
              <c:extLst>
                <c:ext xmlns:c15="http://schemas.microsoft.com/office/drawing/2012/chart" uri="{CE6537A1-D6FC-4f65-9D91-7224C49458BB}"/>
              </c:extLst>
            </c:dLbl>
            <c:dLbl>
              <c:idx val="29"/>
              <c:showLegendKey val="0"/>
              <c:showVal val="1"/>
              <c:showCatName val="0"/>
              <c:showSerName val="0"/>
              <c:showPercent val="0"/>
              <c:showBubbleSize val="0"/>
              <c:extLst>
                <c:ext xmlns:c15="http://schemas.microsoft.com/office/drawing/2012/chart" uri="{CE6537A1-D6FC-4f65-9D91-7224C49458BB}"/>
              </c:extLst>
            </c:dLbl>
            <c:dLbl>
              <c:idx val="30"/>
              <c:showLegendKey val="0"/>
              <c:showVal val="1"/>
              <c:showCatName val="0"/>
              <c:showSerName val="0"/>
              <c:showPercent val="0"/>
              <c:showBubbleSize val="0"/>
              <c:extLst>
                <c:ext xmlns:c15="http://schemas.microsoft.com/office/drawing/2012/chart" uri="{CE6537A1-D6FC-4f65-9D91-7224C49458BB}"/>
              </c:extLst>
            </c:dLbl>
            <c:dLbl>
              <c:idx val="31"/>
              <c:showLegendKey val="0"/>
              <c:showVal val="1"/>
              <c:showCatName val="0"/>
              <c:showSerName val="0"/>
              <c:showPercent val="0"/>
              <c:showBubbleSize val="0"/>
              <c:extLst>
                <c:ext xmlns:c15="http://schemas.microsoft.com/office/drawing/2012/chart" uri="{CE6537A1-D6FC-4f65-9D91-7224C49458BB}"/>
              </c:extLst>
            </c:dLbl>
            <c:dLbl>
              <c:idx val="32"/>
              <c:showLegendKey val="0"/>
              <c:showVal val="1"/>
              <c:showCatName val="0"/>
              <c:showSerName val="0"/>
              <c:showPercent val="0"/>
              <c:showBubbleSize val="0"/>
              <c:extLst>
                <c:ext xmlns:c15="http://schemas.microsoft.com/office/drawing/2012/chart" uri="{CE6537A1-D6FC-4f65-9D91-7224C49458BB}"/>
              </c:extLst>
            </c:dLbl>
            <c:dLbl>
              <c:idx val="33"/>
              <c:showLegendKey val="0"/>
              <c:showVal val="1"/>
              <c:showCatName val="0"/>
              <c:showSerName val="0"/>
              <c:showPercent val="0"/>
              <c:showBubbleSize val="0"/>
              <c:extLst>
                <c:ext xmlns:c15="http://schemas.microsoft.com/office/drawing/2012/chart" uri="{CE6537A1-D6FC-4f65-9D91-7224C49458BB}"/>
              </c:extLst>
            </c:dLbl>
            <c:dLbl>
              <c:idx val="34"/>
              <c:showLegendKey val="0"/>
              <c:showVal val="1"/>
              <c:showCatName val="0"/>
              <c:showSerName val="0"/>
              <c:showPercent val="0"/>
              <c:showBubbleSize val="0"/>
              <c:extLst>
                <c:ext xmlns:c15="http://schemas.microsoft.com/office/drawing/2012/chart" uri="{CE6537A1-D6FC-4f65-9D91-7224C49458BB}"/>
              </c:extLst>
            </c:dLbl>
            <c:dLbl>
              <c:idx val="35"/>
              <c:showLegendKey val="0"/>
              <c:showVal val="1"/>
              <c:showCatName val="0"/>
              <c:showSerName val="0"/>
              <c:showPercent val="0"/>
              <c:showBubbleSize val="0"/>
              <c:extLst>
                <c:ext xmlns:c15="http://schemas.microsoft.com/office/drawing/2012/chart" uri="{CE6537A1-D6FC-4f65-9D91-7224C49458BB}"/>
              </c:extLst>
            </c:dLbl>
            <c:dLbl>
              <c:idx val="36"/>
              <c:showLegendKey val="0"/>
              <c:showVal val="1"/>
              <c:showCatName val="0"/>
              <c:showSerName val="0"/>
              <c:showPercent val="0"/>
              <c:showBubbleSize val="0"/>
              <c:extLst>
                <c:ext xmlns:c15="http://schemas.microsoft.com/office/drawing/2012/chart" uri="{CE6537A1-D6FC-4f65-9D91-7224C49458BB}"/>
              </c:extLst>
            </c:dLbl>
            <c:dLbl>
              <c:idx val="37"/>
              <c:showLegendKey val="0"/>
              <c:showVal val="1"/>
              <c:showCatName val="0"/>
              <c:showSerName val="0"/>
              <c:showPercent val="0"/>
              <c:showBubbleSize val="0"/>
              <c:extLst>
                <c:ext xmlns:c15="http://schemas.microsoft.com/office/drawing/2012/chart" uri="{CE6537A1-D6FC-4f65-9D91-7224C49458BB}"/>
              </c:extLst>
            </c:dLbl>
            <c:dLbl>
              <c:idx val="38"/>
              <c:showLegendKey val="0"/>
              <c:showVal val="1"/>
              <c:showCatName val="0"/>
              <c:showSerName val="0"/>
              <c:showPercent val="0"/>
              <c:showBubbleSize val="0"/>
              <c:extLst>
                <c:ext xmlns:c15="http://schemas.microsoft.com/office/drawing/2012/chart" uri="{CE6537A1-D6FC-4f65-9D91-7224C49458BB}"/>
              </c:extLst>
            </c:dLbl>
            <c:dLbl>
              <c:idx val="39"/>
              <c:showLegendKey val="0"/>
              <c:showVal val="1"/>
              <c:showCatName val="0"/>
              <c:showSerName val="0"/>
              <c:showPercent val="0"/>
              <c:showBubbleSize val="0"/>
              <c:extLst>
                <c:ext xmlns:c15="http://schemas.microsoft.com/office/drawing/2012/chart" uri="{CE6537A1-D6FC-4f65-9D91-7224C49458BB}"/>
              </c:extLst>
            </c:dLbl>
            <c:dLbl>
              <c:idx val="40"/>
              <c:showLegendKey val="0"/>
              <c:showVal val="1"/>
              <c:showCatName val="0"/>
              <c:showSerName val="0"/>
              <c:showPercent val="0"/>
              <c:showBubbleSize val="0"/>
              <c:extLst>
                <c:ext xmlns:c15="http://schemas.microsoft.com/office/drawing/2012/chart" uri="{CE6537A1-D6FC-4f65-9D91-7224C49458BB}"/>
              </c:extLst>
            </c:dLbl>
            <c:dLbl>
              <c:idx val="42"/>
              <c:showLegendKey val="0"/>
              <c:showVal val="1"/>
              <c:showCatName val="0"/>
              <c:showSerName val="0"/>
              <c:showPercent val="0"/>
              <c:showBubbleSize val="0"/>
              <c:extLst>
                <c:ext xmlns:c15="http://schemas.microsoft.com/office/drawing/2012/chart" uri="{CE6537A1-D6FC-4f65-9D91-7224C49458BB}"/>
              </c:extLst>
            </c:dLbl>
            <c:dLbl>
              <c:idx val="43"/>
              <c:showLegendKey val="0"/>
              <c:showVal val="1"/>
              <c:showCatName val="0"/>
              <c:showSerName val="0"/>
              <c:showPercent val="0"/>
              <c:showBubbleSize val="0"/>
              <c:extLst>
                <c:ext xmlns:c15="http://schemas.microsoft.com/office/drawing/2012/chart" uri="{CE6537A1-D6FC-4f65-9D91-7224C49458BB}"/>
              </c:extLst>
            </c:dLbl>
            <c:dLbl>
              <c:idx val="44"/>
              <c:showLegendKey val="0"/>
              <c:showVal val="1"/>
              <c:showCatName val="0"/>
              <c:showSerName val="0"/>
              <c:showPercent val="0"/>
              <c:showBubbleSize val="0"/>
              <c:extLst>
                <c:ext xmlns:c15="http://schemas.microsoft.com/office/drawing/2012/chart" uri="{CE6537A1-D6FC-4f65-9D91-7224C49458BB}"/>
              </c:extLst>
            </c:dLbl>
            <c:dLbl>
              <c:idx val="45"/>
              <c:showLegendKey val="0"/>
              <c:showVal val="1"/>
              <c:showCatName val="0"/>
              <c:showSerName val="0"/>
              <c:showPercent val="0"/>
              <c:showBubbleSize val="0"/>
              <c:extLst>
                <c:ext xmlns:c15="http://schemas.microsoft.com/office/drawing/2012/chart" uri="{CE6537A1-D6FC-4f65-9D91-7224C49458BB}"/>
              </c:extLst>
            </c:dLbl>
            <c:dLbl>
              <c:idx val="46"/>
              <c:showLegendKey val="0"/>
              <c:showVal val="1"/>
              <c:showCatName val="0"/>
              <c:showSerName val="0"/>
              <c:showPercent val="0"/>
              <c:showBubbleSize val="0"/>
              <c:extLst>
                <c:ext xmlns:c15="http://schemas.microsoft.com/office/drawing/2012/chart" uri="{CE6537A1-D6FC-4f65-9D91-7224C49458BB}"/>
              </c:extLst>
            </c:dLbl>
            <c:dLbl>
              <c:idx val="47"/>
              <c:showLegendKey val="0"/>
              <c:showVal val="1"/>
              <c:showCatName val="0"/>
              <c:showSerName val="0"/>
              <c:showPercent val="0"/>
              <c:showBubbleSize val="0"/>
              <c:extLst>
                <c:ext xmlns:c15="http://schemas.microsoft.com/office/drawing/2012/chart" uri="{CE6537A1-D6FC-4f65-9D91-7224C49458BB}"/>
              </c:extLst>
            </c:dLbl>
            <c:dLbl>
              <c:idx val="48"/>
              <c:showLegendKey val="0"/>
              <c:showVal val="1"/>
              <c:showCatName val="0"/>
              <c:showSerName val="0"/>
              <c:showPercent val="0"/>
              <c:showBubbleSize val="0"/>
              <c:extLst>
                <c:ext xmlns:c15="http://schemas.microsoft.com/office/drawing/2012/chart" uri="{CE6537A1-D6FC-4f65-9D91-7224C49458BB}"/>
              </c:extLst>
            </c:dLbl>
            <c:dLbl>
              <c:idx val="49"/>
              <c:showLegendKey val="0"/>
              <c:showVal val="1"/>
              <c:showCatName val="0"/>
              <c:showSerName val="0"/>
              <c:showPercent val="0"/>
              <c:showBubbleSize val="0"/>
              <c:extLst>
                <c:ext xmlns:c15="http://schemas.microsoft.com/office/drawing/2012/chart" uri="{CE6537A1-D6FC-4f65-9D91-7224C49458BB}"/>
              </c:extLst>
            </c:dLbl>
            <c:dLbl>
              <c:idx val="50"/>
              <c:showLegendKey val="0"/>
              <c:showVal val="1"/>
              <c:showCatName val="0"/>
              <c:showSerName val="0"/>
              <c:showPercent val="0"/>
              <c:showBubbleSize val="0"/>
              <c:extLst>
                <c:ext xmlns:c15="http://schemas.microsoft.com/office/drawing/2012/chart" uri="{CE6537A1-D6FC-4f65-9D91-7224C49458BB}"/>
              </c:extLst>
            </c:dLbl>
            <c:dLbl>
              <c:idx val="51"/>
              <c:showLegendKey val="0"/>
              <c:showVal val="1"/>
              <c:showCatName val="0"/>
              <c:showSerName val="0"/>
              <c:showPercent val="0"/>
              <c:showBubbleSize val="0"/>
              <c:extLst>
                <c:ext xmlns:c15="http://schemas.microsoft.com/office/drawing/2012/chart" uri="{CE6537A1-D6FC-4f65-9D91-7224C49458BB}"/>
              </c:extLst>
            </c:dLbl>
            <c:dLbl>
              <c:idx val="52"/>
              <c:showLegendKey val="0"/>
              <c:showVal val="1"/>
              <c:showCatName val="0"/>
              <c:showSerName val="0"/>
              <c:showPercent val="0"/>
              <c:showBubbleSize val="0"/>
              <c:extLst>
                <c:ext xmlns:c15="http://schemas.microsoft.com/office/drawing/2012/chart" uri="{CE6537A1-D6FC-4f65-9D91-7224C49458BB}"/>
              </c:extLst>
            </c:dLbl>
            <c:dLbl>
              <c:idx val="53"/>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5400000" vert="horz"/>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Sheet1!$C$2:$C$57</c:f>
              <c:numCache>
                <c:formatCode>General</c:formatCode>
                <c:ptCount val="56"/>
                <c:pt idx="0">
                  <c:v>83.64</c:v>
                </c:pt>
                <c:pt idx="1">
                  <c:v>74.2</c:v>
                </c:pt>
                <c:pt idx="2">
                  <c:v>58.93</c:v>
                </c:pt>
                <c:pt idx="3">
                  <c:v>72.650000000000006</c:v>
                </c:pt>
                <c:pt idx="4">
                  <c:v>71.84</c:v>
                </c:pt>
                <c:pt idx="5">
                  <c:v>59.14</c:v>
                </c:pt>
                <c:pt idx="6">
                  <c:v>58.61</c:v>
                </c:pt>
                <c:pt idx="7">
                  <c:v>55.9</c:v>
                </c:pt>
                <c:pt idx="8">
                  <c:v>70</c:v>
                </c:pt>
                <c:pt idx="9">
                  <c:v>57.29</c:v>
                </c:pt>
                <c:pt idx="10">
                  <c:v>49.69</c:v>
                </c:pt>
                <c:pt idx="11">
                  <c:v>57.62</c:v>
                </c:pt>
                <c:pt idx="12">
                  <c:v>59.4</c:v>
                </c:pt>
                <c:pt idx="13">
                  <c:v>54.76</c:v>
                </c:pt>
                <c:pt idx="14">
                  <c:v>61.75</c:v>
                </c:pt>
                <c:pt idx="15">
                  <c:v>52.06</c:v>
                </c:pt>
                <c:pt idx="16">
                  <c:v>55.9</c:v>
                </c:pt>
                <c:pt idx="17">
                  <c:v>65.33</c:v>
                </c:pt>
                <c:pt idx="18">
                  <c:v>62.83</c:v>
                </c:pt>
                <c:pt idx="19">
                  <c:v>54.73</c:v>
                </c:pt>
                <c:pt idx="20">
                  <c:v>60.58</c:v>
                </c:pt>
                <c:pt idx="21">
                  <c:v>68.56</c:v>
                </c:pt>
                <c:pt idx="22">
                  <c:v>63.7</c:v>
                </c:pt>
                <c:pt idx="23">
                  <c:v>64.69</c:v>
                </c:pt>
                <c:pt idx="24">
                  <c:v>66.77</c:v>
                </c:pt>
                <c:pt idx="25">
                  <c:v>55</c:v>
                </c:pt>
                <c:pt idx="26">
                  <c:v>52.06</c:v>
                </c:pt>
                <c:pt idx="27">
                  <c:v>52.78</c:v>
                </c:pt>
                <c:pt idx="28">
                  <c:v>62.27</c:v>
                </c:pt>
                <c:pt idx="29">
                  <c:v>78.55</c:v>
                </c:pt>
                <c:pt idx="30">
                  <c:v>128.06</c:v>
                </c:pt>
                <c:pt idx="31">
                  <c:v>104.59</c:v>
                </c:pt>
                <c:pt idx="32">
                  <c:v>104</c:v>
                </c:pt>
                <c:pt idx="33">
                  <c:v>151.44999999999999</c:v>
                </c:pt>
                <c:pt idx="34">
                  <c:v>172.5</c:v>
                </c:pt>
                <c:pt idx="35">
                  <c:v>109.13</c:v>
                </c:pt>
                <c:pt idx="36">
                  <c:v>97.17647058823529</c:v>
                </c:pt>
                <c:pt idx="37">
                  <c:v>87.125</c:v>
                </c:pt>
                <c:pt idx="38">
                  <c:v>92.5</c:v>
                </c:pt>
                <c:pt idx="39">
                  <c:v>115.81818181818181</c:v>
                </c:pt>
                <c:pt idx="40">
                  <c:v>113.25</c:v>
                </c:pt>
                <c:pt idx="42">
                  <c:v>189.17859999999999</c:v>
                </c:pt>
                <c:pt idx="43">
                  <c:v>100.5625</c:v>
                </c:pt>
                <c:pt idx="44">
                  <c:v>82.642857142857139</c:v>
                </c:pt>
                <c:pt idx="45">
                  <c:v>82.625</c:v>
                </c:pt>
                <c:pt idx="46">
                  <c:v>106.5</c:v>
                </c:pt>
                <c:pt idx="47">
                  <c:v>102.08333333333333</c:v>
                </c:pt>
                <c:pt idx="48">
                  <c:v>107.7</c:v>
                </c:pt>
                <c:pt idx="49">
                  <c:v>76</c:v>
                </c:pt>
                <c:pt idx="50">
                  <c:v>79.17</c:v>
                </c:pt>
                <c:pt idx="51">
                  <c:v>89.421052631578945</c:v>
                </c:pt>
                <c:pt idx="52">
                  <c:v>74.36363636363636</c:v>
                </c:pt>
                <c:pt idx="53">
                  <c:v>91.375</c:v>
                </c:pt>
              </c:numCache>
            </c:numRef>
          </c:val>
        </c:ser>
        <c:dLbls>
          <c:showLegendKey val="0"/>
          <c:showVal val="0"/>
          <c:showCatName val="0"/>
          <c:showSerName val="0"/>
          <c:showPercent val="0"/>
          <c:showBubbleSize val="0"/>
        </c:dLbls>
        <c:gapWidth val="25"/>
        <c:axId val="335146584"/>
        <c:axId val="335150504"/>
      </c:barChart>
      <c:lineChart>
        <c:grouping val="standard"/>
        <c:varyColors val="0"/>
        <c:ser>
          <c:idx val="2"/>
          <c:order val="1"/>
          <c:tx>
            <c:strRef>
              <c:f>Sheet1!$E$1</c:f>
              <c:strCache>
                <c:ptCount val="1"/>
                <c:pt idx="0">
                  <c:v>Goal (below)</c:v>
                </c:pt>
              </c:strCache>
            </c:strRef>
          </c:tx>
          <c:spPr>
            <a:ln w="38100">
              <a:solidFill>
                <a:srgbClr val="00B050"/>
              </a:solidFill>
            </a:ln>
          </c:spPr>
          <c:marker>
            <c:symbol val="none"/>
          </c:marker>
          <c:dLbls>
            <c:dLbl>
              <c:idx val="51"/>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Sheet1!$E$2:$E$57</c:f>
              <c:numCache>
                <c:formatCode>General</c:formatCode>
                <c:ptCount val="56"/>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pt idx="20">
                  <c:v>75</c:v>
                </c:pt>
                <c:pt idx="21">
                  <c:v>75</c:v>
                </c:pt>
                <c:pt idx="22">
                  <c:v>75</c:v>
                </c:pt>
                <c:pt idx="23">
                  <c:v>75</c:v>
                </c:pt>
                <c:pt idx="24">
                  <c:v>75</c:v>
                </c:pt>
                <c:pt idx="25">
                  <c:v>75</c:v>
                </c:pt>
                <c:pt idx="26">
                  <c:v>75</c:v>
                </c:pt>
                <c:pt idx="27">
                  <c:v>75</c:v>
                </c:pt>
                <c:pt idx="28">
                  <c:v>75</c:v>
                </c:pt>
                <c:pt idx="29">
                  <c:v>75</c:v>
                </c:pt>
                <c:pt idx="30">
                  <c:v>75</c:v>
                </c:pt>
                <c:pt idx="31">
                  <c:v>75</c:v>
                </c:pt>
                <c:pt idx="32">
                  <c:v>75</c:v>
                </c:pt>
                <c:pt idx="33">
                  <c:v>75</c:v>
                </c:pt>
                <c:pt idx="34">
                  <c:v>75</c:v>
                </c:pt>
                <c:pt idx="35">
                  <c:v>75</c:v>
                </c:pt>
                <c:pt idx="36">
                  <c:v>90</c:v>
                </c:pt>
                <c:pt idx="37">
                  <c:v>90</c:v>
                </c:pt>
                <c:pt idx="38">
                  <c:v>90</c:v>
                </c:pt>
                <c:pt idx="39">
                  <c:v>90</c:v>
                </c:pt>
                <c:pt idx="40">
                  <c:v>90</c:v>
                </c:pt>
                <c:pt idx="41">
                  <c:v>90</c:v>
                </c:pt>
                <c:pt idx="42">
                  <c:v>90</c:v>
                </c:pt>
                <c:pt idx="43">
                  <c:v>90</c:v>
                </c:pt>
                <c:pt idx="44">
                  <c:v>90</c:v>
                </c:pt>
                <c:pt idx="45">
                  <c:v>90</c:v>
                </c:pt>
                <c:pt idx="46">
                  <c:v>90</c:v>
                </c:pt>
                <c:pt idx="47">
                  <c:v>90</c:v>
                </c:pt>
                <c:pt idx="48">
                  <c:v>90</c:v>
                </c:pt>
                <c:pt idx="49">
                  <c:v>90</c:v>
                </c:pt>
                <c:pt idx="50">
                  <c:v>90</c:v>
                </c:pt>
                <c:pt idx="51">
                  <c:v>90</c:v>
                </c:pt>
                <c:pt idx="52">
                  <c:v>90</c:v>
                </c:pt>
                <c:pt idx="53">
                  <c:v>90</c:v>
                </c:pt>
                <c:pt idx="54">
                  <c:v>90</c:v>
                </c:pt>
                <c:pt idx="55">
                  <c:v>90</c:v>
                </c:pt>
              </c:numCache>
            </c:numRef>
          </c:val>
          <c:smooth val="0"/>
        </c:ser>
        <c:ser>
          <c:idx val="1"/>
          <c:order val="2"/>
          <c:tx>
            <c:strRef>
              <c:f>Sheet1!$D$1</c:f>
              <c:strCache>
                <c:ptCount val="1"/>
                <c:pt idx="0">
                  <c:v>Annual Average</c:v>
                </c:pt>
              </c:strCache>
            </c:strRef>
          </c:tx>
          <c:spPr>
            <a:ln w="38100">
              <a:solidFill>
                <a:srgbClr val="FF0000"/>
              </a:solidFill>
            </a:ln>
          </c:spPr>
          <c:marker>
            <c:symbol val="none"/>
          </c:marker>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Sheet1!$D$2:$D$57</c:f>
              <c:numCache>
                <c:formatCode>General</c:formatCode>
                <c:ptCount val="56"/>
                <c:pt idx="0">
                  <c:v>72.355000000000004</c:v>
                </c:pt>
                <c:pt idx="1">
                  <c:v>72.355000000000004</c:v>
                </c:pt>
                <c:pt idx="2">
                  <c:v>72.355000000000004</c:v>
                </c:pt>
                <c:pt idx="3">
                  <c:v>72.355000000000004</c:v>
                </c:pt>
                <c:pt idx="4">
                  <c:v>61.372500000000009</c:v>
                </c:pt>
                <c:pt idx="5">
                  <c:v>61.372500000000009</c:v>
                </c:pt>
                <c:pt idx="6">
                  <c:v>61.372500000000009</c:v>
                </c:pt>
                <c:pt idx="7">
                  <c:v>61.372500000000009</c:v>
                </c:pt>
                <c:pt idx="8">
                  <c:v>58.65</c:v>
                </c:pt>
                <c:pt idx="9">
                  <c:v>58.65</c:v>
                </c:pt>
                <c:pt idx="10">
                  <c:v>58.65</c:v>
                </c:pt>
                <c:pt idx="11">
                  <c:v>58.65</c:v>
                </c:pt>
                <c:pt idx="12">
                  <c:v>56.9925</c:v>
                </c:pt>
                <c:pt idx="13">
                  <c:v>56.9925</c:v>
                </c:pt>
                <c:pt idx="14">
                  <c:v>56.9925</c:v>
                </c:pt>
                <c:pt idx="15">
                  <c:v>56.9925</c:v>
                </c:pt>
                <c:pt idx="16">
                  <c:v>59.697499999999998</c:v>
                </c:pt>
                <c:pt idx="17">
                  <c:v>59.697499999999998</c:v>
                </c:pt>
                <c:pt idx="18">
                  <c:v>59.697499999999998</c:v>
                </c:pt>
                <c:pt idx="19">
                  <c:v>59.697499999999998</c:v>
                </c:pt>
                <c:pt idx="20">
                  <c:v>64.382499999999993</c:v>
                </c:pt>
                <c:pt idx="21">
                  <c:v>64.382499999999993</c:v>
                </c:pt>
                <c:pt idx="22">
                  <c:v>64.382499999999993</c:v>
                </c:pt>
                <c:pt idx="23">
                  <c:v>64.382499999999993</c:v>
                </c:pt>
                <c:pt idx="24">
                  <c:v>56.652499999999996</c:v>
                </c:pt>
                <c:pt idx="25">
                  <c:v>56.652499999999996</c:v>
                </c:pt>
                <c:pt idx="26">
                  <c:v>56.652499999999996</c:v>
                </c:pt>
                <c:pt idx="27">
                  <c:v>56.652499999999996</c:v>
                </c:pt>
                <c:pt idx="28">
                  <c:v>89.626666666666665</c:v>
                </c:pt>
                <c:pt idx="29">
                  <c:v>89.626666666666665</c:v>
                </c:pt>
                <c:pt idx="30">
                  <c:v>89.626666666666665</c:v>
                </c:pt>
                <c:pt idx="31">
                  <c:v>89.626666666666665</c:v>
                </c:pt>
                <c:pt idx="32">
                  <c:v>134.26999999999998</c:v>
                </c:pt>
                <c:pt idx="33">
                  <c:v>134.26999999999998</c:v>
                </c:pt>
                <c:pt idx="34">
                  <c:v>134.26999999999998</c:v>
                </c:pt>
                <c:pt idx="35">
                  <c:v>134.26999999999998</c:v>
                </c:pt>
                <c:pt idx="36">
                  <c:v>98.154913101604279</c:v>
                </c:pt>
                <c:pt idx="37">
                  <c:v>98.154913101604279</c:v>
                </c:pt>
                <c:pt idx="38">
                  <c:v>98.154913101604279</c:v>
                </c:pt>
                <c:pt idx="39">
                  <c:v>98.154913101604279</c:v>
                </c:pt>
                <c:pt idx="40">
                  <c:v>134.33036666666666</c:v>
                </c:pt>
                <c:pt idx="41">
                  <c:v>134.33036666666666</c:v>
                </c:pt>
                <c:pt idx="42">
                  <c:v>134.33036666666666</c:v>
                </c:pt>
                <c:pt idx="43">
                  <c:v>134.33036666666666</c:v>
                </c:pt>
                <c:pt idx="44">
                  <c:v>93.462797619047606</c:v>
                </c:pt>
                <c:pt idx="45">
                  <c:v>93.462797619047606</c:v>
                </c:pt>
                <c:pt idx="46">
                  <c:v>93.462797619047606</c:v>
                </c:pt>
                <c:pt idx="47">
                  <c:v>93.462797619047606</c:v>
                </c:pt>
                <c:pt idx="48">
                  <c:v>88.072763157894741</c:v>
                </c:pt>
                <c:pt idx="49">
                  <c:v>88.072763157894741</c:v>
                </c:pt>
                <c:pt idx="50">
                  <c:v>88.072763157894741</c:v>
                </c:pt>
                <c:pt idx="51">
                  <c:v>88.072763157894741</c:v>
                </c:pt>
                <c:pt idx="52">
                  <c:v>82.869318181818187</c:v>
                </c:pt>
                <c:pt idx="53">
                  <c:v>82.869318181818187</c:v>
                </c:pt>
                <c:pt idx="54">
                  <c:v>82.869318181818187</c:v>
                </c:pt>
                <c:pt idx="55">
                  <c:v>82.869318181818187</c:v>
                </c:pt>
              </c:numCache>
            </c:numRef>
          </c:val>
          <c:smooth val="0"/>
        </c:ser>
        <c:dLbls>
          <c:showLegendKey val="0"/>
          <c:showVal val="0"/>
          <c:showCatName val="0"/>
          <c:showSerName val="0"/>
          <c:showPercent val="0"/>
          <c:showBubbleSize val="0"/>
        </c:dLbls>
        <c:marker val="1"/>
        <c:smooth val="0"/>
        <c:axId val="335146584"/>
        <c:axId val="335150504"/>
      </c:lineChart>
      <c:catAx>
        <c:axId val="335146584"/>
        <c:scaling>
          <c:orientation val="minMax"/>
        </c:scaling>
        <c:delete val="0"/>
        <c:axPos val="b"/>
        <c:numFmt formatCode="General" sourceLinked="1"/>
        <c:majorTickMark val="out"/>
        <c:minorTickMark val="none"/>
        <c:tickLblPos val="nextTo"/>
        <c:txPr>
          <a:bodyPr rot="-5400000" vert="horz"/>
          <a:lstStyle/>
          <a:p>
            <a:pPr>
              <a:defRPr sz="1100" b="1"/>
            </a:pPr>
            <a:endParaRPr lang="en-US"/>
          </a:p>
        </c:txPr>
        <c:crossAx val="335150504"/>
        <c:crosses val="autoZero"/>
        <c:auto val="1"/>
        <c:lblAlgn val="ctr"/>
        <c:lblOffset val="0"/>
        <c:tickLblSkip val="1"/>
        <c:noMultiLvlLbl val="0"/>
      </c:catAx>
      <c:valAx>
        <c:axId val="335150504"/>
        <c:scaling>
          <c:orientation val="minMax"/>
        </c:scaling>
        <c:delete val="0"/>
        <c:axPos val="l"/>
        <c:majorGridlines/>
        <c:numFmt formatCode="0" sourceLinked="0"/>
        <c:majorTickMark val="none"/>
        <c:minorTickMark val="none"/>
        <c:tickLblPos val="nextTo"/>
        <c:spPr>
          <a:ln w="9525">
            <a:noFill/>
          </a:ln>
        </c:spPr>
        <c:txPr>
          <a:bodyPr/>
          <a:lstStyle/>
          <a:p>
            <a:pPr>
              <a:defRPr sz="1200" b="0"/>
            </a:pPr>
            <a:endParaRPr lang="en-US"/>
          </a:p>
        </c:txPr>
        <c:crossAx val="335146584"/>
        <c:crosses val="autoZero"/>
        <c:crossBetween val="between"/>
      </c:valAx>
    </c:plotArea>
    <c:legend>
      <c:legendPos val="b"/>
      <c:layout>
        <c:manualLayout>
          <c:xMode val="edge"/>
          <c:yMode val="edge"/>
          <c:x val="1.8592557005866231E-4"/>
          <c:y val="0.85355155605549504"/>
          <c:w val="0.99933851663061246"/>
          <c:h val="8.6109111361079863E-2"/>
        </c:manualLayout>
      </c:layout>
      <c:overlay val="0"/>
      <c:txPr>
        <a:bodyPr/>
        <a:lstStyle/>
        <a:p>
          <a:pPr>
            <a:defRPr sz="10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Quarter</c:v>
                </c:pt>
              </c:strCache>
            </c:strRef>
          </c:tx>
          <c:invertIfNegative val="0"/>
          <c:cat>
            <c:multiLvlStrRef>
              <c:f>Sheet1!$A$2:$B$29</c:f>
              <c:multiLvlStrCache>
                <c:ptCount val="2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lvl>
                <c:lvl>
                  <c:pt idx="0">
                    <c:v>2013</c:v>
                  </c:pt>
                  <c:pt idx="4">
                    <c:v>2014</c:v>
                  </c:pt>
                  <c:pt idx="8">
                    <c:v>2015</c:v>
                  </c:pt>
                  <c:pt idx="12">
                    <c:v>2016</c:v>
                  </c:pt>
                  <c:pt idx="16">
                    <c:v>2017</c:v>
                  </c:pt>
                  <c:pt idx="20">
                    <c:v>2018</c:v>
                  </c:pt>
                  <c:pt idx="24">
                    <c:v>2019</c:v>
                  </c:pt>
                </c:lvl>
              </c:multiLvlStrCache>
            </c:multiLvlStrRef>
          </c:cat>
          <c:val>
            <c:numRef>
              <c:f>Sheet1!$B$2:$B$29</c:f>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ser>
        <c:ser>
          <c:idx val="1"/>
          <c:order val="1"/>
          <c:tx>
            <c:strRef>
              <c:f>Sheet1!$C$1</c:f>
              <c:strCache>
                <c:ptCount val="1"/>
                <c:pt idx="0">
                  <c:v>VPP Participants</c:v>
                </c:pt>
              </c:strCache>
            </c:strRef>
          </c:tx>
          <c:spPr>
            <a:solidFill>
              <a:srgbClr val="738AC8">
                <a:lumMod val="50000"/>
              </a:srgbClr>
            </a:solidFill>
            <a:ln>
              <a:solidFill>
                <a:prstClr val="black"/>
              </a:solidFill>
            </a:ln>
            <a:scene3d>
              <a:camera prst="orthographicFront"/>
              <a:lightRig rig="threePt" dir="t"/>
            </a:scene3d>
            <a:sp3d>
              <a:bevelT w="25400" h="25400"/>
            </a:sp3d>
          </c:spPr>
          <c:invertIfNegative val="0"/>
          <c:dLbls>
            <c:spPr>
              <a:noFill/>
              <a:ln>
                <a:noFill/>
              </a:ln>
              <a:effectLst/>
            </c:spPr>
            <c:txPr>
              <a:bodyPr rot="-5400000" vert="horz"/>
              <a:lstStyle/>
              <a:p>
                <a:pPr>
                  <a:defRPr sz="12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Sheet1!$A$2:$B$29</c:f>
              <c:multiLvlStrCache>
                <c:ptCount val="2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lvl>
                <c:lvl>
                  <c:pt idx="0">
                    <c:v>2013</c:v>
                  </c:pt>
                  <c:pt idx="4">
                    <c:v>2014</c:v>
                  </c:pt>
                  <c:pt idx="8">
                    <c:v>2015</c:v>
                  </c:pt>
                  <c:pt idx="12">
                    <c:v>2016</c:v>
                  </c:pt>
                  <c:pt idx="16">
                    <c:v>2017</c:v>
                  </c:pt>
                  <c:pt idx="20">
                    <c:v>2018</c:v>
                  </c:pt>
                  <c:pt idx="24">
                    <c:v>2019</c:v>
                  </c:pt>
                </c:lvl>
              </c:multiLvlStrCache>
            </c:multiLvlStrRef>
          </c:cat>
          <c:val>
            <c:numRef>
              <c:f>Sheet1!$C$2:$C$29</c:f>
              <c:numCache>
                <c:formatCode>General</c:formatCode>
                <c:ptCount val="28"/>
                <c:pt idx="0">
                  <c:v>59</c:v>
                </c:pt>
                <c:pt idx="1">
                  <c:v>59</c:v>
                </c:pt>
                <c:pt idx="2">
                  <c:v>63</c:v>
                </c:pt>
                <c:pt idx="3">
                  <c:v>65</c:v>
                </c:pt>
                <c:pt idx="4">
                  <c:v>66</c:v>
                </c:pt>
                <c:pt idx="5">
                  <c:v>69</c:v>
                </c:pt>
                <c:pt idx="6">
                  <c:v>70</c:v>
                </c:pt>
                <c:pt idx="7">
                  <c:v>72</c:v>
                </c:pt>
                <c:pt idx="8">
                  <c:v>72</c:v>
                </c:pt>
                <c:pt idx="9">
                  <c:v>74</c:v>
                </c:pt>
                <c:pt idx="10">
                  <c:v>75</c:v>
                </c:pt>
                <c:pt idx="11">
                  <c:v>80</c:v>
                </c:pt>
                <c:pt idx="12">
                  <c:v>80</c:v>
                </c:pt>
                <c:pt idx="13">
                  <c:v>82</c:v>
                </c:pt>
                <c:pt idx="14">
                  <c:v>83</c:v>
                </c:pt>
                <c:pt idx="15">
                  <c:v>83</c:v>
                </c:pt>
                <c:pt idx="16">
                  <c:v>83</c:v>
                </c:pt>
                <c:pt idx="17">
                  <c:v>84</c:v>
                </c:pt>
                <c:pt idx="18">
                  <c:v>84</c:v>
                </c:pt>
                <c:pt idx="19">
                  <c:v>87</c:v>
                </c:pt>
                <c:pt idx="20">
                  <c:v>89</c:v>
                </c:pt>
                <c:pt idx="21">
                  <c:v>88</c:v>
                </c:pt>
                <c:pt idx="22">
                  <c:v>88</c:v>
                </c:pt>
                <c:pt idx="23">
                  <c:v>91</c:v>
                </c:pt>
                <c:pt idx="24">
                  <c:v>88</c:v>
                </c:pt>
                <c:pt idx="25">
                  <c:v>88</c:v>
                </c:pt>
              </c:numCache>
            </c:numRef>
          </c:val>
        </c:ser>
        <c:ser>
          <c:idx val="2"/>
          <c:order val="2"/>
          <c:tx>
            <c:strRef>
              <c:f>Sheet1!$D$1</c:f>
              <c:strCache>
                <c:ptCount val="1"/>
                <c:pt idx="0">
                  <c:v>INSHARP Participants</c:v>
                </c:pt>
              </c:strCache>
            </c:strRef>
          </c:tx>
          <c:spPr>
            <a:solidFill>
              <a:srgbClr val="FFBC79"/>
            </a:solidFill>
            <a:ln w="9525">
              <a:solidFill>
                <a:prstClr val="black"/>
              </a:solidFill>
            </a:ln>
            <a:scene3d>
              <a:camera prst="orthographicFront"/>
              <a:lightRig rig="threePt" dir="t"/>
            </a:scene3d>
            <a:sp3d>
              <a:bevelT w="25400" h="25400"/>
            </a:sp3d>
          </c:spPr>
          <c:invertIfNegative val="0"/>
          <c:dLbls>
            <c:spPr>
              <a:noFill/>
              <a:ln>
                <a:noFill/>
              </a:ln>
              <a:effectLst/>
            </c:spPr>
            <c:txPr>
              <a:bodyPr rot="-5400000" vert="horz"/>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Sheet1!$A$2:$B$29</c:f>
              <c:multiLvlStrCache>
                <c:ptCount val="2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lvl>
                <c:lvl>
                  <c:pt idx="0">
                    <c:v>2013</c:v>
                  </c:pt>
                  <c:pt idx="4">
                    <c:v>2014</c:v>
                  </c:pt>
                  <c:pt idx="8">
                    <c:v>2015</c:v>
                  </c:pt>
                  <c:pt idx="12">
                    <c:v>2016</c:v>
                  </c:pt>
                  <c:pt idx="16">
                    <c:v>2017</c:v>
                  </c:pt>
                  <c:pt idx="20">
                    <c:v>2018</c:v>
                  </c:pt>
                  <c:pt idx="24">
                    <c:v>2019</c:v>
                  </c:pt>
                </c:lvl>
              </c:multiLvlStrCache>
            </c:multiLvlStrRef>
          </c:cat>
          <c:val>
            <c:numRef>
              <c:f>Sheet1!$D$2:$D$29</c:f>
              <c:numCache>
                <c:formatCode>General</c:formatCode>
                <c:ptCount val="28"/>
                <c:pt idx="0">
                  <c:v>41</c:v>
                </c:pt>
                <c:pt idx="1">
                  <c:v>41</c:v>
                </c:pt>
                <c:pt idx="2">
                  <c:v>39</c:v>
                </c:pt>
                <c:pt idx="3">
                  <c:v>38</c:v>
                </c:pt>
                <c:pt idx="4">
                  <c:v>41</c:v>
                </c:pt>
                <c:pt idx="5">
                  <c:v>39</c:v>
                </c:pt>
                <c:pt idx="6">
                  <c:v>40</c:v>
                </c:pt>
                <c:pt idx="7">
                  <c:v>40</c:v>
                </c:pt>
                <c:pt idx="8">
                  <c:v>40</c:v>
                </c:pt>
                <c:pt idx="9">
                  <c:v>41</c:v>
                </c:pt>
                <c:pt idx="10">
                  <c:v>40</c:v>
                </c:pt>
                <c:pt idx="11">
                  <c:v>39</c:v>
                </c:pt>
                <c:pt idx="12">
                  <c:v>39</c:v>
                </c:pt>
                <c:pt idx="13">
                  <c:v>42</c:v>
                </c:pt>
                <c:pt idx="14">
                  <c:v>40</c:v>
                </c:pt>
                <c:pt idx="15">
                  <c:v>38</c:v>
                </c:pt>
                <c:pt idx="16">
                  <c:v>40</c:v>
                </c:pt>
                <c:pt idx="17">
                  <c:v>38</c:v>
                </c:pt>
                <c:pt idx="18">
                  <c:v>41</c:v>
                </c:pt>
                <c:pt idx="19">
                  <c:v>42</c:v>
                </c:pt>
                <c:pt idx="20">
                  <c:v>42</c:v>
                </c:pt>
                <c:pt idx="21">
                  <c:v>43</c:v>
                </c:pt>
                <c:pt idx="22">
                  <c:v>42</c:v>
                </c:pt>
                <c:pt idx="23">
                  <c:v>43</c:v>
                </c:pt>
                <c:pt idx="24">
                  <c:v>42</c:v>
                </c:pt>
                <c:pt idx="25">
                  <c:v>42</c:v>
                </c:pt>
              </c:numCache>
            </c:numRef>
          </c:val>
        </c:ser>
        <c:ser>
          <c:idx val="3"/>
          <c:order val="3"/>
          <c:tx>
            <c:strRef>
              <c:f>Sheet1!$E$1</c:f>
              <c:strCache>
                <c:ptCount val="1"/>
                <c:pt idx="0">
                  <c:v>Partnerships</c:v>
                </c:pt>
              </c:strCache>
            </c:strRef>
          </c:tx>
          <c:invertIfNegative val="0"/>
          <c:cat>
            <c:multiLvlStrRef>
              <c:f>Sheet1!$A$2:$B$29</c:f>
              <c:multiLvlStrCache>
                <c:ptCount val="2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lvl>
                <c:lvl>
                  <c:pt idx="0">
                    <c:v>2013</c:v>
                  </c:pt>
                  <c:pt idx="4">
                    <c:v>2014</c:v>
                  </c:pt>
                  <c:pt idx="8">
                    <c:v>2015</c:v>
                  </c:pt>
                  <c:pt idx="12">
                    <c:v>2016</c:v>
                  </c:pt>
                  <c:pt idx="16">
                    <c:v>2017</c:v>
                  </c:pt>
                  <c:pt idx="20">
                    <c:v>2018</c:v>
                  </c:pt>
                  <c:pt idx="24">
                    <c:v>2019</c:v>
                  </c:pt>
                </c:lvl>
              </c:multiLvlStrCache>
            </c:multiLvlStrRef>
          </c:cat>
          <c:val>
            <c:numRef>
              <c:f>Sheet1!$E$2:$E$29</c:f>
              <c:numCache>
                <c:formatCode>General</c:formatCode>
                <c:ptCount val="28"/>
              </c:numCache>
            </c:numRef>
          </c:val>
        </c:ser>
        <c:ser>
          <c:idx val="4"/>
          <c:order val="4"/>
          <c:tx>
            <c:strRef>
              <c:f>Sheet1!$F$1</c:f>
              <c:strCache>
                <c:ptCount val="1"/>
                <c:pt idx="0">
                  <c:v>Alliances</c:v>
                </c:pt>
              </c:strCache>
            </c:strRef>
          </c:tx>
          <c:invertIfNegative val="0"/>
          <c:cat>
            <c:multiLvlStrRef>
              <c:f>Sheet1!$A$2:$B$29</c:f>
              <c:multiLvlStrCache>
                <c:ptCount val="2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lvl>
                <c:lvl>
                  <c:pt idx="0">
                    <c:v>2013</c:v>
                  </c:pt>
                  <c:pt idx="4">
                    <c:v>2014</c:v>
                  </c:pt>
                  <c:pt idx="8">
                    <c:v>2015</c:v>
                  </c:pt>
                  <c:pt idx="12">
                    <c:v>2016</c:v>
                  </c:pt>
                  <c:pt idx="16">
                    <c:v>2017</c:v>
                  </c:pt>
                  <c:pt idx="20">
                    <c:v>2018</c:v>
                  </c:pt>
                  <c:pt idx="24">
                    <c:v>2019</c:v>
                  </c:pt>
                </c:lvl>
              </c:multiLvlStrCache>
            </c:multiLvlStrRef>
          </c:cat>
          <c:val>
            <c:numRef>
              <c:f>Sheet1!$F$2:$F$29</c:f>
              <c:numCache>
                <c:formatCode>General</c:formatCode>
                <c:ptCount val="28"/>
              </c:numCache>
            </c:numRef>
          </c:val>
        </c:ser>
        <c:dLbls>
          <c:showLegendKey val="0"/>
          <c:showVal val="0"/>
          <c:showCatName val="0"/>
          <c:showSerName val="0"/>
          <c:showPercent val="0"/>
          <c:showBubbleSize val="0"/>
        </c:dLbls>
        <c:gapWidth val="25"/>
        <c:overlap val="100"/>
        <c:axId val="335145408"/>
        <c:axId val="335149720"/>
      </c:barChart>
      <c:lineChart>
        <c:grouping val="standard"/>
        <c:varyColors val="0"/>
        <c:ser>
          <c:idx val="5"/>
          <c:order val="5"/>
          <c:tx>
            <c:strRef>
              <c:f>Sheet1!$G$1</c:f>
              <c:strCache>
                <c:ptCount val="1"/>
                <c:pt idx="0">
                  <c:v>Total</c:v>
                </c:pt>
              </c:strCache>
            </c:strRef>
          </c:tx>
          <c:spPr>
            <a:ln>
              <a:noFill/>
            </a:ln>
          </c:spPr>
          <c:marker>
            <c:symbol val="none"/>
          </c:marker>
          <c:dLbls>
            <c:dLbl>
              <c:idx val="11"/>
              <c:layout>
                <c:manualLayout>
                  <c:x val="-2.5862068965517241E-2"/>
                  <c:y val="-4.901960784313750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Sheet1!$A$2:$B$25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2013</c:v>
                  </c:pt>
                  <c:pt idx="4">
                    <c:v>2014</c:v>
                  </c:pt>
                  <c:pt idx="8">
                    <c:v>2015</c:v>
                  </c:pt>
                  <c:pt idx="12">
                    <c:v>2016</c:v>
                  </c:pt>
                  <c:pt idx="16">
                    <c:v>2017</c:v>
                  </c:pt>
                  <c:pt idx="20">
                    <c:v>2018</c:v>
                  </c:pt>
                </c:lvl>
              </c:multiLvlStrCache>
            </c:multiLvlStrRef>
          </c:cat>
          <c:val>
            <c:numRef>
              <c:f>Sheet1!$G$2:$G$29</c:f>
              <c:numCache>
                <c:formatCode>General</c:formatCode>
                <c:ptCount val="28"/>
                <c:pt idx="0">
                  <c:v>100</c:v>
                </c:pt>
                <c:pt idx="1">
                  <c:v>100</c:v>
                </c:pt>
                <c:pt idx="2">
                  <c:v>102</c:v>
                </c:pt>
                <c:pt idx="3">
                  <c:v>103</c:v>
                </c:pt>
                <c:pt idx="4">
                  <c:v>107</c:v>
                </c:pt>
                <c:pt idx="5">
                  <c:v>108</c:v>
                </c:pt>
                <c:pt idx="6">
                  <c:v>110</c:v>
                </c:pt>
                <c:pt idx="7">
                  <c:v>112</c:v>
                </c:pt>
                <c:pt idx="8">
                  <c:v>112</c:v>
                </c:pt>
                <c:pt idx="9">
                  <c:v>115</c:v>
                </c:pt>
                <c:pt idx="10">
                  <c:v>115</c:v>
                </c:pt>
                <c:pt idx="11">
                  <c:v>119</c:v>
                </c:pt>
                <c:pt idx="12">
                  <c:v>119</c:v>
                </c:pt>
                <c:pt idx="13">
                  <c:v>124</c:v>
                </c:pt>
                <c:pt idx="14">
                  <c:v>123</c:v>
                </c:pt>
                <c:pt idx="15">
                  <c:v>121</c:v>
                </c:pt>
                <c:pt idx="16">
                  <c:v>123</c:v>
                </c:pt>
                <c:pt idx="17">
                  <c:v>122</c:v>
                </c:pt>
                <c:pt idx="18">
                  <c:v>125</c:v>
                </c:pt>
                <c:pt idx="19">
                  <c:v>129</c:v>
                </c:pt>
                <c:pt idx="20">
                  <c:v>131</c:v>
                </c:pt>
                <c:pt idx="21">
                  <c:v>131</c:v>
                </c:pt>
                <c:pt idx="22">
                  <c:v>130</c:v>
                </c:pt>
                <c:pt idx="23">
                  <c:v>134</c:v>
                </c:pt>
                <c:pt idx="24">
                  <c:v>130</c:v>
                </c:pt>
                <c:pt idx="25">
                  <c:v>130</c:v>
                </c:pt>
                <c:pt idx="26">
                  <c:v>0</c:v>
                </c:pt>
                <c:pt idx="27">
                  <c:v>0</c:v>
                </c:pt>
              </c:numCache>
            </c:numRef>
          </c:val>
          <c:smooth val="0"/>
        </c:ser>
        <c:ser>
          <c:idx val="6"/>
          <c:order val="6"/>
          <c:tx>
            <c:strRef>
              <c:f>Sheet1!$H$1</c:f>
              <c:strCache>
                <c:ptCount val="1"/>
                <c:pt idx="0">
                  <c:v>Green Goal</c:v>
                </c:pt>
              </c:strCache>
            </c:strRef>
          </c:tx>
          <c:spPr>
            <a:ln w="38100">
              <a:solidFill>
                <a:srgbClr val="00B050"/>
              </a:solidFill>
            </a:ln>
          </c:spPr>
          <c:marker>
            <c:symbol val="none"/>
          </c:marker>
          <c:dLbls>
            <c:dLbl>
              <c:idx val="15"/>
              <c:spPr>
                <a:solidFill>
                  <a:srgbClr val="00B050"/>
                </a:solidFill>
              </c:spPr>
              <c:txPr>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Sheet1!$A$2:$B$25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2013</c:v>
                  </c:pt>
                  <c:pt idx="4">
                    <c:v>2014</c:v>
                  </c:pt>
                  <c:pt idx="8">
                    <c:v>2015</c:v>
                  </c:pt>
                  <c:pt idx="12">
                    <c:v>2016</c:v>
                  </c:pt>
                  <c:pt idx="16">
                    <c:v>2017</c:v>
                  </c:pt>
                  <c:pt idx="20">
                    <c:v>2018</c:v>
                  </c:pt>
                </c:lvl>
              </c:multiLvlStrCache>
            </c:multiLvlStrRef>
          </c:cat>
          <c:val>
            <c:numRef>
              <c:f>Sheet1!$H$2:$H$29</c:f>
              <c:numCache>
                <c:formatCode>General</c:formatCode>
                <c:ptCount val="28"/>
                <c:pt idx="0">
                  <c:v>96</c:v>
                </c:pt>
                <c:pt idx="1">
                  <c:v>99</c:v>
                </c:pt>
                <c:pt idx="2">
                  <c:v>102</c:v>
                </c:pt>
                <c:pt idx="3">
                  <c:v>105</c:v>
                </c:pt>
                <c:pt idx="4">
                  <c:v>108</c:v>
                </c:pt>
                <c:pt idx="5">
                  <c:v>111</c:v>
                </c:pt>
                <c:pt idx="6">
                  <c:v>114</c:v>
                </c:pt>
                <c:pt idx="7">
                  <c:v>117</c:v>
                </c:pt>
                <c:pt idx="8">
                  <c:v>120</c:v>
                </c:pt>
                <c:pt idx="9">
                  <c:v>123</c:v>
                </c:pt>
                <c:pt idx="10">
                  <c:v>126</c:v>
                </c:pt>
                <c:pt idx="11">
                  <c:v>129</c:v>
                </c:pt>
                <c:pt idx="12">
                  <c:v>132</c:v>
                </c:pt>
                <c:pt idx="13">
                  <c:v>135</c:v>
                </c:pt>
                <c:pt idx="14">
                  <c:v>138</c:v>
                </c:pt>
                <c:pt idx="15">
                  <c:v>141</c:v>
                </c:pt>
              </c:numCache>
            </c:numRef>
          </c:val>
          <c:smooth val="0"/>
        </c:ser>
        <c:ser>
          <c:idx val="7"/>
          <c:order val="7"/>
          <c:tx>
            <c:strRef>
              <c:f>Sheet1!$I$1</c:f>
              <c:strCache>
                <c:ptCount val="1"/>
                <c:pt idx="0">
                  <c:v>Yellow Goal</c:v>
                </c:pt>
              </c:strCache>
            </c:strRef>
          </c:tx>
          <c:spPr>
            <a:ln w="38100">
              <a:solidFill>
                <a:srgbClr val="FFFF00"/>
              </a:solidFill>
            </a:ln>
          </c:spPr>
          <c:marker>
            <c:symbol val="none"/>
          </c:marker>
          <c:dLbls>
            <c:dLbl>
              <c:idx val="15"/>
              <c:showLegendKey val="0"/>
              <c:showVal val="1"/>
              <c:showCatName val="0"/>
              <c:showSerName val="0"/>
              <c:showPercent val="0"/>
              <c:showBubbleSize val="0"/>
              <c:extLst>
                <c:ext xmlns:c15="http://schemas.microsoft.com/office/drawing/2012/chart" uri="{CE6537A1-D6FC-4f65-9D91-7224C49458BB}"/>
              </c:extLst>
            </c:dLbl>
            <c:spPr>
              <a:solidFill>
                <a:srgbClr val="FFFF00"/>
              </a:solidFill>
            </c:spPr>
            <c:txPr>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Sheet1!$A$2:$B$25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2013</c:v>
                  </c:pt>
                  <c:pt idx="4">
                    <c:v>2014</c:v>
                  </c:pt>
                  <c:pt idx="8">
                    <c:v>2015</c:v>
                  </c:pt>
                  <c:pt idx="12">
                    <c:v>2016</c:v>
                  </c:pt>
                  <c:pt idx="16">
                    <c:v>2017</c:v>
                  </c:pt>
                  <c:pt idx="20">
                    <c:v>2018</c:v>
                  </c:pt>
                </c:lvl>
              </c:multiLvlStrCache>
            </c:multiLvlStrRef>
          </c:cat>
          <c:val>
            <c:numRef>
              <c:f>Sheet1!$I$2:$I$29</c:f>
              <c:numCache>
                <c:formatCode>General</c:formatCode>
                <c:ptCount val="28"/>
                <c:pt idx="0">
                  <c:v>96</c:v>
                </c:pt>
                <c:pt idx="1">
                  <c:v>97</c:v>
                </c:pt>
                <c:pt idx="2">
                  <c:v>99</c:v>
                </c:pt>
                <c:pt idx="3">
                  <c:v>101</c:v>
                </c:pt>
                <c:pt idx="4">
                  <c:v>103</c:v>
                </c:pt>
                <c:pt idx="5">
                  <c:v>105</c:v>
                </c:pt>
                <c:pt idx="6">
                  <c:v>107</c:v>
                </c:pt>
                <c:pt idx="7">
                  <c:v>109</c:v>
                </c:pt>
                <c:pt idx="8">
                  <c:v>110</c:v>
                </c:pt>
                <c:pt idx="9">
                  <c:v>112</c:v>
                </c:pt>
                <c:pt idx="10">
                  <c:v>114</c:v>
                </c:pt>
                <c:pt idx="11">
                  <c:v>116</c:v>
                </c:pt>
                <c:pt idx="12">
                  <c:v>118</c:v>
                </c:pt>
                <c:pt idx="13">
                  <c:v>120</c:v>
                </c:pt>
                <c:pt idx="14">
                  <c:v>122</c:v>
                </c:pt>
                <c:pt idx="15">
                  <c:v>124</c:v>
                </c:pt>
              </c:numCache>
            </c:numRef>
          </c:val>
          <c:smooth val="0"/>
        </c:ser>
        <c:dLbls>
          <c:showLegendKey val="0"/>
          <c:showVal val="0"/>
          <c:showCatName val="0"/>
          <c:showSerName val="0"/>
          <c:showPercent val="0"/>
          <c:showBubbleSize val="0"/>
        </c:dLbls>
        <c:marker val="1"/>
        <c:smooth val="0"/>
        <c:axId val="335145408"/>
        <c:axId val="335149720"/>
      </c:lineChart>
      <c:catAx>
        <c:axId val="335145408"/>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335149720"/>
        <c:crosses val="autoZero"/>
        <c:auto val="1"/>
        <c:lblAlgn val="ctr"/>
        <c:lblOffset val="0"/>
        <c:noMultiLvlLbl val="0"/>
      </c:catAx>
      <c:valAx>
        <c:axId val="335149720"/>
        <c:scaling>
          <c:orientation val="minMax"/>
          <c:max val="160"/>
        </c:scaling>
        <c:delete val="0"/>
        <c:axPos val="l"/>
        <c:majorGridlines/>
        <c:numFmt formatCode="General" sourceLinked="1"/>
        <c:majorTickMark val="out"/>
        <c:minorTickMark val="none"/>
        <c:tickLblPos val="nextTo"/>
        <c:txPr>
          <a:bodyPr/>
          <a:lstStyle/>
          <a:p>
            <a:pPr>
              <a:defRPr sz="1200"/>
            </a:pPr>
            <a:endParaRPr lang="en-US"/>
          </a:p>
        </c:txPr>
        <c:crossAx val="335145408"/>
        <c:crosses val="autoZero"/>
        <c:crossBetween val="between"/>
      </c:valAx>
    </c:plotArea>
    <c:legend>
      <c:legendPos val="b"/>
      <c:legendEntry>
        <c:idx val="0"/>
        <c:delete val="1"/>
      </c:legendEntry>
      <c:legendEntry>
        <c:idx val="3"/>
        <c:delete val="1"/>
      </c:legendEntry>
      <c:legendEntry>
        <c:idx val="4"/>
        <c:delete val="1"/>
      </c:legendEntry>
      <c:legendEntry>
        <c:idx val="5"/>
        <c:delete val="1"/>
      </c:legendEntry>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General Industry</a:t>
            </a:r>
            <a:endParaRPr lang="en-US" dirty="0"/>
          </a:p>
        </c:rich>
      </c:tx>
      <c:overlay val="0"/>
    </c:title>
    <c:autoTitleDeleted val="0"/>
    <c:plotArea>
      <c:layout/>
      <c:barChart>
        <c:barDir val="col"/>
        <c:grouping val="clustered"/>
        <c:varyColors val="0"/>
        <c:ser>
          <c:idx val="0"/>
          <c:order val="0"/>
          <c:tx>
            <c:strRef>
              <c:f>Sheet1!$B$1</c:f>
              <c:strCache>
                <c:ptCount val="1"/>
                <c:pt idx="0">
                  <c:v># of Citations</c:v>
                </c:pt>
              </c:strCache>
            </c:strRef>
          </c:tx>
          <c:spPr>
            <a:solidFill>
              <a:srgbClr val="2C3F71"/>
            </a:solidFill>
            <a:scene3d>
              <a:camera prst="orthographicFront"/>
              <a:lightRig rig="threePt" dir="t"/>
            </a:scene3d>
            <a:sp3d>
              <a:bevelT w="25400" h="25400"/>
            </a:sp3d>
          </c:spPr>
          <c:invertIfNegative val="0"/>
          <c:dLbls>
            <c:spPr>
              <a:noFill/>
              <a:ln>
                <a:noFill/>
              </a:ln>
              <a:effectLst/>
            </c:spPr>
            <c:txPr>
              <a:bodyPr rot="-5400000" vert="horz"/>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1910.147</c:v>
                </c:pt>
                <c:pt idx="1">
                  <c:v>1910.212</c:v>
                </c:pt>
                <c:pt idx="2">
                  <c:v>22.8</c:v>
                </c:pt>
                <c:pt idx="3">
                  <c:v>1910.178</c:v>
                </c:pt>
                <c:pt idx="4">
                  <c:v>1910.1200</c:v>
                </c:pt>
                <c:pt idx="5">
                  <c:v>1910.303</c:v>
                </c:pt>
                <c:pt idx="6">
                  <c:v>1910.305</c:v>
                </c:pt>
                <c:pt idx="7">
                  <c:v>1910.132</c:v>
                </c:pt>
                <c:pt idx="8">
                  <c:v>1910.134</c:v>
                </c:pt>
                <c:pt idx="9">
                  <c:v>1910.107</c:v>
                </c:pt>
                <c:pt idx="10">
                  <c:v>1910.219</c:v>
                </c:pt>
              </c:strCache>
            </c:strRef>
          </c:cat>
          <c:val>
            <c:numRef>
              <c:f>Sheet1!$B$2:$B$12</c:f>
              <c:numCache>
                <c:formatCode>General</c:formatCode>
                <c:ptCount val="11"/>
                <c:pt idx="0">
                  <c:v>82</c:v>
                </c:pt>
                <c:pt idx="1">
                  <c:v>72</c:v>
                </c:pt>
                <c:pt idx="2">
                  <c:v>44</c:v>
                </c:pt>
                <c:pt idx="3">
                  <c:v>42</c:v>
                </c:pt>
                <c:pt idx="4">
                  <c:v>35</c:v>
                </c:pt>
                <c:pt idx="5">
                  <c:v>22</c:v>
                </c:pt>
                <c:pt idx="6">
                  <c:v>17</c:v>
                </c:pt>
                <c:pt idx="7">
                  <c:v>17</c:v>
                </c:pt>
                <c:pt idx="8">
                  <c:v>16</c:v>
                </c:pt>
                <c:pt idx="9">
                  <c:v>15</c:v>
                </c:pt>
                <c:pt idx="10">
                  <c:v>15</c:v>
                </c:pt>
              </c:numCache>
            </c:numRef>
          </c:val>
        </c:ser>
        <c:dLbls>
          <c:showLegendKey val="0"/>
          <c:showVal val="0"/>
          <c:showCatName val="0"/>
          <c:showSerName val="0"/>
          <c:showPercent val="0"/>
          <c:showBubbleSize val="0"/>
        </c:dLbls>
        <c:gapWidth val="25"/>
        <c:overlap val="100"/>
        <c:axId val="335151288"/>
        <c:axId val="335147368"/>
      </c:barChart>
      <c:catAx>
        <c:axId val="335151288"/>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335147368"/>
        <c:crosses val="autoZero"/>
        <c:auto val="1"/>
        <c:lblAlgn val="ctr"/>
        <c:lblOffset val="0"/>
        <c:noMultiLvlLbl val="0"/>
      </c:catAx>
      <c:valAx>
        <c:axId val="335147368"/>
        <c:scaling>
          <c:orientation val="minMax"/>
          <c:max val="300"/>
          <c:min val="0"/>
        </c:scaling>
        <c:delete val="0"/>
        <c:axPos val="l"/>
        <c:majorGridlines/>
        <c:numFmt formatCode="General" sourceLinked="0"/>
        <c:majorTickMark val="out"/>
        <c:minorTickMark val="none"/>
        <c:tickLblPos val="nextTo"/>
        <c:txPr>
          <a:bodyPr/>
          <a:lstStyle/>
          <a:p>
            <a:pPr>
              <a:defRPr sz="1200"/>
            </a:pPr>
            <a:endParaRPr lang="en-US"/>
          </a:p>
        </c:txPr>
        <c:crossAx val="335151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Construction</a:t>
            </a:r>
            <a:endParaRPr lang="en-US" dirty="0"/>
          </a:p>
        </c:rich>
      </c:tx>
      <c:overlay val="0"/>
    </c:title>
    <c:autoTitleDeleted val="0"/>
    <c:plotArea>
      <c:layout/>
      <c:barChart>
        <c:barDir val="col"/>
        <c:grouping val="clustered"/>
        <c:varyColors val="0"/>
        <c:ser>
          <c:idx val="0"/>
          <c:order val="0"/>
          <c:tx>
            <c:strRef>
              <c:f>Sheet1!$B$1</c:f>
              <c:strCache>
                <c:ptCount val="1"/>
                <c:pt idx="0">
                  <c:v># of Citations</c:v>
                </c:pt>
              </c:strCache>
            </c:strRef>
          </c:tx>
          <c:spPr>
            <a:solidFill>
              <a:srgbClr val="2C3F71"/>
            </a:solidFill>
            <a:scene3d>
              <a:camera prst="orthographicFront"/>
              <a:lightRig rig="threePt" dir="t"/>
            </a:scene3d>
            <a:sp3d>
              <a:bevelT w="25400" h="25400"/>
            </a:sp3d>
          </c:spPr>
          <c:invertIfNegative val="0"/>
          <c:dLbls>
            <c:spPr>
              <a:noFill/>
              <a:ln>
                <a:noFill/>
              </a:ln>
              <a:effectLst/>
            </c:spPr>
            <c:txPr>
              <a:bodyPr rot="-5400000" vert="horz"/>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1926.20</c:v>
                </c:pt>
                <c:pt idx="1">
                  <c:v>1926.501</c:v>
                </c:pt>
                <c:pt idx="2">
                  <c:v>1926.451</c:v>
                </c:pt>
                <c:pt idx="3">
                  <c:v>1926.503</c:v>
                </c:pt>
                <c:pt idx="4">
                  <c:v>1926.21</c:v>
                </c:pt>
                <c:pt idx="5">
                  <c:v>1926.95</c:v>
                </c:pt>
                <c:pt idx="6">
                  <c:v>1926.100</c:v>
                </c:pt>
                <c:pt idx="7">
                  <c:v>1926.454</c:v>
                </c:pt>
                <c:pt idx="8">
                  <c:v>1926.1053</c:v>
                </c:pt>
                <c:pt idx="9">
                  <c:v>1926.453</c:v>
                </c:pt>
              </c:strCache>
            </c:strRef>
          </c:cat>
          <c:val>
            <c:numRef>
              <c:f>Sheet1!$B$2:$B$11</c:f>
              <c:numCache>
                <c:formatCode>General</c:formatCode>
                <c:ptCount val="10"/>
                <c:pt idx="0">
                  <c:v>186</c:v>
                </c:pt>
                <c:pt idx="1">
                  <c:v>97</c:v>
                </c:pt>
                <c:pt idx="2">
                  <c:v>71</c:v>
                </c:pt>
                <c:pt idx="3">
                  <c:v>65</c:v>
                </c:pt>
                <c:pt idx="4">
                  <c:v>39</c:v>
                </c:pt>
                <c:pt idx="5">
                  <c:v>38</c:v>
                </c:pt>
                <c:pt idx="6">
                  <c:v>36</c:v>
                </c:pt>
                <c:pt idx="7">
                  <c:v>33</c:v>
                </c:pt>
                <c:pt idx="8">
                  <c:v>32</c:v>
                </c:pt>
                <c:pt idx="9">
                  <c:v>25</c:v>
                </c:pt>
              </c:numCache>
            </c:numRef>
          </c:val>
        </c:ser>
        <c:dLbls>
          <c:showLegendKey val="0"/>
          <c:showVal val="0"/>
          <c:showCatName val="0"/>
          <c:showSerName val="0"/>
          <c:showPercent val="0"/>
          <c:showBubbleSize val="0"/>
        </c:dLbls>
        <c:gapWidth val="25"/>
        <c:overlap val="100"/>
        <c:axId val="335148936"/>
        <c:axId val="437956776"/>
      </c:barChart>
      <c:catAx>
        <c:axId val="335148936"/>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437956776"/>
        <c:crosses val="autoZero"/>
        <c:auto val="1"/>
        <c:lblAlgn val="ctr"/>
        <c:lblOffset val="0"/>
        <c:noMultiLvlLbl val="0"/>
      </c:catAx>
      <c:valAx>
        <c:axId val="437956776"/>
        <c:scaling>
          <c:orientation val="minMax"/>
          <c:max val="300"/>
          <c:min val="0"/>
        </c:scaling>
        <c:delete val="0"/>
        <c:axPos val="l"/>
        <c:majorGridlines/>
        <c:numFmt formatCode="General" sourceLinked="0"/>
        <c:majorTickMark val="out"/>
        <c:minorTickMark val="none"/>
        <c:tickLblPos val="nextTo"/>
        <c:txPr>
          <a:bodyPr/>
          <a:lstStyle/>
          <a:p>
            <a:pPr>
              <a:defRPr sz="1200"/>
            </a:pPr>
            <a:endParaRPr lang="en-US"/>
          </a:p>
        </c:txPr>
        <c:crossAx val="335148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Quarter</c:v>
                </c:pt>
              </c:strCache>
            </c:strRef>
          </c:tx>
          <c:spPr>
            <a:solidFill>
              <a:schemeClr val="accent1"/>
            </a:solidFill>
            <a:ln>
              <a:noFill/>
            </a:ln>
            <a:effectLst/>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Sheet1!$B$2:$B$49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ser>
        <c:ser>
          <c:idx val="1"/>
          <c:order val="1"/>
          <c:tx>
            <c:strRef>
              <c:f>Sheet1!$C$1</c:f>
              <c:strCache>
                <c:ptCount val="1"/>
                <c:pt idx="0">
                  <c:v>Total Trainings</c:v>
                </c:pt>
              </c:strCache>
            </c:strRef>
          </c:tx>
          <c:spPr>
            <a:solidFill>
              <a:srgbClr val="2C3F71"/>
            </a:solidFill>
            <a:ln>
              <a:solidFill>
                <a:schemeClr val="tx1"/>
              </a:solidFill>
            </a:ln>
            <a:effectLst/>
          </c:spPr>
          <c:invertIfNegative val="0"/>
          <c:dLbls>
            <c:dLbl>
              <c:idx val="20"/>
              <c:dLblPos val="outEnd"/>
              <c:showLegendKey val="0"/>
              <c:showVal val="1"/>
              <c:showCatName val="0"/>
              <c:showSerName val="0"/>
              <c:showPercent val="0"/>
              <c:showBubbleSize val="0"/>
              <c:extLst>
                <c:ext xmlns:c15="http://schemas.microsoft.com/office/drawing/2012/chart" uri="{CE6537A1-D6FC-4f65-9D91-7224C49458BB}"/>
              </c:extLst>
            </c:dLbl>
            <c:dLbl>
              <c:idx val="21"/>
              <c:dLblPos val="outEnd"/>
              <c:showLegendKey val="0"/>
              <c:showVal val="1"/>
              <c:showCatName val="0"/>
              <c:showSerName val="0"/>
              <c:showPercent val="0"/>
              <c:showBubbleSize val="0"/>
              <c:extLst>
                <c:ext xmlns:c15="http://schemas.microsoft.com/office/drawing/2012/chart" uri="{CE6537A1-D6FC-4f65-9D91-7224C49458BB}"/>
              </c:extLst>
            </c:dLbl>
            <c:dLbl>
              <c:idx val="22"/>
              <c:dLblPos val="outEnd"/>
              <c:showLegendKey val="0"/>
              <c:showVal val="1"/>
              <c:showCatName val="0"/>
              <c:showSerName val="0"/>
              <c:showPercent val="0"/>
              <c:showBubbleSize val="0"/>
              <c:extLst>
                <c:ext xmlns:c15="http://schemas.microsoft.com/office/drawing/2012/chart" uri="{CE6537A1-D6FC-4f65-9D91-7224C49458BB}"/>
              </c:extLst>
            </c:dLbl>
            <c:dLbl>
              <c:idx val="23"/>
              <c:dLblPos val="outEnd"/>
              <c:showLegendKey val="0"/>
              <c:showVal val="1"/>
              <c:showCatName val="0"/>
              <c:showSerName val="0"/>
              <c:showPercent val="0"/>
              <c:showBubbleSize val="0"/>
              <c:extLst>
                <c:ext xmlns:c15="http://schemas.microsoft.com/office/drawing/2012/chart" uri="{CE6537A1-D6FC-4f65-9D91-7224C49458BB}"/>
              </c:extLst>
            </c:dLbl>
            <c:dLbl>
              <c:idx val="24"/>
              <c:dLblPos val="outEnd"/>
              <c:showLegendKey val="0"/>
              <c:showVal val="1"/>
              <c:showCatName val="0"/>
              <c:showSerName val="0"/>
              <c:showPercent val="0"/>
              <c:showBubbleSize val="0"/>
              <c:extLst>
                <c:ext xmlns:c15="http://schemas.microsoft.com/office/drawing/2012/chart" uri="{CE6537A1-D6FC-4f65-9D91-7224C49458BB}"/>
              </c:extLst>
            </c:dLbl>
            <c:dLbl>
              <c:idx val="25"/>
              <c:dLblPos val="outEnd"/>
              <c:showLegendKey val="0"/>
              <c:showVal val="1"/>
              <c:showCatName val="0"/>
              <c:showSerName val="0"/>
              <c:showPercent val="0"/>
              <c:showBubbleSize val="0"/>
              <c:extLst>
                <c:ext xmlns:c15="http://schemas.microsoft.com/office/drawing/2012/chart" uri="{CE6537A1-D6FC-4f65-9D91-7224C49458BB}"/>
              </c:extLst>
            </c:dLbl>
            <c:dLbl>
              <c:idx val="26"/>
              <c:dLblPos val="outEnd"/>
              <c:showLegendKey val="0"/>
              <c:showVal val="1"/>
              <c:showCatName val="0"/>
              <c:showSerName val="0"/>
              <c:showPercent val="0"/>
              <c:showBubbleSize val="0"/>
              <c:extLst>
                <c:ext xmlns:c15="http://schemas.microsoft.com/office/drawing/2012/chart" uri="{CE6537A1-D6FC-4f65-9D91-7224C49458BB}"/>
              </c:extLst>
            </c:dLbl>
            <c:dLbl>
              <c:idx val="27"/>
              <c:dLblPos val="outEnd"/>
              <c:showLegendKey val="0"/>
              <c:showVal val="1"/>
              <c:showCatName val="0"/>
              <c:showSerName val="0"/>
              <c:showPercent val="0"/>
              <c:showBubbleSize val="0"/>
              <c:extLst>
                <c:ext xmlns:c15="http://schemas.microsoft.com/office/drawing/2012/chart" uri="{CE6537A1-D6FC-4f65-9D91-7224C49458BB}"/>
              </c:extLst>
            </c:dLbl>
            <c:dLbl>
              <c:idx val="28"/>
              <c:dLblPos val="outEnd"/>
              <c:showLegendKey val="0"/>
              <c:showVal val="1"/>
              <c:showCatName val="0"/>
              <c:showSerName val="0"/>
              <c:showPercent val="0"/>
              <c:showBubbleSize val="0"/>
              <c:extLst>
                <c:ext xmlns:c15="http://schemas.microsoft.com/office/drawing/2012/chart" uri="{CE6537A1-D6FC-4f65-9D91-7224C49458BB}"/>
              </c:extLst>
            </c:dLbl>
            <c:dLbl>
              <c:idx val="29"/>
              <c:dLblPos val="outEnd"/>
              <c:showLegendKey val="0"/>
              <c:showVal val="1"/>
              <c:showCatName val="0"/>
              <c:showSerName val="0"/>
              <c:showPercent val="0"/>
              <c:showBubbleSize val="0"/>
              <c:extLst>
                <c:ext xmlns:c15="http://schemas.microsoft.com/office/drawing/2012/chart" uri="{CE6537A1-D6FC-4f65-9D91-7224C49458BB}"/>
              </c:extLst>
            </c:dLbl>
            <c:dLbl>
              <c:idx val="30"/>
              <c:dLblPos val="outEnd"/>
              <c:showLegendKey val="0"/>
              <c:showVal val="1"/>
              <c:showCatName val="0"/>
              <c:showSerName val="0"/>
              <c:showPercent val="0"/>
              <c:showBubbleSize val="0"/>
              <c:extLst>
                <c:ext xmlns:c15="http://schemas.microsoft.com/office/drawing/2012/chart" uri="{CE6537A1-D6FC-4f65-9D91-7224C49458BB}"/>
              </c:extLst>
            </c:dLbl>
            <c:dLbl>
              <c:idx val="31"/>
              <c:dLblPos val="outEnd"/>
              <c:showLegendKey val="0"/>
              <c:showVal val="1"/>
              <c:showCatName val="0"/>
              <c:showSerName val="0"/>
              <c:showPercent val="0"/>
              <c:showBubbleSize val="0"/>
              <c:extLst>
                <c:ext xmlns:c15="http://schemas.microsoft.com/office/drawing/2012/chart" uri="{CE6537A1-D6FC-4f65-9D91-7224C49458BB}"/>
              </c:extLst>
            </c:dLbl>
            <c:dLbl>
              <c:idx val="32"/>
              <c:dLblPos val="outEnd"/>
              <c:showLegendKey val="0"/>
              <c:showVal val="1"/>
              <c:showCatName val="0"/>
              <c:showSerName val="0"/>
              <c:showPercent val="0"/>
              <c:showBubbleSize val="0"/>
              <c:extLst>
                <c:ext xmlns:c15="http://schemas.microsoft.com/office/drawing/2012/chart" uri="{CE6537A1-D6FC-4f65-9D91-7224C49458BB}"/>
              </c:extLst>
            </c:dLbl>
            <c:dLbl>
              <c:idx val="33"/>
              <c:dLblPos val="outEnd"/>
              <c:showLegendKey val="0"/>
              <c:showVal val="1"/>
              <c:showCatName val="0"/>
              <c:showSerName val="0"/>
              <c:showPercent val="0"/>
              <c:showBubbleSize val="0"/>
              <c:extLst>
                <c:ext xmlns:c15="http://schemas.microsoft.com/office/drawing/2012/chart" uri="{CE6537A1-D6FC-4f65-9D91-7224C49458BB}"/>
              </c:extLst>
            </c:dLbl>
            <c:dLbl>
              <c:idx val="34"/>
              <c:dLblPos val="outEnd"/>
              <c:showLegendKey val="0"/>
              <c:showVal val="1"/>
              <c:showCatName val="0"/>
              <c:showSerName val="0"/>
              <c:showPercent val="0"/>
              <c:showBubbleSize val="0"/>
              <c:extLst>
                <c:ext xmlns:c15="http://schemas.microsoft.com/office/drawing/2012/chart" uri="{CE6537A1-D6FC-4f65-9D91-7224C49458BB}"/>
              </c:extLst>
            </c:dLbl>
            <c:dLbl>
              <c:idx val="35"/>
              <c:dLblPos val="outEnd"/>
              <c:showLegendKey val="0"/>
              <c:showVal val="1"/>
              <c:showCatName val="0"/>
              <c:showSerName val="0"/>
              <c:showPercent val="0"/>
              <c:showBubbleSize val="0"/>
              <c:extLst>
                <c:ext xmlns:c15="http://schemas.microsoft.com/office/drawing/2012/chart" uri="{CE6537A1-D6FC-4f65-9D91-7224C49458BB}"/>
              </c:extLst>
            </c:dLbl>
            <c:dLbl>
              <c:idx val="36"/>
              <c:dLblPos val="outEnd"/>
              <c:showLegendKey val="0"/>
              <c:showVal val="1"/>
              <c:showCatName val="0"/>
              <c:showSerName val="0"/>
              <c:showPercent val="0"/>
              <c:showBubbleSize val="0"/>
              <c:extLst>
                <c:ext xmlns:c15="http://schemas.microsoft.com/office/drawing/2012/chart" uri="{CE6537A1-D6FC-4f65-9D91-7224C49458BB}"/>
              </c:extLst>
            </c:dLbl>
            <c:dLbl>
              <c:idx val="37"/>
              <c:dLblPos val="outEnd"/>
              <c:showLegendKey val="0"/>
              <c:showVal val="1"/>
              <c:showCatName val="0"/>
              <c:showSerName val="0"/>
              <c:showPercent val="0"/>
              <c:showBubbleSize val="0"/>
              <c:extLst>
                <c:ext xmlns:c15="http://schemas.microsoft.com/office/drawing/2012/chart" uri="{CE6537A1-D6FC-4f65-9D91-7224C49458BB}"/>
              </c:extLst>
            </c:dLbl>
            <c:dLbl>
              <c:idx val="38"/>
              <c:dLblPos val="outEnd"/>
              <c:showLegendKey val="0"/>
              <c:showVal val="1"/>
              <c:showCatName val="0"/>
              <c:showSerName val="0"/>
              <c:showPercent val="0"/>
              <c:showBubbleSize val="0"/>
              <c:extLst>
                <c:ext xmlns:c15="http://schemas.microsoft.com/office/drawing/2012/chart" uri="{CE6537A1-D6FC-4f65-9D91-7224C49458BB}"/>
              </c:extLst>
            </c:dLbl>
            <c:dLbl>
              <c:idx val="40"/>
              <c:dLblPos val="outEnd"/>
              <c:showLegendKey val="0"/>
              <c:showVal val="1"/>
              <c:showCatName val="0"/>
              <c:showSerName val="0"/>
              <c:showPercent val="0"/>
              <c:showBubbleSize val="0"/>
              <c:extLst>
                <c:ext xmlns:c15="http://schemas.microsoft.com/office/drawing/2012/chart" uri="{CE6537A1-D6FC-4f65-9D91-7224C49458BB}"/>
              </c:extLst>
            </c:dLbl>
            <c:dLbl>
              <c:idx val="42"/>
              <c:dLblPos val="outEnd"/>
              <c:showLegendKey val="0"/>
              <c:showVal val="1"/>
              <c:showCatName val="0"/>
              <c:showSerName val="0"/>
              <c:showPercent val="0"/>
              <c:showBubbleSize val="0"/>
              <c:extLst>
                <c:ext xmlns:c15="http://schemas.microsoft.com/office/drawing/2012/chart" uri="{CE6537A1-D6FC-4f65-9D91-7224C49458BB}"/>
              </c:extLst>
            </c:dLbl>
            <c:dLbl>
              <c:idx val="43"/>
              <c:dLblPos val="outEnd"/>
              <c:showLegendKey val="0"/>
              <c:showVal val="1"/>
              <c:showCatName val="0"/>
              <c:showSerName val="0"/>
              <c:showPercent val="0"/>
              <c:showBubbleSize val="0"/>
              <c:extLst>
                <c:ext xmlns:c15="http://schemas.microsoft.com/office/drawing/2012/chart" uri="{CE6537A1-D6FC-4f65-9D91-7224C49458BB}"/>
              </c:extLst>
            </c:dLbl>
            <c:dLbl>
              <c:idx val="44"/>
              <c:dLblPos val="outEnd"/>
              <c:showLegendKey val="0"/>
              <c:showVal val="1"/>
              <c:showCatName val="0"/>
              <c:showSerName val="0"/>
              <c:showPercent val="0"/>
              <c:showBubbleSize val="0"/>
              <c:extLst>
                <c:ext xmlns:c15="http://schemas.microsoft.com/office/drawing/2012/chart" uri="{CE6537A1-D6FC-4f65-9D91-7224C49458BB}"/>
              </c:extLst>
            </c:dLbl>
            <c:dLbl>
              <c:idx val="45"/>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Sheet1!$C$2:$C$49</c:f>
              <c:numCache>
                <c:formatCode>General</c:formatCode>
                <c:ptCount val="48"/>
                <c:pt idx="0">
                  <c:v>8</c:v>
                </c:pt>
                <c:pt idx="1">
                  <c:v>4</c:v>
                </c:pt>
                <c:pt idx="2">
                  <c:v>16</c:v>
                </c:pt>
                <c:pt idx="3">
                  <c:v>5</c:v>
                </c:pt>
                <c:pt idx="4">
                  <c:v>2</c:v>
                </c:pt>
                <c:pt idx="5">
                  <c:v>15</c:v>
                </c:pt>
                <c:pt idx="6">
                  <c:v>10</c:v>
                </c:pt>
                <c:pt idx="7">
                  <c:v>14</c:v>
                </c:pt>
                <c:pt idx="8">
                  <c:v>10</c:v>
                </c:pt>
                <c:pt idx="9">
                  <c:v>11</c:v>
                </c:pt>
                <c:pt idx="10">
                  <c:v>7</c:v>
                </c:pt>
                <c:pt idx="11">
                  <c:v>7</c:v>
                </c:pt>
                <c:pt idx="12">
                  <c:v>6</c:v>
                </c:pt>
                <c:pt idx="13">
                  <c:v>7</c:v>
                </c:pt>
                <c:pt idx="14">
                  <c:v>4</c:v>
                </c:pt>
                <c:pt idx="15">
                  <c:v>7</c:v>
                </c:pt>
                <c:pt idx="16">
                  <c:v>7</c:v>
                </c:pt>
                <c:pt idx="17">
                  <c:v>8</c:v>
                </c:pt>
                <c:pt idx="18">
                  <c:v>5</c:v>
                </c:pt>
                <c:pt idx="19">
                  <c:v>9</c:v>
                </c:pt>
                <c:pt idx="20">
                  <c:v>4</c:v>
                </c:pt>
                <c:pt idx="21">
                  <c:v>9</c:v>
                </c:pt>
                <c:pt idx="22">
                  <c:v>5</c:v>
                </c:pt>
                <c:pt idx="23">
                  <c:v>3</c:v>
                </c:pt>
                <c:pt idx="24">
                  <c:v>1</c:v>
                </c:pt>
                <c:pt idx="25">
                  <c:v>3</c:v>
                </c:pt>
                <c:pt idx="26">
                  <c:v>7</c:v>
                </c:pt>
                <c:pt idx="27">
                  <c:v>6</c:v>
                </c:pt>
                <c:pt idx="28">
                  <c:v>6</c:v>
                </c:pt>
                <c:pt idx="29">
                  <c:v>22</c:v>
                </c:pt>
                <c:pt idx="30">
                  <c:v>23</c:v>
                </c:pt>
                <c:pt idx="31">
                  <c:v>20</c:v>
                </c:pt>
                <c:pt idx="32">
                  <c:v>16</c:v>
                </c:pt>
                <c:pt idx="33">
                  <c:v>21</c:v>
                </c:pt>
                <c:pt idx="34">
                  <c:v>17</c:v>
                </c:pt>
                <c:pt idx="35">
                  <c:v>12</c:v>
                </c:pt>
                <c:pt idx="36">
                  <c:v>12</c:v>
                </c:pt>
                <c:pt idx="37">
                  <c:v>8</c:v>
                </c:pt>
                <c:pt idx="38">
                  <c:v>27</c:v>
                </c:pt>
                <c:pt idx="40">
                  <c:v>31</c:v>
                </c:pt>
                <c:pt idx="42">
                  <c:v>16</c:v>
                </c:pt>
                <c:pt idx="43">
                  <c:v>40</c:v>
                </c:pt>
                <c:pt idx="44">
                  <c:v>42</c:v>
                </c:pt>
                <c:pt idx="45">
                  <c:v>42</c:v>
                </c:pt>
              </c:numCache>
            </c:numRef>
          </c:val>
        </c:ser>
        <c:dLbls>
          <c:showLegendKey val="0"/>
          <c:showVal val="0"/>
          <c:showCatName val="0"/>
          <c:showSerName val="0"/>
          <c:showPercent val="0"/>
          <c:showBubbleSize val="0"/>
        </c:dLbls>
        <c:gapWidth val="25"/>
        <c:overlap val="100"/>
        <c:axId val="338866576"/>
        <c:axId val="338859520"/>
      </c:barChart>
      <c:lineChart>
        <c:grouping val="standard"/>
        <c:varyColors val="0"/>
        <c:ser>
          <c:idx val="3"/>
          <c:order val="2"/>
          <c:tx>
            <c:strRef>
              <c:f>Sheet1!$E$1</c:f>
              <c:strCache>
                <c:ptCount val="1"/>
                <c:pt idx="0">
                  <c:v>Goal</c:v>
                </c:pt>
              </c:strCache>
            </c:strRef>
          </c:tx>
          <c:spPr>
            <a:ln w="38100" cap="rnd">
              <a:solidFill>
                <a:srgbClr val="00B050"/>
              </a:solidFill>
              <a:round/>
            </a:ln>
            <a:effectLst/>
          </c:spPr>
          <c:marker>
            <c:symbol val="none"/>
          </c:marker>
          <c:dLbls>
            <c:dLbl>
              <c:idx val="43"/>
              <c:showLegendKey val="0"/>
              <c:showVal val="1"/>
              <c:showCatName val="0"/>
              <c:showSerName val="0"/>
              <c:showPercent val="0"/>
              <c:showBubbleSize val="0"/>
              <c:extLst>
                <c:ext xmlns:c15="http://schemas.microsoft.com/office/drawing/2012/chart" uri="{CE6537A1-D6FC-4f65-9D91-7224C49458BB}"/>
              </c:extLst>
            </c:dLbl>
            <c:spPr>
              <a:solidFill>
                <a:srgbClr val="00B05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Sheet1!$E$2:$E$49</c:f>
              <c:numCache>
                <c:formatCode>General</c:formatCode>
                <c:ptCount val="48"/>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numCache>
            </c:numRef>
          </c:val>
          <c:smooth val="0"/>
        </c:ser>
        <c:ser>
          <c:idx val="2"/>
          <c:order val="3"/>
          <c:tx>
            <c:strRef>
              <c:f>Sheet1!$D$1</c:f>
              <c:strCache>
                <c:ptCount val="1"/>
                <c:pt idx="0">
                  <c:v>Annual Average</c:v>
                </c:pt>
              </c:strCache>
            </c:strRef>
          </c:tx>
          <c:spPr>
            <a:ln w="38100" cap="rnd">
              <a:solidFill>
                <a:srgbClr val="FF0000"/>
              </a:solidFill>
              <a:round/>
            </a:ln>
            <a:effectLst/>
          </c:spPr>
          <c:marker>
            <c:symbol val="none"/>
          </c:marker>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Sheet1!$D$2:$D$49</c:f>
              <c:numCache>
                <c:formatCode>General</c:formatCode>
                <c:ptCount val="48"/>
                <c:pt idx="0">
                  <c:v>8.25</c:v>
                </c:pt>
                <c:pt idx="1">
                  <c:v>8.25</c:v>
                </c:pt>
                <c:pt idx="2">
                  <c:v>8.25</c:v>
                </c:pt>
                <c:pt idx="3">
                  <c:v>8.25</c:v>
                </c:pt>
                <c:pt idx="4">
                  <c:v>10.25</c:v>
                </c:pt>
                <c:pt idx="5">
                  <c:v>10.25</c:v>
                </c:pt>
                <c:pt idx="6">
                  <c:v>10.25</c:v>
                </c:pt>
                <c:pt idx="7">
                  <c:v>10.25</c:v>
                </c:pt>
                <c:pt idx="8">
                  <c:v>8.75</c:v>
                </c:pt>
                <c:pt idx="9">
                  <c:v>8.75</c:v>
                </c:pt>
                <c:pt idx="10">
                  <c:v>8.75</c:v>
                </c:pt>
                <c:pt idx="11">
                  <c:v>8.75</c:v>
                </c:pt>
                <c:pt idx="12">
                  <c:v>6</c:v>
                </c:pt>
                <c:pt idx="13">
                  <c:v>6</c:v>
                </c:pt>
                <c:pt idx="14">
                  <c:v>6</c:v>
                </c:pt>
                <c:pt idx="15">
                  <c:v>6</c:v>
                </c:pt>
                <c:pt idx="16">
                  <c:v>7.25</c:v>
                </c:pt>
                <c:pt idx="17">
                  <c:v>7.25</c:v>
                </c:pt>
                <c:pt idx="18">
                  <c:v>7.25</c:v>
                </c:pt>
                <c:pt idx="19">
                  <c:v>7.25</c:v>
                </c:pt>
                <c:pt idx="20">
                  <c:v>5.25</c:v>
                </c:pt>
                <c:pt idx="21">
                  <c:v>5.25</c:v>
                </c:pt>
                <c:pt idx="22">
                  <c:v>5.25</c:v>
                </c:pt>
                <c:pt idx="23">
                  <c:v>5.25</c:v>
                </c:pt>
                <c:pt idx="24">
                  <c:v>4.25</c:v>
                </c:pt>
                <c:pt idx="25">
                  <c:v>4.25</c:v>
                </c:pt>
                <c:pt idx="26">
                  <c:v>4.25</c:v>
                </c:pt>
                <c:pt idx="27">
                  <c:v>4.25</c:v>
                </c:pt>
                <c:pt idx="28">
                  <c:v>17.75</c:v>
                </c:pt>
                <c:pt idx="29">
                  <c:v>17.75</c:v>
                </c:pt>
                <c:pt idx="30">
                  <c:v>17.75</c:v>
                </c:pt>
                <c:pt idx="31">
                  <c:v>17.75</c:v>
                </c:pt>
                <c:pt idx="32">
                  <c:v>16.5</c:v>
                </c:pt>
                <c:pt idx="33">
                  <c:v>16.5</c:v>
                </c:pt>
                <c:pt idx="34">
                  <c:v>16.5</c:v>
                </c:pt>
                <c:pt idx="35">
                  <c:v>16.5</c:v>
                </c:pt>
                <c:pt idx="36">
                  <c:v>15.666666666666666</c:v>
                </c:pt>
                <c:pt idx="37">
                  <c:v>15.666666666666666</c:v>
                </c:pt>
                <c:pt idx="38">
                  <c:v>15.666666666666666</c:v>
                </c:pt>
                <c:pt idx="39">
                  <c:v>15.666666666666666</c:v>
                </c:pt>
                <c:pt idx="40">
                  <c:v>29</c:v>
                </c:pt>
                <c:pt idx="41">
                  <c:v>29</c:v>
                </c:pt>
                <c:pt idx="42">
                  <c:v>29</c:v>
                </c:pt>
                <c:pt idx="43">
                  <c:v>41.333333333333336</c:v>
                </c:pt>
                <c:pt idx="44">
                  <c:v>42</c:v>
                </c:pt>
                <c:pt idx="45">
                  <c:v>42</c:v>
                </c:pt>
              </c:numCache>
            </c:numRef>
          </c:val>
          <c:smooth val="0"/>
        </c:ser>
        <c:dLbls>
          <c:showLegendKey val="0"/>
          <c:showVal val="0"/>
          <c:showCatName val="0"/>
          <c:showSerName val="0"/>
          <c:showPercent val="0"/>
          <c:showBubbleSize val="0"/>
        </c:dLbls>
        <c:marker val="1"/>
        <c:smooth val="0"/>
        <c:axId val="338866576"/>
        <c:axId val="338859520"/>
      </c:lineChart>
      <c:catAx>
        <c:axId val="3388665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338859520"/>
        <c:crosses val="autoZero"/>
        <c:auto val="1"/>
        <c:lblAlgn val="ctr"/>
        <c:lblOffset val="100"/>
        <c:tickMarkSkip val="1"/>
        <c:noMultiLvlLbl val="0"/>
      </c:catAx>
      <c:valAx>
        <c:axId val="338859520"/>
        <c:scaling>
          <c:orientation val="minMax"/>
        </c:scaling>
        <c:delete val="0"/>
        <c:axPos val="l"/>
        <c:majorGridlines>
          <c:spPr>
            <a:ln w="3175" cap="flat" cmpd="sng" algn="ctr">
              <a:solidFill>
                <a:schemeClr val="tx1"/>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38866576"/>
        <c:crosses val="autoZero"/>
        <c:crossBetween val="between"/>
      </c:valAx>
      <c:spPr>
        <a:noFill/>
        <a:ln w="3175">
          <a:solidFill>
            <a:schemeClr val="tx1"/>
          </a:solidFill>
        </a:ln>
        <a:effectLst/>
      </c:spPr>
    </c:plotArea>
    <c:legend>
      <c:legendPos val="b"/>
      <c:legendEntry>
        <c:idx val="0"/>
        <c:delete val="1"/>
      </c:legendEntry>
      <c:layout>
        <c:manualLayout>
          <c:xMode val="edge"/>
          <c:yMode val="edge"/>
          <c:x val="4.2606796995203165E-2"/>
          <c:y val="0.94131486792473107"/>
          <c:w val="0.93921158023350537"/>
          <c:h val="4.406435979533221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5"/>
          <c:order val="1"/>
          <c:tx>
            <c:strRef>
              <c:f>Sheet1!$G$1</c:f>
              <c:strCache>
                <c:ptCount val="1"/>
                <c:pt idx="0">
                  <c:v>Percent of Assessed Penalties Collected</c:v>
                </c:pt>
              </c:strCache>
            </c:strRef>
          </c:tx>
          <c:spPr>
            <a:solidFill>
              <a:srgbClr val="FFBC79">
                <a:alpha val="50000"/>
              </a:srgbClr>
            </a:solidFill>
          </c:spPr>
          <c:invertIfNegative val="0"/>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2009</c:v>
                  </c:pt>
                  <c:pt idx="4">
                    <c:v>2010</c:v>
                  </c:pt>
                  <c:pt idx="8">
                    <c:v>2011</c:v>
                  </c:pt>
                  <c:pt idx="12">
                    <c:v>2012</c:v>
                  </c:pt>
                  <c:pt idx="16">
                    <c:v>2013</c:v>
                  </c:pt>
                  <c:pt idx="20">
                    <c:v>2014</c:v>
                  </c:pt>
                  <c:pt idx="24">
                    <c:v>2015</c:v>
                  </c:pt>
                  <c:pt idx="28">
                    <c:v>2016</c:v>
                  </c:pt>
                  <c:pt idx="32">
                    <c:v>2017</c:v>
                  </c:pt>
                  <c:pt idx="36">
                    <c:v>2018</c:v>
                  </c:pt>
                  <c:pt idx="40">
                    <c:v>2019</c:v>
                  </c:pt>
                </c:lvl>
              </c:multiLvlStrCache>
            </c:multiLvlStrRef>
          </c:cat>
          <c:val>
            <c:numRef>
              <c:f>Sheet1!$G$2:$G$45</c:f>
              <c:numCache>
                <c:formatCode>0.00%</c:formatCode>
                <c:ptCount val="44"/>
                <c:pt idx="0">
                  <c:v>0.9101818181818182</c:v>
                </c:pt>
                <c:pt idx="1">
                  <c:v>0.81139896373056997</c:v>
                </c:pt>
                <c:pt idx="2">
                  <c:v>0.95425407566902487</c:v>
                </c:pt>
                <c:pt idx="3">
                  <c:v>0.93040596520298258</c:v>
                </c:pt>
                <c:pt idx="4">
                  <c:v>0.88901239846088076</c:v>
                </c:pt>
                <c:pt idx="5">
                  <c:v>1.0764925373134329</c:v>
                </c:pt>
                <c:pt idx="6">
                  <c:v>0.83732529460126059</c:v>
                </c:pt>
                <c:pt idx="7">
                  <c:v>0.94839679358717432</c:v>
                </c:pt>
                <c:pt idx="8">
                  <c:v>0.9941592749244712</c:v>
                </c:pt>
                <c:pt idx="9">
                  <c:v>1.0254352524357839</c:v>
                </c:pt>
                <c:pt idx="10">
                  <c:v>0.89467238211879974</c:v>
                </c:pt>
                <c:pt idx="11">
                  <c:v>0.96467409983633401</c:v>
                </c:pt>
                <c:pt idx="12">
                  <c:v>0.99762206721623337</c:v>
                </c:pt>
                <c:pt idx="13">
                  <c:v>0.9798831927319922</c:v>
                </c:pt>
                <c:pt idx="14">
                  <c:v>0.98884212499497892</c:v>
                </c:pt>
                <c:pt idx="15">
                  <c:v>0.94782608695652171</c:v>
                </c:pt>
                <c:pt idx="16">
                  <c:v>0.98393077873918422</c:v>
                </c:pt>
                <c:pt idx="17">
                  <c:v>0.75136612021857918</c:v>
                </c:pt>
                <c:pt idx="18">
                  <c:v>0.94248234106962669</c:v>
                </c:pt>
                <c:pt idx="19">
                  <c:v>0.82023156611822057</c:v>
                </c:pt>
                <c:pt idx="20">
                  <c:v>0.91426403641881637</c:v>
                </c:pt>
                <c:pt idx="21">
                  <c:v>0.9054347826086957</c:v>
                </c:pt>
                <c:pt idx="22">
                  <c:v>0.78123324396782845</c:v>
                </c:pt>
                <c:pt idx="23">
                  <c:v>0.88122605363984674</c:v>
                </c:pt>
                <c:pt idx="24">
                  <c:v>0.81701362117707532</c:v>
                </c:pt>
                <c:pt idx="25">
                  <c:v>0.8109199438202247</c:v>
                </c:pt>
                <c:pt idx="26">
                  <c:v>1.1343327802796872</c:v>
                </c:pt>
                <c:pt idx="27">
                  <c:v>0.77944287729196049</c:v>
                </c:pt>
                <c:pt idx="28">
                  <c:v>0.73166060141735301</c:v>
                </c:pt>
                <c:pt idx="29">
                  <c:v>0.71179740097072175</c:v>
                </c:pt>
                <c:pt idx="30">
                  <c:v>0.71263433052570435</c:v>
                </c:pt>
                <c:pt idx="31">
                  <c:v>0.66161506032853612</c:v>
                </c:pt>
                <c:pt idx="32">
                  <c:v>1.407159316517494</c:v>
                </c:pt>
                <c:pt idx="33">
                  <c:v>1.0175426838075978</c:v>
                </c:pt>
                <c:pt idx="34">
                  <c:v>0.73521735217352169</c:v>
                </c:pt>
                <c:pt idx="35">
                  <c:v>0.74810502032297044</c:v>
                </c:pt>
                <c:pt idx="36">
                  <c:v>0.74782608695652175</c:v>
                </c:pt>
                <c:pt idx="37">
                  <c:v>0.79571710340941115</c:v>
                </c:pt>
                <c:pt idx="38">
                  <c:v>0.81478245675345096</c:v>
                </c:pt>
                <c:pt idx="39">
                  <c:v>0.76716862485520432</c:v>
                </c:pt>
                <c:pt idx="40">
                  <c:v>0.82595198675496684</c:v>
                </c:pt>
                <c:pt idx="41">
                  <c:v>0.81160480920020905</c:v>
                </c:pt>
              </c:numCache>
            </c:numRef>
          </c:val>
        </c:ser>
        <c:dLbls>
          <c:showLegendKey val="0"/>
          <c:showVal val="0"/>
          <c:showCatName val="0"/>
          <c:showSerName val="0"/>
          <c:showPercent val="0"/>
          <c:showBubbleSize val="0"/>
        </c:dLbls>
        <c:gapWidth val="25"/>
        <c:axId val="439228056"/>
        <c:axId val="444392248"/>
      </c:barChart>
      <c:barChart>
        <c:barDir val="col"/>
        <c:grouping val="percentStacked"/>
        <c:varyColors val="0"/>
        <c:ser>
          <c:idx val="3"/>
          <c:order val="3"/>
          <c:tx>
            <c:strRef>
              <c:f>Sheet1!$E$1</c:f>
              <c:strCache>
                <c:ptCount val="1"/>
                <c:pt idx="0">
                  <c:v>Penalties Collected</c:v>
                </c:pt>
              </c:strCache>
            </c:strRef>
          </c:tx>
          <c:spPr>
            <a:noFill/>
          </c:spPr>
          <c:invertIfNegative val="0"/>
          <c:dLbls>
            <c:numFmt formatCode="&quot;$&quot;#,##0" sourceLinked="0"/>
            <c:spPr>
              <a:noFill/>
              <a:ln>
                <a:noFill/>
              </a:ln>
              <a:effectLst/>
            </c:spPr>
            <c:txPr>
              <a:bodyPr rot="-5400000" vert="horz"/>
              <a:lstStyle/>
              <a:p>
                <a:pPr>
                  <a:defRPr sz="14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2009</c:v>
                  </c:pt>
                  <c:pt idx="4">
                    <c:v>2010</c:v>
                  </c:pt>
                  <c:pt idx="8">
                    <c:v>2011</c:v>
                  </c:pt>
                  <c:pt idx="12">
                    <c:v>2012</c:v>
                  </c:pt>
                  <c:pt idx="16">
                    <c:v>2013</c:v>
                  </c:pt>
                  <c:pt idx="20">
                    <c:v>2014</c:v>
                  </c:pt>
                  <c:pt idx="24">
                    <c:v>2015</c:v>
                  </c:pt>
                  <c:pt idx="28">
                    <c:v>2016</c:v>
                  </c:pt>
                  <c:pt idx="32">
                    <c:v>2017</c:v>
                  </c:pt>
                  <c:pt idx="36">
                    <c:v>2018</c:v>
                  </c:pt>
                  <c:pt idx="40">
                    <c:v>2019</c:v>
                  </c:pt>
                </c:lvl>
              </c:multiLvlStrCache>
            </c:multiLvlStrRef>
          </c:cat>
          <c:val>
            <c:numRef>
              <c:f>Sheet1!$E$2:$E$45</c:f>
              <c:numCache>
                <c:formatCode>"$"#,##0.00</c:formatCode>
                <c:ptCount val="44"/>
                <c:pt idx="0">
                  <c:v>21525.8</c:v>
                </c:pt>
                <c:pt idx="1">
                  <c:v>19575</c:v>
                </c:pt>
                <c:pt idx="2">
                  <c:v>77557</c:v>
                </c:pt>
                <c:pt idx="3">
                  <c:v>56150</c:v>
                </c:pt>
                <c:pt idx="4">
                  <c:v>51985</c:v>
                </c:pt>
                <c:pt idx="5">
                  <c:v>57700</c:v>
                </c:pt>
                <c:pt idx="6">
                  <c:v>76385</c:v>
                </c:pt>
                <c:pt idx="7">
                  <c:v>47325</c:v>
                </c:pt>
                <c:pt idx="8">
                  <c:v>41133.339999999997</c:v>
                </c:pt>
                <c:pt idx="9">
                  <c:v>28942.91</c:v>
                </c:pt>
                <c:pt idx="10">
                  <c:v>36525</c:v>
                </c:pt>
                <c:pt idx="11">
                  <c:v>47153.270000000004</c:v>
                </c:pt>
                <c:pt idx="12">
                  <c:v>31465</c:v>
                </c:pt>
                <c:pt idx="13">
                  <c:v>37750</c:v>
                </c:pt>
                <c:pt idx="14">
                  <c:v>84191.66</c:v>
                </c:pt>
                <c:pt idx="15">
                  <c:v>29975</c:v>
                </c:pt>
                <c:pt idx="16">
                  <c:v>39800</c:v>
                </c:pt>
                <c:pt idx="17">
                  <c:v>27500</c:v>
                </c:pt>
                <c:pt idx="18">
                  <c:v>23350</c:v>
                </c:pt>
                <c:pt idx="19">
                  <c:v>33650</c:v>
                </c:pt>
                <c:pt idx="20">
                  <c:v>30125</c:v>
                </c:pt>
                <c:pt idx="21">
                  <c:v>41650</c:v>
                </c:pt>
                <c:pt idx="22">
                  <c:v>109275</c:v>
                </c:pt>
                <c:pt idx="23">
                  <c:v>74750</c:v>
                </c:pt>
                <c:pt idx="24">
                  <c:v>158950</c:v>
                </c:pt>
                <c:pt idx="25">
                  <c:v>115475</c:v>
                </c:pt>
                <c:pt idx="26">
                  <c:v>239287.5</c:v>
                </c:pt>
                <c:pt idx="27">
                  <c:v>221050</c:v>
                </c:pt>
                <c:pt idx="28">
                  <c:v>191000</c:v>
                </c:pt>
                <c:pt idx="29">
                  <c:v>227312.5</c:v>
                </c:pt>
                <c:pt idx="30">
                  <c:v>306700</c:v>
                </c:pt>
                <c:pt idx="31">
                  <c:v>227562.5</c:v>
                </c:pt>
                <c:pt idx="32">
                  <c:v>432349.7</c:v>
                </c:pt>
                <c:pt idx="33">
                  <c:v>176111.2</c:v>
                </c:pt>
                <c:pt idx="34">
                  <c:v>204225</c:v>
                </c:pt>
                <c:pt idx="35">
                  <c:v>170250</c:v>
                </c:pt>
                <c:pt idx="36">
                  <c:v>288100</c:v>
                </c:pt>
                <c:pt idx="37">
                  <c:v>282400</c:v>
                </c:pt>
                <c:pt idx="38">
                  <c:v>349725</c:v>
                </c:pt>
                <c:pt idx="39">
                  <c:v>231800</c:v>
                </c:pt>
                <c:pt idx="40">
                  <c:v>199550</c:v>
                </c:pt>
                <c:pt idx="41">
                  <c:v>194075</c:v>
                </c:pt>
              </c:numCache>
            </c:numRef>
          </c:val>
        </c:ser>
        <c:dLbls>
          <c:showLegendKey val="0"/>
          <c:showVal val="0"/>
          <c:showCatName val="0"/>
          <c:showSerName val="0"/>
          <c:showPercent val="0"/>
          <c:showBubbleSize val="0"/>
        </c:dLbls>
        <c:gapWidth val="25"/>
        <c:overlap val="100"/>
        <c:axId val="444396168"/>
        <c:axId val="444392640"/>
      </c:barChart>
      <c:lineChart>
        <c:grouping val="standard"/>
        <c:varyColors val="0"/>
        <c:ser>
          <c:idx val="1"/>
          <c:order val="0"/>
          <c:tx>
            <c:strRef>
              <c:f>Sheet1!$C$1</c:f>
              <c:strCache>
                <c:ptCount val="1"/>
                <c:pt idx="0">
                  <c:v>Percent of Child Labor Investigations with Violations</c:v>
                </c:pt>
              </c:strCache>
            </c:strRef>
          </c:tx>
          <c:spPr>
            <a:ln w="38100">
              <a:solidFill>
                <a:srgbClr val="2C3F71"/>
              </a:solidFill>
            </a:ln>
            <a:effectLst>
              <a:outerShdw blurRad="50800" dist="38100" dir="5400000" algn="ctr" rotWithShape="0">
                <a:srgbClr val="000000">
                  <a:alpha val="40000"/>
                </a:srgbClr>
              </a:outerShdw>
            </a:effectLst>
          </c:spPr>
          <c:marker>
            <c:symbol val="circle"/>
            <c:size val="6"/>
            <c:spPr>
              <a:solidFill>
                <a:srgbClr val="738AC8">
                  <a:lumMod val="50000"/>
                </a:srgbClr>
              </a:solidFill>
              <a:ln>
                <a:noFill/>
              </a:ln>
              <a:effectLst>
                <a:outerShdw blurRad="50800" dist="38100" dir="5400000" algn="ctr" rotWithShape="0">
                  <a:srgbClr val="000000">
                    <a:alpha val="40000"/>
                  </a:srgbClr>
                </a:outerShdw>
              </a:effectLst>
            </c:spPr>
          </c:marker>
          <c:dLbls>
            <c:dLbl>
              <c:idx val="16"/>
              <c:dLblPos val="t"/>
              <c:showLegendKey val="0"/>
              <c:showVal val="1"/>
              <c:showCatName val="0"/>
              <c:showSerName val="0"/>
              <c:showPercent val="0"/>
              <c:showBubbleSize val="0"/>
              <c:extLst>
                <c:ext xmlns:c15="http://schemas.microsoft.com/office/drawing/2012/chart" uri="{CE6537A1-D6FC-4f65-9D91-7224C49458BB}"/>
              </c:extLst>
            </c:dLbl>
            <c:dLbl>
              <c:idx val="17"/>
              <c:dLblPos val="t"/>
              <c:showLegendKey val="0"/>
              <c:showVal val="1"/>
              <c:showCatName val="0"/>
              <c:showSerName val="0"/>
              <c:showPercent val="0"/>
              <c:showBubbleSize val="0"/>
              <c:extLst>
                <c:ext xmlns:c15="http://schemas.microsoft.com/office/drawing/2012/chart" uri="{CE6537A1-D6FC-4f65-9D91-7224C49458BB}"/>
              </c:extLst>
            </c:dLbl>
            <c:dLbl>
              <c:idx val="18"/>
              <c:dLblPos val="t"/>
              <c:showLegendKey val="0"/>
              <c:showVal val="1"/>
              <c:showCatName val="0"/>
              <c:showSerName val="0"/>
              <c:showPercent val="0"/>
              <c:showBubbleSize val="0"/>
              <c:extLst>
                <c:ext xmlns:c15="http://schemas.microsoft.com/office/drawing/2012/chart" uri="{CE6537A1-D6FC-4f65-9D91-7224C49458BB}"/>
              </c:extLst>
            </c:dLbl>
            <c:dLbl>
              <c:idx val="19"/>
              <c:dLblPos val="t"/>
              <c:showLegendKey val="0"/>
              <c:showVal val="1"/>
              <c:showCatName val="0"/>
              <c:showSerName val="0"/>
              <c:showPercent val="0"/>
              <c:showBubbleSize val="0"/>
              <c:extLst>
                <c:ext xmlns:c15="http://schemas.microsoft.com/office/drawing/2012/chart" uri="{CE6537A1-D6FC-4f65-9D91-7224C49458BB}"/>
              </c:extLst>
            </c:dLbl>
            <c:dLbl>
              <c:idx val="20"/>
              <c:dLblPos val="t"/>
              <c:showLegendKey val="0"/>
              <c:showVal val="1"/>
              <c:showCatName val="0"/>
              <c:showSerName val="0"/>
              <c:showPercent val="0"/>
              <c:showBubbleSize val="0"/>
              <c:extLst>
                <c:ext xmlns:c15="http://schemas.microsoft.com/office/drawing/2012/chart" uri="{CE6537A1-D6FC-4f65-9D91-7224C49458BB}"/>
              </c:extLst>
            </c:dLbl>
            <c:dLbl>
              <c:idx val="21"/>
              <c:dLblPos val="t"/>
              <c:showLegendKey val="0"/>
              <c:showVal val="1"/>
              <c:showCatName val="0"/>
              <c:showSerName val="0"/>
              <c:showPercent val="0"/>
              <c:showBubbleSize val="0"/>
              <c:extLst>
                <c:ext xmlns:c15="http://schemas.microsoft.com/office/drawing/2012/chart" uri="{CE6537A1-D6FC-4f65-9D91-7224C49458BB}"/>
              </c:extLst>
            </c:dLbl>
            <c:dLbl>
              <c:idx val="22"/>
              <c:dLblPos val="t"/>
              <c:showLegendKey val="0"/>
              <c:showVal val="1"/>
              <c:showCatName val="0"/>
              <c:showSerName val="0"/>
              <c:showPercent val="0"/>
              <c:showBubbleSize val="0"/>
              <c:extLst>
                <c:ext xmlns:c15="http://schemas.microsoft.com/office/drawing/2012/chart" uri="{CE6537A1-D6FC-4f65-9D91-7224C49458BB}"/>
              </c:extLst>
            </c:dLbl>
            <c:dLbl>
              <c:idx val="23"/>
              <c:dLblPos val="t"/>
              <c:showLegendKey val="0"/>
              <c:showVal val="1"/>
              <c:showCatName val="0"/>
              <c:showSerName val="0"/>
              <c:showPercent val="0"/>
              <c:showBubbleSize val="0"/>
              <c:extLst>
                <c:ext xmlns:c15="http://schemas.microsoft.com/office/drawing/2012/chart" uri="{CE6537A1-D6FC-4f65-9D91-7224C49458BB}"/>
              </c:extLst>
            </c:dLbl>
            <c:dLbl>
              <c:idx val="24"/>
              <c:dLblPos val="t"/>
              <c:showLegendKey val="0"/>
              <c:showVal val="1"/>
              <c:showCatName val="0"/>
              <c:showSerName val="0"/>
              <c:showPercent val="0"/>
              <c:showBubbleSize val="0"/>
              <c:extLst>
                <c:ext xmlns:c15="http://schemas.microsoft.com/office/drawing/2012/chart" uri="{CE6537A1-D6FC-4f65-9D91-7224C49458BB}"/>
              </c:extLst>
            </c:dLbl>
            <c:dLbl>
              <c:idx val="25"/>
              <c:dLblPos val="t"/>
              <c:showLegendKey val="0"/>
              <c:showVal val="1"/>
              <c:showCatName val="0"/>
              <c:showSerName val="0"/>
              <c:showPercent val="0"/>
              <c:showBubbleSize val="0"/>
              <c:extLst>
                <c:ext xmlns:c15="http://schemas.microsoft.com/office/drawing/2012/chart" uri="{CE6537A1-D6FC-4f65-9D91-7224C49458BB}"/>
              </c:extLst>
            </c:dLbl>
            <c:dLbl>
              <c:idx val="26"/>
              <c:dLblPos val="t"/>
              <c:showLegendKey val="0"/>
              <c:showVal val="1"/>
              <c:showCatName val="0"/>
              <c:showSerName val="0"/>
              <c:showPercent val="0"/>
              <c:showBubbleSize val="0"/>
              <c:extLst>
                <c:ext xmlns:c15="http://schemas.microsoft.com/office/drawing/2012/chart" uri="{CE6537A1-D6FC-4f65-9D91-7224C49458BB}"/>
              </c:extLst>
            </c:dLbl>
            <c:dLbl>
              <c:idx val="27"/>
              <c:dLblPos val="t"/>
              <c:showLegendKey val="0"/>
              <c:showVal val="1"/>
              <c:showCatName val="0"/>
              <c:showSerName val="0"/>
              <c:showPercent val="0"/>
              <c:showBubbleSize val="0"/>
              <c:extLst>
                <c:ext xmlns:c15="http://schemas.microsoft.com/office/drawing/2012/chart" uri="{CE6537A1-D6FC-4f65-9D91-7224C49458BB}"/>
              </c:extLst>
            </c:dLbl>
            <c:dLbl>
              <c:idx val="28"/>
              <c:dLblPos val="t"/>
              <c:showLegendKey val="0"/>
              <c:showVal val="1"/>
              <c:showCatName val="0"/>
              <c:showSerName val="0"/>
              <c:showPercent val="0"/>
              <c:showBubbleSize val="0"/>
              <c:extLst>
                <c:ext xmlns:c15="http://schemas.microsoft.com/office/drawing/2012/chart" uri="{CE6537A1-D6FC-4f65-9D91-7224C49458BB}"/>
              </c:extLst>
            </c:dLbl>
            <c:dLbl>
              <c:idx val="29"/>
              <c:dLblPos val="t"/>
              <c:showLegendKey val="0"/>
              <c:showVal val="1"/>
              <c:showCatName val="0"/>
              <c:showSerName val="0"/>
              <c:showPercent val="0"/>
              <c:showBubbleSize val="0"/>
              <c:extLst>
                <c:ext xmlns:c15="http://schemas.microsoft.com/office/drawing/2012/chart" uri="{CE6537A1-D6FC-4f65-9D91-7224C49458BB}"/>
              </c:extLst>
            </c:dLbl>
            <c:dLbl>
              <c:idx val="30"/>
              <c:dLblPos val="t"/>
              <c:showLegendKey val="0"/>
              <c:showVal val="1"/>
              <c:showCatName val="0"/>
              <c:showSerName val="0"/>
              <c:showPercent val="0"/>
              <c:showBubbleSize val="0"/>
              <c:extLst>
                <c:ext xmlns:c15="http://schemas.microsoft.com/office/drawing/2012/chart" uri="{CE6537A1-D6FC-4f65-9D91-7224C49458BB}"/>
              </c:extLst>
            </c:dLbl>
            <c:dLbl>
              <c:idx val="31"/>
              <c:dLblPos val="t"/>
              <c:showLegendKey val="0"/>
              <c:showVal val="1"/>
              <c:showCatName val="0"/>
              <c:showSerName val="0"/>
              <c:showPercent val="0"/>
              <c:showBubbleSize val="0"/>
              <c:extLst>
                <c:ext xmlns:c15="http://schemas.microsoft.com/office/drawing/2012/chart" uri="{CE6537A1-D6FC-4f65-9D91-7224C49458BB}"/>
              </c:extLst>
            </c:dLbl>
            <c:dLbl>
              <c:idx val="32"/>
              <c:dLblPos val="t"/>
              <c:showLegendKey val="0"/>
              <c:showVal val="1"/>
              <c:showCatName val="0"/>
              <c:showSerName val="0"/>
              <c:showPercent val="0"/>
              <c:showBubbleSize val="0"/>
              <c:extLst>
                <c:ext xmlns:c15="http://schemas.microsoft.com/office/drawing/2012/chart" uri="{CE6537A1-D6FC-4f65-9D91-7224C49458BB}"/>
              </c:extLst>
            </c:dLbl>
            <c:dLbl>
              <c:idx val="33"/>
              <c:dLblPos val="t"/>
              <c:showLegendKey val="0"/>
              <c:showVal val="1"/>
              <c:showCatName val="0"/>
              <c:showSerName val="0"/>
              <c:showPercent val="0"/>
              <c:showBubbleSize val="0"/>
              <c:extLst>
                <c:ext xmlns:c15="http://schemas.microsoft.com/office/drawing/2012/chart" uri="{CE6537A1-D6FC-4f65-9D91-7224C49458BB}"/>
              </c:extLst>
            </c:dLbl>
            <c:dLbl>
              <c:idx val="34"/>
              <c:dLblPos val="t"/>
              <c:showLegendKey val="0"/>
              <c:showVal val="1"/>
              <c:showCatName val="0"/>
              <c:showSerName val="0"/>
              <c:showPercent val="0"/>
              <c:showBubbleSize val="0"/>
              <c:extLst>
                <c:ext xmlns:c15="http://schemas.microsoft.com/office/drawing/2012/chart" uri="{CE6537A1-D6FC-4f65-9D91-7224C49458BB}"/>
              </c:extLst>
            </c:dLbl>
            <c:dLbl>
              <c:idx val="35"/>
              <c:dLblPos val="t"/>
              <c:showLegendKey val="0"/>
              <c:showVal val="1"/>
              <c:showCatName val="0"/>
              <c:showSerName val="0"/>
              <c:showPercent val="0"/>
              <c:showBubbleSize val="0"/>
              <c:extLst>
                <c:ext xmlns:c15="http://schemas.microsoft.com/office/drawing/2012/chart" uri="{CE6537A1-D6FC-4f65-9D91-7224C49458BB}"/>
              </c:extLst>
            </c:dLbl>
            <c:dLbl>
              <c:idx val="36"/>
              <c:dLblPos val="t"/>
              <c:showLegendKey val="0"/>
              <c:showVal val="1"/>
              <c:showCatName val="0"/>
              <c:showSerName val="0"/>
              <c:showPercent val="0"/>
              <c:showBubbleSize val="0"/>
              <c:extLst>
                <c:ext xmlns:c15="http://schemas.microsoft.com/office/drawing/2012/chart" uri="{CE6537A1-D6FC-4f65-9D91-7224C49458BB}"/>
              </c:extLst>
            </c:dLbl>
            <c:dLbl>
              <c:idx val="37"/>
              <c:dLblPos val="t"/>
              <c:showLegendKey val="0"/>
              <c:showVal val="1"/>
              <c:showCatName val="0"/>
              <c:showSerName val="0"/>
              <c:showPercent val="0"/>
              <c:showBubbleSize val="0"/>
              <c:extLst>
                <c:ext xmlns:c15="http://schemas.microsoft.com/office/drawing/2012/chart" uri="{CE6537A1-D6FC-4f65-9D91-7224C49458BB}"/>
              </c:extLst>
            </c:dLbl>
            <c:dLbl>
              <c:idx val="38"/>
              <c:dLblPos val="t"/>
              <c:showLegendKey val="0"/>
              <c:showVal val="1"/>
              <c:showCatName val="0"/>
              <c:showSerName val="0"/>
              <c:showPercent val="0"/>
              <c:showBubbleSize val="0"/>
              <c:extLst>
                <c:ext xmlns:c15="http://schemas.microsoft.com/office/drawing/2012/chart" uri="{CE6537A1-D6FC-4f65-9D91-7224C49458BB}"/>
              </c:extLst>
            </c:dLbl>
            <c:dLbl>
              <c:idx val="39"/>
              <c:dLblPos val="t"/>
              <c:showLegendKey val="0"/>
              <c:showVal val="1"/>
              <c:showCatName val="0"/>
              <c:showSerName val="0"/>
              <c:showPercent val="0"/>
              <c:showBubbleSize val="0"/>
              <c:extLst>
                <c:ext xmlns:c15="http://schemas.microsoft.com/office/drawing/2012/chart" uri="{CE6537A1-D6FC-4f65-9D91-7224C49458BB}"/>
              </c:extLst>
            </c:dLbl>
            <c:dLbl>
              <c:idx val="40"/>
              <c:dLblPos val="t"/>
              <c:showLegendKey val="0"/>
              <c:showVal val="1"/>
              <c:showCatName val="0"/>
              <c:showSerName val="0"/>
              <c:showPercent val="0"/>
              <c:showBubbleSize val="0"/>
              <c:extLst>
                <c:ext xmlns:c15="http://schemas.microsoft.com/office/drawing/2012/chart" uri="{CE6537A1-D6FC-4f65-9D91-7224C49458BB}"/>
              </c:extLst>
            </c:dLbl>
            <c:dLbl>
              <c:idx val="41"/>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2009</c:v>
                  </c:pt>
                  <c:pt idx="4">
                    <c:v>2010</c:v>
                  </c:pt>
                  <c:pt idx="8">
                    <c:v>2011</c:v>
                  </c:pt>
                  <c:pt idx="12">
                    <c:v>2012</c:v>
                  </c:pt>
                  <c:pt idx="16">
                    <c:v>2013</c:v>
                  </c:pt>
                  <c:pt idx="20">
                    <c:v>2014</c:v>
                  </c:pt>
                  <c:pt idx="24">
                    <c:v>2015</c:v>
                  </c:pt>
                  <c:pt idx="28">
                    <c:v>2016</c:v>
                  </c:pt>
                  <c:pt idx="32">
                    <c:v>2017</c:v>
                  </c:pt>
                  <c:pt idx="36">
                    <c:v>2018</c:v>
                  </c:pt>
                  <c:pt idx="40">
                    <c:v>2019</c:v>
                  </c:pt>
                </c:lvl>
              </c:multiLvlStrCache>
            </c:multiLvlStrRef>
          </c:cat>
          <c:val>
            <c:numRef>
              <c:f>Sheet1!$C$2:$C$45</c:f>
              <c:numCache>
                <c:formatCode>0.00%</c:formatCode>
                <c:ptCount val="44"/>
                <c:pt idx="0">
                  <c:v>0.53886925795053009</c:v>
                </c:pt>
                <c:pt idx="1">
                  <c:v>0.53737373737373739</c:v>
                </c:pt>
                <c:pt idx="2">
                  <c:v>0.45405405405405408</c:v>
                </c:pt>
                <c:pt idx="3">
                  <c:v>0.4888392857142857</c:v>
                </c:pt>
                <c:pt idx="4">
                  <c:v>0.50232558139534889</c:v>
                </c:pt>
                <c:pt idx="5">
                  <c:v>0.56216216216216219</c:v>
                </c:pt>
                <c:pt idx="6">
                  <c:v>0.51851851851851849</c:v>
                </c:pt>
                <c:pt idx="7">
                  <c:v>0.48333333333333334</c:v>
                </c:pt>
                <c:pt idx="8">
                  <c:v>0.41935483870967744</c:v>
                </c:pt>
                <c:pt idx="9">
                  <c:v>0.43816254416961131</c:v>
                </c:pt>
                <c:pt idx="10">
                  <c:v>0.55290102389078499</c:v>
                </c:pt>
                <c:pt idx="11">
                  <c:v>0.47682119205298013</c:v>
                </c:pt>
                <c:pt idx="12">
                  <c:v>0.43076923076923079</c:v>
                </c:pt>
                <c:pt idx="13">
                  <c:v>0.46464646464646464</c:v>
                </c:pt>
                <c:pt idx="14">
                  <c:v>0.5975232198142415</c:v>
                </c:pt>
                <c:pt idx="15">
                  <c:v>0.55430711610486894</c:v>
                </c:pt>
                <c:pt idx="16">
                  <c:v>0.44213649851632048</c:v>
                </c:pt>
                <c:pt idx="17">
                  <c:v>0.41156462585034015</c:v>
                </c:pt>
                <c:pt idx="18">
                  <c:v>0.48471615720524019</c:v>
                </c:pt>
                <c:pt idx="19">
                  <c:v>0.4238095238095238</c:v>
                </c:pt>
                <c:pt idx="20">
                  <c:v>0.53374233128834359</c:v>
                </c:pt>
                <c:pt idx="21">
                  <c:v>0.56451612903225812</c:v>
                </c:pt>
                <c:pt idx="22">
                  <c:v>0.74208144796380093</c:v>
                </c:pt>
                <c:pt idx="23">
                  <c:v>0.75598086124401909</c:v>
                </c:pt>
                <c:pt idx="24">
                  <c:v>0.80225988700564976</c:v>
                </c:pt>
                <c:pt idx="25">
                  <c:v>0.78153153153153154</c:v>
                </c:pt>
                <c:pt idx="26">
                  <c:v>0.75202156334231807</c:v>
                </c:pt>
                <c:pt idx="27">
                  <c:v>0.79513888888888884</c:v>
                </c:pt>
                <c:pt idx="28">
                  <c:v>0.72750642673521848</c:v>
                </c:pt>
                <c:pt idx="29">
                  <c:v>0.75921375921375922</c:v>
                </c:pt>
                <c:pt idx="30">
                  <c:v>0.76880222841225632</c:v>
                </c:pt>
                <c:pt idx="31">
                  <c:v>0.80743243243243246</c:v>
                </c:pt>
                <c:pt idx="32">
                  <c:v>0.70893371757925072</c:v>
                </c:pt>
                <c:pt idx="33">
                  <c:v>0.74869109947643975</c:v>
                </c:pt>
                <c:pt idx="34">
                  <c:v>0.66510000000000002</c:v>
                </c:pt>
                <c:pt idx="35">
                  <c:v>0.75929999999999997</c:v>
                </c:pt>
                <c:pt idx="36">
                  <c:v>0.68559999999999999</c:v>
                </c:pt>
                <c:pt idx="37">
                  <c:v>0.74070000000000003</c:v>
                </c:pt>
                <c:pt idx="38">
                  <c:v>0.72729999999999995</c:v>
                </c:pt>
                <c:pt idx="39">
                  <c:v>0.71209999999999996</c:v>
                </c:pt>
                <c:pt idx="40">
                  <c:v>0.76559999999999995</c:v>
                </c:pt>
                <c:pt idx="41">
                  <c:v>0.72370000000000001</c:v>
                </c:pt>
              </c:numCache>
            </c:numRef>
          </c:val>
          <c:smooth val="0"/>
        </c:ser>
        <c:ser>
          <c:idx val="2"/>
          <c:order val="2"/>
          <c:tx>
            <c:strRef>
              <c:f>Sheet1!$D$1</c:f>
              <c:strCache>
                <c:ptCount val="1"/>
                <c:pt idx="0">
                  <c:v>Annual Average</c:v>
                </c:pt>
              </c:strCache>
            </c:strRef>
          </c:tx>
          <c:spPr>
            <a:ln w="38100">
              <a:solidFill>
                <a:srgbClr val="FF0000"/>
              </a:solidFill>
            </a:ln>
          </c:spPr>
          <c:marker>
            <c:symbol val="none"/>
          </c:marker>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2009</c:v>
                  </c:pt>
                  <c:pt idx="4">
                    <c:v>2010</c:v>
                  </c:pt>
                  <c:pt idx="8">
                    <c:v>2011</c:v>
                  </c:pt>
                  <c:pt idx="12">
                    <c:v>2012</c:v>
                  </c:pt>
                  <c:pt idx="16">
                    <c:v>2013</c:v>
                  </c:pt>
                  <c:pt idx="20">
                    <c:v>2014</c:v>
                  </c:pt>
                  <c:pt idx="24">
                    <c:v>2015</c:v>
                  </c:pt>
                  <c:pt idx="28">
                    <c:v>2016</c:v>
                  </c:pt>
                  <c:pt idx="32">
                    <c:v>2017</c:v>
                  </c:pt>
                  <c:pt idx="36">
                    <c:v>2018</c:v>
                  </c:pt>
                  <c:pt idx="40">
                    <c:v>2019</c:v>
                  </c:pt>
                </c:lvl>
              </c:multiLvlStrCache>
            </c:multiLvlStrRef>
          </c:cat>
          <c:val>
            <c:numRef>
              <c:f>Sheet1!$D$2:$D$45</c:f>
              <c:numCache>
                <c:formatCode>General</c:formatCode>
                <c:ptCount val="44"/>
                <c:pt idx="0">
                  <c:v>0.50984566258648212</c:v>
                </c:pt>
                <c:pt idx="1">
                  <c:v>0.50984566258648212</c:v>
                </c:pt>
                <c:pt idx="2">
                  <c:v>0.50984566258648212</c:v>
                </c:pt>
                <c:pt idx="3">
                  <c:v>0.50984566258648212</c:v>
                </c:pt>
                <c:pt idx="4" formatCode="0.00%">
                  <c:v>0.51757408683666439</c:v>
                </c:pt>
                <c:pt idx="5" formatCode="0.00%">
                  <c:v>0.51757408683666439</c:v>
                </c:pt>
                <c:pt idx="6" formatCode="0.00%">
                  <c:v>0.51757408683666439</c:v>
                </c:pt>
                <c:pt idx="7" formatCode="0.00%">
                  <c:v>0.51757408683666439</c:v>
                </c:pt>
                <c:pt idx="8" formatCode="0.00%">
                  <c:v>0.46979865771812079</c:v>
                </c:pt>
                <c:pt idx="9" formatCode="0.00%">
                  <c:v>0.46979865771812079</c:v>
                </c:pt>
                <c:pt idx="10" formatCode="0.00%">
                  <c:v>0.46979865771812079</c:v>
                </c:pt>
                <c:pt idx="11" formatCode="0.00%">
                  <c:v>0.46979865771812079</c:v>
                </c:pt>
                <c:pt idx="12" formatCode="0.00%">
                  <c:v>0.50864197530864197</c:v>
                </c:pt>
                <c:pt idx="13" formatCode="0.00%">
                  <c:v>0.50864197530864197</c:v>
                </c:pt>
                <c:pt idx="14" formatCode="0.00%">
                  <c:v>0.50864197530864197</c:v>
                </c:pt>
                <c:pt idx="15" formatCode="0.00%">
                  <c:v>0.50864197530864197</c:v>
                </c:pt>
                <c:pt idx="16" formatCode="0.00%">
                  <c:v>0.43925233644859812</c:v>
                </c:pt>
                <c:pt idx="17" formatCode="0.00%">
                  <c:v>0.43925233644859812</c:v>
                </c:pt>
                <c:pt idx="18" formatCode="0.00%">
                  <c:v>0.43925233644859812</c:v>
                </c:pt>
                <c:pt idx="19" formatCode="0.00%">
                  <c:v>0.43925233644859812</c:v>
                </c:pt>
                <c:pt idx="20" formatCode="0.00%">
                  <c:v>0.6680613668061367</c:v>
                </c:pt>
                <c:pt idx="21" formatCode="0.00%">
                  <c:v>0.6680613668061367</c:v>
                </c:pt>
                <c:pt idx="22" formatCode="0.00%">
                  <c:v>0.6680613668061367</c:v>
                </c:pt>
                <c:pt idx="23" formatCode="0.00%">
                  <c:v>0.6680613668061367</c:v>
                </c:pt>
                <c:pt idx="24" formatCode="0.00%">
                  <c:v>0.7819807427785419</c:v>
                </c:pt>
                <c:pt idx="25" formatCode="0.00%">
                  <c:v>0.7819807427785419</c:v>
                </c:pt>
                <c:pt idx="26" formatCode="0.00%">
                  <c:v>0.7819807427785419</c:v>
                </c:pt>
                <c:pt idx="27" formatCode="0.00%">
                  <c:v>0.7819807427785419</c:v>
                </c:pt>
                <c:pt idx="28" formatCode="0.00%">
                  <c:v>0.76573871169841656</c:v>
                </c:pt>
                <c:pt idx="29" formatCode="0.00%">
                  <c:v>0.76573871169841656</c:v>
                </c:pt>
                <c:pt idx="30" formatCode="0.00%">
                  <c:v>0.76573871169841656</c:v>
                </c:pt>
                <c:pt idx="31" formatCode="0.00%">
                  <c:v>0.76573871169841656</c:v>
                </c:pt>
                <c:pt idx="32" formatCode="0.00%">
                  <c:v>0.72050620426392264</c:v>
                </c:pt>
                <c:pt idx="33" formatCode="0.00%">
                  <c:v>0.72050620426392264</c:v>
                </c:pt>
                <c:pt idx="34" formatCode="0.00%">
                  <c:v>0.72050620426392264</c:v>
                </c:pt>
                <c:pt idx="35" formatCode="0.00%">
                  <c:v>0.72050620426392264</c:v>
                </c:pt>
                <c:pt idx="36" formatCode="0.00%">
                  <c:v>0.71642499999999998</c:v>
                </c:pt>
                <c:pt idx="37" formatCode="0.00%">
                  <c:v>0.736425</c:v>
                </c:pt>
                <c:pt idx="38" formatCode="0.00%">
                  <c:v>0.73217500000000002</c:v>
                </c:pt>
                <c:pt idx="39" formatCode="0.00%">
                  <c:v>0.73380000000000001</c:v>
                </c:pt>
                <c:pt idx="40" formatCode="0.00%">
                  <c:v>0.74465000000000003</c:v>
                </c:pt>
                <c:pt idx="41" formatCode="0.00%">
                  <c:v>0.74465000000000003</c:v>
                </c:pt>
                <c:pt idx="42" formatCode="0.00%">
                  <c:v>0.74465000000000003</c:v>
                </c:pt>
                <c:pt idx="43" formatCode="0.00%">
                  <c:v>0.74465000000000003</c:v>
                </c:pt>
              </c:numCache>
            </c:numRef>
          </c:val>
          <c:smooth val="0"/>
        </c:ser>
        <c:dLbls>
          <c:showLegendKey val="0"/>
          <c:showVal val="0"/>
          <c:showCatName val="0"/>
          <c:showSerName val="0"/>
          <c:showPercent val="0"/>
          <c:showBubbleSize val="0"/>
        </c:dLbls>
        <c:marker val="1"/>
        <c:smooth val="0"/>
        <c:axId val="439228056"/>
        <c:axId val="444392248"/>
      </c:lineChart>
      <c:catAx>
        <c:axId val="439228056"/>
        <c:scaling>
          <c:orientation val="minMax"/>
        </c:scaling>
        <c:delete val="0"/>
        <c:axPos val="b"/>
        <c:numFmt formatCode="General" sourceLinked="1"/>
        <c:majorTickMark val="out"/>
        <c:minorTickMark val="none"/>
        <c:tickLblPos val="nextTo"/>
        <c:txPr>
          <a:bodyPr rot="-5400000" vert="horz"/>
          <a:lstStyle/>
          <a:p>
            <a:pPr>
              <a:defRPr sz="900" b="1"/>
            </a:pPr>
            <a:endParaRPr lang="en-US"/>
          </a:p>
        </c:txPr>
        <c:crossAx val="444392248"/>
        <c:crosses val="autoZero"/>
        <c:auto val="1"/>
        <c:lblAlgn val="ctr"/>
        <c:lblOffset val="0"/>
        <c:noMultiLvlLbl val="0"/>
      </c:catAx>
      <c:valAx>
        <c:axId val="444392248"/>
        <c:scaling>
          <c:orientation val="minMax"/>
          <c:max val="1"/>
        </c:scaling>
        <c:delete val="0"/>
        <c:axPos val="l"/>
        <c:majorGridlines/>
        <c:numFmt formatCode="0%" sourceLinked="0"/>
        <c:majorTickMark val="out"/>
        <c:minorTickMark val="none"/>
        <c:tickLblPos val="nextTo"/>
        <c:txPr>
          <a:bodyPr/>
          <a:lstStyle/>
          <a:p>
            <a:pPr>
              <a:defRPr sz="1200"/>
            </a:pPr>
            <a:endParaRPr lang="en-US"/>
          </a:p>
        </c:txPr>
        <c:crossAx val="439228056"/>
        <c:crosses val="autoZero"/>
        <c:crossBetween val="between"/>
      </c:valAx>
      <c:valAx>
        <c:axId val="444392640"/>
        <c:scaling>
          <c:orientation val="minMax"/>
        </c:scaling>
        <c:delete val="1"/>
        <c:axPos val="r"/>
        <c:numFmt formatCode="0%" sourceLinked="1"/>
        <c:majorTickMark val="out"/>
        <c:minorTickMark val="none"/>
        <c:tickLblPos val="none"/>
        <c:crossAx val="444396168"/>
        <c:crosses val="max"/>
        <c:crossBetween val="between"/>
      </c:valAx>
      <c:catAx>
        <c:axId val="444396168"/>
        <c:scaling>
          <c:orientation val="minMax"/>
        </c:scaling>
        <c:delete val="1"/>
        <c:axPos val="b"/>
        <c:numFmt formatCode="General" sourceLinked="1"/>
        <c:majorTickMark val="out"/>
        <c:minorTickMark val="none"/>
        <c:tickLblPos val="none"/>
        <c:crossAx val="444392640"/>
        <c:crosses val="autoZero"/>
        <c:auto val="1"/>
        <c:lblAlgn val="ctr"/>
        <c:lblOffset val="100"/>
        <c:noMultiLvlLbl val="0"/>
      </c:catAx>
    </c:plotArea>
    <c:legend>
      <c:legendPos val="b"/>
      <c:legendEntry>
        <c:idx val="1"/>
        <c:delete val="1"/>
      </c:legendEntry>
      <c:layout>
        <c:manualLayout>
          <c:xMode val="edge"/>
          <c:yMode val="edge"/>
          <c:x val="1.4073671825504314E-4"/>
          <c:y val="0.94131486792473107"/>
          <c:w val="0.99828174495429456"/>
          <c:h val="4.4064359795332214E-2"/>
        </c:manualLayout>
      </c:layout>
      <c:overlay val="0"/>
      <c:txPr>
        <a:bodyPr/>
        <a:lstStyle/>
        <a:p>
          <a:pPr>
            <a:defRPr sz="10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Quarter</c:v>
                </c:pt>
              </c:strCache>
            </c:strRef>
          </c:tx>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Sheet1!$B$2:$B$49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ser>
        <c:ser>
          <c:idx val="1"/>
          <c:order val="1"/>
          <c:tx>
            <c:strRef>
              <c:f>Sheet1!$C$1</c:f>
              <c:strCache>
                <c:ptCount val="1"/>
                <c:pt idx="0">
                  <c:v>Accepted - Meritorious</c:v>
                </c:pt>
              </c:strCache>
            </c:strRef>
          </c:tx>
          <c:spPr>
            <a:solidFill>
              <a:schemeClr val="accent5">
                <a:lumMod val="50000"/>
              </a:schemeClr>
            </a:solidFill>
            <a:ln>
              <a:solidFill>
                <a:prstClr val="black">
                  <a:alpha val="50000"/>
                </a:prstClr>
              </a:solidFill>
            </a:ln>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Sheet1!$C$2:$C$49</c:f>
              <c:numCache>
                <c:formatCode>General</c:formatCode>
                <c:ptCount val="48"/>
                <c:pt idx="8">
                  <c:v>91</c:v>
                </c:pt>
                <c:pt idx="9">
                  <c:v>103</c:v>
                </c:pt>
                <c:pt idx="10">
                  <c:v>121</c:v>
                </c:pt>
                <c:pt idx="11">
                  <c:v>85</c:v>
                </c:pt>
                <c:pt idx="12">
                  <c:v>104</c:v>
                </c:pt>
                <c:pt idx="13">
                  <c:v>118</c:v>
                </c:pt>
                <c:pt idx="14">
                  <c:v>158</c:v>
                </c:pt>
                <c:pt idx="15">
                  <c:v>113</c:v>
                </c:pt>
                <c:pt idx="16">
                  <c:v>125</c:v>
                </c:pt>
                <c:pt idx="17">
                  <c:v>142</c:v>
                </c:pt>
                <c:pt idx="18">
                  <c:v>157</c:v>
                </c:pt>
                <c:pt idx="19">
                  <c:v>142</c:v>
                </c:pt>
                <c:pt idx="20">
                  <c:v>154</c:v>
                </c:pt>
                <c:pt idx="21">
                  <c:v>168</c:v>
                </c:pt>
                <c:pt idx="22">
                  <c:v>125</c:v>
                </c:pt>
                <c:pt idx="23">
                  <c:v>94</c:v>
                </c:pt>
                <c:pt idx="24">
                  <c:v>109</c:v>
                </c:pt>
                <c:pt idx="25">
                  <c:v>84</c:v>
                </c:pt>
                <c:pt idx="26">
                  <c:v>162</c:v>
                </c:pt>
                <c:pt idx="27">
                  <c:v>142</c:v>
                </c:pt>
                <c:pt idx="28">
                  <c:v>105</c:v>
                </c:pt>
                <c:pt idx="29">
                  <c:v>116</c:v>
                </c:pt>
                <c:pt idx="30">
                  <c:v>184</c:v>
                </c:pt>
                <c:pt idx="31">
                  <c:v>127</c:v>
                </c:pt>
                <c:pt idx="32">
                  <c:v>88</c:v>
                </c:pt>
                <c:pt idx="33">
                  <c:v>131</c:v>
                </c:pt>
                <c:pt idx="34">
                  <c:v>134</c:v>
                </c:pt>
                <c:pt idx="35">
                  <c:v>129</c:v>
                </c:pt>
                <c:pt idx="36">
                  <c:v>118</c:v>
                </c:pt>
                <c:pt idx="37">
                  <c:v>140</c:v>
                </c:pt>
                <c:pt idx="38">
                  <c:v>127</c:v>
                </c:pt>
                <c:pt idx="39">
                  <c:v>118</c:v>
                </c:pt>
                <c:pt idx="40">
                  <c:v>87</c:v>
                </c:pt>
                <c:pt idx="41">
                  <c:v>132</c:v>
                </c:pt>
                <c:pt idx="42">
                  <c:v>138</c:v>
                </c:pt>
                <c:pt idx="43">
                  <c:v>129</c:v>
                </c:pt>
                <c:pt idx="44">
                  <c:v>110</c:v>
                </c:pt>
                <c:pt idx="45">
                  <c:v>107</c:v>
                </c:pt>
              </c:numCache>
            </c:numRef>
          </c:val>
        </c:ser>
        <c:ser>
          <c:idx val="2"/>
          <c:order val="2"/>
          <c:tx>
            <c:strRef>
              <c:f>Sheet1!$D$1</c:f>
              <c:strCache>
                <c:ptCount val="1"/>
                <c:pt idx="0">
                  <c:v>Accepted - Non-Meritorious</c:v>
                </c:pt>
              </c:strCache>
            </c:strRef>
          </c:tx>
          <c:spPr>
            <a:solidFill>
              <a:schemeClr val="accent5">
                <a:lumMod val="75000"/>
              </a:schemeClr>
            </a:solidFill>
            <a:ln>
              <a:solidFill>
                <a:prstClr val="black">
                  <a:alpha val="50000"/>
                </a:prstClr>
              </a:solidFill>
            </a:ln>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Sheet1!$D$2:$D$49</c:f>
              <c:numCache>
                <c:formatCode>General</c:formatCode>
                <c:ptCount val="48"/>
                <c:pt idx="8">
                  <c:v>141</c:v>
                </c:pt>
                <c:pt idx="9">
                  <c:v>159</c:v>
                </c:pt>
                <c:pt idx="10">
                  <c:v>157</c:v>
                </c:pt>
                <c:pt idx="11">
                  <c:v>208</c:v>
                </c:pt>
                <c:pt idx="12">
                  <c:v>151</c:v>
                </c:pt>
                <c:pt idx="13">
                  <c:v>161</c:v>
                </c:pt>
                <c:pt idx="14">
                  <c:v>213</c:v>
                </c:pt>
                <c:pt idx="15">
                  <c:v>139</c:v>
                </c:pt>
                <c:pt idx="16">
                  <c:v>183</c:v>
                </c:pt>
                <c:pt idx="17">
                  <c:v>205</c:v>
                </c:pt>
                <c:pt idx="18">
                  <c:v>207</c:v>
                </c:pt>
                <c:pt idx="19">
                  <c:v>150</c:v>
                </c:pt>
                <c:pt idx="20">
                  <c:v>150</c:v>
                </c:pt>
                <c:pt idx="21">
                  <c:v>173</c:v>
                </c:pt>
                <c:pt idx="22">
                  <c:v>187</c:v>
                </c:pt>
                <c:pt idx="23">
                  <c:v>133</c:v>
                </c:pt>
                <c:pt idx="24">
                  <c:v>112</c:v>
                </c:pt>
                <c:pt idx="25">
                  <c:v>82</c:v>
                </c:pt>
                <c:pt idx="26">
                  <c:v>175</c:v>
                </c:pt>
                <c:pt idx="27">
                  <c:v>137</c:v>
                </c:pt>
                <c:pt idx="28">
                  <c:v>115</c:v>
                </c:pt>
                <c:pt idx="29">
                  <c:v>111</c:v>
                </c:pt>
                <c:pt idx="30">
                  <c:v>161</c:v>
                </c:pt>
                <c:pt idx="31">
                  <c:v>119</c:v>
                </c:pt>
                <c:pt idx="32">
                  <c:v>94</c:v>
                </c:pt>
                <c:pt idx="33">
                  <c:v>114</c:v>
                </c:pt>
                <c:pt idx="34">
                  <c:v>107</c:v>
                </c:pt>
                <c:pt idx="35">
                  <c:v>142</c:v>
                </c:pt>
                <c:pt idx="36">
                  <c:v>111</c:v>
                </c:pt>
                <c:pt idx="37">
                  <c:v>118</c:v>
                </c:pt>
                <c:pt idx="38">
                  <c:v>148</c:v>
                </c:pt>
                <c:pt idx="39">
                  <c:v>122</c:v>
                </c:pt>
                <c:pt idx="40">
                  <c:v>97</c:v>
                </c:pt>
                <c:pt idx="41">
                  <c:v>101</c:v>
                </c:pt>
                <c:pt idx="42">
                  <c:v>184</c:v>
                </c:pt>
                <c:pt idx="43">
                  <c:v>132</c:v>
                </c:pt>
                <c:pt idx="44">
                  <c:v>116</c:v>
                </c:pt>
                <c:pt idx="45">
                  <c:v>132</c:v>
                </c:pt>
              </c:numCache>
            </c:numRef>
          </c:val>
        </c:ser>
        <c:ser>
          <c:idx val="3"/>
          <c:order val="3"/>
          <c:tx>
            <c:strRef>
              <c:f>Sheet1!$E$1</c:f>
              <c:strCache>
                <c:ptCount val="1"/>
                <c:pt idx="0">
                  <c:v>Referral from Attorney</c:v>
                </c:pt>
              </c:strCache>
            </c:strRef>
          </c:tx>
          <c:spPr>
            <a:solidFill>
              <a:schemeClr val="accent5">
                <a:lumMod val="60000"/>
                <a:lumOff val="40000"/>
              </a:schemeClr>
            </a:solidFill>
            <a:ln>
              <a:solidFill>
                <a:prstClr val="black">
                  <a:alpha val="50000"/>
                </a:prstClr>
              </a:solidFill>
            </a:ln>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Sheet1!$E$2:$E$49</c:f>
              <c:numCache>
                <c:formatCode>General</c:formatCode>
                <c:ptCount val="48"/>
                <c:pt idx="8">
                  <c:v>43</c:v>
                </c:pt>
                <c:pt idx="9">
                  <c:v>94</c:v>
                </c:pt>
                <c:pt idx="10">
                  <c:v>43</c:v>
                </c:pt>
                <c:pt idx="11">
                  <c:v>67</c:v>
                </c:pt>
                <c:pt idx="12">
                  <c:v>33</c:v>
                </c:pt>
                <c:pt idx="13">
                  <c:v>40</c:v>
                </c:pt>
                <c:pt idx="14">
                  <c:v>58</c:v>
                </c:pt>
                <c:pt idx="15">
                  <c:v>36</c:v>
                </c:pt>
                <c:pt idx="16">
                  <c:v>40</c:v>
                </c:pt>
                <c:pt idx="17">
                  <c:v>30</c:v>
                </c:pt>
                <c:pt idx="18">
                  <c:v>59</c:v>
                </c:pt>
                <c:pt idx="19">
                  <c:v>46</c:v>
                </c:pt>
                <c:pt idx="20">
                  <c:v>42</c:v>
                </c:pt>
                <c:pt idx="21">
                  <c:v>41</c:v>
                </c:pt>
                <c:pt idx="22">
                  <c:v>33</c:v>
                </c:pt>
                <c:pt idx="23">
                  <c:v>56</c:v>
                </c:pt>
                <c:pt idx="24">
                  <c:v>63</c:v>
                </c:pt>
                <c:pt idx="25">
                  <c:v>56</c:v>
                </c:pt>
                <c:pt idx="26">
                  <c:v>29</c:v>
                </c:pt>
                <c:pt idx="27">
                  <c:v>34</c:v>
                </c:pt>
                <c:pt idx="28">
                  <c:v>28</c:v>
                </c:pt>
                <c:pt idx="29">
                  <c:v>71</c:v>
                </c:pt>
                <c:pt idx="30">
                  <c:v>19</c:v>
                </c:pt>
                <c:pt idx="31">
                  <c:v>32</c:v>
                </c:pt>
                <c:pt idx="32">
                  <c:v>22</c:v>
                </c:pt>
                <c:pt idx="33">
                  <c:v>34</c:v>
                </c:pt>
                <c:pt idx="34">
                  <c:v>29</c:v>
                </c:pt>
                <c:pt idx="35">
                  <c:v>45</c:v>
                </c:pt>
                <c:pt idx="36">
                  <c:v>22</c:v>
                </c:pt>
                <c:pt idx="37">
                  <c:v>29</c:v>
                </c:pt>
                <c:pt idx="38">
                  <c:v>24</c:v>
                </c:pt>
                <c:pt idx="39">
                  <c:v>30</c:v>
                </c:pt>
                <c:pt idx="40">
                  <c:v>29</c:v>
                </c:pt>
                <c:pt idx="41">
                  <c:v>30</c:v>
                </c:pt>
                <c:pt idx="42">
                  <c:v>25</c:v>
                </c:pt>
                <c:pt idx="43">
                  <c:v>37</c:v>
                </c:pt>
                <c:pt idx="44">
                  <c:v>31</c:v>
                </c:pt>
                <c:pt idx="45">
                  <c:v>5</c:v>
                </c:pt>
              </c:numCache>
            </c:numRef>
          </c:val>
        </c:ser>
        <c:ser>
          <c:idx val="4"/>
          <c:order val="4"/>
          <c:tx>
            <c:strRef>
              <c:f>Sheet1!$F$1</c:f>
              <c:strCache>
                <c:ptCount val="1"/>
                <c:pt idx="0">
                  <c:v>Denied - No Jurisdiction</c:v>
                </c:pt>
              </c:strCache>
            </c:strRef>
          </c:tx>
          <c:spPr>
            <a:solidFill>
              <a:schemeClr val="accent3">
                <a:lumMod val="20000"/>
                <a:lumOff val="80000"/>
              </a:schemeClr>
            </a:solidFill>
            <a:ln>
              <a:solidFill>
                <a:prstClr val="black">
                  <a:alpha val="50000"/>
                </a:prstClr>
              </a:solidFill>
            </a:ln>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Sheet1!$F$2:$F$49</c:f>
              <c:numCache>
                <c:formatCode>General</c:formatCode>
                <c:ptCount val="48"/>
                <c:pt idx="8">
                  <c:v>21</c:v>
                </c:pt>
                <c:pt idx="9">
                  <c:v>20</c:v>
                </c:pt>
                <c:pt idx="10">
                  <c:v>27</c:v>
                </c:pt>
                <c:pt idx="11">
                  <c:v>39</c:v>
                </c:pt>
                <c:pt idx="12">
                  <c:v>19</c:v>
                </c:pt>
                <c:pt idx="13">
                  <c:v>13</c:v>
                </c:pt>
                <c:pt idx="14">
                  <c:v>4</c:v>
                </c:pt>
                <c:pt idx="15">
                  <c:v>5</c:v>
                </c:pt>
                <c:pt idx="16">
                  <c:v>11</c:v>
                </c:pt>
                <c:pt idx="17">
                  <c:v>11</c:v>
                </c:pt>
                <c:pt idx="18">
                  <c:v>12</c:v>
                </c:pt>
                <c:pt idx="19">
                  <c:v>14</c:v>
                </c:pt>
                <c:pt idx="20">
                  <c:v>19</c:v>
                </c:pt>
                <c:pt idx="21">
                  <c:v>7</c:v>
                </c:pt>
                <c:pt idx="22">
                  <c:v>24</c:v>
                </c:pt>
                <c:pt idx="23">
                  <c:v>12</c:v>
                </c:pt>
                <c:pt idx="24">
                  <c:v>4</c:v>
                </c:pt>
                <c:pt idx="25">
                  <c:v>5</c:v>
                </c:pt>
                <c:pt idx="26">
                  <c:v>6</c:v>
                </c:pt>
                <c:pt idx="27">
                  <c:v>12</c:v>
                </c:pt>
                <c:pt idx="28">
                  <c:v>8</c:v>
                </c:pt>
                <c:pt idx="29">
                  <c:v>4</c:v>
                </c:pt>
                <c:pt idx="30">
                  <c:v>11</c:v>
                </c:pt>
                <c:pt idx="31">
                  <c:v>11</c:v>
                </c:pt>
                <c:pt idx="32">
                  <c:v>10</c:v>
                </c:pt>
                <c:pt idx="33">
                  <c:v>18</c:v>
                </c:pt>
                <c:pt idx="34">
                  <c:v>15</c:v>
                </c:pt>
                <c:pt idx="35">
                  <c:v>19</c:v>
                </c:pt>
                <c:pt idx="36">
                  <c:v>6</c:v>
                </c:pt>
                <c:pt idx="37">
                  <c:v>7</c:v>
                </c:pt>
                <c:pt idx="38">
                  <c:v>11</c:v>
                </c:pt>
                <c:pt idx="39">
                  <c:v>15</c:v>
                </c:pt>
                <c:pt idx="40">
                  <c:v>11</c:v>
                </c:pt>
                <c:pt idx="41">
                  <c:v>14</c:v>
                </c:pt>
                <c:pt idx="42">
                  <c:v>14</c:v>
                </c:pt>
                <c:pt idx="43">
                  <c:v>13</c:v>
                </c:pt>
                <c:pt idx="44">
                  <c:v>6</c:v>
                </c:pt>
                <c:pt idx="45">
                  <c:v>12</c:v>
                </c:pt>
              </c:numCache>
            </c:numRef>
          </c:val>
        </c:ser>
        <c:ser>
          <c:idx val="5"/>
          <c:order val="5"/>
          <c:tx>
            <c:strRef>
              <c:f>Sheet1!$G$1</c:f>
              <c:strCache>
                <c:ptCount val="1"/>
                <c:pt idx="0">
                  <c:v>Additional Information Required</c:v>
                </c:pt>
              </c:strCache>
            </c:strRef>
          </c:tx>
          <c:spPr>
            <a:solidFill>
              <a:schemeClr val="accent5">
                <a:lumMod val="40000"/>
                <a:lumOff val="60000"/>
              </a:schemeClr>
            </a:solidFill>
            <a:ln>
              <a:solidFill>
                <a:prstClr val="black">
                  <a:alpha val="50000"/>
                </a:prstClr>
              </a:solidFill>
            </a:ln>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Sheet1!$G$2:$G$49</c:f>
              <c:numCache>
                <c:formatCode>General</c:formatCode>
                <c:ptCount val="48"/>
                <c:pt idx="8">
                  <c:v>68</c:v>
                </c:pt>
                <c:pt idx="9">
                  <c:v>88</c:v>
                </c:pt>
                <c:pt idx="10">
                  <c:v>129</c:v>
                </c:pt>
                <c:pt idx="11">
                  <c:v>201</c:v>
                </c:pt>
                <c:pt idx="12">
                  <c:v>124</c:v>
                </c:pt>
                <c:pt idx="13">
                  <c:v>122</c:v>
                </c:pt>
                <c:pt idx="14">
                  <c:v>139</c:v>
                </c:pt>
                <c:pt idx="15">
                  <c:v>143</c:v>
                </c:pt>
                <c:pt idx="16">
                  <c:v>124</c:v>
                </c:pt>
                <c:pt idx="17">
                  <c:v>154</c:v>
                </c:pt>
                <c:pt idx="18">
                  <c:v>121</c:v>
                </c:pt>
                <c:pt idx="19">
                  <c:v>113</c:v>
                </c:pt>
                <c:pt idx="20">
                  <c:v>76</c:v>
                </c:pt>
                <c:pt idx="21">
                  <c:v>62</c:v>
                </c:pt>
                <c:pt idx="22">
                  <c:v>87</c:v>
                </c:pt>
                <c:pt idx="23">
                  <c:v>66</c:v>
                </c:pt>
                <c:pt idx="24">
                  <c:v>56</c:v>
                </c:pt>
                <c:pt idx="25">
                  <c:v>32</c:v>
                </c:pt>
                <c:pt idx="26">
                  <c:v>76</c:v>
                </c:pt>
                <c:pt idx="27">
                  <c:v>61</c:v>
                </c:pt>
                <c:pt idx="28">
                  <c:v>54</c:v>
                </c:pt>
                <c:pt idx="29">
                  <c:v>68</c:v>
                </c:pt>
                <c:pt idx="30">
                  <c:v>72</c:v>
                </c:pt>
                <c:pt idx="31">
                  <c:v>61</c:v>
                </c:pt>
                <c:pt idx="32">
                  <c:v>47</c:v>
                </c:pt>
                <c:pt idx="33">
                  <c:v>46</c:v>
                </c:pt>
                <c:pt idx="34">
                  <c:v>78</c:v>
                </c:pt>
                <c:pt idx="35">
                  <c:v>115</c:v>
                </c:pt>
                <c:pt idx="36">
                  <c:v>98</c:v>
                </c:pt>
                <c:pt idx="37">
                  <c:v>76</c:v>
                </c:pt>
                <c:pt idx="38">
                  <c:v>78</c:v>
                </c:pt>
                <c:pt idx="39">
                  <c:v>68</c:v>
                </c:pt>
                <c:pt idx="40">
                  <c:v>94</c:v>
                </c:pt>
                <c:pt idx="41">
                  <c:v>82</c:v>
                </c:pt>
                <c:pt idx="42">
                  <c:v>96</c:v>
                </c:pt>
                <c:pt idx="43">
                  <c:v>91</c:v>
                </c:pt>
                <c:pt idx="44">
                  <c:v>95</c:v>
                </c:pt>
                <c:pt idx="45">
                  <c:v>92</c:v>
                </c:pt>
              </c:numCache>
            </c:numRef>
          </c:val>
        </c:ser>
        <c:ser>
          <c:idx val="6"/>
          <c:order val="6"/>
          <c:tx>
            <c:strRef>
              <c:f>Sheet1!$H$1</c:f>
              <c:strCache>
                <c:ptCount val="1"/>
                <c:pt idx="0">
                  <c:v>Claim Over $6,000</c:v>
                </c:pt>
              </c:strCache>
            </c:strRef>
          </c:tx>
          <c:spPr>
            <a:solidFill>
              <a:srgbClr val="DBE1F1"/>
            </a:solidFill>
            <a:ln>
              <a:solidFill>
                <a:prstClr val="black">
                  <a:alpha val="50000"/>
                </a:prstClr>
              </a:solidFill>
            </a:ln>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Sheet1!$H$2:$H$49</c:f>
              <c:numCache>
                <c:formatCode>General</c:formatCode>
                <c:ptCount val="48"/>
                <c:pt idx="8">
                  <c:v>10</c:v>
                </c:pt>
                <c:pt idx="9">
                  <c:v>7</c:v>
                </c:pt>
                <c:pt idx="10">
                  <c:v>5</c:v>
                </c:pt>
                <c:pt idx="11">
                  <c:v>18</c:v>
                </c:pt>
                <c:pt idx="12">
                  <c:v>9</c:v>
                </c:pt>
                <c:pt idx="13">
                  <c:v>7</c:v>
                </c:pt>
                <c:pt idx="14">
                  <c:v>8</c:v>
                </c:pt>
                <c:pt idx="15">
                  <c:v>10</c:v>
                </c:pt>
                <c:pt idx="16">
                  <c:v>3</c:v>
                </c:pt>
                <c:pt idx="17">
                  <c:v>7</c:v>
                </c:pt>
                <c:pt idx="18">
                  <c:v>11</c:v>
                </c:pt>
                <c:pt idx="19">
                  <c:v>10</c:v>
                </c:pt>
                <c:pt idx="20">
                  <c:v>9</c:v>
                </c:pt>
                <c:pt idx="21">
                  <c:v>12</c:v>
                </c:pt>
                <c:pt idx="22">
                  <c:v>9</c:v>
                </c:pt>
                <c:pt idx="23">
                  <c:v>12</c:v>
                </c:pt>
                <c:pt idx="24">
                  <c:v>4</c:v>
                </c:pt>
                <c:pt idx="25">
                  <c:v>3</c:v>
                </c:pt>
                <c:pt idx="26">
                  <c:v>9</c:v>
                </c:pt>
                <c:pt idx="27">
                  <c:v>8</c:v>
                </c:pt>
                <c:pt idx="28">
                  <c:v>4</c:v>
                </c:pt>
                <c:pt idx="29">
                  <c:v>3</c:v>
                </c:pt>
                <c:pt idx="30">
                  <c:v>5</c:v>
                </c:pt>
                <c:pt idx="31">
                  <c:v>5</c:v>
                </c:pt>
                <c:pt idx="32">
                  <c:v>3</c:v>
                </c:pt>
                <c:pt idx="33">
                  <c:v>8</c:v>
                </c:pt>
                <c:pt idx="34">
                  <c:v>7</c:v>
                </c:pt>
                <c:pt idx="35">
                  <c:v>11</c:v>
                </c:pt>
                <c:pt idx="36">
                  <c:v>2</c:v>
                </c:pt>
                <c:pt idx="37">
                  <c:v>5</c:v>
                </c:pt>
                <c:pt idx="38">
                  <c:v>7</c:v>
                </c:pt>
                <c:pt idx="39">
                  <c:v>4</c:v>
                </c:pt>
                <c:pt idx="40">
                  <c:v>6</c:v>
                </c:pt>
                <c:pt idx="41">
                  <c:v>5</c:v>
                </c:pt>
                <c:pt idx="42">
                  <c:v>5</c:v>
                </c:pt>
                <c:pt idx="43">
                  <c:v>1</c:v>
                </c:pt>
                <c:pt idx="44">
                  <c:v>5</c:v>
                </c:pt>
                <c:pt idx="45">
                  <c:v>7</c:v>
                </c:pt>
              </c:numCache>
            </c:numRef>
          </c:val>
        </c:ser>
        <c:ser>
          <c:idx val="7"/>
          <c:order val="7"/>
          <c:tx>
            <c:strRef>
              <c:f>Sheet1!$I$1</c:f>
              <c:strCache>
                <c:ptCount val="1"/>
                <c:pt idx="0">
                  <c:v>Rescinded by Claimant</c:v>
                </c:pt>
              </c:strCache>
            </c:strRef>
          </c:tx>
          <c:spPr>
            <a:solidFill>
              <a:srgbClr val="FFBC79"/>
            </a:solidFill>
            <a:ln>
              <a:solidFill>
                <a:prstClr val="black">
                  <a:alpha val="50000"/>
                </a:prstClr>
              </a:solidFill>
            </a:ln>
            <a:scene3d>
              <a:camera prst="orthographicFront"/>
              <a:lightRig rig="threePt" dir="t">
                <a:rot lat="0" lon="0" rev="0"/>
              </a:lightRig>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Sheet1!$I$2:$I$49</c:f>
              <c:numCache>
                <c:formatCode>General</c:formatCode>
                <c:ptCount val="48"/>
                <c:pt idx="8">
                  <c:v>11</c:v>
                </c:pt>
                <c:pt idx="9">
                  <c:v>11</c:v>
                </c:pt>
                <c:pt idx="10">
                  <c:v>9</c:v>
                </c:pt>
                <c:pt idx="11">
                  <c:v>6</c:v>
                </c:pt>
                <c:pt idx="12">
                  <c:v>5</c:v>
                </c:pt>
                <c:pt idx="13">
                  <c:v>11</c:v>
                </c:pt>
                <c:pt idx="14">
                  <c:v>104</c:v>
                </c:pt>
                <c:pt idx="15">
                  <c:v>137</c:v>
                </c:pt>
                <c:pt idx="16">
                  <c:v>25</c:v>
                </c:pt>
                <c:pt idx="18">
                  <c:v>11</c:v>
                </c:pt>
                <c:pt idx="19">
                  <c:v>9</c:v>
                </c:pt>
                <c:pt idx="20">
                  <c:v>22</c:v>
                </c:pt>
                <c:pt idx="21">
                  <c:v>17</c:v>
                </c:pt>
                <c:pt idx="22">
                  <c:v>5</c:v>
                </c:pt>
                <c:pt idx="23">
                  <c:v>16</c:v>
                </c:pt>
                <c:pt idx="24">
                  <c:v>11</c:v>
                </c:pt>
                <c:pt idx="25">
                  <c:v>3</c:v>
                </c:pt>
                <c:pt idx="26">
                  <c:v>24</c:v>
                </c:pt>
                <c:pt idx="27">
                  <c:v>11</c:v>
                </c:pt>
                <c:pt idx="28">
                  <c:v>18</c:v>
                </c:pt>
                <c:pt idx="29">
                  <c:v>15</c:v>
                </c:pt>
                <c:pt idx="30">
                  <c:v>15</c:v>
                </c:pt>
                <c:pt idx="31">
                  <c:v>18</c:v>
                </c:pt>
                <c:pt idx="32">
                  <c:v>9</c:v>
                </c:pt>
                <c:pt idx="33">
                  <c:v>11</c:v>
                </c:pt>
                <c:pt idx="34">
                  <c:v>12</c:v>
                </c:pt>
                <c:pt idx="35">
                  <c:v>12</c:v>
                </c:pt>
                <c:pt idx="36">
                  <c:v>14</c:v>
                </c:pt>
                <c:pt idx="37">
                  <c:v>14</c:v>
                </c:pt>
                <c:pt idx="38">
                  <c:v>15</c:v>
                </c:pt>
                <c:pt idx="39">
                  <c:v>19</c:v>
                </c:pt>
                <c:pt idx="40">
                  <c:v>24</c:v>
                </c:pt>
                <c:pt idx="41">
                  <c:v>20</c:v>
                </c:pt>
                <c:pt idx="42">
                  <c:v>19</c:v>
                </c:pt>
                <c:pt idx="43">
                  <c:v>16</c:v>
                </c:pt>
                <c:pt idx="44">
                  <c:v>19</c:v>
                </c:pt>
                <c:pt idx="45">
                  <c:v>23</c:v>
                </c:pt>
              </c:numCache>
            </c:numRef>
          </c:val>
        </c:ser>
        <c:ser>
          <c:idx val="9"/>
          <c:order val="9"/>
          <c:tx>
            <c:strRef>
              <c:f>Sheet1!$K$1</c:f>
              <c:strCache>
                <c:ptCount val="1"/>
                <c:pt idx="0">
                  <c:v>Old Total</c:v>
                </c:pt>
              </c:strCache>
            </c:strRef>
          </c:tx>
          <c:spPr>
            <a:solidFill>
              <a:srgbClr val="A6A6A6"/>
            </a:solidFill>
            <a:ln>
              <a:solidFill>
                <a:schemeClr val="tx1">
                  <a:alpha val="50000"/>
                </a:schemeClr>
              </a:solidFill>
            </a:ln>
            <a:scene3d>
              <a:camera prst="orthographicFront"/>
              <a:lightRig rig="threePt" dir="t"/>
            </a:scene3d>
            <a:sp3d>
              <a:bevelT w="25400" h="25400"/>
            </a:sp3d>
          </c:spPr>
          <c:invertIfNegative val="0"/>
          <c:dPt>
            <c:idx val="0"/>
            <c:invertIfNegative val="0"/>
            <c:bubble3D val="0"/>
            <c:spPr>
              <a:solidFill>
                <a:srgbClr val="A6A6A6"/>
              </a:solidFill>
              <a:scene3d>
                <a:camera prst="orthographicFront"/>
                <a:lightRig rig="threePt" dir="t"/>
              </a:scene3d>
              <a:sp3d>
                <a:bevelT w="25400" h="25400"/>
              </a:sp3d>
            </c:spPr>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Sheet1!$K$2:$K$49</c:f>
              <c:numCache>
                <c:formatCode>General</c:formatCode>
                <c:ptCount val="48"/>
                <c:pt idx="0">
                  <c:v>365</c:v>
                </c:pt>
                <c:pt idx="1">
                  <c:v>492</c:v>
                </c:pt>
                <c:pt idx="2">
                  <c:v>466</c:v>
                </c:pt>
                <c:pt idx="3">
                  <c:v>355</c:v>
                </c:pt>
                <c:pt idx="4">
                  <c:v>319</c:v>
                </c:pt>
                <c:pt idx="5">
                  <c:v>348</c:v>
                </c:pt>
                <c:pt idx="6">
                  <c:v>415</c:v>
                </c:pt>
                <c:pt idx="7">
                  <c:v>429</c:v>
                </c:pt>
              </c:numCache>
            </c:numRef>
          </c:val>
        </c:ser>
        <c:dLbls>
          <c:showLegendKey val="0"/>
          <c:showVal val="0"/>
          <c:showCatName val="0"/>
          <c:showSerName val="0"/>
          <c:showPercent val="0"/>
          <c:showBubbleSize val="0"/>
        </c:dLbls>
        <c:gapWidth val="25"/>
        <c:overlap val="100"/>
        <c:axId val="444396952"/>
        <c:axId val="444394992"/>
      </c:barChart>
      <c:lineChart>
        <c:grouping val="standard"/>
        <c:varyColors val="0"/>
        <c:ser>
          <c:idx val="8"/>
          <c:order val="8"/>
          <c:tx>
            <c:strRef>
              <c:f>Sheet1!$J$1</c:f>
              <c:strCache>
                <c:ptCount val="1"/>
                <c:pt idx="0">
                  <c:v>Line Total</c:v>
                </c:pt>
              </c:strCache>
            </c:strRef>
          </c:tx>
          <c:spPr>
            <a:ln>
              <a:noFill/>
            </a:ln>
          </c:spPr>
          <c:marker>
            <c:symbol val="none"/>
          </c:marker>
          <c:dLbls>
            <c:dLbl>
              <c:idx val="20"/>
              <c:dLblPos val="t"/>
              <c:showLegendKey val="0"/>
              <c:showVal val="1"/>
              <c:showCatName val="0"/>
              <c:showSerName val="0"/>
              <c:showPercent val="0"/>
              <c:showBubbleSize val="0"/>
              <c:extLst>
                <c:ext xmlns:c15="http://schemas.microsoft.com/office/drawing/2012/chart" uri="{CE6537A1-D6FC-4f65-9D91-7224C49458BB}"/>
              </c:extLst>
            </c:dLbl>
            <c:dLbl>
              <c:idx val="21"/>
              <c:dLblPos val="t"/>
              <c:showLegendKey val="0"/>
              <c:showVal val="1"/>
              <c:showCatName val="0"/>
              <c:showSerName val="0"/>
              <c:showPercent val="0"/>
              <c:showBubbleSize val="0"/>
              <c:extLst>
                <c:ext xmlns:c15="http://schemas.microsoft.com/office/drawing/2012/chart" uri="{CE6537A1-D6FC-4f65-9D91-7224C49458BB}"/>
              </c:extLst>
            </c:dLbl>
            <c:dLbl>
              <c:idx val="22"/>
              <c:dLblPos val="t"/>
              <c:showLegendKey val="0"/>
              <c:showVal val="1"/>
              <c:showCatName val="0"/>
              <c:showSerName val="0"/>
              <c:showPercent val="0"/>
              <c:showBubbleSize val="0"/>
              <c:extLst>
                <c:ext xmlns:c15="http://schemas.microsoft.com/office/drawing/2012/chart" uri="{CE6537A1-D6FC-4f65-9D91-7224C49458BB}"/>
              </c:extLst>
            </c:dLbl>
            <c:dLbl>
              <c:idx val="23"/>
              <c:dLblPos val="t"/>
              <c:showLegendKey val="0"/>
              <c:showVal val="1"/>
              <c:showCatName val="0"/>
              <c:showSerName val="0"/>
              <c:showPercent val="0"/>
              <c:showBubbleSize val="0"/>
              <c:extLst>
                <c:ext xmlns:c15="http://schemas.microsoft.com/office/drawing/2012/chart" uri="{CE6537A1-D6FC-4f65-9D91-7224C49458BB}"/>
              </c:extLst>
            </c:dLbl>
            <c:dLbl>
              <c:idx val="24"/>
              <c:dLblPos val="t"/>
              <c:showLegendKey val="0"/>
              <c:showVal val="1"/>
              <c:showCatName val="0"/>
              <c:showSerName val="0"/>
              <c:showPercent val="0"/>
              <c:showBubbleSize val="0"/>
              <c:extLst>
                <c:ext xmlns:c15="http://schemas.microsoft.com/office/drawing/2012/chart" uri="{CE6537A1-D6FC-4f65-9D91-7224C49458BB}"/>
              </c:extLst>
            </c:dLbl>
            <c:dLbl>
              <c:idx val="25"/>
              <c:dLblPos val="t"/>
              <c:showLegendKey val="0"/>
              <c:showVal val="1"/>
              <c:showCatName val="0"/>
              <c:showSerName val="0"/>
              <c:showPercent val="0"/>
              <c:showBubbleSize val="0"/>
              <c:extLst>
                <c:ext xmlns:c15="http://schemas.microsoft.com/office/drawing/2012/chart" uri="{CE6537A1-D6FC-4f65-9D91-7224C49458BB}"/>
              </c:extLst>
            </c:dLbl>
            <c:dLbl>
              <c:idx val="26"/>
              <c:dLblPos val="t"/>
              <c:showLegendKey val="0"/>
              <c:showVal val="1"/>
              <c:showCatName val="0"/>
              <c:showSerName val="0"/>
              <c:showPercent val="0"/>
              <c:showBubbleSize val="0"/>
              <c:extLst>
                <c:ext xmlns:c15="http://schemas.microsoft.com/office/drawing/2012/chart" uri="{CE6537A1-D6FC-4f65-9D91-7224C49458BB}"/>
              </c:extLst>
            </c:dLbl>
            <c:dLbl>
              <c:idx val="27"/>
              <c:dLblPos val="t"/>
              <c:showLegendKey val="0"/>
              <c:showVal val="1"/>
              <c:showCatName val="0"/>
              <c:showSerName val="0"/>
              <c:showPercent val="0"/>
              <c:showBubbleSize val="0"/>
              <c:extLst>
                <c:ext xmlns:c15="http://schemas.microsoft.com/office/drawing/2012/chart" uri="{CE6537A1-D6FC-4f65-9D91-7224C49458BB}"/>
              </c:extLst>
            </c:dLbl>
            <c:dLbl>
              <c:idx val="28"/>
              <c:dLblPos val="t"/>
              <c:showLegendKey val="0"/>
              <c:showVal val="1"/>
              <c:showCatName val="0"/>
              <c:showSerName val="0"/>
              <c:showPercent val="0"/>
              <c:showBubbleSize val="0"/>
              <c:extLst>
                <c:ext xmlns:c15="http://schemas.microsoft.com/office/drawing/2012/chart" uri="{CE6537A1-D6FC-4f65-9D91-7224C49458BB}"/>
              </c:extLst>
            </c:dLbl>
            <c:dLbl>
              <c:idx val="29"/>
              <c:dLblPos val="t"/>
              <c:showLegendKey val="0"/>
              <c:showVal val="1"/>
              <c:showCatName val="0"/>
              <c:showSerName val="0"/>
              <c:showPercent val="0"/>
              <c:showBubbleSize val="0"/>
              <c:extLst>
                <c:ext xmlns:c15="http://schemas.microsoft.com/office/drawing/2012/chart" uri="{CE6537A1-D6FC-4f65-9D91-7224C49458BB}"/>
              </c:extLst>
            </c:dLbl>
            <c:dLbl>
              <c:idx val="30"/>
              <c:dLblPos val="t"/>
              <c:showLegendKey val="0"/>
              <c:showVal val="1"/>
              <c:showCatName val="0"/>
              <c:showSerName val="0"/>
              <c:showPercent val="0"/>
              <c:showBubbleSize val="0"/>
              <c:extLst>
                <c:ext xmlns:c15="http://schemas.microsoft.com/office/drawing/2012/chart" uri="{CE6537A1-D6FC-4f65-9D91-7224C49458BB}"/>
              </c:extLst>
            </c:dLbl>
            <c:dLbl>
              <c:idx val="31"/>
              <c:dLblPos val="t"/>
              <c:showLegendKey val="0"/>
              <c:showVal val="1"/>
              <c:showCatName val="0"/>
              <c:showSerName val="0"/>
              <c:showPercent val="0"/>
              <c:showBubbleSize val="0"/>
              <c:extLst>
                <c:ext xmlns:c15="http://schemas.microsoft.com/office/drawing/2012/chart" uri="{CE6537A1-D6FC-4f65-9D91-7224C49458BB}"/>
              </c:extLst>
            </c:dLbl>
            <c:dLbl>
              <c:idx val="32"/>
              <c:dLblPos val="t"/>
              <c:showLegendKey val="0"/>
              <c:showVal val="1"/>
              <c:showCatName val="0"/>
              <c:showSerName val="0"/>
              <c:showPercent val="0"/>
              <c:showBubbleSize val="0"/>
              <c:extLst>
                <c:ext xmlns:c15="http://schemas.microsoft.com/office/drawing/2012/chart" uri="{CE6537A1-D6FC-4f65-9D91-7224C49458BB}"/>
              </c:extLst>
            </c:dLbl>
            <c:dLbl>
              <c:idx val="33"/>
              <c:dLblPos val="t"/>
              <c:showLegendKey val="0"/>
              <c:showVal val="1"/>
              <c:showCatName val="0"/>
              <c:showSerName val="0"/>
              <c:showPercent val="0"/>
              <c:showBubbleSize val="0"/>
              <c:extLst>
                <c:ext xmlns:c15="http://schemas.microsoft.com/office/drawing/2012/chart" uri="{CE6537A1-D6FC-4f65-9D91-7224C49458BB}"/>
              </c:extLst>
            </c:dLbl>
            <c:dLbl>
              <c:idx val="34"/>
              <c:dLblPos val="t"/>
              <c:showLegendKey val="0"/>
              <c:showVal val="1"/>
              <c:showCatName val="0"/>
              <c:showSerName val="0"/>
              <c:showPercent val="0"/>
              <c:showBubbleSize val="0"/>
              <c:extLst>
                <c:ext xmlns:c15="http://schemas.microsoft.com/office/drawing/2012/chart" uri="{CE6537A1-D6FC-4f65-9D91-7224C49458BB}"/>
              </c:extLst>
            </c:dLbl>
            <c:dLbl>
              <c:idx val="35"/>
              <c:dLblPos val="t"/>
              <c:showLegendKey val="0"/>
              <c:showVal val="1"/>
              <c:showCatName val="0"/>
              <c:showSerName val="0"/>
              <c:showPercent val="0"/>
              <c:showBubbleSize val="0"/>
              <c:extLst>
                <c:ext xmlns:c15="http://schemas.microsoft.com/office/drawing/2012/chart" uri="{CE6537A1-D6FC-4f65-9D91-7224C49458BB}"/>
              </c:extLst>
            </c:dLbl>
            <c:dLbl>
              <c:idx val="36"/>
              <c:dLblPos val="t"/>
              <c:showLegendKey val="0"/>
              <c:showVal val="1"/>
              <c:showCatName val="0"/>
              <c:showSerName val="0"/>
              <c:showPercent val="0"/>
              <c:showBubbleSize val="0"/>
              <c:extLst>
                <c:ext xmlns:c15="http://schemas.microsoft.com/office/drawing/2012/chart" uri="{CE6537A1-D6FC-4f65-9D91-7224C49458BB}"/>
              </c:extLst>
            </c:dLbl>
            <c:dLbl>
              <c:idx val="37"/>
              <c:dLblPos val="t"/>
              <c:showLegendKey val="0"/>
              <c:showVal val="1"/>
              <c:showCatName val="0"/>
              <c:showSerName val="0"/>
              <c:showPercent val="0"/>
              <c:showBubbleSize val="0"/>
              <c:extLst>
                <c:ext xmlns:c15="http://schemas.microsoft.com/office/drawing/2012/chart" uri="{CE6537A1-D6FC-4f65-9D91-7224C49458BB}"/>
              </c:extLst>
            </c:dLbl>
            <c:dLbl>
              <c:idx val="38"/>
              <c:dLblPos val="t"/>
              <c:showLegendKey val="0"/>
              <c:showVal val="1"/>
              <c:showCatName val="0"/>
              <c:showSerName val="0"/>
              <c:showPercent val="0"/>
              <c:showBubbleSize val="0"/>
              <c:extLst>
                <c:ext xmlns:c15="http://schemas.microsoft.com/office/drawing/2012/chart" uri="{CE6537A1-D6FC-4f65-9D91-7224C49458BB}"/>
              </c:extLst>
            </c:dLbl>
            <c:dLbl>
              <c:idx val="39"/>
              <c:dLblPos val="t"/>
              <c:showLegendKey val="0"/>
              <c:showVal val="1"/>
              <c:showCatName val="0"/>
              <c:showSerName val="0"/>
              <c:showPercent val="0"/>
              <c:showBubbleSize val="0"/>
              <c:extLst>
                <c:ext xmlns:c15="http://schemas.microsoft.com/office/drawing/2012/chart" uri="{CE6537A1-D6FC-4f65-9D91-7224C49458BB}"/>
              </c:extLst>
            </c:dLbl>
            <c:dLbl>
              <c:idx val="40"/>
              <c:dLblPos val="t"/>
              <c:showLegendKey val="0"/>
              <c:showVal val="1"/>
              <c:showCatName val="0"/>
              <c:showSerName val="0"/>
              <c:showPercent val="0"/>
              <c:showBubbleSize val="0"/>
              <c:extLst>
                <c:ext xmlns:c15="http://schemas.microsoft.com/office/drawing/2012/chart" uri="{CE6537A1-D6FC-4f65-9D91-7224C49458BB}"/>
              </c:extLst>
            </c:dLbl>
            <c:dLbl>
              <c:idx val="41"/>
              <c:dLblPos val="t"/>
              <c:showLegendKey val="0"/>
              <c:showVal val="1"/>
              <c:showCatName val="0"/>
              <c:showSerName val="0"/>
              <c:showPercent val="0"/>
              <c:showBubbleSize val="0"/>
              <c:extLst>
                <c:ext xmlns:c15="http://schemas.microsoft.com/office/drawing/2012/chart" uri="{CE6537A1-D6FC-4f65-9D91-7224C49458BB}"/>
              </c:extLst>
            </c:dLbl>
            <c:dLbl>
              <c:idx val="42"/>
              <c:dLblPos val="t"/>
              <c:showLegendKey val="0"/>
              <c:showVal val="1"/>
              <c:showCatName val="0"/>
              <c:showSerName val="0"/>
              <c:showPercent val="0"/>
              <c:showBubbleSize val="0"/>
              <c:extLst>
                <c:ext xmlns:c15="http://schemas.microsoft.com/office/drawing/2012/chart" uri="{CE6537A1-D6FC-4f65-9D91-7224C49458BB}"/>
              </c:extLst>
            </c:dLbl>
            <c:dLbl>
              <c:idx val="43"/>
              <c:dLblPos val="t"/>
              <c:showLegendKey val="0"/>
              <c:showVal val="1"/>
              <c:showCatName val="0"/>
              <c:showSerName val="0"/>
              <c:showPercent val="0"/>
              <c:showBubbleSize val="0"/>
              <c:extLst>
                <c:ext xmlns:c15="http://schemas.microsoft.com/office/drawing/2012/chart" uri="{CE6537A1-D6FC-4f65-9D91-7224C49458BB}"/>
              </c:extLst>
            </c:dLbl>
            <c:dLbl>
              <c:idx val="44"/>
              <c:dLblPos val="t"/>
              <c:showLegendKey val="0"/>
              <c:showVal val="1"/>
              <c:showCatName val="0"/>
              <c:showSerName val="0"/>
              <c:showPercent val="0"/>
              <c:showBubbleSize val="0"/>
              <c:extLst>
                <c:ext xmlns:c15="http://schemas.microsoft.com/office/drawing/2012/chart" uri="{CE6537A1-D6FC-4f65-9D91-7224C49458BB}"/>
              </c:extLst>
            </c:dLbl>
            <c:dLbl>
              <c:idx val="45"/>
              <c:dLblPos val="t"/>
              <c:showLegendKey val="0"/>
              <c:showVal val="1"/>
              <c:showCatName val="0"/>
              <c:showSerName val="0"/>
              <c:showPercent val="0"/>
              <c:showBubbleSize val="0"/>
              <c:extLst>
                <c:ext xmlns:c15="http://schemas.microsoft.com/office/drawing/2012/chart" uri="{CE6537A1-D6FC-4f65-9D91-7224C49458BB}"/>
              </c:extLst>
            </c:dLbl>
            <c:dLbl>
              <c:idx val="46"/>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Sheet1!$J$2:$J$49</c:f>
              <c:numCache>
                <c:formatCode>General</c:formatCode>
                <c:ptCount val="48"/>
                <c:pt idx="0">
                  <c:v>365</c:v>
                </c:pt>
                <c:pt idx="1">
                  <c:v>492</c:v>
                </c:pt>
                <c:pt idx="2">
                  <c:v>466</c:v>
                </c:pt>
                <c:pt idx="3">
                  <c:v>355</c:v>
                </c:pt>
                <c:pt idx="4">
                  <c:v>319</c:v>
                </c:pt>
                <c:pt idx="5">
                  <c:v>348</c:v>
                </c:pt>
                <c:pt idx="6">
                  <c:v>415</c:v>
                </c:pt>
                <c:pt idx="7">
                  <c:v>429</c:v>
                </c:pt>
                <c:pt idx="8">
                  <c:v>385</c:v>
                </c:pt>
                <c:pt idx="9">
                  <c:v>482</c:v>
                </c:pt>
                <c:pt idx="10">
                  <c:v>491</c:v>
                </c:pt>
                <c:pt idx="11">
                  <c:v>624</c:v>
                </c:pt>
                <c:pt idx="12">
                  <c:v>445</c:v>
                </c:pt>
                <c:pt idx="13">
                  <c:v>472</c:v>
                </c:pt>
                <c:pt idx="14">
                  <c:v>684</c:v>
                </c:pt>
                <c:pt idx="15">
                  <c:v>583</c:v>
                </c:pt>
                <c:pt idx="16">
                  <c:v>511</c:v>
                </c:pt>
                <c:pt idx="17">
                  <c:v>549</c:v>
                </c:pt>
                <c:pt idx="18">
                  <c:v>578</c:v>
                </c:pt>
                <c:pt idx="19">
                  <c:v>484</c:v>
                </c:pt>
                <c:pt idx="20">
                  <c:v>472</c:v>
                </c:pt>
                <c:pt idx="21">
                  <c:v>480</c:v>
                </c:pt>
                <c:pt idx="22">
                  <c:v>470</c:v>
                </c:pt>
                <c:pt idx="23">
                  <c:v>389</c:v>
                </c:pt>
                <c:pt idx="24">
                  <c:v>359</c:v>
                </c:pt>
                <c:pt idx="25">
                  <c:v>265</c:v>
                </c:pt>
                <c:pt idx="26">
                  <c:v>481</c:v>
                </c:pt>
                <c:pt idx="27">
                  <c:v>405</c:v>
                </c:pt>
                <c:pt idx="28">
                  <c:v>332</c:v>
                </c:pt>
                <c:pt idx="29">
                  <c:v>388</c:v>
                </c:pt>
                <c:pt idx="30">
                  <c:v>467</c:v>
                </c:pt>
                <c:pt idx="31">
                  <c:v>373</c:v>
                </c:pt>
                <c:pt idx="32">
                  <c:v>273</c:v>
                </c:pt>
                <c:pt idx="33">
                  <c:v>362</c:v>
                </c:pt>
                <c:pt idx="34">
                  <c:v>382</c:v>
                </c:pt>
                <c:pt idx="35">
                  <c:v>473</c:v>
                </c:pt>
                <c:pt idx="36">
                  <c:v>373</c:v>
                </c:pt>
                <c:pt idx="37">
                  <c:v>392</c:v>
                </c:pt>
                <c:pt idx="38">
                  <c:v>410</c:v>
                </c:pt>
                <c:pt idx="39">
                  <c:v>376</c:v>
                </c:pt>
                <c:pt idx="40">
                  <c:v>348</c:v>
                </c:pt>
                <c:pt idx="41">
                  <c:v>384</c:v>
                </c:pt>
                <c:pt idx="42">
                  <c:v>481</c:v>
                </c:pt>
                <c:pt idx="43">
                  <c:v>419</c:v>
                </c:pt>
                <c:pt idx="44">
                  <c:v>382</c:v>
                </c:pt>
                <c:pt idx="45">
                  <c:v>404</c:v>
                </c:pt>
              </c:numCache>
            </c:numRef>
          </c:val>
          <c:smooth val="0"/>
        </c:ser>
        <c:dLbls>
          <c:showLegendKey val="0"/>
          <c:showVal val="0"/>
          <c:showCatName val="0"/>
          <c:showSerName val="0"/>
          <c:showPercent val="0"/>
          <c:showBubbleSize val="0"/>
        </c:dLbls>
        <c:marker val="1"/>
        <c:smooth val="0"/>
        <c:axId val="444396952"/>
        <c:axId val="444394992"/>
      </c:lineChart>
      <c:catAx>
        <c:axId val="444396952"/>
        <c:scaling>
          <c:orientation val="minMax"/>
        </c:scaling>
        <c:delete val="0"/>
        <c:axPos val="b"/>
        <c:numFmt formatCode="General" sourceLinked="1"/>
        <c:majorTickMark val="out"/>
        <c:minorTickMark val="none"/>
        <c:tickLblPos val="nextTo"/>
        <c:txPr>
          <a:bodyPr rot="-5400000" vert="horz"/>
          <a:lstStyle/>
          <a:p>
            <a:pPr>
              <a:defRPr sz="900" b="1"/>
            </a:pPr>
            <a:endParaRPr lang="en-US"/>
          </a:p>
        </c:txPr>
        <c:crossAx val="444394992"/>
        <c:crosses val="autoZero"/>
        <c:auto val="1"/>
        <c:lblAlgn val="ctr"/>
        <c:lblOffset val="0"/>
        <c:noMultiLvlLbl val="0"/>
      </c:catAx>
      <c:valAx>
        <c:axId val="444394992"/>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444396952"/>
        <c:crosses val="autoZero"/>
        <c:crossBetween val="between"/>
      </c:valAx>
    </c:plotArea>
    <c:legend>
      <c:legendPos val="b"/>
      <c:legendEntry>
        <c:idx val="0"/>
        <c:delete val="1"/>
      </c:legendEntry>
      <c:legendEntry>
        <c:idx val="8"/>
        <c:delete val="1"/>
      </c:legendEntry>
      <c:legendEntry>
        <c:idx val="9"/>
        <c:delete val="1"/>
      </c:legendEntry>
      <c:layout>
        <c:manualLayout>
          <c:xMode val="edge"/>
          <c:yMode val="edge"/>
          <c:x val="5.5701370662000727E-4"/>
          <c:y val="0.90090570119938362"/>
          <c:w val="0.99944298629338002"/>
          <c:h val="8.4473526520680242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Safety Consultations</a:t>
            </a:r>
            <a:endParaRPr lang="en-US" sz="1800" dirty="0"/>
          </a:p>
        </c:rich>
      </c:tx>
      <c:overlay val="0"/>
    </c:title>
    <c:autoTitleDeleted val="0"/>
    <c:plotArea>
      <c:layout/>
      <c:barChart>
        <c:barDir val="col"/>
        <c:grouping val="stacked"/>
        <c:varyColors val="0"/>
        <c:ser>
          <c:idx val="0"/>
          <c:order val="0"/>
          <c:tx>
            <c:strRef>
              <c:f>Sheet1!$B$1</c:f>
              <c:strCache>
                <c:ptCount val="1"/>
                <c:pt idx="0">
                  <c:v>Quarter</c:v>
                </c:pt>
              </c:strCache>
            </c:strRef>
          </c:tx>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Sheet1!$B$2:$B$49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ser>
        <c:ser>
          <c:idx val="1"/>
          <c:order val="1"/>
          <c:tx>
            <c:strRef>
              <c:f>Sheet1!$C$1</c:f>
              <c:strCache>
                <c:ptCount val="1"/>
                <c:pt idx="0">
                  <c:v>Request to Opening Conference</c:v>
                </c:pt>
              </c:strCache>
            </c:strRef>
          </c:tx>
          <c:spPr>
            <a:solidFill>
              <a:srgbClr val="00447C"/>
            </a:solidFill>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Sheet1!$C$2:$C$49</c:f>
              <c:numCache>
                <c:formatCode>General</c:formatCode>
                <c:ptCount val="48"/>
                <c:pt idx="0">
                  <c:v>37.589743589743591</c:v>
                </c:pt>
                <c:pt idx="1">
                  <c:v>43.586666666666666</c:v>
                </c:pt>
                <c:pt idx="2">
                  <c:v>44.275510204081634</c:v>
                </c:pt>
                <c:pt idx="3">
                  <c:v>50.594594594594597</c:v>
                </c:pt>
                <c:pt idx="4">
                  <c:v>46.686046511627907</c:v>
                </c:pt>
                <c:pt idx="5">
                  <c:v>47.348314606741575</c:v>
                </c:pt>
                <c:pt idx="6">
                  <c:v>37.198198198198199</c:v>
                </c:pt>
                <c:pt idx="7">
                  <c:v>30.317073170731707</c:v>
                </c:pt>
                <c:pt idx="8">
                  <c:v>27.896551724137932</c:v>
                </c:pt>
                <c:pt idx="9">
                  <c:v>31.922077922077921</c:v>
                </c:pt>
                <c:pt idx="10">
                  <c:v>30.311688311688311</c:v>
                </c:pt>
                <c:pt idx="11">
                  <c:v>37.977011494252871</c:v>
                </c:pt>
                <c:pt idx="12">
                  <c:v>45.421686746987952</c:v>
                </c:pt>
                <c:pt idx="13">
                  <c:v>44.297297297297298</c:v>
                </c:pt>
                <c:pt idx="14">
                  <c:v>46.772727272727273</c:v>
                </c:pt>
                <c:pt idx="15">
                  <c:v>39.065934065934066</c:v>
                </c:pt>
                <c:pt idx="16">
                  <c:v>35.047058823529412</c:v>
                </c:pt>
                <c:pt idx="17">
                  <c:v>41.140350877192979</c:v>
                </c:pt>
                <c:pt idx="18">
                  <c:v>41.849056603773583</c:v>
                </c:pt>
                <c:pt idx="19">
                  <c:v>42.098360655737707</c:v>
                </c:pt>
                <c:pt idx="20">
                  <c:v>50.257575757575758</c:v>
                </c:pt>
                <c:pt idx="21">
                  <c:v>39.544117647058826</c:v>
                </c:pt>
                <c:pt idx="22">
                  <c:v>36.714285714285715</c:v>
                </c:pt>
                <c:pt idx="23">
                  <c:v>44.25</c:v>
                </c:pt>
                <c:pt idx="24">
                  <c:v>60.37456104755524</c:v>
                </c:pt>
                <c:pt idx="25">
                  <c:v>63.602599091212632</c:v>
                </c:pt>
                <c:pt idx="26">
                  <c:v>44.220588235294116</c:v>
                </c:pt>
                <c:pt idx="27">
                  <c:v>33.449275362318843</c:v>
                </c:pt>
                <c:pt idx="28">
                  <c:v>36.048780487804876</c:v>
                </c:pt>
                <c:pt idx="29">
                  <c:v>36.829787234042556</c:v>
                </c:pt>
                <c:pt idx="30">
                  <c:v>33.535714285714285</c:v>
                </c:pt>
                <c:pt idx="31">
                  <c:v>50.147058823529413</c:v>
                </c:pt>
                <c:pt idx="32">
                  <c:v>55.661764705882355</c:v>
                </c:pt>
                <c:pt idx="33">
                  <c:v>66.507692307692309</c:v>
                </c:pt>
                <c:pt idx="34">
                  <c:v>57.625</c:v>
                </c:pt>
                <c:pt idx="35">
                  <c:v>32.5625</c:v>
                </c:pt>
                <c:pt idx="36">
                  <c:v>40.766233766233768</c:v>
                </c:pt>
                <c:pt idx="37">
                  <c:v>38.306451612903224</c:v>
                </c:pt>
                <c:pt idx="38">
                  <c:v>35.258620689655174</c:v>
                </c:pt>
                <c:pt idx="39">
                  <c:v>37.215686274509807</c:v>
                </c:pt>
                <c:pt idx="40">
                  <c:v>44.714285714285715</c:v>
                </c:pt>
                <c:pt idx="41">
                  <c:v>51.767123287671232</c:v>
                </c:pt>
                <c:pt idx="42">
                  <c:v>58.880597014925371</c:v>
                </c:pt>
                <c:pt idx="43">
                  <c:v>47.701388888888886</c:v>
                </c:pt>
                <c:pt idx="44">
                  <c:v>46.666666666666664</c:v>
                </c:pt>
                <c:pt idx="45">
                  <c:v>56.865384615384613</c:v>
                </c:pt>
              </c:numCache>
            </c:numRef>
          </c:val>
        </c:ser>
        <c:ser>
          <c:idx val="2"/>
          <c:order val="2"/>
          <c:tx>
            <c:strRef>
              <c:f>Sheet1!$D$1</c:f>
              <c:strCache>
                <c:ptCount val="1"/>
                <c:pt idx="0">
                  <c:v>Opening Conference to Closing Conference</c:v>
                </c:pt>
              </c:strCache>
            </c:strRef>
          </c:tx>
          <c:spPr>
            <a:solidFill>
              <a:srgbClr val="FEB80A">
                <a:lumMod val="20000"/>
                <a:lumOff val="80000"/>
              </a:srgbClr>
            </a:solidFill>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Sheet1!$D$2:$D$49</c:f>
              <c:numCache>
                <c:formatCode>General</c:formatCode>
                <c:ptCount val="48"/>
                <c:pt idx="0">
                  <c:v>0.35897435897435898</c:v>
                </c:pt>
                <c:pt idx="1">
                  <c:v>0.28000000000000003</c:v>
                </c:pt>
                <c:pt idx="2">
                  <c:v>0.74489795918367352</c:v>
                </c:pt>
                <c:pt idx="3">
                  <c:v>2.6081081081081079</c:v>
                </c:pt>
                <c:pt idx="4">
                  <c:v>2.058139534883721</c:v>
                </c:pt>
                <c:pt idx="5">
                  <c:v>2.5730337078651684</c:v>
                </c:pt>
                <c:pt idx="6">
                  <c:v>1.6666666666666667</c:v>
                </c:pt>
                <c:pt idx="7">
                  <c:v>1.3902439024390243</c:v>
                </c:pt>
                <c:pt idx="8">
                  <c:v>0.77586206896551724</c:v>
                </c:pt>
                <c:pt idx="9">
                  <c:v>0.75324675324675328</c:v>
                </c:pt>
                <c:pt idx="10">
                  <c:v>0.46753246753246752</c:v>
                </c:pt>
                <c:pt idx="11">
                  <c:v>0.39080459770114945</c:v>
                </c:pt>
                <c:pt idx="12">
                  <c:v>1.6987951807228916</c:v>
                </c:pt>
                <c:pt idx="13">
                  <c:v>0.43243243243243246</c:v>
                </c:pt>
                <c:pt idx="14">
                  <c:v>1.1818181818181819</c:v>
                </c:pt>
                <c:pt idx="15">
                  <c:v>0.4175824175824176</c:v>
                </c:pt>
                <c:pt idx="16">
                  <c:v>0.43529411764705883</c:v>
                </c:pt>
                <c:pt idx="17">
                  <c:v>1.7719298245614035</c:v>
                </c:pt>
                <c:pt idx="18">
                  <c:v>1.0384615384615385</c:v>
                </c:pt>
                <c:pt idx="19">
                  <c:v>0.29508196721311475</c:v>
                </c:pt>
                <c:pt idx="20">
                  <c:v>0.81818181818181823</c:v>
                </c:pt>
                <c:pt idx="21">
                  <c:v>1.1323529411764706</c:v>
                </c:pt>
                <c:pt idx="22">
                  <c:v>3.5844155844155843</c:v>
                </c:pt>
                <c:pt idx="23">
                  <c:v>2.2023809523809526</c:v>
                </c:pt>
                <c:pt idx="24">
                  <c:v>0.82456140350877194</c:v>
                </c:pt>
                <c:pt idx="25">
                  <c:v>1.3529411764705883</c:v>
                </c:pt>
                <c:pt idx="26">
                  <c:v>0.82352941176470584</c:v>
                </c:pt>
                <c:pt idx="27">
                  <c:v>1.0869565217391304</c:v>
                </c:pt>
                <c:pt idx="28">
                  <c:v>1.1707317073170731</c:v>
                </c:pt>
                <c:pt idx="29">
                  <c:v>2.0851063829787235</c:v>
                </c:pt>
                <c:pt idx="30">
                  <c:v>0.5892857142857143</c:v>
                </c:pt>
                <c:pt idx="31">
                  <c:v>1.0294117647058822</c:v>
                </c:pt>
                <c:pt idx="32">
                  <c:v>1.7794117647058822</c:v>
                </c:pt>
                <c:pt idx="33">
                  <c:v>2.5538461538461537</c:v>
                </c:pt>
                <c:pt idx="34">
                  <c:v>1</c:v>
                </c:pt>
                <c:pt idx="35">
                  <c:v>2.0833333333333332E-2</c:v>
                </c:pt>
                <c:pt idx="36">
                  <c:v>2.5974025974025976E-2</c:v>
                </c:pt>
                <c:pt idx="37">
                  <c:v>4.8387096774193547E-2</c:v>
                </c:pt>
                <c:pt idx="38">
                  <c:v>0.58620689655172409</c:v>
                </c:pt>
                <c:pt idx="39">
                  <c:v>5.8823529411764705E-2</c:v>
                </c:pt>
                <c:pt idx="40">
                  <c:v>0</c:v>
                </c:pt>
                <c:pt idx="41">
                  <c:v>1.3698630136986301E-2</c:v>
                </c:pt>
                <c:pt idx="42">
                  <c:v>0.13432835820895522</c:v>
                </c:pt>
                <c:pt idx="43">
                  <c:v>1.3194444444444444</c:v>
                </c:pt>
                <c:pt idx="44">
                  <c:v>0.44444444444444442</c:v>
                </c:pt>
                <c:pt idx="45">
                  <c:v>3.8461538461538464E-2</c:v>
                </c:pt>
              </c:numCache>
            </c:numRef>
          </c:val>
        </c:ser>
        <c:ser>
          <c:idx val="3"/>
          <c:order val="3"/>
          <c:tx>
            <c:strRef>
              <c:f>Sheet1!$E$1</c:f>
              <c:strCache>
                <c:ptCount val="1"/>
                <c:pt idx="0">
                  <c:v>Closing Conference to Final Report</c:v>
                </c:pt>
              </c:strCache>
            </c:strRef>
          </c:tx>
          <c:spPr>
            <a:solidFill>
              <a:srgbClr val="738AC8">
                <a:lumMod val="60000"/>
                <a:lumOff val="40000"/>
              </a:srgbClr>
            </a:solidFill>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Sheet1!$E$2:$E$49</c:f>
              <c:numCache>
                <c:formatCode>General</c:formatCode>
                <c:ptCount val="48"/>
                <c:pt idx="0">
                  <c:v>16.388888888888889</c:v>
                </c:pt>
                <c:pt idx="1">
                  <c:v>18.414285714285715</c:v>
                </c:pt>
                <c:pt idx="2">
                  <c:v>17.123595505617978</c:v>
                </c:pt>
                <c:pt idx="3">
                  <c:v>18.90909090909091</c:v>
                </c:pt>
                <c:pt idx="4">
                  <c:v>13.468354430379748</c:v>
                </c:pt>
                <c:pt idx="5">
                  <c:v>12.064935064935066</c:v>
                </c:pt>
                <c:pt idx="6">
                  <c:v>13.030927835051546</c:v>
                </c:pt>
                <c:pt idx="7">
                  <c:v>12.784810126582279</c:v>
                </c:pt>
                <c:pt idx="8">
                  <c:v>12.160714285714286</c:v>
                </c:pt>
                <c:pt idx="9">
                  <c:v>11.418918918918919</c:v>
                </c:pt>
                <c:pt idx="10">
                  <c:v>11.791666666666666</c:v>
                </c:pt>
                <c:pt idx="11">
                  <c:v>17.405063291139239</c:v>
                </c:pt>
                <c:pt idx="12">
                  <c:v>13.12</c:v>
                </c:pt>
                <c:pt idx="13">
                  <c:v>12.925373134328359</c:v>
                </c:pt>
                <c:pt idx="14">
                  <c:v>15.714285714285714</c:v>
                </c:pt>
                <c:pt idx="15">
                  <c:v>11.164705882352941</c:v>
                </c:pt>
                <c:pt idx="16">
                  <c:v>16.08433734939759</c:v>
                </c:pt>
                <c:pt idx="17">
                  <c:v>14.933333333333334</c:v>
                </c:pt>
                <c:pt idx="18">
                  <c:v>10.48</c:v>
                </c:pt>
                <c:pt idx="19">
                  <c:v>8.1320754716981138</c:v>
                </c:pt>
                <c:pt idx="20">
                  <c:v>14.295081967213115</c:v>
                </c:pt>
                <c:pt idx="21">
                  <c:v>10.311475409836065</c:v>
                </c:pt>
                <c:pt idx="22">
                  <c:v>8.5142857142857142</c:v>
                </c:pt>
                <c:pt idx="23">
                  <c:v>15.146666666666667</c:v>
                </c:pt>
                <c:pt idx="24">
                  <c:v>14.089285714285714</c:v>
                </c:pt>
                <c:pt idx="25">
                  <c:v>12.5</c:v>
                </c:pt>
                <c:pt idx="26">
                  <c:v>10.220588235294118</c:v>
                </c:pt>
                <c:pt idx="27">
                  <c:v>9.9275362318840585</c:v>
                </c:pt>
                <c:pt idx="28">
                  <c:v>11.536585365853659</c:v>
                </c:pt>
                <c:pt idx="29">
                  <c:v>9.0212765957446805</c:v>
                </c:pt>
                <c:pt idx="30">
                  <c:v>10.107142857142858</c:v>
                </c:pt>
                <c:pt idx="31">
                  <c:v>8.7102520424837966</c:v>
                </c:pt>
                <c:pt idx="32">
                  <c:v>7.8970588235294121</c:v>
                </c:pt>
                <c:pt idx="33">
                  <c:v>7.907692307692308</c:v>
                </c:pt>
                <c:pt idx="34">
                  <c:v>9.8125</c:v>
                </c:pt>
                <c:pt idx="35">
                  <c:v>8.7916666666666661</c:v>
                </c:pt>
                <c:pt idx="36">
                  <c:v>13.935064935064934</c:v>
                </c:pt>
                <c:pt idx="37">
                  <c:v>8.82258064516129</c:v>
                </c:pt>
                <c:pt idx="38">
                  <c:v>10.603448275862069</c:v>
                </c:pt>
                <c:pt idx="39">
                  <c:v>10.803921568627452</c:v>
                </c:pt>
                <c:pt idx="40">
                  <c:v>7.0204081632653059</c:v>
                </c:pt>
                <c:pt idx="41">
                  <c:v>8.5633802816901401</c:v>
                </c:pt>
                <c:pt idx="42">
                  <c:v>8.2537313432835813</c:v>
                </c:pt>
                <c:pt idx="43">
                  <c:v>8.3472222222222214</c:v>
                </c:pt>
                <c:pt idx="44">
                  <c:v>13.311111111111112</c:v>
                </c:pt>
                <c:pt idx="45">
                  <c:v>8.2884615384615383</c:v>
                </c:pt>
              </c:numCache>
            </c:numRef>
          </c:val>
        </c:ser>
        <c:ser>
          <c:idx val="4"/>
          <c:order val="4"/>
          <c:tx>
            <c:strRef>
              <c:f>Sheet1!$F$1</c:f>
              <c:strCache>
                <c:ptCount val="1"/>
                <c:pt idx="0">
                  <c:v>Final Report to Closed Consultation</c:v>
                </c:pt>
              </c:strCache>
            </c:strRef>
          </c:tx>
          <c:spPr>
            <a:solidFill>
              <a:srgbClr val="FFBC79"/>
            </a:solidFill>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Sheet1!$F$2:$F$49</c:f>
              <c:numCache>
                <c:formatCode>General</c:formatCode>
                <c:ptCount val="48"/>
                <c:pt idx="0">
                  <c:v>22.794871794871796</c:v>
                </c:pt>
                <c:pt idx="1">
                  <c:v>36.586666666666666</c:v>
                </c:pt>
                <c:pt idx="2">
                  <c:v>30.581632653061224</c:v>
                </c:pt>
                <c:pt idx="3">
                  <c:v>33.729729729729726</c:v>
                </c:pt>
                <c:pt idx="4">
                  <c:v>33.802325581395351</c:v>
                </c:pt>
                <c:pt idx="5">
                  <c:v>32.842696629213485</c:v>
                </c:pt>
                <c:pt idx="6">
                  <c:v>27.198198198198199</c:v>
                </c:pt>
                <c:pt idx="7">
                  <c:v>23.646341463414632</c:v>
                </c:pt>
                <c:pt idx="8">
                  <c:v>37.672413793103445</c:v>
                </c:pt>
                <c:pt idx="9">
                  <c:v>26.61038961038961</c:v>
                </c:pt>
                <c:pt idx="10">
                  <c:v>27.61038961038961</c:v>
                </c:pt>
                <c:pt idx="11">
                  <c:v>30.954022988505749</c:v>
                </c:pt>
                <c:pt idx="12">
                  <c:v>31.831325301204821</c:v>
                </c:pt>
                <c:pt idx="13">
                  <c:v>33.891891891891895</c:v>
                </c:pt>
                <c:pt idx="14">
                  <c:v>25.170454545454547</c:v>
                </c:pt>
                <c:pt idx="15">
                  <c:v>24.263736263736263</c:v>
                </c:pt>
                <c:pt idx="16">
                  <c:v>26.211764705882352</c:v>
                </c:pt>
                <c:pt idx="17">
                  <c:v>32.543859649122808</c:v>
                </c:pt>
                <c:pt idx="18">
                  <c:v>35.716981132075475</c:v>
                </c:pt>
                <c:pt idx="19">
                  <c:v>42.114754098360656</c:v>
                </c:pt>
                <c:pt idx="20">
                  <c:v>29.09090909090909</c:v>
                </c:pt>
                <c:pt idx="21">
                  <c:v>24.691176470588236</c:v>
                </c:pt>
                <c:pt idx="22">
                  <c:v>24.337662337662337</c:v>
                </c:pt>
                <c:pt idx="23">
                  <c:v>38.095238095238095</c:v>
                </c:pt>
                <c:pt idx="24">
                  <c:v>34.508771929824562</c:v>
                </c:pt>
                <c:pt idx="25">
                  <c:v>44.32692307692308</c:v>
                </c:pt>
                <c:pt idx="26">
                  <c:v>31.514705882352942</c:v>
                </c:pt>
                <c:pt idx="27">
                  <c:v>28.260869565217391</c:v>
                </c:pt>
                <c:pt idx="28">
                  <c:v>29.439024390243901</c:v>
                </c:pt>
                <c:pt idx="29">
                  <c:v>31.297872340425531</c:v>
                </c:pt>
                <c:pt idx="30">
                  <c:v>30.714285714285715</c:v>
                </c:pt>
                <c:pt idx="31">
                  <c:v>30.573529411764707</c:v>
                </c:pt>
                <c:pt idx="32">
                  <c:v>40.720588235294116</c:v>
                </c:pt>
                <c:pt idx="33">
                  <c:v>36.738461538461536</c:v>
                </c:pt>
                <c:pt idx="34">
                  <c:v>43.8125</c:v>
                </c:pt>
                <c:pt idx="35">
                  <c:v>47.208333333333336</c:v>
                </c:pt>
                <c:pt idx="36">
                  <c:v>22.558441558441558</c:v>
                </c:pt>
                <c:pt idx="37">
                  <c:v>44.87096774193548</c:v>
                </c:pt>
                <c:pt idx="38">
                  <c:v>32.362068965517238</c:v>
                </c:pt>
                <c:pt idx="39">
                  <c:v>27.078431372549019</c:v>
                </c:pt>
                <c:pt idx="40">
                  <c:v>50.877551020408163</c:v>
                </c:pt>
                <c:pt idx="41">
                  <c:v>33.945205479452056</c:v>
                </c:pt>
                <c:pt idx="42">
                  <c:v>23.701492537313431</c:v>
                </c:pt>
                <c:pt idx="43">
                  <c:v>34.888888888888886</c:v>
                </c:pt>
                <c:pt idx="44">
                  <c:v>59.266666666666666</c:v>
                </c:pt>
                <c:pt idx="45">
                  <c:v>30.96153846153846</c:v>
                </c:pt>
              </c:numCache>
            </c:numRef>
          </c:val>
        </c:ser>
        <c:dLbls>
          <c:showLegendKey val="0"/>
          <c:showVal val="0"/>
          <c:showCatName val="0"/>
          <c:showSerName val="0"/>
          <c:showPercent val="0"/>
          <c:showBubbleSize val="0"/>
        </c:dLbls>
        <c:gapWidth val="25"/>
        <c:overlap val="100"/>
        <c:axId val="444394208"/>
        <c:axId val="444397344"/>
      </c:barChart>
      <c:lineChart>
        <c:grouping val="standard"/>
        <c:varyColors val="0"/>
        <c:ser>
          <c:idx val="5"/>
          <c:order val="5"/>
          <c:tx>
            <c:strRef>
              <c:f>Sheet1!$G$1</c:f>
              <c:strCache>
                <c:ptCount val="1"/>
                <c:pt idx="0">
                  <c:v>Total</c:v>
                </c:pt>
              </c:strCache>
            </c:strRef>
          </c:tx>
          <c:spPr>
            <a:ln>
              <a:no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9"/>
              <c:layout>
                <c:manualLayout>
                  <c:x val="-1.860247156605432E-2"/>
                  <c:y val="-0.14119591905850468"/>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layout>
                <c:manualLayout>
                  <c:x val="-1.9183180227471598E-2"/>
                  <c:y val="-0.12666709000084669"/>
                </c:manualLayout>
              </c:layout>
              <c:dLblPos val="r"/>
              <c:showLegendKey val="0"/>
              <c:showVal val="1"/>
              <c:showCatName val="0"/>
              <c:showSerName val="0"/>
              <c:showPercent val="0"/>
              <c:showBubbleSize val="0"/>
              <c:extLst>
                <c:ext xmlns:c15="http://schemas.microsoft.com/office/drawing/2012/chart" uri="{CE6537A1-D6FC-4f65-9D91-7224C49458BB}"/>
              </c:extLst>
            </c:dLbl>
            <c:dLbl>
              <c:idx val="31"/>
              <c:layout>
                <c:manualLayout>
                  <c:x val="-2.0100940507436594E-2"/>
                  <c:y val="-0.15354838709677446"/>
                </c:manualLayout>
              </c:layout>
              <c:dLblPos val="r"/>
              <c:showLegendKey val="0"/>
              <c:showVal val="1"/>
              <c:showCatName val="0"/>
              <c:showSerName val="0"/>
              <c:showPercent val="0"/>
              <c:showBubbleSize val="0"/>
              <c:extLst>
                <c:ext xmlns:c15="http://schemas.microsoft.com/office/drawing/2012/chart" uri="{CE6537A1-D6FC-4f65-9D91-7224C49458BB}"/>
              </c:extLst>
            </c:dLbl>
            <c:dLbl>
              <c:idx val="32"/>
              <c:layout>
                <c:manualLayout>
                  <c:x val="-1.6880468066491704E-2"/>
                  <c:y val="-0.18337355008043354"/>
                </c:manualLayout>
              </c:layout>
              <c:dLblPos val="r"/>
              <c:showLegendKey val="0"/>
              <c:showVal val="1"/>
              <c:showCatName val="0"/>
              <c:showSerName val="0"/>
              <c:showPercent val="0"/>
              <c:showBubbleSize val="0"/>
              <c:extLst>
                <c:ext xmlns:c15="http://schemas.microsoft.com/office/drawing/2012/chart" uri="{CE6537A1-D6FC-4f65-9D91-7224C49458BB}"/>
              </c:extLst>
            </c:dLbl>
            <c:dLbl>
              <c:idx val="35"/>
              <c:layout>
                <c:manualLayout>
                  <c:x val="-1.5700021872265966E-2"/>
                  <c:y val="-0.20193548387096774"/>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rot="-5400000" vert="horz"/>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Sheet1!$G$2:$G$49</c:f>
              <c:numCache>
                <c:formatCode>General</c:formatCode>
                <c:ptCount val="48"/>
                <c:pt idx="0">
                  <c:v>71.84615384615384</c:v>
                </c:pt>
                <c:pt idx="1">
                  <c:v>88.84</c:v>
                </c:pt>
                <c:pt idx="2">
                  <c:v>86.673469387755105</c:v>
                </c:pt>
                <c:pt idx="3">
                  <c:v>98.21621621621621</c:v>
                </c:pt>
                <c:pt idx="4">
                  <c:v>90.802325581395351</c:v>
                </c:pt>
                <c:pt idx="5">
                  <c:v>86.101123595505612</c:v>
                </c:pt>
                <c:pt idx="6">
                  <c:v>71.432432432432435</c:v>
                </c:pt>
                <c:pt idx="7">
                  <c:v>65.036585365853654</c:v>
                </c:pt>
                <c:pt idx="8">
                  <c:v>75.189655172413794</c:v>
                </c:pt>
                <c:pt idx="9">
                  <c:v>68.220779220779221</c:v>
                </c:pt>
                <c:pt idx="10">
                  <c:v>66.428571428571431</c:v>
                </c:pt>
                <c:pt idx="11">
                  <c:v>80.367816091954026</c:v>
                </c:pt>
                <c:pt idx="12">
                  <c:v>85.722891566265062</c:v>
                </c:pt>
                <c:pt idx="13">
                  <c:v>82.702702702702709</c:v>
                </c:pt>
                <c:pt idx="14">
                  <c:v>84.931818181818187</c:v>
                </c:pt>
                <c:pt idx="15">
                  <c:v>69.362637362637358</c:v>
                </c:pt>
                <c:pt idx="16">
                  <c:v>75.870588235294122</c:v>
                </c:pt>
                <c:pt idx="17">
                  <c:v>85.254385964912274</c:v>
                </c:pt>
                <c:pt idx="18">
                  <c:v>89.037735849056602</c:v>
                </c:pt>
                <c:pt idx="19">
                  <c:v>84.049180327868854</c:v>
                </c:pt>
                <c:pt idx="20">
                  <c:v>88.045454545454547</c:v>
                </c:pt>
                <c:pt idx="21">
                  <c:v>69.382352941176464</c:v>
                </c:pt>
                <c:pt idx="22">
                  <c:v>67.805194805194802</c:v>
                </c:pt>
                <c:pt idx="23">
                  <c:v>90.071428571428569</c:v>
                </c:pt>
                <c:pt idx="24">
                  <c:v>109.1065726137102</c:v>
                </c:pt>
                <c:pt idx="25">
                  <c:v>114.6914097053061</c:v>
                </c:pt>
                <c:pt idx="26">
                  <c:v>86.779411764705884</c:v>
                </c:pt>
                <c:pt idx="27">
                  <c:v>72.724637681159422</c:v>
                </c:pt>
                <c:pt idx="28">
                  <c:v>78.195121951219505</c:v>
                </c:pt>
                <c:pt idx="29">
                  <c:v>79.234042553191486</c:v>
                </c:pt>
                <c:pt idx="30">
                  <c:v>74.946428571428569</c:v>
                </c:pt>
                <c:pt idx="31">
                  <c:v>90.485294117647058</c:v>
                </c:pt>
                <c:pt idx="32">
                  <c:v>106.05882352941177</c:v>
                </c:pt>
                <c:pt idx="33">
                  <c:v>113.70769230769231</c:v>
                </c:pt>
                <c:pt idx="34">
                  <c:v>112.25</c:v>
                </c:pt>
                <c:pt idx="35">
                  <c:v>88.479166666666671</c:v>
                </c:pt>
                <c:pt idx="36">
                  <c:v>77.285714285714292</c:v>
                </c:pt>
                <c:pt idx="37">
                  <c:v>92.048387096774192</c:v>
                </c:pt>
                <c:pt idx="38">
                  <c:v>78.810344827586206</c:v>
                </c:pt>
                <c:pt idx="39">
                  <c:v>75.156862745098039</c:v>
                </c:pt>
                <c:pt idx="40">
                  <c:v>102.61224489795919</c:v>
                </c:pt>
                <c:pt idx="41">
                  <c:v>93.452054794520549</c:v>
                </c:pt>
                <c:pt idx="42">
                  <c:v>90.97014925373135</c:v>
                </c:pt>
                <c:pt idx="43">
                  <c:v>92.256944444444443</c:v>
                </c:pt>
                <c:pt idx="44">
                  <c:v>119.68888888888888</c:v>
                </c:pt>
                <c:pt idx="45">
                  <c:v>96.15384615384616</c:v>
                </c:pt>
              </c:numCache>
            </c:numRef>
          </c:val>
          <c:smooth val="0"/>
        </c:ser>
        <c:ser>
          <c:idx val="6"/>
          <c:order val="6"/>
          <c:tx>
            <c:strRef>
              <c:f>Sheet1!$H$1</c:f>
              <c:strCache>
                <c:ptCount val="1"/>
                <c:pt idx="0">
                  <c:v>Goal (less than)</c:v>
                </c:pt>
              </c:strCache>
            </c:strRef>
          </c:tx>
          <c:spPr>
            <a:ln w="38100">
              <a:solidFill>
                <a:srgbClr val="00B050"/>
              </a:solidFill>
            </a:ln>
          </c:spPr>
          <c:marker>
            <c:symbol val="none"/>
          </c:marker>
          <c:dLbls>
            <c:dLbl>
              <c:idx val="43"/>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sz="10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Sheet1!$H$2:$H$49</c:f>
              <c:numCache>
                <c:formatCode>General</c:formatCode>
                <c:ptCount val="48"/>
                <c:pt idx="0">
                  <c:v>180</c:v>
                </c:pt>
                <c:pt idx="1">
                  <c:v>180</c:v>
                </c:pt>
                <c:pt idx="2">
                  <c:v>180</c:v>
                </c:pt>
                <c:pt idx="3">
                  <c:v>180</c:v>
                </c:pt>
                <c:pt idx="4">
                  <c:v>160</c:v>
                </c:pt>
                <c:pt idx="5">
                  <c:v>160</c:v>
                </c:pt>
                <c:pt idx="6">
                  <c:v>160</c:v>
                </c:pt>
                <c:pt idx="7">
                  <c:v>160</c:v>
                </c:pt>
                <c:pt idx="8">
                  <c:v>145</c:v>
                </c:pt>
                <c:pt idx="9">
                  <c:v>145</c:v>
                </c:pt>
                <c:pt idx="10">
                  <c:v>145</c:v>
                </c:pt>
                <c:pt idx="11">
                  <c:v>145</c:v>
                </c:pt>
                <c:pt idx="12">
                  <c:v>120</c:v>
                </c:pt>
                <c:pt idx="13">
                  <c:v>120</c:v>
                </c:pt>
                <c:pt idx="14">
                  <c:v>120</c:v>
                </c:pt>
                <c:pt idx="15">
                  <c:v>120</c:v>
                </c:pt>
                <c:pt idx="16">
                  <c:v>120</c:v>
                </c:pt>
                <c:pt idx="17">
                  <c:v>120</c:v>
                </c:pt>
                <c:pt idx="18">
                  <c:v>120</c:v>
                </c:pt>
                <c:pt idx="19">
                  <c:v>120</c:v>
                </c:pt>
                <c:pt idx="20">
                  <c:v>120</c:v>
                </c:pt>
                <c:pt idx="21">
                  <c:v>120</c:v>
                </c:pt>
                <c:pt idx="22">
                  <c:v>120</c:v>
                </c:pt>
                <c:pt idx="23">
                  <c:v>120</c:v>
                </c:pt>
                <c:pt idx="24">
                  <c:v>120</c:v>
                </c:pt>
                <c:pt idx="25">
                  <c:v>120</c:v>
                </c:pt>
                <c:pt idx="26">
                  <c:v>120</c:v>
                </c:pt>
                <c:pt idx="27">
                  <c:v>120</c:v>
                </c:pt>
                <c:pt idx="28">
                  <c:v>120</c:v>
                </c:pt>
                <c:pt idx="29">
                  <c:v>120</c:v>
                </c:pt>
                <c:pt idx="30">
                  <c:v>120</c:v>
                </c:pt>
                <c:pt idx="31">
                  <c:v>120</c:v>
                </c:pt>
                <c:pt idx="32">
                  <c:v>120</c:v>
                </c:pt>
                <c:pt idx="33">
                  <c:v>120</c:v>
                </c:pt>
                <c:pt idx="34">
                  <c:v>120</c:v>
                </c:pt>
                <c:pt idx="35">
                  <c:v>120</c:v>
                </c:pt>
                <c:pt idx="36">
                  <c:v>120</c:v>
                </c:pt>
                <c:pt idx="37">
                  <c:v>120</c:v>
                </c:pt>
                <c:pt idx="38">
                  <c:v>120</c:v>
                </c:pt>
                <c:pt idx="39">
                  <c:v>120</c:v>
                </c:pt>
                <c:pt idx="40">
                  <c:v>120</c:v>
                </c:pt>
                <c:pt idx="41">
                  <c:v>120</c:v>
                </c:pt>
                <c:pt idx="42">
                  <c:v>120</c:v>
                </c:pt>
                <c:pt idx="43">
                  <c:v>120</c:v>
                </c:pt>
                <c:pt idx="44">
                  <c:v>120</c:v>
                </c:pt>
                <c:pt idx="45">
                  <c:v>120</c:v>
                </c:pt>
              </c:numCache>
            </c:numRef>
          </c:val>
          <c:smooth val="0"/>
        </c:ser>
        <c:ser>
          <c:idx val="7"/>
          <c:order val="7"/>
          <c:tx>
            <c:strRef>
              <c:f>Sheet1!$I$1</c:f>
              <c:strCache>
                <c:ptCount val="1"/>
                <c:pt idx="0">
                  <c:v>Overall Average</c:v>
                </c:pt>
              </c:strCache>
            </c:strRef>
          </c:tx>
          <c:spPr>
            <a:ln w="38100">
              <a:solidFill>
                <a:srgbClr val="FF0000"/>
              </a:solidFill>
            </a:ln>
          </c:spPr>
          <c:marker>
            <c:symbol val="none"/>
          </c:marker>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Sheet1!$I$2:$I$49</c:f>
              <c:numCache>
                <c:formatCode>General</c:formatCode>
                <c:ptCount val="48"/>
                <c:pt idx="0">
                  <c:v>68.959183673469383</c:v>
                </c:pt>
                <c:pt idx="1">
                  <c:v>89.337078651685388</c:v>
                </c:pt>
                <c:pt idx="2">
                  <c:v>92.43442622950819</c:v>
                </c:pt>
                <c:pt idx="3">
                  <c:v>110.98181818181818</c:v>
                </c:pt>
                <c:pt idx="4">
                  <c:v>97.434782608695656</c:v>
                </c:pt>
                <c:pt idx="5">
                  <c:v>86.251851851851853</c:v>
                </c:pt>
                <c:pt idx="6">
                  <c:v>75.031847133757964</c:v>
                </c:pt>
                <c:pt idx="7">
                  <c:v>65.611650485436897</c:v>
                </c:pt>
                <c:pt idx="8">
                  <c:v>76.779069767441854</c:v>
                </c:pt>
                <c:pt idx="9">
                  <c:v>64.861111111111114</c:v>
                </c:pt>
                <c:pt idx="10">
                  <c:v>64.141414141414145</c:v>
                </c:pt>
                <c:pt idx="11">
                  <c:v>80.741071428571431</c:v>
                </c:pt>
                <c:pt idx="12">
                  <c:v>93.375</c:v>
                </c:pt>
                <c:pt idx="13">
                  <c:v>91.36363636363636</c:v>
                </c:pt>
                <c:pt idx="14">
                  <c:v>87.046728971962622</c:v>
                </c:pt>
                <c:pt idx="15">
                  <c:v>71.766990291262132</c:v>
                </c:pt>
                <c:pt idx="16">
                  <c:v>79.962616822429908</c:v>
                </c:pt>
                <c:pt idx="17">
                  <c:v>87.654929577464785</c:v>
                </c:pt>
                <c:pt idx="18">
                  <c:v>94.611111111111114</c:v>
                </c:pt>
                <c:pt idx="19">
                  <c:v>90.722891566265062</c:v>
                </c:pt>
                <c:pt idx="20">
                  <c:v>97.545454545454547</c:v>
                </c:pt>
                <c:pt idx="21">
                  <c:v>72.936363636363637</c:v>
                </c:pt>
                <c:pt idx="22">
                  <c:v>71.442307692307693</c:v>
                </c:pt>
                <c:pt idx="23">
                  <c:v>94.078947368421055</c:v>
                </c:pt>
                <c:pt idx="24">
                  <c:v>112.02114727256246</c:v>
                </c:pt>
                <c:pt idx="25">
                  <c:v>119.13128089625882</c:v>
                </c:pt>
                <c:pt idx="26">
                  <c:v>95.666666666666671</c:v>
                </c:pt>
                <c:pt idx="27">
                  <c:v>78.396039603960389</c:v>
                </c:pt>
                <c:pt idx="28">
                  <c:v>80.140350877192986</c:v>
                </c:pt>
                <c:pt idx="29">
                  <c:v>83.675324675324674</c:v>
                </c:pt>
                <c:pt idx="30">
                  <c:v>75.009259259259252</c:v>
                </c:pt>
                <c:pt idx="31">
                  <c:v>89.009523809523813</c:v>
                </c:pt>
                <c:pt idx="32">
                  <c:v>107.67647058823529</c:v>
                </c:pt>
                <c:pt idx="33">
                  <c:v>114.21276595744681</c:v>
                </c:pt>
                <c:pt idx="34">
                  <c:v>110.0632911392405</c:v>
                </c:pt>
                <c:pt idx="35">
                  <c:v>97.689189189189193</c:v>
                </c:pt>
                <c:pt idx="36">
                  <c:v>81.53383458646617</c:v>
                </c:pt>
                <c:pt idx="37">
                  <c:v>97.905263157894737</c:v>
                </c:pt>
                <c:pt idx="38">
                  <c:v>82.307692307692307</c:v>
                </c:pt>
                <c:pt idx="39">
                  <c:v>77.151515151515156</c:v>
                </c:pt>
                <c:pt idx="40">
                  <c:v>101.94736842105263</c:v>
                </c:pt>
                <c:pt idx="41">
                  <c:v>97.598290598290603</c:v>
                </c:pt>
                <c:pt idx="42">
                  <c:v>94.327102803738313</c:v>
                </c:pt>
                <c:pt idx="43">
                  <c:v>92.256944444444443</c:v>
                </c:pt>
                <c:pt idx="44">
                  <c:v>123.33823529411765</c:v>
                </c:pt>
                <c:pt idx="45">
                  <c:v>95.910112359550567</c:v>
                </c:pt>
              </c:numCache>
            </c:numRef>
          </c:val>
          <c:smooth val="0"/>
        </c:ser>
        <c:dLbls>
          <c:showLegendKey val="0"/>
          <c:showVal val="0"/>
          <c:showCatName val="0"/>
          <c:showSerName val="0"/>
          <c:showPercent val="0"/>
          <c:showBubbleSize val="0"/>
        </c:dLbls>
        <c:marker val="1"/>
        <c:smooth val="0"/>
        <c:axId val="444394208"/>
        <c:axId val="444397344"/>
      </c:lineChart>
      <c:catAx>
        <c:axId val="444394208"/>
        <c:scaling>
          <c:orientation val="minMax"/>
        </c:scaling>
        <c:delete val="0"/>
        <c:axPos val="b"/>
        <c:numFmt formatCode="General" sourceLinked="1"/>
        <c:majorTickMark val="out"/>
        <c:minorTickMark val="none"/>
        <c:tickLblPos val="nextTo"/>
        <c:txPr>
          <a:bodyPr rot="-5400000" vert="horz"/>
          <a:lstStyle/>
          <a:p>
            <a:pPr>
              <a:defRPr sz="900" b="1"/>
            </a:pPr>
            <a:endParaRPr lang="en-US"/>
          </a:p>
        </c:txPr>
        <c:crossAx val="444397344"/>
        <c:crosses val="autoZero"/>
        <c:auto val="1"/>
        <c:lblAlgn val="ctr"/>
        <c:lblOffset val="0"/>
        <c:noMultiLvlLbl val="0"/>
      </c:catAx>
      <c:valAx>
        <c:axId val="444397344"/>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444394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Health Consultations</a:t>
            </a:r>
            <a:endParaRPr lang="en-US" sz="1800" dirty="0"/>
          </a:p>
        </c:rich>
      </c:tx>
      <c:overlay val="0"/>
    </c:title>
    <c:autoTitleDeleted val="0"/>
    <c:plotArea>
      <c:layout/>
      <c:barChart>
        <c:barDir val="col"/>
        <c:grouping val="stacked"/>
        <c:varyColors val="0"/>
        <c:ser>
          <c:idx val="0"/>
          <c:order val="0"/>
          <c:tx>
            <c:strRef>
              <c:f>Sheet1!$B$1</c:f>
              <c:strCache>
                <c:ptCount val="1"/>
                <c:pt idx="0">
                  <c:v>Quarter</c:v>
                </c:pt>
              </c:strCache>
            </c:strRef>
          </c:tx>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Sheet1!$B$2:$B$49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ser>
        <c:ser>
          <c:idx val="1"/>
          <c:order val="1"/>
          <c:tx>
            <c:strRef>
              <c:f>Sheet1!$C$1</c:f>
              <c:strCache>
                <c:ptCount val="1"/>
                <c:pt idx="0">
                  <c:v>Request to Opening Conference</c:v>
                </c:pt>
              </c:strCache>
            </c:strRef>
          </c:tx>
          <c:spPr>
            <a:solidFill>
              <a:srgbClr val="00447C"/>
            </a:solidFill>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Sheet1!$C$2:$C$49</c:f>
              <c:numCache>
                <c:formatCode>General</c:formatCode>
                <c:ptCount val="48"/>
                <c:pt idx="0">
                  <c:v>34.700000000000003</c:v>
                </c:pt>
                <c:pt idx="1">
                  <c:v>55.857142857142854</c:v>
                </c:pt>
                <c:pt idx="2">
                  <c:v>54.875</c:v>
                </c:pt>
                <c:pt idx="3">
                  <c:v>51.722222222222221</c:v>
                </c:pt>
                <c:pt idx="4">
                  <c:v>52.137931034482762</c:v>
                </c:pt>
                <c:pt idx="5">
                  <c:v>52.630434782608695</c:v>
                </c:pt>
                <c:pt idx="6">
                  <c:v>44.543478260869563</c:v>
                </c:pt>
                <c:pt idx="7">
                  <c:v>27.476190476190474</c:v>
                </c:pt>
                <c:pt idx="8">
                  <c:v>26.821428571428573</c:v>
                </c:pt>
                <c:pt idx="9">
                  <c:v>29.096774193548388</c:v>
                </c:pt>
                <c:pt idx="10">
                  <c:v>28.454545454545453</c:v>
                </c:pt>
                <c:pt idx="11">
                  <c:v>49.24</c:v>
                </c:pt>
                <c:pt idx="12">
                  <c:v>56.689655172413794</c:v>
                </c:pt>
                <c:pt idx="13">
                  <c:v>63.36</c:v>
                </c:pt>
                <c:pt idx="14">
                  <c:v>76.473684210526315</c:v>
                </c:pt>
                <c:pt idx="15">
                  <c:v>69.25</c:v>
                </c:pt>
                <c:pt idx="16">
                  <c:v>40.68181818181818</c:v>
                </c:pt>
                <c:pt idx="17">
                  <c:v>56.178571428571431</c:v>
                </c:pt>
                <c:pt idx="18">
                  <c:v>76.578947368421055</c:v>
                </c:pt>
                <c:pt idx="19">
                  <c:v>55.68181818181818</c:v>
                </c:pt>
                <c:pt idx="20">
                  <c:v>60.484848484848484</c:v>
                </c:pt>
                <c:pt idx="21">
                  <c:v>46.261904761904759</c:v>
                </c:pt>
                <c:pt idx="22">
                  <c:v>37.481481481481481</c:v>
                </c:pt>
                <c:pt idx="23">
                  <c:v>56.033333333333331</c:v>
                </c:pt>
                <c:pt idx="24">
                  <c:v>71.807692307692307</c:v>
                </c:pt>
                <c:pt idx="25">
                  <c:v>85.314397176917865</c:v>
                </c:pt>
                <c:pt idx="26">
                  <c:v>63.465116279069768</c:v>
                </c:pt>
                <c:pt idx="27">
                  <c:v>49.46875</c:v>
                </c:pt>
                <c:pt idx="28">
                  <c:v>40.375</c:v>
                </c:pt>
                <c:pt idx="29">
                  <c:v>40.966666666666669</c:v>
                </c:pt>
                <c:pt idx="30">
                  <c:v>36.17307692307692</c:v>
                </c:pt>
                <c:pt idx="31">
                  <c:v>44.270270270270274</c:v>
                </c:pt>
                <c:pt idx="32">
                  <c:v>58.176470588235297</c:v>
                </c:pt>
                <c:pt idx="33">
                  <c:v>70.896551724137936</c:v>
                </c:pt>
                <c:pt idx="34">
                  <c:v>52.441176470588232</c:v>
                </c:pt>
                <c:pt idx="35">
                  <c:v>45.678571428571431</c:v>
                </c:pt>
                <c:pt idx="36">
                  <c:v>46.125</c:v>
                </c:pt>
                <c:pt idx="37">
                  <c:v>38.515151515151516</c:v>
                </c:pt>
                <c:pt idx="38">
                  <c:v>33.606060606060609</c:v>
                </c:pt>
                <c:pt idx="39">
                  <c:v>36.978723404255319</c:v>
                </c:pt>
                <c:pt idx="40">
                  <c:v>32.814814814814817</c:v>
                </c:pt>
                <c:pt idx="41">
                  <c:v>50.238095238095241</c:v>
                </c:pt>
                <c:pt idx="42">
                  <c:v>58.05</c:v>
                </c:pt>
                <c:pt idx="43">
                  <c:v>48.333333333333336</c:v>
                </c:pt>
                <c:pt idx="44">
                  <c:v>39.913043478260867</c:v>
                </c:pt>
                <c:pt idx="45">
                  <c:v>39.297297297297298</c:v>
                </c:pt>
              </c:numCache>
            </c:numRef>
          </c:val>
        </c:ser>
        <c:ser>
          <c:idx val="2"/>
          <c:order val="2"/>
          <c:tx>
            <c:strRef>
              <c:f>Sheet1!$D$1</c:f>
              <c:strCache>
                <c:ptCount val="1"/>
                <c:pt idx="0">
                  <c:v>Opening Conference to Closing Conference</c:v>
                </c:pt>
              </c:strCache>
            </c:strRef>
          </c:tx>
          <c:spPr>
            <a:solidFill>
              <a:srgbClr val="FEB80A">
                <a:lumMod val="20000"/>
                <a:lumOff val="80000"/>
              </a:srgbClr>
            </a:solidFill>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Sheet1!$D$2:$D$49</c:f>
              <c:numCache>
                <c:formatCode>General</c:formatCode>
                <c:ptCount val="48"/>
                <c:pt idx="0">
                  <c:v>11.4</c:v>
                </c:pt>
                <c:pt idx="1">
                  <c:v>12.785714285714286</c:v>
                </c:pt>
                <c:pt idx="2">
                  <c:v>30.125</c:v>
                </c:pt>
                <c:pt idx="3">
                  <c:v>56.222222222222221</c:v>
                </c:pt>
                <c:pt idx="4">
                  <c:v>21.551724137931036</c:v>
                </c:pt>
                <c:pt idx="5">
                  <c:v>6.4347826086956523</c:v>
                </c:pt>
                <c:pt idx="6">
                  <c:v>10.695652173913043</c:v>
                </c:pt>
                <c:pt idx="7">
                  <c:v>10.666666666666666</c:v>
                </c:pt>
                <c:pt idx="8">
                  <c:v>12.75</c:v>
                </c:pt>
                <c:pt idx="9">
                  <c:v>8.870967741935484</c:v>
                </c:pt>
                <c:pt idx="10">
                  <c:v>4.6363636363636367</c:v>
                </c:pt>
                <c:pt idx="11">
                  <c:v>5.64</c:v>
                </c:pt>
                <c:pt idx="12">
                  <c:v>6.4137931034482758</c:v>
                </c:pt>
                <c:pt idx="13">
                  <c:v>14.44</c:v>
                </c:pt>
                <c:pt idx="14">
                  <c:v>11.052631578947368</c:v>
                </c:pt>
                <c:pt idx="15">
                  <c:v>7</c:v>
                </c:pt>
                <c:pt idx="16">
                  <c:v>8.4090909090909083</c:v>
                </c:pt>
                <c:pt idx="17">
                  <c:v>8.4642857142857135</c:v>
                </c:pt>
                <c:pt idx="18">
                  <c:v>7.5789473684210522</c:v>
                </c:pt>
                <c:pt idx="19">
                  <c:v>6.0454545454545459</c:v>
                </c:pt>
                <c:pt idx="20">
                  <c:v>5.9090909090909092</c:v>
                </c:pt>
                <c:pt idx="21">
                  <c:v>2.0714285714285716</c:v>
                </c:pt>
                <c:pt idx="22">
                  <c:v>2.1111111111111112</c:v>
                </c:pt>
                <c:pt idx="23">
                  <c:v>3.4</c:v>
                </c:pt>
                <c:pt idx="24">
                  <c:v>8</c:v>
                </c:pt>
                <c:pt idx="25">
                  <c:v>3.0709064498230019</c:v>
                </c:pt>
                <c:pt idx="26">
                  <c:v>8.3488372093023262</c:v>
                </c:pt>
                <c:pt idx="27">
                  <c:v>9.75</c:v>
                </c:pt>
                <c:pt idx="28">
                  <c:v>8.0625</c:v>
                </c:pt>
                <c:pt idx="29">
                  <c:v>3</c:v>
                </c:pt>
                <c:pt idx="30">
                  <c:v>5.8235294117647056</c:v>
                </c:pt>
                <c:pt idx="31">
                  <c:v>7.1081081081081079</c:v>
                </c:pt>
                <c:pt idx="32">
                  <c:v>2.3823529411764706</c:v>
                </c:pt>
                <c:pt idx="33">
                  <c:v>2.1724137931034484</c:v>
                </c:pt>
                <c:pt idx="34">
                  <c:v>10.441176470588236</c:v>
                </c:pt>
                <c:pt idx="35">
                  <c:v>4.2857142857142856</c:v>
                </c:pt>
                <c:pt idx="36">
                  <c:v>4.5535714285714288</c:v>
                </c:pt>
                <c:pt idx="37">
                  <c:v>5.0606060606060606</c:v>
                </c:pt>
                <c:pt idx="38">
                  <c:v>4.7878787878787881</c:v>
                </c:pt>
                <c:pt idx="39">
                  <c:v>2.3404255319148937</c:v>
                </c:pt>
                <c:pt idx="40">
                  <c:v>3.9629629629629628</c:v>
                </c:pt>
                <c:pt idx="41">
                  <c:v>5.5952380952380949</c:v>
                </c:pt>
                <c:pt idx="42">
                  <c:v>4.125</c:v>
                </c:pt>
                <c:pt idx="43">
                  <c:v>3.0166666666666666</c:v>
                </c:pt>
                <c:pt idx="44">
                  <c:v>10.173913043478262</c:v>
                </c:pt>
                <c:pt idx="45">
                  <c:v>7</c:v>
                </c:pt>
              </c:numCache>
            </c:numRef>
          </c:val>
        </c:ser>
        <c:ser>
          <c:idx val="3"/>
          <c:order val="3"/>
          <c:tx>
            <c:strRef>
              <c:f>Sheet1!$E$1</c:f>
              <c:strCache>
                <c:ptCount val="1"/>
                <c:pt idx="0">
                  <c:v>Closing Conference to Final Report</c:v>
                </c:pt>
              </c:strCache>
            </c:strRef>
          </c:tx>
          <c:spPr>
            <a:solidFill>
              <a:srgbClr val="738AC8">
                <a:lumMod val="60000"/>
                <a:lumOff val="40000"/>
              </a:srgbClr>
            </a:solidFill>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Sheet1!$E$2:$E$49</c:f>
              <c:numCache>
                <c:formatCode>General</c:formatCode>
                <c:ptCount val="48"/>
                <c:pt idx="0">
                  <c:v>10.222222222222221</c:v>
                </c:pt>
                <c:pt idx="1">
                  <c:v>13.25</c:v>
                </c:pt>
                <c:pt idx="2">
                  <c:v>13.913043478260869</c:v>
                </c:pt>
                <c:pt idx="3">
                  <c:v>10.4375</c:v>
                </c:pt>
                <c:pt idx="4">
                  <c:v>26.178571428571427</c:v>
                </c:pt>
                <c:pt idx="5">
                  <c:v>8.1860465116279073</c:v>
                </c:pt>
                <c:pt idx="6">
                  <c:v>7.0465116279069768</c:v>
                </c:pt>
                <c:pt idx="7">
                  <c:v>7.8095238095238093</c:v>
                </c:pt>
                <c:pt idx="8">
                  <c:v>4.3928571428571432</c:v>
                </c:pt>
                <c:pt idx="9">
                  <c:v>5.1333333333333337</c:v>
                </c:pt>
                <c:pt idx="10">
                  <c:v>9.8095238095238102</c:v>
                </c:pt>
                <c:pt idx="11">
                  <c:v>13.3</c:v>
                </c:pt>
                <c:pt idx="12">
                  <c:v>12.076923076923077</c:v>
                </c:pt>
                <c:pt idx="13">
                  <c:v>4.833333333333333</c:v>
                </c:pt>
                <c:pt idx="14">
                  <c:v>1.6875</c:v>
                </c:pt>
                <c:pt idx="15">
                  <c:v>5</c:v>
                </c:pt>
                <c:pt idx="16">
                  <c:v>7.0454545454545459</c:v>
                </c:pt>
                <c:pt idx="17">
                  <c:v>10.321428571428571</c:v>
                </c:pt>
                <c:pt idx="18">
                  <c:v>8.5555555555555554</c:v>
                </c:pt>
                <c:pt idx="19">
                  <c:v>9.5500000000000007</c:v>
                </c:pt>
                <c:pt idx="20">
                  <c:v>15.966666666666667</c:v>
                </c:pt>
                <c:pt idx="21">
                  <c:v>9.5428571428571427</c:v>
                </c:pt>
                <c:pt idx="22">
                  <c:v>8.4</c:v>
                </c:pt>
                <c:pt idx="23">
                  <c:v>7.7857142857142856</c:v>
                </c:pt>
                <c:pt idx="24">
                  <c:v>7.1923076923076925</c:v>
                </c:pt>
                <c:pt idx="25">
                  <c:v>8.9705882352941178</c:v>
                </c:pt>
                <c:pt idx="26">
                  <c:v>6.4186046511627906</c:v>
                </c:pt>
                <c:pt idx="27">
                  <c:v>5.03125</c:v>
                </c:pt>
                <c:pt idx="28">
                  <c:v>2.75</c:v>
                </c:pt>
                <c:pt idx="29">
                  <c:v>-0.5</c:v>
                </c:pt>
                <c:pt idx="30">
                  <c:v>10.862745098039216</c:v>
                </c:pt>
                <c:pt idx="31">
                  <c:v>3.9729729729729728</c:v>
                </c:pt>
                <c:pt idx="32">
                  <c:v>9.2058823529411757</c:v>
                </c:pt>
                <c:pt idx="33">
                  <c:v>9.2758620689655178</c:v>
                </c:pt>
                <c:pt idx="34">
                  <c:v>6.2941176470588234</c:v>
                </c:pt>
                <c:pt idx="35">
                  <c:v>7.3214285714285712</c:v>
                </c:pt>
                <c:pt idx="36">
                  <c:v>13.678571428571429</c:v>
                </c:pt>
                <c:pt idx="37">
                  <c:v>7.4848484848484844</c:v>
                </c:pt>
                <c:pt idx="38">
                  <c:v>9.2424242424242422</c:v>
                </c:pt>
                <c:pt idx="39">
                  <c:v>10.957446808510639</c:v>
                </c:pt>
                <c:pt idx="40">
                  <c:v>8.5555555555555554</c:v>
                </c:pt>
                <c:pt idx="41">
                  <c:v>6.1190476190476186</c:v>
                </c:pt>
                <c:pt idx="42">
                  <c:v>9.35</c:v>
                </c:pt>
                <c:pt idx="43">
                  <c:v>7.75</c:v>
                </c:pt>
                <c:pt idx="44">
                  <c:v>4.8260869565217392</c:v>
                </c:pt>
                <c:pt idx="45">
                  <c:v>5.6216216216216219</c:v>
                </c:pt>
              </c:numCache>
            </c:numRef>
          </c:val>
        </c:ser>
        <c:ser>
          <c:idx val="4"/>
          <c:order val="4"/>
          <c:tx>
            <c:strRef>
              <c:f>Sheet1!$F$1</c:f>
              <c:strCache>
                <c:ptCount val="1"/>
                <c:pt idx="0">
                  <c:v>Final Report to Closed Consultation</c:v>
                </c:pt>
              </c:strCache>
            </c:strRef>
          </c:tx>
          <c:spPr>
            <a:solidFill>
              <a:srgbClr val="FFBC79"/>
            </a:solidFill>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Sheet1!$F$2:$F$49</c:f>
              <c:numCache>
                <c:formatCode>General</c:formatCode>
                <c:ptCount val="48"/>
                <c:pt idx="0">
                  <c:v>4.5999999999999996</c:v>
                </c:pt>
                <c:pt idx="1">
                  <c:v>19.571428571428573</c:v>
                </c:pt>
                <c:pt idx="2">
                  <c:v>21.958333333333332</c:v>
                </c:pt>
                <c:pt idx="3">
                  <c:v>24.914285714285715</c:v>
                </c:pt>
                <c:pt idx="4">
                  <c:v>19.862068965517242</c:v>
                </c:pt>
                <c:pt idx="5">
                  <c:v>22.155555555555555</c:v>
                </c:pt>
                <c:pt idx="6">
                  <c:v>25.044444444444444</c:v>
                </c:pt>
                <c:pt idx="7">
                  <c:v>21.904761904761905</c:v>
                </c:pt>
                <c:pt idx="8">
                  <c:v>36.107142857142854</c:v>
                </c:pt>
                <c:pt idx="9">
                  <c:v>15.161290322580646</c:v>
                </c:pt>
                <c:pt idx="10">
                  <c:v>14.333333333333334</c:v>
                </c:pt>
                <c:pt idx="11">
                  <c:v>20</c:v>
                </c:pt>
                <c:pt idx="12">
                  <c:v>46.586206896551722</c:v>
                </c:pt>
                <c:pt idx="13">
                  <c:v>36.56</c:v>
                </c:pt>
                <c:pt idx="14">
                  <c:v>12.055555555555555</c:v>
                </c:pt>
                <c:pt idx="15">
                  <c:v>19.416666666666668</c:v>
                </c:pt>
                <c:pt idx="16">
                  <c:v>39.636363636363633</c:v>
                </c:pt>
                <c:pt idx="17">
                  <c:v>22.464285714285715</c:v>
                </c:pt>
                <c:pt idx="18">
                  <c:v>18.722222222222221</c:v>
                </c:pt>
                <c:pt idx="19">
                  <c:v>41.142857142857146</c:v>
                </c:pt>
                <c:pt idx="20">
                  <c:v>41.484848484848484</c:v>
                </c:pt>
                <c:pt idx="21">
                  <c:v>25.85</c:v>
                </c:pt>
                <c:pt idx="22">
                  <c:v>33.36</c:v>
                </c:pt>
                <c:pt idx="23">
                  <c:v>43.310344827586206</c:v>
                </c:pt>
                <c:pt idx="24">
                  <c:v>31.384615384615383</c:v>
                </c:pt>
                <c:pt idx="25">
                  <c:v>28.028571428571428</c:v>
                </c:pt>
                <c:pt idx="26">
                  <c:v>31.488372093023255</c:v>
                </c:pt>
                <c:pt idx="27">
                  <c:v>26.375</c:v>
                </c:pt>
                <c:pt idx="28">
                  <c:v>33.9375</c:v>
                </c:pt>
                <c:pt idx="29">
                  <c:v>47.166666666666664</c:v>
                </c:pt>
                <c:pt idx="30">
                  <c:v>22.941176470588236</c:v>
                </c:pt>
                <c:pt idx="31">
                  <c:v>33.054054054054056</c:v>
                </c:pt>
                <c:pt idx="32">
                  <c:v>41.147058823529413</c:v>
                </c:pt>
                <c:pt idx="33">
                  <c:v>33</c:v>
                </c:pt>
                <c:pt idx="34">
                  <c:v>40.5</c:v>
                </c:pt>
                <c:pt idx="35">
                  <c:v>57.142857142857146</c:v>
                </c:pt>
                <c:pt idx="36">
                  <c:v>23.017857142857142</c:v>
                </c:pt>
                <c:pt idx="37">
                  <c:v>57.848484848484851</c:v>
                </c:pt>
                <c:pt idx="38">
                  <c:v>40.81818181818182</c:v>
                </c:pt>
                <c:pt idx="39">
                  <c:v>26.191489361702128</c:v>
                </c:pt>
                <c:pt idx="40">
                  <c:v>55.407407407407405</c:v>
                </c:pt>
                <c:pt idx="41">
                  <c:v>43.095238095238095</c:v>
                </c:pt>
                <c:pt idx="42">
                  <c:v>28.425000000000001</c:v>
                </c:pt>
                <c:pt idx="43">
                  <c:v>33.783333333333331</c:v>
                </c:pt>
                <c:pt idx="44">
                  <c:v>75.565217391304344</c:v>
                </c:pt>
                <c:pt idx="45">
                  <c:v>43.648648648648646</c:v>
                </c:pt>
              </c:numCache>
            </c:numRef>
          </c:val>
        </c:ser>
        <c:dLbls>
          <c:showLegendKey val="0"/>
          <c:showVal val="0"/>
          <c:showCatName val="0"/>
          <c:showSerName val="0"/>
          <c:showPercent val="0"/>
          <c:showBubbleSize val="0"/>
        </c:dLbls>
        <c:gapWidth val="25"/>
        <c:overlap val="100"/>
        <c:axId val="444407928"/>
        <c:axId val="444405576"/>
      </c:barChart>
      <c:lineChart>
        <c:grouping val="standard"/>
        <c:varyColors val="0"/>
        <c:ser>
          <c:idx val="5"/>
          <c:order val="5"/>
          <c:tx>
            <c:strRef>
              <c:f>Sheet1!$G$1</c:f>
              <c:strCache>
                <c:ptCount val="1"/>
                <c:pt idx="0">
                  <c:v>Total</c:v>
                </c:pt>
              </c:strCache>
            </c:strRef>
          </c:tx>
          <c:spPr>
            <a:ln>
              <a:no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9"/>
              <c:layout>
                <c:manualLayout>
                  <c:x val="-2.5546916010498688E-2"/>
                  <c:y val="-0.11379513371639394"/>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layout>
                <c:manualLayout>
                  <c:x val="-1.9183180227471598E-2"/>
                  <c:y val="-0.11963963963963969"/>
                </c:manualLayout>
              </c:layout>
              <c:dLblPos val="r"/>
              <c:showLegendKey val="0"/>
              <c:showVal val="1"/>
              <c:showCatName val="0"/>
              <c:showSerName val="0"/>
              <c:showPercent val="0"/>
              <c:showBubbleSize val="0"/>
              <c:extLst>
                <c:ext xmlns:c15="http://schemas.microsoft.com/office/drawing/2012/chart" uri="{CE6537A1-D6FC-4f65-9D91-7224C49458BB}"/>
              </c:extLst>
            </c:dLbl>
            <c:dLbl>
              <c:idx val="31"/>
              <c:layout>
                <c:manualLayout>
                  <c:x val="-2.0100940507436594E-2"/>
                  <c:y val="-0.11963963963963969"/>
                </c:manualLayout>
              </c:layout>
              <c:dLblPos val="r"/>
              <c:showLegendKey val="0"/>
              <c:showVal val="1"/>
              <c:showCatName val="0"/>
              <c:showSerName val="0"/>
              <c:showPercent val="0"/>
              <c:showBubbleSize val="0"/>
              <c:extLst>
                <c:ext xmlns:c15="http://schemas.microsoft.com/office/drawing/2012/chart" uri="{CE6537A1-D6FC-4f65-9D91-7224C49458BB}"/>
              </c:extLst>
            </c:dLbl>
            <c:dLbl>
              <c:idx val="32"/>
              <c:layout>
                <c:manualLayout>
                  <c:x val="-1.6880468066491704E-2"/>
                  <c:y val="-0.14012378520252536"/>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rot="-5400000" vert="horz"/>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Sheet1!$G$2:$G$49</c:f>
              <c:numCache>
                <c:formatCode>General</c:formatCode>
                <c:ptCount val="48"/>
                <c:pt idx="0">
                  <c:v>57.7</c:v>
                </c:pt>
                <c:pt idx="1">
                  <c:v>92</c:v>
                </c:pt>
                <c:pt idx="2">
                  <c:v>115.95833333333333</c:v>
                </c:pt>
                <c:pt idx="3">
                  <c:v>137.22222222222223</c:v>
                </c:pt>
                <c:pt idx="4">
                  <c:v>117.10344827586206</c:v>
                </c:pt>
                <c:pt idx="5">
                  <c:v>86.543478260869563</c:v>
                </c:pt>
                <c:pt idx="6">
                  <c:v>83.717391304347828</c:v>
                </c:pt>
                <c:pt idx="7">
                  <c:v>67.857142857142861</c:v>
                </c:pt>
                <c:pt idx="8">
                  <c:v>80.071428571428569</c:v>
                </c:pt>
                <c:pt idx="9">
                  <c:v>56.516129032258064</c:v>
                </c:pt>
                <c:pt idx="10">
                  <c:v>56.136363636363633</c:v>
                </c:pt>
                <c:pt idx="11">
                  <c:v>82.04</c:v>
                </c:pt>
                <c:pt idx="12">
                  <c:v>115.27586206896552</c:v>
                </c:pt>
                <c:pt idx="13">
                  <c:v>117</c:v>
                </c:pt>
                <c:pt idx="14">
                  <c:v>96.84210526315789</c:v>
                </c:pt>
                <c:pt idx="15">
                  <c:v>90</c:v>
                </c:pt>
                <c:pt idx="16">
                  <c:v>95.772727272727266</c:v>
                </c:pt>
                <c:pt idx="17">
                  <c:v>97.428571428571431</c:v>
                </c:pt>
                <c:pt idx="18">
                  <c:v>110.15789473684211</c:v>
                </c:pt>
                <c:pt idx="19">
                  <c:v>109.22727272727273</c:v>
                </c:pt>
                <c:pt idx="20">
                  <c:v>116.54545454545455</c:v>
                </c:pt>
                <c:pt idx="21">
                  <c:v>78.69047619047619</c:v>
                </c:pt>
                <c:pt idx="22">
                  <c:v>81.81481481481481</c:v>
                </c:pt>
                <c:pt idx="23">
                  <c:v>105.3</c:v>
                </c:pt>
                <c:pt idx="24">
                  <c:v>118.41079171696933</c:v>
                </c:pt>
                <c:pt idx="25">
                  <c:v>125.72766095138857</c:v>
                </c:pt>
                <c:pt idx="26">
                  <c:v>109.72093023255815</c:v>
                </c:pt>
                <c:pt idx="27">
                  <c:v>90.625</c:v>
                </c:pt>
                <c:pt idx="28">
                  <c:v>85.125</c:v>
                </c:pt>
                <c:pt idx="29">
                  <c:v>90.63333333333334</c:v>
                </c:pt>
                <c:pt idx="30">
                  <c:v>75.07692307692308</c:v>
                </c:pt>
                <c:pt idx="31">
                  <c:v>88.405405405405403</c:v>
                </c:pt>
                <c:pt idx="32">
                  <c:v>110.91176470588235</c:v>
                </c:pt>
                <c:pt idx="33">
                  <c:v>115.34482758620689</c:v>
                </c:pt>
                <c:pt idx="34">
                  <c:v>109.67647058823529</c:v>
                </c:pt>
                <c:pt idx="35">
                  <c:v>114.42857142857143</c:v>
                </c:pt>
                <c:pt idx="36">
                  <c:v>87.375</c:v>
                </c:pt>
                <c:pt idx="37">
                  <c:v>108.90909090909091</c:v>
                </c:pt>
                <c:pt idx="38">
                  <c:v>88.454545454545453</c:v>
                </c:pt>
                <c:pt idx="39">
                  <c:v>76.468085106382972</c:v>
                </c:pt>
                <c:pt idx="40">
                  <c:v>100.74074074074075</c:v>
                </c:pt>
                <c:pt idx="41">
                  <c:v>105.04761904761905</c:v>
                </c:pt>
                <c:pt idx="42">
                  <c:v>99.95</c:v>
                </c:pt>
                <c:pt idx="43">
                  <c:v>92.88333333333334</c:v>
                </c:pt>
                <c:pt idx="44">
                  <c:v>130.47826086956522</c:v>
                </c:pt>
                <c:pt idx="45">
                  <c:v>95.567567567567565</c:v>
                </c:pt>
              </c:numCache>
            </c:numRef>
          </c:val>
          <c:smooth val="0"/>
        </c:ser>
        <c:ser>
          <c:idx val="6"/>
          <c:order val="6"/>
          <c:tx>
            <c:strRef>
              <c:f>Sheet1!$H$1</c:f>
              <c:strCache>
                <c:ptCount val="1"/>
                <c:pt idx="0">
                  <c:v>Goal (less than)</c:v>
                </c:pt>
              </c:strCache>
            </c:strRef>
          </c:tx>
          <c:spPr>
            <a:ln w="38100">
              <a:solidFill>
                <a:srgbClr val="00B050"/>
              </a:solidFill>
            </a:ln>
          </c:spPr>
          <c:marker>
            <c:symbol val="none"/>
          </c:marker>
          <c:dLbls>
            <c:dLbl>
              <c:idx val="43"/>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sz="10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Sheet1!$H$2:$H$49</c:f>
              <c:numCache>
                <c:formatCode>General</c:formatCode>
                <c:ptCount val="48"/>
                <c:pt idx="0">
                  <c:v>180</c:v>
                </c:pt>
                <c:pt idx="1">
                  <c:v>180</c:v>
                </c:pt>
                <c:pt idx="2">
                  <c:v>180</c:v>
                </c:pt>
                <c:pt idx="3">
                  <c:v>180</c:v>
                </c:pt>
                <c:pt idx="4">
                  <c:v>160</c:v>
                </c:pt>
                <c:pt idx="5">
                  <c:v>160</c:v>
                </c:pt>
                <c:pt idx="6">
                  <c:v>160</c:v>
                </c:pt>
                <c:pt idx="7">
                  <c:v>160</c:v>
                </c:pt>
                <c:pt idx="8">
                  <c:v>145</c:v>
                </c:pt>
                <c:pt idx="9">
                  <c:v>145</c:v>
                </c:pt>
                <c:pt idx="10">
                  <c:v>145</c:v>
                </c:pt>
                <c:pt idx="11">
                  <c:v>145</c:v>
                </c:pt>
                <c:pt idx="12">
                  <c:v>120</c:v>
                </c:pt>
                <c:pt idx="13">
                  <c:v>120</c:v>
                </c:pt>
                <c:pt idx="14">
                  <c:v>120</c:v>
                </c:pt>
                <c:pt idx="15">
                  <c:v>120</c:v>
                </c:pt>
                <c:pt idx="16">
                  <c:v>120</c:v>
                </c:pt>
                <c:pt idx="17">
                  <c:v>120</c:v>
                </c:pt>
                <c:pt idx="18">
                  <c:v>120</c:v>
                </c:pt>
                <c:pt idx="19">
                  <c:v>120</c:v>
                </c:pt>
                <c:pt idx="20">
                  <c:v>120</c:v>
                </c:pt>
                <c:pt idx="21">
                  <c:v>120</c:v>
                </c:pt>
                <c:pt idx="22">
                  <c:v>120</c:v>
                </c:pt>
                <c:pt idx="23">
                  <c:v>120</c:v>
                </c:pt>
                <c:pt idx="24">
                  <c:v>120</c:v>
                </c:pt>
                <c:pt idx="25">
                  <c:v>120</c:v>
                </c:pt>
                <c:pt idx="26">
                  <c:v>120</c:v>
                </c:pt>
                <c:pt idx="27">
                  <c:v>120</c:v>
                </c:pt>
                <c:pt idx="28">
                  <c:v>120</c:v>
                </c:pt>
                <c:pt idx="29">
                  <c:v>120</c:v>
                </c:pt>
                <c:pt idx="30">
                  <c:v>120</c:v>
                </c:pt>
                <c:pt idx="31">
                  <c:v>120</c:v>
                </c:pt>
                <c:pt idx="32">
                  <c:v>120</c:v>
                </c:pt>
                <c:pt idx="33">
                  <c:v>120</c:v>
                </c:pt>
                <c:pt idx="34">
                  <c:v>120</c:v>
                </c:pt>
                <c:pt idx="35">
                  <c:v>120</c:v>
                </c:pt>
                <c:pt idx="36">
                  <c:v>120</c:v>
                </c:pt>
                <c:pt idx="37">
                  <c:v>120</c:v>
                </c:pt>
                <c:pt idx="38">
                  <c:v>120</c:v>
                </c:pt>
                <c:pt idx="39">
                  <c:v>120</c:v>
                </c:pt>
                <c:pt idx="40">
                  <c:v>120</c:v>
                </c:pt>
                <c:pt idx="41">
                  <c:v>120</c:v>
                </c:pt>
                <c:pt idx="42">
                  <c:v>120</c:v>
                </c:pt>
                <c:pt idx="43">
                  <c:v>120</c:v>
                </c:pt>
                <c:pt idx="44">
                  <c:v>120</c:v>
                </c:pt>
                <c:pt idx="45">
                  <c:v>120</c:v>
                </c:pt>
              </c:numCache>
            </c:numRef>
          </c:val>
          <c:smooth val="0"/>
        </c:ser>
        <c:ser>
          <c:idx val="7"/>
          <c:order val="7"/>
          <c:tx>
            <c:strRef>
              <c:f>Sheet1!$I$1</c:f>
              <c:strCache>
                <c:ptCount val="1"/>
                <c:pt idx="0">
                  <c:v>Overall Average (Q2 2019 = 95.91 Days)</c:v>
                </c:pt>
              </c:strCache>
            </c:strRef>
          </c:tx>
          <c:spPr>
            <a:ln w="38100">
              <a:solidFill>
                <a:srgbClr val="FF0000"/>
              </a:solidFill>
            </a:ln>
          </c:spPr>
          <c:marker>
            <c:symbol val="none"/>
          </c:marker>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Sheet1!$I$2:$I$49</c:f>
              <c:numCache>
                <c:formatCode>General</c:formatCode>
                <c:ptCount val="48"/>
                <c:pt idx="0">
                  <c:v>68.959183673469383</c:v>
                </c:pt>
                <c:pt idx="1">
                  <c:v>89.337078651685388</c:v>
                </c:pt>
                <c:pt idx="2">
                  <c:v>92.43442622950819</c:v>
                </c:pt>
                <c:pt idx="3">
                  <c:v>110.98181818181818</c:v>
                </c:pt>
                <c:pt idx="4">
                  <c:v>97.434782608695656</c:v>
                </c:pt>
                <c:pt idx="5">
                  <c:v>86.251851851851853</c:v>
                </c:pt>
                <c:pt idx="6">
                  <c:v>75.031847133757964</c:v>
                </c:pt>
                <c:pt idx="7">
                  <c:v>65.611650485436897</c:v>
                </c:pt>
                <c:pt idx="8">
                  <c:v>76.779069767441854</c:v>
                </c:pt>
                <c:pt idx="9">
                  <c:v>64.861111111111114</c:v>
                </c:pt>
                <c:pt idx="10">
                  <c:v>64.141414141414145</c:v>
                </c:pt>
                <c:pt idx="11">
                  <c:v>80.741071428571431</c:v>
                </c:pt>
                <c:pt idx="12">
                  <c:v>93.375</c:v>
                </c:pt>
                <c:pt idx="13">
                  <c:v>91.36363636363636</c:v>
                </c:pt>
                <c:pt idx="14">
                  <c:v>87.046728971962622</c:v>
                </c:pt>
                <c:pt idx="15">
                  <c:v>71.766990291262132</c:v>
                </c:pt>
                <c:pt idx="16">
                  <c:v>79.962616822429908</c:v>
                </c:pt>
                <c:pt idx="17">
                  <c:v>87.654929577464785</c:v>
                </c:pt>
                <c:pt idx="18">
                  <c:v>94.611111111111114</c:v>
                </c:pt>
                <c:pt idx="19">
                  <c:v>90.722891566265062</c:v>
                </c:pt>
                <c:pt idx="20">
                  <c:v>97.545454545454547</c:v>
                </c:pt>
                <c:pt idx="21">
                  <c:v>72.936363636363637</c:v>
                </c:pt>
                <c:pt idx="22">
                  <c:v>71.442307692307693</c:v>
                </c:pt>
                <c:pt idx="23">
                  <c:v>94.078947368421055</c:v>
                </c:pt>
                <c:pt idx="24">
                  <c:v>112.02114727256246</c:v>
                </c:pt>
                <c:pt idx="25">
                  <c:v>119.13128089625882</c:v>
                </c:pt>
                <c:pt idx="26">
                  <c:v>95.666666666666671</c:v>
                </c:pt>
                <c:pt idx="27">
                  <c:v>78.396039603960389</c:v>
                </c:pt>
                <c:pt idx="28">
                  <c:v>80.140350877192986</c:v>
                </c:pt>
                <c:pt idx="29">
                  <c:v>83.675324675324674</c:v>
                </c:pt>
                <c:pt idx="30">
                  <c:v>75.009259259259252</c:v>
                </c:pt>
                <c:pt idx="31">
                  <c:v>89.009523809523813</c:v>
                </c:pt>
                <c:pt idx="32">
                  <c:v>107.67647058823529</c:v>
                </c:pt>
                <c:pt idx="33">
                  <c:v>114.21276595744681</c:v>
                </c:pt>
                <c:pt idx="34">
                  <c:v>111.1829268292683</c:v>
                </c:pt>
                <c:pt idx="35">
                  <c:v>97.689189189189193</c:v>
                </c:pt>
                <c:pt idx="36">
                  <c:v>81.53383458646617</c:v>
                </c:pt>
                <c:pt idx="37">
                  <c:v>97.905263157894737</c:v>
                </c:pt>
                <c:pt idx="38">
                  <c:v>82.307692307692307</c:v>
                </c:pt>
                <c:pt idx="39">
                  <c:v>75.785714285714292</c:v>
                </c:pt>
                <c:pt idx="40">
                  <c:v>101.94736842105263</c:v>
                </c:pt>
                <c:pt idx="41">
                  <c:v>97.598290598290603</c:v>
                </c:pt>
                <c:pt idx="42">
                  <c:v>94.327102803738313</c:v>
                </c:pt>
                <c:pt idx="43">
                  <c:v>92.256944444444443</c:v>
                </c:pt>
                <c:pt idx="44">
                  <c:v>123.33823529411765</c:v>
                </c:pt>
                <c:pt idx="45">
                  <c:v>95.910112359550567</c:v>
                </c:pt>
              </c:numCache>
            </c:numRef>
          </c:val>
          <c:smooth val="0"/>
        </c:ser>
        <c:dLbls>
          <c:showLegendKey val="0"/>
          <c:showVal val="0"/>
          <c:showCatName val="0"/>
          <c:showSerName val="0"/>
          <c:showPercent val="0"/>
          <c:showBubbleSize val="0"/>
        </c:dLbls>
        <c:marker val="1"/>
        <c:smooth val="0"/>
        <c:axId val="444407928"/>
        <c:axId val="444405576"/>
      </c:lineChart>
      <c:catAx>
        <c:axId val="444407928"/>
        <c:scaling>
          <c:orientation val="minMax"/>
        </c:scaling>
        <c:delete val="0"/>
        <c:axPos val="b"/>
        <c:numFmt formatCode="General" sourceLinked="1"/>
        <c:majorTickMark val="out"/>
        <c:minorTickMark val="none"/>
        <c:tickLblPos val="nextTo"/>
        <c:txPr>
          <a:bodyPr rot="-5400000" vert="horz"/>
          <a:lstStyle/>
          <a:p>
            <a:pPr>
              <a:defRPr sz="900" b="1"/>
            </a:pPr>
            <a:endParaRPr lang="en-US"/>
          </a:p>
        </c:txPr>
        <c:crossAx val="444405576"/>
        <c:crosses val="autoZero"/>
        <c:auto val="1"/>
        <c:lblAlgn val="ctr"/>
        <c:lblOffset val="0"/>
        <c:noMultiLvlLbl val="0"/>
      </c:catAx>
      <c:valAx>
        <c:axId val="444405576"/>
        <c:scaling>
          <c:orientation val="minMax"/>
          <c:min val="0"/>
        </c:scaling>
        <c:delete val="0"/>
        <c:axPos val="l"/>
        <c:majorGridlines/>
        <c:numFmt formatCode="General" sourceLinked="1"/>
        <c:majorTickMark val="out"/>
        <c:minorTickMark val="none"/>
        <c:tickLblPos val="nextTo"/>
        <c:txPr>
          <a:bodyPr/>
          <a:lstStyle/>
          <a:p>
            <a:pPr>
              <a:defRPr sz="1200"/>
            </a:pPr>
            <a:endParaRPr lang="en-US"/>
          </a:p>
        </c:txPr>
        <c:crossAx val="444407928"/>
        <c:crosses val="autoZero"/>
        <c:crossBetween val="between"/>
      </c:valAx>
    </c:plotArea>
    <c:legend>
      <c:legendPos val="b"/>
      <c:legendEntry>
        <c:idx val="0"/>
        <c:delete val="1"/>
      </c:legendEntry>
      <c:legendEntry>
        <c:idx val="5"/>
        <c:delete val="1"/>
      </c:legendEntry>
      <c:layout>
        <c:manualLayout>
          <c:xMode val="edge"/>
          <c:yMode val="edge"/>
          <c:x val="0"/>
          <c:y val="0.80916577995318151"/>
          <c:w val="0.99875000000000003"/>
          <c:h val="0.1863754127508263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233433097172771E-2"/>
          <c:y val="3.0033407121544103E-2"/>
          <c:w val="0.94784375942471399"/>
          <c:h val="0.78501938787316283"/>
        </c:manualLayout>
      </c:layout>
      <c:barChart>
        <c:barDir val="col"/>
        <c:grouping val="stacked"/>
        <c:varyColors val="0"/>
        <c:ser>
          <c:idx val="2"/>
          <c:order val="0"/>
          <c:tx>
            <c:strRef>
              <c:f>Sheet1!$D$1</c:f>
              <c:strCache>
                <c:ptCount val="1"/>
                <c:pt idx="0">
                  <c:v>Belt Examiner</c:v>
                </c:pt>
              </c:strCache>
            </c:strRef>
          </c:tx>
          <c:spPr>
            <a:solidFill>
              <a:schemeClr val="accent5">
                <a:lumMod val="50000"/>
              </a:schemeClr>
            </a:solidFill>
            <a:ln>
              <a:solidFill>
                <a:prstClr val="black">
                  <a:alpha val="50000"/>
                </a:prstClr>
              </a:solidFill>
            </a:ln>
            <a:scene3d>
              <a:camera prst="orthographicFront"/>
              <a:lightRig rig="threePt" dir="t"/>
            </a:scene3d>
            <a:sp3d>
              <a:bevelT w="25400" h="25400"/>
            </a:sp3d>
          </c:spPr>
          <c:invertIfNegative val="0"/>
          <c:cat>
            <c:multiLvlStrRef>
              <c:f>Sheet1!$A$17:$C$135</c:f>
              <c:multiLvlStrCache>
                <c:ptCount val="119"/>
                <c:lvl>
                  <c:pt idx="0">
                    <c:v>A</c:v>
                  </c:pt>
                  <c:pt idx="1">
                    <c:v>P</c:v>
                  </c:pt>
                  <c:pt idx="3">
                    <c:v>A</c:v>
                  </c:pt>
                  <c:pt idx="4">
                    <c:v>P</c:v>
                  </c:pt>
                  <c:pt idx="6">
                    <c:v>A</c:v>
                  </c:pt>
                  <c:pt idx="7">
                    <c:v>P</c:v>
                  </c:pt>
                  <c:pt idx="9">
                    <c:v>A</c:v>
                  </c:pt>
                  <c:pt idx="10">
                    <c:v>P</c:v>
                  </c:pt>
                  <c:pt idx="12">
                    <c:v>A</c:v>
                  </c:pt>
                  <c:pt idx="13">
                    <c:v>P</c:v>
                  </c:pt>
                  <c:pt idx="15">
                    <c:v>A</c:v>
                  </c:pt>
                  <c:pt idx="16">
                    <c:v>P</c:v>
                  </c:pt>
                  <c:pt idx="18">
                    <c:v>A</c:v>
                  </c:pt>
                  <c:pt idx="19">
                    <c:v>P</c:v>
                  </c:pt>
                  <c:pt idx="21">
                    <c:v>A</c:v>
                  </c:pt>
                  <c:pt idx="22">
                    <c:v>P</c:v>
                  </c:pt>
                  <c:pt idx="24">
                    <c:v>A</c:v>
                  </c:pt>
                  <c:pt idx="25">
                    <c:v>P</c:v>
                  </c:pt>
                  <c:pt idx="27">
                    <c:v>A</c:v>
                  </c:pt>
                  <c:pt idx="28">
                    <c:v>P</c:v>
                  </c:pt>
                  <c:pt idx="30">
                    <c:v>A</c:v>
                  </c:pt>
                  <c:pt idx="31">
                    <c:v>P</c:v>
                  </c:pt>
                  <c:pt idx="33">
                    <c:v>A</c:v>
                  </c:pt>
                  <c:pt idx="34">
                    <c:v>P</c:v>
                  </c:pt>
                  <c:pt idx="36">
                    <c:v>A</c:v>
                  </c:pt>
                  <c:pt idx="37">
                    <c:v>P</c:v>
                  </c:pt>
                  <c:pt idx="39">
                    <c:v>A</c:v>
                  </c:pt>
                  <c:pt idx="40">
                    <c:v>P</c:v>
                  </c:pt>
                  <c:pt idx="42">
                    <c:v>A</c:v>
                  </c:pt>
                  <c:pt idx="43">
                    <c:v>P</c:v>
                  </c:pt>
                  <c:pt idx="45">
                    <c:v>A</c:v>
                  </c:pt>
                  <c:pt idx="46">
                    <c:v>P</c:v>
                  </c:pt>
                  <c:pt idx="48">
                    <c:v>A</c:v>
                  </c:pt>
                  <c:pt idx="49">
                    <c:v>P</c:v>
                  </c:pt>
                  <c:pt idx="51">
                    <c:v>A</c:v>
                  </c:pt>
                  <c:pt idx="52">
                    <c:v>P</c:v>
                  </c:pt>
                  <c:pt idx="54">
                    <c:v>A</c:v>
                  </c:pt>
                  <c:pt idx="55">
                    <c:v>P</c:v>
                  </c:pt>
                  <c:pt idx="57">
                    <c:v>A</c:v>
                  </c:pt>
                  <c:pt idx="58">
                    <c:v>P</c:v>
                  </c:pt>
                  <c:pt idx="60">
                    <c:v>A</c:v>
                  </c:pt>
                  <c:pt idx="61">
                    <c:v>P</c:v>
                  </c:pt>
                  <c:pt idx="63">
                    <c:v>A</c:v>
                  </c:pt>
                  <c:pt idx="64">
                    <c:v>P</c:v>
                  </c:pt>
                  <c:pt idx="66">
                    <c:v>A</c:v>
                  </c:pt>
                  <c:pt idx="67">
                    <c:v>P</c:v>
                  </c:pt>
                  <c:pt idx="69">
                    <c:v>A</c:v>
                  </c:pt>
                  <c:pt idx="70">
                    <c:v>P</c:v>
                  </c:pt>
                  <c:pt idx="72">
                    <c:v>A</c:v>
                  </c:pt>
                  <c:pt idx="73">
                    <c:v>P</c:v>
                  </c:pt>
                  <c:pt idx="75">
                    <c:v>A</c:v>
                  </c:pt>
                  <c:pt idx="76">
                    <c:v>P</c:v>
                  </c:pt>
                  <c:pt idx="78">
                    <c:v>A</c:v>
                  </c:pt>
                  <c:pt idx="79">
                    <c:v>P</c:v>
                  </c:pt>
                  <c:pt idx="81">
                    <c:v>A</c:v>
                  </c:pt>
                  <c:pt idx="82">
                    <c:v>P</c:v>
                  </c:pt>
                  <c:pt idx="84">
                    <c:v>A</c:v>
                  </c:pt>
                  <c:pt idx="85">
                    <c:v>P</c:v>
                  </c:pt>
                  <c:pt idx="87">
                    <c:v>A</c:v>
                  </c:pt>
                  <c:pt idx="88">
                    <c:v>P</c:v>
                  </c:pt>
                  <c:pt idx="90">
                    <c:v>A</c:v>
                  </c:pt>
                  <c:pt idx="91">
                    <c:v>P</c:v>
                  </c:pt>
                  <c:pt idx="93">
                    <c:v>A</c:v>
                  </c:pt>
                  <c:pt idx="94">
                    <c:v>P</c:v>
                  </c:pt>
                  <c:pt idx="96">
                    <c:v>A</c:v>
                  </c:pt>
                  <c:pt idx="97">
                    <c:v>P</c:v>
                  </c:pt>
                  <c:pt idx="99">
                    <c:v>A</c:v>
                  </c:pt>
                  <c:pt idx="100">
                    <c:v>P</c:v>
                  </c:pt>
                  <c:pt idx="102">
                    <c:v>A</c:v>
                  </c:pt>
                  <c:pt idx="103">
                    <c:v>P</c:v>
                  </c:pt>
                  <c:pt idx="105">
                    <c:v>A</c:v>
                  </c:pt>
                  <c:pt idx="106">
                    <c:v>P</c:v>
                  </c:pt>
                  <c:pt idx="108">
                    <c:v>A</c:v>
                  </c:pt>
                  <c:pt idx="109">
                    <c:v>P</c:v>
                  </c:pt>
                  <c:pt idx="111">
                    <c:v>A</c:v>
                  </c:pt>
                  <c:pt idx="112">
                    <c:v>P</c:v>
                  </c:pt>
                  <c:pt idx="114">
                    <c:v>A</c:v>
                  </c:pt>
                  <c:pt idx="115">
                    <c:v>P</c:v>
                  </c:pt>
                  <c:pt idx="117">
                    <c:v>A</c:v>
                  </c:pt>
                  <c:pt idx="118">
                    <c:v>P</c:v>
                  </c:pt>
                </c:lvl>
                <c:lvl>
                  <c:pt idx="0">
                    <c:v>Q1</c:v>
                  </c:pt>
                  <c:pt idx="3">
                    <c:v>Q2</c:v>
                  </c:pt>
                  <c:pt idx="6">
                    <c:v>Q3</c:v>
                  </c:pt>
                  <c:pt idx="9">
                    <c:v>Q4</c:v>
                  </c:pt>
                  <c:pt idx="12">
                    <c:v>Q1</c:v>
                  </c:pt>
                  <c:pt idx="15">
                    <c:v>Q2</c:v>
                  </c:pt>
                  <c:pt idx="18">
                    <c:v>Q3</c:v>
                  </c:pt>
                  <c:pt idx="21">
                    <c:v>Q4</c:v>
                  </c:pt>
                  <c:pt idx="24">
                    <c:v>Q1</c:v>
                  </c:pt>
                  <c:pt idx="27">
                    <c:v>Q2</c:v>
                  </c:pt>
                  <c:pt idx="30">
                    <c:v>Q3</c:v>
                  </c:pt>
                  <c:pt idx="33">
                    <c:v>Q4</c:v>
                  </c:pt>
                  <c:pt idx="36">
                    <c:v>Q1</c:v>
                  </c:pt>
                  <c:pt idx="39">
                    <c:v>Q2</c:v>
                  </c:pt>
                  <c:pt idx="42">
                    <c:v>Q3</c:v>
                  </c:pt>
                  <c:pt idx="45">
                    <c:v>Q4</c:v>
                  </c:pt>
                  <c:pt idx="48">
                    <c:v>Q1</c:v>
                  </c:pt>
                  <c:pt idx="51">
                    <c:v>Q2</c:v>
                  </c:pt>
                  <c:pt idx="54">
                    <c:v>Q3</c:v>
                  </c:pt>
                  <c:pt idx="57">
                    <c:v>Q4</c:v>
                  </c:pt>
                  <c:pt idx="60">
                    <c:v>Q1</c:v>
                  </c:pt>
                  <c:pt idx="63">
                    <c:v>Q2</c:v>
                  </c:pt>
                  <c:pt idx="66">
                    <c:v>Q3</c:v>
                  </c:pt>
                  <c:pt idx="69">
                    <c:v>Q4</c:v>
                  </c:pt>
                  <c:pt idx="72">
                    <c:v>Q1</c:v>
                  </c:pt>
                  <c:pt idx="75">
                    <c:v>Q2</c:v>
                  </c:pt>
                  <c:pt idx="78">
                    <c:v>Q3</c:v>
                  </c:pt>
                  <c:pt idx="81">
                    <c:v>Q4</c:v>
                  </c:pt>
                  <c:pt idx="84">
                    <c:v>Q1</c:v>
                  </c:pt>
                  <c:pt idx="87">
                    <c:v>Q2</c:v>
                  </c:pt>
                  <c:pt idx="90">
                    <c:v>Q3</c:v>
                  </c:pt>
                  <c:pt idx="93">
                    <c:v>Q4</c:v>
                  </c:pt>
                  <c:pt idx="96">
                    <c:v>Q1</c:v>
                  </c:pt>
                  <c:pt idx="99">
                    <c:v>Q2</c:v>
                  </c:pt>
                  <c:pt idx="102">
                    <c:v>Q3</c:v>
                  </c:pt>
                  <c:pt idx="105">
                    <c:v>Q4</c:v>
                  </c:pt>
                  <c:pt idx="108">
                    <c:v>Q1</c:v>
                  </c:pt>
                  <c:pt idx="111">
                    <c:v>Q2</c:v>
                  </c:pt>
                  <c:pt idx="114">
                    <c:v>Q3</c:v>
                  </c:pt>
                  <c:pt idx="117">
                    <c:v>Q4</c:v>
                  </c:pt>
                </c:lvl>
                <c:lvl>
                  <c:pt idx="0">
                    <c:v>2010</c:v>
                  </c:pt>
                  <c:pt idx="12">
                    <c:v>2011</c:v>
                  </c:pt>
                  <c:pt idx="24">
                    <c:v>2012</c:v>
                  </c:pt>
                  <c:pt idx="36">
                    <c:v>2013</c:v>
                  </c:pt>
                  <c:pt idx="48">
                    <c:v>2014</c:v>
                  </c:pt>
                  <c:pt idx="60">
                    <c:v>2015</c:v>
                  </c:pt>
                  <c:pt idx="72">
                    <c:v>2016</c:v>
                  </c:pt>
                  <c:pt idx="84">
                    <c:v>2017</c:v>
                  </c:pt>
                  <c:pt idx="96">
                    <c:v>2018</c:v>
                  </c:pt>
                  <c:pt idx="108">
                    <c:v>2019</c:v>
                  </c:pt>
                </c:lvl>
              </c:multiLvlStrCache>
            </c:multiLvlStrRef>
          </c:cat>
          <c:val>
            <c:numRef>
              <c:f>Sheet1!$D$17:$D$135</c:f>
              <c:numCache>
                <c:formatCode>General</c:formatCode>
                <c:ptCount val="119"/>
                <c:pt idx="0">
                  <c:v>2</c:v>
                </c:pt>
                <c:pt idx="1">
                  <c:v>1</c:v>
                </c:pt>
                <c:pt idx="3">
                  <c:v>5</c:v>
                </c:pt>
                <c:pt idx="4">
                  <c:v>4</c:v>
                </c:pt>
                <c:pt idx="6">
                  <c:v>4</c:v>
                </c:pt>
                <c:pt idx="7">
                  <c:v>3</c:v>
                </c:pt>
                <c:pt idx="9">
                  <c:v>1</c:v>
                </c:pt>
                <c:pt idx="10">
                  <c:v>1</c:v>
                </c:pt>
                <c:pt idx="12">
                  <c:v>6</c:v>
                </c:pt>
                <c:pt idx="13">
                  <c:v>5</c:v>
                </c:pt>
                <c:pt idx="15">
                  <c:v>2</c:v>
                </c:pt>
                <c:pt idx="18">
                  <c:v>6</c:v>
                </c:pt>
                <c:pt idx="19">
                  <c:v>6</c:v>
                </c:pt>
                <c:pt idx="21">
                  <c:v>5</c:v>
                </c:pt>
                <c:pt idx="22">
                  <c:v>5</c:v>
                </c:pt>
                <c:pt idx="24">
                  <c:v>7</c:v>
                </c:pt>
                <c:pt idx="25">
                  <c:v>7</c:v>
                </c:pt>
                <c:pt idx="27">
                  <c:v>5</c:v>
                </c:pt>
                <c:pt idx="28">
                  <c:v>1</c:v>
                </c:pt>
                <c:pt idx="30">
                  <c:v>3</c:v>
                </c:pt>
                <c:pt idx="31">
                  <c:v>3</c:v>
                </c:pt>
                <c:pt idx="33">
                  <c:v>2</c:v>
                </c:pt>
                <c:pt idx="34">
                  <c:v>2</c:v>
                </c:pt>
                <c:pt idx="36">
                  <c:v>3</c:v>
                </c:pt>
                <c:pt idx="37">
                  <c:v>1</c:v>
                </c:pt>
                <c:pt idx="39">
                  <c:v>4</c:v>
                </c:pt>
                <c:pt idx="40">
                  <c:v>3</c:v>
                </c:pt>
                <c:pt idx="42">
                  <c:v>3</c:v>
                </c:pt>
                <c:pt idx="43">
                  <c:v>1</c:v>
                </c:pt>
                <c:pt idx="45">
                  <c:v>2</c:v>
                </c:pt>
                <c:pt idx="46">
                  <c:v>1</c:v>
                </c:pt>
                <c:pt idx="48">
                  <c:v>2</c:v>
                </c:pt>
                <c:pt idx="49">
                  <c:v>1</c:v>
                </c:pt>
                <c:pt idx="51">
                  <c:v>0</c:v>
                </c:pt>
                <c:pt idx="52">
                  <c:v>0</c:v>
                </c:pt>
                <c:pt idx="54">
                  <c:v>0</c:v>
                </c:pt>
                <c:pt idx="55">
                  <c:v>0</c:v>
                </c:pt>
                <c:pt idx="57">
                  <c:v>0</c:v>
                </c:pt>
                <c:pt idx="58">
                  <c:v>0</c:v>
                </c:pt>
                <c:pt idx="60">
                  <c:v>0</c:v>
                </c:pt>
                <c:pt idx="61">
                  <c:v>0</c:v>
                </c:pt>
                <c:pt idx="63">
                  <c:v>0</c:v>
                </c:pt>
                <c:pt idx="64">
                  <c:v>0</c:v>
                </c:pt>
                <c:pt idx="66">
                  <c:v>0</c:v>
                </c:pt>
                <c:pt idx="67">
                  <c:v>0</c:v>
                </c:pt>
                <c:pt idx="69">
                  <c:v>0</c:v>
                </c:pt>
                <c:pt idx="70">
                  <c:v>0</c:v>
                </c:pt>
                <c:pt idx="72">
                  <c:v>0</c:v>
                </c:pt>
                <c:pt idx="73">
                  <c:v>0</c:v>
                </c:pt>
                <c:pt idx="75">
                  <c:v>0</c:v>
                </c:pt>
                <c:pt idx="76">
                  <c:v>0</c:v>
                </c:pt>
                <c:pt idx="78">
                  <c:v>0</c:v>
                </c:pt>
                <c:pt idx="79">
                  <c:v>0</c:v>
                </c:pt>
                <c:pt idx="81">
                  <c:v>0</c:v>
                </c:pt>
                <c:pt idx="82">
                  <c:v>0</c:v>
                </c:pt>
                <c:pt idx="84">
                  <c:v>0</c:v>
                </c:pt>
                <c:pt idx="85">
                  <c:v>0</c:v>
                </c:pt>
                <c:pt idx="87">
                  <c:v>0</c:v>
                </c:pt>
                <c:pt idx="88">
                  <c:v>0</c:v>
                </c:pt>
                <c:pt idx="90">
                  <c:v>0</c:v>
                </c:pt>
                <c:pt idx="91">
                  <c:v>0</c:v>
                </c:pt>
              </c:numCache>
            </c:numRef>
          </c:val>
        </c:ser>
        <c:ser>
          <c:idx val="0"/>
          <c:order val="1"/>
          <c:tx>
            <c:strRef>
              <c:f>Sheet1!$E$1</c:f>
              <c:strCache>
                <c:ptCount val="1"/>
                <c:pt idx="0">
                  <c:v>Hoisting Engineer</c:v>
                </c:pt>
              </c:strCache>
            </c:strRef>
          </c:tx>
          <c:spPr>
            <a:solidFill>
              <a:schemeClr val="accent5">
                <a:lumMod val="75000"/>
              </a:schemeClr>
            </a:solidFill>
            <a:ln>
              <a:solidFill>
                <a:prstClr val="black">
                  <a:alpha val="50000"/>
                </a:prstClr>
              </a:solidFill>
            </a:ln>
            <a:scene3d>
              <a:camera prst="orthographicFront"/>
              <a:lightRig rig="threePt" dir="t"/>
            </a:scene3d>
            <a:sp3d>
              <a:bevelT w="25400" h="25400"/>
            </a:sp3d>
          </c:spPr>
          <c:invertIfNegative val="0"/>
          <c:cat>
            <c:multiLvlStrRef>
              <c:f>Sheet1!$A$17:$C$135</c:f>
              <c:multiLvlStrCache>
                <c:ptCount val="119"/>
                <c:lvl>
                  <c:pt idx="0">
                    <c:v>A</c:v>
                  </c:pt>
                  <c:pt idx="1">
                    <c:v>P</c:v>
                  </c:pt>
                  <c:pt idx="3">
                    <c:v>A</c:v>
                  </c:pt>
                  <c:pt idx="4">
                    <c:v>P</c:v>
                  </c:pt>
                  <c:pt idx="6">
                    <c:v>A</c:v>
                  </c:pt>
                  <c:pt idx="7">
                    <c:v>P</c:v>
                  </c:pt>
                  <c:pt idx="9">
                    <c:v>A</c:v>
                  </c:pt>
                  <c:pt idx="10">
                    <c:v>P</c:v>
                  </c:pt>
                  <c:pt idx="12">
                    <c:v>A</c:v>
                  </c:pt>
                  <c:pt idx="13">
                    <c:v>P</c:v>
                  </c:pt>
                  <c:pt idx="15">
                    <c:v>A</c:v>
                  </c:pt>
                  <c:pt idx="16">
                    <c:v>P</c:v>
                  </c:pt>
                  <c:pt idx="18">
                    <c:v>A</c:v>
                  </c:pt>
                  <c:pt idx="19">
                    <c:v>P</c:v>
                  </c:pt>
                  <c:pt idx="21">
                    <c:v>A</c:v>
                  </c:pt>
                  <c:pt idx="22">
                    <c:v>P</c:v>
                  </c:pt>
                  <c:pt idx="24">
                    <c:v>A</c:v>
                  </c:pt>
                  <c:pt idx="25">
                    <c:v>P</c:v>
                  </c:pt>
                  <c:pt idx="27">
                    <c:v>A</c:v>
                  </c:pt>
                  <c:pt idx="28">
                    <c:v>P</c:v>
                  </c:pt>
                  <c:pt idx="30">
                    <c:v>A</c:v>
                  </c:pt>
                  <c:pt idx="31">
                    <c:v>P</c:v>
                  </c:pt>
                  <c:pt idx="33">
                    <c:v>A</c:v>
                  </c:pt>
                  <c:pt idx="34">
                    <c:v>P</c:v>
                  </c:pt>
                  <c:pt idx="36">
                    <c:v>A</c:v>
                  </c:pt>
                  <c:pt idx="37">
                    <c:v>P</c:v>
                  </c:pt>
                  <c:pt idx="39">
                    <c:v>A</c:v>
                  </c:pt>
                  <c:pt idx="40">
                    <c:v>P</c:v>
                  </c:pt>
                  <c:pt idx="42">
                    <c:v>A</c:v>
                  </c:pt>
                  <c:pt idx="43">
                    <c:v>P</c:v>
                  </c:pt>
                  <c:pt idx="45">
                    <c:v>A</c:v>
                  </c:pt>
                  <c:pt idx="46">
                    <c:v>P</c:v>
                  </c:pt>
                  <c:pt idx="48">
                    <c:v>A</c:v>
                  </c:pt>
                  <c:pt idx="49">
                    <c:v>P</c:v>
                  </c:pt>
                  <c:pt idx="51">
                    <c:v>A</c:v>
                  </c:pt>
                  <c:pt idx="52">
                    <c:v>P</c:v>
                  </c:pt>
                  <c:pt idx="54">
                    <c:v>A</c:v>
                  </c:pt>
                  <c:pt idx="55">
                    <c:v>P</c:v>
                  </c:pt>
                  <c:pt idx="57">
                    <c:v>A</c:v>
                  </c:pt>
                  <c:pt idx="58">
                    <c:v>P</c:v>
                  </c:pt>
                  <c:pt idx="60">
                    <c:v>A</c:v>
                  </c:pt>
                  <c:pt idx="61">
                    <c:v>P</c:v>
                  </c:pt>
                  <c:pt idx="63">
                    <c:v>A</c:v>
                  </c:pt>
                  <c:pt idx="64">
                    <c:v>P</c:v>
                  </c:pt>
                  <c:pt idx="66">
                    <c:v>A</c:v>
                  </c:pt>
                  <c:pt idx="67">
                    <c:v>P</c:v>
                  </c:pt>
                  <c:pt idx="69">
                    <c:v>A</c:v>
                  </c:pt>
                  <c:pt idx="70">
                    <c:v>P</c:v>
                  </c:pt>
                  <c:pt idx="72">
                    <c:v>A</c:v>
                  </c:pt>
                  <c:pt idx="73">
                    <c:v>P</c:v>
                  </c:pt>
                  <c:pt idx="75">
                    <c:v>A</c:v>
                  </c:pt>
                  <c:pt idx="76">
                    <c:v>P</c:v>
                  </c:pt>
                  <c:pt idx="78">
                    <c:v>A</c:v>
                  </c:pt>
                  <c:pt idx="79">
                    <c:v>P</c:v>
                  </c:pt>
                  <c:pt idx="81">
                    <c:v>A</c:v>
                  </c:pt>
                  <c:pt idx="82">
                    <c:v>P</c:v>
                  </c:pt>
                  <c:pt idx="84">
                    <c:v>A</c:v>
                  </c:pt>
                  <c:pt idx="85">
                    <c:v>P</c:v>
                  </c:pt>
                  <c:pt idx="87">
                    <c:v>A</c:v>
                  </c:pt>
                  <c:pt idx="88">
                    <c:v>P</c:v>
                  </c:pt>
                  <c:pt idx="90">
                    <c:v>A</c:v>
                  </c:pt>
                  <c:pt idx="91">
                    <c:v>P</c:v>
                  </c:pt>
                  <c:pt idx="93">
                    <c:v>A</c:v>
                  </c:pt>
                  <c:pt idx="94">
                    <c:v>P</c:v>
                  </c:pt>
                  <c:pt idx="96">
                    <c:v>A</c:v>
                  </c:pt>
                  <c:pt idx="97">
                    <c:v>P</c:v>
                  </c:pt>
                  <c:pt idx="99">
                    <c:v>A</c:v>
                  </c:pt>
                  <c:pt idx="100">
                    <c:v>P</c:v>
                  </c:pt>
                  <c:pt idx="102">
                    <c:v>A</c:v>
                  </c:pt>
                  <c:pt idx="103">
                    <c:v>P</c:v>
                  </c:pt>
                  <c:pt idx="105">
                    <c:v>A</c:v>
                  </c:pt>
                  <c:pt idx="106">
                    <c:v>P</c:v>
                  </c:pt>
                  <c:pt idx="108">
                    <c:v>A</c:v>
                  </c:pt>
                  <c:pt idx="109">
                    <c:v>P</c:v>
                  </c:pt>
                  <c:pt idx="111">
                    <c:v>A</c:v>
                  </c:pt>
                  <c:pt idx="112">
                    <c:v>P</c:v>
                  </c:pt>
                  <c:pt idx="114">
                    <c:v>A</c:v>
                  </c:pt>
                  <c:pt idx="115">
                    <c:v>P</c:v>
                  </c:pt>
                  <c:pt idx="117">
                    <c:v>A</c:v>
                  </c:pt>
                  <c:pt idx="118">
                    <c:v>P</c:v>
                  </c:pt>
                </c:lvl>
                <c:lvl>
                  <c:pt idx="0">
                    <c:v>Q1</c:v>
                  </c:pt>
                  <c:pt idx="3">
                    <c:v>Q2</c:v>
                  </c:pt>
                  <c:pt idx="6">
                    <c:v>Q3</c:v>
                  </c:pt>
                  <c:pt idx="9">
                    <c:v>Q4</c:v>
                  </c:pt>
                  <c:pt idx="12">
                    <c:v>Q1</c:v>
                  </c:pt>
                  <c:pt idx="15">
                    <c:v>Q2</c:v>
                  </c:pt>
                  <c:pt idx="18">
                    <c:v>Q3</c:v>
                  </c:pt>
                  <c:pt idx="21">
                    <c:v>Q4</c:v>
                  </c:pt>
                  <c:pt idx="24">
                    <c:v>Q1</c:v>
                  </c:pt>
                  <c:pt idx="27">
                    <c:v>Q2</c:v>
                  </c:pt>
                  <c:pt idx="30">
                    <c:v>Q3</c:v>
                  </c:pt>
                  <c:pt idx="33">
                    <c:v>Q4</c:v>
                  </c:pt>
                  <c:pt idx="36">
                    <c:v>Q1</c:v>
                  </c:pt>
                  <c:pt idx="39">
                    <c:v>Q2</c:v>
                  </c:pt>
                  <c:pt idx="42">
                    <c:v>Q3</c:v>
                  </c:pt>
                  <c:pt idx="45">
                    <c:v>Q4</c:v>
                  </c:pt>
                  <c:pt idx="48">
                    <c:v>Q1</c:v>
                  </c:pt>
                  <c:pt idx="51">
                    <c:v>Q2</c:v>
                  </c:pt>
                  <c:pt idx="54">
                    <c:v>Q3</c:v>
                  </c:pt>
                  <c:pt idx="57">
                    <c:v>Q4</c:v>
                  </c:pt>
                  <c:pt idx="60">
                    <c:v>Q1</c:v>
                  </c:pt>
                  <c:pt idx="63">
                    <c:v>Q2</c:v>
                  </c:pt>
                  <c:pt idx="66">
                    <c:v>Q3</c:v>
                  </c:pt>
                  <c:pt idx="69">
                    <c:v>Q4</c:v>
                  </c:pt>
                  <c:pt idx="72">
                    <c:v>Q1</c:v>
                  </c:pt>
                  <c:pt idx="75">
                    <c:v>Q2</c:v>
                  </c:pt>
                  <c:pt idx="78">
                    <c:v>Q3</c:v>
                  </c:pt>
                  <c:pt idx="81">
                    <c:v>Q4</c:v>
                  </c:pt>
                  <c:pt idx="84">
                    <c:v>Q1</c:v>
                  </c:pt>
                  <c:pt idx="87">
                    <c:v>Q2</c:v>
                  </c:pt>
                  <c:pt idx="90">
                    <c:v>Q3</c:v>
                  </c:pt>
                  <c:pt idx="93">
                    <c:v>Q4</c:v>
                  </c:pt>
                  <c:pt idx="96">
                    <c:v>Q1</c:v>
                  </c:pt>
                  <c:pt idx="99">
                    <c:v>Q2</c:v>
                  </c:pt>
                  <c:pt idx="102">
                    <c:v>Q3</c:v>
                  </c:pt>
                  <c:pt idx="105">
                    <c:v>Q4</c:v>
                  </c:pt>
                  <c:pt idx="108">
                    <c:v>Q1</c:v>
                  </c:pt>
                  <c:pt idx="111">
                    <c:v>Q2</c:v>
                  </c:pt>
                  <c:pt idx="114">
                    <c:v>Q3</c:v>
                  </c:pt>
                  <c:pt idx="117">
                    <c:v>Q4</c:v>
                  </c:pt>
                </c:lvl>
                <c:lvl>
                  <c:pt idx="0">
                    <c:v>2010</c:v>
                  </c:pt>
                  <c:pt idx="12">
                    <c:v>2011</c:v>
                  </c:pt>
                  <c:pt idx="24">
                    <c:v>2012</c:v>
                  </c:pt>
                  <c:pt idx="36">
                    <c:v>2013</c:v>
                  </c:pt>
                  <c:pt idx="48">
                    <c:v>2014</c:v>
                  </c:pt>
                  <c:pt idx="60">
                    <c:v>2015</c:v>
                  </c:pt>
                  <c:pt idx="72">
                    <c:v>2016</c:v>
                  </c:pt>
                  <c:pt idx="84">
                    <c:v>2017</c:v>
                  </c:pt>
                  <c:pt idx="96">
                    <c:v>2018</c:v>
                  </c:pt>
                  <c:pt idx="108">
                    <c:v>2019</c:v>
                  </c:pt>
                </c:lvl>
              </c:multiLvlStrCache>
            </c:multiLvlStrRef>
          </c:cat>
          <c:val>
            <c:numRef>
              <c:f>Sheet1!$E$17:$E$135</c:f>
              <c:numCache>
                <c:formatCode>General</c:formatCode>
                <c:ptCount val="119"/>
                <c:pt idx="0">
                  <c:v>1</c:v>
                </c:pt>
                <c:pt idx="1">
                  <c:v>1</c:v>
                </c:pt>
                <c:pt idx="3">
                  <c:v>6</c:v>
                </c:pt>
                <c:pt idx="4">
                  <c:v>6</c:v>
                </c:pt>
                <c:pt idx="6">
                  <c:v>0</c:v>
                </c:pt>
                <c:pt idx="7">
                  <c:v>0</c:v>
                </c:pt>
                <c:pt idx="9">
                  <c:v>10</c:v>
                </c:pt>
                <c:pt idx="10">
                  <c:v>9</c:v>
                </c:pt>
                <c:pt idx="12">
                  <c:v>2</c:v>
                </c:pt>
                <c:pt idx="13">
                  <c:v>2</c:v>
                </c:pt>
                <c:pt idx="15">
                  <c:v>5</c:v>
                </c:pt>
                <c:pt idx="18">
                  <c:v>16</c:v>
                </c:pt>
                <c:pt idx="19">
                  <c:v>16</c:v>
                </c:pt>
                <c:pt idx="21">
                  <c:v>2</c:v>
                </c:pt>
                <c:pt idx="22">
                  <c:v>2</c:v>
                </c:pt>
                <c:pt idx="24">
                  <c:v>7</c:v>
                </c:pt>
                <c:pt idx="25">
                  <c:v>7</c:v>
                </c:pt>
                <c:pt idx="27">
                  <c:v>8</c:v>
                </c:pt>
                <c:pt idx="28">
                  <c:v>7</c:v>
                </c:pt>
                <c:pt idx="30">
                  <c:v>1</c:v>
                </c:pt>
                <c:pt idx="31">
                  <c:v>1</c:v>
                </c:pt>
                <c:pt idx="33">
                  <c:v>0</c:v>
                </c:pt>
                <c:pt idx="34">
                  <c:v>0</c:v>
                </c:pt>
                <c:pt idx="36">
                  <c:v>6</c:v>
                </c:pt>
                <c:pt idx="37">
                  <c:v>1</c:v>
                </c:pt>
                <c:pt idx="39">
                  <c:v>5</c:v>
                </c:pt>
                <c:pt idx="40">
                  <c:v>5</c:v>
                </c:pt>
                <c:pt idx="42">
                  <c:v>1</c:v>
                </c:pt>
                <c:pt idx="43">
                  <c:v>1</c:v>
                </c:pt>
                <c:pt idx="45">
                  <c:v>3</c:v>
                </c:pt>
                <c:pt idx="46">
                  <c:v>2</c:v>
                </c:pt>
                <c:pt idx="48">
                  <c:v>1</c:v>
                </c:pt>
                <c:pt idx="49">
                  <c:v>1</c:v>
                </c:pt>
                <c:pt idx="51">
                  <c:v>1</c:v>
                </c:pt>
                <c:pt idx="52">
                  <c:v>1</c:v>
                </c:pt>
                <c:pt idx="54">
                  <c:v>1</c:v>
                </c:pt>
                <c:pt idx="55">
                  <c:v>1</c:v>
                </c:pt>
                <c:pt idx="57">
                  <c:v>4</c:v>
                </c:pt>
                <c:pt idx="58">
                  <c:v>3</c:v>
                </c:pt>
                <c:pt idx="60">
                  <c:v>2</c:v>
                </c:pt>
                <c:pt idx="61">
                  <c:v>2</c:v>
                </c:pt>
                <c:pt idx="63">
                  <c:v>2</c:v>
                </c:pt>
                <c:pt idx="64">
                  <c:v>2</c:v>
                </c:pt>
                <c:pt idx="66">
                  <c:v>3</c:v>
                </c:pt>
                <c:pt idx="67">
                  <c:v>3</c:v>
                </c:pt>
                <c:pt idx="69">
                  <c:v>1</c:v>
                </c:pt>
                <c:pt idx="70">
                  <c:v>1</c:v>
                </c:pt>
                <c:pt idx="72">
                  <c:v>2</c:v>
                </c:pt>
                <c:pt idx="73">
                  <c:v>2</c:v>
                </c:pt>
                <c:pt idx="75">
                  <c:v>5</c:v>
                </c:pt>
                <c:pt idx="76">
                  <c:v>5</c:v>
                </c:pt>
                <c:pt idx="78">
                  <c:v>1</c:v>
                </c:pt>
                <c:pt idx="79">
                  <c:v>1</c:v>
                </c:pt>
                <c:pt idx="81">
                  <c:v>5</c:v>
                </c:pt>
                <c:pt idx="82">
                  <c:v>5</c:v>
                </c:pt>
                <c:pt idx="84">
                  <c:v>2</c:v>
                </c:pt>
                <c:pt idx="85">
                  <c:v>2</c:v>
                </c:pt>
                <c:pt idx="87">
                  <c:v>3</c:v>
                </c:pt>
                <c:pt idx="88">
                  <c:v>3</c:v>
                </c:pt>
                <c:pt idx="90">
                  <c:v>6</c:v>
                </c:pt>
                <c:pt idx="91">
                  <c:v>6</c:v>
                </c:pt>
                <c:pt idx="93">
                  <c:v>1</c:v>
                </c:pt>
                <c:pt idx="94">
                  <c:v>1</c:v>
                </c:pt>
                <c:pt idx="96">
                  <c:v>7</c:v>
                </c:pt>
                <c:pt idx="97">
                  <c:v>7</c:v>
                </c:pt>
                <c:pt idx="99">
                  <c:v>2</c:v>
                </c:pt>
                <c:pt idx="100">
                  <c:v>2</c:v>
                </c:pt>
                <c:pt idx="109">
                  <c:v>2</c:v>
                </c:pt>
                <c:pt idx="112">
                  <c:v>6</c:v>
                </c:pt>
              </c:numCache>
            </c:numRef>
          </c:val>
        </c:ser>
        <c:ser>
          <c:idx val="1"/>
          <c:order val="2"/>
          <c:tx>
            <c:strRef>
              <c:f>Sheet1!$F$1</c:f>
              <c:strCache>
                <c:ptCount val="1"/>
                <c:pt idx="0">
                  <c:v>Shot Firer</c:v>
                </c:pt>
              </c:strCache>
            </c:strRef>
          </c:tx>
          <c:spPr>
            <a:solidFill>
              <a:schemeClr val="accent3">
                <a:lumMod val="20000"/>
                <a:lumOff val="80000"/>
              </a:schemeClr>
            </a:solidFill>
            <a:ln>
              <a:solidFill>
                <a:prstClr val="black">
                  <a:alpha val="50000"/>
                </a:prstClr>
              </a:solidFill>
            </a:ln>
            <a:scene3d>
              <a:camera prst="orthographicFront"/>
              <a:lightRig rig="threePt" dir="t"/>
            </a:scene3d>
            <a:sp3d>
              <a:bevelT w="25400" h="25400"/>
            </a:sp3d>
          </c:spPr>
          <c:invertIfNegative val="0"/>
          <c:cat>
            <c:multiLvlStrRef>
              <c:f>Sheet1!$A$17:$C$135</c:f>
              <c:multiLvlStrCache>
                <c:ptCount val="119"/>
                <c:lvl>
                  <c:pt idx="0">
                    <c:v>A</c:v>
                  </c:pt>
                  <c:pt idx="1">
                    <c:v>P</c:v>
                  </c:pt>
                  <c:pt idx="3">
                    <c:v>A</c:v>
                  </c:pt>
                  <c:pt idx="4">
                    <c:v>P</c:v>
                  </c:pt>
                  <c:pt idx="6">
                    <c:v>A</c:v>
                  </c:pt>
                  <c:pt idx="7">
                    <c:v>P</c:v>
                  </c:pt>
                  <c:pt idx="9">
                    <c:v>A</c:v>
                  </c:pt>
                  <c:pt idx="10">
                    <c:v>P</c:v>
                  </c:pt>
                  <c:pt idx="12">
                    <c:v>A</c:v>
                  </c:pt>
                  <c:pt idx="13">
                    <c:v>P</c:v>
                  </c:pt>
                  <c:pt idx="15">
                    <c:v>A</c:v>
                  </c:pt>
                  <c:pt idx="16">
                    <c:v>P</c:v>
                  </c:pt>
                  <c:pt idx="18">
                    <c:v>A</c:v>
                  </c:pt>
                  <c:pt idx="19">
                    <c:v>P</c:v>
                  </c:pt>
                  <c:pt idx="21">
                    <c:v>A</c:v>
                  </c:pt>
                  <c:pt idx="22">
                    <c:v>P</c:v>
                  </c:pt>
                  <c:pt idx="24">
                    <c:v>A</c:v>
                  </c:pt>
                  <c:pt idx="25">
                    <c:v>P</c:v>
                  </c:pt>
                  <c:pt idx="27">
                    <c:v>A</c:v>
                  </c:pt>
                  <c:pt idx="28">
                    <c:v>P</c:v>
                  </c:pt>
                  <c:pt idx="30">
                    <c:v>A</c:v>
                  </c:pt>
                  <c:pt idx="31">
                    <c:v>P</c:v>
                  </c:pt>
                  <c:pt idx="33">
                    <c:v>A</c:v>
                  </c:pt>
                  <c:pt idx="34">
                    <c:v>P</c:v>
                  </c:pt>
                  <c:pt idx="36">
                    <c:v>A</c:v>
                  </c:pt>
                  <c:pt idx="37">
                    <c:v>P</c:v>
                  </c:pt>
                  <c:pt idx="39">
                    <c:v>A</c:v>
                  </c:pt>
                  <c:pt idx="40">
                    <c:v>P</c:v>
                  </c:pt>
                  <c:pt idx="42">
                    <c:v>A</c:v>
                  </c:pt>
                  <c:pt idx="43">
                    <c:v>P</c:v>
                  </c:pt>
                  <c:pt idx="45">
                    <c:v>A</c:v>
                  </c:pt>
                  <c:pt idx="46">
                    <c:v>P</c:v>
                  </c:pt>
                  <c:pt idx="48">
                    <c:v>A</c:v>
                  </c:pt>
                  <c:pt idx="49">
                    <c:v>P</c:v>
                  </c:pt>
                  <c:pt idx="51">
                    <c:v>A</c:v>
                  </c:pt>
                  <c:pt idx="52">
                    <c:v>P</c:v>
                  </c:pt>
                  <c:pt idx="54">
                    <c:v>A</c:v>
                  </c:pt>
                  <c:pt idx="55">
                    <c:v>P</c:v>
                  </c:pt>
                  <c:pt idx="57">
                    <c:v>A</c:v>
                  </c:pt>
                  <c:pt idx="58">
                    <c:v>P</c:v>
                  </c:pt>
                  <c:pt idx="60">
                    <c:v>A</c:v>
                  </c:pt>
                  <c:pt idx="61">
                    <c:v>P</c:v>
                  </c:pt>
                  <c:pt idx="63">
                    <c:v>A</c:v>
                  </c:pt>
                  <c:pt idx="64">
                    <c:v>P</c:v>
                  </c:pt>
                  <c:pt idx="66">
                    <c:v>A</c:v>
                  </c:pt>
                  <c:pt idx="67">
                    <c:v>P</c:v>
                  </c:pt>
                  <c:pt idx="69">
                    <c:v>A</c:v>
                  </c:pt>
                  <c:pt idx="70">
                    <c:v>P</c:v>
                  </c:pt>
                  <c:pt idx="72">
                    <c:v>A</c:v>
                  </c:pt>
                  <c:pt idx="73">
                    <c:v>P</c:v>
                  </c:pt>
                  <c:pt idx="75">
                    <c:v>A</c:v>
                  </c:pt>
                  <c:pt idx="76">
                    <c:v>P</c:v>
                  </c:pt>
                  <c:pt idx="78">
                    <c:v>A</c:v>
                  </c:pt>
                  <c:pt idx="79">
                    <c:v>P</c:v>
                  </c:pt>
                  <c:pt idx="81">
                    <c:v>A</c:v>
                  </c:pt>
                  <c:pt idx="82">
                    <c:v>P</c:v>
                  </c:pt>
                  <c:pt idx="84">
                    <c:v>A</c:v>
                  </c:pt>
                  <c:pt idx="85">
                    <c:v>P</c:v>
                  </c:pt>
                  <c:pt idx="87">
                    <c:v>A</c:v>
                  </c:pt>
                  <c:pt idx="88">
                    <c:v>P</c:v>
                  </c:pt>
                  <c:pt idx="90">
                    <c:v>A</c:v>
                  </c:pt>
                  <c:pt idx="91">
                    <c:v>P</c:v>
                  </c:pt>
                  <c:pt idx="93">
                    <c:v>A</c:v>
                  </c:pt>
                  <c:pt idx="94">
                    <c:v>P</c:v>
                  </c:pt>
                  <c:pt idx="96">
                    <c:v>A</c:v>
                  </c:pt>
                  <c:pt idx="97">
                    <c:v>P</c:v>
                  </c:pt>
                  <c:pt idx="99">
                    <c:v>A</c:v>
                  </c:pt>
                  <c:pt idx="100">
                    <c:v>P</c:v>
                  </c:pt>
                  <c:pt idx="102">
                    <c:v>A</c:v>
                  </c:pt>
                  <c:pt idx="103">
                    <c:v>P</c:v>
                  </c:pt>
                  <c:pt idx="105">
                    <c:v>A</c:v>
                  </c:pt>
                  <c:pt idx="106">
                    <c:v>P</c:v>
                  </c:pt>
                  <c:pt idx="108">
                    <c:v>A</c:v>
                  </c:pt>
                  <c:pt idx="109">
                    <c:v>P</c:v>
                  </c:pt>
                  <c:pt idx="111">
                    <c:v>A</c:v>
                  </c:pt>
                  <c:pt idx="112">
                    <c:v>P</c:v>
                  </c:pt>
                  <c:pt idx="114">
                    <c:v>A</c:v>
                  </c:pt>
                  <c:pt idx="115">
                    <c:v>P</c:v>
                  </c:pt>
                  <c:pt idx="117">
                    <c:v>A</c:v>
                  </c:pt>
                  <c:pt idx="118">
                    <c:v>P</c:v>
                  </c:pt>
                </c:lvl>
                <c:lvl>
                  <c:pt idx="0">
                    <c:v>Q1</c:v>
                  </c:pt>
                  <c:pt idx="3">
                    <c:v>Q2</c:v>
                  </c:pt>
                  <c:pt idx="6">
                    <c:v>Q3</c:v>
                  </c:pt>
                  <c:pt idx="9">
                    <c:v>Q4</c:v>
                  </c:pt>
                  <c:pt idx="12">
                    <c:v>Q1</c:v>
                  </c:pt>
                  <c:pt idx="15">
                    <c:v>Q2</c:v>
                  </c:pt>
                  <c:pt idx="18">
                    <c:v>Q3</c:v>
                  </c:pt>
                  <c:pt idx="21">
                    <c:v>Q4</c:v>
                  </c:pt>
                  <c:pt idx="24">
                    <c:v>Q1</c:v>
                  </c:pt>
                  <c:pt idx="27">
                    <c:v>Q2</c:v>
                  </c:pt>
                  <c:pt idx="30">
                    <c:v>Q3</c:v>
                  </c:pt>
                  <c:pt idx="33">
                    <c:v>Q4</c:v>
                  </c:pt>
                  <c:pt idx="36">
                    <c:v>Q1</c:v>
                  </c:pt>
                  <c:pt idx="39">
                    <c:v>Q2</c:v>
                  </c:pt>
                  <c:pt idx="42">
                    <c:v>Q3</c:v>
                  </c:pt>
                  <c:pt idx="45">
                    <c:v>Q4</c:v>
                  </c:pt>
                  <c:pt idx="48">
                    <c:v>Q1</c:v>
                  </c:pt>
                  <c:pt idx="51">
                    <c:v>Q2</c:v>
                  </c:pt>
                  <c:pt idx="54">
                    <c:v>Q3</c:v>
                  </c:pt>
                  <c:pt idx="57">
                    <c:v>Q4</c:v>
                  </c:pt>
                  <c:pt idx="60">
                    <c:v>Q1</c:v>
                  </c:pt>
                  <c:pt idx="63">
                    <c:v>Q2</c:v>
                  </c:pt>
                  <c:pt idx="66">
                    <c:v>Q3</c:v>
                  </c:pt>
                  <c:pt idx="69">
                    <c:v>Q4</c:v>
                  </c:pt>
                  <c:pt idx="72">
                    <c:v>Q1</c:v>
                  </c:pt>
                  <c:pt idx="75">
                    <c:v>Q2</c:v>
                  </c:pt>
                  <c:pt idx="78">
                    <c:v>Q3</c:v>
                  </c:pt>
                  <c:pt idx="81">
                    <c:v>Q4</c:v>
                  </c:pt>
                  <c:pt idx="84">
                    <c:v>Q1</c:v>
                  </c:pt>
                  <c:pt idx="87">
                    <c:v>Q2</c:v>
                  </c:pt>
                  <c:pt idx="90">
                    <c:v>Q3</c:v>
                  </c:pt>
                  <c:pt idx="93">
                    <c:v>Q4</c:v>
                  </c:pt>
                  <c:pt idx="96">
                    <c:v>Q1</c:v>
                  </c:pt>
                  <c:pt idx="99">
                    <c:v>Q2</c:v>
                  </c:pt>
                  <c:pt idx="102">
                    <c:v>Q3</c:v>
                  </c:pt>
                  <c:pt idx="105">
                    <c:v>Q4</c:v>
                  </c:pt>
                  <c:pt idx="108">
                    <c:v>Q1</c:v>
                  </c:pt>
                  <c:pt idx="111">
                    <c:v>Q2</c:v>
                  </c:pt>
                  <c:pt idx="114">
                    <c:v>Q3</c:v>
                  </c:pt>
                  <c:pt idx="117">
                    <c:v>Q4</c:v>
                  </c:pt>
                </c:lvl>
                <c:lvl>
                  <c:pt idx="0">
                    <c:v>2010</c:v>
                  </c:pt>
                  <c:pt idx="12">
                    <c:v>2011</c:v>
                  </c:pt>
                  <c:pt idx="24">
                    <c:v>2012</c:v>
                  </c:pt>
                  <c:pt idx="36">
                    <c:v>2013</c:v>
                  </c:pt>
                  <c:pt idx="48">
                    <c:v>2014</c:v>
                  </c:pt>
                  <c:pt idx="60">
                    <c:v>2015</c:v>
                  </c:pt>
                  <c:pt idx="72">
                    <c:v>2016</c:v>
                  </c:pt>
                  <c:pt idx="84">
                    <c:v>2017</c:v>
                  </c:pt>
                  <c:pt idx="96">
                    <c:v>2018</c:v>
                  </c:pt>
                  <c:pt idx="108">
                    <c:v>2019</c:v>
                  </c:pt>
                </c:lvl>
              </c:multiLvlStrCache>
            </c:multiLvlStrRef>
          </c:cat>
          <c:val>
            <c:numRef>
              <c:f>Sheet1!$F$17:$F$135</c:f>
              <c:numCache>
                <c:formatCode>General</c:formatCode>
                <c:ptCount val="119"/>
                <c:pt idx="0">
                  <c:v>1</c:v>
                </c:pt>
                <c:pt idx="1">
                  <c:v>1</c:v>
                </c:pt>
                <c:pt idx="3">
                  <c:v>1</c:v>
                </c:pt>
                <c:pt idx="4">
                  <c:v>1</c:v>
                </c:pt>
                <c:pt idx="6">
                  <c:v>1</c:v>
                </c:pt>
                <c:pt idx="7">
                  <c:v>1</c:v>
                </c:pt>
                <c:pt idx="9">
                  <c:v>1</c:v>
                </c:pt>
                <c:pt idx="10">
                  <c:v>1</c:v>
                </c:pt>
                <c:pt idx="12">
                  <c:v>1</c:v>
                </c:pt>
                <c:pt idx="13">
                  <c:v>0</c:v>
                </c:pt>
                <c:pt idx="15">
                  <c:v>0</c:v>
                </c:pt>
                <c:pt idx="18">
                  <c:v>1</c:v>
                </c:pt>
                <c:pt idx="19">
                  <c:v>0</c:v>
                </c:pt>
                <c:pt idx="21">
                  <c:v>0</c:v>
                </c:pt>
                <c:pt idx="22">
                  <c:v>0</c:v>
                </c:pt>
                <c:pt idx="24">
                  <c:v>1</c:v>
                </c:pt>
                <c:pt idx="25">
                  <c:v>1</c:v>
                </c:pt>
                <c:pt idx="27">
                  <c:v>0</c:v>
                </c:pt>
                <c:pt idx="28">
                  <c:v>0</c:v>
                </c:pt>
                <c:pt idx="30">
                  <c:v>0</c:v>
                </c:pt>
                <c:pt idx="31">
                  <c:v>0</c:v>
                </c:pt>
                <c:pt idx="33">
                  <c:v>0</c:v>
                </c:pt>
                <c:pt idx="34">
                  <c:v>0</c:v>
                </c:pt>
                <c:pt idx="36">
                  <c:v>1</c:v>
                </c:pt>
                <c:pt idx="37">
                  <c:v>0</c:v>
                </c:pt>
                <c:pt idx="39">
                  <c:v>2</c:v>
                </c:pt>
                <c:pt idx="40">
                  <c:v>1</c:v>
                </c:pt>
                <c:pt idx="42">
                  <c:v>0</c:v>
                </c:pt>
                <c:pt idx="43">
                  <c:v>0</c:v>
                </c:pt>
                <c:pt idx="45">
                  <c:v>0</c:v>
                </c:pt>
                <c:pt idx="46">
                  <c:v>0</c:v>
                </c:pt>
                <c:pt idx="48">
                  <c:v>1</c:v>
                </c:pt>
                <c:pt idx="49">
                  <c:v>1</c:v>
                </c:pt>
                <c:pt idx="51">
                  <c:v>0</c:v>
                </c:pt>
                <c:pt idx="52">
                  <c:v>0</c:v>
                </c:pt>
                <c:pt idx="54">
                  <c:v>0</c:v>
                </c:pt>
                <c:pt idx="55">
                  <c:v>0</c:v>
                </c:pt>
                <c:pt idx="57">
                  <c:v>1</c:v>
                </c:pt>
                <c:pt idx="58">
                  <c:v>2</c:v>
                </c:pt>
                <c:pt idx="60">
                  <c:v>0</c:v>
                </c:pt>
                <c:pt idx="61">
                  <c:v>0</c:v>
                </c:pt>
                <c:pt idx="63">
                  <c:v>0</c:v>
                </c:pt>
                <c:pt idx="64">
                  <c:v>0</c:v>
                </c:pt>
                <c:pt idx="66">
                  <c:v>0</c:v>
                </c:pt>
                <c:pt idx="67">
                  <c:v>0</c:v>
                </c:pt>
                <c:pt idx="69">
                  <c:v>0</c:v>
                </c:pt>
                <c:pt idx="70">
                  <c:v>0</c:v>
                </c:pt>
                <c:pt idx="72">
                  <c:v>0</c:v>
                </c:pt>
                <c:pt idx="73">
                  <c:v>0</c:v>
                </c:pt>
                <c:pt idx="75">
                  <c:v>0</c:v>
                </c:pt>
                <c:pt idx="76">
                  <c:v>0</c:v>
                </c:pt>
                <c:pt idx="78">
                  <c:v>0</c:v>
                </c:pt>
                <c:pt idx="79">
                  <c:v>0</c:v>
                </c:pt>
                <c:pt idx="81">
                  <c:v>0</c:v>
                </c:pt>
                <c:pt idx="82">
                  <c:v>0</c:v>
                </c:pt>
                <c:pt idx="84">
                  <c:v>0</c:v>
                </c:pt>
                <c:pt idx="85">
                  <c:v>0</c:v>
                </c:pt>
                <c:pt idx="87">
                  <c:v>0</c:v>
                </c:pt>
                <c:pt idx="88">
                  <c:v>0</c:v>
                </c:pt>
                <c:pt idx="90">
                  <c:v>0</c:v>
                </c:pt>
                <c:pt idx="91">
                  <c:v>0</c:v>
                </c:pt>
                <c:pt idx="93">
                  <c:v>1</c:v>
                </c:pt>
                <c:pt idx="94">
                  <c:v>1</c:v>
                </c:pt>
                <c:pt idx="96">
                  <c:v>0</c:v>
                </c:pt>
                <c:pt idx="97">
                  <c:v>0</c:v>
                </c:pt>
                <c:pt idx="99">
                  <c:v>1</c:v>
                </c:pt>
                <c:pt idx="100">
                  <c:v>1</c:v>
                </c:pt>
              </c:numCache>
            </c:numRef>
          </c:val>
        </c:ser>
        <c:ser>
          <c:idx val="3"/>
          <c:order val="3"/>
          <c:tx>
            <c:strRef>
              <c:f>Sheet1!$G$1</c:f>
              <c:strCache>
                <c:ptCount val="1"/>
                <c:pt idx="0">
                  <c:v>Mine Examiner</c:v>
                </c:pt>
              </c:strCache>
            </c:strRef>
          </c:tx>
          <c:spPr>
            <a:solidFill>
              <a:schemeClr val="accent5">
                <a:lumMod val="60000"/>
                <a:lumOff val="40000"/>
              </a:schemeClr>
            </a:solidFill>
            <a:ln>
              <a:solidFill>
                <a:prstClr val="black">
                  <a:alpha val="50000"/>
                </a:prstClr>
              </a:solidFill>
            </a:ln>
            <a:scene3d>
              <a:camera prst="orthographicFront"/>
              <a:lightRig rig="threePt" dir="t"/>
            </a:scene3d>
            <a:sp3d>
              <a:bevelT w="25400" h="25400"/>
            </a:sp3d>
          </c:spPr>
          <c:invertIfNegative val="0"/>
          <c:cat>
            <c:multiLvlStrRef>
              <c:f>Sheet1!$A$17:$C$135</c:f>
              <c:multiLvlStrCache>
                <c:ptCount val="119"/>
                <c:lvl>
                  <c:pt idx="0">
                    <c:v>A</c:v>
                  </c:pt>
                  <c:pt idx="1">
                    <c:v>P</c:v>
                  </c:pt>
                  <c:pt idx="3">
                    <c:v>A</c:v>
                  </c:pt>
                  <c:pt idx="4">
                    <c:v>P</c:v>
                  </c:pt>
                  <c:pt idx="6">
                    <c:v>A</c:v>
                  </c:pt>
                  <c:pt idx="7">
                    <c:v>P</c:v>
                  </c:pt>
                  <c:pt idx="9">
                    <c:v>A</c:v>
                  </c:pt>
                  <c:pt idx="10">
                    <c:v>P</c:v>
                  </c:pt>
                  <c:pt idx="12">
                    <c:v>A</c:v>
                  </c:pt>
                  <c:pt idx="13">
                    <c:v>P</c:v>
                  </c:pt>
                  <c:pt idx="15">
                    <c:v>A</c:v>
                  </c:pt>
                  <c:pt idx="16">
                    <c:v>P</c:v>
                  </c:pt>
                  <c:pt idx="18">
                    <c:v>A</c:v>
                  </c:pt>
                  <c:pt idx="19">
                    <c:v>P</c:v>
                  </c:pt>
                  <c:pt idx="21">
                    <c:v>A</c:v>
                  </c:pt>
                  <c:pt idx="22">
                    <c:v>P</c:v>
                  </c:pt>
                  <c:pt idx="24">
                    <c:v>A</c:v>
                  </c:pt>
                  <c:pt idx="25">
                    <c:v>P</c:v>
                  </c:pt>
                  <c:pt idx="27">
                    <c:v>A</c:v>
                  </c:pt>
                  <c:pt idx="28">
                    <c:v>P</c:v>
                  </c:pt>
                  <c:pt idx="30">
                    <c:v>A</c:v>
                  </c:pt>
                  <c:pt idx="31">
                    <c:v>P</c:v>
                  </c:pt>
                  <c:pt idx="33">
                    <c:v>A</c:v>
                  </c:pt>
                  <c:pt idx="34">
                    <c:v>P</c:v>
                  </c:pt>
                  <c:pt idx="36">
                    <c:v>A</c:v>
                  </c:pt>
                  <c:pt idx="37">
                    <c:v>P</c:v>
                  </c:pt>
                  <c:pt idx="39">
                    <c:v>A</c:v>
                  </c:pt>
                  <c:pt idx="40">
                    <c:v>P</c:v>
                  </c:pt>
                  <c:pt idx="42">
                    <c:v>A</c:v>
                  </c:pt>
                  <c:pt idx="43">
                    <c:v>P</c:v>
                  </c:pt>
                  <c:pt idx="45">
                    <c:v>A</c:v>
                  </c:pt>
                  <c:pt idx="46">
                    <c:v>P</c:v>
                  </c:pt>
                  <c:pt idx="48">
                    <c:v>A</c:v>
                  </c:pt>
                  <c:pt idx="49">
                    <c:v>P</c:v>
                  </c:pt>
                  <c:pt idx="51">
                    <c:v>A</c:v>
                  </c:pt>
                  <c:pt idx="52">
                    <c:v>P</c:v>
                  </c:pt>
                  <c:pt idx="54">
                    <c:v>A</c:v>
                  </c:pt>
                  <c:pt idx="55">
                    <c:v>P</c:v>
                  </c:pt>
                  <c:pt idx="57">
                    <c:v>A</c:v>
                  </c:pt>
                  <c:pt idx="58">
                    <c:v>P</c:v>
                  </c:pt>
                  <c:pt idx="60">
                    <c:v>A</c:v>
                  </c:pt>
                  <c:pt idx="61">
                    <c:v>P</c:v>
                  </c:pt>
                  <c:pt idx="63">
                    <c:v>A</c:v>
                  </c:pt>
                  <c:pt idx="64">
                    <c:v>P</c:v>
                  </c:pt>
                  <c:pt idx="66">
                    <c:v>A</c:v>
                  </c:pt>
                  <c:pt idx="67">
                    <c:v>P</c:v>
                  </c:pt>
                  <c:pt idx="69">
                    <c:v>A</c:v>
                  </c:pt>
                  <c:pt idx="70">
                    <c:v>P</c:v>
                  </c:pt>
                  <c:pt idx="72">
                    <c:v>A</c:v>
                  </c:pt>
                  <c:pt idx="73">
                    <c:v>P</c:v>
                  </c:pt>
                  <c:pt idx="75">
                    <c:v>A</c:v>
                  </c:pt>
                  <c:pt idx="76">
                    <c:v>P</c:v>
                  </c:pt>
                  <c:pt idx="78">
                    <c:v>A</c:v>
                  </c:pt>
                  <c:pt idx="79">
                    <c:v>P</c:v>
                  </c:pt>
                  <c:pt idx="81">
                    <c:v>A</c:v>
                  </c:pt>
                  <c:pt idx="82">
                    <c:v>P</c:v>
                  </c:pt>
                  <c:pt idx="84">
                    <c:v>A</c:v>
                  </c:pt>
                  <c:pt idx="85">
                    <c:v>P</c:v>
                  </c:pt>
                  <c:pt idx="87">
                    <c:v>A</c:v>
                  </c:pt>
                  <c:pt idx="88">
                    <c:v>P</c:v>
                  </c:pt>
                  <c:pt idx="90">
                    <c:v>A</c:v>
                  </c:pt>
                  <c:pt idx="91">
                    <c:v>P</c:v>
                  </c:pt>
                  <c:pt idx="93">
                    <c:v>A</c:v>
                  </c:pt>
                  <c:pt idx="94">
                    <c:v>P</c:v>
                  </c:pt>
                  <c:pt idx="96">
                    <c:v>A</c:v>
                  </c:pt>
                  <c:pt idx="97">
                    <c:v>P</c:v>
                  </c:pt>
                  <c:pt idx="99">
                    <c:v>A</c:v>
                  </c:pt>
                  <c:pt idx="100">
                    <c:v>P</c:v>
                  </c:pt>
                  <c:pt idx="102">
                    <c:v>A</c:v>
                  </c:pt>
                  <c:pt idx="103">
                    <c:v>P</c:v>
                  </c:pt>
                  <c:pt idx="105">
                    <c:v>A</c:v>
                  </c:pt>
                  <c:pt idx="106">
                    <c:v>P</c:v>
                  </c:pt>
                  <c:pt idx="108">
                    <c:v>A</c:v>
                  </c:pt>
                  <c:pt idx="109">
                    <c:v>P</c:v>
                  </c:pt>
                  <c:pt idx="111">
                    <c:v>A</c:v>
                  </c:pt>
                  <c:pt idx="112">
                    <c:v>P</c:v>
                  </c:pt>
                  <c:pt idx="114">
                    <c:v>A</c:v>
                  </c:pt>
                  <c:pt idx="115">
                    <c:v>P</c:v>
                  </c:pt>
                  <c:pt idx="117">
                    <c:v>A</c:v>
                  </c:pt>
                  <c:pt idx="118">
                    <c:v>P</c:v>
                  </c:pt>
                </c:lvl>
                <c:lvl>
                  <c:pt idx="0">
                    <c:v>Q1</c:v>
                  </c:pt>
                  <c:pt idx="3">
                    <c:v>Q2</c:v>
                  </c:pt>
                  <c:pt idx="6">
                    <c:v>Q3</c:v>
                  </c:pt>
                  <c:pt idx="9">
                    <c:v>Q4</c:v>
                  </c:pt>
                  <c:pt idx="12">
                    <c:v>Q1</c:v>
                  </c:pt>
                  <c:pt idx="15">
                    <c:v>Q2</c:v>
                  </c:pt>
                  <c:pt idx="18">
                    <c:v>Q3</c:v>
                  </c:pt>
                  <c:pt idx="21">
                    <c:v>Q4</c:v>
                  </c:pt>
                  <c:pt idx="24">
                    <c:v>Q1</c:v>
                  </c:pt>
                  <c:pt idx="27">
                    <c:v>Q2</c:v>
                  </c:pt>
                  <c:pt idx="30">
                    <c:v>Q3</c:v>
                  </c:pt>
                  <c:pt idx="33">
                    <c:v>Q4</c:v>
                  </c:pt>
                  <c:pt idx="36">
                    <c:v>Q1</c:v>
                  </c:pt>
                  <c:pt idx="39">
                    <c:v>Q2</c:v>
                  </c:pt>
                  <c:pt idx="42">
                    <c:v>Q3</c:v>
                  </c:pt>
                  <c:pt idx="45">
                    <c:v>Q4</c:v>
                  </c:pt>
                  <c:pt idx="48">
                    <c:v>Q1</c:v>
                  </c:pt>
                  <c:pt idx="51">
                    <c:v>Q2</c:v>
                  </c:pt>
                  <c:pt idx="54">
                    <c:v>Q3</c:v>
                  </c:pt>
                  <c:pt idx="57">
                    <c:v>Q4</c:v>
                  </c:pt>
                  <c:pt idx="60">
                    <c:v>Q1</c:v>
                  </c:pt>
                  <c:pt idx="63">
                    <c:v>Q2</c:v>
                  </c:pt>
                  <c:pt idx="66">
                    <c:v>Q3</c:v>
                  </c:pt>
                  <c:pt idx="69">
                    <c:v>Q4</c:v>
                  </c:pt>
                  <c:pt idx="72">
                    <c:v>Q1</c:v>
                  </c:pt>
                  <c:pt idx="75">
                    <c:v>Q2</c:v>
                  </c:pt>
                  <c:pt idx="78">
                    <c:v>Q3</c:v>
                  </c:pt>
                  <c:pt idx="81">
                    <c:v>Q4</c:v>
                  </c:pt>
                  <c:pt idx="84">
                    <c:v>Q1</c:v>
                  </c:pt>
                  <c:pt idx="87">
                    <c:v>Q2</c:v>
                  </c:pt>
                  <c:pt idx="90">
                    <c:v>Q3</c:v>
                  </c:pt>
                  <c:pt idx="93">
                    <c:v>Q4</c:v>
                  </c:pt>
                  <c:pt idx="96">
                    <c:v>Q1</c:v>
                  </c:pt>
                  <c:pt idx="99">
                    <c:v>Q2</c:v>
                  </c:pt>
                  <c:pt idx="102">
                    <c:v>Q3</c:v>
                  </c:pt>
                  <c:pt idx="105">
                    <c:v>Q4</c:v>
                  </c:pt>
                  <c:pt idx="108">
                    <c:v>Q1</c:v>
                  </c:pt>
                  <c:pt idx="111">
                    <c:v>Q2</c:v>
                  </c:pt>
                  <c:pt idx="114">
                    <c:v>Q3</c:v>
                  </c:pt>
                  <c:pt idx="117">
                    <c:v>Q4</c:v>
                  </c:pt>
                </c:lvl>
                <c:lvl>
                  <c:pt idx="0">
                    <c:v>2010</c:v>
                  </c:pt>
                  <c:pt idx="12">
                    <c:v>2011</c:v>
                  </c:pt>
                  <c:pt idx="24">
                    <c:v>2012</c:v>
                  </c:pt>
                  <c:pt idx="36">
                    <c:v>2013</c:v>
                  </c:pt>
                  <c:pt idx="48">
                    <c:v>2014</c:v>
                  </c:pt>
                  <c:pt idx="60">
                    <c:v>2015</c:v>
                  </c:pt>
                  <c:pt idx="72">
                    <c:v>2016</c:v>
                  </c:pt>
                  <c:pt idx="84">
                    <c:v>2017</c:v>
                  </c:pt>
                  <c:pt idx="96">
                    <c:v>2018</c:v>
                  </c:pt>
                  <c:pt idx="108">
                    <c:v>2019</c:v>
                  </c:pt>
                </c:lvl>
              </c:multiLvlStrCache>
            </c:multiLvlStrRef>
          </c:cat>
          <c:val>
            <c:numRef>
              <c:f>Sheet1!$G$17:$G$135</c:f>
              <c:numCache>
                <c:formatCode>General</c:formatCode>
                <c:ptCount val="119"/>
                <c:pt idx="0">
                  <c:v>6</c:v>
                </c:pt>
                <c:pt idx="1">
                  <c:v>5</c:v>
                </c:pt>
                <c:pt idx="3">
                  <c:v>10</c:v>
                </c:pt>
                <c:pt idx="4">
                  <c:v>7</c:v>
                </c:pt>
                <c:pt idx="6">
                  <c:v>9</c:v>
                </c:pt>
                <c:pt idx="7">
                  <c:v>8</c:v>
                </c:pt>
                <c:pt idx="9">
                  <c:v>5</c:v>
                </c:pt>
                <c:pt idx="10">
                  <c:v>4</c:v>
                </c:pt>
                <c:pt idx="12">
                  <c:v>9</c:v>
                </c:pt>
                <c:pt idx="13">
                  <c:v>8</c:v>
                </c:pt>
                <c:pt idx="15">
                  <c:v>4</c:v>
                </c:pt>
                <c:pt idx="18">
                  <c:v>4</c:v>
                </c:pt>
                <c:pt idx="19">
                  <c:v>4</c:v>
                </c:pt>
                <c:pt idx="21">
                  <c:v>10</c:v>
                </c:pt>
                <c:pt idx="22">
                  <c:v>9</c:v>
                </c:pt>
                <c:pt idx="24">
                  <c:v>24</c:v>
                </c:pt>
                <c:pt idx="25">
                  <c:v>15</c:v>
                </c:pt>
                <c:pt idx="27">
                  <c:v>16</c:v>
                </c:pt>
                <c:pt idx="28">
                  <c:v>13</c:v>
                </c:pt>
                <c:pt idx="30">
                  <c:v>12</c:v>
                </c:pt>
                <c:pt idx="31">
                  <c:v>12</c:v>
                </c:pt>
                <c:pt idx="33">
                  <c:v>7</c:v>
                </c:pt>
                <c:pt idx="34">
                  <c:v>7</c:v>
                </c:pt>
                <c:pt idx="36">
                  <c:v>6</c:v>
                </c:pt>
                <c:pt idx="37">
                  <c:v>8</c:v>
                </c:pt>
                <c:pt idx="39">
                  <c:v>3</c:v>
                </c:pt>
                <c:pt idx="40">
                  <c:v>2</c:v>
                </c:pt>
                <c:pt idx="42">
                  <c:v>11</c:v>
                </c:pt>
                <c:pt idx="43">
                  <c:v>8</c:v>
                </c:pt>
                <c:pt idx="45">
                  <c:v>18</c:v>
                </c:pt>
                <c:pt idx="46">
                  <c:v>17</c:v>
                </c:pt>
                <c:pt idx="48">
                  <c:v>11</c:v>
                </c:pt>
                <c:pt idx="49">
                  <c:v>10</c:v>
                </c:pt>
                <c:pt idx="51">
                  <c:v>14</c:v>
                </c:pt>
                <c:pt idx="52">
                  <c:v>11</c:v>
                </c:pt>
                <c:pt idx="54">
                  <c:v>3</c:v>
                </c:pt>
                <c:pt idx="55">
                  <c:v>3</c:v>
                </c:pt>
                <c:pt idx="57">
                  <c:v>13</c:v>
                </c:pt>
                <c:pt idx="58">
                  <c:v>12</c:v>
                </c:pt>
                <c:pt idx="60">
                  <c:v>9</c:v>
                </c:pt>
                <c:pt idx="61">
                  <c:v>8</c:v>
                </c:pt>
                <c:pt idx="63">
                  <c:v>6</c:v>
                </c:pt>
                <c:pt idx="64">
                  <c:v>3</c:v>
                </c:pt>
                <c:pt idx="66">
                  <c:v>3</c:v>
                </c:pt>
                <c:pt idx="67">
                  <c:v>1</c:v>
                </c:pt>
                <c:pt idx="69">
                  <c:v>1</c:v>
                </c:pt>
                <c:pt idx="70">
                  <c:v>1</c:v>
                </c:pt>
                <c:pt idx="72">
                  <c:v>2</c:v>
                </c:pt>
                <c:pt idx="73">
                  <c:v>1</c:v>
                </c:pt>
                <c:pt idx="75">
                  <c:v>4</c:v>
                </c:pt>
                <c:pt idx="76">
                  <c:v>3</c:v>
                </c:pt>
                <c:pt idx="78">
                  <c:v>2</c:v>
                </c:pt>
                <c:pt idx="79">
                  <c:v>2</c:v>
                </c:pt>
                <c:pt idx="81">
                  <c:v>4</c:v>
                </c:pt>
                <c:pt idx="82">
                  <c:v>4</c:v>
                </c:pt>
                <c:pt idx="84">
                  <c:v>2</c:v>
                </c:pt>
                <c:pt idx="85">
                  <c:v>2</c:v>
                </c:pt>
                <c:pt idx="87">
                  <c:v>1</c:v>
                </c:pt>
                <c:pt idx="88">
                  <c:v>0</c:v>
                </c:pt>
                <c:pt idx="90">
                  <c:v>0</c:v>
                </c:pt>
                <c:pt idx="91">
                  <c:v>0</c:v>
                </c:pt>
                <c:pt idx="93">
                  <c:v>3</c:v>
                </c:pt>
                <c:pt idx="94">
                  <c:v>3</c:v>
                </c:pt>
                <c:pt idx="96">
                  <c:v>0</c:v>
                </c:pt>
                <c:pt idx="97">
                  <c:v>0</c:v>
                </c:pt>
              </c:numCache>
            </c:numRef>
          </c:val>
        </c:ser>
        <c:ser>
          <c:idx val="4"/>
          <c:order val="4"/>
          <c:tx>
            <c:strRef>
              <c:f>Sheet1!$H$1</c:f>
              <c:strCache>
                <c:ptCount val="1"/>
                <c:pt idx="0">
                  <c:v>Mine Foreman</c:v>
                </c:pt>
              </c:strCache>
            </c:strRef>
          </c:tx>
          <c:spPr>
            <a:solidFill>
              <a:srgbClr val="FFBC79"/>
            </a:solidFill>
            <a:ln>
              <a:solidFill>
                <a:prstClr val="black">
                  <a:alpha val="50000"/>
                </a:prstClr>
              </a:solidFill>
            </a:ln>
            <a:scene3d>
              <a:camera prst="orthographicFront"/>
              <a:lightRig rig="threePt" dir="t"/>
            </a:scene3d>
            <a:sp3d>
              <a:bevelT w="25400" h="25400"/>
            </a:sp3d>
          </c:spPr>
          <c:invertIfNegative val="0"/>
          <c:cat>
            <c:multiLvlStrRef>
              <c:f>Sheet1!$A$17:$C$135</c:f>
              <c:multiLvlStrCache>
                <c:ptCount val="119"/>
                <c:lvl>
                  <c:pt idx="0">
                    <c:v>A</c:v>
                  </c:pt>
                  <c:pt idx="1">
                    <c:v>P</c:v>
                  </c:pt>
                  <c:pt idx="3">
                    <c:v>A</c:v>
                  </c:pt>
                  <c:pt idx="4">
                    <c:v>P</c:v>
                  </c:pt>
                  <c:pt idx="6">
                    <c:v>A</c:v>
                  </c:pt>
                  <c:pt idx="7">
                    <c:v>P</c:v>
                  </c:pt>
                  <c:pt idx="9">
                    <c:v>A</c:v>
                  </c:pt>
                  <c:pt idx="10">
                    <c:v>P</c:v>
                  </c:pt>
                  <c:pt idx="12">
                    <c:v>A</c:v>
                  </c:pt>
                  <c:pt idx="13">
                    <c:v>P</c:v>
                  </c:pt>
                  <c:pt idx="15">
                    <c:v>A</c:v>
                  </c:pt>
                  <c:pt idx="16">
                    <c:v>P</c:v>
                  </c:pt>
                  <c:pt idx="18">
                    <c:v>A</c:v>
                  </c:pt>
                  <c:pt idx="19">
                    <c:v>P</c:v>
                  </c:pt>
                  <c:pt idx="21">
                    <c:v>A</c:v>
                  </c:pt>
                  <c:pt idx="22">
                    <c:v>P</c:v>
                  </c:pt>
                  <c:pt idx="24">
                    <c:v>A</c:v>
                  </c:pt>
                  <c:pt idx="25">
                    <c:v>P</c:v>
                  </c:pt>
                  <c:pt idx="27">
                    <c:v>A</c:v>
                  </c:pt>
                  <c:pt idx="28">
                    <c:v>P</c:v>
                  </c:pt>
                  <c:pt idx="30">
                    <c:v>A</c:v>
                  </c:pt>
                  <c:pt idx="31">
                    <c:v>P</c:v>
                  </c:pt>
                  <c:pt idx="33">
                    <c:v>A</c:v>
                  </c:pt>
                  <c:pt idx="34">
                    <c:v>P</c:v>
                  </c:pt>
                  <c:pt idx="36">
                    <c:v>A</c:v>
                  </c:pt>
                  <c:pt idx="37">
                    <c:v>P</c:v>
                  </c:pt>
                  <c:pt idx="39">
                    <c:v>A</c:v>
                  </c:pt>
                  <c:pt idx="40">
                    <c:v>P</c:v>
                  </c:pt>
                  <c:pt idx="42">
                    <c:v>A</c:v>
                  </c:pt>
                  <c:pt idx="43">
                    <c:v>P</c:v>
                  </c:pt>
                  <c:pt idx="45">
                    <c:v>A</c:v>
                  </c:pt>
                  <c:pt idx="46">
                    <c:v>P</c:v>
                  </c:pt>
                  <c:pt idx="48">
                    <c:v>A</c:v>
                  </c:pt>
                  <c:pt idx="49">
                    <c:v>P</c:v>
                  </c:pt>
                  <c:pt idx="51">
                    <c:v>A</c:v>
                  </c:pt>
                  <c:pt idx="52">
                    <c:v>P</c:v>
                  </c:pt>
                  <c:pt idx="54">
                    <c:v>A</c:v>
                  </c:pt>
                  <c:pt idx="55">
                    <c:v>P</c:v>
                  </c:pt>
                  <c:pt idx="57">
                    <c:v>A</c:v>
                  </c:pt>
                  <c:pt idx="58">
                    <c:v>P</c:v>
                  </c:pt>
                  <c:pt idx="60">
                    <c:v>A</c:v>
                  </c:pt>
                  <c:pt idx="61">
                    <c:v>P</c:v>
                  </c:pt>
                  <c:pt idx="63">
                    <c:v>A</c:v>
                  </c:pt>
                  <c:pt idx="64">
                    <c:v>P</c:v>
                  </c:pt>
                  <c:pt idx="66">
                    <c:v>A</c:v>
                  </c:pt>
                  <c:pt idx="67">
                    <c:v>P</c:v>
                  </c:pt>
                  <c:pt idx="69">
                    <c:v>A</c:v>
                  </c:pt>
                  <c:pt idx="70">
                    <c:v>P</c:v>
                  </c:pt>
                  <c:pt idx="72">
                    <c:v>A</c:v>
                  </c:pt>
                  <c:pt idx="73">
                    <c:v>P</c:v>
                  </c:pt>
                  <c:pt idx="75">
                    <c:v>A</c:v>
                  </c:pt>
                  <c:pt idx="76">
                    <c:v>P</c:v>
                  </c:pt>
                  <c:pt idx="78">
                    <c:v>A</c:v>
                  </c:pt>
                  <c:pt idx="79">
                    <c:v>P</c:v>
                  </c:pt>
                  <c:pt idx="81">
                    <c:v>A</c:v>
                  </c:pt>
                  <c:pt idx="82">
                    <c:v>P</c:v>
                  </c:pt>
                  <c:pt idx="84">
                    <c:v>A</c:v>
                  </c:pt>
                  <c:pt idx="85">
                    <c:v>P</c:v>
                  </c:pt>
                  <c:pt idx="87">
                    <c:v>A</c:v>
                  </c:pt>
                  <c:pt idx="88">
                    <c:v>P</c:v>
                  </c:pt>
                  <c:pt idx="90">
                    <c:v>A</c:v>
                  </c:pt>
                  <c:pt idx="91">
                    <c:v>P</c:v>
                  </c:pt>
                  <c:pt idx="93">
                    <c:v>A</c:v>
                  </c:pt>
                  <c:pt idx="94">
                    <c:v>P</c:v>
                  </c:pt>
                  <c:pt idx="96">
                    <c:v>A</c:v>
                  </c:pt>
                  <c:pt idx="97">
                    <c:v>P</c:v>
                  </c:pt>
                  <c:pt idx="99">
                    <c:v>A</c:v>
                  </c:pt>
                  <c:pt idx="100">
                    <c:v>P</c:v>
                  </c:pt>
                  <c:pt idx="102">
                    <c:v>A</c:v>
                  </c:pt>
                  <c:pt idx="103">
                    <c:v>P</c:v>
                  </c:pt>
                  <c:pt idx="105">
                    <c:v>A</c:v>
                  </c:pt>
                  <c:pt idx="106">
                    <c:v>P</c:v>
                  </c:pt>
                  <c:pt idx="108">
                    <c:v>A</c:v>
                  </c:pt>
                  <c:pt idx="109">
                    <c:v>P</c:v>
                  </c:pt>
                  <c:pt idx="111">
                    <c:v>A</c:v>
                  </c:pt>
                  <c:pt idx="112">
                    <c:v>P</c:v>
                  </c:pt>
                  <c:pt idx="114">
                    <c:v>A</c:v>
                  </c:pt>
                  <c:pt idx="115">
                    <c:v>P</c:v>
                  </c:pt>
                  <c:pt idx="117">
                    <c:v>A</c:v>
                  </c:pt>
                  <c:pt idx="118">
                    <c:v>P</c:v>
                  </c:pt>
                </c:lvl>
                <c:lvl>
                  <c:pt idx="0">
                    <c:v>Q1</c:v>
                  </c:pt>
                  <c:pt idx="3">
                    <c:v>Q2</c:v>
                  </c:pt>
                  <c:pt idx="6">
                    <c:v>Q3</c:v>
                  </c:pt>
                  <c:pt idx="9">
                    <c:v>Q4</c:v>
                  </c:pt>
                  <c:pt idx="12">
                    <c:v>Q1</c:v>
                  </c:pt>
                  <c:pt idx="15">
                    <c:v>Q2</c:v>
                  </c:pt>
                  <c:pt idx="18">
                    <c:v>Q3</c:v>
                  </c:pt>
                  <c:pt idx="21">
                    <c:v>Q4</c:v>
                  </c:pt>
                  <c:pt idx="24">
                    <c:v>Q1</c:v>
                  </c:pt>
                  <c:pt idx="27">
                    <c:v>Q2</c:v>
                  </c:pt>
                  <c:pt idx="30">
                    <c:v>Q3</c:v>
                  </c:pt>
                  <c:pt idx="33">
                    <c:v>Q4</c:v>
                  </c:pt>
                  <c:pt idx="36">
                    <c:v>Q1</c:v>
                  </c:pt>
                  <c:pt idx="39">
                    <c:v>Q2</c:v>
                  </c:pt>
                  <c:pt idx="42">
                    <c:v>Q3</c:v>
                  </c:pt>
                  <c:pt idx="45">
                    <c:v>Q4</c:v>
                  </c:pt>
                  <c:pt idx="48">
                    <c:v>Q1</c:v>
                  </c:pt>
                  <c:pt idx="51">
                    <c:v>Q2</c:v>
                  </c:pt>
                  <c:pt idx="54">
                    <c:v>Q3</c:v>
                  </c:pt>
                  <c:pt idx="57">
                    <c:v>Q4</c:v>
                  </c:pt>
                  <c:pt idx="60">
                    <c:v>Q1</c:v>
                  </c:pt>
                  <c:pt idx="63">
                    <c:v>Q2</c:v>
                  </c:pt>
                  <c:pt idx="66">
                    <c:v>Q3</c:v>
                  </c:pt>
                  <c:pt idx="69">
                    <c:v>Q4</c:v>
                  </c:pt>
                  <c:pt idx="72">
                    <c:v>Q1</c:v>
                  </c:pt>
                  <c:pt idx="75">
                    <c:v>Q2</c:v>
                  </c:pt>
                  <c:pt idx="78">
                    <c:v>Q3</c:v>
                  </c:pt>
                  <c:pt idx="81">
                    <c:v>Q4</c:v>
                  </c:pt>
                  <c:pt idx="84">
                    <c:v>Q1</c:v>
                  </c:pt>
                  <c:pt idx="87">
                    <c:v>Q2</c:v>
                  </c:pt>
                  <c:pt idx="90">
                    <c:v>Q3</c:v>
                  </c:pt>
                  <c:pt idx="93">
                    <c:v>Q4</c:v>
                  </c:pt>
                  <c:pt idx="96">
                    <c:v>Q1</c:v>
                  </c:pt>
                  <c:pt idx="99">
                    <c:v>Q2</c:v>
                  </c:pt>
                  <c:pt idx="102">
                    <c:v>Q3</c:v>
                  </c:pt>
                  <c:pt idx="105">
                    <c:v>Q4</c:v>
                  </c:pt>
                  <c:pt idx="108">
                    <c:v>Q1</c:v>
                  </c:pt>
                  <c:pt idx="111">
                    <c:v>Q2</c:v>
                  </c:pt>
                  <c:pt idx="114">
                    <c:v>Q3</c:v>
                  </c:pt>
                  <c:pt idx="117">
                    <c:v>Q4</c:v>
                  </c:pt>
                </c:lvl>
                <c:lvl>
                  <c:pt idx="0">
                    <c:v>2010</c:v>
                  </c:pt>
                  <c:pt idx="12">
                    <c:v>2011</c:v>
                  </c:pt>
                  <c:pt idx="24">
                    <c:v>2012</c:v>
                  </c:pt>
                  <c:pt idx="36">
                    <c:v>2013</c:v>
                  </c:pt>
                  <c:pt idx="48">
                    <c:v>2014</c:v>
                  </c:pt>
                  <c:pt idx="60">
                    <c:v>2015</c:v>
                  </c:pt>
                  <c:pt idx="72">
                    <c:v>2016</c:v>
                  </c:pt>
                  <c:pt idx="84">
                    <c:v>2017</c:v>
                  </c:pt>
                  <c:pt idx="96">
                    <c:v>2018</c:v>
                  </c:pt>
                  <c:pt idx="108">
                    <c:v>2019</c:v>
                  </c:pt>
                </c:lvl>
              </c:multiLvlStrCache>
            </c:multiLvlStrRef>
          </c:cat>
          <c:val>
            <c:numRef>
              <c:f>Sheet1!$H$17:$H$135</c:f>
              <c:numCache>
                <c:formatCode>General</c:formatCode>
                <c:ptCount val="119"/>
                <c:pt idx="0">
                  <c:v>10</c:v>
                </c:pt>
                <c:pt idx="1">
                  <c:v>9</c:v>
                </c:pt>
                <c:pt idx="3">
                  <c:v>25</c:v>
                </c:pt>
                <c:pt idx="4">
                  <c:v>24</c:v>
                </c:pt>
                <c:pt idx="6">
                  <c:v>17</c:v>
                </c:pt>
                <c:pt idx="7">
                  <c:v>16</c:v>
                </c:pt>
                <c:pt idx="9">
                  <c:v>23</c:v>
                </c:pt>
                <c:pt idx="10">
                  <c:v>16</c:v>
                </c:pt>
                <c:pt idx="12">
                  <c:v>31</c:v>
                </c:pt>
                <c:pt idx="13">
                  <c:v>30</c:v>
                </c:pt>
                <c:pt idx="15">
                  <c:v>21</c:v>
                </c:pt>
                <c:pt idx="18">
                  <c:v>29</c:v>
                </c:pt>
                <c:pt idx="19">
                  <c:v>25</c:v>
                </c:pt>
                <c:pt idx="21">
                  <c:v>14</c:v>
                </c:pt>
                <c:pt idx="22">
                  <c:v>11</c:v>
                </c:pt>
                <c:pt idx="24">
                  <c:v>26</c:v>
                </c:pt>
                <c:pt idx="25">
                  <c:v>22</c:v>
                </c:pt>
                <c:pt idx="27">
                  <c:v>19</c:v>
                </c:pt>
                <c:pt idx="28">
                  <c:v>16</c:v>
                </c:pt>
                <c:pt idx="30">
                  <c:v>19</c:v>
                </c:pt>
                <c:pt idx="31">
                  <c:v>15</c:v>
                </c:pt>
                <c:pt idx="33">
                  <c:v>25</c:v>
                </c:pt>
                <c:pt idx="34">
                  <c:v>23</c:v>
                </c:pt>
                <c:pt idx="36">
                  <c:v>13</c:v>
                </c:pt>
                <c:pt idx="37">
                  <c:v>14</c:v>
                </c:pt>
                <c:pt idx="39">
                  <c:v>44</c:v>
                </c:pt>
                <c:pt idx="40">
                  <c:v>33</c:v>
                </c:pt>
                <c:pt idx="42">
                  <c:v>17</c:v>
                </c:pt>
                <c:pt idx="43">
                  <c:v>14</c:v>
                </c:pt>
                <c:pt idx="45">
                  <c:v>24</c:v>
                </c:pt>
                <c:pt idx="46">
                  <c:v>22</c:v>
                </c:pt>
                <c:pt idx="48">
                  <c:v>23</c:v>
                </c:pt>
                <c:pt idx="49">
                  <c:v>20</c:v>
                </c:pt>
                <c:pt idx="51">
                  <c:v>30</c:v>
                </c:pt>
                <c:pt idx="52">
                  <c:v>26</c:v>
                </c:pt>
                <c:pt idx="54">
                  <c:v>30</c:v>
                </c:pt>
                <c:pt idx="55">
                  <c:v>24</c:v>
                </c:pt>
                <c:pt idx="57">
                  <c:v>27</c:v>
                </c:pt>
                <c:pt idx="58">
                  <c:v>26</c:v>
                </c:pt>
                <c:pt idx="60">
                  <c:v>16</c:v>
                </c:pt>
                <c:pt idx="61">
                  <c:v>12</c:v>
                </c:pt>
                <c:pt idx="63">
                  <c:v>19</c:v>
                </c:pt>
                <c:pt idx="64">
                  <c:v>17</c:v>
                </c:pt>
                <c:pt idx="66">
                  <c:v>17</c:v>
                </c:pt>
                <c:pt idx="67">
                  <c:v>13</c:v>
                </c:pt>
                <c:pt idx="69">
                  <c:v>21</c:v>
                </c:pt>
                <c:pt idx="70">
                  <c:v>18</c:v>
                </c:pt>
                <c:pt idx="72">
                  <c:v>18</c:v>
                </c:pt>
                <c:pt idx="73">
                  <c:v>17</c:v>
                </c:pt>
                <c:pt idx="75">
                  <c:v>18</c:v>
                </c:pt>
                <c:pt idx="76">
                  <c:v>16</c:v>
                </c:pt>
                <c:pt idx="78">
                  <c:v>6</c:v>
                </c:pt>
                <c:pt idx="79">
                  <c:v>3</c:v>
                </c:pt>
                <c:pt idx="81">
                  <c:v>9</c:v>
                </c:pt>
                <c:pt idx="82">
                  <c:v>8</c:v>
                </c:pt>
                <c:pt idx="84">
                  <c:v>15</c:v>
                </c:pt>
                <c:pt idx="85">
                  <c:v>14</c:v>
                </c:pt>
                <c:pt idx="87">
                  <c:v>9</c:v>
                </c:pt>
                <c:pt idx="88">
                  <c:v>8</c:v>
                </c:pt>
                <c:pt idx="90">
                  <c:v>7</c:v>
                </c:pt>
                <c:pt idx="91">
                  <c:v>7</c:v>
                </c:pt>
                <c:pt idx="93">
                  <c:v>8</c:v>
                </c:pt>
                <c:pt idx="94">
                  <c:v>6</c:v>
                </c:pt>
                <c:pt idx="96">
                  <c:v>18</c:v>
                </c:pt>
                <c:pt idx="97">
                  <c:v>13</c:v>
                </c:pt>
                <c:pt idx="99">
                  <c:v>17</c:v>
                </c:pt>
                <c:pt idx="100">
                  <c:v>14</c:v>
                </c:pt>
                <c:pt idx="102">
                  <c:v>20</c:v>
                </c:pt>
                <c:pt idx="103">
                  <c:v>14</c:v>
                </c:pt>
                <c:pt idx="105">
                  <c:v>6</c:v>
                </c:pt>
                <c:pt idx="106">
                  <c:v>0</c:v>
                </c:pt>
                <c:pt idx="109">
                  <c:v>23</c:v>
                </c:pt>
                <c:pt idx="112">
                  <c:v>9</c:v>
                </c:pt>
              </c:numCache>
            </c:numRef>
          </c:val>
        </c:ser>
        <c:dLbls>
          <c:showLegendKey val="0"/>
          <c:showVal val="0"/>
          <c:showCatName val="0"/>
          <c:showSerName val="0"/>
          <c:showPercent val="0"/>
          <c:showBubbleSize val="0"/>
        </c:dLbls>
        <c:gapWidth val="10"/>
        <c:overlap val="100"/>
        <c:axId val="446068736"/>
        <c:axId val="446072656"/>
      </c:barChart>
      <c:lineChart>
        <c:grouping val="standard"/>
        <c:varyColors val="0"/>
        <c:ser>
          <c:idx val="5"/>
          <c:order val="5"/>
          <c:tx>
            <c:strRef>
              <c:f>Sheet1!$I$1</c:f>
              <c:strCache>
                <c:ptCount val="1"/>
                <c:pt idx="0">
                  <c:v>Total</c:v>
                </c:pt>
              </c:strCache>
            </c:strRef>
          </c:tx>
          <c:spPr>
            <a:ln>
              <a:no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spPr>
              <a:noFill/>
              <a:ln>
                <a:noFill/>
              </a:ln>
              <a:effectLst/>
            </c:spPr>
            <c:txPr>
              <a:bodyPr rot="-5400000" vert="horz"/>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Sheet1!$A$17:$C$111</c:f>
              <c:multiLvlStrCache>
                <c:ptCount val="95"/>
                <c:lvl>
                  <c:pt idx="0">
                    <c:v>A</c:v>
                  </c:pt>
                  <c:pt idx="1">
                    <c:v>P</c:v>
                  </c:pt>
                  <c:pt idx="3">
                    <c:v>A</c:v>
                  </c:pt>
                  <c:pt idx="4">
                    <c:v>P</c:v>
                  </c:pt>
                  <c:pt idx="6">
                    <c:v>A</c:v>
                  </c:pt>
                  <c:pt idx="7">
                    <c:v>P</c:v>
                  </c:pt>
                  <c:pt idx="9">
                    <c:v>A</c:v>
                  </c:pt>
                  <c:pt idx="10">
                    <c:v>P</c:v>
                  </c:pt>
                  <c:pt idx="12">
                    <c:v>A</c:v>
                  </c:pt>
                  <c:pt idx="13">
                    <c:v>P</c:v>
                  </c:pt>
                  <c:pt idx="15">
                    <c:v>A</c:v>
                  </c:pt>
                  <c:pt idx="16">
                    <c:v>P</c:v>
                  </c:pt>
                  <c:pt idx="18">
                    <c:v>A</c:v>
                  </c:pt>
                  <c:pt idx="19">
                    <c:v>P</c:v>
                  </c:pt>
                  <c:pt idx="21">
                    <c:v>A</c:v>
                  </c:pt>
                  <c:pt idx="22">
                    <c:v>P</c:v>
                  </c:pt>
                  <c:pt idx="24">
                    <c:v>A</c:v>
                  </c:pt>
                  <c:pt idx="25">
                    <c:v>P</c:v>
                  </c:pt>
                  <c:pt idx="27">
                    <c:v>A</c:v>
                  </c:pt>
                  <c:pt idx="28">
                    <c:v>P</c:v>
                  </c:pt>
                  <c:pt idx="30">
                    <c:v>A</c:v>
                  </c:pt>
                  <c:pt idx="31">
                    <c:v>P</c:v>
                  </c:pt>
                  <c:pt idx="33">
                    <c:v>A</c:v>
                  </c:pt>
                  <c:pt idx="34">
                    <c:v>P</c:v>
                  </c:pt>
                  <c:pt idx="36">
                    <c:v>A</c:v>
                  </c:pt>
                  <c:pt idx="37">
                    <c:v>P</c:v>
                  </c:pt>
                  <c:pt idx="39">
                    <c:v>A</c:v>
                  </c:pt>
                  <c:pt idx="40">
                    <c:v>P</c:v>
                  </c:pt>
                  <c:pt idx="42">
                    <c:v>A</c:v>
                  </c:pt>
                  <c:pt idx="43">
                    <c:v>P</c:v>
                  </c:pt>
                  <c:pt idx="45">
                    <c:v>A</c:v>
                  </c:pt>
                  <c:pt idx="46">
                    <c:v>P</c:v>
                  </c:pt>
                  <c:pt idx="48">
                    <c:v>A</c:v>
                  </c:pt>
                  <c:pt idx="49">
                    <c:v>P</c:v>
                  </c:pt>
                  <c:pt idx="51">
                    <c:v>A</c:v>
                  </c:pt>
                  <c:pt idx="52">
                    <c:v>P</c:v>
                  </c:pt>
                  <c:pt idx="54">
                    <c:v>A</c:v>
                  </c:pt>
                  <c:pt idx="55">
                    <c:v>P</c:v>
                  </c:pt>
                  <c:pt idx="57">
                    <c:v>A</c:v>
                  </c:pt>
                  <c:pt idx="58">
                    <c:v>P</c:v>
                  </c:pt>
                  <c:pt idx="60">
                    <c:v>A</c:v>
                  </c:pt>
                  <c:pt idx="61">
                    <c:v>P</c:v>
                  </c:pt>
                  <c:pt idx="63">
                    <c:v>A</c:v>
                  </c:pt>
                  <c:pt idx="64">
                    <c:v>P</c:v>
                  </c:pt>
                  <c:pt idx="66">
                    <c:v>A</c:v>
                  </c:pt>
                  <c:pt idx="67">
                    <c:v>P</c:v>
                  </c:pt>
                  <c:pt idx="69">
                    <c:v>A</c:v>
                  </c:pt>
                  <c:pt idx="70">
                    <c:v>P</c:v>
                  </c:pt>
                  <c:pt idx="72">
                    <c:v>A</c:v>
                  </c:pt>
                  <c:pt idx="73">
                    <c:v>P</c:v>
                  </c:pt>
                  <c:pt idx="75">
                    <c:v>A</c:v>
                  </c:pt>
                  <c:pt idx="76">
                    <c:v>P</c:v>
                  </c:pt>
                  <c:pt idx="78">
                    <c:v>A</c:v>
                  </c:pt>
                  <c:pt idx="79">
                    <c:v>P</c:v>
                  </c:pt>
                  <c:pt idx="81">
                    <c:v>A</c:v>
                  </c:pt>
                  <c:pt idx="82">
                    <c:v>P</c:v>
                  </c:pt>
                  <c:pt idx="84">
                    <c:v>A</c:v>
                  </c:pt>
                  <c:pt idx="85">
                    <c:v>P</c:v>
                  </c:pt>
                  <c:pt idx="87">
                    <c:v>A</c:v>
                  </c:pt>
                  <c:pt idx="88">
                    <c:v>P</c:v>
                  </c:pt>
                  <c:pt idx="90">
                    <c:v>A</c:v>
                  </c:pt>
                  <c:pt idx="91">
                    <c:v>P</c:v>
                  </c:pt>
                  <c:pt idx="93">
                    <c:v>A</c:v>
                  </c:pt>
                  <c:pt idx="94">
                    <c:v>P</c:v>
                  </c:pt>
                </c:lvl>
                <c:lvl>
                  <c:pt idx="0">
                    <c:v>Q1</c:v>
                  </c:pt>
                  <c:pt idx="3">
                    <c:v>Q2</c:v>
                  </c:pt>
                  <c:pt idx="6">
                    <c:v>Q3</c:v>
                  </c:pt>
                  <c:pt idx="9">
                    <c:v>Q4</c:v>
                  </c:pt>
                  <c:pt idx="12">
                    <c:v>Q1</c:v>
                  </c:pt>
                  <c:pt idx="15">
                    <c:v>Q2</c:v>
                  </c:pt>
                  <c:pt idx="18">
                    <c:v>Q3</c:v>
                  </c:pt>
                  <c:pt idx="21">
                    <c:v>Q4</c:v>
                  </c:pt>
                  <c:pt idx="24">
                    <c:v>Q1</c:v>
                  </c:pt>
                  <c:pt idx="27">
                    <c:v>Q2</c:v>
                  </c:pt>
                  <c:pt idx="30">
                    <c:v>Q3</c:v>
                  </c:pt>
                  <c:pt idx="33">
                    <c:v>Q4</c:v>
                  </c:pt>
                  <c:pt idx="36">
                    <c:v>Q1</c:v>
                  </c:pt>
                  <c:pt idx="39">
                    <c:v>Q2</c:v>
                  </c:pt>
                  <c:pt idx="42">
                    <c:v>Q3</c:v>
                  </c:pt>
                  <c:pt idx="45">
                    <c:v>Q4</c:v>
                  </c:pt>
                  <c:pt idx="48">
                    <c:v>Q1</c:v>
                  </c:pt>
                  <c:pt idx="51">
                    <c:v>Q2</c:v>
                  </c:pt>
                  <c:pt idx="54">
                    <c:v>Q3</c:v>
                  </c:pt>
                  <c:pt idx="57">
                    <c:v>Q4</c:v>
                  </c:pt>
                  <c:pt idx="60">
                    <c:v>Q1</c:v>
                  </c:pt>
                  <c:pt idx="63">
                    <c:v>Q2</c:v>
                  </c:pt>
                  <c:pt idx="66">
                    <c:v>Q3</c:v>
                  </c:pt>
                  <c:pt idx="69">
                    <c:v>Q4</c:v>
                  </c:pt>
                  <c:pt idx="72">
                    <c:v>Q1</c:v>
                  </c:pt>
                  <c:pt idx="75">
                    <c:v>Q2</c:v>
                  </c:pt>
                  <c:pt idx="78">
                    <c:v>Q3</c:v>
                  </c:pt>
                  <c:pt idx="81">
                    <c:v>Q4</c:v>
                  </c:pt>
                  <c:pt idx="84">
                    <c:v>Q1</c:v>
                  </c:pt>
                  <c:pt idx="87">
                    <c:v>Q2</c:v>
                  </c:pt>
                  <c:pt idx="90">
                    <c:v>Q3</c:v>
                  </c:pt>
                  <c:pt idx="93">
                    <c:v>Q4</c:v>
                  </c:pt>
                </c:lvl>
                <c:lvl>
                  <c:pt idx="0">
                    <c:v>2010</c:v>
                  </c:pt>
                  <c:pt idx="12">
                    <c:v>2011</c:v>
                  </c:pt>
                  <c:pt idx="24">
                    <c:v>2012</c:v>
                  </c:pt>
                  <c:pt idx="36">
                    <c:v>2013</c:v>
                  </c:pt>
                  <c:pt idx="48">
                    <c:v>2014</c:v>
                  </c:pt>
                  <c:pt idx="60">
                    <c:v>2015</c:v>
                  </c:pt>
                  <c:pt idx="72">
                    <c:v>2016</c:v>
                  </c:pt>
                  <c:pt idx="84">
                    <c:v>2017</c:v>
                  </c:pt>
                </c:lvl>
              </c:multiLvlStrCache>
            </c:multiLvlStrRef>
          </c:cat>
          <c:val>
            <c:numRef>
              <c:f>Sheet1!$I$17:$I$135</c:f>
              <c:numCache>
                <c:formatCode>General</c:formatCode>
                <c:ptCount val="119"/>
                <c:pt idx="0">
                  <c:v>20</c:v>
                </c:pt>
                <c:pt idx="1">
                  <c:v>17</c:v>
                </c:pt>
                <c:pt idx="3">
                  <c:v>47</c:v>
                </c:pt>
                <c:pt idx="4">
                  <c:v>42</c:v>
                </c:pt>
                <c:pt idx="6">
                  <c:v>31</c:v>
                </c:pt>
                <c:pt idx="7">
                  <c:v>28</c:v>
                </c:pt>
                <c:pt idx="9">
                  <c:v>40</c:v>
                </c:pt>
                <c:pt idx="10">
                  <c:v>31</c:v>
                </c:pt>
                <c:pt idx="12">
                  <c:v>49</c:v>
                </c:pt>
                <c:pt idx="13">
                  <c:v>45</c:v>
                </c:pt>
                <c:pt idx="15">
                  <c:v>32</c:v>
                </c:pt>
                <c:pt idx="18">
                  <c:v>56</c:v>
                </c:pt>
                <c:pt idx="19">
                  <c:v>51</c:v>
                </c:pt>
                <c:pt idx="21">
                  <c:v>31</c:v>
                </c:pt>
                <c:pt idx="22">
                  <c:v>27</c:v>
                </c:pt>
                <c:pt idx="24">
                  <c:v>65</c:v>
                </c:pt>
                <c:pt idx="25">
                  <c:v>52</c:v>
                </c:pt>
                <c:pt idx="27">
                  <c:v>48</c:v>
                </c:pt>
                <c:pt idx="28">
                  <c:v>37</c:v>
                </c:pt>
                <c:pt idx="30">
                  <c:v>35</c:v>
                </c:pt>
                <c:pt idx="31">
                  <c:v>31</c:v>
                </c:pt>
                <c:pt idx="33">
                  <c:v>34</c:v>
                </c:pt>
                <c:pt idx="34">
                  <c:v>32</c:v>
                </c:pt>
                <c:pt idx="36">
                  <c:v>29</c:v>
                </c:pt>
                <c:pt idx="37">
                  <c:v>24</c:v>
                </c:pt>
                <c:pt idx="39">
                  <c:v>58</c:v>
                </c:pt>
                <c:pt idx="40">
                  <c:v>44</c:v>
                </c:pt>
                <c:pt idx="42">
                  <c:v>32</c:v>
                </c:pt>
                <c:pt idx="43">
                  <c:v>24</c:v>
                </c:pt>
                <c:pt idx="45">
                  <c:v>47</c:v>
                </c:pt>
                <c:pt idx="46">
                  <c:v>42</c:v>
                </c:pt>
                <c:pt idx="48">
                  <c:v>38</c:v>
                </c:pt>
                <c:pt idx="49">
                  <c:v>33</c:v>
                </c:pt>
                <c:pt idx="51">
                  <c:v>45</c:v>
                </c:pt>
                <c:pt idx="52">
                  <c:v>38</c:v>
                </c:pt>
                <c:pt idx="54">
                  <c:v>34</c:v>
                </c:pt>
                <c:pt idx="55">
                  <c:v>28</c:v>
                </c:pt>
                <c:pt idx="57">
                  <c:v>45</c:v>
                </c:pt>
                <c:pt idx="58">
                  <c:v>43</c:v>
                </c:pt>
                <c:pt idx="60">
                  <c:v>27</c:v>
                </c:pt>
                <c:pt idx="61">
                  <c:v>22</c:v>
                </c:pt>
                <c:pt idx="63">
                  <c:v>27</c:v>
                </c:pt>
                <c:pt idx="64">
                  <c:v>22</c:v>
                </c:pt>
                <c:pt idx="66">
                  <c:v>23</c:v>
                </c:pt>
                <c:pt idx="67">
                  <c:v>17</c:v>
                </c:pt>
                <c:pt idx="69">
                  <c:v>23</c:v>
                </c:pt>
                <c:pt idx="70">
                  <c:v>20</c:v>
                </c:pt>
                <c:pt idx="72">
                  <c:v>22</c:v>
                </c:pt>
                <c:pt idx="73">
                  <c:v>20</c:v>
                </c:pt>
                <c:pt idx="75">
                  <c:v>27</c:v>
                </c:pt>
                <c:pt idx="76">
                  <c:v>24</c:v>
                </c:pt>
                <c:pt idx="78">
                  <c:v>9</c:v>
                </c:pt>
                <c:pt idx="79">
                  <c:v>6</c:v>
                </c:pt>
                <c:pt idx="81">
                  <c:v>18</c:v>
                </c:pt>
                <c:pt idx="82">
                  <c:v>17</c:v>
                </c:pt>
                <c:pt idx="84">
                  <c:v>19</c:v>
                </c:pt>
                <c:pt idx="85">
                  <c:v>18</c:v>
                </c:pt>
                <c:pt idx="87">
                  <c:v>13</c:v>
                </c:pt>
                <c:pt idx="88">
                  <c:v>11</c:v>
                </c:pt>
                <c:pt idx="90">
                  <c:v>13</c:v>
                </c:pt>
                <c:pt idx="91">
                  <c:v>13</c:v>
                </c:pt>
                <c:pt idx="93">
                  <c:v>13</c:v>
                </c:pt>
                <c:pt idx="94">
                  <c:v>11</c:v>
                </c:pt>
                <c:pt idx="96">
                  <c:v>25</c:v>
                </c:pt>
                <c:pt idx="97">
                  <c:v>20</c:v>
                </c:pt>
                <c:pt idx="99">
                  <c:v>20</c:v>
                </c:pt>
                <c:pt idx="100">
                  <c:v>17</c:v>
                </c:pt>
                <c:pt idx="102">
                  <c:v>20</c:v>
                </c:pt>
                <c:pt idx="103">
                  <c:v>14</c:v>
                </c:pt>
                <c:pt idx="105">
                  <c:v>20</c:v>
                </c:pt>
                <c:pt idx="106">
                  <c:v>14</c:v>
                </c:pt>
                <c:pt idx="108">
                  <c:v>30</c:v>
                </c:pt>
                <c:pt idx="109">
                  <c:v>25</c:v>
                </c:pt>
                <c:pt idx="111">
                  <c:v>21</c:v>
                </c:pt>
                <c:pt idx="112">
                  <c:v>15</c:v>
                </c:pt>
              </c:numCache>
            </c:numRef>
          </c:val>
          <c:smooth val="0"/>
        </c:ser>
        <c:dLbls>
          <c:showLegendKey val="0"/>
          <c:showVal val="0"/>
          <c:showCatName val="0"/>
          <c:showSerName val="0"/>
          <c:showPercent val="0"/>
          <c:showBubbleSize val="0"/>
        </c:dLbls>
        <c:marker val="1"/>
        <c:smooth val="0"/>
        <c:axId val="446068736"/>
        <c:axId val="446072656"/>
      </c:lineChart>
      <c:catAx>
        <c:axId val="446068736"/>
        <c:scaling>
          <c:orientation val="minMax"/>
        </c:scaling>
        <c:delete val="0"/>
        <c:axPos val="b"/>
        <c:numFmt formatCode="General" sourceLinked="1"/>
        <c:majorTickMark val="out"/>
        <c:minorTickMark val="none"/>
        <c:tickLblPos val="nextTo"/>
        <c:txPr>
          <a:bodyPr rot="-5400000" vert="horz"/>
          <a:lstStyle/>
          <a:p>
            <a:pPr>
              <a:defRPr sz="600" b="1"/>
            </a:pPr>
            <a:endParaRPr lang="en-US"/>
          </a:p>
        </c:txPr>
        <c:crossAx val="446072656"/>
        <c:crosses val="autoZero"/>
        <c:auto val="1"/>
        <c:lblAlgn val="ctr"/>
        <c:lblOffset val="100"/>
        <c:tickMarkSkip val="2"/>
        <c:noMultiLvlLbl val="0"/>
      </c:catAx>
      <c:valAx>
        <c:axId val="446072656"/>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446068736"/>
        <c:crosses val="autoZero"/>
        <c:crossBetween val="between"/>
      </c:valAx>
    </c:plotArea>
    <c:legend>
      <c:legendPos val="b"/>
      <c:legendEntry>
        <c:idx val="5"/>
        <c:delete val="1"/>
      </c:legendEntry>
      <c:layout>
        <c:manualLayout>
          <c:xMode val="edge"/>
          <c:yMode val="edge"/>
          <c:x val="4.2193585602575585E-2"/>
          <c:y val="0.94131486792473107"/>
          <c:w val="0.94396370730374435"/>
          <c:h val="4.4064359795332214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996244003982451E-2"/>
          <c:y val="2.9345144356955382E-2"/>
          <c:w val="0.9203255950764776"/>
          <c:h val="0.75382245969254613"/>
        </c:manualLayout>
      </c:layout>
      <c:barChart>
        <c:barDir val="col"/>
        <c:grouping val="clustered"/>
        <c:varyColors val="0"/>
        <c:ser>
          <c:idx val="4"/>
          <c:order val="0"/>
          <c:tx>
            <c:strRef>
              <c:f>Sheet1!$B$1</c:f>
              <c:strCache>
                <c:ptCount val="1"/>
                <c:pt idx="0">
                  <c:v>2017 Indiana Survey Rates</c:v>
                </c:pt>
              </c:strCache>
            </c:strRef>
          </c:tx>
          <c:spPr>
            <a:solidFill>
              <a:schemeClr val="accent5">
                <a:lumMod val="50000"/>
              </a:schemeClr>
            </a:solidFill>
            <a:ln>
              <a:noFill/>
            </a:ln>
          </c:spPr>
          <c:invertIfNegative val="0"/>
          <c:dLbls>
            <c:spPr>
              <a:noFill/>
              <a:ln>
                <a:noFill/>
              </a:ln>
              <a:effectLst/>
            </c:spPr>
            <c:txPr>
              <a:bodyPr rot="-5400000" wrap="square" lIns="38100" tIns="19050" rIns="38100" bIns="19050" anchor="ctr">
                <a:spAutoFit/>
              </a:bodyPr>
              <a:lstStyle/>
              <a:p>
                <a:pPr>
                  <a:defRPr sz="12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Sheet1!$B$2:$B$27</c:f>
              <c:numCache>
                <c:formatCode>0.00%</c:formatCode>
                <c:ptCount val="26"/>
                <c:pt idx="0">
                  <c:v>0.241366295527458</c:v>
                </c:pt>
                <c:pt idx="1">
                  <c:v>0.32740684698316624</c:v>
                </c:pt>
                <c:pt idx="2">
                  <c:v>0.38462998102466794</c:v>
                </c:pt>
                <c:pt idx="3">
                  <c:v>0.42789193302891931</c:v>
                </c:pt>
                <c:pt idx="4">
                  <c:v>0.46059912230490363</c:v>
                </c:pt>
                <c:pt idx="5">
                  <c:v>0.4904906808672499</c:v>
                </c:pt>
                <c:pt idx="6">
                  <c:v>0.56894907495708569</c:v>
                </c:pt>
                <c:pt idx="7">
                  <c:v>0.61357552581261954</c:v>
                </c:pt>
                <c:pt idx="8">
                  <c:v>0.63857498563493587</c:v>
                </c:pt>
                <c:pt idx="9">
                  <c:v>0.65752895752895757</c:v>
                </c:pt>
                <c:pt idx="10">
                  <c:v>0.66866074874565806</c:v>
                </c:pt>
                <c:pt idx="11">
                  <c:v>0.71704677232315428</c:v>
                </c:pt>
                <c:pt idx="12">
                  <c:v>0.74458293384467877</c:v>
                </c:pt>
                <c:pt idx="13">
                  <c:v>0.77090000000000003</c:v>
                </c:pt>
                <c:pt idx="14">
                  <c:v>0.77990000000000004</c:v>
                </c:pt>
                <c:pt idx="15">
                  <c:v>0.78210000000000002</c:v>
                </c:pt>
                <c:pt idx="16">
                  <c:v>0.78890000000000005</c:v>
                </c:pt>
                <c:pt idx="17">
                  <c:v>0.81020000000000003</c:v>
                </c:pt>
                <c:pt idx="18">
                  <c:v>0.82120000000000004</c:v>
                </c:pt>
                <c:pt idx="19">
                  <c:v>0.82969999999999999</c:v>
                </c:pt>
                <c:pt idx="20">
                  <c:v>0.84489999999999998</c:v>
                </c:pt>
                <c:pt idx="21">
                  <c:v>0.86150000000000004</c:v>
                </c:pt>
                <c:pt idx="22">
                  <c:v>0.876</c:v>
                </c:pt>
                <c:pt idx="23">
                  <c:v>0.8911</c:v>
                </c:pt>
                <c:pt idx="24">
                  <c:v>0.90449999999999997</c:v>
                </c:pt>
                <c:pt idx="25">
                  <c:v>0.91849999999999998</c:v>
                </c:pt>
              </c:numCache>
            </c:numRef>
          </c:val>
        </c:ser>
        <c:dLbls>
          <c:showLegendKey val="0"/>
          <c:showVal val="0"/>
          <c:showCatName val="0"/>
          <c:showSerName val="0"/>
          <c:showPercent val="0"/>
          <c:showBubbleSize val="0"/>
        </c:dLbls>
        <c:gapWidth val="25"/>
        <c:axId val="446070696"/>
        <c:axId val="446064816"/>
      </c:barChart>
      <c:lineChart>
        <c:grouping val="standard"/>
        <c:varyColors val="0"/>
        <c:ser>
          <c:idx val="3"/>
          <c:order val="1"/>
          <c:tx>
            <c:strRef>
              <c:f>Sheet1!$C$1</c:f>
              <c:strCache>
                <c:ptCount val="1"/>
                <c:pt idx="0">
                  <c:v>2017 National</c:v>
                </c:pt>
              </c:strCache>
            </c:strRef>
          </c:tx>
          <c:spPr>
            <a:ln w="63500">
              <a:solidFill>
                <a:srgbClr val="FF0000"/>
              </a:solidFill>
            </a:ln>
          </c:spPr>
          <c:marker>
            <c:symbol val="none"/>
          </c:marker>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Sheet1!$C$2:$C$27</c:f>
              <c:numCache>
                <c:formatCode>0.00%</c:formatCode>
                <c:ptCount val="26"/>
                <c:pt idx="0">
                  <c:v>0.21240121811230539</c:v>
                </c:pt>
                <c:pt idx="1">
                  <c:v>0.29331924654730973</c:v>
                </c:pt>
                <c:pt idx="2">
                  <c:v>0.34225129665946169</c:v>
                </c:pt>
                <c:pt idx="3">
                  <c:v>0.37464904602698579</c:v>
                </c:pt>
                <c:pt idx="4">
                  <c:v>0.40039367243572815</c:v>
                </c:pt>
                <c:pt idx="5">
                  <c:v>0.43031149014283804</c:v>
                </c:pt>
                <c:pt idx="6">
                  <c:v>0.50772102575914624</c:v>
                </c:pt>
                <c:pt idx="7">
                  <c:v>0.55041883304448291</c:v>
                </c:pt>
                <c:pt idx="8">
                  <c:v>0.57670135220535379</c:v>
                </c:pt>
                <c:pt idx="9">
                  <c:v>0.60194942044257116</c:v>
                </c:pt>
                <c:pt idx="10">
                  <c:v>0.6217148159906225</c:v>
                </c:pt>
                <c:pt idx="11">
                  <c:v>0.66375599256432838</c:v>
                </c:pt>
                <c:pt idx="12">
                  <c:v>0.690114105554959</c:v>
                </c:pt>
                <c:pt idx="13">
                  <c:v>0.70860000000000001</c:v>
                </c:pt>
                <c:pt idx="14">
                  <c:v>0.71940000000000004</c:v>
                </c:pt>
                <c:pt idx="15">
                  <c:v>0.72470000000000001</c:v>
                </c:pt>
                <c:pt idx="16">
                  <c:v>0.73460000000000003</c:v>
                </c:pt>
                <c:pt idx="17">
                  <c:v>0.76670000000000005</c:v>
                </c:pt>
                <c:pt idx="18">
                  <c:v>0.77549999999999997</c:v>
                </c:pt>
                <c:pt idx="19">
                  <c:v>0.79659999999999997</c:v>
                </c:pt>
                <c:pt idx="20">
                  <c:v>0.81510000000000005</c:v>
                </c:pt>
                <c:pt idx="21">
                  <c:v>0.83</c:v>
                </c:pt>
                <c:pt idx="22">
                  <c:v>0.84399999999999997</c:v>
                </c:pt>
                <c:pt idx="23">
                  <c:v>0.85570000000000002</c:v>
                </c:pt>
                <c:pt idx="24">
                  <c:v>0.86460000000000004</c:v>
                </c:pt>
                <c:pt idx="25">
                  <c:v>0.86929999999999996</c:v>
                </c:pt>
              </c:numCache>
            </c:numRef>
          </c:val>
          <c:smooth val="0"/>
        </c:ser>
        <c:ser>
          <c:idx val="0"/>
          <c:order val="2"/>
          <c:tx>
            <c:strRef>
              <c:f>Sheet1!$D$1</c:f>
              <c:strCache>
                <c:ptCount val="1"/>
                <c:pt idx="0">
                  <c:v>2018 Indiana Survey Rates2</c:v>
                </c:pt>
              </c:strCache>
            </c:strRef>
          </c:tx>
          <c:spPr>
            <a:ln w="63500">
              <a:solidFill>
                <a:schemeClr val="accent5">
                  <a:lumMod val="60000"/>
                  <a:lumOff val="40000"/>
                </a:schemeClr>
              </a:solidFill>
            </a:ln>
          </c:spPr>
          <c:marker>
            <c:symbol val="none"/>
          </c:marker>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Sheet1!$D$2:$D$27</c:f>
              <c:numCache>
                <c:formatCode>0.00%</c:formatCode>
                <c:ptCount val="26"/>
                <c:pt idx="0">
                  <c:v>0.2268</c:v>
                </c:pt>
                <c:pt idx="1">
                  <c:v>0.30549999999999999</c:v>
                </c:pt>
                <c:pt idx="2">
                  <c:v>0.35670000000000002</c:v>
                </c:pt>
                <c:pt idx="3">
                  <c:v>0.39329999999999998</c:v>
                </c:pt>
                <c:pt idx="4">
                  <c:v>0.4204</c:v>
                </c:pt>
                <c:pt idx="5">
                  <c:v>0.45190000000000002</c:v>
                </c:pt>
                <c:pt idx="6">
                  <c:v>0.53810000000000002</c:v>
                </c:pt>
                <c:pt idx="7">
                  <c:v>0.57230000000000003</c:v>
                </c:pt>
                <c:pt idx="8">
                  <c:v>0.60360000000000003</c:v>
                </c:pt>
                <c:pt idx="9">
                  <c:v>0.63580000000000003</c:v>
                </c:pt>
                <c:pt idx="10">
                  <c:v>0.6532</c:v>
                </c:pt>
                <c:pt idx="11">
                  <c:v>0.69299999999999995</c:v>
                </c:pt>
                <c:pt idx="12">
                  <c:v>0.72289999999999999</c:v>
                </c:pt>
                <c:pt idx="13">
                  <c:v>0.74199999999999999</c:v>
                </c:pt>
                <c:pt idx="14">
                  <c:v>0.75229999999999997</c:v>
                </c:pt>
                <c:pt idx="15">
                  <c:v>0.76459999999999995</c:v>
                </c:pt>
                <c:pt idx="16">
                  <c:v>0.78849999999999998</c:v>
                </c:pt>
                <c:pt idx="17">
                  <c:v>0.80589999999999995</c:v>
                </c:pt>
                <c:pt idx="18">
                  <c:v>0.82399999999999995</c:v>
                </c:pt>
                <c:pt idx="19">
                  <c:v>0.82399999999999995</c:v>
                </c:pt>
                <c:pt idx="20">
                  <c:v>0.84360000000000002</c:v>
                </c:pt>
                <c:pt idx="21">
                  <c:v>0.8589</c:v>
                </c:pt>
                <c:pt idx="22">
                  <c:v>0.87270000000000003</c:v>
                </c:pt>
                <c:pt idx="23">
                  <c:v>0.89229999999999998</c:v>
                </c:pt>
                <c:pt idx="24">
                  <c:v>0.90169999999999995</c:v>
                </c:pt>
                <c:pt idx="25">
                  <c:v>0.90739999999999998</c:v>
                </c:pt>
              </c:numCache>
            </c:numRef>
          </c:val>
          <c:smooth val="0"/>
        </c:ser>
        <c:ser>
          <c:idx val="5"/>
          <c:order val="3"/>
          <c:tx>
            <c:strRef>
              <c:f>Sheet1!$E$1</c:f>
              <c:strCache>
                <c:ptCount val="1"/>
                <c:pt idx="0">
                  <c:v>2018 National</c:v>
                </c:pt>
              </c:strCache>
            </c:strRef>
          </c:tx>
          <c:spPr>
            <a:ln w="63500">
              <a:solidFill>
                <a:schemeClr val="accent3">
                  <a:lumMod val="75000"/>
                </a:schemeClr>
              </a:solidFill>
            </a:ln>
          </c:spPr>
          <c:marker>
            <c:symbol val="none"/>
          </c:marker>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Sheet1!$E$2:$E$27</c:f>
              <c:numCache>
                <c:formatCode>0.00%</c:formatCode>
                <c:ptCount val="26"/>
                <c:pt idx="0">
                  <c:v>0.17</c:v>
                </c:pt>
                <c:pt idx="1">
                  <c:v>0.21240000000000001</c:v>
                </c:pt>
                <c:pt idx="2">
                  <c:v>0.29330000000000001</c:v>
                </c:pt>
                <c:pt idx="3">
                  <c:v>0.34229999999999999</c:v>
                </c:pt>
                <c:pt idx="4">
                  <c:v>0.40039999999999998</c:v>
                </c:pt>
                <c:pt idx="5">
                  <c:v>0.43</c:v>
                </c:pt>
                <c:pt idx="6">
                  <c:v>0.48</c:v>
                </c:pt>
                <c:pt idx="7">
                  <c:v>0.50770000000000004</c:v>
                </c:pt>
                <c:pt idx="8">
                  <c:v>0.5504</c:v>
                </c:pt>
                <c:pt idx="9">
                  <c:v>0.60189999999999999</c:v>
                </c:pt>
                <c:pt idx="10">
                  <c:v>0.62170000000000003</c:v>
                </c:pt>
                <c:pt idx="11">
                  <c:v>0.66379999999999995</c:v>
                </c:pt>
                <c:pt idx="12">
                  <c:v>0.69010000000000005</c:v>
                </c:pt>
                <c:pt idx="13">
                  <c:v>0.7056</c:v>
                </c:pt>
                <c:pt idx="14">
                  <c:v>0.7571</c:v>
                </c:pt>
                <c:pt idx="15">
                  <c:v>0.76839999999999997</c:v>
                </c:pt>
                <c:pt idx="16">
                  <c:v>0.79490000000000005</c:v>
                </c:pt>
                <c:pt idx="17">
                  <c:v>0.80530000000000002</c:v>
                </c:pt>
                <c:pt idx="18">
                  <c:v>0.79659999999999997</c:v>
                </c:pt>
                <c:pt idx="19">
                  <c:v>0.79830000000000001</c:v>
                </c:pt>
                <c:pt idx="20">
                  <c:v>0.80740000000000001</c:v>
                </c:pt>
                <c:pt idx="21">
                  <c:v>0.82230000000000003</c:v>
                </c:pt>
                <c:pt idx="22">
                  <c:v>0.83930000000000005</c:v>
                </c:pt>
                <c:pt idx="23">
                  <c:v>0.85470000000000002</c:v>
                </c:pt>
                <c:pt idx="24">
                  <c:v>0.86439999999999995</c:v>
                </c:pt>
                <c:pt idx="25">
                  <c:v>0.86890000000000001</c:v>
                </c:pt>
              </c:numCache>
            </c:numRef>
          </c:val>
          <c:smooth val="0"/>
        </c:ser>
        <c:ser>
          <c:idx val="1"/>
          <c:order val="4"/>
          <c:tx>
            <c:strRef>
              <c:f>Sheet1!$F$1</c:f>
              <c:strCache>
                <c:ptCount val="1"/>
                <c:pt idx="0">
                  <c:v>Yellow Goal</c:v>
                </c:pt>
              </c:strCache>
            </c:strRef>
          </c:tx>
          <c:spPr>
            <a:ln w="50800">
              <a:solidFill>
                <a:srgbClr val="FFFF00"/>
              </a:solidFill>
            </a:ln>
          </c:spPr>
          <c:marker>
            <c:symbol val="none"/>
          </c:marker>
          <c:dPt>
            <c:idx val="3"/>
            <c:bubble3D val="0"/>
          </c:dPt>
          <c:dPt>
            <c:idx val="7"/>
            <c:bubble3D val="0"/>
          </c:dPt>
          <c:dPt>
            <c:idx val="14"/>
            <c:bubble3D val="0"/>
          </c:dPt>
          <c:dPt>
            <c:idx val="23"/>
            <c:bubble3D val="0"/>
          </c:dPt>
          <c:dLbls>
            <c:dLbl>
              <c:idx val="3"/>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dLbl>
              <c:idx val="14"/>
              <c:showLegendKey val="0"/>
              <c:showVal val="1"/>
              <c:showCatName val="0"/>
              <c:showSerName val="0"/>
              <c:showPercent val="0"/>
              <c:showBubbleSize val="0"/>
              <c:extLst>
                <c:ext xmlns:c15="http://schemas.microsoft.com/office/drawing/2012/chart" uri="{CE6537A1-D6FC-4f65-9D91-7224C49458BB}"/>
              </c:extLst>
            </c:dLbl>
            <c:dLbl>
              <c:idx val="23"/>
              <c:layout>
                <c:manualLayout>
                  <c:x val="-3.4482758620689655E-2"/>
                  <c:y val="3.5714285714285691E-2"/>
                </c:manualLayout>
              </c:layout>
              <c:showLegendKey val="0"/>
              <c:showVal val="1"/>
              <c:showCatName val="0"/>
              <c:showSerName val="0"/>
              <c:showPercent val="0"/>
              <c:showBubbleSize val="0"/>
              <c:extLst>
                <c:ext xmlns:c15="http://schemas.microsoft.com/office/drawing/2012/chart" uri="{CE6537A1-D6FC-4f65-9D91-7224C49458BB}"/>
              </c:extLst>
            </c:dLbl>
            <c:spPr>
              <a:solidFill>
                <a:srgbClr val="FFFF00"/>
              </a:solidFill>
            </c:spPr>
            <c:txPr>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Sheet1!$F$2:$F$27</c:f>
              <c:numCache>
                <c:formatCode>0%</c:formatCode>
                <c:ptCount val="26"/>
                <c:pt idx="0">
                  <c:v>0.05</c:v>
                </c:pt>
                <c:pt idx="1">
                  <c:v>0.1</c:v>
                </c:pt>
                <c:pt idx="2">
                  <c:v>0.15</c:v>
                </c:pt>
                <c:pt idx="3">
                  <c:v>0.2</c:v>
                </c:pt>
                <c:pt idx="4">
                  <c:v>0.25</c:v>
                </c:pt>
                <c:pt idx="5">
                  <c:v>0.3</c:v>
                </c:pt>
                <c:pt idx="6">
                  <c:v>0.33</c:v>
                </c:pt>
                <c:pt idx="7">
                  <c:v>0.35</c:v>
                </c:pt>
                <c:pt idx="8">
                  <c:v>0.4</c:v>
                </c:pt>
                <c:pt idx="9">
                  <c:v>0.48</c:v>
                </c:pt>
                <c:pt idx="10">
                  <c:v>0.51</c:v>
                </c:pt>
                <c:pt idx="11">
                  <c:v>0.54</c:v>
                </c:pt>
                <c:pt idx="12">
                  <c:v>0.56999999999999995</c:v>
                </c:pt>
                <c:pt idx="13">
                  <c:v>0.6</c:v>
                </c:pt>
                <c:pt idx="14">
                  <c:v>0.63</c:v>
                </c:pt>
                <c:pt idx="15">
                  <c:v>0.66</c:v>
                </c:pt>
                <c:pt idx="16">
                  <c:v>0.71</c:v>
                </c:pt>
                <c:pt idx="17">
                  <c:v>0.74</c:v>
                </c:pt>
                <c:pt idx="18">
                  <c:v>0.77</c:v>
                </c:pt>
                <c:pt idx="19">
                  <c:v>0.8</c:v>
                </c:pt>
                <c:pt idx="20">
                  <c:v>0.82</c:v>
                </c:pt>
                <c:pt idx="21">
                  <c:v>0.84</c:v>
                </c:pt>
                <c:pt idx="22">
                  <c:v>0.85</c:v>
                </c:pt>
                <c:pt idx="23">
                  <c:v>0.85</c:v>
                </c:pt>
                <c:pt idx="24">
                  <c:v>0.85</c:v>
                </c:pt>
                <c:pt idx="25">
                  <c:v>0.85</c:v>
                </c:pt>
              </c:numCache>
            </c:numRef>
          </c:val>
          <c:smooth val="0"/>
        </c:ser>
        <c:ser>
          <c:idx val="2"/>
          <c:order val="5"/>
          <c:tx>
            <c:strRef>
              <c:f>Sheet1!$G$1</c:f>
              <c:strCache>
                <c:ptCount val="1"/>
                <c:pt idx="0">
                  <c:v>Green Goal</c:v>
                </c:pt>
              </c:strCache>
            </c:strRef>
          </c:tx>
          <c:spPr>
            <a:ln w="50800">
              <a:solidFill>
                <a:srgbClr val="00B050"/>
              </a:solidFill>
            </a:ln>
          </c:spPr>
          <c:marker>
            <c:symbol val="none"/>
          </c:marker>
          <c:dPt>
            <c:idx val="3"/>
            <c:bubble3D val="0"/>
          </c:dPt>
          <c:dPt>
            <c:idx val="7"/>
            <c:bubble3D val="0"/>
          </c:dPt>
          <c:dPt>
            <c:idx val="14"/>
            <c:bubble3D val="0"/>
          </c:dPt>
          <c:dPt>
            <c:idx val="23"/>
            <c:bubble3D val="0"/>
          </c:dPt>
          <c:dLbls>
            <c:dLbl>
              <c:idx val="3"/>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dLbl>
              <c:idx val="14"/>
              <c:showLegendKey val="0"/>
              <c:showVal val="1"/>
              <c:showCatName val="0"/>
              <c:showSerName val="0"/>
              <c:showPercent val="0"/>
              <c:showBubbleSize val="0"/>
              <c:extLst>
                <c:ext xmlns:c15="http://schemas.microsoft.com/office/drawing/2012/chart" uri="{CE6537A1-D6FC-4f65-9D91-7224C49458BB}"/>
              </c:extLst>
            </c:dLbl>
            <c:dLbl>
              <c:idx val="23"/>
              <c:layout>
                <c:manualLayout>
                  <c:x val="-3.4482758620689655E-2"/>
                  <c:y val="-3.3333520809898765E-2"/>
                </c:manualLayout>
              </c:layout>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6"/>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Final</c:v>
                </c:pt>
              </c:strCache>
            </c:strRef>
          </c:cat>
          <c:val>
            <c:numRef>
              <c:f>Sheet1!$G$2:$G$27</c:f>
              <c:numCache>
                <c:formatCode>0%</c:formatCode>
                <c:ptCount val="26"/>
                <c:pt idx="0">
                  <c:v>0.12000000000000001</c:v>
                </c:pt>
                <c:pt idx="1">
                  <c:v>0.17</c:v>
                </c:pt>
                <c:pt idx="2">
                  <c:v>0.22</c:v>
                </c:pt>
                <c:pt idx="3">
                  <c:v>0.27</c:v>
                </c:pt>
                <c:pt idx="4">
                  <c:v>0.32</c:v>
                </c:pt>
                <c:pt idx="5">
                  <c:v>0.37</c:v>
                </c:pt>
                <c:pt idx="6">
                  <c:v>0.4</c:v>
                </c:pt>
                <c:pt idx="7">
                  <c:v>0.42</c:v>
                </c:pt>
                <c:pt idx="8">
                  <c:v>0.47000000000000003</c:v>
                </c:pt>
                <c:pt idx="9">
                  <c:v>0.55000000000000004</c:v>
                </c:pt>
                <c:pt idx="10">
                  <c:v>0.58000000000000007</c:v>
                </c:pt>
                <c:pt idx="11">
                  <c:v>0.6100000000000001</c:v>
                </c:pt>
                <c:pt idx="12">
                  <c:v>0.6399999999999999</c:v>
                </c:pt>
                <c:pt idx="13">
                  <c:v>0.66999999999999993</c:v>
                </c:pt>
                <c:pt idx="14">
                  <c:v>0.7</c:v>
                </c:pt>
                <c:pt idx="15">
                  <c:v>0.73</c:v>
                </c:pt>
                <c:pt idx="16">
                  <c:v>0.78</c:v>
                </c:pt>
                <c:pt idx="17">
                  <c:v>0.81</c:v>
                </c:pt>
                <c:pt idx="18">
                  <c:v>0.84000000000000008</c:v>
                </c:pt>
                <c:pt idx="19">
                  <c:v>0.87000000000000011</c:v>
                </c:pt>
                <c:pt idx="20">
                  <c:v>0.8899999999999999</c:v>
                </c:pt>
                <c:pt idx="21">
                  <c:v>0.90999999999999992</c:v>
                </c:pt>
                <c:pt idx="22">
                  <c:v>0.91</c:v>
                </c:pt>
                <c:pt idx="23">
                  <c:v>0.91</c:v>
                </c:pt>
                <c:pt idx="24">
                  <c:v>0.91</c:v>
                </c:pt>
                <c:pt idx="25">
                  <c:v>0.91</c:v>
                </c:pt>
              </c:numCache>
            </c:numRef>
          </c:val>
          <c:smooth val="0"/>
        </c:ser>
        <c:dLbls>
          <c:showLegendKey val="0"/>
          <c:showVal val="0"/>
          <c:showCatName val="0"/>
          <c:showSerName val="0"/>
          <c:showPercent val="0"/>
          <c:showBubbleSize val="0"/>
        </c:dLbls>
        <c:marker val="1"/>
        <c:smooth val="0"/>
        <c:axId val="446070696"/>
        <c:axId val="446064816"/>
      </c:lineChart>
      <c:catAx>
        <c:axId val="446070696"/>
        <c:scaling>
          <c:orientation val="minMax"/>
        </c:scaling>
        <c:delete val="0"/>
        <c:axPos val="b"/>
        <c:numFmt formatCode="General" sourceLinked="1"/>
        <c:majorTickMark val="out"/>
        <c:minorTickMark val="none"/>
        <c:tickLblPos val="nextTo"/>
        <c:txPr>
          <a:bodyPr rot="-5400000"/>
          <a:lstStyle/>
          <a:p>
            <a:pPr>
              <a:defRPr sz="1200" b="1"/>
            </a:pPr>
            <a:endParaRPr lang="en-US"/>
          </a:p>
        </c:txPr>
        <c:crossAx val="446064816"/>
        <c:crosses val="autoZero"/>
        <c:auto val="0"/>
        <c:lblAlgn val="ctr"/>
        <c:lblOffset val="100"/>
        <c:noMultiLvlLbl val="0"/>
      </c:catAx>
      <c:valAx>
        <c:axId val="446064816"/>
        <c:scaling>
          <c:orientation val="minMax"/>
          <c:max val="1"/>
        </c:scaling>
        <c:delete val="0"/>
        <c:axPos val="l"/>
        <c:majorGridlines/>
        <c:numFmt formatCode="0%" sourceLinked="0"/>
        <c:majorTickMark val="out"/>
        <c:minorTickMark val="none"/>
        <c:tickLblPos val="nextTo"/>
        <c:txPr>
          <a:bodyPr/>
          <a:lstStyle/>
          <a:p>
            <a:pPr>
              <a:defRPr sz="1200"/>
            </a:pPr>
            <a:endParaRPr lang="en-US"/>
          </a:p>
        </c:txPr>
        <c:crossAx val="446070696"/>
        <c:crosses val="autoZero"/>
        <c:crossBetween val="between"/>
      </c:valAx>
      <c:spPr>
        <a:noFill/>
        <a:ln w="25409">
          <a:noFill/>
        </a:ln>
      </c:spPr>
    </c:plotArea>
    <c:legend>
      <c:legendPos val="b"/>
      <c:layout>
        <c:manualLayout>
          <c:xMode val="edge"/>
          <c:yMode val="edge"/>
          <c:x val="0"/>
          <c:y val="0.94504077364661065"/>
          <c:w val="1"/>
          <c:h val="4.3054555680539931E-2"/>
        </c:manualLayout>
      </c:layout>
      <c:overlay val="0"/>
      <c:txPr>
        <a:bodyPr/>
        <a:lstStyle/>
        <a:p>
          <a:pPr>
            <a:defRPr sz="1000"/>
          </a:pPr>
          <a:endParaRPr lang="en-US"/>
        </a:p>
      </c:txPr>
    </c:legend>
    <c:plotVisOnly val="1"/>
    <c:dispBlanksAs val="gap"/>
    <c:showDLblsOverMax val="0"/>
  </c:chart>
  <c:txPr>
    <a:bodyPr/>
    <a:lstStyle/>
    <a:p>
      <a:pPr>
        <a:defRPr sz="1804"/>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996244003982451E-2"/>
          <c:y val="2.9345144356955382E-2"/>
          <c:w val="0.9203255950764776"/>
          <c:h val="0.75382245969254613"/>
        </c:manualLayout>
      </c:layout>
      <c:barChart>
        <c:barDir val="col"/>
        <c:grouping val="clustered"/>
        <c:varyColors val="0"/>
        <c:ser>
          <c:idx val="4"/>
          <c:order val="0"/>
          <c:tx>
            <c:strRef>
              <c:f>Sheet1!$B$1</c:f>
              <c:strCache>
                <c:ptCount val="1"/>
                <c:pt idx="0">
                  <c:v>2017 Indiana % in Coded</c:v>
                </c:pt>
              </c:strCache>
            </c:strRef>
          </c:tx>
          <c:spPr>
            <a:solidFill>
              <a:schemeClr val="accent5">
                <a:lumMod val="50000"/>
              </a:schemeClr>
            </a:solidFill>
            <a:ln>
              <a:noFill/>
            </a:ln>
          </c:spPr>
          <c:invertIfNegative val="0"/>
          <c:dLbls>
            <c:spPr>
              <a:noFill/>
              <a:ln>
                <a:noFill/>
              </a:ln>
              <a:effectLst/>
            </c:spPr>
            <c:txPr>
              <a:bodyPr rot="-5400000" wrap="square" lIns="38100" tIns="19050" rIns="38100" bIns="19050" anchor="ctr">
                <a:spAutoFit/>
              </a:bodyPr>
              <a:lstStyle/>
              <a:p>
                <a:pPr>
                  <a:defRPr sz="12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Sheet1!$A$2:$A$33</c:f>
              <c:strCache>
                <c:ptCount val="32"/>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Week 27</c:v>
                </c:pt>
                <c:pt idx="26">
                  <c:v>Week 28</c:v>
                </c:pt>
                <c:pt idx="27">
                  <c:v>Week 29</c:v>
                </c:pt>
                <c:pt idx="28">
                  <c:v>Week 30</c:v>
                </c:pt>
                <c:pt idx="29">
                  <c:v>Week 31</c:v>
                </c:pt>
                <c:pt idx="30">
                  <c:v>Week 32</c:v>
                </c:pt>
                <c:pt idx="31">
                  <c:v>Final</c:v>
                </c:pt>
              </c:strCache>
            </c:strRef>
          </c:cat>
          <c:val>
            <c:numRef>
              <c:f>Sheet1!$B$2:$B$33</c:f>
              <c:numCache>
                <c:formatCode>0.00%</c:formatCode>
                <c:ptCount val="32"/>
                <c:pt idx="0">
                  <c:v>0.60950764006791169</c:v>
                </c:pt>
                <c:pt idx="1">
                  <c:v>0.72650534608891393</c:v>
                </c:pt>
                <c:pt idx="2">
                  <c:v>0.77768203360620425</c:v>
                </c:pt>
                <c:pt idx="3">
                  <c:v>0.82274368231046935</c:v>
                </c:pt>
                <c:pt idx="4">
                  <c:v>0.85428571428571431</c:v>
                </c:pt>
                <c:pt idx="5">
                  <c:v>0.91068249258160239</c:v>
                </c:pt>
                <c:pt idx="6">
                  <c:v>0.90943093775046757</c:v>
                </c:pt>
                <c:pt idx="7">
                  <c:v>0.93151712071982007</c:v>
                </c:pt>
                <c:pt idx="8">
                  <c:v>0.96504339440694309</c:v>
                </c:pt>
                <c:pt idx="9">
                  <c:v>0.96244685876239966</c:v>
                </c:pt>
                <c:pt idx="10">
                  <c:v>0.97690153989734019</c:v>
                </c:pt>
                <c:pt idx="11">
                  <c:v>0.95802032699955808</c:v>
                </c:pt>
                <c:pt idx="12">
                  <c:v>0.92936028339237342</c:v>
                </c:pt>
                <c:pt idx="13">
                  <c:v>0.91400000000000003</c:v>
                </c:pt>
                <c:pt idx="14">
                  <c:v>0.91930000000000001</c:v>
                </c:pt>
                <c:pt idx="15">
                  <c:v>0.91710000000000003</c:v>
                </c:pt>
                <c:pt idx="16">
                  <c:v>0.92210000000000003</c:v>
                </c:pt>
                <c:pt idx="17">
                  <c:v>0.91120000000000001</c:v>
                </c:pt>
                <c:pt idx="18">
                  <c:v>0.92979999999999996</c:v>
                </c:pt>
                <c:pt idx="19">
                  <c:v>0.95730000000000004</c:v>
                </c:pt>
                <c:pt idx="20">
                  <c:v>0.93679999999999997</c:v>
                </c:pt>
                <c:pt idx="21">
                  <c:v>0.92479999999999996</c:v>
                </c:pt>
                <c:pt idx="22">
                  <c:v>0.92359999999999998</c:v>
                </c:pt>
                <c:pt idx="23">
                  <c:v>0.91639999999999999</c:v>
                </c:pt>
                <c:pt idx="24">
                  <c:v>0.9093</c:v>
                </c:pt>
                <c:pt idx="25">
                  <c:v>0.89339999999999997</c:v>
                </c:pt>
                <c:pt idx="26">
                  <c:v>0.90839999999999999</c:v>
                </c:pt>
                <c:pt idx="27">
                  <c:v>0.99260000000000004</c:v>
                </c:pt>
                <c:pt idx="28">
                  <c:v>0.99790000000000001</c:v>
                </c:pt>
                <c:pt idx="29">
                  <c:v>0.99790000000000001</c:v>
                </c:pt>
                <c:pt idx="30">
                  <c:v>0.998</c:v>
                </c:pt>
                <c:pt idx="31">
                  <c:v>0.998</c:v>
                </c:pt>
              </c:numCache>
            </c:numRef>
          </c:val>
        </c:ser>
        <c:dLbls>
          <c:showLegendKey val="0"/>
          <c:showVal val="0"/>
          <c:showCatName val="0"/>
          <c:showSerName val="0"/>
          <c:showPercent val="0"/>
          <c:showBubbleSize val="0"/>
        </c:dLbls>
        <c:gapWidth val="25"/>
        <c:axId val="446068344"/>
        <c:axId val="446069128"/>
      </c:barChart>
      <c:lineChart>
        <c:grouping val="standard"/>
        <c:varyColors val="0"/>
        <c:ser>
          <c:idx val="3"/>
          <c:order val="1"/>
          <c:tx>
            <c:strRef>
              <c:f>Sheet1!$C$1</c:f>
              <c:strCache>
                <c:ptCount val="1"/>
                <c:pt idx="0">
                  <c:v>2017 National</c:v>
                </c:pt>
              </c:strCache>
            </c:strRef>
          </c:tx>
          <c:spPr>
            <a:ln w="63500">
              <a:solidFill>
                <a:srgbClr val="FF0000"/>
              </a:solidFill>
            </a:ln>
          </c:spPr>
          <c:marker>
            <c:symbol val="none"/>
          </c:marker>
          <c:cat>
            <c:strRef>
              <c:f>Sheet1!$A$2:$A$33</c:f>
              <c:strCache>
                <c:ptCount val="32"/>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Week 27</c:v>
                </c:pt>
                <c:pt idx="26">
                  <c:v>Week 28</c:v>
                </c:pt>
                <c:pt idx="27">
                  <c:v>Week 29</c:v>
                </c:pt>
                <c:pt idx="28">
                  <c:v>Week 30</c:v>
                </c:pt>
                <c:pt idx="29">
                  <c:v>Week 31</c:v>
                </c:pt>
                <c:pt idx="30">
                  <c:v>Week 32</c:v>
                </c:pt>
                <c:pt idx="31">
                  <c:v>Final</c:v>
                </c:pt>
              </c:strCache>
            </c:strRef>
          </c:cat>
          <c:val>
            <c:numRef>
              <c:f>Sheet1!$C$2:$C$33</c:f>
              <c:numCache>
                <c:formatCode>0.00%</c:formatCode>
                <c:ptCount val="32"/>
                <c:pt idx="0">
                  <c:v>0.45436651138376749</c:v>
                </c:pt>
                <c:pt idx="1">
                  <c:v>0.46665769463696927</c:v>
                </c:pt>
                <c:pt idx="2">
                  <c:v>0.52361557310100737</c:v>
                </c:pt>
                <c:pt idx="3">
                  <c:v>0.56217402182490039</c:v>
                </c:pt>
                <c:pt idx="4">
                  <c:v>0.61621023415953768</c:v>
                </c:pt>
                <c:pt idx="5">
                  <c:v>0.66887225540878426</c:v>
                </c:pt>
                <c:pt idx="6">
                  <c:v>0.67403456005447893</c:v>
                </c:pt>
                <c:pt idx="7">
                  <c:v>0.69456119399045912</c:v>
                </c:pt>
                <c:pt idx="8">
                  <c:v>0.73236514522821572</c:v>
                </c:pt>
                <c:pt idx="9">
                  <c:v>0.76155891356579219</c:v>
                </c:pt>
                <c:pt idx="10">
                  <c:v>0.80777099742188796</c:v>
                </c:pt>
                <c:pt idx="11">
                  <c:v>0.83478650055803882</c:v>
                </c:pt>
                <c:pt idx="12">
                  <c:v>0.85902876511641735</c:v>
                </c:pt>
                <c:pt idx="13">
                  <c:v>0.87939999999999996</c:v>
                </c:pt>
                <c:pt idx="14">
                  <c:v>0.89270000000000005</c:v>
                </c:pt>
                <c:pt idx="15">
                  <c:v>0.89870000000000005</c:v>
                </c:pt>
                <c:pt idx="16">
                  <c:v>0.90980000000000005</c:v>
                </c:pt>
                <c:pt idx="17">
                  <c:v>0.9153</c:v>
                </c:pt>
                <c:pt idx="18">
                  <c:v>0.9224</c:v>
                </c:pt>
                <c:pt idx="19">
                  <c:v>0.92030000000000001</c:v>
                </c:pt>
                <c:pt idx="20">
                  <c:v>0.92400000000000004</c:v>
                </c:pt>
                <c:pt idx="21">
                  <c:v>0.92789999999999995</c:v>
                </c:pt>
                <c:pt idx="22">
                  <c:v>0.94279999999999997</c:v>
                </c:pt>
                <c:pt idx="23">
                  <c:v>0.94850000000000001</c:v>
                </c:pt>
                <c:pt idx="24">
                  <c:v>0.95879999999999999</c:v>
                </c:pt>
                <c:pt idx="25">
                  <c:v>0.9607</c:v>
                </c:pt>
                <c:pt idx="26">
                  <c:v>0.97319999999999995</c:v>
                </c:pt>
                <c:pt idx="27">
                  <c:v>0.99739999999999995</c:v>
                </c:pt>
                <c:pt idx="28">
                  <c:v>0.99880000000000002</c:v>
                </c:pt>
                <c:pt idx="29">
                  <c:v>0.99939999999999996</c:v>
                </c:pt>
                <c:pt idx="30">
                  <c:v>0.99939999999999996</c:v>
                </c:pt>
                <c:pt idx="31">
                  <c:v>0.99950000000000006</c:v>
                </c:pt>
              </c:numCache>
            </c:numRef>
          </c:val>
          <c:smooth val="0"/>
        </c:ser>
        <c:ser>
          <c:idx val="0"/>
          <c:order val="2"/>
          <c:tx>
            <c:strRef>
              <c:f>Sheet1!$D$1</c:f>
              <c:strCache>
                <c:ptCount val="1"/>
                <c:pt idx="0">
                  <c:v>2018 Indiana% in Coded</c:v>
                </c:pt>
              </c:strCache>
            </c:strRef>
          </c:tx>
          <c:spPr>
            <a:ln w="63500">
              <a:solidFill>
                <a:schemeClr val="accent5">
                  <a:lumMod val="60000"/>
                  <a:lumOff val="40000"/>
                </a:schemeClr>
              </a:solidFill>
            </a:ln>
          </c:spPr>
          <c:marker>
            <c:symbol val="none"/>
          </c:marker>
          <c:cat>
            <c:strRef>
              <c:f>Sheet1!$A$2:$A$33</c:f>
              <c:strCache>
                <c:ptCount val="32"/>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Week 27</c:v>
                </c:pt>
                <c:pt idx="26">
                  <c:v>Week 28</c:v>
                </c:pt>
                <c:pt idx="27">
                  <c:v>Week 29</c:v>
                </c:pt>
                <c:pt idx="28">
                  <c:v>Week 30</c:v>
                </c:pt>
                <c:pt idx="29">
                  <c:v>Week 31</c:v>
                </c:pt>
                <c:pt idx="30">
                  <c:v>Week 32</c:v>
                </c:pt>
                <c:pt idx="31">
                  <c:v>Final</c:v>
                </c:pt>
              </c:strCache>
            </c:strRef>
          </c:cat>
          <c:val>
            <c:numRef>
              <c:f>Sheet1!$D$2:$D$33</c:f>
              <c:numCache>
                <c:formatCode>0.00%</c:formatCode>
                <c:ptCount val="32"/>
                <c:pt idx="0">
                  <c:v>0.1234</c:v>
                </c:pt>
                <c:pt idx="1">
                  <c:v>0.1341</c:v>
                </c:pt>
                <c:pt idx="2">
                  <c:v>0.1386</c:v>
                </c:pt>
                <c:pt idx="3">
                  <c:v>0.1792</c:v>
                </c:pt>
                <c:pt idx="4">
                  <c:v>0.17349999999999999</c:v>
                </c:pt>
                <c:pt idx="5">
                  <c:v>0.20530000000000001</c:v>
                </c:pt>
                <c:pt idx="6">
                  <c:v>0.21560000000000001</c:v>
                </c:pt>
                <c:pt idx="7">
                  <c:v>0.25030000000000002</c:v>
                </c:pt>
                <c:pt idx="8">
                  <c:v>0.34889999999999999</c:v>
                </c:pt>
                <c:pt idx="9">
                  <c:v>0.41320000000000001</c:v>
                </c:pt>
                <c:pt idx="10">
                  <c:v>0.50119999999999998</c:v>
                </c:pt>
                <c:pt idx="11">
                  <c:v>0.57379999999999998</c:v>
                </c:pt>
                <c:pt idx="12">
                  <c:v>0.60070000000000001</c:v>
                </c:pt>
                <c:pt idx="13">
                  <c:v>0.62170000000000003</c:v>
                </c:pt>
                <c:pt idx="14">
                  <c:v>0.6583</c:v>
                </c:pt>
                <c:pt idx="15">
                  <c:v>0.67479999999999996</c:v>
                </c:pt>
                <c:pt idx="16">
                  <c:v>0.67920000000000003</c:v>
                </c:pt>
                <c:pt idx="17">
                  <c:v>0.67020000000000002</c:v>
                </c:pt>
                <c:pt idx="18">
                  <c:v>0.69240000000000002</c:v>
                </c:pt>
                <c:pt idx="19">
                  <c:v>0.69240000000000002</c:v>
                </c:pt>
                <c:pt idx="20">
                  <c:v>0.7278</c:v>
                </c:pt>
                <c:pt idx="21">
                  <c:v>0.75370000000000004</c:v>
                </c:pt>
                <c:pt idx="22">
                  <c:v>0.77229999999999999</c:v>
                </c:pt>
                <c:pt idx="23">
                  <c:v>0.81100000000000005</c:v>
                </c:pt>
                <c:pt idx="24">
                  <c:v>0.90180000000000005</c:v>
                </c:pt>
                <c:pt idx="25">
                  <c:v>0.97240000000000004</c:v>
                </c:pt>
                <c:pt idx="26">
                  <c:v>0.99050000000000005</c:v>
                </c:pt>
                <c:pt idx="27">
                  <c:v>0.99639999999999995</c:v>
                </c:pt>
                <c:pt idx="28">
                  <c:v>0.99929999999999997</c:v>
                </c:pt>
                <c:pt idx="29">
                  <c:v>0.99909999999999999</c:v>
                </c:pt>
                <c:pt idx="30">
                  <c:v>0.99880000000000002</c:v>
                </c:pt>
              </c:numCache>
            </c:numRef>
          </c:val>
          <c:smooth val="0"/>
        </c:ser>
        <c:ser>
          <c:idx val="5"/>
          <c:order val="3"/>
          <c:tx>
            <c:strRef>
              <c:f>Sheet1!$E$1</c:f>
              <c:strCache>
                <c:ptCount val="1"/>
                <c:pt idx="0">
                  <c:v>2018 National</c:v>
                </c:pt>
              </c:strCache>
            </c:strRef>
          </c:tx>
          <c:spPr>
            <a:ln w="63500">
              <a:solidFill>
                <a:schemeClr val="accent3">
                  <a:lumMod val="75000"/>
                </a:schemeClr>
              </a:solidFill>
            </a:ln>
          </c:spPr>
          <c:marker>
            <c:symbol val="none"/>
          </c:marker>
          <c:cat>
            <c:strRef>
              <c:f>Sheet1!$A$2:$A$33</c:f>
              <c:strCache>
                <c:ptCount val="32"/>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Week 27</c:v>
                </c:pt>
                <c:pt idx="26">
                  <c:v>Week 28</c:v>
                </c:pt>
                <c:pt idx="27">
                  <c:v>Week 29</c:v>
                </c:pt>
                <c:pt idx="28">
                  <c:v>Week 30</c:v>
                </c:pt>
                <c:pt idx="29">
                  <c:v>Week 31</c:v>
                </c:pt>
                <c:pt idx="30">
                  <c:v>Week 32</c:v>
                </c:pt>
                <c:pt idx="31">
                  <c:v>Final</c:v>
                </c:pt>
              </c:strCache>
            </c:strRef>
          </c:cat>
          <c:val>
            <c:numRef>
              <c:f>Sheet1!$E$2:$E$33</c:f>
              <c:numCache>
                <c:formatCode>0.00%</c:formatCode>
                <c:ptCount val="32"/>
                <c:pt idx="0">
                  <c:v>0.3115</c:v>
                </c:pt>
                <c:pt idx="1">
                  <c:v>0.33889999999999998</c:v>
                </c:pt>
                <c:pt idx="2">
                  <c:v>0.38929999999999998</c:v>
                </c:pt>
                <c:pt idx="3">
                  <c:v>0.45440000000000003</c:v>
                </c:pt>
                <c:pt idx="4">
                  <c:v>0.4667</c:v>
                </c:pt>
                <c:pt idx="5">
                  <c:v>0.52359999999999995</c:v>
                </c:pt>
                <c:pt idx="6">
                  <c:v>0.56230000000000002</c:v>
                </c:pt>
                <c:pt idx="7">
                  <c:v>0.61619999999999997</c:v>
                </c:pt>
                <c:pt idx="8">
                  <c:v>0.65</c:v>
                </c:pt>
                <c:pt idx="9">
                  <c:v>0.67400000000000004</c:v>
                </c:pt>
                <c:pt idx="10">
                  <c:v>0.6946</c:v>
                </c:pt>
                <c:pt idx="11">
                  <c:v>0.73240000000000005</c:v>
                </c:pt>
                <c:pt idx="12">
                  <c:v>0.76160000000000005</c:v>
                </c:pt>
                <c:pt idx="13">
                  <c:v>0.80779999999999996</c:v>
                </c:pt>
                <c:pt idx="14">
                  <c:v>0.83479999999999999</c:v>
                </c:pt>
                <c:pt idx="15">
                  <c:v>0.87939999999999996</c:v>
                </c:pt>
                <c:pt idx="16">
                  <c:v>0.89270000000000005</c:v>
                </c:pt>
                <c:pt idx="17">
                  <c:v>0.89870000000000005</c:v>
                </c:pt>
                <c:pt idx="18">
                  <c:v>0.91969999999999996</c:v>
                </c:pt>
                <c:pt idx="19">
                  <c:v>0.89549999999999996</c:v>
                </c:pt>
                <c:pt idx="20">
                  <c:v>0.88800000000000001</c:v>
                </c:pt>
                <c:pt idx="21">
                  <c:v>0.90349999999999997</c:v>
                </c:pt>
                <c:pt idx="22">
                  <c:v>0.90690000000000004</c:v>
                </c:pt>
                <c:pt idx="23">
                  <c:v>0.90549999999999997</c:v>
                </c:pt>
                <c:pt idx="24">
                  <c:v>0.92220000000000002</c:v>
                </c:pt>
                <c:pt idx="25">
                  <c:v>0.95109999999999995</c:v>
                </c:pt>
                <c:pt idx="26">
                  <c:v>0.98299999999999998</c:v>
                </c:pt>
                <c:pt idx="27">
                  <c:v>0.99590000000000001</c:v>
                </c:pt>
                <c:pt idx="28">
                  <c:v>0.99880000000000002</c:v>
                </c:pt>
                <c:pt idx="29">
                  <c:v>0.99909999999999999</c:v>
                </c:pt>
                <c:pt idx="30">
                  <c:v>0.99919999999999998</c:v>
                </c:pt>
              </c:numCache>
            </c:numRef>
          </c:val>
          <c:smooth val="0"/>
        </c:ser>
        <c:ser>
          <c:idx val="1"/>
          <c:order val="4"/>
          <c:tx>
            <c:strRef>
              <c:f>Sheet1!$F$1</c:f>
              <c:strCache>
                <c:ptCount val="1"/>
                <c:pt idx="0">
                  <c:v>Yellow Goal</c:v>
                </c:pt>
              </c:strCache>
            </c:strRef>
          </c:tx>
          <c:spPr>
            <a:ln w="50800">
              <a:solidFill>
                <a:srgbClr val="FFFF00"/>
              </a:solidFill>
            </a:ln>
          </c:spPr>
          <c:marker>
            <c:symbol val="none"/>
          </c:marker>
          <c:cat>
            <c:strRef>
              <c:f>Sheet1!$A$2:$A$33</c:f>
              <c:strCache>
                <c:ptCount val="32"/>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Week 27</c:v>
                </c:pt>
                <c:pt idx="26">
                  <c:v>Week 28</c:v>
                </c:pt>
                <c:pt idx="27">
                  <c:v>Week 29</c:v>
                </c:pt>
                <c:pt idx="28">
                  <c:v>Week 30</c:v>
                </c:pt>
                <c:pt idx="29">
                  <c:v>Week 31</c:v>
                </c:pt>
                <c:pt idx="30">
                  <c:v>Week 32</c:v>
                </c:pt>
                <c:pt idx="31">
                  <c:v>Final</c:v>
                </c:pt>
              </c:strCache>
            </c:strRef>
          </c:cat>
          <c:val>
            <c:numRef>
              <c:f>Sheet1!$F$2:$F$33</c:f>
              <c:numCache>
                <c:formatCode>0%</c:formatCode>
                <c:ptCount val="32"/>
                <c:pt idx="0">
                  <c:v>0.05</c:v>
                </c:pt>
                <c:pt idx="1">
                  <c:v>0.15</c:v>
                </c:pt>
                <c:pt idx="2">
                  <c:v>0.25</c:v>
                </c:pt>
                <c:pt idx="3">
                  <c:v>0.35</c:v>
                </c:pt>
                <c:pt idx="4">
                  <c:v>0.45</c:v>
                </c:pt>
                <c:pt idx="5">
                  <c:v>0.5</c:v>
                </c:pt>
                <c:pt idx="6">
                  <c:v>0.55000000000000004</c:v>
                </c:pt>
                <c:pt idx="7">
                  <c:v>0.65</c:v>
                </c:pt>
                <c:pt idx="8">
                  <c:v>0.7</c:v>
                </c:pt>
                <c:pt idx="9">
                  <c:v>0.8</c:v>
                </c:pt>
                <c:pt idx="10">
                  <c:v>0.85</c:v>
                </c:pt>
                <c:pt idx="11">
                  <c:v>0.85</c:v>
                </c:pt>
                <c:pt idx="12">
                  <c:v>0.85</c:v>
                </c:pt>
                <c:pt idx="13">
                  <c:v>0.85</c:v>
                </c:pt>
                <c:pt idx="14">
                  <c:v>0.85</c:v>
                </c:pt>
                <c:pt idx="15">
                  <c:v>0.85</c:v>
                </c:pt>
                <c:pt idx="16">
                  <c:v>0.85</c:v>
                </c:pt>
                <c:pt idx="17">
                  <c:v>0.85</c:v>
                </c:pt>
                <c:pt idx="18">
                  <c:v>0.85</c:v>
                </c:pt>
                <c:pt idx="19">
                  <c:v>0.85</c:v>
                </c:pt>
                <c:pt idx="20">
                  <c:v>0.85</c:v>
                </c:pt>
                <c:pt idx="21">
                  <c:v>0.85</c:v>
                </c:pt>
                <c:pt idx="22">
                  <c:v>0.85</c:v>
                </c:pt>
                <c:pt idx="23">
                  <c:v>0.85</c:v>
                </c:pt>
                <c:pt idx="24">
                  <c:v>0.85</c:v>
                </c:pt>
                <c:pt idx="25">
                  <c:v>0.85</c:v>
                </c:pt>
                <c:pt idx="26">
                  <c:v>0.9</c:v>
                </c:pt>
                <c:pt idx="27">
                  <c:v>0.95</c:v>
                </c:pt>
                <c:pt idx="28">
                  <c:v>1</c:v>
                </c:pt>
                <c:pt idx="29">
                  <c:v>1</c:v>
                </c:pt>
                <c:pt idx="30">
                  <c:v>1</c:v>
                </c:pt>
                <c:pt idx="31">
                  <c:v>1</c:v>
                </c:pt>
              </c:numCache>
            </c:numRef>
          </c:val>
          <c:smooth val="0"/>
        </c:ser>
        <c:ser>
          <c:idx val="2"/>
          <c:order val="5"/>
          <c:tx>
            <c:strRef>
              <c:f>Sheet1!$G$1</c:f>
              <c:strCache>
                <c:ptCount val="1"/>
                <c:pt idx="0">
                  <c:v>Green Goal</c:v>
                </c:pt>
              </c:strCache>
            </c:strRef>
          </c:tx>
          <c:spPr>
            <a:ln w="50800">
              <a:solidFill>
                <a:srgbClr val="00B050"/>
              </a:solidFill>
            </a:ln>
          </c:spPr>
          <c:marker>
            <c:symbol val="none"/>
          </c:marker>
          <c:cat>
            <c:strRef>
              <c:f>Sheet1!$A$2:$A$33</c:f>
              <c:strCache>
                <c:ptCount val="32"/>
                <c:pt idx="0">
                  <c:v>Week 2</c:v>
                </c:pt>
                <c:pt idx="1">
                  <c:v>Week 3</c:v>
                </c:pt>
                <c:pt idx="2">
                  <c:v>Week 4</c:v>
                </c:pt>
                <c:pt idx="3">
                  <c:v>Week 5</c:v>
                </c:pt>
                <c:pt idx="4">
                  <c:v>Week 6</c:v>
                </c:pt>
                <c:pt idx="5">
                  <c:v>Week 7</c:v>
                </c:pt>
                <c:pt idx="6">
                  <c:v>Week 8</c:v>
                </c:pt>
                <c:pt idx="7">
                  <c:v>Week 9</c:v>
                </c:pt>
                <c:pt idx="8">
                  <c:v>Week 10</c:v>
                </c:pt>
                <c:pt idx="9">
                  <c:v>Week 11</c:v>
                </c:pt>
                <c:pt idx="10">
                  <c:v>Week 12</c:v>
                </c:pt>
                <c:pt idx="11">
                  <c:v>Week 13</c:v>
                </c:pt>
                <c:pt idx="12">
                  <c:v>Week 14</c:v>
                </c:pt>
                <c:pt idx="13">
                  <c:v>Week 15</c:v>
                </c:pt>
                <c:pt idx="14">
                  <c:v>Week 16</c:v>
                </c:pt>
                <c:pt idx="15">
                  <c:v>Week 17</c:v>
                </c:pt>
                <c:pt idx="16">
                  <c:v>Week 18</c:v>
                </c:pt>
                <c:pt idx="17">
                  <c:v>Week 19</c:v>
                </c:pt>
                <c:pt idx="18">
                  <c:v>Week 20</c:v>
                </c:pt>
                <c:pt idx="19">
                  <c:v>Week 21</c:v>
                </c:pt>
                <c:pt idx="20">
                  <c:v>Week 22</c:v>
                </c:pt>
                <c:pt idx="21">
                  <c:v>Week 23</c:v>
                </c:pt>
                <c:pt idx="22">
                  <c:v>Week 24</c:v>
                </c:pt>
                <c:pt idx="23">
                  <c:v>Week 25</c:v>
                </c:pt>
                <c:pt idx="24">
                  <c:v>Week 26</c:v>
                </c:pt>
                <c:pt idx="25">
                  <c:v>Week 27</c:v>
                </c:pt>
                <c:pt idx="26">
                  <c:v>Week 28</c:v>
                </c:pt>
                <c:pt idx="27">
                  <c:v>Week 29</c:v>
                </c:pt>
                <c:pt idx="28">
                  <c:v>Week 30</c:v>
                </c:pt>
                <c:pt idx="29">
                  <c:v>Week 31</c:v>
                </c:pt>
                <c:pt idx="30">
                  <c:v>Week 32</c:v>
                </c:pt>
                <c:pt idx="31">
                  <c:v>Final</c:v>
                </c:pt>
              </c:strCache>
            </c:strRef>
          </c:cat>
          <c:val>
            <c:numRef>
              <c:f>Sheet1!$G$2:$G$33</c:f>
              <c:numCache>
                <c:formatCode>0%</c:formatCode>
                <c:ptCount val="32"/>
                <c:pt idx="0">
                  <c:v>0.08</c:v>
                </c:pt>
                <c:pt idx="1">
                  <c:v>0.18</c:v>
                </c:pt>
                <c:pt idx="2">
                  <c:v>0.28000000000000003</c:v>
                </c:pt>
                <c:pt idx="3">
                  <c:v>0.38</c:v>
                </c:pt>
                <c:pt idx="4">
                  <c:v>0.48</c:v>
                </c:pt>
                <c:pt idx="5">
                  <c:v>0.58000000000000007</c:v>
                </c:pt>
                <c:pt idx="6">
                  <c:v>0.68</c:v>
                </c:pt>
                <c:pt idx="7">
                  <c:v>0.78</c:v>
                </c:pt>
                <c:pt idx="8">
                  <c:v>0.88</c:v>
                </c:pt>
                <c:pt idx="9">
                  <c:v>0.88</c:v>
                </c:pt>
                <c:pt idx="10">
                  <c:v>0.88</c:v>
                </c:pt>
                <c:pt idx="11">
                  <c:v>0.88</c:v>
                </c:pt>
                <c:pt idx="12">
                  <c:v>0.88</c:v>
                </c:pt>
                <c:pt idx="13">
                  <c:v>0.88</c:v>
                </c:pt>
                <c:pt idx="14">
                  <c:v>0.88</c:v>
                </c:pt>
                <c:pt idx="15">
                  <c:v>0.88</c:v>
                </c:pt>
                <c:pt idx="16">
                  <c:v>0.88</c:v>
                </c:pt>
                <c:pt idx="17">
                  <c:v>0.88</c:v>
                </c:pt>
                <c:pt idx="18">
                  <c:v>0.88</c:v>
                </c:pt>
                <c:pt idx="19">
                  <c:v>0.88</c:v>
                </c:pt>
                <c:pt idx="20">
                  <c:v>0.88</c:v>
                </c:pt>
                <c:pt idx="21">
                  <c:v>0.88</c:v>
                </c:pt>
                <c:pt idx="22">
                  <c:v>0.88</c:v>
                </c:pt>
                <c:pt idx="23">
                  <c:v>0.88</c:v>
                </c:pt>
                <c:pt idx="24">
                  <c:v>0.88</c:v>
                </c:pt>
                <c:pt idx="25">
                  <c:v>0.88</c:v>
                </c:pt>
                <c:pt idx="26">
                  <c:v>0.93</c:v>
                </c:pt>
                <c:pt idx="27">
                  <c:v>1</c:v>
                </c:pt>
                <c:pt idx="28">
                  <c:v>1</c:v>
                </c:pt>
                <c:pt idx="29">
                  <c:v>1</c:v>
                </c:pt>
                <c:pt idx="30">
                  <c:v>1</c:v>
                </c:pt>
                <c:pt idx="31">
                  <c:v>1</c:v>
                </c:pt>
              </c:numCache>
            </c:numRef>
          </c:val>
          <c:smooth val="0"/>
        </c:ser>
        <c:dLbls>
          <c:showLegendKey val="0"/>
          <c:showVal val="0"/>
          <c:showCatName val="0"/>
          <c:showSerName val="0"/>
          <c:showPercent val="0"/>
          <c:showBubbleSize val="0"/>
        </c:dLbls>
        <c:marker val="1"/>
        <c:smooth val="0"/>
        <c:axId val="446068344"/>
        <c:axId val="446069128"/>
      </c:lineChart>
      <c:catAx>
        <c:axId val="446068344"/>
        <c:scaling>
          <c:orientation val="minMax"/>
        </c:scaling>
        <c:delete val="0"/>
        <c:axPos val="b"/>
        <c:numFmt formatCode="General" sourceLinked="1"/>
        <c:majorTickMark val="out"/>
        <c:minorTickMark val="none"/>
        <c:tickLblPos val="nextTo"/>
        <c:txPr>
          <a:bodyPr rot="-5400000"/>
          <a:lstStyle/>
          <a:p>
            <a:pPr>
              <a:defRPr sz="1200" b="1"/>
            </a:pPr>
            <a:endParaRPr lang="en-US"/>
          </a:p>
        </c:txPr>
        <c:crossAx val="446069128"/>
        <c:crosses val="autoZero"/>
        <c:auto val="0"/>
        <c:lblAlgn val="ctr"/>
        <c:lblOffset val="100"/>
        <c:noMultiLvlLbl val="0"/>
      </c:catAx>
      <c:valAx>
        <c:axId val="446069128"/>
        <c:scaling>
          <c:orientation val="minMax"/>
          <c:max val="1"/>
        </c:scaling>
        <c:delete val="0"/>
        <c:axPos val="l"/>
        <c:majorGridlines/>
        <c:numFmt formatCode="0%" sourceLinked="0"/>
        <c:majorTickMark val="out"/>
        <c:minorTickMark val="none"/>
        <c:tickLblPos val="nextTo"/>
        <c:txPr>
          <a:bodyPr/>
          <a:lstStyle/>
          <a:p>
            <a:pPr>
              <a:defRPr sz="1200"/>
            </a:pPr>
            <a:endParaRPr lang="en-US"/>
          </a:p>
        </c:txPr>
        <c:crossAx val="446068344"/>
        <c:crosses val="autoZero"/>
        <c:crossBetween val="between"/>
      </c:valAx>
      <c:spPr>
        <a:noFill/>
        <a:ln w="25409">
          <a:noFill/>
        </a:ln>
      </c:spPr>
    </c:plotArea>
    <c:legend>
      <c:legendPos val="b"/>
      <c:layout>
        <c:manualLayout>
          <c:xMode val="edge"/>
          <c:yMode val="edge"/>
          <c:x val="0"/>
          <c:y val="0.94504077364661065"/>
          <c:w val="1"/>
          <c:h val="4.3054555680539931E-2"/>
        </c:manualLayout>
      </c:layout>
      <c:overlay val="0"/>
      <c:txPr>
        <a:bodyPr/>
        <a:lstStyle/>
        <a:p>
          <a:pPr>
            <a:defRPr sz="1000"/>
          </a:pPr>
          <a:endParaRPr lang="en-US"/>
        </a:p>
      </c:txPr>
    </c:legend>
    <c:plotVisOnly val="1"/>
    <c:dispBlanksAs val="gap"/>
    <c:showDLblsOverMax val="0"/>
  </c:chart>
  <c:txPr>
    <a:bodyPr/>
    <a:lstStyle/>
    <a:p>
      <a:pPr>
        <a:defRPr sz="1804"/>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2"/>
          <c:tx>
            <c:strRef>
              <c:f>Sheet1!$F$1</c:f>
              <c:strCache>
                <c:ptCount val="1"/>
                <c:pt idx="0">
                  <c:v>Amount Recovered</c:v>
                </c:pt>
              </c:strCache>
            </c:strRef>
          </c:tx>
          <c:spPr>
            <a:solidFill>
              <a:srgbClr val="FFBC79">
                <a:alpha val="50000"/>
              </a:srgbClr>
            </a:solidFill>
            <a:ln>
              <a:noFill/>
            </a:ln>
          </c:spPr>
          <c:invertIfNegative val="0"/>
          <c:dLbls>
            <c:spPr>
              <a:noFill/>
              <a:ln>
                <a:noFill/>
              </a:ln>
              <a:effectLst/>
            </c:spPr>
            <c:txPr>
              <a:bodyPr rot="-5400000" vert="horz"/>
              <a:lstStyle/>
              <a:p>
                <a:pPr>
                  <a:defRPr sz="10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Sheet1!$A$2:$B$37</c:f>
              <c:multiLvlStrCache>
                <c:ptCount val="3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lvl>
                <c:lvl>
                  <c:pt idx="0">
                    <c:v>2010</c:v>
                  </c:pt>
                  <c:pt idx="4">
                    <c:v>2011</c:v>
                  </c:pt>
                  <c:pt idx="8">
                    <c:v>2012</c:v>
                  </c:pt>
                  <c:pt idx="12">
                    <c:v>2013</c:v>
                  </c:pt>
                  <c:pt idx="16">
                    <c:v>2014</c:v>
                  </c:pt>
                  <c:pt idx="20">
                    <c:v>2015</c:v>
                  </c:pt>
                  <c:pt idx="24">
                    <c:v>2016</c:v>
                  </c:pt>
                  <c:pt idx="28">
                    <c:v>2017</c:v>
                  </c:pt>
                  <c:pt idx="32">
                    <c:v>2018</c:v>
                  </c:pt>
                </c:lvl>
              </c:multiLvlStrCache>
            </c:multiLvlStrRef>
          </c:cat>
          <c:val>
            <c:numRef>
              <c:f>Sheet1!$F$2:$F$42</c:f>
              <c:numCache>
                <c:formatCode>"$"#,##0.00</c:formatCode>
                <c:ptCount val="41"/>
                <c:pt idx="0">
                  <c:v>79807.25999999998</c:v>
                </c:pt>
                <c:pt idx="1">
                  <c:v>73279.87999999999</c:v>
                </c:pt>
                <c:pt idx="2">
                  <c:v>77288.639999999999</c:v>
                </c:pt>
                <c:pt idx="3">
                  <c:v>36515.96</c:v>
                </c:pt>
                <c:pt idx="4">
                  <c:v>109149.15000000002</c:v>
                </c:pt>
                <c:pt idx="5">
                  <c:v>66343.959999999992</c:v>
                </c:pt>
                <c:pt idx="6">
                  <c:v>103312.9</c:v>
                </c:pt>
                <c:pt idx="7">
                  <c:v>78282.12</c:v>
                </c:pt>
                <c:pt idx="8">
                  <c:v>82720</c:v>
                </c:pt>
                <c:pt idx="9">
                  <c:v>80260.709999999963</c:v>
                </c:pt>
                <c:pt idx="10">
                  <c:v>104722.98000000001</c:v>
                </c:pt>
                <c:pt idx="11">
                  <c:v>97352.87999999999</c:v>
                </c:pt>
                <c:pt idx="12">
                  <c:v>101415.13</c:v>
                </c:pt>
                <c:pt idx="13">
                  <c:v>111448.05000000003</c:v>
                </c:pt>
                <c:pt idx="14">
                  <c:v>54643.819999999992</c:v>
                </c:pt>
                <c:pt idx="15">
                  <c:v>61494.799999999988</c:v>
                </c:pt>
                <c:pt idx="16">
                  <c:v>85290.379999999976</c:v>
                </c:pt>
                <c:pt idx="17">
                  <c:v>60694.070000000007</c:v>
                </c:pt>
                <c:pt idx="18">
                  <c:v>92972.479999999967</c:v>
                </c:pt>
                <c:pt idx="19">
                  <c:v>65037.49</c:v>
                </c:pt>
                <c:pt idx="20">
                  <c:v>38703.350000000006</c:v>
                </c:pt>
                <c:pt idx="21">
                  <c:v>67101.81</c:v>
                </c:pt>
                <c:pt idx="22">
                  <c:v>90490.400000000023</c:v>
                </c:pt>
                <c:pt idx="23">
                  <c:v>100794.48999999999</c:v>
                </c:pt>
                <c:pt idx="24">
                  <c:v>37449.47</c:v>
                </c:pt>
                <c:pt idx="25">
                  <c:v>63633.76999999999</c:v>
                </c:pt>
                <c:pt idx="26">
                  <c:v>76081.05</c:v>
                </c:pt>
                <c:pt idx="27">
                  <c:v>72901.249999999985</c:v>
                </c:pt>
                <c:pt idx="28">
                  <c:v>67476.66</c:v>
                </c:pt>
                <c:pt idx="29">
                  <c:v>82772.439999999988</c:v>
                </c:pt>
                <c:pt idx="30">
                  <c:v>64679.840000000004</c:v>
                </c:pt>
                <c:pt idx="31">
                  <c:v>73661.689999999988</c:v>
                </c:pt>
                <c:pt idx="32">
                  <c:v>77046.069999999978</c:v>
                </c:pt>
                <c:pt idx="33">
                  <c:v>61243.51</c:v>
                </c:pt>
                <c:pt idx="34">
                  <c:v>97024.4</c:v>
                </c:pt>
                <c:pt idx="35">
                  <c:v>78842.350000000006</c:v>
                </c:pt>
                <c:pt idx="36">
                  <c:v>81894.2</c:v>
                </c:pt>
                <c:pt idx="37">
                  <c:v>90782.68</c:v>
                </c:pt>
              </c:numCache>
            </c:numRef>
          </c:val>
        </c:ser>
        <c:dLbls>
          <c:showLegendKey val="0"/>
          <c:showVal val="0"/>
          <c:showCatName val="0"/>
          <c:showSerName val="0"/>
          <c:showPercent val="0"/>
          <c:showBubbleSize val="0"/>
        </c:dLbls>
        <c:gapWidth val="25"/>
        <c:axId val="437964224"/>
        <c:axId val="437961088"/>
      </c:barChart>
      <c:lineChart>
        <c:grouping val="standard"/>
        <c:varyColors val="0"/>
        <c:ser>
          <c:idx val="1"/>
          <c:order val="0"/>
          <c:tx>
            <c:strRef>
              <c:f>Sheet1!$C$1</c:f>
              <c:strCache>
                <c:ptCount val="1"/>
                <c:pt idx="0">
                  <c:v>Percent with Recovery</c:v>
                </c:pt>
              </c:strCache>
            </c:strRef>
          </c:tx>
          <c:spPr>
            <a:ln w="38100">
              <a:solidFill>
                <a:srgbClr val="00447C"/>
              </a:solidFill>
            </a:ln>
          </c:spPr>
          <c:marker>
            <c:symbol val="circle"/>
            <c:size val="5"/>
            <c:spPr>
              <a:solidFill>
                <a:srgbClr val="00447C"/>
              </a:solidFill>
              <a:ln>
                <a:solidFill>
                  <a:srgbClr val="00447C"/>
                </a:solidFill>
              </a:ln>
            </c:spPr>
          </c:marker>
          <c:dLbls>
            <c:spPr>
              <a:noFill/>
              <a:ln>
                <a:noFill/>
              </a:ln>
              <a:effectLst/>
            </c:spPr>
            <c:txPr>
              <a:bodyPr rot="-5400000" vert="horz"/>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Sheet1!$A$2:$B$42</c:f>
              <c:multiLvlStrCache>
                <c:ptCount val="4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lvl>
                <c:lvl>
                  <c:pt idx="0">
                    <c:v>2010</c:v>
                  </c:pt>
                  <c:pt idx="4">
                    <c:v>2011</c:v>
                  </c:pt>
                  <c:pt idx="8">
                    <c:v>2012</c:v>
                  </c:pt>
                  <c:pt idx="12">
                    <c:v>2013</c:v>
                  </c:pt>
                  <c:pt idx="16">
                    <c:v>2014</c:v>
                  </c:pt>
                  <c:pt idx="20">
                    <c:v>2015</c:v>
                  </c:pt>
                  <c:pt idx="24">
                    <c:v>2016</c:v>
                  </c:pt>
                  <c:pt idx="28">
                    <c:v>2017</c:v>
                  </c:pt>
                  <c:pt idx="32">
                    <c:v>2018</c:v>
                  </c:pt>
                  <c:pt idx="36">
                    <c:v>2019</c:v>
                  </c:pt>
                </c:lvl>
              </c:multiLvlStrCache>
            </c:multiLvlStrRef>
          </c:cat>
          <c:val>
            <c:numRef>
              <c:f>Sheet1!$C$2:$C$42</c:f>
              <c:numCache>
                <c:formatCode>0.00%</c:formatCode>
                <c:ptCount val="41"/>
                <c:pt idx="0">
                  <c:v>0.8351648351648352</c:v>
                </c:pt>
                <c:pt idx="1">
                  <c:v>0.90291262135922334</c:v>
                </c:pt>
                <c:pt idx="2">
                  <c:v>0.81818181818181823</c:v>
                </c:pt>
                <c:pt idx="3">
                  <c:v>0.74117647058823533</c:v>
                </c:pt>
                <c:pt idx="4">
                  <c:v>0.89423076923076927</c:v>
                </c:pt>
                <c:pt idx="5">
                  <c:v>0.78813559322033899</c:v>
                </c:pt>
                <c:pt idx="6">
                  <c:v>0.76582278481012656</c:v>
                </c:pt>
                <c:pt idx="7">
                  <c:v>0.84070796460176989</c:v>
                </c:pt>
                <c:pt idx="8">
                  <c:v>0.79200000000000004</c:v>
                </c:pt>
                <c:pt idx="9">
                  <c:v>0.852112676056338</c:v>
                </c:pt>
                <c:pt idx="10">
                  <c:v>0.78343949044585992</c:v>
                </c:pt>
                <c:pt idx="11">
                  <c:v>0.8380281690140845</c:v>
                </c:pt>
                <c:pt idx="12">
                  <c:v>0.83116883116883122</c:v>
                </c:pt>
                <c:pt idx="13">
                  <c:v>0.84523809523809523</c:v>
                </c:pt>
                <c:pt idx="14">
                  <c:v>0.79200000000000004</c:v>
                </c:pt>
                <c:pt idx="15">
                  <c:v>0.77659574468085102</c:v>
                </c:pt>
                <c:pt idx="16">
                  <c:v>0.8165137614678899</c:v>
                </c:pt>
                <c:pt idx="17">
                  <c:v>0.75</c:v>
                </c:pt>
                <c:pt idx="18">
                  <c:v>0.83950617283950613</c:v>
                </c:pt>
                <c:pt idx="19">
                  <c:v>0.8098591549295775</c:v>
                </c:pt>
                <c:pt idx="20">
                  <c:v>0.85507246376811596</c:v>
                </c:pt>
                <c:pt idx="21">
                  <c:v>0.90350877192982459</c:v>
                </c:pt>
                <c:pt idx="22">
                  <c:v>0.79878048780487809</c:v>
                </c:pt>
                <c:pt idx="23">
                  <c:v>0.8040201005025126</c:v>
                </c:pt>
                <c:pt idx="24">
                  <c:v>0.80952380952380953</c:v>
                </c:pt>
                <c:pt idx="25">
                  <c:v>0.81889763779527558</c:v>
                </c:pt>
                <c:pt idx="26">
                  <c:v>0.87943262411347523</c:v>
                </c:pt>
                <c:pt idx="27">
                  <c:v>0.82733812949640284</c:v>
                </c:pt>
                <c:pt idx="28">
                  <c:v>0.77966101694915257</c:v>
                </c:pt>
                <c:pt idx="29">
                  <c:v>0.85</c:v>
                </c:pt>
                <c:pt idx="30">
                  <c:v>0.79527559055118113</c:v>
                </c:pt>
                <c:pt idx="31">
                  <c:v>0.82203389830508478</c:v>
                </c:pt>
                <c:pt idx="32">
                  <c:v>0.8</c:v>
                </c:pt>
                <c:pt idx="33">
                  <c:v>0.86260000000000003</c:v>
                </c:pt>
                <c:pt idx="34">
                  <c:v>0.85289999999999999</c:v>
                </c:pt>
                <c:pt idx="35">
                  <c:v>0.85289999999999999</c:v>
                </c:pt>
                <c:pt idx="36">
                  <c:v>0.83899999999999997</c:v>
                </c:pt>
                <c:pt idx="37">
                  <c:v>0.81810000000000005</c:v>
                </c:pt>
              </c:numCache>
            </c:numRef>
          </c:val>
          <c:smooth val="0"/>
        </c:ser>
        <c:ser>
          <c:idx val="3"/>
          <c:order val="1"/>
          <c:tx>
            <c:strRef>
              <c:f>Sheet1!$D$1</c:f>
              <c:strCache>
                <c:ptCount val="1"/>
                <c:pt idx="0">
                  <c:v>Annual Average</c:v>
                </c:pt>
              </c:strCache>
            </c:strRef>
          </c:tx>
          <c:spPr>
            <a:ln w="38100">
              <a:solidFill>
                <a:srgbClr val="FF0000"/>
              </a:solidFill>
            </a:ln>
          </c:spPr>
          <c:marker>
            <c:symbol val="none"/>
          </c:marker>
          <c:cat>
            <c:multiLvlStrRef>
              <c:f>Sheet1!$A$2:$B$42</c:f>
              <c:multiLvlStrCache>
                <c:ptCount val="4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lvl>
                <c:lvl>
                  <c:pt idx="0">
                    <c:v>2010</c:v>
                  </c:pt>
                  <c:pt idx="4">
                    <c:v>2011</c:v>
                  </c:pt>
                  <c:pt idx="8">
                    <c:v>2012</c:v>
                  </c:pt>
                  <c:pt idx="12">
                    <c:v>2013</c:v>
                  </c:pt>
                  <c:pt idx="16">
                    <c:v>2014</c:v>
                  </c:pt>
                  <c:pt idx="20">
                    <c:v>2015</c:v>
                  </c:pt>
                  <c:pt idx="24">
                    <c:v>2016</c:v>
                  </c:pt>
                  <c:pt idx="28">
                    <c:v>2017</c:v>
                  </c:pt>
                  <c:pt idx="32">
                    <c:v>2018</c:v>
                  </c:pt>
                  <c:pt idx="36">
                    <c:v>2019</c:v>
                  </c:pt>
                </c:lvl>
              </c:multiLvlStrCache>
            </c:multiLvlStrRef>
          </c:cat>
          <c:val>
            <c:numRef>
              <c:f>Sheet1!$D$2:$D$42</c:f>
              <c:numCache>
                <c:formatCode>0.00%</c:formatCode>
                <c:ptCount val="41"/>
                <c:pt idx="0">
                  <c:v>0.85598377281947258</c:v>
                </c:pt>
                <c:pt idx="1">
                  <c:v>0.85598377281947258</c:v>
                </c:pt>
                <c:pt idx="2">
                  <c:v>0.85598377281947258</c:v>
                </c:pt>
                <c:pt idx="3">
                  <c:v>0.85598377281947258</c:v>
                </c:pt>
                <c:pt idx="4">
                  <c:v>0.81034482758620685</c:v>
                </c:pt>
                <c:pt idx="5">
                  <c:v>0.81034482758620685</c:v>
                </c:pt>
                <c:pt idx="6">
                  <c:v>0.81034482758620685</c:v>
                </c:pt>
                <c:pt idx="7">
                  <c:v>0.81034482758620685</c:v>
                </c:pt>
                <c:pt idx="8">
                  <c:v>0.81961471103327499</c:v>
                </c:pt>
                <c:pt idx="9">
                  <c:v>0.81961471103327499</c:v>
                </c:pt>
                <c:pt idx="10">
                  <c:v>0.81961471103327499</c:v>
                </c:pt>
                <c:pt idx="11">
                  <c:v>0.81961471103327499</c:v>
                </c:pt>
                <c:pt idx="12">
                  <c:v>0.81228070175438594</c:v>
                </c:pt>
                <c:pt idx="13">
                  <c:v>0.81228070175438594</c:v>
                </c:pt>
                <c:pt idx="14">
                  <c:v>0.81228070175438594</c:v>
                </c:pt>
                <c:pt idx="15">
                  <c:v>0.81228070175438594</c:v>
                </c:pt>
                <c:pt idx="16">
                  <c:v>0.79847908745247154</c:v>
                </c:pt>
                <c:pt idx="17">
                  <c:v>0.79847908745247154</c:v>
                </c:pt>
                <c:pt idx="18">
                  <c:v>0.79847908745247154</c:v>
                </c:pt>
                <c:pt idx="19">
                  <c:v>0.79847908745247154</c:v>
                </c:pt>
                <c:pt idx="20">
                  <c:v>0.83096085409252674</c:v>
                </c:pt>
                <c:pt idx="21">
                  <c:v>0.83096085409252674</c:v>
                </c:pt>
                <c:pt idx="22">
                  <c:v>0.83096085409252674</c:v>
                </c:pt>
                <c:pt idx="23">
                  <c:v>0.83096085409252674</c:v>
                </c:pt>
                <c:pt idx="24">
                  <c:v>0.83379805023224085</c:v>
                </c:pt>
                <c:pt idx="25">
                  <c:v>0.83379805023224085</c:v>
                </c:pt>
                <c:pt idx="26">
                  <c:v>0.83379805023224085</c:v>
                </c:pt>
                <c:pt idx="27">
                  <c:v>0.83379805023224085</c:v>
                </c:pt>
                <c:pt idx="28">
                  <c:v>0.81174262645135464</c:v>
                </c:pt>
                <c:pt idx="29">
                  <c:v>0.81174262645135464</c:v>
                </c:pt>
                <c:pt idx="30">
                  <c:v>0.81174262645135464</c:v>
                </c:pt>
                <c:pt idx="31">
                  <c:v>0.81174262645135464</c:v>
                </c:pt>
                <c:pt idx="32">
                  <c:v>0.83850000000000013</c:v>
                </c:pt>
                <c:pt idx="33">
                  <c:v>0.83850000000000013</c:v>
                </c:pt>
                <c:pt idx="34">
                  <c:v>0.83850000000000013</c:v>
                </c:pt>
                <c:pt idx="35">
                  <c:v>0.83850000000000013</c:v>
                </c:pt>
                <c:pt idx="36">
                  <c:v>0.83850000000000013</c:v>
                </c:pt>
                <c:pt idx="37">
                  <c:v>0.83850000000000013</c:v>
                </c:pt>
              </c:numCache>
            </c:numRef>
          </c:val>
          <c:smooth val="0"/>
        </c:ser>
        <c:ser>
          <c:idx val="2"/>
          <c:order val="3"/>
          <c:tx>
            <c:strRef>
              <c:f>Sheet1!$E$1</c:f>
              <c:strCache>
                <c:ptCount val="1"/>
                <c:pt idx="0">
                  <c:v>Goal</c:v>
                </c:pt>
              </c:strCache>
            </c:strRef>
          </c:tx>
          <c:spPr>
            <a:ln w="38100">
              <a:solidFill>
                <a:srgbClr val="00B050"/>
              </a:solidFill>
            </a:ln>
          </c:spPr>
          <c:marker>
            <c:symbol val="none"/>
          </c:marker>
          <c:dLbls>
            <c:dLbl>
              <c:idx val="31"/>
              <c:layout>
                <c:manualLayout>
                  <c:x val="7.3913043478260873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Sheet1!$A$2:$B$42</c:f>
              <c:multiLvlStrCache>
                <c:ptCount val="4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lvl>
                <c:lvl>
                  <c:pt idx="0">
                    <c:v>2010</c:v>
                  </c:pt>
                  <c:pt idx="4">
                    <c:v>2011</c:v>
                  </c:pt>
                  <c:pt idx="8">
                    <c:v>2012</c:v>
                  </c:pt>
                  <c:pt idx="12">
                    <c:v>2013</c:v>
                  </c:pt>
                  <c:pt idx="16">
                    <c:v>2014</c:v>
                  </c:pt>
                  <c:pt idx="20">
                    <c:v>2015</c:v>
                  </c:pt>
                  <c:pt idx="24">
                    <c:v>2016</c:v>
                  </c:pt>
                  <c:pt idx="28">
                    <c:v>2017</c:v>
                  </c:pt>
                  <c:pt idx="32">
                    <c:v>2018</c:v>
                  </c:pt>
                  <c:pt idx="36">
                    <c:v>2019</c:v>
                  </c:pt>
                </c:lvl>
              </c:multiLvlStrCache>
            </c:multiLvlStrRef>
          </c:cat>
          <c:val>
            <c:numRef>
              <c:f>Sheet1!$E$2:$E$42</c:f>
              <c:numCache>
                <c:formatCode>0%</c:formatCode>
                <c:ptCount val="41"/>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numCache>
            </c:numRef>
          </c:val>
          <c:smooth val="0"/>
        </c:ser>
        <c:dLbls>
          <c:showLegendKey val="0"/>
          <c:showVal val="0"/>
          <c:showCatName val="0"/>
          <c:showSerName val="0"/>
          <c:showPercent val="0"/>
          <c:showBubbleSize val="0"/>
        </c:dLbls>
        <c:marker val="1"/>
        <c:smooth val="0"/>
        <c:axId val="437963832"/>
        <c:axId val="437959128"/>
      </c:lineChart>
      <c:catAx>
        <c:axId val="437963832"/>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437959128"/>
        <c:crosses val="autoZero"/>
        <c:auto val="1"/>
        <c:lblAlgn val="ctr"/>
        <c:lblOffset val="0"/>
        <c:noMultiLvlLbl val="0"/>
      </c:catAx>
      <c:valAx>
        <c:axId val="437959128"/>
        <c:scaling>
          <c:orientation val="minMax"/>
          <c:max val="1"/>
          <c:min val="0.60000000000000064"/>
        </c:scaling>
        <c:delete val="0"/>
        <c:axPos val="l"/>
        <c:majorGridlines/>
        <c:numFmt formatCode="0%" sourceLinked="0"/>
        <c:majorTickMark val="out"/>
        <c:minorTickMark val="none"/>
        <c:tickLblPos val="nextTo"/>
        <c:txPr>
          <a:bodyPr/>
          <a:lstStyle/>
          <a:p>
            <a:pPr>
              <a:defRPr sz="1200"/>
            </a:pPr>
            <a:endParaRPr lang="en-US"/>
          </a:p>
        </c:txPr>
        <c:crossAx val="437963832"/>
        <c:crosses val="autoZero"/>
        <c:crossBetween val="between"/>
        <c:minorUnit val="0.1"/>
      </c:valAx>
      <c:valAx>
        <c:axId val="437961088"/>
        <c:scaling>
          <c:orientation val="minMax"/>
        </c:scaling>
        <c:delete val="0"/>
        <c:axPos val="r"/>
        <c:numFmt formatCode="&quot;$&quot;#,##0" sourceLinked="0"/>
        <c:majorTickMark val="none"/>
        <c:minorTickMark val="none"/>
        <c:tickLblPos val="none"/>
        <c:txPr>
          <a:bodyPr/>
          <a:lstStyle/>
          <a:p>
            <a:pPr>
              <a:defRPr sz="1200"/>
            </a:pPr>
            <a:endParaRPr lang="en-US"/>
          </a:p>
        </c:txPr>
        <c:crossAx val="437964224"/>
        <c:crosses val="max"/>
        <c:crossBetween val="between"/>
      </c:valAx>
      <c:catAx>
        <c:axId val="437964224"/>
        <c:scaling>
          <c:orientation val="minMax"/>
        </c:scaling>
        <c:delete val="1"/>
        <c:axPos val="b"/>
        <c:numFmt formatCode="General" sourceLinked="1"/>
        <c:majorTickMark val="out"/>
        <c:minorTickMark val="none"/>
        <c:tickLblPos val="none"/>
        <c:crossAx val="437961088"/>
        <c:crosses val="autoZero"/>
        <c:auto val="1"/>
        <c:lblAlgn val="ctr"/>
        <c:lblOffset val="100"/>
        <c:noMultiLvlLbl val="0"/>
      </c:catAx>
    </c:plotArea>
    <c:legend>
      <c:legendPos val="b"/>
      <c:legendEntry>
        <c:idx val="0"/>
        <c:delete val="1"/>
      </c:legendEntry>
      <c:layout>
        <c:manualLayout>
          <c:xMode val="edge"/>
          <c:yMode val="edge"/>
          <c:x val="8.6708889649663567E-3"/>
          <c:y val="0.93824894003634152"/>
          <c:w val="0.98120883259158398"/>
          <c:h val="4.6366444579043375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95094578694906E-2"/>
          <c:y val="2.9770436304157634E-2"/>
          <c:w val="0.93875045252965528"/>
          <c:h val="0.75255734337555635"/>
        </c:manualLayout>
      </c:layout>
      <c:barChart>
        <c:barDir val="col"/>
        <c:grouping val="stacked"/>
        <c:varyColors val="0"/>
        <c:ser>
          <c:idx val="2"/>
          <c:order val="1"/>
          <c:tx>
            <c:strRef>
              <c:f>Sheet1!$D$1</c:f>
              <c:strCache>
                <c:ptCount val="1"/>
                <c:pt idx="0">
                  <c:v>Average Days from Opening Conference to Closing Conference</c:v>
                </c:pt>
              </c:strCache>
            </c:strRef>
          </c:tx>
          <c:spPr>
            <a:solidFill>
              <a:schemeClr val="accent5">
                <a:lumMod val="50000"/>
              </a:schemeClr>
            </a:solidFill>
            <a:ln>
              <a:solidFill>
                <a:prstClr val="black">
                  <a:alpha val="50000"/>
                </a:prstClr>
              </a:solidFill>
            </a:ln>
            <a:scene3d>
              <a:camera prst="orthographicFront"/>
              <a:lightRig rig="threePt" dir="t"/>
            </a:scene3d>
            <a:sp3d>
              <a:bevelT w="25400" h="25400"/>
            </a:sp3d>
          </c:spPr>
          <c:invertIfNegative val="0"/>
          <c:cat>
            <c:multiLvlStrRef>
              <c:f>Sheet1!$A$2:$B$25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2014</c:v>
                  </c:pt>
                  <c:pt idx="4">
                    <c:v>2015</c:v>
                  </c:pt>
                  <c:pt idx="8">
                    <c:v>2016</c:v>
                  </c:pt>
                  <c:pt idx="12">
                    <c:v>2017</c:v>
                  </c:pt>
                  <c:pt idx="16">
                    <c:v>2018</c:v>
                  </c:pt>
                  <c:pt idx="20">
                    <c:v>2019</c:v>
                  </c:pt>
                </c:lvl>
              </c:multiLvlStrCache>
            </c:multiLvlStrRef>
          </c:cat>
          <c:val>
            <c:numRef>
              <c:f>Sheet1!$D$2:$D$25</c:f>
              <c:numCache>
                <c:formatCode>General</c:formatCode>
                <c:ptCount val="24"/>
                <c:pt idx="0">
                  <c:v>14.81</c:v>
                </c:pt>
                <c:pt idx="1">
                  <c:v>10.84</c:v>
                </c:pt>
                <c:pt idx="2">
                  <c:v>21.86315789473684</c:v>
                </c:pt>
                <c:pt idx="3">
                  <c:v>23.672566371681416</c:v>
                </c:pt>
                <c:pt idx="4">
                  <c:v>36.26548672566372</c:v>
                </c:pt>
                <c:pt idx="5">
                  <c:v>22.925287356321839</c:v>
                </c:pt>
                <c:pt idx="6">
                  <c:v>16.313953488372093</c:v>
                </c:pt>
                <c:pt idx="7">
                  <c:v>19.1875</c:v>
                </c:pt>
                <c:pt idx="8">
                  <c:v>28.416666666666668</c:v>
                </c:pt>
                <c:pt idx="9">
                  <c:v>18.754545454545454</c:v>
                </c:pt>
                <c:pt idx="10">
                  <c:v>20.282258064516128</c:v>
                </c:pt>
                <c:pt idx="11">
                  <c:v>28.557692307692307</c:v>
                </c:pt>
                <c:pt idx="12">
                  <c:v>28.652694610778443</c:v>
                </c:pt>
                <c:pt idx="13">
                  <c:v>22.054054054054053</c:v>
                </c:pt>
                <c:pt idx="14">
                  <c:v>20.551948051948052</c:v>
                </c:pt>
                <c:pt idx="15">
                  <c:v>16.050847457627118</c:v>
                </c:pt>
                <c:pt idx="16">
                  <c:v>13.071428571428571</c:v>
                </c:pt>
                <c:pt idx="17">
                  <c:v>11.224390243902439</c:v>
                </c:pt>
                <c:pt idx="18">
                  <c:v>11.392523364485982</c:v>
                </c:pt>
                <c:pt idx="19">
                  <c:v>18.687830687830687</c:v>
                </c:pt>
                <c:pt idx="20">
                  <c:v>16.35576923076923</c:v>
                </c:pt>
                <c:pt idx="21">
                  <c:v>13.241206030150753</c:v>
                </c:pt>
              </c:numCache>
            </c:numRef>
          </c:val>
        </c:ser>
        <c:ser>
          <c:idx val="3"/>
          <c:order val="2"/>
          <c:tx>
            <c:strRef>
              <c:f>Sheet1!$E$1</c:f>
              <c:strCache>
                <c:ptCount val="1"/>
                <c:pt idx="0">
                  <c:v>Average Days from Closing Conference to Supervisor Review</c:v>
                </c:pt>
              </c:strCache>
            </c:strRef>
          </c:tx>
          <c:spPr>
            <a:solidFill>
              <a:schemeClr val="accent5">
                <a:lumMod val="75000"/>
              </a:schemeClr>
            </a:solidFill>
            <a:ln>
              <a:solidFill>
                <a:prstClr val="black">
                  <a:alpha val="50000"/>
                </a:prstClr>
              </a:solidFill>
            </a:ln>
            <a:scene3d>
              <a:camera prst="orthographicFront"/>
              <a:lightRig rig="threePt" dir="t"/>
            </a:scene3d>
            <a:sp3d>
              <a:bevelT w="25400" h="25400"/>
            </a:sp3d>
          </c:spPr>
          <c:invertIfNegative val="0"/>
          <c:cat>
            <c:multiLvlStrRef>
              <c:f>Sheet1!$A$2:$B$25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2014</c:v>
                  </c:pt>
                  <c:pt idx="4">
                    <c:v>2015</c:v>
                  </c:pt>
                  <c:pt idx="8">
                    <c:v>2016</c:v>
                  </c:pt>
                  <c:pt idx="12">
                    <c:v>2017</c:v>
                  </c:pt>
                  <c:pt idx="16">
                    <c:v>2018</c:v>
                  </c:pt>
                  <c:pt idx="20">
                    <c:v>2019</c:v>
                  </c:pt>
                </c:lvl>
              </c:multiLvlStrCache>
            </c:multiLvlStrRef>
          </c:cat>
          <c:val>
            <c:numRef>
              <c:f>Sheet1!$E$2:$E$25</c:f>
              <c:numCache>
                <c:formatCode>General</c:formatCode>
                <c:ptCount val="24"/>
                <c:pt idx="0">
                  <c:v>18.57</c:v>
                </c:pt>
                <c:pt idx="1">
                  <c:v>16.453333333333333</c:v>
                </c:pt>
                <c:pt idx="2">
                  <c:v>22.126315789473683</c:v>
                </c:pt>
                <c:pt idx="3">
                  <c:v>27.601769911504423</c:v>
                </c:pt>
                <c:pt idx="4">
                  <c:v>21.823008849557521</c:v>
                </c:pt>
                <c:pt idx="5">
                  <c:v>13.954022988505747</c:v>
                </c:pt>
                <c:pt idx="6">
                  <c:v>16.13372093023256</c:v>
                </c:pt>
                <c:pt idx="7">
                  <c:v>19.7265625</c:v>
                </c:pt>
                <c:pt idx="8">
                  <c:v>21.098484848484848</c:v>
                </c:pt>
                <c:pt idx="9">
                  <c:v>15.463636363636363</c:v>
                </c:pt>
                <c:pt idx="10">
                  <c:v>15.483870967741936</c:v>
                </c:pt>
                <c:pt idx="11">
                  <c:v>22.446601941747574</c:v>
                </c:pt>
                <c:pt idx="12">
                  <c:v>17.796407185628741</c:v>
                </c:pt>
                <c:pt idx="13">
                  <c:v>19.5</c:v>
                </c:pt>
                <c:pt idx="14">
                  <c:v>15.064935064935066</c:v>
                </c:pt>
                <c:pt idx="15">
                  <c:v>16.350282485875706</c:v>
                </c:pt>
                <c:pt idx="16">
                  <c:v>17.101190476190474</c:v>
                </c:pt>
                <c:pt idx="17">
                  <c:v>15.620689655172415</c:v>
                </c:pt>
                <c:pt idx="18">
                  <c:v>10.298578199052132</c:v>
                </c:pt>
                <c:pt idx="19">
                  <c:v>14.936507936507937</c:v>
                </c:pt>
                <c:pt idx="20">
                  <c:v>12.264423076923077</c:v>
                </c:pt>
                <c:pt idx="21">
                  <c:v>7.5929648241206031</c:v>
                </c:pt>
              </c:numCache>
            </c:numRef>
          </c:val>
        </c:ser>
        <c:ser>
          <c:idx val="4"/>
          <c:order val="3"/>
          <c:tx>
            <c:strRef>
              <c:f>Sheet1!$F$1</c:f>
              <c:strCache>
                <c:ptCount val="1"/>
                <c:pt idx="0">
                  <c:v>Average Days from Supervisor Review to Director Review</c:v>
                </c:pt>
              </c:strCache>
            </c:strRef>
          </c:tx>
          <c:spPr>
            <a:solidFill>
              <a:schemeClr val="accent5">
                <a:lumMod val="60000"/>
                <a:lumOff val="40000"/>
              </a:schemeClr>
            </a:solidFill>
            <a:ln>
              <a:solidFill>
                <a:prstClr val="black">
                  <a:alpha val="50000"/>
                </a:prstClr>
              </a:solidFill>
            </a:ln>
            <a:scene3d>
              <a:camera prst="orthographicFront"/>
              <a:lightRig rig="threePt" dir="t"/>
            </a:scene3d>
            <a:sp3d>
              <a:bevelT w="25400" h="25400"/>
            </a:sp3d>
          </c:spPr>
          <c:invertIfNegative val="0"/>
          <c:cat>
            <c:multiLvlStrRef>
              <c:f>Sheet1!$A$2:$B$25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2014</c:v>
                  </c:pt>
                  <c:pt idx="4">
                    <c:v>2015</c:v>
                  </c:pt>
                  <c:pt idx="8">
                    <c:v>2016</c:v>
                  </c:pt>
                  <c:pt idx="12">
                    <c:v>2017</c:v>
                  </c:pt>
                  <c:pt idx="16">
                    <c:v>2018</c:v>
                  </c:pt>
                  <c:pt idx="20">
                    <c:v>2019</c:v>
                  </c:pt>
                </c:lvl>
              </c:multiLvlStrCache>
            </c:multiLvlStrRef>
          </c:cat>
          <c:val>
            <c:numRef>
              <c:f>Sheet1!$F$2:$F$25</c:f>
              <c:numCache>
                <c:formatCode>General</c:formatCode>
                <c:ptCount val="24"/>
                <c:pt idx="0">
                  <c:v>45.02</c:v>
                </c:pt>
                <c:pt idx="1">
                  <c:v>40.546666666666667</c:v>
                </c:pt>
                <c:pt idx="2">
                  <c:v>38.536842105263155</c:v>
                </c:pt>
                <c:pt idx="3">
                  <c:v>37.169642857142854</c:v>
                </c:pt>
                <c:pt idx="4">
                  <c:v>33.884955752212392</c:v>
                </c:pt>
                <c:pt idx="5">
                  <c:v>24.258620689655171</c:v>
                </c:pt>
                <c:pt idx="6">
                  <c:v>27.203488372093023</c:v>
                </c:pt>
                <c:pt idx="7">
                  <c:v>27.8671875</c:v>
                </c:pt>
                <c:pt idx="8">
                  <c:v>22.992424242424242</c:v>
                </c:pt>
                <c:pt idx="9">
                  <c:v>14.336363636363636</c:v>
                </c:pt>
                <c:pt idx="10">
                  <c:v>18.563025210084035</c:v>
                </c:pt>
                <c:pt idx="11">
                  <c:v>27.441176470588236</c:v>
                </c:pt>
                <c:pt idx="12">
                  <c:v>26.682634730538922</c:v>
                </c:pt>
                <c:pt idx="13">
                  <c:v>26.783783783783782</c:v>
                </c:pt>
                <c:pt idx="14">
                  <c:v>17.772727272727273</c:v>
                </c:pt>
                <c:pt idx="15">
                  <c:v>20.960451977401132</c:v>
                </c:pt>
                <c:pt idx="16">
                  <c:v>19.357142857142858</c:v>
                </c:pt>
                <c:pt idx="17">
                  <c:v>8.3990147783251228</c:v>
                </c:pt>
                <c:pt idx="18">
                  <c:v>11.430693069306932</c:v>
                </c:pt>
                <c:pt idx="19">
                  <c:v>9.654054054054054</c:v>
                </c:pt>
                <c:pt idx="20">
                  <c:v>6.3732057416267942</c:v>
                </c:pt>
                <c:pt idx="21">
                  <c:v>6.2791878172588831</c:v>
                </c:pt>
              </c:numCache>
            </c:numRef>
          </c:val>
        </c:ser>
        <c:ser>
          <c:idx val="5"/>
          <c:order val="4"/>
          <c:tx>
            <c:strRef>
              <c:f>Sheet1!$G$1</c:f>
              <c:strCache>
                <c:ptCount val="1"/>
                <c:pt idx="0">
                  <c:v>Average Days from Director Review to Citation</c:v>
                </c:pt>
              </c:strCache>
            </c:strRef>
          </c:tx>
          <c:spPr>
            <a:solidFill>
              <a:srgbClr val="FFBC79"/>
            </a:solidFill>
            <a:ln>
              <a:solidFill>
                <a:prstClr val="black">
                  <a:alpha val="50000"/>
                </a:prstClr>
              </a:solidFill>
            </a:ln>
            <a:scene3d>
              <a:camera prst="orthographicFront"/>
              <a:lightRig rig="threePt" dir="t"/>
            </a:scene3d>
            <a:sp3d>
              <a:bevelT w="25400" h="25400"/>
            </a:sp3d>
          </c:spPr>
          <c:invertIfNegative val="0"/>
          <c:cat>
            <c:multiLvlStrRef>
              <c:f>Sheet1!$A$2:$B$25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2014</c:v>
                  </c:pt>
                  <c:pt idx="4">
                    <c:v>2015</c:v>
                  </c:pt>
                  <c:pt idx="8">
                    <c:v>2016</c:v>
                  </c:pt>
                  <c:pt idx="12">
                    <c:v>2017</c:v>
                  </c:pt>
                  <c:pt idx="16">
                    <c:v>2018</c:v>
                  </c:pt>
                  <c:pt idx="20">
                    <c:v>2019</c:v>
                  </c:pt>
                </c:lvl>
              </c:multiLvlStrCache>
            </c:multiLvlStrRef>
          </c:cat>
          <c:val>
            <c:numRef>
              <c:f>Sheet1!$G$2:$G$25</c:f>
              <c:numCache>
                <c:formatCode>General</c:formatCode>
                <c:ptCount val="24"/>
                <c:pt idx="0">
                  <c:v>11.595959595959595</c:v>
                </c:pt>
                <c:pt idx="1">
                  <c:v>17.256756756756758</c:v>
                </c:pt>
                <c:pt idx="2">
                  <c:v>17.684210526315791</c:v>
                </c:pt>
                <c:pt idx="3">
                  <c:v>5.5178571428571432</c:v>
                </c:pt>
                <c:pt idx="4">
                  <c:v>14.575221238938052</c:v>
                </c:pt>
                <c:pt idx="5">
                  <c:v>5.6647398843930636</c:v>
                </c:pt>
                <c:pt idx="6">
                  <c:v>3.9360465116279069</c:v>
                </c:pt>
                <c:pt idx="7">
                  <c:v>4.9453125</c:v>
                </c:pt>
                <c:pt idx="8">
                  <c:v>3.143939393939394</c:v>
                </c:pt>
                <c:pt idx="9">
                  <c:v>6.0454545454545459</c:v>
                </c:pt>
                <c:pt idx="10">
                  <c:v>4.848739495798319</c:v>
                </c:pt>
                <c:pt idx="11">
                  <c:v>7.8137254901960782</c:v>
                </c:pt>
                <c:pt idx="12">
                  <c:v>8.0059880239520957</c:v>
                </c:pt>
                <c:pt idx="13">
                  <c:v>8.5337837837837842</c:v>
                </c:pt>
                <c:pt idx="14">
                  <c:v>8.7012987012987004</c:v>
                </c:pt>
                <c:pt idx="15">
                  <c:v>6.1468926553672318</c:v>
                </c:pt>
                <c:pt idx="16">
                  <c:v>7.9761904761904763</c:v>
                </c:pt>
                <c:pt idx="17">
                  <c:v>3.9405940594059405</c:v>
                </c:pt>
                <c:pt idx="18">
                  <c:v>5.3514851485148514</c:v>
                </c:pt>
                <c:pt idx="19">
                  <c:v>3.7459459459459459</c:v>
                </c:pt>
                <c:pt idx="20">
                  <c:v>2.9330143540669855</c:v>
                </c:pt>
                <c:pt idx="21">
                  <c:v>2.4771573604060912</c:v>
                </c:pt>
              </c:numCache>
            </c:numRef>
          </c:val>
        </c:ser>
        <c:ser>
          <c:idx val="6"/>
          <c:order val="6"/>
          <c:tx>
            <c:strRef>
              <c:f>Sheet1!$H$1</c:f>
              <c:strCache>
                <c:ptCount val="1"/>
                <c:pt idx="0">
                  <c:v>Closing Conference to Closed</c:v>
                </c:pt>
              </c:strCache>
            </c:strRef>
          </c:tx>
          <c:spPr>
            <a:solidFill>
              <a:srgbClr val="A6A6A6"/>
            </a:solidFill>
            <a:ln>
              <a:solidFill>
                <a:srgbClr val="738AC8">
                  <a:lumMod val="50000"/>
                </a:srgbClr>
              </a:solidFill>
            </a:ln>
            <a:scene3d>
              <a:camera prst="orthographicFront"/>
              <a:lightRig rig="threePt" dir="t"/>
            </a:scene3d>
            <a:sp3d>
              <a:bevelT w="25400" h="25400"/>
            </a:sp3d>
          </c:spPr>
          <c:invertIfNegative val="0"/>
          <c:cat>
            <c:multiLvlStrRef>
              <c:f>Sheet1!$A$2:$B$25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2014</c:v>
                  </c:pt>
                  <c:pt idx="4">
                    <c:v>2015</c:v>
                  </c:pt>
                  <c:pt idx="8">
                    <c:v>2016</c:v>
                  </c:pt>
                  <c:pt idx="12">
                    <c:v>2017</c:v>
                  </c:pt>
                  <c:pt idx="16">
                    <c:v>2018</c:v>
                  </c:pt>
                  <c:pt idx="20">
                    <c:v>2019</c:v>
                  </c:pt>
                </c:lvl>
              </c:multiLvlStrCache>
            </c:multiLvlStrRef>
          </c:cat>
          <c:val>
            <c:numRef>
              <c:f>Sheet1!$H$2:$H$25</c:f>
              <c:numCache>
                <c:formatCode>General</c:formatCode>
                <c:ptCount val="24"/>
              </c:numCache>
            </c:numRef>
          </c:val>
        </c:ser>
        <c:dLbls>
          <c:showLegendKey val="0"/>
          <c:showVal val="0"/>
          <c:showCatName val="0"/>
          <c:showSerName val="0"/>
          <c:showPercent val="0"/>
          <c:showBubbleSize val="0"/>
        </c:dLbls>
        <c:gapWidth val="25"/>
        <c:overlap val="100"/>
        <c:axId val="338866184"/>
        <c:axId val="437960696"/>
      </c:barChart>
      <c:lineChart>
        <c:grouping val="standard"/>
        <c:varyColors val="0"/>
        <c:ser>
          <c:idx val="1"/>
          <c:order val="0"/>
          <c:tx>
            <c:strRef>
              <c:f>Sheet1!$C$1</c:f>
              <c:strCache>
                <c:ptCount val="1"/>
                <c:pt idx="0">
                  <c:v>Goal</c:v>
                </c:pt>
              </c:strCache>
            </c:strRef>
          </c:tx>
          <c:spPr>
            <a:ln w="38100">
              <a:solidFill>
                <a:srgbClr val="00B050"/>
              </a:solidFill>
            </a:ln>
          </c:spPr>
          <c:marker>
            <c:symbol val="none"/>
          </c:marker>
          <c:dLbls>
            <c:dLbl>
              <c:idx val="19"/>
              <c:layout/>
              <c:showLegendKey val="0"/>
              <c:showVal val="1"/>
              <c:showCatName val="0"/>
              <c:showSerName val="0"/>
              <c:showPercent val="0"/>
              <c:showBubbleSize val="0"/>
              <c:extLst>
                <c:ext xmlns:c15="http://schemas.microsoft.com/office/drawing/2012/chart" uri="{CE6537A1-D6FC-4f65-9D91-7224C49458BB}">
                  <c15:layout/>
                </c:ext>
              </c:extLst>
            </c:dLbl>
            <c:dLbl>
              <c:idx val="43"/>
              <c:showLegendKey val="0"/>
              <c:showVal val="1"/>
              <c:showCatName val="0"/>
              <c:showSerName val="0"/>
              <c:showPercent val="0"/>
              <c:showBubbleSize val="0"/>
              <c:extLst>
                <c:ext xmlns:c15="http://schemas.microsoft.com/office/drawing/2012/chart" uri="{CE6537A1-D6FC-4f65-9D91-7224C49458BB}"/>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Sheet1!$A$2:$B$25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2014</c:v>
                  </c:pt>
                  <c:pt idx="4">
                    <c:v>2015</c:v>
                  </c:pt>
                  <c:pt idx="8">
                    <c:v>2016</c:v>
                  </c:pt>
                  <c:pt idx="12">
                    <c:v>2017</c:v>
                  </c:pt>
                  <c:pt idx="16">
                    <c:v>2018</c:v>
                  </c:pt>
                  <c:pt idx="20">
                    <c:v>2019</c:v>
                  </c:pt>
                </c:lvl>
              </c:multiLvlStrCache>
            </c:multiLvlStrRef>
          </c:cat>
          <c:val>
            <c:numRef>
              <c:f>Sheet1!$C$2:$C$25</c:f>
              <c:numCache>
                <c:formatCode>General</c:formatCode>
                <c:ptCount val="24"/>
                <c:pt idx="0">
                  <c:v>50</c:v>
                </c:pt>
                <c:pt idx="1">
                  <c:v>50</c:v>
                </c:pt>
                <c:pt idx="2">
                  <c:v>50</c:v>
                </c:pt>
                <c:pt idx="3">
                  <c:v>50</c:v>
                </c:pt>
                <c:pt idx="4">
                  <c:v>75</c:v>
                </c:pt>
                <c:pt idx="5">
                  <c:v>75</c:v>
                </c:pt>
                <c:pt idx="6">
                  <c:v>75</c:v>
                </c:pt>
                <c:pt idx="7">
                  <c:v>75</c:v>
                </c:pt>
                <c:pt idx="8">
                  <c:v>75</c:v>
                </c:pt>
                <c:pt idx="9">
                  <c:v>75</c:v>
                </c:pt>
                <c:pt idx="10">
                  <c:v>75</c:v>
                </c:pt>
                <c:pt idx="11">
                  <c:v>75</c:v>
                </c:pt>
                <c:pt idx="12">
                  <c:v>90</c:v>
                </c:pt>
                <c:pt idx="13">
                  <c:v>90</c:v>
                </c:pt>
                <c:pt idx="14">
                  <c:v>90</c:v>
                </c:pt>
                <c:pt idx="15">
                  <c:v>90</c:v>
                </c:pt>
                <c:pt idx="16">
                  <c:v>90</c:v>
                </c:pt>
                <c:pt idx="17">
                  <c:v>90</c:v>
                </c:pt>
                <c:pt idx="18">
                  <c:v>90</c:v>
                </c:pt>
                <c:pt idx="19">
                  <c:v>90</c:v>
                </c:pt>
                <c:pt idx="20">
                  <c:v>90</c:v>
                </c:pt>
                <c:pt idx="21">
                  <c:v>90</c:v>
                </c:pt>
              </c:numCache>
            </c:numRef>
          </c:val>
          <c:smooth val="0"/>
        </c:ser>
        <c:ser>
          <c:idx val="0"/>
          <c:order val="5"/>
          <c:tx>
            <c:strRef>
              <c:f>Sheet1!$I$1</c:f>
              <c:strCache>
                <c:ptCount val="1"/>
                <c:pt idx="0">
                  <c:v>Average Days from Opening Conference to Citation</c:v>
                </c:pt>
              </c:strCache>
            </c:strRef>
          </c:tx>
          <c:spPr>
            <a:ln>
              <a:noFill/>
            </a:ln>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dLbl>
              <c:idx val="16"/>
              <c:layout/>
              <c:dLblPos val="t"/>
              <c:showLegendKey val="0"/>
              <c:showVal val="1"/>
              <c:showCatName val="0"/>
              <c:showSerName val="0"/>
              <c:showPercent val="0"/>
              <c:showBubbleSize val="0"/>
              <c:extLst>
                <c:ext xmlns:c15="http://schemas.microsoft.com/office/drawing/2012/chart" uri="{CE6537A1-D6FC-4f65-9D91-7224C49458BB}">
                  <c15:layout/>
                </c:ext>
              </c:extLst>
            </c:dLbl>
            <c:dLbl>
              <c:idx val="17"/>
              <c:layout/>
              <c:dLblPos val="t"/>
              <c:showLegendKey val="0"/>
              <c:showVal val="1"/>
              <c:showCatName val="0"/>
              <c:showSerName val="0"/>
              <c:showPercent val="0"/>
              <c:showBubbleSize val="0"/>
              <c:extLst>
                <c:ext xmlns:c15="http://schemas.microsoft.com/office/drawing/2012/chart" uri="{CE6537A1-D6FC-4f65-9D91-7224C49458BB}">
                  <c15:layout/>
                </c:ext>
              </c:extLst>
            </c:dLbl>
            <c:dLbl>
              <c:idx val="18"/>
              <c:layout/>
              <c:dLblPos val="t"/>
              <c:showLegendKey val="0"/>
              <c:showVal val="1"/>
              <c:showCatName val="0"/>
              <c:showSerName val="0"/>
              <c:showPercent val="0"/>
              <c:showBubbleSize val="0"/>
              <c:extLst>
                <c:ext xmlns:c15="http://schemas.microsoft.com/office/drawing/2012/chart" uri="{CE6537A1-D6FC-4f65-9D91-7224C49458BB}">
                  <c15:layout/>
                </c:ext>
              </c:extLst>
            </c:dLbl>
            <c:dLbl>
              <c:idx val="23"/>
              <c:dLblPos val="t"/>
              <c:showLegendKey val="0"/>
              <c:showVal val="1"/>
              <c:showCatName val="0"/>
              <c:showSerName val="0"/>
              <c:showPercent val="0"/>
              <c:showBubbleSize val="0"/>
              <c:extLst>
                <c:ext xmlns:c15="http://schemas.microsoft.com/office/drawing/2012/chart" uri="{CE6537A1-D6FC-4f65-9D91-7224C49458BB}"/>
              </c:extLst>
            </c:dLbl>
            <c:dLbl>
              <c:idx val="24"/>
              <c:dLblPos val="t"/>
              <c:showLegendKey val="0"/>
              <c:showVal val="1"/>
              <c:showCatName val="0"/>
              <c:showSerName val="0"/>
              <c:showPercent val="0"/>
              <c:showBubbleSize val="0"/>
              <c:extLst>
                <c:ext xmlns:c15="http://schemas.microsoft.com/office/drawing/2012/chart" uri="{CE6537A1-D6FC-4f65-9D91-7224C49458BB}"/>
              </c:extLst>
            </c:dLbl>
            <c:dLbl>
              <c:idx val="25"/>
              <c:dLblPos val="t"/>
              <c:showLegendKey val="0"/>
              <c:showVal val="1"/>
              <c:showCatName val="0"/>
              <c:showSerName val="0"/>
              <c:showPercent val="0"/>
              <c:showBubbleSize val="0"/>
              <c:extLst>
                <c:ext xmlns:c15="http://schemas.microsoft.com/office/drawing/2012/chart" uri="{CE6537A1-D6FC-4f65-9D91-7224C49458BB}"/>
              </c:extLst>
            </c:dLbl>
            <c:dLbl>
              <c:idx val="26"/>
              <c:dLblPos val="t"/>
              <c:showLegendKey val="0"/>
              <c:showVal val="1"/>
              <c:showCatName val="0"/>
              <c:showSerName val="0"/>
              <c:showPercent val="0"/>
              <c:showBubbleSize val="0"/>
              <c:extLst>
                <c:ext xmlns:c15="http://schemas.microsoft.com/office/drawing/2012/chart" uri="{CE6537A1-D6FC-4f65-9D91-7224C49458BB}"/>
              </c:extLst>
            </c:dLbl>
            <c:dLbl>
              <c:idx val="27"/>
              <c:dLblPos val="t"/>
              <c:showLegendKey val="0"/>
              <c:showVal val="1"/>
              <c:showCatName val="0"/>
              <c:showSerName val="0"/>
              <c:showPercent val="0"/>
              <c:showBubbleSize val="0"/>
              <c:extLst>
                <c:ext xmlns:c15="http://schemas.microsoft.com/office/drawing/2012/chart" uri="{CE6537A1-D6FC-4f65-9D91-7224C49458BB}"/>
              </c:extLst>
            </c:dLbl>
            <c:dLbl>
              <c:idx val="28"/>
              <c:dLblPos val="t"/>
              <c:showLegendKey val="0"/>
              <c:showVal val="1"/>
              <c:showCatName val="0"/>
              <c:showSerName val="0"/>
              <c:showPercent val="0"/>
              <c:showBubbleSize val="0"/>
              <c:extLst>
                <c:ext xmlns:c15="http://schemas.microsoft.com/office/drawing/2012/chart" uri="{CE6537A1-D6FC-4f65-9D91-7224C49458BB}"/>
              </c:extLst>
            </c:dLbl>
            <c:dLbl>
              <c:idx val="29"/>
              <c:dLblPos val="t"/>
              <c:showLegendKey val="0"/>
              <c:showVal val="1"/>
              <c:showCatName val="0"/>
              <c:showSerName val="0"/>
              <c:showPercent val="0"/>
              <c:showBubbleSize val="0"/>
              <c:extLst>
                <c:ext xmlns:c15="http://schemas.microsoft.com/office/drawing/2012/chart" uri="{CE6537A1-D6FC-4f65-9D91-7224C49458BB}"/>
              </c:extLst>
            </c:dLbl>
            <c:dLbl>
              <c:idx val="30"/>
              <c:dLblPos val="t"/>
              <c:showLegendKey val="0"/>
              <c:showVal val="1"/>
              <c:showCatName val="0"/>
              <c:showSerName val="0"/>
              <c:showPercent val="0"/>
              <c:showBubbleSize val="0"/>
              <c:extLst>
                <c:ext xmlns:c15="http://schemas.microsoft.com/office/drawing/2012/chart" uri="{CE6537A1-D6FC-4f65-9D91-7224C49458BB}"/>
              </c:extLst>
            </c:dLbl>
            <c:dLbl>
              <c:idx val="31"/>
              <c:dLblPos val="t"/>
              <c:showLegendKey val="0"/>
              <c:showVal val="1"/>
              <c:showCatName val="0"/>
              <c:showSerName val="0"/>
              <c:showPercent val="0"/>
              <c:showBubbleSize val="0"/>
              <c:extLst>
                <c:ext xmlns:c15="http://schemas.microsoft.com/office/drawing/2012/chart" uri="{CE6537A1-D6FC-4f65-9D91-7224C49458BB}"/>
              </c:extLst>
            </c:dLbl>
            <c:dLbl>
              <c:idx val="32"/>
              <c:dLblPos val="t"/>
              <c:showLegendKey val="0"/>
              <c:showVal val="1"/>
              <c:showCatName val="0"/>
              <c:showSerName val="0"/>
              <c:showPercent val="0"/>
              <c:showBubbleSize val="0"/>
              <c:extLst>
                <c:ext xmlns:c15="http://schemas.microsoft.com/office/drawing/2012/chart" uri="{CE6537A1-D6FC-4f65-9D91-7224C49458BB}"/>
              </c:extLst>
            </c:dLbl>
            <c:dLbl>
              <c:idx val="33"/>
              <c:dLblPos val="t"/>
              <c:showLegendKey val="0"/>
              <c:showVal val="1"/>
              <c:showCatName val="0"/>
              <c:showSerName val="0"/>
              <c:showPercent val="0"/>
              <c:showBubbleSize val="0"/>
              <c:extLst>
                <c:ext xmlns:c15="http://schemas.microsoft.com/office/drawing/2012/chart" uri="{CE6537A1-D6FC-4f65-9D91-7224C49458BB}"/>
              </c:extLst>
            </c:dLbl>
            <c:dLbl>
              <c:idx val="34"/>
              <c:dLblPos val="t"/>
              <c:showLegendKey val="0"/>
              <c:showVal val="1"/>
              <c:showCatName val="0"/>
              <c:showSerName val="0"/>
              <c:showPercent val="0"/>
              <c:showBubbleSize val="0"/>
              <c:extLst>
                <c:ext xmlns:c15="http://schemas.microsoft.com/office/drawing/2012/chart" uri="{CE6537A1-D6FC-4f65-9D91-7224C49458BB}"/>
              </c:extLst>
            </c:dLbl>
            <c:dLbl>
              <c:idx val="35"/>
              <c:dLblPos val="t"/>
              <c:showLegendKey val="0"/>
              <c:showVal val="1"/>
              <c:showCatName val="0"/>
              <c:showSerName val="0"/>
              <c:showPercent val="0"/>
              <c:showBubbleSize val="0"/>
              <c:extLst>
                <c:ext xmlns:c15="http://schemas.microsoft.com/office/drawing/2012/chart" uri="{CE6537A1-D6FC-4f65-9D91-7224C49458BB}"/>
              </c:extLst>
            </c:dLbl>
            <c:dLbl>
              <c:idx val="36"/>
              <c:dLblPos val="t"/>
              <c:showLegendKey val="0"/>
              <c:showVal val="1"/>
              <c:showCatName val="0"/>
              <c:showSerName val="0"/>
              <c:showPercent val="0"/>
              <c:showBubbleSize val="0"/>
              <c:extLst>
                <c:ext xmlns:c15="http://schemas.microsoft.com/office/drawing/2012/chart" uri="{CE6537A1-D6FC-4f65-9D91-7224C49458BB}"/>
              </c:extLst>
            </c:dLbl>
            <c:dLbl>
              <c:idx val="37"/>
              <c:dLblPos val="t"/>
              <c:showLegendKey val="0"/>
              <c:showVal val="1"/>
              <c:showCatName val="0"/>
              <c:showSerName val="0"/>
              <c:showPercent val="0"/>
              <c:showBubbleSize val="0"/>
              <c:extLst>
                <c:ext xmlns:c15="http://schemas.microsoft.com/office/drawing/2012/chart" uri="{CE6537A1-D6FC-4f65-9D91-7224C49458BB}"/>
              </c:extLst>
            </c:dLbl>
            <c:dLbl>
              <c:idx val="38"/>
              <c:dLblPos val="t"/>
              <c:showLegendKey val="0"/>
              <c:showVal val="1"/>
              <c:showCatName val="0"/>
              <c:showSerName val="0"/>
              <c:showPercent val="0"/>
              <c:showBubbleSize val="0"/>
              <c:extLst>
                <c:ext xmlns:c15="http://schemas.microsoft.com/office/drawing/2012/chart" uri="{CE6537A1-D6FC-4f65-9D91-7224C49458BB}"/>
              </c:extLst>
            </c:dLbl>
            <c:dLbl>
              <c:idx val="39"/>
              <c:dLblPos val="t"/>
              <c:showLegendKey val="0"/>
              <c:showVal val="1"/>
              <c:showCatName val="0"/>
              <c:showSerName val="0"/>
              <c:showPercent val="0"/>
              <c:showBubbleSize val="0"/>
              <c:extLst>
                <c:ext xmlns:c15="http://schemas.microsoft.com/office/drawing/2012/chart" uri="{CE6537A1-D6FC-4f65-9D91-7224C49458BB}"/>
              </c:extLst>
            </c:dLbl>
            <c:dLbl>
              <c:idx val="40"/>
              <c:dLblPos val="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5400000" vert="horz"/>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Sheet1!$A$2:$B$25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2014</c:v>
                  </c:pt>
                  <c:pt idx="4">
                    <c:v>2015</c:v>
                  </c:pt>
                  <c:pt idx="8">
                    <c:v>2016</c:v>
                  </c:pt>
                  <c:pt idx="12">
                    <c:v>2017</c:v>
                  </c:pt>
                  <c:pt idx="16">
                    <c:v>2018</c:v>
                  </c:pt>
                  <c:pt idx="20">
                    <c:v>2019</c:v>
                  </c:pt>
                </c:lvl>
              </c:multiLvlStrCache>
            </c:multiLvlStrRef>
          </c:cat>
          <c:val>
            <c:numRef>
              <c:f>Sheet1!$I$2:$I$25</c:f>
              <c:numCache>
                <c:formatCode>General</c:formatCode>
                <c:ptCount val="24"/>
                <c:pt idx="0">
                  <c:v>89.86</c:v>
                </c:pt>
                <c:pt idx="1">
                  <c:v>84.586666666666673</c:v>
                </c:pt>
                <c:pt idx="2">
                  <c:v>100.23157894736842</c:v>
                </c:pt>
                <c:pt idx="3">
                  <c:v>94.353982300884951</c:v>
                </c:pt>
                <c:pt idx="4">
                  <c:v>106.58407079646018</c:v>
                </c:pt>
                <c:pt idx="5">
                  <c:v>66.511494252873561</c:v>
                </c:pt>
                <c:pt idx="6">
                  <c:v>63.598837209302324</c:v>
                </c:pt>
                <c:pt idx="7">
                  <c:v>71.7265625</c:v>
                </c:pt>
                <c:pt idx="8">
                  <c:v>75.689393939393938</c:v>
                </c:pt>
                <c:pt idx="9">
                  <c:v>54.636363636363633</c:v>
                </c:pt>
                <c:pt idx="10">
                  <c:v>59.33064516129032</c:v>
                </c:pt>
                <c:pt idx="11">
                  <c:v>86.980952380952374</c:v>
                </c:pt>
                <c:pt idx="12">
                  <c:v>78.904191616766468</c:v>
                </c:pt>
                <c:pt idx="13">
                  <c:v>74.121621621621628</c:v>
                </c:pt>
                <c:pt idx="14">
                  <c:v>59.090909090909093</c:v>
                </c:pt>
                <c:pt idx="15">
                  <c:v>56.514124293785308</c:v>
                </c:pt>
                <c:pt idx="16">
                  <c:v>54.523809523809526</c:v>
                </c:pt>
                <c:pt idx="17">
                  <c:v>36.048780487804876</c:v>
                </c:pt>
                <c:pt idx="18">
                  <c:v>34.640186915887853</c:v>
                </c:pt>
                <c:pt idx="19">
                  <c:v>44.058201058201057</c:v>
                </c:pt>
                <c:pt idx="20">
                  <c:v>34.871428571428574</c:v>
                </c:pt>
                <c:pt idx="21">
                  <c:v>26.5678391959799</c:v>
                </c:pt>
              </c:numCache>
            </c:numRef>
          </c:val>
          <c:smooth val="0"/>
        </c:ser>
        <c:ser>
          <c:idx val="7"/>
          <c:order val="7"/>
          <c:tx>
            <c:strRef>
              <c:f>Sheet1!$J$1</c:f>
              <c:strCache>
                <c:ptCount val="1"/>
                <c:pt idx="0">
                  <c:v>Annual Average</c:v>
                </c:pt>
              </c:strCache>
            </c:strRef>
          </c:tx>
          <c:spPr>
            <a:ln w="38100">
              <a:solidFill>
                <a:srgbClr val="FF0000"/>
              </a:solidFill>
            </a:ln>
          </c:spPr>
          <c:marker>
            <c:symbol val="none"/>
          </c:marker>
          <c:cat>
            <c:multiLvlStrRef>
              <c:f>Sheet1!$A$2:$B$25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2014</c:v>
                  </c:pt>
                  <c:pt idx="4">
                    <c:v>2015</c:v>
                  </c:pt>
                  <c:pt idx="8">
                    <c:v>2016</c:v>
                  </c:pt>
                  <c:pt idx="12">
                    <c:v>2017</c:v>
                  </c:pt>
                  <c:pt idx="16">
                    <c:v>2018</c:v>
                  </c:pt>
                  <c:pt idx="20">
                    <c:v>2019</c:v>
                  </c:pt>
                </c:lvl>
              </c:multiLvlStrCache>
            </c:multiLvlStrRef>
          </c:cat>
          <c:val>
            <c:numRef>
              <c:f>Sheet1!$J$2:$J$25</c:f>
              <c:numCache>
                <c:formatCode>General</c:formatCode>
                <c:ptCount val="24"/>
                <c:pt idx="0">
                  <c:v>92.258056978729996</c:v>
                </c:pt>
                <c:pt idx="1">
                  <c:v>92.258056978729996</c:v>
                </c:pt>
                <c:pt idx="2">
                  <c:v>92.258056978729996</c:v>
                </c:pt>
                <c:pt idx="3">
                  <c:v>92.258056978729996</c:v>
                </c:pt>
                <c:pt idx="4">
                  <c:v>77.105241189659012</c:v>
                </c:pt>
                <c:pt idx="5">
                  <c:v>77.105241189659012</c:v>
                </c:pt>
                <c:pt idx="6">
                  <c:v>77.105241189659012</c:v>
                </c:pt>
                <c:pt idx="7">
                  <c:v>77.105241189659012</c:v>
                </c:pt>
                <c:pt idx="8">
                  <c:v>69.159338779500061</c:v>
                </c:pt>
                <c:pt idx="9">
                  <c:v>69.159338779500061</c:v>
                </c:pt>
                <c:pt idx="10">
                  <c:v>69.159338779500061</c:v>
                </c:pt>
                <c:pt idx="11">
                  <c:v>69.159338779500061</c:v>
                </c:pt>
                <c:pt idx="12">
                  <c:v>69.125588697017264</c:v>
                </c:pt>
                <c:pt idx="13">
                  <c:v>69.125588697017264</c:v>
                </c:pt>
                <c:pt idx="14">
                  <c:v>69.125588697017264</c:v>
                </c:pt>
                <c:pt idx="15">
                  <c:v>69.125588697017264</c:v>
                </c:pt>
                <c:pt idx="16">
                  <c:v>54.523809523809526</c:v>
                </c:pt>
                <c:pt idx="17">
                  <c:v>54.523809523809526</c:v>
                </c:pt>
                <c:pt idx="18">
                  <c:v>54.523809523809526</c:v>
                </c:pt>
                <c:pt idx="19">
                  <c:v>54.523809523809526</c:v>
                </c:pt>
                <c:pt idx="20">
                  <c:v>30.719633883704237</c:v>
                </c:pt>
                <c:pt idx="21">
                  <c:v>30.719633883704237</c:v>
                </c:pt>
              </c:numCache>
            </c:numRef>
          </c:val>
          <c:smooth val="0"/>
        </c:ser>
        <c:dLbls>
          <c:showLegendKey val="0"/>
          <c:showVal val="0"/>
          <c:showCatName val="0"/>
          <c:showSerName val="0"/>
          <c:showPercent val="0"/>
          <c:showBubbleSize val="0"/>
        </c:dLbls>
        <c:marker val="1"/>
        <c:smooth val="0"/>
        <c:axId val="338866184"/>
        <c:axId val="437960696"/>
      </c:lineChart>
      <c:catAx>
        <c:axId val="338866184"/>
        <c:scaling>
          <c:orientation val="minMax"/>
        </c:scaling>
        <c:delete val="0"/>
        <c:axPos val="b"/>
        <c:numFmt formatCode="General" sourceLinked="1"/>
        <c:majorTickMark val="out"/>
        <c:minorTickMark val="none"/>
        <c:tickLblPos val="nextTo"/>
        <c:txPr>
          <a:bodyPr rot="-5400000" vert="horz"/>
          <a:lstStyle/>
          <a:p>
            <a:pPr>
              <a:defRPr sz="900" b="1"/>
            </a:pPr>
            <a:endParaRPr lang="en-US"/>
          </a:p>
        </c:txPr>
        <c:crossAx val="437960696"/>
        <c:crosses val="autoZero"/>
        <c:auto val="1"/>
        <c:lblAlgn val="ctr"/>
        <c:lblOffset val="100"/>
        <c:noMultiLvlLbl val="0"/>
      </c:catAx>
      <c:valAx>
        <c:axId val="437960696"/>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338866184"/>
        <c:crosses val="autoZero"/>
        <c:crossBetween val="between"/>
      </c:valAx>
    </c:plotArea>
    <c:legend>
      <c:legendPos val="b"/>
      <c:legendEntry>
        <c:idx val="4"/>
        <c:delete val="1"/>
      </c:legendEntry>
      <c:legendEntry>
        <c:idx val="6"/>
        <c:delete val="1"/>
      </c:legendEntry>
      <c:layout>
        <c:manualLayout>
          <c:xMode val="edge"/>
          <c:yMode val="edge"/>
          <c:x val="4.2354851117748928E-2"/>
          <c:y val="0.9124354292669935"/>
          <c:w val="0.94076160738528425"/>
          <c:h val="8.7564570733006331E-2"/>
        </c:manualLayout>
      </c:layout>
      <c:overlay val="0"/>
      <c:txPr>
        <a:bodyPr/>
        <a:lstStyle/>
        <a:p>
          <a:pPr>
            <a:defRPr sz="10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358312969499505E-2"/>
          <c:y val="2.9770436304157627E-2"/>
          <c:w val="0.93875045252965528"/>
          <c:h val="0.75255734337555635"/>
        </c:manualLayout>
      </c:layout>
      <c:barChart>
        <c:barDir val="col"/>
        <c:grouping val="stacked"/>
        <c:varyColors val="0"/>
        <c:ser>
          <c:idx val="2"/>
          <c:order val="1"/>
          <c:tx>
            <c:strRef>
              <c:f>Sheet1!$D$1</c:f>
              <c:strCache>
                <c:ptCount val="1"/>
                <c:pt idx="0">
                  <c:v>Average Days from Opening Conference to Closing Conference</c:v>
                </c:pt>
              </c:strCache>
            </c:strRef>
          </c:tx>
          <c:spPr>
            <a:solidFill>
              <a:schemeClr val="accent5">
                <a:lumMod val="50000"/>
              </a:schemeClr>
            </a:solidFill>
            <a:ln>
              <a:solidFill>
                <a:prstClr val="black">
                  <a:alpha val="50000"/>
                </a:prstClr>
              </a:solidFill>
            </a:ln>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lvl>
              </c:multiLvlStrCache>
            </c:multiLvlStrRef>
          </c:cat>
          <c:val>
            <c:numRef>
              <c:f>Sheet1!$D$2:$D$53</c:f>
              <c:numCache>
                <c:formatCode>General</c:formatCode>
                <c:ptCount val="52"/>
                <c:pt idx="0">
                  <c:v>10.161616161616161</c:v>
                </c:pt>
                <c:pt idx="1">
                  <c:v>8.432960893854748</c:v>
                </c:pt>
                <c:pt idx="2">
                  <c:v>7.2108843537414966</c:v>
                </c:pt>
                <c:pt idx="3">
                  <c:v>6.3430079155672825</c:v>
                </c:pt>
                <c:pt idx="4">
                  <c:v>9.9777777777777779</c:v>
                </c:pt>
                <c:pt idx="5">
                  <c:v>7.4364754098360653</c:v>
                </c:pt>
                <c:pt idx="6">
                  <c:v>5.8</c:v>
                </c:pt>
                <c:pt idx="7">
                  <c:v>6.5046210720887245</c:v>
                </c:pt>
                <c:pt idx="8">
                  <c:v>5.2160611854684511</c:v>
                </c:pt>
                <c:pt idx="9">
                  <c:v>4.1700288184438037</c:v>
                </c:pt>
                <c:pt idx="10">
                  <c:v>4.9283387622149837</c:v>
                </c:pt>
                <c:pt idx="11">
                  <c:v>3.5628742514970062</c:v>
                </c:pt>
                <c:pt idx="12">
                  <c:v>2.9523809523809526</c:v>
                </c:pt>
                <c:pt idx="13">
                  <c:v>5.0246533127889057</c:v>
                </c:pt>
                <c:pt idx="14">
                  <c:v>4.6759776536312847</c:v>
                </c:pt>
                <c:pt idx="15">
                  <c:v>7.0120772946859899</c:v>
                </c:pt>
                <c:pt idx="16">
                  <c:v>6.0558882235528939</c:v>
                </c:pt>
                <c:pt idx="17">
                  <c:v>11.37797619047619</c:v>
                </c:pt>
                <c:pt idx="18">
                  <c:v>11.886426592797784</c:v>
                </c:pt>
                <c:pt idx="19">
                  <c:v>8.8446969696969688</c:v>
                </c:pt>
                <c:pt idx="20">
                  <c:v>4.6224489795918364</c:v>
                </c:pt>
                <c:pt idx="21">
                  <c:v>8.7807807807807805</c:v>
                </c:pt>
                <c:pt idx="22">
                  <c:v>6.1585677749360617</c:v>
                </c:pt>
                <c:pt idx="23">
                  <c:v>8.6878980891719753</c:v>
                </c:pt>
                <c:pt idx="24">
                  <c:v>5.0432900432900434</c:v>
                </c:pt>
                <c:pt idx="25">
                  <c:v>4.0696721311475406</c:v>
                </c:pt>
                <c:pt idx="26">
                  <c:v>16.107142857142858</c:v>
                </c:pt>
                <c:pt idx="27">
                  <c:v>11.440860215053764</c:v>
                </c:pt>
                <c:pt idx="28">
                  <c:v>20.787879</c:v>
                </c:pt>
                <c:pt idx="29">
                  <c:v>14.986842105263158</c:v>
                </c:pt>
                <c:pt idx="30">
                  <c:v>30.702000000000002</c:v>
                </c:pt>
                <c:pt idx="31">
                  <c:v>29.98</c:v>
                </c:pt>
                <c:pt idx="32">
                  <c:v>52.907407407407405</c:v>
                </c:pt>
                <c:pt idx="33">
                  <c:v>39.61</c:v>
                </c:pt>
                <c:pt idx="34">
                  <c:v>31.728323699421967</c:v>
                </c:pt>
                <c:pt idx="35">
                  <c:v>27</c:v>
                </c:pt>
                <c:pt idx="36">
                  <c:v>40.161538461538463</c:v>
                </c:pt>
                <c:pt idx="37">
                  <c:v>27.223214285714285</c:v>
                </c:pt>
                <c:pt idx="38">
                  <c:v>29.217741935483872</c:v>
                </c:pt>
                <c:pt idx="39">
                  <c:v>41.805825242718448</c:v>
                </c:pt>
                <c:pt idx="40">
                  <c:v>41.646706586826348</c:v>
                </c:pt>
                <c:pt idx="41">
                  <c:v>31.054054054054053</c:v>
                </c:pt>
                <c:pt idx="42">
                  <c:v>27.175324675324674</c:v>
                </c:pt>
                <c:pt idx="43">
                  <c:v>21.039548022598868</c:v>
                </c:pt>
                <c:pt idx="44">
                  <c:v>18.047619047619047</c:v>
                </c:pt>
                <c:pt idx="45">
                  <c:v>14.721951219512196</c:v>
                </c:pt>
                <c:pt idx="46">
                  <c:v>14.953271028037383</c:v>
                </c:pt>
                <c:pt idx="47">
                  <c:v>18.296391752577321</c:v>
                </c:pt>
                <c:pt idx="48">
                  <c:v>23.341346153846153</c:v>
                </c:pt>
                <c:pt idx="49">
                  <c:v>17.668341708542712</c:v>
                </c:pt>
              </c:numCache>
            </c:numRef>
          </c:val>
        </c:ser>
        <c:ser>
          <c:idx val="3"/>
          <c:order val="2"/>
          <c:tx>
            <c:strRef>
              <c:f>Sheet1!$E$1</c:f>
              <c:strCache>
                <c:ptCount val="1"/>
                <c:pt idx="0">
                  <c:v>Average Days from Closing Conference to Supervisor Review</c:v>
                </c:pt>
              </c:strCache>
            </c:strRef>
          </c:tx>
          <c:spPr>
            <a:solidFill>
              <a:schemeClr val="accent5">
                <a:lumMod val="75000"/>
              </a:schemeClr>
            </a:solidFill>
            <a:ln>
              <a:solidFill>
                <a:prstClr val="black">
                  <a:alpha val="50000"/>
                </a:prstClr>
              </a:solidFill>
            </a:ln>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lvl>
              </c:multiLvlStrCache>
            </c:multiLvlStrRef>
          </c:cat>
          <c:val>
            <c:numRef>
              <c:f>Sheet1!$E$2:$E$53</c:f>
              <c:numCache>
                <c:formatCode>General</c:formatCode>
                <c:ptCount val="52"/>
                <c:pt idx="27">
                  <c:v>24.497267759562842</c:v>
                </c:pt>
                <c:pt idx="28">
                  <c:v>26.151516000000001</c:v>
                </c:pt>
                <c:pt idx="29">
                  <c:v>22.776315789473685</c:v>
                </c:pt>
                <c:pt idx="30">
                  <c:v>31.51</c:v>
                </c:pt>
                <c:pt idx="31">
                  <c:v>37.01</c:v>
                </c:pt>
                <c:pt idx="32">
                  <c:v>30.935185185185187</c:v>
                </c:pt>
                <c:pt idx="33">
                  <c:v>23.25</c:v>
                </c:pt>
                <c:pt idx="34">
                  <c:v>17.635838150289018</c:v>
                </c:pt>
                <c:pt idx="35">
                  <c:v>27</c:v>
                </c:pt>
                <c:pt idx="36">
                  <c:v>30.384615384615383</c:v>
                </c:pt>
                <c:pt idx="37">
                  <c:v>22.5</c:v>
                </c:pt>
                <c:pt idx="38">
                  <c:v>22.43548387096774</c:v>
                </c:pt>
                <c:pt idx="39">
                  <c:v>33</c:v>
                </c:pt>
                <c:pt idx="40">
                  <c:v>25.598802395209582</c:v>
                </c:pt>
                <c:pt idx="41">
                  <c:v>26.925675675675677</c:v>
                </c:pt>
                <c:pt idx="42">
                  <c:v>19.7012987012987</c:v>
                </c:pt>
                <c:pt idx="43">
                  <c:v>21.395480225988699</c:v>
                </c:pt>
                <c:pt idx="44">
                  <c:v>24.226190476190474</c:v>
                </c:pt>
                <c:pt idx="45">
                  <c:v>21.44334975369458</c:v>
                </c:pt>
                <c:pt idx="46">
                  <c:v>13.478672985781991</c:v>
                </c:pt>
                <c:pt idx="47">
                  <c:v>19.477419354838709</c:v>
                </c:pt>
                <c:pt idx="48">
                  <c:v>17.33173076923077</c:v>
                </c:pt>
                <c:pt idx="49">
                  <c:v>9.6733668341708547</c:v>
                </c:pt>
              </c:numCache>
            </c:numRef>
          </c:val>
        </c:ser>
        <c:ser>
          <c:idx val="4"/>
          <c:order val="3"/>
          <c:tx>
            <c:strRef>
              <c:f>Sheet1!$F$1</c:f>
              <c:strCache>
                <c:ptCount val="1"/>
                <c:pt idx="0">
                  <c:v>Average Days from Supervisor Review to Director Review</c:v>
                </c:pt>
              </c:strCache>
            </c:strRef>
          </c:tx>
          <c:spPr>
            <a:solidFill>
              <a:schemeClr val="accent5">
                <a:lumMod val="60000"/>
                <a:lumOff val="40000"/>
              </a:schemeClr>
            </a:solidFill>
            <a:ln>
              <a:solidFill>
                <a:prstClr val="black">
                  <a:alpha val="50000"/>
                </a:prstClr>
              </a:solidFill>
            </a:ln>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lvl>
              </c:multiLvlStrCache>
            </c:multiLvlStrRef>
          </c:cat>
          <c:val>
            <c:numRef>
              <c:f>Sheet1!$F$2:$F$53</c:f>
              <c:numCache>
                <c:formatCode>General</c:formatCode>
                <c:ptCount val="52"/>
                <c:pt idx="27">
                  <c:v>58.657458563535911</c:v>
                </c:pt>
                <c:pt idx="28">
                  <c:v>63.41</c:v>
                </c:pt>
                <c:pt idx="29">
                  <c:v>56.63</c:v>
                </c:pt>
                <c:pt idx="30">
                  <c:v>53.54</c:v>
                </c:pt>
                <c:pt idx="31">
                  <c:v>53.58</c:v>
                </c:pt>
                <c:pt idx="32">
                  <c:v>47.138888888888886</c:v>
                </c:pt>
                <c:pt idx="33">
                  <c:v>33.03</c:v>
                </c:pt>
                <c:pt idx="34">
                  <c:v>30.647398843930635</c:v>
                </c:pt>
                <c:pt idx="35">
                  <c:v>39</c:v>
                </c:pt>
                <c:pt idx="36">
                  <c:v>33.323076923076925</c:v>
                </c:pt>
                <c:pt idx="37">
                  <c:v>21.151785714285715</c:v>
                </c:pt>
                <c:pt idx="38">
                  <c:v>26.957983193277311</c:v>
                </c:pt>
                <c:pt idx="39">
                  <c:v>40.598039215686278</c:v>
                </c:pt>
                <c:pt idx="40">
                  <c:v>39.155688622754489</c:v>
                </c:pt>
                <c:pt idx="41">
                  <c:v>37.29054054054054</c:v>
                </c:pt>
                <c:pt idx="42">
                  <c:v>23.59090909090909</c:v>
                </c:pt>
                <c:pt idx="43">
                  <c:v>28.084745762711865</c:v>
                </c:pt>
                <c:pt idx="44">
                  <c:v>27.339285714285715</c:v>
                </c:pt>
                <c:pt idx="45">
                  <c:v>10.975247524752476</c:v>
                </c:pt>
                <c:pt idx="46">
                  <c:v>15.148514851485148</c:v>
                </c:pt>
                <c:pt idx="47">
                  <c:v>16.292875989445911</c:v>
                </c:pt>
                <c:pt idx="48">
                  <c:v>8.2105263157894743</c:v>
                </c:pt>
                <c:pt idx="49">
                  <c:v>7.781725888324873</c:v>
                </c:pt>
              </c:numCache>
            </c:numRef>
          </c:val>
        </c:ser>
        <c:ser>
          <c:idx val="5"/>
          <c:order val="4"/>
          <c:tx>
            <c:strRef>
              <c:f>Sheet1!$G$1</c:f>
              <c:strCache>
                <c:ptCount val="1"/>
                <c:pt idx="0">
                  <c:v>Average Days from Director Review to Citation</c:v>
                </c:pt>
              </c:strCache>
            </c:strRef>
          </c:tx>
          <c:spPr>
            <a:solidFill>
              <a:srgbClr val="FFBC79"/>
            </a:solidFill>
            <a:ln>
              <a:solidFill>
                <a:prstClr val="black">
                  <a:alpha val="50000"/>
                </a:prstClr>
              </a:solidFill>
            </a:ln>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lvl>
              </c:multiLvlStrCache>
            </c:multiLvlStrRef>
          </c:cat>
          <c:val>
            <c:numRef>
              <c:f>Sheet1!$G$2:$G$53</c:f>
              <c:numCache>
                <c:formatCode>General</c:formatCode>
                <c:ptCount val="52"/>
                <c:pt idx="27">
                  <c:v>13.813559322033898</c:v>
                </c:pt>
                <c:pt idx="28">
                  <c:v>16.14</c:v>
                </c:pt>
                <c:pt idx="29">
                  <c:v>24.97</c:v>
                </c:pt>
                <c:pt idx="30">
                  <c:v>25.07</c:v>
                </c:pt>
                <c:pt idx="31">
                  <c:v>7.71</c:v>
                </c:pt>
                <c:pt idx="32">
                  <c:v>19.722222222222221</c:v>
                </c:pt>
                <c:pt idx="33">
                  <c:v>12.16</c:v>
                </c:pt>
                <c:pt idx="34">
                  <c:v>7.6647398843930636</c:v>
                </c:pt>
                <c:pt idx="35">
                  <c:v>7</c:v>
                </c:pt>
                <c:pt idx="36">
                  <c:v>4.1769230769230772</c:v>
                </c:pt>
                <c:pt idx="37">
                  <c:v>9.125</c:v>
                </c:pt>
                <c:pt idx="38">
                  <c:v>7.1764705882352944</c:v>
                </c:pt>
                <c:pt idx="39">
                  <c:v>11.774509803921569</c:v>
                </c:pt>
                <c:pt idx="40">
                  <c:v>10.682634730538922</c:v>
                </c:pt>
                <c:pt idx="41">
                  <c:v>10.898648648648649</c:v>
                </c:pt>
                <c:pt idx="42">
                  <c:v>10.74025974025974</c:v>
                </c:pt>
                <c:pt idx="43">
                  <c:v>7.1073446327683616</c:v>
                </c:pt>
                <c:pt idx="44">
                  <c:v>10.19047619047619</c:v>
                </c:pt>
                <c:pt idx="45">
                  <c:v>4.3316831683168315</c:v>
                </c:pt>
                <c:pt idx="46">
                  <c:v>6.0544554455445541</c:v>
                </c:pt>
                <c:pt idx="47">
                  <c:v>6.0369393139841687</c:v>
                </c:pt>
                <c:pt idx="48">
                  <c:v>2.7799043062200957</c:v>
                </c:pt>
                <c:pt idx="49">
                  <c:v>2.1522842639593907</c:v>
                </c:pt>
              </c:numCache>
            </c:numRef>
          </c:val>
        </c:ser>
        <c:ser>
          <c:idx val="6"/>
          <c:order val="6"/>
          <c:tx>
            <c:strRef>
              <c:f>Sheet1!$H$1</c:f>
              <c:strCache>
                <c:ptCount val="1"/>
                <c:pt idx="0">
                  <c:v>Closing Conference to Closed</c:v>
                </c:pt>
              </c:strCache>
            </c:strRef>
          </c:tx>
          <c:spPr>
            <a:solidFill>
              <a:srgbClr val="A6A6A6"/>
            </a:solidFill>
            <a:ln>
              <a:solidFill>
                <a:srgbClr val="738AC8">
                  <a:lumMod val="50000"/>
                </a:srgbClr>
              </a:solidFill>
            </a:ln>
            <a:scene3d>
              <a:camera prst="orthographicFront"/>
              <a:lightRig rig="threePt" dir="t"/>
            </a:scene3d>
            <a:sp3d>
              <a:bevelT w="25400" h="25400"/>
            </a:sp3d>
          </c:spPr>
          <c:invertIfNegative val="0"/>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lvl>
              </c:multiLvlStrCache>
            </c:multiLvlStrRef>
          </c:cat>
          <c:val>
            <c:numRef>
              <c:f>Sheet1!$H$2:$H$53</c:f>
              <c:numCache>
                <c:formatCode>General</c:formatCode>
                <c:ptCount val="52"/>
                <c:pt idx="0">
                  <c:v>40.646153846153844</c:v>
                </c:pt>
                <c:pt idx="1">
                  <c:v>45.774193548387096</c:v>
                </c:pt>
                <c:pt idx="2">
                  <c:v>40.623376623376622</c:v>
                </c:pt>
                <c:pt idx="3">
                  <c:v>40.703125</c:v>
                </c:pt>
                <c:pt idx="4">
                  <c:v>36.348684210526315</c:v>
                </c:pt>
                <c:pt idx="5">
                  <c:v>43.851190476190474</c:v>
                </c:pt>
                <c:pt idx="6">
                  <c:v>35.577889447236181</c:v>
                </c:pt>
                <c:pt idx="7">
                  <c:v>37.197044334975367</c:v>
                </c:pt>
                <c:pt idx="8">
                  <c:v>39.665137614678898</c:v>
                </c:pt>
                <c:pt idx="9">
                  <c:v>42.199324324324323</c:v>
                </c:pt>
                <c:pt idx="10">
                  <c:v>36.375</c:v>
                </c:pt>
                <c:pt idx="11">
                  <c:v>39.218905472636813</c:v>
                </c:pt>
                <c:pt idx="12">
                  <c:v>35.903614457831324</c:v>
                </c:pt>
                <c:pt idx="13">
                  <c:v>40.584033613445378</c:v>
                </c:pt>
                <c:pt idx="14">
                  <c:v>41.568807339449542</c:v>
                </c:pt>
                <c:pt idx="15">
                  <c:v>52.145569620253163</c:v>
                </c:pt>
                <c:pt idx="16">
                  <c:v>42.431952662721891</c:v>
                </c:pt>
                <c:pt idx="17">
                  <c:v>48.576000000000001</c:v>
                </c:pt>
                <c:pt idx="18">
                  <c:v>46.968992248062015</c:v>
                </c:pt>
                <c:pt idx="19">
                  <c:v>51.026315789473685</c:v>
                </c:pt>
                <c:pt idx="20">
                  <c:v>45.21875</c:v>
                </c:pt>
                <c:pt idx="21">
                  <c:v>46.289256198347104</c:v>
                </c:pt>
                <c:pt idx="22">
                  <c:v>55.270270270270274</c:v>
                </c:pt>
                <c:pt idx="23">
                  <c:v>81.786324786324784</c:v>
                </c:pt>
                <c:pt idx="24">
                  <c:v>78.853146853146853</c:v>
                </c:pt>
                <c:pt idx="25">
                  <c:v>63.458904109589042</c:v>
                </c:pt>
                <c:pt idx="26">
                  <c:v>89.7</c:v>
                </c:pt>
              </c:numCache>
            </c:numRef>
          </c:val>
        </c:ser>
        <c:dLbls>
          <c:showLegendKey val="0"/>
          <c:showVal val="0"/>
          <c:showCatName val="0"/>
          <c:showSerName val="0"/>
          <c:showPercent val="0"/>
          <c:showBubbleSize val="0"/>
        </c:dLbls>
        <c:gapWidth val="25"/>
        <c:overlap val="100"/>
        <c:axId val="437960304"/>
        <c:axId val="437961480"/>
      </c:barChart>
      <c:lineChart>
        <c:grouping val="standard"/>
        <c:varyColors val="0"/>
        <c:ser>
          <c:idx val="1"/>
          <c:order val="0"/>
          <c:tx>
            <c:strRef>
              <c:f>Sheet1!$C$1</c:f>
              <c:strCache>
                <c:ptCount val="1"/>
                <c:pt idx="0">
                  <c:v>Goal</c:v>
                </c:pt>
              </c:strCache>
            </c:strRef>
          </c:tx>
          <c:spPr>
            <a:ln w="38100">
              <a:solidFill>
                <a:srgbClr val="00B050"/>
              </a:solidFill>
            </a:ln>
          </c:spPr>
          <c:marker>
            <c:symbol val="none"/>
          </c:marker>
          <c:dLbls>
            <c:dLbl>
              <c:idx val="47"/>
              <c:layout/>
              <c:showLegendKey val="0"/>
              <c:showVal val="1"/>
              <c:showCatName val="0"/>
              <c:showSerName val="0"/>
              <c:showPercent val="0"/>
              <c:showBubbleSize val="0"/>
              <c:extLst>
                <c:ext xmlns:c15="http://schemas.microsoft.com/office/drawing/2012/chart" uri="{CE6537A1-D6FC-4f65-9D91-7224C49458BB}">
                  <c15:layout/>
                </c:ext>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Sheet1!$C$2:$C$53</c:f>
              <c:numCache>
                <c:formatCode>General</c:formatCode>
                <c:ptCount val="52"/>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pt idx="15">
                  <c:v>45</c:v>
                </c:pt>
                <c:pt idx="16">
                  <c:v>45</c:v>
                </c:pt>
                <c:pt idx="17">
                  <c:v>45</c:v>
                </c:pt>
                <c:pt idx="18">
                  <c:v>45</c:v>
                </c:pt>
                <c:pt idx="19">
                  <c:v>45</c:v>
                </c:pt>
                <c:pt idx="20">
                  <c:v>45</c:v>
                </c:pt>
                <c:pt idx="21">
                  <c:v>45</c:v>
                </c:pt>
                <c:pt idx="22">
                  <c:v>45</c:v>
                </c:pt>
                <c:pt idx="23">
                  <c:v>45</c:v>
                </c:pt>
                <c:pt idx="24">
                  <c:v>45</c:v>
                </c:pt>
                <c:pt idx="25">
                  <c:v>45</c:v>
                </c:pt>
                <c:pt idx="26">
                  <c:v>45</c:v>
                </c:pt>
                <c:pt idx="27">
                  <c:v>45</c:v>
                </c:pt>
                <c:pt idx="28">
                  <c:v>50</c:v>
                </c:pt>
                <c:pt idx="29">
                  <c:v>50</c:v>
                </c:pt>
                <c:pt idx="30">
                  <c:v>50</c:v>
                </c:pt>
                <c:pt idx="31">
                  <c:v>50</c:v>
                </c:pt>
                <c:pt idx="32">
                  <c:v>75</c:v>
                </c:pt>
                <c:pt idx="33">
                  <c:v>75</c:v>
                </c:pt>
                <c:pt idx="34">
                  <c:v>75</c:v>
                </c:pt>
                <c:pt idx="35">
                  <c:v>75</c:v>
                </c:pt>
                <c:pt idx="36">
                  <c:v>75</c:v>
                </c:pt>
                <c:pt idx="37">
                  <c:v>75</c:v>
                </c:pt>
                <c:pt idx="38">
                  <c:v>75</c:v>
                </c:pt>
                <c:pt idx="39">
                  <c:v>75</c:v>
                </c:pt>
                <c:pt idx="40">
                  <c:v>90</c:v>
                </c:pt>
                <c:pt idx="41">
                  <c:v>90</c:v>
                </c:pt>
                <c:pt idx="42">
                  <c:v>90</c:v>
                </c:pt>
                <c:pt idx="43">
                  <c:v>90</c:v>
                </c:pt>
                <c:pt idx="44">
                  <c:v>90</c:v>
                </c:pt>
                <c:pt idx="45">
                  <c:v>90</c:v>
                </c:pt>
                <c:pt idx="46">
                  <c:v>90</c:v>
                </c:pt>
                <c:pt idx="47">
                  <c:v>90</c:v>
                </c:pt>
                <c:pt idx="48">
                  <c:v>90</c:v>
                </c:pt>
                <c:pt idx="49">
                  <c:v>90</c:v>
                </c:pt>
              </c:numCache>
            </c:numRef>
          </c:val>
          <c:smooth val="0"/>
        </c:ser>
        <c:ser>
          <c:idx val="0"/>
          <c:order val="5"/>
          <c:tx>
            <c:strRef>
              <c:f>Sheet1!$I$1</c:f>
              <c:strCache>
                <c:ptCount val="1"/>
                <c:pt idx="0">
                  <c:v>Average Days from Opening Conference to Citation</c:v>
                </c:pt>
              </c:strCache>
            </c:strRef>
          </c:tx>
          <c:spPr>
            <a:ln>
              <a:noFill/>
            </a:ln>
          </c:spPr>
          <c:marker>
            <c:symbol val="none"/>
          </c:marker>
          <c:dLbls>
            <c:dLbl>
              <c:idx val="23"/>
              <c:layout/>
              <c:dLblPos val="t"/>
              <c:showLegendKey val="0"/>
              <c:showVal val="1"/>
              <c:showCatName val="0"/>
              <c:showSerName val="0"/>
              <c:showPercent val="0"/>
              <c:showBubbleSize val="0"/>
              <c:extLst>
                <c:ext xmlns:c15="http://schemas.microsoft.com/office/drawing/2012/chart" uri="{CE6537A1-D6FC-4f65-9D91-7224C49458BB}">
                  <c15:layout/>
                </c:ext>
              </c:extLst>
            </c:dLbl>
            <c:dLbl>
              <c:idx val="24"/>
              <c:layout/>
              <c:dLblPos val="t"/>
              <c:showLegendKey val="0"/>
              <c:showVal val="1"/>
              <c:showCatName val="0"/>
              <c:showSerName val="0"/>
              <c:showPercent val="0"/>
              <c:showBubbleSize val="0"/>
              <c:extLst>
                <c:ext xmlns:c15="http://schemas.microsoft.com/office/drawing/2012/chart" uri="{CE6537A1-D6FC-4f65-9D91-7224C49458BB}">
                  <c15:layout/>
                </c:ext>
              </c:extLst>
            </c:dLbl>
            <c:dLbl>
              <c:idx val="25"/>
              <c:layout/>
              <c:dLblPos val="t"/>
              <c:showLegendKey val="0"/>
              <c:showVal val="1"/>
              <c:showCatName val="0"/>
              <c:showSerName val="0"/>
              <c:showPercent val="0"/>
              <c:showBubbleSize val="0"/>
              <c:extLst>
                <c:ext xmlns:c15="http://schemas.microsoft.com/office/drawing/2012/chart" uri="{CE6537A1-D6FC-4f65-9D91-7224C49458BB}">
                  <c15:layout/>
                </c:ext>
              </c:extLst>
            </c:dLbl>
            <c:dLbl>
              <c:idx val="26"/>
              <c:layout/>
              <c:dLblPos val="t"/>
              <c:showLegendKey val="0"/>
              <c:showVal val="1"/>
              <c:showCatName val="0"/>
              <c:showSerName val="0"/>
              <c:showPercent val="0"/>
              <c:showBubbleSize val="0"/>
              <c:extLst>
                <c:ext xmlns:c15="http://schemas.microsoft.com/office/drawing/2012/chart" uri="{CE6537A1-D6FC-4f65-9D91-7224C49458BB}">
                  <c15:layout/>
                </c:ext>
              </c:extLst>
            </c:dLbl>
            <c:dLbl>
              <c:idx val="27"/>
              <c:layout/>
              <c:dLblPos val="t"/>
              <c:showLegendKey val="0"/>
              <c:showVal val="1"/>
              <c:showCatName val="0"/>
              <c:showSerName val="0"/>
              <c:showPercent val="0"/>
              <c:showBubbleSize val="0"/>
              <c:extLst>
                <c:ext xmlns:c15="http://schemas.microsoft.com/office/drawing/2012/chart" uri="{CE6537A1-D6FC-4f65-9D91-7224C49458BB}">
                  <c15:layout/>
                </c:ext>
              </c:extLst>
            </c:dLbl>
            <c:dLbl>
              <c:idx val="28"/>
              <c:layout/>
              <c:dLblPos val="t"/>
              <c:showLegendKey val="0"/>
              <c:showVal val="1"/>
              <c:showCatName val="0"/>
              <c:showSerName val="0"/>
              <c:showPercent val="0"/>
              <c:showBubbleSize val="0"/>
              <c:extLst>
                <c:ext xmlns:c15="http://schemas.microsoft.com/office/drawing/2012/chart" uri="{CE6537A1-D6FC-4f65-9D91-7224C49458BB}">
                  <c15:layout/>
                </c:ext>
              </c:extLst>
            </c:dLbl>
            <c:dLbl>
              <c:idx val="29"/>
              <c:layout/>
              <c:dLblPos val="t"/>
              <c:showLegendKey val="0"/>
              <c:showVal val="1"/>
              <c:showCatName val="0"/>
              <c:showSerName val="0"/>
              <c:showPercent val="0"/>
              <c:showBubbleSize val="0"/>
              <c:extLst>
                <c:ext xmlns:c15="http://schemas.microsoft.com/office/drawing/2012/chart" uri="{CE6537A1-D6FC-4f65-9D91-7224C49458BB}">
                  <c15:layout/>
                </c:ext>
              </c:extLst>
            </c:dLbl>
            <c:dLbl>
              <c:idx val="30"/>
              <c:layout/>
              <c:dLblPos val="t"/>
              <c:showLegendKey val="0"/>
              <c:showVal val="1"/>
              <c:showCatName val="0"/>
              <c:showSerName val="0"/>
              <c:showPercent val="0"/>
              <c:showBubbleSize val="0"/>
              <c:extLst>
                <c:ext xmlns:c15="http://schemas.microsoft.com/office/drawing/2012/chart" uri="{CE6537A1-D6FC-4f65-9D91-7224C49458BB}">
                  <c15:layout/>
                </c:ext>
              </c:extLst>
            </c:dLbl>
            <c:dLbl>
              <c:idx val="31"/>
              <c:layout/>
              <c:dLblPos val="t"/>
              <c:showLegendKey val="0"/>
              <c:showVal val="1"/>
              <c:showCatName val="0"/>
              <c:showSerName val="0"/>
              <c:showPercent val="0"/>
              <c:showBubbleSize val="0"/>
              <c:extLst>
                <c:ext xmlns:c15="http://schemas.microsoft.com/office/drawing/2012/chart" uri="{CE6537A1-D6FC-4f65-9D91-7224C49458BB}">
                  <c15:layout/>
                </c:ext>
              </c:extLst>
            </c:dLbl>
            <c:dLbl>
              <c:idx val="32"/>
              <c:layout/>
              <c:dLblPos val="t"/>
              <c:showLegendKey val="0"/>
              <c:showVal val="1"/>
              <c:showCatName val="0"/>
              <c:showSerName val="0"/>
              <c:showPercent val="0"/>
              <c:showBubbleSize val="0"/>
              <c:extLst>
                <c:ext xmlns:c15="http://schemas.microsoft.com/office/drawing/2012/chart" uri="{CE6537A1-D6FC-4f65-9D91-7224C49458BB}">
                  <c15:layout/>
                </c:ext>
              </c:extLst>
            </c:dLbl>
            <c:dLbl>
              <c:idx val="33"/>
              <c:layout/>
              <c:dLblPos val="t"/>
              <c:showLegendKey val="0"/>
              <c:showVal val="1"/>
              <c:showCatName val="0"/>
              <c:showSerName val="0"/>
              <c:showPercent val="0"/>
              <c:showBubbleSize val="0"/>
              <c:extLst>
                <c:ext xmlns:c15="http://schemas.microsoft.com/office/drawing/2012/chart" uri="{CE6537A1-D6FC-4f65-9D91-7224C49458BB}">
                  <c15:layout/>
                </c:ext>
              </c:extLst>
            </c:dLbl>
            <c:dLbl>
              <c:idx val="34"/>
              <c:layout/>
              <c:dLblPos val="t"/>
              <c:showLegendKey val="0"/>
              <c:showVal val="1"/>
              <c:showCatName val="0"/>
              <c:showSerName val="0"/>
              <c:showPercent val="0"/>
              <c:showBubbleSize val="0"/>
              <c:extLst>
                <c:ext xmlns:c15="http://schemas.microsoft.com/office/drawing/2012/chart" uri="{CE6537A1-D6FC-4f65-9D91-7224C49458BB}">
                  <c15:layout/>
                </c:ext>
              </c:extLst>
            </c:dLbl>
            <c:dLbl>
              <c:idx val="35"/>
              <c:layout/>
              <c:dLblPos val="t"/>
              <c:showLegendKey val="0"/>
              <c:showVal val="1"/>
              <c:showCatName val="0"/>
              <c:showSerName val="0"/>
              <c:showPercent val="0"/>
              <c:showBubbleSize val="0"/>
              <c:extLst>
                <c:ext xmlns:c15="http://schemas.microsoft.com/office/drawing/2012/chart" uri="{CE6537A1-D6FC-4f65-9D91-7224C49458BB}">
                  <c15:layout/>
                </c:ext>
              </c:extLst>
            </c:dLbl>
            <c:dLbl>
              <c:idx val="36"/>
              <c:layout/>
              <c:dLblPos val="t"/>
              <c:showLegendKey val="0"/>
              <c:showVal val="1"/>
              <c:showCatName val="0"/>
              <c:showSerName val="0"/>
              <c:showPercent val="0"/>
              <c:showBubbleSize val="0"/>
              <c:extLst>
                <c:ext xmlns:c15="http://schemas.microsoft.com/office/drawing/2012/chart" uri="{CE6537A1-D6FC-4f65-9D91-7224C49458BB}">
                  <c15:layout/>
                </c:ext>
              </c:extLst>
            </c:dLbl>
            <c:dLbl>
              <c:idx val="37"/>
              <c:layout/>
              <c:dLblPos val="t"/>
              <c:showLegendKey val="0"/>
              <c:showVal val="1"/>
              <c:showCatName val="0"/>
              <c:showSerName val="0"/>
              <c:showPercent val="0"/>
              <c:showBubbleSize val="0"/>
              <c:extLst>
                <c:ext xmlns:c15="http://schemas.microsoft.com/office/drawing/2012/chart" uri="{CE6537A1-D6FC-4f65-9D91-7224C49458BB}">
                  <c15:layout/>
                </c:ext>
              </c:extLst>
            </c:dLbl>
            <c:dLbl>
              <c:idx val="38"/>
              <c:layout/>
              <c:dLblPos val="t"/>
              <c:showLegendKey val="0"/>
              <c:showVal val="1"/>
              <c:showCatName val="0"/>
              <c:showSerName val="0"/>
              <c:showPercent val="0"/>
              <c:showBubbleSize val="0"/>
              <c:extLst>
                <c:ext xmlns:c15="http://schemas.microsoft.com/office/drawing/2012/chart" uri="{CE6537A1-D6FC-4f65-9D91-7224C49458BB}">
                  <c15:layout/>
                </c:ext>
              </c:extLst>
            </c:dLbl>
            <c:dLbl>
              <c:idx val="39"/>
              <c:layout/>
              <c:dLblPos val="t"/>
              <c:showLegendKey val="0"/>
              <c:showVal val="1"/>
              <c:showCatName val="0"/>
              <c:showSerName val="0"/>
              <c:showPercent val="0"/>
              <c:showBubbleSize val="0"/>
              <c:extLst>
                <c:ext xmlns:c15="http://schemas.microsoft.com/office/drawing/2012/chart" uri="{CE6537A1-D6FC-4f65-9D91-7224C49458BB}">
                  <c15:layout/>
                </c:ext>
              </c:extLst>
            </c:dLbl>
            <c:dLbl>
              <c:idx val="40"/>
              <c:layout/>
              <c:dLblPos val="t"/>
              <c:showLegendKey val="0"/>
              <c:showVal val="1"/>
              <c:showCatName val="0"/>
              <c:showSerName val="0"/>
              <c:showPercent val="0"/>
              <c:showBubbleSize val="0"/>
              <c:extLst>
                <c:ext xmlns:c15="http://schemas.microsoft.com/office/drawing/2012/chart" uri="{CE6537A1-D6FC-4f65-9D91-7224C49458BB}">
                  <c15:layout/>
                </c:ext>
              </c:extLst>
            </c:dLbl>
            <c:dLbl>
              <c:idx val="41"/>
              <c:layout/>
              <c:dLblPos val="t"/>
              <c:showLegendKey val="0"/>
              <c:showVal val="1"/>
              <c:showCatName val="0"/>
              <c:showSerName val="0"/>
              <c:showPercent val="0"/>
              <c:showBubbleSize val="0"/>
              <c:extLst>
                <c:ext xmlns:c15="http://schemas.microsoft.com/office/drawing/2012/chart" uri="{CE6537A1-D6FC-4f65-9D91-7224C49458BB}">
                  <c15:layout/>
                </c:ext>
              </c:extLst>
            </c:dLbl>
            <c:dLbl>
              <c:idx val="42"/>
              <c:layout/>
              <c:dLblPos val="t"/>
              <c:showLegendKey val="0"/>
              <c:showVal val="1"/>
              <c:showCatName val="0"/>
              <c:showSerName val="0"/>
              <c:showPercent val="0"/>
              <c:showBubbleSize val="0"/>
              <c:extLst>
                <c:ext xmlns:c15="http://schemas.microsoft.com/office/drawing/2012/chart" uri="{CE6537A1-D6FC-4f65-9D91-7224C49458BB}">
                  <c15:layout/>
                </c:ext>
              </c:extLst>
            </c:dLbl>
            <c:dLbl>
              <c:idx val="43"/>
              <c:layout/>
              <c:dLblPos val="t"/>
              <c:showLegendKey val="0"/>
              <c:showVal val="1"/>
              <c:showCatName val="0"/>
              <c:showSerName val="0"/>
              <c:showPercent val="0"/>
              <c:showBubbleSize val="0"/>
              <c:extLst>
                <c:ext xmlns:c15="http://schemas.microsoft.com/office/drawing/2012/chart" uri="{CE6537A1-D6FC-4f65-9D91-7224C49458BB}">
                  <c15:layout/>
                </c:ext>
              </c:extLst>
            </c:dLbl>
            <c:dLbl>
              <c:idx val="44"/>
              <c:layout/>
              <c:dLblPos val="t"/>
              <c:showLegendKey val="0"/>
              <c:showVal val="1"/>
              <c:showCatName val="0"/>
              <c:showSerName val="0"/>
              <c:showPercent val="0"/>
              <c:showBubbleSize val="0"/>
              <c:extLst>
                <c:ext xmlns:c15="http://schemas.microsoft.com/office/drawing/2012/chart" uri="{CE6537A1-D6FC-4f65-9D91-7224C49458BB}">
                  <c15:layout/>
                </c:ext>
              </c:extLst>
            </c:dLbl>
            <c:dLbl>
              <c:idx val="45"/>
              <c:layout/>
              <c:dLblPos val="t"/>
              <c:showLegendKey val="0"/>
              <c:showVal val="1"/>
              <c:showCatName val="0"/>
              <c:showSerName val="0"/>
              <c:showPercent val="0"/>
              <c:showBubbleSize val="0"/>
              <c:extLst>
                <c:ext xmlns:c15="http://schemas.microsoft.com/office/drawing/2012/chart" uri="{CE6537A1-D6FC-4f65-9D91-7224C49458BB}">
                  <c15:layout/>
                </c:ext>
              </c:extLst>
            </c:dLbl>
            <c:dLbl>
              <c:idx val="46"/>
              <c:layout/>
              <c:dLblPos val="t"/>
              <c:showLegendKey val="0"/>
              <c:showVal val="1"/>
              <c:showCatName val="0"/>
              <c:showSerName val="0"/>
              <c:showPercent val="0"/>
              <c:showBubbleSize val="0"/>
              <c:extLst>
                <c:ext xmlns:c15="http://schemas.microsoft.com/office/drawing/2012/chart" uri="{CE6537A1-D6FC-4f65-9D91-7224C49458BB}">
                  <c15:layout/>
                </c:ext>
              </c:extLst>
            </c:dLbl>
            <c:dLbl>
              <c:idx val="47"/>
              <c:layout/>
              <c:dLblPos val="t"/>
              <c:showLegendKey val="0"/>
              <c:showVal val="1"/>
              <c:showCatName val="0"/>
              <c:showSerName val="0"/>
              <c:showPercent val="0"/>
              <c:showBubbleSize val="0"/>
              <c:extLst>
                <c:ext xmlns:c15="http://schemas.microsoft.com/office/drawing/2012/chart" uri="{CE6537A1-D6FC-4f65-9D91-7224C49458BB}">
                  <c15:layout/>
                </c:ext>
              </c:extLst>
            </c:dLbl>
            <c:dLbl>
              <c:idx val="48"/>
              <c:layout/>
              <c:dLblPos val="t"/>
              <c:showLegendKey val="0"/>
              <c:showVal val="1"/>
              <c:showCatName val="0"/>
              <c:showSerName val="0"/>
              <c:showPercent val="0"/>
              <c:showBubbleSize val="0"/>
              <c:extLst>
                <c:ext xmlns:c15="http://schemas.microsoft.com/office/drawing/2012/chart" uri="{CE6537A1-D6FC-4f65-9D91-7224C49458BB}">
                  <c15:layout/>
                </c:ext>
              </c:extLst>
            </c:dLbl>
            <c:dLbl>
              <c:idx val="49"/>
              <c:layout/>
              <c:dLblPos val="t"/>
              <c:showLegendKey val="0"/>
              <c:showVal val="1"/>
              <c:showCatName val="0"/>
              <c:showSerName val="0"/>
              <c:showPercent val="0"/>
              <c:showBubbleSize val="0"/>
              <c:extLst>
                <c:ext xmlns:c15="http://schemas.microsoft.com/office/drawing/2012/chart" uri="{CE6537A1-D6FC-4f65-9D91-7224C49458BB}">
                  <c15:layout/>
                </c:ext>
              </c:extLst>
            </c:dLbl>
            <c:dLbl>
              <c:idx val="50"/>
              <c:dLblPos val="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5400000" vert="horz"/>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Sheet1!$I$2:$I$53</c:f>
              <c:numCache>
                <c:formatCode>General</c:formatCode>
                <c:ptCount val="52"/>
                <c:pt idx="0">
                  <c:v>50.807770007770003</c:v>
                </c:pt>
                <c:pt idx="1">
                  <c:v>54.207154442241844</c:v>
                </c:pt>
                <c:pt idx="2">
                  <c:v>47.83426097711812</c:v>
                </c:pt>
                <c:pt idx="3">
                  <c:v>47.046132915567284</c:v>
                </c:pt>
                <c:pt idx="4">
                  <c:v>46.326461988304089</c:v>
                </c:pt>
                <c:pt idx="5">
                  <c:v>51.287665886026538</c:v>
                </c:pt>
                <c:pt idx="6">
                  <c:v>41.377889447236178</c:v>
                </c:pt>
                <c:pt idx="7">
                  <c:v>43.701665407064091</c:v>
                </c:pt>
                <c:pt idx="8">
                  <c:v>44.881198800147345</c:v>
                </c:pt>
                <c:pt idx="9">
                  <c:v>46.369353142768126</c:v>
                </c:pt>
                <c:pt idx="10">
                  <c:v>41.303338762214985</c:v>
                </c:pt>
                <c:pt idx="11">
                  <c:v>42.78177972413382</c:v>
                </c:pt>
                <c:pt idx="12">
                  <c:v>38.855995410212273</c:v>
                </c:pt>
                <c:pt idx="13">
                  <c:v>45.608686926234284</c:v>
                </c:pt>
                <c:pt idx="14">
                  <c:v>46.244784993080827</c:v>
                </c:pt>
                <c:pt idx="15">
                  <c:v>59.15764691493915</c:v>
                </c:pt>
                <c:pt idx="16">
                  <c:v>48.487840886274782</c:v>
                </c:pt>
                <c:pt idx="17">
                  <c:v>59.95397619047619</c:v>
                </c:pt>
                <c:pt idx="18">
                  <c:v>58.855418840859798</c:v>
                </c:pt>
                <c:pt idx="19">
                  <c:v>59.871012759170654</c:v>
                </c:pt>
                <c:pt idx="20">
                  <c:v>49.841198979591837</c:v>
                </c:pt>
                <c:pt idx="21">
                  <c:v>55.070036979127885</c:v>
                </c:pt>
                <c:pt idx="22">
                  <c:v>61.428838045206334</c:v>
                </c:pt>
                <c:pt idx="23">
                  <c:v>90.474222875496764</c:v>
                </c:pt>
                <c:pt idx="24">
                  <c:v>83.896436896436896</c:v>
                </c:pt>
                <c:pt idx="25">
                  <c:v>67.528576240736584</c:v>
                </c:pt>
                <c:pt idx="26">
                  <c:v>105.80714285714286</c:v>
                </c:pt>
                <c:pt idx="27">
                  <c:v>108.40914586018641</c:v>
                </c:pt>
                <c:pt idx="28">
                  <c:v>126.489395</c:v>
                </c:pt>
                <c:pt idx="29">
                  <c:v>119.36315789473684</c:v>
                </c:pt>
                <c:pt idx="30">
                  <c:v>140.822</c:v>
                </c:pt>
                <c:pt idx="31">
                  <c:v>128.28</c:v>
                </c:pt>
                <c:pt idx="32">
                  <c:v>150.7037037037037</c:v>
                </c:pt>
                <c:pt idx="33">
                  <c:v>108.05</c:v>
                </c:pt>
                <c:pt idx="34">
                  <c:v>87.67630057803467</c:v>
                </c:pt>
                <c:pt idx="35">
                  <c:v>100</c:v>
                </c:pt>
                <c:pt idx="36">
                  <c:v>108.04615384615384</c:v>
                </c:pt>
                <c:pt idx="37">
                  <c:v>80</c:v>
                </c:pt>
                <c:pt idx="38">
                  <c:v>85.943548387096769</c:v>
                </c:pt>
                <c:pt idx="39">
                  <c:v>127.61904761904762</c:v>
                </c:pt>
                <c:pt idx="40">
                  <c:v>118.07784431137725</c:v>
                </c:pt>
                <c:pt idx="41">
                  <c:v>106.39189189189189</c:v>
                </c:pt>
                <c:pt idx="42">
                  <c:v>81.20779220779221</c:v>
                </c:pt>
                <c:pt idx="43">
                  <c:v>77.627118644067792</c:v>
                </c:pt>
                <c:pt idx="44">
                  <c:v>79.803571428571431</c:v>
                </c:pt>
                <c:pt idx="45">
                  <c:v>51.185365853658539</c:v>
                </c:pt>
                <c:pt idx="46">
                  <c:v>48.439252336448597</c:v>
                </c:pt>
                <c:pt idx="47">
                  <c:v>59.855670103092798</c:v>
                </c:pt>
                <c:pt idx="48">
                  <c:v>51.5</c:v>
                </c:pt>
                <c:pt idx="49">
                  <c:v>37.211055276381913</c:v>
                </c:pt>
              </c:numCache>
            </c:numRef>
          </c:val>
          <c:smooth val="0"/>
        </c:ser>
        <c:ser>
          <c:idx val="7"/>
          <c:order val="7"/>
          <c:tx>
            <c:strRef>
              <c:f>Sheet1!$J$1</c:f>
              <c:strCache>
                <c:ptCount val="1"/>
                <c:pt idx="0">
                  <c:v>Annual Average</c:v>
                </c:pt>
              </c:strCache>
            </c:strRef>
          </c:tx>
          <c:spPr>
            <a:ln w="38100">
              <a:solidFill>
                <a:srgbClr val="FF0000"/>
              </a:solidFill>
            </a:ln>
          </c:spPr>
          <c:marker>
            <c:symbol val="none"/>
          </c:marker>
          <c:cat>
            <c:multiLvlStrRef>
              <c:f>Sheet1!$A$2:$B$53</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Sheet1!$J$2:$J$53</c:f>
              <c:numCache>
                <c:formatCode>General</c:formatCode>
                <c:ptCount val="52"/>
                <c:pt idx="0">
                  <c:v>49.973829585674309</c:v>
                </c:pt>
                <c:pt idx="1">
                  <c:v>49.973829585674309</c:v>
                </c:pt>
                <c:pt idx="2">
                  <c:v>49.973829585674309</c:v>
                </c:pt>
                <c:pt idx="3">
                  <c:v>49.973829585674309</c:v>
                </c:pt>
                <c:pt idx="4">
                  <c:v>45.673420682157726</c:v>
                </c:pt>
                <c:pt idx="5">
                  <c:v>45.673420682157726</c:v>
                </c:pt>
                <c:pt idx="6">
                  <c:v>45.673420682157726</c:v>
                </c:pt>
                <c:pt idx="7">
                  <c:v>45.673420682157726</c:v>
                </c:pt>
                <c:pt idx="8">
                  <c:v>43.833917607316074</c:v>
                </c:pt>
                <c:pt idx="9">
                  <c:v>43.833917607316074</c:v>
                </c:pt>
                <c:pt idx="10">
                  <c:v>43.833917607316074</c:v>
                </c:pt>
                <c:pt idx="11">
                  <c:v>43.833917607316074</c:v>
                </c:pt>
                <c:pt idx="12">
                  <c:v>47.466778561116641</c:v>
                </c:pt>
                <c:pt idx="13">
                  <c:v>47.466778561116641</c:v>
                </c:pt>
                <c:pt idx="14">
                  <c:v>47.466778561116641</c:v>
                </c:pt>
                <c:pt idx="15">
                  <c:v>47.466778561116641</c:v>
                </c:pt>
                <c:pt idx="16">
                  <c:v>56.792062169195347</c:v>
                </c:pt>
                <c:pt idx="17">
                  <c:v>56.792062169195347</c:v>
                </c:pt>
                <c:pt idx="18">
                  <c:v>56.792062169195347</c:v>
                </c:pt>
                <c:pt idx="19">
                  <c:v>56.792062169195347</c:v>
                </c:pt>
                <c:pt idx="20">
                  <c:v>64.20357421985571</c:v>
                </c:pt>
                <c:pt idx="21">
                  <c:v>64.20357421985571</c:v>
                </c:pt>
                <c:pt idx="22">
                  <c:v>64.20357421985571</c:v>
                </c:pt>
                <c:pt idx="23">
                  <c:v>64.20357421985571</c:v>
                </c:pt>
                <c:pt idx="24">
                  <c:v>91.410325463625696</c:v>
                </c:pt>
                <c:pt idx="25">
                  <c:v>91.410325463625696</c:v>
                </c:pt>
                <c:pt idx="26">
                  <c:v>91.410325463625696</c:v>
                </c:pt>
                <c:pt idx="27">
                  <c:v>91.410325463625696</c:v>
                </c:pt>
                <c:pt idx="28">
                  <c:v>128.73863822368421</c:v>
                </c:pt>
                <c:pt idx="29">
                  <c:v>128.73863822368421</c:v>
                </c:pt>
                <c:pt idx="30">
                  <c:v>128.73863822368421</c:v>
                </c:pt>
                <c:pt idx="31">
                  <c:v>128.73863822368421</c:v>
                </c:pt>
                <c:pt idx="32">
                  <c:v>111.60750107043459</c:v>
                </c:pt>
                <c:pt idx="33">
                  <c:v>111.60750107043459</c:v>
                </c:pt>
                <c:pt idx="34">
                  <c:v>111.60750107043459</c:v>
                </c:pt>
                <c:pt idx="35">
                  <c:v>111.60750107043459</c:v>
                </c:pt>
                <c:pt idx="36">
                  <c:v>99.921443736730367</c:v>
                </c:pt>
                <c:pt idx="37">
                  <c:v>99.921443736730367</c:v>
                </c:pt>
                <c:pt idx="38">
                  <c:v>99.921443736730367</c:v>
                </c:pt>
                <c:pt idx="39">
                  <c:v>99.921443736730367</c:v>
                </c:pt>
                <c:pt idx="40">
                  <c:v>95.284144427001564</c:v>
                </c:pt>
                <c:pt idx="41">
                  <c:v>95.284144427001564</c:v>
                </c:pt>
                <c:pt idx="42">
                  <c:v>95.284144427001564</c:v>
                </c:pt>
                <c:pt idx="43">
                  <c:v>95.284144427001564</c:v>
                </c:pt>
                <c:pt idx="44">
                  <c:v>59.820964930442841</c:v>
                </c:pt>
                <c:pt idx="45">
                  <c:v>59.820964930442841</c:v>
                </c:pt>
                <c:pt idx="46">
                  <c:v>59.820964930442841</c:v>
                </c:pt>
                <c:pt idx="47">
                  <c:v>59.820964930442841</c:v>
                </c:pt>
                <c:pt idx="48">
                  <c:v>44.355527638190956</c:v>
                </c:pt>
                <c:pt idx="49">
                  <c:v>44.355527638190956</c:v>
                </c:pt>
                <c:pt idx="50">
                  <c:v>44.355527638190956</c:v>
                </c:pt>
                <c:pt idx="51">
                  <c:v>44.355527638190956</c:v>
                </c:pt>
              </c:numCache>
            </c:numRef>
          </c:val>
          <c:smooth val="0"/>
        </c:ser>
        <c:dLbls>
          <c:showLegendKey val="0"/>
          <c:showVal val="0"/>
          <c:showCatName val="0"/>
          <c:showSerName val="0"/>
          <c:showPercent val="0"/>
          <c:showBubbleSize val="0"/>
        </c:dLbls>
        <c:marker val="1"/>
        <c:smooth val="0"/>
        <c:axId val="437960304"/>
        <c:axId val="437961480"/>
      </c:lineChart>
      <c:catAx>
        <c:axId val="437960304"/>
        <c:scaling>
          <c:orientation val="minMax"/>
        </c:scaling>
        <c:delete val="0"/>
        <c:axPos val="b"/>
        <c:numFmt formatCode="General" sourceLinked="1"/>
        <c:majorTickMark val="out"/>
        <c:minorTickMark val="none"/>
        <c:tickLblPos val="nextTo"/>
        <c:txPr>
          <a:bodyPr rot="-5400000" vert="horz"/>
          <a:lstStyle/>
          <a:p>
            <a:pPr>
              <a:defRPr sz="900" b="1"/>
            </a:pPr>
            <a:endParaRPr lang="en-US"/>
          </a:p>
        </c:txPr>
        <c:crossAx val="437961480"/>
        <c:crosses val="autoZero"/>
        <c:auto val="1"/>
        <c:lblAlgn val="ctr"/>
        <c:lblOffset val="100"/>
        <c:noMultiLvlLbl val="0"/>
      </c:catAx>
      <c:valAx>
        <c:axId val="437961480"/>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437960304"/>
        <c:crosses val="autoZero"/>
        <c:crossBetween val="between"/>
      </c:valAx>
    </c:plotArea>
    <c:legend>
      <c:legendPos val="b"/>
      <c:legendEntry>
        <c:idx val="4"/>
        <c:delete val="1"/>
      </c:legendEntry>
      <c:legendEntry>
        <c:idx val="6"/>
        <c:delete val="1"/>
      </c:legendEntry>
      <c:layout>
        <c:manualLayout>
          <c:xMode val="edge"/>
          <c:yMode val="edge"/>
          <c:x val="4.2354851117748928E-2"/>
          <c:y val="0.9124354292669935"/>
          <c:w val="0.94076160738528425"/>
          <c:h val="8.7564570733006331E-2"/>
        </c:manualLayout>
      </c:layout>
      <c:overlay val="0"/>
      <c:txPr>
        <a:bodyPr/>
        <a:lstStyle/>
        <a:p>
          <a:pPr>
            <a:defRPr sz="10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343022272164273E-2"/>
          <c:y val="2.9770436304157627E-2"/>
          <c:w val="0.92980382364303771"/>
          <c:h val="0.78878922743354374"/>
        </c:manualLayout>
      </c:layout>
      <c:barChart>
        <c:barDir val="col"/>
        <c:grouping val="stacked"/>
        <c:varyColors val="0"/>
        <c:ser>
          <c:idx val="1"/>
          <c:order val="0"/>
          <c:tx>
            <c:strRef>
              <c:f>Sheet1!$C$1</c:f>
              <c:strCache>
                <c:ptCount val="1"/>
                <c:pt idx="0">
                  <c:v>Construction Safety</c:v>
                </c:pt>
              </c:strCache>
            </c:strRef>
          </c:tx>
          <c:spPr>
            <a:solidFill>
              <a:schemeClr val="accent5">
                <a:lumMod val="50000"/>
              </a:schemeClr>
            </a:solidFill>
            <a:ln>
              <a:solidFill>
                <a:prstClr val="black">
                  <a:alpha val="50000"/>
                </a:prstClr>
              </a:solidFill>
            </a:ln>
            <a:scene3d>
              <a:camera prst="orthographicFront"/>
              <a:lightRig rig="threePt" dir="t"/>
            </a:scene3d>
            <a:sp3d>
              <a:bevelT w="25400" h="25400"/>
            </a:sp3d>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5400000" vert="horz"/>
              <a:lstStyle/>
              <a:p>
                <a:pPr>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Sheet1!$A$2:$B$54</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Sheet1!$C$2:$C$54</c:f>
              <c:numCache>
                <c:formatCode>General</c:formatCode>
                <c:ptCount val="53"/>
                <c:pt idx="4">
                  <c:v>204</c:v>
                </c:pt>
                <c:pt idx="5">
                  <c:v>305</c:v>
                </c:pt>
                <c:pt idx="6">
                  <c:v>433</c:v>
                </c:pt>
                <c:pt idx="7">
                  <c:v>372</c:v>
                </c:pt>
                <c:pt idx="8">
                  <c:v>344</c:v>
                </c:pt>
                <c:pt idx="9">
                  <c:v>432</c:v>
                </c:pt>
                <c:pt idx="10">
                  <c:v>359</c:v>
                </c:pt>
                <c:pt idx="11">
                  <c:v>435</c:v>
                </c:pt>
                <c:pt idx="12">
                  <c:v>535</c:v>
                </c:pt>
                <c:pt idx="13">
                  <c:v>399</c:v>
                </c:pt>
                <c:pt idx="14">
                  <c:v>332</c:v>
                </c:pt>
                <c:pt idx="15">
                  <c:v>242</c:v>
                </c:pt>
                <c:pt idx="16">
                  <c:v>297</c:v>
                </c:pt>
                <c:pt idx="17">
                  <c:v>191</c:v>
                </c:pt>
                <c:pt idx="18">
                  <c:v>241</c:v>
                </c:pt>
                <c:pt idx="19">
                  <c:v>173</c:v>
                </c:pt>
                <c:pt idx="20">
                  <c:v>237</c:v>
                </c:pt>
                <c:pt idx="21">
                  <c:v>174</c:v>
                </c:pt>
                <c:pt idx="22">
                  <c:v>198</c:v>
                </c:pt>
                <c:pt idx="23">
                  <c:v>150</c:v>
                </c:pt>
                <c:pt idx="24">
                  <c:v>292</c:v>
                </c:pt>
                <c:pt idx="25">
                  <c:v>314</c:v>
                </c:pt>
                <c:pt idx="26">
                  <c:v>161</c:v>
                </c:pt>
                <c:pt idx="27">
                  <c:v>170</c:v>
                </c:pt>
                <c:pt idx="28">
                  <c:v>189</c:v>
                </c:pt>
                <c:pt idx="29">
                  <c:v>135</c:v>
                </c:pt>
                <c:pt idx="30">
                  <c:v>217</c:v>
                </c:pt>
                <c:pt idx="31">
                  <c:v>171</c:v>
                </c:pt>
                <c:pt idx="32">
                  <c:v>157</c:v>
                </c:pt>
                <c:pt idx="33">
                  <c:v>225</c:v>
                </c:pt>
                <c:pt idx="34">
                  <c:v>218</c:v>
                </c:pt>
                <c:pt idx="35">
                  <c:v>87</c:v>
                </c:pt>
                <c:pt idx="36">
                  <c:v>78</c:v>
                </c:pt>
                <c:pt idx="37">
                  <c:v>112</c:v>
                </c:pt>
                <c:pt idx="38">
                  <c:v>133</c:v>
                </c:pt>
                <c:pt idx="39">
                  <c:v>82</c:v>
                </c:pt>
                <c:pt idx="40">
                  <c:v>132</c:v>
                </c:pt>
                <c:pt idx="41">
                  <c:v>115</c:v>
                </c:pt>
                <c:pt idx="42">
                  <c:v>116</c:v>
                </c:pt>
                <c:pt idx="43">
                  <c:v>115</c:v>
                </c:pt>
                <c:pt idx="44">
                  <c:v>112</c:v>
                </c:pt>
                <c:pt idx="45">
                  <c:v>214</c:v>
                </c:pt>
                <c:pt idx="46">
                  <c:v>186</c:v>
                </c:pt>
                <c:pt idx="47">
                  <c:v>111</c:v>
                </c:pt>
                <c:pt idx="48">
                  <c:v>151</c:v>
                </c:pt>
                <c:pt idx="49">
                  <c:v>159</c:v>
                </c:pt>
              </c:numCache>
            </c:numRef>
          </c:val>
        </c:ser>
        <c:ser>
          <c:idx val="0"/>
          <c:order val="1"/>
          <c:tx>
            <c:strRef>
              <c:f>Sheet1!$D$1</c:f>
              <c:strCache>
                <c:ptCount val="1"/>
                <c:pt idx="0">
                  <c:v>General Industry</c:v>
                </c:pt>
              </c:strCache>
            </c:strRef>
          </c:tx>
          <c:spPr>
            <a:solidFill>
              <a:srgbClr val="FFBC79"/>
            </a:solidFill>
            <a:ln w="9525">
              <a:solidFill>
                <a:prstClr val="black">
                  <a:alpha val="50000"/>
                </a:prstClr>
              </a:solidFill>
            </a:ln>
            <a:scene3d>
              <a:camera prst="orthographicFront"/>
              <a:lightRig rig="threePt" dir="t"/>
            </a:scene3d>
            <a:sp3d>
              <a:bevelT w="25400" h="25400"/>
            </a:sp3d>
          </c:spPr>
          <c:invertIfNegative val="0"/>
          <c:dLbls>
            <c:spPr>
              <a:noFill/>
              <a:ln>
                <a:noFill/>
              </a:ln>
              <a:effectLst/>
            </c:spPr>
            <c:txPr>
              <a:bodyPr rot="-540000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Sheet1!$A$2:$B$54</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Sheet1!$D$2:$D$54</c:f>
              <c:numCache>
                <c:formatCode>General</c:formatCode>
                <c:ptCount val="53"/>
                <c:pt idx="4">
                  <c:v>181</c:v>
                </c:pt>
                <c:pt idx="5">
                  <c:v>161</c:v>
                </c:pt>
                <c:pt idx="6">
                  <c:v>149</c:v>
                </c:pt>
                <c:pt idx="7">
                  <c:v>144</c:v>
                </c:pt>
                <c:pt idx="8">
                  <c:v>151</c:v>
                </c:pt>
                <c:pt idx="9">
                  <c:v>212</c:v>
                </c:pt>
                <c:pt idx="10">
                  <c:v>190</c:v>
                </c:pt>
                <c:pt idx="11">
                  <c:v>148</c:v>
                </c:pt>
                <c:pt idx="12">
                  <c:v>162</c:v>
                </c:pt>
                <c:pt idx="13">
                  <c:v>189</c:v>
                </c:pt>
                <c:pt idx="14">
                  <c:v>161</c:v>
                </c:pt>
                <c:pt idx="15">
                  <c:v>112</c:v>
                </c:pt>
                <c:pt idx="16">
                  <c:v>149</c:v>
                </c:pt>
                <c:pt idx="17">
                  <c:v>112</c:v>
                </c:pt>
                <c:pt idx="18">
                  <c:v>90</c:v>
                </c:pt>
                <c:pt idx="19">
                  <c:v>72</c:v>
                </c:pt>
                <c:pt idx="20">
                  <c:v>128</c:v>
                </c:pt>
                <c:pt idx="21">
                  <c:v>118</c:v>
                </c:pt>
                <c:pt idx="22">
                  <c:v>119</c:v>
                </c:pt>
                <c:pt idx="23">
                  <c:v>124</c:v>
                </c:pt>
                <c:pt idx="24">
                  <c:v>153</c:v>
                </c:pt>
                <c:pt idx="25">
                  <c:v>205</c:v>
                </c:pt>
                <c:pt idx="26">
                  <c:v>143</c:v>
                </c:pt>
                <c:pt idx="27">
                  <c:v>106</c:v>
                </c:pt>
                <c:pt idx="28">
                  <c:v>116</c:v>
                </c:pt>
                <c:pt idx="29">
                  <c:v>113</c:v>
                </c:pt>
                <c:pt idx="30">
                  <c:v>98</c:v>
                </c:pt>
                <c:pt idx="31">
                  <c:v>74</c:v>
                </c:pt>
                <c:pt idx="32">
                  <c:v>91</c:v>
                </c:pt>
                <c:pt idx="33">
                  <c:v>131</c:v>
                </c:pt>
                <c:pt idx="34">
                  <c:v>111</c:v>
                </c:pt>
                <c:pt idx="35">
                  <c:v>68</c:v>
                </c:pt>
                <c:pt idx="36">
                  <c:v>80</c:v>
                </c:pt>
                <c:pt idx="37">
                  <c:v>120</c:v>
                </c:pt>
                <c:pt idx="38">
                  <c:v>131</c:v>
                </c:pt>
                <c:pt idx="39">
                  <c:v>100</c:v>
                </c:pt>
                <c:pt idx="40">
                  <c:v>105</c:v>
                </c:pt>
                <c:pt idx="41">
                  <c:v>145</c:v>
                </c:pt>
                <c:pt idx="42">
                  <c:v>149</c:v>
                </c:pt>
                <c:pt idx="43">
                  <c:v>119</c:v>
                </c:pt>
                <c:pt idx="44">
                  <c:v>128</c:v>
                </c:pt>
                <c:pt idx="45">
                  <c:v>132</c:v>
                </c:pt>
                <c:pt idx="46">
                  <c:v>166</c:v>
                </c:pt>
                <c:pt idx="47">
                  <c:v>137</c:v>
                </c:pt>
                <c:pt idx="48">
                  <c:v>156</c:v>
                </c:pt>
                <c:pt idx="49">
                  <c:v>144</c:v>
                </c:pt>
              </c:numCache>
            </c:numRef>
          </c:val>
        </c:ser>
        <c:ser>
          <c:idx val="6"/>
          <c:order val="6"/>
          <c:tx>
            <c:strRef>
              <c:f>Sheet1!$I$1</c:f>
              <c:strCache>
                <c:ptCount val="1"/>
                <c:pt idx="0">
                  <c:v>Historical # of Inspections</c:v>
                </c:pt>
              </c:strCache>
            </c:strRef>
          </c:tx>
          <c:spPr>
            <a:solidFill>
              <a:srgbClr val="A6A6A6"/>
            </a:solidFill>
            <a:ln w="9525">
              <a:solidFill>
                <a:prstClr val="black"/>
              </a:solidFill>
            </a:ln>
            <a:scene3d>
              <a:camera prst="orthographicFront"/>
              <a:lightRig rig="threePt" dir="t"/>
            </a:scene3d>
            <a:sp3d>
              <a:bevelT w="25400" h="25400"/>
            </a:sp3d>
          </c:spPr>
          <c:invertIfNegative val="0"/>
          <c:cat>
            <c:multiLvlStrRef>
              <c:f>Sheet1!$A$2:$B$54</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Sheet1!$I$2:$I$54</c:f>
              <c:numCache>
                <c:formatCode>General</c:formatCode>
                <c:ptCount val="53"/>
                <c:pt idx="0">
                  <c:v>297</c:v>
                </c:pt>
                <c:pt idx="1">
                  <c:v>358</c:v>
                </c:pt>
                <c:pt idx="2">
                  <c:v>294</c:v>
                </c:pt>
                <c:pt idx="3">
                  <c:v>379</c:v>
                </c:pt>
              </c:numCache>
            </c:numRef>
          </c:val>
        </c:ser>
        <c:dLbls>
          <c:showLegendKey val="0"/>
          <c:showVal val="0"/>
          <c:showCatName val="0"/>
          <c:showSerName val="0"/>
          <c:showPercent val="0"/>
          <c:showBubbleSize val="0"/>
        </c:dLbls>
        <c:gapWidth val="25"/>
        <c:overlap val="100"/>
        <c:axId val="335152856"/>
        <c:axId val="439226096"/>
      </c:barChart>
      <c:lineChart>
        <c:grouping val="standard"/>
        <c:varyColors val="0"/>
        <c:ser>
          <c:idx val="2"/>
          <c:order val="2"/>
          <c:tx>
            <c:strRef>
              <c:f>Sheet1!$E$1</c:f>
              <c:strCache>
                <c:ptCount val="1"/>
                <c:pt idx="0">
                  <c:v>Number of Inspections</c:v>
                </c:pt>
              </c:strCache>
            </c:strRef>
          </c:tx>
          <c:spPr>
            <a:ln w="38100">
              <a:no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30"/>
              <c:layout>
                <c:manualLayout>
                  <c:x val="-2.2011257770648412E-2"/>
                  <c:y val="-4.49760356042451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376341400964993E-2"/>
                  <c:y val="-6.13672322649810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5199700347694386E-2"/>
                  <c:y val="-4.258788954197626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0890841333561328E-2"/>
                  <c:y val="-7.31043214668588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c:spPr>
            <c:txPr>
              <a:bodyPr rot="-540000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Sheet1!$A$2:$B$54</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Sheet1!$E$2:$E$54</c:f>
              <c:numCache>
                <c:formatCode>General</c:formatCode>
                <c:ptCount val="53"/>
                <c:pt idx="0">
                  <c:v>297</c:v>
                </c:pt>
                <c:pt idx="1">
                  <c:v>358</c:v>
                </c:pt>
                <c:pt idx="2">
                  <c:v>294</c:v>
                </c:pt>
                <c:pt idx="3">
                  <c:v>379</c:v>
                </c:pt>
                <c:pt idx="4">
                  <c:v>385</c:v>
                </c:pt>
                <c:pt idx="5">
                  <c:v>466</c:v>
                </c:pt>
                <c:pt idx="6">
                  <c:v>582</c:v>
                </c:pt>
                <c:pt idx="7">
                  <c:v>516</c:v>
                </c:pt>
                <c:pt idx="8">
                  <c:v>495</c:v>
                </c:pt>
                <c:pt idx="9">
                  <c:v>645</c:v>
                </c:pt>
                <c:pt idx="10">
                  <c:v>549</c:v>
                </c:pt>
                <c:pt idx="11">
                  <c:v>583</c:v>
                </c:pt>
                <c:pt idx="12">
                  <c:v>697</c:v>
                </c:pt>
                <c:pt idx="13">
                  <c:v>589</c:v>
                </c:pt>
                <c:pt idx="14">
                  <c:v>493</c:v>
                </c:pt>
                <c:pt idx="15">
                  <c:v>354</c:v>
                </c:pt>
                <c:pt idx="16">
                  <c:v>446</c:v>
                </c:pt>
                <c:pt idx="17">
                  <c:v>303</c:v>
                </c:pt>
                <c:pt idx="18">
                  <c:v>331</c:v>
                </c:pt>
                <c:pt idx="19">
                  <c:v>245</c:v>
                </c:pt>
                <c:pt idx="20">
                  <c:v>365</c:v>
                </c:pt>
                <c:pt idx="21">
                  <c:v>292</c:v>
                </c:pt>
                <c:pt idx="22">
                  <c:v>317</c:v>
                </c:pt>
                <c:pt idx="23">
                  <c:v>274</c:v>
                </c:pt>
                <c:pt idx="24">
                  <c:v>445</c:v>
                </c:pt>
                <c:pt idx="25">
                  <c:v>519</c:v>
                </c:pt>
                <c:pt idx="26">
                  <c:v>304</c:v>
                </c:pt>
                <c:pt idx="27">
                  <c:v>276</c:v>
                </c:pt>
                <c:pt idx="28">
                  <c:v>305</c:v>
                </c:pt>
                <c:pt idx="29">
                  <c:v>248</c:v>
                </c:pt>
                <c:pt idx="30">
                  <c:v>315</c:v>
                </c:pt>
                <c:pt idx="31">
                  <c:v>245</c:v>
                </c:pt>
                <c:pt idx="32">
                  <c:v>248</c:v>
                </c:pt>
                <c:pt idx="33">
                  <c:v>356</c:v>
                </c:pt>
                <c:pt idx="34">
                  <c:v>329</c:v>
                </c:pt>
                <c:pt idx="35">
                  <c:v>165</c:v>
                </c:pt>
                <c:pt idx="36">
                  <c:v>159</c:v>
                </c:pt>
                <c:pt idx="37">
                  <c:v>232</c:v>
                </c:pt>
                <c:pt idx="38">
                  <c:v>267</c:v>
                </c:pt>
                <c:pt idx="39">
                  <c:v>179</c:v>
                </c:pt>
                <c:pt idx="40">
                  <c:v>237</c:v>
                </c:pt>
                <c:pt idx="41">
                  <c:v>260</c:v>
                </c:pt>
                <c:pt idx="42">
                  <c:v>265</c:v>
                </c:pt>
                <c:pt idx="43">
                  <c:v>234</c:v>
                </c:pt>
                <c:pt idx="44">
                  <c:v>240</c:v>
                </c:pt>
                <c:pt idx="45">
                  <c:v>346</c:v>
                </c:pt>
                <c:pt idx="46">
                  <c:v>352</c:v>
                </c:pt>
                <c:pt idx="47">
                  <c:v>248</c:v>
                </c:pt>
                <c:pt idx="48">
                  <c:v>307</c:v>
                </c:pt>
                <c:pt idx="49">
                  <c:v>303</c:v>
                </c:pt>
              </c:numCache>
            </c:numRef>
          </c:val>
          <c:smooth val="0"/>
        </c:ser>
        <c:ser>
          <c:idx val="3"/>
          <c:order val="3"/>
          <c:tx>
            <c:strRef>
              <c:f>Sheet1!$F$1</c:f>
              <c:strCache>
                <c:ptCount val="1"/>
                <c:pt idx="0">
                  <c:v>Green Goal</c:v>
                </c:pt>
              </c:strCache>
            </c:strRef>
          </c:tx>
          <c:spPr>
            <a:ln w="38100">
              <a:solidFill>
                <a:srgbClr val="00B050"/>
              </a:solidFill>
            </a:ln>
          </c:spPr>
          <c:marker>
            <c:symbol val="none"/>
          </c:marker>
          <c:dLbls>
            <c:dLbl>
              <c:idx val="47"/>
              <c:layout/>
              <c:showLegendKey val="0"/>
              <c:showVal val="1"/>
              <c:showCatName val="0"/>
              <c:showSerName val="0"/>
              <c:showPercent val="0"/>
              <c:showBubbleSize val="0"/>
              <c:extLst>
                <c:ext xmlns:c15="http://schemas.microsoft.com/office/drawing/2012/chart" uri="{CE6537A1-D6FC-4f65-9D91-7224C49458BB}">
                  <c15:layout/>
                </c:ext>
              </c:extLst>
            </c:dLbl>
            <c:spPr>
              <a:solidFill>
                <a:srgbClr val="00B050"/>
              </a:solidFill>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Sheet1!$A$2:$B$54</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Sheet1!$F$2:$F$54</c:f>
              <c:numCache>
                <c:formatCode>General</c:formatCode>
                <c:ptCount val="53"/>
                <c:pt idx="0">
                  <c:v>600</c:v>
                </c:pt>
                <c:pt idx="1">
                  <c:v>600</c:v>
                </c:pt>
                <c:pt idx="2">
                  <c:v>600</c:v>
                </c:pt>
                <c:pt idx="3">
                  <c:v>600</c:v>
                </c:pt>
                <c:pt idx="4">
                  <c:v>600</c:v>
                </c:pt>
                <c:pt idx="5">
                  <c:v>600</c:v>
                </c:pt>
                <c:pt idx="6">
                  <c:v>600</c:v>
                </c:pt>
                <c:pt idx="7">
                  <c:v>600</c:v>
                </c:pt>
                <c:pt idx="8">
                  <c:v>600</c:v>
                </c:pt>
                <c:pt idx="9">
                  <c:v>600</c:v>
                </c:pt>
                <c:pt idx="10">
                  <c:v>600</c:v>
                </c:pt>
                <c:pt idx="11">
                  <c:v>600</c:v>
                </c:pt>
                <c:pt idx="12">
                  <c:v>600</c:v>
                </c:pt>
                <c:pt idx="13">
                  <c:v>600</c:v>
                </c:pt>
                <c:pt idx="14">
                  <c:v>600</c:v>
                </c:pt>
                <c:pt idx="15">
                  <c:v>600</c:v>
                </c:pt>
                <c:pt idx="16">
                  <c:v>600</c:v>
                </c:pt>
                <c:pt idx="17">
                  <c:v>600</c:v>
                </c:pt>
                <c:pt idx="18">
                  <c:v>600</c:v>
                </c:pt>
                <c:pt idx="19">
                  <c:v>600</c:v>
                </c:pt>
                <c:pt idx="20">
                  <c:v>600</c:v>
                </c:pt>
                <c:pt idx="21">
                  <c:v>600</c:v>
                </c:pt>
                <c:pt idx="22">
                  <c:v>600</c:v>
                </c:pt>
                <c:pt idx="23">
                  <c:v>600</c:v>
                </c:pt>
                <c:pt idx="24">
                  <c:v>600</c:v>
                </c:pt>
                <c:pt idx="25">
                  <c:v>600</c:v>
                </c:pt>
                <c:pt idx="26">
                  <c:v>600</c:v>
                </c:pt>
                <c:pt idx="27">
                  <c:v>600</c:v>
                </c:pt>
                <c:pt idx="28">
                  <c:v>400</c:v>
                </c:pt>
                <c:pt idx="29">
                  <c:v>400</c:v>
                </c:pt>
                <c:pt idx="30">
                  <c:v>400</c:v>
                </c:pt>
                <c:pt idx="31">
                  <c:v>400</c:v>
                </c:pt>
                <c:pt idx="32">
                  <c:v>375</c:v>
                </c:pt>
                <c:pt idx="33">
                  <c:v>375</c:v>
                </c:pt>
                <c:pt idx="34">
                  <c:v>375</c:v>
                </c:pt>
                <c:pt idx="35">
                  <c:v>375</c:v>
                </c:pt>
                <c:pt idx="36">
                  <c:v>375</c:v>
                </c:pt>
                <c:pt idx="37">
                  <c:v>375</c:v>
                </c:pt>
                <c:pt idx="38">
                  <c:v>375</c:v>
                </c:pt>
                <c:pt idx="39">
                  <c:v>375</c:v>
                </c:pt>
                <c:pt idx="40">
                  <c:v>375</c:v>
                </c:pt>
                <c:pt idx="41">
                  <c:v>375</c:v>
                </c:pt>
                <c:pt idx="42">
                  <c:v>375</c:v>
                </c:pt>
                <c:pt idx="43">
                  <c:v>375</c:v>
                </c:pt>
                <c:pt idx="44">
                  <c:v>375</c:v>
                </c:pt>
                <c:pt idx="45">
                  <c:v>375</c:v>
                </c:pt>
                <c:pt idx="46">
                  <c:v>375</c:v>
                </c:pt>
                <c:pt idx="47">
                  <c:v>375</c:v>
                </c:pt>
                <c:pt idx="48">
                  <c:v>375</c:v>
                </c:pt>
                <c:pt idx="49">
                  <c:v>375</c:v>
                </c:pt>
              </c:numCache>
            </c:numRef>
          </c:val>
          <c:smooth val="0"/>
        </c:ser>
        <c:ser>
          <c:idx val="4"/>
          <c:order val="4"/>
          <c:tx>
            <c:strRef>
              <c:f>Sheet1!$G$1</c:f>
              <c:strCache>
                <c:ptCount val="1"/>
                <c:pt idx="0">
                  <c:v>Yellow Goal</c:v>
                </c:pt>
              </c:strCache>
            </c:strRef>
          </c:tx>
          <c:spPr>
            <a:ln w="38100">
              <a:solidFill>
                <a:srgbClr val="FFFF00"/>
              </a:solidFill>
            </a:ln>
          </c:spPr>
          <c:marker>
            <c:symbol val="none"/>
          </c:marker>
          <c:dLbls>
            <c:dLbl>
              <c:idx val="47"/>
              <c:layout/>
              <c:showLegendKey val="0"/>
              <c:showVal val="1"/>
              <c:showCatName val="0"/>
              <c:showSerName val="0"/>
              <c:showPercent val="0"/>
              <c:showBubbleSize val="0"/>
              <c:extLst>
                <c:ext xmlns:c15="http://schemas.microsoft.com/office/drawing/2012/chart" uri="{CE6537A1-D6FC-4f65-9D91-7224C49458BB}">
                  <c15:layout/>
                </c:ext>
              </c:extLst>
            </c:dLbl>
            <c:spPr>
              <a:solidFill>
                <a:srgbClr val="FFFF00"/>
              </a:solidFill>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Sheet1!$A$2:$B$54</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Sheet1!$G$2:$G$54</c:f>
              <c:numCache>
                <c:formatCode>General</c:formatCode>
                <c:ptCount val="53"/>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500</c:v>
                </c:pt>
                <c:pt idx="22">
                  <c:v>500</c:v>
                </c:pt>
                <c:pt idx="23">
                  <c:v>500</c:v>
                </c:pt>
                <c:pt idx="24">
                  <c:v>500</c:v>
                </c:pt>
                <c:pt idx="25">
                  <c:v>500</c:v>
                </c:pt>
                <c:pt idx="26">
                  <c:v>500</c:v>
                </c:pt>
                <c:pt idx="27">
                  <c:v>500</c:v>
                </c:pt>
                <c:pt idx="28">
                  <c:v>375.5</c:v>
                </c:pt>
                <c:pt idx="29">
                  <c:v>375.5</c:v>
                </c:pt>
                <c:pt idx="30">
                  <c:v>375.5</c:v>
                </c:pt>
                <c:pt idx="31">
                  <c:v>375.5</c:v>
                </c:pt>
                <c:pt idx="32">
                  <c:v>300</c:v>
                </c:pt>
                <c:pt idx="33">
                  <c:v>300</c:v>
                </c:pt>
                <c:pt idx="34">
                  <c:v>300</c:v>
                </c:pt>
                <c:pt idx="35">
                  <c:v>300</c:v>
                </c:pt>
                <c:pt idx="36">
                  <c:v>300</c:v>
                </c:pt>
                <c:pt idx="37">
                  <c:v>300</c:v>
                </c:pt>
                <c:pt idx="38">
                  <c:v>300</c:v>
                </c:pt>
                <c:pt idx="39">
                  <c:v>300</c:v>
                </c:pt>
                <c:pt idx="40">
                  <c:v>300</c:v>
                </c:pt>
                <c:pt idx="41">
                  <c:v>300</c:v>
                </c:pt>
                <c:pt idx="42">
                  <c:v>300</c:v>
                </c:pt>
                <c:pt idx="43">
                  <c:v>300</c:v>
                </c:pt>
                <c:pt idx="44">
                  <c:v>300</c:v>
                </c:pt>
                <c:pt idx="45">
                  <c:v>300</c:v>
                </c:pt>
                <c:pt idx="46">
                  <c:v>300</c:v>
                </c:pt>
                <c:pt idx="47">
                  <c:v>300</c:v>
                </c:pt>
                <c:pt idx="48">
                  <c:v>300</c:v>
                </c:pt>
                <c:pt idx="49">
                  <c:v>300</c:v>
                </c:pt>
              </c:numCache>
            </c:numRef>
          </c:val>
          <c:smooth val="0"/>
        </c:ser>
        <c:ser>
          <c:idx val="5"/>
          <c:order val="5"/>
          <c:tx>
            <c:strRef>
              <c:f>Sheet1!$H$1</c:f>
              <c:strCache>
                <c:ptCount val="1"/>
                <c:pt idx="0">
                  <c:v>Annual Average</c:v>
                </c:pt>
              </c:strCache>
            </c:strRef>
          </c:tx>
          <c:spPr>
            <a:ln w="38100">
              <a:solidFill>
                <a:srgbClr val="FF0000"/>
              </a:solidFill>
            </a:ln>
          </c:spPr>
          <c:marker>
            <c:symbol val="none"/>
          </c:marker>
          <c:cat>
            <c:multiLvlStrRef>
              <c:f>Sheet1!$A$2:$B$54</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lvl>
                <c:lvl>
                  <c:pt idx="0">
                    <c:v>2007</c:v>
                  </c:pt>
                  <c:pt idx="4">
                    <c:v>2008</c:v>
                  </c:pt>
                  <c:pt idx="8">
                    <c:v>2009</c:v>
                  </c:pt>
                  <c:pt idx="12">
                    <c:v>2010</c:v>
                  </c:pt>
                  <c:pt idx="16">
                    <c:v>2011</c:v>
                  </c:pt>
                  <c:pt idx="20">
                    <c:v>2012</c:v>
                  </c:pt>
                  <c:pt idx="24">
                    <c:v>2013</c:v>
                  </c:pt>
                  <c:pt idx="28">
                    <c:v>2014</c:v>
                  </c:pt>
                  <c:pt idx="32">
                    <c:v>2015</c:v>
                  </c:pt>
                  <c:pt idx="36">
                    <c:v>2016</c:v>
                  </c:pt>
                  <c:pt idx="40">
                    <c:v>2017</c:v>
                  </c:pt>
                  <c:pt idx="44">
                    <c:v>2018</c:v>
                  </c:pt>
                  <c:pt idx="48">
                    <c:v>2019</c:v>
                  </c:pt>
                </c:lvl>
              </c:multiLvlStrCache>
            </c:multiLvlStrRef>
          </c:cat>
          <c:val>
            <c:numRef>
              <c:f>Sheet1!$H$2:$H$54</c:f>
              <c:numCache>
                <c:formatCode>General</c:formatCode>
                <c:ptCount val="53"/>
                <c:pt idx="0">
                  <c:v>332</c:v>
                </c:pt>
                <c:pt idx="1">
                  <c:v>332</c:v>
                </c:pt>
                <c:pt idx="2">
                  <c:v>332</c:v>
                </c:pt>
                <c:pt idx="3">
                  <c:v>332</c:v>
                </c:pt>
                <c:pt idx="4">
                  <c:v>509.75</c:v>
                </c:pt>
                <c:pt idx="5">
                  <c:v>509.75</c:v>
                </c:pt>
                <c:pt idx="6">
                  <c:v>509.75</c:v>
                </c:pt>
                <c:pt idx="7">
                  <c:v>509.75</c:v>
                </c:pt>
                <c:pt idx="8">
                  <c:v>625.25</c:v>
                </c:pt>
                <c:pt idx="9">
                  <c:v>625.25</c:v>
                </c:pt>
                <c:pt idx="10">
                  <c:v>625.25</c:v>
                </c:pt>
                <c:pt idx="11">
                  <c:v>625.25</c:v>
                </c:pt>
                <c:pt idx="12">
                  <c:v>600</c:v>
                </c:pt>
                <c:pt idx="13">
                  <c:v>600</c:v>
                </c:pt>
                <c:pt idx="14">
                  <c:v>600</c:v>
                </c:pt>
                <c:pt idx="15">
                  <c:v>600</c:v>
                </c:pt>
                <c:pt idx="16">
                  <c:v>366.25</c:v>
                </c:pt>
                <c:pt idx="17">
                  <c:v>366.25</c:v>
                </c:pt>
                <c:pt idx="18">
                  <c:v>366.25</c:v>
                </c:pt>
                <c:pt idx="19">
                  <c:v>366.25</c:v>
                </c:pt>
                <c:pt idx="20">
                  <c:v>360.5</c:v>
                </c:pt>
                <c:pt idx="21">
                  <c:v>360.5</c:v>
                </c:pt>
                <c:pt idx="22">
                  <c:v>360.5</c:v>
                </c:pt>
                <c:pt idx="23">
                  <c:v>360.5</c:v>
                </c:pt>
                <c:pt idx="24">
                  <c:v>394.5</c:v>
                </c:pt>
                <c:pt idx="25">
                  <c:v>394.5</c:v>
                </c:pt>
                <c:pt idx="26">
                  <c:v>394.5</c:v>
                </c:pt>
                <c:pt idx="27">
                  <c:v>394.5</c:v>
                </c:pt>
                <c:pt idx="28">
                  <c:v>278.25</c:v>
                </c:pt>
                <c:pt idx="29">
                  <c:v>278.25</c:v>
                </c:pt>
                <c:pt idx="30">
                  <c:v>278.25</c:v>
                </c:pt>
                <c:pt idx="31">
                  <c:v>278.25</c:v>
                </c:pt>
                <c:pt idx="32">
                  <c:v>274.5</c:v>
                </c:pt>
                <c:pt idx="33">
                  <c:v>274.5</c:v>
                </c:pt>
                <c:pt idx="34">
                  <c:v>274.5</c:v>
                </c:pt>
                <c:pt idx="35">
                  <c:v>274.5</c:v>
                </c:pt>
                <c:pt idx="36">
                  <c:v>209.25</c:v>
                </c:pt>
                <c:pt idx="37">
                  <c:v>209.25</c:v>
                </c:pt>
                <c:pt idx="38">
                  <c:v>209.25</c:v>
                </c:pt>
                <c:pt idx="39">
                  <c:v>209.25</c:v>
                </c:pt>
                <c:pt idx="40">
                  <c:v>249</c:v>
                </c:pt>
                <c:pt idx="41">
                  <c:v>249</c:v>
                </c:pt>
                <c:pt idx="42">
                  <c:v>249</c:v>
                </c:pt>
                <c:pt idx="43">
                  <c:v>249</c:v>
                </c:pt>
                <c:pt idx="44">
                  <c:v>240</c:v>
                </c:pt>
                <c:pt idx="45">
                  <c:v>240</c:v>
                </c:pt>
                <c:pt idx="46">
                  <c:v>240</c:v>
                </c:pt>
                <c:pt idx="47">
                  <c:v>240</c:v>
                </c:pt>
                <c:pt idx="48">
                  <c:v>305</c:v>
                </c:pt>
                <c:pt idx="49">
                  <c:v>305</c:v>
                </c:pt>
              </c:numCache>
            </c:numRef>
          </c:val>
          <c:smooth val="0"/>
        </c:ser>
        <c:dLbls>
          <c:showLegendKey val="0"/>
          <c:showVal val="0"/>
          <c:showCatName val="0"/>
          <c:showSerName val="0"/>
          <c:showPercent val="0"/>
          <c:showBubbleSize val="0"/>
        </c:dLbls>
        <c:marker val="1"/>
        <c:smooth val="0"/>
        <c:axId val="335152856"/>
        <c:axId val="439226096"/>
      </c:lineChart>
      <c:catAx>
        <c:axId val="33515285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39226096"/>
        <c:crosses val="autoZero"/>
        <c:auto val="1"/>
        <c:lblAlgn val="ctr"/>
        <c:lblOffset val="0"/>
        <c:noMultiLvlLbl val="0"/>
      </c:catAx>
      <c:valAx>
        <c:axId val="439226096"/>
        <c:scaling>
          <c:orientation val="minMax"/>
        </c:scaling>
        <c:delete val="0"/>
        <c:axPos val="l"/>
        <c:majorGridlines/>
        <c:numFmt formatCode="General" sourceLinked="1"/>
        <c:majorTickMark val="out"/>
        <c:minorTickMark val="none"/>
        <c:tickLblPos val="nextTo"/>
        <c:crossAx val="335152856"/>
        <c:crosses val="autoZero"/>
        <c:crossBetween val="between"/>
      </c:valAx>
    </c:plotArea>
    <c:legend>
      <c:legendPos val="b"/>
      <c:legendEntry>
        <c:idx val="2"/>
        <c:delete val="1"/>
      </c:legendEntry>
      <c:legendEntry>
        <c:idx val="3"/>
        <c:delete val="1"/>
      </c:legendEntry>
      <c:layout>
        <c:manualLayout>
          <c:xMode val="edge"/>
          <c:yMode val="edge"/>
          <c:x val="0"/>
          <c:y val="0.94346733946989025"/>
          <c:w val="0.68088793709472972"/>
          <c:h val="3.9612953310413666E-2"/>
        </c:manualLayout>
      </c:layout>
      <c:overlay val="0"/>
    </c:legend>
    <c:plotVisOnly val="1"/>
    <c:dispBlanksAs val="gap"/>
    <c:showDLblsOverMax val="0"/>
  </c:chart>
  <c:txPr>
    <a:bodyPr/>
    <a:lstStyle/>
    <a:p>
      <a:pPr>
        <a:defRPr sz="9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Sheet1!$C$1</c:f>
              <c:strCache>
                <c:ptCount val="1"/>
                <c:pt idx="0">
                  <c:v>Complaints</c:v>
                </c:pt>
              </c:strCache>
            </c:strRef>
          </c:tx>
          <c:spPr>
            <a:solidFill>
              <a:schemeClr val="accent5">
                <a:lumMod val="50000"/>
              </a:schemeClr>
            </a:solidFill>
            <a:ln>
              <a:solidFill>
                <a:prstClr val="black">
                  <a:alpha val="50000"/>
                </a:prstClr>
              </a:solidFill>
            </a:ln>
            <a:scene3d>
              <a:camera prst="orthographicFront"/>
              <a:lightRig rig="threePt" dir="t"/>
            </a:scene3d>
            <a:sp3d>
              <a:bevelT w="25400" h="25400"/>
            </a:sp3d>
          </c:spPr>
          <c:invertIfNegative val="0"/>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Sheet1!$C$2:$C$57</c:f>
              <c:numCache>
                <c:formatCode>General</c:formatCode>
                <c:ptCount val="56"/>
                <c:pt idx="8">
                  <c:v>18</c:v>
                </c:pt>
                <c:pt idx="9">
                  <c:v>27</c:v>
                </c:pt>
                <c:pt idx="10">
                  <c:v>39</c:v>
                </c:pt>
                <c:pt idx="11">
                  <c:v>12</c:v>
                </c:pt>
                <c:pt idx="12">
                  <c:v>13</c:v>
                </c:pt>
                <c:pt idx="13">
                  <c:v>11</c:v>
                </c:pt>
                <c:pt idx="14">
                  <c:v>12</c:v>
                </c:pt>
                <c:pt idx="15">
                  <c:v>9</c:v>
                </c:pt>
                <c:pt idx="16">
                  <c:v>12</c:v>
                </c:pt>
                <c:pt idx="17">
                  <c:v>18</c:v>
                </c:pt>
                <c:pt idx="18">
                  <c:v>20</c:v>
                </c:pt>
                <c:pt idx="19">
                  <c:v>12</c:v>
                </c:pt>
                <c:pt idx="20">
                  <c:v>11</c:v>
                </c:pt>
                <c:pt idx="21">
                  <c:v>13</c:v>
                </c:pt>
                <c:pt idx="22">
                  <c:v>15</c:v>
                </c:pt>
                <c:pt idx="23">
                  <c:v>7</c:v>
                </c:pt>
                <c:pt idx="24">
                  <c:v>15</c:v>
                </c:pt>
                <c:pt idx="25">
                  <c:v>20</c:v>
                </c:pt>
                <c:pt idx="26">
                  <c:v>33</c:v>
                </c:pt>
                <c:pt idx="27">
                  <c:v>23</c:v>
                </c:pt>
                <c:pt idx="28">
                  <c:v>20</c:v>
                </c:pt>
                <c:pt idx="29">
                  <c:v>16</c:v>
                </c:pt>
                <c:pt idx="30">
                  <c:v>15</c:v>
                </c:pt>
                <c:pt idx="31">
                  <c:v>11</c:v>
                </c:pt>
                <c:pt idx="32">
                  <c:v>8</c:v>
                </c:pt>
                <c:pt idx="33">
                  <c:v>9</c:v>
                </c:pt>
                <c:pt idx="34">
                  <c:v>15</c:v>
                </c:pt>
                <c:pt idx="35">
                  <c:v>19</c:v>
                </c:pt>
                <c:pt idx="36">
                  <c:v>17</c:v>
                </c:pt>
                <c:pt idx="37">
                  <c:v>15</c:v>
                </c:pt>
                <c:pt idx="38">
                  <c:v>30</c:v>
                </c:pt>
                <c:pt idx="39">
                  <c:v>19</c:v>
                </c:pt>
                <c:pt idx="40">
                  <c:v>21</c:v>
                </c:pt>
                <c:pt idx="41">
                  <c:v>39</c:v>
                </c:pt>
                <c:pt idx="42">
                  <c:v>37</c:v>
                </c:pt>
                <c:pt idx="43">
                  <c:v>37</c:v>
                </c:pt>
                <c:pt idx="44">
                  <c:v>29</c:v>
                </c:pt>
                <c:pt idx="45">
                  <c:v>9</c:v>
                </c:pt>
                <c:pt idx="47">
                  <c:v>27</c:v>
                </c:pt>
                <c:pt idx="48">
                  <c:v>33</c:v>
                </c:pt>
                <c:pt idx="49">
                  <c:v>46</c:v>
                </c:pt>
                <c:pt idx="50">
                  <c:v>29</c:v>
                </c:pt>
                <c:pt idx="51">
                  <c:v>45</c:v>
                </c:pt>
                <c:pt idx="52">
                  <c:v>30</c:v>
                </c:pt>
                <c:pt idx="53">
                  <c:v>44</c:v>
                </c:pt>
              </c:numCache>
            </c:numRef>
          </c:val>
        </c:ser>
        <c:ser>
          <c:idx val="2"/>
          <c:order val="1"/>
          <c:tx>
            <c:strRef>
              <c:f>Sheet1!$D$1</c:f>
              <c:strCache>
                <c:ptCount val="1"/>
                <c:pt idx="0">
                  <c:v>Random Inspections</c:v>
                </c:pt>
              </c:strCache>
            </c:strRef>
          </c:tx>
          <c:spPr>
            <a:solidFill>
              <a:schemeClr val="accent5">
                <a:lumMod val="60000"/>
                <a:lumOff val="40000"/>
              </a:schemeClr>
            </a:solidFill>
            <a:ln>
              <a:solidFill>
                <a:prstClr val="black">
                  <a:alpha val="50000"/>
                </a:prstClr>
              </a:solidFill>
            </a:ln>
            <a:scene3d>
              <a:camera prst="orthographicFront"/>
              <a:lightRig rig="threePt" dir="t"/>
            </a:scene3d>
            <a:sp3d>
              <a:bevelT w="25400" h="25400"/>
            </a:sp3d>
          </c:spPr>
          <c:invertIfNegative val="0"/>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Sheet1!$D$2:$D$57</c:f>
              <c:numCache>
                <c:formatCode>General</c:formatCode>
                <c:ptCount val="56"/>
                <c:pt idx="8">
                  <c:v>58</c:v>
                </c:pt>
                <c:pt idx="9">
                  <c:v>54</c:v>
                </c:pt>
                <c:pt idx="10">
                  <c:v>90</c:v>
                </c:pt>
                <c:pt idx="11">
                  <c:v>304</c:v>
                </c:pt>
                <c:pt idx="12">
                  <c:v>483</c:v>
                </c:pt>
                <c:pt idx="13">
                  <c:v>428</c:v>
                </c:pt>
                <c:pt idx="14">
                  <c:v>168</c:v>
                </c:pt>
                <c:pt idx="15">
                  <c:v>223</c:v>
                </c:pt>
                <c:pt idx="16">
                  <c:v>166</c:v>
                </c:pt>
                <c:pt idx="17">
                  <c:v>135</c:v>
                </c:pt>
                <c:pt idx="18">
                  <c:v>122</c:v>
                </c:pt>
                <c:pt idx="19">
                  <c:v>130</c:v>
                </c:pt>
                <c:pt idx="20">
                  <c:v>131</c:v>
                </c:pt>
                <c:pt idx="21">
                  <c:v>171</c:v>
                </c:pt>
                <c:pt idx="22">
                  <c:v>187</c:v>
                </c:pt>
                <c:pt idx="23">
                  <c:v>205</c:v>
                </c:pt>
                <c:pt idx="24">
                  <c:v>225</c:v>
                </c:pt>
                <c:pt idx="25">
                  <c:v>163</c:v>
                </c:pt>
                <c:pt idx="26">
                  <c:v>133</c:v>
                </c:pt>
                <c:pt idx="27">
                  <c:v>111</c:v>
                </c:pt>
                <c:pt idx="28">
                  <c:v>200</c:v>
                </c:pt>
                <c:pt idx="29">
                  <c:v>202</c:v>
                </c:pt>
                <c:pt idx="30">
                  <c:v>140</c:v>
                </c:pt>
                <c:pt idx="31">
                  <c:v>115</c:v>
                </c:pt>
                <c:pt idx="32">
                  <c:v>56</c:v>
                </c:pt>
                <c:pt idx="33">
                  <c:v>42</c:v>
                </c:pt>
                <c:pt idx="34">
                  <c:v>54</c:v>
                </c:pt>
                <c:pt idx="35">
                  <c:v>104</c:v>
                </c:pt>
                <c:pt idx="36">
                  <c:v>197</c:v>
                </c:pt>
                <c:pt idx="37">
                  <c:v>223</c:v>
                </c:pt>
                <c:pt idx="38">
                  <c:v>149</c:v>
                </c:pt>
                <c:pt idx="39">
                  <c:v>56</c:v>
                </c:pt>
                <c:pt idx="40">
                  <c:v>61</c:v>
                </c:pt>
                <c:pt idx="41">
                  <c:v>79</c:v>
                </c:pt>
                <c:pt idx="42">
                  <c:v>81</c:v>
                </c:pt>
                <c:pt idx="43">
                  <c:v>47</c:v>
                </c:pt>
                <c:pt idx="44">
                  <c:v>115</c:v>
                </c:pt>
                <c:pt idx="45">
                  <c:v>42</c:v>
                </c:pt>
                <c:pt idx="47">
                  <c:v>70</c:v>
                </c:pt>
                <c:pt idx="48">
                  <c:v>350</c:v>
                </c:pt>
                <c:pt idx="49">
                  <c:v>292</c:v>
                </c:pt>
                <c:pt idx="50">
                  <c:v>59</c:v>
                </c:pt>
                <c:pt idx="51">
                  <c:v>25</c:v>
                </c:pt>
                <c:pt idx="52">
                  <c:v>36</c:v>
                </c:pt>
                <c:pt idx="53">
                  <c:v>44</c:v>
                </c:pt>
              </c:numCache>
            </c:numRef>
          </c:val>
        </c:ser>
        <c:ser>
          <c:idx val="3"/>
          <c:order val="2"/>
          <c:tx>
            <c:strRef>
              <c:f>Sheet1!$E$1</c:f>
              <c:strCache>
                <c:ptCount val="1"/>
                <c:pt idx="0">
                  <c:v>Re-inspections</c:v>
                </c:pt>
              </c:strCache>
            </c:strRef>
          </c:tx>
          <c:spPr>
            <a:solidFill>
              <a:srgbClr val="FFBC79"/>
            </a:solidFill>
            <a:ln>
              <a:solidFill>
                <a:schemeClr val="tx1">
                  <a:alpha val="50000"/>
                </a:schemeClr>
              </a:solidFill>
            </a:ln>
            <a:scene3d>
              <a:camera prst="orthographicFront"/>
              <a:lightRig rig="threePt" dir="t"/>
            </a:scene3d>
            <a:sp3d>
              <a:bevelT w="25400" h="25400"/>
            </a:sp3d>
          </c:spPr>
          <c:invertIfNegative val="0"/>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Sheet1!$E$2:$E$57</c:f>
              <c:numCache>
                <c:formatCode>General</c:formatCode>
                <c:ptCount val="56"/>
                <c:pt idx="8">
                  <c:v>184</c:v>
                </c:pt>
                <c:pt idx="9">
                  <c:v>104</c:v>
                </c:pt>
                <c:pt idx="10">
                  <c:v>200</c:v>
                </c:pt>
                <c:pt idx="11">
                  <c:v>139</c:v>
                </c:pt>
                <c:pt idx="12">
                  <c:v>70</c:v>
                </c:pt>
                <c:pt idx="13">
                  <c:v>56</c:v>
                </c:pt>
                <c:pt idx="14">
                  <c:v>190</c:v>
                </c:pt>
                <c:pt idx="15">
                  <c:v>216</c:v>
                </c:pt>
                <c:pt idx="16">
                  <c:v>252</c:v>
                </c:pt>
                <c:pt idx="17">
                  <c:v>217</c:v>
                </c:pt>
                <c:pt idx="18">
                  <c:v>209</c:v>
                </c:pt>
                <c:pt idx="19">
                  <c:v>158</c:v>
                </c:pt>
                <c:pt idx="20">
                  <c:v>168</c:v>
                </c:pt>
                <c:pt idx="21">
                  <c:v>99</c:v>
                </c:pt>
                <c:pt idx="22">
                  <c:v>91</c:v>
                </c:pt>
                <c:pt idx="23">
                  <c:v>90</c:v>
                </c:pt>
                <c:pt idx="24">
                  <c:v>85</c:v>
                </c:pt>
                <c:pt idx="25">
                  <c:v>114</c:v>
                </c:pt>
                <c:pt idx="26">
                  <c:v>157</c:v>
                </c:pt>
                <c:pt idx="27">
                  <c:v>133</c:v>
                </c:pt>
                <c:pt idx="28">
                  <c:v>117</c:v>
                </c:pt>
                <c:pt idx="29">
                  <c:v>76</c:v>
                </c:pt>
                <c:pt idx="30">
                  <c:v>74</c:v>
                </c:pt>
                <c:pt idx="31">
                  <c:v>84</c:v>
                </c:pt>
                <c:pt idx="32">
                  <c:v>99</c:v>
                </c:pt>
                <c:pt idx="33">
                  <c:v>73</c:v>
                </c:pt>
                <c:pt idx="34">
                  <c:v>152</c:v>
                </c:pt>
                <c:pt idx="35">
                  <c:v>86</c:v>
                </c:pt>
                <c:pt idx="36">
                  <c:v>140</c:v>
                </c:pt>
                <c:pt idx="37">
                  <c:v>206</c:v>
                </c:pt>
                <c:pt idx="38">
                  <c:v>191</c:v>
                </c:pt>
                <c:pt idx="39">
                  <c:v>213</c:v>
                </c:pt>
                <c:pt idx="40">
                  <c:v>307</c:v>
                </c:pt>
                <c:pt idx="41">
                  <c:v>289</c:v>
                </c:pt>
                <c:pt idx="42">
                  <c:v>241</c:v>
                </c:pt>
                <c:pt idx="43">
                  <c:v>212</c:v>
                </c:pt>
                <c:pt idx="44">
                  <c:v>203</c:v>
                </c:pt>
                <c:pt idx="45">
                  <c:v>140</c:v>
                </c:pt>
                <c:pt idx="47">
                  <c:v>180</c:v>
                </c:pt>
                <c:pt idx="48">
                  <c:v>143</c:v>
                </c:pt>
                <c:pt idx="49">
                  <c:v>67</c:v>
                </c:pt>
                <c:pt idx="50">
                  <c:v>339</c:v>
                </c:pt>
                <c:pt idx="51">
                  <c:v>323</c:v>
                </c:pt>
                <c:pt idx="52">
                  <c:v>267</c:v>
                </c:pt>
                <c:pt idx="53">
                  <c:v>232</c:v>
                </c:pt>
              </c:numCache>
            </c:numRef>
          </c:val>
        </c:ser>
        <c:ser>
          <c:idx val="0"/>
          <c:order val="6"/>
          <c:tx>
            <c:strRef>
              <c:f>Sheet1!$I$1</c:f>
              <c:strCache>
                <c:ptCount val="1"/>
                <c:pt idx="0">
                  <c:v>Historical # Inspections</c:v>
                </c:pt>
              </c:strCache>
            </c:strRef>
          </c:tx>
          <c:spPr>
            <a:solidFill>
              <a:srgbClr val="A6A6A6"/>
            </a:solidFill>
            <a:ln w="9525">
              <a:solidFill>
                <a:schemeClr val="tx1"/>
              </a:solidFill>
            </a:ln>
            <a:scene3d>
              <a:camera prst="orthographicFront"/>
              <a:lightRig rig="threePt" dir="t"/>
            </a:scene3d>
            <a:sp3d>
              <a:bevelT w="25400" h="25400"/>
            </a:sp3d>
          </c:spPr>
          <c:invertIfNegative val="0"/>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Sheet1!$I$2:$I$57</c:f>
              <c:numCache>
                <c:formatCode>General</c:formatCode>
                <c:ptCount val="56"/>
                <c:pt idx="0">
                  <c:v>516</c:v>
                </c:pt>
                <c:pt idx="1">
                  <c:v>451</c:v>
                </c:pt>
                <c:pt idx="2">
                  <c:v>359</c:v>
                </c:pt>
                <c:pt idx="3">
                  <c:v>398</c:v>
                </c:pt>
                <c:pt idx="4">
                  <c:v>374</c:v>
                </c:pt>
                <c:pt idx="5">
                  <c:v>338</c:v>
                </c:pt>
                <c:pt idx="6">
                  <c:v>371</c:v>
                </c:pt>
                <c:pt idx="7">
                  <c:v>274</c:v>
                </c:pt>
              </c:numCache>
            </c:numRef>
          </c:val>
        </c:ser>
        <c:dLbls>
          <c:showLegendKey val="0"/>
          <c:showVal val="0"/>
          <c:showCatName val="0"/>
          <c:showSerName val="0"/>
          <c:showPercent val="0"/>
          <c:showBubbleSize val="0"/>
        </c:dLbls>
        <c:gapWidth val="25"/>
        <c:overlap val="100"/>
        <c:axId val="439229624"/>
        <c:axId val="439229232"/>
      </c:barChart>
      <c:lineChart>
        <c:grouping val="standard"/>
        <c:varyColors val="0"/>
        <c:ser>
          <c:idx val="4"/>
          <c:order val="3"/>
          <c:tx>
            <c:strRef>
              <c:f>Sheet1!$F$1</c:f>
              <c:strCache>
                <c:ptCount val="1"/>
                <c:pt idx="0">
                  <c:v>Grand Total</c:v>
                </c:pt>
              </c:strCache>
            </c:strRef>
          </c:tx>
          <c:spPr>
            <a:ln>
              <a:noFill/>
            </a:ln>
          </c:spPr>
          <c:marker>
            <c:symbol val="none"/>
          </c:marker>
          <c:dLbls>
            <c:dLbl>
              <c:idx val="28"/>
              <c:layout/>
              <c:dLblPos val="t"/>
              <c:showLegendKey val="0"/>
              <c:showVal val="1"/>
              <c:showCatName val="0"/>
              <c:showSerName val="0"/>
              <c:showPercent val="0"/>
              <c:showBubbleSize val="0"/>
              <c:extLst>
                <c:ext xmlns:c15="http://schemas.microsoft.com/office/drawing/2012/chart" uri="{CE6537A1-D6FC-4f65-9D91-7224C49458BB}">
                  <c15:layout/>
                </c:ext>
              </c:extLst>
            </c:dLbl>
            <c:dLbl>
              <c:idx val="29"/>
              <c:layout/>
              <c:dLblPos val="t"/>
              <c:showLegendKey val="0"/>
              <c:showVal val="1"/>
              <c:showCatName val="0"/>
              <c:showSerName val="0"/>
              <c:showPercent val="0"/>
              <c:showBubbleSize val="0"/>
              <c:extLst>
                <c:ext xmlns:c15="http://schemas.microsoft.com/office/drawing/2012/chart" uri="{CE6537A1-D6FC-4f65-9D91-7224C49458BB}">
                  <c15:layout/>
                </c:ext>
              </c:extLst>
            </c:dLbl>
            <c:dLbl>
              <c:idx val="30"/>
              <c:layout/>
              <c:dLblPos val="t"/>
              <c:showLegendKey val="0"/>
              <c:showVal val="1"/>
              <c:showCatName val="0"/>
              <c:showSerName val="0"/>
              <c:showPercent val="0"/>
              <c:showBubbleSize val="0"/>
              <c:extLst>
                <c:ext xmlns:c15="http://schemas.microsoft.com/office/drawing/2012/chart" uri="{CE6537A1-D6FC-4f65-9D91-7224C49458BB}">
                  <c15:layout/>
                </c:ext>
              </c:extLst>
            </c:dLbl>
            <c:dLbl>
              <c:idx val="31"/>
              <c:layout/>
              <c:dLblPos val="t"/>
              <c:showLegendKey val="0"/>
              <c:showVal val="1"/>
              <c:showCatName val="0"/>
              <c:showSerName val="0"/>
              <c:showPercent val="0"/>
              <c:showBubbleSize val="0"/>
              <c:extLst>
                <c:ext xmlns:c15="http://schemas.microsoft.com/office/drawing/2012/chart" uri="{CE6537A1-D6FC-4f65-9D91-7224C49458BB}">
                  <c15:layout/>
                </c:ext>
              </c:extLst>
            </c:dLbl>
            <c:dLbl>
              <c:idx val="32"/>
              <c:layout/>
              <c:dLblPos val="t"/>
              <c:showLegendKey val="0"/>
              <c:showVal val="1"/>
              <c:showCatName val="0"/>
              <c:showSerName val="0"/>
              <c:showPercent val="0"/>
              <c:showBubbleSize val="0"/>
              <c:extLst>
                <c:ext xmlns:c15="http://schemas.microsoft.com/office/drawing/2012/chart" uri="{CE6537A1-D6FC-4f65-9D91-7224C49458BB}">
                  <c15:layout/>
                </c:ext>
              </c:extLst>
            </c:dLbl>
            <c:dLbl>
              <c:idx val="33"/>
              <c:layout/>
              <c:dLblPos val="t"/>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2.5069350167435861E-2"/>
                  <c:y val="-4.04997310890769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dLblPos val="t"/>
              <c:showLegendKey val="0"/>
              <c:showVal val="1"/>
              <c:showCatName val="0"/>
              <c:showSerName val="0"/>
              <c:showPercent val="0"/>
              <c:showBubbleSize val="0"/>
              <c:extLst>
                <c:ext xmlns:c15="http://schemas.microsoft.com/office/drawing/2012/chart" uri="{CE6537A1-D6FC-4f65-9D91-7224C49458BB}">
                  <c15:layout/>
                </c:ext>
              </c:extLst>
            </c:dLbl>
            <c:dLbl>
              <c:idx val="36"/>
              <c:layout/>
              <c:dLblPos val="t"/>
              <c:showLegendKey val="0"/>
              <c:showVal val="1"/>
              <c:showCatName val="0"/>
              <c:showSerName val="0"/>
              <c:showPercent val="0"/>
              <c:showBubbleSize val="0"/>
              <c:extLst>
                <c:ext xmlns:c15="http://schemas.microsoft.com/office/drawing/2012/chart" uri="{CE6537A1-D6FC-4f65-9D91-7224C49458BB}">
                  <c15:layout/>
                </c:ext>
              </c:extLst>
            </c:dLbl>
            <c:dLbl>
              <c:idx val="37"/>
              <c:layout/>
              <c:dLblPos val="t"/>
              <c:showLegendKey val="0"/>
              <c:showVal val="1"/>
              <c:showCatName val="0"/>
              <c:showSerName val="0"/>
              <c:showPercent val="0"/>
              <c:showBubbleSize val="0"/>
              <c:extLst>
                <c:ext xmlns:c15="http://schemas.microsoft.com/office/drawing/2012/chart" uri="{CE6537A1-D6FC-4f65-9D91-7224C49458BB}">
                  <c15:layout/>
                </c:ext>
              </c:extLst>
            </c:dLbl>
            <c:dLbl>
              <c:idx val="38"/>
              <c:layout/>
              <c:dLblPos val="t"/>
              <c:showLegendKey val="0"/>
              <c:showVal val="1"/>
              <c:showCatName val="0"/>
              <c:showSerName val="0"/>
              <c:showPercent val="0"/>
              <c:showBubbleSize val="0"/>
              <c:extLst>
                <c:ext xmlns:c15="http://schemas.microsoft.com/office/drawing/2012/chart" uri="{CE6537A1-D6FC-4f65-9D91-7224C49458BB}">
                  <c15:layout/>
                </c:ext>
              </c:extLst>
            </c:dLbl>
            <c:dLbl>
              <c:idx val="39"/>
              <c:layout/>
              <c:dLblPos val="t"/>
              <c:showLegendKey val="0"/>
              <c:showVal val="1"/>
              <c:showCatName val="0"/>
              <c:showSerName val="0"/>
              <c:showPercent val="0"/>
              <c:showBubbleSize val="0"/>
              <c:extLst>
                <c:ext xmlns:c15="http://schemas.microsoft.com/office/drawing/2012/chart" uri="{CE6537A1-D6FC-4f65-9D91-7224C49458BB}">
                  <c15:layout/>
                </c:ext>
              </c:extLst>
            </c:dLbl>
            <c:dLbl>
              <c:idx val="40"/>
              <c:layout/>
              <c:dLblPos val="t"/>
              <c:showLegendKey val="0"/>
              <c:showVal val="1"/>
              <c:showCatName val="0"/>
              <c:showSerName val="0"/>
              <c:showPercent val="0"/>
              <c:showBubbleSize val="0"/>
              <c:extLst>
                <c:ext xmlns:c15="http://schemas.microsoft.com/office/drawing/2012/chart" uri="{CE6537A1-D6FC-4f65-9D91-7224C49458BB}">
                  <c15:layout/>
                </c:ext>
              </c:extLst>
            </c:dLbl>
            <c:dLbl>
              <c:idx val="41"/>
              <c:layout/>
              <c:dLblPos val="t"/>
              <c:showLegendKey val="0"/>
              <c:showVal val="1"/>
              <c:showCatName val="0"/>
              <c:showSerName val="0"/>
              <c:showPercent val="0"/>
              <c:showBubbleSize val="0"/>
              <c:extLst>
                <c:ext xmlns:c15="http://schemas.microsoft.com/office/drawing/2012/chart" uri="{CE6537A1-D6FC-4f65-9D91-7224C49458BB}">
                  <c15:layout/>
                </c:ext>
              </c:extLst>
            </c:dLbl>
            <c:dLbl>
              <c:idx val="42"/>
              <c:layout/>
              <c:dLblPos val="t"/>
              <c:showLegendKey val="0"/>
              <c:showVal val="1"/>
              <c:showCatName val="0"/>
              <c:showSerName val="0"/>
              <c:showPercent val="0"/>
              <c:showBubbleSize val="0"/>
              <c:extLst>
                <c:ext xmlns:c15="http://schemas.microsoft.com/office/drawing/2012/chart" uri="{CE6537A1-D6FC-4f65-9D91-7224C49458BB}">
                  <c15:layout/>
                </c:ext>
              </c:extLst>
            </c:dLbl>
            <c:dLbl>
              <c:idx val="43"/>
              <c:layout/>
              <c:dLblPos val="t"/>
              <c:showLegendKey val="0"/>
              <c:showVal val="1"/>
              <c:showCatName val="0"/>
              <c:showSerName val="0"/>
              <c:showPercent val="0"/>
              <c:showBubbleSize val="0"/>
              <c:extLst>
                <c:ext xmlns:c15="http://schemas.microsoft.com/office/drawing/2012/chart" uri="{CE6537A1-D6FC-4f65-9D91-7224C49458BB}">
                  <c15:layout/>
                </c:ext>
              </c:extLst>
            </c:dLbl>
            <c:dLbl>
              <c:idx val="44"/>
              <c:layout/>
              <c:dLblPos val="t"/>
              <c:showLegendKey val="0"/>
              <c:showVal val="1"/>
              <c:showCatName val="0"/>
              <c:showSerName val="0"/>
              <c:showPercent val="0"/>
              <c:showBubbleSize val="0"/>
              <c:extLst>
                <c:ext xmlns:c15="http://schemas.microsoft.com/office/drawing/2012/chart" uri="{CE6537A1-D6FC-4f65-9D91-7224C49458BB}">
                  <c15:layout/>
                </c:ext>
              </c:extLst>
            </c:dLbl>
            <c:dLbl>
              <c:idx val="45"/>
              <c:layout/>
              <c:dLblPos val="t"/>
              <c:showLegendKey val="0"/>
              <c:showVal val="1"/>
              <c:showCatName val="0"/>
              <c:showSerName val="0"/>
              <c:showPercent val="0"/>
              <c:showBubbleSize val="0"/>
              <c:extLst>
                <c:ext xmlns:c15="http://schemas.microsoft.com/office/drawing/2012/chart" uri="{CE6537A1-D6FC-4f65-9D91-7224C49458BB}">
                  <c15:layout/>
                </c:ext>
              </c:extLst>
            </c:dLbl>
            <c:dLbl>
              <c:idx val="47"/>
              <c:layout/>
              <c:dLblPos val="t"/>
              <c:showLegendKey val="0"/>
              <c:showVal val="1"/>
              <c:showCatName val="0"/>
              <c:showSerName val="0"/>
              <c:showPercent val="0"/>
              <c:showBubbleSize val="0"/>
              <c:extLst>
                <c:ext xmlns:c15="http://schemas.microsoft.com/office/drawing/2012/chart" uri="{CE6537A1-D6FC-4f65-9D91-7224C49458BB}">
                  <c15:layout/>
                </c:ext>
              </c:extLst>
            </c:dLbl>
            <c:dLbl>
              <c:idx val="48"/>
              <c:layout/>
              <c:dLblPos val="t"/>
              <c:showLegendKey val="0"/>
              <c:showVal val="1"/>
              <c:showCatName val="0"/>
              <c:showSerName val="0"/>
              <c:showPercent val="0"/>
              <c:showBubbleSize val="0"/>
              <c:extLst>
                <c:ext xmlns:c15="http://schemas.microsoft.com/office/drawing/2012/chart" uri="{CE6537A1-D6FC-4f65-9D91-7224C49458BB}">
                  <c15:layout/>
                </c:ext>
              </c:extLst>
            </c:dLbl>
            <c:dLbl>
              <c:idx val="49"/>
              <c:layout/>
              <c:dLblPos val="t"/>
              <c:showLegendKey val="0"/>
              <c:showVal val="1"/>
              <c:showCatName val="0"/>
              <c:showSerName val="0"/>
              <c:showPercent val="0"/>
              <c:showBubbleSize val="0"/>
              <c:extLst>
                <c:ext xmlns:c15="http://schemas.microsoft.com/office/drawing/2012/chart" uri="{CE6537A1-D6FC-4f65-9D91-7224C49458BB}">
                  <c15:layout/>
                </c:ext>
              </c:extLst>
            </c:dLbl>
            <c:dLbl>
              <c:idx val="50"/>
              <c:layout/>
              <c:dLblPos val="t"/>
              <c:showLegendKey val="0"/>
              <c:showVal val="1"/>
              <c:showCatName val="0"/>
              <c:showSerName val="0"/>
              <c:showPercent val="0"/>
              <c:showBubbleSize val="0"/>
              <c:extLst>
                <c:ext xmlns:c15="http://schemas.microsoft.com/office/drawing/2012/chart" uri="{CE6537A1-D6FC-4f65-9D91-7224C49458BB}">
                  <c15:layout/>
                </c:ext>
              </c:extLst>
            </c:dLbl>
            <c:dLbl>
              <c:idx val="51"/>
              <c:layout/>
              <c:dLblPos val="t"/>
              <c:showLegendKey val="0"/>
              <c:showVal val="1"/>
              <c:showCatName val="0"/>
              <c:showSerName val="0"/>
              <c:showPercent val="0"/>
              <c:showBubbleSize val="0"/>
              <c:extLst>
                <c:ext xmlns:c15="http://schemas.microsoft.com/office/drawing/2012/chart" uri="{CE6537A1-D6FC-4f65-9D91-7224C49458BB}">
                  <c15:layout/>
                </c:ext>
              </c:extLst>
            </c:dLbl>
            <c:dLbl>
              <c:idx val="52"/>
              <c:layout/>
              <c:dLblPos val="t"/>
              <c:showLegendKey val="0"/>
              <c:showVal val="1"/>
              <c:showCatName val="0"/>
              <c:showSerName val="0"/>
              <c:showPercent val="0"/>
              <c:showBubbleSize val="0"/>
              <c:extLst>
                <c:ext xmlns:c15="http://schemas.microsoft.com/office/drawing/2012/chart" uri="{CE6537A1-D6FC-4f65-9D91-7224C49458BB}">
                  <c15:layout/>
                </c:ext>
              </c:extLst>
            </c:dLbl>
            <c:dLbl>
              <c:idx val="53"/>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Sheet1!$F$2:$F$57</c:f>
              <c:numCache>
                <c:formatCode>General</c:formatCode>
                <c:ptCount val="56"/>
                <c:pt idx="0">
                  <c:v>516</c:v>
                </c:pt>
                <c:pt idx="1">
                  <c:v>451</c:v>
                </c:pt>
                <c:pt idx="2">
                  <c:v>359</c:v>
                </c:pt>
                <c:pt idx="3">
                  <c:v>398</c:v>
                </c:pt>
                <c:pt idx="4">
                  <c:v>374</c:v>
                </c:pt>
                <c:pt idx="5">
                  <c:v>338</c:v>
                </c:pt>
                <c:pt idx="6">
                  <c:v>371</c:v>
                </c:pt>
                <c:pt idx="7">
                  <c:v>274</c:v>
                </c:pt>
                <c:pt idx="8">
                  <c:v>260</c:v>
                </c:pt>
                <c:pt idx="9">
                  <c:v>185</c:v>
                </c:pt>
                <c:pt idx="10">
                  <c:v>329</c:v>
                </c:pt>
                <c:pt idx="11">
                  <c:v>455</c:v>
                </c:pt>
                <c:pt idx="12">
                  <c:v>566</c:v>
                </c:pt>
                <c:pt idx="13">
                  <c:v>495</c:v>
                </c:pt>
                <c:pt idx="14">
                  <c:v>370</c:v>
                </c:pt>
                <c:pt idx="15">
                  <c:v>448</c:v>
                </c:pt>
                <c:pt idx="16">
                  <c:v>430</c:v>
                </c:pt>
                <c:pt idx="17">
                  <c:v>370</c:v>
                </c:pt>
                <c:pt idx="18">
                  <c:v>351</c:v>
                </c:pt>
                <c:pt idx="19">
                  <c:v>300</c:v>
                </c:pt>
                <c:pt idx="20">
                  <c:v>310</c:v>
                </c:pt>
                <c:pt idx="21">
                  <c:v>283</c:v>
                </c:pt>
                <c:pt idx="22">
                  <c:v>293</c:v>
                </c:pt>
                <c:pt idx="23">
                  <c:v>302</c:v>
                </c:pt>
                <c:pt idx="24">
                  <c:v>325</c:v>
                </c:pt>
                <c:pt idx="25">
                  <c:v>297</c:v>
                </c:pt>
                <c:pt idx="26">
                  <c:v>323</c:v>
                </c:pt>
                <c:pt idx="27">
                  <c:v>267</c:v>
                </c:pt>
                <c:pt idx="28">
                  <c:v>337</c:v>
                </c:pt>
                <c:pt idx="29">
                  <c:v>294</c:v>
                </c:pt>
                <c:pt idx="30">
                  <c:v>229</c:v>
                </c:pt>
                <c:pt idx="31">
                  <c:v>210</c:v>
                </c:pt>
                <c:pt idx="32">
                  <c:v>163</c:v>
                </c:pt>
                <c:pt idx="33">
                  <c:v>124</c:v>
                </c:pt>
                <c:pt idx="34">
                  <c:v>221</c:v>
                </c:pt>
                <c:pt idx="35">
                  <c:v>209</c:v>
                </c:pt>
                <c:pt idx="36">
                  <c:v>354</c:v>
                </c:pt>
                <c:pt idx="37">
                  <c:v>444</c:v>
                </c:pt>
                <c:pt idx="38">
                  <c:v>370</c:v>
                </c:pt>
                <c:pt idx="39">
                  <c:v>288</c:v>
                </c:pt>
                <c:pt idx="40">
                  <c:v>389</c:v>
                </c:pt>
                <c:pt idx="41">
                  <c:v>407</c:v>
                </c:pt>
                <c:pt idx="42">
                  <c:v>359</c:v>
                </c:pt>
                <c:pt idx="43">
                  <c:v>296</c:v>
                </c:pt>
                <c:pt idx="44">
                  <c:v>347</c:v>
                </c:pt>
                <c:pt idx="45">
                  <c:v>191</c:v>
                </c:pt>
                <c:pt idx="47">
                  <c:v>277</c:v>
                </c:pt>
                <c:pt idx="48">
                  <c:v>526</c:v>
                </c:pt>
                <c:pt idx="49">
                  <c:v>405</c:v>
                </c:pt>
                <c:pt idx="50">
                  <c:v>427</c:v>
                </c:pt>
                <c:pt idx="51">
                  <c:v>393</c:v>
                </c:pt>
                <c:pt idx="52">
                  <c:v>333</c:v>
                </c:pt>
                <c:pt idx="53">
                  <c:v>320</c:v>
                </c:pt>
              </c:numCache>
            </c:numRef>
          </c:val>
          <c:smooth val="0"/>
        </c:ser>
        <c:ser>
          <c:idx val="5"/>
          <c:order val="4"/>
          <c:tx>
            <c:strRef>
              <c:f>Sheet1!$G$1</c:f>
              <c:strCache>
                <c:ptCount val="1"/>
                <c:pt idx="0">
                  <c:v>Annual Average</c:v>
                </c:pt>
              </c:strCache>
            </c:strRef>
          </c:tx>
          <c:spPr>
            <a:ln w="38100">
              <a:solidFill>
                <a:srgbClr val="FF0000"/>
              </a:solidFill>
            </a:ln>
          </c:spPr>
          <c:marker>
            <c:symbol val="none"/>
          </c:marker>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Sheet1!$G$2:$G$57</c:f>
              <c:numCache>
                <c:formatCode>General</c:formatCode>
                <c:ptCount val="56"/>
                <c:pt idx="0">
                  <c:v>431</c:v>
                </c:pt>
                <c:pt idx="1">
                  <c:v>431</c:v>
                </c:pt>
                <c:pt idx="2">
                  <c:v>431</c:v>
                </c:pt>
                <c:pt idx="3">
                  <c:v>431</c:v>
                </c:pt>
                <c:pt idx="4">
                  <c:v>339.25</c:v>
                </c:pt>
                <c:pt idx="5">
                  <c:v>339.25</c:v>
                </c:pt>
                <c:pt idx="6">
                  <c:v>339.25</c:v>
                </c:pt>
                <c:pt idx="7">
                  <c:v>339.25</c:v>
                </c:pt>
                <c:pt idx="8">
                  <c:v>307.25</c:v>
                </c:pt>
                <c:pt idx="9">
                  <c:v>307.25</c:v>
                </c:pt>
                <c:pt idx="10">
                  <c:v>307.25</c:v>
                </c:pt>
                <c:pt idx="11">
                  <c:v>307.25</c:v>
                </c:pt>
                <c:pt idx="12">
                  <c:v>469.75</c:v>
                </c:pt>
                <c:pt idx="13">
                  <c:v>469.75</c:v>
                </c:pt>
                <c:pt idx="14">
                  <c:v>469.75</c:v>
                </c:pt>
                <c:pt idx="15">
                  <c:v>469.75</c:v>
                </c:pt>
                <c:pt idx="16">
                  <c:v>362.75</c:v>
                </c:pt>
                <c:pt idx="17">
                  <c:v>362.75</c:v>
                </c:pt>
                <c:pt idx="18">
                  <c:v>362.75</c:v>
                </c:pt>
                <c:pt idx="19">
                  <c:v>362.75</c:v>
                </c:pt>
                <c:pt idx="20">
                  <c:v>297</c:v>
                </c:pt>
                <c:pt idx="21">
                  <c:v>297</c:v>
                </c:pt>
                <c:pt idx="22">
                  <c:v>297</c:v>
                </c:pt>
                <c:pt idx="23">
                  <c:v>297</c:v>
                </c:pt>
                <c:pt idx="24">
                  <c:v>303</c:v>
                </c:pt>
                <c:pt idx="25">
                  <c:v>303</c:v>
                </c:pt>
                <c:pt idx="26">
                  <c:v>303</c:v>
                </c:pt>
                <c:pt idx="27">
                  <c:v>303</c:v>
                </c:pt>
                <c:pt idx="28">
                  <c:v>267.5</c:v>
                </c:pt>
                <c:pt idx="29">
                  <c:v>267.5</c:v>
                </c:pt>
                <c:pt idx="30">
                  <c:v>267.5</c:v>
                </c:pt>
                <c:pt idx="31">
                  <c:v>267.5</c:v>
                </c:pt>
                <c:pt idx="32">
                  <c:v>179.25</c:v>
                </c:pt>
                <c:pt idx="33">
                  <c:v>179.25</c:v>
                </c:pt>
                <c:pt idx="34">
                  <c:v>179.25</c:v>
                </c:pt>
                <c:pt idx="35">
                  <c:v>179.25</c:v>
                </c:pt>
                <c:pt idx="36">
                  <c:v>364</c:v>
                </c:pt>
                <c:pt idx="37">
                  <c:v>364</c:v>
                </c:pt>
                <c:pt idx="38">
                  <c:v>364</c:v>
                </c:pt>
                <c:pt idx="39">
                  <c:v>364</c:v>
                </c:pt>
                <c:pt idx="40">
                  <c:v>362.75</c:v>
                </c:pt>
                <c:pt idx="41">
                  <c:v>362.75</c:v>
                </c:pt>
                <c:pt idx="42">
                  <c:v>362.75</c:v>
                </c:pt>
                <c:pt idx="43">
                  <c:v>362.75</c:v>
                </c:pt>
                <c:pt idx="44">
                  <c:v>271.66666666666669</c:v>
                </c:pt>
                <c:pt idx="45">
                  <c:v>271.66666666666669</c:v>
                </c:pt>
                <c:pt idx="46">
                  <c:v>271.66666666666669</c:v>
                </c:pt>
                <c:pt idx="47">
                  <c:v>271.66666666666669</c:v>
                </c:pt>
                <c:pt idx="48">
                  <c:v>437.75</c:v>
                </c:pt>
                <c:pt idx="49">
                  <c:v>437.75</c:v>
                </c:pt>
                <c:pt idx="50">
                  <c:v>437.75</c:v>
                </c:pt>
                <c:pt idx="51">
                  <c:v>437.75</c:v>
                </c:pt>
                <c:pt idx="52">
                  <c:v>326.5</c:v>
                </c:pt>
                <c:pt idx="53">
                  <c:v>326.5</c:v>
                </c:pt>
              </c:numCache>
            </c:numRef>
          </c:val>
          <c:smooth val="0"/>
        </c:ser>
        <c:ser>
          <c:idx val="6"/>
          <c:order val="5"/>
          <c:tx>
            <c:strRef>
              <c:f>Sheet1!$H$1</c:f>
              <c:strCache>
                <c:ptCount val="1"/>
                <c:pt idx="0">
                  <c:v>Goal</c:v>
                </c:pt>
              </c:strCache>
            </c:strRef>
          </c:tx>
          <c:spPr>
            <a:ln w="38100">
              <a:solidFill>
                <a:srgbClr val="00B050"/>
              </a:solidFill>
            </a:ln>
          </c:spPr>
          <c:marker>
            <c:symbol val="none"/>
          </c:marker>
          <c:dLbls>
            <c:dLbl>
              <c:idx val="47"/>
              <c:layout>
                <c:manualLayout>
                  <c:x val="5.1724137931034482E-2"/>
                  <c:y val="2.4367953799893692E-3"/>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rgbClr val="00B050"/>
              </a:solidFill>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multiLvlStrRef>
              <c:f>Sheet1!$A$2:$B$57</c:f>
              <c:multiLvlStrCache>
                <c:ptCount val="5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lvl>
              </c:multiLvlStrCache>
            </c:multiLvlStrRef>
          </c:cat>
          <c:val>
            <c:numRef>
              <c:f>Sheet1!$H$2:$H$57</c:f>
              <c:numCache>
                <c:formatCode>General</c:formatCode>
                <c:ptCount val="56"/>
                <c:pt idx="0">
                  <c:v>300</c:v>
                </c:pt>
                <c:pt idx="1">
                  <c:v>300</c:v>
                </c:pt>
                <c:pt idx="2">
                  <c:v>300</c:v>
                </c:pt>
                <c:pt idx="3">
                  <c:v>300</c:v>
                </c:pt>
                <c:pt idx="4">
                  <c:v>300</c:v>
                </c:pt>
                <c:pt idx="5">
                  <c:v>300</c:v>
                </c:pt>
                <c:pt idx="6">
                  <c:v>300</c:v>
                </c:pt>
                <c:pt idx="7">
                  <c:v>300</c:v>
                </c:pt>
                <c:pt idx="8">
                  <c:v>350</c:v>
                </c:pt>
                <c:pt idx="9">
                  <c:v>350</c:v>
                </c:pt>
                <c:pt idx="10">
                  <c:v>350</c:v>
                </c:pt>
                <c:pt idx="11">
                  <c:v>350</c:v>
                </c:pt>
                <c:pt idx="12">
                  <c:v>350</c:v>
                </c:pt>
                <c:pt idx="13">
                  <c:v>350</c:v>
                </c:pt>
                <c:pt idx="14">
                  <c:v>350</c:v>
                </c:pt>
                <c:pt idx="15">
                  <c:v>350</c:v>
                </c:pt>
                <c:pt idx="16">
                  <c:v>270</c:v>
                </c:pt>
                <c:pt idx="17">
                  <c:v>270</c:v>
                </c:pt>
                <c:pt idx="18">
                  <c:v>180</c:v>
                </c:pt>
                <c:pt idx="19">
                  <c:v>180</c:v>
                </c:pt>
                <c:pt idx="20">
                  <c:v>180</c:v>
                </c:pt>
                <c:pt idx="21">
                  <c:v>180</c:v>
                </c:pt>
                <c:pt idx="22">
                  <c:v>180</c:v>
                </c:pt>
                <c:pt idx="23">
                  <c:v>180</c:v>
                </c:pt>
                <c:pt idx="24">
                  <c:v>255</c:v>
                </c:pt>
                <c:pt idx="25">
                  <c:v>255</c:v>
                </c:pt>
                <c:pt idx="26">
                  <c:v>255</c:v>
                </c:pt>
                <c:pt idx="27">
                  <c:v>255</c:v>
                </c:pt>
                <c:pt idx="28">
                  <c:v>255</c:v>
                </c:pt>
                <c:pt idx="29">
                  <c:v>255</c:v>
                </c:pt>
                <c:pt idx="30">
                  <c:v>255</c:v>
                </c:pt>
                <c:pt idx="31">
                  <c:v>255</c:v>
                </c:pt>
                <c:pt idx="32">
                  <c:v>255</c:v>
                </c:pt>
                <c:pt idx="33">
                  <c:v>255</c:v>
                </c:pt>
                <c:pt idx="34">
                  <c:v>255</c:v>
                </c:pt>
                <c:pt idx="35">
                  <c:v>255</c:v>
                </c:pt>
                <c:pt idx="36">
                  <c:v>255</c:v>
                </c:pt>
                <c:pt idx="37">
                  <c:v>255</c:v>
                </c:pt>
                <c:pt idx="38">
                  <c:v>255</c:v>
                </c:pt>
                <c:pt idx="39">
                  <c:v>255</c:v>
                </c:pt>
                <c:pt idx="40">
                  <c:v>255</c:v>
                </c:pt>
                <c:pt idx="41">
                  <c:v>255</c:v>
                </c:pt>
                <c:pt idx="42">
                  <c:v>255</c:v>
                </c:pt>
                <c:pt idx="43">
                  <c:v>255</c:v>
                </c:pt>
                <c:pt idx="44">
                  <c:v>255</c:v>
                </c:pt>
                <c:pt idx="45">
                  <c:v>255</c:v>
                </c:pt>
                <c:pt idx="46">
                  <c:v>255</c:v>
                </c:pt>
                <c:pt idx="47">
                  <c:v>255</c:v>
                </c:pt>
                <c:pt idx="48">
                  <c:v>255</c:v>
                </c:pt>
                <c:pt idx="49">
                  <c:v>255</c:v>
                </c:pt>
                <c:pt idx="50">
                  <c:v>255</c:v>
                </c:pt>
                <c:pt idx="51">
                  <c:v>255</c:v>
                </c:pt>
                <c:pt idx="52">
                  <c:v>255</c:v>
                </c:pt>
                <c:pt idx="53">
                  <c:v>255</c:v>
                </c:pt>
              </c:numCache>
            </c:numRef>
          </c:val>
          <c:smooth val="0"/>
        </c:ser>
        <c:dLbls>
          <c:showLegendKey val="0"/>
          <c:showVal val="0"/>
          <c:showCatName val="0"/>
          <c:showSerName val="0"/>
          <c:showPercent val="0"/>
          <c:showBubbleSize val="0"/>
        </c:dLbls>
        <c:marker val="1"/>
        <c:smooth val="0"/>
        <c:axId val="439229624"/>
        <c:axId val="439229232"/>
      </c:lineChart>
      <c:catAx>
        <c:axId val="439229624"/>
        <c:scaling>
          <c:orientation val="minMax"/>
        </c:scaling>
        <c:delete val="0"/>
        <c:axPos val="b"/>
        <c:numFmt formatCode="General" sourceLinked="1"/>
        <c:majorTickMark val="out"/>
        <c:minorTickMark val="none"/>
        <c:tickLblPos val="nextTo"/>
        <c:txPr>
          <a:bodyPr rot="-5400000" vert="horz"/>
          <a:lstStyle/>
          <a:p>
            <a:pPr>
              <a:defRPr sz="900" b="1"/>
            </a:pPr>
            <a:endParaRPr lang="en-US"/>
          </a:p>
        </c:txPr>
        <c:crossAx val="439229232"/>
        <c:crosses val="autoZero"/>
        <c:auto val="1"/>
        <c:lblAlgn val="ctr"/>
        <c:lblOffset val="0"/>
        <c:noMultiLvlLbl val="0"/>
      </c:catAx>
      <c:valAx>
        <c:axId val="439229232"/>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439229624"/>
        <c:crosses val="autoZero"/>
        <c:crossBetween val="between"/>
      </c:valAx>
    </c:plotArea>
    <c:legend>
      <c:legendPos val="b"/>
      <c:legendEntry>
        <c:idx val="3"/>
        <c:delete val="1"/>
      </c:legendEntry>
      <c:legendEntry>
        <c:idx val="4"/>
        <c:delete val="1"/>
      </c:legendEntry>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Sheet1!$C$1</c:f>
              <c:strCache>
                <c:ptCount val="1"/>
                <c:pt idx="0">
                  <c:v>Receipt to Opened</c:v>
                </c:pt>
              </c:strCache>
            </c:strRef>
          </c:tx>
          <c:spPr>
            <a:solidFill>
              <a:srgbClr val="2C3F71"/>
            </a:solidFill>
            <a:scene3d>
              <a:camera prst="orthographicFront"/>
              <a:lightRig rig="threePt" dir="t"/>
            </a:scene3d>
            <a:sp3d>
              <a:bevelT w="25400" h="25400"/>
            </a:sp3d>
          </c:spPr>
          <c:invertIfNegative val="0"/>
          <c:dPt>
            <c:idx val="0"/>
            <c:invertIfNegative val="0"/>
            <c:bubble3D val="0"/>
            <c:spPr>
              <a:solidFill>
                <a:srgbClr val="A6A6A6"/>
              </a:solidFill>
              <a:scene3d>
                <a:camera prst="orthographicFront"/>
                <a:lightRig rig="threePt" dir="t"/>
              </a:scene3d>
              <a:sp3d>
                <a:bevelT w="25400" h="25400"/>
              </a:sp3d>
            </c:spPr>
          </c:dPt>
          <c:dPt>
            <c:idx val="1"/>
            <c:invertIfNegative val="0"/>
            <c:bubble3D val="0"/>
            <c:spPr>
              <a:solidFill>
                <a:srgbClr val="A6A6A6"/>
              </a:solidFill>
              <a:scene3d>
                <a:camera prst="orthographicFront"/>
                <a:lightRig rig="threePt" dir="t"/>
              </a:scene3d>
              <a:sp3d>
                <a:bevelT w="25400" h="25400"/>
              </a:sp3d>
            </c:spPr>
          </c:dPt>
          <c:dPt>
            <c:idx val="2"/>
            <c:invertIfNegative val="0"/>
            <c:bubble3D val="0"/>
            <c:spPr>
              <a:solidFill>
                <a:srgbClr val="A6A6A6"/>
              </a:solidFill>
              <a:scene3d>
                <a:camera prst="orthographicFront"/>
                <a:lightRig rig="threePt" dir="t"/>
              </a:scene3d>
              <a:sp3d>
                <a:bevelT w="25400" h="25400"/>
              </a:sp3d>
            </c:spPr>
          </c:dPt>
          <c:dPt>
            <c:idx val="3"/>
            <c:invertIfNegative val="0"/>
            <c:bubble3D val="0"/>
            <c:spPr>
              <a:solidFill>
                <a:srgbClr val="A6A6A6"/>
              </a:solidFill>
              <a:scene3d>
                <a:camera prst="orthographicFront"/>
                <a:lightRig rig="threePt" dir="t"/>
              </a:scene3d>
              <a:sp3d>
                <a:bevelT w="25400" h="25400"/>
              </a:sp3d>
            </c:spPr>
          </c:dPt>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Sheet1!$C$2:$C$49</c:f>
              <c:numCache>
                <c:formatCode>General</c:formatCode>
                <c:ptCount val="48"/>
                <c:pt idx="0">
                  <c:v>101.2</c:v>
                </c:pt>
                <c:pt idx="1">
                  <c:v>197.55</c:v>
                </c:pt>
                <c:pt idx="2">
                  <c:v>256.39999999999998</c:v>
                </c:pt>
                <c:pt idx="3">
                  <c:v>258.20666666666665</c:v>
                </c:pt>
                <c:pt idx="4">
                  <c:v>182.66995073891624</c:v>
                </c:pt>
                <c:pt idx="5">
                  <c:v>152.21698113207546</c:v>
                </c:pt>
                <c:pt idx="6">
                  <c:v>123.58333333333333</c:v>
                </c:pt>
                <c:pt idx="7">
                  <c:v>101.14410480349345</c:v>
                </c:pt>
                <c:pt idx="8">
                  <c:v>114.92063492063492</c:v>
                </c:pt>
                <c:pt idx="9">
                  <c:v>101.76863662201396</c:v>
                </c:pt>
                <c:pt idx="10">
                  <c:v>34.926615447461067</c:v>
                </c:pt>
                <c:pt idx="11">
                  <c:v>7.8704279471952816</c:v>
                </c:pt>
                <c:pt idx="12">
                  <c:v>10.449618403274558</c:v>
                </c:pt>
                <c:pt idx="13">
                  <c:v>10.009219606377687</c:v>
                </c:pt>
                <c:pt idx="14">
                  <c:v>10.14262737386618</c:v>
                </c:pt>
                <c:pt idx="15">
                  <c:v>10.425582866073738</c:v>
                </c:pt>
                <c:pt idx="16">
                  <c:v>12.032427767639982</c:v>
                </c:pt>
                <c:pt idx="17">
                  <c:v>9.3844400005306081</c:v>
                </c:pt>
                <c:pt idx="18">
                  <c:v>8.7115577151871033</c:v>
                </c:pt>
                <c:pt idx="19">
                  <c:v>8.432417670502403</c:v>
                </c:pt>
                <c:pt idx="20">
                  <c:v>9.02131139465593</c:v>
                </c:pt>
                <c:pt idx="21">
                  <c:v>8.67590027700831</c:v>
                </c:pt>
                <c:pt idx="22">
                  <c:v>8.34</c:v>
                </c:pt>
                <c:pt idx="23">
                  <c:v>9.8443579766536971</c:v>
                </c:pt>
                <c:pt idx="24">
                  <c:v>10.508403361344538</c:v>
                </c:pt>
                <c:pt idx="25">
                  <c:v>10.968085106382979</c:v>
                </c:pt>
                <c:pt idx="26">
                  <c:v>8.9608540925266897</c:v>
                </c:pt>
                <c:pt idx="27">
                  <c:v>9.6979166666666661</c:v>
                </c:pt>
                <c:pt idx="28">
                  <c:v>9.2894736842105257</c:v>
                </c:pt>
                <c:pt idx="29">
                  <c:v>10.62882096069869</c:v>
                </c:pt>
                <c:pt idx="30">
                  <c:v>10.891891891891891</c:v>
                </c:pt>
                <c:pt idx="31">
                  <c:v>9.9961977186311781</c:v>
                </c:pt>
                <c:pt idx="32">
                  <c:v>9.6877323420074344</c:v>
                </c:pt>
                <c:pt idx="33">
                  <c:v>8.6814159292035402</c:v>
                </c:pt>
                <c:pt idx="34">
                  <c:v>7.66530612244898</c:v>
                </c:pt>
                <c:pt idx="35">
                  <c:v>6.0549999999999997</c:v>
                </c:pt>
                <c:pt idx="36">
                  <c:v>5.7554585152838431</c:v>
                </c:pt>
                <c:pt idx="37">
                  <c:v>5.6511627906976747</c:v>
                </c:pt>
                <c:pt idx="38">
                  <c:v>5.374545454545455</c:v>
                </c:pt>
                <c:pt idx="39">
                  <c:v>5.7405857740585775</c:v>
                </c:pt>
                <c:pt idx="40">
                  <c:v>5.6358695652173916</c:v>
                </c:pt>
                <c:pt idx="41">
                  <c:v>5.2017167381974252</c:v>
                </c:pt>
                <c:pt idx="42">
                  <c:v>5.354037267080745</c:v>
                </c:pt>
                <c:pt idx="43">
                  <c:v>5.5657370517928291</c:v>
                </c:pt>
                <c:pt idx="44">
                  <c:v>5.4166666666666696</c:v>
                </c:pt>
                <c:pt idx="45">
                  <c:v>5.0975609759999996</c:v>
                </c:pt>
              </c:numCache>
            </c:numRef>
          </c:val>
        </c:ser>
        <c:ser>
          <c:idx val="2"/>
          <c:order val="1"/>
          <c:tx>
            <c:strRef>
              <c:f>Sheet1!$D$1</c:f>
              <c:strCache>
                <c:ptCount val="1"/>
                <c:pt idx="0">
                  <c:v>Opened to Closed</c:v>
                </c:pt>
              </c:strCache>
            </c:strRef>
          </c:tx>
          <c:spPr>
            <a:solidFill>
              <a:srgbClr val="FFBC79"/>
            </a:solidFill>
            <a:scene3d>
              <a:camera prst="orthographicFront"/>
              <a:lightRig rig="threePt" dir="t"/>
            </a:scene3d>
            <a:sp3d>
              <a:bevelT w="25400" h="25400"/>
            </a:sp3d>
          </c:spPr>
          <c:invertIfNegative val="0"/>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Sheet1!$D$2:$D$49</c:f>
              <c:numCache>
                <c:formatCode>General</c:formatCode>
                <c:ptCount val="48"/>
                <c:pt idx="4">
                  <c:v>21.024630541871922</c:v>
                </c:pt>
                <c:pt idx="5">
                  <c:v>21.872641509433961</c:v>
                </c:pt>
                <c:pt idx="6">
                  <c:v>24.487500000000001</c:v>
                </c:pt>
                <c:pt idx="7">
                  <c:v>23.737991266375545</c:v>
                </c:pt>
                <c:pt idx="8">
                  <c:v>24.396825396825395</c:v>
                </c:pt>
                <c:pt idx="9">
                  <c:v>18.970414201183431</c:v>
                </c:pt>
                <c:pt idx="10">
                  <c:v>23.805429864253394</c:v>
                </c:pt>
                <c:pt idx="11">
                  <c:v>26.268115942028984</c:v>
                </c:pt>
                <c:pt idx="12">
                  <c:v>30.656652360515022</c:v>
                </c:pt>
                <c:pt idx="13">
                  <c:v>33.00896860986547</c:v>
                </c:pt>
                <c:pt idx="14">
                  <c:v>41.056122448979593</c:v>
                </c:pt>
                <c:pt idx="15">
                  <c:v>54.215777262180971</c:v>
                </c:pt>
                <c:pt idx="16">
                  <c:v>44.686131386861312</c:v>
                </c:pt>
                <c:pt idx="17">
                  <c:v>25.077363896848137</c:v>
                </c:pt>
                <c:pt idx="18">
                  <c:v>28.678770949720672</c:v>
                </c:pt>
                <c:pt idx="19">
                  <c:v>29.644012944983817</c:v>
                </c:pt>
                <c:pt idx="20">
                  <c:v>28.965397923875432</c:v>
                </c:pt>
                <c:pt idx="21">
                  <c:v>24.157894736842106</c:v>
                </c:pt>
                <c:pt idx="22">
                  <c:v>24.696666666666665</c:v>
                </c:pt>
                <c:pt idx="23">
                  <c:v>28.517509727626461</c:v>
                </c:pt>
                <c:pt idx="24">
                  <c:v>27.105042016806724</c:v>
                </c:pt>
                <c:pt idx="25">
                  <c:v>23.324468085106382</c:v>
                </c:pt>
                <c:pt idx="26">
                  <c:v>21.533807829181494</c:v>
                </c:pt>
                <c:pt idx="27">
                  <c:v>23.270833333333332</c:v>
                </c:pt>
                <c:pt idx="28">
                  <c:v>23.109649122807017</c:v>
                </c:pt>
                <c:pt idx="29">
                  <c:v>23.034934497816593</c:v>
                </c:pt>
                <c:pt idx="30">
                  <c:v>25.348348348348349</c:v>
                </c:pt>
                <c:pt idx="31">
                  <c:v>25.133079847908746</c:v>
                </c:pt>
                <c:pt idx="32">
                  <c:v>23.541044776119403</c:v>
                </c:pt>
                <c:pt idx="33">
                  <c:v>23.765486725663717</c:v>
                </c:pt>
                <c:pt idx="34">
                  <c:v>22.269387755102041</c:v>
                </c:pt>
                <c:pt idx="35">
                  <c:v>23.96</c:v>
                </c:pt>
                <c:pt idx="36">
                  <c:v>23.227074235807859</c:v>
                </c:pt>
                <c:pt idx="37">
                  <c:v>22.081395348837209</c:v>
                </c:pt>
                <c:pt idx="38">
                  <c:v>23.332116788321169</c:v>
                </c:pt>
                <c:pt idx="39">
                  <c:v>24.594936708860761</c:v>
                </c:pt>
                <c:pt idx="40">
                  <c:v>20.978021978021978</c:v>
                </c:pt>
                <c:pt idx="41">
                  <c:v>23.28755364806867</c:v>
                </c:pt>
                <c:pt idx="42">
                  <c:v>28.81619937694704</c:v>
                </c:pt>
                <c:pt idx="43">
                  <c:v>25.398406374501992</c:v>
                </c:pt>
                <c:pt idx="44">
                  <c:v>24.883333333333333</c:v>
                </c:pt>
                <c:pt idx="45">
                  <c:v>23.077235772357724</c:v>
                </c:pt>
              </c:numCache>
            </c:numRef>
          </c:val>
        </c:ser>
        <c:dLbls>
          <c:showLegendKey val="0"/>
          <c:showVal val="0"/>
          <c:showCatName val="0"/>
          <c:showSerName val="0"/>
          <c:showPercent val="0"/>
          <c:showBubbleSize val="0"/>
        </c:dLbls>
        <c:gapWidth val="25"/>
        <c:overlap val="100"/>
        <c:axId val="439230408"/>
        <c:axId val="439230800"/>
      </c:barChart>
      <c:lineChart>
        <c:grouping val="standard"/>
        <c:varyColors val="0"/>
        <c:ser>
          <c:idx val="3"/>
          <c:order val="2"/>
          <c:tx>
            <c:strRef>
              <c:f>Sheet1!$E$1</c:f>
              <c:strCache>
                <c:ptCount val="1"/>
                <c:pt idx="0">
                  <c:v>Total</c:v>
                </c:pt>
              </c:strCache>
            </c:strRef>
          </c:tx>
          <c:spPr>
            <a:ln>
              <a:noFill/>
            </a:ln>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dLblPos val="t"/>
              <c:showLegendKey val="0"/>
              <c:showVal val="1"/>
              <c:showCatName val="0"/>
              <c:showSerName val="0"/>
              <c:showPercent val="0"/>
              <c:showBubbleSize val="0"/>
              <c:extLst>
                <c:ext xmlns:c15="http://schemas.microsoft.com/office/drawing/2012/chart" uri="{CE6537A1-D6FC-4f65-9D91-7224C49458BB}">
                  <c15:layout/>
                </c:ext>
              </c:extLst>
            </c:dLbl>
            <c:dLbl>
              <c:idx val="20"/>
              <c:layout/>
              <c:dLblPos val="t"/>
              <c:showLegendKey val="0"/>
              <c:showVal val="1"/>
              <c:showCatName val="0"/>
              <c:showSerName val="0"/>
              <c:showPercent val="0"/>
              <c:showBubbleSize val="0"/>
              <c:extLst>
                <c:ext xmlns:c15="http://schemas.microsoft.com/office/drawing/2012/chart" uri="{CE6537A1-D6FC-4f65-9D91-7224C49458BB}">
                  <c15:layout/>
                </c:ext>
              </c:extLst>
            </c:dLbl>
            <c:dLbl>
              <c:idx val="21"/>
              <c:layout/>
              <c:dLblPos val="t"/>
              <c:showLegendKey val="0"/>
              <c:showVal val="1"/>
              <c:showCatName val="0"/>
              <c:showSerName val="0"/>
              <c:showPercent val="0"/>
              <c:showBubbleSize val="0"/>
              <c:extLst>
                <c:ext xmlns:c15="http://schemas.microsoft.com/office/drawing/2012/chart" uri="{CE6537A1-D6FC-4f65-9D91-7224C49458BB}">
                  <c15:layout/>
                </c:ext>
              </c:extLst>
            </c:dLbl>
            <c:dLbl>
              <c:idx val="22"/>
              <c:layout/>
              <c:dLblPos val="t"/>
              <c:showLegendKey val="0"/>
              <c:showVal val="1"/>
              <c:showCatName val="0"/>
              <c:showSerName val="0"/>
              <c:showPercent val="0"/>
              <c:showBubbleSize val="0"/>
              <c:extLst>
                <c:ext xmlns:c15="http://schemas.microsoft.com/office/drawing/2012/chart" uri="{CE6537A1-D6FC-4f65-9D91-7224C49458BB}">
                  <c15:layout/>
                </c:ext>
              </c:extLst>
            </c:dLbl>
            <c:dLbl>
              <c:idx val="23"/>
              <c:layout/>
              <c:dLblPos val="t"/>
              <c:showLegendKey val="0"/>
              <c:showVal val="1"/>
              <c:showCatName val="0"/>
              <c:showSerName val="0"/>
              <c:showPercent val="0"/>
              <c:showBubbleSize val="0"/>
              <c:extLst>
                <c:ext xmlns:c15="http://schemas.microsoft.com/office/drawing/2012/chart" uri="{CE6537A1-D6FC-4f65-9D91-7224C49458BB}">
                  <c15:layout/>
                </c:ext>
              </c:extLst>
            </c:dLbl>
            <c:dLbl>
              <c:idx val="24"/>
              <c:layout/>
              <c:dLblPos val="t"/>
              <c:showLegendKey val="0"/>
              <c:showVal val="1"/>
              <c:showCatName val="0"/>
              <c:showSerName val="0"/>
              <c:showPercent val="0"/>
              <c:showBubbleSize val="0"/>
              <c:extLst>
                <c:ext xmlns:c15="http://schemas.microsoft.com/office/drawing/2012/chart" uri="{CE6537A1-D6FC-4f65-9D91-7224C49458BB}">
                  <c15:layout/>
                </c:ext>
              </c:extLst>
            </c:dLbl>
            <c:dLbl>
              <c:idx val="25"/>
              <c:layout/>
              <c:dLblPos val="t"/>
              <c:showLegendKey val="0"/>
              <c:showVal val="1"/>
              <c:showCatName val="0"/>
              <c:showSerName val="0"/>
              <c:showPercent val="0"/>
              <c:showBubbleSize val="0"/>
              <c:extLst>
                <c:ext xmlns:c15="http://schemas.microsoft.com/office/drawing/2012/chart" uri="{CE6537A1-D6FC-4f65-9D91-7224C49458BB}">
                  <c15:layout/>
                </c:ext>
              </c:extLst>
            </c:dLbl>
            <c:dLbl>
              <c:idx val="26"/>
              <c:layout/>
              <c:dLblPos val="t"/>
              <c:showLegendKey val="0"/>
              <c:showVal val="1"/>
              <c:showCatName val="0"/>
              <c:showSerName val="0"/>
              <c:showPercent val="0"/>
              <c:showBubbleSize val="0"/>
              <c:extLst>
                <c:ext xmlns:c15="http://schemas.microsoft.com/office/drawing/2012/chart" uri="{CE6537A1-D6FC-4f65-9D91-7224C49458BB}">
                  <c15:layout/>
                </c:ext>
              </c:extLst>
            </c:dLbl>
            <c:dLbl>
              <c:idx val="27"/>
              <c:layout/>
              <c:dLblPos val="t"/>
              <c:showLegendKey val="0"/>
              <c:showVal val="1"/>
              <c:showCatName val="0"/>
              <c:showSerName val="0"/>
              <c:showPercent val="0"/>
              <c:showBubbleSize val="0"/>
              <c:extLst>
                <c:ext xmlns:c15="http://schemas.microsoft.com/office/drawing/2012/chart" uri="{CE6537A1-D6FC-4f65-9D91-7224C49458BB}">
                  <c15:layout/>
                </c:ext>
              </c:extLst>
            </c:dLbl>
            <c:dLbl>
              <c:idx val="28"/>
              <c:layout>
                <c:manualLayout>
                  <c:x val="-1.776846320934022E-2"/>
                  <c:y val="-6.64331820153755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1.8353131505113487E-2"/>
                  <c:y val="-6.47212852925200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072540501402843E-2"/>
                  <c:y val="-5.74108991525517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2.1692008326545286E-2"/>
                  <c:y val="-5.98476945325411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2.4124015748031497E-2"/>
                  <c:y val="-6.472128529251992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083480405466558E-2"/>
                  <c:y val="-6.47212852925200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2.1879694995022174E-2"/>
                  <c:y val="-7.203167143248848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2.4383202099737534E-2"/>
                  <c:y val="-6.71580806725095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dLblPos val="t"/>
              <c:showLegendKey val="0"/>
              <c:showVal val="1"/>
              <c:showCatName val="0"/>
              <c:showSerName val="0"/>
              <c:showPercent val="0"/>
              <c:showBubbleSize val="0"/>
              <c:extLst>
                <c:ext xmlns:c15="http://schemas.microsoft.com/office/drawing/2012/chart" uri="{CE6537A1-D6FC-4f65-9D91-7224C49458BB}">
                  <c15:layout/>
                </c:ext>
              </c:extLst>
            </c:dLbl>
            <c:dLbl>
              <c:idx val="37"/>
              <c:layout/>
              <c:dLblPos val="t"/>
              <c:showLegendKey val="0"/>
              <c:showVal val="1"/>
              <c:showCatName val="0"/>
              <c:showSerName val="0"/>
              <c:showPercent val="0"/>
              <c:showBubbleSize val="0"/>
              <c:extLst>
                <c:ext xmlns:c15="http://schemas.microsoft.com/office/drawing/2012/chart" uri="{CE6537A1-D6FC-4f65-9D91-7224C49458BB}">
                  <c15:layout/>
                </c:ext>
              </c:extLst>
            </c:dLbl>
            <c:dLbl>
              <c:idx val="38"/>
              <c:layout/>
              <c:dLblPos val="t"/>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1.8777491175672113E-2"/>
                  <c:y val="-5.0100513012583267E-2"/>
                </c:manualLayout>
              </c:layout>
              <c:numFmt formatCode="#,##0.00" sourceLinked="0"/>
              <c:spPr>
                <a:noFill/>
                <a:ln>
                  <a:noFill/>
                </a:ln>
                <a:effectLst/>
              </c:spPr>
              <c:txPr>
                <a:bodyPr rot="-5400000" vert="horz" anchorCtr="0"/>
                <a:lstStyle/>
                <a:p>
                  <a:pPr algn="ctr">
                    <a:defRPr sz="1400" b="1"/>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dLblPos val="t"/>
              <c:showLegendKey val="0"/>
              <c:showVal val="1"/>
              <c:showCatName val="0"/>
              <c:showSerName val="0"/>
              <c:showPercent val="0"/>
              <c:showBubbleSize val="0"/>
              <c:extLst>
                <c:ext xmlns:c15="http://schemas.microsoft.com/office/drawing/2012/chart" uri="{CE6537A1-D6FC-4f65-9D91-7224C49458BB}">
                  <c15:layout/>
                </c:ext>
              </c:extLst>
            </c:dLbl>
            <c:dLbl>
              <c:idx val="41"/>
              <c:layout/>
              <c:dLblPos val="t"/>
              <c:showLegendKey val="0"/>
              <c:showVal val="1"/>
              <c:showCatName val="0"/>
              <c:showSerName val="0"/>
              <c:showPercent val="0"/>
              <c:showBubbleSize val="0"/>
              <c:extLst>
                <c:ext xmlns:c15="http://schemas.microsoft.com/office/drawing/2012/chart" uri="{CE6537A1-D6FC-4f65-9D91-7224C49458BB}">
                  <c15:layout/>
                </c:ext>
              </c:extLst>
            </c:dLbl>
            <c:dLbl>
              <c:idx val="42"/>
              <c:layout/>
              <c:dLblPos val="t"/>
              <c:showLegendKey val="0"/>
              <c:showVal val="1"/>
              <c:showCatName val="0"/>
              <c:showSerName val="0"/>
              <c:showPercent val="0"/>
              <c:showBubbleSize val="0"/>
              <c:extLst>
                <c:ext xmlns:c15="http://schemas.microsoft.com/office/drawing/2012/chart" uri="{CE6537A1-D6FC-4f65-9D91-7224C49458BB}">
                  <c15:layout/>
                </c:ext>
              </c:extLst>
            </c:dLbl>
            <c:dLbl>
              <c:idx val="43"/>
              <c:layout/>
              <c:dLblPos val="t"/>
              <c:showLegendKey val="0"/>
              <c:showVal val="1"/>
              <c:showCatName val="0"/>
              <c:showSerName val="0"/>
              <c:showPercent val="0"/>
              <c:showBubbleSize val="0"/>
              <c:extLst>
                <c:ext xmlns:c15="http://schemas.microsoft.com/office/drawing/2012/chart" uri="{CE6537A1-D6FC-4f65-9D91-7224C49458BB}">
                  <c15:layout/>
                </c:ext>
              </c:extLst>
            </c:dLbl>
            <c:dLbl>
              <c:idx val="44"/>
              <c:layout/>
              <c:dLblPos val="t"/>
              <c:showLegendKey val="0"/>
              <c:showVal val="1"/>
              <c:showCatName val="0"/>
              <c:showSerName val="0"/>
              <c:showPercent val="0"/>
              <c:showBubbleSize val="0"/>
              <c:extLst>
                <c:ext xmlns:c15="http://schemas.microsoft.com/office/drawing/2012/chart" uri="{CE6537A1-D6FC-4f65-9D91-7224C49458BB}">
                  <c15:layout/>
                </c:ext>
              </c:extLst>
            </c:dLbl>
            <c:dLbl>
              <c:idx val="45"/>
              <c:layout/>
              <c:dLblPos val="t"/>
              <c:showLegendKey val="0"/>
              <c:showVal val="1"/>
              <c:showCatName val="0"/>
              <c:showSerName val="0"/>
              <c:showPercent val="0"/>
              <c:showBubbleSize val="0"/>
              <c:extLst>
                <c:ext xmlns:c15="http://schemas.microsoft.com/office/drawing/2012/chart" uri="{CE6537A1-D6FC-4f65-9D91-7224C49458BB}">
                  <c15:layout/>
                </c:ext>
              </c:extLst>
            </c:dLbl>
            <c:dLbl>
              <c:idx val="46"/>
              <c:dLblPos val="t"/>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rot="-5400000" vert="horz"/>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Sheet1!$E$2:$E$49</c:f>
              <c:numCache>
                <c:formatCode>General</c:formatCode>
                <c:ptCount val="48"/>
                <c:pt idx="0">
                  <c:v>101.2</c:v>
                </c:pt>
                <c:pt idx="1">
                  <c:v>197.55</c:v>
                </c:pt>
                <c:pt idx="2">
                  <c:v>256.39999999999998</c:v>
                </c:pt>
                <c:pt idx="3">
                  <c:v>258.20666666666665</c:v>
                </c:pt>
                <c:pt idx="4">
                  <c:v>203.69458128078819</c:v>
                </c:pt>
                <c:pt idx="5">
                  <c:v>174.08962264150944</c:v>
                </c:pt>
                <c:pt idx="6">
                  <c:v>148.07083333333333</c:v>
                </c:pt>
                <c:pt idx="7">
                  <c:v>124.88209606986899</c:v>
                </c:pt>
                <c:pt idx="8">
                  <c:v>139.31746031746033</c:v>
                </c:pt>
                <c:pt idx="9">
                  <c:v>120.73905082319739</c:v>
                </c:pt>
                <c:pt idx="10">
                  <c:v>58.732045311714465</c:v>
                </c:pt>
                <c:pt idx="11">
                  <c:v>34.138543889224266</c:v>
                </c:pt>
                <c:pt idx="12">
                  <c:v>41.106270763789581</c:v>
                </c:pt>
                <c:pt idx="13">
                  <c:v>43.018188216243161</c:v>
                </c:pt>
                <c:pt idx="14">
                  <c:v>51.19874982284577</c:v>
                </c:pt>
                <c:pt idx="15">
                  <c:v>64.641360128254718</c:v>
                </c:pt>
                <c:pt idx="16">
                  <c:v>56.718559154501293</c:v>
                </c:pt>
                <c:pt idx="17">
                  <c:v>34.461803897378743</c:v>
                </c:pt>
                <c:pt idx="18">
                  <c:v>37.390328664907777</c:v>
                </c:pt>
                <c:pt idx="19">
                  <c:v>38.076430615486224</c:v>
                </c:pt>
                <c:pt idx="20">
                  <c:v>37.986709318531361</c:v>
                </c:pt>
                <c:pt idx="21">
                  <c:v>32.833795013850413</c:v>
                </c:pt>
                <c:pt idx="22">
                  <c:v>33.036666666666669</c:v>
                </c:pt>
                <c:pt idx="23">
                  <c:v>38.361867704280158</c:v>
                </c:pt>
                <c:pt idx="24">
                  <c:v>37.613445378151262</c:v>
                </c:pt>
                <c:pt idx="25">
                  <c:v>34.292553191489361</c:v>
                </c:pt>
                <c:pt idx="26">
                  <c:v>30.494661921708186</c:v>
                </c:pt>
                <c:pt idx="27">
                  <c:v>32.96875</c:v>
                </c:pt>
                <c:pt idx="28">
                  <c:v>32.399122807017541</c:v>
                </c:pt>
                <c:pt idx="29">
                  <c:v>33.663755458515283</c:v>
                </c:pt>
                <c:pt idx="30">
                  <c:v>36.24024024024024</c:v>
                </c:pt>
                <c:pt idx="31">
                  <c:v>35.129277566539926</c:v>
                </c:pt>
                <c:pt idx="32">
                  <c:v>33.246268656716417</c:v>
                </c:pt>
                <c:pt idx="33">
                  <c:v>32.446902654867259</c:v>
                </c:pt>
                <c:pt idx="34">
                  <c:v>29.93469387755102</c:v>
                </c:pt>
                <c:pt idx="35">
                  <c:v>30.015000000000001</c:v>
                </c:pt>
                <c:pt idx="36">
                  <c:v>28.982532751091703</c:v>
                </c:pt>
                <c:pt idx="37">
                  <c:v>27.732558139534884</c:v>
                </c:pt>
                <c:pt idx="38">
                  <c:v>28.715328467153284</c:v>
                </c:pt>
                <c:pt idx="39">
                  <c:v>30.345991561181435</c:v>
                </c:pt>
                <c:pt idx="40">
                  <c:v>26.626373626373628</c:v>
                </c:pt>
                <c:pt idx="41">
                  <c:v>28.489270386266096</c:v>
                </c:pt>
                <c:pt idx="42">
                  <c:v>34.180685358255452</c:v>
                </c:pt>
                <c:pt idx="43">
                  <c:v>30.964143426294822</c:v>
                </c:pt>
                <c:pt idx="44">
                  <c:v>30.3</c:v>
                </c:pt>
                <c:pt idx="45">
                  <c:v>28.174796747967481</c:v>
                </c:pt>
              </c:numCache>
            </c:numRef>
          </c:val>
          <c:smooth val="0"/>
        </c:ser>
        <c:ser>
          <c:idx val="4"/>
          <c:order val="3"/>
          <c:tx>
            <c:strRef>
              <c:f>Sheet1!$G$1</c:f>
              <c:strCache>
                <c:ptCount val="1"/>
                <c:pt idx="0">
                  <c:v>Goal</c:v>
                </c:pt>
              </c:strCache>
            </c:strRef>
          </c:tx>
          <c:spPr>
            <a:ln w="38100">
              <a:solidFill>
                <a:srgbClr val="00B050"/>
              </a:solidFill>
            </a:ln>
          </c:spPr>
          <c:marker>
            <c:symbol val="none"/>
          </c:marker>
          <c:dLbls>
            <c:dLbl>
              <c:idx val="43"/>
              <c:layout/>
              <c:showLegendKey val="0"/>
              <c:showVal val="1"/>
              <c:showCatName val="0"/>
              <c:showSerName val="0"/>
              <c:showPercent val="0"/>
              <c:showBubbleSize val="0"/>
              <c:extLst>
                <c:ext xmlns:c15="http://schemas.microsoft.com/office/drawing/2012/chart" uri="{CE6537A1-D6FC-4f65-9D91-7224C49458BB}">
                  <c15:layout/>
                </c:ext>
              </c:extLst>
            </c:dLbl>
            <c:spPr>
              <a:solidFill>
                <a:srgbClr val="00B050"/>
              </a:solidFill>
            </c:spPr>
            <c:txPr>
              <a:bodyPr/>
              <a:lstStyle/>
              <a:p>
                <a:pPr>
                  <a:defRPr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Sheet1!$G$2:$G$49</c:f>
              <c:numCache>
                <c:formatCode>General</c:formatCode>
                <c:ptCount val="48"/>
                <c:pt idx="0">
                  <c:v>150</c:v>
                </c:pt>
                <c:pt idx="1">
                  <c:v>150</c:v>
                </c:pt>
                <c:pt idx="2">
                  <c:v>150</c:v>
                </c:pt>
                <c:pt idx="3">
                  <c:v>150</c:v>
                </c:pt>
                <c:pt idx="4">
                  <c:v>150</c:v>
                </c:pt>
                <c:pt idx="5">
                  <c:v>150</c:v>
                </c:pt>
                <c:pt idx="6">
                  <c:v>150</c:v>
                </c:pt>
                <c:pt idx="7">
                  <c:v>150</c:v>
                </c:pt>
                <c:pt idx="8">
                  <c:v>140</c:v>
                </c:pt>
                <c:pt idx="9">
                  <c:v>140</c:v>
                </c:pt>
                <c:pt idx="10">
                  <c:v>140</c:v>
                </c:pt>
                <c:pt idx="11">
                  <c:v>140</c:v>
                </c:pt>
                <c:pt idx="12">
                  <c:v>90</c:v>
                </c:pt>
                <c:pt idx="13">
                  <c:v>90</c:v>
                </c:pt>
                <c:pt idx="14">
                  <c:v>90</c:v>
                </c:pt>
                <c:pt idx="15">
                  <c:v>90</c:v>
                </c:pt>
                <c:pt idx="16">
                  <c:v>90</c:v>
                </c:pt>
                <c:pt idx="17">
                  <c:v>90</c:v>
                </c:pt>
                <c:pt idx="18">
                  <c:v>90</c:v>
                </c:pt>
                <c:pt idx="19">
                  <c:v>90</c:v>
                </c:pt>
                <c:pt idx="20">
                  <c:v>90</c:v>
                </c:pt>
                <c:pt idx="21">
                  <c:v>90</c:v>
                </c:pt>
                <c:pt idx="22">
                  <c:v>90</c:v>
                </c:pt>
                <c:pt idx="23">
                  <c:v>90</c:v>
                </c:pt>
                <c:pt idx="24">
                  <c:v>90</c:v>
                </c:pt>
                <c:pt idx="25">
                  <c:v>90</c:v>
                </c:pt>
                <c:pt idx="26">
                  <c:v>90</c:v>
                </c:pt>
                <c:pt idx="27">
                  <c:v>90</c:v>
                </c:pt>
                <c:pt idx="28">
                  <c:v>45</c:v>
                </c:pt>
                <c:pt idx="29">
                  <c:v>45</c:v>
                </c:pt>
                <c:pt idx="30">
                  <c:v>45</c:v>
                </c:pt>
                <c:pt idx="31">
                  <c:v>45</c:v>
                </c:pt>
                <c:pt idx="32">
                  <c:v>45</c:v>
                </c:pt>
                <c:pt idx="33">
                  <c:v>45</c:v>
                </c:pt>
                <c:pt idx="34">
                  <c:v>45</c:v>
                </c:pt>
                <c:pt idx="35">
                  <c:v>45</c:v>
                </c:pt>
                <c:pt idx="36">
                  <c:v>45</c:v>
                </c:pt>
                <c:pt idx="37">
                  <c:v>45</c:v>
                </c:pt>
                <c:pt idx="38">
                  <c:v>45</c:v>
                </c:pt>
                <c:pt idx="39">
                  <c:v>45</c:v>
                </c:pt>
                <c:pt idx="40">
                  <c:v>45</c:v>
                </c:pt>
                <c:pt idx="41">
                  <c:v>45</c:v>
                </c:pt>
                <c:pt idx="42">
                  <c:v>45</c:v>
                </c:pt>
                <c:pt idx="43">
                  <c:v>45</c:v>
                </c:pt>
                <c:pt idx="44">
                  <c:v>45</c:v>
                </c:pt>
                <c:pt idx="45">
                  <c:v>45</c:v>
                </c:pt>
              </c:numCache>
            </c:numRef>
          </c:val>
          <c:smooth val="0"/>
        </c:ser>
        <c:ser>
          <c:idx val="0"/>
          <c:order val="4"/>
          <c:tx>
            <c:strRef>
              <c:f>Sheet1!$F$1</c:f>
              <c:strCache>
                <c:ptCount val="1"/>
                <c:pt idx="0">
                  <c:v>Annual Average</c:v>
                </c:pt>
              </c:strCache>
            </c:strRef>
          </c:tx>
          <c:spPr>
            <a:ln w="38100">
              <a:solidFill>
                <a:srgbClr val="FF0000"/>
              </a:solidFill>
            </a:ln>
          </c:spPr>
          <c:marker>
            <c:symbol val="none"/>
          </c:marker>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Sheet1!$F$2:$F$49</c:f>
              <c:numCache>
                <c:formatCode>General</c:formatCode>
                <c:ptCount val="48"/>
                <c:pt idx="0">
                  <c:v>203.33916666666664</c:v>
                </c:pt>
                <c:pt idx="1">
                  <c:v>203.33916666666664</c:v>
                </c:pt>
                <c:pt idx="2">
                  <c:v>203.33916666666664</c:v>
                </c:pt>
                <c:pt idx="3">
                  <c:v>203.33916666666664</c:v>
                </c:pt>
                <c:pt idx="4">
                  <c:v>162.68428333137498</c:v>
                </c:pt>
                <c:pt idx="5">
                  <c:v>162.68428333137498</c:v>
                </c:pt>
                <c:pt idx="6">
                  <c:v>162.68428333137498</c:v>
                </c:pt>
                <c:pt idx="7">
                  <c:v>162.68428333137498</c:v>
                </c:pt>
                <c:pt idx="8">
                  <c:v>88.231775085399107</c:v>
                </c:pt>
                <c:pt idx="9">
                  <c:v>88.231775085399107</c:v>
                </c:pt>
                <c:pt idx="10">
                  <c:v>88.231775085399107</c:v>
                </c:pt>
                <c:pt idx="11">
                  <c:v>88.231775085399107</c:v>
                </c:pt>
                <c:pt idx="12">
                  <c:v>49.991142232783311</c:v>
                </c:pt>
                <c:pt idx="13">
                  <c:v>49.991142232783311</c:v>
                </c:pt>
                <c:pt idx="14">
                  <c:v>49.991142232783311</c:v>
                </c:pt>
                <c:pt idx="15">
                  <c:v>49.991142232783311</c:v>
                </c:pt>
                <c:pt idx="16">
                  <c:v>41.661780583068513</c:v>
                </c:pt>
                <c:pt idx="17">
                  <c:v>41.661780583068513</c:v>
                </c:pt>
                <c:pt idx="18">
                  <c:v>41.661780583068513</c:v>
                </c:pt>
                <c:pt idx="19">
                  <c:v>41.661780583068513</c:v>
                </c:pt>
                <c:pt idx="20">
                  <c:v>35.554759675832145</c:v>
                </c:pt>
                <c:pt idx="21">
                  <c:v>35.554759675832145</c:v>
                </c:pt>
                <c:pt idx="22">
                  <c:v>35.554759675832145</c:v>
                </c:pt>
                <c:pt idx="23">
                  <c:v>35.554759675832145</c:v>
                </c:pt>
                <c:pt idx="24">
                  <c:v>33.652173913043477</c:v>
                </c:pt>
                <c:pt idx="25">
                  <c:v>33.652173913043477</c:v>
                </c:pt>
                <c:pt idx="26">
                  <c:v>33.652173913043477</c:v>
                </c:pt>
                <c:pt idx="27">
                  <c:v>33.652173913043477</c:v>
                </c:pt>
                <c:pt idx="28">
                  <c:v>34.358099018078249</c:v>
                </c:pt>
                <c:pt idx="29">
                  <c:v>34.358099018078249</c:v>
                </c:pt>
                <c:pt idx="30">
                  <c:v>34.358099018078249</c:v>
                </c:pt>
                <c:pt idx="31">
                  <c:v>34.358099018078249</c:v>
                </c:pt>
                <c:pt idx="32">
                  <c:v>31.410716297283674</c:v>
                </c:pt>
                <c:pt idx="33">
                  <c:v>31.410716297283674</c:v>
                </c:pt>
                <c:pt idx="34">
                  <c:v>31.410716297283674</c:v>
                </c:pt>
                <c:pt idx="35">
                  <c:v>31.410716297283674</c:v>
                </c:pt>
                <c:pt idx="36">
                  <c:v>28.944102729740326</c:v>
                </c:pt>
                <c:pt idx="37">
                  <c:v>28.944102729740326</c:v>
                </c:pt>
                <c:pt idx="38">
                  <c:v>28.944102729740326</c:v>
                </c:pt>
                <c:pt idx="39">
                  <c:v>28.944102729740326</c:v>
                </c:pt>
                <c:pt idx="40">
                  <c:v>30.065118199297498</c:v>
                </c:pt>
                <c:pt idx="41">
                  <c:v>30.065118199297498</c:v>
                </c:pt>
                <c:pt idx="42">
                  <c:v>30.065118199297498</c:v>
                </c:pt>
                <c:pt idx="43">
                  <c:v>30.065118199297498</c:v>
                </c:pt>
                <c:pt idx="44">
                  <c:v>30.065118199297498</c:v>
                </c:pt>
                <c:pt idx="45">
                  <c:v>30.065118199297498</c:v>
                </c:pt>
              </c:numCache>
            </c:numRef>
          </c:val>
          <c:smooth val="0"/>
        </c:ser>
        <c:dLbls>
          <c:showLegendKey val="0"/>
          <c:showVal val="0"/>
          <c:showCatName val="0"/>
          <c:showSerName val="0"/>
          <c:showPercent val="0"/>
          <c:showBubbleSize val="0"/>
        </c:dLbls>
        <c:marker val="1"/>
        <c:smooth val="0"/>
        <c:axId val="439230408"/>
        <c:axId val="439230800"/>
      </c:lineChart>
      <c:catAx>
        <c:axId val="439230408"/>
        <c:scaling>
          <c:orientation val="minMax"/>
        </c:scaling>
        <c:delete val="0"/>
        <c:axPos val="b"/>
        <c:numFmt formatCode="General" sourceLinked="1"/>
        <c:majorTickMark val="out"/>
        <c:minorTickMark val="none"/>
        <c:tickLblPos val="nextTo"/>
        <c:txPr>
          <a:bodyPr rot="-5400000" vert="horz"/>
          <a:lstStyle/>
          <a:p>
            <a:pPr>
              <a:defRPr sz="1000" b="1"/>
            </a:pPr>
            <a:endParaRPr lang="en-US"/>
          </a:p>
        </c:txPr>
        <c:crossAx val="439230800"/>
        <c:crosses val="autoZero"/>
        <c:auto val="1"/>
        <c:lblAlgn val="ctr"/>
        <c:lblOffset val="0"/>
        <c:noMultiLvlLbl val="0"/>
      </c:catAx>
      <c:valAx>
        <c:axId val="439230800"/>
        <c:scaling>
          <c:orientation val="minMax"/>
        </c:scaling>
        <c:delete val="0"/>
        <c:axPos val="l"/>
        <c:majorGridlines/>
        <c:numFmt formatCode="General" sourceLinked="1"/>
        <c:majorTickMark val="out"/>
        <c:minorTickMark val="none"/>
        <c:tickLblPos val="nextTo"/>
        <c:crossAx val="439230408"/>
        <c:crosses val="autoZero"/>
        <c:crossBetween val="between"/>
      </c:valAx>
    </c:plotArea>
    <c:legend>
      <c:legendPos val="b"/>
      <c:legendEntry>
        <c:idx val="2"/>
        <c:delete val="1"/>
      </c:legendEntry>
      <c:layout>
        <c:manualLayout>
          <c:xMode val="edge"/>
          <c:yMode val="edge"/>
          <c:x val="0"/>
          <c:y val="0.94862525406470877"/>
          <c:w val="1"/>
          <c:h val="4.4064359795332214E-2"/>
        </c:manualLayout>
      </c:layout>
      <c:overlay val="0"/>
      <c:txPr>
        <a:bodyPr/>
        <a:lstStyle/>
        <a:p>
          <a:pPr>
            <a:defRPr sz="10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343022272164273E-2"/>
          <c:y val="2.9448264389486532E-2"/>
          <c:w val="0.93825088371192356"/>
          <c:h val="0.77088602253194161"/>
        </c:manualLayout>
      </c:layout>
      <c:barChart>
        <c:barDir val="col"/>
        <c:grouping val="stacked"/>
        <c:varyColors val="0"/>
        <c:ser>
          <c:idx val="1"/>
          <c:order val="0"/>
          <c:tx>
            <c:strRef>
              <c:f>Sheet1!$D$1</c:f>
              <c:strCache>
                <c:ptCount val="1"/>
                <c:pt idx="0">
                  <c:v>Consultations</c:v>
                </c:pt>
              </c:strCache>
            </c:strRef>
          </c:tx>
          <c:spPr>
            <a:solidFill>
              <a:srgbClr val="738AC8">
                <a:lumMod val="50000"/>
              </a:srgbClr>
            </a:solidFill>
            <a:ln w="9525">
              <a:solidFill>
                <a:prstClr val="black">
                  <a:alpha val="50000"/>
                </a:prstClr>
              </a:solidFill>
            </a:ln>
            <a:scene3d>
              <a:camera prst="orthographicFront"/>
              <a:lightRig rig="threePt" dir="t"/>
            </a:scene3d>
            <a:sp3d>
              <a:bevelT w="25400" h="25400"/>
            </a:sp3d>
          </c:spPr>
          <c:invertIfNegative val="0"/>
          <c:dLbls>
            <c:spPr>
              <a:noFill/>
              <a:ln>
                <a:noFill/>
              </a:ln>
              <a:effectLst/>
            </c:spPr>
            <c:txPr>
              <a:bodyPr rot="-5400000" vert="horz"/>
              <a:lstStyle/>
              <a:p>
                <a:pPr>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Sheet1!$D$2:$D$51</c:f>
              <c:numCache>
                <c:formatCode>General</c:formatCode>
                <c:ptCount val="50"/>
                <c:pt idx="0">
                  <c:v>46</c:v>
                </c:pt>
                <c:pt idx="1">
                  <c:v>86</c:v>
                </c:pt>
                <c:pt idx="2">
                  <c:v>124</c:v>
                </c:pt>
                <c:pt idx="3">
                  <c:v>110</c:v>
                </c:pt>
                <c:pt idx="4">
                  <c:v>116</c:v>
                </c:pt>
                <c:pt idx="5">
                  <c:v>135</c:v>
                </c:pt>
                <c:pt idx="6">
                  <c:v>158</c:v>
                </c:pt>
                <c:pt idx="7">
                  <c:v>105</c:v>
                </c:pt>
                <c:pt idx="8">
                  <c:v>87</c:v>
                </c:pt>
                <c:pt idx="9">
                  <c:v>110</c:v>
                </c:pt>
                <c:pt idx="10">
                  <c:v>99</c:v>
                </c:pt>
                <c:pt idx="11">
                  <c:v>108</c:v>
                </c:pt>
                <c:pt idx="12">
                  <c:v>112</c:v>
                </c:pt>
                <c:pt idx="13">
                  <c:v>99</c:v>
                </c:pt>
                <c:pt idx="14">
                  <c:v>108</c:v>
                </c:pt>
                <c:pt idx="15">
                  <c:v>103</c:v>
                </c:pt>
                <c:pt idx="16">
                  <c:v>108</c:v>
                </c:pt>
                <c:pt idx="17">
                  <c:v>142</c:v>
                </c:pt>
                <c:pt idx="18">
                  <c:v>72</c:v>
                </c:pt>
                <c:pt idx="19">
                  <c:v>84</c:v>
                </c:pt>
                <c:pt idx="20">
                  <c:v>99</c:v>
                </c:pt>
                <c:pt idx="21">
                  <c:v>110</c:v>
                </c:pt>
                <c:pt idx="22">
                  <c:v>104</c:v>
                </c:pt>
                <c:pt idx="23">
                  <c:v>114</c:v>
                </c:pt>
                <c:pt idx="24">
                  <c:v>88</c:v>
                </c:pt>
                <c:pt idx="25">
                  <c:v>92</c:v>
                </c:pt>
                <c:pt idx="26">
                  <c:v>120</c:v>
                </c:pt>
                <c:pt idx="27">
                  <c:v>102</c:v>
                </c:pt>
                <c:pt idx="28">
                  <c:v>57</c:v>
                </c:pt>
                <c:pt idx="29">
                  <c:v>78</c:v>
                </c:pt>
                <c:pt idx="30">
                  <c:v>107</c:v>
                </c:pt>
                <c:pt idx="31">
                  <c:v>102</c:v>
                </c:pt>
                <c:pt idx="32">
                  <c:v>115</c:v>
                </c:pt>
                <c:pt idx="33">
                  <c:v>104</c:v>
                </c:pt>
                <c:pt idx="34">
                  <c:v>97</c:v>
                </c:pt>
                <c:pt idx="35">
                  <c:v>89</c:v>
                </c:pt>
                <c:pt idx="36">
                  <c:v>143</c:v>
                </c:pt>
                <c:pt idx="37">
                  <c:v>118</c:v>
                </c:pt>
                <c:pt idx="38">
                  <c:v>111</c:v>
                </c:pt>
                <c:pt idx="39">
                  <c:v>99</c:v>
                </c:pt>
                <c:pt idx="40">
                  <c:v>107</c:v>
                </c:pt>
                <c:pt idx="41">
                  <c:v>118</c:v>
                </c:pt>
                <c:pt idx="42">
                  <c:v>120</c:v>
                </c:pt>
                <c:pt idx="43">
                  <c:v>27</c:v>
                </c:pt>
                <c:pt idx="44">
                  <c:v>89</c:v>
                </c:pt>
                <c:pt idx="45">
                  <c:v>62</c:v>
                </c:pt>
              </c:numCache>
            </c:numRef>
          </c:val>
        </c:ser>
        <c:ser>
          <c:idx val="0"/>
          <c:order val="1"/>
          <c:tx>
            <c:strRef>
              <c:f>Sheet1!$C$1</c:f>
              <c:strCache>
                <c:ptCount val="1"/>
                <c:pt idx="0">
                  <c:v>Interventions</c:v>
                </c:pt>
              </c:strCache>
            </c:strRef>
          </c:tx>
          <c:spPr>
            <a:solidFill>
              <a:srgbClr val="FFBC79"/>
            </a:solidFill>
            <a:ln>
              <a:solidFill>
                <a:prstClr val="black">
                  <a:alpha val="50000"/>
                </a:prstClr>
              </a:solidFill>
            </a:ln>
            <a:scene3d>
              <a:camera prst="orthographicFront"/>
              <a:lightRig rig="threePt" dir="t"/>
            </a:scene3d>
            <a:sp3d>
              <a:bevelT w="25400" h="25400"/>
            </a:sp3d>
          </c:spPr>
          <c:invertIfNegative val="0"/>
          <c:dLbls>
            <c:spPr>
              <a:noFill/>
              <a:ln>
                <a:noFill/>
              </a:ln>
              <a:effectLst/>
            </c:spPr>
            <c:txPr>
              <a:bodyPr rot="-540000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Sheet1!$A$2:$B$49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lvl>
              </c:multiLvlStrCache>
            </c:multiLvlStrRef>
          </c:cat>
          <c:val>
            <c:numRef>
              <c:f>Sheet1!$C$2:$C$51</c:f>
              <c:numCache>
                <c:formatCode>General</c:formatCode>
                <c:ptCount val="50"/>
                <c:pt idx="0">
                  <c:v>28</c:v>
                </c:pt>
                <c:pt idx="1">
                  <c:v>31</c:v>
                </c:pt>
                <c:pt idx="2">
                  <c:v>40</c:v>
                </c:pt>
                <c:pt idx="3">
                  <c:v>42</c:v>
                </c:pt>
                <c:pt idx="4">
                  <c:v>58</c:v>
                </c:pt>
                <c:pt idx="5">
                  <c:v>84</c:v>
                </c:pt>
                <c:pt idx="6">
                  <c:v>56</c:v>
                </c:pt>
                <c:pt idx="7">
                  <c:v>57</c:v>
                </c:pt>
                <c:pt idx="8">
                  <c:v>84</c:v>
                </c:pt>
                <c:pt idx="9">
                  <c:v>147</c:v>
                </c:pt>
                <c:pt idx="10">
                  <c:v>91</c:v>
                </c:pt>
                <c:pt idx="11">
                  <c:v>76</c:v>
                </c:pt>
                <c:pt idx="12">
                  <c:v>124</c:v>
                </c:pt>
                <c:pt idx="13">
                  <c:v>73</c:v>
                </c:pt>
                <c:pt idx="14">
                  <c:v>86</c:v>
                </c:pt>
                <c:pt idx="15">
                  <c:v>63</c:v>
                </c:pt>
                <c:pt idx="16">
                  <c:v>110</c:v>
                </c:pt>
                <c:pt idx="17">
                  <c:v>89</c:v>
                </c:pt>
                <c:pt idx="18">
                  <c:v>98</c:v>
                </c:pt>
                <c:pt idx="19">
                  <c:v>108</c:v>
                </c:pt>
                <c:pt idx="20">
                  <c:v>154</c:v>
                </c:pt>
                <c:pt idx="21">
                  <c:v>141</c:v>
                </c:pt>
                <c:pt idx="22">
                  <c:v>156</c:v>
                </c:pt>
                <c:pt idx="23">
                  <c:v>134</c:v>
                </c:pt>
                <c:pt idx="24">
                  <c:v>148</c:v>
                </c:pt>
                <c:pt idx="25">
                  <c:v>133</c:v>
                </c:pt>
                <c:pt idx="26">
                  <c:v>178</c:v>
                </c:pt>
                <c:pt idx="27">
                  <c:v>121</c:v>
                </c:pt>
                <c:pt idx="28">
                  <c:v>162</c:v>
                </c:pt>
                <c:pt idx="29">
                  <c:v>135</c:v>
                </c:pt>
                <c:pt idx="30">
                  <c:v>87</c:v>
                </c:pt>
                <c:pt idx="31">
                  <c:v>58</c:v>
                </c:pt>
                <c:pt idx="32">
                  <c:v>88</c:v>
                </c:pt>
                <c:pt idx="33">
                  <c:v>85</c:v>
                </c:pt>
                <c:pt idx="34">
                  <c:v>79</c:v>
                </c:pt>
                <c:pt idx="35">
                  <c:v>50</c:v>
                </c:pt>
                <c:pt idx="36">
                  <c:v>49</c:v>
                </c:pt>
                <c:pt idx="37">
                  <c:v>49</c:v>
                </c:pt>
                <c:pt idx="38">
                  <c:v>39</c:v>
                </c:pt>
                <c:pt idx="39">
                  <c:v>33</c:v>
                </c:pt>
                <c:pt idx="40">
                  <c:v>70</c:v>
                </c:pt>
                <c:pt idx="41">
                  <c:v>42</c:v>
                </c:pt>
                <c:pt idx="42">
                  <c:v>21</c:v>
                </c:pt>
                <c:pt idx="43">
                  <c:v>144</c:v>
                </c:pt>
                <c:pt idx="44">
                  <c:v>68</c:v>
                </c:pt>
                <c:pt idx="45">
                  <c:v>89</c:v>
                </c:pt>
              </c:numCache>
            </c:numRef>
          </c:val>
        </c:ser>
        <c:dLbls>
          <c:showLegendKey val="0"/>
          <c:showVal val="0"/>
          <c:showCatName val="0"/>
          <c:showSerName val="0"/>
          <c:showPercent val="0"/>
          <c:showBubbleSize val="0"/>
        </c:dLbls>
        <c:gapWidth val="25"/>
        <c:overlap val="100"/>
        <c:axId val="438898176"/>
        <c:axId val="438900528"/>
      </c:barChart>
      <c:lineChart>
        <c:grouping val="standard"/>
        <c:varyColors val="0"/>
        <c:ser>
          <c:idx val="2"/>
          <c:order val="2"/>
          <c:tx>
            <c:strRef>
              <c:f>Sheet1!$E$1</c:f>
              <c:strCache>
                <c:ptCount val="1"/>
                <c:pt idx="0">
                  <c:v>Total</c:v>
                </c:pt>
              </c:strCache>
            </c:strRef>
          </c:tx>
          <c:spPr>
            <a:ln>
              <a:noFill/>
            </a:ln>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20"/>
              <c:layout/>
              <c:dLblPos val="t"/>
              <c:showLegendKey val="0"/>
              <c:showVal val="1"/>
              <c:showCatName val="0"/>
              <c:showSerName val="0"/>
              <c:showPercent val="0"/>
              <c:showBubbleSize val="0"/>
              <c:extLst>
                <c:ext xmlns:c15="http://schemas.microsoft.com/office/drawing/2012/chart" uri="{CE6537A1-D6FC-4f65-9D91-7224C49458BB}">
                  <c15:layout/>
                </c:ext>
              </c:extLst>
            </c:dLbl>
            <c:dLbl>
              <c:idx val="21"/>
              <c:layout/>
              <c:dLblPos val="t"/>
              <c:showLegendKey val="0"/>
              <c:showVal val="1"/>
              <c:showCatName val="0"/>
              <c:showSerName val="0"/>
              <c:showPercent val="0"/>
              <c:showBubbleSize val="0"/>
              <c:extLst>
                <c:ext xmlns:c15="http://schemas.microsoft.com/office/drawing/2012/chart" uri="{CE6537A1-D6FC-4f65-9D91-7224C49458BB}">
                  <c15:layout/>
                </c:ext>
              </c:extLst>
            </c:dLbl>
            <c:dLbl>
              <c:idx val="22"/>
              <c:layout/>
              <c:dLblPos val="t"/>
              <c:showLegendKey val="0"/>
              <c:showVal val="1"/>
              <c:showCatName val="0"/>
              <c:showSerName val="0"/>
              <c:showPercent val="0"/>
              <c:showBubbleSize val="0"/>
              <c:extLst>
                <c:ext xmlns:c15="http://schemas.microsoft.com/office/drawing/2012/chart" uri="{CE6537A1-D6FC-4f65-9D91-7224C49458BB}">
                  <c15:layout/>
                </c:ext>
              </c:extLst>
            </c:dLbl>
            <c:dLbl>
              <c:idx val="23"/>
              <c:layout/>
              <c:dLblPos val="t"/>
              <c:showLegendKey val="0"/>
              <c:showVal val="1"/>
              <c:showCatName val="0"/>
              <c:showSerName val="0"/>
              <c:showPercent val="0"/>
              <c:showBubbleSize val="0"/>
              <c:extLst>
                <c:ext xmlns:c15="http://schemas.microsoft.com/office/drawing/2012/chart" uri="{CE6537A1-D6FC-4f65-9D91-7224C49458BB}">
                  <c15:layout/>
                </c:ext>
              </c:extLst>
            </c:dLbl>
            <c:dLbl>
              <c:idx val="24"/>
              <c:layout/>
              <c:dLblPos val="t"/>
              <c:showLegendKey val="0"/>
              <c:showVal val="1"/>
              <c:showCatName val="0"/>
              <c:showSerName val="0"/>
              <c:showPercent val="0"/>
              <c:showBubbleSize val="0"/>
              <c:extLst>
                <c:ext xmlns:c15="http://schemas.microsoft.com/office/drawing/2012/chart" uri="{CE6537A1-D6FC-4f65-9D91-7224C49458BB}">
                  <c15:layout/>
                </c:ext>
              </c:extLst>
            </c:dLbl>
            <c:dLbl>
              <c:idx val="25"/>
              <c:layout/>
              <c:dLblPos val="t"/>
              <c:showLegendKey val="0"/>
              <c:showVal val="1"/>
              <c:showCatName val="0"/>
              <c:showSerName val="0"/>
              <c:showPercent val="0"/>
              <c:showBubbleSize val="0"/>
              <c:extLst>
                <c:ext xmlns:c15="http://schemas.microsoft.com/office/drawing/2012/chart" uri="{CE6537A1-D6FC-4f65-9D91-7224C49458BB}">
                  <c15:layout/>
                </c:ext>
              </c:extLst>
            </c:dLbl>
            <c:dLbl>
              <c:idx val="26"/>
              <c:layout/>
              <c:dLblPos val="t"/>
              <c:showLegendKey val="0"/>
              <c:showVal val="1"/>
              <c:showCatName val="0"/>
              <c:showSerName val="0"/>
              <c:showPercent val="0"/>
              <c:showBubbleSize val="0"/>
              <c:extLst>
                <c:ext xmlns:c15="http://schemas.microsoft.com/office/drawing/2012/chart" uri="{CE6537A1-D6FC-4f65-9D91-7224C49458BB}">
                  <c15:layout/>
                </c:ext>
              </c:extLst>
            </c:dLbl>
            <c:dLbl>
              <c:idx val="27"/>
              <c:layout/>
              <c:dLblPos val="t"/>
              <c:showLegendKey val="0"/>
              <c:showVal val="1"/>
              <c:showCatName val="0"/>
              <c:showSerName val="0"/>
              <c:showPercent val="0"/>
              <c:showBubbleSize val="0"/>
              <c:extLst>
                <c:ext xmlns:c15="http://schemas.microsoft.com/office/drawing/2012/chart" uri="{CE6537A1-D6FC-4f65-9D91-7224C49458BB}">
                  <c15:layout/>
                </c:ext>
              </c:extLst>
            </c:dLbl>
            <c:dLbl>
              <c:idx val="28"/>
              <c:layout/>
              <c:dLblPos val="t"/>
              <c:showLegendKey val="0"/>
              <c:showVal val="1"/>
              <c:showCatName val="0"/>
              <c:showSerName val="0"/>
              <c:showPercent val="0"/>
              <c:showBubbleSize val="0"/>
              <c:extLst>
                <c:ext xmlns:c15="http://schemas.microsoft.com/office/drawing/2012/chart" uri="{CE6537A1-D6FC-4f65-9D91-7224C49458BB}">
                  <c15:layout/>
                </c:ext>
              </c:extLst>
            </c:dLbl>
            <c:dLbl>
              <c:idx val="29"/>
              <c:layout/>
              <c:dLblPos val="t"/>
              <c:showLegendKey val="0"/>
              <c:showVal val="1"/>
              <c:showCatName val="0"/>
              <c:showSerName val="0"/>
              <c:showPercent val="0"/>
              <c:showBubbleSize val="0"/>
              <c:extLst>
                <c:ext xmlns:c15="http://schemas.microsoft.com/office/drawing/2012/chart" uri="{CE6537A1-D6FC-4f65-9D91-7224C49458BB}">
                  <c15:layout/>
                </c:ext>
              </c:extLst>
            </c:dLbl>
            <c:dLbl>
              <c:idx val="30"/>
              <c:layout/>
              <c:dLblPos val="t"/>
              <c:showLegendKey val="0"/>
              <c:showVal val="1"/>
              <c:showCatName val="0"/>
              <c:showSerName val="0"/>
              <c:showPercent val="0"/>
              <c:showBubbleSize val="0"/>
              <c:extLst>
                <c:ext xmlns:c15="http://schemas.microsoft.com/office/drawing/2012/chart" uri="{CE6537A1-D6FC-4f65-9D91-7224C49458BB}">
                  <c15:layout/>
                </c:ext>
              </c:extLst>
            </c:dLbl>
            <c:dLbl>
              <c:idx val="31"/>
              <c:layout/>
              <c:dLblPos val="t"/>
              <c:showLegendKey val="0"/>
              <c:showVal val="1"/>
              <c:showCatName val="0"/>
              <c:showSerName val="0"/>
              <c:showPercent val="0"/>
              <c:showBubbleSize val="0"/>
              <c:extLst>
                <c:ext xmlns:c15="http://schemas.microsoft.com/office/drawing/2012/chart" uri="{CE6537A1-D6FC-4f65-9D91-7224C49458BB}">
                  <c15:layout/>
                </c:ext>
              </c:extLst>
            </c:dLbl>
            <c:dLbl>
              <c:idx val="32"/>
              <c:layout/>
              <c:dLblPos val="t"/>
              <c:showLegendKey val="0"/>
              <c:showVal val="1"/>
              <c:showCatName val="0"/>
              <c:showSerName val="0"/>
              <c:showPercent val="0"/>
              <c:showBubbleSize val="0"/>
              <c:extLst>
                <c:ext xmlns:c15="http://schemas.microsoft.com/office/drawing/2012/chart" uri="{CE6537A1-D6FC-4f65-9D91-7224C49458BB}">
                  <c15:layout/>
                </c:ext>
              </c:extLst>
            </c:dLbl>
            <c:dLbl>
              <c:idx val="33"/>
              <c:layout/>
              <c:dLblPos val="t"/>
              <c:showLegendKey val="0"/>
              <c:showVal val="1"/>
              <c:showCatName val="0"/>
              <c:showSerName val="0"/>
              <c:showPercent val="0"/>
              <c:showBubbleSize val="0"/>
              <c:extLst>
                <c:ext xmlns:c15="http://schemas.microsoft.com/office/drawing/2012/chart" uri="{CE6537A1-D6FC-4f65-9D91-7224C49458BB}">
                  <c15:layout/>
                </c:ext>
              </c:extLst>
            </c:dLbl>
            <c:dLbl>
              <c:idx val="34"/>
              <c:layout/>
              <c:dLblPos val="t"/>
              <c:showLegendKey val="0"/>
              <c:showVal val="1"/>
              <c:showCatName val="0"/>
              <c:showSerName val="0"/>
              <c:showPercent val="0"/>
              <c:showBubbleSize val="0"/>
              <c:extLst>
                <c:ext xmlns:c15="http://schemas.microsoft.com/office/drawing/2012/chart" uri="{CE6537A1-D6FC-4f65-9D91-7224C49458BB}">
                  <c15:layout/>
                </c:ext>
              </c:extLst>
            </c:dLbl>
            <c:dLbl>
              <c:idx val="35"/>
              <c:layout/>
              <c:dLblPos val="t"/>
              <c:showLegendKey val="0"/>
              <c:showVal val="1"/>
              <c:showCatName val="0"/>
              <c:showSerName val="0"/>
              <c:showPercent val="0"/>
              <c:showBubbleSize val="0"/>
              <c:extLst>
                <c:ext xmlns:c15="http://schemas.microsoft.com/office/drawing/2012/chart" uri="{CE6537A1-D6FC-4f65-9D91-7224C49458BB}">
                  <c15:layout/>
                </c:ext>
              </c:extLst>
            </c:dLbl>
            <c:dLbl>
              <c:idx val="36"/>
              <c:layout/>
              <c:dLblPos val="t"/>
              <c:showLegendKey val="0"/>
              <c:showVal val="1"/>
              <c:showCatName val="0"/>
              <c:showSerName val="0"/>
              <c:showPercent val="0"/>
              <c:showBubbleSize val="0"/>
              <c:extLst>
                <c:ext xmlns:c15="http://schemas.microsoft.com/office/drawing/2012/chart" uri="{CE6537A1-D6FC-4f65-9D91-7224C49458BB}">
                  <c15:layout/>
                </c:ext>
              </c:extLst>
            </c:dLbl>
            <c:dLbl>
              <c:idx val="37"/>
              <c:layout/>
              <c:dLblPos val="t"/>
              <c:showLegendKey val="0"/>
              <c:showVal val="1"/>
              <c:showCatName val="0"/>
              <c:showSerName val="0"/>
              <c:showPercent val="0"/>
              <c:showBubbleSize val="0"/>
              <c:extLst>
                <c:ext xmlns:c15="http://schemas.microsoft.com/office/drawing/2012/chart" uri="{CE6537A1-D6FC-4f65-9D91-7224C49458BB}">
                  <c15:layout/>
                </c:ext>
              </c:extLst>
            </c:dLbl>
            <c:dLbl>
              <c:idx val="38"/>
              <c:layout/>
              <c:dLblPos val="t"/>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2.3324498475953175E-2"/>
                  <c:y val="-6.6654494275172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dLblPos val="t"/>
              <c:showLegendKey val="0"/>
              <c:showVal val="1"/>
              <c:showCatName val="0"/>
              <c:showSerName val="0"/>
              <c:showPercent val="0"/>
              <c:showBubbleSize val="0"/>
              <c:extLst>
                <c:ext xmlns:c15="http://schemas.microsoft.com/office/drawing/2012/chart" uri="{CE6537A1-D6FC-4f65-9D91-7224C49458BB}">
                  <c15:layout/>
                </c:ext>
              </c:extLst>
            </c:dLbl>
            <c:dLbl>
              <c:idx val="41"/>
              <c:layout/>
              <c:dLblPos val="t"/>
              <c:showLegendKey val="0"/>
              <c:showVal val="1"/>
              <c:showCatName val="0"/>
              <c:showSerName val="0"/>
              <c:showPercent val="0"/>
              <c:showBubbleSize val="0"/>
              <c:extLst>
                <c:ext xmlns:c15="http://schemas.microsoft.com/office/drawing/2012/chart" uri="{CE6537A1-D6FC-4f65-9D91-7224C49458BB}">
                  <c15:layout/>
                </c:ext>
              </c:extLst>
            </c:dLbl>
            <c:dLbl>
              <c:idx val="42"/>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Sheet1!$E$2:$E$51</c:f>
              <c:numCache>
                <c:formatCode>General</c:formatCode>
                <c:ptCount val="50"/>
                <c:pt idx="0">
                  <c:v>74</c:v>
                </c:pt>
                <c:pt idx="1">
                  <c:v>117</c:v>
                </c:pt>
                <c:pt idx="2">
                  <c:v>164</c:v>
                </c:pt>
                <c:pt idx="3">
                  <c:v>152</c:v>
                </c:pt>
                <c:pt idx="4">
                  <c:v>174</c:v>
                </c:pt>
                <c:pt idx="5">
                  <c:v>219</c:v>
                </c:pt>
                <c:pt idx="6">
                  <c:v>214</c:v>
                </c:pt>
                <c:pt idx="7">
                  <c:v>162</c:v>
                </c:pt>
                <c:pt idx="8">
                  <c:v>171</c:v>
                </c:pt>
                <c:pt idx="9">
                  <c:v>257</c:v>
                </c:pt>
                <c:pt idx="10">
                  <c:v>190</c:v>
                </c:pt>
                <c:pt idx="11">
                  <c:v>184</c:v>
                </c:pt>
                <c:pt idx="12">
                  <c:v>236</c:v>
                </c:pt>
                <c:pt idx="13">
                  <c:v>172</c:v>
                </c:pt>
                <c:pt idx="14">
                  <c:v>194</c:v>
                </c:pt>
                <c:pt idx="15">
                  <c:v>166</c:v>
                </c:pt>
                <c:pt idx="16">
                  <c:v>218</c:v>
                </c:pt>
                <c:pt idx="17">
                  <c:v>231</c:v>
                </c:pt>
                <c:pt idx="18">
                  <c:v>170</c:v>
                </c:pt>
                <c:pt idx="19">
                  <c:v>192</c:v>
                </c:pt>
                <c:pt idx="20">
                  <c:v>253</c:v>
                </c:pt>
                <c:pt idx="21">
                  <c:v>251</c:v>
                </c:pt>
                <c:pt idx="22">
                  <c:v>260</c:v>
                </c:pt>
                <c:pt idx="23">
                  <c:v>248</c:v>
                </c:pt>
                <c:pt idx="24">
                  <c:v>236</c:v>
                </c:pt>
                <c:pt idx="25">
                  <c:v>225</c:v>
                </c:pt>
                <c:pt idx="26">
                  <c:v>298</c:v>
                </c:pt>
                <c:pt idx="27">
                  <c:v>223</c:v>
                </c:pt>
                <c:pt idx="28">
                  <c:v>219</c:v>
                </c:pt>
                <c:pt idx="29">
                  <c:v>213</c:v>
                </c:pt>
                <c:pt idx="30">
                  <c:v>194</c:v>
                </c:pt>
                <c:pt idx="31">
                  <c:v>160</c:v>
                </c:pt>
                <c:pt idx="32">
                  <c:v>203</c:v>
                </c:pt>
                <c:pt idx="33">
                  <c:v>189</c:v>
                </c:pt>
                <c:pt idx="34">
                  <c:v>176</c:v>
                </c:pt>
                <c:pt idx="35">
                  <c:v>139</c:v>
                </c:pt>
                <c:pt idx="36">
                  <c:v>192</c:v>
                </c:pt>
                <c:pt idx="37">
                  <c:v>167</c:v>
                </c:pt>
                <c:pt idx="38">
                  <c:v>150</c:v>
                </c:pt>
                <c:pt idx="39">
                  <c:v>132</c:v>
                </c:pt>
                <c:pt idx="40">
                  <c:v>177</c:v>
                </c:pt>
                <c:pt idx="41">
                  <c:v>160</c:v>
                </c:pt>
                <c:pt idx="42">
                  <c:v>141</c:v>
                </c:pt>
                <c:pt idx="43">
                  <c:v>171</c:v>
                </c:pt>
                <c:pt idx="44">
                  <c:v>157</c:v>
                </c:pt>
                <c:pt idx="45">
                  <c:v>151</c:v>
                </c:pt>
              </c:numCache>
            </c:numRef>
          </c:val>
          <c:smooth val="0"/>
        </c:ser>
        <c:ser>
          <c:idx val="3"/>
          <c:order val="3"/>
          <c:tx>
            <c:strRef>
              <c:f>Sheet1!$F$1</c:f>
              <c:strCache>
                <c:ptCount val="1"/>
                <c:pt idx="0">
                  <c:v>Annual Average</c:v>
                </c:pt>
              </c:strCache>
            </c:strRef>
          </c:tx>
          <c:spPr>
            <a:ln w="38100">
              <a:solidFill>
                <a:srgbClr val="FF0000"/>
              </a:solidFill>
            </a:ln>
          </c:spPr>
          <c:marker>
            <c:symbol val="none"/>
          </c:marker>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Sheet1!$F$2:$F$51</c:f>
              <c:numCache>
                <c:formatCode>General</c:formatCode>
                <c:ptCount val="50"/>
                <c:pt idx="0">
                  <c:v>126.75</c:v>
                </c:pt>
                <c:pt idx="1">
                  <c:v>126.75</c:v>
                </c:pt>
                <c:pt idx="2">
                  <c:v>126.75</c:v>
                </c:pt>
                <c:pt idx="3">
                  <c:v>126.75</c:v>
                </c:pt>
                <c:pt idx="4">
                  <c:v>192.25</c:v>
                </c:pt>
                <c:pt idx="5">
                  <c:v>192.25</c:v>
                </c:pt>
                <c:pt idx="6">
                  <c:v>192.25</c:v>
                </c:pt>
                <c:pt idx="7">
                  <c:v>192.25</c:v>
                </c:pt>
                <c:pt idx="8">
                  <c:v>200.5</c:v>
                </c:pt>
                <c:pt idx="9">
                  <c:v>200.5</c:v>
                </c:pt>
                <c:pt idx="10">
                  <c:v>200.5</c:v>
                </c:pt>
                <c:pt idx="11">
                  <c:v>200.5</c:v>
                </c:pt>
                <c:pt idx="12">
                  <c:v>192</c:v>
                </c:pt>
                <c:pt idx="13">
                  <c:v>192</c:v>
                </c:pt>
                <c:pt idx="14">
                  <c:v>192</c:v>
                </c:pt>
                <c:pt idx="15">
                  <c:v>192</c:v>
                </c:pt>
                <c:pt idx="16">
                  <c:v>202.75</c:v>
                </c:pt>
                <c:pt idx="17">
                  <c:v>202.75</c:v>
                </c:pt>
                <c:pt idx="18">
                  <c:v>202.75</c:v>
                </c:pt>
                <c:pt idx="19">
                  <c:v>202.75</c:v>
                </c:pt>
                <c:pt idx="20">
                  <c:v>252.25</c:v>
                </c:pt>
                <c:pt idx="21">
                  <c:v>252.25</c:v>
                </c:pt>
                <c:pt idx="22">
                  <c:v>252.25</c:v>
                </c:pt>
                <c:pt idx="23">
                  <c:v>252.25</c:v>
                </c:pt>
                <c:pt idx="24">
                  <c:v>253</c:v>
                </c:pt>
                <c:pt idx="25">
                  <c:v>253</c:v>
                </c:pt>
                <c:pt idx="26">
                  <c:v>253</c:v>
                </c:pt>
                <c:pt idx="27">
                  <c:v>253</c:v>
                </c:pt>
                <c:pt idx="28">
                  <c:v>196.5</c:v>
                </c:pt>
                <c:pt idx="29">
                  <c:v>196.5</c:v>
                </c:pt>
                <c:pt idx="30">
                  <c:v>196.5</c:v>
                </c:pt>
                <c:pt idx="31">
                  <c:v>196.5</c:v>
                </c:pt>
                <c:pt idx="32">
                  <c:v>176.75</c:v>
                </c:pt>
                <c:pt idx="33">
                  <c:v>176.75</c:v>
                </c:pt>
                <c:pt idx="34">
                  <c:v>176.75</c:v>
                </c:pt>
                <c:pt idx="35">
                  <c:v>176.75</c:v>
                </c:pt>
                <c:pt idx="36">
                  <c:v>160.25</c:v>
                </c:pt>
                <c:pt idx="37">
                  <c:v>160.25</c:v>
                </c:pt>
                <c:pt idx="38">
                  <c:v>160.25</c:v>
                </c:pt>
                <c:pt idx="39">
                  <c:v>160.25</c:v>
                </c:pt>
                <c:pt idx="40">
                  <c:v>162.25</c:v>
                </c:pt>
                <c:pt idx="41">
                  <c:v>162.25</c:v>
                </c:pt>
                <c:pt idx="42">
                  <c:v>162.25</c:v>
                </c:pt>
                <c:pt idx="43">
                  <c:v>162.25</c:v>
                </c:pt>
                <c:pt idx="44">
                  <c:v>154</c:v>
                </c:pt>
                <c:pt idx="45">
                  <c:v>154</c:v>
                </c:pt>
              </c:numCache>
            </c:numRef>
          </c:val>
          <c:smooth val="0"/>
        </c:ser>
        <c:ser>
          <c:idx val="4"/>
          <c:order val="4"/>
          <c:tx>
            <c:strRef>
              <c:f>Sheet1!$G$1</c:f>
              <c:strCache>
                <c:ptCount val="1"/>
                <c:pt idx="0">
                  <c:v>Green Goal (Consultations)</c:v>
                </c:pt>
              </c:strCache>
            </c:strRef>
          </c:tx>
          <c:spPr>
            <a:ln w="38100">
              <a:solidFill>
                <a:srgbClr val="00B050"/>
              </a:solidFill>
            </a:ln>
          </c:spPr>
          <c:marker>
            <c:symbol val="none"/>
          </c:marker>
          <c:dLbls>
            <c:dLbl>
              <c:idx val="43"/>
              <c:layout/>
              <c:showLegendKey val="0"/>
              <c:showVal val="1"/>
              <c:showCatName val="0"/>
              <c:showSerName val="0"/>
              <c:showPercent val="0"/>
              <c:showBubbleSize val="0"/>
              <c:extLst>
                <c:ext xmlns:c15="http://schemas.microsoft.com/office/drawing/2012/chart" uri="{CE6537A1-D6FC-4f65-9D91-7224C49458BB}">
                  <c15:layout/>
                </c:ext>
              </c:extLst>
            </c:dLbl>
            <c:spPr>
              <a:solidFill>
                <a:srgbClr val="00B050"/>
              </a:solidFill>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Sheet1!$G$2:$G$51</c:f>
              <c:numCache>
                <c:formatCode>General</c:formatCode>
                <c:ptCount val="5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numCache>
            </c:numRef>
          </c:val>
          <c:smooth val="0"/>
        </c:ser>
        <c:ser>
          <c:idx val="5"/>
          <c:order val="5"/>
          <c:tx>
            <c:strRef>
              <c:f>Sheet1!$H$1</c:f>
              <c:strCache>
                <c:ptCount val="1"/>
                <c:pt idx="0">
                  <c:v>Yellow Goal (Consultations)</c:v>
                </c:pt>
              </c:strCache>
            </c:strRef>
          </c:tx>
          <c:spPr>
            <a:ln w="38100">
              <a:solidFill>
                <a:srgbClr val="FFFF00"/>
              </a:solidFill>
            </a:ln>
          </c:spPr>
          <c:marker>
            <c:symbol val="none"/>
          </c:marker>
          <c:dLbls>
            <c:dLbl>
              <c:idx val="43"/>
              <c:layout/>
              <c:showLegendKey val="0"/>
              <c:showVal val="1"/>
              <c:showCatName val="0"/>
              <c:showSerName val="0"/>
              <c:showPercent val="0"/>
              <c:showBubbleSize val="0"/>
              <c:extLst>
                <c:ext xmlns:c15="http://schemas.microsoft.com/office/drawing/2012/chart" uri="{CE6537A1-D6FC-4f65-9D91-7224C49458BB}">
                  <c15:layout/>
                </c:ext>
              </c:extLst>
            </c:dLbl>
            <c:spPr>
              <a:solidFill>
                <a:srgbClr val="FFFF00"/>
              </a:solidFill>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Sheet1!$A$2:$B$45</c:f>
              <c:multiLvlStrCache>
                <c:ptCount val="4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lvl>
                <c:lvl>
                  <c:pt idx="0">
                    <c:v>2008</c:v>
                  </c:pt>
                  <c:pt idx="4">
                    <c:v>2009</c:v>
                  </c:pt>
                  <c:pt idx="8">
                    <c:v>2010</c:v>
                  </c:pt>
                  <c:pt idx="12">
                    <c:v>2011</c:v>
                  </c:pt>
                  <c:pt idx="16">
                    <c:v>2012</c:v>
                  </c:pt>
                  <c:pt idx="20">
                    <c:v>2013</c:v>
                  </c:pt>
                  <c:pt idx="24">
                    <c:v>2014</c:v>
                  </c:pt>
                  <c:pt idx="28">
                    <c:v>2015</c:v>
                  </c:pt>
                  <c:pt idx="32">
                    <c:v>2016</c:v>
                  </c:pt>
                  <c:pt idx="36">
                    <c:v>2017</c:v>
                  </c:pt>
                  <c:pt idx="40">
                    <c:v>2018</c:v>
                  </c:pt>
                </c:lvl>
              </c:multiLvlStrCache>
            </c:multiLvlStrRef>
          </c:cat>
          <c:val>
            <c:numRef>
              <c:f>Sheet1!$H$2:$H$51</c:f>
              <c:numCache>
                <c:formatCode>General</c:formatCode>
                <c:ptCount val="50"/>
                <c:pt idx="0">
                  <c:v>75</c:v>
                </c:pt>
                <c:pt idx="1">
                  <c:v>75</c:v>
                </c:pt>
                <c:pt idx="2">
                  <c:v>75</c:v>
                </c:pt>
                <c:pt idx="3">
                  <c:v>75</c:v>
                </c:pt>
                <c:pt idx="4">
                  <c:v>75</c:v>
                </c:pt>
                <c:pt idx="5">
                  <c:v>75</c:v>
                </c:pt>
                <c:pt idx="6">
                  <c:v>75</c:v>
                </c:pt>
                <c:pt idx="7">
                  <c:v>75</c:v>
                </c:pt>
                <c:pt idx="8">
                  <c:v>75</c:v>
                </c:pt>
                <c:pt idx="9">
                  <c:v>75</c:v>
                </c:pt>
                <c:pt idx="10">
                  <c:v>75</c:v>
                </c:pt>
                <c:pt idx="11">
                  <c:v>75</c:v>
                </c:pt>
                <c:pt idx="12">
                  <c:v>75</c:v>
                </c:pt>
                <c:pt idx="13">
                  <c:v>75</c:v>
                </c:pt>
                <c:pt idx="14">
                  <c:v>75</c:v>
                </c:pt>
                <c:pt idx="15">
                  <c:v>75</c:v>
                </c:pt>
                <c:pt idx="16">
                  <c:v>75</c:v>
                </c:pt>
                <c:pt idx="17">
                  <c:v>75</c:v>
                </c:pt>
                <c:pt idx="18">
                  <c:v>75</c:v>
                </c:pt>
                <c:pt idx="19">
                  <c:v>75</c:v>
                </c:pt>
                <c:pt idx="20">
                  <c:v>75</c:v>
                </c:pt>
                <c:pt idx="21">
                  <c:v>75</c:v>
                </c:pt>
                <c:pt idx="22">
                  <c:v>75</c:v>
                </c:pt>
                <c:pt idx="23">
                  <c:v>75</c:v>
                </c:pt>
                <c:pt idx="24">
                  <c:v>75</c:v>
                </c:pt>
                <c:pt idx="25">
                  <c:v>75</c:v>
                </c:pt>
                <c:pt idx="26">
                  <c:v>75</c:v>
                </c:pt>
                <c:pt idx="27">
                  <c:v>75</c:v>
                </c:pt>
                <c:pt idx="28">
                  <c:v>75</c:v>
                </c:pt>
                <c:pt idx="29">
                  <c:v>75</c:v>
                </c:pt>
                <c:pt idx="30">
                  <c:v>75</c:v>
                </c:pt>
                <c:pt idx="31">
                  <c:v>75</c:v>
                </c:pt>
                <c:pt idx="32">
                  <c:v>75</c:v>
                </c:pt>
                <c:pt idx="33">
                  <c:v>75</c:v>
                </c:pt>
                <c:pt idx="34">
                  <c:v>75</c:v>
                </c:pt>
                <c:pt idx="35">
                  <c:v>75</c:v>
                </c:pt>
                <c:pt idx="36">
                  <c:v>75</c:v>
                </c:pt>
                <c:pt idx="37">
                  <c:v>75</c:v>
                </c:pt>
                <c:pt idx="38">
                  <c:v>75</c:v>
                </c:pt>
                <c:pt idx="39">
                  <c:v>75</c:v>
                </c:pt>
                <c:pt idx="40">
                  <c:v>75</c:v>
                </c:pt>
                <c:pt idx="41">
                  <c:v>75</c:v>
                </c:pt>
                <c:pt idx="42">
                  <c:v>75</c:v>
                </c:pt>
                <c:pt idx="43">
                  <c:v>75</c:v>
                </c:pt>
                <c:pt idx="44">
                  <c:v>75</c:v>
                </c:pt>
                <c:pt idx="45">
                  <c:v>75</c:v>
                </c:pt>
              </c:numCache>
            </c:numRef>
          </c:val>
          <c:smooth val="0"/>
        </c:ser>
        <c:dLbls>
          <c:showLegendKey val="0"/>
          <c:showVal val="0"/>
          <c:showCatName val="0"/>
          <c:showSerName val="0"/>
          <c:showPercent val="0"/>
          <c:showBubbleSize val="0"/>
        </c:dLbls>
        <c:marker val="1"/>
        <c:smooth val="0"/>
        <c:axId val="438898176"/>
        <c:axId val="438900528"/>
      </c:lineChart>
      <c:catAx>
        <c:axId val="43889817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38900528"/>
        <c:crosses val="autoZero"/>
        <c:auto val="1"/>
        <c:lblAlgn val="ctr"/>
        <c:lblOffset val="0"/>
        <c:tickLblSkip val="1"/>
        <c:noMultiLvlLbl val="0"/>
      </c:catAx>
      <c:valAx>
        <c:axId val="438900528"/>
        <c:scaling>
          <c:orientation val="minMax"/>
          <c:min val="0"/>
        </c:scaling>
        <c:delete val="0"/>
        <c:axPos val="l"/>
        <c:majorGridlines/>
        <c:numFmt formatCode="General" sourceLinked="1"/>
        <c:majorTickMark val="out"/>
        <c:minorTickMark val="none"/>
        <c:tickLblPos val="nextTo"/>
        <c:crossAx val="438898176"/>
        <c:crosses val="autoZero"/>
        <c:crossBetween val="between"/>
        <c:majorUnit val="50"/>
        <c:minorUnit val="10"/>
      </c:valAx>
    </c:plotArea>
    <c:legend>
      <c:legendPos val="b"/>
      <c:legendEntry>
        <c:idx val="2"/>
        <c:delete val="1"/>
      </c:legendEntry>
      <c:layout/>
      <c:overlay val="0"/>
    </c:legend>
    <c:plotVisOnly val="1"/>
    <c:dispBlanksAs val="gap"/>
    <c:showDLblsOverMax val="0"/>
  </c:chart>
  <c:txPr>
    <a:bodyPr/>
    <a:lstStyle/>
    <a:p>
      <a:pPr>
        <a:defRPr sz="900" b="1"/>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276E7-8836-4B19-85A7-78296C3ADD98}" type="doc">
      <dgm:prSet loTypeId="urn:microsoft.com/office/officeart/2005/8/layout/pyramid1" loCatId="pyramid" qsTypeId="urn:microsoft.com/office/officeart/2005/8/quickstyle/simple1" qsCatId="simple" csTypeId="urn:microsoft.com/office/officeart/2005/8/colors/accent5_5" csCatId="accent5" phldr="1"/>
      <dgm:spPr/>
    </dgm:pt>
    <dgm:pt modelId="{139D26B1-EAA6-481A-A668-59F086600A45}">
      <dgm:prSet phldrT="[Text]" custT="1"/>
      <dgm:spPr>
        <a:solidFill>
          <a:schemeClr val="accent5">
            <a:lumMod val="50000"/>
            <a:alpha val="50000"/>
          </a:schemeClr>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800" dirty="0" smtClean="0"/>
        </a:p>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KPIs</a:t>
          </a:r>
          <a:br>
            <a:rPr lang="en-US" sz="2000" dirty="0" smtClean="0"/>
          </a:br>
          <a:r>
            <a:rPr lang="en-US" sz="2000" i="1" dirty="0" smtClean="0"/>
            <a:t>Governor</a:t>
          </a:r>
        </a:p>
      </dgm:t>
    </dgm:pt>
    <dgm:pt modelId="{96C50B69-A99D-40EB-A6F4-CCC15AF23495}" type="parTrans" cxnId="{69608F79-A2C9-49C7-8D46-2E140A626894}">
      <dgm:prSet/>
      <dgm:spPr/>
      <dgm:t>
        <a:bodyPr/>
        <a:lstStyle/>
        <a:p>
          <a:endParaRPr lang="en-US"/>
        </a:p>
      </dgm:t>
    </dgm:pt>
    <dgm:pt modelId="{A5776D64-245F-464D-A6B3-0700420D0C9F}" type="sibTrans" cxnId="{69608F79-A2C9-49C7-8D46-2E140A626894}">
      <dgm:prSet/>
      <dgm:spPr/>
      <dgm:t>
        <a:bodyPr/>
        <a:lstStyle/>
        <a:p>
          <a:endParaRPr lang="en-US"/>
        </a:p>
      </dgm:t>
    </dgm:pt>
    <dgm:pt modelId="{D90251E0-C80D-4E66-BA10-DBACAC5DE35E}">
      <dgm:prSet phldrT="[Text]" custT="1"/>
      <dgm:spPr>
        <a:solidFill>
          <a:schemeClr val="accent5">
            <a:lumMod val="50000"/>
            <a:alpha val="35000"/>
          </a:schemeClr>
        </a:solidFill>
        <a:scene3d>
          <a:camera prst="orthographicFront"/>
          <a:lightRig rig="threePt" dir="t"/>
        </a:scene3d>
        <a:sp3d>
          <a:bevelT/>
        </a:sp3d>
      </dgm:spPr>
      <dgm:t>
        <a:bodyPr/>
        <a:lstStyle/>
        <a:p>
          <a:r>
            <a:rPr lang="en-US" sz="2000" dirty="0" smtClean="0"/>
            <a:t>Program Funding Measures</a:t>
          </a:r>
        </a:p>
        <a:p>
          <a:r>
            <a:rPr lang="en-US" sz="2000" i="1" dirty="0" smtClean="0"/>
            <a:t>Office of</a:t>
          </a:r>
          <a:br>
            <a:rPr lang="en-US" sz="2000" i="1" dirty="0" smtClean="0"/>
          </a:br>
          <a:r>
            <a:rPr lang="en-US" sz="2000" i="1" dirty="0" smtClean="0"/>
            <a:t>Management &amp; Budget</a:t>
          </a:r>
          <a:endParaRPr lang="en-US" sz="2000" dirty="0"/>
        </a:p>
      </dgm:t>
    </dgm:pt>
    <dgm:pt modelId="{40C668B5-DD7B-4F32-B92A-3245954E37A7}" type="parTrans" cxnId="{0175D6D6-1D5A-47E7-9C8E-F14FF4576897}">
      <dgm:prSet/>
      <dgm:spPr/>
      <dgm:t>
        <a:bodyPr/>
        <a:lstStyle/>
        <a:p>
          <a:endParaRPr lang="en-US"/>
        </a:p>
      </dgm:t>
    </dgm:pt>
    <dgm:pt modelId="{D721F125-68BB-4DC3-B782-605D3411D7ED}" type="sibTrans" cxnId="{0175D6D6-1D5A-47E7-9C8E-F14FF4576897}">
      <dgm:prSet/>
      <dgm:spPr/>
      <dgm:t>
        <a:bodyPr/>
        <a:lstStyle/>
        <a:p>
          <a:endParaRPr lang="en-US"/>
        </a:p>
      </dgm:t>
    </dgm:pt>
    <dgm:pt modelId="{81ABB448-37FD-47FE-8899-1740A9203A4D}">
      <dgm:prSet phldrT="[Text]" custT="1"/>
      <dgm:spPr>
        <a:solidFill>
          <a:schemeClr val="accent5">
            <a:lumMod val="50000"/>
            <a:alpha val="20000"/>
          </a:schemeClr>
        </a:solidFill>
        <a:scene3d>
          <a:camera prst="orthographicFront"/>
          <a:lightRig rig="threePt" dir="t"/>
        </a:scene3d>
        <a:sp3d>
          <a:bevelT/>
        </a:sp3d>
      </dgm:spPr>
      <dgm:t>
        <a:bodyPr/>
        <a:lstStyle/>
        <a:p>
          <a:r>
            <a:rPr lang="en-US" sz="2000" dirty="0" smtClean="0"/>
            <a:t>Management Statistics</a:t>
          </a:r>
        </a:p>
        <a:p>
          <a:r>
            <a:rPr lang="en-US" sz="2000" i="1" dirty="0" smtClean="0"/>
            <a:t>Indiana Department of Labor </a:t>
          </a:r>
          <a:endParaRPr lang="en-US" sz="2000" dirty="0"/>
        </a:p>
      </dgm:t>
    </dgm:pt>
    <dgm:pt modelId="{BF21166C-F49D-452C-913D-CFB52A293B57}" type="parTrans" cxnId="{5A24B023-E65C-42AE-9DC4-FCF16AB02F76}">
      <dgm:prSet/>
      <dgm:spPr/>
      <dgm:t>
        <a:bodyPr/>
        <a:lstStyle/>
        <a:p>
          <a:endParaRPr lang="en-US"/>
        </a:p>
      </dgm:t>
    </dgm:pt>
    <dgm:pt modelId="{F0369E42-B8A2-42A7-9793-9B2769FB4527}" type="sibTrans" cxnId="{5A24B023-E65C-42AE-9DC4-FCF16AB02F76}">
      <dgm:prSet/>
      <dgm:spPr/>
      <dgm:t>
        <a:bodyPr/>
        <a:lstStyle/>
        <a:p>
          <a:endParaRPr lang="en-US"/>
        </a:p>
      </dgm:t>
    </dgm:pt>
    <dgm:pt modelId="{922BAEA1-C31C-402F-93C0-C30AE4636F36}">
      <dgm:prSet phldrT="[Text]" custT="1"/>
      <dgm:spPr>
        <a:solidFill>
          <a:schemeClr val="bg1">
            <a:alpha val="90000"/>
          </a:schemeClr>
        </a:solidFill>
        <a:ln>
          <a:noFill/>
        </a:ln>
      </dgm:spPr>
      <dgm:t>
        <a:bodyPr/>
        <a:lstStyle/>
        <a:p>
          <a:r>
            <a:rPr lang="en-US" sz="1400" dirty="0" smtClean="0"/>
            <a:t>“KPIs” or “Key Performance Indicators” are reported on the Governor’s Dashboard from every agency in State government.</a:t>
          </a:r>
          <a:endParaRPr lang="en-US" sz="1400" dirty="0"/>
        </a:p>
      </dgm:t>
    </dgm:pt>
    <dgm:pt modelId="{5DCDEF7B-1133-4035-A802-3F38F0AD1617}" type="parTrans" cxnId="{6A99447B-676E-4B5F-A744-D5E60F8C13F8}">
      <dgm:prSet/>
      <dgm:spPr/>
      <dgm:t>
        <a:bodyPr/>
        <a:lstStyle/>
        <a:p>
          <a:endParaRPr lang="en-US"/>
        </a:p>
      </dgm:t>
    </dgm:pt>
    <dgm:pt modelId="{7764752D-40C2-45CF-8D2F-A406A423720C}" type="sibTrans" cxnId="{6A99447B-676E-4B5F-A744-D5E60F8C13F8}">
      <dgm:prSet/>
      <dgm:spPr/>
      <dgm:t>
        <a:bodyPr/>
        <a:lstStyle/>
        <a:p>
          <a:endParaRPr lang="en-US"/>
        </a:p>
      </dgm:t>
    </dgm:pt>
    <dgm:pt modelId="{C8F6E4D5-F0F8-4D5C-89D7-3F24D65FBD2D}">
      <dgm:prSet phldrT="[Text]" custT="1"/>
      <dgm:spPr>
        <a:ln>
          <a:noFill/>
        </a:ln>
      </dgm:spPr>
      <dgm:t>
        <a:bodyPr/>
        <a:lstStyle/>
        <a:p>
          <a:r>
            <a:rPr lang="en-US" sz="1400" dirty="0" smtClean="0"/>
            <a:t>Program Funding Measures are reported every quarter to the </a:t>
          </a:r>
          <a:r>
            <a:rPr lang="en-US" sz="1400" i="1" dirty="0" smtClean="0"/>
            <a:t>Office of Government Efficiency and Financial Planning</a:t>
          </a:r>
          <a:r>
            <a:rPr lang="en-US" sz="1400" i="0" dirty="0" smtClean="0"/>
            <a:t> in the</a:t>
          </a:r>
          <a:r>
            <a:rPr lang="en-US" sz="1400" i="1" dirty="0" smtClean="0"/>
            <a:t> Office of Management and Budget</a:t>
          </a:r>
          <a:r>
            <a:rPr lang="en-US" sz="1400" dirty="0" smtClean="0"/>
            <a:t> to show performance by funding source.</a:t>
          </a:r>
          <a:endParaRPr lang="en-US" sz="1400" dirty="0"/>
        </a:p>
      </dgm:t>
    </dgm:pt>
    <dgm:pt modelId="{F9E063BC-F3D7-4E32-AF5A-A3AB38BC38F6}" type="parTrans" cxnId="{142CD9DD-67FF-46A6-AA79-53A80B587E93}">
      <dgm:prSet/>
      <dgm:spPr/>
      <dgm:t>
        <a:bodyPr/>
        <a:lstStyle/>
        <a:p>
          <a:endParaRPr lang="en-US"/>
        </a:p>
      </dgm:t>
    </dgm:pt>
    <dgm:pt modelId="{B45B87AB-54E4-4A07-9A52-CB002CDF0FC2}" type="sibTrans" cxnId="{142CD9DD-67FF-46A6-AA79-53A80B587E93}">
      <dgm:prSet/>
      <dgm:spPr/>
      <dgm:t>
        <a:bodyPr/>
        <a:lstStyle/>
        <a:p>
          <a:endParaRPr lang="en-US"/>
        </a:p>
      </dgm:t>
    </dgm:pt>
    <dgm:pt modelId="{662BABFB-3651-4D85-B415-F5CA735FC160}">
      <dgm:prSet phldrT="[Text]" custT="1"/>
      <dgm:spPr>
        <a:ln>
          <a:noFill/>
        </a:ln>
      </dgm:spPr>
      <dgm:t>
        <a:bodyPr/>
        <a:lstStyle/>
        <a:p>
          <a:r>
            <a:rPr lang="en-US" sz="1400" dirty="0" smtClean="0"/>
            <a:t>Other statistics in this report are management statistics for use by IDOL Management in tracking the outputs and outcomes of departmental processes.</a:t>
          </a:r>
          <a:endParaRPr lang="en-US" sz="1400" dirty="0"/>
        </a:p>
      </dgm:t>
    </dgm:pt>
    <dgm:pt modelId="{4F114522-3267-4C7F-8BD6-9503290221B2}" type="parTrans" cxnId="{2E674311-881E-4253-BFEC-C1B10FCF2276}">
      <dgm:prSet/>
      <dgm:spPr/>
      <dgm:t>
        <a:bodyPr/>
        <a:lstStyle/>
        <a:p>
          <a:endParaRPr lang="en-US"/>
        </a:p>
      </dgm:t>
    </dgm:pt>
    <dgm:pt modelId="{279AEE9F-EBDF-4344-85FF-D0610998835E}" type="sibTrans" cxnId="{2E674311-881E-4253-BFEC-C1B10FCF2276}">
      <dgm:prSet/>
      <dgm:spPr/>
      <dgm:t>
        <a:bodyPr/>
        <a:lstStyle/>
        <a:p>
          <a:endParaRPr lang="en-US"/>
        </a:p>
      </dgm:t>
    </dgm:pt>
    <dgm:pt modelId="{24E0043F-991E-4E77-91FF-0013BA3F9252}" type="pres">
      <dgm:prSet presAssocID="{A02276E7-8836-4B19-85A7-78296C3ADD98}" presName="Name0" presStyleCnt="0">
        <dgm:presLayoutVars>
          <dgm:dir/>
          <dgm:animLvl val="lvl"/>
          <dgm:resizeHandles val="exact"/>
        </dgm:presLayoutVars>
      </dgm:prSet>
      <dgm:spPr/>
    </dgm:pt>
    <dgm:pt modelId="{5E9FFA61-FF18-4D87-82FF-B63A8EF617E5}" type="pres">
      <dgm:prSet presAssocID="{139D26B1-EAA6-481A-A668-59F086600A45}" presName="Name8" presStyleCnt="0"/>
      <dgm:spPr/>
    </dgm:pt>
    <dgm:pt modelId="{7A48880F-9E70-48F2-9955-A012D82F39BA}" type="pres">
      <dgm:prSet presAssocID="{139D26B1-EAA6-481A-A668-59F086600A45}" presName="acctBkgd" presStyleLbl="alignAcc1" presStyleIdx="0" presStyleCnt="3"/>
      <dgm:spPr/>
      <dgm:t>
        <a:bodyPr/>
        <a:lstStyle/>
        <a:p>
          <a:endParaRPr lang="en-US"/>
        </a:p>
      </dgm:t>
    </dgm:pt>
    <dgm:pt modelId="{85FA21A2-B096-4B81-94E9-AD22D09BAE23}" type="pres">
      <dgm:prSet presAssocID="{139D26B1-EAA6-481A-A668-59F086600A45}" presName="acctTx" presStyleLbl="alignAcc1" presStyleIdx="0" presStyleCnt="3">
        <dgm:presLayoutVars>
          <dgm:bulletEnabled val="1"/>
        </dgm:presLayoutVars>
      </dgm:prSet>
      <dgm:spPr/>
      <dgm:t>
        <a:bodyPr/>
        <a:lstStyle/>
        <a:p>
          <a:endParaRPr lang="en-US"/>
        </a:p>
      </dgm:t>
    </dgm:pt>
    <dgm:pt modelId="{D5CA930F-3721-4E5C-B7C1-6629B5C33256}" type="pres">
      <dgm:prSet presAssocID="{139D26B1-EAA6-481A-A668-59F086600A45}" presName="level" presStyleLbl="node1" presStyleIdx="0" presStyleCnt="3">
        <dgm:presLayoutVars>
          <dgm:chMax val="1"/>
          <dgm:bulletEnabled val="1"/>
        </dgm:presLayoutVars>
      </dgm:prSet>
      <dgm:spPr/>
      <dgm:t>
        <a:bodyPr/>
        <a:lstStyle/>
        <a:p>
          <a:endParaRPr lang="en-US"/>
        </a:p>
      </dgm:t>
    </dgm:pt>
    <dgm:pt modelId="{16CECEB2-C279-42E7-ACDD-D05BAFC72812}" type="pres">
      <dgm:prSet presAssocID="{139D26B1-EAA6-481A-A668-59F086600A45}" presName="levelTx" presStyleLbl="revTx" presStyleIdx="0" presStyleCnt="0">
        <dgm:presLayoutVars>
          <dgm:chMax val="1"/>
          <dgm:bulletEnabled val="1"/>
        </dgm:presLayoutVars>
      </dgm:prSet>
      <dgm:spPr/>
      <dgm:t>
        <a:bodyPr/>
        <a:lstStyle/>
        <a:p>
          <a:endParaRPr lang="en-US"/>
        </a:p>
      </dgm:t>
    </dgm:pt>
    <dgm:pt modelId="{554AED7A-631B-4A80-BAD0-85C1BC1F091E}" type="pres">
      <dgm:prSet presAssocID="{D90251E0-C80D-4E66-BA10-DBACAC5DE35E}" presName="Name8" presStyleCnt="0"/>
      <dgm:spPr/>
    </dgm:pt>
    <dgm:pt modelId="{8ED95681-6D79-4974-803C-C0F10BF370A6}" type="pres">
      <dgm:prSet presAssocID="{D90251E0-C80D-4E66-BA10-DBACAC5DE35E}" presName="acctBkgd" presStyleLbl="alignAcc1" presStyleIdx="1" presStyleCnt="3"/>
      <dgm:spPr/>
      <dgm:t>
        <a:bodyPr/>
        <a:lstStyle/>
        <a:p>
          <a:endParaRPr lang="en-US"/>
        </a:p>
      </dgm:t>
    </dgm:pt>
    <dgm:pt modelId="{E38630DF-438B-4F03-ACC4-0DDD32DB465F}" type="pres">
      <dgm:prSet presAssocID="{D90251E0-C80D-4E66-BA10-DBACAC5DE35E}" presName="acctTx" presStyleLbl="alignAcc1" presStyleIdx="1" presStyleCnt="3">
        <dgm:presLayoutVars>
          <dgm:bulletEnabled val="1"/>
        </dgm:presLayoutVars>
      </dgm:prSet>
      <dgm:spPr/>
      <dgm:t>
        <a:bodyPr/>
        <a:lstStyle/>
        <a:p>
          <a:endParaRPr lang="en-US"/>
        </a:p>
      </dgm:t>
    </dgm:pt>
    <dgm:pt modelId="{3DB79A7F-8D8A-49A3-98B8-881FFD130AB7}" type="pres">
      <dgm:prSet presAssocID="{D90251E0-C80D-4E66-BA10-DBACAC5DE35E}" presName="level" presStyleLbl="node1" presStyleIdx="1" presStyleCnt="3">
        <dgm:presLayoutVars>
          <dgm:chMax val="1"/>
          <dgm:bulletEnabled val="1"/>
        </dgm:presLayoutVars>
      </dgm:prSet>
      <dgm:spPr/>
      <dgm:t>
        <a:bodyPr/>
        <a:lstStyle/>
        <a:p>
          <a:endParaRPr lang="en-US"/>
        </a:p>
      </dgm:t>
    </dgm:pt>
    <dgm:pt modelId="{85925A2F-3C15-4FF1-A07E-B468565E5876}" type="pres">
      <dgm:prSet presAssocID="{D90251E0-C80D-4E66-BA10-DBACAC5DE35E}" presName="levelTx" presStyleLbl="revTx" presStyleIdx="0" presStyleCnt="0">
        <dgm:presLayoutVars>
          <dgm:chMax val="1"/>
          <dgm:bulletEnabled val="1"/>
        </dgm:presLayoutVars>
      </dgm:prSet>
      <dgm:spPr/>
      <dgm:t>
        <a:bodyPr/>
        <a:lstStyle/>
        <a:p>
          <a:endParaRPr lang="en-US"/>
        </a:p>
      </dgm:t>
    </dgm:pt>
    <dgm:pt modelId="{A1AAA162-EC2F-435E-ADF2-B7E936722275}" type="pres">
      <dgm:prSet presAssocID="{81ABB448-37FD-47FE-8899-1740A9203A4D}" presName="Name8" presStyleCnt="0"/>
      <dgm:spPr/>
    </dgm:pt>
    <dgm:pt modelId="{A51BD11C-480C-4B1A-A79D-A89A9330E843}" type="pres">
      <dgm:prSet presAssocID="{81ABB448-37FD-47FE-8899-1740A9203A4D}" presName="acctBkgd" presStyleLbl="alignAcc1" presStyleIdx="2" presStyleCnt="3"/>
      <dgm:spPr/>
      <dgm:t>
        <a:bodyPr/>
        <a:lstStyle/>
        <a:p>
          <a:endParaRPr lang="en-US"/>
        </a:p>
      </dgm:t>
    </dgm:pt>
    <dgm:pt modelId="{D17C2FBE-E90A-4EE1-9FB0-09A604532DB6}" type="pres">
      <dgm:prSet presAssocID="{81ABB448-37FD-47FE-8899-1740A9203A4D}" presName="acctTx" presStyleLbl="alignAcc1" presStyleIdx="2" presStyleCnt="3">
        <dgm:presLayoutVars>
          <dgm:bulletEnabled val="1"/>
        </dgm:presLayoutVars>
      </dgm:prSet>
      <dgm:spPr/>
      <dgm:t>
        <a:bodyPr/>
        <a:lstStyle/>
        <a:p>
          <a:endParaRPr lang="en-US"/>
        </a:p>
      </dgm:t>
    </dgm:pt>
    <dgm:pt modelId="{60C06029-431D-4E0C-8A2F-046FB3F32D58}" type="pres">
      <dgm:prSet presAssocID="{81ABB448-37FD-47FE-8899-1740A9203A4D}" presName="level" presStyleLbl="node1" presStyleIdx="2" presStyleCnt="3">
        <dgm:presLayoutVars>
          <dgm:chMax val="1"/>
          <dgm:bulletEnabled val="1"/>
        </dgm:presLayoutVars>
      </dgm:prSet>
      <dgm:spPr/>
      <dgm:t>
        <a:bodyPr/>
        <a:lstStyle/>
        <a:p>
          <a:endParaRPr lang="en-US"/>
        </a:p>
      </dgm:t>
    </dgm:pt>
    <dgm:pt modelId="{7626BDC8-A576-4F2E-841A-C56A38B77B2F}" type="pres">
      <dgm:prSet presAssocID="{81ABB448-37FD-47FE-8899-1740A9203A4D}" presName="levelTx" presStyleLbl="revTx" presStyleIdx="0" presStyleCnt="0">
        <dgm:presLayoutVars>
          <dgm:chMax val="1"/>
          <dgm:bulletEnabled val="1"/>
        </dgm:presLayoutVars>
      </dgm:prSet>
      <dgm:spPr/>
      <dgm:t>
        <a:bodyPr/>
        <a:lstStyle/>
        <a:p>
          <a:endParaRPr lang="en-US"/>
        </a:p>
      </dgm:t>
    </dgm:pt>
  </dgm:ptLst>
  <dgm:cxnLst>
    <dgm:cxn modelId="{B9AD5BEF-8311-43D6-9405-66BC8CCE32A0}" type="presOf" srcId="{D90251E0-C80D-4E66-BA10-DBACAC5DE35E}" destId="{85925A2F-3C15-4FF1-A07E-B468565E5876}" srcOrd="1" destOrd="0" presId="urn:microsoft.com/office/officeart/2005/8/layout/pyramid1"/>
    <dgm:cxn modelId="{80060B7D-A5D2-4C5C-8A1B-02FB01F9992C}" type="presOf" srcId="{81ABB448-37FD-47FE-8899-1740A9203A4D}" destId="{7626BDC8-A576-4F2E-841A-C56A38B77B2F}" srcOrd="1" destOrd="0" presId="urn:microsoft.com/office/officeart/2005/8/layout/pyramid1"/>
    <dgm:cxn modelId="{6A99447B-676E-4B5F-A744-D5E60F8C13F8}" srcId="{139D26B1-EAA6-481A-A668-59F086600A45}" destId="{922BAEA1-C31C-402F-93C0-C30AE4636F36}" srcOrd="0" destOrd="0" parTransId="{5DCDEF7B-1133-4035-A802-3F38F0AD1617}" sibTransId="{7764752D-40C2-45CF-8D2F-A406A423720C}"/>
    <dgm:cxn modelId="{5A24B023-E65C-42AE-9DC4-FCF16AB02F76}" srcId="{A02276E7-8836-4B19-85A7-78296C3ADD98}" destId="{81ABB448-37FD-47FE-8899-1740A9203A4D}" srcOrd="2" destOrd="0" parTransId="{BF21166C-F49D-452C-913D-CFB52A293B57}" sibTransId="{F0369E42-B8A2-42A7-9793-9B2769FB4527}"/>
    <dgm:cxn modelId="{2E674311-881E-4253-BFEC-C1B10FCF2276}" srcId="{81ABB448-37FD-47FE-8899-1740A9203A4D}" destId="{662BABFB-3651-4D85-B415-F5CA735FC160}" srcOrd="0" destOrd="0" parTransId="{4F114522-3267-4C7F-8BD6-9503290221B2}" sibTransId="{279AEE9F-EBDF-4344-85FF-D0610998835E}"/>
    <dgm:cxn modelId="{B31148E8-8917-4000-98AD-0397AB401ACD}" type="presOf" srcId="{922BAEA1-C31C-402F-93C0-C30AE4636F36}" destId="{7A48880F-9E70-48F2-9955-A012D82F39BA}" srcOrd="0" destOrd="0" presId="urn:microsoft.com/office/officeart/2005/8/layout/pyramid1"/>
    <dgm:cxn modelId="{3385BE39-9EB6-4FB6-B6D0-DAA346C8636B}" type="presOf" srcId="{139D26B1-EAA6-481A-A668-59F086600A45}" destId="{16CECEB2-C279-42E7-ACDD-D05BAFC72812}" srcOrd="1" destOrd="0" presId="urn:microsoft.com/office/officeart/2005/8/layout/pyramid1"/>
    <dgm:cxn modelId="{142CD9DD-67FF-46A6-AA79-53A80B587E93}" srcId="{D90251E0-C80D-4E66-BA10-DBACAC5DE35E}" destId="{C8F6E4D5-F0F8-4D5C-89D7-3F24D65FBD2D}" srcOrd="0" destOrd="0" parTransId="{F9E063BC-F3D7-4E32-AF5A-A3AB38BC38F6}" sibTransId="{B45B87AB-54E4-4A07-9A52-CB002CDF0FC2}"/>
    <dgm:cxn modelId="{4B83056A-E29C-4451-97DD-E1A2A0A0D583}" type="presOf" srcId="{C8F6E4D5-F0F8-4D5C-89D7-3F24D65FBD2D}" destId="{E38630DF-438B-4F03-ACC4-0DDD32DB465F}" srcOrd="1" destOrd="0" presId="urn:microsoft.com/office/officeart/2005/8/layout/pyramid1"/>
    <dgm:cxn modelId="{69608F79-A2C9-49C7-8D46-2E140A626894}" srcId="{A02276E7-8836-4B19-85A7-78296C3ADD98}" destId="{139D26B1-EAA6-481A-A668-59F086600A45}" srcOrd="0" destOrd="0" parTransId="{96C50B69-A99D-40EB-A6F4-CCC15AF23495}" sibTransId="{A5776D64-245F-464D-A6B3-0700420D0C9F}"/>
    <dgm:cxn modelId="{BCB61E2B-389E-4DBB-ADBA-4896794011F5}" type="presOf" srcId="{662BABFB-3651-4D85-B415-F5CA735FC160}" destId="{D17C2FBE-E90A-4EE1-9FB0-09A604532DB6}" srcOrd="1" destOrd="0" presId="urn:microsoft.com/office/officeart/2005/8/layout/pyramid1"/>
    <dgm:cxn modelId="{6E8B18BB-5279-47DE-B9A0-588E31E33BCD}" type="presOf" srcId="{81ABB448-37FD-47FE-8899-1740A9203A4D}" destId="{60C06029-431D-4E0C-8A2F-046FB3F32D58}" srcOrd="0" destOrd="0" presId="urn:microsoft.com/office/officeart/2005/8/layout/pyramid1"/>
    <dgm:cxn modelId="{0175D6D6-1D5A-47E7-9C8E-F14FF4576897}" srcId="{A02276E7-8836-4B19-85A7-78296C3ADD98}" destId="{D90251E0-C80D-4E66-BA10-DBACAC5DE35E}" srcOrd="1" destOrd="0" parTransId="{40C668B5-DD7B-4F32-B92A-3245954E37A7}" sibTransId="{D721F125-68BB-4DC3-B782-605D3411D7ED}"/>
    <dgm:cxn modelId="{929DCA73-3669-45A8-A0ED-AC4680E31721}" type="presOf" srcId="{D90251E0-C80D-4E66-BA10-DBACAC5DE35E}" destId="{3DB79A7F-8D8A-49A3-98B8-881FFD130AB7}" srcOrd="0" destOrd="0" presId="urn:microsoft.com/office/officeart/2005/8/layout/pyramid1"/>
    <dgm:cxn modelId="{BC92107C-46D7-4E5D-990E-0B69132452EA}" type="presOf" srcId="{C8F6E4D5-F0F8-4D5C-89D7-3F24D65FBD2D}" destId="{8ED95681-6D79-4974-803C-C0F10BF370A6}" srcOrd="0" destOrd="0" presId="urn:microsoft.com/office/officeart/2005/8/layout/pyramid1"/>
    <dgm:cxn modelId="{F2426AEF-9B91-4FBC-886E-00B41417D6D4}" type="presOf" srcId="{922BAEA1-C31C-402F-93C0-C30AE4636F36}" destId="{85FA21A2-B096-4B81-94E9-AD22D09BAE23}" srcOrd="1" destOrd="0" presId="urn:microsoft.com/office/officeart/2005/8/layout/pyramid1"/>
    <dgm:cxn modelId="{C040F95A-4A75-44A2-903A-AB965790B3AB}" type="presOf" srcId="{A02276E7-8836-4B19-85A7-78296C3ADD98}" destId="{24E0043F-991E-4E77-91FF-0013BA3F9252}" srcOrd="0" destOrd="0" presId="urn:microsoft.com/office/officeart/2005/8/layout/pyramid1"/>
    <dgm:cxn modelId="{5ADD2B81-C4DB-417D-8D39-814A7036461D}" type="presOf" srcId="{139D26B1-EAA6-481A-A668-59F086600A45}" destId="{D5CA930F-3721-4E5C-B7C1-6629B5C33256}" srcOrd="0" destOrd="0" presId="urn:microsoft.com/office/officeart/2005/8/layout/pyramid1"/>
    <dgm:cxn modelId="{A9C0ED95-5201-48C2-B86F-03B959057273}" type="presOf" srcId="{662BABFB-3651-4D85-B415-F5CA735FC160}" destId="{A51BD11C-480C-4B1A-A79D-A89A9330E843}" srcOrd="0" destOrd="0" presId="urn:microsoft.com/office/officeart/2005/8/layout/pyramid1"/>
    <dgm:cxn modelId="{D7BB4C5B-5A7E-4743-A3F4-BE599BFAB976}" type="presParOf" srcId="{24E0043F-991E-4E77-91FF-0013BA3F9252}" destId="{5E9FFA61-FF18-4D87-82FF-B63A8EF617E5}" srcOrd="0" destOrd="0" presId="urn:microsoft.com/office/officeart/2005/8/layout/pyramid1"/>
    <dgm:cxn modelId="{324165F3-A439-432B-9B75-CD29A9E4D10B}" type="presParOf" srcId="{5E9FFA61-FF18-4D87-82FF-B63A8EF617E5}" destId="{7A48880F-9E70-48F2-9955-A012D82F39BA}" srcOrd="0" destOrd="0" presId="urn:microsoft.com/office/officeart/2005/8/layout/pyramid1"/>
    <dgm:cxn modelId="{A39BB950-3763-41C3-8C96-063061842314}" type="presParOf" srcId="{5E9FFA61-FF18-4D87-82FF-B63A8EF617E5}" destId="{85FA21A2-B096-4B81-94E9-AD22D09BAE23}" srcOrd="1" destOrd="0" presId="urn:microsoft.com/office/officeart/2005/8/layout/pyramid1"/>
    <dgm:cxn modelId="{0747CBAC-3D1B-4EDD-B383-BCDC84184595}" type="presParOf" srcId="{5E9FFA61-FF18-4D87-82FF-B63A8EF617E5}" destId="{D5CA930F-3721-4E5C-B7C1-6629B5C33256}" srcOrd="2" destOrd="0" presId="urn:microsoft.com/office/officeart/2005/8/layout/pyramid1"/>
    <dgm:cxn modelId="{1CF9A52C-DA2D-47A2-95F2-BDB945430A4A}" type="presParOf" srcId="{5E9FFA61-FF18-4D87-82FF-B63A8EF617E5}" destId="{16CECEB2-C279-42E7-ACDD-D05BAFC72812}" srcOrd="3" destOrd="0" presId="urn:microsoft.com/office/officeart/2005/8/layout/pyramid1"/>
    <dgm:cxn modelId="{82E2F065-4BF1-42D6-84CD-195618C37468}" type="presParOf" srcId="{24E0043F-991E-4E77-91FF-0013BA3F9252}" destId="{554AED7A-631B-4A80-BAD0-85C1BC1F091E}" srcOrd="1" destOrd="0" presId="urn:microsoft.com/office/officeart/2005/8/layout/pyramid1"/>
    <dgm:cxn modelId="{D9B8913B-CFE2-4EF8-839A-77D9847659F6}" type="presParOf" srcId="{554AED7A-631B-4A80-BAD0-85C1BC1F091E}" destId="{8ED95681-6D79-4974-803C-C0F10BF370A6}" srcOrd="0" destOrd="0" presId="urn:microsoft.com/office/officeart/2005/8/layout/pyramid1"/>
    <dgm:cxn modelId="{5712EF9B-70DB-4065-A499-78399A788EBF}" type="presParOf" srcId="{554AED7A-631B-4A80-BAD0-85C1BC1F091E}" destId="{E38630DF-438B-4F03-ACC4-0DDD32DB465F}" srcOrd="1" destOrd="0" presId="urn:microsoft.com/office/officeart/2005/8/layout/pyramid1"/>
    <dgm:cxn modelId="{9D1FBD52-E300-4414-A8BA-98351C311B05}" type="presParOf" srcId="{554AED7A-631B-4A80-BAD0-85C1BC1F091E}" destId="{3DB79A7F-8D8A-49A3-98B8-881FFD130AB7}" srcOrd="2" destOrd="0" presId="urn:microsoft.com/office/officeart/2005/8/layout/pyramid1"/>
    <dgm:cxn modelId="{772205CC-DFCE-4551-AFBE-8440518B198E}" type="presParOf" srcId="{554AED7A-631B-4A80-BAD0-85C1BC1F091E}" destId="{85925A2F-3C15-4FF1-A07E-B468565E5876}" srcOrd="3" destOrd="0" presId="urn:microsoft.com/office/officeart/2005/8/layout/pyramid1"/>
    <dgm:cxn modelId="{4C189E2B-74C0-4AEB-98A8-4B94550EDE72}" type="presParOf" srcId="{24E0043F-991E-4E77-91FF-0013BA3F9252}" destId="{A1AAA162-EC2F-435E-ADF2-B7E936722275}" srcOrd="2" destOrd="0" presId="urn:microsoft.com/office/officeart/2005/8/layout/pyramid1"/>
    <dgm:cxn modelId="{098F0131-0FAA-4EEE-B927-D776003EAF25}" type="presParOf" srcId="{A1AAA162-EC2F-435E-ADF2-B7E936722275}" destId="{A51BD11C-480C-4B1A-A79D-A89A9330E843}" srcOrd="0" destOrd="0" presId="urn:microsoft.com/office/officeart/2005/8/layout/pyramid1"/>
    <dgm:cxn modelId="{B5533C05-30F2-40EB-A6B7-A06302DCB37B}" type="presParOf" srcId="{A1AAA162-EC2F-435E-ADF2-B7E936722275}" destId="{D17C2FBE-E90A-4EE1-9FB0-09A604532DB6}" srcOrd="1" destOrd="0" presId="urn:microsoft.com/office/officeart/2005/8/layout/pyramid1"/>
    <dgm:cxn modelId="{608A3D05-52EE-4193-B2B1-42613BD08048}" type="presParOf" srcId="{A1AAA162-EC2F-435E-ADF2-B7E936722275}" destId="{60C06029-431D-4E0C-8A2F-046FB3F32D58}" srcOrd="2" destOrd="0" presId="urn:microsoft.com/office/officeart/2005/8/layout/pyramid1"/>
    <dgm:cxn modelId="{34D554A7-086B-4E42-B7C5-9ED001ADF7FB}" type="presParOf" srcId="{A1AAA162-EC2F-435E-ADF2-B7E936722275}" destId="{7626BDC8-A576-4F2E-841A-C56A38B77B2F}"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844" cy="350056"/>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5265539" y="1"/>
            <a:ext cx="4028844" cy="350056"/>
          </a:xfrm>
          <a:prstGeom prst="rect">
            <a:avLst/>
          </a:prstGeom>
        </p:spPr>
        <p:txBody>
          <a:bodyPr vert="horz" lIns="88139" tIns="44070" rIns="88139" bIns="44070" rtlCol="0"/>
          <a:lstStyle>
            <a:lvl1pPr algn="r">
              <a:defRPr sz="1200"/>
            </a:lvl1pPr>
          </a:lstStyle>
          <a:p>
            <a:fld id="{5210EC01-8928-4C75-B46E-FFEA31B53749}" type="datetimeFigureOut">
              <a:rPr lang="en-US" smtClean="0"/>
              <a:pPr/>
              <a:t>8/29/2019</a:t>
            </a:fld>
            <a:endParaRPr lang="en-US"/>
          </a:p>
        </p:txBody>
      </p:sp>
      <p:sp>
        <p:nvSpPr>
          <p:cNvPr id="4" name="Footer Placeholder 3"/>
          <p:cNvSpPr>
            <a:spLocks noGrp="1"/>
          </p:cNvSpPr>
          <p:nvPr>
            <p:ph type="ftr" sz="quarter" idx="2"/>
          </p:nvPr>
        </p:nvSpPr>
        <p:spPr>
          <a:xfrm>
            <a:off x="1" y="6659186"/>
            <a:ext cx="4028844" cy="350056"/>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5265539" y="6659186"/>
            <a:ext cx="4028844" cy="350056"/>
          </a:xfrm>
          <a:prstGeom prst="rect">
            <a:avLst/>
          </a:prstGeom>
        </p:spPr>
        <p:txBody>
          <a:bodyPr vert="horz" lIns="88139" tIns="44070" rIns="88139" bIns="44070" rtlCol="0" anchor="b"/>
          <a:lstStyle>
            <a:lvl1pPr algn="r">
              <a:defRPr sz="1200"/>
            </a:lvl1pPr>
          </a:lstStyle>
          <a:p>
            <a:fld id="{6979B27C-5322-4F35-8F5C-2CB2F55BD065}" type="slidenum">
              <a:rPr lang="en-US" smtClean="0"/>
              <a:pPr/>
              <a:t>‹#›</a:t>
            </a:fld>
            <a:endParaRPr lang="en-US"/>
          </a:p>
        </p:txBody>
      </p:sp>
    </p:spTree>
    <p:extLst>
      <p:ext uri="{BB962C8B-B14F-4D97-AF65-F5344CB8AC3E}">
        <p14:creationId xmlns:p14="http://schemas.microsoft.com/office/powerpoint/2010/main" val="90097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505" tIns="46753" rIns="93505" bIns="46753" rtlCol="0"/>
          <a:lstStyle>
            <a:lvl1pPr algn="l">
              <a:defRPr sz="13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505" tIns="46753" rIns="93505" bIns="46753" rtlCol="0"/>
          <a:lstStyle>
            <a:lvl1pPr algn="r">
              <a:defRPr sz="1300"/>
            </a:lvl1pPr>
          </a:lstStyle>
          <a:p>
            <a:fld id="{D3E22C6A-ED3D-430A-8E75-9E672E239D03}" type="datetimeFigureOut">
              <a:rPr lang="en-US" smtClean="0"/>
              <a:pPr/>
              <a:t>8/29/2019</a:t>
            </a:fld>
            <a:endParaRPr lang="en-US"/>
          </a:p>
        </p:txBody>
      </p:sp>
      <p:sp>
        <p:nvSpPr>
          <p:cNvPr id="4" name="Slide Image Placeholder 3"/>
          <p:cNvSpPr>
            <a:spLocks noGrp="1" noRot="1" noChangeAspect="1"/>
          </p:cNvSpPr>
          <p:nvPr>
            <p:ph type="sldImg" idx="2"/>
          </p:nvPr>
        </p:nvSpPr>
        <p:spPr>
          <a:xfrm>
            <a:off x="2895600" y="527050"/>
            <a:ext cx="3506788" cy="2628900"/>
          </a:xfrm>
          <a:prstGeom prst="rect">
            <a:avLst/>
          </a:prstGeom>
          <a:noFill/>
          <a:ln w="12700">
            <a:solidFill>
              <a:prstClr val="black"/>
            </a:solidFill>
          </a:ln>
        </p:spPr>
        <p:txBody>
          <a:bodyPr vert="horz" lIns="93505" tIns="46753" rIns="93505" bIns="46753" rtlCol="0" anchor="ctr"/>
          <a:lstStyle/>
          <a:p>
            <a:endParaRPr lang="en-US"/>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505" tIns="46753" rIns="93505" bIns="467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505" tIns="46753" rIns="93505" bIns="46753" rtlCol="0" anchor="b"/>
          <a:lstStyle>
            <a:lvl1pPr algn="l">
              <a:defRPr sz="13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505" tIns="46753" rIns="93505" bIns="46753" rtlCol="0" anchor="b"/>
          <a:lstStyle>
            <a:lvl1pPr algn="r">
              <a:defRPr sz="1300"/>
            </a:lvl1pPr>
          </a:lstStyle>
          <a:p>
            <a:fld id="{D1061403-95AD-4F67-AA0C-4038ECF27782}" type="slidenum">
              <a:rPr lang="en-US" smtClean="0"/>
              <a:pPr/>
              <a:t>‹#›</a:t>
            </a:fld>
            <a:endParaRPr lang="en-US"/>
          </a:p>
        </p:txBody>
      </p:sp>
    </p:spTree>
    <p:extLst>
      <p:ext uri="{BB962C8B-B14F-4D97-AF65-F5344CB8AC3E}">
        <p14:creationId xmlns:p14="http://schemas.microsoft.com/office/powerpoint/2010/main" val="292385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61403-95AD-4F67-AA0C-4038ECF27782}" type="slidenum">
              <a:rPr lang="en-US" smtClean="0"/>
              <a:pPr/>
              <a:t>1</a:t>
            </a:fld>
            <a:endParaRPr lang="en-US"/>
          </a:p>
        </p:txBody>
      </p:sp>
    </p:spTree>
    <p:extLst>
      <p:ext uri="{BB962C8B-B14F-4D97-AF65-F5344CB8AC3E}">
        <p14:creationId xmlns:p14="http://schemas.microsoft.com/office/powerpoint/2010/main" val="379906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61403-95AD-4F67-AA0C-4038ECF27782}" type="slidenum">
              <a:rPr lang="en-US" smtClean="0"/>
              <a:pPr/>
              <a:t>10</a:t>
            </a:fld>
            <a:endParaRPr lang="en-US"/>
          </a:p>
        </p:txBody>
      </p:sp>
    </p:spTree>
    <p:extLst>
      <p:ext uri="{BB962C8B-B14F-4D97-AF65-F5344CB8AC3E}">
        <p14:creationId xmlns:p14="http://schemas.microsoft.com/office/powerpoint/2010/main" val="2350204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8965CD-CF1E-47AF-B739-11F00E64DEAB}"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30361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Completed 08/22/2019</a:t>
            </a:r>
          </a:p>
          <a:p>
            <a:pPr>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How to compile:</a:t>
            </a:r>
          </a:p>
          <a:p>
            <a:pPr>
              <a:spcBef>
                <a:spcPct val="0"/>
              </a:spcBef>
            </a:pPr>
            <a:endParaRPr lang="en-US" dirty="0" smtClean="0"/>
          </a:p>
          <a:p>
            <a:pPr>
              <a:spcBef>
                <a:spcPct val="0"/>
              </a:spcBef>
            </a:pPr>
            <a:endParaRPr lang="en-US" dirty="0" smtClean="0"/>
          </a:p>
          <a:p>
            <a:pPr>
              <a:spcBef>
                <a:spcPct val="0"/>
              </a:spcBef>
            </a:pPr>
            <a:r>
              <a:rPr lang="en-US" dirty="0" smtClean="0"/>
              <a:t>IOSHA Lapse Report, Export to Excel with Headers,</a:t>
            </a:r>
            <a:r>
              <a:rPr lang="en-US" baseline="0" dirty="0" smtClean="0"/>
              <a:t> find Date Value of Opening, Closing Conf, Track 1 (Supervisor Review), Track 2 (Director Review) and </a:t>
            </a:r>
            <a:r>
              <a:rPr lang="en-US" baseline="0" dirty="0" err="1" smtClean="0"/>
              <a:t>Vio</a:t>
            </a:r>
            <a:r>
              <a:rPr lang="en-US" baseline="0" dirty="0" smtClean="0"/>
              <a:t> </a:t>
            </a:r>
            <a:r>
              <a:rPr lang="en-US" baseline="0" dirty="0" err="1" smtClean="0"/>
              <a:t>EV</a:t>
            </a:r>
            <a:r>
              <a:rPr lang="en-US" baseline="0" dirty="0" smtClean="0"/>
              <a:t> Date (Citation).</a:t>
            </a:r>
          </a:p>
          <a:p>
            <a:pPr>
              <a:spcBef>
                <a:spcPct val="0"/>
              </a:spcBef>
            </a:pPr>
            <a:endParaRPr lang="en-US" baseline="0" dirty="0" smtClean="0"/>
          </a:p>
          <a:p>
            <a:pPr>
              <a:spcBef>
                <a:spcPct val="0"/>
              </a:spcBef>
            </a:pPr>
            <a:r>
              <a:rPr lang="en-US" baseline="0" dirty="0" smtClean="0"/>
              <a:t>Opening Conf to Closing Conf = Closing Conf Date Value – Opening Conf Date Value</a:t>
            </a:r>
          </a:p>
          <a:p>
            <a:pPr>
              <a:spcBef>
                <a:spcPct val="0"/>
              </a:spcBef>
            </a:pPr>
            <a:r>
              <a:rPr lang="en-US" baseline="0" dirty="0" smtClean="0"/>
              <a:t>Closing Conf to Supervisor Review = Supervisor Review Date Value – Closing Conf Date Value</a:t>
            </a:r>
          </a:p>
          <a:p>
            <a:pPr>
              <a:spcBef>
                <a:spcPct val="0"/>
              </a:spcBef>
            </a:pPr>
            <a:r>
              <a:rPr lang="en-US" baseline="0" dirty="0" smtClean="0"/>
              <a:t>Supervisor Review to Director Review = Director Review Date Value – Supervisor Review Date Value</a:t>
            </a:r>
          </a:p>
          <a:p>
            <a:pPr>
              <a:spcBef>
                <a:spcPct val="0"/>
              </a:spcBef>
            </a:pPr>
            <a:r>
              <a:rPr lang="en-US" baseline="0" dirty="0" smtClean="0"/>
              <a:t>Director Review to Citation = Citation Date Value - Director Review Date Value</a:t>
            </a: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3502EB-DE68-427C-81D8-C5AF38699CB2}"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264487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Completed 08/21/2019</a:t>
            </a:r>
          </a:p>
          <a:p>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How to compile:</a:t>
            </a:r>
          </a:p>
          <a:p>
            <a:r>
              <a:rPr lang="en-US" sz="1100" dirty="0" smtClean="0"/>
              <a:t>This one is a little complicated. In OSHA Express, run an Inspection Summary Report for the past two years.</a:t>
            </a:r>
            <a:r>
              <a:rPr lang="en-US" sz="1100" baseline="0" dirty="0" smtClean="0"/>
              <a:t> Export this report as an “Excel w/ Headers” file. </a:t>
            </a:r>
            <a:r>
              <a:rPr lang="en-US" sz="1100" dirty="0" smtClean="0"/>
              <a:t>Add a column at the end for the “Entered</a:t>
            </a:r>
            <a:r>
              <a:rPr lang="en-US" sz="1100" baseline="0" dirty="0" smtClean="0"/>
              <a:t> Year.” Use the =year() function to fill-in this column with the year the business was entered. </a:t>
            </a:r>
            <a:r>
              <a:rPr lang="en-US" sz="1100" dirty="0" smtClean="0"/>
              <a:t>Add a column</a:t>
            </a:r>
            <a:r>
              <a:rPr lang="en-US" sz="1100" baseline="0" dirty="0" smtClean="0"/>
              <a:t> at the end for “Entered Month.” Use the =month() function to fill-in this column with the month the business was entered. Add a column at the end for Entered Quarter. Use the following formula to quickly calculate the quarter.</a:t>
            </a:r>
          </a:p>
          <a:p>
            <a:endParaRPr lang="en-US" sz="1100" baseline="0" dirty="0" smtClean="0"/>
          </a:p>
          <a:p>
            <a:r>
              <a:rPr lang="en-US" sz="1100" baseline="0" dirty="0" smtClean="0"/>
              <a:t>=if(</a:t>
            </a:r>
            <a:r>
              <a:rPr lang="en-US" sz="1100" baseline="0" dirty="0" err="1" smtClean="0"/>
              <a:t>ENTEREDMONTH</a:t>
            </a:r>
            <a:r>
              <a:rPr lang="en-US" sz="1100" baseline="0" dirty="0" smtClean="0"/>
              <a:t>&lt;=“</a:t>
            </a:r>
            <a:r>
              <a:rPr lang="en-US" sz="1100" baseline="0" dirty="0" err="1" smtClean="0"/>
              <a:t>3”,”Q1</a:t>
            </a:r>
            <a:r>
              <a:rPr lang="en-US" sz="1100" baseline="0" dirty="0" smtClean="0"/>
              <a:t>”, if(</a:t>
            </a:r>
            <a:r>
              <a:rPr lang="en-US" sz="1100" baseline="0" dirty="0" err="1" smtClean="0"/>
              <a:t>ENTEREDMONTH</a:t>
            </a:r>
            <a:r>
              <a:rPr lang="en-US" sz="1100" baseline="0" dirty="0" smtClean="0"/>
              <a:t>&lt;=“</a:t>
            </a:r>
            <a:r>
              <a:rPr lang="en-US" sz="1100" baseline="0" dirty="0" err="1" smtClean="0"/>
              <a:t>6”,”Q2”,if</a:t>
            </a:r>
            <a:r>
              <a:rPr lang="en-US" sz="1100" baseline="0" dirty="0" smtClean="0"/>
              <a:t>(</a:t>
            </a:r>
            <a:r>
              <a:rPr lang="en-US" sz="1100" baseline="0" dirty="0" err="1" smtClean="0"/>
              <a:t>ENTEREDMONTH</a:t>
            </a:r>
            <a:r>
              <a:rPr lang="en-US" sz="1100" baseline="0" dirty="0" smtClean="0"/>
              <a:t>&lt;=“</a:t>
            </a:r>
            <a:r>
              <a:rPr lang="en-US" sz="1100" baseline="0" dirty="0" err="1" smtClean="0"/>
              <a:t>9”,”Q3”,”Q4</a:t>
            </a:r>
            <a:r>
              <a:rPr lang="en-US" sz="1100" baseline="0" dirty="0" smtClean="0"/>
              <a:t>”)))</a:t>
            </a:r>
          </a:p>
          <a:p>
            <a:endParaRPr lang="en-US" sz="1100" baseline="0" dirty="0" smtClean="0"/>
          </a:p>
          <a:p>
            <a:r>
              <a:rPr lang="en-US" sz="1100" baseline="0" dirty="0" smtClean="0"/>
              <a:t>Please remember to change the column names to the correct cell address. Drag this formula down to fill all of the rows. Once complete, create a pivot table using Entered Year, Entered Quarter and Area as row labels and add a Value for a count of the inspection numbers. Use the “</a:t>
            </a:r>
            <a:r>
              <a:rPr lang="en-US" sz="1100" baseline="0" dirty="0" err="1" smtClean="0"/>
              <a:t>ins_ins_scope</a:t>
            </a:r>
            <a:r>
              <a:rPr lang="en-US" sz="1100" baseline="0" dirty="0" smtClean="0"/>
              <a:t>” field as a filter and filter out all “D” entries. This will take out the inspections where entry was denied. This will get you a complete listing of the number of inspections opened in General Industry and Construction.</a:t>
            </a:r>
            <a:endParaRPr lang="en-US" sz="1100" dirty="0" smtClean="0"/>
          </a:p>
        </p:txBody>
      </p:sp>
      <p:sp>
        <p:nvSpPr>
          <p:cNvPr id="4" name="Slide Number Placeholder 3"/>
          <p:cNvSpPr>
            <a:spLocks noGrp="1"/>
          </p:cNvSpPr>
          <p:nvPr>
            <p:ph type="sldNum" sz="quarter" idx="10"/>
          </p:nvPr>
        </p:nvSpPr>
        <p:spPr/>
        <p:txBody>
          <a:bodyPr/>
          <a:lstStyle/>
          <a:p>
            <a:fld id="{D1061403-95AD-4F67-AA0C-4038ECF27782}" type="slidenum">
              <a:rPr lang="en-US" smtClean="0"/>
              <a:pPr/>
              <a:t>13</a:t>
            </a:fld>
            <a:endParaRPr lang="en-US"/>
          </a:p>
        </p:txBody>
      </p:sp>
    </p:spTree>
    <p:extLst>
      <p:ext uri="{BB962C8B-B14F-4D97-AF65-F5344CB8AC3E}">
        <p14:creationId xmlns:p14="http://schemas.microsoft.com/office/powerpoint/2010/main" val="1838599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Completed 08/20/2019</a:t>
            </a:r>
          </a:p>
          <a:p>
            <a:endParaRPr lang="en-US" dirty="0" smtClean="0"/>
          </a:p>
          <a:p>
            <a:r>
              <a:rPr lang="en-US" dirty="0" smtClean="0"/>
              <a:t>How to Compile:</a:t>
            </a:r>
          </a:p>
          <a:p>
            <a:r>
              <a:rPr lang="en-US" dirty="0" smtClean="0"/>
              <a:t>Request the data from the Bureau</a:t>
            </a:r>
            <a:r>
              <a:rPr lang="en-US" baseline="0" dirty="0" smtClean="0"/>
              <a:t> of Child Labor.</a:t>
            </a:r>
            <a:endParaRPr lang="en-US" dirty="0" smtClean="0"/>
          </a:p>
        </p:txBody>
      </p:sp>
      <p:sp>
        <p:nvSpPr>
          <p:cNvPr id="4" name="Slide Number Placeholder 3"/>
          <p:cNvSpPr>
            <a:spLocks noGrp="1"/>
          </p:cNvSpPr>
          <p:nvPr>
            <p:ph type="sldNum" sz="quarter" idx="10"/>
          </p:nvPr>
        </p:nvSpPr>
        <p:spPr/>
        <p:txBody>
          <a:bodyPr/>
          <a:lstStyle/>
          <a:p>
            <a:fld id="{D1061403-95AD-4F67-AA0C-4038ECF27782}" type="slidenum">
              <a:rPr lang="en-US" smtClean="0"/>
              <a:pPr/>
              <a:t>14</a:t>
            </a:fld>
            <a:endParaRPr lang="en-US"/>
          </a:p>
        </p:txBody>
      </p:sp>
    </p:spTree>
    <p:extLst>
      <p:ext uri="{BB962C8B-B14F-4D97-AF65-F5344CB8AC3E}">
        <p14:creationId xmlns:p14="http://schemas.microsoft.com/office/powerpoint/2010/main" val="149608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08/20/2019</a:t>
            </a:r>
          </a:p>
          <a:p>
            <a:endParaRPr lang="en-US" dirty="0" smtClean="0"/>
          </a:p>
          <a:p>
            <a:r>
              <a:rPr lang="en-US" sz="1200" baseline="0" dirty="0" smtClean="0"/>
              <a:t>How to Compile:</a:t>
            </a:r>
          </a:p>
          <a:p>
            <a:r>
              <a:rPr lang="en-US" sz="1200" dirty="0" smtClean="0"/>
              <a:t>Copy the Wage Claim Data</a:t>
            </a:r>
            <a:r>
              <a:rPr lang="en-US" sz="1200" baseline="0" dirty="0" smtClean="0"/>
              <a:t> </a:t>
            </a:r>
            <a:r>
              <a:rPr lang="en-US" sz="1200" dirty="0" smtClean="0"/>
              <a:t>file located</a:t>
            </a:r>
            <a:r>
              <a:rPr lang="en-US" sz="1200" baseline="0" dirty="0" smtClean="0"/>
              <a:t> at S:\Wage &amp; Hour\Wage Claims Data - DO NOT MOVE OR DELETE\Wage Claims 10-31-2012.xlsm to a safe place. Open it and run the macro called “</a:t>
            </a:r>
            <a:r>
              <a:rPr lang="en-US" sz="1200" baseline="0" dirty="0" err="1" smtClean="0"/>
              <a:t>QuarterlyMetrics</a:t>
            </a:r>
            <a:r>
              <a:rPr lang="en-US" sz="1200" baseline="0" dirty="0" smtClean="0"/>
              <a:t>.” Create a pivot table using the Received Year and Received Quarter as the rows and Disposition as a filter. Add the Average of Received to Open, Average of Open to Closed and the Average of Received to Closed as the values. Filter the Disposition to “Accepted.” Enter the resulting data into the chart above.</a:t>
            </a:r>
            <a:endParaRPr lang="en-US" dirty="0" smtClean="0"/>
          </a:p>
        </p:txBody>
      </p:sp>
      <p:sp>
        <p:nvSpPr>
          <p:cNvPr id="4" name="Slide Number Placeholder 3"/>
          <p:cNvSpPr>
            <a:spLocks noGrp="1"/>
          </p:cNvSpPr>
          <p:nvPr>
            <p:ph type="sldNum" sz="quarter" idx="10"/>
          </p:nvPr>
        </p:nvSpPr>
        <p:spPr/>
        <p:txBody>
          <a:bodyPr/>
          <a:lstStyle/>
          <a:p>
            <a:fld id="{D1061403-95AD-4F67-AA0C-4038ECF27782}" type="slidenum">
              <a:rPr lang="en-US" smtClean="0"/>
              <a:pPr/>
              <a:t>15</a:t>
            </a:fld>
            <a:endParaRPr lang="en-US" dirty="0"/>
          </a:p>
        </p:txBody>
      </p:sp>
    </p:spTree>
    <p:extLst>
      <p:ext uri="{BB962C8B-B14F-4D97-AF65-F5344CB8AC3E}">
        <p14:creationId xmlns:p14="http://schemas.microsoft.com/office/powerpoint/2010/main" val="2537072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ct val="0"/>
              </a:spcBef>
            </a:pPr>
            <a:r>
              <a:rPr lang="en-US" dirty="0" smtClean="0"/>
              <a:t>Completed 08/22/2019 Loaded to APEX:</a:t>
            </a:r>
          </a:p>
          <a:p>
            <a:endParaRPr lang="en-US" dirty="0" smtClean="0"/>
          </a:p>
          <a:p>
            <a:r>
              <a:rPr lang="en-US" dirty="0" smtClean="0"/>
              <a:t>How to Compile:</a:t>
            </a:r>
          </a:p>
          <a:p>
            <a:endParaRPr lang="en-US" dirty="0" smtClean="0"/>
          </a:p>
          <a:p>
            <a:r>
              <a:rPr lang="en-US" dirty="0" smtClean="0"/>
              <a:t>Run the Visit Lapse Report</a:t>
            </a:r>
            <a:r>
              <a:rPr lang="en-US" baseline="0" dirty="0" smtClean="0"/>
              <a:t> in OSHA Express and export it as Excel with Headers.</a:t>
            </a:r>
          </a:p>
          <a:p>
            <a:endParaRPr lang="en-US" baseline="0" dirty="0" smtClean="0"/>
          </a:p>
          <a:p>
            <a:r>
              <a:rPr lang="en-US" baseline="0" dirty="0" smtClean="0"/>
              <a:t>Remove any duplicate entries that share the same Request Number and CSHO ID. Create a Column at the end of the data called “Type.” Use this formula to determine whether it was a consultation or an intervention:</a:t>
            </a:r>
          </a:p>
          <a:p>
            <a:endParaRPr lang="en-US" baseline="0" dirty="0" smtClean="0"/>
          </a:p>
          <a:p>
            <a:r>
              <a:rPr lang="en-US" baseline="0" dirty="0" smtClean="0"/>
              <a:t>=IF(LEFT(</a:t>
            </a:r>
            <a:r>
              <a:rPr lang="en-US" baseline="0" dirty="0" err="1" smtClean="0"/>
              <a:t>req_req_nr</a:t>
            </a:r>
            <a:r>
              <a:rPr lang="en-US" baseline="0" dirty="0" smtClean="0"/>
              <a:t>)="1","Intervention","Consultation")</a:t>
            </a:r>
          </a:p>
          <a:p>
            <a:endParaRPr lang="en-US" baseline="0" dirty="0" smtClean="0"/>
          </a:p>
          <a:p>
            <a:r>
              <a:rPr lang="en-US" baseline="0" dirty="0" smtClean="0"/>
              <a:t>Add a column for closed year, a column for closed quarter and a column for closed month. Populate them with the following formulae:</a:t>
            </a:r>
          </a:p>
          <a:p>
            <a:endParaRPr lang="en-US" baseline="0" dirty="0" smtClean="0"/>
          </a:p>
          <a:p>
            <a:r>
              <a:rPr lang="en-US" baseline="0" dirty="0" smtClean="0"/>
              <a:t>=YEAR(</a:t>
            </a:r>
            <a:r>
              <a:rPr lang="en-US" baseline="0" dirty="0" err="1" smtClean="0"/>
              <a:t>req_close_dt</a:t>
            </a:r>
            <a:r>
              <a:rPr lang="en-US" baseline="0" dirty="0" smtClean="0"/>
              <a:t>)</a:t>
            </a:r>
          </a:p>
          <a:p>
            <a:r>
              <a:rPr lang="en-US" baseline="0" dirty="0" smtClean="0"/>
              <a:t>=IF(CLOSEDMONTH&lt;=3,"Q1",IF(CLOSEDMONTH&lt;=6,"Q2",IF(CLOSEDMONTH&lt;=9,"Q3","Q4")))</a:t>
            </a:r>
          </a:p>
          <a:p>
            <a:r>
              <a:rPr lang="en-US" baseline="0" dirty="0" smtClean="0"/>
              <a:t>=MONTH(</a:t>
            </a:r>
            <a:r>
              <a:rPr lang="en-US" baseline="0" dirty="0" err="1" smtClean="0"/>
              <a:t>req_close_dt</a:t>
            </a:r>
            <a:r>
              <a:rPr lang="en-US" baseline="0" dirty="0" smtClean="0"/>
              <a:t>)</a:t>
            </a:r>
          </a:p>
          <a:p>
            <a:endParaRPr lang="en-US" baseline="0" dirty="0" smtClean="0"/>
          </a:p>
          <a:p>
            <a:r>
              <a:rPr lang="en-US" baseline="0" dirty="0" smtClean="0"/>
              <a:t>Create a Pivot Table using the year and quarter as rows, Type as columns and a count of </a:t>
            </a:r>
            <a:r>
              <a:rPr lang="en-US" baseline="0" dirty="0" err="1" smtClean="0"/>
              <a:t>req_req_nr</a:t>
            </a:r>
            <a:r>
              <a:rPr lang="en-US" baseline="0" dirty="0" smtClean="0"/>
              <a:t> as values. Voila.</a:t>
            </a:r>
          </a:p>
          <a:p>
            <a:endParaRPr lang="en-US" baseline="0" dirty="0" smtClean="0"/>
          </a:p>
          <a:p>
            <a:r>
              <a:rPr lang="en-US" baseline="0" dirty="0" smtClean="0"/>
              <a:t>Please note that the system seems to lose data after about three quarters, so comparing back further than that is suspect at best.</a:t>
            </a:r>
          </a:p>
          <a:p>
            <a:endParaRPr lang="en-US" baseline="0" dirty="0" smtClean="0"/>
          </a:p>
          <a:p>
            <a:endParaRPr lang="en-US" baseline="0" dirty="0" smtClean="0"/>
          </a:p>
          <a:p>
            <a:endParaRPr lang="en-US" dirty="0" smtClean="0"/>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D1061403-95AD-4F67-AA0C-4038ECF27782}" type="slidenum">
              <a:rPr lang="en-US" smtClean="0"/>
              <a:pPr/>
              <a:t>16</a:t>
            </a:fld>
            <a:endParaRPr lang="en-US"/>
          </a:p>
        </p:txBody>
      </p:sp>
    </p:spTree>
    <p:extLst>
      <p:ext uri="{BB962C8B-B14F-4D97-AF65-F5344CB8AC3E}">
        <p14:creationId xmlns:p14="http://schemas.microsoft.com/office/powerpoint/2010/main" val="1302307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13">
              <a:defRPr/>
            </a:pPr>
            <a:r>
              <a:rPr lang="en-US" baseline="0" dirty="0" smtClean="0"/>
              <a:t>Completed 08/20/2019</a:t>
            </a:r>
          </a:p>
          <a:p>
            <a:endParaRPr lang="en-US" dirty="0" smtClean="0"/>
          </a:p>
          <a:p>
            <a:r>
              <a:rPr lang="en-US" dirty="0" smtClean="0"/>
              <a:t>How to Compile:</a:t>
            </a:r>
          </a:p>
          <a:p>
            <a:pPr defTabSz="914113">
              <a:defRPr/>
            </a:pPr>
            <a:r>
              <a:rPr lang="en-US" baseline="0" dirty="0" smtClean="0"/>
              <a:t>The Bureau of Mines (Steve Riley) will provide this data to you in two separate e-mails. The first, containing mine certification testing data, will come in the first month of the quarter (don’t delete or lose it!). The second, showing the number of mine inspections, will come at the end of the quarter. Take the information they provide and input the numbers into this chart under the correct years and quarters. The goal of 33 inspections is set by the Bureau of Mines and based on staffing levels.</a:t>
            </a:r>
          </a:p>
        </p:txBody>
      </p:sp>
      <p:sp>
        <p:nvSpPr>
          <p:cNvPr id="4" name="Slide Number Placeholder 3"/>
          <p:cNvSpPr>
            <a:spLocks noGrp="1"/>
          </p:cNvSpPr>
          <p:nvPr>
            <p:ph type="sldNum" sz="quarter" idx="10"/>
          </p:nvPr>
        </p:nvSpPr>
        <p:spPr/>
        <p:txBody>
          <a:bodyPr/>
          <a:lstStyle/>
          <a:p>
            <a:fld id="{D1061403-95AD-4F67-AA0C-4038ECF27782}" type="slidenum">
              <a:rPr lang="en-US" smtClean="0"/>
              <a:pPr/>
              <a:t>17</a:t>
            </a:fld>
            <a:endParaRPr lang="en-US"/>
          </a:p>
        </p:txBody>
      </p:sp>
    </p:spTree>
    <p:extLst>
      <p:ext uri="{BB962C8B-B14F-4D97-AF65-F5344CB8AC3E}">
        <p14:creationId xmlns:p14="http://schemas.microsoft.com/office/powerpoint/2010/main" val="2789476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Completed 08/20/2019</a:t>
            </a:r>
          </a:p>
          <a:p>
            <a:pPr eaLnBrk="1" hangingPunct="1">
              <a:spcBef>
                <a:spcPct val="0"/>
              </a:spcBef>
            </a:pPr>
            <a:endParaRPr lang="en-US" dirty="0" smtClean="0"/>
          </a:p>
          <a:p>
            <a:pPr eaLnBrk="1" hangingPunct="1">
              <a:spcBef>
                <a:spcPct val="0"/>
              </a:spcBef>
            </a:pPr>
            <a:r>
              <a:rPr lang="en-US" dirty="0" smtClean="0"/>
              <a:t>How to Compile:</a:t>
            </a:r>
          </a:p>
          <a:p>
            <a:pPr eaLnBrk="1" hangingPunct="1">
              <a:spcBef>
                <a:spcPct val="0"/>
              </a:spcBef>
            </a:pPr>
            <a:r>
              <a:rPr lang="en-US" dirty="0" smtClean="0"/>
              <a:t>Use the data</a:t>
            </a:r>
            <a:r>
              <a:rPr lang="en-US" baseline="0" dirty="0" smtClean="0"/>
              <a:t> from the BLS SOII Status Report e-mailed from the Chicago Regional Office (Gail Barnett). A seasoned BLS Agent (Joe Black or Stacy Wart) can pull this report for you. Open the “Response Rate” tab, find the row corresponding with Indiana and copy the data. Open this chart and “paste special” the data, making sure to transpose it to a vertical column. The yellow goal matches the annual goal in at the top of the “Response Rate” tab. The green Goal is an internal measure, currently set at 3% above the yellow goal.</a:t>
            </a:r>
            <a:endParaRPr lang="en-US" dirty="0"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F36952-FD37-4046-8542-BECB9D9667E2}"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150787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61403-95AD-4F67-AA0C-4038ECF27782}" type="slidenum">
              <a:rPr lang="en-US" smtClean="0"/>
              <a:pPr/>
              <a:t>19</a:t>
            </a:fld>
            <a:endParaRPr lang="en-US"/>
          </a:p>
        </p:txBody>
      </p:sp>
    </p:spTree>
    <p:extLst>
      <p:ext uri="{BB962C8B-B14F-4D97-AF65-F5344CB8AC3E}">
        <p14:creationId xmlns:p14="http://schemas.microsoft.com/office/powerpoint/2010/main" val="314009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2BBADF-AAB6-4CBF-8619-53587C1F1E56}"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613265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Completed 08/26/2019</a:t>
            </a:r>
            <a:endParaRPr lang="en-US" dirty="0" smtClean="0"/>
          </a:p>
          <a:p>
            <a:endParaRPr lang="en-US" dirty="0" smtClean="0"/>
          </a:p>
          <a:p>
            <a:r>
              <a:rPr lang="en-US" dirty="0" smtClean="0"/>
              <a:t>To compile:</a:t>
            </a:r>
          </a:p>
          <a:p>
            <a:r>
              <a:rPr lang="en-US" dirty="0" smtClean="0"/>
              <a:t>IOSHA (Joan Stahl)</a:t>
            </a:r>
            <a:r>
              <a:rPr lang="en-US" baseline="0" dirty="0" smtClean="0"/>
              <a:t> maintains a Fatality and Accident Log in Excel. This log gives a brief description of the fatalities reported to IOSHA. Filter out all non-fatal events and events where IOSHA did not investigate. Pick a nature category for each event that best fits the narrative of the event. If you need assistance, ask a seasoned BLS coder for help.</a:t>
            </a:r>
            <a:endParaRPr lang="en-US" dirty="0" smtClean="0"/>
          </a:p>
        </p:txBody>
      </p:sp>
      <p:sp>
        <p:nvSpPr>
          <p:cNvPr id="4" name="Slide Number Placeholder 3"/>
          <p:cNvSpPr>
            <a:spLocks noGrp="1"/>
          </p:cNvSpPr>
          <p:nvPr>
            <p:ph type="sldNum" sz="quarter" idx="10"/>
          </p:nvPr>
        </p:nvSpPr>
        <p:spPr/>
        <p:txBody>
          <a:bodyPr/>
          <a:lstStyle/>
          <a:p>
            <a:fld id="{D1061403-95AD-4F67-AA0C-4038ECF27782}" type="slidenum">
              <a:rPr lang="en-US" smtClean="0"/>
              <a:pPr/>
              <a:t>20</a:t>
            </a:fld>
            <a:endParaRPr lang="en-US"/>
          </a:p>
        </p:txBody>
      </p:sp>
    </p:spTree>
    <p:extLst>
      <p:ext uri="{BB962C8B-B14F-4D97-AF65-F5344CB8AC3E}">
        <p14:creationId xmlns:p14="http://schemas.microsoft.com/office/powerpoint/2010/main" val="1559957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Completed 08/21/2019</a:t>
            </a:r>
          </a:p>
          <a:p>
            <a:endParaRPr lang="en-US" dirty="0" smtClean="0"/>
          </a:p>
          <a:p>
            <a:pPr>
              <a:spcBef>
                <a:spcPct val="0"/>
              </a:spcBef>
            </a:pPr>
            <a:r>
              <a:rPr lang="en-US" dirty="0" smtClean="0"/>
              <a:t>IOSHA Lapse Time Report, Export to Excel with Headers,</a:t>
            </a:r>
            <a:r>
              <a:rPr lang="en-US" baseline="0" dirty="0" smtClean="0"/>
              <a:t> find Date Value of Opening, Closing Conf, Track 1 (Supervisor Review), Track 2 (Director Review) and </a:t>
            </a:r>
            <a:r>
              <a:rPr lang="en-US" baseline="0" dirty="0" err="1" smtClean="0"/>
              <a:t>Vio</a:t>
            </a:r>
            <a:r>
              <a:rPr lang="en-US" baseline="0" dirty="0" smtClean="0"/>
              <a:t> EV Date (Citation). Create columns to show the month, year and quarter the citation was issued.</a:t>
            </a:r>
          </a:p>
          <a:p>
            <a:pPr>
              <a:spcBef>
                <a:spcPct val="0"/>
              </a:spcBef>
            </a:pPr>
            <a:endParaRPr lang="en-US" baseline="0" dirty="0" smtClean="0"/>
          </a:p>
          <a:p>
            <a:pPr>
              <a:spcBef>
                <a:spcPct val="0"/>
              </a:spcBef>
            </a:pPr>
            <a:r>
              <a:rPr lang="en-US" baseline="0" dirty="0" smtClean="0"/>
              <a:t>Opening Conf to Closing Conf = Closing Conf Date Value – Opening Conf Date Value</a:t>
            </a:r>
          </a:p>
          <a:p>
            <a:pPr>
              <a:spcBef>
                <a:spcPct val="0"/>
              </a:spcBef>
            </a:pPr>
            <a:r>
              <a:rPr lang="en-US" baseline="0" dirty="0" smtClean="0"/>
              <a:t>Closing Conf to Supervisor Review = Supervisor Review Date Value – Closing Conf Date Value</a:t>
            </a:r>
          </a:p>
          <a:p>
            <a:pPr>
              <a:spcBef>
                <a:spcPct val="0"/>
              </a:spcBef>
            </a:pPr>
            <a:r>
              <a:rPr lang="en-US" baseline="0" dirty="0" smtClean="0"/>
              <a:t>Supervisor Review to Director Review = Director Review Date Value – Supervisor Review Date Value</a:t>
            </a:r>
          </a:p>
          <a:p>
            <a:pPr>
              <a:spcBef>
                <a:spcPct val="0"/>
              </a:spcBef>
            </a:pPr>
            <a:r>
              <a:rPr lang="en-US" baseline="0" dirty="0" smtClean="0"/>
              <a:t>Director Review to Citation = Citation Date Value - Director Review Date Value</a:t>
            </a:r>
            <a:endParaRPr lang="en-US" dirty="0" smtClean="0"/>
          </a:p>
        </p:txBody>
      </p:sp>
      <p:sp>
        <p:nvSpPr>
          <p:cNvPr id="4" name="Slide Number Placeholder 3"/>
          <p:cNvSpPr>
            <a:spLocks noGrp="1"/>
          </p:cNvSpPr>
          <p:nvPr>
            <p:ph type="sldNum" sz="quarter" idx="10"/>
          </p:nvPr>
        </p:nvSpPr>
        <p:spPr/>
        <p:txBody>
          <a:bodyPr/>
          <a:lstStyle/>
          <a:p>
            <a:fld id="{D1061403-95AD-4F67-AA0C-4038ECF27782}" type="slidenum">
              <a:rPr lang="en-US" smtClean="0"/>
              <a:pPr/>
              <a:t>21</a:t>
            </a:fld>
            <a:endParaRPr lang="en-US" dirty="0"/>
          </a:p>
        </p:txBody>
      </p:sp>
    </p:spTree>
    <p:extLst>
      <p:ext uri="{BB962C8B-B14F-4D97-AF65-F5344CB8AC3E}">
        <p14:creationId xmlns:p14="http://schemas.microsoft.com/office/powerpoint/2010/main" val="1962999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Complete 08/20/2019</a:t>
            </a:r>
            <a:endParaRPr lang="en-US" dirty="0" smtClean="0"/>
          </a:p>
        </p:txBody>
      </p:sp>
      <p:sp>
        <p:nvSpPr>
          <p:cNvPr id="4" name="Slide Number Placeholder 3"/>
          <p:cNvSpPr>
            <a:spLocks noGrp="1"/>
          </p:cNvSpPr>
          <p:nvPr>
            <p:ph type="sldNum" sz="quarter" idx="10"/>
          </p:nvPr>
        </p:nvSpPr>
        <p:spPr/>
        <p:txBody>
          <a:bodyPr/>
          <a:lstStyle/>
          <a:p>
            <a:fld id="{D1061403-95AD-4F67-AA0C-4038ECF27782}" type="slidenum">
              <a:rPr lang="en-US" smtClean="0"/>
              <a:pPr/>
              <a:t>22</a:t>
            </a:fld>
            <a:endParaRPr lang="en-US"/>
          </a:p>
        </p:txBody>
      </p:sp>
    </p:spTree>
    <p:extLst>
      <p:ext uri="{BB962C8B-B14F-4D97-AF65-F5344CB8AC3E}">
        <p14:creationId xmlns:p14="http://schemas.microsoft.com/office/powerpoint/2010/main" val="706377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Completed</a:t>
            </a:r>
            <a:r>
              <a:rPr lang="en-US" baseline="0" dirty="0" smtClean="0"/>
              <a:t> 08/23/2019</a:t>
            </a:r>
          </a:p>
          <a:p>
            <a:endParaRPr lang="en-US" baseline="0" dirty="0" smtClean="0"/>
          </a:p>
          <a:p>
            <a:r>
              <a:rPr lang="en-US" baseline="0" dirty="0" smtClean="0"/>
              <a:t>How to Compile:</a:t>
            </a:r>
          </a:p>
          <a:p>
            <a:endParaRPr lang="en-US" baseline="0" dirty="0" smtClean="0"/>
          </a:p>
          <a:p>
            <a:r>
              <a:rPr lang="en-US" baseline="0" dirty="0" smtClean="0"/>
              <a:t>Ask the BSR Admin (Connie Trusty) for the total cases closed in the quarter and the number pending on the last day of the quarter.</a:t>
            </a:r>
            <a:endParaRPr lang="en-US" dirty="0"/>
          </a:p>
        </p:txBody>
      </p:sp>
      <p:sp>
        <p:nvSpPr>
          <p:cNvPr id="4" name="Slide Number Placeholder 3"/>
          <p:cNvSpPr>
            <a:spLocks noGrp="1"/>
          </p:cNvSpPr>
          <p:nvPr>
            <p:ph type="sldNum" sz="quarter" idx="10"/>
          </p:nvPr>
        </p:nvSpPr>
        <p:spPr/>
        <p:txBody>
          <a:bodyPr/>
          <a:lstStyle/>
          <a:p>
            <a:fld id="{D1061403-95AD-4F67-AA0C-4038ECF27782}" type="slidenum">
              <a:rPr lang="en-US" smtClean="0"/>
              <a:pPr/>
              <a:t>23</a:t>
            </a:fld>
            <a:endParaRPr lang="en-US"/>
          </a:p>
        </p:txBody>
      </p:sp>
    </p:spTree>
    <p:extLst>
      <p:ext uri="{BB962C8B-B14F-4D97-AF65-F5344CB8AC3E}">
        <p14:creationId xmlns:p14="http://schemas.microsoft.com/office/powerpoint/2010/main" val="881817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Completed 08/22/2019</a:t>
            </a:r>
          </a:p>
          <a:p>
            <a:endParaRPr lang="en-US" baseline="0" dirty="0" smtClean="0"/>
          </a:p>
          <a:p>
            <a:r>
              <a:rPr lang="en-US" baseline="0" dirty="0" smtClean="0"/>
              <a:t>This metric is compiled using the Length of Investigation (LOI) report produced by Whistleblower. Once the report is generated, hand-tally the number of days open for cases in that quarter and divide by the number of cases. Then, count how many of each type was processed that quarter for the Cases Closed chart. It’s not a bad idea to go back at least two quarters to make sure the numbers haven’t fluctuated due to older cases being closed out.</a:t>
            </a:r>
          </a:p>
        </p:txBody>
      </p:sp>
      <p:sp>
        <p:nvSpPr>
          <p:cNvPr id="4" name="Slide Number Placeholder 3"/>
          <p:cNvSpPr>
            <a:spLocks noGrp="1"/>
          </p:cNvSpPr>
          <p:nvPr>
            <p:ph type="sldNum" sz="quarter" idx="10"/>
          </p:nvPr>
        </p:nvSpPr>
        <p:spPr/>
        <p:txBody>
          <a:bodyPr/>
          <a:lstStyle/>
          <a:p>
            <a:fld id="{D1061403-95AD-4F67-AA0C-4038ECF27782}" type="slidenum">
              <a:rPr lang="en-US" smtClean="0"/>
              <a:pPr/>
              <a:t>24</a:t>
            </a:fld>
            <a:endParaRPr lang="en-US" dirty="0"/>
          </a:p>
        </p:txBody>
      </p:sp>
    </p:spTree>
    <p:extLst>
      <p:ext uri="{BB962C8B-B14F-4D97-AF65-F5344CB8AC3E}">
        <p14:creationId xmlns:p14="http://schemas.microsoft.com/office/powerpoint/2010/main" val="287122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Modified</a:t>
            </a:r>
            <a:r>
              <a:rPr lang="en-US" baseline="0" dirty="0" smtClean="0"/>
              <a:t> 08/22/2019</a:t>
            </a:r>
          </a:p>
          <a:p>
            <a:pPr>
              <a:spcBef>
                <a:spcPct val="0"/>
              </a:spcBef>
            </a:pPr>
            <a:endParaRPr lang="en-US" baseline="0" dirty="0" smtClean="0"/>
          </a:p>
          <a:p>
            <a:pPr>
              <a:spcBef>
                <a:spcPct val="0"/>
              </a:spcBef>
            </a:pPr>
            <a:r>
              <a:rPr lang="en-US" baseline="0" dirty="0" smtClean="0"/>
              <a:t>How to Compile:</a:t>
            </a:r>
          </a:p>
          <a:p>
            <a:pPr>
              <a:spcBef>
                <a:spcPct val="0"/>
              </a:spcBef>
            </a:pPr>
            <a:r>
              <a:rPr lang="en-US" baseline="0" dirty="0" smtClean="0"/>
              <a:t>Run a Standards Cited report in OSHA Express. Export it as Excel With Headers. Open the document and select all of the columns to make a pivot table. In the pivot table, set CSHO Area as the filter, </a:t>
            </a:r>
            <a:r>
              <a:rPr lang="en-US" baseline="0" dirty="0" err="1" smtClean="0"/>
              <a:t>Vio</a:t>
            </a:r>
            <a:r>
              <a:rPr lang="en-US" baseline="0" dirty="0" smtClean="0"/>
              <a:t> Part and </a:t>
            </a:r>
            <a:r>
              <a:rPr lang="en-US" baseline="0" dirty="0" err="1" smtClean="0"/>
              <a:t>Vio</a:t>
            </a:r>
            <a:r>
              <a:rPr lang="en-US" baseline="0" dirty="0" smtClean="0"/>
              <a:t> Sect as the columns and a count of </a:t>
            </a:r>
            <a:r>
              <a:rPr lang="en-US" baseline="0" dirty="0" err="1" smtClean="0"/>
              <a:t>Vio</a:t>
            </a:r>
            <a:r>
              <a:rPr lang="en-US" baseline="0" dirty="0" smtClean="0"/>
              <a:t> Part as the value. Set the filter to “CS” and find the ten standards with the highest numbers of citations. Do the same for GI.</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9233B-37D6-4489-9307-BA54F4D5BBBB}"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657584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Complete 08/20/2019</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9233B-37D6-4489-9307-BA54F4D5BBBB}"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3216683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Completed 8/29/2019</a:t>
            </a:r>
          </a:p>
          <a:p>
            <a:endParaRPr lang="en-US" dirty="0"/>
          </a:p>
        </p:txBody>
      </p:sp>
      <p:sp>
        <p:nvSpPr>
          <p:cNvPr id="4" name="Slide Number Placeholder 3"/>
          <p:cNvSpPr>
            <a:spLocks noGrp="1"/>
          </p:cNvSpPr>
          <p:nvPr>
            <p:ph type="sldNum" sz="quarter" idx="10"/>
          </p:nvPr>
        </p:nvSpPr>
        <p:spPr/>
        <p:txBody>
          <a:bodyPr/>
          <a:lstStyle/>
          <a:p>
            <a:fld id="{D1061403-95AD-4F67-AA0C-4038ECF27782}" type="slidenum">
              <a:rPr lang="en-US" smtClean="0"/>
              <a:pPr/>
              <a:t>27</a:t>
            </a:fld>
            <a:endParaRPr lang="en-US"/>
          </a:p>
        </p:txBody>
      </p:sp>
    </p:spTree>
    <p:extLst>
      <p:ext uri="{BB962C8B-B14F-4D97-AF65-F5344CB8AC3E}">
        <p14:creationId xmlns:p14="http://schemas.microsoft.com/office/powerpoint/2010/main" val="1579360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08/22/2019</a:t>
            </a:r>
          </a:p>
          <a:p>
            <a:endParaRPr lang="en-US" baseline="0" dirty="0" smtClean="0"/>
          </a:p>
          <a:p>
            <a:r>
              <a:rPr lang="en-US" baseline="0" dirty="0" smtClean="0"/>
              <a:t>How to Compile: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Copy the Wage Claim Data</a:t>
            </a:r>
            <a:r>
              <a:rPr lang="en-US" sz="1200" baseline="0" dirty="0" smtClean="0"/>
              <a:t> </a:t>
            </a:r>
            <a:r>
              <a:rPr lang="en-US" sz="1200" dirty="0" smtClean="0"/>
              <a:t>file located</a:t>
            </a:r>
            <a:r>
              <a:rPr lang="en-US" sz="1200" baseline="0" dirty="0" smtClean="0"/>
              <a:t> at S:\Wage &amp; Hour\Wage Claims Data - DO NOT MOVE OR DELETE\Wage Claims 10-31-2012.xlsm to a safe place. Open it and run the macro called “</a:t>
            </a:r>
            <a:r>
              <a:rPr lang="en-US" sz="1200" baseline="0" dirty="0" err="1" smtClean="0"/>
              <a:t>QuarterlyMetrics</a:t>
            </a:r>
            <a:r>
              <a:rPr lang="en-US" sz="1200" baseline="0" dirty="0" smtClean="0"/>
              <a:t>.” Create a pivot table using the Received Year and Received Quarter as the rows. Add Disposition as the columns and Count of Received Quarter as the values. Add Meritorious as a filter. Filter Meritorious to “Yes.” Enter the number of Accepted cases into Accepted – Meritorious in the chart. Filter Meritorious to “&lt;blank&gt;.” Enter the number of Accepted claims into Accepted – Non-Meritorious in the chart. Filter Meritorious to “All.” Continue to input the corresponding numbers from the pivot table into the chart.</a:t>
            </a:r>
          </a:p>
        </p:txBody>
      </p:sp>
      <p:sp>
        <p:nvSpPr>
          <p:cNvPr id="4" name="Slide Number Placeholder 3"/>
          <p:cNvSpPr>
            <a:spLocks noGrp="1"/>
          </p:cNvSpPr>
          <p:nvPr>
            <p:ph type="sldNum" sz="quarter" idx="10"/>
          </p:nvPr>
        </p:nvSpPr>
        <p:spPr/>
        <p:txBody>
          <a:bodyPr/>
          <a:lstStyle/>
          <a:p>
            <a:fld id="{D1061403-95AD-4F67-AA0C-4038ECF27782}" type="slidenum">
              <a:rPr lang="en-US" smtClean="0"/>
              <a:pPr/>
              <a:t>28</a:t>
            </a:fld>
            <a:endParaRPr lang="en-US" dirty="0"/>
          </a:p>
        </p:txBody>
      </p:sp>
    </p:spTree>
    <p:extLst>
      <p:ext uri="{BB962C8B-B14F-4D97-AF65-F5344CB8AC3E}">
        <p14:creationId xmlns:p14="http://schemas.microsoft.com/office/powerpoint/2010/main" val="1908624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Completed 08/21/2019</a:t>
            </a:r>
          </a:p>
          <a:p>
            <a:endParaRPr lang="en-US" dirty="0" smtClean="0"/>
          </a:p>
          <a:p>
            <a:endParaRPr lang="en-US" dirty="0" smtClean="0"/>
          </a:p>
          <a:p>
            <a:endParaRPr lang="en-US" dirty="0" smtClean="0"/>
          </a:p>
          <a:p>
            <a:r>
              <a:rPr lang="en-US" dirty="0" smtClean="0"/>
              <a:t>Input data for sheet INSafe </a:t>
            </a:r>
            <a:r>
              <a:rPr lang="en-US" dirty="0" err="1" smtClean="0"/>
              <a:t>Avg</a:t>
            </a:r>
            <a:r>
              <a:rPr lang="en-US" baseline="0" dirty="0" smtClean="0"/>
              <a:t> Lapsed Time Consult cells </a:t>
            </a:r>
            <a:r>
              <a:rPr lang="en-US" dirty="0" smtClean="0"/>
              <a:t>B83 – B85 AND F83 – F85</a:t>
            </a:r>
          </a:p>
        </p:txBody>
      </p:sp>
      <p:sp>
        <p:nvSpPr>
          <p:cNvPr id="4" name="Slide Number Placeholder 3"/>
          <p:cNvSpPr>
            <a:spLocks noGrp="1"/>
          </p:cNvSpPr>
          <p:nvPr>
            <p:ph type="sldNum" sz="quarter" idx="10"/>
          </p:nvPr>
        </p:nvSpPr>
        <p:spPr/>
        <p:txBody>
          <a:bodyPr/>
          <a:lstStyle/>
          <a:p>
            <a:fld id="{D1061403-95AD-4F67-AA0C-4038ECF27782}" type="slidenum">
              <a:rPr lang="en-US" smtClean="0"/>
              <a:pPr/>
              <a:t>29</a:t>
            </a:fld>
            <a:endParaRPr lang="en-US" dirty="0"/>
          </a:p>
        </p:txBody>
      </p:sp>
    </p:spTree>
    <p:extLst>
      <p:ext uri="{BB962C8B-B14F-4D97-AF65-F5344CB8AC3E}">
        <p14:creationId xmlns:p14="http://schemas.microsoft.com/office/powerpoint/2010/main" val="31330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61403-95AD-4F67-AA0C-4038ECF27782}" type="slidenum">
              <a:rPr lang="en-US" smtClean="0"/>
              <a:pPr/>
              <a:t>3</a:t>
            </a:fld>
            <a:endParaRPr lang="en-US"/>
          </a:p>
        </p:txBody>
      </p:sp>
    </p:spTree>
    <p:extLst>
      <p:ext uri="{BB962C8B-B14F-4D97-AF65-F5344CB8AC3E}">
        <p14:creationId xmlns:p14="http://schemas.microsoft.com/office/powerpoint/2010/main" val="3820871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Completed 08/20/2019</a:t>
            </a:r>
          </a:p>
          <a:p>
            <a:endParaRPr lang="en-US" dirty="0" smtClean="0"/>
          </a:p>
          <a:p>
            <a:r>
              <a:rPr lang="en-US" dirty="0" smtClean="0"/>
              <a:t>How to Compile:</a:t>
            </a:r>
          </a:p>
          <a:p>
            <a:pPr defTabSz="914113">
              <a:defRPr/>
            </a:pPr>
            <a:r>
              <a:rPr lang="en-US" baseline="0" dirty="0" smtClean="0"/>
              <a:t>The Bureau of Mines (Steve Riley or Joby Johnson) will provide this data to you in two separate e-mails. The first, containing mine certification testing data, will come in the first month of the quarter (don’t delete or lose it!). The second, showing the number of mine inspections, will come at the end of the quarter. Take the information they provide and input the numbers into this chart under the correct years and quarters. A=Attempted, P=Passed. The blank row is used to separate the bars on the chart.</a:t>
            </a:r>
            <a:endParaRPr lang="en-US" dirty="0" smtClean="0"/>
          </a:p>
        </p:txBody>
      </p:sp>
      <p:sp>
        <p:nvSpPr>
          <p:cNvPr id="4" name="Slide Number Placeholder 3"/>
          <p:cNvSpPr>
            <a:spLocks noGrp="1"/>
          </p:cNvSpPr>
          <p:nvPr>
            <p:ph type="sldNum" sz="quarter" idx="10"/>
          </p:nvPr>
        </p:nvSpPr>
        <p:spPr/>
        <p:txBody>
          <a:bodyPr/>
          <a:lstStyle/>
          <a:p>
            <a:fld id="{D1061403-95AD-4F67-AA0C-4038ECF27782}" type="slidenum">
              <a:rPr lang="en-US" smtClean="0"/>
              <a:pPr/>
              <a:t>30</a:t>
            </a:fld>
            <a:endParaRPr lang="en-US"/>
          </a:p>
        </p:txBody>
      </p:sp>
    </p:spTree>
    <p:extLst>
      <p:ext uri="{BB962C8B-B14F-4D97-AF65-F5344CB8AC3E}">
        <p14:creationId xmlns:p14="http://schemas.microsoft.com/office/powerpoint/2010/main" val="1696061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Completed 08/20/2019</a:t>
            </a:r>
          </a:p>
          <a:p>
            <a:pPr eaLnBrk="1" hangingPunct="1">
              <a:spcBef>
                <a:spcPct val="0"/>
              </a:spcBef>
            </a:pPr>
            <a:endParaRPr lang="en-US" dirty="0" smtClean="0"/>
          </a:p>
          <a:p>
            <a:pPr eaLnBrk="1" hangingPunct="1">
              <a:spcBef>
                <a:spcPct val="0"/>
              </a:spcBef>
            </a:pPr>
            <a:r>
              <a:rPr lang="en-US" dirty="0" smtClean="0"/>
              <a:t>How to Compile:</a:t>
            </a:r>
          </a:p>
          <a:p>
            <a:pPr eaLnBrk="1" hangingPunct="1">
              <a:spcBef>
                <a:spcPct val="0"/>
              </a:spcBef>
            </a:pPr>
            <a:r>
              <a:rPr lang="en-US" dirty="0" smtClean="0"/>
              <a:t>Use the data</a:t>
            </a:r>
            <a:r>
              <a:rPr lang="en-US" baseline="0" dirty="0" smtClean="0"/>
              <a:t> from the BLS SOII Status Report e-mailed from the Chicago Regional Office (Gail Barnett). A seasoned BLS Agent (Joe Black or Stacy Wart) can pull this report for you. Open the “Response Rate” tab, find the row corresponding with Indiana and copy the data. Open this chart and “paste special” the data, making sure to transpose it to a vertical column. The yellow goal matches the annual goal in at the top of the “Response Rate” tab. The green Goal is an internal measure, currently set at 3% above the yellow goal.</a:t>
            </a:r>
            <a:endParaRPr lang="en-US" dirty="0" smtClean="0"/>
          </a:p>
          <a:p>
            <a:pPr eaLnBrk="1" hangingPunct="1">
              <a:spcBef>
                <a:spcPct val="0"/>
              </a:spcBef>
            </a:pPr>
            <a:endParaRPr lang="en-US" dirty="0"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2B6E3-D561-4831-B261-B2B30FBC8A80}"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1604210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Completed 08/20/2019</a:t>
            </a:r>
          </a:p>
          <a:p>
            <a:pPr eaLnBrk="1" hangingPunct="1">
              <a:spcBef>
                <a:spcPct val="0"/>
              </a:spcBef>
            </a:pPr>
            <a:endParaRPr lang="en-US" dirty="0" smtClean="0"/>
          </a:p>
          <a:p>
            <a:pPr eaLnBrk="1" hangingPunct="1">
              <a:spcBef>
                <a:spcPct val="0"/>
              </a:spcBef>
            </a:pPr>
            <a:r>
              <a:rPr lang="en-US" dirty="0" smtClean="0"/>
              <a:t>How to Compile:</a:t>
            </a:r>
          </a:p>
          <a:p>
            <a:pPr eaLnBrk="1" hangingPunct="1">
              <a:spcBef>
                <a:spcPct val="0"/>
              </a:spcBef>
            </a:pPr>
            <a:r>
              <a:rPr lang="en-US" dirty="0" smtClean="0"/>
              <a:t>Use the data</a:t>
            </a:r>
            <a:r>
              <a:rPr lang="en-US" baseline="0" dirty="0" smtClean="0"/>
              <a:t> from the BLS SOII Status Report e-mailed from the Chicago Regional Office (Gail Barnett). A seasoned BLS Agent (Joe Black or Stacy Wart) can pull this report for you. Open the “Response Rate” tab, find the row corresponding with Indiana and copy the data. Open this chart and “paste special” the data, making sure to transpose it to a vertical column. The yellow goal matches the annual goal in at the top of the “Response Rate” tab. The green Goal is an internal measure, currently set at 3% above the yellow goal.</a:t>
            </a:r>
            <a:endParaRPr lang="en-US" dirty="0" smtClean="0"/>
          </a:p>
          <a:p>
            <a:pPr eaLnBrk="1" hangingPunct="1">
              <a:spcBef>
                <a:spcPct val="0"/>
              </a:spcBef>
            </a:pPr>
            <a:endParaRPr lang="en-US" dirty="0"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2B6E3-D561-4831-B261-B2B30FBC8A80}" type="slidenum">
              <a:rPr lang="en-US" smtClean="0"/>
              <a:pPr fontAlgn="base">
                <a:spcBef>
                  <a:spcPct val="0"/>
                </a:spcBef>
                <a:spcAft>
                  <a:spcPct val="0"/>
                </a:spcAft>
                <a:defRPr/>
              </a:pPr>
              <a:t>32</a:t>
            </a:fld>
            <a:endParaRPr lang="en-US" smtClean="0"/>
          </a:p>
        </p:txBody>
      </p:sp>
    </p:spTree>
    <p:extLst>
      <p:ext uri="{BB962C8B-B14F-4D97-AF65-F5344CB8AC3E}">
        <p14:creationId xmlns:p14="http://schemas.microsoft.com/office/powerpoint/2010/main" val="189450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61403-95AD-4F67-AA0C-4038ECF27782}" type="slidenum">
              <a:rPr lang="en-US" smtClean="0"/>
              <a:pPr/>
              <a:t>4</a:t>
            </a:fld>
            <a:endParaRPr lang="en-US"/>
          </a:p>
        </p:txBody>
      </p:sp>
    </p:spTree>
    <p:extLst>
      <p:ext uri="{BB962C8B-B14F-4D97-AF65-F5344CB8AC3E}">
        <p14:creationId xmlns:p14="http://schemas.microsoft.com/office/powerpoint/2010/main" val="13836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61403-95AD-4F67-AA0C-4038ECF27782}" type="slidenum">
              <a:rPr lang="en-US" smtClean="0"/>
              <a:pPr/>
              <a:t>5</a:t>
            </a:fld>
            <a:endParaRPr lang="en-US"/>
          </a:p>
        </p:txBody>
      </p:sp>
    </p:spTree>
    <p:extLst>
      <p:ext uri="{BB962C8B-B14F-4D97-AF65-F5344CB8AC3E}">
        <p14:creationId xmlns:p14="http://schemas.microsoft.com/office/powerpoint/2010/main" val="377991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Completed 11/15/2018</a:t>
            </a:r>
          </a:p>
          <a:p>
            <a:pPr>
              <a:spcBef>
                <a:spcPct val="0"/>
              </a:spcBef>
            </a:pPr>
            <a:endParaRPr lang="en-US" dirty="0" smtClean="0"/>
          </a:p>
          <a:p>
            <a:pPr>
              <a:spcBef>
                <a:spcPct val="0"/>
              </a:spcBef>
            </a:pPr>
            <a:r>
              <a:rPr lang="en-US" dirty="0" smtClean="0"/>
              <a:t>How to compile:</a:t>
            </a:r>
          </a:p>
          <a:p>
            <a:pPr>
              <a:spcBef>
                <a:spcPct val="0"/>
              </a:spcBef>
            </a:pPr>
            <a:r>
              <a:rPr lang="en-US" dirty="0" smtClean="0"/>
              <a:t>This number comes directly from the Survey of Occupational Injuries</a:t>
            </a:r>
            <a:r>
              <a:rPr lang="en-US" baseline="0" dirty="0" smtClean="0"/>
              <a:t> and Illnesses Data Table 1. Take the overall Injury and Illness Rate number and chart it by survey year.</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2DB898-2A61-412C-82D0-36335AA0A668}"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369098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Completed 08/20/2019</a:t>
            </a:r>
          </a:p>
          <a:p>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How to compile:</a:t>
            </a:r>
          </a:p>
          <a:p>
            <a:r>
              <a:rPr lang="en-US" sz="1100" dirty="0" smtClean="0"/>
              <a:t>IOSHA</a:t>
            </a:r>
            <a:r>
              <a:rPr lang="en-US" sz="1100" baseline="0" dirty="0" smtClean="0"/>
              <a:t> keeps a listing of all </a:t>
            </a:r>
            <a:r>
              <a:rPr lang="en-US" sz="1100" baseline="0" dirty="0" err="1" smtClean="0"/>
              <a:t>VPP</a:t>
            </a:r>
            <a:r>
              <a:rPr lang="en-US" sz="1100" baseline="0" dirty="0" smtClean="0"/>
              <a:t> sites and INSAFE keeps a listing of all </a:t>
            </a:r>
            <a:r>
              <a:rPr lang="en-US" sz="1100" baseline="0" dirty="0" err="1" smtClean="0"/>
              <a:t>INSHARP</a:t>
            </a:r>
            <a:r>
              <a:rPr lang="en-US" sz="1100" baseline="0" dirty="0" smtClean="0"/>
              <a:t> sites. Ask each division (Kathy Brewer in IOSHA and Rebecca Ellson in INSAFE) for the current lists. Count the number of active participants in each spreadsheet and add them to the chart by the correct quarter and year.</a:t>
            </a:r>
            <a:endParaRPr lang="en-US" sz="1100" dirty="0" smtClean="0"/>
          </a:p>
        </p:txBody>
      </p:sp>
      <p:sp>
        <p:nvSpPr>
          <p:cNvPr id="4" name="Slide Number Placeholder 3"/>
          <p:cNvSpPr>
            <a:spLocks noGrp="1"/>
          </p:cNvSpPr>
          <p:nvPr>
            <p:ph type="sldNum" sz="quarter" idx="10"/>
          </p:nvPr>
        </p:nvSpPr>
        <p:spPr/>
        <p:txBody>
          <a:bodyPr/>
          <a:lstStyle/>
          <a:p>
            <a:fld id="{D1061403-95AD-4F67-AA0C-4038ECF27782}" type="slidenum">
              <a:rPr lang="en-US" smtClean="0"/>
              <a:pPr/>
              <a:t>7</a:t>
            </a:fld>
            <a:endParaRPr lang="en-US"/>
          </a:p>
        </p:txBody>
      </p:sp>
    </p:spTree>
    <p:extLst>
      <p:ext uri="{BB962C8B-B14F-4D97-AF65-F5344CB8AC3E}">
        <p14:creationId xmlns:p14="http://schemas.microsoft.com/office/powerpoint/2010/main" val="410849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Completed </a:t>
            </a:r>
            <a:r>
              <a:rPr lang="en-US" sz="1100" dirty="0" smtClean="0"/>
              <a:t>08/22/2019 Loaded to APEX:</a:t>
            </a:r>
          </a:p>
          <a:p>
            <a:endParaRPr lang="en-US" sz="1100" dirty="0" smtClean="0"/>
          </a:p>
          <a:p>
            <a:r>
              <a:rPr lang="en-US" sz="1100" baseline="0" dirty="0" smtClean="0"/>
              <a:t>How to Compile:</a:t>
            </a:r>
          </a:p>
          <a:p>
            <a:r>
              <a:rPr lang="en-US" sz="1100" dirty="0" smtClean="0"/>
              <a:t>Copy the Wage Claim Data</a:t>
            </a:r>
            <a:r>
              <a:rPr lang="en-US" sz="1100" baseline="0" dirty="0" smtClean="0"/>
              <a:t> </a:t>
            </a:r>
            <a:r>
              <a:rPr lang="en-US" sz="1100" dirty="0" smtClean="0"/>
              <a:t>file located</a:t>
            </a:r>
            <a:r>
              <a:rPr lang="en-US" sz="1100" baseline="0" dirty="0" smtClean="0"/>
              <a:t> at S:\Wage &amp; Hour\Wage Claims Data - DO NOT MOVE OR DELETE\Wage Claims 10-31-2012.xlsm to a safe place. Open it and run the macro called “</a:t>
            </a:r>
            <a:r>
              <a:rPr lang="en-US" sz="1100" baseline="0" dirty="0" err="1" smtClean="0"/>
              <a:t>QuarterlyMetrics</a:t>
            </a:r>
            <a:r>
              <a:rPr lang="en-US" sz="1100" baseline="0" dirty="0" smtClean="0"/>
              <a:t>.” Create a pivot table using the Opened Year and Opened Quarter as the rows and Meritorious as a filter. Add Count of Meritorious, Count of Amount Recovered and Sum of Amount Recovered as the values. Set the Meritorious filter to “Yes.” Divide the count of Amount Recovered by the Count of Meritorious to find the percentage of meritorious claims with amount recovered. The Sum of Amount Recovered column shows the total wages recovered.</a:t>
            </a:r>
          </a:p>
        </p:txBody>
      </p:sp>
      <p:sp>
        <p:nvSpPr>
          <p:cNvPr id="4" name="Slide Number Placeholder 3"/>
          <p:cNvSpPr>
            <a:spLocks noGrp="1"/>
          </p:cNvSpPr>
          <p:nvPr>
            <p:ph type="sldNum" sz="quarter" idx="10"/>
          </p:nvPr>
        </p:nvSpPr>
        <p:spPr/>
        <p:txBody>
          <a:bodyPr/>
          <a:lstStyle/>
          <a:p>
            <a:fld id="{D1061403-95AD-4F67-AA0C-4038ECF27782}" type="slidenum">
              <a:rPr lang="en-US" smtClean="0"/>
              <a:pPr/>
              <a:t>8</a:t>
            </a:fld>
            <a:endParaRPr lang="en-US"/>
          </a:p>
        </p:txBody>
      </p:sp>
    </p:spTree>
    <p:extLst>
      <p:ext uri="{BB962C8B-B14F-4D97-AF65-F5344CB8AC3E}">
        <p14:creationId xmlns:p14="http://schemas.microsoft.com/office/powerpoint/2010/main" val="2293812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Completed 08/20/2019</a:t>
            </a:r>
          </a:p>
          <a:p>
            <a:pPr>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How to compile:</a:t>
            </a:r>
          </a:p>
          <a:p>
            <a:pPr>
              <a:spcBef>
                <a:spcPct val="0"/>
              </a:spcBef>
            </a:pPr>
            <a:endParaRPr lang="en-US" dirty="0" smtClean="0"/>
          </a:p>
          <a:p>
            <a:pPr>
              <a:spcBef>
                <a:spcPct val="0"/>
              </a:spcBef>
            </a:pPr>
            <a:endParaRPr lang="en-US" dirty="0" smtClean="0"/>
          </a:p>
          <a:p>
            <a:pPr>
              <a:spcBef>
                <a:spcPct val="0"/>
              </a:spcBef>
            </a:pPr>
            <a:r>
              <a:rPr lang="en-US" dirty="0" smtClean="0"/>
              <a:t>IOSHA Lapse Report, Export to Excel with Headers,</a:t>
            </a:r>
            <a:r>
              <a:rPr lang="en-US" baseline="0" dirty="0" smtClean="0"/>
              <a:t> find Date Value of Opening, Closing Conf, Track 1 (Supervisor Review), Track 2 (Director Review) and </a:t>
            </a:r>
            <a:r>
              <a:rPr lang="en-US" baseline="0" dirty="0" err="1" smtClean="0"/>
              <a:t>Vio</a:t>
            </a:r>
            <a:r>
              <a:rPr lang="en-US" baseline="0" dirty="0" smtClean="0"/>
              <a:t> </a:t>
            </a:r>
            <a:r>
              <a:rPr lang="en-US" baseline="0" dirty="0" err="1" smtClean="0"/>
              <a:t>EV</a:t>
            </a:r>
            <a:r>
              <a:rPr lang="en-US" baseline="0" dirty="0" smtClean="0"/>
              <a:t> Date (Citation).</a:t>
            </a:r>
          </a:p>
          <a:p>
            <a:pPr>
              <a:spcBef>
                <a:spcPct val="0"/>
              </a:spcBef>
            </a:pPr>
            <a:endParaRPr lang="en-US" baseline="0" dirty="0" smtClean="0"/>
          </a:p>
          <a:p>
            <a:pPr>
              <a:spcBef>
                <a:spcPct val="0"/>
              </a:spcBef>
            </a:pPr>
            <a:r>
              <a:rPr lang="en-US" baseline="0" dirty="0" smtClean="0"/>
              <a:t>Opening Conf to Closing Conf = Closing Conf Date Value – Opening Conf Date Value</a:t>
            </a:r>
          </a:p>
          <a:p>
            <a:pPr>
              <a:spcBef>
                <a:spcPct val="0"/>
              </a:spcBef>
            </a:pPr>
            <a:r>
              <a:rPr lang="en-US" baseline="0" dirty="0" smtClean="0"/>
              <a:t>Closing Conf to Supervisor Review = Supervisor Review Date Value – Closing Conf Date Value</a:t>
            </a:r>
          </a:p>
          <a:p>
            <a:pPr>
              <a:spcBef>
                <a:spcPct val="0"/>
              </a:spcBef>
            </a:pPr>
            <a:r>
              <a:rPr lang="en-US" baseline="0" dirty="0" smtClean="0"/>
              <a:t>Supervisor Review to Director Review = Director Review Date Value – Supervisor Review Date Value</a:t>
            </a:r>
          </a:p>
          <a:p>
            <a:pPr>
              <a:spcBef>
                <a:spcPct val="0"/>
              </a:spcBef>
            </a:pPr>
            <a:r>
              <a:rPr lang="en-US" baseline="0" dirty="0" smtClean="0"/>
              <a:t>Director Review to Citation = Citation Date Value - Director Review Date Value</a:t>
            </a: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3502EB-DE68-427C-81D8-C5AF38699CB2}"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139601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133600"/>
            <a:ext cx="9144000" cy="14782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581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78A38-9A77-4ADE-8D74-0F7AD05D2020}" type="datetime1">
              <a:rPr lang="en-US" smtClean="0"/>
              <a:pPr/>
              <a:t>8/29/2019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8FA6F-2AC8-4801-82F1-B32B43D0389D}" type="datetime1">
              <a:rPr lang="en-US" smtClean="0"/>
              <a:pPr/>
              <a:t>8/29/2019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CADBF-5043-439F-8A95-E7B537E6D4C1}" type="datetime1">
              <a:rPr lang="en-US" smtClean="0"/>
              <a:pPr/>
              <a:t>8/29/2019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76224"/>
            <a:ext cx="9144000" cy="64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563562"/>
          </a:xfrm>
        </p:spPr>
        <p:txBody>
          <a:bodyPr/>
          <a:lstStyle>
            <a:lvl1pPr>
              <a:defRPr>
                <a:solidFill>
                  <a:schemeClr val="bg1"/>
                </a:solidFill>
                <a:latin typeface="Georg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14400"/>
            <a:ext cx="8229600" cy="5211763"/>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descr="results.jpeg"/>
          <p:cNvPicPr>
            <a:picLocks noChangeAspect="1"/>
          </p:cNvPicPr>
          <p:nvPr userDrawn="1"/>
        </p:nvPicPr>
        <p:blipFill>
          <a:blip r:embed="rId2" cstate="print">
            <a:lum bright="-30000" contrast="30000"/>
          </a:blip>
          <a:srcRect l="10108" r="3253"/>
          <a:stretch>
            <a:fillRect/>
          </a:stretch>
        </p:blipFill>
        <p:spPr>
          <a:xfrm>
            <a:off x="0" y="0"/>
            <a:ext cx="9144000" cy="6858000"/>
          </a:xfrm>
          <a:prstGeom prst="rect">
            <a:avLst/>
          </a:prstGeom>
        </p:spPr>
      </p:pic>
      <p:sp>
        <p:nvSpPr>
          <p:cNvPr id="8" name="Rectangle 7"/>
          <p:cNvSpPr/>
          <p:nvPr userDrawn="1"/>
        </p:nvSpPr>
        <p:spPr>
          <a:xfrm>
            <a:off x="0" y="4419600"/>
            <a:ext cx="9144000" cy="14782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45977C0-CB4A-4A5C-9A35-3752C4747DB8}" type="datetime1">
              <a:rPr lang="en-US" smtClean="0"/>
              <a:pPr/>
              <a:t>8/29/2019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9" name="Title 2"/>
          <p:cNvSpPr>
            <a:spLocks noGrp="1"/>
          </p:cNvSpPr>
          <p:nvPr userDrawn="1">
            <p:ph type="title"/>
          </p:nvPr>
        </p:nvSpPr>
        <p:spPr>
          <a:xfrm>
            <a:off x="2286000" y="4900628"/>
            <a:ext cx="5943600" cy="547672"/>
          </a:xfrm>
        </p:spPr>
        <p:txBody>
          <a:bodyPr vert="horz" lIns="91440" tIns="45720" rIns="91440" bIns="45720" rtlCol="0" anchor="t">
            <a:normAutofit fontScale="90000"/>
          </a:bodyPr>
          <a:lstStyle>
            <a:lvl1pPr algn="l">
              <a:defRPr/>
            </a:lvl1pPr>
          </a:lstStyle>
          <a:p>
            <a:pPr>
              <a:defRPr/>
            </a:pPr>
            <a:r>
              <a:rPr lang="en-US" sz="2800" cap="small" dirty="0" smtClean="0">
                <a:latin typeface="+mn-lt"/>
              </a:rPr>
              <a:t>A Production and Analysis by the Division of Quality, Metrics &amp; Statistics</a:t>
            </a:r>
          </a:p>
        </p:txBody>
      </p:sp>
      <p:sp>
        <p:nvSpPr>
          <p:cNvPr id="10" name="Subtitle 1"/>
          <p:cNvSpPr>
            <a:spLocks noGrp="1"/>
          </p:cNvSpPr>
          <p:nvPr userDrawn="1">
            <p:ph type="body" idx="1"/>
          </p:nvPr>
        </p:nvSpPr>
        <p:spPr>
          <a:xfrm>
            <a:off x="2286000" y="4457700"/>
            <a:ext cx="5943600" cy="509587"/>
          </a:xfrm>
        </p:spPr>
        <p:txBody>
          <a:bodyPr vert="horz" lIns="91440" tIns="45720" rIns="91440" bIns="45720" rtlCol="0" anchor="b">
            <a:normAutofit fontScale="70000" lnSpcReduction="20000"/>
          </a:bodyPr>
          <a:lstStyle>
            <a:lvl1pPr marL="342900" indent="-342900" algn="l" defTabSz="914400" rtl="0" eaLnBrk="1" fontAlgn="auto" latinLnBrk="0" hangingPunct="1">
              <a:lnSpc>
                <a:spcPct val="80000"/>
              </a:lnSpc>
              <a:spcBef>
                <a:spcPct val="20000"/>
              </a:spcBef>
              <a:spcAft>
                <a:spcPts val="0"/>
              </a:spcAft>
              <a:buFont typeface="Arial" pitchFamily="34" charset="0"/>
              <a:buNone/>
              <a:defRPr lang="en-US" sz="2000" kern="1200" cap="small" dirty="0" smtClean="0">
                <a:solidFill>
                  <a:schemeClr val="bg1"/>
                </a:solidFill>
                <a:latin typeface="+mn-lt"/>
                <a:ea typeface="+mn-ea"/>
                <a:cs typeface="+mn-cs"/>
              </a:defRPr>
            </a:lvl1pPr>
          </a:lstStyle>
          <a:p>
            <a:pPr fontAlgn="auto">
              <a:spcAft>
                <a:spcPts val="0"/>
              </a:spcAft>
              <a:defRPr/>
            </a:pPr>
            <a:endParaRPr lang="en-US" b="1" cap="small" dirty="0" smtClean="0"/>
          </a:p>
        </p:txBody>
      </p:sp>
      <p:pic>
        <p:nvPicPr>
          <p:cNvPr id="11" name="Picture 10" descr="Indiana Department of Labor Logo.JPG"/>
          <p:cNvPicPr>
            <a:picLocks noChangeAspect="1"/>
          </p:cNvPicPr>
          <p:nvPr userDrawn="1"/>
        </p:nvPicPr>
        <p:blipFill>
          <a:blip r:embed="rId3" cstate="print">
            <a:clrChange>
              <a:clrFrom>
                <a:srgbClr val="FFFFFF"/>
              </a:clrFrom>
              <a:clrTo>
                <a:srgbClr val="FFFFFF">
                  <a:alpha val="0"/>
                </a:srgbClr>
              </a:clrTo>
            </a:clrChange>
            <a:duotone>
              <a:schemeClr val="bg2">
                <a:shade val="45000"/>
                <a:satMod val="135000"/>
              </a:schemeClr>
              <a:prstClr val="white"/>
            </a:duotone>
            <a:lum bright="20000" contrast="40000"/>
          </a:blip>
          <a:stretch>
            <a:fillRect/>
          </a:stretch>
        </p:blipFill>
        <p:spPr>
          <a:xfrm>
            <a:off x="533400" y="4572000"/>
            <a:ext cx="1507671" cy="1143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285750"/>
            <a:ext cx="9144000" cy="64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563562"/>
          </a:xfrm>
        </p:spPr>
        <p:txBody>
          <a:bodyPr vert="horz" lIns="91440" tIns="45720" rIns="91440" bIns="45720" rtlCol="0" anchor="ctr">
            <a:normAutofit/>
          </a:bodyPr>
          <a:lstStyle>
            <a:lvl1pPr algn="ctr" defTabSz="914400" rtl="0" eaLnBrk="1" latinLnBrk="0" hangingPunct="1">
              <a:spcBef>
                <a:spcPct val="0"/>
              </a:spcBef>
              <a:buNone/>
              <a:defRPr lang="en-US" sz="4400" kern="1200">
                <a:solidFill>
                  <a:schemeClr val="bg1"/>
                </a:solidFill>
                <a:latin typeface="Georgia" pitchFamily="18"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14400"/>
            <a:ext cx="4038600" cy="52117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2117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9128126-123C-48D4-9638-F5C2638334F1}" type="datetime1">
              <a:rPr lang="en-US" smtClean="0"/>
              <a:pPr/>
              <a:t>8/29/2019</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285750"/>
            <a:ext cx="9144000" cy="64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563562"/>
          </a:xfrm>
        </p:spPr>
        <p:txBody>
          <a:bodyPr vert="horz" lIns="91440" tIns="45720" rIns="91440" bIns="45720" rtlCol="0" anchor="ctr">
            <a:normAutofit/>
          </a:bodyPr>
          <a:lstStyle>
            <a:lvl1pPr algn="ctr" defTabSz="914400" rtl="0" eaLnBrk="1" latinLnBrk="0" hangingPunct="1">
              <a:spcBef>
                <a:spcPct val="0"/>
              </a:spcBef>
              <a:buNone/>
              <a:defRPr lang="en-US" sz="4400" kern="1200">
                <a:solidFill>
                  <a:schemeClr val="bg1"/>
                </a:solidFill>
                <a:latin typeface="Georgia" pitchFamily="18" charset="0"/>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457200" y="914400"/>
            <a:ext cx="4040188" cy="457200"/>
          </a:xfrm>
        </p:spPr>
        <p:txBody>
          <a:bodyPr anchor="b"/>
          <a:lstStyle>
            <a:lvl1pPr marL="0" indent="0">
              <a:buNone/>
              <a:defRPr sz="2400" b="1">
                <a:latin typeface="Georg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371600"/>
            <a:ext cx="4040188" cy="47545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914400"/>
            <a:ext cx="4041775" cy="457200"/>
          </a:xfrm>
        </p:spPr>
        <p:txBody>
          <a:bodyPr anchor="b"/>
          <a:lstStyle>
            <a:lvl1pPr marL="0" indent="0">
              <a:buNone/>
              <a:defRPr sz="2400" b="1">
                <a:latin typeface="Georg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71600"/>
            <a:ext cx="4041775" cy="47545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3C1F31-7E87-413C-A73B-516DD3AA4CBA}" type="datetime1">
              <a:rPr lang="en-US" smtClean="0"/>
              <a:pPr/>
              <a:t>8/29/2019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285750"/>
            <a:ext cx="9144000" cy="64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563562"/>
          </a:xfrm>
        </p:spPr>
        <p:txBody>
          <a:bodyPr vert="horz" lIns="91440" tIns="45720" rIns="91440" bIns="45720" rtlCol="0" anchor="ctr">
            <a:normAutofit/>
          </a:bodyPr>
          <a:lstStyle>
            <a:lvl1pPr algn="ctr" defTabSz="914400" rtl="0" eaLnBrk="1" latinLnBrk="0" hangingPunct="1">
              <a:spcBef>
                <a:spcPct val="0"/>
              </a:spcBef>
              <a:buNone/>
              <a:defRPr lang="en-US" sz="4400" kern="1200">
                <a:solidFill>
                  <a:schemeClr val="bg1"/>
                </a:solidFill>
                <a:latin typeface="Georgia" pitchFamily="18" charset="0"/>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2C206A-90D2-4507-9534-034814E473A6}" type="datetime1">
              <a:rPr lang="en-US" smtClean="0"/>
              <a:pPr/>
              <a:t>8/29/2019</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073E-8A7C-40DF-AFCA-F44D28A64E37}" type="datetime1">
              <a:rPr lang="en-US" smtClean="0"/>
              <a:pPr/>
              <a:t>8/29/2019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CF003-A601-4642-84D8-3FD39637FA40}" type="datetime1">
              <a:rPr lang="en-US" smtClean="0"/>
              <a:pPr/>
              <a:t>8/29/2019</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838200"/>
            <a:ext cx="8229600" cy="4800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5715000"/>
            <a:ext cx="82296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A4494-5B43-48DC-ADB2-9E667FD36D64}" type="datetime1">
              <a:rPr lang="en-US" smtClean="0"/>
              <a:pPr/>
              <a:t>8/29/2019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p>
        </p:txBody>
      </p:sp>
      <p:sp>
        <p:nvSpPr>
          <p:cNvPr id="8" name="Rectangle 7"/>
          <p:cNvSpPr/>
          <p:nvPr userDrawn="1"/>
        </p:nvSpPr>
        <p:spPr>
          <a:xfrm>
            <a:off x="0" y="276224"/>
            <a:ext cx="9144000" cy="64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274638"/>
            <a:ext cx="8229600" cy="563562"/>
          </a:xfrm>
        </p:spPr>
        <p:txBody>
          <a:bodyPr/>
          <a:lstStyle>
            <a:lvl1pPr>
              <a:defRPr>
                <a:solidFill>
                  <a:schemeClr val="bg1"/>
                </a:solidFill>
                <a:latin typeface="Georgia" pitchFamily="18" charset="0"/>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914400"/>
            <a:ext cx="8229600" cy="5211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76567E51-EF9A-41E0-BE0B-E4290EBC5902}" type="datetime1">
              <a:rPr lang="en-US" smtClean="0"/>
              <a:pPr algn="r" eaLnBrk="1" latinLnBrk="0" hangingPunct="1"/>
              <a:t>8/29/2019</a:t>
            </a:fld>
            <a:endParaRPr lang="en-US" sz="1400"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lang="en-US" sz="4400" kern="1200">
          <a:solidFill>
            <a:schemeClr val="bg1"/>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chart" Target="../charts/chart7.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chart" Target="../charts/chart8.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chart" Target="../charts/chart14.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chart" Target="../charts/chart16.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hemeOverride" Target="../theme/themeOverride4.xml"/><Relationship Id="rId6" Type="http://schemas.openxmlformats.org/officeDocument/2006/relationships/slide" Target="slide4.xml"/><Relationship Id="rId5" Type="http://schemas.openxmlformats.org/officeDocument/2006/relationships/chart" Target="../charts/chart19.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hyperlink" Target="https://www.osha.gov/law-regs.html"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0.xml"/><Relationship Id="rId3" Type="http://schemas.openxmlformats.org/officeDocument/2006/relationships/slide" Target="slide6.xml"/><Relationship Id="rId7" Type="http://schemas.openxmlformats.org/officeDocument/2006/relationships/slide" Target="slide14.xml"/><Relationship Id="rId12"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8.xml"/><Relationship Id="rId4" Type="http://schemas.openxmlformats.org/officeDocument/2006/relationships/slide" Target="slide5.xml"/><Relationship Id="rId9" Type="http://schemas.openxmlformats.org/officeDocument/2006/relationships/slide" Target="slide17.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30.xml"/><Relationship Id="rId18" Type="http://schemas.openxmlformats.org/officeDocument/2006/relationships/slide" Target="slide17.xml"/><Relationship Id="rId3" Type="http://schemas.openxmlformats.org/officeDocument/2006/relationships/slide" Target="slide13.xml"/><Relationship Id="rId21" Type="http://schemas.openxmlformats.org/officeDocument/2006/relationships/slide" Target="slide31.xml"/><Relationship Id="rId7" Type="http://schemas.openxmlformats.org/officeDocument/2006/relationships/slide" Target="slide23.xml"/><Relationship Id="rId12" Type="http://schemas.openxmlformats.org/officeDocument/2006/relationships/slide" Target="slide29.xml"/><Relationship Id="rId17" Type="http://schemas.openxmlformats.org/officeDocument/2006/relationships/slide" Target="slide16.xml"/><Relationship Id="rId2" Type="http://schemas.openxmlformats.org/officeDocument/2006/relationships/notesSlide" Target="../notesSlides/notesSlide4.xml"/><Relationship Id="rId16" Type="http://schemas.openxmlformats.org/officeDocument/2006/relationships/slide" Target="slide25.xml"/><Relationship Id="rId20"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22.xml"/><Relationship Id="rId11" Type="http://schemas.openxmlformats.org/officeDocument/2006/relationships/slide" Target="slide28.xml"/><Relationship Id="rId5" Type="http://schemas.openxmlformats.org/officeDocument/2006/relationships/slide" Target="slide21.xml"/><Relationship Id="rId15" Type="http://schemas.openxmlformats.org/officeDocument/2006/relationships/slide" Target="slide14.xml"/><Relationship Id="rId10" Type="http://schemas.openxmlformats.org/officeDocument/2006/relationships/slide" Target="slide15.xml"/><Relationship Id="rId19" Type="http://schemas.openxmlformats.org/officeDocument/2006/relationships/slide" Target="slide6.xml"/><Relationship Id="rId4" Type="http://schemas.openxmlformats.org/officeDocument/2006/relationships/slide" Target="slide20.xml"/><Relationship Id="rId9" Type="http://schemas.openxmlformats.org/officeDocument/2006/relationships/slide" Target="slide27.xml"/><Relationship Id="rId14" Type="http://schemas.openxmlformats.org/officeDocument/2006/relationships/slide" Target="slide18.xml"/><Relationship Id="rId22" Type="http://schemas.openxmlformats.org/officeDocument/2006/relationships/slide" Target="slide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9144000" cy="6858000"/>
          </a:xfrm>
          <a:prstGeom prst="rect">
            <a:avLst/>
          </a:prstGeom>
        </p:spPr>
      </p:pic>
      <p:sp>
        <p:nvSpPr>
          <p:cNvPr id="2" name="Slide Number Placeholder 1"/>
          <p:cNvSpPr>
            <a:spLocks noGrp="1"/>
          </p:cNvSpPr>
          <p:nvPr>
            <p:ph type="sldNum" sz="quarter" idx="12"/>
          </p:nvPr>
        </p:nvSpPr>
        <p:spPr/>
        <p:txBody>
          <a:bodyPr/>
          <a:lstStyle/>
          <a:p>
            <a:fld id="{2C6B1FF6-39B9-40F5-8B67-33C6354A3D4F}" type="slidenum">
              <a:rPr kumimoji="0" lang="en-US" smtClean="0"/>
              <a:pPr/>
              <a:t>1</a:t>
            </a:fld>
            <a:endParaRPr kumimoji="0" lang="en-US" dirty="0">
              <a:solidFill>
                <a:srgbClr val="FFFFFF"/>
              </a:solidFill>
            </a:endParaRPr>
          </a:p>
        </p:txBody>
      </p:sp>
      <p:sp>
        <p:nvSpPr>
          <p:cNvPr id="4" name="Title 2"/>
          <p:cNvSpPr txBox="1">
            <a:spLocks/>
          </p:cNvSpPr>
          <p:nvPr/>
        </p:nvSpPr>
        <p:spPr>
          <a:xfrm>
            <a:off x="0" y="5410200"/>
            <a:ext cx="9144000" cy="1447800"/>
          </a:xfrm>
          <a:prstGeom prst="rect">
            <a:avLst/>
          </a:prstGeom>
          <a:solidFill>
            <a:schemeClr val="accent5">
              <a:lumMod val="50000"/>
            </a:schemeClr>
          </a:solidFill>
          <a:ln w="28575" cmpd="sng">
            <a:noFill/>
          </a:ln>
          <a:effectLst>
            <a:outerShdw blurRad="50800" dist="38100" dir="13500000" algn="br" rotWithShape="0">
              <a:prstClr val="black">
                <a:alpha val="40000"/>
              </a:prstClr>
            </a:outerShdw>
          </a:effectLst>
          <a:scene3d>
            <a:camera prst="orthographicFront"/>
            <a:lightRig rig="threePt" dir="t"/>
          </a:scene3d>
          <a:sp3d>
            <a:bevelT/>
          </a:sp3d>
        </p:spPr>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375920" y="5468112"/>
            <a:ext cx="1723390" cy="1240107"/>
          </a:xfrm>
          <a:prstGeom prst="rect">
            <a:avLst/>
          </a:prstGeom>
          <a:noFill/>
          <a:ln w="9525">
            <a:noFill/>
            <a:miter lim="800000"/>
            <a:headEnd/>
            <a:tailEnd/>
          </a:ln>
          <a:effectLst/>
        </p:spPr>
      </p:pic>
      <p:sp>
        <p:nvSpPr>
          <p:cNvPr id="11" name="Title 4"/>
          <p:cNvSpPr txBox="1">
            <a:spLocks/>
          </p:cNvSpPr>
          <p:nvPr/>
        </p:nvSpPr>
        <p:spPr>
          <a:xfrm>
            <a:off x="2147570" y="5443299"/>
            <a:ext cx="6593840" cy="1219200"/>
          </a:xfrm>
          <a:prstGeom prst="rect">
            <a:avLst/>
          </a:prstGeom>
          <a:noFill/>
        </p:spPr>
        <p:txBody>
          <a:bodyPr vert="horz" lIns="0" tIns="0" rIns="0" bIns="0" rtlCol="0" anchor="ctr">
            <a:noAutofit/>
          </a:bodyPr>
          <a:lstStyle/>
          <a:p>
            <a:pPr>
              <a:spcBef>
                <a:spcPct val="0"/>
              </a:spcBef>
              <a:defRPr/>
            </a:pPr>
            <a:r>
              <a:rPr lang="en-US" sz="3000" dirty="0" smtClean="0">
                <a:ln>
                  <a:solidFill>
                    <a:schemeClr val="bg1"/>
                  </a:solidFill>
                </a:ln>
                <a:solidFill>
                  <a:schemeClr val="bg1"/>
                </a:solidFill>
                <a:latin typeface="Georgia" pitchFamily="18" charset="0"/>
              </a:rPr>
              <a:t>Indiana Department of Labor</a:t>
            </a:r>
          </a:p>
          <a:p>
            <a:pPr>
              <a:spcBef>
                <a:spcPct val="0"/>
              </a:spcBef>
              <a:defRPr/>
            </a:pPr>
            <a:r>
              <a:rPr lang="en-US" sz="3000" dirty="0" smtClean="0">
                <a:ln>
                  <a:solidFill>
                    <a:schemeClr val="bg1"/>
                  </a:solidFill>
                </a:ln>
                <a:solidFill>
                  <a:schemeClr val="bg1"/>
                </a:solidFill>
                <a:latin typeface="Georgia" pitchFamily="18" charset="0"/>
              </a:rPr>
              <a:t>Performance Metrics – Quarter 2 2019</a:t>
            </a:r>
            <a:endParaRPr lang="en-US" sz="1600" dirty="0" smtClean="0">
              <a:ln>
                <a:solidFill>
                  <a:schemeClr val="bg1"/>
                </a:solidFill>
              </a:ln>
              <a:solidFill>
                <a:schemeClr val="bg1"/>
              </a:solidFill>
              <a:latin typeface="Georgia" pitchFamily="18"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1600" dirty="0" smtClean="0">
                <a:ln>
                  <a:solidFill>
                    <a:schemeClr val="bg1"/>
                  </a:solidFill>
                </a:ln>
                <a:solidFill>
                  <a:schemeClr val="bg1"/>
                </a:solidFill>
                <a:latin typeface="Georgia" pitchFamily="18" charset="0"/>
                <a:ea typeface="+mj-ea"/>
                <a:cs typeface="+mj-cs"/>
              </a:rPr>
              <a:t>Published August 29/2019</a:t>
            </a:r>
          </a:p>
        </p:txBody>
      </p:sp>
    </p:spTree>
    <p:extLst>
      <p:ext uri="{BB962C8B-B14F-4D97-AF65-F5344CB8AC3E}">
        <p14:creationId xmlns:p14="http://schemas.microsoft.com/office/powerpoint/2010/main" val="2365851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9144000" cy="1470025"/>
          </a:xfrm>
          <a:solidFill>
            <a:schemeClr val="accent5">
              <a:lumMod val="50000"/>
            </a:schemeClr>
          </a:solidFill>
          <a:scene3d>
            <a:camera prst="orthographicFront"/>
            <a:lightRig rig="threePt" dir="t"/>
          </a:scene3d>
          <a:sp3d>
            <a:bevelT/>
          </a:sp3d>
        </p:spPr>
        <p:txBody>
          <a:bodyPr rtlCol="0">
            <a:noAutofit/>
            <a:sp3d extrusionH="57150">
              <a:bevelT h="25400" prst="softRound"/>
            </a:sp3d>
          </a:bodyPr>
          <a:lstStyle/>
          <a:p>
            <a:pPr algn="ctr" fontAlgn="auto">
              <a:spcAft>
                <a:spcPts val="0"/>
              </a:spcAft>
              <a:defRPr/>
            </a:pPr>
            <a:r>
              <a:rPr lang="en-US" sz="4800" b="1" dirty="0" smtClean="0"/>
              <a:t>Program Funding Measures</a:t>
            </a:r>
            <a:endParaRPr lang="en-US" sz="4800" b="1" dirty="0"/>
          </a:p>
        </p:txBody>
      </p:sp>
      <p:sp>
        <p:nvSpPr>
          <p:cNvPr id="2" name="Text Placeholder 1"/>
          <p:cNvSpPr>
            <a:spLocks noGrp="1"/>
          </p:cNvSpPr>
          <p:nvPr>
            <p:ph type="subTitle" idx="1"/>
          </p:nvPr>
        </p:nvSpPr>
        <p:spPr>
          <a:xfrm>
            <a:off x="914400" y="3810000"/>
            <a:ext cx="7315200" cy="2514600"/>
          </a:xfrm>
        </p:spPr>
        <p:txBody>
          <a:bodyPr rtlCol="0">
            <a:noAutofit/>
          </a:bodyPr>
          <a:lstStyle/>
          <a:p>
            <a:pPr>
              <a:defRPr/>
            </a:pPr>
            <a:r>
              <a:rPr lang="en-US" sz="1600" b="1" dirty="0" smtClean="0">
                <a:solidFill>
                  <a:schemeClr val="tx1"/>
                </a:solidFill>
              </a:rPr>
              <a:t>Program Funding Measures</a:t>
            </a:r>
            <a:r>
              <a:rPr lang="en-US" sz="1600" dirty="0" smtClean="0">
                <a:solidFill>
                  <a:schemeClr val="tx1"/>
                </a:solidFill>
              </a:rPr>
              <a:t> show the outcomes and outputs of Indiana Department of Labor programs in each of the agency’s funding sources. These metrics are reported quarterly to the Indiana Office of Management and Budget. </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1066803"/>
          <a:ext cx="8077201" cy="5340478"/>
        </p:xfrm>
        <a:graphic>
          <a:graphicData uri="http://schemas.openxmlformats.org/drawingml/2006/table">
            <a:tbl>
              <a:tblPr/>
              <a:tblGrid>
                <a:gridCol w="1828800"/>
                <a:gridCol w="2743200"/>
                <a:gridCol w="3505201"/>
              </a:tblGrid>
              <a:tr h="253806">
                <a:tc>
                  <a:txBody>
                    <a:bodyPr/>
                    <a:lstStyle/>
                    <a:p>
                      <a:pPr algn="ctr" fontAlgn="t"/>
                      <a:r>
                        <a:rPr lang="en-US" sz="1400" b="1" i="0" u="none" strike="noStrike" dirty="0">
                          <a:solidFill>
                            <a:schemeClr val="bg1"/>
                          </a:solidFill>
                          <a:latin typeface="+mn-lt"/>
                        </a:rPr>
                        <a:t>Fund Center Name</a:t>
                      </a:r>
                    </a:p>
                  </a:txBody>
                  <a:tcPr marL="7315" marR="7315" marT="731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t"/>
                      <a:r>
                        <a:rPr lang="en-US" sz="1400" b="1" i="0" u="none" strike="noStrike" dirty="0">
                          <a:solidFill>
                            <a:schemeClr val="bg1"/>
                          </a:solidFill>
                          <a:latin typeface="+mn-lt"/>
                        </a:rPr>
                        <a:t>Program Objective </a:t>
                      </a:r>
                    </a:p>
                  </a:txBody>
                  <a:tcPr marL="7315" marR="7315" marT="731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t"/>
                      <a:r>
                        <a:rPr lang="en-US" sz="1400" b="1" i="0" u="none" strike="noStrike" dirty="0">
                          <a:solidFill>
                            <a:schemeClr val="bg1"/>
                          </a:solidFill>
                          <a:latin typeface="+mn-lt"/>
                        </a:rPr>
                        <a:t>Program Indicator</a:t>
                      </a:r>
                    </a:p>
                  </a:txBody>
                  <a:tcPr marL="7315" marR="7315" marT="731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r>
              <a:tr h="587292">
                <a:tc rowSpan="3">
                  <a:txBody>
                    <a:bodyPr/>
                    <a:lstStyle/>
                    <a:p>
                      <a:pPr algn="ctr" fontAlgn="t"/>
                      <a:r>
                        <a:rPr lang="en-US" sz="1400" b="1" i="0" u="none" strike="noStrike" dirty="0" smtClean="0">
                          <a:solidFill>
                            <a:srgbClr val="000000"/>
                          </a:solidFill>
                          <a:latin typeface="+mn-lt"/>
                        </a:rPr>
                        <a:t>IOSHA</a:t>
                      </a:r>
                      <a:endParaRPr lang="en-US" sz="1400" b="1" i="0" u="none" strike="noStrike" dirty="0">
                        <a:solidFill>
                          <a:srgbClr val="000000"/>
                        </a:solidFill>
                        <a:latin typeface="+mn-lt"/>
                      </a:endParaRPr>
                    </a:p>
                  </a:txBody>
                  <a:tcPr marL="7315" marR="7315" marT="73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mn-lt"/>
                        </a:rPr>
                        <a:t>Reduce occupational injuries and illnesses </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alpha val="15000"/>
                      </a:schemeClr>
                    </a:solidFill>
                  </a:tcPr>
                </a:tc>
                <a:tc>
                  <a:txBody>
                    <a:bodyPr/>
                    <a:lstStyle/>
                    <a:p>
                      <a:pPr algn="ctr" fontAlgn="t"/>
                      <a:r>
                        <a:rPr lang="en-US" sz="1400" b="0" i="0" u="none" strike="noStrike" dirty="0" smtClean="0">
                          <a:solidFill>
                            <a:srgbClr val="000000"/>
                          </a:solidFill>
                          <a:latin typeface="+mn-lt"/>
                        </a:rPr>
                        <a:t>Annual Nonfatal </a:t>
                      </a:r>
                      <a:r>
                        <a:rPr lang="en-US" sz="1400" b="0" i="0" u="none" strike="noStrike" dirty="0">
                          <a:solidFill>
                            <a:srgbClr val="000000"/>
                          </a:solidFill>
                          <a:latin typeface="+mn-lt"/>
                        </a:rPr>
                        <a:t>occupational injury and Illness </a:t>
                      </a:r>
                      <a:r>
                        <a:rPr lang="en-US" sz="1400" b="0" i="0" u="none" strike="noStrike" dirty="0" smtClean="0">
                          <a:solidFill>
                            <a:srgbClr val="000000"/>
                          </a:solidFill>
                          <a:latin typeface="+mn-lt"/>
                        </a:rPr>
                        <a:t>rate</a:t>
                      </a:r>
                    </a:p>
                    <a:p>
                      <a:pPr algn="ctr" fontAlgn="t"/>
                      <a:r>
                        <a:rPr lang="en-US" sz="1000" b="1" i="1" u="none" strike="noStrike" dirty="0" smtClean="0">
                          <a:solidFill>
                            <a:srgbClr val="000000"/>
                          </a:solidFill>
                          <a:latin typeface="+mn-lt"/>
                        </a:rPr>
                        <a:t>Outcome </a:t>
                      </a:r>
                      <a:r>
                        <a:rPr lang="en-US" sz="1000" b="1" i="1" u="none" strike="noStrike" dirty="0">
                          <a:solidFill>
                            <a:srgbClr val="000000"/>
                          </a:solidFill>
                          <a:latin typeface="+mn-lt"/>
                        </a:rPr>
                        <a:t>oriented </a:t>
                      </a:r>
                    </a:p>
                  </a:txBody>
                  <a:tcPr marL="7315" marR="7315" marT="73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alpha val="15000"/>
                      </a:schemeClr>
                    </a:solidFill>
                  </a:tcPr>
                </a:tc>
              </a:tr>
              <a:tr h="640329">
                <a:tc vMerge="1">
                  <a:txBody>
                    <a:bodyPr/>
                    <a:lstStyle/>
                    <a:p>
                      <a:pPr algn="ctr" fontAlgn="t"/>
                      <a:endParaRPr lang="en-US" sz="1400" b="1" i="0" u="none" strike="noStrike" dirty="0">
                        <a:solidFill>
                          <a:srgbClr val="000000"/>
                        </a:solidFill>
                        <a:latin typeface="+mn-lt"/>
                      </a:endParaRPr>
                    </a:p>
                  </a:txBody>
                  <a:tcPr marL="7315" marR="7315" marT="73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dirty="0">
                          <a:solidFill>
                            <a:srgbClr val="000000"/>
                          </a:solidFill>
                          <a:latin typeface="+mn-lt"/>
                        </a:rPr>
                        <a:t>Improve safety through efficient customer service and compliance review </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latin typeface="+mn-lt"/>
                        </a:rPr>
                        <a:t>Average </a:t>
                      </a:r>
                      <a:r>
                        <a:rPr lang="en-US" sz="1400" b="0" i="0" u="none" strike="noStrike" dirty="0" smtClean="0">
                          <a:solidFill>
                            <a:srgbClr val="000000"/>
                          </a:solidFill>
                          <a:latin typeface="+mn-lt"/>
                        </a:rPr>
                        <a:t>elapsed </a:t>
                      </a:r>
                      <a:r>
                        <a:rPr lang="en-US" sz="1400" b="0" i="0" u="none" strike="noStrike" dirty="0">
                          <a:solidFill>
                            <a:srgbClr val="000000"/>
                          </a:solidFill>
                          <a:latin typeface="+mn-lt"/>
                        </a:rPr>
                        <a:t>time for inspections with </a:t>
                      </a:r>
                      <a:r>
                        <a:rPr lang="en-US" sz="1400" b="0" i="0" u="none" strike="noStrike" dirty="0" smtClean="0">
                          <a:solidFill>
                            <a:srgbClr val="000000"/>
                          </a:solidFill>
                          <a:latin typeface="+mn-lt"/>
                        </a:rPr>
                        <a:t>citations</a:t>
                      </a:r>
                    </a:p>
                    <a:p>
                      <a:pPr algn="ctr" fontAlgn="t"/>
                      <a:r>
                        <a:rPr lang="en-US" sz="1000" b="1" i="1" u="none" strike="noStrike" dirty="0" smtClean="0">
                          <a:solidFill>
                            <a:srgbClr val="000000"/>
                          </a:solidFill>
                          <a:latin typeface="+mn-lt"/>
                        </a:rPr>
                        <a:t>Outcome </a:t>
                      </a:r>
                      <a:r>
                        <a:rPr lang="en-US" sz="1000" b="1" i="1" u="none" strike="noStrike" dirty="0">
                          <a:solidFill>
                            <a:srgbClr val="000000"/>
                          </a:solidFill>
                          <a:latin typeface="+mn-lt"/>
                        </a:rPr>
                        <a:t>oriented </a:t>
                      </a:r>
                    </a:p>
                  </a:txBody>
                  <a:tcPr marL="7315" marR="7315" marT="73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40329">
                <a:tc vMerge="1">
                  <a:txBody>
                    <a:bodyPr/>
                    <a:lstStyle/>
                    <a:p>
                      <a:pPr algn="ctr" fontAlgn="t"/>
                      <a:endParaRPr lang="en-US" sz="1400" b="1" i="0" u="none" strike="noStrike" dirty="0">
                        <a:solidFill>
                          <a:srgbClr val="000000"/>
                        </a:solidFill>
                        <a:latin typeface="+mn-lt"/>
                      </a:endParaRPr>
                    </a:p>
                  </a:txBody>
                  <a:tcPr marL="7315" marR="7315" marT="73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smtClean="0">
                          <a:solidFill>
                            <a:srgbClr val="000000"/>
                          </a:solidFill>
                          <a:latin typeface="+mn-lt"/>
                        </a:rPr>
                        <a:t>Advance workplace safety</a:t>
                      </a:r>
                      <a:r>
                        <a:rPr lang="en-US" sz="1400" b="0" i="0" u="none" strike="noStrike" baseline="0" dirty="0" smtClean="0">
                          <a:solidFill>
                            <a:srgbClr val="000000"/>
                          </a:solidFill>
                          <a:latin typeface="+mn-lt"/>
                        </a:rPr>
                        <a:t> through both complaint driven and targeted inspections</a:t>
                      </a:r>
                      <a:endParaRPr lang="en-US" sz="1400" b="0" i="0" u="none" strike="noStrike" dirty="0">
                        <a:solidFill>
                          <a:srgbClr val="000000"/>
                        </a:solidFill>
                        <a:latin typeface="+mn-lt"/>
                      </a:endParaRP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alpha val="15000"/>
                      </a:schemeClr>
                    </a:solidFill>
                  </a:tcPr>
                </a:tc>
                <a:tc>
                  <a:txBody>
                    <a:bodyPr/>
                    <a:lstStyle/>
                    <a:p>
                      <a:pPr algn="ctr">
                        <a:spcBef>
                          <a:spcPct val="0"/>
                        </a:spcBef>
                      </a:pPr>
                      <a:r>
                        <a:rPr lang="en-US" sz="1400" kern="1200" dirty="0" smtClean="0">
                          <a:solidFill>
                            <a:schemeClr val="tx1"/>
                          </a:solidFill>
                          <a:latin typeface="+mn-lt"/>
                          <a:ea typeface="+mn-ea"/>
                          <a:cs typeface="+mn-cs"/>
                        </a:rPr>
                        <a:t>Number of Indiana Occupational Safety and Health (IOSHA) Inspections</a:t>
                      </a:r>
                    </a:p>
                    <a:p>
                      <a:pPr algn="ctr" fontAlgn="t"/>
                      <a:r>
                        <a:rPr lang="en-US" sz="1000" b="1" i="1" u="none" strike="noStrike" dirty="0" smtClean="0">
                          <a:solidFill>
                            <a:srgbClr val="000000"/>
                          </a:solidFill>
                          <a:latin typeface="+mn-lt"/>
                        </a:rPr>
                        <a:t>Output oriented</a:t>
                      </a:r>
                      <a:endParaRPr lang="en-US" sz="1000" b="1" i="1" u="none" strike="noStrike" dirty="0">
                        <a:solidFill>
                          <a:srgbClr val="000000"/>
                        </a:solidFill>
                        <a:latin typeface="+mn-lt"/>
                      </a:endParaRPr>
                    </a:p>
                  </a:txBody>
                  <a:tcPr marL="7315" marR="7315" marT="73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alpha val="15000"/>
                      </a:schemeClr>
                    </a:solidFill>
                  </a:tcPr>
                </a:tc>
              </a:tr>
              <a:tr h="710260">
                <a:tc>
                  <a:txBody>
                    <a:bodyPr/>
                    <a:lstStyle/>
                    <a:p>
                      <a:pPr algn="ctr" fontAlgn="t"/>
                      <a:r>
                        <a:rPr lang="en-US" sz="1400" b="1" i="0" u="none" strike="noStrike" dirty="0">
                          <a:solidFill>
                            <a:srgbClr val="000000"/>
                          </a:solidFill>
                          <a:latin typeface="+mn-lt"/>
                        </a:rPr>
                        <a:t>Operations, Wage &amp; Hour and Bureau of Child Labor</a:t>
                      </a:r>
                    </a:p>
                  </a:txBody>
                  <a:tcPr marL="7315" marR="7315" marT="73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dirty="0">
                          <a:solidFill>
                            <a:srgbClr val="000000"/>
                          </a:solidFill>
                          <a:latin typeface="+mn-lt"/>
                        </a:rPr>
                        <a:t>Enforce employee’s right to lawful wages </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mn-lt"/>
                        </a:rPr>
                        <a:t>Percent of meritorious wage claims and CCW audits resulting in recovery of wages </a:t>
                      </a:r>
                      <a:r>
                        <a:rPr lang="en-US" sz="1400" b="0" i="0" u="none" strike="noStrike" dirty="0" smtClean="0">
                          <a:solidFill>
                            <a:srgbClr val="000000"/>
                          </a:solidFill>
                          <a:latin typeface="+mn-lt"/>
                        </a:rPr>
                        <a:t>owed</a:t>
                      </a:r>
                    </a:p>
                    <a:p>
                      <a:pPr algn="ctr" fontAlgn="t"/>
                      <a:r>
                        <a:rPr lang="en-US" sz="1000" b="1" i="1" u="none" strike="noStrike" dirty="0" smtClean="0">
                          <a:solidFill>
                            <a:srgbClr val="000000"/>
                          </a:solidFill>
                          <a:latin typeface="+mn-lt"/>
                        </a:rPr>
                        <a:t>Outcome </a:t>
                      </a:r>
                      <a:r>
                        <a:rPr lang="en-US" sz="1000" b="1" i="1" u="none" strike="noStrike" dirty="0">
                          <a:solidFill>
                            <a:srgbClr val="000000"/>
                          </a:solidFill>
                          <a:latin typeface="+mn-lt"/>
                        </a:rPr>
                        <a:t>oriented </a:t>
                      </a:r>
                    </a:p>
                  </a:txBody>
                  <a:tcPr marL="7315" marR="7315" marT="73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3103">
                <a:tc>
                  <a:txBody>
                    <a:bodyPr/>
                    <a:lstStyle/>
                    <a:p>
                      <a:pPr algn="ctr" fontAlgn="t"/>
                      <a:r>
                        <a:rPr lang="en-US" sz="1400" b="1" i="0" u="none" strike="noStrike" dirty="0">
                          <a:solidFill>
                            <a:srgbClr val="000000"/>
                          </a:solidFill>
                          <a:latin typeface="+mn-lt"/>
                        </a:rPr>
                        <a:t>Employment of </a:t>
                      </a:r>
                      <a:r>
                        <a:rPr lang="en-US" sz="1400" b="1" i="0" u="none" strike="noStrike" dirty="0" smtClean="0">
                          <a:solidFill>
                            <a:srgbClr val="000000"/>
                          </a:solidFill>
                          <a:latin typeface="+mn-lt"/>
                        </a:rPr>
                        <a:t>Youth</a:t>
                      </a:r>
                    </a:p>
                    <a:p>
                      <a:pPr algn="ctr" fontAlgn="t"/>
                      <a:r>
                        <a:rPr lang="en-US" sz="1400" b="1" i="0" u="none" strike="noStrike" dirty="0" smtClean="0">
                          <a:solidFill>
                            <a:srgbClr val="000000"/>
                          </a:solidFill>
                          <a:latin typeface="+mn-lt"/>
                        </a:rPr>
                        <a:t>Bureau </a:t>
                      </a:r>
                      <a:r>
                        <a:rPr lang="en-US" sz="1400" b="1" i="0" u="none" strike="noStrike" dirty="0">
                          <a:solidFill>
                            <a:srgbClr val="000000"/>
                          </a:solidFill>
                          <a:latin typeface="+mn-lt"/>
                        </a:rPr>
                        <a:t>of Child Labor </a:t>
                      </a:r>
                    </a:p>
                  </a:txBody>
                  <a:tcPr marL="7315" marR="7315" marT="73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alpha val="15000"/>
                      </a:schemeClr>
                    </a:solidFill>
                  </a:tcPr>
                </a:tc>
                <a:tc>
                  <a:txBody>
                    <a:bodyPr/>
                    <a:lstStyle/>
                    <a:p>
                      <a:pPr algn="ctr" fontAlgn="t"/>
                      <a:r>
                        <a:rPr lang="en-US" sz="1400" b="0" i="0" u="none" strike="noStrike" dirty="0">
                          <a:solidFill>
                            <a:srgbClr val="000000"/>
                          </a:solidFill>
                          <a:latin typeface="+mn-lt"/>
                        </a:rPr>
                        <a:t>Enforce Indiana child labor laws through regulation </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alpha val="15000"/>
                      </a:schemeClr>
                    </a:solidFill>
                  </a:tcPr>
                </a:tc>
                <a:tc>
                  <a:txBody>
                    <a:bodyPr/>
                    <a:lstStyle/>
                    <a:p>
                      <a:pPr algn="ctr" fontAlgn="t"/>
                      <a:r>
                        <a:rPr lang="en-US" sz="1400" b="0" i="0" u="none" strike="noStrike" dirty="0">
                          <a:solidFill>
                            <a:srgbClr val="000000"/>
                          </a:solidFill>
                          <a:latin typeface="+mn-lt"/>
                        </a:rPr>
                        <a:t>Number of child labor </a:t>
                      </a:r>
                      <a:r>
                        <a:rPr lang="en-US" sz="1400" b="0" i="0" u="none" strike="noStrike" dirty="0" smtClean="0">
                          <a:solidFill>
                            <a:srgbClr val="000000"/>
                          </a:solidFill>
                          <a:latin typeface="+mn-lt"/>
                        </a:rPr>
                        <a:t>inspections</a:t>
                      </a:r>
                    </a:p>
                    <a:p>
                      <a:pPr algn="ctr" fontAlgn="t"/>
                      <a:r>
                        <a:rPr lang="en-US" sz="1000" b="1" i="1" u="none" strike="noStrike" dirty="0" smtClean="0">
                          <a:solidFill>
                            <a:srgbClr val="000000"/>
                          </a:solidFill>
                          <a:latin typeface="+mn-lt"/>
                        </a:rPr>
                        <a:t>Output </a:t>
                      </a:r>
                      <a:r>
                        <a:rPr lang="en-US" sz="1000" b="1" i="1" u="none" strike="noStrike" dirty="0">
                          <a:solidFill>
                            <a:srgbClr val="000000"/>
                          </a:solidFill>
                          <a:latin typeface="+mn-lt"/>
                        </a:rPr>
                        <a:t>oriented </a:t>
                      </a:r>
                    </a:p>
                  </a:txBody>
                  <a:tcPr marL="7315" marR="7315" marT="73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alpha val="15000"/>
                      </a:schemeClr>
                    </a:solidFill>
                  </a:tcPr>
                </a:tc>
              </a:tr>
              <a:tr h="502646">
                <a:tc>
                  <a:txBody>
                    <a:bodyPr/>
                    <a:lstStyle/>
                    <a:p>
                      <a:pPr algn="ctr" fontAlgn="t"/>
                      <a:r>
                        <a:rPr lang="en-US" sz="1400" b="1" i="0" u="none" strike="noStrike" dirty="0">
                          <a:solidFill>
                            <a:srgbClr val="000000"/>
                          </a:solidFill>
                          <a:latin typeface="+mn-lt"/>
                        </a:rPr>
                        <a:t>INSafe </a:t>
                      </a:r>
                    </a:p>
                  </a:txBody>
                  <a:tcPr marL="7315" marR="7315" marT="73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dirty="0">
                          <a:solidFill>
                            <a:srgbClr val="000000"/>
                          </a:solidFill>
                          <a:latin typeface="+mn-lt"/>
                        </a:rPr>
                        <a:t>Improve safety and health through outreach, education and training </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en-US" sz="400" kern="1200" dirty="0" smtClean="0">
                        <a:solidFill>
                          <a:schemeClr val="tx1"/>
                        </a:solidFill>
                        <a:latin typeface="+mn-lt"/>
                        <a:ea typeface="+mn-ea"/>
                        <a:cs typeface="+mn-cs"/>
                      </a:endParaRPr>
                    </a:p>
                    <a:p>
                      <a:pPr algn="ctr" fontAlgn="t"/>
                      <a:r>
                        <a:rPr lang="en-US" sz="1400" kern="1200" dirty="0" smtClean="0">
                          <a:solidFill>
                            <a:schemeClr val="tx1"/>
                          </a:solidFill>
                          <a:latin typeface="+mn-lt"/>
                          <a:ea typeface="+mn-ea"/>
                          <a:cs typeface="+mn-cs"/>
                        </a:rPr>
                        <a:t>Total </a:t>
                      </a:r>
                      <a:r>
                        <a:rPr lang="en-US" sz="1400" kern="1200" dirty="0" err="1" smtClean="0">
                          <a:solidFill>
                            <a:schemeClr val="tx1"/>
                          </a:solidFill>
                          <a:latin typeface="+mn-lt"/>
                          <a:ea typeface="+mn-ea"/>
                          <a:cs typeface="+mn-cs"/>
                        </a:rPr>
                        <a:t>INSafe</a:t>
                      </a:r>
                      <a:r>
                        <a:rPr lang="en-US" sz="1400" kern="1200" dirty="0" smtClean="0">
                          <a:solidFill>
                            <a:schemeClr val="tx1"/>
                          </a:solidFill>
                          <a:latin typeface="+mn-lt"/>
                          <a:ea typeface="+mn-ea"/>
                          <a:cs typeface="+mn-cs"/>
                        </a:rPr>
                        <a:t> Consultations and Interventions Closed</a:t>
                      </a:r>
                      <a:endParaRPr lang="en-US" sz="1400" b="0" i="0" u="none" strike="noStrike" dirty="0" smtClean="0">
                        <a:solidFill>
                          <a:schemeClr val="tx1"/>
                        </a:solidFill>
                        <a:latin typeface="+mn-lt"/>
                      </a:endParaRPr>
                    </a:p>
                    <a:p>
                      <a:pPr algn="ctr" fontAlgn="t"/>
                      <a:r>
                        <a:rPr lang="en-US" sz="1000" b="1" i="0" u="none" strike="noStrike" dirty="0" smtClean="0">
                          <a:solidFill>
                            <a:srgbClr val="000000"/>
                          </a:solidFill>
                          <a:latin typeface="+mn-lt"/>
                        </a:rPr>
                        <a:t>Output </a:t>
                      </a:r>
                      <a:r>
                        <a:rPr lang="en-US" sz="1000" b="1" i="0" u="none" strike="noStrike" dirty="0">
                          <a:solidFill>
                            <a:srgbClr val="000000"/>
                          </a:solidFill>
                          <a:latin typeface="+mn-lt"/>
                        </a:rPr>
                        <a:t>oriented </a:t>
                      </a:r>
                    </a:p>
                  </a:txBody>
                  <a:tcPr marL="7315" marR="7315" marT="73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02646">
                <a:tc>
                  <a:txBody>
                    <a:bodyPr/>
                    <a:lstStyle/>
                    <a:p>
                      <a:pPr algn="ctr" fontAlgn="t"/>
                      <a:r>
                        <a:rPr lang="en-US" sz="1400" b="1" i="0" u="none" strike="noStrike" dirty="0">
                          <a:solidFill>
                            <a:srgbClr val="000000"/>
                          </a:solidFill>
                          <a:latin typeface="+mn-lt"/>
                        </a:rPr>
                        <a:t>Bureau of Mines </a:t>
                      </a:r>
                    </a:p>
                  </a:txBody>
                  <a:tcPr marL="7315" marR="7315" marT="73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alpha val="15000"/>
                      </a:schemeClr>
                    </a:solidFill>
                  </a:tcPr>
                </a:tc>
                <a:tc>
                  <a:txBody>
                    <a:bodyPr/>
                    <a:lstStyle/>
                    <a:p>
                      <a:pPr algn="ctr" fontAlgn="t"/>
                      <a:r>
                        <a:rPr lang="en-US" sz="1400" b="0" i="0" u="none" strike="noStrike" dirty="0">
                          <a:solidFill>
                            <a:srgbClr val="000000"/>
                          </a:solidFill>
                          <a:latin typeface="+mn-lt"/>
                        </a:rPr>
                        <a:t>Enhance underground mine safety </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alpha val="15000"/>
                      </a:schemeClr>
                    </a:solidFill>
                  </a:tcPr>
                </a:tc>
                <a:tc>
                  <a:txBody>
                    <a:bodyPr/>
                    <a:lstStyle/>
                    <a:p>
                      <a:pPr algn="ctr" fontAlgn="t"/>
                      <a:r>
                        <a:rPr lang="en-US" sz="1400" b="0" i="0" u="none" strike="noStrike" dirty="0">
                          <a:solidFill>
                            <a:srgbClr val="000000"/>
                          </a:solidFill>
                          <a:latin typeface="+mn-lt"/>
                        </a:rPr>
                        <a:t>Number of mine </a:t>
                      </a:r>
                      <a:r>
                        <a:rPr lang="en-US" sz="1400" b="0" i="0" u="none" strike="noStrike" dirty="0" smtClean="0">
                          <a:solidFill>
                            <a:srgbClr val="000000"/>
                          </a:solidFill>
                          <a:latin typeface="+mn-lt"/>
                        </a:rPr>
                        <a:t>inspections</a:t>
                      </a:r>
                    </a:p>
                    <a:p>
                      <a:pPr algn="ctr" fontAlgn="t"/>
                      <a:r>
                        <a:rPr lang="en-US" sz="1000" b="1" i="1" u="none" strike="noStrike" dirty="0" smtClean="0">
                          <a:solidFill>
                            <a:srgbClr val="000000"/>
                          </a:solidFill>
                          <a:latin typeface="+mn-lt"/>
                        </a:rPr>
                        <a:t>Output </a:t>
                      </a:r>
                      <a:r>
                        <a:rPr lang="en-US" sz="1000" b="1" i="1" u="none" strike="noStrike" dirty="0">
                          <a:solidFill>
                            <a:srgbClr val="000000"/>
                          </a:solidFill>
                          <a:latin typeface="+mn-lt"/>
                        </a:rPr>
                        <a:t>oriented </a:t>
                      </a:r>
                    </a:p>
                  </a:txBody>
                  <a:tcPr marL="7315" marR="7315" marT="73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alpha val="15000"/>
                      </a:schemeClr>
                    </a:solidFill>
                  </a:tcPr>
                </a:tc>
              </a:tr>
              <a:tr h="721186">
                <a:tc>
                  <a:txBody>
                    <a:bodyPr/>
                    <a:lstStyle/>
                    <a:p>
                      <a:pPr algn="ctr" fontAlgn="t"/>
                      <a:r>
                        <a:rPr lang="en-US" sz="1400" b="1" i="0" u="none" strike="noStrike" dirty="0" smtClean="0">
                          <a:solidFill>
                            <a:srgbClr val="000000"/>
                          </a:solidFill>
                          <a:latin typeface="+mn-lt"/>
                        </a:rPr>
                        <a:t>Quality, </a:t>
                      </a:r>
                      <a:r>
                        <a:rPr lang="en-US" sz="1400" b="1" i="0" u="none" strike="noStrike" dirty="0">
                          <a:solidFill>
                            <a:srgbClr val="000000"/>
                          </a:solidFill>
                          <a:latin typeface="+mn-lt"/>
                        </a:rPr>
                        <a:t>Metrics </a:t>
                      </a:r>
                      <a:r>
                        <a:rPr lang="en-US" sz="1400" b="1" i="0" u="none" strike="noStrike" dirty="0" smtClean="0">
                          <a:solidFill>
                            <a:srgbClr val="000000"/>
                          </a:solidFill>
                          <a:latin typeface="+mn-lt"/>
                        </a:rPr>
                        <a:t>&amp; Statistics</a:t>
                      </a:r>
                      <a:endParaRPr lang="en-US" sz="1400" b="1" i="0" u="none" strike="noStrike" dirty="0">
                        <a:solidFill>
                          <a:srgbClr val="000000"/>
                        </a:solidFill>
                        <a:latin typeface="+mn-lt"/>
                      </a:endParaRPr>
                    </a:p>
                  </a:txBody>
                  <a:tcPr marL="7315" marR="7315" marT="73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dirty="0">
                          <a:solidFill>
                            <a:srgbClr val="000000"/>
                          </a:solidFill>
                          <a:latin typeface="+mn-lt"/>
                        </a:rPr>
                        <a:t>Produce reliable and clean data to measure IOSHA and INSafe safety and health outcomes </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400" b="0" i="0" u="none" strike="noStrike" dirty="0">
                          <a:solidFill>
                            <a:srgbClr val="000000"/>
                          </a:solidFill>
                          <a:latin typeface="+mn-lt"/>
                        </a:rPr>
                        <a:t>Bureau of Labor Statistics survey return </a:t>
                      </a:r>
                      <a:r>
                        <a:rPr lang="en-US" sz="1400" b="0" i="0" u="none" strike="noStrike" dirty="0" smtClean="0">
                          <a:solidFill>
                            <a:srgbClr val="000000"/>
                          </a:solidFill>
                          <a:latin typeface="+mn-lt"/>
                        </a:rPr>
                        <a:t>rate</a:t>
                      </a:r>
                    </a:p>
                    <a:p>
                      <a:pPr algn="ctr" fontAlgn="t"/>
                      <a:r>
                        <a:rPr lang="en-US" sz="1000" b="1" i="1" u="none" strike="noStrike" dirty="0" smtClean="0">
                          <a:solidFill>
                            <a:srgbClr val="000000"/>
                          </a:solidFill>
                          <a:latin typeface="+mn-lt"/>
                        </a:rPr>
                        <a:t>Outcome </a:t>
                      </a:r>
                      <a:r>
                        <a:rPr lang="en-US" sz="1000" b="1" i="1" u="none" strike="noStrike" dirty="0">
                          <a:solidFill>
                            <a:srgbClr val="000000"/>
                          </a:solidFill>
                          <a:latin typeface="+mn-lt"/>
                        </a:rPr>
                        <a:t>oriented </a:t>
                      </a:r>
                    </a:p>
                  </a:txBody>
                  <a:tcPr marL="7315" marR="7315" marT="73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15"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lvl="0" algn="ctr">
              <a:spcBef>
                <a:spcPct val="0"/>
              </a:spcBef>
            </a:pPr>
            <a:r>
              <a:rPr lang="en-US" sz="2800" dirty="0" smtClean="0">
                <a:solidFill>
                  <a:schemeClr val="bg1"/>
                </a:solidFill>
                <a:latin typeface="Georgia" pitchFamily="18" charset="0"/>
                <a:ea typeface="+mj-ea"/>
                <a:cs typeface="+mj-cs"/>
              </a:rPr>
              <a:t>Program Funding Metrics</a:t>
            </a:r>
          </a:p>
          <a:p>
            <a:pPr lvl="0" algn="ctr">
              <a:spcBef>
                <a:spcPct val="0"/>
              </a:spcBef>
            </a:pPr>
            <a:r>
              <a:rPr lang="en-US" sz="1600" dirty="0" smtClean="0">
                <a:solidFill>
                  <a:schemeClr val="bg1"/>
                </a:solidFill>
                <a:latin typeface="Georgia" pitchFamily="18" charset="0"/>
                <a:ea typeface="+mj-ea"/>
                <a:cs typeface="+mj-cs"/>
              </a:rPr>
              <a:t>KPIs can double as Program Funding Metrics</a:t>
            </a:r>
            <a:endParaRPr kumimoji="0" lang="en-US" sz="16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sp>
        <p:nvSpPr>
          <p:cNvPr id="18" name="Slide Number Placeholder 5"/>
          <p:cNvSpPr>
            <a:spLocks noGrp="1"/>
          </p:cNvSpPr>
          <p:nvPr>
            <p:ph type="sldNum" sz="quarter" idx="12"/>
          </p:nvPr>
        </p:nvSpPr>
        <p:spPr>
          <a:xfrm>
            <a:off x="7010400" y="6492875"/>
            <a:ext cx="2133600" cy="365125"/>
          </a:xfrm>
        </p:spPr>
        <p:txBody>
          <a:bodyPr/>
          <a:lstStyle/>
          <a:p>
            <a:fld id="{2C6B1FF6-39B9-40F5-8B67-33C6354A3D4F}" type="slidenum">
              <a:rPr kumimoji="0" lang="en-US" smtClean="0"/>
              <a:pPr/>
              <a:t>11</a:t>
            </a:fld>
            <a:endParaRPr kumimoji="0" lang="en-US" dirty="0">
              <a:solidFill>
                <a:schemeClr val="accent3">
                  <a:shade val="75000"/>
                </a:schemeClr>
              </a:solidFill>
            </a:endParaRPr>
          </a:p>
        </p:txBody>
      </p:sp>
      <p:sp>
        <p:nvSpPr>
          <p:cNvPr id="19" name="Left Arrow 18">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t>Index</a:t>
            </a:r>
            <a:endParaRPr lang="en-US" sz="1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371600" y="6248400"/>
            <a:ext cx="6400800" cy="533400"/>
          </a:xfr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rtlCol="0">
            <a:noAutofit/>
          </a:bodyPr>
          <a:lstStyle/>
          <a:p>
            <a:pPr fontAlgn="auto">
              <a:spcAft>
                <a:spcPts val="0"/>
              </a:spcAft>
              <a:buFont typeface="Arial" pitchFamily="34" charset="0"/>
              <a:buNone/>
              <a:defRPr/>
            </a:pPr>
            <a:r>
              <a:rPr lang="en-US" sz="1000" dirty="0" smtClean="0"/>
              <a:t>This metric measures the average elapsed time to complete IOSHA inspections with citation from the Opening Conference through the date the citation is issued in calendar days. Cases may sometimes take several months to complete, so the data for the two most recent quarters may fluctuate as these inspections are closed.</a:t>
            </a:r>
          </a:p>
        </p:txBody>
      </p:sp>
      <p:graphicFrame>
        <p:nvGraphicFramePr>
          <p:cNvPr id="9" name="Chart 8"/>
          <p:cNvGraphicFramePr/>
          <p:nvPr>
            <p:extLst>
              <p:ext uri="{D42A27DB-BD31-4B8C-83A1-F6EECF244321}">
                <p14:modId xmlns:p14="http://schemas.microsoft.com/office/powerpoint/2010/main" val="2447412931"/>
              </p:ext>
            </p:extLst>
          </p:nvPr>
        </p:nvGraphicFramePr>
        <p:xfrm>
          <a:off x="152400" y="914400"/>
          <a:ext cx="8839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lvl="0" algn="ctr">
              <a:spcBef>
                <a:spcPct val="0"/>
              </a:spcBef>
            </a:pPr>
            <a:r>
              <a:rPr lang="en-US" sz="2800" dirty="0" smtClean="0">
                <a:solidFill>
                  <a:schemeClr val="bg1"/>
                </a:solidFill>
                <a:latin typeface="Georgia" pitchFamily="18" charset="0"/>
                <a:ea typeface="+mj-ea"/>
                <a:cs typeface="+mj-cs"/>
              </a:rPr>
              <a:t>Average Elapsed Time for All IOSHA Inspections</a:t>
            </a:r>
          </a:p>
          <a:p>
            <a:pPr lvl="0" algn="ctr">
              <a:spcBef>
                <a:spcPct val="0"/>
              </a:spcBef>
            </a:pPr>
            <a:r>
              <a:rPr lang="en-US" sz="2800" dirty="0" smtClean="0">
                <a:solidFill>
                  <a:schemeClr val="bg1"/>
                </a:solidFill>
                <a:latin typeface="Georgia" pitchFamily="18" charset="0"/>
                <a:ea typeface="+mj-ea"/>
                <a:cs typeface="+mj-cs"/>
              </a:rPr>
              <a:t>with Citations (Calendar Days)</a:t>
            </a:r>
            <a:endParaRPr kumimoji="0" lang="en-US" sz="28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sp>
        <p:nvSpPr>
          <p:cNvPr id="10" name="Left Arrow 9">
            <a:hlinkClick r:id="rId4"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t>Index</a:t>
            </a:r>
            <a:endParaRPr lang="en-US" sz="1000" b="1" dirty="0"/>
          </a:p>
        </p:txBody>
      </p:sp>
      <p:sp>
        <p:nvSpPr>
          <p:cNvPr id="13"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12</a:t>
            </a:fld>
            <a:endParaRPr kumimoji="0" lang="en-US" sz="800" dirty="0">
              <a:solidFill>
                <a:schemeClr val="accent3">
                  <a:shade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42784537"/>
              </p:ext>
            </p:extLst>
          </p:nvPr>
        </p:nvGraphicFramePr>
        <p:xfrm>
          <a:off x="152400" y="914400"/>
          <a:ext cx="8842248"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smtClean="0">
                <a:solidFill>
                  <a:schemeClr val="bg1"/>
                </a:solidFill>
                <a:latin typeface="Georgia" pitchFamily="18" charset="0"/>
                <a:ea typeface="+mj-ea"/>
                <a:cs typeface="+mj-cs"/>
              </a:rPr>
              <a:t>Number of Indiana Occupational Safety and Health (IOSHA) Inspections Initiated</a:t>
            </a:r>
            <a:endParaRPr lang="en-US" sz="2800" dirty="0">
              <a:solidFill>
                <a:schemeClr val="bg1"/>
              </a:solidFill>
              <a:latin typeface="Georgia" pitchFamily="18" charset="0"/>
              <a:ea typeface="+mj-ea"/>
              <a:cs typeface="+mj-cs"/>
            </a:endParaRPr>
          </a:p>
        </p:txBody>
      </p:sp>
      <p:sp>
        <p:nvSpPr>
          <p:cNvPr id="11" name="Left Arrow 10">
            <a:hlinkClick r:id="rId4"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t>Index</a:t>
            </a:r>
            <a:endParaRPr lang="en-US" sz="1000" b="1" dirty="0"/>
          </a:p>
        </p:txBody>
      </p:sp>
      <p:sp>
        <p:nvSpPr>
          <p:cNvPr id="12"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13</a:t>
            </a:fld>
            <a:endParaRPr kumimoji="0" lang="en-US" sz="800" dirty="0">
              <a:solidFill>
                <a:schemeClr val="accent3">
                  <a:shade val="75000"/>
                </a:schemeClr>
              </a:solidFill>
            </a:endParaRPr>
          </a:p>
        </p:txBody>
      </p:sp>
      <p:sp>
        <p:nvSpPr>
          <p:cNvPr id="6" name="Text Placeholder 2"/>
          <p:cNvSpPr>
            <a:spLocks noGrp="1"/>
          </p:cNvSpPr>
          <p:nvPr>
            <p:ph type="body" sz="half" idx="2"/>
          </p:nvPr>
        </p:nvSpPr>
        <p:spPr>
          <a:xfrm>
            <a:off x="1371600" y="6400800"/>
            <a:ext cx="6400800" cy="381000"/>
          </a:xfr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rtlCol="0">
            <a:noAutofit/>
          </a:bodyPr>
          <a:lstStyle/>
          <a:p>
            <a:pPr>
              <a:defRPr/>
            </a:pPr>
            <a:r>
              <a:rPr lang="en-US" sz="1000" dirty="0" smtClean="0"/>
              <a:t>The quarterly goals for Number of IOSHA Inspections conducted per quarter decreased in 2015 due to changes in staffing.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14</a:t>
            </a:fld>
            <a:endParaRPr kumimoji="0" lang="en-US" sz="800" dirty="0">
              <a:solidFill>
                <a:schemeClr val="accent3">
                  <a:shade val="75000"/>
                </a:schemeClr>
              </a:solidFill>
            </a:endParaRPr>
          </a:p>
        </p:txBody>
      </p:sp>
      <p:sp>
        <p:nvSpPr>
          <p:cNvPr id="8"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lvl="0" algn="ctr">
              <a:spcBef>
                <a:spcPct val="0"/>
              </a:spcBef>
            </a:pPr>
            <a:r>
              <a:rPr lang="en-US" sz="2800" dirty="0" smtClean="0">
                <a:solidFill>
                  <a:schemeClr val="bg1"/>
                </a:solidFill>
                <a:latin typeface="Georgia" pitchFamily="18" charset="0"/>
                <a:ea typeface="+mj-ea"/>
                <a:cs typeface="+mj-cs"/>
              </a:rPr>
              <a:t>Number of Child Labor Inspections Conducted</a:t>
            </a:r>
            <a:endParaRPr lang="en-US" sz="2800" dirty="0">
              <a:solidFill>
                <a:schemeClr val="bg1"/>
              </a:solidFill>
              <a:latin typeface="Georgia" pitchFamily="18" charset="0"/>
              <a:ea typeface="+mj-ea"/>
              <a:cs typeface="+mj-cs"/>
            </a:endParaRPr>
          </a:p>
        </p:txBody>
      </p:sp>
      <p:sp>
        <p:nvSpPr>
          <p:cNvPr id="11" name="Left Arrow 10">
            <a:hlinkClick r:id="rId4"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t>Index</a:t>
            </a:r>
            <a:endParaRPr lang="en-US" sz="1000" b="1" dirty="0"/>
          </a:p>
        </p:txBody>
      </p:sp>
      <p:sp>
        <p:nvSpPr>
          <p:cNvPr id="7" name="Text Placeholder 2"/>
          <p:cNvSpPr txBox="1">
            <a:spLocks/>
          </p:cNvSpPr>
          <p:nvPr/>
        </p:nvSpPr>
        <p:spPr>
          <a:xfrm>
            <a:off x="1371600" y="6248400"/>
            <a:ext cx="6400800" cy="533400"/>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rtlCol="0">
            <a:noAutofit/>
          </a:bodyPr>
          <a:lstStyle/>
          <a:p>
            <a:pPr marL="342900" marR="0" lvl="0" indent="-342900" algn="just" defTabSz="914400" rtl="0" eaLnBrk="1" fontAlgn="auto" latinLnBrk="0" hangingPunct="1">
              <a:lnSpc>
                <a:spcPct val="100000"/>
              </a:lnSpc>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1000" b="0" i="0" u="none" strike="noStrike" kern="1200" cap="none" spc="0" normalizeH="0" noProof="0" dirty="0" smtClean="0">
                <a:ln>
                  <a:noFill/>
                </a:ln>
                <a:solidFill>
                  <a:schemeClr val="tx1"/>
                </a:solidFill>
                <a:effectLst/>
                <a:uLnTx/>
                <a:uFillTx/>
                <a:latin typeface="+mn-lt"/>
                <a:ea typeface="+mn-ea"/>
                <a:cs typeface="+mn-cs"/>
              </a:rPr>
              <a:t> Bureau of Child Labor investigates Indiana employers for violations of Indiana’s Child Labor laws. This chart shows</a:t>
            </a:r>
          </a:p>
          <a:p>
            <a:pPr marL="342900" marR="0" lvl="0" indent="-342900" algn="just" defTabSz="914400" rtl="0" eaLnBrk="1" fontAlgn="auto" latinLnBrk="0" hangingPunct="1">
              <a:lnSpc>
                <a:spcPct val="100000"/>
              </a:lnSpc>
              <a:spcAft>
                <a:spcPts val="0"/>
              </a:spcAft>
              <a:buClrTx/>
              <a:buSzTx/>
              <a:buFont typeface="Arial" pitchFamily="34" charset="0"/>
              <a:buNone/>
              <a:tabLst/>
              <a:defRPr/>
            </a:pPr>
            <a:r>
              <a:rPr kumimoji="0" lang="en-US" sz="1000" b="0" i="0" u="none" strike="noStrike" kern="1200" cap="none" spc="0" normalizeH="0" noProof="0" dirty="0" smtClean="0">
                <a:ln>
                  <a:noFill/>
                </a:ln>
                <a:solidFill>
                  <a:schemeClr val="tx1"/>
                </a:solidFill>
                <a:effectLst/>
                <a:uLnTx/>
                <a:uFillTx/>
                <a:latin typeface="+mn-lt"/>
                <a:ea typeface="+mn-ea"/>
                <a:cs typeface="+mn-cs"/>
              </a:rPr>
              <a:t>the number of complaint, random and repeat investigations performed by the Bureau of Child Labor. </a:t>
            </a:r>
            <a:r>
              <a:rPr lang="en-US" sz="1000" dirty="0" smtClean="0"/>
              <a:t>In</a:t>
            </a:r>
            <a:r>
              <a:rPr kumimoji="0" lang="en-US" sz="1000" b="0" i="0" u="none" strike="noStrike" kern="1200" cap="none" spc="0" normalizeH="0" noProof="0" dirty="0" smtClean="0">
                <a:ln>
                  <a:noFill/>
                </a:ln>
                <a:solidFill>
                  <a:schemeClr val="tx1"/>
                </a:solidFill>
                <a:effectLst/>
                <a:uLnTx/>
                <a:uFillTx/>
                <a:latin typeface="+mn-lt"/>
                <a:ea typeface="+mn-ea"/>
                <a:cs typeface="+mn-cs"/>
              </a:rPr>
              <a:t> </a:t>
            </a:r>
            <a:r>
              <a:rPr kumimoji="0" lang="en-US" sz="1000" b="0" i="0" u="none" strike="noStrike" kern="1200" cap="none" spc="0" normalizeH="0" noProof="0" dirty="0" err="1" smtClean="0">
                <a:ln>
                  <a:noFill/>
                </a:ln>
                <a:solidFill>
                  <a:schemeClr val="tx1"/>
                </a:solidFill>
                <a:effectLst/>
                <a:uLnTx/>
                <a:uFillTx/>
                <a:latin typeface="+mn-lt"/>
                <a:ea typeface="+mn-ea"/>
                <a:cs typeface="+mn-cs"/>
              </a:rPr>
              <a:t>Q2</a:t>
            </a:r>
            <a:r>
              <a:rPr kumimoji="0" lang="en-US" sz="1000" b="0" i="0" u="none" strike="noStrike" kern="1200" cap="none" spc="0" normalizeH="0" noProof="0" dirty="0" smtClean="0">
                <a:ln>
                  <a:noFill/>
                </a:ln>
                <a:solidFill>
                  <a:schemeClr val="tx1"/>
                </a:solidFill>
                <a:effectLst/>
                <a:uLnTx/>
                <a:uFillTx/>
                <a:latin typeface="+mn-lt"/>
                <a:ea typeface="+mn-ea"/>
                <a:cs typeface="+mn-cs"/>
              </a:rPr>
              <a:t> 2014,</a:t>
            </a:r>
          </a:p>
          <a:p>
            <a:pPr marL="342900" marR="0" lvl="0" indent="-342900" algn="just" defTabSz="914400" rtl="0" eaLnBrk="1" fontAlgn="auto" latinLnBrk="0" hangingPunct="1">
              <a:lnSpc>
                <a:spcPct val="100000"/>
              </a:lnSpc>
              <a:spcAft>
                <a:spcPts val="0"/>
              </a:spcAft>
              <a:buClrTx/>
              <a:buSzTx/>
              <a:buFont typeface="Arial" pitchFamily="34" charset="0"/>
              <a:buNone/>
              <a:tabLst/>
              <a:defRPr/>
            </a:pPr>
            <a:r>
              <a:rPr kumimoji="0" lang="en-US" sz="1000" b="0" i="0" u="none" strike="noStrike" kern="1200" cap="none" spc="0" normalizeH="0" noProof="0" dirty="0" smtClean="0">
                <a:ln>
                  <a:noFill/>
                </a:ln>
                <a:solidFill>
                  <a:schemeClr val="tx1"/>
                </a:solidFill>
                <a:effectLst/>
                <a:uLnTx/>
                <a:uFillTx/>
                <a:latin typeface="+mn-lt"/>
                <a:ea typeface="+mn-ea"/>
                <a:cs typeface="+mn-cs"/>
              </a:rPr>
              <a:t>there was only one Inspector. In May 2017, Child Labor migrated to a new system. </a:t>
            </a:r>
            <a:r>
              <a:rPr lang="en-US" sz="1000" noProof="0" dirty="0" smtClean="0"/>
              <a:t>These</a:t>
            </a:r>
            <a:r>
              <a:rPr kumimoji="0" lang="en-US" sz="1000" b="0" i="0" u="none" strike="noStrike" kern="1200" cap="none" spc="0" normalizeH="0" noProof="0" dirty="0" smtClean="0">
                <a:ln>
                  <a:noFill/>
                </a:ln>
                <a:solidFill>
                  <a:schemeClr val="tx1"/>
                </a:solidFill>
                <a:effectLst/>
                <a:uLnTx/>
                <a:uFillTx/>
                <a:latin typeface="+mn-lt"/>
                <a:ea typeface="+mn-ea"/>
                <a:cs typeface="+mn-cs"/>
              </a:rPr>
              <a:t> data </a:t>
            </a:r>
            <a:r>
              <a:rPr lang="en-US" sz="1000" dirty="0" smtClean="0"/>
              <a:t>are</a:t>
            </a:r>
            <a:r>
              <a:rPr kumimoji="0" lang="en-US" sz="1000" b="0" i="0" u="none" strike="noStrike" kern="1200" cap="none" spc="0" normalizeH="0" noProof="0" dirty="0" smtClean="0">
                <a:ln>
                  <a:noFill/>
                </a:ln>
                <a:solidFill>
                  <a:schemeClr val="tx1"/>
                </a:solidFill>
                <a:effectLst/>
                <a:uLnTx/>
                <a:uFillTx/>
                <a:latin typeface="+mn-lt"/>
                <a:ea typeface="+mn-ea"/>
                <a:cs typeface="+mn-cs"/>
              </a:rPr>
              <a:t> not yet available.</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394143162"/>
              </p:ext>
            </p:extLst>
          </p:nvPr>
        </p:nvGraphicFramePr>
        <p:xfrm>
          <a:off x="152400" y="914400"/>
          <a:ext cx="8839200" cy="5211763"/>
        </p:xfrm>
        <a:graphic>
          <a:graphicData uri="http://schemas.openxmlformats.org/drawingml/2006/chart">
            <c:chart xmlns:c="http://schemas.openxmlformats.org/drawingml/2006/chart" xmlns:r="http://schemas.openxmlformats.org/officeDocument/2006/relationships" r:id="rId5"/>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15</a:t>
            </a:fld>
            <a:endParaRPr kumimoji="0" lang="en-US" sz="800" dirty="0">
              <a:solidFill>
                <a:schemeClr val="accent3">
                  <a:shade val="75000"/>
                </a:schemeClr>
              </a:solidFill>
            </a:endParaRPr>
          </a:p>
        </p:txBody>
      </p:sp>
      <p:sp>
        <p:nvSpPr>
          <p:cNvPr id="10"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lvl="0" algn="ctr">
              <a:spcBef>
                <a:spcPct val="0"/>
              </a:spcBef>
            </a:pPr>
            <a:r>
              <a:rPr lang="en-US" sz="2800" dirty="0" smtClean="0">
                <a:solidFill>
                  <a:schemeClr val="bg1"/>
                </a:solidFill>
                <a:latin typeface="Georgia" pitchFamily="18" charset="0"/>
                <a:ea typeface="+mj-ea"/>
                <a:cs typeface="+mj-cs"/>
              </a:rPr>
              <a:t>Wage Claims Average Elapsed Time</a:t>
            </a:r>
            <a:endParaRPr lang="en-US" sz="2800" dirty="0">
              <a:solidFill>
                <a:schemeClr val="bg1"/>
              </a:solidFill>
              <a:latin typeface="Georgia" pitchFamily="18" charset="0"/>
              <a:ea typeface="+mj-ea"/>
              <a:cs typeface="+mj-cs"/>
            </a:endParaRPr>
          </a:p>
        </p:txBody>
      </p:sp>
      <p:sp>
        <p:nvSpPr>
          <p:cNvPr id="11" name="Left Arrow 10">
            <a:hlinkClick r:id="rId4"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endParaRPr lang="en-US" sz="1000" b="1" dirty="0">
              <a:ln w="3175">
                <a:noFill/>
              </a:ln>
            </a:endParaRPr>
          </a:p>
        </p:txBody>
      </p:sp>
      <p:sp>
        <p:nvSpPr>
          <p:cNvPr id="6" name="Text Placeholder 2"/>
          <p:cNvSpPr txBox="1">
            <a:spLocks/>
          </p:cNvSpPr>
          <p:nvPr/>
        </p:nvSpPr>
        <p:spPr>
          <a:xfrm>
            <a:off x="1371600" y="6248400"/>
            <a:ext cx="6400800" cy="5364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Employees who feel they have been paid incorrectly may file a wage claim with the Indiana Department of Labor (IDOL). The Wage and Hour Division contacts the employer, compares the documentary evidence provided by both parties and determines if the employee is owed past wages. The average elapsed time starts at receipt and ends at determination.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97294992"/>
              </p:ext>
            </p:extLst>
          </p:nvPr>
        </p:nvGraphicFramePr>
        <p:xfrm>
          <a:off x="152400" y="914400"/>
          <a:ext cx="8839200" cy="5211763"/>
        </p:xfrm>
        <a:graphic>
          <a:graphicData uri="http://schemas.openxmlformats.org/drawingml/2006/chart">
            <c:chart xmlns:c="http://schemas.openxmlformats.org/drawingml/2006/chart" xmlns:r="http://schemas.openxmlformats.org/officeDocument/2006/relationships" r:id="rId5"/>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smtClean="0">
                <a:solidFill>
                  <a:schemeClr val="bg1"/>
                </a:solidFill>
                <a:latin typeface="Georgia" pitchFamily="18" charset="0"/>
                <a:ea typeface="+mj-ea"/>
                <a:cs typeface="+mj-cs"/>
              </a:rPr>
              <a:t>Total </a:t>
            </a:r>
            <a:r>
              <a:rPr lang="en-US" sz="2800" dirty="0" err="1" smtClean="0">
                <a:solidFill>
                  <a:schemeClr val="bg1"/>
                </a:solidFill>
                <a:latin typeface="Georgia" pitchFamily="18" charset="0"/>
                <a:ea typeface="+mj-ea"/>
                <a:cs typeface="+mj-cs"/>
              </a:rPr>
              <a:t>INSafe</a:t>
            </a:r>
            <a:r>
              <a:rPr lang="en-US" sz="2800" dirty="0" smtClean="0">
                <a:solidFill>
                  <a:schemeClr val="bg1"/>
                </a:solidFill>
                <a:latin typeface="Georgia" pitchFamily="18" charset="0"/>
                <a:ea typeface="+mj-ea"/>
                <a:cs typeface="+mj-cs"/>
              </a:rPr>
              <a:t> Consultations and Interventions Closed</a:t>
            </a:r>
            <a:endParaRPr lang="en-US" sz="2800" dirty="0">
              <a:solidFill>
                <a:schemeClr val="bg1"/>
              </a:solidFill>
              <a:latin typeface="Georgia" pitchFamily="18" charset="0"/>
              <a:ea typeface="+mj-ea"/>
              <a:cs typeface="+mj-cs"/>
            </a:endParaRPr>
          </a:p>
        </p:txBody>
      </p:sp>
      <p:sp>
        <p:nvSpPr>
          <p:cNvPr id="12" name="Left Arrow 11">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t>Index</a:t>
            </a:r>
            <a:endParaRPr lang="en-US" sz="1000" b="1" dirty="0"/>
          </a:p>
        </p:txBody>
      </p:sp>
      <p:sp>
        <p:nvSpPr>
          <p:cNvPr id="13"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16</a:t>
            </a:fld>
            <a:endParaRPr kumimoji="0" lang="en-US" sz="800" dirty="0">
              <a:solidFill>
                <a:schemeClr val="accent3">
                  <a:shade val="75000"/>
                </a:schemeClr>
              </a:solidFill>
            </a:endParaRPr>
          </a:p>
        </p:txBody>
      </p:sp>
      <p:graphicFrame>
        <p:nvGraphicFramePr>
          <p:cNvPr id="8" name="Content Placeholder 4"/>
          <p:cNvGraphicFramePr>
            <a:graphicFrameLocks/>
          </p:cNvGraphicFramePr>
          <p:nvPr>
            <p:extLst>
              <p:ext uri="{D42A27DB-BD31-4B8C-83A1-F6EECF244321}">
                <p14:modId xmlns:p14="http://schemas.microsoft.com/office/powerpoint/2010/main" val="2249070068"/>
              </p:ext>
            </p:extLst>
          </p:nvPr>
        </p:nvGraphicFramePr>
        <p:xfrm>
          <a:off x="152400" y="914400"/>
          <a:ext cx="8842248"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2"/>
          <p:cNvSpPr txBox="1">
            <a:spLocks/>
          </p:cNvSpPr>
          <p:nvPr/>
        </p:nvSpPr>
        <p:spPr>
          <a:xfrm>
            <a:off x="1371600" y="6248400"/>
            <a:ext cx="6400800" cy="5364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Employers may request free occupational safety and health consultations from </a:t>
            </a:r>
            <a:r>
              <a:rPr lang="en-US" sz="1000" dirty="0" err="1" smtClean="0"/>
              <a:t>INSafe</a:t>
            </a:r>
            <a:r>
              <a:rPr lang="en-US" sz="1000" dirty="0" smtClean="0"/>
              <a:t>. Consultation services include a hazard identification walkthrough and a review of an employer’s safety programs and procedures. Interventions are presentations, speeches or questions a consultant performs outside of a typical consultation.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4"/>
          <p:cNvSpPr txBox="1">
            <a:spLocks/>
          </p:cNvSpPr>
          <p:nvPr/>
        </p:nvSpPr>
        <p:spPr>
          <a:xfrm>
            <a:off x="0" y="0"/>
            <a:ext cx="9144000" cy="914400"/>
          </a:xfrm>
          <a:prstGeom prst="rect">
            <a:avLst/>
          </a:prstGeom>
          <a:solidFill>
            <a:srgbClr val="2C3F71"/>
          </a:solidFill>
          <a:scene3d>
            <a:camera prst="orthographicFront"/>
            <a:lightRig rig="threePt" dir="t"/>
          </a:scene3d>
          <a:sp3d>
            <a:bevelT/>
          </a:sp3d>
        </p:spPr>
        <p:txBody>
          <a:bodyPr vert="horz" lIns="91440" tIns="45720" rIns="91440" bIns="45720" rtlCol="0" anchor="ctr">
            <a:noAutofit/>
          </a:bodyPr>
          <a:lstStyle/>
          <a:p>
            <a:pPr lvl="0" algn="ctr">
              <a:spcBef>
                <a:spcPct val="0"/>
              </a:spcBef>
            </a:pPr>
            <a:r>
              <a:rPr lang="en-US" sz="2800" dirty="0" smtClean="0">
                <a:solidFill>
                  <a:schemeClr val="bg1"/>
                </a:solidFill>
                <a:latin typeface="Georgia" pitchFamily="18" charset="0"/>
                <a:ea typeface="+mj-ea"/>
                <a:cs typeface="+mj-cs"/>
              </a:rPr>
              <a:t>Number of Coal Mine Inspections</a:t>
            </a:r>
            <a:endParaRPr lang="en-US" sz="2800" dirty="0">
              <a:solidFill>
                <a:schemeClr val="bg1"/>
              </a:solidFill>
              <a:latin typeface="Georgia" pitchFamily="18" charset="0"/>
              <a:ea typeface="+mj-ea"/>
              <a:cs typeface="+mj-cs"/>
            </a:endParaRPr>
          </a:p>
        </p:txBody>
      </p:sp>
      <p:sp>
        <p:nvSpPr>
          <p:cNvPr id="7" name="Text Placeholder 2"/>
          <p:cNvSpPr txBox="1">
            <a:spLocks/>
          </p:cNvSpPr>
          <p:nvPr/>
        </p:nvSpPr>
        <p:spPr>
          <a:xfrm>
            <a:off x="1371600" y="6248400"/>
            <a:ext cx="6400800" cy="5364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a:r>
              <a:rPr lang="en-US" sz="1000" dirty="0" smtClean="0"/>
              <a:t>The above chart shows the total number of Coal Mine Inspections performed per quarter and the number with and without violation. The wide fluctuation in the number of inspections corresponds with staffing levels in the Bureau of Mines. One new mine opened in </a:t>
            </a:r>
            <a:r>
              <a:rPr lang="en-US" sz="1000" dirty="0" err="1" smtClean="0"/>
              <a:t>Q3</a:t>
            </a:r>
            <a:r>
              <a:rPr lang="en-US" sz="1000" dirty="0" smtClean="0"/>
              <a:t> 2015 while two ceased production.</a:t>
            </a:r>
          </a:p>
        </p:txBody>
      </p:sp>
      <p:sp>
        <p:nvSpPr>
          <p:cNvPr id="12" name="Left Arrow 11">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t>Index</a:t>
            </a:r>
            <a:endParaRPr lang="en-US" sz="1000" b="1" dirty="0"/>
          </a:p>
        </p:txBody>
      </p:sp>
      <p:sp>
        <p:nvSpPr>
          <p:cNvPr id="13"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17</a:t>
            </a:fld>
            <a:endParaRPr kumimoji="0" lang="en-US" sz="800" dirty="0">
              <a:solidFill>
                <a:schemeClr val="accent3">
                  <a:shade val="75000"/>
                </a:schemeClr>
              </a:solidFill>
            </a:endParaRPr>
          </a:p>
        </p:txBody>
      </p:sp>
      <p:graphicFrame>
        <p:nvGraphicFramePr>
          <p:cNvPr id="8" name="Chart 7"/>
          <p:cNvGraphicFramePr/>
          <p:nvPr>
            <p:extLst>
              <p:ext uri="{D42A27DB-BD31-4B8C-83A1-F6EECF244321}">
                <p14:modId xmlns:p14="http://schemas.microsoft.com/office/powerpoint/2010/main" val="3387919372"/>
              </p:ext>
            </p:extLst>
          </p:nvPr>
        </p:nvGraphicFramePr>
        <p:xfrm>
          <a:off x="152400" y="914400"/>
          <a:ext cx="8839200" cy="5257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0" y="0"/>
            <a:ext cx="9144000" cy="914400"/>
          </a:xfrm>
          <a:prstGeom prst="rect">
            <a:avLst/>
          </a:prstGeom>
          <a:solidFill>
            <a:srgbClr val="2C3F71"/>
          </a:solidFill>
          <a:scene3d>
            <a:camera prst="orthographicFront"/>
            <a:lightRig rig="threePt" dir="t"/>
          </a:scene3d>
          <a:sp3d>
            <a:bevelT/>
          </a:sp3d>
        </p:spPr>
        <p:txBody>
          <a:bodyPr anchor="ctr"/>
          <a:lstStyle/>
          <a:p>
            <a:pPr algn="ctr" fontAlgn="auto">
              <a:spcAft>
                <a:spcPts val="0"/>
              </a:spcAft>
              <a:defRPr/>
            </a:pPr>
            <a:r>
              <a:rPr lang="en-US" sz="2800" dirty="0">
                <a:solidFill>
                  <a:schemeClr val="bg1"/>
                </a:solidFill>
                <a:latin typeface="Georgia" pitchFamily="18" charset="0"/>
                <a:ea typeface="+mj-ea"/>
                <a:cs typeface="+mj-cs"/>
              </a:rPr>
              <a:t>Survey of Occupational Injuries and Illnesses (SOII) Response </a:t>
            </a:r>
            <a:r>
              <a:rPr lang="en-US" sz="2800" dirty="0" smtClean="0">
                <a:solidFill>
                  <a:schemeClr val="bg1"/>
                </a:solidFill>
                <a:latin typeface="Georgia" pitchFamily="18" charset="0"/>
                <a:ea typeface="+mj-ea"/>
                <a:cs typeface="+mj-cs"/>
              </a:rPr>
              <a:t>Rate</a:t>
            </a:r>
            <a:endParaRPr lang="en-US" sz="2800" dirty="0">
              <a:solidFill>
                <a:schemeClr val="bg1"/>
              </a:solidFill>
              <a:latin typeface="Georgia" pitchFamily="18" charset="0"/>
              <a:ea typeface="+mj-ea"/>
              <a:cs typeface="+mj-cs"/>
            </a:endParaRPr>
          </a:p>
        </p:txBody>
      </p:sp>
      <p:sp>
        <p:nvSpPr>
          <p:cNvPr id="12" name="Slide Number Placeholder 5"/>
          <p:cNvSpPr>
            <a:spLocks noGrp="1"/>
          </p:cNvSpPr>
          <p:nvPr>
            <p:ph type="sldNum" sz="quarter" idx="12"/>
          </p:nvPr>
        </p:nvSpPr>
        <p:spPr>
          <a:xfrm>
            <a:off x="8839200" y="6492875"/>
            <a:ext cx="304800" cy="365125"/>
          </a:xfrm>
        </p:spPr>
        <p:txBody>
          <a:bodyPr/>
          <a:lstStyle/>
          <a:p>
            <a:pPr>
              <a:defRPr/>
            </a:pPr>
            <a:fld id="{62BA88EA-499E-4C0E-BAD1-F0A6FA3DF63E}" type="slidenum">
              <a:rPr lang="en-US" sz="800"/>
              <a:pPr>
                <a:defRPr/>
              </a:pPr>
              <a:t>18</a:t>
            </a:fld>
            <a:endParaRPr lang="en-US" sz="800" dirty="0">
              <a:solidFill>
                <a:schemeClr val="accent3">
                  <a:shade val="75000"/>
                </a:schemeClr>
              </a:solidFill>
            </a:endParaRPr>
          </a:p>
        </p:txBody>
      </p:sp>
      <p:sp>
        <p:nvSpPr>
          <p:cNvPr id="8" name="Text Placeholder 2"/>
          <p:cNvSpPr txBox="1">
            <a:spLocks/>
          </p:cNvSpPr>
          <p:nvPr/>
        </p:nvSpPr>
        <p:spPr>
          <a:xfrm>
            <a:off x="1371600" y="6400800"/>
            <a:ext cx="6400800" cy="3840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a:r>
              <a:rPr lang="en-US" sz="1000" dirty="0" smtClean="0"/>
              <a:t>The Survey of Occupational Injury and Illness (SOII) is conducted from mid-January to mid-July each year and collects results from the previous calendar year. The response rate is reported to GEFP annually upon completion of the survey.</a:t>
            </a:r>
          </a:p>
        </p:txBody>
      </p:sp>
      <p:graphicFrame>
        <p:nvGraphicFramePr>
          <p:cNvPr id="7" name="Chart 10"/>
          <p:cNvGraphicFramePr>
            <a:graphicFrameLocks/>
          </p:cNvGraphicFramePr>
          <p:nvPr>
            <p:extLst>
              <p:ext uri="{D42A27DB-BD31-4B8C-83A1-F6EECF244321}">
                <p14:modId xmlns:p14="http://schemas.microsoft.com/office/powerpoint/2010/main" val="3473270677"/>
              </p:ext>
            </p:extLst>
          </p:nvPr>
        </p:nvGraphicFramePr>
        <p:xfrm>
          <a:off x="152400" y="914400"/>
          <a:ext cx="88392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2586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Management Statistics</a:t>
            </a:r>
            <a:endParaRPr lang="en-US" dirty="0"/>
          </a:p>
        </p:txBody>
      </p:sp>
      <p:sp>
        <p:nvSpPr>
          <p:cNvPr id="3" name="Title 2"/>
          <p:cNvSpPr txBox="1">
            <a:spLocks/>
          </p:cNvSpPr>
          <p:nvPr/>
        </p:nvSpPr>
        <p:spPr>
          <a:xfrm>
            <a:off x="0" y="2130425"/>
            <a:ext cx="9144000" cy="1470025"/>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sp3d extrusionH="57150">
              <a:bevelT h="25400" prst="softRound"/>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Georgia" pitchFamily="18" charset="0"/>
                <a:ea typeface="+mj-ea"/>
                <a:cs typeface="+mj-cs"/>
              </a:rPr>
              <a:t>Management</a:t>
            </a:r>
            <a:r>
              <a:rPr kumimoji="0" lang="en-US" sz="4800" b="1" i="0" u="none" strike="noStrike" kern="1200" cap="none" spc="0" normalizeH="0" noProof="0" dirty="0" smtClean="0">
                <a:ln>
                  <a:noFill/>
                </a:ln>
                <a:solidFill>
                  <a:schemeClr val="bg1"/>
                </a:solidFill>
                <a:effectLst/>
                <a:uLnTx/>
                <a:uFillTx/>
                <a:latin typeface="Georgia" pitchFamily="18" charset="0"/>
                <a:ea typeface="+mj-ea"/>
                <a:cs typeface="+mj-cs"/>
              </a:rPr>
              <a:t> Statistics</a:t>
            </a:r>
            <a:endParaRPr kumimoji="0" lang="en-US" sz="48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US" sz="3600" dirty="0" smtClean="0"/>
              <a:t>Three Tiers of Measures</a:t>
            </a:r>
          </a:p>
        </p:txBody>
      </p:sp>
      <p:graphicFrame>
        <p:nvGraphicFramePr>
          <p:cNvPr id="4" name="Content Placeholder 3"/>
          <p:cNvGraphicFramePr>
            <a:graphicFrameLocks noGrp="1"/>
          </p:cNvGraphicFramePr>
          <p:nvPr>
            <p:ph sz="half" idx="1"/>
          </p:nvPr>
        </p:nvGraphicFramePr>
        <p:xfrm>
          <a:off x="152400" y="990600"/>
          <a:ext cx="8839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Georgia" pitchFamily="18" charset="0"/>
                <a:ea typeface="+mj-ea"/>
                <a:cs typeface="+mj-cs"/>
              </a:rPr>
              <a:t>Three Tiers of Metrics</a:t>
            </a:r>
            <a:endParaRPr kumimoji="0" lang="en-US" sz="28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smtClean="0">
                <a:solidFill>
                  <a:schemeClr val="bg1"/>
                </a:solidFill>
                <a:latin typeface="Georgia" pitchFamily="18" charset="0"/>
                <a:ea typeface="+mj-ea"/>
                <a:cs typeface="+mj-cs"/>
              </a:rPr>
              <a:t>Number of IOSHA Workplace Fatality Investigations</a:t>
            </a:r>
            <a:endParaRPr lang="en-US" sz="2800" dirty="0">
              <a:solidFill>
                <a:schemeClr val="bg1"/>
              </a:solidFill>
              <a:latin typeface="Georgia" pitchFamily="18" charset="0"/>
              <a:ea typeface="+mj-ea"/>
              <a:cs typeface="+mj-cs"/>
            </a:endParaRPr>
          </a:p>
        </p:txBody>
      </p:sp>
      <p:sp>
        <p:nvSpPr>
          <p:cNvPr id="11" name="Left Arrow 10">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endParaRPr lang="en-US" sz="1000" b="1" dirty="0">
              <a:ln w="3175">
                <a:noFill/>
              </a:ln>
            </a:endParaRPr>
          </a:p>
        </p:txBody>
      </p:sp>
      <p:sp>
        <p:nvSpPr>
          <p:cNvPr id="12"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20</a:t>
            </a:fld>
            <a:endParaRPr kumimoji="0" lang="en-US" sz="800" dirty="0">
              <a:solidFill>
                <a:schemeClr val="accent3">
                  <a:shade val="75000"/>
                </a:schemeClr>
              </a:solidFill>
            </a:endParaRPr>
          </a:p>
        </p:txBody>
      </p:sp>
      <p:sp>
        <p:nvSpPr>
          <p:cNvPr id="6" name="Text Placeholder 2"/>
          <p:cNvSpPr txBox="1">
            <a:spLocks/>
          </p:cNvSpPr>
          <p:nvPr/>
        </p:nvSpPr>
        <p:spPr>
          <a:xfrm>
            <a:off x="1371600" y="6248400"/>
            <a:ext cx="6400800" cy="5364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Due to jurisdictional issues, the Indiana Occupational Safety and Health Administration (IOSHA) investigates many, but not all, workplace fatalities that occur in Indiana. This chart shows the number and types of fatality investigations conducted per quarter.</a:t>
            </a:r>
          </a:p>
        </p:txBody>
      </p:sp>
      <p:graphicFrame>
        <p:nvGraphicFramePr>
          <p:cNvPr id="8" name="Chart 7"/>
          <p:cNvGraphicFramePr/>
          <p:nvPr>
            <p:extLst>
              <p:ext uri="{D42A27DB-BD31-4B8C-83A1-F6EECF244321}">
                <p14:modId xmlns:p14="http://schemas.microsoft.com/office/powerpoint/2010/main" val="3049059973"/>
              </p:ext>
            </p:extLst>
          </p:nvPr>
        </p:nvGraphicFramePr>
        <p:xfrm>
          <a:off x="76200" y="914400"/>
          <a:ext cx="8991600" cy="5105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042445369"/>
              </p:ext>
            </p:extLst>
          </p:nvPr>
        </p:nvGraphicFramePr>
        <p:xfrm>
          <a:off x="170330" y="869577"/>
          <a:ext cx="8842248" cy="2483223"/>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smtClean="0">
                <a:solidFill>
                  <a:schemeClr val="bg1"/>
                </a:solidFill>
                <a:latin typeface="Georgia" pitchFamily="18" charset="0"/>
                <a:ea typeface="+mj-ea"/>
                <a:cs typeface="+mj-cs"/>
              </a:rPr>
              <a:t>IOSHA Inspection Elapsed Time by Division</a:t>
            </a:r>
            <a:endParaRPr lang="en-US" sz="2800" dirty="0">
              <a:solidFill>
                <a:schemeClr val="bg1"/>
              </a:solidFill>
              <a:latin typeface="Georgia" pitchFamily="18" charset="0"/>
              <a:ea typeface="+mj-ea"/>
              <a:cs typeface="+mj-cs"/>
            </a:endParaRPr>
          </a:p>
        </p:txBody>
      </p:sp>
      <p:sp>
        <p:nvSpPr>
          <p:cNvPr id="13" name="Text Placeholder 2"/>
          <p:cNvSpPr txBox="1">
            <a:spLocks/>
          </p:cNvSpPr>
          <p:nvPr/>
        </p:nvSpPr>
        <p:spPr>
          <a:xfrm>
            <a:off x="1371600" y="6248400"/>
            <a:ext cx="6400800" cy="5364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This chart shows the average elapsed time to complete IOSHA Construction and General Industry inspections with citation broken out into four separate segments. Inspections may sometimes take several months to complete, so the data for the two most recent quarters may fluctuate as these inspections are closed.</a:t>
            </a:r>
          </a:p>
        </p:txBody>
      </p:sp>
      <p:sp>
        <p:nvSpPr>
          <p:cNvPr id="17" name="Left Arrow 16">
            <a:hlinkClick r:id="rId4"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endParaRPr lang="en-US" sz="1000" b="1" dirty="0">
              <a:ln w="3175">
                <a:noFill/>
              </a:ln>
            </a:endParaRPr>
          </a:p>
        </p:txBody>
      </p:sp>
      <p:sp>
        <p:nvSpPr>
          <p:cNvPr id="18"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21</a:t>
            </a:fld>
            <a:endParaRPr kumimoji="0" lang="en-US" sz="800" dirty="0">
              <a:solidFill>
                <a:schemeClr val="accent3">
                  <a:shade val="75000"/>
                </a:schemeClr>
              </a:solidFill>
            </a:endParaRPr>
          </a:p>
        </p:txBody>
      </p:sp>
      <p:graphicFrame>
        <p:nvGraphicFramePr>
          <p:cNvPr id="9" name="Chart 8"/>
          <p:cNvGraphicFramePr/>
          <p:nvPr>
            <p:extLst>
              <p:ext uri="{D42A27DB-BD31-4B8C-83A1-F6EECF244321}">
                <p14:modId xmlns:p14="http://schemas.microsoft.com/office/powerpoint/2010/main" val="1269867262"/>
              </p:ext>
            </p:extLst>
          </p:nvPr>
        </p:nvGraphicFramePr>
        <p:xfrm>
          <a:off x="152400" y="3276600"/>
          <a:ext cx="8842248" cy="2895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lvl="0" algn="ctr">
              <a:spcBef>
                <a:spcPct val="0"/>
              </a:spcBef>
            </a:pPr>
            <a:r>
              <a:rPr lang="en-US" sz="2800" dirty="0" smtClean="0">
                <a:solidFill>
                  <a:schemeClr val="bg1"/>
                </a:solidFill>
                <a:latin typeface="Georgia" pitchFamily="18" charset="0"/>
                <a:ea typeface="+mj-ea"/>
                <a:cs typeface="+mj-cs"/>
              </a:rPr>
              <a:t>Percentage of IOSHA Investigations In Compliance</a:t>
            </a:r>
            <a:endParaRPr lang="en-US" sz="2800" dirty="0">
              <a:solidFill>
                <a:schemeClr val="bg1"/>
              </a:solidFill>
              <a:latin typeface="Georgia" pitchFamily="18" charset="0"/>
              <a:ea typeface="+mj-ea"/>
              <a:cs typeface="+mj-cs"/>
            </a:endParaRPr>
          </a:p>
        </p:txBody>
      </p:sp>
      <p:sp>
        <p:nvSpPr>
          <p:cNvPr id="13" name="Left Arrow 12">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endParaRPr lang="en-US" sz="1000" b="1" dirty="0">
              <a:ln w="3175">
                <a:noFill/>
              </a:ln>
            </a:endParaRPr>
          </a:p>
        </p:txBody>
      </p:sp>
      <p:sp>
        <p:nvSpPr>
          <p:cNvPr id="14"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22</a:t>
            </a:fld>
            <a:endParaRPr kumimoji="0" lang="en-US" sz="800" dirty="0">
              <a:solidFill>
                <a:schemeClr val="accent3">
                  <a:shade val="75000"/>
                </a:schemeClr>
              </a:solidFill>
            </a:endParaRPr>
          </a:p>
        </p:txBody>
      </p:sp>
      <p:sp>
        <p:nvSpPr>
          <p:cNvPr id="7" name="Text Placeholder 2"/>
          <p:cNvSpPr txBox="1">
            <a:spLocks/>
          </p:cNvSpPr>
          <p:nvPr/>
        </p:nvSpPr>
        <p:spPr>
          <a:xfrm>
            <a:off x="1371600" y="6248400"/>
            <a:ext cx="6400800" cy="5364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Indiana Occupational Safety and Health Administration (IOSHA) investigations do not always result in a citation or monetary penalties. Sometimes, investigations are completed but no violations are cited. These charts show the percent of Construction and General Industry investigations where no citations were issued.</a:t>
            </a:r>
          </a:p>
        </p:txBody>
      </p:sp>
      <p:graphicFrame>
        <p:nvGraphicFramePr>
          <p:cNvPr id="9" name="Chart 8"/>
          <p:cNvGraphicFramePr/>
          <p:nvPr>
            <p:extLst>
              <p:ext uri="{D42A27DB-BD31-4B8C-83A1-F6EECF244321}">
                <p14:modId xmlns:p14="http://schemas.microsoft.com/office/powerpoint/2010/main" val="1126478969"/>
              </p:ext>
            </p:extLst>
          </p:nvPr>
        </p:nvGraphicFramePr>
        <p:xfrm>
          <a:off x="76200" y="914400"/>
          <a:ext cx="89154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50714599"/>
              </p:ext>
            </p:extLst>
          </p:nvPr>
        </p:nvGraphicFramePr>
        <p:xfrm>
          <a:off x="152400" y="3505200"/>
          <a:ext cx="8915400" cy="2743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3851264"/>
              </p:ext>
            </p:extLst>
          </p:nvPr>
        </p:nvGraphicFramePr>
        <p:xfrm>
          <a:off x="152400" y="914400"/>
          <a:ext cx="8839200" cy="52117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C6B1FF6-39B9-40F5-8B67-33C6354A3D4F}" type="slidenum">
              <a:rPr kumimoji="0" lang="en-US" smtClean="0"/>
              <a:pPr/>
              <a:t>23</a:t>
            </a:fld>
            <a:endParaRPr kumimoji="0" lang="en-US" dirty="0"/>
          </a:p>
        </p:txBody>
      </p:sp>
      <p:sp>
        <p:nvSpPr>
          <p:cNvPr id="7"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smtClean="0">
                <a:solidFill>
                  <a:schemeClr val="bg1"/>
                </a:solidFill>
                <a:latin typeface="Georgia" pitchFamily="18" charset="0"/>
                <a:ea typeface="+mj-ea"/>
                <a:cs typeface="+mj-cs"/>
              </a:rPr>
              <a:t>Indiana Board of Safety Review Cases</a:t>
            </a:r>
            <a:endParaRPr lang="en-US" sz="2800" dirty="0">
              <a:solidFill>
                <a:schemeClr val="bg1"/>
              </a:solidFill>
              <a:latin typeface="Georgia" pitchFamily="18" charset="0"/>
              <a:ea typeface="+mj-ea"/>
              <a:cs typeface="+mj-cs"/>
            </a:endParaRPr>
          </a:p>
        </p:txBody>
      </p:sp>
      <p:sp>
        <p:nvSpPr>
          <p:cNvPr id="8" name="Left Arrow 7">
            <a:hlinkClick r:id="rId4"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endParaRPr lang="en-US" sz="1000" b="1" dirty="0">
              <a:ln w="3175">
                <a:noFill/>
              </a:ln>
            </a:endParaRPr>
          </a:p>
        </p:txBody>
      </p:sp>
      <p:sp>
        <p:nvSpPr>
          <p:cNvPr id="9" name="Text Placeholder 2"/>
          <p:cNvSpPr txBox="1">
            <a:spLocks/>
          </p:cNvSpPr>
          <p:nvPr/>
        </p:nvSpPr>
        <p:spPr>
          <a:xfrm>
            <a:off x="1371600" y="6400800"/>
            <a:ext cx="6400800" cy="3840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The Board of Safety Review meets once per month to hear employer appeals of Indiana Occupational Safety and Health Administration (IOSHA) citations. The charts above show the number of cases closed and pending per quarter.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Whistleblower Cases</a:t>
            </a:r>
            <a:endParaRPr lang="en-US" sz="32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262845229"/>
              </p:ext>
            </p:extLst>
          </p:nvPr>
        </p:nvGraphicFramePr>
        <p:xfrm>
          <a:off x="76200" y="3733800"/>
          <a:ext cx="8918448" cy="2639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2347846706"/>
              </p:ext>
            </p:extLst>
          </p:nvPr>
        </p:nvGraphicFramePr>
        <p:xfrm>
          <a:off x="152400" y="914400"/>
          <a:ext cx="8842248" cy="2667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24</a:t>
            </a:fld>
            <a:endParaRPr kumimoji="0" lang="en-US" sz="800" dirty="0">
              <a:solidFill>
                <a:schemeClr val="accent3">
                  <a:shade val="75000"/>
                </a:schemeClr>
              </a:solidFill>
            </a:endParaRPr>
          </a:p>
        </p:txBody>
      </p:sp>
      <p:sp>
        <p:nvSpPr>
          <p:cNvPr id="10"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lvl="0" algn="ctr">
              <a:spcBef>
                <a:spcPct val="0"/>
              </a:spcBef>
            </a:pPr>
            <a:r>
              <a:rPr lang="en-US" sz="2800" dirty="0" smtClean="0">
                <a:solidFill>
                  <a:schemeClr val="bg1"/>
                </a:solidFill>
                <a:latin typeface="Georgia" pitchFamily="18" charset="0"/>
                <a:ea typeface="+mj-ea"/>
                <a:cs typeface="+mj-cs"/>
              </a:rPr>
              <a:t>Whistleblower Cases</a:t>
            </a:r>
            <a:endParaRPr lang="en-US" sz="2800" dirty="0">
              <a:solidFill>
                <a:schemeClr val="bg1"/>
              </a:solidFill>
              <a:latin typeface="Georgia" pitchFamily="18" charset="0"/>
              <a:ea typeface="+mj-ea"/>
              <a:cs typeface="+mj-cs"/>
            </a:endParaRPr>
          </a:p>
        </p:txBody>
      </p:sp>
      <p:sp>
        <p:nvSpPr>
          <p:cNvPr id="12" name="Left Arrow 11">
            <a:hlinkClick r:id="rId6"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endParaRPr lang="en-US" sz="1000" b="1" dirty="0">
              <a:ln w="3175">
                <a:noFill/>
              </a:ln>
            </a:endParaRPr>
          </a:p>
        </p:txBody>
      </p:sp>
      <p:sp>
        <p:nvSpPr>
          <p:cNvPr id="9" name="Text Placeholder 2"/>
          <p:cNvSpPr txBox="1">
            <a:spLocks/>
          </p:cNvSpPr>
          <p:nvPr/>
        </p:nvSpPr>
        <p:spPr>
          <a:xfrm>
            <a:off x="1371600" y="6248400"/>
            <a:ext cx="6400800" cy="5364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The Indiana Occupational Safety and Health Administration (IOSHA) investigates claims of retaliation against employees who “blow the whistle” on unsafe practices in their place of employment. Above are charts showing the number of cases closed and the average elapsed time for Whistleblower cases each quarter.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smtClean="0">
                <a:solidFill>
                  <a:schemeClr val="bg1"/>
                </a:solidFill>
                <a:latin typeface="Georgia" pitchFamily="18" charset="0"/>
                <a:ea typeface="+mj-ea"/>
                <a:cs typeface="+mj-cs"/>
              </a:rPr>
              <a:t>IOSHA Top 10 Citations</a:t>
            </a:r>
          </a:p>
          <a:p>
            <a:pPr algn="ctr">
              <a:spcBef>
                <a:spcPct val="0"/>
              </a:spcBef>
            </a:pPr>
            <a:r>
              <a:rPr lang="en-US" dirty="0" smtClean="0">
                <a:solidFill>
                  <a:schemeClr val="bg1"/>
                </a:solidFill>
                <a:latin typeface="Georgia" pitchFamily="18" charset="0"/>
              </a:rPr>
              <a:t>(1/1/2018 through 12/12/2018)</a:t>
            </a:r>
            <a:endParaRPr lang="en-US" dirty="0">
              <a:solidFill>
                <a:schemeClr val="bg1"/>
              </a:solidFill>
              <a:latin typeface="Georgia" pitchFamily="18" charset="0"/>
              <a:ea typeface="+mj-ea"/>
              <a:cs typeface="+mj-cs"/>
            </a:endParaRPr>
          </a:p>
        </p:txBody>
      </p:sp>
      <p:sp>
        <p:nvSpPr>
          <p:cNvPr id="8" name="Left Arrow 7">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endParaRPr lang="en-US" sz="1000" b="1" dirty="0">
              <a:ln w="3175">
                <a:noFill/>
              </a:ln>
            </a:endParaRPr>
          </a:p>
        </p:txBody>
      </p:sp>
      <p:sp>
        <p:nvSpPr>
          <p:cNvPr id="12"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25</a:t>
            </a:fld>
            <a:endParaRPr kumimoji="0" lang="en-US" sz="800" dirty="0">
              <a:solidFill>
                <a:schemeClr val="accent3">
                  <a:shade val="75000"/>
                </a:schemeClr>
              </a:solidFill>
            </a:endParaRPr>
          </a:p>
        </p:txBody>
      </p:sp>
      <p:sp>
        <p:nvSpPr>
          <p:cNvPr id="6" name="Text Placeholder 2"/>
          <p:cNvSpPr txBox="1">
            <a:spLocks/>
          </p:cNvSpPr>
          <p:nvPr/>
        </p:nvSpPr>
        <p:spPr>
          <a:xfrm>
            <a:off x="1371600" y="6096000"/>
            <a:ext cx="6400800" cy="6888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Indiana Occupational Safety and Health Administration (IOSHA) investigations frequently result in a citation for violation of an OSHA standard. This chart represents the ten (10) most frequently cited violations in Construction and General Industry for this calendar year. For more information about these OSHA Standards, visit the online OSHA regulations at</a:t>
            </a:r>
          </a:p>
          <a:p>
            <a:pPr algn="just" fontAlgn="auto">
              <a:spcAft>
                <a:spcPts val="0"/>
              </a:spcAft>
              <a:buFont typeface="Arial" pitchFamily="34" charset="0"/>
              <a:buNone/>
              <a:defRPr/>
            </a:pPr>
            <a:r>
              <a:rPr lang="en-US" sz="1000" dirty="0" smtClean="0">
                <a:hlinkClick r:id="rId4"/>
              </a:rPr>
              <a:t>https://www.osha.gov/law-regs.html</a:t>
            </a:r>
            <a:r>
              <a:rPr lang="en-US" sz="1000" dirty="0" smtClean="0"/>
              <a:t>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335834768"/>
              </p:ext>
            </p:extLst>
          </p:nvPr>
        </p:nvGraphicFramePr>
        <p:xfrm>
          <a:off x="152400" y="3581400"/>
          <a:ext cx="8839200" cy="25447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10"/>
          <p:cNvGraphicFramePr>
            <a:graphicFrameLocks/>
          </p:cNvGraphicFramePr>
          <p:nvPr>
            <p:extLst>
              <p:ext uri="{D42A27DB-BD31-4B8C-83A1-F6EECF244321}">
                <p14:modId xmlns:p14="http://schemas.microsoft.com/office/powerpoint/2010/main" val="3285390966"/>
              </p:ext>
            </p:extLst>
          </p:nvPr>
        </p:nvGraphicFramePr>
        <p:xfrm>
          <a:off x="152400" y="914400"/>
          <a:ext cx="8839200" cy="25908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smtClean="0">
                <a:solidFill>
                  <a:schemeClr val="bg1"/>
                </a:solidFill>
                <a:latin typeface="Georgia" pitchFamily="18" charset="0"/>
                <a:ea typeface="+mj-ea"/>
                <a:cs typeface="+mj-cs"/>
              </a:rPr>
              <a:t>Number of Child Labor Trainings</a:t>
            </a:r>
            <a:endParaRPr lang="en-US" sz="2800" dirty="0">
              <a:solidFill>
                <a:schemeClr val="bg1"/>
              </a:solidFill>
              <a:latin typeface="Georgia" pitchFamily="18" charset="0"/>
              <a:ea typeface="+mj-ea"/>
              <a:cs typeface="+mj-cs"/>
            </a:endParaRPr>
          </a:p>
        </p:txBody>
      </p:sp>
      <p:sp>
        <p:nvSpPr>
          <p:cNvPr id="8" name="Left Arrow 7">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endParaRPr lang="en-US" sz="1000" b="1" dirty="0">
              <a:ln w="3175">
                <a:noFill/>
              </a:ln>
            </a:endParaRPr>
          </a:p>
        </p:txBody>
      </p:sp>
      <p:sp>
        <p:nvSpPr>
          <p:cNvPr id="12"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26</a:t>
            </a:fld>
            <a:endParaRPr kumimoji="0" lang="en-US" sz="800" dirty="0">
              <a:solidFill>
                <a:schemeClr val="accent3">
                  <a:shade val="75000"/>
                </a:schemeClr>
              </a:solidFill>
            </a:endParaRPr>
          </a:p>
        </p:txBody>
      </p:sp>
      <p:sp>
        <p:nvSpPr>
          <p:cNvPr id="6" name="Text Placeholder 2"/>
          <p:cNvSpPr txBox="1">
            <a:spLocks/>
          </p:cNvSpPr>
          <p:nvPr/>
        </p:nvSpPr>
        <p:spPr>
          <a:xfrm>
            <a:off x="1371600" y="6400800"/>
            <a:ext cx="6400800" cy="3840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The Bureau of Child Labor conducts training classes covering Indiana’s Child Labor laws. From Quarter 2 2009 through Quarter 3 2013, these trainings were performed regularly by the Director of Child Labor, Training and Education.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7329175"/>
              </p:ext>
            </p:extLst>
          </p:nvPr>
        </p:nvGraphicFramePr>
        <p:xfrm>
          <a:off x="152400" y="914400"/>
          <a:ext cx="8839200" cy="52117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372259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27</a:t>
            </a:fld>
            <a:endParaRPr kumimoji="0" lang="en-US" dirty="0"/>
          </a:p>
        </p:txBody>
      </p:sp>
      <p:sp>
        <p:nvSpPr>
          <p:cNvPr id="6"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smtClean="0">
                <a:solidFill>
                  <a:schemeClr val="bg1"/>
                </a:solidFill>
                <a:latin typeface="Georgia" pitchFamily="18" charset="0"/>
                <a:ea typeface="+mj-ea"/>
                <a:cs typeface="+mj-cs"/>
              </a:rPr>
              <a:t>Percent of Child Labor Investigations with Violations and Percent of Penalties Collected</a:t>
            </a:r>
            <a:endParaRPr lang="en-US" sz="2800" dirty="0">
              <a:solidFill>
                <a:schemeClr val="bg1"/>
              </a:solidFill>
              <a:latin typeface="Georgia" pitchFamily="18" charset="0"/>
              <a:ea typeface="+mj-ea"/>
              <a:cs typeface="+mj-cs"/>
            </a:endParaRPr>
          </a:p>
        </p:txBody>
      </p:sp>
      <p:sp>
        <p:nvSpPr>
          <p:cNvPr id="7" name="Left Arrow 6">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endParaRPr lang="en-US" sz="1000" b="1" dirty="0">
              <a:ln w="3175">
                <a:noFill/>
              </a:ln>
            </a:endParaRPr>
          </a:p>
        </p:txBody>
      </p:sp>
      <p:sp>
        <p:nvSpPr>
          <p:cNvPr id="8" name="Text Placeholder 2"/>
          <p:cNvSpPr txBox="1">
            <a:spLocks/>
          </p:cNvSpPr>
          <p:nvPr/>
        </p:nvSpPr>
        <p:spPr>
          <a:xfrm>
            <a:off x="1371600" y="6248400"/>
            <a:ext cx="6400800" cy="5364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a:defRPr/>
            </a:pPr>
            <a:r>
              <a:rPr lang="en-US" sz="1000" dirty="0" smtClean="0"/>
              <a:t>Not all investigations performed by the Bureau of Child Labor result in violations or monetary penalties. The line graph shows the percentage of Child Labor investigations where violations were cited. The bars represent the percentage of the assessed penalties paid. </a:t>
            </a:r>
            <a:r>
              <a:rPr lang="en-US" sz="1000" dirty="0"/>
              <a:t>In May 2017, Child Labor migrated to a new system. </a:t>
            </a:r>
            <a:r>
              <a:rPr lang="en-US" sz="1000" dirty="0" smtClean="0"/>
              <a:t>These </a:t>
            </a:r>
            <a:r>
              <a:rPr lang="en-US" sz="1000" dirty="0"/>
              <a:t>data </a:t>
            </a:r>
            <a:r>
              <a:rPr lang="en-US" sz="1000" dirty="0" smtClean="0"/>
              <a:t>are </a:t>
            </a:r>
            <a:r>
              <a:rPr lang="en-US" sz="1000" dirty="0"/>
              <a:t>not yet available</a:t>
            </a:r>
            <a:r>
              <a:rPr lang="en-US" sz="1000" dirty="0" smtClean="0"/>
              <a:t>.</a:t>
            </a:r>
            <a:endParaRPr lang="en-US" sz="1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82243659"/>
              </p:ext>
            </p:extLst>
          </p:nvPr>
        </p:nvGraphicFramePr>
        <p:xfrm>
          <a:off x="152400" y="914400"/>
          <a:ext cx="8839200" cy="52117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smtClean="0">
                <a:solidFill>
                  <a:schemeClr val="bg1"/>
                </a:solidFill>
                <a:latin typeface="Georgia" pitchFamily="18" charset="0"/>
                <a:ea typeface="+mj-ea"/>
                <a:cs typeface="+mj-cs"/>
              </a:rPr>
              <a:t>Number of Wage Claims Received</a:t>
            </a:r>
            <a:endParaRPr lang="en-US" sz="2800" dirty="0">
              <a:solidFill>
                <a:schemeClr val="bg1"/>
              </a:solidFill>
              <a:latin typeface="Georgia" pitchFamily="18" charset="0"/>
              <a:ea typeface="+mj-ea"/>
              <a:cs typeface="+mj-cs"/>
            </a:endParaRPr>
          </a:p>
        </p:txBody>
      </p:sp>
      <p:sp>
        <p:nvSpPr>
          <p:cNvPr id="11" name="Left Arrow 10">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endParaRPr lang="en-US" sz="1000" b="1" dirty="0">
              <a:ln w="3175">
                <a:noFill/>
              </a:ln>
            </a:endParaRPr>
          </a:p>
        </p:txBody>
      </p:sp>
      <p:sp>
        <p:nvSpPr>
          <p:cNvPr id="12"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28</a:t>
            </a:fld>
            <a:endParaRPr kumimoji="0" lang="en-US" sz="800" dirty="0">
              <a:solidFill>
                <a:schemeClr val="accent3">
                  <a:shade val="75000"/>
                </a:schemeClr>
              </a:solidFill>
            </a:endParaRPr>
          </a:p>
        </p:txBody>
      </p:sp>
      <p:sp>
        <p:nvSpPr>
          <p:cNvPr id="6" name="Text Placeholder 2"/>
          <p:cNvSpPr txBox="1">
            <a:spLocks/>
          </p:cNvSpPr>
          <p:nvPr/>
        </p:nvSpPr>
        <p:spPr>
          <a:xfrm>
            <a:off x="1371600" y="6248400"/>
            <a:ext cx="6400800" cy="5364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Employees who feel they have been paid incorrectly may file a wage claim with the Indiana Department of Labor (IDOL). The Wage and Hour Division ensures the claims meet all statutory requirements, reviews documentary evidence provided by the employer and claimant, and determines if the claim is meritorious (wages are owed).</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76399999"/>
              </p:ext>
            </p:extLst>
          </p:nvPr>
        </p:nvGraphicFramePr>
        <p:xfrm>
          <a:off x="152400" y="914400"/>
          <a:ext cx="8915400" cy="52117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smtClean="0">
                <a:solidFill>
                  <a:schemeClr val="bg1"/>
                </a:solidFill>
                <a:latin typeface="Georgia" pitchFamily="18" charset="0"/>
                <a:ea typeface="+mj-ea"/>
                <a:cs typeface="+mj-cs"/>
              </a:rPr>
              <a:t>Average Elapsed Time for </a:t>
            </a:r>
            <a:r>
              <a:rPr lang="en-US" sz="2800" dirty="0" err="1" smtClean="0">
                <a:solidFill>
                  <a:schemeClr val="bg1"/>
                </a:solidFill>
                <a:latin typeface="Georgia" pitchFamily="18" charset="0"/>
                <a:ea typeface="+mj-ea"/>
                <a:cs typeface="+mj-cs"/>
              </a:rPr>
              <a:t>INSafe</a:t>
            </a:r>
            <a:r>
              <a:rPr lang="en-US" sz="2800" dirty="0" smtClean="0">
                <a:solidFill>
                  <a:schemeClr val="bg1"/>
                </a:solidFill>
                <a:latin typeface="Georgia" pitchFamily="18" charset="0"/>
                <a:ea typeface="+mj-ea"/>
                <a:cs typeface="+mj-cs"/>
              </a:rPr>
              <a:t> Consultations</a:t>
            </a:r>
            <a:endParaRPr lang="en-US" sz="2800" dirty="0">
              <a:solidFill>
                <a:schemeClr val="bg1"/>
              </a:solidFill>
              <a:latin typeface="Georgia" pitchFamily="18" charset="0"/>
              <a:ea typeface="+mj-ea"/>
              <a:cs typeface="+mj-cs"/>
            </a:endParaRPr>
          </a:p>
        </p:txBody>
      </p:sp>
      <p:sp>
        <p:nvSpPr>
          <p:cNvPr id="9" name="Left Arrow 8">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p>
        </p:txBody>
      </p:sp>
      <p:sp>
        <p:nvSpPr>
          <p:cNvPr id="10"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29</a:t>
            </a:fld>
            <a:endParaRPr kumimoji="0" lang="en-US" sz="800" dirty="0">
              <a:solidFill>
                <a:schemeClr val="accent3">
                  <a:shade val="75000"/>
                </a:schemeClr>
              </a:solidFill>
            </a:endParaRPr>
          </a:p>
        </p:txBody>
      </p:sp>
      <p:sp>
        <p:nvSpPr>
          <p:cNvPr id="6" name="Text Placeholder 2"/>
          <p:cNvSpPr txBox="1">
            <a:spLocks/>
          </p:cNvSpPr>
          <p:nvPr/>
        </p:nvSpPr>
        <p:spPr>
          <a:xfrm>
            <a:off x="1371600" y="6248400"/>
            <a:ext cx="6400800" cy="5364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Employers may request free occupational safety and health consultations from </a:t>
            </a:r>
            <a:r>
              <a:rPr lang="en-US" sz="1000" dirty="0" err="1" smtClean="0"/>
              <a:t>INSafe</a:t>
            </a:r>
            <a:r>
              <a:rPr lang="en-US" sz="1000" dirty="0" smtClean="0"/>
              <a:t>. Consultation services include a hazard identification walkthrough and a review of an employer’s safety programs and procedures. The overall average elapsed time is calculated from the date the request is received to the date the visit is closed.</a:t>
            </a:r>
          </a:p>
        </p:txBody>
      </p:sp>
      <p:graphicFrame>
        <p:nvGraphicFramePr>
          <p:cNvPr id="14" name="Chart 13"/>
          <p:cNvGraphicFramePr/>
          <p:nvPr>
            <p:extLst>
              <p:ext uri="{D42A27DB-BD31-4B8C-83A1-F6EECF244321}">
                <p14:modId xmlns:p14="http://schemas.microsoft.com/office/powerpoint/2010/main" val="479767455"/>
              </p:ext>
            </p:extLst>
          </p:nvPr>
        </p:nvGraphicFramePr>
        <p:xfrm>
          <a:off x="0" y="914400"/>
          <a:ext cx="9144000" cy="2362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941841685"/>
              </p:ext>
            </p:extLst>
          </p:nvPr>
        </p:nvGraphicFramePr>
        <p:xfrm>
          <a:off x="0" y="3429000"/>
          <a:ext cx="9144000" cy="2819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14400"/>
          </a:xfr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defRPr/>
            </a:pPr>
            <a:r>
              <a:rPr lang="en-US" sz="2800" dirty="0" smtClean="0"/>
              <a:t>Index | Key Performance Indicators &amp;</a:t>
            </a:r>
            <a:br>
              <a:rPr lang="en-US" sz="2800" dirty="0" smtClean="0"/>
            </a:br>
            <a:r>
              <a:rPr lang="en-US" sz="2800" dirty="0" smtClean="0"/>
              <a:t>Program Funding Measures</a:t>
            </a:r>
            <a:endParaRPr lang="en-US" sz="2800" dirty="0"/>
          </a:p>
        </p:txBody>
      </p:sp>
      <p:sp>
        <p:nvSpPr>
          <p:cNvPr id="8" name="TextBox 7">
            <a:hlinkClick r:id="rId3" action="ppaction://hlinksldjump"/>
          </p:cNvPr>
          <p:cNvSpPr txBox="1"/>
          <p:nvPr/>
        </p:nvSpPr>
        <p:spPr>
          <a:xfrm>
            <a:off x="838200" y="1873196"/>
            <a:ext cx="7772400" cy="272415"/>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1600" dirty="0" smtClean="0"/>
              <a:t>KPI #1: Annual Nonfatal Occupational Injury and Illness Rate for Indiana</a:t>
            </a:r>
          </a:p>
        </p:txBody>
      </p:sp>
      <p:sp>
        <p:nvSpPr>
          <p:cNvPr id="10" name="TextBox 9">
            <a:hlinkClick r:id="rId4" action="ppaction://hlinksldjump"/>
          </p:cNvPr>
          <p:cNvSpPr txBox="1"/>
          <p:nvPr/>
        </p:nvSpPr>
        <p:spPr>
          <a:xfrm>
            <a:off x="381000" y="1447800"/>
            <a:ext cx="8244840" cy="374571"/>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2200" b="1" dirty="0" smtClean="0"/>
              <a:t>Key performance Indicators (KPIs)</a:t>
            </a:r>
            <a:endParaRPr lang="en-US" sz="2200" b="1" dirty="0"/>
          </a:p>
        </p:txBody>
      </p:sp>
      <p:sp>
        <p:nvSpPr>
          <p:cNvPr id="15" name="TextBox 14">
            <a:hlinkClick r:id="rId5" action="ppaction://hlinksldjump"/>
          </p:cNvPr>
          <p:cNvSpPr txBox="1"/>
          <p:nvPr/>
        </p:nvSpPr>
        <p:spPr>
          <a:xfrm>
            <a:off x="838200" y="2209800"/>
            <a:ext cx="7772400" cy="544830"/>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1600" dirty="0" err="1" smtClean="0"/>
              <a:t>KPI</a:t>
            </a:r>
            <a:r>
              <a:rPr lang="en-US" sz="1600" dirty="0" smtClean="0"/>
              <a:t> #2: Number of Businesses Participating in Indiana Safety and Health Achievement Recognition Program (INSHARP) and the Voluntary Protection Program (VPP)</a:t>
            </a:r>
            <a:endParaRPr lang="en-US" dirty="0"/>
          </a:p>
        </p:txBody>
      </p:sp>
      <p:sp>
        <p:nvSpPr>
          <p:cNvPr id="23" name="TextBox 22">
            <a:hlinkClick r:id="rId6" action="ppaction://hlinksldjump"/>
          </p:cNvPr>
          <p:cNvSpPr txBox="1"/>
          <p:nvPr/>
        </p:nvSpPr>
        <p:spPr>
          <a:xfrm>
            <a:off x="838200" y="4243346"/>
            <a:ext cx="7772400" cy="272415"/>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1600" dirty="0" smtClean="0"/>
              <a:t>Average Elapsed Time for All IOSHA Inspections with Citations (Calendar Days)</a:t>
            </a:r>
            <a:endParaRPr lang="en-US" sz="1600" dirty="0"/>
          </a:p>
        </p:txBody>
      </p:sp>
      <p:sp>
        <p:nvSpPr>
          <p:cNvPr id="24" name="TextBox 23">
            <a:hlinkClick r:id="rId7" action="ppaction://hlinksldjump"/>
          </p:cNvPr>
          <p:cNvSpPr txBox="1"/>
          <p:nvPr/>
        </p:nvSpPr>
        <p:spPr>
          <a:xfrm>
            <a:off x="838200" y="4897881"/>
            <a:ext cx="7772400" cy="272415"/>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1600" dirty="0" smtClean="0"/>
              <a:t>Number of Child Labor Inspections Conducted</a:t>
            </a:r>
            <a:endParaRPr lang="en-US" sz="1600" dirty="0"/>
          </a:p>
        </p:txBody>
      </p:sp>
      <p:sp>
        <p:nvSpPr>
          <p:cNvPr id="26" name="TextBox 25">
            <a:hlinkClick r:id="rId8" action="ppaction://hlinksldjump"/>
          </p:cNvPr>
          <p:cNvSpPr txBox="1"/>
          <p:nvPr/>
        </p:nvSpPr>
        <p:spPr>
          <a:xfrm>
            <a:off x="838200" y="5218583"/>
            <a:ext cx="7772400" cy="272415"/>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1600" dirty="0" smtClean="0"/>
              <a:t>Total </a:t>
            </a:r>
            <a:r>
              <a:rPr lang="en-US" sz="1600" dirty="0" err="1" smtClean="0"/>
              <a:t>INSafe</a:t>
            </a:r>
            <a:r>
              <a:rPr lang="en-US" sz="1600" dirty="0" smtClean="0"/>
              <a:t> Consultations and Interventions Closed</a:t>
            </a:r>
            <a:endParaRPr lang="en-US" sz="1600" dirty="0"/>
          </a:p>
        </p:txBody>
      </p:sp>
      <p:sp>
        <p:nvSpPr>
          <p:cNvPr id="27" name="TextBox 26">
            <a:hlinkClick r:id="rId9" action="ppaction://hlinksldjump"/>
          </p:cNvPr>
          <p:cNvSpPr txBox="1"/>
          <p:nvPr/>
        </p:nvSpPr>
        <p:spPr>
          <a:xfrm>
            <a:off x="838200" y="5545913"/>
            <a:ext cx="7772400" cy="272415"/>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1600" dirty="0" smtClean="0"/>
              <a:t>Number of Coal Mine Inspections</a:t>
            </a:r>
            <a:endParaRPr lang="en-US" sz="1600" dirty="0"/>
          </a:p>
        </p:txBody>
      </p:sp>
      <p:sp>
        <p:nvSpPr>
          <p:cNvPr id="28" name="TextBox 27">
            <a:hlinkClick r:id="rId10" action="ppaction://hlinksldjump"/>
          </p:cNvPr>
          <p:cNvSpPr txBox="1"/>
          <p:nvPr/>
        </p:nvSpPr>
        <p:spPr>
          <a:xfrm>
            <a:off x="838200" y="5867939"/>
            <a:ext cx="7772400" cy="272415"/>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1600" dirty="0" smtClean="0"/>
              <a:t>Survey of Occupational Injuries and Illnesses (SOII) Response Rate</a:t>
            </a:r>
            <a:endParaRPr lang="en-US" sz="1600" dirty="0"/>
          </a:p>
        </p:txBody>
      </p:sp>
      <p:sp>
        <p:nvSpPr>
          <p:cNvPr id="17" name="TextBox 16">
            <a:hlinkClick r:id="rId11" action="ppaction://hlinksldjump"/>
          </p:cNvPr>
          <p:cNvSpPr txBox="1"/>
          <p:nvPr/>
        </p:nvSpPr>
        <p:spPr>
          <a:xfrm>
            <a:off x="838200" y="4570613"/>
            <a:ext cx="7772400" cy="272415"/>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1600" dirty="0" smtClean="0"/>
              <a:t>Number of Indiana Occupational Safety and Health (IOSHA) Inspections</a:t>
            </a:r>
            <a:endParaRPr lang="en-US" sz="1600" dirty="0"/>
          </a:p>
        </p:txBody>
      </p:sp>
      <p:sp>
        <p:nvSpPr>
          <p:cNvPr id="18" name="TextBox 17">
            <a:hlinkClick r:id="rId12" action="ppaction://hlinksldjump"/>
          </p:cNvPr>
          <p:cNvSpPr txBox="1"/>
          <p:nvPr/>
        </p:nvSpPr>
        <p:spPr>
          <a:xfrm>
            <a:off x="838200" y="2827792"/>
            <a:ext cx="7772400" cy="272415"/>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1600" dirty="0" smtClean="0"/>
              <a:t>KPI #3: Percentage of Meritorious Wage Claims which Result in Recovered Wages</a:t>
            </a:r>
            <a:endParaRPr lang="en-US" sz="1600" dirty="0"/>
          </a:p>
        </p:txBody>
      </p:sp>
      <p:sp>
        <p:nvSpPr>
          <p:cNvPr id="21" name="TextBox 20">
            <a:hlinkClick r:id="rId13" action="ppaction://hlinksldjump"/>
          </p:cNvPr>
          <p:cNvSpPr txBox="1"/>
          <p:nvPr/>
        </p:nvSpPr>
        <p:spPr>
          <a:xfrm>
            <a:off x="381000" y="3810000"/>
            <a:ext cx="8244840" cy="374571"/>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2200" b="1" dirty="0" smtClean="0"/>
              <a:t>Program Funding Measures</a:t>
            </a:r>
            <a:endParaRPr lang="en-US" sz="2200" b="1" dirty="0"/>
          </a:p>
        </p:txBody>
      </p:sp>
      <p:sp>
        <p:nvSpPr>
          <p:cNvPr id="14" name="TextBox 13">
            <a:hlinkClick r:id="rId6" action="ppaction://hlinksldjump"/>
          </p:cNvPr>
          <p:cNvSpPr txBox="1"/>
          <p:nvPr/>
        </p:nvSpPr>
        <p:spPr>
          <a:xfrm>
            <a:off x="838200" y="3162885"/>
            <a:ext cx="7772400" cy="272415"/>
          </a:xfrm>
          <a:prstGeom prst="flowChartAlternateProcess">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nchor="ctr" anchorCtr="0">
            <a:spAutoFit/>
          </a:bodyPr>
          <a:lstStyle/>
          <a:p>
            <a:r>
              <a:rPr lang="en-US" sz="1600" dirty="0"/>
              <a:t>KPI </a:t>
            </a:r>
            <a:r>
              <a:rPr lang="en-US" sz="1600" dirty="0" smtClean="0"/>
              <a:t>#4: </a:t>
            </a:r>
            <a:r>
              <a:rPr lang="en-US" sz="1600" dirty="0"/>
              <a:t>Average </a:t>
            </a:r>
            <a:r>
              <a:rPr lang="en-US" sz="1600" dirty="0" smtClean="0"/>
              <a:t>Elapsed Time for All IOSHA Inspections with Citations (Working Days)</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smtClean="0">
                <a:solidFill>
                  <a:schemeClr val="bg1"/>
                </a:solidFill>
                <a:latin typeface="Georgia" pitchFamily="18" charset="0"/>
                <a:ea typeface="+mj-ea"/>
                <a:cs typeface="+mj-cs"/>
              </a:rPr>
              <a:t>BOM Certifications Issued</a:t>
            </a:r>
            <a:endParaRPr lang="en-US" sz="2800" dirty="0">
              <a:solidFill>
                <a:schemeClr val="bg1"/>
              </a:solidFill>
              <a:latin typeface="Georgia" pitchFamily="18" charset="0"/>
              <a:ea typeface="+mj-ea"/>
              <a:cs typeface="+mj-cs"/>
            </a:endParaRPr>
          </a:p>
        </p:txBody>
      </p:sp>
      <p:sp>
        <p:nvSpPr>
          <p:cNvPr id="12" name="Left Arrow 11">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ln w="3175">
                  <a:noFill/>
                </a:ln>
              </a:rPr>
              <a:t>Index</a:t>
            </a:r>
            <a:endParaRPr lang="en-US" sz="1000" b="1" dirty="0">
              <a:ln w="3175">
                <a:noFill/>
              </a:ln>
            </a:endParaRPr>
          </a:p>
        </p:txBody>
      </p:sp>
      <p:sp>
        <p:nvSpPr>
          <p:cNvPr id="13"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30</a:t>
            </a:fld>
            <a:endParaRPr kumimoji="0" lang="en-US" sz="800" dirty="0">
              <a:solidFill>
                <a:schemeClr val="accent3">
                  <a:shade val="75000"/>
                </a:schemeClr>
              </a:solidFill>
            </a:endParaRPr>
          </a:p>
        </p:txBody>
      </p:sp>
      <p:sp>
        <p:nvSpPr>
          <p:cNvPr id="7" name="Text Placeholder 2"/>
          <p:cNvSpPr txBox="1">
            <a:spLocks/>
          </p:cNvSpPr>
          <p:nvPr/>
        </p:nvSpPr>
        <p:spPr>
          <a:xfrm>
            <a:off x="1371600" y="6248400"/>
            <a:ext cx="6400800" cy="536448"/>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vert="horz" lIns="91440" tIns="45720" rIns="91440" bIns="45720" rtlCol="0">
            <a:noAutofit/>
          </a:bodyPr>
          <a:lstStyle/>
          <a:p>
            <a:pPr algn="just" fontAlgn="auto">
              <a:spcAft>
                <a:spcPts val="0"/>
              </a:spcAft>
              <a:buFont typeface="Arial" pitchFamily="34" charset="0"/>
              <a:buNone/>
              <a:defRPr/>
            </a:pPr>
            <a:r>
              <a:rPr lang="en-US" sz="1000" dirty="0" smtClean="0"/>
              <a:t>The Indiana Mining Board administers certification testing for miners in the classifications of Belt Examiner, Hoisting Engineer, Shot Firer, Mine Examiner and Mine Foreman. This chart shows the certification exams attempted (A) and passed (P). In 2014, the Belt Examiner certification was eliminated as those duties now fall to the Mine Examiner.</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429786666"/>
              </p:ext>
            </p:extLst>
          </p:nvPr>
        </p:nvGraphicFramePr>
        <p:xfrm>
          <a:off x="51126" y="890382"/>
          <a:ext cx="8959158" cy="52117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0" y="0"/>
            <a:ext cx="9144000" cy="914400"/>
          </a:xfrm>
          <a:prstGeom prst="rect">
            <a:avLst/>
          </a:prstGeom>
          <a:solidFill>
            <a:srgbClr val="2C3F71"/>
          </a:solidFill>
          <a:ln>
            <a:noFill/>
          </a:ln>
          <a:scene3d>
            <a:camera prst="orthographicFront"/>
            <a:lightRig rig="threePt" dir="t"/>
          </a:scene3d>
          <a:sp3d>
            <a:bevelT/>
          </a:sp3d>
        </p:spPr>
        <p:txBody>
          <a:bodyPr anchor="ctr"/>
          <a:lstStyle/>
          <a:p>
            <a:pPr algn="ctr" fontAlgn="auto">
              <a:spcAft>
                <a:spcPts val="0"/>
              </a:spcAft>
              <a:defRPr/>
            </a:pPr>
            <a:r>
              <a:rPr lang="en-US" sz="2800" dirty="0">
                <a:solidFill>
                  <a:schemeClr val="bg1"/>
                </a:solidFill>
                <a:latin typeface="Georgia" pitchFamily="18" charset="0"/>
                <a:ea typeface="+mj-ea"/>
                <a:cs typeface="+mj-cs"/>
              </a:rPr>
              <a:t>Survey of Occupational Injuries and Illnesses (</a:t>
            </a:r>
            <a:r>
              <a:rPr lang="en-US" sz="2800" dirty="0" err="1">
                <a:solidFill>
                  <a:schemeClr val="bg1"/>
                </a:solidFill>
                <a:latin typeface="Georgia" pitchFamily="18" charset="0"/>
                <a:ea typeface="+mj-ea"/>
                <a:cs typeface="+mj-cs"/>
              </a:rPr>
              <a:t>SOII</a:t>
            </a:r>
            <a:r>
              <a:rPr lang="en-US" sz="2800" dirty="0">
                <a:solidFill>
                  <a:schemeClr val="bg1"/>
                </a:solidFill>
                <a:latin typeface="Georgia" pitchFamily="18" charset="0"/>
                <a:ea typeface="+mj-ea"/>
                <a:cs typeface="+mj-cs"/>
              </a:rPr>
              <a:t>) Survey Rate</a:t>
            </a:r>
          </a:p>
        </p:txBody>
      </p:sp>
      <p:sp>
        <p:nvSpPr>
          <p:cNvPr id="7" name="Text Placeholder 2"/>
          <p:cNvSpPr txBox="1">
            <a:spLocks/>
          </p:cNvSpPr>
          <p:nvPr/>
        </p:nvSpPr>
        <p:spPr>
          <a:xfrm>
            <a:off x="1371600" y="6248400"/>
            <a:ext cx="6400800" cy="536575"/>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a:lstStyle/>
          <a:p>
            <a:pPr algn="just"/>
            <a:r>
              <a:rPr lang="en-US" sz="1000" dirty="0"/>
              <a:t>The Survey of Occupational Injury and Illness (SOII) is conducted from mid-January to mid-July each year and collects results from the previous calendar year. The survey rate is the percentage of usable cases included in the completed surveys.</a:t>
            </a:r>
          </a:p>
        </p:txBody>
      </p:sp>
      <p:sp>
        <p:nvSpPr>
          <p:cNvPr id="12" name="Slide Number Placeholder 5"/>
          <p:cNvSpPr>
            <a:spLocks noGrp="1"/>
          </p:cNvSpPr>
          <p:nvPr>
            <p:ph type="sldNum" sz="quarter" idx="12"/>
          </p:nvPr>
        </p:nvSpPr>
        <p:spPr>
          <a:xfrm>
            <a:off x="8839200" y="6492875"/>
            <a:ext cx="304800" cy="365125"/>
          </a:xfrm>
        </p:spPr>
        <p:txBody>
          <a:bodyPr/>
          <a:lstStyle/>
          <a:p>
            <a:pPr>
              <a:defRPr/>
            </a:pPr>
            <a:fld id="{52D437BB-2EE1-47B7-BEBA-00CAA95330C9}" type="slidenum">
              <a:rPr lang="en-US" sz="800"/>
              <a:pPr>
                <a:defRPr/>
              </a:pPr>
              <a:t>31</a:t>
            </a:fld>
            <a:endParaRPr lang="en-US" sz="800" dirty="0">
              <a:solidFill>
                <a:schemeClr val="accent3">
                  <a:shade val="75000"/>
                </a:schemeClr>
              </a:solidFill>
            </a:endParaRPr>
          </a:p>
        </p:txBody>
      </p:sp>
      <p:graphicFrame>
        <p:nvGraphicFramePr>
          <p:cNvPr id="8" name="Chart 10"/>
          <p:cNvGraphicFramePr>
            <a:graphicFrameLocks/>
          </p:cNvGraphicFramePr>
          <p:nvPr>
            <p:extLst>
              <p:ext uri="{D42A27DB-BD31-4B8C-83A1-F6EECF244321}">
                <p14:modId xmlns:p14="http://schemas.microsoft.com/office/powerpoint/2010/main" val="3060769029"/>
              </p:ext>
            </p:extLst>
          </p:nvPr>
        </p:nvGraphicFramePr>
        <p:xfrm>
          <a:off x="152400" y="914400"/>
          <a:ext cx="88392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2226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0" y="0"/>
            <a:ext cx="9144000" cy="914400"/>
          </a:xfrm>
          <a:prstGeom prst="rect">
            <a:avLst/>
          </a:prstGeom>
          <a:solidFill>
            <a:srgbClr val="2C3F71"/>
          </a:solidFill>
          <a:ln>
            <a:noFill/>
          </a:ln>
          <a:scene3d>
            <a:camera prst="orthographicFront"/>
            <a:lightRig rig="threePt" dir="t"/>
          </a:scene3d>
          <a:sp3d>
            <a:bevelT/>
          </a:sp3d>
        </p:spPr>
        <p:txBody>
          <a:bodyPr anchor="ctr"/>
          <a:lstStyle/>
          <a:p>
            <a:pPr algn="ctr" fontAlgn="auto">
              <a:spcAft>
                <a:spcPts val="0"/>
              </a:spcAft>
              <a:defRPr/>
            </a:pPr>
            <a:r>
              <a:rPr lang="en-US" sz="2800" dirty="0">
                <a:solidFill>
                  <a:schemeClr val="bg1"/>
                </a:solidFill>
                <a:latin typeface="Georgia" pitchFamily="18" charset="0"/>
              </a:rPr>
              <a:t>Survey of Occupational Injuries and Illnesses (SOII) Percent of Cases In Coded</a:t>
            </a:r>
          </a:p>
        </p:txBody>
      </p:sp>
      <p:sp>
        <p:nvSpPr>
          <p:cNvPr id="7" name="Text Placeholder 2"/>
          <p:cNvSpPr txBox="1">
            <a:spLocks/>
          </p:cNvSpPr>
          <p:nvPr/>
        </p:nvSpPr>
        <p:spPr>
          <a:xfrm>
            <a:off x="1371600" y="6248400"/>
            <a:ext cx="6400800" cy="536575"/>
          </a:xfrm>
          <a:prstGeom prst="rect">
            <a:avLst/>
          </a:prstGeo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a:lstStyle/>
          <a:p>
            <a:pPr algn="just" fontAlgn="auto">
              <a:spcBef>
                <a:spcPts val="0"/>
              </a:spcBef>
              <a:spcAft>
                <a:spcPts val="0"/>
              </a:spcAft>
              <a:defRPr/>
            </a:pPr>
            <a:r>
              <a:rPr lang="en-US" sz="1000" dirty="0"/>
              <a:t>The Survey of Occupational Injury and Illness (SOII) is conducted from mid-January to mid-July each year and collects results from the previous calendar year. The Cases In Coded is a percentage of the number of usable cases received that have been coded into the Bureau of Labor Statistics (BLS) system.</a:t>
            </a:r>
          </a:p>
        </p:txBody>
      </p:sp>
      <p:sp>
        <p:nvSpPr>
          <p:cNvPr id="12" name="Slide Number Placeholder 5"/>
          <p:cNvSpPr>
            <a:spLocks noGrp="1"/>
          </p:cNvSpPr>
          <p:nvPr>
            <p:ph type="sldNum" sz="quarter" idx="12"/>
          </p:nvPr>
        </p:nvSpPr>
        <p:spPr>
          <a:xfrm>
            <a:off x="8839200" y="6492875"/>
            <a:ext cx="304800" cy="365125"/>
          </a:xfrm>
        </p:spPr>
        <p:txBody>
          <a:bodyPr/>
          <a:lstStyle/>
          <a:p>
            <a:pPr>
              <a:defRPr/>
            </a:pPr>
            <a:fld id="{52D437BB-2EE1-47B7-BEBA-00CAA95330C9}" type="slidenum">
              <a:rPr lang="en-US" sz="800"/>
              <a:pPr>
                <a:defRPr/>
              </a:pPr>
              <a:t>32</a:t>
            </a:fld>
            <a:endParaRPr lang="en-US" sz="800" dirty="0">
              <a:solidFill>
                <a:schemeClr val="accent3">
                  <a:shade val="75000"/>
                </a:schemeClr>
              </a:solidFill>
            </a:endParaRPr>
          </a:p>
        </p:txBody>
      </p:sp>
      <p:graphicFrame>
        <p:nvGraphicFramePr>
          <p:cNvPr id="8" name="Chart 10"/>
          <p:cNvGraphicFramePr>
            <a:graphicFrameLocks/>
          </p:cNvGraphicFramePr>
          <p:nvPr>
            <p:extLst>
              <p:ext uri="{D42A27DB-BD31-4B8C-83A1-F6EECF244321}">
                <p14:modId xmlns:p14="http://schemas.microsoft.com/office/powerpoint/2010/main" val="103510617"/>
              </p:ext>
            </p:extLst>
          </p:nvPr>
        </p:nvGraphicFramePr>
        <p:xfrm>
          <a:off x="152400" y="914400"/>
          <a:ext cx="88392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791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hlinkClick r:id="rId3" action="ppaction://hlinksldjump"/>
          </p:cNvPr>
          <p:cNvSpPr txBox="1"/>
          <p:nvPr/>
        </p:nvSpPr>
        <p:spPr>
          <a:xfrm>
            <a:off x="762000" y="2538889"/>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Number of IOSHA Inspections</a:t>
            </a:r>
            <a:endParaRPr lang="en-US" sz="1200" dirty="0"/>
          </a:p>
        </p:txBody>
      </p:sp>
      <p:sp>
        <p:nvSpPr>
          <p:cNvPr id="16" name="TextBox 15">
            <a:hlinkClick r:id="rId4" action="ppaction://hlinksldjump"/>
          </p:cNvPr>
          <p:cNvSpPr txBox="1"/>
          <p:nvPr/>
        </p:nvSpPr>
        <p:spPr>
          <a:xfrm>
            <a:off x="762000" y="2781674"/>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Number of IOSHA Workplace Fatality Investigations</a:t>
            </a:r>
            <a:endParaRPr lang="en-US" sz="1200" dirty="0"/>
          </a:p>
        </p:txBody>
      </p:sp>
      <p:sp>
        <p:nvSpPr>
          <p:cNvPr id="18" name="TextBox 17">
            <a:hlinkClick r:id="rId5" action="ppaction://hlinksldjump"/>
          </p:cNvPr>
          <p:cNvSpPr txBox="1"/>
          <p:nvPr/>
        </p:nvSpPr>
        <p:spPr>
          <a:xfrm>
            <a:off x="762000" y="3014863"/>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IOSHA Inspection Elapsed Time by Division</a:t>
            </a:r>
            <a:endParaRPr lang="en-US" sz="1200" dirty="0"/>
          </a:p>
        </p:txBody>
      </p:sp>
      <p:sp>
        <p:nvSpPr>
          <p:cNvPr id="20" name="TextBox 19">
            <a:hlinkClick r:id="rId6" action="ppaction://hlinksldjump"/>
          </p:cNvPr>
          <p:cNvSpPr txBox="1"/>
          <p:nvPr/>
        </p:nvSpPr>
        <p:spPr>
          <a:xfrm>
            <a:off x="762000" y="3251414"/>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Percentage of IOSHA Inspections in Compliance</a:t>
            </a:r>
            <a:endParaRPr lang="en-US" sz="1200" dirty="0"/>
          </a:p>
        </p:txBody>
      </p:sp>
      <p:sp>
        <p:nvSpPr>
          <p:cNvPr id="21" name="TextBox 20">
            <a:hlinkClick r:id="rId7" action="ppaction://hlinksldjump"/>
          </p:cNvPr>
          <p:cNvSpPr txBox="1"/>
          <p:nvPr/>
        </p:nvSpPr>
        <p:spPr>
          <a:xfrm>
            <a:off x="762000" y="3503867"/>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Indiana Board of Safety Review Cases</a:t>
            </a:r>
            <a:endParaRPr lang="en-US" sz="1200" dirty="0"/>
          </a:p>
        </p:txBody>
      </p:sp>
      <p:sp>
        <p:nvSpPr>
          <p:cNvPr id="22" name="TextBox 21">
            <a:hlinkClick r:id="rId8" action="ppaction://hlinksldjump"/>
          </p:cNvPr>
          <p:cNvSpPr txBox="1"/>
          <p:nvPr/>
        </p:nvSpPr>
        <p:spPr>
          <a:xfrm>
            <a:off x="762000" y="3748369"/>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Whistleblower Cases</a:t>
            </a:r>
            <a:endParaRPr lang="en-US" sz="1200" dirty="0"/>
          </a:p>
        </p:txBody>
      </p:sp>
      <p:sp>
        <p:nvSpPr>
          <p:cNvPr id="23" name="TextBox 22">
            <a:hlinkClick r:id="rId9" action="ppaction://hlinksldjump"/>
          </p:cNvPr>
          <p:cNvSpPr txBox="1"/>
          <p:nvPr/>
        </p:nvSpPr>
        <p:spPr>
          <a:xfrm>
            <a:off x="762000" y="5053489"/>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Percentage of Child Labor Inspections with Violations</a:t>
            </a:r>
            <a:endParaRPr lang="en-US" sz="1200" dirty="0"/>
          </a:p>
        </p:txBody>
      </p:sp>
      <p:sp>
        <p:nvSpPr>
          <p:cNvPr id="32" name="TextBox 31">
            <a:hlinkClick r:id="" action="ppaction://noaction"/>
          </p:cNvPr>
          <p:cNvSpPr txBox="1"/>
          <p:nvPr/>
        </p:nvSpPr>
        <p:spPr>
          <a:xfrm>
            <a:off x="5334000" y="3785423"/>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Percentage of BOM Inspections with Violations</a:t>
            </a:r>
            <a:endParaRPr lang="en-US" sz="1200" dirty="0"/>
          </a:p>
        </p:txBody>
      </p:sp>
      <p:sp>
        <p:nvSpPr>
          <p:cNvPr id="25" name="TextBox 24">
            <a:hlinkClick r:id="rId10" action="ppaction://hlinksldjump"/>
          </p:cNvPr>
          <p:cNvSpPr txBox="1"/>
          <p:nvPr/>
        </p:nvSpPr>
        <p:spPr>
          <a:xfrm>
            <a:off x="5334000" y="2122025"/>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Wage Claims Average Elapsed Time</a:t>
            </a:r>
            <a:endParaRPr lang="en-US" sz="1200" dirty="0"/>
          </a:p>
        </p:txBody>
      </p:sp>
      <p:sp>
        <p:nvSpPr>
          <p:cNvPr id="26" name="TextBox 25">
            <a:hlinkClick r:id="rId11" action="ppaction://hlinksldjump"/>
          </p:cNvPr>
          <p:cNvSpPr txBox="1"/>
          <p:nvPr/>
        </p:nvSpPr>
        <p:spPr>
          <a:xfrm>
            <a:off x="5334000" y="1885474"/>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Number of Wage Claims Received</a:t>
            </a:r>
            <a:endParaRPr lang="en-US" sz="1200" dirty="0"/>
          </a:p>
        </p:txBody>
      </p:sp>
      <p:sp>
        <p:nvSpPr>
          <p:cNvPr id="30" name="TextBox 29">
            <a:hlinkClick r:id="rId12" action="ppaction://hlinksldjump"/>
          </p:cNvPr>
          <p:cNvSpPr txBox="1"/>
          <p:nvPr/>
        </p:nvSpPr>
        <p:spPr>
          <a:xfrm>
            <a:off x="5334000" y="2867978"/>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Average Elapsed Time for </a:t>
            </a:r>
            <a:r>
              <a:rPr lang="en-US" sz="1200" dirty="0" err="1" smtClean="0"/>
              <a:t>INSafe</a:t>
            </a:r>
            <a:r>
              <a:rPr lang="en-US" sz="1200" dirty="0" smtClean="0"/>
              <a:t> Consultations</a:t>
            </a:r>
            <a:endParaRPr lang="en-US" sz="1200" dirty="0"/>
          </a:p>
        </p:txBody>
      </p:sp>
      <p:sp>
        <p:nvSpPr>
          <p:cNvPr id="33" name="TextBox 32">
            <a:hlinkClick r:id="rId13" action="ppaction://hlinksldjump"/>
          </p:cNvPr>
          <p:cNvSpPr txBox="1"/>
          <p:nvPr/>
        </p:nvSpPr>
        <p:spPr>
          <a:xfrm>
            <a:off x="5334000" y="4020741"/>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BOM Certifications Issued</a:t>
            </a:r>
            <a:endParaRPr lang="en-US" sz="1200" dirty="0"/>
          </a:p>
        </p:txBody>
      </p:sp>
      <p:sp>
        <p:nvSpPr>
          <p:cNvPr id="39" name="TextBox 38">
            <a:hlinkClick r:id="rId14" action="ppaction://hlinksldjump"/>
          </p:cNvPr>
          <p:cNvSpPr txBox="1"/>
          <p:nvPr/>
        </p:nvSpPr>
        <p:spPr>
          <a:xfrm>
            <a:off x="5334000" y="4696778"/>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SOII Response Rate</a:t>
            </a:r>
            <a:endParaRPr lang="en-US" sz="1200" dirty="0"/>
          </a:p>
        </p:txBody>
      </p:sp>
      <p:sp>
        <p:nvSpPr>
          <p:cNvPr id="41" name="TextBox 40">
            <a:hlinkClick r:id="rId15" action="ppaction://hlinksldjump"/>
          </p:cNvPr>
          <p:cNvSpPr txBox="1"/>
          <p:nvPr/>
        </p:nvSpPr>
        <p:spPr>
          <a:xfrm>
            <a:off x="762000" y="4567140"/>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Number of Child Labor Inspections Conducted</a:t>
            </a:r>
            <a:endParaRPr lang="en-US" sz="1200" dirty="0"/>
          </a:p>
        </p:txBody>
      </p:sp>
      <p:sp>
        <p:nvSpPr>
          <p:cNvPr id="44" name="TextBox 43">
            <a:hlinkClick r:id="rId16" action="ppaction://hlinksldjump"/>
          </p:cNvPr>
          <p:cNvSpPr txBox="1"/>
          <p:nvPr/>
        </p:nvSpPr>
        <p:spPr>
          <a:xfrm>
            <a:off x="762000" y="4810318"/>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Number of Child Labor Trainings</a:t>
            </a:r>
            <a:endParaRPr lang="en-US" sz="1200" dirty="0"/>
          </a:p>
        </p:txBody>
      </p:sp>
      <p:sp>
        <p:nvSpPr>
          <p:cNvPr id="45" name="TextBox 44">
            <a:hlinkClick r:id="rId17" action="ppaction://hlinksldjump"/>
          </p:cNvPr>
          <p:cNvSpPr txBox="1"/>
          <p:nvPr/>
        </p:nvSpPr>
        <p:spPr>
          <a:xfrm>
            <a:off x="5334000" y="2639378"/>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Total </a:t>
            </a:r>
            <a:r>
              <a:rPr lang="en-US" sz="1200" dirty="0" err="1" smtClean="0"/>
              <a:t>INSafe</a:t>
            </a:r>
            <a:r>
              <a:rPr lang="en-US" sz="1200" dirty="0" smtClean="0"/>
              <a:t> Consultations and Interventions Closed</a:t>
            </a:r>
            <a:endParaRPr lang="en-US" sz="1200" dirty="0"/>
          </a:p>
        </p:txBody>
      </p:sp>
      <p:sp>
        <p:nvSpPr>
          <p:cNvPr id="46" name="TextBox 45">
            <a:hlinkClick r:id="rId18" action="ppaction://hlinksldjump"/>
          </p:cNvPr>
          <p:cNvSpPr txBox="1"/>
          <p:nvPr/>
        </p:nvSpPr>
        <p:spPr>
          <a:xfrm>
            <a:off x="5334000" y="3540921"/>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Number of Coal Mine Inspections</a:t>
            </a:r>
            <a:endParaRPr lang="en-US" sz="1200" dirty="0"/>
          </a:p>
        </p:txBody>
      </p:sp>
      <p:sp>
        <p:nvSpPr>
          <p:cNvPr id="48" name="TextBox 47">
            <a:hlinkClick r:id="rId19" action="ppaction://hlinksldjump"/>
          </p:cNvPr>
          <p:cNvSpPr txBox="1"/>
          <p:nvPr/>
        </p:nvSpPr>
        <p:spPr>
          <a:xfrm>
            <a:off x="762000" y="1700689"/>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Annual Nonfatal Occupational Injury and Illness Rate</a:t>
            </a:r>
            <a:endParaRPr lang="en-US" sz="1200" dirty="0"/>
          </a:p>
        </p:txBody>
      </p:sp>
      <p:sp>
        <p:nvSpPr>
          <p:cNvPr id="27" name="TextBox 26">
            <a:hlinkClick r:id="rId20" action="ppaction://hlinksldjump"/>
          </p:cNvPr>
          <p:cNvSpPr txBox="1"/>
          <p:nvPr/>
        </p:nvSpPr>
        <p:spPr>
          <a:xfrm>
            <a:off x="5334000" y="1656874"/>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smtClean="0"/>
              <a:t>Meritorious Wage Claims with Recovery of Wages</a:t>
            </a:r>
            <a:endParaRPr lang="en-US" sz="1200" dirty="0"/>
          </a:p>
        </p:txBody>
      </p:sp>
      <p:sp>
        <p:nvSpPr>
          <p:cNvPr id="42"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Georgia" pitchFamily="18" charset="0"/>
                <a:ea typeface="+mj-ea"/>
                <a:cs typeface="+mj-cs"/>
              </a:rPr>
              <a:t>Index | Management Statistics</a:t>
            </a:r>
            <a:endParaRPr kumimoji="0" lang="en-US" sz="28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sp>
        <p:nvSpPr>
          <p:cNvPr id="49" name="TextBox 48">
            <a:hlinkClick r:id="rId19" action="ppaction://hlinksldjump"/>
          </p:cNvPr>
          <p:cNvSpPr txBox="1"/>
          <p:nvPr/>
        </p:nvSpPr>
        <p:spPr>
          <a:xfrm>
            <a:off x="228600" y="1447800"/>
            <a:ext cx="3520440" cy="238363"/>
          </a:xfrm>
          <a:prstGeom prst="roundRect">
            <a:avLst/>
          </a:prstGeom>
          <a:noFill/>
          <a:ln>
            <a:noFill/>
          </a:ln>
        </p:spPr>
        <p:txBody>
          <a:bodyPr wrap="square" lIns="0" tIns="0" rIns="0" bIns="0" rtlCol="0">
            <a:spAutoFit/>
          </a:bodyPr>
          <a:lstStyle/>
          <a:p>
            <a:r>
              <a:rPr lang="en-US" sz="1400" b="1" dirty="0" smtClean="0"/>
              <a:t>Occupational Injuries, Illnesses and Fatalities</a:t>
            </a:r>
            <a:endParaRPr lang="en-US" sz="1400" b="1" dirty="0"/>
          </a:p>
        </p:txBody>
      </p:sp>
      <p:sp>
        <p:nvSpPr>
          <p:cNvPr id="51" name="TextBox 50">
            <a:hlinkClick r:id="rId19" action="ppaction://hlinksldjump"/>
          </p:cNvPr>
          <p:cNvSpPr txBox="1"/>
          <p:nvPr/>
        </p:nvSpPr>
        <p:spPr>
          <a:xfrm>
            <a:off x="228600" y="2286000"/>
            <a:ext cx="4114800" cy="238363"/>
          </a:xfrm>
          <a:prstGeom prst="roundRect">
            <a:avLst/>
          </a:prstGeom>
          <a:noFill/>
          <a:ln>
            <a:noFill/>
          </a:ln>
        </p:spPr>
        <p:txBody>
          <a:bodyPr wrap="square" lIns="0" tIns="0" rIns="0" bIns="0" rtlCol="0">
            <a:spAutoFit/>
          </a:bodyPr>
          <a:lstStyle/>
          <a:p>
            <a:r>
              <a:rPr lang="en-US" sz="1400" b="1" dirty="0" smtClean="0"/>
              <a:t>Indiana Occupational Safety and Health Administration</a:t>
            </a:r>
            <a:endParaRPr lang="en-US" sz="1400" b="1" dirty="0"/>
          </a:p>
        </p:txBody>
      </p:sp>
      <p:sp>
        <p:nvSpPr>
          <p:cNvPr id="52" name="TextBox 51">
            <a:hlinkClick r:id="rId19" action="ppaction://hlinksldjump"/>
          </p:cNvPr>
          <p:cNvSpPr txBox="1"/>
          <p:nvPr/>
        </p:nvSpPr>
        <p:spPr>
          <a:xfrm>
            <a:off x="228600" y="4328777"/>
            <a:ext cx="3520440" cy="238363"/>
          </a:xfrm>
          <a:prstGeom prst="roundRect">
            <a:avLst/>
          </a:prstGeom>
          <a:noFill/>
          <a:ln>
            <a:noFill/>
          </a:ln>
        </p:spPr>
        <p:txBody>
          <a:bodyPr wrap="square" lIns="0" tIns="0" rIns="0" bIns="0" rtlCol="0">
            <a:spAutoFit/>
          </a:bodyPr>
          <a:lstStyle/>
          <a:p>
            <a:r>
              <a:rPr lang="en-US" sz="1400" b="1" dirty="0" smtClean="0"/>
              <a:t>Child Labor</a:t>
            </a:r>
            <a:endParaRPr lang="en-US" sz="1400" b="1" dirty="0"/>
          </a:p>
        </p:txBody>
      </p:sp>
      <p:sp>
        <p:nvSpPr>
          <p:cNvPr id="53" name="TextBox 52">
            <a:hlinkClick r:id="rId19" action="ppaction://hlinksldjump"/>
          </p:cNvPr>
          <p:cNvSpPr txBox="1"/>
          <p:nvPr/>
        </p:nvSpPr>
        <p:spPr>
          <a:xfrm>
            <a:off x="4815840" y="1418511"/>
            <a:ext cx="3520440" cy="238363"/>
          </a:xfrm>
          <a:prstGeom prst="roundRect">
            <a:avLst/>
          </a:prstGeom>
          <a:noFill/>
          <a:ln>
            <a:noFill/>
          </a:ln>
        </p:spPr>
        <p:txBody>
          <a:bodyPr wrap="square" lIns="0" tIns="0" rIns="0" bIns="0" rtlCol="0">
            <a:spAutoFit/>
          </a:bodyPr>
          <a:lstStyle/>
          <a:p>
            <a:r>
              <a:rPr lang="en-US" sz="1400" b="1" dirty="0" smtClean="0"/>
              <a:t>Wage and Hour</a:t>
            </a:r>
            <a:endParaRPr lang="en-US" sz="1400" b="1" dirty="0"/>
          </a:p>
        </p:txBody>
      </p:sp>
      <p:sp>
        <p:nvSpPr>
          <p:cNvPr id="54" name="TextBox 53">
            <a:hlinkClick r:id="rId19" action="ppaction://hlinksldjump"/>
          </p:cNvPr>
          <p:cNvSpPr txBox="1"/>
          <p:nvPr/>
        </p:nvSpPr>
        <p:spPr>
          <a:xfrm>
            <a:off x="4815840" y="2405537"/>
            <a:ext cx="3520440" cy="238363"/>
          </a:xfrm>
          <a:prstGeom prst="roundRect">
            <a:avLst/>
          </a:prstGeom>
          <a:noFill/>
          <a:ln>
            <a:noFill/>
          </a:ln>
        </p:spPr>
        <p:txBody>
          <a:bodyPr wrap="square" lIns="0" tIns="0" rIns="0" bIns="0" rtlCol="0">
            <a:spAutoFit/>
          </a:bodyPr>
          <a:lstStyle/>
          <a:p>
            <a:r>
              <a:rPr lang="en-US" sz="1400" b="1" dirty="0" err="1" smtClean="0"/>
              <a:t>INSafe</a:t>
            </a:r>
            <a:endParaRPr lang="en-US" sz="1400" b="1" dirty="0"/>
          </a:p>
        </p:txBody>
      </p:sp>
      <p:sp>
        <p:nvSpPr>
          <p:cNvPr id="55" name="TextBox 54">
            <a:hlinkClick r:id="rId19" action="ppaction://hlinksldjump"/>
          </p:cNvPr>
          <p:cNvSpPr txBox="1"/>
          <p:nvPr/>
        </p:nvSpPr>
        <p:spPr>
          <a:xfrm>
            <a:off x="4815840" y="3300889"/>
            <a:ext cx="3520440" cy="238363"/>
          </a:xfrm>
          <a:prstGeom prst="roundRect">
            <a:avLst/>
          </a:prstGeom>
          <a:noFill/>
          <a:ln>
            <a:noFill/>
          </a:ln>
        </p:spPr>
        <p:txBody>
          <a:bodyPr wrap="square" lIns="0" tIns="0" rIns="0" bIns="0" rtlCol="0">
            <a:spAutoFit/>
          </a:bodyPr>
          <a:lstStyle/>
          <a:p>
            <a:r>
              <a:rPr lang="en-US" sz="1400" b="1" dirty="0" smtClean="0"/>
              <a:t>Bureau of Mines</a:t>
            </a:r>
            <a:endParaRPr lang="en-US" sz="1400" b="1" dirty="0"/>
          </a:p>
        </p:txBody>
      </p:sp>
      <p:sp>
        <p:nvSpPr>
          <p:cNvPr id="56" name="TextBox 55">
            <a:hlinkClick r:id="rId19" action="ppaction://hlinksldjump"/>
          </p:cNvPr>
          <p:cNvSpPr txBox="1"/>
          <p:nvPr/>
        </p:nvSpPr>
        <p:spPr>
          <a:xfrm>
            <a:off x="4815840" y="4434269"/>
            <a:ext cx="3520440" cy="238363"/>
          </a:xfrm>
          <a:prstGeom prst="roundRect">
            <a:avLst/>
          </a:prstGeom>
          <a:noFill/>
          <a:ln>
            <a:noFill/>
          </a:ln>
        </p:spPr>
        <p:txBody>
          <a:bodyPr wrap="square" lIns="0" tIns="0" rIns="0" bIns="0" rtlCol="0">
            <a:spAutoFit/>
          </a:bodyPr>
          <a:lstStyle/>
          <a:p>
            <a:r>
              <a:rPr lang="en-US" sz="1400" b="1" dirty="0" smtClean="0"/>
              <a:t>Quality, Metrics and Statistics</a:t>
            </a:r>
            <a:endParaRPr lang="en-US" sz="1400" b="1" dirty="0"/>
          </a:p>
        </p:txBody>
      </p:sp>
      <p:sp>
        <p:nvSpPr>
          <p:cNvPr id="31" name="TextBox 30">
            <a:hlinkClick r:id="rId21" action="ppaction://hlinksldjump"/>
          </p:cNvPr>
          <p:cNvSpPr txBox="1"/>
          <p:nvPr/>
        </p:nvSpPr>
        <p:spPr>
          <a:xfrm>
            <a:off x="5334000" y="4925378"/>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err="1" smtClean="0"/>
              <a:t>SOII</a:t>
            </a:r>
            <a:r>
              <a:rPr lang="en-US" sz="1200" dirty="0" smtClean="0"/>
              <a:t> Survey Rate</a:t>
            </a:r>
            <a:endParaRPr lang="en-US" sz="1200" dirty="0"/>
          </a:p>
        </p:txBody>
      </p:sp>
      <p:sp>
        <p:nvSpPr>
          <p:cNvPr id="34" name="TextBox 33">
            <a:hlinkClick r:id="rId22" action="ppaction://hlinksldjump"/>
          </p:cNvPr>
          <p:cNvSpPr txBox="1"/>
          <p:nvPr/>
        </p:nvSpPr>
        <p:spPr>
          <a:xfrm>
            <a:off x="5334000" y="5205889"/>
            <a:ext cx="3520440" cy="204311"/>
          </a:xfrm>
          <a:prstGeom prst="roundRect">
            <a:avLst/>
          </a:prstGeom>
          <a:solidFill>
            <a:schemeClr val="accent5">
              <a:lumMod val="50000"/>
              <a:alpha val="15000"/>
            </a:schemeClr>
          </a:solidFill>
          <a:ln>
            <a:solidFill>
              <a:schemeClr val="accent5">
                <a:lumMod val="50000"/>
              </a:schemeClr>
            </a:solidFill>
          </a:ln>
          <a:scene3d>
            <a:camera prst="orthographicFront"/>
            <a:lightRig rig="flood" dir="t"/>
          </a:scene3d>
          <a:sp3d extrusionH="76200" prstMaterial="metal">
            <a:bevelT/>
            <a:extrusionClr>
              <a:schemeClr val="bg1">
                <a:lumMod val="85000"/>
              </a:schemeClr>
            </a:extrusionClr>
          </a:sp3d>
        </p:spPr>
        <p:txBody>
          <a:bodyPr wrap="square" lIns="0" tIns="0" rIns="0" bIns="0" rtlCol="0">
            <a:spAutoFit/>
          </a:bodyPr>
          <a:lstStyle/>
          <a:p>
            <a:r>
              <a:rPr lang="en-US" sz="1200" dirty="0" err="1" smtClean="0"/>
              <a:t>SOII</a:t>
            </a:r>
            <a:r>
              <a:rPr lang="en-US" sz="1200" dirty="0" smtClean="0"/>
              <a:t> Percent of Cases In Coded</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9144000" cy="1470025"/>
          </a:xfrm>
          <a:solidFill>
            <a:schemeClr val="accent5">
              <a:lumMod val="50000"/>
            </a:schemeClr>
          </a:solidFill>
          <a:scene3d>
            <a:camera prst="orthographicFront"/>
            <a:lightRig rig="threePt" dir="t"/>
          </a:scene3d>
          <a:sp3d>
            <a:bevelT/>
          </a:sp3d>
        </p:spPr>
        <p:txBody>
          <a:bodyPr rtlCol="0">
            <a:noAutofit/>
            <a:sp3d extrusionH="57150">
              <a:bevelT h="25400" prst="softRound"/>
            </a:sp3d>
          </a:bodyPr>
          <a:lstStyle/>
          <a:p>
            <a:pPr algn="ctr" fontAlgn="auto">
              <a:spcAft>
                <a:spcPts val="0"/>
              </a:spcAft>
              <a:defRPr/>
            </a:pPr>
            <a:r>
              <a:rPr lang="en-US" sz="4800" b="1" dirty="0" smtClean="0"/>
              <a:t>Key Performance Indicators</a:t>
            </a:r>
            <a:endParaRPr lang="en-US" sz="4800" b="1" dirty="0"/>
          </a:p>
        </p:txBody>
      </p:sp>
      <p:sp>
        <p:nvSpPr>
          <p:cNvPr id="2" name="Text Placeholder 1"/>
          <p:cNvSpPr>
            <a:spLocks noGrp="1"/>
          </p:cNvSpPr>
          <p:nvPr>
            <p:ph type="subTitle" idx="1"/>
          </p:nvPr>
        </p:nvSpPr>
        <p:spPr>
          <a:xfrm>
            <a:off x="914400" y="3810000"/>
            <a:ext cx="7315200" cy="2514600"/>
          </a:xfrm>
        </p:spPr>
        <p:txBody>
          <a:bodyPr rtlCol="0">
            <a:noAutofit/>
          </a:bodyPr>
          <a:lstStyle/>
          <a:p>
            <a:pPr>
              <a:defRPr/>
            </a:pPr>
            <a:r>
              <a:rPr lang="en-US" sz="1600" b="1" dirty="0" smtClean="0">
                <a:solidFill>
                  <a:schemeClr val="tx1"/>
                </a:solidFill>
              </a:rPr>
              <a:t>Key Performance Indicators (KPIs)</a:t>
            </a:r>
            <a:r>
              <a:rPr lang="en-US" sz="1600" dirty="0" smtClean="0">
                <a:solidFill>
                  <a:schemeClr val="tx1"/>
                </a:solidFill>
              </a:rPr>
              <a:t> are used to demonstrate the overall performance of the Department of Labor.</a:t>
            </a:r>
            <a:r>
              <a:rPr lang="en-US" sz="1600" b="1" dirty="0" smtClean="0">
                <a:solidFill>
                  <a:schemeClr val="tx1"/>
                </a:solidFill>
              </a:rPr>
              <a:t> </a:t>
            </a:r>
            <a:r>
              <a:rPr lang="en-US" sz="1600" dirty="0" smtClean="0">
                <a:solidFill>
                  <a:schemeClr val="tx1"/>
                </a:solidFill>
              </a:rPr>
              <a:t>These metrics are reported to the Office of the Governor and the Indiana Office of Management and Budget. The KPIs are included on the Governor’s dashboard report.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6</a:t>
            </a:fld>
            <a:endParaRPr kumimoji="0" lang="en-US" sz="800" dirty="0">
              <a:solidFill>
                <a:schemeClr val="accent3">
                  <a:shade val="75000"/>
                </a:schemeClr>
              </a:solidFill>
            </a:endParaRPr>
          </a:p>
        </p:txBody>
      </p:sp>
      <p:sp>
        <p:nvSpPr>
          <p:cNvPr id="11"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lvl="0" algn="ctr">
              <a:spcBef>
                <a:spcPct val="0"/>
              </a:spcBef>
            </a:pPr>
            <a:r>
              <a:rPr lang="en-US" sz="2800" dirty="0" smtClean="0">
                <a:solidFill>
                  <a:schemeClr val="bg1"/>
                </a:solidFill>
                <a:latin typeface="Georgia" pitchFamily="18" charset="0"/>
                <a:ea typeface="+mj-ea"/>
                <a:cs typeface="+mj-cs"/>
              </a:rPr>
              <a:t>KPI #1:</a:t>
            </a:r>
            <a:r>
              <a:rPr lang="en-US" sz="3600" dirty="0" smtClean="0">
                <a:solidFill>
                  <a:schemeClr val="bg1"/>
                </a:solidFill>
                <a:latin typeface="Georgia" pitchFamily="18" charset="0"/>
                <a:ea typeface="+mj-ea"/>
                <a:cs typeface="+mj-cs"/>
              </a:rPr>
              <a:t/>
            </a:r>
            <a:br>
              <a:rPr lang="en-US" sz="3600" dirty="0" smtClean="0">
                <a:solidFill>
                  <a:schemeClr val="bg1"/>
                </a:solidFill>
                <a:latin typeface="Georgia" pitchFamily="18" charset="0"/>
                <a:ea typeface="+mj-ea"/>
                <a:cs typeface="+mj-cs"/>
              </a:rPr>
            </a:br>
            <a:r>
              <a:rPr lang="en-US" sz="1600" dirty="0" smtClean="0">
                <a:solidFill>
                  <a:schemeClr val="bg1"/>
                </a:solidFill>
                <a:latin typeface="Georgia" pitchFamily="18" charset="0"/>
                <a:ea typeface="+mj-ea"/>
                <a:cs typeface="+mj-cs"/>
              </a:rPr>
              <a:t>Annual Nonfatal Occupational Injury and Illness Rate for Indiana</a:t>
            </a:r>
            <a:endParaRPr kumimoji="0" lang="en-US" sz="16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sp>
        <p:nvSpPr>
          <p:cNvPr id="7" name="Left Arrow 6">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t>Index</a:t>
            </a:r>
            <a:endParaRPr lang="en-US" sz="1000" b="1" dirty="0"/>
          </a:p>
        </p:txBody>
      </p:sp>
      <p:sp>
        <p:nvSpPr>
          <p:cNvPr id="9" name="Text Placeholder 2"/>
          <p:cNvSpPr>
            <a:spLocks noGrp="1"/>
          </p:cNvSpPr>
          <p:nvPr>
            <p:ph type="body" sz="half" idx="2"/>
          </p:nvPr>
        </p:nvSpPr>
        <p:spPr>
          <a:xfrm>
            <a:off x="1371600" y="6096000"/>
            <a:ext cx="6400800" cy="685800"/>
          </a:xfr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rtlCol="0">
            <a:noAutofit/>
          </a:bodyPr>
          <a:lstStyle/>
          <a:p>
            <a:pPr>
              <a:spcBef>
                <a:spcPts val="0"/>
              </a:spcBef>
              <a:buNone/>
            </a:pPr>
            <a:r>
              <a:rPr lang="en-US" sz="1000" dirty="0" smtClean="0"/>
              <a:t>The Nonfatal Occupational Injury and Illness rate shows an estimate of the number of workplace injuries and illnesses</a:t>
            </a:r>
          </a:p>
          <a:p>
            <a:pPr>
              <a:spcBef>
                <a:spcPts val="0"/>
              </a:spcBef>
              <a:buNone/>
            </a:pPr>
            <a:r>
              <a:rPr lang="en-US" sz="1000" dirty="0" smtClean="0"/>
              <a:t>per 100 employees. The data is collected by the Quality Metrics and Statistics (QMS) division through the Survey of</a:t>
            </a:r>
          </a:p>
          <a:p>
            <a:pPr>
              <a:spcBef>
                <a:spcPts val="0"/>
              </a:spcBef>
              <a:buNone/>
            </a:pPr>
            <a:r>
              <a:rPr lang="en-US" sz="1000" dirty="0" smtClean="0"/>
              <a:t>Occupational Injuries and Illnesses (</a:t>
            </a:r>
            <a:r>
              <a:rPr lang="en-US" sz="1000" dirty="0" err="1" smtClean="0"/>
              <a:t>SOII</a:t>
            </a:r>
            <a:r>
              <a:rPr lang="en-US" sz="1000" dirty="0" smtClean="0"/>
              <a:t>). The rate is reported annually, nine-months after the survey year ends. The</a:t>
            </a:r>
          </a:p>
          <a:p>
            <a:pPr>
              <a:spcBef>
                <a:spcPts val="0"/>
              </a:spcBef>
              <a:buNone/>
            </a:pPr>
            <a:r>
              <a:rPr lang="en-US" sz="1000" dirty="0" smtClean="0"/>
              <a:t>rates for calendar year 2016 will be released in late 2017.</a:t>
            </a:r>
          </a:p>
        </p:txBody>
      </p:sp>
      <p:graphicFrame>
        <p:nvGraphicFramePr>
          <p:cNvPr id="10" name="Chart 9"/>
          <p:cNvGraphicFramePr/>
          <p:nvPr>
            <p:extLst>
              <p:ext uri="{D42A27DB-BD31-4B8C-83A1-F6EECF244321}">
                <p14:modId xmlns:p14="http://schemas.microsoft.com/office/powerpoint/2010/main" val="3982652621"/>
              </p:ext>
            </p:extLst>
          </p:nvPr>
        </p:nvGraphicFramePr>
        <p:xfrm>
          <a:off x="152400" y="914400"/>
          <a:ext cx="8839200" cy="5105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3562"/>
          </a:xfrm>
        </p:spPr>
        <p:txBody>
          <a:bodyPr vert="horz" lIns="91440" tIns="45720" rIns="91440" bIns="45720" rtlCol="0" anchor="ctr">
            <a:noAutofit/>
          </a:bodyPr>
          <a:lstStyle/>
          <a:p>
            <a:pPr>
              <a:defRPr/>
            </a:pPr>
            <a:r>
              <a:rPr lang="en-US" sz="1800" dirty="0" smtClean="0"/>
              <a:t>KPI #3:</a:t>
            </a:r>
            <a:br>
              <a:rPr lang="en-US" sz="1800" dirty="0" smtClean="0"/>
            </a:br>
            <a:r>
              <a:rPr lang="en-US" sz="1200" dirty="0" smtClean="0"/>
              <a:t> Total Number of Businesses Participating in Indiana Safety and Health Achievement Recognition Program (INSHARP) and the Voluntary Protection Program (VPP)</a:t>
            </a:r>
            <a:endParaRPr lang="en-US" sz="1200" dirty="0"/>
          </a:p>
        </p:txBody>
      </p:sp>
      <p:sp>
        <p:nvSpPr>
          <p:cNvPr id="7"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lvl="0" algn="ctr">
              <a:spcBef>
                <a:spcPct val="0"/>
              </a:spcBef>
            </a:pPr>
            <a:r>
              <a:rPr lang="en-US" sz="2800" dirty="0" err="1" smtClean="0">
                <a:solidFill>
                  <a:schemeClr val="bg1"/>
                </a:solidFill>
                <a:latin typeface="Georgia" pitchFamily="18" charset="0"/>
                <a:ea typeface="+mj-ea"/>
                <a:cs typeface="+mj-cs"/>
              </a:rPr>
              <a:t>KPI</a:t>
            </a:r>
            <a:r>
              <a:rPr lang="en-US" sz="2800" dirty="0" smtClean="0">
                <a:solidFill>
                  <a:schemeClr val="bg1"/>
                </a:solidFill>
                <a:latin typeface="Georgia" pitchFamily="18" charset="0"/>
                <a:ea typeface="+mj-ea"/>
                <a:cs typeface="+mj-cs"/>
              </a:rPr>
              <a:t> #2:</a:t>
            </a:r>
            <a:r>
              <a:rPr lang="en-US" sz="3600" dirty="0" smtClean="0">
                <a:solidFill>
                  <a:schemeClr val="bg1"/>
                </a:solidFill>
                <a:latin typeface="Georgia" pitchFamily="18" charset="0"/>
                <a:ea typeface="+mj-ea"/>
                <a:cs typeface="+mj-cs"/>
              </a:rPr>
              <a:t/>
            </a:r>
            <a:br>
              <a:rPr lang="en-US" sz="3600" dirty="0" smtClean="0">
                <a:solidFill>
                  <a:schemeClr val="bg1"/>
                </a:solidFill>
                <a:latin typeface="Georgia" pitchFamily="18" charset="0"/>
                <a:ea typeface="+mj-ea"/>
                <a:cs typeface="+mj-cs"/>
              </a:rPr>
            </a:br>
            <a:r>
              <a:rPr lang="en-US" sz="1600" dirty="0" smtClean="0">
                <a:solidFill>
                  <a:schemeClr val="bg1"/>
                </a:solidFill>
                <a:latin typeface="Georgia" pitchFamily="18" charset="0"/>
                <a:ea typeface="+mj-ea"/>
                <a:cs typeface="+mj-cs"/>
              </a:rPr>
              <a:t> Number of Businesses Participating in INSHARP and VPP</a:t>
            </a:r>
            <a:endParaRPr kumimoji="0" lang="en-US" sz="16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sp>
        <p:nvSpPr>
          <p:cNvPr id="12" name="Left Arrow 11">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t>Index</a:t>
            </a:r>
          </a:p>
        </p:txBody>
      </p:sp>
      <p:sp>
        <p:nvSpPr>
          <p:cNvPr id="13"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7</a:t>
            </a:fld>
            <a:endParaRPr kumimoji="0" lang="en-US" sz="800" dirty="0">
              <a:solidFill>
                <a:schemeClr val="accent3">
                  <a:shade val="75000"/>
                </a:schemeClr>
              </a:solidFill>
            </a:endParaRPr>
          </a:p>
        </p:txBody>
      </p:sp>
      <p:sp>
        <p:nvSpPr>
          <p:cNvPr id="8" name="Text Placeholder 2"/>
          <p:cNvSpPr>
            <a:spLocks noGrp="1"/>
          </p:cNvSpPr>
          <p:nvPr>
            <p:ph type="body" sz="half" idx="2"/>
          </p:nvPr>
        </p:nvSpPr>
        <p:spPr>
          <a:xfrm>
            <a:off x="1371600" y="6248400"/>
            <a:ext cx="6400800" cy="533400"/>
          </a:xfr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rtlCol="0">
            <a:noAutofit/>
          </a:bodyPr>
          <a:lstStyle/>
          <a:p>
            <a:pPr>
              <a:defRPr/>
            </a:pPr>
            <a:r>
              <a:rPr lang="en-US" sz="1000" dirty="0" smtClean="0"/>
              <a:t>The Indiana Safety and Health Achievement Recognition Program (INSHARP) and Voluntary Protection Program (VPP) are exemplary programs that provide recognition, rewards and ongoing support to Hoosier employers that operate exemplary safety and health management systems. Membership in these programs is voluntary.</a:t>
            </a:r>
          </a:p>
        </p:txBody>
      </p:sp>
      <p:graphicFrame>
        <p:nvGraphicFramePr>
          <p:cNvPr id="11" name="Chart 10"/>
          <p:cNvGraphicFramePr/>
          <p:nvPr>
            <p:extLst>
              <p:ext uri="{D42A27DB-BD31-4B8C-83A1-F6EECF244321}">
                <p14:modId xmlns:p14="http://schemas.microsoft.com/office/powerpoint/2010/main" val="3906272238"/>
              </p:ext>
            </p:extLst>
          </p:nvPr>
        </p:nvGraphicFramePr>
        <p:xfrm>
          <a:off x="152400" y="914400"/>
          <a:ext cx="8839200" cy="5181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lvl="0" algn="ctr">
              <a:spcBef>
                <a:spcPct val="0"/>
              </a:spcBef>
            </a:pPr>
            <a:r>
              <a:rPr lang="en-US" sz="2800" dirty="0">
                <a:solidFill>
                  <a:schemeClr val="bg1"/>
                </a:solidFill>
                <a:latin typeface="Georgia" pitchFamily="18" charset="0"/>
              </a:rPr>
              <a:t>KPI </a:t>
            </a:r>
            <a:r>
              <a:rPr lang="en-US" sz="2800" dirty="0" smtClean="0">
                <a:solidFill>
                  <a:schemeClr val="bg1"/>
                </a:solidFill>
                <a:latin typeface="Georgia" pitchFamily="18" charset="0"/>
              </a:rPr>
              <a:t>#3:</a:t>
            </a:r>
          </a:p>
          <a:p>
            <a:pPr lvl="0" algn="ctr">
              <a:spcBef>
                <a:spcPct val="0"/>
              </a:spcBef>
            </a:pPr>
            <a:r>
              <a:rPr lang="en-US" sz="1600" dirty="0" smtClean="0">
                <a:solidFill>
                  <a:schemeClr val="bg1"/>
                </a:solidFill>
                <a:latin typeface="Georgia" pitchFamily="18" charset="0"/>
                <a:ea typeface="+mj-ea"/>
                <a:cs typeface="+mj-cs"/>
              </a:rPr>
              <a:t>Percentage of Meritorious Wage Claims which Result in Recovered Wages and Amount Recovered</a:t>
            </a:r>
            <a:endParaRPr kumimoji="0" lang="en-US" sz="16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sp>
        <p:nvSpPr>
          <p:cNvPr id="7" name="Left Arrow 6">
            <a:hlinkClick r:id="rId3"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t>Index</a:t>
            </a:r>
            <a:endParaRPr lang="en-US" sz="1000" b="1" dirty="0"/>
          </a:p>
        </p:txBody>
      </p:sp>
      <p:sp>
        <p:nvSpPr>
          <p:cNvPr id="8"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8</a:t>
            </a:fld>
            <a:endParaRPr kumimoji="0" lang="en-US" sz="800" dirty="0">
              <a:solidFill>
                <a:schemeClr val="accent3">
                  <a:shade val="75000"/>
                </a:schemeClr>
              </a:solidFill>
            </a:endParaRPr>
          </a:p>
        </p:txBody>
      </p:sp>
      <p:sp>
        <p:nvSpPr>
          <p:cNvPr id="6" name="Text Placeholder 2"/>
          <p:cNvSpPr>
            <a:spLocks noGrp="1"/>
          </p:cNvSpPr>
          <p:nvPr>
            <p:ph type="body" sz="half" idx="2"/>
          </p:nvPr>
        </p:nvSpPr>
        <p:spPr>
          <a:xfrm>
            <a:off x="1371600" y="6248400"/>
            <a:ext cx="6400800" cy="533400"/>
          </a:xfr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rtlCol="0">
            <a:noAutofit/>
          </a:bodyPr>
          <a:lstStyle/>
          <a:p>
            <a:pPr algn="just">
              <a:defRPr/>
            </a:pPr>
            <a:r>
              <a:rPr lang="en-US" sz="1000" dirty="0" smtClean="0"/>
              <a:t>After reviewing the documentation provided by both an employee and an employer, the Indiana Department of Labor considers a wage claim meritorious if it is determined that the employee is owed the wages claimed. This graph shows the percentage of claims where wages are recovered and amount of money recovered for the claimants.</a:t>
            </a:r>
          </a:p>
        </p:txBody>
      </p:sp>
      <p:graphicFrame>
        <p:nvGraphicFramePr>
          <p:cNvPr id="11" name="Chart 10"/>
          <p:cNvGraphicFramePr/>
          <p:nvPr>
            <p:extLst>
              <p:ext uri="{D42A27DB-BD31-4B8C-83A1-F6EECF244321}">
                <p14:modId xmlns:p14="http://schemas.microsoft.com/office/powerpoint/2010/main" val="320123759"/>
              </p:ext>
            </p:extLst>
          </p:nvPr>
        </p:nvGraphicFramePr>
        <p:xfrm>
          <a:off x="152400" y="914400"/>
          <a:ext cx="8763000" cy="5029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371600" y="6248400"/>
            <a:ext cx="6400800" cy="533400"/>
          </a:xfrm>
          <a:solidFill>
            <a:srgbClr val="FFFFCC"/>
          </a:solidFill>
          <a:ln>
            <a:solidFill>
              <a:schemeClr val="accent5">
                <a:lumMod val="50000"/>
              </a:schemeClr>
            </a:solidFill>
          </a:ln>
          <a:effectLst>
            <a:outerShdw blurRad="50800" dist="38100" dir="5400000" algn="t" rotWithShape="0">
              <a:prstClr val="black">
                <a:alpha val="40000"/>
              </a:prstClr>
            </a:outerShdw>
          </a:effectLst>
        </p:spPr>
        <p:txBody>
          <a:bodyPr rtlCol="0">
            <a:noAutofit/>
          </a:bodyPr>
          <a:lstStyle/>
          <a:p>
            <a:pPr fontAlgn="auto">
              <a:spcAft>
                <a:spcPts val="0"/>
              </a:spcAft>
              <a:buFont typeface="Arial" pitchFamily="34" charset="0"/>
              <a:buNone/>
              <a:defRPr/>
            </a:pPr>
            <a:r>
              <a:rPr lang="en-US" sz="1000" dirty="0" smtClean="0"/>
              <a:t>This metric measures the average elapsed time to complete IOSHA inspections with citation from the Opening Conference through the date the citation is issued in working days. Cases may sometimes take several months to complete, so the data for the two most recent quarters may fluctuate as these inspections are closed.</a:t>
            </a:r>
          </a:p>
        </p:txBody>
      </p:sp>
      <p:graphicFrame>
        <p:nvGraphicFramePr>
          <p:cNvPr id="9" name="Chart 8"/>
          <p:cNvGraphicFramePr/>
          <p:nvPr>
            <p:extLst>
              <p:ext uri="{D42A27DB-BD31-4B8C-83A1-F6EECF244321}">
                <p14:modId xmlns:p14="http://schemas.microsoft.com/office/powerpoint/2010/main" val="1911944838"/>
              </p:ext>
            </p:extLst>
          </p:nvPr>
        </p:nvGraphicFramePr>
        <p:xfrm>
          <a:off x="152400" y="914400"/>
          <a:ext cx="8839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4"/>
          <p:cNvSpPr txBox="1">
            <a:spLocks/>
          </p:cNvSpPr>
          <p:nvPr/>
        </p:nvSpPr>
        <p:spPr>
          <a:xfrm>
            <a:off x="0" y="0"/>
            <a:ext cx="9144000" cy="914400"/>
          </a:xfrm>
          <a:prstGeom prst="rect">
            <a:avLst/>
          </a:prstGeom>
          <a:solidFill>
            <a:schemeClr val="accent5">
              <a:lumMod val="50000"/>
            </a:schemeClr>
          </a:solidFill>
          <a:scene3d>
            <a:camera prst="orthographicFront"/>
            <a:lightRig rig="threePt" dir="t"/>
          </a:scene3d>
          <a:sp3d>
            <a:bevelT/>
          </a:sp3d>
        </p:spPr>
        <p:txBody>
          <a:bodyPr vert="horz" lIns="91440" tIns="45720" rIns="91440" bIns="45720" rtlCol="0" anchor="ctr">
            <a:noAutofit/>
          </a:bodyPr>
          <a:lstStyle/>
          <a:p>
            <a:pPr algn="ctr">
              <a:spcBef>
                <a:spcPct val="0"/>
              </a:spcBef>
            </a:pPr>
            <a:r>
              <a:rPr lang="en-US" sz="2800" dirty="0">
                <a:solidFill>
                  <a:schemeClr val="bg1"/>
                </a:solidFill>
                <a:latin typeface="Georgia" pitchFamily="18" charset="0"/>
              </a:rPr>
              <a:t>KPI </a:t>
            </a:r>
            <a:r>
              <a:rPr lang="en-US" sz="2800" dirty="0" smtClean="0">
                <a:solidFill>
                  <a:schemeClr val="bg1"/>
                </a:solidFill>
                <a:latin typeface="Georgia" pitchFamily="18" charset="0"/>
              </a:rPr>
              <a:t>#4:</a:t>
            </a:r>
            <a:endParaRPr lang="en-US" sz="2800" dirty="0">
              <a:solidFill>
                <a:schemeClr val="bg1"/>
              </a:solidFill>
              <a:latin typeface="Georgia" pitchFamily="18" charset="0"/>
            </a:endParaRPr>
          </a:p>
          <a:p>
            <a:pPr lvl="0" algn="ctr">
              <a:spcBef>
                <a:spcPct val="0"/>
              </a:spcBef>
            </a:pPr>
            <a:r>
              <a:rPr lang="en-US" sz="1600" dirty="0" smtClean="0">
                <a:solidFill>
                  <a:schemeClr val="bg1"/>
                </a:solidFill>
                <a:latin typeface="Georgia" pitchFamily="18" charset="0"/>
                <a:ea typeface="+mj-ea"/>
                <a:cs typeface="+mj-cs"/>
              </a:rPr>
              <a:t>Average Elapsed Time for All IOSHA Inspections with Citations </a:t>
            </a:r>
            <a:r>
              <a:rPr lang="en-US" sz="1600" dirty="0">
                <a:solidFill>
                  <a:schemeClr val="bg1"/>
                </a:solidFill>
                <a:latin typeface="Georgia" pitchFamily="18" charset="0"/>
              </a:rPr>
              <a:t>(Working Days</a:t>
            </a:r>
            <a:r>
              <a:rPr lang="en-US" sz="1600" dirty="0" smtClean="0">
                <a:solidFill>
                  <a:schemeClr val="bg1"/>
                </a:solidFill>
                <a:latin typeface="Georgia" pitchFamily="18" charset="0"/>
              </a:rPr>
              <a:t>)</a:t>
            </a:r>
            <a:endParaRPr kumimoji="0" lang="en-US" sz="16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sp>
        <p:nvSpPr>
          <p:cNvPr id="10" name="Left Arrow 9">
            <a:hlinkClick r:id="rId4" action="ppaction://hlinksldjump"/>
          </p:cNvPr>
          <p:cNvSpPr/>
          <p:nvPr/>
        </p:nvSpPr>
        <p:spPr>
          <a:xfrm>
            <a:off x="76200" y="6400800"/>
            <a:ext cx="457200" cy="381000"/>
          </a:xfrm>
          <a:prstGeom prst="leftArrow">
            <a:avLst/>
          </a:prstGeom>
          <a:solidFill>
            <a:schemeClr val="accent5">
              <a:lumMod val="5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dirty="0" smtClean="0"/>
              <a:t>Index</a:t>
            </a:r>
            <a:endParaRPr lang="en-US" sz="1000" b="1" dirty="0"/>
          </a:p>
        </p:txBody>
      </p:sp>
      <p:sp>
        <p:nvSpPr>
          <p:cNvPr id="13" name="Slide Number Placeholder 5"/>
          <p:cNvSpPr>
            <a:spLocks noGrp="1"/>
          </p:cNvSpPr>
          <p:nvPr>
            <p:ph type="sldNum" sz="quarter" idx="12"/>
          </p:nvPr>
        </p:nvSpPr>
        <p:spPr>
          <a:xfrm>
            <a:off x="8839200" y="6492875"/>
            <a:ext cx="304800" cy="365125"/>
          </a:xfrm>
        </p:spPr>
        <p:txBody>
          <a:bodyPr/>
          <a:lstStyle/>
          <a:p>
            <a:fld id="{2C6B1FF6-39B9-40F5-8B67-33C6354A3D4F}" type="slidenum">
              <a:rPr kumimoji="0" lang="en-US" sz="800" smtClean="0"/>
              <a:pPr/>
              <a:t>9</a:t>
            </a:fld>
            <a:endParaRPr kumimoji="0" lang="en-US" sz="800" dirty="0">
              <a:solidFill>
                <a:schemeClr val="accent3">
                  <a:shade val="75000"/>
                </a:schemeClr>
              </a:solidFill>
            </a:endParaRPr>
          </a:p>
        </p:txBody>
      </p:sp>
    </p:spTree>
    <p:extLst>
      <p:ext uri="{BB962C8B-B14F-4D97-AF65-F5344CB8AC3E}">
        <p14:creationId xmlns:p14="http://schemas.microsoft.com/office/powerpoint/2010/main" val="2642206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3E75"/>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b">
        <a:normAutofit fontScale="62500" lnSpcReduction="20000"/>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5800" b="1" i="0" u="none" strike="noStrike" kern="1200" cap="small" spc="0" normalizeH="0" baseline="0" noProof="0" dirty="0" smtClean="0">
            <a:solidFill>
              <a:schemeClr val="bg1"/>
            </a:solidFill>
            <a:effectLst/>
            <a:uLnTx/>
            <a:uFillTx/>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3E75"/>
    </a:hlink>
    <a:folHlink>
      <a:srgbClr val="5F7791"/>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3E75"/>
    </a:hlink>
    <a:folHlink>
      <a:srgbClr val="5F7791"/>
    </a:folHlink>
  </a:clr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3E75"/>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
  <TotalTime>306548</TotalTime>
  <Words>4451</Words>
  <Application>Microsoft Office PowerPoint</Application>
  <PresentationFormat>On-screen Show (4:3)</PresentationFormat>
  <Paragraphs>515</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Georgia</vt:lpstr>
      <vt:lpstr>Arial</vt:lpstr>
      <vt:lpstr>Office Theme</vt:lpstr>
      <vt:lpstr>PowerPoint Presentation</vt:lpstr>
      <vt:lpstr>Three Tiers of Measures</vt:lpstr>
      <vt:lpstr>Index | Key Performance Indicators &amp; Program Funding Measures</vt:lpstr>
      <vt:lpstr>PowerPoint Presentation</vt:lpstr>
      <vt:lpstr>Key Performance Indicators</vt:lpstr>
      <vt:lpstr>PowerPoint Presentation</vt:lpstr>
      <vt:lpstr>KPI #3:  Total Number of Businesses Participating in Indiana Safety and Health Achievement Recognition Program (INSHARP) and the Voluntary Protection Program (VPP)</vt:lpstr>
      <vt:lpstr>PowerPoint Presentation</vt:lpstr>
      <vt:lpstr>PowerPoint Presentation</vt:lpstr>
      <vt:lpstr>Program Funding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Statistics</vt:lpstr>
      <vt:lpstr>PowerPoint Presentation</vt:lpstr>
      <vt:lpstr>PowerPoint Presentation</vt:lpstr>
      <vt:lpstr>PowerPoint Presentation</vt:lpstr>
      <vt:lpstr>PowerPoint Presentation</vt:lpstr>
      <vt:lpstr>Whistleblower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Department of Labor Quarterly Metrics</dc:title>
  <dc:creator>kboucher</dc:creator>
  <cp:lastModifiedBy>Wart, Stacy</cp:lastModifiedBy>
  <cp:revision>8090</cp:revision>
  <cp:lastPrinted>2019-08-20T14:19:55Z</cp:lastPrinted>
  <dcterms:created xsi:type="dcterms:W3CDTF">2011-05-20T14:31:42Z</dcterms:created>
  <dcterms:modified xsi:type="dcterms:W3CDTF">2019-08-29T19:41:56Z</dcterms:modified>
</cp:coreProperties>
</file>