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3"/>
  </p:notesMasterIdLst>
  <p:sldIdLst>
    <p:sldId id="256" r:id="rId2"/>
    <p:sldId id="356" r:id="rId3"/>
    <p:sldId id="337" r:id="rId4"/>
    <p:sldId id="327" r:id="rId5"/>
    <p:sldId id="360" r:id="rId6"/>
    <p:sldId id="338" r:id="rId7"/>
    <p:sldId id="358" r:id="rId8"/>
    <p:sldId id="340" r:id="rId9"/>
    <p:sldId id="341" r:id="rId10"/>
    <p:sldId id="342" r:id="rId11"/>
    <p:sldId id="343" r:id="rId12"/>
    <p:sldId id="344" r:id="rId13"/>
    <p:sldId id="359" r:id="rId14"/>
    <p:sldId id="354" r:id="rId15"/>
    <p:sldId id="345" r:id="rId16"/>
    <p:sldId id="346" r:id="rId17"/>
    <p:sldId id="348" r:id="rId18"/>
    <p:sldId id="349" r:id="rId19"/>
    <p:sldId id="350" r:id="rId20"/>
    <p:sldId id="351" r:id="rId21"/>
    <p:sldId id="352" r:id="rId22"/>
    <p:sldId id="353" r:id="rId23"/>
    <p:sldId id="355" r:id="rId24"/>
    <p:sldId id="260" r:id="rId25"/>
    <p:sldId id="357" r:id="rId26"/>
    <p:sldId id="259" r:id="rId27"/>
    <p:sldId id="261" r:id="rId28"/>
    <p:sldId id="262" r:id="rId29"/>
    <p:sldId id="263" r:id="rId30"/>
    <p:sldId id="264" r:id="rId31"/>
    <p:sldId id="265" r:id="rId32"/>
    <p:sldId id="266" r:id="rId33"/>
    <p:sldId id="267" r:id="rId34"/>
    <p:sldId id="268" r:id="rId35"/>
    <p:sldId id="269" r:id="rId36"/>
    <p:sldId id="270" r:id="rId37"/>
    <p:sldId id="271" r:id="rId38"/>
    <p:sldId id="272" r:id="rId39"/>
    <p:sldId id="273" r:id="rId40"/>
    <p:sldId id="274" r:id="rId41"/>
    <p:sldId id="275" r:id="rId4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entury Schoolbook" panose="020406040505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entury Schoolbook" panose="020406040505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entury Schoolbook" panose="020406040505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entury Schoolbook" panose="020406040505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entury Schoolbook" panose="020406040505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entury Schoolbook" panose="020406040505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entury Schoolbook" panose="020406040505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entury Schoolbook" panose="020406040505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entury Schoolbook" panose="020406040505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82" y="82"/>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197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Century Schoolbook"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C006731-19A1-4C2B-87F1-A3E1D5C94F39}" type="datetimeFigureOut">
              <a:rPr lang="en-US"/>
              <a:pPr>
                <a:defRPr/>
              </a:pPr>
              <a:t>10/18/2017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Century Schoolbook"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959E2C8-AA52-4E45-90E4-6807372E31FE}" type="slidenum">
              <a:rPr lang="en-US" altLang="en-US"/>
              <a:pPr>
                <a:defRPr/>
              </a:pPr>
              <a:t>‹#›</a:t>
            </a:fld>
            <a:endParaRPr lang="en-US" altLang="en-US"/>
          </a:p>
        </p:txBody>
      </p:sp>
    </p:spTree>
    <p:extLst>
      <p:ext uri="{BB962C8B-B14F-4D97-AF65-F5344CB8AC3E}">
        <p14:creationId xmlns:p14="http://schemas.microsoft.com/office/powerpoint/2010/main" val="185868466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nea.org/home/42869.htm"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D82976E-4242-4696-8588-606DB688C154}" type="slidenum">
              <a:rPr lang="en-US" altLang="en-US">
                <a:latin typeface="Century Schoolbook" panose="02040604050505020304" pitchFamily="18" charset="0"/>
              </a:rPr>
              <a:pPr>
                <a:spcBef>
                  <a:spcPct val="0"/>
                </a:spcBef>
              </a:pPr>
              <a:t>1</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4225146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defines verbal bullying and provides examples.</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A43DF48-C756-43F3-8714-74FD79C87787}" type="slidenum">
              <a:rPr lang="en-US" altLang="en-US">
                <a:latin typeface="Century Schoolbook" panose="02040604050505020304" pitchFamily="18" charset="0"/>
              </a:rPr>
              <a:pPr>
                <a:spcBef>
                  <a:spcPct val="0"/>
                </a:spcBef>
              </a:pPr>
              <a:t>10</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288948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defines social/relational bullying and provides examples. Research shows that girls more often are the targets and bulliers of social/relational bullying.</a:t>
            </a:r>
          </a:p>
          <a:p>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9002FB9-D5FC-4AFD-A018-999935987D8F}" type="slidenum">
              <a:rPr lang="en-US" altLang="en-US">
                <a:latin typeface="Century Schoolbook" panose="02040604050505020304" pitchFamily="18" charset="0"/>
              </a:rPr>
              <a:pPr>
                <a:spcBef>
                  <a:spcPct val="0"/>
                </a:spcBef>
              </a:pPr>
              <a:t>11</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182220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defines electronic/written communication bullying and provides examples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A6D5CB9-2892-4F49-BD38-B44CCA2DC90A}" type="slidenum">
              <a:rPr lang="en-US" altLang="en-US">
                <a:latin typeface="Century Schoolbook" panose="02040604050505020304" pitchFamily="18" charset="0"/>
              </a:rPr>
              <a:pPr>
                <a:spcBef>
                  <a:spcPct val="0"/>
                </a:spcBef>
              </a:pPr>
              <a:t>12</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804310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bullying cycle was developed by Dan Olweus, a psyhologist from Norway and is part of the Olweus training program.</a:t>
            </a:r>
          </a:p>
          <a:p>
            <a:r>
              <a:rPr lang="en-US" altLang="en-US" smtClean="0"/>
              <a:t>In order for the bullying cycle to take place there needs to be three individuals or groups of people invovled: the bullier, the target/victim and the witness/bystander. Each plays a distinct role in the cycle that ultimately impacts the victim of bullying. In fact the bullying cycle are the various ways in which people react or participate in a bullying situation. Here is what the bullying cycle looks like…walk through the diagram.</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98022AA-7086-4540-A370-65AB9245710B}" type="slidenum">
              <a:rPr lang="en-US" altLang="en-US">
                <a:latin typeface="Century Schoolbook" panose="02040604050505020304" pitchFamily="18" charset="0"/>
              </a:rPr>
              <a:pPr>
                <a:spcBef>
                  <a:spcPct val="0"/>
                </a:spcBef>
              </a:pPr>
              <a:t>13</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579685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It is critical to understand that not every aggressive or harmful act is NOT bullying. Proper and ongoing training will help prepare staff and students to clearly understand what constitutes bullying. It may be helpful to refer to your school’s policy on violence, hazing, gangs, harassment, and stalking so you can help provide clear definitions of each and compare to that of bullying. </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7A0EB84-00D6-4D42-A5B0-B2D2455504E3}" type="slidenum">
              <a:rPr lang="en-US" altLang="en-US">
                <a:latin typeface="Century Schoolbook" panose="02040604050505020304" pitchFamily="18" charset="0"/>
              </a:rPr>
              <a:pPr>
                <a:spcBef>
                  <a:spcPct val="0"/>
                </a:spcBef>
              </a:pPr>
              <a:t>14</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165466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Anyone can be the target of bullying. However, according to the National Education Association survey</a:t>
            </a:r>
            <a:r>
              <a:rPr lang="en-US" altLang="en-US" baseline="30000" smtClean="0"/>
              <a:t>1</a:t>
            </a:r>
            <a:r>
              <a:rPr lang="en-US" altLang="en-US" smtClean="0"/>
              <a:t>, educators reported that bullying based on a student’s weight (23%), gender (20%), perceived sexual orientation (18%), and disability (12%) were of most concern in their school. It is important to be aware that these student populations may be at a higher risk for bullying and develop support and programming to ensure safety. Another important step is to survey your school community to determine the student population(s) that is at high-risk to be the targets of bullying. </a:t>
            </a:r>
          </a:p>
          <a:p>
            <a:endParaRPr lang="en-US" altLang="en-US" smtClean="0"/>
          </a:p>
          <a:p>
            <a:r>
              <a:rPr lang="en-US" altLang="en-US" baseline="30000" smtClean="0"/>
              <a:t>1 </a:t>
            </a:r>
            <a:r>
              <a:rPr lang="en-US" altLang="en-US" smtClean="0"/>
              <a:t>NEA survey: school staffs need more help to prevent bullying: </a:t>
            </a:r>
            <a:r>
              <a:rPr lang="en-US" altLang="en-US" u="sng" smtClean="0">
                <a:hlinkClick r:id="rId3"/>
              </a:rPr>
              <a:t>http://www.nea.org/home/42869.htm</a:t>
            </a:r>
            <a:endParaRPr lang="en-US" altLang="en-US" smtClean="0"/>
          </a:p>
          <a:p>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421245A-B18D-4653-98CC-5D0C5B06E310}" type="slidenum">
              <a:rPr lang="en-US" altLang="en-US">
                <a:latin typeface="Century Schoolbook" panose="02040604050505020304" pitchFamily="18" charset="0"/>
              </a:rPr>
              <a:pPr>
                <a:spcBef>
                  <a:spcPct val="0"/>
                </a:spcBef>
              </a:pPr>
              <a:t>15</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203972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discusses potential risk factors of students that may be prone to exhibiting bullying behaviors.  Supports and programming for students that have these risk factors are vital to a comprehensive bullying prevention program (proactive strategies to keep them from bullying rather than reactive). </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B290EFF-141B-43E8-B095-2CC7BBCE85D2}" type="slidenum">
              <a:rPr lang="en-US" altLang="en-US">
                <a:latin typeface="Century Schoolbook" panose="02040604050505020304" pitchFamily="18" charset="0"/>
              </a:rPr>
              <a:pPr>
                <a:spcBef>
                  <a:spcPct val="0"/>
                </a:spcBef>
              </a:pPr>
              <a:t>16</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4139752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Helpful signs for teachers, school staff, and parents to watch for in their students. If a student is exhibiting any of these warning signs, it is recommended that the student be referred to the school counselor. </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0941C8C-B38F-4CD9-919F-F371EAB4AD68}" type="slidenum">
              <a:rPr lang="en-US" altLang="en-US">
                <a:latin typeface="Century Schoolbook" panose="02040604050505020304" pitchFamily="18" charset="0"/>
              </a:rPr>
              <a:pPr>
                <a:spcBef>
                  <a:spcPct val="0"/>
                </a:spcBef>
              </a:pPr>
              <a:t>17</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994168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effects of bullying are detrimental to a student’s success in school and can potentially negatively impact success in life. There can be long-term effects on the target.</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F062380-D762-4807-ACB3-B0C866F14C31}" type="slidenum">
              <a:rPr lang="en-US" altLang="en-US">
                <a:latin typeface="Century Schoolbook" panose="02040604050505020304" pitchFamily="18" charset="0"/>
              </a:rPr>
              <a:pPr>
                <a:spcBef>
                  <a:spcPct val="0"/>
                </a:spcBef>
              </a:pPr>
              <a:t>18</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804080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Some common health complaints include: headaches, stomach aches, and other aches and pains</a:t>
            </a:r>
          </a:p>
          <a:p>
            <a:r>
              <a:rPr lang="en-US" altLang="en-US" smtClean="0"/>
              <a:t>Research shows that students that are the targets of bullying have higher rates of absenteeism and school connectedness.</a:t>
            </a:r>
          </a:p>
          <a:p>
            <a:r>
              <a:rPr lang="en-US" altLang="en-US" smtClean="0"/>
              <a:t>School safety is linked to bullying incidents in schools. Ensuring safe learning environments for all students is imperative for learning and bullying prevention and intervention are critical elements of programming.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D285C40-6367-44FE-9EB3-65ADE75E63CC}" type="slidenum">
              <a:rPr lang="en-US" altLang="en-US">
                <a:latin typeface="Century Schoolbook" panose="02040604050505020304" pitchFamily="18" charset="0"/>
              </a:rPr>
              <a:pPr>
                <a:spcBef>
                  <a:spcPct val="0"/>
                </a:spcBef>
              </a:pPr>
              <a:t>19</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645402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504BD39-4CC3-4462-9B51-FCB548EBB0A4}" type="slidenum">
              <a:rPr lang="en-US" altLang="en-US">
                <a:latin typeface="Century Schoolbook" panose="02040604050505020304" pitchFamily="18" charset="0"/>
              </a:rPr>
              <a:pPr>
                <a:spcBef>
                  <a:spcPct val="0"/>
                </a:spcBef>
              </a:pPr>
              <a:t>2</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4242512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Students that exhibit bullying behavior are more likely to engage in risky behaviors. Research also has linked student bullying to later abuse in life (both domestic and child). It is important to provide interventions that focus on empathy development for students that bully.</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4A88287-2B75-4C6B-AF39-12BA0BE3C016}" type="slidenum">
              <a:rPr lang="en-US" altLang="en-US">
                <a:latin typeface="Century Schoolbook" panose="02040604050505020304" pitchFamily="18" charset="0"/>
              </a:rPr>
              <a:pPr>
                <a:spcBef>
                  <a:spcPct val="0"/>
                </a:spcBef>
              </a:pPr>
              <a:t>20</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1687094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Witnesses are a group of students that have observed bullying incidents. This group of students are oftentimes overlooked when providing interventions and supports. Students that observe bullying have been linked to risky behaviors as well as decreased attendance and low school connectedness.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150061B-D9C6-4C7E-8F60-EDA640E72E19}" type="slidenum">
              <a:rPr lang="en-US" altLang="en-US">
                <a:latin typeface="Century Schoolbook" panose="02040604050505020304" pitchFamily="18" charset="0"/>
              </a:rPr>
              <a:pPr>
                <a:spcBef>
                  <a:spcPct val="0"/>
                </a:spcBef>
              </a:pPr>
              <a:t>21</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567842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contains a brief overview of components within a comprehensive bullying prevention and intervention program. </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DDEA0F1-8AAD-4089-8F13-40DCBCA659A4}" type="slidenum">
              <a:rPr lang="en-US" altLang="en-US">
                <a:latin typeface="Century Schoolbook" panose="02040604050505020304" pitchFamily="18" charset="0"/>
              </a:rPr>
              <a:pPr>
                <a:spcBef>
                  <a:spcPct val="0"/>
                </a:spcBef>
              </a:pPr>
              <a:t>22</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6188184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Effective bully prevention requires the awareness of the entire school staff.  Consistent supervision and reporting protocols  are essential in order to maintain a safe school environment.</a:t>
            </a:r>
          </a:p>
          <a:p>
            <a:pPr eaLnBrk="1" hangingPunct="1"/>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EB2488A-DB3A-4341-ACEF-6776F86B2BC8}" type="slidenum">
              <a:rPr lang="en-US" altLang="en-US">
                <a:latin typeface="Century Schoolbook" panose="02040604050505020304" pitchFamily="18" charset="0"/>
              </a:rPr>
              <a:pPr>
                <a:spcBef>
                  <a:spcPct val="0"/>
                </a:spcBef>
              </a:pPr>
              <a:t>24</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6186969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The state of Indiana recently passed new legislation with tougher anti-bullying laws.  This new legislation will hold school administrators and the members of their staff accountable to how they respond to bullying when it occurs. It is important to know how to recognize bullying and the correct protocol for reporting an incident in the school.</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4A61157-5C6B-4AF6-A1F7-6832302B0BD9}" type="slidenum">
              <a:rPr lang="en-US" altLang="en-US">
                <a:latin typeface="Century Schoolbook" panose="02040604050505020304" pitchFamily="18" charset="0"/>
              </a:rPr>
              <a:pPr>
                <a:spcBef>
                  <a:spcPct val="0"/>
                </a:spcBef>
              </a:pPr>
              <a:t>25</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0871412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Many times there will be a bullying incident outside of the classroom, in less structured areas of the school such as hallways or the cafeteria. Everyone on the staff should be skilled at recognizing bullying behavior and how to react appropriately.</a:t>
            </a:r>
          </a:p>
          <a:p>
            <a:pPr eaLnBrk="1" hangingPunct="1"/>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7A82BB1-2FFE-47EF-93AA-D80759DB9FF1}" type="slidenum">
              <a:rPr lang="en-US" altLang="en-US">
                <a:latin typeface="Century Schoolbook" panose="02040604050505020304" pitchFamily="18" charset="0"/>
              </a:rPr>
              <a:pPr>
                <a:spcBef>
                  <a:spcPct val="0"/>
                </a:spcBef>
              </a:pPr>
              <a:t>26</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317652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Students who would not normally act out in a classroom under the close supervision of a teacher may find the unstructured setting of the cafeteria an opportunity to bully others.  As food services professionals, you are in contact with the students on a daily basis and can witness both positive peer interaction and incidents of peer maltreatment.</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F6F768C-8830-49C9-8A79-4A555D445D48}" type="slidenum">
              <a:rPr lang="en-US" altLang="en-US">
                <a:latin typeface="Century Schoolbook" panose="02040604050505020304" pitchFamily="18" charset="0"/>
              </a:rPr>
              <a:pPr>
                <a:spcBef>
                  <a:spcPct val="0"/>
                </a:spcBef>
              </a:pPr>
              <a:t>27</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178279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Remember that while you are performing your job, you are also a role model.  How you interact with the students helps to create an positive caring environment in the cafeteria.</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77E42BA-69BF-4762-A8C3-7CBAC67BA099}" type="slidenum">
              <a:rPr lang="en-US" altLang="en-US">
                <a:latin typeface="Century Schoolbook" panose="02040604050505020304" pitchFamily="18" charset="0"/>
              </a:rPr>
              <a:pPr>
                <a:spcBef>
                  <a:spcPct val="0"/>
                </a:spcBef>
              </a:pPr>
              <a:t>28</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0894374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It is important to know the difference between peer conflict, other isolated incidents of peer maltreatment and bullying, which is an unwanted act of aggression that is a repeated act, demonstrating a real or perceived imbalance of power between the bully and the target. It is recommended that you discuss witgh your supervisor how to report an incident when you observe one.  Do not expect the target of bullying to be able to stop the incident by themselves.  They need your help.</a:t>
            </a: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BAFC683-271A-4916-A0D2-F6B153546998}" type="slidenum">
              <a:rPr lang="en-US" altLang="en-US">
                <a:latin typeface="Century Schoolbook" panose="02040604050505020304" pitchFamily="18" charset="0"/>
              </a:rPr>
              <a:pPr>
                <a:spcBef>
                  <a:spcPct val="0"/>
                </a:spcBef>
              </a:pPr>
              <a:t>29</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7971002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Because teachers spend such a high percentage of school time with the students, they typically witness a wide range of student behaviors, both positive and negative. </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16A94E4-68DE-4059-A072-FC83CFD08CB5}" type="slidenum">
              <a:rPr lang="en-US" altLang="en-US">
                <a:latin typeface="Century Schoolbook" panose="02040604050505020304" pitchFamily="18" charset="0"/>
              </a:rPr>
              <a:pPr>
                <a:spcBef>
                  <a:spcPct val="0"/>
                </a:spcBef>
              </a:pPr>
              <a:t>30</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614494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The following section contains information specific bullying prevention and the terminology associated with anti-bullying education.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D21EF3E-B797-4DFF-8955-2E83226863C8}" type="slidenum">
              <a:rPr lang="en-US" altLang="en-US">
                <a:latin typeface="Century Schoolbook" panose="02040604050505020304" pitchFamily="18" charset="0"/>
              </a:rPr>
              <a:pPr>
                <a:spcBef>
                  <a:spcPct val="0"/>
                </a:spcBef>
              </a:pPr>
              <a:t>3</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1546647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Effective classroom management will always contribute to a positive learning environment.  The positive, respectful climate you create will also deter bullying behaviors.</a:t>
            </a: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3E78AEC-7C10-45BF-AF07-1441C662341A}" type="slidenum">
              <a:rPr lang="en-US" altLang="en-US">
                <a:latin typeface="Century Schoolbook" panose="02040604050505020304" pitchFamily="18" charset="0"/>
              </a:rPr>
              <a:pPr>
                <a:spcBef>
                  <a:spcPct val="0"/>
                </a:spcBef>
              </a:pPr>
              <a:t>31</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9993118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Many teachers are trained and experienced in intervening when students exhibit negative behaviors in their classrooms.  Remaining calm, respectful and supportive are strong components of any effective intervention.</a:t>
            </a: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CB31DB8-FA7D-408C-B67E-5E17571A1197}" type="slidenum">
              <a:rPr lang="en-US" altLang="en-US">
                <a:latin typeface="Century Schoolbook" panose="02040604050505020304" pitchFamily="18" charset="0"/>
              </a:rPr>
              <a:pPr>
                <a:spcBef>
                  <a:spcPct val="0"/>
                </a:spcBef>
              </a:pPr>
              <a:t>32</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6738156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Stepping into another teacher</a:t>
            </a:r>
            <a:r>
              <a:rPr lang="ja-JP" altLang="en-US" smtClean="0"/>
              <a:t>’</a:t>
            </a:r>
            <a:r>
              <a:rPr lang="en-US" altLang="ja-JP" smtClean="0"/>
              <a:t>s classroom and getting up to speed on procedures and protocols can sometimes be a daunting task.  Allow adequate time when you arrive to insure that you understand bullying incident reporting protocols and timetables, as well as other safety and emergency related procedures.</a:t>
            </a:r>
            <a:endParaRPr lang="en-US" alt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C5CE3A8-7EAE-41F9-988B-C21567DFF372}" type="slidenum">
              <a:rPr lang="en-US" altLang="en-US">
                <a:latin typeface="Century Schoolbook" panose="02040604050505020304" pitchFamily="18" charset="0"/>
              </a:rPr>
              <a:pPr>
                <a:spcBef>
                  <a:spcPct val="0"/>
                </a:spcBef>
              </a:pPr>
              <a:t>33</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7131937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Students begin and end each day of their educational experience on the bus. They will look to the bus driver to determine the limits of acceptable behaviors.  Consistency in maintaining a respectful enviroment on the bus can deter a number of negative behaviors.</a:t>
            </a: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A2D377F-859F-4C7C-BE36-964A61EFF2E1}" type="slidenum">
              <a:rPr lang="en-US" altLang="en-US">
                <a:latin typeface="Century Schoolbook" panose="02040604050505020304" pitchFamily="18" charset="0"/>
              </a:rPr>
              <a:pPr>
                <a:spcBef>
                  <a:spcPct val="0"/>
                </a:spcBef>
              </a:pPr>
              <a:t>34</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40718998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Once you have had an opportunity to communicate your behavioral expectations  with the students, review them often.  The combination of modeling positive behaviors and reminding students that maintaining a safe and respectful environment is your top priority will help them self monitor their behaviors. </a:t>
            </a: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8B2DD5B-CBC1-460E-8361-6EB7506DBCE2}" type="slidenum">
              <a:rPr lang="en-US" altLang="en-US">
                <a:latin typeface="Century Schoolbook" panose="02040604050505020304" pitchFamily="18" charset="0"/>
              </a:rPr>
              <a:pPr>
                <a:spcBef>
                  <a:spcPct val="0"/>
                </a:spcBef>
              </a:pPr>
              <a:t>35</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6874704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It is recommended that bus drivers review intervention and reporting protocols with your school corporation</a:t>
            </a:r>
            <a:r>
              <a:rPr lang="ja-JP" altLang="en-US" smtClean="0"/>
              <a:t>’</a:t>
            </a:r>
            <a:r>
              <a:rPr lang="en-US" altLang="ja-JP" smtClean="0"/>
              <a:t>s Director of Transportation and other drivers.  Being confident in dealing with negative behaviors, including bullying behaviors, will increase your effectiveness and authority. </a:t>
            </a:r>
            <a:endParaRPr lang="en-US" alt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864EA99-E5A3-4826-AFDD-5E519A93B31A}" type="slidenum">
              <a:rPr lang="en-US" altLang="en-US">
                <a:latin typeface="Century Schoolbook" panose="02040604050505020304" pitchFamily="18" charset="0"/>
              </a:rPr>
              <a:pPr>
                <a:spcBef>
                  <a:spcPct val="0"/>
                </a:spcBef>
              </a:pPr>
              <a:t>36</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8601137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It is recommended that as many staff as possible supervise passing periods in the halls.  A strong adult presence will help deter potential peer maltreatment and allow staff to remain aware of repeated acts such as bullying.</a:t>
            </a: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F00AEBF-ABF1-4384-A9EC-4913CE7381E1}" type="slidenum">
              <a:rPr lang="en-US" altLang="en-US">
                <a:latin typeface="Century Schoolbook" panose="02040604050505020304" pitchFamily="18" charset="0"/>
              </a:rPr>
              <a:pPr>
                <a:spcBef>
                  <a:spcPct val="0"/>
                </a:spcBef>
              </a:pPr>
              <a:t>37</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3211932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Hallway supervision is an excellent time to interact positively with students, modeling a positive school culture.  Besides, it fun!</a:t>
            </a: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0540BE5-6E4F-47F3-B84B-1A34CEFFB4DB}" type="slidenum">
              <a:rPr lang="en-US" altLang="en-US">
                <a:latin typeface="Century Schoolbook" panose="02040604050505020304" pitchFamily="18" charset="0"/>
              </a:rPr>
              <a:pPr>
                <a:spcBef>
                  <a:spcPct val="0"/>
                </a:spcBef>
              </a:pPr>
              <a:t>38</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9737782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Always try to remain calm and respectful when intervening in the hallway, but make sure you can identify the students involved.  This is sometimes more difficult in the hall versus a classroom setting, but it is important for effective follow up once the incident has been reported.</a:t>
            </a:r>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AF340A3-8A30-4330-A441-D4290AB4A3CF}" type="slidenum">
              <a:rPr lang="en-US" altLang="en-US">
                <a:latin typeface="Century Schoolbook" panose="02040604050505020304" pitchFamily="18" charset="0"/>
              </a:rPr>
              <a:pPr>
                <a:spcBef>
                  <a:spcPct val="0"/>
                </a:spcBef>
              </a:pPr>
              <a:t>39</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1465188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Please take time to make sure you are completely comfortable in your understanding of what defines a bullying incident and the correct way to intervene and report one.  Your awareness and effectiveness will help stop bullying as it occurs and will reduce the likelihood of future incidents</a:t>
            </a:r>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951D8E9-5A0E-4969-88AC-4782EA70156A}" type="slidenum">
              <a:rPr lang="en-US" altLang="en-US">
                <a:latin typeface="Century Schoolbook" panose="02040604050505020304" pitchFamily="18" charset="0"/>
              </a:rPr>
              <a:pPr>
                <a:spcBef>
                  <a:spcPct val="0"/>
                </a:spcBef>
              </a:pPr>
              <a:t>40</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768768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Indiana Code 20-33-8-.2 defines Bullying for schools. Bullying behavior is intentional. It is meant to cause physical, emotional, or social harm. Bullying also creates an environment where the targeted student feels un-comfortable or un-safe. This law calls the sense of fear a </a:t>
            </a:r>
            <a:r>
              <a:rPr lang="ja-JP" altLang="en-US" smtClean="0"/>
              <a:t>“</a:t>
            </a:r>
            <a:r>
              <a:rPr lang="en-US" altLang="ja-JP" smtClean="0"/>
              <a:t>hostile school environment.</a:t>
            </a:r>
            <a:r>
              <a:rPr lang="ja-JP" altLang="en-US" smtClean="0"/>
              <a:t>”</a:t>
            </a:r>
            <a:r>
              <a:rPr lang="en-US" altLang="ja-JP" smtClean="0"/>
              <a:t> Bullying prevention research calls this an </a:t>
            </a:r>
            <a:r>
              <a:rPr lang="ja-JP" altLang="en-US" smtClean="0"/>
              <a:t>“</a:t>
            </a:r>
            <a:r>
              <a:rPr lang="en-US" altLang="ja-JP" smtClean="0"/>
              <a:t>imbalance of power</a:t>
            </a:r>
            <a:r>
              <a:rPr lang="ja-JP" altLang="en-US" smtClean="0"/>
              <a:t>”</a:t>
            </a:r>
            <a:r>
              <a:rPr lang="en-US" altLang="ja-JP" smtClean="0"/>
              <a:t> between the targeted student and the bullying student. All three of these characteristics make this type of peer abuse </a:t>
            </a:r>
            <a:r>
              <a:rPr lang="ja-JP" altLang="en-US" smtClean="0"/>
              <a:t>“</a:t>
            </a:r>
            <a:r>
              <a:rPr lang="en-US" altLang="ja-JP" smtClean="0"/>
              <a:t>Bullying.</a:t>
            </a:r>
            <a:r>
              <a:rPr lang="ja-JP" altLang="en-US" smtClean="0"/>
              <a:t>”</a:t>
            </a:r>
            <a:endParaRPr lang="en-US" altLang="ja-JP" smtClean="0"/>
          </a:p>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8117D93-9E62-423D-B8BA-5375D264B4AB}" type="slidenum">
              <a:rPr lang="en-US" altLang="en-US">
                <a:latin typeface="Century Schoolbook" panose="02040604050505020304" pitchFamily="18" charset="0"/>
              </a:rPr>
              <a:pPr>
                <a:spcBef>
                  <a:spcPct val="0"/>
                </a:spcBef>
              </a:pPr>
              <a:t>4</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83724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Your response to a bullying incident is helpful on many levels.  First, your intervention provides immediate support to a student who is the target of bullying. Your commitment to becoming involved and intervening in peer maltreatment models the type of behavior you would like to see in your students.  You become an active contributor to a positive school culture.</a:t>
            </a: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53184AE-379C-468F-AB00-D6900370C0CB}" type="slidenum">
              <a:rPr lang="en-US" altLang="en-US">
                <a:latin typeface="Century Schoolbook" panose="02040604050505020304" pitchFamily="18" charset="0"/>
              </a:rPr>
              <a:pPr>
                <a:spcBef>
                  <a:spcPct val="0"/>
                </a:spcBef>
              </a:pPr>
              <a:t>41</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556118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 </a:t>
            </a:r>
            <a:r>
              <a:rPr lang="ja-JP" altLang="en-US" smtClean="0"/>
              <a:t>“</a:t>
            </a:r>
            <a:r>
              <a:rPr lang="en-US" altLang="ja-JP" smtClean="0"/>
              <a:t>objectively hostile learning environment</a:t>
            </a:r>
            <a:r>
              <a:rPr lang="ja-JP" altLang="en-US" smtClean="0"/>
              <a:t>”</a:t>
            </a:r>
            <a:r>
              <a:rPr lang="en-US" altLang="ja-JP" smtClean="0"/>
              <a:t> helps to determine in what ways a targeted student may feel un-safe. This can relate to the student</a:t>
            </a:r>
            <a:r>
              <a:rPr lang="ja-JP" altLang="en-US" smtClean="0"/>
              <a:t>’</a:t>
            </a:r>
            <a:r>
              <a:rPr lang="en-US" altLang="ja-JP" smtClean="0"/>
              <a:t>s person or their property. They may also feel that their physical or mental health are in question. Bullying can result in the targeted student</a:t>
            </a:r>
            <a:r>
              <a:rPr lang="ja-JP" altLang="en-US" smtClean="0"/>
              <a:t>’</a:t>
            </a:r>
            <a:r>
              <a:rPr lang="en-US" altLang="ja-JP" smtClean="0"/>
              <a:t>s decline in academic growth or ability to focus on learning. Students targeted in bullying may also feel a fear to participate in social or extra curricular activities. All of these concerns are due to a feeling of intimidation or an </a:t>
            </a:r>
            <a:r>
              <a:rPr lang="ja-JP" altLang="en-US" smtClean="0"/>
              <a:t>“</a:t>
            </a:r>
            <a:r>
              <a:rPr lang="en-US" altLang="ja-JP" smtClean="0"/>
              <a:t>imbalance of power</a:t>
            </a:r>
            <a:r>
              <a:rPr lang="ja-JP" altLang="en-US" smtClean="0"/>
              <a:t>”</a:t>
            </a:r>
            <a:r>
              <a:rPr lang="en-US" altLang="ja-JP" smtClean="0"/>
              <a:t> – be it physical, emotional, or social.</a:t>
            </a: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29A644E-3F72-45FA-872F-F29B93167535}" type="slidenum">
              <a:rPr lang="en-US" altLang="en-US">
                <a:latin typeface="Century Schoolbook" panose="02040604050505020304" pitchFamily="18" charset="0"/>
              </a:rPr>
              <a:pPr>
                <a:spcBef>
                  <a:spcPct val="0"/>
                </a:spcBef>
              </a:pPr>
              <a:t>5</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487464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To simplify the way we remember the definition of bullying as well as when we are identifying behaviors as bullying, would be to think of a three-legged stool. For a behavior or incident to be labeled as bullying, all three legs must be in place. First, the incident/behavior was unwanted and is deemed as aggressive. It has been repeated or has the potential to be repeated. Finally, there is a power imbalance, either perceived or real, between the two students in question. The third leg of the wheel (power imbalance) is very important when understanding if this incident is truly a bullying incident. Oftentimes, two students are in a conflict or disagreement. </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1DDFB3B-A022-40D8-B117-D00D06F484C1}" type="slidenum">
              <a:rPr lang="en-US" altLang="en-US">
                <a:latin typeface="Century Schoolbook" panose="02040604050505020304" pitchFamily="18" charset="0"/>
              </a:rPr>
              <a:pPr>
                <a:spcBef>
                  <a:spcPct val="0"/>
                </a:spcBef>
              </a:pPr>
              <a:t>6</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591969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Bullying terminology is ever-evolving. This slide contains the most common terms associated with bullying prevention work.  Target is the student that has been on the receiving end of the bullying behavior. Bullier or student that has exhibited bullying behavior is the student that was reported and the behaviors of this student were identified as bullying. Witness is a student that has observed the bullying behavior. The words in bold print are preferred terms as it empowers students to speak up and take action against bullying.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3C2573C-2B85-4038-AA9C-AFC543DB3D11}" type="slidenum">
              <a:rPr lang="en-US" altLang="en-US">
                <a:latin typeface="Century Schoolbook" panose="02040604050505020304" pitchFamily="18" charset="0"/>
              </a:rPr>
              <a:pPr>
                <a:spcBef>
                  <a:spcPct val="0"/>
                </a:spcBef>
              </a:pPr>
              <a:t>7</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4115479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Indiana Department of Education has identified four categories of bullying behaviors: Physical, Verbal, Social, and Electronic/Written Communication</a:t>
            </a:r>
          </a:p>
          <a:p>
            <a:endParaRPr lang="en-US" altLang="en-US" smtClean="0"/>
          </a:p>
          <a:p>
            <a:r>
              <a:rPr lang="en-US" altLang="en-US" smtClean="0"/>
              <a:t>It is helpful to use these categories when identifying bullying behaviors. These categories are also used to collect data on incidents of bullying in schools by the Indiana Department of Education. Physical and Verbal are self-explanatory. Social / Relational includes activities that can have a negative impact on a student</a:t>
            </a:r>
            <a:r>
              <a:rPr lang="ja-JP" altLang="en-US" smtClean="0"/>
              <a:t>’</a:t>
            </a:r>
            <a:r>
              <a:rPr lang="en-US" altLang="ja-JP" smtClean="0"/>
              <a:t>s social status or personal relationships. This type of bullying includes rumors, social exclusion, manipulation, etc. Electronic / Written communication include cyber-bullying, collective or group note writing, and so on.</a:t>
            </a:r>
          </a:p>
          <a:p>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7919CB9-C056-483F-8BD0-1CEE71447248}" type="slidenum">
              <a:rPr lang="en-US" altLang="en-US">
                <a:latin typeface="Century Schoolbook" panose="02040604050505020304" pitchFamily="18" charset="0"/>
              </a:rPr>
              <a:pPr>
                <a:spcBef>
                  <a:spcPct val="0"/>
                </a:spcBef>
              </a:pPr>
              <a:t>8</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431467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defines physical bullying and provides examples. Research shows that boys more often are the targets and bulliers of physical bullying.</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087E1DD-7EAE-40B1-9AEF-B596EB0D0BF3}" type="slidenum">
              <a:rPr lang="en-US" altLang="en-US">
                <a:latin typeface="Century Schoolbook" panose="02040604050505020304" pitchFamily="18" charset="0"/>
              </a:rPr>
              <a:pPr>
                <a:spcBef>
                  <a:spcPct val="0"/>
                </a:spcBef>
              </a:pPr>
              <a:t>9</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453815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7CC14118-6F24-4C3A-A5CD-65CFFC41B64C}" type="datetime4">
              <a:rPr lang="en-US"/>
              <a:pPr>
                <a:defRPr/>
              </a:pPr>
              <a:t>October 18, 2017</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smtClean="0"/>
            </a:lvl1pPr>
          </a:lstStyle>
          <a:p>
            <a:pPr>
              <a:defRPr/>
            </a:pPr>
            <a:fld id="{662F51A8-6B75-4660-BF81-E76B3C69097B}" type="slidenum">
              <a:rPr lang="en-US" altLang="en-US"/>
              <a:pPr>
                <a:defRPr/>
              </a:pPr>
              <a:t>‹#›</a:t>
            </a:fld>
            <a:endParaRPr lang="en-US" altLang="en-US"/>
          </a:p>
        </p:txBody>
      </p:sp>
    </p:spTree>
    <p:extLst>
      <p:ext uri="{BB962C8B-B14F-4D97-AF65-F5344CB8AC3E}">
        <p14:creationId xmlns:p14="http://schemas.microsoft.com/office/powerpoint/2010/main" val="11618860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7213BF9-93CF-42B7-8D2C-0F51E2B9DAFC}" type="datetime4">
              <a:rPr lang="en-US"/>
              <a:pPr>
                <a:defRPr/>
              </a:pPr>
              <a:t>October 18, 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ECDC98C-F952-4C7E-80DF-B84C32AA5F78}" type="slidenum">
              <a:rPr lang="en-US" altLang="en-US"/>
              <a:pPr>
                <a:defRPr/>
              </a:pPr>
              <a:t>‹#›</a:t>
            </a:fld>
            <a:endParaRPr lang="en-US" altLang="en-US"/>
          </a:p>
        </p:txBody>
      </p:sp>
    </p:spTree>
    <p:extLst>
      <p:ext uri="{BB962C8B-B14F-4D97-AF65-F5344CB8AC3E}">
        <p14:creationId xmlns:p14="http://schemas.microsoft.com/office/powerpoint/2010/main" val="214699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6DF67A1-B2A2-40B6-B349-AA129B93C8E4}" type="datetime4">
              <a:rPr lang="en-US"/>
              <a:pPr>
                <a:defRPr/>
              </a:pPr>
              <a:t>October 18, 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3E0954-29E4-466F-865A-42951248FFAA}" type="slidenum">
              <a:rPr lang="en-US" altLang="en-US"/>
              <a:pPr>
                <a:defRPr/>
              </a:pPr>
              <a:t>‹#›</a:t>
            </a:fld>
            <a:endParaRPr lang="en-US" altLang="en-US"/>
          </a:p>
        </p:txBody>
      </p:sp>
    </p:spTree>
    <p:extLst>
      <p:ext uri="{BB962C8B-B14F-4D97-AF65-F5344CB8AC3E}">
        <p14:creationId xmlns:p14="http://schemas.microsoft.com/office/powerpoint/2010/main" val="239385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a:lstStyle>
            <a:lvl1pPr>
              <a:defRPr/>
            </a:lvl1pPr>
          </a:lstStyle>
          <a:p>
            <a:pPr>
              <a:defRPr/>
            </a:pPr>
            <a:fld id="{F793D0B5-8D52-4F44-AC34-95273DC6D8D0}" type="datetime4">
              <a:rPr lang="en-US"/>
              <a:pPr>
                <a:defRPr/>
              </a:pPr>
              <a:t>October 18, 2017</a:t>
            </a:fld>
            <a:endParaRPr lang="en-US"/>
          </a:p>
        </p:txBody>
      </p:sp>
      <p:sp>
        <p:nvSpPr>
          <p:cNvPr id="5" name="Slide Number Placeholder 8"/>
          <p:cNvSpPr>
            <a:spLocks noGrp="1"/>
          </p:cNvSpPr>
          <p:nvPr>
            <p:ph type="sldNum" sz="quarter" idx="11"/>
          </p:nvPr>
        </p:nvSpPr>
        <p:spPr/>
        <p:txBody>
          <a:bodyPr/>
          <a:lstStyle>
            <a:lvl1pPr>
              <a:defRPr smtClean="0"/>
            </a:lvl1pPr>
          </a:lstStyle>
          <a:p>
            <a:pPr>
              <a:defRPr/>
            </a:pPr>
            <a:fld id="{2CA09906-DF8D-434D-8EC7-FC9C56FEAE54}" type="slidenum">
              <a:rPr lang="en-US" altLang="en-US"/>
              <a:pPr>
                <a:defRPr/>
              </a:pPr>
              <a:t>‹#›</a:t>
            </a:fld>
            <a:endParaRPr lang="en-US" alt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16346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0E339D35-0956-4A83-A005-2FCDE84BC961}" type="datetime4">
              <a:rPr lang="en-US"/>
              <a:pPr>
                <a:defRPr/>
              </a:pPr>
              <a:t>October 18, 2017</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smtClean="0"/>
            </a:lvl1pPr>
          </a:lstStyle>
          <a:p>
            <a:pPr>
              <a:defRPr/>
            </a:pPr>
            <a:fld id="{BCF6C5D1-7B13-4D4F-8F3D-901104945CE9}" type="slidenum">
              <a:rPr lang="en-US" altLang="en-US"/>
              <a:pPr>
                <a:defRPr/>
              </a:pPr>
              <a:t>‹#›</a:t>
            </a:fld>
            <a:endParaRPr lang="en-US" altLang="en-US"/>
          </a:p>
        </p:txBody>
      </p:sp>
    </p:spTree>
    <p:extLst>
      <p:ext uri="{BB962C8B-B14F-4D97-AF65-F5344CB8AC3E}">
        <p14:creationId xmlns:p14="http://schemas.microsoft.com/office/powerpoint/2010/main" val="16844938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535CC79-9ADE-4F7E-AAF6-0D005A097574}" type="datetime4">
              <a:rPr lang="en-US"/>
              <a:pPr>
                <a:defRPr/>
              </a:pPr>
              <a:t>October 18, 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65C86DB-1578-44B2-8ADA-BE485B282560}" type="slidenum">
              <a:rPr lang="en-US" altLang="en-US"/>
              <a:pPr>
                <a:defRPr/>
              </a:pPr>
              <a:t>‹#›</a:t>
            </a:fld>
            <a:endParaRPr lang="en-US" altLang="en-US"/>
          </a:p>
        </p:txBody>
      </p:sp>
    </p:spTree>
    <p:extLst>
      <p:ext uri="{BB962C8B-B14F-4D97-AF65-F5344CB8AC3E}">
        <p14:creationId xmlns:p14="http://schemas.microsoft.com/office/powerpoint/2010/main" val="2687140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B0155246-CBAD-453B-8566-E48F12A5EA81}" type="datetime4">
              <a:rPr lang="en-US"/>
              <a:pPr>
                <a:defRPr/>
              </a:pPr>
              <a:t>October 18, 2017</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27B5E502-2FED-4C79-9B2C-625A824FB813}" type="slidenum">
              <a:rPr lang="en-US" altLang="en-US"/>
              <a:pPr>
                <a:defRPr/>
              </a:pPr>
              <a:t>‹#›</a:t>
            </a:fld>
            <a:endParaRPr lang="en-US" altLang="en-US"/>
          </a:p>
        </p:txBody>
      </p:sp>
    </p:spTree>
    <p:extLst>
      <p:ext uri="{BB962C8B-B14F-4D97-AF65-F5344CB8AC3E}">
        <p14:creationId xmlns:p14="http://schemas.microsoft.com/office/powerpoint/2010/main" val="3618664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a:lstStyle>
            <a:lvl1pPr>
              <a:defRPr/>
            </a:lvl1pPr>
          </a:lstStyle>
          <a:p>
            <a:pPr>
              <a:defRPr/>
            </a:pPr>
            <a:fld id="{7416AB23-F7CC-4AFA-9EDF-6EB7BA19A9A8}" type="datetime4">
              <a:rPr lang="en-US"/>
              <a:pPr>
                <a:defRPr/>
              </a:pPr>
              <a:t>October 18, 2017</a:t>
            </a:fld>
            <a:endParaRPr lang="en-US"/>
          </a:p>
        </p:txBody>
      </p:sp>
      <p:sp>
        <p:nvSpPr>
          <p:cNvPr id="4" name="Slide Number Placeholder 6"/>
          <p:cNvSpPr>
            <a:spLocks noGrp="1"/>
          </p:cNvSpPr>
          <p:nvPr>
            <p:ph type="sldNum" sz="quarter" idx="11"/>
          </p:nvPr>
        </p:nvSpPr>
        <p:spPr/>
        <p:txBody>
          <a:bodyPr/>
          <a:lstStyle>
            <a:lvl1pPr>
              <a:defRPr smtClean="0"/>
            </a:lvl1pPr>
          </a:lstStyle>
          <a:p>
            <a:pPr>
              <a:defRPr/>
            </a:pPr>
            <a:fld id="{34579627-9029-4C67-9E74-CE10DB970319}" type="slidenum">
              <a:rPr lang="en-US" altLang="en-US"/>
              <a:pPr>
                <a:defRPr/>
              </a:pPr>
              <a:t>‹#›</a:t>
            </a:fld>
            <a:endParaRPr lang="en-US" alt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137142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C0AB59F-D2C6-4382-A48A-84B7CBD1D3FF}" type="datetime4">
              <a:rPr lang="en-US"/>
              <a:pPr>
                <a:defRPr/>
              </a:pPr>
              <a:t>October 18, 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5A38E77-8BDB-4785-8E74-856EDFC22D6B}" type="slidenum">
              <a:rPr lang="en-US" altLang="en-US"/>
              <a:pPr>
                <a:defRPr/>
              </a:pPr>
              <a:t>‹#›</a:t>
            </a:fld>
            <a:endParaRPr lang="en-US" altLang="en-US"/>
          </a:p>
        </p:txBody>
      </p:sp>
    </p:spTree>
    <p:extLst>
      <p:ext uri="{BB962C8B-B14F-4D97-AF65-F5344CB8AC3E}">
        <p14:creationId xmlns:p14="http://schemas.microsoft.com/office/powerpoint/2010/main" val="459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latin typeface="+mn-lt"/>
              <a:ea typeface="+mn-ea"/>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latin typeface="+mn-lt"/>
              <a:ea typeface="+mn-ea"/>
            </a:endParaRPr>
          </a:p>
        </p:txBody>
      </p:sp>
      <p:sp>
        <p:nvSpPr>
          <p:cNvPr id="7" name="Straight Connector 17"/>
          <p:cNvSpPr>
            <a:spLocks noChangeShapeType="1"/>
          </p:cNvSpPr>
          <p:nvPr/>
        </p:nvSpPr>
        <p:spPr bwMode="auto">
          <a:xfrm>
            <a:off x="6192838"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8"/>
          <p:cNvSpPr>
            <a:spLocks noChangeShapeType="1"/>
          </p:cNvSpPr>
          <p:nvPr/>
        </p:nvSpPr>
        <p:spPr bwMode="auto">
          <a:xfrm>
            <a:off x="899160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10" name="Straight Connector 20"/>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a:lstStyle>
            <a:lvl1pPr>
              <a:defRPr/>
            </a:lvl1pPr>
          </a:lstStyle>
          <a:p>
            <a:pPr>
              <a:defRPr/>
            </a:pPr>
            <a:fld id="{70F8625C-3886-44DF-9AB5-1E2A546429A2}" type="datetime4">
              <a:rPr lang="en-US"/>
              <a:pPr>
                <a:defRPr/>
              </a:pPr>
              <a:t>October 18, 2017</a:t>
            </a:fld>
            <a:endParaRPr lang="en-US"/>
          </a:p>
        </p:txBody>
      </p:sp>
      <p:sp>
        <p:nvSpPr>
          <p:cNvPr id="13" name="Slide Number Placeholder 21"/>
          <p:cNvSpPr>
            <a:spLocks noGrp="1"/>
          </p:cNvSpPr>
          <p:nvPr>
            <p:ph type="sldNum" sz="quarter" idx="11"/>
          </p:nvPr>
        </p:nvSpPr>
        <p:spPr/>
        <p:txBody>
          <a:bodyPr/>
          <a:lstStyle>
            <a:lvl1pPr>
              <a:defRPr smtClean="0"/>
            </a:lvl1pPr>
          </a:lstStyle>
          <a:p>
            <a:pPr>
              <a:defRPr/>
            </a:pPr>
            <a:fld id="{6594630D-8EFF-434C-812F-A92ED8A3B8FE}" type="slidenum">
              <a:rPr lang="en-US" altLang="en-US"/>
              <a:pPr>
                <a:defRPr/>
              </a:pPr>
              <a:t>‹#›</a:t>
            </a:fld>
            <a:endParaRPr lang="en-US" alt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15415184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7" name="Straight Connector 17"/>
          <p:cNvSpPr>
            <a:spLocks noChangeShapeType="1"/>
          </p:cNvSpPr>
          <p:nvPr/>
        </p:nvSpPr>
        <p:spPr bwMode="auto">
          <a:xfrm>
            <a:off x="8991600" y="0"/>
            <a:ext cx="0" cy="6858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9" name="Straight Connector 19"/>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latin typeface="+mn-lt"/>
              <a:ea typeface="+mn-ea"/>
            </a:endParaRPr>
          </a:p>
        </p:txBody>
      </p:sp>
      <p:sp>
        <p:nvSpPr>
          <p:cNvPr id="11" name="Straight Connector 23"/>
          <p:cNvSpPr>
            <a:spLocks noChangeShapeType="1"/>
          </p:cNvSpPr>
          <p:nvPr/>
        </p:nvSpPr>
        <p:spPr bwMode="auto">
          <a:xfrm>
            <a:off x="6192838"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a:lstStyle>
            <a:lvl1pPr>
              <a:defRPr/>
            </a:lvl1pPr>
          </a:lstStyle>
          <a:p>
            <a:pPr>
              <a:defRPr/>
            </a:pPr>
            <a:fld id="{75274A35-0EE7-4038-B81B-12AB3D4736F6}" type="datetime4">
              <a:rPr lang="en-US"/>
              <a:pPr>
                <a:defRPr/>
              </a:pPr>
              <a:t>October 18, 2017</a:t>
            </a:fld>
            <a:endParaRPr lang="en-US"/>
          </a:p>
        </p:txBody>
      </p:sp>
      <p:sp>
        <p:nvSpPr>
          <p:cNvPr id="13" name="Slide Number Placeholder 17"/>
          <p:cNvSpPr>
            <a:spLocks noGrp="1"/>
          </p:cNvSpPr>
          <p:nvPr>
            <p:ph type="sldNum" sz="quarter" idx="11"/>
          </p:nvPr>
        </p:nvSpPr>
        <p:spPr/>
        <p:txBody>
          <a:bodyPr/>
          <a:lstStyle>
            <a:lvl1pPr>
              <a:defRPr smtClean="0"/>
            </a:lvl1pPr>
          </a:lstStyle>
          <a:p>
            <a:pPr>
              <a:defRPr/>
            </a:pPr>
            <a:fld id="{533E5EC6-5D96-417C-BAE3-0C7DC330F384}" type="slidenum">
              <a:rPr lang="en-US" altLang="en-US"/>
              <a:pPr>
                <a:defRPr/>
              </a:pPr>
              <a:t>‹#›</a:t>
            </a:fld>
            <a:endParaRPr lang="en-US" alt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777158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latin typeface="+mn-lt"/>
              <a:ea typeface="+mn-ea"/>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pPr>
              <a:defRPr/>
            </a:pPr>
            <a:fld id="{9AFBB00D-05DB-4942-9DD0-5097B79AB7D7}" type="datetime4">
              <a:rPr lang="en-US"/>
              <a:pPr>
                <a:defRPr/>
              </a:pPr>
              <a:t>October 18, 2017</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ea typeface="+mn-ea"/>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032" name="Straight Connector 8"/>
          <p:cNvSpPr>
            <a:spLocks noChangeShapeType="1"/>
          </p:cNvSpPr>
          <p:nvPr/>
        </p:nvSpPr>
        <p:spPr bwMode="auto">
          <a:xfrm>
            <a:off x="899160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1034" name="Straight Connector 10"/>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FDDB6C21-CE4D-4F7D-B099-712FAFCBA14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38" r:id="rId4"/>
    <p:sldLayoutId id="2147483839" r:id="rId5"/>
    <p:sldLayoutId id="2147483846" r:id="rId6"/>
    <p:sldLayoutId id="2147483840" r:id="rId7"/>
    <p:sldLayoutId id="2147483847" r:id="rId8"/>
    <p:sldLayoutId id="2147483848" r:id="rId9"/>
    <p:sldLayoutId id="2147483841" r:id="rId10"/>
    <p:sldLayoutId id="2147483842" r:id="rId11"/>
  </p:sldLayoutIdLst>
  <p:hf hdr="0" ftr="0" dt="0"/>
  <p:txStyles>
    <p:titleStyle>
      <a:lvl1pPr algn="l" rtl="0" eaLnBrk="0" fontAlgn="base" hangingPunct="0">
        <a:spcBef>
          <a:spcPct val="0"/>
        </a:spcBef>
        <a:spcAft>
          <a:spcPct val="0"/>
        </a:spcAft>
        <a:defRPr sz="3000" kern="1200" cap="small">
          <a:solidFill>
            <a:schemeClr val="tx2"/>
          </a:solidFill>
          <a:latin typeface="+mj-lt"/>
          <a:ea typeface="MS PGothic" pitchFamily="34" charset="-128"/>
          <a:cs typeface="MS PGothic" charset="0"/>
        </a:defRPr>
      </a:lvl1pPr>
      <a:lvl2pPr algn="l" rtl="0" eaLnBrk="0" fontAlgn="base" hangingPunct="0">
        <a:spcBef>
          <a:spcPct val="0"/>
        </a:spcBef>
        <a:spcAft>
          <a:spcPct val="0"/>
        </a:spcAft>
        <a:defRPr sz="3000">
          <a:solidFill>
            <a:schemeClr val="tx2"/>
          </a:solidFill>
          <a:latin typeface="Century Schoolbook" charset="0"/>
          <a:ea typeface="MS PGothic" pitchFamily="34" charset="-128"/>
          <a:cs typeface="MS PGothic" charset="0"/>
        </a:defRPr>
      </a:lvl2pPr>
      <a:lvl3pPr algn="l" rtl="0" eaLnBrk="0" fontAlgn="base" hangingPunct="0">
        <a:spcBef>
          <a:spcPct val="0"/>
        </a:spcBef>
        <a:spcAft>
          <a:spcPct val="0"/>
        </a:spcAft>
        <a:defRPr sz="3000">
          <a:solidFill>
            <a:schemeClr val="tx2"/>
          </a:solidFill>
          <a:latin typeface="Century Schoolbook" charset="0"/>
          <a:ea typeface="MS PGothic" pitchFamily="34" charset="-128"/>
          <a:cs typeface="MS PGothic" charset="0"/>
        </a:defRPr>
      </a:lvl3pPr>
      <a:lvl4pPr algn="l" rtl="0" eaLnBrk="0" fontAlgn="base" hangingPunct="0">
        <a:spcBef>
          <a:spcPct val="0"/>
        </a:spcBef>
        <a:spcAft>
          <a:spcPct val="0"/>
        </a:spcAft>
        <a:defRPr sz="3000">
          <a:solidFill>
            <a:schemeClr val="tx2"/>
          </a:solidFill>
          <a:latin typeface="Century Schoolbook" charset="0"/>
          <a:ea typeface="MS PGothic" pitchFamily="34" charset="-128"/>
          <a:cs typeface="MS PGothic" charset="0"/>
        </a:defRPr>
      </a:lvl4pPr>
      <a:lvl5pPr algn="l" rtl="0" eaLnBrk="0" fontAlgn="base" hangingPunct="0">
        <a:spcBef>
          <a:spcPct val="0"/>
        </a:spcBef>
        <a:spcAft>
          <a:spcPct val="0"/>
        </a:spcAft>
        <a:defRPr sz="3000">
          <a:solidFill>
            <a:schemeClr val="tx2"/>
          </a:solidFill>
          <a:latin typeface="Century Schoolbook" charset="0"/>
          <a:ea typeface="MS PGothic" pitchFamily="34" charset="-128"/>
          <a:cs typeface="MS PGothic" charset="0"/>
        </a:defRPr>
      </a:lvl5pPr>
      <a:lvl6pPr marL="457200" algn="l" rtl="0" fontAlgn="base">
        <a:spcBef>
          <a:spcPct val="0"/>
        </a:spcBef>
        <a:spcAft>
          <a:spcPct val="0"/>
        </a:spcAft>
        <a:defRPr sz="3000">
          <a:solidFill>
            <a:schemeClr val="tx2"/>
          </a:solidFill>
          <a:latin typeface="Century Schoolbook" charset="0"/>
          <a:ea typeface="ＭＳ Ｐゴシック" charset="0"/>
          <a:cs typeface="ＭＳ Ｐゴシック" charset="0"/>
        </a:defRPr>
      </a:lvl6pPr>
      <a:lvl7pPr marL="914400" algn="l" rtl="0" fontAlgn="base">
        <a:spcBef>
          <a:spcPct val="0"/>
        </a:spcBef>
        <a:spcAft>
          <a:spcPct val="0"/>
        </a:spcAft>
        <a:defRPr sz="3000">
          <a:solidFill>
            <a:schemeClr val="tx2"/>
          </a:solidFill>
          <a:latin typeface="Century Schoolbook" charset="0"/>
          <a:ea typeface="ＭＳ Ｐゴシック" charset="0"/>
          <a:cs typeface="ＭＳ Ｐゴシック" charset="0"/>
        </a:defRPr>
      </a:lvl7pPr>
      <a:lvl8pPr marL="1371600" algn="l" rtl="0" fontAlgn="base">
        <a:spcBef>
          <a:spcPct val="0"/>
        </a:spcBef>
        <a:spcAft>
          <a:spcPct val="0"/>
        </a:spcAft>
        <a:defRPr sz="3000">
          <a:solidFill>
            <a:schemeClr val="tx2"/>
          </a:solidFill>
          <a:latin typeface="Century Schoolbook" charset="0"/>
          <a:ea typeface="ＭＳ Ｐゴシック" charset="0"/>
          <a:cs typeface="ＭＳ Ｐゴシック" charset="0"/>
        </a:defRPr>
      </a:lvl8pPr>
      <a:lvl9pPr marL="1828800" algn="l" rtl="0" fontAlgn="base">
        <a:spcBef>
          <a:spcPct val="0"/>
        </a:spcBef>
        <a:spcAft>
          <a:spcPct val="0"/>
        </a:spcAft>
        <a:defRPr sz="3000">
          <a:solidFill>
            <a:schemeClr val="tx2"/>
          </a:solidFill>
          <a:latin typeface="Century Schoolbook" charset="0"/>
          <a:ea typeface="ＭＳ Ｐゴシック" charset="0"/>
          <a:cs typeface="ＭＳ Ｐゴシック"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S PGothic" pitchFamily="34" charset="-128"/>
          <a:cs typeface="MS PGothic"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S PGothic" pitchFamily="34" charset="-128"/>
          <a:cs typeface="MS PGothic" charset="0"/>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S PGothic" pitchFamily="34" charset="-128"/>
          <a:cs typeface="MS PGothic" charset="0"/>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S PGothic" pitchFamily="34" charset="-128"/>
          <a:cs typeface="MS PGothic" charset="0"/>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S PGothic" pitchFamily="34" charset="-128"/>
          <a:cs typeface="MS PGothic"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nea.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stopbullying.gov/"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stopbullying.gov/"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bwMode="auto">
          <a:xfrm>
            <a:off x="2286000" y="3124200"/>
            <a:ext cx="6172200" cy="1893888"/>
          </a:xfrm>
        </p:spPr>
        <p:txBody>
          <a:bodyPr wrap="square" lIns="91440" tIns="45720" rIns="91440" bIns="45720" numCol="1" anchorCtr="0" compatLnSpc="1">
            <a:prstTxWarp prst="textNoShape">
              <a:avLst/>
            </a:prstTxWarp>
          </a:bodyPr>
          <a:lstStyle/>
          <a:p>
            <a:pPr eaLnBrk="1" hangingPunct="1"/>
            <a:r>
              <a:rPr lang="en-US" altLang="en-US" sz="2400" cap="none" smtClean="0"/>
              <a:t/>
            </a:r>
            <a:br>
              <a:rPr lang="en-US" altLang="en-US" sz="2400" cap="none" smtClean="0"/>
            </a:br>
            <a:r>
              <a:rPr lang="en-US" altLang="en-US" sz="2400" cap="none" smtClean="0"/>
              <a:t>BULLY PREVENTION AND INTERVENTION</a:t>
            </a:r>
          </a:p>
        </p:txBody>
      </p:sp>
      <p:sp>
        <p:nvSpPr>
          <p:cNvPr id="9219" name="Subtitle 2"/>
          <p:cNvSpPr>
            <a:spLocks noGrp="1"/>
          </p:cNvSpPr>
          <p:nvPr>
            <p:ph type="subTitle" idx="1"/>
          </p:nvPr>
        </p:nvSpPr>
        <p:spPr>
          <a:xfrm>
            <a:off x="2286000" y="5003800"/>
            <a:ext cx="6553200" cy="1371600"/>
          </a:xfrm>
        </p:spPr>
        <p:txBody>
          <a:bodyPr/>
          <a:lstStyle/>
          <a:p>
            <a:pPr eaLnBrk="1" hangingPunct="1"/>
            <a:r>
              <a:rPr lang="en-US" altLang="en-US" smtClean="0"/>
              <a:t>School Corporation Employee Training </a:t>
            </a:r>
          </a:p>
          <a:p>
            <a:pPr eaLnBrk="1" hangingPunct="1"/>
            <a:r>
              <a:rPr lang="en-US" altLang="en-US" smtClean="0"/>
              <a:t>on Prevention</a:t>
            </a:r>
          </a:p>
          <a:p>
            <a:pPr eaLnBrk="1" hangingPunct="1"/>
            <a:r>
              <a:rPr lang="en-US" altLang="en-US" smtClean="0"/>
              <a:t>Version: Whole School</a:t>
            </a:r>
          </a:p>
          <a:p>
            <a:pPr eaLnBrk="1" hangingPunct="1"/>
            <a:r>
              <a:rPr lang="en-US" altLang="en-US" smtClean="0"/>
              <a:t>Updated: 7-21-13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S PGothic" charset="0"/>
                <a:cs typeface="ＭＳ Ｐゴシック" charset="0"/>
              </a:rPr>
              <a:t>Verbal </a:t>
            </a:r>
            <a:r>
              <a:rPr lang="en-US" dirty="0">
                <a:ea typeface="MS PGothic" charset="0"/>
                <a:cs typeface="ＭＳ Ｐゴシック" charset="0"/>
              </a:rPr>
              <a:t>Bullying</a:t>
            </a:r>
            <a:endParaRPr lang="en-US" dirty="0">
              <a:ea typeface="ＭＳ Ｐゴシック" charset="0"/>
              <a:cs typeface="ＭＳ Ｐゴシック" charset="0"/>
            </a:endParaRPr>
          </a:p>
        </p:txBody>
      </p:sp>
      <p:sp>
        <p:nvSpPr>
          <p:cNvPr id="3" name="Content Placeholder 2"/>
          <p:cNvSpPr>
            <a:spLocks noGrp="1"/>
          </p:cNvSpPr>
          <p:nvPr>
            <p:ph sz="quarter" idx="1"/>
          </p:nvPr>
        </p:nvSpPr>
        <p:spPr>
          <a:xfrm>
            <a:off x="457200" y="1600200"/>
            <a:ext cx="7467600" cy="4873625"/>
          </a:xfrm>
        </p:spPr>
        <p:txBody>
          <a:bodyPr/>
          <a:lstStyle/>
          <a:p>
            <a:pPr marL="0" indent="0" algn="ctr" eaLnBrk="1" hangingPunct="1">
              <a:buFont typeface="Wingdings" charset="0"/>
              <a:buNone/>
              <a:defRPr/>
            </a:pPr>
            <a:r>
              <a:rPr lang="en-US" sz="3200" b="1" dirty="0">
                <a:ea typeface="ＭＳ Ｐゴシック" charset="0"/>
                <a:cs typeface="ＭＳ Ｐゴシック" charset="0"/>
              </a:rPr>
              <a:t>Verbal bullying saying mean things. </a:t>
            </a:r>
          </a:p>
          <a:p>
            <a:pPr eaLnBrk="1" hangingPunct="1">
              <a:buFont typeface="Wingdings" charset="0"/>
              <a:buChar char=""/>
              <a:defRPr/>
            </a:pPr>
            <a:r>
              <a:rPr lang="en-US" sz="2800" dirty="0">
                <a:ea typeface="ＭＳ Ｐゴシック" charset="0"/>
                <a:cs typeface="ＭＳ Ｐゴシック" charset="0"/>
              </a:rPr>
              <a:t>Verbal bullying includes:</a:t>
            </a:r>
          </a:p>
          <a:p>
            <a:pPr marL="285750" indent="-285750" eaLnBrk="1" hangingPunct="1">
              <a:buFont typeface="Wingdings" charset="2"/>
              <a:buChar char="Ø"/>
              <a:defRPr/>
            </a:pPr>
            <a:r>
              <a:rPr lang="en-US" sz="2800" dirty="0">
                <a:ea typeface="ＭＳ Ｐゴシック" charset="0"/>
                <a:cs typeface="ＭＳ Ｐゴシック" charset="0"/>
              </a:rPr>
              <a:t>Teasing</a:t>
            </a:r>
          </a:p>
          <a:p>
            <a:pPr marL="285750" indent="-285750" eaLnBrk="1" hangingPunct="1">
              <a:buFont typeface="Wingdings" charset="2"/>
              <a:buChar char="Ø"/>
              <a:defRPr/>
            </a:pPr>
            <a:r>
              <a:rPr lang="en-US" sz="2800" dirty="0">
                <a:ea typeface="ＭＳ Ｐゴシック" charset="0"/>
                <a:cs typeface="ＭＳ Ｐゴシック" charset="0"/>
              </a:rPr>
              <a:t>Name-calling</a:t>
            </a:r>
          </a:p>
          <a:p>
            <a:pPr marL="285750" indent="-285750" eaLnBrk="1" hangingPunct="1">
              <a:buFont typeface="Wingdings" charset="2"/>
              <a:buChar char="Ø"/>
              <a:defRPr/>
            </a:pPr>
            <a:r>
              <a:rPr lang="en-US" sz="2800" dirty="0">
                <a:ea typeface="ＭＳ Ｐゴシック" charset="0"/>
                <a:cs typeface="ＭＳ Ｐゴシック" charset="0"/>
              </a:rPr>
              <a:t>Inappropriate sexual comments</a:t>
            </a:r>
          </a:p>
          <a:p>
            <a:pPr marL="285750" indent="-285750" eaLnBrk="1" hangingPunct="1">
              <a:buFont typeface="Wingdings" charset="2"/>
              <a:buChar char="Ø"/>
              <a:defRPr/>
            </a:pPr>
            <a:r>
              <a:rPr lang="en-US" sz="2800" dirty="0">
                <a:ea typeface="ＭＳ Ｐゴシック" charset="0"/>
                <a:cs typeface="ＭＳ Ｐゴシック" charset="0"/>
              </a:rPr>
              <a:t>Taunting</a:t>
            </a:r>
          </a:p>
          <a:p>
            <a:pPr marL="285750" indent="-285750" eaLnBrk="1" hangingPunct="1">
              <a:buFont typeface="Wingdings" charset="2"/>
              <a:buChar char="Ø"/>
              <a:defRPr/>
            </a:pPr>
            <a:r>
              <a:rPr lang="en-US" sz="2800" dirty="0">
                <a:ea typeface="ＭＳ Ｐゴシック" charset="0"/>
                <a:cs typeface="ＭＳ Ｐゴシック" charset="0"/>
              </a:rPr>
              <a:t>Threatening to cause harm</a:t>
            </a:r>
          </a:p>
          <a:p>
            <a:pPr eaLnBrk="1" hangingPunct="1">
              <a:buFont typeface="Wingdings" charset="0"/>
              <a:buChar char=""/>
              <a:defRPr/>
            </a:pPr>
            <a:endParaRPr lang="en-US" dirty="0">
              <a:ea typeface="ＭＳ Ｐゴシック" charset="0"/>
              <a:cs typeface="ＭＳ Ｐゴシック" charset="0"/>
            </a:endParaRPr>
          </a:p>
        </p:txBody>
      </p:sp>
      <p:sp>
        <p:nvSpPr>
          <p:cNvPr id="2765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7577D3FC-71CC-408B-AD98-6E20022B8CF7}" type="slidenum">
              <a:rPr lang="en-US" altLang="en-US" sz="1400">
                <a:solidFill>
                  <a:srgbClr val="FFFFFF"/>
                </a:solidFill>
              </a:rPr>
              <a:pPr>
                <a:spcBef>
                  <a:spcPct val="0"/>
                </a:spcBef>
                <a:buClrTx/>
                <a:buSzTx/>
                <a:buFontTx/>
                <a:buNone/>
              </a:pPr>
              <a:t>10</a:t>
            </a:fld>
            <a:endParaRPr lang="en-US" altLang="en-US" sz="14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88"/>
            <a:ext cx="7467600" cy="1143000"/>
          </a:xfrm>
        </p:spPr>
        <p:txBody>
          <a:bodyPr/>
          <a:lstStyle/>
          <a:p>
            <a:pPr eaLnBrk="1" hangingPunct="1">
              <a:defRPr/>
            </a:pPr>
            <a:r>
              <a:rPr lang="en-US" dirty="0">
                <a:ea typeface="MS PGothic" charset="0"/>
                <a:cs typeface="ＭＳ Ｐゴシック" charset="0"/>
              </a:rPr>
              <a:t>Social/Relational Bullying</a:t>
            </a:r>
            <a:endParaRPr lang="en-US" dirty="0">
              <a:ea typeface="ＭＳ Ｐゴシック" charset="0"/>
              <a:cs typeface="ＭＳ Ｐゴシック" charset="0"/>
            </a:endParaRPr>
          </a:p>
        </p:txBody>
      </p:sp>
      <p:sp>
        <p:nvSpPr>
          <p:cNvPr id="29699" name="Content Placeholder 2"/>
          <p:cNvSpPr>
            <a:spLocks noGrp="1"/>
          </p:cNvSpPr>
          <p:nvPr>
            <p:ph sz="quarter" idx="1"/>
          </p:nvPr>
        </p:nvSpPr>
        <p:spPr>
          <a:xfrm>
            <a:off x="457200" y="1143000"/>
            <a:ext cx="7772400" cy="5330825"/>
          </a:xfrm>
        </p:spPr>
        <p:txBody>
          <a:bodyPr/>
          <a:lstStyle/>
          <a:p>
            <a:pPr marL="0" indent="0" algn="ctr" eaLnBrk="1" hangingPunct="1">
              <a:buFont typeface="Wingdings" panose="05000000000000000000" pitchFamily="2" charset="2"/>
              <a:buNone/>
            </a:pPr>
            <a:r>
              <a:rPr lang="en-US" altLang="en-US" sz="3200" b="1" smtClean="0"/>
              <a:t>Social bullying, sometimes referred to as relational bullying, involves hurting someone’s reputation or relationships. </a:t>
            </a:r>
          </a:p>
          <a:p>
            <a:pPr marL="0" indent="0" eaLnBrk="1" hangingPunct="1"/>
            <a:r>
              <a:rPr lang="en-US" altLang="en-US" sz="2800" smtClean="0"/>
              <a:t>Social bullying includes:</a:t>
            </a:r>
          </a:p>
          <a:p>
            <a:pPr marL="0" indent="0" eaLnBrk="1" hangingPunct="1">
              <a:buFont typeface="Wingdings" panose="05000000000000000000" pitchFamily="2" charset="2"/>
              <a:buChar char="Ø"/>
            </a:pPr>
            <a:r>
              <a:rPr lang="en-US" altLang="en-US" sz="2800" smtClean="0"/>
              <a:t>Leaving someone out on purpose</a:t>
            </a:r>
          </a:p>
          <a:p>
            <a:pPr marL="0" indent="0" eaLnBrk="1" hangingPunct="1">
              <a:buFont typeface="Wingdings" panose="05000000000000000000" pitchFamily="2" charset="2"/>
              <a:buChar char="Ø"/>
            </a:pPr>
            <a:r>
              <a:rPr lang="en-US" altLang="en-US" sz="2800" smtClean="0"/>
              <a:t>Telling other children not to be friends with someone</a:t>
            </a:r>
          </a:p>
          <a:p>
            <a:pPr marL="0" indent="0" eaLnBrk="1" hangingPunct="1">
              <a:buFont typeface="Wingdings" panose="05000000000000000000" pitchFamily="2" charset="2"/>
              <a:buChar char="Ø"/>
            </a:pPr>
            <a:r>
              <a:rPr lang="en-US" altLang="en-US" sz="2800" smtClean="0"/>
              <a:t>Spreading rumors about someone</a:t>
            </a:r>
          </a:p>
          <a:p>
            <a:pPr marL="0" indent="0" eaLnBrk="1" hangingPunct="1">
              <a:buFont typeface="Wingdings" panose="05000000000000000000" pitchFamily="2" charset="2"/>
              <a:buChar char="Ø"/>
            </a:pPr>
            <a:r>
              <a:rPr lang="en-US" altLang="en-US" sz="2800" smtClean="0"/>
              <a:t>Embarrassing someone in public</a:t>
            </a:r>
          </a:p>
          <a:p>
            <a:pPr marL="0" indent="0" eaLnBrk="1" hangingPunct="1"/>
            <a:endParaRPr lang="en-US" altLang="en-US" smtClean="0"/>
          </a:p>
        </p:txBody>
      </p:sp>
      <p:sp>
        <p:nvSpPr>
          <p:cNvPr id="2970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A75296C4-9358-4982-A99F-EAA83CD95924}" type="slidenum">
              <a:rPr lang="en-US" altLang="en-US" sz="1400">
                <a:solidFill>
                  <a:srgbClr val="FFFFFF"/>
                </a:solidFill>
              </a:rPr>
              <a:pPr>
                <a:spcBef>
                  <a:spcPct val="0"/>
                </a:spcBef>
                <a:buClrTx/>
                <a:buSzTx/>
                <a:buFontTx/>
                <a:buNone/>
              </a:pPr>
              <a:t>11</a:t>
            </a:fld>
            <a:endParaRPr lang="en-US" altLang="en-US" sz="14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S PGothic" charset="0"/>
                <a:cs typeface="ＭＳ Ｐゴシック" charset="0"/>
              </a:rPr>
              <a:t>Electronic or Written Communication Bullying</a:t>
            </a:r>
            <a:endParaRPr lang="en-US" dirty="0">
              <a:ea typeface="ＭＳ Ｐゴシック" charset="0"/>
              <a:cs typeface="ＭＳ Ｐゴシック" charset="0"/>
            </a:endParaRPr>
          </a:p>
        </p:txBody>
      </p:sp>
      <p:sp>
        <p:nvSpPr>
          <p:cNvPr id="31747" name="Content Placeholder 2"/>
          <p:cNvSpPr>
            <a:spLocks noGrp="1"/>
          </p:cNvSpPr>
          <p:nvPr>
            <p:ph sz="quarter" idx="1"/>
          </p:nvPr>
        </p:nvSpPr>
        <p:spPr>
          <a:xfrm>
            <a:off x="457200" y="1600200"/>
            <a:ext cx="7467600" cy="4873625"/>
          </a:xfrm>
        </p:spPr>
        <p:txBody>
          <a:bodyPr/>
          <a:lstStyle/>
          <a:p>
            <a:pPr marL="0" indent="0" algn="ctr" eaLnBrk="1" hangingPunct="1">
              <a:buFont typeface="Wingdings" panose="05000000000000000000" pitchFamily="2" charset="2"/>
              <a:buNone/>
            </a:pPr>
            <a:r>
              <a:rPr lang="en-US" altLang="en-US" sz="2200" b="1" smtClean="0"/>
              <a:t>Electronic or Written Communication Bullying (including all forms of Cyberbullying) is bullying that takes place through the use of written messages or using various forms of electronic technology.</a:t>
            </a:r>
          </a:p>
          <a:p>
            <a:pPr marL="0" indent="0" algn="ctr" eaLnBrk="1" hangingPunct="1">
              <a:buFont typeface="Wingdings" panose="05000000000000000000" pitchFamily="2" charset="2"/>
              <a:buNone/>
            </a:pPr>
            <a:endParaRPr lang="en-US" altLang="en-US" sz="2200" b="1" smtClean="0"/>
          </a:p>
          <a:p>
            <a:pPr marL="0" indent="0" eaLnBrk="1" hangingPunct="1">
              <a:buFont typeface="Wingdings" panose="05000000000000000000" pitchFamily="2" charset="2"/>
              <a:buNone/>
            </a:pPr>
            <a:r>
              <a:rPr lang="en-US" altLang="en-US" smtClean="0"/>
              <a:t>Examples of Electronic bullying include:</a:t>
            </a:r>
          </a:p>
          <a:p>
            <a:pPr marL="0" indent="0" eaLnBrk="1" hangingPunct="1">
              <a:buFont typeface="Wingdings" panose="05000000000000000000" pitchFamily="2" charset="2"/>
              <a:buChar char="Ø"/>
            </a:pPr>
            <a:r>
              <a:rPr lang="en-US" altLang="en-US" smtClean="0"/>
              <a:t>mean text messages or emails, </a:t>
            </a:r>
          </a:p>
          <a:p>
            <a:pPr marL="0" indent="0" eaLnBrk="1" hangingPunct="1">
              <a:buFont typeface="Wingdings" panose="05000000000000000000" pitchFamily="2" charset="2"/>
              <a:buChar char="Ø"/>
            </a:pPr>
            <a:r>
              <a:rPr lang="en-US" altLang="en-US" smtClean="0"/>
              <a:t>rumors sent by email or posted on social networking sites, and </a:t>
            </a:r>
          </a:p>
          <a:p>
            <a:pPr marL="0" indent="0" eaLnBrk="1" hangingPunct="1">
              <a:buFont typeface="Wingdings" panose="05000000000000000000" pitchFamily="2" charset="2"/>
              <a:buChar char="Ø"/>
            </a:pPr>
            <a:r>
              <a:rPr lang="en-US" altLang="en-US" smtClean="0"/>
              <a:t>embarrassing pictures, videos, websites, or fake profiles.</a:t>
            </a:r>
            <a:endParaRPr lang="en-US" altLang="en-US" b="1" smtClean="0"/>
          </a:p>
          <a:p>
            <a:pPr marL="0" indent="0" eaLnBrk="1" hangingPunct="1">
              <a:buFont typeface="Wingdings" panose="05000000000000000000" pitchFamily="2" charset="2"/>
              <a:buNone/>
            </a:pPr>
            <a:endParaRPr lang="en-US" altLang="en-US" sz="2800" smtClean="0"/>
          </a:p>
        </p:txBody>
      </p:sp>
      <p:sp>
        <p:nvSpPr>
          <p:cNvPr id="3174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4E25C596-B85C-4987-9FAE-6F0AFBF0F6A6}" type="slidenum">
              <a:rPr lang="en-US" altLang="en-US" sz="1400">
                <a:solidFill>
                  <a:srgbClr val="FFFFFF"/>
                </a:solidFill>
              </a:rPr>
              <a:pPr>
                <a:spcBef>
                  <a:spcPct val="0"/>
                </a:spcBef>
                <a:buClrTx/>
                <a:buSzTx/>
                <a:buFontTx/>
                <a:buNone/>
              </a:pPr>
              <a:t>12</a:t>
            </a:fld>
            <a:endParaRPr lang="en-US" altLang="en-US" sz="14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a:ea typeface="ＭＳ Ｐゴシック" charset="0"/>
                <a:cs typeface="ＭＳ Ｐゴシック" charset="0"/>
              </a:rPr>
              <a:t>Bullying Cycle: Social </a:t>
            </a:r>
            <a:r>
              <a:rPr lang="en-US" sz="3200" dirty="0" smtClean="0">
                <a:ea typeface="ＭＳ Ｐゴシック" charset="0"/>
                <a:cs typeface="ＭＳ Ｐゴシック" charset="0"/>
              </a:rPr>
              <a:t>World</a:t>
            </a:r>
            <a:r>
              <a:rPr lang="en-US" sz="3200" dirty="0">
                <a:ea typeface="ＭＳ Ｐゴシック" charset="0"/>
                <a:cs typeface="ＭＳ Ｐゴシック" charset="0"/>
              </a:rPr>
              <a:t/>
            </a:r>
            <a:br>
              <a:rPr lang="en-US" sz="3200" dirty="0">
                <a:ea typeface="ＭＳ Ｐゴシック" charset="0"/>
                <a:cs typeface="ＭＳ Ｐゴシック" charset="0"/>
              </a:rPr>
            </a:br>
            <a:endParaRPr lang="en-US" dirty="0">
              <a:ea typeface="ＭＳ Ｐゴシック" charset="0"/>
              <a:cs typeface="ＭＳ Ｐゴシック" charset="0"/>
            </a:endParaRPr>
          </a:p>
        </p:txBody>
      </p:sp>
      <p:pic>
        <p:nvPicPr>
          <p:cNvPr id="33795" name="Content Placeholder 3" descr="olweus bullying circle.pdf"/>
          <p:cNvPicPr>
            <a:picLocks noGrp="1" noChangeAspect="1"/>
          </p:cNvPicPr>
          <p:nvPr>
            <p:ph idx="1"/>
          </p:nvPr>
        </p:nvPicPr>
        <p:blipFill>
          <a:blip r:embed="rId3">
            <a:extLst>
              <a:ext uri="{28A0092B-C50C-407E-A947-70E740481C1C}">
                <a14:useLocalDpi xmlns:a14="http://schemas.microsoft.com/office/drawing/2010/main" val="0"/>
              </a:ext>
            </a:extLst>
          </a:blip>
          <a:srcRect l="-64185" r="-64185"/>
          <a:stretch>
            <a:fillRect/>
          </a:stretch>
        </p:blipFill>
        <p:spPr>
          <a:xfrm>
            <a:off x="-1458913" y="914400"/>
            <a:ext cx="11591926" cy="5756275"/>
          </a:xfrm>
        </p:spPr>
      </p:pic>
      <p:sp>
        <p:nvSpPr>
          <p:cNvPr id="3379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CCE0674E-732E-4204-AE47-3CEAFD8EDFF6}" type="slidenum">
              <a:rPr lang="en-US" altLang="en-US" sz="1400">
                <a:solidFill>
                  <a:srgbClr val="FFFFFF"/>
                </a:solidFill>
              </a:rPr>
              <a:pPr>
                <a:spcBef>
                  <a:spcPct val="0"/>
                </a:spcBef>
                <a:buClrTx/>
                <a:buSzTx/>
                <a:buFontTx/>
                <a:buNone/>
              </a:pPr>
              <a:t>13</a:t>
            </a:fld>
            <a:endParaRPr lang="en-US" altLang="en-US" sz="14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ＭＳ Ｐゴシック" charset="0"/>
                <a:cs typeface="ＭＳ Ｐゴシック" charset="0"/>
              </a:rPr>
              <a:t>What is NOT Bullying?</a:t>
            </a:r>
            <a:endParaRPr lang="en-US" dirty="0">
              <a:ea typeface="ＭＳ Ｐゴシック" charset="0"/>
              <a:cs typeface="ＭＳ Ｐゴシック" charset="0"/>
            </a:endParaRPr>
          </a:p>
        </p:txBody>
      </p:sp>
      <p:sp>
        <p:nvSpPr>
          <p:cNvPr id="35843" name="Content Placeholder 2"/>
          <p:cNvSpPr>
            <a:spLocks noGrp="1"/>
          </p:cNvSpPr>
          <p:nvPr>
            <p:ph sz="quarter" idx="1"/>
          </p:nvPr>
        </p:nvSpPr>
        <p:spPr>
          <a:xfrm>
            <a:off x="457200" y="1600200"/>
            <a:ext cx="7467600" cy="4873625"/>
          </a:xfrm>
        </p:spPr>
        <p:txBody>
          <a:bodyPr/>
          <a:lstStyle/>
          <a:p>
            <a:pPr eaLnBrk="1" hangingPunct="1"/>
            <a:r>
              <a:rPr lang="en-US" altLang="en-US" smtClean="0"/>
              <a:t>There are many other types of aggressive behaviors that do not fit the definition of bullying. This does not mean that they are any less serious or do not require intervention. </a:t>
            </a:r>
          </a:p>
          <a:p>
            <a:pPr lvl="1" eaLnBrk="1" hangingPunct="1"/>
            <a:r>
              <a:rPr lang="en-US" altLang="en-US" sz="2400" smtClean="0"/>
              <a:t>Peer Conflict</a:t>
            </a:r>
          </a:p>
          <a:p>
            <a:pPr lvl="1" eaLnBrk="1" hangingPunct="1"/>
            <a:r>
              <a:rPr lang="en-US" altLang="en-US" sz="2400" smtClean="0"/>
              <a:t>Teen Dating Violence</a:t>
            </a:r>
          </a:p>
          <a:p>
            <a:pPr lvl="1" eaLnBrk="1" hangingPunct="1"/>
            <a:r>
              <a:rPr lang="en-US" altLang="en-US" sz="2400" smtClean="0"/>
              <a:t>Hazing</a:t>
            </a:r>
          </a:p>
          <a:p>
            <a:pPr lvl="1" eaLnBrk="1" hangingPunct="1"/>
            <a:r>
              <a:rPr lang="en-US" altLang="en-US" sz="2400" smtClean="0"/>
              <a:t>Gang Violence</a:t>
            </a:r>
          </a:p>
          <a:p>
            <a:pPr lvl="1" eaLnBrk="1" hangingPunct="1"/>
            <a:r>
              <a:rPr lang="en-US" altLang="en-US" sz="2400" smtClean="0"/>
              <a:t>Harassment</a:t>
            </a:r>
          </a:p>
          <a:p>
            <a:pPr lvl="1" eaLnBrk="1" hangingPunct="1"/>
            <a:r>
              <a:rPr lang="en-US" altLang="en-US" sz="2400" smtClean="0"/>
              <a:t>Stalking</a:t>
            </a:r>
          </a:p>
          <a:p>
            <a:pPr eaLnBrk="1" hangingPunct="1"/>
            <a:endParaRPr lang="en-US" altLang="en-US" smtClean="0"/>
          </a:p>
        </p:txBody>
      </p:sp>
      <p:sp>
        <p:nvSpPr>
          <p:cNvPr id="358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CE20B406-0947-4A5A-984E-583DFE859F54}" type="slidenum">
              <a:rPr lang="en-US" altLang="en-US" sz="1400">
                <a:solidFill>
                  <a:srgbClr val="FFFFFF"/>
                </a:solidFill>
              </a:rPr>
              <a:pPr>
                <a:spcBef>
                  <a:spcPct val="0"/>
                </a:spcBef>
                <a:buClrTx/>
                <a:buSzTx/>
                <a:buFontTx/>
                <a:buNone/>
              </a:pPr>
              <a:t>14</a:t>
            </a:fld>
            <a:endParaRPr lang="en-US" altLang="en-US" sz="140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a:ea typeface="MS PGothic" charset="0"/>
                <a:cs typeface="ＭＳ Ｐゴシック" charset="0"/>
              </a:rPr>
              <a:t>Risk Factors-Target</a:t>
            </a:r>
            <a:endParaRPr lang="en-US" sz="3600" dirty="0">
              <a:ea typeface="ＭＳ Ｐゴシック" charset="0"/>
              <a:cs typeface="ＭＳ Ｐゴシック" charset="0"/>
            </a:endParaRPr>
          </a:p>
        </p:txBody>
      </p:sp>
      <p:sp>
        <p:nvSpPr>
          <p:cNvPr id="37891" name="Content Placeholder 2"/>
          <p:cNvSpPr>
            <a:spLocks noGrp="1"/>
          </p:cNvSpPr>
          <p:nvPr>
            <p:ph sz="quarter" idx="1"/>
          </p:nvPr>
        </p:nvSpPr>
        <p:spPr>
          <a:xfrm>
            <a:off x="457200" y="1600200"/>
            <a:ext cx="7467600" cy="4873625"/>
          </a:xfrm>
        </p:spPr>
        <p:txBody>
          <a:bodyPr/>
          <a:lstStyle/>
          <a:p>
            <a:pPr eaLnBrk="1" hangingPunct="1"/>
            <a:r>
              <a:rPr lang="en-US" altLang="en-US" sz="2800" smtClean="0"/>
              <a:t>Perceived as “being different” from peers</a:t>
            </a:r>
          </a:p>
          <a:p>
            <a:pPr eaLnBrk="1" hangingPunct="1"/>
            <a:r>
              <a:rPr lang="en-US" altLang="en-US" sz="2800" smtClean="0"/>
              <a:t>Perceived sexual orientation</a:t>
            </a:r>
          </a:p>
          <a:p>
            <a:pPr eaLnBrk="1" hangingPunct="1"/>
            <a:r>
              <a:rPr lang="en-US" altLang="en-US" sz="2800" smtClean="0"/>
              <a:t>Perceived ability/disability level</a:t>
            </a:r>
          </a:p>
          <a:p>
            <a:pPr eaLnBrk="1" hangingPunct="1"/>
            <a:r>
              <a:rPr lang="en-US" altLang="en-US" sz="2800" smtClean="0"/>
              <a:t>Perceived socioeconomic status</a:t>
            </a:r>
          </a:p>
          <a:p>
            <a:pPr eaLnBrk="1" hangingPunct="1"/>
            <a:r>
              <a:rPr lang="en-US" altLang="en-US" sz="2800" smtClean="0"/>
              <a:t>Poor social skills</a:t>
            </a:r>
          </a:p>
          <a:p>
            <a:pPr eaLnBrk="1" hangingPunct="1"/>
            <a:r>
              <a:rPr lang="en-US" altLang="en-US" sz="2800" smtClean="0"/>
              <a:t>Socially isolated/few friends</a:t>
            </a:r>
          </a:p>
          <a:p>
            <a:pPr eaLnBrk="1" hangingPunct="1"/>
            <a:r>
              <a:rPr lang="en-US" altLang="en-US" sz="2800" smtClean="0"/>
              <a:t>Overweight/underweight</a:t>
            </a:r>
          </a:p>
          <a:p>
            <a:pPr eaLnBrk="1" hangingPunct="1"/>
            <a:r>
              <a:rPr lang="en-US" altLang="en-US" sz="2800" smtClean="0"/>
              <a:t>Many more….basic premise of “perceived difference”</a:t>
            </a:r>
          </a:p>
          <a:p>
            <a:pPr eaLnBrk="1" hangingPunct="1"/>
            <a:endParaRPr lang="en-US" altLang="en-US" sz="2800" smtClean="0"/>
          </a:p>
        </p:txBody>
      </p:sp>
      <p:sp>
        <p:nvSpPr>
          <p:cNvPr id="3789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1A80D5B5-F9DA-4144-B2DD-29665BD6DFBC}" type="slidenum">
              <a:rPr lang="en-US" altLang="en-US" sz="1400">
                <a:solidFill>
                  <a:srgbClr val="FFFFFF"/>
                </a:solidFill>
              </a:rPr>
              <a:pPr>
                <a:spcBef>
                  <a:spcPct val="0"/>
                </a:spcBef>
                <a:buClrTx/>
                <a:buSzTx/>
                <a:buFontTx/>
                <a:buNone/>
              </a:pPr>
              <a:t>15</a:t>
            </a:fld>
            <a:endParaRPr lang="en-US" altLang="en-US" sz="14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a:ea typeface="MS PGothic" charset="0"/>
                <a:cs typeface="ＭＳ Ｐゴシック" charset="0"/>
              </a:rPr>
              <a:t>Characteristics-Bully</a:t>
            </a:r>
            <a:endParaRPr lang="en-US" sz="3600" dirty="0">
              <a:ea typeface="ＭＳ Ｐゴシック" charset="0"/>
              <a:cs typeface="ＭＳ Ｐゴシック" charset="0"/>
            </a:endParaRPr>
          </a:p>
        </p:txBody>
      </p:sp>
      <p:sp>
        <p:nvSpPr>
          <p:cNvPr id="39939" name="Content Placeholder 2"/>
          <p:cNvSpPr>
            <a:spLocks noGrp="1"/>
          </p:cNvSpPr>
          <p:nvPr>
            <p:ph sz="quarter" idx="1"/>
          </p:nvPr>
        </p:nvSpPr>
        <p:spPr>
          <a:xfrm>
            <a:off x="457200" y="1600200"/>
            <a:ext cx="7467600" cy="4873625"/>
          </a:xfrm>
        </p:spPr>
        <p:txBody>
          <a:bodyPr/>
          <a:lstStyle/>
          <a:p>
            <a:pPr eaLnBrk="1" hangingPunct="1"/>
            <a:r>
              <a:rPr lang="en-US" altLang="en-US" sz="2800" smtClean="0"/>
              <a:t>Aggressive or easily frustrated</a:t>
            </a:r>
          </a:p>
          <a:p>
            <a:pPr eaLnBrk="1" hangingPunct="1"/>
            <a:r>
              <a:rPr lang="en-US" altLang="en-US" sz="2800" smtClean="0"/>
              <a:t>Have less parental involvement</a:t>
            </a:r>
          </a:p>
          <a:p>
            <a:pPr eaLnBrk="1" hangingPunct="1"/>
            <a:r>
              <a:rPr lang="en-US" altLang="en-US" sz="2800" smtClean="0"/>
              <a:t>Experiencing issues at home</a:t>
            </a:r>
          </a:p>
          <a:p>
            <a:pPr eaLnBrk="1" hangingPunct="1"/>
            <a:r>
              <a:rPr lang="en-US" altLang="en-US" sz="2800" smtClean="0"/>
              <a:t>Think badly of others</a:t>
            </a:r>
          </a:p>
          <a:p>
            <a:pPr eaLnBrk="1" hangingPunct="1"/>
            <a:r>
              <a:rPr lang="en-US" altLang="en-US" sz="2800" smtClean="0"/>
              <a:t>Have difficulty following rules</a:t>
            </a:r>
          </a:p>
          <a:p>
            <a:pPr eaLnBrk="1" hangingPunct="1"/>
            <a:r>
              <a:rPr lang="en-US" altLang="en-US" sz="2800" smtClean="0"/>
              <a:t>View violence positively</a:t>
            </a:r>
          </a:p>
          <a:p>
            <a:pPr eaLnBrk="1" hangingPunct="1"/>
            <a:r>
              <a:rPr lang="en-US" altLang="en-US" sz="2800" smtClean="0"/>
              <a:t>Lacks empathy for others</a:t>
            </a:r>
          </a:p>
          <a:p>
            <a:pPr eaLnBrk="1" hangingPunct="1"/>
            <a:endParaRPr lang="en-US" altLang="en-US" sz="2800" smtClean="0"/>
          </a:p>
        </p:txBody>
      </p:sp>
      <p:sp>
        <p:nvSpPr>
          <p:cNvPr id="3994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4BB513CA-AD97-4D9D-99D5-F827C8FB8FB1}" type="slidenum">
              <a:rPr lang="en-US" altLang="en-US" sz="1400">
                <a:solidFill>
                  <a:srgbClr val="FFFFFF"/>
                </a:solidFill>
              </a:rPr>
              <a:pPr>
                <a:spcBef>
                  <a:spcPct val="0"/>
                </a:spcBef>
                <a:buClrTx/>
                <a:buSzTx/>
                <a:buFontTx/>
                <a:buNone/>
              </a:pPr>
              <a:t>16</a:t>
            </a:fld>
            <a:endParaRPr lang="en-US" altLang="en-US" sz="1400">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ＭＳ Ｐゴシック" charset="0"/>
                <a:cs typeface="ＭＳ Ｐゴシック" charset="0"/>
              </a:rPr>
              <a:t>Warning Signs Student May Be the Target</a:t>
            </a:r>
            <a:endParaRPr lang="en-US" dirty="0">
              <a:ea typeface="ＭＳ Ｐゴシック" charset="0"/>
              <a:cs typeface="ＭＳ Ｐゴシック" charset="0"/>
            </a:endParaRPr>
          </a:p>
        </p:txBody>
      </p:sp>
      <p:sp>
        <p:nvSpPr>
          <p:cNvPr id="41987" name="Content Placeholder 2"/>
          <p:cNvSpPr>
            <a:spLocks noGrp="1"/>
          </p:cNvSpPr>
          <p:nvPr>
            <p:ph sz="quarter" idx="1"/>
          </p:nvPr>
        </p:nvSpPr>
        <p:spPr>
          <a:xfrm>
            <a:off x="457200" y="1600200"/>
            <a:ext cx="7467600" cy="4873625"/>
          </a:xfrm>
        </p:spPr>
        <p:txBody>
          <a:bodyPr/>
          <a:lstStyle/>
          <a:p>
            <a:pPr eaLnBrk="1" hangingPunct="1">
              <a:buFont typeface="Arial" panose="020B0604020202020204" pitchFamily="34" charset="0"/>
              <a:buChar char="•"/>
            </a:pPr>
            <a:r>
              <a:rPr lang="en-US" altLang="en-US" smtClean="0"/>
              <a:t>Unexplainable injuries</a:t>
            </a:r>
          </a:p>
          <a:p>
            <a:pPr eaLnBrk="1" hangingPunct="1">
              <a:buFont typeface="Arial" panose="020B0604020202020204" pitchFamily="34" charset="0"/>
              <a:buChar char="•"/>
            </a:pPr>
            <a:r>
              <a:rPr lang="en-US" altLang="en-US" smtClean="0"/>
              <a:t>Lost or destroyed clothing, books, possessions</a:t>
            </a:r>
          </a:p>
          <a:p>
            <a:pPr eaLnBrk="1" hangingPunct="1">
              <a:buFont typeface="Arial" panose="020B0604020202020204" pitchFamily="34" charset="0"/>
              <a:buChar char="•"/>
            </a:pPr>
            <a:r>
              <a:rPr lang="en-US" altLang="en-US" smtClean="0"/>
              <a:t>Frequent headaches, stomach aches or illnesses</a:t>
            </a:r>
          </a:p>
          <a:p>
            <a:pPr eaLnBrk="1" hangingPunct="1">
              <a:buFont typeface="Arial" panose="020B0604020202020204" pitchFamily="34" charset="0"/>
              <a:buChar char="•"/>
            </a:pPr>
            <a:r>
              <a:rPr lang="en-US" altLang="en-US" smtClean="0"/>
              <a:t>Changes in eating habits</a:t>
            </a:r>
          </a:p>
          <a:p>
            <a:pPr eaLnBrk="1" hangingPunct="1">
              <a:buFont typeface="Arial" panose="020B0604020202020204" pitchFamily="34" charset="0"/>
              <a:buChar char="•"/>
            </a:pPr>
            <a:r>
              <a:rPr lang="en-US" altLang="en-US" smtClean="0"/>
              <a:t>Difficulty sleeping</a:t>
            </a:r>
          </a:p>
          <a:p>
            <a:pPr eaLnBrk="1" hangingPunct="1">
              <a:buFont typeface="Arial" panose="020B0604020202020204" pitchFamily="34" charset="0"/>
              <a:buChar char="•"/>
            </a:pPr>
            <a:r>
              <a:rPr lang="en-US" altLang="en-US" smtClean="0"/>
              <a:t>Declining grades or interest in school</a:t>
            </a:r>
          </a:p>
          <a:p>
            <a:pPr eaLnBrk="1" hangingPunct="1">
              <a:buFont typeface="Arial" panose="020B0604020202020204" pitchFamily="34" charset="0"/>
              <a:buChar char="•"/>
            </a:pPr>
            <a:r>
              <a:rPr lang="en-US" altLang="en-US" smtClean="0"/>
              <a:t>Not wanting to go to school</a:t>
            </a:r>
          </a:p>
          <a:p>
            <a:pPr eaLnBrk="1" hangingPunct="1">
              <a:buFont typeface="Arial" panose="020B0604020202020204" pitchFamily="34" charset="0"/>
              <a:buChar char="•"/>
            </a:pPr>
            <a:r>
              <a:rPr lang="en-US" altLang="en-US" smtClean="0"/>
              <a:t>Sudden loss of friends</a:t>
            </a:r>
          </a:p>
          <a:p>
            <a:pPr eaLnBrk="1" hangingPunct="1">
              <a:buFont typeface="Arial" panose="020B0604020202020204" pitchFamily="34" charset="0"/>
              <a:buChar char="•"/>
            </a:pPr>
            <a:r>
              <a:rPr lang="en-US" altLang="en-US" smtClean="0"/>
              <a:t>Avoidance of social situations</a:t>
            </a:r>
          </a:p>
          <a:p>
            <a:pPr eaLnBrk="1" hangingPunct="1">
              <a:buFont typeface="Arial" panose="020B0604020202020204" pitchFamily="34" charset="0"/>
              <a:buChar char="•"/>
            </a:pPr>
            <a:r>
              <a:rPr lang="en-US" altLang="en-US" smtClean="0"/>
              <a:t>Decreased self-esteem</a:t>
            </a:r>
          </a:p>
          <a:p>
            <a:pPr eaLnBrk="1" hangingPunct="1">
              <a:buFont typeface="Arial" panose="020B0604020202020204" pitchFamily="34" charset="0"/>
              <a:buChar char="•"/>
            </a:pPr>
            <a:r>
              <a:rPr lang="en-US" altLang="en-US" smtClean="0"/>
              <a:t>Self-destructive behaviors</a:t>
            </a:r>
          </a:p>
          <a:p>
            <a:pPr eaLnBrk="1" hangingPunct="1"/>
            <a:endParaRPr lang="en-US" altLang="en-US" smtClean="0"/>
          </a:p>
        </p:txBody>
      </p:sp>
      <p:sp>
        <p:nvSpPr>
          <p:cNvPr id="4198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9F6B100B-58BE-4F0C-81DD-DFB8BE2E6C0F}" type="slidenum">
              <a:rPr lang="en-US" altLang="en-US" sz="1400">
                <a:solidFill>
                  <a:srgbClr val="FFFFFF"/>
                </a:solidFill>
              </a:rPr>
              <a:pPr>
                <a:spcBef>
                  <a:spcPct val="0"/>
                </a:spcBef>
                <a:buClrTx/>
                <a:buSzTx/>
                <a:buFontTx/>
                <a:buNone/>
              </a:pPr>
              <a:t>17</a:t>
            </a:fld>
            <a:endParaRPr lang="en-US" altLang="en-US" sz="140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pPr eaLnBrk="1" hangingPunct="1">
              <a:defRPr/>
            </a:pPr>
            <a:r>
              <a:rPr lang="en-US" dirty="0" smtClean="0">
                <a:ea typeface="ＭＳ Ｐゴシック" charset="0"/>
                <a:cs typeface="ＭＳ Ｐゴシック" charset="0"/>
              </a:rPr>
              <a:t>Effects of Bullying</a:t>
            </a:r>
            <a:endParaRPr lang="en-US" dirty="0">
              <a:ea typeface="ＭＳ Ｐゴシック" charset="0"/>
              <a:cs typeface="ＭＳ Ｐゴシック" charset="0"/>
            </a:endParaRPr>
          </a:p>
        </p:txBody>
      </p:sp>
      <p:sp>
        <p:nvSpPr>
          <p:cNvPr id="44035" name="Content Placeholder 2"/>
          <p:cNvSpPr>
            <a:spLocks noGrp="1"/>
          </p:cNvSpPr>
          <p:nvPr>
            <p:ph sz="quarter" idx="1"/>
          </p:nvPr>
        </p:nvSpPr>
        <p:spPr>
          <a:xfrm>
            <a:off x="457200" y="914400"/>
            <a:ext cx="7696200" cy="5715000"/>
          </a:xfrm>
        </p:spPr>
        <p:txBody>
          <a:bodyPr/>
          <a:lstStyle/>
          <a:p>
            <a:pPr marL="0" indent="0" eaLnBrk="1" hangingPunct="1">
              <a:lnSpc>
                <a:spcPct val="80000"/>
              </a:lnSpc>
              <a:buFont typeface="Arial" panose="020B0604020202020204" pitchFamily="34" charset="0"/>
              <a:buNone/>
            </a:pPr>
            <a:r>
              <a:rPr lang="en-US" altLang="en-US" smtClean="0"/>
              <a:t>Kids Who are Bullied…</a:t>
            </a:r>
          </a:p>
          <a:p>
            <a:pPr marL="0" indent="0" eaLnBrk="1" hangingPunct="1">
              <a:lnSpc>
                <a:spcPct val="80000"/>
              </a:lnSpc>
              <a:buFont typeface="Arial" panose="020B0604020202020204" pitchFamily="34" charset="0"/>
              <a:buNone/>
            </a:pPr>
            <a:endParaRPr lang="en-US" altLang="en-US" smtClean="0"/>
          </a:p>
          <a:p>
            <a:pPr marL="0" indent="0" eaLnBrk="1" hangingPunct="1">
              <a:lnSpc>
                <a:spcPct val="80000"/>
              </a:lnSpc>
              <a:buFont typeface="Arial" panose="020B0604020202020204" pitchFamily="34" charset="0"/>
              <a:buNone/>
            </a:pPr>
            <a:endParaRPr lang="en-US" altLang="en-US" smtClean="0"/>
          </a:p>
          <a:p>
            <a:pPr marL="0" indent="0" eaLnBrk="1" hangingPunct="1">
              <a:lnSpc>
                <a:spcPct val="80000"/>
              </a:lnSpc>
            </a:pPr>
            <a:r>
              <a:rPr lang="en-US" altLang="en-US" smtClean="0"/>
              <a:t>Kids who are bullied can experience negative physical, school, and mental health issues. </a:t>
            </a:r>
          </a:p>
          <a:p>
            <a:pPr marL="0" indent="0" eaLnBrk="1" hangingPunct="1">
              <a:lnSpc>
                <a:spcPct val="80000"/>
              </a:lnSpc>
              <a:buFont typeface="Wingdings" panose="05000000000000000000" pitchFamily="2" charset="2"/>
              <a:buNone/>
            </a:pPr>
            <a:endParaRPr lang="en-US" altLang="en-US" smtClean="0"/>
          </a:p>
          <a:p>
            <a:pPr marL="0" indent="0" eaLnBrk="1" hangingPunct="1">
              <a:lnSpc>
                <a:spcPct val="80000"/>
              </a:lnSpc>
              <a:buFont typeface="Wingdings" panose="05000000000000000000" pitchFamily="2" charset="2"/>
              <a:buNone/>
            </a:pPr>
            <a:endParaRPr lang="en-US" altLang="en-US" smtClean="0"/>
          </a:p>
          <a:p>
            <a:pPr marL="0" indent="0" eaLnBrk="1" hangingPunct="1">
              <a:lnSpc>
                <a:spcPct val="80000"/>
              </a:lnSpc>
            </a:pPr>
            <a:r>
              <a:rPr lang="en-US" altLang="en-US" smtClean="0"/>
              <a:t>Kids who are bullied are more likely to experience:</a:t>
            </a:r>
          </a:p>
          <a:p>
            <a:pPr marL="366713" lvl="1" indent="0" eaLnBrk="1" hangingPunct="1">
              <a:lnSpc>
                <a:spcPct val="80000"/>
              </a:lnSpc>
            </a:pPr>
            <a:r>
              <a:rPr lang="en-US" altLang="en-US" sz="2400" smtClean="0"/>
              <a:t>Depression and anxiety, increased feelings of sadness and loneliness, changes in sleep and eating patterns, and loss of interest in activities they used to enjoy. These issues may persist into adulthood.</a:t>
            </a:r>
          </a:p>
          <a:p>
            <a:pPr marL="0" indent="0" eaLnBrk="1" hangingPunct="1"/>
            <a:endParaRPr lang="en-US" altLang="en-US" smtClean="0"/>
          </a:p>
        </p:txBody>
      </p:sp>
      <p:sp>
        <p:nvSpPr>
          <p:cNvPr id="44036" name="Footer Placeholder 3"/>
          <p:cNvSpPr txBox="1">
            <a:spLocks/>
          </p:cNvSpPr>
          <p:nvPr/>
        </p:nvSpPr>
        <p:spPr bwMode="auto">
          <a:xfrm>
            <a:off x="2514600" y="6248400"/>
            <a:ext cx="3200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eaLnBrk="1" hangingPunct="1">
              <a:spcBef>
                <a:spcPct val="0"/>
              </a:spcBef>
              <a:buClrTx/>
              <a:buSzTx/>
              <a:buFontTx/>
              <a:buNone/>
            </a:pPr>
            <a:r>
              <a:rPr lang="en-US" altLang="en-US" sz="1200">
                <a:solidFill>
                  <a:schemeClr val="tx2"/>
                </a:solidFill>
              </a:rPr>
              <a:t>Source: www.stopbullying.gov </a:t>
            </a:r>
          </a:p>
        </p:txBody>
      </p:sp>
      <p:sp>
        <p:nvSpPr>
          <p:cNvPr id="4403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694BA8DA-874D-4B46-B72A-C33C623A1DF5}" type="slidenum">
              <a:rPr lang="en-US" altLang="en-US" sz="1400">
                <a:solidFill>
                  <a:srgbClr val="FFFFFF"/>
                </a:solidFill>
              </a:rPr>
              <a:pPr>
                <a:spcBef>
                  <a:spcPct val="0"/>
                </a:spcBef>
                <a:buClrTx/>
                <a:buSzTx/>
                <a:buFontTx/>
                <a:buNone/>
              </a:pPr>
              <a:t>18</a:t>
            </a:fld>
            <a:endParaRPr lang="en-US" altLang="en-US" sz="140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pPr eaLnBrk="1" hangingPunct="1">
              <a:defRPr/>
            </a:pPr>
            <a:r>
              <a:rPr lang="en-US" dirty="0" smtClean="0">
                <a:ea typeface="ＭＳ Ｐゴシック" charset="0"/>
                <a:cs typeface="ＭＳ Ｐゴシック" charset="0"/>
              </a:rPr>
              <a:t>Effects of Bullying (Cont.)</a:t>
            </a:r>
            <a:endParaRPr lang="en-US" dirty="0">
              <a:ea typeface="ＭＳ Ｐゴシック" charset="0"/>
              <a:cs typeface="ＭＳ Ｐゴシック" charset="0"/>
            </a:endParaRPr>
          </a:p>
        </p:txBody>
      </p:sp>
      <p:sp>
        <p:nvSpPr>
          <p:cNvPr id="46083" name="Content Placeholder 2"/>
          <p:cNvSpPr>
            <a:spLocks noGrp="1"/>
          </p:cNvSpPr>
          <p:nvPr>
            <p:ph sz="quarter" idx="1"/>
          </p:nvPr>
        </p:nvSpPr>
        <p:spPr>
          <a:xfrm>
            <a:off x="457200" y="914400"/>
            <a:ext cx="7696200" cy="5715000"/>
          </a:xfrm>
        </p:spPr>
        <p:txBody>
          <a:bodyPr/>
          <a:lstStyle/>
          <a:p>
            <a:pPr marL="0" indent="0" eaLnBrk="1" hangingPunct="1">
              <a:lnSpc>
                <a:spcPct val="80000"/>
              </a:lnSpc>
              <a:buFont typeface="Arial" panose="020B0604020202020204" pitchFamily="34" charset="0"/>
              <a:buNone/>
            </a:pPr>
            <a:r>
              <a:rPr lang="en-US" altLang="en-US" smtClean="0"/>
              <a:t>Kids Who are Bullied…</a:t>
            </a:r>
          </a:p>
          <a:p>
            <a:pPr marL="0" indent="0" eaLnBrk="1" hangingPunct="1">
              <a:lnSpc>
                <a:spcPct val="80000"/>
              </a:lnSpc>
              <a:buFont typeface="Arial" panose="020B0604020202020204" pitchFamily="34" charset="0"/>
              <a:buNone/>
            </a:pPr>
            <a:endParaRPr lang="en-US" altLang="en-US" smtClean="0"/>
          </a:p>
          <a:p>
            <a:pPr marL="0" indent="0" eaLnBrk="1" hangingPunct="1">
              <a:lnSpc>
                <a:spcPct val="80000"/>
              </a:lnSpc>
            </a:pPr>
            <a:r>
              <a:rPr lang="en-US" altLang="en-US" smtClean="0"/>
              <a:t>Health complaints</a:t>
            </a:r>
          </a:p>
          <a:p>
            <a:pPr marL="0" indent="0" eaLnBrk="1" hangingPunct="1">
              <a:lnSpc>
                <a:spcPct val="80000"/>
              </a:lnSpc>
              <a:buFont typeface="Wingdings" panose="05000000000000000000" pitchFamily="2" charset="2"/>
              <a:buNone/>
            </a:pPr>
            <a:endParaRPr lang="en-US" altLang="en-US" smtClean="0"/>
          </a:p>
          <a:p>
            <a:pPr marL="0" indent="0" eaLnBrk="1" hangingPunct="1">
              <a:lnSpc>
                <a:spcPct val="80000"/>
              </a:lnSpc>
            </a:pPr>
            <a:r>
              <a:rPr lang="en-US" altLang="en-US" smtClean="0"/>
              <a:t>Decreased academic achievement—GPA and standardized test scores—and school participation. They are more likely to miss, skip, or drop out of school.</a:t>
            </a:r>
          </a:p>
          <a:p>
            <a:pPr marL="0" indent="0" eaLnBrk="1" hangingPunct="1">
              <a:lnSpc>
                <a:spcPct val="80000"/>
              </a:lnSpc>
              <a:buFont typeface="Wingdings" panose="05000000000000000000" pitchFamily="2" charset="2"/>
              <a:buNone/>
            </a:pPr>
            <a:endParaRPr lang="en-US" altLang="en-US" smtClean="0"/>
          </a:p>
          <a:p>
            <a:pPr marL="0" indent="0" eaLnBrk="1" hangingPunct="1">
              <a:lnSpc>
                <a:spcPct val="80000"/>
              </a:lnSpc>
            </a:pPr>
            <a:r>
              <a:rPr lang="en-US" altLang="en-US" smtClean="0"/>
              <a:t>A very small number of bullied children might retaliate through extremely violent measures. In 12 of 15 school shooting cases in the 1990s, the shooters had a history of being bullied.</a:t>
            </a:r>
          </a:p>
          <a:p>
            <a:pPr marL="0" indent="0" eaLnBrk="1" hangingPunct="1"/>
            <a:endParaRPr lang="en-US" altLang="en-US" smtClean="0"/>
          </a:p>
        </p:txBody>
      </p:sp>
      <p:sp>
        <p:nvSpPr>
          <p:cNvPr id="46084" name="Footer Placeholder 3"/>
          <p:cNvSpPr txBox="1">
            <a:spLocks/>
          </p:cNvSpPr>
          <p:nvPr/>
        </p:nvSpPr>
        <p:spPr bwMode="auto">
          <a:xfrm>
            <a:off x="2514600" y="6248400"/>
            <a:ext cx="3200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eaLnBrk="1" hangingPunct="1">
              <a:spcBef>
                <a:spcPct val="0"/>
              </a:spcBef>
              <a:buClrTx/>
              <a:buSzTx/>
              <a:buFontTx/>
              <a:buNone/>
            </a:pPr>
            <a:r>
              <a:rPr lang="en-US" altLang="en-US" sz="1200">
                <a:solidFill>
                  <a:schemeClr val="tx2"/>
                </a:solidFill>
              </a:rPr>
              <a:t>Source: www.stopbullying.gov </a:t>
            </a:r>
          </a:p>
        </p:txBody>
      </p:sp>
      <p:sp>
        <p:nvSpPr>
          <p:cNvPr id="4608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3D4FFCC3-A328-45FD-80AF-B847CA1C6A49}" type="slidenum">
              <a:rPr lang="en-US" altLang="en-US" sz="1400">
                <a:solidFill>
                  <a:srgbClr val="FFFFFF"/>
                </a:solidFill>
              </a:rPr>
              <a:pPr>
                <a:spcBef>
                  <a:spcPct val="0"/>
                </a:spcBef>
                <a:buClrTx/>
                <a:buSzTx/>
                <a:buFontTx/>
                <a:buNone/>
              </a:pPr>
              <a:t>19</a:t>
            </a:fld>
            <a:endParaRPr lang="en-US" altLang="en-US" sz="14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sz="quarter" idx="1"/>
          </p:nvPr>
        </p:nvSpPr>
        <p:spPr>
          <a:xfrm>
            <a:off x="457200" y="1600200"/>
            <a:ext cx="7467600" cy="4873625"/>
          </a:xfrm>
        </p:spPr>
        <p:txBody>
          <a:bodyPr/>
          <a:lstStyle/>
          <a:p>
            <a:pPr>
              <a:buFont typeface="Wingdings" panose="05000000000000000000" pitchFamily="2" charset="2"/>
              <a:buNone/>
            </a:pPr>
            <a:endParaRPr lang="en-US" altLang="en-US" smtClean="0"/>
          </a:p>
          <a:p>
            <a:pPr>
              <a:buFont typeface="Wingdings" panose="05000000000000000000" pitchFamily="2" charset="2"/>
              <a:buNone/>
            </a:pPr>
            <a:endParaRPr lang="en-US" altLang="en-US" smtClean="0"/>
          </a:p>
          <a:p>
            <a:pPr>
              <a:buFont typeface="Wingdings" panose="05000000000000000000" pitchFamily="2" charset="2"/>
              <a:buNone/>
            </a:pPr>
            <a:r>
              <a:rPr lang="en-US" altLang="en-US" smtClean="0"/>
              <a:t>	According to the National Association of School Psychologists,  160,000 students per day stay home from school because of bullying (Fried &amp; Fried, 2003). </a:t>
            </a:r>
          </a:p>
          <a:p>
            <a:pPr>
              <a:buFont typeface="Wingdings" panose="05000000000000000000" pitchFamily="2" charset="2"/>
              <a:buNone/>
            </a:pPr>
            <a:endParaRPr lang="en-US" altLang="en-US" smtClean="0"/>
          </a:p>
          <a:p>
            <a:pPr>
              <a:buFont typeface="Wingdings" panose="05000000000000000000" pitchFamily="2" charset="2"/>
              <a:buNone/>
            </a:pPr>
            <a:endParaRPr lang="en-US" altLang="en-US" smtClean="0"/>
          </a:p>
          <a:p>
            <a:pPr algn="ctr">
              <a:buFont typeface="Wingdings" panose="05000000000000000000" pitchFamily="2" charset="2"/>
              <a:buNone/>
            </a:pPr>
            <a:r>
              <a:rPr lang="en-US" altLang="en-US" sz="1400" smtClean="0"/>
              <a:t>Source: www.nea.org</a:t>
            </a:r>
          </a:p>
        </p:txBody>
      </p:sp>
      <p:sp>
        <p:nvSpPr>
          <p:cNvPr id="1126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CA40175E-2F8D-4597-AD52-146ECA411EC2}" type="slidenum">
              <a:rPr lang="en-US" altLang="en-US" sz="1400">
                <a:solidFill>
                  <a:srgbClr val="FFFFFF"/>
                </a:solidFill>
              </a:rPr>
              <a:pPr>
                <a:spcBef>
                  <a:spcPct val="0"/>
                </a:spcBef>
                <a:buClrTx/>
                <a:buSzTx/>
                <a:buFontTx/>
                <a:buNone/>
              </a:pPr>
              <a:t>2</a:t>
            </a:fld>
            <a:endParaRPr lang="en-US" altLang="en-US" sz="140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pPr eaLnBrk="1" hangingPunct="1">
              <a:defRPr/>
            </a:pPr>
            <a:r>
              <a:rPr lang="en-US" dirty="0" smtClean="0">
                <a:ea typeface="ＭＳ Ｐゴシック" charset="0"/>
                <a:cs typeface="ＭＳ Ｐゴシック" charset="0"/>
              </a:rPr>
              <a:t>Effects of Bullying (Cont.)</a:t>
            </a:r>
            <a:endParaRPr lang="en-US" dirty="0">
              <a:ea typeface="ＭＳ Ｐゴシック" charset="0"/>
              <a:cs typeface="ＭＳ Ｐゴシック" charset="0"/>
            </a:endParaRPr>
          </a:p>
        </p:txBody>
      </p:sp>
      <p:sp>
        <p:nvSpPr>
          <p:cNvPr id="48131" name="Content Placeholder 2"/>
          <p:cNvSpPr>
            <a:spLocks noGrp="1"/>
          </p:cNvSpPr>
          <p:nvPr>
            <p:ph sz="quarter" idx="1"/>
          </p:nvPr>
        </p:nvSpPr>
        <p:spPr>
          <a:xfrm>
            <a:off x="457200" y="914400"/>
            <a:ext cx="7696200" cy="5715000"/>
          </a:xfrm>
        </p:spPr>
        <p:txBody>
          <a:bodyPr/>
          <a:lstStyle/>
          <a:p>
            <a:pPr marL="0" indent="0" eaLnBrk="1" hangingPunct="1">
              <a:lnSpc>
                <a:spcPct val="80000"/>
              </a:lnSpc>
              <a:buFont typeface="Arial" panose="020B0604020202020204" pitchFamily="34" charset="0"/>
              <a:buNone/>
            </a:pPr>
            <a:r>
              <a:rPr lang="en-US" altLang="en-US" smtClean="0"/>
              <a:t>Kids Who Bully Others…</a:t>
            </a:r>
          </a:p>
          <a:p>
            <a:pPr marL="0" indent="0" eaLnBrk="1" hangingPunct="1">
              <a:lnSpc>
                <a:spcPct val="80000"/>
              </a:lnSpc>
              <a:buFont typeface="Arial" panose="020B0604020202020204" pitchFamily="34" charset="0"/>
              <a:buNone/>
            </a:pPr>
            <a:endParaRPr lang="en-US" altLang="en-US" smtClean="0"/>
          </a:p>
          <a:p>
            <a:pPr marL="0" indent="0" eaLnBrk="1" hangingPunct="1">
              <a:lnSpc>
                <a:spcPct val="90000"/>
              </a:lnSpc>
            </a:pPr>
            <a:r>
              <a:rPr lang="en-US" altLang="en-US" smtClean="0"/>
              <a:t>Kids who bully others can also engage in violent and other risky behaviors into adulthood. Kids who bully are more likely to:</a:t>
            </a:r>
          </a:p>
          <a:p>
            <a:pPr marL="366713" lvl="1" indent="0" eaLnBrk="1" hangingPunct="1">
              <a:lnSpc>
                <a:spcPct val="90000"/>
              </a:lnSpc>
            </a:pPr>
            <a:r>
              <a:rPr lang="en-US" altLang="en-US" sz="2400" smtClean="0"/>
              <a:t>Abuse alcohol and other drugs in adolescence and as adults</a:t>
            </a:r>
          </a:p>
          <a:p>
            <a:pPr marL="366713" lvl="1" indent="0" eaLnBrk="1" hangingPunct="1">
              <a:lnSpc>
                <a:spcPct val="90000"/>
              </a:lnSpc>
            </a:pPr>
            <a:r>
              <a:rPr lang="en-US" altLang="en-US" sz="2400" smtClean="0"/>
              <a:t>Get into fights, vandalize property, and drop out of school</a:t>
            </a:r>
          </a:p>
          <a:p>
            <a:pPr marL="366713" lvl="1" indent="0" eaLnBrk="1" hangingPunct="1">
              <a:lnSpc>
                <a:spcPct val="90000"/>
              </a:lnSpc>
            </a:pPr>
            <a:r>
              <a:rPr lang="en-US" altLang="en-US" sz="2400" smtClean="0"/>
              <a:t>Engage in early sexual activity</a:t>
            </a:r>
          </a:p>
          <a:p>
            <a:pPr marL="366713" lvl="1" indent="0" eaLnBrk="1" hangingPunct="1">
              <a:lnSpc>
                <a:spcPct val="90000"/>
              </a:lnSpc>
            </a:pPr>
            <a:r>
              <a:rPr lang="en-US" altLang="en-US" sz="2400" smtClean="0"/>
              <a:t>Have criminal convictions and traffic citations as adults </a:t>
            </a:r>
          </a:p>
          <a:p>
            <a:pPr marL="366713" lvl="1" indent="0" eaLnBrk="1" hangingPunct="1">
              <a:lnSpc>
                <a:spcPct val="90000"/>
              </a:lnSpc>
            </a:pPr>
            <a:r>
              <a:rPr lang="en-US" altLang="en-US" sz="2400" smtClean="0"/>
              <a:t>Be abusive toward their romantic partners, spouses, or children as adults</a:t>
            </a:r>
          </a:p>
          <a:p>
            <a:pPr marL="0" indent="0" eaLnBrk="1" hangingPunct="1"/>
            <a:endParaRPr lang="en-US" altLang="en-US" smtClean="0"/>
          </a:p>
        </p:txBody>
      </p:sp>
      <p:sp>
        <p:nvSpPr>
          <p:cNvPr id="48132" name="Footer Placeholder 3"/>
          <p:cNvSpPr txBox="1">
            <a:spLocks/>
          </p:cNvSpPr>
          <p:nvPr/>
        </p:nvSpPr>
        <p:spPr bwMode="auto">
          <a:xfrm>
            <a:off x="2514600" y="6248400"/>
            <a:ext cx="3200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eaLnBrk="1" hangingPunct="1">
              <a:spcBef>
                <a:spcPct val="0"/>
              </a:spcBef>
              <a:buClrTx/>
              <a:buSzTx/>
              <a:buFontTx/>
              <a:buNone/>
            </a:pPr>
            <a:r>
              <a:rPr lang="en-US" altLang="en-US" sz="1200">
                <a:solidFill>
                  <a:schemeClr val="tx2"/>
                </a:solidFill>
              </a:rPr>
              <a:t>Source: www.stopbullying.gov </a:t>
            </a:r>
          </a:p>
        </p:txBody>
      </p:sp>
      <p:sp>
        <p:nvSpPr>
          <p:cNvPr id="4813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2AD563C6-E8B6-43A9-87D5-2BE09050E015}" type="slidenum">
              <a:rPr lang="en-US" altLang="en-US" sz="1400">
                <a:solidFill>
                  <a:srgbClr val="FFFFFF"/>
                </a:solidFill>
              </a:rPr>
              <a:pPr>
                <a:spcBef>
                  <a:spcPct val="0"/>
                </a:spcBef>
                <a:buClrTx/>
                <a:buSzTx/>
                <a:buFontTx/>
                <a:buNone/>
              </a:pPr>
              <a:t>20</a:t>
            </a:fld>
            <a:endParaRPr lang="en-US" altLang="en-US" sz="140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pPr eaLnBrk="1" hangingPunct="1">
              <a:defRPr/>
            </a:pPr>
            <a:r>
              <a:rPr lang="en-US" dirty="0" smtClean="0">
                <a:ea typeface="ＭＳ Ｐゴシック" charset="0"/>
                <a:cs typeface="ＭＳ Ｐゴシック" charset="0"/>
              </a:rPr>
              <a:t>Effects of Bullying (Cont.)</a:t>
            </a:r>
            <a:endParaRPr lang="en-US" dirty="0">
              <a:ea typeface="ＭＳ Ｐゴシック" charset="0"/>
              <a:cs typeface="ＭＳ Ｐゴシック" charset="0"/>
            </a:endParaRPr>
          </a:p>
        </p:txBody>
      </p:sp>
      <p:sp>
        <p:nvSpPr>
          <p:cNvPr id="3" name="Content Placeholder 2"/>
          <p:cNvSpPr>
            <a:spLocks noGrp="1"/>
          </p:cNvSpPr>
          <p:nvPr>
            <p:ph sz="quarter" idx="1"/>
          </p:nvPr>
        </p:nvSpPr>
        <p:spPr>
          <a:xfrm>
            <a:off x="457200" y="914400"/>
            <a:ext cx="7696200" cy="5715000"/>
          </a:xfrm>
        </p:spPr>
        <p:txBody>
          <a:bodyPr/>
          <a:lstStyle/>
          <a:p>
            <a:pPr marL="0" indent="0" eaLnBrk="1" hangingPunct="1">
              <a:lnSpc>
                <a:spcPct val="80000"/>
              </a:lnSpc>
              <a:buFont typeface="Arial" charset="0"/>
              <a:buNone/>
              <a:defRPr/>
            </a:pPr>
            <a:r>
              <a:rPr lang="en-US" sz="2800" dirty="0" smtClean="0">
                <a:ea typeface="MS PGothic" charset="0"/>
                <a:cs typeface="ＭＳ Ｐゴシック" charset="0"/>
              </a:rPr>
              <a:t>On Students that Witness Bullying Incidents</a:t>
            </a:r>
          </a:p>
          <a:p>
            <a:pPr marL="0" indent="0" eaLnBrk="1" hangingPunct="1">
              <a:lnSpc>
                <a:spcPct val="80000"/>
              </a:lnSpc>
              <a:buFont typeface="Arial" charset="0"/>
              <a:buNone/>
              <a:defRPr/>
            </a:pPr>
            <a:endParaRPr lang="en-US" sz="2800" dirty="0">
              <a:ea typeface="MS PGothic" charset="0"/>
              <a:cs typeface="ＭＳ Ｐゴシック" charset="0"/>
            </a:endParaRPr>
          </a:p>
          <a:p>
            <a:pPr marL="0" indent="0" eaLnBrk="1" hangingPunct="1">
              <a:buFont typeface="Wingdings" charset="0"/>
              <a:buChar char=""/>
              <a:defRPr/>
            </a:pPr>
            <a:r>
              <a:rPr lang="en-US" sz="2800" dirty="0" smtClean="0">
                <a:ea typeface="MS PGothic" charset="0"/>
                <a:cs typeface="ＭＳ Ｐゴシック" charset="0"/>
              </a:rPr>
              <a:t>Kids </a:t>
            </a:r>
            <a:r>
              <a:rPr lang="en-US" sz="2800" dirty="0">
                <a:ea typeface="MS PGothic" charset="0"/>
                <a:cs typeface="ＭＳ Ｐゴシック" charset="0"/>
              </a:rPr>
              <a:t>who witness bullying are more likely to:</a:t>
            </a:r>
          </a:p>
          <a:p>
            <a:pPr marL="366713" lvl="1" indent="0" eaLnBrk="1" hangingPunct="1">
              <a:buFont typeface="Wingdings 2" charset="0"/>
              <a:buChar char=""/>
              <a:defRPr/>
            </a:pPr>
            <a:r>
              <a:rPr lang="en-US" sz="2800" dirty="0">
                <a:ea typeface="MS PGothic" charset="0"/>
                <a:cs typeface="+mn-cs"/>
              </a:rPr>
              <a:t>Have increased use of tobacco, alcohol, or other drugs</a:t>
            </a:r>
          </a:p>
          <a:p>
            <a:pPr marL="366713" lvl="1" indent="0" eaLnBrk="1" hangingPunct="1">
              <a:buFont typeface="Wingdings 2" charset="0"/>
              <a:buChar char=""/>
              <a:defRPr/>
            </a:pPr>
            <a:r>
              <a:rPr lang="en-US" sz="2800" dirty="0">
                <a:ea typeface="MS PGothic" charset="0"/>
                <a:cs typeface="+mn-cs"/>
              </a:rPr>
              <a:t>Have increased mental health problems, including depression and anxiety</a:t>
            </a:r>
          </a:p>
          <a:p>
            <a:pPr marL="366713" lvl="1" indent="0" eaLnBrk="1" hangingPunct="1">
              <a:buFont typeface="Wingdings 2" charset="0"/>
              <a:buChar char=""/>
              <a:defRPr/>
            </a:pPr>
            <a:r>
              <a:rPr lang="en-US" sz="2800" dirty="0">
                <a:ea typeface="MS PGothic" charset="0"/>
                <a:cs typeface="+mn-cs"/>
              </a:rPr>
              <a:t>Miss or skip school</a:t>
            </a:r>
          </a:p>
          <a:p>
            <a:pPr eaLnBrk="1" hangingPunct="1">
              <a:buFont typeface="Wingdings" charset="0"/>
              <a:buChar char=""/>
              <a:defRPr/>
            </a:pPr>
            <a:endParaRPr lang="en-US" sz="2800" dirty="0">
              <a:ea typeface="ＭＳ Ｐゴシック" charset="0"/>
              <a:cs typeface="ＭＳ Ｐゴシック" charset="0"/>
            </a:endParaRPr>
          </a:p>
        </p:txBody>
      </p:sp>
      <p:sp>
        <p:nvSpPr>
          <p:cNvPr id="50180" name="Footer Placeholder 3"/>
          <p:cNvSpPr txBox="1">
            <a:spLocks/>
          </p:cNvSpPr>
          <p:nvPr/>
        </p:nvSpPr>
        <p:spPr bwMode="auto">
          <a:xfrm>
            <a:off x="2514600" y="6248400"/>
            <a:ext cx="3200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eaLnBrk="1" hangingPunct="1">
              <a:spcBef>
                <a:spcPct val="0"/>
              </a:spcBef>
              <a:buClrTx/>
              <a:buSzTx/>
              <a:buFontTx/>
              <a:buNone/>
            </a:pPr>
            <a:r>
              <a:rPr lang="en-US" altLang="en-US" sz="1200">
                <a:solidFill>
                  <a:schemeClr val="tx2"/>
                </a:solidFill>
              </a:rPr>
              <a:t>Source: www.stopbullying.gov </a:t>
            </a:r>
          </a:p>
        </p:txBody>
      </p:sp>
      <p:sp>
        <p:nvSpPr>
          <p:cNvPr id="5018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31C2EE62-D3B2-4184-9195-73A0E5704585}" type="slidenum">
              <a:rPr lang="en-US" altLang="en-US" sz="1400">
                <a:solidFill>
                  <a:srgbClr val="FFFFFF"/>
                </a:solidFill>
              </a:rPr>
              <a:pPr>
                <a:spcBef>
                  <a:spcPct val="0"/>
                </a:spcBef>
                <a:buClrTx/>
                <a:buSzTx/>
                <a:buFontTx/>
                <a:buNone/>
              </a:pPr>
              <a:t>21</a:t>
            </a:fld>
            <a:endParaRPr lang="en-US" altLang="en-US" sz="140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13"/>
            <a:ext cx="7467600" cy="868362"/>
          </a:xfrm>
        </p:spPr>
        <p:txBody>
          <a:bodyPr/>
          <a:lstStyle/>
          <a:p>
            <a:pPr eaLnBrk="1" hangingPunct="1">
              <a:defRPr/>
            </a:pPr>
            <a:r>
              <a:rPr lang="en-US" dirty="0" smtClean="0">
                <a:ea typeface="ＭＳ Ｐゴシック" charset="0"/>
                <a:cs typeface="ＭＳ Ｐゴシック" charset="0"/>
              </a:rPr>
              <a:t>Strategies For Prevention</a:t>
            </a:r>
            <a:endParaRPr lang="en-US" dirty="0">
              <a:ea typeface="ＭＳ Ｐゴシック" charset="0"/>
              <a:cs typeface="ＭＳ Ｐゴシック" charset="0"/>
            </a:endParaRPr>
          </a:p>
        </p:txBody>
      </p:sp>
      <p:sp>
        <p:nvSpPr>
          <p:cNvPr id="52227" name="Content Placeholder 2"/>
          <p:cNvSpPr>
            <a:spLocks noGrp="1"/>
          </p:cNvSpPr>
          <p:nvPr>
            <p:ph sz="quarter" idx="1"/>
          </p:nvPr>
        </p:nvSpPr>
        <p:spPr>
          <a:xfrm>
            <a:off x="457200" y="990600"/>
            <a:ext cx="7696200" cy="5638800"/>
          </a:xfrm>
        </p:spPr>
        <p:txBody>
          <a:bodyPr/>
          <a:lstStyle/>
          <a:p>
            <a:pPr eaLnBrk="1" hangingPunct="1">
              <a:buFont typeface="Arial" panose="020B0604020202020204" pitchFamily="34" charset="0"/>
              <a:buChar char="•"/>
            </a:pPr>
            <a:r>
              <a:rPr lang="en-US" altLang="en-US" sz="2800" smtClean="0"/>
              <a:t>Comprehensive school plan to address bullying</a:t>
            </a:r>
          </a:p>
          <a:p>
            <a:pPr eaLnBrk="1" hangingPunct="1">
              <a:buFont typeface="Arial" panose="020B0604020202020204" pitchFamily="34" charset="0"/>
              <a:buChar char="•"/>
            </a:pPr>
            <a:r>
              <a:rPr lang="en-US" altLang="en-US" sz="2800" smtClean="0"/>
              <a:t>Policy</a:t>
            </a:r>
          </a:p>
          <a:p>
            <a:pPr eaLnBrk="1" hangingPunct="1">
              <a:buFont typeface="Arial" panose="020B0604020202020204" pitchFamily="34" charset="0"/>
              <a:buChar char="•"/>
            </a:pPr>
            <a:r>
              <a:rPr lang="en-US" altLang="en-US" sz="2800" smtClean="0"/>
              <a:t>Appropriate responses/consequences to identified bullies and targets</a:t>
            </a:r>
          </a:p>
          <a:p>
            <a:pPr eaLnBrk="1" hangingPunct="1">
              <a:buFont typeface="Arial" panose="020B0604020202020204" pitchFamily="34" charset="0"/>
              <a:buChar char="•"/>
            </a:pPr>
            <a:r>
              <a:rPr lang="en-US" altLang="en-US" sz="2800" smtClean="0"/>
              <a:t>Professional development for ALL staff/faculty</a:t>
            </a:r>
          </a:p>
          <a:p>
            <a:pPr eaLnBrk="1" hangingPunct="1">
              <a:buFont typeface="Arial" panose="020B0604020202020204" pitchFamily="34" charset="0"/>
              <a:buChar char="•"/>
            </a:pPr>
            <a:r>
              <a:rPr lang="en-US" altLang="en-US" sz="2800" smtClean="0"/>
              <a:t>Parent training</a:t>
            </a:r>
          </a:p>
          <a:p>
            <a:pPr eaLnBrk="1" hangingPunct="1">
              <a:buFont typeface="Arial" panose="020B0604020202020204" pitchFamily="34" charset="0"/>
              <a:buChar char="•"/>
            </a:pPr>
            <a:r>
              <a:rPr lang="en-US" altLang="en-US" sz="2800" smtClean="0"/>
              <a:t>Build empathy</a:t>
            </a:r>
          </a:p>
          <a:p>
            <a:pPr eaLnBrk="1" hangingPunct="1">
              <a:buFont typeface="Arial" panose="020B0604020202020204" pitchFamily="34" charset="0"/>
              <a:buChar char="•"/>
            </a:pPr>
            <a:r>
              <a:rPr lang="en-US" altLang="en-US" sz="2800" smtClean="0"/>
              <a:t>Teachable moments to build community and model appropriate behavior</a:t>
            </a:r>
          </a:p>
          <a:p>
            <a:pPr eaLnBrk="1" hangingPunct="1">
              <a:buFont typeface="Arial" panose="020B0604020202020204" pitchFamily="34" charset="0"/>
              <a:buChar char="•"/>
            </a:pPr>
            <a:r>
              <a:rPr lang="en-US" altLang="en-US" sz="2800" smtClean="0"/>
              <a:t>Student empowerment</a:t>
            </a:r>
          </a:p>
          <a:p>
            <a:pPr eaLnBrk="1" hangingPunct="1"/>
            <a:endParaRPr lang="en-US" altLang="en-US" sz="2800" smtClean="0"/>
          </a:p>
        </p:txBody>
      </p:sp>
      <p:sp>
        <p:nvSpPr>
          <p:cNvPr id="52228" name="Footer Placeholder 3"/>
          <p:cNvSpPr txBox="1">
            <a:spLocks/>
          </p:cNvSpPr>
          <p:nvPr/>
        </p:nvSpPr>
        <p:spPr bwMode="auto">
          <a:xfrm>
            <a:off x="2514600" y="6248400"/>
            <a:ext cx="3200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eaLnBrk="1" hangingPunct="1">
              <a:spcBef>
                <a:spcPct val="0"/>
              </a:spcBef>
              <a:buClrTx/>
              <a:buSzTx/>
              <a:buFontTx/>
              <a:buNone/>
            </a:pPr>
            <a:r>
              <a:rPr lang="en-US" altLang="en-US" sz="1200">
                <a:solidFill>
                  <a:schemeClr val="tx2"/>
                </a:solidFill>
              </a:rPr>
              <a:t>Source: www.stopbullying.gov </a:t>
            </a:r>
          </a:p>
        </p:txBody>
      </p:sp>
      <p:sp>
        <p:nvSpPr>
          <p:cNvPr id="5222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B85FBFDD-607D-47D0-9C5D-56CC795EE133}" type="slidenum">
              <a:rPr lang="en-US" altLang="en-US" sz="1400">
                <a:solidFill>
                  <a:srgbClr val="FFFFFF"/>
                </a:solidFill>
              </a:rPr>
              <a:pPr>
                <a:spcBef>
                  <a:spcPct val="0"/>
                </a:spcBef>
                <a:buClrTx/>
                <a:buSzTx/>
                <a:buFontTx/>
                <a:buNone/>
              </a:pPr>
              <a:t>22</a:t>
            </a:fld>
            <a:endParaRPr lang="en-US" altLang="en-US" sz="1400">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7924800" cy="3352800"/>
          </a:xfrm>
        </p:spPr>
        <p:txBody>
          <a:bodyPr>
            <a:noAutofit/>
          </a:bodyPr>
          <a:lstStyle/>
          <a:p>
            <a:pPr algn="ctr" eaLnBrk="1" hangingPunct="1">
              <a:lnSpc>
                <a:spcPct val="200000"/>
              </a:lnSpc>
              <a:defRPr/>
            </a:pPr>
            <a:r>
              <a:rPr lang="en-US" sz="4000" dirty="0">
                <a:ea typeface="ＭＳ Ｐゴシック" charset="0"/>
                <a:cs typeface="ＭＳ Ｐゴシック" charset="0"/>
              </a:rPr>
              <a:t>Part </a:t>
            </a:r>
            <a:r>
              <a:rPr lang="en-US" sz="4000" dirty="0" smtClean="0">
                <a:ea typeface="ＭＳ Ｐゴシック" charset="0"/>
                <a:cs typeface="ＭＳ Ｐゴシック" charset="0"/>
              </a:rPr>
              <a:t>2</a:t>
            </a:r>
            <a:br>
              <a:rPr lang="en-US" sz="4000" dirty="0" smtClean="0">
                <a:ea typeface="ＭＳ Ｐゴシック" charset="0"/>
                <a:cs typeface="ＭＳ Ｐゴシック" charset="0"/>
              </a:rPr>
            </a:br>
            <a:r>
              <a:rPr lang="en-US" sz="4000" dirty="0" smtClean="0">
                <a:ea typeface="ＭＳ Ｐゴシック" charset="0"/>
                <a:cs typeface="ＭＳ Ｐゴシック" charset="0"/>
              </a:rPr>
              <a:t>: </a:t>
            </a:r>
            <a:r>
              <a:rPr lang="en-US" sz="4000" dirty="0">
                <a:ea typeface="ＭＳ Ｐゴシック" charset="0"/>
                <a:cs typeface="ＭＳ Ｐゴシック" charset="0"/>
              </a:rPr>
              <a:t>Bullying Prevention and Intervention for All School Stakeholders</a:t>
            </a:r>
          </a:p>
        </p:txBody>
      </p:sp>
      <p:sp>
        <p:nvSpPr>
          <p:cNvPr id="5427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508A07E3-C0B5-4741-91E6-295B7F34209E}" type="slidenum">
              <a:rPr lang="en-US" altLang="en-US" sz="1400">
                <a:solidFill>
                  <a:srgbClr val="FFFFFF"/>
                </a:solidFill>
              </a:rPr>
              <a:pPr>
                <a:spcBef>
                  <a:spcPct val="0"/>
                </a:spcBef>
                <a:buClrTx/>
                <a:buSzTx/>
                <a:buFontTx/>
                <a:buNone/>
              </a:pPr>
              <a:t>23</a:t>
            </a:fld>
            <a:endParaRPr lang="en-US" altLang="en-US" sz="140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pPr eaLnBrk="1" fontAlgn="auto" hangingPunct="1">
              <a:spcAft>
                <a:spcPts val="0"/>
              </a:spcAft>
              <a:defRPr/>
            </a:pPr>
            <a:r>
              <a:rPr lang="en-US" dirty="0" smtClean="0">
                <a:ea typeface="+mj-ea"/>
                <a:cs typeface="+mj-cs"/>
              </a:rPr>
              <a:t>Training ALL School Staff</a:t>
            </a:r>
            <a:endParaRPr lang="en-US" dirty="0">
              <a:ea typeface="+mj-ea"/>
              <a:cs typeface="+mj-cs"/>
            </a:endParaRPr>
          </a:p>
        </p:txBody>
      </p:sp>
      <p:sp>
        <p:nvSpPr>
          <p:cNvPr id="55299" name="Content Placeholder 2"/>
          <p:cNvSpPr>
            <a:spLocks noGrp="1"/>
          </p:cNvSpPr>
          <p:nvPr>
            <p:ph sz="quarter" idx="1"/>
          </p:nvPr>
        </p:nvSpPr>
        <p:spPr>
          <a:xfrm>
            <a:off x="457200" y="1447800"/>
            <a:ext cx="8077200" cy="4873625"/>
          </a:xfrm>
        </p:spPr>
        <p:txBody>
          <a:bodyPr/>
          <a:lstStyle/>
          <a:p>
            <a:pPr marL="0" indent="0" eaLnBrk="1" hangingPunct="1">
              <a:buFont typeface="Wingdings" panose="05000000000000000000" pitchFamily="2" charset="2"/>
              <a:buNone/>
            </a:pPr>
            <a:r>
              <a:rPr lang="en-US" altLang="en-US" smtClean="0"/>
              <a:t>Bullying is everyone’s problem.  It will only be controlled through a total school effort.  Administrators, faculty and Educational Support Professionals (ESP) who may witness bullying in their school this year include:</a:t>
            </a:r>
          </a:p>
          <a:p>
            <a:pPr marL="0" indent="0" eaLnBrk="1" hangingPunct="1"/>
            <a:r>
              <a:rPr lang="en-US" altLang="en-US" smtClean="0"/>
              <a:t>Teachers, Instructional aides &amp; substitute teachers</a:t>
            </a:r>
          </a:p>
          <a:p>
            <a:pPr marL="0" indent="0" eaLnBrk="1" hangingPunct="1"/>
            <a:r>
              <a:rPr lang="en-US" altLang="en-US" smtClean="0"/>
              <a:t>Administrators, Counselors, Social Workers, Nurses</a:t>
            </a:r>
          </a:p>
          <a:p>
            <a:pPr marL="0" indent="0" eaLnBrk="1" hangingPunct="1"/>
            <a:r>
              <a:rPr lang="en-US" altLang="en-US" smtClean="0"/>
              <a:t>Cafeteria staff</a:t>
            </a:r>
          </a:p>
          <a:p>
            <a:pPr marL="0" indent="0" eaLnBrk="1" hangingPunct="1"/>
            <a:r>
              <a:rPr lang="en-US" altLang="en-US" smtClean="0"/>
              <a:t>Bus Drivers</a:t>
            </a:r>
          </a:p>
          <a:p>
            <a:pPr marL="0" indent="0" eaLnBrk="1" hangingPunct="1"/>
            <a:r>
              <a:rPr lang="en-US" altLang="en-US" smtClean="0"/>
              <a:t>Custodians</a:t>
            </a:r>
          </a:p>
          <a:p>
            <a:pPr marL="0" indent="0" eaLnBrk="1" hangingPunct="1"/>
            <a:r>
              <a:rPr lang="en-US" altLang="en-US" smtClean="0"/>
              <a:t>Parent volunteers</a:t>
            </a:r>
          </a:p>
          <a:p>
            <a:pPr marL="0" indent="0" eaLnBrk="1" hangingPunct="1"/>
            <a:endParaRPr lang="en-US" altLang="en-US" smtClean="0"/>
          </a:p>
        </p:txBody>
      </p:sp>
      <p:sp>
        <p:nvSpPr>
          <p:cNvPr id="5530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C4F21144-251F-4F5F-BA65-1083785992E8}" type="slidenum">
              <a:rPr lang="en-US" altLang="en-US" sz="1400">
                <a:solidFill>
                  <a:srgbClr val="FFFFFF"/>
                </a:solidFill>
              </a:rPr>
              <a:pPr>
                <a:spcBef>
                  <a:spcPct val="0"/>
                </a:spcBef>
                <a:buClrTx/>
                <a:buSzTx/>
                <a:buFontTx/>
                <a:buNone/>
              </a:pPr>
              <a:t>24</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ＭＳ Ｐゴシック" charset="0"/>
              </a:rPr>
              <a:t>Training ALL School Staff</a:t>
            </a:r>
            <a:endParaRPr lang="en-US" dirty="0">
              <a:cs typeface="ＭＳ Ｐゴシック" charset="0"/>
            </a:endParaRPr>
          </a:p>
        </p:txBody>
      </p:sp>
      <p:sp>
        <p:nvSpPr>
          <p:cNvPr id="3" name="Content Placeholder 2"/>
          <p:cNvSpPr>
            <a:spLocks noGrp="1"/>
          </p:cNvSpPr>
          <p:nvPr>
            <p:ph sz="quarter" idx="1"/>
          </p:nvPr>
        </p:nvSpPr>
        <p:spPr>
          <a:xfrm>
            <a:off x="457200" y="1600200"/>
            <a:ext cx="7467600" cy="4873625"/>
          </a:xfrm>
        </p:spPr>
        <p:txBody>
          <a:bodyPr/>
          <a:lstStyle/>
          <a:p>
            <a:pPr marL="0" indent="0" eaLnBrk="1" fontAlgn="auto" hangingPunct="1">
              <a:spcAft>
                <a:spcPts val="0"/>
              </a:spcAft>
              <a:buFont typeface="Wingdings"/>
              <a:buNone/>
              <a:defRPr/>
            </a:pPr>
            <a:r>
              <a:rPr lang="en-US" dirty="0" smtClean="0">
                <a:cs typeface="ＭＳ Ｐゴシック" charset="0"/>
              </a:rPr>
              <a:t>School administrators are now required to  hold their staff accountable for recognizing and reporting acts of bullying.  We all need to be aware of:</a:t>
            </a:r>
          </a:p>
          <a:p>
            <a:pPr marL="0" indent="0" eaLnBrk="1" fontAlgn="auto" hangingPunct="1">
              <a:spcAft>
                <a:spcPts val="0"/>
              </a:spcAft>
              <a:buFont typeface="Wingdings"/>
              <a:buNone/>
              <a:defRPr/>
            </a:pPr>
            <a:endParaRPr lang="en-US" dirty="0" smtClean="0">
              <a:cs typeface="ＭＳ Ｐゴシック" charset="0"/>
            </a:endParaRPr>
          </a:p>
          <a:p>
            <a:pPr marL="274320" indent="-274320" eaLnBrk="1" fontAlgn="auto" hangingPunct="1">
              <a:spcAft>
                <a:spcPts val="0"/>
              </a:spcAft>
              <a:buFont typeface="Wingdings"/>
              <a:buChar char=""/>
              <a:defRPr/>
            </a:pPr>
            <a:r>
              <a:rPr lang="en-US" dirty="0" smtClean="0">
                <a:cs typeface="ＭＳ Ｐゴシック" charset="0"/>
              </a:rPr>
              <a:t>The definitions of bullying</a:t>
            </a:r>
          </a:p>
          <a:p>
            <a:pPr marL="274320" indent="-274320" eaLnBrk="1" fontAlgn="auto" hangingPunct="1">
              <a:spcAft>
                <a:spcPts val="0"/>
              </a:spcAft>
              <a:buFont typeface="Wingdings"/>
              <a:buChar char=""/>
              <a:defRPr/>
            </a:pPr>
            <a:r>
              <a:rPr lang="en-US" dirty="0" smtClean="0">
                <a:cs typeface="ＭＳ Ｐゴシック" charset="0"/>
              </a:rPr>
              <a:t>How to recognize bullying when we see it</a:t>
            </a:r>
          </a:p>
          <a:p>
            <a:pPr marL="274320" indent="-274320" eaLnBrk="1" fontAlgn="auto" hangingPunct="1">
              <a:spcAft>
                <a:spcPts val="0"/>
              </a:spcAft>
              <a:buFont typeface="Wingdings"/>
              <a:buChar char=""/>
              <a:defRPr/>
            </a:pPr>
            <a:r>
              <a:rPr lang="en-US" dirty="0" smtClean="0">
                <a:cs typeface="ＭＳ Ｐゴシック" charset="0"/>
              </a:rPr>
              <a:t>What are our schools protocols for reporting incidents to administrators</a:t>
            </a:r>
          </a:p>
          <a:p>
            <a:pPr marL="274320" indent="-274320" eaLnBrk="1" fontAlgn="auto" hangingPunct="1">
              <a:spcAft>
                <a:spcPts val="0"/>
              </a:spcAft>
              <a:buFont typeface="Wingdings"/>
              <a:buChar char=""/>
              <a:defRPr/>
            </a:pPr>
            <a:r>
              <a:rPr lang="en-US" dirty="0" smtClean="0">
                <a:cs typeface="ＭＳ Ｐゴシック" charset="0"/>
              </a:rPr>
              <a:t>How we can contribute to creating a safe school environment</a:t>
            </a:r>
          </a:p>
          <a:p>
            <a:pPr>
              <a:defRPr/>
            </a:pPr>
            <a:endParaRPr lang="en-US" dirty="0">
              <a:cs typeface="ＭＳ Ｐゴシック" charset="0"/>
            </a:endParaRPr>
          </a:p>
        </p:txBody>
      </p:sp>
      <p:sp>
        <p:nvSpPr>
          <p:cNvPr id="5734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A9D6226E-23FD-4ADE-8480-08C0AF97AD40}" type="slidenum">
              <a:rPr lang="en-US" altLang="en-US" sz="1400">
                <a:solidFill>
                  <a:srgbClr val="FFFFFF"/>
                </a:solidFill>
              </a:rPr>
              <a:pPr>
                <a:spcBef>
                  <a:spcPct val="0"/>
                </a:spcBef>
                <a:buClrTx/>
                <a:buSzTx/>
                <a:buFontTx/>
                <a:buNone/>
              </a:pPr>
              <a:t>25</a:t>
            </a:fld>
            <a:endParaRPr lang="en-US" altLang="en-US" sz="1400">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4873625"/>
          </a:xfrm>
        </p:spPr>
        <p:txBody>
          <a:bodyPr>
            <a:normAutofit/>
          </a:bodyPr>
          <a:lstStyle/>
          <a:p>
            <a:pPr marL="0" indent="0" algn="ctr" eaLnBrk="1" fontAlgn="auto" hangingPunct="1">
              <a:spcAft>
                <a:spcPts val="0"/>
              </a:spcAft>
              <a:buFont typeface="Wingdings"/>
              <a:buNone/>
              <a:defRPr/>
            </a:pPr>
            <a:endParaRPr lang="en-US" sz="3200" dirty="0" smtClean="0">
              <a:ea typeface="+mn-ea"/>
              <a:cs typeface="+mn-cs"/>
            </a:endParaRPr>
          </a:p>
          <a:p>
            <a:pPr marL="0" indent="0" algn="ctr" eaLnBrk="1" fontAlgn="auto" hangingPunct="1">
              <a:spcAft>
                <a:spcPts val="0"/>
              </a:spcAft>
              <a:buFont typeface="Wingdings"/>
              <a:buNone/>
              <a:defRPr/>
            </a:pPr>
            <a:endParaRPr lang="en-US" sz="3200" dirty="0">
              <a:ea typeface="+mn-ea"/>
              <a:cs typeface="+mn-cs"/>
            </a:endParaRPr>
          </a:p>
          <a:p>
            <a:pPr marL="0" indent="0" algn="ctr" eaLnBrk="1" fontAlgn="auto" hangingPunct="1">
              <a:spcAft>
                <a:spcPts val="0"/>
              </a:spcAft>
              <a:buFont typeface="Wingdings"/>
              <a:buNone/>
              <a:defRPr/>
            </a:pPr>
            <a:r>
              <a:rPr lang="en-US" sz="3200" dirty="0" smtClean="0">
                <a:ea typeface="+mn-ea"/>
                <a:cs typeface="+mn-cs"/>
              </a:rPr>
              <a:t>Bullying </a:t>
            </a:r>
            <a:r>
              <a:rPr lang="en-US" sz="3200" dirty="0">
                <a:ea typeface="+mn-ea"/>
                <a:cs typeface="+mn-cs"/>
              </a:rPr>
              <a:t>can occur </a:t>
            </a:r>
            <a:endParaRPr lang="en-US" sz="3200" dirty="0" smtClean="0">
              <a:ea typeface="+mn-ea"/>
              <a:cs typeface="+mn-cs"/>
            </a:endParaRPr>
          </a:p>
          <a:p>
            <a:pPr marL="0" indent="0" algn="ctr" eaLnBrk="1" fontAlgn="auto" hangingPunct="1">
              <a:spcAft>
                <a:spcPts val="0"/>
              </a:spcAft>
              <a:buFont typeface="Wingdings"/>
              <a:buNone/>
              <a:defRPr/>
            </a:pPr>
            <a:r>
              <a:rPr lang="en-US" sz="3200" dirty="0" smtClean="0">
                <a:ea typeface="+mn-ea"/>
                <a:cs typeface="+mn-cs"/>
              </a:rPr>
              <a:t>anywhere </a:t>
            </a:r>
            <a:r>
              <a:rPr lang="en-US" sz="3200" dirty="0">
                <a:ea typeface="+mn-ea"/>
                <a:cs typeface="+mn-cs"/>
              </a:rPr>
              <a:t>in the school</a:t>
            </a:r>
          </a:p>
          <a:p>
            <a:pPr marL="274320" indent="-274320" eaLnBrk="1" fontAlgn="auto" hangingPunct="1">
              <a:spcAft>
                <a:spcPts val="0"/>
              </a:spcAft>
              <a:buFont typeface="Wingdings"/>
              <a:buChar char=""/>
              <a:defRPr/>
            </a:pPr>
            <a:endParaRPr lang="en-US" sz="3200" dirty="0">
              <a:ea typeface="+mn-ea"/>
              <a:cs typeface="+mn-cs"/>
            </a:endParaRPr>
          </a:p>
        </p:txBody>
      </p:sp>
      <p:sp>
        <p:nvSpPr>
          <p:cNvPr id="5939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0359AC8C-9B20-4FCC-AEB0-40421D11DF5D}" type="slidenum">
              <a:rPr lang="en-US" altLang="en-US" sz="1400">
                <a:solidFill>
                  <a:srgbClr val="FFFFFF"/>
                </a:solidFill>
              </a:rPr>
              <a:pPr>
                <a:spcBef>
                  <a:spcPct val="0"/>
                </a:spcBef>
                <a:buClrTx/>
                <a:buSzTx/>
                <a:buFontTx/>
                <a:buNone/>
              </a:pPr>
              <a:t>26</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sz="quarter" idx="1"/>
          </p:nvPr>
        </p:nvSpPr>
        <p:spPr>
          <a:xfrm>
            <a:off x="457200" y="838200"/>
            <a:ext cx="7467600" cy="5635625"/>
          </a:xfrm>
        </p:spPr>
        <p:txBody>
          <a:bodyPr/>
          <a:lstStyle/>
          <a:p>
            <a:pPr marL="0" indent="0" eaLnBrk="1" hangingPunct="1">
              <a:buFont typeface="Wingdings" panose="05000000000000000000" pitchFamily="2" charset="2"/>
              <a:buNone/>
            </a:pPr>
            <a:r>
              <a:rPr lang="en-US" altLang="en-US" b="1" smtClean="0"/>
              <a:t>In the Cafeteria</a:t>
            </a:r>
            <a:endParaRPr lang="en-US" altLang="en-US" smtClean="0"/>
          </a:p>
          <a:p>
            <a:pPr marL="0" indent="0" eaLnBrk="1" hangingPunct="1"/>
            <a:endParaRPr lang="en-US" altLang="en-US" smtClean="0"/>
          </a:p>
          <a:p>
            <a:pPr marL="0" indent="0" eaLnBrk="1" hangingPunct="1">
              <a:buFont typeface="Wingdings" panose="05000000000000000000" pitchFamily="2" charset="2"/>
              <a:buNone/>
            </a:pPr>
            <a:r>
              <a:rPr lang="en-US" altLang="en-US" smtClean="0"/>
              <a:t>School food service professionals can have a big impact on anti-bullying efforts.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The less structured nature of most school cafeterias make them environments with increased opportunities for bullying behaviors.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If you are a food service ESP, here’s what you can do:</a:t>
            </a:r>
          </a:p>
          <a:p>
            <a:pPr marL="0" indent="0" eaLnBrk="1" hangingPunct="1"/>
            <a:endParaRPr lang="en-US" altLang="en-US" smtClean="0"/>
          </a:p>
        </p:txBody>
      </p:sp>
      <p:sp>
        <p:nvSpPr>
          <p:cNvPr id="6144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DC801053-E2C6-4C2D-9DD4-1EA215DED09B}" type="slidenum">
              <a:rPr lang="en-US" altLang="en-US" sz="1400">
                <a:solidFill>
                  <a:srgbClr val="FFFFFF"/>
                </a:solidFill>
              </a:rPr>
              <a:pPr>
                <a:spcBef>
                  <a:spcPct val="0"/>
                </a:spcBef>
                <a:buClrTx/>
                <a:buSzTx/>
                <a:buFontTx/>
                <a:buNone/>
              </a:pPr>
              <a:t>27</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sz="quarter" idx="1"/>
          </p:nvPr>
        </p:nvSpPr>
        <p:spPr>
          <a:xfrm>
            <a:off x="457200" y="457200"/>
            <a:ext cx="7467600" cy="6016625"/>
          </a:xfrm>
        </p:spPr>
        <p:txBody>
          <a:bodyPr/>
          <a:lstStyle/>
          <a:p>
            <a:pPr eaLnBrk="1" hangingPunct="1"/>
            <a:r>
              <a:rPr lang="en-US" altLang="en-US" smtClean="0"/>
              <a:t>HOW CAN I HELP PREVENT BULLYING IN THE CAFETERIA?</a:t>
            </a:r>
            <a:endParaRPr lang="en-US" altLang="en-US" sz="2000" smtClean="0"/>
          </a:p>
          <a:p>
            <a:pPr lvl="1" eaLnBrk="1" hangingPunct="1"/>
            <a:r>
              <a:rPr lang="en-US" altLang="en-US" sz="2400" smtClean="0"/>
              <a:t>Create a positive cafeteria environment by treating students the way you’d like them to treat each other.</a:t>
            </a:r>
            <a:endParaRPr lang="en-US" altLang="en-US" sz="2000" smtClean="0"/>
          </a:p>
          <a:p>
            <a:pPr lvl="1" eaLnBrk="1" hangingPunct="1"/>
            <a:r>
              <a:rPr lang="en-US" altLang="en-US" sz="2400" smtClean="0"/>
              <a:t>Use positive non-verbal interactions – a smile or nod or thumbs up</a:t>
            </a:r>
            <a:endParaRPr lang="en-US" altLang="en-US" sz="2000" smtClean="0"/>
          </a:p>
          <a:p>
            <a:pPr lvl="1" eaLnBrk="1" hangingPunct="1"/>
            <a:r>
              <a:rPr lang="en-US" altLang="en-US" sz="2400" smtClean="0"/>
              <a:t>Notice something positive about the students and do or say something about it to them or someone else where they can hear it.</a:t>
            </a:r>
            <a:endParaRPr lang="en-US" altLang="en-US" sz="2000" smtClean="0"/>
          </a:p>
          <a:p>
            <a:pPr lvl="1" eaLnBrk="1" hangingPunct="1"/>
            <a:r>
              <a:rPr lang="en-US" altLang="en-US" sz="2400" smtClean="0"/>
              <a:t>Don’t expect students to solve bullying incidents themselves; they lack the skills.</a:t>
            </a:r>
            <a:endParaRPr lang="en-US" altLang="en-US" sz="2000" smtClean="0"/>
          </a:p>
          <a:p>
            <a:pPr lvl="1" eaLnBrk="1" hangingPunct="1"/>
            <a:r>
              <a:rPr lang="en-US" altLang="en-US" sz="2400" smtClean="0"/>
              <a:t>Encourage students to report incidents of bullying to you and other adults.</a:t>
            </a:r>
            <a:endParaRPr lang="en-US" altLang="en-US" sz="2000" smtClean="0"/>
          </a:p>
          <a:p>
            <a:pPr eaLnBrk="1" hangingPunct="1"/>
            <a:endParaRPr lang="en-US" altLang="en-US" smtClean="0"/>
          </a:p>
          <a:p>
            <a:pPr eaLnBrk="1" hangingPunct="1"/>
            <a:endParaRPr lang="en-US" altLang="en-US" smtClean="0"/>
          </a:p>
        </p:txBody>
      </p:sp>
      <p:sp>
        <p:nvSpPr>
          <p:cNvPr id="6349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555378BE-7A86-4376-AC39-AF4250D11CC3}" type="slidenum">
              <a:rPr lang="en-US" altLang="en-US" sz="1400">
                <a:solidFill>
                  <a:srgbClr val="FFFFFF"/>
                </a:solidFill>
              </a:rPr>
              <a:pPr>
                <a:spcBef>
                  <a:spcPct val="0"/>
                </a:spcBef>
                <a:buClrTx/>
                <a:buSzTx/>
                <a:buFontTx/>
                <a:buNone/>
              </a:pPr>
              <a:t>28</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sz="quarter" idx="1"/>
          </p:nvPr>
        </p:nvSpPr>
        <p:spPr>
          <a:xfrm>
            <a:off x="457200" y="381000"/>
            <a:ext cx="7467600" cy="6092825"/>
          </a:xfrm>
        </p:spPr>
        <p:txBody>
          <a:bodyPr/>
          <a:lstStyle/>
          <a:p>
            <a:pPr eaLnBrk="1" hangingPunct="1">
              <a:lnSpc>
                <a:spcPct val="90000"/>
              </a:lnSpc>
            </a:pPr>
            <a:r>
              <a:rPr lang="en-US" altLang="en-US" smtClean="0"/>
              <a:t>HOW CAN I INTERVENE WHEN I OBSERVE BULLYING IN THE CAFETERIA?</a:t>
            </a:r>
          </a:p>
          <a:p>
            <a:pPr eaLnBrk="1" hangingPunct="1">
              <a:lnSpc>
                <a:spcPct val="90000"/>
              </a:lnSpc>
            </a:pPr>
            <a:endParaRPr lang="en-US" altLang="en-US" smtClean="0"/>
          </a:p>
          <a:p>
            <a:pPr eaLnBrk="1" hangingPunct="1">
              <a:lnSpc>
                <a:spcPct val="90000"/>
              </a:lnSpc>
            </a:pPr>
            <a:r>
              <a:rPr lang="en-US" altLang="en-US" smtClean="0"/>
              <a:t>Learn about bullying so you know what you are looking for (see previous slides or handout)</a:t>
            </a:r>
          </a:p>
          <a:p>
            <a:pPr eaLnBrk="1" hangingPunct="1">
              <a:lnSpc>
                <a:spcPct val="90000"/>
              </a:lnSpc>
            </a:pPr>
            <a:r>
              <a:rPr lang="en-US" altLang="en-US" smtClean="0"/>
              <a:t>Learn what your schools discipline policy is for bullying and what support is in place for victims of bullying.</a:t>
            </a:r>
          </a:p>
          <a:p>
            <a:pPr eaLnBrk="1" hangingPunct="1">
              <a:lnSpc>
                <a:spcPct val="90000"/>
              </a:lnSpc>
            </a:pPr>
            <a:r>
              <a:rPr lang="en-US" altLang="en-US" smtClean="0"/>
              <a:t>When you see something, do something – be assertive and calm.</a:t>
            </a:r>
          </a:p>
          <a:p>
            <a:pPr eaLnBrk="1" hangingPunct="1">
              <a:lnSpc>
                <a:spcPct val="90000"/>
              </a:lnSpc>
            </a:pPr>
            <a:r>
              <a:rPr lang="en-US" altLang="en-US" smtClean="0"/>
              <a:t>Express strong disapproval of and stop bullying when it occurs</a:t>
            </a:r>
          </a:p>
          <a:p>
            <a:pPr eaLnBrk="1" hangingPunct="1">
              <a:lnSpc>
                <a:spcPct val="90000"/>
              </a:lnSpc>
            </a:pPr>
            <a:r>
              <a:rPr lang="en-US" altLang="en-US" smtClean="0"/>
              <a:t>Report incidents as required by your school’s policy.</a:t>
            </a:r>
          </a:p>
          <a:p>
            <a:pPr eaLnBrk="1" hangingPunct="1">
              <a:lnSpc>
                <a:spcPct val="90000"/>
              </a:lnSpc>
              <a:buFont typeface="Wingdings" panose="05000000000000000000" pitchFamily="2" charset="2"/>
              <a:buNone/>
            </a:pPr>
            <a:endParaRPr lang="en-US" altLang="en-US" sz="1400" smtClean="0"/>
          </a:p>
          <a:p>
            <a:pPr algn="ctr" eaLnBrk="1" hangingPunct="1">
              <a:lnSpc>
                <a:spcPct val="90000"/>
              </a:lnSpc>
              <a:buFont typeface="Wingdings" panose="05000000000000000000" pitchFamily="2" charset="2"/>
              <a:buNone/>
            </a:pPr>
            <a:r>
              <a:rPr lang="en-US" altLang="en-US" sz="1400" smtClean="0"/>
              <a:t>Source: National Education Association (</a:t>
            </a:r>
            <a:r>
              <a:rPr lang="en-US" altLang="en-US" sz="1400" u="sng" smtClean="0">
                <a:hlinkClick r:id="rId3"/>
              </a:rPr>
              <a:t>www.nea.org</a:t>
            </a:r>
            <a:r>
              <a:rPr lang="en-US" altLang="en-US" sz="1400" u="sng" smtClean="0"/>
              <a:t>)</a:t>
            </a:r>
            <a:endParaRPr lang="en-US" altLang="en-US" sz="1400" smtClean="0"/>
          </a:p>
        </p:txBody>
      </p:sp>
      <p:sp>
        <p:nvSpPr>
          <p:cNvPr id="6553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6024D4E3-8C63-491F-8335-FDDE809E9614}" type="slidenum">
              <a:rPr lang="en-US" altLang="en-US" sz="1400">
                <a:solidFill>
                  <a:srgbClr val="FFFFFF"/>
                </a:solidFill>
              </a:rPr>
              <a:pPr>
                <a:spcBef>
                  <a:spcPct val="0"/>
                </a:spcBef>
                <a:buClrTx/>
                <a:buSzTx/>
                <a:buFontTx/>
                <a:buNone/>
              </a:pPr>
              <a:t>29</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7467600" cy="1905000"/>
          </a:xfrm>
        </p:spPr>
        <p:txBody>
          <a:bodyPr>
            <a:noAutofit/>
          </a:bodyPr>
          <a:lstStyle/>
          <a:p>
            <a:pPr algn="ctr" eaLnBrk="1" hangingPunct="1">
              <a:lnSpc>
                <a:spcPct val="200000"/>
              </a:lnSpc>
              <a:defRPr/>
            </a:pPr>
            <a:r>
              <a:rPr lang="en-US" sz="4000" dirty="0">
                <a:ea typeface="ＭＳ Ｐゴシック" charset="0"/>
                <a:cs typeface="ＭＳ Ｐゴシック" charset="0"/>
              </a:rPr>
              <a:t>Part </a:t>
            </a:r>
            <a:r>
              <a:rPr lang="en-US" sz="4000" dirty="0" smtClean="0">
                <a:ea typeface="ＭＳ Ｐゴシック" charset="0"/>
                <a:cs typeface="ＭＳ Ｐゴシック" charset="0"/>
              </a:rPr>
              <a:t>1: </a:t>
            </a:r>
            <a:r>
              <a:rPr lang="en-US" sz="4000" dirty="0">
                <a:ea typeface="ＭＳ Ｐゴシック" charset="0"/>
                <a:cs typeface="ＭＳ Ｐゴシック" charset="0"/>
              </a:rPr>
              <a:t>Bullying </a:t>
            </a:r>
            <a:r>
              <a:rPr lang="en-US" sz="4000" dirty="0" smtClean="0">
                <a:ea typeface="ＭＳ Ｐゴシック" charset="0"/>
                <a:cs typeface="ＭＳ Ｐゴシック" charset="0"/>
              </a:rPr>
              <a:t>Overview and </a:t>
            </a:r>
            <a:r>
              <a:rPr lang="en-US" sz="4000" dirty="0">
                <a:ea typeface="ＭＳ Ｐゴシック" charset="0"/>
                <a:cs typeface="ＭＳ Ｐゴシック" charset="0"/>
              </a:rPr>
              <a:t>Terminology</a:t>
            </a:r>
          </a:p>
        </p:txBody>
      </p:sp>
      <p:sp>
        <p:nvSpPr>
          <p:cNvPr id="1331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85DE63A5-303B-4464-BAFB-6832A71CBDF3}" type="slidenum">
              <a:rPr lang="en-US" altLang="en-US" sz="1400">
                <a:solidFill>
                  <a:srgbClr val="FFFFFF"/>
                </a:solidFill>
              </a:rPr>
              <a:pPr>
                <a:spcBef>
                  <a:spcPct val="0"/>
                </a:spcBef>
                <a:buClrTx/>
                <a:buSzTx/>
                <a:buFontTx/>
                <a:buNone/>
              </a:pPr>
              <a:t>3</a:t>
            </a:fld>
            <a:endParaRPr lang="en-US" altLang="en-US" sz="1400">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sz="quarter" idx="1"/>
          </p:nvPr>
        </p:nvSpPr>
        <p:spPr>
          <a:xfrm>
            <a:off x="457200" y="762000"/>
            <a:ext cx="7467600" cy="5711825"/>
          </a:xfrm>
        </p:spPr>
        <p:txBody>
          <a:bodyPr/>
          <a:lstStyle/>
          <a:p>
            <a:pPr marL="0" indent="0" eaLnBrk="1" hangingPunct="1">
              <a:buFont typeface="Wingdings" panose="05000000000000000000" pitchFamily="2" charset="2"/>
              <a:buNone/>
            </a:pPr>
            <a:r>
              <a:rPr lang="en-US" altLang="en-US" b="1" smtClean="0"/>
              <a:t>In the Classroom</a:t>
            </a: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By design, students spend a majority of their school day within the classroom.  Teachers, instructional aides, parent volunteers and substitute teachers have considerable interaction with students and therefore can have a considerable impact on bullying prevention.</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  Here is what you can do:</a:t>
            </a:r>
          </a:p>
          <a:p>
            <a:pPr marL="0" indent="0" eaLnBrk="1" hangingPunct="1"/>
            <a:endParaRPr lang="en-US" altLang="en-US" smtClean="0"/>
          </a:p>
        </p:txBody>
      </p:sp>
      <p:sp>
        <p:nvSpPr>
          <p:cNvPr id="6758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9F722578-8B17-4294-B5A6-A3D39C8BC12A}" type="slidenum">
              <a:rPr lang="en-US" altLang="en-US" sz="1400">
                <a:solidFill>
                  <a:srgbClr val="FFFFFF"/>
                </a:solidFill>
              </a:rPr>
              <a:pPr>
                <a:spcBef>
                  <a:spcPct val="0"/>
                </a:spcBef>
                <a:buClrTx/>
                <a:buSzTx/>
                <a:buFontTx/>
                <a:buNone/>
              </a:pPr>
              <a:t>30</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67600" cy="5711825"/>
          </a:xfrm>
        </p:spPr>
        <p:txBody>
          <a:bodyPr>
            <a:normAutofit/>
          </a:bodyPr>
          <a:lstStyle/>
          <a:p>
            <a:pPr marL="0" indent="0" eaLnBrk="1" fontAlgn="auto" hangingPunct="1">
              <a:spcAft>
                <a:spcPts val="0"/>
              </a:spcAft>
              <a:buFont typeface="Wingdings"/>
              <a:buNone/>
              <a:defRPr/>
            </a:pPr>
            <a:r>
              <a:rPr lang="en-US" dirty="0">
                <a:ea typeface="+mn-ea"/>
                <a:cs typeface="+mn-cs"/>
              </a:rPr>
              <a:t>HOW CAN I HELP PREVENT BULLYING IN THE CLASSROOM</a:t>
            </a:r>
            <a:r>
              <a:rPr lang="en-US" dirty="0" smtClean="0">
                <a:ea typeface="+mn-ea"/>
                <a:cs typeface="+mn-cs"/>
              </a:rPr>
              <a:t>?</a:t>
            </a:r>
          </a:p>
          <a:p>
            <a:pPr marL="0" indent="0" eaLnBrk="1" fontAlgn="auto" hangingPunct="1">
              <a:spcAft>
                <a:spcPts val="0"/>
              </a:spcAft>
              <a:buFont typeface="Wingdings"/>
              <a:buNone/>
              <a:defRPr/>
            </a:pPr>
            <a:endParaRPr lang="en-US" dirty="0">
              <a:ea typeface="+mn-ea"/>
              <a:cs typeface="+mn-cs"/>
            </a:endParaRPr>
          </a:p>
          <a:p>
            <a:pPr marL="274320" indent="-274320" eaLnBrk="1" fontAlgn="auto" hangingPunct="1">
              <a:spcAft>
                <a:spcPts val="0"/>
              </a:spcAft>
              <a:buFont typeface="Wingdings"/>
              <a:buChar char=""/>
              <a:defRPr/>
            </a:pPr>
            <a:r>
              <a:rPr lang="en-US" dirty="0">
                <a:ea typeface="+mn-ea"/>
                <a:cs typeface="+mn-cs"/>
              </a:rPr>
              <a:t>Create a safe and supportive environment in your classroom</a:t>
            </a:r>
          </a:p>
          <a:p>
            <a:pPr marL="274320" indent="-274320" eaLnBrk="1" fontAlgn="auto" hangingPunct="1">
              <a:spcAft>
                <a:spcPts val="0"/>
              </a:spcAft>
              <a:buFont typeface="Wingdings"/>
              <a:buChar char=""/>
              <a:defRPr/>
            </a:pPr>
            <a:r>
              <a:rPr lang="en-US" dirty="0">
                <a:ea typeface="+mn-ea"/>
                <a:cs typeface="+mn-cs"/>
              </a:rPr>
              <a:t>Develop rules with your students so they set their own climate of respect and responsibility</a:t>
            </a:r>
          </a:p>
          <a:p>
            <a:pPr marL="274320" indent="-274320" eaLnBrk="1" fontAlgn="auto" hangingPunct="1">
              <a:spcAft>
                <a:spcPts val="0"/>
              </a:spcAft>
              <a:buFont typeface="Wingdings"/>
              <a:buChar char=""/>
              <a:defRPr/>
            </a:pPr>
            <a:r>
              <a:rPr lang="en-US" dirty="0">
                <a:ea typeface="+mn-ea"/>
                <a:cs typeface="+mn-cs"/>
              </a:rPr>
              <a:t>Use positive terms like what to do rather than what not to do</a:t>
            </a:r>
          </a:p>
          <a:p>
            <a:pPr marL="274320" indent="-274320" eaLnBrk="1" fontAlgn="auto" hangingPunct="1">
              <a:spcAft>
                <a:spcPts val="0"/>
              </a:spcAft>
              <a:buFont typeface="Wingdings"/>
              <a:buChar char=""/>
              <a:defRPr/>
            </a:pPr>
            <a:r>
              <a:rPr lang="en-US" dirty="0">
                <a:ea typeface="+mn-ea"/>
                <a:cs typeface="+mn-cs"/>
              </a:rPr>
              <a:t>Manage student behavior.  Overall, well-managed classrooms are less likely to have bullying.</a:t>
            </a:r>
          </a:p>
          <a:p>
            <a:pPr marL="274320" indent="-274320" eaLnBrk="1" fontAlgn="auto" hangingPunct="1">
              <a:spcAft>
                <a:spcPts val="0"/>
              </a:spcAft>
              <a:buFont typeface="Wingdings"/>
              <a:buChar char=""/>
              <a:defRPr/>
            </a:pPr>
            <a:endParaRPr lang="en-US" dirty="0">
              <a:ea typeface="+mn-ea"/>
              <a:cs typeface="+mn-cs"/>
            </a:endParaRPr>
          </a:p>
        </p:txBody>
      </p:sp>
      <p:sp>
        <p:nvSpPr>
          <p:cNvPr id="6963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0C8CDD98-9C2E-4D05-946E-6C722FD212A1}" type="slidenum">
              <a:rPr lang="en-US" altLang="en-US" sz="1400">
                <a:solidFill>
                  <a:srgbClr val="FFFFFF"/>
                </a:solidFill>
              </a:rPr>
              <a:pPr>
                <a:spcBef>
                  <a:spcPct val="0"/>
                </a:spcBef>
                <a:buClrTx/>
                <a:buSzTx/>
                <a:buFontTx/>
                <a:buNone/>
              </a:pPr>
              <a:t>31</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2"/>
          <p:cNvSpPr>
            <a:spLocks noGrp="1"/>
          </p:cNvSpPr>
          <p:nvPr>
            <p:ph sz="quarter" idx="1"/>
          </p:nvPr>
        </p:nvSpPr>
        <p:spPr>
          <a:xfrm>
            <a:off x="457200" y="533400"/>
            <a:ext cx="7467600" cy="5940425"/>
          </a:xfrm>
        </p:spPr>
        <p:txBody>
          <a:bodyPr/>
          <a:lstStyle/>
          <a:p>
            <a:pPr marL="0" indent="0" eaLnBrk="1" hangingPunct="1">
              <a:buFont typeface="Wingdings" panose="05000000000000000000" pitchFamily="2" charset="2"/>
              <a:buNone/>
            </a:pPr>
            <a:r>
              <a:rPr lang="en-US" altLang="en-US" smtClean="0"/>
              <a:t>HOW CAN I  INTERVENE WHEN I OBSERVE BULLYING IN THE CLASSROOM?</a:t>
            </a:r>
          </a:p>
          <a:p>
            <a:pPr marL="0" indent="0" eaLnBrk="1" hangingPunct="1"/>
            <a:endParaRPr lang="en-US" altLang="en-US" smtClean="0"/>
          </a:p>
          <a:p>
            <a:pPr marL="0" indent="0" eaLnBrk="1" hangingPunct="1"/>
            <a:r>
              <a:rPr lang="en-US" altLang="en-US" smtClean="0"/>
              <a:t>Learn about bullying so you can effectively identify bullying behaviors</a:t>
            </a:r>
          </a:p>
          <a:p>
            <a:pPr marL="0" indent="0" eaLnBrk="1" hangingPunct="1"/>
            <a:r>
              <a:rPr lang="en-US" altLang="en-US" smtClean="0"/>
              <a:t>Intervene immediately.  It’s okay to get another adult to help if necessary.</a:t>
            </a:r>
          </a:p>
          <a:p>
            <a:pPr marL="0" indent="0" eaLnBrk="1" hangingPunct="1"/>
            <a:r>
              <a:rPr lang="en-US" altLang="en-US" smtClean="0"/>
              <a:t>Separate the students involved</a:t>
            </a:r>
          </a:p>
          <a:p>
            <a:pPr marL="0" indent="0" eaLnBrk="1" hangingPunct="1"/>
            <a:r>
              <a:rPr lang="en-US" altLang="en-US" smtClean="0"/>
              <a:t>Stay Calm. Reassure the students involved, including bystanders.</a:t>
            </a:r>
          </a:p>
          <a:p>
            <a:pPr marL="0" indent="0" eaLnBrk="1" hangingPunct="1"/>
            <a:r>
              <a:rPr lang="en-US" altLang="en-US" smtClean="0"/>
              <a:t>Model Respectful behavior when you intervene.</a:t>
            </a:r>
          </a:p>
          <a:p>
            <a:pPr marL="0" indent="0" eaLnBrk="1" hangingPunct="1"/>
            <a:r>
              <a:rPr lang="en-US" altLang="en-US" smtClean="0"/>
              <a:t>Follow your school’s incident reporting protocols.</a:t>
            </a:r>
          </a:p>
          <a:p>
            <a:pPr marL="0" indent="0" eaLnBrk="1" hangingPunct="1"/>
            <a:r>
              <a:rPr lang="en-US" altLang="en-US" smtClean="0"/>
              <a:t>Refer the victim to medical or counseling support if necessary.</a:t>
            </a:r>
          </a:p>
          <a:p>
            <a:pPr marL="0" indent="0" eaLnBrk="1" hangingPunct="1"/>
            <a:endParaRPr lang="en-US" altLang="en-US" smtClean="0"/>
          </a:p>
          <a:p>
            <a:pPr marL="0" indent="0" eaLnBrk="1" hangingPunct="1"/>
            <a:endParaRPr lang="en-US" altLang="en-US" smtClean="0"/>
          </a:p>
          <a:p>
            <a:pPr marL="0" indent="0" eaLnBrk="1" hangingPunct="1"/>
            <a:endParaRPr lang="en-US" altLang="en-US" smtClean="0"/>
          </a:p>
        </p:txBody>
      </p:sp>
      <p:sp>
        <p:nvSpPr>
          <p:cNvPr id="7168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86111E6C-CF5B-474C-BD94-41431AAB3216}" type="slidenum">
              <a:rPr lang="en-US" altLang="en-US" sz="1400">
                <a:solidFill>
                  <a:srgbClr val="FFFFFF"/>
                </a:solidFill>
              </a:rPr>
              <a:pPr>
                <a:spcBef>
                  <a:spcPct val="0"/>
                </a:spcBef>
                <a:buClrTx/>
                <a:buSzTx/>
                <a:buFontTx/>
                <a:buNone/>
              </a:pPr>
              <a:t>32</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sz="quarter" idx="1"/>
          </p:nvPr>
        </p:nvSpPr>
        <p:spPr>
          <a:xfrm>
            <a:off x="457200" y="457200"/>
            <a:ext cx="7467600" cy="6016625"/>
          </a:xfrm>
        </p:spPr>
        <p:txBody>
          <a:bodyPr/>
          <a:lstStyle/>
          <a:p>
            <a:pPr marL="0" indent="0" eaLnBrk="1" hangingPunct="1">
              <a:buFont typeface="Wingdings" panose="05000000000000000000" pitchFamily="2" charset="2"/>
              <a:buNone/>
            </a:pPr>
            <a:r>
              <a:rPr lang="en-US" altLang="en-US" b="1" smtClean="0"/>
              <a:t>A note to Substitute teachers…</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You may be more likely to see bullying than the full time teacher.  Students sometimes feel that classroom rules don’t apply on days that they have a substitute teacher.  Knowing this, your preparation on the days you substitute teach can greatly impact behaviors in your classroom.  Things you can do are:</a:t>
            </a:r>
          </a:p>
          <a:p>
            <a:pPr marL="0" indent="0" eaLnBrk="1" hangingPunct="1"/>
            <a:r>
              <a:rPr lang="en-US" altLang="en-US" smtClean="0"/>
              <a:t>Learn the teachers classroom rules and </a:t>
            </a:r>
            <a:r>
              <a:rPr lang="en-US" altLang="en-US" b="1" smtClean="0"/>
              <a:t>be consistent</a:t>
            </a:r>
            <a:endParaRPr lang="en-US" altLang="en-US" smtClean="0"/>
          </a:p>
          <a:p>
            <a:pPr marL="0" indent="0" eaLnBrk="1" hangingPunct="1"/>
            <a:r>
              <a:rPr lang="en-US" altLang="en-US" smtClean="0"/>
              <a:t>Know ahead of time how to report any behaviors that require disciplinary action</a:t>
            </a:r>
          </a:p>
          <a:p>
            <a:pPr marL="0" indent="0" eaLnBrk="1" hangingPunct="1"/>
            <a:r>
              <a:rPr lang="en-US" altLang="en-US" smtClean="0"/>
              <a:t>Learn about bullying definitions &amp; descriptions</a:t>
            </a:r>
          </a:p>
          <a:p>
            <a:pPr marL="0" indent="0" eaLnBrk="1" hangingPunct="1"/>
            <a:endParaRPr lang="en-US" altLang="en-US" smtClean="0"/>
          </a:p>
          <a:p>
            <a:pPr marL="0" indent="0" algn="ctr" eaLnBrk="1" hangingPunct="1">
              <a:buFont typeface="Wingdings" panose="05000000000000000000" pitchFamily="2" charset="2"/>
              <a:buNone/>
            </a:pPr>
            <a:r>
              <a:rPr lang="en-US" altLang="en-US" sz="1400" smtClean="0"/>
              <a:t>Source: www.stopbullying.gov</a:t>
            </a:r>
          </a:p>
          <a:p>
            <a:pPr marL="0" indent="0" eaLnBrk="1" hangingPunct="1"/>
            <a:endParaRPr lang="en-US" altLang="en-US" smtClean="0"/>
          </a:p>
        </p:txBody>
      </p:sp>
      <p:sp>
        <p:nvSpPr>
          <p:cNvPr id="7373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3240EE5E-0868-437E-ABD3-6319D968207E}" type="slidenum">
              <a:rPr lang="en-US" altLang="en-US" sz="1400">
                <a:solidFill>
                  <a:srgbClr val="FFFFFF"/>
                </a:solidFill>
              </a:rPr>
              <a:pPr>
                <a:spcBef>
                  <a:spcPct val="0"/>
                </a:spcBef>
                <a:buClrTx/>
                <a:buSzTx/>
                <a:buFontTx/>
                <a:buNone/>
              </a:pPr>
              <a:t>33</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ea typeface="+mj-ea"/>
              <a:cs typeface="+mj-cs"/>
            </a:endParaRPr>
          </a:p>
        </p:txBody>
      </p:sp>
      <p:sp>
        <p:nvSpPr>
          <p:cNvPr id="3" name="Content Placeholder 2"/>
          <p:cNvSpPr>
            <a:spLocks noGrp="1"/>
          </p:cNvSpPr>
          <p:nvPr>
            <p:ph sz="quarter" idx="1"/>
          </p:nvPr>
        </p:nvSpPr>
        <p:spPr>
          <a:xfrm>
            <a:off x="457200" y="1600200"/>
            <a:ext cx="7467600" cy="4873625"/>
          </a:xfrm>
        </p:spPr>
        <p:txBody>
          <a:bodyPr>
            <a:normAutofit/>
          </a:bodyPr>
          <a:lstStyle/>
          <a:p>
            <a:pPr marL="0" indent="0" eaLnBrk="1" fontAlgn="auto" hangingPunct="1">
              <a:spcAft>
                <a:spcPts val="0"/>
              </a:spcAft>
              <a:buFont typeface="Wingdings"/>
              <a:buNone/>
              <a:defRPr/>
            </a:pPr>
            <a:r>
              <a:rPr lang="en-US" sz="2800" b="1" dirty="0">
                <a:ea typeface="+mn-ea"/>
                <a:cs typeface="+mn-cs"/>
              </a:rPr>
              <a:t>On the Bus</a:t>
            </a:r>
            <a:endParaRPr lang="en-US" sz="2800" dirty="0">
              <a:ea typeface="+mn-ea"/>
              <a:cs typeface="+mn-cs"/>
            </a:endParaRPr>
          </a:p>
          <a:p>
            <a:pPr marL="274320" indent="-274320" eaLnBrk="1" fontAlgn="auto" hangingPunct="1">
              <a:spcAft>
                <a:spcPts val="0"/>
              </a:spcAft>
              <a:buFont typeface="Wingdings"/>
              <a:buChar char=""/>
              <a:defRPr/>
            </a:pPr>
            <a:endParaRPr lang="en-US" sz="2800" dirty="0" smtClean="0">
              <a:ea typeface="+mn-ea"/>
              <a:cs typeface="+mn-cs"/>
            </a:endParaRPr>
          </a:p>
          <a:p>
            <a:pPr marL="0" indent="0" eaLnBrk="1" fontAlgn="auto" hangingPunct="1">
              <a:spcAft>
                <a:spcPts val="0"/>
              </a:spcAft>
              <a:buFont typeface="Wingdings"/>
              <a:buNone/>
              <a:defRPr/>
            </a:pPr>
            <a:r>
              <a:rPr lang="en-US" sz="2800" dirty="0" smtClean="0">
                <a:ea typeface="+mn-ea"/>
                <a:cs typeface="+mn-cs"/>
              </a:rPr>
              <a:t>The </a:t>
            </a:r>
            <a:r>
              <a:rPr lang="en-US" sz="2800" dirty="0">
                <a:ea typeface="+mn-ea"/>
                <a:cs typeface="+mn-cs"/>
              </a:rPr>
              <a:t>bus is a place where bullying can occur on a frequent basis. Bus drivers can make a big difference in reducing these behaviors and creating an environment that sets the students up for success once they arrive at school.</a:t>
            </a:r>
          </a:p>
          <a:p>
            <a:pPr marL="274320" indent="-274320" eaLnBrk="1" fontAlgn="auto" hangingPunct="1">
              <a:spcAft>
                <a:spcPts val="0"/>
              </a:spcAft>
              <a:buFont typeface="Wingdings"/>
              <a:buChar char=""/>
              <a:defRPr/>
            </a:pPr>
            <a:endParaRPr lang="en-US" sz="2800" dirty="0">
              <a:ea typeface="+mn-ea"/>
              <a:cs typeface="+mn-cs"/>
            </a:endParaRPr>
          </a:p>
        </p:txBody>
      </p:sp>
      <p:sp>
        <p:nvSpPr>
          <p:cNvPr id="7578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DD7E6A20-9736-484C-A4A9-E75AC95E380B}" type="slidenum">
              <a:rPr lang="en-US" altLang="en-US" sz="1400">
                <a:solidFill>
                  <a:srgbClr val="FFFFFF"/>
                </a:solidFill>
              </a:rPr>
              <a:pPr>
                <a:spcBef>
                  <a:spcPct val="0"/>
                </a:spcBef>
                <a:buClrTx/>
                <a:buSzTx/>
                <a:buFontTx/>
                <a:buNone/>
              </a:pPr>
              <a:t>34</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sz="quarter" idx="1"/>
          </p:nvPr>
        </p:nvSpPr>
        <p:spPr>
          <a:xfrm>
            <a:off x="457200" y="228600"/>
            <a:ext cx="8001000" cy="6245225"/>
          </a:xfrm>
        </p:spPr>
        <p:txBody>
          <a:bodyPr/>
          <a:lstStyle/>
          <a:p>
            <a:pPr marL="0" indent="0" eaLnBrk="1" hangingPunct="1">
              <a:buFont typeface="Wingdings" panose="05000000000000000000" pitchFamily="2" charset="2"/>
              <a:buNone/>
            </a:pPr>
            <a:r>
              <a:rPr lang="en-US" altLang="en-US" b="1" smtClean="0"/>
              <a:t>HOW CAN I HELP PREVENT BULLYING ON THE BUS?</a:t>
            </a:r>
          </a:p>
          <a:p>
            <a:pPr marL="0" indent="0" eaLnBrk="1" hangingPunct="1"/>
            <a:endParaRPr lang="en-US" altLang="en-US" smtClean="0"/>
          </a:p>
          <a:p>
            <a:pPr marL="0" indent="0" eaLnBrk="1" hangingPunct="1"/>
            <a:r>
              <a:rPr lang="en-US" altLang="en-US" sz="2100" smtClean="0"/>
              <a:t>Explain that you expect for students to follow the rules while on the bus. Remind that name calling and put downs are bullying behaviors and are strictly forbidden on your bus.</a:t>
            </a:r>
          </a:p>
          <a:p>
            <a:pPr marL="0" indent="0" eaLnBrk="1" hangingPunct="1"/>
            <a:r>
              <a:rPr lang="en-US" altLang="en-US" sz="2100" smtClean="0"/>
              <a:t>Model Respect for each child</a:t>
            </a:r>
          </a:p>
          <a:p>
            <a:pPr marL="0" indent="0" eaLnBrk="1" hangingPunct="1"/>
            <a:r>
              <a:rPr lang="en-US" altLang="en-US" sz="2100" smtClean="0"/>
              <a:t>Create a caring, respectful, and cooperative climate on the bus by: </a:t>
            </a:r>
          </a:p>
          <a:p>
            <a:pPr lvl="1" eaLnBrk="1" hangingPunct="1"/>
            <a:r>
              <a:rPr lang="en-US" altLang="en-US" smtClean="0"/>
              <a:t>Greeting students daily</a:t>
            </a:r>
          </a:p>
          <a:p>
            <a:pPr lvl="1" eaLnBrk="1" hangingPunct="1"/>
            <a:r>
              <a:rPr lang="en-US" altLang="en-US" smtClean="0"/>
              <a:t>Ask students how their day went</a:t>
            </a:r>
          </a:p>
          <a:p>
            <a:pPr lvl="1" eaLnBrk="1" hangingPunct="1"/>
            <a:r>
              <a:rPr lang="en-US" altLang="en-US" smtClean="0"/>
              <a:t>Know the names of students on your bus</a:t>
            </a:r>
          </a:p>
          <a:p>
            <a:pPr lvl="1" eaLnBrk="1" hangingPunct="1"/>
            <a:endParaRPr lang="en-US" altLang="en-US" smtClean="0"/>
          </a:p>
          <a:p>
            <a:pPr marL="0" indent="0" eaLnBrk="1" hangingPunct="1"/>
            <a:r>
              <a:rPr lang="en-US" altLang="en-US" sz="2100" smtClean="0"/>
              <a:t>Strongly encourage students to report anything that makes them feel uncomfortable or afraid during the bus ride.</a:t>
            </a:r>
          </a:p>
          <a:p>
            <a:pPr marL="0" indent="0" eaLnBrk="1" hangingPunct="1"/>
            <a:r>
              <a:rPr lang="en-US" altLang="en-US" sz="2100" smtClean="0"/>
              <a:t>Encourage parents to stand at bus stops </a:t>
            </a:r>
          </a:p>
          <a:p>
            <a:pPr marL="0" indent="0" eaLnBrk="1" hangingPunct="1"/>
            <a:endParaRPr lang="en-US" altLang="en-US" sz="2100" smtClean="0"/>
          </a:p>
          <a:p>
            <a:pPr marL="0" indent="0" eaLnBrk="1" hangingPunct="1">
              <a:buFont typeface="Wingdings" panose="05000000000000000000" pitchFamily="2" charset="2"/>
              <a:buNone/>
            </a:pPr>
            <a:r>
              <a:rPr lang="en-US" altLang="en-US" sz="2100" smtClean="0"/>
              <a:t> </a:t>
            </a:r>
          </a:p>
          <a:p>
            <a:pPr marL="0" indent="0" eaLnBrk="1" hangingPunct="1"/>
            <a:endParaRPr lang="en-US" altLang="en-US" sz="2100" smtClean="0"/>
          </a:p>
        </p:txBody>
      </p:sp>
      <p:sp>
        <p:nvSpPr>
          <p:cNvPr id="7782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69D8DE79-A0A8-47A1-8A00-B6AA8A537D62}" type="slidenum">
              <a:rPr lang="en-US" altLang="en-US" sz="1400">
                <a:solidFill>
                  <a:srgbClr val="FFFFFF"/>
                </a:solidFill>
              </a:rPr>
              <a:pPr>
                <a:spcBef>
                  <a:spcPct val="0"/>
                </a:spcBef>
                <a:buClrTx/>
                <a:buSzTx/>
                <a:buFontTx/>
                <a:buNone/>
              </a:pPr>
              <a:t>35</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2"/>
          <p:cNvSpPr>
            <a:spLocks noGrp="1"/>
          </p:cNvSpPr>
          <p:nvPr>
            <p:ph sz="quarter" idx="1"/>
          </p:nvPr>
        </p:nvSpPr>
        <p:spPr>
          <a:xfrm>
            <a:off x="381000" y="228600"/>
            <a:ext cx="8153400" cy="5635625"/>
          </a:xfrm>
        </p:spPr>
        <p:txBody>
          <a:bodyPr/>
          <a:lstStyle/>
          <a:p>
            <a:pPr eaLnBrk="1" hangingPunct="1">
              <a:lnSpc>
                <a:spcPct val="80000"/>
              </a:lnSpc>
            </a:pPr>
            <a:r>
              <a:rPr lang="en-US" altLang="en-US" sz="2800" b="1" smtClean="0"/>
              <a:t>HOW CAN I  INTERVENE WHEN I OBSERVE BULLYING ON THE BUS?</a:t>
            </a:r>
          </a:p>
          <a:p>
            <a:pPr eaLnBrk="1" hangingPunct="1">
              <a:lnSpc>
                <a:spcPct val="80000"/>
              </a:lnSpc>
            </a:pPr>
            <a:endParaRPr lang="en-US" altLang="en-US" sz="2800" b="1" smtClean="0"/>
          </a:p>
          <a:p>
            <a:pPr eaLnBrk="1" hangingPunct="1">
              <a:lnSpc>
                <a:spcPct val="80000"/>
              </a:lnSpc>
            </a:pPr>
            <a:r>
              <a:rPr lang="en-US" altLang="en-US" sz="2800" smtClean="0"/>
              <a:t>Speak Up – Stop the Action!</a:t>
            </a:r>
          </a:p>
          <a:p>
            <a:pPr eaLnBrk="1" hangingPunct="1">
              <a:lnSpc>
                <a:spcPct val="80000"/>
              </a:lnSpc>
            </a:pPr>
            <a:r>
              <a:rPr lang="en-US" altLang="en-US" sz="2800" smtClean="0"/>
              <a:t>Pull over and stop the bus</a:t>
            </a:r>
          </a:p>
          <a:p>
            <a:pPr eaLnBrk="1" hangingPunct="1">
              <a:lnSpc>
                <a:spcPct val="80000"/>
              </a:lnSpc>
            </a:pPr>
            <a:r>
              <a:rPr lang="en-US" altLang="en-US" sz="2800" smtClean="0"/>
              <a:t>Support the Victim</a:t>
            </a:r>
          </a:p>
          <a:p>
            <a:pPr eaLnBrk="1" hangingPunct="1">
              <a:lnSpc>
                <a:spcPct val="80000"/>
              </a:lnSpc>
            </a:pPr>
            <a:r>
              <a:rPr lang="en-US" altLang="en-US" sz="2800" smtClean="0"/>
              <a:t>Name the bullying behavior</a:t>
            </a:r>
          </a:p>
          <a:p>
            <a:pPr eaLnBrk="1" hangingPunct="1">
              <a:lnSpc>
                <a:spcPct val="80000"/>
              </a:lnSpc>
            </a:pPr>
            <a:r>
              <a:rPr lang="en-US" altLang="en-US" sz="2800" smtClean="0"/>
              <a:t>Refer to the school and bus rules</a:t>
            </a:r>
          </a:p>
          <a:p>
            <a:pPr eaLnBrk="1" hangingPunct="1">
              <a:lnSpc>
                <a:spcPct val="80000"/>
              </a:lnSpc>
            </a:pPr>
            <a:r>
              <a:rPr lang="en-US" altLang="en-US" sz="2800" smtClean="0"/>
              <a:t>Impose immediate consequences (at least move bully near you)</a:t>
            </a:r>
          </a:p>
          <a:p>
            <a:pPr eaLnBrk="1" hangingPunct="1">
              <a:lnSpc>
                <a:spcPct val="80000"/>
              </a:lnSpc>
            </a:pPr>
            <a:r>
              <a:rPr lang="en-US" altLang="en-US" sz="2800" smtClean="0"/>
              <a:t>Encourage the bystanders</a:t>
            </a:r>
          </a:p>
          <a:p>
            <a:pPr eaLnBrk="1" hangingPunct="1">
              <a:lnSpc>
                <a:spcPct val="80000"/>
              </a:lnSpc>
            </a:pPr>
            <a:r>
              <a:rPr lang="en-US" altLang="en-US" sz="2800" smtClean="0"/>
              <a:t>Report the incident immediately, following school corporation protocols</a:t>
            </a:r>
          </a:p>
          <a:p>
            <a:pPr eaLnBrk="1" hangingPunct="1">
              <a:lnSpc>
                <a:spcPct val="80000"/>
              </a:lnSpc>
              <a:buFont typeface="Wingdings" panose="05000000000000000000" pitchFamily="2" charset="2"/>
              <a:buNone/>
            </a:pPr>
            <a:r>
              <a:rPr lang="en-US" altLang="en-US" sz="2800" smtClean="0"/>
              <a:t> </a:t>
            </a:r>
          </a:p>
          <a:p>
            <a:pPr eaLnBrk="1" hangingPunct="1">
              <a:lnSpc>
                <a:spcPct val="80000"/>
              </a:lnSpc>
              <a:buFont typeface="Wingdings" panose="05000000000000000000" pitchFamily="2" charset="2"/>
              <a:buNone/>
            </a:pPr>
            <a:endParaRPr lang="en-US" altLang="en-US" sz="1500" smtClean="0">
              <a:latin typeface="Century Gothic" panose="020B0502020202020204" pitchFamily="34" charset="0"/>
            </a:endParaRPr>
          </a:p>
          <a:p>
            <a:pPr eaLnBrk="1" hangingPunct="1">
              <a:lnSpc>
                <a:spcPct val="80000"/>
              </a:lnSpc>
            </a:pPr>
            <a:endParaRPr lang="en-US" altLang="en-US" sz="1500" smtClean="0"/>
          </a:p>
        </p:txBody>
      </p:sp>
      <p:sp>
        <p:nvSpPr>
          <p:cNvPr id="79875" name="Rectangle 3"/>
          <p:cNvSpPr>
            <a:spLocks noChangeArrowheads="1"/>
          </p:cNvSpPr>
          <p:nvPr/>
        </p:nvSpPr>
        <p:spPr bwMode="auto">
          <a:xfrm>
            <a:off x="609600" y="5648325"/>
            <a:ext cx="7162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lgn="ctr" eaLnBrk="1" hangingPunct="1">
              <a:spcBef>
                <a:spcPct val="0"/>
              </a:spcBef>
              <a:buClrTx/>
              <a:buSzTx/>
              <a:buFont typeface="Wingdings" panose="05000000000000000000" pitchFamily="2" charset="2"/>
              <a:buNone/>
            </a:pPr>
            <a:r>
              <a:rPr lang="en-US" altLang="en-US" sz="1800">
                <a:latin typeface="Century Gothic" panose="020B0502020202020204" pitchFamily="34" charset="0"/>
              </a:rPr>
              <a:t>Source: Monroe County Community School Corporation (MCCSC) </a:t>
            </a:r>
          </a:p>
          <a:p>
            <a:pPr algn="ctr" eaLnBrk="1" hangingPunct="1">
              <a:spcBef>
                <a:spcPct val="0"/>
              </a:spcBef>
              <a:buClrTx/>
              <a:buSzTx/>
              <a:buFont typeface="Wingdings" panose="05000000000000000000" pitchFamily="2" charset="2"/>
              <a:buNone/>
            </a:pPr>
            <a:r>
              <a:rPr lang="en-US" altLang="en-US" sz="1800">
                <a:latin typeface="Century Gothic" panose="020B0502020202020204" pitchFamily="34" charset="0"/>
              </a:rPr>
              <a:t>Powerpoint Presentation June 2013</a:t>
            </a:r>
          </a:p>
          <a:p>
            <a:pPr eaLnBrk="1" hangingPunct="1">
              <a:spcBef>
                <a:spcPct val="0"/>
              </a:spcBef>
              <a:buClrTx/>
              <a:buSzTx/>
              <a:buFont typeface="Wingdings" panose="05000000000000000000" pitchFamily="2" charset="2"/>
              <a:buNone/>
            </a:pPr>
            <a:r>
              <a:rPr lang="en-US" altLang="en-US" sz="1800"/>
              <a:t> </a:t>
            </a:r>
          </a:p>
        </p:txBody>
      </p:sp>
      <p:sp>
        <p:nvSpPr>
          <p:cNvPr id="798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5BAA0EB0-B7E4-4257-BFDB-A6FD5A1BDDB5}" type="slidenum">
              <a:rPr lang="en-US" altLang="en-US" sz="1400">
                <a:solidFill>
                  <a:srgbClr val="FFFFFF"/>
                </a:solidFill>
              </a:rPr>
              <a:pPr>
                <a:spcBef>
                  <a:spcPct val="0"/>
                </a:spcBef>
                <a:buClrTx/>
                <a:buSzTx/>
                <a:buFontTx/>
                <a:buNone/>
              </a:pPr>
              <a:t>36</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425"/>
          </a:xfrm>
        </p:spPr>
        <p:txBody>
          <a:bodyPr>
            <a:noAutofit/>
          </a:bodyPr>
          <a:lstStyle/>
          <a:p>
            <a:pPr marL="0" indent="0" eaLnBrk="1" fontAlgn="auto" hangingPunct="1">
              <a:spcAft>
                <a:spcPts val="0"/>
              </a:spcAft>
              <a:buFont typeface="Wingdings"/>
              <a:buNone/>
              <a:defRPr/>
            </a:pPr>
            <a:r>
              <a:rPr lang="en-US" sz="2800" b="1" dirty="0">
                <a:ea typeface="+mn-ea"/>
                <a:cs typeface="+mn-cs"/>
              </a:rPr>
              <a:t>In the </a:t>
            </a:r>
            <a:r>
              <a:rPr lang="en-US" sz="2800" b="1" dirty="0" smtClean="0">
                <a:ea typeface="+mn-ea"/>
                <a:cs typeface="+mn-cs"/>
              </a:rPr>
              <a:t>Hallways &amp; </a:t>
            </a:r>
            <a:r>
              <a:rPr lang="en-US" sz="2800" b="1" dirty="0">
                <a:ea typeface="+mn-ea"/>
                <a:cs typeface="+mn-cs"/>
              </a:rPr>
              <a:t>Common Areas</a:t>
            </a:r>
            <a:endParaRPr lang="en-US" sz="2800" dirty="0">
              <a:ea typeface="+mn-ea"/>
              <a:cs typeface="+mn-cs"/>
            </a:endParaRPr>
          </a:p>
          <a:p>
            <a:pPr marL="0" indent="0" eaLnBrk="1" fontAlgn="auto" hangingPunct="1">
              <a:spcAft>
                <a:spcPts val="0"/>
              </a:spcAft>
              <a:buFont typeface="Wingdings"/>
              <a:buNone/>
              <a:defRPr/>
            </a:pPr>
            <a:endParaRPr lang="en-US" sz="2800" dirty="0" smtClean="0">
              <a:ea typeface="+mn-ea"/>
              <a:cs typeface="+mn-cs"/>
            </a:endParaRPr>
          </a:p>
          <a:p>
            <a:pPr marL="274320" indent="-274320" eaLnBrk="1" fontAlgn="auto" hangingPunct="1">
              <a:spcAft>
                <a:spcPts val="0"/>
              </a:spcAft>
              <a:buFont typeface="Courier New" pitchFamily="49" charset="0"/>
              <a:buChar char="o"/>
              <a:defRPr/>
            </a:pPr>
            <a:r>
              <a:rPr lang="en-US" sz="2800" dirty="0" smtClean="0">
                <a:ea typeface="+mn-ea"/>
                <a:cs typeface="+mn-cs"/>
              </a:rPr>
              <a:t>Crowed </a:t>
            </a:r>
            <a:r>
              <a:rPr lang="en-US" sz="2800" dirty="0">
                <a:ea typeface="+mn-ea"/>
                <a:cs typeface="+mn-cs"/>
              </a:rPr>
              <a:t>hallways are environments that are capable of promoting aggressive behavior.  </a:t>
            </a:r>
            <a:endParaRPr lang="en-US" sz="2800" dirty="0" smtClean="0">
              <a:ea typeface="+mn-ea"/>
              <a:cs typeface="+mn-cs"/>
            </a:endParaRPr>
          </a:p>
          <a:p>
            <a:pPr marL="274320" indent="-274320" eaLnBrk="1" fontAlgn="auto" hangingPunct="1">
              <a:spcAft>
                <a:spcPts val="0"/>
              </a:spcAft>
              <a:buFont typeface="Courier New" pitchFamily="49" charset="0"/>
              <a:buChar char="o"/>
              <a:defRPr/>
            </a:pPr>
            <a:r>
              <a:rPr lang="en-US" sz="2800" dirty="0" smtClean="0">
                <a:ea typeface="+mn-ea"/>
                <a:cs typeface="+mn-cs"/>
              </a:rPr>
              <a:t>It </a:t>
            </a:r>
            <a:r>
              <a:rPr lang="en-US" sz="2800" dirty="0">
                <a:ea typeface="+mn-ea"/>
                <a:cs typeface="+mn-cs"/>
              </a:rPr>
              <a:t>is important for administrators to coordinate teachers and staff to insure an adequate level of supervision.  </a:t>
            </a:r>
            <a:endParaRPr lang="en-US" sz="2800" dirty="0" smtClean="0">
              <a:ea typeface="+mn-ea"/>
              <a:cs typeface="+mn-cs"/>
            </a:endParaRPr>
          </a:p>
          <a:p>
            <a:pPr marL="274320" indent="-274320" eaLnBrk="1" fontAlgn="auto" hangingPunct="1">
              <a:spcAft>
                <a:spcPts val="0"/>
              </a:spcAft>
              <a:buFont typeface="Courier New" pitchFamily="49" charset="0"/>
              <a:buChar char="o"/>
              <a:defRPr/>
            </a:pPr>
            <a:r>
              <a:rPr lang="en-US" sz="2800" b="1" dirty="0" smtClean="0">
                <a:ea typeface="+mn-ea"/>
                <a:cs typeface="+mn-cs"/>
              </a:rPr>
              <a:t>A </a:t>
            </a:r>
            <a:r>
              <a:rPr lang="en-US" sz="2800" b="1" dirty="0">
                <a:ea typeface="+mn-ea"/>
                <a:cs typeface="+mn-cs"/>
              </a:rPr>
              <a:t>key role can be played by custodians.</a:t>
            </a:r>
            <a:r>
              <a:rPr lang="en-US" sz="2800" dirty="0">
                <a:ea typeface="+mn-ea"/>
                <a:cs typeface="+mn-cs"/>
              </a:rPr>
              <a:t>  The nature of their role in the school allows custodians to observe student behavior throughout the school building each day.</a:t>
            </a:r>
          </a:p>
          <a:p>
            <a:pPr marL="274320" indent="-274320" eaLnBrk="1" fontAlgn="auto" hangingPunct="1">
              <a:spcAft>
                <a:spcPts val="0"/>
              </a:spcAft>
              <a:buFont typeface="Wingdings"/>
              <a:buChar char=""/>
              <a:defRPr/>
            </a:pPr>
            <a:endParaRPr lang="en-US" sz="2800" dirty="0">
              <a:ea typeface="+mn-ea"/>
              <a:cs typeface="+mn-cs"/>
            </a:endParaRPr>
          </a:p>
        </p:txBody>
      </p:sp>
      <p:sp>
        <p:nvSpPr>
          <p:cNvPr id="8192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BFF5F8E2-8407-423D-8B87-628C14896FA9}" type="slidenum">
              <a:rPr lang="en-US" altLang="en-US" sz="1400">
                <a:solidFill>
                  <a:srgbClr val="FFFFFF"/>
                </a:solidFill>
              </a:rPr>
              <a:pPr>
                <a:spcBef>
                  <a:spcPct val="0"/>
                </a:spcBef>
                <a:buClrTx/>
                <a:buSzTx/>
                <a:buFontTx/>
                <a:buNone/>
              </a:pPr>
              <a:t>37</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2"/>
          <p:cNvSpPr>
            <a:spLocks noGrp="1"/>
          </p:cNvSpPr>
          <p:nvPr>
            <p:ph sz="quarter" idx="1"/>
          </p:nvPr>
        </p:nvSpPr>
        <p:spPr>
          <a:xfrm>
            <a:off x="457200" y="228600"/>
            <a:ext cx="7467600" cy="6245225"/>
          </a:xfrm>
        </p:spPr>
        <p:txBody>
          <a:bodyPr/>
          <a:lstStyle/>
          <a:p>
            <a:pPr eaLnBrk="1" hangingPunct="1"/>
            <a:r>
              <a:rPr lang="en-US" altLang="en-US" sz="2800" b="1" smtClean="0"/>
              <a:t>HOW CAN I HELP PREVENT BULLYING IN THE HALLS?</a:t>
            </a:r>
          </a:p>
          <a:p>
            <a:pPr eaLnBrk="1" hangingPunct="1">
              <a:buFont typeface="Wingdings" panose="05000000000000000000" pitchFamily="2" charset="2"/>
              <a:buNone/>
            </a:pPr>
            <a:r>
              <a:rPr lang="en-US" altLang="en-US" sz="2800" smtClean="0"/>
              <a:t> </a:t>
            </a:r>
          </a:p>
          <a:p>
            <a:pPr eaLnBrk="1" hangingPunct="1"/>
            <a:r>
              <a:rPr lang="en-US" altLang="en-US" sz="2800" smtClean="0"/>
              <a:t>Establish a culture of inclusion and respect that welcomes all students.</a:t>
            </a:r>
          </a:p>
          <a:p>
            <a:pPr eaLnBrk="1" hangingPunct="1"/>
            <a:r>
              <a:rPr lang="en-US" altLang="en-US" sz="2800" smtClean="0"/>
              <a:t>Maintain adequate supervision in hallways and common areas at all time</a:t>
            </a:r>
          </a:p>
          <a:p>
            <a:pPr eaLnBrk="1" hangingPunct="1"/>
            <a:r>
              <a:rPr lang="en-US" altLang="en-US" sz="2800" smtClean="0"/>
              <a:t>Role model a positive and respectful attitude when interacting with students</a:t>
            </a:r>
          </a:p>
          <a:p>
            <a:pPr eaLnBrk="1" hangingPunct="1"/>
            <a:r>
              <a:rPr lang="en-US" altLang="en-US" sz="2800" smtClean="0"/>
              <a:t>Be aware of “Hot Spots.” Bullying may be more likely to occur in areas with little or no adult supervision. </a:t>
            </a:r>
          </a:p>
          <a:p>
            <a:pPr eaLnBrk="1" hangingPunct="1"/>
            <a:endParaRPr lang="en-US" altLang="en-US" sz="2800" smtClean="0"/>
          </a:p>
        </p:txBody>
      </p:sp>
      <p:sp>
        <p:nvSpPr>
          <p:cNvPr id="8397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DFCD7F9E-D8DC-4305-848B-709C54A32716}" type="slidenum">
              <a:rPr lang="en-US" altLang="en-US" sz="1400">
                <a:solidFill>
                  <a:srgbClr val="FFFFFF"/>
                </a:solidFill>
              </a:rPr>
              <a:pPr>
                <a:spcBef>
                  <a:spcPct val="0"/>
                </a:spcBef>
                <a:buClrTx/>
                <a:buSzTx/>
                <a:buFontTx/>
                <a:buNone/>
              </a:pPr>
              <a:t>38</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p:cNvSpPr>
            <a:spLocks noGrp="1"/>
          </p:cNvSpPr>
          <p:nvPr>
            <p:ph sz="quarter" idx="1"/>
          </p:nvPr>
        </p:nvSpPr>
        <p:spPr>
          <a:xfrm>
            <a:off x="457200" y="914400"/>
            <a:ext cx="7467600" cy="5559425"/>
          </a:xfrm>
        </p:spPr>
        <p:txBody>
          <a:bodyPr/>
          <a:lstStyle/>
          <a:p>
            <a:pPr marL="0" indent="0" eaLnBrk="1" hangingPunct="1">
              <a:buFont typeface="Wingdings" panose="05000000000000000000" pitchFamily="2" charset="2"/>
              <a:buNone/>
            </a:pPr>
            <a:r>
              <a:rPr lang="en-US" altLang="en-US" b="1" smtClean="0"/>
              <a:t>HOW CAN I INTERVENE WHEN I OBSERVE BULLYING IN THE HALLS?</a:t>
            </a:r>
          </a:p>
          <a:p>
            <a:pPr marL="0" indent="0" eaLnBrk="1" hangingPunct="1"/>
            <a:endParaRPr lang="en-US" altLang="en-US" smtClean="0"/>
          </a:p>
          <a:p>
            <a:pPr marL="0" indent="0" eaLnBrk="1" hangingPunct="1"/>
            <a:r>
              <a:rPr lang="en-US" altLang="en-US" smtClean="0"/>
              <a:t>Calmly intervene.  If the situation warrants it, get another adult to help.</a:t>
            </a:r>
          </a:p>
          <a:p>
            <a:pPr marL="0" indent="0" eaLnBrk="1" hangingPunct="1"/>
            <a:r>
              <a:rPr lang="en-US" altLang="en-US" smtClean="0"/>
              <a:t>Do not publically criticize the students involved </a:t>
            </a:r>
          </a:p>
          <a:p>
            <a:pPr marL="0" indent="0" eaLnBrk="1" hangingPunct="1"/>
            <a:r>
              <a:rPr lang="en-US" altLang="en-US" smtClean="0"/>
              <a:t>Follow your school’s incident reporting protocols.</a:t>
            </a:r>
          </a:p>
          <a:p>
            <a:pPr marL="0" indent="0" eaLnBrk="1" hangingPunct="1"/>
            <a:r>
              <a:rPr lang="en-US" altLang="en-US" smtClean="0"/>
              <a:t>Provide support for the victim if necessary.</a:t>
            </a:r>
          </a:p>
          <a:p>
            <a:pPr marL="0" indent="0" eaLnBrk="1" hangingPunct="1">
              <a:buFont typeface="Wingdings" panose="05000000000000000000" pitchFamily="2" charset="2"/>
              <a:buNone/>
            </a:pPr>
            <a:endParaRPr lang="en-US" altLang="en-US" sz="1000" smtClean="0">
              <a:latin typeface="Century Gothic" panose="020B0502020202020204" pitchFamily="34" charset="0"/>
            </a:endParaRPr>
          </a:p>
          <a:p>
            <a:pPr marL="0" indent="0" algn="ctr" eaLnBrk="1" hangingPunct="1">
              <a:buFont typeface="Wingdings" panose="05000000000000000000" pitchFamily="2" charset="2"/>
              <a:buNone/>
            </a:pPr>
            <a:r>
              <a:rPr lang="en-US" altLang="en-US" sz="1400" smtClean="0">
                <a:latin typeface="Century Gothic" panose="020B0502020202020204" pitchFamily="34" charset="0"/>
              </a:rPr>
              <a:t>Source: </a:t>
            </a:r>
            <a:r>
              <a:rPr lang="en-US" altLang="en-US" sz="1400" u="sng" smtClean="0">
                <a:latin typeface="Century Gothic" panose="020B0502020202020204" pitchFamily="34" charset="0"/>
                <a:hlinkClick r:id="rId3"/>
              </a:rPr>
              <a:t>www.stopbullying.gov</a:t>
            </a:r>
            <a:endParaRPr lang="en-US" altLang="en-US" sz="1400" smtClean="0">
              <a:latin typeface="Century Gothic" panose="020B0502020202020204" pitchFamily="34" charset="0"/>
            </a:endParaRPr>
          </a:p>
          <a:p>
            <a:pPr marL="0" indent="0" eaLnBrk="1" hangingPunct="1"/>
            <a:endParaRPr lang="en-US" altLang="en-US" smtClean="0">
              <a:latin typeface="Century Gothic" panose="020B0502020202020204" pitchFamily="34" charset="0"/>
            </a:endParaRPr>
          </a:p>
        </p:txBody>
      </p:sp>
      <p:sp>
        <p:nvSpPr>
          <p:cNvPr id="8601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AF90047A-67AA-472D-B5B9-32FE5CBB1457}" type="slidenum">
              <a:rPr lang="en-US" altLang="en-US" sz="1400">
                <a:solidFill>
                  <a:srgbClr val="FFFFFF"/>
                </a:solidFill>
              </a:rPr>
              <a:pPr>
                <a:spcBef>
                  <a:spcPct val="0"/>
                </a:spcBef>
                <a:buClrTx/>
                <a:buSzTx/>
                <a:buFontTx/>
                <a:buNone/>
              </a:pPr>
              <a:t>39</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ea typeface="ＭＳ Ｐゴシック" charset="0"/>
                <a:cs typeface="ＭＳ Ｐゴシック" charset="0"/>
              </a:rPr>
              <a:t>Bullying Prevention and the Law</a:t>
            </a:r>
            <a:br>
              <a:rPr lang="en-US" sz="3200" dirty="0" smtClean="0">
                <a:ea typeface="ＭＳ Ｐゴシック" charset="0"/>
                <a:cs typeface="ＭＳ Ｐゴシック" charset="0"/>
              </a:rPr>
            </a:br>
            <a:endParaRPr lang="en-US" dirty="0">
              <a:ea typeface="ＭＳ Ｐゴシック" charset="0"/>
              <a:cs typeface="ＭＳ Ｐゴシック" charset="0"/>
            </a:endParaRPr>
          </a:p>
        </p:txBody>
      </p:sp>
      <p:sp>
        <p:nvSpPr>
          <p:cNvPr id="15363" name="Content Placeholder 2"/>
          <p:cNvSpPr>
            <a:spLocks noGrp="1"/>
          </p:cNvSpPr>
          <p:nvPr>
            <p:ph sz="quarter" idx="1"/>
          </p:nvPr>
        </p:nvSpPr>
        <p:spPr>
          <a:xfrm>
            <a:off x="457200" y="990600"/>
            <a:ext cx="7696200" cy="5562600"/>
          </a:xfrm>
        </p:spPr>
        <p:txBody>
          <a:bodyPr/>
          <a:lstStyle/>
          <a:p>
            <a:pPr eaLnBrk="1" hangingPunct="1"/>
            <a:r>
              <a:rPr lang="en-US" altLang="en-US" b="1" smtClean="0"/>
              <a:t>Bullying is defined for Indiana schools in HEA 1423</a:t>
            </a:r>
          </a:p>
          <a:p>
            <a:pPr eaLnBrk="1" hangingPunct="1"/>
            <a:endParaRPr lang="en-US" altLang="en-US" b="1" smtClean="0"/>
          </a:p>
          <a:p>
            <a:pPr eaLnBrk="1" hangingPunct="1"/>
            <a:r>
              <a:rPr lang="en-US" altLang="en-US" sz="2000" smtClean="0"/>
              <a:t>IC 20-33-8-0.2 – </a:t>
            </a:r>
            <a:r>
              <a:rPr lang="ja-JP" altLang="en-US" sz="2000" smtClean="0"/>
              <a:t>“</a:t>
            </a:r>
            <a:r>
              <a:rPr lang="en-US" altLang="ja-JP" sz="2000" smtClean="0"/>
              <a:t>Bullying</a:t>
            </a:r>
            <a:r>
              <a:rPr lang="ja-JP" altLang="en-US" sz="2000" smtClean="0"/>
              <a:t>”</a:t>
            </a:r>
            <a:r>
              <a:rPr lang="en-US" altLang="ja-JP" sz="2000" smtClean="0"/>
              <a:t> means:</a:t>
            </a:r>
          </a:p>
          <a:p>
            <a:pPr eaLnBrk="1" hangingPunct="1">
              <a:buFont typeface="Wingdings" panose="05000000000000000000" pitchFamily="2" charset="2"/>
              <a:buChar char="Ø"/>
            </a:pPr>
            <a:r>
              <a:rPr lang="en-US" altLang="en-US" sz="2000" u="sng" smtClean="0"/>
              <a:t>Overt (intentional) unwanted, repeated acts or gestures </a:t>
            </a:r>
            <a:r>
              <a:rPr lang="en-US" altLang="en-US" sz="2000" smtClean="0"/>
              <a:t>including:</a:t>
            </a:r>
          </a:p>
          <a:p>
            <a:pPr lvl="1" eaLnBrk="1" hangingPunct="1">
              <a:buFont typeface="Wingdings" panose="05000000000000000000" pitchFamily="2" charset="2"/>
              <a:buChar char="Ø"/>
            </a:pPr>
            <a:r>
              <a:rPr lang="en-US" altLang="en-US" sz="2000" smtClean="0"/>
              <a:t> </a:t>
            </a:r>
            <a:r>
              <a:rPr lang="en-US" altLang="en-US" sz="2000" i="1" smtClean="0"/>
              <a:t>Verbal or Written communication</a:t>
            </a:r>
            <a:r>
              <a:rPr lang="en-US" altLang="en-US" sz="2000" smtClean="0"/>
              <a:t>, or </a:t>
            </a:r>
            <a:r>
              <a:rPr lang="en-US" altLang="en-US" sz="2000" i="1" smtClean="0"/>
              <a:t>images</a:t>
            </a:r>
            <a:r>
              <a:rPr lang="en-US" altLang="en-US" sz="2000" smtClean="0"/>
              <a:t> transmitted in any manner (including digitally or electronically) </a:t>
            </a:r>
          </a:p>
          <a:p>
            <a:pPr lvl="1" eaLnBrk="1" hangingPunct="1">
              <a:buFont typeface="Wingdings" panose="05000000000000000000" pitchFamily="2" charset="2"/>
              <a:buChar char="Ø"/>
            </a:pPr>
            <a:r>
              <a:rPr lang="en-US" altLang="en-US" sz="2000" i="1" smtClean="0"/>
              <a:t>Physical acts</a:t>
            </a:r>
            <a:r>
              <a:rPr lang="en-US" altLang="en-US" sz="2000" smtClean="0"/>
              <a:t> committed, </a:t>
            </a:r>
            <a:r>
              <a:rPr lang="en-US" altLang="en-US" sz="2000" i="1" smtClean="0"/>
              <a:t>aggression</a:t>
            </a:r>
            <a:r>
              <a:rPr lang="en-US" altLang="en-US" sz="2000" smtClean="0"/>
              <a:t>, or </a:t>
            </a:r>
            <a:r>
              <a:rPr lang="en-US" altLang="en-US" sz="2000" i="1" smtClean="0"/>
              <a:t>any other behaviors</a:t>
            </a:r>
            <a:r>
              <a:rPr lang="en-US" altLang="en-US" sz="2000" smtClean="0"/>
              <a:t> that are committed by a student or group of students against another student </a:t>
            </a:r>
            <a:r>
              <a:rPr lang="en-US" altLang="en-US" sz="2000" i="1" smtClean="0"/>
              <a:t>with the intent to</a:t>
            </a:r>
          </a:p>
          <a:p>
            <a:pPr lvl="2" eaLnBrk="1" hangingPunct="1">
              <a:buFont typeface="Wingdings" panose="05000000000000000000" pitchFamily="2" charset="2"/>
              <a:buChar char="Ø"/>
            </a:pPr>
            <a:r>
              <a:rPr lang="en-US" altLang="en-US" sz="2000" b="1" smtClean="0"/>
              <a:t>Harass, ridicule, humiliate, intimidate, or harm</a:t>
            </a:r>
            <a:r>
              <a:rPr lang="en-US" altLang="en-US" sz="2000" smtClean="0"/>
              <a:t> the targeted student and</a:t>
            </a:r>
          </a:p>
          <a:p>
            <a:pPr lvl="2" eaLnBrk="1" hangingPunct="1">
              <a:buFont typeface="Wingdings" panose="05000000000000000000" pitchFamily="2" charset="2"/>
              <a:buChar char="Ø"/>
            </a:pPr>
            <a:r>
              <a:rPr lang="en-US" altLang="en-US" sz="2000" smtClean="0"/>
              <a:t>Create for the targeted student </a:t>
            </a:r>
            <a:r>
              <a:rPr lang="en-US" altLang="en-US" sz="2000" b="1" smtClean="0"/>
              <a:t>an objectively hostile school environment</a:t>
            </a:r>
          </a:p>
          <a:p>
            <a:pPr eaLnBrk="1" hangingPunct="1"/>
            <a:endParaRPr lang="en-US" altLang="en-US" smtClean="0"/>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0A391FAD-3BC1-4ED5-B803-5D9D929E631A}" type="slidenum">
              <a:rPr lang="en-US" altLang="en-US" sz="1400">
                <a:solidFill>
                  <a:srgbClr val="FFFFFF"/>
                </a:solidFill>
              </a:rPr>
              <a:pPr>
                <a:spcBef>
                  <a:spcPct val="0"/>
                </a:spcBef>
                <a:buClrTx/>
                <a:buSzTx/>
                <a:buFontTx/>
                <a:buNone/>
              </a:pPr>
              <a:t>4</a:t>
            </a:fld>
            <a:endParaRPr lang="en-US" altLang="en-US" sz="1400">
              <a:solidFill>
                <a:srgbClr val="FFFFFF"/>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2"/>
          <p:cNvSpPr>
            <a:spLocks noGrp="1"/>
          </p:cNvSpPr>
          <p:nvPr>
            <p:ph sz="quarter" idx="1"/>
          </p:nvPr>
        </p:nvSpPr>
        <p:spPr>
          <a:xfrm>
            <a:off x="457200" y="609600"/>
            <a:ext cx="7467600" cy="5864225"/>
          </a:xfrm>
        </p:spPr>
        <p:txBody>
          <a:bodyPr/>
          <a:lstStyle/>
          <a:p>
            <a:pPr marL="0" indent="0" eaLnBrk="1" hangingPunct="1">
              <a:buFont typeface="Wingdings" panose="05000000000000000000" pitchFamily="2" charset="2"/>
              <a:buNone/>
            </a:pPr>
            <a:r>
              <a:rPr lang="en-US" altLang="en-US" smtClean="0"/>
              <a:t>Remember…. </a:t>
            </a:r>
          </a:p>
          <a:p>
            <a:pPr marL="0" indent="0" eaLnBrk="1" hangingPunct="1">
              <a:buFont typeface="Wingdings" panose="05000000000000000000" pitchFamily="2" charset="2"/>
              <a:buNone/>
            </a:pPr>
            <a:r>
              <a:rPr lang="en-US" altLang="en-US" smtClean="0"/>
              <a:t>It takes everyone working together to make your school a safe and supportive environment where every student feels welcome and ready to learn.</a:t>
            </a:r>
          </a:p>
          <a:p>
            <a:pPr marL="0" indent="0" eaLnBrk="1" hangingPunct="1"/>
            <a:endParaRPr lang="en-US" altLang="en-US" smtClean="0"/>
          </a:p>
          <a:p>
            <a:pPr marL="0" indent="0" eaLnBrk="1" hangingPunct="1"/>
            <a:r>
              <a:rPr lang="en-US" altLang="en-US" smtClean="0"/>
              <a:t>Learn about bullying and how it differs from other student behaviors.</a:t>
            </a:r>
          </a:p>
          <a:p>
            <a:pPr marL="0" indent="0" eaLnBrk="1" hangingPunct="1"/>
            <a:r>
              <a:rPr lang="en-US" altLang="en-US" smtClean="0"/>
              <a:t>Make sure you are well versed in your school’s bully incident reporting protocols.</a:t>
            </a:r>
          </a:p>
          <a:p>
            <a:pPr marL="0" indent="0" eaLnBrk="1" hangingPunct="1"/>
            <a:r>
              <a:rPr lang="en-US" altLang="en-US" smtClean="0"/>
              <a:t>Make the development of a positive school climate your priority.  Promote it in the classroom and in the halls</a:t>
            </a:r>
          </a:p>
          <a:p>
            <a:pPr marL="0" indent="0" eaLnBrk="1" hangingPunct="1"/>
            <a:endParaRPr lang="en-US" altLang="en-US" smtClean="0"/>
          </a:p>
        </p:txBody>
      </p:sp>
      <p:sp>
        <p:nvSpPr>
          <p:cNvPr id="8806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E1572DA8-DD79-4C0E-AA17-0EBBA1FF1CFE}" type="slidenum">
              <a:rPr lang="en-US" altLang="en-US" sz="1400">
                <a:solidFill>
                  <a:srgbClr val="FFFFFF"/>
                </a:solidFill>
              </a:rPr>
              <a:pPr>
                <a:spcBef>
                  <a:spcPct val="0"/>
                </a:spcBef>
                <a:buClrTx/>
                <a:buSzTx/>
                <a:buFontTx/>
                <a:buNone/>
              </a:pPr>
              <a:t>40</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altLang="en-US" sz="3200" cap="none" smtClean="0">
                <a:solidFill>
                  <a:schemeClr val="tx1"/>
                </a:solidFill>
              </a:rPr>
              <a:t>Remember….</a:t>
            </a:r>
          </a:p>
        </p:txBody>
      </p:sp>
      <p:sp>
        <p:nvSpPr>
          <p:cNvPr id="90115" name="Content Placeholder 2"/>
          <p:cNvSpPr>
            <a:spLocks noGrp="1"/>
          </p:cNvSpPr>
          <p:nvPr>
            <p:ph sz="quarter" idx="1"/>
          </p:nvPr>
        </p:nvSpPr>
        <p:spPr>
          <a:xfrm>
            <a:off x="457200" y="1600200"/>
            <a:ext cx="7467600" cy="4873625"/>
          </a:xfrm>
        </p:spPr>
        <p:txBody>
          <a:bodyPr/>
          <a:lstStyle/>
          <a:p>
            <a:pPr marL="0" indent="0" eaLnBrk="1" hangingPunct="1">
              <a:lnSpc>
                <a:spcPct val="90000"/>
              </a:lnSpc>
              <a:buFont typeface="Wingdings" panose="05000000000000000000" pitchFamily="2" charset="2"/>
              <a:buNone/>
            </a:pPr>
            <a:r>
              <a:rPr lang="en-US" altLang="en-US" b="1" smtClean="0"/>
              <a:t>When you see something, do something.</a:t>
            </a:r>
          </a:p>
          <a:p>
            <a:pPr marL="0" indent="0" eaLnBrk="1" hangingPunct="1">
              <a:lnSpc>
                <a:spcPct val="90000"/>
              </a:lnSpc>
            </a:pPr>
            <a:r>
              <a:rPr lang="en-US" altLang="en-US" smtClean="0"/>
              <a:t>Intervene by separating the students involved.  </a:t>
            </a:r>
          </a:p>
          <a:p>
            <a:pPr marL="0" indent="0" eaLnBrk="1" hangingPunct="1">
              <a:lnSpc>
                <a:spcPct val="90000"/>
              </a:lnSpc>
            </a:pPr>
            <a:r>
              <a:rPr lang="en-US" altLang="en-US" smtClean="0"/>
              <a:t>Get their names, but do not question students in front of other students.</a:t>
            </a:r>
          </a:p>
          <a:p>
            <a:pPr marL="0" indent="0" eaLnBrk="1" hangingPunct="1">
              <a:lnSpc>
                <a:spcPct val="90000"/>
              </a:lnSpc>
            </a:pPr>
            <a:r>
              <a:rPr lang="en-US" altLang="en-US" smtClean="0"/>
              <a:t>Report the incident following your school’s guidelines. </a:t>
            </a:r>
          </a:p>
          <a:p>
            <a:pPr marL="0" indent="0" eaLnBrk="1" hangingPunct="1">
              <a:lnSpc>
                <a:spcPct val="90000"/>
              </a:lnSpc>
            </a:pPr>
            <a:r>
              <a:rPr lang="en-US" altLang="en-US" smtClean="0"/>
              <a:t>The students can then be questioned individually.</a:t>
            </a:r>
          </a:p>
          <a:p>
            <a:pPr marL="0" indent="0" eaLnBrk="1" hangingPunct="1">
              <a:lnSpc>
                <a:spcPct val="90000"/>
              </a:lnSpc>
            </a:pPr>
            <a:r>
              <a:rPr lang="en-US" altLang="en-US" smtClean="0"/>
              <a:t>Don’t try to resolve the incident on the spot</a:t>
            </a:r>
          </a:p>
          <a:p>
            <a:pPr marL="0" indent="0" eaLnBrk="1" hangingPunct="1">
              <a:lnSpc>
                <a:spcPct val="90000"/>
              </a:lnSpc>
            </a:pPr>
            <a:r>
              <a:rPr lang="en-US" altLang="en-US" smtClean="0"/>
              <a:t>Don’t assume that students can work it out without adult help. They can’t.</a:t>
            </a:r>
          </a:p>
          <a:p>
            <a:pPr marL="0" indent="0" eaLnBrk="1" hangingPunct="1">
              <a:lnSpc>
                <a:spcPct val="90000"/>
              </a:lnSpc>
              <a:buFont typeface="Wingdings" panose="05000000000000000000" pitchFamily="2" charset="2"/>
              <a:buNone/>
            </a:pPr>
            <a:r>
              <a:rPr lang="en-US" altLang="en-US" smtClean="0">
                <a:latin typeface="Century Gothic" panose="020B0502020202020204" pitchFamily="34" charset="0"/>
              </a:rPr>
              <a:t> </a:t>
            </a:r>
          </a:p>
          <a:p>
            <a:pPr marL="0" indent="0" algn="ctr" eaLnBrk="1" hangingPunct="1">
              <a:lnSpc>
                <a:spcPct val="90000"/>
              </a:lnSpc>
              <a:buFont typeface="Wingdings" panose="05000000000000000000" pitchFamily="2" charset="2"/>
              <a:buNone/>
            </a:pPr>
            <a:r>
              <a:rPr lang="en-US" altLang="en-US" sz="1500" smtClean="0">
                <a:latin typeface="Century Gothic" panose="020B0502020202020204" pitchFamily="34" charset="0"/>
              </a:rPr>
              <a:t>Source: </a:t>
            </a:r>
            <a:r>
              <a:rPr lang="en-US" altLang="en-US" sz="1500" u="sng" smtClean="0">
                <a:latin typeface="Century Gothic" panose="020B0502020202020204" pitchFamily="34" charset="0"/>
                <a:hlinkClick r:id="rId3"/>
              </a:rPr>
              <a:t>www.stopbullying.gov</a:t>
            </a:r>
            <a:endParaRPr lang="en-US" altLang="en-US" sz="1500" smtClean="0">
              <a:latin typeface="Century Gothic" panose="020B0502020202020204" pitchFamily="34" charset="0"/>
            </a:endParaRPr>
          </a:p>
          <a:p>
            <a:pPr marL="0" indent="0" eaLnBrk="1" hangingPunct="1">
              <a:lnSpc>
                <a:spcPct val="90000"/>
              </a:lnSpc>
            </a:pPr>
            <a:endParaRPr lang="en-US" altLang="en-US" smtClean="0"/>
          </a:p>
        </p:txBody>
      </p:sp>
      <p:sp>
        <p:nvSpPr>
          <p:cNvPr id="9011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933AC04A-20FC-4A57-AB9E-8A98EE019BB4}" type="slidenum">
              <a:rPr lang="en-US" altLang="en-US" sz="1400">
                <a:solidFill>
                  <a:srgbClr val="FFFFFF"/>
                </a:solidFill>
              </a:rPr>
              <a:pPr>
                <a:spcBef>
                  <a:spcPct val="0"/>
                </a:spcBef>
                <a:buClrTx/>
                <a:buSzTx/>
                <a:buFontTx/>
                <a:buNone/>
              </a:pPr>
              <a:t>41</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382000" cy="1143000"/>
          </a:xfrm>
        </p:spPr>
        <p:txBody>
          <a:bodyPr>
            <a:noAutofit/>
          </a:bodyPr>
          <a:lstStyle/>
          <a:p>
            <a:pPr algn="ctr" eaLnBrk="1" hangingPunct="1">
              <a:defRPr/>
            </a:pPr>
            <a:r>
              <a:rPr lang="en-US" sz="2400" b="1" dirty="0" smtClean="0">
                <a:ea typeface="ＭＳ Ｐゴシック" charset="0"/>
                <a:cs typeface="ＭＳ Ｐゴシック" charset="0"/>
              </a:rPr>
              <a:t>Bullying is defined for</a:t>
            </a:r>
            <a:br>
              <a:rPr lang="en-US" sz="2400" b="1" dirty="0" smtClean="0">
                <a:ea typeface="ＭＳ Ｐゴシック" charset="0"/>
                <a:cs typeface="ＭＳ Ｐゴシック" charset="0"/>
              </a:rPr>
            </a:br>
            <a:r>
              <a:rPr lang="en-US" sz="2400" b="1" dirty="0" smtClean="0">
                <a:ea typeface="ＭＳ Ｐゴシック" charset="0"/>
                <a:cs typeface="ＭＳ Ｐゴシック" charset="0"/>
              </a:rPr>
              <a:t> Indiana schools in HEA 1423</a:t>
            </a:r>
            <a:br>
              <a:rPr lang="en-US" sz="2400" b="1" dirty="0" smtClean="0">
                <a:ea typeface="ＭＳ Ｐゴシック" charset="0"/>
                <a:cs typeface="ＭＳ Ｐゴシック" charset="0"/>
              </a:rPr>
            </a:br>
            <a:r>
              <a:rPr lang="en-US" sz="2400" b="1" dirty="0" smtClean="0">
                <a:ea typeface="ＭＳ Ｐゴシック" charset="0"/>
                <a:cs typeface="ＭＳ Ｐゴシック" charset="0"/>
              </a:rPr>
              <a:t> (cont.)</a:t>
            </a:r>
            <a:endParaRPr lang="en-US" sz="2400" dirty="0">
              <a:ea typeface="ＭＳ Ｐゴシック" charset="0"/>
              <a:cs typeface="ＭＳ Ｐゴシック" charset="0"/>
            </a:endParaRPr>
          </a:p>
        </p:txBody>
      </p:sp>
      <p:sp>
        <p:nvSpPr>
          <p:cNvPr id="17411" name="Content Placeholder 2"/>
          <p:cNvSpPr>
            <a:spLocks noGrp="1"/>
          </p:cNvSpPr>
          <p:nvPr>
            <p:ph sz="quarter" idx="1"/>
          </p:nvPr>
        </p:nvSpPr>
        <p:spPr>
          <a:xfrm>
            <a:off x="457200" y="1600200"/>
            <a:ext cx="7467600" cy="4873625"/>
          </a:xfrm>
        </p:spPr>
        <p:txBody>
          <a:bodyPr/>
          <a:lstStyle/>
          <a:p>
            <a:pPr eaLnBrk="1" hangingPunct="1"/>
            <a:r>
              <a:rPr lang="en-US" altLang="en-US" sz="2000" smtClean="0"/>
              <a:t>IC 20-33-8-0.2 (continued )- an </a:t>
            </a:r>
            <a:r>
              <a:rPr lang="ja-JP" altLang="en-US" sz="2000" smtClean="0"/>
              <a:t>“</a:t>
            </a:r>
            <a:r>
              <a:rPr lang="en-US" altLang="ja-JP" sz="2000" i="1" smtClean="0"/>
              <a:t>objectively hostile learning environment</a:t>
            </a:r>
            <a:r>
              <a:rPr lang="ja-JP" altLang="en-US" sz="2000" smtClean="0"/>
              <a:t>”</a:t>
            </a:r>
            <a:r>
              <a:rPr lang="en-US" altLang="ja-JP" sz="2000" smtClean="0"/>
              <a:t>:</a:t>
            </a:r>
          </a:p>
          <a:p>
            <a:pPr lvl="1" eaLnBrk="1" hangingPunct="1">
              <a:buFont typeface="Wingdings" panose="05000000000000000000" pitchFamily="2" charset="2"/>
              <a:buChar char="Ø"/>
            </a:pPr>
            <a:r>
              <a:rPr lang="en-US" altLang="en-US" sz="2000" smtClean="0"/>
              <a:t>places the targeted student in </a:t>
            </a:r>
            <a:r>
              <a:rPr lang="en-US" altLang="en-US" sz="2000" i="1" smtClean="0"/>
              <a:t>reasonable fear or harm </a:t>
            </a:r>
            <a:r>
              <a:rPr lang="en-US" altLang="en-US" sz="2000" smtClean="0"/>
              <a:t>to the to the targeted student</a:t>
            </a:r>
            <a:r>
              <a:rPr lang="ja-JP" altLang="en-US" sz="2000" smtClean="0"/>
              <a:t>’</a:t>
            </a:r>
            <a:r>
              <a:rPr lang="en-US" altLang="ja-JP" sz="2000" smtClean="0"/>
              <a:t>s </a:t>
            </a:r>
            <a:r>
              <a:rPr lang="en-US" altLang="ja-JP" sz="2000" b="1" smtClean="0"/>
              <a:t>person or property</a:t>
            </a:r>
            <a:r>
              <a:rPr lang="en-US" altLang="ja-JP" sz="2000" smtClean="0"/>
              <a:t>;</a:t>
            </a:r>
          </a:p>
          <a:p>
            <a:pPr lvl="1" eaLnBrk="1" hangingPunct="1">
              <a:buFont typeface="Wingdings" panose="05000000000000000000" pitchFamily="2" charset="2"/>
              <a:buChar char="Ø"/>
            </a:pPr>
            <a:r>
              <a:rPr lang="en-US" altLang="en-US" sz="2000" smtClean="0"/>
              <a:t>has a </a:t>
            </a:r>
            <a:r>
              <a:rPr lang="en-US" altLang="en-US" sz="2000" i="1" smtClean="0"/>
              <a:t>substantially detrimental effect </a:t>
            </a:r>
            <a:r>
              <a:rPr lang="en-US" altLang="en-US" sz="2000" smtClean="0"/>
              <a:t>on the targeted student</a:t>
            </a:r>
            <a:r>
              <a:rPr lang="ja-JP" altLang="en-US" sz="2000" smtClean="0"/>
              <a:t>’</a:t>
            </a:r>
            <a:r>
              <a:rPr lang="en-US" altLang="ja-JP" sz="2000" smtClean="0"/>
              <a:t>s </a:t>
            </a:r>
            <a:r>
              <a:rPr lang="en-US" altLang="ja-JP" sz="2000" b="1" smtClean="0"/>
              <a:t>physical or mental health</a:t>
            </a:r>
            <a:r>
              <a:rPr lang="en-US" altLang="ja-JP" sz="2000" smtClean="0"/>
              <a:t>;</a:t>
            </a:r>
          </a:p>
          <a:p>
            <a:pPr lvl="1" eaLnBrk="1" hangingPunct="1">
              <a:buFont typeface="Wingdings" panose="05000000000000000000" pitchFamily="2" charset="2"/>
              <a:buChar char="Ø"/>
            </a:pPr>
            <a:r>
              <a:rPr lang="en-US" altLang="en-US" sz="2000" smtClean="0"/>
              <a:t>has the </a:t>
            </a:r>
            <a:r>
              <a:rPr lang="en-US" altLang="en-US" sz="2000" i="1" smtClean="0"/>
              <a:t>effect of substantially interfering </a:t>
            </a:r>
            <a:r>
              <a:rPr lang="en-US" altLang="en-US" sz="2000" smtClean="0"/>
              <a:t>with the targeted student</a:t>
            </a:r>
            <a:r>
              <a:rPr lang="ja-JP" altLang="en-US" sz="2000" smtClean="0"/>
              <a:t>’</a:t>
            </a:r>
            <a:r>
              <a:rPr lang="en-US" altLang="ja-JP" sz="2000" smtClean="0"/>
              <a:t>s </a:t>
            </a:r>
            <a:r>
              <a:rPr lang="en-US" altLang="ja-JP" sz="2000" b="1" smtClean="0"/>
              <a:t>academic performance</a:t>
            </a:r>
            <a:r>
              <a:rPr lang="en-US" altLang="ja-JP" sz="2000" smtClean="0"/>
              <a:t>; </a:t>
            </a:r>
            <a:r>
              <a:rPr lang="en-US" altLang="ja-JP" sz="2000" b="1" smtClean="0"/>
              <a:t>OR</a:t>
            </a:r>
          </a:p>
          <a:p>
            <a:pPr lvl="1" eaLnBrk="1" hangingPunct="1">
              <a:buFont typeface="Wingdings" panose="05000000000000000000" pitchFamily="2" charset="2"/>
              <a:buChar char="Ø"/>
            </a:pPr>
            <a:r>
              <a:rPr lang="en-US" altLang="en-US" sz="2000" smtClean="0"/>
              <a:t>has the </a:t>
            </a:r>
            <a:r>
              <a:rPr lang="en-US" altLang="en-US" sz="2000" i="1" smtClean="0"/>
              <a:t>effect of substantially interfering </a:t>
            </a:r>
            <a:r>
              <a:rPr lang="en-US" altLang="en-US" sz="2000" smtClean="0"/>
              <a:t>with the targeted student</a:t>
            </a:r>
            <a:r>
              <a:rPr lang="ja-JP" altLang="en-US" sz="2000" smtClean="0"/>
              <a:t>’</a:t>
            </a:r>
            <a:r>
              <a:rPr lang="en-US" altLang="ja-JP" sz="2000" smtClean="0"/>
              <a:t>s ability to </a:t>
            </a:r>
            <a:r>
              <a:rPr lang="en-US" altLang="ja-JP" sz="2000" b="1" smtClean="0"/>
              <a:t>participate in or benefit from the services, activities, and privileges provided by the school</a:t>
            </a:r>
          </a:p>
          <a:p>
            <a:pPr eaLnBrk="1" hangingPunct="1"/>
            <a:endParaRPr lang="en-US"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463"/>
            <a:ext cx="7467600" cy="973137"/>
          </a:xfrm>
        </p:spPr>
        <p:txBody>
          <a:bodyPr/>
          <a:lstStyle/>
          <a:p>
            <a:pPr eaLnBrk="1" hangingPunct="1">
              <a:defRPr/>
            </a:pPr>
            <a:r>
              <a:rPr lang="en-US" dirty="0" smtClean="0">
                <a:ea typeface="ＭＳ Ｐゴシック" charset="0"/>
                <a:cs typeface="ＭＳ Ｐゴシック" charset="0"/>
              </a:rPr>
              <a:t>Defining Bullying in Simple Terms</a:t>
            </a:r>
            <a:endParaRPr lang="en-US" dirty="0">
              <a:ea typeface="ＭＳ Ｐゴシック" charset="0"/>
              <a:cs typeface="ＭＳ Ｐゴシック" charset="0"/>
            </a:endParaRPr>
          </a:p>
        </p:txBody>
      </p:sp>
      <p:pic>
        <p:nvPicPr>
          <p:cNvPr id="19459" name="Picture 3" title="Simple Terms bas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371600"/>
            <a:ext cx="6076950" cy="474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4"/>
          <p:cNvSpPr>
            <a:spLocks noChangeArrowheads="1"/>
          </p:cNvSpPr>
          <p:nvPr/>
        </p:nvSpPr>
        <p:spPr bwMode="auto">
          <a:xfrm>
            <a:off x="433388" y="5295900"/>
            <a:ext cx="26971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eaLnBrk="1" hangingPunct="1">
              <a:spcBef>
                <a:spcPct val="0"/>
              </a:spcBef>
              <a:buClrTx/>
              <a:buSzTx/>
              <a:buFontTx/>
              <a:buNone/>
            </a:pPr>
            <a:r>
              <a:rPr lang="en-US" altLang="en-US"/>
              <a:t>Unwanted, </a:t>
            </a:r>
          </a:p>
          <a:p>
            <a:pPr eaLnBrk="1" hangingPunct="1">
              <a:spcBef>
                <a:spcPct val="0"/>
              </a:spcBef>
              <a:buClrTx/>
              <a:buSzTx/>
              <a:buFontTx/>
              <a:buNone/>
            </a:pPr>
            <a:r>
              <a:rPr lang="en-US" altLang="en-US"/>
              <a:t>aggressive behavior </a:t>
            </a:r>
          </a:p>
        </p:txBody>
      </p:sp>
      <p:sp>
        <p:nvSpPr>
          <p:cNvPr id="19461" name="Rectangle 6"/>
          <p:cNvSpPr>
            <a:spLocks noChangeArrowheads="1"/>
          </p:cNvSpPr>
          <p:nvPr/>
        </p:nvSpPr>
        <p:spPr bwMode="auto">
          <a:xfrm>
            <a:off x="3448050" y="6026150"/>
            <a:ext cx="30321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eaLnBrk="1" hangingPunct="1">
              <a:spcBef>
                <a:spcPct val="0"/>
              </a:spcBef>
              <a:buClrTx/>
              <a:buSzTx/>
              <a:buFontTx/>
              <a:buNone/>
            </a:pPr>
            <a:r>
              <a:rPr lang="en-US" altLang="en-US"/>
              <a:t>Repeated or potential</a:t>
            </a:r>
          </a:p>
          <a:p>
            <a:pPr eaLnBrk="1" hangingPunct="1">
              <a:spcBef>
                <a:spcPct val="0"/>
              </a:spcBef>
              <a:buClrTx/>
              <a:buSzTx/>
              <a:buFontTx/>
              <a:buNone/>
            </a:pPr>
            <a:r>
              <a:rPr lang="en-US" altLang="en-US"/>
              <a:t> for repeated behavior</a:t>
            </a:r>
          </a:p>
        </p:txBody>
      </p:sp>
      <p:sp>
        <p:nvSpPr>
          <p:cNvPr id="19462" name="Rectangle 5"/>
          <p:cNvSpPr>
            <a:spLocks noChangeArrowheads="1"/>
          </p:cNvSpPr>
          <p:nvPr/>
        </p:nvSpPr>
        <p:spPr bwMode="auto">
          <a:xfrm>
            <a:off x="7086600" y="3733800"/>
            <a:ext cx="17303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eaLnBrk="1" hangingPunct="1">
              <a:spcBef>
                <a:spcPct val="0"/>
              </a:spcBef>
              <a:buClrTx/>
              <a:buSzTx/>
              <a:buFontTx/>
              <a:buNone/>
            </a:pPr>
            <a:r>
              <a:rPr lang="en-US" altLang="en-US"/>
              <a:t>Real or </a:t>
            </a:r>
          </a:p>
          <a:p>
            <a:pPr eaLnBrk="1" hangingPunct="1">
              <a:spcBef>
                <a:spcPct val="0"/>
              </a:spcBef>
              <a:buClrTx/>
              <a:buSzTx/>
              <a:buFontTx/>
              <a:buNone/>
            </a:pPr>
            <a:r>
              <a:rPr lang="en-US" altLang="en-US"/>
              <a:t>perceived </a:t>
            </a:r>
          </a:p>
          <a:p>
            <a:pPr eaLnBrk="1" hangingPunct="1">
              <a:spcBef>
                <a:spcPct val="0"/>
              </a:spcBef>
              <a:buClrTx/>
              <a:buSzTx/>
              <a:buFontTx/>
              <a:buNone/>
            </a:pPr>
            <a:r>
              <a:rPr lang="en-US" altLang="en-US"/>
              <a:t>power</a:t>
            </a:r>
          </a:p>
          <a:p>
            <a:pPr eaLnBrk="1" hangingPunct="1">
              <a:spcBef>
                <a:spcPct val="0"/>
              </a:spcBef>
              <a:buClrTx/>
              <a:buSzTx/>
              <a:buFontTx/>
              <a:buNone/>
            </a:pPr>
            <a:r>
              <a:rPr lang="en-US" altLang="en-US"/>
              <a:t> imbalance</a:t>
            </a:r>
          </a:p>
        </p:txBody>
      </p:sp>
      <p:sp>
        <p:nvSpPr>
          <p:cNvPr id="19463"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A08BE6D8-A938-44F8-877D-56F2BE727A0A}" type="slidenum">
              <a:rPr lang="en-US" altLang="en-US" sz="1400">
                <a:solidFill>
                  <a:srgbClr val="FFFFFF"/>
                </a:solidFill>
              </a:rPr>
              <a:pPr>
                <a:spcBef>
                  <a:spcPct val="0"/>
                </a:spcBef>
                <a:buClrTx/>
                <a:buSzTx/>
                <a:buFontTx/>
                <a:buNone/>
              </a:pPr>
              <a:t>6</a:t>
            </a:fld>
            <a:endParaRPr lang="en-US" altLang="en-US" sz="14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467600" cy="1143000"/>
          </a:xfrm>
        </p:spPr>
        <p:txBody>
          <a:bodyPr/>
          <a:lstStyle/>
          <a:p>
            <a:pPr eaLnBrk="1" hangingPunct="1">
              <a:defRPr/>
            </a:pPr>
            <a:r>
              <a:rPr lang="en-US" dirty="0" smtClean="0">
                <a:ea typeface="ＭＳ Ｐゴシック" charset="0"/>
                <a:cs typeface="ＭＳ Ｐゴシック" charset="0"/>
              </a:rPr>
              <a:t>Terminology</a:t>
            </a:r>
            <a:endParaRPr lang="en-US" dirty="0">
              <a:ea typeface="ＭＳ Ｐゴシック" charset="0"/>
              <a:cs typeface="ＭＳ Ｐゴシック" charset="0"/>
            </a:endParaRPr>
          </a:p>
        </p:txBody>
      </p:sp>
      <p:sp>
        <p:nvSpPr>
          <p:cNvPr id="21507" name="Content Placeholder 2"/>
          <p:cNvSpPr>
            <a:spLocks noGrp="1"/>
          </p:cNvSpPr>
          <p:nvPr>
            <p:ph sz="quarter" idx="1"/>
          </p:nvPr>
        </p:nvSpPr>
        <p:spPr>
          <a:xfrm>
            <a:off x="457200" y="1295400"/>
            <a:ext cx="7467600" cy="5178425"/>
          </a:xfrm>
        </p:spPr>
        <p:txBody>
          <a:bodyPr/>
          <a:lstStyle/>
          <a:p>
            <a:pPr eaLnBrk="1" hangingPunct="1"/>
            <a:r>
              <a:rPr lang="en-US" altLang="en-US" b="1" smtClean="0"/>
              <a:t>Target</a:t>
            </a:r>
            <a:r>
              <a:rPr lang="en-US" altLang="en-US" smtClean="0"/>
              <a:t> Or Victim: Student that has been bullied</a:t>
            </a:r>
          </a:p>
          <a:p>
            <a:pPr eaLnBrk="1" hangingPunct="1"/>
            <a:endParaRPr lang="en-US" altLang="en-US" smtClean="0"/>
          </a:p>
          <a:p>
            <a:pPr eaLnBrk="1" hangingPunct="1"/>
            <a:r>
              <a:rPr lang="en-US" altLang="en-US" smtClean="0"/>
              <a:t>Bullier Or </a:t>
            </a:r>
            <a:r>
              <a:rPr lang="en-US" altLang="en-US" b="1" smtClean="0"/>
              <a:t>Student Exhibiting Bullying Behavior</a:t>
            </a:r>
            <a:r>
              <a:rPr lang="en-US" altLang="en-US" smtClean="0"/>
              <a:t>: Student that has been identified as exhibiting behavior that was determined to be bullying</a:t>
            </a:r>
          </a:p>
          <a:p>
            <a:pPr eaLnBrk="1" hangingPunct="1"/>
            <a:endParaRPr lang="en-US" altLang="en-US" smtClean="0"/>
          </a:p>
          <a:p>
            <a:pPr eaLnBrk="1" hangingPunct="1"/>
            <a:r>
              <a:rPr lang="en-US" altLang="en-US" b="1" smtClean="0"/>
              <a:t>Witness</a:t>
            </a:r>
            <a:r>
              <a:rPr lang="en-US" altLang="en-US" smtClean="0"/>
              <a:t> Or Bystander: Student(s) that have observed another student being bullied</a:t>
            </a:r>
          </a:p>
          <a:p>
            <a:pPr eaLnBrk="1" hangingPunct="1"/>
            <a:endParaRPr lang="en-US" altLang="en-US" smtClean="0"/>
          </a:p>
          <a:p>
            <a:pPr eaLnBrk="1" hangingPunct="1"/>
            <a:r>
              <a:rPr lang="en-US" altLang="en-US" smtClean="0"/>
              <a:t>**The terms in bold print are preferred language in hopes to help change thinking surrounding bullying. </a:t>
            </a:r>
          </a:p>
        </p:txBody>
      </p:sp>
      <p:sp>
        <p:nvSpPr>
          <p:cNvPr id="2150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ED01D8BB-8148-4EF8-9DCE-5373716707E8}" type="slidenum">
              <a:rPr lang="en-US" altLang="en-US" sz="1400">
                <a:solidFill>
                  <a:srgbClr val="FFFFFF"/>
                </a:solidFill>
              </a:rPr>
              <a:pPr>
                <a:spcBef>
                  <a:spcPct val="0"/>
                </a:spcBef>
                <a:buClrTx/>
                <a:buSzTx/>
                <a:buFontTx/>
                <a:buNone/>
              </a:pPr>
              <a:t>7</a:t>
            </a:fld>
            <a:endParaRPr lang="en-US" altLang="en-US" sz="14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ea typeface="ＭＳ Ｐゴシック" charset="0"/>
                <a:cs typeface="ＭＳ Ｐゴシック" charset="0"/>
              </a:rPr>
              <a:t>Types of Bullying</a:t>
            </a:r>
            <a:endParaRPr lang="en-US" sz="3600" dirty="0">
              <a:ea typeface="ＭＳ Ｐゴシック" charset="0"/>
              <a:cs typeface="ＭＳ Ｐゴシック" charset="0"/>
            </a:endParaRPr>
          </a:p>
        </p:txBody>
      </p:sp>
      <p:sp>
        <p:nvSpPr>
          <p:cNvPr id="23555" name="Content Placeholder 2"/>
          <p:cNvSpPr>
            <a:spLocks noGrp="1"/>
          </p:cNvSpPr>
          <p:nvPr>
            <p:ph sz="quarter" idx="1"/>
          </p:nvPr>
        </p:nvSpPr>
        <p:spPr>
          <a:xfrm>
            <a:off x="457200" y="1600200"/>
            <a:ext cx="7620000" cy="4873625"/>
          </a:xfrm>
        </p:spPr>
        <p:txBody>
          <a:bodyPr/>
          <a:lstStyle/>
          <a:p>
            <a:pPr eaLnBrk="1" hangingPunct="1">
              <a:lnSpc>
                <a:spcPct val="150000"/>
              </a:lnSpc>
            </a:pPr>
            <a:r>
              <a:rPr lang="en-US" altLang="en-US" sz="3200" smtClean="0"/>
              <a:t>Physical</a:t>
            </a:r>
          </a:p>
          <a:p>
            <a:pPr eaLnBrk="1" hangingPunct="1">
              <a:lnSpc>
                <a:spcPct val="150000"/>
              </a:lnSpc>
            </a:pPr>
            <a:r>
              <a:rPr lang="en-US" altLang="en-US" sz="3200" smtClean="0"/>
              <a:t>Verbal </a:t>
            </a:r>
          </a:p>
          <a:p>
            <a:pPr eaLnBrk="1" hangingPunct="1">
              <a:lnSpc>
                <a:spcPct val="150000"/>
              </a:lnSpc>
            </a:pPr>
            <a:r>
              <a:rPr lang="en-US" altLang="en-US" sz="3200" smtClean="0"/>
              <a:t>Social/Relational</a:t>
            </a:r>
          </a:p>
          <a:p>
            <a:pPr eaLnBrk="1" hangingPunct="1">
              <a:lnSpc>
                <a:spcPct val="150000"/>
              </a:lnSpc>
            </a:pPr>
            <a:r>
              <a:rPr lang="en-US" altLang="en-US" sz="3200" smtClean="0"/>
              <a:t>Electronic or Written Communication</a:t>
            </a:r>
          </a:p>
          <a:p>
            <a:pPr eaLnBrk="1" hangingPunct="1">
              <a:lnSpc>
                <a:spcPct val="150000"/>
              </a:lnSpc>
              <a:buFont typeface="Wingdings" panose="05000000000000000000" pitchFamily="2" charset="2"/>
              <a:buNone/>
            </a:pPr>
            <a:endParaRPr lang="en-US" altLang="en-US" sz="3200" smtClean="0"/>
          </a:p>
          <a:p>
            <a:pPr eaLnBrk="1" hangingPunct="1"/>
            <a:endParaRPr lang="en-US" altLang="en-US" smtClean="0"/>
          </a:p>
        </p:txBody>
      </p:sp>
      <p:sp>
        <p:nvSpPr>
          <p:cNvPr id="2355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2F1DD745-DF3D-4946-ADB0-9C3954CE8F5A}" type="slidenum">
              <a:rPr lang="en-US" altLang="en-US" sz="1400">
                <a:solidFill>
                  <a:srgbClr val="FFFFFF"/>
                </a:solidFill>
              </a:rPr>
              <a:pPr>
                <a:spcBef>
                  <a:spcPct val="0"/>
                </a:spcBef>
                <a:buClrTx/>
                <a:buSzTx/>
                <a:buFontTx/>
                <a:buNone/>
              </a:pPr>
              <a:t>8</a:t>
            </a:fld>
            <a:endParaRPr lang="en-US" altLang="en-US" sz="14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MS PGothic" charset="0"/>
                <a:cs typeface="ＭＳ Ｐゴシック" charset="0"/>
              </a:rPr>
              <a:t>Physical Bullying</a:t>
            </a:r>
            <a:endParaRPr lang="en-US" dirty="0">
              <a:ea typeface="ＭＳ Ｐゴシック" charset="0"/>
              <a:cs typeface="ＭＳ Ｐゴシック" charset="0"/>
            </a:endParaRPr>
          </a:p>
        </p:txBody>
      </p:sp>
      <p:sp>
        <p:nvSpPr>
          <p:cNvPr id="25603" name="Content Placeholder 2"/>
          <p:cNvSpPr>
            <a:spLocks noGrp="1"/>
          </p:cNvSpPr>
          <p:nvPr>
            <p:ph sz="quarter" idx="1"/>
          </p:nvPr>
        </p:nvSpPr>
        <p:spPr>
          <a:xfrm>
            <a:off x="457200" y="1600200"/>
            <a:ext cx="7467600" cy="4873625"/>
          </a:xfrm>
        </p:spPr>
        <p:txBody>
          <a:bodyPr/>
          <a:lstStyle/>
          <a:p>
            <a:pPr marL="0" indent="0" algn="ctr" eaLnBrk="1" hangingPunct="1">
              <a:buFont typeface="Wingdings" panose="05000000000000000000" pitchFamily="2" charset="2"/>
              <a:buNone/>
            </a:pPr>
            <a:r>
              <a:rPr lang="en-US" altLang="en-US" sz="2800" b="1" smtClean="0"/>
              <a:t>Physical bullying involves hurting a person’s body or possessions. </a:t>
            </a:r>
          </a:p>
          <a:p>
            <a:pPr marL="0" indent="0" eaLnBrk="1" hangingPunct="1"/>
            <a:r>
              <a:rPr lang="en-US" altLang="en-US" sz="2800" smtClean="0"/>
              <a:t>Physical bullying includes:</a:t>
            </a:r>
          </a:p>
          <a:p>
            <a:pPr marL="0" indent="0" eaLnBrk="1" hangingPunct="1">
              <a:buFont typeface="Wingdings" panose="05000000000000000000" pitchFamily="2" charset="2"/>
              <a:buChar char="Ø"/>
            </a:pPr>
            <a:r>
              <a:rPr lang="en-US" altLang="en-US" sz="2800" smtClean="0"/>
              <a:t>Hitting/kicking/pinching</a:t>
            </a:r>
          </a:p>
          <a:p>
            <a:pPr marL="0" indent="0" eaLnBrk="1" hangingPunct="1">
              <a:buFont typeface="Wingdings" panose="05000000000000000000" pitchFamily="2" charset="2"/>
              <a:buChar char="Ø"/>
            </a:pPr>
            <a:r>
              <a:rPr lang="en-US" altLang="en-US" sz="2800" smtClean="0"/>
              <a:t>Spitting</a:t>
            </a:r>
          </a:p>
          <a:p>
            <a:pPr marL="0" indent="0" eaLnBrk="1" hangingPunct="1">
              <a:buFont typeface="Wingdings" panose="05000000000000000000" pitchFamily="2" charset="2"/>
              <a:buChar char="Ø"/>
            </a:pPr>
            <a:r>
              <a:rPr lang="en-US" altLang="en-US" sz="2800" smtClean="0"/>
              <a:t>Tripping/pushing</a:t>
            </a:r>
          </a:p>
          <a:p>
            <a:pPr marL="0" indent="0" eaLnBrk="1" hangingPunct="1">
              <a:buFont typeface="Wingdings" panose="05000000000000000000" pitchFamily="2" charset="2"/>
              <a:buChar char="Ø"/>
            </a:pPr>
            <a:r>
              <a:rPr lang="en-US" altLang="en-US" sz="2800" smtClean="0"/>
              <a:t>Taking or breaking someone’s things</a:t>
            </a:r>
          </a:p>
          <a:p>
            <a:pPr marL="0" indent="0" eaLnBrk="1" hangingPunct="1">
              <a:buFont typeface="Wingdings" panose="05000000000000000000" pitchFamily="2" charset="2"/>
              <a:buChar char="Ø"/>
            </a:pPr>
            <a:r>
              <a:rPr lang="en-US" altLang="en-US" sz="2800" smtClean="0"/>
              <a:t>Making mean or rude hand gestures</a:t>
            </a:r>
          </a:p>
          <a:p>
            <a:pPr marL="0" indent="0" eaLnBrk="1" hangingPunct="1"/>
            <a:endParaRPr lang="en-US" altLang="en-US" smtClean="0"/>
          </a:p>
        </p:txBody>
      </p:sp>
      <p:sp>
        <p:nvSpPr>
          <p:cNvPr id="2560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C6094F7A-1935-4947-9C43-43EF2DA622A7}" type="slidenum">
              <a:rPr lang="en-US" altLang="en-US" sz="1400">
                <a:solidFill>
                  <a:srgbClr val="FFFFFF"/>
                </a:solidFill>
              </a:rPr>
              <a:pPr>
                <a:spcBef>
                  <a:spcPct val="0"/>
                </a:spcBef>
                <a:buClrTx/>
                <a:buSzTx/>
                <a:buFontTx/>
                <a:buNone/>
              </a:pPr>
              <a:t>9</a:t>
            </a:fld>
            <a:endParaRPr lang="en-US" altLang="en-US" sz="1400">
              <a:solidFill>
                <a:srgbClr val="FFFFFF"/>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493</TotalTime>
  <Words>4201</Words>
  <Application>Microsoft Office PowerPoint</Application>
  <PresentationFormat>On-screen Show (4:3)</PresentationFormat>
  <Paragraphs>424</Paragraphs>
  <Slides>41</Slides>
  <Notes>40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Century Schoolbook</vt:lpstr>
      <vt:lpstr>MS PGothic</vt:lpstr>
      <vt:lpstr>Arial</vt:lpstr>
      <vt:lpstr>Wingdings</vt:lpstr>
      <vt:lpstr>Wingdings 2</vt:lpstr>
      <vt:lpstr>Calibri</vt:lpstr>
      <vt:lpstr>Century Gothic</vt:lpstr>
      <vt:lpstr>Courier New</vt:lpstr>
      <vt:lpstr>Oriel</vt:lpstr>
      <vt:lpstr> BULLY PREVENTION AND INTERVENTION</vt:lpstr>
      <vt:lpstr>PowerPoint Presentation</vt:lpstr>
      <vt:lpstr>Part 1: Bullying Overview and Terminology</vt:lpstr>
      <vt:lpstr>Bullying Prevention and the Law </vt:lpstr>
      <vt:lpstr>Bullying is defined for  Indiana schools in HEA 1423  (cont.)</vt:lpstr>
      <vt:lpstr>Defining Bullying in Simple Terms</vt:lpstr>
      <vt:lpstr>Terminology</vt:lpstr>
      <vt:lpstr>Types of Bullying</vt:lpstr>
      <vt:lpstr>Physical Bullying</vt:lpstr>
      <vt:lpstr>Verbal Bullying</vt:lpstr>
      <vt:lpstr>Social/Relational Bullying</vt:lpstr>
      <vt:lpstr>Electronic or Written Communication Bullying</vt:lpstr>
      <vt:lpstr>Bullying Cycle: Social World </vt:lpstr>
      <vt:lpstr>What is NOT Bullying?</vt:lpstr>
      <vt:lpstr>Risk Factors-Target</vt:lpstr>
      <vt:lpstr>Characteristics-Bully</vt:lpstr>
      <vt:lpstr>Warning Signs Student May Be the Target</vt:lpstr>
      <vt:lpstr>Effects of Bullying</vt:lpstr>
      <vt:lpstr>Effects of Bullying (Cont.)</vt:lpstr>
      <vt:lpstr>Effects of Bullying (Cont.)</vt:lpstr>
      <vt:lpstr>Effects of Bullying (Cont.)</vt:lpstr>
      <vt:lpstr>Strategies For Prevention</vt:lpstr>
      <vt:lpstr>Part 2 : Bullying Prevention and Intervention for All School Stakeholders</vt:lpstr>
      <vt:lpstr>Training ALL School Staff</vt:lpstr>
      <vt:lpstr>Training ALL School Staff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temp</dc:creator>
  <cp:lastModifiedBy>Nguyen, Nhan</cp:lastModifiedBy>
  <cp:revision>41</cp:revision>
  <dcterms:created xsi:type="dcterms:W3CDTF">2013-06-20T18:35:39Z</dcterms:created>
  <dcterms:modified xsi:type="dcterms:W3CDTF">2017-10-18T13:18:07Z</dcterms:modified>
</cp:coreProperties>
</file>