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39"/>
  </p:notesMasterIdLst>
  <p:handoutMasterIdLst>
    <p:handoutMasterId r:id="rId40"/>
  </p:handoutMasterIdLst>
  <p:sldIdLst>
    <p:sldId id="329" r:id="rId5"/>
    <p:sldId id="383" r:id="rId6"/>
    <p:sldId id="380" r:id="rId7"/>
    <p:sldId id="359" r:id="rId8"/>
    <p:sldId id="352" r:id="rId9"/>
    <p:sldId id="367" r:id="rId10"/>
    <p:sldId id="369" r:id="rId11"/>
    <p:sldId id="343" r:id="rId12"/>
    <p:sldId id="361" r:id="rId13"/>
    <p:sldId id="355" r:id="rId14"/>
    <p:sldId id="356" r:id="rId15"/>
    <p:sldId id="357" r:id="rId16"/>
    <p:sldId id="358" r:id="rId17"/>
    <p:sldId id="382" r:id="rId18"/>
    <p:sldId id="351" r:id="rId19"/>
    <p:sldId id="360" r:id="rId20"/>
    <p:sldId id="364" r:id="rId21"/>
    <p:sldId id="365" r:id="rId22"/>
    <p:sldId id="366" r:id="rId23"/>
    <p:sldId id="381" r:id="rId24"/>
    <p:sldId id="353" r:id="rId25"/>
    <p:sldId id="370" r:id="rId26"/>
    <p:sldId id="371" r:id="rId27"/>
    <p:sldId id="372" r:id="rId28"/>
    <p:sldId id="373" r:id="rId29"/>
    <p:sldId id="362" r:id="rId30"/>
    <p:sldId id="354" r:id="rId31"/>
    <p:sldId id="375" r:id="rId32"/>
    <p:sldId id="377" r:id="rId33"/>
    <p:sldId id="378" r:id="rId34"/>
    <p:sldId id="376" r:id="rId35"/>
    <p:sldId id="384" r:id="rId36"/>
    <p:sldId id="385" r:id="rId37"/>
    <p:sldId id="379" r:id="rId3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85">
          <p15:clr>
            <a:srgbClr val="A4A3A4"/>
          </p15:clr>
        </p15:guide>
        <p15:guide id="2" pos="3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82E25"/>
    <a:srgbClr val="690304"/>
    <a:srgbClr val="969696"/>
    <a:srgbClr val="A6A6A6"/>
    <a:srgbClr val="4C1213"/>
    <a:srgbClr val="9E9A95"/>
    <a:srgbClr val="C17945"/>
    <a:srgbClr val="31526A"/>
    <a:srgbClr val="252626"/>
    <a:srgbClr val="C6BF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91" autoAdjust="0"/>
    <p:restoredTop sz="86324" autoAdjust="0"/>
  </p:normalViewPr>
  <p:slideViewPr>
    <p:cSldViewPr snapToGrid="0" snapToObjects="1">
      <p:cViewPr varScale="1">
        <p:scale>
          <a:sx n="104" d="100"/>
          <a:sy n="104" d="100"/>
        </p:scale>
        <p:origin x="210" y="102"/>
      </p:cViewPr>
      <p:guideLst>
        <p:guide orient="horz" pos="3185"/>
        <p:guide pos="3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notesViewPr>
    <p:cSldViewPr snapToGrid="0" snapToObjects="1">
      <p:cViewPr varScale="1">
        <p:scale>
          <a:sx n="132" d="100"/>
          <a:sy n="132" d="100"/>
        </p:scale>
        <p:origin x="-5920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7859BD-4604-2843-976C-9F2DEE3C79DB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64456-6A4C-DF40-836A-7ED7CB722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83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108F45-8DB7-E449-85E4-EC04F96DF3AA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6D261-4ACC-5E49-97C5-9D8FD2D9A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45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06D261-4ACC-5E49-97C5-9D8FD2D9A3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444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06D261-4ACC-5E49-97C5-9D8FD2D9A3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361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page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02903" y="2335944"/>
            <a:ext cx="7734221" cy="1114494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4000" b="1" i="0" spc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Unnecessarily extra long </a:t>
            </a:r>
            <a:br>
              <a:rPr lang="en-US" dirty="0"/>
            </a:br>
            <a:r>
              <a:rPr lang="en-US" dirty="0"/>
              <a:t>title of presentation</a:t>
            </a:r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530694" y="2013280"/>
            <a:ext cx="7734222" cy="252412"/>
          </a:xfrm>
        </p:spPr>
        <p:txBody>
          <a:bodyPr anchor="ctr">
            <a:noAutofit/>
          </a:bodyPr>
          <a:lstStyle>
            <a:lvl1pPr marL="0" indent="0">
              <a:buNone/>
              <a:defRPr sz="1800" b="0" spc="0" baseline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IU HIGH SCHOOL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D780B8-3A35-8743-BF49-0929B30328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8764" y="-35901"/>
            <a:ext cx="3044952" cy="11418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5D95D9-3E94-F54E-8599-68761C33E2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11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: blac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E6D189D-FDA9-9848-953C-540B2940805D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99A32F3-9FDB-1E47-9B3D-BA501DBC4A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8400" y="962981"/>
            <a:ext cx="7365818" cy="699065"/>
          </a:xfrm>
        </p:spPr>
        <p:txBody>
          <a:bodyPr>
            <a:normAutofit/>
          </a:bodyPr>
          <a:lstStyle>
            <a:lvl1pPr>
              <a:defRPr sz="3000" b="1" i="0" cap="none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7DCBCEF-64A0-B04F-872D-B6A8DB358F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8400" y="1817740"/>
            <a:ext cx="7366018" cy="2810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tabLst/>
              <a:defRPr sz="18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E435AE-EC23-3E4F-AC20-DF65E4B78A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A0E35C7-389A-8446-833E-F0D534DB2632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INDIANA UNIVERSITY BLOOMINGTON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E2215F-6B7E-EA4A-95A9-B99E766589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grpSp>
        <p:nvGrpSpPr>
          <p:cNvPr id="13" name="Group 12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6" name="Rectangle 15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 userDrawn="1"/>
        </p:nvSpPr>
        <p:spPr>
          <a:xfrm>
            <a:off x="3255580" y="186660"/>
            <a:ext cx="2632840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Phase I | Fall 2020</a:t>
            </a:r>
            <a:endParaRPr lang="en-US" sz="20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315310" y="4764011"/>
            <a:ext cx="8513379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18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https://www.doe.in.gov/elearning/indiana-university-turnkey-courses</a:t>
            </a:r>
            <a:endParaRPr lang="en-US" sz="18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: black">
    <p:bg>
      <p:bgPr>
        <a:solidFill>
          <a:srgbClr val="25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D8768E-B53A-2F42-913B-2E5C0BF4BA5E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090863" y="962981"/>
            <a:ext cx="3999840" cy="806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000" b="1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090863" y="2065867"/>
            <a:ext cx="3999840" cy="2466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lnSpc>
                <a:spcPct val="100000"/>
              </a:lnSpc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1pPr>
            <a:lvl2pPr marL="742950" indent="-285750">
              <a:lnSpc>
                <a:spcPct val="100000"/>
              </a:lnSpc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2pPr>
            <a:lvl3pPr marL="1143000" indent="-228600">
              <a:lnSpc>
                <a:spcPct val="100000"/>
              </a:lnSpc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1600200" indent="-228600">
              <a:lnSpc>
                <a:spcPct val="100000"/>
              </a:lnSpc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2057400" indent="-228600">
              <a:lnSpc>
                <a:spcPct val="100000"/>
              </a:lnSpc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564910" y="962981"/>
            <a:ext cx="3289670" cy="356952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08AEFE8-3C4D-FF4B-AB60-DDD9FDC3A0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677F9C-777B-824B-9447-11C653DBCC4F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INDIANA UNIVERSITY BLOOMINGTON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6E9AC3-F08E-BA40-BE37-42D7311303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grpSp>
        <p:nvGrpSpPr>
          <p:cNvPr id="14" name="Group 13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7" name="Rectangle 16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 userDrawn="1"/>
        </p:nvSpPr>
        <p:spPr>
          <a:xfrm>
            <a:off x="315310" y="4764011"/>
            <a:ext cx="8513379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18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https://www.doe.in.gov/elearning/indiana-university-turnkey-courses</a:t>
            </a:r>
            <a:endParaRPr lang="en-US" sz="18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36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: black">
    <p:bg>
      <p:bgPr>
        <a:solidFill>
          <a:srgbClr val="25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225006-5755-A443-B201-99DC6A29587F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FFA3EC-9463-2D4C-BC88-A8EF3D4080A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8400" y="1690735"/>
            <a:ext cx="7366018" cy="2810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sz="2400" i="1" baseline="0">
                <a:solidFill>
                  <a:srgbClr val="969696"/>
                </a:solidFill>
                <a:latin typeface="Arial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Insert a relevant quote here. During the Bicentennial year remember that notable alumni can provide a unique perspective on the accomplishments and successes of your school, department or unit.”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D612AF-3CBE-A149-B5F4-0072AAC01D75}"/>
              </a:ext>
            </a:extLst>
          </p:cNvPr>
          <p:cNvSpPr txBox="1"/>
          <p:nvPr userDrawn="1"/>
        </p:nvSpPr>
        <p:spPr>
          <a:xfrm>
            <a:off x="658431" y="1265664"/>
            <a:ext cx="509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</a:rPr>
              <a:t>“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0F7B4B-DA80-EC43-9414-C8541C9305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1DDCA7A-03B7-A742-942F-BEBFB05EA3CE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INDIANA UNIVERSITY BLOOMINGTON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E0154FF-283D-D947-A17A-8355E651DB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grpSp>
        <p:nvGrpSpPr>
          <p:cNvPr id="13" name="Group 12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6" name="Rectangle 15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 userDrawn="1"/>
        </p:nvSpPr>
        <p:spPr>
          <a:xfrm>
            <a:off x="3255580" y="186660"/>
            <a:ext cx="2632840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Phase I | Fall 2020</a:t>
            </a:r>
            <a:endParaRPr lang="en-US" sz="20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315310" y="4764011"/>
            <a:ext cx="8513379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18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https://www.doe.in.gov/elearning/indiana-university-turnkey-courses</a:t>
            </a:r>
            <a:endParaRPr lang="en-US" sz="18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036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ith footer: black">
    <p:bg>
      <p:bgPr>
        <a:solidFill>
          <a:srgbClr val="25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225006-5755-A443-B201-99DC6A29587F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EBE010-8C23-344C-B1BA-6E3FE0031460}"/>
              </a:ext>
            </a:extLst>
          </p:cNvPr>
          <p:cNvSpPr/>
          <p:nvPr userDrawn="1"/>
        </p:nvSpPr>
        <p:spPr>
          <a:xfrm>
            <a:off x="-52137" y="2178023"/>
            <a:ext cx="9248274" cy="45719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CAFED2D-28AC-CE48-8F41-59DC19DAC75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8400" y="2353711"/>
            <a:ext cx="2104483" cy="21879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text about this notable year in your school, department, or unit’s history. Add relevant historical context or content if it is appropriate.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B8F69B7-7E5C-734A-968D-4A834BF1F930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519758" y="2347696"/>
            <a:ext cx="2104483" cy="21879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text about this notable year in your school, department, or unit’s history. Add relevant historical context or content if it is appropriate.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1F12272-6202-A244-BA2E-D95207666DD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871114" y="2347696"/>
            <a:ext cx="2104483" cy="21879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text about this notable year in your school, department, or unit’s history. Add relevant historical context or content if it is appropriate.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96FC821-50C0-F946-93ED-4F53207AF5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36650" y="946047"/>
            <a:ext cx="7365818" cy="699065"/>
          </a:xfrm>
        </p:spPr>
        <p:txBody>
          <a:bodyPr>
            <a:normAutofit/>
          </a:bodyPr>
          <a:lstStyle>
            <a:lvl1pPr>
              <a:defRPr sz="3000" b="1" i="0" cap="none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timeline title style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44E40BD-6235-4B47-A82A-79D44E2A5EE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162050" y="1770099"/>
            <a:ext cx="2104483" cy="274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1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70D3E8F-2211-D94F-A3C6-2F7ABE2D696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513407" y="1770099"/>
            <a:ext cx="2104483" cy="274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1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8739DF9-E7DB-3149-AEBA-050066618C0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864764" y="1770099"/>
            <a:ext cx="2104483" cy="274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1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Year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80D1116-4488-2443-AEA5-63923F24B6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3C374B8-B479-4346-A54D-C9BCEB4872C2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INDIANA UNIVERSITY BLOOMINGTON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960486F-64F0-D448-8386-25298797BA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grpSp>
        <p:nvGrpSpPr>
          <p:cNvPr id="18" name="Group 17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21" name="Rectangle 20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3255580" y="186660"/>
            <a:ext cx="2632840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Phase I | Fall 2020</a:t>
            </a:r>
            <a:endParaRPr lang="en-US" sz="20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315310" y="4764011"/>
            <a:ext cx="8513379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18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https://www.doe.in.gov/elearning/indiana-university-turnkey-courses</a:t>
            </a:r>
            <a:endParaRPr lang="en-US" sz="18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938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with footer: black">
    <p:bg>
      <p:bgPr>
        <a:solidFill>
          <a:srgbClr val="25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225006-5755-A443-B201-99DC6A29587F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EBE010-8C23-344C-B1BA-6E3FE0031460}"/>
              </a:ext>
            </a:extLst>
          </p:cNvPr>
          <p:cNvSpPr/>
          <p:nvPr userDrawn="1"/>
        </p:nvSpPr>
        <p:spPr>
          <a:xfrm>
            <a:off x="-52137" y="2178023"/>
            <a:ext cx="9248274" cy="45719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CAFED2D-28AC-CE48-8F41-59DC19DAC75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8400" y="2353711"/>
            <a:ext cx="2104483" cy="21879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text about this notable year in your school, department, or unit’s history. Add relevant historical context or content if it is appropriate.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B8F69B7-7E5C-734A-968D-4A834BF1F930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519758" y="2347696"/>
            <a:ext cx="2104483" cy="21879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text about this notable year in your school, department, or unit’s history. Add relevant historical context or content if it is appropriate.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1F12272-6202-A244-BA2E-D95207666DD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871114" y="2347696"/>
            <a:ext cx="2104483" cy="21879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text about this notable year in your school, department, or unit’s history. Add relevant historical context or content if it is appropriate.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96FC821-50C0-F946-93ED-4F53207AF5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36650" y="946047"/>
            <a:ext cx="7365818" cy="699065"/>
          </a:xfrm>
        </p:spPr>
        <p:txBody>
          <a:bodyPr>
            <a:normAutofit/>
          </a:bodyPr>
          <a:lstStyle>
            <a:lvl1pPr>
              <a:defRPr sz="3000" b="1" i="0" cap="none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timeline title style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44E40BD-6235-4B47-A82A-79D44E2A5EE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162050" y="1770099"/>
            <a:ext cx="2104483" cy="274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1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70D3E8F-2211-D94F-A3C6-2F7ABE2D696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513407" y="1770099"/>
            <a:ext cx="2104483" cy="274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1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8739DF9-E7DB-3149-AEBA-050066618C0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864764" y="1770099"/>
            <a:ext cx="2104483" cy="274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1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Year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80D1116-4488-2443-AEA5-63923F24B6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3C374B8-B479-4346-A54D-C9BCEB4872C2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INDIANA UNIVERSITY BLOOMINGTON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960486F-64F0-D448-8386-25298797BA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grpSp>
        <p:nvGrpSpPr>
          <p:cNvPr id="18" name="Group 17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21" name="Rectangle 20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3255580" y="186660"/>
            <a:ext cx="2632840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Phase I | Fall 2020</a:t>
            </a:r>
            <a:endParaRPr lang="en-US" sz="20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530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with footer: black">
    <p:bg>
      <p:bgPr>
        <a:solidFill>
          <a:srgbClr val="25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225006-5755-A443-B201-99DC6A29587F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1744F007-37EE-F642-8B67-26B7CB5128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59728" y="1143000"/>
            <a:ext cx="5575609" cy="335465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FBF169-3E1B-C444-9BAE-FF99C7F93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A01BD1-EDC8-654F-B0BC-CA7AEDB213DF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INDIANA UNIVERSITY BLOOMINGTON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38F067-19D0-8049-A1C7-215998E532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grpSp>
        <p:nvGrpSpPr>
          <p:cNvPr id="11" name="Group 10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4" name="Rectangle 13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3255580" y="186660"/>
            <a:ext cx="2632840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Phase I | Fall 2020</a:t>
            </a:r>
            <a:endParaRPr lang="en-US" sz="20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315310" y="4764011"/>
            <a:ext cx="8513379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18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https://www.doe.in.gov/elearning/indiana-university-turnkey-courses</a:t>
            </a:r>
            <a:endParaRPr lang="en-US" sz="18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468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with footer: black">
    <p:bg>
      <p:bgPr>
        <a:solidFill>
          <a:srgbClr val="25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225006-5755-A443-B201-99DC6A29587F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FBF169-3E1B-C444-9BAE-FF99C7F93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A01BD1-EDC8-654F-B0BC-CA7AEDB213DF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INDIANA UNIVERSITY BLOOMINGTON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38F067-19D0-8049-A1C7-215998E532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928799" y="-16042"/>
            <a:ext cx="8267338" cy="627526"/>
          </a:xfrm>
          <a:prstGeom prst="rect">
            <a:avLst/>
          </a:prstGeom>
          <a:solidFill>
            <a:srgbClr val="660B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255580" y="186660"/>
            <a:ext cx="2632840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Phase I | Fall 2020</a:t>
            </a:r>
            <a:endParaRPr lang="en-US" sz="20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grpSp>
        <p:nvGrpSpPr>
          <p:cNvPr id="12" name="Group 11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6" name="TextBox 15"/>
          <p:cNvSpPr txBox="1"/>
          <p:nvPr userDrawn="1"/>
        </p:nvSpPr>
        <p:spPr>
          <a:xfrm>
            <a:off x="315310" y="4764011"/>
            <a:ext cx="8513379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18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https://www.doe.in.gov/elearning/indiana-university-turnkey-courses</a:t>
            </a:r>
            <a:endParaRPr lang="en-US" sz="18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1341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with Bicentennial lockup">
    <p:bg>
      <p:bgPr>
        <a:solidFill>
          <a:srgbClr val="6903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3DC3DBB-743E-0A47-9051-C4F4ED9F2C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452937" y="813360"/>
            <a:ext cx="8238125" cy="35167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13A6A6-850B-1846-840A-ABFF94DFF4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24352" y="2087020"/>
            <a:ext cx="4684121" cy="96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61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660B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378689" y="23905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78689" y="23905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378689" y="23905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526131" y="2759841"/>
            <a:ext cx="6802482" cy="656910"/>
          </a:xfrm>
        </p:spPr>
        <p:txBody>
          <a:bodyPr anchor="ctr">
            <a:noAutofit/>
          </a:bodyPr>
          <a:lstStyle>
            <a:lvl1pPr>
              <a:defRPr sz="4000" b="1" i="0" spc="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Section Heading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526131" y="2430576"/>
            <a:ext cx="3700462" cy="252412"/>
          </a:xfrm>
        </p:spPr>
        <p:txBody>
          <a:bodyPr anchor="ctr">
            <a:noAutofit/>
          </a:bodyPr>
          <a:lstStyle>
            <a:lvl1pPr marL="0" indent="0">
              <a:buNone/>
              <a:defRPr sz="1400" b="1" i="0" spc="50" baseline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SECTION NUMBER OR SUBTITLE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7FB995-1B19-C347-A06E-E230854254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1FF093-5B3E-F84D-B1F1-712EA35202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grpSp>
        <p:nvGrpSpPr>
          <p:cNvPr id="12" name="Group 11"/>
          <p:cNvGrpSpPr/>
          <p:nvPr userDrawn="1"/>
        </p:nvGrpSpPr>
        <p:grpSpPr>
          <a:xfrm>
            <a:off x="6479571" y="167640"/>
            <a:ext cx="2496789" cy="695325"/>
            <a:chOff x="6469856" y="71438"/>
            <a:chExt cx="2496789" cy="69532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38" t="8766" b="5920"/>
            <a:stretch/>
          </p:blipFill>
          <p:spPr>
            <a:xfrm>
              <a:off x="6469856" y="71438"/>
              <a:ext cx="1466411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6267" y="71438"/>
              <a:ext cx="1030378" cy="695325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3457854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660B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378689" y="23905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78689" y="23905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378689" y="23905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66E9A50-8AB4-BF4D-BE83-341BA14D4C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452937" y="1133658"/>
            <a:ext cx="8238125" cy="35167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ECCCF85-DFAC-4D42-87F3-045D1F785F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9EEE9862-03A0-FB44-918C-B1D648AFF3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6131" y="2430576"/>
            <a:ext cx="3700462" cy="252412"/>
          </a:xfrm>
        </p:spPr>
        <p:txBody>
          <a:bodyPr anchor="ctr">
            <a:noAutofit/>
          </a:bodyPr>
          <a:lstStyle>
            <a:lvl1pPr marL="0" indent="0">
              <a:buNone/>
              <a:defRPr sz="1400" b="1" i="0" spc="50" baseline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SECTION NUMBER OR SUBTITLE</a:t>
            </a:r>
          </a:p>
        </p:txBody>
      </p:sp>
      <p:sp>
        <p:nvSpPr>
          <p:cNvPr id="13" name="Title 13">
            <a:extLst>
              <a:ext uri="{FF2B5EF4-FFF2-40B4-BE49-F238E27FC236}">
                <a16:creationId xmlns:a16="http://schemas.microsoft.com/office/drawing/2014/main" id="{4E63D569-8C6D-DA43-9D8B-0C77C5AF94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131" y="2759841"/>
            <a:ext cx="6802482" cy="656910"/>
          </a:xfrm>
        </p:spPr>
        <p:txBody>
          <a:bodyPr anchor="ctr">
            <a:noAutofit/>
          </a:bodyPr>
          <a:lstStyle>
            <a:lvl1pPr>
              <a:defRPr sz="4000" b="1" i="0" spc="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Section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0F8E203-D76F-A54F-96A5-803D8CAC5B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1420" y="-576087"/>
            <a:ext cx="657379" cy="1454380"/>
          </a:xfrm>
          <a:prstGeom prst="rect">
            <a:avLst/>
          </a:prstGeom>
        </p:spPr>
      </p:pic>
      <p:grpSp>
        <p:nvGrpSpPr>
          <p:cNvPr id="16" name="Group 15"/>
          <p:cNvGrpSpPr/>
          <p:nvPr userDrawn="1"/>
        </p:nvGrpSpPr>
        <p:grpSpPr>
          <a:xfrm>
            <a:off x="6479571" y="167640"/>
            <a:ext cx="2496789" cy="695325"/>
            <a:chOff x="6469856" y="71438"/>
            <a:chExt cx="2496789" cy="695325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38" t="8766" b="5920"/>
            <a:stretch/>
          </p:blipFill>
          <p:spPr>
            <a:xfrm>
              <a:off x="6469856" y="71438"/>
              <a:ext cx="1466411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6267" y="71438"/>
              <a:ext cx="1030378" cy="695325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1155973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9E1F27-B4A2-B24B-B705-69B990026FB6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68400" y="962981"/>
            <a:ext cx="7365818" cy="699065"/>
          </a:xfrm>
        </p:spPr>
        <p:txBody>
          <a:bodyPr>
            <a:normAutofit/>
          </a:bodyPr>
          <a:lstStyle>
            <a:lvl1pPr>
              <a:defRPr sz="3000" b="1" i="0" cap="none" spc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3556000" y="3541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1168400" y="1817740"/>
            <a:ext cx="7366018" cy="2810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tabLst/>
              <a:defRPr sz="1800">
                <a:solidFill>
                  <a:srgbClr val="404041"/>
                </a:solidFill>
                <a:latin typeface="Arial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subtitle </a:t>
            </a:r>
            <a:r>
              <a:rPr lang="en-US" dirty="0" smtClean="0"/>
              <a:t>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C5D1C6-3DEB-3042-83AA-18BAA6DF18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5FD385-09FF-4646-A2A1-16EC973C8B3E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INDIANA UNIVERSITY BLOOMINGTON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BAD724-0170-504B-B04B-992D44AD21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8657" y="-447294"/>
            <a:ext cx="657379" cy="1326393"/>
          </a:xfrm>
          <a:prstGeom prst="rect">
            <a:avLst/>
          </a:prstGeom>
        </p:spPr>
      </p:pic>
      <p:grpSp>
        <p:nvGrpSpPr>
          <p:cNvPr id="6" name="Group 5"/>
          <p:cNvGrpSpPr/>
          <p:nvPr userDrawn="1"/>
        </p:nvGrpSpPr>
        <p:grpSpPr>
          <a:xfrm>
            <a:off x="6507479" y="16761"/>
            <a:ext cx="2232661" cy="572961"/>
            <a:chOff x="6507479" y="16761"/>
            <a:chExt cx="2232661" cy="5729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507479" y="16761"/>
              <a:ext cx="1301955" cy="572961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809434" y="16761"/>
              <a:ext cx="930706" cy="572961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5" name="Rectangle 4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3255580" y="186660"/>
            <a:ext cx="2632840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Phase I | Fall 2020</a:t>
            </a:r>
            <a:endParaRPr lang="en-US" sz="20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315310" y="4764011"/>
            <a:ext cx="8513379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1800" b="1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https://www.doe.in.gov/elearning/indiana-university-turnkey-courses</a:t>
            </a:r>
            <a:endParaRPr lang="en-US" sz="1800" b="1" i="0" dirty="0" smtClean="0">
              <a:solidFill>
                <a:schemeClr val="tx1">
                  <a:lumMod val="75000"/>
                  <a:lumOff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060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only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9E1F27-B4A2-B24B-B705-69B990026FB6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68400" y="962981"/>
            <a:ext cx="7365818" cy="699065"/>
          </a:xfrm>
        </p:spPr>
        <p:txBody>
          <a:bodyPr>
            <a:normAutofit/>
          </a:bodyPr>
          <a:lstStyle>
            <a:lvl1pPr>
              <a:defRPr sz="3000" b="1" i="0" cap="none" spc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3556000" y="3541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1168400" y="1817740"/>
            <a:ext cx="7366018" cy="2810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tabLst/>
              <a:defRPr sz="1800">
                <a:solidFill>
                  <a:srgbClr val="404041"/>
                </a:solidFill>
                <a:latin typeface="Arial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subtitle </a:t>
            </a:r>
            <a:r>
              <a:rPr lang="en-US" dirty="0" smtClean="0"/>
              <a:t>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C5D1C6-3DEB-3042-83AA-18BAA6DF18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5FD385-09FF-4646-A2A1-16EC973C8B3E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INDIANA UNIVERSITY BLOOMINGTON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BAD724-0170-504B-B04B-992D44AD21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8657" y="-447294"/>
            <a:ext cx="657379" cy="1326393"/>
          </a:xfrm>
          <a:prstGeom prst="rect">
            <a:avLst/>
          </a:prstGeom>
        </p:spPr>
      </p:pic>
      <p:grpSp>
        <p:nvGrpSpPr>
          <p:cNvPr id="6" name="Group 5"/>
          <p:cNvGrpSpPr/>
          <p:nvPr userDrawn="1"/>
        </p:nvGrpSpPr>
        <p:grpSpPr>
          <a:xfrm>
            <a:off x="6507479" y="16761"/>
            <a:ext cx="2232661" cy="572961"/>
            <a:chOff x="6507479" y="16761"/>
            <a:chExt cx="2232661" cy="5729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507479" y="16761"/>
              <a:ext cx="1301955" cy="572961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809434" y="16761"/>
              <a:ext cx="930706" cy="572961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5" name="Rectangle 4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 userDrawn="1"/>
        </p:nvSpPr>
        <p:spPr>
          <a:xfrm>
            <a:off x="315310" y="4764011"/>
            <a:ext cx="8513379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1800" b="1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https://www.doe.in.gov/elearning/indiana-university-turnkey-courses</a:t>
            </a:r>
            <a:endParaRPr lang="en-US" sz="1800" b="1" i="0" dirty="0" smtClean="0">
              <a:solidFill>
                <a:schemeClr val="tx1">
                  <a:lumMod val="75000"/>
                  <a:lumOff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877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90646C-093D-FC4A-8DB9-85C03F917C01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089526" y="962981"/>
            <a:ext cx="3995019" cy="7793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000" b="1" i="0" spc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090863" y="2006599"/>
            <a:ext cx="3995019" cy="2516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lnSpc>
                <a:spcPct val="100000"/>
              </a:lnSpc>
              <a:buFont typeface="Arial"/>
              <a:buChar char="•"/>
              <a:defRPr sz="1800">
                <a:solidFill>
                  <a:srgbClr val="404041"/>
                </a:solidFill>
                <a:latin typeface="Arial"/>
                <a:cs typeface="Arial"/>
              </a:defRPr>
            </a:lvl1pPr>
            <a:lvl2pPr marL="742950" indent="-285750">
              <a:lnSpc>
                <a:spcPct val="100000"/>
              </a:lnSpc>
              <a:buFont typeface="Arial"/>
              <a:buChar char="•"/>
              <a:defRPr sz="1800">
                <a:solidFill>
                  <a:srgbClr val="404041"/>
                </a:solidFill>
                <a:latin typeface="Arial"/>
                <a:cs typeface="Arial"/>
              </a:defRPr>
            </a:lvl2pPr>
            <a:lvl3pPr marL="1143000" indent="-228600">
              <a:lnSpc>
                <a:spcPct val="100000"/>
              </a:lnSpc>
              <a:buFont typeface="Arial"/>
              <a:buChar char="•"/>
              <a:defRPr sz="1800">
                <a:solidFill>
                  <a:srgbClr val="404041"/>
                </a:solidFill>
                <a:latin typeface="Arial"/>
                <a:cs typeface="Arial"/>
              </a:defRPr>
            </a:lvl3pPr>
            <a:lvl4pPr marL="1600200" indent="-228600">
              <a:lnSpc>
                <a:spcPct val="100000"/>
              </a:lnSpc>
              <a:buFont typeface="Arial"/>
              <a:buChar char="•"/>
              <a:defRPr sz="1800">
                <a:solidFill>
                  <a:srgbClr val="404041"/>
                </a:solidFill>
                <a:latin typeface="Arial"/>
                <a:cs typeface="Arial"/>
              </a:defRPr>
            </a:lvl4pPr>
            <a:lvl5pPr marL="2057400" indent="-228600">
              <a:lnSpc>
                <a:spcPct val="100000"/>
              </a:lnSpc>
              <a:buFont typeface="Arial"/>
              <a:buChar char="•"/>
              <a:defRPr sz="18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5C3F444-27EE-DD48-A234-08AF253671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64910" y="962981"/>
            <a:ext cx="3289670" cy="356952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94E2D3-2DFE-474D-A00E-2ACA4690B4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E601522-F9F8-3B4D-B3C2-33C3574992E6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INDIANA UNIVERSITY BLOOMINGTON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DCA629-3317-2745-989A-10D581EB62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8657" y="-447294"/>
            <a:ext cx="657379" cy="1326393"/>
          </a:xfrm>
          <a:prstGeom prst="rect">
            <a:avLst/>
          </a:prstGeom>
        </p:spPr>
      </p:pic>
      <p:grpSp>
        <p:nvGrpSpPr>
          <p:cNvPr id="14" name="Group 13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7" name="Rectangle 16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 userDrawn="1"/>
        </p:nvSpPr>
        <p:spPr>
          <a:xfrm>
            <a:off x="3255580" y="186660"/>
            <a:ext cx="2632840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Phase I | Fall 2020</a:t>
            </a:r>
            <a:endParaRPr lang="en-US" sz="20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315310" y="4764011"/>
            <a:ext cx="8513379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1800" b="1" i="0" dirty="0" smtClean="0">
                <a:solidFill>
                  <a:srgbClr val="382E25"/>
                </a:solidFill>
                <a:latin typeface="Georgia" panose="02040502050405020303" pitchFamily="18" charset="0"/>
              </a:rPr>
              <a:t>https://www.doe.in.gov/elearning/indiana-university-turnkey-courses</a:t>
            </a:r>
            <a:endParaRPr lang="en-US" sz="1800" b="1" i="0" dirty="0" smtClean="0">
              <a:solidFill>
                <a:srgbClr val="382E25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only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9E1F27-B4A2-B24B-B705-69B990026FB6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3556000" y="3541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1168400" y="1690735"/>
            <a:ext cx="7366018" cy="2810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sz="2400" i="1" baseline="0">
                <a:solidFill>
                  <a:srgbClr val="969696"/>
                </a:solidFill>
                <a:latin typeface="Arial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Insert a relevant quote here. During the Bicentennial year remember that notable alumni can provide a unique perspective on the accomplishments and successes of your school, department or unit.”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B8420B-577A-A341-8A86-DA66FE841005}"/>
              </a:ext>
            </a:extLst>
          </p:cNvPr>
          <p:cNvSpPr txBox="1"/>
          <p:nvPr userDrawn="1"/>
        </p:nvSpPr>
        <p:spPr>
          <a:xfrm>
            <a:off x="658431" y="1265664"/>
            <a:ext cx="509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“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9704B2-6EB9-B54A-82FF-6E1378A778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691168-65FC-EA40-9C06-33BE34A593EA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INDIANA UNIVERSITY BLOOMINGTON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BBE95B-F2C6-2B43-B12A-6983462922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8657" y="-447294"/>
            <a:ext cx="657379" cy="1326393"/>
          </a:xfrm>
          <a:prstGeom prst="rect">
            <a:avLst/>
          </a:prstGeom>
        </p:spPr>
      </p:pic>
      <p:grpSp>
        <p:nvGrpSpPr>
          <p:cNvPr id="9" name="Group 8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4" name="Rectangle 13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3255580" y="186660"/>
            <a:ext cx="2632840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Phase I | Fall 2020</a:t>
            </a:r>
            <a:endParaRPr lang="en-US" sz="20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315310" y="4764011"/>
            <a:ext cx="8513379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1800" b="1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https://www.doe.in.gov/elearning/indiana-university-turnkey-courses</a:t>
            </a:r>
            <a:endParaRPr lang="en-US" sz="1800" b="1" i="0" dirty="0" smtClean="0">
              <a:solidFill>
                <a:schemeClr val="tx1">
                  <a:lumMod val="75000"/>
                  <a:lumOff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39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only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9E1F27-B4A2-B24B-B705-69B990026FB6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3556000" y="3541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B099AB-7C40-C54D-A7BA-8DFBF859F79E}"/>
              </a:ext>
            </a:extLst>
          </p:cNvPr>
          <p:cNvSpPr/>
          <p:nvPr userDrawn="1"/>
        </p:nvSpPr>
        <p:spPr>
          <a:xfrm>
            <a:off x="-52137" y="2178023"/>
            <a:ext cx="9248274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1168400" y="2353711"/>
            <a:ext cx="2104483" cy="21879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0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text about this notable year in your school, department, or unit’s history. Add relevant historical context or content if it is appropriate.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4DB0C64-DB15-4E4B-87B1-09DBEB583B1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519758" y="2347696"/>
            <a:ext cx="2104483" cy="21879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0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text about this notable year in your school, department, or unit’s history. Add relevant historical context or content if it is appropriate.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2689D7C-9203-D842-9D90-9FAE64DDD04B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871117" y="2347696"/>
            <a:ext cx="2104483" cy="218793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0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text about this notable year in your school, department, or unit’s history. Add relevant historical context or content if it is appropriate.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BABA7CD-1501-E745-ADF8-198E107157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36650" y="946047"/>
            <a:ext cx="7365818" cy="699065"/>
          </a:xfrm>
        </p:spPr>
        <p:txBody>
          <a:bodyPr>
            <a:normAutofit/>
          </a:bodyPr>
          <a:lstStyle>
            <a:lvl1pPr>
              <a:defRPr sz="3000" b="1" i="0" cap="none" spc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timeline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CD8E8C-82F1-6047-A75D-211F5F6D64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E1E6DEA-5C3A-0148-AB59-E96CF2B5D34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162050" y="1770099"/>
            <a:ext cx="2104483" cy="274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1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54C7A14-8848-9947-BFA2-43DAE44BE44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513407" y="1770099"/>
            <a:ext cx="2104483" cy="274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1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F2BCABE-8696-6547-9256-A5AE595E99F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864764" y="1770099"/>
            <a:ext cx="2104483" cy="274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Tx/>
              <a:buNone/>
              <a:tabLst/>
              <a:defRPr lang="en-US" sz="1400" b="1" kern="1200" dirty="0" smtClean="0">
                <a:solidFill>
                  <a:srgbClr val="969696"/>
                </a:solidFill>
                <a:latin typeface="Arial"/>
                <a:ea typeface="+mn-ea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146110-85CE-0345-97E0-49BF9C946C8C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INDIANA UNIVERSITY BLOOMINGTON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8C0E421-1C2C-0E40-A3D6-8689FA489B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8657" y="-447294"/>
            <a:ext cx="657379" cy="1326393"/>
          </a:xfrm>
          <a:prstGeom prst="rect">
            <a:avLst/>
          </a:prstGeom>
        </p:spPr>
      </p:pic>
      <p:grpSp>
        <p:nvGrpSpPr>
          <p:cNvPr id="19" name="Group 18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23" name="Rectangle 22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 userDrawn="1"/>
        </p:nvSpPr>
        <p:spPr>
          <a:xfrm>
            <a:off x="3255580" y="186660"/>
            <a:ext cx="2632840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Phase I | Fall 2020</a:t>
            </a:r>
            <a:endParaRPr lang="en-US" sz="20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315310" y="4764011"/>
            <a:ext cx="8513379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1800" b="1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https://www.doe.in.gov/elearning/indiana-university-turnkey-courses</a:t>
            </a:r>
            <a:endParaRPr lang="en-US" sz="1800" b="1" i="0" dirty="0" smtClean="0">
              <a:solidFill>
                <a:schemeClr val="tx1">
                  <a:lumMod val="75000"/>
                  <a:lumOff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294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51A41BB-DCCE-F14C-94A7-879D8A1057F0}"/>
              </a:ext>
            </a:extLst>
          </p:cNvPr>
          <p:cNvSpPr/>
          <p:nvPr userDrawn="1"/>
        </p:nvSpPr>
        <p:spPr>
          <a:xfrm>
            <a:off x="-52137" y="-16042"/>
            <a:ext cx="9248274" cy="627526"/>
          </a:xfrm>
          <a:prstGeom prst="rect">
            <a:avLst/>
          </a:prstGeom>
          <a:solidFill>
            <a:srgbClr val="69030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7CF3B1F-1FB0-4943-ADA8-67240C5A4A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59728" y="1219200"/>
            <a:ext cx="5575609" cy="331562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6B414C-F371-E64C-B461-C44F999033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08883" y="403641"/>
            <a:ext cx="2241806" cy="1020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3C47D5-629F-4D46-AEE6-7D8DD8FB9AC3}"/>
              </a:ext>
            </a:extLst>
          </p:cNvPr>
          <p:cNvSpPr txBox="1"/>
          <p:nvPr userDrawn="1"/>
        </p:nvSpPr>
        <p:spPr>
          <a:xfrm>
            <a:off x="249459" y="4730098"/>
            <a:ext cx="36136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INDIANA UNIVERSITY BLOOMINGTON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5FB8D4-3D22-EB49-AB6C-9068843497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8657" y="-447294"/>
            <a:ext cx="657379" cy="1326393"/>
          </a:xfrm>
          <a:prstGeom prst="rect">
            <a:avLst/>
          </a:prstGeom>
        </p:spPr>
      </p:pic>
      <p:grpSp>
        <p:nvGrpSpPr>
          <p:cNvPr id="10" name="Group 9"/>
          <p:cNvGrpSpPr>
            <a:grpSpLocks noChangeAspect="1"/>
          </p:cNvGrpSpPr>
          <p:nvPr userDrawn="1"/>
        </p:nvGrpSpPr>
        <p:grpSpPr>
          <a:xfrm>
            <a:off x="6507479" y="16761"/>
            <a:ext cx="2232661" cy="572961"/>
            <a:chOff x="6356259" y="71438"/>
            <a:chExt cx="2709480" cy="69532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" t="8766" b="5920"/>
            <a:stretch/>
          </p:blipFill>
          <p:spPr>
            <a:xfrm>
              <a:off x="6356259" y="71438"/>
              <a:ext cx="1580008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9617"/>
            <a:stretch/>
          </p:blipFill>
          <p:spPr>
            <a:xfrm>
              <a:off x="7936266" y="71438"/>
              <a:ext cx="1129473" cy="6953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4" name="Rectangle 13"/>
          <p:cNvSpPr/>
          <p:nvPr userDrawn="1"/>
        </p:nvSpPr>
        <p:spPr>
          <a:xfrm>
            <a:off x="268657" y="4727012"/>
            <a:ext cx="2205602" cy="2663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3255580" y="186660"/>
            <a:ext cx="2632840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b="1" i="0" dirty="0" smtClean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</a:rPr>
              <a:t>Phase I | Fall 2020</a:t>
            </a:r>
            <a:endParaRPr lang="en-US" sz="2000" b="1" i="0" dirty="0" smtClean="0">
              <a:solidFill>
                <a:schemeClr val="bg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315310" y="4764011"/>
            <a:ext cx="8513379" cy="2455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1800" b="1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https://www.doe.in.gov/elearning/indiana-university-turnkey-courses</a:t>
            </a:r>
            <a:endParaRPr lang="en-US" sz="1800" b="1" i="0" dirty="0" smtClean="0">
              <a:solidFill>
                <a:schemeClr val="tx1">
                  <a:lumMod val="75000"/>
                  <a:lumOff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652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61892" y="634604"/>
            <a:ext cx="680248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1892" y="1589938"/>
            <a:ext cx="6802482" cy="321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85" r:id="rId1"/>
    <p:sldLayoutId id="2147493467" r:id="rId2"/>
    <p:sldLayoutId id="2147493486" r:id="rId3"/>
    <p:sldLayoutId id="2147493472" r:id="rId4"/>
    <p:sldLayoutId id="2147493488" r:id="rId5"/>
    <p:sldLayoutId id="2147493457" r:id="rId6"/>
    <p:sldLayoutId id="2147493480" r:id="rId7"/>
    <p:sldLayoutId id="2147493479" r:id="rId8"/>
    <p:sldLayoutId id="2147493475" r:id="rId9"/>
    <p:sldLayoutId id="2147493456" r:id="rId10"/>
    <p:sldLayoutId id="2147493474" r:id="rId11"/>
    <p:sldLayoutId id="2147493476" r:id="rId12"/>
    <p:sldLayoutId id="2147493481" r:id="rId13"/>
    <p:sldLayoutId id="2147493489" r:id="rId14"/>
    <p:sldLayoutId id="2147493482" r:id="rId15"/>
    <p:sldLayoutId id="2147493487" r:id="rId16"/>
    <p:sldLayoutId id="2147493477" r:id="rId1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b="1" i="0" kern="100" spc="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1">
            <a:lumMod val="50000"/>
            <a:lumOff val="50000"/>
          </a:schemeClr>
        </a:buClr>
        <a:buSzPct val="100000"/>
        <a:buFont typeface="Wingdings" charset="2"/>
        <a:buChar char="§"/>
        <a:defRPr sz="18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Font typeface="Arial"/>
        <a:buChar char="»"/>
        <a:defRPr sz="18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A337521-B5C3-EF42-8975-60812492D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03" y="2431194"/>
            <a:ext cx="8243933" cy="111449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to Use Phase I Turnkey Courses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1098318-849D-274D-BF5F-838586C76E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IDOE &amp; IU HIGH </a:t>
            </a:r>
            <a:r>
              <a:rPr lang="en-US" dirty="0"/>
              <a:t>SCHOOL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479571" y="167640"/>
            <a:ext cx="2496789" cy="695325"/>
            <a:chOff x="6469856" y="71438"/>
            <a:chExt cx="2496789" cy="69532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38" t="8766" b="5920"/>
            <a:stretch/>
          </p:blipFill>
          <p:spPr>
            <a:xfrm>
              <a:off x="6469856" y="71438"/>
              <a:ext cx="1466411" cy="69532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6267" y="71438"/>
              <a:ext cx="1030378" cy="695325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204752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Instruction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68400" y="1828800"/>
            <a:ext cx="7366018" cy="43593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comprehensive digital lessons </a:t>
            </a:r>
            <a:r>
              <a:rPr lang="en-US" dirty="0" smtClean="0"/>
              <a:t>help </a:t>
            </a:r>
            <a:r>
              <a:rPr lang="en-US" dirty="0"/>
              <a:t>students </a:t>
            </a:r>
            <a:r>
              <a:rPr lang="en-US" b="1" i="1" dirty="0"/>
              <a:t>engage with content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911592" y="2431487"/>
            <a:ext cx="3879433" cy="1292662"/>
          </a:xfrm>
          <a:prstGeom prst="rect">
            <a:avLst/>
          </a:prstGeom>
          <a:ln w="25400"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spcAft>
                <a:spcPts val="1800"/>
              </a:spcAft>
              <a:buClr>
                <a:prstClr val="black">
                  <a:lumMod val="50000"/>
                  <a:lumOff val="50000"/>
                </a:prstClr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404041"/>
                </a:solidFill>
                <a:cs typeface="Arial"/>
              </a:rPr>
              <a:t>use assignments </a:t>
            </a:r>
            <a:r>
              <a:rPr lang="en-US" sz="1600" b="1" dirty="0">
                <a:solidFill>
                  <a:srgbClr val="404041"/>
                </a:solidFill>
                <a:cs typeface="Arial"/>
              </a:rPr>
              <a:t>as-is</a:t>
            </a:r>
            <a:r>
              <a:rPr lang="en-US" sz="1600" dirty="0">
                <a:solidFill>
                  <a:srgbClr val="404041"/>
                </a:solidFill>
                <a:cs typeface="Arial"/>
              </a:rPr>
              <a:t> </a:t>
            </a:r>
          </a:p>
          <a:p>
            <a:pPr marL="285750" lvl="0" indent="-285750">
              <a:spcAft>
                <a:spcPts val="1800"/>
              </a:spcAft>
              <a:buClr>
                <a:prstClr val="black">
                  <a:lumMod val="50000"/>
                  <a:lumOff val="50000"/>
                </a:prstClr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404041"/>
                </a:solidFill>
                <a:cs typeface="Arial"/>
              </a:rPr>
              <a:t>adjust </a:t>
            </a:r>
            <a:r>
              <a:rPr lang="en-US" sz="1600" dirty="0">
                <a:solidFill>
                  <a:srgbClr val="404041"/>
                </a:solidFill>
                <a:cs typeface="Arial"/>
              </a:rPr>
              <a:t>to fit student needs</a:t>
            </a:r>
          </a:p>
          <a:p>
            <a:pPr marL="285750" lvl="0" indent="-285750">
              <a:spcAft>
                <a:spcPts val="1800"/>
              </a:spcAft>
              <a:buClr>
                <a:prstClr val="black">
                  <a:lumMod val="50000"/>
                  <a:lumOff val="50000"/>
                </a:prstClr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404041"/>
                </a:solidFill>
                <a:cs typeface="Arial"/>
              </a:rPr>
              <a:t>adapt </a:t>
            </a:r>
            <a:r>
              <a:rPr lang="en-US" sz="1600" dirty="0">
                <a:solidFill>
                  <a:srgbClr val="404041"/>
                </a:solidFill>
                <a:cs typeface="Arial"/>
              </a:rPr>
              <a:t>to existing curricular structures</a:t>
            </a:r>
            <a:endParaRPr lang="en-US" sz="1600" dirty="0">
              <a:solidFill>
                <a:srgbClr val="40404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853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Enrichment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8400" y="1828800"/>
            <a:ext cx="7366018" cy="75920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F</a:t>
            </a:r>
            <a:r>
              <a:rPr lang="en-US" dirty="0" smtClean="0"/>
              <a:t>lexible </a:t>
            </a:r>
            <a:r>
              <a:rPr lang="en-US" dirty="0"/>
              <a:t>content facilitates </a:t>
            </a:r>
            <a:r>
              <a:rPr lang="en-US" b="1" i="1" dirty="0"/>
              <a:t>differentiation and personalization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dirty="0"/>
              <a:t>learning for all </a:t>
            </a:r>
            <a:r>
              <a:rPr lang="en-US" dirty="0" smtClean="0"/>
              <a:t>students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01731" y="2754759"/>
            <a:ext cx="2899155" cy="1292662"/>
          </a:xfrm>
          <a:prstGeom prst="rect">
            <a:avLst/>
          </a:prstGeom>
          <a:ln w="25400"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spcAft>
                <a:spcPts val="1800"/>
              </a:spcAft>
              <a:buClr>
                <a:prstClr val="black">
                  <a:lumMod val="50000"/>
                  <a:lumOff val="50000"/>
                </a:prstClr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rgbClr val="404041"/>
                </a:solidFill>
                <a:cs typeface="Arial"/>
              </a:rPr>
              <a:t>practice</a:t>
            </a:r>
            <a:r>
              <a:rPr lang="en-US" sz="1600" dirty="0">
                <a:solidFill>
                  <a:srgbClr val="404041"/>
                </a:solidFill>
                <a:cs typeface="Arial"/>
              </a:rPr>
              <a:t>/</a:t>
            </a:r>
            <a:r>
              <a:rPr lang="en-US" sz="1600" b="1" dirty="0">
                <a:solidFill>
                  <a:srgbClr val="404041"/>
                </a:solidFill>
                <a:cs typeface="Arial"/>
              </a:rPr>
              <a:t>review </a:t>
            </a:r>
            <a:r>
              <a:rPr lang="en-US" sz="1600" dirty="0">
                <a:solidFill>
                  <a:srgbClr val="404041"/>
                </a:solidFill>
                <a:cs typeface="Arial"/>
              </a:rPr>
              <a:t>concepts</a:t>
            </a:r>
          </a:p>
          <a:p>
            <a:pPr marL="285750" lvl="0" indent="-285750">
              <a:spcAft>
                <a:spcPts val="1800"/>
              </a:spcAft>
              <a:buClr>
                <a:prstClr val="black">
                  <a:lumMod val="50000"/>
                  <a:lumOff val="50000"/>
                </a:prstClr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rgbClr val="404041"/>
                </a:solidFill>
                <a:cs typeface="Arial"/>
              </a:rPr>
              <a:t>remediate </a:t>
            </a:r>
            <a:r>
              <a:rPr lang="en-US" sz="1600" dirty="0">
                <a:solidFill>
                  <a:srgbClr val="404041"/>
                </a:solidFill>
                <a:cs typeface="Arial"/>
              </a:rPr>
              <a:t>understandings</a:t>
            </a:r>
          </a:p>
          <a:p>
            <a:pPr marL="285750" lvl="0" indent="-285750">
              <a:spcAft>
                <a:spcPts val="1800"/>
              </a:spcAft>
              <a:buClr>
                <a:prstClr val="black">
                  <a:lumMod val="50000"/>
                  <a:lumOff val="50000"/>
                </a:prstClr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rgbClr val="404041"/>
                </a:solidFill>
                <a:cs typeface="Arial"/>
              </a:rPr>
              <a:t>extend</a:t>
            </a:r>
            <a:r>
              <a:rPr lang="en-US" sz="1600" dirty="0">
                <a:solidFill>
                  <a:srgbClr val="404041"/>
                </a:solidFill>
                <a:cs typeface="Arial"/>
              </a:rPr>
              <a:t> learning</a:t>
            </a:r>
            <a:endParaRPr lang="en-US" sz="1600" dirty="0">
              <a:solidFill>
                <a:srgbClr val="40404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593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8400" y="1749877"/>
            <a:ext cx="7504545" cy="679287"/>
          </a:xfrm>
          <a:ln w="25400">
            <a:noFill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Evaluate student activity to </a:t>
            </a:r>
            <a:r>
              <a:rPr lang="en-US" b="1" dirty="0" smtClean="0"/>
              <a:t>gauge understanding, </a:t>
            </a:r>
            <a:br>
              <a:rPr lang="en-US" b="1" dirty="0" smtClean="0"/>
            </a:br>
            <a:r>
              <a:rPr lang="en-US" b="1" dirty="0" smtClean="0"/>
              <a:t>adjust practice, </a:t>
            </a:r>
            <a:r>
              <a:rPr lang="en-US" dirty="0" smtClean="0"/>
              <a:t>&amp;</a:t>
            </a:r>
            <a:r>
              <a:rPr lang="en-US" b="1" dirty="0"/>
              <a:t> </a:t>
            </a:r>
            <a:r>
              <a:rPr lang="en-US" b="1" dirty="0" smtClean="0"/>
              <a:t>build relationships</a:t>
            </a:r>
            <a:r>
              <a:rPr lang="en-US" dirty="0" smtClean="0"/>
              <a:t> that support learning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960163" y="2516995"/>
            <a:ext cx="3782292" cy="2036532"/>
          </a:xfrm>
          <a:prstGeom prst="rect">
            <a:avLst/>
          </a:prstGeom>
          <a:ln w="254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tabLst/>
              <a:defRPr sz="18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–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•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–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»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Use </a:t>
            </a:r>
            <a:r>
              <a:rPr lang="en-US" sz="1600" b="1" i="1" dirty="0" smtClean="0"/>
              <a:t>assignments as diagnostics</a:t>
            </a:r>
            <a:r>
              <a:rPr lang="en-US" sz="1600" dirty="0" smtClean="0"/>
              <a:t> to assess students' understanding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b="1" i="1" dirty="0"/>
              <a:t>Build &amp; maintain relationships</a:t>
            </a:r>
            <a:r>
              <a:rPr lang="en-US" sz="1600" dirty="0"/>
              <a:t> </a:t>
            </a:r>
            <a:r>
              <a:rPr lang="en-US" sz="1600" dirty="0" smtClean="0"/>
              <a:t>in </a:t>
            </a:r>
            <a:r>
              <a:rPr lang="en-US" sz="1600" dirty="0"/>
              <a:t>individualized </a:t>
            </a:r>
            <a:r>
              <a:rPr lang="en-US" sz="1600" dirty="0" smtClean="0"/>
              <a:t>disciplinary feedback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Engage in </a:t>
            </a:r>
            <a:r>
              <a:rPr lang="en-US" sz="1600" b="1" i="1" dirty="0"/>
              <a:t>feedback conversations</a:t>
            </a:r>
            <a:r>
              <a:rPr lang="en-US" sz="1600" dirty="0"/>
              <a:t> </a:t>
            </a:r>
            <a:r>
              <a:rPr lang="en-US" sz="1600" dirty="0" smtClean="0"/>
              <a:t>within gradebook comments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0697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Accountability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8399" y="1817741"/>
            <a:ext cx="7753927" cy="6760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i="1" dirty="0"/>
              <a:t>Involve students</a:t>
            </a:r>
            <a:r>
              <a:rPr lang="en-US" b="1" dirty="0"/>
              <a:t> </a:t>
            </a:r>
            <a:r>
              <a:rPr lang="en-US" dirty="0"/>
              <a:t>in their own learning &amp; </a:t>
            </a:r>
            <a:r>
              <a:rPr lang="en-US" b="1" i="1" dirty="0" smtClean="0"/>
              <a:t>hold </a:t>
            </a:r>
            <a:r>
              <a:rPr lang="en-US" b="1" i="1" dirty="0"/>
              <a:t>them accountable </a:t>
            </a:r>
            <a:r>
              <a:rPr lang="en-US" dirty="0"/>
              <a:t>at </a:t>
            </a:r>
            <a:r>
              <a:rPr lang="en-US" dirty="0" smtClean="0"/>
              <a:t>home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20763" y="2649514"/>
            <a:ext cx="5461091" cy="1303650"/>
          </a:xfrm>
          <a:prstGeom prst="rect">
            <a:avLst/>
          </a:prstGeom>
          <a:ln w="254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tabLst/>
              <a:defRPr sz="18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–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•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–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»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offer </a:t>
            </a:r>
            <a:r>
              <a:rPr lang="en-US" sz="1600" b="1" i="1" dirty="0" smtClean="0"/>
              <a:t>independent study &amp; practice</a:t>
            </a:r>
            <a:r>
              <a:rPr lang="en-US" sz="1600" dirty="0" smtClean="0"/>
              <a:t> options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provide </a:t>
            </a:r>
            <a:r>
              <a:rPr lang="en-US" sz="1600" b="1" i="1" dirty="0" smtClean="0"/>
              <a:t>choice </a:t>
            </a:r>
            <a:r>
              <a:rPr lang="en-US" sz="1600" dirty="0" smtClean="0"/>
              <a:t>in supplemental activities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facilitate </a:t>
            </a:r>
            <a:r>
              <a:rPr lang="en-US" sz="1600" b="1" i="1" dirty="0" smtClean="0"/>
              <a:t>flexibly-paced learning</a:t>
            </a:r>
            <a:r>
              <a:rPr lang="en-US" sz="1600" dirty="0" smtClean="0"/>
              <a:t> for those who need it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8051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945" y="1027636"/>
            <a:ext cx="2313709" cy="6990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Planning Documents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54"/>
          <a:stretch/>
        </p:blipFill>
        <p:spPr>
          <a:xfrm>
            <a:off x="2909455" y="644235"/>
            <a:ext cx="3333629" cy="4112492"/>
          </a:xfrm>
        </p:spPr>
      </p:pic>
    </p:spTree>
    <p:extLst>
      <p:ext uri="{BB962C8B-B14F-4D97-AF65-F5344CB8AC3E}">
        <p14:creationId xmlns:p14="http://schemas.microsoft.com/office/powerpoint/2010/main" val="76756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130" y="2876073"/>
            <a:ext cx="7939775" cy="656910"/>
          </a:xfrm>
        </p:spPr>
        <p:txBody>
          <a:bodyPr/>
          <a:lstStyle/>
          <a:p>
            <a:r>
              <a:rPr lang="en-US" dirty="0" smtClean="0"/>
              <a:t>Clarifying Expectations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PHASE I: FALL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88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Keep in Mind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20527" y="2067122"/>
            <a:ext cx="7661564" cy="21816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Online </a:t>
            </a:r>
            <a:r>
              <a:rPr lang="en-US" dirty="0"/>
              <a:t>learning helps </a:t>
            </a:r>
            <a:r>
              <a:rPr lang="en-US" dirty="0" smtClean="0"/>
              <a:t>students </a:t>
            </a:r>
            <a:r>
              <a:rPr lang="en-US" i="1" dirty="0" smtClean="0"/>
              <a:t>practice </a:t>
            </a:r>
            <a:r>
              <a:rPr lang="en-US" i="1" dirty="0"/>
              <a:t>learning </a:t>
            </a:r>
            <a:r>
              <a:rPr lang="en-US" i="1" dirty="0" smtClean="0"/>
              <a:t>independently</a:t>
            </a:r>
            <a:r>
              <a:rPr lang="en-US" dirty="0" smtClean="0"/>
              <a:t>. </a:t>
            </a:r>
          </a:p>
          <a:p>
            <a:pPr marL="0" indent="0" algn="ctr">
              <a:buNone/>
            </a:pPr>
            <a:r>
              <a:rPr lang="en-US" dirty="0" smtClean="0"/>
              <a:t>We are all </a:t>
            </a:r>
            <a:r>
              <a:rPr lang="en-US" b="1" i="1" dirty="0"/>
              <a:t>learning to learn online </a:t>
            </a:r>
            <a:r>
              <a:rPr lang="en-US" dirty="0"/>
              <a:t>while learning new </a:t>
            </a:r>
            <a:r>
              <a:rPr lang="en-US" dirty="0" smtClean="0"/>
              <a:t>concepts.</a:t>
            </a:r>
          </a:p>
          <a:p>
            <a:pPr marL="0" indent="0" algn="ctr">
              <a:buNone/>
            </a:pPr>
            <a:r>
              <a:rPr lang="en-US" dirty="0"/>
              <a:t>Just because students may know how to </a:t>
            </a:r>
            <a:r>
              <a:rPr lang="en-US" b="1" i="1" dirty="0"/>
              <a:t>play informally online </a:t>
            </a: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u="sng" dirty="0" smtClean="0"/>
              <a:t>does </a:t>
            </a:r>
            <a:r>
              <a:rPr lang="en-US" b="1" u="sng" dirty="0"/>
              <a:t>not mean</a:t>
            </a:r>
            <a:r>
              <a:rPr lang="en-US" dirty="0"/>
              <a:t> they know how to </a:t>
            </a:r>
            <a:r>
              <a:rPr lang="en-US" b="1" i="1" dirty="0"/>
              <a:t>learn formally online</a:t>
            </a:r>
            <a:r>
              <a:rPr lang="en-US" dirty="0" smtClean="0"/>
              <a:t>. </a:t>
            </a:r>
          </a:p>
          <a:p>
            <a:pPr marL="0" indent="0" algn="ctr">
              <a:buNone/>
            </a:pPr>
            <a:r>
              <a:rPr lang="en-US" b="1" i="1" dirty="0" smtClean="0"/>
              <a:t>Provide </a:t>
            </a:r>
            <a:r>
              <a:rPr lang="en-US" b="1" i="1" dirty="0"/>
              <a:t>structure </a:t>
            </a:r>
            <a:r>
              <a:rPr lang="en-US" dirty="0"/>
              <a:t>to </a:t>
            </a:r>
            <a:r>
              <a:rPr lang="en-US" dirty="0" smtClean="0"/>
              <a:t>foster success.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43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Expectations for Teachers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078091" y="1662046"/>
            <a:ext cx="5546436" cy="281063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Check in regularly &amp; reach out </a:t>
            </a:r>
            <a:r>
              <a:rPr lang="en-US" dirty="0" smtClean="0"/>
              <a:t>frequently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Provide </a:t>
            </a:r>
            <a:r>
              <a:rPr lang="en-US" dirty="0"/>
              <a:t>useful and useable feedback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Encourage replies to gradebook comments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Invite students to ask questions. 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Establish clear schedules, routines, &amp; deadlines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Remember that this is hard for students, too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09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Expectations for Student &amp; Families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5872" y="1662046"/>
            <a:ext cx="5250873" cy="281063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Check in regularly &amp; reach out frequently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Read feedback &amp; apply it to new assignments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Respond to gradebook comments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Ask specific questions early &amp; often.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Follow schedules &amp; routines; meet deadlines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Remember that this is hard for teachers, too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58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Expectations for Everyone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Learning online feels &amp; looks different than learning face to face. </a:t>
            </a:r>
            <a:r>
              <a:rPr lang="en-US" dirty="0" smtClean="0"/>
              <a:t>That's </a:t>
            </a:r>
            <a:r>
              <a:rPr lang="en-US" dirty="0"/>
              <a:t>ok.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Keep an open mind &amp; establish a dialogue between teachers, students, and families.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Adjust expectations as time passes and circumstances change.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Be understanding of yourself and others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19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35891" y="962981"/>
            <a:ext cx="7365818" cy="699065"/>
          </a:xfrm>
        </p:spPr>
        <p:txBody>
          <a:bodyPr/>
          <a:lstStyle/>
          <a:p>
            <a:pPr algn="ctr"/>
            <a:r>
              <a:rPr lang="en-US" dirty="0" smtClean="0"/>
              <a:t>Poll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5891" y="2649013"/>
            <a:ext cx="7366018" cy="5190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 smtClean="0"/>
              <a:t>What is your role?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899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945" y="1027636"/>
            <a:ext cx="2313709" cy="6990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Planning Documents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398"/>
          <a:stretch/>
        </p:blipFill>
        <p:spPr>
          <a:xfrm>
            <a:off x="3079144" y="727797"/>
            <a:ext cx="2979910" cy="4067722"/>
          </a:xfr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495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130" y="2876073"/>
            <a:ext cx="7939775" cy="656910"/>
          </a:xfrm>
        </p:spPr>
        <p:txBody>
          <a:bodyPr/>
          <a:lstStyle/>
          <a:p>
            <a:r>
              <a:rPr lang="en-US" dirty="0" smtClean="0"/>
              <a:t>What to do If 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PHASE I: FALL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658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… you don’t have the textbook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Link to spreadsheet</a:t>
            </a:r>
          </a:p>
          <a:p>
            <a:r>
              <a:rPr lang="en-US" dirty="0" smtClean="0"/>
              <a:t>Solutions, suggestions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884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8400" y="812801"/>
            <a:ext cx="7365818" cy="849246"/>
          </a:xfrm>
        </p:spPr>
        <p:txBody>
          <a:bodyPr>
            <a:normAutofit/>
          </a:bodyPr>
          <a:lstStyle/>
          <a:p>
            <a:r>
              <a:rPr lang="en-US" dirty="0" smtClean="0"/>
              <a:t>… Phase I courses don’t fit your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98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… students need academic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66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8399" y="962981"/>
            <a:ext cx="7643091" cy="699065"/>
          </a:xfrm>
        </p:spPr>
        <p:txBody>
          <a:bodyPr>
            <a:normAutofit/>
          </a:bodyPr>
          <a:lstStyle/>
          <a:p>
            <a:r>
              <a:rPr lang="en-US" dirty="0" smtClean="0"/>
              <a:t>… you can’t use a Common Cartridge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447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Keep in Mind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 smtClean="0"/>
              <a:t>You are the expert</a:t>
            </a:r>
          </a:p>
          <a:p>
            <a:r>
              <a:rPr lang="en-US" b="1" i="1" dirty="0" smtClean="0"/>
              <a:t>You need to review these courses</a:t>
            </a:r>
          </a:p>
          <a:p>
            <a:r>
              <a:rPr lang="en-US" b="1" i="1" dirty="0" smtClean="0"/>
              <a:t>Anything highlighted in Yellow needs content or input from you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627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130" y="2876073"/>
            <a:ext cx="7939775" cy="656910"/>
          </a:xfrm>
        </p:spPr>
        <p:txBody>
          <a:bodyPr/>
          <a:lstStyle/>
          <a:p>
            <a:r>
              <a:rPr lang="en-US" dirty="0" smtClean="0"/>
              <a:t>Support for You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PHASE I: FALL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92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Digital Planning Support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14854" y="2002466"/>
            <a:ext cx="6072909" cy="2033825"/>
          </a:xfrm>
        </p:spPr>
        <p:txBody>
          <a:bodyPr>
            <a:normAutofit fontScale="85000" lnSpcReduction="20000"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Monday, November 23, 2020 4:00-6:00p ET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Tuesday, November 24, 2020 </a:t>
            </a:r>
            <a:r>
              <a:rPr lang="en-US" dirty="0"/>
              <a:t>4:00-6:00p </a:t>
            </a:r>
            <a:r>
              <a:rPr lang="en-US" dirty="0" smtClean="0"/>
              <a:t>ET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Wednesday, November 25, 2020 </a:t>
            </a:r>
            <a:r>
              <a:rPr lang="en-US" dirty="0"/>
              <a:t>4:00-6:00p </a:t>
            </a:r>
            <a:r>
              <a:rPr lang="en-US" dirty="0" smtClean="0"/>
              <a:t>ET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Mondays and Wednesdays 4:00-5:00p ET</a:t>
            </a:r>
          </a:p>
          <a:p>
            <a:pPr marL="0" indent="0" algn="ctr">
              <a:buNone/>
            </a:pPr>
            <a:r>
              <a:rPr lang="en-US" b="1" dirty="0"/>
              <a:t>https://</a:t>
            </a:r>
            <a:r>
              <a:rPr lang="en-US" b="1" dirty="0" smtClean="0"/>
              <a:t>tinyurl.com/hoosierdigitalplanning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76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8400" y="900226"/>
            <a:ext cx="7365818" cy="1132666"/>
          </a:xfrm>
        </p:spPr>
        <p:txBody>
          <a:bodyPr/>
          <a:lstStyle/>
          <a:p>
            <a:r>
              <a:rPr lang="en-US" dirty="0" smtClean="0"/>
              <a:t>Teaching Resources and Materials </a:t>
            </a:r>
            <a:br>
              <a:rPr lang="en-US" dirty="0" smtClean="0"/>
            </a:br>
            <a:r>
              <a:rPr lang="en-US" dirty="0" smtClean="0"/>
              <a:t>Available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6392" y="2039678"/>
            <a:ext cx="4766235" cy="199226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chemeClr val="tx2"/>
                </a:solidFill>
              </a:rPr>
              <a:t>https://blogs.iu.edu/iuhs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Articles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Screenside</a:t>
            </a:r>
            <a:r>
              <a:rPr lang="en-US" dirty="0" smtClean="0"/>
              <a:t> Chats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Educational Eavesdropping Webinars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975104"/>
            <a:ext cx="2121408" cy="212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54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ontent Placeholder 1">
            <a:extLst>
              <a:ext uri="{FF2B5EF4-FFF2-40B4-BE49-F238E27FC236}">
                <a16:creationId xmlns:a16="http://schemas.microsoft.com/office/drawing/2014/main" id="{17F5086D-E62F-E149-8D99-E883699C8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400" y="2363981"/>
            <a:ext cx="2351358" cy="2685097"/>
          </a:xfrm>
        </p:spPr>
        <p:txBody>
          <a:bodyPr>
            <a:normAutofit fontScale="92500"/>
          </a:bodyPr>
          <a:lstStyle/>
          <a:p>
            <a:pPr lvl="0"/>
            <a:r>
              <a:rPr lang="en-US" dirty="0" smtClean="0"/>
              <a:t>Immediately Useable Courses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Flexible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Modular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Webinars for Use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Additional Resources</a:t>
            </a:r>
            <a:r>
              <a:rPr lang="en-US" dirty="0"/>
              <a:t> </a:t>
            </a:r>
            <a:r>
              <a:rPr lang="en-US" dirty="0" smtClean="0"/>
              <a:t>at </a:t>
            </a:r>
            <a:r>
              <a:rPr lang="en-US" b="1" dirty="0" smtClean="0"/>
              <a:t>blogs.iu.edu/</a:t>
            </a:r>
            <a:r>
              <a:rPr lang="en-US" b="1" dirty="0" err="1" smtClean="0"/>
              <a:t>iuhs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(articles, webinars, chats)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3CCCC380-12AB-0C4E-9F5B-135CD6EAF18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519758" y="2363982"/>
            <a:ext cx="2104483" cy="2171644"/>
          </a:xfrm>
        </p:spPr>
        <p:txBody>
          <a:bodyPr/>
          <a:lstStyle/>
          <a:p>
            <a:pPr lvl="0"/>
            <a:r>
              <a:rPr lang="en-US" dirty="0" smtClean="0"/>
              <a:t>Course Design Academy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Pedagogy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Relationships &amp; Connections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Tools &amp; Strategies</a:t>
            </a:r>
            <a:endParaRPr lang="en-US" dirty="0"/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38972262-3E02-D946-87D0-8BBF9911D166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871117" y="2363983"/>
            <a:ext cx="2274663" cy="2171643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Revised Courses &amp; Professional Development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Adaptable Courses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Learning Opportunities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Certificates &amp; </a:t>
            </a:r>
            <a:br>
              <a:rPr lang="en-US" dirty="0" smtClean="0"/>
            </a:br>
            <a:r>
              <a:rPr lang="en-US" dirty="0" smtClean="0"/>
              <a:t>License Additions</a:t>
            </a:r>
          </a:p>
          <a:p>
            <a:pPr lvl="0"/>
            <a:endParaRPr lang="en-US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5A4C5487-4EE0-244C-93C6-2B32D30FE0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4532" y="694587"/>
            <a:ext cx="7365818" cy="699065"/>
          </a:xfrm>
        </p:spPr>
        <p:txBody>
          <a:bodyPr/>
          <a:lstStyle/>
          <a:p>
            <a:r>
              <a:rPr lang="en-US" dirty="0" smtClean="0"/>
              <a:t>Lighten your load.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C2531A-9880-E34C-9056-DFE57FFA952E}"/>
              </a:ext>
            </a:extLst>
          </p:cNvPr>
          <p:cNvSpPr txBox="1"/>
          <p:nvPr/>
        </p:nvSpPr>
        <p:spPr>
          <a:xfrm>
            <a:off x="1151466" y="1438425"/>
            <a:ext cx="2104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rgbClr val="A6A6A6"/>
                </a:solidFill>
              </a:rPr>
              <a:t>Phase I</a:t>
            </a:r>
            <a:endParaRPr lang="en-US" b="1" dirty="0">
              <a:solidFill>
                <a:srgbClr val="A6A6A6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6BA4AC-F283-184A-A620-F2B735137F29}"/>
              </a:ext>
            </a:extLst>
          </p:cNvPr>
          <p:cNvSpPr txBox="1"/>
          <p:nvPr/>
        </p:nvSpPr>
        <p:spPr>
          <a:xfrm>
            <a:off x="3502825" y="1438425"/>
            <a:ext cx="2104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rgbClr val="A6A6A6"/>
                </a:solidFill>
              </a:rPr>
              <a:t>Phase II</a:t>
            </a:r>
            <a:endParaRPr lang="en-US" b="1" dirty="0">
              <a:solidFill>
                <a:srgbClr val="A6A6A6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2DE6BFB-D0BC-E64E-971B-1485BA90AABC}"/>
              </a:ext>
            </a:extLst>
          </p:cNvPr>
          <p:cNvSpPr txBox="1"/>
          <p:nvPr/>
        </p:nvSpPr>
        <p:spPr>
          <a:xfrm>
            <a:off x="5854184" y="1438425"/>
            <a:ext cx="2104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rgbClr val="A6A6A6"/>
                </a:solidFill>
              </a:rPr>
              <a:t>Phase III</a:t>
            </a:r>
            <a:endParaRPr lang="en-US" b="1" dirty="0">
              <a:solidFill>
                <a:srgbClr val="A6A6A6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BC2531A-9880-E34C-9056-DFE57FFA952E}"/>
              </a:ext>
            </a:extLst>
          </p:cNvPr>
          <p:cNvSpPr txBox="1"/>
          <p:nvPr/>
        </p:nvSpPr>
        <p:spPr>
          <a:xfrm>
            <a:off x="1151466" y="1807757"/>
            <a:ext cx="2104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smtClean="0">
                <a:solidFill>
                  <a:srgbClr val="A6A6A6"/>
                </a:solidFill>
              </a:rPr>
              <a:t>Fall 2020</a:t>
            </a:r>
            <a:endParaRPr lang="en-US" sz="1400" b="1" dirty="0">
              <a:solidFill>
                <a:srgbClr val="A6A6A6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A6BA4AC-F283-184A-A620-F2B735137F29}"/>
              </a:ext>
            </a:extLst>
          </p:cNvPr>
          <p:cNvSpPr txBox="1"/>
          <p:nvPr/>
        </p:nvSpPr>
        <p:spPr>
          <a:xfrm>
            <a:off x="3502825" y="1807757"/>
            <a:ext cx="2104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smtClean="0">
                <a:solidFill>
                  <a:srgbClr val="A6A6A6"/>
                </a:solidFill>
              </a:rPr>
              <a:t>Spring-Summer 2021</a:t>
            </a:r>
            <a:endParaRPr lang="en-US" sz="1400" b="1" dirty="0">
              <a:solidFill>
                <a:srgbClr val="A6A6A6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2DE6BFB-D0BC-E64E-971B-1485BA90AABC}"/>
              </a:ext>
            </a:extLst>
          </p:cNvPr>
          <p:cNvSpPr txBox="1"/>
          <p:nvPr/>
        </p:nvSpPr>
        <p:spPr>
          <a:xfrm>
            <a:off x="5854184" y="1807757"/>
            <a:ext cx="2104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smtClean="0">
                <a:solidFill>
                  <a:srgbClr val="A6A6A6"/>
                </a:solidFill>
              </a:rPr>
              <a:t>Fall 2021 and Beyond</a:t>
            </a:r>
            <a:endParaRPr lang="en-US" sz="1400" b="1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80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Upcoming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Course Design Academy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 smtClean="0"/>
              <a:t>Pedagogy; Relationships </a:t>
            </a:r>
            <a:r>
              <a:rPr lang="en-US" dirty="0"/>
              <a:t>&amp; </a:t>
            </a:r>
            <a:r>
              <a:rPr lang="en-US" dirty="0" smtClean="0"/>
              <a:t>Connections; Tools </a:t>
            </a:r>
            <a:r>
              <a:rPr lang="en-US" dirty="0"/>
              <a:t>&amp; </a:t>
            </a:r>
            <a:r>
              <a:rPr lang="en-US" dirty="0" smtClean="0"/>
              <a:t>Strategies</a:t>
            </a:r>
          </a:p>
          <a:p>
            <a:pPr marL="285750">
              <a:buFont typeface="Arial" panose="020B0604020202020204" pitchFamily="34" charset="0"/>
              <a:buChar char="•"/>
            </a:pPr>
            <a:r>
              <a:rPr lang="en-US" dirty="0" smtClean="0"/>
              <a:t>Webinars, Learning Extensions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 smtClean="0"/>
              <a:t>Asynchronous</a:t>
            </a:r>
            <a:r>
              <a:rPr lang="en-US" dirty="0"/>
              <a:t>, self-paced learning </a:t>
            </a:r>
            <a:r>
              <a:rPr lang="en-US" dirty="0" smtClean="0"/>
              <a:t>opportunities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 smtClean="0"/>
              <a:t>Certificates; License </a:t>
            </a:r>
            <a:r>
              <a:rPr lang="en-US" dirty="0"/>
              <a:t>Additions</a:t>
            </a:r>
          </a:p>
          <a:p>
            <a:pPr marL="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93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4104" y="2693601"/>
            <a:ext cx="5929737" cy="5098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500" b="1" i="1" dirty="0" smtClean="0">
                <a:latin typeface="Georgia" panose="02040502050405020303" pitchFamily="18" charset="0"/>
              </a:rPr>
              <a:t>We are here to support you.</a:t>
            </a:r>
            <a:endParaRPr lang="en-US" sz="2500" b="1" i="1" dirty="0">
              <a:latin typeface="Georgia" panose="02040502050405020303" pitchFamily="18" charset="0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3297391" y="962482"/>
            <a:ext cx="2683164" cy="699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00" cap="none" spc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mtClean="0"/>
              <a:t>Keep in Mind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35891" y="962981"/>
            <a:ext cx="7365818" cy="699065"/>
          </a:xfrm>
        </p:spPr>
        <p:txBody>
          <a:bodyPr/>
          <a:lstStyle/>
          <a:p>
            <a:pPr algn="ctr"/>
            <a:r>
              <a:rPr lang="en-US" dirty="0" smtClean="0"/>
              <a:t>Poll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5891" y="2649013"/>
            <a:ext cx="7366018" cy="5190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 smtClean="0"/>
              <a:t>What should we prioritize?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6123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35891" y="962981"/>
            <a:ext cx="7365818" cy="699065"/>
          </a:xfrm>
        </p:spPr>
        <p:txBody>
          <a:bodyPr/>
          <a:lstStyle/>
          <a:p>
            <a:pPr algn="ctr"/>
            <a:r>
              <a:rPr lang="en-US" dirty="0" smtClean="0"/>
              <a:t>Survey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5890" y="2649013"/>
            <a:ext cx="7587673" cy="5190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 smtClean="0"/>
              <a:t>Please provide feedback at the end of this webinar.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5936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421" y="2182790"/>
            <a:ext cx="2668841" cy="1801001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1" r="11155"/>
          <a:stretch/>
        </p:blipFill>
        <p:spPr>
          <a:xfrm>
            <a:off x="1219396" y="2182791"/>
            <a:ext cx="2834245" cy="1801001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71241455-746C-D748-8714-5319089614A7}"/>
              </a:ext>
            </a:extLst>
          </p:cNvPr>
          <p:cNvSpPr txBox="1">
            <a:spLocks/>
          </p:cNvSpPr>
          <p:nvPr/>
        </p:nvSpPr>
        <p:spPr>
          <a:xfrm>
            <a:off x="1549399" y="4067644"/>
            <a:ext cx="2174238" cy="380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defRPr sz="1800" kern="1200" spc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@</a:t>
            </a:r>
            <a:r>
              <a:rPr lang="en-US" dirty="0" err="1" smtClean="0"/>
              <a:t>EducateIN</a:t>
            </a:r>
            <a:endParaRPr lang="en-US" dirty="0" smtClean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241455-746C-D748-8714-5319089614A7}"/>
              </a:ext>
            </a:extLst>
          </p:cNvPr>
          <p:cNvSpPr txBox="1">
            <a:spLocks/>
          </p:cNvSpPr>
          <p:nvPr/>
        </p:nvSpPr>
        <p:spPr>
          <a:xfrm>
            <a:off x="5441640" y="4055454"/>
            <a:ext cx="2190401" cy="3739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defRPr sz="1800" kern="1200" spc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@</a:t>
            </a:r>
            <a:r>
              <a:rPr lang="en-US" dirty="0" err="1" smtClean="0"/>
              <a:t>iuhighschool</a:t>
            </a:r>
            <a:endParaRPr lang="en-US" dirty="0" smtClean="0"/>
          </a:p>
        </p:txBody>
      </p:sp>
      <p:grpSp>
        <p:nvGrpSpPr>
          <p:cNvPr id="20" name="Group 19"/>
          <p:cNvGrpSpPr/>
          <p:nvPr/>
        </p:nvGrpSpPr>
        <p:grpSpPr>
          <a:xfrm>
            <a:off x="1930" y="903932"/>
            <a:ext cx="9115238" cy="990876"/>
            <a:chOff x="28762" y="3409674"/>
            <a:chExt cx="9115238" cy="990876"/>
          </a:xfrm>
        </p:grpSpPr>
        <p:sp>
          <p:nvSpPr>
            <p:cNvPr id="21" name="Content Placeholder 3">
              <a:extLst>
                <a:ext uri="{FF2B5EF4-FFF2-40B4-BE49-F238E27FC236}">
                  <a16:creationId xmlns:a16="http://schemas.microsoft.com/office/drawing/2014/main" id="{71241455-746C-D748-8714-5319089614A7}"/>
                </a:ext>
              </a:extLst>
            </p:cNvPr>
            <p:cNvSpPr txBox="1">
              <a:spLocks/>
            </p:cNvSpPr>
            <p:nvPr/>
          </p:nvSpPr>
          <p:spPr>
            <a:xfrm>
              <a:off x="28762" y="3409674"/>
              <a:ext cx="3276545" cy="99087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>
                  <a:schemeClr val="tx1">
                    <a:lumMod val="50000"/>
                    <a:lumOff val="50000"/>
                  </a:schemeClr>
                </a:buClr>
                <a:buSzPct val="100000"/>
                <a:buFont typeface="+mj-lt"/>
                <a:buAutoNum type="arabicPeriod"/>
                <a:defRPr sz="1800" kern="1200" spc="0">
                  <a:solidFill>
                    <a:schemeClr val="bg1"/>
                  </a:solidFill>
                  <a:latin typeface="Arial"/>
                  <a:ea typeface="+mn-ea"/>
                  <a:cs typeface="Arial"/>
                </a:defRPr>
              </a:lvl1pPr>
              <a:lvl2pPr marL="4572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2pPr>
              <a:lvl3pPr marL="9144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3pPr>
              <a:lvl4pPr marL="13716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4pPr>
              <a:lvl5pPr marL="18288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dirty="0"/>
                <a:t>Jennifer Jensen, PhD</a:t>
              </a:r>
            </a:p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i="1" dirty="0"/>
                <a:t>Director of Teaching and Learning</a:t>
              </a:r>
            </a:p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dirty="0" smtClean="0"/>
                <a:t>jjensen@doe.in.gov</a:t>
              </a:r>
              <a:endParaRPr lang="en-US" sz="1600" dirty="0"/>
            </a:p>
          </p:txBody>
        </p:sp>
        <p:sp>
          <p:nvSpPr>
            <p:cNvPr id="22" name="Content Placeholder 3">
              <a:extLst>
                <a:ext uri="{FF2B5EF4-FFF2-40B4-BE49-F238E27FC236}">
                  <a16:creationId xmlns:a16="http://schemas.microsoft.com/office/drawing/2014/main" id="{71241455-746C-D748-8714-5319089614A7}"/>
                </a:ext>
              </a:extLst>
            </p:cNvPr>
            <p:cNvSpPr txBox="1">
              <a:spLocks/>
            </p:cNvSpPr>
            <p:nvPr/>
          </p:nvSpPr>
          <p:spPr>
            <a:xfrm>
              <a:off x="6661976" y="3409674"/>
              <a:ext cx="2482024" cy="99087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>
                  <a:schemeClr val="tx1">
                    <a:lumMod val="50000"/>
                    <a:lumOff val="50000"/>
                  </a:schemeClr>
                </a:buClr>
                <a:buSzPct val="100000"/>
                <a:buFont typeface="+mj-lt"/>
                <a:buAutoNum type="arabicPeriod"/>
                <a:defRPr sz="1800" kern="1200" spc="0">
                  <a:solidFill>
                    <a:schemeClr val="bg1"/>
                  </a:solidFill>
                  <a:latin typeface="Arial"/>
                  <a:ea typeface="+mn-ea"/>
                  <a:cs typeface="Arial"/>
                </a:defRPr>
              </a:lvl1pPr>
              <a:lvl2pPr marL="4572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2pPr>
              <a:lvl3pPr marL="9144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3pPr>
              <a:lvl4pPr marL="13716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4pPr>
              <a:lvl5pPr marL="18288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dirty="0" smtClean="0"/>
                <a:t>Rebecca C. Itow, </a:t>
              </a:r>
              <a:r>
                <a:rPr lang="en-US" sz="1600" dirty="0"/>
                <a:t>PhD</a:t>
              </a:r>
            </a:p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i="1" dirty="0" smtClean="0"/>
                <a:t>Principal, IU High School</a:t>
              </a:r>
              <a:endParaRPr lang="en-US" sz="1600" i="1" dirty="0"/>
            </a:p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dirty="0" smtClean="0"/>
                <a:t>rcitow@indiana.edu</a:t>
              </a:r>
              <a:endParaRPr lang="en-US" sz="1600" dirty="0"/>
            </a:p>
          </p:txBody>
        </p:sp>
        <p:sp>
          <p:nvSpPr>
            <p:cNvPr id="23" name="Content Placeholder 3">
              <a:extLst>
                <a:ext uri="{FF2B5EF4-FFF2-40B4-BE49-F238E27FC236}">
                  <a16:creationId xmlns:a16="http://schemas.microsoft.com/office/drawing/2014/main" id="{71241455-746C-D748-8714-5319089614A7}"/>
                </a:ext>
              </a:extLst>
            </p:cNvPr>
            <p:cNvSpPr txBox="1">
              <a:spLocks/>
            </p:cNvSpPr>
            <p:nvPr/>
          </p:nvSpPr>
          <p:spPr>
            <a:xfrm>
              <a:off x="3359570" y="3409674"/>
              <a:ext cx="3159991" cy="99087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>
                  <a:schemeClr val="tx1">
                    <a:lumMod val="50000"/>
                    <a:lumOff val="50000"/>
                  </a:schemeClr>
                </a:buClr>
                <a:buSzPct val="100000"/>
                <a:buFont typeface="+mj-lt"/>
                <a:buAutoNum type="arabicPeriod"/>
                <a:defRPr sz="1800" kern="1200" spc="0">
                  <a:solidFill>
                    <a:schemeClr val="bg1"/>
                  </a:solidFill>
                  <a:latin typeface="Arial"/>
                  <a:ea typeface="+mn-ea"/>
                  <a:cs typeface="Arial"/>
                </a:defRPr>
              </a:lvl1pPr>
              <a:lvl2pPr marL="4572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2pPr>
              <a:lvl3pPr marL="9144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3pPr>
              <a:lvl4pPr marL="13716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4pPr>
              <a:lvl5pPr marL="182880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dirty="0" smtClean="0"/>
                <a:t>Jennifer S. Watson</a:t>
              </a:r>
            </a:p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i="1" dirty="0" smtClean="0"/>
                <a:t>Senior Digital Learning Specialist</a:t>
              </a:r>
            </a:p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600" dirty="0" smtClean="0"/>
                <a:t>jwatson3@doe.in.gov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0243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7251" y="952247"/>
            <a:ext cx="2710873" cy="699065"/>
          </a:xfrm>
        </p:spPr>
        <p:txBody>
          <a:bodyPr/>
          <a:lstStyle/>
          <a:p>
            <a:pPr algn="ctr"/>
            <a:r>
              <a:rPr lang="en-US" dirty="0" smtClean="0"/>
              <a:t>Keep in Mind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04943" y="1817740"/>
            <a:ext cx="6375491" cy="26526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These courses were </a:t>
            </a:r>
            <a:r>
              <a:rPr lang="en-US" b="1" i="1" dirty="0"/>
              <a:t>originally designed </a:t>
            </a:r>
            <a:r>
              <a:rPr lang="en-US" dirty="0"/>
              <a:t>to let </a:t>
            </a:r>
            <a:r>
              <a:rPr lang="en-US" dirty="0" smtClean="0"/>
              <a:t>students </a:t>
            </a:r>
          </a:p>
          <a:p>
            <a:pPr marL="1085850" lvl="2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explore content &amp; concepts </a:t>
            </a:r>
            <a:r>
              <a:rPr lang="en-US" b="1" i="1" dirty="0" smtClean="0">
                <a:solidFill>
                  <a:schemeClr val="bg1">
                    <a:lumMod val="75000"/>
                  </a:schemeClr>
                </a:solidFill>
              </a:rPr>
              <a:t>independently</a:t>
            </a:r>
            <a:endParaRPr lang="en-US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1085850" lvl="2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ask questions &amp; seek assistance </a:t>
            </a:r>
            <a:r>
              <a:rPr lang="en-US" b="1" i="1" dirty="0" smtClean="0">
                <a:solidFill>
                  <a:schemeClr val="bg1">
                    <a:lumMod val="75000"/>
                  </a:schemeClr>
                </a:solidFill>
              </a:rPr>
              <a:t>when needed</a:t>
            </a:r>
            <a:endParaRPr lang="en-US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1085850" lvl="2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receive targeted feedback on </a:t>
            </a:r>
            <a:r>
              <a:rPr lang="en-US" b="1" i="1" dirty="0" smtClean="0">
                <a:solidFill>
                  <a:schemeClr val="bg1">
                    <a:lumMod val="75000"/>
                  </a:schemeClr>
                </a:solidFill>
              </a:rPr>
              <a:t>individual performance</a:t>
            </a:r>
            <a:br>
              <a:rPr lang="en-US" b="1" i="1" dirty="0" smtClean="0">
                <a:solidFill>
                  <a:schemeClr val="bg1">
                    <a:lumMod val="75000"/>
                  </a:schemeClr>
                </a:solidFill>
              </a:rPr>
            </a:br>
            <a:endParaRPr lang="en-US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b="1" i="1" dirty="0" smtClean="0"/>
              <a:t>but that doesn't mean you must use them that way!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95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130" y="2876073"/>
            <a:ext cx="7939775" cy="656910"/>
          </a:xfrm>
        </p:spPr>
        <p:txBody>
          <a:bodyPr/>
          <a:lstStyle/>
          <a:p>
            <a:r>
              <a:rPr lang="en-US" dirty="0" smtClean="0"/>
              <a:t>What This Is | What This is Not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PHASE I: FALL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26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8400" y="1108694"/>
            <a:ext cx="7365818" cy="699065"/>
          </a:xfrm>
        </p:spPr>
        <p:txBody>
          <a:bodyPr/>
          <a:lstStyle/>
          <a:p>
            <a:r>
              <a:rPr lang="en-US" dirty="0" smtClean="0"/>
              <a:t>What </a:t>
            </a:r>
            <a:r>
              <a:rPr lang="en-US" dirty="0" smtClean="0"/>
              <a:t>This 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68400" y="2031185"/>
            <a:ext cx="6031346" cy="1848088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Full </a:t>
            </a:r>
            <a:r>
              <a:rPr lang="en-US" dirty="0" smtClean="0"/>
              <a:t>course materials to adopt, adapt, &amp; adjust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Supplements and complements to your existing </a:t>
            </a:r>
            <a:r>
              <a:rPr lang="en-US" dirty="0" smtClean="0"/>
              <a:t>practice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Repository of existing courses made available for you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Vetted content currently being used by students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4257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8400" y="1129235"/>
            <a:ext cx="7365818" cy="699065"/>
          </a:xfrm>
        </p:spPr>
        <p:txBody>
          <a:bodyPr/>
          <a:lstStyle/>
          <a:p>
            <a:r>
              <a:rPr lang="en-US" dirty="0" smtClean="0"/>
              <a:t>What </a:t>
            </a:r>
            <a:r>
              <a:rPr lang="en-US" dirty="0" smtClean="0"/>
              <a:t>This Is Not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0432" y="2029968"/>
            <a:ext cx="4521200" cy="1846386"/>
          </a:xfrm>
        </p:spPr>
        <p:txBody>
          <a:bodyPr>
            <a:noAutofit/>
          </a:bodyPr>
          <a:lstStyle/>
          <a:p>
            <a:pPr marL="740664" indent="-283464">
              <a:buFont typeface="Wingdings" panose="05000000000000000000" pitchFamily="2" charset="2"/>
              <a:buChar char="ü"/>
            </a:pPr>
            <a:r>
              <a:rPr lang="en-US" sz="1600" dirty="0" smtClean="0"/>
              <a:t>NOT fully instructed courses</a:t>
            </a:r>
          </a:p>
          <a:p>
            <a:pPr marL="740664" indent="-283464">
              <a:buFont typeface="Wingdings" panose="05000000000000000000" pitchFamily="2" charset="2"/>
              <a:buChar char="ü"/>
            </a:pPr>
            <a:r>
              <a:rPr lang="en-US" sz="1600" dirty="0" smtClean="0"/>
              <a:t>NOT a directive</a:t>
            </a:r>
          </a:p>
          <a:p>
            <a:pPr marL="740664" indent="-283464">
              <a:buFont typeface="Wingdings" panose="05000000000000000000" pitchFamily="2" charset="2"/>
              <a:buChar char="ü"/>
            </a:pPr>
            <a:r>
              <a:rPr lang="en-US" sz="1600" dirty="0" smtClean="0"/>
              <a:t>NOT a replacement of you or your </a:t>
            </a:r>
            <a:r>
              <a:rPr lang="en-US" sz="1600" dirty="0" smtClean="0"/>
              <a:t>expertise</a:t>
            </a:r>
          </a:p>
          <a:p>
            <a:pPr marL="740664" indent="-283464">
              <a:buFont typeface="Wingdings" panose="05000000000000000000" pitchFamily="2" charset="2"/>
              <a:buChar char="ü"/>
            </a:pPr>
            <a:r>
              <a:rPr lang="en-US" sz="1600" dirty="0" smtClean="0"/>
              <a:t>NOT a foolproof solution or blanket fix</a:t>
            </a:r>
          </a:p>
        </p:txBody>
      </p:sp>
    </p:spTree>
    <p:extLst>
      <p:ext uri="{BB962C8B-B14F-4D97-AF65-F5344CB8AC3E}">
        <p14:creationId xmlns:p14="http://schemas.microsoft.com/office/powerpoint/2010/main" val="68172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130" y="2876073"/>
            <a:ext cx="7939775" cy="656910"/>
          </a:xfrm>
        </p:spPr>
        <p:txBody>
          <a:bodyPr/>
          <a:lstStyle/>
          <a:p>
            <a:r>
              <a:rPr lang="en-US" dirty="0" smtClean="0"/>
              <a:t>How to Use Turnkey Courses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PHASE I: FALL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97391" y="962482"/>
            <a:ext cx="2683164" cy="699065"/>
          </a:xfrm>
        </p:spPr>
        <p:txBody>
          <a:bodyPr/>
          <a:lstStyle/>
          <a:p>
            <a:pPr algn="ctr"/>
            <a:r>
              <a:rPr lang="en-US" dirty="0" smtClean="0"/>
              <a:t>Keep in Mind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55964" y="2334977"/>
            <a:ext cx="7366018" cy="14519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The Turnkey courses available now are being revised with 150+ Hoosier educators to better meet the needs of your students. </a:t>
            </a:r>
          </a:p>
          <a:p>
            <a:pPr marL="0" indent="0" algn="ctr">
              <a:buNone/>
            </a:pPr>
            <a:r>
              <a:rPr lang="en-US" dirty="0" smtClean="0"/>
              <a:t>Phase I courses and materials are available to assist you as </a:t>
            </a:r>
            <a:br>
              <a:rPr lang="en-US" dirty="0" smtClean="0"/>
            </a:br>
            <a:r>
              <a:rPr lang="en-US" dirty="0" smtClean="0"/>
              <a:t>new courses are being built for Fall 2021.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34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Autofit/>
      </a:bodyPr>
      <a:lstStyle>
        <a:defPPr algn="l">
          <a:defRPr sz="800" b="0" dirty="0" smtClean="0">
            <a:solidFill>
              <a:schemeClr val="bg1">
                <a:lumMod val="7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IC presentation IU Bloomington" id="{6EFBC45B-49A5-3440-96D7-43C9FFF75981}" vid="{291E748F-EC18-3F4D-89FD-E634552C6C7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ECF1582A75C4439C20D53536605FB1" ma:contentTypeVersion="12" ma:contentTypeDescription="Create a new document." ma:contentTypeScope="" ma:versionID="e0eaf3f0a58a5f87c5d4ecaf75bd87eb">
  <xsd:schema xmlns:xsd="http://www.w3.org/2001/XMLSchema" xmlns:xs="http://www.w3.org/2001/XMLSchema" xmlns:p="http://schemas.microsoft.com/office/2006/metadata/properties" xmlns:ns3="75fed1c4-32e5-4371-8805-c94080b4c645" xmlns:ns4="49a27e72-fd6d-43c0-9960-a913537ee56a" targetNamespace="http://schemas.microsoft.com/office/2006/metadata/properties" ma:root="true" ma:fieldsID="e71a2498bfc371299c84e3af2a66558c" ns3:_="" ns4:_="">
    <xsd:import namespace="75fed1c4-32e5-4371-8805-c94080b4c645"/>
    <xsd:import namespace="49a27e72-fd6d-43c0-9960-a913537ee56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fed1c4-32e5-4371-8805-c94080b4c64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a27e72-fd6d-43c0-9960-a913537ee5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49a27e72-fd6d-43c0-9960-a913537ee56a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terms/"/>
    <ds:schemaRef ds:uri="75fed1c4-32e5-4371-8805-c94080b4c645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A5A18D4-E873-4BDF-AF70-E18FE6AD36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fed1c4-32e5-4371-8805-c94080b4c645"/>
    <ds:schemaRef ds:uri="49a27e72-fd6d-43c0-9960-a913537ee5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Main</Template>
  <TotalTime>4210</TotalTime>
  <Words>786</Words>
  <Application>Microsoft Office PowerPoint</Application>
  <PresentationFormat>On-screen Show (16:9)</PresentationFormat>
  <Paragraphs>145</Paragraphs>
  <Slides>34</Slides>
  <Notes>2</Notes>
  <HiddenSlides>6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Georgia</vt:lpstr>
      <vt:lpstr>Wingdings</vt:lpstr>
      <vt:lpstr>Main</vt:lpstr>
      <vt:lpstr>How to Use Phase I Turnkey Courses</vt:lpstr>
      <vt:lpstr>Poll</vt:lpstr>
      <vt:lpstr>Lighten your load.</vt:lpstr>
      <vt:lpstr>Keep in Mind</vt:lpstr>
      <vt:lpstr>What This Is | What This is Not</vt:lpstr>
      <vt:lpstr>What This Is</vt:lpstr>
      <vt:lpstr>What This Is Not</vt:lpstr>
      <vt:lpstr>How to Use Turnkey Courses</vt:lpstr>
      <vt:lpstr>Keep in Mind</vt:lpstr>
      <vt:lpstr>Instruction</vt:lpstr>
      <vt:lpstr>Enrichment</vt:lpstr>
      <vt:lpstr>Assessment</vt:lpstr>
      <vt:lpstr>Accountability</vt:lpstr>
      <vt:lpstr>Planning Documents</vt:lpstr>
      <vt:lpstr>Clarifying Expectations</vt:lpstr>
      <vt:lpstr>Keep in Mind</vt:lpstr>
      <vt:lpstr>Expectations for Teachers</vt:lpstr>
      <vt:lpstr>Expectations for Student &amp; Families</vt:lpstr>
      <vt:lpstr>Expectations for Everyone</vt:lpstr>
      <vt:lpstr>Planning Documents</vt:lpstr>
      <vt:lpstr>What to do If …</vt:lpstr>
      <vt:lpstr>… you don’t have the textbook</vt:lpstr>
      <vt:lpstr>… Phase I courses don’t fit your plan</vt:lpstr>
      <vt:lpstr>… students need academic support</vt:lpstr>
      <vt:lpstr>… you can’t use a Common Cartridge file</vt:lpstr>
      <vt:lpstr>Keep in Mind</vt:lpstr>
      <vt:lpstr>Support for You</vt:lpstr>
      <vt:lpstr>Digital Planning Support</vt:lpstr>
      <vt:lpstr>Teaching Resources and Materials  Available Now</vt:lpstr>
      <vt:lpstr>Upcoming Opportunities</vt:lpstr>
      <vt:lpstr>PowerPoint Presentation</vt:lpstr>
      <vt:lpstr>Poll</vt:lpstr>
      <vt:lpstr>Survey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Bicentennial-focused presentation</dc:title>
  <dc:creator>McKay, Clinton Daniel</dc:creator>
  <cp:lastModifiedBy>Itow, Rebecca Chiyoko</cp:lastModifiedBy>
  <cp:revision>70</cp:revision>
  <cp:lastPrinted>2018-12-18T15:00:20Z</cp:lastPrinted>
  <dcterms:created xsi:type="dcterms:W3CDTF">2019-09-16T18:06:30Z</dcterms:created>
  <dcterms:modified xsi:type="dcterms:W3CDTF">2020-11-17T23:06:01Z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0x010100A0ECF1582A75C4439C20D53536605FB1</vt:lpwstr>
  </property>
</Properties>
</file>