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custom-properties+xml" PartName="/docProps/custom.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Lst>
  <p:sldSz cy="6858000" cx="12192000"/>
  <p:notesSz cx="7010400" cy="92964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http://customooxmlschemas.google.com/">
      <go:slidesCustomData xmlns:go="http://customooxmlschemas.google.com/" r:id="rId25" roundtripDataSignature="AMtx7mibbZBwNOWiBgB25qbLytiKK1WQu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tableStyles.xml><?xml version="1.0" encoding="utf-8"?>
<a:tblStyleLst xmlns:a="http://schemas.openxmlformats.org/drawingml/2006/main" xmlns:r="http://schemas.openxmlformats.org/officeDocument/2006/relationships" def="{5B1908FC-31D4-4208-8C78-433038766685}">
  <a:tblStyle styleId="{5B1908FC-31D4-4208-8C78-433038766685}" styleName="Table_0">
    <a:wholeTbl>
      <a:tcTxStyle b="off" i="off">
        <a:font>
          <a:latin typeface="Arial"/>
          <a:ea typeface="Arial"/>
          <a:cs typeface="Arial"/>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E8EBF5"/>
          </a:solidFill>
        </a:fill>
      </a:tcStyle>
    </a:wholeTbl>
    <a:band1H>
      <a:tcTxStyle/>
      <a:tcStyle>
        <a:fill>
          <a:solidFill>
            <a:srgbClr val="CDD4EA"/>
          </a:solidFill>
        </a:fill>
      </a:tcStyle>
    </a:band1H>
    <a:band2H>
      <a:tcTxStyle/>
    </a:band2H>
    <a:band1V>
      <a:tcTxStyle/>
      <a:tcStyle>
        <a:fill>
          <a:solidFill>
            <a:srgbClr val="CDD4EA"/>
          </a:solidFill>
        </a:fill>
      </a:tcStyle>
    </a:band1V>
    <a:band2V>
      <a:tcTxStyle/>
    </a:band2V>
    <a:lastCol>
      <a:tcTxStyle b="on" i="off">
        <a:font>
          <a:latin typeface="Arial"/>
          <a:ea typeface="Arial"/>
          <a:cs typeface="Arial"/>
        </a:font>
        <a:schemeClr val="lt1"/>
      </a:tcTxStyle>
      <a:tcStyle>
        <a:fill>
          <a:solidFill>
            <a:schemeClr val="accent1"/>
          </a:solidFill>
        </a:fill>
      </a:tcStyle>
    </a:lastCol>
    <a:firstCol>
      <a:tcTxStyle b="on" i="off">
        <a:font>
          <a:latin typeface="Arial"/>
          <a:ea typeface="Arial"/>
          <a:cs typeface="Arial"/>
        </a:font>
        <a:schemeClr val="lt1"/>
      </a:tcTxStyle>
      <a:tcStyle>
        <a:fill>
          <a:solidFill>
            <a:schemeClr val="accent1"/>
          </a:solidFill>
        </a:fill>
      </a:tcStyle>
    </a:firstCol>
    <a:lastRow>
      <a:tcTxStyle b="on" i="off">
        <a:font>
          <a:latin typeface="Arial"/>
          <a:ea typeface="Arial"/>
          <a:cs typeface="Arial"/>
        </a:font>
        <a:schemeClr val="lt1"/>
      </a:tcTxStyle>
      <a:tcStyle>
        <a:tcBdr>
          <a:top>
            <a:ln cap="flat" cmpd="sng" w="38100">
              <a:solidFill>
                <a:schemeClr val="lt1"/>
              </a:solidFill>
              <a:prstDash val="solid"/>
              <a:round/>
              <a:headEnd len="sm" w="sm" type="none"/>
              <a:tailEnd len="sm" w="sm" type="none"/>
            </a:ln>
          </a:top>
        </a:tcBdr>
        <a:fill>
          <a:solidFill>
            <a:schemeClr val="accent1"/>
          </a:solidFill>
        </a:fill>
      </a:tcStyle>
    </a:lastRow>
    <a:seCell>
      <a:tcTxStyle/>
    </a:seCell>
    <a:swCell>
      <a:tcTxStyle/>
    </a:swCell>
    <a:firstRow>
      <a:tcTxStyle b="on" i="off">
        <a:font>
          <a:latin typeface="Arial"/>
          <a:ea typeface="Arial"/>
          <a:cs typeface="Arial"/>
        </a:font>
        <a:schemeClr val="lt1"/>
      </a:tcTxStyle>
      <a:tcStyle>
        <a:tcBdr>
          <a:bottom>
            <a:ln cap="flat" cmpd="sng" w="38100">
              <a:solidFill>
                <a:schemeClr val="lt1"/>
              </a:solidFill>
              <a:prstDash val="solid"/>
              <a:round/>
              <a:headEnd len="sm" w="sm" type="none"/>
              <a:tailEnd len="sm" w="sm" type="none"/>
            </a:ln>
          </a:bottom>
        </a:tcBdr>
        <a:fill>
          <a:solidFill>
            <a:schemeClr val="accent1"/>
          </a:solidFill>
        </a:fill>
      </a:tcStyle>
    </a:firstRow>
    <a:neCell>
      <a:tcTxStyle/>
    </a:neCell>
    <a:nwCell>
      <a:tcTxStyle/>
    </a:nwCell>
  </a:tblStyle>
  <a:tblStyle styleId="{B689F830-70F6-4704-930E-5DA9C60B07A6}" styleName="Table_1">
    <a:wholeTbl>
      <a:tcTxStyle>
        <a:font>
          <a:latin typeface="Arial"/>
          <a:ea typeface="Arial"/>
          <a:cs typeface="Arial"/>
        </a:font>
        <a:srgbClr val="000000"/>
      </a:tcTxStyle>
      <a:tcStyle>
        <a:tcBdr>
          <a:left>
            <a:ln cap="flat" cmpd="sng" w="6350">
              <a:solidFill>
                <a:srgbClr val="000000"/>
              </a:solidFill>
              <a:prstDash val="solid"/>
              <a:round/>
              <a:headEnd len="sm" w="sm" type="none"/>
              <a:tailEnd len="sm" w="sm" type="none"/>
            </a:ln>
          </a:left>
          <a:right>
            <a:ln cap="flat" cmpd="sng" w="6350">
              <a:solidFill>
                <a:srgbClr val="000000"/>
              </a:solidFill>
              <a:prstDash val="solid"/>
              <a:round/>
              <a:headEnd len="sm" w="sm" type="none"/>
              <a:tailEnd len="sm" w="sm" type="none"/>
            </a:ln>
          </a:right>
          <a:top>
            <a:ln cap="flat" cmpd="sng" w="6350">
              <a:solidFill>
                <a:srgbClr val="000000"/>
              </a:solidFill>
              <a:prstDash val="solid"/>
              <a:round/>
              <a:headEnd len="sm" w="sm" type="none"/>
              <a:tailEnd len="sm" w="sm" type="none"/>
            </a:ln>
          </a:top>
          <a:bottom>
            <a:ln cap="flat" cmpd="sng" w="6350">
              <a:solidFill>
                <a:srgbClr val="000000"/>
              </a:solidFill>
              <a:prstDash val="solid"/>
              <a:round/>
              <a:headEnd len="sm" w="sm" type="none"/>
              <a:tailEnd len="sm" w="sm" type="none"/>
            </a:ln>
          </a:bottom>
          <a:insideH>
            <a:ln cap="flat" cmpd="sng" w="6350">
              <a:solidFill>
                <a:srgbClr val="000000"/>
              </a:solidFill>
              <a:prstDash val="solid"/>
              <a:round/>
              <a:headEnd len="sm" w="sm" type="none"/>
              <a:tailEnd len="sm" w="sm" type="none"/>
            </a:ln>
          </a:insideH>
          <a:insideV>
            <a:ln cap="flat" cmpd="sng" w="6350">
              <a:solidFill>
                <a:srgbClr val="000000"/>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25" Type="http://customschemas.google.com/relationships/presentationmetadata" Target="meta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3037840" cy="466434"/>
          </a:xfrm>
          <a:prstGeom prst="rect">
            <a:avLst/>
          </a:prstGeom>
          <a:noFill/>
          <a:ln>
            <a:noFill/>
          </a:ln>
        </p:spPr>
        <p:txBody>
          <a:bodyPr anchorCtr="0" anchor="t" bIns="46575" lIns="93175" spcFirstLastPara="1" rIns="93175" wrap="square" tIns="46575">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970938" y="0"/>
            <a:ext cx="3037840" cy="466434"/>
          </a:xfrm>
          <a:prstGeom prst="rect">
            <a:avLst/>
          </a:prstGeom>
          <a:noFill/>
          <a:ln>
            <a:noFill/>
          </a:ln>
        </p:spPr>
        <p:txBody>
          <a:bodyPr anchorCtr="0" anchor="t" bIns="46575" lIns="93175" spcFirstLastPara="1" rIns="93175" wrap="square" tIns="46575">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717550" y="1162050"/>
            <a:ext cx="5575300" cy="31369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701040" y="4473892"/>
            <a:ext cx="5608320" cy="3660458"/>
          </a:xfrm>
          <a:prstGeom prst="rect">
            <a:avLst/>
          </a:prstGeom>
          <a:noFill/>
          <a:ln>
            <a:noFill/>
          </a:ln>
        </p:spPr>
        <p:txBody>
          <a:bodyPr anchorCtr="0" anchor="t" bIns="46575" lIns="93175" spcFirstLastPara="1" rIns="93175" wrap="square" tIns="46575">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829967"/>
            <a:ext cx="3037840" cy="466433"/>
          </a:xfrm>
          <a:prstGeom prst="rect">
            <a:avLst/>
          </a:prstGeom>
          <a:noFill/>
          <a:ln>
            <a:noFill/>
          </a:ln>
        </p:spPr>
        <p:txBody>
          <a:bodyPr anchorCtr="0" anchor="b" bIns="46575" lIns="93175" spcFirstLastPara="1" rIns="93175" wrap="square" tIns="46575">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970938" y="8829967"/>
            <a:ext cx="3037840" cy="466433"/>
          </a:xfrm>
          <a:prstGeom prst="rect">
            <a:avLst/>
          </a:prstGeom>
          <a:noFill/>
          <a:ln>
            <a:noFill/>
          </a:ln>
        </p:spPr>
        <p:txBody>
          <a:bodyPr anchorCtr="0" anchor="b" bIns="46575" lIns="93175" spcFirstLastPara="1" rIns="93175" wrap="square" tIns="46575">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4" name="Shape 84"/>
        <p:cNvGrpSpPr/>
        <p:nvPr/>
      </p:nvGrpSpPr>
      <p:grpSpPr>
        <a:xfrm>
          <a:off x="0" y="0"/>
          <a:ext cx="0" cy="0"/>
          <a:chOff x="0" y="0"/>
          <a:chExt cx="0" cy="0"/>
        </a:xfrm>
      </p:grpSpPr>
      <p:sp>
        <p:nvSpPr>
          <p:cNvPr id="85" name="Google Shape;85;p1:notes"/>
          <p:cNvSpPr/>
          <p:nvPr>
            <p:ph idx="2" type="sldImg"/>
          </p:nvPr>
        </p:nvSpPr>
        <p:spPr>
          <a:xfrm>
            <a:off x="717550" y="1162050"/>
            <a:ext cx="5575300" cy="31369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86" name="Google Shape;86;p1:notes"/>
          <p:cNvSpPr txBox="1"/>
          <p:nvPr>
            <p:ph idx="1" type="body"/>
          </p:nvPr>
        </p:nvSpPr>
        <p:spPr>
          <a:xfrm>
            <a:off x="701040" y="4473892"/>
            <a:ext cx="5608320" cy="3660458"/>
          </a:xfrm>
          <a:prstGeom prst="rect">
            <a:avLst/>
          </a:prstGeom>
          <a:noFill/>
          <a:ln>
            <a:noFill/>
          </a:ln>
        </p:spPr>
        <p:txBody>
          <a:bodyPr anchorCtr="0" anchor="t" bIns="46575" lIns="93175" spcFirstLastPara="1" rIns="93175" wrap="square" tIns="46575">
            <a:noAutofit/>
          </a:bodyPr>
          <a:lstStyle/>
          <a:p>
            <a:pPr indent="0" lvl="0" marL="0" rtl="0" algn="l">
              <a:spcBef>
                <a:spcPts val="0"/>
              </a:spcBef>
              <a:spcAft>
                <a:spcPts val="0"/>
              </a:spcAft>
              <a:buNone/>
            </a:pPr>
            <a:r>
              <a:rPr lang="en-US"/>
              <a:t>Stephanie: Welcome everyone.  I am Stephanie Thompson with the Office of Student Assessment.</a:t>
            </a:r>
            <a:endParaRPr/>
          </a:p>
          <a:p>
            <a:pPr indent="0" lvl="0" marL="0" rtl="0" algn="l">
              <a:spcBef>
                <a:spcPts val="0"/>
              </a:spcBef>
              <a:spcAft>
                <a:spcPts val="0"/>
              </a:spcAft>
              <a:buNone/>
            </a:pPr>
            <a:r>
              <a:rPr lang="en-US"/>
              <a:t>Sarah: And I am Sarah Mohr with the Office of Special Education.</a:t>
            </a:r>
            <a:endParaRPr/>
          </a:p>
        </p:txBody>
      </p:sp>
      <p:sp>
        <p:nvSpPr>
          <p:cNvPr id="87" name="Google Shape;87;p1:notes"/>
          <p:cNvSpPr txBox="1"/>
          <p:nvPr>
            <p:ph idx="12" type="sldNum"/>
          </p:nvPr>
        </p:nvSpPr>
        <p:spPr>
          <a:xfrm>
            <a:off x="3970938" y="8829967"/>
            <a:ext cx="3037840" cy="466433"/>
          </a:xfrm>
          <a:prstGeom prst="rect">
            <a:avLst/>
          </a:prstGeom>
          <a:noFill/>
          <a:ln>
            <a:noFill/>
          </a:ln>
        </p:spPr>
        <p:txBody>
          <a:bodyPr anchorCtr="0" anchor="b" bIns="46575" lIns="93175" spcFirstLastPara="1" rIns="93175" wrap="square" tIns="46575">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2" name="Shape 152"/>
        <p:cNvGrpSpPr/>
        <p:nvPr/>
      </p:nvGrpSpPr>
      <p:grpSpPr>
        <a:xfrm>
          <a:off x="0" y="0"/>
          <a:ext cx="0" cy="0"/>
          <a:chOff x="0" y="0"/>
          <a:chExt cx="0" cy="0"/>
        </a:xfrm>
      </p:grpSpPr>
      <p:sp>
        <p:nvSpPr>
          <p:cNvPr id="153" name="Google Shape;153;p10:notes"/>
          <p:cNvSpPr/>
          <p:nvPr>
            <p:ph idx="2" type="sldImg"/>
          </p:nvPr>
        </p:nvSpPr>
        <p:spPr>
          <a:xfrm>
            <a:off x="717550" y="1162050"/>
            <a:ext cx="5575300" cy="31369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54" name="Google Shape;154;p10:notes"/>
          <p:cNvSpPr txBox="1"/>
          <p:nvPr>
            <p:ph idx="1" type="body"/>
          </p:nvPr>
        </p:nvSpPr>
        <p:spPr>
          <a:xfrm>
            <a:off x="701040" y="4473892"/>
            <a:ext cx="5608320" cy="3660458"/>
          </a:xfrm>
          <a:prstGeom prst="rect">
            <a:avLst/>
          </a:prstGeom>
          <a:noFill/>
          <a:ln>
            <a:noFill/>
          </a:ln>
        </p:spPr>
        <p:txBody>
          <a:bodyPr anchorCtr="0" anchor="t" bIns="46575" lIns="93175" spcFirstLastPara="1" rIns="93175" wrap="square" tIns="46575">
            <a:noAutofit/>
          </a:bodyPr>
          <a:lstStyle/>
          <a:p>
            <a:pPr indent="0" lvl="0" marL="0" rtl="0" algn="l">
              <a:spcBef>
                <a:spcPts val="0"/>
              </a:spcBef>
              <a:spcAft>
                <a:spcPts val="0"/>
              </a:spcAft>
              <a:buNone/>
            </a:pPr>
            <a:r>
              <a:rPr lang="en-US"/>
              <a:t>Sarah</a:t>
            </a:r>
            <a:endParaRPr/>
          </a:p>
          <a:p>
            <a:pPr indent="0" lvl="0" marL="0" rtl="0" algn="l">
              <a:spcBef>
                <a:spcPts val="0"/>
              </a:spcBef>
              <a:spcAft>
                <a:spcPts val="0"/>
              </a:spcAft>
              <a:buNone/>
            </a:pPr>
            <a:r>
              <a:rPr lang="en-US"/>
              <a:t>This is a screenshot of the participation criteria for the alternate assessment. The 4 questions here are also embedded in the Indiana IEP system.</a:t>
            </a:r>
            <a:endParaRPr/>
          </a:p>
        </p:txBody>
      </p:sp>
      <p:sp>
        <p:nvSpPr>
          <p:cNvPr id="155" name="Google Shape;155;p10:notes"/>
          <p:cNvSpPr txBox="1"/>
          <p:nvPr>
            <p:ph idx="12" type="sldNum"/>
          </p:nvPr>
        </p:nvSpPr>
        <p:spPr>
          <a:xfrm>
            <a:off x="3970938" y="8829967"/>
            <a:ext cx="3037840" cy="466433"/>
          </a:xfrm>
          <a:prstGeom prst="rect">
            <a:avLst/>
          </a:prstGeom>
          <a:noFill/>
          <a:ln>
            <a:noFill/>
          </a:ln>
        </p:spPr>
        <p:txBody>
          <a:bodyPr anchorCtr="0" anchor="b" bIns="46575" lIns="93175" spcFirstLastPara="1" rIns="93175" wrap="square" tIns="46575">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9" name="Shape 159"/>
        <p:cNvGrpSpPr/>
        <p:nvPr/>
      </p:nvGrpSpPr>
      <p:grpSpPr>
        <a:xfrm>
          <a:off x="0" y="0"/>
          <a:ext cx="0" cy="0"/>
          <a:chOff x="0" y="0"/>
          <a:chExt cx="0" cy="0"/>
        </a:xfrm>
      </p:grpSpPr>
      <p:sp>
        <p:nvSpPr>
          <p:cNvPr id="160" name="Google Shape;160;p11:notes"/>
          <p:cNvSpPr/>
          <p:nvPr>
            <p:ph idx="2" type="sldImg"/>
          </p:nvPr>
        </p:nvSpPr>
        <p:spPr>
          <a:xfrm>
            <a:off x="717550" y="1162050"/>
            <a:ext cx="5575300" cy="31369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61" name="Google Shape;161;p11:notes"/>
          <p:cNvSpPr txBox="1"/>
          <p:nvPr>
            <p:ph idx="1" type="body"/>
          </p:nvPr>
        </p:nvSpPr>
        <p:spPr>
          <a:xfrm>
            <a:off x="701040" y="4473892"/>
            <a:ext cx="5608320" cy="3660458"/>
          </a:xfrm>
          <a:prstGeom prst="rect">
            <a:avLst/>
          </a:prstGeom>
          <a:noFill/>
          <a:ln>
            <a:noFill/>
          </a:ln>
        </p:spPr>
        <p:txBody>
          <a:bodyPr anchorCtr="0" anchor="t" bIns="46575" lIns="93175" spcFirstLastPara="1" rIns="93175" wrap="square" tIns="46575">
            <a:noAutofit/>
          </a:bodyPr>
          <a:lstStyle/>
          <a:p>
            <a:pPr indent="0" lvl="0" marL="0" rtl="0" algn="l">
              <a:spcBef>
                <a:spcPts val="0"/>
              </a:spcBef>
              <a:spcAft>
                <a:spcPts val="0"/>
              </a:spcAft>
              <a:buNone/>
            </a:pPr>
            <a:r>
              <a:rPr lang="en-US"/>
              <a:t>Sarah</a:t>
            </a:r>
            <a:endParaRPr/>
          </a:p>
          <a:p>
            <a:pPr indent="0" lvl="0" marL="0" rtl="0" algn="l">
              <a:spcBef>
                <a:spcPts val="0"/>
              </a:spcBef>
              <a:spcAft>
                <a:spcPts val="0"/>
              </a:spcAft>
              <a:buNone/>
            </a:pPr>
            <a:r>
              <a:rPr lang="en-US"/>
              <a:t>This is a screenshot of the criteria for determining eligibility to participate in an Alternate Assessment found in the Indiana IEP system. The Case Conference Committee must discuss the 4 criteria questions. If yes is selected for all of them, they acknowledge the student has a significant intellectual disability and is eligible to participate in an the alternate assessment. </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If yes cannot be selected for all 4 criteria, this student does not qualify for participation in the Alternate Assessment. It should be noted that the majority of students when provided appropriate services and supports, should receive appropriate instruction on grade level standards and taking ILEARN or ISTEP+.</a:t>
            </a:r>
            <a:endParaRPr/>
          </a:p>
        </p:txBody>
      </p:sp>
      <p:sp>
        <p:nvSpPr>
          <p:cNvPr id="162" name="Google Shape;162;p11:notes"/>
          <p:cNvSpPr txBox="1"/>
          <p:nvPr>
            <p:ph idx="12" type="sldNum"/>
          </p:nvPr>
        </p:nvSpPr>
        <p:spPr>
          <a:xfrm>
            <a:off x="3970938" y="8829967"/>
            <a:ext cx="3037840" cy="466433"/>
          </a:xfrm>
          <a:prstGeom prst="rect">
            <a:avLst/>
          </a:prstGeom>
          <a:noFill/>
          <a:ln>
            <a:noFill/>
          </a:ln>
        </p:spPr>
        <p:txBody>
          <a:bodyPr anchorCtr="0" anchor="b" bIns="46575" lIns="93175" spcFirstLastPara="1" rIns="93175" wrap="square" tIns="46575">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65" name="Shape 165"/>
        <p:cNvGrpSpPr/>
        <p:nvPr/>
      </p:nvGrpSpPr>
      <p:grpSpPr>
        <a:xfrm>
          <a:off x="0" y="0"/>
          <a:ext cx="0" cy="0"/>
          <a:chOff x="0" y="0"/>
          <a:chExt cx="0" cy="0"/>
        </a:xfrm>
      </p:grpSpPr>
      <p:sp>
        <p:nvSpPr>
          <p:cNvPr id="166" name="Google Shape;166;p12:notes"/>
          <p:cNvSpPr/>
          <p:nvPr>
            <p:ph idx="2" type="sldImg"/>
          </p:nvPr>
        </p:nvSpPr>
        <p:spPr>
          <a:xfrm>
            <a:off x="717550" y="1162050"/>
            <a:ext cx="5575300" cy="31369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67" name="Google Shape;167;p12:notes"/>
          <p:cNvSpPr txBox="1"/>
          <p:nvPr>
            <p:ph idx="1" type="body"/>
          </p:nvPr>
        </p:nvSpPr>
        <p:spPr>
          <a:xfrm>
            <a:off x="701040" y="4473892"/>
            <a:ext cx="5608320" cy="3660458"/>
          </a:xfrm>
          <a:prstGeom prst="rect">
            <a:avLst/>
          </a:prstGeom>
          <a:noFill/>
          <a:ln>
            <a:noFill/>
          </a:ln>
        </p:spPr>
        <p:txBody>
          <a:bodyPr anchorCtr="0" anchor="t" bIns="46575" lIns="93175" spcFirstLastPara="1" rIns="93175" wrap="square" tIns="46575">
            <a:noAutofit/>
          </a:bodyPr>
          <a:lstStyle/>
          <a:p>
            <a:pPr indent="0" lvl="0" marL="0" rtl="0" algn="l">
              <a:spcBef>
                <a:spcPts val="0"/>
              </a:spcBef>
              <a:spcAft>
                <a:spcPts val="0"/>
              </a:spcAft>
              <a:buNone/>
            </a:pPr>
            <a:r>
              <a:rPr lang="en-US"/>
              <a:t>Stephanie</a:t>
            </a:r>
            <a:endParaRPr/>
          </a:p>
          <a:p>
            <a:pPr indent="0" lvl="0" marL="0" rtl="0" algn="l">
              <a:spcBef>
                <a:spcPts val="0"/>
              </a:spcBef>
              <a:spcAft>
                <a:spcPts val="0"/>
              </a:spcAft>
              <a:buNone/>
            </a:pPr>
            <a:r>
              <a:rPr lang="en-US"/>
              <a:t>An additional support on our website is the Participation Decision for Indiana’s Academic Assessment FAQ. There are 7 questions but we want to focus on 3 for now. The first is ‘Who decides that a student should participate in the Indiana Alternate Assessment?’ The Case Conference Committee as a group makes the determination on which assessment a student will participate. </a:t>
            </a:r>
            <a:endParaRPr/>
          </a:p>
        </p:txBody>
      </p:sp>
      <p:sp>
        <p:nvSpPr>
          <p:cNvPr id="168" name="Google Shape;168;p12:notes"/>
          <p:cNvSpPr txBox="1"/>
          <p:nvPr>
            <p:ph idx="12" type="sldNum"/>
          </p:nvPr>
        </p:nvSpPr>
        <p:spPr>
          <a:xfrm>
            <a:off x="3970938" y="8829967"/>
            <a:ext cx="3037840" cy="466433"/>
          </a:xfrm>
          <a:prstGeom prst="rect">
            <a:avLst/>
          </a:prstGeom>
          <a:noFill/>
          <a:ln>
            <a:noFill/>
          </a:ln>
        </p:spPr>
        <p:txBody>
          <a:bodyPr anchorCtr="0" anchor="b" bIns="46575" lIns="93175" spcFirstLastPara="1" rIns="93175" wrap="square" tIns="46575">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72" name="Shape 172"/>
        <p:cNvGrpSpPr/>
        <p:nvPr/>
      </p:nvGrpSpPr>
      <p:grpSpPr>
        <a:xfrm>
          <a:off x="0" y="0"/>
          <a:ext cx="0" cy="0"/>
          <a:chOff x="0" y="0"/>
          <a:chExt cx="0" cy="0"/>
        </a:xfrm>
      </p:grpSpPr>
      <p:sp>
        <p:nvSpPr>
          <p:cNvPr id="173" name="Google Shape;173;p13:notes"/>
          <p:cNvSpPr/>
          <p:nvPr>
            <p:ph idx="2" type="sldImg"/>
          </p:nvPr>
        </p:nvSpPr>
        <p:spPr>
          <a:xfrm>
            <a:off x="717550" y="1162050"/>
            <a:ext cx="5575300" cy="31369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74" name="Google Shape;174;p13:notes"/>
          <p:cNvSpPr txBox="1"/>
          <p:nvPr>
            <p:ph idx="1" type="body"/>
          </p:nvPr>
        </p:nvSpPr>
        <p:spPr>
          <a:xfrm>
            <a:off x="701040" y="4473892"/>
            <a:ext cx="5608320" cy="3660458"/>
          </a:xfrm>
          <a:prstGeom prst="rect">
            <a:avLst/>
          </a:prstGeom>
          <a:noFill/>
          <a:ln>
            <a:noFill/>
          </a:ln>
        </p:spPr>
        <p:txBody>
          <a:bodyPr anchorCtr="0" anchor="t" bIns="46575" lIns="93175" spcFirstLastPara="1" rIns="93175" wrap="square" tIns="46575">
            <a:noAutofit/>
          </a:bodyPr>
          <a:lstStyle/>
          <a:p>
            <a:pPr indent="0" lvl="0" marL="0" rtl="0" algn="l">
              <a:spcBef>
                <a:spcPts val="0"/>
              </a:spcBef>
              <a:spcAft>
                <a:spcPts val="0"/>
              </a:spcAft>
              <a:buNone/>
            </a:pPr>
            <a:r>
              <a:rPr lang="en-US" sz="1200"/>
              <a:t>Stephanie</a:t>
            </a:r>
            <a:endParaRPr/>
          </a:p>
          <a:p>
            <a:pPr indent="0" lvl="0" marL="0" rtl="0" algn="l">
              <a:spcBef>
                <a:spcPts val="0"/>
              </a:spcBef>
              <a:spcAft>
                <a:spcPts val="0"/>
              </a:spcAft>
              <a:buNone/>
            </a:pPr>
            <a:r>
              <a:rPr lang="en-US" sz="1200"/>
              <a:t>The next question is ‘How do we know that a student has a ‘significant </a:t>
            </a:r>
            <a:r>
              <a:rPr lang="en-US"/>
              <a:t>intellectual</a:t>
            </a:r>
            <a:r>
              <a:rPr lang="en-US" sz="1200"/>
              <a:t> disability’?’</a:t>
            </a:r>
            <a:endParaRPr/>
          </a:p>
          <a:p>
            <a:pPr indent="0" lvl="0" marL="0" rtl="0" algn="l">
              <a:spcBef>
                <a:spcPts val="0"/>
              </a:spcBef>
              <a:spcAft>
                <a:spcPts val="0"/>
              </a:spcAft>
              <a:buNone/>
            </a:pPr>
            <a:r>
              <a:t/>
            </a:r>
            <a:endParaRPr sz="1200"/>
          </a:p>
          <a:p>
            <a:pPr indent="0" lvl="0" marL="0" rtl="0" algn="l">
              <a:spcBef>
                <a:spcPts val="0"/>
              </a:spcBef>
              <a:spcAft>
                <a:spcPts val="0"/>
              </a:spcAft>
              <a:buNone/>
            </a:pPr>
            <a:r>
              <a:rPr lang="en-US" sz="1200"/>
              <a:t>Most students, but not all, with significant </a:t>
            </a:r>
            <a:r>
              <a:rPr lang="en-US"/>
              <a:t>intellectual</a:t>
            </a:r>
            <a:r>
              <a:rPr lang="en-US" sz="1200"/>
              <a:t> disabilities have intellectual disabilities, multiple disabilities, or autism. Not all students with these disabilities are considered to have a “significant </a:t>
            </a:r>
            <a:r>
              <a:rPr lang="en-US"/>
              <a:t>intellectual</a:t>
            </a:r>
            <a:r>
              <a:rPr lang="en-US" sz="1200"/>
              <a:t> disability.” Further, a significant </a:t>
            </a:r>
            <a:r>
              <a:rPr lang="en-US"/>
              <a:t>intellectual</a:t>
            </a:r>
            <a:r>
              <a:rPr lang="en-US" sz="1200"/>
              <a:t> disability will be pervasive, affecting student learning across content areas and in social and community settings.</a:t>
            </a:r>
            <a:endParaRPr/>
          </a:p>
          <a:p>
            <a:pPr indent="0" lvl="0" marL="0" rtl="0" algn="l">
              <a:spcBef>
                <a:spcPts val="0"/>
              </a:spcBef>
              <a:spcAft>
                <a:spcPts val="0"/>
              </a:spcAft>
              <a:buNone/>
            </a:pPr>
            <a:r>
              <a:t/>
            </a:r>
            <a:endParaRPr sz="1200"/>
          </a:p>
          <a:p>
            <a:pPr indent="0" lvl="0" marL="0" marR="0" rtl="0" algn="l">
              <a:lnSpc>
                <a:spcPct val="100000"/>
              </a:lnSpc>
              <a:spcBef>
                <a:spcPts val="0"/>
              </a:spcBef>
              <a:spcAft>
                <a:spcPts val="0"/>
              </a:spcAft>
              <a:buClr>
                <a:schemeClr val="dk1"/>
              </a:buClr>
              <a:buSzPts val="1200"/>
              <a:buFont typeface="Calibri"/>
              <a:buNone/>
            </a:pPr>
            <a:r>
              <a:rPr lang="en-US" sz="1200"/>
              <a:t>Determinations for student participation in statewide assessments must be evidence-centered and made individually for each student by the Case Conference Committee.</a:t>
            </a:r>
            <a:endParaRPr/>
          </a:p>
          <a:p>
            <a:pPr indent="0" lvl="0" marL="0" rtl="0" algn="l">
              <a:spcBef>
                <a:spcPts val="0"/>
              </a:spcBef>
              <a:spcAft>
                <a:spcPts val="0"/>
              </a:spcAft>
              <a:buNone/>
            </a:pPr>
            <a:r>
              <a:t/>
            </a:r>
            <a:endParaRPr sz="1200"/>
          </a:p>
          <a:p>
            <a:pPr indent="0" lvl="0" marL="0" rtl="0" algn="l">
              <a:spcBef>
                <a:spcPts val="0"/>
              </a:spcBef>
              <a:spcAft>
                <a:spcPts val="0"/>
              </a:spcAft>
              <a:buNone/>
            </a:pPr>
            <a:r>
              <a:rPr lang="en-US" sz="1200"/>
              <a:t>Students should not automatically be assigned to the Alternate Assessment based on their identified disability category. </a:t>
            </a:r>
            <a:endParaRPr/>
          </a:p>
          <a:p>
            <a:pPr indent="0" lvl="0" marL="0" rtl="0" algn="l">
              <a:spcBef>
                <a:spcPts val="0"/>
              </a:spcBef>
              <a:spcAft>
                <a:spcPts val="0"/>
              </a:spcAft>
              <a:buNone/>
            </a:pPr>
            <a:r>
              <a:t/>
            </a:r>
            <a:endParaRPr sz="1200"/>
          </a:p>
          <a:p>
            <a:pPr indent="0" lvl="0" marL="0" rtl="0" algn="l">
              <a:spcBef>
                <a:spcPts val="0"/>
              </a:spcBef>
              <a:spcAft>
                <a:spcPts val="0"/>
              </a:spcAft>
              <a:buNone/>
            </a:pPr>
            <a:r>
              <a:rPr lang="en-US" sz="1200"/>
              <a:t>Performing 3-4 grade levels below peers without disabilities is also not, by itself, evidence of a significant </a:t>
            </a:r>
            <a:r>
              <a:rPr lang="en-US"/>
              <a:t>intellectual</a:t>
            </a:r>
            <a:r>
              <a:rPr lang="en-US" sz="1200"/>
              <a:t> disability. </a:t>
            </a:r>
            <a:endParaRPr/>
          </a:p>
        </p:txBody>
      </p:sp>
      <p:sp>
        <p:nvSpPr>
          <p:cNvPr id="175" name="Google Shape;175;p13:notes"/>
          <p:cNvSpPr txBox="1"/>
          <p:nvPr>
            <p:ph idx="12" type="sldNum"/>
          </p:nvPr>
        </p:nvSpPr>
        <p:spPr>
          <a:xfrm>
            <a:off x="3970938" y="8829967"/>
            <a:ext cx="3037840" cy="466433"/>
          </a:xfrm>
          <a:prstGeom prst="rect">
            <a:avLst/>
          </a:prstGeom>
          <a:noFill/>
          <a:ln>
            <a:noFill/>
          </a:ln>
        </p:spPr>
        <p:txBody>
          <a:bodyPr anchorCtr="0" anchor="b" bIns="46575" lIns="93175" spcFirstLastPara="1" rIns="93175" wrap="square" tIns="46575">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78" name="Shape 178"/>
        <p:cNvGrpSpPr/>
        <p:nvPr/>
      </p:nvGrpSpPr>
      <p:grpSpPr>
        <a:xfrm>
          <a:off x="0" y="0"/>
          <a:ext cx="0" cy="0"/>
          <a:chOff x="0" y="0"/>
          <a:chExt cx="0" cy="0"/>
        </a:xfrm>
      </p:grpSpPr>
      <p:sp>
        <p:nvSpPr>
          <p:cNvPr id="179" name="Google Shape;179;p14:notes"/>
          <p:cNvSpPr/>
          <p:nvPr>
            <p:ph idx="2" type="sldImg"/>
          </p:nvPr>
        </p:nvSpPr>
        <p:spPr>
          <a:xfrm>
            <a:off x="717550" y="1162050"/>
            <a:ext cx="5575300" cy="31369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80" name="Google Shape;180;p14:notes"/>
          <p:cNvSpPr txBox="1"/>
          <p:nvPr>
            <p:ph idx="1" type="body"/>
          </p:nvPr>
        </p:nvSpPr>
        <p:spPr>
          <a:xfrm>
            <a:off x="701040" y="4473892"/>
            <a:ext cx="5608320" cy="3660458"/>
          </a:xfrm>
          <a:prstGeom prst="rect">
            <a:avLst/>
          </a:prstGeom>
          <a:noFill/>
          <a:ln>
            <a:noFill/>
          </a:ln>
        </p:spPr>
        <p:txBody>
          <a:bodyPr anchorCtr="0" anchor="t" bIns="46575" lIns="93175" spcFirstLastPara="1" rIns="93175" wrap="square" tIns="46575">
            <a:noAutofit/>
          </a:bodyPr>
          <a:lstStyle/>
          <a:p>
            <a:pPr indent="0" lvl="0" marL="0" rtl="0" algn="l">
              <a:spcBef>
                <a:spcPts val="0"/>
              </a:spcBef>
              <a:spcAft>
                <a:spcPts val="0"/>
              </a:spcAft>
              <a:buNone/>
            </a:pPr>
            <a:r>
              <a:rPr lang="en-US"/>
              <a:t>Sarah</a:t>
            </a:r>
            <a:endParaRPr/>
          </a:p>
          <a:p>
            <a:pPr indent="0" lvl="0" marL="0" rtl="0" algn="l">
              <a:spcBef>
                <a:spcPts val="0"/>
              </a:spcBef>
              <a:spcAft>
                <a:spcPts val="0"/>
              </a:spcAft>
              <a:buNone/>
            </a:pPr>
            <a:r>
              <a:rPr lang="en-US"/>
              <a:t>Another question from the FAQ is ‘If a student has been tested in the past on an Alternate Assessment, but the current Case Conference Committee determines that the student does not meet the Indiana Participation Guidelines, can the student be assigned to the general assessment?</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The answer is yes. The Case Conference Committee must ensure that the student receives appropriate instruction on the Indiana Academic Standards and participates in the required general assessments for the student’s current grade level with or without accommodations.</a:t>
            </a:r>
            <a:endParaRPr/>
          </a:p>
          <a:p>
            <a:pPr indent="0" lvl="0" marL="0" rtl="0" algn="l">
              <a:spcBef>
                <a:spcPts val="0"/>
              </a:spcBef>
              <a:spcAft>
                <a:spcPts val="0"/>
              </a:spcAft>
              <a:buNone/>
            </a:pPr>
            <a:r>
              <a:t/>
            </a:r>
            <a:endParaRPr/>
          </a:p>
        </p:txBody>
      </p:sp>
      <p:sp>
        <p:nvSpPr>
          <p:cNvPr id="181" name="Google Shape;181;p14:notes"/>
          <p:cNvSpPr txBox="1"/>
          <p:nvPr>
            <p:ph idx="12" type="sldNum"/>
          </p:nvPr>
        </p:nvSpPr>
        <p:spPr>
          <a:xfrm>
            <a:off x="3970938" y="8829967"/>
            <a:ext cx="3037840" cy="466433"/>
          </a:xfrm>
          <a:prstGeom prst="rect">
            <a:avLst/>
          </a:prstGeom>
          <a:noFill/>
          <a:ln>
            <a:noFill/>
          </a:ln>
        </p:spPr>
        <p:txBody>
          <a:bodyPr anchorCtr="0" anchor="b" bIns="46575" lIns="93175" spcFirstLastPara="1" rIns="93175" wrap="square" tIns="46575">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84" name="Shape 184"/>
        <p:cNvGrpSpPr/>
        <p:nvPr/>
      </p:nvGrpSpPr>
      <p:grpSpPr>
        <a:xfrm>
          <a:off x="0" y="0"/>
          <a:ext cx="0" cy="0"/>
          <a:chOff x="0" y="0"/>
          <a:chExt cx="0" cy="0"/>
        </a:xfrm>
      </p:grpSpPr>
      <p:sp>
        <p:nvSpPr>
          <p:cNvPr id="185" name="Google Shape;185;p15:notes"/>
          <p:cNvSpPr/>
          <p:nvPr>
            <p:ph idx="2" type="sldImg"/>
          </p:nvPr>
        </p:nvSpPr>
        <p:spPr>
          <a:xfrm>
            <a:off x="717550" y="1162050"/>
            <a:ext cx="5575300" cy="31369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86" name="Google Shape;186;p15:notes"/>
          <p:cNvSpPr txBox="1"/>
          <p:nvPr>
            <p:ph idx="12" type="sldNum"/>
          </p:nvPr>
        </p:nvSpPr>
        <p:spPr>
          <a:xfrm>
            <a:off x="3970938" y="8829967"/>
            <a:ext cx="3037840" cy="466433"/>
          </a:xfrm>
          <a:prstGeom prst="rect">
            <a:avLst/>
          </a:prstGeom>
          <a:noFill/>
          <a:ln>
            <a:noFill/>
          </a:ln>
        </p:spPr>
        <p:txBody>
          <a:bodyPr anchorCtr="0" anchor="b" bIns="46575" lIns="93175" spcFirstLastPara="1" rIns="93175" wrap="square" tIns="46575">
            <a:noAutofit/>
          </a:bodyPr>
          <a:lstStyle/>
          <a:p>
            <a:pPr indent="0" lvl="0" marL="0" rtl="0" algn="r">
              <a:spcBef>
                <a:spcPts val="0"/>
              </a:spcBef>
              <a:spcAft>
                <a:spcPts val="0"/>
              </a:spcAft>
              <a:buNone/>
            </a:pPr>
            <a:fld id="{00000000-1234-1234-1234-123412341234}" type="slidenum">
              <a:rPr lang="en-US">
                <a:solidFill>
                  <a:srgbClr val="000000"/>
                </a:solidFill>
              </a:rPr>
              <a:t>‹#›</a:t>
            </a:fld>
            <a:endParaRPr>
              <a:solidFill>
                <a:srgbClr val="000000"/>
              </a:solidFill>
            </a:endParaRPr>
          </a:p>
        </p:txBody>
      </p:sp>
      <p:sp>
        <p:nvSpPr>
          <p:cNvPr id="187" name="Google Shape;187;p15:notes"/>
          <p:cNvSpPr txBox="1"/>
          <p:nvPr>
            <p:ph idx="1" type="body"/>
          </p:nvPr>
        </p:nvSpPr>
        <p:spPr>
          <a:xfrm>
            <a:off x="701040" y="4473892"/>
            <a:ext cx="5608320" cy="3660458"/>
          </a:xfrm>
          <a:prstGeom prst="rect">
            <a:avLst/>
          </a:prstGeom>
          <a:noFill/>
          <a:ln>
            <a:noFill/>
          </a:ln>
        </p:spPr>
        <p:txBody>
          <a:bodyPr anchorCtr="0" anchor="t" bIns="46575" lIns="93175" spcFirstLastPara="1" rIns="93175" wrap="square" tIns="46575">
            <a:normAutofit/>
          </a:bodyPr>
          <a:lstStyle/>
          <a:p>
            <a:pPr indent="0" lvl="0" marL="0" rtl="0" algn="l">
              <a:spcBef>
                <a:spcPts val="0"/>
              </a:spcBef>
              <a:spcAft>
                <a:spcPts val="0"/>
              </a:spcAft>
              <a:buClr>
                <a:srgbClr val="000000"/>
              </a:buClr>
              <a:buSzPts val="1200"/>
              <a:buFont typeface="Noto Sans Symbols"/>
              <a:buNone/>
            </a:pPr>
            <a:r>
              <a:rPr lang="en-US">
                <a:solidFill>
                  <a:srgbClr val="000000"/>
                </a:solidFill>
                <a:latin typeface="Arial"/>
                <a:ea typeface="Arial"/>
                <a:cs typeface="Arial"/>
                <a:sym typeface="Arial"/>
              </a:rPr>
              <a:t>Sarah</a:t>
            </a:r>
            <a:endParaRPr/>
          </a:p>
          <a:p>
            <a:pPr indent="0" lvl="0" marL="0" rtl="0" algn="l">
              <a:spcBef>
                <a:spcPts val="0"/>
              </a:spcBef>
              <a:spcAft>
                <a:spcPts val="0"/>
              </a:spcAft>
              <a:buClr>
                <a:srgbClr val="000000"/>
              </a:buClr>
              <a:buSzPts val="1200"/>
              <a:buFont typeface="Noto Sans Symbols"/>
              <a:buNone/>
            </a:pPr>
            <a:r>
              <a:rPr lang="en-US" sz="1200">
                <a:solidFill>
                  <a:srgbClr val="000000"/>
                </a:solidFill>
                <a:latin typeface="Arial"/>
                <a:ea typeface="Arial"/>
                <a:cs typeface="Arial"/>
                <a:sym typeface="Arial"/>
              </a:rPr>
              <a:t>The third resource document on our website is an Alternate Assessment Participation Decision Flowchart. This would be beneficial to share with parents when Case Conference Committees meet and discuss assessment options. </a:t>
            </a:r>
            <a:endParaRPr/>
          </a:p>
          <a:p>
            <a:pPr indent="0" lvl="0" marL="0" rtl="0" algn="l">
              <a:spcBef>
                <a:spcPts val="0"/>
              </a:spcBef>
              <a:spcAft>
                <a:spcPts val="0"/>
              </a:spcAft>
              <a:buClr>
                <a:schemeClr val="dk1"/>
              </a:buClr>
              <a:buSzPts val="1200"/>
              <a:buFont typeface="Noto Sans Symbols"/>
              <a:buNone/>
            </a:pPr>
            <a:r>
              <a:t/>
            </a:r>
            <a:endParaRPr sz="1200">
              <a:solidFill>
                <a:srgbClr val="000000"/>
              </a:solidFill>
              <a:latin typeface="Arial"/>
              <a:ea typeface="Arial"/>
              <a:cs typeface="Arial"/>
              <a:sym typeface="Arial"/>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92" name="Shape 192"/>
        <p:cNvGrpSpPr/>
        <p:nvPr/>
      </p:nvGrpSpPr>
      <p:grpSpPr>
        <a:xfrm>
          <a:off x="0" y="0"/>
          <a:ext cx="0" cy="0"/>
          <a:chOff x="0" y="0"/>
          <a:chExt cx="0" cy="0"/>
        </a:xfrm>
      </p:grpSpPr>
      <p:sp>
        <p:nvSpPr>
          <p:cNvPr id="193" name="Google Shape;193;p16:notes"/>
          <p:cNvSpPr/>
          <p:nvPr>
            <p:ph idx="2" type="sldImg"/>
          </p:nvPr>
        </p:nvSpPr>
        <p:spPr>
          <a:xfrm>
            <a:off x="717550" y="1162050"/>
            <a:ext cx="5575300" cy="31369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94" name="Google Shape;194;p16:notes"/>
          <p:cNvSpPr txBox="1"/>
          <p:nvPr>
            <p:ph idx="1" type="body"/>
          </p:nvPr>
        </p:nvSpPr>
        <p:spPr>
          <a:xfrm>
            <a:off x="701040" y="4473892"/>
            <a:ext cx="5608320" cy="3660458"/>
          </a:xfrm>
          <a:prstGeom prst="rect">
            <a:avLst/>
          </a:prstGeom>
          <a:noFill/>
          <a:ln>
            <a:noFill/>
          </a:ln>
        </p:spPr>
        <p:txBody>
          <a:bodyPr anchorCtr="0" anchor="t" bIns="46575" lIns="93175" spcFirstLastPara="1" rIns="93175" wrap="square" tIns="46575">
            <a:noAutofit/>
          </a:bodyPr>
          <a:lstStyle/>
          <a:p>
            <a:pPr indent="0" lvl="0" marL="0" marR="0" rtl="0" algn="l">
              <a:lnSpc>
                <a:spcPct val="100000"/>
              </a:lnSpc>
              <a:spcBef>
                <a:spcPts val="0"/>
              </a:spcBef>
              <a:spcAft>
                <a:spcPts val="0"/>
              </a:spcAft>
              <a:buClr>
                <a:schemeClr val="dk1"/>
              </a:buClr>
              <a:buSzPts val="1200"/>
              <a:buFont typeface="Calibri"/>
              <a:buNone/>
            </a:pPr>
            <a:r>
              <a:rPr lang="en-US"/>
              <a:t>Stephanie</a:t>
            </a:r>
            <a:endParaRPr/>
          </a:p>
          <a:p>
            <a:pPr indent="0" lvl="0" marL="0" marR="0" rtl="0" algn="l">
              <a:lnSpc>
                <a:spcPct val="100000"/>
              </a:lnSpc>
              <a:spcBef>
                <a:spcPts val="0"/>
              </a:spcBef>
              <a:spcAft>
                <a:spcPts val="0"/>
              </a:spcAft>
              <a:buClr>
                <a:schemeClr val="dk1"/>
              </a:buClr>
              <a:buSzPts val="1200"/>
              <a:buFont typeface="Calibri"/>
              <a:buNone/>
            </a:pPr>
            <a:r>
              <a:rPr lang="en-US"/>
              <a:t>This chart shows the statewide I AM data by disability category. We suggest corporations pull this data locally from ORS. When you look at Indiana’s overall data a few things are notable. For example, it is surprising to see that </a:t>
            </a:r>
            <a:r>
              <a:rPr lang="en-US">
                <a:highlight>
                  <a:srgbClr val="FFFF00"/>
                </a:highlight>
              </a:rPr>
              <a:t>15</a:t>
            </a:r>
            <a:r>
              <a:rPr lang="en-US"/>
              <a:t> students with a primary disability category of Language or Speech Impairment participated in I AM last year.  Also, </a:t>
            </a:r>
            <a:r>
              <a:rPr lang="en-US">
                <a:highlight>
                  <a:srgbClr val="FFFF00"/>
                </a:highlight>
              </a:rPr>
              <a:t>104</a:t>
            </a:r>
            <a:r>
              <a:rPr lang="en-US"/>
              <a:t> students have a primary disability category of Orthopedic Impairment. Additionally, there were </a:t>
            </a:r>
            <a:r>
              <a:rPr lang="en-US">
                <a:highlight>
                  <a:srgbClr val="FFFF00"/>
                </a:highlight>
              </a:rPr>
              <a:t>62</a:t>
            </a:r>
            <a:r>
              <a:rPr lang="en-US"/>
              <a:t> students with Specific Learning Disabilities that participated in I AM.  </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If you are having trouble pulling this data from ORS, please contact me, Stephanie Thompson.  My contact information is included on the last slide. </a:t>
            </a:r>
            <a:endParaRPr/>
          </a:p>
        </p:txBody>
      </p:sp>
      <p:sp>
        <p:nvSpPr>
          <p:cNvPr id="195" name="Google Shape;195;p16:notes"/>
          <p:cNvSpPr txBox="1"/>
          <p:nvPr>
            <p:ph idx="12" type="sldNum"/>
          </p:nvPr>
        </p:nvSpPr>
        <p:spPr>
          <a:xfrm>
            <a:off x="3970938" y="8829967"/>
            <a:ext cx="3037840" cy="466433"/>
          </a:xfrm>
          <a:prstGeom prst="rect">
            <a:avLst/>
          </a:prstGeom>
          <a:noFill/>
          <a:ln>
            <a:noFill/>
          </a:ln>
        </p:spPr>
        <p:txBody>
          <a:bodyPr anchorCtr="0" anchor="b" bIns="46575" lIns="93175" spcFirstLastPara="1" rIns="93175" wrap="square" tIns="46575">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99" name="Shape 199"/>
        <p:cNvGrpSpPr/>
        <p:nvPr/>
      </p:nvGrpSpPr>
      <p:grpSpPr>
        <a:xfrm>
          <a:off x="0" y="0"/>
          <a:ext cx="0" cy="0"/>
          <a:chOff x="0" y="0"/>
          <a:chExt cx="0" cy="0"/>
        </a:xfrm>
      </p:grpSpPr>
      <p:sp>
        <p:nvSpPr>
          <p:cNvPr id="200" name="Google Shape;200;p17:notes"/>
          <p:cNvSpPr/>
          <p:nvPr>
            <p:ph idx="2" type="sldImg"/>
          </p:nvPr>
        </p:nvSpPr>
        <p:spPr>
          <a:xfrm>
            <a:off x="717550" y="1162050"/>
            <a:ext cx="5575300" cy="31369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01" name="Google Shape;201;p17:notes"/>
          <p:cNvSpPr txBox="1"/>
          <p:nvPr>
            <p:ph idx="1" type="body"/>
          </p:nvPr>
        </p:nvSpPr>
        <p:spPr>
          <a:xfrm>
            <a:off x="701040" y="4473892"/>
            <a:ext cx="5608320" cy="3660458"/>
          </a:xfrm>
          <a:prstGeom prst="rect">
            <a:avLst/>
          </a:prstGeom>
          <a:noFill/>
          <a:ln>
            <a:noFill/>
          </a:ln>
        </p:spPr>
        <p:txBody>
          <a:bodyPr anchorCtr="0" anchor="t" bIns="46575" lIns="93175" spcFirstLastPara="1" rIns="93175" wrap="square" tIns="46575">
            <a:noAutofit/>
          </a:bodyPr>
          <a:lstStyle/>
          <a:p>
            <a:pPr indent="0" lvl="0" marL="0" rtl="0" algn="l">
              <a:spcBef>
                <a:spcPts val="0"/>
              </a:spcBef>
              <a:spcAft>
                <a:spcPts val="0"/>
              </a:spcAft>
              <a:buNone/>
            </a:pPr>
            <a:r>
              <a:rPr lang="en-US"/>
              <a:t>Sarah</a:t>
            </a:r>
            <a:endParaRPr/>
          </a:p>
          <a:p>
            <a:pPr indent="0" lvl="0" marL="0" rtl="0" algn="l">
              <a:spcBef>
                <a:spcPts val="0"/>
              </a:spcBef>
              <a:spcAft>
                <a:spcPts val="0"/>
              </a:spcAft>
              <a:buNone/>
            </a:pPr>
            <a:r>
              <a:rPr lang="en-US"/>
              <a:t>Here are a few resources related to this topic that can be found online. Project SUCCESS and PATINS are two of Indiana’s free resource centers that corporations are welcome to contact. </a:t>
            </a:r>
            <a:endParaRPr/>
          </a:p>
        </p:txBody>
      </p:sp>
      <p:sp>
        <p:nvSpPr>
          <p:cNvPr id="202" name="Google Shape;202;p17:notes"/>
          <p:cNvSpPr txBox="1"/>
          <p:nvPr>
            <p:ph idx="12" type="sldNum"/>
          </p:nvPr>
        </p:nvSpPr>
        <p:spPr>
          <a:xfrm>
            <a:off x="3970938" y="8829967"/>
            <a:ext cx="3037840" cy="466433"/>
          </a:xfrm>
          <a:prstGeom prst="rect">
            <a:avLst/>
          </a:prstGeom>
          <a:noFill/>
          <a:ln>
            <a:noFill/>
          </a:ln>
        </p:spPr>
        <p:txBody>
          <a:bodyPr anchorCtr="0" anchor="b" bIns="46575" lIns="93175" spcFirstLastPara="1" rIns="93175" wrap="square" tIns="46575">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06" name="Shape 206"/>
        <p:cNvGrpSpPr/>
        <p:nvPr/>
      </p:nvGrpSpPr>
      <p:grpSpPr>
        <a:xfrm>
          <a:off x="0" y="0"/>
          <a:ext cx="0" cy="0"/>
          <a:chOff x="0" y="0"/>
          <a:chExt cx="0" cy="0"/>
        </a:xfrm>
      </p:grpSpPr>
      <p:sp>
        <p:nvSpPr>
          <p:cNvPr id="207" name="Google Shape;207;p18:notes"/>
          <p:cNvSpPr/>
          <p:nvPr>
            <p:ph idx="2" type="sldImg"/>
          </p:nvPr>
        </p:nvSpPr>
        <p:spPr>
          <a:xfrm>
            <a:off x="717550" y="1162050"/>
            <a:ext cx="5575300" cy="31369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08" name="Google Shape;208;p18:notes"/>
          <p:cNvSpPr txBox="1"/>
          <p:nvPr>
            <p:ph idx="1" type="body"/>
          </p:nvPr>
        </p:nvSpPr>
        <p:spPr>
          <a:xfrm>
            <a:off x="701040" y="4473892"/>
            <a:ext cx="5608320" cy="3660458"/>
          </a:xfrm>
          <a:prstGeom prst="rect">
            <a:avLst/>
          </a:prstGeom>
          <a:noFill/>
          <a:ln>
            <a:noFill/>
          </a:ln>
        </p:spPr>
        <p:txBody>
          <a:bodyPr anchorCtr="0" anchor="t" bIns="46575" lIns="93175" spcFirstLastPara="1" rIns="93175" wrap="square" tIns="46575">
            <a:noAutofit/>
          </a:bodyPr>
          <a:lstStyle/>
          <a:p>
            <a:pPr indent="0" lvl="0" marL="0" rtl="0" algn="l">
              <a:spcBef>
                <a:spcPts val="0"/>
              </a:spcBef>
              <a:spcAft>
                <a:spcPts val="0"/>
              </a:spcAft>
              <a:buNone/>
            </a:pPr>
            <a:r>
              <a:rPr lang="en-US"/>
              <a:t>Sarah</a:t>
            </a:r>
            <a:endParaRPr/>
          </a:p>
          <a:p>
            <a:pPr indent="0" lvl="0" marL="0" rtl="0" algn="l">
              <a:spcBef>
                <a:spcPts val="0"/>
              </a:spcBef>
              <a:spcAft>
                <a:spcPts val="0"/>
              </a:spcAft>
              <a:buNone/>
            </a:pPr>
            <a:r>
              <a:rPr lang="en-US"/>
              <a:t>Please feel free to reach out to either of us if you have further questions. </a:t>
            </a:r>
            <a:endParaRPr/>
          </a:p>
        </p:txBody>
      </p:sp>
      <p:sp>
        <p:nvSpPr>
          <p:cNvPr id="209" name="Google Shape;209;p18:notes"/>
          <p:cNvSpPr txBox="1"/>
          <p:nvPr>
            <p:ph idx="12" type="sldNum"/>
          </p:nvPr>
        </p:nvSpPr>
        <p:spPr>
          <a:xfrm>
            <a:off x="3970938" y="8829967"/>
            <a:ext cx="3037840" cy="466433"/>
          </a:xfrm>
          <a:prstGeom prst="rect">
            <a:avLst/>
          </a:prstGeom>
          <a:noFill/>
          <a:ln>
            <a:noFill/>
          </a:ln>
        </p:spPr>
        <p:txBody>
          <a:bodyPr anchorCtr="0" anchor="b" bIns="46575" lIns="93175" spcFirstLastPara="1" rIns="93175" wrap="square" tIns="46575">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13" name="Shape 213"/>
        <p:cNvGrpSpPr/>
        <p:nvPr/>
      </p:nvGrpSpPr>
      <p:grpSpPr>
        <a:xfrm>
          <a:off x="0" y="0"/>
          <a:ext cx="0" cy="0"/>
          <a:chOff x="0" y="0"/>
          <a:chExt cx="0" cy="0"/>
        </a:xfrm>
      </p:grpSpPr>
      <p:sp>
        <p:nvSpPr>
          <p:cNvPr id="214" name="Google Shape;214;p19:notes"/>
          <p:cNvSpPr/>
          <p:nvPr>
            <p:ph idx="2" type="sldImg"/>
          </p:nvPr>
        </p:nvSpPr>
        <p:spPr>
          <a:xfrm>
            <a:off x="717550" y="1162050"/>
            <a:ext cx="5575300" cy="31369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15" name="Google Shape;215;p19:notes"/>
          <p:cNvSpPr txBox="1"/>
          <p:nvPr>
            <p:ph idx="1" type="body"/>
          </p:nvPr>
        </p:nvSpPr>
        <p:spPr>
          <a:xfrm>
            <a:off x="701040" y="4473892"/>
            <a:ext cx="5608320" cy="3660458"/>
          </a:xfrm>
          <a:prstGeom prst="rect">
            <a:avLst/>
          </a:prstGeom>
          <a:noFill/>
          <a:ln>
            <a:noFill/>
          </a:ln>
        </p:spPr>
        <p:txBody>
          <a:bodyPr anchorCtr="0" anchor="t" bIns="46575" lIns="93175" spcFirstLastPara="1" rIns="93175" wrap="square" tIns="46575">
            <a:noAutofit/>
          </a:bodyPr>
          <a:lstStyle/>
          <a:p>
            <a:pPr indent="0" lvl="0" marL="0" rtl="0" algn="l">
              <a:spcBef>
                <a:spcPts val="0"/>
              </a:spcBef>
              <a:spcAft>
                <a:spcPts val="0"/>
              </a:spcAft>
              <a:buNone/>
            </a:pPr>
            <a:r>
              <a:rPr lang="en-US"/>
              <a:t>Stephanie</a:t>
            </a:r>
            <a:endParaRPr/>
          </a:p>
          <a:p>
            <a:pPr indent="0" lvl="0" marL="0" rtl="0" algn="l">
              <a:spcBef>
                <a:spcPts val="0"/>
              </a:spcBef>
              <a:spcAft>
                <a:spcPts val="0"/>
              </a:spcAft>
              <a:buNone/>
            </a:pPr>
            <a:r>
              <a:rPr lang="en-US"/>
              <a:t>Thank you for viewing this recording. </a:t>
            </a:r>
            <a:endParaRPr/>
          </a:p>
        </p:txBody>
      </p:sp>
      <p:sp>
        <p:nvSpPr>
          <p:cNvPr id="216" name="Google Shape;216;p19:notes"/>
          <p:cNvSpPr txBox="1"/>
          <p:nvPr>
            <p:ph idx="12" type="sldNum"/>
          </p:nvPr>
        </p:nvSpPr>
        <p:spPr>
          <a:xfrm>
            <a:off x="3970938" y="8829967"/>
            <a:ext cx="3037840" cy="466433"/>
          </a:xfrm>
          <a:prstGeom prst="rect">
            <a:avLst/>
          </a:prstGeom>
          <a:noFill/>
          <a:ln>
            <a:noFill/>
          </a:ln>
        </p:spPr>
        <p:txBody>
          <a:bodyPr anchorCtr="0" anchor="b" bIns="46575" lIns="93175" spcFirstLastPara="1" rIns="93175" wrap="square" tIns="46575">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2" name="Shape 92"/>
        <p:cNvGrpSpPr/>
        <p:nvPr/>
      </p:nvGrpSpPr>
      <p:grpSpPr>
        <a:xfrm>
          <a:off x="0" y="0"/>
          <a:ext cx="0" cy="0"/>
          <a:chOff x="0" y="0"/>
          <a:chExt cx="0" cy="0"/>
        </a:xfrm>
      </p:grpSpPr>
      <p:sp>
        <p:nvSpPr>
          <p:cNvPr id="93" name="Google Shape;93;p2:notes"/>
          <p:cNvSpPr/>
          <p:nvPr>
            <p:ph idx="2" type="sldImg"/>
          </p:nvPr>
        </p:nvSpPr>
        <p:spPr>
          <a:xfrm>
            <a:off x="717550" y="1162050"/>
            <a:ext cx="5575300" cy="31369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94" name="Google Shape;94;p2:notes"/>
          <p:cNvSpPr txBox="1"/>
          <p:nvPr>
            <p:ph idx="1" type="body"/>
          </p:nvPr>
        </p:nvSpPr>
        <p:spPr>
          <a:xfrm>
            <a:off x="701040" y="4473892"/>
            <a:ext cx="5608320" cy="3660458"/>
          </a:xfrm>
          <a:prstGeom prst="rect">
            <a:avLst/>
          </a:prstGeom>
          <a:noFill/>
          <a:ln>
            <a:noFill/>
          </a:ln>
        </p:spPr>
        <p:txBody>
          <a:bodyPr anchorCtr="0" anchor="t" bIns="46575" lIns="93175" spcFirstLastPara="1" rIns="93175" wrap="square" tIns="46575">
            <a:noAutofit/>
          </a:bodyPr>
          <a:lstStyle/>
          <a:p>
            <a:pPr indent="0" lvl="0" marL="0" marR="0" rtl="0" algn="l">
              <a:lnSpc>
                <a:spcPct val="100000"/>
              </a:lnSpc>
              <a:spcBef>
                <a:spcPts val="0"/>
              </a:spcBef>
              <a:spcAft>
                <a:spcPts val="0"/>
              </a:spcAft>
              <a:buClr>
                <a:schemeClr val="dk1"/>
              </a:buClr>
              <a:buSzPts val="1200"/>
              <a:buFont typeface="Calibri"/>
              <a:buNone/>
            </a:pPr>
            <a:r>
              <a:rPr lang="en-US"/>
              <a:t>Sarah: During the presentation today, we will communicate ESSA’s accountability requirements for the Alternate Assessment including the 1% calculation, specific requirements for the state, and the subsequent requirements for public corporations and charter schools. </a:t>
            </a:r>
            <a:endParaRPr/>
          </a:p>
          <a:p>
            <a:pPr indent="0" lvl="0" marL="0" rtl="0" algn="l">
              <a:spcBef>
                <a:spcPts val="0"/>
              </a:spcBef>
              <a:spcAft>
                <a:spcPts val="0"/>
              </a:spcAft>
              <a:buNone/>
            </a:pPr>
            <a:r>
              <a:t/>
            </a:r>
            <a:endParaRPr/>
          </a:p>
        </p:txBody>
      </p:sp>
      <p:sp>
        <p:nvSpPr>
          <p:cNvPr id="95" name="Google Shape;95;p2:notes"/>
          <p:cNvSpPr txBox="1"/>
          <p:nvPr>
            <p:ph idx="12" type="sldNum"/>
          </p:nvPr>
        </p:nvSpPr>
        <p:spPr>
          <a:xfrm>
            <a:off x="3970938" y="8829967"/>
            <a:ext cx="3037840" cy="466433"/>
          </a:xfrm>
          <a:prstGeom prst="rect">
            <a:avLst/>
          </a:prstGeom>
          <a:noFill/>
          <a:ln>
            <a:noFill/>
          </a:ln>
        </p:spPr>
        <p:txBody>
          <a:bodyPr anchorCtr="0" anchor="b" bIns="46575" lIns="93175" spcFirstLastPara="1" rIns="93175" wrap="square" tIns="46575">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9" name="Shape 99"/>
        <p:cNvGrpSpPr/>
        <p:nvPr/>
      </p:nvGrpSpPr>
      <p:grpSpPr>
        <a:xfrm>
          <a:off x="0" y="0"/>
          <a:ext cx="0" cy="0"/>
          <a:chOff x="0" y="0"/>
          <a:chExt cx="0" cy="0"/>
        </a:xfrm>
      </p:grpSpPr>
      <p:sp>
        <p:nvSpPr>
          <p:cNvPr id="100" name="Google Shape;100;p3:notes"/>
          <p:cNvSpPr/>
          <p:nvPr>
            <p:ph idx="2" type="sldImg"/>
          </p:nvPr>
        </p:nvSpPr>
        <p:spPr>
          <a:xfrm>
            <a:off x="717550" y="1162050"/>
            <a:ext cx="5575300" cy="31369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01" name="Google Shape;101;p3:notes"/>
          <p:cNvSpPr txBox="1"/>
          <p:nvPr>
            <p:ph idx="1" type="body"/>
          </p:nvPr>
        </p:nvSpPr>
        <p:spPr>
          <a:xfrm>
            <a:off x="701040" y="4473892"/>
            <a:ext cx="5608320" cy="3660458"/>
          </a:xfrm>
          <a:prstGeom prst="rect">
            <a:avLst/>
          </a:prstGeom>
          <a:noFill/>
          <a:ln>
            <a:noFill/>
          </a:ln>
        </p:spPr>
        <p:txBody>
          <a:bodyPr anchorCtr="0" anchor="t" bIns="46575" lIns="93175" spcFirstLastPara="1" rIns="93175" wrap="square" tIns="46575">
            <a:noAutofit/>
          </a:bodyPr>
          <a:lstStyle/>
          <a:p>
            <a:pPr indent="0" lvl="0" marL="0" rtl="0" algn="l">
              <a:spcBef>
                <a:spcPts val="0"/>
              </a:spcBef>
              <a:spcAft>
                <a:spcPts val="0"/>
              </a:spcAft>
              <a:buNone/>
            </a:pPr>
            <a:r>
              <a:rPr lang="en-US"/>
              <a:t>Stephanie</a:t>
            </a:r>
            <a:endParaRPr/>
          </a:p>
          <a:p>
            <a:pPr indent="0" lvl="0" marL="0" rtl="0" algn="l">
              <a:spcBef>
                <a:spcPts val="0"/>
              </a:spcBef>
              <a:spcAft>
                <a:spcPts val="0"/>
              </a:spcAft>
              <a:buNone/>
            </a:pPr>
            <a:r>
              <a:rPr lang="en-US"/>
              <a:t>The Every Student Succeeds Act, or ESSA, changed the way the 1% cap was calculated, beginning with the 2017-2018 school year.  </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Under No Child Left Behind, states were required to cap the </a:t>
            </a:r>
            <a:r>
              <a:rPr lang="en-US" u="sng"/>
              <a:t>proficient</a:t>
            </a:r>
            <a:r>
              <a:rPr lang="en-US"/>
              <a:t> scores on the Alternate Assessment of public school corporations and charter schools at 1%.  Meaning, only 1% of Alternate Assessment scores could be counted as proficient or higher in each subject regardless of how many students were assessed or participated.   There was no cap on how many students could participate.</a:t>
            </a:r>
            <a:endParaRPr/>
          </a:p>
          <a:p>
            <a:pPr indent="0" lvl="0" marL="0" rtl="0" algn="l">
              <a:spcBef>
                <a:spcPts val="0"/>
              </a:spcBef>
              <a:spcAft>
                <a:spcPts val="0"/>
              </a:spcAft>
              <a:buNone/>
            </a:pPr>
            <a:r>
              <a:t/>
            </a:r>
            <a:endParaRPr/>
          </a:p>
          <a:p>
            <a:pPr indent="0" lvl="0" marL="0" rtl="0" algn="l">
              <a:spcBef>
                <a:spcPts val="0"/>
              </a:spcBef>
              <a:spcAft>
                <a:spcPts val="0"/>
              </a:spcAft>
              <a:buNone/>
            </a:pPr>
            <a:r>
              <a:rPr lang="en-US"/>
              <a:t>Under ESSA,  states are required to cap the </a:t>
            </a:r>
            <a:r>
              <a:rPr lang="en-US" u="sng"/>
              <a:t>participation</a:t>
            </a:r>
            <a:r>
              <a:rPr lang="en-US"/>
              <a:t> rate on the Alternate Assessment to 1% per subject area at the state level. If a state exceeds 1% of its total student population tested with the Alternate Assessment that state must submit a waiver to USED.  </a:t>
            </a:r>
            <a:endParaRPr/>
          </a:p>
          <a:p>
            <a:pPr indent="0" lvl="0" marL="0" rtl="0" algn="l">
              <a:spcBef>
                <a:spcPts val="0"/>
              </a:spcBef>
              <a:spcAft>
                <a:spcPts val="0"/>
              </a:spcAft>
              <a:buNone/>
            </a:pPr>
            <a:r>
              <a:t/>
            </a:r>
            <a:endParaRPr/>
          </a:p>
        </p:txBody>
      </p:sp>
      <p:sp>
        <p:nvSpPr>
          <p:cNvPr id="102" name="Google Shape;102;p3:notes"/>
          <p:cNvSpPr txBox="1"/>
          <p:nvPr>
            <p:ph idx="12" type="sldNum"/>
          </p:nvPr>
        </p:nvSpPr>
        <p:spPr>
          <a:xfrm>
            <a:off x="3970938" y="8829967"/>
            <a:ext cx="3037840" cy="466433"/>
          </a:xfrm>
          <a:prstGeom prst="rect">
            <a:avLst/>
          </a:prstGeom>
          <a:noFill/>
          <a:ln>
            <a:noFill/>
          </a:ln>
        </p:spPr>
        <p:txBody>
          <a:bodyPr anchorCtr="0" anchor="b" bIns="46575" lIns="93175" spcFirstLastPara="1" rIns="93175" wrap="square" tIns="46575">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6" name="Shape 106"/>
        <p:cNvGrpSpPr/>
        <p:nvPr/>
      </p:nvGrpSpPr>
      <p:grpSpPr>
        <a:xfrm>
          <a:off x="0" y="0"/>
          <a:ext cx="0" cy="0"/>
          <a:chOff x="0" y="0"/>
          <a:chExt cx="0" cy="0"/>
        </a:xfrm>
      </p:grpSpPr>
      <p:sp>
        <p:nvSpPr>
          <p:cNvPr id="107" name="Google Shape;107;p4:notes"/>
          <p:cNvSpPr/>
          <p:nvPr>
            <p:ph idx="2" type="sldImg"/>
          </p:nvPr>
        </p:nvSpPr>
        <p:spPr>
          <a:xfrm>
            <a:off x="717550" y="1162050"/>
            <a:ext cx="5575300" cy="31369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08" name="Google Shape;108;p4:notes"/>
          <p:cNvSpPr txBox="1"/>
          <p:nvPr>
            <p:ph idx="1" type="body"/>
          </p:nvPr>
        </p:nvSpPr>
        <p:spPr>
          <a:xfrm>
            <a:off x="701040" y="4473892"/>
            <a:ext cx="5608320" cy="3660458"/>
          </a:xfrm>
          <a:prstGeom prst="rect">
            <a:avLst/>
          </a:prstGeom>
          <a:noFill/>
          <a:ln>
            <a:noFill/>
          </a:ln>
        </p:spPr>
        <p:txBody>
          <a:bodyPr anchorCtr="0" anchor="t" bIns="46575" lIns="93175" spcFirstLastPara="1" rIns="93175" wrap="square" tIns="46575">
            <a:noAutofit/>
          </a:bodyPr>
          <a:lstStyle/>
          <a:p>
            <a:pPr indent="0" lvl="0" marL="0" marR="0" rtl="0" algn="l">
              <a:lnSpc>
                <a:spcPct val="100000"/>
              </a:lnSpc>
              <a:spcBef>
                <a:spcPts val="0"/>
              </a:spcBef>
              <a:spcAft>
                <a:spcPts val="0"/>
              </a:spcAft>
              <a:buClr>
                <a:schemeClr val="dk1"/>
              </a:buClr>
              <a:buSzPts val="1200"/>
              <a:buFont typeface="Calibri"/>
              <a:buNone/>
            </a:pPr>
            <a:r>
              <a:rPr lang="en-US"/>
              <a:t>Stephanie</a:t>
            </a:r>
            <a:endParaRPr/>
          </a:p>
          <a:p>
            <a:pPr indent="0" lvl="0" marL="0" marR="0" rtl="0" algn="l">
              <a:lnSpc>
                <a:spcPct val="100000"/>
              </a:lnSpc>
              <a:spcBef>
                <a:spcPts val="0"/>
              </a:spcBef>
              <a:spcAft>
                <a:spcPts val="0"/>
              </a:spcAft>
              <a:buClr>
                <a:schemeClr val="dk1"/>
              </a:buClr>
              <a:buSzPts val="1200"/>
              <a:buFont typeface="Calibri"/>
              <a:buNone/>
            </a:pPr>
            <a:r>
              <a:rPr lang="en-US"/>
              <a:t>This calculation is based on participation not proficiency: t</a:t>
            </a:r>
            <a:r>
              <a:rPr lang="en-US" sz="1200"/>
              <a:t>he total population of students in the state by subject who </a:t>
            </a:r>
            <a:r>
              <a:rPr b="1" lang="en-US" sz="1200" u="sng"/>
              <a:t>participate</a:t>
            </a:r>
            <a:r>
              <a:rPr lang="en-US" sz="1200"/>
              <a:t> in the Alternate Assessment during the 201</a:t>
            </a:r>
            <a:r>
              <a:rPr lang="en-US"/>
              <a:t>8</a:t>
            </a:r>
            <a:r>
              <a:rPr lang="en-US" sz="1200"/>
              <a:t>-201</a:t>
            </a:r>
            <a:r>
              <a:rPr lang="en-US"/>
              <a:t>9</a:t>
            </a:r>
            <a:r>
              <a:rPr lang="en-US" sz="1200"/>
              <a:t> school year </a:t>
            </a:r>
            <a:r>
              <a:rPr lang="en-US" sz="1200" u="sng"/>
              <a:t>DIVIDED BY</a:t>
            </a:r>
            <a:r>
              <a:rPr lang="en-US" sz="1200" u="none"/>
              <a:t> </a:t>
            </a:r>
            <a:r>
              <a:rPr lang="en-US" sz="1200"/>
              <a:t>the total number of students in the state by subject who </a:t>
            </a:r>
            <a:r>
              <a:rPr b="1" lang="en-US" sz="1200" u="sng"/>
              <a:t>participate</a:t>
            </a:r>
            <a:r>
              <a:rPr lang="en-US" sz="1200"/>
              <a:t> in testing during the 201</a:t>
            </a:r>
            <a:r>
              <a:rPr lang="en-US"/>
              <a:t>8</a:t>
            </a:r>
            <a:r>
              <a:rPr lang="en-US" sz="1200"/>
              <a:t>-201</a:t>
            </a:r>
            <a:r>
              <a:rPr lang="en-US"/>
              <a:t>9</a:t>
            </a:r>
            <a:r>
              <a:rPr lang="en-US" sz="1200"/>
              <a:t> school year (IS</a:t>
            </a:r>
            <a:r>
              <a:rPr lang="en-US"/>
              <a:t>TEP/ILEARN/I AM</a:t>
            </a:r>
            <a:r>
              <a:rPr lang="en-US" sz="1200"/>
              <a:t>). </a:t>
            </a:r>
            <a:endParaRPr/>
          </a:p>
          <a:p>
            <a:pPr indent="0" lvl="0" marL="0" marR="0" rtl="0" algn="l">
              <a:lnSpc>
                <a:spcPct val="100000"/>
              </a:lnSpc>
              <a:spcBef>
                <a:spcPts val="0"/>
              </a:spcBef>
              <a:spcAft>
                <a:spcPts val="0"/>
              </a:spcAft>
              <a:buClr>
                <a:schemeClr val="dk1"/>
              </a:buClr>
              <a:buSzPts val="1200"/>
              <a:buFont typeface="Calibri"/>
              <a:buNone/>
            </a:pPr>
            <a:r>
              <a:t/>
            </a:r>
            <a:endParaRPr sz="1200"/>
          </a:p>
          <a:p>
            <a:pPr indent="0" lvl="0" marL="0" marR="0" rtl="0" algn="l">
              <a:lnSpc>
                <a:spcPct val="100000"/>
              </a:lnSpc>
              <a:spcBef>
                <a:spcPts val="0"/>
              </a:spcBef>
              <a:spcAft>
                <a:spcPts val="0"/>
              </a:spcAft>
              <a:buClr>
                <a:schemeClr val="dk1"/>
              </a:buClr>
              <a:buSzPts val="1200"/>
              <a:buFont typeface="Calibri"/>
              <a:buNone/>
            </a:pPr>
            <a:r>
              <a:rPr lang="en-US" sz="1200"/>
              <a:t>Indiana is currently at 1.</a:t>
            </a:r>
            <a:r>
              <a:rPr lang="en-US"/>
              <a:t>14</a:t>
            </a:r>
            <a:r>
              <a:rPr lang="en-US" sz="1200"/>
              <a:t>% based the 201</a:t>
            </a:r>
            <a:r>
              <a:rPr lang="en-US"/>
              <a:t>8</a:t>
            </a:r>
            <a:r>
              <a:rPr lang="en-US" sz="1200"/>
              <a:t>-201</a:t>
            </a:r>
            <a:r>
              <a:rPr lang="en-US"/>
              <a:t>9</a:t>
            </a:r>
            <a:r>
              <a:rPr lang="en-US" sz="1200"/>
              <a:t> school year data. This number is down from 1.2% </a:t>
            </a:r>
            <a:r>
              <a:rPr lang="en-US"/>
              <a:t>based on the 2017-2018 school year data.</a:t>
            </a:r>
            <a:endParaRPr sz="1200"/>
          </a:p>
        </p:txBody>
      </p:sp>
      <p:sp>
        <p:nvSpPr>
          <p:cNvPr id="109" name="Google Shape;109;p4:notes"/>
          <p:cNvSpPr txBox="1"/>
          <p:nvPr>
            <p:ph idx="12" type="sldNum"/>
          </p:nvPr>
        </p:nvSpPr>
        <p:spPr>
          <a:xfrm>
            <a:off x="3970938" y="8829967"/>
            <a:ext cx="3037840" cy="466433"/>
          </a:xfrm>
          <a:prstGeom prst="rect">
            <a:avLst/>
          </a:prstGeom>
          <a:noFill/>
          <a:ln>
            <a:noFill/>
          </a:ln>
        </p:spPr>
        <p:txBody>
          <a:bodyPr anchorCtr="0" anchor="b" bIns="46575" lIns="93175" spcFirstLastPara="1" rIns="93175" wrap="square" tIns="46575">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3" name="Shape 113"/>
        <p:cNvGrpSpPr/>
        <p:nvPr/>
      </p:nvGrpSpPr>
      <p:grpSpPr>
        <a:xfrm>
          <a:off x="0" y="0"/>
          <a:ext cx="0" cy="0"/>
          <a:chOff x="0" y="0"/>
          <a:chExt cx="0" cy="0"/>
        </a:xfrm>
      </p:grpSpPr>
      <p:sp>
        <p:nvSpPr>
          <p:cNvPr id="114" name="Google Shape;114;p5:notes"/>
          <p:cNvSpPr/>
          <p:nvPr>
            <p:ph idx="2" type="sldImg"/>
          </p:nvPr>
        </p:nvSpPr>
        <p:spPr>
          <a:xfrm>
            <a:off x="717550" y="1162050"/>
            <a:ext cx="5575300" cy="31369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15" name="Google Shape;115;p5:notes"/>
          <p:cNvSpPr txBox="1"/>
          <p:nvPr>
            <p:ph idx="1" type="body"/>
          </p:nvPr>
        </p:nvSpPr>
        <p:spPr>
          <a:xfrm>
            <a:off x="701040" y="4473892"/>
            <a:ext cx="5608320" cy="3660458"/>
          </a:xfrm>
          <a:prstGeom prst="rect">
            <a:avLst/>
          </a:prstGeom>
          <a:noFill/>
          <a:ln>
            <a:noFill/>
          </a:ln>
        </p:spPr>
        <p:txBody>
          <a:bodyPr anchorCtr="0" anchor="t" bIns="46575" lIns="93175" spcFirstLastPara="1" rIns="93175" wrap="square" tIns="46575">
            <a:noAutofit/>
          </a:bodyPr>
          <a:lstStyle/>
          <a:p>
            <a:pPr indent="0" lvl="0" marL="0" marR="0" rtl="0" algn="l">
              <a:lnSpc>
                <a:spcPct val="100000"/>
              </a:lnSpc>
              <a:spcBef>
                <a:spcPts val="0"/>
              </a:spcBef>
              <a:spcAft>
                <a:spcPts val="0"/>
              </a:spcAft>
              <a:buClr>
                <a:schemeClr val="dk1"/>
              </a:buClr>
              <a:buSzPts val="1200"/>
              <a:buFont typeface="Calibri"/>
              <a:buNone/>
            </a:pPr>
            <a:r>
              <a:rPr lang="en-US"/>
              <a:t>Sarah</a:t>
            </a:r>
            <a:endParaRPr/>
          </a:p>
          <a:p>
            <a:pPr indent="0" lvl="0" marL="0" marR="0" rtl="0" algn="l">
              <a:lnSpc>
                <a:spcPct val="100000"/>
              </a:lnSpc>
              <a:spcBef>
                <a:spcPts val="0"/>
              </a:spcBef>
              <a:spcAft>
                <a:spcPts val="0"/>
              </a:spcAft>
              <a:buClr>
                <a:schemeClr val="dk1"/>
              </a:buClr>
              <a:buSzPts val="1200"/>
              <a:buFont typeface="Calibri"/>
              <a:buNone/>
            </a:pPr>
            <a:r>
              <a:rPr lang="en-US" sz="1200"/>
              <a:t>Based on the 201</a:t>
            </a:r>
            <a:r>
              <a:rPr lang="en-US"/>
              <a:t>8</a:t>
            </a:r>
            <a:r>
              <a:rPr lang="en-US" sz="1200"/>
              <a:t>-1</a:t>
            </a:r>
            <a:r>
              <a:rPr lang="en-US"/>
              <a:t>9</a:t>
            </a:r>
            <a:r>
              <a:rPr lang="en-US" sz="1200"/>
              <a:t> school year participation rate of 1.</a:t>
            </a:r>
            <a:r>
              <a:rPr lang="en-US"/>
              <a:t>14</a:t>
            </a:r>
            <a:r>
              <a:rPr lang="en-US" sz="1200"/>
              <a:t>%, Indiana submitted a waiver extension request to US Department of Education that includes data, a plan, and a timeline. Indiana anticipates going over 1% again for the 201</a:t>
            </a:r>
            <a:r>
              <a:rPr lang="en-US"/>
              <a:t>9</a:t>
            </a:r>
            <a:r>
              <a:rPr lang="en-US" sz="1200"/>
              <a:t>-</a:t>
            </a:r>
            <a:r>
              <a:rPr lang="en-US"/>
              <a:t>20</a:t>
            </a:r>
            <a:r>
              <a:rPr lang="en-US" sz="1200"/>
              <a:t> school year</a:t>
            </a:r>
            <a:r>
              <a:rPr lang="en-US"/>
              <a:t>.  For this reason, </a:t>
            </a:r>
            <a:r>
              <a:rPr lang="en-US" sz="1200"/>
              <a:t>Indiana must:</a:t>
            </a:r>
            <a:endParaRPr/>
          </a:p>
          <a:p>
            <a:pPr indent="-171450" lvl="1" marL="628650" rtl="0" algn="l">
              <a:spcBef>
                <a:spcPts val="0"/>
              </a:spcBef>
              <a:spcAft>
                <a:spcPts val="0"/>
              </a:spcAft>
              <a:buClr>
                <a:schemeClr val="dk1"/>
              </a:buClr>
              <a:buSzPts val="1200"/>
              <a:buFont typeface="Arial"/>
              <a:buChar char="•"/>
            </a:pPr>
            <a:r>
              <a:rPr lang="en-US" sz="1200"/>
              <a:t>identify corporations that went over 1%</a:t>
            </a:r>
            <a:endParaRPr/>
          </a:p>
          <a:p>
            <a:pPr indent="-171450" lvl="1" marL="628650" rtl="0" algn="l">
              <a:spcBef>
                <a:spcPts val="0"/>
              </a:spcBef>
              <a:spcAft>
                <a:spcPts val="0"/>
              </a:spcAft>
              <a:buClr>
                <a:schemeClr val="dk1"/>
              </a:buClr>
              <a:buSzPts val="1200"/>
              <a:buFont typeface="Arial"/>
              <a:buChar char="•"/>
            </a:pPr>
            <a:r>
              <a:rPr lang="en-US" sz="1200"/>
              <a:t>verify districts that followed Alternate Assessment participation guidance</a:t>
            </a:r>
            <a:endParaRPr/>
          </a:p>
          <a:p>
            <a:pPr indent="-171450" lvl="1" marL="628650" rtl="0" algn="l">
              <a:spcBef>
                <a:spcPts val="0"/>
              </a:spcBef>
              <a:spcAft>
                <a:spcPts val="0"/>
              </a:spcAft>
              <a:buClr>
                <a:schemeClr val="dk1"/>
              </a:buClr>
              <a:buSzPts val="1200"/>
              <a:buFont typeface="Arial"/>
              <a:buChar char="•"/>
            </a:pPr>
            <a:r>
              <a:rPr lang="en-US" sz="1200"/>
              <a:t>provide support and oversight to districts</a:t>
            </a:r>
            <a:endParaRPr/>
          </a:p>
          <a:p>
            <a:pPr indent="-171450" lvl="1" marL="628650" rtl="0" algn="l">
              <a:spcBef>
                <a:spcPts val="0"/>
              </a:spcBef>
              <a:spcAft>
                <a:spcPts val="0"/>
              </a:spcAft>
              <a:buClr>
                <a:schemeClr val="dk1"/>
              </a:buClr>
              <a:buSzPts val="1200"/>
              <a:buFont typeface="Arial"/>
              <a:buChar char="•"/>
            </a:pPr>
            <a:r>
              <a:rPr lang="en-US" sz="1200"/>
              <a:t>address any disproportionality</a:t>
            </a:r>
            <a:endParaRPr/>
          </a:p>
        </p:txBody>
      </p:sp>
      <p:sp>
        <p:nvSpPr>
          <p:cNvPr id="116" name="Google Shape;116;p5:notes"/>
          <p:cNvSpPr txBox="1"/>
          <p:nvPr>
            <p:ph idx="12" type="sldNum"/>
          </p:nvPr>
        </p:nvSpPr>
        <p:spPr>
          <a:xfrm>
            <a:off x="3970938" y="8829967"/>
            <a:ext cx="3037840" cy="466433"/>
          </a:xfrm>
          <a:prstGeom prst="rect">
            <a:avLst/>
          </a:prstGeom>
          <a:noFill/>
          <a:ln>
            <a:noFill/>
          </a:ln>
        </p:spPr>
        <p:txBody>
          <a:bodyPr anchorCtr="0" anchor="b" bIns="46575" lIns="93175" spcFirstLastPara="1" rIns="93175" wrap="square" tIns="46575">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0" name="Shape 120"/>
        <p:cNvGrpSpPr/>
        <p:nvPr/>
      </p:nvGrpSpPr>
      <p:grpSpPr>
        <a:xfrm>
          <a:off x="0" y="0"/>
          <a:ext cx="0" cy="0"/>
          <a:chOff x="0" y="0"/>
          <a:chExt cx="0" cy="0"/>
        </a:xfrm>
      </p:grpSpPr>
      <p:sp>
        <p:nvSpPr>
          <p:cNvPr id="121" name="Google Shape;121;p6:notes"/>
          <p:cNvSpPr/>
          <p:nvPr>
            <p:ph idx="2" type="sldImg"/>
          </p:nvPr>
        </p:nvSpPr>
        <p:spPr>
          <a:xfrm>
            <a:off x="717550" y="1162050"/>
            <a:ext cx="5575300" cy="31369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22" name="Google Shape;122;p6:notes"/>
          <p:cNvSpPr txBox="1"/>
          <p:nvPr>
            <p:ph idx="1" type="body"/>
          </p:nvPr>
        </p:nvSpPr>
        <p:spPr>
          <a:xfrm>
            <a:off x="701040" y="4473892"/>
            <a:ext cx="5608320" cy="3660458"/>
          </a:xfrm>
          <a:prstGeom prst="rect">
            <a:avLst/>
          </a:prstGeom>
          <a:noFill/>
          <a:ln>
            <a:noFill/>
          </a:ln>
        </p:spPr>
        <p:txBody>
          <a:bodyPr anchorCtr="0" anchor="t" bIns="46575" lIns="93175" spcFirstLastPara="1" rIns="93175" wrap="square" tIns="46575">
            <a:noAutofit/>
          </a:bodyPr>
          <a:lstStyle/>
          <a:p>
            <a:pPr indent="0" lvl="0" marL="0" marR="0" rtl="0" algn="l">
              <a:spcBef>
                <a:spcPts val="0"/>
              </a:spcBef>
              <a:spcAft>
                <a:spcPts val="0"/>
              </a:spcAft>
              <a:buClr>
                <a:schemeClr val="dk1"/>
              </a:buClr>
              <a:buSzPts val="1200"/>
              <a:buFont typeface="Arial"/>
              <a:buNone/>
            </a:pPr>
            <a:r>
              <a:rPr lang="en-US"/>
              <a:t>Sarah</a:t>
            </a:r>
            <a:endParaRPr/>
          </a:p>
          <a:p>
            <a:pPr indent="0" lvl="0" marL="0" rtl="0" algn="l">
              <a:spcBef>
                <a:spcPts val="0"/>
              </a:spcBef>
              <a:spcAft>
                <a:spcPts val="0"/>
              </a:spcAft>
              <a:buNone/>
            </a:pPr>
            <a:r>
              <a:rPr lang="en-US"/>
              <a:t>All corporations that assessed more than 1% of their students on the Alternate Assessment in 2018-2019 must submit a survey that will be available in January of 2020.</a:t>
            </a:r>
            <a:endParaRPr/>
          </a:p>
          <a:p>
            <a:pPr indent="0" lvl="0" marL="0" rtl="0" algn="l">
              <a:spcBef>
                <a:spcPts val="0"/>
              </a:spcBef>
              <a:spcAft>
                <a:spcPts val="0"/>
              </a:spcAft>
              <a:buNone/>
            </a:pPr>
            <a:r>
              <a:rPr lang="en-US" sz="1200"/>
              <a:t>Submissions </a:t>
            </a:r>
            <a:r>
              <a:rPr lang="en-US"/>
              <a:t>must</a:t>
            </a:r>
            <a:r>
              <a:rPr lang="en-US" sz="1200"/>
              <a:t> be completed </a:t>
            </a:r>
            <a:r>
              <a:rPr lang="en-US"/>
              <a:t>by </a:t>
            </a:r>
            <a:r>
              <a:rPr b="1" lang="en-US"/>
              <a:t>Friday,</a:t>
            </a:r>
            <a:r>
              <a:rPr b="1" lang="en-US"/>
              <a:t> February 21, 2020</a:t>
            </a:r>
            <a:r>
              <a:rPr lang="en-US"/>
              <a:t>.</a:t>
            </a:r>
            <a:endParaRPr/>
          </a:p>
          <a:p>
            <a:pPr indent="0" lvl="0" marL="0" rtl="0" algn="l">
              <a:spcBef>
                <a:spcPts val="0"/>
              </a:spcBef>
              <a:spcAft>
                <a:spcPts val="0"/>
              </a:spcAft>
              <a:buNone/>
            </a:pPr>
            <a:r>
              <a:rPr lang="en-US"/>
              <a:t>Corporations submitting the survey may be subject to further review by the department to obtain additional clarification on the submitted information.</a:t>
            </a:r>
            <a:endParaRPr/>
          </a:p>
          <a:p>
            <a:pPr indent="0" lvl="0" marL="0" rtl="0" algn="l">
              <a:spcBef>
                <a:spcPts val="0"/>
              </a:spcBef>
              <a:spcAft>
                <a:spcPts val="0"/>
              </a:spcAft>
              <a:buNone/>
            </a:pPr>
            <a:r>
              <a:rPr lang="en-US"/>
              <a:t>All corporation surveys will be publicly available per USED guidance. You can view submissions for the February 2019 survey on IDOE’s Alternate Assessment ESSA’s 1% Cap page found at the address shown on this slide.</a:t>
            </a:r>
            <a:endParaRPr sz="1200"/>
          </a:p>
        </p:txBody>
      </p:sp>
      <p:sp>
        <p:nvSpPr>
          <p:cNvPr id="123" name="Google Shape;123;p6:notes"/>
          <p:cNvSpPr txBox="1"/>
          <p:nvPr>
            <p:ph idx="12" type="sldNum"/>
          </p:nvPr>
        </p:nvSpPr>
        <p:spPr>
          <a:xfrm>
            <a:off x="3970938" y="8829967"/>
            <a:ext cx="3037840" cy="466433"/>
          </a:xfrm>
          <a:prstGeom prst="rect">
            <a:avLst/>
          </a:prstGeom>
          <a:noFill/>
          <a:ln>
            <a:noFill/>
          </a:ln>
        </p:spPr>
        <p:txBody>
          <a:bodyPr anchorCtr="0" anchor="b" bIns="46575" lIns="93175" spcFirstLastPara="1" rIns="93175" wrap="square" tIns="46575">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7" name="Shape 127"/>
        <p:cNvGrpSpPr/>
        <p:nvPr/>
      </p:nvGrpSpPr>
      <p:grpSpPr>
        <a:xfrm>
          <a:off x="0" y="0"/>
          <a:ext cx="0" cy="0"/>
          <a:chOff x="0" y="0"/>
          <a:chExt cx="0" cy="0"/>
        </a:xfrm>
      </p:grpSpPr>
      <p:sp>
        <p:nvSpPr>
          <p:cNvPr id="128" name="Google Shape;128;p7:notes"/>
          <p:cNvSpPr/>
          <p:nvPr>
            <p:ph idx="2" type="sldImg"/>
          </p:nvPr>
        </p:nvSpPr>
        <p:spPr>
          <a:xfrm>
            <a:off x="717550" y="1162050"/>
            <a:ext cx="5575300" cy="31369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29" name="Google Shape;129;p7:notes"/>
          <p:cNvSpPr txBox="1"/>
          <p:nvPr>
            <p:ph idx="1" type="body"/>
          </p:nvPr>
        </p:nvSpPr>
        <p:spPr>
          <a:xfrm>
            <a:off x="701040" y="4473892"/>
            <a:ext cx="5608320" cy="3660458"/>
          </a:xfrm>
          <a:prstGeom prst="rect">
            <a:avLst/>
          </a:prstGeom>
          <a:noFill/>
          <a:ln>
            <a:noFill/>
          </a:ln>
        </p:spPr>
        <p:txBody>
          <a:bodyPr anchorCtr="0" anchor="t" bIns="46575" lIns="93175" spcFirstLastPara="1" rIns="93175" wrap="square" tIns="46575">
            <a:noAutofit/>
          </a:bodyPr>
          <a:lstStyle/>
          <a:p>
            <a:pPr indent="0" lvl="0" marL="0" marR="0" rtl="0" algn="l">
              <a:spcBef>
                <a:spcPts val="0"/>
              </a:spcBef>
              <a:spcAft>
                <a:spcPts val="0"/>
              </a:spcAft>
              <a:buClr>
                <a:schemeClr val="dk1"/>
              </a:buClr>
              <a:buSzPts val="1000"/>
              <a:buFont typeface="Arial"/>
              <a:buNone/>
            </a:pPr>
            <a:r>
              <a:rPr lang="en-US" sz="1000">
                <a:solidFill>
                  <a:schemeClr val="dk1"/>
                </a:solidFill>
                <a:latin typeface="Calibri"/>
                <a:ea typeface="Calibri"/>
                <a:cs typeface="Calibri"/>
                <a:sym typeface="Calibri"/>
              </a:rPr>
              <a:t>Stephanie</a:t>
            </a:r>
            <a:endParaRPr/>
          </a:p>
          <a:p>
            <a:pPr indent="0" lvl="0" marL="0" marR="0" rtl="0" algn="l">
              <a:spcBef>
                <a:spcPts val="0"/>
              </a:spcBef>
              <a:spcAft>
                <a:spcPts val="0"/>
              </a:spcAft>
              <a:buClr>
                <a:schemeClr val="dk1"/>
              </a:buClr>
              <a:buSzPts val="1000"/>
              <a:buFont typeface="Arial"/>
              <a:buNone/>
            </a:pPr>
            <a:r>
              <a:rPr lang="en-US" sz="1000">
                <a:solidFill>
                  <a:schemeClr val="dk1"/>
                </a:solidFill>
                <a:latin typeface="Calibri"/>
                <a:ea typeface="Calibri"/>
                <a:cs typeface="Calibri"/>
                <a:sym typeface="Calibri"/>
              </a:rPr>
              <a:t>Within the survey there are 4 options from which corporations may choose:</a:t>
            </a:r>
            <a:endParaRPr/>
          </a:p>
          <a:p>
            <a:pPr indent="-292100" lvl="0" marL="457200" rtl="0" algn="l">
              <a:spcBef>
                <a:spcPts val="0"/>
              </a:spcBef>
              <a:spcAft>
                <a:spcPts val="0"/>
              </a:spcAft>
              <a:buSzPts val="1000"/>
              <a:buAutoNum type="arabicPeriod"/>
            </a:pPr>
            <a:r>
              <a:rPr lang="en-US" sz="1000"/>
              <a:t>The c</a:t>
            </a:r>
            <a:r>
              <a:rPr lang="en-US" sz="1000"/>
              <a:t>orporation does not anticipate exceeding the 1% participation cap for the 2019-2020 school year.  If this option is selected, the corporation must explain their reasoning. </a:t>
            </a:r>
            <a:endParaRPr/>
          </a:p>
          <a:p>
            <a:pPr indent="-292100" lvl="0" marL="457200" rtl="0" algn="l">
              <a:spcBef>
                <a:spcPts val="0"/>
              </a:spcBef>
              <a:spcAft>
                <a:spcPts val="0"/>
              </a:spcAft>
              <a:buSzPts val="1000"/>
              <a:buAutoNum type="arabicPeriod"/>
            </a:pPr>
            <a:r>
              <a:rPr lang="en-US" sz="1000"/>
              <a:t>The c</a:t>
            </a:r>
            <a:r>
              <a:rPr lang="en-US" sz="1000"/>
              <a:t>orporation has a school, community, or health program that draws a large number of families of students with </a:t>
            </a:r>
            <a:r>
              <a:rPr b="1" lang="en-US" sz="1000" u="sng"/>
              <a:t>significant intellectual disabilities</a:t>
            </a:r>
            <a:r>
              <a:rPr lang="en-US" sz="1000"/>
              <a:t> to the area.  If this option is selected, the corporation must describe or name the program. </a:t>
            </a:r>
            <a:endParaRPr/>
          </a:p>
          <a:p>
            <a:pPr indent="-292100" lvl="0" marL="457200" rtl="0" algn="l">
              <a:spcBef>
                <a:spcPts val="0"/>
              </a:spcBef>
              <a:spcAft>
                <a:spcPts val="0"/>
              </a:spcAft>
              <a:buSzPts val="1000"/>
              <a:buAutoNum type="arabicPeriod"/>
            </a:pPr>
            <a:r>
              <a:rPr lang="en-US"/>
              <a:t>The </a:t>
            </a:r>
            <a:r>
              <a:rPr lang="en-US" sz="1000"/>
              <a:t>c</a:t>
            </a:r>
            <a:r>
              <a:rPr lang="en-US" sz="1000"/>
              <a:t>orporation has a small overall student population.  If this option is selected, the corporation must provide the overall student population as a number. </a:t>
            </a:r>
            <a:endParaRPr/>
          </a:p>
          <a:p>
            <a:pPr indent="-292100" lvl="0" marL="457200" rtl="0" algn="l">
              <a:spcBef>
                <a:spcPts val="0"/>
              </a:spcBef>
              <a:spcAft>
                <a:spcPts val="0"/>
              </a:spcAft>
              <a:buSzPts val="1000"/>
              <a:buAutoNum type="arabicPeriod"/>
            </a:pPr>
            <a:r>
              <a:rPr lang="en-US"/>
              <a:t>And finally, </a:t>
            </a:r>
            <a:r>
              <a:rPr lang="en-US" sz="1000"/>
              <a:t>o</a:t>
            </a:r>
            <a:r>
              <a:rPr lang="en-US" sz="1000"/>
              <a:t>ther.  If this option is selected the corporation must provide a brief justification of variables not covered in the previous options.</a:t>
            </a:r>
            <a:endParaRPr/>
          </a:p>
        </p:txBody>
      </p:sp>
      <p:sp>
        <p:nvSpPr>
          <p:cNvPr id="130" name="Google Shape;130;p7:notes"/>
          <p:cNvSpPr txBox="1"/>
          <p:nvPr>
            <p:ph idx="12" type="sldNum"/>
          </p:nvPr>
        </p:nvSpPr>
        <p:spPr>
          <a:xfrm>
            <a:off x="3970938" y="8829967"/>
            <a:ext cx="3037840" cy="466433"/>
          </a:xfrm>
          <a:prstGeom prst="rect">
            <a:avLst/>
          </a:prstGeom>
          <a:noFill/>
          <a:ln>
            <a:noFill/>
          </a:ln>
        </p:spPr>
        <p:txBody>
          <a:bodyPr anchorCtr="0" anchor="b" bIns="46575" lIns="93175" spcFirstLastPara="1" rIns="93175" wrap="square" tIns="46575">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4" name="Shape 134"/>
        <p:cNvGrpSpPr/>
        <p:nvPr/>
      </p:nvGrpSpPr>
      <p:grpSpPr>
        <a:xfrm>
          <a:off x="0" y="0"/>
          <a:ext cx="0" cy="0"/>
          <a:chOff x="0" y="0"/>
          <a:chExt cx="0" cy="0"/>
        </a:xfrm>
      </p:grpSpPr>
      <p:sp>
        <p:nvSpPr>
          <p:cNvPr id="135" name="Google Shape;135;p8:notes"/>
          <p:cNvSpPr/>
          <p:nvPr>
            <p:ph idx="2" type="sldImg"/>
          </p:nvPr>
        </p:nvSpPr>
        <p:spPr>
          <a:xfrm>
            <a:off x="717550" y="1162050"/>
            <a:ext cx="5575300" cy="31369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36" name="Google Shape;136;p8:notes"/>
          <p:cNvSpPr txBox="1"/>
          <p:nvPr>
            <p:ph idx="1" type="body"/>
          </p:nvPr>
        </p:nvSpPr>
        <p:spPr>
          <a:xfrm>
            <a:off x="701040" y="4473892"/>
            <a:ext cx="5608320" cy="3660458"/>
          </a:xfrm>
          <a:prstGeom prst="rect">
            <a:avLst/>
          </a:prstGeom>
          <a:noFill/>
          <a:ln>
            <a:noFill/>
          </a:ln>
        </p:spPr>
        <p:txBody>
          <a:bodyPr anchorCtr="0" anchor="t" bIns="46575" lIns="93175" spcFirstLastPara="1" rIns="93175" wrap="square" tIns="46575">
            <a:noAutofit/>
          </a:bodyPr>
          <a:lstStyle/>
          <a:p>
            <a:pPr indent="0" lvl="0" marL="0" marR="0" rtl="0" algn="l">
              <a:spcBef>
                <a:spcPts val="0"/>
              </a:spcBef>
              <a:spcAft>
                <a:spcPts val="0"/>
              </a:spcAft>
              <a:buClr>
                <a:schemeClr val="dk1"/>
              </a:buClr>
              <a:buSzPts val="1200"/>
              <a:buFont typeface="Arial"/>
              <a:buNone/>
            </a:pPr>
            <a:r>
              <a:rPr lang="en-US" sz="1200">
                <a:solidFill>
                  <a:schemeClr val="dk1"/>
                </a:solidFill>
                <a:latin typeface="Calibri"/>
                <a:ea typeface="Calibri"/>
                <a:cs typeface="Calibri"/>
                <a:sym typeface="Calibri"/>
              </a:rPr>
              <a:t>Stephanie</a:t>
            </a:r>
            <a:endParaRPr/>
          </a:p>
          <a:p>
            <a:pPr indent="0" lvl="0" marL="0" marR="0" rtl="0" algn="l">
              <a:spcBef>
                <a:spcPts val="0"/>
              </a:spcBef>
              <a:spcAft>
                <a:spcPts val="0"/>
              </a:spcAft>
              <a:buClr>
                <a:schemeClr val="dk1"/>
              </a:buClr>
              <a:buSzPts val="1200"/>
              <a:buFont typeface="Arial"/>
              <a:buNone/>
            </a:pPr>
            <a:r>
              <a:rPr lang="en-US" sz="1200">
                <a:solidFill>
                  <a:schemeClr val="dk1"/>
                </a:solidFill>
                <a:latin typeface="Calibri"/>
                <a:ea typeface="Calibri"/>
                <a:cs typeface="Calibri"/>
                <a:sym typeface="Calibri"/>
              </a:rPr>
              <a:t>Additionally, corporations must submit assurances that appropriate stakeholders have </a:t>
            </a:r>
            <a:endParaRPr/>
          </a:p>
          <a:p>
            <a:pPr indent="-317500" lvl="0" marL="457200" rtl="0" algn="l">
              <a:spcBef>
                <a:spcPts val="0"/>
              </a:spcBef>
              <a:spcAft>
                <a:spcPts val="0"/>
              </a:spcAft>
              <a:buSzPts val="1400"/>
              <a:buChar char="●"/>
            </a:pPr>
            <a:r>
              <a:rPr lang="en-US"/>
              <a:t>Watched the Alternate Assessment Participation Training Webinar</a:t>
            </a:r>
            <a:r>
              <a:rPr lang="en-US" sz="900"/>
              <a:t> </a:t>
            </a:r>
            <a:r>
              <a:rPr lang="en-US"/>
              <a:t>and agree the appropriate students will participate in the Alternate Assessment during the 2019-2020 school year.  </a:t>
            </a:r>
            <a:r>
              <a:rPr lang="en-US" sz="900"/>
              <a:t> </a:t>
            </a:r>
            <a:endParaRPr/>
          </a:p>
          <a:p>
            <a:pPr indent="-317500" lvl="0" marL="457200" rtl="0" algn="l">
              <a:spcBef>
                <a:spcPts val="0"/>
              </a:spcBef>
              <a:spcAft>
                <a:spcPts val="0"/>
              </a:spcAft>
              <a:buSzPts val="1400"/>
              <a:buChar char="●"/>
            </a:pPr>
            <a:r>
              <a:rPr lang="en-US"/>
              <a:t>R</a:t>
            </a:r>
            <a:r>
              <a:rPr lang="en-US"/>
              <a:t>eviewed the Alternate Assessment Participation Guidance, Flowchart, and FAQ provided on the IDOE website and agree the appropriate students will participate in the Alternate Assessment during the 2019-2020 school year. </a:t>
            </a:r>
            <a:endParaRPr/>
          </a:p>
          <a:p>
            <a:pPr indent="-317500" lvl="0" marL="457200" rtl="0" algn="l">
              <a:spcBef>
                <a:spcPts val="0"/>
              </a:spcBef>
              <a:spcAft>
                <a:spcPts val="0"/>
              </a:spcAft>
              <a:buSzPts val="1400"/>
              <a:buChar char="●"/>
            </a:pPr>
            <a:r>
              <a:rPr lang="en-US"/>
              <a:t>Reviewed disproportionality data from IDOE and agree the appropriate students will participate in the Alternate Assessment during the 2019-2020 school year. </a:t>
            </a:r>
            <a:endParaRPr sz="1200"/>
          </a:p>
          <a:p>
            <a:pPr indent="0" lvl="0" marL="0" marR="0" rtl="0" algn="l">
              <a:spcBef>
                <a:spcPts val="0"/>
              </a:spcBef>
              <a:spcAft>
                <a:spcPts val="0"/>
              </a:spcAft>
              <a:buClr>
                <a:schemeClr val="dk1"/>
              </a:buClr>
              <a:buSzPts val="1200"/>
              <a:buFont typeface="Arial"/>
              <a:buNone/>
            </a:pPr>
            <a:r>
              <a:t/>
            </a:r>
            <a:endParaRPr sz="1200">
              <a:latin typeface="Calibri"/>
              <a:ea typeface="Calibri"/>
              <a:cs typeface="Calibri"/>
              <a:sym typeface="Calibri"/>
            </a:endParaRPr>
          </a:p>
          <a:p>
            <a:pPr indent="0" lvl="0" marL="0" rtl="0" algn="l">
              <a:spcBef>
                <a:spcPts val="0"/>
              </a:spcBef>
              <a:spcAft>
                <a:spcPts val="0"/>
              </a:spcAft>
              <a:buNone/>
            </a:pPr>
            <a:r>
              <a:rPr lang="en-US"/>
              <a:t>The next few slides go into more detail about the participation guidance resource documents and how to review eligibility data.  </a:t>
            </a:r>
            <a:endParaRPr/>
          </a:p>
          <a:p>
            <a:pPr indent="0" lvl="0" marL="0" marR="0" rtl="0" algn="l">
              <a:spcBef>
                <a:spcPts val="0"/>
              </a:spcBef>
              <a:spcAft>
                <a:spcPts val="0"/>
              </a:spcAft>
              <a:buClr>
                <a:schemeClr val="dk1"/>
              </a:buClr>
              <a:buSzPts val="1200"/>
              <a:buFont typeface="Arial"/>
              <a:buNone/>
            </a:pPr>
            <a:r>
              <a:t/>
            </a:r>
            <a:endParaRPr sz="1200">
              <a:solidFill>
                <a:schemeClr val="dk1"/>
              </a:solidFill>
              <a:latin typeface="Calibri"/>
              <a:ea typeface="Calibri"/>
              <a:cs typeface="Calibri"/>
              <a:sym typeface="Calibri"/>
            </a:endParaRPr>
          </a:p>
        </p:txBody>
      </p:sp>
      <p:sp>
        <p:nvSpPr>
          <p:cNvPr id="137" name="Google Shape;137;p8:notes"/>
          <p:cNvSpPr txBox="1"/>
          <p:nvPr>
            <p:ph idx="12" type="sldNum"/>
          </p:nvPr>
        </p:nvSpPr>
        <p:spPr>
          <a:xfrm>
            <a:off x="3970938" y="8829967"/>
            <a:ext cx="3037840" cy="466433"/>
          </a:xfrm>
          <a:prstGeom prst="rect">
            <a:avLst/>
          </a:prstGeom>
          <a:noFill/>
          <a:ln>
            <a:noFill/>
          </a:ln>
        </p:spPr>
        <p:txBody>
          <a:bodyPr anchorCtr="0" anchor="b" bIns="46575" lIns="93175" spcFirstLastPara="1" rIns="93175" wrap="square" tIns="46575">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1" name="Shape 141"/>
        <p:cNvGrpSpPr/>
        <p:nvPr/>
      </p:nvGrpSpPr>
      <p:grpSpPr>
        <a:xfrm>
          <a:off x="0" y="0"/>
          <a:ext cx="0" cy="0"/>
          <a:chOff x="0" y="0"/>
          <a:chExt cx="0" cy="0"/>
        </a:xfrm>
      </p:grpSpPr>
      <p:sp>
        <p:nvSpPr>
          <p:cNvPr id="142" name="Google Shape;142;p9:notes"/>
          <p:cNvSpPr/>
          <p:nvPr>
            <p:ph idx="2" type="sldImg"/>
          </p:nvPr>
        </p:nvSpPr>
        <p:spPr>
          <a:xfrm>
            <a:off x="717550" y="1162050"/>
            <a:ext cx="5575300" cy="31369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43" name="Google Shape;143;p9:notes"/>
          <p:cNvSpPr txBox="1"/>
          <p:nvPr>
            <p:ph idx="12" type="sldNum"/>
          </p:nvPr>
        </p:nvSpPr>
        <p:spPr>
          <a:xfrm>
            <a:off x="3970938" y="8829967"/>
            <a:ext cx="3037840" cy="466433"/>
          </a:xfrm>
          <a:prstGeom prst="rect">
            <a:avLst/>
          </a:prstGeom>
          <a:noFill/>
          <a:ln>
            <a:noFill/>
          </a:ln>
        </p:spPr>
        <p:txBody>
          <a:bodyPr anchorCtr="0" anchor="b" bIns="46575" lIns="93175" spcFirstLastPara="1" rIns="93175" wrap="square" tIns="46575">
            <a:noAutofit/>
          </a:bodyPr>
          <a:lstStyle/>
          <a:p>
            <a:pPr indent="0" lvl="0" marL="0" rtl="0" algn="r">
              <a:spcBef>
                <a:spcPts val="0"/>
              </a:spcBef>
              <a:spcAft>
                <a:spcPts val="0"/>
              </a:spcAft>
              <a:buNone/>
            </a:pPr>
            <a:fld id="{00000000-1234-1234-1234-123412341234}" type="slidenum">
              <a:rPr lang="en-US">
                <a:solidFill>
                  <a:srgbClr val="000000"/>
                </a:solidFill>
              </a:rPr>
              <a:t>‹#›</a:t>
            </a:fld>
            <a:endParaRPr>
              <a:solidFill>
                <a:srgbClr val="000000"/>
              </a:solidFill>
            </a:endParaRPr>
          </a:p>
        </p:txBody>
      </p:sp>
      <p:sp>
        <p:nvSpPr>
          <p:cNvPr id="144" name="Google Shape;144;p9:notes"/>
          <p:cNvSpPr txBox="1"/>
          <p:nvPr>
            <p:ph idx="1" type="body"/>
          </p:nvPr>
        </p:nvSpPr>
        <p:spPr>
          <a:xfrm>
            <a:off x="701040" y="4473892"/>
            <a:ext cx="5608320" cy="3660458"/>
          </a:xfrm>
          <a:prstGeom prst="rect">
            <a:avLst/>
          </a:prstGeom>
          <a:noFill/>
          <a:ln>
            <a:noFill/>
          </a:ln>
        </p:spPr>
        <p:txBody>
          <a:bodyPr anchorCtr="0" anchor="t" bIns="46575" lIns="93175" spcFirstLastPara="1" rIns="93175" wrap="square" tIns="46575">
            <a:normAutofit/>
          </a:bodyPr>
          <a:lstStyle/>
          <a:p>
            <a:pPr indent="0" lvl="0" marL="0" rtl="0" algn="l">
              <a:spcBef>
                <a:spcPts val="0"/>
              </a:spcBef>
              <a:spcAft>
                <a:spcPts val="0"/>
              </a:spcAft>
              <a:buNone/>
            </a:pPr>
            <a:r>
              <a:rPr lang="en-US">
                <a:latin typeface="Arial"/>
                <a:ea typeface="Arial"/>
                <a:cs typeface="Arial"/>
                <a:sym typeface="Arial"/>
              </a:rPr>
              <a:t>Sarah</a:t>
            </a:r>
            <a:endParaRPr/>
          </a:p>
          <a:p>
            <a:pPr indent="0" lvl="0" marL="0" rtl="0" algn="l">
              <a:spcBef>
                <a:spcPts val="0"/>
              </a:spcBef>
              <a:spcAft>
                <a:spcPts val="0"/>
              </a:spcAft>
              <a:buNone/>
            </a:pPr>
            <a:r>
              <a:rPr lang="en-US" sz="1200">
                <a:latin typeface="Arial"/>
                <a:ea typeface="Arial"/>
                <a:cs typeface="Arial"/>
                <a:sym typeface="Arial"/>
              </a:rPr>
              <a:t>Students who meet specific eligibility criteria can participate in I AM.  The criteria, along with a flow chart and FAQ, can be found </a:t>
            </a:r>
            <a:r>
              <a:rPr lang="en-US">
                <a:latin typeface="Arial"/>
                <a:ea typeface="Arial"/>
                <a:cs typeface="Arial"/>
                <a:sym typeface="Arial"/>
              </a:rPr>
              <a:t>in the following locations on the IDOE website:</a:t>
            </a:r>
            <a:r>
              <a:rPr lang="en-US" sz="1200">
                <a:latin typeface="Arial"/>
                <a:ea typeface="Arial"/>
                <a:cs typeface="Arial"/>
                <a:sym typeface="Arial"/>
              </a:rPr>
              <a:t>.</a:t>
            </a:r>
            <a:endParaRPr sz="1200">
              <a:latin typeface="Arial"/>
              <a:ea typeface="Arial"/>
              <a:cs typeface="Arial"/>
              <a:sym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bg>
      <p:bgPr>
        <a:blipFill>
          <a:blip r:embed="rId2">
            <a:alphaModFix/>
          </a:blip>
          <a:stretch>
            <a:fillRect/>
          </a:stretch>
        </a:blipFill>
      </p:bgPr>
    </p:bg>
    <p:spTree>
      <p:nvGrpSpPr>
        <p:cNvPr id="15" name="Shape 15"/>
        <p:cNvGrpSpPr/>
        <p:nvPr/>
      </p:nvGrpSpPr>
      <p:grpSpPr>
        <a:xfrm>
          <a:off x="0" y="0"/>
          <a:ext cx="0" cy="0"/>
          <a:chOff x="0" y="0"/>
          <a:chExt cx="0" cy="0"/>
        </a:xfrm>
      </p:grpSpPr>
      <p:sp>
        <p:nvSpPr>
          <p:cNvPr id="16" name="Google Shape;16;p21"/>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Arial"/>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7" name="Google Shape;17;p21"/>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8" name="Google Shape;18;p2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 name="Google Shape;19;p2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2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Vertical Text" type="vertTx">
  <p:cSld name="VERTICAL_TEXT">
    <p:spTree>
      <p:nvGrpSpPr>
        <p:cNvPr id="72" name="Shape 72"/>
        <p:cNvGrpSpPr/>
        <p:nvPr/>
      </p:nvGrpSpPr>
      <p:grpSpPr>
        <a:xfrm>
          <a:off x="0" y="0"/>
          <a:ext cx="0" cy="0"/>
          <a:chOff x="0" y="0"/>
          <a:chExt cx="0" cy="0"/>
        </a:xfrm>
      </p:grpSpPr>
      <p:sp>
        <p:nvSpPr>
          <p:cNvPr id="73" name="Google Shape;73;p30"/>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4" name="Google Shape;74;p30"/>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5" name="Google Shape;75;p3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3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3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Vertical Title and Text" type="vertTitleAndTx">
  <p:cSld name="VERTICAL_TITLE_AND_VERTICAL_TEXT">
    <p:spTree>
      <p:nvGrpSpPr>
        <p:cNvPr id="78" name="Shape 78"/>
        <p:cNvGrpSpPr/>
        <p:nvPr/>
      </p:nvGrpSpPr>
      <p:grpSpPr>
        <a:xfrm>
          <a:off x="0" y="0"/>
          <a:ext cx="0" cy="0"/>
          <a:chOff x="0" y="0"/>
          <a:chExt cx="0" cy="0"/>
        </a:xfrm>
      </p:grpSpPr>
      <p:sp>
        <p:nvSpPr>
          <p:cNvPr id="79" name="Google Shape;79;p31"/>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0" name="Google Shape;80;p31"/>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1" name="Google Shape;81;p3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3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3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Content" type="obj">
  <p:cSld name="OBJECT">
    <p:spTree>
      <p:nvGrpSpPr>
        <p:cNvPr id="21" name="Shape 21"/>
        <p:cNvGrpSpPr/>
        <p:nvPr/>
      </p:nvGrpSpPr>
      <p:grpSpPr>
        <a:xfrm>
          <a:off x="0" y="0"/>
          <a:ext cx="0" cy="0"/>
          <a:chOff x="0" y="0"/>
          <a:chExt cx="0" cy="0"/>
        </a:xfrm>
      </p:grpSpPr>
      <p:sp>
        <p:nvSpPr>
          <p:cNvPr id="22" name="Google Shape;22;p2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3" name="Google Shape;23;p2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4" name="Google Shape;24;p2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2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6" name="Google Shape;26;p2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27" name="Shape 27"/>
        <p:cNvGrpSpPr/>
        <p:nvPr/>
      </p:nvGrpSpPr>
      <p:grpSpPr>
        <a:xfrm>
          <a:off x="0" y="0"/>
          <a:ext cx="0" cy="0"/>
          <a:chOff x="0" y="0"/>
          <a:chExt cx="0" cy="0"/>
        </a:xfrm>
      </p:grpSpPr>
      <p:sp>
        <p:nvSpPr>
          <p:cNvPr id="28" name="Google Shape;28;p2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9" name="Google Shape;29;p2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0" name="Google Shape;30;p2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2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bg>
      <p:bgPr>
        <a:blipFill>
          <a:blip r:embed="rId2">
            <a:alphaModFix/>
          </a:blip>
          <a:stretch>
            <a:fillRect/>
          </a:stretch>
        </a:blipFill>
      </p:bgPr>
    </p:bg>
    <p:spTree>
      <p:nvGrpSpPr>
        <p:cNvPr id="32" name="Shape 32"/>
        <p:cNvGrpSpPr/>
        <p:nvPr/>
      </p:nvGrpSpPr>
      <p:grpSpPr>
        <a:xfrm>
          <a:off x="0" y="0"/>
          <a:ext cx="0" cy="0"/>
          <a:chOff x="0" y="0"/>
          <a:chExt cx="0" cy="0"/>
        </a:xfrm>
      </p:grpSpPr>
      <p:sp>
        <p:nvSpPr>
          <p:cNvPr id="33" name="Google Shape;33;p24"/>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Arial"/>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4" name="Google Shape;34;p24"/>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35" name="Google Shape;35;p2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6" name="Google Shape;36;p2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7" name="Google Shape;37;p2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wo Content" type="twoObj">
  <p:cSld name="TWO_OBJECTS">
    <p:spTree>
      <p:nvGrpSpPr>
        <p:cNvPr id="38" name="Shape 38"/>
        <p:cNvGrpSpPr/>
        <p:nvPr/>
      </p:nvGrpSpPr>
      <p:grpSpPr>
        <a:xfrm>
          <a:off x="0" y="0"/>
          <a:ext cx="0" cy="0"/>
          <a:chOff x="0" y="0"/>
          <a:chExt cx="0" cy="0"/>
        </a:xfrm>
      </p:grpSpPr>
      <p:sp>
        <p:nvSpPr>
          <p:cNvPr id="39" name="Google Shape;39;p2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0" name="Google Shape;40;p25"/>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1" name="Google Shape;41;p25"/>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2" name="Google Shape;42;p2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2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2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mparison" type="twoTxTwoObj">
  <p:cSld name="TWO_OBJECTS_WITH_TEXT">
    <p:spTree>
      <p:nvGrpSpPr>
        <p:cNvPr id="45" name="Shape 45"/>
        <p:cNvGrpSpPr/>
        <p:nvPr/>
      </p:nvGrpSpPr>
      <p:grpSpPr>
        <a:xfrm>
          <a:off x="0" y="0"/>
          <a:ext cx="0" cy="0"/>
          <a:chOff x="0" y="0"/>
          <a:chExt cx="0" cy="0"/>
        </a:xfrm>
      </p:grpSpPr>
      <p:sp>
        <p:nvSpPr>
          <p:cNvPr id="46" name="Google Shape;46;p26"/>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26"/>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8" name="Google Shape;48;p26"/>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9" name="Google Shape;49;p26"/>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50" name="Google Shape;50;p26"/>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51" name="Google Shape;51;p2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2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2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bg>
      <p:bgPr>
        <a:solidFill>
          <a:schemeClr val="lt1"/>
        </a:solidFill>
      </p:bgPr>
    </p:bg>
    <p:spTree>
      <p:nvGrpSpPr>
        <p:cNvPr id="54" name="Shape 54"/>
        <p:cNvGrpSpPr/>
        <p:nvPr/>
      </p:nvGrpSpPr>
      <p:grpSpPr>
        <a:xfrm>
          <a:off x="0" y="0"/>
          <a:ext cx="0" cy="0"/>
          <a:chOff x="0" y="0"/>
          <a:chExt cx="0" cy="0"/>
        </a:xfrm>
      </p:grpSpPr>
      <p:sp>
        <p:nvSpPr>
          <p:cNvPr id="55" name="Google Shape;55;p2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2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2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ntent with Caption" type="objTx">
  <p:cSld name="OBJECT_WITH_CAPTION_TEXT">
    <p:spTree>
      <p:nvGrpSpPr>
        <p:cNvPr id="58" name="Shape 58"/>
        <p:cNvGrpSpPr/>
        <p:nvPr/>
      </p:nvGrpSpPr>
      <p:grpSpPr>
        <a:xfrm>
          <a:off x="0" y="0"/>
          <a:ext cx="0" cy="0"/>
          <a:chOff x="0" y="0"/>
          <a:chExt cx="0" cy="0"/>
        </a:xfrm>
      </p:grpSpPr>
      <p:sp>
        <p:nvSpPr>
          <p:cNvPr id="59" name="Google Shape;59;p28"/>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Arial"/>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0" name="Google Shape;60;p28"/>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61" name="Google Shape;61;p28"/>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2" name="Google Shape;62;p2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2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2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Picture with Caption" type="picTx">
  <p:cSld name="PICTURE_WITH_CAPTION_TEXT">
    <p:spTree>
      <p:nvGrpSpPr>
        <p:cNvPr id="65" name="Shape 65"/>
        <p:cNvGrpSpPr/>
        <p:nvPr/>
      </p:nvGrpSpPr>
      <p:grpSpPr>
        <a:xfrm>
          <a:off x="0" y="0"/>
          <a:ext cx="0" cy="0"/>
          <a:chOff x="0" y="0"/>
          <a:chExt cx="0" cy="0"/>
        </a:xfrm>
      </p:grpSpPr>
      <p:sp>
        <p:nvSpPr>
          <p:cNvPr id="66" name="Google Shape;66;p29"/>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Arial"/>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7" name="Google Shape;67;p29"/>
          <p:cNvSpPr/>
          <p:nvPr>
            <p:ph idx="2" type="pic"/>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lvl="0" marR="0" rtl="0" algn="l">
              <a:lnSpc>
                <a:spcPct val="90000"/>
              </a:lnSpc>
              <a:spcBef>
                <a:spcPts val="1000"/>
              </a:spcBef>
              <a:spcAft>
                <a:spcPts val="0"/>
              </a:spcAft>
              <a:buClr>
                <a:schemeClr val="dk1"/>
              </a:buClr>
              <a:buSzPts val="3200"/>
              <a:buFont typeface="Arial"/>
              <a:buNone/>
              <a:defRPr b="0" i="0" sz="3200" u="none" cap="none" strike="noStrike">
                <a:solidFill>
                  <a:schemeClr val="dk1"/>
                </a:solidFill>
                <a:latin typeface="Arial"/>
                <a:ea typeface="Arial"/>
                <a:cs typeface="Arial"/>
                <a:sym typeface="Arial"/>
              </a:defRPr>
            </a:lvl1pPr>
            <a:lvl2pPr lvl="1" marR="0" rtl="0" algn="l">
              <a:lnSpc>
                <a:spcPct val="90000"/>
              </a:lnSpc>
              <a:spcBef>
                <a:spcPts val="50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lnSpc>
                <a:spcPct val="90000"/>
              </a:lnSpc>
              <a:spcBef>
                <a:spcPts val="500"/>
              </a:spcBef>
              <a:spcAft>
                <a:spcPts val="0"/>
              </a:spcAft>
              <a:buClr>
                <a:schemeClr val="dk1"/>
              </a:buClr>
              <a:buSzPts val="2400"/>
              <a:buFont typeface="Arial"/>
              <a:buNone/>
              <a:defRPr b="0" i="0" sz="2400" u="none" cap="none" strike="noStrike">
                <a:solidFill>
                  <a:schemeClr val="dk1"/>
                </a:solidFill>
                <a:latin typeface="Arial"/>
                <a:ea typeface="Arial"/>
                <a:cs typeface="Arial"/>
                <a:sym typeface="Arial"/>
              </a:defRPr>
            </a:lvl3pPr>
            <a:lvl4pPr lvl="3"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4pPr>
            <a:lvl5pPr lvl="4"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5pPr>
            <a:lvl6pPr lvl="5"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6pPr>
            <a:lvl7pPr lvl="6"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7pPr>
            <a:lvl8pPr lvl="7"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8pPr>
            <a:lvl9pPr lvl="8"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9pPr>
          </a:lstStyle>
          <a:p/>
        </p:txBody>
      </p:sp>
      <p:sp>
        <p:nvSpPr>
          <p:cNvPr id="68" name="Google Shape;68;p29"/>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9" name="Google Shape;69;p2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2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2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2.xml"/><Relationship Id="rId12" Type="http://schemas.openxmlformats.org/officeDocument/2006/relationships/slideLayout" Target="../slideLayouts/slideLayout11.xml"/><Relationship Id="rId1" Type="http://schemas.openxmlformats.org/officeDocument/2006/relationships/image" Target="../media/image1.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blipFill>
          <a:blip r:embed="rId1">
            <a:alphaModFix/>
          </a:blip>
          <a:stretch>
            <a:fillRect/>
          </a:stretch>
        </a:blipFill>
      </p:bgPr>
    </p:bg>
    <p:spTree>
      <p:nvGrpSpPr>
        <p:cNvPr id="9" name="Shape 9"/>
        <p:cNvGrpSpPr/>
        <p:nvPr/>
      </p:nvGrpSpPr>
      <p:grpSpPr>
        <a:xfrm>
          <a:off x="0" y="0"/>
          <a:ext cx="0" cy="0"/>
          <a:chOff x="0" y="0"/>
          <a:chExt cx="0" cy="0"/>
        </a:xfrm>
      </p:grpSpPr>
      <p:sp>
        <p:nvSpPr>
          <p:cNvPr id="10" name="Google Shape;10;p20"/>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Arial"/>
              <a:buNone/>
              <a:defRPr b="0" i="0" sz="4400" u="none" cap="none" strike="noStrike">
                <a:solidFill>
                  <a:schemeClr val="dk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20"/>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12" name="Google Shape;12;p2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3" name="Google Shape;13;p2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4" name="Google Shape;14;p2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Arial"/>
                <a:ea typeface="Arial"/>
                <a:cs typeface="Arial"/>
                <a:sym typeface="Arial"/>
              </a:defRPr>
            </a:lvl1pPr>
            <a:lvl2pPr indent="0" lvl="1" marL="0" marR="0" rtl="0" algn="r">
              <a:spcBef>
                <a:spcPts val="0"/>
              </a:spcBef>
              <a:buNone/>
              <a:defRPr b="0" i="0" sz="1200" u="none" cap="none" strike="noStrike">
                <a:solidFill>
                  <a:srgbClr val="888888"/>
                </a:solidFill>
                <a:latin typeface="Arial"/>
                <a:ea typeface="Arial"/>
                <a:cs typeface="Arial"/>
                <a:sym typeface="Arial"/>
              </a:defRPr>
            </a:lvl2pPr>
            <a:lvl3pPr indent="0" lvl="2" marL="0" marR="0" rtl="0" algn="r">
              <a:spcBef>
                <a:spcPts val="0"/>
              </a:spcBef>
              <a:buNone/>
              <a:defRPr b="0" i="0" sz="1200" u="none" cap="none" strike="noStrike">
                <a:solidFill>
                  <a:srgbClr val="888888"/>
                </a:solidFill>
                <a:latin typeface="Arial"/>
                <a:ea typeface="Arial"/>
                <a:cs typeface="Arial"/>
                <a:sym typeface="Arial"/>
              </a:defRPr>
            </a:lvl3pPr>
            <a:lvl4pPr indent="0" lvl="3" marL="0" marR="0" rtl="0" algn="r">
              <a:spcBef>
                <a:spcPts val="0"/>
              </a:spcBef>
              <a:buNone/>
              <a:defRPr b="0" i="0" sz="1200" u="none" cap="none" strike="noStrike">
                <a:solidFill>
                  <a:srgbClr val="888888"/>
                </a:solidFill>
                <a:latin typeface="Arial"/>
                <a:ea typeface="Arial"/>
                <a:cs typeface="Arial"/>
                <a:sym typeface="Arial"/>
              </a:defRPr>
            </a:lvl4pPr>
            <a:lvl5pPr indent="0" lvl="4" marL="0" marR="0" rtl="0" algn="r">
              <a:spcBef>
                <a:spcPts val="0"/>
              </a:spcBef>
              <a:buNone/>
              <a:defRPr b="0" i="0" sz="1200" u="none" cap="none" strike="noStrike">
                <a:solidFill>
                  <a:srgbClr val="888888"/>
                </a:solidFill>
                <a:latin typeface="Arial"/>
                <a:ea typeface="Arial"/>
                <a:cs typeface="Arial"/>
                <a:sym typeface="Arial"/>
              </a:defRPr>
            </a:lvl5pPr>
            <a:lvl6pPr indent="0" lvl="5" marL="0" marR="0" rtl="0" algn="r">
              <a:spcBef>
                <a:spcPts val="0"/>
              </a:spcBef>
              <a:buNone/>
              <a:defRPr b="0" i="0" sz="1200" u="none" cap="none" strike="noStrike">
                <a:solidFill>
                  <a:srgbClr val="888888"/>
                </a:solidFill>
                <a:latin typeface="Arial"/>
                <a:ea typeface="Arial"/>
                <a:cs typeface="Arial"/>
                <a:sym typeface="Arial"/>
              </a:defRPr>
            </a:lvl6pPr>
            <a:lvl7pPr indent="0" lvl="6" marL="0" marR="0" rtl="0" algn="r">
              <a:spcBef>
                <a:spcPts val="0"/>
              </a:spcBef>
              <a:buNone/>
              <a:defRPr b="0" i="0" sz="1200" u="none" cap="none" strike="noStrike">
                <a:solidFill>
                  <a:srgbClr val="888888"/>
                </a:solidFill>
                <a:latin typeface="Arial"/>
                <a:ea typeface="Arial"/>
                <a:cs typeface="Arial"/>
                <a:sym typeface="Arial"/>
              </a:defRPr>
            </a:lvl7pPr>
            <a:lvl8pPr indent="0" lvl="7" marL="0" marR="0" rtl="0" algn="r">
              <a:spcBef>
                <a:spcPts val="0"/>
              </a:spcBef>
              <a:buNone/>
              <a:defRPr b="0" i="0" sz="1200" u="none" cap="none" strike="noStrike">
                <a:solidFill>
                  <a:srgbClr val="888888"/>
                </a:solidFill>
                <a:latin typeface="Arial"/>
                <a:ea typeface="Arial"/>
                <a:cs typeface="Arial"/>
                <a:sym typeface="Arial"/>
              </a:defRPr>
            </a:lvl8pPr>
            <a:lvl9pPr indent="0" lvl="8" marL="0" marR="0" rtl="0" algn="r">
              <a:spcBef>
                <a:spcPts val="0"/>
              </a:spcBef>
              <a:buNone/>
              <a:defRPr b="0" i="0" sz="1200" u="none" cap="none" strike="noStrike">
                <a:solidFill>
                  <a:srgbClr val="888888"/>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3.png"/><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6.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 Id="rId3" Type="http://schemas.openxmlformats.org/officeDocument/2006/relationships/image" Target="../media/image7.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 Id="rId3" Type="http://schemas.openxmlformats.org/officeDocument/2006/relationships/hyperlink" Target="https://www2.ed.gov/admins/lead/account/saa/onepercentcapmemo51617.pdf" TargetMode="External"/><Relationship Id="rId4" Type="http://schemas.openxmlformats.org/officeDocument/2006/relationships/hyperlink" Target="http://www.doe.in.gov/assessment" TargetMode="External"/><Relationship Id="rId5" Type="http://schemas.openxmlformats.org/officeDocument/2006/relationships/hyperlink" Target="https://www.doe.in.gov/assessment/iam" TargetMode="External"/><Relationship Id="rId6" Type="http://schemas.openxmlformats.org/officeDocument/2006/relationships/hyperlink" Target="http://www.doe.in.gov/specialed" TargetMode="External"/><Relationship Id="rId7" Type="http://schemas.openxmlformats.org/officeDocument/2006/relationships/hyperlink" Target="http://www.projectsuccessindiana.com/" TargetMode="External"/><Relationship Id="rId8" Type="http://schemas.openxmlformats.org/officeDocument/2006/relationships/hyperlink" Target="http://www.patinsproject.com/"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 Id="rId3" Type="http://schemas.openxmlformats.org/officeDocument/2006/relationships/hyperlink" Target="mailto:Thompson-sthompson2@doe.in.gov" TargetMode="External"/><Relationship Id="rId4" Type="http://schemas.openxmlformats.org/officeDocument/2006/relationships/hyperlink" Target="mailto:smohr@doe.in.gov"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hyperlink" Target="https://www.doe.in.gov/accountability/aa-essa-1cap"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hyperlink" Target="http://www.doe.in.gov/assessment/alternate-assessments" TargetMode="External"/><Relationship Id="rId4" Type="http://schemas.openxmlformats.org/officeDocument/2006/relationships/hyperlink" Target="https://www.doe.in.gov/assessment/iam" TargetMode="External"/><Relationship Id="rId5" Type="http://schemas.openxmlformats.org/officeDocument/2006/relationships/hyperlink" Target="https://www.doe.in.gov/accountability/aa-essa-1cap" TargetMode="External"/><Relationship Id="rId6"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blipFill>
          <a:blip r:embed="rId3">
            <a:alphaModFix/>
          </a:blip>
          <a:stretch>
            <a:fillRect/>
          </a:stretch>
        </a:blipFill>
      </p:bgPr>
    </p:bg>
    <p:spTree>
      <p:nvGrpSpPr>
        <p:cNvPr id="88" name="Shape 88"/>
        <p:cNvGrpSpPr/>
        <p:nvPr/>
      </p:nvGrpSpPr>
      <p:grpSpPr>
        <a:xfrm>
          <a:off x="0" y="0"/>
          <a:ext cx="0" cy="0"/>
          <a:chOff x="0" y="0"/>
          <a:chExt cx="0" cy="0"/>
        </a:xfrm>
      </p:grpSpPr>
      <p:sp>
        <p:nvSpPr>
          <p:cNvPr id="89" name="Google Shape;89;p1"/>
          <p:cNvSpPr txBox="1"/>
          <p:nvPr>
            <p:ph type="ctrTitle"/>
          </p:nvPr>
        </p:nvSpPr>
        <p:spPr>
          <a:xfrm>
            <a:off x="358219" y="417442"/>
            <a:ext cx="11510127" cy="3114037"/>
          </a:xfrm>
          <a:prstGeom prst="rect">
            <a:avLst/>
          </a:prstGeom>
          <a:noFill/>
          <a:ln>
            <a:noFill/>
          </a:ln>
        </p:spPr>
        <p:txBody>
          <a:bodyPr anchorCtr="0" anchor="b" bIns="45700" lIns="91425" spcFirstLastPara="1" rIns="91425" wrap="square" tIns="45700">
            <a:normAutofit/>
          </a:bodyPr>
          <a:lstStyle/>
          <a:p>
            <a:pPr indent="0" lvl="0" marL="0" rtl="0" algn="ctr">
              <a:lnSpc>
                <a:spcPct val="90000"/>
              </a:lnSpc>
              <a:spcBef>
                <a:spcPts val="0"/>
              </a:spcBef>
              <a:spcAft>
                <a:spcPts val="0"/>
              </a:spcAft>
              <a:buClr>
                <a:schemeClr val="dk1"/>
              </a:buClr>
              <a:buSzPts val="6000"/>
              <a:buFont typeface="Arial"/>
              <a:buNone/>
            </a:pPr>
            <a:r>
              <a:rPr lang="en-US"/>
              <a:t>Alternate Assessment Participation Webinar</a:t>
            </a:r>
            <a:br>
              <a:rPr lang="en-US"/>
            </a:br>
            <a:endParaRPr/>
          </a:p>
        </p:txBody>
      </p:sp>
      <p:sp>
        <p:nvSpPr>
          <p:cNvPr id="90" name="Google Shape;90;p1"/>
          <p:cNvSpPr txBox="1"/>
          <p:nvPr>
            <p:ph idx="1" type="subTitle"/>
          </p:nvPr>
        </p:nvSpPr>
        <p:spPr>
          <a:xfrm>
            <a:off x="1524000" y="3175936"/>
            <a:ext cx="9144000" cy="561171"/>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1"/>
              </a:buClr>
              <a:buSzPts val="2400"/>
              <a:buNone/>
            </a:pPr>
            <a:r>
              <a:rPr lang="en-US"/>
              <a:t>2019-2020 School Year</a:t>
            </a:r>
            <a:endParaRPr/>
          </a:p>
        </p:txBody>
      </p:sp>
      <p:sp>
        <p:nvSpPr>
          <p:cNvPr id="91" name="Google Shape;91;p1"/>
          <p:cNvSpPr txBox="1"/>
          <p:nvPr/>
        </p:nvSpPr>
        <p:spPr>
          <a:xfrm>
            <a:off x="358219" y="4572001"/>
            <a:ext cx="7527136" cy="1034526"/>
          </a:xfrm>
          <a:prstGeom prst="rect">
            <a:avLst/>
          </a:prstGeom>
          <a:noFill/>
          <a:ln>
            <a:noFill/>
          </a:ln>
        </p:spPr>
        <p:txBody>
          <a:bodyPr anchorCtr="0" anchor="t" bIns="45700" lIns="91425" spcFirstLastPara="1" rIns="91425" wrap="square" tIns="45700">
            <a:normAutofit/>
          </a:bodyPr>
          <a:lstStyle/>
          <a:p>
            <a:pPr indent="0" lvl="0" marL="0" marR="0" rtl="0" algn="l">
              <a:lnSpc>
                <a:spcPct val="90000"/>
              </a:lnSpc>
              <a:spcBef>
                <a:spcPts val="1000"/>
              </a:spcBef>
              <a:spcAft>
                <a:spcPts val="0"/>
              </a:spcAft>
              <a:buClr>
                <a:schemeClr val="dk1"/>
              </a:buClr>
              <a:buSzPts val="2400"/>
              <a:buFont typeface="Arial"/>
              <a:buNone/>
            </a:pPr>
            <a:r>
              <a:rPr b="0" i="0" lang="en-US" sz="2400" u="none" cap="none" strike="noStrike">
                <a:solidFill>
                  <a:schemeClr val="dk1"/>
                </a:solidFill>
                <a:latin typeface="Arial"/>
                <a:ea typeface="Arial"/>
                <a:cs typeface="Arial"/>
                <a:sym typeface="Arial"/>
              </a:rPr>
              <a:t>Stephanie Thompson, Office of Student Assessment</a:t>
            </a:r>
            <a:endParaRPr b="0" i="0" sz="2400" u="none" cap="none" strike="noStrike">
              <a:solidFill>
                <a:schemeClr val="dk1"/>
              </a:solidFill>
              <a:latin typeface="Arial"/>
              <a:ea typeface="Arial"/>
              <a:cs typeface="Arial"/>
              <a:sym typeface="Arial"/>
            </a:endParaRPr>
          </a:p>
          <a:p>
            <a:pPr indent="0" lvl="0" marL="0" rtl="0" algn="l">
              <a:lnSpc>
                <a:spcPct val="90000"/>
              </a:lnSpc>
              <a:spcBef>
                <a:spcPts val="0"/>
              </a:spcBef>
              <a:spcAft>
                <a:spcPts val="0"/>
              </a:spcAft>
              <a:buClr>
                <a:schemeClr val="dk1"/>
              </a:buClr>
              <a:buSzPts val="2400"/>
              <a:buFont typeface="Arial"/>
              <a:buNone/>
            </a:pPr>
            <a:r>
              <a:rPr lang="en-US" sz="2400">
                <a:solidFill>
                  <a:schemeClr val="dk1"/>
                </a:solidFill>
              </a:rPr>
              <a:t>Sarah Mohr</a:t>
            </a:r>
            <a:r>
              <a:rPr lang="en-US" sz="2400">
                <a:solidFill>
                  <a:schemeClr val="dk1"/>
                </a:solidFill>
              </a:rPr>
              <a:t>, Office of Special Education</a:t>
            </a:r>
            <a:endParaRPr sz="2400">
              <a:solidFill>
                <a:schemeClr val="dk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6" name="Shape 156"/>
        <p:cNvGrpSpPr/>
        <p:nvPr/>
      </p:nvGrpSpPr>
      <p:grpSpPr>
        <a:xfrm>
          <a:off x="0" y="0"/>
          <a:ext cx="0" cy="0"/>
          <a:chOff x="0" y="0"/>
          <a:chExt cx="0" cy="0"/>
        </a:xfrm>
      </p:grpSpPr>
      <p:pic>
        <p:nvPicPr>
          <p:cNvPr id="157" name="Google Shape;157;p10"/>
          <p:cNvPicPr preferRelativeResize="0"/>
          <p:nvPr/>
        </p:nvPicPr>
        <p:blipFill rotWithShape="1">
          <a:blip r:embed="rId3">
            <a:alphaModFix/>
          </a:blip>
          <a:srcRect b="0" l="0" r="0" t="0"/>
          <a:stretch/>
        </p:blipFill>
        <p:spPr>
          <a:xfrm>
            <a:off x="1904214" y="25760"/>
            <a:ext cx="8172450" cy="1238250"/>
          </a:xfrm>
          <a:prstGeom prst="rect">
            <a:avLst/>
          </a:prstGeom>
          <a:noFill/>
          <a:ln>
            <a:noFill/>
          </a:ln>
        </p:spPr>
      </p:pic>
      <p:pic>
        <p:nvPicPr>
          <p:cNvPr id="158" name="Google Shape;158;p10"/>
          <p:cNvPicPr preferRelativeResize="0"/>
          <p:nvPr/>
        </p:nvPicPr>
        <p:blipFill>
          <a:blip r:embed="rId4">
            <a:alphaModFix/>
          </a:blip>
          <a:stretch>
            <a:fillRect/>
          </a:stretch>
        </p:blipFill>
        <p:spPr>
          <a:xfrm>
            <a:off x="187225" y="1416394"/>
            <a:ext cx="11606450" cy="3728425"/>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63" name="Shape 163"/>
        <p:cNvGrpSpPr/>
        <p:nvPr/>
      </p:nvGrpSpPr>
      <p:grpSpPr>
        <a:xfrm>
          <a:off x="0" y="0"/>
          <a:ext cx="0" cy="0"/>
          <a:chOff x="0" y="0"/>
          <a:chExt cx="0" cy="0"/>
        </a:xfrm>
      </p:grpSpPr>
      <p:pic>
        <p:nvPicPr>
          <p:cNvPr descr="image001" id="164" name="Google Shape;164;p11"/>
          <p:cNvPicPr preferRelativeResize="0"/>
          <p:nvPr/>
        </p:nvPicPr>
        <p:blipFill rotWithShape="1">
          <a:blip r:embed="rId3">
            <a:alphaModFix/>
          </a:blip>
          <a:srcRect b="318" l="0" r="0" t="0"/>
          <a:stretch/>
        </p:blipFill>
        <p:spPr>
          <a:xfrm>
            <a:off x="3059858" y="182880"/>
            <a:ext cx="6316085" cy="5994083"/>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69" name="Shape 169"/>
        <p:cNvGrpSpPr/>
        <p:nvPr/>
      </p:nvGrpSpPr>
      <p:grpSpPr>
        <a:xfrm>
          <a:off x="0" y="0"/>
          <a:ext cx="0" cy="0"/>
          <a:chOff x="0" y="0"/>
          <a:chExt cx="0" cy="0"/>
        </a:xfrm>
      </p:grpSpPr>
      <p:sp>
        <p:nvSpPr>
          <p:cNvPr id="170" name="Google Shape;170;p12"/>
          <p:cNvSpPr txBox="1"/>
          <p:nvPr>
            <p:ph type="title"/>
          </p:nvPr>
        </p:nvSpPr>
        <p:spPr>
          <a:xfrm>
            <a:off x="197963" y="365125"/>
            <a:ext cx="11792932" cy="13255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4400"/>
              <a:buFont typeface="Arial"/>
              <a:buNone/>
            </a:pPr>
            <a:r>
              <a:rPr lang="en-US"/>
              <a:t>Participation Decision for Indiana's Alternate Assessment FAQ</a:t>
            </a:r>
            <a:endParaRPr/>
          </a:p>
        </p:txBody>
      </p:sp>
      <p:sp>
        <p:nvSpPr>
          <p:cNvPr id="171" name="Google Shape;171;p12"/>
          <p:cNvSpPr txBox="1"/>
          <p:nvPr>
            <p:ph idx="1" type="body"/>
          </p:nvPr>
        </p:nvSpPr>
        <p:spPr>
          <a:xfrm>
            <a:off x="358219" y="1825625"/>
            <a:ext cx="11632676" cy="4351338"/>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2800"/>
              <a:buNone/>
            </a:pPr>
            <a:r>
              <a:rPr lang="en-US"/>
              <a:t>Who decides that a student should participate in the Indiana Alternate Assessment?</a:t>
            </a:r>
            <a:endParaRPr/>
          </a:p>
          <a:p>
            <a:pPr indent="-228600" lvl="0" marL="228600" rtl="0" algn="l">
              <a:lnSpc>
                <a:spcPct val="90000"/>
              </a:lnSpc>
              <a:spcBef>
                <a:spcPts val="1000"/>
              </a:spcBef>
              <a:spcAft>
                <a:spcPts val="0"/>
              </a:spcAft>
              <a:buClr>
                <a:schemeClr val="dk1"/>
              </a:buClr>
              <a:buSzPts val="2800"/>
              <a:buChar char="•"/>
            </a:pPr>
            <a:r>
              <a:rPr lang="en-US"/>
              <a:t>The Case Conference Committee (CCC) makes the determination of a student’s participation in statewide assessments. No one member of the CCC makes this decision. Parents, teachers, and administrators make the decision based on evidence and adherence to the Indiana Criteria for Determining Participation in the Alternate Assessment in Lieu of the General Education Assessment.</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76" name="Shape 176"/>
        <p:cNvGrpSpPr/>
        <p:nvPr/>
      </p:nvGrpSpPr>
      <p:grpSpPr>
        <a:xfrm>
          <a:off x="0" y="0"/>
          <a:ext cx="0" cy="0"/>
          <a:chOff x="0" y="0"/>
          <a:chExt cx="0" cy="0"/>
        </a:xfrm>
      </p:grpSpPr>
      <p:sp>
        <p:nvSpPr>
          <p:cNvPr id="177" name="Google Shape;177;p13"/>
          <p:cNvSpPr txBox="1"/>
          <p:nvPr>
            <p:ph idx="1" type="body"/>
          </p:nvPr>
        </p:nvSpPr>
        <p:spPr>
          <a:xfrm>
            <a:off x="141402" y="292236"/>
            <a:ext cx="11887200" cy="5752963"/>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dk1"/>
              </a:buClr>
              <a:buSzPts val="4400"/>
              <a:buNone/>
            </a:pPr>
            <a:r>
              <a:rPr lang="en-US" sz="4400"/>
              <a:t>Participation Decision for Indiana's Alternate Assessment FAQ (continued)</a:t>
            </a:r>
            <a:endParaRPr/>
          </a:p>
          <a:p>
            <a:pPr indent="0" lvl="0" marL="0" rtl="0" algn="l">
              <a:lnSpc>
                <a:spcPct val="90000"/>
              </a:lnSpc>
              <a:spcBef>
                <a:spcPts val="1000"/>
              </a:spcBef>
              <a:spcAft>
                <a:spcPts val="0"/>
              </a:spcAft>
              <a:buClr>
                <a:schemeClr val="dk1"/>
              </a:buClr>
              <a:buSzPts val="2800"/>
              <a:buNone/>
            </a:pPr>
            <a:r>
              <a:rPr lang="en-US"/>
              <a:t>How do we know that a student has a “significant intellectual disability”?</a:t>
            </a:r>
            <a:endParaRPr/>
          </a:p>
          <a:p>
            <a:pPr indent="-228600" lvl="0" marL="228600" rtl="0" algn="l">
              <a:lnSpc>
                <a:spcPct val="90000"/>
              </a:lnSpc>
              <a:spcBef>
                <a:spcPts val="1000"/>
              </a:spcBef>
              <a:spcAft>
                <a:spcPts val="0"/>
              </a:spcAft>
              <a:buClr>
                <a:schemeClr val="dk1"/>
              </a:buClr>
              <a:buSzPts val="2800"/>
              <a:buChar char="•"/>
            </a:pPr>
            <a:r>
              <a:rPr lang="en-US"/>
              <a:t>A significant intellectual</a:t>
            </a:r>
            <a:r>
              <a:rPr lang="en-US">
                <a:extLst>
                  <a:ext uri="http://customooxmlschemas.google.com/">
                    <go:slidesCustomData xmlns:go="http://customooxmlschemas.google.com/" textRoundtripDataId="2"/>
                  </a:ext>
                </a:extLst>
              </a:rPr>
              <a:t> </a:t>
            </a:r>
            <a:r>
              <a:rPr lang="en-US"/>
              <a:t>disability will be pervasive, affecting student learning across content areas and in social and community settings.</a:t>
            </a:r>
            <a:endParaRPr/>
          </a:p>
          <a:p>
            <a:pPr indent="-228600" lvl="0" marL="228600" rtl="0" algn="l">
              <a:lnSpc>
                <a:spcPct val="90000"/>
              </a:lnSpc>
              <a:spcBef>
                <a:spcPts val="1000"/>
              </a:spcBef>
              <a:spcAft>
                <a:spcPts val="0"/>
              </a:spcAft>
              <a:buClr>
                <a:schemeClr val="dk1"/>
              </a:buClr>
              <a:buSzPts val="2800"/>
              <a:buChar char="•"/>
            </a:pPr>
            <a:r>
              <a:rPr lang="en-US"/>
              <a:t>Determinations for student participation in statewide assessments must be evidence-centered and made individually for each student by the CCC.</a:t>
            </a:r>
            <a:endParaRPr/>
          </a:p>
          <a:p>
            <a:pPr indent="-228600" lvl="0" marL="228600" rtl="0" algn="l">
              <a:lnSpc>
                <a:spcPct val="90000"/>
              </a:lnSpc>
              <a:spcBef>
                <a:spcPts val="1000"/>
              </a:spcBef>
              <a:spcAft>
                <a:spcPts val="0"/>
              </a:spcAft>
              <a:buClr>
                <a:schemeClr val="dk1"/>
              </a:buClr>
              <a:buSzPts val="2800"/>
              <a:buChar char="•"/>
            </a:pPr>
            <a:r>
              <a:rPr lang="en-US"/>
              <a:t>Students should not automatically be assigned to the Alternate Assessment based on their identified disability category. </a:t>
            </a:r>
            <a:endParaRPr/>
          </a:p>
          <a:p>
            <a:pPr indent="-228600" lvl="0" marL="228600" rtl="0" algn="l">
              <a:lnSpc>
                <a:spcPct val="90000"/>
              </a:lnSpc>
              <a:spcBef>
                <a:spcPts val="1000"/>
              </a:spcBef>
              <a:spcAft>
                <a:spcPts val="0"/>
              </a:spcAft>
              <a:buClr>
                <a:schemeClr val="dk1"/>
              </a:buClr>
              <a:buSzPts val="2800"/>
              <a:buChar char="•"/>
            </a:pPr>
            <a:r>
              <a:rPr lang="en-US"/>
              <a:t>Academic deficits or difficulties alone do not indicate that a student has a significant intellectual disability. </a:t>
            </a:r>
            <a:endParaRPr/>
          </a:p>
          <a:p>
            <a:pPr indent="-50800" lvl="0" marL="228600" rtl="0" algn="l">
              <a:lnSpc>
                <a:spcPct val="90000"/>
              </a:lnSpc>
              <a:spcBef>
                <a:spcPts val="1000"/>
              </a:spcBef>
              <a:spcAft>
                <a:spcPts val="0"/>
              </a:spcAft>
              <a:buClr>
                <a:schemeClr val="dk1"/>
              </a:buClr>
              <a:buSzPts val="2800"/>
              <a:buNone/>
            </a:pPr>
            <a:r>
              <a:t/>
            </a:r>
            <a:endParaRPr/>
          </a:p>
          <a:p>
            <a:pPr indent="-50800" lvl="0" marL="228600" rtl="0" algn="l">
              <a:lnSpc>
                <a:spcPct val="90000"/>
              </a:lnSpc>
              <a:spcBef>
                <a:spcPts val="1000"/>
              </a:spcBef>
              <a:spcAft>
                <a:spcPts val="0"/>
              </a:spcAft>
              <a:buClr>
                <a:schemeClr val="dk1"/>
              </a:buClr>
              <a:buSzPts val="2800"/>
              <a:buNone/>
            </a:pPr>
            <a:r>
              <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82" name="Shape 182"/>
        <p:cNvGrpSpPr/>
        <p:nvPr/>
      </p:nvGrpSpPr>
      <p:grpSpPr>
        <a:xfrm>
          <a:off x="0" y="0"/>
          <a:ext cx="0" cy="0"/>
          <a:chOff x="0" y="0"/>
          <a:chExt cx="0" cy="0"/>
        </a:xfrm>
      </p:grpSpPr>
      <p:sp>
        <p:nvSpPr>
          <p:cNvPr id="183" name="Google Shape;183;p14"/>
          <p:cNvSpPr txBox="1"/>
          <p:nvPr>
            <p:ph idx="1" type="body"/>
          </p:nvPr>
        </p:nvSpPr>
        <p:spPr>
          <a:xfrm>
            <a:off x="207391" y="480767"/>
            <a:ext cx="11730872" cy="4753516"/>
          </a:xfrm>
          <a:prstGeom prst="rect">
            <a:avLst/>
          </a:prstGeom>
          <a:noFill/>
          <a:ln>
            <a:noFill/>
          </a:ln>
        </p:spPr>
        <p:txBody>
          <a:bodyPr anchorCtr="0" anchor="t" bIns="45700" lIns="91425" spcFirstLastPara="1" rIns="91425" wrap="square" tIns="45700">
            <a:normAutofit/>
          </a:bodyPr>
          <a:lstStyle/>
          <a:p>
            <a:pPr indent="0" lvl="0" marL="0" rtl="0" algn="ctr">
              <a:lnSpc>
                <a:spcPct val="80000"/>
              </a:lnSpc>
              <a:spcBef>
                <a:spcPts val="0"/>
              </a:spcBef>
              <a:spcAft>
                <a:spcPts val="0"/>
              </a:spcAft>
              <a:buClr>
                <a:srgbClr val="000000"/>
              </a:buClr>
              <a:buSzPts val="4400"/>
              <a:buNone/>
            </a:pPr>
            <a:r>
              <a:rPr lang="en-US" sz="4400">
                <a:solidFill>
                  <a:srgbClr val="000000"/>
                </a:solidFill>
              </a:rPr>
              <a:t>Participation Decision for Indiana's Alternate Assessment FAQ (continued)</a:t>
            </a:r>
            <a:endParaRPr sz="4400">
              <a:solidFill>
                <a:srgbClr val="000000"/>
              </a:solidFill>
            </a:endParaRPr>
          </a:p>
          <a:p>
            <a:pPr indent="0" lvl="0" marL="0" rtl="0" algn="l">
              <a:lnSpc>
                <a:spcPct val="80000"/>
              </a:lnSpc>
              <a:spcBef>
                <a:spcPts val="1000"/>
              </a:spcBef>
              <a:spcAft>
                <a:spcPts val="0"/>
              </a:spcAft>
              <a:buClr>
                <a:schemeClr val="dk1"/>
              </a:buClr>
              <a:buSzPts val="2800"/>
              <a:buNone/>
            </a:pPr>
            <a:r>
              <a:t/>
            </a:r>
            <a:endParaRPr/>
          </a:p>
          <a:p>
            <a:pPr indent="0" lvl="0" marL="0" rtl="0" algn="l">
              <a:lnSpc>
                <a:spcPct val="80000"/>
              </a:lnSpc>
              <a:spcBef>
                <a:spcPts val="1000"/>
              </a:spcBef>
              <a:spcAft>
                <a:spcPts val="0"/>
              </a:spcAft>
              <a:buClr>
                <a:schemeClr val="dk1"/>
              </a:buClr>
              <a:buSzPts val="2800"/>
              <a:buNone/>
            </a:pPr>
            <a:r>
              <a:rPr lang="en-US"/>
              <a:t>If a student has been tested in the past on an Alternate Assessment, but the current CCC determines that the student does not meet the Indiana Participation Guidelines, can the student be assigned to the general assessment?</a:t>
            </a:r>
            <a:endParaRPr/>
          </a:p>
          <a:p>
            <a:pPr indent="-228600" lvl="0" marL="228600" rtl="0" algn="l">
              <a:lnSpc>
                <a:spcPct val="80000"/>
              </a:lnSpc>
              <a:spcBef>
                <a:spcPts val="1000"/>
              </a:spcBef>
              <a:spcAft>
                <a:spcPts val="0"/>
              </a:spcAft>
              <a:buClr>
                <a:schemeClr val="dk1"/>
              </a:buClr>
              <a:buSzPts val="2800"/>
              <a:buChar char="•"/>
            </a:pPr>
            <a:r>
              <a:rPr lang="en-US"/>
              <a:t>Yes. The CCC must ensure that the student receives appropriate instruction on the Indiana Academic Standards and participates in the required general assessments for the student’s current grade level with or without accommodations.</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88" name="Shape 188"/>
        <p:cNvGrpSpPr/>
        <p:nvPr/>
      </p:nvGrpSpPr>
      <p:grpSpPr>
        <a:xfrm>
          <a:off x="0" y="0"/>
          <a:ext cx="0" cy="0"/>
          <a:chOff x="0" y="0"/>
          <a:chExt cx="0" cy="0"/>
        </a:xfrm>
      </p:grpSpPr>
      <p:sp>
        <p:nvSpPr>
          <p:cNvPr id="189" name="Google Shape;189;p15"/>
          <p:cNvSpPr txBox="1"/>
          <p:nvPr/>
        </p:nvSpPr>
        <p:spPr>
          <a:xfrm>
            <a:off x="1672100" y="209808"/>
            <a:ext cx="8816454" cy="696742"/>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rgbClr val="FFFFFF"/>
              </a:buClr>
              <a:buSzPts val="4000"/>
              <a:buFont typeface="Arial"/>
              <a:buNone/>
            </a:pPr>
            <a:r>
              <a:t/>
            </a:r>
            <a:endParaRPr b="0" i="0" sz="4000" u="none" cap="none" strike="noStrike">
              <a:solidFill>
                <a:srgbClr val="4584D3"/>
              </a:solidFill>
              <a:latin typeface="Arial"/>
              <a:ea typeface="Arial"/>
              <a:cs typeface="Arial"/>
              <a:sym typeface="Arial"/>
            </a:endParaRPr>
          </a:p>
        </p:txBody>
      </p:sp>
      <p:sp>
        <p:nvSpPr>
          <p:cNvPr id="190" name="Google Shape;190;p1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solidFill>
                  <a:srgbClr val="073E87"/>
                </a:solidFill>
              </a:rPr>
              <a:t>‹#›</a:t>
            </a:fld>
            <a:endParaRPr>
              <a:solidFill>
                <a:srgbClr val="073E87"/>
              </a:solidFill>
            </a:endParaRPr>
          </a:p>
        </p:txBody>
      </p:sp>
      <p:pic>
        <p:nvPicPr>
          <p:cNvPr id="191" name="Google Shape;191;p15"/>
          <p:cNvPicPr preferRelativeResize="0"/>
          <p:nvPr/>
        </p:nvPicPr>
        <p:blipFill rotWithShape="1">
          <a:blip r:embed="rId3">
            <a:alphaModFix/>
          </a:blip>
          <a:srcRect b="0" l="0" r="0" t="0"/>
          <a:stretch/>
        </p:blipFill>
        <p:spPr>
          <a:xfrm>
            <a:off x="2888023" y="0"/>
            <a:ext cx="5151345" cy="6211229"/>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96" name="Shape 196"/>
        <p:cNvGrpSpPr/>
        <p:nvPr/>
      </p:nvGrpSpPr>
      <p:grpSpPr>
        <a:xfrm>
          <a:off x="0" y="0"/>
          <a:ext cx="0" cy="0"/>
          <a:chOff x="0" y="0"/>
          <a:chExt cx="0" cy="0"/>
        </a:xfrm>
      </p:grpSpPr>
      <p:sp>
        <p:nvSpPr>
          <p:cNvPr id="197" name="Google Shape;197;p16"/>
          <p:cNvSpPr txBox="1"/>
          <p:nvPr>
            <p:ph type="title"/>
          </p:nvPr>
        </p:nvSpPr>
        <p:spPr>
          <a:xfrm>
            <a:off x="375050" y="737400"/>
            <a:ext cx="3606300" cy="3324000"/>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4400"/>
              <a:buFont typeface="Arial"/>
              <a:buNone/>
            </a:pPr>
            <a:r>
              <a:rPr lang="en-US"/>
              <a:t>Review Eligibility Data</a:t>
            </a:r>
            <a:endParaRPr/>
          </a:p>
        </p:txBody>
      </p:sp>
      <p:graphicFrame>
        <p:nvGraphicFramePr>
          <p:cNvPr id="198" name="Google Shape;198;p16"/>
          <p:cNvGraphicFramePr/>
          <p:nvPr/>
        </p:nvGraphicFramePr>
        <p:xfrm>
          <a:off x="4592925" y="205325"/>
          <a:ext cx="3000000" cy="3000000"/>
        </p:xfrm>
        <a:graphic>
          <a:graphicData uri="http://schemas.openxmlformats.org/drawingml/2006/table">
            <a:tbl>
              <a:tblPr>
                <a:noFill/>
                <a:tableStyleId>{B689F830-70F6-4704-930E-5DA9C60B07A6}</a:tableStyleId>
              </a:tblPr>
              <a:tblGrid>
                <a:gridCol w="4326600"/>
                <a:gridCol w="796975"/>
                <a:gridCol w="771350"/>
              </a:tblGrid>
              <a:tr h="330925">
                <a:tc>
                  <a:txBody>
                    <a:bodyPr/>
                    <a:lstStyle/>
                    <a:p>
                      <a:pPr indent="0" lvl="0" marL="0" rtl="0" algn="l">
                        <a:lnSpc>
                          <a:spcPct val="115000"/>
                        </a:lnSpc>
                        <a:spcBef>
                          <a:spcPts val="0"/>
                        </a:spcBef>
                        <a:spcAft>
                          <a:spcPts val="0"/>
                        </a:spcAft>
                        <a:buNone/>
                      </a:pPr>
                      <a:r>
                        <a:rPr lang="en-US"/>
                        <a:t>01 = Multiple Disabilities</a:t>
                      </a:r>
                      <a:endParaRPr/>
                    </a:p>
                  </a:txBody>
                  <a:tcPr marT="63500" marB="63500" marR="63500" marL="63500">
                    <a:lnL cap="flat" cmpd="sng" w="6350">
                      <a:solidFill>
                        <a:srgbClr val="000000"/>
                      </a:solidFill>
                      <a:prstDash val="solid"/>
                      <a:round/>
                      <a:headEnd len="sm" w="sm" type="none"/>
                      <a:tailEnd len="sm" w="sm" type="none"/>
                    </a:lnL>
                    <a:lnT cap="flat" cmpd="sng" w="6350">
                      <a:solidFill>
                        <a:srgbClr val="000000"/>
                      </a:solidFill>
                      <a:prstDash val="solid"/>
                      <a:round/>
                      <a:headEnd len="sm" w="sm" type="none"/>
                      <a:tailEnd len="sm" w="sm" type="none"/>
                    </a:lnT>
                    <a:lnB cap="flat" cmpd="sng" w="6350">
                      <a:solidFill>
                        <a:srgbClr val="000000"/>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US"/>
                        <a:t>899</a:t>
                      </a:r>
                      <a:endParaRPr/>
                    </a:p>
                  </a:txBody>
                  <a:tcPr marT="63500" marB="63500" marR="63500" marL="63500"/>
                </a:tc>
                <a:tc>
                  <a:txBody>
                    <a:bodyPr/>
                    <a:lstStyle/>
                    <a:p>
                      <a:pPr indent="0" lvl="0" marL="0" rtl="0" algn="l">
                        <a:lnSpc>
                          <a:spcPct val="115000"/>
                        </a:lnSpc>
                        <a:spcBef>
                          <a:spcPts val="0"/>
                        </a:spcBef>
                        <a:spcAft>
                          <a:spcPts val="0"/>
                        </a:spcAft>
                        <a:buNone/>
                      </a:pPr>
                      <a:r>
                        <a:rPr lang="en-US"/>
                        <a:t>13.06%</a:t>
                      </a:r>
                      <a:endParaRPr/>
                    </a:p>
                  </a:txBody>
                  <a:tcPr marT="63500" marB="63500" marR="63500" marL="63500"/>
                </a:tc>
              </a:tr>
              <a:tr h="330925">
                <a:tc>
                  <a:txBody>
                    <a:bodyPr/>
                    <a:lstStyle/>
                    <a:p>
                      <a:pPr indent="0" lvl="0" marL="0" rtl="0" algn="l">
                        <a:lnSpc>
                          <a:spcPct val="115000"/>
                        </a:lnSpc>
                        <a:spcBef>
                          <a:spcPts val="0"/>
                        </a:spcBef>
                        <a:spcAft>
                          <a:spcPts val="0"/>
                        </a:spcAft>
                        <a:buNone/>
                      </a:pPr>
                      <a:r>
                        <a:rPr lang="en-US">
                          <a:highlight>
                            <a:srgbClr val="FFFF00"/>
                          </a:highlight>
                        </a:rPr>
                        <a:t>02 = Orthopedic Impairment</a:t>
                      </a:r>
                      <a:endParaRPr>
                        <a:highlight>
                          <a:srgbClr val="FFFF00"/>
                        </a:highlight>
                      </a:endParaRPr>
                    </a:p>
                  </a:txBody>
                  <a:tcPr marT="63500" marB="63500" marR="63500" marL="63500">
                    <a:lnL cap="flat" cmpd="sng" w="6350">
                      <a:solidFill>
                        <a:srgbClr val="000000"/>
                      </a:solidFill>
                      <a:prstDash val="solid"/>
                      <a:round/>
                      <a:headEnd len="sm" w="sm" type="none"/>
                      <a:tailEnd len="sm" w="sm" type="none"/>
                    </a:lnL>
                    <a:lnT cap="flat" cmpd="sng" w="6350">
                      <a:solidFill>
                        <a:srgbClr val="000000"/>
                      </a:solidFill>
                      <a:prstDash val="solid"/>
                      <a:round/>
                      <a:headEnd len="sm" w="sm" type="none"/>
                      <a:tailEnd len="sm" w="sm" type="none"/>
                    </a:lnT>
                    <a:lnB cap="flat" cmpd="sng" w="6350">
                      <a:solidFill>
                        <a:srgbClr val="000000"/>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US">
                          <a:highlight>
                            <a:srgbClr val="FFFF00"/>
                          </a:highlight>
                        </a:rPr>
                        <a:t>104</a:t>
                      </a:r>
                      <a:endParaRPr>
                        <a:highlight>
                          <a:srgbClr val="FFFF00"/>
                        </a:highlight>
                      </a:endParaRPr>
                    </a:p>
                  </a:txBody>
                  <a:tcPr marT="63500" marB="63500" marR="63500" marL="63500"/>
                </a:tc>
                <a:tc>
                  <a:txBody>
                    <a:bodyPr/>
                    <a:lstStyle/>
                    <a:p>
                      <a:pPr indent="0" lvl="0" marL="0" rtl="0" algn="l">
                        <a:lnSpc>
                          <a:spcPct val="115000"/>
                        </a:lnSpc>
                        <a:spcBef>
                          <a:spcPts val="0"/>
                        </a:spcBef>
                        <a:spcAft>
                          <a:spcPts val="0"/>
                        </a:spcAft>
                        <a:buNone/>
                      </a:pPr>
                      <a:r>
                        <a:rPr lang="en-US">
                          <a:highlight>
                            <a:srgbClr val="FFFF00"/>
                          </a:highlight>
                        </a:rPr>
                        <a:t>1.51%</a:t>
                      </a:r>
                      <a:endParaRPr>
                        <a:highlight>
                          <a:srgbClr val="FFFF00"/>
                        </a:highlight>
                      </a:endParaRPr>
                    </a:p>
                  </a:txBody>
                  <a:tcPr marT="63500" marB="63500" marR="63500" marL="63500"/>
                </a:tc>
              </a:tr>
              <a:tr h="330925">
                <a:tc>
                  <a:txBody>
                    <a:bodyPr/>
                    <a:lstStyle/>
                    <a:p>
                      <a:pPr indent="0" lvl="0" marL="0" rtl="0" algn="l">
                        <a:lnSpc>
                          <a:spcPct val="115000"/>
                        </a:lnSpc>
                        <a:spcBef>
                          <a:spcPts val="0"/>
                        </a:spcBef>
                        <a:spcAft>
                          <a:spcPts val="0"/>
                        </a:spcAft>
                        <a:buNone/>
                      </a:pPr>
                      <a:r>
                        <a:rPr lang="en-US"/>
                        <a:t>03 = Blind or Low Vision</a:t>
                      </a:r>
                      <a:endParaRPr/>
                    </a:p>
                  </a:txBody>
                  <a:tcPr marT="63500" marB="63500" marR="63500" marL="63500">
                    <a:lnL cap="flat" cmpd="sng" w="6350">
                      <a:solidFill>
                        <a:srgbClr val="000000"/>
                      </a:solidFill>
                      <a:prstDash val="solid"/>
                      <a:round/>
                      <a:headEnd len="sm" w="sm" type="none"/>
                      <a:tailEnd len="sm" w="sm" type="none"/>
                    </a:lnL>
                    <a:lnT cap="flat" cmpd="sng" w="6350">
                      <a:solidFill>
                        <a:srgbClr val="000000"/>
                      </a:solidFill>
                      <a:prstDash val="solid"/>
                      <a:round/>
                      <a:headEnd len="sm" w="sm" type="none"/>
                      <a:tailEnd len="sm" w="sm" type="none"/>
                    </a:lnT>
                    <a:lnB cap="flat" cmpd="sng" w="6350">
                      <a:solidFill>
                        <a:srgbClr val="000000"/>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US"/>
                        <a:t>21</a:t>
                      </a:r>
                      <a:endParaRPr/>
                    </a:p>
                  </a:txBody>
                  <a:tcPr marT="63500" marB="63500" marR="63500" marL="63500"/>
                </a:tc>
                <a:tc>
                  <a:txBody>
                    <a:bodyPr/>
                    <a:lstStyle/>
                    <a:p>
                      <a:pPr indent="0" lvl="0" marL="0" rtl="0" algn="l">
                        <a:lnSpc>
                          <a:spcPct val="115000"/>
                        </a:lnSpc>
                        <a:spcBef>
                          <a:spcPts val="0"/>
                        </a:spcBef>
                        <a:spcAft>
                          <a:spcPts val="0"/>
                        </a:spcAft>
                        <a:buNone/>
                      </a:pPr>
                      <a:r>
                        <a:rPr lang="en-US"/>
                        <a:t>0.31%</a:t>
                      </a:r>
                      <a:endParaRPr/>
                    </a:p>
                  </a:txBody>
                  <a:tcPr marT="63500" marB="63500" marR="63500" marL="63500"/>
                </a:tc>
              </a:tr>
              <a:tr h="330925">
                <a:tc>
                  <a:txBody>
                    <a:bodyPr/>
                    <a:lstStyle/>
                    <a:p>
                      <a:pPr indent="0" lvl="0" marL="0" rtl="0" algn="l">
                        <a:lnSpc>
                          <a:spcPct val="115000"/>
                        </a:lnSpc>
                        <a:spcBef>
                          <a:spcPts val="0"/>
                        </a:spcBef>
                        <a:spcAft>
                          <a:spcPts val="0"/>
                        </a:spcAft>
                        <a:buNone/>
                      </a:pPr>
                      <a:r>
                        <a:rPr lang="en-US"/>
                        <a:t>04 = Deaf or Hard of Hearing</a:t>
                      </a:r>
                      <a:endParaRPr/>
                    </a:p>
                  </a:txBody>
                  <a:tcPr marT="63500" marB="63500" marR="63500" marL="63500">
                    <a:lnL cap="flat" cmpd="sng" w="6350">
                      <a:solidFill>
                        <a:srgbClr val="000000"/>
                      </a:solidFill>
                      <a:prstDash val="solid"/>
                      <a:round/>
                      <a:headEnd len="sm" w="sm" type="none"/>
                      <a:tailEnd len="sm" w="sm" type="none"/>
                    </a:lnL>
                    <a:lnT cap="flat" cmpd="sng" w="6350">
                      <a:solidFill>
                        <a:srgbClr val="000000"/>
                      </a:solidFill>
                      <a:prstDash val="solid"/>
                      <a:round/>
                      <a:headEnd len="sm" w="sm" type="none"/>
                      <a:tailEnd len="sm" w="sm" type="none"/>
                    </a:lnT>
                    <a:lnB cap="flat" cmpd="sng" w="6350">
                      <a:solidFill>
                        <a:srgbClr val="000000"/>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US"/>
                        <a:t>40</a:t>
                      </a:r>
                      <a:endParaRPr/>
                    </a:p>
                  </a:txBody>
                  <a:tcPr marT="63500" marB="63500" marR="63500" marL="63500"/>
                </a:tc>
                <a:tc>
                  <a:txBody>
                    <a:bodyPr/>
                    <a:lstStyle/>
                    <a:p>
                      <a:pPr indent="0" lvl="0" marL="0" rtl="0" algn="l">
                        <a:lnSpc>
                          <a:spcPct val="115000"/>
                        </a:lnSpc>
                        <a:spcBef>
                          <a:spcPts val="0"/>
                        </a:spcBef>
                        <a:spcAft>
                          <a:spcPts val="0"/>
                        </a:spcAft>
                        <a:buNone/>
                      </a:pPr>
                      <a:r>
                        <a:rPr lang="en-US"/>
                        <a:t>0.58%</a:t>
                      </a:r>
                      <a:endParaRPr/>
                    </a:p>
                  </a:txBody>
                  <a:tcPr marT="63500" marB="63500" marR="63500" marL="63500"/>
                </a:tc>
              </a:tr>
              <a:tr h="330925">
                <a:tc>
                  <a:txBody>
                    <a:bodyPr/>
                    <a:lstStyle/>
                    <a:p>
                      <a:pPr indent="0" lvl="0" marL="0" rtl="0" algn="l">
                        <a:lnSpc>
                          <a:spcPct val="115000"/>
                        </a:lnSpc>
                        <a:spcBef>
                          <a:spcPts val="0"/>
                        </a:spcBef>
                        <a:spcAft>
                          <a:spcPts val="0"/>
                        </a:spcAft>
                        <a:buNone/>
                      </a:pPr>
                      <a:r>
                        <a:rPr lang="en-US"/>
                        <a:t>05 = Emotional Disability (Full Time)</a:t>
                      </a:r>
                      <a:endParaRPr/>
                    </a:p>
                  </a:txBody>
                  <a:tcPr marT="63500" marB="63500" marR="63500" marL="63500">
                    <a:lnL cap="flat" cmpd="sng" w="6350">
                      <a:solidFill>
                        <a:srgbClr val="000000"/>
                      </a:solidFill>
                      <a:prstDash val="solid"/>
                      <a:round/>
                      <a:headEnd len="sm" w="sm" type="none"/>
                      <a:tailEnd len="sm" w="sm" type="none"/>
                    </a:lnL>
                    <a:lnT cap="flat" cmpd="sng" w="6350">
                      <a:solidFill>
                        <a:srgbClr val="000000"/>
                      </a:solidFill>
                      <a:prstDash val="solid"/>
                      <a:round/>
                      <a:headEnd len="sm" w="sm" type="none"/>
                      <a:tailEnd len="sm" w="sm" type="none"/>
                    </a:lnT>
                    <a:lnB cap="flat" cmpd="sng" w="6350">
                      <a:solidFill>
                        <a:srgbClr val="000000"/>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US"/>
                        <a:t>73</a:t>
                      </a:r>
                      <a:endParaRPr/>
                    </a:p>
                  </a:txBody>
                  <a:tcPr marT="63500" marB="63500" marR="63500" marL="63500"/>
                </a:tc>
                <a:tc>
                  <a:txBody>
                    <a:bodyPr/>
                    <a:lstStyle/>
                    <a:p>
                      <a:pPr indent="0" lvl="0" marL="0" rtl="0" algn="l">
                        <a:lnSpc>
                          <a:spcPct val="115000"/>
                        </a:lnSpc>
                        <a:spcBef>
                          <a:spcPts val="0"/>
                        </a:spcBef>
                        <a:spcAft>
                          <a:spcPts val="0"/>
                        </a:spcAft>
                        <a:buNone/>
                      </a:pPr>
                      <a:r>
                        <a:rPr lang="en-US"/>
                        <a:t>1.06%</a:t>
                      </a:r>
                      <a:endParaRPr/>
                    </a:p>
                  </a:txBody>
                  <a:tcPr marT="63500" marB="63500" marR="63500" marL="63500"/>
                </a:tc>
              </a:tr>
              <a:tr h="330925">
                <a:tc>
                  <a:txBody>
                    <a:bodyPr/>
                    <a:lstStyle/>
                    <a:p>
                      <a:pPr indent="0" lvl="0" marL="0" rtl="0" algn="l">
                        <a:lnSpc>
                          <a:spcPct val="115000"/>
                        </a:lnSpc>
                        <a:spcBef>
                          <a:spcPts val="0"/>
                        </a:spcBef>
                        <a:spcAft>
                          <a:spcPts val="0"/>
                        </a:spcAft>
                        <a:buNone/>
                      </a:pPr>
                      <a:r>
                        <a:rPr lang="en-US"/>
                        <a:t>06 = Emotional Disability (Other)</a:t>
                      </a:r>
                      <a:endParaRPr/>
                    </a:p>
                  </a:txBody>
                  <a:tcPr marT="63500" marB="63500" marR="63500" marL="63500">
                    <a:lnL cap="flat" cmpd="sng" w="6350">
                      <a:solidFill>
                        <a:srgbClr val="000000"/>
                      </a:solidFill>
                      <a:prstDash val="solid"/>
                      <a:round/>
                      <a:headEnd len="sm" w="sm" type="none"/>
                      <a:tailEnd len="sm" w="sm" type="none"/>
                    </a:lnL>
                    <a:lnT cap="flat" cmpd="sng" w="6350">
                      <a:solidFill>
                        <a:srgbClr val="000000"/>
                      </a:solidFill>
                      <a:prstDash val="solid"/>
                      <a:round/>
                      <a:headEnd len="sm" w="sm" type="none"/>
                      <a:tailEnd len="sm" w="sm" type="none"/>
                    </a:lnT>
                    <a:lnB cap="flat" cmpd="sng" w="6350">
                      <a:solidFill>
                        <a:srgbClr val="000000"/>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US"/>
                        <a:t>8</a:t>
                      </a:r>
                      <a:endParaRPr/>
                    </a:p>
                  </a:txBody>
                  <a:tcPr marT="63500" marB="63500" marR="63500" marL="63500"/>
                </a:tc>
                <a:tc>
                  <a:txBody>
                    <a:bodyPr/>
                    <a:lstStyle/>
                    <a:p>
                      <a:pPr indent="0" lvl="0" marL="0" rtl="0" algn="l">
                        <a:lnSpc>
                          <a:spcPct val="115000"/>
                        </a:lnSpc>
                        <a:spcBef>
                          <a:spcPts val="0"/>
                        </a:spcBef>
                        <a:spcAft>
                          <a:spcPts val="0"/>
                        </a:spcAft>
                        <a:buNone/>
                      </a:pPr>
                      <a:r>
                        <a:rPr lang="en-US"/>
                        <a:t>0.12%</a:t>
                      </a:r>
                      <a:endParaRPr/>
                    </a:p>
                  </a:txBody>
                  <a:tcPr marT="63500" marB="63500" marR="63500" marL="63500"/>
                </a:tc>
              </a:tr>
              <a:tr h="330925">
                <a:tc>
                  <a:txBody>
                    <a:bodyPr/>
                    <a:lstStyle/>
                    <a:p>
                      <a:pPr indent="0" lvl="0" marL="0" rtl="0" algn="l">
                        <a:lnSpc>
                          <a:spcPct val="115000"/>
                        </a:lnSpc>
                        <a:spcBef>
                          <a:spcPts val="0"/>
                        </a:spcBef>
                        <a:spcAft>
                          <a:spcPts val="0"/>
                        </a:spcAft>
                        <a:buNone/>
                      </a:pPr>
                      <a:r>
                        <a:rPr lang="en-US">
                          <a:highlight>
                            <a:srgbClr val="FFFF00"/>
                          </a:highlight>
                        </a:rPr>
                        <a:t>07 = Specific Learning Disability</a:t>
                      </a:r>
                      <a:endParaRPr>
                        <a:highlight>
                          <a:srgbClr val="FFFF00"/>
                        </a:highlight>
                      </a:endParaRPr>
                    </a:p>
                  </a:txBody>
                  <a:tcPr marT="63500" marB="63500" marR="63500" marL="63500">
                    <a:lnL cap="flat" cmpd="sng" w="6350">
                      <a:solidFill>
                        <a:srgbClr val="000000"/>
                      </a:solidFill>
                      <a:prstDash val="solid"/>
                      <a:round/>
                      <a:headEnd len="sm" w="sm" type="none"/>
                      <a:tailEnd len="sm" w="sm" type="none"/>
                    </a:lnL>
                    <a:lnT cap="flat" cmpd="sng" w="6350">
                      <a:solidFill>
                        <a:srgbClr val="000000"/>
                      </a:solidFill>
                      <a:prstDash val="solid"/>
                      <a:round/>
                      <a:headEnd len="sm" w="sm" type="none"/>
                      <a:tailEnd len="sm" w="sm" type="none"/>
                    </a:lnT>
                    <a:lnB cap="flat" cmpd="sng" w="6350">
                      <a:solidFill>
                        <a:srgbClr val="000000"/>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US">
                          <a:highlight>
                            <a:srgbClr val="FFFF00"/>
                          </a:highlight>
                        </a:rPr>
                        <a:t>62</a:t>
                      </a:r>
                      <a:endParaRPr>
                        <a:highlight>
                          <a:srgbClr val="FFFF00"/>
                        </a:highlight>
                      </a:endParaRPr>
                    </a:p>
                  </a:txBody>
                  <a:tcPr marT="63500" marB="63500" marR="63500" marL="63500"/>
                </a:tc>
                <a:tc>
                  <a:txBody>
                    <a:bodyPr/>
                    <a:lstStyle/>
                    <a:p>
                      <a:pPr indent="0" lvl="0" marL="0" rtl="0" algn="l">
                        <a:lnSpc>
                          <a:spcPct val="115000"/>
                        </a:lnSpc>
                        <a:spcBef>
                          <a:spcPts val="0"/>
                        </a:spcBef>
                        <a:spcAft>
                          <a:spcPts val="0"/>
                        </a:spcAft>
                        <a:buNone/>
                      </a:pPr>
                      <a:r>
                        <a:rPr lang="en-US">
                          <a:highlight>
                            <a:srgbClr val="FFFF00"/>
                          </a:highlight>
                        </a:rPr>
                        <a:t>0.90%</a:t>
                      </a:r>
                      <a:endParaRPr>
                        <a:highlight>
                          <a:srgbClr val="FFFF00"/>
                        </a:highlight>
                      </a:endParaRPr>
                    </a:p>
                  </a:txBody>
                  <a:tcPr marT="63500" marB="63500" marR="63500" marL="63500"/>
                </a:tc>
              </a:tr>
              <a:tr h="330925">
                <a:tc>
                  <a:txBody>
                    <a:bodyPr/>
                    <a:lstStyle/>
                    <a:p>
                      <a:pPr indent="0" lvl="0" marL="0" rtl="0" algn="l">
                        <a:lnSpc>
                          <a:spcPct val="115000"/>
                        </a:lnSpc>
                        <a:spcBef>
                          <a:spcPts val="0"/>
                        </a:spcBef>
                        <a:spcAft>
                          <a:spcPts val="0"/>
                        </a:spcAft>
                        <a:buNone/>
                      </a:pPr>
                      <a:r>
                        <a:rPr lang="en-US"/>
                        <a:t>08 = Developmental Delay (Ages 3-5A only)</a:t>
                      </a:r>
                      <a:endParaRPr/>
                    </a:p>
                  </a:txBody>
                  <a:tcPr marT="63500" marB="63500" marR="63500" marL="63500">
                    <a:lnL cap="flat" cmpd="sng" w="6350">
                      <a:solidFill>
                        <a:srgbClr val="000000"/>
                      </a:solidFill>
                      <a:prstDash val="solid"/>
                      <a:round/>
                      <a:headEnd len="sm" w="sm" type="none"/>
                      <a:tailEnd len="sm" w="sm" type="none"/>
                    </a:lnL>
                    <a:lnT cap="flat" cmpd="sng" w="6350">
                      <a:solidFill>
                        <a:srgbClr val="000000"/>
                      </a:solidFill>
                      <a:prstDash val="solid"/>
                      <a:round/>
                      <a:headEnd len="sm" w="sm" type="none"/>
                      <a:tailEnd len="sm" w="sm" type="none"/>
                    </a:lnT>
                    <a:lnB cap="flat" cmpd="sng" w="6350">
                      <a:solidFill>
                        <a:srgbClr val="000000"/>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US"/>
                        <a:t>9</a:t>
                      </a:r>
                      <a:endParaRPr/>
                    </a:p>
                  </a:txBody>
                  <a:tcPr marT="63500" marB="63500" marR="63500" marL="63500"/>
                </a:tc>
                <a:tc>
                  <a:txBody>
                    <a:bodyPr/>
                    <a:lstStyle/>
                    <a:p>
                      <a:pPr indent="0" lvl="0" marL="0" rtl="0" algn="l">
                        <a:lnSpc>
                          <a:spcPct val="115000"/>
                        </a:lnSpc>
                        <a:spcBef>
                          <a:spcPts val="0"/>
                        </a:spcBef>
                        <a:spcAft>
                          <a:spcPts val="0"/>
                        </a:spcAft>
                        <a:buNone/>
                      </a:pPr>
                      <a:r>
                        <a:rPr lang="en-US"/>
                        <a:t>0.13%</a:t>
                      </a:r>
                      <a:endParaRPr/>
                    </a:p>
                  </a:txBody>
                  <a:tcPr marT="63500" marB="63500" marR="63500" marL="63500"/>
                </a:tc>
              </a:tr>
              <a:tr h="330925">
                <a:tc>
                  <a:txBody>
                    <a:bodyPr/>
                    <a:lstStyle/>
                    <a:p>
                      <a:pPr indent="0" lvl="0" marL="0" rtl="0" algn="l">
                        <a:lnSpc>
                          <a:spcPct val="115000"/>
                        </a:lnSpc>
                        <a:spcBef>
                          <a:spcPts val="0"/>
                        </a:spcBef>
                        <a:spcAft>
                          <a:spcPts val="0"/>
                        </a:spcAft>
                        <a:buNone/>
                      </a:pPr>
                      <a:r>
                        <a:rPr lang="en-US">
                          <a:highlight>
                            <a:srgbClr val="FFFF00"/>
                          </a:highlight>
                        </a:rPr>
                        <a:t>09 = Language or Speech Impairment</a:t>
                      </a:r>
                      <a:endParaRPr>
                        <a:highlight>
                          <a:srgbClr val="FFFF00"/>
                        </a:highlight>
                      </a:endParaRPr>
                    </a:p>
                  </a:txBody>
                  <a:tcPr marT="63500" marB="63500" marR="63500" marL="63500">
                    <a:lnL cap="flat" cmpd="sng" w="6350">
                      <a:solidFill>
                        <a:srgbClr val="000000"/>
                      </a:solidFill>
                      <a:prstDash val="solid"/>
                      <a:round/>
                      <a:headEnd len="sm" w="sm" type="none"/>
                      <a:tailEnd len="sm" w="sm" type="none"/>
                    </a:lnL>
                    <a:lnT cap="flat" cmpd="sng" w="6350">
                      <a:solidFill>
                        <a:srgbClr val="000000"/>
                      </a:solidFill>
                      <a:prstDash val="solid"/>
                      <a:round/>
                      <a:headEnd len="sm" w="sm" type="none"/>
                      <a:tailEnd len="sm" w="sm" type="none"/>
                    </a:lnT>
                    <a:lnB cap="flat" cmpd="sng" w="6350">
                      <a:solidFill>
                        <a:srgbClr val="000000"/>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US">
                          <a:highlight>
                            <a:srgbClr val="FFFF00"/>
                          </a:highlight>
                        </a:rPr>
                        <a:t>15</a:t>
                      </a:r>
                      <a:endParaRPr>
                        <a:highlight>
                          <a:srgbClr val="FFFF00"/>
                        </a:highlight>
                      </a:endParaRPr>
                    </a:p>
                  </a:txBody>
                  <a:tcPr marT="63500" marB="63500" marR="63500" marL="63500"/>
                </a:tc>
                <a:tc>
                  <a:txBody>
                    <a:bodyPr/>
                    <a:lstStyle/>
                    <a:p>
                      <a:pPr indent="0" lvl="0" marL="0" rtl="0" algn="l">
                        <a:lnSpc>
                          <a:spcPct val="115000"/>
                        </a:lnSpc>
                        <a:spcBef>
                          <a:spcPts val="0"/>
                        </a:spcBef>
                        <a:spcAft>
                          <a:spcPts val="0"/>
                        </a:spcAft>
                        <a:buNone/>
                      </a:pPr>
                      <a:r>
                        <a:rPr lang="en-US">
                          <a:highlight>
                            <a:srgbClr val="FFFF00"/>
                          </a:highlight>
                        </a:rPr>
                        <a:t>0.22%</a:t>
                      </a:r>
                      <a:endParaRPr>
                        <a:highlight>
                          <a:srgbClr val="FFFF00"/>
                        </a:highlight>
                      </a:endParaRPr>
                    </a:p>
                  </a:txBody>
                  <a:tcPr marT="63500" marB="63500" marR="63500" marL="63500"/>
                </a:tc>
              </a:tr>
              <a:tr h="330925">
                <a:tc>
                  <a:txBody>
                    <a:bodyPr/>
                    <a:lstStyle/>
                    <a:p>
                      <a:pPr indent="0" lvl="0" marL="0" rtl="0" algn="l">
                        <a:lnSpc>
                          <a:spcPct val="115000"/>
                        </a:lnSpc>
                        <a:spcBef>
                          <a:spcPts val="0"/>
                        </a:spcBef>
                        <a:spcAft>
                          <a:spcPts val="0"/>
                        </a:spcAft>
                        <a:buNone/>
                      </a:pPr>
                      <a:r>
                        <a:rPr lang="en-US"/>
                        <a:t>10 = Mild Cognitive Disability</a:t>
                      </a:r>
                      <a:endParaRPr/>
                    </a:p>
                  </a:txBody>
                  <a:tcPr marT="63500" marB="63500" marR="63500" marL="63500">
                    <a:lnL cap="flat" cmpd="sng" w="6350">
                      <a:solidFill>
                        <a:srgbClr val="000000"/>
                      </a:solidFill>
                      <a:prstDash val="solid"/>
                      <a:round/>
                      <a:headEnd len="sm" w="sm" type="none"/>
                      <a:tailEnd len="sm" w="sm" type="none"/>
                    </a:lnL>
                    <a:lnT cap="flat" cmpd="sng" w="6350">
                      <a:solidFill>
                        <a:srgbClr val="000000"/>
                      </a:solidFill>
                      <a:prstDash val="solid"/>
                      <a:round/>
                      <a:headEnd len="sm" w="sm" type="none"/>
                      <a:tailEnd len="sm" w="sm" type="none"/>
                    </a:lnT>
                    <a:lnB cap="flat" cmpd="sng" w="6350">
                      <a:solidFill>
                        <a:srgbClr val="000000"/>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US"/>
                        <a:t>1457</a:t>
                      </a:r>
                      <a:endParaRPr/>
                    </a:p>
                  </a:txBody>
                  <a:tcPr marT="63500" marB="63500" marR="63500" marL="63500"/>
                </a:tc>
                <a:tc>
                  <a:txBody>
                    <a:bodyPr/>
                    <a:lstStyle/>
                    <a:p>
                      <a:pPr indent="0" lvl="0" marL="0" rtl="0" algn="l">
                        <a:lnSpc>
                          <a:spcPct val="115000"/>
                        </a:lnSpc>
                        <a:spcBef>
                          <a:spcPts val="0"/>
                        </a:spcBef>
                        <a:spcAft>
                          <a:spcPts val="0"/>
                        </a:spcAft>
                        <a:buNone/>
                      </a:pPr>
                      <a:r>
                        <a:rPr lang="en-US"/>
                        <a:t>21.18%</a:t>
                      </a:r>
                      <a:endParaRPr/>
                    </a:p>
                  </a:txBody>
                  <a:tcPr marT="63500" marB="63500" marR="63500" marL="63500"/>
                </a:tc>
              </a:tr>
              <a:tr h="330925">
                <a:tc>
                  <a:txBody>
                    <a:bodyPr/>
                    <a:lstStyle/>
                    <a:p>
                      <a:pPr indent="0" lvl="0" marL="0" rtl="0" algn="l">
                        <a:lnSpc>
                          <a:spcPct val="115000"/>
                        </a:lnSpc>
                        <a:spcBef>
                          <a:spcPts val="0"/>
                        </a:spcBef>
                        <a:spcAft>
                          <a:spcPts val="0"/>
                        </a:spcAft>
                        <a:buNone/>
                      </a:pPr>
                      <a:r>
                        <a:rPr lang="en-US"/>
                        <a:t>11 = Moderate Cognitive Disability</a:t>
                      </a:r>
                      <a:endParaRPr/>
                    </a:p>
                  </a:txBody>
                  <a:tcPr marT="63500" marB="63500" marR="63500" marL="63500">
                    <a:lnL cap="flat" cmpd="sng" w="6350">
                      <a:solidFill>
                        <a:srgbClr val="000000"/>
                      </a:solidFill>
                      <a:prstDash val="solid"/>
                      <a:round/>
                      <a:headEnd len="sm" w="sm" type="none"/>
                      <a:tailEnd len="sm" w="sm" type="none"/>
                    </a:lnL>
                    <a:lnT cap="flat" cmpd="sng" w="6350">
                      <a:solidFill>
                        <a:srgbClr val="000000"/>
                      </a:solidFill>
                      <a:prstDash val="solid"/>
                      <a:round/>
                      <a:headEnd len="sm" w="sm" type="none"/>
                      <a:tailEnd len="sm" w="sm" type="none"/>
                    </a:lnT>
                    <a:lnB cap="flat" cmpd="sng" w="6350">
                      <a:solidFill>
                        <a:srgbClr val="000000"/>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US"/>
                        <a:t>1624</a:t>
                      </a:r>
                      <a:endParaRPr/>
                    </a:p>
                  </a:txBody>
                  <a:tcPr marT="63500" marB="63500" marR="63500" marL="63500"/>
                </a:tc>
                <a:tc>
                  <a:txBody>
                    <a:bodyPr/>
                    <a:lstStyle/>
                    <a:p>
                      <a:pPr indent="0" lvl="0" marL="0" rtl="0" algn="l">
                        <a:lnSpc>
                          <a:spcPct val="115000"/>
                        </a:lnSpc>
                        <a:spcBef>
                          <a:spcPts val="0"/>
                        </a:spcBef>
                        <a:spcAft>
                          <a:spcPts val="0"/>
                        </a:spcAft>
                        <a:buNone/>
                      </a:pPr>
                      <a:r>
                        <a:rPr lang="en-US"/>
                        <a:t>23.61%</a:t>
                      </a:r>
                      <a:endParaRPr/>
                    </a:p>
                  </a:txBody>
                  <a:tcPr marT="63500" marB="63500" marR="63500" marL="63500"/>
                </a:tc>
              </a:tr>
              <a:tr h="330925">
                <a:tc>
                  <a:txBody>
                    <a:bodyPr/>
                    <a:lstStyle/>
                    <a:p>
                      <a:pPr indent="0" lvl="0" marL="0" rtl="0" algn="l">
                        <a:lnSpc>
                          <a:spcPct val="115000"/>
                        </a:lnSpc>
                        <a:spcBef>
                          <a:spcPts val="0"/>
                        </a:spcBef>
                        <a:spcAft>
                          <a:spcPts val="0"/>
                        </a:spcAft>
                        <a:buNone/>
                      </a:pPr>
                      <a:r>
                        <a:rPr lang="en-US"/>
                        <a:t>12 = Severe Cognitive Disability</a:t>
                      </a:r>
                      <a:endParaRPr/>
                    </a:p>
                  </a:txBody>
                  <a:tcPr marT="63500" marB="63500" marR="63500" marL="63500">
                    <a:lnL cap="flat" cmpd="sng" w="6350">
                      <a:solidFill>
                        <a:srgbClr val="000000"/>
                      </a:solidFill>
                      <a:prstDash val="solid"/>
                      <a:round/>
                      <a:headEnd len="sm" w="sm" type="none"/>
                      <a:tailEnd len="sm" w="sm" type="none"/>
                    </a:lnL>
                    <a:lnT cap="flat" cmpd="sng" w="6350">
                      <a:solidFill>
                        <a:srgbClr val="000000"/>
                      </a:solidFill>
                      <a:prstDash val="solid"/>
                      <a:round/>
                      <a:headEnd len="sm" w="sm" type="none"/>
                      <a:tailEnd len="sm" w="sm" type="none"/>
                    </a:lnT>
                    <a:lnB cap="flat" cmpd="sng" w="6350">
                      <a:solidFill>
                        <a:srgbClr val="000000"/>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US"/>
                        <a:t>128</a:t>
                      </a:r>
                      <a:endParaRPr/>
                    </a:p>
                  </a:txBody>
                  <a:tcPr marT="63500" marB="63500" marR="63500" marL="63500"/>
                </a:tc>
                <a:tc>
                  <a:txBody>
                    <a:bodyPr/>
                    <a:lstStyle/>
                    <a:p>
                      <a:pPr indent="0" lvl="0" marL="0" rtl="0" algn="l">
                        <a:lnSpc>
                          <a:spcPct val="115000"/>
                        </a:lnSpc>
                        <a:spcBef>
                          <a:spcPts val="0"/>
                        </a:spcBef>
                        <a:spcAft>
                          <a:spcPts val="0"/>
                        </a:spcAft>
                        <a:buNone/>
                      </a:pPr>
                      <a:r>
                        <a:rPr lang="en-US"/>
                        <a:t>1.86%</a:t>
                      </a:r>
                      <a:endParaRPr/>
                    </a:p>
                  </a:txBody>
                  <a:tcPr marT="63500" marB="63500" marR="63500" marL="63500"/>
                </a:tc>
              </a:tr>
              <a:tr h="330925">
                <a:tc>
                  <a:txBody>
                    <a:bodyPr/>
                    <a:lstStyle/>
                    <a:p>
                      <a:pPr indent="0" lvl="0" marL="0" rtl="0" algn="l">
                        <a:lnSpc>
                          <a:spcPct val="115000"/>
                        </a:lnSpc>
                        <a:spcBef>
                          <a:spcPts val="0"/>
                        </a:spcBef>
                        <a:spcAft>
                          <a:spcPts val="0"/>
                        </a:spcAft>
                        <a:buNone/>
                      </a:pPr>
                      <a:r>
                        <a:rPr lang="en-US"/>
                        <a:t>14 = Deaf-blind</a:t>
                      </a:r>
                      <a:endParaRPr/>
                    </a:p>
                  </a:txBody>
                  <a:tcPr marT="63500" marB="63500" marR="63500" marL="63500">
                    <a:lnL cap="flat" cmpd="sng" w="6350">
                      <a:solidFill>
                        <a:srgbClr val="000000"/>
                      </a:solidFill>
                      <a:prstDash val="solid"/>
                      <a:round/>
                      <a:headEnd len="sm" w="sm" type="none"/>
                      <a:tailEnd len="sm" w="sm" type="none"/>
                    </a:lnL>
                    <a:lnT cap="flat" cmpd="sng" w="6350">
                      <a:solidFill>
                        <a:srgbClr val="000000"/>
                      </a:solidFill>
                      <a:prstDash val="solid"/>
                      <a:round/>
                      <a:headEnd len="sm" w="sm" type="none"/>
                      <a:tailEnd len="sm" w="sm" type="none"/>
                    </a:lnT>
                    <a:lnB cap="flat" cmpd="sng" w="6350">
                      <a:solidFill>
                        <a:srgbClr val="000000"/>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US"/>
                        <a:t>6</a:t>
                      </a:r>
                      <a:endParaRPr/>
                    </a:p>
                  </a:txBody>
                  <a:tcPr marT="63500" marB="63500" marR="63500" marL="63500"/>
                </a:tc>
                <a:tc>
                  <a:txBody>
                    <a:bodyPr/>
                    <a:lstStyle/>
                    <a:p>
                      <a:pPr indent="0" lvl="0" marL="0" rtl="0" algn="l">
                        <a:lnSpc>
                          <a:spcPct val="115000"/>
                        </a:lnSpc>
                        <a:spcBef>
                          <a:spcPts val="0"/>
                        </a:spcBef>
                        <a:spcAft>
                          <a:spcPts val="0"/>
                        </a:spcAft>
                        <a:buNone/>
                      </a:pPr>
                      <a:r>
                        <a:rPr lang="en-US"/>
                        <a:t>0.09%</a:t>
                      </a:r>
                      <a:endParaRPr/>
                    </a:p>
                  </a:txBody>
                  <a:tcPr marT="63500" marB="63500" marR="63500" marL="63500"/>
                </a:tc>
              </a:tr>
              <a:tr h="330925">
                <a:tc>
                  <a:txBody>
                    <a:bodyPr/>
                    <a:lstStyle/>
                    <a:p>
                      <a:pPr indent="0" lvl="0" marL="0" rtl="0" algn="l">
                        <a:lnSpc>
                          <a:spcPct val="115000"/>
                        </a:lnSpc>
                        <a:spcBef>
                          <a:spcPts val="0"/>
                        </a:spcBef>
                        <a:spcAft>
                          <a:spcPts val="0"/>
                        </a:spcAft>
                        <a:buNone/>
                      </a:pPr>
                      <a:r>
                        <a:rPr lang="en-US"/>
                        <a:t>15 = Autism Spectrum Disorder</a:t>
                      </a:r>
                      <a:endParaRPr/>
                    </a:p>
                  </a:txBody>
                  <a:tcPr marT="63500" marB="63500" marR="63500" marL="63500">
                    <a:lnL cap="flat" cmpd="sng" w="6350">
                      <a:solidFill>
                        <a:srgbClr val="000000"/>
                      </a:solidFill>
                      <a:prstDash val="solid"/>
                      <a:round/>
                      <a:headEnd len="sm" w="sm" type="none"/>
                      <a:tailEnd len="sm" w="sm" type="none"/>
                    </a:lnL>
                    <a:lnT cap="flat" cmpd="sng" w="6350">
                      <a:solidFill>
                        <a:srgbClr val="000000"/>
                      </a:solidFill>
                      <a:prstDash val="solid"/>
                      <a:round/>
                      <a:headEnd len="sm" w="sm" type="none"/>
                      <a:tailEnd len="sm" w="sm" type="none"/>
                    </a:lnT>
                    <a:lnB cap="flat" cmpd="sng" w="6350">
                      <a:solidFill>
                        <a:srgbClr val="000000"/>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US"/>
                        <a:t>2023</a:t>
                      </a:r>
                      <a:endParaRPr/>
                    </a:p>
                  </a:txBody>
                  <a:tcPr marT="63500" marB="63500" marR="63500" marL="63500"/>
                </a:tc>
                <a:tc>
                  <a:txBody>
                    <a:bodyPr/>
                    <a:lstStyle/>
                    <a:p>
                      <a:pPr indent="0" lvl="0" marL="0" rtl="0" algn="l">
                        <a:lnSpc>
                          <a:spcPct val="115000"/>
                        </a:lnSpc>
                        <a:spcBef>
                          <a:spcPts val="0"/>
                        </a:spcBef>
                        <a:spcAft>
                          <a:spcPts val="0"/>
                        </a:spcAft>
                        <a:buNone/>
                      </a:pPr>
                      <a:r>
                        <a:rPr lang="en-US"/>
                        <a:t>29.41%</a:t>
                      </a:r>
                      <a:endParaRPr/>
                    </a:p>
                  </a:txBody>
                  <a:tcPr marT="63500" marB="63500" marR="63500" marL="63500"/>
                </a:tc>
              </a:tr>
              <a:tr h="330925">
                <a:tc>
                  <a:txBody>
                    <a:bodyPr/>
                    <a:lstStyle/>
                    <a:p>
                      <a:pPr indent="0" lvl="0" marL="0" rtl="0" algn="l">
                        <a:lnSpc>
                          <a:spcPct val="115000"/>
                        </a:lnSpc>
                        <a:spcBef>
                          <a:spcPts val="0"/>
                        </a:spcBef>
                        <a:spcAft>
                          <a:spcPts val="0"/>
                        </a:spcAft>
                        <a:buNone/>
                      </a:pPr>
                      <a:r>
                        <a:rPr lang="en-US"/>
                        <a:t>16 = Traumatic Brain Injury</a:t>
                      </a:r>
                      <a:endParaRPr/>
                    </a:p>
                  </a:txBody>
                  <a:tcPr marT="63500" marB="63500" marR="63500" marL="63500">
                    <a:lnL cap="flat" cmpd="sng" w="6350">
                      <a:solidFill>
                        <a:srgbClr val="000000"/>
                      </a:solidFill>
                      <a:prstDash val="solid"/>
                      <a:round/>
                      <a:headEnd len="sm" w="sm" type="none"/>
                      <a:tailEnd len="sm" w="sm" type="none"/>
                    </a:lnL>
                    <a:lnT cap="flat" cmpd="sng" w="6350">
                      <a:solidFill>
                        <a:srgbClr val="000000"/>
                      </a:solidFill>
                      <a:prstDash val="solid"/>
                      <a:round/>
                      <a:headEnd len="sm" w="sm" type="none"/>
                      <a:tailEnd len="sm" w="sm" type="none"/>
                    </a:lnT>
                    <a:lnB cap="flat" cmpd="sng" w="6350">
                      <a:solidFill>
                        <a:srgbClr val="000000"/>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US"/>
                        <a:t>52</a:t>
                      </a:r>
                      <a:endParaRPr/>
                    </a:p>
                  </a:txBody>
                  <a:tcPr marT="63500" marB="63500" marR="63500" marL="63500"/>
                </a:tc>
                <a:tc>
                  <a:txBody>
                    <a:bodyPr/>
                    <a:lstStyle/>
                    <a:p>
                      <a:pPr indent="0" lvl="0" marL="0" rtl="0" algn="l">
                        <a:lnSpc>
                          <a:spcPct val="115000"/>
                        </a:lnSpc>
                        <a:spcBef>
                          <a:spcPts val="0"/>
                        </a:spcBef>
                        <a:spcAft>
                          <a:spcPts val="0"/>
                        </a:spcAft>
                        <a:buNone/>
                      </a:pPr>
                      <a:r>
                        <a:rPr lang="en-US"/>
                        <a:t>0.76%</a:t>
                      </a:r>
                      <a:endParaRPr/>
                    </a:p>
                  </a:txBody>
                  <a:tcPr marT="63500" marB="63500" marR="63500" marL="63500"/>
                </a:tc>
              </a:tr>
              <a:tr h="330925">
                <a:tc>
                  <a:txBody>
                    <a:bodyPr/>
                    <a:lstStyle/>
                    <a:p>
                      <a:pPr indent="0" lvl="0" marL="0" rtl="0" algn="l">
                        <a:lnSpc>
                          <a:spcPct val="115000"/>
                        </a:lnSpc>
                        <a:spcBef>
                          <a:spcPts val="0"/>
                        </a:spcBef>
                        <a:spcAft>
                          <a:spcPts val="0"/>
                        </a:spcAft>
                        <a:buNone/>
                      </a:pPr>
                      <a:r>
                        <a:rPr lang="en-US"/>
                        <a:t>17 = Other Health Impairment</a:t>
                      </a:r>
                      <a:endParaRPr/>
                    </a:p>
                  </a:txBody>
                  <a:tcPr marT="63500" marB="63500" marR="63500" marL="63500">
                    <a:lnL cap="flat" cmpd="sng" w="6350">
                      <a:solidFill>
                        <a:srgbClr val="000000"/>
                      </a:solidFill>
                      <a:prstDash val="solid"/>
                      <a:round/>
                      <a:headEnd len="sm" w="sm" type="none"/>
                      <a:tailEnd len="sm" w="sm" type="none"/>
                    </a:lnL>
                    <a:lnT cap="flat" cmpd="sng" w="6350">
                      <a:solidFill>
                        <a:srgbClr val="000000"/>
                      </a:solidFill>
                      <a:prstDash val="solid"/>
                      <a:round/>
                      <a:headEnd len="sm" w="sm" type="none"/>
                      <a:tailEnd len="sm" w="sm" type="none"/>
                    </a:lnT>
                    <a:lnB cap="flat" cmpd="sng" w="6350">
                      <a:solidFill>
                        <a:srgbClr val="000000"/>
                      </a:solidFill>
                      <a:prstDash val="solid"/>
                      <a:round/>
                      <a:headEnd len="sm" w="sm" type="none"/>
                      <a:tailEnd len="sm" w="sm" type="none"/>
                    </a:lnB>
                  </a:tcPr>
                </a:tc>
                <a:tc>
                  <a:txBody>
                    <a:bodyPr/>
                    <a:lstStyle/>
                    <a:p>
                      <a:pPr indent="0" lvl="0" marL="0" rtl="0" algn="l">
                        <a:lnSpc>
                          <a:spcPct val="115000"/>
                        </a:lnSpc>
                        <a:spcBef>
                          <a:spcPts val="0"/>
                        </a:spcBef>
                        <a:spcAft>
                          <a:spcPts val="0"/>
                        </a:spcAft>
                        <a:buNone/>
                      </a:pPr>
                      <a:r>
                        <a:rPr lang="en-US"/>
                        <a:t>321</a:t>
                      </a:r>
                      <a:endParaRPr/>
                    </a:p>
                  </a:txBody>
                  <a:tcPr marT="63500" marB="63500" marR="63500" marL="63500"/>
                </a:tc>
                <a:tc>
                  <a:txBody>
                    <a:bodyPr/>
                    <a:lstStyle/>
                    <a:p>
                      <a:pPr indent="0" lvl="0" marL="0" rtl="0" algn="l">
                        <a:lnSpc>
                          <a:spcPct val="115000"/>
                        </a:lnSpc>
                        <a:spcBef>
                          <a:spcPts val="0"/>
                        </a:spcBef>
                        <a:spcAft>
                          <a:spcPts val="0"/>
                        </a:spcAft>
                        <a:buNone/>
                      </a:pPr>
                      <a:r>
                        <a:rPr lang="en-US"/>
                        <a:t>4.67%</a:t>
                      </a:r>
                      <a:endParaRPr/>
                    </a:p>
                  </a:txBody>
                  <a:tcPr marT="63500" marB="63500" marR="63500" marL="63500"/>
                </a:tc>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03" name="Shape 203"/>
        <p:cNvGrpSpPr/>
        <p:nvPr/>
      </p:nvGrpSpPr>
      <p:grpSpPr>
        <a:xfrm>
          <a:off x="0" y="0"/>
          <a:ext cx="0" cy="0"/>
          <a:chOff x="0" y="0"/>
          <a:chExt cx="0" cy="0"/>
        </a:xfrm>
      </p:grpSpPr>
      <p:sp>
        <p:nvSpPr>
          <p:cNvPr id="204" name="Google Shape;204;p17"/>
          <p:cNvSpPr txBox="1"/>
          <p:nvPr>
            <p:ph type="title"/>
          </p:nvPr>
        </p:nvSpPr>
        <p:spPr>
          <a:xfrm>
            <a:off x="916756" y="126934"/>
            <a:ext cx="10515600" cy="13255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4400"/>
              <a:buFont typeface="Arial"/>
              <a:buNone/>
            </a:pPr>
            <a:r>
              <a:rPr lang="en-US"/>
              <a:t>Available Website Resources:</a:t>
            </a:r>
            <a:endParaRPr/>
          </a:p>
        </p:txBody>
      </p:sp>
      <p:sp>
        <p:nvSpPr>
          <p:cNvPr id="205" name="Google Shape;205;p17"/>
          <p:cNvSpPr txBox="1"/>
          <p:nvPr>
            <p:ph idx="1" type="body"/>
          </p:nvPr>
        </p:nvSpPr>
        <p:spPr>
          <a:xfrm>
            <a:off x="150829" y="1542821"/>
            <a:ext cx="11821212" cy="435133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lang="en-US"/>
              <a:t>US Department of Education </a:t>
            </a:r>
            <a:r>
              <a:rPr lang="en-US" u="sng">
                <a:solidFill>
                  <a:schemeClr val="hlink"/>
                </a:solidFill>
                <a:hlinkClick r:id="rId3"/>
              </a:rPr>
              <a:t>Letter to States</a:t>
            </a:r>
            <a:endParaRPr/>
          </a:p>
          <a:p>
            <a:pPr indent="-228600" lvl="0" marL="228600" rtl="0" algn="l">
              <a:lnSpc>
                <a:spcPct val="90000"/>
              </a:lnSpc>
              <a:spcBef>
                <a:spcPts val="1000"/>
              </a:spcBef>
              <a:spcAft>
                <a:spcPts val="0"/>
              </a:spcAft>
              <a:buClr>
                <a:schemeClr val="dk1"/>
              </a:buClr>
              <a:buSzPts val="2800"/>
              <a:buChar char="•"/>
            </a:pPr>
            <a:r>
              <a:rPr lang="en-US"/>
              <a:t>Indiana Department of Education, Office of Student Assessment: </a:t>
            </a:r>
            <a:r>
              <a:rPr lang="en-US" u="sng">
                <a:solidFill>
                  <a:schemeClr val="hlink"/>
                </a:solidFill>
                <a:hlinkClick r:id="rId4"/>
              </a:rPr>
              <a:t>www.doe.in.gov/assessment</a:t>
            </a:r>
            <a:r>
              <a:rPr lang="en-US"/>
              <a:t> </a:t>
            </a:r>
            <a:endParaRPr/>
          </a:p>
          <a:p>
            <a:pPr indent="-228600" lvl="0" marL="228600" rtl="0" algn="l">
              <a:lnSpc>
                <a:spcPct val="90000"/>
              </a:lnSpc>
              <a:spcBef>
                <a:spcPts val="1000"/>
              </a:spcBef>
              <a:spcAft>
                <a:spcPts val="0"/>
              </a:spcAft>
              <a:buClr>
                <a:schemeClr val="dk1"/>
              </a:buClr>
              <a:buSzPts val="2800"/>
              <a:buChar char="•"/>
            </a:pPr>
            <a:r>
              <a:rPr lang="en-US"/>
              <a:t>I AM Alternate Assessment: </a:t>
            </a:r>
            <a:r>
              <a:rPr lang="en-US" u="sng">
                <a:solidFill>
                  <a:schemeClr val="hlink"/>
                </a:solidFill>
                <a:hlinkClick r:id="rId5"/>
              </a:rPr>
              <a:t>https://www.doe.in.gov/assessment/iam</a:t>
            </a:r>
            <a:endParaRPr/>
          </a:p>
          <a:p>
            <a:pPr indent="-228600" lvl="0" marL="228600" rtl="0" algn="l">
              <a:lnSpc>
                <a:spcPct val="90000"/>
              </a:lnSpc>
              <a:spcBef>
                <a:spcPts val="1000"/>
              </a:spcBef>
              <a:spcAft>
                <a:spcPts val="0"/>
              </a:spcAft>
              <a:buClr>
                <a:schemeClr val="dk1"/>
              </a:buClr>
              <a:buSzPts val="2800"/>
              <a:buChar char="•"/>
            </a:pPr>
            <a:r>
              <a:rPr lang="en-US"/>
              <a:t>Indiana Department of Education, Office of Special Education: </a:t>
            </a:r>
            <a:r>
              <a:rPr lang="en-US" u="sng">
                <a:solidFill>
                  <a:schemeClr val="hlink"/>
                </a:solidFill>
                <a:hlinkClick r:id="rId6"/>
              </a:rPr>
              <a:t>www.doe.in.gov/specialed</a:t>
            </a:r>
            <a:r>
              <a:rPr lang="en-US"/>
              <a:t> </a:t>
            </a:r>
            <a:endParaRPr/>
          </a:p>
          <a:p>
            <a:pPr indent="-228600" lvl="0" marL="228600" rtl="0" algn="l">
              <a:lnSpc>
                <a:spcPct val="90000"/>
              </a:lnSpc>
              <a:spcBef>
                <a:spcPts val="1000"/>
              </a:spcBef>
              <a:spcAft>
                <a:spcPts val="0"/>
              </a:spcAft>
              <a:buClr>
                <a:schemeClr val="dk1"/>
              </a:buClr>
              <a:buSzPts val="2800"/>
              <a:buChar char="•"/>
            </a:pPr>
            <a:r>
              <a:rPr lang="en-US"/>
              <a:t>Project SUCCESS: </a:t>
            </a:r>
            <a:r>
              <a:rPr lang="en-US" u="sng">
                <a:solidFill>
                  <a:schemeClr val="hlink"/>
                </a:solidFill>
                <a:hlinkClick r:id="rId7"/>
              </a:rPr>
              <a:t>www.projectsuccessindiana.com</a:t>
            </a:r>
            <a:r>
              <a:rPr lang="en-US"/>
              <a:t> </a:t>
            </a:r>
            <a:endParaRPr/>
          </a:p>
          <a:p>
            <a:pPr indent="-228600" lvl="0" marL="228600" rtl="0" algn="l">
              <a:lnSpc>
                <a:spcPct val="90000"/>
              </a:lnSpc>
              <a:spcBef>
                <a:spcPts val="1000"/>
              </a:spcBef>
              <a:spcAft>
                <a:spcPts val="0"/>
              </a:spcAft>
              <a:buClr>
                <a:schemeClr val="dk1"/>
              </a:buClr>
              <a:buSzPts val="2800"/>
              <a:buChar char="•"/>
            </a:pPr>
            <a:r>
              <a:rPr lang="en-US"/>
              <a:t>PATINS: </a:t>
            </a:r>
            <a:r>
              <a:rPr lang="en-US" u="sng">
                <a:solidFill>
                  <a:schemeClr val="hlink"/>
                </a:solidFill>
                <a:hlinkClick r:id="rId8"/>
              </a:rPr>
              <a:t>www.patinsproject.com</a:t>
            </a:r>
            <a:r>
              <a:rPr lang="en-US"/>
              <a:t> </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10" name="Shape 210"/>
        <p:cNvGrpSpPr/>
        <p:nvPr/>
      </p:nvGrpSpPr>
      <p:grpSpPr>
        <a:xfrm>
          <a:off x="0" y="0"/>
          <a:ext cx="0" cy="0"/>
          <a:chOff x="0" y="0"/>
          <a:chExt cx="0" cy="0"/>
        </a:xfrm>
      </p:grpSpPr>
      <p:sp>
        <p:nvSpPr>
          <p:cNvPr id="211" name="Google Shape;211;p1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4400"/>
              <a:buFont typeface="Arial"/>
              <a:buNone/>
            </a:pPr>
            <a:r>
              <a:rPr lang="en-US"/>
              <a:t>Contacts</a:t>
            </a:r>
            <a:endParaRPr/>
          </a:p>
        </p:txBody>
      </p:sp>
      <p:sp>
        <p:nvSpPr>
          <p:cNvPr id="212" name="Google Shape;212;p18"/>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41300" lvl="0" marL="228600" rtl="0" algn="l">
              <a:lnSpc>
                <a:spcPct val="90000"/>
              </a:lnSpc>
              <a:spcBef>
                <a:spcPts val="0"/>
              </a:spcBef>
              <a:spcAft>
                <a:spcPts val="0"/>
              </a:spcAft>
              <a:buClr>
                <a:schemeClr val="dk1"/>
              </a:buClr>
              <a:buSzPts val="3000"/>
              <a:buChar char="•"/>
            </a:pPr>
            <a:r>
              <a:rPr lang="en-US" sz="3000"/>
              <a:t>Office of Student Assessment: Stephanie Thompson</a:t>
            </a:r>
            <a:endParaRPr sz="3000"/>
          </a:p>
          <a:p>
            <a:pPr indent="-304800" lvl="1" marL="685800" rtl="0" algn="l">
              <a:lnSpc>
                <a:spcPct val="90000"/>
              </a:lnSpc>
              <a:spcBef>
                <a:spcPts val="0"/>
              </a:spcBef>
              <a:spcAft>
                <a:spcPts val="0"/>
              </a:spcAft>
              <a:buClr>
                <a:schemeClr val="dk1"/>
              </a:buClr>
              <a:buSzPts val="3000"/>
              <a:buChar char="•"/>
            </a:pPr>
            <a:r>
              <a:rPr lang="en-US" sz="3000" u="sng">
                <a:solidFill>
                  <a:schemeClr val="hlink"/>
                </a:solidFill>
                <a:hlinkClick r:id="rId3"/>
              </a:rPr>
              <a:t>sthompson2@doe.in.gov</a:t>
            </a:r>
            <a:endParaRPr sz="3000"/>
          </a:p>
          <a:p>
            <a:pPr indent="-304800" lvl="1" marL="685800" rtl="0" algn="l">
              <a:lnSpc>
                <a:spcPct val="90000"/>
              </a:lnSpc>
              <a:spcBef>
                <a:spcPts val="0"/>
              </a:spcBef>
              <a:spcAft>
                <a:spcPts val="0"/>
              </a:spcAft>
              <a:buSzPts val="3000"/>
              <a:buChar char="•"/>
            </a:pPr>
            <a:r>
              <a:rPr lang="en-US" sz="3000"/>
              <a:t>317-234-2377</a:t>
            </a:r>
            <a:endParaRPr sz="3000"/>
          </a:p>
          <a:p>
            <a:pPr indent="-241300" lvl="0" marL="228600" rtl="0" algn="l">
              <a:lnSpc>
                <a:spcPct val="90000"/>
              </a:lnSpc>
              <a:spcBef>
                <a:spcPts val="1000"/>
              </a:spcBef>
              <a:spcAft>
                <a:spcPts val="0"/>
              </a:spcAft>
              <a:buClr>
                <a:schemeClr val="dk1"/>
              </a:buClr>
              <a:buSzPts val="3000"/>
              <a:buChar char="•"/>
            </a:pPr>
            <a:r>
              <a:rPr lang="en-US" sz="3000"/>
              <a:t>Office of Special Education: Sarah Mohr</a:t>
            </a:r>
            <a:endParaRPr sz="3000"/>
          </a:p>
          <a:p>
            <a:pPr indent="-304800" lvl="1" marL="685800" rtl="0" algn="l">
              <a:lnSpc>
                <a:spcPct val="90000"/>
              </a:lnSpc>
              <a:spcBef>
                <a:spcPts val="1000"/>
              </a:spcBef>
              <a:spcAft>
                <a:spcPts val="0"/>
              </a:spcAft>
              <a:buClr>
                <a:schemeClr val="dk1"/>
              </a:buClr>
              <a:buSzPts val="3000"/>
              <a:buChar char="•"/>
            </a:pPr>
            <a:r>
              <a:rPr lang="en-US" sz="3000" u="sng">
                <a:solidFill>
                  <a:schemeClr val="hlink"/>
                </a:solidFill>
                <a:hlinkClick r:id="rId4"/>
              </a:rPr>
              <a:t>smohr@doe.in.gov</a:t>
            </a:r>
            <a:r>
              <a:rPr lang="en-US" sz="3000"/>
              <a:t> </a:t>
            </a:r>
            <a:endParaRPr sz="3000"/>
          </a:p>
          <a:p>
            <a:pPr indent="-304800" lvl="1" marL="685800" rtl="0" algn="l">
              <a:lnSpc>
                <a:spcPct val="90000"/>
              </a:lnSpc>
              <a:spcBef>
                <a:spcPts val="1000"/>
              </a:spcBef>
              <a:spcAft>
                <a:spcPts val="0"/>
              </a:spcAft>
              <a:buSzPts val="3000"/>
              <a:buChar char="•"/>
            </a:pPr>
            <a:r>
              <a:rPr lang="en-US" sz="3000"/>
              <a:t>317-232-9153</a:t>
            </a:r>
            <a:endParaRPr sz="3000"/>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17" name="Shape 217"/>
        <p:cNvGrpSpPr/>
        <p:nvPr/>
      </p:nvGrpSpPr>
      <p:grpSpPr>
        <a:xfrm>
          <a:off x="0" y="0"/>
          <a:ext cx="0" cy="0"/>
          <a:chOff x="0" y="0"/>
          <a:chExt cx="0" cy="0"/>
        </a:xfrm>
      </p:grpSpPr>
      <p:sp>
        <p:nvSpPr>
          <p:cNvPr id="218" name="Google Shape;218;p19"/>
          <p:cNvSpPr txBox="1"/>
          <p:nvPr>
            <p:ph type="title"/>
          </p:nvPr>
        </p:nvSpPr>
        <p:spPr>
          <a:xfrm>
            <a:off x="676835" y="2247714"/>
            <a:ext cx="10515600" cy="13255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4400"/>
              <a:buFont typeface="Arial"/>
              <a:buNone/>
            </a:pPr>
            <a:r>
              <a:rPr lang="en-US"/>
              <a:t>Thank you</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6" name="Shape 96"/>
        <p:cNvGrpSpPr/>
        <p:nvPr/>
      </p:nvGrpSpPr>
      <p:grpSpPr>
        <a:xfrm>
          <a:off x="0" y="0"/>
          <a:ext cx="0" cy="0"/>
          <a:chOff x="0" y="0"/>
          <a:chExt cx="0" cy="0"/>
        </a:xfrm>
      </p:grpSpPr>
      <p:sp>
        <p:nvSpPr>
          <p:cNvPr id="97" name="Google Shape;97;p2"/>
          <p:cNvSpPr txBox="1"/>
          <p:nvPr>
            <p:ph type="title"/>
          </p:nvPr>
        </p:nvSpPr>
        <p:spPr>
          <a:xfrm>
            <a:off x="823210" y="179614"/>
            <a:ext cx="10515600" cy="1173582"/>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3600"/>
              <a:buFont typeface="Arial"/>
              <a:buNone/>
            </a:pPr>
            <a:r>
              <a:rPr b="1" lang="en-US" sz="3600"/>
              <a:t>Agenda</a:t>
            </a:r>
            <a:endParaRPr b="1" sz="3600"/>
          </a:p>
        </p:txBody>
      </p:sp>
      <p:sp>
        <p:nvSpPr>
          <p:cNvPr id="98" name="Google Shape;98;p2"/>
          <p:cNvSpPr txBox="1"/>
          <p:nvPr>
            <p:ph idx="1" type="body"/>
          </p:nvPr>
        </p:nvSpPr>
        <p:spPr>
          <a:xfrm>
            <a:off x="621792" y="1664924"/>
            <a:ext cx="10717017" cy="4043148"/>
          </a:xfrm>
          <a:prstGeom prst="rect">
            <a:avLst/>
          </a:prstGeom>
          <a:noFill/>
          <a:ln>
            <a:noFill/>
          </a:ln>
        </p:spPr>
        <p:txBody>
          <a:bodyPr anchorCtr="0" anchor="t" bIns="45700" lIns="91425" spcFirstLastPara="1" rIns="91425" wrap="square" tIns="45700">
            <a:normAutofit/>
          </a:bodyPr>
          <a:lstStyle/>
          <a:p>
            <a:pPr indent="0" lvl="0" marL="457200" rtl="0" algn="l">
              <a:lnSpc>
                <a:spcPct val="90000"/>
              </a:lnSpc>
              <a:spcBef>
                <a:spcPts val="0"/>
              </a:spcBef>
              <a:spcAft>
                <a:spcPts val="0"/>
              </a:spcAft>
              <a:buClr>
                <a:schemeClr val="dk1"/>
              </a:buClr>
              <a:buSzPts val="3200"/>
              <a:buNone/>
            </a:pPr>
            <a:r>
              <a:rPr lang="en-US" sz="3200"/>
              <a:t>Communicate ESSA’s accountability requirements for the Alternate Assessment:</a:t>
            </a:r>
            <a:endParaRPr/>
          </a:p>
          <a:p>
            <a:pPr indent="-234950" lvl="1" marL="1149350" rtl="0" algn="l">
              <a:lnSpc>
                <a:spcPct val="90000"/>
              </a:lnSpc>
              <a:spcBef>
                <a:spcPts val="500"/>
              </a:spcBef>
              <a:spcAft>
                <a:spcPts val="0"/>
              </a:spcAft>
              <a:buClr>
                <a:schemeClr val="dk1"/>
              </a:buClr>
              <a:buSzPts val="3200"/>
              <a:buChar char="•"/>
            </a:pPr>
            <a:r>
              <a:rPr lang="en-US" sz="3200"/>
              <a:t>1% calculation</a:t>
            </a:r>
            <a:endParaRPr/>
          </a:p>
          <a:p>
            <a:pPr indent="-234950" lvl="1" marL="1149350" rtl="0" algn="l">
              <a:lnSpc>
                <a:spcPct val="90000"/>
              </a:lnSpc>
              <a:spcBef>
                <a:spcPts val="500"/>
              </a:spcBef>
              <a:spcAft>
                <a:spcPts val="0"/>
              </a:spcAft>
              <a:buClr>
                <a:schemeClr val="dk1"/>
              </a:buClr>
              <a:buSzPts val="3200"/>
              <a:buChar char="•"/>
            </a:pPr>
            <a:r>
              <a:rPr lang="en-US" sz="3200"/>
              <a:t>Requirements for the state</a:t>
            </a:r>
            <a:endParaRPr/>
          </a:p>
          <a:p>
            <a:pPr indent="-234950" lvl="1" marL="1149350" rtl="0" algn="l">
              <a:lnSpc>
                <a:spcPct val="90000"/>
              </a:lnSpc>
              <a:spcBef>
                <a:spcPts val="500"/>
              </a:spcBef>
              <a:spcAft>
                <a:spcPts val="0"/>
              </a:spcAft>
              <a:buClr>
                <a:schemeClr val="dk1"/>
              </a:buClr>
              <a:buSzPts val="3200"/>
              <a:buChar char="•"/>
            </a:pPr>
            <a:r>
              <a:rPr lang="en-US" sz="3200"/>
              <a:t>Requirements for corporations/charter schools</a:t>
            </a:r>
            <a:endParaRPr sz="3200"/>
          </a:p>
          <a:p>
            <a:pPr indent="-57150" lvl="0" marL="692150" rtl="0" algn="l">
              <a:lnSpc>
                <a:spcPct val="90000"/>
              </a:lnSpc>
              <a:spcBef>
                <a:spcPts val="1000"/>
              </a:spcBef>
              <a:spcAft>
                <a:spcPts val="0"/>
              </a:spcAft>
              <a:buClr>
                <a:schemeClr val="dk1"/>
              </a:buClr>
              <a:buSzPts val="2800"/>
              <a:buNone/>
            </a:pPr>
            <a:r>
              <a:t/>
            </a:r>
            <a:endParaRPr/>
          </a:p>
          <a:p>
            <a:pPr indent="-76200" lvl="1" marL="685800" rtl="0" algn="l">
              <a:lnSpc>
                <a:spcPct val="90000"/>
              </a:lnSpc>
              <a:spcBef>
                <a:spcPts val="500"/>
              </a:spcBef>
              <a:spcAft>
                <a:spcPts val="0"/>
              </a:spcAft>
              <a:buClr>
                <a:schemeClr val="dk1"/>
              </a:buClr>
              <a:buSzPts val="2400"/>
              <a:buNone/>
            </a:pPr>
            <a:r>
              <a:t/>
            </a:r>
            <a:endParaRPr sz="2400">
              <a:latin typeface="Arial"/>
              <a:ea typeface="Arial"/>
              <a:cs typeface="Arial"/>
              <a:sym typeface="Arial"/>
            </a:endParaRPr>
          </a:p>
          <a:p>
            <a:pPr indent="-76200" lvl="1" marL="685800" rtl="0" algn="l">
              <a:lnSpc>
                <a:spcPct val="90000"/>
              </a:lnSpc>
              <a:spcBef>
                <a:spcPts val="500"/>
              </a:spcBef>
              <a:spcAft>
                <a:spcPts val="0"/>
              </a:spcAft>
              <a:buClr>
                <a:schemeClr val="dk1"/>
              </a:buClr>
              <a:buSzPts val="2400"/>
              <a:buNone/>
            </a:pPr>
            <a:r>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3" name="Shape 103"/>
        <p:cNvGrpSpPr/>
        <p:nvPr/>
      </p:nvGrpSpPr>
      <p:grpSpPr>
        <a:xfrm>
          <a:off x="0" y="0"/>
          <a:ext cx="0" cy="0"/>
          <a:chOff x="0" y="0"/>
          <a:chExt cx="0" cy="0"/>
        </a:xfrm>
      </p:grpSpPr>
      <p:sp>
        <p:nvSpPr>
          <p:cNvPr id="104" name="Google Shape;104;p3"/>
          <p:cNvSpPr txBox="1"/>
          <p:nvPr>
            <p:ph type="title"/>
          </p:nvPr>
        </p:nvSpPr>
        <p:spPr>
          <a:xfrm>
            <a:off x="245805" y="365125"/>
            <a:ext cx="11690555" cy="13255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4400"/>
              <a:buFont typeface="Arial"/>
              <a:buNone/>
            </a:pPr>
            <a:r>
              <a:rPr lang="en-US"/>
              <a:t>ESSA Accountability Requirements for the Alternate Assessment</a:t>
            </a:r>
            <a:endParaRPr/>
          </a:p>
        </p:txBody>
      </p:sp>
      <p:graphicFrame>
        <p:nvGraphicFramePr>
          <p:cNvPr id="105" name="Google Shape;105;p3"/>
          <p:cNvGraphicFramePr/>
          <p:nvPr/>
        </p:nvGraphicFramePr>
        <p:xfrm>
          <a:off x="1809135" y="1824127"/>
          <a:ext cx="3000000" cy="3000000"/>
        </p:xfrm>
        <a:graphic>
          <a:graphicData uri="http://schemas.openxmlformats.org/drawingml/2006/table">
            <a:tbl>
              <a:tblPr bandRow="1" firstCol="1" firstRow="1">
                <a:noFill/>
                <a:tableStyleId>{5B1908FC-31D4-4208-8C78-433038766685}</a:tableStyleId>
              </a:tblPr>
              <a:tblGrid>
                <a:gridCol w="4198375"/>
                <a:gridCol w="4198375"/>
              </a:tblGrid>
              <a:tr h="354975">
                <a:tc>
                  <a:txBody>
                    <a:bodyPr/>
                    <a:lstStyle/>
                    <a:p>
                      <a:pPr indent="0" lvl="0" marL="0" marR="0" rtl="0" algn="l">
                        <a:lnSpc>
                          <a:spcPct val="107000"/>
                        </a:lnSpc>
                        <a:spcBef>
                          <a:spcPts val="0"/>
                        </a:spcBef>
                        <a:spcAft>
                          <a:spcPts val="0"/>
                        </a:spcAft>
                        <a:buNone/>
                      </a:pPr>
                      <a:r>
                        <a:rPr lang="en-US" sz="2000" u="none" cap="none" strike="noStrike"/>
                        <a:t>NCLB</a:t>
                      </a:r>
                      <a:endParaRPr sz="2000" u="none" cap="none" strike="noStrike">
                        <a:latin typeface="Calibri"/>
                        <a:ea typeface="Calibri"/>
                        <a:cs typeface="Calibri"/>
                        <a:sym typeface="Calibri"/>
                      </a:endParaRPr>
                    </a:p>
                  </a:txBody>
                  <a:tcPr marT="0" marB="0" marR="68575" marL="68575"/>
                </a:tc>
                <a:tc>
                  <a:txBody>
                    <a:bodyPr/>
                    <a:lstStyle/>
                    <a:p>
                      <a:pPr indent="0" lvl="0" marL="0" marR="0" rtl="0" algn="l">
                        <a:lnSpc>
                          <a:spcPct val="107000"/>
                        </a:lnSpc>
                        <a:spcBef>
                          <a:spcPts val="0"/>
                        </a:spcBef>
                        <a:spcAft>
                          <a:spcPts val="0"/>
                        </a:spcAft>
                        <a:buNone/>
                      </a:pPr>
                      <a:r>
                        <a:rPr lang="en-US" sz="2000" u="none" cap="none" strike="noStrike">
                          <a:solidFill>
                            <a:schemeClr val="dk1"/>
                          </a:solidFill>
                        </a:rPr>
                        <a:t>ESSA</a:t>
                      </a:r>
                      <a:endParaRPr sz="2000" u="none" cap="none" strike="noStrike">
                        <a:solidFill>
                          <a:schemeClr val="dk1"/>
                        </a:solidFill>
                        <a:latin typeface="Calibri"/>
                        <a:ea typeface="Calibri"/>
                        <a:cs typeface="Calibri"/>
                        <a:sym typeface="Calibri"/>
                      </a:endParaRPr>
                    </a:p>
                  </a:txBody>
                  <a:tcPr marT="0" marB="0" marR="68575" marL="68575">
                    <a:solidFill>
                      <a:srgbClr val="D8E2F3"/>
                    </a:solidFill>
                  </a:tcPr>
                </a:tc>
              </a:tr>
              <a:tr h="1850225">
                <a:tc>
                  <a:txBody>
                    <a:bodyPr/>
                    <a:lstStyle/>
                    <a:p>
                      <a:pPr indent="0" lvl="0" marL="0" marR="0" rtl="0" algn="l">
                        <a:spcBef>
                          <a:spcPts val="0"/>
                        </a:spcBef>
                        <a:spcAft>
                          <a:spcPts val="0"/>
                        </a:spcAft>
                        <a:buNone/>
                      </a:pPr>
                      <a:r>
                        <a:rPr lang="en-US" sz="2000" u="none" cap="none" strike="noStrike"/>
                        <a:t>States were required to cap the </a:t>
                      </a:r>
                      <a:r>
                        <a:rPr lang="en-US" sz="2000" u="sng" cap="none" strike="noStrike"/>
                        <a:t>proficient</a:t>
                      </a:r>
                      <a:r>
                        <a:rPr lang="en-US" sz="2000" u="none" cap="none" strike="noStrike"/>
                        <a:t> scores on the Alternate Assessment of corporations at 1%. </a:t>
                      </a:r>
                      <a:endParaRPr sz="2000" u="none" cap="none" strike="noStrike">
                        <a:latin typeface="Calibri"/>
                        <a:ea typeface="Calibri"/>
                        <a:cs typeface="Calibri"/>
                        <a:sym typeface="Calibri"/>
                      </a:endParaRPr>
                    </a:p>
                  </a:txBody>
                  <a:tcPr marT="0" marB="0" marR="68575" marL="68575"/>
                </a:tc>
                <a:tc>
                  <a:txBody>
                    <a:bodyPr/>
                    <a:lstStyle/>
                    <a:p>
                      <a:pPr indent="0" lvl="0" marL="0" marR="0" rtl="0" algn="l">
                        <a:lnSpc>
                          <a:spcPct val="107000"/>
                        </a:lnSpc>
                        <a:spcBef>
                          <a:spcPts val="0"/>
                        </a:spcBef>
                        <a:spcAft>
                          <a:spcPts val="0"/>
                        </a:spcAft>
                        <a:buNone/>
                      </a:pPr>
                      <a:r>
                        <a:rPr lang="en-US" sz="2000" u="none" cap="none" strike="noStrike"/>
                        <a:t>States are required to cap the </a:t>
                      </a:r>
                      <a:r>
                        <a:rPr lang="en-US" sz="2000" u="sng" cap="none" strike="noStrike"/>
                        <a:t>participation</a:t>
                      </a:r>
                      <a:r>
                        <a:rPr lang="en-US" sz="2000" u="none" cap="none" strike="noStrike"/>
                        <a:t> of students on the Alternate Assessment at 1%. </a:t>
                      </a:r>
                      <a:endParaRPr sz="2000" u="none" cap="none" strike="noStrike">
                        <a:latin typeface="Calibri"/>
                        <a:ea typeface="Calibri"/>
                        <a:cs typeface="Calibri"/>
                        <a:sym typeface="Calibri"/>
                      </a:endParaRPr>
                    </a:p>
                  </a:txBody>
                  <a:tcPr marT="0" marB="0" marR="68575" marL="68575">
                    <a:solidFill>
                      <a:srgbClr val="D8E2F3"/>
                    </a:solidFill>
                  </a:tcPr>
                </a:tc>
              </a:tr>
              <a:tr h="2096175">
                <a:tc>
                  <a:txBody>
                    <a:bodyPr/>
                    <a:lstStyle/>
                    <a:p>
                      <a:pPr indent="0" lvl="0" marL="0" marR="0" rtl="0" algn="l">
                        <a:spcBef>
                          <a:spcPts val="0"/>
                        </a:spcBef>
                        <a:spcAft>
                          <a:spcPts val="0"/>
                        </a:spcAft>
                        <a:buNone/>
                      </a:pPr>
                      <a:r>
                        <a:rPr lang="en-US" sz="2000" u="none" cap="none" strike="noStrike"/>
                        <a:t>Meaning, corporations and schools could only count 1% of their Alternate Assessment scores as </a:t>
                      </a:r>
                      <a:r>
                        <a:rPr lang="en-US" sz="2000" u="sng" cap="none" strike="noStrike"/>
                        <a:t>proficient</a:t>
                      </a:r>
                      <a:r>
                        <a:rPr lang="en-US" sz="2000" u="none" cap="none" strike="noStrike"/>
                        <a:t> or higher in each subject. </a:t>
                      </a:r>
                      <a:endParaRPr sz="2000" u="none" cap="none" strike="noStrike">
                        <a:latin typeface="Calibri"/>
                        <a:ea typeface="Calibri"/>
                        <a:cs typeface="Calibri"/>
                        <a:sym typeface="Calibri"/>
                      </a:endParaRPr>
                    </a:p>
                  </a:txBody>
                  <a:tcPr marT="0" marB="0" marR="68575" marL="68575"/>
                </a:tc>
                <a:tc>
                  <a:txBody>
                    <a:bodyPr/>
                    <a:lstStyle/>
                    <a:p>
                      <a:pPr indent="0" lvl="0" marL="0" marR="0" rtl="0" algn="l">
                        <a:spcBef>
                          <a:spcPts val="0"/>
                        </a:spcBef>
                        <a:spcAft>
                          <a:spcPts val="0"/>
                        </a:spcAft>
                        <a:buNone/>
                      </a:pPr>
                      <a:r>
                        <a:rPr lang="en-US" sz="2000" u="none" cap="none" strike="noStrike"/>
                        <a:t>Meaning, a state cannot exceed 1% of its total student population </a:t>
                      </a:r>
                      <a:r>
                        <a:rPr lang="en-US" sz="2000" u="sng" cap="none" strike="noStrike"/>
                        <a:t>tested</a:t>
                      </a:r>
                      <a:r>
                        <a:rPr lang="en-US" sz="2000" u="none" cap="none" strike="noStrike"/>
                        <a:t> with the Alternate Assessment.</a:t>
                      </a:r>
                      <a:endParaRPr sz="2000" u="none" cap="none" strike="noStrike">
                        <a:latin typeface="Calibri"/>
                        <a:ea typeface="Calibri"/>
                        <a:cs typeface="Calibri"/>
                        <a:sym typeface="Calibri"/>
                      </a:endParaRPr>
                    </a:p>
                  </a:txBody>
                  <a:tcPr marT="0" marB="0" marR="68575" marL="68575">
                    <a:solidFill>
                      <a:srgbClr val="D8E2F3"/>
                    </a:solidFill>
                  </a:tcPr>
                </a:tc>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0" name="Shape 110"/>
        <p:cNvGrpSpPr/>
        <p:nvPr/>
      </p:nvGrpSpPr>
      <p:grpSpPr>
        <a:xfrm>
          <a:off x="0" y="0"/>
          <a:ext cx="0" cy="0"/>
          <a:chOff x="0" y="0"/>
          <a:chExt cx="0" cy="0"/>
        </a:xfrm>
      </p:grpSpPr>
      <p:sp>
        <p:nvSpPr>
          <p:cNvPr id="111" name="Google Shape;111;p4"/>
          <p:cNvSpPr txBox="1"/>
          <p:nvPr>
            <p:ph type="title"/>
          </p:nvPr>
        </p:nvSpPr>
        <p:spPr>
          <a:xfrm>
            <a:off x="245805" y="365125"/>
            <a:ext cx="11690555" cy="13255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4400"/>
              <a:buFont typeface="Arial"/>
              <a:buNone/>
            </a:pPr>
            <a:r>
              <a:rPr lang="en-US"/>
              <a:t>Accountability Calculation for the </a:t>
            </a:r>
            <a:br>
              <a:rPr lang="en-US"/>
            </a:br>
            <a:r>
              <a:rPr lang="en-US"/>
              <a:t>Alternate Assessment</a:t>
            </a:r>
            <a:endParaRPr/>
          </a:p>
        </p:txBody>
      </p:sp>
      <p:sp>
        <p:nvSpPr>
          <p:cNvPr id="112" name="Google Shape;112;p4"/>
          <p:cNvSpPr txBox="1"/>
          <p:nvPr>
            <p:ph idx="1" type="body"/>
          </p:nvPr>
        </p:nvSpPr>
        <p:spPr>
          <a:xfrm>
            <a:off x="838200" y="1959429"/>
            <a:ext cx="10515600" cy="3935185"/>
          </a:xfrm>
          <a:prstGeom prst="rect">
            <a:avLst/>
          </a:prstGeom>
          <a:noFill/>
          <a:ln>
            <a:noFill/>
          </a:ln>
        </p:spPr>
        <p:txBody>
          <a:bodyPr anchorCtr="0" anchor="t" bIns="45700" lIns="91425" spcFirstLastPara="1" rIns="91425" wrap="square" tIns="45700">
            <a:noAutofit/>
          </a:bodyPr>
          <a:lstStyle/>
          <a:p>
            <a:pPr indent="0" lvl="0" marL="0" rtl="0" algn="ctr">
              <a:lnSpc>
                <a:spcPct val="90000"/>
              </a:lnSpc>
              <a:spcBef>
                <a:spcPts val="0"/>
              </a:spcBef>
              <a:spcAft>
                <a:spcPts val="0"/>
              </a:spcAft>
              <a:buClr>
                <a:schemeClr val="dk1"/>
              </a:buClr>
              <a:buSzPts val="2400"/>
              <a:buNone/>
            </a:pPr>
            <a:r>
              <a:rPr b="1" lang="en-US" sz="2400"/>
              <a:t>Calculation: </a:t>
            </a:r>
            <a:endParaRPr b="1" sz="2400"/>
          </a:p>
          <a:p>
            <a:pPr indent="0" lvl="0" marL="0" rtl="0" algn="ctr">
              <a:lnSpc>
                <a:spcPct val="90000"/>
              </a:lnSpc>
              <a:spcBef>
                <a:spcPts val="1000"/>
              </a:spcBef>
              <a:spcAft>
                <a:spcPts val="0"/>
              </a:spcAft>
              <a:buClr>
                <a:schemeClr val="dk1"/>
              </a:buClr>
              <a:buSzPts val="2400"/>
              <a:buNone/>
            </a:pPr>
            <a:r>
              <a:rPr lang="en-US" sz="2400"/>
              <a:t>The total population of students in the state by subject who </a:t>
            </a:r>
            <a:r>
              <a:rPr b="1" lang="en-US" sz="2400" u="sng"/>
              <a:t>participate</a:t>
            </a:r>
            <a:r>
              <a:rPr lang="en-US" sz="2400"/>
              <a:t> in the Alternate Assessment during the 2018-2019 school year (I AM)</a:t>
            </a:r>
            <a:endParaRPr sz="2400"/>
          </a:p>
          <a:p>
            <a:pPr indent="0" lvl="0" marL="0" rtl="0" algn="ctr">
              <a:lnSpc>
                <a:spcPct val="90000"/>
              </a:lnSpc>
              <a:spcBef>
                <a:spcPts val="1000"/>
              </a:spcBef>
              <a:spcAft>
                <a:spcPts val="0"/>
              </a:spcAft>
              <a:buClr>
                <a:schemeClr val="dk1"/>
              </a:buClr>
              <a:buSzPts val="2400"/>
              <a:buNone/>
            </a:pPr>
            <a:r>
              <a:rPr lang="en-US" sz="2400"/>
              <a:t>-------------------------------------------------------------------------------------</a:t>
            </a:r>
            <a:endParaRPr/>
          </a:p>
          <a:p>
            <a:pPr indent="0" lvl="0" marL="0" rtl="0" algn="ctr">
              <a:lnSpc>
                <a:spcPct val="90000"/>
              </a:lnSpc>
              <a:spcBef>
                <a:spcPts val="1000"/>
              </a:spcBef>
              <a:spcAft>
                <a:spcPts val="0"/>
              </a:spcAft>
              <a:buClr>
                <a:schemeClr val="dk1"/>
              </a:buClr>
              <a:buSzPts val="2400"/>
              <a:buNone/>
            </a:pPr>
            <a:r>
              <a:rPr lang="en-US" sz="2400"/>
              <a:t>The total number of students in the state by subject who </a:t>
            </a:r>
            <a:r>
              <a:rPr b="1" lang="en-US" sz="2400" u="sng"/>
              <a:t>participate</a:t>
            </a:r>
            <a:r>
              <a:rPr lang="en-US" sz="2400"/>
              <a:t> in testing during the 2018-2019 school year (ISTEP+/ILEARN and I AM)</a:t>
            </a:r>
            <a:endParaRPr sz="2400"/>
          </a:p>
          <a:p>
            <a:pPr indent="0" lvl="0" marL="0" rtl="0" algn="ctr">
              <a:lnSpc>
                <a:spcPct val="90000"/>
              </a:lnSpc>
              <a:spcBef>
                <a:spcPts val="1000"/>
              </a:spcBef>
              <a:spcAft>
                <a:spcPts val="0"/>
              </a:spcAft>
              <a:buClr>
                <a:schemeClr val="dk1"/>
              </a:buClr>
              <a:buSzPts val="2400"/>
              <a:buNone/>
            </a:pPr>
            <a:r>
              <a:t/>
            </a:r>
            <a:endParaRPr sz="2400"/>
          </a:p>
          <a:p>
            <a:pPr indent="0" lvl="0" marL="0" rtl="0" algn="ctr">
              <a:lnSpc>
                <a:spcPct val="100000"/>
              </a:lnSpc>
              <a:spcBef>
                <a:spcPts val="0"/>
              </a:spcBef>
              <a:spcAft>
                <a:spcPts val="0"/>
              </a:spcAft>
              <a:buClr>
                <a:schemeClr val="dk1"/>
              </a:buClr>
              <a:buSzPts val="1200"/>
              <a:buFont typeface="Calibri"/>
              <a:buNone/>
            </a:pPr>
            <a:r>
              <a:rPr lang="en-US" sz="2400"/>
              <a:t>Indiana is currently at 1.14%</a:t>
            </a:r>
            <a:endParaRPr sz="240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7" name="Shape 117"/>
        <p:cNvGrpSpPr/>
        <p:nvPr/>
      </p:nvGrpSpPr>
      <p:grpSpPr>
        <a:xfrm>
          <a:off x="0" y="0"/>
          <a:ext cx="0" cy="0"/>
          <a:chOff x="0" y="0"/>
          <a:chExt cx="0" cy="0"/>
        </a:xfrm>
      </p:grpSpPr>
      <p:sp>
        <p:nvSpPr>
          <p:cNvPr id="118" name="Google Shape;118;p5"/>
          <p:cNvSpPr txBox="1"/>
          <p:nvPr>
            <p:ph type="title"/>
          </p:nvPr>
        </p:nvSpPr>
        <p:spPr>
          <a:xfrm>
            <a:off x="245805" y="365125"/>
            <a:ext cx="11690555" cy="1325563"/>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4400"/>
              <a:buFont typeface="Arial"/>
              <a:buNone/>
            </a:pPr>
            <a:r>
              <a:rPr lang="en-US"/>
              <a:t>Requirements for Indiana</a:t>
            </a:r>
            <a:endParaRPr/>
          </a:p>
        </p:txBody>
      </p:sp>
      <p:sp>
        <p:nvSpPr>
          <p:cNvPr id="119" name="Google Shape;119;p5"/>
          <p:cNvSpPr txBox="1"/>
          <p:nvPr>
            <p:ph idx="1" type="body"/>
          </p:nvPr>
        </p:nvSpPr>
        <p:spPr>
          <a:xfrm>
            <a:off x="838200" y="1690688"/>
            <a:ext cx="10515600" cy="4269241"/>
          </a:xfrm>
          <a:prstGeom prst="rect">
            <a:avLst/>
          </a:prstGeom>
          <a:noFill/>
          <a:ln>
            <a:noFill/>
          </a:ln>
        </p:spPr>
        <p:txBody>
          <a:bodyPr anchorCtr="0" anchor="t" bIns="45700" lIns="91425" spcFirstLastPara="1" rIns="91425" wrap="square" tIns="45700">
            <a:normAutofit/>
          </a:bodyPr>
          <a:lstStyle/>
          <a:p>
            <a:pPr indent="-228600" lvl="0" marL="228600" rtl="0" algn="l">
              <a:lnSpc>
                <a:spcPct val="100000"/>
              </a:lnSpc>
              <a:spcBef>
                <a:spcPts val="0"/>
              </a:spcBef>
              <a:spcAft>
                <a:spcPts val="0"/>
              </a:spcAft>
              <a:buClr>
                <a:schemeClr val="dk1"/>
              </a:buClr>
              <a:buSzPts val="2380"/>
              <a:buChar char="•"/>
            </a:pPr>
            <a:r>
              <a:rPr lang="en-US" sz="2380"/>
              <a:t>Based on the 2018-2019 school year participation rate of 1.14%, Indiana submitted a waiver extension request to USED that includes data, a plan, and a timeline. </a:t>
            </a:r>
            <a:endParaRPr/>
          </a:p>
          <a:p>
            <a:pPr indent="-228600" lvl="0" marL="228600" rtl="0" algn="l">
              <a:lnSpc>
                <a:spcPct val="100000"/>
              </a:lnSpc>
              <a:spcBef>
                <a:spcPts val="1000"/>
              </a:spcBef>
              <a:spcAft>
                <a:spcPts val="0"/>
              </a:spcAft>
              <a:buClr>
                <a:schemeClr val="dk1"/>
              </a:buClr>
              <a:buSzPts val="2380"/>
              <a:buChar char="•"/>
            </a:pPr>
            <a:r>
              <a:rPr lang="en-US" sz="2380"/>
              <a:t>Indiana anticipates going over 1% again for the 2019-2020 school year. Therefore Indiana must:</a:t>
            </a:r>
            <a:endParaRPr/>
          </a:p>
          <a:p>
            <a:pPr indent="-228600" lvl="1" marL="685800" rtl="0" algn="l">
              <a:lnSpc>
                <a:spcPct val="100000"/>
              </a:lnSpc>
              <a:spcBef>
                <a:spcPts val="500"/>
              </a:spcBef>
              <a:spcAft>
                <a:spcPts val="0"/>
              </a:spcAft>
              <a:buClr>
                <a:schemeClr val="dk1"/>
              </a:buClr>
              <a:buSzPts val="2380"/>
              <a:buChar char="•"/>
            </a:pPr>
            <a:r>
              <a:rPr lang="en-US" sz="2380"/>
              <a:t>Identify corporations that went over 1%.</a:t>
            </a:r>
            <a:endParaRPr/>
          </a:p>
          <a:p>
            <a:pPr indent="-228600" lvl="1" marL="685800" rtl="0" algn="l">
              <a:lnSpc>
                <a:spcPct val="100000"/>
              </a:lnSpc>
              <a:spcBef>
                <a:spcPts val="500"/>
              </a:spcBef>
              <a:spcAft>
                <a:spcPts val="0"/>
              </a:spcAft>
              <a:buClr>
                <a:schemeClr val="dk1"/>
              </a:buClr>
              <a:buSzPts val="2380"/>
              <a:buChar char="•"/>
            </a:pPr>
            <a:r>
              <a:rPr lang="en-US" sz="2380"/>
              <a:t>Verify that districts followed Alternate Assessment participation guidance.</a:t>
            </a:r>
            <a:endParaRPr/>
          </a:p>
          <a:p>
            <a:pPr indent="-228600" lvl="1" marL="685800" rtl="0" algn="l">
              <a:lnSpc>
                <a:spcPct val="100000"/>
              </a:lnSpc>
              <a:spcBef>
                <a:spcPts val="500"/>
              </a:spcBef>
              <a:spcAft>
                <a:spcPts val="0"/>
              </a:spcAft>
              <a:buClr>
                <a:schemeClr val="dk1"/>
              </a:buClr>
              <a:buSzPts val="2380"/>
              <a:buChar char="•"/>
            </a:pPr>
            <a:r>
              <a:rPr lang="en-US" sz="2380"/>
              <a:t>Provide support and oversight to districts.</a:t>
            </a:r>
            <a:endParaRPr sz="2380"/>
          </a:p>
          <a:p>
            <a:pPr indent="-228600" lvl="1" marL="685800" rtl="0" algn="l">
              <a:lnSpc>
                <a:spcPct val="100000"/>
              </a:lnSpc>
              <a:spcBef>
                <a:spcPts val="500"/>
              </a:spcBef>
              <a:spcAft>
                <a:spcPts val="0"/>
              </a:spcAft>
              <a:buClr>
                <a:schemeClr val="dk1"/>
              </a:buClr>
              <a:buSzPts val="2380"/>
              <a:buChar char="•"/>
            </a:pPr>
            <a:r>
              <a:rPr lang="en-US" sz="2380"/>
              <a:t>Address any disproportionality.</a:t>
            </a:r>
            <a:endParaRPr sz="2380"/>
          </a:p>
          <a:p>
            <a:pPr indent="-104140" lvl="0" marL="228600" rtl="0" algn="l">
              <a:lnSpc>
                <a:spcPct val="70000"/>
              </a:lnSpc>
              <a:spcBef>
                <a:spcPts val="1000"/>
              </a:spcBef>
              <a:spcAft>
                <a:spcPts val="0"/>
              </a:spcAft>
              <a:buClr>
                <a:schemeClr val="dk1"/>
              </a:buClr>
              <a:buSzPts val="1960"/>
              <a:buNone/>
            </a:pPr>
            <a:r>
              <a:t/>
            </a:r>
            <a:endParaRPr sz="196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4" name="Shape 124"/>
        <p:cNvGrpSpPr/>
        <p:nvPr/>
      </p:nvGrpSpPr>
      <p:grpSpPr>
        <a:xfrm>
          <a:off x="0" y="0"/>
          <a:ext cx="0" cy="0"/>
          <a:chOff x="0" y="0"/>
          <a:chExt cx="0" cy="0"/>
        </a:xfrm>
      </p:grpSpPr>
      <p:sp>
        <p:nvSpPr>
          <p:cNvPr id="125" name="Google Shape;125;p6"/>
          <p:cNvSpPr txBox="1"/>
          <p:nvPr>
            <p:ph type="title"/>
          </p:nvPr>
        </p:nvSpPr>
        <p:spPr>
          <a:xfrm>
            <a:off x="245805" y="365126"/>
            <a:ext cx="11690555" cy="1548341"/>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3959"/>
              <a:buFont typeface="Arial"/>
              <a:buNone/>
            </a:pPr>
            <a:r>
              <a:rPr lang="en-US" sz="3959"/>
              <a:t>Requirements for Corporations That </a:t>
            </a:r>
            <a:br>
              <a:rPr lang="en-US" sz="3959"/>
            </a:br>
            <a:r>
              <a:rPr lang="en-US" sz="3959"/>
              <a:t>Assessed More Than 1% in 2018-2019</a:t>
            </a:r>
            <a:br>
              <a:rPr lang="en-US" sz="3959"/>
            </a:br>
            <a:endParaRPr sz="3959"/>
          </a:p>
        </p:txBody>
      </p:sp>
      <p:sp>
        <p:nvSpPr>
          <p:cNvPr id="126" name="Google Shape;126;p6"/>
          <p:cNvSpPr txBox="1"/>
          <p:nvPr>
            <p:ph idx="1" type="body"/>
          </p:nvPr>
        </p:nvSpPr>
        <p:spPr>
          <a:xfrm>
            <a:off x="245804" y="1758421"/>
            <a:ext cx="11539795" cy="4303712"/>
          </a:xfrm>
          <a:prstGeom prst="rect">
            <a:avLst/>
          </a:prstGeom>
          <a:noFill/>
          <a:ln>
            <a:noFill/>
          </a:ln>
        </p:spPr>
        <p:txBody>
          <a:bodyPr anchorCtr="0" anchor="t" bIns="45700" lIns="91425" spcFirstLastPara="1" rIns="91425" wrap="square" tIns="45700">
            <a:normAutofit/>
          </a:bodyPr>
          <a:lstStyle/>
          <a:p>
            <a:pPr indent="-431800" lvl="0" marL="920750" rtl="0" algn="l">
              <a:lnSpc>
                <a:spcPct val="90000"/>
              </a:lnSpc>
              <a:spcBef>
                <a:spcPts val="0"/>
              </a:spcBef>
              <a:spcAft>
                <a:spcPts val="0"/>
              </a:spcAft>
              <a:buClr>
                <a:schemeClr val="dk1"/>
              </a:buClr>
              <a:buSzPts val="2400"/>
              <a:buChar char="•"/>
            </a:pPr>
            <a:r>
              <a:rPr lang="en-US" sz="2400"/>
              <a:t>All corporations that assessed more than 1% of their students on the Alternate Assessment in 2018-2019 must submit a survey that will be available in January of 2020.</a:t>
            </a:r>
            <a:endParaRPr sz="2400"/>
          </a:p>
          <a:p>
            <a:pPr indent="-431800" lvl="0" marL="920750" rtl="0" algn="l">
              <a:lnSpc>
                <a:spcPct val="90000"/>
              </a:lnSpc>
              <a:spcBef>
                <a:spcPts val="1000"/>
              </a:spcBef>
              <a:spcAft>
                <a:spcPts val="0"/>
              </a:spcAft>
              <a:buClr>
                <a:schemeClr val="dk1"/>
              </a:buClr>
              <a:buSzPts val="2400"/>
              <a:buChar char="•"/>
            </a:pPr>
            <a:r>
              <a:rPr lang="en-US" sz="2400"/>
              <a:t>Submissions must be completed by </a:t>
            </a:r>
            <a:r>
              <a:rPr b="1" lang="en-US" sz="2400"/>
              <a:t>Friday, </a:t>
            </a:r>
            <a:r>
              <a:rPr b="1" lang="en-US" sz="2400"/>
              <a:t>February 21, 2020</a:t>
            </a:r>
            <a:r>
              <a:rPr lang="en-US" sz="2400"/>
              <a:t>.</a:t>
            </a:r>
            <a:endParaRPr sz="2400"/>
          </a:p>
          <a:p>
            <a:pPr indent="-431800" lvl="0" marL="920750" rtl="0" algn="l">
              <a:lnSpc>
                <a:spcPct val="90000"/>
              </a:lnSpc>
              <a:spcBef>
                <a:spcPts val="1000"/>
              </a:spcBef>
              <a:spcAft>
                <a:spcPts val="0"/>
              </a:spcAft>
              <a:buClr>
                <a:schemeClr val="dk1"/>
              </a:buClr>
              <a:buSzPts val="2400"/>
              <a:buChar char="•"/>
            </a:pPr>
            <a:r>
              <a:rPr lang="en-US" sz="2400"/>
              <a:t>Corporations submitting the survey may be subject to further review by the department to obtain additional clarification on the submitted information.</a:t>
            </a:r>
            <a:endParaRPr sz="2400"/>
          </a:p>
          <a:p>
            <a:pPr indent="-431800" lvl="0" marL="920750" rtl="0" algn="l">
              <a:lnSpc>
                <a:spcPct val="90000"/>
              </a:lnSpc>
              <a:spcBef>
                <a:spcPts val="1000"/>
              </a:spcBef>
              <a:spcAft>
                <a:spcPts val="0"/>
              </a:spcAft>
              <a:buClr>
                <a:schemeClr val="dk1"/>
              </a:buClr>
              <a:buSzPts val="2400"/>
              <a:buChar char="•"/>
            </a:pPr>
            <a:r>
              <a:rPr lang="en-US" sz="2400"/>
              <a:t>All corporation surveys will be publicly available per USED guidance. </a:t>
            </a:r>
            <a:endParaRPr sz="2400"/>
          </a:p>
          <a:p>
            <a:pPr indent="0" lvl="0" marL="228600" rtl="0" algn="l">
              <a:lnSpc>
                <a:spcPct val="90000"/>
              </a:lnSpc>
              <a:spcBef>
                <a:spcPts val="1000"/>
              </a:spcBef>
              <a:spcAft>
                <a:spcPts val="0"/>
              </a:spcAft>
              <a:buNone/>
            </a:pPr>
            <a:r>
              <a:t/>
            </a:r>
            <a:endParaRPr sz="2400"/>
          </a:p>
          <a:p>
            <a:pPr indent="0" lvl="0" marL="228600" rtl="0" algn="ctr">
              <a:lnSpc>
                <a:spcPct val="90000"/>
              </a:lnSpc>
              <a:spcBef>
                <a:spcPts val="1000"/>
              </a:spcBef>
              <a:spcAft>
                <a:spcPts val="0"/>
              </a:spcAft>
              <a:buNone/>
            </a:pPr>
            <a:r>
              <a:rPr lang="en-US" sz="2400" u="sng">
                <a:solidFill>
                  <a:schemeClr val="hlink"/>
                </a:solidFill>
                <a:hlinkClick r:id="rId3"/>
              </a:rPr>
              <a:t>https://www.doe.in.gov/accountability/aa-essa-1cap</a:t>
            </a:r>
            <a:endParaRPr sz="2400"/>
          </a:p>
          <a:p>
            <a:pPr indent="-211138" lvl="2" marL="1716088" rtl="0" algn="l">
              <a:lnSpc>
                <a:spcPct val="90000"/>
              </a:lnSpc>
              <a:spcBef>
                <a:spcPts val="500"/>
              </a:spcBef>
              <a:spcAft>
                <a:spcPts val="0"/>
              </a:spcAft>
              <a:buClr>
                <a:schemeClr val="dk1"/>
              </a:buClr>
              <a:buSzPts val="2000"/>
              <a:buNone/>
            </a:pPr>
            <a:r>
              <a:t/>
            </a:r>
            <a:endParaRPr/>
          </a:p>
          <a:p>
            <a:pPr indent="-160337" lvl="0" marL="801688" rtl="0" algn="l">
              <a:lnSpc>
                <a:spcPct val="90000"/>
              </a:lnSpc>
              <a:spcBef>
                <a:spcPts val="1000"/>
              </a:spcBef>
              <a:spcAft>
                <a:spcPts val="0"/>
              </a:spcAft>
              <a:buClr>
                <a:schemeClr val="dk1"/>
              </a:buClr>
              <a:buSzPts val="2800"/>
              <a:buNone/>
            </a:pPr>
            <a:r>
              <a:t/>
            </a:r>
            <a:endParaRPr i="1"/>
          </a:p>
          <a:p>
            <a:pPr indent="-160337" lvl="0" marL="801688" rtl="0" algn="l">
              <a:lnSpc>
                <a:spcPct val="90000"/>
              </a:lnSpc>
              <a:spcBef>
                <a:spcPts val="1000"/>
              </a:spcBef>
              <a:spcAft>
                <a:spcPts val="0"/>
              </a:spcAft>
              <a:buClr>
                <a:schemeClr val="dk1"/>
              </a:buClr>
              <a:buSzPts val="2800"/>
              <a:buNone/>
            </a:pPr>
            <a:r>
              <a:t/>
            </a:r>
            <a:endParaRPr i="1"/>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1" name="Shape 131"/>
        <p:cNvGrpSpPr/>
        <p:nvPr/>
      </p:nvGrpSpPr>
      <p:grpSpPr>
        <a:xfrm>
          <a:off x="0" y="0"/>
          <a:ext cx="0" cy="0"/>
          <a:chOff x="0" y="0"/>
          <a:chExt cx="0" cy="0"/>
        </a:xfrm>
      </p:grpSpPr>
      <p:sp>
        <p:nvSpPr>
          <p:cNvPr id="132" name="Google Shape;132;p7"/>
          <p:cNvSpPr txBox="1"/>
          <p:nvPr>
            <p:ph type="title"/>
          </p:nvPr>
        </p:nvSpPr>
        <p:spPr>
          <a:xfrm>
            <a:off x="245805" y="365126"/>
            <a:ext cx="11690555" cy="1548341"/>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3959"/>
              <a:buFont typeface="Arial"/>
              <a:buNone/>
            </a:pPr>
            <a:r>
              <a:rPr lang="en-US" sz="3959"/>
              <a:t>Survey Information for Corporations that </a:t>
            </a:r>
            <a:br>
              <a:rPr lang="en-US" sz="3959"/>
            </a:br>
            <a:r>
              <a:rPr lang="en-US" sz="3959"/>
              <a:t>Assessed More than 1% in 2018-2019</a:t>
            </a:r>
            <a:br>
              <a:rPr lang="en-US" sz="3959"/>
            </a:br>
            <a:endParaRPr sz="3959"/>
          </a:p>
        </p:txBody>
      </p:sp>
      <p:sp>
        <p:nvSpPr>
          <p:cNvPr id="133" name="Google Shape;133;p7"/>
          <p:cNvSpPr txBox="1"/>
          <p:nvPr>
            <p:ph idx="1" type="body"/>
          </p:nvPr>
        </p:nvSpPr>
        <p:spPr>
          <a:xfrm>
            <a:off x="245804" y="1758421"/>
            <a:ext cx="11539795" cy="4303712"/>
          </a:xfrm>
          <a:prstGeom prst="rect">
            <a:avLst/>
          </a:prstGeom>
          <a:noFill/>
          <a:ln>
            <a:noFill/>
          </a:ln>
        </p:spPr>
        <p:txBody>
          <a:bodyPr anchorCtr="0" anchor="t" bIns="45700" lIns="91425" spcFirstLastPara="1" rIns="91425" wrap="square" tIns="45700">
            <a:normAutofit/>
          </a:bodyPr>
          <a:lstStyle/>
          <a:p>
            <a:pPr indent="0" lvl="0" marL="463550" rtl="0" algn="l">
              <a:lnSpc>
                <a:spcPct val="90000"/>
              </a:lnSpc>
              <a:spcBef>
                <a:spcPts val="0"/>
              </a:spcBef>
              <a:spcAft>
                <a:spcPts val="0"/>
              </a:spcAft>
              <a:buClr>
                <a:schemeClr val="dk1"/>
              </a:buClr>
              <a:buSzPts val="2800"/>
              <a:buNone/>
            </a:pPr>
            <a:r>
              <a:rPr lang="en-US"/>
              <a:t>Corporations must provide a brief description of one of the following options:</a:t>
            </a:r>
            <a:endParaRPr/>
          </a:p>
          <a:p>
            <a:pPr indent="-228600" lvl="2" marL="1143000" rtl="0" algn="l">
              <a:lnSpc>
                <a:spcPct val="90000"/>
              </a:lnSpc>
              <a:spcBef>
                <a:spcPts val="500"/>
              </a:spcBef>
              <a:spcAft>
                <a:spcPts val="0"/>
              </a:spcAft>
              <a:buClr>
                <a:schemeClr val="dk1"/>
              </a:buClr>
              <a:buSzPts val="2400"/>
              <a:buChar char="•"/>
            </a:pPr>
            <a:r>
              <a:rPr lang="en-US" sz="2400"/>
              <a:t>Corporation does not anticipate exceeding the 1% participation cap for the 2019-2020 school year (explain reasoning) </a:t>
            </a:r>
            <a:endParaRPr sz="2400"/>
          </a:p>
          <a:p>
            <a:pPr indent="-228600" lvl="2" marL="1143000" rtl="0" algn="l">
              <a:lnSpc>
                <a:spcPct val="90000"/>
              </a:lnSpc>
              <a:spcBef>
                <a:spcPts val="500"/>
              </a:spcBef>
              <a:spcAft>
                <a:spcPts val="0"/>
              </a:spcAft>
              <a:buClr>
                <a:schemeClr val="dk1"/>
              </a:buClr>
              <a:buSzPts val="2400"/>
              <a:buChar char="•"/>
            </a:pPr>
            <a:r>
              <a:rPr lang="en-US" sz="2400"/>
              <a:t>Corporation has school, community, or health program that draws large number of families of students with </a:t>
            </a:r>
            <a:r>
              <a:rPr b="1" lang="en-US" sz="2400" u="sng"/>
              <a:t>significant intellectual disabilities</a:t>
            </a:r>
            <a:r>
              <a:rPr lang="en-US" sz="2400"/>
              <a:t> to area (describe or name program) </a:t>
            </a:r>
            <a:endParaRPr sz="2400"/>
          </a:p>
          <a:p>
            <a:pPr indent="-228600" lvl="2" marL="1143000" rtl="0" algn="l">
              <a:lnSpc>
                <a:spcPct val="90000"/>
              </a:lnSpc>
              <a:spcBef>
                <a:spcPts val="500"/>
              </a:spcBef>
              <a:spcAft>
                <a:spcPts val="0"/>
              </a:spcAft>
              <a:buClr>
                <a:schemeClr val="dk1"/>
              </a:buClr>
              <a:buSzPts val="2400"/>
              <a:buChar char="•"/>
            </a:pPr>
            <a:r>
              <a:rPr lang="en-US" sz="2400"/>
              <a:t>Corporation has small overall student population (provide overall student population) </a:t>
            </a:r>
            <a:endParaRPr sz="2400"/>
          </a:p>
          <a:p>
            <a:pPr indent="-228600" lvl="2" marL="1143000" rtl="0" algn="l">
              <a:lnSpc>
                <a:spcPct val="90000"/>
              </a:lnSpc>
              <a:spcBef>
                <a:spcPts val="500"/>
              </a:spcBef>
              <a:spcAft>
                <a:spcPts val="0"/>
              </a:spcAft>
              <a:buClr>
                <a:schemeClr val="dk1"/>
              </a:buClr>
              <a:buSzPts val="2400"/>
              <a:buChar char="•"/>
            </a:pPr>
            <a:r>
              <a:rPr lang="en-US" sz="2400"/>
              <a:t>Other: Corporation to provide brief justification of variables not covered in the previous options</a:t>
            </a:r>
            <a:endParaRPr/>
          </a:p>
          <a:p>
            <a:pPr indent="-160337" lvl="0" marL="801688" rtl="0" algn="l">
              <a:lnSpc>
                <a:spcPct val="90000"/>
              </a:lnSpc>
              <a:spcBef>
                <a:spcPts val="1000"/>
              </a:spcBef>
              <a:spcAft>
                <a:spcPts val="0"/>
              </a:spcAft>
              <a:buClr>
                <a:schemeClr val="dk1"/>
              </a:buClr>
              <a:buSzPts val="2800"/>
              <a:buNone/>
            </a:pPr>
            <a:r>
              <a:t/>
            </a:r>
            <a:endParaRPr i="1"/>
          </a:p>
          <a:p>
            <a:pPr indent="-160337" lvl="0" marL="801688" rtl="0" algn="l">
              <a:lnSpc>
                <a:spcPct val="90000"/>
              </a:lnSpc>
              <a:spcBef>
                <a:spcPts val="1000"/>
              </a:spcBef>
              <a:spcAft>
                <a:spcPts val="0"/>
              </a:spcAft>
              <a:buClr>
                <a:schemeClr val="dk1"/>
              </a:buClr>
              <a:buSzPts val="2800"/>
              <a:buNone/>
            </a:pPr>
            <a:r>
              <a:t/>
            </a:r>
            <a:endParaRPr i="1"/>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8" name="Shape 138"/>
        <p:cNvGrpSpPr/>
        <p:nvPr/>
      </p:nvGrpSpPr>
      <p:grpSpPr>
        <a:xfrm>
          <a:off x="0" y="0"/>
          <a:ext cx="0" cy="0"/>
          <a:chOff x="0" y="0"/>
          <a:chExt cx="0" cy="0"/>
        </a:xfrm>
      </p:grpSpPr>
      <p:sp>
        <p:nvSpPr>
          <p:cNvPr id="139" name="Google Shape;139;p8"/>
          <p:cNvSpPr txBox="1"/>
          <p:nvPr>
            <p:ph type="title"/>
          </p:nvPr>
        </p:nvSpPr>
        <p:spPr>
          <a:xfrm>
            <a:off x="245805" y="365126"/>
            <a:ext cx="11690555" cy="1548341"/>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dk1"/>
              </a:buClr>
              <a:buSzPts val="3959"/>
              <a:buFont typeface="Arial"/>
              <a:buNone/>
            </a:pPr>
            <a:r>
              <a:rPr lang="en-US" sz="3959"/>
              <a:t>Survey Information for Corporations that </a:t>
            </a:r>
            <a:br>
              <a:rPr lang="en-US" sz="3959"/>
            </a:br>
            <a:r>
              <a:rPr lang="en-US" sz="3959"/>
              <a:t>Assessed More than 1% in 2018-2019</a:t>
            </a:r>
            <a:br>
              <a:rPr lang="en-US" sz="3959"/>
            </a:br>
            <a:endParaRPr sz="3959"/>
          </a:p>
        </p:txBody>
      </p:sp>
      <p:sp>
        <p:nvSpPr>
          <p:cNvPr id="140" name="Google Shape;140;p8"/>
          <p:cNvSpPr txBox="1"/>
          <p:nvPr>
            <p:ph idx="1" type="body"/>
          </p:nvPr>
        </p:nvSpPr>
        <p:spPr>
          <a:xfrm>
            <a:off x="245804" y="1758421"/>
            <a:ext cx="11539795" cy="4303712"/>
          </a:xfrm>
          <a:prstGeom prst="rect">
            <a:avLst/>
          </a:prstGeom>
          <a:noFill/>
          <a:ln>
            <a:noFill/>
          </a:ln>
        </p:spPr>
        <p:txBody>
          <a:bodyPr anchorCtr="0" anchor="t" bIns="45700" lIns="91425" spcFirstLastPara="1" rIns="91425" wrap="square" tIns="45700">
            <a:normAutofit/>
          </a:bodyPr>
          <a:lstStyle/>
          <a:p>
            <a:pPr indent="0" lvl="0" marL="463550" rtl="0" algn="l">
              <a:lnSpc>
                <a:spcPct val="70000"/>
              </a:lnSpc>
              <a:spcBef>
                <a:spcPts val="0"/>
              </a:spcBef>
              <a:spcAft>
                <a:spcPts val="0"/>
              </a:spcAft>
              <a:buClr>
                <a:schemeClr val="dk1"/>
              </a:buClr>
              <a:buSzPts val="2590"/>
              <a:buNone/>
            </a:pPr>
            <a:r>
              <a:rPr lang="en-US" sz="2590"/>
              <a:t>Corporations must provide assurances</a:t>
            </a:r>
            <a:r>
              <a:rPr lang="en-US" sz="2590">
                <a:solidFill>
                  <a:srgbClr val="FF0000"/>
                </a:solidFill>
              </a:rPr>
              <a:t> </a:t>
            </a:r>
            <a:r>
              <a:rPr lang="en-US" sz="2590"/>
              <a:t>that the appropriate stakeholders have: </a:t>
            </a:r>
            <a:endParaRPr sz="2590"/>
          </a:p>
          <a:p>
            <a:pPr indent="-457200" lvl="0" marL="920750" rtl="0" algn="l">
              <a:lnSpc>
                <a:spcPct val="70000"/>
              </a:lnSpc>
              <a:spcBef>
                <a:spcPts val="1000"/>
              </a:spcBef>
              <a:spcAft>
                <a:spcPts val="0"/>
              </a:spcAft>
              <a:buClr>
                <a:schemeClr val="dk1"/>
              </a:buClr>
              <a:buSzPts val="2590"/>
              <a:buChar char="•"/>
            </a:pPr>
            <a:r>
              <a:rPr lang="en-US" sz="2590"/>
              <a:t>watched the Alternate Assessment Participation Training Webinar</a:t>
            </a:r>
            <a:r>
              <a:rPr lang="en-US" sz="1480"/>
              <a:t> </a:t>
            </a:r>
            <a:r>
              <a:rPr lang="en-US" sz="2590"/>
              <a:t>and agree the appropriate students will participate in the Alternate Assessment during the 2019-2020 school year.  </a:t>
            </a:r>
            <a:r>
              <a:rPr lang="en-US" sz="1480"/>
              <a:t> </a:t>
            </a:r>
            <a:endParaRPr/>
          </a:p>
          <a:p>
            <a:pPr indent="-457200" lvl="0" marL="920750" rtl="0" algn="l">
              <a:lnSpc>
                <a:spcPct val="70000"/>
              </a:lnSpc>
              <a:spcBef>
                <a:spcPts val="1000"/>
              </a:spcBef>
              <a:spcAft>
                <a:spcPts val="0"/>
              </a:spcAft>
              <a:buClr>
                <a:schemeClr val="dk1"/>
              </a:buClr>
              <a:buSzPts val="2590"/>
              <a:buChar char="•"/>
            </a:pPr>
            <a:r>
              <a:rPr lang="en-US" sz="2590"/>
              <a:t>reviewed the Alternate Assessment Participation Guidance, Flowchart, and FAQ provided on the IDOE website and agree the appropriate students will participate in the Alternate Assessment during the 2019-2020 school year. </a:t>
            </a:r>
            <a:endParaRPr/>
          </a:p>
          <a:p>
            <a:pPr indent="-457200" lvl="0" marL="920750" rtl="0" algn="l">
              <a:lnSpc>
                <a:spcPct val="70000"/>
              </a:lnSpc>
              <a:spcBef>
                <a:spcPts val="1000"/>
              </a:spcBef>
              <a:spcAft>
                <a:spcPts val="0"/>
              </a:spcAft>
              <a:buClr>
                <a:schemeClr val="dk1"/>
              </a:buClr>
              <a:buSzPts val="2590"/>
              <a:buChar char="•"/>
            </a:pPr>
            <a:r>
              <a:rPr lang="en-US" sz="2590">
                <a:extLst>
                  <a:ext uri="http://customooxmlschemas.google.com/">
                    <go:slidesCustomData xmlns:go="http://customooxmlschemas.google.com/" textRoundtripDataId="0"/>
                  </a:ext>
                </a:extLst>
              </a:rPr>
              <a:t>reviewed disproportionality data from IDOE and agree the appropriate students will participate in the Alternate Assessment during the 2019-2020 school year. </a:t>
            </a:r>
            <a:endParaRPr sz="2590"/>
          </a:p>
          <a:p>
            <a:pPr indent="-220663" lvl="2" marL="1716088" rtl="0" algn="l">
              <a:lnSpc>
                <a:spcPct val="70000"/>
              </a:lnSpc>
              <a:spcBef>
                <a:spcPts val="500"/>
              </a:spcBef>
              <a:spcAft>
                <a:spcPts val="0"/>
              </a:spcAft>
              <a:buClr>
                <a:schemeClr val="dk1"/>
              </a:buClr>
              <a:buSzPts val="1850"/>
              <a:buNone/>
            </a:pPr>
            <a:r>
              <a:t/>
            </a:r>
            <a:endParaRPr sz="1850"/>
          </a:p>
          <a:p>
            <a:pPr indent="-173672" lvl="0" marL="801688" rtl="0" algn="l">
              <a:lnSpc>
                <a:spcPct val="70000"/>
              </a:lnSpc>
              <a:spcBef>
                <a:spcPts val="1000"/>
              </a:spcBef>
              <a:spcAft>
                <a:spcPts val="0"/>
              </a:spcAft>
              <a:buClr>
                <a:schemeClr val="dk1"/>
              </a:buClr>
              <a:buSzPts val="2590"/>
              <a:buNone/>
            </a:pPr>
            <a:r>
              <a:t/>
            </a:r>
            <a:endParaRPr i="1" sz="2590"/>
          </a:p>
          <a:p>
            <a:pPr indent="-173672" lvl="0" marL="801688" rtl="0" algn="l">
              <a:lnSpc>
                <a:spcPct val="70000"/>
              </a:lnSpc>
              <a:spcBef>
                <a:spcPts val="1000"/>
              </a:spcBef>
              <a:spcAft>
                <a:spcPts val="0"/>
              </a:spcAft>
              <a:buClr>
                <a:schemeClr val="dk1"/>
              </a:buClr>
              <a:buSzPts val="2590"/>
              <a:buNone/>
            </a:pPr>
            <a:r>
              <a:t/>
            </a:r>
            <a:endParaRPr i="1" sz="259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5" name="Shape 145"/>
        <p:cNvGrpSpPr/>
        <p:nvPr/>
      </p:nvGrpSpPr>
      <p:grpSpPr>
        <a:xfrm>
          <a:off x="0" y="0"/>
          <a:ext cx="0" cy="0"/>
          <a:chOff x="0" y="0"/>
          <a:chExt cx="0" cy="0"/>
        </a:xfrm>
      </p:grpSpPr>
      <p:sp>
        <p:nvSpPr>
          <p:cNvPr id="146" name="Google Shape;146;p9"/>
          <p:cNvSpPr txBox="1"/>
          <p:nvPr/>
        </p:nvSpPr>
        <p:spPr>
          <a:xfrm>
            <a:off x="1672100" y="209808"/>
            <a:ext cx="8816454" cy="696742"/>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rgbClr val="FFFFFF"/>
              </a:buClr>
              <a:buSzPts val="4000"/>
              <a:buFont typeface="Arial"/>
              <a:buNone/>
            </a:pPr>
            <a:r>
              <a:t/>
            </a:r>
            <a:endParaRPr b="0" i="0" sz="4000" u="none" cap="none" strike="noStrike">
              <a:solidFill>
                <a:srgbClr val="4584D3"/>
              </a:solidFill>
              <a:latin typeface="Arial"/>
              <a:ea typeface="Arial"/>
              <a:cs typeface="Arial"/>
              <a:sym typeface="Arial"/>
            </a:endParaRPr>
          </a:p>
        </p:txBody>
      </p:sp>
      <p:sp>
        <p:nvSpPr>
          <p:cNvPr id="147" name="Google Shape;147;p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p>
            <a:pPr indent="0" lvl="0" marL="0" rtl="0" algn="r">
              <a:spcBef>
                <a:spcPts val="0"/>
              </a:spcBef>
              <a:spcAft>
                <a:spcPts val="0"/>
              </a:spcAft>
              <a:buNone/>
            </a:pPr>
            <a:fld id="{00000000-1234-1234-1234-123412341234}" type="slidenum">
              <a:rPr lang="en-US">
                <a:solidFill>
                  <a:srgbClr val="073E87"/>
                </a:solidFill>
              </a:rPr>
              <a:t>‹#›</a:t>
            </a:fld>
            <a:endParaRPr>
              <a:solidFill>
                <a:srgbClr val="073E87"/>
              </a:solidFill>
            </a:endParaRPr>
          </a:p>
        </p:txBody>
      </p:sp>
      <p:sp>
        <p:nvSpPr>
          <p:cNvPr id="148" name="Google Shape;148;p9"/>
          <p:cNvSpPr txBox="1"/>
          <p:nvPr/>
        </p:nvSpPr>
        <p:spPr>
          <a:xfrm>
            <a:off x="320511" y="313182"/>
            <a:ext cx="11142483" cy="568222"/>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chemeClr val="dk1"/>
              </a:buClr>
              <a:buSzPts val="3600"/>
              <a:buFont typeface="Arial"/>
              <a:buNone/>
            </a:pPr>
            <a:r>
              <a:rPr b="0" i="0" lang="en-US" sz="3600" u="none" cap="none" strike="noStrike">
                <a:solidFill>
                  <a:schemeClr val="dk1"/>
                </a:solidFill>
                <a:latin typeface="Arial"/>
                <a:ea typeface="Arial"/>
                <a:cs typeface="Arial"/>
                <a:sym typeface="Arial"/>
              </a:rPr>
              <a:t>Review Participation Guidance</a:t>
            </a:r>
            <a:endParaRPr b="0" i="0" sz="3600" u="none" cap="none" strike="noStrike">
              <a:solidFill>
                <a:schemeClr val="dk1"/>
              </a:solidFill>
              <a:latin typeface="Arial"/>
              <a:ea typeface="Arial"/>
              <a:cs typeface="Arial"/>
              <a:sym typeface="Arial"/>
            </a:endParaRPr>
          </a:p>
        </p:txBody>
      </p:sp>
      <p:sp>
        <p:nvSpPr>
          <p:cNvPr id="149" name="Google Shape;149;p9"/>
          <p:cNvSpPr/>
          <p:nvPr/>
        </p:nvSpPr>
        <p:spPr>
          <a:xfrm>
            <a:off x="556175" y="802900"/>
            <a:ext cx="11208600" cy="2702700"/>
          </a:xfrm>
          <a:prstGeom prst="rect">
            <a:avLst/>
          </a:prstGeom>
          <a:noFill/>
          <a:ln>
            <a:noFill/>
          </a:ln>
        </p:spPr>
        <p:txBody>
          <a:bodyPr anchorCtr="0" anchor="t" bIns="45700" lIns="91425" spcFirstLastPara="1" rIns="91425" wrap="square" tIns="45700">
            <a:spAutoFit/>
          </a:bodyPr>
          <a:lstStyle/>
          <a:p>
            <a:pPr indent="0" lvl="0" marL="171450" marR="0" rtl="0" algn="l">
              <a:spcBef>
                <a:spcPts val="0"/>
              </a:spcBef>
              <a:spcAft>
                <a:spcPts val="0"/>
              </a:spcAft>
              <a:buClr>
                <a:schemeClr val="dk1"/>
              </a:buClr>
              <a:buSzPts val="2800"/>
              <a:buFont typeface="Noto Sans Symbols"/>
              <a:buNone/>
            </a:pPr>
            <a:r>
              <a:t/>
            </a:r>
            <a:endParaRPr b="0" i="0" sz="2800" u="none" cap="none" strike="noStrike">
              <a:solidFill>
                <a:srgbClr val="000000"/>
              </a:solidFill>
              <a:latin typeface="Arial"/>
              <a:ea typeface="Arial"/>
              <a:cs typeface="Arial"/>
              <a:sym typeface="Arial"/>
            </a:endParaRPr>
          </a:p>
          <a:p>
            <a:pPr indent="0" lvl="0" marL="0" marR="0" rtl="0" algn="ctr">
              <a:spcBef>
                <a:spcPts val="0"/>
              </a:spcBef>
              <a:spcAft>
                <a:spcPts val="0"/>
              </a:spcAft>
              <a:buNone/>
            </a:pPr>
            <a:r>
              <a:rPr b="0" i="0" lang="en-US" sz="2800" u="none" cap="none" strike="noStrike">
                <a:solidFill>
                  <a:schemeClr val="dk1"/>
                </a:solidFill>
                <a:latin typeface="Arial"/>
                <a:ea typeface="Arial"/>
                <a:cs typeface="Arial"/>
                <a:sym typeface="Arial"/>
                <a:extLst>
                  <a:ext uri="http://customooxmlschemas.google.com/">
                    <go:slidesCustomData xmlns:go="http://customooxmlschemas.google.com/" textRoundtripDataId="1"/>
                  </a:ext>
                </a:extLst>
              </a:rPr>
              <a:t>Criteria</a:t>
            </a:r>
            <a:r>
              <a:rPr b="0" i="0" lang="en-US" sz="2800" u="none" cap="none" strike="noStrike">
                <a:solidFill>
                  <a:schemeClr val="dk1"/>
                </a:solidFill>
                <a:latin typeface="Arial"/>
                <a:ea typeface="Arial"/>
                <a:cs typeface="Arial"/>
                <a:sym typeface="Arial"/>
              </a:rPr>
              <a:t> for Determining Participation in the Alternate Assessment </a:t>
            </a:r>
            <a:endParaRPr b="0" i="0" sz="2800" u="none" cap="none" strike="noStrike">
              <a:solidFill>
                <a:schemeClr val="dk1"/>
              </a:solidFill>
              <a:latin typeface="Arial"/>
              <a:ea typeface="Arial"/>
              <a:cs typeface="Arial"/>
              <a:sym typeface="Arial"/>
            </a:endParaRPr>
          </a:p>
          <a:p>
            <a:pPr indent="0" lvl="0" marL="0" marR="0" rtl="0" algn="ctr">
              <a:spcBef>
                <a:spcPts val="0"/>
              </a:spcBef>
              <a:spcAft>
                <a:spcPts val="0"/>
              </a:spcAft>
              <a:buNone/>
            </a:pPr>
            <a:r>
              <a:rPr b="0" i="0" lang="en-US" sz="2800" u="none" cap="none" strike="noStrike">
                <a:solidFill>
                  <a:schemeClr val="dk1"/>
                </a:solidFill>
                <a:latin typeface="Arial"/>
                <a:ea typeface="Arial"/>
                <a:cs typeface="Arial"/>
                <a:sym typeface="Arial"/>
              </a:rPr>
              <a:t>(I AM) can be</a:t>
            </a:r>
            <a:r>
              <a:rPr b="0" i="0" lang="en-US" sz="2800" u="none" cap="none" strike="noStrike">
                <a:solidFill>
                  <a:srgbClr val="000000"/>
                </a:solidFill>
                <a:latin typeface="Arial"/>
                <a:ea typeface="Arial"/>
                <a:cs typeface="Arial"/>
                <a:sym typeface="Arial"/>
              </a:rPr>
              <a:t> found </a:t>
            </a:r>
            <a:r>
              <a:rPr lang="en-US" sz="2800"/>
              <a:t>in the following locations</a:t>
            </a:r>
            <a:r>
              <a:rPr b="0" i="1" lang="en-US" sz="2800" u="none" cap="none" strike="noStrike">
                <a:solidFill>
                  <a:srgbClr val="000000"/>
                </a:solidFill>
                <a:latin typeface="Arial"/>
                <a:ea typeface="Arial"/>
                <a:cs typeface="Arial"/>
                <a:sym typeface="Arial"/>
              </a:rPr>
              <a:t>: </a:t>
            </a:r>
            <a:endParaRPr b="0" i="1" sz="2800" u="none" cap="none" strike="noStrike">
              <a:solidFill>
                <a:srgbClr val="000000"/>
              </a:solidFill>
              <a:latin typeface="Arial"/>
              <a:ea typeface="Arial"/>
              <a:cs typeface="Arial"/>
              <a:sym typeface="Arial"/>
            </a:endParaRPr>
          </a:p>
          <a:p>
            <a:pPr indent="0" lvl="0" marL="0" marR="0" rtl="0" algn="l">
              <a:spcBef>
                <a:spcPts val="0"/>
              </a:spcBef>
              <a:spcAft>
                <a:spcPts val="0"/>
              </a:spcAft>
              <a:buNone/>
            </a:pPr>
            <a:r>
              <a:t/>
            </a:r>
            <a:endParaRPr b="0" i="1" sz="2200" u="sng" cap="none" strike="noStrike">
              <a:solidFill>
                <a:srgbClr val="000000"/>
              </a:solidFill>
              <a:latin typeface="Arial"/>
              <a:ea typeface="Arial"/>
              <a:cs typeface="Arial"/>
              <a:sym typeface="Arial"/>
              <a:hlinkClick r:id="rId3"/>
            </a:endParaRPr>
          </a:p>
          <a:p>
            <a:pPr indent="0" lvl="0" marL="0" marR="0" rtl="0" algn="ctr">
              <a:spcBef>
                <a:spcPts val="0"/>
              </a:spcBef>
              <a:spcAft>
                <a:spcPts val="0"/>
              </a:spcAft>
              <a:buNone/>
            </a:pPr>
            <a:r>
              <a:rPr b="0" i="0" lang="en-US" sz="2800" u="sng" cap="none" strike="noStrike">
                <a:solidFill>
                  <a:srgbClr val="000000"/>
                </a:solidFill>
                <a:latin typeface="Arial"/>
                <a:ea typeface="Arial"/>
                <a:cs typeface="Arial"/>
                <a:sym typeface="Arial"/>
                <a:hlinkClick r:id="rId4"/>
              </a:rPr>
              <a:t>https://www.doe.in.gov/assessment/iam</a:t>
            </a:r>
            <a:endParaRPr sz="2800"/>
          </a:p>
          <a:p>
            <a:pPr indent="0" lvl="0" marL="0" marR="0" rtl="0" algn="ctr">
              <a:spcBef>
                <a:spcPts val="0"/>
              </a:spcBef>
              <a:spcAft>
                <a:spcPts val="0"/>
              </a:spcAft>
              <a:buNone/>
            </a:pPr>
            <a:r>
              <a:rPr lang="en-US" sz="2800" u="sng">
                <a:solidFill>
                  <a:schemeClr val="dk1"/>
                </a:solidFill>
                <a:hlinkClick r:id="rId5"/>
              </a:rPr>
              <a:t>https://www.doe.in.gov/accountability/aa-essa-1cap</a:t>
            </a:r>
            <a:endParaRPr sz="2800">
              <a:solidFill>
                <a:schemeClr val="dk1"/>
              </a:solidFill>
            </a:endParaRPr>
          </a:p>
          <a:p>
            <a:pPr indent="0" lvl="0" marL="0" marR="0" rtl="0" algn="ctr">
              <a:spcBef>
                <a:spcPts val="0"/>
              </a:spcBef>
              <a:spcAft>
                <a:spcPts val="0"/>
              </a:spcAft>
              <a:buNone/>
            </a:pPr>
            <a:r>
              <a:t/>
            </a:r>
            <a:endParaRPr b="0" i="0" sz="2400" u="none" cap="none" strike="noStrike">
              <a:solidFill>
                <a:srgbClr val="000000"/>
              </a:solidFill>
              <a:latin typeface="Arial"/>
              <a:ea typeface="Arial"/>
              <a:cs typeface="Arial"/>
              <a:sym typeface="Arial"/>
            </a:endParaRPr>
          </a:p>
          <a:p>
            <a:pPr indent="0" lvl="0" marL="0" marR="0" rtl="0" algn="l">
              <a:spcBef>
                <a:spcPts val="0"/>
              </a:spcBef>
              <a:spcAft>
                <a:spcPts val="0"/>
              </a:spcAft>
              <a:buNone/>
            </a:pPr>
            <a:r>
              <a:t/>
            </a:r>
            <a:endParaRPr b="0" i="0" sz="800" u="none" cap="none" strike="noStrike">
              <a:solidFill>
                <a:srgbClr val="000000"/>
              </a:solidFill>
              <a:latin typeface="Arial"/>
              <a:ea typeface="Arial"/>
              <a:cs typeface="Arial"/>
              <a:sym typeface="Arial"/>
            </a:endParaRPr>
          </a:p>
        </p:txBody>
      </p:sp>
      <p:sp>
        <p:nvSpPr>
          <p:cNvPr id="150" name="Google Shape;150;p9"/>
          <p:cNvSpPr/>
          <p:nvPr/>
        </p:nvSpPr>
        <p:spPr>
          <a:xfrm>
            <a:off x="2908801" y="4541738"/>
            <a:ext cx="5499908" cy="772540"/>
          </a:xfrm>
          <a:prstGeom prst="rect">
            <a:avLst/>
          </a:prstGeom>
          <a:noFill/>
          <a:ln cap="flat" cmpd="sng" w="12700">
            <a:solidFill>
              <a:srgbClr val="FF000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Arial"/>
              <a:ea typeface="Arial"/>
              <a:cs typeface="Arial"/>
              <a:sym typeface="Arial"/>
            </a:endParaRPr>
          </a:p>
        </p:txBody>
      </p:sp>
      <p:pic>
        <p:nvPicPr>
          <p:cNvPr id="151" name="Google Shape;151;p9"/>
          <p:cNvPicPr preferRelativeResize="0"/>
          <p:nvPr/>
        </p:nvPicPr>
        <p:blipFill rotWithShape="1">
          <a:blip r:embed="rId6">
            <a:alphaModFix/>
          </a:blip>
          <a:srcRect b="0" l="0" r="0" t="0"/>
          <a:stretch/>
        </p:blipFill>
        <p:spPr>
          <a:xfrm>
            <a:off x="556182" y="3428999"/>
            <a:ext cx="10906811" cy="2702694"/>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2017-01-23T18:11:18Z</dcterms:created>
  <dc:creator>Jason Bailey</dc:creato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DocIdItemGuid">
    <vt:lpwstr>31ca1202-4648-42f2-9688-137bdb37050b</vt:lpwstr>
  </property>
  <property fmtid="{D5CDD505-2E9C-101B-9397-08002B2CF9AE}" pid="3" name="ContentTypeId">
    <vt:lpwstr>0x010100CDF09AFB16DBA246AA1829C99C4EC51500BE04A5D6E7FA1447A0D86780DC66C8B3</vt:lpwstr>
  </property>
</Properties>
</file>