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66" r:id="rId3"/>
    <p:sldId id="271" r:id="rId4"/>
    <p:sldId id="267" r:id="rId5"/>
    <p:sldId id="268" r:id="rId6"/>
    <p:sldId id="270" r:id="rId7"/>
    <p:sldId id="264" r:id="rId8"/>
    <p:sldId id="265" r:id="rId9"/>
    <p:sldId id="260" r:id="rId1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swald" panose="00000500000000000000" pitchFamily="2" charset="0"/>
      <p:regular r:id="rId17"/>
      <p:bold r:id="rId18"/>
    </p:embeddedFont>
    <p:embeddedFont>
      <p:font typeface="Saira Semi Condensed" panose="020B0604020202020204" charset="0"/>
      <p:regular r:id="rId19"/>
      <p:bold r:id="rId20"/>
    </p:embeddedFont>
    <p:embeddedFont>
      <p:font typeface="Saira SemiCondensed Light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4" autoAdjust="0"/>
  </p:normalViewPr>
  <p:slideViewPr>
    <p:cSldViewPr snapToGrid="0">
      <p:cViewPr varScale="1">
        <p:scale>
          <a:sx n="134" d="100"/>
          <a:sy n="134" d="100"/>
        </p:scale>
        <p:origin x="138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2d7a7853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2d7a7853c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2d7a7853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2d7a7853c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38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e2d7a7853c_0_2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e2d7a7853c_0_2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63140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e2d7a7853c_0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e2d7a7853c_0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235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14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72" name="Google Shape;72;p14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4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Oswald"/>
              <a:buNone/>
              <a:defRPr sz="4000" b="1" i="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1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Saira Semi Condensed"/>
              <a:buNone/>
              <a:defRPr sz="1800" b="1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pic>
        <p:nvPicPr>
          <p:cNvPr id="160" name="Google Shape;1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399" y="4906625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1090601" y="4866975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inverse">
  <p:cSld name="TITLE_1_2"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476" y="734377"/>
            <a:ext cx="4825818" cy="43114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-1" y="10000"/>
            <a:ext cx="844398" cy="51335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-1" y="712470"/>
            <a:ext cx="4584384" cy="3867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7592854" y="0"/>
            <a:ext cx="1551150" cy="92966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7155666" y="4163377"/>
            <a:ext cx="1699758" cy="980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7635726" y="4243388"/>
            <a:ext cx="1508274" cy="900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-2" y="4048124"/>
            <a:ext cx="1107756" cy="7834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-2" y="4342923"/>
            <a:ext cx="1047276" cy="752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-1" y="3853337"/>
            <a:ext cx="1089180" cy="7915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475" y="3951921"/>
            <a:ext cx="816318" cy="585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-1" y="4626292"/>
            <a:ext cx="333828" cy="250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188593" y="4570094"/>
            <a:ext cx="868698" cy="5734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293845" y="4740592"/>
            <a:ext cx="611010" cy="4028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3813" y="4886800"/>
            <a:ext cx="445284" cy="256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-2" y="3945254"/>
            <a:ext cx="1460160" cy="10268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p15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189" name="Google Shape;189;p15"/>
            <p:cNvSpPr/>
            <p:nvPr/>
          </p:nvSpPr>
          <p:spPr>
            <a:xfrm>
              <a:off x="6780370" y="51034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746556" y="50487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712267" y="499443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677976" y="493966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865143" y="512587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831329" y="50715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797038" y="50172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762749" y="496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6728935" y="49082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916101" y="50944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881812" y="503967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847522" y="498538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813231" y="493109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779418" y="487632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7000874" y="51173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966584" y="506253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932293" y="50082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898004" y="49534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864190" y="48991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829900" y="484489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7085647" y="513968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51356" y="508539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017067" y="50311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982776" y="497633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948962" y="49220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914673" y="486727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880382" y="481298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136129" y="51082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101838" y="50534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067549" y="499919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7033735" y="494490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999445" y="489013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965155" y="48358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930865" y="478107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7220901" y="5130641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7186612" y="50763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152322" y="502205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7118507" y="496728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7084218" y="49129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7049928" y="485870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7015637" y="480393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981824" y="474964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7271384" y="509920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7237093" y="504491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7202804" y="499014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7168990" y="493585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7134700" y="488108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7100410" y="482679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7066597" y="477250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032306" y="471773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356156" y="512206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321867" y="506730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287576" y="501300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253762" y="495871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7219473" y="490394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185182" y="484965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151368" y="479488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17079" y="474059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082788" y="46862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406638" y="509016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372349" y="503586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338535" y="498109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304245" y="492680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269955" y="48725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235665" y="48177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201851" y="476345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167562" y="470868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7133272" y="465439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7457122" y="5058250"/>
              <a:ext cx="41904" cy="3715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7423307" y="500395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7389018" y="494966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354728" y="4894898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7320437" y="484060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7286624" y="478631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7252334" y="4731544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7218043" y="4677250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7184230" y="462248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7508080" y="502681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7473791" y="497252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439500" y="4917757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405210" y="4863465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371397" y="4808696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7337106" y="4754403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7302817" y="4700111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268526" y="4645342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7234712" y="4591049"/>
              <a:ext cx="41904" cy="3666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276" name="Google Shape;276;p15"/>
            <p:cNvSpPr/>
            <p:nvPr/>
          </p:nvSpPr>
          <p:spPr>
            <a:xfrm>
              <a:off x="483394" y="11701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518160" y="124967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53402" y="13287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588169" y="140779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22935" y="1486851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58177" y="1566384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2944" y="16454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728186" y="172450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762952" y="180355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410050" y="120253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444818" y="12820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479583" y="136112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514825" y="144017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549593" y="151923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584358" y="1598770"/>
              <a:ext cx="56700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19601" y="1677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54367" y="175688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89610" y="183594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336232" y="123539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371475" y="13144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06241" y="139350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441007" y="147256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476250" y="155209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511016" y="163115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545782" y="1710212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581025" y="17892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615791" y="18683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262890" y="12677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297656" y="134683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32899" y="142589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67664" y="150494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02431" y="1584482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437674" y="16635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72439" y="174259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507206" y="182165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542449" y="1901188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189547" y="13001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24313" y="137921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59080" y="145827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94322" y="1537809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329088" y="161686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63855" y="169592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399097" y="177498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33863" y="185403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468630" y="1933573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115728" y="133254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150971" y="141160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185738" y="149066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220503" y="15701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255746" y="16492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290513" y="172830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25279" y="1807367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60521" y="188690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395288" y="196595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42386" y="136493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7153" y="144398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112395" y="1523521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147161" y="16025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81928" y="168163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217169" y="1760695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251936" y="183975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286702" y="1919286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21944" y="199834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-31432" y="1397315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810" y="147637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8576" y="15559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73819" y="1634964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08584" y="1714021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43351" y="179308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78594" y="1872613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213359" y="195167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248125" y="2030728"/>
              <a:ext cx="56700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-34766" y="15882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0" y="166735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5243" y="1746407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0008" y="1825940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104775" y="19049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40017" y="198405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174784" y="206311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-38576" y="1778792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-3333" y="1858326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31432" y="19373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6198" y="2016440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01441" y="2095498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-41910" y="1969769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-7144" y="2048826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27623" y="2127883"/>
              <a:ext cx="56214" cy="500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-45720" y="2160745"/>
              <a:ext cx="56214" cy="4951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15"/>
          <p:cNvSpPr txBox="1">
            <a:spLocks noGrp="1"/>
          </p:cNvSpPr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/>
          <p:nvPr/>
        </p:nvSpPr>
        <p:spPr>
          <a:xfrm>
            <a:off x="0" y="511492"/>
            <a:ext cx="6746544" cy="6824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7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9150181" y="4228344"/>
            <a:ext cx="40554" cy="385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7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7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8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8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9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9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9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9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9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"/>
          <p:cNvSpPr/>
          <p:nvPr/>
        </p:nvSpPr>
        <p:spPr>
          <a:xfrm>
            <a:off x="8595299" y="11425"/>
            <a:ext cx="548694" cy="5132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8547257" y="-2"/>
            <a:ext cx="561492" cy="35526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7209472" y="-2"/>
            <a:ext cx="1714014" cy="11206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7199947" y="-1"/>
            <a:ext cx="782460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8238172" y="65244"/>
            <a:ext cx="905850" cy="6376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7732870" y="-1"/>
            <a:ext cx="1080594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8116251" y="234313"/>
            <a:ext cx="1027728" cy="73153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8783001" y="741520"/>
            <a:ext cx="360990" cy="2514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7926228" y="-1"/>
            <a:ext cx="173826" cy="1128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7222331" y="-2"/>
            <a:ext cx="1309662" cy="849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7729537" y="-2"/>
            <a:ext cx="507222" cy="328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-975" y="4688627"/>
            <a:ext cx="8138178" cy="4548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1000" y="4774400"/>
            <a:ext cx="9143982" cy="3686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4" y="4850163"/>
            <a:ext cx="294053" cy="2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0"/>
          <p:cNvSpPr txBox="1"/>
          <p:nvPr/>
        </p:nvSpPr>
        <p:spPr>
          <a:xfrm>
            <a:off x="304376" y="4810513"/>
            <a:ext cx="18684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1600" b="1">
                <a:solidFill>
                  <a:srgbClr val="151E49"/>
                </a:solidFill>
                <a:latin typeface="Oswald"/>
                <a:ea typeface="Oswald"/>
                <a:cs typeface="Oswald"/>
                <a:sym typeface="Oswald"/>
              </a:rPr>
              <a:t>@EducateIN</a:t>
            </a:r>
            <a:endParaRPr sz="1600" b="1">
              <a:solidFill>
                <a:srgbClr val="151E4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1600">
              <a:solidFill>
                <a:srgbClr val="151E4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sz="2800" i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marL="914400" lvl="1" indent="-330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marL="1371600" lvl="2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marL="1828800" lvl="3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marL="2286000" lvl="4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marL="2743200" lvl="5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marL="3200400" lvl="6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marL="3657600" lvl="7" indent="-381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marL="4114800" lvl="8" indent="-3810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buNone/>
              <a:defRPr sz="1600" i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glected-delinquent.ed.gov/title-i-part-d-statute" TargetMode="External"/><Relationship Id="rId2" Type="http://schemas.openxmlformats.org/officeDocument/2006/relationships/hyperlink" Target="https://www.in.gov/doe/grants/title-i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>
            <a:spLocks noGrp="1"/>
          </p:cNvSpPr>
          <p:nvPr>
            <p:ph type="ctrTitle"/>
          </p:nvPr>
        </p:nvSpPr>
        <p:spPr>
          <a:xfrm>
            <a:off x="240775" y="2830050"/>
            <a:ext cx="3341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0" dirty="0">
                <a:latin typeface="Oswald"/>
                <a:ea typeface="Oswald"/>
                <a:cs typeface="Oswald"/>
                <a:sym typeface="Oswald"/>
              </a:rPr>
              <a:t>Title I-D </a:t>
            </a:r>
            <a:br>
              <a:rPr lang="en" b="1" i="0" dirty="0">
                <a:latin typeface="Oswald"/>
                <a:ea typeface="Oswald"/>
                <a:cs typeface="Oswald"/>
                <a:sym typeface="Oswald"/>
              </a:rPr>
            </a:br>
            <a:r>
              <a:rPr lang="en" dirty="0"/>
              <a:t>Monitoring</a:t>
            </a:r>
            <a:endParaRPr b="1" i="0" dirty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8F108-EC64-78B7-4709-F143273A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Monitoring?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3E9D0-4A74-1AF9-EC89-8372A3FE1F78}"/>
              </a:ext>
            </a:extLst>
          </p:cNvPr>
          <p:cNvSpPr txBox="1"/>
          <p:nvPr/>
        </p:nvSpPr>
        <p:spPr>
          <a:xfrm>
            <a:off x="259361" y="1554234"/>
            <a:ext cx="56194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It is not a “gotcha game”.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The IDOE conducts monitoring visits 2 seasons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Programmatic monitoring/evaluation is a requirement of USDE.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The purpose of monitoring visits is to check in on the programmatic activities taking place with federal funding and offer support for those in LEAs and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There are two types of monitoring visits: onsite and desktop.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Every LEA should receive a monitoring visit of one type or another at lease once every 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72D7A7-FAB0-51A7-3FAC-7667E3A6B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152" y="1807542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1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E67-8875-C4A1-6C50-6AB7DAB5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 vs. Desktop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BC3B6-12C4-9C58-D62D-995BC6341DC6}"/>
              </a:ext>
            </a:extLst>
          </p:cNvPr>
          <p:cNvSpPr txBox="1"/>
          <p:nvPr/>
        </p:nvSpPr>
        <p:spPr>
          <a:xfrm>
            <a:off x="479503" y="1572821"/>
            <a:ext cx="409249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Onsite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IDOE visits the LEA and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More section indicators are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In depth review of each indicator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Physically view program/activities funded by Title I-D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Generally takes longer than a desktop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A formal report is provided to the LEA at the end of the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4A647-6767-F1AD-0CE4-6E5D638683D4}"/>
              </a:ext>
            </a:extLst>
          </p:cNvPr>
          <p:cNvSpPr txBox="1"/>
          <p:nvPr/>
        </p:nvSpPr>
        <p:spPr>
          <a:xfrm>
            <a:off x="4572000" y="1572821"/>
            <a:ext cx="43824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Desktop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IDOE requests information via email/</a:t>
            </a:r>
            <a:r>
              <a:rPr lang="en-US" sz="1800" dirty="0" err="1">
                <a:solidFill>
                  <a:srgbClr val="151E49"/>
                </a:solidFill>
                <a:latin typeface="Oswald" panose="00000500000000000000" pitchFamily="2" charset="0"/>
              </a:rPr>
              <a:t>Jotform</a:t>
            </a: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 submissions and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A few section indicators are selected for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More of a check-in that still allows for support to be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A formal report is provided to the LEA at the end of the monitoring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51E4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1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295E-83E7-F229-2B69-76D05DEF0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gets monitored?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88CAD-8A65-DD26-C736-62D0EB8CF784}"/>
              </a:ext>
            </a:extLst>
          </p:cNvPr>
          <p:cNvSpPr txBox="1"/>
          <p:nvPr/>
        </p:nvSpPr>
        <p:spPr>
          <a:xfrm>
            <a:off x="245327" y="2096030"/>
            <a:ext cx="5399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Risk Assessment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Timely submission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Percentage of funds used on instruction (salary, benefits, professional services, other purchase services,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Percentage of carryover from most recent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B8C80-18BD-88D1-F5AE-6A21D28C4981}"/>
              </a:ext>
            </a:extLst>
          </p:cNvPr>
          <p:cNvSpPr txBox="1"/>
          <p:nvPr/>
        </p:nvSpPr>
        <p:spPr>
          <a:xfrm>
            <a:off x="479503" y="4231890"/>
            <a:ext cx="818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51E49"/>
                </a:solidFill>
                <a:latin typeface="Oswald" panose="00000500000000000000" pitchFamily="2" charset="0"/>
              </a:rPr>
              <a:t>We hope to monitor every LEA that receives Title I-D at least once every 5 years.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3194C-1C12-FC64-45A6-0FDDF776D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945" b="9945"/>
          <a:stretch/>
        </p:blipFill>
        <p:spPr>
          <a:xfrm>
            <a:off x="6042313" y="1267985"/>
            <a:ext cx="2490477" cy="26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A6D2-568D-5938-2774-596A07A6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 for a monitoring visit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50BEF-0D8B-4C21-2F12-8B9AF1A44D55}"/>
              </a:ext>
            </a:extLst>
          </p:cNvPr>
          <p:cNvSpPr txBox="1"/>
          <p:nvPr/>
        </p:nvSpPr>
        <p:spPr>
          <a:xfrm>
            <a:off x="1081141" y="2017972"/>
            <a:ext cx="6981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Check monitoring documents listed on the website from time to time. Indicators are taken from statute, so what is required will remain the same.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Keep your files orderly and organized by grant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Maintain a good relationship between LEA and facility as documents are needed from both parties for a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Review Title I-D statute if interested in where indicators we review come from.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Ask questions ahead of time!</a:t>
            </a:r>
          </a:p>
        </p:txBody>
      </p:sp>
    </p:spTree>
    <p:extLst>
      <p:ext uri="{BB962C8B-B14F-4D97-AF65-F5344CB8AC3E}">
        <p14:creationId xmlns:p14="http://schemas.microsoft.com/office/powerpoint/2010/main" val="394310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7BA7-4BCC-ABD6-2DF2-361ABEE2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 and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0F4CD-9A24-4077-EDD0-574E1FF41E58}"/>
              </a:ext>
            </a:extLst>
          </p:cNvPr>
          <p:cNvSpPr txBox="1"/>
          <p:nvPr/>
        </p:nvSpPr>
        <p:spPr>
          <a:xfrm>
            <a:off x="189571" y="1648420"/>
            <a:ext cx="8474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51E49"/>
                </a:solidFill>
                <a:latin typeface="Oswald" panose="00000500000000000000" pitchFamily="2" charset="0"/>
              </a:rPr>
              <a:t>Links:</a:t>
            </a:r>
          </a:p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Title I-D website: </a:t>
            </a: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  <a:hlinkClick r:id="rId2"/>
              </a:rPr>
              <a:t>https://www.in.gov/doe/grants/title-i/</a:t>
            </a: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 (then select Title I, Part D and scroll down to Monitoring Checklists – Title I-D LEAs are Subpart 2)</a:t>
            </a: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Title I-D statute: </a:t>
            </a: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  <a:hlinkClick r:id="rId3"/>
              </a:rPr>
              <a:t>https://neglected-delinquent.ed.gov/title-i-part-d-statute</a:t>
            </a:r>
            <a:r>
              <a:rPr lang="en-US" sz="1800" dirty="0">
                <a:solidFill>
                  <a:srgbClr val="151E49"/>
                </a:solidFill>
                <a:latin typeface="Oswald" panose="00000500000000000000" pitchFamily="2" charset="0"/>
              </a:rPr>
              <a:t> </a:t>
            </a: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dirty="0">
              <a:solidFill>
                <a:srgbClr val="151E49"/>
              </a:solidFill>
              <a:latin typeface="Oswald" panose="00000500000000000000" pitchFamily="2" charset="0"/>
            </a:endParaRPr>
          </a:p>
          <a:p>
            <a:endParaRPr lang="en-US" sz="1800" b="1" dirty="0">
              <a:solidFill>
                <a:srgbClr val="151E49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1"/>
          <p:cNvSpPr txBox="1">
            <a:spLocks noGrp="1"/>
          </p:cNvSpPr>
          <p:nvPr>
            <p:ph type="ctrTitle" idx="4294967295"/>
          </p:nvPr>
        </p:nvSpPr>
        <p:spPr>
          <a:xfrm>
            <a:off x="1070517" y="1992312"/>
            <a:ext cx="3668713" cy="1158875"/>
          </a:xfr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5837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4"/>
          <p:cNvSpPr txBox="1">
            <a:spLocks noGrp="1"/>
          </p:cNvSpPr>
          <p:nvPr>
            <p:ph type="title" idx="4294967295"/>
          </p:nvPr>
        </p:nvSpPr>
        <p:spPr>
          <a:xfrm>
            <a:off x="0" y="511175"/>
            <a:ext cx="6092825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i="0" dirty="0">
                <a:solidFill>
                  <a:srgbClr val="FECF00"/>
                </a:solidFill>
              </a:rPr>
              <a:t>T</a:t>
            </a:r>
            <a:r>
              <a:rPr lang="en" sz="2400" i="0" dirty="0">
                <a:solidFill>
                  <a:srgbClr val="FECF00"/>
                </a:solidFill>
              </a:rPr>
              <a:t>opics for discussion…</a:t>
            </a:r>
            <a:endParaRPr sz="24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49799-8C21-40FB-893E-87DE73DF66ED}"/>
              </a:ext>
            </a:extLst>
          </p:cNvPr>
          <p:cNvSpPr txBox="1"/>
          <p:nvPr/>
        </p:nvSpPr>
        <p:spPr>
          <a:xfrm>
            <a:off x="956930" y="1992022"/>
            <a:ext cx="72301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Have you been monitored for Title I, D? What was your experience?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How prepared are you, what do you need to work on?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Oswald"/>
                <a:sym typeface="Oswald"/>
              </a:rPr>
              <a:t>What makes you the most nervous about a monitoring visit?</a:t>
            </a:r>
          </a:p>
          <a:p>
            <a:endParaRPr lang="en-US" sz="2000" b="1" dirty="0">
              <a:solidFill>
                <a:schemeClr val="bg1"/>
              </a:solidFill>
              <a:latin typeface="Oswald"/>
              <a:sym typeface="Oswald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5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"/>
          <p:cNvSpPr txBox="1">
            <a:spLocks noGrp="1"/>
          </p:cNvSpPr>
          <p:nvPr>
            <p:ph type="ctrTitle"/>
          </p:nvPr>
        </p:nvSpPr>
        <p:spPr>
          <a:xfrm>
            <a:off x="489100" y="2099813"/>
            <a:ext cx="366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 you!</a:t>
            </a:r>
            <a:endParaRPr sz="5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gan template">
  <a:themeElements>
    <a:clrScheme name="Custom 347">
      <a:dk1>
        <a:srgbClr val="151E49"/>
      </a:dk1>
      <a:lt1>
        <a:srgbClr val="FFFFFF"/>
      </a:lt1>
      <a:dk2>
        <a:srgbClr val="2C345B"/>
      </a:dk2>
      <a:lt2>
        <a:srgbClr val="E7E8EC"/>
      </a:lt2>
      <a:accent1>
        <a:srgbClr val="FECF00"/>
      </a:accent1>
      <a:accent2>
        <a:srgbClr val="FEE77F"/>
      </a:accent2>
      <a:accent3>
        <a:srgbClr val="FEE266"/>
      </a:accent3>
      <a:accent4>
        <a:srgbClr val="151E49"/>
      </a:accent4>
      <a:accent5>
        <a:srgbClr val="D0D2DA"/>
      </a:accent5>
      <a:accent6>
        <a:srgbClr val="FECF00"/>
      </a:accent6>
      <a:hlink>
        <a:srgbClr val="151E4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21071</TotalTime>
  <Words>442</Words>
  <Application>Microsoft Office PowerPoint</Application>
  <PresentationFormat>On-screen Show (16:9)</PresentationFormat>
  <Paragraphs>50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Saira SemiCondensed Light</vt:lpstr>
      <vt:lpstr>Oswald</vt:lpstr>
      <vt:lpstr>Bebas Neue</vt:lpstr>
      <vt:lpstr>Saira Semi Condensed</vt:lpstr>
      <vt:lpstr>Regan template</vt:lpstr>
      <vt:lpstr>Title I-D  Monitoring</vt:lpstr>
      <vt:lpstr>What is Monitoring?</vt:lpstr>
      <vt:lpstr>Onsite vs. Desktop</vt:lpstr>
      <vt:lpstr>Who gets monitored?</vt:lpstr>
      <vt:lpstr>How to prepare for a monitoring visit</vt:lpstr>
      <vt:lpstr>Helpful links and resources</vt:lpstr>
      <vt:lpstr>Questions?</vt:lpstr>
      <vt:lpstr>Topics for discussion…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I, D  Use of Funds</dc:title>
  <dc:creator>Richert, Meghan</dc:creator>
  <cp:lastModifiedBy>Richert, Meghan</cp:lastModifiedBy>
  <cp:revision>13</cp:revision>
  <dcterms:modified xsi:type="dcterms:W3CDTF">2022-09-13T13:43:04Z</dcterms:modified>
</cp:coreProperties>
</file>