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256" r:id="rId2"/>
    <p:sldId id="257" r:id="rId3"/>
    <p:sldId id="258" r:id="rId4"/>
    <p:sldId id="259" r:id="rId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1" roundtripDataSignature="AMtx7mincC7QhHKppGc06UoTjEwom2Yzx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A768D50-A64C-4C0D-8757-BFDF3B7AF548}">
  <a:tblStyle styleId="{6A768D50-A64C-4C0D-8757-BFDF3B7AF548}"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874" y="77"/>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customschemas.google.com/relationships/presentationmetadata" Target="metadata"/><Relationship Id="rId5" Type="http://schemas.openxmlformats.org/officeDocument/2006/relationships/slide" Target="slides/slide4.xml"/><Relationship Id="rId15" Type="http://schemas.openxmlformats.org/officeDocument/2006/relationships/tableStyles" Target="tableStyles.xml"/><Relationship Id="rId4" Type="http://schemas.openxmlformats.org/officeDocument/2006/relationships/slide" Target="slides/slide3.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3308cd605c6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g3308cd605c6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308cd605c6_0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0" name="Google Shape;70;g3308cd605c6_0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3308cd605c6_0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g3308cd605c6_0_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5"/>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5"/>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4"/>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4"/>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7" name="Google Shape;47;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6"/>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9" name="Google Shape;19;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8"/>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3" name="Google Shape;23;p8"/>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4" name="Google Shape;24;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10"/>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10"/>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1" name="Google Shape;31;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2"/>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2"/>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0" name="Google Shape;40;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3"/>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graphicFrame>
        <p:nvGraphicFramePr>
          <p:cNvPr id="54" name="Google Shape;54;p1"/>
          <p:cNvGraphicFramePr/>
          <p:nvPr/>
        </p:nvGraphicFramePr>
        <p:xfrm>
          <a:off x="292488" y="707313"/>
          <a:ext cx="8559000" cy="4040165"/>
        </p:xfrm>
        <a:graphic>
          <a:graphicData uri="http://schemas.openxmlformats.org/drawingml/2006/table">
            <a:tbl>
              <a:tblPr>
                <a:noFill/>
                <a:tableStyleId>{6A768D50-A64C-4C0D-8757-BFDF3B7AF548}</a:tableStyleId>
              </a:tblPr>
              <a:tblGrid>
                <a:gridCol w="836825">
                  <a:extLst>
                    <a:ext uri="{9D8B030D-6E8A-4147-A177-3AD203B41FA5}">
                      <a16:colId xmlns:a16="http://schemas.microsoft.com/office/drawing/2014/main" val="20000"/>
                    </a:ext>
                  </a:extLst>
                </a:gridCol>
                <a:gridCol w="4107450">
                  <a:extLst>
                    <a:ext uri="{9D8B030D-6E8A-4147-A177-3AD203B41FA5}">
                      <a16:colId xmlns:a16="http://schemas.microsoft.com/office/drawing/2014/main" val="20001"/>
                    </a:ext>
                  </a:extLst>
                </a:gridCol>
                <a:gridCol w="3614725">
                  <a:extLst>
                    <a:ext uri="{9D8B030D-6E8A-4147-A177-3AD203B41FA5}">
                      <a16:colId xmlns:a16="http://schemas.microsoft.com/office/drawing/2014/main" val="20002"/>
                    </a:ext>
                  </a:extLst>
                </a:gridCol>
              </a:tblGrid>
              <a:tr h="447050">
                <a:tc>
                  <a:txBody>
                    <a:bodyPr/>
                    <a:lstStyle/>
                    <a:p>
                      <a:pPr marL="0" marR="0" lvl="0" indent="0" algn="ctr" rtl="0">
                        <a:lnSpc>
                          <a:spcPct val="100000"/>
                        </a:lnSpc>
                        <a:spcBef>
                          <a:spcPts val="0"/>
                        </a:spcBef>
                        <a:spcAft>
                          <a:spcPts val="0"/>
                        </a:spcAft>
                        <a:buClr>
                          <a:srgbClr val="000000"/>
                        </a:buClr>
                        <a:buSzPts val="800"/>
                        <a:buFont typeface="Arial"/>
                        <a:buNone/>
                      </a:pPr>
                      <a:r>
                        <a:rPr lang="en" sz="900" b="1" u="none" strike="noStrike" cap="none">
                          <a:solidFill>
                            <a:schemeClr val="lt1"/>
                          </a:solidFill>
                        </a:rPr>
                        <a:t>Eligibility Area</a:t>
                      </a:r>
                      <a:endParaRPr sz="900" b="1" u="none" strike="noStrike" cap="none">
                        <a:solidFill>
                          <a:schemeClr val="lt1"/>
                        </a:solidFill>
                      </a:endParaRPr>
                    </a:p>
                  </a:txBody>
                  <a:tcPr marL="91425" marR="91425" marT="91425" marB="91425" anchor="ctr">
                    <a:lnL w="9525" cap="flat" cmpd="sng">
                      <a:solidFill>
                        <a:srgbClr val="151E49"/>
                      </a:solidFill>
                      <a:prstDash val="solid"/>
                      <a:round/>
                      <a:headEnd type="none" w="sm" len="sm"/>
                      <a:tailEnd type="none" w="sm" len="sm"/>
                    </a:lnL>
                    <a:lnR w="9525" cap="flat" cmpd="sng">
                      <a:solidFill>
                        <a:srgbClr val="151E49"/>
                      </a:solidFill>
                      <a:prstDash val="solid"/>
                      <a:round/>
                      <a:headEnd type="none" w="sm" len="sm"/>
                      <a:tailEnd type="none" w="sm" len="sm"/>
                    </a:lnR>
                    <a:lnT w="9525" cap="flat" cmpd="sng">
                      <a:solidFill>
                        <a:srgbClr val="151E49"/>
                      </a:solidFill>
                      <a:prstDash val="solid"/>
                      <a:round/>
                      <a:headEnd type="none" w="sm" len="sm"/>
                      <a:tailEnd type="none" w="sm" len="sm"/>
                    </a:lnT>
                    <a:lnB w="9525" cap="flat" cmpd="sng">
                      <a:solidFill>
                        <a:srgbClr val="151E49"/>
                      </a:solidFill>
                      <a:prstDash val="solid"/>
                      <a:round/>
                      <a:headEnd type="none" w="sm" len="sm"/>
                      <a:tailEnd type="none" w="sm" len="sm"/>
                    </a:lnB>
                    <a:gradFill>
                      <a:gsLst>
                        <a:gs pos="0">
                          <a:srgbClr val="323F80"/>
                        </a:gs>
                        <a:gs pos="100000">
                          <a:srgbClr val="151E49"/>
                        </a:gs>
                      </a:gsLst>
                      <a:lin ang="5400012" scaled="0"/>
                    </a:gradFill>
                  </a:tcPr>
                </a:tc>
                <a:tc>
                  <a:txBody>
                    <a:bodyPr/>
                    <a:lstStyle/>
                    <a:p>
                      <a:pPr marL="0" marR="0" lvl="0" indent="0" algn="ctr" rtl="0">
                        <a:lnSpc>
                          <a:spcPct val="100000"/>
                        </a:lnSpc>
                        <a:spcBef>
                          <a:spcPts val="0"/>
                        </a:spcBef>
                        <a:spcAft>
                          <a:spcPts val="0"/>
                        </a:spcAft>
                        <a:buClr>
                          <a:srgbClr val="000000"/>
                        </a:buClr>
                        <a:buSzPts val="800"/>
                        <a:buFont typeface="Arial"/>
                        <a:buNone/>
                      </a:pPr>
                      <a:r>
                        <a:rPr lang="en" sz="900" b="1" u="none" strike="noStrike" cap="none">
                          <a:solidFill>
                            <a:schemeClr val="lt1"/>
                          </a:solidFill>
                        </a:rPr>
                        <a:t>Language or Speech Impairment Defined </a:t>
                      </a:r>
                      <a:endParaRPr sz="900" b="1" u="none" strike="noStrike" cap="none">
                        <a:solidFill>
                          <a:schemeClr val="lt1"/>
                        </a:solidFill>
                      </a:endParaRPr>
                    </a:p>
                    <a:p>
                      <a:pPr marL="0" marR="0" lvl="0" indent="0" algn="ctr" rtl="0">
                        <a:lnSpc>
                          <a:spcPct val="100000"/>
                        </a:lnSpc>
                        <a:spcBef>
                          <a:spcPts val="0"/>
                        </a:spcBef>
                        <a:spcAft>
                          <a:spcPts val="0"/>
                        </a:spcAft>
                        <a:buClr>
                          <a:srgbClr val="000000"/>
                        </a:buClr>
                        <a:buSzPts val="800"/>
                        <a:buFont typeface="Arial"/>
                        <a:buNone/>
                      </a:pPr>
                      <a:r>
                        <a:rPr lang="en" sz="900" i="1" u="none" strike="noStrike" cap="none">
                          <a:solidFill>
                            <a:schemeClr val="lt1"/>
                          </a:solidFill>
                        </a:rPr>
                        <a:t>511 Indiana Admini</a:t>
                      </a:r>
                      <a:r>
                        <a:rPr lang="en" sz="900" i="1">
                          <a:solidFill>
                            <a:schemeClr val="lt1"/>
                          </a:solidFill>
                        </a:rPr>
                        <a:t>strative Code (I</a:t>
                      </a:r>
                      <a:r>
                        <a:rPr lang="en" sz="900" i="1" u="none" strike="noStrike" cap="none">
                          <a:solidFill>
                            <a:schemeClr val="lt1"/>
                          </a:solidFill>
                        </a:rPr>
                        <a:t>AC</a:t>
                      </a:r>
                      <a:r>
                        <a:rPr lang="en" sz="900" i="1">
                          <a:solidFill>
                            <a:schemeClr val="lt1"/>
                          </a:solidFill>
                        </a:rPr>
                        <a:t>)</a:t>
                      </a:r>
                      <a:r>
                        <a:rPr lang="en" sz="900" i="1" u="none" strike="noStrike" cap="none">
                          <a:solidFill>
                            <a:schemeClr val="lt1"/>
                          </a:solidFill>
                        </a:rPr>
                        <a:t> 7-41-8</a:t>
                      </a:r>
                      <a:endParaRPr sz="900" i="1" u="none" strike="noStrike" cap="none">
                        <a:solidFill>
                          <a:schemeClr val="lt1"/>
                        </a:solidFill>
                      </a:endParaRPr>
                    </a:p>
                  </a:txBody>
                  <a:tcPr marL="91425" marR="91425" marT="91425" marB="91425" anchor="ctr">
                    <a:lnL w="9525" cap="flat" cmpd="sng">
                      <a:solidFill>
                        <a:srgbClr val="151E49"/>
                      </a:solidFill>
                      <a:prstDash val="solid"/>
                      <a:round/>
                      <a:headEnd type="none" w="sm" len="sm"/>
                      <a:tailEnd type="none" w="sm" len="sm"/>
                    </a:lnL>
                    <a:lnR w="9525" cap="flat" cmpd="sng">
                      <a:solidFill>
                        <a:srgbClr val="151E49"/>
                      </a:solidFill>
                      <a:prstDash val="solid"/>
                      <a:round/>
                      <a:headEnd type="none" w="sm" len="sm"/>
                      <a:tailEnd type="none" w="sm" len="sm"/>
                    </a:lnR>
                    <a:lnT w="9525" cap="flat" cmpd="sng">
                      <a:solidFill>
                        <a:srgbClr val="151E49"/>
                      </a:solidFill>
                      <a:prstDash val="solid"/>
                      <a:round/>
                      <a:headEnd type="none" w="sm" len="sm"/>
                      <a:tailEnd type="none" w="sm" len="sm"/>
                    </a:lnT>
                    <a:lnB w="9525" cap="flat" cmpd="sng">
                      <a:solidFill>
                        <a:srgbClr val="151E49"/>
                      </a:solidFill>
                      <a:prstDash val="solid"/>
                      <a:round/>
                      <a:headEnd type="none" w="sm" len="sm"/>
                      <a:tailEnd type="none" w="sm" len="sm"/>
                    </a:lnB>
                    <a:gradFill>
                      <a:gsLst>
                        <a:gs pos="0">
                          <a:srgbClr val="323F80"/>
                        </a:gs>
                        <a:gs pos="100000">
                          <a:srgbClr val="151E49"/>
                        </a:gs>
                      </a:gsLst>
                      <a:lin ang="5400012" scaled="0"/>
                    </a:gradFill>
                  </a:tcPr>
                </a:tc>
                <a:tc>
                  <a:txBody>
                    <a:bodyPr/>
                    <a:lstStyle/>
                    <a:p>
                      <a:pPr marL="0" marR="0" lvl="0" indent="0" algn="ctr" rtl="0">
                        <a:lnSpc>
                          <a:spcPct val="100000"/>
                        </a:lnSpc>
                        <a:spcBef>
                          <a:spcPts val="0"/>
                        </a:spcBef>
                        <a:spcAft>
                          <a:spcPts val="0"/>
                        </a:spcAft>
                        <a:buClr>
                          <a:schemeClr val="dk1"/>
                        </a:buClr>
                        <a:buSzPts val="1100"/>
                        <a:buFont typeface="Arial"/>
                        <a:buNone/>
                      </a:pPr>
                      <a:r>
                        <a:rPr lang="en" sz="900" b="1" u="none" strike="noStrike" cap="none">
                          <a:solidFill>
                            <a:schemeClr val="lt1"/>
                          </a:solidFill>
                        </a:rPr>
                        <a:t>Exclusionary Factors</a:t>
                      </a:r>
                      <a:endParaRPr sz="900" b="1" u="none" strike="noStrike" cap="none">
                        <a:solidFill>
                          <a:schemeClr val="lt1"/>
                        </a:solidFill>
                      </a:endParaRPr>
                    </a:p>
                    <a:p>
                      <a:pPr marL="0" marR="0" lvl="0" indent="0" algn="ctr" rtl="0">
                        <a:lnSpc>
                          <a:spcPct val="100000"/>
                        </a:lnSpc>
                        <a:spcBef>
                          <a:spcPts val="0"/>
                        </a:spcBef>
                        <a:spcAft>
                          <a:spcPts val="0"/>
                        </a:spcAft>
                        <a:buClr>
                          <a:schemeClr val="dk1"/>
                        </a:buClr>
                        <a:buSzPts val="1100"/>
                        <a:buFont typeface="Arial"/>
                        <a:buNone/>
                      </a:pPr>
                      <a:r>
                        <a:rPr lang="en" sz="900" i="1" u="none" strike="noStrike" cap="none">
                          <a:solidFill>
                            <a:schemeClr val="lt1"/>
                          </a:solidFill>
                        </a:rPr>
                        <a:t>511 IAC 7-41-8 (b-c)</a:t>
                      </a:r>
                      <a:endParaRPr sz="900" i="1" u="none" strike="noStrike" cap="none">
                        <a:solidFill>
                          <a:schemeClr val="lt1"/>
                        </a:solidFill>
                      </a:endParaRPr>
                    </a:p>
                  </a:txBody>
                  <a:tcPr marL="91425" marR="91425" marT="91425" marB="91425" anchor="ctr">
                    <a:lnL w="9525" cap="flat" cmpd="sng">
                      <a:solidFill>
                        <a:srgbClr val="151E49"/>
                      </a:solidFill>
                      <a:prstDash val="solid"/>
                      <a:round/>
                      <a:headEnd type="none" w="sm" len="sm"/>
                      <a:tailEnd type="none" w="sm" len="sm"/>
                    </a:lnL>
                    <a:lnR w="9525" cap="flat" cmpd="sng">
                      <a:solidFill>
                        <a:srgbClr val="151E49"/>
                      </a:solidFill>
                      <a:prstDash val="solid"/>
                      <a:round/>
                      <a:headEnd type="none" w="sm" len="sm"/>
                      <a:tailEnd type="none" w="sm" len="sm"/>
                    </a:lnR>
                    <a:lnT w="9525" cap="flat" cmpd="sng">
                      <a:solidFill>
                        <a:srgbClr val="151E49"/>
                      </a:solidFill>
                      <a:prstDash val="solid"/>
                      <a:round/>
                      <a:headEnd type="none" w="sm" len="sm"/>
                      <a:tailEnd type="none" w="sm" len="sm"/>
                    </a:lnT>
                    <a:lnB w="9525" cap="flat" cmpd="sng">
                      <a:solidFill>
                        <a:srgbClr val="151E49"/>
                      </a:solidFill>
                      <a:prstDash val="solid"/>
                      <a:round/>
                      <a:headEnd type="none" w="sm" len="sm"/>
                      <a:tailEnd type="none" w="sm" len="sm"/>
                    </a:lnB>
                    <a:gradFill>
                      <a:gsLst>
                        <a:gs pos="0">
                          <a:srgbClr val="323F80"/>
                        </a:gs>
                        <a:gs pos="100000">
                          <a:srgbClr val="151E49"/>
                        </a:gs>
                      </a:gsLst>
                      <a:lin ang="5400012" scaled="0"/>
                    </a:gradFill>
                  </a:tcPr>
                </a:tc>
                <a:extLst>
                  <a:ext uri="{0D108BD9-81ED-4DB2-BD59-A6C34878D82A}">
                    <a16:rowId xmlns:a16="http://schemas.microsoft.com/office/drawing/2014/main" val="10000"/>
                  </a:ext>
                </a:extLst>
              </a:tr>
              <a:tr h="1117700">
                <a:tc>
                  <a:txBody>
                    <a:bodyPr/>
                    <a:lstStyle/>
                    <a:p>
                      <a:pPr marL="0" marR="0" lvl="0" indent="0" algn="ctr" rtl="0">
                        <a:lnSpc>
                          <a:spcPct val="100000"/>
                        </a:lnSpc>
                        <a:spcBef>
                          <a:spcPts val="0"/>
                        </a:spcBef>
                        <a:spcAft>
                          <a:spcPts val="0"/>
                        </a:spcAft>
                        <a:buClr>
                          <a:srgbClr val="000000"/>
                        </a:buClr>
                        <a:buSzPts val="800"/>
                        <a:buFont typeface="Arial"/>
                        <a:buNone/>
                      </a:pPr>
                      <a:r>
                        <a:rPr lang="en" sz="900" b="1" u="none" strike="noStrike" cap="none">
                          <a:solidFill>
                            <a:schemeClr val="lt1"/>
                          </a:solidFill>
                        </a:rPr>
                        <a:t>Speech Impairment</a:t>
                      </a:r>
                      <a:endParaRPr sz="900" b="1" u="none" strike="noStrike" cap="none">
                        <a:solidFill>
                          <a:schemeClr val="lt1"/>
                        </a:solidFill>
                      </a:endParaRPr>
                    </a:p>
                  </a:txBody>
                  <a:tcPr marL="91425" marR="91425" marT="91425" marB="91425" anchor="ctr">
                    <a:lnL w="9525" cap="flat" cmpd="sng">
                      <a:solidFill>
                        <a:srgbClr val="151E49"/>
                      </a:solidFill>
                      <a:prstDash val="solid"/>
                      <a:round/>
                      <a:headEnd type="none" w="sm" len="sm"/>
                      <a:tailEnd type="none" w="sm" len="sm"/>
                    </a:lnL>
                    <a:lnR w="9525" cap="flat" cmpd="sng">
                      <a:solidFill>
                        <a:srgbClr val="151E49"/>
                      </a:solidFill>
                      <a:prstDash val="solid"/>
                      <a:round/>
                      <a:headEnd type="none" w="sm" len="sm"/>
                      <a:tailEnd type="none" w="sm" len="sm"/>
                    </a:lnR>
                    <a:lnT w="9525" cap="flat" cmpd="sng">
                      <a:solidFill>
                        <a:srgbClr val="151E49"/>
                      </a:solidFill>
                      <a:prstDash val="solid"/>
                      <a:round/>
                      <a:headEnd type="none" w="sm" len="sm"/>
                      <a:tailEnd type="none" w="sm" len="sm"/>
                    </a:lnT>
                    <a:lnB w="9525" cap="flat" cmpd="sng">
                      <a:solidFill>
                        <a:srgbClr val="151E49"/>
                      </a:solidFill>
                      <a:prstDash val="solid"/>
                      <a:round/>
                      <a:headEnd type="none" w="sm" len="sm"/>
                      <a:tailEnd type="none" w="sm" len="sm"/>
                    </a:lnB>
                    <a:solidFill>
                      <a:srgbClr val="3D497B"/>
                    </a:solidFill>
                  </a:tcPr>
                </a:tc>
                <a:tc rowSpan="2">
                  <a:txBody>
                    <a:bodyPr/>
                    <a:lstStyle/>
                    <a:p>
                      <a:pPr marL="457200" marR="0" lvl="0" indent="-285750" algn="l" rtl="0">
                        <a:lnSpc>
                          <a:spcPct val="100000"/>
                        </a:lnSpc>
                        <a:spcBef>
                          <a:spcPts val="0"/>
                        </a:spcBef>
                        <a:spcAft>
                          <a:spcPts val="0"/>
                        </a:spcAft>
                        <a:buClr>
                          <a:srgbClr val="000000"/>
                        </a:buClr>
                        <a:buSzPts val="900"/>
                        <a:buFont typeface="Arial"/>
                        <a:buChar char="❏"/>
                      </a:pPr>
                      <a:r>
                        <a:rPr lang="en" sz="900" u="none" strike="noStrike" cap="none"/>
                        <a:t>A language or speech impairment is characterized by one (1) of the following impairments that adversely affects the student’s educational performance: </a:t>
                      </a:r>
                      <a:endParaRPr sz="900" u="none" strike="noStrike" cap="none"/>
                    </a:p>
                    <a:p>
                      <a:pPr marL="914400" marR="0" lvl="1" indent="-285750" algn="l" rtl="0">
                        <a:lnSpc>
                          <a:spcPct val="100000"/>
                        </a:lnSpc>
                        <a:spcBef>
                          <a:spcPts val="600"/>
                        </a:spcBef>
                        <a:spcAft>
                          <a:spcPts val="0"/>
                        </a:spcAft>
                        <a:buClr>
                          <a:srgbClr val="000000"/>
                        </a:buClr>
                        <a:buSzPts val="900"/>
                        <a:buFont typeface="Arial"/>
                        <a:buChar char="❏"/>
                      </a:pPr>
                      <a:r>
                        <a:rPr lang="en" sz="900" u="none" strike="noStrike" cap="none"/>
                        <a:t>(1) Language impairments in the comprehension or expression of spoken or written language resulting from organic or nonorganic causes that are nonmaturational in nature. </a:t>
                      </a:r>
                      <a:endParaRPr sz="900" u="none" strike="noStrike" cap="none"/>
                    </a:p>
                    <a:p>
                      <a:pPr marL="914400" marR="0" lvl="1" indent="-285750" algn="l" rtl="0">
                        <a:lnSpc>
                          <a:spcPct val="100000"/>
                        </a:lnSpc>
                        <a:spcBef>
                          <a:spcPts val="300"/>
                        </a:spcBef>
                        <a:spcAft>
                          <a:spcPts val="0"/>
                        </a:spcAft>
                        <a:buClr>
                          <a:srgbClr val="000000"/>
                        </a:buClr>
                        <a:buSzPts val="900"/>
                        <a:buFont typeface="Arial"/>
                        <a:buChar char="❏"/>
                      </a:pPr>
                      <a:r>
                        <a:rPr lang="en" sz="900" u="none" strike="noStrike" cap="none"/>
                        <a:t>Language impairments affect the student’s primary language systems, in one (1) or more of the following components: </a:t>
                      </a:r>
                      <a:endParaRPr sz="900" u="none" strike="noStrike" cap="none"/>
                    </a:p>
                    <a:p>
                      <a:pPr marL="1371600" marR="0" lvl="2" indent="-285750" algn="l" rtl="0">
                        <a:lnSpc>
                          <a:spcPct val="100000"/>
                        </a:lnSpc>
                        <a:spcBef>
                          <a:spcPts val="300"/>
                        </a:spcBef>
                        <a:spcAft>
                          <a:spcPts val="0"/>
                        </a:spcAft>
                        <a:buClr>
                          <a:srgbClr val="000000"/>
                        </a:buClr>
                        <a:buSzPts val="900"/>
                        <a:buFont typeface="Arial"/>
                        <a:buChar char="❏"/>
                      </a:pPr>
                      <a:r>
                        <a:rPr lang="en" sz="900" u="none" strike="noStrike" cap="none"/>
                        <a:t>(A) Word retrieval. </a:t>
                      </a:r>
                      <a:endParaRPr sz="900" u="none" strike="noStrike" cap="none"/>
                    </a:p>
                    <a:p>
                      <a:pPr marL="1371600" marR="0" lvl="2" indent="-285750" algn="l" rtl="0">
                        <a:lnSpc>
                          <a:spcPct val="100000"/>
                        </a:lnSpc>
                        <a:spcBef>
                          <a:spcPts val="0"/>
                        </a:spcBef>
                        <a:spcAft>
                          <a:spcPts val="0"/>
                        </a:spcAft>
                        <a:buClr>
                          <a:srgbClr val="000000"/>
                        </a:buClr>
                        <a:buSzPts val="900"/>
                        <a:buFont typeface="Arial"/>
                        <a:buChar char="❏"/>
                      </a:pPr>
                      <a:r>
                        <a:rPr lang="en" sz="900" u="none" strike="noStrike" cap="none"/>
                        <a:t>(B) Phonology. </a:t>
                      </a:r>
                      <a:endParaRPr sz="900" u="none" strike="noStrike" cap="none"/>
                    </a:p>
                    <a:p>
                      <a:pPr marL="1371600" marR="0" lvl="2" indent="-285750" algn="l" rtl="0">
                        <a:lnSpc>
                          <a:spcPct val="100000"/>
                        </a:lnSpc>
                        <a:spcBef>
                          <a:spcPts val="0"/>
                        </a:spcBef>
                        <a:spcAft>
                          <a:spcPts val="0"/>
                        </a:spcAft>
                        <a:buClr>
                          <a:srgbClr val="000000"/>
                        </a:buClr>
                        <a:buSzPts val="900"/>
                        <a:buFont typeface="Arial"/>
                        <a:buChar char="❏"/>
                      </a:pPr>
                      <a:r>
                        <a:rPr lang="en" sz="900" u="none" strike="noStrike" cap="none"/>
                        <a:t>(C) Morphology. </a:t>
                      </a:r>
                      <a:endParaRPr sz="900" u="none" strike="noStrike" cap="none"/>
                    </a:p>
                    <a:p>
                      <a:pPr marL="1371600" marR="0" lvl="2" indent="-285750" algn="l" rtl="0">
                        <a:lnSpc>
                          <a:spcPct val="100000"/>
                        </a:lnSpc>
                        <a:spcBef>
                          <a:spcPts val="0"/>
                        </a:spcBef>
                        <a:spcAft>
                          <a:spcPts val="0"/>
                        </a:spcAft>
                        <a:buClr>
                          <a:srgbClr val="000000"/>
                        </a:buClr>
                        <a:buSzPts val="900"/>
                        <a:buFont typeface="Arial"/>
                        <a:buChar char="❏"/>
                      </a:pPr>
                      <a:r>
                        <a:rPr lang="en" sz="900" u="none" strike="noStrike" cap="none"/>
                        <a:t>(D) Syntax. </a:t>
                      </a:r>
                      <a:endParaRPr sz="900" u="none" strike="noStrike" cap="none"/>
                    </a:p>
                    <a:p>
                      <a:pPr marL="1371600" marR="0" lvl="2" indent="-285750" algn="l" rtl="0">
                        <a:lnSpc>
                          <a:spcPct val="100000"/>
                        </a:lnSpc>
                        <a:spcBef>
                          <a:spcPts val="0"/>
                        </a:spcBef>
                        <a:spcAft>
                          <a:spcPts val="0"/>
                        </a:spcAft>
                        <a:buClr>
                          <a:srgbClr val="000000"/>
                        </a:buClr>
                        <a:buSzPts val="900"/>
                        <a:buFont typeface="Arial"/>
                        <a:buChar char="❏"/>
                      </a:pPr>
                      <a:r>
                        <a:rPr lang="en" sz="900" u="none" strike="noStrike" cap="none"/>
                        <a:t>(E) Semantics. </a:t>
                      </a:r>
                      <a:endParaRPr sz="900" u="none" strike="noStrike" cap="none"/>
                    </a:p>
                    <a:p>
                      <a:pPr marL="1371600" marR="0" lvl="2" indent="-285750" algn="l" rtl="0">
                        <a:lnSpc>
                          <a:spcPct val="100000"/>
                        </a:lnSpc>
                        <a:spcBef>
                          <a:spcPts val="0"/>
                        </a:spcBef>
                        <a:spcAft>
                          <a:spcPts val="0"/>
                        </a:spcAft>
                        <a:buClr>
                          <a:srgbClr val="000000"/>
                        </a:buClr>
                        <a:buSzPts val="900"/>
                        <a:buFont typeface="Arial"/>
                        <a:buChar char="❏"/>
                      </a:pPr>
                      <a:r>
                        <a:rPr lang="en" sz="900" u="none" strike="noStrike" cap="none"/>
                        <a:t>(F) Pragmatics.</a:t>
                      </a:r>
                      <a:endParaRPr sz="900" u="none" strike="noStrike" cap="none"/>
                    </a:p>
                    <a:p>
                      <a:pPr marL="914400" marR="0" lvl="1" indent="-285750" algn="l" rtl="0">
                        <a:lnSpc>
                          <a:spcPct val="100000"/>
                        </a:lnSpc>
                        <a:spcBef>
                          <a:spcPts val="600"/>
                        </a:spcBef>
                        <a:spcAft>
                          <a:spcPts val="0"/>
                        </a:spcAft>
                        <a:buClr>
                          <a:srgbClr val="000000"/>
                        </a:buClr>
                        <a:buSzPts val="900"/>
                        <a:buFont typeface="Arial"/>
                        <a:buChar char="❏"/>
                      </a:pPr>
                      <a:r>
                        <a:rPr lang="en" sz="900" u="none" strike="noStrike" cap="none"/>
                        <a:t>(2) Speech impairments that may include fluency, articulation, and voice disorders in the student’s speaking behavior in more than one (1) speaking task that are nonmaturational in nature, including impairments that are the result of a deficiency of structure and function of the oral peripheral mechanism.</a:t>
                      </a:r>
                      <a:endParaRPr sz="900" u="none" strike="noStrike" cap="none"/>
                    </a:p>
                  </a:txBody>
                  <a:tcPr marL="91425" marR="91425" marT="91425" marB="91425" anchor="ctr">
                    <a:lnL w="9525" cap="flat" cmpd="sng">
                      <a:solidFill>
                        <a:srgbClr val="151E49"/>
                      </a:solidFill>
                      <a:prstDash val="solid"/>
                      <a:round/>
                      <a:headEnd type="none" w="sm" len="sm"/>
                      <a:tailEnd type="none" w="sm" len="sm"/>
                    </a:lnL>
                    <a:lnR w="9525" cap="flat" cmpd="sng">
                      <a:solidFill>
                        <a:srgbClr val="151E49"/>
                      </a:solidFill>
                      <a:prstDash val="solid"/>
                      <a:round/>
                      <a:headEnd type="none" w="sm" len="sm"/>
                      <a:tailEnd type="none" w="sm" len="sm"/>
                    </a:lnR>
                    <a:lnT w="9525" cap="flat" cmpd="sng">
                      <a:solidFill>
                        <a:srgbClr val="151E49"/>
                      </a:solidFill>
                      <a:prstDash val="solid"/>
                      <a:round/>
                      <a:headEnd type="none" w="sm" len="sm"/>
                      <a:tailEnd type="none" w="sm" len="sm"/>
                    </a:lnT>
                    <a:lnB w="9525" cap="flat" cmpd="sng">
                      <a:solidFill>
                        <a:srgbClr val="151E49"/>
                      </a:solidFill>
                      <a:prstDash val="solid"/>
                      <a:round/>
                      <a:headEnd type="none" w="sm" len="sm"/>
                      <a:tailEnd type="none" w="sm" len="sm"/>
                    </a:lnB>
                  </a:tcPr>
                </a:tc>
                <a:tc>
                  <a:txBody>
                    <a:bodyPr/>
                    <a:lstStyle/>
                    <a:p>
                      <a:pPr marL="457200" marR="0" lvl="0" indent="-285750" algn="l" rtl="0">
                        <a:lnSpc>
                          <a:spcPct val="100000"/>
                        </a:lnSpc>
                        <a:spcBef>
                          <a:spcPts val="0"/>
                        </a:spcBef>
                        <a:spcAft>
                          <a:spcPts val="0"/>
                        </a:spcAft>
                        <a:buClr>
                          <a:schemeClr val="dk1"/>
                        </a:buClr>
                        <a:buSzPts val="900"/>
                        <a:buFont typeface="Arial"/>
                        <a:buChar char="❏"/>
                      </a:pPr>
                      <a:r>
                        <a:rPr lang="en" sz="900" u="none" strike="noStrike" cap="none">
                          <a:solidFill>
                            <a:schemeClr val="dk1"/>
                          </a:solidFill>
                        </a:rPr>
                        <a:t>(b) A student is not eligible for special education and related services as a student with a language or speech impairment solely because their native language is not English. A student who is bilingual or multilingual may be a student with a language or speech impairment </a:t>
                      </a:r>
                      <a:r>
                        <a:rPr lang="en" sz="900" b="1" u="none" strike="noStrike" cap="none">
                          <a:solidFill>
                            <a:schemeClr val="dk1"/>
                          </a:solidFill>
                        </a:rPr>
                        <a:t>only</a:t>
                      </a:r>
                      <a:r>
                        <a:rPr lang="en" sz="900" u="none" strike="noStrike" cap="none">
                          <a:solidFill>
                            <a:schemeClr val="dk1"/>
                          </a:solidFill>
                        </a:rPr>
                        <a:t> if the impairment is exhibited in all languages spoken by the student</a:t>
                      </a:r>
                      <a:r>
                        <a:rPr lang="en" sz="900">
                          <a:solidFill>
                            <a:schemeClr val="dk1"/>
                          </a:solidFill>
                        </a:rPr>
                        <a:t>.</a:t>
                      </a:r>
                      <a:endParaRPr sz="900" u="none" strike="noStrike" cap="none"/>
                    </a:p>
                  </a:txBody>
                  <a:tcPr marL="91425" marR="91425" marT="91425" marB="91425" anchor="ctr">
                    <a:lnL w="9525" cap="flat" cmpd="sng">
                      <a:solidFill>
                        <a:srgbClr val="151E49"/>
                      </a:solidFill>
                      <a:prstDash val="solid"/>
                      <a:round/>
                      <a:headEnd type="none" w="sm" len="sm"/>
                      <a:tailEnd type="none" w="sm" len="sm"/>
                    </a:lnL>
                    <a:lnR w="9525" cap="flat" cmpd="sng">
                      <a:solidFill>
                        <a:srgbClr val="151E49"/>
                      </a:solidFill>
                      <a:prstDash val="solid"/>
                      <a:round/>
                      <a:headEnd type="none" w="sm" len="sm"/>
                      <a:tailEnd type="none" w="sm" len="sm"/>
                    </a:lnR>
                    <a:lnT w="9525" cap="flat" cmpd="sng">
                      <a:solidFill>
                        <a:srgbClr val="151E49"/>
                      </a:solidFill>
                      <a:prstDash val="solid"/>
                      <a:round/>
                      <a:headEnd type="none" w="sm" len="sm"/>
                      <a:tailEnd type="none" w="sm" len="sm"/>
                    </a:lnT>
                    <a:lnB w="9525" cap="flat" cmpd="sng">
                      <a:solidFill>
                        <a:srgbClr val="151E49"/>
                      </a:solidFill>
                      <a:prstDash val="solid"/>
                      <a:round/>
                      <a:headEnd type="none" w="sm" len="sm"/>
                      <a:tailEnd type="none" w="sm" len="sm"/>
                    </a:lnB>
                  </a:tcPr>
                </a:tc>
                <a:extLst>
                  <a:ext uri="{0D108BD9-81ED-4DB2-BD59-A6C34878D82A}">
                    <a16:rowId xmlns:a16="http://schemas.microsoft.com/office/drawing/2014/main" val="10001"/>
                  </a:ext>
                </a:extLst>
              </a:tr>
              <a:tr h="2440025">
                <a:tc>
                  <a:txBody>
                    <a:bodyPr/>
                    <a:lstStyle/>
                    <a:p>
                      <a:pPr marL="0" marR="0" lvl="0" indent="0" algn="ctr" rtl="0">
                        <a:lnSpc>
                          <a:spcPct val="100000"/>
                        </a:lnSpc>
                        <a:spcBef>
                          <a:spcPts val="0"/>
                        </a:spcBef>
                        <a:spcAft>
                          <a:spcPts val="0"/>
                        </a:spcAft>
                        <a:buClr>
                          <a:srgbClr val="000000"/>
                        </a:buClr>
                        <a:buSzPts val="800"/>
                        <a:buFont typeface="Arial"/>
                        <a:buNone/>
                      </a:pPr>
                      <a:r>
                        <a:rPr lang="en" sz="900" b="1" u="none" strike="noStrike" cap="none">
                          <a:solidFill>
                            <a:schemeClr val="lt1"/>
                          </a:solidFill>
                        </a:rPr>
                        <a:t>Language Impairment</a:t>
                      </a:r>
                      <a:endParaRPr sz="900" b="1" u="none" strike="noStrike" cap="none">
                        <a:solidFill>
                          <a:schemeClr val="lt1"/>
                        </a:solidFill>
                      </a:endParaRPr>
                    </a:p>
                  </a:txBody>
                  <a:tcPr marL="91425" marR="91425" marT="91425" marB="91425" anchor="ctr">
                    <a:lnL w="9525" cap="flat" cmpd="sng">
                      <a:solidFill>
                        <a:srgbClr val="151E49"/>
                      </a:solidFill>
                      <a:prstDash val="solid"/>
                      <a:round/>
                      <a:headEnd type="none" w="sm" len="sm"/>
                      <a:tailEnd type="none" w="sm" len="sm"/>
                    </a:lnL>
                    <a:lnR w="9525" cap="flat" cmpd="sng">
                      <a:solidFill>
                        <a:srgbClr val="151E49"/>
                      </a:solidFill>
                      <a:prstDash val="solid"/>
                      <a:round/>
                      <a:headEnd type="none" w="sm" len="sm"/>
                      <a:tailEnd type="none" w="sm" len="sm"/>
                    </a:lnR>
                    <a:lnT w="9525" cap="flat" cmpd="sng">
                      <a:solidFill>
                        <a:srgbClr val="151E49"/>
                      </a:solidFill>
                      <a:prstDash val="solid"/>
                      <a:round/>
                      <a:headEnd type="none" w="sm" len="sm"/>
                      <a:tailEnd type="none" w="sm" len="sm"/>
                    </a:lnT>
                    <a:lnB w="9525" cap="flat" cmpd="sng">
                      <a:solidFill>
                        <a:srgbClr val="151E49"/>
                      </a:solidFill>
                      <a:prstDash val="solid"/>
                      <a:round/>
                      <a:headEnd type="none" w="sm" len="sm"/>
                      <a:tailEnd type="none" w="sm" len="sm"/>
                    </a:lnB>
                    <a:solidFill>
                      <a:srgbClr val="3D497B"/>
                    </a:solidFill>
                  </a:tcPr>
                </a:tc>
                <a:tc vMerge="1">
                  <a:txBody>
                    <a:bodyPr/>
                    <a:lstStyle/>
                    <a:p>
                      <a:endParaRPr lang="en-US"/>
                    </a:p>
                  </a:txBody>
                  <a:tcPr/>
                </a:tc>
                <a:tc>
                  <a:txBody>
                    <a:bodyPr/>
                    <a:lstStyle/>
                    <a:p>
                      <a:pPr marL="457200" marR="0" lvl="0" indent="-285750" algn="l" rtl="0">
                        <a:lnSpc>
                          <a:spcPct val="100000"/>
                        </a:lnSpc>
                        <a:spcBef>
                          <a:spcPts val="0"/>
                        </a:spcBef>
                        <a:spcAft>
                          <a:spcPts val="0"/>
                        </a:spcAft>
                        <a:buClr>
                          <a:schemeClr val="dk1"/>
                        </a:buClr>
                        <a:buSzPts val="900"/>
                        <a:buFont typeface="Arial"/>
                        <a:buChar char="❏"/>
                      </a:pPr>
                      <a:r>
                        <a:rPr lang="en" sz="900" u="none" strike="noStrike" cap="none">
                          <a:solidFill>
                            <a:schemeClr val="dk1"/>
                          </a:solidFill>
                        </a:rPr>
                        <a:t>(b) A student is not eligible for special education and related services as a student with a language or speech impairment solely because their native language is not English. A student who is bilingual or multilingual may be a student with a language or speech impairment </a:t>
                      </a:r>
                      <a:r>
                        <a:rPr lang="en" sz="900" b="1" u="none" strike="noStrike" cap="none">
                          <a:solidFill>
                            <a:schemeClr val="dk1"/>
                          </a:solidFill>
                        </a:rPr>
                        <a:t>only</a:t>
                      </a:r>
                      <a:r>
                        <a:rPr lang="en" sz="900" u="none" strike="noStrike" cap="none">
                          <a:solidFill>
                            <a:schemeClr val="dk1"/>
                          </a:solidFill>
                        </a:rPr>
                        <a:t> if the impairment is exhibited in all languages spoken by the student </a:t>
                      </a:r>
                      <a:endParaRPr sz="900" u="none" strike="noStrike" cap="none">
                        <a:solidFill>
                          <a:schemeClr val="dk1"/>
                        </a:solidFill>
                      </a:endParaRPr>
                    </a:p>
                    <a:p>
                      <a:pPr marL="457200" marR="0" lvl="0" indent="-285750" algn="l" rtl="0">
                        <a:lnSpc>
                          <a:spcPct val="100000"/>
                        </a:lnSpc>
                        <a:spcBef>
                          <a:spcPts val="600"/>
                        </a:spcBef>
                        <a:spcAft>
                          <a:spcPts val="0"/>
                        </a:spcAft>
                        <a:buClr>
                          <a:schemeClr val="dk1"/>
                        </a:buClr>
                        <a:buSzPts val="900"/>
                        <a:buFont typeface="Arial"/>
                        <a:buChar char="❏"/>
                      </a:pPr>
                      <a:r>
                        <a:rPr lang="en" sz="900" u="none" strike="noStrike" cap="none">
                          <a:solidFill>
                            <a:schemeClr val="dk1"/>
                          </a:solidFill>
                        </a:rPr>
                        <a:t>(c) Students who are deaf or hard of hearing or students with specific learning disabilities, who have language deficits or auditory processing difficulties, are not eligible for services designed solely for students with language impairments in lieu of services designed for: </a:t>
                      </a:r>
                      <a:endParaRPr sz="900" u="none" strike="noStrike" cap="none">
                        <a:solidFill>
                          <a:schemeClr val="dk1"/>
                        </a:solidFill>
                      </a:endParaRPr>
                    </a:p>
                    <a:p>
                      <a:pPr marL="914400" marR="0" lvl="1" indent="-285750" algn="l" rtl="0">
                        <a:lnSpc>
                          <a:spcPct val="100000"/>
                        </a:lnSpc>
                        <a:spcBef>
                          <a:spcPts val="600"/>
                        </a:spcBef>
                        <a:spcAft>
                          <a:spcPts val="0"/>
                        </a:spcAft>
                        <a:buClr>
                          <a:schemeClr val="dk1"/>
                        </a:buClr>
                        <a:buSzPts val="900"/>
                        <a:buFont typeface="Arial"/>
                        <a:buChar char="❏"/>
                      </a:pPr>
                      <a:r>
                        <a:rPr lang="en" sz="900" u="none" strike="noStrike" cap="none">
                          <a:solidFill>
                            <a:schemeClr val="dk1"/>
                          </a:solidFill>
                        </a:rPr>
                        <a:t>Students who are deaf or hard of hearing.</a:t>
                      </a:r>
                      <a:endParaRPr sz="900" u="none" strike="noStrike" cap="none">
                        <a:solidFill>
                          <a:schemeClr val="dk1"/>
                        </a:solidFill>
                      </a:endParaRPr>
                    </a:p>
                    <a:p>
                      <a:pPr marL="914400" marR="0" lvl="1" indent="-285750" algn="l" rtl="0">
                        <a:lnSpc>
                          <a:spcPct val="100000"/>
                        </a:lnSpc>
                        <a:spcBef>
                          <a:spcPts val="0"/>
                        </a:spcBef>
                        <a:spcAft>
                          <a:spcPts val="0"/>
                        </a:spcAft>
                        <a:buClr>
                          <a:schemeClr val="dk1"/>
                        </a:buClr>
                        <a:buSzPts val="900"/>
                        <a:buFont typeface="Arial"/>
                        <a:buChar char="❏"/>
                      </a:pPr>
                      <a:r>
                        <a:rPr lang="en" sz="900" u="none" strike="noStrike" cap="none">
                          <a:solidFill>
                            <a:schemeClr val="dk1"/>
                          </a:solidFill>
                        </a:rPr>
                        <a:t>Students with specific learning disabilities.</a:t>
                      </a:r>
                      <a:endParaRPr sz="900" u="none" strike="noStrike" cap="none">
                        <a:solidFill>
                          <a:schemeClr val="dk1"/>
                        </a:solidFill>
                      </a:endParaRPr>
                    </a:p>
                  </a:txBody>
                  <a:tcPr marL="91425" marR="91425" marT="91425" marB="91425" anchor="ctr">
                    <a:lnL w="9525" cap="flat" cmpd="sng">
                      <a:solidFill>
                        <a:srgbClr val="151E49"/>
                      </a:solidFill>
                      <a:prstDash val="solid"/>
                      <a:round/>
                      <a:headEnd type="none" w="sm" len="sm"/>
                      <a:tailEnd type="none" w="sm" len="sm"/>
                    </a:lnL>
                    <a:lnR w="9525" cap="flat" cmpd="sng">
                      <a:solidFill>
                        <a:srgbClr val="151E49"/>
                      </a:solidFill>
                      <a:prstDash val="solid"/>
                      <a:round/>
                      <a:headEnd type="none" w="sm" len="sm"/>
                      <a:tailEnd type="none" w="sm" len="sm"/>
                    </a:lnR>
                    <a:lnT w="9525" cap="flat" cmpd="sng">
                      <a:solidFill>
                        <a:srgbClr val="151E49"/>
                      </a:solidFill>
                      <a:prstDash val="solid"/>
                      <a:round/>
                      <a:headEnd type="none" w="sm" len="sm"/>
                      <a:tailEnd type="none" w="sm" len="sm"/>
                    </a:lnT>
                    <a:lnB w="9525" cap="flat" cmpd="sng">
                      <a:solidFill>
                        <a:srgbClr val="151E49"/>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55" name="Google Shape;55;p1"/>
          <p:cNvSpPr/>
          <p:nvPr/>
        </p:nvSpPr>
        <p:spPr>
          <a:xfrm>
            <a:off x="-8575" y="4883350"/>
            <a:ext cx="9152700" cy="260100"/>
          </a:xfrm>
          <a:prstGeom prst="rect">
            <a:avLst/>
          </a:prstGeom>
          <a:solidFill>
            <a:srgbClr val="151E4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900" b="1">
                <a:solidFill>
                  <a:schemeClr val="lt1"/>
                </a:solidFill>
              </a:rPr>
              <a:t>in.gov/doe</a:t>
            </a:r>
            <a:endParaRPr sz="900" b="1">
              <a:solidFill>
                <a:schemeClr val="lt1"/>
              </a:solidFill>
            </a:endParaRPr>
          </a:p>
        </p:txBody>
      </p:sp>
      <p:pic>
        <p:nvPicPr>
          <p:cNvPr id="56" name="Google Shape;56;p1"/>
          <p:cNvPicPr preferRelativeResize="0"/>
          <p:nvPr/>
        </p:nvPicPr>
        <p:blipFill>
          <a:blip r:embed="rId4">
            <a:alphaModFix/>
          </a:blip>
          <a:stretch>
            <a:fillRect/>
          </a:stretch>
        </p:blipFill>
        <p:spPr>
          <a:xfrm>
            <a:off x="429200" y="113150"/>
            <a:ext cx="1006249" cy="356726"/>
          </a:xfrm>
          <a:prstGeom prst="rect">
            <a:avLst/>
          </a:prstGeom>
          <a:noFill/>
          <a:ln>
            <a:noFill/>
          </a:ln>
        </p:spPr>
      </p:pic>
      <p:cxnSp>
        <p:nvCxnSpPr>
          <p:cNvPr id="57" name="Google Shape;57;p1"/>
          <p:cNvCxnSpPr/>
          <p:nvPr/>
        </p:nvCxnSpPr>
        <p:spPr>
          <a:xfrm>
            <a:off x="-51950" y="571425"/>
            <a:ext cx="9367500" cy="0"/>
          </a:xfrm>
          <a:prstGeom prst="straightConnector1">
            <a:avLst/>
          </a:prstGeom>
          <a:noFill/>
          <a:ln w="28575" cap="flat" cmpd="sng">
            <a:solidFill>
              <a:srgbClr val="151E49"/>
            </a:solidFill>
            <a:prstDash val="solid"/>
            <a:round/>
            <a:headEnd type="none" w="med" len="med"/>
            <a:tailEnd type="none" w="med" len="med"/>
          </a:ln>
        </p:spPr>
      </p:cxnSp>
      <p:sp>
        <p:nvSpPr>
          <p:cNvPr id="58" name="Google Shape;58;p1"/>
          <p:cNvSpPr txBox="1"/>
          <p:nvPr/>
        </p:nvSpPr>
        <p:spPr>
          <a:xfrm>
            <a:off x="2126400" y="90775"/>
            <a:ext cx="7017600" cy="30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b="1">
                <a:solidFill>
                  <a:schemeClr val="lt1"/>
                </a:solidFill>
              </a:rPr>
              <a:t>Indiana Speech &amp; Language Evaluation Requirements</a:t>
            </a:r>
            <a:endParaRPr sz="1600" b="1">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
        <p:cNvGrpSpPr/>
        <p:nvPr/>
      </p:nvGrpSpPr>
      <p:grpSpPr>
        <a:xfrm>
          <a:off x="0" y="0"/>
          <a:ext cx="0" cy="0"/>
          <a:chOff x="0" y="0"/>
          <a:chExt cx="0" cy="0"/>
        </a:xfrm>
      </p:grpSpPr>
      <p:sp>
        <p:nvSpPr>
          <p:cNvPr id="63" name="Google Shape;63;g3308cd605c6_0_0"/>
          <p:cNvSpPr/>
          <p:nvPr/>
        </p:nvSpPr>
        <p:spPr>
          <a:xfrm>
            <a:off x="-8575" y="4883350"/>
            <a:ext cx="9152700" cy="260100"/>
          </a:xfrm>
          <a:prstGeom prst="rect">
            <a:avLst/>
          </a:prstGeom>
          <a:solidFill>
            <a:srgbClr val="151E4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900" b="1">
                <a:solidFill>
                  <a:schemeClr val="lt1"/>
                </a:solidFill>
              </a:rPr>
              <a:t>in.gov/doe</a:t>
            </a:r>
            <a:endParaRPr sz="900" b="1">
              <a:solidFill>
                <a:schemeClr val="lt1"/>
              </a:solidFill>
            </a:endParaRPr>
          </a:p>
        </p:txBody>
      </p:sp>
      <p:pic>
        <p:nvPicPr>
          <p:cNvPr id="64" name="Google Shape;64;g3308cd605c6_0_0"/>
          <p:cNvPicPr preferRelativeResize="0"/>
          <p:nvPr/>
        </p:nvPicPr>
        <p:blipFill>
          <a:blip r:embed="rId4">
            <a:alphaModFix/>
          </a:blip>
          <a:stretch>
            <a:fillRect/>
          </a:stretch>
        </p:blipFill>
        <p:spPr>
          <a:xfrm>
            <a:off x="429200" y="113150"/>
            <a:ext cx="1006249" cy="356726"/>
          </a:xfrm>
          <a:prstGeom prst="rect">
            <a:avLst/>
          </a:prstGeom>
          <a:noFill/>
          <a:ln>
            <a:noFill/>
          </a:ln>
        </p:spPr>
      </p:pic>
      <p:cxnSp>
        <p:nvCxnSpPr>
          <p:cNvPr id="65" name="Google Shape;65;g3308cd605c6_0_0"/>
          <p:cNvCxnSpPr/>
          <p:nvPr/>
        </p:nvCxnSpPr>
        <p:spPr>
          <a:xfrm>
            <a:off x="-51950" y="571425"/>
            <a:ext cx="9367500" cy="0"/>
          </a:xfrm>
          <a:prstGeom prst="straightConnector1">
            <a:avLst/>
          </a:prstGeom>
          <a:noFill/>
          <a:ln w="28575" cap="flat" cmpd="sng">
            <a:solidFill>
              <a:srgbClr val="151E49"/>
            </a:solidFill>
            <a:prstDash val="solid"/>
            <a:round/>
            <a:headEnd type="none" w="med" len="med"/>
            <a:tailEnd type="none" w="med" len="med"/>
          </a:ln>
        </p:spPr>
      </p:cxnSp>
      <p:sp>
        <p:nvSpPr>
          <p:cNvPr id="66" name="Google Shape;66;g3308cd605c6_0_0"/>
          <p:cNvSpPr txBox="1"/>
          <p:nvPr/>
        </p:nvSpPr>
        <p:spPr>
          <a:xfrm>
            <a:off x="2126400" y="90775"/>
            <a:ext cx="7017600" cy="30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b="1">
                <a:solidFill>
                  <a:schemeClr val="lt1"/>
                </a:solidFill>
              </a:rPr>
              <a:t>Indiana Speech &amp; Language Evaluation Requirements</a:t>
            </a:r>
            <a:endParaRPr sz="1600" b="1">
              <a:solidFill>
                <a:schemeClr val="lt1"/>
              </a:solidFill>
            </a:endParaRPr>
          </a:p>
        </p:txBody>
      </p:sp>
      <p:graphicFrame>
        <p:nvGraphicFramePr>
          <p:cNvPr id="67" name="Google Shape;67;g3308cd605c6_0_0"/>
          <p:cNvGraphicFramePr/>
          <p:nvPr/>
        </p:nvGraphicFramePr>
        <p:xfrm>
          <a:off x="259488" y="748788"/>
          <a:ext cx="3000000" cy="3000000"/>
        </p:xfrm>
        <a:graphic>
          <a:graphicData uri="http://schemas.openxmlformats.org/drawingml/2006/table">
            <a:tbl>
              <a:tblPr>
                <a:noFill/>
                <a:tableStyleId>{6A768D50-A64C-4C0D-8757-BFDF3B7AF548}</a:tableStyleId>
              </a:tblPr>
              <a:tblGrid>
                <a:gridCol w="903475">
                  <a:extLst>
                    <a:ext uri="{9D8B030D-6E8A-4147-A177-3AD203B41FA5}">
                      <a16:colId xmlns:a16="http://schemas.microsoft.com/office/drawing/2014/main" val="20000"/>
                    </a:ext>
                  </a:extLst>
                </a:gridCol>
                <a:gridCol w="3508000">
                  <a:extLst>
                    <a:ext uri="{9D8B030D-6E8A-4147-A177-3AD203B41FA5}">
                      <a16:colId xmlns:a16="http://schemas.microsoft.com/office/drawing/2014/main" val="20001"/>
                    </a:ext>
                  </a:extLst>
                </a:gridCol>
                <a:gridCol w="4213550">
                  <a:extLst>
                    <a:ext uri="{9D8B030D-6E8A-4147-A177-3AD203B41FA5}">
                      <a16:colId xmlns:a16="http://schemas.microsoft.com/office/drawing/2014/main" val="20002"/>
                    </a:ext>
                  </a:extLst>
                </a:gridCol>
              </a:tblGrid>
              <a:tr h="423825">
                <a:tc>
                  <a:txBody>
                    <a:bodyPr/>
                    <a:lstStyle/>
                    <a:p>
                      <a:pPr marL="0" marR="0" lvl="0" indent="0" algn="ctr" rtl="0">
                        <a:lnSpc>
                          <a:spcPct val="100000"/>
                        </a:lnSpc>
                        <a:spcBef>
                          <a:spcPts val="0"/>
                        </a:spcBef>
                        <a:spcAft>
                          <a:spcPts val="0"/>
                        </a:spcAft>
                        <a:buClr>
                          <a:srgbClr val="000000"/>
                        </a:buClr>
                        <a:buSzPts val="800"/>
                        <a:buFont typeface="Arial"/>
                        <a:buNone/>
                      </a:pPr>
                      <a:r>
                        <a:rPr lang="en" sz="800" b="1" u="none" strike="noStrike" cap="none">
                          <a:solidFill>
                            <a:schemeClr val="lt1"/>
                          </a:solidFill>
                        </a:rPr>
                        <a:t>Eligibility Area</a:t>
                      </a:r>
                      <a:endParaRPr sz="800" b="1" u="none" strike="noStrike" cap="none">
                        <a:solidFill>
                          <a:schemeClr val="lt1"/>
                        </a:solidFill>
                      </a:endParaRPr>
                    </a:p>
                  </a:txBody>
                  <a:tcPr marL="91425" marR="91425" marT="91425" marB="91425" anchor="ctr">
                    <a:lnL w="9525" cap="flat" cmpd="sng">
                      <a:solidFill>
                        <a:srgbClr val="151E49"/>
                      </a:solidFill>
                      <a:prstDash val="solid"/>
                      <a:round/>
                      <a:headEnd type="none" w="sm" len="sm"/>
                      <a:tailEnd type="none" w="sm" len="sm"/>
                    </a:lnL>
                    <a:lnR w="9525" cap="flat" cmpd="sng">
                      <a:solidFill>
                        <a:srgbClr val="151E49"/>
                      </a:solidFill>
                      <a:prstDash val="solid"/>
                      <a:round/>
                      <a:headEnd type="none" w="sm" len="sm"/>
                      <a:tailEnd type="none" w="sm" len="sm"/>
                    </a:lnR>
                    <a:lnT w="9525" cap="flat" cmpd="sng">
                      <a:solidFill>
                        <a:srgbClr val="151E49"/>
                      </a:solidFill>
                      <a:prstDash val="solid"/>
                      <a:round/>
                      <a:headEnd type="none" w="sm" len="sm"/>
                      <a:tailEnd type="none" w="sm" len="sm"/>
                    </a:lnT>
                    <a:lnB w="9525" cap="flat" cmpd="sng">
                      <a:solidFill>
                        <a:srgbClr val="151E49"/>
                      </a:solidFill>
                      <a:prstDash val="solid"/>
                      <a:round/>
                      <a:headEnd type="none" w="sm" len="sm"/>
                      <a:tailEnd type="none" w="sm" len="sm"/>
                    </a:lnB>
                    <a:gradFill>
                      <a:gsLst>
                        <a:gs pos="0">
                          <a:srgbClr val="323F80"/>
                        </a:gs>
                        <a:gs pos="100000">
                          <a:srgbClr val="151E49"/>
                        </a:gs>
                      </a:gsLst>
                      <a:lin ang="5400700" scaled="0"/>
                    </a:gradFill>
                  </a:tcPr>
                </a:tc>
                <a:tc>
                  <a:txBody>
                    <a:bodyPr/>
                    <a:lstStyle/>
                    <a:p>
                      <a:pPr marL="0" marR="0" lvl="0" indent="0" algn="ctr" rtl="0">
                        <a:lnSpc>
                          <a:spcPct val="100000"/>
                        </a:lnSpc>
                        <a:spcBef>
                          <a:spcPts val="0"/>
                        </a:spcBef>
                        <a:spcAft>
                          <a:spcPts val="0"/>
                        </a:spcAft>
                        <a:buClr>
                          <a:srgbClr val="000000"/>
                        </a:buClr>
                        <a:buSzPts val="800"/>
                        <a:buFont typeface="Arial"/>
                        <a:buNone/>
                      </a:pPr>
                      <a:r>
                        <a:rPr lang="en" sz="800" b="1" u="none" strike="noStrike" cap="none">
                          <a:solidFill>
                            <a:schemeClr val="lt1"/>
                          </a:solidFill>
                        </a:rPr>
                        <a:t>Required Multidisciplinary Team Members for Evaluation</a:t>
                      </a:r>
                      <a:endParaRPr sz="800" b="1" u="none" strike="noStrike" cap="none">
                        <a:solidFill>
                          <a:schemeClr val="lt1"/>
                        </a:solidFill>
                      </a:endParaRPr>
                    </a:p>
                    <a:p>
                      <a:pPr marL="0" marR="0" lvl="0" indent="0" algn="ctr" rtl="0">
                        <a:lnSpc>
                          <a:spcPct val="100000"/>
                        </a:lnSpc>
                        <a:spcBef>
                          <a:spcPts val="0"/>
                        </a:spcBef>
                        <a:spcAft>
                          <a:spcPts val="0"/>
                        </a:spcAft>
                        <a:buClr>
                          <a:srgbClr val="000000"/>
                        </a:buClr>
                        <a:buSzPts val="800"/>
                        <a:buFont typeface="Arial"/>
                        <a:buNone/>
                      </a:pPr>
                      <a:r>
                        <a:rPr lang="en" sz="800" i="1" u="none" strike="noStrike" cap="none">
                          <a:solidFill>
                            <a:schemeClr val="lt1"/>
                          </a:solidFill>
                        </a:rPr>
                        <a:t>511 IAC 7-32-65</a:t>
                      </a:r>
                      <a:endParaRPr sz="800" i="1" u="none" strike="noStrike" cap="none">
                        <a:solidFill>
                          <a:schemeClr val="lt1"/>
                        </a:solidFill>
                      </a:endParaRPr>
                    </a:p>
                  </a:txBody>
                  <a:tcPr marL="91425" marR="91425" marT="91425" marB="91425">
                    <a:lnL w="9525" cap="flat" cmpd="sng">
                      <a:solidFill>
                        <a:srgbClr val="151E49"/>
                      </a:solidFill>
                      <a:prstDash val="solid"/>
                      <a:round/>
                      <a:headEnd type="none" w="sm" len="sm"/>
                      <a:tailEnd type="none" w="sm" len="sm"/>
                    </a:lnL>
                    <a:lnR w="9525" cap="flat" cmpd="sng">
                      <a:solidFill>
                        <a:srgbClr val="151E49"/>
                      </a:solidFill>
                      <a:prstDash val="solid"/>
                      <a:round/>
                      <a:headEnd type="none" w="sm" len="sm"/>
                      <a:tailEnd type="none" w="sm" len="sm"/>
                    </a:lnR>
                    <a:lnT w="9525" cap="flat" cmpd="sng">
                      <a:solidFill>
                        <a:srgbClr val="151E49"/>
                      </a:solidFill>
                      <a:prstDash val="solid"/>
                      <a:round/>
                      <a:headEnd type="none" w="sm" len="sm"/>
                      <a:tailEnd type="none" w="sm" len="sm"/>
                    </a:lnT>
                    <a:lnB w="9525" cap="flat" cmpd="sng">
                      <a:solidFill>
                        <a:srgbClr val="151E49"/>
                      </a:solidFill>
                      <a:prstDash val="solid"/>
                      <a:round/>
                      <a:headEnd type="none" w="sm" len="sm"/>
                      <a:tailEnd type="none" w="sm" len="sm"/>
                    </a:lnB>
                    <a:gradFill>
                      <a:gsLst>
                        <a:gs pos="0">
                          <a:srgbClr val="323F80"/>
                        </a:gs>
                        <a:gs pos="100000">
                          <a:srgbClr val="151E49"/>
                        </a:gs>
                      </a:gsLst>
                      <a:lin ang="5400700" scaled="0"/>
                    </a:gradFill>
                  </a:tcPr>
                </a:tc>
                <a:tc>
                  <a:txBody>
                    <a:bodyPr/>
                    <a:lstStyle/>
                    <a:p>
                      <a:pPr marL="0" marR="0" lvl="0" indent="0" algn="ctr" rtl="0">
                        <a:lnSpc>
                          <a:spcPct val="100000"/>
                        </a:lnSpc>
                        <a:spcBef>
                          <a:spcPts val="0"/>
                        </a:spcBef>
                        <a:spcAft>
                          <a:spcPts val="0"/>
                        </a:spcAft>
                        <a:buClr>
                          <a:srgbClr val="000000"/>
                        </a:buClr>
                        <a:buSzPts val="800"/>
                        <a:buFont typeface="Arial"/>
                        <a:buNone/>
                      </a:pPr>
                      <a:r>
                        <a:rPr lang="en" sz="800" b="1" u="none" strike="noStrike" cap="none">
                          <a:solidFill>
                            <a:schemeClr val="lt1"/>
                          </a:solidFill>
                        </a:rPr>
                        <a:t>Case Conference Committee (CCC) Participants </a:t>
                      </a:r>
                      <a:endParaRPr sz="800" b="1" u="none" strike="noStrike" cap="none">
                        <a:solidFill>
                          <a:schemeClr val="lt1"/>
                        </a:solidFill>
                      </a:endParaRPr>
                    </a:p>
                    <a:p>
                      <a:pPr marL="0" marR="0" lvl="0" indent="0" algn="ctr" rtl="0">
                        <a:lnSpc>
                          <a:spcPct val="100000"/>
                        </a:lnSpc>
                        <a:spcBef>
                          <a:spcPts val="0"/>
                        </a:spcBef>
                        <a:spcAft>
                          <a:spcPts val="0"/>
                        </a:spcAft>
                        <a:buClr>
                          <a:srgbClr val="000000"/>
                        </a:buClr>
                        <a:buSzPts val="800"/>
                        <a:buFont typeface="Arial"/>
                        <a:buNone/>
                      </a:pPr>
                      <a:r>
                        <a:rPr lang="en" sz="800" i="1" u="none" strike="noStrike" cap="none">
                          <a:solidFill>
                            <a:schemeClr val="lt1"/>
                          </a:solidFill>
                        </a:rPr>
                        <a:t>511 IAC 7-42-3</a:t>
                      </a:r>
                      <a:endParaRPr sz="800" i="1" u="none" strike="noStrike" cap="none">
                        <a:solidFill>
                          <a:schemeClr val="lt1"/>
                        </a:solidFill>
                      </a:endParaRPr>
                    </a:p>
                  </a:txBody>
                  <a:tcPr marL="91425" marR="91425" marT="91425" marB="91425">
                    <a:lnL w="9525" cap="flat" cmpd="sng">
                      <a:solidFill>
                        <a:srgbClr val="151E49"/>
                      </a:solidFill>
                      <a:prstDash val="solid"/>
                      <a:round/>
                      <a:headEnd type="none" w="sm" len="sm"/>
                      <a:tailEnd type="none" w="sm" len="sm"/>
                    </a:lnL>
                    <a:lnR w="9525" cap="flat" cmpd="sng">
                      <a:solidFill>
                        <a:srgbClr val="151E49"/>
                      </a:solidFill>
                      <a:prstDash val="solid"/>
                      <a:round/>
                      <a:headEnd type="none" w="sm" len="sm"/>
                      <a:tailEnd type="none" w="sm" len="sm"/>
                    </a:lnR>
                    <a:lnT w="9525" cap="flat" cmpd="sng">
                      <a:solidFill>
                        <a:srgbClr val="151E49"/>
                      </a:solidFill>
                      <a:prstDash val="solid"/>
                      <a:round/>
                      <a:headEnd type="none" w="sm" len="sm"/>
                      <a:tailEnd type="none" w="sm" len="sm"/>
                    </a:lnT>
                    <a:lnB w="9525" cap="flat" cmpd="sng">
                      <a:solidFill>
                        <a:srgbClr val="151E49"/>
                      </a:solidFill>
                      <a:prstDash val="solid"/>
                      <a:round/>
                      <a:headEnd type="none" w="sm" len="sm"/>
                      <a:tailEnd type="none" w="sm" len="sm"/>
                    </a:lnB>
                    <a:gradFill>
                      <a:gsLst>
                        <a:gs pos="0">
                          <a:srgbClr val="323F80"/>
                        </a:gs>
                        <a:gs pos="100000">
                          <a:srgbClr val="151E49"/>
                        </a:gs>
                      </a:gsLst>
                      <a:lin ang="5400700" scaled="0"/>
                    </a:gradFill>
                  </a:tcPr>
                </a:tc>
                <a:extLst>
                  <a:ext uri="{0D108BD9-81ED-4DB2-BD59-A6C34878D82A}">
                    <a16:rowId xmlns:a16="http://schemas.microsoft.com/office/drawing/2014/main" val="10000"/>
                  </a:ext>
                </a:extLst>
              </a:tr>
              <a:tr h="1251400">
                <a:tc>
                  <a:txBody>
                    <a:bodyPr/>
                    <a:lstStyle/>
                    <a:p>
                      <a:pPr marL="0" marR="0" lvl="0" indent="0" algn="ctr" rtl="0">
                        <a:lnSpc>
                          <a:spcPct val="100000"/>
                        </a:lnSpc>
                        <a:spcBef>
                          <a:spcPts val="0"/>
                        </a:spcBef>
                        <a:spcAft>
                          <a:spcPts val="0"/>
                        </a:spcAft>
                        <a:buClr>
                          <a:srgbClr val="000000"/>
                        </a:buClr>
                        <a:buSzPts val="800"/>
                        <a:buFont typeface="Arial"/>
                        <a:buNone/>
                      </a:pPr>
                      <a:r>
                        <a:rPr lang="en" sz="800" b="1" u="none" strike="noStrike" cap="none">
                          <a:solidFill>
                            <a:schemeClr val="lt1"/>
                          </a:solidFill>
                        </a:rPr>
                        <a:t>Speech Impairment</a:t>
                      </a:r>
                      <a:endParaRPr sz="800" b="1" u="none" strike="noStrike" cap="none">
                        <a:solidFill>
                          <a:schemeClr val="lt1"/>
                        </a:solidFill>
                      </a:endParaRPr>
                    </a:p>
                  </a:txBody>
                  <a:tcPr marL="91425" marR="91425" marT="91425" marB="91425" anchor="ctr">
                    <a:lnL w="9525" cap="flat" cmpd="sng">
                      <a:solidFill>
                        <a:srgbClr val="151E49"/>
                      </a:solidFill>
                      <a:prstDash val="solid"/>
                      <a:round/>
                      <a:headEnd type="none" w="sm" len="sm"/>
                      <a:tailEnd type="none" w="sm" len="sm"/>
                    </a:lnL>
                    <a:lnR w="9525" cap="flat" cmpd="sng">
                      <a:solidFill>
                        <a:srgbClr val="151E49"/>
                      </a:solidFill>
                      <a:prstDash val="solid"/>
                      <a:round/>
                      <a:headEnd type="none" w="sm" len="sm"/>
                      <a:tailEnd type="none" w="sm" len="sm"/>
                    </a:lnR>
                    <a:lnT w="9525" cap="flat" cmpd="sng">
                      <a:solidFill>
                        <a:srgbClr val="151E49"/>
                      </a:solidFill>
                      <a:prstDash val="solid"/>
                      <a:round/>
                      <a:headEnd type="none" w="sm" len="sm"/>
                      <a:tailEnd type="none" w="sm" len="sm"/>
                    </a:lnT>
                    <a:lnB w="9525" cap="flat" cmpd="sng">
                      <a:solidFill>
                        <a:srgbClr val="151E49"/>
                      </a:solidFill>
                      <a:prstDash val="solid"/>
                      <a:round/>
                      <a:headEnd type="none" w="sm" len="sm"/>
                      <a:tailEnd type="none" w="sm" len="sm"/>
                    </a:lnB>
                    <a:solidFill>
                      <a:srgbClr val="3D497B"/>
                    </a:solidFill>
                  </a:tcPr>
                </a:tc>
                <a:tc>
                  <a:txBody>
                    <a:bodyPr/>
                    <a:lstStyle/>
                    <a:p>
                      <a:pPr marL="457200" marR="0" lvl="0" indent="-279400" algn="l" rtl="0">
                        <a:lnSpc>
                          <a:spcPct val="100000"/>
                        </a:lnSpc>
                        <a:spcBef>
                          <a:spcPts val="0"/>
                        </a:spcBef>
                        <a:spcAft>
                          <a:spcPts val="0"/>
                        </a:spcAft>
                        <a:buClr>
                          <a:srgbClr val="000000"/>
                        </a:buClr>
                        <a:buSzPts val="800"/>
                        <a:buFont typeface="Arial"/>
                        <a:buChar char="❏"/>
                      </a:pPr>
                      <a:r>
                        <a:rPr lang="en" sz="800" u="none" strike="noStrike" cap="none"/>
                        <a:t>511 IAC 7-32-65 “Multidisciplinary team” </a:t>
                      </a:r>
                      <a:endParaRPr sz="800" u="none" strike="noStrike" cap="none"/>
                    </a:p>
                    <a:p>
                      <a:pPr marL="914400" marR="0" lvl="1" indent="-279400" algn="l" rtl="0">
                        <a:lnSpc>
                          <a:spcPct val="100000"/>
                        </a:lnSpc>
                        <a:spcBef>
                          <a:spcPts val="400"/>
                        </a:spcBef>
                        <a:spcAft>
                          <a:spcPts val="0"/>
                        </a:spcAft>
                        <a:buClr>
                          <a:srgbClr val="000000"/>
                        </a:buClr>
                        <a:buSzPts val="800"/>
                        <a:buFont typeface="Arial"/>
                        <a:buChar char="❏"/>
                      </a:pPr>
                      <a:r>
                        <a:rPr lang="en" sz="800" u="none" strike="noStrike" cap="none"/>
                        <a:t>(1) At least one (1) teacher licensed in, or other specialist with knowledge in, the area of suspected disability.</a:t>
                      </a:r>
                      <a:endParaRPr sz="800" u="none" strike="noStrike" cap="none"/>
                    </a:p>
                    <a:p>
                      <a:pPr marL="914400" marR="0" lvl="1" indent="-279400" algn="l" rtl="0">
                        <a:lnSpc>
                          <a:spcPct val="100000"/>
                        </a:lnSpc>
                        <a:spcBef>
                          <a:spcPts val="400"/>
                        </a:spcBef>
                        <a:spcAft>
                          <a:spcPts val="0"/>
                        </a:spcAft>
                        <a:buClr>
                          <a:srgbClr val="000000"/>
                        </a:buClr>
                        <a:buSzPts val="800"/>
                        <a:buFont typeface="Arial"/>
                        <a:buChar char="❏"/>
                      </a:pPr>
                      <a:r>
                        <a:rPr lang="en" sz="800" u="none" strike="noStrike" cap="none"/>
                        <a:t>(2) For a student with a suspecte</a:t>
                      </a:r>
                      <a:r>
                        <a:rPr lang="en" sz="800"/>
                        <a:t>d </a:t>
                      </a:r>
                      <a:r>
                        <a:rPr lang="en" sz="800" u="none" strike="noStrike" cap="none"/>
                        <a:t>(C) speech impairment only, a speech-language pathologist may serve as the sole qualified professional on the multidisciplinary team.</a:t>
                      </a:r>
                      <a:endParaRPr sz="800" u="none" strike="noStrike" cap="none"/>
                    </a:p>
                  </a:txBody>
                  <a:tcPr marL="91425" marR="91425" marT="91425" marB="91425">
                    <a:lnL w="9525" cap="flat" cmpd="sng">
                      <a:solidFill>
                        <a:srgbClr val="151E49"/>
                      </a:solidFill>
                      <a:prstDash val="solid"/>
                      <a:round/>
                      <a:headEnd type="none" w="sm" len="sm"/>
                      <a:tailEnd type="none" w="sm" len="sm"/>
                    </a:lnL>
                    <a:lnR w="9525" cap="flat" cmpd="sng">
                      <a:solidFill>
                        <a:srgbClr val="151E49"/>
                      </a:solidFill>
                      <a:prstDash val="solid"/>
                      <a:round/>
                      <a:headEnd type="none" w="sm" len="sm"/>
                      <a:tailEnd type="none" w="sm" len="sm"/>
                    </a:lnR>
                    <a:lnT w="9525" cap="flat" cmpd="sng">
                      <a:solidFill>
                        <a:srgbClr val="151E49"/>
                      </a:solidFill>
                      <a:prstDash val="solid"/>
                      <a:round/>
                      <a:headEnd type="none" w="sm" len="sm"/>
                      <a:tailEnd type="none" w="sm" len="sm"/>
                    </a:lnT>
                    <a:lnB w="9525" cap="flat" cmpd="sng">
                      <a:solidFill>
                        <a:srgbClr val="151E49"/>
                      </a:solidFill>
                      <a:prstDash val="solid"/>
                      <a:round/>
                      <a:headEnd type="none" w="sm" len="sm"/>
                      <a:tailEnd type="none" w="sm" len="sm"/>
                    </a:lnB>
                  </a:tcPr>
                </a:tc>
                <a:tc rowSpan="2">
                  <a:txBody>
                    <a:bodyPr/>
                    <a:lstStyle/>
                    <a:p>
                      <a:pPr marL="457200" marR="0" lvl="0" indent="-279400" algn="l" rtl="0">
                        <a:lnSpc>
                          <a:spcPct val="100000"/>
                        </a:lnSpc>
                        <a:spcBef>
                          <a:spcPts val="0"/>
                        </a:spcBef>
                        <a:spcAft>
                          <a:spcPts val="0"/>
                        </a:spcAft>
                        <a:buClr>
                          <a:srgbClr val="000000"/>
                        </a:buClr>
                        <a:buSzPts val="800"/>
                        <a:buFont typeface="Arial"/>
                        <a:buChar char="❏"/>
                      </a:pPr>
                      <a:r>
                        <a:rPr lang="en" sz="800" u="none" strike="noStrike" cap="none"/>
                        <a:t>For each CCC meeting, the public agency must designate a representative who is: </a:t>
                      </a:r>
                      <a:endParaRPr sz="800" u="none" strike="noStrike" cap="none"/>
                    </a:p>
                    <a:p>
                      <a:pPr marL="914400" marR="0" lvl="1" indent="-279400" algn="l" rtl="0">
                        <a:lnSpc>
                          <a:spcPct val="100000"/>
                        </a:lnSpc>
                        <a:spcBef>
                          <a:spcPts val="400"/>
                        </a:spcBef>
                        <a:spcAft>
                          <a:spcPts val="0"/>
                        </a:spcAft>
                        <a:buClr>
                          <a:srgbClr val="000000"/>
                        </a:buClr>
                        <a:buSzPts val="800"/>
                        <a:buFont typeface="Arial"/>
                        <a:buChar char="❏"/>
                      </a:pPr>
                      <a:r>
                        <a:rPr lang="en" sz="800" u="none" strike="noStrike" cap="none"/>
                        <a:t>Knowledgeable about the availability of, and has the authority to commit resources of the public agency</a:t>
                      </a:r>
                      <a:r>
                        <a:rPr lang="en" sz="800"/>
                        <a:t>;</a:t>
                      </a:r>
                      <a:endParaRPr sz="800" u="none" strike="noStrike" cap="none"/>
                    </a:p>
                    <a:p>
                      <a:pPr marL="914400" marR="0" lvl="1" indent="-279400" algn="l" rtl="0">
                        <a:lnSpc>
                          <a:spcPct val="100000"/>
                        </a:lnSpc>
                        <a:spcBef>
                          <a:spcPts val="400"/>
                        </a:spcBef>
                        <a:spcAft>
                          <a:spcPts val="0"/>
                        </a:spcAft>
                        <a:buClr>
                          <a:srgbClr val="000000"/>
                        </a:buClr>
                        <a:buSzPts val="800"/>
                        <a:buFont typeface="Arial"/>
                        <a:buChar char="❏"/>
                      </a:pPr>
                      <a:r>
                        <a:rPr lang="en" sz="800" u="none" strike="noStrike" cap="none"/>
                        <a:t>Qualified to provide or supervise the provision of specially designed instruction to meet the unique needs of students with disabilities; and </a:t>
                      </a:r>
                      <a:endParaRPr sz="800" u="none" strike="noStrike" cap="none"/>
                    </a:p>
                    <a:p>
                      <a:pPr marL="914400" marR="0" lvl="1" indent="-279400" algn="l" rtl="0">
                        <a:lnSpc>
                          <a:spcPct val="100000"/>
                        </a:lnSpc>
                        <a:spcBef>
                          <a:spcPts val="400"/>
                        </a:spcBef>
                        <a:spcAft>
                          <a:spcPts val="0"/>
                        </a:spcAft>
                        <a:buClr>
                          <a:srgbClr val="000000"/>
                        </a:buClr>
                        <a:buSzPts val="800"/>
                        <a:buFont typeface="Arial"/>
                        <a:buChar char="❏"/>
                      </a:pPr>
                      <a:r>
                        <a:rPr lang="en" sz="800" u="none" strike="noStrike" cap="none"/>
                        <a:t>Knowledgeable about the general education curriculum.</a:t>
                      </a:r>
                      <a:endParaRPr sz="800" u="none" strike="noStrike" cap="none"/>
                    </a:p>
                    <a:p>
                      <a:pPr marL="457200" marR="0" lvl="0" indent="-279400" algn="l" rtl="0">
                        <a:lnSpc>
                          <a:spcPct val="100000"/>
                        </a:lnSpc>
                        <a:spcBef>
                          <a:spcPts val="400"/>
                        </a:spcBef>
                        <a:spcAft>
                          <a:spcPts val="0"/>
                        </a:spcAft>
                        <a:buClr>
                          <a:srgbClr val="000000"/>
                        </a:buClr>
                        <a:buSzPts val="800"/>
                        <a:buFont typeface="Arial"/>
                        <a:buChar char="❏"/>
                      </a:pPr>
                      <a:r>
                        <a:rPr lang="en" sz="800" u="none" strike="noStrike" cap="none"/>
                        <a:t>(b) The public agency must ensure that the case conference participants include the following: </a:t>
                      </a:r>
                      <a:endParaRPr sz="800" u="none" strike="noStrike" cap="none"/>
                    </a:p>
                    <a:p>
                      <a:pPr marL="914400" marR="0" lvl="1" indent="-279400" algn="l" rtl="0">
                        <a:lnSpc>
                          <a:spcPct val="100000"/>
                        </a:lnSpc>
                        <a:spcBef>
                          <a:spcPts val="400"/>
                        </a:spcBef>
                        <a:spcAft>
                          <a:spcPts val="0"/>
                        </a:spcAft>
                        <a:buClr>
                          <a:srgbClr val="000000"/>
                        </a:buClr>
                        <a:buSzPts val="800"/>
                        <a:buFont typeface="Arial"/>
                        <a:buChar char="❏"/>
                      </a:pPr>
                      <a:r>
                        <a:rPr lang="en" sz="800" u="none" strike="noStrike" cap="none"/>
                        <a:t>(1) Designated public agency representative;</a:t>
                      </a:r>
                      <a:endParaRPr sz="800" u="none" strike="noStrike" cap="none"/>
                    </a:p>
                    <a:p>
                      <a:pPr marL="914400" marR="0" lvl="1" indent="-279400" algn="l" rtl="0">
                        <a:lnSpc>
                          <a:spcPct val="100000"/>
                        </a:lnSpc>
                        <a:spcBef>
                          <a:spcPts val="400"/>
                        </a:spcBef>
                        <a:spcAft>
                          <a:spcPts val="0"/>
                        </a:spcAft>
                        <a:buClr>
                          <a:srgbClr val="000000"/>
                        </a:buClr>
                        <a:buSzPts val="800"/>
                        <a:buFont typeface="Arial"/>
                        <a:buChar char="❏"/>
                      </a:pPr>
                      <a:r>
                        <a:rPr lang="en" sz="800" u="none" strike="noStrike" cap="none"/>
                        <a:t>(2) One of the following:</a:t>
                      </a:r>
                      <a:endParaRPr sz="800" u="none" strike="noStrike" cap="none"/>
                    </a:p>
                    <a:p>
                      <a:pPr marL="1371600" marR="0" lvl="2" indent="-279400" algn="l" rtl="0">
                        <a:lnSpc>
                          <a:spcPct val="100000"/>
                        </a:lnSpc>
                        <a:spcBef>
                          <a:spcPts val="400"/>
                        </a:spcBef>
                        <a:spcAft>
                          <a:spcPts val="0"/>
                        </a:spcAft>
                        <a:buClr>
                          <a:srgbClr val="000000"/>
                        </a:buClr>
                        <a:buSzPts val="800"/>
                        <a:buFont typeface="Arial"/>
                        <a:buChar char="❏"/>
                      </a:pPr>
                      <a:r>
                        <a:rPr lang="en" sz="800" u="none" strike="noStrike" cap="none"/>
                        <a:t>The student’s current teacher of record;</a:t>
                      </a:r>
                      <a:endParaRPr sz="800" u="none" strike="noStrike" cap="none"/>
                    </a:p>
                    <a:p>
                      <a:pPr marL="1371600" marR="0" lvl="2" indent="-279400" algn="l" rtl="0">
                        <a:lnSpc>
                          <a:spcPct val="100000"/>
                        </a:lnSpc>
                        <a:spcBef>
                          <a:spcPts val="400"/>
                        </a:spcBef>
                        <a:spcAft>
                          <a:spcPts val="0"/>
                        </a:spcAft>
                        <a:buClr>
                          <a:srgbClr val="000000"/>
                        </a:buClr>
                        <a:buSzPts val="800"/>
                        <a:buFont typeface="Arial"/>
                        <a:buChar char="❏"/>
                      </a:pPr>
                      <a:r>
                        <a:rPr lang="en" sz="800" u="none" strike="noStrike" cap="none"/>
                        <a:t>In the case of a student with a language or speech impairment only, the speech-language pathologist; </a:t>
                      </a:r>
                      <a:endParaRPr sz="800" u="none" strike="noStrike" cap="none"/>
                    </a:p>
                    <a:p>
                      <a:pPr marL="1371600" marR="0" lvl="2" indent="-279400" algn="l" rtl="0">
                        <a:lnSpc>
                          <a:spcPct val="100000"/>
                        </a:lnSpc>
                        <a:spcBef>
                          <a:spcPts val="400"/>
                        </a:spcBef>
                        <a:spcAft>
                          <a:spcPts val="0"/>
                        </a:spcAft>
                        <a:buClr>
                          <a:srgbClr val="000000"/>
                        </a:buClr>
                        <a:buSzPts val="800"/>
                        <a:buFont typeface="Arial"/>
                        <a:buChar char="❏"/>
                      </a:pPr>
                      <a:r>
                        <a:rPr lang="en" sz="800" u="none" strike="noStrike" cap="none"/>
                        <a:t>For a student whose initial eligibility is being considered, a teacher license in the area of the suspected disability;</a:t>
                      </a:r>
                      <a:endParaRPr sz="800" u="none" strike="noStrike" cap="none"/>
                    </a:p>
                    <a:p>
                      <a:pPr marL="914400" marR="0" lvl="1" indent="-279400" algn="l" rtl="0">
                        <a:lnSpc>
                          <a:spcPct val="100000"/>
                        </a:lnSpc>
                        <a:spcBef>
                          <a:spcPts val="400"/>
                        </a:spcBef>
                        <a:spcAft>
                          <a:spcPts val="0"/>
                        </a:spcAft>
                        <a:buClr>
                          <a:srgbClr val="000000"/>
                        </a:buClr>
                        <a:buSzPts val="800"/>
                        <a:buFont typeface="Arial"/>
                        <a:buChar char="❏"/>
                      </a:pPr>
                      <a:r>
                        <a:rPr lang="en" sz="800" u="none" strike="noStrike" cap="none"/>
                        <a:t>(3) At least one (1) of the student’s general education teachers;</a:t>
                      </a:r>
                      <a:endParaRPr sz="800" u="none" strike="noStrike" cap="none"/>
                    </a:p>
                    <a:p>
                      <a:pPr marL="914400" marR="0" lvl="1" indent="-279400" algn="l" rtl="0">
                        <a:lnSpc>
                          <a:spcPct val="100000"/>
                        </a:lnSpc>
                        <a:spcBef>
                          <a:spcPts val="400"/>
                        </a:spcBef>
                        <a:spcAft>
                          <a:spcPts val="0"/>
                        </a:spcAft>
                        <a:buClr>
                          <a:srgbClr val="000000"/>
                        </a:buClr>
                        <a:buSzPts val="800"/>
                        <a:buFont typeface="Arial"/>
                        <a:buChar char="❏"/>
                      </a:pPr>
                      <a:r>
                        <a:rPr lang="en" sz="800" u="none" strike="noStrike" cap="none"/>
                        <a:t>(4) An individual who can interpret the instructional implications of evaluation results. This may be a member described in 1-3; and</a:t>
                      </a:r>
                      <a:endParaRPr sz="800" u="none" strike="noStrike" cap="none"/>
                    </a:p>
                    <a:p>
                      <a:pPr marL="914400" marR="0" lvl="1" indent="-279400" algn="l" rtl="0">
                        <a:lnSpc>
                          <a:spcPct val="100000"/>
                        </a:lnSpc>
                        <a:spcBef>
                          <a:spcPts val="400"/>
                        </a:spcBef>
                        <a:spcAft>
                          <a:spcPts val="0"/>
                        </a:spcAft>
                        <a:buClr>
                          <a:srgbClr val="000000"/>
                        </a:buClr>
                        <a:buSzPts val="800"/>
                        <a:buFont typeface="Arial"/>
                        <a:buChar char="❏"/>
                      </a:pPr>
                      <a:r>
                        <a:rPr lang="en" sz="800" u="none" strike="noStrike" cap="none"/>
                        <a:t>(5) The parent of a student less than 18 years of age; or the student of legal age, unless the parent or student choose not to participate. </a:t>
                      </a:r>
                      <a:endParaRPr sz="800" u="none" strike="noStrike" cap="none"/>
                    </a:p>
                  </a:txBody>
                  <a:tcPr marL="91425" marR="91425" marT="91425" marB="91425">
                    <a:lnL w="9525" cap="flat" cmpd="sng">
                      <a:solidFill>
                        <a:srgbClr val="151E49"/>
                      </a:solidFill>
                      <a:prstDash val="solid"/>
                      <a:round/>
                      <a:headEnd type="none" w="sm" len="sm"/>
                      <a:tailEnd type="none" w="sm" len="sm"/>
                    </a:lnL>
                    <a:lnR w="9525" cap="flat" cmpd="sng">
                      <a:solidFill>
                        <a:srgbClr val="151E49"/>
                      </a:solidFill>
                      <a:prstDash val="solid"/>
                      <a:round/>
                      <a:headEnd type="none" w="sm" len="sm"/>
                      <a:tailEnd type="none" w="sm" len="sm"/>
                    </a:lnR>
                    <a:lnT w="9525" cap="flat" cmpd="sng">
                      <a:solidFill>
                        <a:srgbClr val="151E49"/>
                      </a:solidFill>
                      <a:prstDash val="solid"/>
                      <a:round/>
                      <a:headEnd type="none" w="sm" len="sm"/>
                      <a:tailEnd type="none" w="sm" len="sm"/>
                    </a:lnT>
                    <a:lnB w="9525" cap="flat" cmpd="sng">
                      <a:solidFill>
                        <a:srgbClr val="151E49"/>
                      </a:solidFill>
                      <a:prstDash val="solid"/>
                      <a:round/>
                      <a:headEnd type="none" w="sm" len="sm"/>
                      <a:tailEnd type="none" w="sm" len="sm"/>
                    </a:lnB>
                  </a:tcPr>
                </a:tc>
                <a:extLst>
                  <a:ext uri="{0D108BD9-81ED-4DB2-BD59-A6C34878D82A}">
                    <a16:rowId xmlns:a16="http://schemas.microsoft.com/office/drawing/2014/main" val="10001"/>
                  </a:ext>
                </a:extLst>
              </a:tr>
              <a:tr h="2270725">
                <a:tc>
                  <a:txBody>
                    <a:bodyPr/>
                    <a:lstStyle/>
                    <a:p>
                      <a:pPr marL="0" marR="0" lvl="0" indent="0" algn="ctr" rtl="0">
                        <a:lnSpc>
                          <a:spcPct val="100000"/>
                        </a:lnSpc>
                        <a:spcBef>
                          <a:spcPts val="0"/>
                        </a:spcBef>
                        <a:spcAft>
                          <a:spcPts val="0"/>
                        </a:spcAft>
                        <a:buClr>
                          <a:srgbClr val="000000"/>
                        </a:buClr>
                        <a:buSzPts val="800"/>
                        <a:buFont typeface="Arial"/>
                        <a:buNone/>
                      </a:pPr>
                      <a:r>
                        <a:rPr lang="en" sz="800" b="1" u="none" strike="noStrike" cap="none">
                          <a:solidFill>
                            <a:schemeClr val="lt1"/>
                          </a:solidFill>
                        </a:rPr>
                        <a:t>Language Impairment</a:t>
                      </a:r>
                      <a:endParaRPr sz="800" b="1" u="none" strike="noStrike" cap="none">
                        <a:solidFill>
                          <a:schemeClr val="lt1"/>
                        </a:solidFill>
                      </a:endParaRPr>
                    </a:p>
                  </a:txBody>
                  <a:tcPr marL="91425" marR="91425" marT="91425" marB="91425" anchor="ctr">
                    <a:lnL w="9525" cap="flat" cmpd="sng">
                      <a:solidFill>
                        <a:srgbClr val="151E49"/>
                      </a:solidFill>
                      <a:prstDash val="solid"/>
                      <a:round/>
                      <a:headEnd type="none" w="sm" len="sm"/>
                      <a:tailEnd type="none" w="sm" len="sm"/>
                    </a:lnL>
                    <a:lnR w="9525" cap="flat" cmpd="sng">
                      <a:solidFill>
                        <a:srgbClr val="151E49"/>
                      </a:solidFill>
                      <a:prstDash val="solid"/>
                      <a:round/>
                      <a:headEnd type="none" w="sm" len="sm"/>
                      <a:tailEnd type="none" w="sm" len="sm"/>
                    </a:lnR>
                    <a:lnT w="9525" cap="flat" cmpd="sng">
                      <a:solidFill>
                        <a:srgbClr val="151E49"/>
                      </a:solidFill>
                      <a:prstDash val="solid"/>
                      <a:round/>
                      <a:headEnd type="none" w="sm" len="sm"/>
                      <a:tailEnd type="none" w="sm" len="sm"/>
                    </a:lnT>
                    <a:lnB w="9525" cap="flat" cmpd="sng">
                      <a:solidFill>
                        <a:srgbClr val="151E49"/>
                      </a:solidFill>
                      <a:prstDash val="solid"/>
                      <a:round/>
                      <a:headEnd type="none" w="sm" len="sm"/>
                      <a:tailEnd type="none" w="sm" len="sm"/>
                    </a:lnB>
                    <a:solidFill>
                      <a:srgbClr val="3D497B"/>
                    </a:solidFill>
                  </a:tcPr>
                </a:tc>
                <a:tc>
                  <a:txBody>
                    <a:bodyPr/>
                    <a:lstStyle/>
                    <a:p>
                      <a:pPr marL="457200" marR="0" lvl="0" indent="-279400" algn="l" rtl="0">
                        <a:lnSpc>
                          <a:spcPct val="100000"/>
                        </a:lnSpc>
                        <a:spcBef>
                          <a:spcPts val="0"/>
                        </a:spcBef>
                        <a:spcAft>
                          <a:spcPts val="0"/>
                        </a:spcAft>
                        <a:buClr>
                          <a:schemeClr val="dk1"/>
                        </a:buClr>
                        <a:buSzPts val="800"/>
                        <a:buFont typeface="Arial"/>
                        <a:buChar char="❏"/>
                      </a:pPr>
                      <a:r>
                        <a:rPr lang="en" sz="800" u="none" strike="noStrike" cap="none">
                          <a:solidFill>
                            <a:schemeClr val="dk1"/>
                          </a:solidFill>
                        </a:rPr>
                        <a:t>511 IAC 7-32-65 “Multidisciplinary team” </a:t>
                      </a:r>
                      <a:endParaRPr sz="800" u="none" strike="noStrike" cap="none">
                        <a:solidFill>
                          <a:schemeClr val="dk1"/>
                        </a:solidFill>
                      </a:endParaRPr>
                    </a:p>
                    <a:p>
                      <a:pPr marL="914400" marR="0" lvl="1" indent="-279400" algn="l" rtl="0">
                        <a:lnSpc>
                          <a:spcPct val="100000"/>
                        </a:lnSpc>
                        <a:spcBef>
                          <a:spcPts val="400"/>
                        </a:spcBef>
                        <a:spcAft>
                          <a:spcPts val="0"/>
                        </a:spcAft>
                        <a:buClr>
                          <a:schemeClr val="dk1"/>
                        </a:buClr>
                        <a:buSzPts val="800"/>
                        <a:buFont typeface="Arial"/>
                        <a:buChar char="❏"/>
                      </a:pPr>
                      <a:r>
                        <a:rPr lang="en" sz="800" u="none" strike="noStrike" cap="none">
                          <a:solidFill>
                            <a:schemeClr val="dk1"/>
                          </a:solidFill>
                        </a:rPr>
                        <a:t>(1) At least one (1) teacher licensed in, or other specialist with knowledge in, the area of suspected disability.</a:t>
                      </a:r>
                      <a:endParaRPr sz="800" u="none" strike="noStrike" cap="none">
                        <a:solidFill>
                          <a:schemeClr val="dk1"/>
                        </a:solidFill>
                      </a:endParaRPr>
                    </a:p>
                    <a:p>
                      <a:pPr marL="914400" marR="0" lvl="1" indent="-279400" algn="l" rtl="0">
                        <a:lnSpc>
                          <a:spcPct val="100000"/>
                        </a:lnSpc>
                        <a:spcBef>
                          <a:spcPts val="400"/>
                        </a:spcBef>
                        <a:spcAft>
                          <a:spcPts val="0"/>
                        </a:spcAft>
                        <a:buClr>
                          <a:schemeClr val="dk1"/>
                        </a:buClr>
                        <a:buSzPts val="800"/>
                        <a:buFont typeface="Arial"/>
                        <a:buChar char="❏"/>
                      </a:pPr>
                      <a:r>
                        <a:rPr lang="en" sz="800" u="none" strike="noStrike" cap="none">
                          <a:solidFill>
                            <a:schemeClr val="dk1"/>
                          </a:solidFill>
                        </a:rPr>
                        <a:t>(2) For a student with a suspecte</a:t>
                      </a:r>
                      <a:r>
                        <a:rPr lang="en" sz="800">
                          <a:solidFill>
                            <a:schemeClr val="dk1"/>
                          </a:solidFill>
                        </a:rPr>
                        <a:t>d </a:t>
                      </a:r>
                      <a:r>
                        <a:rPr lang="en" sz="800" u="none" strike="noStrike" cap="none">
                          <a:solidFill>
                            <a:schemeClr val="dk1"/>
                          </a:solidFill>
                        </a:rPr>
                        <a:t>(B) language impairment, a speech-language pathologist and at least one (1) qualified professional from a different discipline based on upon the needs of the student.</a:t>
                      </a:r>
                      <a:endParaRPr sz="800" u="none" strike="noStrike" cap="none">
                        <a:solidFill>
                          <a:schemeClr val="dk1"/>
                        </a:solidFill>
                      </a:endParaRPr>
                    </a:p>
                    <a:p>
                      <a:pPr marL="1371600" marR="0" lvl="2" indent="-260350" algn="l" rtl="0">
                        <a:lnSpc>
                          <a:spcPct val="100000"/>
                        </a:lnSpc>
                        <a:spcBef>
                          <a:spcPts val="400"/>
                        </a:spcBef>
                        <a:spcAft>
                          <a:spcPts val="0"/>
                        </a:spcAft>
                        <a:buClr>
                          <a:schemeClr val="dk1"/>
                        </a:buClr>
                        <a:buSzPts val="500"/>
                        <a:buFont typeface="Arial"/>
                        <a:buChar char="❏"/>
                      </a:pPr>
                      <a:r>
                        <a:rPr lang="en" sz="800" u="none" strike="noStrike" cap="none">
                          <a:solidFill>
                            <a:schemeClr val="dk1"/>
                          </a:solidFill>
                        </a:rPr>
                        <a:t>Qualified professional means one who has met state certification, licensing, registration, or other comparable requirements that apply to the area in which the individual is providing special education or related services (511 IAC 7-32-78).</a:t>
                      </a:r>
                      <a:endParaRPr sz="500" u="none" strike="noStrike" cap="none">
                        <a:solidFill>
                          <a:schemeClr val="dk1"/>
                        </a:solidFill>
                      </a:endParaRPr>
                    </a:p>
                  </a:txBody>
                  <a:tcPr marL="91425" marR="91425" marT="91425" marB="91425">
                    <a:lnL w="9525" cap="flat" cmpd="sng">
                      <a:solidFill>
                        <a:srgbClr val="151E49"/>
                      </a:solidFill>
                      <a:prstDash val="solid"/>
                      <a:round/>
                      <a:headEnd type="none" w="sm" len="sm"/>
                      <a:tailEnd type="none" w="sm" len="sm"/>
                    </a:lnL>
                    <a:lnR w="9525" cap="flat" cmpd="sng">
                      <a:solidFill>
                        <a:srgbClr val="151E49"/>
                      </a:solidFill>
                      <a:prstDash val="solid"/>
                      <a:round/>
                      <a:headEnd type="none" w="sm" len="sm"/>
                      <a:tailEnd type="none" w="sm" len="sm"/>
                    </a:lnR>
                    <a:lnT w="9525" cap="flat" cmpd="sng">
                      <a:solidFill>
                        <a:srgbClr val="151E49"/>
                      </a:solidFill>
                      <a:prstDash val="solid"/>
                      <a:round/>
                      <a:headEnd type="none" w="sm" len="sm"/>
                      <a:tailEnd type="none" w="sm" len="sm"/>
                    </a:lnT>
                    <a:lnB w="9525" cap="flat" cmpd="sng">
                      <a:solidFill>
                        <a:srgbClr val="151E49"/>
                      </a:solidFill>
                      <a:prstDash val="solid"/>
                      <a:round/>
                      <a:headEnd type="none" w="sm" len="sm"/>
                      <a:tailEnd type="none" w="sm" len="sm"/>
                    </a:lnB>
                  </a:tcPr>
                </a:tc>
                <a:tc vMerge="1">
                  <a:txBody>
                    <a:bodyPr/>
                    <a:lstStyle/>
                    <a:p>
                      <a:endParaRPr lang="en-US"/>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1"/>
        <p:cNvGrpSpPr/>
        <p:nvPr/>
      </p:nvGrpSpPr>
      <p:grpSpPr>
        <a:xfrm>
          <a:off x="0" y="0"/>
          <a:ext cx="0" cy="0"/>
          <a:chOff x="0" y="0"/>
          <a:chExt cx="0" cy="0"/>
        </a:xfrm>
      </p:grpSpPr>
      <p:sp>
        <p:nvSpPr>
          <p:cNvPr id="72" name="Google Shape;72;g3308cd605c6_0_9"/>
          <p:cNvSpPr/>
          <p:nvPr/>
        </p:nvSpPr>
        <p:spPr>
          <a:xfrm>
            <a:off x="-8575" y="4883350"/>
            <a:ext cx="9152700" cy="260100"/>
          </a:xfrm>
          <a:prstGeom prst="rect">
            <a:avLst/>
          </a:prstGeom>
          <a:solidFill>
            <a:srgbClr val="151E4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900" b="1">
                <a:solidFill>
                  <a:schemeClr val="lt1"/>
                </a:solidFill>
              </a:rPr>
              <a:t>in.gov/doe</a:t>
            </a:r>
            <a:endParaRPr sz="900" b="1">
              <a:solidFill>
                <a:schemeClr val="lt1"/>
              </a:solidFill>
            </a:endParaRPr>
          </a:p>
        </p:txBody>
      </p:sp>
      <p:pic>
        <p:nvPicPr>
          <p:cNvPr id="73" name="Google Shape;73;g3308cd605c6_0_9"/>
          <p:cNvPicPr preferRelativeResize="0"/>
          <p:nvPr/>
        </p:nvPicPr>
        <p:blipFill>
          <a:blip r:embed="rId4">
            <a:alphaModFix/>
          </a:blip>
          <a:stretch>
            <a:fillRect/>
          </a:stretch>
        </p:blipFill>
        <p:spPr>
          <a:xfrm>
            <a:off x="429200" y="113150"/>
            <a:ext cx="1006249" cy="356726"/>
          </a:xfrm>
          <a:prstGeom prst="rect">
            <a:avLst/>
          </a:prstGeom>
          <a:noFill/>
          <a:ln>
            <a:noFill/>
          </a:ln>
        </p:spPr>
      </p:pic>
      <p:cxnSp>
        <p:nvCxnSpPr>
          <p:cNvPr id="74" name="Google Shape;74;g3308cd605c6_0_9"/>
          <p:cNvCxnSpPr/>
          <p:nvPr/>
        </p:nvCxnSpPr>
        <p:spPr>
          <a:xfrm>
            <a:off x="-51950" y="571425"/>
            <a:ext cx="9367500" cy="0"/>
          </a:xfrm>
          <a:prstGeom prst="straightConnector1">
            <a:avLst/>
          </a:prstGeom>
          <a:noFill/>
          <a:ln w="28575" cap="flat" cmpd="sng">
            <a:solidFill>
              <a:srgbClr val="151E49"/>
            </a:solidFill>
            <a:prstDash val="solid"/>
            <a:round/>
            <a:headEnd type="none" w="med" len="med"/>
            <a:tailEnd type="none" w="med" len="med"/>
          </a:ln>
        </p:spPr>
      </p:cxnSp>
      <p:sp>
        <p:nvSpPr>
          <p:cNvPr id="75" name="Google Shape;75;g3308cd605c6_0_9"/>
          <p:cNvSpPr txBox="1"/>
          <p:nvPr/>
        </p:nvSpPr>
        <p:spPr>
          <a:xfrm>
            <a:off x="2126400" y="90775"/>
            <a:ext cx="7017600" cy="30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b="1">
                <a:solidFill>
                  <a:schemeClr val="lt1"/>
                </a:solidFill>
              </a:rPr>
              <a:t>Indiana Speech &amp; Language Evaluation Requirements</a:t>
            </a:r>
            <a:endParaRPr sz="1600" b="1">
              <a:solidFill>
                <a:schemeClr val="lt1"/>
              </a:solidFill>
            </a:endParaRPr>
          </a:p>
        </p:txBody>
      </p:sp>
      <p:graphicFrame>
        <p:nvGraphicFramePr>
          <p:cNvPr id="76" name="Google Shape;76;g3308cd605c6_0_9"/>
          <p:cNvGraphicFramePr/>
          <p:nvPr/>
        </p:nvGraphicFramePr>
        <p:xfrm>
          <a:off x="308350" y="775725"/>
          <a:ext cx="3000000" cy="3000000"/>
        </p:xfrm>
        <a:graphic>
          <a:graphicData uri="http://schemas.openxmlformats.org/drawingml/2006/table">
            <a:tbl>
              <a:tblPr>
                <a:noFill/>
                <a:tableStyleId>{6A768D50-A64C-4C0D-8757-BFDF3B7AF548}</a:tableStyleId>
              </a:tblPr>
              <a:tblGrid>
                <a:gridCol w="901550">
                  <a:extLst>
                    <a:ext uri="{9D8B030D-6E8A-4147-A177-3AD203B41FA5}">
                      <a16:colId xmlns:a16="http://schemas.microsoft.com/office/drawing/2014/main" val="20000"/>
                    </a:ext>
                  </a:extLst>
                </a:gridCol>
                <a:gridCol w="7608475">
                  <a:extLst>
                    <a:ext uri="{9D8B030D-6E8A-4147-A177-3AD203B41FA5}">
                      <a16:colId xmlns:a16="http://schemas.microsoft.com/office/drawing/2014/main" val="20001"/>
                    </a:ext>
                  </a:extLst>
                </a:gridCol>
              </a:tblGrid>
              <a:tr h="544725">
                <a:tc>
                  <a:txBody>
                    <a:bodyPr/>
                    <a:lstStyle/>
                    <a:p>
                      <a:pPr marL="0" marR="0" lvl="0" indent="0" algn="ctr" rtl="0">
                        <a:lnSpc>
                          <a:spcPct val="100000"/>
                        </a:lnSpc>
                        <a:spcBef>
                          <a:spcPts val="0"/>
                        </a:spcBef>
                        <a:spcAft>
                          <a:spcPts val="0"/>
                        </a:spcAft>
                        <a:buClr>
                          <a:srgbClr val="000000"/>
                        </a:buClr>
                        <a:buSzPts val="700"/>
                        <a:buFont typeface="Arial"/>
                        <a:buNone/>
                      </a:pPr>
                      <a:r>
                        <a:rPr lang="en" sz="1000" b="1" u="none" strike="noStrike" cap="none">
                          <a:solidFill>
                            <a:schemeClr val="lt1"/>
                          </a:solidFill>
                        </a:rPr>
                        <a:t>Eligibility Area</a:t>
                      </a:r>
                      <a:endParaRPr sz="1000" b="1" u="none" strike="noStrike" cap="none">
                        <a:solidFill>
                          <a:schemeClr val="lt1"/>
                        </a:solidFill>
                      </a:endParaRPr>
                    </a:p>
                  </a:txBody>
                  <a:tcPr marL="91425" marR="91425" marT="91425" marB="91425" anchor="ctr">
                    <a:lnL w="9525" cap="flat" cmpd="sng">
                      <a:solidFill>
                        <a:srgbClr val="151E49"/>
                      </a:solidFill>
                      <a:prstDash val="solid"/>
                      <a:round/>
                      <a:headEnd type="none" w="sm" len="sm"/>
                      <a:tailEnd type="none" w="sm" len="sm"/>
                    </a:lnL>
                    <a:lnR w="9525" cap="flat" cmpd="sng">
                      <a:solidFill>
                        <a:srgbClr val="151E49"/>
                      </a:solidFill>
                      <a:prstDash val="solid"/>
                      <a:round/>
                      <a:headEnd type="none" w="sm" len="sm"/>
                      <a:tailEnd type="none" w="sm" len="sm"/>
                    </a:lnR>
                    <a:lnT w="9525" cap="flat" cmpd="sng">
                      <a:solidFill>
                        <a:srgbClr val="151E49"/>
                      </a:solidFill>
                      <a:prstDash val="solid"/>
                      <a:round/>
                      <a:headEnd type="none" w="sm" len="sm"/>
                      <a:tailEnd type="none" w="sm" len="sm"/>
                    </a:lnT>
                    <a:lnB w="9525" cap="flat" cmpd="sng">
                      <a:solidFill>
                        <a:srgbClr val="151E49"/>
                      </a:solidFill>
                      <a:prstDash val="solid"/>
                      <a:round/>
                      <a:headEnd type="none" w="sm" len="sm"/>
                      <a:tailEnd type="none" w="sm" len="sm"/>
                    </a:lnB>
                    <a:gradFill>
                      <a:gsLst>
                        <a:gs pos="0">
                          <a:srgbClr val="323F80"/>
                        </a:gs>
                        <a:gs pos="100000">
                          <a:srgbClr val="151E49"/>
                        </a:gs>
                      </a:gsLst>
                      <a:lin ang="5400700" scaled="0"/>
                    </a:gradFill>
                  </a:tcPr>
                </a:tc>
                <a:tc>
                  <a:txBody>
                    <a:bodyPr/>
                    <a:lstStyle/>
                    <a:p>
                      <a:pPr marL="0" marR="0" lvl="0" indent="0" algn="ctr" rtl="0">
                        <a:lnSpc>
                          <a:spcPct val="100000"/>
                        </a:lnSpc>
                        <a:spcBef>
                          <a:spcPts val="0"/>
                        </a:spcBef>
                        <a:spcAft>
                          <a:spcPts val="0"/>
                        </a:spcAft>
                        <a:buClr>
                          <a:srgbClr val="000000"/>
                        </a:buClr>
                        <a:buSzPts val="700"/>
                        <a:buFont typeface="Arial"/>
                        <a:buNone/>
                      </a:pPr>
                      <a:r>
                        <a:rPr lang="en" sz="1000" b="1" u="none" strike="noStrike" cap="none">
                          <a:solidFill>
                            <a:schemeClr val="lt1"/>
                          </a:solidFill>
                        </a:rPr>
                        <a:t>Required Assessment Areas</a:t>
                      </a:r>
                      <a:endParaRPr sz="1000" b="1" u="none" strike="noStrike" cap="none">
                        <a:solidFill>
                          <a:schemeClr val="lt1"/>
                        </a:solidFill>
                      </a:endParaRPr>
                    </a:p>
                    <a:p>
                      <a:pPr marL="0" marR="0" lvl="0" indent="0" algn="ctr" rtl="0">
                        <a:lnSpc>
                          <a:spcPct val="100000"/>
                        </a:lnSpc>
                        <a:spcBef>
                          <a:spcPts val="0"/>
                        </a:spcBef>
                        <a:spcAft>
                          <a:spcPts val="0"/>
                        </a:spcAft>
                        <a:buClr>
                          <a:srgbClr val="000000"/>
                        </a:buClr>
                        <a:buSzPts val="700"/>
                        <a:buFont typeface="Arial"/>
                        <a:buNone/>
                      </a:pPr>
                      <a:r>
                        <a:rPr lang="en" sz="1000" i="1" u="none" strike="noStrike" cap="none">
                          <a:solidFill>
                            <a:schemeClr val="lt1"/>
                          </a:solidFill>
                        </a:rPr>
                        <a:t>511 IAC 7-41-8</a:t>
                      </a:r>
                      <a:endParaRPr sz="1000" i="1" u="none" strike="noStrike" cap="none">
                        <a:solidFill>
                          <a:schemeClr val="lt1"/>
                        </a:solidFill>
                      </a:endParaRPr>
                    </a:p>
                  </a:txBody>
                  <a:tcPr marL="91425" marR="91425" marT="91425" marB="91425">
                    <a:lnL w="9525" cap="flat" cmpd="sng">
                      <a:solidFill>
                        <a:srgbClr val="151E49"/>
                      </a:solidFill>
                      <a:prstDash val="solid"/>
                      <a:round/>
                      <a:headEnd type="none" w="sm" len="sm"/>
                      <a:tailEnd type="none" w="sm" len="sm"/>
                    </a:lnL>
                    <a:lnR w="9525" cap="flat" cmpd="sng">
                      <a:solidFill>
                        <a:srgbClr val="151E49"/>
                      </a:solidFill>
                      <a:prstDash val="solid"/>
                      <a:round/>
                      <a:headEnd type="none" w="sm" len="sm"/>
                      <a:tailEnd type="none" w="sm" len="sm"/>
                    </a:lnR>
                    <a:lnT w="9525" cap="flat" cmpd="sng">
                      <a:solidFill>
                        <a:srgbClr val="151E49"/>
                      </a:solidFill>
                      <a:prstDash val="solid"/>
                      <a:round/>
                      <a:headEnd type="none" w="sm" len="sm"/>
                      <a:tailEnd type="none" w="sm" len="sm"/>
                    </a:lnT>
                    <a:lnB w="9525" cap="flat" cmpd="sng">
                      <a:solidFill>
                        <a:srgbClr val="151E49"/>
                      </a:solidFill>
                      <a:prstDash val="solid"/>
                      <a:round/>
                      <a:headEnd type="none" w="sm" len="sm"/>
                      <a:tailEnd type="none" w="sm" len="sm"/>
                    </a:lnB>
                    <a:gradFill>
                      <a:gsLst>
                        <a:gs pos="0">
                          <a:srgbClr val="323F80"/>
                        </a:gs>
                        <a:gs pos="100000">
                          <a:srgbClr val="151E49"/>
                        </a:gs>
                      </a:gsLst>
                      <a:lin ang="5400700" scaled="0"/>
                    </a:gradFill>
                  </a:tcPr>
                </a:tc>
                <a:extLst>
                  <a:ext uri="{0D108BD9-81ED-4DB2-BD59-A6C34878D82A}">
                    <a16:rowId xmlns:a16="http://schemas.microsoft.com/office/drawing/2014/main" val="10000"/>
                  </a:ext>
                </a:extLst>
              </a:tr>
              <a:tr h="3268400">
                <a:tc>
                  <a:txBody>
                    <a:bodyPr/>
                    <a:lstStyle/>
                    <a:p>
                      <a:pPr marL="0" marR="0" lvl="0" indent="0" algn="ctr" rtl="0">
                        <a:lnSpc>
                          <a:spcPct val="100000"/>
                        </a:lnSpc>
                        <a:spcBef>
                          <a:spcPts val="0"/>
                        </a:spcBef>
                        <a:spcAft>
                          <a:spcPts val="0"/>
                        </a:spcAft>
                        <a:buClr>
                          <a:srgbClr val="000000"/>
                        </a:buClr>
                        <a:buSzPts val="700"/>
                        <a:buFont typeface="Arial"/>
                        <a:buNone/>
                      </a:pPr>
                      <a:r>
                        <a:rPr lang="en" sz="1000" b="1" u="none" strike="noStrike" cap="none">
                          <a:solidFill>
                            <a:schemeClr val="lt1"/>
                          </a:solidFill>
                        </a:rPr>
                        <a:t>Speech Impairment</a:t>
                      </a:r>
                      <a:endParaRPr sz="1000" b="1" u="none" strike="noStrike" cap="none">
                        <a:solidFill>
                          <a:schemeClr val="lt1"/>
                        </a:solidFill>
                      </a:endParaRPr>
                    </a:p>
                  </a:txBody>
                  <a:tcPr marL="91425" marR="91425" marT="91425" marB="91425" anchor="ctr">
                    <a:lnL w="9525" cap="flat" cmpd="sng">
                      <a:solidFill>
                        <a:srgbClr val="151E49"/>
                      </a:solidFill>
                      <a:prstDash val="solid"/>
                      <a:round/>
                      <a:headEnd type="none" w="sm" len="sm"/>
                      <a:tailEnd type="none" w="sm" len="sm"/>
                    </a:lnL>
                    <a:lnR w="9525" cap="flat" cmpd="sng">
                      <a:solidFill>
                        <a:srgbClr val="151E49"/>
                      </a:solidFill>
                      <a:prstDash val="solid"/>
                      <a:round/>
                      <a:headEnd type="none" w="sm" len="sm"/>
                      <a:tailEnd type="none" w="sm" len="sm"/>
                    </a:lnR>
                    <a:lnT w="9525" cap="flat" cmpd="sng">
                      <a:solidFill>
                        <a:srgbClr val="151E49"/>
                      </a:solidFill>
                      <a:prstDash val="solid"/>
                      <a:round/>
                      <a:headEnd type="none" w="sm" len="sm"/>
                      <a:tailEnd type="none" w="sm" len="sm"/>
                    </a:lnT>
                    <a:lnB w="9525" cap="flat" cmpd="sng">
                      <a:solidFill>
                        <a:srgbClr val="151E49"/>
                      </a:solidFill>
                      <a:prstDash val="solid"/>
                      <a:round/>
                      <a:headEnd type="none" w="sm" len="sm"/>
                      <a:tailEnd type="none" w="sm" len="sm"/>
                    </a:lnB>
                    <a:solidFill>
                      <a:srgbClr val="3D497B"/>
                    </a:solidFill>
                  </a:tcPr>
                </a:tc>
                <a:tc>
                  <a:txBody>
                    <a:bodyPr/>
                    <a:lstStyle/>
                    <a:p>
                      <a:pPr marL="457200" marR="0" lvl="0" indent="-285750" algn="l" rtl="0">
                        <a:lnSpc>
                          <a:spcPct val="115000"/>
                        </a:lnSpc>
                        <a:spcBef>
                          <a:spcPts val="0"/>
                        </a:spcBef>
                        <a:spcAft>
                          <a:spcPts val="0"/>
                        </a:spcAft>
                        <a:buClr>
                          <a:srgbClr val="000000"/>
                        </a:buClr>
                        <a:buSzPts val="900"/>
                        <a:buFont typeface="Arial"/>
                        <a:buChar char="❏"/>
                      </a:pPr>
                      <a:r>
                        <a:rPr lang="en" sz="900" u="none" strike="noStrike" cap="none"/>
                        <a:t>An assessment of the following: </a:t>
                      </a:r>
                      <a:endParaRPr sz="900" u="none" strike="noStrike" cap="none"/>
                    </a:p>
                    <a:p>
                      <a:pPr marL="914400" marR="0" lvl="1" indent="-285750" algn="l" rtl="0">
                        <a:lnSpc>
                          <a:spcPct val="115000"/>
                        </a:lnSpc>
                        <a:spcBef>
                          <a:spcPts val="0"/>
                        </a:spcBef>
                        <a:spcAft>
                          <a:spcPts val="0"/>
                        </a:spcAft>
                        <a:buClr>
                          <a:srgbClr val="000000"/>
                        </a:buClr>
                        <a:buSzPts val="900"/>
                        <a:buFont typeface="Arial"/>
                        <a:buChar char="❏"/>
                      </a:pPr>
                      <a:r>
                        <a:rPr lang="en" sz="900" u="none" strike="noStrike" cap="none"/>
                        <a:t>The students skills in: </a:t>
                      </a:r>
                      <a:endParaRPr sz="900" u="none" strike="noStrike" cap="none"/>
                    </a:p>
                    <a:p>
                      <a:pPr marL="1371600" marR="0" lvl="2" indent="-285750" algn="l" rtl="0">
                        <a:lnSpc>
                          <a:spcPct val="115000"/>
                        </a:lnSpc>
                        <a:spcBef>
                          <a:spcPts val="0"/>
                        </a:spcBef>
                        <a:spcAft>
                          <a:spcPts val="0"/>
                        </a:spcAft>
                        <a:buClr>
                          <a:srgbClr val="000000"/>
                        </a:buClr>
                        <a:buSzPts val="900"/>
                        <a:buFont typeface="Arial"/>
                        <a:buChar char="❏"/>
                      </a:pPr>
                      <a:r>
                        <a:rPr lang="en" sz="900" u="none" strike="noStrike" cap="none"/>
                        <a:t>Articulation;</a:t>
                      </a:r>
                      <a:endParaRPr sz="900" u="none" strike="noStrike" cap="none"/>
                    </a:p>
                    <a:p>
                      <a:pPr marL="1371600" marR="0" lvl="2" indent="-285750" algn="l" rtl="0">
                        <a:lnSpc>
                          <a:spcPct val="115000"/>
                        </a:lnSpc>
                        <a:spcBef>
                          <a:spcPts val="0"/>
                        </a:spcBef>
                        <a:spcAft>
                          <a:spcPts val="0"/>
                        </a:spcAft>
                        <a:buClr>
                          <a:srgbClr val="000000"/>
                        </a:buClr>
                        <a:buSzPts val="900"/>
                        <a:buFont typeface="Arial"/>
                        <a:buChar char="❏"/>
                      </a:pPr>
                      <a:r>
                        <a:rPr lang="en" sz="900" u="none" strike="noStrike" cap="none"/>
                        <a:t>Fluency; and</a:t>
                      </a:r>
                      <a:endParaRPr sz="900" u="none" strike="noStrike" cap="none"/>
                    </a:p>
                    <a:p>
                      <a:pPr marL="1371600" marR="0" lvl="2" indent="-285750" algn="l" rtl="0">
                        <a:lnSpc>
                          <a:spcPct val="115000"/>
                        </a:lnSpc>
                        <a:spcBef>
                          <a:spcPts val="0"/>
                        </a:spcBef>
                        <a:spcAft>
                          <a:spcPts val="0"/>
                        </a:spcAft>
                        <a:buClr>
                          <a:srgbClr val="000000"/>
                        </a:buClr>
                        <a:buSzPts val="900"/>
                        <a:buFont typeface="Arial"/>
                        <a:buChar char="❏"/>
                      </a:pPr>
                      <a:r>
                        <a:rPr lang="en" sz="900" u="none" strike="noStrike" cap="none"/>
                        <a:t>Voice.</a:t>
                      </a:r>
                      <a:endParaRPr sz="900" u="none" strike="noStrike" cap="none"/>
                    </a:p>
                    <a:p>
                      <a:pPr marL="914400" marR="0" lvl="1" indent="-285750" algn="l" rtl="0">
                        <a:lnSpc>
                          <a:spcPct val="115000"/>
                        </a:lnSpc>
                        <a:spcBef>
                          <a:spcPts val="0"/>
                        </a:spcBef>
                        <a:spcAft>
                          <a:spcPts val="0"/>
                        </a:spcAft>
                        <a:buClr>
                          <a:srgbClr val="000000"/>
                        </a:buClr>
                        <a:buSzPts val="900"/>
                        <a:buFont typeface="Arial"/>
                        <a:buChar char="❏"/>
                      </a:pPr>
                      <a:r>
                        <a:rPr lang="en" sz="900" u="none" strike="noStrike" cap="none"/>
                        <a:t>Current academic achievement;</a:t>
                      </a:r>
                      <a:endParaRPr sz="900" u="none" strike="noStrike" cap="none"/>
                    </a:p>
                    <a:p>
                      <a:pPr marL="457200" marR="0" lvl="0" indent="-285750" algn="l" rtl="0">
                        <a:lnSpc>
                          <a:spcPct val="115000"/>
                        </a:lnSpc>
                        <a:spcBef>
                          <a:spcPts val="0"/>
                        </a:spcBef>
                        <a:spcAft>
                          <a:spcPts val="0"/>
                        </a:spcAft>
                        <a:buClr>
                          <a:srgbClr val="000000"/>
                        </a:buClr>
                        <a:buSzPts val="900"/>
                        <a:buFont typeface="Arial"/>
                        <a:buChar char="❏"/>
                      </a:pPr>
                      <a:r>
                        <a:rPr lang="en" sz="900" u="none" strike="noStrike" cap="none"/>
                        <a:t>A social and developmental history, including but not limited to: </a:t>
                      </a:r>
                      <a:endParaRPr sz="900" u="none" strike="noStrike" cap="none"/>
                    </a:p>
                    <a:p>
                      <a:pPr marL="914400" marR="0" lvl="1" indent="-285750" algn="l" rtl="0">
                        <a:lnSpc>
                          <a:spcPct val="115000"/>
                        </a:lnSpc>
                        <a:spcBef>
                          <a:spcPts val="0"/>
                        </a:spcBef>
                        <a:spcAft>
                          <a:spcPts val="0"/>
                        </a:spcAft>
                        <a:buClr>
                          <a:srgbClr val="000000"/>
                        </a:buClr>
                        <a:buSzPts val="900"/>
                        <a:buFont typeface="Arial"/>
                        <a:buChar char="❏"/>
                      </a:pPr>
                      <a:r>
                        <a:rPr lang="en" sz="900" u="none" strike="noStrike" cap="none"/>
                        <a:t>Communication skills;</a:t>
                      </a:r>
                      <a:endParaRPr sz="900" u="none" strike="noStrike" cap="none"/>
                    </a:p>
                    <a:p>
                      <a:pPr marL="914400" marR="0" lvl="1" indent="-285750" algn="l" rtl="0">
                        <a:lnSpc>
                          <a:spcPct val="115000"/>
                        </a:lnSpc>
                        <a:spcBef>
                          <a:spcPts val="0"/>
                        </a:spcBef>
                        <a:spcAft>
                          <a:spcPts val="0"/>
                        </a:spcAft>
                        <a:buClr>
                          <a:srgbClr val="000000"/>
                        </a:buClr>
                        <a:buSzPts val="900"/>
                        <a:buFont typeface="Arial"/>
                        <a:buChar char="❏"/>
                      </a:pPr>
                      <a:r>
                        <a:rPr lang="en" sz="900" u="none" strike="noStrike" cap="none"/>
                        <a:t>Social interaction skills;</a:t>
                      </a:r>
                      <a:endParaRPr sz="900" u="none" strike="noStrike" cap="none"/>
                    </a:p>
                    <a:p>
                      <a:pPr marL="914400" marR="0" lvl="1" indent="-285750" algn="l" rtl="0">
                        <a:lnSpc>
                          <a:spcPct val="115000"/>
                        </a:lnSpc>
                        <a:spcBef>
                          <a:spcPts val="0"/>
                        </a:spcBef>
                        <a:spcAft>
                          <a:spcPts val="0"/>
                        </a:spcAft>
                        <a:buClr>
                          <a:srgbClr val="000000"/>
                        </a:buClr>
                        <a:buSzPts val="900"/>
                        <a:buFont typeface="Arial"/>
                        <a:buChar char="❏"/>
                      </a:pPr>
                      <a:r>
                        <a:rPr lang="en" sz="900" u="none" strike="noStrike" cap="none"/>
                        <a:t>Oral motor skills;</a:t>
                      </a:r>
                      <a:endParaRPr sz="900" u="none" strike="noStrike" cap="none"/>
                    </a:p>
                    <a:p>
                      <a:pPr marL="914400" marR="0" lvl="1" indent="-285750" algn="l" rtl="0">
                        <a:lnSpc>
                          <a:spcPct val="115000"/>
                        </a:lnSpc>
                        <a:spcBef>
                          <a:spcPts val="0"/>
                        </a:spcBef>
                        <a:spcAft>
                          <a:spcPts val="0"/>
                        </a:spcAft>
                        <a:buClr>
                          <a:srgbClr val="000000"/>
                        </a:buClr>
                        <a:buSzPts val="900"/>
                        <a:buFont typeface="Arial"/>
                        <a:buChar char="❏"/>
                      </a:pPr>
                      <a:r>
                        <a:rPr lang="en" sz="900" u="none" strike="noStrike" cap="none"/>
                        <a:t>Responses to sensory experiences; and</a:t>
                      </a:r>
                      <a:endParaRPr sz="900" u="none" strike="noStrike" cap="none"/>
                    </a:p>
                    <a:p>
                      <a:pPr marL="914400" marR="0" lvl="1" indent="-285750" algn="l" rtl="0">
                        <a:lnSpc>
                          <a:spcPct val="115000"/>
                        </a:lnSpc>
                        <a:spcBef>
                          <a:spcPts val="0"/>
                        </a:spcBef>
                        <a:spcAft>
                          <a:spcPts val="0"/>
                        </a:spcAft>
                        <a:buClr>
                          <a:srgbClr val="000000"/>
                        </a:buClr>
                        <a:buSzPts val="900"/>
                        <a:buFont typeface="Arial"/>
                        <a:buChar char="❏"/>
                      </a:pPr>
                      <a:r>
                        <a:rPr lang="en" sz="900" u="none" strike="noStrike" cap="none"/>
                        <a:t>Relevant family and environmental information.</a:t>
                      </a:r>
                      <a:endParaRPr sz="900" u="none" strike="noStrike" cap="none"/>
                    </a:p>
                    <a:p>
                      <a:pPr marL="457200" marR="0" lvl="0" indent="-285750" algn="l" rtl="0">
                        <a:lnSpc>
                          <a:spcPct val="115000"/>
                        </a:lnSpc>
                        <a:spcBef>
                          <a:spcPts val="0"/>
                        </a:spcBef>
                        <a:spcAft>
                          <a:spcPts val="0"/>
                        </a:spcAft>
                        <a:buClr>
                          <a:srgbClr val="000000"/>
                        </a:buClr>
                        <a:buSzPts val="900"/>
                        <a:buFont typeface="Arial"/>
                        <a:buChar char="❏"/>
                      </a:pPr>
                      <a:r>
                        <a:rPr lang="en" sz="900" u="none" strike="noStrike" cap="none"/>
                        <a:t>At least one observation of the student’s speech completed by a speech-language pathologist;</a:t>
                      </a:r>
                      <a:endParaRPr sz="900" u="none" strike="noStrike" cap="none"/>
                    </a:p>
                    <a:p>
                      <a:pPr marL="457200" marR="0" lvl="0" indent="-285750" algn="l" rtl="0">
                        <a:lnSpc>
                          <a:spcPct val="115000"/>
                        </a:lnSpc>
                        <a:spcBef>
                          <a:spcPts val="0"/>
                        </a:spcBef>
                        <a:spcAft>
                          <a:spcPts val="0"/>
                        </a:spcAft>
                        <a:buClr>
                          <a:srgbClr val="000000"/>
                        </a:buClr>
                        <a:buSzPts val="900"/>
                        <a:buFont typeface="Arial"/>
                        <a:buChar char="❏"/>
                      </a:pPr>
                      <a:r>
                        <a:rPr lang="en" sz="900" u="none" strike="noStrike" cap="none"/>
                        <a:t>If an organic cause is suspected, a statement from a physician describing the student’s medical needs and any limitations to communication training</a:t>
                      </a:r>
                      <a:r>
                        <a:rPr lang="en" sz="900"/>
                        <a:t>;</a:t>
                      </a:r>
                      <a:endParaRPr sz="900" u="none" strike="noStrike" cap="none"/>
                    </a:p>
                    <a:p>
                      <a:pPr marL="457200" marR="0" lvl="0" indent="-285750" algn="l" rtl="0">
                        <a:lnSpc>
                          <a:spcPct val="115000"/>
                        </a:lnSpc>
                        <a:spcBef>
                          <a:spcPts val="0"/>
                        </a:spcBef>
                        <a:spcAft>
                          <a:spcPts val="0"/>
                        </a:spcAft>
                        <a:buClr>
                          <a:srgbClr val="000000"/>
                        </a:buClr>
                        <a:buSzPts val="900"/>
                        <a:buFont typeface="Arial"/>
                        <a:buChar char="❏"/>
                      </a:pPr>
                      <a:r>
                        <a:rPr lang="en" sz="900" u="none" strike="noStrike" cap="none"/>
                        <a:t>Available medical information that is educationally relevant; and</a:t>
                      </a:r>
                      <a:endParaRPr sz="900" u="none" strike="noStrike" cap="none"/>
                    </a:p>
                    <a:p>
                      <a:pPr marL="457200" marR="0" lvl="0" indent="-285750" algn="l" rtl="0">
                        <a:lnSpc>
                          <a:spcPct val="115000"/>
                        </a:lnSpc>
                        <a:spcBef>
                          <a:spcPts val="0"/>
                        </a:spcBef>
                        <a:spcAft>
                          <a:spcPts val="0"/>
                        </a:spcAft>
                        <a:buClr>
                          <a:schemeClr val="dk1"/>
                        </a:buClr>
                        <a:buSzPts val="900"/>
                        <a:buFont typeface="Arial"/>
                        <a:buChar char="❏"/>
                      </a:pPr>
                      <a:r>
                        <a:rPr lang="en" sz="900" u="none" strike="noStrike" cap="none">
                          <a:solidFill>
                            <a:schemeClr val="dk1"/>
                          </a:solidFill>
                        </a:rPr>
                        <a:t>Any other assessments and information, collected prior to referral or during the educational evaluation, necessary to: </a:t>
                      </a:r>
                      <a:endParaRPr sz="900" u="none" strike="noStrike" cap="none">
                        <a:solidFill>
                          <a:schemeClr val="dk1"/>
                        </a:solidFill>
                      </a:endParaRPr>
                    </a:p>
                    <a:p>
                      <a:pPr marL="914400" marR="0" lvl="1" indent="-285750" algn="l" rtl="0">
                        <a:lnSpc>
                          <a:spcPct val="115000"/>
                        </a:lnSpc>
                        <a:spcBef>
                          <a:spcPts val="0"/>
                        </a:spcBef>
                        <a:spcAft>
                          <a:spcPts val="0"/>
                        </a:spcAft>
                        <a:buClr>
                          <a:schemeClr val="dk1"/>
                        </a:buClr>
                        <a:buSzPts val="900"/>
                        <a:buFont typeface="Arial"/>
                        <a:buChar char="❏"/>
                      </a:pPr>
                      <a:r>
                        <a:rPr lang="en" sz="900" u="none" strike="noStrike" cap="none">
                          <a:solidFill>
                            <a:schemeClr val="dk1"/>
                          </a:solidFill>
                        </a:rPr>
                        <a:t>Address exclusionary factors;</a:t>
                      </a:r>
                      <a:endParaRPr sz="900" u="none" strike="noStrike" cap="none">
                        <a:solidFill>
                          <a:schemeClr val="dk1"/>
                        </a:solidFill>
                      </a:endParaRPr>
                    </a:p>
                    <a:p>
                      <a:pPr marL="914400" marR="0" lvl="1" indent="-285750" algn="l" rtl="0">
                        <a:lnSpc>
                          <a:spcPct val="115000"/>
                        </a:lnSpc>
                        <a:spcBef>
                          <a:spcPts val="0"/>
                        </a:spcBef>
                        <a:spcAft>
                          <a:spcPts val="0"/>
                        </a:spcAft>
                        <a:buClr>
                          <a:schemeClr val="dk1"/>
                        </a:buClr>
                        <a:buSzPts val="900"/>
                        <a:buFont typeface="Arial"/>
                        <a:buChar char="❏"/>
                      </a:pPr>
                      <a:r>
                        <a:rPr lang="en" sz="900" u="none" strike="noStrike" cap="none">
                          <a:solidFill>
                            <a:schemeClr val="dk1"/>
                          </a:solidFill>
                        </a:rPr>
                        <a:t>Determine eligibility for special education and related services; and</a:t>
                      </a:r>
                      <a:endParaRPr sz="900" u="none" strike="noStrike" cap="none">
                        <a:solidFill>
                          <a:schemeClr val="dk1"/>
                        </a:solidFill>
                      </a:endParaRPr>
                    </a:p>
                    <a:p>
                      <a:pPr marL="914400" marR="0" lvl="1" indent="-285750" algn="l" rtl="0">
                        <a:lnSpc>
                          <a:spcPct val="100000"/>
                        </a:lnSpc>
                        <a:spcBef>
                          <a:spcPts val="0"/>
                        </a:spcBef>
                        <a:spcAft>
                          <a:spcPts val="0"/>
                        </a:spcAft>
                        <a:buClr>
                          <a:schemeClr val="dk1"/>
                        </a:buClr>
                        <a:buSzPts val="900"/>
                        <a:buFont typeface="Arial"/>
                        <a:buChar char="❏"/>
                      </a:pPr>
                      <a:r>
                        <a:rPr lang="en" sz="900" u="none" strike="noStrike" cap="none">
                          <a:solidFill>
                            <a:schemeClr val="dk1"/>
                          </a:solidFill>
                        </a:rPr>
                        <a:t>Inform the students case conference committee of the student’s special education and related services needs.</a:t>
                      </a:r>
                      <a:endParaRPr sz="900" u="none" strike="noStrike" cap="none"/>
                    </a:p>
                  </a:txBody>
                  <a:tcPr marL="91425" marR="91425" marT="91425" marB="91425">
                    <a:lnL w="9525" cap="flat" cmpd="sng">
                      <a:solidFill>
                        <a:srgbClr val="151E49"/>
                      </a:solidFill>
                      <a:prstDash val="solid"/>
                      <a:round/>
                      <a:headEnd type="none" w="sm" len="sm"/>
                      <a:tailEnd type="none" w="sm" len="sm"/>
                    </a:lnL>
                    <a:lnR w="9525" cap="flat" cmpd="sng">
                      <a:solidFill>
                        <a:srgbClr val="151E49"/>
                      </a:solidFill>
                      <a:prstDash val="solid"/>
                      <a:round/>
                      <a:headEnd type="none" w="sm" len="sm"/>
                      <a:tailEnd type="none" w="sm" len="sm"/>
                    </a:lnR>
                    <a:lnT w="9525" cap="flat" cmpd="sng">
                      <a:solidFill>
                        <a:srgbClr val="151E49"/>
                      </a:solidFill>
                      <a:prstDash val="solid"/>
                      <a:round/>
                      <a:headEnd type="none" w="sm" len="sm"/>
                      <a:tailEnd type="none" w="sm" len="sm"/>
                    </a:lnT>
                    <a:lnB w="9525" cap="flat" cmpd="sng">
                      <a:solidFill>
                        <a:srgbClr val="151E49"/>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0"/>
        <p:cNvGrpSpPr/>
        <p:nvPr/>
      </p:nvGrpSpPr>
      <p:grpSpPr>
        <a:xfrm>
          <a:off x="0" y="0"/>
          <a:ext cx="0" cy="0"/>
          <a:chOff x="0" y="0"/>
          <a:chExt cx="0" cy="0"/>
        </a:xfrm>
      </p:grpSpPr>
      <p:sp>
        <p:nvSpPr>
          <p:cNvPr id="81" name="Google Shape;81;g3308cd605c6_0_18"/>
          <p:cNvSpPr/>
          <p:nvPr/>
        </p:nvSpPr>
        <p:spPr>
          <a:xfrm>
            <a:off x="-8575" y="4883350"/>
            <a:ext cx="9152700" cy="260100"/>
          </a:xfrm>
          <a:prstGeom prst="rect">
            <a:avLst/>
          </a:prstGeom>
          <a:solidFill>
            <a:srgbClr val="151E4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900" b="1">
                <a:solidFill>
                  <a:schemeClr val="lt1"/>
                </a:solidFill>
              </a:rPr>
              <a:t>in.gov/doe</a:t>
            </a:r>
            <a:endParaRPr sz="900" b="1">
              <a:solidFill>
                <a:schemeClr val="lt1"/>
              </a:solidFill>
            </a:endParaRPr>
          </a:p>
        </p:txBody>
      </p:sp>
      <p:pic>
        <p:nvPicPr>
          <p:cNvPr id="82" name="Google Shape;82;g3308cd605c6_0_18"/>
          <p:cNvPicPr preferRelativeResize="0"/>
          <p:nvPr/>
        </p:nvPicPr>
        <p:blipFill>
          <a:blip r:embed="rId4">
            <a:alphaModFix/>
          </a:blip>
          <a:stretch>
            <a:fillRect/>
          </a:stretch>
        </p:blipFill>
        <p:spPr>
          <a:xfrm>
            <a:off x="429200" y="113150"/>
            <a:ext cx="1006249" cy="356726"/>
          </a:xfrm>
          <a:prstGeom prst="rect">
            <a:avLst/>
          </a:prstGeom>
          <a:noFill/>
          <a:ln>
            <a:noFill/>
          </a:ln>
        </p:spPr>
      </p:pic>
      <p:cxnSp>
        <p:nvCxnSpPr>
          <p:cNvPr id="83" name="Google Shape;83;g3308cd605c6_0_18"/>
          <p:cNvCxnSpPr/>
          <p:nvPr/>
        </p:nvCxnSpPr>
        <p:spPr>
          <a:xfrm>
            <a:off x="-51950" y="571425"/>
            <a:ext cx="9367500" cy="0"/>
          </a:xfrm>
          <a:prstGeom prst="straightConnector1">
            <a:avLst/>
          </a:prstGeom>
          <a:noFill/>
          <a:ln w="28575" cap="flat" cmpd="sng">
            <a:solidFill>
              <a:srgbClr val="151E49"/>
            </a:solidFill>
            <a:prstDash val="solid"/>
            <a:round/>
            <a:headEnd type="none" w="med" len="med"/>
            <a:tailEnd type="none" w="med" len="med"/>
          </a:ln>
        </p:spPr>
      </p:cxnSp>
      <p:sp>
        <p:nvSpPr>
          <p:cNvPr id="84" name="Google Shape;84;g3308cd605c6_0_18"/>
          <p:cNvSpPr txBox="1"/>
          <p:nvPr/>
        </p:nvSpPr>
        <p:spPr>
          <a:xfrm>
            <a:off x="2126400" y="90775"/>
            <a:ext cx="7017600" cy="30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b="1">
                <a:solidFill>
                  <a:schemeClr val="lt1"/>
                </a:solidFill>
              </a:rPr>
              <a:t>Indiana Speech &amp; Language Evaluation Requirements</a:t>
            </a:r>
            <a:endParaRPr sz="1600" b="1">
              <a:solidFill>
                <a:schemeClr val="lt1"/>
              </a:solidFill>
            </a:endParaRPr>
          </a:p>
        </p:txBody>
      </p:sp>
      <p:graphicFrame>
        <p:nvGraphicFramePr>
          <p:cNvPr id="85" name="Google Shape;85;g3308cd605c6_0_18"/>
          <p:cNvGraphicFramePr/>
          <p:nvPr/>
        </p:nvGraphicFramePr>
        <p:xfrm>
          <a:off x="308350" y="775725"/>
          <a:ext cx="3000000" cy="3000000"/>
        </p:xfrm>
        <a:graphic>
          <a:graphicData uri="http://schemas.openxmlformats.org/drawingml/2006/table">
            <a:tbl>
              <a:tblPr>
                <a:noFill/>
                <a:tableStyleId>{6A768D50-A64C-4C0D-8757-BFDF3B7AF548}</a:tableStyleId>
              </a:tblPr>
              <a:tblGrid>
                <a:gridCol w="901550">
                  <a:extLst>
                    <a:ext uri="{9D8B030D-6E8A-4147-A177-3AD203B41FA5}">
                      <a16:colId xmlns:a16="http://schemas.microsoft.com/office/drawing/2014/main" val="20000"/>
                    </a:ext>
                  </a:extLst>
                </a:gridCol>
                <a:gridCol w="7608475">
                  <a:extLst>
                    <a:ext uri="{9D8B030D-6E8A-4147-A177-3AD203B41FA5}">
                      <a16:colId xmlns:a16="http://schemas.microsoft.com/office/drawing/2014/main" val="20001"/>
                    </a:ext>
                  </a:extLst>
                </a:gridCol>
              </a:tblGrid>
              <a:tr h="544725">
                <a:tc>
                  <a:txBody>
                    <a:bodyPr/>
                    <a:lstStyle/>
                    <a:p>
                      <a:pPr marL="0" marR="0" lvl="0" indent="0" algn="ctr" rtl="0">
                        <a:lnSpc>
                          <a:spcPct val="100000"/>
                        </a:lnSpc>
                        <a:spcBef>
                          <a:spcPts val="0"/>
                        </a:spcBef>
                        <a:spcAft>
                          <a:spcPts val="0"/>
                        </a:spcAft>
                        <a:buClr>
                          <a:srgbClr val="000000"/>
                        </a:buClr>
                        <a:buSzPts val="700"/>
                        <a:buFont typeface="Arial"/>
                        <a:buNone/>
                      </a:pPr>
                      <a:r>
                        <a:rPr lang="en" sz="1000" b="1" u="none" strike="noStrike" cap="none">
                          <a:solidFill>
                            <a:schemeClr val="lt1"/>
                          </a:solidFill>
                        </a:rPr>
                        <a:t>Eligibility Area</a:t>
                      </a:r>
                      <a:endParaRPr sz="1000" b="1" u="none" strike="noStrike" cap="none">
                        <a:solidFill>
                          <a:schemeClr val="lt1"/>
                        </a:solidFill>
                      </a:endParaRPr>
                    </a:p>
                  </a:txBody>
                  <a:tcPr marL="91425" marR="91425" marT="91425" marB="91425" anchor="ctr">
                    <a:lnL w="9525" cap="flat" cmpd="sng">
                      <a:solidFill>
                        <a:srgbClr val="151E49"/>
                      </a:solidFill>
                      <a:prstDash val="solid"/>
                      <a:round/>
                      <a:headEnd type="none" w="sm" len="sm"/>
                      <a:tailEnd type="none" w="sm" len="sm"/>
                    </a:lnL>
                    <a:lnR w="9525" cap="flat" cmpd="sng">
                      <a:solidFill>
                        <a:srgbClr val="151E49"/>
                      </a:solidFill>
                      <a:prstDash val="solid"/>
                      <a:round/>
                      <a:headEnd type="none" w="sm" len="sm"/>
                      <a:tailEnd type="none" w="sm" len="sm"/>
                    </a:lnR>
                    <a:lnT w="9525" cap="flat" cmpd="sng">
                      <a:solidFill>
                        <a:srgbClr val="151E49"/>
                      </a:solidFill>
                      <a:prstDash val="solid"/>
                      <a:round/>
                      <a:headEnd type="none" w="sm" len="sm"/>
                      <a:tailEnd type="none" w="sm" len="sm"/>
                    </a:lnT>
                    <a:lnB w="9525" cap="flat" cmpd="sng">
                      <a:solidFill>
                        <a:srgbClr val="151E49"/>
                      </a:solidFill>
                      <a:prstDash val="solid"/>
                      <a:round/>
                      <a:headEnd type="none" w="sm" len="sm"/>
                      <a:tailEnd type="none" w="sm" len="sm"/>
                    </a:lnB>
                    <a:gradFill>
                      <a:gsLst>
                        <a:gs pos="0">
                          <a:srgbClr val="323F80"/>
                        </a:gs>
                        <a:gs pos="100000">
                          <a:srgbClr val="151E49"/>
                        </a:gs>
                      </a:gsLst>
                      <a:lin ang="5400700" scaled="0"/>
                    </a:gradFill>
                  </a:tcPr>
                </a:tc>
                <a:tc>
                  <a:txBody>
                    <a:bodyPr/>
                    <a:lstStyle/>
                    <a:p>
                      <a:pPr marL="0" marR="0" lvl="0" indent="0" algn="ctr" rtl="0">
                        <a:lnSpc>
                          <a:spcPct val="100000"/>
                        </a:lnSpc>
                        <a:spcBef>
                          <a:spcPts val="0"/>
                        </a:spcBef>
                        <a:spcAft>
                          <a:spcPts val="0"/>
                        </a:spcAft>
                        <a:buClr>
                          <a:srgbClr val="000000"/>
                        </a:buClr>
                        <a:buSzPts val="700"/>
                        <a:buFont typeface="Arial"/>
                        <a:buNone/>
                      </a:pPr>
                      <a:r>
                        <a:rPr lang="en" sz="1000" b="1" u="none" strike="noStrike" cap="none">
                          <a:solidFill>
                            <a:schemeClr val="lt1"/>
                          </a:solidFill>
                        </a:rPr>
                        <a:t>Required Assessment Areas</a:t>
                      </a:r>
                      <a:endParaRPr sz="1000" b="1" u="none" strike="noStrike" cap="none">
                        <a:solidFill>
                          <a:schemeClr val="lt1"/>
                        </a:solidFill>
                      </a:endParaRPr>
                    </a:p>
                    <a:p>
                      <a:pPr marL="0" marR="0" lvl="0" indent="0" algn="ctr" rtl="0">
                        <a:lnSpc>
                          <a:spcPct val="100000"/>
                        </a:lnSpc>
                        <a:spcBef>
                          <a:spcPts val="0"/>
                        </a:spcBef>
                        <a:spcAft>
                          <a:spcPts val="0"/>
                        </a:spcAft>
                        <a:buClr>
                          <a:srgbClr val="000000"/>
                        </a:buClr>
                        <a:buSzPts val="700"/>
                        <a:buFont typeface="Arial"/>
                        <a:buNone/>
                      </a:pPr>
                      <a:r>
                        <a:rPr lang="en" sz="1000" i="1" u="none" strike="noStrike" cap="none">
                          <a:solidFill>
                            <a:schemeClr val="lt1"/>
                          </a:solidFill>
                        </a:rPr>
                        <a:t>511 IAC 7-41-8</a:t>
                      </a:r>
                      <a:endParaRPr sz="1000" i="1" u="none" strike="noStrike" cap="none">
                        <a:solidFill>
                          <a:schemeClr val="lt1"/>
                        </a:solidFill>
                      </a:endParaRPr>
                    </a:p>
                  </a:txBody>
                  <a:tcPr marL="91425" marR="91425" marT="91425" marB="91425">
                    <a:lnL w="9525" cap="flat" cmpd="sng">
                      <a:solidFill>
                        <a:srgbClr val="151E49"/>
                      </a:solidFill>
                      <a:prstDash val="solid"/>
                      <a:round/>
                      <a:headEnd type="none" w="sm" len="sm"/>
                      <a:tailEnd type="none" w="sm" len="sm"/>
                    </a:lnL>
                    <a:lnR w="9525" cap="flat" cmpd="sng">
                      <a:solidFill>
                        <a:srgbClr val="151E49"/>
                      </a:solidFill>
                      <a:prstDash val="solid"/>
                      <a:round/>
                      <a:headEnd type="none" w="sm" len="sm"/>
                      <a:tailEnd type="none" w="sm" len="sm"/>
                    </a:lnR>
                    <a:lnT w="9525" cap="flat" cmpd="sng">
                      <a:solidFill>
                        <a:srgbClr val="151E49"/>
                      </a:solidFill>
                      <a:prstDash val="solid"/>
                      <a:round/>
                      <a:headEnd type="none" w="sm" len="sm"/>
                      <a:tailEnd type="none" w="sm" len="sm"/>
                    </a:lnT>
                    <a:lnB w="9525" cap="flat" cmpd="sng">
                      <a:solidFill>
                        <a:srgbClr val="151E49"/>
                      </a:solidFill>
                      <a:prstDash val="solid"/>
                      <a:round/>
                      <a:headEnd type="none" w="sm" len="sm"/>
                      <a:tailEnd type="none" w="sm" len="sm"/>
                    </a:lnB>
                    <a:gradFill>
                      <a:gsLst>
                        <a:gs pos="0">
                          <a:srgbClr val="323F80"/>
                        </a:gs>
                        <a:gs pos="100000">
                          <a:srgbClr val="151E49"/>
                        </a:gs>
                      </a:gsLst>
                      <a:lin ang="5400700" scaled="0"/>
                    </a:gradFill>
                  </a:tcPr>
                </a:tc>
                <a:extLst>
                  <a:ext uri="{0D108BD9-81ED-4DB2-BD59-A6C34878D82A}">
                    <a16:rowId xmlns:a16="http://schemas.microsoft.com/office/drawing/2014/main" val="10000"/>
                  </a:ext>
                </a:extLst>
              </a:tr>
              <a:tr h="3312525">
                <a:tc>
                  <a:txBody>
                    <a:bodyPr/>
                    <a:lstStyle/>
                    <a:p>
                      <a:pPr marL="0" marR="0" lvl="0" indent="0" algn="ctr" rtl="0">
                        <a:lnSpc>
                          <a:spcPct val="100000"/>
                        </a:lnSpc>
                        <a:spcBef>
                          <a:spcPts val="0"/>
                        </a:spcBef>
                        <a:spcAft>
                          <a:spcPts val="0"/>
                        </a:spcAft>
                        <a:buClr>
                          <a:srgbClr val="000000"/>
                        </a:buClr>
                        <a:buSzPts val="700"/>
                        <a:buFont typeface="Arial"/>
                        <a:buNone/>
                      </a:pPr>
                      <a:r>
                        <a:rPr lang="en" sz="1000" b="1">
                          <a:solidFill>
                            <a:schemeClr val="lt1"/>
                          </a:solidFill>
                        </a:rPr>
                        <a:t>Language </a:t>
                      </a:r>
                      <a:r>
                        <a:rPr lang="en" sz="1000" b="1" u="none" strike="noStrike" cap="none">
                          <a:solidFill>
                            <a:schemeClr val="lt1"/>
                          </a:solidFill>
                        </a:rPr>
                        <a:t>Impairment</a:t>
                      </a:r>
                      <a:endParaRPr sz="1000" b="1" u="none" strike="noStrike" cap="none">
                        <a:solidFill>
                          <a:schemeClr val="lt1"/>
                        </a:solidFill>
                      </a:endParaRPr>
                    </a:p>
                  </a:txBody>
                  <a:tcPr marL="91425" marR="91425" marT="91425" marB="91425" anchor="ctr">
                    <a:lnL w="9525" cap="flat" cmpd="sng">
                      <a:solidFill>
                        <a:srgbClr val="151E49"/>
                      </a:solidFill>
                      <a:prstDash val="solid"/>
                      <a:round/>
                      <a:headEnd type="none" w="sm" len="sm"/>
                      <a:tailEnd type="none" w="sm" len="sm"/>
                    </a:lnL>
                    <a:lnR w="9525" cap="flat" cmpd="sng">
                      <a:solidFill>
                        <a:srgbClr val="151E49"/>
                      </a:solidFill>
                      <a:prstDash val="solid"/>
                      <a:round/>
                      <a:headEnd type="none" w="sm" len="sm"/>
                      <a:tailEnd type="none" w="sm" len="sm"/>
                    </a:lnR>
                    <a:lnT w="9525" cap="flat" cmpd="sng">
                      <a:solidFill>
                        <a:srgbClr val="151E49"/>
                      </a:solidFill>
                      <a:prstDash val="solid"/>
                      <a:round/>
                      <a:headEnd type="none" w="sm" len="sm"/>
                      <a:tailEnd type="none" w="sm" len="sm"/>
                    </a:lnT>
                    <a:lnB w="9525" cap="flat" cmpd="sng">
                      <a:solidFill>
                        <a:srgbClr val="151E49"/>
                      </a:solidFill>
                      <a:prstDash val="solid"/>
                      <a:round/>
                      <a:headEnd type="none" w="sm" len="sm"/>
                      <a:tailEnd type="none" w="sm" len="sm"/>
                    </a:lnB>
                    <a:solidFill>
                      <a:srgbClr val="3D497B"/>
                    </a:solidFill>
                  </a:tcPr>
                </a:tc>
                <a:tc>
                  <a:txBody>
                    <a:bodyPr/>
                    <a:lstStyle/>
                    <a:p>
                      <a:pPr marL="457200" lvl="0" indent="-285750" algn="l" rtl="0">
                        <a:lnSpc>
                          <a:spcPct val="115000"/>
                        </a:lnSpc>
                        <a:spcBef>
                          <a:spcPts val="0"/>
                        </a:spcBef>
                        <a:spcAft>
                          <a:spcPts val="0"/>
                        </a:spcAft>
                        <a:buClr>
                          <a:schemeClr val="dk1"/>
                        </a:buClr>
                        <a:buSzPts val="900"/>
                        <a:buChar char="❏"/>
                      </a:pPr>
                      <a:r>
                        <a:rPr lang="en" sz="900">
                          <a:solidFill>
                            <a:schemeClr val="dk1"/>
                          </a:solidFill>
                        </a:rPr>
                        <a:t>An assessment of the following:</a:t>
                      </a:r>
                      <a:endParaRPr sz="900">
                        <a:solidFill>
                          <a:schemeClr val="dk1"/>
                        </a:solidFill>
                      </a:endParaRPr>
                    </a:p>
                    <a:p>
                      <a:pPr marL="914400" lvl="1" indent="-285750" algn="l" rtl="0">
                        <a:lnSpc>
                          <a:spcPct val="115000"/>
                        </a:lnSpc>
                        <a:spcBef>
                          <a:spcPts val="0"/>
                        </a:spcBef>
                        <a:spcAft>
                          <a:spcPts val="0"/>
                        </a:spcAft>
                        <a:buClr>
                          <a:schemeClr val="dk1"/>
                        </a:buClr>
                        <a:buSzPts val="900"/>
                        <a:buChar char="❏"/>
                      </a:pPr>
                      <a:r>
                        <a:rPr lang="en" sz="900">
                          <a:solidFill>
                            <a:schemeClr val="dk1"/>
                          </a:solidFill>
                        </a:rPr>
                        <a:t>Progress in the general education curriculum that includes an analysis of any interventions used to address academic concerns leading to the referral for educational evaluation, and</a:t>
                      </a:r>
                      <a:endParaRPr sz="900">
                        <a:solidFill>
                          <a:schemeClr val="dk1"/>
                        </a:solidFill>
                      </a:endParaRPr>
                    </a:p>
                    <a:p>
                      <a:pPr marL="914400" lvl="1" indent="-285750" algn="l" rtl="0">
                        <a:lnSpc>
                          <a:spcPct val="115000"/>
                        </a:lnSpc>
                        <a:spcBef>
                          <a:spcPts val="0"/>
                        </a:spcBef>
                        <a:spcAft>
                          <a:spcPts val="0"/>
                        </a:spcAft>
                        <a:buClr>
                          <a:schemeClr val="dk1"/>
                        </a:buClr>
                        <a:buSzPts val="900"/>
                        <a:buChar char="❏"/>
                      </a:pPr>
                      <a:r>
                        <a:rPr lang="en" sz="900">
                          <a:solidFill>
                            <a:schemeClr val="dk1"/>
                          </a:solidFill>
                        </a:rPr>
                        <a:t>Current academic achievement.</a:t>
                      </a:r>
                      <a:endParaRPr sz="900">
                        <a:solidFill>
                          <a:schemeClr val="dk1"/>
                        </a:solidFill>
                      </a:endParaRPr>
                    </a:p>
                    <a:p>
                      <a:pPr marL="457200" lvl="0" indent="-285750" algn="l" rtl="0">
                        <a:lnSpc>
                          <a:spcPct val="115000"/>
                        </a:lnSpc>
                        <a:spcBef>
                          <a:spcPts val="0"/>
                        </a:spcBef>
                        <a:spcAft>
                          <a:spcPts val="0"/>
                        </a:spcAft>
                        <a:buClr>
                          <a:schemeClr val="dk1"/>
                        </a:buClr>
                        <a:buSzPts val="900"/>
                        <a:buChar char="❏"/>
                      </a:pPr>
                      <a:r>
                        <a:rPr lang="en" sz="900">
                          <a:solidFill>
                            <a:schemeClr val="dk1"/>
                          </a:solidFill>
                        </a:rPr>
                        <a:t>A social and developmental history, including but not limited to: </a:t>
                      </a:r>
                      <a:endParaRPr sz="900">
                        <a:solidFill>
                          <a:schemeClr val="dk1"/>
                        </a:solidFill>
                      </a:endParaRPr>
                    </a:p>
                    <a:p>
                      <a:pPr marL="914400" lvl="1" indent="-285750" algn="l" rtl="0">
                        <a:lnSpc>
                          <a:spcPct val="115000"/>
                        </a:lnSpc>
                        <a:spcBef>
                          <a:spcPts val="0"/>
                        </a:spcBef>
                        <a:spcAft>
                          <a:spcPts val="0"/>
                        </a:spcAft>
                        <a:buClr>
                          <a:schemeClr val="dk1"/>
                        </a:buClr>
                        <a:buSzPts val="900"/>
                        <a:buChar char="❏"/>
                      </a:pPr>
                      <a:r>
                        <a:rPr lang="en" sz="900">
                          <a:solidFill>
                            <a:schemeClr val="dk1"/>
                          </a:solidFill>
                        </a:rPr>
                        <a:t>Communication skills;</a:t>
                      </a:r>
                      <a:endParaRPr sz="900">
                        <a:solidFill>
                          <a:schemeClr val="dk1"/>
                        </a:solidFill>
                      </a:endParaRPr>
                    </a:p>
                    <a:p>
                      <a:pPr marL="914400" lvl="1" indent="-285750" algn="l" rtl="0">
                        <a:lnSpc>
                          <a:spcPct val="115000"/>
                        </a:lnSpc>
                        <a:spcBef>
                          <a:spcPts val="0"/>
                        </a:spcBef>
                        <a:spcAft>
                          <a:spcPts val="0"/>
                        </a:spcAft>
                        <a:buClr>
                          <a:schemeClr val="dk1"/>
                        </a:buClr>
                        <a:buSzPts val="900"/>
                        <a:buChar char="❏"/>
                      </a:pPr>
                      <a:r>
                        <a:rPr lang="en" sz="900">
                          <a:solidFill>
                            <a:schemeClr val="dk1"/>
                          </a:solidFill>
                        </a:rPr>
                        <a:t>Social interaction skills;</a:t>
                      </a:r>
                      <a:endParaRPr sz="900">
                        <a:solidFill>
                          <a:schemeClr val="dk1"/>
                        </a:solidFill>
                      </a:endParaRPr>
                    </a:p>
                    <a:p>
                      <a:pPr marL="914400" lvl="1" indent="-285750" algn="l" rtl="0">
                        <a:lnSpc>
                          <a:spcPct val="115000"/>
                        </a:lnSpc>
                        <a:spcBef>
                          <a:spcPts val="0"/>
                        </a:spcBef>
                        <a:spcAft>
                          <a:spcPts val="0"/>
                        </a:spcAft>
                        <a:buClr>
                          <a:schemeClr val="dk1"/>
                        </a:buClr>
                        <a:buSzPts val="900"/>
                        <a:buChar char="❏"/>
                      </a:pPr>
                      <a:r>
                        <a:rPr lang="en" sz="900">
                          <a:solidFill>
                            <a:schemeClr val="dk1"/>
                          </a:solidFill>
                        </a:rPr>
                        <a:t>Response to sensory experiences; and</a:t>
                      </a:r>
                      <a:endParaRPr sz="900">
                        <a:solidFill>
                          <a:schemeClr val="dk1"/>
                        </a:solidFill>
                      </a:endParaRPr>
                    </a:p>
                    <a:p>
                      <a:pPr marL="914400" lvl="1" indent="-285750" algn="l" rtl="0">
                        <a:lnSpc>
                          <a:spcPct val="115000"/>
                        </a:lnSpc>
                        <a:spcBef>
                          <a:spcPts val="0"/>
                        </a:spcBef>
                        <a:spcAft>
                          <a:spcPts val="0"/>
                        </a:spcAft>
                        <a:buClr>
                          <a:schemeClr val="dk1"/>
                        </a:buClr>
                        <a:buSzPts val="900"/>
                        <a:buChar char="❏"/>
                      </a:pPr>
                      <a:r>
                        <a:rPr lang="en" sz="900">
                          <a:solidFill>
                            <a:schemeClr val="dk1"/>
                          </a:solidFill>
                        </a:rPr>
                        <a:t>Relevant family and environmental information.</a:t>
                      </a:r>
                      <a:endParaRPr sz="900">
                        <a:solidFill>
                          <a:schemeClr val="dk1"/>
                        </a:solidFill>
                      </a:endParaRPr>
                    </a:p>
                    <a:p>
                      <a:pPr marL="457200" lvl="0" indent="-285750" algn="l" rtl="0">
                        <a:lnSpc>
                          <a:spcPct val="115000"/>
                        </a:lnSpc>
                        <a:spcBef>
                          <a:spcPts val="0"/>
                        </a:spcBef>
                        <a:spcAft>
                          <a:spcPts val="0"/>
                        </a:spcAft>
                        <a:buClr>
                          <a:schemeClr val="dk1"/>
                        </a:buClr>
                        <a:buSzPts val="900"/>
                        <a:buChar char="❏"/>
                      </a:pPr>
                      <a:r>
                        <a:rPr lang="en" sz="900">
                          <a:solidFill>
                            <a:schemeClr val="dk1"/>
                          </a:solidFill>
                        </a:rPr>
                        <a:t>An observation of the student in their learning environment to document the student’s academic performance in the area of difficulty;</a:t>
                      </a:r>
                      <a:endParaRPr sz="900">
                        <a:solidFill>
                          <a:schemeClr val="dk1"/>
                        </a:solidFill>
                      </a:endParaRPr>
                    </a:p>
                    <a:p>
                      <a:pPr marL="914400" lvl="1" indent="-285750" algn="l" rtl="0">
                        <a:lnSpc>
                          <a:spcPct val="115000"/>
                        </a:lnSpc>
                        <a:spcBef>
                          <a:spcPts val="0"/>
                        </a:spcBef>
                        <a:spcAft>
                          <a:spcPts val="0"/>
                        </a:spcAft>
                        <a:buClr>
                          <a:schemeClr val="dk1"/>
                        </a:buClr>
                        <a:buSzPts val="900"/>
                        <a:buChar char="❏"/>
                      </a:pPr>
                      <a:r>
                        <a:rPr lang="en" sz="900">
                          <a:solidFill>
                            <a:schemeClr val="dk1"/>
                          </a:solidFill>
                        </a:rPr>
                        <a:t>This observation may include information gathered prior to the time the student was referred for evaluation;</a:t>
                      </a:r>
                      <a:endParaRPr sz="900">
                        <a:solidFill>
                          <a:schemeClr val="dk1"/>
                        </a:solidFill>
                      </a:endParaRPr>
                    </a:p>
                    <a:p>
                      <a:pPr marL="914400" lvl="1" indent="-285750" algn="l" rtl="0">
                        <a:lnSpc>
                          <a:spcPct val="115000"/>
                        </a:lnSpc>
                        <a:spcBef>
                          <a:spcPts val="0"/>
                        </a:spcBef>
                        <a:spcAft>
                          <a:spcPts val="0"/>
                        </a:spcAft>
                        <a:buClr>
                          <a:schemeClr val="dk1"/>
                        </a:buClr>
                        <a:buSzPts val="900"/>
                        <a:buChar char="❏"/>
                      </a:pPr>
                      <a:r>
                        <a:rPr lang="en" sz="900">
                          <a:solidFill>
                            <a:schemeClr val="dk1"/>
                          </a:solidFill>
                        </a:rPr>
                        <a:t>In the event of a child who is less than school age or out of school, the observation must take place in an appropriate environment for that student;</a:t>
                      </a:r>
                      <a:endParaRPr sz="900">
                        <a:solidFill>
                          <a:schemeClr val="dk1"/>
                        </a:solidFill>
                      </a:endParaRPr>
                    </a:p>
                    <a:p>
                      <a:pPr marL="457200" lvl="0" indent="-285750" algn="l" rtl="0">
                        <a:lnSpc>
                          <a:spcPct val="115000"/>
                        </a:lnSpc>
                        <a:spcBef>
                          <a:spcPts val="0"/>
                        </a:spcBef>
                        <a:spcAft>
                          <a:spcPts val="0"/>
                        </a:spcAft>
                        <a:buClr>
                          <a:schemeClr val="dk1"/>
                        </a:buClr>
                        <a:buSzPts val="900"/>
                        <a:buChar char="❏"/>
                      </a:pPr>
                      <a:r>
                        <a:rPr lang="en" sz="900">
                          <a:solidFill>
                            <a:schemeClr val="dk1"/>
                          </a:solidFill>
                        </a:rPr>
                        <a:t>Available medical information that is educationally relevant;</a:t>
                      </a:r>
                      <a:endParaRPr sz="900">
                        <a:solidFill>
                          <a:schemeClr val="dk1"/>
                        </a:solidFill>
                      </a:endParaRPr>
                    </a:p>
                    <a:p>
                      <a:pPr marL="457200" lvl="0" indent="-285750" algn="l" rtl="0">
                        <a:lnSpc>
                          <a:spcPct val="115000"/>
                        </a:lnSpc>
                        <a:spcBef>
                          <a:spcPts val="0"/>
                        </a:spcBef>
                        <a:spcAft>
                          <a:spcPts val="0"/>
                        </a:spcAft>
                        <a:buClr>
                          <a:schemeClr val="dk1"/>
                        </a:buClr>
                        <a:buSzPts val="900"/>
                        <a:buChar char="❏"/>
                      </a:pPr>
                      <a:r>
                        <a:rPr lang="en" sz="900">
                          <a:solidFill>
                            <a:schemeClr val="dk1"/>
                          </a:solidFill>
                        </a:rPr>
                        <a:t>Any other assessments and information, collected prior to referral or during the educational evaluation, necessary to: </a:t>
                      </a:r>
                      <a:endParaRPr sz="900">
                        <a:solidFill>
                          <a:schemeClr val="dk1"/>
                        </a:solidFill>
                      </a:endParaRPr>
                    </a:p>
                    <a:p>
                      <a:pPr marL="914400" lvl="1" indent="-285750" algn="l" rtl="0">
                        <a:lnSpc>
                          <a:spcPct val="115000"/>
                        </a:lnSpc>
                        <a:spcBef>
                          <a:spcPts val="0"/>
                        </a:spcBef>
                        <a:spcAft>
                          <a:spcPts val="0"/>
                        </a:spcAft>
                        <a:buClr>
                          <a:schemeClr val="dk1"/>
                        </a:buClr>
                        <a:buSzPts val="900"/>
                        <a:buChar char="❏"/>
                      </a:pPr>
                      <a:r>
                        <a:rPr lang="en" sz="900">
                          <a:solidFill>
                            <a:schemeClr val="dk1"/>
                          </a:solidFill>
                        </a:rPr>
                        <a:t>Address exclusionary factors;</a:t>
                      </a:r>
                      <a:endParaRPr sz="900">
                        <a:solidFill>
                          <a:schemeClr val="dk1"/>
                        </a:solidFill>
                      </a:endParaRPr>
                    </a:p>
                    <a:p>
                      <a:pPr marL="914400" lvl="1" indent="-285750" algn="l" rtl="0">
                        <a:lnSpc>
                          <a:spcPct val="115000"/>
                        </a:lnSpc>
                        <a:spcBef>
                          <a:spcPts val="0"/>
                        </a:spcBef>
                        <a:spcAft>
                          <a:spcPts val="0"/>
                        </a:spcAft>
                        <a:buClr>
                          <a:schemeClr val="dk1"/>
                        </a:buClr>
                        <a:buSzPts val="900"/>
                        <a:buChar char="❏"/>
                      </a:pPr>
                      <a:r>
                        <a:rPr lang="en" sz="900">
                          <a:solidFill>
                            <a:schemeClr val="dk1"/>
                          </a:solidFill>
                        </a:rPr>
                        <a:t>Determine eligibility for special education and related services; and</a:t>
                      </a:r>
                      <a:endParaRPr sz="900">
                        <a:solidFill>
                          <a:schemeClr val="dk1"/>
                        </a:solidFill>
                      </a:endParaRPr>
                    </a:p>
                    <a:p>
                      <a:pPr marL="914400" lvl="1" indent="-285750" algn="l" rtl="0">
                        <a:lnSpc>
                          <a:spcPct val="115000"/>
                        </a:lnSpc>
                        <a:spcBef>
                          <a:spcPts val="0"/>
                        </a:spcBef>
                        <a:spcAft>
                          <a:spcPts val="0"/>
                        </a:spcAft>
                        <a:buClr>
                          <a:schemeClr val="dk1"/>
                        </a:buClr>
                        <a:buSzPts val="900"/>
                        <a:buChar char="❏"/>
                      </a:pPr>
                      <a:r>
                        <a:rPr lang="en" sz="900">
                          <a:solidFill>
                            <a:schemeClr val="dk1"/>
                          </a:solidFill>
                        </a:rPr>
                        <a:t>Inform the students case conference committee of the student’s special education and related services needs.</a:t>
                      </a:r>
                      <a:endParaRPr sz="1100"/>
                    </a:p>
                  </a:txBody>
                  <a:tcPr marL="91425" marR="91425" marT="91425" marB="91425">
                    <a:lnL w="9525" cap="flat" cmpd="sng">
                      <a:solidFill>
                        <a:srgbClr val="151E49"/>
                      </a:solidFill>
                      <a:prstDash val="solid"/>
                      <a:round/>
                      <a:headEnd type="none" w="sm" len="sm"/>
                      <a:tailEnd type="none" w="sm" len="sm"/>
                    </a:lnL>
                    <a:lnR w="9525" cap="flat" cmpd="sng">
                      <a:solidFill>
                        <a:srgbClr val="151E49"/>
                      </a:solidFill>
                      <a:prstDash val="solid"/>
                      <a:round/>
                      <a:headEnd type="none" w="sm" len="sm"/>
                      <a:tailEnd type="none" w="sm" len="sm"/>
                    </a:lnR>
                    <a:lnT w="9525" cap="flat" cmpd="sng">
                      <a:solidFill>
                        <a:srgbClr val="151E49"/>
                      </a:solidFill>
                      <a:prstDash val="solid"/>
                      <a:round/>
                      <a:headEnd type="none" w="sm" len="sm"/>
                      <a:tailEnd type="none" w="sm" len="sm"/>
                    </a:lnT>
                    <a:lnB w="9525" cap="flat" cmpd="sng">
                      <a:solidFill>
                        <a:srgbClr val="151E49"/>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1195</Words>
  <Application>Microsoft Office PowerPoint</Application>
  <PresentationFormat>On-screen Show (16:9)</PresentationFormat>
  <Paragraphs>100</Paragraphs>
  <Slides>4</Slides>
  <Notes>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vt:i4>
      </vt:variant>
    </vt:vector>
  </HeadingPairs>
  <TitlesOfParts>
    <vt:vector size="6" baseType="lpstr">
      <vt:lpstr>Arial</vt:lpstr>
      <vt:lpstr>Simple Light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Ellison, Taylor</dc:creator>
  <cp:lastModifiedBy>Ellison, Taylor</cp:lastModifiedBy>
  <cp:revision>1</cp:revision>
  <dcterms:modified xsi:type="dcterms:W3CDTF">2025-02-11T18:14:11Z</dcterms:modified>
</cp:coreProperties>
</file>