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Proxima Nova"/>
      <p:regular r:id="rId34"/>
      <p:bold r:id="rId35"/>
      <p:italic r:id="rId36"/>
      <p:boldItalic r:id="rId37"/>
    </p:embeddedFont>
    <p:embeddedFont>
      <p:font typeface="Inter"/>
      <p:regular r:id="rId38"/>
      <p:bold r:id="rId39"/>
    </p:embeddedFont>
    <p:embeddedFont>
      <p:font typeface="Proxima Nova Semibold"/>
      <p:regular r:id="rId40"/>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F289F9-ECF0-4300-857E-1764289B08AA}">
  <a:tblStyle styleId="{18F289F9-ECF0-4300-857E-1764289B08A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Semibold-regular.fntdata"/><Relationship Id="rId20" Type="http://schemas.openxmlformats.org/officeDocument/2006/relationships/slide" Target="slides/slide14.xml"/><Relationship Id="rId42" Type="http://schemas.openxmlformats.org/officeDocument/2006/relationships/font" Target="fonts/ProximaNovaSemibold-boldItalic.fntdata"/><Relationship Id="rId41" Type="http://schemas.openxmlformats.org/officeDocument/2006/relationships/font" Target="fonts/ProximaNovaSemibol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roximaNova-bold.fntdata"/><Relationship Id="rId12" Type="http://schemas.openxmlformats.org/officeDocument/2006/relationships/slide" Target="slides/slide6.xml"/><Relationship Id="rId34" Type="http://schemas.openxmlformats.org/officeDocument/2006/relationships/font" Target="fonts/ProximaNova-regular.fntdata"/><Relationship Id="rId15" Type="http://schemas.openxmlformats.org/officeDocument/2006/relationships/slide" Target="slides/slide9.xml"/><Relationship Id="rId37" Type="http://schemas.openxmlformats.org/officeDocument/2006/relationships/font" Target="fonts/ProximaNova-boldItalic.fntdata"/><Relationship Id="rId14" Type="http://schemas.openxmlformats.org/officeDocument/2006/relationships/slide" Target="slides/slide8.xml"/><Relationship Id="rId36" Type="http://schemas.openxmlformats.org/officeDocument/2006/relationships/font" Target="fonts/ProximaNova-italic.fntdata"/><Relationship Id="rId17" Type="http://schemas.openxmlformats.org/officeDocument/2006/relationships/slide" Target="slides/slide11.xml"/><Relationship Id="rId39" Type="http://schemas.openxmlformats.org/officeDocument/2006/relationships/font" Target="fonts/Inter-bold.fntdata"/><Relationship Id="rId16" Type="http://schemas.openxmlformats.org/officeDocument/2006/relationships/slide" Target="slides/slide10.xml"/><Relationship Id="rId38" Type="http://schemas.openxmlformats.org/officeDocument/2006/relationships/font" Target="fonts/Int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GRC3xmSuI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a93ae3c8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a93ae3c8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7f870348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7f870348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For students, you can always generate a backup login code for a student who can’t log in. This will give them one-time access to Clever so they can access learning. </a:t>
            </a:r>
            <a:endParaRPr sz="1400">
              <a:latin typeface="Proxima Nova"/>
              <a:ea typeface="Proxima Nova"/>
              <a:cs typeface="Proxima Nova"/>
              <a:sym typeface="Proxima Nova"/>
            </a:endParaRPr>
          </a:p>
          <a:p>
            <a:pPr indent="0" lvl="0" marL="0" rtl="0" algn="l">
              <a:spcBef>
                <a:spcPts val="0"/>
              </a:spcBef>
              <a:spcAft>
                <a:spcPts val="0"/>
              </a:spcAft>
              <a:buNone/>
            </a:pPr>
            <a:r>
              <a:t/>
            </a:r>
            <a:endParaRPr sz="1400">
              <a:latin typeface="Proxima Nova"/>
              <a:ea typeface="Proxima Nova"/>
              <a:cs typeface="Proxima Nova"/>
              <a:sym typeface="Proxima Nova"/>
            </a:endParaRPr>
          </a:p>
          <a:p>
            <a:pPr indent="0" lvl="0" marL="0" rtl="0" algn="l">
              <a:spcBef>
                <a:spcPts val="0"/>
              </a:spcBef>
              <a:spcAft>
                <a:spcPts val="0"/>
              </a:spcAft>
              <a:buNone/>
            </a:pPr>
            <a:r>
              <a:rPr lang="en" sz="1400">
                <a:latin typeface="Proxima Nova"/>
                <a:ea typeface="Proxima Nova"/>
                <a:cs typeface="Proxima Nova"/>
                <a:sym typeface="Proxima Nova"/>
              </a:rPr>
              <a:t>It is important to note that while backup login codes are a great temporary solution, you will still need to reach out to your IT team to get the original login issue resolved. </a:t>
            </a:r>
            <a:endParaRPr sz="14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7f870348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7f870348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91926"/>
                </a:solidFill>
                <a:latin typeface="Proxima Nova"/>
                <a:ea typeface="Proxima Nova"/>
                <a:cs typeface="Proxima Nova"/>
                <a:sym typeface="Proxima Nova"/>
              </a:rPr>
              <a:t>Teachers can create their own custom pages of digital resources for their classes. Students will find these teacher picks alongside district applications when they log in to their portals. </a:t>
            </a:r>
            <a:endParaRPr sz="1400">
              <a:solidFill>
                <a:srgbClr val="191926"/>
              </a:solidFill>
              <a:latin typeface="Proxima Nova"/>
              <a:ea typeface="Proxima Nova"/>
              <a:cs typeface="Proxima Nova"/>
              <a:sym typeface="Proxima Nova"/>
            </a:endParaRPr>
          </a:p>
          <a:p>
            <a:pPr indent="0" lvl="0" marL="0" rtl="0" algn="l">
              <a:spcBef>
                <a:spcPts val="0"/>
              </a:spcBef>
              <a:spcAft>
                <a:spcPts val="0"/>
              </a:spcAft>
              <a:buNone/>
            </a:pPr>
            <a:r>
              <a:t/>
            </a:r>
            <a:endParaRPr sz="1400">
              <a:solidFill>
                <a:srgbClr val="191926"/>
              </a:solidFill>
              <a:latin typeface="Proxima Nova"/>
              <a:ea typeface="Proxima Nova"/>
              <a:cs typeface="Proxima Nova"/>
              <a:sym typeface="Proxima Nova"/>
            </a:endParaRPr>
          </a:p>
          <a:p>
            <a:pPr indent="0" lvl="0" marL="0" rtl="0" algn="l">
              <a:spcBef>
                <a:spcPts val="0"/>
              </a:spcBef>
              <a:spcAft>
                <a:spcPts val="0"/>
              </a:spcAft>
              <a:buNone/>
            </a:pPr>
            <a:r>
              <a:rPr lang="en" sz="1400">
                <a:solidFill>
                  <a:srgbClr val="191926"/>
                </a:solidFill>
                <a:latin typeface="Proxima Nova"/>
                <a:ea typeface="Proxima Nova"/>
                <a:cs typeface="Proxima Nova"/>
                <a:sym typeface="Proxima Nova"/>
              </a:rPr>
              <a:t>To add Indiana Career Explorer </a:t>
            </a:r>
            <a:r>
              <a:rPr lang="en" sz="1400">
                <a:solidFill>
                  <a:schemeClr val="dk1"/>
                </a:solidFill>
                <a:latin typeface="Proxima Nova"/>
                <a:ea typeface="Proxima Nova"/>
                <a:cs typeface="Proxima Nova"/>
                <a:sym typeface="Proxima Nova"/>
              </a:rPr>
              <a:t>to your teacher page, click the Add button in the bottom right of your teacher page and follow the directions found here.</a:t>
            </a:r>
            <a:endParaRPr sz="1400">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7f870348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7f870348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7f870348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7f870348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7f870348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7f870348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latin typeface="Proxima Nova"/>
                <a:ea typeface="Proxima Nova"/>
                <a:cs typeface="Proxima Nova"/>
                <a:sym typeface="Proxima Nova"/>
              </a:rPr>
              <a:t>The most widely used single sign-on portal in K-12 education, Clever streamlines implementation with secure accounts, data management and easy classroom access. Fast, simple edtech implementation means that all of your edtech resources are in one place ready for students to learn.</a:t>
            </a:r>
            <a:endParaRPr>
              <a:solidFill>
                <a:srgbClr val="333333"/>
              </a:solidFill>
              <a:latin typeface="Proxima Nova"/>
              <a:ea typeface="Proxima Nova"/>
              <a:cs typeface="Proxima Nova"/>
              <a:sym typeface="Proxima No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7f870348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7f870348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Indiana Career Explorer ha</a:t>
            </a:r>
            <a:r>
              <a:rPr lang="en" sz="1400">
                <a:solidFill>
                  <a:schemeClr val="dk1"/>
                </a:solidFill>
                <a:latin typeface="Proxima Nova"/>
                <a:ea typeface="Proxima Nova"/>
                <a:cs typeface="Proxima Nova"/>
                <a:sym typeface="Proxima Nova"/>
              </a:rPr>
              <a:t>s partnered with Clever for SSO. Setup is a few easy steps, primarily consisting of adding the Indiana Career Explorer application and setting sharing permissions in your Clever Dashboard.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7f870348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7f870348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400">
                <a:latin typeface="Proxima Nova"/>
                <a:ea typeface="Proxima Nova"/>
                <a:cs typeface="Proxima Nova"/>
                <a:sym typeface="Proxima Nova"/>
              </a:rPr>
              <a:t>Optional</a:t>
            </a:r>
            <a:r>
              <a:rPr i="1" lang="en" sz="1400">
                <a:latin typeface="Proxima Nova"/>
                <a:ea typeface="Proxima Nova"/>
                <a:cs typeface="Proxima Nova"/>
                <a:sym typeface="Proxima Nova"/>
              </a:rPr>
              <a:t>: If district already has a Clever Account you can skip. “Since you are already on Clever, you will start the process at Step 2)</a:t>
            </a:r>
            <a:endParaRPr i="1" sz="1400">
              <a:latin typeface="Proxima Nova"/>
              <a:ea typeface="Proxima Nova"/>
              <a:cs typeface="Proxima Nova"/>
              <a:sym typeface="Proxima Nova"/>
            </a:endParaRPr>
          </a:p>
          <a:p>
            <a:pPr indent="0" lvl="0" marL="0" rtl="0" algn="l">
              <a:spcBef>
                <a:spcPts val="0"/>
              </a:spcBef>
              <a:spcAft>
                <a:spcPts val="0"/>
              </a:spcAft>
              <a:buNone/>
            </a:pPr>
            <a:r>
              <a:t/>
            </a:r>
            <a:endParaRPr i="1" sz="1400">
              <a:latin typeface="Proxima Nova"/>
              <a:ea typeface="Proxima Nova"/>
              <a:cs typeface="Proxima Nova"/>
              <a:sym typeface="Proxima Nova"/>
            </a:endParaRPr>
          </a:p>
          <a:p>
            <a:pPr indent="0" lvl="0" marL="0" rtl="0" algn="l">
              <a:spcBef>
                <a:spcPts val="0"/>
              </a:spcBef>
              <a:spcAft>
                <a:spcPts val="0"/>
              </a:spcAft>
              <a:buNone/>
            </a:pPr>
            <a:r>
              <a:rPr lang="en" sz="1400">
                <a:latin typeface="Proxima Nova"/>
                <a:ea typeface="Proxima Nova"/>
                <a:cs typeface="Proxima Nova"/>
                <a:sym typeface="Proxima Nova"/>
              </a:rPr>
              <a:t>You will be receiving an invitation to set up your Clever account. Clever’s onboarding team will work closely with you to configure a connection with your student information (SIS) and setup SSO. </a:t>
            </a:r>
            <a:endParaRPr sz="1400">
              <a:latin typeface="Proxima Nova"/>
              <a:ea typeface="Proxima Nova"/>
              <a:cs typeface="Proxima Nova"/>
              <a:sym typeface="Proxima No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7f870348e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7f870348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To add the Indiana Career Explorer </a:t>
            </a:r>
            <a:r>
              <a:rPr lang="en" sz="1400">
                <a:solidFill>
                  <a:schemeClr val="dk1"/>
                </a:solidFill>
                <a:latin typeface="Proxima Nova"/>
                <a:ea typeface="Proxima Nova"/>
                <a:cs typeface="Proxima Nova"/>
                <a:sym typeface="Proxima Nova"/>
              </a:rPr>
              <a:t>application, you can use the above link or search for the application in the “Add Applications” section of the Clever Dashboard. </a:t>
            </a:r>
            <a:endParaRPr sz="1400">
              <a:latin typeface="Proxima Nova"/>
              <a:ea typeface="Proxima Nova"/>
              <a:cs typeface="Proxima Nova"/>
              <a:sym typeface="Proxima No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7f870348e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27f870348e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Once the application has been added, you will configure user access. These sharing permissions control what data we will have access to when creating accounts for your users. Additionally, it will determine which users will be able to see Indiana Career Explorer in the Clever Portal. </a:t>
            </a:r>
            <a:endParaRPr sz="1400">
              <a:latin typeface="Proxima Nova"/>
              <a:ea typeface="Proxima Nova"/>
              <a:cs typeface="Proxima Nova"/>
              <a:sym typeface="Proxima No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7f870348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7f870348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The final step is to train your teachers! It is important that teachers know how they and their students will access and use Indiana Career Explorer i</a:t>
            </a:r>
            <a:r>
              <a:rPr lang="en" sz="1400">
                <a:solidFill>
                  <a:schemeClr val="dk1"/>
                </a:solidFill>
                <a:latin typeface="Proxima Nova"/>
                <a:ea typeface="Proxima Nova"/>
                <a:cs typeface="Proxima Nova"/>
                <a:sym typeface="Proxima Nova"/>
              </a:rPr>
              <a:t>n their classroom. Clever offers free trainings for teachers that can be accessed directly from Clever. It can also be accessed by going to Clever.Academy</a:t>
            </a:r>
            <a:endParaRPr sz="1400">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27f870348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27f870348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7f870348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7f870348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The source of truth for all data in Indiana Career Explorer is your SIS and then Clever. As such, it data is incorrect in Indiana Career Explorer,</a:t>
            </a:r>
            <a:r>
              <a:rPr lang="en" sz="1400">
                <a:solidFill>
                  <a:schemeClr val="dk1"/>
                </a:solidFill>
                <a:latin typeface="Proxima Nova"/>
                <a:ea typeface="Proxima Nova"/>
                <a:cs typeface="Proxima Nova"/>
                <a:sym typeface="Proxima Nova"/>
              </a:rPr>
              <a:t> the issue will likely need to be resolved in your SIS or with the help of Clever. </a:t>
            </a:r>
            <a:endParaRPr sz="1400">
              <a:latin typeface="Proxima Nova"/>
              <a:ea typeface="Proxima Nova"/>
              <a:cs typeface="Proxima Nova"/>
              <a:sym typeface="Proxima Nov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7f870348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7f870348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If data is incorrect in Indiana Career Explorer</a:t>
            </a:r>
            <a:r>
              <a:rPr lang="en" sz="1400">
                <a:solidFill>
                  <a:schemeClr val="dk1"/>
                </a:solidFill>
                <a:latin typeface="Proxima Nova"/>
                <a:ea typeface="Proxima Nova"/>
                <a:cs typeface="Proxima Nova"/>
                <a:sym typeface="Proxima Nova"/>
              </a:rPr>
              <a:t>, there are a few simple steps to take when troubleshooting. Begin by confirming the data is correct in your SIS and Clever and that the data is shared with Indiana Career Explorer. After following these steps, if the data is still incorrect in Indiana Career Explorer, reach out to our support team and we will be happy to help!</a:t>
            </a:r>
            <a:endParaRPr sz="1400">
              <a:latin typeface="Proxima Nova"/>
              <a:ea typeface="Proxima Nova"/>
              <a:cs typeface="Proxima Nova"/>
              <a:sym typeface="Proxima No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27f870348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27f870348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If a user does not see the </a:t>
            </a:r>
            <a:r>
              <a:rPr lang="en" sz="1400">
                <a:solidFill>
                  <a:schemeClr val="dk1"/>
                </a:solidFill>
                <a:latin typeface="Proxima Nova"/>
                <a:ea typeface="Proxima Nova"/>
                <a:cs typeface="Proxima Nova"/>
                <a:sym typeface="Proxima Nova"/>
              </a:rPr>
              <a:t>Indiana Career Explorer </a:t>
            </a:r>
            <a:r>
              <a:rPr lang="en" sz="1400">
                <a:solidFill>
                  <a:schemeClr val="dk1"/>
                </a:solidFill>
                <a:latin typeface="Proxima Nova"/>
                <a:ea typeface="Proxima Nova"/>
                <a:cs typeface="Proxima Nova"/>
                <a:sym typeface="Proxima Nova"/>
              </a:rPr>
              <a:t>icon in the Clever Portal, it is likely because they are not shared with our application. Clever has a wonderful tool called “Troubleshoot Sharing” that can be used to help identify why the user is not shared. More details on this tool can be found in Clever’s help center. </a:t>
            </a:r>
            <a:endParaRPr sz="1400">
              <a:latin typeface="Proxima Nova"/>
              <a:ea typeface="Proxima Nova"/>
              <a:cs typeface="Proxima Nova"/>
              <a:sym typeface="Proxima Nov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7f870348e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7f870348e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If a user encounters a problem after clicking on the Indiana Career Explorer icon in the Clever Portal, please reach out to our team. If the user has been shared for more than 24 hrs, the issue will need to be investigated and resolved by our team. </a:t>
            </a:r>
            <a:endParaRPr sz="1400">
              <a:latin typeface="Proxima Nova"/>
              <a:ea typeface="Proxima Nova"/>
              <a:cs typeface="Proxima Nova"/>
              <a:sym typeface="Proxima Nov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7f870348e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7f870348e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We also wanted to provide links to some common questions and processes that admins encounter when managing data in Clever.</a:t>
            </a:r>
            <a:endParaRPr sz="1400">
              <a:latin typeface="Proxima Nova"/>
              <a:ea typeface="Proxima Nova"/>
              <a:cs typeface="Proxima Nova"/>
              <a:sym typeface="Proxima Nov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27f870348e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27f870348e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As mentioned, Clever Academy is a tremendous resource for both teachers and administrators. Clever offers both certification and quick start courses for administrators – we highly recommend them! You can access Clever Academy by clicking on the link in the Clever Dashboard.  </a:t>
            </a:r>
            <a:endParaRPr sz="1400">
              <a:latin typeface="Proxima Nova"/>
              <a:ea typeface="Proxima Nova"/>
              <a:cs typeface="Proxima Nova"/>
              <a:sym typeface="Proxima Nov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27f870348e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27f870348e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If you require help from Clever’s support team, you can reach them using the following information. Also provided are helpful resources such as Clever’s status page. </a:t>
            </a:r>
            <a:endParaRPr sz="1400">
              <a:latin typeface="Proxima Nova"/>
              <a:ea typeface="Proxima Nova"/>
              <a:cs typeface="Proxima Nova"/>
              <a:sym typeface="Proxima Nov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27f870348e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27f870348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Also included is information on how you can contact</a:t>
            </a:r>
            <a:r>
              <a:rPr lang="en" sz="1400">
                <a:solidFill>
                  <a:schemeClr val="dk1"/>
                </a:solidFill>
                <a:latin typeface="Proxima Nova"/>
                <a:ea typeface="Proxima Nova"/>
                <a:cs typeface="Proxima Nova"/>
                <a:sym typeface="Proxima Nova"/>
              </a:rPr>
              <a:t> Indiana Career Explorer should you need help. </a:t>
            </a:r>
            <a:endParaRPr sz="1400">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7f870348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7f87034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400">
                <a:solidFill>
                  <a:schemeClr val="dk1"/>
                </a:solidFill>
                <a:latin typeface="Proxima Nova"/>
                <a:ea typeface="Proxima Nova"/>
                <a:cs typeface="Proxima Nova"/>
                <a:sym typeface="Proxima Nova"/>
              </a:rPr>
              <a:t>A key feature of Clever is Single Sign on, or SSO for short. By signing in to Clever, you and your students can log into Indiana Career Explorer with one click, by clicking the Indiana Career Explorer icon on Clever Portal. </a:t>
            </a:r>
            <a:endParaRPr sz="1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4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400">
              <a:solidFill>
                <a:schemeClr val="dk1"/>
              </a:solidFill>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7f870348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7f870348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t/>
            </a:r>
            <a:endParaRPr sz="1400">
              <a:solidFill>
                <a:schemeClr val="dk1"/>
              </a:solidFill>
              <a:highlight>
                <a:srgbClr val="FFFFFF"/>
              </a:highlight>
              <a:latin typeface="Proxima Nova"/>
              <a:ea typeface="Proxima Nova"/>
              <a:cs typeface="Proxima Nova"/>
              <a:sym typeface="Proxima Nova"/>
            </a:endParaRPr>
          </a:p>
          <a:p>
            <a:pPr indent="0" lvl="0" marL="0" rtl="0" algn="l">
              <a:spcBef>
                <a:spcPts val="0"/>
              </a:spcBef>
              <a:spcAft>
                <a:spcPts val="0"/>
              </a:spcAft>
              <a:buNone/>
            </a:pPr>
            <a:r>
              <a:rPr lang="en" sz="1400">
                <a:solidFill>
                  <a:schemeClr val="dk1"/>
                </a:solidFill>
                <a:highlight>
                  <a:srgbClr val="FFFFFF"/>
                </a:highlight>
                <a:latin typeface="Proxima Nova"/>
                <a:ea typeface="Proxima Nova"/>
                <a:cs typeface="Proxima Nova"/>
                <a:sym typeface="Proxima Nova"/>
              </a:rPr>
              <a:t>Direct link to video: </a:t>
            </a:r>
            <a:r>
              <a:rPr lang="en" sz="1400" u="sng">
                <a:solidFill>
                  <a:schemeClr val="hlink"/>
                </a:solidFill>
                <a:highlight>
                  <a:srgbClr val="FFFFFF"/>
                </a:highlight>
                <a:latin typeface="Proxima Nova"/>
                <a:ea typeface="Proxima Nova"/>
                <a:cs typeface="Proxima Nova"/>
                <a:sym typeface="Proxima Nova"/>
                <a:hlinkClick r:id="rId2"/>
              </a:rPr>
              <a:t>https://www.youtube.com/watch?v=lGRC3xmSuIo</a:t>
            </a:r>
            <a:r>
              <a:rPr lang="en" sz="1400">
                <a:solidFill>
                  <a:schemeClr val="dk1"/>
                </a:solidFill>
                <a:highlight>
                  <a:srgbClr val="FFFFFF"/>
                </a:highlight>
                <a:latin typeface="Proxima Nova"/>
                <a:ea typeface="Proxima Nova"/>
                <a:cs typeface="Proxima Nova"/>
                <a:sym typeface="Proxima Nova"/>
              </a:rPr>
              <a:t> </a:t>
            </a:r>
            <a:endParaRPr sz="1400">
              <a:solidFill>
                <a:schemeClr val="dk1"/>
              </a:solidFill>
              <a:highlight>
                <a:srgbClr val="FFFFFF"/>
              </a:highlight>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7f870348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7f870348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7f870348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7f870348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NOTE: If you’re not sure of the district’s short name, you can have teachers log in by going to Clever.com then clicking the down arrow on the </a:t>
            </a:r>
            <a:r>
              <a:rPr i="1" lang="en" sz="1400">
                <a:latin typeface="Proxima Nova"/>
                <a:ea typeface="Proxima Nova"/>
                <a:cs typeface="Proxima Nova"/>
                <a:sym typeface="Proxima Nova"/>
              </a:rPr>
              <a:t>Log in</a:t>
            </a:r>
            <a:r>
              <a:rPr lang="en" sz="1400">
                <a:latin typeface="Proxima Nova"/>
                <a:ea typeface="Proxima Nova"/>
                <a:cs typeface="Proxima Nova"/>
                <a:sym typeface="Proxima Nova"/>
              </a:rPr>
              <a:t> button in the top right corner. </a:t>
            </a:r>
            <a:endParaRPr sz="1400">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7f870348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27f870348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You will log in to Clever using your district-provided login method. If you are unsure of your username or password, please contact your district technical support. </a:t>
            </a:r>
            <a:endParaRPr sz="1400">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7f870348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7f870348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8F8F8"/>
                </a:highlight>
                <a:latin typeface="Proxima Nova"/>
                <a:ea typeface="Proxima Nova"/>
                <a:cs typeface="Proxima Nova"/>
                <a:sym typeface="Proxima Nova"/>
              </a:rPr>
              <a:t>Once in the Clever Portal, simply click on the </a:t>
            </a:r>
            <a:r>
              <a:rPr lang="en" sz="1400">
                <a:solidFill>
                  <a:schemeClr val="dk1"/>
                </a:solidFill>
                <a:highlight>
                  <a:srgbClr val="F8F8F8"/>
                </a:highlight>
                <a:latin typeface="Proxima Nova"/>
                <a:ea typeface="Proxima Nova"/>
                <a:cs typeface="Proxima Nova"/>
                <a:sym typeface="Proxima Nova"/>
              </a:rPr>
              <a:t>Indiana Career Explorer a</a:t>
            </a:r>
            <a:r>
              <a:rPr lang="en" sz="1400">
                <a:highlight>
                  <a:srgbClr val="F8F8F8"/>
                </a:highlight>
                <a:latin typeface="Proxima Nova"/>
                <a:ea typeface="Proxima Nova"/>
                <a:cs typeface="Proxima Nova"/>
                <a:sym typeface="Proxima Nova"/>
              </a:rPr>
              <a:t>pplication and you will be automatically logged in! </a:t>
            </a:r>
            <a:endParaRPr sz="1400">
              <a:highlight>
                <a:srgbClr val="F8F8F8"/>
              </a:highlight>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7f870348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7f870348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If you or your student are unable to log in to Clever, please contact your district tech support contact. The tech support contact is listed on your school’s Clever login page. </a:t>
            </a:r>
            <a:endParaRPr sz="1400">
              <a:latin typeface="Proxima Nova"/>
              <a:ea typeface="Proxima Nova"/>
              <a:cs typeface="Proxima Nova"/>
              <a:sym typeface="Proxima Nova"/>
            </a:endParaRPr>
          </a:p>
          <a:p>
            <a:pPr indent="0" lvl="0" marL="0" rtl="0" algn="l">
              <a:spcBef>
                <a:spcPts val="0"/>
              </a:spcBef>
              <a:spcAft>
                <a:spcPts val="0"/>
              </a:spcAft>
              <a:buNone/>
            </a:pPr>
            <a:r>
              <a:t/>
            </a:r>
            <a:endParaRPr sz="1400">
              <a:latin typeface="Proxima Nova"/>
              <a:ea typeface="Proxima Nova"/>
              <a:cs typeface="Proxima Nova"/>
              <a:sym typeface="Proxima Nova"/>
            </a:endParaRPr>
          </a:p>
          <a:p>
            <a:pPr indent="0" lvl="0" marL="0" rtl="0" algn="l">
              <a:spcBef>
                <a:spcPts val="0"/>
              </a:spcBef>
              <a:spcAft>
                <a:spcPts val="0"/>
              </a:spcAft>
              <a:buNone/>
            </a:pPr>
            <a:r>
              <a:rPr lang="en" sz="1400">
                <a:latin typeface="Proxima Nova"/>
                <a:ea typeface="Proxima Nova"/>
                <a:cs typeface="Proxima Nova"/>
                <a:sym typeface="Proxima Nova"/>
              </a:rPr>
              <a:t>Similarly, if there is a problem with your class roster in Clever or Indiana Career Explorer, reach out to your district tech support contact. All roster information is managed by your district. </a:t>
            </a:r>
            <a:endParaRPr sz="1400">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Large Text Slide - Option 2">
  <p:cSld name="CUSTOM_1_1_1_1_1_1_1_1_1_1_1_1_1_1_1_1_1_1_1_1_1_1_1_1_1_1_1_1_1_1_2_1_1_1_1">
    <p:spTree>
      <p:nvGrpSpPr>
        <p:cNvPr id="50" name="Shape 50"/>
        <p:cNvGrpSpPr/>
        <p:nvPr/>
      </p:nvGrpSpPr>
      <p:grpSpPr>
        <a:xfrm>
          <a:off x="0" y="0"/>
          <a:ext cx="0" cy="0"/>
          <a:chOff x="0" y="0"/>
          <a:chExt cx="0" cy="0"/>
        </a:xfrm>
      </p:grpSpPr>
      <p:sp>
        <p:nvSpPr>
          <p:cNvPr id="51" name="Google Shape;51;p13"/>
          <p:cNvSpPr/>
          <p:nvPr/>
        </p:nvSpPr>
        <p:spPr>
          <a:xfrm>
            <a:off x="0" y="-1775"/>
            <a:ext cx="9144000" cy="5143500"/>
          </a:xfrm>
          <a:prstGeom prst="rect">
            <a:avLst/>
          </a:prstGeom>
          <a:solidFill>
            <a:srgbClr val="A45D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146BD"/>
              </a:solidFill>
            </a:endParaRPr>
          </a:p>
        </p:txBody>
      </p:sp>
      <p:sp>
        <p:nvSpPr>
          <p:cNvPr id="52" name="Google Shape;52;p13"/>
          <p:cNvSpPr txBox="1"/>
          <p:nvPr>
            <p:ph type="title"/>
          </p:nvPr>
        </p:nvSpPr>
        <p:spPr>
          <a:xfrm>
            <a:off x="843000" y="476250"/>
            <a:ext cx="7458000" cy="419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Font typeface="Proxima Nova Semibold"/>
              <a:buNone/>
              <a:defRPr sz="36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2pPr>
            <a:lvl3pPr lvl="2"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3pPr>
            <a:lvl4pPr lvl="3"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4pPr>
            <a:lvl5pPr lvl="4"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5pPr>
            <a:lvl6pPr lvl="5"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6pPr>
            <a:lvl7pPr lvl="6"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7pPr>
            <a:lvl8pPr lvl="7"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8pPr>
            <a:lvl9pPr lvl="8" rtl="0" algn="ctr">
              <a:spcBef>
                <a:spcPts val="0"/>
              </a:spcBef>
              <a:spcAft>
                <a:spcPts val="0"/>
              </a:spcAft>
              <a:buClr>
                <a:srgbClr val="15131C"/>
              </a:buClr>
              <a:buSzPts val="4000"/>
              <a:buFont typeface="Proxima Nova Semibold"/>
              <a:buNone/>
              <a:defRPr sz="4000">
                <a:solidFill>
                  <a:srgbClr val="15131C"/>
                </a:solidFill>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hyperlink" Target="https://support.clever.com/hc/s/articles/222752827" TargetMode="External"/><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support.clever.com/hc/s/articles/360046533412" TargetMode="External"/><Relationship Id="rId4" Type="http://schemas.openxmlformats.org/officeDocument/2006/relationships/image" Target="../media/image29.png"/><Relationship Id="rId5"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futuresinc.zendesk.com/requests/anonymous/new#" TargetMode="External"/><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15.jpg"/></Relationships>
</file>

<file path=ppt/slides/_rels/slide24.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24.png"/><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support.clever.com/hc/s/articles/115000988748" TargetMode="External"/><Relationship Id="rId4" Type="http://schemas.openxmlformats.org/officeDocument/2006/relationships/hyperlink" Target="https://support.clever.com/hc/s/articles/115002764923" TargetMode="External"/><Relationship Id="rId9" Type="http://schemas.openxmlformats.org/officeDocument/2006/relationships/image" Target="../media/image22.png"/><Relationship Id="rId5" Type="http://schemas.openxmlformats.org/officeDocument/2006/relationships/hyperlink" Target="https://support.clever.com/hc/s/articles/360020051691" TargetMode="External"/><Relationship Id="rId6" Type="http://schemas.openxmlformats.org/officeDocument/2006/relationships/hyperlink" Target="https://support.clever.com/hc/s/articles/360026950471" TargetMode="External"/><Relationship Id="rId7" Type="http://schemas.openxmlformats.org/officeDocument/2006/relationships/hyperlink" Target="https://support.clever.com/hc/s/articles/360024370912" TargetMode="External"/><Relationship Id="rId8" Type="http://schemas.openxmlformats.org/officeDocument/2006/relationships/hyperlink" Target="https://support.clever.com/hc/s/articles/36000050158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support.clever.com" TargetMode="External"/><Relationship Id="rId4" Type="http://schemas.openxmlformats.org/officeDocument/2006/relationships/hyperlink" Target="http://support.clever.com" TargetMode="External"/><Relationship Id="rId5" Type="http://schemas.openxmlformats.org/officeDocument/2006/relationships/hyperlink" Target="https://clever.academy" TargetMode="External"/><Relationship Id="rId6" Type="http://schemas.openxmlformats.org/officeDocument/2006/relationships/hyperlink" Target="https://clever.com/resource-hub/district-admins" TargetMode="External"/><Relationship Id="rId7" Type="http://schemas.openxmlformats.org/officeDocument/2006/relationships/hyperlink" Target="http://status.clever.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futuresinc.zendesk.com/requests/anonymous/ne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lGRC3xmSuIo"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0.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nvSpPr>
        <p:spPr>
          <a:xfrm>
            <a:off x="3441750" y="3154650"/>
            <a:ext cx="22605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highlight>
                  <a:schemeClr val="lt1"/>
                </a:highlight>
                <a:latin typeface="Proxima Nova"/>
                <a:ea typeface="Proxima Nova"/>
                <a:cs typeface="Proxima Nova"/>
                <a:sym typeface="Proxima Nova"/>
              </a:rPr>
              <a:t>Clever Guide</a:t>
            </a:r>
            <a:endParaRPr sz="2800">
              <a:highlight>
                <a:schemeClr val="lt1"/>
              </a:highlight>
              <a:latin typeface="Proxima Nova"/>
              <a:ea typeface="Proxima Nova"/>
              <a:cs typeface="Proxima Nova"/>
              <a:sym typeface="Proxima Nova"/>
            </a:endParaRPr>
          </a:p>
        </p:txBody>
      </p:sp>
      <p:pic>
        <p:nvPicPr>
          <p:cNvPr id="58" name="Google Shape;58;p14"/>
          <p:cNvPicPr preferRelativeResize="0"/>
          <p:nvPr/>
        </p:nvPicPr>
        <p:blipFill>
          <a:blip r:embed="rId3">
            <a:alphaModFix/>
          </a:blip>
          <a:stretch>
            <a:fillRect/>
          </a:stretch>
        </p:blipFill>
        <p:spPr>
          <a:xfrm>
            <a:off x="1684350" y="959075"/>
            <a:ext cx="5450302" cy="215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Backup login codes</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300">
                <a:solidFill>
                  <a:schemeClr val="dk1"/>
                </a:solidFill>
                <a:highlight>
                  <a:schemeClr val="lt1"/>
                </a:highlight>
                <a:latin typeface="Proxima Nova"/>
                <a:ea typeface="Proxima Nova"/>
                <a:cs typeface="Proxima Nova"/>
                <a:sym typeface="Proxima Nova"/>
              </a:rPr>
              <a:t>A backup code is a code made of 7 letters and numbers that students can use to log in if their normal login isn’t working</a:t>
            </a:r>
            <a:r>
              <a:rPr lang="en" sz="2800">
                <a:solidFill>
                  <a:schemeClr val="dk1"/>
                </a:solidFill>
                <a:highlight>
                  <a:schemeClr val="lt1"/>
                </a:highlight>
                <a:latin typeface="Proxima Nova"/>
                <a:ea typeface="Proxima Nova"/>
                <a:cs typeface="Proxima Nova"/>
                <a:sym typeface="Proxima Nova"/>
              </a:rPr>
              <a:t>.</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Clr>
                <a:schemeClr val="dk1"/>
              </a:buClr>
              <a:buSzPts val="1100"/>
              <a:buFont typeface="Arial"/>
              <a:buNone/>
            </a:pPr>
            <a:r>
              <a:t/>
            </a:r>
            <a:endParaRPr sz="2800">
              <a:solidFill>
                <a:schemeClr val="dk1"/>
              </a:solidFill>
              <a:highlight>
                <a:schemeClr val="lt1"/>
              </a:highlight>
              <a:latin typeface="Proxima Nova"/>
              <a:ea typeface="Proxima Nova"/>
              <a:cs typeface="Proxima Nova"/>
              <a:sym typeface="Proxima Nova"/>
            </a:endParaRPr>
          </a:p>
        </p:txBody>
      </p:sp>
      <p:pic>
        <p:nvPicPr>
          <p:cNvPr id="144" name="Google Shape;144;p23"/>
          <p:cNvPicPr preferRelativeResize="0"/>
          <p:nvPr/>
        </p:nvPicPr>
        <p:blipFill>
          <a:blip r:embed="rId3">
            <a:alphaModFix/>
          </a:blip>
          <a:stretch>
            <a:fillRect/>
          </a:stretch>
        </p:blipFill>
        <p:spPr>
          <a:xfrm>
            <a:off x="3651750" y="2806200"/>
            <a:ext cx="2458000" cy="1965075"/>
          </a:xfrm>
          <a:prstGeom prst="rect">
            <a:avLst/>
          </a:prstGeom>
          <a:noFill/>
          <a:ln>
            <a:noFill/>
          </a:ln>
          <a:effectLst>
            <a:outerShdw blurRad="57150" rotWithShape="0" algn="bl" dir="5400000" dist="19050">
              <a:srgbClr val="000000">
                <a:alpha val="50000"/>
              </a:srgbClr>
            </a:outerShdw>
          </a:effectLst>
        </p:spPr>
      </p:pic>
      <p:pic>
        <p:nvPicPr>
          <p:cNvPr id="145" name="Google Shape;145;p23"/>
          <p:cNvPicPr preferRelativeResize="0"/>
          <p:nvPr/>
        </p:nvPicPr>
        <p:blipFill>
          <a:blip r:embed="rId4">
            <a:alphaModFix/>
          </a:blip>
          <a:stretch>
            <a:fillRect/>
          </a:stretch>
        </p:blipFill>
        <p:spPr>
          <a:xfrm>
            <a:off x="6414550" y="2806200"/>
            <a:ext cx="2059308" cy="1965075"/>
          </a:xfrm>
          <a:prstGeom prst="rect">
            <a:avLst/>
          </a:prstGeom>
          <a:noFill/>
          <a:ln>
            <a:noFill/>
          </a:ln>
          <a:effectLst>
            <a:outerShdw blurRad="57150" rotWithShape="0" algn="bl" dir="5400000" dist="19050">
              <a:srgbClr val="000000">
                <a:alpha val="50000"/>
              </a:srgbClr>
            </a:outerShdw>
          </a:effectLst>
        </p:spPr>
      </p:pic>
      <p:sp>
        <p:nvSpPr>
          <p:cNvPr id="146" name="Google Shape;146;p23"/>
          <p:cNvSpPr txBox="1"/>
          <p:nvPr/>
        </p:nvSpPr>
        <p:spPr>
          <a:xfrm>
            <a:off x="674075" y="2806194"/>
            <a:ext cx="2559600" cy="109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Proxima Nova"/>
                <a:ea typeface="Proxima Nova"/>
                <a:cs typeface="Proxima Nova"/>
                <a:sym typeface="Proxima Nova"/>
              </a:rPr>
              <a:t>Step 1:</a:t>
            </a:r>
            <a:r>
              <a:rPr lang="en">
                <a:latin typeface="Proxima Nova"/>
                <a:ea typeface="Proxima Nova"/>
                <a:cs typeface="Proxima Nova"/>
                <a:sym typeface="Proxima Nova"/>
              </a:rPr>
              <a:t> Teacher </a:t>
            </a:r>
            <a:r>
              <a:rPr lang="en" u="sng">
                <a:solidFill>
                  <a:schemeClr val="hlink"/>
                </a:solidFill>
                <a:latin typeface="Proxima Nova"/>
                <a:ea typeface="Proxima Nova"/>
                <a:cs typeface="Proxima Nova"/>
                <a:sym typeface="Proxima Nova"/>
                <a:hlinkClick r:id="rId5"/>
              </a:rPr>
              <a:t>creates a backup login code</a:t>
            </a:r>
            <a:r>
              <a:rPr lang="en">
                <a:latin typeface="Proxima Nova"/>
                <a:ea typeface="Proxima Nova"/>
                <a:cs typeface="Proxima Nova"/>
                <a:sym typeface="Proxima Nova"/>
              </a:rPr>
              <a:t> for the student in Clever Portal</a:t>
            </a:r>
            <a:br>
              <a:rPr lang="en">
                <a:latin typeface="Proxima Nova"/>
                <a:ea typeface="Proxima Nova"/>
                <a:cs typeface="Proxima Nova"/>
                <a:sym typeface="Proxima Nova"/>
              </a:rPr>
            </a:br>
            <a:endParaRPr>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a:latin typeface="Proxima Nova"/>
              <a:ea typeface="Proxima Nova"/>
              <a:cs typeface="Proxima Nova"/>
              <a:sym typeface="Proxima Nova"/>
            </a:endParaRPr>
          </a:p>
          <a:p>
            <a:pPr indent="0" lvl="0" marL="0" rtl="0" algn="l">
              <a:lnSpc>
                <a:spcPct val="100000"/>
              </a:lnSpc>
              <a:spcBef>
                <a:spcPts val="0"/>
              </a:spcBef>
              <a:spcAft>
                <a:spcPts val="0"/>
              </a:spcAft>
              <a:buNone/>
            </a:pPr>
            <a:r>
              <a:rPr b="1" lang="en">
                <a:latin typeface="Proxima Nova"/>
                <a:ea typeface="Proxima Nova"/>
                <a:cs typeface="Proxima Nova"/>
                <a:sym typeface="Proxima Nova"/>
              </a:rPr>
              <a:t>Step 2: </a:t>
            </a:r>
            <a:r>
              <a:rPr lang="en">
                <a:latin typeface="Proxima Nova"/>
                <a:ea typeface="Proxima Nova"/>
                <a:cs typeface="Proxima Nova"/>
                <a:sym typeface="Proxima Nova"/>
              </a:rPr>
              <a:t>Student</a:t>
            </a:r>
            <a:r>
              <a:rPr b="1" lang="en">
                <a:latin typeface="Proxima Nova"/>
                <a:ea typeface="Proxima Nova"/>
                <a:cs typeface="Proxima Nova"/>
                <a:sym typeface="Proxima Nova"/>
              </a:rPr>
              <a:t> </a:t>
            </a:r>
            <a:r>
              <a:rPr lang="en">
                <a:latin typeface="Proxima Nova"/>
                <a:ea typeface="Proxima Nova"/>
                <a:cs typeface="Proxima Nova"/>
                <a:sym typeface="Proxima Nova"/>
              </a:rPr>
              <a:t>clicks “Get help logging in” and selects “Log in with a Backup Code”</a:t>
            </a:r>
            <a:endParaRPr>
              <a:latin typeface="Proxima Nova"/>
              <a:ea typeface="Proxima Nova"/>
              <a:cs typeface="Proxima Nova"/>
              <a:sym typeface="Proxima Nova"/>
            </a:endParaRPr>
          </a:p>
        </p:txBody>
      </p:sp>
      <p:pic>
        <p:nvPicPr>
          <p:cNvPr id="147" name="Google Shape;147;p23"/>
          <p:cNvPicPr preferRelativeResize="0"/>
          <p:nvPr/>
        </p:nvPicPr>
        <p:blipFill>
          <a:blip r:embed="rId6">
            <a:alphaModFix/>
          </a:blip>
          <a:stretch>
            <a:fillRect/>
          </a:stretch>
        </p:blipFill>
        <p:spPr>
          <a:xfrm>
            <a:off x="74925" y="127375"/>
            <a:ext cx="1894827" cy="748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nvSpPr>
        <p:spPr>
          <a:xfrm>
            <a:off x="674075" y="894751"/>
            <a:ext cx="7920600" cy="12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highlight>
                  <a:schemeClr val="lt1"/>
                </a:highlight>
                <a:latin typeface="Proxima Nova"/>
                <a:ea typeface="Proxima Nova"/>
                <a:cs typeface="Proxima Nova"/>
                <a:sym typeface="Proxima Nova"/>
              </a:rPr>
              <a:t>Teacher Pages</a:t>
            </a:r>
            <a:endParaRPr b="1" sz="2800">
              <a:solidFill>
                <a:srgbClr val="436CF2"/>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sz="2300">
                <a:solidFill>
                  <a:schemeClr val="dk1"/>
                </a:solidFill>
                <a:highlight>
                  <a:schemeClr val="lt1"/>
                </a:highlight>
                <a:latin typeface="Proxima Nova"/>
                <a:ea typeface="Proxima Nova"/>
                <a:cs typeface="Proxima Nova"/>
                <a:sym typeface="Proxima Nova"/>
              </a:rPr>
              <a:t>Add Indiana Career Explorer</a:t>
            </a:r>
            <a:r>
              <a:rPr lang="en" sz="2300">
                <a:solidFill>
                  <a:schemeClr val="dk1"/>
                </a:solidFill>
                <a:highlight>
                  <a:schemeClr val="lt1"/>
                </a:highlight>
                <a:latin typeface="Proxima Nova"/>
                <a:ea typeface="Proxima Nova"/>
                <a:cs typeface="Proxima Nova"/>
                <a:sym typeface="Proxima Nova"/>
              </a:rPr>
              <a:t> </a:t>
            </a:r>
            <a:r>
              <a:rPr lang="en" sz="2300">
                <a:solidFill>
                  <a:schemeClr val="dk1"/>
                </a:solidFill>
                <a:highlight>
                  <a:schemeClr val="lt1"/>
                </a:highlight>
                <a:latin typeface="Proxima Nova"/>
                <a:ea typeface="Proxima Nova"/>
                <a:cs typeface="Proxima Nova"/>
                <a:sym typeface="Proxima Nova"/>
              </a:rPr>
              <a:t>to your Teacher Page with just a few simple steps:</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153" name="Google Shape;153;p24"/>
          <p:cNvSpPr txBox="1"/>
          <p:nvPr/>
        </p:nvSpPr>
        <p:spPr>
          <a:xfrm>
            <a:off x="805950" y="2798850"/>
            <a:ext cx="3267900" cy="1091400"/>
          </a:xfrm>
          <a:prstGeom prst="rect">
            <a:avLst/>
          </a:prstGeom>
          <a:noFill/>
          <a:ln>
            <a:noFill/>
          </a:ln>
        </p:spPr>
        <p:txBody>
          <a:bodyPr anchorCtr="0" anchor="t" bIns="91425" lIns="91425" spcFirstLastPara="1" rIns="91425" wrap="square" tIns="91425">
            <a:noAutofit/>
          </a:bodyPr>
          <a:lstStyle/>
          <a:p>
            <a:pPr indent="-209550" lvl="0" marL="228600" rtl="0" algn="l">
              <a:lnSpc>
                <a:spcPct val="100000"/>
              </a:lnSpc>
              <a:spcBef>
                <a:spcPts val="0"/>
              </a:spcBef>
              <a:spcAft>
                <a:spcPts val="0"/>
              </a:spcAft>
              <a:buSzPts val="1500"/>
              <a:buFont typeface="Proxima Nova"/>
              <a:buAutoNum type="arabicPeriod"/>
            </a:pPr>
            <a:r>
              <a:rPr lang="en" sz="1500">
                <a:highlight>
                  <a:schemeClr val="lt1"/>
                </a:highlight>
                <a:latin typeface="Proxima Nova"/>
                <a:ea typeface="Proxima Nova"/>
                <a:cs typeface="Proxima Nova"/>
                <a:sym typeface="Proxima Nova"/>
              </a:rPr>
              <a:t>Click </a:t>
            </a:r>
            <a:r>
              <a:rPr b="1" lang="en" sz="1500">
                <a:highlight>
                  <a:schemeClr val="lt1"/>
                </a:highlight>
                <a:latin typeface="Proxima Nova"/>
                <a:ea typeface="Proxima Nova"/>
                <a:cs typeface="Proxima Nova"/>
                <a:sym typeface="Proxima Nova"/>
              </a:rPr>
              <a:t>+ Add</a:t>
            </a:r>
            <a:endParaRPr b="1" sz="1500">
              <a:highlight>
                <a:schemeClr val="lt1"/>
              </a:highlight>
              <a:latin typeface="Proxima Nova"/>
              <a:ea typeface="Proxima Nova"/>
              <a:cs typeface="Proxima Nova"/>
              <a:sym typeface="Proxima Nova"/>
            </a:endParaRPr>
          </a:p>
          <a:p>
            <a:pPr indent="-209550" lvl="0" marL="228600" rtl="0" algn="l">
              <a:lnSpc>
                <a:spcPct val="100000"/>
              </a:lnSpc>
              <a:spcBef>
                <a:spcPts val="1000"/>
              </a:spcBef>
              <a:spcAft>
                <a:spcPts val="0"/>
              </a:spcAft>
              <a:buSzPts val="1500"/>
              <a:buFont typeface="Proxima Nova"/>
              <a:buAutoNum type="arabicPeriod"/>
            </a:pPr>
            <a:r>
              <a:rPr lang="en" sz="1500">
                <a:highlight>
                  <a:schemeClr val="lt1"/>
                </a:highlight>
                <a:latin typeface="Proxima Nova"/>
                <a:ea typeface="Proxima Nova"/>
                <a:cs typeface="Proxima Nova"/>
                <a:sym typeface="Proxima Nova"/>
              </a:rPr>
              <a:t>Select </a:t>
            </a:r>
            <a:r>
              <a:rPr b="1" lang="en" sz="1500">
                <a:highlight>
                  <a:schemeClr val="lt1"/>
                </a:highlight>
                <a:latin typeface="Proxima Nova"/>
                <a:ea typeface="Proxima Nova"/>
                <a:cs typeface="Proxima Nova"/>
                <a:sym typeface="Proxima Nova"/>
              </a:rPr>
              <a:t>App</a:t>
            </a:r>
            <a:endParaRPr b="1" sz="1500">
              <a:highlight>
                <a:schemeClr val="lt1"/>
              </a:highlight>
              <a:latin typeface="Proxima Nova"/>
              <a:ea typeface="Proxima Nova"/>
              <a:cs typeface="Proxima Nova"/>
              <a:sym typeface="Proxima Nova"/>
            </a:endParaRPr>
          </a:p>
          <a:p>
            <a:pPr indent="-209550" lvl="0" marL="228600" rtl="0" algn="l">
              <a:lnSpc>
                <a:spcPct val="100000"/>
              </a:lnSpc>
              <a:spcBef>
                <a:spcPts val="1000"/>
              </a:spcBef>
              <a:spcAft>
                <a:spcPts val="0"/>
              </a:spcAft>
              <a:buSzPts val="1500"/>
              <a:buFont typeface="Proxima Nova"/>
              <a:buAutoNum type="arabicPeriod"/>
            </a:pPr>
            <a:r>
              <a:rPr lang="en" sz="1500">
                <a:highlight>
                  <a:schemeClr val="lt1"/>
                </a:highlight>
                <a:latin typeface="Proxima Nova"/>
                <a:ea typeface="Proxima Nova"/>
                <a:cs typeface="Proxima Nova"/>
                <a:sym typeface="Proxima Nova"/>
              </a:rPr>
              <a:t>Search for </a:t>
            </a:r>
            <a:r>
              <a:rPr b="1" lang="en" sz="1500">
                <a:highlight>
                  <a:schemeClr val="lt1"/>
                </a:highlight>
                <a:latin typeface="Proxima Nova"/>
                <a:ea typeface="Proxima Nova"/>
                <a:cs typeface="Proxima Nova"/>
                <a:sym typeface="Proxima Nova"/>
              </a:rPr>
              <a:t>Indiana Career Explorer</a:t>
            </a:r>
            <a:endParaRPr b="1" sz="1500">
              <a:highlight>
                <a:schemeClr val="lt1"/>
              </a:highlight>
              <a:latin typeface="Proxima Nova"/>
              <a:ea typeface="Proxima Nova"/>
              <a:cs typeface="Proxima Nova"/>
              <a:sym typeface="Proxima Nova"/>
            </a:endParaRPr>
          </a:p>
          <a:p>
            <a:pPr indent="-209550" lvl="0" marL="228600" rtl="0" algn="l">
              <a:lnSpc>
                <a:spcPct val="100000"/>
              </a:lnSpc>
              <a:spcBef>
                <a:spcPts val="1000"/>
              </a:spcBef>
              <a:spcAft>
                <a:spcPts val="1000"/>
              </a:spcAft>
              <a:buSzPts val="1500"/>
              <a:buFont typeface="Proxima Nova"/>
              <a:buAutoNum type="arabicPeriod"/>
            </a:pPr>
            <a:r>
              <a:rPr lang="en" sz="1500">
                <a:highlight>
                  <a:schemeClr val="lt1"/>
                </a:highlight>
                <a:latin typeface="Proxima Nova"/>
                <a:ea typeface="Proxima Nova"/>
                <a:cs typeface="Proxima Nova"/>
                <a:sym typeface="Proxima Nova"/>
              </a:rPr>
              <a:t>Click </a:t>
            </a:r>
            <a:r>
              <a:rPr b="1" lang="en" sz="1500">
                <a:highlight>
                  <a:schemeClr val="lt1"/>
                </a:highlight>
                <a:latin typeface="Proxima Nova"/>
                <a:ea typeface="Proxima Nova"/>
                <a:cs typeface="Proxima Nova"/>
                <a:sym typeface="Proxima Nova"/>
              </a:rPr>
              <a:t>Add Indiana Career Explorer</a:t>
            </a:r>
            <a:endParaRPr b="1" sz="1500">
              <a:highlight>
                <a:schemeClr val="lt1"/>
              </a:highlight>
              <a:latin typeface="Proxima Nova"/>
              <a:ea typeface="Proxima Nova"/>
              <a:cs typeface="Proxima Nova"/>
              <a:sym typeface="Proxima Nova"/>
            </a:endParaRPr>
          </a:p>
        </p:txBody>
      </p:sp>
      <p:pic>
        <p:nvPicPr>
          <p:cNvPr id="154" name="Google Shape;154;p24"/>
          <p:cNvPicPr preferRelativeResize="0"/>
          <p:nvPr/>
        </p:nvPicPr>
        <p:blipFill>
          <a:blip r:embed="rId3">
            <a:alphaModFix/>
          </a:blip>
          <a:stretch>
            <a:fillRect/>
          </a:stretch>
        </p:blipFill>
        <p:spPr>
          <a:xfrm>
            <a:off x="4929827" y="2209352"/>
            <a:ext cx="3576725" cy="2683374"/>
          </a:xfrm>
          <a:prstGeom prst="rect">
            <a:avLst/>
          </a:prstGeom>
          <a:noFill/>
          <a:ln>
            <a:noFill/>
          </a:ln>
        </p:spPr>
      </p:pic>
      <p:pic>
        <p:nvPicPr>
          <p:cNvPr id="155" name="Google Shape;155;p24"/>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nvSpPr>
        <p:spPr>
          <a:xfrm>
            <a:off x="674075" y="1047150"/>
            <a:ext cx="5300700" cy="3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Learn more about Clever</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000">
                <a:solidFill>
                  <a:schemeClr val="dk1"/>
                </a:solidFill>
                <a:highlight>
                  <a:schemeClr val="lt1"/>
                </a:highlight>
                <a:latin typeface="Proxima Nova"/>
                <a:ea typeface="Proxima Nova"/>
                <a:cs typeface="Proxima Nova"/>
                <a:sym typeface="Proxima Nova"/>
              </a:rPr>
              <a:t>Clever Academy offers free online professional development courses for educators, allowing them to become proficient in the technical skills to use Clever to its fullest potential. </a:t>
            </a:r>
            <a:endParaRPr sz="20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9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rPr lang="en" sz="2000">
                <a:solidFill>
                  <a:schemeClr val="dk1"/>
                </a:solidFill>
                <a:highlight>
                  <a:schemeClr val="lt1"/>
                </a:highlight>
                <a:latin typeface="Proxima Nova"/>
                <a:ea typeface="Proxima Nova"/>
                <a:cs typeface="Proxima Nova"/>
                <a:sym typeface="Proxima Nova"/>
              </a:rPr>
              <a:t>To get started, go to your Clever account, click      and select </a:t>
            </a:r>
            <a:r>
              <a:rPr b="1" lang="en" sz="2000">
                <a:solidFill>
                  <a:schemeClr val="dk1"/>
                </a:solidFill>
                <a:highlight>
                  <a:schemeClr val="lt1"/>
                </a:highlight>
                <a:latin typeface="Proxima Nova"/>
                <a:ea typeface="Proxima Nova"/>
                <a:cs typeface="Proxima Nova"/>
                <a:sym typeface="Proxima Nova"/>
              </a:rPr>
              <a:t>Clever Academy</a:t>
            </a:r>
            <a:r>
              <a:rPr lang="en" sz="2000">
                <a:solidFill>
                  <a:schemeClr val="dk1"/>
                </a:solidFill>
                <a:highlight>
                  <a:schemeClr val="lt1"/>
                </a:highlight>
                <a:latin typeface="Proxima Nova"/>
                <a:ea typeface="Proxima Nova"/>
                <a:cs typeface="Proxima Nova"/>
                <a:sym typeface="Proxima Nova"/>
              </a:rPr>
              <a:t>!</a:t>
            </a:r>
            <a:endParaRPr sz="2000">
              <a:solidFill>
                <a:schemeClr val="dk1"/>
              </a:solidFill>
              <a:highlight>
                <a:schemeClr val="lt1"/>
              </a:highlight>
              <a:latin typeface="Proxima Nova"/>
              <a:ea typeface="Proxima Nova"/>
              <a:cs typeface="Proxima Nova"/>
              <a:sym typeface="Proxima Nova"/>
            </a:endParaRPr>
          </a:p>
        </p:txBody>
      </p:sp>
      <p:pic>
        <p:nvPicPr>
          <p:cNvPr id="161" name="Google Shape;161;p25"/>
          <p:cNvPicPr preferRelativeResize="0"/>
          <p:nvPr/>
        </p:nvPicPr>
        <p:blipFill>
          <a:blip r:embed="rId3">
            <a:alphaModFix/>
          </a:blip>
          <a:stretch>
            <a:fillRect/>
          </a:stretch>
        </p:blipFill>
        <p:spPr>
          <a:xfrm>
            <a:off x="7475400" y="141325"/>
            <a:ext cx="1434600" cy="1434600"/>
          </a:xfrm>
          <a:prstGeom prst="rect">
            <a:avLst/>
          </a:prstGeom>
          <a:noFill/>
          <a:ln>
            <a:noFill/>
          </a:ln>
        </p:spPr>
      </p:pic>
      <p:pic>
        <p:nvPicPr>
          <p:cNvPr id="162" name="Google Shape;162;p25"/>
          <p:cNvPicPr preferRelativeResize="0"/>
          <p:nvPr/>
        </p:nvPicPr>
        <p:blipFill>
          <a:blip r:embed="rId4">
            <a:alphaModFix/>
          </a:blip>
          <a:stretch>
            <a:fillRect/>
          </a:stretch>
        </p:blipFill>
        <p:spPr>
          <a:xfrm>
            <a:off x="5869075" y="2272025"/>
            <a:ext cx="3076575" cy="1390650"/>
          </a:xfrm>
          <a:prstGeom prst="rect">
            <a:avLst/>
          </a:prstGeom>
          <a:noFill/>
          <a:ln>
            <a:noFill/>
          </a:ln>
        </p:spPr>
      </p:pic>
      <p:pic>
        <p:nvPicPr>
          <p:cNvPr id="163" name="Google Shape;163;p25"/>
          <p:cNvPicPr preferRelativeResize="0"/>
          <p:nvPr/>
        </p:nvPicPr>
        <p:blipFill>
          <a:blip r:embed="rId5">
            <a:alphaModFix/>
          </a:blip>
          <a:stretch>
            <a:fillRect/>
          </a:stretch>
        </p:blipFill>
        <p:spPr>
          <a:xfrm>
            <a:off x="1328825" y="3945425"/>
            <a:ext cx="239700" cy="239700"/>
          </a:xfrm>
          <a:prstGeom prst="rect">
            <a:avLst/>
          </a:prstGeom>
          <a:noFill/>
          <a:ln>
            <a:noFill/>
          </a:ln>
        </p:spPr>
      </p:pic>
      <p:pic>
        <p:nvPicPr>
          <p:cNvPr id="164" name="Google Shape;164;p25"/>
          <p:cNvPicPr preferRelativeResize="0"/>
          <p:nvPr/>
        </p:nvPicPr>
        <p:blipFill>
          <a:blip r:embed="rId6">
            <a:alphaModFix/>
          </a:blip>
          <a:stretch>
            <a:fillRect/>
          </a:stretch>
        </p:blipFill>
        <p:spPr>
          <a:xfrm>
            <a:off x="74925" y="127375"/>
            <a:ext cx="1894827" cy="748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843000" y="476250"/>
            <a:ext cx="7458000" cy="41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Clever Admins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73" name="Shape 173"/>
        <p:cNvGrpSpPr/>
        <p:nvPr/>
      </p:nvGrpSpPr>
      <p:grpSpPr>
        <a:xfrm>
          <a:off x="0" y="0"/>
          <a:ext cx="0" cy="0"/>
          <a:chOff x="0" y="0"/>
          <a:chExt cx="0" cy="0"/>
        </a:xfrm>
      </p:grpSpPr>
      <p:sp>
        <p:nvSpPr>
          <p:cNvPr id="174" name="Google Shape;174;p27"/>
          <p:cNvSpPr txBox="1"/>
          <p:nvPr/>
        </p:nvSpPr>
        <p:spPr>
          <a:xfrm>
            <a:off x="322638" y="454300"/>
            <a:ext cx="7973100" cy="42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2800">
                <a:solidFill>
                  <a:srgbClr val="474C5E"/>
                </a:solidFill>
                <a:latin typeface="Proxima Nova"/>
                <a:ea typeface="Proxima Nova"/>
                <a:cs typeface="Proxima Nova"/>
                <a:sym typeface="Proxima Nova"/>
              </a:rPr>
              <a:t>Simplify edtech data management with Clever</a:t>
            </a:r>
            <a:endParaRPr b="1" sz="2800">
              <a:solidFill>
                <a:srgbClr val="474C5E"/>
              </a:solidFill>
              <a:latin typeface="Proxima Nova"/>
              <a:ea typeface="Proxima Nova"/>
              <a:cs typeface="Proxima Nova"/>
              <a:sym typeface="Proxima Nova"/>
            </a:endParaRPr>
          </a:p>
          <a:p>
            <a:pPr indent="0" lvl="0" marL="0" rtl="0" algn="l">
              <a:spcBef>
                <a:spcPts val="0"/>
              </a:spcBef>
              <a:spcAft>
                <a:spcPts val="0"/>
              </a:spcAft>
              <a:buNone/>
            </a:pPr>
            <a:r>
              <a:t/>
            </a:r>
            <a:endParaRPr b="1" sz="2800">
              <a:solidFill>
                <a:srgbClr val="474C5E"/>
              </a:solidFill>
              <a:latin typeface="Proxima Nova"/>
              <a:ea typeface="Proxima Nova"/>
              <a:cs typeface="Proxima Nova"/>
              <a:sym typeface="Proxima Nova"/>
            </a:endParaRPr>
          </a:p>
          <a:p>
            <a:pPr indent="0" lvl="0" marL="0" rtl="0" algn="l">
              <a:spcBef>
                <a:spcPts val="0"/>
              </a:spcBef>
              <a:spcAft>
                <a:spcPts val="0"/>
              </a:spcAft>
              <a:buNone/>
            </a:pPr>
            <a:r>
              <a:t/>
            </a:r>
            <a:endParaRPr b="1" sz="2800">
              <a:solidFill>
                <a:srgbClr val="474C5E"/>
              </a:solidFill>
              <a:latin typeface="Proxima Nova"/>
              <a:ea typeface="Proxima Nova"/>
              <a:cs typeface="Proxima Nova"/>
              <a:sym typeface="Proxima Nova"/>
            </a:endParaRPr>
          </a:p>
        </p:txBody>
      </p:sp>
      <p:grpSp>
        <p:nvGrpSpPr>
          <p:cNvPr id="175" name="Google Shape;175;p27"/>
          <p:cNvGrpSpPr/>
          <p:nvPr/>
        </p:nvGrpSpPr>
        <p:grpSpPr>
          <a:xfrm>
            <a:off x="322625" y="1246550"/>
            <a:ext cx="8498730" cy="3339426"/>
            <a:chOff x="607759" y="1001875"/>
            <a:chExt cx="7700915" cy="3339426"/>
          </a:xfrm>
        </p:grpSpPr>
        <p:sp>
          <p:nvSpPr>
            <p:cNvPr id="176" name="Google Shape;176;p27"/>
            <p:cNvSpPr/>
            <p:nvPr/>
          </p:nvSpPr>
          <p:spPr>
            <a:xfrm>
              <a:off x="607770" y="1001875"/>
              <a:ext cx="1481400" cy="815400"/>
            </a:xfrm>
            <a:prstGeom prst="rect">
              <a:avLst/>
            </a:prstGeom>
            <a:solidFill>
              <a:srgbClr val="2145BD"/>
            </a:solidFill>
            <a:ln>
              <a:noFill/>
            </a:ln>
          </p:spPr>
          <p:txBody>
            <a:bodyPr anchorCtr="0" anchor="t" bIns="64000" lIns="91425" spcFirstLastPara="1" rIns="45700" wrap="square" tIns="91425">
              <a:noAutofit/>
            </a:bodyPr>
            <a:lstStyle/>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Security and reliability</a:t>
              </a:r>
              <a:endParaRPr b="1" sz="1200">
                <a:solidFill>
                  <a:schemeClr val="lt1"/>
                </a:solidFill>
                <a:latin typeface="Proxima Nova"/>
                <a:ea typeface="Proxima Nova"/>
                <a:cs typeface="Proxima Nova"/>
                <a:sym typeface="Proxima Nova"/>
              </a:endParaRPr>
            </a:p>
          </p:txBody>
        </p:sp>
        <p:sp>
          <p:nvSpPr>
            <p:cNvPr id="177" name="Google Shape;177;p27"/>
            <p:cNvSpPr txBox="1"/>
            <p:nvPr/>
          </p:nvSpPr>
          <p:spPr>
            <a:xfrm>
              <a:off x="607759" y="1817400"/>
              <a:ext cx="1481400" cy="2523900"/>
            </a:xfrm>
            <a:prstGeom prst="rect">
              <a:avLst/>
            </a:prstGeom>
            <a:solidFill>
              <a:schemeClr val="lt1"/>
            </a:solidFill>
            <a:ln>
              <a:noFill/>
            </a:ln>
          </p:spPr>
          <p:txBody>
            <a:bodyPr anchorCtr="0" anchor="t" bIns="68575" lIns="91425" spcFirstLastPara="1" rIns="68575" wrap="square" tIns="109725">
              <a:noAutofit/>
            </a:bodyPr>
            <a:lstStyle/>
            <a:p>
              <a:pPr indent="0" lvl="0" marL="0" rtl="0" algn="l">
                <a:spcBef>
                  <a:spcPts val="0"/>
                </a:spcBef>
                <a:spcAft>
                  <a:spcPts val="0"/>
                </a:spcAft>
                <a:buNone/>
              </a:pPr>
              <a:r>
                <a:rPr lang="en" sz="1000">
                  <a:solidFill>
                    <a:srgbClr val="474C5E"/>
                  </a:solidFill>
                  <a:latin typeface="Proxima Nova"/>
                  <a:ea typeface="Proxima Nova"/>
                  <a:cs typeface="Proxima Nova"/>
                  <a:sym typeface="Proxima Nova"/>
                </a:rPr>
                <a:t>Single Sign-On</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Automated rostering</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Full encryption in transit </a:t>
              </a:r>
              <a:br>
                <a:rPr lang="en" sz="1000">
                  <a:solidFill>
                    <a:srgbClr val="474C5E"/>
                  </a:solidFill>
                  <a:latin typeface="Proxima Nova"/>
                  <a:ea typeface="Proxima Nova"/>
                  <a:cs typeface="Proxima Nova"/>
                  <a:sym typeface="Proxima Nova"/>
                </a:rPr>
              </a:br>
              <a:r>
                <a:rPr lang="en" sz="1000">
                  <a:solidFill>
                    <a:srgbClr val="474C5E"/>
                  </a:solidFill>
                  <a:latin typeface="Proxima Nova"/>
                  <a:ea typeface="Proxima Nova"/>
                  <a:cs typeface="Proxima Nova"/>
                  <a:sym typeface="Proxima Nova"/>
                </a:rPr>
                <a:t>and at rest</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Secure, cloud-hosted infrastructure</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Student Data Privacy Pledge</a:t>
              </a:r>
              <a:endParaRPr sz="1000">
                <a:solidFill>
                  <a:srgbClr val="474C5E"/>
                </a:solidFill>
                <a:latin typeface="Proxima Nova"/>
                <a:ea typeface="Proxima Nova"/>
                <a:cs typeface="Proxima Nova"/>
                <a:sym typeface="Proxima Nova"/>
              </a:endParaRPr>
            </a:p>
            <a:p>
              <a:pPr indent="0" lvl="0" marL="0" rtl="0" algn="l">
                <a:spcBef>
                  <a:spcPts val="800"/>
                </a:spcBef>
                <a:spcAft>
                  <a:spcPts val="800"/>
                </a:spcAft>
                <a:buClr>
                  <a:schemeClr val="dk1"/>
                </a:buClr>
                <a:buSzPts val="1100"/>
                <a:buFont typeface="Arial"/>
                <a:buNone/>
              </a:pPr>
              <a:r>
                <a:t/>
              </a:r>
              <a:endParaRPr sz="1000">
                <a:solidFill>
                  <a:srgbClr val="474C5E"/>
                </a:solidFill>
                <a:latin typeface="Proxima Nova"/>
                <a:ea typeface="Proxima Nova"/>
                <a:cs typeface="Proxima Nova"/>
                <a:sym typeface="Proxima Nova"/>
              </a:endParaRPr>
            </a:p>
          </p:txBody>
        </p:sp>
        <p:sp>
          <p:nvSpPr>
            <p:cNvPr id="178" name="Google Shape;178;p27"/>
            <p:cNvSpPr/>
            <p:nvPr/>
          </p:nvSpPr>
          <p:spPr>
            <a:xfrm>
              <a:off x="2162646" y="1001876"/>
              <a:ext cx="1481400" cy="815400"/>
            </a:xfrm>
            <a:prstGeom prst="rect">
              <a:avLst/>
            </a:prstGeom>
            <a:solidFill>
              <a:schemeClr val="accent1"/>
            </a:solidFill>
            <a:ln>
              <a:noFill/>
            </a:ln>
          </p:spPr>
          <p:txBody>
            <a:bodyPr anchorCtr="0" anchor="t" bIns="64000" lIns="91425" spcFirstLastPara="1" rIns="45700" wrap="square" tIns="91425">
              <a:noAutofit/>
            </a:bodyPr>
            <a:lstStyle/>
            <a:p>
              <a:pPr indent="0" lvl="0" marL="0" rtl="0" algn="l">
                <a:lnSpc>
                  <a:spcPct val="90000"/>
                </a:lnSpc>
                <a:spcBef>
                  <a:spcPts val="0"/>
                </a:spcBef>
                <a:spcAft>
                  <a:spcPts val="0"/>
                </a:spcAft>
                <a:buNone/>
              </a:pPr>
              <a:r>
                <a:rPr b="1" lang="en" sz="1100">
                  <a:solidFill>
                    <a:schemeClr val="lt1"/>
                  </a:solidFill>
                  <a:latin typeface="Proxima Nova"/>
                  <a:ea typeface="Proxima Nova"/>
                  <a:cs typeface="Proxima Nova"/>
                  <a:sym typeface="Proxima Nova"/>
                </a:rPr>
                <a:t>Your trusted implementation </a:t>
              </a:r>
              <a:endParaRPr b="1" sz="11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b="1" lang="en" sz="1100">
                  <a:solidFill>
                    <a:schemeClr val="lt1"/>
                  </a:solidFill>
                  <a:latin typeface="Proxima Nova"/>
                  <a:ea typeface="Proxima Nova"/>
                  <a:cs typeface="Proxima Nova"/>
                  <a:sym typeface="Proxima Nova"/>
                </a:rPr>
                <a:t>partner</a:t>
              </a:r>
              <a:endParaRPr b="1" sz="1100">
                <a:solidFill>
                  <a:schemeClr val="lt1"/>
                </a:solidFill>
                <a:latin typeface="Proxima Nova"/>
                <a:ea typeface="Proxima Nova"/>
                <a:cs typeface="Proxima Nova"/>
                <a:sym typeface="Proxima Nova"/>
              </a:endParaRPr>
            </a:p>
          </p:txBody>
        </p:sp>
        <p:sp>
          <p:nvSpPr>
            <p:cNvPr id="179" name="Google Shape;179;p27"/>
            <p:cNvSpPr txBox="1"/>
            <p:nvPr/>
          </p:nvSpPr>
          <p:spPr>
            <a:xfrm>
              <a:off x="2162637" y="1817400"/>
              <a:ext cx="1481400" cy="2523900"/>
            </a:xfrm>
            <a:prstGeom prst="rect">
              <a:avLst/>
            </a:prstGeom>
            <a:solidFill>
              <a:schemeClr val="lt1"/>
            </a:solidFill>
            <a:ln>
              <a:noFill/>
            </a:ln>
          </p:spPr>
          <p:txBody>
            <a:bodyPr anchorCtr="0" anchor="t" bIns="68575" lIns="91425" spcFirstLastPara="1" rIns="68575" wrap="square" tIns="1097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One, easy platform </a:t>
              </a:r>
              <a:br>
                <a:rPr lang="en" sz="1000">
                  <a:solidFill>
                    <a:srgbClr val="474C5E"/>
                  </a:solidFill>
                  <a:latin typeface="Proxima Nova"/>
                  <a:ea typeface="Proxima Nova"/>
                  <a:cs typeface="Proxima Nova"/>
                  <a:sym typeface="Proxima Nova"/>
                </a:rPr>
              </a:br>
              <a:r>
                <a:rPr lang="en" sz="1000">
                  <a:solidFill>
                    <a:srgbClr val="474C5E"/>
                  </a:solidFill>
                  <a:latin typeface="Proxima Nova"/>
                  <a:ea typeface="Proxima Nova"/>
                  <a:cs typeface="Proxima Nova"/>
                  <a:sym typeface="Proxima Nova"/>
                </a:rPr>
                <a:t>for all users</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Setup in one day</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Free online training </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World-class support</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Smarter data sharing</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Integrate with any SIS </a:t>
              </a:r>
              <a:endParaRPr sz="1000">
                <a:solidFill>
                  <a:srgbClr val="474C5E"/>
                </a:solidFill>
                <a:latin typeface="Proxima Nova"/>
                <a:ea typeface="Proxima Nova"/>
                <a:cs typeface="Proxima Nova"/>
                <a:sym typeface="Proxima Nova"/>
              </a:endParaRPr>
            </a:p>
            <a:p>
              <a:pPr indent="0" lvl="0" marL="0" rtl="0" algn="l">
                <a:spcBef>
                  <a:spcPts val="800"/>
                </a:spcBef>
                <a:spcAft>
                  <a:spcPts val="800"/>
                </a:spcAft>
                <a:buNone/>
              </a:pPr>
              <a:r>
                <a:t/>
              </a:r>
              <a:endParaRPr sz="1000">
                <a:solidFill>
                  <a:srgbClr val="474C5E"/>
                </a:solidFill>
                <a:latin typeface="Proxima Nova"/>
                <a:ea typeface="Proxima Nova"/>
                <a:cs typeface="Proxima Nova"/>
                <a:sym typeface="Proxima Nova"/>
              </a:endParaRPr>
            </a:p>
          </p:txBody>
        </p:sp>
        <p:sp>
          <p:nvSpPr>
            <p:cNvPr id="180" name="Google Shape;180;p27"/>
            <p:cNvSpPr/>
            <p:nvPr/>
          </p:nvSpPr>
          <p:spPr>
            <a:xfrm>
              <a:off x="3717522" y="1001876"/>
              <a:ext cx="1481400" cy="815400"/>
            </a:xfrm>
            <a:prstGeom prst="rect">
              <a:avLst/>
            </a:prstGeom>
            <a:solidFill>
              <a:srgbClr val="6D8CF5"/>
            </a:solidFill>
            <a:ln>
              <a:noFill/>
            </a:ln>
          </p:spPr>
          <p:txBody>
            <a:bodyPr anchorCtr="0" anchor="t" bIns="64000" lIns="91425" spcFirstLastPara="1" rIns="45700" wrap="square" tIns="91425">
              <a:noAutofit/>
            </a:bodyPr>
            <a:lstStyle/>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Interoperable </a:t>
              </a:r>
              <a:endParaRPr b="1"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data systems</a:t>
              </a:r>
              <a:endParaRPr b="1" sz="1200">
                <a:solidFill>
                  <a:schemeClr val="lt1"/>
                </a:solidFill>
                <a:latin typeface="Proxima Nova"/>
                <a:ea typeface="Proxima Nova"/>
                <a:cs typeface="Proxima Nova"/>
                <a:sym typeface="Proxima Nova"/>
              </a:endParaRPr>
            </a:p>
          </p:txBody>
        </p:sp>
        <p:sp>
          <p:nvSpPr>
            <p:cNvPr id="181" name="Google Shape;181;p27"/>
            <p:cNvSpPr txBox="1"/>
            <p:nvPr/>
          </p:nvSpPr>
          <p:spPr>
            <a:xfrm>
              <a:off x="3717514" y="1817400"/>
              <a:ext cx="1481400" cy="2523900"/>
            </a:xfrm>
            <a:prstGeom prst="rect">
              <a:avLst/>
            </a:prstGeom>
            <a:solidFill>
              <a:schemeClr val="lt1"/>
            </a:solidFill>
            <a:ln>
              <a:noFill/>
            </a:ln>
          </p:spPr>
          <p:txBody>
            <a:bodyPr anchorCtr="0" anchor="t" bIns="68575" lIns="91425" spcFirstLastPara="1" rIns="68575" wrap="square" tIns="109725">
              <a:noAutofit/>
            </a:bodyPr>
            <a:lstStyle/>
            <a:p>
              <a:pPr indent="0" lvl="0" marL="0" rtl="0" algn="l">
                <a:spcBef>
                  <a:spcPts val="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OAuth and IMS OneRoster® support</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Compatible with open standards </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IMS TrustEd Apps Seal and founding member</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CommonSense Privacy Program’s highest possible rating</a:t>
              </a:r>
              <a:endParaRPr sz="1000">
                <a:solidFill>
                  <a:srgbClr val="474C5E"/>
                </a:solidFill>
                <a:latin typeface="Proxima Nova"/>
                <a:ea typeface="Proxima Nova"/>
                <a:cs typeface="Proxima Nova"/>
                <a:sym typeface="Proxima Nova"/>
              </a:endParaRPr>
            </a:p>
            <a:p>
              <a:pPr indent="0" lvl="0" marL="0" rtl="0" algn="l">
                <a:spcBef>
                  <a:spcPts val="800"/>
                </a:spcBef>
                <a:spcAft>
                  <a:spcPts val="800"/>
                </a:spcAft>
                <a:buClr>
                  <a:schemeClr val="dk1"/>
                </a:buClr>
                <a:buSzPts val="1100"/>
                <a:buFont typeface="Arial"/>
                <a:buNone/>
              </a:pPr>
              <a:r>
                <a:t/>
              </a:r>
              <a:endParaRPr sz="1000">
                <a:solidFill>
                  <a:srgbClr val="474C5E"/>
                </a:solidFill>
                <a:latin typeface="Proxima Nova"/>
                <a:ea typeface="Proxima Nova"/>
                <a:cs typeface="Proxima Nova"/>
                <a:sym typeface="Proxima Nova"/>
              </a:endParaRPr>
            </a:p>
          </p:txBody>
        </p:sp>
        <p:sp>
          <p:nvSpPr>
            <p:cNvPr id="182" name="Google Shape;182;p27"/>
            <p:cNvSpPr/>
            <p:nvPr/>
          </p:nvSpPr>
          <p:spPr>
            <a:xfrm>
              <a:off x="5272398" y="1001876"/>
              <a:ext cx="1481400" cy="815400"/>
            </a:xfrm>
            <a:prstGeom prst="rect">
              <a:avLst/>
            </a:prstGeom>
            <a:solidFill>
              <a:srgbClr val="A45DF8"/>
            </a:solidFill>
            <a:ln>
              <a:noFill/>
            </a:ln>
          </p:spPr>
          <p:txBody>
            <a:bodyPr anchorCtr="0" anchor="t" bIns="64000" lIns="91425" spcFirstLastPara="1" rIns="45700" wrap="square" tIns="91425">
              <a:noAutofit/>
            </a:bodyPr>
            <a:lstStyle/>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Simplify </a:t>
              </a:r>
              <a:endParaRPr b="1"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classroom engagement</a:t>
              </a:r>
              <a:endParaRPr b="1" sz="1200">
                <a:solidFill>
                  <a:schemeClr val="lt1"/>
                </a:solidFill>
                <a:latin typeface="Proxima Nova"/>
                <a:ea typeface="Proxima Nova"/>
                <a:cs typeface="Proxima Nova"/>
                <a:sym typeface="Proxima Nova"/>
              </a:endParaRPr>
            </a:p>
          </p:txBody>
        </p:sp>
        <p:sp>
          <p:nvSpPr>
            <p:cNvPr id="183" name="Google Shape;183;p27"/>
            <p:cNvSpPr txBox="1"/>
            <p:nvPr/>
          </p:nvSpPr>
          <p:spPr>
            <a:xfrm>
              <a:off x="5272391" y="1817400"/>
              <a:ext cx="1481400" cy="2523900"/>
            </a:xfrm>
            <a:prstGeom prst="rect">
              <a:avLst/>
            </a:prstGeom>
            <a:solidFill>
              <a:schemeClr val="lt1"/>
            </a:solidFill>
            <a:ln>
              <a:noFill/>
            </a:ln>
          </p:spPr>
          <p:txBody>
            <a:bodyPr anchorCtr="0" anchor="t" bIns="68575" lIns="91425" spcFirstLastPara="1" rIns="68575" wrap="square" tIns="109725">
              <a:noAutofit/>
            </a:bodyPr>
            <a:lstStyle/>
            <a:p>
              <a:pPr indent="0" lvl="0" marL="0" rtl="0" algn="l">
                <a:spcBef>
                  <a:spcPts val="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Customizable teacher pages</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Clever Badges</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Clever Library</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Tech coach experience</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000">
                  <a:solidFill>
                    <a:srgbClr val="474C5E"/>
                  </a:solidFill>
                  <a:latin typeface="Proxima Nova"/>
                  <a:ea typeface="Proxima Nova"/>
                  <a:cs typeface="Proxima Nova"/>
                  <a:sym typeface="Proxima Nova"/>
                </a:rPr>
                <a:t>Messaging</a:t>
              </a:r>
              <a:endParaRPr sz="1000">
                <a:solidFill>
                  <a:srgbClr val="474C5E"/>
                </a:solidFill>
                <a:latin typeface="Proxima Nova"/>
                <a:ea typeface="Proxima Nova"/>
                <a:cs typeface="Proxima Nova"/>
                <a:sym typeface="Proxima Nova"/>
              </a:endParaRPr>
            </a:p>
            <a:p>
              <a:pPr indent="0" lvl="0" marL="0" rtl="0" algn="l">
                <a:spcBef>
                  <a:spcPts val="800"/>
                </a:spcBef>
                <a:spcAft>
                  <a:spcPts val="800"/>
                </a:spcAft>
                <a:buNone/>
              </a:pPr>
              <a:r>
                <a:rPr lang="en" sz="1000">
                  <a:solidFill>
                    <a:srgbClr val="474C5E"/>
                  </a:solidFill>
                  <a:latin typeface="Proxima Nova"/>
                  <a:ea typeface="Proxima Nova"/>
                  <a:cs typeface="Proxima Nova"/>
                  <a:sym typeface="Proxima Nova"/>
                </a:rPr>
                <a:t>Clever Parents</a:t>
              </a:r>
              <a:endParaRPr sz="1000">
                <a:solidFill>
                  <a:srgbClr val="474C5E"/>
                </a:solidFill>
                <a:latin typeface="Proxima Nova"/>
                <a:ea typeface="Proxima Nova"/>
                <a:cs typeface="Proxima Nova"/>
                <a:sym typeface="Proxima Nova"/>
              </a:endParaRPr>
            </a:p>
          </p:txBody>
        </p:sp>
        <p:sp>
          <p:nvSpPr>
            <p:cNvPr id="184" name="Google Shape;184;p27"/>
            <p:cNvSpPr/>
            <p:nvPr/>
          </p:nvSpPr>
          <p:spPr>
            <a:xfrm>
              <a:off x="6827274" y="1001876"/>
              <a:ext cx="1481400" cy="815400"/>
            </a:xfrm>
            <a:prstGeom prst="rect">
              <a:avLst/>
            </a:prstGeom>
            <a:solidFill>
              <a:srgbClr val="790EF8"/>
            </a:solidFill>
            <a:ln>
              <a:noFill/>
            </a:ln>
          </p:spPr>
          <p:txBody>
            <a:bodyPr anchorCtr="0" anchor="t" bIns="64000" lIns="91425" spcFirstLastPara="1" rIns="45700" wrap="square" tIns="91425">
              <a:noAutofit/>
            </a:bodyPr>
            <a:lstStyle/>
            <a:p>
              <a:pPr indent="0" lvl="0" marL="0" rtl="0" algn="l">
                <a:lnSpc>
                  <a:spcPct val="90000"/>
                </a:lnSpc>
                <a:spcBef>
                  <a:spcPts val="0"/>
                </a:spcBef>
                <a:spcAft>
                  <a:spcPts val="0"/>
                </a:spcAft>
                <a:buNone/>
              </a:pPr>
              <a:r>
                <a:rPr b="1" lang="en" sz="1200">
                  <a:solidFill>
                    <a:schemeClr val="lt1"/>
                  </a:solidFill>
                  <a:latin typeface="Proxima Nova"/>
                  <a:ea typeface="Proxima Nova"/>
                  <a:cs typeface="Proxima Nova"/>
                  <a:sym typeface="Proxima Nova"/>
                </a:rPr>
                <a:t>Create equitable digital learning experiences</a:t>
              </a:r>
              <a:endParaRPr b="1" sz="1200">
                <a:solidFill>
                  <a:schemeClr val="lt1"/>
                </a:solidFill>
                <a:latin typeface="Proxima Nova"/>
                <a:ea typeface="Proxima Nova"/>
                <a:cs typeface="Proxima Nova"/>
                <a:sym typeface="Proxima Nova"/>
              </a:endParaRPr>
            </a:p>
          </p:txBody>
        </p:sp>
        <p:sp>
          <p:nvSpPr>
            <p:cNvPr id="185" name="Google Shape;185;p27"/>
            <p:cNvSpPr txBox="1"/>
            <p:nvPr/>
          </p:nvSpPr>
          <p:spPr>
            <a:xfrm>
              <a:off x="6827269" y="1817400"/>
              <a:ext cx="1481400" cy="2523900"/>
            </a:xfrm>
            <a:prstGeom prst="rect">
              <a:avLst/>
            </a:prstGeom>
            <a:solidFill>
              <a:schemeClr val="lt1"/>
            </a:solidFill>
            <a:ln>
              <a:noFill/>
            </a:ln>
          </p:spPr>
          <p:txBody>
            <a:bodyPr anchorCtr="0" anchor="t" bIns="68575" lIns="91425" spcFirstLastPara="1" rIns="68575" wrap="square" tIns="109725">
              <a:noAutofit/>
            </a:bodyPr>
            <a:lstStyle/>
            <a:p>
              <a:pPr indent="0" lvl="0" marL="0" rtl="0" algn="l">
                <a:spcBef>
                  <a:spcPts val="0"/>
                </a:spcBef>
                <a:spcAft>
                  <a:spcPts val="0"/>
                </a:spcAft>
                <a:buNone/>
              </a:pPr>
              <a:r>
                <a:rPr lang="en" sz="1000">
                  <a:solidFill>
                    <a:srgbClr val="474C5E"/>
                  </a:solidFill>
                  <a:latin typeface="Proxima Nova"/>
                  <a:ea typeface="Proxima Nova"/>
                  <a:cs typeface="Proxima Nova"/>
                  <a:sym typeface="Proxima Nova"/>
                </a:rPr>
                <a:t>Always free rostering and portal for schools</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Works with every SIS and any application</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Analytics and data to assess equitable access </a:t>
              </a:r>
              <a:endParaRPr sz="1000">
                <a:solidFill>
                  <a:srgbClr val="474C5E"/>
                </a:solidFill>
                <a:latin typeface="Proxima Nova"/>
                <a:ea typeface="Proxima Nova"/>
                <a:cs typeface="Proxima Nova"/>
                <a:sym typeface="Proxima Nova"/>
              </a:endParaRPr>
            </a:p>
            <a:p>
              <a:pPr indent="0" lvl="0" marL="0" rtl="0" algn="l">
                <a:spcBef>
                  <a:spcPts val="800"/>
                </a:spcBef>
                <a:spcAft>
                  <a:spcPts val="0"/>
                </a:spcAft>
                <a:buNone/>
              </a:pPr>
              <a:r>
                <a:rPr lang="en" sz="1000">
                  <a:solidFill>
                    <a:srgbClr val="474C5E"/>
                  </a:solidFill>
                  <a:latin typeface="Proxima Nova"/>
                  <a:ea typeface="Proxima Nova"/>
                  <a:cs typeface="Proxima Nova"/>
                  <a:sym typeface="Proxima Nova"/>
                </a:rPr>
                <a:t>Building equitable opportunities, products, and communities</a:t>
              </a:r>
              <a:endParaRPr sz="1000">
                <a:solidFill>
                  <a:srgbClr val="474C5E"/>
                </a:solidFill>
                <a:latin typeface="Proxima Nova"/>
                <a:ea typeface="Proxima Nova"/>
                <a:cs typeface="Proxima Nova"/>
                <a:sym typeface="Proxima Nova"/>
              </a:endParaRPr>
            </a:p>
            <a:p>
              <a:pPr indent="0" lvl="0" marL="0" rtl="0" algn="l">
                <a:spcBef>
                  <a:spcPts val="800"/>
                </a:spcBef>
                <a:spcAft>
                  <a:spcPts val="800"/>
                </a:spcAft>
                <a:buNone/>
              </a:pPr>
              <a:r>
                <a:t/>
              </a:r>
              <a:endParaRPr sz="1000">
                <a:solidFill>
                  <a:srgbClr val="474C5E"/>
                </a:solidFill>
                <a:latin typeface="Proxima Nova"/>
                <a:ea typeface="Proxima Nova"/>
                <a:cs typeface="Proxima Nova"/>
                <a:sym typeface="Proxima Nova"/>
              </a:endParaRPr>
            </a:p>
          </p:txBody>
        </p:sp>
      </p:grpSp>
      <p:sp>
        <p:nvSpPr>
          <p:cNvPr id="186" name="Google Shape;186;p27"/>
          <p:cNvSpPr txBox="1"/>
          <p:nvPr/>
        </p:nvSpPr>
        <p:spPr>
          <a:xfrm>
            <a:off x="322638" y="4693725"/>
            <a:ext cx="84987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A45DF8"/>
                </a:solidFill>
                <a:latin typeface="Proxima Nova Semibold"/>
                <a:ea typeface="Proxima Nova Semibold"/>
                <a:cs typeface="Proxima Nova Semibold"/>
                <a:sym typeface="Proxima Nova Semibold"/>
              </a:rPr>
              <a:t>70</a:t>
            </a:r>
            <a:r>
              <a:rPr lang="en">
                <a:solidFill>
                  <a:srgbClr val="A45DF8"/>
                </a:solidFill>
                <a:latin typeface="Proxima Nova Semibold"/>
                <a:ea typeface="Proxima Nova Semibold"/>
                <a:cs typeface="Proxima Nova Semibold"/>
                <a:sym typeface="Proxima Nova Semibold"/>
              </a:rPr>
              <a:t>% of US K-12 Schools use Clever to achieve their instructional vision</a:t>
            </a:r>
            <a:endParaRPr>
              <a:solidFill>
                <a:srgbClr val="A45DF8"/>
              </a:solidFill>
              <a:latin typeface="Proxima Nova Semibold"/>
              <a:ea typeface="Proxima Nova Semibold"/>
              <a:cs typeface="Proxima Nova Semibold"/>
              <a:sym typeface="Proxima Nov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idx="4294967295" type="title"/>
          </p:nvPr>
        </p:nvSpPr>
        <p:spPr>
          <a:xfrm>
            <a:off x="753000" y="289700"/>
            <a:ext cx="8391000" cy="78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6CF2"/>
                </a:solidFill>
                <a:latin typeface="Proxima Nova"/>
                <a:ea typeface="Proxima Nova"/>
                <a:cs typeface="Proxima Nova"/>
                <a:sym typeface="Proxima Nova"/>
              </a:rPr>
              <a:t>Connecting with Indiana Career Explorer</a:t>
            </a:r>
            <a:endParaRPr b="1">
              <a:solidFill>
                <a:srgbClr val="436CF2"/>
              </a:solidFill>
              <a:latin typeface="Proxima Nova"/>
              <a:ea typeface="Proxima Nova"/>
              <a:cs typeface="Proxima Nova"/>
              <a:sym typeface="Proxima Nova"/>
            </a:endParaRPr>
          </a:p>
        </p:txBody>
      </p:sp>
      <p:cxnSp>
        <p:nvCxnSpPr>
          <p:cNvPr id="192" name="Google Shape;192;p28"/>
          <p:cNvCxnSpPr>
            <a:stCxn id="193" idx="2"/>
            <a:endCxn id="194" idx="2"/>
          </p:cNvCxnSpPr>
          <p:nvPr/>
        </p:nvCxnSpPr>
        <p:spPr>
          <a:xfrm>
            <a:off x="1127009" y="2361420"/>
            <a:ext cx="6483600" cy="0"/>
          </a:xfrm>
          <a:prstGeom prst="straightConnector1">
            <a:avLst/>
          </a:prstGeom>
          <a:noFill/>
          <a:ln cap="flat" cmpd="sng" w="19050">
            <a:solidFill>
              <a:srgbClr val="F3F3F3"/>
            </a:solidFill>
            <a:prstDash val="solid"/>
            <a:round/>
            <a:headEnd len="med" w="med" type="none"/>
            <a:tailEnd len="med" w="med" type="none"/>
          </a:ln>
        </p:spPr>
      </p:cxnSp>
      <p:cxnSp>
        <p:nvCxnSpPr>
          <p:cNvPr id="195" name="Google Shape;195;p28"/>
          <p:cNvCxnSpPr/>
          <p:nvPr/>
        </p:nvCxnSpPr>
        <p:spPr>
          <a:xfrm>
            <a:off x="1268925" y="2355063"/>
            <a:ext cx="0" cy="399300"/>
          </a:xfrm>
          <a:prstGeom prst="straightConnector1">
            <a:avLst/>
          </a:prstGeom>
          <a:noFill/>
          <a:ln cap="flat" cmpd="sng" w="19050">
            <a:solidFill>
              <a:srgbClr val="5AB9FF"/>
            </a:solidFill>
            <a:prstDash val="solid"/>
            <a:round/>
            <a:headEnd len="med" w="med" type="none"/>
            <a:tailEnd len="med" w="med" type="none"/>
          </a:ln>
        </p:spPr>
      </p:cxnSp>
      <p:sp>
        <p:nvSpPr>
          <p:cNvPr id="196" name="Google Shape;196;p28"/>
          <p:cNvSpPr txBox="1"/>
          <p:nvPr/>
        </p:nvSpPr>
        <p:spPr>
          <a:xfrm>
            <a:off x="514100" y="2940050"/>
            <a:ext cx="1374300" cy="1212600"/>
          </a:xfrm>
          <a:prstGeom prst="rect">
            <a:avLst/>
          </a:prstGeom>
          <a:noFill/>
          <a:ln>
            <a:noFill/>
          </a:ln>
        </p:spPr>
        <p:txBody>
          <a:bodyPr anchorCtr="0" anchor="t" bIns="91425" lIns="0" spcFirstLastPara="1" rIns="0" wrap="square" tIns="91425">
            <a:noAutofit/>
          </a:bodyPr>
          <a:lstStyle/>
          <a:p>
            <a:pPr indent="0" lvl="0" marL="0" rtl="0" algn="ctr">
              <a:lnSpc>
                <a:spcPct val="115000"/>
              </a:lnSpc>
              <a:spcBef>
                <a:spcPts val="0"/>
              </a:spcBef>
              <a:spcAft>
                <a:spcPts val="0"/>
              </a:spcAft>
              <a:buNone/>
            </a:pPr>
            <a:r>
              <a:rPr b="1" lang="en">
                <a:solidFill>
                  <a:srgbClr val="5AB9FF"/>
                </a:solidFill>
                <a:latin typeface="Proxima Nova"/>
                <a:ea typeface="Proxima Nova"/>
                <a:cs typeface="Proxima Nova"/>
                <a:sym typeface="Proxima Nova"/>
              </a:rPr>
              <a:t>Create Clever Account</a:t>
            </a:r>
            <a:endParaRPr sz="1400">
              <a:solidFill>
                <a:srgbClr val="474C5E"/>
              </a:solidFill>
              <a:latin typeface="Proxima Nova"/>
              <a:ea typeface="Proxima Nova"/>
              <a:cs typeface="Proxima Nova"/>
              <a:sym typeface="Proxima Nova"/>
            </a:endParaRPr>
          </a:p>
        </p:txBody>
      </p:sp>
      <p:sp>
        <p:nvSpPr>
          <p:cNvPr id="197" name="Google Shape;197;p28"/>
          <p:cNvSpPr txBox="1"/>
          <p:nvPr/>
        </p:nvSpPr>
        <p:spPr>
          <a:xfrm>
            <a:off x="552662" y="1820338"/>
            <a:ext cx="1193100" cy="28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roxima Nova"/>
                <a:ea typeface="Proxima Nova"/>
                <a:cs typeface="Proxima Nova"/>
                <a:sym typeface="Proxima Nova"/>
              </a:rPr>
              <a:t>STEP 1</a:t>
            </a:r>
            <a:endParaRPr b="1" sz="1200">
              <a:solidFill>
                <a:schemeClr val="accent1"/>
              </a:solidFill>
              <a:latin typeface="Proxima Nova"/>
              <a:ea typeface="Proxima Nova"/>
              <a:cs typeface="Proxima Nova"/>
              <a:sym typeface="Proxima Nova"/>
            </a:endParaRPr>
          </a:p>
        </p:txBody>
      </p:sp>
      <p:sp>
        <p:nvSpPr>
          <p:cNvPr id="198" name="Google Shape;198;p28"/>
          <p:cNvSpPr/>
          <p:nvPr/>
        </p:nvSpPr>
        <p:spPr>
          <a:xfrm>
            <a:off x="1035825" y="2139300"/>
            <a:ext cx="466200" cy="451500"/>
          </a:xfrm>
          <a:prstGeom prst="ellipse">
            <a:avLst/>
          </a:prstGeom>
          <a:solidFill>
            <a:srgbClr val="88CDFF">
              <a:alpha val="8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1127009" y="2219520"/>
            <a:ext cx="283800" cy="283800"/>
          </a:xfrm>
          <a:prstGeom prst="ellipse">
            <a:avLst/>
          </a:prstGeom>
          <a:solidFill>
            <a:srgbClr val="5AB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p:nvPr/>
        </p:nvSpPr>
        <p:spPr>
          <a:xfrm>
            <a:off x="881751" y="1813575"/>
            <a:ext cx="718200" cy="243000"/>
          </a:xfrm>
          <a:prstGeom prst="roundRect">
            <a:avLst>
              <a:gd fmla="val 16667" name="adj"/>
            </a:avLst>
          </a:prstGeom>
          <a:solidFill>
            <a:srgbClr val="5AB9F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Proxima Nova"/>
                <a:ea typeface="Proxima Nova"/>
                <a:cs typeface="Proxima Nova"/>
                <a:sym typeface="Proxima Nova"/>
              </a:rPr>
              <a:t>STEP 1</a:t>
            </a:r>
            <a:endParaRPr b="1" sz="1100">
              <a:solidFill>
                <a:schemeClr val="lt1"/>
              </a:solidFill>
              <a:latin typeface="Proxima Nova"/>
              <a:ea typeface="Proxima Nova"/>
              <a:cs typeface="Proxima Nova"/>
              <a:sym typeface="Proxima Nova"/>
            </a:endParaRPr>
          </a:p>
        </p:txBody>
      </p:sp>
      <p:cxnSp>
        <p:nvCxnSpPr>
          <p:cNvPr id="200" name="Google Shape;200;p28"/>
          <p:cNvCxnSpPr/>
          <p:nvPr/>
        </p:nvCxnSpPr>
        <p:spPr>
          <a:xfrm>
            <a:off x="3292863" y="2355082"/>
            <a:ext cx="0" cy="399300"/>
          </a:xfrm>
          <a:prstGeom prst="straightConnector1">
            <a:avLst/>
          </a:prstGeom>
          <a:noFill/>
          <a:ln cap="flat" cmpd="sng" w="19050">
            <a:solidFill>
              <a:srgbClr val="FEAF54"/>
            </a:solidFill>
            <a:prstDash val="solid"/>
            <a:round/>
            <a:headEnd len="med" w="med" type="none"/>
            <a:tailEnd len="med" w="med" type="none"/>
          </a:ln>
        </p:spPr>
      </p:cxnSp>
      <p:sp>
        <p:nvSpPr>
          <p:cNvPr id="201" name="Google Shape;201;p28"/>
          <p:cNvSpPr txBox="1"/>
          <p:nvPr/>
        </p:nvSpPr>
        <p:spPr>
          <a:xfrm>
            <a:off x="2538075" y="2917875"/>
            <a:ext cx="1509600" cy="1455000"/>
          </a:xfrm>
          <a:prstGeom prst="rect">
            <a:avLst/>
          </a:prstGeom>
          <a:noFill/>
          <a:ln>
            <a:noFill/>
          </a:ln>
        </p:spPr>
        <p:txBody>
          <a:bodyPr anchorCtr="0" anchor="t" bIns="91425" lIns="0" spcFirstLastPara="1" rIns="0" wrap="square" tIns="91425">
            <a:noAutofit/>
          </a:bodyPr>
          <a:lstStyle/>
          <a:p>
            <a:pPr indent="0" lvl="0" marL="0" rtl="0" algn="ctr">
              <a:lnSpc>
                <a:spcPct val="115000"/>
              </a:lnSpc>
              <a:spcBef>
                <a:spcPts val="0"/>
              </a:spcBef>
              <a:spcAft>
                <a:spcPts val="0"/>
              </a:spcAft>
              <a:buNone/>
            </a:pPr>
            <a:r>
              <a:rPr b="1" lang="en">
                <a:solidFill>
                  <a:srgbClr val="FEAF54"/>
                </a:solidFill>
                <a:latin typeface="Proxima Nova"/>
                <a:ea typeface="Proxima Nova"/>
                <a:cs typeface="Proxima Nova"/>
                <a:sym typeface="Proxima Nova"/>
              </a:rPr>
              <a:t>Add Indiana Career Explorer</a:t>
            </a:r>
            <a:br>
              <a:rPr lang="en" sz="1400">
                <a:solidFill>
                  <a:srgbClr val="436CF2"/>
                </a:solidFill>
                <a:latin typeface="Proxima Nova"/>
                <a:ea typeface="Proxima Nova"/>
                <a:cs typeface="Proxima Nova"/>
                <a:sym typeface="Proxima Nova"/>
              </a:rPr>
            </a:br>
            <a:endParaRPr sz="1400">
              <a:solidFill>
                <a:srgbClr val="474C5E"/>
              </a:solidFill>
              <a:latin typeface="Proxima Nova"/>
              <a:ea typeface="Proxima Nova"/>
              <a:cs typeface="Proxima Nova"/>
              <a:sym typeface="Proxima Nova"/>
            </a:endParaRPr>
          </a:p>
        </p:txBody>
      </p:sp>
      <p:sp>
        <p:nvSpPr>
          <p:cNvPr id="202" name="Google Shape;202;p28"/>
          <p:cNvSpPr/>
          <p:nvPr/>
        </p:nvSpPr>
        <p:spPr>
          <a:xfrm>
            <a:off x="3080013" y="2139300"/>
            <a:ext cx="466200" cy="451500"/>
          </a:xfrm>
          <a:prstGeom prst="ellipse">
            <a:avLst/>
          </a:prstGeom>
          <a:solidFill>
            <a:srgbClr val="FEAF54">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3171196" y="2219520"/>
            <a:ext cx="283800" cy="283800"/>
          </a:xfrm>
          <a:prstGeom prst="ellipse">
            <a:avLst/>
          </a:prstGeom>
          <a:solidFill>
            <a:srgbClr val="FEAF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2933776" y="1813575"/>
            <a:ext cx="718200" cy="243000"/>
          </a:xfrm>
          <a:prstGeom prst="roundRect">
            <a:avLst>
              <a:gd fmla="val 16667" name="adj"/>
            </a:avLst>
          </a:prstGeom>
          <a:solidFill>
            <a:srgbClr val="FEAF54"/>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Proxima Nova"/>
                <a:ea typeface="Proxima Nova"/>
                <a:cs typeface="Proxima Nova"/>
                <a:sym typeface="Proxima Nova"/>
              </a:rPr>
              <a:t>STEP 2</a:t>
            </a:r>
            <a:endParaRPr b="1" sz="1100">
              <a:solidFill>
                <a:schemeClr val="lt1"/>
              </a:solidFill>
              <a:latin typeface="Proxima Nova"/>
              <a:ea typeface="Proxima Nova"/>
              <a:cs typeface="Proxima Nova"/>
              <a:sym typeface="Proxima Nova"/>
            </a:endParaRPr>
          </a:p>
        </p:txBody>
      </p:sp>
      <p:grpSp>
        <p:nvGrpSpPr>
          <p:cNvPr id="205" name="Google Shape;205;p28"/>
          <p:cNvGrpSpPr/>
          <p:nvPr/>
        </p:nvGrpSpPr>
        <p:grpSpPr>
          <a:xfrm>
            <a:off x="4992450" y="1813575"/>
            <a:ext cx="1147200" cy="2016850"/>
            <a:chOff x="4845700" y="1508775"/>
            <a:chExt cx="1147200" cy="2016850"/>
          </a:xfrm>
        </p:grpSpPr>
        <p:cxnSp>
          <p:nvCxnSpPr>
            <p:cNvPr id="206" name="Google Shape;206;p28"/>
            <p:cNvCxnSpPr/>
            <p:nvPr/>
          </p:nvCxnSpPr>
          <p:spPr>
            <a:xfrm>
              <a:off x="5419250" y="2050257"/>
              <a:ext cx="0" cy="399300"/>
            </a:xfrm>
            <a:prstGeom prst="straightConnector1">
              <a:avLst/>
            </a:prstGeom>
            <a:noFill/>
            <a:ln cap="flat" cmpd="sng" w="19050">
              <a:solidFill>
                <a:srgbClr val="FF8B91"/>
              </a:solidFill>
              <a:prstDash val="solid"/>
              <a:round/>
              <a:headEnd len="med" w="med" type="none"/>
              <a:tailEnd len="med" w="med" type="none"/>
            </a:ln>
          </p:spPr>
        </p:cxnSp>
        <p:sp>
          <p:nvSpPr>
            <p:cNvPr id="207" name="Google Shape;207;p28"/>
            <p:cNvSpPr txBox="1"/>
            <p:nvPr/>
          </p:nvSpPr>
          <p:spPr>
            <a:xfrm>
              <a:off x="4845700" y="2635225"/>
              <a:ext cx="1147200" cy="890400"/>
            </a:xfrm>
            <a:prstGeom prst="rect">
              <a:avLst/>
            </a:prstGeom>
            <a:noFill/>
            <a:ln>
              <a:noFill/>
            </a:ln>
          </p:spPr>
          <p:txBody>
            <a:bodyPr anchorCtr="0" anchor="t" bIns="91425" lIns="0" spcFirstLastPara="1" rIns="0" wrap="square" tIns="91425">
              <a:noAutofit/>
            </a:bodyPr>
            <a:lstStyle/>
            <a:p>
              <a:pPr indent="0" lvl="0" marL="0" rtl="0" algn="ctr">
                <a:lnSpc>
                  <a:spcPct val="115000"/>
                </a:lnSpc>
                <a:spcBef>
                  <a:spcPts val="0"/>
                </a:spcBef>
                <a:spcAft>
                  <a:spcPts val="0"/>
                </a:spcAft>
                <a:buNone/>
              </a:pPr>
              <a:r>
                <a:rPr b="1" lang="en">
                  <a:solidFill>
                    <a:srgbClr val="FF8B91"/>
                  </a:solidFill>
                  <a:latin typeface="Proxima Nova"/>
                  <a:ea typeface="Proxima Nova"/>
                  <a:cs typeface="Proxima Nova"/>
                  <a:sym typeface="Proxima Nova"/>
                </a:rPr>
                <a:t>Set sharing permissions</a:t>
              </a:r>
              <a:br>
                <a:rPr lang="en" sz="1400">
                  <a:solidFill>
                    <a:srgbClr val="436CF2"/>
                  </a:solidFill>
                  <a:latin typeface="Proxima Nova"/>
                  <a:ea typeface="Proxima Nova"/>
                  <a:cs typeface="Proxima Nova"/>
                  <a:sym typeface="Proxima Nova"/>
                </a:rPr>
              </a:br>
              <a:endParaRPr sz="1400">
                <a:solidFill>
                  <a:srgbClr val="474C5E"/>
                </a:solidFill>
                <a:latin typeface="Proxima Nova"/>
                <a:ea typeface="Proxima Nova"/>
                <a:cs typeface="Proxima Nova"/>
                <a:sym typeface="Proxima Nova"/>
              </a:endParaRPr>
            </a:p>
          </p:txBody>
        </p:sp>
        <p:sp>
          <p:nvSpPr>
            <p:cNvPr id="208" name="Google Shape;208;p28"/>
            <p:cNvSpPr/>
            <p:nvPr/>
          </p:nvSpPr>
          <p:spPr>
            <a:xfrm>
              <a:off x="5186188" y="1834500"/>
              <a:ext cx="466200" cy="451500"/>
            </a:xfrm>
            <a:prstGeom prst="ellipse">
              <a:avLst/>
            </a:prstGeom>
            <a:solidFill>
              <a:srgbClr val="FF8B91">
                <a:alpha val="13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5277371" y="1914720"/>
              <a:ext cx="283800" cy="283800"/>
            </a:xfrm>
            <a:prstGeom prst="ellipse">
              <a:avLst/>
            </a:prstGeom>
            <a:solidFill>
              <a:srgbClr val="FF8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5047764" y="1508775"/>
              <a:ext cx="718200" cy="243000"/>
            </a:xfrm>
            <a:prstGeom prst="roundRect">
              <a:avLst>
                <a:gd fmla="val 16667" name="adj"/>
              </a:avLst>
            </a:prstGeom>
            <a:solidFill>
              <a:srgbClr val="FF8B9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Proxima Nova"/>
                  <a:ea typeface="Proxima Nova"/>
                  <a:cs typeface="Proxima Nova"/>
                  <a:sym typeface="Proxima Nova"/>
                </a:rPr>
                <a:t>STEP 3</a:t>
              </a:r>
              <a:endParaRPr b="1" sz="1100">
                <a:solidFill>
                  <a:schemeClr val="lt1"/>
                </a:solidFill>
                <a:latin typeface="Proxima Nova"/>
                <a:ea typeface="Proxima Nova"/>
                <a:cs typeface="Proxima Nova"/>
                <a:sym typeface="Proxima Nova"/>
              </a:endParaRPr>
            </a:p>
          </p:txBody>
        </p:sp>
      </p:grpSp>
      <p:grpSp>
        <p:nvGrpSpPr>
          <p:cNvPr id="211" name="Google Shape;211;p28"/>
          <p:cNvGrpSpPr/>
          <p:nvPr/>
        </p:nvGrpSpPr>
        <p:grpSpPr>
          <a:xfrm>
            <a:off x="6997650" y="1813575"/>
            <a:ext cx="1509600" cy="2210650"/>
            <a:chOff x="6729025" y="1508775"/>
            <a:chExt cx="1509600" cy="2210650"/>
          </a:xfrm>
        </p:grpSpPr>
        <p:sp>
          <p:nvSpPr>
            <p:cNvPr id="212" name="Google Shape;212;p28"/>
            <p:cNvSpPr txBox="1"/>
            <p:nvPr/>
          </p:nvSpPr>
          <p:spPr>
            <a:xfrm>
              <a:off x="6729025" y="2635225"/>
              <a:ext cx="1509600" cy="1084200"/>
            </a:xfrm>
            <a:prstGeom prst="rect">
              <a:avLst/>
            </a:prstGeom>
            <a:noFill/>
            <a:ln>
              <a:noFill/>
            </a:ln>
          </p:spPr>
          <p:txBody>
            <a:bodyPr anchorCtr="0" anchor="t" bIns="91425" lIns="0" spcFirstLastPara="1" rIns="0" wrap="square" tIns="91425">
              <a:noAutofit/>
            </a:bodyPr>
            <a:lstStyle/>
            <a:p>
              <a:pPr indent="0" lvl="0" marL="0" rtl="0" algn="ctr">
                <a:lnSpc>
                  <a:spcPct val="115000"/>
                </a:lnSpc>
                <a:spcBef>
                  <a:spcPts val="0"/>
                </a:spcBef>
                <a:spcAft>
                  <a:spcPts val="0"/>
                </a:spcAft>
                <a:buNone/>
              </a:pPr>
              <a:r>
                <a:rPr b="1" lang="en">
                  <a:solidFill>
                    <a:srgbClr val="43D7D2"/>
                  </a:solidFill>
                  <a:latin typeface="Proxima Nova"/>
                  <a:ea typeface="Proxima Nova"/>
                  <a:cs typeface="Proxima Nova"/>
                  <a:sym typeface="Proxima Nova"/>
                </a:rPr>
                <a:t>Train Teachers</a:t>
              </a:r>
              <a:endParaRPr>
                <a:solidFill>
                  <a:srgbClr val="43D7D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474C5E"/>
                </a:solidFill>
                <a:latin typeface="Proxima Nova"/>
                <a:ea typeface="Proxima Nova"/>
                <a:cs typeface="Proxima Nova"/>
                <a:sym typeface="Proxima Nova"/>
              </a:endParaRPr>
            </a:p>
          </p:txBody>
        </p:sp>
        <p:cxnSp>
          <p:nvCxnSpPr>
            <p:cNvPr id="213" name="Google Shape;213;p28"/>
            <p:cNvCxnSpPr/>
            <p:nvPr/>
          </p:nvCxnSpPr>
          <p:spPr>
            <a:xfrm>
              <a:off x="7483152" y="2049363"/>
              <a:ext cx="0" cy="399300"/>
            </a:xfrm>
            <a:prstGeom prst="straightConnector1">
              <a:avLst/>
            </a:prstGeom>
            <a:noFill/>
            <a:ln cap="flat" cmpd="sng" w="19050">
              <a:solidFill>
                <a:srgbClr val="43D7D2"/>
              </a:solidFill>
              <a:prstDash val="solid"/>
              <a:round/>
              <a:headEnd len="med" w="med" type="none"/>
              <a:tailEnd len="med" w="med" type="none"/>
            </a:ln>
          </p:spPr>
        </p:cxnSp>
        <p:sp>
          <p:nvSpPr>
            <p:cNvPr id="214" name="Google Shape;214;p28"/>
            <p:cNvSpPr/>
            <p:nvPr/>
          </p:nvSpPr>
          <p:spPr>
            <a:xfrm>
              <a:off x="7250688" y="1834500"/>
              <a:ext cx="466200" cy="451500"/>
            </a:xfrm>
            <a:prstGeom prst="ellipse">
              <a:avLst/>
            </a:prstGeom>
            <a:solidFill>
              <a:srgbClr val="AEFFFC">
                <a:alpha val="189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7341871" y="1914720"/>
              <a:ext cx="283800" cy="283800"/>
            </a:xfrm>
            <a:prstGeom prst="ellipse">
              <a:avLst/>
            </a:prstGeom>
            <a:solidFill>
              <a:srgbClr val="7E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a:off x="7124039" y="1508775"/>
              <a:ext cx="718200" cy="243000"/>
            </a:xfrm>
            <a:prstGeom prst="roundRect">
              <a:avLst>
                <a:gd fmla="val 16667" name="adj"/>
              </a:avLst>
            </a:prstGeom>
            <a:solidFill>
              <a:srgbClr val="43D7D2"/>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Proxima Nova"/>
                  <a:ea typeface="Proxima Nova"/>
                  <a:cs typeface="Proxima Nova"/>
                  <a:sym typeface="Proxima Nova"/>
                </a:rPr>
                <a:t>STEP 4</a:t>
              </a:r>
              <a:endParaRPr b="1" sz="1100">
                <a:solidFill>
                  <a:schemeClr val="lt1"/>
                </a:solidFill>
                <a:latin typeface="Proxima Nova"/>
                <a:ea typeface="Proxima Nova"/>
                <a:cs typeface="Proxima Nova"/>
                <a:sym typeface="Proxima Nov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1</a:t>
            </a:r>
            <a:endParaRPr b="1" sz="2800">
              <a:solidFill>
                <a:srgbClr val="436CF2"/>
              </a:solidFill>
              <a:latin typeface="Proxima Nova"/>
              <a:ea typeface="Proxima Nova"/>
              <a:cs typeface="Proxima Nova"/>
              <a:sym typeface="Proxima Nova"/>
            </a:endParaRPr>
          </a:p>
          <a:p>
            <a:pPr indent="0" lvl="0" marL="0" rtl="0" algn="l">
              <a:spcBef>
                <a:spcPts val="1000"/>
              </a:spcBef>
              <a:spcAft>
                <a:spcPts val="1000"/>
              </a:spcAft>
              <a:buNone/>
            </a:pPr>
            <a:r>
              <a:rPr lang="en" sz="2800">
                <a:solidFill>
                  <a:schemeClr val="dk1"/>
                </a:solidFill>
                <a:highlight>
                  <a:schemeClr val="lt1"/>
                </a:highlight>
                <a:latin typeface="Proxima Nova"/>
                <a:ea typeface="Proxima Nova"/>
                <a:cs typeface="Proxima Nova"/>
                <a:sym typeface="Proxima Nova"/>
              </a:rPr>
              <a:t>Accept your invitation to join Clever!</a:t>
            </a:r>
            <a:endParaRPr sz="2800">
              <a:solidFill>
                <a:schemeClr val="dk1"/>
              </a:solidFill>
              <a:highlight>
                <a:schemeClr val="lt1"/>
              </a:highlight>
              <a:latin typeface="Proxima Nova"/>
              <a:ea typeface="Proxima Nova"/>
              <a:cs typeface="Proxima Nova"/>
              <a:sym typeface="Proxima Nova"/>
            </a:endParaRPr>
          </a:p>
        </p:txBody>
      </p:sp>
      <p:sp>
        <p:nvSpPr>
          <p:cNvPr id="221" name="Google Shape;221;p29"/>
          <p:cNvSpPr txBox="1"/>
          <p:nvPr/>
        </p:nvSpPr>
        <p:spPr>
          <a:xfrm>
            <a:off x="740575" y="2376425"/>
            <a:ext cx="4053000" cy="211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The setup process will consist of: </a:t>
            </a:r>
            <a:endParaRPr>
              <a:solidFill>
                <a:schemeClr val="dk1"/>
              </a:solidFill>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Creating a data connection with your SIS</a:t>
            </a:r>
            <a:endParaRPr>
              <a:solidFill>
                <a:schemeClr val="dk1"/>
              </a:solidFill>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Adding Indiana Career Explorer</a:t>
            </a:r>
            <a:endParaRPr>
              <a:solidFill>
                <a:schemeClr val="dk1"/>
              </a:solidFill>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Configuring Clever logins</a:t>
            </a:r>
            <a:endParaRPr>
              <a:solidFill>
                <a:schemeClr val="dk1"/>
              </a:solidFill>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Setting up the Clever Portal</a:t>
            </a:r>
            <a:endParaRPr>
              <a:solidFill>
                <a:schemeClr val="dk1"/>
              </a:solidFill>
              <a:latin typeface="Proxima Nova"/>
              <a:ea typeface="Proxima Nova"/>
              <a:cs typeface="Proxima Nova"/>
              <a:sym typeface="Proxima Nova"/>
            </a:endParaRPr>
          </a:p>
          <a:p>
            <a:pPr indent="0" lvl="0" marL="0" rtl="0" algn="l">
              <a:spcBef>
                <a:spcPts val="1000"/>
              </a:spcBef>
              <a:spcAft>
                <a:spcPts val="0"/>
              </a:spcAft>
              <a:buNone/>
            </a:pPr>
            <a:r>
              <a:t/>
            </a:r>
            <a:endParaRPr/>
          </a:p>
        </p:txBody>
      </p:sp>
      <p:pic>
        <p:nvPicPr>
          <p:cNvPr id="222" name="Google Shape;222;p29"/>
          <p:cNvPicPr preferRelativeResize="0"/>
          <p:nvPr/>
        </p:nvPicPr>
        <p:blipFill rotWithShape="1">
          <a:blip r:embed="rId3">
            <a:alphaModFix/>
          </a:blip>
          <a:srcRect b="0" l="70" r="-69" t="0"/>
          <a:stretch/>
        </p:blipFill>
        <p:spPr>
          <a:xfrm>
            <a:off x="4793575" y="2376425"/>
            <a:ext cx="4204200" cy="2185500"/>
          </a:xfrm>
          <a:prstGeom prst="roundRect">
            <a:avLst>
              <a:gd fmla="val 2339" name="adj"/>
            </a:avLst>
          </a:prstGeom>
          <a:noFill/>
          <a:ln>
            <a:noFill/>
          </a:ln>
          <a:effectLst>
            <a:outerShdw blurRad="57150" rotWithShape="0" algn="bl" dir="5400000" dist="19050">
              <a:srgbClr val="000000">
                <a:alpha val="50000"/>
              </a:srgbClr>
            </a:outerShdw>
          </a:effectLst>
        </p:spPr>
      </p:pic>
      <p:pic>
        <p:nvPicPr>
          <p:cNvPr id="223" name="Google Shape;223;p29"/>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nvSpPr>
        <p:spPr>
          <a:xfrm>
            <a:off x="683950"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2</a:t>
            </a:r>
            <a:endParaRPr b="1" sz="2800">
              <a:solidFill>
                <a:srgbClr val="436CF2"/>
              </a:solidFill>
              <a:latin typeface="Proxima Nova"/>
              <a:ea typeface="Proxima Nova"/>
              <a:cs typeface="Proxima Nova"/>
              <a:sym typeface="Proxima Nova"/>
            </a:endParaRPr>
          </a:p>
          <a:p>
            <a:pPr indent="0" lvl="0" marL="0" rtl="0" algn="l">
              <a:spcBef>
                <a:spcPts val="1000"/>
              </a:spcBef>
              <a:spcAft>
                <a:spcPts val="1000"/>
              </a:spcAft>
              <a:buNone/>
            </a:pPr>
            <a:r>
              <a:rPr lang="en" sz="2800">
                <a:solidFill>
                  <a:schemeClr val="dk1"/>
                </a:solidFill>
                <a:highlight>
                  <a:schemeClr val="lt1"/>
                </a:highlight>
                <a:latin typeface="Proxima Nova"/>
                <a:ea typeface="Proxima Nova"/>
                <a:cs typeface="Proxima Nova"/>
                <a:sym typeface="Proxima Nova"/>
              </a:rPr>
              <a:t>Visit clever.com/applications/add/pipeline-ince</a:t>
            </a:r>
            <a:endParaRPr b="1" sz="2800">
              <a:solidFill>
                <a:schemeClr val="dk1"/>
              </a:solidFill>
              <a:latin typeface="Proxima Nova"/>
              <a:ea typeface="Proxima Nova"/>
              <a:cs typeface="Proxima Nova"/>
              <a:sym typeface="Proxima Nova"/>
            </a:endParaRPr>
          </a:p>
        </p:txBody>
      </p:sp>
      <p:sp>
        <p:nvSpPr>
          <p:cNvPr id="229" name="Google Shape;229;p30"/>
          <p:cNvSpPr/>
          <p:nvPr/>
        </p:nvSpPr>
        <p:spPr>
          <a:xfrm>
            <a:off x="3380250" y="2807600"/>
            <a:ext cx="2183100" cy="1777500"/>
          </a:xfrm>
          <a:prstGeom prst="rect">
            <a:avLst/>
          </a:prstGeom>
          <a:solidFill>
            <a:schemeClr val="l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30"/>
          <p:cNvPicPr preferRelativeResize="0"/>
          <p:nvPr/>
        </p:nvPicPr>
        <p:blipFill rotWithShape="1">
          <a:blip r:embed="rId3">
            <a:alphaModFix/>
          </a:blip>
          <a:srcRect b="0" l="0" r="0" t="0"/>
          <a:stretch/>
        </p:blipFill>
        <p:spPr>
          <a:xfrm>
            <a:off x="3519300" y="2743850"/>
            <a:ext cx="1905000" cy="1905000"/>
          </a:xfrm>
          <a:prstGeom prst="rect">
            <a:avLst/>
          </a:prstGeom>
          <a:noFill/>
          <a:ln>
            <a:noFill/>
          </a:ln>
        </p:spPr>
      </p:pic>
      <p:pic>
        <p:nvPicPr>
          <p:cNvPr id="231" name="Google Shape;231;p30"/>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3</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Configure user access</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pic>
        <p:nvPicPr>
          <p:cNvPr id="237" name="Google Shape;237;p31"/>
          <p:cNvPicPr preferRelativeResize="0"/>
          <p:nvPr/>
        </p:nvPicPr>
        <p:blipFill rotWithShape="1">
          <a:blip r:embed="rId3">
            <a:alphaModFix/>
          </a:blip>
          <a:srcRect b="3260" l="-3120" r="3120" t="-3260"/>
          <a:stretch/>
        </p:blipFill>
        <p:spPr>
          <a:xfrm>
            <a:off x="4945875" y="1841525"/>
            <a:ext cx="4198133" cy="3149576"/>
          </a:xfrm>
          <a:prstGeom prst="rect">
            <a:avLst/>
          </a:prstGeom>
          <a:noFill/>
          <a:ln>
            <a:noFill/>
          </a:ln>
        </p:spPr>
      </p:pic>
      <p:sp>
        <p:nvSpPr>
          <p:cNvPr id="238" name="Google Shape;238;p31"/>
          <p:cNvSpPr txBox="1"/>
          <p:nvPr/>
        </p:nvSpPr>
        <p:spPr>
          <a:xfrm>
            <a:off x="740575" y="2376425"/>
            <a:ext cx="3597300" cy="10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highlight>
                  <a:schemeClr val="lt1"/>
                </a:highlight>
                <a:latin typeface="Proxima Nova"/>
                <a:ea typeface="Proxima Nova"/>
                <a:cs typeface="Proxima Nova"/>
                <a:sym typeface="Proxima Nova"/>
              </a:rPr>
              <a:t>Your district</a:t>
            </a:r>
            <a:r>
              <a:rPr lang="en">
                <a:solidFill>
                  <a:schemeClr val="dk1"/>
                </a:solidFill>
                <a:highlight>
                  <a:schemeClr val="lt1"/>
                </a:highlight>
                <a:latin typeface="Proxima Nova"/>
                <a:ea typeface="Proxima Nova"/>
                <a:cs typeface="Proxima Nova"/>
                <a:sym typeface="Proxima Nova"/>
              </a:rPr>
              <a:t> will be creating accounts for:</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Clr>
                <a:schemeClr val="dk1"/>
              </a:buClr>
              <a:buSzPts val="1100"/>
              <a:buFont typeface="Arial"/>
              <a:buNone/>
            </a:pPr>
            <a:r>
              <a:rPr i="1" lang="en">
                <a:solidFill>
                  <a:schemeClr val="dk1"/>
                </a:solidFill>
                <a:highlight>
                  <a:schemeClr val="lt1"/>
                </a:highlight>
                <a:latin typeface="Proxima Nova"/>
                <a:ea typeface="Proxima Nova"/>
                <a:cs typeface="Proxima Nova"/>
                <a:sym typeface="Proxima Nova"/>
              </a:rPr>
              <a:t>Your k-12 students</a:t>
            </a:r>
            <a:endParaRPr i="1">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p>
        </p:txBody>
      </p:sp>
      <p:pic>
        <p:nvPicPr>
          <p:cNvPr id="239" name="Google Shape;239;p31"/>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4</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Train teachers</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45" name="Google Shape;245;p32"/>
          <p:cNvSpPr txBox="1"/>
          <p:nvPr/>
        </p:nvSpPr>
        <p:spPr>
          <a:xfrm>
            <a:off x="740575" y="2376425"/>
            <a:ext cx="3597300" cy="10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How to log in to Clever</a:t>
            </a:r>
            <a:endParaRPr>
              <a:solidFill>
                <a:schemeClr val="dk1"/>
              </a:solidFill>
              <a:latin typeface="Proxima Nova"/>
              <a:ea typeface="Proxima Nova"/>
              <a:cs typeface="Proxima Nova"/>
              <a:sym typeface="Proxima Nova"/>
            </a:endParaRPr>
          </a:p>
          <a:p>
            <a:pPr indent="0" lvl="0" marL="0" rtl="0" algn="l">
              <a:spcBef>
                <a:spcPts val="100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How to us</a:t>
            </a:r>
            <a:r>
              <a:rPr lang="en">
                <a:solidFill>
                  <a:schemeClr val="dk1"/>
                </a:solidFill>
                <a:highlight>
                  <a:schemeClr val="lt1"/>
                </a:highlight>
                <a:latin typeface="Proxima Nova"/>
                <a:ea typeface="Proxima Nova"/>
                <a:cs typeface="Proxima Nova"/>
                <a:sym typeface="Proxima Nova"/>
              </a:rPr>
              <a:t>e Indiana Career Explorer</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p>
        </p:txBody>
      </p:sp>
      <p:pic>
        <p:nvPicPr>
          <p:cNvPr id="246" name="Google Shape;246;p32"/>
          <p:cNvPicPr preferRelativeResize="0"/>
          <p:nvPr/>
        </p:nvPicPr>
        <p:blipFill>
          <a:blip r:embed="rId3">
            <a:alphaModFix/>
          </a:blip>
          <a:stretch>
            <a:fillRect/>
          </a:stretch>
        </p:blipFill>
        <p:spPr>
          <a:xfrm>
            <a:off x="4383100" y="938924"/>
            <a:ext cx="4475152" cy="3265651"/>
          </a:xfrm>
          <a:prstGeom prst="rect">
            <a:avLst/>
          </a:prstGeom>
          <a:noFill/>
          <a:ln>
            <a:noFill/>
          </a:ln>
        </p:spPr>
      </p:pic>
      <p:pic>
        <p:nvPicPr>
          <p:cNvPr id="247" name="Google Shape;247;p32"/>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type="title"/>
          </p:nvPr>
        </p:nvSpPr>
        <p:spPr>
          <a:xfrm>
            <a:off x="843000" y="476250"/>
            <a:ext cx="7458000" cy="41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Teachers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Troubleshooting</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Data incorrect in Clever</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53" name="Google Shape;253;p33"/>
          <p:cNvSpPr txBox="1"/>
          <p:nvPr/>
        </p:nvSpPr>
        <p:spPr>
          <a:xfrm>
            <a:off x="740575" y="2254350"/>
            <a:ext cx="3597300" cy="2334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Most common solutions: </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Fix data in SIS</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Review </a:t>
            </a:r>
            <a:r>
              <a:rPr lang="en" u="sng">
                <a:solidFill>
                  <a:schemeClr val="hlink"/>
                </a:solidFill>
                <a:highlight>
                  <a:schemeClr val="lt1"/>
                </a:highlight>
                <a:latin typeface="Proxima Nova"/>
                <a:ea typeface="Proxima Nova"/>
                <a:cs typeface="Proxima Nova"/>
                <a:sym typeface="Proxima Nova"/>
                <a:hlinkClick r:id="rId3"/>
              </a:rPr>
              <a:t>Clever troubleshooting documentation</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Contact Clever Support</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p>
        </p:txBody>
      </p:sp>
      <p:pic>
        <p:nvPicPr>
          <p:cNvPr id="254" name="Google Shape;254;p33"/>
          <p:cNvPicPr preferRelativeResize="0"/>
          <p:nvPr/>
        </p:nvPicPr>
        <p:blipFill rotWithShape="1">
          <a:blip r:embed="rId4">
            <a:alphaModFix/>
          </a:blip>
          <a:srcRect b="0" l="11300" r="1508" t="0"/>
          <a:stretch/>
        </p:blipFill>
        <p:spPr>
          <a:xfrm>
            <a:off x="4716375" y="2128775"/>
            <a:ext cx="4177375" cy="2768499"/>
          </a:xfrm>
          <a:prstGeom prst="rect">
            <a:avLst/>
          </a:prstGeom>
          <a:noFill/>
          <a:ln>
            <a:noFill/>
          </a:ln>
          <a:effectLst>
            <a:outerShdw blurRad="57150" rotWithShape="0" algn="bl" dir="5400000" dist="19050">
              <a:srgbClr val="000000">
                <a:alpha val="50000"/>
              </a:srgbClr>
            </a:outerShdw>
          </a:effectLst>
        </p:spPr>
      </p:pic>
      <p:pic>
        <p:nvPicPr>
          <p:cNvPr id="255" name="Google Shape;255;p33"/>
          <p:cNvPicPr preferRelativeResize="0"/>
          <p:nvPr/>
        </p:nvPicPr>
        <p:blipFill>
          <a:blip r:embed="rId5">
            <a:alphaModFix/>
          </a:blip>
          <a:stretch>
            <a:fillRect/>
          </a:stretch>
        </p:blipFill>
        <p:spPr>
          <a:xfrm>
            <a:off x="74925" y="127375"/>
            <a:ext cx="1894827" cy="7488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Troubleshooting</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Data incorrect in Indiana Career Explorer</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61" name="Google Shape;261;p34"/>
          <p:cNvSpPr txBox="1"/>
          <p:nvPr/>
        </p:nvSpPr>
        <p:spPr>
          <a:xfrm>
            <a:off x="674075" y="1736900"/>
            <a:ext cx="4557600" cy="3237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Most common solutions: </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Confirm data is correct in your SIS</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Confirm data is correct in Clever</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Confirm record is shared with Indiana Career Explorer</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Wait 24 hrs – data is synced by Indiana Career Explorer once per day</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Contact Indiana Career Explorer</a:t>
            </a:r>
            <a:r>
              <a:rPr lang="en">
                <a:solidFill>
                  <a:schemeClr val="dk1"/>
                </a:solidFill>
                <a:highlight>
                  <a:schemeClr val="lt1"/>
                </a:highlight>
                <a:latin typeface="Proxima Nova"/>
                <a:ea typeface="Proxima Nova"/>
                <a:cs typeface="Proxima Nova"/>
                <a:sym typeface="Proxima Nova"/>
              </a:rPr>
              <a:t> </a:t>
            </a:r>
            <a:r>
              <a:rPr lang="en">
                <a:solidFill>
                  <a:schemeClr val="dk1"/>
                </a:solidFill>
                <a:highlight>
                  <a:schemeClr val="lt1"/>
                </a:highlight>
                <a:latin typeface="Proxima Nova"/>
                <a:ea typeface="Proxima Nova"/>
                <a:cs typeface="Proxima Nova"/>
                <a:sym typeface="Proxima Nova"/>
              </a:rPr>
              <a:t>Support</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highlight>
                <a:schemeClr val="lt1"/>
              </a:highlight>
            </a:endParaRPr>
          </a:p>
        </p:txBody>
      </p:sp>
      <p:sp>
        <p:nvSpPr>
          <p:cNvPr id="262" name="Google Shape;262;p34"/>
          <p:cNvSpPr/>
          <p:nvPr/>
        </p:nvSpPr>
        <p:spPr>
          <a:xfrm>
            <a:off x="6063850" y="2417125"/>
            <a:ext cx="2211900" cy="2052300"/>
          </a:xfrm>
          <a:prstGeom prst="rect">
            <a:avLst/>
          </a:prstGeom>
          <a:solidFill>
            <a:schemeClr val="l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34"/>
          <p:cNvPicPr preferRelativeResize="0"/>
          <p:nvPr/>
        </p:nvPicPr>
        <p:blipFill>
          <a:blip r:embed="rId3">
            <a:alphaModFix/>
          </a:blip>
          <a:stretch>
            <a:fillRect/>
          </a:stretch>
        </p:blipFill>
        <p:spPr>
          <a:xfrm>
            <a:off x="74925" y="127375"/>
            <a:ext cx="1894827" cy="748899"/>
          </a:xfrm>
          <a:prstGeom prst="rect">
            <a:avLst/>
          </a:prstGeom>
          <a:noFill/>
          <a:ln>
            <a:noFill/>
          </a:ln>
        </p:spPr>
      </p:pic>
      <p:pic>
        <p:nvPicPr>
          <p:cNvPr id="264" name="Google Shape;264;p34"/>
          <p:cNvPicPr preferRelativeResize="0"/>
          <p:nvPr/>
        </p:nvPicPr>
        <p:blipFill rotWithShape="1">
          <a:blip r:embed="rId4">
            <a:alphaModFix/>
          </a:blip>
          <a:srcRect b="0" l="0" r="0" t="0"/>
          <a:stretch/>
        </p:blipFill>
        <p:spPr>
          <a:xfrm>
            <a:off x="6143650" y="2417125"/>
            <a:ext cx="2052300" cy="205230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nvSpPr>
        <p:spPr>
          <a:xfrm>
            <a:off x="679800" y="923324"/>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Troubleshooting</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User Access</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70" name="Google Shape;270;p35"/>
          <p:cNvSpPr txBox="1"/>
          <p:nvPr/>
        </p:nvSpPr>
        <p:spPr>
          <a:xfrm>
            <a:off x="740575" y="2376425"/>
            <a:ext cx="35973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chemeClr val="lt1"/>
                </a:highlight>
                <a:latin typeface="Proxima Nova"/>
                <a:ea typeface="Proxima Nova"/>
                <a:cs typeface="Proxima Nova"/>
                <a:sym typeface="Proxima Nova"/>
              </a:rPr>
              <a:t>Support Tools &gt; Troubleshoot Sharing </a:t>
            </a:r>
            <a:endParaRPr b="1">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Identifies why a user does not have access application.</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Most common solutions: </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Adjust sharing permissions</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Fix enrollments in SIS</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p>
        </p:txBody>
      </p:sp>
      <p:pic>
        <p:nvPicPr>
          <p:cNvPr id="271" name="Google Shape;271;p35"/>
          <p:cNvPicPr preferRelativeResize="0"/>
          <p:nvPr/>
        </p:nvPicPr>
        <p:blipFill rotWithShape="1">
          <a:blip r:embed="rId3">
            <a:alphaModFix/>
          </a:blip>
          <a:srcRect b="0" l="441" r="7553" t="6907"/>
          <a:stretch/>
        </p:blipFill>
        <p:spPr>
          <a:xfrm>
            <a:off x="4462900" y="2495550"/>
            <a:ext cx="4519175" cy="1977401"/>
          </a:xfrm>
          <a:prstGeom prst="rect">
            <a:avLst/>
          </a:prstGeom>
          <a:noFill/>
          <a:ln>
            <a:noFill/>
          </a:ln>
          <a:effectLst>
            <a:outerShdw blurRad="57150" rotWithShape="0" algn="bl" dir="5400000" dist="19050">
              <a:srgbClr val="000000">
                <a:alpha val="50000"/>
              </a:srgbClr>
            </a:outerShdw>
          </a:effectLst>
        </p:spPr>
      </p:pic>
      <p:pic>
        <p:nvPicPr>
          <p:cNvPr id="272" name="Google Shape;272;p35"/>
          <p:cNvPicPr preferRelativeResize="0"/>
          <p:nvPr/>
        </p:nvPicPr>
        <p:blipFill>
          <a:blip r:embed="rId4">
            <a:alphaModFix/>
          </a:blip>
          <a:stretch>
            <a:fillRect/>
          </a:stretch>
        </p:blipFill>
        <p:spPr>
          <a:xfrm>
            <a:off x="95925" y="78475"/>
            <a:ext cx="1601667" cy="797800"/>
          </a:xfrm>
          <a:prstGeom prst="rect">
            <a:avLst/>
          </a:prstGeom>
          <a:noFill/>
          <a:ln>
            <a:noFill/>
          </a:ln>
        </p:spPr>
      </p:pic>
      <p:pic>
        <p:nvPicPr>
          <p:cNvPr id="273" name="Google Shape;273;p35"/>
          <p:cNvPicPr preferRelativeResize="0"/>
          <p:nvPr/>
        </p:nvPicPr>
        <p:blipFill>
          <a:blip r:embed="rId5">
            <a:alphaModFix/>
          </a:blip>
          <a:stretch>
            <a:fillRect/>
          </a:stretch>
        </p:blipFill>
        <p:spPr>
          <a:xfrm>
            <a:off x="74925" y="127375"/>
            <a:ext cx="1894827" cy="748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Troubleshooting</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Logins to Indiana Career Explorer</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79" name="Google Shape;279;p36"/>
          <p:cNvSpPr txBox="1"/>
          <p:nvPr/>
        </p:nvSpPr>
        <p:spPr>
          <a:xfrm>
            <a:off x="499300" y="2234375"/>
            <a:ext cx="3963600" cy="220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chemeClr val="lt1"/>
                </a:highlight>
                <a:latin typeface="Proxima Nova"/>
                <a:ea typeface="Proxima Nova"/>
                <a:cs typeface="Proxima Nova"/>
                <a:sym typeface="Proxima Nova"/>
              </a:rPr>
              <a:t>Support Tools &gt; Troubleshoot Login </a:t>
            </a:r>
            <a:endParaRPr b="1">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Identifies why a user is unable to log in to an application</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rPr lang="en">
                <a:solidFill>
                  <a:schemeClr val="dk1"/>
                </a:solidFill>
                <a:highlight>
                  <a:schemeClr val="lt1"/>
                </a:highlight>
                <a:latin typeface="Proxima Nova"/>
                <a:ea typeface="Proxima Nova"/>
                <a:cs typeface="Proxima Nova"/>
                <a:sym typeface="Proxima Nova"/>
              </a:rPr>
              <a:t>Most common solutions: </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Allow 24 hrs for account to be created</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0"/>
              </a:spcBef>
              <a:spcAft>
                <a:spcPts val="0"/>
              </a:spcAft>
              <a:buClr>
                <a:schemeClr val="dk1"/>
              </a:buClr>
              <a:buSzPts val="1400"/>
              <a:buFont typeface="Proxima Nova"/>
              <a:buChar char="●"/>
            </a:pPr>
            <a:r>
              <a:rPr lang="en" u="sng">
                <a:solidFill>
                  <a:schemeClr val="hlink"/>
                </a:solidFill>
                <a:highlight>
                  <a:schemeClr val="lt1"/>
                </a:highlight>
                <a:latin typeface="Proxima Nova"/>
                <a:ea typeface="Proxima Nova"/>
                <a:cs typeface="Proxima Nova"/>
                <a:sym typeface="Proxima Nova"/>
                <a:hlinkClick r:id="rId3"/>
              </a:rPr>
              <a:t>Contact Indiana Career Explorer support</a:t>
            </a:r>
            <a:endParaRPr>
              <a:solidFill>
                <a:schemeClr val="dk1"/>
              </a:solidFill>
              <a:highlight>
                <a:schemeClr val="lt1"/>
              </a:highlight>
              <a:latin typeface="Proxima Nova"/>
              <a:ea typeface="Proxima Nova"/>
              <a:cs typeface="Proxima Nova"/>
              <a:sym typeface="Proxima Nova"/>
            </a:endParaRPr>
          </a:p>
        </p:txBody>
      </p:sp>
      <p:pic>
        <p:nvPicPr>
          <p:cNvPr id="280" name="Google Shape;280;p36"/>
          <p:cNvPicPr preferRelativeResize="0"/>
          <p:nvPr/>
        </p:nvPicPr>
        <p:blipFill rotWithShape="1">
          <a:blip r:embed="rId4">
            <a:alphaModFix/>
          </a:blip>
          <a:srcRect b="0" l="0" r="0" t="0"/>
          <a:stretch/>
        </p:blipFill>
        <p:spPr>
          <a:xfrm>
            <a:off x="4462900" y="2285750"/>
            <a:ext cx="4519176" cy="2396949"/>
          </a:xfrm>
          <a:prstGeom prst="rect">
            <a:avLst/>
          </a:prstGeom>
          <a:noFill/>
          <a:ln>
            <a:noFill/>
          </a:ln>
          <a:effectLst>
            <a:outerShdw blurRad="57150" rotWithShape="0" algn="bl" dir="5400000" dist="19050">
              <a:srgbClr val="000000">
                <a:alpha val="50000"/>
              </a:srgbClr>
            </a:outerShdw>
          </a:effectLst>
        </p:spPr>
      </p:pic>
      <p:pic>
        <p:nvPicPr>
          <p:cNvPr id="281" name="Google Shape;281;p36"/>
          <p:cNvPicPr preferRelativeResize="0"/>
          <p:nvPr/>
        </p:nvPicPr>
        <p:blipFill>
          <a:blip r:embed="rId5">
            <a:alphaModFix/>
          </a:blip>
          <a:stretch>
            <a:fillRect/>
          </a:stretch>
        </p:blipFill>
        <p:spPr>
          <a:xfrm>
            <a:off x="95925" y="78475"/>
            <a:ext cx="1601667" cy="797800"/>
          </a:xfrm>
          <a:prstGeom prst="rect">
            <a:avLst/>
          </a:prstGeom>
          <a:noFill/>
          <a:ln>
            <a:noFill/>
          </a:ln>
        </p:spPr>
      </p:pic>
      <p:pic>
        <p:nvPicPr>
          <p:cNvPr id="282" name="Google Shape;282;p36"/>
          <p:cNvPicPr preferRelativeResize="0"/>
          <p:nvPr/>
        </p:nvPicPr>
        <p:blipFill>
          <a:blip r:embed="rId6">
            <a:alphaModFix/>
          </a:blip>
          <a:stretch>
            <a:fillRect/>
          </a:stretch>
        </p:blipFill>
        <p:spPr>
          <a:xfrm>
            <a:off x="74925" y="127375"/>
            <a:ext cx="1894827" cy="748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Tips &amp; Tricks</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solidFill>
                  <a:schemeClr val="dk1"/>
                </a:solidFill>
                <a:highlight>
                  <a:schemeClr val="lt1"/>
                </a:highlight>
                <a:latin typeface="Proxima Nova"/>
                <a:ea typeface="Proxima Nova"/>
                <a:cs typeface="Proxima Nova"/>
                <a:sym typeface="Proxima Nova"/>
              </a:rPr>
              <a:t>Managing data</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sp>
        <p:nvSpPr>
          <p:cNvPr id="288" name="Google Shape;288;p37"/>
          <p:cNvSpPr txBox="1"/>
          <p:nvPr/>
        </p:nvSpPr>
        <p:spPr>
          <a:xfrm>
            <a:off x="740575" y="2224025"/>
            <a:ext cx="3963600" cy="177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Proxima Nova"/>
              <a:buChar char="●"/>
            </a:pPr>
            <a:r>
              <a:rPr lang="en" u="sng">
                <a:solidFill>
                  <a:schemeClr val="hlink"/>
                </a:solidFill>
                <a:highlight>
                  <a:schemeClr val="lt1"/>
                </a:highlight>
                <a:latin typeface="Proxima Nova"/>
                <a:ea typeface="Proxima Nova"/>
                <a:cs typeface="Proxima Nova"/>
                <a:sym typeface="Proxima Nova"/>
                <a:hlinkClick r:id="rId3"/>
              </a:rPr>
              <a:t>Add co-teachers in Clever</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Create custom </a:t>
            </a:r>
            <a:r>
              <a:rPr lang="en" u="sng">
                <a:solidFill>
                  <a:schemeClr val="hlink"/>
                </a:solidFill>
                <a:highlight>
                  <a:schemeClr val="lt1"/>
                </a:highlight>
                <a:latin typeface="Proxima Nova"/>
                <a:ea typeface="Proxima Nova"/>
                <a:cs typeface="Proxima Nova"/>
                <a:sym typeface="Proxima Nova"/>
                <a:hlinkClick r:id="rId4"/>
              </a:rPr>
              <a:t>sections</a:t>
            </a:r>
            <a:endParaRPr>
              <a:solidFill>
                <a:schemeClr val="dk1"/>
              </a:solidFill>
              <a:highlight>
                <a:schemeClr val="lt1"/>
              </a:highlight>
              <a:latin typeface="Proxima Nova"/>
              <a:ea typeface="Proxima Nova"/>
              <a:cs typeface="Proxima Nova"/>
              <a:sym typeface="Proxima Nova"/>
            </a:endParaRPr>
          </a:p>
          <a:p>
            <a:pPr indent="-317500" lvl="0" marL="457200" rtl="0" algn="l">
              <a:spcBef>
                <a:spcPts val="1000"/>
              </a:spcBef>
              <a:spcAft>
                <a:spcPts val="0"/>
              </a:spcAft>
              <a:buClr>
                <a:schemeClr val="dk1"/>
              </a:buClr>
              <a:buSzPts val="1400"/>
              <a:buFont typeface="Proxima Nova"/>
              <a:buChar char="●"/>
            </a:pPr>
            <a:r>
              <a:rPr lang="en">
                <a:solidFill>
                  <a:schemeClr val="dk1"/>
                </a:solidFill>
                <a:highlight>
                  <a:schemeClr val="lt1"/>
                </a:highlight>
                <a:latin typeface="Proxima Nova"/>
                <a:ea typeface="Proxima Nova"/>
                <a:cs typeface="Proxima Nova"/>
                <a:sym typeface="Proxima Nova"/>
              </a:rPr>
              <a:t>Create custom </a:t>
            </a:r>
            <a:r>
              <a:rPr lang="en" u="sng">
                <a:solidFill>
                  <a:schemeClr val="hlink"/>
                </a:solidFill>
                <a:highlight>
                  <a:schemeClr val="lt1"/>
                </a:highlight>
                <a:latin typeface="Proxima Nova"/>
                <a:ea typeface="Proxima Nova"/>
                <a:cs typeface="Proxima Nova"/>
                <a:sym typeface="Proxima Nova"/>
                <a:hlinkClick r:id="rId5"/>
              </a:rPr>
              <a:t>teachers</a:t>
            </a:r>
            <a:r>
              <a:rPr lang="en">
                <a:solidFill>
                  <a:schemeClr val="dk1"/>
                </a:solidFill>
                <a:highlight>
                  <a:schemeClr val="lt1"/>
                </a:highlight>
                <a:latin typeface="Proxima Nova"/>
                <a:ea typeface="Proxima Nova"/>
                <a:cs typeface="Proxima Nova"/>
                <a:sym typeface="Proxima Nova"/>
              </a:rPr>
              <a:t> or </a:t>
            </a:r>
            <a:r>
              <a:rPr lang="en" u="sng">
                <a:solidFill>
                  <a:schemeClr val="hlink"/>
                </a:solidFill>
                <a:highlight>
                  <a:schemeClr val="lt1"/>
                </a:highlight>
                <a:latin typeface="Proxima Nova"/>
                <a:ea typeface="Proxima Nova"/>
                <a:cs typeface="Proxima Nova"/>
                <a:sym typeface="Proxima Nova"/>
                <a:hlinkClick r:id="rId6"/>
              </a:rPr>
              <a:t>staff</a:t>
            </a:r>
            <a:endParaRPr/>
          </a:p>
          <a:p>
            <a:pPr indent="-317500" lvl="0" marL="457200" rtl="0" algn="l">
              <a:spcBef>
                <a:spcPts val="1000"/>
              </a:spcBef>
              <a:spcAft>
                <a:spcPts val="0"/>
              </a:spcAft>
              <a:buSzPts val="1400"/>
              <a:buChar char="●"/>
            </a:pPr>
            <a:r>
              <a:rPr lang="en" u="sng">
                <a:solidFill>
                  <a:schemeClr val="hlink"/>
                </a:solidFill>
                <a:hlinkClick r:id="rId7"/>
              </a:rPr>
              <a:t>Syncing custom fields</a:t>
            </a:r>
            <a:endParaRPr/>
          </a:p>
          <a:p>
            <a:pPr indent="-317500" lvl="0" marL="457200" rtl="0" algn="l">
              <a:spcBef>
                <a:spcPts val="1000"/>
              </a:spcBef>
              <a:spcAft>
                <a:spcPts val="1000"/>
              </a:spcAft>
              <a:buSzPts val="1400"/>
              <a:buChar char="●"/>
            </a:pPr>
            <a:r>
              <a:rPr lang="en" u="sng">
                <a:solidFill>
                  <a:schemeClr val="hlink"/>
                </a:solidFill>
                <a:hlinkClick r:id="rId8"/>
              </a:rPr>
              <a:t>Sharing demographic fields with apps</a:t>
            </a:r>
            <a:endParaRPr/>
          </a:p>
        </p:txBody>
      </p:sp>
      <p:pic>
        <p:nvPicPr>
          <p:cNvPr id="289" name="Google Shape;289;p37"/>
          <p:cNvPicPr preferRelativeResize="0"/>
          <p:nvPr/>
        </p:nvPicPr>
        <p:blipFill>
          <a:blip r:embed="rId9">
            <a:alphaModFix/>
          </a:blip>
          <a:stretch>
            <a:fillRect/>
          </a:stretch>
        </p:blipFill>
        <p:spPr>
          <a:xfrm>
            <a:off x="4767075" y="1604474"/>
            <a:ext cx="4135025" cy="2326893"/>
          </a:xfrm>
          <a:prstGeom prst="rect">
            <a:avLst/>
          </a:prstGeom>
          <a:noFill/>
          <a:ln>
            <a:noFill/>
          </a:ln>
        </p:spPr>
      </p:pic>
      <p:pic>
        <p:nvPicPr>
          <p:cNvPr id="290" name="Google Shape;290;p37"/>
          <p:cNvPicPr preferRelativeResize="0"/>
          <p:nvPr/>
        </p:nvPicPr>
        <p:blipFill>
          <a:blip r:embed="rId10">
            <a:alphaModFix/>
          </a:blip>
          <a:stretch>
            <a:fillRect/>
          </a:stretch>
        </p:blipFill>
        <p:spPr>
          <a:xfrm>
            <a:off x="95925" y="78475"/>
            <a:ext cx="1601667" cy="797800"/>
          </a:xfrm>
          <a:prstGeom prst="rect">
            <a:avLst/>
          </a:prstGeom>
          <a:noFill/>
          <a:ln>
            <a:noFill/>
          </a:ln>
        </p:spPr>
      </p:pic>
      <p:pic>
        <p:nvPicPr>
          <p:cNvPr id="291" name="Google Shape;291;p37"/>
          <p:cNvPicPr preferRelativeResize="0"/>
          <p:nvPr/>
        </p:nvPicPr>
        <p:blipFill>
          <a:blip r:embed="rId11">
            <a:alphaModFix/>
          </a:blip>
          <a:stretch>
            <a:fillRect/>
          </a:stretch>
        </p:blipFill>
        <p:spPr>
          <a:xfrm>
            <a:off x="74925" y="127375"/>
            <a:ext cx="1894827" cy="748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nvSpPr>
        <p:spPr>
          <a:xfrm>
            <a:off x="674075" y="1047150"/>
            <a:ext cx="5300700" cy="3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Learn more about Clever</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000">
                <a:solidFill>
                  <a:schemeClr val="dk1"/>
                </a:solidFill>
                <a:highlight>
                  <a:schemeClr val="lt1"/>
                </a:highlight>
                <a:latin typeface="Proxima Nova"/>
                <a:ea typeface="Proxima Nova"/>
                <a:cs typeface="Proxima Nova"/>
                <a:sym typeface="Proxima Nova"/>
              </a:rPr>
              <a:t>Clever Academy offers free online professional development courses for education professionals, allowing them to become proficient in the technical skills to use Clever to its fullest potential. </a:t>
            </a:r>
            <a:endParaRPr sz="20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9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rPr lang="en" sz="2000">
                <a:solidFill>
                  <a:schemeClr val="dk1"/>
                </a:solidFill>
                <a:highlight>
                  <a:schemeClr val="lt1"/>
                </a:highlight>
                <a:latin typeface="Proxima Nova"/>
                <a:ea typeface="Proxima Nova"/>
                <a:cs typeface="Proxima Nova"/>
                <a:sym typeface="Proxima Nova"/>
              </a:rPr>
              <a:t>To get started, go to your Clever account and select </a:t>
            </a:r>
            <a:r>
              <a:rPr b="1" lang="en" sz="2000">
                <a:solidFill>
                  <a:schemeClr val="dk1"/>
                </a:solidFill>
                <a:highlight>
                  <a:schemeClr val="lt1"/>
                </a:highlight>
                <a:latin typeface="Proxima Nova"/>
                <a:ea typeface="Proxima Nova"/>
                <a:cs typeface="Proxima Nova"/>
                <a:sym typeface="Proxima Nova"/>
              </a:rPr>
              <a:t>Clever Academy</a:t>
            </a:r>
            <a:endParaRPr b="1" sz="2000">
              <a:solidFill>
                <a:schemeClr val="dk1"/>
              </a:solidFill>
              <a:highlight>
                <a:schemeClr val="lt1"/>
              </a:highlight>
              <a:latin typeface="Proxima Nova"/>
              <a:ea typeface="Proxima Nova"/>
              <a:cs typeface="Proxima Nova"/>
              <a:sym typeface="Proxima Nova"/>
            </a:endParaRPr>
          </a:p>
        </p:txBody>
      </p:sp>
      <p:pic>
        <p:nvPicPr>
          <p:cNvPr id="297" name="Google Shape;297;p38"/>
          <p:cNvPicPr preferRelativeResize="0"/>
          <p:nvPr/>
        </p:nvPicPr>
        <p:blipFill>
          <a:blip r:embed="rId3">
            <a:alphaModFix/>
          </a:blip>
          <a:stretch>
            <a:fillRect/>
          </a:stretch>
        </p:blipFill>
        <p:spPr>
          <a:xfrm>
            <a:off x="5466075" y="241925"/>
            <a:ext cx="1434600" cy="1434600"/>
          </a:xfrm>
          <a:prstGeom prst="rect">
            <a:avLst/>
          </a:prstGeom>
          <a:noFill/>
          <a:ln>
            <a:noFill/>
          </a:ln>
        </p:spPr>
      </p:pic>
      <p:pic>
        <p:nvPicPr>
          <p:cNvPr id="298" name="Google Shape;298;p38"/>
          <p:cNvPicPr preferRelativeResize="0"/>
          <p:nvPr/>
        </p:nvPicPr>
        <p:blipFill>
          <a:blip r:embed="rId4">
            <a:alphaModFix/>
          </a:blip>
          <a:stretch>
            <a:fillRect/>
          </a:stretch>
        </p:blipFill>
        <p:spPr>
          <a:xfrm>
            <a:off x="7037882" y="0"/>
            <a:ext cx="1375337" cy="5143500"/>
          </a:xfrm>
          <a:prstGeom prst="rect">
            <a:avLst/>
          </a:prstGeom>
          <a:noFill/>
          <a:ln>
            <a:noFill/>
          </a:ln>
        </p:spPr>
      </p:pic>
      <p:cxnSp>
        <p:nvCxnSpPr>
          <p:cNvPr id="299" name="Google Shape;299;p38"/>
          <p:cNvCxnSpPr/>
          <p:nvPr/>
        </p:nvCxnSpPr>
        <p:spPr>
          <a:xfrm>
            <a:off x="6224550" y="4476800"/>
            <a:ext cx="983700" cy="5760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nvSpPr>
        <p:spPr>
          <a:xfrm>
            <a:off x="682225" y="210037"/>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Clever Support</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graphicFrame>
        <p:nvGraphicFramePr>
          <p:cNvPr id="305" name="Google Shape;305;p39"/>
          <p:cNvGraphicFramePr/>
          <p:nvPr/>
        </p:nvGraphicFramePr>
        <p:xfrm>
          <a:off x="740575" y="1087038"/>
          <a:ext cx="3000000" cy="3000000"/>
        </p:xfrm>
        <a:graphic>
          <a:graphicData uri="http://schemas.openxmlformats.org/drawingml/2006/table">
            <a:tbl>
              <a:tblPr>
                <a:noFill/>
                <a:tableStyleId>{18F289F9-ECF0-4300-857E-1764289B08AA}</a:tableStyleId>
              </a:tblPr>
              <a:tblGrid>
                <a:gridCol w="1944075"/>
                <a:gridCol w="3362100"/>
                <a:gridCol w="1829725"/>
              </a:tblGrid>
              <a:tr h="456100">
                <a:tc>
                  <a:txBody>
                    <a:bodyPr/>
                    <a:lstStyle/>
                    <a:p>
                      <a:pPr indent="0" lvl="0" marL="0" rtl="0" algn="l">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SUPPORT CHANNEL</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4274F6"/>
                    </a:solidFill>
                  </a:tcPr>
                </a:tc>
                <a:tc>
                  <a:txBody>
                    <a:bodyPr/>
                    <a:lstStyle/>
                    <a:p>
                      <a:pPr indent="0" lvl="0" marL="0" rtl="0" algn="l">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WEB ADDRESS</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4274F6"/>
                    </a:solidFill>
                  </a:tcPr>
                </a:tc>
                <a:tc>
                  <a:txBody>
                    <a:bodyPr/>
                    <a:lstStyle/>
                    <a:p>
                      <a:pPr indent="0" lvl="0" marL="0" rtl="0" algn="ctr">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AVAILABILITY</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4274F6"/>
                    </a:solidFill>
                  </a:tcPr>
                </a:tc>
              </a:tr>
              <a:tr h="474575">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Web &amp; Phone Support</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rgbClr val="1155CC"/>
                          </a:solidFill>
                          <a:latin typeface="Proxima Nova"/>
                          <a:ea typeface="Proxima Nova"/>
                          <a:cs typeface="Proxima Nova"/>
                          <a:sym typeface="Proxima Nova"/>
                          <a:hlinkClick r:id="rId3">
                            <a:extLst>
                              <a:ext uri="{A12FA001-AC4F-418D-AE19-62706E023703}">
                                <ahyp:hlinkClr val="tx"/>
                              </a:ext>
                            </a:extLst>
                          </a:hlinkClick>
                        </a:rPr>
                        <a:t>support.clever.com</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191926"/>
                          </a:solidFill>
                          <a:latin typeface="Proxima Nova"/>
                          <a:ea typeface="Proxima Nova"/>
                          <a:cs typeface="Proxima Nova"/>
                          <a:sym typeface="Proxima Nova"/>
                        </a:rPr>
                        <a:t>7:00 AM -  8:00 PM ET</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474575">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Knowledge Base</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rgbClr val="1155CC"/>
                          </a:solidFill>
                          <a:latin typeface="Proxima Nova"/>
                          <a:ea typeface="Proxima Nova"/>
                          <a:cs typeface="Proxima Nova"/>
                          <a:sym typeface="Proxima Nova"/>
                          <a:hlinkClick r:id="rId4">
                            <a:extLst>
                              <a:ext uri="{A12FA001-AC4F-418D-AE19-62706E023703}">
                                <ahyp:hlinkClr val="tx"/>
                              </a:ext>
                            </a:extLst>
                          </a:hlinkClick>
                        </a:rPr>
                        <a:t>support.clever.com</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191926"/>
                          </a:solidFill>
                          <a:latin typeface="Proxima Nova"/>
                          <a:ea typeface="Proxima Nova"/>
                          <a:cs typeface="Proxima Nova"/>
                          <a:sym typeface="Proxima Nova"/>
                        </a:rPr>
                        <a:t>24/7</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474575">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Clever Academy</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rgbClr val="1155CC"/>
                          </a:solidFill>
                          <a:latin typeface="Proxima Nova"/>
                          <a:ea typeface="Proxima Nova"/>
                          <a:cs typeface="Proxima Nova"/>
                          <a:sym typeface="Proxima Nova"/>
                          <a:hlinkClick r:id="rId5">
                            <a:extLst>
                              <a:ext uri="{A12FA001-AC4F-418D-AE19-62706E023703}">
                                <ahyp:hlinkClr val="tx"/>
                              </a:ext>
                            </a:extLst>
                          </a:hlinkClick>
                        </a:rPr>
                        <a:t>clever.academy</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191926"/>
                          </a:solidFill>
                          <a:latin typeface="Proxima Nova"/>
                          <a:ea typeface="Proxima Nova"/>
                          <a:cs typeface="Proxima Nova"/>
                          <a:sym typeface="Proxima Nova"/>
                        </a:rPr>
                        <a:t>24/7</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474575">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Resource Hub</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rgbClr val="1155CC"/>
                          </a:solidFill>
                          <a:latin typeface="Proxima Nova"/>
                          <a:ea typeface="Proxima Nova"/>
                          <a:cs typeface="Proxima Nova"/>
                          <a:sym typeface="Proxima Nova"/>
                          <a:hlinkClick r:id="rId6">
                            <a:extLst>
                              <a:ext uri="{A12FA001-AC4F-418D-AE19-62706E023703}">
                                <ahyp:hlinkClr val="tx"/>
                              </a:ext>
                            </a:extLst>
                          </a:hlinkClick>
                        </a:rPr>
                        <a:t>clever.com/resource-hub/district-admins</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191926"/>
                          </a:solidFill>
                          <a:latin typeface="Proxima Nova"/>
                          <a:ea typeface="Proxima Nova"/>
                          <a:cs typeface="Proxima Nova"/>
                          <a:sym typeface="Proxima Nova"/>
                        </a:rPr>
                        <a:t>24/7</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474575">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System Status</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rgbClr val="1155CC"/>
                          </a:solidFill>
                          <a:latin typeface="Proxima Nova"/>
                          <a:ea typeface="Proxima Nova"/>
                          <a:cs typeface="Proxima Nova"/>
                          <a:sym typeface="Proxima Nova"/>
                          <a:hlinkClick r:id="rId7">
                            <a:extLst>
                              <a:ext uri="{A12FA001-AC4F-418D-AE19-62706E023703}">
                                <ahyp:hlinkClr val="tx"/>
                              </a:ext>
                            </a:extLst>
                          </a:hlinkClick>
                        </a:rPr>
                        <a:t>status.clever.com</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rgbClr val="191926"/>
                          </a:solidFill>
                          <a:latin typeface="Proxima Nova"/>
                          <a:ea typeface="Proxima Nova"/>
                          <a:cs typeface="Proxima Nova"/>
                          <a:sym typeface="Proxima Nova"/>
                        </a:rPr>
                        <a:t>24/7</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nvSpPr>
        <p:spPr>
          <a:xfrm>
            <a:off x="682225" y="210037"/>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chemeClr val="lt1"/>
                </a:highlight>
                <a:latin typeface="Proxima Nova"/>
                <a:ea typeface="Proxima Nova"/>
                <a:cs typeface="Proxima Nova"/>
                <a:sym typeface="Proxima Nova"/>
              </a:rPr>
              <a:t>Indiana Career Explorer </a:t>
            </a:r>
            <a:r>
              <a:rPr b="1" lang="en" sz="2800">
                <a:solidFill>
                  <a:schemeClr val="dk1"/>
                </a:solidFill>
                <a:highlight>
                  <a:schemeClr val="lt1"/>
                </a:highlight>
                <a:latin typeface="Proxima Nova"/>
                <a:ea typeface="Proxima Nova"/>
                <a:cs typeface="Proxima Nova"/>
                <a:sym typeface="Proxima Nova"/>
              </a:rPr>
              <a:t>Support</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0"/>
              </a:spcAft>
              <a:buNone/>
            </a:pPr>
            <a:r>
              <a:t/>
            </a:r>
            <a:endParaRPr sz="2800">
              <a:solidFill>
                <a:schemeClr val="dk1"/>
              </a:solidFill>
              <a:highlight>
                <a:schemeClr val="lt1"/>
              </a:highlight>
              <a:latin typeface="Proxima Nova"/>
              <a:ea typeface="Proxima Nova"/>
              <a:cs typeface="Proxima Nova"/>
              <a:sym typeface="Proxima Nova"/>
            </a:endParaRPr>
          </a:p>
          <a:p>
            <a:pPr indent="0" lvl="0" marL="0" rtl="0" algn="l">
              <a:spcBef>
                <a:spcPts val="1000"/>
              </a:spcBef>
              <a:spcAft>
                <a:spcPts val="1000"/>
              </a:spcAft>
              <a:buNone/>
            </a:pPr>
            <a:r>
              <a:t/>
            </a:r>
            <a:endParaRPr sz="2800">
              <a:solidFill>
                <a:schemeClr val="dk1"/>
              </a:solidFill>
              <a:highlight>
                <a:schemeClr val="lt1"/>
              </a:highlight>
              <a:latin typeface="Proxima Nova"/>
              <a:ea typeface="Proxima Nova"/>
              <a:cs typeface="Proxima Nova"/>
              <a:sym typeface="Proxima Nova"/>
            </a:endParaRPr>
          </a:p>
        </p:txBody>
      </p:sp>
      <p:graphicFrame>
        <p:nvGraphicFramePr>
          <p:cNvPr id="311" name="Google Shape;311;p40"/>
          <p:cNvGraphicFramePr/>
          <p:nvPr/>
        </p:nvGraphicFramePr>
        <p:xfrm>
          <a:off x="740575" y="1087038"/>
          <a:ext cx="3000000" cy="3000000"/>
        </p:xfrm>
        <a:graphic>
          <a:graphicData uri="http://schemas.openxmlformats.org/drawingml/2006/table">
            <a:tbl>
              <a:tblPr>
                <a:noFill/>
                <a:tableStyleId>{18F289F9-ECF0-4300-857E-1764289B08AA}</a:tableStyleId>
              </a:tblPr>
              <a:tblGrid>
                <a:gridCol w="1944075"/>
                <a:gridCol w="3362100"/>
                <a:gridCol w="1829725"/>
              </a:tblGrid>
              <a:tr h="655525">
                <a:tc>
                  <a:txBody>
                    <a:bodyPr/>
                    <a:lstStyle/>
                    <a:p>
                      <a:pPr indent="0" lvl="0" marL="0" rtl="0" algn="l">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SUPPORT CHANNEL</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FEAF54"/>
                    </a:solidFill>
                  </a:tcPr>
                </a:tc>
                <a:tc>
                  <a:txBody>
                    <a:bodyPr/>
                    <a:lstStyle/>
                    <a:p>
                      <a:pPr indent="0" lvl="0" marL="0" rtl="0" algn="l">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WEB ADDRESS OR NUMBER</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FEAF54"/>
                    </a:solidFill>
                  </a:tcPr>
                </a:tc>
                <a:tc>
                  <a:txBody>
                    <a:bodyPr/>
                    <a:lstStyle/>
                    <a:p>
                      <a:pPr indent="0" lvl="0" marL="0" rtl="0" algn="ctr">
                        <a:spcBef>
                          <a:spcPts val="0"/>
                        </a:spcBef>
                        <a:spcAft>
                          <a:spcPts val="0"/>
                        </a:spcAft>
                        <a:buNone/>
                      </a:pPr>
                      <a:r>
                        <a:rPr lang="en" sz="1100">
                          <a:solidFill>
                            <a:srgbClr val="FFFFFF"/>
                          </a:solidFill>
                          <a:latin typeface="Proxima Nova Semibold"/>
                          <a:ea typeface="Proxima Nova Semibold"/>
                          <a:cs typeface="Proxima Nova Semibold"/>
                          <a:sym typeface="Proxima Nova Semibold"/>
                        </a:rPr>
                        <a:t>AVAILABILITY</a:t>
                      </a:r>
                      <a:endParaRPr sz="1100">
                        <a:solidFill>
                          <a:srgbClr val="FFFFFF"/>
                        </a:solidFill>
                        <a:latin typeface="Proxima Nova Semibold"/>
                        <a:ea typeface="Proxima Nova Semibold"/>
                        <a:cs typeface="Proxima Nova Semibold"/>
                        <a:sym typeface="Proxima Nova Semibold"/>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solidFill>
                      <a:srgbClr val="FEAF54"/>
                    </a:solidFill>
                  </a:tcPr>
                </a:tc>
              </a:tr>
              <a:tr h="682100">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Web Support</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u="sng">
                          <a:solidFill>
                            <a:schemeClr val="hlink"/>
                          </a:solidFill>
                          <a:latin typeface="Proxima Nova"/>
                          <a:ea typeface="Proxima Nova"/>
                          <a:cs typeface="Proxima Nova"/>
                          <a:sym typeface="Proxima Nova"/>
                          <a:hlinkClick r:id="rId3"/>
                        </a:rPr>
                        <a:t>http://futuresinc.zendesk.com/requests/anonymous/new#</a:t>
                      </a:r>
                      <a:endParaRPr sz="9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191926"/>
                          </a:solidFill>
                          <a:latin typeface="Proxima Nova"/>
                          <a:ea typeface="Proxima Nova"/>
                          <a:cs typeface="Proxima Nova"/>
                          <a:sym typeface="Proxima Nova"/>
                        </a:rPr>
                        <a:t>24/7</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682100">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682100">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r h="682100">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191926"/>
                        </a:solidFill>
                        <a:latin typeface="Proxima Nova"/>
                        <a:ea typeface="Proxima Nova"/>
                        <a:cs typeface="Proxima Nova"/>
                        <a:sym typeface="Proxima Nova"/>
                      </a:endParaRPr>
                    </a:p>
                  </a:txBody>
                  <a:tcPr marT="63500" marB="63500" marR="63500" marL="63500" anchor="ctr">
                    <a:lnL cap="flat" cmpd="sng" w="12700">
                      <a:solidFill>
                        <a:srgbClr val="B5BCCA"/>
                      </a:solidFill>
                      <a:prstDash val="solid"/>
                      <a:round/>
                      <a:headEnd len="sm" w="sm" type="none"/>
                      <a:tailEnd len="sm" w="sm" type="none"/>
                    </a:lnL>
                    <a:lnR cap="flat" cmpd="sng" w="12700">
                      <a:solidFill>
                        <a:srgbClr val="B5BCCA"/>
                      </a:solidFill>
                      <a:prstDash val="solid"/>
                      <a:round/>
                      <a:headEnd len="sm" w="sm" type="none"/>
                      <a:tailEnd len="sm" w="sm" type="none"/>
                    </a:lnR>
                    <a:lnT cap="flat" cmpd="sng" w="12700">
                      <a:solidFill>
                        <a:srgbClr val="B5BCCA"/>
                      </a:solidFill>
                      <a:prstDash val="solid"/>
                      <a:round/>
                      <a:headEnd len="sm" w="sm" type="none"/>
                      <a:tailEnd len="sm" w="sm" type="none"/>
                    </a:lnT>
                    <a:lnB cap="flat" cmpd="sng" w="12700">
                      <a:solidFill>
                        <a:srgbClr val="B5BCCA"/>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nvSpPr>
        <p:spPr>
          <a:xfrm>
            <a:off x="644175" y="876274"/>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roxima Nova"/>
                <a:ea typeface="Proxima Nova"/>
                <a:cs typeface="Proxima Nova"/>
                <a:sym typeface="Proxima Nova"/>
              </a:rPr>
              <a:t>With Clever, there’s more time to teach and learn.</a:t>
            </a:r>
            <a:endParaRPr sz="2800">
              <a:solidFill>
                <a:srgbClr val="000000"/>
              </a:solidFill>
              <a:latin typeface="Proxima Nova"/>
              <a:ea typeface="Proxima Nova"/>
              <a:cs typeface="Proxima Nova"/>
              <a:sym typeface="Proxima Nova"/>
            </a:endParaRPr>
          </a:p>
        </p:txBody>
      </p:sp>
      <p:sp>
        <p:nvSpPr>
          <p:cNvPr id="69" name="Google Shape;69;p16"/>
          <p:cNvSpPr txBox="1"/>
          <p:nvPr/>
        </p:nvSpPr>
        <p:spPr>
          <a:xfrm>
            <a:off x="764475" y="1635425"/>
            <a:ext cx="7680000" cy="116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38000"/>
              </a:lnSpc>
              <a:spcBef>
                <a:spcPts val="0"/>
              </a:spcBef>
              <a:spcAft>
                <a:spcPts val="0"/>
              </a:spcAft>
              <a:buNone/>
            </a:pPr>
            <a:r>
              <a:rPr lang="en" sz="1500">
                <a:latin typeface="Proxima Nova"/>
                <a:ea typeface="Proxima Nova"/>
                <a:cs typeface="Proxima Nova"/>
                <a:sym typeface="Proxima Nova"/>
              </a:rPr>
              <a:t>Clever includes </a:t>
            </a:r>
            <a:r>
              <a:rPr b="1" lang="en" sz="1500">
                <a:latin typeface="Proxima Nova"/>
                <a:ea typeface="Proxima Nova"/>
                <a:cs typeface="Proxima Nova"/>
                <a:sym typeface="Proxima Nova"/>
              </a:rPr>
              <a:t>single sign-on (SSO)</a:t>
            </a:r>
            <a:r>
              <a:rPr lang="en" sz="1500">
                <a:latin typeface="Proxima Nova"/>
                <a:ea typeface="Proxima Nova"/>
                <a:cs typeface="Proxima Nova"/>
                <a:sym typeface="Proxima Nova"/>
              </a:rPr>
              <a:t>, meaning you and your students can log into </a:t>
            </a:r>
            <a:r>
              <a:rPr lang="en" sz="1500">
                <a:highlight>
                  <a:schemeClr val="lt1"/>
                </a:highlight>
                <a:latin typeface="Proxima Nova"/>
                <a:ea typeface="Proxima Nova"/>
                <a:cs typeface="Proxima Nova"/>
                <a:sym typeface="Proxima Nova"/>
              </a:rPr>
              <a:t>Indiana Career Explorer</a:t>
            </a:r>
            <a:r>
              <a:rPr lang="en" sz="1500">
                <a:highlight>
                  <a:schemeClr val="lt1"/>
                </a:highlight>
                <a:latin typeface="Proxima Nova"/>
                <a:ea typeface="Proxima Nova"/>
                <a:cs typeface="Proxima Nova"/>
                <a:sym typeface="Proxima Nova"/>
              </a:rPr>
              <a:t> with one click by logging into Clever. Plus, your classes are shared directly with Indiana Career Explorer</a:t>
            </a:r>
            <a:r>
              <a:rPr lang="en" sz="1500">
                <a:highlight>
                  <a:schemeClr val="lt1"/>
                </a:highlight>
                <a:latin typeface="Proxima Nova"/>
                <a:ea typeface="Proxima Nova"/>
                <a:cs typeface="Proxima Nova"/>
                <a:sym typeface="Proxima Nova"/>
              </a:rPr>
              <a:t>.</a:t>
            </a:r>
            <a:endParaRPr sz="1300">
              <a:highlight>
                <a:schemeClr val="lt1"/>
              </a:highlight>
              <a:latin typeface="Proxima Nova"/>
              <a:ea typeface="Proxima Nova"/>
              <a:cs typeface="Proxima Nova"/>
              <a:sym typeface="Proxima Nova"/>
            </a:endParaRPr>
          </a:p>
        </p:txBody>
      </p:sp>
      <p:sp>
        <p:nvSpPr>
          <p:cNvPr id="70" name="Google Shape;70;p16"/>
          <p:cNvSpPr txBox="1"/>
          <p:nvPr/>
        </p:nvSpPr>
        <p:spPr>
          <a:xfrm>
            <a:off x="853850" y="4276450"/>
            <a:ext cx="2296800" cy="169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500"/>
              </a:spcAft>
              <a:buNone/>
            </a:pPr>
            <a:r>
              <a:rPr lang="en" sz="1100">
                <a:solidFill>
                  <a:srgbClr val="1C1C1C"/>
                </a:solidFill>
                <a:latin typeface="Inter"/>
                <a:ea typeface="Inter"/>
                <a:cs typeface="Inter"/>
                <a:sym typeface="Inter"/>
              </a:rPr>
              <a:t>User types credentials into Clever </a:t>
            </a:r>
            <a:endParaRPr sz="1100">
              <a:solidFill>
                <a:srgbClr val="1C1C1C"/>
              </a:solidFill>
              <a:latin typeface="Inter"/>
              <a:ea typeface="Inter"/>
              <a:cs typeface="Inter"/>
              <a:sym typeface="Inter"/>
            </a:endParaRPr>
          </a:p>
        </p:txBody>
      </p:sp>
      <p:sp>
        <p:nvSpPr>
          <p:cNvPr id="71" name="Google Shape;71;p16"/>
          <p:cNvSpPr txBox="1"/>
          <p:nvPr/>
        </p:nvSpPr>
        <p:spPr>
          <a:xfrm>
            <a:off x="3423650" y="4276450"/>
            <a:ext cx="2296800" cy="169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lang="en" sz="1100">
                <a:solidFill>
                  <a:srgbClr val="1C1C1C"/>
                </a:solidFill>
                <a:latin typeface="Inter"/>
                <a:ea typeface="Inter"/>
                <a:cs typeface="Inter"/>
                <a:sym typeface="Inter"/>
              </a:rPr>
              <a:t>User clicks app in Clever Portal</a:t>
            </a:r>
            <a:endParaRPr sz="1100">
              <a:solidFill>
                <a:srgbClr val="1C1C1C"/>
              </a:solidFill>
              <a:latin typeface="Inter"/>
              <a:ea typeface="Inter"/>
              <a:cs typeface="Inter"/>
              <a:sym typeface="Inter"/>
            </a:endParaRPr>
          </a:p>
        </p:txBody>
      </p:sp>
      <p:sp>
        <p:nvSpPr>
          <p:cNvPr id="72" name="Google Shape;72;p16"/>
          <p:cNvSpPr txBox="1"/>
          <p:nvPr/>
        </p:nvSpPr>
        <p:spPr>
          <a:xfrm>
            <a:off x="5993450" y="4276450"/>
            <a:ext cx="2296800" cy="169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lang="en" sz="1100">
                <a:solidFill>
                  <a:srgbClr val="1C1C1C"/>
                </a:solidFill>
                <a:latin typeface="Inter"/>
                <a:ea typeface="Inter"/>
                <a:cs typeface="Inter"/>
                <a:sym typeface="Inter"/>
              </a:rPr>
              <a:t>User signed into the app</a:t>
            </a:r>
            <a:endParaRPr sz="1100">
              <a:solidFill>
                <a:srgbClr val="1C1C1C"/>
              </a:solidFill>
              <a:latin typeface="Inter"/>
              <a:ea typeface="Inter"/>
              <a:cs typeface="Inter"/>
              <a:sym typeface="Inter"/>
            </a:endParaRPr>
          </a:p>
        </p:txBody>
      </p:sp>
      <p:pic>
        <p:nvPicPr>
          <p:cNvPr id="73" name="Google Shape;73;p16"/>
          <p:cNvPicPr preferRelativeResize="0"/>
          <p:nvPr/>
        </p:nvPicPr>
        <p:blipFill>
          <a:blip r:embed="rId3">
            <a:alphaModFix/>
          </a:blip>
          <a:stretch>
            <a:fillRect/>
          </a:stretch>
        </p:blipFill>
        <p:spPr>
          <a:xfrm>
            <a:off x="1183125" y="2932141"/>
            <a:ext cx="1638275" cy="1264308"/>
          </a:xfrm>
          <a:prstGeom prst="rect">
            <a:avLst/>
          </a:prstGeom>
          <a:noFill/>
          <a:ln>
            <a:noFill/>
          </a:ln>
        </p:spPr>
      </p:pic>
      <p:pic>
        <p:nvPicPr>
          <p:cNvPr id="74" name="Google Shape;74;p16"/>
          <p:cNvPicPr preferRelativeResize="0"/>
          <p:nvPr/>
        </p:nvPicPr>
        <p:blipFill>
          <a:blip r:embed="rId4">
            <a:alphaModFix/>
          </a:blip>
          <a:stretch>
            <a:fillRect/>
          </a:stretch>
        </p:blipFill>
        <p:spPr>
          <a:xfrm>
            <a:off x="3088576" y="3529788"/>
            <a:ext cx="397102" cy="107950"/>
          </a:xfrm>
          <a:prstGeom prst="rect">
            <a:avLst/>
          </a:prstGeom>
          <a:noFill/>
          <a:ln>
            <a:noFill/>
          </a:ln>
        </p:spPr>
      </p:pic>
      <p:pic>
        <p:nvPicPr>
          <p:cNvPr id="75" name="Google Shape;75;p16"/>
          <p:cNvPicPr preferRelativeResize="0"/>
          <p:nvPr/>
        </p:nvPicPr>
        <p:blipFill>
          <a:blip r:embed="rId4">
            <a:alphaModFix/>
          </a:blip>
          <a:stretch>
            <a:fillRect/>
          </a:stretch>
        </p:blipFill>
        <p:spPr>
          <a:xfrm>
            <a:off x="5698026" y="3529788"/>
            <a:ext cx="397102" cy="107950"/>
          </a:xfrm>
          <a:prstGeom prst="rect">
            <a:avLst/>
          </a:prstGeom>
          <a:noFill/>
          <a:ln>
            <a:noFill/>
          </a:ln>
        </p:spPr>
      </p:pic>
      <p:pic>
        <p:nvPicPr>
          <p:cNvPr id="76" name="Google Shape;76;p16"/>
          <p:cNvPicPr preferRelativeResize="0"/>
          <p:nvPr/>
        </p:nvPicPr>
        <p:blipFill>
          <a:blip r:embed="rId5">
            <a:alphaModFix/>
          </a:blip>
          <a:stretch>
            <a:fillRect/>
          </a:stretch>
        </p:blipFill>
        <p:spPr>
          <a:xfrm>
            <a:off x="3752850" y="2932150"/>
            <a:ext cx="1771897" cy="1344301"/>
          </a:xfrm>
          <a:prstGeom prst="rect">
            <a:avLst/>
          </a:prstGeom>
          <a:noFill/>
          <a:ln>
            <a:noFill/>
          </a:ln>
        </p:spPr>
      </p:pic>
      <p:pic>
        <p:nvPicPr>
          <p:cNvPr id="77" name="Google Shape;77;p16"/>
          <p:cNvPicPr preferRelativeResize="0"/>
          <p:nvPr/>
        </p:nvPicPr>
        <p:blipFill>
          <a:blip r:embed="rId6">
            <a:alphaModFix/>
          </a:blip>
          <a:stretch>
            <a:fillRect/>
          </a:stretch>
        </p:blipFill>
        <p:spPr>
          <a:xfrm>
            <a:off x="6322575" y="2932168"/>
            <a:ext cx="1638275" cy="1264280"/>
          </a:xfrm>
          <a:prstGeom prst="rect">
            <a:avLst/>
          </a:prstGeom>
          <a:noFill/>
          <a:ln>
            <a:noFill/>
          </a:ln>
        </p:spPr>
      </p:pic>
      <p:pic>
        <p:nvPicPr>
          <p:cNvPr id="78" name="Google Shape;78;p16"/>
          <p:cNvPicPr preferRelativeResize="0"/>
          <p:nvPr/>
        </p:nvPicPr>
        <p:blipFill>
          <a:blip r:embed="rId7">
            <a:alphaModFix/>
          </a:blip>
          <a:stretch>
            <a:fillRect/>
          </a:stretch>
        </p:blipFill>
        <p:spPr>
          <a:xfrm>
            <a:off x="74925" y="127375"/>
            <a:ext cx="1894827" cy="748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 name="Shape 82"/>
        <p:cNvGrpSpPr/>
        <p:nvPr/>
      </p:nvGrpSpPr>
      <p:grpSpPr>
        <a:xfrm>
          <a:off x="0" y="0"/>
          <a:ext cx="0" cy="0"/>
          <a:chOff x="0" y="0"/>
          <a:chExt cx="0" cy="0"/>
        </a:xfrm>
      </p:grpSpPr>
      <p:pic>
        <p:nvPicPr>
          <p:cNvPr descr="Welcome to Clever! Get an intro to Clever for your and students in this quick video.&#10;&#10;For more information, go to https://clever.academy" id="83" name="Google Shape;83;p17" title="Clever Academy: Welcome to Clever (Teachers)">
            <a:hlinkClick r:id="rId3"/>
          </p:cNvPr>
          <p:cNvPicPr preferRelativeResize="0"/>
          <p:nvPr/>
        </p:nvPicPr>
        <p:blipFill>
          <a:blip r:embed="rId4">
            <a:alphaModFix/>
          </a:blip>
          <a:stretch>
            <a:fillRect/>
          </a:stretch>
        </p:blipFill>
        <p:spPr>
          <a:xfrm>
            <a:off x="1142996" y="0"/>
            <a:ext cx="6858008"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a:off x="674075" y="10471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roxima Nova"/>
                <a:ea typeface="Proxima Nova"/>
                <a:cs typeface="Proxima Nova"/>
                <a:sym typeface="Proxima Nova"/>
              </a:rPr>
              <a:t>Clever brings all your applications into one secure portal and provides single sign-on (SSO)  for everyone in the district.</a:t>
            </a:r>
            <a:endParaRPr sz="2800">
              <a:latin typeface="Proxima Nova"/>
              <a:ea typeface="Proxima Nova"/>
              <a:cs typeface="Proxima Nova"/>
              <a:sym typeface="Proxima Nova"/>
            </a:endParaRPr>
          </a:p>
          <a:p>
            <a:pPr indent="0" lvl="0" marL="0" rtl="0" algn="l">
              <a:spcBef>
                <a:spcPts val="0"/>
              </a:spcBef>
              <a:spcAft>
                <a:spcPts val="0"/>
              </a:spcAft>
              <a:buNone/>
            </a:pPr>
            <a:r>
              <a:t/>
            </a:r>
            <a:endParaRPr sz="2800">
              <a:latin typeface="Proxima Nova"/>
              <a:ea typeface="Proxima Nova"/>
              <a:cs typeface="Proxima Nova"/>
              <a:sym typeface="Proxima Nova"/>
            </a:endParaRPr>
          </a:p>
          <a:p>
            <a:pPr indent="0" lvl="0" marL="0" rtl="0" algn="l">
              <a:spcBef>
                <a:spcPts val="0"/>
              </a:spcBef>
              <a:spcAft>
                <a:spcPts val="0"/>
              </a:spcAft>
              <a:buNone/>
            </a:pPr>
            <a:r>
              <a:rPr b="1" lang="en" sz="2800">
                <a:solidFill>
                  <a:srgbClr val="436CF2"/>
                </a:solidFill>
                <a:highlight>
                  <a:schemeClr val="lt1"/>
                </a:highlight>
                <a:latin typeface="Proxima Nova"/>
                <a:ea typeface="Proxima Nova"/>
                <a:cs typeface="Proxima Nova"/>
                <a:sym typeface="Proxima Nova"/>
              </a:rPr>
              <a:t>Access Indiana Career Explorer with three easy steps.</a:t>
            </a:r>
            <a:endParaRPr b="1" sz="2800">
              <a:solidFill>
                <a:srgbClr val="436CF2"/>
              </a:solidFill>
              <a:highlight>
                <a:schemeClr val="lt1"/>
              </a:highlight>
              <a:latin typeface="Proxima Nova"/>
              <a:ea typeface="Proxima Nova"/>
              <a:cs typeface="Proxima Nova"/>
              <a:sym typeface="Proxima Nova"/>
            </a:endParaRPr>
          </a:p>
        </p:txBody>
      </p:sp>
      <p:pic>
        <p:nvPicPr>
          <p:cNvPr id="89" name="Google Shape;89;p18"/>
          <p:cNvPicPr preferRelativeResize="0"/>
          <p:nvPr/>
        </p:nvPicPr>
        <p:blipFill>
          <a:blip r:embed="rId3">
            <a:alphaModFix/>
          </a:blip>
          <a:stretch>
            <a:fillRect/>
          </a:stretch>
        </p:blipFill>
        <p:spPr>
          <a:xfrm>
            <a:off x="74925" y="127375"/>
            <a:ext cx="1894827" cy="748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1</a:t>
            </a:r>
            <a:endParaRPr b="1" sz="2800">
              <a:solidFill>
                <a:srgbClr val="436CF2"/>
              </a:solidFill>
              <a:latin typeface="Proxima Nova"/>
              <a:ea typeface="Proxima Nova"/>
              <a:cs typeface="Proxima Nova"/>
              <a:sym typeface="Proxima Nova"/>
            </a:endParaRPr>
          </a:p>
          <a:p>
            <a:pPr indent="0" lvl="0" marL="0" rtl="0" algn="l">
              <a:spcBef>
                <a:spcPts val="1000"/>
              </a:spcBef>
              <a:spcAft>
                <a:spcPts val="1000"/>
              </a:spcAft>
              <a:buNone/>
            </a:pPr>
            <a:r>
              <a:rPr lang="en" sz="2800">
                <a:solidFill>
                  <a:schemeClr val="dk1"/>
                </a:solidFill>
                <a:highlight>
                  <a:schemeClr val="lt1"/>
                </a:highlight>
                <a:latin typeface="Proxima Nova"/>
                <a:ea typeface="Proxima Nova"/>
                <a:cs typeface="Proxima Nova"/>
                <a:sym typeface="Proxima Nova"/>
              </a:rPr>
              <a:t>Visit clever.com/in/</a:t>
            </a:r>
            <a:r>
              <a:rPr lang="en" sz="2800">
                <a:solidFill>
                  <a:schemeClr val="dk2"/>
                </a:solidFill>
                <a:highlight>
                  <a:srgbClr val="FFF2CC"/>
                </a:highlight>
                <a:latin typeface="Proxima Nova"/>
                <a:ea typeface="Proxima Nova"/>
                <a:cs typeface="Proxima Nova"/>
                <a:sym typeface="Proxima Nova"/>
              </a:rPr>
              <a:t>{</a:t>
            </a:r>
            <a:r>
              <a:rPr lang="en" sz="2800">
                <a:solidFill>
                  <a:schemeClr val="dk2"/>
                </a:solidFill>
                <a:highlight>
                  <a:srgbClr val="FFF2CC"/>
                </a:highlight>
                <a:latin typeface="Proxima Nova"/>
                <a:ea typeface="Proxima Nova"/>
                <a:cs typeface="Proxima Nova"/>
                <a:sym typeface="Proxima Nova"/>
              </a:rPr>
              <a:t>your district host name}</a:t>
            </a:r>
            <a:endParaRPr b="1" sz="2800">
              <a:highlight>
                <a:srgbClr val="FFF2CC"/>
              </a:highlight>
              <a:latin typeface="Proxima Nova"/>
              <a:ea typeface="Proxima Nova"/>
              <a:cs typeface="Proxima Nova"/>
              <a:sym typeface="Proxima Nova"/>
            </a:endParaRPr>
          </a:p>
        </p:txBody>
      </p:sp>
      <p:pic>
        <p:nvPicPr>
          <p:cNvPr id="95" name="Google Shape;95;p19"/>
          <p:cNvPicPr preferRelativeResize="0"/>
          <p:nvPr/>
        </p:nvPicPr>
        <p:blipFill rotWithShape="1">
          <a:blip r:embed="rId3">
            <a:alphaModFix/>
          </a:blip>
          <a:srcRect b="44078" l="32125" r="32100" t="20357"/>
          <a:stretch/>
        </p:blipFill>
        <p:spPr>
          <a:xfrm>
            <a:off x="2521550" y="2850275"/>
            <a:ext cx="4100899" cy="2293226"/>
          </a:xfrm>
          <a:prstGeom prst="rect">
            <a:avLst/>
          </a:prstGeom>
          <a:noFill/>
          <a:ln>
            <a:noFill/>
          </a:ln>
        </p:spPr>
      </p:pic>
      <p:pic>
        <p:nvPicPr>
          <p:cNvPr id="96" name="Google Shape;96;p19"/>
          <p:cNvPicPr preferRelativeResize="0"/>
          <p:nvPr/>
        </p:nvPicPr>
        <p:blipFill>
          <a:blip r:embed="rId4">
            <a:alphaModFix/>
          </a:blip>
          <a:stretch>
            <a:fillRect/>
          </a:stretch>
        </p:blipFill>
        <p:spPr>
          <a:xfrm>
            <a:off x="74925" y="127375"/>
            <a:ext cx="1894827" cy="748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2</a:t>
            </a:r>
            <a:endParaRPr b="1" sz="2800">
              <a:solidFill>
                <a:srgbClr val="436CF2"/>
              </a:solidFill>
              <a:latin typeface="Proxima Nova"/>
              <a:ea typeface="Proxima Nova"/>
              <a:cs typeface="Proxima Nova"/>
              <a:sym typeface="Proxima Nova"/>
            </a:endParaRPr>
          </a:p>
          <a:p>
            <a:pPr indent="0" lvl="0" marL="0" rtl="0" algn="l">
              <a:spcBef>
                <a:spcPts val="1000"/>
              </a:spcBef>
              <a:spcAft>
                <a:spcPts val="1000"/>
              </a:spcAft>
              <a:buNone/>
            </a:pPr>
            <a:r>
              <a:rPr lang="en" sz="2800">
                <a:solidFill>
                  <a:schemeClr val="dk1"/>
                </a:solidFill>
                <a:highlight>
                  <a:schemeClr val="lt1"/>
                </a:highlight>
                <a:latin typeface="Proxima Nova"/>
                <a:ea typeface="Proxima Nova"/>
                <a:cs typeface="Proxima Nova"/>
                <a:sym typeface="Proxima Nova"/>
              </a:rPr>
              <a:t>Log in with your </a:t>
            </a:r>
            <a:r>
              <a:rPr lang="en" sz="2800">
                <a:solidFill>
                  <a:schemeClr val="dk1"/>
                </a:solidFill>
                <a:highlight>
                  <a:schemeClr val="lt1"/>
                </a:highlight>
                <a:latin typeface="Proxima Nova"/>
                <a:ea typeface="Proxima Nova"/>
                <a:cs typeface="Proxima Nova"/>
                <a:sym typeface="Proxima Nova"/>
              </a:rPr>
              <a:t>credentials</a:t>
            </a:r>
            <a:endParaRPr b="1" sz="2800">
              <a:latin typeface="Proxima Nova"/>
              <a:ea typeface="Proxima Nova"/>
              <a:cs typeface="Proxima Nova"/>
              <a:sym typeface="Proxima Nova"/>
            </a:endParaRPr>
          </a:p>
        </p:txBody>
      </p:sp>
      <p:sp>
        <p:nvSpPr>
          <p:cNvPr id="102" name="Google Shape;102;p20"/>
          <p:cNvSpPr/>
          <p:nvPr/>
        </p:nvSpPr>
        <p:spPr>
          <a:xfrm>
            <a:off x="7033650" y="438700"/>
            <a:ext cx="2110500" cy="608400"/>
          </a:xfrm>
          <a:prstGeom prst="rect">
            <a:avLst/>
          </a:prstGeom>
          <a:solidFill>
            <a:srgbClr val="9E59FF"/>
          </a:solid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b="1" lang="en" sz="800">
                <a:solidFill>
                  <a:srgbClr val="FFFFFF"/>
                </a:solidFill>
                <a:latin typeface="Proxima Nova"/>
                <a:ea typeface="Proxima Nova"/>
                <a:cs typeface="Proxima Nova"/>
                <a:sym typeface="Proxima Nova"/>
              </a:rPr>
              <a:t>Tip: </a:t>
            </a:r>
            <a:r>
              <a:rPr lang="en" sz="800">
                <a:solidFill>
                  <a:srgbClr val="FFFFFF"/>
                </a:solidFill>
                <a:latin typeface="Proxima Nova"/>
                <a:ea typeface="Proxima Nova"/>
                <a:cs typeface="Proxima Nova"/>
                <a:sym typeface="Proxima Nova"/>
              </a:rPr>
              <a:t>Your Clever District Administrator manages your Clever login credentials.</a:t>
            </a:r>
            <a:endParaRPr b="1" sz="800">
              <a:solidFill>
                <a:srgbClr val="FFFFFF"/>
              </a:solidFill>
              <a:latin typeface="Proxima Nova"/>
              <a:ea typeface="Proxima Nova"/>
              <a:cs typeface="Proxima Nova"/>
              <a:sym typeface="Proxima Nova"/>
            </a:endParaRPr>
          </a:p>
        </p:txBody>
      </p:sp>
      <p:pic>
        <p:nvPicPr>
          <p:cNvPr id="103" name="Google Shape;103;p20"/>
          <p:cNvPicPr preferRelativeResize="0"/>
          <p:nvPr/>
        </p:nvPicPr>
        <p:blipFill>
          <a:blip r:embed="rId3">
            <a:alphaModFix/>
          </a:blip>
          <a:stretch>
            <a:fillRect/>
          </a:stretch>
        </p:blipFill>
        <p:spPr>
          <a:xfrm>
            <a:off x="7114409" y="515098"/>
            <a:ext cx="378690" cy="378691"/>
          </a:xfrm>
          <a:prstGeom prst="rect">
            <a:avLst/>
          </a:prstGeom>
          <a:noFill/>
          <a:ln>
            <a:noFill/>
          </a:ln>
        </p:spPr>
      </p:pic>
      <p:sp>
        <p:nvSpPr>
          <p:cNvPr id="104" name="Google Shape;104;p20"/>
          <p:cNvSpPr txBox="1"/>
          <p:nvPr/>
        </p:nvSpPr>
        <p:spPr>
          <a:xfrm>
            <a:off x="6124600" y="2554125"/>
            <a:ext cx="2917200" cy="1091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latin typeface="Proxima Nova"/>
                <a:ea typeface="Proxima Nova"/>
                <a:cs typeface="Proxima Nova"/>
                <a:sym typeface="Proxima Nova"/>
              </a:rPr>
              <a:t>Login paths</a:t>
            </a:r>
            <a:endParaRPr b="1" sz="1200">
              <a:latin typeface="Proxima Nova"/>
              <a:ea typeface="Proxima Nova"/>
              <a:cs typeface="Proxima Nova"/>
              <a:sym typeface="Proxima Nova"/>
            </a:endParaRPr>
          </a:p>
          <a:p>
            <a:pPr indent="0" lvl="0" marL="457200" rtl="0" algn="l">
              <a:lnSpc>
                <a:spcPct val="150000"/>
              </a:lnSpc>
              <a:spcBef>
                <a:spcPts val="0"/>
              </a:spcBef>
              <a:spcAft>
                <a:spcPts val="0"/>
              </a:spcAft>
              <a:buNone/>
            </a:pPr>
            <a:r>
              <a:rPr lang="en" sz="1200">
                <a:latin typeface="Proxima Nova"/>
                <a:ea typeface="Proxima Nova"/>
                <a:cs typeface="Proxima Nova"/>
                <a:sym typeface="Proxima Nova"/>
              </a:rPr>
              <a:t>Log in with Google</a:t>
            </a:r>
            <a:endParaRPr sz="1200">
              <a:latin typeface="Proxima Nova"/>
              <a:ea typeface="Proxima Nova"/>
              <a:cs typeface="Proxima Nova"/>
              <a:sym typeface="Proxima Nova"/>
            </a:endParaRPr>
          </a:p>
          <a:p>
            <a:pPr indent="0" lvl="0" marL="457200" rtl="0" algn="l">
              <a:lnSpc>
                <a:spcPct val="150000"/>
              </a:lnSpc>
              <a:spcBef>
                <a:spcPts val="0"/>
              </a:spcBef>
              <a:spcAft>
                <a:spcPts val="0"/>
              </a:spcAft>
              <a:buNone/>
            </a:pPr>
            <a:r>
              <a:rPr lang="en" sz="1200">
                <a:latin typeface="Proxima Nova"/>
                <a:ea typeface="Proxima Nova"/>
                <a:cs typeface="Proxima Nova"/>
                <a:sym typeface="Proxima Nova"/>
              </a:rPr>
              <a:t>Log in with Active Directory</a:t>
            </a:r>
            <a:endParaRPr sz="1200">
              <a:latin typeface="Proxima Nova"/>
              <a:ea typeface="Proxima Nova"/>
              <a:cs typeface="Proxima Nova"/>
              <a:sym typeface="Proxima Nova"/>
            </a:endParaRPr>
          </a:p>
          <a:p>
            <a:pPr indent="0" lvl="0" marL="457200" rtl="0" algn="l">
              <a:lnSpc>
                <a:spcPct val="150000"/>
              </a:lnSpc>
              <a:spcBef>
                <a:spcPts val="0"/>
              </a:spcBef>
              <a:spcAft>
                <a:spcPts val="0"/>
              </a:spcAft>
              <a:buNone/>
            </a:pPr>
            <a:r>
              <a:rPr lang="en" sz="1200">
                <a:latin typeface="Proxima Nova"/>
                <a:ea typeface="Proxima Nova"/>
                <a:cs typeface="Proxima Nova"/>
                <a:sym typeface="Proxima Nova"/>
              </a:rPr>
              <a:t>Log in with Clever Passwords</a:t>
            </a:r>
            <a:endParaRPr sz="1200">
              <a:latin typeface="Proxima Nova"/>
              <a:ea typeface="Proxima Nova"/>
              <a:cs typeface="Proxima Nova"/>
              <a:sym typeface="Proxima Nova"/>
            </a:endParaRPr>
          </a:p>
          <a:p>
            <a:pPr indent="0" lvl="0" marL="457200" rtl="0" algn="l">
              <a:lnSpc>
                <a:spcPct val="150000"/>
              </a:lnSpc>
              <a:spcBef>
                <a:spcPts val="0"/>
              </a:spcBef>
              <a:spcAft>
                <a:spcPts val="0"/>
              </a:spcAft>
              <a:buNone/>
            </a:pPr>
            <a:r>
              <a:rPr lang="en" sz="1200">
                <a:latin typeface="Proxima Nova"/>
                <a:ea typeface="Proxima Nova"/>
                <a:cs typeface="Proxima Nova"/>
                <a:sym typeface="Proxima Nova"/>
              </a:rPr>
              <a:t>Clever Badges (Pre K - 3)</a:t>
            </a:r>
            <a:endParaRPr sz="1200">
              <a:latin typeface="Proxima Nova"/>
              <a:ea typeface="Proxima Nova"/>
              <a:cs typeface="Proxima Nova"/>
              <a:sym typeface="Proxima Nova"/>
            </a:endParaRPr>
          </a:p>
        </p:txBody>
      </p:sp>
      <p:pic>
        <p:nvPicPr>
          <p:cNvPr id="105" name="Google Shape;105;p20"/>
          <p:cNvPicPr preferRelativeResize="0"/>
          <p:nvPr/>
        </p:nvPicPr>
        <p:blipFill>
          <a:blip r:embed="rId4">
            <a:alphaModFix/>
          </a:blip>
          <a:stretch>
            <a:fillRect/>
          </a:stretch>
        </p:blipFill>
        <p:spPr>
          <a:xfrm>
            <a:off x="6336750" y="2887000"/>
            <a:ext cx="239700" cy="239700"/>
          </a:xfrm>
          <a:prstGeom prst="rect">
            <a:avLst/>
          </a:prstGeom>
          <a:noFill/>
          <a:ln>
            <a:noFill/>
          </a:ln>
        </p:spPr>
      </p:pic>
      <p:pic>
        <p:nvPicPr>
          <p:cNvPr id="106" name="Google Shape;106;p20"/>
          <p:cNvPicPr preferRelativeResize="0"/>
          <p:nvPr/>
        </p:nvPicPr>
        <p:blipFill>
          <a:blip r:embed="rId4">
            <a:alphaModFix/>
          </a:blip>
          <a:stretch>
            <a:fillRect/>
          </a:stretch>
        </p:blipFill>
        <p:spPr>
          <a:xfrm>
            <a:off x="6336750" y="3158375"/>
            <a:ext cx="239700" cy="239700"/>
          </a:xfrm>
          <a:prstGeom prst="rect">
            <a:avLst/>
          </a:prstGeom>
          <a:noFill/>
          <a:ln>
            <a:noFill/>
          </a:ln>
        </p:spPr>
      </p:pic>
      <p:pic>
        <p:nvPicPr>
          <p:cNvPr id="107" name="Google Shape;107;p20"/>
          <p:cNvPicPr preferRelativeResize="0"/>
          <p:nvPr/>
        </p:nvPicPr>
        <p:blipFill>
          <a:blip r:embed="rId4">
            <a:alphaModFix/>
          </a:blip>
          <a:stretch>
            <a:fillRect/>
          </a:stretch>
        </p:blipFill>
        <p:spPr>
          <a:xfrm>
            <a:off x="6336750" y="3429750"/>
            <a:ext cx="239700" cy="239700"/>
          </a:xfrm>
          <a:prstGeom prst="rect">
            <a:avLst/>
          </a:prstGeom>
          <a:noFill/>
          <a:ln>
            <a:noFill/>
          </a:ln>
        </p:spPr>
      </p:pic>
      <p:pic>
        <p:nvPicPr>
          <p:cNvPr id="108" name="Google Shape;108;p20"/>
          <p:cNvPicPr preferRelativeResize="0"/>
          <p:nvPr/>
        </p:nvPicPr>
        <p:blipFill rotWithShape="1">
          <a:blip r:embed="rId5">
            <a:alphaModFix/>
          </a:blip>
          <a:srcRect b="31749" l="31851" r="31985" t="20217"/>
          <a:stretch/>
        </p:blipFill>
        <p:spPr>
          <a:xfrm>
            <a:off x="1899650" y="2288650"/>
            <a:ext cx="3820699" cy="2854850"/>
          </a:xfrm>
          <a:prstGeom prst="rect">
            <a:avLst/>
          </a:prstGeom>
          <a:noFill/>
          <a:ln>
            <a:noFill/>
          </a:ln>
        </p:spPr>
      </p:pic>
      <p:pic>
        <p:nvPicPr>
          <p:cNvPr id="109" name="Google Shape;109;p20"/>
          <p:cNvPicPr preferRelativeResize="0"/>
          <p:nvPr/>
        </p:nvPicPr>
        <p:blipFill>
          <a:blip r:embed="rId4">
            <a:alphaModFix/>
          </a:blip>
          <a:stretch>
            <a:fillRect/>
          </a:stretch>
        </p:blipFill>
        <p:spPr>
          <a:xfrm>
            <a:off x="6336750" y="3701125"/>
            <a:ext cx="239700" cy="239700"/>
          </a:xfrm>
          <a:prstGeom prst="rect">
            <a:avLst/>
          </a:prstGeom>
          <a:noFill/>
          <a:ln>
            <a:noFill/>
          </a:ln>
        </p:spPr>
      </p:pic>
      <p:pic>
        <p:nvPicPr>
          <p:cNvPr id="110" name="Google Shape;110;p20"/>
          <p:cNvPicPr preferRelativeResize="0"/>
          <p:nvPr/>
        </p:nvPicPr>
        <p:blipFill>
          <a:blip r:embed="rId6">
            <a:alphaModFix/>
          </a:blip>
          <a:stretch>
            <a:fillRect/>
          </a:stretch>
        </p:blipFill>
        <p:spPr>
          <a:xfrm>
            <a:off x="74925" y="127375"/>
            <a:ext cx="1894827" cy="748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21"/>
          <p:cNvGrpSpPr/>
          <p:nvPr/>
        </p:nvGrpSpPr>
        <p:grpSpPr>
          <a:xfrm>
            <a:off x="2661650" y="2652350"/>
            <a:ext cx="3820699" cy="2491150"/>
            <a:chOff x="2661650" y="2652350"/>
            <a:chExt cx="3820699" cy="2491150"/>
          </a:xfrm>
        </p:grpSpPr>
        <p:pic>
          <p:nvPicPr>
            <p:cNvPr id="116" name="Google Shape;116;p21"/>
            <p:cNvPicPr preferRelativeResize="0"/>
            <p:nvPr/>
          </p:nvPicPr>
          <p:blipFill rotWithShape="1">
            <a:blip r:embed="rId3">
              <a:alphaModFix/>
            </a:blip>
            <a:srcRect b="31749" l="31851" r="31985" t="20217"/>
            <a:stretch/>
          </p:blipFill>
          <p:spPr>
            <a:xfrm>
              <a:off x="2661650" y="2652350"/>
              <a:ext cx="3820699" cy="2491150"/>
            </a:xfrm>
            <a:prstGeom prst="rect">
              <a:avLst/>
            </a:prstGeom>
            <a:noFill/>
            <a:ln>
              <a:noFill/>
            </a:ln>
          </p:spPr>
        </p:pic>
        <p:pic>
          <p:nvPicPr>
            <p:cNvPr id="117" name="Google Shape;117;p21"/>
            <p:cNvPicPr preferRelativeResize="0"/>
            <p:nvPr/>
          </p:nvPicPr>
          <p:blipFill rotWithShape="1">
            <a:blip r:embed="rId4">
              <a:alphaModFix/>
            </a:blip>
            <a:srcRect b="2922" l="0" r="0" t="0"/>
            <a:stretch/>
          </p:blipFill>
          <p:spPr>
            <a:xfrm>
              <a:off x="2882525" y="2843250"/>
              <a:ext cx="3378939" cy="1887849"/>
            </a:xfrm>
            <a:prstGeom prst="rect">
              <a:avLst/>
            </a:prstGeom>
            <a:noFill/>
            <a:ln cap="flat" cmpd="sng" w="9525">
              <a:solidFill>
                <a:srgbClr val="F3F3F3"/>
              </a:solidFill>
              <a:prstDash val="solid"/>
              <a:round/>
              <a:headEnd len="sm" w="sm" type="none"/>
              <a:tailEnd len="sm" w="sm" type="none"/>
            </a:ln>
          </p:spPr>
        </p:pic>
      </p:grpSp>
      <p:sp>
        <p:nvSpPr>
          <p:cNvPr id="118" name="Google Shape;118;p21"/>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Step 3</a:t>
            </a:r>
            <a:endParaRPr b="1" sz="2800">
              <a:solidFill>
                <a:srgbClr val="436CF2"/>
              </a:solidFill>
              <a:latin typeface="Proxima Nova"/>
              <a:ea typeface="Proxima Nova"/>
              <a:cs typeface="Proxima Nova"/>
              <a:sym typeface="Proxima Nova"/>
            </a:endParaRPr>
          </a:p>
          <a:p>
            <a:pPr indent="0" lvl="0" marL="0" rtl="0" algn="l">
              <a:spcBef>
                <a:spcPts val="1000"/>
              </a:spcBef>
              <a:spcAft>
                <a:spcPts val="1000"/>
              </a:spcAft>
              <a:buNone/>
            </a:pPr>
            <a:r>
              <a:rPr lang="en" sz="2800">
                <a:solidFill>
                  <a:schemeClr val="dk1"/>
                </a:solidFill>
                <a:highlight>
                  <a:schemeClr val="lt1"/>
                </a:highlight>
                <a:latin typeface="Proxima Nova"/>
                <a:ea typeface="Proxima Nova"/>
                <a:cs typeface="Proxima Nova"/>
                <a:sym typeface="Proxima Nova"/>
              </a:rPr>
              <a:t>Click on Indiana Career Explorer</a:t>
            </a:r>
            <a:endParaRPr b="1" sz="2800">
              <a:highlight>
                <a:schemeClr val="lt1"/>
              </a:highlight>
              <a:latin typeface="Proxima Nova"/>
              <a:ea typeface="Proxima Nova"/>
              <a:cs typeface="Proxima Nova"/>
              <a:sym typeface="Proxima Nova"/>
            </a:endParaRPr>
          </a:p>
        </p:txBody>
      </p:sp>
      <p:cxnSp>
        <p:nvCxnSpPr>
          <p:cNvPr id="119" name="Google Shape;119;p21"/>
          <p:cNvCxnSpPr>
            <a:endCxn id="120" idx="1"/>
          </p:cNvCxnSpPr>
          <p:nvPr/>
        </p:nvCxnSpPr>
        <p:spPr>
          <a:xfrm>
            <a:off x="704450" y="3545500"/>
            <a:ext cx="2276100" cy="744000"/>
          </a:xfrm>
          <a:prstGeom prst="straightConnector1">
            <a:avLst/>
          </a:prstGeom>
          <a:noFill/>
          <a:ln cap="flat" cmpd="sng" w="9525">
            <a:solidFill>
              <a:schemeClr val="dk2"/>
            </a:solidFill>
            <a:prstDash val="solid"/>
            <a:round/>
            <a:headEnd len="med" w="med" type="none"/>
            <a:tailEnd len="med" w="med" type="none"/>
          </a:ln>
        </p:spPr>
      </p:cxnSp>
      <p:cxnSp>
        <p:nvCxnSpPr>
          <p:cNvPr id="121" name="Google Shape;121;p21"/>
          <p:cNvCxnSpPr>
            <a:endCxn id="120" idx="1"/>
          </p:cNvCxnSpPr>
          <p:nvPr/>
        </p:nvCxnSpPr>
        <p:spPr>
          <a:xfrm>
            <a:off x="1764050" y="2491600"/>
            <a:ext cx="1216500" cy="1797900"/>
          </a:xfrm>
          <a:prstGeom prst="straightConnector1">
            <a:avLst/>
          </a:prstGeom>
          <a:noFill/>
          <a:ln cap="flat" cmpd="sng" w="9525">
            <a:solidFill>
              <a:schemeClr val="dk2"/>
            </a:solidFill>
            <a:prstDash val="solid"/>
            <a:round/>
            <a:headEnd len="med" w="med" type="none"/>
            <a:tailEnd len="med" w="med" type="none"/>
          </a:ln>
        </p:spPr>
      </p:cxnSp>
      <p:sp>
        <p:nvSpPr>
          <p:cNvPr id="122" name="Google Shape;122;p21"/>
          <p:cNvSpPr/>
          <p:nvPr/>
        </p:nvSpPr>
        <p:spPr>
          <a:xfrm>
            <a:off x="7033650" y="438700"/>
            <a:ext cx="2110500" cy="608400"/>
          </a:xfrm>
          <a:prstGeom prst="rect">
            <a:avLst/>
          </a:prstGeom>
          <a:solidFill>
            <a:srgbClr val="9E59FF"/>
          </a:solid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b="1" lang="en" sz="800">
                <a:solidFill>
                  <a:srgbClr val="FFFFFF"/>
                </a:solidFill>
                <a:latin typeface="Proxima Nova"/>
                <a:ea typeface="Proxima Nova"/>
                <a:cs typeface="Proxima Nova"/>
                <a:sym typeface="Proxima Nova"/>
              </a:rPr>
              <a:t>Tip: </a:t>
            </a:r>
            <a:r>
              <a:rPr lang="en" sz="800">
                <a:solidFill>
                  <a:srgbClr val="FFFFFF"/>
                </a:solidFill>
                <a:latin typeface="Proxima Nova"/>
                <a:ea typeface="Proxima Nova"/>
                <a:cs typeface="Proxima Nova"/>
                <a:sym typeface="Proxima Nova"/>
              </a:rPr>
              <a:t>Favorite our application and add it to your teacher pages.</a:t>
            </a:r>
            <a:endParaRPr b="1" sz="800">
              <a:solidFill>
                <a:srgbClr val="FFFFFF"/>
              </a:solidFill>
              <a:latin typeface="Proxima Nova"/>
              <a:ea typeface="Proxima Nova"/>
              <a:cs typeface="Proxima Nova"/>
              <a:sym typeface="Proxima Nova"/>
            </a:endParaRPr>
          </a:p>
        </p:txBody>
      </p:sp>
      <p:pic>
        <p:nvPicPr>
          <p:cNvPr id="123" name="Google Shape;123;p21"/>
          <p:cNvPicPr preferRelativeResize="0"/>
          <p:nvPr/>
        </p:nvPicPr>
        <p:blipFill>
          <a:blip r:embed="rId5">
            <a:alphaModFix/>
          </a:blip>
          <a:stretch>
            <a:fillRect/>
          </a:stretch>
        </p:blipFill>
        <p:spPr>
          <a:xfrm>
            <a:off x="7114409" y="515098"/>
            <a:ext cx="378690" cy="378691"/>
          </a:xfrm>
          <a:prstGeom prst="rect">
            <a:avLst/>
          </a:prstGeom>
          <a:noFill/>
          <a:ln>
            <a:noFill/>
          </a:ln>
        </p:spPr>
      </p:pic>
      <p:sp>
        <p:nvSpPr>
          <p:cNvPr id="124" name="Google Shape;124;p21"/>
          <p:cNvSpPr/>
          <p:nvPr/>
        </p:nvSpPr>
        <p:spPr>
          <a:xfrm>
            <a:off x="471133" y="2347050"/>
            <a:ext cx="1166100" cy="1065000"/>
          </a:xfrm>
          <a:prstGeom prst="rect">
            <a:avLst/>
          </a:prstGeom>
          <a:solidFill>
            <a:schemeClr val="l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highlight>
                <a:schemeClr val="lt1"/>
              </a:highlight>
            </a:endParaRPr>
          </a:p>
        </p:txBody>
      </p:sp>
      <p:pic>
        <p:nvPicPr>
          <p:cNvPr id="125" name="Google Shape;125;p21"/>
          <p:cNvPicPr preferRelativeResize="0"/>
          <p:nvPr/>
        </p:nvPicPr>
        <p:blipFill rotWithShape="1">
          <a:blip r:embed="rId6">
            <a:alphaModFix/>
          </a:blip>
          <a:srcRect b="0" l="0" r="0" t="0"/>
          <a:stretch/>
        </p:blipFill>
        <p:spPr>
          <a:xfrm>
            <a:off x="521750" y="2347125"/>
            <a:ext cx="1064850" cy="1064850"/>
          </a:xfrm>
          <a:prstGeom prst="rect">
            <a:avLst/>
          </a:prstGeom>
          <a:noFill/>
          <a:ln>
            <a:noFill/>
          </a:ln>
          <a:effectLst>
            <a:reflection blurRad="0" dir="5400000" dist="38100" endA="0" endPos="30000" fadeDir="5400012" kx="0" rotWithShape="0" algn="bl" stPos="0" sy="-100000" ky="0"/>
          </a:effectLst>
        </p:spPr>
      </p:pic>
      <p:sp>
        <p:nvSpPr>
          <p:cNvPr id="126" name="Google Shape;126;p21"/>
          <p:cNvSpPr/>
          <p:nvPr/>
        </p:nvSpPr>
        <p:spPr>
          <a:xfrm>
            <a:off x="2931725" y="4141500"/>
            <a:ext cx="289500" cy="259800"/>
          </a:xfrm>
          <a:prstGeom prst="roundRect">
            <a:avLst>
              <a:gd fmla="val 16667" name="adj"/>
            </a:avLst>
          </a:prstGeom>
          <a:solidFill>
            <a:schemeClr val="lt2"/>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1"/>
          <p:cNvPicPr preferRelativeResize="0"/>
          <p:nvPr/>
        </p:nvPicPr>
        <p:blipFill>
          <a:blip r:embed="rId7">
            <a:alphaModFix/>
          </a:blip>
          <a:stretch>
            <a:fillRect/>
          </a:stretch>
        </p:blipFill>
        <p:spPr>
          <a:xfrm>
            <a:off x="74925" y="127375"/>
            <a:ext cx="1894827" cy="748899"/>
          </a:xfrm>
          <a:prstGeom prst="rect">
            <a:avLst/>
          </a:prstGeom>
          <a:noFill/>
          <a:ln>
            <a:noFill/>
          </a:ln>
        </p:spPr>
      </p:pic>
      <p:pic>
        <p:nvPicPr>
          <p:cNvPr id="128" name="Google Shape;128;p21"/>
          <p:cNvPicPr preferRelativeResize="0"/>
          <p:nvPr/>
        </p:nvPicPr>
        <p:blipFill rotWithShape="1">
          <a:blip r:embed="rId6">
            <a:alphaModFix/>
          </a:blip>
          <a:srcRect b="0" l="0" r="0" t="0"/>
          <a:stretch/>
        </p:blipFill>
        <p:spPr>
          <a:xfrm>
            <a:off x="2931725" y="4126650"/>
            <a:ext cx="289500" cy="289500"/>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nvSpPr>
        <p:spPr>
          <a:xfrm>
            <a:off x="674075" y="894749"/>
            <a:ext cx="79206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36CF2"/>
                </a:solidFill>
                <a:latin typeface="Proxima Nova"/>
                <a:ea typeface="Proxima Nova"/>
                <a:cs typeface="Proxima Nova"/>
                <a:sym typeface="Proxima Nova"/>
              </a:rPr>
              <a:t>Need Help?</a:t>
            </a:r>
            <a:endParaRPr b="1" sz="2800">
              <a:solidFill>
                <a:srgbClr val="436CF2"/>
              </a:solidFill>
              <a:latin typeface="Proxima Nova"/>
              <a:ea typeface="Proxima Nova"/>
              <a:cs typeface="Proxima Nova"/>
              <a:sym typeface="Proxima Nova"/>
            </a:endParaRPr>
          </a:p>
          <a:p>
            <a:pPr indent="0" lvl="0" marL="0" rtl="0" algn="l">
              <a:spcBef>
                <a:spcPts val="1000"/>
              </a:spcBef>
              <a:spcAft>
                <a:spcPts val="0"/>
              </a:spcAft>
              <a:buNone/>
            </a:pPr>
            <a:r>
              <a:rPr lang="en" sz="2800">
                <a:latin typeface="Proxima Nova"/>
                <a:ea typeface="Proxima Nova"/>
                <a:cs typeface="Proxima Nova"/>
                <a:sym typeface="Proxima Nova"/>
              </a:rPr>
              <a:t>Contact your district support contact</a:t>
            </a:r>
            <a:endParaRPr sz="2800">
              <a:latin typeface="Proxima Nova"/>
              <a:ea typeface="Proxima Nova"/>
              <a:cs typeface="Proxima Nova"/>
              <a:sym typeface="Proxima Nova"/>
            </a:endParaRPr>
          </a:p>
          <a:p>
            <a:pPr indent="0" lvl="0" marL="0" rtl="0" algn="l">
              <a:spcBef>
                <a:spcPts val="1000"/>
              </a:spcBef>
              <a:spcAft>
                <a:spcPts val="1000"/>
              </a:spcAft>
              <a:buNone/>
            </a:pPr>
            <a:r>
              <a:t/>
            </a:r>
            <a:endParaRPr b="1" sz="2800">
              <a:latin typeface="Proxima Nova"/>
              <a:ea typeface="Proxima Nova"/>
              <a:cs typeface="Proxima Nova"/>
              <a:sym typeface="Proxima Nova"/>
            </a:endParaRPr>
          </a:p>
        </p:txBody>
      </p:sp>
      <p:pic>
        <p:nvPicPr>
          <p:cNvPr id="134" name="Google Shape;134;p22"/>
          <p:cNvPicPr preferRelativeResize="0"/>
          <p:nvPr/>
        </p:nvPicPr>
        <p:blipFill>
          <a:blip r:embed="rId3">
            <a:alphaModFix/>
          </a:blip>
          <a:stretch>
            <a:fillRect/>
          </a:stretch>
        </p:blipFill>
        <p:spPr>
          <a:xfrm>
            <a:off x="3739638" y="2233225"/>
            <a:ext cx="3374775" cy="2698000"/>
          </a:xfrm>
          <a:prstGeom prst="rect">
            <a:avLst/>
          </a:prstGeom>
          <a:noFill/>
          <a:ln>
            <a:noFill/>
          </a:ln>
          <a:effectLst>
            <a:outerShdw blurRad="57150" rotWithShape="0" algn="bl" dir="5400000" dist="19050">
              <a:srgbClr val="000000">
                <a:alpha val="50000"/>
              </a:srgbClr>
            </a:outerShdw>
          </a:effectLst>
        </p:spPr>
      </p:pic>
      <p:sp>
        <p:nvSpPr>
          <p:cNvPr id="135" name="Google Shape;135;p22"/>
          <p:cNvSpPr/>
          <p:nvPr/>
        </p:nvSpPr>
        <p:spPr>
          <a:xfrm>
            <a:off x="7033650" y="438700"/>
            <a:ext cx="2110500" cy="1328700"/>
          </a:xfrm>
          <a:prstGeom prst="rect">
            <a:avLst/>
          </a:prstGeom>
          <a:solidFill>
            <a:srgbClr val="9E59FF"/>
          </a:solid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b="1" lang="en" sz="800">
                <a:solidFill>
                  <a:srgbClr val="FFFFFF"/>
                </a:solidFill>
                <a:latin typeface="Proxima Nova"/>
                <a:ea typeface="Proxima Nova"/>
                <a:cs typeface="Proxima Nova"/>
                <a:sym typeface="Proxima Nova"/>
              </a:rPr>
              <a:t>Tip: </a:t>
            </a:r>
            <a:r>
              <a:rPr lang="en" sz="800">
                <a:solidFill>
                  <a:srgbClr val="FFFFFF"/>
                </a:solidFill>
                <a:latin typeface="Proxima Nova"/>
                <a:ea typeface="Proxima Nova"/>
                <a:cs typeface="Proxima Nova"/>
                <a:sym typeface="Proxima Nova"/>
              </a:rPr>
              <a:t>After you click on an application from the Clever Portal, your experience within the product is controlled from the application's end. If you are running into an issue within the application, </a:t>
            </a:r>
            <a:r>
              <a:rPr b="1" lang="en" sz="800">
                <a:solidFill>
                  <a:srgbClr val="FFFFFF"/>
                </a:solidFill>
                <a:latin typeface="Proxima Nova"/>
                <a:ea typeface="Proxima Nova"/>
                <a:cs typeface="Proxima Nova"/>
                <a:sym typeface="Proxima Nova"/>
              </a:rPr>
              <a:t>please contact our support team for help.</a:t>
            </a:r>
            <a:endParaRPr b="1" sz="800">
              <a:solidFill>
                <a:srgbClr val="FFFFFF"/>
              </a:solidFill>
              <a:latin typeface="Proxima Nova"/>
              <a:ea typeface="Proxima Nova"/>
              <a:cs typeface="Proxima Nova"/>
              <a:sym typeface="Proxima Nova"/>
            </a:endParaRPr>
          </a:p>
        </p:txBody>
      </p:sp>
      <p:pic>
        <p:nvPicPr>
          <p:cNvPr id="136" name="Google Shape;136;p22"/>
          <p:cNvPicPr preferRelativeResize="0"/>
          <p:nvPr/>
        </p:nvPicPr>
        <p:blipFill>
          <a:blip r:embed="rId4">
            <a:alphaModFix/>
          </a:blip>
          <a:stretch>
            <a:fillRect/>
          </a:stretch>
        </p:blipFill>
        <p:spPr>
          <a:xfrm>
            <a:off x="7114409" y="515098"/>
            <a:ext cx="378690" cy="378691"/>
          </a:xfrm>
          <a:prstGeom prst="rect">
            <a:avLst/>
          </a:prstGeom>
          <a:noFill/>
          <a:ln>
            <a:noFill/>
          </a:ln>
        </p:spPr>
      </p:pic>
      <p:sp>
        <p:nvSpPr>
          <p:cNvPr id="137" name="Google Shape;137;p22"/>
          <p:cNvSpPr txBox="1"/>
          <p:nvPr/>
        </p:nvSpPr>
        <p:spPr>
          <a:xfrm>
            <a:off x="805950" y="2798850"/>
            <a:ext cx="3267900" cy="1091400"/>
          </a:xfrm>
          <a:prstGeom prst="rect">
            <a:avLst/>
          </a:prstGeom>
          <a:noFill/>
          <a:ln>
            <a:noFill/>
          </a:ln>
        </p:spPr>
        <p:txBody>
          <a:bodyPr anchorCtr="0" anchor="t" bIns="91425" lIns="91425" spcFirstLastPara="1" rIns="91425" wrap="square" tIns="91425">
            <a:noAutofit/>
          </a:bodyPr>
          <a:lstStyle/>
          <a:p>
            <a:pPr indent="-209550" lvl="0" marL="228600" rtl="0" algn="l">
              <a:lnSpc>
                <a:spcPct val="100000"/>
              </a:lnSpc>
              <a:spcBef>
                <a:spcPts val="0"/>
              </a:spcBef>
              <a:spcAft>
                <a:spcPts val="0"/>
              </a:spcAft>
              <a:buSzPts val="1500"/>
              <a:buFont typeface="Proxima Nova"/>
              <a:buChar char="●"/>
            </a:pPr>
            <a:r>
              <a:rPr lang="en" sz="1500">
                <a:latin typeface="Proxima Nova"/>
                <a:ea typeface="Proxima Nova"/>
                <a:cs typeface="Proxima Nova"/>
                <a:sym typeface="Proxima Nova"/>
              </a:rPr>
              <a:t>Login problems</a:t>
            </a:r>
            <a:endParaRPr sz="1500">
              <a:latin typeface="Proxima Nova"/>
              <a:ea typeface="Proxima Nova"/>
              <a:cs typeface="Proxima Nova"/>
              <a:sym typeface="Proxima Nova"/>
            </a:endParaRPr>
          </a:p>
          <a:p>
            <a:pPr indent="-209550" lvl="0" marL="228600" rtl="0" algn="l">
              <a:lnSpc>
                <a:spcPct val="100000"/>
              </a:lnSpc>
              <a:spcBef>
                <a:spcPts val="1000"/>
              </a:spcBef>
              <a:spcAft>
                <a:spcPts val="0"/>
              </a:spcAft>
              <a:buSzPts val="1500"/>
              <a:buFont typeface="Proxima Nova"/>
              <a:buChar char="●"/>
            </a:pPr>
            <a:r>
              <a:rPr lang="en" sz="1500">
                <a:latin typeface="Proxima Nova"/>
                <a:ea typeface="Proxima Nova"/>
                <a:cs typeface="Proxima Nova"/>
                <a:sym typeface="Proxima Nova"/>
              </a:rPr>
              <a:t>Roster issues</a:t>
            </a:r>
            <a:endParaRPr sz="1500">
              <a:latin typeface="Proxima Nova"/>
              <a:ea typeface="Proxima Nova"/>
              <a:cs typeface="Proxima Nova"/>
              <a:sym typeface="Proxima Nova"/>
            </a:endParaRPr>
          </a:p>
          <a:p>
            <a:pPr indent="-209550" lvl="0" marL="228600" rtl="0" algn="l">
              <a:lnSpc>
                <a:spcPct val="100000"/>
              </a:lnSpc>
              <a:spcBef>
                <a:spcPts val="1000"/>
              </a:spcBef>
              <a:spcAft>
                <a:spcPts val="1000"/>
              </a:spcAft>
              <a:buSzPts val="1500"/>
              <a:buFont typeface="Proxima Nova"/>
              <a:buChar char="●"/>
            </a:pPr>
            <a:r>
              <a:rPr lang="en" sz="1500">
                <a:latin typeface="Proxima Nova"/>
                <a:ea typeface="Proxima Nova"/>
                <a:cs typeface="Proxima Nova"/>
                <a:sym typeface="Proxima Nova"/>
              </a:rPr>
              <a:t>Adding co-teachers</a:t>
            </a:r>
            <a:endParaRPr b="1" sz="1500">
              <a:highlight>
                <a:srgbClr val="FFF2CC"/>
              </a:highlight>
              <a:latin typeface="Proxima Nova"/>
              <a:ea typeface="Proxima Nova"/>
              <a:cs typeface="Proxima Nova"/>
              <a:sym typeface="Proxima Nova"/>
            </a:endParaRPr>
          </a:p>
        </p:txBody>
      </p:sp>
      <p:pic>
        <p:nvPicPr>
          <p:cNvPr id="138" name="Google Shape;138;p22"/>
          <p:cNvPicPr preferRelativeResize="0"/>
          <p:nvPr/>
        </p:nvPicPr>
        <p:blipFill>
          <a:blip r:embed="rId5">
            <a:alphaModFix/>
          </a:blip>
          <a:stretch>
            <a:fillRect/>
          </a:stretch>
        </p:blipFill>
        <p:spPr>
          <a:xfrm>
            <a:off x="74925" y="127375"/>
            <a:ext cx="1894827" cy="748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