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8" r:id="rId3"/>
    <p:sldId id="20576" r:id="rId4"/>
    <p:sldId id="20581" r:id="rId5"/>
    <p:sldId id="20582" r:id="rId6"/>
    <p:sldId id="20580" r:id="rId7"/>
    <p:sldId id="20583" r:id="rId8"/>
    <p:sldId id="20579" r:id="rId9"/>
    <p:sldId id="20584" r:id="rId10"/>
    <p:sldId id="205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E4E378-76AF-41F9-9615-B41C5270BDB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F39B2B-A2F3-4CF2-8F9A-939E7461D532}">
      <dgm:prSet/>
      <dgm:spPr/>
      <dgm:t>
        <a:bodyPr/>
        <a:lstStyle/>
        <a:p>
          <a:pPr algn="ctr"/>
          <a:r>
            <a:rPr lang="en-US" b="1" dirty="0"/>
            <a:t>Communication is key </a:t>
          </a:r>
          <a:endParaRPr lang="en-US" dirty="0"/>
        </a:p>
      </dgm:t>
    </dgm:pt>
    <dgm:pt modelId="{65D30827-8894-47C4-B414-0EEEADCFFB4B}" type="parTrans" cxnId="{37DCB355-601A-41DD-A4BB-2014BCDBB4A8}">
      <dgm:prSet/>
      <dgm:spPr/>
      <dgm:t>
        <a:bodyPr/>
        <a:lstStyle/>
        <a:p>
          <a:endParaRPr lang="en-US"/>
        </a:p>
      </dgm:t>
    </dgm:pt>
    <dgm:pt modelId="{1EB0E417-1540-4638-AE23-CE8BE9F81453}" type="sibTrans" cxnId="{37DCB355-601A-41DD-A4BB-2014BCDBB4A8}">
      <dgm:prSet/>
      <dgm:spPr/>
      <dgm:t>
        <a:bodyPr/>
        <a:lstStyle/>
        <a:p>
          <a:endParaRPr lang="en-US"/>
        </a:p>
      </dgm:t>
    </dgm:pt>
    <dgm:pt modelId="{4DCAFE06-A1AB-46FC-8027-D51E18DD0619}">
      <dgm:prSet/>
      <dgm:spPr/>
      <dgm:t>
        <a:bodyPr/>
        <a:lstStyle/>
        <a:p>
          <a:r>
            <a:rPr lang="en-US" b="1" dirty="0">
              <a:solidFill>
                <a:schemeClr val="accent2"/>
              </a:solidFill>
            </a:rPr>
            <a:t>Forecasting</a:t>
          </a:r>
          <a:r>
            <a:rPr lang="en-US" dirty="0"/>
            <a:t> – </a:t>
          </a:r>
          <a:r>
            <a:rPr lang="en-US" dirty="0" err="1"/>
            <a:t>Processorlink</a:t>
          </a:r>
          <a:r>
            <a:rPr lang="en-US" dirty="0"/>
            <a:t> calculator; K12 On Target planner or a spreadsheet calculator</a:t>
          </a:r>
        </a:p>
      </dgm:t>
    </dgm:pt>
    <dgm:pt modelId="{76FFAD7E-80D0-457D-B382-C6C04AD08A3B}" type="parTrans" cxnId="{DAC7B752-B234-4EB9-8AAF-7E0910F5355B}">
      <dgm:prSet/>
      <dgm:spPr/>
      <dgm:t>
        <a:bodyPr/>
        <a:lstStyle/>
        <a:p>
          <a:endParaRPr lang="en-US"/>
        </a:p>
      </dgm:t>
    </dgm:pt>
    <dgm:pt modelId="{39A3289C-94BC-4362-8848-B35D7C45B80B}" type="sibTrans" cxnId="{DAC7B752-B234-4EB9-8AAF-7E0910F5355B}">
      <dgm:prSet/>
      <dgm:spPr/>
      <dgm:t>
        <a:bodyPr/>
        <a:lstStyle/>
        <a:p>
          <a:endParaRPr lang="en-US"/>
        </a:p>
      </dgm:t>
    </dgm:pt>
    <dgm:pt modelId="{A8B86AED-3D5E-4D91-BD5B-DE1187A7BF2A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Distributor- your bid should have your estimated quantities needed.  </a:t>
          </a:r>
        </a:p>
      </dgm:t>
    </dgm:pt>
    <dgm:pt modelId="{1FEC5EA4-E20B-4E30-BA5E-8A5E26ADAC10}" type="parTrans" cxnId="{F4C74AD1-D056-46F8-A7D6-ED5EA669BFF0}">
      <dgm:prSet/>
      <dgm:spPr/>
      <dgm:t>
        <a:bodyPr/>
        <a:lstStyle/>
        <a:p>
          <a:endParaRPr lang="en-US"/>
        </a:p>
      </dgm:t>
    </dgm:pt>
    <dgm:pt modelId="{1C9DEA30-BE42-4D14-8BA0-D6277B776BFF}" type="sibTrans" cxnId="{F4C74AD1-D056-46F8-A7D6-ED5EA669BFF0}">
      <dgm:prSet/>
      <dgm:spPr/>
      <dgm:t>
        <a:bodyPr/>
        <a:lstStyle/>
        <a:p>
          <a:endParaRPr lang="en-US"/>
        </a:p>
      </dgm:t>
    </dgm:pt>
    <dgm:pt modelId="{3E8E2ECF-F622-4936-8A14-78C1EEC96657}">
      <dgm:prSet/>
      <dgm:spPr/>
      <dgm:t>
        <a:bodyPr/>
        <a:lstStyle/>
        <a:p>
          <a:r>
            <a:rPr lang="en-US" dirty="0"/>
            <a:t>Bid Awards –they should be given to your distributor &amp; manufacturer rep (Broker)  ASAP</a:t>
          </a:r>
        </a:p>
      </dgm:t>
    </dgm:pt>
    <dgm:pt modelId="{860069CE-A872-45B0-9CA5-C38241869B38}" type="parTrans" cxnId="{47733C17-982E-42EB-9A75-D0628261DC45}">
      <dgm:prSet/>
      <dgm:spPr/>
      <dgm:t>
        <a:bodyPr/>
        <a:lstStyle/>
        <a:p>
          <a:endParaRPr lang="en-US"/>
        </a:p>
      </dgm:t>
    </dgm:pt>
    <dgm:pt modelId="{3B20DAC8-6D77-4C52-8815-978F3B4A3B16}" type="sibTrans" cxnId="{47733C17-982E-42EB-9A75-D0628261DC45}">
      <dgm:prSet/>
      <dgm:spPr/>
      <dgm:t>
        <a:bodyPr/>
        <a:lstStyle/>
        <a:p>
          <a:endParaRPr lang="en-US"/>
        </a:p>
      </dgm:t>
    </dgm:pt>
    <dgm:pt modelId="{2C096EDD-0D04-4523-A1C0-BBD2D6E7F3EC}">
      <dgm:prSet/>
      <dgm:spPr/>
      <dgm:t>
        <a:bodyPr/>
        <a:lstStyle/>
        <a:p>
          <a:endParaRPr lang="en-US" dirty="0"/>
        </a:p>
      </dgm:t>
    </dgm:pt>
    <dgm:pt modelId="{C95752F9-4934-458E-A81F-9675168F6B9C}" type="parTrans" cxnId="{A807DF24-B656-4FDD-9E8B-2063297A5BD7}">
      <dgm:prSet/>
      <dgm:spPr/>
      <dgm:t>
        <a:bodyPr/>
        <a:lstStyle/>
        <a:p>
          <a:endParaRPr lang="en-US"/>
        </a:p>
      </dgm:t>
    </dgm:pt>
    <dgm:pt modelId="{5B71ADD4-EEE7-49BC-B958-2013288E3581}" type="sibTrans" cxnId="{A807DF24-B656-4FDD-9E8B-2063297A5BD7}">
      <dgm:prSet/>
      <dgm:spPr/>
      <dgm:t>
        <a:bodyPr/>
        <a:lstStyle/>
        <a:p>
          <a:endParaRPr lang="en-US"/>
        </a:p>
      </dgm:t>
    </dgm:pt>
    <dgm:pt modelId="{62DC71BD-9DAF-453F-B6E4-958FB5548DF1}">
      <dgm:prSet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dirty="0"/>
            <a:t>Processors need this for production purposes</a:t>
          </a:r>
        </a:p>
      </dgm:t>
    </dgm:pt>
    <dgm:pt modelId="{B7070031-C498-4D23-9FC3-CC43B29B4CF1}" type="parTrans" cxnId="{B2620379-5972-4A12-8FF8-8852286F6446}">
      <dgm:prSet/>
      <dgm:spPr/>
      <dgm:t>
        <a:bodyPr/>
        <a:lstStyle/>
        <a:p>
          <a:endParaRPr lang="en-US"/>
        </a:p>
      </dgm:t>
    </dgm:pt>
    <dgm:pt modelId="{84693C4F-D3D6-4234-9836-68F4E391DA01}" type="sibTrans" cxnId="{B2620379-5972-4A12-8FF8-8852286F6446}">
      <dgm:prSet/>
      <dgm:spPr/>
      <dgm:t>
        <a:bodyPr/>
        <a:lstStyle/>
        <a:p>
          <a:endParaRPr lang="en-US"/>
        </a:p>
      </dgm:t>
    </dgm:pt>
    <dgm:pt modelId="{1C579259-81DC-482B-91A3-D79108C601A4}">
      <dgm:prSet/>
      <dgm:spPr/>
      <dgm:t>
        <a:bodyPr/>
        <a:lstStyle/>
        <a:p>
          <a:pPr>
            <a:buFont typeface="Wingdings" panose="05000000000000000000" pitchFamily="2" charset="2"/>
            <a:buNone/>
          </a:pPr>
          <a:r>
            <a:rPr lang="en-US" dirty="0"/>
            <a:t> </a:t>
          </a:r>
        </a:p>
      </dgm:t>
    </dgm:pt>
    <dgm:pt modelId="{2EDD6400-76F2-4053-A500-324A21FA9C11}" type="parTrans" cxnId="{291926DB-A565-4CD2-87B3-5C40AD1CB90B}">
      <dgm:prSet/>
      <dgm:spPr/>
      <dgm:t>
        <a:bodyPr/>
        <a:lstStyle/>
        <a:p>
          <a:endParaRPr lang="en-US"/>
        </a:p>
      </dgm:t>
    </dgm:pt>
    <dgm:pt modelId="{1BBDE871-5615-412E-B7F7-6282D0DDE26C}" type="sibTrans" cxnId="{291926DB-A565-4CD2-87B3-5C40AD1CB90B}">
      <dgm:prSet/>
      <dgm:spPr/>
      <dgm:t>
        <a:bodyPr/>
        <a:lstStyle/>
        <a:p>
          <a:endParaRPr lang="en-US"/>
        </a:p>
      </dgm:t>
    </dgm:pt>
    <dgm:pt modelId="{FEA479C8-A454-4D53-A4FD-86B56C06483F}">
      <dgm:prSet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dirty="0"/>
            <a:t> Completed Calculators can provide number of cases each month </a:t>
          </a:r>
        </a:p>
      </dgm:t>
    </dgm:pt>
    <dgm:pt modelId="{CC69127A-C893-426B-A004-465A91690A81}" type="parTrans" cxnId="{79505F01-BB56-4155-BA23-64DAE052F960}">
      <dgm:prSet/>
      <dgm:spPr/>
      <dgm:t>
        <a:bodyPr/>
        <a:lstStyle/>
        <a:p>
          <a:endParaRPr lang="en-US"/>
        </a:p>
      </dgm:t>
    </dgm:pt>
    <dgm:pt modelId="{041A2FE5-42CC-424D-BAB1-EE5FDD6A73EE}" type="sibTrans" cxnId="{79505F01-BB56-4155-BA23-64DAE052F960}">
      <dgm:prSet/>
      <dgm:spPr/>
      <dgm:t>
        <a:bodyPr/>
        <a:lstStyle/>
        <a:p>
          <a:endParaRPr lang="en-US"/>
        </a:p>
      </dgm:t>
    </dgm:pt>
    <dgm:pt modelId="{7EB6B860-BB2B-485A-B04F-E9FD0E404CB4}">
      <dgm:prSet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dirty="0"/>
            <a:t>Assigns the correct distributor in </a:t>
          </a:r>
          <a:r>
            <a:rPr lang="en-US" dirty="0" err="1"/>
            <a:t>Processorlink</a:t>
          </a:r>
          <a:r>
            <a:rPr lang="en-US" dirty="0"/>
            <a:t> &amp; K12 Foodservices</a:t>
          </a:r>
        </a:p>
      </dgm:t>
    </dgm:pt>
    <dgm:pt modelId="{FC68046C-B3AA-4791-983B-8A37D783D803}" type="parTrans" cxnId="{633BC0AE-73D2-4A5D-A7D9-3CDC557BC95B}">
      <dgm:prSet/>
      <dgm:spPr/>
      <dgm:t>
        <a:bodyPr/>
        <a:lstStyle/>
        <a:p>
          <a:endParaRPr lang="en-US"/>
        </a:p>
      </dgm:t>
    </dgm:pt>
    <dgm:pt modelId="{1E630019-F799-48A7-B918-E9F655FC1CF0}" type="sibTrans" cxnId="{633BC0AE-73D2-4A5D-A7D9-3CDC557BC95B}">
      <dgm:prSet/>
      <dgm:spPr/>
      <dgm:t>
        <a:bodyPr/>
        <a:lstStyle/>
        <a:p>
          <a:endParaRPr lang="en-US"/>
        </a:p>
      </dgm:t>
    </dgm:pt>
    <dgm:pt modelId="{B252891A-BD89-44BA-8395-EB231FA4821B}">
      <dgm:prSet/>
      <dgm:spPr/>
      <dgm:t>
        <a:bodyPr/>
        <a:lstStyle/>
        <a:p>
          <a:pPr>
            <a:buFont typeface="Wingdings" panose="05000000000000000000" pitchFamily="2" charset="2"/>
            <a:buNone/>
          </a:pPr>
          <a:endParaRPr lang="en-US" dirty="0"/>
        </a:p>
      </dgm:t>
    </dgm:pt>
    <dgm:pt modelId="{B6DFDF9C-0242-4CC8-AE6A-927CF7E6F113}" type="parTrans" cxnId="{02A793B7-F082-4218-AF14-CA0F6DD9DF58}">
      <dgm:prSet/>
      <dgm:spPr/>
      <dgm:t>
        <a:bodyPr/>
        <a:lstStyle/>
        <a:p>
          <a:endParaRPr lang="en-US"/>
        </a:p>
      </dgm:t>
    </dgm:pt>
    <dgm:pt modelId="{4DE36E91-75F0-415A-81B1-86C9072DC3BF}" type="sibTrans" cxnId="{02A793B7-F082-4218-AF14-CA0F6DD9DF58}">
      <dgm:prSet/>
      <dgm:spPr/>
      <dgm:t>
        <a:bodyPr/>
        <a:lstStyle/>
        <a:p>
          <a:endParaRPr lang="en-US"/>
        </a:p>
      </dgm:t>
    </dgm:pt>
    <dgm:pt modelId="{67E4C745-8676-4DF4-8196-61DD02D3648E}">
      <dgm:prSet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dirty="0"/>
            <a:t>Helps the manufacturer with production numbers</a:t>
          </a:r>
        </a:p>
      </dgm:t>
    </dgm:pt>
    <dgm:pt modelId="{5F454765-7A24-46A4-B01E-27F953BB8A6C}" type="parTrans" cxnId="{5F605CAF-58BA-4D81-85CE-7AFB4197BDE8}">
      <dgm:prSet/>
      <dgm:spPr/>
      <dgm:t>
        <a:bodyPr/>
        <a:lstStyle/>
        <a:p>
          <a:endParaRPr lang="en-US"/>
        </a:p>
      </dgm:t>
    </dgm:pt>
    <dgm:pt modelId="{2F2363E0-023F-4CD5-8AAA-3612E45D3816}" type="sibTrans" cxnId="{5F605CAF-58BA-4D81-85CE-7AFB4197BDE8}">
      <dgm:prSet/>
      <dgm:spPr/>
      <dgm:t>
        <a:bodyPr/>
        <a:lstStyle/>
        <a:p>
          <a:endParaRPr lang="en-US"/>
        </a:p>
      </dgm:t>
    </dgm:pt>
    <dgm:pt modelId="{20BA2FB8-38EA-4559-AD54-ACFA8D491559}">
      <dgm:prSet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dirty="0"/>
            <a:t>Utilize this tool for completing State Survey</a:t>
          </a:r>
        </a:p>
      </dgm:t>
    </dgm:pt>
    <dgm:pt modelId="{9532716C-5995-4896-B7C3-1076F34401D4}" type="parTrans" cxnId="{CEFEF592-D1B2-4542-B579-79054603A8C9}">
      <dgm:prSet/>
      <dgm:spPr/>
      <dgm:t>
        <a:bodyPr/>
        <a:lstStyle/>
        <a:p>
          <a:endParaRPr lang="en-US"/>
        </a:p>
      </dgm:t>
    </dgm:pt>
    <dgm:pt modelId="{0DF89C1D-5324-4F6D-99DF-65D49031BEEE}" type="sibTrans" cxnId="{CEFEF592-D1B2-4542-B579-79054603A8C9}">
      <dgm:prSet/>
      <dgm:spPr/>
      <dgm:t>
        <a:bodyPr/>
        <a:lstStyle/>
        <a:p>
          <a:endParaRPr lang="en-US"/>
        </a:p>
      </dgm:t>
    </dgm:pt>
    <dgm:pt modelId="{11AB5C6E-4CAD-4958-8F1C-78E8DDFC0C87}" type="pres">
      <dgm:prSet presAssocID="{24E4E378-76AF-41F9-9615-B41C5270BDBF}" presName="linear" presStyleCnt="0">
        <dgm:presLayoutVars>
          <dgm:animLvl val="lvl"/>
          <dgm:resizeHandles val="exact"/>
        </dgm:presLayoutVars>
      </dgm:prSet>
      <dgm:spPr/>
    </dgm:pt>
    <dgm:pt modelId="{A36D75E1-0D0F-4116-BE98-B90100A4CED0}" type="pres">
      <dgm:prSet presAssocID="{9BF39B2B-A2F3-4CF2-8F9A-939E7461D532}" presName="parentText" presStyleLbl="node1" presStyleIdx="0" presStyleCnt="1" custLinFactNeighborX="-69599" custLinFactNeighborY="-5501">
        <dgm:presLayoutVars>
          <dgm:chMax val="0"/>
          <dgm:bulletEnabled val="1"/>
        </dgm:presLayoutVars>
      </dgm:prSet>
      <dgm:spPr/>
    </dgm:pt>
    <dgm:pt modelId="{36885C14-FC24-40A2-B06D-0397AB63ADD7}" type="pres">
      <dgm:prSet presAssocID="{9BF39B2B-A2F3-4CF2-8F9A-939E7461D532}" presName="childText" presStyleLbl="revTx" presStyleIdx="0" presStyleCnt="1" custScaleY="117230">
        <dgm:presLayoutVars>
          <dgm:bulletEnabled val="1"/>
        </dgm:presLayoutVars>
      </dgm:prSet>
      <dgm:spPr/>
    </dgm:pt>
  </dgm:ptLst>
  <dgm:cxnLst>
    <dgm:cxn modelId="{79505F01-BB56-4155-BA23-64DAE052F960}" srcId="{A8B86AED-3D5E-4D91-BD5B-DE1187A7BF2A}" destId="{FEA479C8-A454-4D53-A4FD-86B56C06483F}" srcOrd="0" destOrd="0" parTransId="{CC69127A-C893-426B-A004-465A91690A81}" sibTransId="{041A2FE5-42CC-424D-BAB1-EE5FDD6A73EE}"/>
    <dgm:cxn modelId="{8285BF0D-EC89-438B-AB80-309760C2D3A2}" type="presOf" srcId="{24E4E378-76AF-41F9-9615-B41C5270BDBF}" destId="{11AB5C6E-4CAD-4958-8F1C-78E8DDFC0C87}" srcOrd="0" destOrd="0" presId="urn:microsoft.com/office/officeart/2005/8/layout/vList2"/>
    <dgm:cxn modelId="{47733C17-982E-42EB-9A75-D0628261DC45}" srcId="{9BF39B2B-A2F3-4CF2-8F9A-939E7461D532}" destId="{3E8E2ECF-F622-4936-8A14-78C1EEC96657}" srcOrd="5" destOrd="0" parTransId="{860069CE-A872-45B0-9CA5-C38241869B38}" sibTransId="{3B20DAC8-6D77-4C52-8815-978F3B4A3B16}"/>
    <dgm:cxn modelId="{A807DF24-B656-4FDD-9E8B-2063297A5BD7}" srcId="{9BF39B2B-A2F3-4CF2-8F9A-939E7461D532}" destId="{2C096EDD-0D04-4523-A1C0-BBD2D6E7F3EC}" srcOrd="0" destOrd="0" parTransId="{C95752F9-4934-458E-A81F-9675168F6B9C}" sibTransId="{5B71ADD4-EEE7-49BC-B958-2013288E3581}"/>
    <dgm:cxn modelId="{D89E9444-31C2-4A47-93D9-432B39C664EE}" type="presOf" srcId="{3E8E2ECF-F622-4936-8A14-78C1EEC96657}" destId="{36885C14-FC24-40A2-B06D-0397AB63ADD7}" srcOrd="0" destOrd="8" presId="urn:microsoft.com/office/officeart/2005/8/layout/vList2"/>
    <dgm:cxn modelId="{DAFB3469-125A-4D23-94A5-316ECBB3C403}" type="presOf" srcId="{1C579259-81DC-482B-91A3-D79108C601A4}" destId="{36885C14-FC24-40A2-B06D-0397AB63ADD7}" srcOrd="0" destOrd="4" presId="urn:microsoft.com/office/officeart/2005/8/layout/vList2"/>
    <dgm:cxn modelId="{E07F766A-FFA2-41C8-9BB1-F265BE5EDBF1}" type="presOf" srcId="{9BF39B2B-A2F3-4CF2-8F9A-939E7461D532}" destId="{A36D75E1-0D0F-4116-BE98-B90100A4CED0}" srcOrd="0" destOrd="0" presId="urn:microsoft.com/office/officeart/2005/8/layout/vList2"/>
    <dgm:cxn modelId="{6FEC286B-D755-40A0-B84A-D4B6DFADB3A2}" type="presOf" srcId="{FEA479C8-A454-4D53-A4FD-86B56C06483F}" destId="{36885C14-FC24-40A2-B06D-0397AB63ADD7}" srcOrd="0" destOrd="6" presId="urn:microsoft.com/office/officeart/2005/8/layout/vList2"/>
    <dgm:cxn modelId="{03017D70-DA2B-4842-9B8D-02ECC7B332C6}" type="presOf" srcId="{67E4C745-8676-4DF4-8196-61DD02D3648E}" destId="{36885C14-FC24-40A2-B06D-0397AB63ADD7}" srcOrd="0" destOrd="9" presId="urn:microsoft.com/office/officeart/2005/8/layout/vList2"/>
    <dgm:cxn modelId="{DAC7B752-B234-4EB9-8AAF-7E0910F5355B}" srcId="{9BF39B2B-A2F3-4CF2-8F9A-939E7461D532}" destId="{4DCAFE06-A1AB-46FC-8027-D51E18DD0619}" srcOrd="1" destOrd="0" parTransId="{76FFAD7E-80D0-457D-B382-C6C04AD08A3B}" sibTransId="{39A3289C-94BC-4362-8848-B35D7C45B80B}"/>
    <dgm:cxn modelId="{37DCB355-601A-41DD-A4BB-2014BCDBB4A8}" srcId="{24E4E378-76AF-41F9-9615-B41C5270BDBF}" destId="{9BF39B2B-A2F3-4CF2-8F9A-939E7461D532}" srcOrd="0" destOrd="0" parTransId="{65D30827-8894-47C4-B414-0EEEADCFFB4B}" sibTransId="{1EB0E417-1540-4638-AE23-CE8BE9F81453}"/>
    <dgm:cxn modelId="{B2620379-5972-4A12-8FF8-8852286F6446}" srcId="{4DCAFE06-A1AB-46FC-8027-D51E18DD0619}" destId="{62DC71BD-9DAF-453F-B6E4-958FB5548DF1}" srcOrd="1" destOrd="0" parTransId="{B7070031-C498-4D23-9FC3-CC43B29B4CF1}" sibTransId="{84693C4F-D3D6-4234-9836-68F4E391DA01}"/>
    <dgm:cxn modelId="{A3E86A89-0CBA-45C0-ADB6-FC230D326847}" type="presOf" srcId="{B252891A-BD89-44BA-8395-EB231FA4821B}" destId="{36885C14-FC24-40A2-B06D-0397AB63ADD7}" srcOrd="0" destOrd="7" presId="urn:microsoft.com/office/officeart/2005/8/layout/vList2"/>
    <dgm:cxn modelId="{CEFEF592-D1B2-4542-B579-79054603A8C9}" srcId="{4DCAFE06-A1AB-46FC-8027-D51E18DD0619}" destId="{20BA2FB8-38EA-4559-AD54-ACFA8D491559}" srcOrd="0" destOrd="0" parTransId="{9532716C-5995-4896-B7C3-1076F34401D4}" sibTransId="{0DF89C1D-5324-4F6D-99DF-65D49031BEEE}"/>
    <dgm:cxn modelId="{633BC0AE-73D2-4A5D-A7D9-3CDC557BC95B}" srcId="{3E8E2ECF-F622-4936-8A14-78C1EEC96657}" destId="{7EB6B860-BB2B-485A-B04F-E9FD0E404CB4}" srcOrd="1" destOrd="0" parTransId="{FC68046C-B3AA-4791-983B-8A37D783D803}" sibTransId="{1E630019-F799-48A7-B918-E9F655FC1CF0}"/>
    <dgm:cxn modelId="{5F605CAF-58BA-4D81-85CE-7AFB4197BDE8}" srcId="{3E8E2ECF-F622-4936-8A14-78C1EEC96657}" destId="{67E4C745-8676-4DF4-8196-61DD02D3648E}" srcOrd="0" destOrd="0" parTransId="{5F454765-7A24-46A4-B01E-27F953BB8A6C}" sibTransId="{2F2363E0-023F-4CD5-8AAA-3612E45D3816}"/>
    <dgm:cxn modelId="{15E3C4B0-44FF-4B03-A4A4-07FFC314ABC3}" type="presOf" srcId="{A8B86AED-3D5E-4D91-BD5B-DE1187A7BF2A}" destId="{36885C14-FC24-40A2-B06D-0397AB63ADD7}" srcOrd="0" destOrd="5" presId="urn:microsoft.com/office/officeart/2005/8/layout/vList2"/>
    <dgm:cxn modelId="{F109A0B1-F73E-4C17-8E36-9972BDC5A1AE}" type="presOf" srcId="{7EB6B860-BB2B-485A-B04F-E9FD0E404CB4}" destId="{36885C14-FC24-40A2-B06D-0397AB63ADD7}" srcOrd="0" destOrd="10" presId="urn:microsoft.com/office/officeart/2005/8/layout/vList2"/>
    <dgm:cxn modelId="{02A793B7-F082-4218-AF14-CA0F6DD9DF58}" srcId="{9BF39B2B-A2F3-4CF2-8F9A-939E7461D532}" destId="{B252891A-BD89-44BA-8395-EB231FA4821B}" srcOrd="4" destOrd="0" parTransId="{B6DFDF9C-0242-4CC8-AE6A-927CF7E6F113}" sibTransId="{4DE36E91-75F0-415A-81B1-86C9072DC3BF}"/>
    <dgm:cxn modelId="{68DFE3BB-BB94-4F0A-B936-94CA7D571F15}" type="presOf" srcId="{20BA2FB8-38EA-4559-AD54-ACFA8D491559}" destId="{36885C14-FC24-40A2-B06D-0397AB63ADD7}" srcOrd="0" destOrd="2" presId="urn:microsoft.com/office/officeart/2005/8/layout/vList2"/>
    <dgm:cxn modelId="{F4C74AD1-D056-46F8-A7D6-ED5EA669BFF0}" srcId="{9BF39B2B-A2F3-4CF2-8F9A-939E7461D532}" destId="{A8B86AED-3D5E-4D91-BD5B-DE1187A7BF2A}" srcOrd="3" destOrd="0" parTransId="{1FEC5EA4-E20B-4E30-BA5E-8A5E26ADAC10}" sibTransId="{1C9DEA30-BE42-4D14-8BA0-D6277B776BFF}"/>
    <dgm:cxn modelId="{291926DB-A565-4CD2-87B3-5C40AD1CB90B}" srcId="{9BF39B2B-A2F3-4CF2-8F9A-939E7461D532}" destId="{1C579259-81DC-482B-91A3-D79108C601A4}" srcOrd="2" destOrd="0" parTransId="{2EDD6400-76F2-4053-A500-324A21FA9C11}" sibTransId="{1BBDE871-5615-412E-B7F7-6282D0DDE26C}"/>
    <dgm:cxn modelId="{76AFFAEA-9D54-4F33-9133-B8139B75C4D1}" type="presOf" srcId="{62DC71BD-9DAF-453F-B6E4-958FB5548DF1}" destId="{36885C14-FC24-40A2-B06D-0397AB63ADD7}" srcOrd="0" destOrd="3" presId="urn:microsoft.com/office/officeart/2005/8/layout/vList2"/>
    <dgm:cxn modelId="{66CE99F3-4F37-4A42-82CC-05D3A1301744}" type="presOf" srcId="{2C096EDD-0D04-4523-A1C0-BBD2D6E7F3EC}" destId="{36885C14-FC24-40A2-B06D-0397AB63ADD7}" srcOrd="0" destOrd="0" presId="urn:microsoft.com/office/officeart/2005/8/layout/vList2"/>
    <dgm:cxn modelId="{8DC033FD-6585-4125-8E31-A4F7B75B16E1}" type="presOf" srcId="{4DCAFE06-A1AB-46FC-8027-D51E18DD0619}" destId="{36885C14-FC24-40A2-B06D-0397AB63ADD7}" srcOrd="0" destOrd="1" presId="urn:microsoft.com/office/officeart/2005/8/layout/vList2"/>
    <dgm:cxn modelId="{358EB8DD-8D2D-4F1E-9D18-532925D75668}" type="presParOf" srcId="{11AB5C6E-4CAD-4958-8F1C-78E8DDFC0C87}" destId="{A36D75E1-0D0F-4116-BE98-B90100A4CED0}" srcOrd="0" destOrd="0" presId="urn:microsoft.com/office/officeart/2005/8/layout/vList2"/>
    <dgm:cxn modelId="{7C261016-4325-4F84-B590-31C9D34E9480}" type="presParOf" srcId="{11AB5C6E-4CAD-4958-8F1C-78E8DDFC0C87}" destId="{36885C14-FC24-40A2-B06D-0397AB63ADD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6D75E1-0D0F-4116-BE98-B90100A4CED0}">
      <dsp:nvSpPr>
        <dsp:cNvPr id="0" name=""/>
        <dsp:cNvSpPr/>
      </dsp:nvSpPr>
      <dsp:spPr>
        <a:xfrm>
          <a:off x="0" y="0"/>
          <a:ext cx="6555347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Communication is key </a:t>
          </a:r>
          <a:endParaRPr lang="en-US" sz="2200" kern="1200" dirty="0"/>
        </a:p>
      </dsp:txBody>
      <dsp:txXfrm>
        <a:off x="25759" y="25759"/>
        <a:ext cx="6503829" cy="476152"/>
      </dsp:txXfrm>
    </dsp:sp>
    <dsp:sp modelId="{36885C14-FC24-40A2-B06D-0397AB63ADD7}">
      <dsp:nvSpPr>
        <dsp:cNvPr id="0" name=""/>
        <dsp:cNvSpPr/>
      </dsp:nvSpPr>
      <dsp:spPr>
        <a:xfrm>
          <a:off x="0" y="653784"/>
          <a:ext cx="6555347" cy="4377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13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1" kern="1200" dirty="0">
              <a:solidFill>
                <a:schemeClr val="accent2"/>
              </a:solidFill>
            </a:rPr>
            <a:t>Forecasting</a:t>
          </a:r>
          <a:r>
            <a:rPr lang="en-US" sz="1700" kern="1200" dirty="0"/>
            <a:t> – </a:t>
          </a:r>
          <a:r>
            <a:rPr lang="en-US" sz="1700" kern="1200" dirty="0" err="1"/>
            <a:t>Processorlink</a:t>
          </a:r>
          <a:r>
            <a:rPr lang="en-US" sz="1700" kern="1200" dirty="0"/>
            <a:t> calculator; K12 On Target planner or a spreadsheet calculator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Ø"/>
          </a:pPr>
          <a:r>
            <a:rPr lang="en-US" sz="1700" kern="1200" dirty="0"/>
            <a:t>Utilize this tool for completing State Survey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Ø"/>
          </a:pPr>
          <a:r>
            <a:rPr lang="en-US" sz="1700" kern="1200" dirty="0"/>
            <a:t>Processors need this for production purposes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None/>
          </a:pPr>
          <a:r>
            <a:rPr lang="en-US" sz="1700" kern="1200" dirty="0"/>
            <a:t>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1700" kern="1200" dirty="0"/>
            <a:t>Distributor- your bid should have your estimated quantities needed.  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Ø"/>
          </a:pPr>
          <a:r>
            <a:rPr lang="en-US" sz="1700" kern="1200" dirty="0"/>
            <a:t> Completed Calculators can provide number of cases each month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None/>
          </a:pP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Bid Awards –they should be given to your distributor &amp; manufacturer rep (Broker)  ASAP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Ø"/>
          </a:pPr>
          <a:r>
            <a:rPr lang="en-US" sz="1700" kern="1200" dirty="0"/>
            <a:t>Helps the manufacturer with production numbers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Ø"/>
          </a:pPr>
          <a:r>
            <a:rPr lang="en-US" sz="1700" kern="1200" dirty="0"/>
            <a:t>Assigns the correct distributor in </a:t>
          </a:r>
          <a:r>
            <a:rPr lang="en-US" sz="1700" kern="1200" dirty="0" err="1"/>
            <a:t>Processorlink</a:t>
          </a:r>
          <a:r>
            <a:rPr lang="en-US" sz="1700" kern="1200" dirty="0"/>
            <a:t> &amp; K12 Foodservices</a:t>
          </a:r>
        </a:p>
      </dsp:txBody>
      <dsp:txXfrm>
        <a:off x="0" y="653784"/>
        <a:ext cx="6555347" cy="4377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FD305-D96C-4B07-9B9F-FC198D021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E90D5D-2950-4133-946C-28154267F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D7F12-C007-47DE-B9D3-0BD2EFF2B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B9ED-F933-435A-A042-014EAA45A44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8DCA7-9939-4953-897F-F7E3BF594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958CE-57F0-49FF-970A-274EBF6BC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02A-436C-4EE9-93F3-EB909FF39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2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50BBF-79FE-47C1-A82B-A9D043222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984858-2208-49C0-A244-A741F73B2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5905C-9146-4F90-A0B0-79D42584D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B9ED-F933-435A-A042-014EAA45A44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A1262-4F48-4BF2-8538-F65B48EB7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A0749-0E01-4D6F-9573-218804F0B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02A-436C-4EE9-93F3-EB909FF39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5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5976C6-F06D-4A5C-A27A-CDF5DF12D2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B08A67-1BD7-4036-9F7F-F00A47A5F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60308-0D9C-4F67-AA67-B63F5E834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B9ED-F933-435A-A042-014EAA45A44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489CE-7F2D-4FA4-9A15-84E211261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A6F8B-37C0-44DB-939F-1025A570D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02A-436C-4EE9-93F3-EB909FF39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3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F8C47-F62C-448B-8A48-1FF00A8E8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99364-CB28-49DC-9693-78F1FA19A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4532B-0C41-462D-AACA-DA9EF6AB5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9C48-CEA3-4F56-B001-5E907CBC571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5162C-861D-447F-8AF4-72F526A6D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0C85-A13F-4032-A10D-E7F4C1DC7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1B4-8B73-4988-9E17-2050786C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43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5EBD-E9CA-4D32-8838-910A97EE6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1B64EE-D586-4DB4-956A-53FB0984F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2FFC0-11E2-4898-8430-A6F8365BF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405F-E38D-4A6C-B800-56C678F3850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E14A9-A545-41EC-BC05-245BA40A6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9FA0E-9D14-4898-812A-59A348C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2A54-D651-4019-96B8-085EC3291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7FE14-C86F-4AC3-82FB-732D83E9F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5454D-06D0-4F0A-8785-E429E9C02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8ADE7-D984-4DA0-832E-6C7E1E667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B9ED-F933-435A-A042-014EAA45A44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4BBEB-5CAF-4DAC-9C19-41BC0487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D63F0-EBB2-4C2E-BFDC-9CEE91239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02A-436C-4EE9-93F3-EB909FF39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4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C98C5-9EEE-4010-965E-A75FF28F6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50DE97-7A0B-4364-87D0-F082DAA57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FA31D-9538-4B33-BDFB-D6ADD456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B9ED-F933-435A-A042-014EAA45A44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91A04-0BB9-4CB3-BBFA-FF0FB0A99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25C4D-7C4E-44B7-892A-C1B2789F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02A-436C-4EE9-93F3-EB909FF39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5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836B6-7152-48F3-B573-D7BE8C080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5A21A-4DD1-4B7D-BDD0-32CB4A150F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2B7B4E-47EE-4C2D-8460-3376ED136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E50809-AC1D-48AC-B333-FE2639C1C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B9ED-F933-435A-A042-014EAA45A44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F7488A-5DC7-49A8-894A-B163DB09E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6C8E9C-88E7-4F07-AEC4-67ACC334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02A-436C-4EE9-93F3-EB909FF39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52A1F-42B0-4916-A3B8-2C67D7CA3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09D92-A5E8-4518-BEE8-154D86883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CA97EF-C8C4-40FB-9565-62FBC7758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538624-E3B5-45A8-9042-ECCD60337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B9669B-79F6-42F6-B11F-F4017AB2BA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F1B65-DF81-4681-BF32-39E90AF53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B9ED-F933-435A-A042-014EAA45A44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1F7BFD-E820-4BCB-BBA8-85D153E23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D89988-1447-4D96-9E57-DA948130A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02A-436C-4EE9-93F3-EB909FF39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3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1A0A3-096C-43CF-8D4B-7C815B92D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DB8596-5C32-466B-9AF5-DC9C7E68A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B9ED-F933-435A-A042-014EAA45A44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525590-4461-41D5-B5CF-C806FBF3A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23C5A-DDE8-4256-86CE-731E15498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02A-436C-4EE9-93F3-EB909FF39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6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AF518-4F47-4448-98BC-5F2DB9FE1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B9ED-F933-435A-A042-014EAA45A44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44CD66-4AE7-47FB-B806-4E2C29E52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4C08EE-6F7A-46DD-8BAA-96F36EE8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02A-436C-4EE9-93F3-EB909FF39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1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21EA-BE79-4E12-8EE4-B40CB38B4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A261F-5499-4E41-9D49-462DBC00F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36DC01-4A9F-4B93-8F07-B5DB90752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78197-49BD-4285-9E34-0AE93589E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B9ED-F933-435A-A042-014EAA45A44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58298-96DA-450C-A60E-FC56D72B3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4CE43D-6D41-45F8-9C35-EC7CF9E24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02A-436C-4EE9-93F3-EB909FF39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9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E777B-B124-44D7-9436-E60C256DC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2ABEE9-7E1C-4247-B377-BC358C420C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642EB-195B-46B9-B884-36C0DF734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25B36-21A4-4472-80C0-60DE53464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B9ED-F933-435A-A042-014EAA45A44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4A173F-D0E6-4CA2-871E-C54F90F9D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AAE04-2B69-483E-867C-1E3CFA6D4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02A-436C-4EE9-93F3-EB909FF39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0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61D1C0-ADCF-41B7-9015-8C09F3598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F3F59-6B25-427F-9B53-93C666D36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5D7D6-6D98-4DCE-BB3F-D67CD0129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FB9ED-F933-435A-A042-014EAA45A44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AE0C2-2017-4F3B-A5B7-BE395B735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AB8A9-5C5B-4CF0-8D80-88E70212A5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5B02A-436C-4EE9-93F3-EB909FF39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7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9750E3-AF8C-460E-AD9F-5DA891A3E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9A7120-19C2-4D41-9CFB-C9F69358D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C9D3D-DDB3-41E4-B50A-796305D32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29C48-CEA3-4F56-B001-5E907CBC571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915E7-157B-4F38-993D-E925A8A720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A387C-BC4A-468E-AB0B-B0984E9A5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F01B4-8B73-4988-9E17-2050786C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7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athy.sparks@asmwaypoint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processorlink.com/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athy.sparks@asmwaypoint.com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F1C146-EE1E-4FA4-B1EF-35978427D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620" y="921715"/>
            <a:ext cx="5406976" cy="2635993"/>
          </a:xfrm>
        </p:spPr>
        <p:txBody>
          <a:bodyPr anchor="b">
            <a:normAutofit/>
          </a:bodyPr>
          <a:lstStyle/>
          <a:p>
            <a:pPr algn="l"/>
            <a:br>
              <a:rPr lang="en-US" sz="4800" dirty="0"/>
            </a:br>
            <a:endParaRPr lang="en-US" sz="4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F465EA-1D12-475E-926B-931772835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42" y="4541263"/>
            <a:ext cx="5110827" cy="1395022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>
                <a:solidFill>
                  <a:srgbClr val="FFFFFF"/>
                </a:solidFill>
              </a:rPr>
              <a:t>Cathy Sparks – National Commodity Director </a:t>
            </a:r>
          </a:p>
          <a:p>
            <a:pPr algn="l"/>
            <a:r>
              <a:rPr lang="en-US" sz="1900" dirty="0">
                <a:solidFill>
                  <a:srgbClr val="FFFFFF"/>
                </a:solidFill>
                <a:hlinkClick r:id="rId2"/>
              </a:rPr>
              <a:t>Cathy.sparks@asmwaypoint.com</a:t>
            </a:r>
            <a:endParaRPr lang="en-US" sz="1900" dirty="0">
              <a:solidFill>
                <a:srgbClr val="FFFFFF"/>
              </a:solidFill>
            </a:endParaRPr>
          </a:p>
          <a:p>
            <a:pPr algn="l"/>
            <a:r>
              <a:rPr lang="en-US" sz="1900" dirty="0">
                <a:solidFill>
                  <a:srgbClr val="FFFFFF"/>
                </a:solidFill>
              </a:rPr>
              <a:t>812-272-9778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2093DC-902E-4416-8DE5-70C65C05FB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761" y="2758227"/>
            <a:ext cx="5098860" cy="118749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5F0B3D-B4BA-4875-A74D-FF3DE9224EC0}"/>
              </a:ext>
            </a:extLst>
          </p:cNvPr>
          <p:cNvSpPr txBox="1"/>
          <p:nvPr/>
        </p:nvSpPr>
        <p:spPr>
          <a:xfrm>
            <a:off x="394619" y="921715"/>
            <a:ext cx="607329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Biome Light" panose="020B0502040204020203" pitchFamily="34" charset="0"/>
                <a:cs typeface="Biome Light" panose="020B0502040204020203" pitchFamily="34" charset="0"/>
              </a:rPr>
              <a:t>USDA FOODS: FORECASTING FOR THE FUTURE</a:t>
            </a:r>
          </a:p>
          <a:p>
            <a:r>
              <a:rPr lang="en-US" dirty="0"/>
              <a:t>                       </a:t>
            </a:r>
            <a:r>
              <a:rPr lang="en-US" sz="1400" dirty="0">
                <a:latin typeface="Biome Light" panose="020B0303030204020804" pitchFamily="34" charset="0"/>
                <a:cs typeface="Biome Light" panose="020B0303030204020804" pitchFamily="34" charset="0"/>
              </a:rPr>
              <a:t>UTILIZING THE TOOLS AVAILABLE </a:t>
            </a:r>
          </a:p>
        </p:txBody>
      </p:sp>
    </p:spTree>
    <p:extLst>
      <p:ext uri="{BB962C8B-B14F-4D97-AF65-F5344CB8AC3E}">
        <p14:creationId xmlns:p14="http://schemas.microsoft.com/office/powerpoint/2010/main" val="1645354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TextBox 2">
            <a:extLst>
              <a:ext uri="{FF2B5EF4-FFF2-40B4-BE49-F238E27FC236}">
                <a16:creationId xmlns:a16="http://schemas.microsoft.com/office/drawing/2014/main" id="{186830BA-32E1-8681-1824-E707E53956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4650036"/>
              </p:ext>
            </p:extLst>
          </p:nvPr>
        </p:nvGraphicFramePr>
        <p:xfrm>
          <a:off x="2615164" y="655976"/>
          <a:ext cx="6555347" cy="5157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6337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1485CA-19C0-4D9B-9B2E-F46DF54A55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16364"/>
            <a:ext cx="10905066" cy="5425271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19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A0FAC1-15D3-4FCF-B079-814716708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16364"/>
            <a:ext cx="10905066" cy="5425271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07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EB1965-25DC-4E02-9C2E-508A42DDD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299299"/>
            <a:ext cx="10264697" cy="1713195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rgbClr val="FFFFFF"/>
                </a:solidFill>
              </a:rPr>
              <a:t>				          Commodity Planning Made Easy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F0B43-D4C8-46DF-95FB-76267AB31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032" y="2773018"/>
            <a:ext cx="9547587" cy="4720698"/>
          </a:xfrm>
        </p:spPr>
        <p:txBody>
          <a:bodyPr anchor="ctr"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	Commodity Processors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who </a:t>
            </a:r>
            <a:r>
              <a:rPr lang="en-US" sz="18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partner with Fidelis Information Systems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	 offer the </a:t>
            </a:r>
            <a:r>
              <a:rPr lang="en-US" sz="1800" b="1" i="0" u="none" strike="noStrike" baseline="0" dirty="0">
                <a:solidFill>
                  <a:srgbClr val="ECAE3D"/>
                </a:solidFill>
                <a:latin typeface="Calibri-Bold"/>
              </a:rPr>
              <a:t>ProcessorLink Calculator Service</a:t>
            </a:r>
            <a:r>
              <a:rPr lang="en-US" sz="1800" b="0" i="0" u="none" strike="noStrike" baseline="0" dirty="0">
                <a:solidFill>
                  <a:srgbClr val="ECAE3D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This new service offers you…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One‐stop management of your commodity diversions across all participating processors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Customized display showing historical purchase data to help guide you in product selection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Streamlined </a:t>
            </a:r>
            <a:r>
              <a:rPr lang="en-US" sz="18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forecasting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communication with your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manufacturing partners</a:t>
            </a:r>
          </a:p>
          <a:p>
            <a:pPr marL="0" indent="0" algn="l">
              <a:buNone/>
            </a:pP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	For more information on this powerful new planning tool, log into your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ProcessorLink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  	account.  If you don’t have an account – follow the instructions below.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to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www.processorlink.com</a:t>
            </a: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need an account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school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electronic form that pops up 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l">
              <a:buNone/>
            </a:pPr>
            <a:endParaRPr lang="en-US" sz="1800" b="0" i="0" u="none" strike="noStrike" baseline="0" dirty="0"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3C1180-A461-4925-85B3-6F07316FA1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506" y="997988"/>
            <a:ext cx="3604163" cy="101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328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1F41F-AA2A-45A7-89A1-8388D624F5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666E43-84D2-4307-AFF5-9942DBE8C0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71192"/>
            <a:ext cx="9144000" cy="248660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B56A62-BA0E-4247-BCAD-9B7433F95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646" y="1227350"/>
            <a:ext cx="9215534" cy="2177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2FD0AE-2B3D-4B57-9709-A34606A465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57912"/>
            <a:ext cx="12192000" cy="32808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E63D163-4AF7-4F99-99D8-6DBEB67DD8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212" y="107858"/>
            <a:ext cx="3604163" cy="1014505"/>
          </a:xfrm>
          <a:prstGeom prst="rect">
            <a:avLst/>
          </a:prstGeom>
        </p:spPr>
      </p:pic>
      <p:sp>
        <p:nvSpPr>
          <p:cNvPr id="9" name="Arrow: Left 8">
            <a:extLst>
              <a:ext uri="{FF2B5EF4-FFF2-40B4-BE49-F238E27FC236}">
                <a16:creationId xmlns:a16="http://schemas.microsoft.com/office/drawing/2014/main" id="{165226DB-485C-4F97-B473-88E8C46988B7}"/>
              </a:ext>
            </a:extLst>
          </p:cNvPr>
          <p:cNvSpPr/>
          <p:nvPr/>
        </p:nvSpPr>
        <p:spPr>
          <a:xfrm>
            <a:off x="10923380" y="222308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66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EB1965-25DC-4E02-9C2E-508A42DDD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299299"/>
            <a:ext cx="10264697" cy="171319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					Commodity Planning Made Easy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F0B43-D4C8-46DF-95FB-76267AB31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032" y="2530056"/>
            <a:ext cx="9547587" cy="4950541"/>
          </a:xfrm>
        </p:spPr>
        <p:txBody>
          <a:bodyPr anchor="ctr">
            <a:normAutofit fontScale="70000" lnSpcReduction="20000"/>
          </a:bodyPr>
          <a:lstStyle/>
          <a:p>
            <a:pPr marL="0" indent="0" algn="l">
              <a:buNone/>
            </a:pPr>
            <a:r>
              <a:rPr lang="en-US" sz="23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Commodity processors 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partnering </a:t>
            </a:r>
            <a:r>
              <a:rPr lang="en-US" sz="23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with </a:t>
            </a:r>
            <a:r>
              <a:rPr lang="en-US" sz="2600" b="0" i="0" u="none" strike="noStrike" baseline="0" dirty="0">
                <a:solidFill>
                  <a:schemeClr val="accent2"/>
                </a:solidFill>
                <a:latin typeface="Calibri" panose="020F0502020204030204" pitchFamily="34" charset="0"/>
              </a:rPr>
              <a:t>K12 Foodservice </a:t>
            </a:r>
            <a:r>
              <a:rPr lang="en-US" sz="23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now offer the                        commodity planner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This new service offers you…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One‐stop management of your commodity diversions across all participating processors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Customized display showing historical purchase data to help guide you in product selection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Streamlined </a:t>
            </a:r>
            <a:r>
              <a:rPr lang="en-US" sz="18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forecasting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communication with your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manufacturing partners</a:t>
            </a:r>
          </a:p>
          <a:p>
            <a:pPr algn="l">
              <a:buFont typeface="Wingdings" panose="05000000000000000000" pitchFamily="2" charset="2"/>
              <a:buChar char="Ø"/>
            </a:pP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0" indent="0" algn="l">
              <a:buNone/>
            </a:pP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For more information on this powerful new planning tool, log into your K12 Foodservice account. Look for                                         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If you don’t have access–scan the QR code or go to 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https://www.k12foodservice.com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and follow the instructions below. </a:t>
            </a:r>
          </a:p>
          <a:p>
            <a:pPr marL="0" indent="0">
              <a:buNone/>
            </a:pP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click on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Select I am a Recipient Agency  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Follow the instructions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l">
              <a:buNone/>
            </a:pPr>
            <a:endParaRPr lang="en-US" sz="1800" b="0" i="0" u="none" strike="noStrike" baseline="0" dirty="0">
              <a:latin typeface="Calibri" panose="020F0502020204030204" pitchFamily="34" charset="0"/>
            </a:endParaRPr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1A341994-829B-477A-9471-458FD2A83C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690" y="3753620"/>
            <a:ext cx="2700470" cy="180255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13A0656-5551-4FBB-96F3-6B7C4886B5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7763" y="5556178"/>
            <a:ext cx="1472236" cy="25558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5ECD28B-75B4-4899-A189-4F943DFE79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008" y="2311793"/>
            <a:ext cx="996486" cy="29527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A525D638-BFAD-4062-8929-0DC04C425A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2642" y="6128829"/>
            <a:ext cx="989697" cy="3206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8CB6D4-01D1-4B7C-9292-6440A8BB45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2646" y="906011"/>
            <a:ext cx="2812460" cy="93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127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6866E08-554D-4DA8-9666-5FAB49BE4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556" y="121298"/>
            <a:ext cx="2897540" cy="118339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1A05CD-A2A5-4781-97C0-AF9D5015A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6890" y="432903"/>
            <a:ext cx="5906277" cy="4314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3AA361D-EB82-4FD7-97DB-1C2B8C67E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556" y="121298"/>
            <a:ext cx="2696204" cy="118339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CB9A504-3935-47E5-8274-BC47175185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967" y="4896013"/>
            <a:ext cx="11346024" cy="1768104"/>
          </a:xfrm>
          <a:prstGeom prst="rect">
            <a:avLst/>
          </a:prstGeom>
        </p:spPr>
      </p:pic>
      <p:sp>
        <p:nvSpPr>
          <p:cNvPr id="10" name="Arrow: Left 9">
            <a:extLst>
              <a:ext uri="{FF2B5EF4-FFF2-40B4-BE49-F238E27FC236}">
                <a16:creationId xmlns:a16="http://schemas.microsoft.com/office/drawing/2014/main" id="{49C01E29-3161-4918-B99E-C99C4597A133}"/>
              </a:ext>
            </a:extLst>
          </p:cNvPr>
          <p:cNvSpPr/>
          <p:nvPr/>
        </p:nvSpPr>
        <p:spPr>
          <a:xfrm>
            <a:off x="5903053" y="432137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26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1C146-EE1E-4FA4-B1EF-35978427D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1170" y="4334175"/>
            <a:ext cx="10136422" cy="1159200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7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F465EA-1D12-475E-926B-931772835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5475" y="1922586"/>
            <a:ext cx="8416594" cy="182633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kern="1200" dirty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Cathy Sparks </a:t>
            </a:r>
          </a:p>
          <a:p>
            <a:r>
              <a:rPr lang="en-US" sz="3600" kern="1200" dirty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  <a:hlinkClick r:id="rId2"/>
              </a:rPr>
              <a:t>Cathy.sparks@asmwaypoint.com</a:t>
            </a:r>
            <a:endParaRPr lang="en-US" sz="3600" kern="1200" dirty="0">
              <a:solidFill>
                <a:schemeClr val="tx1">
                  <a:alpha val="6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3600" kern="1200" dirty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812-272-9778</a:t>
            </a:r>
          </a:p>
          <a:p>
            <a:endParaRPr lang="en-US" sz="3600" kern="1200" dirty="0">
              <a:solidFill>
                <a:schemeClr val="tx1">
                  <a:alpha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2093DC-902E-4416-8DE5-70C65C05FB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4238" y="4137773"/>
            <a:ext cx="10136422" cy="233137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F8B589-32EF-42BA-AE95-7C4CB56AACA6}"/>
              </a:ext>
            </a:extLst>
          </p:cNvPr>
          <p:cNvSpPr txBox="1"/>
          <p:nvPr/>
        </p:nvSpPr>
        <p:spPr>
          <a:xfrm>
            <a:off x="401054" y="176463"/>
            <a:ext cx="11438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600" b="1" dirty="0"/>
              <a:t>Please feel </a:t>
            </a:r>
            <a:r>
              <a:rPr lang="en-US" sz="3600" b="1" dirty="0">
                <a:ln w="0"/>
              </a:rPr>
              <a:t>free</a:t>
            </a:r>
            <a:r>
              <a:rPr lang="en-US" sz="3600" b="1" dirty="0"/>
              <a:t> to call or email with any questions</a:t>
            </a:r>
          </a:p>
        </p:txBody>
      </p:sp>
    </p:spTree>
    <p:extLst>
      <p:ext uri="{BB962C8B-B14F-4D97-AF65-F5344CB8AC3E}">
        <p14:creationId xmlns:p14="http://schemas.microsoft.com/office/powerpoint/2010/main" val="4033122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365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Biome Light</vt:lpstr>
      <vt:lpstr>Calibri</vt:lpstr>
      <vt:lpstr>Calibri Light</vt:lpstr>
      <vt:lpstr>Calibri-Bold</vt:lpstr>
      <vt:lpstr>Symbol</vt:lpstr>
      <vt:lpstr>Wingdings</vt:lpstr>
      <vt:lpstr>Office Theme</vt:lpstr>
      <vt:lpstr>Office Theme</vt:lpstr>
      <vt:lpstr> </vt:lpstr>
      <vt:lpstr>PowerPoint Presentation</vt:lpstr>
      <vt:lpstr>PowerPoint Presentation</vt:lpstr>
      <vt:lpstr>PowerPoint Presentation</vt:lpstr>
      <vt:lpstr>              Commodity Planning Made Easy </vt:lpstr>
      <vt:lpstr>PowerPoint Presentation</vt:lpstr>
      <vt:lpstr>     Commodity Planning Made Easy </vt:lpstr>
      <vt:lpstr>PowerPoint Presentation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Sparks</dc:creator>
  <cp:lastModifiedBy>Lafayette, Brian</cp:lastModifiedBy>
  <cp:revision>16</cp:revision>
  <dcterms:created xsi:type="dcterms:W3CDTF">2023-09-18T17:16:48Z</dcterms:created>
  <dcterms:modified xsi:type="dcterms:W3CDTF">2023-10-05T13:19:12Z</dcterms:modified>
</cp:coreProperties>
</file>