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102"/>
  </p:notesMasterIdLst>
  <p:sldIdLst>
    <p:sldId id="256" r:id="rId3"/>
    <p:sldId id="375" r:id="rId4"/>
    <p:sldId id="378" r:id="rId5"/>
    <p:sldId id="259" r:id="rId6"/>
    <p:sldId id="260" r:id="rId7"/>
    <p:sldId id="261" r:id="rId8"/>
    <p:sldId id="262" r:id="rId9"/>
    <p:sldId id="263" r:id="rId10"/>
    <p:sldId id="264" r:id="rId11"/>
    <p:sldId id="265" r:id="rId12"/>
    <p:sldId id="380" r:id="rId13"/>
    <p:sldId id="267" r:id="rId14"/>
    <p:sldId id="268" r:id="rId15"/>
    <p:sldId id="377" r:id="rId16"/>
    <p:sldId id="269" r:id="rId17"/>
    <p:sldId id="270" r:id="rId18"/>
    <p:sldId id="271" r:id="rId19"/>
    <p:sldId id="272" r:id="rId20"/>
    <p:sldId id="273" r:id="rId21"/>
    <p:sldId id="274" r:id="rId22"/>
    <p:sldId id="276" r:id="rId23"/>
    <p:sldId id="36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4" r:id="rId51"/>
    <p:sldId id="305" r:id="rId52"/>
    <p:sldId id="381" r:id="rId53"/>
    <p:sldId id="307" r:id="rId54"/>
    <p:sldId id="308" r:id="rId55"/>
    <p:sldId id="312" r:id="rId56"/>
    <p:sldId id="313" r:id="rId57"/>
    <p:sldId id="314" r:id="rId58"/>
    <p:sldId id="315" r:id="rId59"/>
    <p:sldId id="317" r:id="rId60"/>
    <p:sldId id="318" r:id="rId61"/>
    <p:sldId id="319" r:id="rId62"/>
    <p:sldId id="320" r:id="rId63"/>
    <p:sldId id="321" r:id="rId64"/>
    <p:sldId id="382" r:id="rId65"/>
    <p:sldId id="323" r:id="rId66"/>
    <p:sldId id="324" r:id="rId67"/>
    <p:sldId id="325" r:id="rId68"/>
    <p:sldId id="356" r:id="rId69"/>
    <p:sldId id="383" r:id="rId70"/>
    <p:sldId id="358" r:id="rId71"/>
    <p:sldId id="360" r:id="rId72"/>
    <p:sldId id="359" r:id="rId73"/>
    <p:sldId id="340" r:id="rId74"/>
    <p:sldId id="327" r:id="rId75"/>
    <p:sldId id="361" r:id="rId76"/>
    <p:sldId id="362" r:id="rId77"/>
    <p:sldId id="379" r:id="rId78"/>
    <p:sldId id="329" r:id="rId79"/>
    <p:sldId id="331" r:id="rId80"/>
    <p:sldId id="332" r:id="rId81"/>
    <p:sldId id="333" r:id="rId82"/>
    <p:sldId id="334" r:id="rId83"/>
    <p:sldId id="335" r:id="rId84"/>
    <p:sldId id="349" r:id="rId85"/>
    <p:sldId id="365" r:id="rId86"/>
    <p:sldId id="336" r:id="rId87"/>
    <p:sldId id="338" r:id="rId88"/>
    <p:sldId id="339" r:id="rId89"/>
    <p:sldId id="348" r:id="rId90"/>
    <p:sldId id="347" r:id="rId91"/>
    <p:sldId id="384" r:id="rId92"/>
    <p:sldId id="385" r:id="rId93"/>
    <p:sldId id="368" r:id="rId94"/>
    <p:sldId id="369" r:id="rId95"/>
    <p:sldId id="370" r:id="rId96"/>
    <p:sldId id="371" r:id="rId97"/>
    <p:sldId id="372" r:id="rId98"/>
    <p:sldId id="373" r:id="rId99"/>
    <p:sldId id="374" r:id="rId100"/>
    <p:sldId id="376" r:id="rId10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107" roundtripDataSignature="AMtx7mg7zU244LFP7hpbjLAy8CmFF8K8P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A9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66" autoAdjust="0"/>
    <p:restoredTop sz="94660"/>
  </p:normalViewPr>
  <p:slideViewPr>
    <p:cSldViewPr snapToGrid="0">
      <p:cViewPr varScale="1">
        <p:scale>
          <a:sx n="59" d="100"/>
          <a:sy n="59" d="100"/>
        </p:scale>
        <p:origin x="82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microsoft.com/office/2016/11/relationships/changesInfo" Target="changesInfos/changesInfo1.xml"/><Relationship Id="rId16" Type="http://schemas.openxmlformats.org/officeDocument/2006/relationships/slide" Target="slides/slide14.xml"/><Relationship Id="rId107" Type="http://customschemas.google.com/relationships/presentationmetadata" Target="metadata"/><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notesMaster" Target="notesMasters/notesMaster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8"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viewProps" Target="view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kinner, Tina" userId="715c6a46-da24-4068-9771-f26961efe6d5" providerId="ADAL" clId="{ABC7D19F-C706-46DD-9B4F-751DA017218D}"/>
    <pc:docChg chg="modSld">
      <pc:chgData name="Skinner, Tina" userId="715c6a46-da24-4068-9771-f26961efe6d5" providerId="ADAL" clId="{ABC7D19F-C706-46DD-9B4F-751DA017218D}" dt="2026-04-22T01:48:41.483" v="18" actId="1076"/>
      <pc:docMkLst>
        <pc:docMk/>
      </pc:docMkLst>
      <pc:sldChg chg="modSp mod">
        <pc:chgData name="Skinner, Tina" userId="715c6a46-da24-4068-9771-f26961efe6d5" providerId="ADAL" clId="{ABC7D19F-C706-46DD-9B4F-751DA017218D}" dt="2026-04-22T01:48:41.483" v="18" actId="1076"/>
        <pc:sldMkLst>
          <pc:docMk/>
          <pc:sldMk cId="0" sldId="256"/>
        </pc:sldMkLst>
        <pc:spChg chg="mod">
          <ac:chgData name="Skinner, Tina" userId="715c6a46-da24-4068-9771-f26961efe6d5" providerId="ADAL" clId="{ABC7D19F-C706-46DD-9B4F-751DA017218D}" dt="2026-04-22T01:48:25.629" v="17" actId="1076"/>
          <ac:spMkLst>
            <pc:docMk/>
            <pc:sldMk cId="0" sldId="256"/>
            <ac:spMk id="96" creationId="{00000000-0000-0000-0000-000000000000}"/>
          </ac:spMkLst>
        </pc:spChg>
        <pc:spChg chg="mod">
          <ac:chgData name="Skinner, Tina" userId="715c6a46-da24-4068-9771-f26961efe6d5" providerId="ADAL" clId="{ABC7D19F-C706-46DD-9B4F-751DA017218D}" dt="2026-04-22T01:48:41.483" v="18" actId="1076"/>
          <ac:spMkLst>
            <pc:docMk/>
            <pc:sldMk cId="0" sldId="256"/>
            <ac:spMk id="97" creationId="{00000000-0000-0000-0000-000000000000}"/>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svg"/><Relationship Id="rId1" Type="http://schemas.openxmlformats.org/officeDocument/2006/relationships/image" Target="../media/image2.svg"/></Relationships>
</file>

<file path=ppt/diagrams/_rels/data12.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svg"/><Relationship Id="rId1" Type="http://schemas.openxmlformats.org/officeDocument/2006/relationships/image" Target="../media/image41.svg"/></Relationships>
</file>

<file path=ppt/diagrams/_rels/data17.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svg"/><Relationship Id="rId1" Type="http://schemas.openxmlformats.org/officeDocument/2006/relationships/image" Target="../media/image55.svg"/><Relationship Id="rId4" Type="http://schemas.openxmlformats.org/officeDocument/2006/relationships/image" Target="../media/image58.svg"/></Relationships>
</file>

<file path=ppt/diagrams/_rels/data19.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svg"/><Relationship Id="rId1" Type="http://schemas.openxmlformats.org/officeDocument/2006/relationships/hyperlink" Target="https://www.fns.usda.gov/sfsp/sponsor-monitors-guide" TargetMode="External"/><Relationship Id="rId4" Type="http://schemas.openxmlformats.org/officeDocument/2006/relationships/image" Target="../media/image65.svg"/></Relationships>
</file>

<file path=ppt/diagrams/_rels/data2.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image" Target="../media/image7.svg"/></Relationships>
</file>

<file path=ppt/diagrams/_rels/data20.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svg"/><Relationship Id="rId1" Type="http://schemas.openxmlformats.org/officeDocument/2006/relationships/image" Target="../media/image66.svg"/></Relationships>
</file>

<file path=ppt/diagrams/_rels/data21.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svg"/><Relationship Id="rId1" Type="http://schemas.openxmlformats.org/officeDocument/2006/relationships/image" Target="../media/image70.svg"/><Relationship Id="rId5" Type="http://schemas.openxmlformats.org/officeDocument/2006/relationships/image" Target="../media/image74.svg"/><Relationship Id="rId4" Type="http://schemas.openxmlformats.org/officeDocument/2006/relationships/image" Target="../media/image73.svg"/></Relationships>
</file>

<file path=ppt/diagrams/_rels/data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svg"/><Relationship Id="rId1" Type="http://schemas.openxmlformats.org/officeDocument/2006/relationships/image" Target="../media/image12.svg"/><Relationship Id="rId4" Type="http://schemas.openxmlformats.org/officeDocument/2006/relationships/image" Target="../media/image15.svg"/></Relationships>
</file>

<file path=ppt/diagrams/_rels/data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svg"/><Relationship Id="rId1" Type="http://schemas.openxmlformats.org/officeDocument/2006/relationships/image" Target="../media/image19.svg"/><Relationship Id="rId4" Type="http://schemas.openxmlformats.org/officeDocument/2006/relationships/image" Target="../media/image22.svg"/></Relationships>
</file>

<file path=ppt/diagrams/_rels/data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svg"/><Relationship Id="rId1" Type="http://schemas.openxmlformats.org/officeDocument/2006/relationships/image" Target="../media/image23.svg"/><Relationship Id="rId5" Type="http://schemas.openxmlformats.org/officeDocument/2006/relationships/image" Target="../media/image27.svg"/><Relationship Id="rId4" Type="http://schemas.openxmlformats.org/officeDocument/2006/relationships/image" Target="../media/image26.svg"/></Relationships>
</file>

<file path=ppt/diagrams/_rels/data8.xml.rels><?xml version="1.0" encoding="UTF-8" standalone="yes"?>
<Relationships xmlns="http://schemas.openxmlformats.org/package/2006/relationships"><Relationship Id="rId2" Type="http://schemas.openxmlformats.org/officeDocument/2006/relationships/image" Target="../media/image29.svg"/><Relationship Id="rId1" Type="http://schemas.openxmlformats.org/officeDocument/2006/relationships/image" Target="../media/image2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svg"/><Relationship Id="rId1" Type="http://schemas.openxmlformats.org/officeDocument/2006/relationships/image" Target="../media/image2.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svg"/><Relationship Id="rId1" Type="http://schemas.openxmlformats.org/officeDocument/2006/relationships/image" Target="../media/image41.svg"/></Relationships>
</file>

<file path=ppt/diagrams/_rels/drawing17.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svg"/><Relationship Id="rId1" Type="http://schemas.openxmlformats.org/officeDocument/2006/relationships/image" Target="../media/image55.svg"/><Relationship Id="rId4" Type="http://schemas.openxmlformats.org/officeDocument/2006/relationships/image" Target="../media/image58.svg"/></Relationships>
</file>

<file path=ppt/diagrams/_rels/drawing19.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svg"/><Relationship Id="rId1" Type="http://schemas.openxmlformats.org/officeDocument/2006/relationships/image" Target="../media/image63.svg"/><Relationship Id="rId4" Type="http://schemas.openxmlformats.org/officeDocument/2006/relationships/hyperlink" Target="https://www.fns.usda.gov/sfsp/sponsor-monitors-guide" TargetMode="External"/></Relationships>
</file>

<file path=ppt/diagrams/_rels/drawing2.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image" Target="../media/image7.svg"/></Relationships>
</file>

<file path=ppt/diagrams/_rels/drawing20.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svg"/><Relationship Id="rId1" Type="http://schemas.openxmlformats.org/officeDocument/2006/relationships/image" Target="../media/image66.svg"/></Relationships>
</file>

<file path=ppt/diagrams/_rels/drawing21.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svg"/><Relationship Id="rId1" Type="http://schemas.openxmlformats.org/officeDocument/2006/relationships/image" Target="../media/image70.svg"/><Relationship Id="rId5" Type="http://schemas.openxmlformats.org/officeDocument/2006/relationships/image" Target="../media/image74.svg"/><Relationship Id="rId4" Type="http://schemas.openxmlformats.org/officeDocument/2006/relationships/image" Target="../media/image73.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svg"/><Relationship Id="rId1" Type="http://schemas.openxmlformats.org/officeDocument/2006/relationships/image" Target="../media/image12.svg"/><Relationship Id="rId4" Type="http://schemas.openxmlformats.org/officeDocument/2006/relationships/image" Target="../media/image15.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svg"/><Relationship Id="rId1" Type="http://schemas.openxmlformats.org/officeDocument/2006/relationships/image" Target="../media/image19.svg"/><Relationship Id="rId4" Type="http://schemas.openxmlformats.org/officeDocument/2006/relationships/image" Target="../media/image22.svg"/></Relationships>
</file>

<file path=ppt/diagrams/_rels/drawing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svg"/><Relationship Id="rId1" Type="http://schemas.openxmlformats.org/officeDocument/2006/relationships/image" Target="../media/image23.svg"/><Relationship Id="rId5" Type="http://schemas.openxmlformats.org/officeDocument/2006/relationships/image" Target="../media/image27.svg"/><Relationship Id="rId4" Type="http://schemas.openxmlformats.org/officeDocument/2006/relationships/image" Target="../media/image26.svg"/></Relationships>
</file>

<file path=ppt/diagrams/_rels/drawing8.xml.rels><?xml version="1.0" encoding="UTF-8" standalone="yes"?>
<Relationships xmlns="http://schemas.openxmlformats.org/package/2006/relationships"><Relationship Id="rId2" Type="http://schemas.openxmlformats.org/officeDocument/2006/relationships/image" Target="../media/image29.svg"/><Relationship Id="rId1"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18/5/colors/Iconchunking_neutralicontext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dgm:fillClrLst>
    <dgm:linClrLst meth="repeat">
      <a:schemeClr val="lt1">
        <a:alpha val="0"/>
      </a:schemeClr>
    </dgm:linClrLst>
    <dgm:effectClrLst/>
    <dgm:txLinClrLst/>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824C5A-FE31-4EE9-9C32-A6FC7062384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7094C4C-1AB1-4949-9E81-7B427B1A2DED}">
      <dgm:prSet/>
      <dgm:spPr/>
      <dgm:t>
        <a:bodyPr/>
        <a:lstStyle/>
        <a:p>
          <a:pPr>
            <a:lnSpc>
              <a:spcPct val="100000"/>
            </a:lnSpc>
          </a:pPr>
          <a:r>
            <a:rPr lang="en-US" b="1"/>
            <a:t>Please note that this training tool is not an all-encompassing resource that covers every single aspect of SFSP operations in depth. As a result, this tool should be viewed as a sample staff training document that can be edited by the sponsor. </a:t>
          </a:r>
          <a:endParaRPr lang="en-US"/>
        </a:p>
      </dgm:t>
    </dgm:pt>
    <dgm:pt modelId="{61229279-067D-4C00-B4C1-2994904ACE80}" type="parTrans" cxnId="{DF9A8C94-704E-4BF9-9121-3590593A99AB}">
      <dgm:prSet/>
      <dgm:spPr/>
      <dgm:t>
        <a:bodyPr/>
        <a:lstStyle/>
        <a:p>
          <a:endParaRPr lang="en-US"/>
        </a:p>
      </dgm:t>
    </dgm:pt>
    <dgm:pt modelId="{FBD9C876-D633-4C78-8142-5309806D7F81}" type="sibTrans" cxnId="{DF9A8C94-704E-4BF9-9121-3590593A99AB}">
      <dgm:prSet/>
      <dgm:spPr/>
      <dgm:t>
        <a:bodyPr/>
        <a:lstStyle/>
        <a:p>
          <a:endParaRPr lang="en-US"/>
        </a:p>
      </dgm:t>
    </dgm:pt>
    <dgm:pt modelId="{AD315930-637A-4B47-89C9-19018AC7F95E}">
      <dgm:prSet/>
      <dgm:spPr/>
      <dgm:t>
        <a:bodyPr/>
        <a:lstStyle/>
        <a:p>
          <a:pPr>
            <a:lnSpc>
              <a:spcPct val="100000"/>
            </a:lnSpc>
          </a:pPr>
          <a:r>
            <a:rPr lang="en-US" dirty="0"/>
            <a:t>When training your staff and volunteers, make sure all aspects critical to your specific operations are addressed. </a:t>
          </a:r>
        </a:p>
      </dgm:t>
    </dgm:pt>
    <dgm:pt modelId="{DEDADA70-5E29-47B4-AB2E-FE3322B06972}" type="parTrans" cxnId="{BCF7A016-8C8F-4923-9CD1-CD3D75B3C93F}">
      <dgm:prSet/>
      <dgm:spPr/>
      <dgm:t>
        <a:bodyPr/>
        <a:lstStyle/>
        <a:p>
          <a:endParaRPr lang="en-US"/>
        </a:p>
      </dgm:t>
    </dgm:pt>
    <dgm:pt modelId="{8E7D586B-1042-4BD0-AF59-EEFDE89927AB}" type="sibTrans" cxnId="{BCF7A016-8C8F-4923-9CD1-CD3D75B3C93F}">
      <dgm:prSet/>
      <dgm:spPr/>
      <dgm:t>
        <a:bodyPr/>
        <a:lstStyle/>
        <a:p>
          <a:endParaRPr lang="en-US"/>
        </a:p>
      </dgm:t>
    </dgm:pt>
    <dgm:pt modelId="{CD99EB13-2D5B-4774-B8B4-7A59E8DFE683}">
      <dgm:prSet/>
      <dgm:spPr/>
      <dgm:t>
        <a:bodyPr/>
        <a:lstStyle/>
        <a:p>
          <a:pPr>
            <a:lnSpc>
              <a:spcPct val="100000"/>
            </a:lnSpc>
          </a:pPr>
          <a:r>
            <a:rPr lang="en-US" dirty="0"/>
            <a:t>Sponsors who qualify and are approved for rural non-congregate (NC) meal service option may utilize the last portion of this resource for conducting NC meal service staff training. Remember to cover in detail the NC meal service Integrity Plan and all the requirements that are applicable to the meal service method(s) approved for your sponsorship. </a:t>
          </a:r>
        </a:p>
      </dgm:t>
    </dgm:pt>
    <dgm:pt modelId="{65BAB23A-FF5C-43AF-AF2C-6465D78ABBF8}" type="parTrans" cxnId="{B134F7E5-68F7-4B56-944E-8777D432A3E3}">
      <dgm:prSet/>
      <dgm:spPr/>
      <dgm:t>
        <a:bodyPr/>
        <a:lstStyle/>
        <a:p>
          <a:endParaRPr lang="en-US"/>
        </a:p>
      </dgm:t>
    </dgm:pt>
    <dgm:pt modelId="{378CAF49-A1B0-4E70-A835-CCA5622F5F9D}" type="sibTrans" cxnId="{B134F7E5-68F7-4B56-944E-8777D432A3E3}">
      <dgm:prSet/>
      <dgm:spPr/>
      <dgm:t>
        <a:bodyPr/>
        <a:lstStyle/>
        <a:p>
          <a:endParaRPr lang="en-US"/>
        </a:p>
      </dgm:t>
    </dgm:pt>
    <dgm:pt modelId="{634EC7EC-6AB2-428E-9E74-B280CFB7F9C6}" type="pres">
      <dgm:prSet presAssocID="{CD824C5A-FE31-4EE9-9C32-A6FC7062384E}" presName="root" presStyleCnt="0">
        <dgm:presLayoutVars>
          <dgm:dir/>
          <dgm:resizeHandles val="exact"/>
        </dgm:presLayoutVars>
      </dgm:prSet>
      <dgm:spPr/>
    </dgm:pt>
    <dgm:pt modelId="{A381B808-6BDE-488D-AE44-62ECEB1410FA}" type="pres">
      <dgm:prSet presAssocID="{17094C4C-1AB1-4949-9E81-7B427B1A2DED}" presName="compNode" presStyleCnt="0"/>
      <dgm:spPr/>
    </dgm:pt>
    <dgm:pt modelId="{78F48A87-F3C1-4069-B352-C527116B19F0}" type="pres">
      <dgm:prSet presAssocID="{17094C4C-1AB1-4949-9E81-7B427B1A2DED}" presName="bgRect" presStyleLbl="bgShp" presStyleIdx="0" presStyleCnt="3"/>
      <dgm:spPr/>
    </dgm:pt>
    <dgm:pt modelId="{4B68C275-12DC-483F-93C1-F12647452991}" type="pres">
      <dgm:prSet presAssocID="{17094C4C-1AB1-4949-9E81-7B427B1A2DED}"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Saw blade"/>
        </a:ext>
      </dgm:extLst>
    </dgm:pt>
    <dgm:pt modelId="{350496AE-DBE8-4745-924B-69E392E85DB4}" type="pres">
      <dgm:prSet presAssocID="{17094C4C-1AB1-4949-9E81-7B427B1A2DED}" presName="spaceRect" presStyleCnt="0"/>
      <dgm:spPr/>
    </dgm:pt>
    <dgm:pt modelId="{FC8E39C7-F8C1-4BD8-9062-4F88E216B2F4}" type="pres">
      <dgm:prSet presAssocID="{17094C4C-1AB1-4949-9E81-7B427B1A2DED}" presName="parTx" presStyleLbl="revTx" presStyleIdx="0" presStyleCnt="3">
        <dgm:presLayoutVars>
          <dgm:chMax val="0"/>
          <dgm:chPref val="0"/>
        </dgm:presLayoutVars>
      </dgm:prSet>
      <dgm:spPr/>
    </dgm:pt>
    <dgm:pt modelId="{2E046F4F-9DFE-4BF3-8E75-73F487705CBE}" type="pres">
      <dgm:prSet presAssocID="{FBD9C876-D633-4C78-8142-5309806D7F81}" presName="sibTrans" presStyleCnt="0"/>
      <dgm:spPr/>
    </dgm:pt>
    <dgm:pt modelId="{DC5FAF5E-8BA0-4C28-9280-796F11AA6798}" type="pres">
      <dgm:prSet presAssocID="{AD315930-637A-4B47-89C9-19018AC7F95E}" presName="compNode" presStyleCnt="0"/>
      <dgm:spPr/>
    </dgm:pt>
    <dgm:pt modelId="{AFAFEBAB-D5A6-461F-BAE1-A073C10506FA}" type="pres">
      <dgm:prSet presAssocID="{AD315930-637A-4B47-89C9-19018AC7F95E}" presName="bgRect" presStyleLbl="bgShp" presStyleIdx="1" presStyleCnt="3"/>
      <dgm:spPr/>
    </dgm:pt>
    <dgm:pt modelId="{2F6A6437-5AE1-4DE4-BE4A-8DF123A1D034}" type="pres">
      <dgm:prSet presAssocID="{AD315930-637A-4B47-89C9-19018AC7F95E}"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992D3146-9A9C-4433-992D-AE5245BC7E5E}" type="pres">
      <dgm:prSet presAssocID="{AD315930-637A-4B47-89C9-19018AC7F95E}" presName="spaceRect" presStyleCnt="0"/>
      <dgm:spPr/>
    </dgm:pt>
    <dgm:pt modelId="{07385BB5-A83A-448C-BDB9-52DD27573186}" type="pres">
      <dgm:prSet presAssocID="{AD315930-637A-4B47-89C9-19018AC7F95E}" presName="parTx" presStyleLbl="revTx" presStyleIdx="1" presStyleCnt="3">
        <dgm:presLayoutVars>
          <dgm:chMax val="0"/>
          <dgm:chPref val="0"/>
        </dgm:presLayoutVars>
      </dgm:prSet>
      <dgm:spPr/>
    </dgm:pt>
    <dgm:pt modelId="{57C298E6-618A-4BD8-879D-F5F149839C3B}" type="pres">
      <dgm:prSet presAssocID="{8E7D586B-1042-4BD0-AF59-EEFDE89927AB}" presName="sibTrans" presStyleCnt="0"/>
      <dgm:spPr/>
    </dgm:pt>
    <dgm:pt modelId="{B043354B-276A-49E7-A1C6-E2CA07C12A75}" type="pres">
      <dgm:prSet presAssocID="{CD99EB13-2D5B-4774-B8B4-7A59E8DFE683}" presName="compNode" presStyleCnt="0"/>
      <dgm:spPr/>
    </dgm:pt>
    <dgm:pt modelId="{01A6BDAF-B46C-4D79-B2D8-DBC466C6A7D1}" type="pres">
      <dgm:prSet presAssocID="{CD99EB13-2D5B-4774-B8B4-7A59E8DFE683}" presName="bgRect" presStyleLbl="bgShp" presStyleIdx="2" presStyleCnt="3"/>
      <dgm:spPr/>
    </dgm:pt>
    <dgm:pt modelId="{093D38C8-F08F-40F2-9975-03C743D38907}" type="pres">
      <dgm:prSet presAssocID="{CD99EB13-2D5B-4774-B8B4-7A59E8DFE683}"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Waiter"/>
        </a:ext>
      </dgm:extLst>
    </dgm:pt>
    <dgm:pt modelId="{8221120E-6D00-4045-870E-70F68A2B41E5}" type="pres">
      <dgm:prSet presAssocID="{CD99EB13-2D5B-4774-B8B4-7A59E8DFE683}" presName="spaceRect" presStyleCnt="0"/>
      <dgm:spPr/>
    </dgm:pt>
    <dgm:pt modelId="{1BAFFA00-97AC-4B74-8E6C-2E3E6A70AAD5}" type="pres">
      <dgm:prSet presAssocID="{CD99EB13-2D5B-4774-B8B4-7A59E8DFE683}" presName="parTx" presStyleLbl="revTx" presStyleIdx="2" presStyleCnt="3">
        <dgm:presLayoutVars>
          <dgm:chMax val="0"/>
          <dgm:chPref val="0"/>
        </dgm:presLayoutVars>
      </dgm:prSet>
      <dgm:spPr/>
    </dgm:pt>
  </dgm:ptLst>
  <dgm:cxnLst>
    <dgm:cxn modelId="{BCF7A016-8C8F-4923-9CD1-CD3D75B3C93F}" srcId="{CD824C5A-FE31-4EE9-9C32-A6FC7062384E}" destId="{AD315930-637A-4B47-89C9-19018AC7F95E}" srcOrd="1" destOrd="0" parTransId="{DEDADA70-5E29-47B4-AB2E-FE3322B06972}" sibTransId="{8E7D586B-1042-4BD0-AF59-EEFDE89927AB}"/>
    <dgm:cxn modelId="{450B2724-EAA4-48D4-B49F-157F9D8C952D}" type="presOf" srcId="{17094C4C-1AB1-4949-9E81-7B427B1A2DED}" destId="{FC8E39C7-F8C1-4BD8-9062-4F88E216B2F4}" srcOrd="0" destOrd="0" presId="urn:microsoft.com/office/officeart/2018/2/layout/IconVerticalSolidList"/>
    <dgm:cxn modelId="{DF9A8C94-704E-4BF9-9121-3590593A99AB}" srcId="{CD824C5A-FE31-4EE9-9C32-A6FC7062384E}" destId="{17094C4C-1AB1-4949-9E81-7B427B1A2DED}" srcOrd="0" destOrd="0" parTransId="{61229279-067D-4C00-B4C1-2994904ACE80}" sibTransId="{FBD9C876-D633-4C78-8142-5309806D7F81}"/>
    <dgm:cxn modelId="{FF3AD5A3-AB61-467B-8E39-8C56C485ABD0}" type="presOf" srcId="{CD99EB13-2D5B-4774-B8B4-7A59E8DFE683}" destId="{1BAFFA00-97AC-4B74-8E6C-2E3E6A70AAD5}" srcOrd="0" destOrd="0" presId="urn:microsoft.com/office/officeart/2018/2/layout/IconVerticalSolidList"/>
    <dgm:cxn modelId="{725866BE-B4D6-4EC7-BCA2-5DF47840BC8D}" type="presOf" srcId="{AD315930-637A-4B47-89C9-19018AC7F95E}" destId="{07385BB5-A83A-448C-BDB9-52DD27573186}" srcOrd="0" destOrd="0" presId="urn:microsoft.com/office/officeart/2018/2/layout/IconVerticalSolidList"/>
    <dgm:cxn modelId="{B134F7E5-68F7-4B56-944E-8777D432A3E3}" srcId="{CD824C5A-FE31-4EE9-9C32-A6FC7062384E}" destId="{CD99EB13-2D5B-4774-B8B4-7A59E8DFE683}" srcOrd="2" destOrd="0" parTransId="{65BAB23A-FF5C-43AF-AF2C-6465D78ABBF8}" sibTransId="{378CAF49-A1B0-4E70-A835-CCA5622F5F9D}"/>
    <dgm:cxn modelId="{A594C2F1-62B3-4B27-98D4-CECCE4FED206}" type="presOf" srcId="{CD824C5A-FE31-4EE9-9C32-A6FC7062384E}" destId="{634EC7EC-6AB2-428E-9E74-B280CFB7F9C6}" srcOrd="0" destOrd="0" presId="urn:microsoft.com/office/officeart/2018/2/layout/IconVerticalSolidList"/>
    <dgm:cxn modelId="{D350BE84-A9F9-4019-96F1-EEF21C3B5846}" type="presParOf" srcId="{634EC7EC-6AB2-428E-9E74-B280CFB7F9C6}" destId="{A381B808-6BDE-488D-AE44-62ECEB1410FA}" srcOrd="0" destOrd="0" presId="urn:microsoft.com/office/officeart/2018/2/layout/IconVerticalSolidList"/>
    <dgm:cxn modelId="{DB1DBF3E-9411-4B11-AB33-816F83F1F229}" type="presParOf" srcId="{A381B808-6BDE-488D-AE44-62ECEB1410FA}" destId="{78F48A87-F3C1-4069-B352-C527116B19F0}" srcOrd="0" destOrd="0" presId="urn:microsoft.com/office/officeart/2018/2/layout/IconVerticalSolidList"/>
    <dgm:cxn modelId="{D0E69F13-78F4-4957-B4C3-9B599E4B0934}" type="presParOf" srcId="{A381B808-6BDE-488D-AE44-62ECEB1410FA}" destId="{4B68C275-12DC-483F-93C1-F12647452991}" srcOrd="1" destOrd="0" presId="urn:microsoft.com/office/officeart/2018/2/layout/IconVerticalSolidList"/>
    <dgm:cxn modelId="{30476498-E16F-4CE8-AC6B-49EB4C2BC693}" type="presParOf" srcId="{A381B808-6BDE-488D-AE44-62ECEB1410FA}" destId="{350496AE-DBE8-4745-924B-69E392E85DB4}" srcOrd="2" destOrd="0" presId="urn:microsoft.com/office/officeart/2018/2/layout/IconVerticalSolidList"/>
    <dgm:cxn modelId="{F1B10AC8-F5F0-47A9-964B-74E954DA1C2C}" type="presParOf" srcId="{A381B808-6BDE-488D-AE44-62ECEB1410FA}" destId="{FC8E39C7-F8C1-4BD8-9062-4F88E216B2F4}" srcOrd="3" destOrd="0" presId="urn:microsoft.com/office/officeart/2018/2/layout/IconVerticalSolidList"/>
    <dgm:cxn modelId="{87DBC867-F6AB-469A-BC48-63A3FDA8A514}" type="presParOf" srcId="{634EC7EC-6AB2-428E-9E74-B280CFB7F9C6}" destId="{2E046F4F-9DFE-4BF3-8E75-73F487705CBE}" srcOrd="1" destOrd="0" presId="urn:microsoft.com/office/officeart/2018/2/layout/IconVerticalSolidList"/>
    <dgm:cxn modelId="{77F9C934-640F-43F6-8A8B-99A0E67F5364}" type="presParOf" srcId="{634EC7EC-6AB2-428E-9E74-B280CFB7F9C6}" destId="{DC5FAF5E-8BA0-4C28-9280-796F11AA6798}" srcOrd="2" destOrd="0" presId="urn:microsoft.com/office/officeart/2018/2/layout/IconVerticalSolidList"/>
    <dgm:cxn modelId="{F25B37FB-9D7C-4C09-86FB-8CACC2819EA4}" type="presParOf" srcId="{DC5FAF5E-8BA0-4C28-9280-796F11AA6798}" destId="{AFAFEBAB-D5A6-461F-BAE1-A073C10506FA}" srcOrd="0" destOrd="0" presId="urn:microsoft.com/office/officeart/2018/2/layout/IconVerticalSolidList"/>
    <dgm:cxn modelId="{408F5B5D-EA47-422A-9D6C-0D7E8BBE1832}" type="presParOf" srcId="{DC5FAF5E-8BA0-4C28-9280-796F11AA6798}" destId="{2F6A6437-5AE1-4DE4-BE4A-8DF123A1D034}" srcOrd="1" destOrd="0" presId="urn:microsoft.com/office/officeart/2018/2/layout/IconVerticalSolidList"/>
    <dgm:cxn modelId="{41FBD9C8-4E8D-4D08-9B68-A44EA3BAF63D}" type="presParOf" srcId="{DC5FAF5E-8BA0-4C28-9280-796F11AA6798}" destId="{992D3146-9A9C-4433-992D-AE5245BC7E5E}" srcOrd="2" destOrd="0" presId="urn:microsoft.com/office/officeart/2018/2/layout/IconVerticalSolidList"/>
    <dgm:cxn modelId="{C8933221-5C60-4A14-9E77-900D0F857A91}" type="presParOf" srcId="{DC5FAF5E-8BA0-4C28-9280-796F11AA6798}" destId="{07385BB5-A83A-448C-BDB9-52DD27573186}" srcOrd="3" destOrd="0" presId="urn:microsoft.com/office/officeart/2018/2/layout/IconVerticalSolidList"/>
    <dgm:cxn modelId="{AFF5BE3C-9536-40E4-B1C2-6180ADDDD98C}" type="presParOf" srcId="{634EC7EC-6AB2-428E-9E74-B280CFB7F9C6}" destId="{57C298E6-618A-4BD8-879D-F5F149839C3B}" srcOrd="3" destOrd="0" presId="urn:microsoft.com/office/officeart/2018/2/layout/IconVerticalSolidList"/>
    <dgm:cxn modelId="{3F839704-DF68-4F6E-B314-C7588834CAE1}" type="presParOf" srcId="{634EC7EC-6AB2-428E-9E74-B280CFB7F9C6}" destId="{B043354B-276A-49E7-A1C6-E2CA07C12A75}" srcOrd="4" destOrd="0" presId="urn:microsoft.com/office/officeart/2018/2/layout/IconVerticalSolidList"/>
    <dgm:cxn modelId="{436C6B19-34E4-43BF-860B-66446F9E3478}" type="presParOf" srcId="{B043354B-276A-49E7-A1C6-E2CA07C12A75}" destId="{01A6BDAF-B46C-4D79-B2D8-DBC466C6A7D1}" srcOrd="0" destOrd="0" presId="urn:microsoft.com/office/officeart/2018/2/layout/IconVerticalSolidList"/>
    <dgm:cxn modelId="{2C00BD84-67C7-4C35-BE5D-E530D959C2E4}" type="presParOf" srcId="{B043354B-276A-49E7-A1C6-E2CA07C12A75}" destId="{093D38C8-F08F-40F2-9975-03C743D38907}" srcOrd="1" destOrd="0" presId="urn:microsoft.com/office/officeart/2018/2/layout/IconVerticalSolidList"/>
    <dgm:cxn modelId="{6212A93E-8573-4398-803C-35D33C1B85B3}" type="presParOf" srcId="{B043354B-276A-49E7-A1C6-E2CA07C12A75}" destId="{8221120E-6D00-4045-870E-70F68A2B41E5}" srcOrd="2" destOrd="0" presId="urn:microsoft.com/office/officeart/2018/2/layout/IconVerticalSolidList"/>
    <dgm:cxn modelId="{22D05603-74FD-493F-8F86-6757426C3F54}" type="presParOf" srcId="{B043354B-276A-49E7-A1C6-E2CA07C12A75}" destId="{1BAFFA00-97AC-4B74-8E6C-2E3E6A70AAD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D462767-ABD7-406D-AD66-7EF020A4B829}" type="doc">
      <dgm:prSet loTypeId="urn:microsoft.com/office/officeart/2005/8/layout/vList2" loCatId="list" qsTypeId="urn:microsoft.com/office/officeart/2005/8/quickstyle/simple1" qsCatId="simple" csTypeId="urn:microsoft.com/office/officeart/2005/8/colors/accent4_2" csCatId="accent4"/>
      <dgm:spPr/>
      <dgm:t>
        <a:bodyPr/>
        <a:lstStyle/>
        <a:p>
          <a:endParaRPr lang="en-US"/>
        </a:p>
      </dgm:t>
    </dgm:pt>
    <dgm:pt modelId="{43D70048-FC4B-4579-865C-0B91C947250F}">
      <dgm:prSet custT="1"/>
      <dgm:spPr/>
      <dgm:t>
        <a:bodyPr/>
        <a:lstStyle/>
        <a:p>
          <a:r>
            <a:rPr lang="en-US" sz="2800" b="1" i="0" dirty="0"/>
            <a:t>Allowed only in rural areas where non-congregate sites have been pre-approved by the State Agency </a:t>
          </a:r>
          <a:endParaRPr lang="en-US" sz="2800" b="1" dirty="0"/>
        </a:p>
      </dgm:t>
    </dgm:pt>
    <dgm:pt modelId="{07B40052-113A-4B64-A89E-B37150DC0CCF}" type="parTrans" cxnId="{DB931AF4-6A1B-41D4-B34A-A9BFDCFDBE6B}">
      <dgm:prSet/>
      <dgm:spPr/>
      <dgm:t>
        <a:bodyPr/>
        <a:lstStyle/>
        <a:p>
          <a:endParaRPr lang="en-US"/>
        </a:p>
      </dgm:t>
    </dgm:pt>
    <dgm:pt modelId="{7021B176-AB6D-449A-BAB1-BB021E695E5B}" type="sibTrans" cxnId="{DB931AF4-6A1B-41D4-B34A-A9BFDCFDBE6B}">
      <dgm:prSet/>
      <dgm:spPr/>
      <dgm:t>
        <a:bodyPr/>
        <a:lstStyle/>
        <a:p>
          <a:endParaRPr lang="en-US"/>
        </a:p>
      </dgm:t>
    </dgm:pt>
    <dgm:pt modelId="{F7F380B2-D214-478C-A5E7-D529C66B358C}">
      <dgm:prSet custT="1"/>
      <dgm:spPr/>
      <dgm:t>
        <a:bodyPr/>
        <a:lstStyle/>
        <a:p>
          <a:r>
            <a:rPr lang="en-US" sz="2800" b="1" i="0" dirty="0"/>
            <a:t>Eligible and approved Sponsors may utilize these meal service options:</a:t>
          </a:r>
          <a:endParaRPr lang="en-US" sz="2800" dirty="0"/>
        </a:p>
      </dgm:t>
    </dgm:pt>
    <dgm:pt modelId="{6DBECB5C-E638-4BAE-B902-2E394DA78368}" type="parTrans" cxnId="{29DBE63A-0958-4D24-87E0-E188E1E9D7BE}">
      <dgm:prSet/>
      <dgm:spPr/>
      <dgm:t>
        <a:bodyPr/>
        <a:lstStyle/>
        <a:p>
          <a:endParaRPr lang="en-US"/>
        </a:p>
      </dgm:t>
    </dgm:pt>
    <dgm:pt modelId="{4DB123BB-11A3-48C1-BF8A-D80B053C5F4A}" type="sibTrans" cxnId="{29DBE63A-0958-4D24-87E0-E188E1E9D7BE}">
      <dgm:prSet/>
      <dgm:spPr/>
      <dgm:t>
        <a:bodyPr/>
        <a:lstStyle/>
        <a:p>
          <a:endParaRPr lang="en-US"/>
        </a:p>
      </dgm:t>
    </dgm:pt>
    <dgm:pt modelId="{5E9BE1F8-7617-4B5E-A4D3-49F9CD08D5FF}">
      <dgm:prSet custT="1"/>
      <dgm:spPr/>
      <dgm:t>
        <a:bodyPr/>
        <a:lstStyle/>
        <a:p>
          <a:r>
            <a:rPr lang="en-US" sz="2800" b="1" i="0" dirty="0"/>
            <a:t>Parent/Guardian Pick-up Option</a:t>
          </a:r>
          <a:r>
            <a:rPr lang="en-US" sz="2800" b="0" i="0" dirty="0"/>
            <a:t>: Parents and guardians are permitted to pick up meals for children in their household.</a:t>
          </a:r>
          <a:endParaRPr lang="en-US" sz="2800" dirty="0"/>
        </a:p>
      </dgm:t>
    </dgm:pt>
    <dgm:pt modelId="{E4750247-4A84-41BA-85E1-2EA71D6FBE14}" type="parTrans" cxnId="{FA26E5F1-7CCD-47F4-9A42-7D9CAE1E6A7B}">
      <dgm:prSet/>
      <dgm:spPr/>
      <dgm:t>
        <a:bodyPr/>
        <a:lstStyle/>
        <a:p>
          <a:endParaRPr lang="en-US"/>
        </a:p>
      </dgm:t>
    </dgm:pt>
    <dgm:pt modelId="{01C3FD89-B79C-442E-BB5A-37F0BD4CB964}" type="sibTrans" cxnId="{FA26E5F1-7CCD-47F4-9A42-7D9CAE1E6A7B}">
      <dgm:prSet/>
      <dgm:spPr/>
      <dgm:t>
        <a:bodyPr/>
        <a:lstStyle/>
        <a:p>
          <a:endParaRPr lang="en-US"/>
        </a:p>
      </dgm:t>
    </dgm:pt>
    <dgm:pt modelId="{63330E98-AF36-4345-9437-968D7758373C}">
      <dgm:prSet custT="1"/>
      <dgm:spPr/>
      <dgm:t>
        <a:bodyPr/>
        <a:lstStyle/>
        <a:p>
          <a:r>
            <a:rPr lang="en-US" sz="2800" b="1" i="0" dirty="0"/>
            <a:t>Home Delivery Option</a:t>
          </a:r>
          <a:r>
            <a:rPr lang="en-US" sz="2800" b="0" i="0" dirty="0"/>
            <a:t>: Meals are delivered to homes. </a:t>
          </a:r>
          <a:endParaRPr lang="en-US" sz="2800" dirty="0"/>
        </a:p>
      </dgm:t>
    </dgm:pt>
    <dgm:pt modelId="{C7D473DD-543C-480A-862E-3ACAA0877A79}" type="parTrans" cxnId="{F6F0F9BD-7A48-4218-ACDB-E32804271D13}">
      <dgm:prSet/>
      <dgm:spPr/>
      <dgm:t>
        <a:bodyPr/>
        <a:lstStyle/>
        <a:p>
          <a:endParaRPr lang="en-US"/>
        </a:p>
      </dgm:t>
    </dgm:pt>
    <dgm:pt modelId="{1961DAB5-B3E8-453C-AFD8-542B9245952E}" type="sibTrans" cxnId="{F6F0F9BD-7A48-4218-ACDB-E32804271D13}">
      <dgm:prSet/>
      <dgm:spPr/>
      <dgm:t>
        <a:bodyPr/>
        <a:lstStyle/>
        <a:p>
          <a:endParaRPr lang="en-US"/>
        </a:p>
      </dgm:t>
    </dgm:pt>
    <dgm:pt modelId="{16E4D8C5-3EFA-4BFC-9AA3-19D9C88A3D38}" type="pres">
      <dgm:prSet presAssocID="{AD462767-ABD7-406D-AD66-7EF020A4B829}" presName="linear" presStyleCnt="0">
        <dgm:presLayoutVars>
          <dgm:animLvl val="lvl"/>
          <dgm:resizeHandles val="exact"/>
        </dgm:presLayoutVars>
      </dgm:prSet>
      <dgm:spPr/>
    </dgm:pt>
    <dgm:pt modelId="{E7C9E25F-D2F6-4482-A87E-633AD53A4B72}" type="pres">
      <dgm:prSet presAssocID="{43D70048-FC4B-4579-865C-0B91C947250F}" presName="parentText" presStyleLbl="node1" presStyleIdx="0" presStyleCnt="2">
        <dgm:presLayoutVars>
          <dgm:chMax val="0"/>
          <dgm:bulletEnabled val="1"/>
        </dgm:presLayoutVars>
      </dgm:prSet>
      <dgm:spPr/>
    </dgm:pt>
    <dgm:pt modelId="{62F74446-7151-4250-B37E-A6E598DB1E96}" type="pres">
      <dgm:prSet presAssocID="{7021B176-AB6D-449A-BAB1-BB021E695E5B}" presName="spacer" presStyleCnt="0"/>
      <dgm:spPr/>
    </dgm:pt>
    <dgm:pt modelId="{9DA060F1-BFD2-4EA0-B67C-3BA8D09D7C4F}" type="pres">
      <dgm:prSet presAssocID="{F7F380B2-D214-478C-A5E7-D529C66B358C}" presName="parentText" presStyleLbl="node1" presStyleIdx="1" presStyleCnt="2">
        <dgm:presLayoutVars>
          <dgm:chMax val="0"/>
          <dgm:bulletEnabled val="1"/>
        </dgm:presLayoutVars>
      </dgm:prSet>
      <dgm:spPr/>
    </dgm:pt>
    <dgm:pt modelId="{24F6EF63-FCAD-42E7-A407-B344BC45BF8C}" type="pres">
      <dgm:prSet presAssocID="{F7F380B2-D214-478C-A5E7-D529C66B358C}" presName="childText" presStyleLbl="revTx" presStyleIdx="0" presStyleCnt="1">
        <dgm:presLayoutVars>
          <dgm:bulletEnabled val="1"/>
        </dgm:presLayoutVars>
      </dgm:prSet>
      <dgm:spPr/>
    </dgm:pt>
  </dgm:ptLst>
  <dgm:cxnLst>
    <dgm:cxn modelId="{A38DC702-76D6-48BE-8C15-8E9AC30591C8}" type="presOf" srcId="{F7F380B2-D214-478C-A5E7-D529C66B358C}" destId="{9DA060F1-BFD2-4EA0-B67C-3BA8D09D7C4F}" srcOrd="0" destOrd="0" presId="urn:microsoft.com/office/officeart/2005/8/layout/vList2"/>
    <dgm:cxn modelId="{29DBE63A-0958-4D24-87E0-E188E1E9D7BE}" srcId="{AD462767-ABD7-406D-AD66-7EF020A4B829}" destId="{F7F380B2-D214-478C-A5E7-D529C66B358C}" srcOrd="1" destOrd="0" parTransId="{6DBECB5C-E638-4BAE-B902-2E394DA78368}" sibTransId="{4DB123BB-11A3-48C1-BF8A-D80B053C5F4A}"/>
    <dgm:cxn modelId="{D975C352-44D8-4CC0-8E6D-CB663ED6AAC2}" type="presOf" srcId="{63330E98-AF36-4345-9437-968D7758373C}" destId="{24F6EF63-FCAD-42E7-A407-B344BC45BF8C}" srcOrd="0" destOrd="1" presId="urn:microsoft.com/office/officeart/2005/8/layout/vList2"/>
    <dgm:cxn modelId="{419F2259-CD16-4FF9-8FA2-FF05CCC41089}" type="presOf" srcId="{5E9BE1F8-7617-4B5E-A4D3-49F9CD08D5FF}" destId="{24F6EF63-FCAD-42E7-A407-B344BC45BF8C}" srcOrd="0" destOrd="0" presId="urn:microsoft.com/office/officeart/2005/8/layout/vList2"/>
    <dgm:cxn modelId="{2F9DF97A-78BD-4737-95A8-EF8DBCEDBAA9}" type="presOf" srcId="{43D70048-FC4B-4579-865C-0B91C947250F}" destId="{E7C9E25F-D2F6-4482-A87E-633AD53A4B72}" srcOrd="0" destOrd="0" presId="urn:microsoft.com/office/officeart/2005/8/layout/vList2"/>
    <dgm:cxn modelId="{2166FBAC-2523-4B6A-B61F-CF40F5068549}" type="presOf" srcId="{AD462767-ABD7-406D-AD66-7EF020A4B829}" destId="{16E4D8C5-3EFA-4BFC-9AA3-19D9C88A3D38}" srcOrd="0" destOrd="0" presId="urn:microsoft.com/office/officeart/2005/8/layout/vList2"/>
    <dgm:cxn modelId="{F6F0F9BD-7A48-4218-ACDB-E32804271D13}" srcId="{F7F380B2-D214-478C-A5E7-D529C66B358C}" destId="{63330E98-AF36-4345-9437-968D7758373C}" srcOrd="1" destOrd="0" parTransId="{C7D473DD-543C-480A-862E-3ACAA0877A79}" sibTransId="{1961DAB5-B3E8-453C-AFD8-542B9245952E}"/>
    <dgm:cxn modelId="{FA26E5F1-7CCD-47F4-9A42-7D9CAE1E6A7B}" srcId="{F7F380B2-D214-478C-A5E7-D529C66B358C}" destId="{5E9BE1F8-7617-4B5E-A4D3-49F9CD08D5FF}" srcOrd="0" destOrd="0" parTransId="{E4750247-4A84-41BA-85E1-2EA71D6FBE14}" sibTransId="{01C3FD89-B79C-442E-BB5A-37F0BD4CB964}"/>
    <dgm:cxn modelId="{DB931AF4-6A1B-41D4-B34A-A9BFDCFDBE6B}" srcId="{AD462767-ABD7-406D-AD66-7EF020A4B829}" destId="{43D70048-FC4B-4579-865C-0B91C947250F}" srcOrd="0" destOrd="0" parTransId="{07B40052-113A-4B64-A89E-B37150DC0CCF}" sibTransId="{7021B176-AB6D-449A-BAB1-BB021E695E5B}"/>
    <dgm:cxn modelId="{DE6424D5-FB32-4ABC-9B29-49513A9D62D0}" type="presParOf" srcId="{16E4D8C5-3EFA-4BFC-9AA3-19D9C88A3D38}" destId="{E7C9E25F-D2F6-4482-A87E-633AD53A4B72}" srcOrd="0" destOrd="0" presId="urn:microsoft.com/office/officeart/2005/8/layout/vList2"/>
    <dgm:cxn modelId="{6D5069CB-BF78-42DE-AAF2-1C44A28FEB17}" type="presParOf" srcId="{16E4D8C5-3EFA-4BFC-9AA3-19D9C88A3D38}" destId="{62F74446-7151-4250-B37E-A6E598DB1E96}" srcOrd="1" destOrd="0" presId="urn:microsoft.com/office/officeart/2005/8/layout/vList2"/>
    <dgm:cxn modelId="{6C1493C5-5920-4097-90FC-822A15768546}" type="presParOf" srcId="{16E4D8C5-3EFA-4BFC-9AA3-19D9C88A3D38}" destId="{9DA060F1-BFD2-4EA0-B67C-3BA8D09D7C4F}" srcOrd="2" destOrd="0" presId="urn:microsoft.com/office/officeart/2005/8/layout/vList2"/>
    <dgm:cxn modelId="{418B2B04-019F-428A-A168-A57E7AD712EC}" type="presParOf" srcId="{16E4D8C5-3EFA-4BFC-9AA3-19D9C88A3D38}" destId="{24F6EF63-FCAD-42E7-A407-B344BC45BF8C}"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2D7140A-0F4B-497A-AA00-2DE6E2432DEA}"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845F0EEE-CDA3-4AB5-BFB0-E774DF4E1155}">
      <dgm:prSet/>
      <dgm:spPr/>
      <dgm:t>
        <a:bodyPr/>
        <a:lstStyle/>
        <a:p>
          <a:r>
            <a:rPr lang="en-US" b="1" i="0"/>
            <a:t>Let’s take a few moments to discuss procedures and processes that are specific to our SFSP operations:</a:t>
          </a:r>
          <a:endParaRPr lang="en-US"/>
        </a:p>
      </dgm:t>
    </dgm:pt>
    <dgm:pt modelId="{DCB4BDBD-BD6B-4790-87DE-3ED7BB006255}" type="parTrans" cxnId="{2643E03B-A18B-4658-A6A2-13E6698DAFE2}">
      <dgm:prSet/>
      <dgm:spPr/>
      <dgm:t>
        <a:bodyPr/>
        <a:lstStyle/>
        <a:p>
          <a:endParaRPr lang="en-US"/>
        </a:p>
      </dgm:t>
    </dgm:pt>
    <dgm:pt modelId="{C32A5B33-57D2-4E5F-9638-A29E5F8FFC70}" type="sibTrans" cxnId="{2643E03B-A18B-4658-A6A2-13E6698DAFE2}">
      <dgm:prSet/>
      <dgm:spPr/>
      <dgm:t>
        <a:bodyPr/>
        <a:lstStyle/>
        <a:p>
          <a:endParaRPr lang="en-US"/>
        </a:p>
      </dgm:t>
    </dgm:pt>
    <dgm:pt modelId="{772683C1-A19D-43A9-82CC-4FBEA5E34372}">
      <dgm:prSet/>
      <dgm:spPr/>
      <dgm:t>
        <a:bodyPr/>
        <a:lstStyle/>
        <a:p>
          <a:r>
            <a:rPr lang="en-US" b="0" i="0" dirty="0"/>
            <a:t>Daily Documentation</a:t>
          </a:r>
          <a:endParaRPr lang="en-US" dirty="0"/>
        </a:p>
      </dgm:t>
    </dgm:pt>
    <dgm:pt modelId="{D5DC510F-3529-4A6B-A252-92808AEB9818}" type="parTrans" cxnId="{9E7FDA4C-1947-4696-B4BA-F5D23448AFA0}">
      <dgm:prSet/>
      <dgm:spPr/>
      <dgm:t>
        <a:bodyPr/>
        <a:lstStyle/>
        <a:p>
          <a:endParaRPr lang="en-US"/>
        </a:p>
      </dgm:t>
    </dgm:pt>
    <dgm:pt modelId="{C236FF08-EBF0-4D0B-9A93-F2D5709C0472}" type="sibTrans" cxnId="{9E7FDA4C-1947-4696-B4BA-F5D23448AFA0}">
      <dgm:prSet/>
      <dgm:spPr/>
      <dgm:t>
        <a:bodyPr/>
        <a:lstStyle/>
        <a:p>
          <a:endParaRPr lang="en-US"/>
        </a:p>
      </dgm:t>
    </dgm:pt>
    <dgm:pt modelId="{D1B6E22C-4B73-4027-B82E-E6A2A47F3C35}">
      <dgm:prSet/>
      <dgm:spPr/>
      <dgm:t>
        <a:bodyPr/>
        <a:lstStyle/>
        <a:p>
          <a:r>
            <a:rPr lang="en-US" b="0" i="0"/>
            <a:t>Food Safety Procedures</a:t>
          </a:r>
          <a:endParaRPr lang="en-US"/>
        </a:p>
      </dgm:t>
    </dgm:pt>
    <dgm:pt modelId="{C1D2DAB2-B15B-4314-9ABC-E48BA1281814}" type="parTrans" cxnId="{D513A135-6E99-4A41-A73C-44912FD61768}">
      <dgm:prSet/>
      <dgm:spPr/>
      <dgm:t>
        <a:bodyPr/>
        <a:lstStyle/>
        <a:p>
          <a:endParaRPr lang="en-US"/>
        </a:p>
      </dgm:t>
    </dgm:pt>
    <dgm:pt modelId="{6334E492-6A9D-482C-B64B-E988984AB86D}" type="sibTrans" cxnId="{D513A135-6E99-4A41-A73C-44912FD61768}">
      <dgm:prSet/>
      <dgm:spPr/>
      <dgm:t>
        <a:bodyPr/>
        <a:lstStyle/>
        <a:p>
          <a:endParaRPr lang="en-US"/>
        </a:p>
      </dgm:t>
    </dgm:pt>
    <dgm:pt modelId="{1F9C57B4-6ED6-4736-9502-AB0208DF5578}">
      <dgm:prSet/>
      <dgm:spPr/>
      <dgm:t>
        <a:bodyPr/>
        <a:lstStyle/>
        <a:p>
          <a:r>
            <a:rPr lang="en-US" b="0" i="0"/>
            <a:t>Food Packaging</a:t>
          </a:r>
          <a:endParaRPr lang="en-US"/>
        </a:p>
      </dgm:t>
    </dgm:pt>
    <dgm:pt modelId="{D088C5EC-845E-40BC-82FF-04027BE6D486}" type="parTrans" cxnId="{1FDAF0CA-C160-48D5-8364-53E5AB6B993B}">
      <dgm:prSet/>
      <dgm:spPr/>
      <dgm:t>
        <a:bodyPr/>
        <a:lstStyle/>
        <a:p>
          <a:endParaRPr lang="en-US"/>
        </a:p>
      </dgm:t>
    </dgm:pt>
    <dgm:pt modelId="{B4390F0B-2A52-45F8-A0D3-6001208A0B27}" type="sibTrans" cxnId="{1FDAF0CA-C160-48D5-8364-53E5AB6B993B}">
      <dgm:prSet/>
      <dgm:spPr/>
      <dgm:t>
        <a:bodyPr/>
        <a:lstStyle/>
        <a:p>
          <a:endParaRPr lang="en-US"/>
        </a:p>
      </dgm:t>
    </dgm:pt>
    <dgm:pt modelId="{D0903AFC-2F44-4CE7-A74D-F66B5E12F21A}">
      <dgm:prSet/>
      <dgm:spPr/>
      <dgm:t>
        <a:bodyPr/>
        <a:lstStyle/>
        <a:p>
          <a:r>
            <a:rPr lang="en-US" b="0" i="0" dirty="0"/>
            <a:t>Ensuring Program Integrity throughout the summer (a written Integrity Plan is required for all sponsors operating rural non-congregate meal service sites)</a:t>
          </a:r>
          <a:endParaRPr lang="en-US" dirty="0"/>
        </a:p>
      </dgm:t>
    </dgm:pt>
    <dgm:pt modelId="{0B52748D-A054-497C-94D8-6FDDE9DE20D1}" type="parTrans" cxnId="{DEB3B7EB-FF1D-48DD-8591-2C79504BBB0A}">
      <dgm:prSet/>
      <dgm:spPr/>
      <dgm:t>
        <a:bodyPr/>
        <a:lstStyle/>
        <a:p>
          <a:endParaRPr lang="en-US"/>
        </a:p>
      </dgm:t>
    </dgm:pt>
    <dgm:pt modelId="{7C02A549-6913-41DC-A9FB-C445440EBFBE}" type="sibTrans" cxnId="{DEB3B7EB-FF1D-48DD-8591-2C79504BBB0A}">
      <dgm:prSet/>
      <dgm:spPr/>
      <dgm:t>
        <a:bodyPr/>
        <a:lstStyle/>
        <a:p>
          <a:endParaRPr lang="en-US"/>
        </a:p>
      </dgm:t>
    </dgm:pt>
    <dgm:pt modelId="{65A08F0C-5184-4DCA-B701-B29086F97BD0}" type="pres">
      <dgm:prSet presAssocID="{D2D7140A-0F4B-497A-AA00-2DE6E2432DEA}" presName="linear" presStyleCnt="0">
        <dgm:presLayoutVars>
          <dgm:animLvl val="lvl"/>
          <dgm:resizeHandles val="exact"/>
        </dgm:presLayoutVars>
      </dgm:prSet>
      <dgm:spPr/>
    </dgm:pt>
    <dgm:pt modelId="{1E4E473B-A76C-4F7A-A391-0B5E506EA5CF}" type="pres">
      <dgm:prSet presAssocID="{845F0EEE-CDA3-4AB5-BFB0-E774DF4E1155}" presName="parentText" presStyleLbl="node1" presStyleIdx="0" presStyleCnt="1">
        <dgm:presLayoutVars>
          <dgm:chMax val="0"/>
          <dgm:bulletEnabled val="1"/>
        </dgm:presLayoutVars>
      </dgm:prSet>
      <dgm:spPr/>
    </dgm:pt>
    <dgm:pt modelId="{79A5E078-31A2-4625-9E59-547F03E79837}" type="pres">
      <dgm:prSet presAssocID="{845F0EEE-CDA3-4AB5-BFB0-E774DF4E1155}" presName="childText" presStyleLbl="revTx" presStyleIdx="0" presStyleCnt="1">
        <dgm:presLayoutVars>
          <dgm:bulletEnabled val="1"/>
        </dgm:presLayoutVars>
      </dgm:prSet>
      <dgm:spPr/>
    </dgm:pt>
  </dgm:ptLst>
  <dgm:cxnLst>
    <dgm:cxn modelId="{3FB9C309-D32F-4406-A183-07EC134EB3EB}" type="presOf" srcId="{772683C1-A19D-43A9-82CC-4FBEA5E34372}" destId="{79A5E078-31A2-4625-9E59-547F03E79837}" srcOrd="0" destOrd="0" presId="urn:microsoft.com/office/officeart/2005/8/layout/vList2"/>
    <dgm:cxn modelId="{2580C60F-12FE-4203-B423-B4FDE34AA297}" type="presOf" srcId="{845F0EEE-CDA3-4AB5-BFB0-E774DF4E1155}" destId="{1E4E473B-A76C-4F7A-A391-0B5E506EA5CF}" srcOrd="0" destOrd="0" presId="urn:microsoft.com/office/officeart/2005/8/layout/vList2"/>
    <dgm:cxn modelId="{9DBEAE1A-5455-4B2D-A1CE-471FD7958481}" type="presOf" srcId="{D2D7140A-0F4B-497A-AA00-2DE6E2432DEA}" destId="{65A08F0C-5184-4DCA-B701-B29086F97BD0}" srcOrd="0" destOrd="0" presId="urn:microsoft.com/office/officeart/2005/8/layout/vList2"/>
    <dgm:cxn modelId="{D513A135-6E99-4A41-A73C-44912FD61768}" srcId="{845F0EEE-CDA3-4AB5-BFB0-E774DF4E1155}" destId="{D1B6E22C-4B73-4027-B82E-E6A2A47F3C35}" srcOrd="1" destOrd="0" parTransId="{C1D2DAB2-B15B-4314-9ABC-E48BA1281814}" sibTransId="{6334E492-6A9D-482C-B64B-E988984AB86D}"/>
    <dgm:cxn modelId="{2643E03B-A18B-4658-A6A2-13E6698DAFE2}" srcId="{D2D7140A-0F4B-497A-AA00-2DE6E2432DEA}" destId="{845F0EEE-CDA3-4AB5-BFB0-E774DF4E1155}" srcOrd="0" destOrd="0" parTransId="{DCB4BDBD-BD6B-4790-87DE-3ED7BB006255}" sibTransId="{C32A5B33-57D2-4E5F-9638-A29E5F8FFC70}"/>
    <dgm:cxn modelId="{961F4147-4516-4BF9-A9EC-2907BFA281D3}" type="presOf" srcId="{D0903AFC-2F44-4CE7-A74D-F66B5E12F21A}" destId="{79A5E078-31A2-4625-9E59-547F03E79837}" srcOrd="0" destOrd="3" presId="urn:microsoft.com/office/officeart/2005/8/layout/vList2"/>
    <dgm:cxn modelId="{9E7FDA4C-1947-4696-B4BA-F5D23448AFA0}" srcId="{845F0EEE-CDA3-4AB5-BFB0-E774DF4E1155}" destId="{772683C1-A19D-43A9-82CC-4FBEA5E34372}" srcOrd="0" destOrd="0" parTransId="{D5DC510F-3529-4A6B-A252-92808AEB9818}" sibTransId="{C236FF08-EBF0-4D0B-9A93-F2D5709C0472}"/>
    <dgm:cxn modelId="{8115A883-165F-4C54-BDB3-01E390FA7CEF}" type="presOf" srcId="{D1B6E22C-4B73-4027-B82E-E6A2A47F3C35}" destId="{79A5E078-31A2-4625-9E59-547F03E79837}" srcOrd="0" destOrd="1" presId="urn:microsoft.com/office/officeart/2005/8/layout/vList2"/>
    <dgm:cxn modelId="{1FDAF0CA-C160-48D5-8364-53E5AB6B993B}" srcId="{845F0EEE-CDA3-4AB5-BFB0-E774DF4E1155}" destId="{1F9C57B4-6ED6-4736-9502-AB0208DF5578}" srcOrd="2" destOrd="0" parTransId="{D088C5EC-845E-40BC-82FF-04027BE6D486}" sibTransId="{B4390F0B-2A52-45F8-A0D3-6001208A0B27}"/>
    <dgm:cxn modelId="{D2364BD8-D834-49B1-B3FB-FA06C55D19A9}" type="presOf" srcId="{1F9C57B4-6ED6-4736-9502-AB0208DF5578}" destId="{79A5E078-31A2-4625-9E59-547F03E79837}" srcOrd="0" destOrd="2" presId="urn:microsoft.com/office/officeart/2005/8/layout/vList2"/>
    <dgm:cxn modelId="{DEB3B7EB-FF1D-48DD-8591-2C79504BBB0A}" srcId="{845F0EEE-CDA3-4AB5-BFB0-E774DF4E1155}" destId="{D0903AFC-2F44-4CE7-A74D-F66B5E12F21A}" srcOrd="3" destOrd="0" parTransId="{0B52748D-A054-497C-94D8-6FDDE9DE20D1}" sibTransId="{7C02A549-6913-41DC-A9FB-C445440EBFBE}"/>
    <dgm:cxn modelId="{0982B7A9-B106-487A-9586-4C6DFA318DF5}" type="presParOf" srcId="{65A08F0C-5184-4DCA-B701-B29086F97BD0}" destId="{1E4E473B-A76C-4F7A-A391-0B5E506EA5CF}" srcOrd="0" destOrd="0" presId="urn:microsoft.com/office/officeart/2005/8/layout/vList2"/>
    <dgm:cxn modelId="{CA45BC9C-027F-45B6-ADB5-47C1B2E4F780}" type="presParOf" srcId="{65A08F0C-5184-4DCA-B701-B29086F97BD0}" destId="{79A5E078-31A2-4625-9E59-547F03E79837}"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6DBE0DE-F70D-435F-8662-5328B807322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72E64F1A-99B2-46F4-9226-2EB2F1518637}">
      <dgm:prSet custT="1"/>
      <dgm:spPr/>
      <dgm:t>
        <a:bodyPr/>
        <a:lstStyle/>
        <a:p>
          <a:r>
            <a:rPr lang="en-US" sz="1600" dirty="0"/>
            <a:t>If all meal items are packaged and placed into bags in the central kitchen and site staff only hand out a bag and milk carton, the requirement may not be applicable </a:t>
          </a:r>
        </a:p>
      </dgm:t>
    </dgm:pt>
    <dgm:pt modelId="{F1E7BCCC-2359-4BE5-B184-D9C656CC0F01}" type="parTrans" cxnId="{09BA89C8-C8C8-4D0B-A410-3F843FF40A12}">
      <dgm:prSet/>
      <dgm:spPr/>
      <dgm:t>
        <a:bodyPr/>
        <a:lstStyle/>
        <a:p>
          <a:endParaRPr lang="en-US"/>
        </a:p>
      </dgm:t>
    </dgm:pt>
    <dgm:pt modelId="{24A4334C-E117-472D-9986-E06073669605}" type="sibTrans" cxnId="{09BA89C8-C8C8-4D0B-A410-3F843FF40A12}">
      <dgm:prSet/>
      <dgm:spPr/>
      <dgm:t>
        <a:bodyPr/>
        <a:lstStyle/>
        <a:p>
          <a:endParaRPr lang="en-US"/>
        </a:p>
      </dgm:t>
    </dgm:pt>
    <dgm:pt modelId="{50BE2594-C4B0-4B35-AA3E-A0B465B25A40}">
      <dgm:prSet custT="1"/>
      <dgm:spPr/>
      <dgm:t>
        <a:bodyPr/>
        <a:lstStyle/>
        <a:p>
          <a:r>
            <a:rPr lang="en-US" sz="1800" dirty="0"/>
            <a:t>Be mindful of surroundings- if the wind is blowing grass or dust into the meal service area, shield food from the debris so it does not contaminate your food items</a:t>
          </a:r>
        </a:p>
      </dgm:t>
    </dgm:pt>
    <dgm:pt modelId="{AF0DF5EF-87D6-4584-B748-028E5ED1E1A9}" type="parTrans" cxnId="{50D2098D-9E3C-453B-A1A4-C37ABE0E50D0}">
      <dgm:prSet/>
      <dgm:spPr/>
      <dgm:t>
        <a:bodyPr/>
        <a:lstStyle/>
        <a:p>
          <a:endParaRPr lang="en-US"/>
        </a:p>
      </dgm:t>
    </dgm:pt>
    <dgm:pt modelId="{8802A063-9C02-4DEA-8A56-6B06A63A7B17}" type="sibTrans" cxnId="{50D2098D-9E3C-453B-A1A4-C37ABE0E50D0}">
      <dgm:prSet/>
      <dgm:spPr/>
      <dgm:t>
        <a:bodyPr/>
        <a:lstStyle/>
        <a:p>
          <a:endParaRPr lang="en-US"/>
        </a:p>
      </dgm:t>
    </dgm:pt>
    <dgm:pt modelId="{57526E19-0916-49C5-9AF7-E64087C1FE24}">
      <dgm:prSet custT="1"/>
      <dgm:spPr/>
      <dgm:t>
        <a:bodyPr/>
        <a:lstStyle/>
        <a:p>
          <a:r>
            <a:rPr lang="en-US" sz="1800" dirty="0"/>
            <a:t>Hairnets and gloves must be worn by staff serving open food items </a:t>
          </a:r>
        </a:p>
      </dgm:t>
    </dgm:pt>
    <dgm:pt modelId="{5A473EA8-1552-4C2C-9076-74D1C351EB9A}" type="sibTrans" cxnId="{0CF07A28-A1E1-4107-A42C-1A0B20A591F3}">
      <dgm:prSet/>
      <dgm:spPr/>
      <dgm:t>
        <a:bodyPr/>
        <a:lstStyle/>
        <a:p>
          <a:endParaRPr lang="en-US"/>
        </a:p>
      </dgm:t>
    </dgm:pt>
    <dgm:pt modelId="{4C49E01E-1011-4324-B482-A532C742C74B}" type="parTrans" cxnId="{0CF07A28-A1E1-4107-A42C-1A0B20A591F3}">
      <dgm:prSet/>
      <dgm:spPr/>
      <dgm:t>
        <a:bodyPr/>
        <a:lstStyle/>
        <a:p>
          <a:endParaRPr lang="en-US"/>
        </a:p>
      </dgm:t>
    </dgm:pt>
    <dgm:pt modelId="{841C99FA-AEC9-4A51-8C45-6B72C47B4913}">
      <dgm:prSet/>
      <dgm:spPr/>
      <dgm:t>
        <a:bodyPr/>
        <a:lstStyle/>
        <a:p>
          <a:endParaRPr lang="en-US" dirty="0"/>
        </a:p>
      </dgm:t>
    </dgm:pt>
    <dgm:pt modelId="{EBE764C9-47D2-4174-BB4D-7260D8263025}" type="sibTrans" cxnId="{B20164F7-AE81-4195-83BD-228DA55EBF17}">
      <dgm:prSet/>
      <dgm:spPr/>
      <dgm:t>
        <a:bodyPr/>
        <a:lstStyle/>
        <a:p>
          <a:endParaRPr lang="en-US"/>
        </a:p>
      </dgm:t>
    </dgm:pt>
    <dgm:pt modelId="{E854725B-FC45-4FD1-A6EC-C2161195D1FD}" type="parTrans" cxnId="{B20164F7-AE81-4195-83BD-228DA55EBF17}">
      <dgm:prSet/>
      <dgm:spPr/>
      <dgm:t>
        <a:bodyPr/>
        <a:lstStyle/>
        <a:p>
          <a:endParaRPr lang="en-US"/>
        </a:p>
      </dgm:t>
    </dgm:pt>
    <dgm:pt modelId="{08128D01-8826-4925-9DEE-BC8B56EB84B8}" type="pres">
      <dgm:prSet presAssocID="{C6DBE0DE-F70D-435F-8662-5328B8073229}" presName="root" presStyleCnt="0">
        <dgm:presLayoutVars>
          <dgm:dir/>
          <dgm:resizeHandles val="exact"/>
        </dgm:presLayoutVars>
      </dgm:prSet>
      <dgm:spPr/>
    </dgm:pt>
    <dgm:pt modelId="{7D374DD1-5443-49DC-8209-0E0E7C5D4B65}" type="pres">
      <dgm:prSet presAssocID="{57526E19-0916-49C5-9AF7-E64087C1FE24}" presName="compNode" presStyleCnt="0"/>
      <dgm:spPr/>
    </dgm:pt>
    <dgm:pt modelId="{0DAA5134-EB58-4E69-BD89-0B8926146973}" type="pres">
      <dgm:prSet presAssocID="{57526E19-0916-49C5-9AF7-E64087C1FE24}" presName="bgRect" presStyleLbl="bgShp" presStyleIdx="0" presStyleCnt="3"/>
      <dgm:spPr/>
    </dgm:pt>
    <dgm:pt modelId="{2C95221D-60C4-47E2-BDB2-740D37A007FC}" type="pres">
      <dgm:prSet presAssocID="{57526E19-0916-49C5-9AF7-E64087C1FE24}" presName="iconRect" presStyleLbl="node1" presStyleIdx="0" presStyleCnt="3"/>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a:noFill/>
        </a:ln>
      </dgm:spPr>
      <dgm:extLst>
        <a:ext uri="{E40237B7-FDA0-4F09-8148-C483321AD2D9}">
          <dgm14:cNvPr xmlns:dgm14="http://schemas.microsoft.com/office/drawing/2010/diagram" id="0" name="" descr="Comb with solid fill"/>
        </a:ext>
      </dgm:extLst>
    </dgm:pt>
    <dgm:pt modelId="{6120693D-B82D-4C7E-8D19-AAC115B1FF9E}" type="pres">
      <dgm:prSet presAssocID="{57526E19-0916-49C5-9AF7-E64087C1FE24}" presName="spaceRect" presStyleCnt="0"/>
      <dgm:spPr/>
    </dgm:pt>
    <dgm:pt modelId="{998AF975-1ACE-4A97-A033-93867449A3DD}" type="pres">
      <dgm:prSet presAssocID="{57526E19-0916-49C5-9AF7-E64087C1FE24}" presName="parTx" presStyleLbl="revTx" presStyleIdx="0" presStyleCnt="4">
        <dgm:presLayoutVars>
          <dgm:chMax val="0"/>
          <dgm:chPref val="0"/>
        </dgm:presLayoutVars>
      </dgm:prSet>
      <dgm:spPr/>
    </dgm:pt>
    <dgm:pt modelId="{82A43347-FAD9-4266-9413-A8D00E6D70C2}" type="pres">
      <dgm:prSet presAssocID="{57526E19-0916-49C5-9AF7-E64087C1FE24}" presName="desTx" presStyleLbl="revTx" presStyleIdx="1" presStyleCnt="4">
        <dgm:presLayoutVars/>
      </dgm:prSet>
      <dgm:spPr/>
    </dgm:pt>
    <dgm:pt modelId="{D79CE8D2-A00F-4BA3-9471-55F709CC5ACD}" type="pres">
      <dgm:prSet presAssocID="{5A473EA8-1552-4C2C-9076-74D1C351EB9A}" presName="sibTrans" presStyleCnt="0"/>
      <dgm:spPr/>
    </dgm:pt>
    <dgm:pt modelId="{E83F3DDA-040F-4A67-B9B9-CC9E1F4CD459}" type="pres">
      <dgm:prSet presAssocID="{72E64F1A-99B2-46F4-9226-2EB2F1518637}" presName="compNode" presStyleCnt="0"/>
      <dgm:spPr/>
    </dgm:pt>
    <dgm:pt modelId="{374D5C9E-6D5A-468D-9D47-4D5931445A0E}" type="pres">
      <dgm:prSet presAssocID="{72E64F1A-99B2-46F4-9226-2EB2F1518637}" presName="bgRect" presStyleLbl="bgShp" presStyleIdx="1" presStyleCnt="3"/>
      <dgm:spPr/>
    </dgm:pt>
    <dgm:pt modelId="{BA381529-B11D-4FDA-87AC-1C925432BE66}" type="pres">
      <dgm:prSet presAssocID="{72E64F1A-99B2-46F4-9226-2EB2F1518637}"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hopping bag"/>
        </a:ext>
      </dgm:extLst>
    </dgm:pt>
    <dgm:pt modelId="{4466C622-DD40-4EEE-8424-4A7A7264567A}" type="pres">
      <dgm:prSet presAssocID="{72E64F1A-99B2-46F4-9226-2EB2F1518637}" presName="spaceRect" presStyleCnt="0"/>
      <dgm:spPr/>
    </dgm:pt>
    <dgm:pt modelId="{355D808C-A5FB-4280-B9F7-2A4B75B70B6A}" type="pres">
      <dgm:prSet presAssocID="{72E64F1A-99B2-46F4-9226-2EB2F1518637}" presName="parTx" presStyleLbl="revTx" presStyleIdx="2" presStyleCnt="4">
        <dgm:presLayoutVars>
          <dgm:chMax val="0"/>
          <dgm:chPref val="0"/>
        </dgm:presLayoutVars>
      </dgm:prSet>
      <dgm:spPr/>
    </dgm:pt>
    <dgm:pt modelId="{6C202241-5860-4420-A104-D38E3CDE34B2}" type="pres">
      <dgm:prSet presAssocID="{24A4334C-E117-472D-9986-E06073669605}" presName="sibTrans" presStyleCnt="0"/>
      <dgm:spPr/>
    </dgm:pt>
    <dgm:pt modelId="{4C06E433-2F41-4D90-B354-A21714B77585}" type="pres">
      <dgm:prSet presAssocID="{50BE2594-C4B0-4B35-AA3E-A0B465B25A40}" presName="compNode" presStyleCnt="0"/>
      <dgm:spPr/>
    </dgm:pt>
    <dgm:pt modelId="{2A7BAF6D-CF02-4279-B784-91653C98DC30}" type="pres">
      <dgm:prSet presAssocID="{50BE2594-C4B0-4B35-AA3E-A0B465B25A40}" presName="bgRect" presStyleLbl="bgShp" presStyleIdx="2" presStyleCnt="3"/>
      <dgm:spPr/>
    </dgm:pt>
    <dgm:pt modelId="{A2AB8C1E-3A64-45B7-B0E9-1DAF3047E617}" type="pres">
      <dgm:prSet presAssocID="{50BE2594-C4B0-4B35-AA3E-A0B465B25A40}" presName="iconRect" presStyleLbl="node1" presStyleIdx="2" presStyleCnt="3"/>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dgm:spPr>
      <dgm:extLst>
        <a:ext uri="{E40237B7-FDA0-4F09-8148-C483321AD2D9}">
          <dgm14:cNvPr xmlns:dgm14="http://schemas.microsoft.com/office/drawing/2010/diagram" id="0" name="" descr="Windy outline"/>
        </a:ext>
      </dgm:extLst>
    </dgm:pt>
    <dgm:pt modelId="{09C04320-1936-4424-974D-30CB7262576C}" type="pres">
      <dgm:prSet presAssocID="{50BE2594-C4B0-4B35-AA3E-A0B465B25A40}" presName="spaceRect" presStyleCnt="0"/>
      <dgm:spPr/>
    </dgm:pt>
    <dgm:pt modelId="{1354E7F9-BC44-4F70-B9C0-7BAE415ED7B4}" type="pres">
      <dgm:prSet presAssocID="{50BE2594-C4B0-4B35-AA3E-A0B465B25A40}" presName="parTx" presStyleLbl="revTx" presStyleIdx="3" presStyleCnt="4">
        <dgm:presLayoutVars>
          <dgm:chMax val="0"/>
          <dgm:chPref val="0"/>
        </dgm:presLayoutVars>
      </dgm:prSet>
      <dgm:spPr/>
    </dgm:pt>
  </dgm:ptLst>
  <dgm:cxnLst>
    <dgm:cxn modelId="{3CE41C27-655A-4099-BC17-5F68B8F0C814}" type="presOf" srcId="{72E64F1A-99B2-46F4-9226-2EB2F1518637}" destId="{355D808C-A5FB-4280-B9F7-2A4B75B70B6A}" srcOrd="0" destOrd="0" presId="urn:microsoft.com/office/officeart/2018/2/layout/IconVerticalSolidList"/>
    <dgm:cxn modelId="{0CF07A28-A1E1-4107-A42C-1A0B20A591F3}" srcId="{C6DBE0DE-F70D-435F-8662-5328B8073229}" destId="{57526E19-0916-49C5-9AF7-E64087C1FE24}" srcOrd="0" destOrd="0" parTransId="{4C49E01E-1011-4324-B482-A532C742C74B}" sibTransId="{5A473EA8-1552-4C2C-9076-74D1C351EB9A}"/>
    <dgm:cxn modelId="{1124C532-B031-47DC-BE52-AC49174A233B}" type="presOf" srcId="{841C99FA-AEC9-4A51-8C45-6B72C47B4913}" destId="{82A43347-FAD9-4266-9413-A8D00E6D70C2}" srcOrd="0" destOrd="0" presId="urn:microsoft.com/office/officeart/2018/2/layout/IconVerticalSolidList"/>
    <dgm:cxn modelId="{E5FB1D47-1CA8-49B0-8583-150476D8F95E}" type="presOf" srcId="{57526E19-0916-49C5-9AF7-E64087C1FE24}" destId="{998AF975-1ACE-4A97-A033-93867449A3DD}" srcOrd="0" destOrd="0" presId="urn:microsoft.com/office/officeart/2018/2/layout/IconVerticalSolidList"/>
    <dgm:cxn modelId="{50D2098D-9E3C-453B-A1A4-C37ABE0E50D0}" srcId="{C6DBE0DE-F70D-435F-8662-5328B8073229}" destId="{50BE2594-C4B0-4B35-AA3E-A0B465B25A40}" srcOrd="2" destOrd="0" parTransId="{AF0DF5EF-87D6-4584-B748-028E5ED1E1A9}" sibTransId="{8802A063-9C02-4DEA-8A56-6B06A63A7B17}"/>
    <dgm:cxn modelId="{19D10DBC-4579-4F2F-9A36-69683DD939F6}" type="presOf" srcId="{50BE2594-C4B0-4B35-AA3E-A0B465B25A40}" destId="{1354E7F9-BC44-4F70-B9C0-7BAE415ED7B4}" srcOrd="0" destOrd="0" presId="urn:microsoft.com/office/officeart/2018/2/layout/IconVerticalSolidList"/>
    <dgm:cxn modelId="{09BA89C8-C8C8-4D0B-A410-3F843FF40A12}" srcId="{C6DBE0DE-F70D-435F-8662-5328B8073229}" destId="{72E64F1A-99B2-46F4-9226-2EB2F1518637}" srcOrd="1" destOrd="0" parTransId="{F1E7BCCC-2359-4BE5-B184-D9C656CC0F01}" sibTransId="{24A4334C-E117-472D-9986-E06073669605}"/>
    <dgm:cxn modelId="{D00BF2F4-C104-48D7-ABC8-93C8C59DD094}" type="presOf" srcId="{C6DBE0DE-F70D-435F-8662-5328B8073229}" destId="{08128D01-8826-4925-9DEE-BC8B56EB84B8}" srcOrd="0" destOrd="0" presId="urn:microsoft.com/office/officeart/2018/2/layout/IconVerticalSolidList"/>
    <dgm:cxn modelId="{B20164F7-AE81-4195-83BD-228DA55EBF17}" srcId="{57526E19-0916-49C5-9AF7-E64087C1FE24}" destId="{841C99FA-AEC9-4A51-8C45-6B72C47B4913}" srcOrd="0" destOrd="0" parTransId="{E854725B-FC45-4FD1-A6EC-C2161195D1FD}" sibTransId="{EBE764C9-47D2-4174-BB4D-7260D8263025}"/>
    <dgm:cxn modelId="{D89BEA29-0E03-43D7-8838-6E866C87EF1C}" type="presParOf" srcId="{08128D01-8826-4925-9DEE-BC8B56EB84B8}" destId="{7D374DD1-5443-49DC-8209-0E0E7C5D4B65}" srcOrd="0" destOrd="0" presId="urn:microsoft.com/office/officeart/2018/2/layout/IconVerticalSolidList"/>
    <dgm:cxn modelId="{B9EF7B6A-0B73-462C-9AA6-C0F22142B054}" type="presParOf" srcId="{7D374DD1-5443-49DC-8209-0E0E7C5D4B65}" destId="{0DAA5134-EB58-4E69-BD89-0B8926146973}" srcOrd="0" destOrd="0" presId="urn:microsoft.com/office/officeart/2018/2/layout/IconVerticalSolidList"/>
    <dgm:cxn modelId="{D3D92D3B-E981-4682-96FE-0E44731E4ABA}" type="presParOf" srcId="{7D374DD1-5443-49DC-8209-0E0E7C5D4B65}" destId="{2C95221D-60C4-47E2-BDB2-740D37A007FC}" srcOrd="1" destOrd="0" presId="urn:microsoft.com/office/officeart/2018/2/layout/IconVerticalSolidList"/>
    <dgm:cxn modelId="{9AE0DA8F-7CDE-4917-9B7B-BB52DF7C6E42}" type="presParOf" srcId="{7D374DD1-5443-49DC-8209-0E0E7C5D4B65}" destId="{6120693D-B82D-4C7E-8D19-AAC115B1FF9E}" srcOrd="2" destOrd="0" presId="urn:microsoft.com/office/officeart/2018/2/layout/IconVerticalSolidList"/>
    <dgm:cxn modelId="{091E28ED-6C57-41FD-AEEA-B3E5A08CBD83}" type="presParOf" srcId="{7D374DD1-5443-49DC-8209-0E0E7C5D4B65}" destId="{998AF975-1ACE-4A97-A033-93867449A3DD}" srcOrd="3" destOrd="0" presId="urn:microsoft.com/office/officeart/2018/2/layout/IconVerticalSolidList"/>
    <dgm:cxn modelId="{E1F67E9B-C7E6-44F9-8BAD-A31CF1AD9F62}" type="presParOf" srcId="{7D374DD1-5443-49DC-8209-0E0E7C5D4B65}" destId="{82A43347-FAD9-4266-9413-A8D00E6D70C2}" srcOrd="4" destOrd="0" presId="urn:microsoft.com/office/officeart/2018/2/layout/IconVerticalSolidList"/>
    <dgm:cxn modelId="{1B855F5A-3E31-475C-B03B-89562F0FC3AE}" type="presParOf" srcId="{08128D01-8826-4925-9DEE-BC8B56EB84B8}" destId="{D79CE8D2-A00F-4BA3-9471-55F709CC5ACD}" srcOrd="1" destOrd="0" presId="urn:microsoft.com/office/officeart/2018/2/layout/IconVerticalSolidList"/>
    <dgm:cxn modelId="{6A4F078A-C7D5-485E-868A-8053663E4B14}" type="presParOf" srcId="{08128D01-8826-4925-9DEE-BC8B56EB84B8}" destId="{E83F3DDA-040F-4A67-B9B9-CC9E1F4CD459}" srcOrd="2" destOrd="0" presId="urn:microsoft.com/office/officeart/2018/2/layout/IconVerticalSolidList"/>
    <dgm:cxn modelId="{058C167A-EB11-4AE2-906D-94B4702FC798}" type="presParOf" srcId="{E83F3DDA-040F-4A67-B9B9-CC9E1F4CD459}" destId="{374D5C9E-6D5A-468D-9D47-4D5931445A0E}" srcOrd="0" destOrd="0" presId="urn:microsoft.com/office/officeart/2018/2/layout/IconVerticalSolidList"/>
    <dgm:cxn modelId="{37FD744C-6D35-432D-9B1D-83F1F23327A2}" type="presParOf" srcId="{E83F3DDA-040F-4A67-B9B9-CC9E1F4CD459}" destId="{BA381529-B11D-4FDA-87AC-1C925432BE66}" srcOrd="1" destOrd="0" presId="urn:microsoft.com/office/officeart/2018/2/layout/IconVerticalSolidList"/>
    <dgm:cxn modelId="{51DA3B47-4976-4D3F-B340-C4548F8304B5}" type="presParOf" srcId="{E83F3DDA-040F-4A67-B9B9-CC9E1F4CD459}" destId="{4466C622-DD40-4EEE-8424-4A7A7264567A}" srcOrd="2" destOrd="0" presId="urn:microsoft.com/office/officeart/2018/2/layout/IconVerticalSolidList"/>
    <dgm:cxn modelId="{DE891249-AD29-4A7C-860B-C276ADF2603C}" type="presParOf" srcId="{E83F3DDA-040F-4A67-B9B9-CC9E1F4CD459}" destId="{355D808C-A5FB-4280-B9F7-2A4B75B70B6A}" srcOrd="3" destOrd="0" presId="urn:microsoft.com/office/officeart/2018/2/layout/IconVerticalSolidList"/>
    <dgm:cxn modelId="{F44221B8-FD16-4E3D-9CA6-63ED2943E8EF}" type="presParOf" srcId="{08128D01-8826-4925-9DEE-BC8B56EB84B8}" destId="{6C202241-5860-4420-A104-D38E3CDE34B2}" srcOrd="3" destOrd="0" presId="urn:microsoft.com/office/officeart/2018/2/layout/IconVerticalSolidList"/>
    <dgm:cxn modelId="{84A36E20-7F35-415B-9B09-CCFB3F8504E1}" type="presParOf" srcId="{08128D01-8826-4925-9DEE-BC8B56EB84B8}" destId="{4C06E433-2F41-4D90-B354-A21714B77585}" srcOrd="4" destOrd="0" presId="urn:microsoft.com/office/officeart/2018/2/layout/IconVerticalSolidList"/>
    <dgm:cxn modelId="{E13F563E-2867-4150-9EF9-CD72CF920BD3}" type="presParOf" srcId="{4C06E433-2F41-4D90-B354-A21714B77585}" destId="{2A7BAF6D-CF02-4279-B784-91653C98DC30}" srcOrd="0" destOrd="0" presId="urn:microsoft.com/office/officeart/2018/2/layout/IconVerticalSolidList"/>
    <dgm:cxn modelId="{63593724-9375-424E-A5F6-0219B23584A8}" type="presParOf" srcId="{4C06E433-2F41-4D90-B354-A21714B77585}" destId="{A2AB8C1E-3A64-45B7-B0E9-1DAF3047E617}" srcOrd="1" destOrd="0" presId="urn:microsoft.com/office/officeart/2018/2/layout/IconVerticalSolidList"/>
    <dgm:cxn modelId="{577A19EF-28BE-411D-A0AA-9EA1F427B57B}" type="presParOf" srcId="{4C06E433-2F41-4D90-B354-A21714B77585}" destId="{09C04320-1936-4424-974D-30CB7262576C}" srcOrd="2" destOrd="0" presId="urn:microsoft.com/office/officeart/2018/2/layout/IconVerticalSolidList"/>
    <dgm:cxn modelId="{09F9128D-ACC5-4382-99BE-B56CBD4ABBE1}" type="presParOf" srcId="{4C06E433-2F41-4D90-B354-A21714B77585}" destId="{1354E7F9-BC44-4F70-B9C0-7BAE415ED7B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C6CDE25-7C61-48D8-A5A6-20BD6F00C469}"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E7F51625-FE85-488F-8FF6-342C3DB04C8A}">
      <dgm:prSet custT="1"/>
      <dgm:spPr/>
      <dgm:t>
        <a:bodyPr/>
        <a:lstStyle/>
        <a:p>
          <a:r>
            <a:rPr lang="en-US" sz="1800" b="0" i="0" dirty="0"/>
            <a:t>Meal service area should be inspected daily, free from garbage and safe for children</a:t>
          </a:r>
          <a:endParaRPr lang="en-US" sz="1800" dirty="0"/>
        </a:p>
      </dgm:t>
    </dgm:pt>
    <dgm:pt modelId="{8EEE2A33-06ED-40C4-8302-A2E106813343}" type="parTrans" cxnId="{AE6B5846-E177-4E02-9315-EAB4C33E8DD9}">
      <dgm:prSet/>
      <dgm:spPr/>
      <dgm:t>
        <a:bodyPr/>
        <a:lstStyle/>
        <a:p>
          <a:endParaRPr lang="en-US"/>
        </a:p>
      </dgm:t>
    </dgm:pt>
    <dgm:pt modelId="{7100BD36-34AE-4A6F-ABC1-153508B44F55}" type="sibTrans" cxnId="{AE6B5846-E177-4E02-9315-EAB4C33E8DD9}">
      <dgm:prSet/>
      <dgm:spPr/>
      <dgm:t>
        <a:bodyPr/>
        <a:lstStyle/>
        <a:p>
          <a:endParaRPr lang="en-US"/>
        </a:p>
      </dgm:t>
    </dgm:pt>
    <dgm:pt modelId="{F8923F5B-8AFD-48A9-8CD0-280A6F52C09F}">
      <dgm:prSet custT="1"/>
      <dgm:spPr/>
      <dgm:t>
        <a:bodyPr/>
        <a:lstStyle/>
        <a:p>
          <a:r>
            <a:rPr lang="en-US" sz="1800" b="0" i="0" dirty="0"/>
            <a:t>Greet children with a smile and “How are you today?”</a:t>
          </a:r>
          <a:endParaRPr lang="en-US" sz="1800" dirty="0"/>
        </a:p>
      </dgm:t>
    </dgm:pt>
    <dgm:pt modelId="{CE715F20-780D-43CF-8F16-12E231654419}" type="parTrans" cxnId="{AE7F9A81-0204-4700-8C7B-20E7CF76FA4F}">
      <dgm:prSet/>
      <dgm:spPr/>
      <dgm:t>
        <a:bodyPr/>
        <a:lstStyle/>
        <a:p>
          <a:endParaRPr lang="en-US"/>
        </a:p>
      </dgm:t>
    </dgm:pt>
    <dgm:pt modelId="{A2EA0A0D-0D8B-4777-9A4E-0563284AC2D2}" type="sibTrans" cxnId="{AE7F9A81-0204-4700-8C7B-20E7CF76FA4F}">
      <dgm:prSet/>
      <dgm:spPr/>
      <dgm:t>
        <a:bodyPr/>
        <a:lstStyle/>
        <a:p>
          <a:endParaRPr lang="en-US"/>
        </a:p>
      </dgm:t>
    </dgm:pt>
    <dgm:pt modelId="{00EAA2C6-8B38-4FE0-9BC2-0D21E7B4ECDD}">
      <dgm:prSet custT="1"/>
      <dgm:spPr/>
      <dgm:t>
        <a:bodyPr/>
        <a:lstStyle/>
        <a:p>
          <a:r>
            <a:rPr lang="en-US" sz="1800" b="0" i="0" dirty="0"/>
            <a:t>All meals served must contain all the required food components</a:t>
          </a:r>
          <a:endParaRPr lang="en-US" sz="1800" dirty="0"/>
        </a:p>
      </dgm:t>
    </dgm:pt>
    <dgm:pt modelId="{F57A84ED-F0F8-4E8A-9120-D9836C617924}" type="parTrans" cxnId="{EBCD1D7C-8175-4665-903D-900B0F9289DF}">
      <dgm:prSet/>
      <dgm:spPr/>
      <dgm:t>
        <a:bodyPr/>
        <a:lstStyle/>
        <a:p>
          <a:endParaRPr lang="en-US"/>
        </a:p>
      </dgm:t>
    </dgm:pt>
    <dgm:pt modelId="{78505DBC-206F-4D58-A97B-77A9F48239E5}" type="sibTrans" cxnId="{EBCD1D7C-8175-4665-903D-900B0F9289DF}">
      <dgm:prSet/>
      <dgm:spPr/>
      <dgm:t>
        <a:bodyPr/>
        <a:lstStyle/>
        <a:p>
          <a:endParaRPr lang="en-US"/>
        </a:p>
      </dgm:t>
    </dgm:pt>
    <dgm:pt modelId="{A5A97B6A-B112-468A-91E6-6484D17E50EC}">
      <dgm:prSet custT="1"/>
      <dgm:spPr/>
      <dgm:t>
        <a:bodyPr/>
        <a:lstStyle/>
        <a:p>
          <a:r>
            <a:rPr lang="en-US" sz="1800" b="0" i="0" dirty="0"/>
            <a:t>Count meals individually as children go through the line</a:t>
          </a:r>
          <a:endParaRPr lang="en-US" sz="1800" dirty="0"/>
        </a:p>
      </dgm:t>
    </dgm:pt>
    <dgm:pt modelId="{B303BB8F-9E0F-4275-8536-77513B02C8C0}" type="parTrans" cxnId="{71973D7F-838A-42B2-97A1-88CE77E00000}">
      <dgm:prSet/>
      <dgm:spPr/>
      <dgm:t>
        <a:bodyPr/>
        <a:lstStyle/>
        <a:p>
          <a:endParaRPr lang="en-US"/>
        </a:p>
      </dgm:t>
    </dgm:pt>
    <dgm:pt modelId="{3F42914B-3B6B-4569-BEA8-451E757BDBB0}" type="sibTrans" cxnId="{71973D7F-838A-42B2-97A1-88CE77E00000}">
      <dgm:prSet/>
      <dgm:spPr/>
      <dgm:t>
        <a:bodyPr/>
        <a:lstStyle/>
        <a:p>
          <a:endParaRPr lang="en-US"/>
        </a:p>
      </dgm:t>
    </dgm:pt>
    <dgm:pt modelId="{1C2891D3-D247-4DFE-A6F8-06ED17804AE1}">
      <dgm:prSet custT="1"/>
      <dgm:spPr/>
      <dgm:t>
        <a:bodyPr/>
        <a:lstStyle/>
        <a:p>
          <a:r>
            <a:rPr lang="en-US" sz="1800" b="0" i="0" dirty="0"/>
            <a:t>Clean up the meal service area and throw away all trash</a:t>
          </a:r>
          <a:endParaRPr lang="en-US" sz="1800" dirty="0"/>
        </a:p>
      </dgm:t>
    </dgm:pt>
    <dgm:pt modelId="{1D478EE3-63B9-4D79-88CC-E594C72893F2}" type="parTrans" cxnId="{B5BD1EEC-28FB-4237-ACE1-472E2B0BB9B3}">
      <dgm:prSet/>
      <dgm:spPr/>
      <dgm:t>
        <a:bodyPr/>
        <a:lstStyle/>
        <a:p>
          <a:endParaRPr lang="en-US"/>
        </a:p>
      </dgm:t>
    </dgm:pt>
    <dgm:pt modelId="{2F5D3026-5195-4C1D-8393-0B2EEFF95E17}" type="sibTrans" cxnId="{B5BD1EEC-28FB-4237-ACE1-472E2B0BB9B3}">
      <dgm:prSet/>
      <dgm:spPr/>
      <dgm:t>
        <a:bodyPr/>
        <a:lstStyle/>
        <a:p>
          <a:endParaRPr lang="en-US"/>
        </a:p>
      </dgm:t>
    </dgm:pt>
    <dgm:pt modelId="{C8038E53-FCBD-4A9F-A106-0A8EEF5B1FBA}">
      <dgm:prSet custT="1"/>
      <dgm:spPr/>
      <dgm:t>
        <a:bodyPr/>
        <a:lstStyle/>
        <a:p>
          <a:r>
            <a:rPr lang="en-US" sz="1800" b="0" i="0" dirty="0"/>
            <a:t>Ensure children have enough time to finish eating before leaving the site</a:t>
          </a:r>
          <a:endParaRPr lang="en-US" sz="1800" dirty="0"/>
        </a:p>
      </dgm:t>
    </dgm:pt>
    <dgm:pt modelId="{00115E84-16E9-41D5-900C-A39ED134EF46}" type="parTrans" cxnId="{FCD41E39-F463-4B48-AFBF-40B192116858}">
      <dgm:prSet/>
      <dgm:spPr/>
      <dgm:t>
        <a:bodyPr/>
        <a:lstStyle/>
        <a:p>
          <a:endParaRPr lang="en-US"/>
        </a:p>
      </dgm:t>
    </dgm:pt>
    <dgm:pt modelId="{23D2FC6E-91C2-42F4-86C9-7243EE278202}" type="sibTrans" cxnId="{FCD41E39-F463-4B48-AFBF-40B192116858}">
      <dgm:prSet/>
      <dgm:spPr/>
      <dgm:t>
        <a:bodyPr/>
        <a:lstStyle/>
        <a:p>
          <a:endParaRPr lang="en-US"/>
        </a:p>
      </dgm:t>
    </dgm:pt>
    <dgm:pt modelId="{09182396-3708-4E9C-9BC8-69E183217F9A}">
      <dgm:prSet custT="1"/>
      <dgm:spPr/>
      <dgm:t>
        <a:bodyPr/>
        <a:lstStyle/>
        <a:p>
          <a:r>
            <a:rPr lang="en-US" sz="1800" b="0" i="0" dirty="0"/>
            <a:t>If in doubt, ask the site supervisor!</a:t>
          </a:r>
          <a:endParaRPr lang="en-US" sz="1800" dirty="0"/>
        </a:p>
      </dgm:t>
    </dgm:pt>
    <dgm:pt modelId="{2EE2DB45-74BF-4341-9548-914D95121130}" type="parTrans" cxnId="{FFD88EAB-197F-4196-AECE-FD9FF77DCD12}">
      <dgm:prSet/>
      <dgm:spPr/>
      <dgm:t>
        <a:bodyPr/>
        <a:lstStyle/>
        <a:p>
          <a:endParaRPr lang="en-US"/>
        </a:p>
      </dgm:t>
    </dgm:pt>
    <dgm:pt modelId="{AFA8A1B6-33CA-4782-A4E5-68AFD22E3C89}" type="sibTrans" cxnId="{FFD88EAB-197F-4196-AECE-FD9FF77DCD12}">
      <dgm:prSet/>
      <dgm:spPr/>
      <dgm:t>
        <a:bodyPr/>
        <a:lstStyle/>
        <a:p>
          <a:endParaRPr lang="en-US"/>
        </a:p>
      </dgm:t>
    </dgm:pt>
    <dgm:pt modelId="{C2C48F31-B2A2-44FC-A9A6-CA9D48621091}" type="pres">
      <dgm:prSet presAssocID="{1C6CDE25-7C61-48D8-A5A6-20BD6F00C469}" presName="Name0" presStyleCnt="0">
        <dgm:presLayoutVars>
          <dgm:dir/>
          <dgm:resizeHandles val="exact"/>
        </dgm:presLayoutVars>
      </dgm:prSet>
      <dgm:spPr/>
    </dgm:pt>
    <dgm:pt modelId="{BB5D0F74-0959-428A-8D45-258704AC7114}" type="pres">
      <dgm:prSet presAssocID="{E7F51625-FE85-488F-8FF6-342C3DB04C8A}" presName="node" presStyleLbl="node1" presStyleIdx="0" presStyleCnt="7">
        <dgm:presLayoutVars>
          <dgm:bulletEnabled val="1"/>
        </dgm:presLayoutVars>
      </dgm:prSet>
      <dgm:spPr/>
    </dgm:pt>
    <dgm:pt modelId="{9A0DAE79-2498-4264-A7C6-E3040C1B8671}" type="pres">
      <dgm:prSet presAssocID="{7100BD36-34AE-4A6F-ABC1-153508B44F55}" presName="sibTrans" presStyleLbl="sibTrans1D1" presStyleIdx="0" presStyleCnt="6"/>
      <dgm:spPr/>
    </dgm:pt>
    <dgm:pt modelId="{B9B567EF-1ACA-42FD-96E6-1B718FF994AB}" type="pres">
      <dgm:prSet presAssocID="{7100BD36-34AE-4A6F-ABC1-153508B44F55}" presName="connectorText" presStyleLbl="sibTrans1D1" presStyleIdx="0" presStyleCnt="6"/>
      <dgm:spPr/>
    </dgm:pt>
    <dgm:pt modelId="{70755CE1-EC8C-4E10-AC03-CAABF6E2A760}" type="pres">
      <dgm:prSet presAssocID="{F8923F5B-8AFD-48A9-8CD0-280A6F52C09F}" presName="node" presStyleLbl="node1" presStyleIdx="1" presStyleCnt="7">
        <dgm:presLayoutVars>
          <dgm:bulletEnabled val="1"/>
        </dgm:presLayoutVars>
      </dgm:prSet>
      <dgm:spPr/>
    </dgm:pt>
    <dgm:pt modelId="{78C392CD-C469-4C73-8FB9-814ABB8CA2FF}" type="pres">
      <dgm:prSet presAssocID="{A2EA0A0D-0D8B-4777-9A4E-0563284AC2D2}" presName="sibTrans" presStyleLbl="sibTrans1D1" presStyleIdx="1" presStyleCnt="6"/>
      <dgm:spPr/>
    </dgm:pt>
    <dgm:pt modelId="{C205BC5C-283A-48DB-8958-AFD8C20EF402}" type="pres">
      <dgm:prSet presAssocID="{A2EA0A0D-0D8B-4777-9A4E-0563284AC2D2}" presName="connectorText" presStyleLbl="sibTrans1D1" presStyleIdx="1" presStyleCnt="6"/>
      <dgm:spPr/>
    </dgm:pt>
    <dgm:pt modelId="{761A9889-6378-4F2B-8A5C-176B497C2DBF}" type="pres">
      <dgm:prSet presAssocID="{00EAA2C6-8B38-4FE0-9BC2-0D21E7B4ECDD}" presName="node" presStyleLbl="node1" presStyleIdx="2" presStyleCnt="7">
        <dgm:presLayoutVars>
          <dgm:bulletEnabled val="1"/>
        </dgm:presLayoutVars>
      </dgm:prSet>
      <dgm:spPr/>
    </dgm:pt>
    <dgm:pt modelId="{1EE6F70E-ECFF-43CA-8A73-116A7DE691A1}" type="pres">
      <dgm:prSet presAssocID="{78505DBC-206F-4D58-A97B-77A9F48239E5}" presName="sibTrans" presStyleLbl="sibTrans1D1" presStyleIdx="2" presStyleCnt="6"/>
      <dgm:spPr/>
    </dgm:pt>
    <dgm:pt modelId="{19567F7A-A07F-409F-9EA3-957C860ADD3B}" type="pres">
      <dgm:prSet presAssocID="{78505DBC-206F-4D58-A97B-77A9F48239E5}" presName="connectorText" presStyleLbl="sibTrans1D1" presStyleIdx="2" presStyleCnt="6"/>
      <dgm:spPr/>
    </dgm:pt>
    <dgm:pt modelId="{F7986096-5024-47C0-8BD3-A0B2A7B569F8}" type="pres">
      <dgm:prSet presAssocID="{A5A97B6A-B112-468A-91E6-6484D17E50EC}" presName="node" presStyleLbl="node1" presStyleIdx="3" presStyleCnt="7">
        <dgm:presLayoutVars>
          <dgm:bulletEnabled val="1"/>
        </dgm:presLayoutVars>
      </dgm:prSet>
      <dgm:spPr/>
    </dgm:pt>
    <dgm:pt modelId="{87881D0B-3066-468D-9B14-CACE76E89257}" type="pres">
      <dgm:prSet presAssocID="{3F42914B-3B6B-4569-BEA8-451E757BDBB0}" presName="sibTrans" presStyleLbl="sibTrans1D1" presStyleIdx="3" presStyleCnt="6"/>
      <dgm:spPr/>
    </dgm:pt>
    <dgm:pt modelId="{C2ABF07B-CC1F-495B-8AA1-BD6EC6D6C850}" type="pres">
      <dgm:prSet presAssocID="{3F42914B-3B6B-4569-BEA8-451E757BDBB0}" presName="connectorText" presStyleLbl="sibTrans1D1" presStyleIdx="3" presStyleCnt="6"/>
      <dgm:spPr/>
    </dgm:pt>
    <dgm:pt modelId="{238677AC-7A4A-4422-B8E1-76480FEF325A}" type="pres">
      <dgm:prSet presAssocID="{1C2891D3-D247-4DFE-A6F8-06ED17804AE1}" presName="node" presStyleLbl="node1" presStyleIdx="4" presStyleCnt="7">
        <dgm:presLayoutVars>
          <dgm:bulletEnabled val="1"/>
        </dgm:presLayoutVars>
      </dgm:prSet>
      <dgm:spPr/>
    </dgm:pt>
    <dgm:pt modelId="{41FABBAD-A9F7-4732-9EB2-CF89ED7C16B4}" type="pres">
      <dgm:prSet presAssocID="{2F5D3026-5195-4C1D-8393-0B2EEFF95E17}" presName="sibTrans" presStyleLbl="sibTrans1D1" presStyleIdx="4" presStyleCnt="6"/>
      <dgm:spPr/>
    </dgm:pt>
    <dgm:pt modelId="{D374E976-7298-4873-806D-61E5CF742433}" type="pres">
      <dgm:prSet presAssocID="{2F5D3026-5195-4C1D-8393-0B2EEFF95E17}" presName="connectorText" presStyleLbl="sibTrans1D1" presStyleIdx="4" presStyleCnt="6"/>
      <dgm:spPr/>
    </dgm:pt>
    <dgm:pt modelId="{4E19E9C9-10E9-4B76-B969-6E0B98AF0322}" type="pres">
      <dgm:prSet presAssocID="{C8038E53-FCBD-4A9F-A106-0A8EEF5B1FBA}" presName="node" presStyleLbl="node1" presStyleIdx="5" presStyleCnt="7">
        <dgm:presLayoutVars>
          <dgm:bulletEnabled val="1"/>
        </dgm:presLayoutVars>
      </dgm:prSet>
      <dgm:spPr/>
    </dgm:pt>
    <dgm:pt modelId="{1F8ECB51-B216-4D33-B18B-FF565D639F49}" type="pres">
      <dgm:prSet presAssocID="{23D2FC6E-91C2-42F4-86C9-7243EE278202}" presName="sibTrans" presStyleLbl="sibTrans1D1" presStyleIdx="5" presStyleCnt="6"/>
      <dgm:spPr/>
    </dgm:pt>
    <dgm:pt modelId="{30300FDA-9F47-425A-98B6-88A057EBAF4E}" type="pres">
      <dgm:prSet presAssocID="{23D2FC6E-91C2-42F4-86C9-7243EE278202}" presName="connectorText" presStyleLbl="sibTrans1D1" presStyleIdx="5" presStyleCnt="6"/>
      <dgm:spPr/>
    </dgm:pt>
    <dgm:pt modelId="{10DD62B9-DE94-4726-BABE-0EA8AA7461DA}" type="pres">
      <dgm:prSet presAssocID="{09182396-3708-4E9C-9BC8-69E183217F9A}" presName="node" presStyleLbl="node1" presStyleIdx="6" presStyleCnt="7">
        <dgm:presLayoutVars>
          <dgm:bulletEnabled val="1"/>
        </dgm:presLayoutVars>
      </dgm:prSet>
      <dgm:spPr/>
    </dgm:pt>
  </dgm:ptLst>
  <dgm:cxnLst>
    <dgm:cxn modelId="{4FB42500-7470-46DF-8B81-711F69A18429}" type="presOf" srcId="{1C6CDE25-7C61-48D8-A5A6-20BD6F00C469}" destId="{C2C48F31-B2A2-44FC-A9A6-CA9D48621091}" srcOrd="0" destOrd="0" presId="urn:microsoft.com/office/officeart/2016/7/layout/RepeatingBendingProcessNew"/>
    <dgm:cxn modelId="{71A8190D-654C-43FB-A8A1-D54391C1EDBE}" type="presOf" srcId="{F8923F5B-8AFD-48A9-8CD0-280A6F52C09F}" destId="{70755CE1-EC8C-4E10-AC03-CAABF6E2A760}" srcOrd="0" destOrd="0" presId="urn:microsoft.com/office/officeart/2016/7/layout/RepeatingBendingProcessNew"/>
    <dgm:cxn modelId="{CCC24815-DD91-4C9D-A425-E5457B7C83EF}" type="presOf" srcId="{A2EA0A0D-0D8B-4777-9A4E-0563284AC2D2}" destId="{78C392CD-C469-4C73-8FB9-814ABB8CA2FF}" srcOrd="0" destOrd="0" presId="urn:microsoft.com/office/officeart/2016/7/layout/RepeatingBendingProcessNew"/>
    <dgm:cxn modelId="{7833A82A-0AAB-46B2-B2AE-3AE7D1C2AA2C}" type="presOf" srcId="{3F42914B-3B6B-4569-BEA8-451E757BDBB0}" destId="{C2ABF07B-CC1F-495B-8AA1-BD6EC6D6C850}" srcOrd="1" destOrd="0" presId="urn:microsoft.com/office/officeart/2016/7/layout/RepeatingBendingProcessNew"/>
    <dgm:cxn modelId="{65F06937-70F0-4AF3-B559-2D3B6FA30DEE}" type="presOf" srcId="{78505DBC-206F-4D58-A97B-77A9F48239E5}" destId="{19567F7A-A07F-409F-9EA3-957C860ADD3B}" srcOrd="1" destOrd="0" presId="urn:microsoft.com/office/officeart/2016/7/layout/RepeatingBendingProcessNew"/>
    <dgm:cxn modelId="{FCD41E39-F463-4B48-AFBF-40B192116858}" srcId="{1C6CDE25-7C61-48D8-A5A6-20BD6F00C469}" destId="{C8038E53-FCBD-4A9F-A106-0A8EEF5B1FBA}" srcOrd="5" destOrd="0" parTransId="{00115E84-16E9-41D5-900C-A39ED134EF46}" sibTransId="{23D2FC6E-91C2-42F4-86C9-7243EE278202}"/>
    <dgm:cxn modelId="{1C89C543-4FF4-4CCF-9BAB-AAF9A4447592}" type="presOf" srcId="{7100BD36-34AE-4A6F-ABC1-153508B44F55}" destId="{B9B567EF-1ACA-42FD-96E6-1B718FF994AB}" srcOrd="1" destOrd="0" presId="urn:microsoft.com/office/officeart/2016/7/layout/RepeatingBendingProcessNew"/>
    <dgm:cxn modelId="{AE6B5846-E177-4E02-9315-EAB4C33E8DD9}" srcId="{1C6CDE25-7C61-48D8-A5A6-20BD6F00C469}" destId="{E7F51625-FE85-488F-8FF6-342C3DB04C8A}" srcOrd="0" destOrd="0" parTransId="{8EEE2A33-06ED-40C4-8302-A2E106813343}" sibTransId="{7100BD36-34AE-4A6F-ABC1-153508B44F55}"/>
    <dgm:cxn modelId="{3DA40567-0D1B-452E-ADEA-6BE6E6C403BB}" type="presOf" srcId="{78505DBC-206F-4D58-A97B-77A9F48239E5}" destId="{1EE6F70E-ECFF-43CA-8A73-116A7DE691A1}" srcOrd="0" destOrd="0" presId="urn:microsoft.com/office/officeart/2016/7/layout/RepeatingBendingProcessNew"/>
    <dgm:cxn modelId="{B0B76C4F-137D-4339-9E28-16F7738EACFE}" type="presOf" srcId="{2F5D3026-5195-4C1D-8393-0B2EEFF95E17}" destId="{41FABBAD-A9F7-4732-9EB2-CF89ED7C16B4}" srcOrd="0" destOrd="0" presId="urn:microsoft.com/office/officeart/2016/7/layout/RepeatingBendingProcessNew"/>
    <dgm:cxn modelId="{BE766775-44FC-4DDD-BD1B-952C67E6FABB}" type="presOf" srcId="{1C2891D3-D247-4DFE-A6F8-06ED17804AE1}" destId="{238677AC-7A4A-4422-B8E1-76480FEF325A}" srcOrd="0" destOrd="0" presId="urn:microsoft.com/office/officeart/2016/7/layout/RepeatingBendingProcessNew"/>
    <dgm:cxn modelId="{1657CE79-6260-41FB-8652-25730B7321F5}" type="presOf" srcId="{2F5D3026-5195-4C1D-8393-0B2EEFF95E17}" destId="{D374E976-7298-4873-806D-61E5CF742433}" srcOrd="1" destOrd="0" presId="urn:microsoft.com/office/officeart/2016/7/layout/RepeatingBendingProcessNew"/>
    <dgm:cxn modelId="{EBCD1D7C-8175-4665-903D-900B0F9289DF}" srcId="{1C6CDE25-7C61-48D8-A5A6-20BD6F00C469}" destId="{00EAA2C6-8B38-4FE0-9BC2-0D21E7B4ECDD}" srcOrd="2" destOrd="0" parTransId="{F57A84ED-F0F8-4E8A-9120-D9836C617924}" sibTransId="{78505DBC-206F-4D58-A97B-77A9F48239E5}"/>
    <dgm:cxn modelId="{71973D7F-838A-42B2-97A1-88CE77E00000}" srcId="{1C6CDE25-7C61-48D8-A5A6-20BD6F00C469}" destId="{A5A97B6A-B112-468A-91E6-6484D17E50EC}" srcOrd="3" destOrd="0" parTransId="{B303BB8F-9E0F-4275-8536-77513B02C8C0}" sibTransId="{3F42914B-3B6B-4569-BEA8-451E757BDBB0}"/>
    <dgm:cxn modelId="{AE7F9A81-0204-4700-8C7B-20E7CF76FA4F}" srcId="{1C6CDE25-7C61-48D8-A5A6-20BD6F00C469}" destId="{F8923F5B-8AFD-48A9-8CD0-280A6F52C09F}" srcOrd="1" destOrd="0" parTransId="{CE715F20-780D-43CF-8F16-12E231654419}" sibTransId="{A2EA0A0D-0D8B-4777-9A4E-0563284AC2D2}"/>
    <dgm:cxn modelId="{B8D7E98F-B2E6-4B85-89E3-CAAF218EA1F9}" type="presOf" srcId="{23D2FC6E-91C2-42F4-86C9-7243EE278202}" destId="{1F8ECB51-B216-4D33-B18B-FF565D639F49}" srcOrd="0" destOrd="0" presId="urn:microsoft.com/office/officeart/2016/7/layout/RepeatingBendingProcessNew"/>
    <dgm:cxn modelId="{96478D98-90FF-4510-8B2E-6939CBFACB0C}" type="presOf" srcId="{09182396-3708-4E9C-9BC8-69E183217F9A}" destId="{10DD62B9-DE94-4726-BABE-0EA8AA7461DA}" srcOrd="0" destOrd="0" presId="urn:microsoft.com/office/officeart/2016/7/layout/RepeatingBendingProcessNew"/>
    <dgm:cxn modelId="{FFD88EAB-197F-4196-AECE-FD9FF77DCD12}" srcId="{1C6CDE25-7C61-48D8-A5A6-20BD6F00C469}" destId="{09182396-3708-4E9C-9BC8-69E183217F9A}" srcOrd="6" destOrd="0" parTransId="{2EE2DB45-74BF-4341-9548-914D95121130}" sibTransId="{AFA8A1B6-33CA-4782-A4E5-68AFD22E3C89}"/>
    <dgm:cxn modelId="{CADBA7B8-E5AB-47A4-984C-82F67ADE52AF}" type="presOf" srcId="{3F42914B-3B6B-4569-BEA8-451E757BDBB0}" destId="{87881D0B-3066-468D-9B14-CACE76E89257}" srcOrd="0" destOrd="0" presId="urn:microsoft.com/office/officeart/2016/7/layout/RepeatingBendingProcessNew"/>
    <dgm:cxn modelId="{A79032BE-92B9-4F80-BBFD-3F5DFFF4E1BA}" type="presOf" srcId="{23D2FC6E-91C2-42F4-86C9-7243EE278202}" destId="{30300FDA-9F47-425A-98B6-88A057EBAF4E}" srcOrd="1" destOrd="0" presId="urn:microsoft.com/office/officeart/2016/7/layout/RepeatingBendingProcessNew"/>
    <dgm:cxn modelId="{FEE629D3-0B5C-4CAC-BD8F-EA03B61A8E77}" type="presOf" srcId="{E7F51625-FE85-488F-8FF6-342C3DB04C8A}" destId="{BB5D0F74-0959-428A-8D45-258704AC7114}" srcOrd="0" destOrd="0" presId="urn:microsoft.com/office/officeart/2016/7/layout/RepeatingBendingProcessNew"/>
    <dgm:cxn modelId="{C44FC3D5-F423-4BA9-8319-96B1CF15491D}" type="presOf" srcId="{00EAA2C6-8B38-4FE0-9BC2-0D21E7B4ECDD}" destId="{761A9889-6378-4F2B-8A5C-176B497C2DBF}" srcOrd="0" destOrd="0" presId="urn:microsoft.com/office/officeart/2016/7/layout/RepeatingBendingProcessNew"/>
    <dgm:cxn modelId="{9FF84DE7-DCE2-47B8-8EBD-B04920744A40}" type="presOf" srcId="{7100BD36-34AE-4A6F-ABC1-153508B44F55}" destId="{9A0DAE79-2498-4264-A7C6-E3040C1B8671}" srcOrd="0" destOrd="0" presId="urn:microsoft.com/office/officeart/2016/7/layout/RepeatingBendingProcessNew"/>
    <dgm:cxn modelId="{DE6663EB-CE03-49E8-B154-C78AF272952C}" type="presOf" srcId="{C8038E53-FCBD-4A9F-A106-0A8EEF5B1FBA}" destId="{4E19E9C9-10E9-4B76-B969-6E0B98AF0322}" srcOrd="0" destOrd="0" presId="urn:microsoft.com/office/officeart/2016/7/layout/RepeatingBendingProcessNew"/>
    <dgm:cxn modelId="{B5BD1EEC-28FB-4237-ACE1-472E2B0BB9B3}" srcId="{1C6CDE25-7C61-48D8-A5A6-20BD6F00C469}" destId="{1C2891D3-D247-4DFE-A6F8-06ED17804AE1}" srcOrd="4" destOrd="0" parTransId="{1D478EE3-63B9-4D79-88CC-E594C72893F2}" sibTransId="{2F5D3026-5195-4C1D-8393-0B2EEFF95E17}"/>
    <dgm:cxn modelId="{221F3DFC-750F-4657-9979-1483FDB3BD9C}" type="presOf" srcId="{A2EA0A0D-0D8B-4777-9A4E-0563284AC2D2}" destId="{C205BC5C-283A-48DB-8958-AFD8C20EF402}" srcOrd="1" destOrd="0" presId="urn:microsoft.com/office/officeart/2016/7/layout/RepeatingBendingProcessNew"/>
    <dgm:cxn modelId="{41781FFF-74DF-41A9-BC02-57B66C355E8F}" type="presOf" srcId="{A5A97B6A-B112-468A-91E6-6484D17E50EC}" destId="{F7986096-5024-47C0-8BD3-A0B2A7B569F8}" srcOrd="0" destOrd="0" presId="urn:microsoft.com/office/officeart/2016/7/layout/RepeatingBendingProcessNew"/>
    <dgm:cxn modelId="{C3D291BD-08CF-46CC-822D-F0252C1008FF}" type="presParOf" srcId="{C2C48F31-B2A2-44FC-A9A6-CA9D48621091}" destId="{BB5D0F74-0959-428A-8D45-258704AC7114}" srcOrd="0" destOrd="0" presId="urn:microsoft.com/office/officeart/2016/7/layout/RepeatingBendingProcessNew"/>
    <dgm:cxn modelId="{DF26F867-7CAD-491E-92D4-BFC40EAE2110}" type="presParOf" srcId="{C2C48F31-B2A2-44FC-A9A6-CA9D48621091}" destId="{9A0DAE79-2498-4264-A7C6-E3040C1B8671}" srcOrd="1" destOrd="0" presId="urn:microsoft.com/office/officeart/2016/7/layout/RepeatingBendingProcessNew"/>
    <dgm:cxn modelId="{EDF30A61-9BC8-4F1E-8DE5-48E357823BF7}" type="presParOf" srcId="{9A0DAE79-2498-4264-A7C6-E3040C1B8671}" destId="{B9B567EF-1ACA-42FD-96E6-1B718FF994AB}" srcOrd="0" destOrd="0" presId="urn:microsoft.com/office/officeart/2016/7/layout/RepeatingBendingProcessNew"/>
    <dgm:cxn modelId="{54AB1AEC-4CCE-407E-9876-EF1741B9ECBA}" type="presParOf" srcId="{C2C48F31-B2A2-44FC-A9A6-CA9D48621091}" destId="{70755CE1-EC8C-4E10-AC03-CAABF6E2A760}" srcOrd="2" destOrd="0" presId="urn:microsoft.com/office/officeart/2016/7/layout/RepeatingBendingProcessNew"/>
    <dgm:cxn modelId="{D0204FB4-402C-493C-B1E4-28D6C013AEFB}" type="presParOf" srcId="{C2C48F31-B2A2-44FC-A9A6-CA9D48621091}" destId="{78C392CD-C469-4C73-8FB9-814ABB8CA2FF}" srcOrd="3" destOrd="0" presId="urn:microsoft.com/office/officeart/2016/7/layout/RepeatingBendingProcessNew"/>
    <dgm:cxn modelId="{3FBB2F43-AED0-491F-8218-39478CE7E802}" type="presParOf" srcId="{78C392CD-C469-4C73-8FB9-814ABB8CA2FF}" destId="{C205BC5C-283A-48DB-8958-AFD8C20EF402}" srcOrd="0" destOrd="0" presId="urn:microsoft.com/office/officeart/2016/7/layout/RepeatingBendingProcessNew"/>
    <dgm:cxn modelId="{85D44CD3-E698-45F1-89AF-500D82F876C3}" type="presParOf" srcId="{C2C48F31-B2A2-44FC-A9A6-CA9D48621091}" destId="{761A9889-6378-4F2B-8A5C-176B497C2DBF}" srcOrd="4" destOrd="0" presId="urn:microsoft.com/office/officeart/2016/7/layout/RepeatingBendingProcessNew"/>
    <dgm:cxn modelId="{20C8B894-10D4-4886-ABB7-C5FF858B7D5D}" type="presParOf" srcId="{C2C48F31-B2A2-44FC-A9A6-CA9D48621091}" destId="{1EE6F70E-ECFF-43CA-8A73-116A7DE691A1}" srcOrd="5" destOrd="0" presId="urn:microsoft.com/office/officeart/2016/7/layout/RepeatingBendingProcessNew"/>
    <dgm:cxn modelId="{15E7DDAB-FBC6-42F1-BC3D-D0FA80FF3757}" type="presParOf" srcId="{1EE6F70E-ECFF-43CA-8A73-116A7DE691A1}" destId="{19567F7A-A07F-409F-9EA3-957C860ADD3B}" srcOrd="0" destOrd="0" presId="urn:microsoft.com/office/officeart/2016/7/layout/RepeatingBendingProcessNew"/>
    <dgm:cxn modelId="{018C3764-3C69-415D-8BD7-5B167D5A730A}" type="presParOf" srcId="{C2C48F31-B2A2-44FC-A9A6-CA9D48621091}" destId="{F7986096-5024-47C0-8BD3-A0B2A7B569F8}" srcOrd="6" destOrd="0" presId="urn:microsoft.com/office/officeart/2016/7/layout/RepeatingBendingProcessNew"/>
    <dgm:cxn modelId="{20B9B9A9-CB71-483A-B027-3F2F6B775BE4}" type="presParOf" srcId="{C2C48F31-B2A2-44FC-A9A6-CA9D48621091}" destId="{87881D0B-3066-468D-9B14-CACE76E89257}" srcOrd="7" destOrd="0" presId="urn:microsoft.com/office/officeart/2016/7/layout/RepeatingBendingProcessNew"/>
    <dgm:cxn modelId="{B7E5B285-6A33-427B-8126-9768BA67BE0A}" type="presParOf" srcId="{87881D0B-3066-468D-9B14-CACE76E89257}" destId="{C2ABF07B-CC1F-495B-8AA1-BD6EC6D6C850}" srcOrd="0" destOrd="0" presId="urn:microsoft.com/office/officeart/2016/7/layout/RepeatingBendingProcessNew"/>
    <dgm:cxn modelId="{6D7BF822-E8AE-4A29-80B8-1D7C7A079692}" type="presParOf" srcId="{C2C48F31-B2A2-44FC-A9A6-CA9D48621091}" destId="{238677AC-7A4A-4422-B8E1-76480FEF325A}" srcOrd="8" destOrd="0" presId="urn:microsoft.com/office/officeart/2016/7/layout/RepeatingBendingProcessNew"/>
    <dgm:cxn modelId="{FAE558A3-B06F-447B-AC44-634D795C0D99}" type="presParOf" srcId="{C2C48F31-B2A2-44FC-A9A6-CA9D48621091}" destId="{41FABBAD-A9F7-4732-9EB2-CF89ED7C16B4}" srcOrd="9" destOrd="0" presId="urn:microsoft.com/office/officeart/2016/7/layout/RepeatingBendingProcessNew"/>
    <dgm:cxn modelId="{93AFE32E-A0C0-4E79-A91E-3DF813C8E095}" type="presParOf" srcId="{41FABBAD-A9F7-4732-9EB2-CF89ED7C16B4}" destId="{D374E976-7298-4873-806D-61E5CF742433}" srcOrd="0" destOrd="0" presId="urn:microsoft.com/office/officeart/2016/7/layout/RepeatingBendingProcessNew"/>
    <dgm:cxn modelId="{B3039A58-FE87-41CE-AA88-169431617482}" type="presParOf" srcId="{C2C48F31-B2A2-44FC-A9A6-CA9D48621091}" destId="{4E19E9C9-10E9-4B76-B969-6E0B98AF0322}" srcOrd="10" destOrd="0" presId="urn:microsoft.com/office/officeart/2016/7/layout/RepeatingBendingProcessNew"/>
    <dgm:cxn modelId="{74B3C44D-7852-4653-93AD-858E2A5AAC56}" type="presParOf" srcId="{C2C48F31-B2A2-44FC-A9A6-CA9D48621091}" destId="{1F8ECB51-B216-4D33-B18B-FF565D639F49}" srcOrd="11" destOrd="0" presId="urn:microsoft.com/office/officeart/2016/7/layout/RepeatingBendingProcessNew"/>
    <dgm:cxn modelId="{CCC4963A-03A7-462A-ABCD-CBB82515CBDD}" type="presParOf" srcId="{1F8ECB51-B216-4D33-B18B-FF565D639F49}" destId="{30300FDA-9F47-425A-98B6-88A057EBAF4E}" srcOrd="0" destOrd="0" presId="urn:microsoft.com/office/officeart/2016/7/layout/RepeatingBendingProcessNew"/>
    <dgm:cxn modelId="{43A9BA87-2048-4275-B3F6-E295605EF16E}" type="presParOf" srcId="{C2C48F31-B2A2-44FC-A9A6-CA9D48621091}" destId="{10DD62B9-DE94-4726-BABE-0EA8AA7461DA}" srcOrd="12"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DEDA6F7-F962-4B49-B0F9-AF321E8495E8}"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96B899A1-8CA7-4276-92C1-B49A3D32FB53}">
      <dgm:prSet/>
      <dgm:spPr/>
      <dgm:t>
        <a:bodyPr/>
        <a:lstStyle/>
        <a:p>
          <a:r>
            <a:rPr lang="en-US" b="0" i="0" dirty="0"/>
            <a:t>Civil Rights help to ensure that all program participants are treated fairly and that benefits are equally accessible to all participants</a:t>
          </a:r>
          <a:endParaRPr lang="en-US" dirty="0"/>
        </a:p>
      </dgm:t>
    </dgm:pt>
    <dgm:pt modelId="{F9E9B33F-A737-4C9E-AD3A-98A33C6F6461}" type="parTrans" cxnId="{D4FEBA46-E76A-4DA3-A361-BF6D5E752EEA}">
      <dgm:prSet/>
      <dgm:spPr/>
      <dgm:t>
        <a:bodyPr/>
        <a:lstStyle/>
        <a:p>
          <a:endParaRPr lang="en-US"/>
        </a:p>
      </dgm:t>
    </dgm:pt>
    <dgm:pt modelId="{C3CB82FD-8269-4BCB-9167-DAD43F74DC52}" type="sibTrans" cxnId="{D4FEBA46-E76A-4DA3-A361-BF6D5E752EEA}">
      <dgm:prSet/>
      <dgm:spPr/>
      <dgm:t>
        <a:bodyPr/>
        <a:lstStyle/>
        <a:p>
          <a:endParaRPr lang="en-US"/>
        </a:p>
      </dgm:t>
    </dgm:pt>
    <dgm:pt modelId="{B791E432-78B9-4BAF-B4BD-218CB9C55BA0}">
      <dgm:prSet/>
      <dgm:spPr/>
      <dgm:t>
        <a:bodyPr/>
        <a:lstStyle/>
        <a:p>
          <a:r>
            <a:rPr lang="en-US" b="0" i="0" dirty="0"/>
            <a:t>Discrimination occurs when a person or groups of people are treated unequally</a:t>
          </a:r>
          <a:endParaRPr lang="en-US" dirty="0"/>
        </a:p>
      </dgm:t>
    </dgm:pt>
    <dgm:pt modelId="{3E77706B-FF92-4699-953F-49440970A084}" type="parTrans" cxnId="{DF7EC58E-1F73-4669-96BE-958A63927D06}">
      <dgm:prSet/>
      <dgm:spPr/>
      <dgm:t>
        <a:bodyPr/>
        <a:lstStyle/>
        <a:p>
          <a:endParaRPr lang="en-US"/>
        </a:p>
      </dgm:t>
    </dgm:pt>
    <dgm:pt modelId="{A855244D-ABC6-427C-A359-AA97EFEF289A}" type="sibTrans" cxnId="{DF7EC58E-1F73-4669-96BE-958A63927D06}">
      <dgm:prSet/>
      <dgm:spPr/>
      <dgm:t>
        <a:bodyPr/>
        <a:lstStyle/>
        <a:p>
          <a:endParaRPr lang="en-US"/>
        </a:p>
      </dgm:t>
    </dgm:pt>
    <dgm:pt modelId="{2EE01DC6-B1B0-426A-BD30-EE9DAF54C765}">
      <dgm:prSet/>
      <dgm:spPr/>
      <dgm:t>
        <a:bodyPr/>
        <a:lstStyle/>
        <a:p>
          <a:r>
            <a:rPr lang="en-US" b="0" i="0" dirty="0"/>
            <a:t>Discrimination may be intentional or unintentional</a:t>
          </a:r>
          <a:endParaRPr lang="en-US" dirty="0"/>
        </a:p>
      </dgm:t>
    </dgm:pt>
    <dgm:pt modelId="{DCAF5539-87F3-4579-984D-8CC6BCDA7F69}" type="parTrans" cxnId="{F78AEA9B-C56D-4D05-AE0D-7496F64FB5B6}">
      <dgm:prSet/>
      <dgm:spPr/>
      <dgm:t>
        <a:bodyPr/>
        <a:lstStyle/>
        <a:p>
          <a:endParaRPr lang="en-US"/>
        </a:p>
      </dgm:t>
    </dgm:pt>
    <dgm:pt modelId="{C05472ED-0A29-4719-A073-27811879A513}" type="sibTrans" cxnId="{F78AEA9B-C56D-4D05-AE0D-7496F64FB5B6}">
      <dgm:prSet/>
      <dgm:spPr/>
      <dgm:t>
        <a:bodyPr/>
        <a:lstStyle/>
        <a:p>
          <a:endParaRPr lang="en-US"/>
        </a:p>
      </dgm:t>
    </dgm:pt>
    <dgm:pt modelId="{825BF961-2F07-427D-8BF5-862D318BE992}">
      <dgm:prSet/>
      <dgm:spPr/>
      <dgm:t>
        <a:bodyPr/>
        <a:lstStyle/>
        <a:p>
          <a:r>
            <a:rPr lang="en-US" b="0" i="0" dirty="0"/>
            <a:t>The protected classes in child nutrition programs include Race, Color, National Origin, Age, Sex, and Disability</a:t>
          </a:r>
          <a:endParaRPr lang="en-US" dirty="0"/>
        </a:p>
      </dgm:t>
    </dgm:pt>
    <dgm:pt modelId="{559E81A4-8B10-4260-8E83-1BC6CCDE23EA}" type="parTrans" cxnId="{E8F7C95C-6F23-45FB-949F-52418410136E}">
      <dgm:prSet/>
      <dgm:spPr/>
      <dgm:t>
        <a:bodyPr/>
        <a:lstStyle/>
        <a:p>
          <a:endParaRPr lang="en-US"/>
        </a:p>
      </dgm:t>
    </dgm:pt>
    <dgm:pt modelId="{CB908486-A948-4CF1-8837-9C0204ED344B}" type="sibTrans" cxnId="{E8F7C95C-6F23-45FB-949F-52418410136E}">
      <dgm:prSet/>
      <dgm:spPr/>
      <dgm:t>
        <a:bodyPr/>
        <a:lstStyle/>
        <a:p>
          <a:endParaRPr lang="en-US"/>
        </a:p>
      </dgm:t>
    </dgm:pt>
    <dgm:pt modelId="{17A83AAA-E0B2-43C0-A3EC-5D77D4B891FD}">
      <dgm:prSet/>
      <dgm:spPr/>
      <dgm:t>
        <a:bodyPr/>
        <a:lstStyle/>
        <a:p>
          <a:r>
            <a:rPr lang="en-US" b="0" i="0"/>
            <a:t>All participants should be treated the same</a:t>
          </a:r>
          <a:endParaRPr lang="en-US"/>
        </a:p>
      </dgm:t>
    </dgm:pt>
    <dgm:pt modelId="{80F9B394-7EED-46F8-B5D1-C76D75DF321C}" type="parTrans" cxnId="{1D1636DD-D791-4099-AFD6-4A237388028B}">
      <dgm:prSet/>
      <dgm:spPr/>
      <dgm:t>
        <a:bodyPr/>
        <a:lstStyle/>
        <a:p>
          <a:endParaRPr lang="en-US"/>
        </a:p>
      </dgm:t>
    </dgm:pt>
    <dgm:pt modelId="{7FF299E4-C8B2-48E1-8272-045704B6262A}" type="sibTrans" cxnId="{1D1636DD-D791-4099-AFD6-4A237388028B}">
      <dgm:prSet/>
      <dgm:spPr/>
      <dgm:t>
        <a:bodyPr/>
        <a:lstStyle/>
        <a:p>
          <a:endParaRPr lang="en-US"/>
        </a:p>
      </dgm:t>
    </dgm:pt>
    <dgm:pt modelId="{AF4770A2-207A-485E-901D-BA998E79CEEB}" type="pres">
      <dgm:prSet presAssocID="{EDEDA6F7-F962-4B49-B0F9-AF321E8495E8}" presName="linear" presStyleCnt="0">
        <dgm:presLayoutVars>
          <dgm:animLvl val="lvl"/>
          <dgm:resizeHandles val="exact"/>
        </dgm:presLayoutVars>
      </dgm:prSet>
      <dgm:spPr/>
    </dgm:pt>
    <dgm:pt modelId="{EA89E1AB-A22B-412A-B916-0483BEBA164F}" type="pres">
      <dgm:prSet presAssocID="{96B899A1-8CA7-4276-92C1-B49A3D32FB53}" presName="parentText" presStyleLbl="node1" presStyleIdx="0" presStyleCnt="5">
        <dgm:presLayoutVars>
          <dgm:chMax val="0"/>
          <dgm:bulletEnabled val="1"/>
        </dgm:presLayoutVars>
      </dgm:prSet>
      <dgm:spPr/>
    </dgm:pt>
    <dgm:pt modelId="{D360CD84-484D-49D5-80A4-B027DF7F387F}" type="pres">
      <dgm:prSet presAssocID="{C3CB82FD-8269-4BCB-9167-DAD43F74DC52}" presName="spacer" presStyleCnt="0"/>
      <dgm:spPr/>
    </dgm:pt>
    <dgm:pt modelId="{5E73F53C-13A6-4219-B897-D25B75193DBB}" type="pres">
      <dgm:prSet presAssocID="{B791E432-78B9-4BAF-B4BD-218CB9C55BA0}" presName="parentText" presStyleLbl="node1" presStyleIdx="1" presStyleCnt="5">
        <dgm:presLayoutVars>
          <dgm:chMax val="0"/>
          <dgm:bulletEnabled val="1"/>
        </dgm:presLayoutVars>
      </dgm:prSet>
      <dgm:spPr/>
    </dgm:pt>
    <dgm:pt modelId="{E3A1DF89-B659-4D27-9AC4-EC2F614C1A9D}" type="pres">
      <dgm:prSet presAssocID="{A855244D-ABC6-427C-A359-AA97EFEF289A}" presName="spacer" presStyleCnt="0"/>
      <dgm:spPr/>
    </dgm:pt>
    <dgm:pt modelId="{3BE386CA-9272-4AF1-94D6-D301D26CA2B7}" type="pres">
      <dgm:prSet presAssocID="{2EE01DC6-B1B0-426A-BD30-EE9DAF54C765}" presName="parentText" presStyleLbl="node1" presStyleIdx="2" presStyleCnt="5">
        <dgm:presLayoutVars>
          <dgm:chMax val="0"/>
          <dgm:bulletEnabled val="1"/>
        </dgm:presLayoutVars>
      </dgm:prSet>
      <dgm:spPr/>
    </dgm:pt>
    <dgm:pt modelId="{8371A666-1EFC-4DF7-AFE0-FE6E21ACAC63}" type="pres">
      <dgm:prSet presAssocID="{C05472ED-0A29-4719-A073-27811879A513}" presName="spacer" presStyleCnt="0"/>
      <dgm:spPr/>
    </dgm:pt>
    <dgm:pt modelId="{DB5B9574-119D-4BF4-B27A-4135E294D638}" type="pres">
      <dgm:prSet presAssocID="{825BF961-2F07-427D-8BF5-862D318BE992}" presName="parentText" presStyleLbl="node1" presStyleIdx="3" presStyleCnt="5">
        <dgm:presLayoutVars>
          <dgm:chMax val="0"/>
          <dgm:bulletEnabled val="1"/>
        </dgm:presLayoutVars>
      </dgm:prSet>
      <dgm:spPr/>
    </dgm:pt>
    <dgm:pt modelId="{FBBBAB90-6DCE-4B26-8FAB-B8805EC8E310}" type="pres">
      <dgm:prSet presAssocID="{CB908486-A948-4CF1-8837-9C0204ED344B}" presName="spacer" presStyleCnt="0"/>
      <dgm:spPr/>
    </dgm:pt>
    <dgm:pt modelId="{5EA2E798-D1DF-4829-B84E-60AECD2F5D74}" type="pres">
      <dgm:prSet presAssocID="{17A83AAA-E0B2-43C0-A3EC-5D77D4B891FD}" presName="parentText" presStyleLbl="node1" presStyleIdx="4" presStyleCnt="5">
        <dgm:presLayoutVars>
          <dgm:chMax val="0"/>
          <dgm:bulletEnabled val="1"/>
        </dgm:presLayoutVars>
      </dgm:prSet>
      <dgm:spPr/>
    </dgm:pt>
  </dgm:ptLst>
  <dgm:cxnLst>
    <dgm:cxn modelId="{E8F7C95C-6F23-45FB-949F-52418410136E}" srcId="{EDEDA6F7-F962-4B49-B0F9-AF321E8495E8}" destId="{825BF961-2F07-427D-8BF5-862D318BE992}" srcOrd="3" destOrd="0" parTransId="{559E81A4-8B10-4260-8E83-1BC6CCDE23EA}" sibTransId="{CB908486-A948-4CF1-8837-9C0204ED344B}"/>
    <dgm:cxn modelId="{D4FEBA46-E76A-4DA3-A361-BF6D5E752EEA}" srcId="{EDEDA6F7-F962-4B49-B0F9-AF321E8495E8}" destId="{96B899A1-8CA7-4276-92C1-B49A3D32FB53}" srcOrd="0" destOrd="0" parTransId="{F9E9B33F-A737-4C9E-AD3A-98A33C6F6461}" sibTransId="{C3CB82FD-8269-4BCB-9167-DAD43F74DC52}"/>
    <dgm:cxn modelId="{28539C57-2CAA-49DA-9603-CB4A47927B95}" type="presOf" srcId="{825BF961-2F07-427D-8BF5-862D318BE992}" destId="{DB5B9574-119D-4BF4-B27A-4135E294D638}" srcOrd="0" destOrd="0" presId="urn:microsoft.com/office/officeart/2005/8/layout/vList2"/>
    <dgm:cxn modelId="{5DC6F180-A8ED-408B-B6A9-C90E312C62B5}" type="presOf" srcId="{96B899A1-8CA7-4276-92C1-B49A3D32FB53}" destId="{EA89E1AB-A22B-412A-B916-0483BEBA164F}" srcOrd="0" destOrd="0" presId="urn:microsoft.com/office/officeart/2005/8/layout/vList2"/>
    <dgm:cxn modelId="{DF7EC58E-1F73-4669-96BE-958A63927D06}" srcId="{EDEDA6F7-F962-4B49-B0F9-AF321E8495E8}" destId="{B791E432-78B9-4BAF-B4BD-218CB9C55BA0}" srcOrd="1" destOrd="0" parTransId="{3E77706B-FF92-4699-953F-49440970A084}" sibTransId="{A855244D-ABC6-427C-A359-AA97EFEF289A}"/>
    <dgm:cxn modelId="{F78AEA9B-C56D-4D05-AE0D-7496F64FB5B6}" srcId="{EDEDA6F7-F962-4B49-B0F9-AF321E8495E8}" destId="{2EE01DC6-B1B0-426A-BD30-EE9DAF54C765}" srcOrd="2" destOrd="0" parTransId="{DCAF5539-87F3-4579-984D-8CC6BCDA7F69}" sibTransId="{C05472ED-0A29-4719-A073-27811879A513}"/>
    <dgm:cxn modelId="{96A1809E-CFE2-4525-B698-09B647D4F068}" type="presOf" srcId="{17A83AAA-E0B2-43C0-A3EC-5D77D4B891FD}" destId="{5EA2E798-D1DF-4829-B84E-60AECD2F5D74}" srcOrd="0" destOrd="0" presId="urn:microsoft.com/office/officeart/2005/8/layout/vList2"/>
    <dgm:cxn modelId="{6FD27CCC-25DB-4A1A-8E5D-0B20CA8C8F66}" type="presOf" srcId="{EDEDA6F7-F962-4B49-B0F9-AF321E8495E8}" destId="{AF4770A2-207A-485E-901D-BA998E79CEEB}" srcOrd="0" destOrd="0" presId="urn:microsoft.com/office/officeart/2005/8/layout/vList2"/>
    <dgm:cxn modelId="{7E796BD0-DBD6-410C-A380-D022456C64A4}" type="presOf" srcId="{2EE01DC6-B1B0-426A-BD30-EE9DAF54C765}" destId="{3BE386CA-9272-4AF1-94D6-D301D26CA2B7}" srcOrd="0" destOrd="0" presId="urn:microsoft.com/office/officeart/2005/8/layout/vList2"/>
    <dgm:cxn modelId="{2BA550D8-6EB7-4301-9A36-018C70FCEA5A}" type="presOf" srcId="{B791E432-78B9-4BAF-B4BD-218CB9C55BA0}" destId="{5E73F53C-13A6-4219-B897-D25B75193DBB}" srcOrd="0" destOrd="0" presId="urn:microsoft.com/office/officeart/2005/8/layout/vList2"/>
    <dgm:cxn modelId="{1D1636DD-D791-4099-AFD6-4A237388028B}" srcId="{EDEDA6F7-F962-4B49-B0F9-AF321E8495E8}" destId="{17A83AAA-E0B2-43C0-A3EC-5D77D4B891FD}" srcOrd="4" destOrd="0" parTransId="{80F9B394-7EED-46F8-B5D1-C76D75DF321C}" sibTransId="{7FF299E4-C8B2-48E1-8272-045704B6262A}"/>
    <dgm:cxn modelId="{28CB2A64-975C-4E06-A966-3CC5B7976FE2}" type="presParOf" srcId="{AF4770A2-207A-485E-901D-BA998E79CEEB}" destId="{EA89E1AB-A22B-412A-B916-0483BEBA164F}" srcOrd="0" destOrd="0" presId="urn:microsoft.com/office/officeart/2005/8/layout/vList2"/>
    <dgm:cxn modelId="{5FE1E41A-5282-4EF8-922D-114D01122B1F}" type="presParOf" srcId="{AF4770A2-207A-485E-901D-BA998E79CEEB}" destId="{D360CD84-484D-49D5-80A4-B027DF7F387F}" srcOrd="1" destOrd="0" presId="urn:microsoft.com/office/officeart/2005/8/layout/vList2"/>
    <dgm:cxn modelId="{CD40B16B-2EA2-4C8E-BBBF-04E890F5E176}" type="presParOf" srcId="{AF4770A2-207A-485E-901D-BA998E79CEEB}" destId="{5E73F53C-13A6-4219-B897-D25B75193DBB}" srcOrd="2" destOrd="0" presId="urn:microsoft.com/office/officeart/2005/8/layout/vList2"/>
    <dgm:cxn modelId="{120C4C85-0BC7-422E-B32C-D3CE19E4AB18}" type="presParOf" srcId="{AF4770A2-207A-485E-901D-BA998E79CEEB}" destId="{E3A1DF89-B659-4D27-9AC4-EC2F614C1A9D}" srcOrd="3" destOrd="0" presId="urn:microsoft.com/office/officeart/2005/8/layout/vList2"/>
    <dgm:cxn modelId="{13A71850-6FC4-4CCF-81A4-FAF68097B16F}" type="presParOf" srcId="{AF4770A2-207A-485E-901D-BA998E79CEEB}" destId="{3BE386CA-9272-4AF1-94D6-D301D26CA2B7}" srcOrd="4" destOrd="0" presId="urn:microsoft.com/office/officeart/2005/8/layout/vList2"/>
    <dgm:cxn modelId="{7FD1C4FC-3313-4C69-B599-F1300B77DA8F}" type="presParOf" srcId="{AF4770A2-207A-485E-901D-BA998E79CEEB}" destId="{8371A666-1EFC-4DF7-AFE0-FE6E21ACAC63}" srcOrd="5" destOrd="0" presId="urn:microsoft.com/office/officeart/2005/8/layout/vList2"/>
    <dgm:cxn modelId="{8038598B-2935-4EEC-929D-BE164D238CF5}" type="presParOf" srcId="{AF4770A2-207A-485E-901D-BA998E79CEEB}" destId="{DB5B9574-119D-4BF4-B27A-4135E294D638}" srcOrd="6" destOrd="0" presId="urn:microsoft.com/office/officeart/2005/8/layout/vList2"/>
    <dgm:cxn modelId="{A925EE6A-2CDA-4B0E-9C11-2B8110EA078F}" type="presParOf" srcId="{AF4770A2-207A-485E-901D-BA998E79CEEB}" destId="{FBBBAB90-6DCE-4B26-8FAB-B8805EC8E310}" srcOrd="7" destOrd="0" presId="urn:microsoft.com/office/officeart/2005/8/layout/vList2"/>
    <dgm:cxn modelId="{AD42A61E-5965-4CDC-8D26-A7A9F00690E8}" type="presParOf" srcId="{AF4770A2-207A-485E-901D-BA998E79CEEB}" destId="{5EA2E798-D1DF-4829-B84E-60AECD2F5D74}"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8F9B617-98B9-4277-A6AC-33012BEC3352}"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C9B79AD3-19A2-4D45-B29D-EE17DB56A26B}">
      <dgm:prSet/>
      <dgm:spPr/>
      <dgm:t>
        <a:bodyPr/>
        <a:lstStyle/>
        <a:p>
          <a:r>
            <a:rPr lang="en-US" b="0" i="0"/>
            <a:t>Each child must be offered the minimum required components according to the meal pattern</a:t>
          </a:r>
          <a:endParaRPr lang="en-US"/>
        </a:p>
      </dgm:t>
    </dgm:pt>
    <dgm:pt modelId="{7CCE0819-2266-4A9E-9ECC-646BCC8D7286}" type="parTrans" cxnId="{D42B6F23-3113-49F4-A315-B8E2514D8192}">
      <dgm:prSet/>
      <dgm:spPr/>
      <dgm:t>
        <a:bodyPr/>
        <a:lstStyle/>
        <a:p>
          <a:endParaRPr lang="en-US"/>
        </a:p>
      </dgm:t>
    </dgm:pt>
    <dgm:pt modelId="{57A691C0-6A22-4A47-B821-13DC9BEBB470}" type="sibTrans" cxnId="{D42B6F23-3113-49F4-A315-B8E2514D8192}">
      <dgm:prSet/>
      <dgm:spPr/>
      <dgm:t>
        <a:bodyPr/>
        <a:lstStyle/>
        <a:p>
          <a:endParaRPr lang="en-US"/>
        </a:p>
      </dgm:t>
    </dgm:pt>
    <dgm:pt modelId="{2F668406-F654-4FAC-B4C9-15CA38BB15B6}">
      <dgm:prSet/>
      <dgm:spPr/>
      <dgm:t>
        <a:bodyPr/>
        <a:lstStyle/>
        <a:p>
          <a:r>
            <a:rPr lang="en-US" b="0" i="0" dirty="0"/>
            <a:t>Each meal claimed must contain the minimum required items according to the approved service method</a:t>
          </a:r>
          <a:endParaRPr lang="en-US" dirty="0"/>
        </a:p>
      </dgm:t>
    </dgm:pt>
    <dgm:pt modelId="{E059F35F-422A-4BC8-BF2B-AC06D396ECCD}" type="parTrans" cxnId="{7BEAE867-44E8-4F0B-AF84-40E91756CF27}">
      <dgm:prSet/>
      <dgm:spPr/>
      <dgm:t>
        <a:bodyPr/>
        <a:lstStyle/>
        <a:p>
          <a:endParaRPr lang="en-US"/>
        </a:p>
      </dgm:t>
    </dgm:pt>
    <dgm:pt modelId="{2144B689-1FC2-441A-9182-268610961FB7}" type="sibTrans" cxnId="{7BEAE867-44E8-4F0B-AF84-40E91756CF27}">
      <dgm:prSet/>
      <dgm:spPr/>
      <dgm:t>
        <a:bodyPr/>
        <a:lstStyle/>
        <a:p>
          <a:endParaRPr lang="en-US"/>
        </a:p>
      </dgm:t>
    </dgm:pt>
    <dgm:pt modelId="{773CAE6D-C14B-451E-95E3-D415216C4758}">
      <dgm:prSet/>
      <dgm:spPr/>
      <dgm:t>
        <a:bodyPr/>
        <a:lstStyle/>
        <a:p>
          <a:r>
            <a:rPr lang="en-US" b="0" i="0" dirty="0"/>
            <a:t>At congregate sites, each meal claimed </a:t>
          </a:r>
          <a:r>
            <a:rPr lang="en-US" b="1" i="0" dirty="0"/>
            <a:t>must be eaten on site</a:t>
          </a:r>
          <a:endParaRPr lang="en-US" dirty="0"/>
        </a:p>
      </dgm:t>
    </dgm:pt>
    <dgm:pt modelId="{60DC6AA3-B9D3-4E15-8BD3-1C1BFFEFCA8C}" type="parTrans" cxnId="{B8545B5A-C15F-4616-B621-04619259CBDF}">
      <dgm:prSet/>
      <dgm:spPr/>
      <dgm:t>
        <a:bodyPr/>
        <a:lstStyle/>
        <a:p>
          <a:endParaRPr lang="en-US"/>
        </a:p>
      </dgm:t>
    </dgm:pt>
    <dgm:pt modelId="{67D84A61-9B5F-46A7-8BF1-02E9249B0E8D}" type="sibTrans" cxnId="{B8545B5A-C15F-4616-B621-04619259CBDF}">
      <dgm:prSet/>
      <dgm:spPr/>
      <dgm:t>
        <a:bodyPr/>
        <a:lstStyle/>
        <a:p>
          <a:endParaRPr lang="en-US"/>
        </a:p>
      </dgm:t>
    </dgm:pt>
    <dgm:pt modelId="{81CC7175-AE55-46C0-9254-92EAC15C7B28}">
      <dgm:prSet/>
      <dgm:spPr/>
      <dgm:t>
        <a:bodyPr/>
        <a:lstStyle/>
        <a:p>
          <a:r>
            <a:rPr lang="en-US" b="0" i="0"/>
            <a:t>Children should be served before adults</a:t>
          </a:r>
          <a:endParaRPr lang="en-US"/>
        </a:p>
      </dgm:t>
    </dgm:pt>
    <dgm:pt modelId="{BB3AF9FC-BE8E-4C82-9E12-91422428C2CE}" type="parTrans" cxnId="{C53A6736-326D-44E1-B69E-A61769176C5E}">
      <dgm:prSet/>
      <dgm:spPr/>
      <dgm:t>
        <a:bodyPr/>
        <a:lstStyle/>
        <a:p>
          <a:endParaRPr lang="en-US"/>
        </a:p>
      </dgm:t>
    </dgm:pt>
    <dgm:pt modelId="{2B0DAE89-00EE-48E0-B9FB-D40A2A57AA81}" type="sibTrans" cxnId="{C53A6736-326D-44E1-B69E-A61769176C5E}">
      <dgm:prSet/>
      <dgm:spPr/>
      <dgm:t>
        <a:bodyPr/>
        <a:lstStyle/>
        <a:p>
          <a:endParaRPr lang="en-US"/>
        </a:p>
      </dgm:t>
    </dgm:pt>
    <dgm:pt modelId="{6AD4A7BB-86B4-464D-B2A8-CF766FDD7C24}">
      <dgm:prSet/>
      <dgm:spPr/>
      <dgm:t>
        <a:bodyPr/>
        <a:lstStyle/>
        <a:p>
          <a:r>
            <a:rPr lang="en-US" b="0" i="0" u="sng" dirty="0"/>
            <a:t>Only meals served to children</a:t>
          </a:r>
          <a:r>
            <a:rPr lang="en-US" b="0" i="0" dirty="0"/>
            <a:t> may be claimed for reimbursement, all other meals must be documented in the correct section of the daily meal count form</a:t>
          </a:r>
          <a:endParaRPr lang="en-US" dirty="0"/>
        </a:p>
      </dgm:t>
    </dgm:pt>
    <dgm:pt modelId="{BD2D8679-883B-4CE3-8058-30A2F11EA166}" type="parTrans" cxnId="{65407967-EE16-422D-B82F-A22275DB4196}">
      <dgm:prSet/>
      <dgm:spPr/>
      <dgm:t>
        <a:bodyPr/>
        <a:lstStyle/>
        <a:p>
          <a:endParaRPr lang="en-US"/>
        </a:p>
      </dgm:t>
    </dgm:pt>
    <dgm:pt modelId="{C031E5AE-D336-4D4D-B02A-A9D85BD4DD79}" type="sibTrans" cxnId="{65407967-EE16-422D-B82F-A22275DB4196}">
      <dgm:prSet/>
      <dgm:spPr/>
      <dgm:t>
        <a:bodyPr/>
        <a:lstStyle/>
        <a:p>
          <a:endParaRPr lang="en-US"/>
        </a:p>
      </dgm:t>
    </dgm:pt>
    <dgm:pt modelId="{805DF591-CB34-47D3-B838-D0FB6D94C12E}" type="pres">
      <dgm:prSet presAssocID="{58F9B617-98B9-4277-A6AC-33012BEC3352}" presName="linear" presStyleCnt="0">
        <dgm:presLayoutVars>
          <dgm:animLvl val="lvl"/>
          <dgm:resizeHandles val="exact"/>
        </dgm:presLayoutVars>
      </dgm:prSet>
      <dgm:spPr/>
    </dgm:pt>
    <dgm:pt modelId="{212247DB-89EA-42A7-9283-E21ACAC4DABC}" type="pres">
      <dgm:prSet presAssocID="{C9B79AD3-19A2-4D45-B29D-EE17DB56A26B}" presName="parentText" presStyleLbl="node1" presStyleIdx="0" presStyleCnt="5">
        <dgm:presLayoutVars>
          <dgm:chMax val="0"/>
          <dgm:bulletEnabled val="1"/>
        </dgm:presLayoutVars>
      </dgm:prSet>
      <dgm:spPr/>
    </dgm:pt>
    <dgm:pt modelId="{23A09DD4-71A9-4CA2-8795-76B6406602A7}" type="pres">
      <dgm:prSet presAssocID="{57A691C0-6A22-4A47-B821-13DC9BEBB470}" presName="spacer" presStyleCnt="0"/>
      <dgm:spPr/>
    </dgm:pt>
    <dgm:pt modelId="{D1C066BC-CF75-4FEA-AE87-ED32E35E2CE8}" type="pres">
      <dgm:prSet presAssocID="{2F668406-F654-4FAC-B4C9-15CA38BB15B6}" presName="parentText" presStyleLbl="node1" presStyleIdx="1" presStyleCnt="5">
        <dgm:presLayoutVars>
          <dgm:chMax val="0"/>
          <dgm:bulletEnabled val="1"/>
        </dgm:presLayoutVars>
      </dgm:prSet>
      <dgm:spPr/>
    </dgm:pt>
    <dgm:pt modelId="{F2117985-0C72-4754-831E-6A4E71944310}" type="pres">
      <dgm:prSet presAssocID="{2144B689-1FC2-441A-9182-268610961FB7}" presName="spacer" presStyleCnt="0"/>
      <dgm:spPr/>
    </dgm:pt>
    <dgm:pt modelId="{0A49B449-D464-45DB-B425-308F221A1AC2}" type="pres">
      <dgm:prSet presAssocID="{773CAE6D-C14B-451E-95E3-D415216C4758}" presName="parentText" presStyleLbl="node1" presStyleIdx="2" presStyleCnt="5">
        <dgm:presLayoutVars>
          <dgm:chMax val="0"/>
          <dgm:bulletEnabled val="1"/>
        </dgm:presLayoutVars>
      </dgm:prSet>
      <dgm:spPr/>
    </dgm:pt>
    <dgm:pt modelId="{004D5E6F-0AEB-45EB-B203-320CEF288B12}" type="pres">
      <dgm:prSet presAssocID="{67D84A61-9B5F-46A7-8BF1-02E9249B0E8D}" presName="spacer" presStyleCnt="0"/>
      <dgm:spPr/>
    </dgm:pt>
    <dgm:pt modelId="{4D505C42-8F52-44C4-9668-1B8780B74CA2}" type="pres">
      <dgm:prSet presAssocID="{81CC7175-AE55-46C0-9254-92EAC15C7B28}" presName="parentText" presStyleLbl="node1" presStyleIdx="3" presStyleCnt="5">
        <dgm:presLayoutVars>
          <dgm:chMax val="0"/>
          <dgm:bulletEnabled val="1"/>
        </dgm:presLayoutVars>
      </dgm:prSet>
      <dgm:spPr/>
    </dgm:pt>
    <dgm:pt modelId="{2714D651-8C0F-48E9-893C-57137D9DBA5F}" type="pres">
      <dgm:prSet presAssocID="{2B0DAE89-00EE-48E0-B9FB-D40A2A57AA81}" presName="spacer" presStyleCnt="0"/>
      <dgm:spPr/>
    </dgm:pt>
    <dgm:pt modelId="{48C9593D-4200-456D-8126-14A12B932664}" type="pres">
      <dgm:prSet presAssocID="{6AD4A7BB-86B4-464D-B2A8-CF766FDD7C24}" presName="parentText" presStyleLbl="node1" presStyleIdx="4" presStyleCnt="5">
        <dgm:presLayoutVars>
          <dgm:chMax val="0"/>
          <dgm:bulletEnabled val="1"/>
        </dgm:presLayoutVars>
      </dgm:prSet>
      <dgm:spPr/>
    </dgm:pt>
  </dgm:ptLst>
  <dgm:cxnLst>
    <dgm:cxn modelId="{56E9DE07-4B3C-4746-B2B5-F213A2104E12}" type="presOf" srcId="{C9B79AD3-19A2-4D45-B29D-EE17DB56A26B}" destId="{212247DB-89EA-42A7-9283-E21ACAC4DABC}" srcOrd="0" destOrd="0" presId="urn:microsoft.com/office/officeart/2005/8/layout/vList2"/>
    <dgm:cxn modelId="{C439CD1D-71DA-409C-9412-8065FC4E5606}" type="presOf" srcId="{2F668406-F654-4FAC-B4C9-15CA38BB15B6}" destId="{D1C066BC-CF75-4FEA-AE87-ED32E35E2CE8}" srcOrd="0" destOrd="0" presId="urn:microsoft.com/office/officeart/2005/8/layout/vList2"/>
    <dgm:cxn modelId="{D42B6F23-3113-49F4-A315-B8E2514D8192}" srcId="{58F9B617-98B9-4277-A6AC-33012BEC3352}" destId="{C9B79AD3-19A2-4D45-B29D-EE17DB56A26B}" srcOrd="0" destOrd="0" parTransId="{7CCE0819-2266-4A9E-9ECC-646BCC8D7286}" sibTransId="{57A691C0-6A22-4A47-B821-13DC9BEBB470}"/>
    <dgm:cxn modelId="{2A3BE62D-E1E5-4C03-B6BE-06E101318B90}" type="presOf" srcId="{81CC7175-AE55-46C0-9254-92EAC15C7B28}" destId="{4D505C42-8F52-44C4-9668-1B8780B74CA2}" srcOrd="0" destOrd="0" presId="urn:microsoft.com/office/officeart/2005/8/layout/vList2"/>
    <dgm:cxn modelId="{C53A6736-326D-44E1-B69E-A61769176C5E}" srcId="{58F9B617-98B9-4277-A6AC-33012BEC3352}" destId="{81CC7175-AE55-46C0-9254-92EAC15C7B28}" srcOrd="3" destOrd="0" parTransId="{BB3AF9FC-BE8E-4C82-9E12-91422428C2CE}" sibTransId="{2B0DAE89-00EE-48E0-B9FB-D40A2A57AA81}"/>
    <dgm:cxn modelId="{0C457A41-D4FB-4A67-AB44-9E7E16AFF701}" type="presOf" srcId="{6AD4A7BB-86B4-464D-B2A8-CF766FDD7C24}" destId="{48C9593D-4200-456D-8126-14A12B932664}" srcOrd="0" destOrd="0" presId="urn:microsoft.com/office/officeart/2005/8/layout/vList2"/>
    <dgm:cxn modelId="{B9A9D664-9BA7-48A5-904F-2BA1722214EB}" type="presOf" srcId="{773CAE6D-C14B-451E-95E3-D415216C4758}" destId="{0A49B449-D464-45DB-B425-308F221A1AC2}" srcOrd="0" destOrd="0" presId="urn:microsoft.com/office/officeart/2005/8/layout/vList2"/>
    <dgm:cxn modelId="{65407967-EE16-422D-B82F-A22275DB4196}" srcId="{58F9B617-98B9-4277-A6AC-33012BEC3352}" destId="{6AD4A7BB-86B4-464D-B2A8-CF766FDD7C24}" srcOrd="4" destOrd="0" parTransId="{BD2D8679-883B-4CE3-8058-30A2F11EA166}" sibTransId="{C031E5AE-D336-4D4D-B02A-A9D85BD4DD79}"/>
    <dgm:cxn modelId="{7BEAE867-44E8-4F0B-AF84-40E91756CF27}" srcId="{58F9B617-98B9-4277-A6AC-33012BEC3352}" destId="{2F668406-F654-4FAC-B4C9-15CA38BB15B6}" srcOrd="1" destOrd="0" parTransId="{E059F35F-422A-4BC8-BF2B-AC06D396ECCD}" sibTransId="{2144B689-1FC2-441A-9182-268610961FB7}"/>
    <dgm:cxn modelId="{B8545B5A-C15F-4616-B621-04619259CBDF}" srcId="{58F9B617-98B9-4277-A6AC-33012BEC3352}" destId="{773CAE6D-C14B-451E-95E3-D415216C4758}" srcOrd="2" destOrd="0" parTransId="{60DC6AA3-B9D3-4E15-8BD3-1C1BFFEFCA8C}" sibTransId="{67D84A61-9B5F-46A7-8BF1-02E9249B0E8D}"/>
    <dgm:cxn modelId="{83C34CAA-F6E2-47A2-B51F-FB1DA7969897}" type="presOf" srcId="{58F9B617-98B9-4277-A6AC-33012BEC3352}" destId="{805DF591-CB34-47D3-B838-D0FB6D94C12E}" srcOrd="0" destOrd="0" presId="urn:microsoft.com/office/officeart/2005/8/layout/vList2"/>
    <dgm:cxn modelId="{25E8E366-0922-4E94-A897-8BF6F6627086}" type="presParOf" srcId="{805DF591-CB34-47D3-B838-D0FB6D94C12E}" destId="{212247DB-89EA-42A7-9283-E21ACAC4DABC}" srcOrd="0" destOrd="0" presId="urn:microsoft.com/office/officeart/2005/8/layout/vList2"/>
    <dgm:cxn modelId="{6C5701BC-8892-4E2D-9BA9-F4FC7090E39B}" type="presParOf" srcId="{805DF591-CB34-47D3-B838-D0FB6D94C12E}" destId="{23A09DD4-71A9-4CA2-8795-76B6406602A7}" srcOrd="1" destOrd="0" presId="urn:microsoft.com/office/officeart/2005/8/layout/vList2"/>
    <dgm:cxn modelId="{3C919CEE-FB1B-48CF-B24A-2C329D31B71C}" type="presParOf" srcId="{805DF591-CB34-47D3-B838-D0FB6D94C12E}" destId="{D1C066BC-CF75-4FEA-AE87-ED32E35E2CE8}" srcOrd="2" destOrd="0" presId="urn:microsoft.com/office/officeart/2005/8/layout/vList2"/>
    <dgm:cxn modelId="{C0DD3252-4A56-4534-8287-E440C4D6298C}" type="presParOf" srcId="{805DF591-CB34-47D3-B838-D0FB6D94C12E}" destId="{F2117985-0C72-4754-831E-6A4E71944310}" srcOrd="3" destOrd="0" presId="urn:microsoft.com/office/officeart/2005/8/layout/vList2"/>
    <dgm:cxn modelId="{92EAF014-062C-43D3-B331-570733B773AA}" type="presParOf" srcId="{805DF591-CB34-47D3-B838-D0FB6D94C12E}" destId="{0A49B449-D464-45DB-B425-308F221A1AC2}" srcOrd="4" destOrd="0" presId="urn:microsoft.com/office/officeart/2005/8/layout/vList2"/>
    <dgm:cxn modelId="{72CDCCAD-61EB-4E6C-A9D4-B9856DA9C992}" type="presParOf" srcId="{805DF591-CB34-47D3-B838-D0FB6D94C12E}" destId="{004D5E6F-0AEB-45EB-B203-320CEF288B12}" srcOrd="5" destOrd="0" presId="urn:microsoft.com/office/officeart/2005/8/layout/vList2"/>
    <dgm:cxn modelId="{1488B033-AE91-440C-8CE0-0A5AFE3F2730}" type="presParOf" srcId="{805DF591-CB34-47D3-B838-D0FB6D94C12E}" destId="{4D505C42-8F52-44C4-9668-1B8780B74CA2}" srcOrd="6" destOrd="0" presId="urn:microsoft.com/office/officeart/2005/8/layout/vList2"/>
    <dgm:cxn modelId="{0312CFFF-1B13-4397-BCC2-F54FCB09EEDC}" type="presParOf" srcId="{805DF591-CB34-47D3-B838-D0FB6D94C12E}" destId="{2714D651-8C0F-48E9-893C-57137D9DBA5F}" srcOrd="7" destOrd="0" presId="urn:microsoft.com/office/officeart/2005/8/layout/vList2"/>
    <dgm:cxn modelId="{DBFF4805-C176-45F6-96A2-25B5412DEB4E}" type="presParOf" srcId="{805DF591-CB34-47D3-B838-D0FB6D94C12E}" destId="{48C9593D-4200-456D-8126-14A12B932664}"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617B75E-CD67-4130-B098-9CEDC20C39FA}" type="doc">
      <dgm:prSet loTypeId="urn:microsoft.com/office/officeart/2016/7/layout/HorizontalActionList" loCatId="List" qsTypeId="urn:microsoft.com/office/officeart/2005/8/quickstyle/simple1" qsCatId="simple" csTypeId="urn:microsoft.com/office/officeart/2005/8/colors/colorful5" csCatId="colorful" phldr="1"/>
      <dgm:spPr/>
      <dgm:t>
        <a:bodyPr/>
        <a:lstStyle/>
        <a:p>
          <a:endParaRPr lang="en-US"/>
        </a:p>
      </dgm:t>
    </dgm:pt>
    <dgm:pt modelId="{E3CDFFEE-4190-4E0B-AB07-D79D4E72FCE5}">
      <dgm:prSet/>
      <dgm:spPr/>
      <dgm:t>
        <a:bodyPr/>
        <a:lstStyle/>
        <a:p>
          <a:r>
            <a:rPr lang="en-US"/>
            <a:t>Ensure</a:t>
          </a:r>
        </a:p>
      </dgm:t>
    </dgm:pt>
    <dgm:pt modelId="{BD5ADF67-E8B3-4A8B-A124-93504797A61D}" type="parTrans" cxnId="{4A2919E3-9673-436B-9027-07656C2D713D}">
      <dgm:prSet/>
      <dgm:spPr/>
      <dgm:t>
        <a:bodyPr/>
        <a:lstStyle/>
        <a:p>
          <a:endParaRPr lang="en-US"/>
        </a:p>
      </dgm:t>
    </dgm:pt>
    <dgm:pt modelId="{920465DE-48FD-46A0-8BC2-6F6555F83984}" type="sibTrans" cxnId="{4A2919E3-9673-436B-9027-07656C2D713D}">
      <dgm:prSet/>
      <dgm:spPr/>
      <dgm:t>
        <a:bodyPr/>
        <a:lstStyle/>
        <a:p>
          <a:endParaRPr lang="en-US"/>
        </a:p>
      </dgm:t>
    </dgm:pt>
    <dgm:pt modelId="{45317280-34A5-4DE1-8681-D0323F1DF0C3}">
      <dgm:prSet custT="1"/>
      <dgm:spPr/>
      <dgm:t>
        <a:bodyPr/>
        <a:lstStyle/>
        <a:p>
          <a:r>
            <a:rPr lang="en-US" sz="1800" dirty="0"/>
            <a:t>Ensure all meals are counted at the point of service</a:t>
          </a:r>
        </a:p>
      </dgm:t>
    </dgm:pt>
    <dgm:pt modelId="{528D01A0-9555-4C84-9AB7-D4C1CD457444}" type="parTrans" cxnId="{37F1B943-1F93-4899-BE10-1A6D95F5C295}">
      <dgm:prSet/>
      <dgm:spPr/>
      <dgm:t>
        <a:bodyPr/>
        <a:lstStyle/>
        <a:p>
          <a:endParaRPr lang="en-US"/>
        </a:p>
      </dgm:t>
    </dgm:pt>
    <dgm:pt modelId="{208B3345-448B-42F0-A78E-A2D7FA5AD4C0}" type="sibTrans" cxnId="{37F1B943-1F93-4899-BE10-1A6D95F5C295}">
      <dgm:prSet/>
      <dgm:spPr/>
      <dgm:t>
        <a:bodyPr/>
        <a:lstStyle/>
        <a:p>
          <a:endParaRPr lang="en-US"/>
        </a:p>
      </dgm:t>
    </dgm:pt>
    <dgm:pt modelId="{54282E32-4D75-4478-AEEE-7085C504B4D6}">
      <dgm:prSet/>
      <dgm:spPr/>
      <dgm:t>
        <a:bodyPr/>
        <a:lstStyle/>
        <a:p>
          <a:r>
            <a:rPr lang="en-US"/>
            <a:t>Ensure</a:t>
          </a:r>
        </a:p>
      </dgm:t>
    </dgm:pt>
    <dgm:pt modelId="{2CB4B85A-BAC3-4C27-BC7D-8A68067428FA}" type="parTrans" cxnId="{16F8681B-3AF9-4BD2-AD1F-C390538015EF}">
      <dgm:prSet/>
      <dgm:spPr/>
      <dgm:t>
        <a:bodyPr/>
        <a:lstStyle/>
        <a:p>
          <a:endParaRPr lang="en-US"/>
        </a:p>
      </dgm:t>
    </dgm:pt>
    <dgm:pt modelId="{6F8A0342-B2B5-4DC6-8B62-B11D9E1F2E31}" type="sibTrans" cxnId="{16F8681B-3AF9-4BD2-AD1F-C390538015EF}">
      <dgm:prSet/>
      <dgm:spPr/>
      <dgm:t>
        <a:bodyPr/>
        <a:lstStyle/>
        <a:p>
          <a:endParaRPr lang="en-US"/>
        </a:p>
      </dgm:t>
    </dgm:pt>
    <dgm:pt modelId="{4AB56A77-E280-406D-AA4A-D070CE7AB5A1}">
      <dgm:prSet custT="1"/>
      <dgm:spPr/>
      <dgm:t>
        <a:bodyPr/>
        <a:lstStyle/>
        <a:p>
          <a:r>
            <a:rPr lang="en-US" sz="1800" dirty="0"/>
            <a:t>Ensure there is one person designated to count meals on each meal service line</a:t>
          </a:r>
        </a:p>
      </dgm:t>
    </dgm:pt>
    <dgm:pt modelId="{B5EC2C4D-9568-4867-B82C-42E0FD450CE3}" type="parTrans" cxnId="{D2F068A3-17FA-4CAF-A490-50F5836EB245}">
      <dgm:prSet/>
      <dgm:spPr/>
      <dgm:t>
        <a:bodyPr/>
        <a:lstStyle/>
        <a:p>
          <a:endParaRPr lang="en-US"/>
        </a:p>
      </dgm:t>
    </dgm:pt>
    <dgm:pt modelId="{571A2A72-38BA-4937-BEE5-6E95BC1A4E78}" type="sibTrans" cxnId="{D2F068A3-17FA-4CAF-A490-50F5836EB245}">
      <dgm:prSet/>
      <dgm:spPr/>
      <dgm:t>
        <a:bodyPr/>
        <a:lstStyle/>
        <a:p>
          <a:endParaRPr lang="en-US"/>
        </a:p>
      </dgm:t>
    </dgm:pt>
    <dgm:pt modelId="{5087A26F-EAC2-4051-AD58-DC95909FB533}">
      <dgm:prSet/>
      <dgm:spPr/>
      <dgm:t>
        <a:bodyPr/>
        <a:lstStyle/>
        <a:p>
          <a:r>
            <a:rPr lang="en-US"/>
            <a:t>Ensure</a:t>
          </a:r>
        </a:p>
      </dgm:t>
    </dgm:pt>
    <dgm:pt modelId="{5DC375ED-A9D5-45B6-A08D-9601E170B348}" type="parTrans" cxnId="{D34B5894-167B-4ED8-9AF4-0881D8045835}">
      <dgm:prSet/>
      <dgm:spPr/>
      <dgm:t>
        <a:bodyPr/>
        <a:lstStyle/>
        <a:p>
          <a:endParaRPr lang="en-US"/>
        </a:p>
      </dgm:t>
    </dgm:pt>
    <dgm:pt modelId="{6BDAF34A-9EB5-4428-87CF-7A660B3B48DD}" type="sibTrans" cxnId="{D34B5894-167B-4ED8-9AF4-0881D8045835}">
      <dgm:prSet/>
      <dgm:spPr/>
      <dgm:t>
        <a:bodyPr/>
        <a:lstStyle/>
        <a:p>
          <a:endParaRPr lang="en-US"/>
        </a:p>
      </dgm:t>
    </dgm:pt>
    <dgm:pt modelId="{50229EB2-C890-44F4-8299-0CA244A9C9D2}">
      <dgm:prSet custT="1"/>
      <dgm:spPr/>
      <dgm:t>
        <a:bodyPr/>
        <a:lstStyle/>
        <a:p>
          <a:r>
            <a:rPr lang="en-US" sz="1800" dirty="0"/>
            <a:t>Ensure the person counting meals is trained in how to complete the daily meal count form</a:t>
          </a:r>
        </a:p>
      </dgm:t>
    </dgm:pt>
    <dgm:pt modelId="{46E8A555-5EC0-4D0F-ACE1-3D49133C8307}" type="parTrans" cxnId="{C2E6C7BC-8A0A-4E47-B946-8B25BCEAB6CE}">
      <dgm:prSet/>
      <dgm:spPr/>
      <dgm:t>
        <a:bodyPr/>
        <a:lstStyle/>
        <a:p>
          <a:endParaRPr lang="en-US"/>
        </a:p>
      </dgm:t>
    </dgm:pt>
    <dgm:pt modelId="{8AB9AE36-783A-48C7-9A1E-614CEBB5F987}" type="sibTrans" cxnId="{C2E6C7BC-8A0A-4E47-B946-8B25BCEAB6CE}">
      <dgm:prSet/>
      <dgm:spPr/>
      <dgm:t>
        <a:bodyPr/>
        <a:lstStyle/>
        <a:p>
          <a:endParaRPr lang="en-US"/>
        </a:p>
      </dgm:t>
    </dgm:pt>
    <dgm:pt modelId="{B9D7B4D3-932D-43F6-B739-AFB663A82637}">
      <dgm:prSet/>
      <dgm:spPr/>
      <dgm:t>
        <a:bodyPr/>
        <a:lstStyle/>
        <a:p>
          <a:r>
            <a:rPr lang="en-US" b="1" dirty="0"/>
            <a:t>Review</a:t>
          </a:r>
        </a:p>
      </dgm:t>
    </dgm:pt>
    <dgm:pt modelId="{60061FCE-497D-4529-8052-078A7F8751F8}" type="parTrans" cxnId="{36DC83AD-2572-4F96-A39C-6D2CF56BA1C0}">
      <dgm:prSet/>
      <dgm:spPr/>
      <dgm:t>
        <a:bodyPr/>
        <a:lstStyle/>
        <a:p>
          <a:endParaRPr lang="en-US"/>
        </a:p>
      </dgm:t>
    </dgm:pt>
    <dgm:pt modelId="{B1261E4E-87F8-4636-8AA3-90B5CEED9EE9}" type="sibTrans" cxnId="{36DC83AD-2572-4F96-A39C-6D2CF56BA1C0}">
      <dgm:prSet/>
      <dgm:spPr/>
      <dgm:t>
        <a:bodyPr/>
        <a:lstStyle/>
        <a:p>
          <a:endParaRPr lang="en-US"/>
        </a:p>
      </dgm:t>
    </dgm:pt>
    <dgm:pt modelId="{3649D8AC-0DAB-4BDC-AB37-A65AD9AB4B6B}">
      <dgm:prSet custT="1"/>
      <dgm:spPr/>
      <dgm:t>
        <a:bodyPr/>
        <a:lstStyle/>
        <a:p>
          <a:r>
            <a:rPr lang="en-US" sz="1800" dirty="0"/>
            <a:t>Review all meal count sheets for accuracy and entirety</a:t>
          </a:r>
        </a:p>
      </dgm:t>
    </dgm:pt>
    <dgm:pt modelId="{BA2569CE-4D58-4E6E-A4B1-755C4F1D8345}" type="parTrans" cxnId="{97D8A1B9-17E7-465F-AED0-BFD8BEA46229}">
      <dgm:prSet/>
      <dgm:spPr/>
      <dgm:t>
        <a:bodyPr/>
        <a:lstStyle/>
        <a:p>
          <a:endParaRPr lang="en-US"/>
        </a:p>
      </dgm:t>
    </dgm:pt>
    <dgm:pt modelId="{B50C326E-0142-4C52-A547-34AC3C937B5C}" type="sibTrans" cxnId="{97D8A1B9-17E7-465F-AED0-BFD8BEA46229}">
      <dgm:prSet/>
      <dgm:spPr/>
      <dgm:t>
        <a:bodyPr/>
        <a:lstStyle/>
        <a:p>
          <a:endParaRPr lang="en-US"/>
        </a:p>
      </dgm:t>
    </dgm:pt>
    <dgm:pt modelId="{EE740385-0F01-4CC4-B5C8-81EC603FEF27}" type="pres">
      <dgm:prSet presAssocID="{4617B75E-CD67-4130-B098-9CEDC20C39FA}" presName="Name0" presStyleCnt="0">
        <dgm:presLayoutVars>
          <dgm:dir/>
          <dgm:animLvl val="lvl"/>
          <dgm:resizeHandles val="exact"/>
        </dgm:presLayoutVars>
      </dgm:prSet>
      <dgm:spPr/>
    </dgm:pt>
    <dgm:pt modelId="{A41DC8D0-15A6-4280-A9D5-08062A00643E}" type="pres">
      <dgm:prSet presAssocID="{E3CDFFEE-4190-4E0B-AB07-D79D4E72FCE5}" presName="composite" presStyleCnt="0"/>
      <dgm:spPr/>
    </dgm:pt>
    <dgm:pt modelId="{8E67209F-0DDA-4493-8450-8A94CF5D8002}" type="pres">
      <dgm:prSet presAssocID="{E3CDFFEE-4190-4E0B-AB07-D79D4E72FCE5}" presName="parTx" presStyleLbl="alignNode1" presStyleIdx="0" presStyleCnt="4">
        <dgm:presLayoutVars>
          <dgm:chMax val="0"/>
          <dgm:chPref val="0"/>
        </dgm:presLayoutVars>
      </dgm:prSet>
      <dgm:spPr/>
    </dgm:pt>
    <dgm:pt modelId="{713167A5-09D4-4804-A8CC-35E82034DCF3}" type="pres">
      <dgm:prSet presAssocID="{E3CDFFEE-4190-4E0B-AB07-D79D4E72FCE5}" presName="desTx" presStyleLbl="alignAccFollowNode1" presStyleIdx="0" presStyleCnt="4">
        <dgm:presLayoutVars/>
      </dgm:prSet>
      <dgm:spPr/>
    </dgm:pt>
    <dgm:pt modelId="{9CB5C521-73AD-413E-AB53-22F1FABD0E8C}" type="pres">
      <dgm:prSet presAssocID="{920465DE-48FD-46A0-8BC2-6F6555F83984}" presName="space" presStyleCnt="0"/>
      <dgm:spPr/>
    </dgm:pt>
    <dgm:pt modelId="{71E284E2-4784-4685-A2E8-50D3C0F4511F}" type="pres">
      <dgm:prSet presAssocID="{54282E32-4D75-4478-AEEE-7085C504B4D6}" presName="composite" presStyleCnt="0"/>
      <dgm:spPr/>
    </dgm:pt>
    <dgm:pt modelId="{9DE4458D-CC02-4B54-BC0E-8FAB613194A5}" type="pres">
      <dgm:prSet presAssocID="{54282E32-4D75-4478-AEEE-7085C504B4D6}" presName="parTx" presStyleLbl="alignNode1" presStyleIdx="1" presStyleCnt="4">
        <dgm:presLayoutVars>
          <dgm:chMax val="0"/>
          <dgm:chPref val="0"/>
        </dgm:presLayoutVars>
      </dgm:prSet>
      <dgm:spPr/>
    </dgm:pt>
    <dgm:pt modelId="{93EEBFA2-D73F-4FB3-8400-69CE0C2D3AF7}" type="pres">
      <dgm:prSet presAssocID="{54282E32-4D75-4478-AEEE-7085C504B4D6}" presName="desTx" presStyleLbl="alignAccFollowNode1" presStyleIdx="1" presStyleCnt="4">
        <dgm:presLayoutVars/>
      </dgm:prSet>
      <dgm:spPr/>
    </dgm:pt>
    <dgm:pt modelId="{77931C64-DF4C-4008-A957-8D902CE5391E}" type="pres">
      <dgm:prSet presAssocID="{6F8A0342-B2B5-4DC6-8B62-B11D9E1F2E31}" presName="space" presStyleCnt="0"/>
      <dgm:spPr/>
    </dgm:pt>
    <dgm:pt modelId="{FCAE83CD-BC50-41F0-8031-15A21CA7D301}" type="pres">
      <dgm:prSet presAssocID="{5087A26F-EAC2-4051-AD58-DC95909FB533}" presName="composite" presStyleCnt="0"/>
      <dgm:spPr/>
    </dgm:pt>
    <dgm:pt modelId="{04DAC530-9C7C-449B-8E3E-E0343DAA8909}" type="pres">
      <dgm:prSet presAssocID="{5087A26F-EAC2-4051-AD58-DC95909FB533}" presName="parTx" presStyleLbl="alignNode1" presStyleIdx="2" presStyleCnt="4">
        <dgm:presLayoutVars>
          <dgm:chMax val="0"/>
          <dgm:chPref val="0"/>
        </dgm:presLayoutVars>
      </dgm:prSet>
      <dgm:spPr/>
    </dgm:pt>
    <dgm:pt modelId="{35670851-B488-482B-A6D1-10E2AA519D8B}" type="pres">
      <dgm:prSet presAssocID="{5087A26F-EAC2-4051-AD58-DC95909FB533}" presName="desTx" presStyleLbl="alignAccFollowNode1" presStyleIdx="2" presStyleCnt="4">
        <dgm:presLayoutVars/>
      </dgm:prSet>
      <dgm:spPr/>
    </dgm:pt>
    <dgm:pt modelId="{A0E513C7-2C6C-4099-859B-7D4EF0AEF614}" type="pres">
      <dgm:prSet presAssocID="{6BDAF34A-9EB5-4428-87CF-7A660B3B48DD}" presName="space" presStyleCnt="0"/>
      <dgm:spPr/>
    </dgm:pt>
    <dgm:pt modelId="{7D230E04-F97F-4BC2-9107-60923B7B15FD}" type="pres">
      <dgm:prSet presAssocID="{B9D7B4D3-932D-43F6-B739-AFB663A82637}" presName="composite" presStyleCnt="0"/>
      <dgm:spPr/>
    </dgm:pt>
    <dgm:pt modelId="{FBB287AA-4D19-40BF-8A3D-71995C859DFE}" type="pres">
      <dgm:prSet presAssocID="{B9D7B4D3-932D-43F6-B739-AFB663A82637}" presName="parTx" presStyleLbl="alignNode1" presStyleIdx="3" presStyleCnt="4">
        <dgm:presLayoutVars>
          <dgm:chMax val="0"/>
          <dgm:chPref val="0"/>
        </dgm:presLayoutVars>
      </dgm:prSet>
      <dgm:spPr/>
    </dgm:pt>
    <dgm:pt modelId="{87DFE7EB-F914-41EE-8970-CDC773847769}" type="pres">
      <dgm:prSet presAssocID="{B9D7B4D3-932D-43F6-B739-AFB663A82637}" presName="desTx" presStyleLbl="alignAccFollowNode1" presStyleIdx="3" presStyleCnt="4">
        <dgm:presLayoutVars/>
      </dgm:prSet>
      <dgm:spPr/>
    </dgm:pt>
  </dgm:ptLst>
  <dgm:cxnLst>
    <dgm:cxn modelId="{16F8681B-3AF9-4BD2-AD1F-C390538015EF}" srcId="{4617B75E-CD67-4130-B098-9CEDC20C39FA}" destId="{54282E32-4D75-4478-AEEE-7085C504B4D6}" srcOrd="1" destOrd="0" parTransId="{2CB4B85A-BAC3-4C27-BC7D-8A68067428FA}" sibTransId="{6F8A0342-B2B5-4DC6-8B62-B11D9E1F2E31}"/>
    <dgm:cxn modelId="{E97E3E25-41E2-4D5A-9215-73ACE94E1A91}" type="presOf" srcId="{3649D8AC-0DAB-4BDC-AB37-A65AD9AB4B6B}" destId="{87DFE7EB-F914-41EE-8970-CDC773847769}" srcOrd="0" destOrd="0" presId="urn:microsoft.com/office/officeart/2016/7/layout/HorizontalActionList"/>
    <dgm:cxn modelId="{9310422F-0258-4BA1-986D-ACD4A1C4B592}" type="presOf" srcId="{54282E32-4D75-4478-AEEE-7085C504B4D6}" destId="{9DE4458D-CC02-4B54-BC0E-8FAB613194A5}" srcOrd="0" destOrd="0" presId="urn:microsoft.com/office/officeart/2016/7/layout/HorizontalActionList"/>
    <dgm:cxn modelId="{3409D933-8131-44BD-8290-D0B6F447D48A}" type="presOf" srcId="{4AB56A77-E280-406D-AA4A-D070CE7AB5A1}" destId="{93EEBFA2-D73F-4FB3-8400-69CE0C2D3AF7}" srcOrd="0" destOrd="0" presId="urn:microsoft.com/office/officeart/2016/7/layout/HorizontalActionList"/>
    <dgm:cxn modelId="{37F1B943-1F93-4899-BE10-1A6D95F5C295}" srcId="{E3CDFFEE-4190-4E0B-AB07-D79D4E72FCE5}" destId="{45317280-34A5-4DE1-8681-D0323F1DF0C3}" srcOrd="0" destOrd="0" parTransId="{528D01A0-9555-4C84-9AB7-D4C1CD457444}" sibTransId="{208B3345-448B-42F0-A78E-A2D7FA5AD4C0}"/>
    <dgm:cxn modelId="{D2357245-435E-47CE-8C13-EE2D16DB915C}" type="presOf" srcId="{E3CDFFEE-4190-4E0B-AB07-D79D4E72FCE5}" destId="{8E67209F-0DDA-4493-8450-8A94CF5D8002}" srcOrd="0" destOrd="0" presId="urn:microsoft.com/office/officeart/2016/7/layout/HorizontalActionList"/>
    <dgm:cxn modelId="{EB69834D-B47D-48C4-9A76-46BA993A3747}" type="presOf" srcId="{4617B75E-CD67-4130-B098-9CEDC20C39FA}" destId="{EE740385-0F01-4CC4-B5C8-81EC603FEF27}" srcOrd="0" destOrd="0" presId="urn:microsoft.com/office/officeart/2016/7/layout/HorizontalActionList"/>
    <dgm:cxn modelId="{7823AE4D-A427-4096-A3CC-112135C536F3}" type="presOf" srcId="{45317280-34A5-4DE1-8681-D0323F1DF0C3}" destId="{713167A5-09D4-4804-A8CC-35E82034DCF3}" srcOrd="0" destOrd="0" presId="urn:microsoft.com/office/officeart/2016/7/layout/HorizontalActionList"/>
    <dgm:cxn modelId="{D26C0C57-7075-4427-A523-FC1051F8B495}" type="presOf" srcId="{50229EB2-C890-44F4-8299-0CA244A9C9D2}" destId="{35670851-B488-482B-A6D1-10E2AA519D8B}" srcOrd="0" destOrd="0" presId="urn:microsoft.com/office/officeart/2016/7/layout/HorizontalActionList"/>
    <dgm:cxn modelId="{D34B5894-167B-4ED8-9AF4-0881D8045835}" srcId="{4617B75E-CD67-4130-B098-9CEDC20C39FA}" destId="{5087A26F-EAC2-4051-AD58-DC95909FB533}" srcOrd="2" destOrd="0" parTransId="{5DC375ED-A9D5-45B6-A08D-9601E170B348}" sibTransId="{6BDAF34A-9EB5-4428-87CF-7A660B3B48DD}"/>
    <dgm:cxn modelId="{D2F068A3-17FA-4CAF-A490-50F5836EB245}" srcId="{54282E32-4D75-4478-AEEE-7085C504B4D6}" destId="{4AB56A77-E280-406D-AA4A-D070CE7AB5A1}" srcOrd="0" destOrd="0" parTransId="{B5EC2C4D-9568-4867-B82C-42E0FD450CE3}" sibTransId="{571A2A72-38BA-4937-BEE5-6E95BC1A4E78}"/>
    <dgm:cxn modelId="{36DC83AD-2572-4F96-A39C-6D2CF56BA1C0}" srcId="{4617B75E-CD67-4130-B098-9CEDC20C39FA}" destId="{B9D7B4D3-932D-43F6-B739-AFB663A82637}" srcOrd="3" destOrd="0" parTransId="{60061FCE-497D-4529-8052-078A7F8751F8}" sibTransId="{B1261E4E-87F8-4636-8AA3-90B5CEED9EE9}"/>
    <dgm:cxn modelId="{86D979B5-4AE9-4061-9708-B8073F7A2AA4}" type="presOf" srcId="{B9D7B4D3-932D-43F6-B739-AFB663A82637}" destId="{FBB287AA-4D19-40BF-8A3D-71995C859DFE}" srcOrd="0" destOrd="0" presId="urn:microsoft.com/office/officeart/2016/7/layout/HorizontalActionList"/>
    <dgm:cxn modelId="{97D8A1B9-17E7-465F-AED0-BFD8BEA46229}" srcId="{B9D7B4D3-932D-43F6-B739-AFB663A82637}" destId="{3649D8AC-0DAB-4BDC-AB37-A65AD9AB4B6B}" srcOrd="0" destOrd="0" parTransId="{BA2569CE-4D58-4E6E-A4B1-755C4F1D8345}" sibTransId="{B50C326E-0142-4C52-A547-34AC3C937B5C}"/>
    <dgm:cxn modelId="{C2E6C7BC-8A0A-4E47-B946-8B25BCEAB6CE}" srcId="{5087A26F-EAC2-4051-AD58-DC95909FB533}" destId="{50229EB2-C890-44F4-8299-0CA244A9C9D2}" srcOrd="0" destOrd="0" parTransId="{46E8A555-5EC0-4D0F-ACE1-3D49133C8307}" sibTransId="{8AB9AE36-783A-48C7-9A1E-614CEBB5F987}"/>
    <dgm:cxn modelId="{4A2919E3-9673-436B-9027-07656C2D713D}" srcId="{4617B75E-CD67-4130-B098-9CEDC20C39FA}" destId="{E3CDFFEE-4190-4E0B-AB07-D79D4E72FCE5}" srcOrd="0" destOrd="0" parTransId="{BD5ADF67-E8B3-4A8B-A124-93504797A61D}" sibTransId="{920465DE-48FD-46A0-8BC2-6F6555F83984}"/>
    <dgm:cxn modelId="{5107B4E9-B70F-4E35-9BA8-F2DC7BF3783F}" type="presOf" srcId="{5087A26F-EAC2-4051-AD58-DC95909FB533}" destId="{04DAC530-9C7C-449B-8E3E-E0343DAA8909}" srcOrd="0" destOrd="0" presId="urn:microsoft.com/office/officeart/2016/7/layout/HorizontalActionList"/>
    <dgm:cxn modelId="{170EBC07-AD29-4423-A97A-22BF9753BE11}" type="presParOf" srcId="{EE740385-0F01-4CC4-B5C8-81EC603FEF27}" destId="{A41DC8D0-15A6-4280-A9D5-08062A00643E}" srcOrd="0" destOrd="0" presId="urn:microsoft.com/office/officeart/2016/7/layout/HorizontalActionList"/>
    <dgm:cxn modelId="{770A1A92-5842-4DF2-8926-B1DFFF62D9E4}" type="presParOf" srcId="{A41DC8D0-15A6-4280-A9D5-08062A00643E}" destId="{8E67209F-0DDA-4493-8450-8A94CF5D8002}" srcOrd="0" destOrd="0" presId="urn:microsoft.com/office/officeart/2016/7/layout/HorizontalActionList"/>
    <dgm:cxn modelId="{3F263B3E-D89F-4322-A9C6-AA34BE218053}" type="presParOf" srcId="{A41DC8D0-15A6-4280-A9D5-08062A00643E}" destId="{713167A5-09D4-4804-A8CC-35E82034DCF3}" srcOrd="1" destOrd="0" presId="urn:microsoft.com/office/officeart/2016/7/layout/HorizontalActionList"/>
    <dgm:cxn modelId="{CCD1AE85-3A82-4159-86CF-C7F3DE390652}" type="presParOf" srcId="{EE740385-0F01-4CC4-B5C8-81EC603FEF27}" destId="{9CB5C521-73AD-413E-AB53-22F1FABD0E8C}" srcOrd="1" destOrd="0" presId="urn:microsoft.com/office/officeart/2016/7/layout/HorizontalActionList"/>
    <dgm:cxn modelId="{5C62574B-9645-481A-B6E9-ACC46B2D5180}" type="presParOf" srcId="{EE740385-0F01-4CC4-B5C8-81EC603FEF27}" destId="{71E284E2-4784-4685-A2E8-50D3C0F4511F}" srcOrd="2" destOrd="0" presId="urn:microsoft.com/office/officeart/2016/7/layout/HorizontalActionList"/>
    <dgm:cxn modelId="{9C590335-364D-40EB-9FEF-FED30D4E76A5}" type="presParOf" srcId="{71E284E2-4784-4685-A2E8-50D3C0F4511F}" destId="{9DE4458D-CC02-4B54-BC0E-8FAB613194A5}" srcOrd="0" destOrd="0" presId="urn:microsoft.com/office/officeart/2016/7/layout/HorizontalActionList"/>
    <dgm:cxn modelId="{F15F7A84-B433-4D59-93C9-48365F5E6F30}" type="presParOf" srcId="{71E284E2-4784-4685-A2E8-50D3C0F4511F}" destId="{93EEBFA2-D73F-4FB3-8400-69CE0C2D3AF7}" srcOrd="1" destOrd="0" presId="urn:microsoft.com/office/officeart/2016/7/layout/HorizontalActionList"/>
    <dgm:cxn modelId="{AA7213FE-C85E-4EC8-A6E3-264E45E95967}" type="presParOf" srcId="{EE740385-0F01-4CC4-B5C8-81EC603FEF27}" destId="{77931C64-DF4C-4008-A957-8D902CE5391E}" srcOrd="3" destOrd="0" presId="urn:microsoft.com/office/officeart/2016/7/layout/HorizontalActionList"/>
    <dgm:cxn modelId="{D14D46D5-8D70-45E1-85A4-A12EC349F1D7}" type="presParOf" srcId="{EE740385-0F01-4CC4-B5C8-81EC603FEF27}" destId="{FCAE83CD-BC50-41F0-8031-15A21CA7D301}" srcOrd="4" destOrd="0" presId="urn:microsoft.com/office/officeart/2016/7/layout/HorizontalActionList"/>
    <dgm:cxn modelId="{A658B256-093F-445C-AF21-3483EF34BDB2}" type="presParOf" srcId="{FCAE83CD-BC50-41F0-8031-15A21CA7D301}" destId="{04DAC530-9C7C-449B-8E3E-E0343DAA8909}" srcOrd="0" destOrd="0" presId="urn:microsoft.com/office/officeart/2016/7/layout/HorizontalActionList"/>
    <dgm:cxn modelId="{B3AEA9A1-CA8B-4535-927D-25CF805E7CD9}" type="presParOf" srcId="{FCAE83CD-BC50-41F0-8031-15A21CA7D301}" destId="{35670851-B488-482B-A6D1-10E2AA519D8B}" srcOrd="1" destOrd="0" presId="urn:microsoft.com/office/officeart/2016/7/layout/HorizontalActionList"/>
    <dgm:cxn modelId="{A94E1764-7F5D-4CE8-A4BA-D1962AA86140}" type="presParOf" srcId="{EE740385-0F01-4CC4-B5C8-81EC603FEF27}" destId="{A0E513C7-2C6C-4099-859B-7D4EF0AEF614}" srcOrd="5" destOrd="0" presId="urn:microsoft.com/office/officeart/2016/7/layout/HorizontalActionList"/>
    <dgm:cxn modelId="{A4519588-5BAD-4A8F-8B4D-8F6C3910743A}" type="presParOf" srcId="{EE740385-0F01-4CC4-B5C8-81EC603FEF27}" destId="{7D230E04-F97F-4BC2-9107-60923B7B15FD}" srcOrd="6" destOrd="0" presId="urn:microsoft.com/office/officeart/2016/7/layout/HorizontalActionList"/>
    <dgm:cxn modelId="{A882FBC7-C06F-4198-89F8-04784C5AE8CE}" type="presParOf" srcId="{7D230E04-F97F-4BC2-9107-60923B7B15FD}" destId="{FBB287AA-4D19-40BF-8A3D-71995C859DFE}" srcOrd="0" destOrd="0" presId="urn:microsoft.com/office/officeart/2016/7/layout/HorizontalActionList"/>
    <dgm:cxn modelId="{B4052757-8D16-442D-9439-AAF9A77E1E7D}" type="presParOf" srcId="{7D230E04-F97F-4BC2-9107-60923B7B15FD}" destId="{87DFE7EB-F914-41EE-8970-CDC773847769}" srcOrd="1" destOrd="0" presId="urn:microsoft.com/office/officeart/2016/7/layout/Horizontal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B1F7DEA-4CB5-40CA-9735-B9AEA4A15341}"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2E03114C-EC21-4193-9A97-B288149DED17}">
      <dgm:prSet/>
      <dgm:spPr/>
      <dgm:t>
        <a:bodyPr/>
        <a:lstStyle/>
        <a:p>
          <a:r>
            <a:rPr lang="en-US" b="0" i="0" dirty="0"/>
            <a:t>Make sure all employees are following food safe practices</a:t>
          </a:r>
          <a:endParaRPr lang="en-US" dirty="0"/>
        </a:p>
      </dgm:t>
    </dgm:pt>
    <dgm:pt modelId="{D5A4051B-FC03-4DFF-8987-B9DF82FF4F81}" type="parTrans" cxnId="{D8EA4E7F-C7B7-4E4A-973A-67DCAAECDE00}">
      <dgm:prSet/>
      <dgm:spPr/>
      <dgm:t>
        <a:bodyPr/>
        <a:lstStyle/>
        <a:p>
          <a:endParaRPr lang="en-US"/>
        </a:p>
      </dgm:t>
    </dgm:pt>
    <dgm:pt modelId="{AFEBFDE0-0DA4-4B2A-9DAD-A6B60AEFDBDA}" type="sibTrans" cxnId="{D8EA4E7F-C7B7-4E4A-973A-67DCAAECDE00}">
      <dgm:prSet/>
      <dgm:spPr/>
      <dgm:t>
        <a:bodyPr/>
        <a:lstStyle/>
        <a:p>
          <a:endParaRPr lang="en-US"/>
        </a:p>
      </dgm:t>
    </dgm:pt>
    <dgm:pt modelId="{37168F9E-F8BF-48D7-B8F8-4E44C3063FCE}">
      <dgm:prSet/>
      <dgm:spPr/>
      <dgm:t>
        <a:bodyPr/>
        <a:lstStyle/>
        <a:p>
          <a:r>
            <a:rPr lang="en-US" b="0" i="0"/>
            <a:t>Make sure that Standard Operating Procedures are followed as outlined in the sponsor/site food safety plan</a:t>
          </a:r>
          <a:endParaRPr lang="en-US"/>
        </a:p>
      </dgm:t>
    </dgm:pt>
    <dgm:pt modelId="{D443A720-E723-483E-AF14-D43CE0E47DA6}" type="parTrans" cxnId="{F16E9B90-A873-49F3-A910-589C2EB05BAF}">
      <dgm:prSet/>
      <dgm:spPr/>
      <dgm:t>
        <a:bodyPr/>
        <a:lstStyle/>
        <a:p>
          <a:endParaRPr lang="en-US"/>
        </a:p>
      </dgm:t>
    </dgm:pt>
    <dgm:pt modelId="{1CACF955-E293-4FE4-8531-932B4E85D89B}" type="sibTrans" cxnId="{F16E9B90-A873-49F3-A910-589C2EB05BAF}">
      <dgm:prSet/>
      <dgm:spPr/>
      <dgm:t>
        <a:bodyPr/>
        <a:lstStyle/>
        <a:p>
          <a:endParaRPr lang="en-US"/>
        </a:p>
      </dgm:t>
    </dgm:pt>
    <dgm:pt modelId="{5ED32B9F-0EE8-4FFA-B0C8-6543C6634C91}">
      <dgm:prSet/>
      <dgm:spPr/>
      <dgm:t>
        <a:bodyPr/>
        <a:lstStyle/>
        <a:p>
          <a:r>
            <a:rPr lang="en-US" b="0" i="0" dirty="0"/>
            <a:t>Food must be stored at proper temperatures</a:t>
          </a:r>
          <a:endParaRPr lang="en-US" dirty="0"/>
        </a:p>
      </dgm:t>
    </dgm:pt>
    <dgm:pt modelId="{86DE25E9-7925-4B31-B0D3-F189A150FE40}" type="parTrans" cxnId="{D301DBBB-A2FB-4C73-9BD5-5B94951FD06A}">
      <dgm:prSet/>
      <dgm:spPr/>
      <dgm:t>
        <a:bodyPr/>
        <a:lstStyle/>
        <a:p>
          <a:endParaRPr lang="en-US"/>
        </a:p>
      </dgm:t>
    </dgm:pt>
    <dgm:pt modelId="{117DB745-355C-4416-A5FC-7399982F1932}" type="sibTrans" cxnId="{D301DBBB-A2FB-4C73-9BD5-5B94951FD06A}">
      <dgm:prSet/>
      <dgm:spPr/>
      <dgm:t>
        <a:bodyPr/>
        <a:lstStyle/>
        <a:p>
          <a:endParaRPr lang="en-US"/>
        </a:p>
      </dgm:t>
    </dgm:pt>
    <dgm:pt modelId="{C1C6C7D3-9A55-46DF-87A5-44234A6307F3}">
      <dgm:prSet/>
      <dgm:spPr/>
      <dgm:t>
        <a:bodyPr/>
        <a:lstStyle/>
        <a:p>
          <a:r>
            <a:rPr lang="en-US" b="0" i="0" dirty="0"/>
            <a:t>Food temperatures must be taken during meal preparation and at service time and recorded in the correct temperature logs</a:t>
          </a:r>
          <a:endParaRPr lang="en-US" dirty="0"/>
        </a:p>
      </dgm:t>
    </dgm:pt>
    <dgm:pt modelId="{5FBACF19-CD78-4056-84DA-1CD3DB316DDC}" type="parTrans" cxnId="{47A72C2D-F986-41A7-B665-123AC409FDF9}">
      <dgm:prSet/>
      <dgm:spPr/>
      <dgm:t>
        <a:bodyPr/>
        <a:lstStyle/>
        <a:p>
          <a:endParaRPr lang="en-US"/>
        </a:p>
      </dgm:t>
    </dgm:pt>
    <dgm:pt modelId="{82443F77-102A-4800-B516-63A63B76ED9E}" type="sibTrans" cxnId="{47A72C2D-F986-41A7-B665-123AC409FDF9}">
      <dgm:prSet/>
      <dgm:spPr/>
      <dgm:t>
        <a:bodyPr/>
        <a:lstStyle/>
        <a:p>
          <a:endParaRPr lang="en-US"/>
        </a:p>
      </dgm:t>
    </dgm:pt>
    <dgm:pt modelId="{08E259D1-F568-4929-9ECB-AA583378F457}">
      <dgm:prSet/>
      <dgm:spPr/>
      <dgm:t>
        <a:bodyPr/>
        <a:lstStyle/>
        <a:p>
          <a:r>
            <a:rPr lang="en-US" b="1" i="0" dirty="0"/>
            <a:t>OR</a:t>
          </a:r>
          <a:r>
            <a:rPr lang="en-US" b="0" i="0" dirty="0"/>
            <a:t> if using time as a control, document the time items have been out of temperature control and then discarded</a:t>
          </a:r>
          <a:endParaRPr lang="en-US" dirty="0"/>
        </a:p>
      </dgm:t>
    </dgm:pt>
    <dgm:pt modelId="{97AF95BA-DE77-4D21-BA6B-707E419BA9C1}" type="parTrans" cxnId="{371D8096-963D-4672-B5FB-A284967B5372}">
      <dgm:prSet/>
      <dgm:spPr/>
      <dgm:t>
        <a:bodyPr/>
        <a:lstStyle/>
        <a:p>
          <a:endParaRPr lang="en-US"/>
        </a:p>
      </dgm:t>
    </dgm:pt>
    <dgm:pt modelId="{134F709B-7DB9-4EEC-B291-448216FC7C0A}" type="sibTrans" cxnId="{371D8096-963D-4672-B5FB-A284967B5372}">
      <dgm:prSet/>
      <dgm:spPr/>
      <dgm:t>
        <a:bodyPr/>
        <a:lstStyle/>
        <a:p>
          <a:endParaRPr lang="en-US"/>
        </a:p>
      </dgm:t>
    </dgm:pt>
    <dgm:pt modelId="{EE6B998F-BE67-405B-83C4-CCEB206FE4E2}" type="pres">
      <dgm:prSet presAssocID="{DB1F7DEA-4CB5-40CA-9735-B9AEA4A15341}" presName="root" presStyleCnt="0">
        <dgm:presLayoutVars>
          <dgm:dir/>
          <dgm:resizeHandles val="exact"/>
        </dgm:presLayoutVars>
      </dgm:prSet>
      <dgm:spPr/>
    </dgm:pt>
    <dgm:pt modelId="{99DC238E-F2B2-4917-ACBF-D684D28E81E7}" type="pres">
      <dgm:prSet presAssocID="{2E03114C-EC21-4193-9A97-B288149DED17}" presName="compNode" presStyleCnt="0"/>
      <dgm:spPr/>
    </dgm:pt>
    <dgm:pt modelId="{066D4DE6-FD08-45DA-AA91-7FB5B743707A}" type="pres">
      <dgm:prSet presAssocID="{2E03114C-EC21-4193-9A97-B288149DED17}" presName="bgRect" presStyleLbl="bgShp" presStyleIdx="0" presStyleCnt="4"/>
      <dgm:spPr/>
    </dgm:pt>
    <dgm:pt modelId="{A01B33BE-AB09-4B5B-AB7E-C43B247F4134}" type="pres">
      <dgm:prSet presAssocID="{2E03114C-EC21-4193-9A97-B288149DED17}"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Warning"/>
        </a:ext>
      </dgm:extLst>
    </dgm:pt>
    <dgm:pt modelId="{39AC9888-B14B-454A-B6DF-4ABC4BBC772B}" type="pres">
      <dgm:prSet presAssocID="{2E03114C-EC21-4193-9A97-B288149DED17}" presName="spaceRect" presStyleCnt="0"/>
      <dgm:spPr/>
    </dgm:pt>
    <dgm:pt modelId="{FB6C1F09-8A54-48F8-AF58-CF3CCF78E98B}" type="pres">
      <dgm:prSet presAssocID="{2E03114C-EC21-4193-9A97-B288149DED17}" presName="parTx" presStyleLbl="revTx" presStyleIdx="0" presStyleCnt="5">
        <dgm:presLayoutVars>
          <dgm:chMax val="0"/>
          <dgm:chPref val="0"/>
        </dgm:presLayoutVars>
      </dgm:prSet>
      <dgm:spPr/>
    </dgm:pt>
    <dgm:pt modelId="{FFE0FD50-AE7A-4726-876C-930CD71E8790}" type="pres">
      <dgm:prSet presAssocID="{2E03114C-EC21-4193-9A97-B288149DED17}" presName="desTx" presStyleLbl="revTx" presStyleIdx="1" presStyleCnt="5">
        <dgm:presLayoutVars/>
      </dgm:prSet>
      <dgm:spPr/>
    </dgm:pt>
    <dgm:pt modelId="{8BB9443E-D1C3-4C3D-9EFC-B8481F28BE21}" type="pres">
      <dgm:prSet presAssocID="{AFEBFDE0-0DA4-4B2A-9DAD-A6B60AEFDBDA}" presName="sibTrans" presStyleCnt="0"/>
      <dgm:spPr/>
    </dgm:pt>
    <dgm:pt modelId="{34C534A4-FBCA-4E35-A91D-CB8B42E4E669}" type="pres">
      <dgm:prSet presAssocID="{5ED32B9F-0EE8-4FFA-B0C8-6543C6634C91}" presName="compNode" presStyleCnt="0"/>
      <dgm:spPr/>
    </dgm:pt>
    <dgm:pt modelId="{5CFA9FD0-3DD8-4089-9732-30E23BB14CDF}" type="pres">
      <dgm:prSet presAssocID="{5ED32B9F-0EE8-4FFA-B0C8-6543C6634C91}" presName="bgRect" presStyleLbl="bgShp" presStyleIdx="1" presStyleCnt="4"/>
      <dgm:spPr/>
    </dgm:pt>
    <dgm:pt modelId="{C8705551-7DCC-45EB-B140-8DB1DC6C9624}" type="pres">
      <dgm:prSet presAssocID="{5ED32B9F-0EE8-4FFA-B0C8-6543C6634C91}"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hermometer"/>
        </a:ext>
      </dgm:extLst>
    </dgm:pt>
    <dgm:pt modelId="{1E851A3F-CBD2-491E-8246-79AE5B7890E9}" type="pres">
      <dgm:prSet presAssocID="{5ED32B9F-0EE8-4FFA-B0C8-6543C6634C91}" presName="spaceRect" presStyleCnt="0"/>
      <dgm:spPr/>
    </dgm:pt>
    <dgm:pt modelId="{572FB4D3-180D-4A17-95CD-360B232C402F}" type="pres">
      <dgm:prSet presAssocID="{5ED32B9F-0EE8-4FFA-B0C8-6543C6634C91}" presName="parTx" presStyleLbl="revTx" presStyleIdx="2" presStyleCnt="5">
        <dgm:presLayoutVars>
          <dgm:chMax val="0"/>
          <dgm:chPref val="0"/>
        </dgm:presLayoutVars>
      </dgm:prSet>
      <dgm:spPr/>
    </dgm:pt>
    <dgm:pt modelId="{67320FC2-8AAA-4F9D-9811-8AE75304962F}" type="pres">
      <dgm:prSet presAssocID="{117DB745-355C-4416-A5FC-7399982F1932}" presName="sibTrans" presStyleCnt="0"/>
      <dgm:spPr/>
    </dgm:pt>
    <dgm:pt modelId="{1EC670BB-8E36-4970-BFFF-6CB71E6EF178}" type="pres">
      <dgm:prSet presAssocID="{C1C6C7D3-9A55-46DF-87A5-44234A6307F3}" presName="compNode" presStyleCnt="0"/>
      <dgm:spPr/>
    </dgm:pt>
    <dgm:pt modelId="{E3A68FDB-315A-485D-B4B3-A599A06451F7}" type="pres">
      <dgm:prSet presAssocID="{C1C6C7D3-9A55-46DF-87A5-44234A6307F3}" presName="bgRect" presStyleLbl="bgShp" presStyleIdx="2" presStyleCnt="4"/>
      <dgm:spPr/>
    </dgm:pt>
    <dgm:pt modelId="{BA91216F-4A8D-411C-874B-B6D1A746C2C2}" type="pres">
      <dgm:prSet presAssocID="{C1C6C7D3-9A55-46DF-87A5-44234A6307F3}"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Fork and knife"/>
        </a:ext>
      </dgm:extLst>
    </dgm:pt>
    <dgm:pt modelId="{870EC7A1-AADC-4B36-89E1-F598CDDF7F63}" type="pres">
      <dgm:prSet presAssocID="{C1C6C7D3-9A55-46DF-87A5-44234A6307F3}" presName="spaceRect" presStyleCnt="0"/>
      <dgm:spPr/>
    </dgm:pt>
    <dgm:pt modelId="{CDB17618-24C1-4C6B-BD0A-774F05F3DBC7}" type="pres">
      <dgm:prSet presAssocID="{C1C6C7D3-9A55-46DF-87A5-44234A6307F3}" presName="parTx" presStyleLbl="revTx" presStyleIdx="3" presStyleCnt="5">
        <dgm:presLayoutVars>
          <dgm:chMax val="0"/>
          <dgm:chPref val="0"/>
        </dgm:presLayoutVars>
      </dgm:prSet>
      <dgm:spPr/>
    </dgm:pt>
    <dgm:pt modelId="{6447C92E-E76F-43B8-916C-259B77847D43}" type="pres">
      <dgm:prSet presAssocID="{82443F77-102A-4800-B516-63A63B76ED9E}" presName="sibTrans" presStyleCnt="0"/>
      <dgm:spPr/>
    </dgm:pt>
    <dgm:pt modelId="{53C7B594-DD37-4CC4-B8A8-32922EF229BE}" type="pres">
      <dgm:prSet presAssocID="{08E259D1-F568-4929-9ECB-AA583378F457}" presName="compNode" presStyleCnt="0"/>
      <dgm:spPr/>
    </dgm:pt>
    <dgm:pt modelId="{94972F07-F244-42CE-8898-58782F8DFBB8}" type="pres">
      <dgm:prSet presAssocID="{08E259D1-F568-4929-9ECB-AA583378F457}" presName="bgRect" presStyleLbl="bgShp" presStyleIdx="3" presStyleCnt="4"/>
      <dgm:spPr/>
    </dgm:pt>
    <dgm:pt modelId="{E2B78C18-BC07-4456-8613-BD244373E7B0}" type="pres">
      <dgm:prSet presAssocID="{08E259D1-F568-4929-9ECB-AA583378F457}"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peed Bump"/>
        </a:ext>
      </dgm:extLst>
    </dgm:pt>
    <dgm:pt modelId="{DCD302C6-FA4D-4E1B-B0D4-871C116D2844}" type="pres">
      <dgm:prSet presAssocID="{08E259D1-F568-4929-9ECB-AA583378F457}" presName="spaceRect" presStyleCnt="0"/>
      <dgm:spPr/>
    </dgm:pt>
    <dgm:pt modelId="{8405BC2A-C3F5-4BC3-A62B-E98DC7E8E986}" type="pres">
      <dgm:prSet presAssocID="{08E259D1-F568-4929-9ECB-AA583378F457}" presName="parTx" presStyleLbl="revTx" presStyleIdx="4" presStyleCnt="5">
        <dgm:presLayoutVars>
          <dgm:chMax val="0"/>
          <dgm:chPref val="0"/>
        </dgm:presLayoutVars>
      </dgm:prSet>
      <dgm:spPr/>
    </dgm:pt>
  </dgm:ptLst>
  <dgm:cxnLst>
    <dgm:cxn modelId="{F6F37907-DE35-4529-B5A4-50F91C092BD9}" type="presOf" srcId="{C1C6C7D3-9A55-46DF-87A5-44234A6307F3}" destId="{CDB17618-24C1-4C6B-BD0A-774F05F3DBC7}" srcOrd="0" destOrd="0" presId="urn:microsoft.com/office/officeart/2018/2/layout/IconVerticalSolidList"/>
    <dgm:cxn modelId="{47A72C2D-F986-41A7-B665-123AC409FDF9}" srcId="{DB1F7DEA-4CB5-40CA-9735-B9AEA4A15341}" destId="{C1C6C7D3-9A55-46DF-87A5-44234A6307F3}" srcOrd="2" destOrd="0" parTransId="{5FBACF19-CD78-4056-84DA-1CD3DB316DDC}" sibTransId="{82443F77-102A-4800-B516-63A63B76ED9E}"/>
    <dgm:cxn modelId="{5FCA796D-6F2C-473A-8367-3D63C6FD06EE}" type="presOf" srcId="{5ED32B9F-0EE8-4FFA-B0C8-6543C6634C91}" destId="{572FB4D3-180D-4A17-95CD-360B232C402F}" srcOrd="0" destOrd="0" presId="urn:microsoft.com/office/officeart/2018/2/layout/IconVerticalSolidList"/>
    <dgm:cxn modelId="{557CFB6F-669C-45E4-A09B-74D053E606AA}" type="presOf" srcId="{DB1F7DEA-4CB5-40CA-9735-B9AEA4A15341}" destId="{EE6B998F-BE67-405B-83C4-CCEB206FE4E2}" srcOrd="0" destOrd="0" presId="urn:microsoft.com/office/officeart/2018/2/layout/IconVerticalSolidList"/>
    <dgm:cxn modelId="{BE7A267A-44E4-4D0F-B7B2-BFE792415CCA}" type="presOf" srcId="{08E259D1-F568-4929-9ECB-AA583378F457}" destId="{8405BC2A-C3F5-4BC3-A62B-E98DC7E8E986}" srcOrd="0" destOrd="0" presId="urn:microsoft.com/office/officeart/2018/2/layout/IconVerticalSolidList"/>
    <dgm:cxn modelId="{D8EA4E7F-C7B7-4E4A-973A-67DCAAECDE00}" srcId="{DB1F7DEA-4CB5-40CA-9735-B9AEA4A15341}" destId="{2E03114C-EC21-4193-9A97-B288149DED17}" srcOrd="0" destOrd="0" parTransId="{D5A4051B-FC03-4DFF-8987-B9DF82FF4F81}" sibTransId="{AFEBFDE0-0DA4-4B2A-9DAD-A6B60AEFDBDA}"/>
    <dgm:cxn modelId="{8DD30387-4FA2-4197-ABB2-3EDEB9FD0464}" type="presOf" srcId="{37168F9E-F8BF-48D7-B8F8-4E44C3063FCE}" destId="{FFE0FD50-AE7A-4726-876C-930CD71E8790}" srcOrd="0" destOrd="0" presId="urn:microsoft.com/office/officeart/2018/2/layout/IconVerticalSolidList"/>
    <dgm:cxn modelId="{F16E9B90-A873-49F3-A910-589C2EB05BAF}" srcId="{2E03114C-EC21-4193-9A97-B288149DED17}" destId="{37168F9E-F8BF-48D7-B8F8-4E44C3063FCE}" srcOrd="0" destOrd="0" parTransId="{D443A720-E723-483E-AF14-D43CE0E47DA6}" sibTransId="{1CACF955-E293-4FE4-8531-932B4E85D89B}"/>
    <dgm:cxn modelId="{371D8096-963D-4672-B5FB-A284967B5372}" srcId="{DB1F7DEA-4CB5-40CA-9735-B9AEA4A15341}" destId="{08E259D1-F568-4929-9ECB-AA583378F457}" srcOrd="3" destOrd="0" parTransId="{97AF95BA-DE77-4D21-BA6B-707E419BA9C1}" sibTransId="{134F709B-7DB9-4EEC-B291-448216FC7C0A}"/>
    <dgm:cxn modelId="{9AA75297-B122-4B2E-ABD7-3FA7684A7B38}" type="presOf" srcId="{2E03114C-EC21-4193-9A97-B288149DED17}" destId="{FB6C1F09-8A54-48F8-AF58-CF3CCF78E98B}" srcOrd="0" destOrd="0" presId="urn:microsoft.com/office/officeart/2018/2/layout/IconVerticalSolidList"/>
    <dgm:cxn modelId="{D301DBBB-A2FB-4C73-9BD5-5B94951FD06A}" srcId="{DB1F7DEA-4CB5-40CA-9735-B9AEA4A15341}" destId="{5ED32B9F-0EE8-4FFA-B0C8-6543C6634C91}" srcOrd="1" destOrd="0" parTransId="{86DE25E9-7925-4B31-B0D3-F189A150FE40}" sibTransId="{117DB745-355C-4416-A5FC-7399982F1932}"/>
    <dgm:cxn modelId="{0933535F-C8AF-45C8-B3DA-6C987F177647}" type="presParOf" srcId="{EE6B998F-BE67-405B-83C4-CCEB206FE4E2}" destId="{99DC238E-F2B2-4917-ACBF-D684D28E81E7}" srcOrd="0" destOrd="0" presId="urn:microsoft.com/office/officeart/2018/2/layout/IconVerticalSolidList"/>
    <dgm:cxn modelId="{FBEBB5FE-3544-4A71-ABB9-C6F874A3EBDA}" type="presParOf" srcId="{99DC238E-F2B2-4917-ACBF-D684D28E81E7}" destId="{066D4DE6-FD08-45DA-AA91-7FB5B743707A}" srcOrd="0" destOrd="0" presId="urn:microsoft.com/office/officeart/2018/2/layout/IconVerticalSolidList"/>
    <dgm:cxn modelId="{8337AC47-08D2-4FC3-8B5F-2FF03D0CD8A2}" type="presParOf" srcId="{99DC238E-F2B2-4917-ACBF-D684D28E81E7}" destId="{A01B33BE-AB09-4B5B-AB7E-C43B247F4134}" srcOrd="1" destOrd="0" presId="urn:microsoft.com/office/officeart/2018/2/layout/IconVerticalSolidList"/>
    <dgm:cxn modelId="{B68F634A-DD93-40BE-8B1C-9DF90DC92C36}" type="presParOf" srcId="{99DC238E-F2B2-4917-ACBF-D684D28E81E7}" destId="{39AC9888-B14B-454A-B6DF-4ABC4BBC772B}" srcOrd="2" destOrd="0" presId="urn:microsoft.com/office/officeart/2018/2/layout/IconVerticalSolidList"/>
    <dgm:cxn modelId="{7ECB10E3-071E-4206-83B9-A16006F8B817}" type="presParOf" srcId="{99DC238E-F2B2-4917-ACBF-D684D28E81E7}" destId="{FB6C1F09-8A54-48F8-AF58-CF3CCF78E98B}" srcOrd="3" destOrd="0" presId="urn:microsoft.com/office/officeart/2018/2/layout/IconVerticalSolidList"/>
    <dgm:cxn modelId="{87C8F591-ECE7-48FC-A424-CC947168FDDF}" type="presParOf" srcId="{99DC238E-F2B2-4917-ACBF-D684D28E81E7}" destId="{FFE0FD50-AE7A-4726-876C-930CD71E8790}" srcOrd="4" destOrd="0" presId="urn:microsoft.com/office/officeart/2018/2/layout/IconVerticalSolidList"/>
    <dgm:cxn modelId="{C507F66D-76F4-40B7-BEF2-F455D48B8C9E}" type="presParOf" srcId="{EE6B998F-BE67-405B-83C4-CCEB206FE4E2}" destId="{8BB9443E-D1C3-4C3D-9EFC-B8481F28BE21}" srcOrd="1" destOrd="0" presId="urn:microsoft.com/office/officeart/2018/2/layout/IconVerticalSolidList"/>
    <dgm:cxn modelId="{D3AA0640-534C-4E0D-A54F-0E1CAE802354}" type="presParOf" srcId="{EE6B998F-BE67-405B-83C4-CCEB206FE4E2}" destId="{34C534A4-FBCA-4E35-A91D-CB8B42E4E669}" srcOrd="2" destOrd="0" presId="urn:microsoft.com/office/officeart/2018/2/layout/IconVerticalSolidList"/>
    <dgm:cxn modelId="{42C85A6C-6F2A-4539-B3B7-4A869D8370F7}" type="presParOf" srcId="{34C534A4-FBCA-4E35-A91D-CB8B42E4E669}" destId="{5CFA9FD0-3DD8-4089-9732-30E23BB14CDF}" srcOrd="0" destOrd="0" presId="urn:microsoft.com/office/officeart/2018/2/layout/IconVerticalSolidList"/>
    <dgm:cxn modelId="{5F20E77F-B329-4788-AEDA-5E64C9CD3983}" type="presParOf" srcId="{34C534A4-FBCA-4E35-A91D-CB8B42E4E669}" destId="{C8705551-7DCC-45EB-B140-8DB1DC6C9624}" srcOrd="1" destOrd="0" presId="urn:microsoft.com/office/officeart/2018/2/layout/IconVerticalSolidList"/>
    <dgm:cxn modelId="{2D1BF697-015A-4953-9C2E-DFCF92B38A9C}" type="presParOf" srcId="{34C534A4-FBCA-4E35-A91D-CB8B42E4E669}" destId="{1E851A3F-CBD2-491E-8246-79AE5B7890E9}" srcOrd="2" destOrd="0" presId="urn:microsoft.com/office/officeart/2018/2/layout/IconVerticalSolidList"/>
    <dgm:cxn modelId="{9504EDC0-1D94-4E9A-9D95-85AFFE0FE98F}" type="presParOf" srcId="{34C534A4-FBCA-4E35-A91D-CB8B42E4E669}" destId="{572FB4D3-180D-4A17-95CD-360B232C402F}" srcOrd="3" destOrd="0" presId="urn:microsoft.com/office/officeart/2018/2/layout/IconVerticalSolidList"/>
    <dgm:cxn modelId="{1199CCF7-6690-4AB3-8755-11BCC907FDD7}" type="presParOf" srcId="{EE6B998F-BE67-405B-83C4-CCEB206FE4E2}" destId="{67320FC2-8AAA-4F9D-9811-8AE75304962F}" srcOrd="3" destOrd="0" presId="urn:microsoft.com/office/officeart/2018/2/layout/IconVerticalSolidList"/>
    <dgm:cxn modelId="{A471BD13-03CE-4750-B76A-6DF094E5F599}" type="presParOf" srcId="{EE6B998F-BE67-405B-83C4-CCEB206FE4E2}" destId="{1EC670BB-8E36-4970-BFFF-6CB71E6EF178}" srcOrd="4" destOrd="0" presId="urn:microsoft.com/office/officeart/2018/2/layout/IconVerticalSolidList"/>
    <dgm:cxn modelId="{7BC390F4-AB43-425B-A778-DCF3543BEEF9}" type="presParOf" srcId="{1EC670BB-8E36-4970-BFFF-6CB71E6EF178}" destId="{E3A68FDB-315A-485D-B4B3-A599A06451F7}" srcOrd="0" destOrd="0" presId="urn:microsoft.com/office/officeart/2018/2/layout/IconVerticalSolidList"/>
    <dgm:cxn modelId="{27F51FDA-9B0A-43E2-A6E4-6EAC1399BF6A}" type="presParOf" srcId="{1EC670BB-8E36-4970-BFFF-6CB71E6EF178}" destId="{BA91216F-4A8D-411C-874B-B6D1A746C2C2}" srcOrd="1" destOrd="0" presId="urn:microsoft.com/office/officeart/2018/2/layout/IconVerticalSolidList"/>
    <dgm:cxn modelId="{0E421084-BB3E-41D0-A875-3027FA720C92}" type="presParOf" srcId="{1EC670BB-8E36-4970-BFFF-6CB71E6EF178}" destId="{870EC7A1-AADC-4B36-89E1-F598CDDF7F63}" srcOrd="2" destOrd="0" presId="urn:microsoft.com/office/officeart/2018/2/layout/IconVerticalSolidList"/>
    <dgm:cxn modelId="{88C18FD9-583B-407F-B2E4-AB67527DE136}" type="presParOf" srcId="{1EC670BB-8E36-4970-BFFF-6CB71E6EF178}" destId="{CDB17618-24C1-4C6B-BD0A-774F05F3DBC7}" srcOrd="3" destOrd="0" presId="urn:microsoft.com/office/officeart/2018/2/layout/IconVerticalSolidList"/>
    <dgm:cxn modelId="{8607AEFB-E667-4FE5-B3C8-C3CE33862CAB}" type="presParOf" srcId="{EE6B998F-BE67-405B-83C4-CCEB206FE4E2}" destId="{6447C92E-E76F-43B8-916C-259B77847D43}" srcOrd="5" destOrd="0" presId="urn:microsoft.com/office/officeart/2018/2/layout/IconVerticalSolidList"/>
    <dgm:cxn modelId="{8263FEF5-3A7E-4F6C-9816-F9E3899586AC}" type="presParOf" srcId="{EE6B998F-BE67-405B-83C4-CCEB206FE4E2}" destId="{53C7B594-DD37-4CC4-B8A8-32922EF229BE}" srcOrd="6" destOrd="0" presId="urn:microsoft.com/office/officeart/2018/2/layout/IconVerticalSolidList"/>
    <dgm:cxn modelId="{C4AB2C00-3E4D-4286-858F-804D505E31B3}" type="presParOf" srcId="{53C7B594-DD37-4CC4-B8A8-32922EF229BE}" destId="{94972F07-F244-42CE-8898-58782F8DFBB8}" srcOrd="0" destOrd="0" presId="urn:microsoft.com/office/officeart/2018/2/layout/IconVerticalSolidList"/>
    <dgm:cxn modelId="{6D3E90DC-2896-4D5A-9960-48B32869FC3C}" type="presParOf" srcId="{53C7B594-DD37-4CC4-B8A8-32922EF229BE}" destId="{E2B78C18-BC07-4456-8613-BD244373E7B0}" srcOrd="1" destOrd="0" presId="urn:microsoft.com/office/officeart/2018/2/layout/IconVerticalSolidList"/>
    <dgm:cxn modelId="{F171FD0A-CDF2-466A-9BC0-671DCDAD3678}" type="presParOf" srcId="{53C7B594-DD37-4CC4-B8A8-32922EF229BE}" destId="{DCD302C6-FA4D-4E1B-B0D4-871C116D2844}" srcOrd="2" destOrd="0" presId="urn:microsoft.com/office/officeart/2018/2/layout/IconVerticalSolidList"/>
    <dgm:cxn modelId="{3302899C-4E96-47C3-A2F8-1449A97D4546}" type="presParOf" srcId="{53C7B594-DD37-4CC4-B8A8-32922EF229BE}" destId="{8405BC2A-C3F5-4BC3-A62B-E98DC7E8E98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5AE0E9A-F0CC-4E3A-87E8-60B6262A0363}"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47144506-836F-4061-AD38-EC5D669EB7A9}">
      <dgm:prSet/>
      <dgm:spPr>
        <a:solidFill>
          <a:schemeClr val="accent6"/>
        </a:solidFill>
        <a:ln>
          <a:solidFill>
            <a:schemeClr val="accent6"/>
          </a:solidFill>
        </a:ln>
      </dgm:spPr>
      <dgm:t>
        <a:bodyPr/>
        <a:lstStyle/>
        <a:p>
          <a:r>
            <a:rPr lang="en-US"/>
            <a:t>Call</a:t>
          </a:r>
        </a:p>
      </dgm:t>
    </dgm:pt>
    <dgm:pt modelId="{B2046D22-91F9-4C03-90EE-FCCD5B42F3C5}" type="parTrans" cxnId="{0426EA60-5CA1-44E3-9DF8-350D551EB11E}">
      <dgm:prSet/>
      <dgm:spPr/>
      <dgm:t>
        <a:bodyPr/>
        <a:lstStyle/>
        <a:p>
          <a:endParaRPr lang="en-US"/>
        </a:p>
      </dgm:t>
    </dgm:pt>
    <dgm:pt modelId="{2C0BB5A6-8EA2-4F5D-8246-DB71DA70047B}" type="sibTrans" cxnId="{0426EA60-5CA1-44E3-9DF8-350D551EB11E}">
      <dgm:prSet/>
      <dgm:spPr/>
      <dgm:t>
        <a:bodyPr/>
        <a:lstStyle/>
        <a:p>
          <a:endParaRPr lang="en-US"/>
        </a:p>
      </dgm:t>
    </dgm:pt>
    <dgm:pt modelId="{60F7F132-FD74-45C8-8BC6-3F4DAAC0ACA9}">
      <dgm:prSet custT="1"/>
      <dgm:spPr>
        <a:solidFill>
          <a:schemeClr val="accent6">
            <a:lumMod val="20000"/>
            <a:lumOff val="80000"/>
            <a:alpha val="90000"/>
          </a:schemeClr>
        </a:solidFill>
        <a:ln>
          <a:noFill/>
        </a:ln>
      </dgm:spPr>
      <dgm:t>
        <a:bodyPr/>
        <a:lstStyle/>
        <a:p>
          <a:r>
            <a:rPr lang="en-US" sz="2000" dirty="0"/>
            <a:t>If staff feel unsafe or threatened at a site, call the police</a:t>
          </a:r>
        </a:p>
      </dgm:t>
    </dgm:pt>
    <dgm:pt modelId="{16574E60-F69B-4B5E-A52B-CF47B5111082}" type="parTrans" cxnId="{F8474266-3999-46F6-9045-A39B8214C1D5}">
      <dgm:prSet/>
      <dgm:spPr/>
      <dgm:t>
        <a:bodyPr/>
        <a:lstStyle/>
        <a:p>
          <a:endParaRPr lang="en-US"/>
        </a:p>
      </dgm:t>
    </dgm:pt>
    <dgm:pt modelId="{3157DA8D-74DE-4E70-9F50-4C975D046E51}" type="sibTrans" cxnId="{F8474266-3999-46F6-9045-A39B8214C1D5}">
      <dgm:prSet/>
      <dgm:spPr/>
      <dgm:t>
        <a:bodyPr/>
        <a:lstStyle/>
        <a:p>
          <a:endParaRPr lang="en-US"/>
        </a:p>
      </dgm:t>
    </dgm:pt>
    <dgm:pt modelId="{3F5630BD-C302-4E6D-99DD-32EA725B0F3A}">
      <dgm:prSet/>
      <dgm:spPr>
        <a:solidFill>
          <a:schemeClr val="accent6"/>
        </a:solidFill>
        <a:ln>
          <a:solidFill>
            <a:schemeClr val="accent6"/>
          </a:solidFill>
        </a:ln>
      </dgm:spPr>
      <dgm:t>
        <a:bodyPr/>
        <a:lstStyle/>
        <a:p>
          <a:r>
            <a:rPr lang="en-US"/>
            <a:t>Call</a:t>
          </a:r>
        </a:p>
      </dgm:t>
    </dgm:pt>
    <dgm:pt modelId="{B474408D-C97F-4FF3-B54C-11B9B534255A}" type="parTrans" cxnId="{EAEA1735-36DD-49ED-8ACD-9F70326DAD0E}">
      <dgm:prSet/>
      <dgm:spPr/>
      <dgm:t>
        <a:bodyPr/>
        <a:lstStyle/>
        <a:p>
          <a:endParaRPr lang="en-US"/>
        </a:p>
      </dgm:t>
    </dgm:pt>
    <dgm:pt modelId="{23B99E61-7E38-4347-BCBE-95F70A9CEE6D}" type="sibTrans" cxnId="{EAEA1735-36DD-49ED-8ACD-9F70326DAD0E}">
      <dgm:prSet/>
      <dgm:spPr/>
      <dgm:t>
        <a:bodyPr/>
        <a:lstStyle/>
        <a:p>
          <a:endParaRPr lang="en-US"/>
        </a:p>
      </dgm:t>
    </dgm:pt>
    <dgm:pt modelId="{6E9F5281-B1FF-41DA-9D40-951783B1B7BD}">
      <dgm:prSet custT="1"/>
      <dgm:spPr>
        <a:solidFill>
          <a:schemeClr val="accent6">
            <a:lumMod val="20000"/>
            <a:lumOff val="80000"/>
            <a:alpha val="90000"/>
          </a:schemeClr>
        </a:solidFill>
      </dgm:spPr>
      <dgm:t>
        <a:bodyPr/>
        <a:lstStyle/>
        <a:p>
          <a:r>
            <a:rPr lang="en-US" sz="2000" dirty="0"/>
            <a:t>If children are unsafe or being threatened, call the police</a:t>
          </a:r>
        </a:p>
      </dgm:t>
    </dgm:pt>
    <dgm:pt modelId="{DA325EB5-2027-4473-BE5F-C2A989818985}" type="parTrans" cxnId="{A275AC8B-74D5-475A-B3CF-643EC7416467}">
      <dgm:prSet/>
      <dgm:spPr/>
      <dgm:t>
        <a:bodyPr/>
        <a:lstStyle/>
        <a:p>
          <a:endParaRPr lang="en-US"/>
        </a:p>
      </dgm:t>
    </dgm:pt>
    <dgm:pt modelId="{8A7BBDDA-D516-43B3-BD38-CAA413E26AB2}" type="sibTrans" cxnId="{A275AC8B-74D5-475A-B3CF-643EC7416467}">
      <dgm:prSet/>
      <dgm:spPr/>
      <dgm:t>
        <a:bodyPr/>
        <a:lstStyle/>
        <a:p>
          <a:endParaRPr lang="en-US"/>
        </a:p>
      </dgm:t>
    </dgm:pt>
    <dgm:pt modelId="{6BC3D508-DAAC-4FB2-BB23-619A4F527921}">
      <dgm:prSet/>
      <dgm:spPr>
        <a:solidFill>
          <a:schemeClr val="accent4"/>
        </a:solidFill>
        <a:ln>
          <a:solidFill>
            <a:schemeClr val="accent4"/>
          </a:solidFill>
        </a:ln>
      </dgm:spPr>
      <dgm:t>
        <a:bodyPr/>
        <a:lstStyle/>
        <a:p>
          <a:r>
            <a:rPr lang="en-US"/>
            <a:t>Do</a:t>
          </a:r>
        </a:p>
      </dgm:t>
    </dgm:pt>
    <dgm:pt modelId="{04011441-E7EB-44D7-A537-E77167D87E0F}" type="parTrans" cxnId="{6AA6EC88-3941-4A94-9FD4-96208E088E5A}">
      <dgm:prSet/>
      <dgm:spPr/>
      <dgm:t>
        <a:bodyPr/>
        <a:lstStyle/>
        <a:p>
          <a:endParaRPr lang="en-US"/>
        </a:p>
      </dgm:t>
    </dgm:pt>
    <dgm:pt modelId="{32B29895-8F48-4A26-979C-734086FFE54C}" type="sibTrans" cxnId="{6AA6EC88-3941-4A94-9FD4-96208E088E5A}">
      <dgm:prSet/>
      <dgm:spPr/>
      <dgm:t>
        <a:bodyPr/>
        <a:lstStyle/>
        <a:p>
          <a:endParaRPr lang="en-US"/>
        </a:p>
      </dgm:t>
    </dgm:pt>
    <dgm:pt modelId="{2500011C-DB26-438C-A467-484E77099377}">
      <dgm:prSet custT="1"/>
      <dgm:spPr>
        <a:solidFill>
          <a:schemeClr val="accent4">
            <a:lumMod val="20000"/>
            <a:lumOff val="80000"/>
            <a:alpha val="90000"/>
          </a:schemeClr>
        </a:solidFill>
        <a:ln>
          <a:solidFill>
            <a:schemeClr val="accent4">
              <a:lumMod val="20000"/>
              <a:lumOff val="80000"/>
              <a:alpha val="90000"/>
            </a:schemeClr>
          </a:solidFill>
        </a:ln>
      </dgm:spPr>
      <dgm:t>
        <a:bodyPr/>
        <a:lstStyle/>
        <a:p>
          <a:r>
            <a:rPr lang="en-US" sz="2000" dirty="0"/>
            <a:t>If a parent or other adult becomes agitated, do what the person is asking first and then explain the requirements </a:t>
          </a:r>
        </a:p>
      </dgm:t>
    </dgm:pt>
    <dgm:pt modelId="{E0966C8E-0D69-4BB3-A9BB-5D417687D320}" type="parTrans" cxnId="{0C03387D-5167-469D-80EB-8545189E4FFB}">
      <dgm:prSet/>
      <dgm:spPr/>
      <dgm:t>
        <a:bodyPr/>
        <a:lstStyle/>
        <a:p>
          <a:endParaRPr lang="en-US"/>
        </a:p>
      </dgm:t>
    </dgm:pt>
    <dgm:pt modelId="{9392BA12-84C9-4E0F-9710-2BF7F984EC83}" type="sibTrans" cxnId="{0C03387D-5167-469D-80EB-8545189E4FFB}">
      <dgm:prSet/>
      <dgm:spPr/>
      <dgm:t>
        <a:bodyPr/>
        <a:lstStyle/>
        <a:p>
          <a:endParaRPr lang="en-US"/>
        </a:p>
      </dgm:t>
    </dgm:pt>
    <dgm:pt modelId="{F604F6DB-5E03-4415-8400-FBD6E38BCE5F}">
      <dgm:prSet/>
      <dgm:spPr>
        <a:ln>
          <a:solidFill>
            <a:schemeClr val="accent6"/>
          </a:solidFill>
        </a:ln>
      </dgm:spPr>
      <dgm:t>
        <a:bodyPr/>
        <a:lstStyle/>
        <a:p>
          <a:r>
            <a:rPr lang="en-US"/>
            <a:t>Call</a:t>
          </a:r>
        </a:p>
      </dgm:t>
    </dgm:pt>
    <dgm:pt modelId="{597E180A-08D9-4B6B-A98A-1415B3E02CB8}" type="parTrans" cxnId="{9FEDA07E-853B-4016-9B1A-CDE49B6A79CC}">
      <dgm:prSet/>
      <dgm:spPr/>
      <dgm:t>
        <a:bodyPr/>
        <a:lstStyle/>
        <a:p>
          <a:endParaRPr lang="en-US"/>
        </a:p>
      </dgm:t>
    </dgm:pt>
    <dgm:pt modelId="{9232DD81-DD2D-4AEB-A51D-700A13FBC198}" type="sibTrans" cxnId="{9FEDA07E-853B-4016-9B1A-CDE49B6A79CC}">
      <dgm:prSet/>
      <dgm:spPr/>
      <dgm:t>
        <a:bodyPr/>
        <a:lstStyle/>
        <a:p>
          <a:endParaRPr lang="en-US"/>
        </a:p>
      </dgm:t>
    </dgm:pt>
    <dgm:pt modelId="{CBE46379-FAB1-4B38-A018-BA0C129A1A0B}">
      <dgm:prSet custT="1"/>
      <dgm:spPr>
        <a:solidFill>
          <a:schemeClr val="accent6">
            <a:lumMod val="20000"/>
            <a:lumOff val="80000"/>
            <a:alpha val="90000"/>
          </a:schemeClr>
        </a:solidFill>
      </dgm:spPr>
      <dgm:t>
        <a:bodyPr/>
        <a:lstStyle/>
        <a:p>
          <a:r>
            <a:rPr lang="en-US" sz="2000" dirty="0"/>
            <a:t>If someone at the site continues to cause disruption, call the monitor or director</a:t>
          </a:r>
        </a:p>
      </dgm:t>
    </dgm:pt>
    <dgm:pt modelId="{30AA6AA4-A7E6-419C-85E4-D47FC25F29D7}" type="parTrans" cxnId="{602E6BD5-4E42-43BF-A2F2-974781E4629C}">
      <dgm:prSet/>
      <dgm:spPr/>
      <dgm:t>
        <a:bodyPr/>
        <a:lstStyle/>
        <a:p>
          <a:endParaRPr lang="en-US"/>
        </a:p>
      </dgm:t>
    </dgm:pt>
    <dgm:pt modelId="{428C9E85-73A5-43F4-B95E-8D788D8885FA}" type="sibTrans" cxnId="{602E6BD5-4E42-43BF-A2F2-974781E4629C}">
      <dgm:prSet/>
      <dgm:spPr/>
      <dgm:t>
        <a:bodyPr/>
        <a:lstStyle/>
        <a:p>
          <a:endParaRPr lang="en-US"/>
        </a:p>
      </dgm:t>
    </dgm:pt>
    <dgm:pt modelId="{121F259D-C6EC-4FFC-98BC-523BDF21ABB8}">
      <dgm:prSet custT="1"/>
      <dgm:spPr>
        <a:solidFill>
          <a:schemeClr val="accent6">
            <a:lumMod val="20000"/>
            <a:lumOff val="80000"/>
            <a:alpha val="90000"/>
          </a:schemeClr>
        </a:solidFill>
      </dgm:spPr>
      <dgm:t>
        <a:bodyPr/>
        <a:lstStyle/>
        <a:p>
          <a:r>
            <a:rPr lang="en-US" sz="1400" i="1" dirty="0"/>
            <a:t>Most parents may not know the rules and just need a gentle reminder of the policies that must be followed</a:t>
          </a:r>
          <a:endParaRPr lang="en-US" sz="2000" dirty="0"/>
        </a:p>
      </dgm:t>
    </dgm:pt>
    <dgm:pt modelId="{77ECC0B9-B40C-4906-A597-4033B577ECD3}" type="parTrans" cxnId="{C229BC39-47AB-4545-8B57-B454BF32ACAD}">
      <dgm:prSet/>
      <dgm:spPr/>
      <dgm:t>
        <a:bodyPr/>
        <a:lstStyle/>
        <a:p>
          <a:endParaRPr lang="en-US"/>
        </a:p>
      </dgm:t>
    </dgm:pt>
    <dgm:pt modelId="{B7089F30-36FE-4A9C-90B0-5D11469F5C37}" type="sibTrans" cxnId="{C229BC39-47AB-4545-8B57-B454BF32ACAD}">
      <dgm:prSet/>
      <dgm:spPr/>
      <dgm:t>
        <a:bodyPr/>
        <a:lstStyle/>
        <a:p>
          <a:endParaRPr lang="en-US"/>
        </a:p>
      </dgm:t>
    </dgm:pt>
    <dgm:pt modelId="{198A8050-860F-4742-B8AA-123C4272370C}">
      <dgm:prSet custT="1"/>
      <dgm:spPr>
        <a:solidFill>
          <a:schemeClr val="accent4">
            <a:lumMod val="20000"/>
            <a:lumOff val="80000"/>
            <a:alpha val="90000"/>
          </a:schemeClr>
        </a:solidFill>
        <a:ln>
          <a:solidFill>
            <a:schemeClr val="accent4">
              <a:lumMod val="20000"/>
              <a:lumOff val="80000"/>
              <a:alpha val="90000"/>
            </a:schemeClr>
          </a:solidFill>
        </a:ln>
      </dgm:spPr>
      <dgm:t>
        <a:bodyPr/>
        <a:lstStyle/>
        <a:p>
          <a:r>
            <a:rPr lang="en-US" sz="1400" i="1" dirty="0"/>
            <a:t>Try to explain the rules in a way that eases the tension and prioritizes everyone’s safety first</a:t>
          </a:r>
        </a:p>
      </dgm:t>
    </dgm:pt>
    <dgm:pt modelId="{31376BED-C1C7-461A-8F02-9F79A0465021}" type="parTrans" cxnId="{61692BA6-FE44-4365-B182-5055CC6DE7CA}">
      <dgm:prSet/>
      <dgm:spPr/>
      <dgm:t>
        <a:bodyPr/>
        <a:lstStyle/>
        <a:p>
          <a:endParaRPr lang="en-US"/>
        </a:p>
      </dgm:t>
    </dgm:pt>
    <dgm:pt modelId="{38AF8B55-47FA-41EB-A72E-2F2BF594E7F8}" type="sibTrans" cxnId="{61692BA6-FE44-4365-B182-5055CC6DE7CA}">
      <dgm:prSet/>
      <dgm:spPr/>
      <dgm:t>
        <a:bodyPr/>
        <a:lstStyle/>
        <a:p>
          <a:endParaRPr lang="en-US"/>
        </a:p>
      </dgm:t>
    </dgm:pt>
    <dgm:pt modelId="{22F1FE5A-E9C2-4BE1-8430-720CD0905D59}" type="pres">
      <dgm:prSet presAssocID="{15AE0E9A-F0CC-4E3A-87E8-60B6262A0363}" presName="Name0" presStyleCnt="0">
        <dgm:presLayoutVars>
          <dgm:dir/>
          <dgm:animLvl val="lvl"/>
          <dgm:resizeHandles val="exact"/>
        </dgm:presLayoutVars>
      </dgm:prSet>
      <dgm:spPr/>
    </dgm:pt>
    <dgm:pt modelId="{A3E20C18-E41A-44FA-89BC-E38BD26F6C93}" type="pres">
      <dgm:prSet presAssocID="{47144506-836F-4061-AD38-EC5D669EB7A9}" presName="composite" presStyleCnt="0"/>
      <dgm:spPr/>
    </dgm:pt>
    <dgm:pt modelId="{7F50D7D0-D0C0-4025-80D7-FD1CF1A05A97}" type="pres">
      <dgm:prSet presAssocID="{47144506-836F-4061-AD38-EC5D669EB7A9}" presName="parTx" presStyleLbl="alignNode1" presStyleIdx="0" presStyleCnt="4">
        <dgm:presLayoutVars>
          <dgm:chMax val="0"/>
          <dgm:chPref val="0"/>
          <dgm:bulletEnabled val="1"/>
        </dgm:presLayoutVars>
      </dgm:prSet>
      <dgm:spPr/>
    </dgm:pt>
    <dgm:pt modelId="{77706C2C-721D-47FB-841F-8B2B69AA0A01}" type="pres">
      <dgm:prSet presAssocID="{47144506-836F-4061-AD38-EC5D669EB7A9}" presName="desTx" presStyleLbl="alignAccFollowNode1" presStyleIdx="0" presStyleCnt="4">
        <dgm:presLayoutVars>
          <dgm:bulletEnabled val="1"/>
        </dgm:presLayoutVars>
      </dgm:prSet>
      <dgm:spPr/>
    </dgm:pt>
    <dgm:pt modelId="{63AB409B-9658-4A05-A542-5F2696E969F6}" type="pres">
      <dgm:prSet presAssocID="{2C0BB5A6-8EA2-4F5D-8246-DB71DA70047B}" presName="space" presStyleCnt="0"/>
      <dgm:spPr/>
    </dgm:pt>
    <dgm:pt modelId="{EC62E19E-66D9-460D-9A17-8037DA7422DE}" type="pres">
      <dgm:prSet presAssocID="{3F5630BD-C302-4E6D-99DD-32EA725B0F3A}" presName="composite" presStyleCnt="0"/>
      <dgm:spPr/>
    </dgm:pt>
    <dgm:pt modelId="{A3662F27-3046-40B4-883D-6B0FEC56A6C7}" type="pres">
      <dgm:prSet presAssocID="{3F5630BD-C302-4E6D-99DD-32EA725B0F3A}" presName="parTx" presStyleLbl="alignNode1" presStyleIdx="1" presStyleCnt="4" custLinFactNeighborX="-802">
        <dgm:presLayoutVars>
          <dgm:chMax val="0"/>
          <dgm:chPref val="0"/>
          <dgm:bulletEnabled val="1"/>
        </dgm:presLayoutVars>
      </dgm:prSet>
      <dgm:spPr/>
    </dgm:pt>
    <dgm:pt modelId="{896FAA2C-6E9B-4BA3-9148-98FC669451E3}" type="pres">
      <dgm:prSet presAssocID="{3F5630BD-C302-4E6D-99DD-32EA725B0F3A}" presName="desTx" presStyleLbl="alignAccFollowNode1" presStyleIdx="1" presStyleCnt="4" custLinFactNeighborX="-802">
        <dgm:presLayoutVars>
          <dgm:bulletEnabled val="1"/>
        </dgm:presLayoutVars>
      </dgm:prSet>
      <dgm:spPr/>
    </dgm:pt>
    <dgm:pt modelId="{3FBB0BF9-48B6-4A81-BD52-56A7900CB981}" type="pres">
      <dgm:prSet presAssocID="{23B99E61-7E38-4347-BCBE-95F70A9CEE6D}" presName="space" presStyleCnt="0"/>
      <dgm:spPr/>
    </dgm:pt>
    <dgm:pt modelId="{A79011B6-1590-414E-8353-9014F4A0DD2B}" type="pres">
      <dgm:prSet presAssocID="{6BC3D508-DAAC-4FB2-BB23-619A4F527921}" presName="composite" presStyleCnt="0"/>
      <dgm:spPr/>
    </dgm:pt>
    <dgm:pt modelId="{8D00AA07-DF26-4B83-88C4-3CEB9CC6A10F}" type="pres">
      <dgm:prSet presAssocID="{6BC3D508-DAAC-4FB2-BB23-619A4F527921}" presName="parTx" presStyleLbl="alignNode1" presStyleIdx="2" presStyleCnt="4" custLinFactX="9760" custLinFactNeighborX="100000" custLinFactNeighborY="3409">
        <dgm:presLayoutVars>
          <dgm:chMax val="0"/>
          <dgm:chPref val="0"/>
          <dgm:bulletEnabled val="1"/>
        </dgm:presLayoutVars>
      </dgm:prSet>
      <dgm:spPr/>
    </dgm:pt>
    <dgm:pt modelId="{DC64FE66-C76F-4763-A34A-57B8D6E62FEB}" type="pres">
      <dgm:prSet presAssocID="{6BC3D508-DAAC-4FB2-BB23-619A4F527921}" presName="desTx" presStyleLbl="alignAccFollowNode1" presStyleIdx="2" presStyleCnt="4" custLinFactX="9359" custLinFactNeighborX="100000" custLinFactNeighborY="171">
        <dgm:presLayoutVars>
          <dgm:bulletEnabled val="1"/>
        </dgm:presLayoutVars>
      </dgm:prSet>
      <dgm:spPr/>
    </dgm:pt>
    <dgm:pt modelId="{CE63F85A-8AF6-4DAF-B314-DEAEE41E59DC}" type="pres">
      <dgm:prSet presAssocID="{32B29895-8F48-4A26-979C-734086FFE54C}" presName="space" presStyleCnt="0"/>
      <dgm:spPr/>
    </dgm:pt>
    <dgm:pt modelId="{5324AD23-E107-423E-81F7-B600F1199B0F}" type="pres">
      <dgm:prSet presAssocID="{F604F6DB-5E03-4415-8400-FBD6E38BCE5F}" presName="composite" presStyleCnt="0"/>
      <dgm:spPr/>
    </dgm:pt>
    <dgm:pt modelId="{5E1DA2C4-7987-43DD-B7ED-9B55D7CF63D4}" type="pres">
      <dgm:prSet presAssocID="{F604F6DB-5E03-4415-8400-FBD6E38BCE5F}" presName="parTx" presStyleLbl="alignNode1" presStyleIdx="3" presStyleCnt="4" custLinFactX="-16256" custLinFactNeighborX="-100000" custLinFactNeighborY="-1848">
        <dgm:presLayoutVars>
          <dgm:chMax val="0"/>
          <dgm:chPref val="0"/>
          <dgm:bulletEnabled val="1"/>
        </dgm:presLayoutVars>
      </dgm:prSet>
      <dgm:spPr/>
    </dgm:pt>
    <dgm:pt modelId="{C965E4B4-0757-45F7-836A-5DFA19CEF7C2}" type="pres">
      <dgm:prSet presAssocID="{F604F6DB-5E03-4415-8400-FBD6E38BCE5F}" presName="desTx" presStyleLbl="alignAccFollowNode1" presStyleIdx="3" presStyleCnt="4" custLinFactX="-16593" custLinFactNeighborX="-100000" custLinFactNeighborY="771">
        <dgm:presLayoutVars>
          <dgm:bulletEnabled val="1"/>
        </dgm:presLayoutVars>
      </dgm:prSet>
      <dgm:spPr/>
    </dgm:pt>
  </dgm:ptLst>
  <dgm:cxnLst>
    <dgm:cxn modelId="{8AC1D521-1BAD-4CCE-8B92-4F3EAFADD054}" type="presOf" srcId="{47144506-836F-4061-AD38-EC5D669EB7A9}" destId="{7F50D7D0-D0C0-4025-80D7-FD1CF1A05A97}" srcOrd="0" destOrd="0" presId="urn:microsoft.com/office/officeart/2005/8/layout/hList1"/>
    <dgm:cxn modelId="{EAEA1735-36DD-49ED-8ACD-9F70326DAD0E}" srcId="{15AE0E9A-F0CC-4E3A-87E8-60B6262A0363}" destId="{3F5630BD-C302-4E6D-99DD-32EA725B0F3A}" srcOrd="1" destOrd="0" parTransId="{B474408D-C97F-4FF3-B54C-11B9B534255A}" sibTransId="{23B99E61-7E38-4347-BCBE-95F70A9CEE6D}"/>
    <dgm:cxn modelId="{C229BC39-47AB-4545-8B57-B454BF32ACAD}" srcId="{F604F6DB-5E03-4415-8400-FBD6E38BCE5F}" destId="{121F259D-C6EC-4FFC-98BC-523BDF21ABB8}" srcOrd="1" destOrd="0" parTransId="{77ECC0B9-B40C-4906-A597-4033B577ECD3}" sibTransId="{B7089F30-36FE-4A9C-90B0-5D11469F5C37}"/>
    <dgm:cxn modelId="{0B5AAD5D-0283-42B0-ABBD-1DE64101D296}" type="presOf" srcId="{15AE0E9A-F0CC-4E3A-87E8-60B6262A0363}" destId="{22F1FE5A-E9C2-4BE1-8430-720CD0905D59}" srcOrd="0" destOrd="0" presId="urn:microsoft.com/office/officeart/2005/8/layout/hList1"/>
    <dgm:cxn modelId="{0426EA60-5CA1-44E3-9DF8-350D551EB11E}" srcId="{15AE0E9A-F0CC-4E3A-87E8-60B6262A0363}" destId="{47144506-836F-4061-AD38-EC5D669EB7A9}" srcOrd="0" destOrd="0" parTransId="{B2046D22-91F9-4C03-90EE-FCCD5B42F3C5}" sibTransId="{2C0BB5A6-8EA2-4F5D-8246-DB71DA70047B}"/>
    <dgm:cxn modelId="{F8474266-3999-46F6-9045-A39B8214C1D5}" srcId="{47144506-836F-4061-AD38-EC5D669EB7A9}" destId="{60F7F132-FD74-45C8-8BC6-3F4DAAC0ACA9}" srcOrd="0" destOrd="0" parTransId="{16574E60-F69B-4B5E-A52B-CF47B5111082}" sibTransId="{3157DA8D-74DE-4E70-9F50-4C975D046E51}"/>
    <dgm:cxn modelId="{EBD51667-0062-4664-9872-C7AE00205AFC}" type="presOf" srcId="{6E9F5281-B1FF-41DA-9D40-951783B1B7BD}" destId="{896FAA2C-6E9B-4BA3-9148-98FC669451E3}" srcOrd="0" destOrd="0" presId="urn:microsoft.com/office/officeart/2005/8/layout/hList1"/>
    <dgm:cxn modelId="{8E256353-E1BB-4B82-87B4-55CAA9CBC627}" type="presOf" srcId="{198A8050-860F-4742-B8AA-123C4272370C}" destId="{DC64FE66-C76F-4763-A34A-57B8D6E62FEB}" srcOrd="0" destOrd="1" presId="urn:microsoft.com/office/officeart/2005/8/layout/hList1"/>
    <dgm:cxn modelId="{0C03387D-5167-469D-80EB-8545189E4FFB}" srcId="{6BC3D508-DAAC-4FB2-BB23-619A4F527921}" destId="{2500011C-DB26-438C-A467-484E77099377}" srcOrd="0" destOrd="0" parTransId="{E0966C8E-0D69-4BB3-A9BB-5D417687D320}" sibTransId="{9392BA12-84C9-4E0F-9710-2BF7F984EC83}"/>
    <dgm:cxn modelId="{9FEDA07E-853B-4016-9B1A-CDE49B6A79CC}" srcId="{15AE0E9A-F0CC-4E3A-87E8-60B6262A0363}" destId="{F604F6DB-5E03-4415-8400-FBD6E38BCE5F}" srcOrd="3" destOrd="0" parTransId="{597E180A-08D9-4B6B-A98A-1415B3E02CB8}" sibTransId="{9232DD81-DD2D-4AEB-A51D-700A13FBC198}"/>
    <dgm:cxn modelId="{6AA6EC88-3941-4A94-9FD4-96208E088E5A}" srcId="{15AE0E9A-F0CC-4E3A-87E8-60B6262A0363}" destId="{6BC3D508-DAAC-4FB2-BB23-619A4F527921}" srcOrd="2" destOrd="0" parTransId="{04011441-E7EB-44D7-A537-E77167D87E0F}" sibTransId="{32B29895-8F48-4A26-979C-734086FFE54C}"/>
    <dgm:cxn modelId="{A275AC8B-74D5-475A-B3CF-643EC7416467}" srcId="{3F5630BD-C302-4E6D-99DD-32EA725B0F3A}" destId="{6E9F5281-B1FF-41DA-9D40-951783B1B7BD}" srcOrd="0" destOrd="0" parTransId="{DA325EB5-2027-4473-BE5F-C2A989818985}" sibTransId="{8A7BBDDA-D516-43B3-BD38-CAA413E26AB2}"/>
    <dgm:cxn modelId="{7D14409A-197C-4C13-ADB9-BD60438A18AB}" type="presOf" srcId="{121F259D-C6EC-4FFC-98BC-523BDF21ABB8}" destId="{C965E4B4-0757-45F7-836A-5DFA19CEF7C2}" srcOrd="0" destOrd="1" presId="urn:microsoft.com/office/officeart/2005/8/layout/hList1"/>
    <dgm:cxn modelId="{61692BA6-FE44-4365-B182-5055CC6DE7CA}" srcId="{6BC3D508-DAAC-4FB2-BB23-619A4F527921}" destId="{198A8050-860F-4742-B8AA-123C4272370C}" srcOrd="1" destOrd="0" parTransId="{31376BED-C1C7-461A-8F02-9F79A0465021}" sibTransId="{38AF8B55-47FA-41EB-A72E-2F2BF594E7F8}"/>
    <dgm:cxn modelId="{B5092DAA-C5D9-4A88-B818-5051EEBF71C9}" type="presOf" srcId="{3F5630BD-C302-4E6D-99DD-32EA725B0F3A}" destId="{A3662F27-3046-40B4-883D-6B0FEC56A6C7}" srcOrd="0" destOrd="0" presId="urn:microsoft.com/office/officeart/2005/8/layout/hList1"/>
    <dgm:cxn modelId="{D8F4C7BA-6D9A-42AC-B44C-D9B4FF004885}" type="presOf" srcId="{60F7F132-FD74-45C8-8BC6-3F4DAAC0ACA9}" destId="{77706C2C-721D-47FB-841F-8B2B69AA0A01}" srcOrd="0" destOrd="0" presId="urn:microsoft.com/office/officeart/2005/8/layout/hList1"/>
    <dgm:cxn modelId="{60E328CC-5AD2-4C66-A0E6-9762EC765C07}" type="presOf" srcId="{2500011C-DB26-438C-A467-484E77099377}" destId="{DC64FE66-C76F-4763-A34A-57B8D6E62FEB}" srcOrd="0" destOrd="0" presId="urn:microsoft.com/office/officeart/2005/8/layout/hList1"/>
    <dgm:cxn modelId="{602E6BD5-4E42-43BF-A2F2-974781E4629C}" srcId="{F604F6DB-5E03-4415-8400-FBD6E38BCE5F}" destId="{CBE46379-FAB1-4B38-A018-BA0C129A1A0B}" srcOrd="0" destOrd="0" parTransId="{30AA6AA4-A7E6-419C-85E4-D47FC25F29D7}" sibTransId="{428C9E85-73A5-43F4-B95E-8D788D8885FA}"/>
    <dgm:cxn modelId="{EF7117DA-26F3-4AA3-B42A-F0E63D74ACDE}" type="presOf" srcId="{6BC3D508-DAAC-4FB2-BB23-619A4F527921}" destId="{8D00AA07-DF26-4B83-88C4-3CEB9CC6A10F}" srcOrd="0" destOrd="0" presId="urn:microsoft.com/office/officeart/2005/8/layout/hList1"/>
    <dgm:cxn modelId="{EDC421DC-66D1-41D6-AD1A-EBE202E85E60}" type="presOf" srcId="{F604F6DB-5E03-4415-8400-FBD6E38BCE5F}" destId="{5E1DA2C4-7987-43DD-B7ED-9B55D7CF63D4}" srcOrd="0" destOrd="0" presId="urn:microsoft.com/office/officeart/2005/8/layout/hList1"/>
    <dgm:cxn modelId="{F32DC2F8-6DEA-4793-BE7F-E299DF22B51F}" type="presOf" srcId="{CBE46379-FAB1-4B38-A018-BA0C129A1A0B}" destId="{C965E4B4-0757-45F7-836A-5DFA19CEF7C2}" srcOrd="0" destOrd="0" presId="urn:microsoft.com/office/officeart/2005/8/layout/hList1"/>
    <dgm:cxn modelId="{DC8DC6DE-B66C-43C1-9BA8-1DF58746E22B}" type="presParOf" srcId="{22F1FE5A-E9C2-4BE1-8430-720CD0905D59}" destId="{A3E20C18-E41A-44FA-89BC-E38BD26F6C93}" srcOrd="0" destOrd="0" presId="urn:microsoft.com/office/officeart/2005/8/layout/hList1"/>
    <dgm:cxn modelId="{3D725F0D-F35F-4186-8BCC-90B8D4D14EF2}" type="presParOf" srcId="{A3E20C18-E41A-44FA-89BC-E38BD26F6C93}" destId="{7F50D7D0-D0C0-4025-80D7-FD1CF1A05A97}" srcOrd="0" destOrd="0" presId="urn:microsoft.com/office/officeart/2005/8/layout/hList1"/>
    <dgm:cxn modelId="{79E88BD8-8D2C-4030-BCCD-B35194966F7F}" type="presParOf" srcId="{A3E20C18-E41A-44FA-89BC-E38BD26F6C93}" destId="{77706C2C-721D-47FB-841F-8B2B69AA0A01}" srcOrd="1" destOrd="0" presId="urn:microsoft.com/office/officeart/2005/8/layout/hList1"/>
    <dgm:cxn modelId="{B155495A-0D05-4FDE-A703-916E9CD1C7F0}" type="presParOf" srcId="{22F1FE5A-E9C2-4BE1-8430-720CD0905D59}" destId="{63AB409B-9658-4A05-A542-5F2696E969F6}" srcOrd="1" destOrd="0" presId="urn:microsoft.com/office/officeart/2005/8/layout/hList1"/>
    <dgm:cxn modelId="{F763A428-4EC6-466E-AC94-930505EC8606}" type="presParOf" srcId="{22F1FE5A-E9C2-4BE1-8430-720CD0905D59}" destId="{EC62E19E-66D9-460D-9A17-8037DA7422DE}" srcOrd="2" destOrd="0" presId="urn:microsoft.com/office/officeart/2005/8/layout/hList1"/>
    <dgm:cxn modelId="{C24491B8-1435-4AA4-81E0-E837DB9300CC}" type="presParOf" srcId="{EC62E19E-66D9-460D-9A17-8037DA7422DE}" destId="{A3662F27-3046-40B4-883D-6B0FEC56A6C7}" srcOrd="0" destOrd="0" presId="urn:microsoft.com/office/officeart/2005/8/layout/hList1"/>
    <dgm:cxn modelId="{278DFCBB-9036-4CE2-892B-4C53B6B6A290}" type="presParOf" srcId="{EC62E19E-66D9-460D-9A17-8037DA7422DE}" destId="{896FAA2C-6E9B-4BA3-9148-98FC669451E3}" srcOrd="1" destOrd="0" presId="urn:microsoft.com/office/officeart/2005/8/layout/hList1"/>
    <dgm:cxn modelId="{2C2DF00F-8E93-455C-A901-A8D2F24E4111}" type="presParOf" srcId="{22F1FE5A-E9C2-4BE1-8430-720CD0905D59}" destId="{3FBB0BF9-48B6-4A81-BD52-56A7900CB981}" srcOrd="3" destOrd="0" presId="urn:microsoft.com/office/officeart/2005/8/layout/hList1"/>
    <dgm:cxn modelId="{4B4C05CE-CCA4-4210-BF08-4E11E38FBDD1}" type="presParOf" srcId="{22F1FE5A-E9C2-4BE1-8430-720CD0905D59}" destId="{A79011B6-1590-414E-8353-9014F4A0DD2B}" srcOrd="4" destOrd="0" presId="urn:microsoft.com/office/officeart/2005/8/layout/hList1"/>
    <dgm:cxn modelId="{AE5DF0FB-BCB9-4D2E-95F7-17D9A7CBA701}" type="presParOf" srcId="{A79011B6-1590-414E-8353-9014F4A0DD2B}" destId="{8D00AA07-DF26-4B83-88C4-3CEB9CC6A10F}" srcOrd="0" destOrd="0" presId="urn:microsoft.com/office/officeart/2005/8/layout/hList1"/>
    <dgm:cxn modelId="{E47AFA01-2736-4023-9325-BA0AC6F3DBAC}" type="presParOf" srcId="{A79011B6-1590-414E-8353-9014F4A0DD2B}" destId="{DC64FE66-C76F-4763-A34A-57B8D6E62FEB}" srcOrd="1" destOrd="0" presId="urn:microsoft.com/office/officeart/2005/8/layout/hList1"/>
    <dgm:cxn modelId="{80558190-317A-4B18-B563-BB3BF1B98D9E}" type="presParOf" srcId="{22F1FE5A-E9C2-4BE1-8430-720CD0905D59}" destId="{CE63F85A-8AF6-4DAF-B314-DEAEE41E59DC}" srcOrd="5" destOrd="0" presId="urn:microsoft.com/office/officeart/2005/8/layout/hList1"/>
    <dgm:cxn modelId="{C1B1D7E9-67BC-4E16-BFBE-5FAB5BF21D57}" type="presParOf" srcId="{22F1FE5A-E9C2-4BE1-8430-720CD0905D59}" destId="{5324AD23-E107-423E-81F7-B600F1199B0F}" srcOrd="6" destOrd="0" presId="urn:microsoft.com/office/officeart/2005/8/layout/hList1"/>
    <dgm:cxn modelId="{5E50F859-830F-4440-944A-21E929618EF4}" type="presParOf" srcId="{5324AD23-E107-423E-81F7-B600F1199B0F}" destId="{5E1DA2C4-7987-43DD-B7ED-9B55D7CF63D4}" srcOrd="0" destOrd="0" presId="urn:microsoft.com/office/officeart/2005/8/layout/hList1"/>
    <dgm:cxn modelId="{80C702A8-F238-47C9-B9AA-63605BDB1779}" type="presParOf" srcId="{5324AD23-E107-423E-81F7-B600F1199B0F}" destId="{C965E4B4-0757-45F7-836A-5DFA19CEF7C2}"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9343AC3-9ED1-42B5-B355-AD872C82D0BF}" type="doc">
      <dgm:prSet loTypeId="urn:microsoft.com/office/officeart/2018/2/layout/IconVerticalSolidList" loCatId="icon" qsTypeId="urn:microsoft.com/office/officeart/2005/8/quickstyle/simple1" qsCatId="simple" csTypeId="urn:microsoft.com/office/officeart/2018/5/colors/Iconchunking_neutralicontext_accent3_2" csCatId="accent3" phldr="1"/>
      <dgm:spPr/>
      <dgm:t>
        <a:bodyPr/>
        <a:lstStyle/>
        <a:p>
          <a:endParaRPr lang="en-US"/>
        </a:p>
      </dgm:t>
    </dgm:pt>
    <dgm:pt modelId="{DECE2136-B789-4601-BDFC-DA481EC22F43}">
      <dgm:prSet custT="1"/>
      <dgm:spPr/>
      <dgm:t>
        <a:bodyPr/>
        <a:lstStyle/>
        <a:p>
          <a:pPr>
            <a:lnSpc>
              <a:spcPct val="100000"/>
            </a:lnSpc>
          </a:pPr>
          <a:r>
            <a:rPr lang="en-US" sz="2000" b="1" dirty="0"/>
            <a:t>All sponsor monitors must be trained annually. </a:t>
          </a:r>
        </a:p>
      </dgm:t>
    </dgm:pt>
    <dgm:pt modelId="{3BAB677B-69EE-4BA4-8F3A-30AC5E640C2B}" type="parTrans" cxnId="{5D2E0387-C141-417B-86B2-C34EE1D76A67}">
      <dgm:prSet/>
      <dgm:spPr/>
      <dgm:t>
        <a:bodyPr/>
        <a:lstStyle/>
        <a:p>
          <a:endParaRPr lang="en-US"/>
        </a:p>
      </dgm:t>
    </dgm:pt>
    <dgm:pt modelId="{33C3378C-BFBC-4CAA-B154-F4BE04C88DCE}" type="sibTrans" cxnId="{5D2E0387-C141-417B-86B2-C34EE1D76A67}">
      <dgm:prSet/>
      <dgm:spPr/>
      <dgm:t>
        <a:bodyPr/>
        <a:lstStyle/>
        <a:p>
          <a:endParaRPr lang="en-US"/>
        </a:p>
      </dgm:t>
    </dgm:pt>
    <dgm:pt modelId="{7FD75152-5284-4E77-BAFD-C859ED2399DF}">
      <dgm:prSet custT="1"/>
      <dgm:spPr/>
      <dgm:t>
        <a:bodyPr/>
        <a:lstStyle/>
        <a:p>
          <a:pPr>
            <a:lnSpc>
              <a:spcPct val="100000"/>
            </a:lnSpc>
          </a:pPr>
          <a:r>
            <a:rPr lang="en-US" sz="2000" b="1" u="none"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Link</a:t>
          </a:r>
          <a:r>
            <a:rPr lang="en-US" sz="2000" u="none"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 </a:t>
          </a:r>
          <a:r>
            <a:rPr lang="en-US" sz="2000" dirty="0">
              <a:hlinkClick xmlns:r="http://schemas.openxmlformats.org/officeDocument/2006/relationships" r:id="rId1"/>
            </a:rPr>
            <a:t>SFSP Sponsor Monitor's Guide | Food and Nutrition Service</a:t>
          </a:r>
          <a:endParaRPr lang="en-US" sz="2000" dirty="0"/>
        </a:p>
      </dgm:t>
    </dgm:pt>
    <dgm:pt modelId="{76B20755-8FBB-4418-8387-42EC1A4787E9}" type="parTrans" cxnId="{B78D538A-8D39-4D65-9100-C82E90E5E05A}">
      <dgm:prSet/>
      <dgm:spPr/>
      <dgm:t>
        <a:bodyPr/>
        <a:lstStyle/>
        <a:p>
          <a:endParaRPr lang="en-US"/>
        </a:p>
      </dgm:t>
    </dgm:pt>
    <dgm:pt modelId="{4CC884AD-0548-4E7D-A3A2-0851D6A999C9}" type="sibTrans" cxnId="{B78D538A-8D39-4D65-9100-C82E90E5E05A}">
      <dgm:prSet/>
      <dgm:spPr/>
      <dgm:t>
        <a:bodyPr/>
        <a:lstStyle/>
        <a:p>
          <a:endParaRPr lang="en-US"/>
        </a:p>
      </dgm:t>
    </dgm:pt>
    <dgm:pt modelId="{B5B95F2E-F8B1-41B0-8B7B-F758E1A3F8CD}">
      <dgm:prSet custT="1"/>
      <dgm:spPr/>
      <dgm:t>
        <a:bodyPr/>
        <a:lstStyle/>
        <a:p>
          <a:pPr>
            <a:lnSpc>
              <a:spcPct val="100000"/>
            </a:lnSpc>
          </a:pPr>
          <a:r>
            <a:rPr lang="en-US" sz="2000" b="1" dirty="0"/>
            <a:t>Make a Sponsor Monitor’s Guide available during this training for reference</a:t>
          </a:r>
          <a:r>
            <a:rPr lang="en-US" sz="1800" b="1" dirty="0"/>
            <a:t>.</a:t>
          </a:r>
        </a:p>
      </dgm:t>
    </dgm:pt>
    <dgm:pt modelId="{4C39F09C-5B2E-4CE8-8D32-D4E2170F285C}" type="parTrans" cxnId="{DAD56CCA-6910-4F60-99AB-2B52D717C62A}">
      <dgm:prSet/>
      <dgm:spPr/>
      <dgm:t>
        <a:bodyPr/>
        <a:lstStyle/>
        <a:p>
          <a:endParaRPr lang="en-US"/>
        </a:p>
      </dgm:t>
    </dgm:pt>
    <dgm:pt modelId="{065C5AB2-3237-479B-AE7F-B32EADBC7BD2}" type="sibTrans" cxnId="{DAD56CCA-6910-4F60-99AB-2B52D717C62A}">
      <dgm:prSet/>
      <dgm:spPr/>
      <dgm:t>
        <a:bodyPr/>
        <a:lstStyle/>
        <a:p>
          <a:endParaRPr lang="en-US"/>
        </a:p>
      </dgm:t>
    </dgm:pt>
    <dgm:pt modelId="{ED7F30AB-1D7A-4FE0-8383-A10551BC3F93}" type="pres">
      <dgm:prSet presAssocID="{89343AC3-9ED1-42B5-B355-AD872C82D0BF}" presName="root" presStyleCnt="0">
        <dgm:presLayoutVars>
          <dgm:dir/>
          <dgm:resizeHandles val="exact"/>
        </dgm:presLayoutVars>
      </dgm:prSet>
      <dgm:spPr/>
    </dgm:pt>
    <dgm:pt modelId="{2985A315-A430-43E9-AB5E-E03588FE2BC4}" type="pres">
      <dgm:prSet presAssocID="{DECE2136-B789-4601-BDFC-DA481EC22F43}" presName="compNode" presStyleCnt="0"/>
      <dgm:spPr/>
    </dgm:pt>
    <dgm:pt modelId="{B2BCDD18-146A-47CF-9E80-920CF6A08A3A}" type="pres">
      <dgm:prSet presAssocID="{DECE2136-B789-4601-BDFC-DA481EC22F43}" presName="bgRect" presStyleLbl="bgShp" presStyleIdx="0" presStyleCnt="3"/>
      <dgm:spPr/>
    </dgm:pt>
    <dgm:pt modelId="{00FB52E0-F69E-443F-A0D1-A34DFA788AED}" type="pres">
      <dgm:prSet presAssocID="{DECE2136-B789-4601-BDFC-DA481EC22F43}"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250231F4-622A-46C7-AEBB-D1E1949D2824}" type="pres">
      <dgm:prSet presAssocID="{DECE2136-B789-4601-BDFC-DA481EC22F43}" presName="spaceRect" presStyleCnt="0"/>
      <dgm:spPr/>
    </dgm:pt>
    <dgm:pt modelId="{BFD11C58-364E-46E5-91EF-0D7599856C06}" type="pres">
      <dgm:prSet presAssocID="{DECE2136-B789-4601-BDFC-DA481EC22F43}" presName="parTx" presStyleLbl="revTx" presStyleIdx="0" presStyleCnt="3">
        <dgm:presLayoutVars>
          <dgm:chMax val="0"/>
          <dgm:chPref val="0"/>
        </dgm:presLayoutVars>
      </dgm:prSet>
      <dgm:spPr/>
    </dgm:pt>
    <dgm:pt modelId="{4AF337C2-CF5D-4D32-82ED-6F9D505BCE6E}" type="pres">
      <dgm:prSet presAssocID="{33C3378C-BFBC-4CAA-B154-F4BE04C88DCE}" presName="sibTrans" presStyleCnt="0"/>
      <dgm:spPr/>
    </dgm:pt>
    <dgm:pt modelId="{AA7627E4-F8DA-447B-A7BA-34B10E8B469A}" type="pres">
      <dgm:prSet presAssocID="{B5B95F2E-F8B1-41B0-8B7B-F758E1A3F8CD}" presName="compNode" presStyleCnt="0"/>
      <dgm:spPr/>
    </dgm:pt>
    <dgm:pt modelId="{72995C08-00FB-4D55-AD0C-190E16EDF683}" type="pres">
      <dgm:prSet presAssocID="{B5B95F2E-F8B1-41B0-8B7B-F758E1A3F8CD}" presName="bgRect" presStyleLbl="bgShp" presStyleIdx="1" presStyleCnt="3" custLinFactNeighborY="3489"/>
      <dgm:spPr/>
    </dgm:pt>
    <dgm:pt modelId="{F9EF5E7B-CA53-4088-83E3-113ECA300637}" type="pres">
      <dgm:prSet presAssocID="{B5B95F2E-F8B1-41B0-8B7B-F758E1A3F8CD}"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Projector screen"/>
        </a:ext>
      </dgm:extLst>
    </dgm:pt>
    <dgm:pt modelId="{FEE287DA-E156-41E6-9287-79C9D271A5E5}" type="pres">
      <dgm:prSet presAssocID="{B5B95F2E-F8B1-41B0-8B7B-F758E1A3F8CD}" presName="spaceRect" presStyleCnt="0"/>
      <dgm:spPr/>
    </dgm:pt>
    <dgm:pt modelId="{9646C3E4-A435-4C16-BEE3-959CC956B6F7}" type="pres">
      <dgm:prSet presAssocID="{B5B95F2E-F8B1-41B0-8B7B-F758E1A3F8CD}" presName="parTx" presStyleLbl="revTx" presStyleIdx="1" presStyleCnt="3" custLinFactNeighborX="-3436" custLinFactNeighborY="3489">
        <dgm:presLayoutVars>
          <dgm:chMax val="0"/>
          <dgm:chPref val="0"/>
        </dgm:presLayoutVars>
      </dgm:prSet>
      <dgm:spPr/>
    </dgm:pt>
    <dgm:pt modelId="{BE8152CC-56FB-4BC0-A3A4-E5189DFE4987}" type="pres">
      <dgm:prSet presAssocID="{065C5AB2-3237-479B-AE7F-B32EADBC7BD2}" presName="sibTrans" presStyleCnt="0"/>
      <dgm:spPr/>
    </dgm:pt>
    <dgm:pt modelId="{43BEACC5-7EC6-4EBD-A5B6-F0223CF61A63}" type="pres">
      <dgm:prSet presAssocID="{7FD75152-5284-4E77-BAFD-C859ED2399DF}" presName="compNode" presStyleCnt="0"/>
      <dgm:spPr/>
    </dgm:pt>
    <dgm:pt modelId="{97823207-A5E0-4F2D-86A9-807F81090BA4}" type="pres">
      <dgm:prSet presAssocID="{7FD75152-5284-4E77-BAFD-C859ED2399DF}" presName="bgRect" presStyleLbl="bgShp" presStyleIdx="2" presStyleCnt="3" custLinFactNeighborY="4841"/>
      <dgm:spPr/>
    </dgm:pt>
    <dgm:pt modelId="{79AA9A9D-9989-43E0-A544-D6447A311503}" type="pres">
      <dgm:prSet presAssocID="{7FD75152-5284-4E77-BAFD-C859ED2399DF}" presName="iconRect" presStyleLbl="node1" presStyleIdx="2" presStyleCnt="3"/>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Link with solid fill"/>
        </a:ext>
      </dgm:extLst>
    </dgm:pt>
    <dgm:pt modelId="{23C3D37C-6A52-4D97-86C4-E980B8666267}" type="pres">
      <dgm:prSet presAssocID="{7FD75152-5284-4E77-BAFD-C859ED2399DF}" presName="spaceRect" presStyleCnt="0"/>
      <dgm:spPr/>
    </dgm:pt>
    <dgm:pt modelId="{A0C0F40B-DF60-4A28-9988-129017741C36}" type="pres">
      <dgm:prSet presAssocID="{7FD75152-5284-4E77-BAFD-C859ED2399DF}" presName="parTx" presStyleLbl="revTx" presStyleIdx="2" presStyleCnt="3">
        <dgm:presLayoutVars>
          <dgm:chMax val="0"/>
          <dgm:chPref val="0"/>
        </dgm:presLayoutVars>
      </dgm:prSet>
      <dgm:spPr/>
    </dgm:pt>
  </dgm:ptLst>
  <dgm:cxnLst>
    <dgm:cxn modelId="{6889670E-EBD8-4BC2-9E62-C95927A842C4}" type="presOf" srcId="{B5B95F2E-F8B1-41B0-8B7B-F758E1A3F8CD}" destId="{9646C3E4-A435-4C16-BEE3-959CC956B6F7}" srcOrd="0" destOrd="0" presId="urn:microsoft.com/office/officeart/2018/2/layout/IconVerticalSolidList"/>
    <dgm:cxn modelId="{64802C42-01D3-463F-A134-A4AC4DC78420}" type="presOf" srcId="{7FD75152-5284-4E77-BAFD-C859ED2399DF}" destId="{A0C0F40B-DF60-4A28-9988-129017741C36}" srcOrd="0" destOrd="0" presId="urn:microsoft.com/office/officeart/2018/2/layout/IconVerticalSolidList"/>
    <dgm:cxn modelId="{5D2E0387-C141-417B-86B2-C34EE1D76A67}" srcId="{89343AC3-9ED1-42B5-B355-AD872C82D0BF}" destId="{DECE2136-B789-4601-BDFC-DA481EC22F43}" srcOrd="0" destOrd="0" parTransId="{3BAB677B-69EE-4BA4-8F3A-30AC5E640C2B}" sibTransId="{33C3378C-BFBC-4CAA-B154-F4BE04C88DCE}"/>
    <dgm:cxn modelId="{B78D538A-8D39-4D65-9100-C82E90E5E05A}" srcId="{89343AC3-9ED1-42B5-B355-AD872C82D0BF}" destId="{7FD75152-5284-4E77-BAFD-C859ED2399DF}" srcOrd="2" destOrd="0" parTransId="{76B20755-8FBB-4418-8387-42EC1A4787E9}" sibTransId="{4CC884AD-0548-4E7D-A3A2-0851D6A999C9}"/>
    <dgm:cxn modelId="{3BBB32BB-8BC3-4136-A08E-A86CF495E26E}" type="presOf" srcId="{DECE2136-B789-4601-BDFC-DA481EC22F43}" destId="{BFD11C58-364E-46E5-91EF-0D7599856C06}" srcOrd="0" destOrd="0" presId="urn:microsoft.com/office/officeart/2018/2/layout/IconVerticalSolidList"/>
    <dgm:cxn modelId="{DAD56CCA-6910-4F60-99AB-2B52D717C62A}" srcId="{89343AC3-9ED1-42B5-B355-AD872C82D0BF}" destId="{B5B95F2E-F8B1-41B0-8B7B-F758E1A3F8CD}" srcOrd="1" destOrd="0" parTransId="{4C39F09C-5B2E-4CE8-8D32-D4E2170F285C}" sibTransId="{065C5AB2-3237-479B-AE7F-B32EADBC7BD2}"/>
    <dgm:cxn modelId="{25FA2ACB-B083-412E-903F-E3C4D66EE679}" type="presOf" srcId="{89343AC3-9ED1-42B5-B355-AD872C82D0BF}" destId="{ED7F30AB-1D7A-4FE0-8383-A10551BC3F93}" srcOrd="0" destOrd="0" presId="urn:microsoft.com/office/officeart/2018/2/layout/IconVerticalSolidList"/>
    <dgm:cxn modelId="{EB5ACC59-542B-4C12-8035-24A8FE3AD05D}" type="presParOf" srcId="{ED7F30AB-1D7A-4FE0-8383-A10551BC3F93}" destId="{2985A315-A430-43E9-AB5E-E03588FE2BC4}" srcOrd="0" destOrd="0" presId="urn:microsoft.com/office/officeart/2018/2/layout/IconVerticalSolidList"/>
    <dgm:cxn modelId="{6CE81073-D053-472D-9020-F75EAB6E3C52}" type="presParOf" srcId="{2985A315-A430-43E9-AB5E-E03588FE2BC4}" destId="{B2BCDD18-146A-47CF-9E80-920CF6A08A3A}" srcOrd="0" destOrd="0" presId="urn:microsoft.com/office/officeart/2018/2/layout/IconVerticalSolidList"/>
    <dgm:cxn modelId="{CBC9DB97-AE46-44D4-819C-9AB250F77DC4}" type="presParOf" srcId="{2985A315-A430-43E9-AB5E-E03588FE2BC4}" destId="{00FB52E0-F69E-443F-A0D1-A34DFA788AED}" srcOrd="1" destOrd="0" presId="urn:microsoft.com/office/officeart/2018/2/layout/IconVerticalSolidList"/>
    <dgm:cxn modelId="{4CBFD19E-D072-4D7B-BE66-C2B148F7EF77}" type="presParOf" srcId="{2985A315-A430-43E9-AB5E-E03588FE2BC4}" destId="{250231F4-622A-46C7-AEBB-D1E1949D2824}" srcOrd="2" destOrd="0" presId="urn:microsoft.com/office/officeart/2018/2/layout/IconVerticalSolidList"/>
    <dgm:cxn modelId="{1814AB6F-F646-4F3F-9351-A65F41729492}" type="presParOf" srcId="{2985A315-A430-43E9-AB5E-E03588FE2BC4}" destId="{BFD11C58-364E-46E5-91EF-0D7599856C06}" srcOrd="3" destOrd="0" presId="urn:microsoft.com/office/officeart/2018/2/layout/IconVerticalSolidList"/>
    <dgm:cxn modelId="{2DC36665-7317-4773-B6E1-8065EF80E458}" type="presParOf" srcId="{ED7F30AB-1D7A-4FE0-8383-A10551BC3F93}" destId="{4AF337C2-CF5D-4D32-82ED-6F9D505BCE6E}" srcOrd="1" destOrd="0" presId="urn:microsoft.com/office/officeart/2018/2/layout/IconVerticalSolidList"/>
    <dgm:cxn modelId="{FC1F420D-25A7-4452-8409-A7C275006733}" type="presParOf" srcId="{ED7F30AB-1D7A-4FE0-8383-A10551BC3F93}" destId="{AA7627E4-F8DA-447B-A7BA-34B10E8B469A}" srcOrd="2" destOrd="0" presId="urn:microsoft.com/office/officeart/2018/2/layout/IconVerticalSolidList"/>
    <dgm:cxn modelId="{BB40C9C4-1A8B-4632-BA1B-4657112CA4C6}" type="presParOf" srcId="{AA7627E4-F8DA-447B-A7BA-34B10E8B469A}" destId="{72995C08-00FB-4D55-AD0C-190E16EDF683}" srcOrd="0" destOrd="0" presId="urn:microsoft.com/office/officeart/2018/2/layout/IconVerticalSolidList"/>
    <dgm:cxn modelId="{9BB0A738-D47A-4466-9E97-5A827E0258FE}" type="presParOf" srcId="{AA7627E4-F8DA-447B-A7BA-34B10E8B469A}" destId="{F9EF5E7B-CA53-4088-83E3-113ECA300637}" srcOrd="1" destOrd="0" presId="urn:microsoft.com/office/officeart/2018/2/layout/IconVerticalSolidList"/>
    <dgm:cxn modelId="{B0769E6C-2ACB-47A6-BCB4-5F74C5A645FD}" type="presParOf" srcId="{AA7627E4-F8DA-447B-A7BA-34B10E8B469A}" destId="{FEE287DA-E156-41E6-9287-79C9D271A5E5}" srcOrd="2" destOrd="0" presId="urn:microsoft.com/office/officeart/2018/2/layout/IconVerticalSolidList"/>
    <dgm:cxn modelId="{1A7D20C2-CAA2-437F-884B-F0CD790A4C94}" type="presParOf" srcId="{AA7627E4-F8DA-447B-A7BA-34B10E8B469A}" destId="{9646C3E4-A435-4C16-BEE3-959CC956B6F7}" srcOrd="3" destOrd="0" presId="urn:microsoft.com/office/officeart/2018/2/layout/IconVerticalSolidList"/>
    <dgm:cxn modelId="{A8ED8E6D-B8E6-42A9-894E-E5AA1911F97B}" type="presParOf" srcId="{ED7F30AB-1D7A-4FE0-8383-A10551BC3F93}" destId="{BE8152CC-56FB-4BC0-A3A4-E5189DFE4987}" srcOrd="3" destOrd="0" presId="urn:microsoft.com/office/officeart/2018/2/layout/IconVerticalSolidList"/>
    <dgm:cxn modelId="{216771D2-EAB1-47F2-8AD7-55F22D2BEE90}" type="presParOf" srcId="{ED7F30AB-1D7A-4FE0-8383-A10551BC3F93}" destId="{43BEACC5-7EC6-4EBD-A5B6-F0223CF61A63}" srcOrd="4" destOrd="0" presId="urn:microsoft.com/office/officeart/2018/2/layout/IconVerticalSolidList"/>
    <dgm:cxn modelId="{2DF879A8-5DFC-4AA3-9464-FC08387CD3A6}" type="presParOf" srcId="{43BEACC5-7EC6-4EBD-A5B6-F0223CF61A63}" destId="{97823207-A5E0-4F2D-86A9-807F81090BA4}" srcOrd="0" destOrd="0" presId="urn:microsoft.com/office/officeart/2018/2/layout/IconVerticalSolidList"/>
    <dgm:cxn modelId="{D80A7BF1-0BC6-4324-A2F0-99F100B69A35}" type="presParOf" srcId="{43BEACC5-7EC6-4EBD-A5B6-F0223CF61A63}" destId="{79AA9A9D-9989-43E0-A544-D6447A311503}" srcOrd="1" destOrd="0" presId="urn:microsoft.com/office/officeart/2018/2/layout/IconVerticalSolidList"/>
    <dgm:cxn modelId="{B5F00EDE-3DF0-4C4D-A3E1-703062A70EB4}" type="presParOf" srcId="{43BEACC5-7EC6-4EBD-A5B6-F0223CF61A63}" destId="{23C3D37C-6A52-4D97-86C4-E980B8666267}" srcOrd="2" destOrd="0" presId="urn:microsoft.com/office/officeart/2018/2/layout/IconVerticalSolidList"/>
    <dgm:cxn modelId="{FD3CB4FF-5BA7-420B-BD3A-CE1FDEE14655}" type="presParOf" srcId="{43BEACC5-7EC6-4EBD-A5B6-F0223CF61A63}" destId="{A0C0F40B-DF60-4A28-9988-129017741C3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93A1FA-DB19-4478-9460-6FED3F6F6905}" type="doc">
      <dgm:prSet loTypeId="urn:microsoft.com/office/officeart/2018/5/layout/CenteredIconLabelDescriptionList" loCatId="icon" qsTypeId="urn:microsoft.com/office/officeart/2005/8/quickstyle/simple1" qsCatId="simple" csTypeId="urn:microsoft.com/office/officeart/2005/8/colors/accent1_2" csCatId="accent1" phldr="1"/>
      <dgm:spPr/>
      <dgm:t>
        <a:bodyPr/>
        <a:lstStyle/>
        <a:p>
          <a:endParaRPr lang="en-US"/>
        </a:p>
      </dgm:t>
    </dgm:pt>
    <dgm:pt modelId="{63020EAE-4B7C-41F5-A7E1-3D2BD8AFADF1}">
      <dgm:prSet/>
      <dgm:spPr/>
      <dgm:t>
        <a:bodyPr/>
        <a:lstStyle/>
        <a:p>
          <a:pPr>
            <a:lnSpc>
              <a:spcPct val="100000"/>
            </a:lnSpc>
            <a:defRPr b="1"/>
          </a:pPr>
          <a:r>
            <a:rPr lang="en-US" dirty="0"/>
            <a:t>SFSP Sponsors may, but are not required to, provide </a:t>
          </a:r>
          <a:r>
            <a:rPr lang="en-US" b="1" dirty="0"/>
            <a:t>program adults</a:t>
          </a:r>
          <a:r>
            <a:rPr lang="en-US" u="sng" dirty="0"/>
            <a:t> </a:t>
          </a:r>
          <a:r>
            <a:rPr lang="en-US" dirty="0"/>
            <a:t>one meal free of charge. This is considered an allowable expense. </a:t>
          </a:r>
          <a:r>
            <a:rPr lang="en-US" b="1" dirty="0"/>
            <a:t>Meals must be marked on the daily meal count form in the appropriate adult meal section but never claimed for reimbursement! </a:t>
          </a:r>
          <a:r>
            <a:rPr lang="en-US" dirty="0"/>
            <a:t>Reimbursement is only for meals served to children.</a:t>
          </a:r>
        </a:p>
      </dgm:t>
    </dgm:pt>
    <dgm:pt modelId="{ABA9F522-BB47-4D3E-BACE-4596323E41A6}" type="parTrans" cxnId="{EBE33D0C-C593-4C2D-8420-7394A2930AFA}">
      <dgm:prSet/>
      <dgm:spPr/>
      <dgm:t>
        <a:bodyPr/>
        <a:lstStyle/>
        <a:p>
          <a:endParaRPr lang="en-US"/>
        </a:p>
      </dgm:t>
    </dgm:pt>
    <dgm:pt modelId="{23C194E4-DFD2-4C97-B2EE-81BD6E6CE611}" type="sibTrans" cxnId="{EBE33D0C-C593-4C2D-8420-7394A2930AFA}">
      <dgm:prSet/>
      <dgm:spPr/>
      <dgm:t>
        <a:bodyPr/>
        <a:lstStyle/>
        <a:p>
          <a:endParaRPr lang="en-US"/>
        </a:p>
      </dgm:t>
    </dgm:pt>
    <dgm:pt modelId="{20396041-0F69-4998-A5DB-CC7E56AD0FAA}">
      <dgm:prSet/>
      <dgm:spPr/>
      <dgm:t>
        <a:bodyPr/>
        <a:lstStyle/>
        <a:p>
          <a:pPr>
            <a:lnSpc>
              <a:spcPct val="100000"/>
            </a:lnSpc>
            <a:defRPr b="1"/>
          </a:pPr>
          <a:r>
            <a:rPr lang="en-US" dirty="0"/>
            <a:t>If the site offers meals to Non-Program adults, the meals must either be purchased, or donations must be obtained from an outside source to cover the cost of the meals.</a:t>
          </a:r>
        </a:p>
      </dgm:t>
    </dgm:pt>
    <dgm:pt modelId="{8640B969-C673-47DB-8582-911C613DA1FA}" type="parTrans" cxnId="{B46AC83B-12B4-43A4-A52B-0109DEA15381}">
      <dgm:prSet/>
      <dgm:spPr/>
      <dgm:t>
        <a:bodyPr/>
        <a:lstStyle/>
        <a:p>
          <a:endParaRPr lang="en-US"/>
        </a:p>
      </dgm:t>
    </dgm:pt>
    <dgm:pt modelId="{04577A5E-6D66-47A6-B637-3F4B7E52E7EF}" type="sibTrans" cxnId="{B46AC83B-12B4-43A4-A52B-0109DEA15381}">
      <dgm:prSet/>
      <dgm:spPr/>
      <dgm:t>
        <a:bodyPr/>
        <a:lstStyle/>
        <a:p>
          <a:endParaRPr lang="en-US"/>
        </a:p>
      </dgm:t>
    </dgm:pt>
    <dgm:pt modelId="{D23B2946-B435-4E71-A7C8-9AD9444E9B90}">
      <dgm:prSet/>
      <dgm:spPr/>
      <dgm:t>
        <a:bodyPr/>
        <a:lstStyle/>
        <a:p>
          <a:pPr>
            <a:lnSpc>
              <a:spcPct val="100000"/>
            </a:lnSpc>
          </a:pPr>
          <a:endParaRPr lang="en-US" dirty="0"/>
        </a:p>
      </dgm:t>
    </dgm:pt>
    <dgm:pt modelId="{F93418E4-9E39-4C33-ACEC-3BF5FE53EA0D}" type="parTrans" cxnId="{D2B4E8D6-98B1-4ACC-AE92-5018877702DC}">
      <dgm:prSet/>
      <dgm:spPr/>
      <dgm:t>
        <a:bodyPr/>
        <a:lstStyle/>
        <a:p>
          <a:endParaRPr lang="en-US"/>
        </a:p>
      </dgm:t>
    </dgm:pt>
    <dgm:pt modelId="{A6A25A87-0576-40B7-8DB0-54ED03EA6C1A}" type="sibTrans" cxnId="{D2B4E8D6-98B1-4ACC-AE92-5018877702DC}">
      <dgm:prSet/>
      <dgm:spPr/>
      <dgm:t>
        <a:bodyPr/>
        <a:lstStyle/>
        <a:p>
          <a:endParaRPr lang="en-US"/>
        </a:p>
      </dgm:t>
    </dgm:pt>
    <dgm:pt modelId="{33B3AC0C-0D02-426B-B0DD-A876E90CB872}" type="pres">
      <dgm:prSet presAssocID="{BD93A1FA-DB19-4478-9460-6FED3F6F6905}" presName="root" presStyleCnt="0">
        <dgm:presLayoutVars>
          <dgm:dir/>
          <dgm:resizeHandles val="exact"/>
        </dgm:presLayoutVars>
      </dgm:prSet>
      <dgm:spPr/>
    </dgm:pt>
    <dgm:pt modelId="{B993601F-5133-4CE9-B898-7F11EAC46712}" type="pres">
      <dgm:prSet presAssocID="{63020EAE-4B7C-41F5-A7E1-3D2BD8AFADF1}" presName="compNode" presStyleCnt="0"/>
      <dgm:spPr/>
    </dgm:pt>
    <dgm:pt modelId="{84CF460F-A1C9-44BA-8A89-47CF68AFEAB4}" type="pres">
      <dgm:prSet presAssocID="{63020EAE-4B7C-41F5-A7E1-3D2BD8AFADF1}" presName="iconRect" presStyleLbl="node1" presStyleIdx="0" presStyleCnt="2" custLinFactNeighborX="-721" custLinFactNeighborY="7870"/>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Schoolhouse with solid fill"/>
        </a:ext>
      </dgm:extLst>
    </dgm:pt>
    <dgm:pt modelId="{0E4CA5E6-48EA-4185-9AE2-419117E2D1FD}" type="pres">
      <dgm:prSet presAssocID="{63020EAE-4B7C-41F5-A7E1-3D2BD8AFADF1}" presName="iconSpace" presStyleCnt="0"/>
      <dgm:spPr/>
    </dgm:pt>
    <dgm:pt modelId="{1993AF6E-B631-426C-8E63-9EC742882659}" type="pres">
      <dgm:prSet presAssocID="{63020EAE-4B7C-41F5-A7E1-3D2BD8AFADF1}" presName="parTx" presStyleLbl="revTx" presStyleIdx="0" presStyleCnt="4">
        <dgm:presLayoutVars>
          <dgm:chMax val="0"/>
          <dgm:chPref val="0"/>
        </dgm:presLayoutVars>
      </dgm:prSet>
      <dgm:spPr/>
    </dgm:pt>
    <dgm:pt modelId="{0947C88E-0BBB-452B-90CA-D1E9BFAB0E92}" type="pres">
      <dgm:prSet presAssocID="{63020EAE-4B7C-41F5-A7E1-3D2BD8AFADF1}" presName="txSpace" presStyleCnt="0"/>
      <dgm:spPr/>
    </dgm:pt>
    <dgm:pt modelId="{8A4CA36E-D321-4362-8B52-EDA8375CC08C}" type="pres">
      <dgm:prSet presAssocID="{63020EAE-4B7C-41F5-A7E1-3D2BD8AFADF1}" presName="desTx" presStyleLbl="revTx" presStyleIdx="1" presStyleCnt="4">
        <dgm:presLayoutVars/>
      </dgm:prSet>
      <dgm:spPr/>
    </dgm:pt>
    <dgm:pt modelId="{9D811B19-95C5-4151-AE01-4FA79EE9CA35}" type="pres">
      <dgm:prSet presAssocID="{23C194E4-DFD2-4C97-B2EE-81BD6E6CE611}" presName="sibTrans" presStyleCnt="0"/>
      <dgm:spPr/>
    </dgm:pt>
    <dgm:pt modelId="{98E6E58A-9C7A-4204-AD0F-32227CDCE89F}" type="pres">
      <dgm:prSet presAssocID="{20396041-0F69-4998-A5DB-CC7E56AD0FAA}" presName="compNode" presStyleCnt="0"/>
      <dgm:spPr/>
    </dgm:pt>
    <dgm:pt modelId="{70E1CA18-0C09-48D5-A56F-4B93D445E63F}" type="pres">
      <dgm:prSet presAssocID="{20396041-0F69-4998-A5DB-CC7E56AD0FAA}" presName="iconRect" presStyleLbl="node1" presStyleIdx="1" presStyleCnt="2" custLinFactNeighborX="1699" custLinFactNeighborY="7870"/>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erson Eating"/>
        </a:ext>
      </dgm:extLst>
    </dgm:pt>
    <dgm:pt modelId="{A34821F6-A0CE-4A74-BED0-169AD8C909CD}" type="pres">
      <dgm:prSet presAssocID="{20396041-0F69-4998-A5DB-CC7E56AD0FAA}" presName="iconSpace" presStyleCnt="0"/>
      <dgm:spPr/>
    </dgm:pt>
    <dgm:pt modelId="{64329139-BE28-4740-90ED-E383891843D6}" type="pres">
      <dgm:prSet presAssocID="{20396041-0F69-4998-A5DB-CC7E56AD0FAA}" presName="parTx" presStyleLbl="revTx" presStyleIdx="2" presStyleCnt="4" custLinFactNeighborX="555" custLinFactNeighborY="6278">
        <dgm:presLayoutVars>
          <dgm:chMax val="0"/>
          <dgm:chPref val="0"/>
        </dgm:presLayoutVars>
      </dgm:prSet>
      <dgm:spPr/>
    </dgm:pt>
    <dgm:pt modelId="{77910382-CDA3-4F69-8465-6A8BBE66E808}" type="pres">
      <dgm:prSet presAssocID="{20396041-0F69-4998-A5DB-CC7E56AD0FAA}" presName="txSpace" presStyleCnt="0"/>
      <dgm:spPr/>
    </dgm:pt>
    <dgm:pt modelId="{5C7B8F54-915A-4BA0-9528-FCCBE1958FC3}" type="pres">
      <dgm:prSet presAssocID="{20396041-0F69-4998-A5DB-CC7E56AD0FAA}" presName="desTx" presStyleLbl="revTx" presStyleIdx="3" presStyleCnt="4">
        <dgm:presLayoutVars/>
      </dgm:prSet>
      <dgm:spPr/>
    </dgm:pt>
  </dgm:ptLst>
  <dgm:cxnLst>
    <dgm:cxn modelId="{5D7F9304-3D76-4E8C-8D91-7F12F77A2DE0}" type="presOf" srcId="{63020EAE-4B7C-41F5-A7E1-3D2BD8AFADF1}" destId="{1993AF6E-B631-426C-8E63-9EC742882659}" srcOrd="0" destOrd="0" presId="urn:microsoft.com/office/officeart/2018/5/layout/CenteredIconLabelDescriptionList"/>
    <dgm:cxn modelId="{EBE33D0C-C593-4C2D-8420-7394A2930AFA}" srcId="{BD93A1FA-DB19-4478-9460-6FED3F6F6905}" destId="{63020EAE-4B7C-41F5-A7E1-3D2BD8AFADF1}" srcOrd="0" destOrd="0" parTransId="{ABA9F522-BB47-4D3E-BACE-4596323E41A6}" sibTransId="{23C194E4-DFD2-4C97-B2EE-81BD6E6CE611}"/>
    <dgm:cxn modelId="{B46AC83B-12B4-43A4-A52B-0109DEA15381}" srcId="{BD93A1FA-DB19-4478-9460-6FED3F6F6905}" destId="{20396041-0F69-4998-A5DB-CC7E56AD0FAA}" srcOrd="1" destOrd="0" parTransId="{8640B969-C673-47DB-8582-911C613DA1FA}" sibTransId="{04577A5E-6D66-47A6-B637-3F4B7E52E7EF}"/>
    <dgm:cxn modelId="{DD608777-F7C3-4D7F-A16D-03C8D1D4A986}" type="presOf" srcId="{20396041-0F69-4998-A5DB-CC7E56AD0FAA}" destId="{64329139-BE28-4740-90ED-E383891843D6}" srcOrd="0" destOrd="0" presId="urn:microsoft.com/office/officeart/2018/5/layout/CenteredIconLabelDescriptionList"/>
    <dgm:cxn modelId="{778FF58B-B41D-42B6-A023-16D0AFD15AD6}" type="presOf" srcId="{BD93A1FA-DB19-4478-9460-6FED3F6F6905}" destId="{33B3AC0C-0D02-426B-B0DD-A876E90CB872}" srcOrd="0" destOrd="0" presId="urn:microsoft.com/office/officeart/2018/5/layout/CenteredIconLabelDescriptionList"/>
    <dgm:cxn modelId="{D2B4E8D6-98B1-4ACC-AE92-5018877702DC}" srcId="{20396041-0F69-4998-A5DB-CC7E56AD0FAA}" destId="{D23B2946-B435-4E71-A7C8-9AD9444E9B90}" srcOrd="0" destOrd="0" parTransId="{F93418E4-9E39-4C33-ACEC-3BF5FE53EA0D}" sibTransId="{A6A25A87-0576-40B7-8DB0-54ED03EA6C1A}"/>
    <dgm:cxn modelId="{A8F5FBEF-F32B-441E-9D1D-37FD7ED192F2}" type="presOf" srcId="{D23B2946-B435-4E71-A7C8-9AD9444E9B90}" destId="{5C7B8F54-915A-4BA0-9528-FCCBE1958FC3}" srcOrd="0" destOrd="0" presId="urn:microsoft.com/office/officeart/2018/5/layout/CenteredIconLabelDescriptionList"/>
    <dgm:cxn modelId="{0464AF06-9B7C-4DD9-9535-C44E56B8E80D}" type="presParOf" srcId="{33B3AC0C-0D02-426B-B0DD-A876E90CB872}" destId="{B993601F-5133-4CE9-B898-7F11EAC46712}" srcOrd="0" destOrd="0" presId="urn:microsoft.com/office/officeart/2018/5/layout/CenteredIconLabelDescriptionList"/>
    <dgm:cxn modelId="{43CCB4CF-6A0D-4F53-8C35-637CF01D345C}" type="presParOf" srcId="{B993601F-5133-4CE9-B898-7F11EAC46712}" destId="{84CF460F-A1C9-44BA-8A89-47CF68AFEAB4}" srcOrd="0" destOrd="0" presId="urn:microsoft.com/office/officeart/2018/5/layout/CenteredIconLabelDescriptionList"/>
    <dgm:cxn modelId="{AC867BFF-AD37-4075-BD02-BE8E593BA33A}" type="presParOf" srcId="{B993601F-5133-4CE9-B898-7F11EAC46712}" destId="{0E4CA5E6-48EA-4185-9AE2-419117E2D1FD}" srcOrd="1" destOrd="0" presId="urn:microsoft.com/office/officeart/2018/5/layout/CenteredIconLabelDescriptionList"/>
    <dgm:cxn modelId="{E5930BA4-012C-47A5-8C71-31105F9B45EB}" type="presParOf" srcId="{B993601F-5133-4CE9-B898-7F11EAC46712}" destId="{1993AF6E-B631-426C-8E63-9EC742882659}" srcOrd="2" destOrd="0" presId="urn:microsoft.com/office/officeart/2018/5/layout/CenteredIconLabelDescriptionList"/>
    <dgm:cxn modelId="{C040EF13-25D0-4414-9CD0-99B36CBB1AF6}" type="presParOf" srcId="{B993601F-5133-4CE9-B898-7F11EAC46712}" destId="{0947C88E-0BBB-452B-90CA-D1E9BFAB0E92}" srcOrd="3" destOrd="0" presId="urn:microsoft.com/office/officeart/2018/5/layout/CenteredIconLabelDescriptionList"/>
    <dgm:cxn modelId="{383F7159-74FA-4BDD-9E87-1D7A5C9F0ECF}" type="presParOf" srcId="{B993601F-5133-4CE9-B898-7F11EAC46712}" destId="{8A4CA36E-D321-4362-8B52-EDA8375CC08C}" srcOrd="4" destOrd="0" presId="urn:microsoft.com/office/officeart/2018/5/layout/CenteredIconLabelDescriptionList"/>
    <dgm:cxn modelId="{B3EF7022-08EF-4ECC-951F-48E2FFF4CE90}" type="presParOf" srcId="{33B3AC0C-0D02-426B-B0DD-A876E90CB872}" destId="{9D811B19-95C5-4151-AE01-4FA79EE9CA35}" srcOrd="1" destOrd="0" presId="urn:microsoft.com/office/officeart/2018/5/layout/CenteredIconLabelDescriptionList"/>
    <dgm:cxn modelId="{70B6181C-1AB7-4014-9140-5695BBC8C83E}" type="presParOf" srcId="{33B3AC0C-0D02-426B-B0DD-A876E90CB872}" destId="{98E6E58A-9C7A-4204-AD0F-32227CDCE89F}" srcOrd="2" destOrd="0" presId="urn:microsoft.com/office/officeart/2018/5/layout/CenteredIconLabelDescriptionList"/>
    <dgm:cxn modelId="{028167E1-FB7C-410D-AFFE-CC4378A68B89}" type="presParOf" srcId="{98E6E58A-9C7A-4204-AD0F-32227CDCE89F}" destId="{70E1CA18-0C09-48D5-A56F-4B93D445E63F}" srcOrd="0" destOrd="0" presId="urn:microsoft.com/office/officeart/2018/5/layout/CenteredIconLabelDescriptionList"/>
    <dgm:cxn modelId="{47389DD8-B2E7-4BDE-B3C0-250A311C49ED}" type="presParOf" srcId="{98E6E58A-9C7A-4204-AD0F-32227CDCE89F}" destId="{A34821F6-A0CE-4A74-BED0-169AD8C909CD}" srcOrd="1" destOrd="0" presId="urn:microsoft.com/office/officeart/2018/5/layout/CenteredIconLabelDescriptionList"/>
    <dgm:cxn modelId="{F04A8BC7-6FB1-4248-896B-9E929B3A2F63}" type="presParOf" srcId="{98E6E58A-9C7A-4204-AD0F-32227CDCE89F}" destId="{64329139-BE28-4740-90ED-E383891843D6}" srcOrd="2" destOrd="0" presId="urn:microsoft.com/office/officeart/2018/5/layout/CenteredIconLabelDescriptionList"/>
    <dgm:cxn modelId="{DD74A6B6-DF27-4687-99F2-B1FA34EB1E91}" type="presParOf" srcId="{98E6E58A-9C7A-4204-AD0F-32227CDCE89F}" destId="{77910382-CDA3-4F69-8465-6A8BBE66E808}" srcOrd="3" destOrd="0" presId="urn:microsoft.com/office/officeart/2018/5/layout/CenteredIconLabelDescriptionList"/>
    <dgm:cxn modelId="{3BE9434A-7B67-45A0-B4F6-2734DDBD4DC7}" type="presParOf" srcId="{98E6E58A-9C7A-4204-AD0F-32227CDCE89F}" destId="{5C7B8F54-915A-4BA0-9528-FCCBE1958FC3}"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B89BE4A-9D63-4807-8DBE-EA22A74F585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BAB7BB7-5C08-4654-B789-60119FBC5E97}">
      <dgm:prSet custT="1"/>
      <dgm:spPr/>
      <dgm:t>
        <a:bodyPr/>
        <a:lstStyle/>
        <a:p>
          <a:r>
            <a:rPr lang="en-US" sz="2000" b="0" i="0" dirty="0"/>
            <a:t>The role of the sponsor’s monitor is to ensure full compliance of all SFSP regulations through sponsor self-monitoring visits. </a:t>
          </a:r>
          <a:endParaRPr lang="en-US" sz="2000" dirty="0"/>
        </a:p>
      </dgm:t>
    </dgm:pt>
    <dgm:pt modelId="{2D039554-5BB6-4BD8-A31B-C5C12738FA90}" type="parTrans" cxnId="{FCBD1402-07EA-4C8A-A59E-275CBECDF9FE}">
      <dgm:prSet/>
      <dgm:spPr/>
      <dgm:t>
        <a:bodyPr/>
        <a:lstStyle/>
        <a:p>
          <a:endParaRPr lang="en-US"/>
        </a:p>
      </dgm:t>
    </dgm:pt>
    <dgm:pt modelId="{2611846B-F584-4DC9-8798-74CC25A13139}" type="sibTrans" cxnId="{FCBD1402-07EA-4C8A-A59E-275CBECDF9FE}">
      <dgm:prSet/>
      <dgm:spPr/>
      <dgm:t>
        <a:bodyPr/>
        <a:lstStyle/>
        <a:p>
          <a:endParaRPr lang="en-US"/>
        </a:p>
      </dgm:t>
    </dgm:pt>
    <dgm:pt modelId="{3B8AC516-4409-4954-A4CA-FA32940FDAF2}">
      <dgm:prSet custT="1"/>
      <dgm:spPr/>
      <dgm:t>
        <a:bodyPr/>
        <a:lstStyle/>
        <a:p>
          <a:r>
            <a:rPr lang="en-US" sz="2000" b="0" i="0" dirty="0"/>
            <a:t>The sponsor monitor must be independent of the day-to-day operations of the sites they monitor. </a:t>
          </a:r>
          <a:endParaRPr lang="en-US" sz="2000" dirty="0"/>
        </a:p>
      </dgm:t>
    </dgm:pt>
    <dgm:pt modelId="{5BD9B98F-12F7-4BEA-AFCF-15D0F548D284}" type="parTrans" cxnId="{6E314B0A-9912-4270-BE80-3DE26BAB3249}">
      <dgm:prSet/>
      <dgm:spPr/>
      <dgm:t>
        <a:bodyPr/>
        <a:lstStyle/>
        <a:p>
          <a:endParaRPr lang="en-US"/>
        </a:p>
      </dgm:t>
    </dgm:pt>
    <dgm:pt modelId="{4561CD84-2996-4997-9FFC-D21BE03BEA4A}" type="sibTrans" cxnId="{6E314B0A-9912-4270-BE80-3DE26BAB3249}">
      <dgm:prSet/>
      <dgm:spPr/>
      <dgm:t>
        <a:bodyPr/>
        <a:lstStyle/>
        <a:p>
          <a:endParaRPr lang="en-US"/>
        </a:p>
      </dgm:t>
    </dgm:pt>
    <dgm:pt modelId="{215DFC45-339A-4977-9228-85CF36132E6E}">
      <dgm:prSet custT="1"/>
      <dgm:spPr/>
      <dgm:t>
        <a:bodyPr/>
        <a:lstStyle/>
        <a:p>
          <a:r>
            <a:rPr lang="en-US" sz="2000" b="0" i="0" dirty="0">
              <a:solidFill>
                <a:schemeClr val="bg2"/>
              </a:solidFill>
            </a:rPr>
            <a:t>The sponsor monitor must be knowledgeable of all SFSP requirements and regulations and be able to objectively monitor sites, answer questions and provide training and technical assistance to site staff.</a:t>
          </a:r>
          <a:endParaRPr lang="en-US" sz="2000" dirty="0">
            <a:solidFill>
              <a:schemeClr val="bg2"/>
            </a:solidFill>
          </a:endParaRPr>
        </a:p>
      </dgm:t>
    </dgm:pt>
    <dgm:pt modelId="{540BFC7B-5477-446F-BDDB-B2A440DF16CF}" type="parTrans" cxnId="{EA364358-35B1-42D5-8DFA-3F2F02264989}">
      <dgm:prSet/>
      <dgm:spPr/>
      <dgm:t>
        <a:bodyPr/>
        <a:lstStyle/>
        <a:p>
          <a:endParaRPr lang="en-US"/>
        </a:p>
      </dgm:t>
    </dgm:pt>
    <dgm:pt modelId="{51190549-3E00-4115-B96E-E5D0120BD4A7}" type="sibTrans" cxnId="{EA364358-35B1-42D5-8DFA-3F2F02264989}">
      <dgm:prSet/>
      <dgm:spPr/>
      <dgm:t>
        <a:bodyPr/>
        <a:lstStyle/>
        <a:p>
          <a:endParaRPr lang="en-US"/>
        </a:p>
      </dgm:t>
    </dgm:pt>
    <dgm:pt modelId="{F3446061-370E-45AA-A554-E37CCAFE17B2}" type="pres">
      <dgm:prSet presAssocID="{EB89BE4A-9D63-4807-8DBE-EA22A74F585C}" presName="root" presStyleCnt="0">
        <dgm:presLayoutVars>
          <dgm:dir/>
          <dgm:resizeHandles val="exact"/>
        </dgm:presLayoutVars>
      </dgm:prSet>
      <dgm:spPr/>
    </dgm:pt>
    <dgm:pt modelId="{9FD1CA02-EBF1-42DB-81E7-3CCF712822B1}" type="pres">
      <dgm:prSet presAssocID="{EBAB7BB7-5C08-4654-B789-60119FBC5E97}" presName="compNode" presStyleCnt="0"/>
      <dgm:spPr/>
    </dgm:pt>
    <dgm:pt modelId="{EDF1C34B-F63D-420F-AAA4-EE9C009F457B}" type="pres">
      <dgm:prSet presAssocID="{EBAB7BB7-5C08-4654-B789-60119FBC5E97}" presName="bgRect" presStyleLbl="bgShp" presStyleIdx="0" presStyleCnt="3"/>
      <dgm:spPr/>
    </dgm:pt>
    <dgm:pt modelId="{5C7B54E2-0605-4942-AF63-1E3A48109E41}" type="pres">
      <dgm:prSet presAssocID="{EBAB7BB7-5C08-4654-B789-60119FBC5E97}"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Meeting"/>
        </a:ext>
      </dgm:extLst>
    </dgm:pt>
    <dgm:pt modelId="{212AE0B0-B848-411F-AA32-B4F6307B01C9}" type="pres">
      <dgm:prSet presAssocID="{EBAB7BB7-5C08-4654-B789-60119FBC5E97}" presName="spaceRect" presStyleCnt="0"/>
      <dgm:spPr/>
    </dgm:pt>
    <dgm:pt modelId="{72C84D58-BF19-42A7-9F7B-980BE399E8B9}" type="pres">
      <dgm:prSet presAssocID="{EBAB7BB7-5C08-4654-B789-60119FBC5E97}" presName="parTx" presStyleLbl="revTx" presStyleIdx="0" presStyleCnt="3">
        <dgm:presLayoutVars>
          <dgm:chMax val="0"/>
          <dgm:chPref val="0"/>
        </dgm:presLayoutVars>
      </dgm:prSet>
      <dgm:spPr/>
    </dgm:pt>
    <dgm:pt modelId="{2860D16B-A8B2-439D-A49E-573E65474CB4}" type="pres">
      <dgm:prSet presAssocID="{2611846B-F584-4DC9-8798-74CC25A13139}" presName="sibTrans" presStyleCnt="0"/>
      <dgm:spPr/>
    </dgm:pt>
    <dgm:pt modelId="{441C2591-9ABC-46BE-832A-4DEABB85F03B}" type="pres">
      <dgm:prSet presAssocID="{3B8AC516-4409-4954-A4CA-FA32940FDAF2}" presName="compNode" presStyleCnt="0"/>
      <dgm:spPr/>
    </dgm:pt>
    <dgm:pt modelId="{750ADF9F-D39A-4FE1-8B66-CFF5622B0EFF}" type="pres">
      <dgm:prSet presAssocID="{3B8AC516-4409-4954-A4CA-FA32940FDAF2}" presName="bgRect" presStyleLbl="bgShp" presStyleIdx="1" presStyleCnt="3"/>
      <dgm:spPr/>
    </dgm:pt>
    <dgm:pt modelId="{8BFCAA7B-D773-4BAF-8077-11C7F74CACD9}" type="pres">
      <dgm:prSet presAssocID="{3B8AC516-4409-4954-A4CA-FA32940FDAF2}"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levision"/>
        </a:ext>
      </dgm:extLst>
    </dgm:pt>
    <dgm:pt modelId="{65A57DDE-424A-4870-B119-23B83781BDF6}" type="pres">
      <dgm:prSet presAssocID="{3B8AC516-4409-4954-A4CA-FA32940FDAF2}" presName="spaceRect" presStyleCnt="0"/>
      <dgm:spPr/>
    </dgm:pt>
    <dgm:pt modelId="{FBC3E727-6BDB-4797-9A84-63155F0FAC90}" type="pres">
      <dgm:prSet presAssocID="{3B8AC516-4409-4954-A4CA-FA32940FDAF2}" presName="parTx" presStyleLbl="revTx" presStyleIdx="1" presStyleCnt="3">
        <dgm:presLayoutVars>
          <dgm:chMax val="0"/>
          <dgm:chPref val="0"/>
        </dgm:presLayoutVars>
      </dgm:prSet>
      <dgm:spPr/>
    </dgm:pt>
    <dgm:pt modelId="{51EAFE81-B837-43FF-A0C3-7F22DB7CDAA6}" type="pres">
      <dgm:prSet presAssocID="{4561CD84-2996-4997-9FFC-D21BE03BEA4A}" presName="sibTrans" presStyleCnt="0"/>
      <dgm:spPr/>
    </dgm:pt>
    <dgm:pt modelId="{24934E40-A978-40CA-ADBE-8B09E263B3CC}" type="pres">
      <dgm:prSet presAssocID="{215DFC45-339A-4977-9228-85CF36132E6E}" presName="compNode" presStyleCnt="0"/>
      <dgm:spPr/>
    </dgm:pt>
    <dgm:pt modelId="{3ACAB493-29B8-4F41-BAF5-0141EE771768}" type="pres">
      <dgm:prSet presAssocID="{215DFC45-339A-4977-9228-85CF36132E6E}" presName="bgRect" presStyleLbl="bgShp" presStyleIdx="2" presStyleCnt="3"/>
      <dgm:spPr/>
    </dgm:pt>
    <dgm:pt modelId="{33DD865D-EAC2-4FAA-B38A-4FD373FC309A}" type="pres">
      <dgm:prSet presAssocID="{215DFC45-339A-4977-9228-85CF36132E6E}"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Presentation with Checklist"/>
        </a:ext>
      </dgm:extLst>
    </dgm:pt>
    <dgm:pt modelId="{C58045C2-FD6A-420B-91C6-C3A13EE8A417}" type="pres">
      <dgm:prSet presAssocID="{215DFC45-339A-4977-9228-85CF36132E6E}" presName="spaceRect" presStyleCnt="0"/>
      <dgm:spPr/>
    </dgm:pt>
    <dgm:pt modelId="{90015945-A5F2-4702-BBED-CF5E6A9EE35D}" type="pres">
      <dgm:prSet presAssocID="{215DFC45-339A-4977-9228-85CF36132E6E}" presName="parTx" presStyleLbl="revTx" presStyleIdx="2" presStyleCnt="3">
        <dgm:presLayoutVars>
          <dgm:chMax val="0"/>
          <dgm:chPref val="0"/>
        </dgm:presLayoutVars>
      </dgm:prSet>
      <dgm:spPr/>
    </dgm:pt>
  </dgm:ptLst>
  <dgm:cxnLst>
    <dgm:cxn modelId="{FCBD1402-07EA-4C8A-A59E-275CBECDF9FE}" srcId="{EB89BE4A-9D63-4807-8DBE-EA22A74F585C}" destId="{EBAB7BB7-5C08-4654-B789-60119FBC5E97}" srcOrd="0" destOrd="0" parTransId="{2D039554-5BB6-4BD8-A31B-C5C12738FA90}" sibTransId="{2611846B-F584-4DC9-8798-74CC25A13139}"/>
    <dgm:cxn modelId="{50057005-54E5-43DA-B38C-B34EC63DF332}" type="presOf" srcId="{EBAB7BB7-5C08-4654-B789-60119FBC5E97}" destId="{72C84D58-BF19-42A7-9F7B-980BE399E8B9}" srcOrd="0" destOrd="0" presId="urn:microsoft.com/office/officeart/2018/2/layout/IconVerticalSolidList"/>
    <dgm:cxn modelId="{6E314B0A-9912-4270-BE80-3DE26BAB3249}" srcId="{EB89BE4A-9D63-4807-8DBE-EA22A74F585C}" destId="{3B8AC516-4409-4954-A4CA-FA32940FDAF2}" srcOrd="1" destOrd="0" parTransId="{5BD9B98F-12F7-4BEA-AFCF-15D0F548D284}" sibTransId="{4561CD84-2996-4997-9FFC-D21BE03BEA4A}"/>
    <dgm:cxn modelId="{5620DC0B-8195-4573-B5A8-CF907BF7280E}" type="presOf" srcId="{EB89BE4A-9D63-4807-8DBE-EA22A74F585C}" destId="{F3446061-370E-45AA-A554-E37CCAFE17B2}" srcOrd="0" destOrd="0" presId="urn:microsoft.com/office/officeart/2018/2/layout/IconVerticalSolidList"/>
    <dgm:cxn modelId="{EA364358-35B1-42D5-8DFA-3F2F02264989}" srcId="{EB89BE4A-9D63-4807-8DBE-EA22A74F585C}" destId="{215DFC45-339A-4977-9228-85CF36132E6E}" srcOrd="2" destOrd="0" parTransId="{540BFC7B-5477-446F-BDDB-B2A440DF16CF}" sibTransId="{51190549-3E00-4115-B96E-E5D0120BD4A7}"/>
    <dgm:cxn modelId="{E5B6D5B2-320C-4143-BB13-ECDE84D287BA}" type="presOf" srcId="{215DFC45-339A-4977-9228-85CF36132E6E}" destId="{90015945-A5F2-4702-BBED-CF5E6A9EE35D}" srcOrd="0" destOrd="0" presId="urn:microsoft.com/office/officeart/2018/2/layout/IconVerticalSolidList"/>
    <dgm:cxn modelId="{68FDE6B4-384D-43F1-8404-E224FFCE9C94}" type="presOf" srcId="{3B8AC516-4409-4954-A4CA-FA32940FDAF2}" destId="{FBC3E727-6BDB-4797-9A84-63155F0FAC90}" srcOrd="0" destOrd="0" presId="urn:microsoft.com/office/officeart/2018/2/layout/IconVerticalSolidList"/>
    <dgm:cxn modelId="{84D14D27-B9F3-4C42-AF44-B2CA8AFAD4F0}" type="presParOf" srcId="{F3446061-370E-45AA-A554-E37CCAFE17B2}" destId="{9FD1CA02-EBF1-42DB-81E7-3CCF712822B1}" srcOrd="0" destOrd="0" presId="urn:microsoft.com/office/officeart/2018/2/layout/IconVerticalSolidList"/>
    <dgm:cxn modelId="{CF156A3B-29EA-45DD-BB41-B7781EF3D0AA}" type="presParOf" srcId="{9FD1CA02-EBF1-42DB-81E7-3CCF712822B1}" destId="{EDF1C34B-F63D-420F-AAA4-EE9C009F457B}" srcOrd="0" destOrd="0" presId="urn:microsoft.com/office/officeart/2018/2/layout/IconVerticalSolidList"/>
    <dgm:cxn modelId="{3536DE21-704C-4168-A319-CCE99F6749E2}" type="presParOf" srcId="{9FD1CA02-EBF1-42DB-81E7-3CCF712822B1}" destId="{5C7B54E2-0605-4942-AF63-1E3A48109E41}" srcOrd="1" destOrd="0" presId="urn:microsoft.com/office/officeart/2018/2/layout/IconVerticalSolidList"/>
    <dgm:cxn modelId="{91538C8F-1477-4047-A4FD-BBB49B1BB110}" type="presParOf" srcId="{9FD1CA02-EBF1-42DB-81E7-3CCF712822B1}" destId="{212AE0B0-B848-411F-AA32-B4F6307B01C9}" srcOrd="2" destOrd="0" presId="urn:microsoft.com/office/officeart/2018/2/layout/IconVerticalSolidList"/>
    <dgm:cxn modelId="{090EC803-B0F5-4B3C-8926-B1F4C489E2C4}" type="presParOf" srcId="{9FD1CA02-EBF1-42DB-81E7-3CCF712822B1}" destId="{72C84D58-BF19-42A7-9F7B-980BE399E8B9}" srcOrd="3" destOrd="0" presId="urn:microsoft.com/office/officeart/2018/2/layout/IconVerticalSolidList"/>
    <dgm:cxn modelId="{16F0E730-190A-45CA-8668-D8BDA414C974}" type="presParOf" srcId="{F3446061-370E-45AA-A554-E37CCAFE17B2}" destId="{2860D16B-A8B2-439D-A49E-573E65474CB4}" srcOrd="1" destOrd="0" presId="urn:microsoft.com/office/officeart/2018/2/layout/IconVerticalSolidList"/>
    <dgm:cxn modelId="{598DED61-0203-4547-A9E7-F013AEC08D16}" type="presParOf" srcId="{F3446061-370E-45AA-A554-E37CCAFE17B2}" destId="{441C2591-9ABC-46BE-832A-4DEABB85F03B}" srcOrd="2" destOrd="0" presId="urn:microsoft.com/office/officeart/2018/2/layout/IconVerticalSolidList"/>
    <dgm:cxn modelId="{DA37864A-7C64-4548-A20E-A6C85CB69CEF}" type="presParOf" srcId="{441C2591-9ABC-46BE-832A-4DEABB85F03B}" destId="{750ADF9F-D39A-4FE1-8B66-CFF5622B0EFF}" srcOrd="0" destOrd="0" presId="urn:microsoft.com/office/officeart/2018/2/layout/IconVerticalSolidList"/>
    <dgm:cxn modelId="{8403235A-4227-4047-BE52-D74DCBF60DAA}" type="presParOf" srcId="{441C2591-9ABC-46BE-832A-4DEABB85F03B}" destId="{8BFCAA7B-D773-4BAF-8077-11C7F74CACD9}" srcOrd="1" destOrd="0" presId="urn:microsoft.com/office/officeart/2018/2/layout/IconVerticalSolidList"/>
    <dgm:cxn modelId="{6ED2550F-4F12-4E76-89EB-D81BC96C7558}" type="presParOf" srcId="{441C2591-9ABC-46BE-832A-4DEABB85F03B}" destId="{65A57DDE-424A-4870-B119-23B83781BDF6}" srcOrd="2" destOrd="0" presId="urn:microsoft.com/office/officeart/2018/2/layout/IconVerticalSolidList"/>
    <dgm:cxn modelId="{845C2D7B-17DD-4055-9B3C-8CDB953043C9}" type="presParOf" srcId="{441C2591-9ABC-46BE-832A-4DEABB85F03B}" destId="{FBC3E727-6BDB-4797-9A84-63155F0FAC90}" srcOrd="3" destOrd="0" presId="urn:microsoft.com/office/officeart/2018/2/layout/IconVerticalSolidList"/>
    <dgm:cxn modelId="{D493A6EE-5E09-4605-BBD2-FC65D3D449DA}" type="presParOf" srcId="{F3446061-370E-45AA-A554-E37CCAFE17B2}" destId="{51EAFE81-B837-43FF-A0C3-7F22DB7CDAA6}" srcOrd="3" destOrd="0" presId="urn:microsoft.com/office/officeart/2018/2/layout/IconVerticalSolidList"/>
    <dgm:cxn modelId="{16E3A823-5BB6-44A3-84E6-7CBCCD1604E5}" type="presParOf" srcId="{F3446061-370E-45AA-A554-E37CCAFE17B2}" destId="{24934E40-A978-40CA-ADBE-8B09E263B3CC}" srcOrd="4" destOrd="0" presId="urn:microsoft.com/office/officeart/2018/2/layout/IconVerticalSolidList"/>
    <dgm:cxn modelId="{2E27FF3E-C78E-442C-BE25-A0F1DC0ACF26}" type="presParOf" srcId="{24934E40-A978-40CA-ADBE-8B09E263B3CC}" destId="{3ACAB493-29B8-4F41-BAF5-0141EE771768}" srcOrd="0" destOrd="0" presId="urn:microsoft.com/office/officeart/2018/2/layout/IconVerticalSolidList"/>
    <dgm:cxn modelId="{2A1C3B87-CB34-4486-800E-32B283442551}" type="presParOf" srcId="{24934E40-A978-40CA-ADBE-8B09E263B3CC}" destId="{33DD865D-EAC2-4FAA-B38A-4FD373FC309A}" srcOrd="1" destOrd="0" presId="urn:microsoft.com/office/officeart/2018/2/layout/IconVerticalSolidList"/>
    <dgm:cxn modelId="{F641BBCD-84C1-455E-82B3-6A3B6699771A}" type="presParOf" srcId="{24934E40-A978-40CA-ADBE-8B09E263B3CC}" destId="{C58045C2-FD6A-420B-91C6-C3A13EE8A417}" srcOrd="2" destOrd="0" presId="urn:microsoft.com/office/officeart/2018/2/layout/IconVerticalSolidList"/>
    <dgm:cxn modelId="{9FF71CC6-FE3E-47A0-87BC-F2DE91C7D440}" type="presParOf" srcId="{24934E40-A978-40CA-ADBE-8B09E263B3CC}" destId="{90015945-A5F2-4702-BBED-CF5E6A9EE35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1376CF80-C406-4DD5-A1EE-4F7444C703E3}" type="doc">
      <dgm:prSet loTypeId="urn:microsoft.com/office/officeart/2018/5/layout/IconLeaf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352725D8-9F40-4255-ABD0-FBF2605394CF}">
      <dgm:prSet custT="1"/>
      <dgm:spPr/>
      <dgm:t>
        <a:bodyPr/>
        <a:lstStyle/>
        <a:p>
          <a:pPr>
            <a:lnSpc>
              <a:spcPct val="100000"/>
            </a:lnSpc>
            <a:defRPr cap="all"/>
          </a:pPr>
          <a:r>
            <a:rPr lang="en-US" sz="1600" b="0" i="0" dirty="0"/>
            <a:t>Knowledge of meal pattern requirements in case site staff need to make changes to the planned menu or need menu planning assistance.</a:t>
          </a:r>
          <a:endParaRPr lang="en-US" sz="1600" dirty="0"/>
        </a:p>
      </dgm:t>
    </dgm:pt>
    <dgm:pt modelId="{E9EB01A6-4863-4800-865F-873B67F93E6C}" type="parTrans" cxnId="{4F94AE57-7FAF-41EE-B280-F831F404028F}">
      <dgm:prSet/>
      <dgm:spPr/>
      <dgm:t>
        <a:bodyPr/>
        <a:lstStyle/>
        <a:p>
          <a:endParaRPr lang="en-US"/>
        </a:p>
      </dgm:t>
    </dgm:pt>
    <dgm:pt modelId="{47FB7B7D-E204-4D5E-AA06-A4A54DFCBD72}" type="sibTrans" cxnId="{4F94AE57-7FAF-41EE-B280-F831F404028F}">
      <dgm:prSet/>
      <dgm:spPr/>
      <dgm:t>
        <a:bodyPr/>
        <a:lstStyle/>
        <a:p>
          <a:endParaRPr lang="en-US"/>
        </a:p>
      </dgm:t>
    </dgm:pt>
    <dgm:pt modelId="{90B7A1BC-45A6-4D0A-8EDB-BC82CB128D59}">
      <dgm:prSet custT="1"/>
      <dgm:spPr/>
      <dgm:t>
        <a:bodyPr/>
        <a:lstStyle/>
        <a:p>
          <a:pPr>
            <a:lnSpc>
              <a:spcPct val="100000"/>
            </a:lnSpc>
            <a:defRPr cap="all"/>
          </a:pPr>
          <a:r>
            <a:rPr lang="en-US" sz="1600" b="0" i="0" dirty="0"/>
            <a:t>Understand meal counting requirements thoroughly enough to provide corrective technical assistance, as necessary.</a:t>
          </a:r>
          <a:endParaRPr lang="en-US" sz="1600" dirty="0"/>
        </a:p>
      </dgm:t>
    </dgm:pt>
    <dgm:pt modelId="{8D510729-AF31-4B11-A6D9-81E8F8F89687}" type="parTrans" cxnId="{298D3592-1F1E-4013-9669-22DECD2CA901}">
      <dgm:prSet/>
      <dgm:spPr/>
      <dgm:t>
        <a:bodyPr/>
        <a:lstStyle/>
        <a:p>
          <a:endParaRPr lang="en-US"/>
        </a:p>
      </dgm:t>
    </dgm:pt>
    <dgm:pt modelId="{F8C5C2EE-8C45-47F7-BB14-20093478ED61}" type="sibTrans" cxnId="{298D3592-1F1E-4013-9669-22DECD2CA901}">
      <dgm:prSet/>
      <dgm:spPr/>
      <dgm:t>
        <a:bodyPr/>
        <a:lstStyle/>
        <a:p>
          <a:endParaRPr lang="en-US"/>
        </a:p>
      </dgm:t>
    </dgm:pt>
    <dgm:pt modelId="{7D8F4F5E-10A3-4496-89A9-6CB32E979141}">
      <dgm:prSet custT="1"/>
      <dgm:spPr/>
      <dgm:t>
        <a:bodyPr/>
        <a:lstStyle/>
        <a:p>
          <a:pPr>
            <a:lnSpc>
              <a:spcPct val="100000"/>
            </a:lnSpc>
            <a:defRPr cap="all"/>
          </a:pPr>
          <a:r>
            <a:rPr lang="en-US" sz="1600" b="0" i="0" dirty="0"/>
            <a:t>Have a good understanding of food safety practices to be able to make suggestions when potential issues are noted.</a:t>
          </a:r>
          <a:endParaRPr lang="en-US" sz="1600" dirty="0"/>
        </a:p>
      </dgm:t>
    </dgm:pt>
    <dgm:pt modelId="{8D856767-9A89-40C8-8492-2802E393EEFE}" type="parTrans" cxnId="{EC05AF49-B8F6-4A85-9AB0-6AC8B04BFE2E}">
      <dgm:prSet/>
      <dgm:spPr/>
      <dgm:t>
        <a:bodyPr/>
        <a:lstStyle/>
        <a:p>
          <a:endParaRPr lang="en-US"/>
        </a:p>
      </dgm:t>
    </dgm:pt>
    <dgm:pt modelId="{25681802-A0DD-4F89-B2BA-A1E33ABEB036}" type="sibTrans" cxnId="{EC05AF49-B8F6-4A85-9AB0-6AC8B04BFE2E}">
      <dgm:prSet/>
      <dgm:spPr/>
      <dgm:t>
        <a:bodyPr/>
        <a:lstStyle/>
        <a:p>
          <a:endParaRPr lang="en-US"/>
        </a:p>
      </dgm:t>
    </dgm:pt>
    <dgm:pt modelId="{D53FBBEE-7CEE-459A-A216-506EBF335535}">
      <dgm:prSet custT="1"/>
      <dgm:spPr/>
      <dgm:t>
        <a:bodyPr/>
        <a:lstStyle/>
        <a:p>
          <a:pPr>
            <a:lnSpc>
              <a:spcPct val="100000"/>
            </a:lnSpc>
            <a:defRPr cap="all"/>
          </a:pPr>
          <a:r>
            <a:rPr lang="en-US" sz="1600" b="0" i="0" dirty="0"/>
            <a:t>Be able to provide Civil Rights training to site staff who may have missed training or who are newly hired.</a:t>
          </a:r>
          <a:endParaRPr lang="en-US" sz="1600" dirty="0"/>
        </a:p>
      </dgm:t>
    </dgm:pt>
    <dgm:pt modelId="{088DC509-959F-4179-B1B3-2B6171C9F21B}" type="parTrans" cxnId="{F23B4C49-A5E0-46B2-9B0D-70F57D7FA533}">
      <dgm:prSet/>
      <dgm:spPr/>
      <dgm:t>
        <a:bodyPr/>
        <a:lstStyle/>
        <a:p>
          <a:endParaRPr lang="en-US"/>
        </a:p>
      </dgm:t>
    </dgm:pt>
    <dgm:pt modelId="{D9CD86F8-13D9-4199-9B9C-C8E5C43F1B7C}" type="sibTrans" cxnId="{F23B4C49-A5E0-46B2-9B0D-70F57D7FA533}">
      <dgm:prSet/>
      <dgm:spPr/>
      <dgm:t>
        <a:bodyPr/>
        <a:lstStyle/>
        <a:p>
          <a:endParaRPr lang="en-US"/>
        </a:p>
      </dgm:t>
    </dgm:pt>
    <dgm:pt modelId="{A9A5D050-7044-4FDD-A9A3-6C45DCAEFD04}">
      <dgm:prSet custT="1"/>
      <dgm:spPr/>
      <dgm:t>
        <a:bodyPr/>
        <a:lstStyle/>
        <a:p>
          <a:pPr>
            <a:lnSpc>
              <a:spcPct val="100000"/>
            </a:lnSpc>
            <a:defRPr cap="all"/>
          </a:pPr>
          <a:r>
            <a:rPr lang="en-US" sz="1800" b="0" i="0" dirty="0"/>
            <a:t>BE ABLE TO NOTICE when meals are not eligible for </a:t>
          </a:r>
          <a:r>
            <a:rPr lang="en-US" sz="1600" b="0" i="0" dirty="0"/>
            <a:t>reimbursement</a:t>
          </a:r>
          <a:r>
            <a:rPr lang="en-US" sz="1800" b="0" i="0" dirty="0"/>
            <a:t>.</a:t>
          </a:r>
          <a:endParaRPr lang="en-US" sz="1800" dirty="0"/>
        </a:p>
      </dgm:t>
    </dgm:pt>
    <dgm:pt modelId="{EF1C7AA0-A54F-4891-AB0F-76C998919169}" type="parTrans" cxnId="{FBDA3D65-4F34-4854-9452-38705BCC9DAC}">
      <dgm:prSet/>
      <dgm:spPr/>
      <dgm:t>
        <a:bodyPr/>
        <a:lstStyle/>
        <a:p>
          <a:endParaRPr lang="en-US"/>
        </a:p>
      </dgm:t>
    </dgm:pt>
    <dgm:pt modelId="{C266D395-0211-46CB-B7EB-096E9B2AB847}" type="sibTrans" cxnId="{FBDA3D65-4F34-4854-9452-38705BCC9DAC}">
      <dgm:prSet/>
      <dgm:spPr/>
      <dgm:t>
        <a:bodyPr/>
        <a:lstStyle/>
        <a:p>
          <a:endParaRPr lang="en-US"/>
        </a:p>
      </dgm:t>
    </dgm:pt>
    <dgm:pt modelId="{5FDDD416-3846-4F95-AEAD-CEB6B910EAF1}" type="pres">
      <dgm:prSet presAssocID="{1376CF80-C406-4DD5-A1EE-4F7444C703E3}" presName="root" presStyleCnt="0">
        <dgm:presLayoutVars>
          <dgm:dir/>
          <dgm:resizeHandles val="exact"/>
        </dgm:presLayoutVars>
      </dgm:prSet>
      <dgm:spPr/>
    </dgm:pt>
    <dgm:pt modelId="{028BF63C-2FEC-40B5-9544-EB8CF7130A6B}" type="pres">
      <dgm:prSet presAssocID="{352725D8-9F40-4255-ABD0-FBF2605394CF}" presName="compNode" presStyleCnt="0"/>
      <dgm:spPr/>
    </dgm:pt>
    <dgm:pt modelId="{CA84D667-E755-4A9A-8F25-0B7C6EE9227C}" type="pres">
      <dgm:prSet presAssocID="{352725D8-9F40-4255-ABD0-FBF2605394CF}" presName="iconBgRect" presStyleLbl="bgShp" presStyleIdx="0" presStyleCnt="5"/>
      <dgm:spPr>
        <a:prstGeom prst="round2DiagRect">
          <a:avLst>
            <a:gd name="adj1" fmla="val 29727"/>
            <a:gd name="adj2" fmla="val 0"/>
          </a:avLst>
        </a:prstGeom>
      </dgm:spPr>
    </dgm:pt>
    <dgm:pt modelId="{D2E39263-42DE-430F-954F-1368413C0C77}" type="pres">
      <dgm:prSet presAssocID="{352725D8-9F40-4255-ABD0-FBF2605394CF}" presName="iconRect" presStyleLbl="node1" presStyleIdx="0"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Fork and knife"/>
        </a:ext>
      </dgm:extLst>
    </dgm:pt>
    <dgm:pt modelId="{7F0D49F8-96E5-4E67-B7A9-8B49B765CE41}" type="pres">
      <dgm:prSet presAssocID="{352725D8-9F40-4255-ABD0-FBF2605394CF}" presName="spaceRect" presStyleCnt="0"/>
      <dgm:spPr/>
    </dgm:pt>
    <dgm:pt modelId="{E5ED4E92-0012-4530-ACDF-D02AEFF44CA2}" type="pres">
      <dgm:prSet presAssocID="{352725D8-9F40-4255-ABD0-FBF2605394CF}" presName="textRect" presStyleLbl="revTx" presStyleIdx="0" presStyleCnt="5">
        <dgm:presLayoutVars>
          <dgm:chMax val="1"/>
          <dgm:chPref val="1"/>
        </dgm:presLayoutVars>
      </dgm:prSet>
      <dgm:spPr/>
    </dgm:pt>
    <dgm:pt modelId="{12FC7DFF-41EA-40D9-B3EE-5FAE5EA5BDD1}" type="pres">
      <dgm:prSet presAssocID="{47FB7B7D-E204-4D5E-AA06-A4A54DFCBD72}" presName="sibTrans" presStyleCnt="0"/>
      <dgm:spPr/>
    </dgm:pt>
    <dgm:pt modelId="{4FD83B79-ABBA-41DD-8B82-8D34FBBED247}" type="pres">
      <dgm:prSet presAssocID="{90B7A1BC-45A6-4D0A-8EDB-BC82CB128D59}" presName="compNode" presStyleCnt="0"/>
      <dgm:spPr/>
    </dgm:pt>
    <dgm:pt modelId="{CD5C1DE5-DB3F-43AD-AC75-E64A15010EB1}" type="pres">
      <dgm:prSet presAssocID="{90B7A1BC-45A6-4D0A-8EDB-BC82CB128D59}" presName="iconBgRect" presStyleLbl="bgShp" presStyleIdx="1" presStyleCnt="5"/>
      <dgm:spPr>
        <a:prstGeom prst="round2DiagRect">
          <a:avLst>
            <a:gd name="adj1" fmla="val 29727"/>
            <a:gd name="adj2" fmla="val 0"/>
          </a:avLst>
        </a:prstGeom>
      </dgm:spPr>
    </dgm:pt>
    <dgm:pt modelId="{78A211DC-50D6-4F15-A9F0-52022D6E403E}" type="pres">
      <dgm:prSet presAssocID="{90B7A1BC-45A6-4D0A-8EDB-BC82CB128D59}" presName="iconRect" presStyleLbl="node1" presStyleIdx="1"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vocado"/>
        </a:ext>
      </dgm:extLst>
    </dgm:pt>
    <dgm:pt modelId="{7A31AB53-FBCC-4CFD-BFE5-40FEE126C8DD}" type="pres">
      <dgm:prSet presAssocID="{90B7A1BC-45A6-4D0A-8EDB-BC82CB128D59}" presName="spaceRect" presStyleCnt="0"/>
      <dgm:spPr/>
    </dgm:pt>
    <dgm:pt modelId="{708859EE-2E40-4E38-AA5E-0B755C6E21B2}" type="pres">
      <dgm:prSet presAssocID="{90B7A1BC-45A6-4D0A-8EDB-BC82CB128D59}" presName="textRect" presStyleLbl="revTx" presStyleIdx="1" presStyleCnt="5">
        <dgm:presLayoutVars>
          <dgm:chMax val="1"/>
          <dgm:chPref val="1"/>
        </dgm:presLayoutVars>
      </dgm:prSet>
      <dgm:spPr/>
    </dgm:pt>
    <dgm:pt modelId="{A8A5CF3E-6C22-49F2-A153-6EDC09B4FFAB}" type="pres">
      <dgm:prSet presAssocID="{F8C5C2EE-8C45-47F7-BB14-20093478ED61}" presName="sibTrans" presStyleCnt="0"/>
      <dgm:spPr/>
    </dgm:pt>
    <dgm:pt modelId="{3EB6AD8B-DB06-48F0-ACCD-32B276E4BB11}" type="pres">
      <dgm:prSet presAssocID="{7D8F4F5E-10A3-4496-89A9-6CB32E979141}" presName="compNode" presStyleCnt="0"/>
      <dgm:spPr/>
    </dgm:pt>
    <dgm:pt modelId="{648355FB-CD90-4FFD-A1F7-E5760FEFA93E}" type="pres">
      <dgm:prSet presAssocID="{7D8F4F5E-10A3-4496-89A9-6CB32E979141}" presName="iconBgRect" presStyleLbl="bgShp" presStyleIdx="2" presStyleCnt="5"/>
      <dgm:spPr>
        <a:prstGeom prst="round2DiagRect">
          <a:avLst>
            <a:gd name="adj1" fmla="val 29727"/>
            <a:gd name="adj2" fmla="val 0"/>
          </a:avLst>
        </a:prstGeom>
      </dgm:spPr>
    </dgm:pt>
    <dgm:pt modelId="{FDED642A-3B76-47E4-A42E-C682312DF072}" type="pres">
      <dgm:prSet presAssocID="{7D8F4F5E-10A3-4496-89A9-6CB32E979141}" presName="iconRect" presStyleLbl="node1" presStyleIdx="2"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lassroom"/>
        </a:ext>
      </dgm:extLst>
    </dgm:pt>
    <dgm:pt modelId="{695C5258-1BEA-42DD-9252-F369AC6788E5}" type="pres">
      <dgm:prSet presAssocID="{7D8F4F5E-10A3-4496-89A9-6CB32E979141}" presName="spaceRect" presStyleCnt="0"/>
      <dgm:spPr/>
    </dgm:pt>
    <dgm:pt modelId="{C60D693F-94C3-4FC6-90F8-2AABEF0C280C}" type="pres">
      <dgm:prSet presAssocID="{7D8F4F5E-10A3-4496-89A9-6CB32E979141}" presName="textRect" presStyleLbl="revTx" presStyleIdx="2" presStyleCnt="5">
        <dgm:presLayoutVars>
          <dgm:chMax val="1"/>
          <dgm:chPref val="1"/>
        </dgm:presLayoutVars>
      </dgm:prSet>
      <dgm:spPr/>
    </dgm:pt>
    <dgm:pt modelId="{54AC5A77-5E90-4F7C-949F-830054EEC55C}" type="pres">
      <dgm:prSet presAssocID="{25681802-A0DD-4F89-B2BA-A1E33ABEB036}" presName="sibTrans" presStyleCnt="0"/>
      <dgm:spPr/>
    </dgm:pt>
    <dgm:pt modelId="{5A633512-0099-4EFD-8E5F-3793B33303E7}" type="pres">
      <dgm:prSet presAssocID="{D53FBBEE-7CEE-459A-A216-506EBF335535}" presName="compNode" presStyleCnt="0"/>
      <dgm:spPr/>
    </dgm:pt>
    <dgm:pt modelId="{D252CC47-8CD8-49A5-8FF9-92A02FE5DB3D}" type="pres">
      <dgm:prSet presAssocID="{D53FBBEE-7CEE-459A-A216-506EBF335535}" presName="iconBgRect" presStyleLbl="bgShp" presStyleIdx="3" presStyleCnt="5"/>
      <dgm:spPr>
        <a:prstGeom prst="round2DiagRect">
          <a:avLst>
            <a:gd name="adj1" fmla="val 29727"/>
            <a:gd name="adj2" fmla="val 0"/>
          </a:avLst>
        </a:prstGeom>
      </dgm:spPr>
    </dgm:pt>
    <dgm:pt modelId="{0AA09525-5792-48A1-8E45-BEBCF21CC96D}" type="pres">
      <dgm:prSet presAssocID="{D53FBBEE-7CEE-459A-A216-506EBF335535}" presName="iconRect" presStyleLbl="node1" presStyleIdx="3"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ffice Worker"/>
        </a:ext>
      </dgm:extLst>
    </dgm:pt>
    <dgm:pt modelId="{9F8CCCEB-528A-442B-BF26-D3BEBFBBFB8F}" type="pres">
      <dgm:prSet presAssocID="{D53FBBEE-7CEE-459A-A216-506EBF335535}" presName="spaceRect" presStyleCnt="0"/>
      <dgm:spPr/>
    </dgm:pt>
    <dgm:pt modelId="{4D1B420C-2AD7-4F72-B093-3FBF225816D4}" type="pres">
      <dgm:prSet presAssocID="{D53FBBEE-7CEE-459A-A216-506EBF335535}" presName="textRect" presStyleLbl="revTx" presStyleIdx="3" presStyleCnt="5">
        <dgm:presLayoutVars>
          <dgm:chMax val="1"/>
          <dgm:chPref val="1"/>
        </dgm:presLayoutVars>
      </dgm:prSet>
      <dgm:spPr/>
    </dgm:pt>
    <dgm:pt modelId="{FE7ACAC5-A448-44DB-A1B6-8C9F1E79A35F}" type="pres">
      <dgm:prSet presAssocID="{D9CD86F8-13D9-4199-9B9C-C8E5C43F1B7C}" presName="sibTrans" presStyleCnt="0"/>
      <dgm:spPr/>
    </dgm:pt>
    <dgm:pt modelId="{F4B5EF8B-0E1C-4B2E-B191-7DCDF648D40F}" type="pres">
      <dgm:prSet presAssocID="{A9A5D050-7044-4FDD-A9A3-6C45DCAEFD04}" presName="compNode" presStyleCnt="0"/>
      <dgm:spPr/>
    </dgm:pt>
    <dgm:pt modelId="{414F8373-09BC-448C-A78D-6F8F351E0420}" type="pres">
      <dgm:prSet presAssocID="{A9A5D050-7044-4FDD-A9A3-6C45DCAEFD04}" presName="iconBgRect" presStyleLbl="bgShp" presStyleIdx="4" presStyleCnt="5"/>
      <dgm:spPr>
        <a:prstGeom prst="round2DiagRect">
          <a:avLst>
            <a:gd name="adj1" fmla="val 29727"/>
            <a:gd name="adj2" fmla="val 0"/>
          </a:avLst>
        </a:prstGeom>
      </dgm:spPr>
    </dgm:pt>
    <dgm:pt modelId="{48F3E897-12AA-461B-ABC3-A84AE2AC9AAD}" type="pres">
      <dgm:prSet presAssocID="{A9A5D050-7044-4FDD-A9A3-6C45DCAEFD04}" presName="iconRect" presStyleLbl="node1" presStyleIdx="4"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Burger and Drink"/>
        </a:ext>
      </dgm:extLst>
    </dgm:pt>
    <dgm:pt modelId="{3EB61C08-7B04-4C3D-86FD-63EB9EBC250E}" type="pres">
      <dgm:prSet presAssocID="{A9A5D050-7044-4FDD-A9A3-6C45DCAEFD04}" presName="spaceRect" presStyleCnt="0"/>
      <dgm:spPr/>
    </dgm:pt>
    <dgm:pt modelId="{8B9125E3-9CA1-4BF9-AD4E-F0365C484169}" type="pres">
      <dgm:prSet presAssocID="{A9A5D050-7044-4FDD-A9A3-6C45DCAEFD04}" presName="textRect" presStyleLbl="revTx" presStyleIdx="4" presStyleCnt="5">
        <dgm:presLayoutVars>
          <dgm:chMax val="1"/>
          <dgm:chPref val="1"/>
        </dgm:presLayoutVars>
      </dgm:prSet>
      <dgm:spPr/>
    </dgm:pt>
  </dgm:ptLst>
  <dgm:cxnLst>
    <dgm:cxn modelId="{93DC3809-D7E5-45DF-836B-D20AF15569C1}" type="presOf" srcId="{1376CF80-C406-4DD5-A1EE-4F7444C703E3}" destId="{5FDDD416-3846-4F95-AEAD-CEB6B910EAF1}" srcOrd="0" destOrd="0" presId="urn:microsoft.com/office/officeart/2018/5/layout/IconLeafLabelList"/>
    <dgm:cxn modelId="{923C2135-6FC4-4BC9-B3B5-A53CED79FB51}" type="presOf" srcId="{90B7A1BC-45A6-4D0A-8EDB-BC82CB128D59}" destId="{708859EE-2E40-4E38-AA5E-0B755C6E21B2}" srcOrd="0" destOrd="0" presId="urn:microsoft.com/office/officeart/2018/5/layout/IconLeafLabelList"/>
    <dgm:cxn modelId="{FBDA3D65-4F34-4854-9452-38705BCC9DAC}" srcId="{1376CF80-C406-4DD5-A1EE-4F7444C703E3}" destId="{A9A5D050-7044-4FDD-A9A3-6C45DCAEFD04}" srcOrd="4" destOrd="0" parTransId="{EF1C7AA0-A54F-4891-AB0F-76C998919169}" sibTransId="{C266D395-0211-46CB-B7EB-096E9B2AB847}"/>
    <dgm:cxn modelId="{F23B4C49-A5E0-46B2-9B0D-70F57D7FA533}" srcId="{1376CF80-C406-4DD5-A1EE-4F7444C703E3}" destId="{D53FBBEE-7CEE-459A-A216-506EBF335535}" srcOrd="3" destOrd="0" parTransId="{088DC509-959F-4179-B1B3-2B6171C9F21B}" sibTransId="{D9CD86F8-13D9-4199-9B9C-C8E5C43F1B7C}"/>
    <dgm:cxn modelId="{EC05AF49-B8F6-4A85-9AB0-6AC8B04BFE2E}" srcId="{1376CF80-C406-4DD5-A1EE-4F7444C703E3}" destId="{7D8F4F5E-10A3-4496-89A9-6CB32E979141}" srcOrd="2" destOrd="0" parTransId="{8D856767-9A89-40C8-8492-2802E393EEFE}" sibTransId="{25681802-A0DD-4F89-B2BA-A1E33ABEB036}"/>
    <dgm:cxn modelId="{BD1B7756-DFFE-4897-AA27-82A852D0751F}" type="presOf" srcId="{7D8F4F5E-10A3-4496-89A9-6CB32E979141}" destId="{C60D693F-94C3-4FC6-90F8-2AABEF0C280C}" srcOrd="0" destOrd="0" presId="urn:microsoft.com/office/officeart/2018/5/layout/IconLeafLabelList"/>
    <dgm:cxn modelId="{4F94AE57-7FAF-41EE-B280-F831F404028F}" srcId="{1376CF80-C406-4DD5-A1EE-4F7444C703E3}" destId="{352725D8-9F40-4255-ABD0-FBF2605394CF}" srcOrd="0" destOrd="0" parTransId="{E9EB01A6-4863-4800-865F-873B67F93E6C}" sibTransId="{47FB7B7D-E204-4D5E-AA06-A4A54DFCBD72}"/>
    <dgm:cxn modelId="{F72D7E7C-CEFC-4115-B23B-86698DDB2628}" type="presOf" srcId="{352725D8-9F40-4255-ABD0-FBF2605394CF}" destId="{E5ED4E92-0012-4530-ACDF-D02AEFF44CA2}" srcOrd="0" destOrd="0" presId="urn:microsoft.com/office/officeart/2018/5/layout/IconLeafLabelList"/>
    <dgm:cxn modelId="{298D3592-1F1E-4013-9669-22DECD2CA901}" srcId="{1376CF80-C406-4DD5-A1EE-4F7444C703E3}" destId="{90B7A1BC-45A6-4D0A-8EDB-BC82CB128D59}" srcOrd="1" destOrd="0" parTransId="{8D510729-AF31-4B11-A6D9-81E8F8F89687}" sibTransId="{F8C5C2EE-8C45-47F7-BB14-20093478ED61}"/>
    <dgm:cxn modelId="{E75D28A8-19C6-4D9B-9E6F-93FDD3441E62}" type="presOf" srcId="{D53FBBEE-7CEE-459A-A216-506EBF335535}" destId="{4D1B420C-2AD7-4F72-B093-3FBF225816D4}" srcOrd="0" destOrd="0" presId="urn:microsoft.com/office/officeart/2018/5/layout/IconLeafLabelList"/>
    <dgm:cxn modelId="{E86466CE-3EFB-41BC-B212-20057025B0C0}" type="presOf" srcId="{A9A5D050-7044-4FDD-A9A3-6C45DCAEFD04}" destId="{8B9125E3-9CA1-4BF9-AD4E-F0365C484169}" srcOrd="0" destOrd="0" presId="urn:microsoft.com/office/officeart/2018/5/layout/IconLeafLabelList"/>
    <dgm:cxn modelId="{FDDCF09C-AB3B-4C1E-9120-D2BA6F357BFD}" type="presParOf" srcId="{5FDDD416-3846-4F95-AEAD-CEB6B910EAF1}" destId="{028BF63C-2FEC-40B5-9544-EB8CF7130A6B}" srcOrd="0" destOrd="0" presId="urn:microsoft.com/office/officeart/2018/5/layout/IconLeafLabelList"/>
    <dgm:cxn modelId="{7D750F3B-1AC8-4CB8-8030-80EDDF2D20FD}" type="presParOf" srcId="{028BF63C-2FEC-40B5-9544-EB8CF7130A6B}" destId="{CA84D667-E755-4A9A-8F25-0B7C6EE9227C}" srcOrd="0" destOrd="0" presId="urn:microsoft.com/office/officeart/2018/5/layout/IconLeafLabelList"/>
    <dgm:cxn modelId="{1D8007DC-A2BB-47B8-8B95-D49BC4E58B34}" type="presParOf" srcId="{028BF63C-2FEC-40B5-9544-EB8CF7130A6B}" destId="{D2E39263-42DE-430F-954F-1368413C0C77}" srcOrd="1" destOrd="0" presId="urn:microsoft.com/office/officeart/2018/5/layout/IconLeafLabelList"/>
    <dgm:cxn modelId="{95A06D04-D175-4189-995C-96B90E789AA2}" type="presParOf" srcId="{028BF63C-2FEC-40B5-9544-EB8CF7130A6B}" destId="{7F0D49F8-96E5-4E67-B7A9-8B49B765CE41}" srcOrd="2" destOrd="0" presId="urn:microsoft.com/office/officeart/2018/5/layout/IconLeafLabelList"/>
    <dgm:cxn modelId="{B4A602DE-D57D-4E1E-AD28-BA02ED9B3806}" type="presParOf" srcId="{028BF63C-2FEC-40B5-9544-EB8CF7130A6B}" destId="{E5ED4E92-0012-4530-ACDF-D02AEFF44CA2}" srcOrd="3" destOrd="0" presId="urn:microsoft.com/office/officeart/2018/5/layout/IconLeafLabelList"/>
    <dgm:cxn modelId="{81937477-D6A6-4502-BCEE-C12C2B9AF494}" type="presParOf" srcId="{5FDDD416-3846-4F95-AEAD-CEB6B910EAF1}" destId="{12FC7DFF-41EA-40D9-B3EE-5FAE5EA5BDD1}" srcOrd="1" destOrd="0" presId="urn:microsoft.com/office/officeart/2018/5/layout/IconLeafLabelList"/>
    <dgm:cxn modelId="{1A552429-E65F-4863-BFBF-DEB155165C59}" type="presParOf" srcId="{5FDDD416-3846-4F95-AEAD-CEB6B910EAF1}" destId="{4FD83B79-ABBA-41DD-8B82-8D34FBBED247}" srcOrd="2" destOrd="0" presId="urn:microsoft.com/office/officeart/2018/5/layout/IconLeafLabelList"/>
    <dgm:cxn modelId="{CE7DD1FA-2C85-426F-A910-DC744FF91CC5}" type="presParOf" srcId="{4FD83B79-ABBA-41DD-8B82-8D34FBBED247}" destId="{CD5C1DE5-DB3F-43AD-AC75-E64A15010EB1}" srcOrd="0" destOrd="0" presId="urn:microsoft.com/office/officeart/2018/5/layout/IconLeafLabelList"/>
    <dgm:cxn modelId="{A62690C2-8AAB-46F7-A8DD-A74034D9489E}" type="presParOf" srcId="{4FD83B79-ABBA-41DD-8B82-8D34FBBED247}" destId="{78A211DC-50D6-4F15-A9F0-52022D6E403E}" srcOrd="1" destOrd="0" presId="urn:microsoft.com/office/officeart/2018/5/layout/IconLeafLabelList"/>
    <dgm:cxn modelId="{FC78BCA8-DA1E-40F0-A327-2ADEFF156D09}" type="presParOf" srcId="{4FD83B79-ABBA-41DD-8B82-8D34FBBED247}" destId="{7A31AB53-FBCC-4CFD-BFE5-40FEE126C8DD}" srcOrd="2" destOrd="0" presId="urn:microsoft.com/office/officeart/2018/5/layout/IconLeafLabelList"/>
    <dgm:cxn modelId="{6FE6F0F3-F373-4D8F-860E-2D2BC5C00A9D}" type="presParOf" srcId="{4FD83B79-ABBA-41DD-8B82-8D34FBBED247}" destId="{708859EE-2E40-4E38-AA5E-0B755C6E21B2}" srcOrd="3" destOrd="0" presId="urn:microsoft.com/office/officeart/2018/5/layout/IconLeafLabelList"/>
    <dgm:cxn modelId="{A6048DD4-5E6D-4D80-AE93-2CA38FD6DA7C}" type="presParOf" srcId="{5FDDD416-3846-4F95-AEAD-CEB6B910EAF1}" destId="{A8A5CF3E-6C22-49F2-A153-6EDC09B4FFAB}" srcOrd="3" destOrd="0" presId="urn:microsoft.com/office/officeart/2018/5/layout/IconLeafLabelList"/>
    <dgm:cxn modelId="{40FE89A3-970C-498C-8F30-219671359A5E}" type="presParOf" srcId="{5FDDD416-3846-4F95-AEAD-CEB6B910EAF1}" destId="{3EB6AD8B-DB06-48F0-ACCD-32B276E4BB11}" srcOrd="4" destOrd="0" presId="urn:microsoft.com/office/officeart/2018/5/layout/IconLeafLabelList"/>
    <dgm:cxn modelId="{F571394F-488C-4617-8CCF-0986E9658721}" type="presParOf" srcId="{3EB6AD8B-DB06-48F0-ACCD-32B276E4BB11}" destId="{648355FB-CD90-4FFD-A1F7-E5760FEFA93E}" srcOrd="0" destOrd="0" presId="urn:microsoft.com/office/officeart/2018/5/layout/IconLeafLabelList"/>
    <dgm:cxn modelId="{8B142B59-E6EF-4328-A365-85B03CF8D832}" type="presParOf" srcId="{3EB6AD8B-DB06-48F0-ACCD-32B276E4BB11}" destId="{FDED642A-3B76-47E4-A42E-C682312DF072}" srcOrd="1" destOrd="0" presId="urn:microsoft.com/office/officeart/2018/5/layout/IconLeafLabelList"/>
    <dgm:cxn modelId="{E1086330-0511-4C94-847C-BA31545C8466}" type="presParOf" srcId="{3EB6AD8B-DB06-48F0-ACCD-32B276E4BB11}" destId="{695C5258-1BEA-42DD-9252-F369AC6788E5}" srcOrd="2" destOrd="0" presId="urn:microsoft.com/office/officeart/2018/5/layout/IconLeafLabelList"/>
    <dgm:cxn modelId="{22E3FF78-2258-427D-95C4-CC5A7391425B}" type="presParOf" srcId="{3EB6AD8B-DB06-48F0-ACCD-32B276E4BB11}" destId="{C60D693F-94C3-4FC6-90F8-2AABEF0C280C}" srcOrd="3" destOrd="0" presId="urn:microsoft.com/office/officeart/2018/5/layout/IconLeafLabelList"/>
    <dgm:cxn modelId="{0DDA7174-0DF7-40F7-8857-87C3FC1E3BF9}" type="presParOf" srcId="{5FDDD416-3846-4F95-AEAD-CEB6B910EAF1}" destId="{54AC5A77-5E90-4F7C-949F-830054EEC55C}" srcOrd="5" destOrd="0" presId="urn:microsoft.com/office/officeart/2018/5/layout/IconLeafLabelList"/>
    <dgm:cxn modelId="{D2AEF9B1-8010-4203-9641-63CCB8BFDFDF}" type="presParOf" srcId="{5FDDD416-3846-4F95-AEAD-CEB6B910EAF1}" destId="{5A633512-0099-4EFD-8E5F-3793B33303E7}" srcOrd="6" destOrd="0" presId="urn:microsoft.com/office/officeart/2018/5/layout/IconLeafLabelList"/>
    <dgm:cxn modelId="{912EC010-CD9D-4BBD-AF80-64906A5CD0F2}" type="presParOf" srcId="{5A633512-0099-4EFD-8E5F-3793B33303E7}" destId="{D252CC47-8CD8-49A5-8FF9-92A02FE5DB3D}" srcOrd="0" destOrd="0" presId="urn:microsoft.com/office/officeart/2018/5/layout/IconLeafLabelList"/>
    <dgm:cxn modelId="{2DCDA7B8-CA76-4593-A0A6-E9C2A1249A1F}" type="presParOf" srcId="{5A633512-0099-4EFD-8E5F-3793B33303E7}" destId="{0AA09525-5792-48A1-8E45-BEBCF21CC96D}" srcOrd="1" destOrd="0" presId="urn:microsoft.com/office/officeart/2018/5/layout/IconLeafLabelList"/>
    <dgm:cxn modelId="{53727C47-F252-4895-966C-64B5CF2B9578}" type="presParOf" srcId="{5A633512-0099-4EFD-8E5F-3793B33303E7}" destId="{9F8CCCEB-528A-442B-BF26-D3BEBFBBFB8F}" srcOrd="2" destOrd="0" presId="urn:microsoft.com/office/officeart/2018/5/layout/IconLeafLabelList"/>
    <dgm:cxn modelId="{BF32F08B-EF50-4B88-A088-922C62CF4A32}" type="presParOf" srcId="{5A633512-0099-4EFD-8E5F-3793B33303E7}" destId="{4D1B420C-2AD7-4F72-B093-3FBF225816D4}" srcOrd="3" destOrd="0" presId="urn:microsoft.com/office/officeart/2018/5/layout/IconLeafLabelList"/>
    <dgm:cxn modelId="{58E873E4-53D8-4793-93CC-D8EEFFA41377}" type="presParOf" srcId="{5FDDD416-3846-4F95-AEAD-CEB6B910EAF1}" destId="{FE7ACAC5-A448-44DB-A1B6-8C9F1E79A35F}" srcOrd="7" destOrd="0" presId="urn:microsoft.com/office/officeart/2018/5/layout/IconLeafLabelList"/>
    <dgm:cxn modelId="{5A783FA2-D8F8-4E51-9A27-4A87143E23BB}" type="presParOf" srcId="{5FDDD416-3846-4F95-AEAD-CEB6B910EAF1}" destId="{F4B5EF8B-0E1C-4B2E-B191-7DCDF648D40F}" srcOrd="8" destOrd="0" presId="urn:microsoft.com/office/officeart/2018/5/layout/IconLeafLabelList"/>
    <dgm:cxn modelId="{A563075B-1955-4EBD-84A6-EFD0B419E1C6}" type="presParOf" srcId="{F4B5EF8B-0E1C-4B2E-B191-7DCDF648D40F}" destId="{414F8373-09BC-448C-A78D-6F8F351E0420}" srcOrd="0" destOrd="0" presId="urn:microsoft.com/office/officeart/2018/5/layout/IconLeafLabelList"/>
    <dgm:cxn modelId="{EEC89D7F-3D8C-4DCF-8B00-D5E5D0171A53}" type="presParOf" srcId="{F4B5EF8B-0E1C-4B2E-B191-7DCDF648D40F}" destId="{48F3E897-12AA-461B-ABC3-A84AE2AC9AAD}" srcOrd="1" destOrd="0" presId="urn:microsoft.com/office/officeart/2018/5/layout/IconLeafLabelList"/>
    <dgm:cxn modelId="{15CE2E39-2BCD-4E97-A30D-F9D105EA9FBD}" type="presParOf" srcId="{F4B5EF8B-0E1C-4B2E-B191-7DCDF648D40F}" destId="{3EB61C08-7B04-4C3D-86FD-63EB9EBC250E}" srcOrd="2" destOrd="0" presId="urn:microsoft.com/office/officeart/2018/5/layout/IconLeafLabelList"/>
    <dgm:cxn modelId="{19ED9A99-E3AE-40D4-A1A1-E62E24FA9A28}" type="presParOf" srcId="{F4B5EF8B-0E1C-4B2E-B191-7DCDF648D40F}" destId="{8B9125E3-9CA1-4BF9-AD4E-F0365C484169}"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D8CC3A5-3A94-47A7-B6DB-A010D983EB74}"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8966B029-6D71-4F24-9D79-55D281AEA11D}">
      <dgm:prSet/>
      <dgm:spPr/>
      <dgm:t>
        <a:bodyPr/>
        <a:lstStyle/>
        <a:p>
          <a:r>
            <a:rPr lang="en-US" b="0" i="0" dirty="0"/>
            <a:t>Monitors need to ensure that any errors are noted on the review documentation and that corrective action or follow-up training has been conducted to ensure future compliance. </a:t>
          </a:r>
          <a:endParaRPr lang="en-US" dirty="0"/>
        </a:p>
      </dgm:t>
    </dgm:pt>
    <dgm:pt modelId="{2506B4DE-E0D0-4BC7-A462-C028D6B562BF}" type="parTrans" cxnId="{4D959EFE-AC7A-40ED-BAE9-88110DCC9DD8}">
      <dgm:prSet/>
      <dgm:spPr/>
      <dgm:t>
        <a:bodyPr/>
        <a:lstStyle/>
        <a:p>
          <a:endParaRPr lang="en-US"/>
        </a:p>
      </dgm:t>
    </dgm:pt>
    <dgm:pt modelId="{809C72B1-977E-491C-9533-EB85B848D592}" type="sibTrans" cxnId="{4D959EFE-AC7A-40ED-BAE9-88110DCC9DD8}">
      <dgm:prSet/>
      <dgm:spPr/>
      <dgm:t>
        <a:bodyPr/>
        <a:lstStyle/>
        <a:p>
          <a:endParaRPr lang="en-US"/>
        </a:p>
      </dgm:t>
    </dgm:pt>
    <dgm:pt modelId="{22F72444-87F4-4A94-8F4E-2868F0F21CFF}">
      <dgm:prSet/>
      <dgm:spPr/>
      <dgm:t>
        <a:bodyPr/>
        <a:lstStyle/>
        <a:p>
          <a:r>
            <a:rPr lang="en-US" b="0" i="0" dirty="0"/>
            <a:t>When the State agency reviewer observes that sites were monitored objectively with issues noted, it shows that problems are taken seriously, and errors corrected.</a:t>
          </a:r>
          <a:endParaRPr lang="en-US" dirty="0"/>
        </a:p>
      </dgm:t>
    </dgm:pt>
    <dgm:pt modelId="{F2C29F94-EDD9-4744-AEDF-E1D83D536303}" type="parTrans" cxnId="{E0C08191-EF99-43C9-A6B2-407316603D50}">
      <dgm:prSet/>
      <dgm:spPr/>
      <dgm:t>
        <a:bodyPr/>
        <a:lstStyle/>
        <a:p>
          <a:endParaRPr lang="en-US"/>
        </a:p>
      </dgm:t>
    </dgm:pt>
    <dgm:pt modelId="{D431BA1E-EF1F-4BEA-AFA7-35DFED9699E5}" type="sibTrans" cxnId="{E0C08191-EF99-43C9-A6B2-407316603D50}">
      <dgm:prSet/>
      <dgm:spPr/>
      <dgm:t>
        <a:bodyPr/>
        <a:lstStyle/>
        <a:p>
          <a:endParaRPr lang="en-US"/>
        </a:p>
      </dgm:t>
    </dgm:pt>
    <dgm:pt modelId="{3E7F3E07-ACC0-4AB8-BB26-00C7896FACFE}">
      <dgm:prSet/>
      <dgm:spPr/>
      <dgm:t>
        <a:bodyPr/>
        <a:lstStyle/>
        <a:p>
          <a:r>
            <a:rPr lang="en-US" b="0" i="0" dirty="0"/>
            <a:t>When monitoring reports completed by the sponsor’s monitor show that there were no errors, but State agency reviewer observes multiple errors, it shows that there may be a lack of objective monitoring and proper corrective action.</a:t>
          </a:r>
          <a:endParaRPr lang="en-US" dirty="0"/>
        </a:p>
      </dgm:t>
    </dgm:pt>
    <dgm:pt modelId="{B6037963-0F87-4CE2-88E5-15E042E4B6B8}" type="parTrans" cxnId="{6F77A955-9499-4BFD-B672-C6F1D06C8938}">
      <dgm:prSet/>
      <dgm:spPr/>
      <dgm:t>
        <a:bodyPr/>
        <a:lstStyle/>
        <a:p>
          <a:endParaRPr lang="en-US"/>
        </a:p>
      </dgm:t>
    </dgm:pt>
    <dgm:pt modelId="{C98F54C0-4F1E-4E53-98E7-668ACD21C723}" type="sibTrans" cxnId="{6F77A955-9499-4BFD-B672-C6F1D06C8938}">
      <dgm:prSet/>
      <dgm:spPr/>
      <dgm:t>
        <a:bodyPr/>
        <a:lstStyle/>
        <a:p>
          <a:endParaRPr lang="en-US"/>
        </a:p>
      </dgm:t>
    </dgm:pt>
    <dgm:pt modelId="{4050F068-DEF4-48AA-916D-94AC91B9AFA0}" type="pres">
      <dgm:prSet presAssocID="{8D8CC3A5-3A94-47A7-B6DB-A010D983EB74}" presName="linear" presStyleCnt="0">
        <dgm:presLayoutVars>
          <dgm:animLvl val="lvl"/>
          <dgm:resizeHandles val="exact"/>
        </dgm:presLayoutVars>
      </dgm:prSet>
      <dgm:spPr/>
    </dgm:pt>
    <dgm:pt modelId="{2DF05339-370A-466A-B6B7-02AAC4C882DD}" type="pres">
      <dgm:prSet presAssocID="{8966B029-6D71-4F24-9D79-55D281AEA11D}" presName="parentText" presStyleLbl="node1" presStyleIdx="0" presStyleCnt="1">
        <dgm:presLayoutVars>
          <dgm:chMax val="0"/>
          <dgm:bulletEnabled val="1"/>
        </dgm:presLayoutVars>
      </dgm:prSet>
      <dgm:spPr/>
    </dgm:pt>
    <dgm:pt modelId="{3838DEAD-0A3B-4F04-AA8E-763775922831}" type="pres">
      <dgm:prSet presAssocID="{8966B029-6D71-4F24-9D79-55D281AEA11D}" presName="childText" presStyleLbl="revTx" presStyleIdx="0" presStyleCnt="1">
        <dgm:presLayoutVars>
          <dgm:bulletEnabled val="1"/>
        </dgm:presLayoutVars>
      </dgm:prSet>
      <dgm:spPr/>
    </dgm:pt>
  </dgm:ptLst>
  <dgm:cxnLst>
    <dgm:cxn modelId="{8C2A315F-399B-4A0D-9519-10546BA09EFC}" type="presOf" srcId="{8D8CC3A5-3A94-47A7-B6DB-A010D983EB74}" destId="{4050F068-DEF4-48AA-916D-94AC91B9AFA0}" srcOrd="0" destOrd="0" presId="urn:microsoft.com/office/officeart/2005/8/layout/vList2"/>
    <dgm:cxn modelId="{E3899864-393A-4F0F-A5BA-516EE5B426EF}" type="presOf" srcId="{3E7F3E07-ACC0-4AB8-BB26-00C7896FACFE}" destId="{3838DEAD-0A3B-4F04-AA8E-763775922831}" srcOrd="0" destOrd="1" presId="urn:microsoft.com/office/officeart/2005/8/layout/vList2"/>
    <dgm:cxn modelId="{6F77A955-9499-4BFD-B672-C6F1D06C8938}" srcId="{8966B029-6D71-4F24-9D79-55D281AEA11D}" destId="{3E7F3E07-ACC0-4AB8-BB26-00C7896FACFE}" srcOrd="1" destOrd="0" parTransId="{B6037963-0F87-4CE2-88E5-15E042E4B6B8}" sibTransId="{C98F54C0-4F1E-4E53-98E7-668ACD21C723}"/>
    <dgm:cxn modelId="{C549DE59-3C0A-492B-B15D-428CAFD38E7F}" type="presOf" srcId="{22F72444-87F4-4A94-8F4E-2868F0F21CFF}" destId="{3838DEAD-0A3B-4F04-AA8E-763775922831}" srcOrd="0" destOrd="0" presId="urn:microsoft.com/office/officeart/2005/8/layout/vList2"/>
    <dgm:cxn modelId="{E0C08191-EF99-43C9-A6B2-407316603D50}" srcId="{8966B029-6D71-4F24-9D79-55D281AEA11D}" destId="{22F72444-87F4-4A94-8F4E-2868F0F21CFF}" srcOrd="0" destOrd="0" parTransId="{F2C29F94-EDD9-4744-AEDF-E1D83D536303}" sibTransId="{D431BA1E-EF1F-4BEA-AFA7-35DFED9699E5}"/>
    <dgm:cxn modelId="{7B85AFAF-4F73-4345-8426-D54A70AD706B}" type="presOf" srcId="{8966B029-6D71-4F24-9D79-55D281AEA11D}" destId="{2DF05339-370A-466A-B6B7-02AAC4C882DD}" srcOrd="0" destOrd="0" presId="urn:microsoft.com/office/officeart/2005/8/layout/vList2"/>
    <dgm:cxn modelId="{4D959EFE-AC7A-40ED-BAE9-88110DCC9DD8}" srcId="{8D8CC3A5-3A94-47A7-B6DB-A010D983EB74}" destId="{8966B029-6D71-4F24-9D79-55D281AEA11D}" srcOrd="0" destOrd="0" parTransId="{2506B4DE-E0D0-4BC7-A462-C028D6B562BF}" sibTransId="{809C72B1-977E-491C-9533-EB85B848D592}"/>
    <dgm:cxn modelId="{1A6ECB22-B77B-47D8-9EDA-76BBA2C4BBEC}" type="presParOf" srcId="{4050F068-DEF4-48AA-916D-94AC91B9AFA0}" destId="{2DF05339-370A-466A-B6B7-02AAC4C882DD}" srcOrd="0" destOrd="0" presId="urn:microsoft.com/office/officeart/2005/8/layout/vList2"/>
    <dgm:cxn modelId="{44229306-9E28-4492-B2F9-222D8E66AFD9}" type="presParOf" srcId="{4050F068-DEF4-48AA-916D-94AC91B9AFA0}" destId="{3838DEAD-0A3B-4F04-AA8E-763775922831}"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BF72AC05-CA4B-4422-A06C-CF04F9B748F8}" type="doc">
      <dgm:prSet loTypeId="urn:microsoft.com/office/officeart/2005/8/layout/process1" loCatId="process" qsTypeId="urn:microsoft.com/office/officeart/2005/8/quickstyle/simple1" qsCatId="simple" csTypeId="urn:microsoft.com/office/officeart/2005/8/colors/colorful1" csCatId="colorful" phldr="1"/>
      <dgm:spPr/>
      <dgm:t>
        <a:bodyPr/>
        <a:lstStyle/>
        <a:p>
          <a:endParaRPr lang="en-US"/>
        </a:p>
      </dgm:t>
    </dgm:pt>
    <dgm:pt modelId="{2150D0BF-FF82-42C7-8720-555AFCE24D17}">
      <dgm:prSet custT="1"/>
      <dgm:spPr/>
      <dgm:t>
        <a:bodyPr/>
        <a:lstStyle/>
        <a:p>
          <a:r>
            <a:rPr lang="en-US" sz="1600" dirty="0"/>
            <a:t>List all the Pre-Op  and first 2- week visits that need to be conducted on the calendar. This will help to see if there is enough time to conduct all that is required. </a:t>
          </a:r>
        </a:p>
      </dgm:t>
    </dgm:pt>
    <dgm:pt modelId="{0DF1C5D1-3622-4368-86B2-2224DB6CBEC8}" type="parTrans" cxnId="{BCE80535-2408-4A65-81DA-EFABFC88D5F9}">
      <dgm:prSet/>
      <dgm:spPr/>
      <dgm:t>
        <a:bodyPr/>
        <a:lstStyle/>
        <a:p>
          <a:endParaRPr lang="en-US"/>
        </a:p>
      </dgm:t>
    </dgm:pt>
    <dgm:pt modelId="{0FB0885F-7233-418F-AF37-5CE5CB9EEBFB}" type="sibTrans" cxnId="{BCE80535-2408-4A65-81DA-EFABFC88D5F9}">
      <dgm:prSet/>
      <dgm:spPr/>
      <dgm:t>
        <a:bodyPr/>
        <a:lstStyle/>
        <a:p>
          <a:endParaRPr lang="en-US"/>
        </a:p>
      </dgm:t>
    </dgm:pt>
    <dgm:pt modelId="{42506A2E-3A98-4640-85CC-0A7692EFEFD8}">
      <dgm:prSet/>
      <dgm:spPr/>
      <dgm:t>
        <a:bodyPr/>
        <a:lstStyle/>
        <a:p>
          <a:r>
            <a:rPr lang="en-US" dirty="0"/>
            <a:t>Then, list all the Site Reviews (one for each site!) that need to be completed within the first 4 weeks of each site operation.</a:t>
          </a:r>
        </a:p>
      </dgm:t>
    </dgm:pt>
    <dgm:pt modelId="{A40E9B84-64FD-404E-8A22-E6035D909D96}" type="parTrans" cxnId="{4FCE8E0F-7275-402A-866D-2C99A2BA7476}">
      <dgm:prSet/>
      <dgm:spPr/>
      <dgm:t>
        <a:bodyPr/>
        <a:lstStyle/>
        <a:p>
          <a:endParaRPr lang="en-US"/>
        </a:p>
      </dgm:t>
    </dgm:pt>
    <dgm:pt modelId="{03B1BDBA-97EA-4C62-B31F-1D7152803A62}" type="sibTrans" cxnId="{4FCE8E0F-7275-402A-866D-2C99A2BA7476}">
      <dgm:prSet/>
      <dgm:spPr/>
      <dgm:t>
        <a:bodyPr/>
        <a:lstStyle/>
        <a:p>
          <a:endParaRPr lang="en-US"/>
        </a:p>
      </dgm:t>
    </dgm:pt>
    <dgm:pt modelId="{A9D6DAEF-89F7-445F-BEBC-B3FE772F8130}">
      <dgm:prSet custT="1"/>
      <dgm:spPr/>
      <dgm:t>
        <a:bodyPr/>
        <a:lstStyle/>
        <a:p>
          <a:r>
            <a:rPr lang="en-US" sz="1600" dirty="0">
              <a:solidFill>
                <a:schemeClr val="bg2"/>
              </a:solidFill>
            </a:rPr>
            <a:t>Plan pop-in site visits for sites throughout the program operation. Keep tabs on how sites are doing throughout the summer to ensure continued compliance. </a:t>
          </a:r>
        </a:p>
      </dgm:t>
    </dgm:pt>
    <dgm:pt modelId="{1E7F3856-66C7-432F-9AB1-5CC41AD76EBE}" type="parTrans" cxnId="{28F36070-1F70-4D94-BE86-AEA3419DFF69}">
      <dgm:prSet/>
      <dgm:spPr/>
      <dgm:t>
        <a:bodyPr/>
        <a:lstStyle/>
        <a:p>
          <a:endParaRPr lang="en-US"/>
        </a:p>
      </dgm:t>
    </dgm:pt>
    <dgm:pt modelId="{AA09A62E-80A5-490C-B9A8-AB0B63B0CBF3}" type="sibTrans" cxnId="{28F36070-1F70-4D94-BE86-AEA3419DFF69}">
      <dgm:prSet/>
      <dgm:spPr/>
      <dgm:t>
        <a:bodyPr/>
        <a:lstStyle/>
        <a:p>
          <a:endParaRPr lang="en-US"/>
        </a:p>
      </dgm:t>
    </dgm:pt>
    <dgm:pt modelId="{4BBAA8F9-6D6B-4402-8E8C-B0624ABB7AD4}">
      <dgm:prSet custT="1"/>
      <dgm:spPr/>
      <dgm:t>
        <a:bodyPr/>
        <a:lstStyle/>
        <a:p>
          <a:r>
            <a:rPr lang="en-US" sz="1600" dirty="0"/>
            <a:t>Inform site staff of a possibility of unannounced site visit(s) by the USDA or State Agency reviewer(s). </a:t>
          </a:r>
        </a:p>
      </dgm:t>
    </dgm:pt>
    <dgm:pt modelId="{D3CEED09-596E-496B-9C9E-6BB37AA6DD04}" type="parTrans" cxnId="{E980A432-788B-480B-8663-83EB0A85D8B4}">
      <dgm:prSet/>
      <dgm:spPr/>
      <dgm:t>
        <a:bodyPr/>
        <a:lstStyle/>
        <a:p>
          <a:endParaRPr lang="en-US"/>
        </a:p>
      </dgm:t>
    </dgm:pt>
    <dgm:pt modelId="{8BAD4B21-C5B2-48D0-BAED-C4C3361EB7DF}" type="sibTrans" cxnId="{E980A432-788B-480B-8663-83EB0A85D8B4}">
      <dgm:prSet/>
      <dgm:spPr/>
      <dgm:t>
        <a:bodyPr/>
        <a:lstStyle/>
        <a:p>
          <a:endParaRPr lang="en-US"/>
        </a:p>
      </dgm:t>
    </dgm:pt>
    <dgm:pt modelId="{ADC703DB-A3D4-4EBF-BB13-189C589327D7}" type="pres">
      <dgm:prSet presAssocID="{BF72AC05-CA4B-4422-A06C-CF04F9B748F8}" presName="Name0" presStyleCnt="0">
        <dgm:presLayoutVars>
          <dgm:dir/>
          <dgm:resizeHandles val="exact"/>
        </dgm:presLayoutVars>
      </dgm:prSet>
      <dgm:spPr/>
    </dgm:pt>
    <dgm:pt modelId="{9362769C-A400-41FB-8BE2-A6E42B28BE65}" type="pres">
      <dgm:prSet presAssocID="{2150D0BF-FF82-42C7-8720-555AFCE24D17}" presName="node" presStyleLbl="node1" presStyleIdx="0" presStyleCnt="4">
        <dgm:presLayoutVars>
          <dgm:bulletEnabled val="1"/>
        </dgm:presLayoutVars>
      </dgm:prSet>
      <dgm:spPr/>
    </dgm:pt>
    <dgm:pt modelId="{7BA7882A-318B-40D1-864D-544C92E584EB}" type="pres">
      <dgm:prSet presAssocID="{0FB0885F-7233-418F-AF37-5CE5CB9EEBFB}" presName="sibTrans" presStyleLbl="sibTrans2D1" presStyleIdx="0" presStyleCnt="3"/>
      <dgm:spPr/>
    </dgm:pt>
    <dgm:pt modelId="{E13375C6-3B58-432D-A984-9477F1A3B412}" type="pres">
      <dgm:prSet presAssocID="{0FB0885F-7233-418F-AF37-5CE5CB9EEBFB}" presName="connectorText" presStyleLbl="sibTrans2D1" presStyleIdx="0" presStyleCnt="3"/>
      <dgm:spPr/>
    </dgm:pt>
    <dgm:pt modelId="{32906E77-51DF-4B6F-892A-78C0A973404D}" type="pres">
      <dgm:prSet presAssocID="{42506A2E-3A98-4640-85CC-0A7692EFEFD8}" presName="node" presStyleLbl="node1" presStyleIdx="1" presStyleCnt="4">
        <dgm:presLayoutVars>
          <dgm:bulletEnabled val="1"/>
        </dgm:presLayoutVars>
      </dgm:prSet>
      <dgm:spPr/>
    </dgm:pt>
    <dgm:pt modelId="{A59C995F-0AAA-466E-A4BB-0ADBD97B0D91}" type="pres">
      <dgm:prSet presAssocID="{03B1BDBA-97EA-4C62-B31F-1D7152803A62}" presName="sibTrans" presStyleLbl="sibTrans2D1" presStyleIdx="1" presStyleCnt="3"/>
      <dgm:spPr/>
    </dgm:pt>
    <dgm:pt modelId="{89BF6B3B-98F2-49A7-9E9E-6CC17B3DFAD8}" type="pres">
      <dgm:prSet presAssocID="{03B1BDBA-97EA-4C62-B31F-1D7152803A62}" presName="connectorText" presStyleLbl="sibTrans2D1" presStyleIdx="1" presStyleCnt="3"/>
      <dgm:spPr/>
    </dgm:pt>
    <dgm:pt modelId="{FA4ACABB-18E6-4DEE-9C48-A9512E26A922}" type="pres">
      <dgm:prSet presAssocID="{A9D6DAEF-89F7-445F-BEBC-B3FE772F8130}" presName="node" presStyleLbl="node1" presStyleIdx="2" presStyleCnt="4">
        <dgm:presLayoutVars>
          <dgm:bulletEnabled val="1"/>
        </dgm:presLayoutVars>
      </dgm:prSet>
      <dgm:spPr/>
    </dgm:pt>
    <dgm:pt modelId="{88D036D2-E5C5-4B01-96BC-ADECFBAA403D}" type="pres">
      <dgm:prSet presAssocID="{AA09A62E-80A5-490C-B9A8-AB0B63B0CBF3}" presName="sibTrans" presStyleLbl="sibTrans2D1" presStyleIdx="2" presStyleCnt="3"/>
      <dgm:spPr/>
    </dgm:pt>
    <dgm:pt modelId="{3A6411E2-6F57-474D-BB7A-93FA05E0BF36}" type="pres">
      <dgm:prSet presAssocID="{AA09A62E-80A5-490C-B9A8-AB0B63B0CBF3}" presName="connectorText" presStyleLbl="sibTrans2D1" presStyleIdx="2" presStyleCnt="3"/>
      <dgm:spPr/>
    </dgm:pt>
    <dgm:pt modelId="{3EEE77A0-1EA8-4213-9952-D3B0264A0D3B}" type="pres">
      <dgm:prSet presAssocID="{4BBAA8F9-6D6B-4402-8E8C-B0624ABB7AD4}" presName="node" presStyleLbl="node1" presStyleIdx="3" presStyleCnt="4" custLinFactNeighborX="572" custLinFactNeighborY="1054">
        <dgm:presLayoutVars>
          <dgm:bulletEnabled val="1"/>
        </dgm:presLayoutVars>
      </dgm:prSet>
      <dgm:spPr/>
    </dgm:pt>
  </dgm:ptLst>
  <dgm:cxnLst>
    <dgm:cxn modelId="{8EE95A07-FF1A-4DDF-B263-D7F699012A9C}" type="presOf" srcId="{AA09A62E-80A5-490C-B9A8-AB0B63B0CBF3}" destId="{3A6411E2-6F57-474D-BB7A-93FA05E0BF36}" srcOrd="1" destOrd="0" presId="urn:microsoft.com/office/officeart/2005/8/layout/process1"/>
    <dgm:cxn modelId="{38C81C0A-F5C6-450E-B98C-A8C5F5465E91}" type="presOf" srcId="{0FB0885F-7233-418F-AF37-5CE5CB9EEBFB}" destId="{7BA7882A-318B-40D1-864D-544C92E584EB}" srcOrd="0" destOrd="0" presId="urn:microsoft.com/office/officeart/2005/8/layout/process1"/>
    <dgm:cxn modelId="{4FCE8E0F-7275-402A-866D-2C99A2BA7476}" srcId="{BF72AC05-CA4B-4422-A06C-CF04F9B748F8}" destId="{42506A2E-3A98-4640-85CC-0A7692EFEFD8}" srcOrd="1" destOrd="0" parTransId="{A40E9B84-64FD-404E-8A22-E6035D909D96}" sibTransId="{03B1BDBA-97EA-4C62-B31F-1D7152803A62}"/>
    <dgm:cxn modelId="{D8A6ED27-6399-4F91-B39E-1CE2C6BEFD0B}" type="presOf" srcId="{2150D0BF-FF82-42C7-8720-555AFCE24D17}" destId="{9362769C-A400-41FB-8BE2-A6E42B28BE65}" srcOrd="0" destOrd="0" presId="urn:microsoft.com/office/officeart/2005/8/layout/process1"/>
    <dgm:cxn modelId="{89C70829-04D1-409F-8738-232A26299E2E}" type="presOf" srcId="{03B1BDBA-97EA-4C62-B31F-1D7152803A62}" destId="{89BF6B3B-98F2-49A7-9E9E-6CC17B3DFAD8}" srcOrd="1" destOrd="0" presId="urn:microsoft.com/office/officeart/2005/8/layout/process1"/>
    <dgm:cxn modelId="{E980A432-788B-480B-8663-83EB0A85D8B4}" srcId="{BF72AC05-CA4B-4422-A06C-CF04F9B748F8}" destId="{4BBAA8F9-6D6B-4402-8E8C-B0624ABB7AD4}" srcOrd="3" destOrd="0" parTransId="{D3CEED09-596E-496B-9C9E-6BB37AA6DD04}" sibTransId="{8BAD4B21-C5B2-48D0-BAED-C4C3361EB7DF}"/>
    <dgm:cxn modelId="{BCE80535-2408-4A65-81DA-EFABFC88D5F9}" srcId="{BF72AC05-CA4B-4422-A06C-CF04F9B748F8}" destId="{2150D0BF-FF82-42C7-8720-555AFCE24D17}" srcOrd="0" destOrd="0" parTransId="{0DF1C5D1-3622-4368-86B2-2224DB6CBEC8}" sibTransId="{0FB0885F-7233-418F-AF37-5CE5CB9EEBFB}"/>
    <dgm:cxn modelId="{71569543-56D5-400E-95AA-2B3A4918A33E}" type="presOf" srcId="{AA09A62E-80A5-490C-B9A8-AB0B63B0CBF3}" destId="{88D036D2-E5C5-4B01-96BC-ADECFBAA403D}" srcOrd="0" destOrd="0" presId="urn:microsoft.com/office/officeart/2005/8/layout/process1"/>
    <dgm:cxn modelId="{77FCA746-8CD8-485A-BA8A-E94850D69D3D}" type="presOf" srcId="{42506A2E-3A98-4640-85CC-0A7692EFEFD8}" destId="{32906E77-51DF-4B6F-892A-78C0A973404D}" srcOrd="0" destOrd="0" presId="urn:microsoft.com/office/officeart/2005/8/layout/process1"/>
    <dgm:cxn modelId="{28F36070-1F70-4D94-BE86-AEA3419DFF69}" srcId="{BF72AC05-CA4B-4422-A06C-CF04F9B748F8}" destId="{A9D6DAEF-89F7-445F-BEBC-B3FE772F8130}" srcOrd="2" destOrd="0" parTransId="{1E7F3856-66C7-432F-9AB1-5CC41AD76EBE}" sibTransId="{AA09A62E-80A5-490C-B9A8-AB0B63B0CBF3}"/>
    <dgm:cxn modelId="{31014EAF-4A36-43A4-AD3C-416FF5BEA86B}" type="presOf" srcId="{4BBAA8F9-6D6B-4402-8E8C-B0624ABB7AD4}" destId="{3EEE77A0-1EA8-4213-9952-D3B0264A0D3B}" srcOrd="0" destOrd="0" presId="urn:microsoft.com/office/officeart/2005/8/layout/process1"/>
    <dgm:cxn modelId="{CCAF79C3-32A3-4399-A4AC-426652011679}" type="presOf" srcId="{BF72AC05-CA4B-4422-A06C-CF04F9B748F8}" destId="{ADC703DB-A3D4-4EBF-BB13-189C589327D7}" srcOrd="0" destOrd="0" presId="urn:microsoft.com/office/officeart/2005/8/layout/process1"/>
    <dgm:cxn modelId="{ECE06ADC-B256-4A22-98C3-6E140F66631B}" type="presOf" srcId="{A9D6DAEF-89F7-445F-BEBC-B3FE772F8130}" destId="{FA4ACABB-18E6-4DEE-9C48-A9512E26A922}" srcOrd="0" destOrd="0" presId="urn:microsoft.com/office/officeart/2005/8/layout/process1"/>
    <dgm:cxn modelId="{9E86F6E2-33E1-4AD2-86A9-191842065B98}" type="presOf" srcId="{0FB0885F-7233-418F-AF37-5CE5CB9EEBFB}" destId="{E13375C6-3B58-432D-A984-9477F1A3B412}" srcOrd="1" destOrd="0" presId="urn:microsoft.com/office/officeart/2005/8/layout/process1"/>
    <dgm:cxn modelId="{28866CF0-557D-450F-8F20-6E505B92BDE7}" type="presOf" srcId="{03B1BDBA-97EA-4C62-B31F-1D7152803A62}" destId="{A59C995F-0AAA-466E-A4BB-0ADBD97B0D91}" srcOrd="0" destOrd="0" presId="urn:microsoft.com/office/officeart/2005/8/layout/process1"/>
    <dgm:cxn modelId="{3FCAAD9A-34DF-43FD-8CC7-C783917B4D9E}" type="presParOf" srcId="{ADC703DB-A3D4-4EBF-BB13-189C589327D7}" destId="{9362769C-A400-41FB-8BE2-A6E42B28BE65}" srcOrd="0" destOrd="0" presId="urn:microsoft.com/office/officeart/2005/8/layout/process1"/>
    <dgm:cxn modelId="{DEAC9607-2B5E-4C15-B38C-2E267C28EB9A}" type="presParOf" srcId="{ADC703DB-A3D4-4EBF-BB13-189C589327D7}" destId="{7BA7882A-318B-40D1-864D-544C92E584EB}" srcOrd="1" destOrd="0" presId="urn:microsoft.com/office/officeart/2005/8/layout/process1"/>
    <dgm:cxn modelId="{D63E6482-B064-4304-87AA-73E1F353BE6A}" type="presParOf" srcId="{7BA7882A-318B-40D1-864D-544C92E584EB}" destId="{E13375C6-3B58-432D-A984-9477F1A3B412}" srcOrd="0" destOrd="0" presId="urn:microsoft.com/office/officeart/2005/8/layout/process1"/>
    <dgm:cxn modelId="{ACFF1820-A100-4B9E-A7FE-1E29A9018093}" type="presParOf" srcId="{ADC703DB-A3D4-4EBF-BB13-189C589327D7}" destId="{32906E77-51DF-4B6F-892A-78C0A973404D}" srcOrd="2" destOrd="0" presId="urn:microsoft.com/office/officeart/2005/8/layout/process1"/>
    <dgm:cxn modelId="{82D9AC0C-6EF3-4A41-A2D3-CF7395AD5CAE}" type="presParOf" srcId="{ADC703DB-A3D4-4EBF-BB13-189C589327D7}" destId="{A59C995F-0AAA-466E-A4BB-0ADBD97B0D91}" srcOrd="3" destOrd="0" presId="urn:microsoft.com/office/officeart/2005/8/layout/process1"/>
    <dgm:cxn modelId="{41F2FBE6-6F0A-4519-90BE-C45228F78386}" type="presParOf" srcId="{A59C995F-0AAA-466E-A4BB-0ADBD97B0D91}" destId="{89BF6B3B-98F2-49A7-9E9E-6CC17B3DFAD8}" srcOrd="0" destOrd="0" presId="urn:microsoft.com/office/officeart/2005/8/layout/process1"/>
    <dgm:cxn modelId="{F24BA123-AB8C-4BA4-A583-F7B97BC981F4}" type="presParOf" srcId="{ADC703DB-A3D4-4EBF-BB13-189C589327D7}" destId="{FA4ACABB-18E6-4DEE-9C48-A9512E26A922}" srcOrd="4" destOrd="0" presId="urn:microsoft.com/office/officeart/2005/8/layout/process1"/>
    <dgm:cxn modelId="{0DA0BE80-CA55-445B-8581-4F0F89A67047}" type="presParOf" srcId="{ADC703DB-A3D4-4EBF-BB13-189C589327D7}" destId="{88D036D2-E5C5-4B01-96BC-ADECFBAA403D}" srcOrd="5" destOrd="0" presId="urn:microsoft.com/office/officeart/2005/8/layout/process1"/>
    <dgm:cxn modelId="{AD94BA01-3D5F-4DD6-9A11-872CACF12A0E}" type="presParOf" srcId="{88D036D2-E5C5-4B01-96BC-ADECFBAA403D}" destId="{3A6411E2-6F57-474D-BB7A-93FA05E0BF36}" srcOrd="0" destOrd="0" presId="urn:microsoft.com/office/officeart/2005/8/layout/process1"/>
    <dgm:cxn modelId="{572DBF00-2F53-480C-90E0-EFE537DB186C}" type="presParOf" srcId="{ADC703DB-A3D4-4EBF-BB13-189C589327D7}" destId="{3EEE77A0-1EA8-4213-9952-D3B0264A0D3B}" srcOrd="6" destOrd="0" presId="urn:microsoft.com/office/officeart/2005/8/layout/process1"/>
  </dgm:cxnLst>
  <dgm:bg>
    <a:solidFill>
      <a:schemeClr val="accent4">
        <a:lumMod val="20000"/>
        <a:lumOff val="8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180DE21-C2DA-4616-B1B5-D6EE7A9E054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2B3A5C9-290E-447F-B7E1-B78F59D3035F}">
      <dgm:prSet/>
      <dgm:spPr/>
      <dgm:t>
        <a:bodyPr/>
        <a:lstStyle/>
        <a:p>
          <a:r>
            <a:rPr lang="en-US" dirty="0"/>
            <a:t>Congregate sites may determine if participants will be allowed to take ONE item, a grain, vegetable  or fruit, off site when leaving.  </a:t>
          </a:r>
        </a:p>
      </dgm:t>
    </dgm:pt>
    <dgm:pt modelId="{11C477F6-A242-4EC3-BD7F-E3CDEEB467E1}" type="parTrans" cxnId="{F7EAB2A1-B97C-427D-872F-C449A60B0D4E}">
      <dgm:prSet/>
      <dgm:spPr/>
      <dgm:t>
        <a:bodyPr/>
        <a:lstStyle/>
        <a:p>
          <a:endParaRPr lang="en-US"/>
        </a:p>
      </dgm:t>
    </dgm:pt>
    <dgm:pt modelId="{1DDF52DF-7B20-47A6-9D9C-6BF896A9A46F}" type="sibTrans" cxnId="{F7EAB2A1-B97C-427D-872F-C449A60B0D4E}">
      <dgm:prSet/>
      <dgm:spPr/>
      <dgm:t>
        <a:bodyPr/>
        <a:lstStyle/>
        <a:p>
          <a:endParaRPr lang="en-US"/>
        </a:p>
      </dgm:t>
    </dgm:pt>
    <dgm:pt modelId="{7C355AA6-E124-4EF5-92C9-1ECF23DC84E6}">
      <dgm:prSet/>
      <dgm:spPr/>
      <dgm:t>
        <a:bodyPr/>
        <a:lstStyle/>
        <a:p>
          <a:r>
            <a:rPr lang="en-US" dirty="0"/>
            <a:t>This may come from a participant’s meal or from the share table but cannot exceed one item.</a:t>
          </a:r>
        </a:p>
      </dgm:t>
    </dgm:pt>
    <dgm:pt modelId="{2B0951B8-4803-468E-892A-353244B319E8}" type="parTrans" cxnId="{4DBBF50A-54C3-49CA-A6DC-91A82AC23D51}">
      <dgm:prSet/>
      <dgm:spPr/>
      <dgm:t>
        <a:bodyPr/>
        <a:lstStyle/>
        <a:p>
          <a:endParaRPr lang="en-US"/>
        </a:p>
      </dgm:t>
    </dgm:pt>
    <dgm:pt modelId="{9D377A76-E957-44E0-A736-823AC5AE3CED}" type="sibTrans" cxnId="{4DBBF50A-54C3-49CA-A6DC-91A82AC23D51}">
      <dgm:prSet/>
      <dgm:spPr/>
      <dgm:t>
        <a:bodyPr/>
        <a:lstStyle/>
        <a:p>
          <a:endParaRPr lang="en-US"/>
        </a:p>
      </dgm:t>
    </dgm:pt>
    <dgm:pt modelId="{B25B5241-022D-4E66-B11E-299AA64CF7C8}">
      <dgm:prSet/>
      <dgm:spPr/>
      <dgm:t>
        <a:bodyPr/>
        <a:lstStyle/>
        <a:p>
          <a:r>
            <a:rPr lang="en-US" dirty="0"/>
            <a:t>Due to food safety concerns, a meat/meat alternate or milk are not allowed to be taken off site.</a:t>
          </a:r>
        </a:p>
      </dgm:t>
    </dgm:pt>
    <dgm:pt modelId="{971F4624-212E-44D2-8AF3-B9909A3FB2F0}" type="parTrans" cxnId="{1ED99FDD-C31C-483E-8237-6815196E3810}">
      <dgm:prSet/>
      <dgm:spPr/>
      <dgm:t>
        <a:bodyPr/>
        <a:lstStyle/>
        <a:p>
          <a:endParaRPr lang="en-US"/>
        </a:p>
      </dgm:t>
    </dgm:pt>
    <dgm:pt modelId="{E6C7F414-F2E4-496E-81A9-2C5D8491DCB8}" type="sibTrans" cxnId="{1ED99FDD-C31C-483E-8237-6815196E3810}">
      <dgm:prSet/>
      <dgm:spPr/>
      <dgm:t>
        <a:bodyPr/>
        <a:lstStyle/>
        <a:p>
          <a:endParaRPr lang="en-US"/>
        </a:p>
      </dgm:t>
    </dgm:pt>
    <dgm:pt modelId="{7FD4EC02-67C2-4CCC-9468-0F2C7558C516}">
      <dgm:prSet/>
      <dgm:spPr/>
      <dgm:t>
        <a:bodyPr/>
        <a:lstStyle/>
        <a:p>
          <a:r>
            <a:rPr lang="en-US" dirty="0"/>
            <a:t>Sponsors have the authority to limit meal consumption to the site and not allow any item to be taken off site.  This should be clearly communicated with participants and caregivers through appropriate signage.</a:t>
          </a:r>
        </a:p>
      </dgm:t>
    </dgm:pt>
    <dgm:pt modelId="{D0013042-4CFA-4442-86B2-CEB3B0267315}" type="parTrans" cxnId="{32B1F908-317C-46FF-BE03-4C6D07BAF2DC}">
      <dgm:prSet/>
      <dgm:spPr/>
      <dgm:t>
        <a:bodyPr/>
        <a:lstStyle/>
        <a:p>
          <a:endParaRPr lang="en-US"/>
        </a:p>
      </dgm:t>
    </dgm:pt>
    <dgm:pt modelId="{0BE25036-F4C1-42C1-B775-8FAB30DAD548}" type="sibTrans" cxnId="{32B1F908-317C-46FF-BE03-4C6D07BAF2DC}">
      <dgm:prSet/>
      <dgm:spPr/>
      <dgm:t>
        <a:bodyPr/>
        <a:lstStyle/>
        <a:p>
          <a:endParaRPr lang="en-US"/>
        </a:p>
      </dgm:t>
    </dgm:pt>
    <dgm:pt modelId="{795C852B-AB0B-402B-848B-227EE2CEE036}" type="pres">
      <dgm:prSet presAssocID="{2180DE21-C2DA-4616-B1B5-D6EE7A9E0542}" presName="root" presStyleCnt="0">
        <dgm:presLayoutVars>
          <dgm:dir/>
          <dgm:resizeHandles val="exact"/>
        </dgm:presLayoutVars>
      </dgm:prSet>
      <dgm:spPr/>
    </dgm:pt>
    <dgm:pt modelId="{A49FA997-767E-4878-AB32-6830AEEBB3A8}" type="pres">
      <dgm:prSet presAssocID="{F2B3A5C9-290E-447F-B7E1-B78F59D3035F}" presName="compNode" presStyleCnt="0"/>
      <dgm:spPr/>
    </dgm:pt>
    <dgm:pt modelId="{841898C6-79D3-4003-A798-93934F2DE70D}" type="pres">
      <dgm:prSet presAssocID="{F2B3A5C9-290E-447F-B7E1-B78F59D3035F}" presName="bgRect" presStyleLbl="bgShp" presStyleIdx="0" presStyleCnt="4"/>
      <dgm:spPr/>
    </dgm:pt>
    <dgm:pt modelId="{705F54A0-D107-4C95-9CDF-510EC1E94EAA}" type="pres">
      <dgm:prSet presAssocID="{F2B3A5C9-290E-447F-B7E1-B78F59D3035F}"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Bug under Magnifying Glass"/>
        </a:ext>
      </dgm:extLst>
    </dgm:pt>
    <dgm:pt modelId="{986AA5F0-EEBF-4761-9886-1F5CFA39CA86}" type="pres">
      <dgm:prSet presAssocID="{F2B3A5C9-290E-447F-B7E1-B78F59D3035F}" presName="spaceRect" presStyleCnt="0"/>
      <dgm:spPr/>
    </dgm:pt>
    <dgm:pt modelId="{CF333AEB-5EAE-4D42-BB53-F7916E811D8B}" type="pres">
      <dgm:prSet presAssocID="{F2B3A5C9-290E-447F-B7E1-B78F59D3035F}" presName="parTx" presStyleLbl="revTx" presStyleIdx="0" presStyleCnt="4">
        <dgm:presLayoutVars>
          <dgm:chMax val="0"/>
          <dgm:chPref val="0"/>
        </dgm:presLayoutVars>
      </dgm:prSet>
      <dgm:spPr/>
    </dgm:pt>
    <dgm:pt modelId="{FEE8C39C-3F70-4C43-96CD-7F5063FD6A92}" type="pres">
      <dgm:prSet presAssocID="{1DDF52DF-7B20-47A6-9D9C-6BF896A9A46F}" presName="sibTrans" presStyleCnt="0"/>
      <dgm:spPr/>
    </dgm:pt>
    <dgm:pt modelId="{10850D1D-2452-461F-9255-AF890B510413}" type="pres">
      <dgm:prSet presAssocID="{7C355AA6-E124-4EF5-92C9-1ECF23DC84E6}" presName="compNode" presStyleCnt="0"/>
      <dgm:spPr/>
    </dgm:pt>
    <dgm:pt modelId="{27C74C15-7B26-4CC6-A871-3565DA478249}" type="pres">
      <dgm:prSet presAssocID="{7C355AA6-E124-4EF5-92C9-1ECF23DC84E6}" presName="bgRect" presStyleLbl="bgShp" presStyleIdx="1" presStyleCnt="4"/>
      <dgm:spPr/>
    </dgm:pt>
    <dgm:pt modelId="{1D199A3E-CD99-4448-ACA8-041741873B1E}" type="pres">
      <dgm:prSet presAssocID="{7C355AA6-E124-4EF5-92C9-1ECF23DC84E6}"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poon"/>
        </a:ext>
      </dgm:extLst>
    </dgm:pt>
    <dgm:pt modelId="{9A541708-3593-479C-8D23-58FF2AAE79EC}" type="pres">
      <dgm:prSet presAssocID="{7C355AA6-E124-4EF5-92C9-1ECF23DC84E6}" presName="spaceRect" presStyleCnt="0"/>
      <dgm:spPr/>
    </dgm:pt>
    <dgm:pt modelId="{472B9387-00D9-4970-B3CB-7E215504F31E}" type="pres">
      <dgm:prSet presAssocID="{7C355AA6-E124-4EF5-92C9-1ECF23DC84E6}" presName="parTx" presStyleLbl="revTx" presStyleIdx="1" presStyleCnt="4">
        <dgm:presLayoutVars>
          <dgm:chMax val="0"/>
          <dgm:chPref val="0"/>
        </dgm:presLayoutVars>
      </dgm:prSet>
      <dgm:spPr/>
    </dgm:pt>
    <dgm:pt modelId="{B1439431-9837-4158-96EE-8D644BD154FA}" type="pres">
      <dgm:prSet presAssocID="{9D377A76-E957-44E0-A736-823AC5AE3CED}" presName="sibTrans" presStyleCnt="0"/>
      <dgm:spPr/>
    </dgm:pt>
    <dgm:pt modelId="{E61A6692-24B4-464D-A90D-239FAF08A07B}" type="pres">
      <dgm:prSet presAssocID="{B25B5241-022D-4E66-B11E-299AA64CF7C8}" presName="compNode" presStyleCnt="0"/>
      <dgm:spPr/>
    </dgm:pt>
    <dgm:pt modelId="{F535EE5D-4857-4865-B4F9-EA0B6CD42980}" type="pres">
      <dgm:prSet presAssocID="{B25B5241-022D-4E66-B11E-299AA64CF7C8}" presName="bgRect" presStyleLbl="bgShp" presStyleIdx="2" presStyleCnt="4"/>
      <dgm:spPr/>
    </dgm:pt>
    <dgm:pt modelId="{C8ED6760-E5F2-4356-9AB1-99ED3C35BB94}" type="pres">
      <dgm:prSet presAssocID="{B25B5241-022D-4E66-B11E-299AA64CF7C8}"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ow"/>
        </a:ext>
      </dgm:extLst>
    </dgm:pt>
    <dgm:pt modelId="{9F5AD7B4-98EA-468C-A7B6-00C071A9D834}" type="pres">
      <dgm:prSet presAssocID="{B25B5241-022D-4E66-B11E-299AA64CF7C8}" presName="spaceRect" presStyleCnt="0"/>
      <dgm:spPr/>
    </dgm:pt>
    <dgm:pt modelId="{CD9DB8CC-CA75-4130-95A3-B0136B90B24C}" type="pres">
      <dgm:prSet presAssocID="{B25B5241-022D-4E66-B11E-299AA64CF7C8}" presName="parTx" presStyleLbl="revTx" presStyleIdx="2" presStyleCnt="4">
        <dgm:presLayoutVars>
          <dgm:chMax val="0"/>
          <dgm:chPref val="0"/>
        </dgm:presLayoutVars>
      </dgm:prSet>
      <dgm:spPr/>
    </dgm:pt>
    <dgm:pt modelId="{6DBCF32A-DA5C-4C8F-8938-D11D30C349B2}" type="pres">
      <dgm:prSet presAssocID="{E6C7F414-F2E4-496E-81A9-2C5D8491DCB8}" presName="sibTrans" presStyleCnt="0"/>
      <dgm:spPr/>
    </dgm:pt>
    <dgm:pt modelId="{2BC85953-C235-4725-9F16-1347E8118C15}" type="pres">
      <dgm:prSet presAssocID="{7FD4EC02-67C2-4CCC-9468-0F2C7558C516}" presName="compNode" presStyleCnt="0"/>
      <dgm:spPr/>
    </dgm:pt>
    <dgm:pt modelId="{E406EACE-9B75-45ED-8520-40623FA238E9}" type="pres">
      <dgm:prSet presAssocID="{7FD4EC02-67C2-4CCC-9468-0F2C7558C516}" presName="bgRect" presStyleLbl="bgShp" presStyleIdx="3" presStyleCnt="4"/>
      <dgm:spPr/>
    </dgm:pt>
    <dgm:pt modelId="{33252AB5-52EE-441F-912C-B8690E179212}" type="pres">
      <dgm:prSet presAssocID="{7FD4EC02-67C2-4CCC-9468-0F2C7558C516}"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aiter"/>
        </a:ext>
      </dgm:extLst>
    </dgm:pt>
    <dgm:pt modelId="{C301AD0A-4E42-4700-8142-036CAD75487D}" type="pres">
      <dgm:prSet presAssocID="{7FD4EC02-67C2-4CCC-9468-0F2C7558C516}" presName="spaceRect" presStyleCnt="0"/>
      <dgm:spPr/>
    </dgm:pt>
    <dgm:pt modelId="{4D3B5EAD-9244-490F-AE03-5277F2377BB8}" type="pres">
      <dgm:prSet presAssocID="{7FD4EC02-67C2-4CCC-9468-0F2C7558C516}" presName="parTx" presStyleLbl="revTx" presStyleIdx="3" presStyleCnt="4">
        <dgm:presLayoutVars>
          <dgm:chMax val="0"/>
          <dgm:chPref val="0"/>
        </dgm:presLayoutVars>
      </dgm:prSet>
      <dgm:spPr/>
    </dgm:pt>
  </dgm:ptLst>
  <dgm:cxnLst>
    <dgm:cxn modelId="{32B1F908-317C-46FF-BE03-4C6D07BAF2DC}" srcId="{2180DE21-C2DA-4616-B1B5-D6EE7A9E0542}" destId="{7FD4EC02-67C2-4CCC-9468-0F2C7558C516}" srcOrd="3" destOrd="0" parTransId="{D0013042-4CFA-4442-86B2-CEB3B0267315}" sibTransId="{0BE25036-F4C1-42C1-B775-8FAB30DAD548}"/>
    <dgm:cxn modelId="{4DBBF50A-54C3-49CA-A6DC-91A82AC23D51}" srcId="{2180DE21-C2DA-4616-B1B5-D6EE7A9E0542}" destId="{7C355AA6-E124-4EF5-92C9-1ECF23DC84E6}" srcOrd="1" destOrd="0" parTransId="{2B0951B8-4803-468E-892A-353244B319E8}" sibTransId="{9D377A76-E957-44E0-A736-823AC5AE3CED}"/>
    <dgm:cxn modelId="{8C405940-9810-4EA9-8907-C8FB66F6A7AE}" type="presOf" srcId="{7C355AA6-E124-4EF5-92C9-1ECF23DC84E6}" destId="{472B9387-00D9-4970-B3CB-7E215504F31E}" srcOrd="0" destOrd="0" presId="urn:microsoft.com/office/officeart/2018/2/layout/IconVerticalSolidList"/>
    <dgm:cxn modelId="{CAB6D143-42B6-46F4-B112-4B502640A839}" type="presOf" srcId="{2180DE21-C2DA-4616-B1B5-D6EE7A9E0542}" destId="{795C852B-AB0B-402B-848B-227EE2CEE036}" srcOrd="0" destOrd="0" presId="urn:microsoft.com/office/officeart/2018/2/layout/IconVerticalSolidList"/>
    <dgm:cxn modelId="{6EDE7390-C029-4B19-A135-2FDF0687DF82}" type="presOf" srcId="{B25B5241-022D-4E66-B11E-299AA64CF7C8}" destId="{CD9DB8CC-CA75-4130-95A3-B0136B90B24C}" srcOrd="0" destOrd="0" presId="urn:microsoft.com/office/officeart/2018/2/layout/IconVerticalSolidList"/>
    <dgm:cxn modelId="{F7EAB2A1-B97C-427D-872F-C449A60B0D4E}" srcId="{2180DE21-C2DA-4616-B1B5-D6EE7A9E0542}" destId="{F2B3A5C9-290E-447F-B7E1-B78F59D3035F}" srcOrd="0" destOrd="0" parTransId="{11C477F6-A242-4EC3-BD7F-E3CDEEB467E1}" sibTransId="{1DDF52DF-7B20-47A6-9D9C-6BF896A9A46F}"/>
    <dgm:cxn modelId="{154577B1-1182-4E9A-8E44-CB9DD7D4717E}" type="presOf" srcId="{F2B3A5C9-290E-447F-B7E1-B78F59D3035F}" destId="{CF333AEB-5EAE-4D42-BB53-F7916E811D8B}" srcOrd="0" destOrd="0" presId="urn:microsoft.com/office/officeart/2018/2/layout/IconVerticalSolidList"/>
    <dgm:cxn modelId="{1ED99FDD-C31C-483E-8237-6815196E3810}" srcId="{2180DE21-C2DA-4616-B1B5-D6EE7A9E0542}" destId="{B25B5241-022D-4E66-B11E-299AA64CF7C8}" srcOrd="2" destOrd="0" parTransId="{971F4624-212E-44D2-8AF3-B9909A3FB2F0}" sibTransId="{E6C7F414-F2E4-496E-81A9-2C5D8491DCB8}"/>
    <dgm:cxn modelId="{CD67C4E3-7C03-41CF-8DDE-A0905B28BF9F}" type="presOf" srcId="{7FD4EC02-67C2-4CCC-9468-0F2C7558C516}" destId="{4D3B5EAD-9244-490F-AE03-5277F2377BB8}" srcOrd="0" destOrd="0" presId="urn:microsoft.com/office/officeart/2018/2/layout/IconVerticalSolidList"/>
    <dgm:cxn modelId="{7D7D12FC-5A3F-49DC-AE77-DFD389897E54}" type="presParOf" srcId="{795C852B-AB0B-402B-848B-227EE2CEE036}" destId="{A49FA997-767E-4878-AB32-6830AEEBB3A8}" srcOrd="0" destOrd="0" presId="urn:microsoft.com/office/officeart/2018/2/layout/IconVerticalSolidList"/>
    <dgm:cxn modelId="{3B698A21-AA72-4931-8121-DE6E9BED2336}" type="presParOf" srcId="{A49FA997-767E-4878-AB32-6830AEEBB3A8}" destId="{841898C6-79D3-4003-A798-93934F2DE70D}" srcOrd="0" destOrd="0" presId="urn:microsoft.com/office/officeart/2018/2/layout/IconVerticalSolidList"/>
    <dgm:cxn modelId="{F9383144-E052-45AD-92E7-6FF6B1166703}" type="presParOf" srcId="{A49FA997-767E-4878-AB32-6830AEEBB3A8}" destId="{705F54A0-D107-4C95-9CDF-510EC1E94EAA}" srcOrd="1" destOrd="0" presId="urn:microsoft.com/office/officeart/2018/2/layout/IconVerticalSolidList"/>
    <dgm:cxn modelId="{8A62D0D9-D3AA-4274-B8FB-CE11B416C7B6}" type="presParOf" srcId="{A49FA997-767E-4878-AB32-6830AEEBB3A8}" destId="{986AA5F0-EEBF-4761-9886-1F5CFA39CA86}" srcOrd="2" destOrd="0" presId="urn:microsoft.com/office/officeart/2018/2/layout/IconVerticalSolidList"/>
    <dgm:cxn modelId="{E62BBBEE-1E26-418B-B51F-84D050266F93}" type="presParOf" srcId="{A49FA997-767E-4878-AB32-6830AEEBB3A8}" destId="{CF333AEB-5EAE-4D42-BB53-F7916E811D8B}" srcOrd="3" destOrd="0" presId="urn:microsoft.com/office/officeart/2018/2/layout/IconVerticalSolidList"/>
    <dgm:cxn modelId="{33756445-F21D-4EE1-816E-3EA1B7CFB355}" type="presParOf" srcId="{795C852B-AB0B-402B-848B-227EE2CEE036}" destId="{FEE8C39C-3F70-4C43-96CD-7F5063FD6A92}" srcOrd="1" destOrd="0" presId="urn:microsoft.com/office/officeart/2018/2/layout/IconVerticalSolidList"/>
    <dgm:cxn modelId="{355B3B6A-1685-4DC7-A062-94706AA987A1}" type="presParOf" srcId="{795C852B-AB0B-402B-848B-227EE2CEE036}" destId="{10850D1D-2452-461F-9255-AF890B510413}" srcOrd="2" destOrd="0" presId="urn:microsoft.com/office/officeart/2018/2/layout/IconVerticalSolidList"/>
    <dgm:cxn modelId="{8D9A6B13-724A-4A9A-A9A9-C853BA6C1EF0}" type="presParOf" srcId="{10850D1D-2452-461F-9255-AF890B510413}" destId="{27C74C15-7B26-4CC6-A871-3565DA478249}" srcOrd="0" destOrd="0" presId="urn:microsoft.com/office/officeart/2018/2/layout/IconVerticalSolidList"/>
    <dgm:cxn modelId="{996CFA33-A3CC-4F21-B4EC-40DCC9ABA2EB}" type="presParOf" srcId="{10850D1D-2452-461F-9255-AF890B510413}" destId="{1D199A3E-CD99-4448-ACA8-041741873B1E}" srcOrd="1" destOrd="0" presId="urn:microsoft.com/office/officeart/2018/2/layout/IconVerticalSolidList"/>
    <dgm:cxn modelId="{DA1EA249-1C22-4F02-86EE-82B561339C28}" type="presParOf" srcId="{10850D1D-2452-461F-9255-AF890B510413}" destId="{9A541708-3593-479C-8D23-58FF2AAE79EC}" srcOrd="2" destOrd="0" presId="urn:microsoft.com/office/officeart/2018/2/layout/IconVerticalSolidList"/>
    <dgm:cxn modelId="{4C855A7E-E074-4D18-B167-8B8F24AF5245}" type="presParOf" srcId="{10850D1D-2452-461F-9255-AF890B510413}" destId="{472B9387-00D9-4970-B3CB-7E215504F31E}" srcOrd="3" destOrd="0" presId="urn:microsoft.com/office/officeart/2018/2/layout/IconVerticalSolidList"/>
    <dgm:cxn modelId="{9E62904E-4C51-414B-848B-A8B651634924}" type="presParOf" srcId="{795C852B-AB0B-402B-848B-227EE2CEE036}" destId="{B1439431-9837-4158-96EE-8D644BD154FA}" srcOrd="3" destOrd="0" presId="urn:microsoft.com/office/officeart/2018/2/layout/IconVerticalSolidList"/>
    <dgm:cxn modelId="{6BFA907C-41EA-4988-924F-5057AA1C54B5}" type="presParOf" srcId="{795C852B-AB0B-402B-848B-227EE2CEE036}" destId="{E61A6692-24B4-464D-A90D-239FAF08A07B}" srcOrd="4" destOrd="0" presId="urn:microsoft.com/office/officeart/2018/2/layout/IconVerticalSolidList"/>
    <dgm:cxn modelId="{CC4E978B-DF10-438A-81B1-A11A0134EB68}" type="presParOf" srcId="{E61A6692-24B4-464D-A90D-239FAF08A07B}" destId="{F535EE5D-4857-4865-B4F9-EA0B6CD42980}" srcOrd="0" destOrd="0" presId="urn:microsoft.com/office/officeart/2018/2/layout/IconVerticalSolidList"/>
    <dgm:cxn modelId="{E7123DDD-9115-4FEB-82D0-E9FA11C1524E}" type="presParOf" srcId="{E61A6692-24B4-464D-A90D-239FAF08A07B}" destId="{C8ED6760-E5F2-4356-9AB1-99ED3C35BB94}" srcOrd="1" destOrd="0" presId="urn:microsoft.com/office/officeart/2018/2/layout/IconVerticalSolidList"/>
    <dgm:cxn modelId="{288F0A9D-2786-46CB-B993-6BCD413218C2}" type="presParOf" srcId="{E61A6692-24B4-464D-A90D-239FAF08A07B}" destId="{9F5AD7B4-98EA-468C-A7B6-00C071A9D834}" srcOrd="2" destOrd="0" presId="urn:microsoft.com/office/officeart/2018/2/layout/IconVerticalSolidList"/>
    <dgm:cxn modelId="{62E14159-7BFA-476F-9F00-BDB0BFE2AF97}" type="presParOf" srcId="{E61A6692-24B4-464D-A90D-239FAF08A07B}" destId="{CD9DB8CC-CA75-4130-95A3-B0136B90B24C}" srcOrd="3" destOrd="0" presId="urn:microsoft.com/office/officeart/2018/2/layout/IconVerticalSolidList"/>
    <dgm:cxn modelId="{530B7C79-43FE-4AC7-9317-8A5D458D3E3E}" type="presParOf" srcId="{795C852B-AB0B-402B-848B-227EE2CEE036}" destId="{6DBCF32A-DA5C-4C8F-8938-D11D30C349B2}" srcOrd="5" destOrd="0" presId="urn:microsoft.com/office/officeart/2018/2/layout/IconVerticalSolidList"/>
    <dgm:cxn modelId="{7EC0CEC1-A267-4EE4-A8E8-BE6951D8BAC7}" type="presParOf" srcId="{795C852B-AB0B-402B-848B-227EE2CEE036}" destId="{2BC85953-C235-4725-9F16-1347E8118C15}" srcOrd="6" destOrd="0" presId="urn:microsoft.com/office/officeart/2018/2/layout/IconVerticalSolidList"/>
    <dgm:cxn modelId="{AEF81105-EE28-4F43-B1D3-991DED559E3D}" type="presParOf" srcId="{2BC85953-C235-4725-9F16-1347E8118C15}" destId="{E406EACE-9B75-45ED-8520-40623FA238E9}" srcOrd="0" destOrd="0" presId="urn:microsoft.com/office/officeart/2018/2/layout/IconVerticalSolidList"/>
    <dgm:cxn modelId="{7EEE3A84-20AB-4CAD-B6A5-3B982DFE1A68}" type="presParOf" srcId="{2BC85953-C235-4725-9F16-1347E8118C15}" destId="{33252AB5-52EE-441F-912C-B8690E179212}" srcOrd="1" destOrd="0" presId="urn:microsoft.com/office/officeart/2018/2/layout/IconVerticalSolidList"/>
    <dgm:cxn modelId="{37989886-67D9-403D-A321-DDD78B7FEABE}" type="presParOf" srcId="{2BC85953-C235-4725-9F16-1347E8118C15}" destId="{C301AD0A-4E42-4700-8142-036CAD75487D}" srcOrd="2" destOrd="0" presId="urn:microsoft.com/office/officeart/2018/2/layout/IconVerticalSolidList"/>
    <dgm:cxn modelId="{10F4F6EE-F803-46E4-A443-519A60C915EB}" type="presParOf" srcId="{2BC85953-C235-4725-9F16-1347E8118C15}" destId="{4D3B5EAD-9244-490F-AE03-5277F2377BB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9932A86-D967-41B5-8840-C117B84F6F85}" type="doc">
      <dgm:prSet loTypeId="urn:microsoft.com/office/officeart/2005/8/layout/vList2" loCatId="list" qsTypeId="urn:microsoft.com/office/officeart/2005/8/quickstyle/simple5" qsCatId="simple" csTypeId="urn:microsoft.com/office/officeart/2005/8/colors/colorful2" csCatId="colorful" phldr="1"/>
      <dgm:spPr/>
      <dgm:t>
        <a:bodyPr/>
        <a:lstStyle/>
        <a:p>
          <a:endParaRPr lang="en-US"/>
        </a:p>
      </dgm:t>
    </dgm:pt>
    <dgm:pt modelId="{9C745CC7-7324-49A7-A95F-ACD4EF46D9CF}">
      <dgm:prSet/>
      <dgm:spPr/>
      <dgm:t>
        <a:bodyPr/>
        <a:lstStyle/>
        <a:p>
          <a:r>
            <a:rPr lang="en-US" b="1"/>
            <a:t>If the site opts to operate a share table, items on the share table may only be consumed by children and youth age 18 and younger.</a:t>
          </a:r>
          <a:endParaRPr lang="en-US"/>
        </a:p>
      </dgm:t>
    </dgm:pt>
    <dgm:pt modelId="{8915A311-8D4A-41FA-B63C-29844907E55A}" type="parTrans" cxnId="{B85B686F-49E7-4943-8FE5-436F4F78CCA9}">
      <dgm:prSet/>
      <dgm:spPr/>
      <dgm:t>
        <a:bodyPr/>
        <a:lstStyle/>
        <a:p>
          <a:endParaRPr lang="en-US"/>
        </a:p>
      </dgm:t>
    </dgm:pt>
    <dgm:pt modelId="{D1913D8F-AA8E-4392-89F2-D3CED861486B}" type="sibTrans" cxnId="{B85B686F-49E7-4943-8FE5-436F4F78CCA9}">
      <dgm:prSet/>
      <dgm:spPr/>
      <dgm:t>
        <a:bodyPr/>
        <a:lstStyle/>
        <a:p>
          <a:endParaRPr lang="en-US"/>
        </a:p>
      </dgm:t>
    </dgm:pt>
    <dgm:pt modelId="{B380405B-D0F3-4465-BCED-D23E5252D2FB}">
      <dgm:prSet/>
      <dgm:spPr/>
      <dgm:t>
        <a:bodyPr/>
        <a:lstStyle/>
        <a:p>
          <a:r>
            <a:rPr lang="en-US" dirty="0"/>
            <a:t>A Share Table is a designated area where unopened, individually wrapped food items may be placed for participants who are still hungry. </a:t>
          </a:r>
        </a:p>
      </dgm:t>
    </dgm:pt>
    <dgm:pt modelId="{AE3E69FD-7B84-4C15-A12A-FB59EEF335D4}" type="parTrans" cxnId="{F8AF00AC-FB65-40C0-89B6-421CC6932697}">
      <dgm:prSet/>
      <dgm:spPr/>
      <dgm:t>
        <a:bodyPr/>
        <a:lstStyle/>
        <a:p>
          <a:endParaRPr lang="en-US"/>
        </a:p>
      </dgm:t>
    </dgm:pt>
    <dgm:pt modelId="{39B6D44F-3A11-457A-84DB-A48CF96FDA34}" type="sibTrans" cxnId="{F8AF00AC-FB65-40C0-89B6-421CC6932697}">
      <dgm:prSet/>
      <dgm:spPr/>
      <dgm:t>
        <a:bodyPr/>
        <a:lstStyle/>
        <a:p>
          <a:endParaRPr lang="en-US"/>
        </a:p>
      </dgm:t>
    </dgm:pt>
    <dgm:pt modelId="{F0DD3E74-617D-40FE-A63D-7F8B2124376A}">
      <dgm:prSet/>
      <dgm:spPr/>
      <dgm:t>
        <a:bodyPr/>
        <a:lstStyle/>
        <a:p>
          <a:r>
            <a:rPr lang="en-US" dirty="0"/>
            <a:t>Share tables must meet all requirements established by the local health department.</a:t>
          </a:r>
        </a:p>
      </dgm:t>
    </dgm:pt>
    <dgm:pt modelId="{B333902A-7E82-4BFA-8D8C-0EBB9BDFD1BD}" type="parTrans" cxnId="{6BEB355A-59DC-4B30-832D-A16FBE34F15C}">
      <dgm:prSet/>
      <dgm:spPr/>
      <dgm:t>
        <a:bodyPr/>
        <a:lstStyle/>
        <a:p>
          <a:endParaRPr lang="en-US"/>
        </a:p>
      </dgm:t>
    </dgm:pt>
    <dgm:pt modelId="{B5E93DB6-D91B-4249-9599-AC2F1A3BEB62}" type="sibTrans" cxnId="{6BEB355A-59DC-4B30-832D-A16FBE34F15C}">
      <dgm:prSet/>
      <dgm:spPr/>
      <dgm:t>
        <a:bodyPr/>
        <a:lstStyle/>
        <a:p>
          <a:endParaRPr lang="en-US"/>
        </a:p>
      </dgm:t>
    </dgm:pt>
    <dgm:pt modelId="{DC39C25D-D986-45B9-B9CA-3A6ED96DBAFF}">
      <dgm:prSet/>
      <dgm:spPr/>
      <dgm:t>
        <a:bodyPr/>
        <a:lstStyle/>
        <a:p>
          <a:r>
            <a:rPr lang="en-US" dirty="0"/>
            <a:t>If sites determine they will allow participants to take </a:t>
          </a:r>
          <a:r>
            <a:rPr lang="en-US" b="1" dirty="0"/>
            <a:t>ONE</a:t>
          </a:r>
          <a:r>
            <a:rPr lang="en-US" dirty="0"/>
            <a:t> item, a </a:t>
          </a:r>
          <a:r>
            <a:rPr lang="en-US" b="1" dirty="0"/>
            <a:t>grain, vegetable  or fruit</a:t>
          </a:r>
          <a:r>
            <a:rPr lang="en-US" dirty="0"/>
            <a:t>, off site when leaving, this can come from their own meal or from the share table but cannot exceed </a:t>
          </a:r>
          <a:r>
            <a:rPr lang="en-US" b="1" dirty="0"/>
            <a:t>one</a:t>
          </a:r>
          <a:r>
            <a:rPr lang="en-US" dirty="0"/>
            <a:t> item.</a:t>
          </a:r>
        </a:p>
      </dgm:t>
    </dgm:pt>
    <dgm:pt modelId="{36749B08-7A65-4905-949E-02A660AC14D6}" type="parTrans" cxnId="{69B4C2CD-14E9-467C-ADE5-6A9F00D7AEF6}">
      <dgm:prSet/>
      <dgm:spPr/>
      <dgm:t>
        <a:bodyPr/>
        <a:lstStyle/>
        <a:p>
          <a:endParaRPr lang="en-US"/>
        </a:p>
      </dgm:t>
    </dgm:pt>
    <dgm:pt modelId="{11C72623-4E5A-4993-A322-272757992F75}" type="sibTrans" cxnId="{69B4C2CD-14E9-467C-ADE5-6A9F00D7AEF6}">
      <dgm:prSet/>
      <dgm:spPr/>
      <dgm:t>
        <a:bodyPr/>
        <a:lstStyle/>
        <a:p>
          <a:endParaRPr lang="en-US"/>
        </a:p>
      </dgm:t>
    </dgm:pt>
    <dgm:pt modelId="{C87991B0-2CCD-4B66-9C79-C787A1B967F3}" type="pres">
      <dgm:prSet presAssocID="{C9932A86-D967-41B5-8840-C117B84F6F85}" presName="linear" presStyleCnt="0">
        <dgm:presLayoutVars>
          <dgm:animLvl val="lvl"/>
          <dgm:resizeHandles val="exact"/>
        </dgm:presLayoutVars>
      </dgm:prSet>
      <dgm:spPr/>
    </dgm:pt>
    <dgm:pt modelId="{4605D4F0-618F-4C47-88B6-525F44A28E04}" type="pres">
      <dgm:prSet presAssocID="{9C745CC7-7324-49A7-A95F-ACD4EF46D9CF}" presName="parentText" presStyleLbl="node1" presStyleIdx="0" presStyleCnt="1" custLinFactNeighborY="-7889">
        <dgm:presLayoutVars>
          <dgm:chMax val="0"/>
          <dgm:bulletEnabled val="1"/>
        </dgm:presLayoutVars>
      </dgm:prSet>
      <dgm:spPr/>
    </dgm:pt>
    <dgm:pt modelId="{BE42C398-925B-4575-892E-F293412C8219}" type="pres">
      <dgm:prSet presAssocID="{9C745CC7-7324-49A7-A95F-ACD4EF46D9CF}" presName="childText" presStyleLbl="revTx" presStyleIdx="0" presStyleCnt="1" custScaleY="119778" custLinFactNeighborX="81433" custLinFactNeighborY="33478">
        <dgm:presLayoutVars>
          <dgm:bulletEnabled val="1"/>
        </dgm:presLayoutVars>
      </dgm:prSet>
      <dgm:spPr/>
    </dgm:pt>
  </dgm:ptLst>
  <dgm:cxnLst>
    <dgm:cxn modelId="{09F4050F-CD01-4414-8370-9677758E31EA}" type="presOf" srcId="{9C745CC7-7324-49A7-A95F-ACD4EF46D9CF}" destId="{4605D4F0-618F-4C47-88B6-525F44A28E04}" srcOrd="0" destOrd="0" presId="urn:microsoft.com/office/officeart/2005/8/layout/vList2"/>
    <dgm:cxn modelId="{9414685C-42DC-41C0-B577-1D951F5A4F49}" type="presOf" srcId="{C9932A86-D967-41B5-8840-C117B84F6F85}" destId="{C87991B0-2CCD-4B66-9C79-C787A1B967F3}" srcOrd="0" destOrd="0" presId="urn:microsoft.com/office/officeart/2005/8/layout/vList2"/>
    <dgm:cxn modelId="{B85B686F-49E7-4943-8FE5-436F4F78CCA9}" srcId="{C9932A86-D967-41B5-8840-C117B84F6F85}" destId="{9C745CC7-7324-49A7-A95F-ACD4EF46D9CF}" srcOrd="0" destOrd="0" parTransId="{8915A311-8D4A-41FA-B63C-29844907E55A}" sibTransId="{D1913D8F-AA8E-4392-89F2-D3CED861486B}"/>
    <dgm:cxn modelId="{6BEB355A-59DC-4B30-832D-A16FBE34F15C}" srcId="{9C745CC7-7324-49A7-A95F-ACD4EF46D9CF}" destId="{F0DD3E74-617D-40FE-A63D-7F8B2124376A}" srcOrd="1" destOrd="0" parTransId="{B333902A-7E82-4BFA-8D8C-0EBB9BDFD1BD}" sibTransId="{B5E93DB6-D91B-4249-9599-AC2F1A3BEB62}"/>
    <dgm:cxn modelId="{CCD3F9A4-A6F7-44B5-9913-C4EAD258939F}" type="presOf" srcId="{F0DD3E74-617D-40FE-A63D-7F8B2124376A}" destId="{BE42C398-925B-4575-892E-F293412C8219}" srcOrd="0" destOrd="1" presId="urn:microsoft.com/office/officeart/2005/8/layout/vList2"/>
    <dgm:cxn modelId="{F8AF00AC-FB65-40C0-89B6-421CC6932697}" srcId="{9C745CC7-7324-49A7-A95F-ACD4EF46D9CF}" destId="{B380405B-D0F3-4465-BCED-D23E5252D2FB}" srcOrd="0" destOrd="0" parTransId="{AE3E69FD-7B84-4C15-A12A-FB59EEF335D4}" sibTransId="{39B6D44F-3A11-457A-84DB-A48CF96FDA34}"/>
    <dgm:cxn modelId="{69B4C2CD-14E9-467C-ADE5-6A9F00D7AEF6}" srcId="{9C745CC7-7324-49A7-A95F-ACD4EF46D9CF}" destId="{DC39C25D-D986-45B9-B9CA-3A6ED96DBAFF}" srcOrd="2" destOrd="0" parTransId="{36749B08-7A65-4905-949E-02A660AC14D6}" sibTransId="{11C72623-4E5A-4993-A322-272757992F75}"/>
    <dgm:cxn modelId="{2BA5DAE3-BC1D-47D5-93DF-134497FDF8DB}" type="presOf" srcId="{DC39C25D-D986-45B9-B9CA-3A6ED96DBAFF}" destId="{BE42C398-925B-4575-892E-F293412C8219}" srcOrd="0" destOrd="2" presId="urn:microsoft.com/office/officeart/2005/8/layout/vList2"/>
    <dgm:cxn modelId="{A96900E8-7513-47C5-89F6-FECDE80F47BD}" type="presOf" srcId="{B380405B-D0F3-4465-BCED-D23E5252D2FB}" destId="{BE42C398-925B-4575-892E-F293412C8219}" srcOrd="0" destOrd="0" presId="urn:microsoft.com/office/officeart/2005/8/layout/vList2"/>
    <dgm:cxn modelId="{7523C52A-84CB-4280-A052-8769AD5CD416}" type="presParOf" srcId="{C87991B0-2CCD-4B66-9C79-C787A1B967F3}" destId="{4605D4F0-618F-4C47-88B6-525F44A28E04}" srcOrd="0" destOrd="0" presId="urn:microsoft.com/office/officeart/2005/8/layout/vList2"/>
    <dgm:cxn modelId="{E4D12752-60E1-4EFE-9EDB-BFE91335DE79}" type="presParOf" srcId="{C87991B0-2CCD-4B66-9C79-C787A1B967F3}" destId="{BE42C398-925B-4575-892E-F293412C8219}"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E762B77-7007-4D89-82EB-C74789E377CB}" type="doc">
      <dgm:prSet loTypeId="urn:microsoft.com/office/officeart/2018/2/layout/IconLabelDescriptionList" loCatId="icon" qsTypeId="urn:microsoft.com/office/officeart/2005/8/quickstyle/simple1" qsCatId="simple" csTypeId="urn:microsoft.com/office/officeart/2018/5/colors/Iconchunking_neutralbg_colorful5" csCatId="colorful" phldr="1"/>
      <dgm:spPr/>
      <dgm:t>
        <a:bodyPr/>
        <a:lstStyle/>
        <a:p>
          <a:endParaRPr lang="en-US"/>
        </a:p>
      </dgm:t>
    </dgm:pt>
    <dgm:pt modelId="{DE656E94-BB15-4956-892C-CC3D4087E39C}">
      <dgm:prSet/>
      <dgm:spPr/>
      <dgm:t>
        <a:bodyPr/>
        <a:lstStyle/>
        <a:p>
          <a:pPr>
            <a:defRPr b="1"/>
          </a:pPr>
          <a:r>
            <a:rPr lang="en-US" dirty="0"/>
            <a:t>Only pre-packaged items may go on the share table.</a:t>
          </a:r>
        </a:p>
      </dgm:t>
    </dgm:pt>
    <dgm:pt modelId="{783A18DD-D59C-4127-B364-7D6D8C3F4489}" type="parTrans" cxnId="{6DBF7024-9817-45B6-8AB9-51D3AABE5752}">
      <dgm:prSet/>
      <dgm:spPr/>
      <dgm:t>
        <a:bodyPr/>
        <a:lstStyle/>
        <a:p>
          <a:endParaRPr lang="en-US"/>
        </a:p>
      </dgm:t>
    </dgm:pt>
    <dgm:pt modelId="{9777DBB1-5584-4DFB-8E11-9589EEA24D28}" type="sibTrans" cxnId="{6DBF7024-9817-45B6-8AB9-51D3AABE5752}">
      <dgm:prSet/>
      <dgm:spPr/>
      <dgm:t>
        <a:bodyPr/>
        <a:lstStyle/>
        <a:p>
          <a:endParaRPr lang="en-US"/>
        </a:p>
      </dgm:t>
    </dgm:pt>
    <dgm:pt modelId="{1D950CBE-8F20-42F4-8B23-D80B7EA3435C}">
      <dgm:prSet/>
      <dgm:spPr/>
      <dgm:t>
        <a:bodyPr/>
        <a:lstStyle/>
        <a:p>
          <a:r>
            <a:rPr lang="en-US"/>
            <a:t>For example: cheese sticks, goldfish cracker packages, milk cartons, juice boxes, apples, oranges, banana, packages of baby carrots, uncrustable sandwiches</a:t>
          </a:r>
        </a:p>
      </dgm:t>
    </dgm:pt>
    <dgm:pt modelId="{CDBCF836-0D04-45D1-9D87-A68E323B98F1}" type="parTrans" cxnId="{F9D41130-970A-4F4E-8914-D35C4276B91F}">
      <dgm:prSet/>
      <dgm:spPr/>
      <dgm:t>
        <a:bodyPr/>
        <a:lstStyle/>
        <a:p>
          <a:endParaRPr lang="en-US"/>
        </a:p>
      </dgm:t>
    </dgm:pt>
    <dgm:pt modelId="{AA29FB12-95BF-4B15-B09F-9DE3970CF35B}" type="sibTrans" cxnId="{F9D41130-970A-4F4E-8914-D35C4276B91F}">
      <dgm:prSet/>
      <dgm:spPr/>
      <dgm:t>
        <a:bodyPr/>
        <a:lstStyle/>
        <a:p>
          <a:endParaRPr lang="en-US"/>
        </a:p>
      </dgm:t>
    </dgm:pt>
    <dgm:pt modelId="{7105DBE4-763C-4348-9D79-52AD6B076700}">
      <dgm:prSet/>
      <dgm:spPr/>
      <dgm:t>
        <a:bodyPr/>
        <a:lstStyle/>
        <a:p>
          <a:pPr>
            <a:defRPr b="1"/>
          </a:pPr>
          <a:r>
            <a:rPr lang="en-US" dirty="0"/>
            <a:t>Items that have been opened or contaminated must be thrown away.</a:t>
          </a:r>
        </a:p>
      </dgm:t>
    </dgm:pt>
    <dgm:pt modelId="{8C0E7BBE-6647-42F3-A429-6120D80EE4DF}" type="parTrans" cxnId="{61CFFAA7-4E7B-4DEB-815C-6105BCDD7684}">
      <dgm:prSet/>
      <dgm:spPr/>
      <dgm:t>
        <a:bodyPr/>
        <a:lstStyle/>
        <a:p>
          <a:endParaRPr lang="en-US"/>
        </a:p>
      </dgm:t>
    </dgm:pt>
    <dgm:pt modelId="{2F9030B1-DC54-45F3-8769-4EC4D534F67E}" type="sibTrans" cxnId="{61CFFAA7-4E7B-4DEB-815C-6105BCDD7684}">
      <dgm:prSet/>
      <dgm:spPr/>
      <dgm:t>
        <a:bodyPr/>
        <a:lstStyle/>
        <a:p>
          <a:endParaRPr lang="en-US"/>
        </a:p>
      </dgm:t>
    </dgm:pt>
    <dgm:pt modelId="{8643F324-CA73-41DB-95F1-8E9F37FEDFC4}">
      <dgm:prSet/>
      <dgm:spPr/>
      <dgm:t>
        <a:bodyPr/>
        <a:lstStyle/>
        <a:p>
          <a:pPr>
            <a:defRPr b="1"/>
          </a:pPr>
          <a:r>
            <a:rPr lang="en-US" dirty="0"/>
            <a:t>Items should be kept at food safe temperatures.</a:t>
          </a:r>
        </a:p>
      </dgm:t>
    </dgm:pt>
    <dgm:pt modelId="{50AC538A-5B15-4C6C-B8AB-C1929B68483B}" type="parTrans" cxnId="{14C627D5-31D4-4BF3-9A78-D0401A72C2F9}">
      <dgm:prSet/>
      <dgm:spPr/>
      <dgm:t>
        <a:bodyPr/>
        <a:lstStyle/>
        <a:p>
          <a:endParaRPr lang="en-US"/>
        </a:p>
      </dgm:t>
    </dgm:pt>
    <dgm:pt modelId="{657F32C9-C1CE-4851-8373-AD56D15701B9}" type="sibTrans" cxnId="{14C627D5-31D4-4BF3-9A78-D0401A72C2F9}">
      <dgm:prSet/>
      <dgm:spPr/>
      <dgm:t>
        <a:bodyPr/>
        <a:lstStyle/>
        <a:p>
          <a:endParaRPr lang="en-US"/>
        </a:p>
      </dgm:t>
    </dgm:pt>
    <dgm:pt modelId="{187275FD-AF49-4D1F-B037-62608E379312}">
      <dgm:prSet/>
      <dgm:spPr/>
      <dgm:t>
        <a:bodyPr/>
        <a:lstStyle/>
        <a:p>
          <a:r>
            <a:rPr lang="en-US"/>
            <a:t>If milk is placed on a share table, it is best to have a cooler or a bowl with ice to keep the milk at a food safe temperature, but </a:t>
          </a:r>
          <a:r>
            <a:rPr lang="en-US" b="1"/>
            <a:t>milk cannot be taken off site</a:t>
          </a:r>
          <a:r>
            <a:rPr lang="en-US"/>
            <a:t>.</a:t>
          </a:r>
        </a:p>
      </dgm:t>
    </dgm:pt>
    <dgm:pt modelId="{56CC4C54-94E3-4198-B939-AC55A65309C8}" type="parTrans" cxnId="{63A9737A-FC82-4FC1-98E6-6B9156A47A2B}">
      <dgm:prSet/>
      <dgm:spPr/>
      <dgm:t>
        <a:bodyPr/>
        <a:lstStyle/>
        <a:p>
          <a:endParaRPr lang="en-US"/>
        </a:p>
      </dgm:t>
    </dgm:pt>
    <dgm:pt modelId="{03FD6DD4-29B8-479E-A634-4DFB1DF3CDA6}" type="sibTrans" cxnId="{63A9737A-FC82-4FC1-98E6-6B9156A47A2B}">
      <dgm:prSet/>
      <dgm:spPr/>
      <dgm:t>
        <a:bodyPr/>
        <a:lstStyle/>
        <a:p>
          <a:endParaRPr lang="en-US"/>
        </a:p>
      </dgm:t>
    </dgm:pt>
    <dgm:pt modelId="{624AE030-B85B-4BD4-A2B5-58EFB88066A7}">
      <dgm:prSet/>
      <dgm:spPr/>
      <dgm:t>
        <a:bodyPr/>
        <a:lstStyle/>
        <a:p>
          <a:pPr>
            <a:defRPr b="1"/>
          </a:pPr>
          <a:r>
            <a:rPr lang="en-US" dirty="0"/>
            <a:t>Share table items may be stored and put out the following day if held at food safe temperatures.</a:t>
          </a:r>
        </a:p>
      </dgm:t>
    </dgm:pt>
    <dgm:pt modelId="{98038DDD-DABE-43AA-8191-1E35CB5754CF}" type="parTrans" cxnId="{16E33D6D-45CC-4C3F-86C6-1E2599D5E824}">
      <dgm:prSet/>
      <dgm:spPr/>
      <dgm:t>
        <a:bodyPr/>
        <a:lstStyle/>
        <a:p>
          <a:endParaRPr lang="en-US"/>
        </a:p>
      </dgm:t>
    </dgm:pt>
    <dgm:pt modelId="{E2A31507-15FD-41A6-A915-E05C3651C1FC}" type="sibTrans" cxnId="{16E33D6D-45CC-4C3F-86C6-1E2599D5E824}">
      <dgm:prSet/>
      <dgm:spPr/>
      <dgm:t>
        <a:bodyPr/>
        <a:lstStyle/>
        <a:p>
          <a:endParaRPr lang="en-US"/>
        </a:p>
      </dgm:t>
    </dgm:pt>
    <dgm:pt modelId="{37E3B92F-FCF8-4657-8074-2291FE366B97}">
      <dgm:prSet/>
      <dgm:spPr/>
      <dgm:t>
        <a:bodyPr/>
        <a:lstStyle/>
        <a:p>
          <a:r>
            <a:rPr lang="en-US"/>
            <a:t>Make sure that any perishable items (milk) are checked for expiration if kept more than one day. </a:t>
          </a:r>
        </a:p>
      </dgm:t>
    </dgm:pt>
    <dgm:pt modelId="{36657011-51D9-4F1B-B3B8-43094287B779}" type="parTrans" cxnId="{E3DEB1FB-4CBB-4FD6-A00C-5A0073966C33}">
      <dgm:prSet/>
      <dgm:spPr/>
      <dgm:t>
        <a:bodyPr/>
        <a:lstStyle/>
        <a:p>
          <a:endParaRPr lang="en-US"/>
        </a:p>
      </dgm:t>
    </dgm:pt>
    <dgm:pt modelId="{46C07A18-2018-4D73-AC80-41E082D648DA}" type="sibTrans" cxnId="{E3DEB1FB-4CBB-4FD6-A00C-5A0073966C33}">
      <dgm:prSet/>
      <dgm:spPr/>
      <dgm:t>
        <a:bodyPr/>
        <a:lstStyle/>
        <a:p>
          <a:endParaRPr lang="en-US"/>
        </a:p>
      </dgm:t>
    </dgm:pt>
    <dgm:pt modelId="{48C52538-F204-4B0D-A214-BD5A353AF044}" type="pres">
      <dgm:prSet presAssocID="{1E762B77-7007-4D89-82EB-C74789E377CB}" presName="root" presStyleCnt="0">
        <dgm:presLayoutVars>
          <dgm:dir/>
          <dgm:resizeHandles val="exact"/>
        </dgm:presLayoutVars>
      </dgm:prSet>
      <dgm:spPr/>
    </dgm:pt>
    <dgm:pt modelId="{81ABEF6D-9CFB-42D9-97D0-3313AF015249}" type="pres">
      <dgm:prSet presAssocID="{DE656E94-BB15-4956-892C-CC3D4087E39C}" presName="compNode" presStyleCnt="0"/>
      <dgm:spPr/>
    </dgm:pt>
    <dgm:pt modelId="{614AD437-B2BE-40CD-9E52-8271989E18BB}" type="pres">
      <dgm:prSet presAssocID="{DE656E94-BB15-4956-892C-CC3D4087E39C}"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Gold bars"/>
        </a:ext>
      </dgm:extLst>
    </dgm:pt>
    <dgm:pt modelId="{A1B2D341-6A1B-433A-981D-C1EFBED1A106}" type="pres">
      <dgm:prSet presAssocID="{DE656E94-BB15-4956-892C-CC3D4087E39C}" presName="iconSpace" presStyleCnt="0"/>
      <dgm:spPr/>
    </dgm:pt>
    <dgm:pt modelId="{0AC691E8-1A10-45CE-8DCD-A081A3270698}" type="pres">
      <dgm:prSet presAssocID="{DE656E94-BB15-4956-892C-CC3D4087E39C}" presName="parTx" presStyleLbl="revTx" presStyleIdx="0" presStyleCnt="8">
        <dgm:presLayoutVars>
          <dgm:chMax val="0"/>
          <dgm:chPref val="0"/>
        </dgm:presLayoutVars>
      </dgm:prSet>
      <dgm:spPr/>
    </dgm:pt>
    <dgm:pt modelId="{41783578-1516-46BA-A2F6-59C6F0F4B660}" type="pres">
      <dgm:prSet presAssocID="{DE656E94-BB15-4956-892C-CC3D4087E39C}" presName="txSpace" presStyleCnt="0"/>
      <dgm:spPr/>
    </dgm:pt>
    <dgm:pt modelId="{079AC1C1-B96C-4CA6-B487-BEAA276DA3F6}" type="pres">
      <dgm:prSet presAssocID="{DE656E94-BB15-4956-892C-CC3D4087E39C}" presName="desTx" presStyleLbl="revTx" presStyleIdx="1" presStyleCnt="8">
        <dgm:presLayoutVars/>
      </dgm:prSet>
      <dgm:spPr/>
    </dgm:pt>
    <dgm:pt modelId="{BBA7620F-6109-4A2C-A255-141514831F13}" type="pres">
      <dgm:prSet presAssocID="{9777DBB1-5584-4DFB-8E11-9589EEA24D28}" presName="sibTrans" presStyleCnt="0"/>
      <dgm:spPr/>
    </dgm:pt>
    <dgm:pt modelId="{6A5F89A5-30B6-4B52-A1B2-40FCA23FC338}" type="pres">
      <dgm:prSet presAssocID="{7105DBE4-763C-4348-9D79-52AD6B076700}" presName="compNode" presStyleCnt="0"/>
      <dgm:spPr/>
    </dgm:pt>
    <dgm:pt modelId="{BDE5E547-2938-475E-91EA-DF01C7FE08C8}" type="pres">
      <dgm:prSet presAssocID="{7105DBE4-763C-4348-9D79-52AD6B076700}"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p and bucket"/>
        </a:ext>
      </dgm:extLst>
    </dgm:pt>
    <dgm:pt modelId="{0D78ACDC-7455-4EB5-97EE-E83D9611EF26}" type="pres">
      <dgm:prSet presAssocID="{7105DBE4-763C-4348-9D79-52AD6B076700}" presName="iconSpace" presStyleCnt="0"/>
      <dgm:spPr/>
    </dgm:pt>
    <dgm:pt modelId="{32F451A5-82E3-45C4-9063-9424FFF64508}" type="pres">
      <dgm:prSet presAssocID="{7105DBE4-763C-4348-9D79-52AD6B076700}" presName="parTx" presStyleLbl="revTx" presStyleIdx="2" presStyleCnt="8">
        <dgm:presLayoutVars>
          <dgm:chMax val="0"/>
          <dgm:chPref val="0"/>
        </dgm:presLayoutVars>
      </dgm:prSet>
      <dgm:spPr/>
    </dgm:pt>
    <dgm:pt modelId="{D7C8E2DC-3DDD-4656-99A0-F3D4C5C84BC5}" type="pres">
      <dgm:prSet presAssocID="{7105DBE4-763C-4348-9D79-52AD6B076700}" presName="txSpace" presStyleCnt="0"/>
      <dgm:spPr/>
    </dgm:pt>
    <dgm:pt modelId="{F52D6C19-0A61-4FC3-B726-B961D82668BC}" type="pres">
      <dgm:prSet presAssocID="{7105DBE4-763C-4348-9D79-52AD6B076700}" presName="desTx" presStyleLbl="revTx" presStyleIdx="3" presStyleCnt="8">
        <dgm:presLayoutVars/>
      </dgm:prSet>
      <dgm:spPr/>
    </dgm:pt>
    <dgm:pt modelId="{B693FE67-3937-44C1-9706-7038605995F8}" type="pres">
      <dgm:prSet presAssocID="{2F9030B1-DC54-45F3-8769-4EC4D534F67E}" presName="sibTrans" presStyleCnt="0"/>
      <dgm:spPr/>
    </dgm:pt>
    <dgm:pt modelId="{57445F24-461D-4E90-941C-BAE2A37F9784}" type="pres">
      <dgm:prSet presAssocID="{8643F324-CA73-41DB-95F1-8E9F37FEDFC4}" presName="compNode" presStyleCnt="0"/>
      <dgm:spPr/>
    </dgm:pt>
    <dgm:pt modelId="{17165D80-8C70-4D46-86D5-850438BA683E}" type="pres">
      <dgm:prSet presAssocID="{8643F324-CA73-41DB-95F1-8E9F37FEDFC4}"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Bowl"/>
        </a:ext>
      </dgm:extLst>
    </dgm:pt>
    <dgm:pt modelId="{58BD9A9C-A73B-477F-93E3-3356F370D285}" type="pres">
      <dgm:prSet presAssocID="{8643F324-CA73-41DB-95F1-8E9F37FEDFC4}" presName="iconSpace" presStyleCnt="0"/>
      <dgm:spPr/>
    </dgm:pt>
    <dgm:pt modelId="{CC8A80ED-851D-440B-971D-F14512268974}" type="pres">
      <dgm:prSet presAssocID="{8643F324-CA73-41DB-95F1-8E9F37FEDFC4}" presName="parTx" presStyleLbl="revTx" presStyleIdx="4" presStyleCnt="8">
        <dgm:presLayoutVars>
          <dgm:chMax val="0"/>
          <dgm:chPref val="0"/>
        </dgm:presLayoutVars>
      </dgm:prSet>
      <dgm:spPr/>
    </dgm:pt>
    <dgm:pt modelId="{D6ACEF93-508A-44AB-BE63-0726119E7F82}" type="pres">
      <dgm:prSet presAssocID="{8643F324-CA73-41DB-95F1-8E9F37FEDFC4}" presName="txSpace" presStyleCnt="0"/>
      <dgm:spPr/>
    </dgm:pt>
    <dgm:pt modelId="{F1DCF776-503E-4A52-B4E6-29EBE06B92E9}" type="pres">
      <dgm:prSet presAssocID="{8643F324-CA73-41DB-95F1-8E9F37FEDFC4}" presName="desTx" presStyleLbl="revTx" presStyleIdx="5" presStyleCnt="8">
        <dgm:presLayoutVars/>
      </dgm:prSet>
      <dgm:spPr/>
    </dgm:pt>
    <dgm:pt modelId="{A9720E07-102D-4F9F-BC61-B169F8E0C107}" type="pres">
      <dgm:prSet presAssocID="{657F32C9-C1CE-4851-8373-AD56D15701B9}" presName="sibTrans" presStyleCnt="0"/>
      <dgm:spPr/>
    </dgm:pt>
    <dgm:pt modelId="{F64DA746-D9A9-4139-86FA-7B27D3545687}" type="pres">
      <dgm:prSet presAssocID="{624AE030-B85B-4BD4-A2B5-58EFB88066A7}" presName="compNode" presStyleCnt="0"/>
      <dgm:spPr/>
    </dgm:pt>
    <dgm:pt modelId="{211B3D29-5D2B-4572-A3A0-E37DBCDE1332}" type="pres">
      <dgm:prSet presAssocID="{624AE030-B85B-4BD4-A2B5-58EFB88066A7}"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apes"/>
        </a:ext>
      </dgm:extLst>
    </dgm:pt>
    <dgm:pt modelId="{6F0BB8CF-9E68-49CB-BEE5-2E79FB79C372}" type="pres">
      <dgm:prSet presAssocID="{624AE030-B85B-4BD4-A2B5-58EFB88066A7}" presName="iconSpace" presStyleCnt="0"/>
      <dgm:spPr/>
    </dgm:pt>
    <dgm:pt modelId="{F59222F2-FBC8-4046-87E1-470DB1065A0D}" type="pres">
      <dgm:prSet presAssocID="{624AE030-B85B-4BD4-A2B5-58EFB88066A7}" presName="parTx" presStyleLbl="revTx" presStyleIdx="6" presStyleCnt="8">
        <dgm:presLayoutVars>
          <dgm:chMax val="0"/>
          <dgm:chPref val="0"/>
        </dgm:presLayoutVars>
      </dgm:prSet>
      <dgm:spPr/>
    </dgm:pt>
    <dgm:pt modelId="{9FE1263E-019C-4659-9E63-A8A2223983DB}" type="pres">
      <dgm:prSet presAssocID="{624AE030-B85B-4BD4-A2B5-58EFB88066A7}" presName="txSpace" presStyleCnt="0"/>
      <dgm:spPr/>
    </dgm:pt>
    <dgm:pt modelId="{33BBE6EA-49EE-436D-97CB-88529EA1F651}" type="pres">
      <dgm:prSet presAssocID="{624AE030-B85B-4BD4-A2B5-58EFB88066A7}" presName="desTx" presStyleLbl="revTx" presStyleIdx="7" presStyleCnt="8">
        <dgm:presLayoutVars/>
      </dgm:prSet>
      <dgm:spPr/>
    </dgm:pt>
  </dgm:ptLst>
  <dgm:cxnLst>
    <dgm:cxn modelId="{A1320A01-4C4D-4433-B581-5786D3851DCC}" type="presOf" srcId="{DE656E94-BB15-4956-892C-CC3D4087E39C}" destId="{0AC691E8-1A10-45CE-8DCD-A081A3270698}" srcOrd="0" destOrd="0" presId="urn:microsoft.com/office/officeart/2018/2/layout/IconLabelDescriptionList"/>
    <dgm:cxn modelId="{EE21040E-C2E4-468E-B298-8675E1535746}" type="presOf" srcId="{8643F324-CA73-41DB-95F1-8E9F37FEDFC4}" destId="{CC8A80ED-851D-440B-971D-F14512268974}" srcOrd="0" destOrd="0" presId="urn:microsoft.com/office/officeart/2018/2/layout/IconLabelDescriptionList"/>
    <dgm:cxn modelId="{D59F231F-0BE7-4163-BB41-EC97A4D462D7}" type="presOf" srcId="{1D950CBE-8F20-42F4-8B23-D80B7EA3435C}" destId="{079AC1C1-B96C-4CA6-B487-BEAA276DA3F6}" srcOrd="0" destOrd="0" presId="urn:microsoft.com/office/officeart/2018/2/layout/IconLabelDescriptionList"/>
    <dgm:cxn modelId="{6DBF7024-9817-45B6-8AB9-51D3AABE5752}" srcId="{1E762B77-7007-4D89-82EB-C74789E377CB}" destId="{DE656E94-BB15-4956-892C-CC3D4087E39C}" srcOrd="0" destOrd="0" parTransId="{783A18DD-D59C-4127-B364-7D6D8C3F4489}" sibTransId="{9777DBB1-5584-4DFB-8E11-9589EEA24D28}"/>
    <dgm:cxn modelId="{F9D41130-970A-4F4E-8914-D35C4276B91F}" srcId="{DE656E94-BB15-4956-892C-CC3D4087E39C}" destId="{1D950CBE-8F20-42F4-8B23-D80B7EA3435C}" srcOrd="0" destOrd="0" parTransId="{CDBCF836-0D04-45D1-9D87-A68E323B98F1}" sibTransId="{AA29FB12-95BF-4B15-B09F-9DE3970CF35B}"/>
    <dgm:cxn modelId="{ACE95244-0AF6-4BDC-B6AB-CC5895BAC279}" type="presOf" srcId="{37E3B92F-FCF8-4657-8074-2291FE366B97}" destId="{33BBE6EA-49EE-436D-97CB-88529EA1F651}" srcOrd="0" destOrd="0" presId="urn:microsoft.com/office/officeart/2018/2/layout/IconLabelDescriptionList"/>
    <dgm:cxn modelId="{16E33D6D-45CC-4C3F-86C6-1E2599D5E824}" srcId="{1E762B77-7007-4D89-82EB-C74789E377CB}" destId="{624AE030-B85B-4BD4-A2B5-58EFB88066A7}" srcOrd="3" destOrd="0" parTransId="{98038DDD-DABE-43AA-8191-1E35CB5754CF}" sibTransId="{E2A31507-15FD-41A6-A915-E05C3651C1FC}"/>
    <dgm:cxn modelId="{BA060577-0C60-4703-B47A-CE6CBEAD2270}" type="presOf" srcId="{7105DBE4-763C-4348-9D79-52AD6B076700}" destId="{32F451A5-82E3-45C4-9063-9424FFF64508}" srcOrd="0" destOrd="0" presId="urn:microsoft.com/office/officeart/2018/2/layout/IconLabelDescriptionList"/>
    <dgm:cxn modelId="{C19E2B57-1984-4C47-A25F-CC6C0D770AB9}" type="presOf" srcId="{1E762B77-7007-4D89-82EB-C74789E377CB}" destId="{48C52538-F204-4B0D-A214-BD5A353AF044}" srcOrd="0" destOrd="0" presId="urn:microsoft.com/office/officeart/2018/2/layout/IconLabelDescriptionList"/>
    <dgm:cxn modelId="{63A9737A-FC82-4FC1-98E6-6B9156A47A2B}" srcId="{8643F324-CA73-41DB-95F1-8E9F37FEDFC4}" destId="{187275FD-AF49-4D1F-B037-62608E379312}" srcOrd="0" destOrd="0" parTransId="{56CC4C54-94E3-4198-B939-AC55A65309C8}" sibTransId="{03FD6DD4-29B8-479E-A634-4DFB1DF3CDA6}"/>
    <dgm:cxn modelId="{1EA8D5A5-7DF6-4765-AE95-CDC01B45EE64}" type="presOf" srcId="{187275FD-AF49-4D1F-B037-62608E379312}" destId="{F1DCF776-503E-4A52-B4E6-29EBE06B92E9}" srcOrd="0" destOrd="0" presId="urn:microsoft.com/office/officeart/2018/2/layout/IconLabelDescriptionList"/>
    <dgm:cxn modelId="{61CFFAA7-4E7B-4DEB-815C-6105BCDD7684}" srcId="{1E762B77-7007-4D89-82EB-C74789E377CB}" destId="{7105DBE4-763C-4348-9D79-52AD6B076700}" srcOrd="1" destOrd="0" parTransId="{8C0E7BBE-6647-42F3-A429-6120D80EE4DF}" sibTransId="{2F9030B1-DC54-45F3-8769-4EC4D534F67E}"/>
    <dgm:cxn modelId="{FC30A6CD-07A9-4835-8AED-8C5F0BD942BD}" type="presOf" srcId="{624AE030-B85B-4BD4-A2B5-58EFB88066A7}" destId="{F59222F2-FBC8-4046-87E1-470DB1065A0D}" srcOrd="0" destOrd="0" presId="urn:microsoft.com/office/officeart/2018/2/layout/IconLabelDescriptionList"/>
    <dgm:cxn modelId="{14C627D5-31D4-4BF3-9A78-D0401A72C2F9}" srcId="{1E762B77-7007-4D89-82EB-C74789E377CB}" destId="{8643F324-CA73-41DB-95F1-8E9F37FEDFC4}" srcOrd="2" destOrd="0" parTransId="{50AC538A-5B15-4C6C-B8AB-C1929B68483B}" sibTransId="{657F32C9-C1CE-4851-8373-AD56D15701B9}"/>
    <dgm:cxn modelId="{E3DEB1FB-4CBB-4FD6-A00C-5A0073966C33}" srcId="{624AE030-B85B-4BD4-A2B5-58EFB88066A7}" destId="{37E3B92F-FCF8-4657-8074-2291FE366B97}" srcOrd="0" destOrd="0" parTransId="{36657011-51D9-4F1B-B3B8-43094287B779}" sibTransId="{46C07A18-2018-4D73-AC80-41E082D648DA}"/>
    <dgm:cxn modelId="{442B4BF9-7C2A-4EE4-9207-43DEBD394F25}" type="presParOf" srcId="{48C52538-F204-4B0D-A214-BD5A353AF044}" destId="{81ABEF6D-9CFB-42D9-97D0-3313AF015249}" srcOrd="0" destOrd="0" presId="urn:microsoft.com/office/officeart/2018/2/layout/IconLabelDescriptionList"/>
    <dgm:cxn modelId="{09924207-5BC3-4BD2-A648-9CEFC0D3295C}" type="presParOf" srcId="{81ABEF6D-9CFB-42D9-97D0-3313AF015249}" destId="{614AD437-B2BE-40CD-9E52-8271989E18BB}" srcOrd="0" destOrd="0" presId="urn:microsoft.com/office/officeart/2018/2/layout/IconLabelDescriptionList"/>
    <dgm:cxn modelId="{DBFFB9FF-7B28-41DA-8D3F-03278F8ED8DF}" type="presParOf" srcId="{81ABEF6D-9CFB-42D9-97D0-3313AF015249}" destId="{A1B2D341-6A1B-433A-981D-C1EFBED1A106}" srcOrd="1" destOrd="0" presId="urn:microsoft.com/office/officeart/2018/2/layout/IconLabelDescriptionList"/>
    <dgm:cxn modelId="{B6081B87-B1F6-4DA1-B4E5-A4CB79315379}" type="presParOf" srcId="{81ABEF6D-9CFB-42D9-97D0-3313AF015249}" destId="{0AC691E8-1A10-45CE-8DCD-A081A3270698}" srcOrd="2" destOrd="0" presId="urn:microsoft.com/office/officeart/2018/2/layout/IconLabelDescriptionList"/>
    <dgm:cxn modelId="{79EBB52F-6E51-4CBC-9F39-FDC3583F549C}" type="presParOf" srcId="{81ABEF6D-9CFB-42D9-97D0-3313AF015249}" destId="{41783578-1516-46BA-A2F6-59C6F0F4B660}" srcOrd="3" destOrd="0" presId="urn:microsoft.com/office/officeart/2018/2/layout/IconLabelDescriptionList"/>
    <dgm:cxn modelId="{0E986C07-7698-4E5A-BBD6-EE7230F7133F}" type="presParOf" srcId="{81ABEF6D-9CFB-42D9-97D0-3313AF015249}" destId="{079AC1C1-B96C-4CA6-B487-BEAA276DA3F6}" srcOrd="4" destOrd="0" presId="urn:microsoft.com/office/officeart/2018/2/layout/IconLabelDescriptionList"/>
    <dgm:cxn modelId="{1492CD44-2478-40A7-9C71-77E9BB3C99F8}" type="presParOf" srcId="{48C52538-F204-4B0D-A214-BD5A353AF044}" destId="{BBA7620F-6109-4A2C-A255-141514831F13}" srcOrd="1" destOrd="0" presId="urn:microsoft.com/office/officeart/2018/2/layout/IconLabelDescriptionList"/>
    <dgm:cxn modelId="{F509CBB3-661D-4B3F-9394-309DEBEA7EA1}" type="presParOf" srcId="{48C52538-F204-4B0D-A214-BD5A353AF044}" destId="{6A5F89A5-30B6-4B52-A1B2-40FCA23FC338}" srcOrd="2" destOrd="0" presId="urn:microsoft.com/office/officeart/2018/2/layout/IconLabelDescriptionList"/>
    <dgm:cxn modelId="{8641B07B-89F1-4A65-8229-094A7564EC8E}" type="presParOf" srcId="{6A5F89A5-30B6-4B52-A1B2-40FCA23FC338}" destId="{BDE5E547-2938-475E-91EA-DF01C7FE08C8}" srcOrd="0" destOrd="0" presId="urn:microsoft.com/office/officeart/2018/2/layout/IconLabelDescriptionList"/>
    <dgm:cxn modelId="{64FD0B0E-1207-4605-A342-E4FA4A13159D}" type="presParOf" srcId="{6A5F89A5-30B6-4B52-A1B2-40FCA23FC338}" destId="{0D78ACDC-7455-4EB5-97EE-E83D9611EF26}" srcOrd="1" destOrd="0" presId="urn:microsoft.com/office/officeart/2018/2/layout/IconLabelDescriptionList"/>
    <dgm:cxn modelId="{B9F52F3D-18A1-4FB0-92FD-D1311CBE38C2}" type="presParOf" srcId="{6A5F89A5-30B6-4B52-A1B2-40FCA23FC338}" destId="{32F451A5-82E3-45C4-9063-9424FFF64508}" srcOrd="2" destOrd="0" presId="urn:microsoft.com/office/officeart/2018/2/layout/IconLabelDescriptionList"/>
    <dgm:cxn modelId="{550DB5AA-B338-473B-BFD5-F8922D2B15EB}" type="presParOf" srcId="{6A5F89A5-30B6-4B52-A1B2-40FCA23FC338}" destId="{D7C8E2DC-3DDD-4656-99A0-F3D4C5C84BC5}" srcOrd="3" destOrd="0" presId="urn:microsoft.com/office/officeart/2018/2/layout/IconLabelDescriptionList"/>
    <dgm:cxn modelId="{939FD8F4-E82D-4F9B-B490-47EDB2EBE5B3}" type="presParOf" srcId="{6A5F89A5-30B6-4B52-A1B2-40FCA23FC338}" destId="{F52D6C19-0A61-4FC3-B726-B961D82668BC}" srcOrd="4" destOrd="0" presId="urn:microsoft.com/office/officeart/2018/2/layout/IconLabelDescriptionList"/>
    <dgm:cxn modelId="{92426448-A5AC-4AE4-8A7B-A168F4847215}" type="presParOf" srcId="{48C52538-F204-4B0D-A214-BD5A353AF044}" destId="{B693FE67-3937-44C1-9706-7038605995F8}" srcOrd="3" destOrd="0" presId="urn:microsoft.com/office/officeart/2018/2/layout/IconLabelDescriptionList"/>
    <dgm:cxn modelId="{C03B0018-17DF-4D2B-9582-9D7FD2E6803E}" type="presParOf" srcId="{48C52538-F204-4B0D-A214-BD5A353AF044}" destId="{57445F24-461D-4E90-941C-BAE2A37F9784}" srcOrd="4" destOrd="0" presId="urn:microsoft.com/office/officeart/2018/2/layout/IconLabelDescriptionList"/>
    <dgm:cxn modelId="{7422BD94-4817-4E42-8CB7-9F2F702A1209}" type="presParOf" srcId="{57445F24-461D-4E90-941C-BAE2A37F9784}" destId="{17165D80-8C70-4D46-86D5-850438BA683E}" srcOrd="0" destOrd="0" presId="urn:microsoft.com/office/officeart/2018/2/layout/IconLabelDescriptionList"/>
    <dgm:cxn modelId="{F94F53C2-BD66-4D15-A010-4BCE1D1A6A18}" type="presParOf" srcId="{57445F24-461D-4E90-941C-BAE2A37F9784}" destId="{58BD9A9C-A73B-477F-93E3-3356F370D285}" srcOrd="1" destOrd="0" presId="urn:microsoft.com/office/officeart/2018/2/layout/IconLabelDescriptionList"/>
    <dgm:cxn modelId="{78D106BC-A7BB-4099-AB6A-4345FAE2C84C}" type="presParOf" srcId="{57445F24-461D-4E90-941C-BAE2A37F9784}" destId="{CC8A80ED-851D-440B-971D-F14512268974}" srcOrd="2" destOrd="0" presId="urn:microsoft.com/office/officeart/2018/2/layout/IconLabelDescriptionList"/>
    <dgm:cxn modelId="{3F740264-D5ED-4CE9-BE01-4BA2CB5DFB9D}" type="presParOf" srcId="{57445F24-461D-4E90-941C-BAE2A37F9784}" destId="{D6ACEF93-508A-44AB-BE63-0726119E7F82}" srcOrd="3" destOrd="0" presId="urn:microsoft.com/office/officeart/2018/2/layout/IconLabelDescriptionList"/>
    <dgm:cxn modelId="{3DB73D34-1BA9-469F-B384-D7E25B33A548}" type="presParOf" srcId="{57445F24-461D-4E90-941C-BAE2A37F9784}" destId="{F1DCF776-503E-4A52-B4E6-29EBE06B92E9}" srcOrd="4" destOrd="0" presId="urn:microsoft.com/office/officeart/2018/2/layout/IconLabelDescriptionList"/>
    <dgm:cxn modelId="{41C3CD79-D4F6-4D19-BDB5-24C6ABFD5C10}" type="presParOf" srcId="{48C52538-F204-4B0D-A214-BD5A353AF044}" destId="{A9720E07-102D-4F9F-BC61-B169F8E0C107}" srcOrd="5" destOrd="0" presId="urn:microsoft.com/office/officeart/2018/2/layout/IconLabelDescriptionList"/>
    <dgm:cxn modelId="{AF4A487C-8684-4DE0-8C78-74AD1095894D}" type="presParOf" srcId="{48C52538-F204-4B0D-A214-BD5A353AF044}" destId="{F64DA746-D9A9-4139-86FA-7B27D3545687}" srcOrd="6" destOrd="0" presId="urn:microsoft.com/office/officeart/2018/2/layout/IconLabelDescriptionList"/>
    <dgm:cxn modelId="{C72950B9-5A89-4F81-8456-E182D6D43BA2}" type="presParOf" srcId="{F64DA746-D9A9-4139-86FA-7B27D3545687}" destId="{211B3D29-5D2B-4572-A3A0-E37DBCDE1332}" srcOrd="0" destOrd="0" presId="urn:microsoft.com/office/officeart/2018/2/layout/IconLabelDescriptionList"/>
    <dgm:cxn modelId="{B3D7E9E1-D941-438C-B09F-3494FD888296}" type="presParOf" srcId="{F64DA746-D9A9-4139-86FA-7B27D3545687}" destId="{6F0BB8CF-9E68-49CB-BEE5-2E79FB79C372}" srcOrd="1" destOrd="0" presId="urn:microsoft.com/office/officeart/2018/2/layout/IconLabelDescriptionList"/>
    <dgm:cxn modelId="{F9B114C0-4999-4918-82E8-331FE365767B}" type="presParOf" srcId="{F64DA746-D9A9-4139-86FA-7B27D3545687}" destId="{F59222F2-FBC8-4046-87E1-470DB1065A0D}" srcOrd="2" destOrd="0" presId="urn:microsoft.com/office/officeart/2018/2/layout/IconLabelDescriptionList"/>
    <dgm:cxn modelId="{A63D4C51-D70B-4BB6-A8FF-47F6084E42F0}" type="presParOf" srcId="{F64DA746-D9A9-4139-86FA-7B27D3545687}" destId="{9FE1263E-019C-4659-9E63-A8A2223983DB}" srcOrd="3" destOrd="0" presId="urn:microsoft.com/office/officeart/2018/2/layout/IconLabelDescriptionList"/>
    <dgm:cxn modelId="{24B60EC6-2667-49E3-8ABD-BC0EB3078EC7}" type="presParOf" srcId="{F64DA746-D9A9-4139-86FA-7B27D3545687}" destId="{33BBE6EA-49EE-436D-97CB-88529EA1F651}"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99EAF73-9981-454B-8E5E-6932E40FA64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78ED4F14-DAE7-4B68-8707-BBA70A8E0503}">
      <dgm:prSet custT="1"/>
      <dgm:spPr/>
      <dgm:t>
        <a:bodyPr/>
        <a:lstStyle/>
        <a:p>
          <a:r>
            <a:rPr lang="en-US" sz="1800" b="1" u="sng" dirty="0"/>
            <a:t>Each Breakfast meal must include:</a:t>
          </a:r>
          <a:endParaRPr lang="en-US" sz="1800" dirty="0"/>
        </a:p>
      </dgm:t>
    </dgm:pt>
    <dgm:pt modelId="{4B448C22-FB4C-4725-98F7-386E296C3A3D}" type="parTrans" cxnId="{9FFDF57D-C5EF-437B-9C39-E1B191D0AB0F}">
      <dgm:prSet/>
      <dgm:spPr/>
      <dgm:t>
        <a:bodyPr/>
        <a:lstStyle/>
        <a:p>
          <a:endParaRPr lang="en-US"/>
        </a:p>
      </dgm:t>
    </dgm:pt>
    <dgm:pt modelId="{116F134A-D169-4DF4-BAB1-8BA1EDE9218F}" type="sibTrans" cxnId="{9FFDF57D-C5EF-437B-9C39-E1B191D0AB0F}">
      <dgm:prSet/>
      <dgm:spPr/>
      <dgm:t>
        <a:bodyPr/>
        <a:lstStyle/>
        <a:p>
          <a:endParaRPr lang="en-US"/>
        </a:p>
      </dgm:t>
    </dgm:pt>
    <dgm:pt modelId="{1207C889-C19E-4E57-8DB7-36B5BDBC9B20}">
      <dgm:prSet custT="1"/>
      <dgm:spPr/>
      <dgm:t>
        <a:bodyPr/>
        <a:lstStyle/>
        <a:p>
          <a:r>
            <a:rPr lang="en-US" sz="1800" dirty="0"/>
            <a:t>1 serving bread/grain</a:t>
          </a:r>
        </a:p>
      </dgm:t>
    </dgm:pt>
    <dgm:pt modelId="{FFCA5C11-9EC9-4D0A-9155-A022F7A82449}" type="parTrans" cxnId="{9787009E-B931-47B9-940C-56131B4C15DF}">
      <dgm:prSet/>
      <dgm:spPr/>
      <dgm:t>
        <a:bodyPr/>
        <a:lstStyle/>
        <a:p>
          <a:endParaRPr lang="en-US"/>
        </a:p>
      </dgm:t>
    </dgm:pt>
    <dgm:pt modelId="{5EFC1A47-55E1-45BC-8BA8-FFB946424048}" type="sibTrans" cxnId="{9787009E-B931-47B9-940C-56131B4C15DF}">
      <dgm:prSet/>
      <dgm:spPr/>
      <dgm:t>
        <a:bodyPr/>
        <a:lstStyle/>
        <a:p>
          <a:endParaRPr lang="en-US"/>
        </a:p>
      </dgm:t>
    </dgm:pt>
    <dgm:pt modelId="{19CEE9B5-7DB0-4C11-B5EE-DB230147BF5A}">
      <dgm:prSet custT="1"/>
      <dgm:spPr/>
      <dgm:t>
        <a:bodyPr/>
        <a:lstStyle/>
        <a:p>
          <a:r>
            <a:rPr lang="en-US" sz="1800" dirty="0"/>
            <a:t>½ cup of fruit or vegetable</a:t>
          </a:r>
        </a:p>
      </dgm:t>
    </dgm:pt>
    <dgm:pt modelId="{B4E0306C-2E6E-4A63-94FF-1EDD14486863}" type="parTrans" cxnId="{81D5DE8A-1110-445C-9811-3FB24A7F19E0}">
      <dgm:prSet/>
      <dgm:spPr/>
      <dgm:t>
        <a:bodyPr/>
        <a:lstStyle/>
        <a:p>
          <a:endParaRPr lang="en-US"/>
        </a:p>
      </dgm:t>
    </dgm:pt>
    <dgm:pt modelId="{C5A061A6-A36D-441C-8314-1A8E0795AF3B}" type="sibTrans" cxnId="{81D5DE8A-1110-445C-9811-3FB24A7F19E0}">
      <dgm:prSet/>
      <dgm:spPr/>
      <dgm:t>
        <a:bodyPr/>
        <a:lstStyle/>
        <a:p>
          <a:endParaRPr lang="en-US"/>
        </a:p>
      </dgm:t>
    </dgm:pt>
    <dgm:pt modelId="{527B4FBD-2BC9-4259-A71A-F85B90AFD383}">
      <dgm:prSet custT="1"/>
      <dgm:spPr/>
      <dgm:t>
        <a:bodyPr/>
        <a:lstStyle/>
        <a:p>
          <a:r>
            <a:rPr lang="en-US" sz="1800" dirty="0"/>
            <a:t>8 oz of milk</a:t>
          </a:r>
        </a:p>
      </dgm:t>
    </dgm:pt>
    <dgm:pt modelId="{E117779C-C070-42E5-91EA-41F1B24B391A}" type="parTrans" cxnId="{EDC53C79-3289-4642-AAEE-7A158D4406E7}">
      <dgm:prSet/>
      <dgm:spPr/>
      <dgm:t>
        <a:bodyPr/>
        <a:lstStyle/>
        <a:p>
          <a:endParaRPr lang="en-US"/>
        </a:p>
      </dgm:t>
    </dgm:pt>
    <dgm:pt modelId="{80971416-372A-46A6-B5B9-5B71799A97FA}" type="sibTrans" cxnId="{EDC53C79-3289-4642-AAEE-7A158D4406E7}">
      <dgm:prSet/>
      <dgm:spPr/>
      <dgm:t>
        <a:bodyPr/>
        <a:lstStyle/>
        <a:p>
          <a:endParaRPr lang="en-US"/>
        </a:p>
      </dgm:t>
    </dgm:pt>
    <dgm:pt modelId="{4EEC43E0-F244-4C6D-A7E2-51191BBFE885}">
      <dgm:prSet custT="1"/>
      <dgm:spPr/>
      <dgm:t>
        <a:bodyPr/>
        <a:lstStyle/>
        <a:p>
          <a:r>
            <a:rPr lang="en-US" sz="1800" b="1" u="sng" dirty="0"/>
            <a:t>Each Snack Must include 2 of the following: Pick any 2!</a:t>
          </a:r>
          <a:endParaRPr lang="en-US" sz="1800" dirty="0"/>
        </a:p>
      </dgm:t>
    </dgm:pt>
    <dgm:pt modelId="{5D8184A3-AD78-4DC5-A5F5-E5B7A4413F5D}" type="parTrans" cxnId="{A8525FCA-0F29-433E-AD95-85CDC8D02A47}">
      <dgm:prSet/>
      <dgm:spPr/>
      <dgm:t>
        <a:bodyPr/>
        <a:lstStyle/>
        <a:p>
          <a:endParaRPr lang="en-US"/>
        </a:p>
      </dgm:t>
    </dgm:pt>
    <dgm:pt modelId="{B22A99D8-550C-43BC-953A-4360E55D69B6}" type="sibTrans" cxnId="{A8525FCA-0F29-433E-AD95-85CDC8D02A47}">
      <dgm:prSet/>
      <dgm:spPr/>
      <dgm:t>
        <a:bodyPr/>
        <a:lstStyle/>
        <a:p>
          <a:endParaRPr lang="en-US"/>
        </a:p>
      </dgm:t>
    </dgm:pt>
    <dgm:pt modelId="{5F7D691A-9A52-4494-9316-486424B5ADEB}">
      <dgm:prSet custT="1"/>
      <dgm:spPr/>
      <dgm:t>
        <a:bodyPr/>
        <a:lstStyle/>
        <a:p>
          <a:r>
            <a:rPr lang="en-US" sz="1800" dirty="0"/>
            <a:t>1 oz meat or meat alternate</a:t>
          </a:r>
        </a:p>
      </dgm:t>
    </dgm:pt>
    <dgm:pt modelId="{84E0A413-F121-4C54-AD5C-938EA5A3DABC}" type="parTrans" cxnId="{F3E991E9-D528-4DE0-84E0-217C3D02A7B4}">
      <dgm:prSet/>
      <dgm:spPr/>
      <dgm:t>
        <a:bodyPr/>
        <a:lstStyle/>
        <a:p>
          <a:endParaRPr lang="en-US"/>
        </a:p>
      </dgm:t>
    </dgm:pt>
    <dgm:pt modelId="{9B3DF327-3A2B-41E9-A633-C860A3DDB14E}" type="sibTrans" cxnId="{F3E991E9-D528-4DE0-84E0-217C3D02A7B4}">
      <dgm:prSet/>
      <dgm:spPr/>
      <dgm:t>
        <a:bodyPr/>
        <a:lstStyle/>
        <a:p>
          <a:endParaRPr lang="en-US"/>
        </a:p>
      </dgm:t>
    </dgm:pt>
    <dgm:pt modelId="{E71A05A4-69DF-43E5-9B9B-FC5B69878B26}">
      <dgm:prSet custT="1"/>
      <dgm:spPr/>
      <dgm:t>
        <a:bodyPr/>
        <a:lstStyle/>
        <a:p>
          <a:r>
            <a:rPr lang="en-US" sz="1800" dirty="0"/>
            <a:t>1 serving of bread or grain</a:t>
          </a:r>
        </a:p>
      </dgm:t>
    </dgm:pt>
    <dgm:pt modelId="{C60BA47D-6650-46BE-851D-1613CDC6B1B2}" type="parTrans" cxnId="{4936551A-65C5-4D9A-9034-FCB7B974DEEB}">
      <dgm:prSet/>
      <dgm:spPr/>
      <dgm:t>
        <a:bodyPr/>
        <a:lstStyle/>
        <a:p>
          <a:endParaRPr lang="en-US"/>
        </a:p>
      </dgm:t>
    </dgm:pt>
    <dgm:pt modelId="{A27C4484-3F3F-4A52-A3E4-5CD267A9244B}" type="sibTrans" cxnId="{4936551A-65C5-4D9A-9034-FCB7B974DEEB}">
      <dgm:prSet/>
      <dgm:spPr/>
      <dgm:t>
        <a:bodyPr/>
        <a:lstStyle/>
        <a:p>
          <a:endParaRPr lang="en-US"/>
        </a:p>
      </dgm:t>
    </dgm:pt>
    <dgm:pt modelId="{DA5C9544-737F-4825-BB35-DAC5262396BA}">
      <dgm:prSet custT="1"/>
      <dgm:spPr/>
      <dgm:t>
        <a:bodyPr/>
        <a:lstStyle/>
        <a:p>
          <a:r>
            <a:rPr lang="en-US" sz="1800" dirty="0"/>
            <a:t>¾ cup of fruit or veg (6 oz juice)</a:t>
          </a:r>
        </a:p>
      </dgm:t>
    </dgm:pt>
    <dgm:pt modelId="{352FF455-8A63-400A-B301-AC92D53ECFAE}" type="parTrans" cxnId="{F2D6B339-8368-4577-B086-C1B5BFD0DABC}">
      <dgm:prSet/>
      <dgm:spPr/>
      <dgm:t>
        <a:bodyPr/>
        <a:lstStyle/>
        <a:p>
          <a:endParaRPr lang="en-US"/>
        </a:p>
      </dgm:t>
    </dgm:pt>
    <dgm:pt modelId="{AA2AC081-0ED0-451B-BDBB-FC078094FC21}" type="sibTrans" cxnId="{F2D6B339-8368-4577-B086-C1B5BFD0DABC}">
      <dgm:prSet/>
      <dgm:spPr/>
      <dgm:t>
        <a:bodyPr/>
        <a:lstStyle/>
        <a:p>
          <a:endParaRPr lang="en-US"/>
        </a:p>
      </dgm:t>
    </dgm:pt>
    <dgm:pt modelId="{FD02501F-D9A5-42FE-8D09-A3CA27DBB23E}">
      <dgm:prSet custT="1"/>
      <dgm:spPr/>
      <dgm:t>
        <a:bodyPr/>
        <a:lstStyle/>
        <a:p>
          <a:r>
            <a:rPr lang="en-US" sz="1800" dirty="0"/>
            <a:t>8 oz of milk</a:t>
          </a:r>
        </a:p>
      </dgm:t>
    </dgm:pt>
    <dgm:pt modelId="{CE39C3D5-6263-4E05-8EB1-7E9015BC27E9}" type="parTrans" cxnId="{0DB88A1B-C6D0-4D1E-A8B5-D207E9452882}">
      <dgm:prSet/>
      <dgm:spPr/>
      <dgm:t>
        <a:bodyPr/>
        <a:lstStyle/>
        <a:p>
          <a:endParaRPr lang="en-US"/>
        </a:p>
      </dgm:t>
    </dgm:pt>
    <dgm:pt modelId="{55238611-6F88-4479-AA1D-36C22D5F3D4C}" type="sibTrans" cxnId="{0DB88A1B-C6D0-4D1E-A8B5-D207E9452882}">
      <dgm:prSet/>
      <dgm:spPr/>
      <dgm:t>
        <a:bodyPr/>
        <a:lstStyle/>
        <a:p>
          <a:endParaRPr lang="en-US"/>
        </a:p>
      </dgm:t>
    </dgm:pt>
    <dgm:pt modelId="{949D2351-CB2C-4C69-8EF8-66E7C120FC65}" type="pres">
      <dgm:prSet presAssocID="{699EAF73-9981-454B-8E5E-6932E40FA64D}" presName="diagram" presStyleCnt="0">
        <dgm:presLayoutVars>
          <dgm:dir/>
          <dgm:resizeHandles val="exact"/>
        </dgm:presLayoutVars>
      </dgm:prSet>
      <dgm:spPr/>
    </dgm:pt>
    <dgm:pt modelId="{D76D5C8F-F506-4819-B6D0-02879F23B02F}" type="pres">
      <dgm:prSet presAssocID="{78ED4F14-DAE7-4B68-8707-BBA70A8E0503}" presName="node" presStyleLbl="node1" presStyleIdx="0" presStyleCnt="2">
        <dgm:presLayoutVars>
          <dgm:bulletEnabled val="1"/>
        </dgm:presLayoutVars>
      </dgm:prSet>
      <dgm:spPr/>
    </dgm:pt>
    <dgm:pt modelId="{1F9A468F-A2EA-4633-B183-48124E738147}" type="pres">
      <dgm:prSet presAssocID="{116F134A-D169-4DF4-BAB1-8BA1EDE9218F}" presName="sibTrans" presStyleCnt="0"/>
      <dgm:spPr/>
    </dgm:pt>
    <dgm:pt modelId="{D2EB7F62-D65A-4374-A475-C15EF0009ECB}" type="pres">
      <dgm:prSet presAssocID="{4EEC43E0-F244-4C6D-A7E2-51191BBFE885}" presName="node" presStyleLbl="node1" presStyleIdx="1" presStyleCnt="2" custLinFactNeighborX="332" custLinFactNeighborY="-4398">
        <dgm:presLayoutVars>
          <dgm:bulletEnabled val="1"/>
        </dgm:presLayoutVars>
      </dgm:prSet>
      <dgm:spPr/>
    </dgm:pt>
  </dgm:ptLst>
  <dgm:cxnLst>
    <dgm:cxn modelId="{DA354507-556D-4320-877B-49BDBDF8CF07}" type="presOf" srcId="{699EAF73-9981-454B-8E5E-6932E40FA64D}" destId="{949D2351-CB2C-4C69-8EF8-66E7C120FC65}" srcOrd="0" destOrd="0" presId="urn:microsoft.com/office/officeart/2005/8/layout/default"/>
    <dgm:cxn modelId="{4936551A-65C5-4D9A-9034-FCB7B974DEEB}" srcId="{4EEC43E0-F244-4C6D-A7E2-51191BBFE885}" destId="{E71A05A4-69DF-43E5-9B9B-FC5B69878B26}" srcOrd="1" destOrd="0" parTransId="{C60BA47D-6650-46BE-851D-1613CDC6B1B2}" sibTransId="{A27C4484-3F3F-4A52-A3E4-5CD267A9244B}"/>
    <dgm:cxn modelId="{0DB88A1B-C6D0-4D1E-A8B5-D207E9452882}" srcId="{4EEC43E0-F244-4C6D-A7E2-51191BBFE885}" destId="{FD02501F-D9A5-42FE-8D09-A3CA27DBB23E}" srcOrd="3" destOrd="0" parTransId="{CE39C3D5-6263-4E05-8EB1-7E9015BC27E9}" sibTransId="{55238611-6F88-4479-AA1D-36C22D5F3D4C}"/>
    <dgm:cxn modelId="{EA6D151F-71DF-45C8-BC64-C829763BFEF2}" type="presOf" srcId="{E71A05A4-69DF-43E5-9B9B-FC5B69878B26}" destId="{D2EB7F62-D65A-4374-A475-C15EF0009ECB}" srcOrd="0" destOrd="2" presId="urn:microsoft.com/office/officeart/2005/8/layout/default"/>
    <dgm:cxn modelId="{F2D6B339-8368-4577-B086-C1B5BFD0DABC}" srcId="{4EEC43E0-F244-4C6D-A7E2-51191BBFE885}" destId="{DA5C9544-737F-4825-BB35-DAC5262396BA}" srcOrd="2" destOrd="0" parTransId="{352FF455-8A63-400A-B301-AC92D53ECFAE}" sibTransId="{AA2AC081-0ED0-451B-BDBB-FC078094FC21}"/>
    <dgm:cxn modelId="{17EA1257-35AA-401C-830B-BE0BE8E1D1F0}" type="presOf" srcId="{19CEE9B5-7DB0-4C11-B5EE-DB230147BF5A}" destId="{D76D5C8F-F506-4819-B6D0-02879F23B02F}" srcOrd="0" destOrd="2" presId="urn:microsoft.com/office/officeart/2005/8/layout/default"/>
    <dgm:cxn modelId="{EDC53C79-3289-4642-AAEE-7A158D4406E7}" srcId="{78ED4F14-DAE7-4B68-8707-BBA70A8E0503}" destId="{527B4FBD-2BC9-4259-A71A-F85B90AFD383}" srcOrd="2" destOrd="0" parTransId="{E117779C-C070-42E5-91EA-41F1B24B391A}" sibTransId="{80971416-372A-46A6-B5B9-5B71799A97FA}"/>
    <dgm:cxn modelId="{9FFDF57D-C5EF-437B-9C39-E1B191D0AB0F}" srcId="{699EAF73-9981-454B-8E5E-6932E40FA64D}" destId="{78ED4F14-DAE7-4B68-8707-BBA70A8E0503}" srcOrd="0" destOrd="0" parTransId="{4B448C22-FB4C-4725-98F7-386E296C3A3D}" sibTransId="{116F134A-D169-4DF4-BAB1-8BA1EDE9218F}"/>
    <dgm:cxn modelId="{BAE6327E-B99E-4CAA-9F65-3EB600D03B99}" type="presOf" srcId="{FD02501F-D9A5-42FE-8D09-A3CA27DBB23E}" destId="{D2EB7F62-D65A-4374-A475-C15EF0009ECB}" srcOrd="0" destOrd="4" presId="urn:microsoft.com/office/officeart/2005/8/layout/default"/>
    <dgm:cxn modelId="{81D5DE8A-1110-445C-9811-3FB24A7F19E0}" srcId="{78ED4F14-DAE7-4B68-8707-BBA70A8E0503}" destId="{19CEE9B5-7DB0-4C11-B5EE-DB230147BF5A}" srcOrd="1" destOrd="0" parTransId="{B4E0306C-2E6E-4A63-94FF-1EDD14486863}" sibTransId="{C5A061A6-A36D-441C-8314-1A8E0795AF3B}"/>
    <dgm:cxn modelId="{C1E27297-B9CA-455A-B91F-5EFC78C2A668}" type="presOf" srcId="{DA5C9544-737F-4825-BB35-DAC5262396BA}" destId="{D2EB7F62-D65A-4374-A475-C15EF0009ECB}" srcOrd="0" destOrd="3" presId="urn:microsoft.com/office/officeart/2005/8/layout/default"/>
    <dgm:cxn modelId="{D1AFBC9C-5186-4881-8B42-F359AFCBA2D7}" type="presOf" srcId="{1207C889-C19E-4E57-8DB7-36B5BDBC9B20}" destId="{D76D5C8F-F506-4819-B6D0-02879F23B02F}" srcOrd="0" destOrd="1" presId="urn:microsoft.com/office/officeart/2005/8/layout/default"/>
    <dgm:cxn modelId="{9787009E-B931-47B9-940C-56131B4C15DF}" srcId="{78ED4F14-DAE7-4B68-8707-BBA70A8E0503}" destId="{1207C889-C19E-4E57-8DB7-36B5BDBC9B20}" srcOrd="0" destOrd="0" parTransId="{FFCA5C11-9EC9-4D0A-9155-A022F7A82449}" sibTransId="{5EFC1A47-55E1-45BC-8BA8-FFB946424048}"/>
    <dgm:cxn modelId="{EC0804B2-3410-40B7-A5FA-613066DA1AA5}" type="presOf" srcId="{527B4FBD-2BC9-4259-A71A-F85B90AFD383}" destId="{D76D5C8F-F506-4819-B6D0-02879F23B02F}" srcOrd="0" destOrd="3" presId="urn:microsoft.com/office/officeart/2005/8/layout/default"/>
    <dgm:cxn modelId="{16FDD4BF-D238-4283-A2F2-C93007988C01}" type="presOf" srcId="{4EEC43E0-F244-4C6D-A7E2-51191BBFE885}" destId="{D2EB7F62-D65A-4374-A475-C15EF0009ECB}" srcOrd="0" destOrd="0" presId="urn:microsoft.com/office/officeart/2005/8/layout/default"/>
    <dgm:cxn modelId="{A8525FCA-0F29-433E-AD95-85CDC8D02A47}" srcId="{699EAF73-9981-454B-8E5E-6932E40FA64D}" destId="{4EEC43E0-F244-4C6D-A7E2-51191BBFE885}" srcOrd="1" destOrd="0" parTransId="{5D8184A3-AD78-4DC5-A5F5-E5B7A4413F5D}" sibTransId="{B22A99D8-550C-43BC-953A-4360E55D69B6}"/>
    <dgm:cxn modelId="{F3E991E9-D528-4DE0-84E0-217C3D02A7B4}" srcId="{4EEC43E0-F244-4C6D-A7E2-51191BBFE885}" destId="{5F7D691A-9A52-4494-9316-486424B5ADEB}" srcOrd="0" destOrd="0" parTransId="{84E0A413-F121-4C54-AD5C-938EA5A3DABC}" sibTransId="{9B3DF327-3A2B-41E9-A633-C860A3DDB14E}"/>
    <dgm:cxn modelId="{0D171CEC-9D99-4D9F-A524-0D25A8B23843}" type="presOf" srcId="{78ED4F14-DAE7-4B68-8707-BBA70A8E0503}" destId="{D76D5C8F-F506-4819-B6D0-02879F23B02F}" srcOrd="0" destOrd="0" presId="urn:microsoft.com/office/officeart/2005/8/layout/default"/>
    <dgm:cxn modelId="{F09DC5F9-4CD9-452B-8F93-9FF5D4B3AE89}" type="presOf" srcId="{5F7D691A-9A52-4494-9316-486424B5ADEB}" destId="{D2EB7F62-D65A-4374-A475-C15EF0009ECB}" srcOrd="0" destOrd="1" presId="urn:microsoft.com/office/officeart/2005/8/layout/default"/>
    <dgm:cxn modelId="{18DC639A-449C-40FA-8E2D-8C1455D39274}" type="presParOf" srcId="{949D2351-CB2C-4C69-8EF8-66E7C120FC65}" destId="{D76D5C8F-F506-4819-B6D0-02879F23B02F}" srcOrd="0" destOrd="0" presId="urn:microsoft.com/office/officeart/2005/8/layout/default"/>
    <dgm:cxn modelId="{4F3CB72C-40C7-4B17-9618-4ACA13871E1F}" type="presParOf" srcId="{949D2351-CB2C-4C69-8EF8-66E7C120FC65}" destId="{1F9A468F-A2EA-4633-B183-48124E738147}" srcOrd="1" destOrd="0" presId="urn:microsoft.com/office/officeart/2005/8/layout/default"/>
    <dgm:cxn modelId="{270B1FD2-7533-4B89-A198-123B24F48E26}" type="presParOf" srcId="{949D2351-CB2C-4C69-8EF8-66E7C120FC65}" destId="{D2EB7F62-D65A-4374-A475-C15EF0009ECB}"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BC9828E-801D-4AB8-8157-B5691BBA89C9}" type="doc">
      <dgm:prSet loTypeId="urn:microsoft.com/office/officeart/2018/2/layout/IconCircleList" loCatId="icon" qsTypeId="urn:microsoft.com/office/officeart/2005/8/quickstyle/simple1" qsCatId="simple" csTypeId="urn:microsoft.com/office/officeart/2018/5/colors/Iconchunking_neutralbg_colorful2" csCatId="colorful" phldr="1"/>
      <dgm:spPr/>
      <dgm:t>
        <a:bodyPr/>
        <a:lstStyle/>
        <a:p>
          <a:endParaRPr lang="en-US"/>
        </a:p>
      </dgm:t>
    </dgm:pt>
    <dgm:pt modelId="{0C095CF8-6D34-41E4-8D88-8BAD3B0491F9}">
      <dgm:prSet custT="1"/>
      <dgm:spPr/>
      <dgm:t>
        <a:bodyPr/>
        <a:lstStyle/>
        <a:p>
          <a:pPr>
            <a:lnSpc>
              <a:spcPct val="100000"/>
            </a:lnSpc>
          </a:pPr>
          <a:r>
            <a:rPr lang="en-US" sz="1200" b="0" i="0" dirty="0"/>
            <a:t>Children must take all the planned menu items unless the site is approved to use Offer versus Serve which requires additional training.</a:t>
          </a:r>
          <a:endParaRPr lang="en-US" sz="1200" dirty="0"/>
        </a:p>
      </dgm:t>
    </dgm:pt>
    <dgm:pt modelId="{AACEDA1F-B393-4E20-9967-ED08B29C8831}" type="parTrans" cxnId="{58366A4E-80D5-46BC-97A4-7A04249C5093}">
      <dgm:prSet/>
      <dgm:spPr/>
      <dgm:t>
        <a:bodyPr/>
        <a:lstStyle/>
        <a:p>
          <a:endParaRPr lang="en-US" sz="1200"/>
        </a:p>
      </dgm:t>
    </dgm:pt>
    <dgm:pt modelId="{DD32ADB1-4EAD-4C3D-B002-0864F1BAB227}" type="sibTrans" cxnId="{58366A4E-80D5-46BC-97A4-7A04249C5093}">
      <dgm:prSet/>
      <dgm:spPr/>
      <dgm:t>
        <a:bodyPr/>
        <a:lstStyle/>
        <a:p>
          <a:pPr>
            <a:lnSpc>
              <a:spcPct val="100000"/>
            </a:lnSpc>
          </a:pPr>
          <a:endParaRPr lang="en-US" sz="1200"/>
        </a:p>
      </dgm:t>
    </dgm:pt>
    <dgm:pt modelId="{CC8C66C3-B339-4685-9AC7-E8708688C085}">
      <dgm:prSet custT="1"/>
      <dgm:spPr/>
      <dgm:t>
        <a:bodyPr/>
        <a:lstStyle/>
        <a:p>
          <a:pPr>
            <a:lnSpc>
              <a:spcPct val="100000"/>
            </a:lnSpc>
          </a:pPr>
          <a:r>
            <a:rPr lang="en-US" sz="1200" b="1" i="0"/>
            <a:t>Milk is a required component </a:t>
          </a:r>
          <a:r>
            <a:rPr lang="en-US" sz="1200" b="0" i="0"/>
            <a:t>of breakfast and lunch/supper. No substitution of water or juice is allowable.</a:t>
          </a:r>
          <a:endParaRPr lang="en-US" sz="1200"/>
        </a:p>
      </dgm:t>
    </dgm:pt>
    <dgm:pt modelId="{7B536FB7-E661-4CE6-A824-303579A7C3E4}" type="parTrans" cxnId="{B32224B5-17A8-420E-A798-8C0A6C4077E9}">
      <dgm:prSet/>
      <dgm:spPr/>
      <dgm:t>
        <a:bodyPr/>
        <a:lstStyle/>
        <a:p>
          <a:endParaRPr lang="en-US" sz="1200"/>
        </a:p>
      </dgm:t>
    </dgm:pt>
    <dgm:pt modelId="{2B4E5B02-4326-416A-8764-F27A880D7979}" type="sibTrans" cxnId="{B32224B5-17A8-420E-A798-8C0A6C4077E9}">
      <dgm:prSet/>
      <dgm:spPr/>
      <dgm:t>
        <a:bodyPr/>
        <a:lstStyle/>
        <a:p>
          <a:pPr>
            <a:lnSpc>
              <a:spcPct val="100000"/>
            </a:lnSpc>
          </a:pPr>
          <a:endParaRPr lang="en-US" sz="1200"/>
        </a:p>
      </dgm:t>
    </dgm:pt>
    <dgm:pt modelId="{CA2CF6A1-9AD0-480C-8C21-388385896311}">
      <dgm:prSet custT="1"/>
      <dgm:spPr/>
      <dgm:t>
        <a:bodyPr/>
        <a:lstStyle/>
        <a:p>
          <a:pPr>
            <a:lnSpc>
              <a:spcPct val="100000"/>
            </a:lnSpc>
          </a:pPr>
          <a:r>
            <a:rPr lang="en-US" sz="1200" b="0" i="0"/>
            <a:t>Fruit and vegetable are grouped into one component. You may serve 2 different fruit options or 2 different veggie options or one of each at lunch (totaling ¾ cup or more).  A wide variety is encouraged!</a:t>
          </a:r>
          <a:endParaRPr lang="en-US" sz="1200"/>
        </a:p>
      </dgm:t>
    </dgm:pt>
    <dgm:pt modelId="{19D405A3-1A5A-4D4C-9E89-37C07400B230}" type="parTrans" cxnId="{E6D00D12-D095-4EB7-9AA4-B55D090CCADF}">
      <dgm:prSet/>
      <dgm:spPr/>
      <dgm:t>
        <a:bodyPr/>
        <a:lstStyle/>
        <a:p>
          <a:endParaRPr lang="en-US" sz="1200"/>
        </a:p>
      </dgm:t>
    </dgm:pt>
    <dgm:pt modelId="{5BC23385-EAFE-401C-B66C-DA191F2BAD3E}" type="sibTrans" cxnId="{E6D00D12-D095-4EB7-9AA4-B55D090CCADF}">
      <dgm:prSet/>
      <dgm:spPr/>
      <dgm:t>
        <a:bodyPr/>
        <a:lstStyle/>
        <a:p>
          <a:pPr>
            <a:lnSpc>
              <a:spcPct val="100000"/>
            </a:lnSpc>
          </a:pPr>
          <a:endParaRPr lang="en-US" sz="1200"/>
        </a:p>
      </dgm:t>
    </dgm:pt>
    <dgm:pt modelId="{6765BA25-025F-4A3D-A128-75E4EFC3DCA8}">
      <dgm:prSet custT="1"/>
      <dgm:spPr/>
      <dgm:t>
        <a:bodyPr/>
        <a:lstStyle/>
        <a:p>
          <a:pPr>
            <a:lnSpc>
              <a:spcPct val="100000"/>
            </a:lnSpc>
          </a:pPr>
          <a:r>
            <a:rPr lang="en-US" sz="1200" b="1" i="0"/>
            <a:t>Not all food substitutions are equal! </a:t>
          </a:r>
          <a:r>
            <a:rPr lang="en-US" sz="1200" b="0" i="0"/>
            <a:t>Before making substitutions to the planned menu, please contact the SFSP director for approval. </a:t>
          </a:r>
          <a:r>
            <a:rPr lang="en-US" sz="1200" b="1" i="0"/>
            <a:t>All substitutions must be documented on the menus or production records. </a:t>
          </a:r>
          <a:endParaRPr lang="en-US" sz="1200"/>
        </a:p>
      </dgm:t>
    </dgm:pt>
    <dgm:pt modelId="{880442EE-4947-4C40-8071-C2E2438D2486}" type="parTrans" cxnId="{C047253E-258F-4291-A3A0-05D69A7085B7}">
      <dgm:prSet/>
      <dgm:spPr/>
      <dgm:t>
        <a:bodyPr/>
        <a:lstStyle/>
        <a:p>
          <a:endParaRPr lang="en-US" sz="1200"/>
        </a:p>
      </dgm:t>
    </dgm:pt>
    <dgm:pt modelId="{CDD3C105-D291-438F-B2B4-97C322ECF570}" type="sibTrans" cxnId="{C047253E-258F-4291-A3A0-05D69A7085B7}">
      <dgm:prSet/>
      <dgm:spPr/>
      <dgm:t>
        <a:bodyPr/>
        <a:lstStyle/>
        <a:p>
          <a:pPr>
            <a:lnSpc>
              <a:spcPct val="100000"/>
            </a:lnSpc>
          </a:pPr>
          <a:endParaRPr lang="en-US" sz="1200"/>
        </a:p>
      </dgm:t>
    </dgm:pt>
    <dgm:pt modelId="{ED4DC491-E9BA-489E-BD80-86B180A3E2DC}">
      <dgm:prSet custT="1"/>
      <dgm:spPr/>
      <dgm:t>
        <a:bodyPr/>
        <a:lstStyle/>
        <a:p>
          <a:pPr>
            <a:lnSpc>
              <a:spcPct val="100000"/>
            </a:lnSpc>
          </a:pPr>
          <a:r>
            <a:rPr lang="en-US" sz="1200" b="0" i="0" dirty="0"/>
            <a:t>If any food donations are received on site, ensure that this is documented, including where the donation came from, date, and quantity. </a:t>
          </a:r>
          <a:endParaRPr lang="en-US" sz="1200" dirty="0"/>
        </a:p>
      </dgm:t>
    </dgm:pt>
    <dgm:pt modelId="{64C02D44-6E0D-40AD-B97E-0BC4F0BD818C}" type="parTrans" cxnId="{BA4517EF-F1E4-4870-9436-BB48A9567CEB}">
      <dgm:prSet/>
      <dgm:spPr/>
      <dgm:t>
        <a:bodyPr/>
        <a:lstStyle/>
        <a:p>
          <a:endParaRPr lang="en-US" sz="1200"/>
        </a:p>
      </dgm:t>
    </dgm:pt>
    <dgm:pt modelId="{64D9C027-FB5C-487D-A49C-777C1A6510EA}" type="sibTrans" cxnId="{BA4517EF-F1E4-4870-9436-BB48A9567CEB}">
      <dgm:prSet/>
      <dgm:spPr/>
      <dgm:t>
        <a:bodyPr/>
        <a:lstStyle/>
        <a:p>
          <a:endParaRPr lang="en-US" sz="1200"/>
        </a:p>
      </dgm:t>
    </dgm:pt>
    <dgm:pt modelId="{FC2203CF-CED7-4BCC-81D0-3731D6C9469B}" type="pres">
      <dgm:prSet presAssocID="{1BC9828E-801D-4AB8-8157-B5691BBA89C9}" presName="root" presStyleCnt="0">
        <dgm:presLayoutVars>
          <dgm:dir/>
          <dgm:resizeHandles val="exact"/>
        </dgm:presLayoutVars>
      </dgm:prSet>
      <dgm:spPr/>
    </dgm:pt>
    <dgm:pt modelId="{5126B7B4-B297-489A-A38D-8656F5CEC244}" type="pres">
      <dgm:prSet presAssocID="{1BC9828E-801D-4AB8-8157-B5691BBA89C9}" presName="container" presStyleCnt="0">
        <dgm:presLayoutVars>
          <dgm:dir/>
          <dgm:resizeHandles val="exact"/>
        </dgm:presLayoutVars>
      </dgm:prSet>
      <dgm:spPr/>
    </dgm:pt>
    <dgm:pt modelId="{5A631F59-B74F-42AD-AA01-13F14BC99718}" type="pres">
      <dgm:prSet presAssocID="{0C095CF8-6D34-41E4-8D88-8BAD3B0491F9}" presName="compNode" presStyleCnt="0"/>
      <dgm:spPr/>
    </dgm:pt>
    <dgm:pt modelId="{E5870FFD-B387-46E5-9749-02CEA4BA9C78}" type="pres">
      <dgm:prSet presAssocID="{0C095CF8-6D34-41E4-8D88-8BAD3B0491F9}" presName="iconBgRect" presStyleLbl="bgShp" presStyleIdx="0" presStyleCnt="5"/>
      <dgm:spPr/>
    </dgm:pt>
    <dgm:pt modelId="{36B7E97C-1224-4382-BA7A-D403DEA28023}" type="pres">
      <dgm:prSet presAssocID="{0C095CF8-6D34-41E4-8D88-8BAD3B0491F9}" presName="iconRect" presStyleLbl="node1" presStyleIdx="0"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Fork and knife"/>
        </a:ext>
      </dgm:extLst>
    </dgm:pt>
    <dgm:pt modelId="{523A4116-8FAF-4A3B-B011-2570551A9268}" type="pres">
      <dgm:prSet presAssocID="{0C095CF8-6D34-41E4-8D88-8BAD3B0491F9}" presName="spaceRect" presStyleCnt="0"/>
      <dgm:spPr/>
    </dgm:pt>
    <dgm:pt modelId="{BF9F2F00-5C73-4B47-ADBA-FC7201640200}" type="pres">
      <dgm:prSet presAssocID="{0C095CF8-6D34-41E4-8D88-8BAD3B0491F9}" presName="textRect" presStyleLbl="revTx" presStyleIdx="0" presStyleCnt="5">
        <dgm:presLayoutVars>
          <dgm:chMax val="1"/>
          <dgm:chPref val="1"/>
        </dgm:presLayoutVars>
      </dgm:prSet>
      <dgm:spPr/>
    </dgm:pt>
    <dgm:pt modelId="{F4B1B09B-3ABE-4783-BCE7-98648CBAB4F5}" type="pres">
      <dgm:prSet presAssocID="{DD32ADB1-4EAD-4C3D-B002-0864F1BAB227}" presName="sibTrans" presStyleLbl="sibTrans2D1" presStyleIdx="0" presStyleCnt="0"/>
      <dgm:spPr/>
    </dgm:pt>
    <dgm:pt modelId="{5C9BF776-CC22-41C0-B68C-D4038E1C17AD}" type="pres">
      <dgm:prSet presAssocID="{CC8C66C3-B339-4685-9AC7-E8708688C085}" presName="compNode" presStyleCnt="0"/>
      <dgm:spPr/>
    </dgm:pt>
    <dgm:pt modelId="{695D81C2-28A0-4683-B719-1D04C4DE84D4}" type="pres">
      <dgm:prSet presAssocID="{CC8C66C3-B339-4685-9AC7-E8708688C085}" presName="iconBgRect" presStyleLbl="bgShp" presStyleIdx="1" presStyleCnt="5"/>
      <dgm:spPr/>
    </dgm:pt>
    <dgm:pt modelId="{4CEFF766-DBA2-4B4E-A03F-35784C159B1A}" type="pres">
      <dgm:prSet presAssocID="{CC8C66C3-B339-4685-9AC7-E8708688C085}" presName="iconRect" presStyleLbl="node1" presStyleIdx="1"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w"/>
        </a:ext>
      </dgm:extLst>
    </dgm:pt>
    <dgm:pt modelId="{24F5CC29-5762-4506-A83F-F870694FE7A4}" type="pres">
      <dgm:prSet presAssocID="{CC8C66C3-B339-4685-9AC7-E8708688C085}" presName="spaceRect" presStyleCnt="0"/>
      <dgm:spPr/>
    </dgm:pt>
    <dgm:pt modelId="{6B36BB33-58E0-4C23-954B-1EB615E85549}" type="pres">
      <dgm:prSet presAssocID="{CC8C66C3-B339-4685-9AC7-E8708688C085}" presName="textRect" presStyleLbl="revTx" presStyleIdx="1" presStyleCnt="5">
        <dgm:presLayoutVars>
          <dgm:chMax val="1"/>
          <dgm:chPref val="1"/>
        </dgm:presLayoutVars>
      </dgm:prSet>
      <dgm:spPr/>
    </dgm:pt>
    <dgm:pt modelId="{47744E5F-37EC-428A-9930-84E2026B152E}" type="pres">
      <dgm:prSet presAssocID="{2B4E5B02-4326-416A-8764-F27A880D7979}" presName="sibTrans" presStyleLbl="sibTrans2D1" presStyleIdx="0" presStyleCnt="0"/>
      <dgm:spPr/>
    </dgm:pt>
    <dgm:pt modelId="{C4F19EB3-C681-4153-B641-DBD2A5C42D14}" type="pres">
      <dgm:prSet presAssocID="{CA2CF6A1-9AD0-480C-8C21-388385896311}" presName="compNode" presStyleCnt="0"/>
      <dgm:spPr/>
    </dgm:pt>
    <dgm:pt modelId="{14D4560C-D70F-4F09-A3B5-D266B34EAF78}" type="pres">
      <dgm:prSet presAssocID="{CA2CF6A1-9AD0-480C-8C21-388385896311}" presName="iconBgRect" presStyleLbl="bgShp" presStyleIdx="2" presStyleCnt="5"/>
      <dgm:spPr/>
    </dgm:pt>
    <dgm:pt modelId="{7E38FC3C-5AC7-43CE-A64A-783FD7851CE9}" type="pres">
      <dgm:prSet presAssocID="{CA2CF6A1-9AD0-480C-8C21-388385896311}" presName="iconRect" presStyleLbl="node1" presStyleIdx="2"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Avocado"/>
        </a:ext>
      </dgm:extLst>
    </dgm:pt>
    <dgm:pt modelId="{C36A7BE5-01CC-4DAC-BB55-DF46A2CD24A6}" type="pres">
      <dgm:prSet presAssocID="{CA2CF6A1-9AD0-480C-8C21-388385896311}" presName="spaceRect" presStyleCnt="0"/>
      <dgm:spPr/>
    </dgm:pt>
    <dgm:pt modelId="{565880BA-39B6-4DDE-B06C-6A130076C861}" type="pres">
      <dgm:prSet presAssocID="{CA2CF6A1-9AD0-480C-8C21-388385896311}" presName="textRect" presStyleLbl="revTx" presStyleIdx="2" presStyleCnt="5">
        <dgm:presLayoutVars>
          <dgm:chMax val="1"/>
          <dgm:chPref val="1"/>
        </dgm:presLayoutVars>
      </dgm:prSet>
      <dgm:spPr/>
    </dgm:pt>
    <dgm:pt modelId="{7DDC1846-6513-43F1-BF3B-173F412414A4}" type="pres">
      <dgm:prSet presAssocID="{5BC23385-EAFE-401C-B66C-DA191F2BAD3E}" presName="sibTrans" presStyleLbl="sibTrans2D1" presStyleIdx="0" presStyleCnt="0"/>
      <dgm:spPr/>
    </dgm:pt>
    <dgm:pt modelId="{9508033A-EDCF-4605-92B7-3D9973D55202}" type="pres">
      <dgm:prSet presAssocID="{6765BA25-025F-4A3D-A128-75E4EFC3DCA8}" presName="compNode" presStyleCnt="0"/>
      <dgm:spPr/>
    </dgm:pt>
    <dgm:pt modelId="{0D9545A8-1253-4456-A3F3-08BFE18F394D}" type="pres">
      <dgm:prSet presAssocID="{6765BA25-025F-4A3D-A128-75E4EFC3DCA8}" presName="iconBgRect" presStyleLbl="bgShp" presStyleIdx="3" presStyleCnt="5"/>
      <dgm:spPr/>
    </dgm:pt>
    <dgm:pt modelId="{BD838ADD-2FA8-404D-B0E0-15DC93B28517}" type="pres">
      <dgm:prSet presAssocID="{6765BA25-025F-4A3D-A128-75E4EFC3DCA8}" presName="iconRect" presStyleLbl="node1" presStyleIdx="3"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wl"/>
        </a:ext>
      </dgm:extLst>
    </dgm:pt>
    <dgm:pt modelId="{880DE43D-F1DF-413B-AE5B-BDA787F6CC7A}" type="pres">
      <dgm:prSet presAssocID="{6765BA25-025F-4A3D-A128-75E4EFC3DCA8}" presName="spaceRect" presStyleCnt="0"/>
      <dgm:spPr/>
    </dgm:pt>
    <dgm:pt modelId="{1813DE82-FFC3-48FB-9C28-FAC62662C27F}" type="pres">
      <dgm:prSet presAssocID="{6765BA25-025F-4A3D-A128-75E4EFC3DCA8}" presName="textRect" presStyleLbl="revTx" presStyleIdx="3" presStyleCnt="5">
        <dgm:presLayoutVars>
          <dgm:chMax val="1"/>
          <dgm:chPref val="1"/>
        </dgm:presLayoutVars>
      </dgm:prSet>
      <dgm:spPr/>
    </dgm:pt>
    <dgm:pt modelId="{BED45136-650E-4EA9-8A32-50908C39EB9E}" type="pres">
      <dgm:prSet presAssocID="{CDD3C105-D291-438F-B2B4-97C322ECF570}" presName="sibTrans" presStyleLbl="sibTrans2D1" presStyleIdx="0" presStyleCnt="0"/>
      <dgm:spPr/>
    </dgm:pt>
    <dgm:pt modelId="{91DB51C7-29B3-4E0E-8D73-558C262D0D76}" type="pres">
      <dgm:prSet presAssocID="{ED4DC491-E9BA-489E-BD80-86B180A3E2DC}" presName="compNode" presStyleCnt="0"/>
      <dgm:spPr/>
    </dgm:pt>
    <dgm:pt modelId="{6189876F-E90E-46C8-AE8F-5902093515F3}" type="pres">
      <dgm:prSet presAssocID="{ED4DC491-E9BA-489E-BD80-86B180A3E2DC}" presName="iconBgRect" presStyleLbl="bgShp" presStyleIdx="4" presStyleCnt="5" custLinFactX="100000" custLinFactNeighborX="119666" custLinFactNeighborY="-39126"/>
      <dgm:spPr/>
    </dgm:pt>
    <dgm:pt modelId="{0BEF2A22-7F4B-457C-95B8-63662F02E3BE}" type="pres">
      <dgm:prSet presAssocID="{ED4DC491-E9BA-489E-BD80-86B180A3E2DC}" presName="iconRect" presStyleLbl="node1" presStyleIdx="4" presStyleCnt="5" custLinFactX="171036" custLinFactNeighborX="200000" custLinFactNeighborY="-6621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Dollar"/>
        </a:ext>
      </dgm:extLst>
    </dgm:pt>
    <dgm:pt modelId="{D3C04885-DCC1-40D0-A301-786C88BB5CAE}" type="pres">
      <dgm:prSet presAssocID="{ED4DC491-E9BA-489E-BD80-86B180A3E2DC}" presName="spaceRect" presStyleCnt="0"/>
      <dgm:spPr/>
    </dgm:pt>
    <dgm:pt modelId="{A4B7F79B-465D-4270-B15A-FF71E7360C80}" type="pres">
      <dgm:prSet presAssocID="{ED4DC491-E9BA-489E-BD80-86B180A3E2DC}" presName="textRect" presStyleLbl="revTx" presStyleIdx="4" presStyleCnt="5" custLinFactNeighborX="86260" custLinFactNeighborY="-34825">
        <dgm:presLayoutVars>
          <dgm:chMax val="1"/>
          <dgm:chPref val="1"/>
        </dgm:presLayoutVars>
      </dgm:prSet>
      <dgm:spPr/>
    </dgm:pt>
  </dgm:ptLst>
  <dgm:cxnLst>
    <dgm:cxn modelId="{F5A8EF0D-0CC4-4D22-8EB8-8342E6168C6D}" type="presOf" srcId="{6765BA25-025F-4A3D-A128-75E4EFC3DCA8}" destId="{1813DE82-FFC3-48FB-9C28-FAC62662C27F}" srcOrd="0" destOrd="0" presId="urn:microsoft.com/office/officeart/2018/2/layout/IconCircleList"/>
    <dgm:cxn modelId="{E6D00D12-D095-4EB7-9AA4-B55D090CCADF}" srcId="{1BC9828E-801D-4AB8-8157-B5691BBA89C9}" destId="{CA2CF6A1-9AD0-480C-8C21-388385896311}" srcOrd="2" destOrd="0" parTransId="{19D405A3-1A5A-4D4C-9E89-37C07400B230}" sibTransId="{5BC23385-EAFE-401C-B66C-DA191F2BAD3E}"/>
    <dgm:cxn modelId="{4016021A-D498-49E9-A11B-FA64400D20CF}" type="presOf" srcId="{ED4DC491-E9BA-489E-BD80-86B180A3E2DC}" destId="{A4B7F79B-465D-4270-B15A-FF71E7360C80}" srcOrd="0" destOrd="0" presId="urn:microsoft.com/office/officeart/2018/2/layout/IconCircleList"/>
    <dgm:cxn modelId="{A6F6FD22-A104-49F4-B1DE-72E3B971332B}" type="presOf" srcId="{CA2CF6A1-9AD0-480C-8C21-388385896311}" destId="{565880BA-39B6-4DDE-B06C-6A130076C861}" srcOrd="0" destOrd="0" presId="urn:microsoft.com/office/officeart/2018/2/layout/IconCircleList"/>
    <dgm:cxn modelId="{C138A131-D6E2-4830-B8D2-714940A4DF49}" type="presOf" srcId="{CDD3C105-D291-438F-B2B4-97C322ECF570}" destId="{BED45136-650E-4EA9-8A32-50908C39EB9E}" srcOrd="0" destOrd="0" presId="urn:microsoft.com/office/officeart/2018/2/layout/IconCircleList"/>
    <dgm:cxn modelId="{3637B035-AD0A-4A70-AF0A-CD815CD56B48}" type="presOf" srcId="{CC8C66C3-B339-4685-9AC7-E8708688C085}" destId="{6B36BB33-58E0-4C23-954B-1EB615E85549}" srcOrd="0" destOrd="0" presId="urn:microsoft.com/office/officeart/2018/2/layout/IconCircleList"/>
    <dgm:cxn modelId="{C047253E-258F-4291-A3A0-05D69A7085B7}" srcId="{1BC9828E-801D-4AB8-8157-B5691BBA89C9}" destId="{6765BA25-025F-4A3D-A128-75E4EFC3DCA8}" srcOrd="3" destOrd="0" parTransId="{880442EE-4947-4C40-8071-C2E2438D2486}" sibTransId="{CDD3C105-D291-438F-B2B4-97C322ECF570}"/>
    <dgm:cxn modelId="{683A0268-B1F7-43A2-8C2F-E81BB2296417}" type="presOf" srcId="{0C095CF8-6D34-41E4-8D88-8BAD3B0491F9}" destId="{BF9F2F00-5C73-4B47-ADBA-FC7201640200}" srcOrd="0" destOrd="0" presId="urn:microsoft.com/office/officeart/2018/2/layout/IconCircleList"/>
    <dgm:cxn modelId="{58366A4E-80D5-46BC-97A4-7A04249C5093}" srcId="{1BC9828E-801D-4AB8-8157-B5691BBA89C9}" destId="{0C095CF8-6D34-41E4-8D88-8BAD3B0491F9}" srcOrd="0" destOrd="0" parTransId="{AACEDA1F-B393-4E20-9967-ED08B29C8831}" sibTransId="{DD32ADB1-4EAD-4C3D-B002-0864F1BAB227}"/>
    <dgm:cxn modelId="{CB89FD81-0AC5-4AA8-A8F7-D1CFF16AFF97}" type="presOf" srcId="{2B4E5B02-4326-416A-8764-F27A880D7979}" destId="{47744E5F-37EC-428A-9930-84E2026B152E}" srcOrd="0" destOrd="0" presId="urn:microsoft.com/office/officeart/2018/2/layout/IconCircleList"/>
    <dgm:cxn modelId="{10108CA4-9A9C-41B0-89EC-083ACE88DF4C}" type="presOf" srcId="{5BC23385-EAFE-401C-B66C-DA191F2BAD3E}" destId="{7DDC1846-6513-43F1-BF3B-173F412414A4}" srcOrd="0" destOrd="0" presId="urn:microsoft.com/office/officeart/2018/2/layout/IconCircleList"/>
    <dgm:cxn modelId="{B32224B5-17A8-420E-A798-8C0A6C4077E9}" srcId="{1BC9828E-801D-4AB8-8157-B5691BBA89C9}" destId="{CC8C66C3-B339-4685-9AC7-E8708688C085}" srcOrd="1" destOrd="0" parTransId="{7B536FB7-E661-4CE6-A824-303579A7C3E4}" sibTransId="{2B4E5B02-4326-416A-8764-F27A880D7979}"/>
    <dgm:cxn modelId="{751BE5BD-6E8C-4EF4-AB68-C487EF89023E}" type="presOf" srcId="{DD32ADB1-4EAD-4C3D-B002-0864F1BAB227}" destId="{F4B1B09B-3ABE-4783-BCE7-98648CBAB4F5}" srcOrd="0" destOrd="0" presId="urn:microsoft.com/office/officeart/2018/2/layout/IconCircleList"/>
    <dgm:cxn modelId="{80753CCA-3EE9-49BB-BC68-0ADCAD2BA97A}" type="presOf" srcId="{1BC9828E-801D-4AB8-8157-B5691BBA89C9}" destId="{FC2203CF-CED7-4BCC-81D0-3731D6C9469B}" srcOrd="0" destOrd="0" presId="urn:microsoft.com/office/officeart/2018/2/layout/IconCircleList"/>
    <dgm:cxn modelId="{BA4517EF-F1E4-4870-9436-BB48A9567CEB}" srcId="{1BC9828E-801D-4AB8-8157-B5691BBA89C9}" destId="{ED4DC491-E9BA-489E-BD80-86B180A3E2DC}" srcOrd="4" destOrd="0" parTransId="{64C02D44-6E0D-40AD-B97E-0BC4F0BD818C}" sibTransId="{64D9C027-FB5C-487D-A49C-777C1A6510EA}"/>
    <dgm:cxn modelId="{8640FB51-FD51-4BDB-9F36-92E06861611D}" type="presParOf" srcId="{FC2203CF-CED7-4BCC-81D0-3731D6C9469B}" destId="{5126B7B4-B297-489A-A38D-8656F5CEC244}" srcOrd="0" destOrd="0" presId="urn:microsoft.com/office/officeart/2018/2/layout/IconCircleList"/>
    <dgm:cxn modelId="{C18EE8F3-7C72-4709-9A07-42023225BAB7}" type="presParOf" srcId="{5126B7B4-B297-489A-A38D-8656F5CEC244}" destId="{5A631F59-B74F-42AD-AA01-13F14BC99718}" srcOrd="0" destOrd="0" presId="urn:microsoft.com/office/officeart/2018/2/layout/IconCircleList"/>
    <dgm:cxn modelId="{B9711892-2E86-4CEB-A3E5-4D1FAF44A16C}" type="presParOf" srcId="{5A631F59-B74F-42AD-AA01-13F14BC99718}" destId="{E5870FFD-B387-46E5-9749-02CEA4BA9C78}" srcOrd="0" destOrd="0" presId="urn:microsoft.com/office/officeart/2018/2/layout/IconCircleList"/>
    <dgm:cxn modelId="{EFFF83E7-5C8F-40E3-B580-71C390809CA3}" type="presParOf" srcId="{5A631F59-B74F-42AD-AA01-13F14BC99718}" destId="{36B7E97C-1224-4382-BA7A-D403DEA28023}" srcOrd="1" destOrd="0" presId="urn:microsoft.com/office/officeart/2018/2/layout/IconCircleList"/>
    <dgm:cxn modelId="{79452B80-E7E1-4F18-8A55-F9FF5A9B1810}" type="presParOf" srcId="{5A631F59-B74F-42AD-AA01-13F14BC99718}" destId="{523A4116-8FAF-4A3B-B011-2570551A9268}" srcOrd="2" destOrd="0" presId="urn:microsoft.com/office/officeart/2018/2/layout/IconCircleList"/>
    <dgm:cxn modelId="{42F7A87A-A1E9-410E-804A-C7C2CC89A284}" type="presParOf" srcId="{5A631F59-B74F-42AD-AA01-13F14BC99718}" destId="{BF9F2F00-5C73-4B47-ADBA-FC7201640200}" srcOrd="3" destOrd="0" presId="urn:microsoft.com/office/officeart/2018/2/layout/IconCircleList"/>
    <dgm:cxn modelId="{AA609252-2C7B-493C-B6CC-EF5C8143DF75}" type="presParOf" srcId="{5126B7B4-B297-489A-A38D-8656F5CEC244}" destId="{F4B1B09B-3ABE-4783-BCE7-98648CBAB4F5}" srcOrd="1" destOrd="0" presId="urn:microsoft.com/office/officeart/2018/2/layout/IconCircleList"/>
    <dgm:cxn modelId="{15E107C2-121D-4D80-9666-CBD09595A17C}" type="presParOf" srcId="{5126B7B4-B297-489A-A38D-8656F5CEC244}" destId="{5C9BF776-CC22-41C0-B68C-D4038E1C17AD}" srcOrd="2" destOrd="0" presId="urn:microsoft.com/office/officeart/2018/2/layout/IconCircleList"/>
    <dgm:cxn modelId="{2B111A7C-99CF-4A03-85B1-20F3EA05299E}" type="presParOf" srcId="{5C9BF776-CC22-41C0-B68C-D4038E1C17AD}" destId="{695D81C2-28A0-4683-B719-1D04C4DE84D4}" srcOrd="0" destOrd="0" presId="urn:microsoft.com/office/officeart/2018/2/layout/IconCircleList"/>
    <dgm:cxn modelId="{B85905D8-2D5E-46F1-9999-BFA4265C4573}" type="presParOf" srcId="{5C9BF776-CC22-41C0-B68C-D4038E1C17AD}" destId="{4CEFF766-DBA2-4B4E-A03F-35784C159B1A}" srcOrd="1" destOrd="0" presId="urn:microsoft.com/office/officeart/2018/2/layout/IconCircleList"/>
    <dgm:cxn modelId="{4B256857-E8B8-49F0-99EC-813C38ABF059}" type="presParOf" srcId="{5C9BF776-CC22-41C0-B68C-D4038E1C17AD}" destId="{24F5CC29-5762-4506-A83F-F870694FE7A4}" srcOrd="2" destOrd="0" presId="urn:microsoft.com/office/officeart/2018/2/layout/IconCircleList"/>
    <dgm:cxn modelId="{F7A08B60-5813-4B48-897D-7DE30F158054}" type="presParOf" srcId="{5C9BF776-CC22-41C0-B68C-D4038E1C17AD}" destId="{6B36BB33-58E0-4C23-954B-1EB615E85549}" srcOrd="3" destOrd="0" presId="urn:microsoft.com/office/officeart/2018/2/layout/IconCircleList"/>
    <dgm:cxn modelId="{FCE80778-610B-47D1-B365-5BF23F55D195}" type="presParOf" srcId="{5126B7B4-B297-489A-A38D-8656F5CEC244}" destId="{47744E5F-37EC-428A-9930-84E2026B152E}" srcOrd="3" destOrd="0" presId="urn:microsoft.com/office/officeart/2018/2/layout/IconCircleList"/>
    <dgm:cxn modelId="{2B514C5F-4EEB-43C9-B2C1-413FA67041D2}" type="presParOf" srcId="{5126B7B4-B297-489A-A38D-8656F5CEC244}" destId="{C4F19EB3-C681-4153-B641-DBD2A5C42D14}" srcOrd="4" destOrd="0" presId="urn:microsoft.com/office/officeart/2018/2/layout/IconCircleList"/>
    <dgm:cxn modelId="{65B7A677-3A35-42B0-AE9D-3885001A299A}" type="presParOf" srcId="{C4F19EB3-C681-4153-B641-DBD2A5C42D14}" destId="{14D4560C-D70F-4F09-A3B5-D266B34EAF78}" srcOrd="0" destOrd="0" presId="urn:microsoft.com/office/officeart/2018/2/layout/IconCircleList"/>
    <dgm:cxn modelId="{65F6E381-058C-434F-AD26-4002A959EB87}" type="presParOf" srcId="{C4F19EB3-C681-4153-B641-DBD2A5C42D14}" destId="{7E38FC3C-5AC7-43CE-A64A-783FD7851CE9}" srcOrd="1" destOrd="0" presId="urn:microsoft.com/office/officeart/2018/2/layout/IconCircleList"/>
    <dgm:cxn modelId="{C4C3E696-17C8-4988-BCA5-AF1253141D60}" type="presParOf" srcId="{C4F19EB3-C681-4153-B641-DBD2A5C42D14}" destId="{C36A7BE5-01CC-4DAC-BB55-DF46A2CD24A6}" srcOrd="2" destOrd="0" presId="urn:microsoft.com/office/officeart/2018/2/layout/IconCircleList"/>
    <dgm:cxn modelId="{36709E89-5938-4B65-9FF8-D8B207BE4288}" type="presParOf" srcId="{C4F19EB3-C681-4153-B641-DBD2A5C42D14}" destId="{565880BA-39B6-4DDE-B06C-6A130076C861}" srcOrd="3" destOrd="0" presId="urn:microsoft.com/office/officeart/2018/2/layout/IconCircleList"/>
    <dgm:cxn modelId="{20BAD07B-AAE7-4614-A863-015F41D228D3}" type="presParOf" srcId="{5126B7B4-B297-489A-A38D-8656F5CEC244}" destId="{7DDC1846-6513-43F1-BF3B-173F412414A4}" srcOrd="5" destOrd="0" presId="urn:microsoft.com/office/officeart/2018/2/layout/IconCircleList"/>
    <dgm:cxn modelId="{503F6C7F-44A1-4D0A-AFF5-4506EAE6AC13}" type="presParOf" srcId="{5126B7B4-B297-489A-A38D-8656F5CEC244}" destId="{9508033A-EDCF-4605-92B7-3D9973D55202}" srcOrd="6" destOrd="0" presId="urn:microsoft.com/office/officeart/2018/2/layout/IconCircleList"/>
    <dgm:cxn modelId="{53C9A4B0-2414-4A42-871D-3308F64DFF3F}" type="presParOf" srcId="{9508033A-EDCF-4605-92B7-3D9973D55202}" destId="{0D9545A8-1253-4456-A3F3-08BFE18F394D}" srcOrd="0" destOrd="0" presId="urn:microsoft.com/office/officeart/2018/2/layout/IconCircleList"/>
    <dgm:cxn modelId="{0703E103-FA20-4BC1-971F-036344E7FD31}" type="presParOf" srcId="{9508033A-EDCF-4605-92B7-3D9973D55202}" destId="{BD838ADD-2FA8-404D-B0E0-15DC93B28517}" srcOrd="1" destOrd="0" presId="urn:microsoft.com/office/officeart/2018/2/layout/IconCircleList"/>
    <dgm:cxn modelId="{64515C9C-0C7B-48FE-9F4B-942031DE5D18}" type="presParOf" srcId="{9508033A-EDCF-4605-92B7-3D9973D55202}" destId="{880DE43D-F1DF-413B-AE5B-BDA787F6CC7A}" srcOrd="2" destOrd="0" presId="urn:microsoft.com/office/officeart/2018/2/layout/IconCircleList"/>
    <dgm:cxn modelId="{AC62E587-0FD8-48C6-BF85-F90286585F72}" type="presParOf" srcId="{9508033A-EDCF-4605-92B7-3D9973D55202}" destId="{1813DE82-FFC3-48FB-9C28-FAC62662C27F}" srcOrd="3" destOrd="0" presId="urn:microsoft.com/office/officeart/2018/2/layout/IconCircleList"/>
    <dgm:cxn modelId="{4266440A-AA3C-45DD-B802-984A65CDACB0}" type="presParOf" srcId="{5126B7B4-B297-489A-A38D-8656F5CEC244}" destId="{BED45136-650E-4EA9-8A32-50908C39EB9E}" srcOrd="7" destOrd="0" presId="urn:microsoft.com/office/officeart/2018/2/layout/IconCircleList"/>
    <dgm:cxn modelId="{24A38BCF-A005-45BD-A77F-6D0E06A498E7}" type="presParOf" srcId="{5126B7B4-B297-489A-A38D-8656F5CEC244}" destId="{91DB51C7-29B3-4E0E-8D73-558C262D0D76}" srcOrd="8" destOrd="0" presId="urn:microsoft.com/office/officeart/2018/2/layout/IconCircleList"/>
    <dgm:cxn modelId="{D8AC9223-3F1D-4C4A-ABD4-FDCE1F195EA7}" type="presParOf" srcId="{91DB51C7-29B3-4E0E-8D73-558C262D0D76}" destId="{6189876F-E90E-46C8-AE8F-5902093515F3}" srcOrd="0" destOrd="0" presId="urn:microsoft.com/office/officeart/2018/2/layout/IconCircleList"/>
    <dgm:cxn modelId="{76830F7C-CE38-436B-817D-3A06CFF3F9CE}" type="presParOf" srcId="{91DB51C7-29B3-4E0E-8D73-558C262D0D76}" destId="{0BEF2A22-7F4B-457C-95B8-63662F02E3BE}" srcOrd="1" destOrd="0" presId="urn:microsoft.com/office/officeart/2018/2/layout/IconCircleList"/>
    <dgm:cxn modelId="{6A700164-DFB7-482A-A89F-77FD00799FEB}" type="presParOf" srcId="{91DB51C7-29B3-4E0E-8D73-558C262D0D76}" destId="{D3C04885-DCC1-40D0-A301-786C88BB5CAE}" srcOrd="2" destOrd="0" presId="urn:microsoft.com/office/officeart/2018/2/layout/IconCircleList"/>
    <dgm:cxn modelId="{2E5029B4-1A97-4CDA-AC9F-00AC222621FB}" type="presParOf" srcId="{91DB51C7-29B3-4E0E-8D73-558C262D0D76}" destId="{A4B7F79B-465D-4270-B15A-FF71E7360C80}"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1A81A64-1A6A-4996-A6A3-C00DDB158C33}" type="doc">
      <dgm:prSet loTypeId="urn:microsoft.com/office/officeart/2018/5/layout/CenteredIconLabelDescriptionList" loCatId="icon" qsTypeId="urn:microsoft.com/office/officeart/2005/8/quickstyle/simple1" qsCatId="simple" csTypeId="urn:microsoft.com/office/officeart/2018/5/colors/Iconchunking_neutralbg_colorful5" csCatId="colorful" phldr="1"/>
      <dgm:spPr/>
      <dgm:t>
        <a:bodyPr/>
        <a:lstStyle/>
        <a:p>
          <a:endParaRPr lang="en-US"/>
        </a:p>
      </dgm:t>
    </dgm:pt>
    <dgm:pt modelId="{9DA56FB9-DF65-433D-89CA-9AA4ACB1CAB0}">
      <dgm:prSet custT="1"/>
      <dgm:spPr/>
      <dgm:t>
        <a:bodyPr/>
        <a:lstStyle/>
        <a:p>
          <a:pPr>
            <a:lnSpc>
              <a:spcPct val="100000"/>
            </a:lnSpc>
            <a:defRPr b="1"/>
          </a:pPr>
          <a:r>
            <a:rPr lang="en-US" sz="2000" u="sng" dirty="0"/>
            <a:t>All meals must be consumed on site</a:t>
          </a:r>
          <a:r>
            <a:rPr lang="en-US" sz="1700" u="sng" dirty="0"/>
            <a:t> </a:t>
          </a:r>
          <a:r>
            <a:rPr lang="en-US" sz="1700" dirty="0"/>
            <a:t> </a:t>
          </a:r>
        </a:p>
      </dgm:t>
    </dgm:pt>
    <dgm:pt modelId="{6E5DF71A-D8A0-4F8D-9076-D9D9E5BDA82B}" type="parTrans" cxnId="{47834348-0A9A-4043-9516-617DB63BAA2D}">
      <dgm:prSet/>
      <dgm:spPr/>
      <dgm:t>
        <a:bodyPr/>
        <a:lstStyle/>
        <a:p>
          <a:endParaRPr lang="en-US"/>
        </a:p>
      </dgm:t>
    </dgm:pt>
    <dgm:pt modelId="{4CA11E6E-6319-42CA-8AE4-7378824C3C2C}" type="sibTrans" cxnId="{47834348-0A9A-4043-9516-617DB63BAA2D}">
      <dgm:prSet/>
      <dgm:spPr/>
      <dgm:t>
        <a:bodyPr/>
        <a:lstStyle/>
        <a:p>
          <a:endParaRPr lang="en-US"/>
        </a:p>
      </dgm:t>
    </dgm:pt>
    <dgm:pt modelId="{9C473357-7AC8-45D3-B695-6576ECD9173C}">
      <dgm:prSet custT="1"/>
      <dgm:spPr/>
      <dgm:t>
        <a:bodyPr/>
        <a:lstStyle/>
        <a:p>
          <a:pPr>
            <a:lnSpc>
              <a:spcPct val="100000"/>
            </a:lnSpc>
            <a:defRPr b="1"/>
          </a:pPr>
          <a:r>
            <a:rPr lang="en-US" sz="2000" dirty="0"/>
            <a:t>No off-site meal consumption is allowed at (traditional) congregate sites.  </a:t>
          </a:r>
        </a:p>
      </dgm:t>
    </dgm:pt>
    <dgm:pt modelId="{62EE32B6-3EA5-4E97-A206-CD14931C83B7}" type="parTrans" cxnId="{35B5618E-BE95-4D4A-A354-5745822A873B}">
      <dgm:prSet/>
      <dgm:spPr/>
      <dgm:t>
        <a:bodyPr/>
        <a:lstStyle/>
        <a:p>
          <a:endParaRPr lang="en-US"/>
        </a:p>
      </dgm:t>
    </dgm:pt>
    <dgm:pt modelId="{D579CEA5-77A9-4470-A38A-1E2FC2BDAD57}" type="sibTrans" cxnId="{35B5618E-BE95-4D4A-A354-5745822A873B}">
      <dgm:prSet/>
      <dgm:spPr/>
      <dgm:t>
        <a:bodyPr/>
        <a:lstStyle/>
        <a:p>
          <a:endParaRPr lang="en-US"/>
        </a:p>
      </dgm:t>
    </dgm:pt>
    <dgm:pt modelId="{1E07C031-EFE6-4077-9AA8-DA21D7F2D8D2}">
      <dgm:prSet/>
      <dgm:spPr/>
      <dgm:t>
        <a:bodyPr/>
        <a:lstStyle/>
        <a:p>
          <a:pPr>
            <a:lnSpc>
              <a:spcPct val="100000"/>
            </a:lnSpc>
          </a:pPr>
          <a:endParaRPr lang="en-US" dirty="0"/>
        </a:p>
      </dgm:t>
    </dgm:pt>
    <dgm:pt modelId="{2F8B7607-EC18-4817-A7C4-BAF338A44791}" type="parTrans" cxnId="{49956F45-7FA7-46B1-B2F2-CF9B5FA44208}">
      <dgm:prSet/>
      <dgm:spPr/>
      <dgm:t>
        <a:bodyPr/>
        <a:lstStyle/>
        <a:p>
          <a:endParaRPr lang="en-US"/>
        </a:p>
      </dgm:t>
    </dgm:pt>
    <dgm:pt modelId="{3EBFAF9E-4076-4C11-B92A-0E951CA7617A}" type="sibTrans" cxnId="{49956F45-7FA7-46B1-B2F2-CF9B5FA44208}">
      <dgm:prSet/>
      <dgm:spPr/>
      <dgm:t>
        <a:bodyPr/>
        <a:lstStyle/>
        <a:p>
          <a:endParaRPr lang="en-US"/>
        </a:p>
      </dgm:t>
    </dgm:pt>
    <dgm:pt modelId="{D59B2A2B-7B0A-4E77-9505-23EFA0257CC2}" type="pres">
      <dgm:prSet presAssocID="{B1A81A64-1A6A-4996-A6A3-C00DDB158C33}" presName="root" presStyleCnt="0">
        <dgm:presLayoutVars>
          <dgm:dir/>
          <dgm:resizeHandles val="exact"/>
        </dgm:presLayoutVars>
      </dgm:prSet>
      <dgm:spPr/>
    </dgm:pt>
    <dgm:pt modelId="{F1B8D310-0DC4-4EA8-A903-A4DE9EBA9894}" type="pres">
      <dgm:prSet presAssocID="{9DA56FB9-DF65-433D-89CA-9AA4ACB1CAB0}" presName="compNode" presStyleCnt="0"/>
      <dgm:spPr/>
    </dgm:pt>
    <dgm:pt modelId="{B4B06B5B-99BC-43F4-AAA0-54F970E0D202}" type="pres">
      <dgm:prSet presAssocID="{9DA56FB9-DF65-433D-89CA-9AA4ACB1CAB0}"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Fork and knife"/>
        </a:ext>
      </dgm:extLst>
    </dgm:pt>
    <dgm:pt modelId="{9EA31954-549E-4041-A3AB-968F2C33C802}" type="pres">
      <dgm:prSet presAssocID="{9DA56FB9-DF65-433D-89CA-9AA4ACB1CAB0}" presName="iconSpace" presStyleCnt="0"/>
      <dgm:spPr/>
    </dgm:pt>
    <dgm:pt modelId="{2E336B2A-4AE4-4CC2-84E8-0562CB96AAB2}" type="pres">
      <dgm:prSet presAssocID="{9DA56FB9-DF65-433D-89CA-9AA4ACB1CAB0}" presName="parTx" presStyleLbl="revTx" presStyleIdx="0" presStyleCnt="4">
        <dgm:presLayoutVars>
          <dgm:chMax val="0"/>
          <dgm:chPref val="0"/>
        </dgm:presLayoutVars>
      </dgm:prSet>
      <dgm:spPr/>
    </dgm:pt>
    <dgm:pt modelId="{20988629-E7E8-4467-9B7B-FA5972242407}" type="pres">
      <dgm:prSet presAssocID="{9DA56FB9-DF65-433D-89CA-9AA4ACB1CAB0}" presName="txSpace" presStyleCnt="0"/>
      <dgm:spPr/>
    </dgm:pt>
    <dgm:pt modelId="{1A1BBDE9-280A-437F-83D3-1EEE7558AF3F}" type="pres">
      <dgm:prSet presAssocID="{9DA56FB9-DF65-433D-89CA-9AA4ACB1CAB0}" presName="desTx" presStyleLbl="revTx" presStyleIdx="1" presStyleCnt="4">
        <dgm:presLayoutVars/>
      </dgm:prSet>
      <dgm:spPr/>
    </dgm:pt>
    <dgm:pt modelId="{41A1C551-D26A-4D45-B04D-8DFDAD1133DA}" type="pres">
      <dgm:prSet presAssocID="{4CA11E6E-6319-42CA-8AE4-7378824C3C2C}" presName="sibTrans" presStyleCnt="0"/>
      <dgm:spPr/>
    </dgm:pt>
    <dgm:pt modelId="{4D56B7B8-4BC8-4A78-8E15-68FAB907A478}" type="pres">
      <dgm:prSet presAssocID="{9C473357-7AC8-45D3-B695-6576ECD9173C}" presName="compNode" presStyleCnt="0"/>
      <dgm:spPr/>
    </dgm:pt>
    <dgm:pt modelId="{35096A83-9062-4205-98D3-2684C0EAC049}" type="pres">
      <dgm:prSet presAssocID="{9C473357-7AC8-45D3-B695-6576ECD9173C}"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rson Eating"/>
        </a:ext>
      </dgm:extLst>
    </dgm:pt>
    <dgm:pt modelId="{2189D042-EF3C-4FF7-B44A-7CF03E77060E}" type="pres">
      <dgm:prSet presAssocID="{9C473357-7AC8-45D3-B695-6576ECD9173C}" presName="iconSpace" presStyleCnt="0"/>
      <dgm:spPr/>
    </dgm:pt>
    <dgm:pt modelId="{396CFE11-657B-44DB-AF1E-4F881D4A852A}" type="pres">
      <dgm:prSet presAssocID="{9C473357-7AC8-45D3-B695-6576ECD9173C}" presName="parTx" presStyleLbl="revTx" presStyleIdx="2" presStyleCnt="4">
        <dgm:presLayoutVars>
          <dgm:chMax val="0"/>
          <dgm:chPref val="0"/>
        </dgm:presLayoutVars>
      </dgm:prSet>
      <dgm:spPr/>
    </dgm:pt>
    <dgm:pt modelId="{C77F3D29-6365-44B9-8F64-39548DFAE0BE}" type="pres">
      <dgm:prSet presAssocID="{9C473357-7AC8-45D3-B695-6576ECD9173C}" presName="txSpace" presStyleCnt="0"/>
      <dgm:spPr/>
    </dgm:pt>
    <dgm:pt modelId="{2AC843D3-ED43-45EC-8F12-B7780516C604}" type="pres">
      <dgm:prSet presAssocID="{9C473357-7AC8-45D3-B695-6576ECD9173C}" presName="desTx" presStyleLbl="revTx" presStyleIdx="3" presStyleCnt="4">
        <dgm:presLayoutVars/>
      </dgm:prSet>
      <dgm:spPr/>
    </dgm:pt>
  </dgm:ptLst>
  <dgm:cxnLst>
    <dgm:cxn modelId="{49956F45-7FA7-46B1-B2F2-CF9B5FA44208}" srcId="{9C473357-7AC8-45D3-B695-6576ECD9173C}" destId="{1E07C031-EFE6-4077-9AA8-DA21D7F2D8D2}" srcOrd="0" destOrd="0" parTransId="{2F8B7607-EC18-4817-A7C4-BAF338A44791}" sibTransId="{3EBFAF9E-4076-4C11-B92A-0E951CA7617A}"/>
    <dgm:cxn modelId="{47834348-0A9A-4043-9516-617DB63BAA2D}" srcId="{B1A81A64-1A6A-4996-A6A3-C00DDB158C33}" destId="{9DA56FB9-DF65-433D-89CA-9AA4ACB1CAB0}" srcOrd="0" destOrd="0" parTransId="{6E5DF71A-D8A0-4F8D-9076-D9D9E5BDA82B}" sibTransId="{4CA11E6E-6319-42CA-8AE4-7378824C3C2C}"/>
    <dgm:cxn modelId="{BA2DD182-596D-4AC7-9D13-FF6AE0B71053}" type="presOf" srcId="{1E07C031-EFE6-4077-9AA8-DA21D7F2D8D2}" destId="{2AC843D3-ED43-45EC-8F12-B7780516C604}" srcOrd="0" destOrd="0" presId="urn:microsoft.com/office/officeart/2018/5/layout/CenteredIconLabelDescriptionList"/>
    <dgm:cxn modelId="{35B5618E-BE95-4D4A-A354-5745822A873B}" srcId="{B1A81A64-1A6A-4996-A6A3-C00DDB158C33}" destId="{9C473357-7AC8-45D3-B695-6576ECD9173C}" srcOrd="1" destOrd="0" parTransId="{62EE32B6-3EA5-4E97-A206-CD14931C83B7}" sibTransId="{D579CEA5-77A9-4470-A38A-1E2FC2BDAD57}"/>
    <dgm:cxn modelId="{80F3D4B9-2C7C-4B85-9109-EC910F804374}" type="presOf" srcId="{B1A81A64-1A6A-4996-A6A3-C00DDB158C33}" destId="{D59B2A2B-7B0A-4E77-9505-23EFA0257CC2}" srcOrd="0" destOrd="0" presId="urn:microsoft.com/office/officeart/2018/5/layout/CenteredIconLabelDescriptionList"/>
    <dgm:cxn modelId="{74A5CEE4-D3EB-48DD-AB99-F85A906020FD}" type="presOf" srcId="{9DA56FB9-DF65-433D-89CA-9AA4ACB1CAB0}" destId="{2E336B2A-4AE4-4CC2-84E8-0562CB96AAB2}" srcOrd="0" destOrd="0" presId="urn:microsoft.com/office/officeart/2018/5/layout/CenteredIconLabelDescriptionList"/>
    <dgm:cxn modelId="{A92CF4EA-B090-4657-B7DE-E98A0263A989}" type="presOf" srcId="{9C473357-7AC8-45D3-B695-6576ECD9173C}" destId="{396CFE11-657B-44DB-AF1E-4F881D4A852A}" srcOrd="0" destOrd="0" presId="urn:microsoft.com/office/officeart/2018/5/layout/CenteredIconLabelDescriptionList"/>
    <dgm:cxn modelId="{36DD76EB-DF2A-4A40-949F-7E340747DAEC}" type="presParOf" srcId="{D59B2A2B-7B0A-4E77-9505-23EFA0257CC2}" destId="{F1B8D310-0DC4-4EA8-A903-A4DE9EBA9894}" srcOrd="0" destOrd="0" presId="urn:microsoft.com/office/officeart/2018/5/layout/CenteredIconLabelDescriptionList"/>
    <dgm:cxn modelId="{E6CA3732-D84C-4582-B82A-73A66F7A1617}" type="presParOf" srcId="{F1B8D310-0DC4-4EA8-A903-A4DE9EBA9894}" destId="{B4B06B5B-99BC-43F4-AAA0-54F970E0D202}" srcOrd="0" destOrd="0" presId="urn:microsoft.com/office/officeart/2018/5/layout/CenteredIconLabelDescriptionList"/>
    <dgm:cxn modelId="{64A86FC1-A4E9-4158-87B1-0B910634E780}" type="presParOf" srcId="{F1B8D310-0DC4-4EA8-A903-A4DE9EBA9894}" destId="{9EA31954-549E-4041-A3AB-968F2C33C802}" srcOrd="1" destOrd="0" presId="urn:microsoft.com/office/officeart/2018/5/layout/CenteredIconLabelDescriptionList"/>
    <dgm:cxn modelId="{276A6560-BBC4-4CEF-9EFB-79480F8FE6BB}" type="presParOf" srcId="{F1B8D310-0DC4-4EA8-A903-A4DE9EBA9894}" destId="{2E336B2A-4AE4-4CC2-84E8-0562CB96AAB2}" srcOrd="2" destOrd="0" presId="urn:microsoft.com/office/officeart/2018/5/layout/CenteredIconLabelDescriptionList"/>
    <dgm:cxn modelId="{34785710-2966-4562-BB67-0DFFD21F3067}" type="presParOf" srcId="{F1B8D310-0DC4-4EA8-A903-A4DE9EBA9894}" destId="{20988629-E7E8-4467-9B7B-FA5972242407}" srcOrd="3" destOrd="0" presId="urn:microsoft.com/office/officeart/2018/5/layout/CenteredIconLabelDescriptionList"/>
    <dgm:cxn modelId="{D2B1A011-CDF4-44ED-B308-7B8208A01690}" type="presParOf" srcId="{F1B8D310-0DC4-4EA8-A903-A4DE9EBA9894}" destId="{1A1BBDE9-280A-437F-83D3-1EEE7558AF3F}" srcOrd="4" destOrd="0" presId="urn:microsoft.com/office/officeart/2018/5/layout/CenteredIconLabelDescriptionList"/>
    <dgm:cxn modelId="{2930C86A-75F2-4A39-952B-938A11E22231}" type="presParOf" srcId="{D59B2A2B-7B0A-4E77-9505-23EFA0257CC2}" destId="{41A1C551-D26A-4D45-B04D-8DFDAD1133DA}" srcOrd="1" destOrd="0" presId="urn:microsoft.com/office/officeart/2018/5/layout/CenteredIconLabelDescriptionList"/>
    <dgm:cxn modelId="{DDCF4D5C-AB87-474E-9DAE-7F308F2E0BAD}" type="presParOf" srcId="{D59B2A2B-7B0A-4E77-9505-23EFA0257CC2}" destId="{4D56B7B8-4BC8-4A78-8E15-68FAB907A478}" srcOrd="2" destOrd="0" presId="urn:microsoft.com/office/officeart/2018/5/layout/CenteredIconLabelDescriptionList"/>
    <dgm:cxn modelId="{459A1697-FAB3-4AA1-9394-2372C9F59507}" type="presParOf" srcId="{4D56B7B8-4BC8-4A78-8E15-68FAB907A478}" destId="{35096A83-9062-4205-98D3-2684C0EAC049}" srcOrd="0" destOrd="0" presId="urn:microsoft.com/office/officeart/2018/5/layout/CenteredIconLabelDescriptionList"/>
    <dgm:cxn modelId="{CA812190-5E6D-4225-8A01-2224C787CBAC}" type="presParOf" srcId="{4D56B7B8-4BC8-4A78-8E15-68FAB907A478}" destId="{2189D042-EF3C-4FF7-B44A-7CF03E77060E}" srcOrd="1" destOrd="0" presId="urn:microsoft.com/office/officeart/2018/5/layout/CenteredIconLabelDescriptionList"/>
    <dgm:cxn modelId="{D03F5861-82F5-4395-8E2E-FB14016F0097}" type="presParOf" srcId="{4D56B7B8-4BC8-4A78-8E15-68FAB907A478}" destId="{396CFE11-657B-44DB-AF1E-4F881D4A852A}" srcOrd="2" destOrd="0" presId="urn:microsoft.com/office/officeart/2018/5/layout/CenteredIconLabelDescriptionList"/>
    <dgm:cxn modelId="{4A8BAE07-06E6-48C4-B927-1E6E380480E1}" type="presParOf" srcId="{4D56B7B8-4BC8-4A78-8E15-68FAB907A478}" destId="{C77F3D29-6365-44B9-8F64-39548DFAE0BE}" srcOrd="3" destOrd="0" presId="urn:microsoft.com/office/officeart/2018/5/layout/CenteredIconLabelDescriptionList"/>
    <dgm:cxn modelId="{FB394F91-F88C-4C23-8ED2-7E75E3CBD969}" type="presParOf" srcId="{4D56B7B8-4BC8-4A78-8E15-68FAB907A478}" destId="{2AC843D3-ED43-45EC-8F12-B7780516C604}"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44ABCEC-7DE5-4AA0-8BBD-0EEEF1104EA2}" type="doc">
      <dgm:prSet loTypeId="urn:microsoft.com/office/officeart/2005/8/layout/matrix3" loCatId="matrix" qsTypeId="urn:microsoft.com/office/officeart/2005/8/quickstyle/simple1" qsCatId="simple" csTypeId="urn:microsoft.com/office/officeart/2005/8/colors/accent2_2" csCatId="accent2" phldr="1"/>
      <dgm:spPr/>
      <dgm:t>
        <a:bodyPr/>
        <a:lstStyle/>
        <a:p>
          <a:endParaRPr lang="en-US"/>
        </a:p>
      </dgm:t>
    </dgm:pt>
    <dgm:pt modelId="{B485CBEE-A0EF-46B2-AF15-9FD9C78D2C99}">
      <dgm:prSet/>
      <dgm:spPr/>
      <dgm:t>
        <a:bodyPr/>
        <a:lstStyle/>
        <a:p>
          <a:r>
            <a:rPr lang="en-US" b="0" i="0"/>
            <a:t>Meals can only be served to children present at the meal site.</a:t>
          </a:r>
          <a:endParaRPr lang="en-US"/>
        </a:p>
      </dgm:t>
    </dgm:pt>
    <dgm:pt modelId="{38323B0E-B905-44E9-BB1B-2AC2CE6A9A6D}" type="parTrans" cxnId="{9FB7A7FC-0E96-497C-BD74-C7AB7A3B8A2E}">
      <dgm:prSet/>
      <dgm:spPr/>
      <dgm:t>
        <a:bodyPr/>
        <a:lstStyle/>
        <a:p>
          <a:endParaRPr lang="en-US"/>
        </a:p>
      </dgm:t>
    </dgm:pt>
    <dgm:pt modelId="{39B1D8AE-EE4F-403D-980D-E14B68668060}" type="sibTrans" cxnId="{9FB7A7FC-0E96-497C-BD74-C7AB7A3B8A2E}">
      <dgm:prSet/>
      <dgm:spPr/>
      <dgm:t>
        <a:bodyPr/>
        <a:lstStyle/>
        <a:p>
          <a:endParaRPr lang="en-US"/>
        </a:p>
      </dgm:t>
    </dgm:pt>
    <dgm:pt modelId="{55D4FA7C-1ABB-4495-98F4-AF467F954586}">
      <dgm:prSet/>
      <dgm:spPr/>
      <dgm:t>
        <a:bodyPr/>
        <a:lstStyle/>
        <a:p>
          <a:r>
            <a:rPr lang="en-US" b="0" i="0"/>
            <a:t>Children must remain on site to consume the meal.</a:t>
          </a:r>
          <a:endParaRPr lang="en-US"/>
        </a:p>
      </dgm:t>
    </dgm:pt>
    <dgm:pt modelId="{DB8E07C1-2902-4552-86DC-FE31395B219D}" type="parTrans" cxnId="{2A6A71FE-1004-469F-97F5-27990ECDDDF9}">
      <dgm:prSet/>
      <dgm:spPr/>
      <dgm:t>
        <a:bodyPr/>
        <a:lstStyle/>
        <a:p>
          <a:endParaRPr lang="en-US"/>
        </a:p>
      </dgm:t>
    </dgm:pt>
    <dgm:pt modelId="{3C587EA3-B846-4366-A88B-7A339989A04F}" type="sibTrans" cxnId="{2A6A71FE-1004-469F-97F5-27990ECDDDF9}">
      <dgm:prSet/>
      <dgm:spPr/>
      <dgm:t>
        <a:bodyPr/>
        <a:lstStyle/>
        <a:p>
          <a:endParaRPr lang="en-US"/>
        </a:p>
      </dgm:t>
    </dgm:pt>
    <dgm:pt modelId="{8565B37D-626D-462A-8372-D83D54840E66}">
      <dgm:prSet/>
      <dgm:spPr/>
      <dgm:t>
        <a:bodyPr/>
        <a:lstStyle/>
        <a:p>
          <a:r>
            <a:rPr lang="en-US"/>
            <a:t>Where determined to be available, adults may purchase meals at the set adult meal price.</a:t>
          </a:r>
        </a:p>
      </dgm:t>
    </dgm:pt>
    <dgm:pt modelId="{C9DAE91F-B891-4E92-9716-5803700D8AE7}" type="parTrans" cxnId="{CEE9AC96-3E76-4FC5-A63F-8424B2B33F41}">
      <dgm:prSet/>
      <dgm:spPr/>
      <dgm:t>
        <a:bodyPr/>
        <a:lstStyle/>
        <a:p>
          <a:endParaRPr lang="en-US"/>
        </a:p>
      </dgm:t>
    </dgm:pt>
    <dgm:pt modelId="{1742ACAE-0C4C-41A9-B15A-BD9244827966}" type="sibTrans" cxnId="{CEE9AC96-3E76-4FC5-A63F-8424B2B33F41}">
      <dgm:prSet/>
      <dgm:spPr/>
      <dgm:t>
        <a:bodyPr/>
        <a:lstStyle/>
        <a:p>
          <a:endParaRPr lang="en-US"/>
        </a:p>
      </dgm:t>
    </dgm:pt>
    <dgm:pt modelId="{0DCF33F8-E6E1-432E-AF16-6E8C06684858}">
      <dgm:prSet/>
      <dgm:spPr/>
      <dgm:t>
        <a:bodyPr/>
        <a:lstStyle/>
        <a:p>
          <a:r>
            <a:rPr lang="en-US" b="0" dirty="0"/>
            <a:t>There are no exceptions to this requirement at a congregate site! </a:t>
          </a:r>
        </a:p>
      </dgm:t>
    </dgm:pt>
    <dgm:pt modelId="{E6FD94EC-FEC6-4F09-B955-F3A34949170F}" type="parTrans" cxnId="{DA40A421-1DC2-4EEC-8F5E-D87B0822826B}">
      <dgm:prSet/>
      <dgm:spPr/>
      <dgm:t>
        <a:bodyPr/>
        <a:lstStyle/>
        <a:p>
          <a:endParaRPr lang="en-US"/>
        </a:p>
      </dgm:t>
    </dgm:pt>
    <dgm:pt modelId="{CF420A1D-D835-49E9-8352-8ED136AE91DF}" type="sibTrans" cxnId="{DA40A421-1DC2-4EEC-8F5E-D87B0822826B}">
      <dgm:prSet/>
      <dgm:spPr/>
      <dgm:t>
        <a:bodyPr/>
        <a:lstStyle/>
        <a:p>
          <a:endParaRPr lang="en-US"/>
        </a:p>
      </dgm:t>
    </dgm:pt>
    <dgm:pt modelId="{011DBE4A-A2CA-4EEA-AB2C-60E39257682C}" type="pres">
      <dgm:prSet presAssocID="{144ABCEC-7DE5-4AA0-8BBD-0EEEF1104EA2}" presName="matrix" presStyleCnt="0">
        <dgm:presLayoutVars>
          <dgm:chMax val="1"/>
          <dgm:dir/>
          <dgm:resizeHandles val="exact"/>
        </dgm:presLayoutVars>
      </dgm:prSet>
      <dgm:spPr/>
    </dgm:pt>
    <dgm:pt modelId="{CAEE3CAD-BB33-4EC8-A60C-3F4E39648461}" type="pres">
      <dgm:prSet presAssocID="{144ABCEC-7DE5-4AA0-8BBD-0EEEF1104EA2}" presName="diamond" presStyleLbl="bgShp" presStyleIdx="0" presStyleCnt="1"/>
      <dgm:spPr/>
    </dgm:pt>
    <dgm:pt modelId="{E81F462E-144E-4859-8F36-F61603D96A9A}" type="pres">
      <dgm:prSet presAssocID="{144ABCEC-7DE5-4AA0-8BBD-0EEEF1104EA2}" presName="quad1" presStyleLbl="node1" presStyleIdx="0" presStyleCnt="4">
        <dgm:presLayoutVars>
          <dgm:chMax val="0"/>
          <dgm:chPref val="0"/>
          <dgm:bulletEnabled val="1"/>
        </dgm:presLayoutVars>
      </dgm:prSet>
      <dgm:spPr/>
    </dgm:pt>
    <dgm:pt modelId="{E36C842C-A60F-4E38-A26A-4DA09B7240AB}" type="pres">
      <dgm:prSet presAssocID="{144ABCEC-7DE5-4AA0-8BBD-0EEEF1104EA2}" presName="quad2" presStyleLbl="node1" presStyleIdx="1" presStyleCnt="4">
        <dgm:presLayoutVars>
          <dgm:chMax val="0"/>
          <dgm:chPref val="0"/>
          <dgm:bulletEnabled val="1"/>
        </dgm:presLayoutVars>
      </dgm:prSet>
      <dgm:spPr/>
    </dgm:pt>
    <dgm:pt modelId="{A6B01E13-43EB-485F-B352-9EC9275FCF59}" type="pres">
      <dgm:prSet presAssocID="{144ABCEC-7DE5-4AA0-8BBD-0EEEF1104EA2}" presName="quad3" presStyleLbl="node1" presStyleIdx="2" presStyleCnt="4">
        <dgm:presLayoutVars>
          <dgm:chMax val="0"/>
          <dgm:chPref val="0"/>
          <dgm:bulletEnabled val="1"/>
        </dgm:presLayoutVars>
      </dgm:prSet>
      <dgm:spPr/>
    </dgm:pt>
    <dgm:pt modelId="{3065001F-3142-4FFF-A021-CCD4CFACE2BB}" type="pres">
      <dgm:prSet presAssocID="{144ABCEC-7DE5-4AA0-8BBD-0EEEF1104EA2}" presName="quad4" presStyleLbl="node1" presStyleIdx="3" presStyleCnt="4">
        <dgm:presLayoutVars>
          <dgm:chMax val="0"/>
          <dgm:chPref val="0"/>
          <dgm:bulletEnabled val="1"/>
        </dgm:presLayoutVars>
      </dgm:prSet>
      <dgm:spPr/>
    </dgm:pt>
  </dgm:ptLst>
  <dgm:cxnLst>
    <dgm:cxn modelId="{1A6B4E0A-A667-4850-A5A6-4332864C7461}" type="presOf" srcId="{B485CBEE-A0EF-46B2-AF15-9FD9C78D2C99}" destId="{E81F462E-144E-4859-8F36-F61603D96A9A}" srcOrd="0" destOrd="0" presId="urn:microsoft.com/office/officeart/2005/8/layout/matrix3"/>
    <dgm:cxn modelId="{8761F618-1BD7-4F34-86CC-8EC902ACAC61}" type="presOf" srcId="{8565B37D-626D-462A-8372-D83D54840E66}" destId="{A6B01E13-43EB-485F-B352-9EC9275FCF59}" srcOrd="0" destOrd="0" presId="urn:microsoft.com/office/officeart/2005/8/layout/matrix3"/>
    <dgm:cxn modelId="{DA40A421-1DC2-4EEC-8F5E-D87B0822826B}" srcId="{144ABCEC-7DE5-4AA0-8BBD-0EEEF1104EA2}" destId="{0DCF33F8-E6E1-432E-AF16-6E8C06684858}" srcOrd="3" destOrd="0" parTransId="{E6FD94EC-FEC6-4F09-B955-F3A34949170F}" sibTransId="{CF420A1D-D835-49E9-8352-8ED136AE91DF}"/>
    <dgm:cxn modelId="{39771A2C-410E-4036-984F-C1ED7AD27697}" type="presOf" srcId="{55D4FA7C-1ABB-4495-98F4-AF467F954586}" destId="{E36C842C-A60F-4E38-A26A-4DA09B7240AB}" srcOrd="0" destOrd="0" presId="urn:microsoft.com/office/officeart/2005/8/layout/matrix3"/>
    <dgm:cxn modelId="{A0E3EF7B-5608-456F-ADF1-B958634E8536}" type="presOf" srcId="{0DCF33F8-E6E1-432E-AF16-6E8C06684858}" destId="{3065001F-3142-4FFF-A021-CCD4CFACE2BB}" srcOrd="0" destOrd="0" presId="urn:microsoft.com/office/officeart/2005/8/layout/matrix3"/>
    <dgm:cxn modelId="{CEE9AC96-3E76-4FC5-A63F-8424B2B33F41}" srcId="{144ABCEC-7DE5-4AA0-8BBD-0EEEF1104EA2}" destId="{8565B37D-626D-462A-8372-D83D54840E66}" srcOrd="2" destOrd="0" parTransId="{C9DAE91F-B891-4E92-9716-5803700D8AE7}" sibTransId="{1742ACAE-0C4C-41A9-B15A-BD9244827966}"/>
    <dgm:cxn modelId="{8E6836B7-1A91-4967-ABD9-C62ADEE198EC}" type="presOf" srcId="{144ABCEC-7DE5-4AA0-8BBD-0EEEF1104EA2}" destId="{011DBE4A-A2CA-4EEA-AB2C-60E39257682C}" srcOrd="0" destOrd="0" presId="urn:microsoft.com/office/officeart/2005/8/layout/matrix3"/>
    <dgm:cxn modelId="{9FB7A7FC-0E96-497C-BD74-C7AB7A3B8A2E}" srcId="{144ABCEC-7DE5-4AA0-8BBD-0EEEF1104EA2}" destId="{B485CBEE-A0EF-46B2-AF15-9FD9C78D2C99}" srcOrd="0" destOrd="0" parTransId="{38323B0E-B905-44E9-BB1B-2AC2CE6A9A6D}" sibTransId="{39B1D8AE-EE4F-403D-980D-E14B68668060}"/>
    <dgm:cxn modelId="{2A6A71FE-1004-469F-97F5-27990ECDDDF9}" srcId="{144ABCEC-7DE5-4AA0-8BBD-0EEEF1104EA2}" destId="{55D4FA7C-1ABB-4495-98F4-AF467F954586}" srcOrd="1" destOrd="0" parTransId="{DB8E07C1-2902-4552-86DC-FE31395B219D}" sibTransId="{3C587EA3-B846-4366-A88B-7A339989A04F}"/>
    <dgm:cxn modelId="{38C3E8F5-74AD-4AC5-9E13-72104B7849B5}" type="presParOf" srcId="{011DBE4A-A2CA-4EEA-AB2C-60E39257682C}" destId="{CAEE3CAD-BB33-4EC8-A60C-3F4E39648461}" srcOrd="0" destOrd="0" presId="urn:microsoft.com/office/officeart/2005/8/layout/matrix3"/>
    <dgm:cxn modelId="{A8A24DF4-68FC-455E-AF0F-891ECFDBD112}" type="presParOf" srcId="{011DBE4A-A2CA-4EEA-AB2C-60E39257682C}" destId="{E81F462E-144E-4859-8F36-F61603D96A9A}" srcOrd="1" destOrd="0" presId="urn:microsoft.com/office/officeart/2005/8/layout/matrix3"/>
    <dgm:cxn modelId="{18FB5F1A-3A3A-43D3-8C0E-244FA17C230E}" type="presParOf" srcId="{011DBE4A-A2CA-4EEA-AB2C-60E39257682C}" destId="{E36C842C-A60F-4E38-A26A-4DA09B7240AB}" srcOrd="2" destOrd="0" presId="urn:microsoft.com/office/officeart/2005/8/layout/matrix3"/>
    <dgm:cxn modelId="{42F155C1-0630-4FEB-B28B-BCEEFA73EFEE}" type="presParOf" srcId="{011DBE4A-A2CA-4EEA-AB2C-60E39257682C}" destId="{A6B01E13-43EB-485F-B352-9EC9275FCF59}" srcOrd="3" destOrd="0" presId="urn:microsoft.com/office/officeart/2005/8/layout/matrix3"/>
    <dgm:cxn modelId="{77AEC0C4-772D-45CC-BE0E-D16ED63619D3}" type="presParOf" srcId="{011DBE4A-A2CA-4EEA-AB2C-60E39257682C}" destId="{3065001F-3142-4FFF-A021-CCD4CFACE2BB}"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F48A87-F3C1-4069-B352-C527116B19F0}">
      <dsp:nvSpPr>
        <dsp:cNvPr id="0" name=""/>
        <dsp:cNvSpPr/>
      </dsp:nvSpPr>
      <dsp:spPr>
        <a:xfrm>
          <a:off x="0" y="596"/>
          <a:ext cx="10071536" cy="139566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68C275-12DC-483F-93C1-F12647452991}">
      <dsp:nvSpPr>
        <dsp:cNvPr id="0" name=""/>
        <dsp:cNvSpPr/>
      </dsp:nvSpPr>
      <dsp:spPr>
        <a:xfrm>
          <a:off x="422188" y="314620"/>
          <a:ext cx="767615" cy="76761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8E39C7-F8C1-4BD8-9062-4F88E216B2F4}">
      <dsp:nvSpPr>
        <dsp:cNvPr id="0" name=""/>
        <dsp:cNvSpPr/>
      </dsp:nvSpPr>
      <dsp:spPr>
        <a:xfrm>
          <a:off x="1611991" y="596"/>
          <a:ext cx="8459544" cy="1395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708" tIns="147708" rIns="147708" bIns="147708" numCol="1" spcCol="1270" anchor="ctr" anchorCtr="0">
          <a:noAutofit/>
        </a:bodyPr>
        <a:lstStyle/>
        <a:p>
          <a:pPr marL="0" lvl="0" indent="0" algn="l" defTabSz="666750">
            <a:lnSpc>
              <a:spcPct val="100000"/>
            </a:lnSpc>
            <a:spcBef>
              <a:spcPct val="0"/>
            </a:spcBef>
            <a:spcAft>
              <a:spcPct val="35000"/>
            </a:spcAft>
            <a:buNone/>
          </a:pPr>
          <a:r>
            <a:rPr lang="en-US" sz="1500" b="1" kern="1200"/>
            <a:t>Please note that this training tool is not an all-encompassing resource that covers every single aspect of SFSP operations in depth. As a result, this tool should be viewed as a sample staff training document that can be edited by the sponsor. </a:t>
          </a:r>
          <a:endParaRPr lang="en-US" sz="1500" kern="1200"/>
        </a:p>
      </dsp:txBody>
      <dsp:txXfrm>
        <a:off x="1611991" y="596"/>
        <a:ext cx="8459544" cy="1395664"/>
      </dsp:txXfrm>
    </dsp:sp>
    <dsp:sp modelId="{AFAFEBAB-D5A6-461F-BAE1-A073C10506FA}">
      <dsp:nvSpPr>
        <dsp:cNvPr id="0" name=""/>
        <dsp:cNvSpPr/>
      </dsp:nvSpPr>
      <dsp:spPr>
        <a:xfrm>
          <a:off x="0" y="1745176"/>
          <a:ext cx="10071536" cy="139566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6A6437-5AE1-4DE4-BE4A-8DF123A1D034}">
      <dsp:nvSpPr>
        <dsp:cNvPr id="0" name=""/>
        <dsp:cNvSpPr/>
      </dsp:nvSpPr>
      <dsp:spPr>
        <a:xfrm>
          <a:off x="422188" y="2059200"/>
          <a:ext cx="767615" cy="76761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385BB5-A83A-448C-BDB9-52DD27573186}">
      <dsp:nvSpPr>
        <dsp:cNvPr id="0" name=""/>
        <dsp:cNvSpPr/>
      </dsp:nvSpPr>
      <dsp:spPr>
        <a:xfrm>
          <a:off x="1611991" y="1745176"/>
          <a:ext cx="8459544" cy="1395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708" tIns="147708" rIns="147708" bIns="147708" numCol="1" spcCol="1270" anchor="ctr" anchorCtr="0">
          <a:noAutofit/>
        </a:bodyPr>
        <a:lstStyle/>
        <a:p>
          <a:pPr marL="0" lvl="0" indent="0" algn="l" defTabSz="666750">
            <a:lnSpc>
              <a:spcPct val="100000"/>
            </a:lnSpc>
            <a:spcBef>
              <a:spcPct val="0"/>
            </a:spcBef>
            <a:spcAft>
              <a:spcPct val="35000"/>
            </a:spcAft>
            <a:buNone/>
          </a:pPr>
          <a:r>
            <a:rPr lang="en-US" sz="1500" kern="1200" dirty="0"/>
            <a:t>When training your staff and volunteers, make sure all aspects critical to your specific operations are addressed. </a:t>
          </a:r>
        </a:p>
      </dsp:txBody>
      <dsp:txXfrm>
        <a:off x="1611991" y="1745176"/>
        <a:ext cx="8459544" cy="1395664"/>
      </dsp:txXfrm>
    </dsp:sp>
    <dsp:sp modelId="{01A6BDAF-B46C-4D79-B2D8-DBC466C6A7D1}">
      <dsp:nvSpPr>
        <dsp:cNvPr id="0" name=""/>
        <dsp:cNvSpPr/>
      </dsp:nvSpPr>
      <dsp:spPr>
        <a:xfrm>
          <a:off x="0" y="3489756"/>
          <a:ext cx="10071536" cy="139566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3D38C8-F08F-40F2-9975-03C743D38907}">
      <dsp:nvSpPr>
        <dsp:cNvPr id="0" name=""/>
        <dsp:cNvSpPr/>
      </dsp:nvSpPr>
      <dsp:spPr>
        <a:xfrm>
          <a:off x="422188" y="3803780"/>
          <a:ext cx="767615" cy="76761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AFFA00-97AC-4B74-8E6C-2E3E6A70AAD5}">
      <dsp:nvSpPr>
        <dsp:cNvPr id="0" name=""/>
        <dsp:cNvSpPr/>
      </dsp:nvSpPr>
      <dsp:spPr>
        <a:xfrm>
          <a:off x="1611991" y="3489756"/>
          <a:ext cx="8459544" cy="1395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708" tIns="147708" rIns="147708" bIns="147708" numCol="1" spcCol="1270" anchor="ctr" anchorCtr="0">
          <a:noAutofit/>
        </a:bodyPr>
        <a:lstStyle/>
        <a:p>
          <a:pPr marL="0" lvl="0" indent="0" algn="l" defTabSz="666750">
            <a:lnSpc>
              <a:spcPct val="100000"/>
            </a:lnSpc>
            <a:spcBef>
              <a:spcPct val="0"/>
            </a:spcBef>
            <a:spcAft>
              <a:spcPct val="35000"/>
            </a:spcAft>
            <a:buNone/>
          </a:pPr>
          <a:r>
            <a:rPr lang="en-US" sz="1500" kern="1200" dirty="0"/>
            <a:t>Sponsors who qualify and are approved for rural non-congregate (NC) meal service option may utilize the last portion of this resource for conducting NC meal service staff training. Remember to cover in detail the NC meal service Integrity Plan and all the requirements that are applicable to the meal service method(s) approved for your sponsorship. </a:t>
          </a:r>
        </a:p>
      </dsp:txBody>
      <dsp:txXfrm>
        <a:off x="1611991" y="3489756"/>
        <a:ext cx="8459544" cy="139566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C9E25F-D2F6-4482-A87E-633AD53A4B72}">
      <dsp:nvSpPr>
        <dsp:cNvPr id="0" name=""/>
        <dsp:cNvSpPr/>
      </dsp:nvSpPr>
      <dsp:spPr>
        <a:xfrm>
          <a:off x="0" y="226759"/>
          <a:ext cx="10515600" cy="121680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i="0" kern="1200" dirty="0"/>
            <a:t>Allowed only in rural areas where non-congregate sites have been pre-approved by the State Agency </a:t>
          </a:r>
          <a:endParaRPr lang="en-US" sz="2800" b="1" kern="1200" dirty="0"/>
        </a:p>
      </dsp:txBody>
      <dsp:txXfrm>
        <a:off x="59399" y="286158"/>
        <a:ext cx="10396802" cy="1098002"/>
      </dsp:txXfrm>
    </dsp:sp>
    <dsp:sp modelId="{9DA060F1-BFD2-4EA0-B67C-3BA8D09D7C4F}">
      <dsp:nvSpPr>
        <dsp:cNvPr id="0" name=""/>
        <dsp:cNvSpPr/>
      </dsp:nvSpPr>
      <dsp:spPr>
        <a:xfrm>
          <a:off x="0" y="1630759"/>
          <a:ext cx="10515600" cy="121680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i="0" kern="1200" dirty="0"/>
            <a:t>Eligible and approved Sponsors may utilize these meal service options:</a:t>
          </a:r>
          <a:endParaRPr lang="en-US" sz="2800" kern="1200" dirty="0"/>
        </a:p>
      </dsp:txBody>
      <dsp:txXfrm>
        <a:off x="59399" y="1690158"/>
        <a:ext cx="10396802" cy="1098002"/>
      </dsp:txXfrm>
    </dsp:sp>
    <dsp:sp modelId="{24F6EF63-FCAD-42E7-A407-B344BC45BF8C}">
      <dsp:nvSpPr>
        <dsp:cNvPr id="0" name=""/>
        <dsp:cNvSpPr/>
      </dsp:nvSpPr>
      <dsp:spPr>
        <a:xfrm>
          <a:off x="0" y="2847559"/>
          <a:ext cx="10515600" cy="1278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b="1" i="0" kern="1200" dirty="0"/>
            <a:t>Parent/Guardian Pick-up Option</a:t>
          </a:r>
          <a:r>
            <a:rPr lang="en-US" sz="2800" b="0" i="0" kern="1200" dirty="0"/>
            <a:t>: Parents and guardians are permitted to pick up meals for children in their household.</a:t>
          </a:r>
          <a:endParaRPr lang="en-US" sz="2800" kern="1200" dirty="0"/>
        </a:p>
        <a:p>
          <a:pPr marL="285750" lvl="1" indent="-285750" algn="l" defTabSz="1244600">
            <a:lnSpc>
              <a:spcPct val="90000"/>
            </a:lnSpc>
            <a:spcBef>
              <a:spcPct val="0"/>
            </a:spcBef>
            <a:spcAft>
              <a:spcPct val="20000"/>
            </a:spcAft>
            <a:buChar char="•"/>
          </a:pPr>
          <a:r>
            <a:rPr lang="en-US" sz="2800" b="1" i="0" kern="1200" dirty="0"/>
            <a:t>Home Delivery Option</a:t>
          </a:r>
          <a:r>
            <a:rPr lang="en-US" sz="2800" b="0" i="0" kern="1200" dirty="0"/>
            <a:t>: Meals are delivered to homes. </a:t>
          </a:r>
          <a:endParaRPr lang="en-US" sz="2800" kern="1200" dirty="0"/>
        </a:p>
      </dsp:txBody>
      <dsp:txXfrm>
        <a:off x="0" y="2847559"/>
        <a:ext cx="10515600" cy="127822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4E473B-A76C-4F7A-A391-0B5E506EA5CF}">
      <dsp:nvSpPr>
        <dsp:cNvPr id="0" name=""/>
        <dsp:cNvSpPr/>
      </dsp:nvSpPr>
      <dsp:spPr>
        <a:xfrm>
          <a:off x="0" y="22644"/>
          <a:ext cx="10515600" cy="1842749"/>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b="1" i="0" kern="1200"/>
            <a:t>Let’s take a few moments to discuss procedures and processes that are specific to our SFSP operations:</a:t>
          </a:r>
          <a:endParaRPr lang="en-US" sz="3500" kern="1200"/>
        </a:p>
      </dsp:txBody>
      <dsp:txXfrm>
        <a:off x="89956" y="112600"/>
        <a:ext cx="10335688" cy="1662837"/>
      </dsp:txXfrm>
    </dsp:sp>
    <dsp:sp modelId="{79A5E078-31A2-4625-9E59-547F03E79837}">
      <dsp:nvSpPr>
        <dsp:cNvPr id="0" name=""/>
        <dsp:cNvSpPr/>
      </dsp:nvSpPr>
      <dsp:spPr>
        <a:xfrm>
          <a:off x="0" y="1865394"/>
          <a:ext cx="10515600" cy="2463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44450" rIns="248920" bIns="44450" numCol="1" spcCol="1270" anchor="t" anchorCtr="0">
          <a:noAutofit/>
        </a:bodyPr>
        <a:lstStyle/>
        <a:p>
          <a:pPr marL="228600" lvl="1" indent="-228600" algn="l" defTabSz="1200150">
            <a:lnSpc>
              <a:spcPct val="90000"/>
            </a:lnSpc>
            <a:spcBef>
              <a:spcPct val="0"/>
            </a:spcBef>
            <a:spcAft>
              <a:spcPct val="20000"/>
            </a:spcAft>
            <a:buChar char="•"/>
          </a:pPr>
          <a:r>
            <a:rPr lang="en-US" sz="2700" b="0" i="0" kern="1200" dirty="0"/>
            <a:t>Daily Documentation</a:t>
          </a:r>
          <a:endParaRPr lang="en-US" sz="2700" kern="1200" dirty="0"/>
        </a:p>
        <a:p>
          <a:pPr marL="228600" lvl="1" indent="-228600" algn="l" defTabSz="1200150">
            <a:lnSpc>
              <a:spcPct val="90000"/>
            </a:lnSpc>
            <a:spcBef>
              <a:spcPct val="0"/>
            </a:spcBef>
            <a:spcAft>
              <a:spcPct val="20000"/>
            </a:spcAft>
            <a:buChar char="•"/>
          </a:pPr>
          <a:r>
            <a:rPr lang="en-US" sz="2700" b="0" i="0" kern="1200"/>
            <a:t>Food Safety Procedures</a:t>
          </a:r>
          <a:endParaRPr lang="en-US" sz="2700" kern="1200"/>
        </a:p>
        <a:p>
          <a:pPr marL="228600" lvl="1" indent="-228600" algn="l" defTabSz="1200150">
            <a:lnSpc>
              <a:spcPct val="90000"/>
            </a:lnSpc>
            <a:spcBef>
              <a:spcPct val="0"/>
            </a:spcBef>
            <a:spcAft>
              <a:spcPct val="20000"/>
            </a:spcAft>
            <a:buChar char="•"/>
          </a:pPr>
          <a:r>
            <a:rPr lang="en-US" sz="2700" b="0" i="0" kern="1200"/>
            <a:t>Food Packaging</a:t>
          </a:r>
          <a:endParaRPr lang="en-US" sz="2700" kern="1200"/>
        </a:p>
        <a:p>
          <a:pPr marL="228600" lvl="1" indent="-228600" algn="l" defTabSz="1200150">
            <a:lnSpc>
              <a:spcPct val="90000"/>
            </a:lnSpc>
            <a:spcBef>
              <a:spcPct val="0"/>
            </a:spcBef>
            <a:spcAft>
              <a:spcPct val="20000"/>
            </a:spcAft>
            <a:buChar char="•"/>
          </a:pPr>
          <a:r>
            <a:rPr lang="en-US" sz="2700" b="0" i="0" kern="1200" dirty="0"/>
            <a:t>Ensuring Program Integrity throughout the summer (a written Integrity Plan is required for all sponsors operating rural non-congregate meal service sites)</a:t>
          </a:r>
          <a:endParaRPr lang="en-US" sz="2700" kern="1200" dirty="0"/>
        </a:p>
      </dsp:txBody>
      <dsp:txXfrm>
        <a:off x="0" y="1865394"/>
        <a:ext cx="10515600" cy="24633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AA5134-EB58-4E69-BD89-0B8926146973}">
      <dsp:nvSpPr>
        <dsp:cNvPr id="0" name=""/>
        <dsp:cNvSpPr/>
      </dsp:nvSpPr>
      <dsp:spPr>
        <a:xfrm>
          <a:off x="0" y="3948"/>
          <a:ext cx="5393361" cy="124516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95221D-60C4-47E2-BDB2-740D37A007FC}">
      <dsp:nvSpPr>
        <dsp:cNvPr id="0" name=""/>
        <dsp:cNvSpPr/>
      </dsp:nvSpPr>
      <dsp:spPr>
        <a:xfrm>
          <a:off x="376661" y="284110"/>
          <a:ext cx="685508" cy="684838"/>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98AF975-1ACE-4A97-A033-93867449A3DD}">
      <dsp:nvSpPr>
        <dsp:cNvPr id="0" name=""/>
        <dsp:cNvSpPr/>
      </dsp:nvSpPr>
      <dsp:spPr>
        <a:xfrm>
          <a:off x="1438830" y="3948"/>
          <a:ext cx="2427012" cy="1246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908" tIns="131908" rIns="131908" bIns="131908" numCol="1" spcCol="1270" anchor="ctr" anchorCtr="0">
          <a:noAutofit/>
        </a:bodyPr>
        <a:lstStyle/>
        <a:p>
          <a:pPr marL="0" lvl="0" indent="0" algn="l" defTabSz="800100">
            <a:lnSpc>
              <a:spcPct val="90000"/>
            </a:lnSpc>
            <a:spcBef>
              <a:spcPct val="0"/>
            </a:spcBef>
            <a:spcAft>
              <a:spcPct val="35000"/>
            </a:spcAft>
            <a:buNone/>
          </a:pPr>
          <a:r>
            <a:rPr lang="en-US" sz="1800" kern="1200" dirty="0"/>
            <a:t>Hairnets and gloves must be worn by staff serving open food items </a:t>
          </a:r>
        </a:p>
      </dsp:txBody>
      <dsp:txXfrm>
        <a:off x="1438830" y="3948"/>
        <a:ext cx="2427012" cy="1246378"/>
      </dsp:txXfrm>
    </dsp:sp>
    <dsp:sp modelId="{82A43347-FAD9-4266-9413-A8D00E6D70C2}">
      <dsp:nvSpPr>
        <dsp:cNvPr id="0" name=""/>
        <dsp:cNvSpPr/>
      </dsp:nvSpPr>
      <dsp:spPr>
        <a:xfrm>
          <a:off x="3865843" y="3948"/>
          <a:ext cx="1471145" cy="1156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367" tIns="122367" rIns="122367" bIns="122367" numCol="1" spcCol="1270" anchor="ctr" anchorCtr="0">
          <a:noAutofit/>
        </a:bodyPr>
        <a:lstStyle/>
        <a:p>
          <a:pPr marL="0" lvl="0" indent="0" algn="l" defTabSz="800100">
            <a:lnSpc>
              <a:spcPct val="90000"/>
            </a:lnSpc>
            <a:spcBef>
              <a:spcPct val="0"/>
            </a:spcBef>
            <a:spcAft>
              <a:spcPct val="35000"/>
            </a:spcAft>
            <a:buNone/>
          </a:pPr>
          <a:endParaRPr lang="en-US" sz="1800" kern="1200" dirty="0"/>
        </a:p>
      </dsp:txBody>
      <dsp:txXfrm>
        <a:off x="3865843" y="3948"/>
        <a:ext cx="1471145" cy="1156220"/>
      </dsp:txXfrm>
    </dsp:sp>
    <dsp:sp modelId="{374D5C9E-6D5A-468D-9D47-4D5931445A0E}">
      <dsp:nvSpPr>
        <dsp:cNvPr id="0" name=""/>
        <dsp:cNvSpPr/>
      </dsp:nvSpPr>
      <dsp:spPr>
        <a:xfrm>
          <a:off x="0" y="1552479"/>
          <a:ext cx="5393361" cy="124516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381529-B11D-4FDA-87AC-1C925432BE66}">
      <dsp:nvSpPr>
        <dsp:cNvPr id="0" name=""/>
        <dsp:cNvSpPr/>
      </dsp:nvSpPr>
      <dsp:spPr>
        <a:xfrm>
          <a:off x="376661" y="1832641"/>
          <a:ext cx="685508" cy="68483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55D808C-A5FB-4280-B9F7-2A4B75B70B6A}">
      <dsp:nvSpPr>
        <dsp:cNvPr id="0" name=""/>
        <dsp:cNvSpPr/>
      </dsp:nvSpPr>
      <dsp:spPr>
        <a:xfrm>
          <a:off x="1438830" y="1552479"/>
          <a:ext cx="3898157" cy="1246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908" tIns="131908" rIns="131908" bIns="131908" numCol="1" spcCol="1270" anchor="ctr" anchorCtr="0">
          <a:noAutofit/>
        </a:bodyPr>
        <a:lstStyle/>
        <a:p>
          <a:pPr marL="0" lvl="0" indent="0" algn="l" defTabSz="711200">
            <a:lnSpc>
              <a:spcPct val="90000"/>
            </a:lnSpc>
            <a:spcBef>
              <a:spcPct val="0"/>
            </a:spcBef>
            <a:spcAft>
              <a:spcPct val="35000"/>
            </a:spcAft>
            <a:buNone/>
          </a:pPr>
          <a:r>
            <a:rPr lang="en-US" sz="1600" kern="1200" dirty="0"/>
            <a:t>If all meal items are packaged and placed into bags in the central kitchen and site staff only hand out a bag and milk carton, the requirement may not be applicable </a:t>
          </a:r>
        </a:p>
      </dsp:txBody>
      <dsp:txXfrm>
        <a:off x="1438830" y="1552479"/>
        <a:ext cx="3898157" cy="1246378"/>
      </dsp:txXfrm>
    </dsp:sp>
    <dsp:sp modelId="{2A7BAF6D-CF02-4279-B784-91653C98DC30}">
      <dsp:nvSpPr>
        <dsp:cNvPr id="0" name=""/>
        <dsp:cNvSpPr/>
      </dsp:nvSpPr>
      <dsp:spPr>
        <a:xfrm>
          <a:off x="0" y="3101010"/>
          <a:ext cx="5393361" cy="124516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AB8C1E-3A64-45B7-B0E9-1DAF3047E617}">
      <dsp:nvSpPr>
        <dsp:cNvPr id="0" name=""/>
        <dsp:cNvSpPr/>
      </dsp:nvSpPr>
      <dsp:spPr>
        <a:xfrm>
          <a:off x="376661" y="3381171"/>
          <a:ext cx="685508" cy="684838"/>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354E7F9-BC44-4F70-B9C0-7BAE415ED7B4}">
      <dsp:nvSpPr>
        <dsp:cNvPr id="0" name=""/>
        <dsp:cNvSpPr/>
      </dsp:nvSpPr>
      <dsp:spPr>
        <a:xfrm>
          <a:off x="1438830" y="3101010"/>
          <a:ext cx="3898157" cy="1246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908" tIns="131908" rIns="131908" bIns="131908" numCol="1" spcCol="1270" anchor="ctr" anchorCtr="0">
          <a:noAutofit/>
        </a:bodyPr>
        <a:lstStyle/>
        <a:p>
          <a:pPr marL="0" lvl="0" indent="0" algn="l" defTabSz="800100">
            <a:lnSpc>
              <a:spcPct val="90000"/>
            </a:lnSpc>
            <a:spcBef>
              <a:spcPct val="0"/>
            </a:spcBef>
            <a:spcAft>
              <a:spcPct val="35000"/>
            </a:spcAft>
            <a:buNone/>
          </a:pPr>
          <a:r>
            <a:rPr lang="en-US" sz="1800" kern="1200" dirty="0"/>
            <a:t>Be mindful of surroundings- if the wind is blowing grass or dust into the meal service area, shield food from the debris so it does not contaminate your food items</a:t>
          </a:r>
        </a:p>
      </dsp:txBody>
      <dsp:txXfrm>
        <a:off x="1438830" y="3101010"/>
        <a:ext cx="3898157" cy="124637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0DAE79-2498-4264-A7C6-E3040C1B8671}">
      <dsp:nvSpPr>
        <dsp:cNvPr id="0" name=""/>
        <dsp:cNvSpPr/>
      </dsp:nvSpPr>
      <dsp:spPr>
        <a:xfrm>
          <a:off x="2244476" y="1201345"/>
          <a:ext cx="484381" cy="91440"/>
        </a:xfrm>
        <a:custGeom>
          <a:avLst/>
          <a:gdLst/>
          <a:ahLst/>
          <a:cxnLst/>
          <a:rect l="0" t="0" r="0" b="0"/>
          <a:pathLst>
            <a:path>
              <a:moveTo>
                <a:pt x="0" y="45720"/>
              </a:moveTo>
              <a:lnTo>
                <a:pt x="484381"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73792" y="1244488"/>
        <a:ext cx="25749" cy="5154"/>
      </dsp:txXfrm>
    </dsp:sp>
    <dsp:sp modelId="{BB5D0F74-0959-428A-8D45-258704AC7114}">
      <dsp:nvSpPr>
        <dsp:cNvPr id="0" name=""/>
        <dsp:cNvSpPr/>
      </dsp:nvSpPr>
      <dsp:spPr>
        <a:xfrm>
          <a:off x="7224" y="575350"/>
          <a:ext cx="2239051" cy="134343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9715" tIns="115166" rIns="109715" bIns="115166" numCol="1" spcCol="1270" anchor="ctr" anchorCtr="0">
          <a:noAutofit/>
        </a:bodyPr>
        <a:lstStyle/>
        <a:p>
          <a:pPr marL="0" lvl="0" indent="0" algn="ctr" defTabSz="800100">
            <a:lnSpc>
              <a:spcPct val="90000"/>
            </a:lnSpc>
            <a:spcBef>
              <a:spcPct val="0"/>
            </a:spcBef>
            <a:spcAft>
              <a:spcPct val="35000"/>
            </a:spcAft>
            <a:buNone/>
          </a:pPr>
          <a:r>
            <a:rPr lang="en-US" sz="1800" b="0" i="0" kern="1200" dirty="0"/>
            <a:t>Meal service area should be inspected daily, free from garbage and safe for children</a:t>
          </a:r>
          <a:endParaRPr lang="en-US" sz="1800" kern="1200" dirty="0"/>
        </a:p>
      </dsp:txBody>
      <dsp:txXfrm>
        <a:off x="7224" y="575350"/>
        <a:ext cx="2239051" cy="1343430"/>
      </dsp:txXfrm>
    </dsp:sp>
    <dsp:sp modelId="{78C392CD-C469-4C73-8FB9-814ABB8CA2FF}">
      <dsp:nvSpPr>
        <dsp:cNvPr id="0" name=""/>
        <dsp:cNvSpPr/>
      </dsp:nvSpPr>
      <dsp:spPr>
        <a:xfrm>
          <a:off x="4998509" y="1201345"/>
          <a:ext cx="484381" cy="91440"/>
        </a:xfrm>
        <a:custGeom>
          <a:avLst/>
          <a:gdLst/>
          <a:ahLst/>
          <a:cxnLst/>
          <a:rect l="0" t="0" r="0" b="0"/>
          <a:pathLst>
            <a:path>
              <a:moveTo>
                <a:pt x="0" y="45720"/>
              </a:moveTo>
              <a:lnTo>
                <a:pt x="484381"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27825" y="1244488"/>
        <a:ext cx="25749" cy="5154"/>
      </dsp:txXfrm>
    </dsp:sp>
    <dsp:sp modelId="{70755CE1-EC8C-4E10-AC03-CAABF6E2A760}">
      <dsp:nvSpPr>
        <dsp:cNvPr id="0" name=""/>
        <dsp:cNvSpPr/>
      </dsp:nvSpPr>
      <dsp:spPr>
        <a:xfrm>
          <a:off x="2761257" y="575350"/>
          <a:ext cx="2239051" cy="134343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9715" tIns="115166" rIns="109715" bIns="115166" numCol="1" spcCol="1270" anchor="ctr" anchorCtr="0">
          <a:noAutofit/>
        </a:bodyPr>
        <a:lstStyle/>
        <a:p>
          <a:pPr marL="0" lvl="0" indent="0" algn="ctr" defTabSz="800100">
            <a:lnSpc>
              <a:spcPct val="90000"/>
            </a:lnSpc>
            <a:spcBef>
              <a:spcPct val="0"/>
            </a:spcBef>
            <a:spcAft>
              <a:spcPct val="35000"/>
            </a:spcAft>
            <a:buNone/>
          </a:pPr>
          <a:r>
            <a:rPr lang="en-US" sz="1800" b="0" i="0" kern="1200" dirty="0"/>
            <a:t>Greet children with a smile and “How are you today?”</a:t>
          </a:r>
          <a:endParaRPr lang="en-US" sz="1800" kern="1200" dirty="0"/>
        </a:p>
      </dsp:txBody>
      <dsp:txXfrm>
        <a:off x="2761257" y="575350"/>
        <a:ext cx="2239051" cy="1343430"/>
      </dsp:txXfrm>
    </dsp:sp>
    <dsp:sp modelId="{1EE6F70E-ECFF-43CA-8A73-116A7DE691A1}">
      <dsp:nvSpPr>
        <dsp:cNvPr id="0" name=""/>
        <dsp:cNvSpPr/>
      </dsp:nvSpPr>
      <dsp:spPr>
        <a:xfrm>
          <a:off x="7752542" y="1201345"/>
          <a:ext cx="484381" cy="91440"/>
        </a:xfrm>
        <a:custGeom>
          <a:avLst/>
          <a:gdLst/>
          <a:ahLst/>
          <a:cxnLst/>
          <a:rect l="0" t="0" r="0" b="0"/>
          <a:pathLst>
            <a:path>
              <a:moveTo>
                <a:pt x="0" y="45720"/>
              </a:moveTo>
              <a:lnTo>
                <a:pt x="484381" y="45720"/>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981858" y="1244488"/>
        <a:ext cx="25749" cy="5154"/>
      </dsp:txXfrm>
    </dsp:sp>
    <dsp:sp modelId="{761A9889-6378-4F2B-8A5C-176B497C2DBF}">
      <dsp:nvSpPr>
        <dsp:cNvPr id="0" name=""/>
        <dsp:cNvSpPr/>
      </dsp:nvSpPr>
      <dsp:spPr>
        <a:xfrm>
          <a:off x="5515290" y="575350"/>
          <a:ext cx="2239051" cy="1343430"/>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9715" tIns="115166" rIns="109715" bIns="115166" numCol="1" spcCol="1270" anchor="ctr" anchorCtr="0">
          <a:noAutofit/>
        </a:bodyPr>
        <a:lstStyle/>
        <a:p>
          <a:pPr marL="0" lvl="0" indent="0" algn="ctr" defTabSz="800100">
            <a:lnSpc>
              <a:spcPct val="90000"/>
            </a:lnSpc>
            <a:spcBef>
              <a:spcPct val="0"/>
            </a:spcBef>
            <a:spcAft>
              <a:spcPct val="35000"/>
            </a:spcAft>
            <a:buNone/>
          </a:pPr>
          <a:r>
            <a:rPr lang="en-US" sz="1800" b="0" i="0" kern="1200" dirty="0"/>
            <a:t>All meals served must contain all the required food components</a:t>
          </a:r>
          <a:endParaRPr lang="en-US" sz="1800" kern="1200" dirty="0"/>
        </a:p>
      </dsp:txBody>
      <dsp:txXfrm>
        <a:off x="5515290" y="575350"/>
        <a:ext cx="2239051" cy="1343430"/>
      </dsp:txXfrm>
    </dsp:sp>
    <dsp:sp modelId="{87881D0B-3066-468D-9B14-CACE76E89257}">
      <dsp:nvSpPr>
        <dsp:cNvPr id="0" name=""/>
        <dsp:cNvSpPr/>
      </dsp:nvSpPr>
      <dsp:spPr>
        <a:xfrm>
          <a:off x="1126750" y="1916981"/>
          <a:ext cx="8262099" cy="484381"/>
        </a:xfrm>
        <a:custGeom>
          <a:avLst/>
          <a:gdLst/>
          <a:ahLst/>
          <a:cxnLst/>
          <a:rect l="0" t="0" r="0" b="0"/>
          <a:pathLst>
            <a:path>
              <a:moveTo>
                <a:pt x="8262099" y="0"/>
              </a:moveTo>
              <a:lnTo>
                <a:pt x="8262099" y="259290"/>
              </a:lnTo>
              <a:lnTo>
                <a:pt x="0" y="259290"/>
              </a:lnTo>
              <a:lnTo>
                <a:pt x="0" y="484381"/>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50846" y="2156594"/>
        <a:ext cx="413906" cy="5154"/>
      </dsp:txXfrm>
    </dsp:sp>
    <dsp:sp modelId="{F7986096-5024-47C0-8BD3-A0B2A7B569F8}">
      <dsp:nvSpPr>
        <dsp:cNvPr id="0" name=""/>
        <dsp:cNvSpPr/>
      </dsp:nvSpPr>
      <dsp:spPr>
        <a:xfrm>
          <a:off x="8269323" y="575350"/>
          <a:ext cx="2239051" cy="1343430"/>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9715" tIns="115166" rIns="109715" bIns="115166" numCol="1" spcCol="1270" anchor="ctr" anchorCtr="0">
          <a:noAutofit/>
        </a:bodyPr>
        <a:lstStyle/>
        <a:p>
          <a:pPr marL="0" lvl="0" indent="0" algn="ctr" defTabSz="800100">
            <a:lnSpc>
              <a:spcPct val="90000"/>
            </a:lnSpc>
            <a:spcBef>
              <a:spcPct val="0"/>
            </a:spcBef>
            <a:spcAft>
              <a:spcPct val="35000"/>
            </a:spcAft>
            <a:buNone/>
          </a:pPr>
          <a:r>
            <a:rPr lang="en-US" sz="1800" b="0" i="0" kern="1200" dirty="0"/>
            <a:t>Count meals individually as children go through the line</a:t>
          </a:r>
          <a:endParaRPr lang="en-US" sz="1800" kern="1200" dirty="0"/>
        </a:p>
      </dsp:txBody>
      <dsp:txXfrm>
        <a:off x="8269323" y="575350"/>
        <a:ext cx="2239051" cy="1343430"/>
      </dsp:txXfrm>
    </dsp:sp>
    <dsp:sp modelId="{41FABBAD-A9F7-4732-9EB2-CF89ED7C16B4}">
      <dsp:nvSpPr>
        <dsp:cNvPr id="0" name=""/>
        <dsp:cNvSpPr/>
      </dsp:nvSpPr>
      <dsp:spPr>
        <a:xfrm>
          <a:off x="2244476" y="3059758"/>
          <a:ext cx="484381" cy="91440"/>
        </a:xfrm>
        <a:custGeom>
          <a:avLst/>
          <a:gdLst/>
          <a:ahLst/>
          <a:cxnLst/>
          <a:rect l="0" t="0" r="0" b="0"/>
          <a:pathLst>
            <a:path>
              <a:moveTo>
                <a:pt x="0" y="45720"/>
              </a:moveTo>
              <a:lnTo>
                <a:pt x="484381" y="45720"/>
              </a:lnTo>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73792" y="3102900"/>
        <a:ext cx="25749" cy="5154"/>
      </dsp:txXfrm>
    </dsp:sp>
    <dsp:sp modelId="{238677AC-7A4A-4422-B8E1-76480FEF325A}">
      <dsp:nvSpPr>
        <dsp:cNvPr id="0" name=""/>
        <dsp:cNvSpPr/>
      </dsp:nvSpPr>
      <dsp:spPr>
        <a:xfrm>
          <a:off x="7224" y="2433762"/>
          <a:ext cx="2239051" cy="1343430"/>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9715" tIns="115166" rIns="109715" bIns="115166" numCol="1" spcCol="1270" anchor="ctr" anchorCtr="0">
          <a:noAutofit/>
        </a:bodyPr>
        <a:lstStyle/>
        <a:p>
          <a:pPr marL="0" lvl="0" indent="0" algn="ctr" defTabSz="800100">
            <a:lnSpc>
              <a:spcPct val="90000"/>
            </a:lnSpc>
            <a:spcBef>
              <a:spcPct val="0"/>
            </a:spcBef>
            <a:spcAft>
              <a:spcPct val="35000"/>
            </a:spcAft>
            <a:buNone/>
          </a:pPr>
          <a:r>
            <a:rPr lang="en-US" sz="1800" b="0" i="0" kern="1200" dirty="0"/>
            <a:t>Clean up the meal service area and throw away all trash</a:t>
          </a:r>
          <a:endParaRPr lang="en-US" sz="1800" kern="1200" dirty="0"/>
        </a:p>
      </dsp:txBody>
      <dsp:txXfrm>
        <a:off x="7224" y="2433762"/>
        <a:ext cx="2239051" cy="1343430"/>
      </dsp:txXfrm>
    </dsp:sp>
    <dsp:sp modelId="{1F8ECB51-B216-4D33-B18B-FF565D639F49}">
      <dsp:nvSpPr>
        <dsp:cNvPr id="0" name=""/>
        <dsp:cNvSpPr/>
      </dsp:nvSpPr>
      <dsp:spPr>
        <a:xfrm>
          <a:off x="4998509" y="3059758"/>
          <a:ext cx="484381" cy="91440"/>
        </a:xfrm>
        <a:custGeom>
          <a:avLst/>
          <a:gdLst/>
          <a:ahLst/>
          <a:cxnLst/>
          <a:rect l="0" t="0" r="0" b="0"/>
          <a:pathLst>
            <a:path>
              <a:moveTo>
                <a:pt x="0" y="45720"/>
              </a:moveTo>
              <a:lnTo>
                <a:pt x="484381"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27825" y="3102900"/>
        <a:ext cx="25749" cy="5154"/>
      </dsp:txXfrm>
    </dsp:sp>
    <dsp:sp modelId="{4E19E9C9-10E9-4B76-B969-6E0B98AF0322}">
      <dsp:nvSpPr>
        <dsp:cNvPr id="0" name=""/>
        <dsp:cNvSpPr/>
      </dsp:nvSpPr>
      <dsp:spPr>
        <a:xfrm>
          <a:off x="2761257" y="2433762"/>
          <a:ext cx="2239051" cy="134343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9715" tIns="115166" rIns="109715" bIns="115166" numCol="1" spcCol="1270" anchor="ctr" anchorCtr="0">
          <a:noAutofit/>
        </a:bodyPr>
        <a:lstStyle/>
        <a:p>
          <a:pPr marL="0" lvl="0" indent="0" algn="ctr" defTabSz="800100">
            <a:lnSpc>
              <a:spcPct val="90000"/>
            </a:lnSpc>
            <a:spcBef>
              <a:spcPct val="0"/>
            </a:spcBef>
            <a:spcAft>
              <a:spcPct val="35000"/>
            </a:spcAft>
            <a:buNone/>
          </a:pPr>
          <a:r>
            <a:rPr lang="en-US" sz="1800" b="0" i="0" kern="1200" dirty="0"/>
            <a:t>Ensure children have enough time to finish eating before leaving the site</a:t>
          </a:r>
          <a:endParaRPr lang="en-US" sz="1800" kern="1200" dirty="0"/>
        </a:p>
      </dsp:txBody>
      <dsp:txXfrm>
        <a:off x="2761257" y="2433762"/>
        <a:ext cx="2239051" cy="1343430"/>
      </dsp:txXfrm>
    </dsp:sp>
    <dsp:sp modelId="{10DD62B9-DE94-4726-BABE-0EA8AA7461DA}">
      <dsp:nvSpPr>
        <dsp:cNvPr id="0" name=""/>
        <dsp:cNvSpPr/>
      </dsp:nvSpPr>
      <dsp:spPr>
        <a:xfrm>
          <a:off x="5515290" y="2433762"/>
          <a:ext cx="2239051" cy="134343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9715" tIns="115166" rIns="109715" bIns="115166" numCol="1" spcCol="1270" anchor="ctr" anchorCtr="0">
          <a:noAutofit/>
        </a:bodyPr>
        <a:lstStyle/>
        <a:p>
          <a:pPr marL="0" lvl="0" indent="0" algn="ctr" defTabSz="800100">
            <a:lnSpc>
              <a:spcPct val="90000"/>
            </a:lnSpc>
            <a:spcBef>
              <a:spcPct val="0"/>
            </a:spcBef>
            <a:spcAft>
              <a:spcPct val="35000"/>
            </a:spcAft>
            <a:buNone/>
          </a:pPr>
          <a:r>
            <a:rPr lang="en-US" sz="1800" b="0" i="0" kern="1200" dirty="0"/>
            <a:t>If in doubt, ask the site supervisor!</a:t>
          </a:r>
          <a:endParaRPr lang="en-US" sz="1800" kern="1200" dirty="0"/>
        </a:p>
      </dsp:txBody>
      <dsp:txXfrm>
        <a:off x="5515290" y="2433762"/>
        <a:ext cx="2239051" cy="134343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89E1AB-A22B-412A-B916-0483BEBA164F}">
      <dsp:nvSpPr>
        <dsp:cNvPr id="0" name=""/>
        <dsp:cNvSpPr/>
      </dsp:nvSpPr>
      <dsp:spPr>
        <a:xfrm>
          <a:off x="0" y="4643"/>
          <a:ext cx="6263640" cy="10530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t>Civil Rights help to ensure that all program participants are treated fairly and that benefits are equally accessible to all participants</a:t>
          </a:r>
          <a:endParaRPr lang="en-US" sz="2000" kern="1200" dirty="0"/>
        </a:p>
      </dsp:txBody>
      <dsp:txXfrm>
        <a:off x="51403" y="56046"/>
        <a:ext cx="6160834" cy="950194"/>
      </dsp:txXfrm>
    </dsp:sp>
    <dsp:sp modelId="{5E73F53C-13A6-4219-B897-D25B75193DBB}">
      <dsp:nvSpPr>
        <dsp:cNvPr id="0" name=""/>
        <dsp:cNvSpPr/>
      </dsp:nvSpPr>
      <dsp:spPr>
        <a:xfrm>
          <a:off x="0" y="1115244"/>
          <a:ext cx="6263640" cy="10530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t>Discrimination occurs when a person or groups of people are treated unequally</a:t>
          </a:r>
          <a:endParaRPr lang="en-US" sz="2000" kern="1200" dirty="0"/>
        </a:p>
      </dsp:txBody>
      <dsp:txXfrm>
        <a:off x="51403" y="1166647"/>
        <a:ext cx="6160834" cy="950194"/>
      </dsp:txXfrm>
    </dsp:sp>
    <dsp:sp modelId="{3BE386CA-9272-4AF1-94D6-D301D26CA2B7}">
      <dsp:nvSpPr>
        <dsp:cNvPr id="0" name=""/>
        <dsp:cNvSpPr/>
      </dsp:nvSpPr>
      <dsp:spPr>
        <a:xfrm>
          <a:off x="0" y="2225844"/>
          <a:ext cx="6263640" cy="105300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t>Discrimination may be intentional or unintentional</a:t>
          </a:r>
          <a:endParaRPr lang="en-US" sz="2000" kern="1200" dirty="0"/>
        </a:p>
      </dsp:txBody>
      <dsp:txXfrm>
        <a:off x="51403" y="2277247"/>
        <a:ext cx="6160834" cy="950194"/>
      </dsp:txXfrm>
    </dsp:sp>
    <dsp:sp modelId="{DB5B9574-119D-4BF4-B27A-4135E294D638}">
      <dsp:nvSpPr>
        <dsp:cNvPr id="0" name=""/>
        <dsp:cNvSpPr/>
      </dsp:nvSpPr>
      <dsp:spPr>
        <a:xfrm>
          <a:off x="0" y="3336444"/>
          <a:ext cx="6263640" cy="10530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t>The protected classes in child nutrition programs include Race, Color, National Origin, Age, Sex, and Disability</a:t>
          </a:r>
          <a:endParaRPr lang="en-US" sz="2000" kern="1200" dirty="0"/>
        </a:p>
      </dsp:txBody>
      <dsp:txXfrm>
        <a:off x="51403" y="3387847"/>
        <a:ext cx="6160834" cy="950194"/>
      </dsp:txXfrm>
    </dsp:sp>
    <dsp:sp modelId="{5EA2E798-D1DF-4829-B84E-60AECD2F5D74}">
      <dsp:nvSpPr>
        <dsp:cNvPr id="0" name=""/>
        <dsp:cNvSpPr/>
      </dsp:nvSpPr>
      <dsp:spPr>
        <a:xfrm>
          <a:off x="0" y="4447044"/>
          <a:ext cx="6263640" cy="105300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a:t>All participants should be treated the same</a:t>
          </a:r>
          <a:endParaRPr lang="en-US" sz="2000" kern="1200"/>
        </a:p>
      </dsp:txBody>
      <dsp:txXfrm>
        <a:off x="51403" y="4498447"/>
        <a:ext cx="6160834" cy="95019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2247DB-89EA-42A7-9283-E21ACAC4DABC}">
      <dsp:nvSpPr>
        <dsp:cNvPr id="0" name=""/>
        <dsp:cNvSpPr/>
      </dsp:nvSpPr>
      <dsp:spPr>
        <a:xfrm>
          <a:off x="0" y="135470"/>
          <a:ext cx="5918184" cy="90250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0" kern="1200"/>
            <a:t>Each child must be offered the minimum required components according to the meal pattern</a:t>
          </a:r>
          <a:endParaRPr lang="en-US" sz="1700" kern="1200"/>
        </a:p>
      </dsp:txBody>
      <dsp:txXfrm>
        <a:off x="44057" y="179527"/>
        <a:ext cx="5830070" cy="814394"/>
      </dsp:txXfrm>
    </dsp:sp>
    <dsp:sp modelId="{D1C066BC-CF75-4FEA-AE87-ED32E35E2CE8}">
      <dsp:nvSpPr>
        <dsp:cNvPr id="0" name=""/>
        <dsp:cNvSpPr/>
      </dsp:nvSpPr>
      <dsp:spPr>
        <a:xfrm>
          <a:off x="0" y="1086938"/>
          <a:ext cx="5918184" cy="902508"/>
        </a:xfrm>
        <a:prstGeom prst="roundRect">
          <a:avLst/>
        </a:prstGeom>
        <a:solidFill>
          <a:schemeClr val="accent5">
            <a:hueOff val="-1838336"/>
            <a:satOff val="-2557"/>
            <a:lumOff val="-98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0" kern="1200" dirty="0"/>
            <a:t>Each meal claimed must contain the minimum required items according to the approved service method</a:t>
          </a:r>
          <a:endParaRPr lang="en-US" sz="1700" kern="1200" dirty="0"/>
        </a:p>
      </dsp:txBody>
      <dsp:txXfrm>
        <a:off x="44057" y="1130995"/>
        <a:ext cx="5830070" cy="814394"/>
      </dsp:txXfrm>
    </dsp:sp>
    <dsp:sp modelId="{0A49B449-D464-45DB-B425-308F221A1AC2}">
      <dsp:nvSpPr>
        <dsp:cNvPr id="0" name=""/>
        <dsp:cNvSpPr/>
      </dsp:nvSpPr>
      <dsp:spPr>
        <a:xfrm>
          <a:off x="0" y="2038407"/>
          <a:ext cx="5918184" cy="902508"/>
        </a:xfrm>
        <a:prstGeom prst="roundRect">
          <a:avLst/>
        </a:prstGeom>
        <a:solidFill>
          <a:schemeClr val="accent5">
            <a:hueOff val="-3676672"/>
            <a:satOff val="-5114"/>
            <a:lumOff val="-19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0" kern="1200" dirty="0"/>
            <a:t>At congregate sites, each meal claimed </a:t>
          </a:r>
          <a:r>
            <a:rPr lang="en-US" sz="1700" b="1" i="0" kern="1200" dirty="0"/>
            <a:t>must be eaten on site</a:t>
          </a:r>
          <a:endParaRPr lang="en-US" sz="1700" kern="1200" dirty="0"/>
        </a:p>
      </dsp:txBody>
      <dsp:txXfrm>
        <a:off x="44057" y="2082464"/>
        <a:ext cx="5830070" cy="814394"/>
      </dsp:txXfrm>
    </dsp:sp>
    <dsp:sp modelId="{4D505C42-8F52-44C4-9668-1B8780B74CA2}">
      <dsp:nvSpPr>
        <dsp:cNvPr id="0" name=""/>
        <dsp:cNvSpPr/>
      </dsp:nvSpPr>
      <dsp:spPr>
        <a:xfrm>
          <a:off x="0" y="2989876"/>
          <a:ext cx="5918184" cy="902508"/>
        </a:xfrm>
        <a:prstGeom prst="roundRect">
          <a:avLst/>
        </a:prstGeom>
        <a:solidFill>
          <a:schemeClr val="accent5">
            <a:hueOff val="-5515009"/>
            <a:satOff val="-7671"/>
            <a:lumOff val="-294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0" kern="1200"/>
            <a:t>Children should be served before adults</a:t>
          </a:r>
          <a:endParaRPr lang="en-US" sz="1700" kern="1200"/>
        </a:p>
      </dsp:txBody>
      <dsp:txXfrm>
        <a:off x="44057" y="3033933"/>
        <a:ext cx="5830070" cy="814394"/>
      </dsp:txXfrm>
    </dsp:sp>
    <dsp:sp modelId="{48C9593D-4200-456D-8126-14A12B932664}">
      <dsp:nvSpPr>
        <dsp:cNvPr id="0" name=""/>
        <dsp:cNvSpPr/>
      </dsp:nvSpPr>
      <dsp:spPr>
        <a:xfrm>
          <a:off x="0" y="3941345"/>
          <a:ext cx="5918184" cy="902508"/>
        </a:xfrm>
        <a:prstGeom prst="roundRect">
          <a:avLst/>
        </a:prstGeom>
        <a:solidFill>
          <a:schemeClr val="accent5">
            <a:hueOff val="-7353344"/>
            <a:satOff val="-10228"/>
            <a:lumOff val="-39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0" u="sng" kern="1200" dirty="0"/>
            <a:t>Only meals served to children</a:t>
          </a:r>
          <a:r>
            <a:rPr lang="en-US" sz="1700" b="0" i="0" kern="1200" dirty="0"/>
            <a:t> may be claimed for reimbursement, all other meals must be documented in the correct section of the daily meal count form</a:t>
          </a:r>
          <a:endParaRPr lang="en-US" sz="1700" kern="1200" dirty="0"/>
        </a:p>
      </dsp:txBody>
      <dsp:txXfrm>
        <a:off x="44057" y="3985402"/>
        <a:ext cx="5830070" cy="81439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67209F-0DDA-4493-8450-8A94CF5D8002}">
      <dsp:nvSpPr>
        <dsp:cNvPr id="0" name=""/>
        <dsp:cNvSpPr/>
      </dsp:nvSpPr>
      <dsp:spPr>
        <a:xfrm>
          <a:off x="2715" y="955732"/>
          <a:ext cx="1397188" cy="419156"/>
        </a:xfrm>
        <a:prstGeom prst="rect">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09" tIns="110409" rIns="110409" bIns="110409" numCol="1" spcCol="1270" anchor="ctr" anchorCtr="0">
          <a:noAutofit/>
        </a:bodyPr>
        <a:lstStyle/>
        <a:p>
          <a:pPr marL="0" lvl="0" indent="0" algn="ctr" defTabSz="666750">
            <a:lnSpc>
              <a:spcPct val="90000"/>
            </a:lnSpc>
            <a:spcBef>
              <a:spcPct val="0"/>
            </a:spcBef>
            <a:spcAft>
              <a:spcPct val="35000"/>
            </a:spcAft>
            <a:buNone/>
          </a:pPr>
          <a:r>
            <a:rPr lang="en-US" sz="1500" kern="1200"/>
            <a:t>Ensure</a:t>
          </a:r>
        </a:p>
      </dsp:txBody>
      <dsp:txXfrm>
        <a:off x="2715" y="955732"/>
        <a:ext cx="1397188" cy="419156"/>
      </dsp:txXfrm>
    </dsp:sp>
    <dsp:sp modelId="{713167A5-09D4-4804-A8CC-35E82034DCF3}">
      <dsp:nvSpPr>
        <dsp:cNvPr id="0" name=""/>
        <dsp:cNvSpPr/>
      </dsp:nvSpPr>
      <dsp:spPr>
        <a:xfrm>
          <a:off x="2715" y="1374889"/>
          <a:ext cx="1397188" cy="2648701"/>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8011" tIns="138011" rIns="138011" bIns="138011" numCol="1" spcCol="1270" anchor="t" anchorCtr="0">
          <a:noAutofit/>
        </a:bodyPr>
        <a:lstStyle/>
        <a:p>
          <a:pPr marL="0" lvl="0" indent="0" algn="l" defTabSz="800100">
            <a:lnSpc>
              <a:spcPct val="90000"/>
            </a:lnSpc>
            <a:spcBef>
              <a:spcPct val="0"/>
            </a:spcBef>
            <a:spcAft>
              <a:spcPct val="35000"/>
            </a:spcAft>
            <a:buNone/>
          </a:pPr>
          <a:r>
            <a:rPr lang="en-US" sz="1800" kern="1200" dirty="0"/>
            <a:t>Ensure all meals are counted at the point of service</a:t>
          </a:r>
        </a:p>
      </dsp:txBody>
      <dsp:txXfrm>
        <a:off x="2715" y="1374889"/>
        <a:ext cx="1397188" cy="2648701"/>
      </dsp:txXfrm>
    </dsp:sp>
    <dsp:sp modelId="{9DE4458D-CC02-4B54-BC0E-8FAB613194A5}">
      <dsp:nvSpPr>
        <dsp:cNvPr id="0" name=""/>
        <dsp:cNvSpPr/>
      </dsp:nvSpPr>
      <dsp:spPr>
        <a:xfrm>
          <a:off x="1507903" y="955732"/>
          <a:ext cx="1397188" cy="419156"/>
        </a:xfrm>
        <a:prstGeom prst="rect">
          <a:avLst/>
        </a:prstGeom>
        <a:solidFill>
          <a:schemeClr val="accent5">
            <a:hueOff val="-2451115"/>
            <a:satOff val="-3409"/>
            <a:lumOff val="-1307"/>
            <a:alphaOff val="0"/>
          </a:schemeClr>
        </a:solidFill>
        <a:ln w="25400" cap="flat" cmpd="sng" algn="ctr">
          <a:solidFill>
            <a:schemeClr val="accent5">
              <a:hueOff val="-2451115"/>
              <a:satOff val="-3409"/>
              <a:lumOff val="-130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09" tIns="110409" rIns="110409" bIns="110409" numCol="1" spcCol="1270" anchor="ctr" anchorCtr="0">
          <a:noAutofit/>
        </a:bodyPr>
        <a:lstStyle/>
        <a:p>
          <a:pPr marL="0" lvl="0" indent="0" algn="ctr" defTabSz="666750">
            <a:lnSpc>
              <a:spcPct val="90000"/>
            </a:lnSpc>
            <a:spcBef>
              <a:spcPct val="0"/>
            </a:spcBef>
            <a:spcAft>
              <a:spcPct val="35000"/>
            </a:spcAft>
            <a:buNone/>
          </a:pPr>
          <a:r>
            <a:rPr lang="en-US" sz="1500" kern="1200"/>
            <a:t>Ensure</a:t>
          </a:r>
        </a:p>
      </dsp:txBody>
      <dsp:txXfrm>
        <a:off x="1507903" y="955732"/>
        <a:ext cx="1397188" cy="419156"/>
      </dsp:txXfrm>
    </dsp:sp>
    <dsp:sp modelId="{93EEBFA2-D73F-4FB3-8400-69CE0C2D3AF7}">
      <dsp:nvSpPr>
        <dsp:cNvPr id="0" name=""/>
        <dsp:cNvSpPr/>
      </dsp:nvSpPr>
      <dsp:spPr>
        <a:xfrm>
          <a:off x="1507903" y="1374889"/>
          <a:ext cx="1397188" cy="2648701"/>
        </a:xfrm>
        <a:prstGeom prst="rect">
          <a:avLst/>
        </a:prstGeom>
        <a:solidFill>
          <a:schemeClr val="accent5">
            <a:tint val="40000"/>
            <a:alpha val="90000"/>
            <a:hueOff val="-2463918"/>
            <a:satOff val="-4272"/>
            <a:lumOff val="-430"/>
            <a:alphaOff val="0"/>
          </a:schemeClr>
        </a:solidFill>
        <a:ln w="25400" cap="flat" cmpd="sng" algn="ctr">
          <a:solidFill>
            <a:schemeClr val="accent5">
              <a:tint val="40000"/>
              <a:alpha val="90000"/>
              <a:hueOff val="-2463918"/>
              <a:satOff val="-4272"/>
              <a:lumOff val="-43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8011" tIns="138011" rIns="138011" bIns="138011" numCol="1" spcCol="1270" anchor="t" anchorCtr="0">
          <a:noAutofit/>
        </a:bodyPr>
        <a:lstStyle/>
        <a:p>
          <a:pPr marL="0" lvl="0" indent="0" algn="l" defTabSz="800100">
            <a:lnSpc>
              <a:spcPct val="90000"/>
            </a:lnSpc>
            <a:spcBef>
              <a:spcPct val="0"/>
            </a:spcBef>
            <a:spcAft>
              <a:spcPct val="35000"/>
            </a:spcAft>
            <a:buNone/>
          </a:pPr>
          <a:r>
            <a:rPr lang="en-US" sz="1800" kern="1200" dirty="0"/>
            <a:t>Ensure there is one person designated to count meals on each meal service line</a:t>
          </a:r>
        </a:p>
      </dsp:txBody>
      <dsp:txXfrm>
        <a:off x="1507903" y="1374889"/>
        <a:ext cx="1397188" cy="2648701"/>
      </dsp:txXfrm>
    </dsp:sp>
    <dsp:sp modelId="{04DAC530-9C7C-449B-8E3E-E0343DAA8909}">
      <dsp:nvSpPr>
        <dsp:cNvPr id="0" name=""/>
        <dsp:cNvSpPr/>
      </dsp:nvSpPr>
      <dsp:spPr>
        <a:xfrm>
          <a:off x="3013092" y="955732"/>
          <a:ext cx="1397188" cy="419156"/>
        </a:xfrm>
        <a:prstGeom prst="rect">
          <a:avLst/>
        </a:prstGeom>
        <a:solidFill>
          <a:schemeClr val="accent5">
            <a:hueOff val="-4902230"/>
            <a:satOff val="-6819"/>
            <a:lumOff val="-2615"/>
            <a:alphaOff val="0"/>
          </a:schemeClr>
        </a:solidFill>
        <a:ln w="25400" cap="flat" cmpd="sng" algn="ctr">
          <a:solidFill>
            <a:schemeClr val="accent5">
              <a:hueOff val="-4902230"/>
              <a:satOff val="-6819"/>
              <a:lumOff val="-261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09" tIns="110409" rIns="110409" bIns="110409" numCol="1" spcCol="1270" anchor="ctr" anchorCtr="0">
          <a:noAutofit/>
        </a:bodyPr>
        <a:lstStyle/>
        <a:p>
          <a:pPr marL="0" lvl="0" indent="0" algn="ctr" defTabSz="666750">
            <a:lnSpc>
              <a:spcPct val="90000"/>
            </a:lnSpc>
            <a:spcBef>
              <a:spcPct val="0"/>
            </a:spcBef>
            <a:spcAft>
              <a:spcPct val="35000"/>
            </a:spcAft>
            <a:buNone/>
          </a:pPr>
          <a:r>
            <a:rPr lang="en-US" sz="1500" kern="1200"/>
            <a:t>Ensure</a:t>
          </a:r>
        </a:p>
      </dsp:txBody>
      <dsp:txXfrm>
        <a:off x="3013092" y="955732"/>
        <a:ext cx="1397188" cy="419156"/>
      </dsp:txXfrm>
    </dsp:sp>
    <dsp:sp modelId="{35670851-B488-482B-A6D1-10E2AA519D8B}">
      <dsp:nvSpPr>
        <dsp:cNvPr id="0" name=""/>
        <dsp:cNvSpPr/>
      </dsp:nvSpPr>
      <dsp:spPr>
        <a:xfrm>
          <a:off x="3013092" y="1374889"/>
          <a:ext cx="1397188" cy="2648701"/>
        </a:xfrm>
        <a:prstGeom prst="rect">
          <a:avLst/>
        </a:prstGeom>
        <a:solidFill>
          <a:schemeClr val="accent5">
            <a:tint val="40000"/>
            <a:alpha val="90000"/>
            <a:hueOff val="-4927837"/>
            <a:satOff val="-8544"/>
            <a:lumOff val="-859"/>
            <a:alphaOff val="0"/>
          </a:schemeClr>
        </a:solidFill>
        <a:ln w="25400" cap="flat" cmpd="sng" algn="ctr">
          <a:solidFill>
            <a:schemeClr val="accent5">
              <a:tint val="40000"/>
              <a:alpha val="90000"/>
              <a:hueOff val="-4927837"/>
              <a:satOff val="-8544"/>
              <a:lumOff val="-85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8011" tIns="138011" rIns="138011" bIns="138011" numCol="1" spcCol="1270" anchor="t" anchorCtr="0">
          <a:noAutofit/>
        </a:bodyPr>
        <a:lstStyle/>
        <a:p>
          <a:pPr marL="0" lvl="0" indent="0" algn="l" defTabSz="800100">
            <a:lnSpc>
              <a:spcPct val="90000"/>
            </a:lnSpc>
            <a:spcBef>
              <a:spcPct val="0"/>
            </a:spcBef>
            <a:spcAft>
              <a:spcPct val="35000"/>
            </a:spcAft>
            <a:buNone/>
          </a:pPr>
          <a:r>
            <a:rPr lang="en-US" sz="1800" kern="1200" dirty="0"/>
            <a:t>Ensure the person counting meals is trained in how to complete the daily meal count form</a:t>
          </a:r>
        </a:p>
      </dsp:txBody>
      <dsp:txXfrm>
        <a:off x="3013092" y="1374889"/>
        <a:ext cx="1397188" cy="2648701"/>
      </dsp:txXfrm>
    </dsp:sp>
    <dsp:sp modelId="{FBB287AA-4D19-40BF-8A3D-71995C859DFE}">
      <dsp:nvSpPr>
        <dsp:cNvPr id="0" name=""/>
        <dsp:cNvSpPr/>
      </dsp:nvSpPr>
      <dsp:spPr>
        <a:xfrm>
          <a:off x="4518280" y="955732"/>
          <a:ext cx="1397188" cy="419156"/>
        </a:xfrm>
        <a:prstGeom prst="rect">
          <a:avLst/>
        </a:prstGeom>
        <a:solidFill>
          <a:schemeClr val="accent5">
            <a:hueOff val="-7353344"/>
            <a:satOff val="-10228"/>
            <a:lumOff val="-3922"/>
            <a:alphaOff val="0"/>
          </a:schemeClr>
        </a:solidFill>
        <a:ln w="25400" cap="flat" cmpd="sng" algn="ctr">
          <a:solidFill>
            <a:schemeClr val="accent5">
              <a:hueOff val="-7353344"/>
              <a:satOff val="-10228"/>
              <a:lumOff val="-392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09" tIns="110409" rIns="110409" bIns="110409" numCol="1" spcCol="1270" anchor="ctr" anchorCtr="0">
          <a:noAutofit/>
        </a:bodyPr>
        <a:lstStyle/>
        <a:p>
          <a:pPr marL="0" lvl="0" indent="0" algn="ctr" defTabSz="666750">
            <a:lnSpc>
              <a:spcPct val="90000"/>
            </a:lnSpc>
            <a:spcBef>
              <a:spcPct val="0"/>
            </a:spcBef>
            <a:spcAft>
              <a:spcPct val="35000"/>
            </a:spcAft>
            <a:buNone/>
          </a:pPr>
          <a:r>
            <a:rPr lang="en-US" sz="1500" b="1" kern="1200" dirty="0"/>
            <a:t>Review</a:t>
          </a:r>
        </a:p>
      </dsp:txBody>
      <dsp:txXfrm>
        <a:off x="4518280" y="955732"/>
        <a:ext cx="1397188" cy="419156"/>
      </dsp:txXfrm>
    </dsp:sp>
    <dsp:sp modelId="{87DFE7EB-F914-41EE-8970-CDC773847769}">
      <dsp:nvSpPr>
        <dsp:cNvPr id="0" name=""/>
        <dsp:cNvSpPr/>
      </dsp:nvSpPr>
      <dsp:spPr>
        <a:xfrm>
          <a:off x="4518280" y="1374889"/>
          <a:ext cx="1397188" cy="2648701"/>
        </a:xfrm>
        <a:prstGeom prst="rect">
          <a:avLst/>
        </a:prstGeom>
        <a:solidFill>
          <a:schemeClr val="accent5">
            <a:tint val="40000"/>
            <a:alpha val="90000"/>
            <a:hueOff val="-7391755"/>
            <a:satOff val="-12816"/>
            <a:lumOff val="-1289"/>
            <a:alphaOff val="0"/>
          </a:schemeClr>
        </a:solidFill>
        <a:ln w="25400" cap="flat" cmpd="sng" algn="ctr">
          <a:solidFill>
            <a:schemeClr val="accent5">
              <a:tint val="40000"/>
              <a:alpha val="90000"/>
              <a:hueOff val="-7391755"/>
              <a:satOff val="-12816"/>
              <a:lumOff val="-128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8011" tIns="138011" rIns="138011" bIns="138011" numCol="1" spcCol="1270" anchor="t" anchorCtr="0">
          <a:noAutofit/>
        </a:bodyPr>
        <a:lstStyle/>
        <a:p>
          <a:pPr marL="0" lvl="0" indent="0" algn="l" defTabSz="800100">
            <a:lnSpc>
              <a:spcPct val="90000"/>
            </a:lnSpc>
            <a:spcBef>
              <a:spcPct val="0"/>
            </a:spcBef>
            <a:spcAft>
              <a:spcPct val="35000"/>
            </a:spcAft>
            <a:buNone/>
          </a:pPr>
          <a:r>
            <a:rPr lang="en-US" sz="1800" kern="1200" dirty="0"/>
            <a:t>Review all meal count sheets for accuracy and entirety</a:t>
          </a:r>
        </a:p>
      </dsp:txBody>
      <dsp:txXfrm>
        <a:off x="4518280" y="1374889"/>
        <a:ext cx="1397188" cy="264870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6D4DE6-FD08-45DA-AA91-7FB5B743707A}">
      <dsp:nvSpPr>
        <dsp:cNvPr id="0" name=""/>
        <dsp:cNvSpPr/>
      </dsp:nvSpPr>
      <dsp:spPr>
        <a:xfrm>
          <a:off x="0" y="1808"/>
          <a:ext cx="10515600" cy="91661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1B33BE-AB09-4B5B-AB7E-C43B247F4134}">
      <dsp:nvSpPr>
        <dsp:cNvPr id="0" name=""/>
        <dsp:cNvSpPr/>
      </dsp:nvSpPr>
      <dsp:spPr>
        <a:xfrm>
          <a:off x="277275" y="208046"/>
          <a:ext cx="504136" cy="50413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B6C1F09-8A54-48F8-AF58-CF3CCF78E98B}">
      <dsp:nvSpPr>
        <dsp:cNvPr id="0" name=""/>
        <dsp:cNvSpPr/>
      </dsp:nvSpPr>
      <dsp:spPr>
        <a:xfrm>
          <a:off x="1058686" y="1808"/>
          <a:ext cx="4732020"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77900">
            <a:lnSpc>
              <a:spcPct val="90000"/>
            </a:lnSpc>
            <a:spcBef>
              <a:spcPct val="0"/>
            </a:spcBef>
            <a:spcAft>
              <a:spcPct val="35000"/>
            </a:spcAft>
            <a:buNone/>
          </a:pPr>
          <a:r>
            <a:rPr lang="en-US" sz="2200" b="0" i="0" kern="1200" dirty="0"/>
            <a:t>Make sure all employees are following food safe practices</a:t>
          </a:r>
          <a:endParaRPr lang="en-US" sz="2200" kern="1200" dirty="0"/>
        </a:p>
      </dsp:txBody>
      <dsp:txXfrm>
        <a:off x="1058686" y="1808"/>
        <a:ext cx="4732020" cy="916611"/>
      </dsp:txXfrm>
    </dsp:sp>
    <dsp:sp modelId="{FFE0FD50-AE7A-4726-876C-930CD71E8790}">
      <dsp:nvSpPr>
        <dsp:cNvPr id="0" name=""/>
        <dsp:cNvSpPr/>
      </dsp:nvSpPr>
      <dsp:spPr>
        <a:xfrm>
          <a:off x="5790706" y="1808"/>
          <a:ext cx="472489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800100">
            <a:lnSpc>
              <a:spcPct val="90000"/>
            </a:lnSpc>
            <a:spcBef>
              <a:spcPct val="0"/>
            </a:spcBef>
            <a:spcAft>
              <a:spcPct val="35000"/>
            </a:spcAft>
            <a:buNone/>
          </a:pPr>
          <a:r>
            <a:rPr lang="en-US" sz="1800" b="0" i="0" kern="1200"/>
            <a:t>Make sure that Standard Operating Procedures are followed as outlined in the sponsor/site food safety plan</a:t>
          </a:r>
          <a:endParaRPr lang="en-US" sz="1800" kern="1200"/>
        </a:p>
      </dsp:txBody>
      <dsp:txXfrm>
        <a:off x="5790706" y="1808"/>
        <a:ext cx="4724893" cy="916611"/>
      </dsp:txXfrm>
    </dsp:sp>
    <dsp:sp modelId="{5CFA9FD0-3DD8-4089-9732-30E23BB14CDF}">
      <dsp:nvSpPr>
        <dsp:cNvPr id="0" name=""/>
        <dsp:cNvSpPr/>
      </dsp:nvSpPr>
      <dsp:spPr>
        <a:xfrm>
          <a:off x="0" y="1147573"/>
          <a:ext cx="10515600" cy="91661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705551-7DCC-45EB-B140-8DB1DC6C9624}">
      <dsp:nvSpPr>
        <dsp:cNvPr id="0" name=""/>
        <dsp:cNvSpPr/>
      </dsp:nvSpPr>
      <dsp:spPr>
        <a:xfrm>
          <a:off x="277275" y="1353811"/>
          <a:ext cx="504136" cy="50413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72FB4D3-180D-4A17-95CD-360B232C402F}">
      <dsp:nvSpPr>
        <dsp:cNvPr id="0" name=""/>
        <dsp:cNvSpPr/>
      </dsp:nvSpPr>
      <dsp:spPr>
        <a:xfrm>
          <a:off x="1058686" y="1147573"/>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77900">
            <a:lnSpc>
              <a:spcPct val="90000"/>
            </a:lnSpc>
            <a:spcBef>
              <a:spcPct val="0"/>
            </a:spcBef>
            <a:spcAft>
              <a:spcPct val="35000"/>
            </a:spcAft>
            <a:buNone/>
          </a:pPr>
          <a:r>
            <a:rPr lang="en-US" sz="2200" b="0" i="0" kern="1200" dirty="0"/>
            <a:t>Food must be stored at proper temperatures</a:t>
          </a:r>
          <a:endParaRPr lang="en-US" sz="2200" kern="1200" dirty="0"/>
        </a:p>
      </dsp:txBody>
      <dsp:txXfrm>
        <a:off x="1058686" y="1147573"/>
        <a:ext cx="9456913" cy="916611"/>
      </dsp:txXfrm>
    </dsp:sp>
    <dsp:sp modelId="{E3A68FDB-315A-485D-B4B3-A599A06451F7}">
      <dsp:nvSpPr>
        <dsp:cNvPr id="0" name=""/>
        <dsp:cNvSpPr/>
      </dsp:nvSpPr>
      <dsp:spPr>
        <a:xfrm>
          <a:off x="0" y="2293338"/>
          <a:ext cx="10515600" cy="91661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91216F-4A8D-411C-874B-B6D1A746C2C2}">
      <dsp:nvSpPr>
        <dsp:cNvPr id="0" name=""/>
        <dsp:cNvSpPr/>
      </dsp:nvSpPr>
      <dsp:spPr>
        <a:xfrm>
          <a:off x="277275" y="2499576"/>
          <a:ext cx="504136" cy="50413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DB17618-24C1-4C6B-BD0A-774F05F3DBC7}">
      <dsp:nvSpPr>
        <dsp:cNvPr id="0" name=""/>
        <dsp:cNvSpPr/>
      </dsp:nvSpPr>
      <dsp:spPr>
        <a:xfrm>
          <a:off x="1058686" y="2293338"/>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77900">
            <a:lnSpc>
              <a:spcPct val="90000"/>
            </a:lnSpc>
            <a:spcBef>
              <a:spcPct val="0"/>
            </a:spcBef>
            <a:spcAft>
              <a:spcPct val="35000"/>
            </a:spcAft>
            <a:buNone/>
          </a:pPr>
          <a:r>
            <a:rPr lang="en-US" sz="2200" b="0" i="0" kern="1200" dirty="0"/>
            <a:t>Food temperatures must be taken during meal preparation and at service time and recorded in the correct temperature logs</a:t>
          </a:r>
          <a:endParaRPr lang="en-US" sz="2200" kern="1200" dirty="0"/>
        </a:p>
      </dsp:txBody>
      <dsp:txXfrm>
        <a:off x="1058686" y="2293338"/>
        <a:ext cx="9456913" cy="916611"/>
      </dsp:txXfrm>
    </dsp:sp>
    <dsp:sp modelId="{94972F07-F244-42CE-8898-58782F8DFBB8}">
      <dsp:nvSpPr>
        <dsp:cNvPr id="0" name=""/>
        <dsp:cNvSpPr/>
      </dsp:nvSpPr>
      <dsp:spPr>
        <a:xfrm>
          <a:off x="0" y="3439103"/>
          <a:ext cx="10515600" cy="91661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B78C18-BC07-4456-8613-BD244373E7B0}">
      <dsp:nvSpPr>
        <dsp:cNvPr id="0" name=""/>
        <dsp:cNvSpPr/>
      </dsp:nvSpPr>
      <dsp:spPr>
        <a:xfrm>
          <a:off x="277275" y="3645341"/>
          <a:ext cx="504136" cy="50413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405BC2A-C3F5-4BC3-A62B-E98DC7E8E986}">
      <dsp:nvSpPr>
        <dsp:cNvPr id="0" name=""/>
        <dsp:cNvSpPr/>
      </dsp:nvSpPr>
      <dsp:spPr>
        <a:xfrm>
          <a:off x="1058686" y="3439103"/>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77900">
            <a:lnSpc>
              <a:spcPct val="90000"/>
            </a:lnSpc>
            <a:spcBef>
              <a:spcPct val="0"/>
            </a:spcBef>
            <a:spcAft>
              <a:spcPct val="35000"/>
            </a:spcAft>
            <a:buNone/>
          </a:pPr>
          <a:r>
            <a:rPr lang="en-US" sz="2200" b="1" i="0" kern="1200" dirty="0"/>
            <a:t>OR</a:t>
          </a:r>
          <a:r>
            <a:rPr lang="en-US" sz="2200" b="0" i="0" kern="1200" dirty="0"/>
            <a:t> if using time as a control, document the time items have been out of temperature control and then discarded</a:t>
          </a:r>
          <a:endParaRPr lang="en-US" sz="2200" kern="1200" dirty="0"/>
        </a:p>
      </dsp:txBody>
      <dsp:txXfrm>
        <a:off x="1058686" y="3439103"/>
        <a:ext cx="9456913" cy="91661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50D7D0-D0C0-4025-80D7-FD1CF1A05A97}">
      <dsp:nvSpPr>
        <dsp:cNvPr id="0" name=""/>
        <dsp:cNvSpPr/>
      </dsp:nvSpPr>
      <dsp:spPr>
        <a:xfrm>
          <a:off x="3953" y="12016"/>
          <a:ext cx="2377306" cy="892800"/>
        </a:xfrm>
        <a:prstGeom prst="rect">
          <a:avLst/>
        </a:prstGeom>
        <a:solidFill>
          <a:schemeClr val="accent6"/>
        </a:solidFill>
        <a:ln w="25400" cap="flat" cmpd="sng" algn="ctr">
          <a:solidFill>
            <a:schemeClr val="accent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125984" rIns="220472" bIns="125984" numCol="1" spcCol="1270" anchor="ctr" anchorCtr="0">
          <a:noAutofit/>
        </a:bodyPr>
        <a:lstStyle/>
        <a:p>
          <a:pPr marL="0" lvl="0" indent="0" algn="ctr" defTabSz="1377950">
            <a:lnSpc>
              <a:spcPct val="90000"/>
            </a:lnSpc>
            <a:spcBef>
              <a:spcPct val="0"/>
            </a:spcBef>
            <a:spcAft>
              <a:spcPct val="35000"/>
            </a:spcAft>
            <a:buNone/>
          </a:pPr>
          <a:r>
            <a:rPr lang="en-US" sz="3100" kern="1200"/>
            <a:t>Call</a:t>
          </a:r>
        </a:p>
      </dsp:txBody>
      <dsp:txXfrm>
        <a:off x="3953" y="12016"/>
        <a:ext cx="2377306" cy="892800"/>
      </dsp:txXfrm>
    </dsp:sp>
    <dsp:sp modelId="{77706C2C-721D-47FB-841F-8B2B69AA0A01}">
      <dsp:nvSpPr>
        <dsp:cNvPr id="0" name=""/>
        <dsp:cNvSpPr/>
      </dsp:nvSpPr>
      <dsp:spPr>
        <a:xfrm>
          <a:off x="3953" y="904816"/>
          <a:ext cx="2377306" cy="3435710"/>
        </a:xfrm>
        <a:prstGeom prst="rect">
          <a:avLst/>
        </a:prstGeom>
        <a:solidFill>
          <a:schemeClr val="accent6">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If staff feel unsafe or threatened at a site, call the police</a:t>
          </a:r>
        </a:p>
      </dsp:txBody>
      <dsp:txXfrm>
        <a:off x="3953" y="904816"/>
        <a:ext cx="2377306" cy="3435710"/>
      </dsp:txXfrm>
    </dsp:sp>
    <dsp:sp modelId="{A3662F27-3046-40B4-883D-6B0FEC56A6C7}">
      <dsp:nvSpPr>
        <dsp:cNvPr id="0" name=""/>
        <dsp:cNvSpPr/>
      </dsp:nvSpPr>
      <dsp:spPr>
        <a:xfrm>
          <a:off x="2695016" y="12016"/>
          <a:ext cx="2377306" cy="892800"/>
        </a:xfrm>
        <a:prstGeom prst="rect">
          <a:avLst/>
        </a:prstGeom>
        <a:solidFill>
          <a:schemeClr val="accent6"/>
        </a:solidFill>
        <a:ln w="25400" cap="flat" cmpd="sng" algn="ctr">
          <a:solidFill>
            <a:schemeClr val="accent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125984" rIns="220472" bIns="125984" numCol="1" spcCol="1270" anchor="ctr" anchorCtr="0">
          <a:noAutofit/>
        </a:bodyPr>
        <a:lstStyle/>
        <a:p>
          <a:pPr marL="0" lvl="0" indent="0" algn="ctr" defTabSz="1377950">
            <a:lnSpc>
              <a:spcPct val="90000"/>
            </a:lnSpc>
            <a:spcBef>
              <a:spcPct val="0"/>
            </a:spcBef>
            <a:spcAft>
              <a:spcPct val="35000"/>
            </a:spcAft>
            <a:buNone/>
          </a:pPr>
          <a:r>
            <a:rPr lang="en-US" sz="3100" kern="1200"/>
            <a:t>Call</a:t>
          </a:r>
        </a:p>
      </dsp:txBody>
      <dsp:txXfrm>
        <a:off x="2695016" y="12016"/>
        <a:ext cx="2377306" cy="892800"/>
      </dsp:txXfrm>
    </dsp:sp>
    <dsp:sp modelId="{896FAA2C-6E9B-4BA3-9148-98FC669451E3}">
      <dsp:nvSpPr>
        <dsp:cNvPr id="0" name=""/>
        <dsp:cNvSpPr/>
      </dsp:nvSpPr>
      <dsp:spPr>
        <a:xfrm>
          <a:off x="2695016" y="904816"/>
          <a:ext cx="2377306" cy="3435710"/>
        </a:xfrm>
        <a:prstGeom prst="rect">
          <a:avLst/>
        </a:prstGeom>
        <a:solidFill>
          <a:schemeClr val="accent6">
            <a:lumMod val="20000"/>
            <a:lumOff val="80000"/>
            <a:alpha val="90000"/>
          </a:schemeClr>
        </a:solidFill>
        <a:ln w="25400" cap="flat" cmpd="sng" algn="ctr">
          <a:solidFill>
            <a:schemeClr val="accent5">
              <a:tint val="40000"/>
              <a:alpha val="90000"/>
              <a:hueOff val="-2463918"/>
              <a:satOff val="-4272"/>
              <a:lumOff val="-43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If children are unsafe or being threatened, call the police</a:t>
          </a:r>
        </a:p>
      </dsp:txBody>
      <dsp:txXfrm>
        <a:off x="2695016" y="904816"/>
        <a:ext cx="2377306" cy="3435710"/>
      </dsp:txXfrm>
    </dsp:sp>
    <dsp:sp modelId="{8D00AA07-DF26-4B83-88C4-3CEB9CC6A10F}">
      <dsp:nvSpPr>
        <dsp:cNvPr id="0" name=""/>
        <dsp:cNvSpPr/>
      </dsp:nvSpPr>
      <dsp:spPr>
        <a:xfrm>
          <a:off x="8033542" y="42452"/>
          <a:ext cx="2377306" cy="892800"/>
        </a:xfrm>
        <a:prstGeom prst="rect">
          <a:avLst/>
        </a:prstGeom>
        <a:solidFill>
          <a:schemeClr val="accent4"/>
        </a:solidFill>
        <a:ln w="25400" cap="flat" cmpd="sng" algn="ctr">
          <a:solidFill>
            <a:schemeClr val="accent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125984" rIns="220472" bIns="125984" numCol="1" spcCol="1270" anchor="ctr" anchorCtr="0">
          <a:noAutofit/>
        </a:bodyPr>
        <a:lstStyle/>
        <a:p>
          <a:pPr marL="0" lvl="0" indent="0" algn="ctr" defTabSz="1377950">
            <a:lnSpc>
              <a:spcPct val="90000"/>
            </a:lnSpc>
            <a:spcBef>
              <a:spcPct val="0"/>
            </a:spcBef>
            <a:spcAft>
              <a:spcPct val="35000"/>
            </a:spcAft>
            <a:buNone/>
          </a:pPr>
          <a:r>
            <a:rPr lang="en-US" sz="3100" kern="1200"/>
            <a:t>Do</a:t>
          </a:r>
        </a:p>
      </dsp:txBody>
      <dsp:txXfrm>
        <a:off x="8033542" y="42452"/>
        <a:ext cx="2377306" cy="892800"/>
      </dsp:txXfrm>
    </dsp:sp>
    <dsp:sp modelId="{DC64FE66-C76F-4763-A34A-57B8D6E62FEB}">
      <dsp:nvSpPr>
        <dsp:cNvPr id="0" name=""/>
        <dsp:cNvSpPr/>
      </dsp:nvSpPr>
      <dsp:spPr>
        <a:xfrm>
          <a:off x="8024009" y="910691"/>
          <a:ext cx="2377306" cy="3435710"/>
        </a:xfrm>
        <a:prstGeom prst="rect">
          <a:avLst/>
        </a:prstGeom>
        <a:solidFill>
          <a:schemeClr val="accent4">
            <a:lumMod val="20000"/>
            <a:lumOff val="80000"/>
            <a:alpha val="90000"/>
          </a:schemeClr>
        </a:solidFill>
        <a:ln w="25400" cap="flat" cmpd="sng" algn="ctr">
          <a:solidFill>
            <a:schemeClr val="accent4">
              <a:lumMod val="20000"/>
              <a:lumOff val="80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If a parent or other adult becomes agitated, do what the person is asking first and then explain the requirements </a:t>
          </a:r>
        </a:p>
        <a:p>
          <a:pPr marL="114300" lvl="1" indent="-114300" algn="l" defTabSz="622300">
            <a:lnSpc>
              <a:spcPct val="90000"/>
            </a:lnSpc>
            <a:spcBef>
              <a:spcPct val="0"/>
            </a:spcBef>
            <a:spcAft>
              <a:spcPct val="15000"/>
            </a:spcAft>
            <a:buChar char="•"/>
          </a:pPr>
          <a:r>
            <a:rPr lang="en-US" sz="1400" i="1" kern="1200" dirty="0"/>
            <a:t>Try to explain the rules in a way that eases the tension and prioritizes everyone’s safety first</a:t>
          </a:r>
        </a:p>
      </dsp:txBody>
      <dsp:txXfrm>
        <a:off x="8024009" y="910691"/>
        <a:ext cx="2377306" cy="3435710"/>
      </dsp:txXfrm>
    </dsp:sp>
    <dsp:sp modelId="{5E1DA2C4-7987-43DD-B7ED-9B55D7CF63D4}">
      <dsp:nvSpPr>
        <dsp:cNvPr id="0" name=""/>
        <dsp:cNvSpPr/>
      </dsp:nvSpPr>
      <dsp:spPr>
        <a:xfrm>
          <a:off x="5370579" y="0"/>
          <a:ext cx="2377306" cy="892800"/>
        </a:xfrm>
        <a:prstGeom prst="rect">
          <a:avLst/>
        </a:prstGeom>
        <a:solidFill>
          <a:schemeClr val="accent5">
            <a:hueOff val="-7353344"/>
            <a:satOff val="-10228"/>
            <a:lumOff val="-3922"/>
            <a:alphaOff val="0"/>
          </a:schemeClr>
        </a:solidFill>
        <a:ln w="25400" cap="flat" cmpd="sng" algn="ctr">
          <a:solidFill>
            <a:schemeClr val="accent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125984" rIns="220472" bIns="125984" numCol="1" spcCol="1270" anchor="ctr" anchorCtr="0">
          <a:noAutofit/>
        </a:bodyPr>
        <a:lstStyle/>
        <a:p>
          <a:pPr marL="0" lvl="0" indent="0" algn="ctr" defTabSz="1377950">
            <a:lnSpc>
              <a:spcPct val="90000"/>
            </a:lnSpc>
            <a:spcBef>
              <a:spcPct val="0"/>
            </a:spcBef>
            <a:spcAft>
              <a:spcPct val="35000"/>
            </a:spcAft>
            <a:buNone/>
          </a:pPr>
          <a:r>
            <a:rPr lang="en-US" sz="3100" kern="1200"/>
            <a:t>Call</a:t>
          </a:r>
        </a:p>
      </dsp:txBody>
      <dsp:txXfrm>
        <a:off x="5370579" y="0"/>
        <a:ext cx="2377306" cy="892800"/>
      </dsp:txXfrm>
    </dsp:sp>
    <dsp:sp modelId="{C965E4B4-0757-45F7-836A-5DFA19CEF7C2}">
      <dsp:nvSpPr>
        <dsp:cNvPr id="0" name=""/>
        <dsp:cNvSpPr/>
      </dsp:nvSpPr>
      <dsp:spPr>
        <a:xfrm>
          <a:off x="5362567" y="916833"/>
          <a:ext cx="2377306" cy="3435710"/>
        </a:xfrm>
        <a:prstGeom prst="rect">
          <a:avLst/>
        </a:prstGeom>
        <a:solidFill>
          <a:schemeClr val="accent6">
            <a:lumMod val="20000"/>
            <a:lumOff val="80000"/>
            <a:alpha val="90000"/>
          </a:schemeClr>
        </a:solidFill>
        <a:ln w="25400" cap="flat" cmpd="sng" algn="ctr">
          <a:solidFill>
            <a:schemeClr val="accent5">
              <a:tint val="40000"/>
              <a:alpha val="90000"/>
              <a:hueOff val="-7391755"/>
              <a:satOff val="-12816"/>
              <a:lumOff val="-128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If someone at the site continues to cause disruption, call the monitor or director</a:t>
          </a:r>
        </a:p>
        <a:p>
          <a:pPr marL="114300" lvl="1" indent="-114300" algn="l" defTabSz="622300">
            <a:lnSpc>
              <a:spcPct val="90000"/>
            </a:lnSpc>
            <a:spcBef>
              <a:spcPct val="0"/>
            </a:spcBef>
            <a:spcAft>
              <a:spcPct val="15000"/>
            </a:spcAft>
            <a:buChar char="•"/>
          </a:pPr>
          <a:r>
            <a:rPr lang="en-US" sz="1400" i="1" kern="1200" dirty="0"/>
            <a:t>Most parents may not know the rules and just need a gentle reminder of the policies that must be followed</a:t>
          </a:r>
          <a:endParaRPr lang="en-US" sz="2000" kern="1200" dirty="0"/>
        </a:p>
      </dsp:txBody>
      <dsp:txXfrm>
        <a:off x="5362567" y="916833"/>
        <a:ext cx="2377306" cy="343571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BCDD18-146A-47CF-9E80-920CF6A08A3A}">
      <dsp:nvSpPr>
        <dsp:cNvPr id="0" name=""/>
        <dsp:cNvSpPr/>
      </dsp:nvSpPr>
      <dsp:spPr>
        <a:xfrm>
          <a:off x="0" y="671"/>
          <a:ext cx="5257800" cy="157238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FB52E0-F69E-443F-A0D1-A34DFA788AED}">
      <dsp:nvSpPr>
        <dsp:cNvPr id="0" name=""/>
        <dsp:cNvSpPr/>
      </dsp:nvSpPr>
      <dsp:spPr>
        <a:xfrm>
          <a:off x="475646" y="354458"/>
          <a:ext cx="864811" cy="86481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FD11C58-364E-46E5-91EF-0D7599856C06}">
      <dsp:nvSpPr>
        <dsp:cNvPr id="0" name=""/>
        <dsp:cNvSpPr/>
      </dsp:nvSpPr>
      <dsp:spPr>
        <a:xfrm>
          <a:off x="1816103" y="671"/>
          <a:ext cx="344169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889000">
            <a:lnSpc>
              <a:spcPct val="100000"/>
            </a:lnSpc>
            <a:spcBef>
              <a:spcPct val="0"/>
            </a:spcBef>
            <a:spcAft>
              <a:spcPct val="35000"/>
            </a:spcAft>
            <a:buNone/>
          </a:pPr>
          <a:r>
            <a:rPr lang="en-US" sz="2000" b="1" kern="1200" dirty="0"/>
            <a:t>All sponsor monitors must be trained annually. </a:t>
          </a:r>
        </a:p>
      </dsp:txBody>
      <dsp:txXfrm>
        <a:off x="1816103" y="671"/>
        <a:ext cx="3441696" cy="1572384"/>
      </dsp:txXfrm>
    </dsp:sp>
    <dsp:sp modelId="{72995C08-00FB-4D55-AD0C-190E16EDF683}">
      <dsp:nvSpPr>
        <dsp:cNvPr id="0" name=""/>
        <dsp:cNvSpPr/>
      </dsp:nvSpPr>
      <dsp:spPr>
        <a:xfrm>
          <a:off x="0" y="2021012"/>
          <a:ext cx="5257800" cy="157238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EF5E7B-CA53-4088-83E3-113ECA300637}">
      <dsp:nvSpPr>
        <dsp:cNvPr id="0" name=""/>
        <dsp:cNvSpPr/>
      </dsp:nvSpPr>
      <dsp:spPr>
        <a:xfrm>
          <a:off x="475646" y="2319938"/>
          <a:ext cx="864811" cy="86481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646C3E4-A435-4C16-BEE3-959CC956B6F7}">
      <dsp:nvSpPr>
        <dsp:cNvPr id="0" name=""/>
        <dsp:cNvSpPr/>
      </dsp:nvSpPr>
      <dsp:spPr>
        <a:xfrm>
          <a:off x="1697846" y="2021012"/>
          <a:ext cx="344169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889000">
            <a:lnSpc>
              <a:spcPct val="100000"/>
            </a:lnSpc>
            <a:spcBef>
              <a:spcPct val="0"/>
            </a:spcBef>
            <a:spcAft>
              <a:spcPct val="35000"/>
            </a:spcAft>
            <a:buNone/>
          </a:pPr>
          <a:r>
            <a:rPr lang="en-US" sz="2000" b="1" kern="1200" dirty="0"/>
            <a:t>Make a Sponsor Monitor’s Guide available during this training for reference</a:t>
          </a:r>
          <a:r>
            <a:rPr lang="en-US" sz="1800" b="1" kern="1200" dirty="0"/>
            <a:t>.</a:t>
          </a:r>
        </a:p>
      </dsp:txBody>
      <dsp:txXfrm>
        <a:off x="1697846" y="2021012"/>
        <a:ext cx="3441696" cy="1572384"/>
      </dsp:txXfrm>
    </dsp:sp>
    <dsp:sp modelId="{97823207-A5E0-4F2D-86A9-807F81090BA4}">
      <dsp:nvSpPr>
        <dsp:cNvPr id="0" name=""/>
        <dsp:cNvSpPr/>
      </dsp:nvSpPr>
      <dsp:spPr>
        <a:xfrm>
          <a:off x="0" y="3932303"/>
          <a:ext cx="5257800" cy="157238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AA9A9D-9989-43E0-A544-D6447A311503}">
      <dsp:nvSpPr>
        <dsp:cNvPr id="0" name=""/>
        <dsp:cNvSpPr/>
      </dsp:nvSpPr>
      <dsp:spPr>
        <a:xfrm>
          <a:off x="475646" y="4285418"/>
          <a:ext cx="864811" cy="864811"/>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C0F40B-DF60-4A28-9988-129017741C36}">
      <dsp:nvSpPr>
        <dsp:cNvPr id="0" name=""/>
        <dsp:cNvSpPr/>
      </dsp:nvSpPr>
      <dsp:spPr>
        <a:xfrm>
          <a:off x="1816103" y="3931632"/>
          <a:ext cx="344169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889000">
            <a:lnSpc>
              <a:spcPct val="100000"/>
            </a:lnSpc>
            <a:spcBef>
              <a:spcPct val="0"/>
            </a:spcBef>
            <a:spcAft>
              <a:spcPct val="35000"/>
            </a:spcAft>
            <a:buNone/>
          </a:pPr>
          <a:r>
            <a:rPr lang="en-US" sz="2000" b="1" u="none" kern="1200" dirty="0">
              <a:solidFill>
                <a:schemeClr val="bg1"/>
              </a:solidFill>
              <a:hlinkClick xmlns:r="http://schemas.openxmlformats.org/officeDocument/2006/relationships" r:id="rId4">
                <a:extLst>
                  <a:ext uri="{A12FA001-AC4F-418D-AE19-62706E023703}">
                    <ahyp:hlinkClr xmlns:ahyp="http://schemas.microsoft.com/office/drawing/2018/hyperlinkcolor" val="tx"/>
                  </a:ext>
                </a:extLst>
              </a:hlinkClick>
            </a:rPr>
            <a:t>Link</a:t>
          </a:r>
          <a:r>
            <a:rPr lang="en-US" sz="2000" u="none" kern="1200" dirty="0">
              <a:solidFill>
                <a:schemeClr val="bg1"/>
              </a:solidFill>
              <a:hlinkClick xmlns:r="http://schemas.openxmlformats.org/officeDocument/2006/relationships" r:id="rId4">
                <a:extLst>
                  <a:ext uri="{A12FA001-AC4F-418D-AE19-62706E023703}">
                    <ahyp:hlinkClr xmlns:ahyp="http://schemas.microsoft.com/office/drawing/2018/hyperlinkcolor" val="tx"/>
                  </a:ext>
                </a:extLst>
              </a:hlinkClick>
            </a:rPr>
            <a:t>: </a:t>
          </a:r>
          <a:r>
            <a:rPr lang="en-US" sz="2000" kern="1200" dirty="0">
              <a:hlinkClick xmlns:r="http://schemas.openxmlformats.org/officeDocument/2006/relationships" r:id="rId4"/>
            </a:rPr>
            <a:t>SFSP Sponsor Monitor's Guide | Food and Nutrition Service</a:t>
          </a:r>
          <a:endParaRPr lang="en-US" sz="2000" kern="1200" dirty="0"/>
        </a:p>
      </dsp:txBody>
      <dsp:txXfrm>
        <a:off x="1816103" y="3931632"/>
        <a:ext cx="3441696" cy="15723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CF460F-A1C9-44BA-8A89-47CF68AFEAB4}">
      <dsp:nvSpPr>
        <dsp:cNvPr id="0" name=""/>
        <dsp:cNvSpPr/>
      </dsp:nvSpPr>
      <dsp:spPr>
        <a:xfrm>
          <a:off x="2070425" y="119590"/>
          <a:ext cx="1510523" cy="1510523"/>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93AF6E-B631-426C-8E63-9EC742882659}">
      <dsp:nvSpPr>
        <dsp:cNvPr id="0" name=""/>
        <dsp:cNvSpPr/>
      </dsp:nvSpPr>
      <dsp:spPr>
        <a:xfrm>
          <a:off x="678687" y="1663400"/>
          <a:ext cx="4315781" cy="1456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dirty="0"/>
            <a:t>SFSP Sponsors may, but are not required to, provide </a:t>
          </a:r>
          <a:r>
            <a:rPr lang="en-US" sz="1400" b="1" kern="1200" dirty="0"/>
            <a:t>program adults</a:t>
          </a:r>
          <a:r>
            <a:rPr lang="en-US" sz="1400" u="sng" kern="1200" dirty="0"/>
            <a:t> </a:t>
          </a:r>
          <a:r>
            <a:rPr lang="en-US" sz="1400" kern="1200" dirty="0"/>
            <a:t>one meal free of charge. This is considered an allowable expense. </a:t>
          </a:r>
          <a:r>
            <a:rPr lang="en-US" sz="1400" b="1" kern="1200" dirty="0"/>
            <a:t>Meals must be marked on the daily meal count form in the appropriate adult meal section but never claimed for reimbursement! </a:t>
          </a:r>
          <a:r>
            <a:rPr lang="en-US" sz="1400" kern="1200" dirty="0"/>
            <a:t>Reimbursement is only for meals served to children.</a:t>
          </a:r>
        </a:p>
      </dsp:txBody>
      <dsp:txXfrm>
        <a:off x="678687" y="1663400"/>
        <a:ext cx="4315781" cy="1456576"/>
      </dsp:txXfrm>
    </dsp:sp>
    <dsp:sp modelId="{8A4CA36E-D321-4362-8B52-EDA8375CC08C}">
      <dsp:nvSpPr>
        <dsp:cNvPr id="0" name=""/>
        <dsp:cNvSpPr/>
      </dsp:nvSpPr>
      <dsp:spPr>
        <a:xfrm>
          <a:off x="678687" y="3190751"/>
          <a:ext cx="4315781" cy="347264"/>
        </a:xfrm>
        <a:prstGeom prst="rect">
          <a:avLst/>
        </a:prstGeom>
        <a:noFill/>
        <a:ln>
          <a:noFill/>
        </a:ln>
        <a:effectLst/>
      </dsp:spPr>
      <dsp:style>
        <a:lnRef idx="0">
          <a:scrgbClr r="0" g="0" b="0"/>
        </a:lnRef>
        <a:fillRef idx="0">
          <a:scrgbClr r="0" g="0" b="0"/>
        </a:fillRef>
        <a:effectRef idx="0">
          <a:scrgbClr r="0" g="0" b="0"/>
        </a:effectRef>
        <a:fontRef idx="minor"/>
      </dsp:style>
    </dsp:sp>
    <dsp:sp modelId="{70E1CA18-0C09-48D5-A56F-4B93D445E63F}">
      <dsp:nvSpPr>
        <dsp:cNvPr id="0" name=""/>
        <dsp:cNvSpPr/>
      </dsp:nvSpPr>
      <dsp:spPr>
        <a:xfrm>
          <a:off x="7178023" y="119590"/>
          <a:ext cx="1510523" cy="151052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329139-BE28-4740-90ED-E383891843D6}">
      <dsp:nvSpPr>
        <dsp:cNvPr id="0" name=""/>
        <dsp:cNvSpPr/>
      </dsp:nvSpPr>
      <dsp:spPr>
        <a:xfrm>
          <a:off x="5773683" y="1754844"/>
          <a:ext cx="4315781" cy="1456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dirty="0"/>
            <a:t>If the site offers meals to Non-Program adults, the meals must either be purchased, or donations must be obtained from an outside source to cover the cost of the meals.</a:t>
          </a:r>
        </a:p>
      </dsp:txBody>
      <dsp:txXfrm>
        <a:off x="5773683" y="1754844"/>
        <a:ext cx="4315781" cy="1456576"/>
      </dsp:txXfrm>
    </dsp:sp>
    <dsp:sp modelId="{5C7B8F54-915A-4BA0-9528-FCCBE1958FC3}">
      <dsp:nvSpPr>
        <dsp:cNvPr id="0" name=""/>
        <dsp:cNvSpPr/>
      </dsp:nvSpPr>
      <dsp:spPr>
        <a:xfrm>
          <a:off x="5749730" y="3190751"/>
          <a:ext cx="4315781" cy="347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endParaRPr lang="en-US" sz="1100" kern="1200" dirty="0"/>
        </a:p>
      </dsp:txBody>
      <dsp:txXfrm>
        <a:off x="5749730" y="3190751"/>
        <a:ext cx="4315781" cy="34726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F1C34B-F63D-420F-AAA4-EE9C009F457B}">
      <dsp:nvSpPr>
        <dsp:cNvPr id="0" name=""/>
        <dsp:cNvSpPr/>
      </dsp:nvSpPr>
      <dsp:spPr>
        <a:xfrm>
          <a:off x="0" y="531"/>
          <a:ext cx="105156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7B54E2-0605-4942-AF63-1E3A48109E41}">
      <dsp:nvSpPr>
        <dsp:cNvPr id="0" name=""/>
        <dsp:cNvSpPr/>
      </dsp:nvSpPr>
      <dsp:spPr>
        <a:xfrm>
          <a:off x="376522" y="280590"/>
          <a:ext cx="684586" cy="68458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2C84D58-BF19-42A7-9F7B-980BE399E8B9}">
      <dsp:nvSpPr>
        <dsp:cNvPr id="0" name=""/>
        <dsp:cNvSpPr/>
      </dsp:nvSpPr>
      <dsp:spPr>
        <a:xfrm>
          <a:off x="1437631" y="531"/>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889000">
            <a:lnSpc>
              <a:spcPct val="90000"/>
            </a:lnSpc>
            <a:spcBef>
              <a:spcPct val="0"/>
            </a:spcBef>
            <a:spcAft>
              <a:spcPct val="35000"/>
            </a:spcAft>
            <a:buNone/>
          </a:pPr>
          <a:r>
            <a:rPr lang="en-US" sz="2000" b="0" i="0" kern="1200" dirty="0"/>
            <a:t>The role of the sponsor’s monitor is to ensure full compliance of all SFSP regulations through sponsor self-monitoring visits. </a:t>
          </a:r>
          <a:endParaRPr lang="en-US" sz="2000" kern="1200" dirty="0"/>
        </a:p>
      </dsp:txBody>
      <dsp:txXfrm>
        <a:off x="1437631" y="531"/>
        <a:ext cx="9077968" cy="1244702"/>
      </dsp:txXfrm>
    </dsp:sp>
    <dsp:sp modelId="{750ADF9F-D39A-4FE1-8B66-CFF5622B0EFF}">
      <dsp:nvSpPr>
        <dsp:cNvPr id="0" name=""/>
        <dsp:cNvSpPr/>
      </dsp:nvSpPr>
      <dsp:spPr>
        <a:xfrm>
          <a:off x="0" y="1556410"/>
          <a:ext cx="105156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FCAA7B-D773-4BAF-8077-11C7F74CACD9}">
      <dsp:nvSpPr>
        <dsp:cNvPr id="0" name=""/>
        <dsp:cNvSpPr/>
      </dsp:nvSpPr>
      <dsp:spPr>
        <a:xfrm>
          <a:off x="376522" y="1836468"/>
          <a:ext cx="684586" cy="68458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BC3E727-6BDB-4797-9A84-63155F0FAC90}">
      <dsp:nvSpPr>
        <dsp:cNvPr id="0" name=""/>
        <dsp:cNvSpPr/>
      </dsp:nvSpPr>
      <dsp:spPr>
        <a:xfrm>
          <a:off x="1437631" y="1556410"/>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889000">
            <a:lnSpc>
              <a:spcPct val="90000"/>
            </a:lnSpc>
            <a:spcBef>
              <a:spcPct val="0"/>
            </a:spcBef>
            <a:spcAft>
              <a:spcPct val="35000"/>
            </a:spcAft>
            <a:buNone/>
          </a:pPr>
          <a:r>
            <a:rPr lang="en-US" sz="2000" b="0" i="0" kern="1200" dirty="0"/>
            <a:t>The sponsor monitor must be independent of the day-to-day operations of the sites they monitor. </a:t>
          </a:r>
          <a:endParaRPr lang="en-US" sz="2000" kern="1200" dirty="0"/>
        </a:p>
      </dsp:txBody>
      <dsp:txXfrm>
        <a:off x="1437631" y="1556410"/>
        <a:ext cx="9077968" cy="1244702"/>
      </dsp:txXfrm>
    </dsp:sp>
    <dsp:sp modelId="{3ACAB493-29B8-4F41-BAF5-0141EE771768}">
      <dsp:nvSpPr>
        <dsp:cNvPr id="0" name=""/>
        <dsp:cNvSpPr/>
      </dsp:nvSpPr>
      <dsp:spPr>
        <a:xfrm>
          <a:off x="0" y="3112289"/>
          <a:ext cx="105156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DD865D-EAC2-4FAA-B38A-4FD373FC309A}">
      <dsp:nvSpPr>
        <dsp:cNvPr id="0" name=""/>
        <dsp:cNvSpPr/>
      </dsp:nvSpPr>
      <dsp:spPr>
        <a:xfrm>
          <a:off x="376522" y="3392347"/>
          <a:ext cx="684586" cy="68458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0015945-A5F2-4702-BBED-CF5E6A9EE35D}">
      <dsp:nvSpPr>
        <dsp:cNvPr id="0" name=""/>
        <dsp:cNvSpPr/>
      </dsp:nvSpPr>
      <dsp:spPr>
        <a:xfrm>
          <a:off x="1437631" y="3112289"/>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chemeClr val="bg2"/>
              </a:solidFill>
            </a:rPr>
            <a:t>The sponsor monitor must be knowledgeable of all SFSP requirements and regulations and be able to objectively monitor sites, answer questions and provide training and technical assistance to site staff.</a:t>
          </a:r>
          <a:endParaRPr lang="en-US" sz="2000" kern="1200" dirty="0">
            <a:solidFill>
              <a:schemeClr val="bg2"/>
            </a:solidFill>
          </a:endParaRPr>
        </a:p>
      </dsp:txBody>
      <dsp:txXfrm>
        <a:off x="1437631" y="3112289"/>
        <a:ext cx="9077968" cy="124470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84D667-E755-4A9A-8F25-0B7C6EE9227C}">
      <dsp:nvSpPr>
        <dsp:cNvPr id="0" name=""/>
        <dsp:cNvSpPr/>
      </dsp:nvSpPr>
      <dsp:spPr>
        <a:xfrm>
          <a:off x="697998" y="288761"/>
          <a:ext cx="1098000" cy="109800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E39263-42DE-430F-954F-1368413C0C77}">
      <dsp:nvSpPr>
        <dsp:cNvPr id="0" name=""/>
        <dsp:cNvSpPr/>
      </dsp:nvSpPr>
      <dsp:spPr>
        <a:xfrm>
          <a:off x="931998" y="522762"/>
          <a:ext cx="630000" cy="63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5ED4E92-0012-4530-ACDF-D02AEFF44CA2}">
      <dsp:nvSpPr>
        <dsp:cNvPr id="0" name=""/>
        <dsp:cNvSpPr/>
      </dsp:nvSpPr>
      <dsp:spPr>
        <a:xfrm>
          <a:off x="346998" y="1728762"/>
          <a:ext cx="1800000" cy="234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0" i="0" kern="1200" dirty="0"/>
            <a:t>Knowledge of meal pattern requirements in case site staff need to make changes to the planned menu or need menu planning assistance.</a:t>
          </a:r>
          <a:endParaRPr lang="en-US" sz="1600" kern="1200" dirty="0"/>
        </a:p>
      </dsp:txBody>
      <dsp:txXfrm>
        <a:off x="346998" y="1728762"/>
        <a:ext cx="1800000" cy="2340000"/>
      </dsp:txXfrm>
    </dsp:sp>
    <dsp:sp modelId="{CD5C1DE5-DB3F-43AD-AC75-E64A15010EB1}">
      <dsp:nvSpPr>
        <dsp:cNvPr id="0" name=""/>
        <dsp:cNvSpPr/>
      </dsp:nvSpPr>
      <dsp:spPr>
        <a:xfrm>
          <a:off x="2812998" y="288761"/>
          <a:ext cx="1098000" cy="109800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A211DC-50D6-4F15-A9F0-52022D6E403E}">
      <dsp:nvSpPr>
        <dsp:cNvPr id="0" name=""/>
        <dsp:cNvSpPr/>
      </dsp:nvSpPr>
      <dsp:spPr>
        <a:xfrm>
          <a:off x="3046998" y="522762"/>
          <a:ext cx="630000" cy="63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08859EE-2E40-4E38-AA5E-0B755C6E21B2}">
      <dsp:nvSpPr>
        <dsp:cNvPr id="0" name=""/>
        <dsp:cNvSpPr/>
      </dsp:nvSpPr>
      <dsp:spPr>
        <a:xfrm>
          <a:off x="2461998" y="1728762"/>
          <a:ext cx="1800000" cy="234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0" i="0" kern="1200" dirty="0"/>
            <a:t>Understand meal counting requirements thoroughly enough to provide corrective technical assistance, as necessary.</a:t>
          </a:r>
          <a:endParaRPr lang="en-US" sz="1600" kern="1200" dirty="0"/>
        </a:p>
      </dsp:txBody>
      <dsp:txXfrm>
        <a:off x="2461998" y="1728762"/>
        <a:ext cx="1800000" cy="2340000"/>
      </dsp:txXfrm>
    </dsp:sp>
    <dsp:sp modelId="{648355FB-CD90-4FFD-A1F7-E5760FEFA93E}">
      <dsp:nvSpPr>
        <dsp:cNvPr id="0" name=""/>
        <dsp:cNvSpPr/>
      </dsp:nvSpPr>
      <dsp:spPr>
        <a:xfrm>
          <a:off x="4927998" y="288761"/>
          <a:ext cx="1098000" cy="109800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ED642A-3B76-47E4-A42E-C682312DF072}">
      <dsp:nvSpPr>
        <dsp:cNvPr id="0" name=""/>
        <dsp:cNvSpPr/>
      </dsp:nvSpPr>
      <dsp:spPr>
        <a:xfrm>
          <a:off x="5161998" y="522762"/>
          <a:ext cx="630000" cy="63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60D693F-94C3-4FC6-90F8-2AABEF0C280C}">
      <dsp:nvSpPr>
        <dsp:cNvPr id="0" name=""/>
        <dsp:cNvSpPr/>
      </dsp:nvSpPr>
      <dsp:spPr>
        <a:xfrm>
          <a:off x="4576998" y="1728762"/>
          <a:ext cx="1800000" cy="234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0" i="0" kern="1200" dirty="0"/>
            <a:t>Have a good understanding of food safety practices to be able to make suggestions when potential issues are noted.</a:t>
          </a:r>
          <a:endParaRPr lang="en-US" sz="1600" kern="1200" dirty="0"/>
        </a:p>
      </dsp:txBody>
      <dsp:txXfrm>
        <a:off x="4576998" y="1728762"/>
        <a:ext cx="1800000" cy="2340000"/>
      </dsp:txXfrm>
    </dsp:sp>
    <dsp:sp modelId="{D252CC47-8CD8-49A5-8FF9-92A02FE5DB3D}">
      <dsp:nvSpPr>
        <dsp:cNvPr id="0" name=""/>
        <dsp:cNvSpPr/>
      </dsp:nvSpPr>
      <dsp:spPr>
        <a:xfrm>
          <a:off x="7042998" y="288761"/>
          <a:ext cx="1098000" cy="109800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A09525-5792-48A1-8E45-BEBCF21CC96D}">
      <dsp:nvSpPr>
        <dsp:cNvPr id="0" name=""/>
        <dsp:cNvSpPr/>
      </dsp:nvSpPr>
      <dsp:spPr>
        <a:xfrm>
          <a:off x="7276998" y="522762"/>
          <a:ext cx="630000" cy="63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D1B420C-2AD7-4F72-B093-3FBF225816D4}">
      <dsp:nvSpPr>
        <dsp:cNvPr id="0" name=""/>
        <dsp:cNvSpPr/>
      </dsp:nvSpPr>
      <dsp:spPr>
        <a:xfrm>
          <a:off x="6691998" y="1728762"/>
          <a:ext cx="1800000" cy="234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0" i="0" kern="1200" dirty="0"/>
            <a:t>Be able to provide Civil Rights training to site staff who may have missed training or who are newly hired.</a:t>
          </a:r>
          <a:endParaRPr lang="en-US" sz="1600" kern="1200" dirty="0"/>
        </a:p>
      </dsp:txBody>
      <dsp:txXfrm>
        <a:off x="6691998" y="1728762"/>
        <a:ext cx="1800000" cy="2340000"/>
      </dsp:txXfrm>
    </dsp:sp>
    <dsp:sp modelId="{414F8373-09BC-448C-A78D-6F8F351E0420}">
      <dsp:nvSpPr>
        <dsp:cNvPr id="0" name=""/>
        <dsp:cNvSpPr/>
      </dsp:nvSpPr>
      <dsp:spPr>
        <a:xfrm>
          <a:off x="9157998" y="288761"/>
          <a:ext cx="1098000" cy="109800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F3E897-12AA-461B-ABC3-A84AE2AC9AAD}">
      <dsp:nvSpPr>
        <dsp:cNvPr id="0" name=""/>
        <dsp:cNvSpPr/>
      </dsp:nvSpPr>
      <dsp:spPr>
        <a:xfrm>
          <a:off x="9391998" y="522762"/>
          <a:ext cx="630000" cy="63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B9125E3-9CA1-4BF9-AD4E-F0365C484169}">
      <dsp:nvSpPr>
        <dsp:cNvPr id="0" name=""/>
        <dsp:cNvSpPr/>
      </dsp:nvSpPr>
      <dsp:spPr>
        <a:xfrm>
          <a:off x="8806998" y="1728762"/>
          <a:ext cx="1800000" cy="234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0" i="0" kern="1200" dirty="0"/>
            <a:t>BE ABLE TO NOTICE when meals are not eligible for </a:t>
          </a:r>
          <a:r>
            <a:rPr lang="en-US" sz="1600" b="0" i="0" kern="1200" dirty="0"/>
            <a:t>reimbursement</a:t>
          </a:r>
          <a:r>
            <a:rPr lang="en-US" sz="1800" b="0" i="0" kern="1200" dirty="0"/>
            <a:t>.</a:t>
          </a:r>
          <a:endParaRPr lang="en-US" sz="1800" kern="1200" dirty="0"/>
        </a:p>
      </dsp:txBody>
      <dsp:txXfrm>
        <a:off x="8806998" y="1728762"/>
        <a:ext cx="1800000" cy="234000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F05339-370A-466A-B6B7-02AAC4C882DD}">
      <dsp:nvSpPr>
        <dsp:cNvPr id="0" name=""/>
        <dsp:cNvSpPr/>
      </dsp:nvSpPr>
      <dsp:spPr>
        <a:xfrm>
          <a:off x="0" y="12011"/>
          <a:ext cx="10515600" cy="20358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0" i="0" kern="1200" dirty="0"/>
            <a:t>Monitors need to ensure that any errors are noted on the review documentation and that corrective action or follow-up training has been conducted to ensure future compliance. </a:t>
          </a:r>
          <a:endParaRPr lang="en-US" sz="3000" kern="1200" dirty="0"/>
        </a:p>
      </dsp:txBody>
      <dsp:txXfrm>
        <a:off x="99380" y="111391"/>
        <a:ext cx="10316840" cy="1837040"/>
      </dsp:txXfrm>
    </dsp:sp>
    <dsp:sp modelId="{3838DEAD-0A3B-4F04-AA8E-763775922831}">
      <dsp:nvSpPr>
        <dsp:cNvPr id="0" name=""/>
        <dsp:cNvSpPr/>
      </dsp:nvSpPr>
      <dsp:spPr>
        <a:xfrm>
          <a:off x="0" y="2047812"/>
          <a:ext cx="10515600" cy="2297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b="0" i="0" kern="1200" dirty="0"/>
            <a:t>When the State agency reviewer observes that sites were monitored objectively with issues noted, it shows that problems are taken seriously, and errors corrected.</a:t>
          </a:r>
          <a:endParaRPr lang="en-US" sz="2300" kern="1200" dirty="0"/>
        </a:p>
        <a:p>
          <a:pPr marL="228600" lvl="1" indent="-228600" algn="l" defTabSz="1022350">
            <a:lnSpc>
              <a:spcPct val="90000"/>
            </a:lnSpc>
            <a:spcBef>
              <a:spcPct val="0"/>
            </a:spcBef>
            <a:spcAft>
              <a:spcPct val="20000"/>
            </a:spcAft>
            <a:buChar char="•"/>
          </a:pPr>
          <a:r>
            <a:rPr lang="en-US" sz="2300" b="0" i="0" kern="1200" dirty="0"/>
            <a:t>When monitoring reports completed by the sponsor’s monitor show that there were no errors, but State agency reviewer observes multiple errors, it shows that there may be a lack of objective monitoring and proper corrective action.</a:t>
          </a:r>
          <a:endParaRPr lang="en-US" sz="2300" kern="1200" dirty="0"/>
        </a:p>
      </dsp:txBody>
      <dsp:txXfrm>
        <a:off x="0" y="2047812"/>
        <a:ext cx="10515600" cy="229770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62769C-A400-41FB-8BE2-A6E42B28BE65}">
      <dsp:nvSpPr>
        <dsp:cNvPr id="0" name=""/>
        <dsp:cNvSpPr/>
      </dsp:nvSpPr>
      <dsp:spPr>
        <a:xfrm>
          <a:off x="4621" y="206047"/>
          <a:ext cx="2020453" cy="236475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List all the Pre-Op  and first 2- week visits that need to be conducted on the calendar. This will help to see if there is enough time to conduct all that is required. </a:t>
          </a:r>
        </a:p>
      </dsp:txBody>
      <dsp:txXfrm>
        <a:off x="63798" y="265224"/>
        <a:ext cx="1902099" cy="2246405"/>
      </dsp:txXfrm>
    </dsp:sp>
    <dsp:sp modelId="{7BA7882A-318B-40D1-864D-544C92E584EB}">
      <dsp:nvSpPr>
        <dsp:cNvPr id="0" name=""/>
        <dsp:cNvSpPr/>
      </dsp:nvSpPr>
      <dsp:spPr>
        <a:xfrm>
          <a:off x="2227119" y="1137891"/>
          <a:ext cx="428336" cy="50107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227119" y="1238105"/>
        <a:ext cx="299835" cy="300644"/>
      </dsp:txXfrm>
    </dsp:sp>
    <dsp:sp modelId="{32906E77-51DF-4B6F-892A-78C0A973404D}">
      <dsp:nvSpPr>
        <dsp:cNvPr id="0" name=""/>
        <dsp:cNvSpPr/>
      </dsp:nvSpPr>
      <dsp:spPr>
        <a:xfrm>
          <a:off x="2833255" y="206047"/>
          <a:ext cx="2020453" cy="236475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Then, list all the Site Reviews (one for each site!) that need to be completed within the first 4 weeks of each site operation.</a:t>
          </a:r>
        </a:p>
      </dsp:txBody>
      <dsp:txXfrm>
        <a:off x="2892432" y="265224"/>
        <a:ext cx="1902099" cy="2246405"/>
      </dsp:txXfrm>
    </dsp:sp>
    <dsp:sp modelId="{A59C995F-0AAA-466E-A4BB-0ADBD97B0D91}">
      <dsp:nvSpPr>
        <dsp:cNvPr id="0" name=""/>
        <dsp:cNvSpPr/>
      </dsp:nvSpPr>
      <dsp:spPr>
        <a:xfrm>
          <a:off x="5055754" y="1137891"/>
          <a:ext cx="428336" cy="501072"/>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055754" y="1238105"/>
        <a:ext cx="299835" cy="300644"/>
      </dsp:txXfrm>
    </dsp:sp>
    <dsp:sp modelId="{FA4ACABB-18E6-4DEE-9C48-A9512E26A922}">
      <dsp:nvSpPr>
        <dsp:cNvPr id="0" name=""/>
        <dsp:cNvSpPr/>
      </dsp:nvSpPr>
      <dsp:spPr>
        <a:xfrm>
          <a:off x="5661890" y="206047"/>
          <a:ext cx="2020453" cy="2364759"/>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2"/>
              </a:solidFill>
            </a:rPr>
            <a:t>Plan pop-in site visits for sites throughout the program operation. Keep tabs on how sites are doing throughout the summer to ensure continued compliance. </a:t>
          </a:r>
        </a:p>
      </dsp:txBody>
      <dsp:txXfrm>
        <a:off x="5721067" y="265224"/>
        <a:ext cx="1902099" cy="2246405"/>
      </dsp:txXfrm>
    </dsp:sp>
    <dsp:sp modelId="{88D036D2-E5C5-4B01-96BC-ADECFBAA403D}">
      <dsp:nvSpPr>
        <dsp:cNvPr id="0" name=""/>
        <dsp:cNvSpPr/>
      </dsp:nvSpPr>
      <dsp:spPr>
        <a:xfrm rot="30242">
          <a:off x="7885536" y="1150460"/>
          <a:ext cx="430801" cy="501072"/>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7885539" y="1250106"/>
        <a:ext cx="301561" cy="300644"/>
      </dsp:txXfrm>
    </dsp:sp>
    <dsp:sp modelId="{3EEE77A0-1EA8-4213-9952-D3B0264A0D3B}">
      <dsp:nvSpPr>
        <dsp:cNvPr id="0" name=""/>
        <dsp:cNvSpPr/>
      </dsp:nvSpPr>
      <dsp:spPr>
        <a:xfrm>
          <a:off x="8495146" y="230972"/>
          <a:ext cx="2020453" cy="2364759"/>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Inform site staff of a possibility of unannounced site visit(s) by the USDA or State Agency reviewer(s). </a:t>
          </a:r>
        </a:p>
      </dsp:txBody>
      <dsp:txXfrm>
        <a:off x="8554323" y="290149"/>
        <a:ext cx="1902099" cy="22464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1898C6-79D3-4003-A798-93934F2DE70D}">
      <dsp:nvSpPr>
        <dsp:cNvPr id="0" name=""/>
        <dsp:cNvSpPr/>
      </dsp:nvSpPr>
      <dsp:spPr>
        <a:xfrm>
          <a:off x="0" y="1808"/>
          <a:ext cx="10515600" cy="91661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5F54A0-D107-4C95-9CDF-510EC1E94EAA}">
      <dsp:nvSpPr>
        <dsp:cNvPr id="0" name=""/>
        <dsp:cNvSpPr/>
      </dsp:nvSpPr>
      <dsp:spPr>
        <a:xfrm>
          <a:off x="277275" y="208046"/>
          <a:ext cx="504136" cy="50413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F333AEB-5EAE-4D42-BB53-F7916E811D8B}">
      <dsp:nvSpPr>
        <dsp:cNvPr id="0" name=""/>
        <dsp:cNvSpPr/>
      </dsp:nvSpPr>
      <dsp:spPr>
        <a:xfrm>
          <a:off x="1058686" y="1808"/>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800100">
            <a:lnSpc>
              <a:spcPct val="90000"/>
            </a:lnSpc>
            <a:spcBef>
              <a:spcPct val="0"/>
            </a:spcBef>
            <a:spcAft>
              <a:spcPct val="35000"/>
            </a:spcAft>
            <a:buNone/>
          </a:pPr>
          <a:r>
            <a:rPr lang="en-US" sz="1800" kern="1200" dirty="0"/>
            <a:t>Congregate sites may determine if participants will be allowed to take ONE item, a grain, vegetable  or fruit, off site when leaving.  </a:t>
          </a:r>
        </a:p>
      </dsp:txBody>
      <dsp:txXfrm>
        <a:off x="1058686" y="1808"/>
        <a:ext cx="9456913" cy="916611"/>
      </dsp:txXfrm>
    </dsp:sp>
    <dsp:sp modelId="{27C74C15-7B26-4CC6-A871-3565DA478249}">
      <dsp:nvSpPr>
        <dsp:cNvPr id="0" name=""/>
        <dsp:cNvSpPr/>
      </dsp:nvSpPr>
      <dsp:spPr>
        <a:xfrm>
          <a:off x="0" y="1147573"/>
          <a:ext cx="10515600" cy="91661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199A3E-CD99-4448-ACA8-041741873B1E}">
      <dsp:nvSpPr>
        <dsp:cNvPr id="0" name=""/>
        <dsp:cNvSpPr/>
      </dsp:nvSpPr>
      <dsp:spPr>
        <a:xfrm>
          <a:off x="277275" y="1353811"/>
          <a:ext cx="504136" cy="50413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72B9387-00D9-4970-B3CB-7E215504F31E}">
      <dsp:nvSpPr>
        <dsp:cNvPr id="0" name=""/>
        <dsp:cNvSpPr/>
      </dsp:nvSpPr>
      <dsp:spPr>
        <a:xfrm>
          <a:off x="1058686" y="1147573"/>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800100">
            <a:lnSpc>
              <a:spcPct val="90000"/>
            </a:lnSpc>
            <a:spcBef>
              <a:spcPct val="0"/>
            </a:spcBef>
            <a:spcAft>
              <a:spcPct val="35000"/>
            </a:spcAft>
            <a:buNone/>
          </a:pPr>
          <a:r>
            <a:rPr lang="en-US" sz="1800" kern="1200" dirty="0"/>
            <a:t>This may come from a participant’s meal or from the share table but cannot exceed one item.</a:t>
          </a:r>
        </a:p>
      </dsp:txBody>
      <dsp:txXfrm>
        <a:off x="1058686" y="1147573"/>
        <a:ext cx="9456913" cy="916611"/>
      </dsp:txXfrm>
    </dsp:sp>
    <dsp:sp modelId="{F535EE5D-4857-4865-B4F9-EA0B6CD42980}">
      <dsp:nvSpPr>
        <dsp:cNvPr id="0" name=""/>
        <dsp:cNvSpPr/>
      </dsp:nvSpPr>
      <dsp:spPr>
        <a:xfrm>
          <a:off x="0" y="2293338"/>
          <a:ext cx="10515600" cy="91661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ED6760-E5F2-4356-9AB1-99ED3C35BB94}">
      <dsp:nvSpPr>
        <dsp:cNvPr id="0" name=""/>
        <dsp:cNvSpPr/>
      </dsp:nvSpPr>
      <dsp:spPr>
        <a:xfrm>
          <a:off x="277275" y="2499576"/>
          <a:ext cx="504136" cy="50413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D9DB8CC-CA75-4130-95A3-B0136B90B24C}">
      <dsp:nvSpPr>
        <dsp:cNvPr id="0" name=""/>
        <dsp:cNvSpPr/>
      </dsp:nvSpPr>
      <dsp:spPr>
        <a:xfrm>
          <a:off x="1058686" y="2293338"/>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800100">
            <a:lnSpc>
              <a:spcPct val="90000"/>
            </a:lnSpc>
            <a:spcBef>
              <a:spcPct val="0"/>
            </a:spcBef>
            <a:spcAft>
              <a:spcPct val="35000"/>
            </a:spcAft>
            <a:buNone/>
          </a:pPr>
          <a:r>
            <a:rPr lang="en-US" sz="1800" kern="1200" dirty="0"/>
            <a:t>Due to food safety concerns, a meat/meat alternate or milk are not allowed to be taken off site.</a:t>
          </a:r>
        </a:p>
      </dsp:txBody>
      <dsp:txXfrm>
        <a:off x="1058686" y="2293338"/>
        <a:ext cx="9456913" cy="916611"/>
      </dsp:txXfrm>
    </dsp:sp>
    <dsp:sp modelId="{E406EACE-9B75-45ED-8520-40623FA238E9}">
      <dsp:nvSpPr>
        <dsp:cNvPr id="0" name=""/>
        <dsp:cNvSpPr/>
      </dsp:nvSpPr>
      <dsp:spPr>
        <a:xfrm>
          <a:off x="0" y="3439103"/>
          <a:ext cx="10515600" cy="91661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252AB5-52EE-441F-912C-B8690E179212}">
      <dsp:nvSpPr>
        <dsp:cNvPr id="0" name=""/>
        <dsp:cNvSpPr/>
      </dsp:nvSpPr>
      <dsp:spPr>
        <a:xfrm>
          <a:off x="277275" y="3645341"/>
          <a:ext cx="504136" cy="50413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D3B5EAD-9244-490F-AE03-5277F2377BB8}">
      <dsp:nvSpPr>
        <dsp:cNvPr id="0" name=""/>
        <dsp:cNvSpPr/>
      </dsp:nvSpPr>
      <dsp:spPr>
        <a:xfrm>
          <a:off x="1058686" y="3439103"/>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800100">
            <a:lnSpc>
              <a:spcPct val="90000"/>
            </a:lnSpc>
            <a:spcBef>
              <a:spcPct val="0"/>
            </a:spcBef>
            <a:spcAft>
              <a:spcPct val="35000"/>
            </a:spcAft>
            <a:buNone/>
          </a:pPr>
          <a:r>
            <a:rPr lang="en-US" sz="1800" kern="1200" dirty="0"/>
            <a:t>Sponsors have the authority to limit meal consumption to the site and not allow any item to be taken off site.  This should be clearly communicated with participants and caregivers through appropriate signage.</a:t>
          </a:r>
        </a:p>
      </dsp:txBody>
      <dsp:txXfrm>
        <a:off x="1058686" y="3439103"/>
        <a:ext cx="9456913" cy="9166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05D4F0-618F-4C47-88B6-525F44A28E04}">
      <dsp:nvSpPr>
        <dsp:cNvPr id="0" name=""/>
        <dsp:cNvSpPr/>
      </dsp:nvSpPr>
      <dsp:spPr>
        <a:xfrm>
          <a:off x="0" y="0"/>
          <a:ext cx="6002110" cy="1492920"/>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a:t>If the site opts to operate a share table, items on the share table may only be consumed by children and youth age 18 and younger.</a:t>
          </a:r>
          <a:endParaRPr lang="en-US" sz="2200" kern="1200"/>
        </a:p>
      </dsp:txBody>
      <dsp:txXfrm>
        <a:off x="72878" y="72878"/>
        <a:ext cx="5856354" cy="1347164"/>
      </dsp:txXfrm>
    </dsp:sp>
    <dsp:sp modelId="{BE42C398-925B-4575-892E-F293412C8219}">
      <dsp:nvSpPr>
        <dsp:cNvPr id="0" name=""/>
        <dsp:cNvSpPr/>
      </dsp:nvSpPr>
      <dsp:spPr>
        <a:xfrm>
          <a:off x="0" y="1501993"/>
          <a:ext cx="6002110" cy="26182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67"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A Share Table is a designated area where unopened, individually wrapped food items may be placed for participants who are still hungry. </a:t>
          </a:r>
        </a:p>
        <a:p>
          <a:pPr marL="171450" lvl="1" indent="-171450" algn="l" defTabSz="755650">
            <a:lnSpc>
              <a:spcPct val="90000"/>
            </a:lnSpc>
            <a:spcBef>
              <a:spcPct val="0"/>
            </a:spcBef>
            <a:spcAft>
              <a:spcPct val="20000"/>
            </a:spcAft>
            <a:buChar char="•"/>
          </a:pPr>
          <a:r>
            <a:rPr lang="en-US" sz="1700" kern="1200" dirty="0"/>
            <a:t>Share tables must meet all requirements established by the local health department.</a:t>
          </a:r>
        </a:p>
        <a:p>
          <a:pPr marL="171450" lvl="1" indent="-171450" algn="l" defTabSz="755650">
            <a:lnSpc>
              <a:spcPct val="90000"/>
            </a:lnSpc>
            <a:spcBef>
              <a:spcPct val="0"/>
            </a:spcBef>
            <a:spcAft>
              <a:spcPct val="20000"/>
            </a:spcAft>
            <a:buChar char="•"/>
          </a:pPr>
          <a:r>
            <a:rPr lang="en-US" sz="1700" kern="1200" dirty="0"/>
            <a:t>If sites determine they will allow participants to take </a:t>
          </a:r>
          <a:r>
            <a:rPr lang="en-US" sz="1700" b="1" kern="1200" dirty="0"/>
            <a:t>ONE</a:t>
          </a:r>
          <a:r>
            <a:rPr lang="en-US" sz="1700" kern="1200" dirty="0"/>
            <a:t> item, a </a:t>
          </a:r>
          <a:r>
            <a:rPr lang="en-US" sz="1700" b="1" kern="1200" dirty="0"/>
            <a:t>grain, vegetable  or fruit</a:t>
          </a:r>
          <a:r>
            <a:rPr lang="en-US" sz="1700" kern="1200" dirty="0"/>
            <a:t>, off site when leaving, this can come from their own meal or from the share table but cannot exceed </a:t>
          </a:r>
          <a:r>
            <a:rPr lang="en-US" sz="1700" b="1" kern="1200" dirty="0"/>
            <a:t>one</a:t>
          </a:r>
          <a:r>
            <a:rPr lang="en-US" sz="1700" kern="1200" dirty="0"/>
            <a:t> item.</a:t>
          </a:r>
        </a:p>
      </dsp:txBody>
      <dsp:txXfrm>
        <a:off x="0" y="1501993"/>
        <a:ext cx="6002110" cy="261825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4AD437-B2BE-40CD-9E52-8271989E18BB}">
      <dsp:nvSpPr>
        <dsp:cNvPr id="0" name=""/>
        <dsp:cNvSpPr/>
      </dsp:nvSpPr>
      <dsp:spPr>
        <a:xfrm>
          <a:off x="8092" y="959001"/>
          <a:ext cx="812109" cy="81210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AC691E8-1A10-45CE-8DCD-A081A3270698}">
      <dsp:nvSpPr>
        <dsp:cNvPr id="0" name=""/>
        <dsp:cNvSpPr/>
      </dsp:nvSpPr>
      <dsp:spPr>
        <a:xfrm>
          <a:off x="8092" y="1875796"/>
          <a:ext cx="2320312" cy="739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dirty="0"/>
            <a:t>Only pre-packaged items may go on the share table.</a:t>
          </a:r>
        </a:p>
      </dsp:txBody>
      <dsp:txXfrm>
        <a:off x="8092" y="1875796"/>
        <a:ext cx="2320312" cy="739509"/>
      </dsp:txXfrm>
    </dsp:sp>
    <dsp:sp modelId="{079AC1C1-B96C-4CA6-B487-BEAA276DA3F6}">
      <dsp:nvSpPr>
        <dsp:cNvPr id="0" name=""/>
        <dsp:cNvSpPr/>
      </dsp:nvSpPr>
      <dsp:spPr>
        <a:xfrm>
          <a:off x="8092" y="2663996"/>
          <a:ext cx="2320312" cy="729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a:t>For example: cheese sticks, goldfish cracker packages, milk cartons, juice boxes, apples, oranges, banana, packages of baby carrots, uncrustable sandwiches</a:t>
          </a:r>
        </a:p>
      </dsp:txBody>
      <dsp:txXfrm>
        <a:off x="8092" y="2663996"/>
        <a:ext cx="2320312" cy="729545"/>
      </dsp:txXfrm>
    </dsp:sp>
    <dsp:sp modelId="{BDE5E547-2938-475E-91EA-DF01C7FE08C8}">
      <dsp:nvSpPr>
        <dsp:cNvPr id="0" name=""/>
        <dsp:cNvSpPr/>
      </dsp:nvSpPr>
      <dsp:spPr>
        <a:xfrm>
          <a:off x="2734460" y="959001"/>
          <a:ext cx="812109" cy="81210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2F451A5-82E3-45C4-9063-9424FFF64508}">
      <dsp:nvSpPr>
        <dsp:cNvPr id="0" name=""/>
        <dsp:cNvSpPr/>
      </dsp:nvSpPr>
      <dsp:spPr>
        <a:xfrm>
          <a:off x="2734460" y="1875796"/>
          <a:ext cx="2320312" cy="739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dirty="0"/>
            <a:t>Items that have been opened or contaminated must be thrown away.</a:t>
          </a:r>
        </a:p>
      </dsp:txBody>
      <dsp:txXfrm>
        <a:off x="2734460" y="1875796"/>
        <a:ext cx="2320312" cy="739509"/>
      </dsp:txXfrm>
    </dsp:sp>
    <dsp:sp modelId="{F52D6C19-0A61-4FC3-B726-B961D82668BC}">
      <dsp:nvSpPr>
        <dsp:cNvPr id="0" name=""/>
        <dsp:cNvSpPr/>
      </dsp:nvSpPr>
      <dsp:spPr>
        <a:xfrm>
          <a:off x="2734460" y="2663996"/>
          <a:ext cx="2320312" cy="729545"/>
        </a:xfrm>
        <a:prstGeom prst="rect">
          <a:avLst/>
        </a:prstGeom>
        <a:noFill/>
        <a:ln>
          <a:noFill/>
        </a:ln>
        <a:effectLst/>
      </dsp:spPr>
      <dsp:style>
        <a:lnRef idx="0">
          <a:scrgbClr r="0" g="0" b="0"/>
        </a:lnRef>
        <a:fillRef idx="0">
          <a:scrgbClr r="0" g="0" b="0"/>
        </a:fillRef>
        <a:effectRef idx="0">
          <a:scrgbClr r="0" g="0" b="0"/>
        </a:effectRef>
        <a:fontRef idx="minor"/>
      </dsp:style>
    </dsp:sp>
    <dsp:sp modelId="{17165D80-8C70-4D46-86D5-850438BA683E}">
      <dsp:nvSpPr>
        <dsp:cNvPr id="0" name=""/>
        <dsp:cNvSpPr/>
      </dsp:nvSpPr>
      <dsp:spPr>
        <a:xfrm>
          <a:off x="5460827" y="959001"/>
          <a:ext cx="812109" cy="81210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C8A80ED-851D-440B-971D-F14512268974}">
      <dsp:nvSpPr>
        <dsp:cNvPr id="0" name=""/>
        <dsp:cNvSpPr/>
      </dsp:nvSpPr>
      <dsp:spPr>
        <a:xfrm>
          <a:off x="5460827" y="1875796"/>
          <a:ext cx="2320312" cy="739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dirty="0"/>
            <a:t>Items should be kept at food safe temperatures.</a:t>
          </a:r>
        </a:p>
      </dsp:txBody>
      <dsp:txXfrm>
        <a:off x="5460827" y="1875796"/>
        <a:ext cx="2320312" cy="739509"/>
      </dsp:txXfrm>
    </dsp:sp>
    <dsp:sp modelId="{F1DCF776-503E-4A52-B4E6-29EBE06B92E9}">
      <dsp:nvSpPr>
        <dsp:cNvPr id="0" name=""/>
        <dsp:cNvSpPr/>
      </dsp:nvSpPr>
      <dsp:spPr>
        <a:xfrm>
          <a:off x="5460827" y="2663996"/>
          <a:ext cx="2320312" cy="729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a:t>If milk is placed on a share table, it is best to have a cooler or a bowl with ice to keep the milk at a food safe temperature, but </a:t>
          </a:r>
          <a:r>
            <a:rPr lang="en-US" sz="1100" b="1" kern="1200"/>
            <a:t>milk cannot be taken off site</a:t>
          </a:r>
          <a:r>
            <a:rPr lang="en-US" sz="1100" kern="1200"/>
            <a:t>.</a:t>
          </a:r>
        </a:p>
      </dsp:txBody>
      <dsp:txXfrm>
        <a:off x="5460827" y="2663996"/>
        <a:ext cx="2320312" cy="729545"/>
      </dsp:txXfrm>
    </dsp:sp>
    <dsp:sp modelId="{211B3D29-5D2B-4572-A3A0-E37DBCDE1332}">
      <dsp:nvSpPr>
        <dsp:cNvPr id="0" name=""/>
        <dsp:cNvSpPr/>
      </dsp:nvSpPr>
      <dsp:spPr>
        <a:xfrm>
          <a:off x="8187194" y="959001"/>
          <a:ext cx="812109" cy="81210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59222F2-FBC8-4046-87E1-470DB1065A0D}">
      <dsp:nvSpPr>
        <dsp:cNvPr id="0" name=""/>
        <dsp:cNvSpPr/>
      </dsp:nvSpPr>
      <dsp:spPr>
        <a:xfrm>
          <a:off x="8187194" y="1875796"/>
          <a:ext cx="2320312" cy="739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dirty="0"/>
            <a:t>Share table items may be stored and put out the following day if held at food safe temperatures.</a:t>
          </a:r>
        </a:p>
      </dsp:txBody>
      <dsp:txXfrm>
        <a:off x="8187194" y="1875796"/>
        <a:ext cx="2320312" cy="739509"/>
      </dsp:txXfrm>
    </dsp:sp>
    <dsp:sp modelId="{33BBE6EA-49EE-436D-97CB-88529EA1F651}">
      <dsp:nvSpPr>
        <dsp:cNvPr id="0" name=""/>
        <dsp:cNvSpPr/>
      </dsp:nvSpPr>
      <dsp:spPr>
        <a:xfrm>
          <a:off x="8187194" y="2663996"/>
          <a:ext cx="2320312" cy="729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a:t>Make sure that any perishable items (milk) are checked for expiration if kept more than one day. </a:t>
          </a:r>
        </a:p>
      </dsp:txBody>
      <dsp:txXfrm>
        <a:off x="8187194" y="2663996"/>
        <a:ext cx="2320312" cy="72954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6D5C8F-F506-4819-B6D0-02879F23B02F}">
      <dsp:nvSpPr>
        <dsp:cNvPr id="0" name=""/>
        <dsp:cNvSpPr/>
      </dsp:nvSpPr>
      <dsp:spPr>
        <a:xfrm>
          <a:off x="975097" y="2753"/>
          <a:ext cx="3277552" cy="196653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u="sng" kern="1200" dirty="0"/>
            <a:t>Each Breakfast meal must include:</a:t>
          </a:r>
          <a:endParaRPr lang="en-US" sz="1800" kern="1200" dirty="0"/>
        </a:p>
        <a:p>
          <a:pPr marL="171450" lvl="1" indent="-171450" algn="l" defTabSz="800100">
            <a:lnSpc>
              <a:spcPct val="90000"/>
            </a:lnSpc>
            <a:spcBef>
              <a:spcPct val="0"/>
            </a:spcBef>
            <a:spcAft>
              <a:spcPct val="15000"/>
            </a:spcAft>
            <a:buChar char="•"/>
          </a:pPr>
          <a:r>
            <a:rPr lang="en-US" sz="1800" kern="1200" dirty="0"/>
            <a:t>1 serving bread/grain</a:t>
          </a:r>
        </a:p>
        <a:p>
          <a:pPr marL="171450" lvl="1" indent="-171450" algn="l" defTabSz="800100">
            <a:lnSpc>
              <a:spcPct val="90000"/>
            </a:lnSpc>
            <a:spcBef>
              <a:spcPct val="0"/>
            </a:spcBef>
            <a:spcAft>
              <a:spcPct val="15000"/>
            </a:spcAft>
            <a:buChar char="•"/>
          </a:pPr>
          <a:r>
            <a:rPr lang="en-US" sz="1800" kern="1200" dirty="0"/>
            <a:t>½ cup of fruit or vegetable</a:t>
          </a:r>
        </a:p>
        <a:p>
          <a:pPr marL="171450" lvl="1" indent="-171450" algn="l" defTabSz="800100">
            <a:lnSpc>
              <a:spcPct val="90000"/>
            </a:lnSpc>
            <a:spcBef>
              <a:spcPct val="0"/>
            </a:spcBef>
            <a:spcAft>
              <a:spcPct val="15000"/>
            </a:spcAft>
            <a:buChar char="•"/>
          </a:pPr>
          <a:r>
            <a:rPr lang="en-US" sz="1800" kern="1200" dirty="0"/>
            <a:t>8 oz of milk</a:t>
          </a:r>
        </a:p>
      </dsp:txBody>
      <dsp:txXfrm>
        <a:off x="975097" y="2753"/>
        <a:ext cx="3277552" cy="1966531"/>
      </dsp:txXfrm>
    </dsp:sp>
    <dsp:sp modelId="{D2EB7F62-D65A-4374-A475-C15EF0009ECB}">
      <dsp:nvSpPr>
        <dsp:cNvPr id="0" name=""/>
        <dsp:cNvSpPr/>
      </dsp:nvSpPr>
      <dsp:spPr>
        <a:xfrm>
          <a:off x="985979" y="2210552"/>
          <a:ext cx="3277552" cy="196653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u="sng" kern="1200" dirty="0"/>
            <a:t>Each Snack Must include 2 of the following: Pick any 2!</a:t>
          </a:r>
          <a:endParaRPr lang="en-US" sz="1800" kern="1200" dirty="0"/>
        </a:p>
        <a:p>
          <a:pPr marL="171450" lvl="1" indent="-171450" algn="l" defTabSz="800100">
            <a:lnSpc>
              <a:spcPct val="90000"/>
            </a:lnSpc>
            <a:spcBef>
              <a:spcPct val="0"/>
            </a:spcBef>
            <a:spcAft>
              <a:spcPct val="15000"/>
            </a:spcAft>
            <a:buChar char="•"/>
          </a:pPr>
          <a:r>
            <a:rPr lang="en-US" sz="1800" kern="1200" dirty="0"/>
            <a:t>1 oz meat or meat alternate</a:t>
          </a:r>
        </a:p>
        <a:p>
          <a:pPr marL="171450" lvl="1" indent="-171450" algn="l" defTabSz="800100">
            <a:lnSpc>
              <a:spcPct val="90000"/>
            </a:lnSpc>
            <a:spcBef>
              <a:spcPct val="0"/>
            </a:spcBef>
            <a:spcAft>
              <a:spcPct val="15000"/>
            </a:spcAft>
            <a:buChar char="•"/>
          </a:pPr>
          <a:r>
            <a:rPr lang="en-US" sz="1800" kern="1200" dirty="0"/>
            <a:t>1 serving of bread or grain</a:t>
          </a:r>
        </a:p>
        <a:p>
          <a:pPr marL="171450" lvl="1" indent="-171450" algn="l" defTabSz="800100">
            <a:lnSpc>
              <a:spcPct val="90000"/>
            </a:lnSpc>
            <a:spcBef>
              <a:spcPct val="0"/>
            </a:spcBef>
            <a:spcAft>
              <a:spcPct val="15000"/>
            </a:spcAft>
            <a:buChar char="•"/>
          </a:pPr>
          <a:r>
            <a:rPr lang="en-US" sz="1800" kern="1200" dirty="0"/>
            <a:t>¾ cup of fruit or veg (6 oz juice)</a:t>
          </a:r>
        </a:p>
        <a:p>
          <a:pPr marL="171450" lvl="1" indent="-171450" algn="l" defTabSz="800100">
            <a:lnSpc>
              <a:spcPct val="90000"/>
            </a:lnSpc>
            <a:spcBef>
              <a:spcPct val="0"/>
            </a:spcBef>
            <a:spcAft>
              <a:spcPct val="15000"/>
            </a:spcAft>
            <a:buChar char="•"/>
          </a:pPr>
          <a:r>
            <a:rPr lang="en-US" sz="1800" kern="1200" dirty="0"/>
            <a:t>8 oz of milk</a:t>
          </a:r>
        </a:p>
      </dsp:txBody>
      <dsp:txXfrm>
        <a:off x="985979" y="2210552"/>
        <a:ext cx="3277552" cy="196653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870FFD-B387-46E5-9749-02CEA4BA9C78}">
      <dsp:nvSpPr>
        <dsp:cNvPr id="0" name=""/>
        <dsp:cNvSpPr/>
      </dsp:nvSpPr>
      <dsp:spPr>
        <a:xfrm>
          <a:off x="1490297" y="14898"/>
          <a:ext cx="1219073" cy="1219073"/>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B7E97C-1224-4382-BA7A-D403DEA28023}">
      <dsp:nvSpPr>
        <dsp:cNvPr id="0" name=""/>
        <dsp:cNvSpPr/>
      </dsp:nvSpPr>
      <dsp:spPr>
        <a:xfrm>
          <a:off x="1746302" y="270903"/>
          <a:ext cx="707062" cy="70706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F9F2F00-5C73-4B47-ADBA-FC7201640200}">
      <dsp:nvSpPr>
        <dsp:cNvPr id="0" name=""/>
        <dsp:cNvSpPr/>
      </dsp:nvSpPr>
      <dsp:spPr>
        <a:xfrm>
          <a:off x="2970600" y="14898"/>
          <a:ext cx="2873529" cy="1219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b="0" i="0" kern="1200" dirty="0"/>
            <a:t>Children must take all the planned menu items unless the site is approved to use Offer versus Serve which requires additional training.</a:t>
          </a:r>
          <a:endParaRPr lang="en-US" sz="1200" kern="1200" dirty="0"/>
        </a:p>
      </dsp:txBody>
      <dsp:txXfrm>
        <a:off x="2970600" y="14898"/>
        <a:ext cx="2873529" cy="1219073"/>
      </dsp:txXfrm>
    </dsp:sp>
    <dsp:sp modelId="{695D81C2-28A0-4683-B719-1D04C4DE84D4}">
      <dsp:nvSpPr>
        <dsp:cNvPr id="0" name=""/>
        <dsp:cNvSpPr/>
      </dsp:nvSpPr>
      <dsp:spPr>
        <a:xfrm>
          <a:off x="6344820" y="14898"/>
          <a:ext cx="1219073" cy="1219073"/>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EFF766-DBA2-4B4E-A03F-35784C159B1A}">
      <dsp:nvSpPr>
        <dsp:cNvPr id="0" name=""/>
        <dsp:cNvSpPr/>
      </dsp:nvSpPr>
      <dsp:spPr>
        <a:xfrm>
          <a:off x="6600826" y="270903"/>
          <a:ext cx="707062" cy="70706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B36BB33-58E0-4C23-954B-1EB615E85549}">
      <dsp:nvSpPr>
        <dsp:cNvPr id="0" name=""/>
        <dsp:cNvSpPr/>
      </dsp:nvSpPr>
      <dsp:spPr>
        <a:xfrm>
          <a:off x="7825124" y="14898"/>
          <a:ext cx="2873529" cy="1219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b="1" i="0" kern="1200"/>
            <a:t>Milk is a required component </a:t>
          </a:r>
          <a:r>
            <a:rPr lang="en-US" sz="1200" b="0" i="0" kern="1200"/>
            <a:t>of breakfast and lunch/supper. No substitution of water or juice is allowable.</a:t>
          </a:r>
          <a:endParaRPr lang="en-US" sz="1200" kern="1200"/>
        </a:p>
      </dsp:txBody>
      <dsp:txXfrm>
        <a:off x="7825124" y="14898"/>
        <a:ext cx="2873529" cy="1219073"/>
      </dsp:txXfrm>
    </dsp:sp>
    <dsp:sp modelId="{14D4560C-D70F-4F09-A3B5-D266B34EAF78}">
      <dsp:nvSpPr>
        <dsp:cNvPr id="0" name=""/>
        <dsp:cNvSpPr/>
      </dsp:nvSpPr>
      <dsp:spPr>
        <a:xfrm>
          <a:off x="1490297" y="2183657"/>
          <a:ext cx="1219073" cy="1219073"/>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38FC3C-5AC7-43CE-A64A-783FD7851CE9}">
      <dsp:nvSpPr>
        <dsp:cNvPr id="0" name=""/>
        <dsp:cNvSpPr/>
      </dsp:nvSpPr>
      <dsp:spPr>
        <a:xfrm>
          <a:off x="1746302" y="2439662"/>
          <a:ext cx="707062" cy="70706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65880BA-39B6-4DDE-B06C-6A130076C861}">
      <dsp:nvSpPr>
        <dsp:cNvPr id="0" name=""/>
        <dsp:cNvSpPr/>
      </dsp:nvSpPr>
      <dsp:spPr>
        <a:xfrm>
          <a:off x="2970600" y="2183657"/>
          <a:ext cx="2873529" cy="1219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b="0" i="0" kern="1200"/>
            <a:t>Fruit and vegetable are grouped into one component. You may serve 2 different fruit options or 2 different veggie options or one of each at lunch (totaling ¾ cup or more).  A wide variety is encouraged!</a:t>
          </a:r>
          <a:endParaRPr lang="en-US" sz="1200" kern="1200"/>
        </a:p>
      </dsp:txBody>
      <dsp:txXfrm>
        <a:off x="2970600" y="2183657"/>
        <a:ext cx="2873529" cy="1219073"/>
      </dsp:txXfrm>
    </dsp:sp>
    <dsp:sp modelId="{0D9545A8-1253-4456-A3F3-08BFE18F394D}">
      <dsp:nvSpPr>
        <dsp:cNvPr id="0" name=""/>
        <dsp:cNvSpPr/>
      </dsp:nvSpPr>
      <dsp:spPr>
        <a:xfrm>
          <a:off x="6344820" y="2183657"/>
          <a:ext cx="1219073" cy="1219073"/>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838ADD-2FA8-404D-B0E0-15DC93B28517}">
      <dsp:nvSpPr>
        <dsp:cNvPr id="0" name=""/>
        <dsp:cNvSpPr/>
      </dsp:nvSpPr>
      <dsp:spPr>
        <a:xfrm>
          <a:off x="6600826" y="2439662"/>
          <a:ext cx="707062" cy="70706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813DE82-FFC3-48FB-9C28-FAC62662C27F}">
      <dsp:nvSpPr>
        <dsp:cNvPr id="0" name=""/>
        <dsp:cNvSpPr/>
      </dsp:nvSpPr>
      <dsp:spPr>
        <a:xfrm>
          <a:off x="7825124" y="2183657"/>
          <a:ext cx="2873529" cy="1219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b="1" i="0" kern="1200"/>
            <a:t>Not all food substitutions are equal! </a:t>
          </a:r>
          <a:r>
            <a:rPr lang="en-US" sz="1200" b="0" i="0" kern="1200"/>
            <a:t>Before making substitutions to the planned menu, please contact the SFSP director for approval. </a:t>
          </a:r>
          <a:r>
            <a:rPr lang="en-US" sz="1200" b="1" i="0" kern="1200"/>
            <a:t>All substitutions must be documented on the menus or production records. </a:t>
          </a:r>
          <a:endParaRPr lang="en-US" sz="1200" kern="1200"/>
        </a:p>
      </dsp:txBody>
      <dsp:txXfrm>
        <a:off x="7825124" y="2183657"/>
        <a:ext cx="2873529" cy="1219073"/>
      </dsp:txXfrm>
    </dsp:sp>
    <dsp:sp modelId="{6189876F-E90E-46C8-AE8F-5902093515F3}">
      <dsp:nvSpPr>
        <dsp:cNvPr id="0" name=""/>
        <dsp:cNvSpPr/>
      </dsp:nvSpPr>
      <dsp:spPr>
        <a:xfrm>
          <a:off x="4168186" y="3875441"/>
          <a:ext cx="1219073" cy="1219073"/>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EF2A22-7F4B-457C-95B8-63662F02E3BE}">
      <dsp:nvSpPr>
        <dsp:cNvPr id="0" name=""/>
        <dsp:cNvSpPr/>
      </dsp:nvSpPr>
      <dsp:spPr>
        <a:xfrm>
          <a:off x="4369758" y="4140254"/>
          <a:ext cx="707062" cy="70706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4B7F79B-465D-4270-B15A-FF71E7360C80}">
      <dsp:nvSpPr>
        <dsp:cNvPr id="0" name=""/>
        <dsp:cNvSpPr/>
      </dsp:nvSpPr>
      <dsp:spPr>
        <a:xfrm>
          <a:off x="5449307" y="3927874"/>
          <a:ext cx="2873529" cy="1219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b="0" i="0" kern="1200" dirty="0"/>
            <a:t>If any food donations are received on site, ensure that this is documented, including where the donation came from, date, and quantity. </a:t>
          </a:r>
          <a:endParaRPr lang="en-US" sz="1200" kern="1200" dirty="0"/>
        </a:p>
      </dsp:txBody>
      <dsp:txXfrm>
        <a:off x="5449307" y="3927874"/>
        <a:ext cx="2873529" cy="121907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B06B5B-99BC-43F4-AAA0-54F970E0D202}">
      <dsp:nvSpPr>
        <dsp:cNvPr id="0" name=""/>
        <dsp:cNvSpPr/>
      </dsp:nvSpPr>
      <dsp:spPr>
        <a:xfrm>
          <a:off x="1963800" y="849787"/>
          <a:ext cx="1512000" cy="1512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E336B2A-4AE4-4CC2-84E8-0562CB96AAB2}">
      <dsp:nvSpPr>
        <dsp:cNvPr id="0" name=""/>
        <dsp:cNvSpPr/>
      </dsp:nvSpPr>
      <dsp:spPr>
        <a:xfrm>
          <a:off x="559800" y="2475865"/>
          <a:ext cx="4320000" cy="891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u="sng" kern="1200" dirty="0"/>
            <a:t>All meals must be consumed on site</a:t>
          </a:r>
          <a:r>
            <a:rPr lang="en-US" sz="1700" u="sng" kern="1200" dirty="0"/>
            <a:t> </a:t>
          </a:r>
          <a:r>
            <a:rPr lang="en-US" sz="1700" kern="1200" dirty="0"/>
            <a:t> </a:t>
          </a:r>
        </a:p>
      </dsp:txBody>
      <dsp:txXfrm>
        <a:off x="559800" y="2475865"/>
        <a:ext cx="4320000" cy="891000"/>
      </dsp:txXfrm>
    </dsp:sp>
    <dsp:sp modelId="{1A1BBDE9-280A-437F-83D3-1EEE7558AF3F}">
      <dsp:nvSpPr>
        <dsp:cNvPr id="0" name=""/>
        <dsp:cNvSpPr/>
      </dsp:nvSpPr>
      <dsp:spPr>
        <a:xfrm>
          <a:off x="559800" y="3419924"/>
          <a:ext cx="4320000" cy="82832"/>
        </a:xfrm>
        <a:prstGeom prst="rect">
          <a:avLst/>
        </a:prstGeom>
        <a:noFill/>
        <a:ln>
          <a:noFill/>
        </a:ln>
        <a:effectLst/>
      </dsp:spPr>
      <dsp:style>
        <a:lnRef idx="0">
          <a:scrgbClr r="0" g="0" b="0"/>
        </a:lnRef>
        <a:fillRef idx="0">
          <a:scrgbClr r="0" g="0" b="0"/>
        </a:fillRef>
        <a:effectRef idx="0">
          <a:scrgbClr r="0" g="0" b="0"/>
        </a:effectRef>
        <a:fontRef idx="minor"/>
      </dsp:style>
    </dsp:sp>
    <dsp:sp modelId="{35096A83-9062-4205-98D3-2684C0EAC049}">
      <dsp:nvSpPr>
        <dsp:cNvPr id="0" name=""/>
        <dsp:cNvSpPr/>
      </dsp:nvSpPr>
      <dsp:spPr>
        <a:xfrm>
          <a:off x="7039800" y="849787"/>
          <a:ext cx="1512000" cy="1512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96CFE11-657B-44DB-AF1E-4F881D4A852A}">
      <dsp:nvSpPr>
        <dsp:cNvPr id="0" name=""/>
        <dsp:cNvSpPr/>
      </dsp:nvSpPr>
      <dsp:spPr>
        <a:xfrm>
          <a:off x="5635800" y="2475865"/>
          <a:ext cx="4320000" cy="891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t>No off-site meal consumption is allowed at (traditional) congregate sites.  </a:t>
          </a:r>
        </a:p>
      </dsp:txBody>
      <dsp:txXfrm>
        <a:off x="5635800" y="2475865"/>
        <a:ext cx="4320000" cy="891000"/>
      </dsp:txXfrm>
    </dsp:sp>
    <dsp:sp modelId="{2AC843D3-ED43-45EC-8F12-B7780516C604}">
      <dsp:nvSpPr>
        <dsp:cNvPr id="0" name=""/>
        <dsp:cNvSpPr/>
      </dsp:nvSpPr>
      <dsp:spPr>
        <a:xfrm>
          <a:off x="5635800" y="3419924"/>
          <a:ext cx="4320000" cy="82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endParaRPr lang="en-US" sz="1700" kern="1200" dirty="0"/>
        </a:p>
      </dsp:txBody>
      <dsp:txXfrm>
        <a:off x="5635800" y="3419924"/>
        <a:ext cx="4320000" cy="8283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EE3CAD-BB33-4EC8-A60C-3F4E39648461}">
      <dsp:nvSpPr>
        <dsp:cNvPr id="0" name=""/>
        <dsp:cNvSpPr/>
      </dsp:nvSpPr>
      <dsp:spPr>
        <a:xfrm>
          <a:off x="3082131" y="0"/>
          <a:ext cx="4351338" cy="4351338"/>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1F462E-144E-4859-8F36-F61603D96A9A}">
      <dsp:nvSpPr>
        <dsp:cNvPr id="0" name=""/>
        <dsp:cNvSpPr/>
      </dsp:nvSpPr>
      <dsp:spPr>
        <a:xfrm>
          <a:off x="3495508" y="413377"/>
          <a:ext cx="1697021" cy="169702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i="0" kern="1200"/>
            <a:t>Meals can only be served to children present at the meal site.</a:t>
          </a:r>
          <a:endParaRPr lang="en-US" sz="1500" kern="1200"/>
        </a:p>
      </dsp:txBody>
      <dsp:txXfrm>
        <a:off x="3578350" y="496219"/>
        <a:ext cx="1531337" cy="1531337"/>
      </dsp:txXfrm>
    </dsp:sp>
    <dsp:sp modelId="{E36C842C-A60F-4E38-A26A-4DA09B7240AB}">
      <dsp:nvSpPr>
        <dsp:cNvPr id="0" name=""/>
        <dsp:cNvSpPr/>
      </dsp:nvSpPr>
      <dsp:spPr>
        <a:xfrm>
          <a:off x="5323070" y="413377"/>
          <a:ext cx="1697021" cy="169702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i="0" kern="1200"/>
            <a:t>Children must remain on site to consume the meal.</a:t>
          </a:r>
          <a:endParaRPr lang="en-US" sz="1500" kern="1200"/>
        </a:p>
      </dsp:txBody>
      <dsp:txXfrm>
        <a:off x="5405912" y="496219"/>
        <a:ext cx="1531337" cy="1531337"/>
      </dsp:txXfrm>
    </dsp:sp>
    <dsp:sp modelId="{A6B01E13-43EB-485F-B352-9EC9275FCF59}">
      <dsp:nvSpPr>
        <dsp:cNvPr id="0" name=""/>
        <dsp:cNvSpPr/>
      </dsp:nvSpPr>
      <dsp:spPr>
        <a:xfrm>
          <a:off x="3495508" y="2240939"/>
          <a:ext cx="1697021" cy="169702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Where determined to be available, adults may purchase meals at the set adult meal price.</a:t>
          </a:r>
        </a:p>
      </dsp:txBody>
      <dsp:txXfrm>
        <a:off x="3578350" y="2323781"/>
        <a:ext cx="1531337" cy="1531337"/>
      </dsp:txXfrm>
    </dsp:sp>
    <dsp:sp modelId="{3065001F-3142-4FFF-A021-CCD4CFACE2BB}">
      <dsp:nvSpPr>
        <dsp:cNvPr id="0" name=""/>
        <dsp:cNvSpPr/>
      </dsp:nvSpPr>
      <dsp:spPr>
        <a:xfrm>
          <a:off x="5323070" y="2240939"/>
          <a:ext cx="1697021" cy="169702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kern="1200" dirty="0"/>
            <a:t>There are no exceptions to this requirement at a congregate site! </a:t>
          </a:r>
        </a:p>
      </dsp:txBody>
      <dsp:txXfrm>
        <a:off x="5405912" y="2323781"/>
        <a:ext cx="1531337" cy="153133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4" name="Google Shape;9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8" name="Google Shape;15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7" name="Google Shape;16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3" name="Google Shape;17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1" name="Google Shape;18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a:extLst>
            <a:ext uri="{FF2B5EF4-FFF2-40B4-BE49-F238E27FC236}">
              <a16:creationId xmlns:a16="http://schemas.microsoft.com/office/drawing/2014/main" id="{A52A70D4-4ED1-85CE-83CF-733958A92F42}"/>
            </a:ext>
          </a:extLst>
        </p:cNvPr>
        <p:cNvGrpSpPr/>
        <p:nvPr/>
      </p:nvGrpSpPr>
      <p:grpSpPr>
        <a:xfrm>
          <a:off x="0" y="0"/>
          <a:ext cx="0" cy="0"/>
          <a:chOff x="0" y="0"/>
          <a:chExt cx="0" cy="0"/>
        </a:xfrm>
      </p:grpSpPr>
      <p:sp>
        <p:nvSpPr>
          <p:cNvPr id="180" name="Google Shape;180;p11:notes">
            <a:extLst>
              <a:ext uri="{FF2B5EF4-FFF2-40B4-BE49-F238E27FC236}">
                <a16:creationId xmlns:a16="http://schemas.microsoft.com/office/drawing/2014/main" id="{BBDAA3F1-11AB-38F2-796C-151F2633D61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1" name="Google Shape;181;p11:notes">
            <a:extLst>
              <a:ext uri="{FF2B5EF4-FFF2-40B4-BE49-F238E27FC236}">
                <a16:creationId xmlns:a16="http://schemas.microsoft.com/office/drawing/2014/main" id="{AB26DE94-E2E9-193C-B5DF-82908FCC988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42267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8" name="Google Shape;18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6" name="Google Shape;19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2" name="Google Shape;20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8" name="Google Shape;20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7" name="Google Shape;21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257ab86530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1257ab86530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020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3" name="Google Shape;22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5" name="Google Shape;23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2" name="Google Shape;242;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8" name="Google Shape;24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5" name="Google Shape;25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3" name="Google Shape;263;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0" name="Google Shape;290;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2" name="Google Shape;302;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0" name="Google Shape;320;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2" name="Google Shape;33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257ab86530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257ab86530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9" name="Google Shape;339;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7" name="Google Shape;347;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4" name="Google Shape;354;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1" name="Google Shape;361;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8" name="Google Shape;368;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4" name="Google Shape;374;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0" name="Google Shape;380;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1" name="Google Shape;391;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7" name="Google Shape;397;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4" name="Google Shape;404;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3" name="Google Shape;11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1" name="Google Shape;411;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7" name="Google Shape;417;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23" name="Google Shape;423;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30" name="Google Shape;430;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36" name="Google Shape;436;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2" name="Google Shape;442;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8" name="Google Shape;448;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54" name="Google Shape;454;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0" name="Google Shape;12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6" name="Google Shape;12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3" name="Google Shape;13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5" name="Google Shape;14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2" name="Google Shape;1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5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5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6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6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6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6"/>
        <p:cNvGrpSpPr/>
        <p:nvPr/>
      </p:nvGrpSpPr>
      <p:grpSpPr>
        <a:xfrm>
          <a:off x="0" y="0"/>
          <a:ext cx="0" cy="0"/>
          <a:chOff x="0" y="0"/>
          <a:chExt cx="0" cy="0"/>
        </a:xfrm>
      </p:grpSpPr>
      <p:sp>
        <p:nvSpPr>
          <p:cNvPr id="87" name="Google Shape;87;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5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89" name="Google Shape;89;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5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3"/>
        <p:cNvGrpSpPr/>
        <p:nvPr/>
      </p:nvGrpSpPr>
      <p:grpSpPr>
        <a:xfrm>
          <a:off x="0" y="0"/>
          <a:ext cx="0" cy="0"/>
          <a:chOff x="0" y="0"/>
          <a:chExt cx="0" cy="0"/>
        </a:xfrm>
      </p:grpSpPr>
      <p:sp>
        <p:nvSpPr>
          <p:cNvPr id="24" name="Google Shape;24;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5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5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
        <p:cNvGrpSpPr/>
        <p:nvPr/>
      </p:nvGrpSpPr>
      <p:grpSpPr>
        <a:xfrm>
          <a:off x="0" y="0"/>
          <a:ext cx="0" cy="0"/>
          <a:chOff x="0" y="0"/>
          <a:chExt cx="0" cy="0"/>
        </a:xfrm>
      </p:grpSpPr>
      <p:sp>
        <p:nvSpPr>
          <p:cNvPr id="31" name="Google Shape;31;p5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5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5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5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5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6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6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6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6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3"/>
          <p:cNvSpPr>
            <a:spLocks noGrp="1"/>
          </p:cNvSpPr>
          <p:nvPr>
            <p:ph type="pic" idx="2"/>
          </p:nvPr>
        </p:nvSpPr>
        <p:spPr>
          <a:xfrm>
            <a:off x="5183188" y="987425"/>
            <a:ext cx="6172200" cy="4873625"/>
          </a:xfrm>
          <a:prstGeom prst="rect">
            <a:avLst/>
          </a:prstGeom>
          <a:noFill/>
          <a:ln>
            <a:noFill/>
          </a:ln>
        </p:spPr>
      </p:sp>
      <p:sp>
        <p:nvSpPr>
          <p:cNvPr id="64" name="Google Shape;64;p6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5"/>
        <p:cNvGrpSpPr/>
        <p:nvPr/>
      </p:nvGrpSpPr>
      <p:grpSpPr>
        <a:xfrm>
          <a:off x="0" y="0"/>
          <a:ext cx="0" cy="0"/>
          <a:chOff x="0" y="0"/>
          <a:chExt cx="0" cy="0"/>
        </a:xfrm>
      </p:grpSpPr>
      <p:sp>
        <p:nvSpPr>
          <p:cNvPr id="6" name="Google Shape;6;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5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80"/>
        <p:cNvGrpSpPr/>
        <p:nvPr/>
      </p:nvGrpSpPr>
      <p:grpSpPr>
        <a:xfrm>
          <a:off x="0" y="0"/>
          <a:ext cx="0" cy="0"/>
          <a:chOff x="0" y="0"/>
          <a:chExt cx="0" cy="0"/>
        </a:xfrm>
      </p:grpSpPr>
      <p:sp>
        <p:nvSpPr>
          <p:cNvPr id="81" name="Google Shape;81;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2" name="Google Shape;82;p5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83" name="Google Shape;83;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84" name="Google Shape;84;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85" name="Google Shape;85;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in.gov/doe/nutrition/public-private-school-food-authorities/#Daily_Meal_Count_Form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in.gov/doe/nutrition/civil-rights-requirements/"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hyperlink" Target="https://www.statsamerica.org/uscp/default.aspx"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s://www.in.gov/doe/nutrition/public-private-school-food-authorities/#Sponsor_Monitoring"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7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3.sv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23.xml"/><Relationship Id="rId7" Type="http://schemas.openxmlformats.org/officeDocument/2006/relationships/image" Target="../media/image84.svg"/><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9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6.sv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5"/>
        <p:cNvGrpSpPr/>
        <p:nvPr/>
      </p:nvGrpSpPr>
      <p:grpSpPr>
        <a:xfrm>
          <a:off x="0" y="0"/>
          <a:ext cx="0" cy="0"/>
          <a:chOff x="0" y="0"/>
          <a:chExt cx="0" cy="0"/>
        </a:xfrm>
      </p:grpSpPr>
      <p:sp useBgFill="1">
        <p:nvSpPr>
          <p:cNvPr id="1069" name="Rectangle 1068">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A logo with text on it&#10;&#10;Description automatically generated">
            <a:extLst>
              <a:ext uri="{FF2B5EF4-FFF2-40B4-BE49-F238E27FC236}">
                <a16:creationId xmlns:a16="http://schemas.microsoft.com/office/drawing/2014/main" id="{1F8CF5D1-01FA-7401-F487-6C8FBE33C48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89303" y="1119116"/>
            <a:ext cx="8353327" cy="2213635"/>
          </a:xfrm>
          <a:prstGeom prst="rect">
            <a:avLst/>
          </a:prstGeom>
          <a:noFill/>
          <a:extLst>
            <a:ext uri="{909E8E84-426E-40DD-AFC4-6F175D3DCCD1}">
              <a14:hiddenFill xmlns:a14="http://schemas.microsoft.com/office/drawing/2010/main">
                <a:solidFill>
                  <a:srgbClr val="FFFFFF"/>
                </a:solidFill>
              </a14:hiddenFill>
            </a:ext>
          </a:extLst>
        </p:spPr>
      </p:pic>
      <p:sp>
        <p:nvSpPr>
          <p:cNvPr id="1071" name="Right Triangle 107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3" name="Rectangle 1072">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Google Shape;96;p1"/>
          <p:cNvSpPr txBox="1">
            <a:spLocks noGrp="1"/>
          </p:cNvSpPr>
          <p:nvPr>
            <p:ph type="ctrTitle"/>
          </p:nvPr>
        </p:nvSpPr>
        <p:spPr>
          <a:xfrm>
            <a:off x="1419933" y="3956026"/>
            <a:ext cx="8921672" cy="1713305"/>
          </a:xfrm>
          <a:prstGeom prst="rect">
            <a:avLst/>
          </a:prstGeom>
        </p:spPr>
        <p:txBody>
          <a:bodyPr spcFirstLastPara="1" lIns="91425" tIns="45700" rIns="91425" bIns="45700" anchor="b" anchorCtr="0">
            <a:normAutofit/>
          </a:bodyPr>
          <a:lstStyle/>
          <a:p>
            <a:pPr marL="0" lvl="0" indent="0" algn="l" rtl="0">
              <a:spcBef>
                <a:spcPts val="0"/>
              </a:spcBef>
              <a:spcAft>
                <a:spcPts val="0"/>
              </a:spcAft>
              <a:buClr>
                <a:schemeClr val="dk1"/>
              </a:buClr>
              <a:buSzPct val="100000"/>
              <a:buFont typeface="Calibri"/>
              <a:buNone/>
            </a:pPr>
            <a:r>
              <a:rPr lang="en-US" sz="4400" b="1" dirty="0"/>
              <a:t>Annual SFSP Sponsor Staff Training</a:t>
            </a:r>
            <a:r>
              <a:rPr lang="en-US" sz="4400" dirty="0"/>
              <a:t> </a:t>
            </a:r>
          </a:p>
          <a:p>
            <a:pPr marL="0" lvl="0" indent="0" algn="l" rtl="0">
              <a:spcBef>
                <a:spcPts val="0"/>
              </a:spcBef>
              <a:spcAft>
                <a:spcPts val="0"/>
              </a:spcAft>
              <a:buClr>
                <a:schemeClr val="dk1"/>
              </a:buClr>
              <a:buSzPct val="150000"/>
              <a:buFont typeface="Calibri"/>
              <a:buNone/>
            </a:pPr>
            <a:r>
              <a:rPr lang="en-US" sz="4400" dirty="0"/>
              <a:t>Spring 2026</a:t>
            </a:r>
          </a:p>
        </p:txBody>
      </p:sp>
      <p:sp>
        <p:nvSpPr>
          <p:cNvPr id="97" name="Google Shape;97;p1"/>
          <p:cNvSpPr txBox="1">
            <a:spLocks noGrp="1"/>
          </p:cNvSpPr>
          <p:nvPr>
            <p:ph type="subTitle" idx="1"/>
          </p:nvPr>
        </p:nvSpPr>
        <p:spPr>
          <a:xfrm>
            <a:off x="1289303" y="5630547"/>
            <a:ext cx="8921672" cy="753165"/>
          </a:xfrm>
          <a:prstGeom prst="rect">
            <a:avLst/>
          </a:prstGeom>
        </p:spPr>
        <p:txBody>
          <a:bodyPr spcFirstLastPara="1" lIns="91425" tIns="45700" rIns="91425" bIns="45700" anchor="t" anchorCtr="0">
            <a:normAutofit/>
          </a:bodyPr>
          <a:lstStyle/>
          <a:p>
            <a:pPr marL="0" lvl="0" indent="0" algn="l" rtl="0">
              <a:spcBef>
                <a:spcPts val="0"/>
              </a:spcBef>
              <a:spcAft>
                <a:spcPts val="600"/>
              </a:spcAft>
              <a:buClr>
                <a:schemeClr val="dk1"/>
              </a:buClr>
              <a:buSzPts val="2400"/>
              <a:buNone/>
            </a:pPr>
            <a:r>
              <a:rPr lang="en-US" sz="2000" b="1" i="1" dirty="0"/>
              <a:t>Created as a Resource for Sponsors to Train Staff in Program Requirements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159"/>
        <p:cNvGrpSpPr/>
        <p:nvPr/>
      </p:nvGrpSpPr>
      <p:grpSpPr>
        <a:xfrm>
          <a:off x="0" y="0"/>
          <a:ext cx="0" cy="0"/>
          <a:chOff x="0" y="0"/>
          <a:chExt cx="0" cy="0"/>
        </a:xfrm>
      </p:grpSpPr>
      <p:sp>
        <p:nvSpPr>
          <p:cNvPr id="160" name="Google Shape;16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Program Adult vs. Non-Program Adult</a:t>
            </a:r>
            <a:endParaRPr/>
          </a:p>
        </p:txBody>
      </p:sp>
      <p:sp>
        <p:nvSpPr>
          <p:cNvPr id="161" name="Google Shape;161;p8"/>
          <p:cNvSpPr/>
          <p:nvPr/>
        </p:nvSpPr>
        <p:spPr>
          <a:xfrm>
            <a:off x="990600" y="1543050"/>
            <a:ext cx="10515600" cy="2019300"/>
          </a:xfrm>
          <a:prstGeom prst="roundRect">
            <a:avLst>
              <a:gd name="adj" fmla="val 16667"/>
            </a:avLst>
          </a:prstGeom>
          <a:solidFill>
            <a:srgbClr val="F7CAAC"/>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2" name="Google Shape;162;p8"/>
          <p:cNvSpPr txBox="1"/>
          <p:nvPr/>
        </p:nvSpPr>
        <p:spPr>
          <a:xfrm>
            <a:off x="1295400" y="1690688"/>
            <a:ext cx="9906000" cy="19697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alibri"/>
                <a:ea typeface="Calibri"/>
                <a:cs typeface="Calibri"/>
                <a:sym typeface="Calibri"/>
              </a:rPr>
              <a:t>Program Adult- </a:t>
            </a:r>
            <a:r>
              <a:rPr lang="en-US" sz="2800" b="0" i="0" u="none" strike="noStrike" cap="none" dirty="0">
                <a:solidFill>
                  <a:schemeClr val="dk1"/>
                </a:solidFill>
                <a:latin typeface="Calibri"/>
                <a:ea typeface="Calibri"/>
                <a:cs typeface="Calibri"/>
                <a:sym typeface="Calibri"/>
              </a:rPr>
              <a:t>An employee or volunteer who has a job duty specific to SFSP. </a:t>
            </a:r>
            <a:endParaRPr sz="1400" b="0" i="0" u="none" strike="noStrike" cap="none" dirty="0">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For example</a:t>
            </a:r>
            <a:r>
              <a:rPr lang="en-US" sz="2400" dirty="0">
                <a:solidFill>
                  <a:schemeClr val="dk1"/>
                </a:solidFill>
                <a:latin typeface="Calibri"/>
                <a:ea typeface="Calibri"/>
                <a:cs typeface="Calibri"/>
                <a:sym typeface="Calibri"/>
              </a:rPr>
              <a:t>: </a:t>
            </a:r>
            <a:r>
              <a:rPr lang="en-US" sz="2400" b="0" i="0" u="none" strike="noStrike" cap="none" dirty="0">
                <a:solidFill>
                  <a:schemeClr val="dk1"/>
                </a:solidFill>
                <a:latin typeface="Calibri"/>
                <a:ea typeface="Calibri"/>
                <a:cs typeface="Calibri"/>
                <a:sym typeface="Calibri"/>
              </a:rPr>
              <a:t>a meal server, a custodian </a:t>
            </a:r>
            <a:r>
              <a:rPr lang="en-US" sz="2400" dirty="0">
                <a:solidFill>
                  <a:schemeClr val="dk1"/>
                </a:solidFill>
                <a:latin typeface="Calibri"/>
                <a:ea typeface="Calibri"/>
                <a:cs typeface="Calibri"/>
                <a:sym typeface="Calibri"/>
              </a:rPr>
              <a:t>with program related duties, kitchen staff</a:t>
            </a:r>
            <a:r>
              <a:rPr lang="en-US" sz="2400" b="0" i="0" u="none" strike="noStrike" cap="none" dirty="0">
                <a:solidFill>
                  <a:schemeClr val="dk1"/>
                </a:solidFill>
                <a:latin typeface="Calibri"/>
                <a:ea typeface="Calibri"/>
                <a:cs typeface="Calibri"/>
                <a:sym typeface="Calibri"/>
              </a:rPr>
              <a:t>.</a:t>
            </a:r>
            <a:endParaRPr sz="24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163" name="Google Shape;163;p8"/>
          <p:cNvSpPr/>
          <p:nvPr/>
        </p:nvSpPr>
        <p:spPr>
          <a:xfrm>
            <a:off x="990600" y="3785392"/>
            <a:ext cx="10515600" cy="2516188"/>
          </a:xfrm>
          <a:prstGeom prst="roundRect">
            <a:avLst>
              <a:gd name="adj" fmla="val 16667"/>
            </a:avLst>
          </a:prstGeom>
          <a:solidFill>
            <a:srgbClr val="F7CAAC"/>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4" name="Google Shape;164;p8"/>
          <p:cNvSpPr txBox="1">
            <a:spLocks noGrp="1"/>
          </p:cNvSpPr>
          <p:nvPr>
            <p:ph type="body" idx="1"/>
          </p:nvPr>
        </p:nvSpPr>
        <p:spPr>
          <a:xfrm>
            <a:off x="1219200" y="3917948"/>
            <a:ext cx="10287000" cy="238363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t>Non-Program Adult- </a:t>
            </a:r>
            <a:r>
              <a:rPr lang="en-US" dirty="0"/>
              <a:t>A person over the age of 18 who does not have a specific job duty within the SFSP. This can include employees or volunteers who do not work with the meal service operation. </a:t>
            </a:r>
            <a:endParaRPr dirty="0"/>
          </a:p>
          <a:p>
            <a:pPr marL="685800" lvl="1" indent="-228600" algn="l" rtl="0">
              <a:lnSpc>
                <a:spcPct val="90000"/>
              </a:lnSpc>
              <a:spcBef>
                <a:spcPts val="500"/>
              </a:spcBef>
              <a:spcAft>
                <a:spcPts val="0"/>
              </a:spcAft>
              <a:buClr>
                <a:schemeClr val="dk1"/>
              </a:buClr>
              <a:buSzPts val="2400"/>
              <a:buChar char="•"/>
            </a:pPr>
            <a:r>
              <a:rPr lang="en-US" dirty="0"/>
              <a:t>For example, parents who bring their kids to the site, daycare staff who bring children to a site, camp counselors who do not help with SFSP in any way, custodians who do not work in the cafeteria.</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9"/>
          <p:cNvSpPr txBox="1">
            <a:spLocks noGrp="1"/>
          </p:cNvSpPr>
          <p:nvPr>
            <p:ph type="title"/>
          </p:nvPr>
        </p:nvSpPr>
        <p:spPr>
          <a:xfrm>
            <a:off x="838200" y="17405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Program Adult vs. Non-Program Adult Meals</a:t>
            </a:r>
          </a:p>
        </p:txBody>
      </p:sp>
      <p:graphicFrame>
        <p:nvGraphicFramePr>
          <p:cNvPr id="184" name="Google Shape;170;p9">
            <a:extLst>
              <a:ext uri="{FF2B5EF4-FFF2-40B4-BE49-F238E27FC236}">
                <a16:creationId xmlns:a16="http://schemas.microsoft.com/office/drawing/2014/main" id="{8B1A6817-6A43-8383-925A-725B349F57C8}"/>
              </a:ext>
            </a:extLst>
          </p:cNvPr>
          <p:cNvGraphicFramePr/>
          <p:nvPr>
            <p:extLst>
              <p:ext uri="{D42A27DB-BD31-4B8C-83A1-F6EECF244321}">
                <p14:modId xmlns:p14="http://schemas.microsoft.com/office/powerpoint/2010/main" val="77048787"/>
              </p:ext>
            </p:extLst>
          </p:nvPr>
        </p:nvGraphicFramePr>
        <p:xfrm>
          <a:off x="545592" y="1499616"/>
          <a:ext cx="10744200" cy="35387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A9260756-0147-EE94-F38D-03893670D364}"/>
              </a:ext>
            </a:extLst>
          </p:cNvPr>
          <p:cNvSpPr txBox="1"/>
          <p:nvPr/>
        </p:nvSpPr>
        <p:spPr>
          <a:xfrm>
            <a:off x="1220288" y="4759848"/>
            <a:ext cx="9394807" cy="1569660"/>
          </a:xfrm>
          <a:prstGeom prst="rect">
            <a:avLst/>
          </a:prstGeom>
          <a:noFill/>
        </p:spPr>
        <p:txBody>
          <a:bodyPr wrap="square" rtlCol="0">
            <a:spAutoFit/>
          </a:bodyPr>
          <a:lstStyle/>
          <a:p>
            <a:pPr marL="285750" lvl="0" indent="-285750">
              <a:buFont typeface="Arial" panose="020B0604020202020204" pitchFamily="34" charset="0"/>
              <a:buChar char="•"/>
            </a:pPr>
            <a:r>
              <a:rPr lang="en-US" sz="1600" dirty="0"/>
              <a:t>At in-person sites, it is recommended that all adult meals be eaten on site to avoid confusion among children about what foods may be taken off site.</a:t>
            </a:r>
          </a:p>
          <a:p>
            <a:pPr marL="285750" lvl="0" indent="-285750">
              <a:buFont typeface="Arial" panose="020B0604020202020204" pitchFamily="34" charset="0"/>
              <a:buChar char="•"/>
            </a:pPr>
            <a:r>
              <a:rPr lang="en-US" sz="1600" dirty="0"/>
              <a:t>Some sites solicit donations from community partners to serve non-program adults free of charge. </a:t>
            </a:r>
          </a:p>
          <a:p>
            <a:pPr marL="285750" lvl="1" indent="-285750">
              <a:buFont typeface="Arial" panose="020B0604020202020204" pitchFamily="34" charset="0"/>
              <a:buChar char="•"/>
            </a:pPr>
            <a:r>
              <a:rPr lang="en-US" sz="1600" dirty="0"/>
              <a:t>Each sponsor must set a non-program adult meal price. </a:t>
            </a:r>
          </a:p>
          <a:p>
            <a:pPr marL="285750" lvl="1" indent="-285750">
              <a:buFont typeface="Arial" panose="020B0604020202020204" pitchFamily="34" charset="0"/>
              <a:buChar char="•"/>
            </a:pPr>
            <a:r>
              <a:rPr lang="en-US" sz="1600" dirty="0"/>
              <a:t>Adult meals must be counted and recorded in the appropriate section of a daily meal count form </a:t>
            </a:r>
          </a:p>
          <a:p>
            <a:pPr marL="285750" lvl="1" indent="-285750">
              <a:buFont typeface="Arial" panose="020B0604020202020204" pitchFamily="34" charset="0"/>
              <a:buChar char="•"/>
            </a:pPr>
            <a:r>
              <a:rPr lang="en-US" sz="1600" dirty="0"/>
              <a:t>Money for the adult meals must be deposited into the SFSP account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174"/>
        <p:cNvGrpSpPr/>
        <p:nvPr/>
      </p:nvGrpSpPr>
      <p:grpSpPr>
        <a:xfrm>
          <a:off x="0" y="0"/>
          <a:ext cx="0" cy="0"/>
          <a:chOff x="0" y="0"/>
          <a:chExt cx="0" cy="0"/>
        </a:xfrm>
      </p:grpSpPr>
      <p:sp useBgFill="1">
        <p:nvSpPr>
          <p:cNvPr id="183" name="Rectangle 182">
            <a:extLst>
              <a:ext uri="{FF2B5EF4-FFF2-40B4-BE49-F238E27FC236}">
                <a16:creationId xmlns:a16="http://schemas.microsoft.com/office/drawing/2014/main" id="{149FB5C3-7336-4FE0-A30C-CC0A3646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5" name="Group 184">
            <a:extLst>
              <a:ext uri="{FF2B5EF4-FFF2-40B4-BE49-F238E27FC236}">
                <a16:creationId xmlns:a16="http://schemas.microsoft.com/office/drawing/2014/main" id="{19A6B5CE-CB1D-48EE-8B43-E952235C8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86" name="Rectangle 185">
              <a:extLst>
                <a:ext uri="{FF2B5EF4-FFF2-40B4-BE49-F238E27FC236}">
                  <a16:creationId xmlns:a16="http://schemas.microsoft.com/office/drawing/2014/main" id="{E3F3EAA5-4E15-400B-BBA3-82B3F49A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72BA2E40-BE9B-4C54-9CDD-40EE804CC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3" name="Rectangle 192">
            <a:extLst>
              <a:ext uri="{FF2B5EF4-FFF2-40B4-BE49-F238E27FC236}">
                <a16:creationId xmlns:a16="http://schemas.microsoft.com/office/drawing/2014/main" id="{0DA909B4-15FF-46A6-8A7F-7AEF977FE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Google Shape;175;p10"/>
          <p:cNvSpPr txBox="1">
            <a:spLocks noGrp="1"/>
          </p:cNvSpPr>
          <p:nvPr>
            <p:ph type="title"/>
          </p:nvPr>
        </p:nvSpPr>
        <p:spPr>
          <a:xfrm>
            <a:off x="1106599" y="895286"/>
            <a:ext cx="5040285" cy="1169585"/>
          </a:xfrm>
          <a:prstGeom prst="rect">
            <a:avLst/>
          </a:prstGeom>
        </p:spPr>
        <p:txBody>
          <a:bodyPr spcFirstLastPara="1" lIns="91425" tIns="45700" rIns="91425" bIns="45700" anchor="b" anchorCtr="0">
            <a:normAutofit/>
          </a:bodyPr>
          <a:lstStyle/>
          <a:p>
            <a:pPr marL="0" lvl="0" indent="0" rtl="0">
              <a:spcBef>
                <a:spcPts val="0"/>
              </a:spcBef>
              <a:spcAft>
                <a:spcPts val="0"/>
              </a:spcAft>
              <a:buClr>
                <a:schemeClr val="dk1"/>
              </a:buClr>
              <a:buSzPts val="4400"/>
              <a:buFont typeface="Calibri"/>
              <a:buNone/>
            </a:pPr>
            <a:r>
              <a:rPr lang="en-US" sz="4000" dirty="0"/>
              <a:t>Site Rules</a:t>
            </a:r>
          </a:p>
        </p:txBody>
      </p:sp>
      <p:sp>
        <p:nvSpPr>
          <p:cNvPr id="191" name="Rectangle 190">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55714" y="2263365"/>
            <a:ext cx="49377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Google Shape;176;p10"/>
          <p:cNvSpPr txBox="1">
            <a:spLocks noGrp="1"/>
          </p:cNvSpPr>
          <p:nvPr>
            <p:ph type="body" idx="1"/>
          </p:nvPr>
        </p:nvSpPr>
        <p:spPr>
          <a:xfrm>
            <a:off x="1055715" y="2442260"/>
            <a:ext cx="7684935" cy="3698338"/>
          </a:xfrm>
          <a:prstGeom prst="rect">
            <a:avLst/>
          </a:prstGeom>
        </p:spPr>
        <p:txBody>
          <a:bodyPr spcFirstLastPara="1" lIns="91425" tIns="45700" rIns="91425" bIns="45700" anchor="ctr" anchorCtr="0">
            <a:normAutofit lnSpcReduction="10000"/>
          </a:bodyPr>
          <a:lstStyle/>
          <a:p>
            <a:pPr marL="0" lvl="0" indent="0" rtl="0">
              <a:spcBef>
                <a:spcPts val="0"/>
              </a:spcBef>
              <a:spcAft>
                <a:spcPts val="0"/>
              </a:spcAft>
              <a:buClr>
                <a:schemeClr val="dk1"/>
              </a:buClr>
              <a:buSzPts val="2800"/>
              <a:buNone/>
            </a:pPr>
            <a:r>
              <a:rPr lang="en-US" sz="2000" b="1" dirty="0"/>
              <a:t>Meals must be served within the approved meal service time.</a:t>
            </a:r>
          </a:p>
          <a:p>
            <a:pPr marL="685800" lvl="1" indent="-228600" rtl="0">
              <a:spcBef>
                <a:spcPts val="500"/>
              </a:spcBef>
              <a:spcAft>
                <a:spcPts val="0"/>
              </a:spcAft>
              <a:buClr>
                <a:schemeClr val="dk1"/>
              </a:buClr>
              <a:buSzPts val="2400"/>
              <a:buChar char="•"/>
            </a:pPr>
            <a:r>
              <a:rPr lang="en-US" sz="2000" dirty="0"/>
              <a:t>Times may be changed throughout the summer, but prior approval must be obtained from the IDOE before serving meals at the new time. </a:t>
            </a:r>
          </a:p>
          <a:p>
            <a:pPr marL="685800" lvl="1" indent="-228600" rtl="0">
              <a:spcBef>
                <a:spcPts val="500"/>
              </a:spcBef>
              <a:spcAft>
                <a:spcPts val="0"/>
              </a:spcAft>
              <a:buClr>
                <a:schemeClr val="dk1"/>
              </a:buClr>
              <a:buSzPts val="2400"/>
              <a:buChar char="•"/>
            </a:pPr>
            <a:r>
              <a:rPr lang="en-US" sz="2000" dirty="0"/>
              <a:t>It is best to keep meal service time consistent throughout the summer to ensure regular attendance. </a:t>
            </a:r>
          </a:p>
          <a:p>
            <a:pPr marL="685800" lvl="1" indent="-228600">
              <a:buSzPts val="2400"/>
            </a:pPr>
            <a:r>
              <a:rPr lang="en-US" sz="2000" dirty="0"/>
              <a:t>Changes to the meal service must be communicated to the field specialist and DOE office staff via email/phone and may take several days to approve.</a:t>
            </a:r>
          </a:p>
          <a:p>
            <a:pPr marL="685800" lvl="1" indent="-228600" rtl="0">
              <a:spcBef>
                <a:spcPts val="500"/>
              </a:spcBef>
              <a:spcAft>
                <a:spcPts val="0"/>
              </a:spcAft>
              <a:buClr>
                <a:schemeClr val="dk1"/>
              </a:buClr>
              <a:buSzPts val="2400"/>
              <a:buChar char="•"/>
            </a:pPr>
            <a:r>
              <a:rPr lang="en-US" sz="2000" dirty="0"/>
              <a:t>All meals served outside of the approved meal service time are ineligible for reimbursement. </a:t>
            </a:r>
          </a:p>
          <a:p>
            <a:pPr marL="685800" lvl="1" indent="-228600" rtl="0">
              <a:spcBef>
                <a:spcPts val="500"/>
              </a:spcBef>
              <a:spcAft>
                <a:spcPts val="0"/>
              </a:spcAft>
              <a:buClr>
                <a:schemeClr val="dk1"/>
              </a:buClr>
              <a:buSzPts val="2400"/>
              <a:buChar char="•"/>
            </a:pPr>
            <a:r>
              <a:rPr lang="en-US" sz="2000" dirty="0"/>
              <a:t>If a household shows up after meal service has concluded, provide a written reminder of the scheduled meal service time.</a:t>
            </a:r>
          </a:p>
          <a:p>
            <a:pPr marL="228600" lvl="0" indent="-50800" rtl="0">
              <a:spcBef>
                <a:spcPts val="1000"/>
              </a:spcBef>
              <a:spcAft>
                <a:spcPts val="0"/>
              </a:spcAft>
              <a:buClr>
                <a:schemeClr val="dk1"/>
              </a:buClr>
              <a:buSzPts val="2800"/>
              <a:buNone/>
            </a:pPr>
            <a:endParaRPr lang="en-US" sz="1400" dirty="0"/>
          </a:p>
        </p:txBody>
      </p:sp>
      <p:pic>
        <p:nvPicPr>
          <p:cNvPr id="177" name="Google Shape;177;p10"/>
          <p:cNvPicPr preferRelativeResize="0"/>
          <p:nvPr/>
        </p:nvPicPr>
        <p:blipFill rotWithShape="1">
          <a:blip r:embed="rId3"/>
          <a:stretch/>
        </p:blipFill>
        <p:spPr>
          <a:xfrm>
            <a:off x="8829092" y="774285"/>
            <a:ext cx="2307193" cy="2581173"/>
          </a:xfrm>
          <a:prstGeom prst="rect">
            <a:avLst/>
          </a:prstGeom>
          <a:noFill/>
        </p:spPr>
      </p:pic>
      <p:pic>
        <p:nvPicPr>
          <p:cNvPr id="178" name="Google Shape;178;p10" descr="Image result for clock no background"/>
          <p:cNvPicPr preferRelativeResize="0"/>
          <p:nvPr/>
        </p:nvPicPr>
        <p:blipFill rotWithShape="1">
          <a:blip r:embed="rId4"/>
          <a:stretch/>
        </p:blipFill>
        <p:spPr>
          <a:xfrm>
            <a:off x="8740971" y="3575074"/>
            <a:ext cx="2581173" cy="2581173"/>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182"/>
        <p:cNvGrpSpPr/>
        <p:nvPr/>
      </p:nvGrpSpPr>
      <p:grpSpPr>
        <a:xfrm>
          <a:off x="0" y="0"/>
          <a:ext cx="0" cy="0"/>
          <a:chOff x="0" y="0"/>
          <a:chExt cx="0" cy="0"/>
        </a:xfrm>
      </p:grpSpPr>
      <p:sp useBgFill="1">
        <p:nvSpPr>
          <p:cNvPr id="218" name="Rectangle 217">
            <a:extLst>
              <a:ext uri="{FF2B5EF4-FFF2-40B4-BE49-F238E27FC236}">
                <a16:creationId xmlns:a16="http://schemas.microsoft.com/office/drawing/2014/main" id="{28D31E1B-0407-4223-9642-0B642CBF5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9" name="Group 218">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220" name="Rectangle 219">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3" name="Rectangle 212">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Google Shape;183;p11"/>
          <p:cNvSpPr txBox="1">
            <a:spLocks noGrp="1"/>
          </p:cNvSpPr>
          <p:nvPr>
            <p:ph type="title"/>
          </p:nvPr>
        </p:nvSpPr>
        <p:spPr>
          <a:xfrm>
            <a:off x="1043631" y="873940"/>
            <a:ext cx="5052369" cy="1035781"/>
          </a:xfrm>
          <a:prstGeom prst="rect">
            <a:avLst/>
          </a:prstGeom>
        </p:spPr>
        <p:txBody>
          <a:bodyPr spcFirstLastPara="1" lIns="91425" tIns="45700" rIns="91425" bIns="45700" anchor="ctr" anchorCtr="0">
            <a:normAutofit/>
          </a:bodyPr>
          <a:lstStyle/>
          <a:p>
            <a:pPr marL="0" lvl="0" indent="0" rtl="0">
              <a:spcBef>
                <a:spcPts val="0"/>
              </a:spcBef>
              <a:spcAft>
                <a:spcPts val="0"/>
              </a:spcAft>
              <a:buClr>
                <a:schemeClr val="dk1"/>
              </a:buClr>
              <a:buSzPts val="4400"/>
              <a:buFont typeface="Calibri"/>
              <a:buNone/>
            </a:pPr>
            <a:r>
              <a:rPr lang="en-US" sz="3600"/>
              <a:t>Site Rules</a:t>
            </a:r>
          </a:p>
        </p:txBody>
      </p:sp>
      <p:sp>
        <p:nvSpPr>
          <p:cNvPr id="184" name="Google Shape;184;p11"/>
          <p:cNvSpPr txBox="1">
            <a:spLocks noGrp="1"/>
          </p:cNvSpPr>
          <p:nvPr>
            <p:ph type="body" idx="1"/>
          </p:nvPr>
        </p:nvSpPr>
        <p:spPr>
          <a:xfrm>
            <a:off x="1074000" y="2524396"/>
            <a:ext cx="4991629" cy="3896313"/>
          </a:xfrm>
          <a:prstGeom prst="rect">
            <a:avLst/>
          </a:prstGeom>
        </p:spPr>
        <p:txBody>
          <a:bodyPr spcFirstLastPara="1" lIns="91425" tIns="45700" rIns="91425" bIns="45700" anchor="ctr" anchorCtr="0">
            <a:normAutofit/>
          </a:bodyPr>
          <a:lstStyle/>
          <a:p>
            <a:pPr marL="0" lvl="0" indent="0" rtl="0">
              <a:spcBef>
                <a:spcPts val="0"/>
              </a:spcBef>
              <a:spcAft>
                <a:spcPts val="0"/>
              </a:spcAft>
              <a:buClr>
                <a:schemeClr val="dk1"/>
              </a:buClr>
              <a:buSzPts val="2800"/>
              <a:buNone/>
            </a:pPr>
            <a:r>
              <a:rPr lang="en-US" sz="2000" b="1" dirty="0"/>
              <a:t>For outdoor sites, inclement weather may result in the cancellation of meal service.</a:t>
            </a:r>
          </a:p>
          <a:p>
            <a:pPr marL="685800" lvl="1" indent="-228600" rtl="0">
              <a:spcBef>
                <a:spcPts val="500"/>
              </a:spcBef>
              <a:spcAft>
                <a:spcPts val="0"/>
              </a:spcAft>
              <a:buClr>
                <a:schemeClr val="dk1"/>
              </a:buClr>
              <a:buSzPts val="2400"/>
              <a:buChar char="•"/>
            </a:pPr>
            <a:r>
              <a:rPr lang="en-US" sz="2000" dirty="0"/>
              <a:t>An inclement weather plan should be determined prior to the start of the program season and documented in the site information sheet in </a:t>
            </a:r>
            <a:r>
              <a:rPr lang="en-US" sz="2000" dirty="0" err="1"/>
              <a:t>CNPweb</a:t>
            </a:r>
            <a:r>
              <a:rPr lang="en-US" sz="2000" dirty="0"/>
              <a:t>.</a:t>
            </a:r>
          </a:p>
          <a:p>
            <a:pPr marL="685800" lvl="1" indent="-228600" rtl="0">
              <a:spcBef>
                <a:spcPts val="500"/>
              </a:spcBef>
              <a:spcAft>
                <a:spcPts val="0"/>
              </a:spcAft>
              <a:buClr>
                <a:schemeClr val="dk1"/>
              </a:buClr>
              <a:buSzPts val="2400"/>
              <a:buChar char="•"/>
            </a:pPr>
            <a:r>
              <a:rPr lang="en-US" sz="2000" dirty="0"/>
              <a:t>Discuss alternate meal service plans with the local SFSP director.</a:t>
            </a:r>
          </a:p>
          <a:p>
            <a:pPr marL="685800" lvl="1" indent="-228600" rtl="0">
              <a:spcBef>
                <a:spcPts val="500"/>
              </a:spcBef>
              <a:spcAft>
                <a:spcPts val="0"/>
              </a:spcAft>
              <a:buClr>
                <a:schemeClr val="dk1"/>
              </a:buClr>
              <a:buSzPts val="2400"/>
              <a:buChar char="•"/>
            </a:pPr>
            <a:r>
              <a:rPr lang="en-US" sz="2000" dirty="0"/>
              <a:t>Make sure all staff are trained to follow the inclement weather plan and participants are informed about the change in location. Use proper signage, if applicable. </a:t>
            </a:r>
          </a:p>
          <a:p>
            <a:pPr marL="685800" lvl="1" indent="-76200" rtl="0">
              <a:spcBef>
                <a:spcPts val="500"/>
              </a:spcBef>
              <a:spcAft>
                <a:spcPts val="0"/>
              </a:spcAft>
              <a:buClr>
                <a:schemeClr val="dk1"/>
              </a:buClr>
              <a:buSzPts val="2400"/>
              <a:buNone/>
            </a:pPr>
            <a:endParaRPr lang="en-US" sz="1800" dirty="0"/>
          </a:p>
          <a:p>
            <a:pPr marL="228600" lvl="0" indent="-50800" rtl="0">
              <a:spcBef>
                <a:spcPts val="1000"/>
              </a:spcBef>
              <a:spcAft>
                <a:spcPts val="0"/>
              </a:spcAft>
              <a:buClr>
                <a:schemeClr val="dk1"/>
              </a:buClr>
              <a:buSzPts val="2800"/>
              <a:buNone/>
            </a:pPr>
            <a:endParaRPr lang="en-US" sz="1800" dirty="0"/>
          </a:p>
        </p:txBody>
      </p:sp>
      <p:sp>
        <p:nvSpPr>
          <p:cNvPr id="215" name="Rectangle 214">
            <a:extLst>
              <a:ext uri="{FF2B5EF4-FFF2-40B4-BE49-F238E27FC236}">
                <a16:creationId xmlns:a16="http://schemas.microsoft.com/office/drawing/2014/main" id="{70E96339-907C-46C3-99AC-31179B6F0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5" name="Google Shape;185;p11" descr="Image result for rain cloud"/>
          <p:cNvPicPr preferRelativeResize="0"/>
          <p:nvPr/>
        </p:nvPicPr>
        <p:blipFill rotWithShape="1">
          <a:blip r:embed="rId3"/>
          <a:stretch/>
        </p:blipFill>
        <p:spPr>
          <a:xfrm>
            <a:off x="6930493" y="1959888"/>
            <a:ext cx="4223252" cy="2998507"/>
          </a:xfrm>
          <a:prstGeom prst="rect">
            <a:avLst/>
          </a:prstGeom>
          <a:noFill/>
        </p:spPr>
      </p:pic>
      <p:cxnSp>
        <p:nvCxnSpPr>
          <p:cNvPr id="217" name="Straight Connector 2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182">
          <a:extLst>
            <a:ext uri="{FF2B5EF4-FFF2-40B4-BE49-F238E27FC236}">
              <a16:creationId xmlns:a16="http://schemas.microsoft.com/office/drawing/2014/main" id="{F24BDD30-5F16-F891-1085-C7DDE8A6165E}"/>
            </a:ext>
          </a:extLst>
        </p:cNvPr>
        <p:cNvGrpSpPr/>
        <p:nvPr/>
      </p:nvGrpSpPr>
      <p:grpSpPr>
        <a:xfrm>
          <a:off x="0" y="0"/>
          <a:ext cx="0" cy="0"/>
          <a:chOff x="0" y="0"/>
          <a:chExt cx="0" cy="0"/>
        </a:xfrm>
      </p:grpSpPr>
      <p:sp useBgFill="1">
        <p:nvSpPr>
          <p:cNvPr id="190" name="Rectangle 189">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Google Shape;183;p11">
            <a:extLst>
              <a:ext uri="{FF2B5EF4-FFF2-40B4-BE49-F238E27FC236}">
                <a16:creationId xmlns:a16="http://schemas.microsoft.com/office/drawing/2014/main" id="{D9000C30-C10E-77A2-5752-77EBA9F1A55E}"/>
              </a:ext>
            </a:extLst>
          </p:cNvPr>
          <p:cNvSpPr txBox="1">
            <a:spLocks noGrp="1"/>
          </p:cNvSpPr>
          <p:nvPr>
            <p:ph type="title"/>
          </p:nvPr>
        </p:nvSpPr>
        <p:spPr>
          <a:xfrm>
            <a:off x="841248" y="256032"/>
            <a:ext cx="10506456" cy="1014984"/>
          </a:xfrm>
          <a:prstGeom prst="rect">
            <a:avLst/>
          </a:prstGeom>
        </p:spPr>
        <p:txBody>
          <a:bodyPr spcFirstLastPara="1" lIns="91425" tIns="45700" rIns="91425" bIns="45700" anchor="b" anchorCtr="0">
            <a:normAutofit/>
          </a:bodyPr>
          <a:lstStyle/>
          <a:p>
            <a:pPr marL="0" lvl="0" indent="0" rtl="0">
              <a:spcBef>
                <a:spcPts val="0"/>
              </a:spcBef>
              <a:spcAft>
                <a:spcPts val="0"/>
              </a:spcAft>
              <a:buClr>
                <a:schemeClr val="dk1"/>
              </a:buClr>
              <a:buSzPts val="4400"/>
              <a:buFont typeface="Calibri"/>
              <a:buNone/>
            </a:pPr>
            <a:r>
              <a:rPr lang="en-US" dirty="0"/>
              <a:t>Site Rules for Congregate Site</a:t>
            </a:r>
          </a:p>
        </p:txBody>
      </p:sp>
      <p:sp>
        <p:nvSpPr>
          <p:cNvPr id="192" name="Rectangle 191">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4" name="Rectangle 193">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186" name="Google Shape;184;p11">
            <a:extLst>
              <a:ext uri="{FF2B5EF4-FFF2-40B4-BE49-F238E27FC236}">
                <a16:creationId xmlns:a16="http://schemas.microsoft.com/office/drawing/2014/main" id="{0092708B-EC15-99AC-9833-3054E45DEDBF}"/>
              </a:ext>
            </a:extLst>
          </p:cNvPr>
          <p:cNvGraphicFramePr/>
          <p:nvPr>
            <p:extLst>
              <p:ext uri="{D42A27DB-BD31-4B8C-83A1-F6EECF244321}">
                <p14:modId xmlns:p14="http://schemas.microsoft.com/office/powerpoint/2010/main" val="1278533058"/>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1791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189"/>
        <p:cNvGrpSpPr/>
        <p:nvPr/>
      </p:nvGrpSpPr>
      <p:grpSpPr>
        <a:xfrm>
          <a:off x="0" y="0"/>
          <a:ext cx="0" cy="0"/>
          <a:chOff x="0" y="0"/>
          <a:chExt cx="0" cy="0"/>
        </a:xfrm>
      </p:grpSpPr>
      <p:sp useBgFill="1">
        <p:nvSpPr>
          <p:cNvPr id="198" name="Rectangle 197">
            <a:extLst>
              <a:ext uri="{FF2B5EF4-FFF2-40B4-BE49-F238E27FC236}">
                <a16:creationId xmlns:a16="http://schemas.microsoft.com/office/drawing/2014/main" id="{96646FC9-C66D-4EC7-8310-0DD4ACC49C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0" name="Rectangle 199">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rgbClr val="DEDEDE"/>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0" name="Google Shape;190;p12"/>
          <p:cNvSpPr txBox="1">
            <a:spLocks noGrp="1"/>
          </p:cNvSpPr>
          <p:nvPr>
            <p:ph type="title"/>
          </p:nvPr>
        </p:nvSpPr>
        <p:spPr>
          <a:xfrm>
            <a:off x="2103121" y="310343"/>
            <a:ext cx="7985759" cy="868823"/>
          </a:xfrm>
          <a:prstGeom prst="rect">
            <a:avLst/>
          </a:prstGeom>
        </p:spPr>
        <p:txBody>
          <a:bodyPr spcFirstLastPara="1" vert="horz" lIns="91440" tIns="45720" rIns="91440" bIns="45720" rtlCol="0" anchor="ctr" anchorCtr="0">
            <a:normAutofit/>
          </a:bodyPr>
          <a:lstStyle/>
          <a:p>
            <a:pPr marL="0" lvl="0" indent="0" algn="ctr">
              <a:spcBef>
                <a:spcPct val="0"/>
              </a:spcBef>
              <a:spcAft>
                <a:spcPts val="0"/>
              </a:spcAft>
              <a:buClr>
                <a:schemeClr val="dk1"/>
              </a:buClr>
              <a:buSzPts val="4400"/>
            </a:pPr>
            <a:r>
              <a:rPr lang="en-US" sz="4000" kern="1200">
                <a:solidFill>
                  <a:schemeClr val="tx1"/>
                </a:solidFill>
                <a:latin typeface="+mj-lt"/>
                <a:ea typeface="+mj-ea"/>
                <a:cs typeface="+mj-cs"/>
              </a:rPr>
              <a:t>Share Table</a:t>
            </a:r>
          </a:p>
        </p:txBody>
      </p:sp>
      <p:sp>
        <p:nvSpPr>
          <p:cNvPr id="202" name="Rectangle: Rounded Corners 201">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191" name="Google Shape;191;p12"/>
          <p:cNvSpPr txBox="1">
            <a:spLocks noGrp="1"/>
          </p:cNvSpPr>
          <p:nvPr>
            <p:ph type="body" idx="1"/>
          </p:nvPr>
        </p:nvSpPr>
        <p:spPr>
          <a:xfrm>
            <a:off x="2615738" y="1263807"/>
            <a:ext cx="6960524" cy="598516"/>
          </a:xfrm>
          <a:prstGeom prst="rect">
            <a:avLst/>
          </a:prstGeom>
        </p:spPr>
        <p:txBody>
          <a:bodyPr spcFirstLastPara="1" vert="horz" lIns="91440" tIns="45720" rIns="91440" bIns="45720" rtlCol="0" anchor="ctr" anchorCtr="0">
            <a:normAutofit fontScale="70000" lnSpcReduction="20000"/>
          </a:bodyPr>
          <a:lstStyle/>
          <a:p>
            <a:pPr marL="0" lvl="0" indent="0" algn="ctr">
              <a:spcAft>
                <a:spcPts val="0"/>
              </a:spcAft>
              <a:buClr>
                <a:schemeClr val="dk1"/>
              </a:buClr>
              <a:buSzPts val="2800"/>
              <a:buNone/>
            </a:pPr>
            <a:r>
              <a:rPr lang="en-US" sz="2400" u="sng" kern="1200" dirty="0">
                <a:solidFill>
                  <a:schemeClr val="bg1"/>
                </a:solidFill>
                <a:latin typeface="+mn-lt"/>
                <a:ea typeface="+mn-ea"/>
                <a:cs typeface="+mn-cs"/>
              </a:rPr>
              <a:t>Will the site establish a share table for items participants will not eat</a:t>
            </a:r>
            <a:r>
              <a:rPr lang="en-US" sz="1900" u="sng" kern="1200" dirty="0">
                <a:solidFill>
                  <a:schemeClr val="bg1"/>
                </a:solidFill>
                <a:latin typeface="+mn-lt"/>
                <a:ea typeface="+mn-ea"/>
                <a:cs typeface="+mn-cs"/>
              </a:rPr>
              <a:t>?</a:t>
            </a:r>
            <a:r>
              <a:rPr lang="en-US" sz="1900" kern="1200" dirty="0">
                <a:solidFill>
                  <a:schemeClr val="bg1"/>
                </a:solidFill>
                <a:latin typeface="+mn-lt"/>
                <a:ea typeface="+mn-ea"/>
                <a:cs typeface="+mn-cs"/>
              </a:rPr>
              <a:t> </a:t>
            </a:r>
          </a:p>
        </p:txBody>
      </p:sp>
      <p:pic>
        <p:nvPicPr>
          <p:cNvPr id="192" name="Google Shape;192;p12" descr="How a “No” Becomes a “Yes” | Veritus Group">
            <a:hlinkClick r:id="" action="ppaction://noaction"/>
          </p:cNvPr>
          <p:cNvPicPr preferRelativeResize="0"/>
          <p:nvPr/>
        </p:nvPicPr>
        <p:blipFill rotWithShape="1">
          <a:blip r:embed="rId3"/>
          <a:stretch/>
        </p:blipFill>
        <p:spPr>
          <a:xfrm>
            <a:off x="6210302" y="2516454"/>
            <a:ext cx="5231457" cy="2905111"/>
          </a:xfrm>
          <a:prstGeom prst="rect">
            <a:avLst/>
          </a:prstGeom>
          <a:noFill/>
        </p:spPr>
      </p:pic>
      <p:pic>
        <p:nvPicPr>
          <p:cNvPr id="193" name="Google Shape;193;p12" descr="7 Tips for Saying No Effectively | Inc.com">
            <a:hlinkClick r:id="" action="ppaction://noaction"/>
          </p:cNvPr>
          <p:cNvPicPr preferRelativeResize="0"/>
          <p:nvPr/>
        </p:nvPicPr>
        <p:blipFill rotWithShape="1">
          <a:blip r:embed="rId4"/>
          <a:stretch/>
        </p:blipFill>
        <p:spPr>
          <a:xfrm>
            <a:off x="615045" y="2516453"/>
            <a:ext cx="5231457" cy="2905111"/>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197"/>
        <p:cNvGrpSpPr/>
        <p:nvPr/>
      </p:nvGrpSpPr>
      <p:grpSpPr>
        <a:xfrm>
          <a:off x="0" y="0"/>
          <a:ext cx="0" cy="0"/>
          <a:chOff x="0" y="0"/>
          <a:chExt cx="0" cy="0"/>
        </a:xfrm>
      </p:grpSpPr>
      <p:sp useBgFill="1">
        <p:nvSpPr>
          <p:cNvPr id="215" name="Rectangle 214">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Google Shape;198;p13"/>
          <p:cNvSpPr txBox="1">
            <a:spLocks noGrp="1"/>
          </p:cNvSpPr>
          <p:nvPr>
            <p:ph type="title"/>
          </p:nvPr>
        </p:nvSpPr>
        <p:spPr>
          <a:xfrm>
            <a:off x="836679" y="723898"/>
            <a:ext cx="6002110" cy="1495425"/>
          </a:xfrm>
          <a:prstGeom prst="rect">
            <a:avLst/>
          </a:prstGeom>
        </p:spPr>
        <p:txBody>
          <a:bodyPr spcFirstLastPara="1" vert="horz" lIns="91440" tIns="45720" rIns="91440" bIns="45720" rtlCol="0" anchor="ctr" anchorCtr="0">
            <a:normAutofit/>
          </a:bodyPr>
          <a:lstStyle/>
          <a:p>
            <a:pPr marL="0" lvl="0" indent="0">
              <a:spcBef>
                <a:spcPct val="0"/>
              </a:spcBef>
              <a:spcAft>
                <a:spcPts val="0"/>
              </a:spcAft>
              <a:buClr>
                <a:schemeClr val="dk1"/>
              </a:buClr>
              <a:buSzPts val="4400"/>
            </a:pPr>
            <a:r>
              <a:rPr lang="en-US" sz="4000" kern="1200" dirty="0">
                <a:solidFill>
                  <a:schemeClr val="tx1"/>
                </a:solidFill>
                <a:latin typeface="+mj-lt"/>
                <a:ea typeface="+mj-ea"/>
                <a:cs typeface="+mj-cs"/>
              </a:rPr>
              <a:t>Share Table Reminders</a:t>
            </a:r>
          </a:p>
        </p:txBody>
      </p:sp>
      <p:graphicFrame>
        <p:nvGraphicFramePr>
          <p:cNvPr id="210" name="TextBox 6">
            <a:extLst>
              <a:ext uri="{FF2B5EF4-FFF2-40B4-BE49-F238E27FC236}">
                <a16:creationId xmlns:a16="http://schemas.microsoft.com/office/drawing/2014/main" id="{A66DA791-80A2-852C-3EF9-9568145082CF}"/>
              </a:ext>
            </a:extLst>
          </p:cNvPr>
          <p:cNvGraphicFramePr/>
          <p:nvPr>
            <p:extLst>
              <p:ext uri="{D42A27DB-BD31-4B8C-83A1-F6EECF244321}">
                <p14:modId xmlns:p14="http://schemas.microsoft.com/office/powerpoint/2010/main" val="1135910526"/>
              </p:ext>
            </p:extLst>
          </p:nvPr>
        </p:nvGraphicFramePr>
        <p:xfrm>
          <a:off x="836679" y="2013857"/>
          <a:ext cx="6002110" cy="41202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descr="Overhead of open lunch boxes">
            <a:extLst>
              <a:ext uri="{FF2B5EF4-FFF2-40B4-BE49-F238E27FC236}">
                <a16:creationId xmlns:a16="http://schemas.microsoft.com/office/drawing/2014/main" id="{89E91142-3A43-85A1-D65B-8FC0E9E245D0}"/>
              </a:ext>
            </a:extLst>
          </p:cNvPr>
          <p:cNvPicPr>
            <a:picLocks noChangeAspect="1"/>
          </p:cNvPicPr>
          <p:nvPr/>
        </p:nvPicPr>
        <p:blipFill>
          <a:blip r:embed="rId8"/>
          <a:stretch>
            <a:fillRect/>
          </a:stretch>
        </p:blipFill>
        <p:spPr>
          <a:xfrm>
            <a:off x="7767262" y="0"/>
            <a:ext cx="5816029"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203"/>
        <p:cNvGrpSpPr/>
        <p:nvPr/>
      </p:nvGrpSpPr>
      <p:grpSpPr>
        <a:xfrm>
          <a:off x="0" y="0"/>
          <a:ext cx="0" cy="0"/>
          <a:chOff x="0" y="0"/>
          <a:chExt cx="0" cy="0"/>
        </a:xfrm>
      </p:grpSpPr>
      <p:sp useBgFill="1">
        <p:nvSpPr>
          <p:cNvPr id="218" name="Rectangle 217">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Google Shape;204;p14"/>
          <p:cNvSpPr txBox="1">
            <a:spLocks noGrp="1"/>
          </p:cNvSpPr>
          <p:nvPr>
            <p:ph type="title"/>
          </p:nvPr>
        </p:nvSpPr>
        <p:spPr>
          <a:xfrm>
            <a:off x="838200" y="557188"/>
            <a:ext cx="10515600" cy="1133499"/>
          </a:xfrm>
          <a:prstGeom prst="rect">
            <a:avLst/>
          </a:prstGeom>
        </p:spPr>
        <p:txBody>
          <a:bodyPr spcFirstLastPara="1" lIns="91425" tIns="45700" rIns="91425" bIns="45700" anchorCtr="0">
            <a:normAutofit/>
          </a:bodyPr>
          <a:lstStyle/>
          <a:p>
            <a:pPr marL="0" lvl="0" indent="0" algn="ctr" rtl="0">
              <a:spcBef>
                <a:spcPts val="0"/>
              </a:spcBef>
              <a:spcAft>
                <a:spcPts val="0"/>
              </a:spcAft>
              <a:buClr>
                <a:schemeClr val="dk1"/>
              </a:buClr>
              <a:buSzPts val="4400"/>
              <a:buFont typeface="Calibri"/>
              <a:buNone/>
            </a:pPr>
            <a:r>
              <a:rPr lang="en-US" sz="5200"/>
              <a:t>Share Table Reminders</a:t>
            </a:r>
          </a:p>
        </p:txBody>
      </p:sp>
      <p:graphicFrame>
        <p:nvGraphicFramePr>
          <p:cNvPr id="207" name="Google Shape;205;p14">
            <a:extLst>
              <a:ext uri="{FF2B5EF4-FFF2-40B4-BE49-F238E27FC236}">
                <a16:creationId xmlns:a16="http://schemas.microsoft.com/office/drawing/2014/main" id="{E2925ABC-EAFD-1FB8-FA60-AEDE4C69D6E3}"/>
              </a:ext>
            </a:extLst>
          </p:cNvPr>
          <p:cNvGraphicFramePr/>
          <p:nvPr>
            <p:extLst>
              <p:ext uri="{D42A27DB-BD31-4B8C-83A1-F6EECF244321}">
                <p14:modId xmlns:p14="http://schemas.microsoft.com/office/powerpoint/2010/main" val="646476706"/>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209"/>
        <p:cNvGrpSpPr/>
        <p:nvPr/>
      </p:nvGrpSpPr>
      <p:grpSpPr>
        <a:xfrm>
          <a:off x="0" y="0"/>
          <a:ext cx="0" cy="0"/>
          <a:chOff x="0" y="0"/>
          <a:chExt cx="0" cy="0"/>
        </a:xfrm>
      </p:grpSpPr>
      <p:sp>
        <p:nvSpPr>
          <p:cNvPr id="210" name="Google Shape;210;p15"/>
          <p:cNvSpPr txBox="1">
            <a:spLocks noGrp="1"/>
          </p:cNvSpPr>
          <p:nvPr>
            <p:ph type="title"/>
          </p:nvPr>
        </p:nvSpPr>
        <p:spPr>
          <a:xfrm>
            <a:off x="838199" y="3909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Meal Pattern </a:t>
            </a:r>
            <a:endParaRPr dirty="0"/>
          </a:p>
        </p:txBody>
      </p:sp>
      <p:sp>
        <p:nvSpPr>
          <p:cNvPr id="212" name="Google Shape;212;p15"/>
          <p:cNvSpPr txBox="1">
            <a:spLocks noGrp="1"/>
          </p:cNvSpPr>
          <p:nvPr>
            <p:ph type="body" idx="2"/>
          </p:nvPr>
        </p:nvSpPr>
        <p:spPr>
          <a:xfrm>
            <a:off x="6299915" y="2195939"/>
            <a:ext cx="5387661" cy="3055467"/>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dk1"/>
              </a:buClr>
              <a:buSzPct val="100000"/>
              <a:buNone/>
            </a:pPr>
            <a:r>
              <a:rPr lang="en-US" b="1" u="sng" dirty="0"/>
              <a:t>Each Lunch Meal must include:</a:t>
            </a:r>
            <a:endParaRPr dirty="0"/>
          </a:p>
          <a:p>
            <a:pPr marL="228600" lvl="0" indent="-228600" algn="l" rtl="0">
              <a:lnSpc>
                <a:spcPct val="90000"/>
              </a:lnSpc>
              <a:spcBef>
                <a:spcPts val="1000"/>
              </a:spcBef>
              <a:spcAft>
                <a:spcPts val="0"/>
              </a:spcAft>
              <a:buClr>
                <a:schemeClr val="dk1"/>
              </a:buClr>
              <a:buSzPct val="100000"/>
              <a:buChar char="•"/>
            </a:pPr>
            <a:r>
              <a:rPr lang="en-US" dirty="0"/>
              <a:t>2 oz of meat or meat alternate</a:t>
            </a:r>
            <a:endParaRPr dirty="0"/>
          </a:p>
          <a:p>
            <a:pPr marL="228600" lvl="0" indent="-228600" algn="l" rtl="0">
              <a:lnSpc>
                <a:spcPct val="90000"/>
              </a:lnSpc>
              <a:spcBef>
                <a:spcPts val="1000"/>
              </a:spcBef>
              <a:spcAft>
                <a:spcPts val="0"/>
              </a:spcAft>
              <a:buClr>
                <a:schemeClr val="dk1"/>
              </a:buClr>
              <a:buSzPct val="100000"/>
              <a:buChar char="•"/>
            </a:pPr>
            <a:r>
              <a:rPr lang="en-US" dirty="0"/>
              <a:t>1 serving of bread or grain</a:t>
            </a:r>
            <a:endParaRPr dirty="0"/>
          </a:p>
          <a:p>
            <a:pPr marL="228600" lvl="0" indent="-228600" algn="l" rtl="0">
              <a:lnSpc>
                <a:spcPct val="90000"/>
              </a:lnSpc>
              <a:spcBef>
                <a:spcPts val="1000"/>
              </a:spcBef>
              <a:spcAft>
                <a:spcPts val="0"/>
              </a:spcAft>
              <a:buClr>
                <a:schemeClr val="dk1"/>
              </a:buClr>
              <a:buSzPct val="100000"/>
              <a:buChar char="•"/>
            </a:pPr>
            <a:r>
              <a:rPr lang="en-US" dirty="0"/>
              <a:t>¾ cup total fruit and/or vegetable in 2 different varieties</a:t>
            </a:r>
          </a:p>
          <a:p>
            <a:pPr marL="457200" lvl="1" indent="0" algn="l" rtl="0">
              <a:lnSpc>
                <a:spcPct val="90000"/>
              </a:lnSpc>
              <a:spcBef>
                <a:spcPts val="500"/>
              </a:spcBef>
              <a:spcAft>
                <a:spcPts val="0"/>
              </a:spcAft>
              <a:buClr>
                <a:schemeClr val="dk1"/>
              </a:buClr>
              <a:buSzPct val="100000"/>
              <a:buNone/>
            </a:pPr>
            <a:r>
              <a:rPr lang="en-US" dirty="0"/>
              <a:t>For example: ¼ cup carrots and ½ cup of peaches</a:t>
            </a:r>
          </a:p>
          <a:p>
            <a:pPr marL="228600" lvl="0" indent="-228600" algn="l" rtl="0">
              <a:lnSpc>
                <a:spcPct val="90000"/>
              </a:lnSpc>
              <a:spcBef>
                <a:spcPts val="1000"/>
              </a:spcBef>
              <a:spcAft>
                <a:spcPts val="0"/>
              </a:spcAft>
              <a:buClr>
                <a:schemeClr val="dk1"/>
              </a:buClr>
              <a:buSzPct val="100000"/>
              <a:buChar char="•"/>
            </a:pPr>
            <a:r>
              <a:rPr lang="en-US" dirty="0"/>
              <a:t>8 oz of milk</a:t>
            </a:r>
            <a:endParaRPr dirty="0"/>
          </a:p>
          <a:p>
            <a:pPr marL="0" lvl="0" indent="0" algn="l" rtl="0">
              <a:lnSpc>
                <a:spcPct val="90000"/>
              </a:lnSpc>
              <a:spcBef>
                <a:spcPts val="1000"/>
              </a:spcBef>
              <a:spcAft>
                <a:spcPts val="0"/>
              </a:spcAft>
              <a:buClr>
                <a:schemeClr val="dk1"/>
              </a:buClr>
              <a:buSzPct val="100000"/>
              <a:buNone/>
            </a:pPr>
            <a:endParaRPr dirty="0"/>
          </a:p>
        </p:txBody>
      </p:sp>
      <p:sp>
        <p:nvSpPr>
          <p:cNvPr id="213" name="Google Shape;213;p15"/>
          <p:cNvSpPr txBox="1"/>
          <p:nvPr/>
        </p:nvSpPr>
        <p:spPr>
          <a:xfrm>
            <a:off x="567776" y="926237"/>
            <a:ext cx="11119800" cy="800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rgbClr val="C00000"/>
                </a:solidFill>
                <a:latin typeface="Calibri"/>
                <a:ea typeface="Calibri"/>
                <a:cs typeface="Calibri"/>
                <a:sym typeface="Calibri"/>
              </a:rPr>
              <a:t>Menus are planned to meet </a:t>
            </a:r>
            <a:r>
              <a:rPr lang="en-US" sz="2800" dirty="0">
                <a:solidFill>
                  <a:srgbClr val="C00000"/>
                </a:solidFill>
                <a:latin typeface="Calibri"/>
                <a:ea typeface="Calibri"/>
                <a:cs typeface="Calibri"/>
                <a:sym typeface="Calibri"/>
              </a:rPr>
              <a:t>the minimum SFSP </a:t>
            </a:r>
            <a:r>
              <a:rPr lang="en-US" sz="2800" b="0" i="0" u="none" strike="noStrike" cap="none" dirty="0">
                <a:solidFill>
                  <a:srgbClr val="C00000"/>
                </a:solidFill>
                <a:latin typeface="Calibri"/>
                <a:ea typeface="Calibri"/>
                <a:cs typeface="Calibri"/>
                <a:sym typeface="Calibri"/>
              </a:rPr>
              <a:t>meal pattern requirements.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214" name="Google Shape;214;p15"/>
          <p:cNvSpPr txBox="1"/>
          <p:nvPr/>
        </p:nvSpPr>
        <p:spPr>
          <a:xfrm>
            <a:off x="0" y="5816148"/>
            <a:ext cx="12191999" cy="11079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strike="noStrike" cap="none">
                <a:solidFill>
                  <a:srgbClr val="C00000"/>
                </a:solidFill>
                <a:latin typeface="Calibri"/>
                <a:ea typeface="Calibri"/>
                <a:cs typeface="Calibri"/>
                <a:sym typeface="Calibri"/>
              </a:rPr>
              <a:t>Sites must not change the planned menu without the SFSP Director’s </a:t>
            </a:r>
          </a:p>
          <a:p>
            <a:pPr marL="0" marR="0" lvl="0" indent="0" algn="ctr" rtl="0">
              <a:lnSpc>
                <a:spcPct val="100000"/>
              </a:lnSpc>
              <a:spcBef>
                <a:spcPts val="0"/>
              </a:spcBef>
              <a:spcAft>
                <a:spcPts val="0"/>
              </a:spcAft>
              <a:buClr>
                <a:srgbClr val="000000"/>
              </a:buClr>
              <a:buSzPts val="2400"/>
              <a:buFont typeface="Arial"/>
              <a:buNone/>
            </a:pPr>
            <a:r>
              <a:rPr lang="en-US" sz="2400" b="1" i="0" strike="noStrike" cap="none">
                <a:solidFill>
                  <a:srgbClr val="C00000"/>
                </a:solidFill>
                <a:latin typeface="Calibri"/>
                <a:ea typeface="Calibri"/>
                <a:cs typeface="Calibri"/>
                <a:sym typeface="Calibri"/>
              </a:rPr>
              <a:t>approval and changes must be documented on the written menu!</a:t>
            </a:r>
            <a:endParaRPr sz="2400" b="1" i="0"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aphicFrame>
        <p:nvGraphicFramePr>
          <p:cNvPr id="216" name="Google Shape;211;p15">
            <a:extLst>
              <a:ext uri="{FF2B5EF4-FFF2-40B4-BE49-F238E27FC236}">
                <a16:creationId xmlns:a16="http://schemas.microsoft.com/office/drawing/2014/main" id="{AAA1929A-60D2-EBF0-FFD1-09101B9F2779}"/>
              </a:ext>
            </a:extLst>
          </p:cNvPr>
          <p:cNvGraphicFramePr/>
          <p:nvPr>
            <p:extLst>
              <p:ext uri="{D42A27DB-BD31-4B8C-83A1-F6EECF244321}">
                <p14:modId xmlns:p14="http://schemas.microsoft.com/office/powerpoint/2010/main" val="378755602"/>
              </p:ext>
            </p:extLst>
          </p:nvPr>
        </p:nvGraphicFramePr>
        <p:xfrm>
          <a:off x="899928" y="1665438"/>
          <a:ext cx="5227748" cy="4266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218"/>
        <p:cNvGrpSpPr/>
        <p:nvPr/>
      </p:nvGrpSpPr>
      <p:grpSpPr>
        <a:xfrm>
          <a:off x="0" y="0"/>
          <a:ext cx="0" cy="0"/>
          <a:chOff x="0" y="0"/>
          <a:chExt cx="0" cy="0"/>
        </a:xfrm>
      </p:grpSpPr>
      <p:sp useBgFill="1">
        <p:nvSpPr>
          <p:cNvPr id="243" name="Rectangle 242">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Google Shape;219;p16"/>
          <p:cNvSpPr txBox="1">
            <a:spLocks noGrp="1"/>
          </p:cNvSpPr>
          <p:nvPr>
            <p:ph type="title"/>
          </p:nvPr>
        </p:nvSpPr>
        <p:spPr>
          <a:xfrm>
            <a:off x="838200" y="557188"/>
            <a:ext cx="10515600" cy="1133499"/>
          </a:xfrm>
          <a:prstGeom prst="rect">
            <a:avLst/>
          </a:prstGeom>
        </p:spPr>
        <p:txBody>
          <a:bodyPr spcFirstLastPara="1" lIns="91425" tIns="45700" rIns="91425" bIns="45700" anchorCtr="0">
            <a:normAutofit/>
          </a:bodyPr>
          <a:lstStyle/>
          <a:p>
            <a:pPr marL="0" lvl="0" indent="0" algn="ctr" rtl="0">
              <a:spcBef>
                <a:spcPts val="0"/>
              </a:spcBef>
              <a:spcAft>
                <a:spcPts val="0"/>
              </a:spcAft>
              <a:buClr>
                <a:schemeClr val="dk1"/>
              </a:buClr>
              <a:buSzPts val="4400"/>
              <a:buFont typeface="Calibri"/>
              <a:buNone/>
            </a:pPr>
            <a:r>
              <a:rPr lang="en-US" sz="5200"/>
              <a:t>Meal Pattern</a:t>
            </a:r>
          </a:p>
        </p:txBody>
      </p:sp>
      <p:graphicFrame>
        <p:nvGraphicFramePr>
          <p:cNvPr id="222" name="Google Shape;220;p16">
            <a:extLst>
              <a:ext uri="{FF2B5EF4-FFF2-40B4-BE49-F238E27FC236}">
                <a16:creationId xmlns:a16="http://schemas.microsoft.com/office/drawing/2014/main" id="{16F4337A-34AD-3B7A-725E-B52B4906E9BB}"/>
              </a:ext>
            </a:extLst>
          </p:cNvPr>
          <p:cNvGraphicFramePr/>
          <p:nvPr>
            <p:extLst>
              <p:ext uri="{D42A27DB-BD31-4B8C-83A1-F6EECF244321}">
                <p14:modId xmlns:p14="http://schemas.microsoft.com/office/powerpoint/2010/main" val="3853383026"/>
              </p:ext>
            </p:extLst>
          </p:nvPr>
        </p:nvGraphicFramePr>
        <p:xfrm>
          <a:off x="3049" y="1360715"/>
          <a:ext cx="12188951" cy="55863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2"/>
        <p:cNvGrpSpPr/>
        <p:nvPr/>
      </p:nvGrpSpPr>
      <p:grpSpPr>
        <a:xfrm>
          <a:off x="0" y="0"/>
          <a:ext cx="0" cy="0"/>
          <a:chOff x="0" y="0"/>
          <a:chExt cx="0" cy="0"/>
        </a:xfrm>
      </p:grpSpPr>
      <p:sp>
        <p:nvSpPr>
          <p:cNvPr id="103" name="Google Shape;103;g1257ab86530_1_1"/>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b="1">
                <a:solidFill>
                  <a:srgbClr val="FF0000"/>
                </a:solidFill>
              </a:rPr>
              <a:t>ATTENTION!</a:t>
            </a:r>
            <a:r>
              <a:rPr lang="en-US" b="1"/>
              <a:t> IDOE Disclaimer</a:t>
            </a:r>
            <a:endParaRPr b="1"/>
          </a:p>
        </p:txBody>
      </p:sp>
      <p:sp>
        <p:nvSpPr>
          <p:cNvPr id="104" name="Google Shape;104;g1257ab86530_1_1"/>
          <p:cNvSpPr txBox="1">
            <a:spLocks noGrp="1"/>
          </p:cNvSpPr>
          <p:nvPr>
            <p:ph type="body" idx="1"/>
          </p:nvPr>
        </p:nvSpPr>
        <p:spPr>
          <a:xfrm>
            <a:off x="838200" y="1452762"/>
            <a:ext cx="10515600" cy="5267633"/>
          </a:xfrm>
          <a:prstGeom prst="rect">
            <a:avLst/>
          </a:prstGeom>
          <a:effectLst>
            <a:outerShdw blurRad="57150" dist="19050" dir="5400000" algn="bl" rotWithShape="0">
              <a:srgbClr val="000000">
                <a:alpha val="50000"/>
              </a:srgbClr>
            </a:outerShdw>
            <a:reflection dist="38100" dir="5400000" fadeDir="5400012" sy="-100000" algn="bl" rotWithShape="0"/>
          </a:effectLst>
        </p:spPr>
        <p:txBody>
          <a:bodyPr spcFirstLastPara="1" wrap="square" lIns="91425" tIns="45700" rIns="91425" bIns="45700" anchor="t" anchorCtr="0">
            <a:normAutofit/>
          </a:bodyPr>
          <a:lstStyle/>
          <a:p>
            <a:pPr marL="457200" lvl="0" indent="-342900" algn="l" rtl="0">
              <a:spcBef>
                <a:spcPts val="0"/>
              </a:spcBef>
              <a:spcAft>
                <a:spcPts val="0"/>
              </a:spcAft>
              <a:buSzPts val="1800"/>
              <a:buChar char="●"/>
            </a:pPr>
            <a:endParaRPr sz="2400"/>
          </a:p>
          <a:p>
            <a:pPr marL="0" lvl="0" indent="0" algn="l" rtl="0">
              <a:spcBef>
                <a:spcPts val="1000"/>
              </a:spcBef>
              <a:spcAft>
                <a:spcPts val="0"/>
              </a:spcAft>
              <a:buNone/>
            </a:pPr>
            <a:endParaRPr/>
          </a:p>
          <a:p>
            <a:pPr marL="0" lvl="0" indent="0" algn="l" rtl="0">
              <a:spcBef>
                <a:spcPts val="1000"/>
              </a:spcBef>
              <a:spcAft>
                <a:spcPts val="0"/>
              </a:spcAft>
              <a:buNone/>
            </a:pPr>
            <a:endParaRPr/>
          </a:p>
        </p:txBody>
      </p:sp>
      <p:graphicFrame>
        <p:nvGraphicFramePr>
          <p:cNvPr id="106" name="Google Shape;97;p1">
            <a:extLst>
              <a:ext uri="{FF2B5EF4-FFF2-40B4-BE49-F238E27FC236}">
                <a16:creationId xmlns:a16="http://schemas.microsoft.com/office/drawing/2014/main" id="{5673A617-97E2-D137-0D6B-74E2A2085119}"/>
              </a:ext>
            </a:extLst>
          </p:cNvPr>
          <p:cNvGraphicFramePr/>
          <p:nvPr>
            <p:extLst>
              <p:ext uri="{D42A27DB-BD31-4B8C-83A1-F6EECF244321}">
                <p14:modId xmlns:p14="http://schemas.microsoft.com/office/powerpoint/2010/main" val="999646531"/>
              </p:ext>
            </p:extLst>
          </p:nvPr>
        </p:nvGraphicFramePr>
        <p:xfrm>
          <a:off x="1060232" y="1452762"/>
          <a:ext cx="10071536" cy="48860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00660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224"/>
        <p:cNvGrpSpPr/>
        <p:nvPr/>
      </p:nvGrpSpPr>
      <p:grpSpPr>
        <a:xfrm>
          <a:off x="0" y="0"/>
          <a:ext cx="0" cy="0"/>
          <a:chOff x="0" y="0"/>
          <a:chExt cx="0" cy="0"/>
        </a:xfrm>
      </p:grpSpPr>
      <p:sp useBgFill="1">
        <p:nvSpPr>
          <p:cNvPr id="239" name="Rectangle 238">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Google Shape;225;p17"/>
          <p:cNvSpPr txBox="1">
            <a:spLocks noGrp="1"/>
          </p:cNvSpPr>
          <p:nvPr>
            <p:ph type="title"/>
          </p:nvPr>
        </p:nvSpPr>
        <p:spPr>
          <a:xfrm>
            <a:off x="838200" y="557188"/>
            <a:ext cx="10515600" cy="1133499"/>
          </a:xfrm>
          <a:prstGeom prst="rect">
            <a:avLst/>
          </a:prstGeom>
        </p:spPr>
        <p:txBody>
          <a:bodyPr spcFirstLastPara="1" lIns="91425" tIns="45700" rIns="91425" bIns="45700" anchorCtr="0">
            <a:normAutofit/>
          </a:bodyPr>
          <a:lstStyle/>
          <a:p>
            <a:pPr marL="0" lvl="0" indent="0" algn="ctr" rtl="0">
              <a:spcBef>
                <a:spcPts val="0"/>
              </a:spcBef>
              <a:spcAft>
                <a:spcPts val="0"/>
              </a:spcAft>
              <a:buClr>
                <a:schemeClr val="dk1"/>
              </a:buClr>
              <a:buSzPts val="4400"/>
              <a:buFont typeface="Calibri"/>
              <a:buNone/>
            </a:pPr>
            <a:r>
              <a:rPr lang="en-US" sz="5200"/>
              <a:t>Congregate Meals</a:t>
            </a:r>
          </a:p>
        </p:txBody>
      </p:sp>
      <p:graphicFrame>
        <p:nvGraphicFramePr>
          <p:cNvPr id="228" name="Google Shape;226;p17">
            <a:extLst>
              <a:ext uri="{FF2B5EF4-FFF2-40B4-BE49-F238E27FC236}">
                <a16:creationId xmlns:a16="http://schemas.microsoft.com/office/drawing/2014/main" id="{7085A161-2F85-0D22-758E-CD683C536A7C}"/>
              </a:ext>
            </a:extLst>
          </p:cNvPr>
          <p:cNvGraphicFramePr/>
          <p:nvPr>
            <p:extLst>
              <p:ext uri="{D42A27DB-BD31-4B8C-83A1-F6EECF244321}">
                <p14:modId xmlns:p14="http://schemas.microsoft.com/office/powerpoint/2010/main" val="1395930627"/>
              </p:ext>
            </p:extLst>
          </p:nvPr>
        </p:nvGraphicFramePr>
        <p:xfrm>
          <a:off x="836675" y="1123937"/>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850ECF5D-E854-9B0F-1E6D-7CFAC119AF30}"/>
              </a:ext>
            </a:extLst>
          </p:cNvPr>
          <p:cNvSpPr txBox="1"/>
          <p:nvPr/>
        </p:nvSpPr>
        <p:spPr>
          <a:xfrm>
            <a:off x="1270579" y="4506985"/>
            <a:ext cx="10081696" cy="1938992"/>
          </a:xfrm>
          <a:prstGeom prst="rect">
            <a:avLst/>
          </a:prstGeom>
          <a:noFill/>
        </p:spPr>
        <p:txBody>
          <a:bodyPr wrap="square" rtlCol="0">
            <a:spAutoFit/>
          </a:bodyPr>
          <a:lstStyle/>
          <a:p>
            <a:pPr lvl="0"/>
            <a:r>
              <a:rPr lang="en-US" sz="2000" dirty="0"/>
              <a:t>Meals must be consumed in the designated meal service area and in the presence of site staff. </a:t>
            </a:r>
          </a:p>
          <a:p>
            <a:pPr lvl="1"/>
            <a:r>
              <a:rPr lang="en-US" sz="2000" dirty="0"/>
              <a:t>If meal service ends at 12:30 and staff leave at 12:32, they should collect all trash prior to leaving the site. </a:t>
            </a:r>
          </a:p>
          <a:p>
            <a:pPr lvl="0"/>
            <a:r>
              <a:rPr lang="en-US" sz="2000" dirty="0"/>
              <a:t>If a participant continually leaves the site with food after being explained the site rules, site staff may decline to serve the child.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236"/>
        <p:cNvGrpSpPr/>
        <p:nvPr/>
      </p:nvGrpSpPr>
      <p:grpSpPr>
        <a:xfrm>
          <a:off x="0" y="0"/>
          <a:ext cx="0" cy="0"/>
          <a:chOff x="0" y="0"/>
          <a:chExt cx="0" cy="0"/>
        </a:xfrm>
      </p:grpSpPr>
      <p:sp useBgFill="1">
        <p:nvSpPr>
          <p:cNvPr id="251" name="Rectangle 250">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Google Shape;237;p22"/>
          <p:cNvSpPr txBox="1">
            <a:spLocks noGrp="1"/>
          </p:cNvSpPr>
          <p:nvPr>
            <p:ph type="title"/>
          </p:nvPr>
        </p:nvSpPr>
        <p:spPr>
          <a:xfrm>
            <a:off x="838200" y="556995"/>
            <a:ext cx="10515600" cy="1133693"/>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Calibri"/>
              <a:buNone/>
            </a:pPr>
            <a:r>
              <a:rPr lang="en-US"/>
              <a:t>Children must be present to receive a meal</a:t>
            </a:r>
          </a:p>
        </p:txBody>
      </p:sp>
      <p:graphicFrame>
        <p:nvGraphicFramePr>
          <p:cNvPr id="240" name="Google Shape;238;p22">
            <a:extLst>
              <a:ext uri="{FF2B5EF4-FFF2-40B4-BE49-F238E27FC236}">
                <a16:creationId xmlns:a16="http://schemas.microsoft.com/office/drawing/2014/main" id="{F346061E-3FED-4DB6-6DE0-82C580F57315}"/>
              </a:ext>
            </a:extLst>
          </p:cNvPr>
          <p:cNvGraphicFramePr/>
          <p:nvPr>
            <p:extLst>
              <p:ext uri="{D42A27DB-BD31-4B8C-83A1-F6EECF244321}">
                <p14:modId xmlns:p14="http://schemas.microsoft.com/office/powerpoint/2010/main" val="36620901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D39873-8609-EB31-914E-31BFF3B3ADAE}"/>
              </a:ext>
            </a:extLst>
          </p:cNvPr>
          <p:cNvSpPr>
            <a:spLocks noGrp="1"/>
          </p:cNvSpPr>
          <p:nvPr>
            <p:ph type="title"/>
          </p:nvPr>
        </p:nvSpPr>
        <p:spPr>
          <a:xfrm>
            <a:off x="838200" y="557188"/>
            <a:ext cx="10515600" cy="1133499"/>
          </a:xfrm>
        </p:spPr>
        <p:txBody>
          <a:bodyPr>
            <a:normAutofit/>
          </a:bodyPr>
          <a:lstStyle/>
          <a:p>
            <a:pPr algn="ctr"/>
            <a:r>
              <a:rPr lang="en-US" sz="5200"/>
              <a:t>Non-Congregate Meal Service</a:t>
            </a:r>
          </a:p>
        </p:txBody>
      </p:sp>
      <p:graphicFrame>
        <p:nvGraphicFramePr>
          <p:cNvPr id="5" name="Text Placeholder 2">
            <a:extLst>
              <a:ext uri="{FF2B5EF4-FFF2-40B4-BE49-F238E27FC236}">
                <a16:creationId xmlns:a16="http://schemas.microsoft.com/office/drawing/2014/main" id="{CFC022F8-0A39-A35D-077A-E7B2962FC421}"/>
              </a:ext>
            </a:extLst>
          </p:cNvPr>
          <p:cNvGraphicFramePr/>
          <p:nvPr>
            <p:extLst>
              <p:ext uri="{D42A27DB-BD31-4B8C-83A1-F6EECF244321}">
                <p14:modId xmlns:p14="http://schemas.microsoft.com/office/powerpoint/2010/main" val="2995314896"/>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9953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243"/>
        <p:cNvGrpSpPr/>
        <p:nvPr/>
      </p:nvGrpSpPr>
      <p:grpSpPr>
        <a:xfrm>
          <a:off x="0" y="0"/>
          <a:ext cx="0" cy="0"/>
          <a:chOff x="0" y="0"/>
          <a:chExt cx="0" cy="0"/>
        </a:xfrm>
      </p:grpSpPr>
      <p:sp>
        <p:nvSpPr>
          <p:cNvPr id="258" name="Rectangle 25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4" name="Google Shape;244;p23"/>
          <p:cNvSpPr txBox="1">
            <a:spLocks noGrp="1"/>
          </p:cNvSpPr>
          <p:nvPr>
            <p:ph type="title"/>
          </p:nvPr>
        </p:nvSpPr>
        <p:spPr>
          <a:xfrm>
            <a:off x="838200" y="459863"/>
            <a:ext cx="10515600" cy="1004594"/>
          </a:xfrm>
          <a:prstGeom prst="rect">
            <a:avLst/>
          </a:prstGeom>
        </p:spPr>
        <p:txBody>
          <a:bodyPr spcFirstLastPara="1" lIns="91425" tIns="45700" rIns="91425" bIns="45700" anchorCtr="0">
            <a:normAutofit/>
          </a:bodyPr>
          <a:lstStyle/>
          <a:p>
            <a:pPr marL="0" lvl="0" indent="0" algn="ctr" rtl="0">
              <a:spcBef>
                <a:spcPts val="0"/>
              </a:spcBef>
              <a:spcAft>
                <a:spcPts val="0"/>
              </a:spcAft>
              <a:buClr>
                <a:schemeClr val="dk1"/>
              </a:buClr>
              <a:buSzPts val="4400"/>
              <a:buFont typeface="Calibri"/>
              <a:buNone/>
            </a:pPr>
            <a:r>
              <a:rPr lang="en-US" dirty="0">
                <a:solidFill>
                  <a:schemeClr val="tx1"/>
                </a:solidFill>
              </a:rPr>
              <a:t>Local Program Procedures</a:t>
            </a:r>
          </a:p>
        </p:txBody>
      </p:sp>
      <p:graphicFrame>
        <p:nvGraphicFramePr>
          <p:cNvPr id="247" name="Google Shape;245;p23">
            <a:extLst>
              <a:ext uri="{FF2B5EF4-FFF2-40B4-BE49-F238E27FC236}">
                <a16:creationId xmlns:a16="http://schemas.microsoft.com/office/drawing/2014/main" id="{EEA8FD38-B727-4A00-A49E-4AC9A15C16EB}"/>
              </a:ext>
            </a:extLst>
          </p:cNvPr>
          <p:cNvGraphicFramePr/>
          <p:nvPr>
            <p:extLst>
              <p:ext uri="{D42A27DB-BD31-4B8C-83A1-F6EECF244321}">
                <p14:modId xmlns:p14="http://schemas.microsoft.com/office/powerpoint/2010/main" val="3714672333"/>
              </p:ext>
            </p:extLst>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249"/>
        <p:cNvGrpSpPr/>
        <p:nvPr/>
      </p:nvGrpSpPr>
      <p:grpSpPr>
        <a:xfrm>
          <a:off x="0" y="0"/>
          <a:ext cx="0" cy="0"/>
          <a:chOff x="0" y="0"/>
          <a:chExt cx="0" cy="0"/>
        </a:xfrm>
      </p:grpSpPr>
      <p:sp useBgFill="1">
        <p:nvSpPr>
          <p:cNvPr id="257" name="Rectangle 256">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Google Shape;250;p24"/>
          <p:cNvSpPr txBox="1">
            <a:spLocks noGrp="1"/>
          </p:cNvSpPr>
          <p:nvPr>
            <p:ph type="title"/>
          </p:nvPr>
        </p:nvSpPr>
        <p:spPr>
          <a:xfrm>
            <a:off x="1144923" y="0"/>
            <a:ext cx="5323715" cy="1642970"/>
          </a:xfrm>
          <a:prstGeom prst="rect">
            <a:avLst/>
          </a:prstGeom>
        </p:spPr>
        <p:txBody>
          <a:bodyPr spcFirstLastPara="1" lIns="91425" tIns="45700" rIns="91425" bIns="45700" anchor="b" anchorCtr="0">
            <a:normAutofit/>
          </a:bodyPr>
          <a:lstStyle/>
          <a:p>
            <a:pPr marL="0" lvl="0" indent="0" rtl="0">
              <a:spcBef>
                <a:spcPts val="0"/>
              </a:spcBef>
              <a:spcAft>
                <a:spcPts val="0"/>
              </a:spcAft>
              <a:buClr>
                <a:schemeClr val="dk1"/>
              </a:buClr>
              <a:buSzPts val="4400"/>
              <a:buFont typeface="Calibri"/>
              <a:buNone/>
            </a:pPr>
            <a:r>
              <a:rPr lang="en-US" sz="4000" dirty="0"/>
              <a:t>Meal Counting</a:t>
            </a:r>
          </a:p>
        </p:txBody>
      </p:sp>
      <p:sp>
        <p:nvSpPr>
          <p:cNvPr id="251" name="Google Shape;251;p24"/>
          <p:cNvSpPr txBox="1">
            <a:spLocks noGrp="1"/>
          </p:cNvSpPr>
          <p:nvPr>
            <p:ph type="body" idx="1"/>
          </p:nvPr>
        </p:nvSpPr>
        <p:spPr>
          <a:xfrm>
            <a:off x="1144923" y="1642970"/>
            <a:ext cx="5931044" cy="4757397"/>
          </a:xfrm>
          <a:prstGeom prst="rect">
            <a:avLst/>
          </a:prstGeom>
        </p:spPr>
        <p:txBody>
          <a:bodyPr spcFirstLastPara="1" lIns="91425" tIns="45700" rIns="91425" bIns="45700" anchor="t" anchorCtr="0">
            <a:noAutofit/>
          </a:bodyPr>
          <a:lstStyle/>
          <a:p>
            <a:pPr marL="228600" lvl="0" indent="-228600" rtl="0">
              <a:spcBef>
                <a:spcPts val="0"/>
              </a:spcBef>
              <a:spcAft>
                <a:spcPts val="0"/>
              </a:spcAft>
              <a:buClr>
                <a:schemeClr val="dk1"/>
              </a:buClr>
              <a:buSzPts val="2800"/>
              <a:buChar char="•"/>
            </a:pPr>
            <a:r>
              <a:rPr lang="en-US" sz="2000" dirty="0"/>
              <a:t>For meals meeting the meal pattern, each meal served will be documented on the daily meal count form. </a:t>
            </a:r>
          </a:p>
          <a:p>
            <a:pPr marL="228600" lvl="0" indent="-228600" rtl="0">
              <a:spcBef>
                <a:spcPts val="1000"/>
              </a:spcBef>
              <a:spcAft>
                <a:spcPts val="0"/>
              </a:spcAft>
              <a:buClr>
                <a:schemeClr val="dk1"/>
              </a:buClr>
              <a:buSzPts val="2800"/>
              <a:buChar char="•"/>
            </a:pPr>
            <a:r>
              <a:rPr lang="en-US" sz="2000" dirty="0"/>
              <a:t>This form is to be completed as the children go through the line at the point where the child receives their complete meal.</a:t>
            </a:r>
          </a:p>
          <a:p>
            <a:pPr marL="228600" lvl="0" indent="-228600" rtl="0">
              <a:spcBef>
                <a:spcPts val="1000"/>
              </a:spcBef>
              <a:spcAft>
                <a:spcPts val="0"/>
              </a:spcAft>
              <a:buClr>
                <a:schemeClr val="dk1"/>
              </a:buClr>
              <a:buSzPts val="2800"/>
              <a:buChar char="•"/>
            </a:pPr>
            <a:r>
              <a:rPr lang="en-US" sz="2000" dirty="0"/>
              <a:t>The form cannot be completed before the meal or after the meal is served, it must be filled out during the meal service.</a:t>
            </a:r>
          </a:p>
          <a:p>
            <a:pPr marL="228600" lvl="0" indent="-228600" rtl="0">
              <a:spcBef>
                <a:spcPts val="1000"/>
              </a:spcBef>
              <a:spcAft>
                <a:spcPts val="0"/>
              </a:spcAft>
              <a:buClr>
                <a:schemeClr val="dk1"/>
              </a:buClr>
              <a:buSzPts val="2800"/>
              <a:buChar char="•"/>
            </a:pPr>
            <a:r>
              <a:rPr lang="en-US" sz="2000" dirty="0"/>
              <a:t>One person must stand at the end of the meal service line to document the meal each child receives.</a:t>
            </a:r>
          </a:p>
          <a:p>
            <a:pPr marL="228600" lvl="0" indent="-228600" rtl="0">
              <a:spcBef>
                <a:spcPts val="1000"/>
              </a:spcBef>
              <a:spcAft>
                <a:spcPts val="0"/>
              </a:spcAft>
              <a:buClr>
                <a:schemeClr val="dk1"/>
              </a:buClr>
              <a:buSzPts val="2800"/>
              <a:buChar char="•"/>
            </a:pPr>
            <a:r>
              <a:rPr lang="en-US" sz="2000" dirty="0"/>
              <a:t>To avoid miscounting, the person assigned to document the meal count should not be distracted by other tasks (example: plating the food).</a:t>
            </a:r>
          </a:p>
        </p:txBody>
      </p:sp>
      <p:sp>
        <p:nvSpPr>
          <p:cNvPr id="259" name="Rectangle 258">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260">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3" name="Rectangle 262">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5" name="Rectangle 264">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2" name="Google Shape;252;p24" descr="Image result for counting on hand"/>
          <p:cNvPicPr preferRelativeResize="0"/>
          <p:nvPr/>
        </p:nvPicPr>
        <p:blipFill rotWithShape="1">
          <a:blip r:embed="rId3"/>
          <a:stretch/>
        </p:blipFill>
        <p:spPr>
          <a:xfrm>
            <a:off x="7075967" y="2662971"/>
            <a:ext cx="4170530" cy="1563950"/>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256"/>
        <p:cNvGrpSpPr/>
        <p:nvPr/>
      </p:nvGrpSpPr>
      <p:grpSpPr>
        <a:xfrm>
          <a:off x="0" y="0"/>
          <a:ext cx="0" cy="0"/>
          <a:chOff x="0" y="0"/>
          <a:chExt cx="0" cy="0"/>
        </a:xfrm>
      </p:grpSpPr>
      <p:sp useBgFill="1">
        <p:nvSpPr>
          <p:cNvPr id="265" name="Rectangle 264">
            <a:extLst>
              <a:ext uri="{FF2B5EF4-FFF2-40B4-BE49-F238E27FC236}">
                <a16:creationId xmlns:a16="http://schemas.microsoft.com/office/drawing/2014/main" id="{69D47016-023F-44BD-981C-50E7A10A6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7" name="Google Shape;257;p25"/>
          <p:cNvSpPr txBox="1">
            <a:spLocks noGrp="1"/>
          </p:cNvSpPr>
          <p:nvPr>
            <p:ph type="title"/>
          </p:nvPr>
        </p:nvSpPr>
        <p:spPr>
          <a:xfrm>
            <a:off x="630936" y="457200"/>
            <a:ext cx="4343400" cy="1929384"/>
          </a:xfrm>
          <a:prstGeom prst="rect">
            <a:avLst/>
          </a:prstGeom>
        </p:spPr>
        <p:txBody>
          <a:bodyPr spcFirstLastPara="1" lIns="91425" tIns="45700" rIns="91425" bIns="45700" anchor="ctr" anchorCtr="0">
            <a:normAutofit/>
          </a:bodyPr>
          <a:lstStyle/>
          <a:p>
            <a:pPr marL="0" lvl="0" indent="0" rtl="0">
              <a:spcBef>
                <a:spcPts val="0"/>
              </a:spcBef>
              <a:spcAft>
                <a:spcPts val="0"/>
              </a:spcAft>
              <a:buClr>
                <a:schemeClr val="dk1"/>
              </a:buClr>
              <a:buSzPts val="4400"/>
              <a:buFont typeface="Calibri"/>
              <a:buNone/>
            </a:pPr>
            <a:r>
              <a:rPr lang="en-US"/>
              <a:t>Let’s Review Meal Counting Form</a:t>
            </a:r>
          </a:p>
        </p:txBody>
      </p:sp>
      <p:sp>
        <p:nvSpPr>
          <p:cNvPr id="267" name="sketchy line">
            <a:extLst>
              <a:ext uri="{FF2B5EF4-FFF2-40B4-BE49-F238E27FC236}">
                <a16:creationId xmlns:a16="http://schemas.microsoft.com/office/drawing/2014/main" id="{6D8B37B0-0682-433E-BC8D-498C04ABD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471415" y="1412748"/>
            <a:ext cx="1554480" cy="18288"/>
          </a:xfrm>
          <a:custGeom>
            <a:avLst/>
            <a:gdLst>
              <a:gd name="csX0" fmla="*/ 0 w 1554480"/>
              <a:gd name="csY0" fmla="*/ 0 h 18288"/>
              <a:gd name="csX1" fmla="*/ 549250 w 1554480"/>
              <a:gd name="csY1" fmla="*/ 0 h 18288"/>
              <a:gd name="csX2" fmla="*/ 1082954 w 1554480"/>
              <a:gd name="csY2" fmla="*/ 0 h 18288"/>
              <a:gd name="csX3" fmla="*/ 1554480 w 1554480"/>
              <a:gd name="csY3" fmla="*/ 0 h 18288"/>
              <a:gd name="csX4" fmla="*/ 1554480 w 1554480"/>
              <a:gd name="csY4" fmla="*/ 18288 h 18288"/>
              <a:gd name="csX5" fmla="*/ 1067410 w 1554480"/>
              <a:gd name="csY5" fmla="*/ 18288 h 18288"/>
              <a:gd name="csX6" fmla="*/ 549250 w 1554480"/>
              <a:gd name="csY6" fmla="*/ 18288 h 18288"/>
              <a:gd name="csX7" fmla="*/ 0 w 1554480"/>
              <a:gd name="csY7" fmla="*/ 18288 h 18288"/>
              <a:gd name="csX8" fmla="*/ 0 w 1554480"/>
              <a:gd name="csY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Google Shape;258;p25"/>
          <p:cNvSpPr txBox="1">
            <a:spLocks noGrp="1"/>
          </p:cNvSpPr>
          <p:nvPr>
            <p:ph type="body" idx="1"/>
          </p:nvPr>
        </p:nvSpPr>
        <p:spPr>
          <a:xfrm>
            <a:off x="5541263" y="457200"/>
            <a:ext cx="6007608" cy="1929384"/>
          </a:xfrm>
          <a:prstGeom prst="rect">
            <a:avLst/>
          </a:prstGeom>
        </p:spPr>
        <p:txBody>
          <a:bodyPr spcFirstLastPara="1" lIns="91425" tIns="45700" rIns="91425" bIns="45700" anchor="ctr" anchorCtr="0">
            <a:normAutofit/>
          </a:bodyPr>
          <a:lstStyle/>
          <a:p>
            <a:pPr marL="228600" lvl="0" indent="-228600" rtl="0">
              <a:spcBef>
                <a:spcPts val="0"/>
              </a:spcBef>
              <a:spcAft>
                <a:spcPts val="600"/>
              </a:spcAft>
              <a:buClr>
                <a:schemeClr val="dk1"/>
              </a:buClr>
              <a:buSzPts val="2800"/>
              <a:buChar char="•"/>
            </a:pPr>
            <a:r>
              <a:rPr lang="en-US" sz="2200" dirty="0"/>
              <a:t>Each site is required to use the USDA daily meal count form or one of the IDOE pre-approved daily meal count </a:t>
            </a:r>
            <a:r>
              <a:rPr lang="en-US" sz="2200" dirty="0">
                <a:hlinkClick r:id="rId3"/>
              </a:rPr>
              <a:t>forms</a:t>
            </a:r>
            <a:r>
              <a:rPr lang="en-US" sz="2200" dirty="0"/>
              <a:t>. Make sure to complete all the sections of this form! </a:t>
            </a:r>
          </a:p>
        </p:txBody>
      </p:sp>
      <p:pic>
        <p:nvPicPr>
          <p:cNvPr id="259" name="Google Shape;259;p25"/>
          <p:cNvPicPr preferRelativeResize="0"/>
          <p:nvPr/>
        </p:nvPicPr>
        <p:blipFill rotWithShape="1">
          <a:blip r:embed="rId4"/>
          <a:stretch/>
        </p:blipFill>
        <p:spPr>
          <a:xfrm>
            <a:off x="1004020" y="2569464"/>
            <a:ext cx="4392760" cy="3678936"/>
          </a:xfrm>
          <a:prstGeom prst="rect">
            <a:avLst/>
          </a:prstGeom>
          <a:noFill/>
        </p:spPr>
      </p:pic>
      <p:pic>
        <p:nvPicPr>
          <p:cNvPr id="260" name="Google Shape;260;p25"/>
          <p:cNvPicPr preferRelativeResize="0"/>
          <p:nvPr/>
        </p:nvPicPr>
        <p:blipFill>
          <a:blip r:embed="rId5"/>
          <a:stretch>
            <a:fillRect/>
          </a:stretch>
        </p:blipFill>
        <p:spPr>
          <a:xfrm>
            <a:off x="6341836" y="2569464"/>
            <a:ext cx="5293431" cy="3678936"/>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264"/>
        <p:cNvGrpSpPr/>
        <p:nvPr/>
      </p:nvGrpSpPr>
      <p:grpSpPr>
        <a:xfrm>
          <a:off x="0" y="0"/>
          <a:ext cx="0" cy="0"/>
          <a:chOff x="0" y="0"/>
          <a:chExt cx="0" cy="0"/>
        </a:xfrm>
      </p:grpSpPr>
      <p:sp>
        <p:nvSpPr>
          <p:cNvPr id="265" name="Google Shape;265;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Meal Count Form</a:t>
            </a:r>
            <a:endParaRPr dirty="0"/>
          </a:p>
        </p:txBody>
      </p:sp>
      <p:pic>
        <p:nvPicPr>
          <p:cNvPr id="266" name="Google Shape;266;p26"/>
          <p:cNvPicPr preferRelativeResize="0"/>
          <p:nvPr/>
        </p:nvPicPr>
        <p:blipFill rotWithShape="1">
          <a:blip r:embed="rId3">
            <a:alphaModFix/>
          </a:blip>
          <a:srcRect/>
          <a:stretch/>
        </p:blipFill>
        <p:spPr>
          <a:xfrm>
            <a:off x="752475" y="2986758"/>
            <a:ext cx="10601325" cy="2352675"/>
          </a:xfrm>
          <a:prstGeom prst="rect">
            <a:avLst/>
          </a:prstGeom>
          <a:noFill/>
          <a:ln>
            <a:noFill/>
          </a:ln>
        </p:spPr>
      </p:pic>
      <p:sp>
        <p:nvSpPr>
          <p:cNvPr id="267" name="Google Shape;267;p26"/>
          <p:cNvSpPr/>
          <p:nvPr/>
        </p:nvSpPr>
        <p:spPr>
          <a:xfrm>
            <a:off x="838201" y="3106196"/>
            <a:ext cx="3257282" cy="435494"/>
          </a:xfrm>
          <a:prstGeom prst="roundRect">
            <a:avLst>
              <a:gd name="adj" fmla="val 16667"/>
            </a:avLst>
          </a:prstGeom>
          <a:noFill/>
          <a:ln w="254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68" name="Google Shape;268;p26"/>
          <p:cNvCxnSpPr/>
          <p:nvPr/>
        </p:nvCxnSpPr>
        <p:spPr>
          <a:xfrm rot="10800000">
            <a:off x="1506828" y="2459866"/>
            <a:ext cx="141668" cy="646330"/>
          </a:xfrm>
          <a:prstGeom prst="straightConnector1">
            <a:avLst/>
          </a:prstGeom>
          <a:noFill/>
          <a:ln w="25400" cap="flat" cmpd="sng">
            <a:solidFill>
              <a:srgbClr val="FF0000"/>
            </a:solidFill>
            <a:prstDash val="solid"/>
            <a:miter lim="800000"/>
            <a:headEnd type="none" w="sm" len="sm"/>
            <a:tailEnd type="none" w="sm" len="sm"/>
          </a:ln>
        </p:spPr>
      </p:cxnSp>
      <p:sp>
        <p:nvSpPr>
          <p:cNvPr id="269" name="Google Shape;269;p26"/>
          <p:cNvSpPr txBox="1"/>
          <p:nvPr/>
        </p:nvSpPr>
        <p:spPr>
          <a:xfrm>
            <a:off x="838200" y="1561400"/>
            <a:ext cx="2793600" cy="923400"/>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Site name is important!! </a:t>
            </a:r>
            <a:r>
              <a:rPr lang="en-US" sz="1800">
                <a:solidFill>
                  <a:schemeClr val="dk1"/>
                </a:solidFill>
                <a:latin typeface="Calibri"/>
                <a:ea typeface="Calibri"/>
                <a:cs typeface="Calibri"/>
                <a:sym typeface="Calibri"/>
              </a:rPr>
              <a:t>This and the address</a:t>
            </a:r>
            <a:r>
              <a:rPr lang="en-US" sz="1800" b="0" i="0" u="none" strike="noStrike" cap="none">
                <a:solidFill>
                  <a:schemeClr val="dk1"/>
                </a:solidFill>
                <a:latin typeface="Calibri"/>
                <a:ea typeface="Calibri"/>
                <a:cs typeface="Calibri"/>
                <a:sym typeface="Calibri"/>
              </a:rPr>
              <a:t> can be pre-fille</a:t>
            </a:r>
            <a:r>
              <a:rPr lang="en-US" sz="1800">
                <a:solidFill>
                  <a:schemeClr val="dk1"/>
                </a:solidFill>
                <a:latin typeface="Calibri"/>
                <a:ea typeface="Calibri"/>
                <a:cs typeface="Calibri"/>
                <a:sym typeface="Calibri"/>
              </a:rPr>
              <a:t>d for ease of use. </a:t>
            </a: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70" name="Google Shape;270;p26"/>
          <p:cNvSpPr/>
          <p:nvPr/>
        </p:nvSpPr>
        <p:spPr>
          <a:xfrm>
            <a:off x="5820178" y="3106196"/>
            <a:ext cx="3257282" cy="435494"/>
          </a:xfrm>
          <a:prstGeom prst="roundRect">
            <a:avLst>
              <a:gd name="adj" fmla="val 16667"/>
            </a:avLst>
          </a:prstGeom>
          <a:noFill/>
          <a:ln w="254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71" name="Google Shape;271;p26"/>
          <p:cNvCxnSpPr/>
          <p:nvPr/>
        </p:nvCxnSpPr>
        <p:spPr>
          <a:xfrm rot="10800000" flipH="1">
            <a:off x="7403071" y="2459866"/>
            <a:ext cx="45748" cy="652200"/>
          </a:xfrm>
          <a:prstGeom prst="straightConnector1">
            <a:avLst/>
          </a:prstGeom>
          <a:noFill/>
          <a:ln w="25400" cap="flat" cmpd="sng">
            <a:solidFill>
              <a:srgbClr val="FF0000"/>
            </a:solidFill>
            <a:prstDash val="solid"/>
            <a:miter lim="800000"/>
            <a:headEnd type="none" w="sm" len="sm"/>
            <a:tailEnd type="none" w="sm" len="sm"/>
          </a:ln>
        </p:spPr>
      </p:cxnSp>
      <p:sp>
        <p:nvSpPr>
          <p:cNvPr id="272" name="Google Shape;272;p26"/>
          <p:cNvSpPr txBox="1"/>
          <p:nvPr/>
        </p:nvSpPr>
        <p:spPr>
          <a:xfrm>
            <a:off x="6920247" y="1543713"/>
            <a:ext cx="1418050" cy="923330"/>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Meal Type is required for claiming! </a:t>
            </a:r>
            <a:endParaRPr sz="1400" b="0" i="0" u="none" strike="noStrike" cap="none">
              <a:solidFill>
                <a:srgbClr val="000000"/>
              </a:solidFill>
              <a:latin typeface="Arial"/>
              <a:ea typeface="Arial"/>
              <a:cs typeface="Arial"/>
              <a:sym typeface="Arial"/>
            </a:endParaRPr>
          </a:p>
        </p:txBody>
      </p:sp>
      <p:sp>
        <p:nvSpPr>
          <p:cNvPr id="273" name="Google Shape;273;p26"/>
          <p:cNvSpPr/>
          <p:nvPr/>
        </p:nvSpPr>
        <p:spPr>
          <a:xfrm>
            <a:off x="838199" y="3628407"/>
            <a:ext cx="6564871" cy="435494"/>
          </a:xfrm>
          <a:prstGeom prst="roundRect">
            <a:avLst>
              <a:gd name="adj" fmla="val 16667"/>
            </a:avLst>
          </a:prstGeom>
          <a:noFill/>
          <a:ln w="254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74" name="Google Shape;274;p26"/>
          <p:cNvCxnSpPr>
            <a:cxnSpLocks/>
          </p:cNvCxnSpPr>
          <p:nvPr/>
        </p:nvCxnSpPr>
        <p:spPr>
          <a:xfrm flipV="1">
            <a:off x="4804088" y="2833763"/>
            <a:ext cx="41772" cy="794645"/>
          </a:xfrm>
          <a:prstGeom prst="straightConnector1">
            <a:avLst/>
          </a:prstGeom>
          <a:noFill/>
          <a:ln w="25400" cap="flat" cmpd="sng">
            <a:solidFill>
              <a:srgbClr val="7030A0"/>
            </a:solidFill>
            <a:prstDash val="solid"/>
            <a:miter lim="800000"/>
            <a:headEnd type="none" w="sm" len="sm"/>
            <a:tailEnd type="none" w="sm" len="sm"/>
          </a:ln>
        </p:spPr>
      </p:cxnSp>
      <p:sp>
        <p:nvSpPr>
          <p:cNvPr id="275" name="Google Shape;275;p26"/>
          <p:cNvSpPr txBox="1"/>
          <p:nvPr/>
        </p:nvSpPr>
        <p:spPr>
          <a:xfrm>
            <a:off x="3864000" y="1332574"/>
            <a:ext cx="2617158" cy="1477287"/>
          </a:xfrm>
          <a:prstGeom prst="rect">
            <a:avLst/>
          </a:prstGeom>
          <a:noFill/>
          <a:ln w="9525" cap="flat" cmpd="sng">
            <a:solidFill>
              <a:srgbClr val="7030A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This should be the address of the site, not the sponsor! This is the</a:t>
            </a:r>
            <a:r>
              <a:rPr lang="en-US" sz="1800" dirty="0">
                <a:solidFill>
                  <a:schemeClr val="dk1"/>
                </a:solidFill>
                <a:latin typeface="Calibri"/>
                <a:ea typeface="Calibri"/>
                <a:cs typeface="Calibri"/>
                <a:sym typeface="Calibri"/>
              </a:rPr>
              <a:t> same</a:t>
            </a:r>
            <a:r>
              <a:rPr lang="en-US" sz="1800" b="0" i="0" u="none" strike="noStrike" cap="none" dirty="0">
                <a:solidFill>
                  <a:schemeClr val="dk1"/>
                </a:solidFill>
                <a:latin typeface="Calibri"/>
                <a:ea typeface="Calibri"/>
                <a:cs typeface="Calibri"/>
                <a:sym typeface="Calibri"/>
              </a:rPr>
              <a:t> address as listed in </a:t>
            </a:r>
            <a:r>
              <a:rPr lang="en-US" sz="1800" b="0" i="0" u="none" strike="noStrike" cap="none" dirty="0" err="1">
                <a:solidFill>
                  <a:schemeClr val="dk1"/>
                </a:solidFill>
                <a:latin typeface="Calibri"/>
                <a:ea typeface="Calibri"/>
                <a:cs typeface="Calibri"/>
                <a:sym typeface="Calibri"/>
              </a:rPr>
              <a:t>CNPweb</a:t>
            </a:r>
            <a:r>
              <a:rPr lang="en-US" sz="1800" b="0" i="0" u="none" strike="noStrike" cap="none" dirty="0">
                <a:solidFill>
                  <a:schemeClr val="dk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sp>
        <p:nvSpPr>
          <p:cNvPr id="276" name="Google Shape;276;p26"/>
          <p:cNvSpPr/>
          <p:nvPr/>
        </p:nvSpPr>
        <p:spPr>
          <a:xfrm>
            <a:off x="7507242" y="3649805"/>
            <a:ext cx="3742386" cy="435494"/>
          </a:xfrm>
          <a:prstGeom prst="roundRect">
            <a:avLst>
              <a:gd name="adj" fmla="val 16667"/>
            </a:avLst>
          </a:prstGeom>
          <a:noFill/>
          <a:ln w="254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77" name="Google Shape;277;p26"/>
          <p:cNvCxnSpPr/>
          <p:nvPr/>
        </p:nvCxnSpPr>
        <p:spPr>
          <a:xfrm rot="10800000" flipH="1">
            <a:off x="9305958" y="2204864"/>
            <a:ext cx="144954" cy="1418004"/>
          </a:xfrm>
          <a:prstGeom prst="straightConnector1">
            <a:avLst/>
          </a:prstGeom>
          <a:noFill/>
          <a:ln w="25400" cap="flat" cmpd="sng">
            <a:solidFill>
              <a:srgbClr val="7030A0"/>
            </a:solidFill>
            <a:prstDash val="solid"/>
            <a:miter lim="800000"/>
            <a:headEnd type="none" w="sm" len="sm"/>
            <a:tailEnd type="none" w="sm" len="sm"/>
          </a:ln>
        </p:spPr>
      </p:cxnSp>
      <p:sp>
        <p:nvSpPr>
          <p:cNvPr id="278" name="Google Shape;278;p26"/>
          <p:cNvSpPr txBox="1"/>
          <p:nvPr/>
        </p:nvSpPr>
        <p:spPr>
          <a:xfrm>
            <a:off x="8777521" y="1284927"/>
            <a:ext cx="1654366" cy="923330"/>
          </a:xfrm>
          <a:prstGeom prst="rect">
            <a:avLst/>
          </a:prstGeom>
          <a:noFill/>
          <a:ln w="9525" cap="flat" cmpd="sng">
            <a:solidFill>
              <a:srgbClr val="7030A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Phone number for the site, not sponsor.</a:t>
            </a:r>
            <a:endParaRPr sz="1400" b="0" i="0" u="none" strike="noStrike" cap="none">
              <a:solidFill>
                <a:srgbClr val="000000"/>
              </a:solidFill>
              <a:latin typeface="Arial"/>
              <a:ea typeface="Arial"/>
              <a:cs typeface="Arial"/>
              <a:sym typeface="Arial"/>
            </a:endParaRPr>
          </a:p>
        </p:txBody>
      </p:sp>
      <p:sp>
        <p:nvSpPr>
          <p:cNvPr id="279" name="Google Shape;279;p26"/>
          <p:cNvSpPr/>
          <p:nvPr/>
        </p:nvSpPr>
        <p:spPr>
          <a:xfrm>
            <a:off x="863352" y="4163095"/>
            <a:ext cx="4352592" cy="435494"/>
          </a:xfrm>
          <a:prstGeom prst="roundRect">
            <a:avLst>
              <a:gd name="adj" fmla="val 16667"/>
            </a:avLst>
          </a:prstGeom>
          <a:noFill/>
          <a:ln w="254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80" name="Google Shape;280;p26"/>
          <p:cNvCxnSpPr/>
          <p:nvPr/>
        </p:nvCxnSpPr>
        <p:spPr>
          <a:xfrm rot="10800000" flipH="1">
            <a:off x="618186" y="4507606"/>
            <a:ext cx="245165" cy="951265"/>
          </a:xfrm>
          <a:prstGeom prst="straightConnector1">
            <a:avLst/>
          </a:prstGeom>
          <a:noFill/>
          <a:ln w="25400" cap="flat" cmpd="sng">
            <a:solidFill>
              <a:srgbClr val="00B050"/>
            </a:solidFill>
            <a:prstDash val="solid"/>
            <a:miter lim="800000"/>
            <a:headEnd type="none" w="sm" len="sm"/>
            <a:tailEnd type="none" w="sm" len="sm"/>
          </a:ln>
        </p:spPr>
      </p:cxnSp>
      <p:sp>
        <p:nvSpPr>
          <p:cNvPr id="281" name="Google Shape;281;p26"/>
          <p:cNvSpPr txBox="1"/>
          <p:nvPr/>
        </p:nvSpPr>
        <p:spPr>
          <a:xfrm>
            <a:off x="374772" y="5360652"/>
            <a:ext cx="3550200" cy="1477500"/>
          </a:xfrm>
          <a:prstGeom prst="rect">
            <a:avLst/>
          </a:prstGeom>
          <a:noFill/>
          <a:ln w="9525"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The site supervisor for the day must be listed. This person must be trained in Site Supervisor Responsibilities! A trained site supervisor must </a:t>
            </a:r>
            <a:r>
              <a:rPr lang="en-US" sz="1800">
                <a:solidFill>
                  <a:schemeClr val="dk1"/>
                </a:solidFill>
                <a:latin typeface="Calibri"/>
                <a:ea typeface="Calibri"/>
                <a:cs typeface="Calibri"/>
                <a:sym typeface="Calibri"/>
              </a:rPr>
              <a:t>always be present!</a:t>
            </a:r>
            <a:endParaRPr sz="1400" b="0" i="0" u="none" strike="noStrike" cap="none">
              <a:solidFill>
                <a:srgbClr val="000000"/>
              </a:solidFill>
              <a:latin typeface="Arial"/>
              <a:ea typeface="Arial"/>
              <a:cs typeface="Arial"/>
              <a:sym typeface="Arial"/>
            </a:endParaRPr>
          </a:p>
        </p:txBody>
      </p:sp>
      <p:sp>
        <p:nvSpPr>
          <p:cNvPr id="282" name="Google Shape;282;p26"/>
          <p:cNvSpPr/>
          <p:nvPr/>
        </p:nvSpPr>
        <p:spPr>
          <a:xfrm>
            <a:off x="6722772" y="4169520"/>
            <a:ext cx="4356781" cy="435494"/>
          </a:xfrm>
          <a:prstGeom prst="roundRect">
            <a:avLst>
              <a:gd name="adj" fmla="val 16667"/>
            </a:avLst>
          </a:prstGeom>
          <a:noFill/>
          <a:ln w="254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83" name="Google Shape;283;p26"/>
          <p:cNvCxnSpPr/>
          <p:nvPr/>
        </p:nvCxnSpPr>
        <p:spPr>
          <a:xfrm rot="10800000" flipH="1">
            <a:off x="10315977" y="4607402"/>
            <a:ext cx="115910" cy="1047092"/>
          </a:xfrm>
          <a:prstGeom prst="straightConnector1">
            <a:avLst/>
          </a:prstGeom>
          <a:noFill/>
          <a:ln w="25400" cap="flat" cmpd="sng">
            <a:solidFill>
              <a:srgbClr val="00B050"/>
            </a:solidFill>
            <a:prstDash val="solid"/>
            <a:miter lim="800000"/>
            <a:headEnd type="none" w="sm" len="sm"/>
            <a:tailEnd type="none" w="sm" len="sm"/>
          </a:ln>
        </p:spPr>
      </p:cxnSp>
      <p:sp>
        <p:nvSpPr>
          <p:cNvPr id="284" name="Google Shape;284;p26"/>
          <p:cNvSpPr txBox="1"/>
          <p:nvPr/>
        </p:nvSpPr>
        <p:spPr>
          <a:xfrm>
            <a:off x="8267028" y="5654494"/>
            <a:ext cx="3418602" cy="646331"/>
          </a:xfrm>
          <a:prstGeom prst="rect">
            <a:avLst/>
          </a:prstGeom>
          <a:noFill/>
          <a:ln w="9525"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Delivery time and date are important to ensure food safety!! </a:t>
            </a:r>
            <a:endParaRPr sz="1400" b="0" i="0" u="none" strike="noStrike" cap="none">
              <a:solidFill>
                <a:srgbClr val="000000"/>
              </a:solidFill>
              <a:latin typeface="Arial"/>
              <a:ea typeface="Arial"/>
              <a:cs typeface="Arial"/>
              <a:sym typeface="Arial"/>
            </a:endParaRPr>
          </a:p>
        </p:txBody>
      </p:sp>
      <p:sp>
        <p:nvSpPr>
          <p:cNvPr id="285" name="Google Shape;285;p26"/>
          <p:cNvSpPr/>
          <p:nvPr/>
        </p:nvSpPr>
        <p:spPr>
          <a:xfrm>
            <a:off x="863351" y="4748346"/>
            <a:ext cx="8319285" cy="524908"/>
          </a:xfrm>
          <a:prstGeom prst="roundRect">
            <a:avLst>
              <a:gd name="adj" fmla="val 16667"/>
            </a:avLst>
          </a:prstGeom>
          <a:noFill/>
          <a:ln w="254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86" name="Google Shape;286;p26"/>
          <p:cNvCxnSpPr/>
          <p:nvPr/>
        </p:nvCxnSpPr>
        <p:spPr>
          <a:xfrm rot="10800000" flipH="1">
            <a:off x="6387921" y="5253734"/>
            <a:ext cx="24550" cy="258671"/>
          </a:xfrm>
          <a:prstGeom prst="straightConnector1">
            <a:avLst/>
          </a:prstGeom>
          <a:noFill/>
          <a:ln w="25400" cap="flat" cmpd="sng">
            <a:solidFill>
              <a:srgbClr val="00B0F0"/>
            </a:solidFill>
            <a:prstDash val="solid"/>
            <a:miter lim="800000"/>
            <a:headEnd type="none" w="sm" len="sm"/>
            <a:tailEnd type="none" w="sm" len="sm"/>
          </a:ln>
        </p:spPr>
      </p:cxnSp>
      <p:sp>
        <p:nvSpPr>
          <p:cNvPr id="287" name="Google Shape;287;p26"/>
          <p:cNvSpPr txBox="1"/>
          <p:nvPr/>
        </p:nvSpPr>
        <p:spPr>
          <a:xfrm>
            <a:off x="4080457" y="5499238"/>
            <a:ext cx="4031086" cy="1200329"/>
          </a:xfrm>
          <a:prstGeom prst="rect">
            <a:avLst/>
          </a:prstGeom>
          <a:noFill/>
          <a:ln w="9525" cap="flat" cmpd="sng">
            <a:solidFill>
              <a:srgbClr val="00B0F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The number of meals available must be completed on a daily basis. If you claim more meals than the number here, the extra meals </a:t>
            </a:r>
            <a:r>
              <a:rPr lang="en-US" sz="1800">
                <a:solidFill>
                  <a:schemeClr val="dk1"/>
                </a:solidFill>
                <a:latin typeface="Calibri"/>
                <a:ea typeface="Calibri"/>
                <a:cs typeface="Calibri"/>
                <a:sym typeface="Calibri"/>
              </a:rPr>
              <a:t>may</a:t>
            </a:r>
            <a:r>
              <a:rPr lang="en-US" sz="1800" b="0" i="0" u="none" strike="noStrike" cap="none">
                <a:solidFill>
                  <a:schemeClr val="dk1"/>
                </a:solidFill>
                <a:latin typeface="Calibri"/>
                <a:ea typeface="Calibri"/>
                <a:cs typeface="Calibri"/>
                <a:sym typeface="Calibri"/>
              </a:rPr>
              <a:t> be disallowed by IDOE.</a:t>
            </a:r>
            <a:endParaRPr sz="1400" b="0" i="0" u="none" strike="noStrike" cap="none">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15C7C94A-1E1E-0082-4F1B-C3CF6EE73F78}"/>
              </a:ext>
            </a:extLst>
          </p:cNvPr>
          <p:cNvSpPr txBox="1"/>
          <p:nvPr/>
        </p:nvSpPr>
        <p:spPr>
          <a:xfrm>
            <a:off x="10315977" y="4272430"/>
            <a:ext cx="665701" cy="307777"/>
          </a:xfrm>
          <a:prstGeom prst="rect">
            <a:avLst/>
          </a:prstGeom>
          <a:solidFill>
            <a:schemeClr val="bg1"/>
          </a:solidFill>
        </p:spPr>
        <p:txBody>
          <a:bodyPr wrap="square" lIns="91440" tIns="45720" rIns="91440" bIns="45720" rtlCol="0" anchor="t">
            <a:spAutoFit/>
          </a:bodyPr>
          <a:lstStyle/>
          <a:p>
            <a:r>
              <a:rPr lang="en-US" dirty="0"/>
              <a:t>2026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291"/>
        <p:cNvGrpSpPr/>
        <p:nvPr/>
      </p:nvGrpSpPr>
      <p:grpSpPr>
        <a:xfrm>
          <a:off x="0" y="0"/>
          <a:ext cx="0" cy="0"/>
          <a:chOff x="0" y="0"/>
          <a:chExt cx="0" cy="0"/>
        </a:xfrm>
      </p:grpSpPr>
      <p:sp>
        <p:nvSpPr>
          <p:cNvPr id="292" name="Google Shape;292;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Meal Count Form</a:t>
            </a:r>
            <a:endParaRPr/>
          </a:p>
        </p:txBody>
      </p:sp>
      <p:pic>
        <p:nvPicPr>
          <p:cNvPr id="293" name="Google Shape;293;p27"/>
          <p:cNvPicPr preferRelativeResize="0"/>
          <p:nvPr/>
        </p:nvPicPr>
        <p:blipFill rotWithShape="1">
          <a:blip r:embed="rId3">
            <a:alphaModFix/>
          </a:blip>
          <a:srcRect/>
          <a:stretch/>
        </p:blipFill>
        <p:spPr>
          <a:xfrm>
            <a:off x="838200" y="1859713"/>
            <a:ext cx="10534650" cy="3781425"/>
          </a:xfrm>
          <a:prstGeom prst="rect">
            <a:avLst/>
          </a:prstGeom>
          <a:noFill/>
          <a:ln>
            <a:noFill/>
          </a:ln>
        </p:spPr>
      </p:pic>
      <p:sp>
        <p:nvSpPr>
          <p:cNvPr id="294" name="Google Shape;294;p27"/>
          <p:cNvSpPr/>
          <p:nvPr/>
        </p:nvSpPr>
        <p:spPr>
          <a:xfrm>
            <a:off x="838200" y="2189237"/>
            <a:ext cx="5549721" cy="502276"/>
          </a:xfrm>
          <a:prstGeom prst="roundRect">
            <a:avLst>
              <a:gd name="adj" fmla="val 16667"/>
            </a:avLst>
          </a:prstGeom>
          <a:noFill/>
          <a:ln w="254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95" name="Google Shape;295;p27"/>
          <p:cNvCxnSpPr>
            <a:cxnSpLocks/>
          </p:cNvCxnSpPr>
          <p:nvPr/>
        </p:nvCxnSpPr>
        <p:spPr>
          <a:xfrm flipV="1">
            <a:off x="6387921" y="1778985"/>
            <a:ext cx="716263" cy="544102"/>
          </a:xfrm>
          <a:prstGeom prst="straightConnector1">
            <a:avLst/>
          </a:prstGeom>
          <a:noFill/>
          <a:ln w="25400" cap="flat" cmpd="sng">
            <a:solidFill>
              <a:srgbClr val="FF0000"/>
            </a:solidFill>
            <a:prstDash val="solid"/>
            <a:miter lim="800000"/>
            <a:headEnd type="none" w="sm" len="sm"/>
            <a:tailEnd type="none" w="sm" len="sm"/>
          </a:ln>
        </p:spPr>
      </p:cxnSp>
      <p:sp>
        <p:nvSpPr>
          <p:cNvPr id="296" name="Google Shape;296;p27"/>
          <p:cNvSpPr txBox="1"/>
          <p:nvPr/>
        </p:nvSpPr>
        <p:spPr>
          <a:xfrm>
            <a:off x="6892730" y="301698"/>
            <a:ext cx="4867422" cy="1477287"/>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sng" strike="noStrike" cap="none" dirty="0">
                <a:solidFill>
                  <a:schemeClr val="dk1"/>
                </a:solidFill>
                <a:latin typeface="Calibri"/>
                <a:ea typeface="Calibri"/>
                <a:cs typeface="Calibri"/>
                <a:sym typeface="Calibri"/>
              </a:rPr>
              <a:t>Only </a:t>
            </a:r>
            <a:r>
              <a:rPr lang="en-US" sz="1800" b="1" i="0" u="sng" strike="noStrike" cap="none" dirty="0">
                <a:solidFill>
                  <a:srgbClr val="FF0000"/>
                </a:solidFill>
                <a:latin typeface="Calibri"/>
                <a:ea typeface="Calibri"/>
                <a:cs typeface="Calibri"/>
                <a:sym typeface="Calibri"/>
              </a:rPr>
              <a:t>first</a:t>
            </a:r>
            <a:r>
              <a:rPr lang="en-US" sz="1800" b="1" i="0" u="sng" strike="noStrike" cap="none" dirty="0">
                <a:solidFill>
                  <a:schemeClr val="dk1"/>
                </a:solidFill>
                <a:latin typeface="Calibri"/>
                <a:ea typeface="Calibri"/>
                <a:cs typeface="Calibri"/>
                <a:sym typeface="Calibri"/>
              </a:rPr>
              <a:t> meals served to children are counted </a:t>
            </a:r>
            <a:r>
              <a:rPr lang="en-US" sz="1800" b="1" u="sng" dirty="0">
                <a:solidFill>
                  <a:schemeClr val="dk1"/>
                </a:solidFill>
                <a:latin typeface="Calibri"/>
                <a:ea typeface="Calibri"/>
                <a:cs typeface="Calibri"/>
                <a:sym typeface="Calibri"/>
              </a:rPr>
              <a:t>in this section</a:t>
            </a:r>
            <a:r>
              <a:rPr lang="en-US" sz="1800" b="1" i="0" strike="noStrike" cap="none" dirty="0">
                <a:solidFill>
                  <a:schemeClr val="dk1"/>
                </a:solidFill>
                <a:latin typeface="Calibri"/>
                <a:ea typeface="Calibri"/>
                <a:cs typeface="Calibri"/>
                <a:sym typeface="Calibri"/>
              </a:rPr>
              <a:t>. </a:t>
            </a:r>
            <a:r>
              <a:rPr lang="en-US" sz="1800" b="0" i="0" u="none" strike="noStrike" cap="none" dirty="0">
                <a:solidFill>
                  <a:schemeClr val="dk1"/>
                </a:solidFill>
                <a:latin typeface="Calibri"/>
                <a:ea typeface="Calibri"/>
                <a:cs typeface="Calibri"/>
                <a:sym typeface="Calibri"/>
              </a:rPr>
              <a:t>Meals </a:t>
            </a:r>
            <a:r>
              <a:rPr lang="en-US" sz="1800" b="0" i="0" u="sng" strike="noStrike" cap="none" dirty="0">
                <a:solidFill>
                  <a:schemeClr val="dk1"/>
                </a:solidFill>
                <a:latin typeface="Calibri"/>
                <a:ea typeface="Calibri"/>
                <a:cs typeface="Calibri"/>
                <a:sym typeface="Calibri"/>
              </a:rPr>
              <a:t>must</a:t>
            </a:r>
            <a:r>
              <a:rPr lang="en-US" sz="1800" b="0" i="0" u="none" strike="noStrike" cap="none" dirty="0">
                <a:solidFill>
                  <a:schemeClr val="dk1"/>
                </a:solidFill>
                <a:latin typeface="Calibri"/>
                <a:ea typeface="Calibri"/>
                <a:cs typeface="Calibri"/>
                <a:sym typeface="Calibri"/>
              </a:rPr>
              <a:t> be counted individually. No lines through all the numbers, no circle of the final number! </a:t>
            </a:r>
            <a:r>
              <a:rPr lang="en-US" sz="1800" dirty="0">
                <a:solidFill>
                  <a:schemeClr val="dk1"/>
                </a:solidFill>
                <a:latin typeface="Calibri"/>
                <a:ea typeface="Calibri"/>
                <a:cs typeface="Calibri"/>
                <a:sym typeface="Calibri"/>
              </a:rPr>
              <a:t>E</a:t>
            </a:r>
            <a:r>
              <a:rPr lang="en-US" sz="1800" b="0" i="0" u="none" strike="noStrike" cap="none" dirty="0">
                <a:solidFill>
                  <a:schemeClr val="dk1"/>
                </a:solidFill>
                <a:latin typeface="Calibri"/>
                <a:ea typeface="Calibri"/>
                <a:cs typeface="Calibri"/>
                <a:sym typeface="Calibri"/>
              </a:rPr>
              <a:t>ach meal must be counted individually! </a:t>
            </a:r>
            <a:endParaRPr sz="1400" b="0" i="0" u="none" strike="noStrike" cap="none" dirty="0">
              <a:solidFill>
                <a:srgbClr val="000000"/>
              </a:solidFill>
              <a:latin typeface="Arial"/>
              <a:ea typeface="Arial"/>
              <a:cs typeface="Arial"/>
              <a:sym typeface="Arial"/>
            </a:endParaRPr>
          </a:p>
        </p:txBody>
      </p:sp>
      <p:sp>
        <p:nvSpPr>
          <p:cNvPr id="297" name="Google Shape;297;p27"/>
          <p:cNvSpPr/>
          <p:nvPr/>
        </p:nvSpPr>
        <p:spPr>
          <a:xfrm>
            <a:off x="7395576" y="5042062"/>
            <a:ext cx="3334044" cy="540659"/>
          </a:xfrm>
          <a:prstGeom prst="roundRect">
            <a:avLst>
              <a:gd name="adj" fmla="val 16667"/>
            </a:avLst>
          </a:prstGeom>
          <a:noFill/>
          <a:ln w="254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98" name="Google Shape;298;p27"/>
          <p:cNvCxnSpPr/>
          <p:nvPr/>
        </p:nvCxnSpPr>
        <p:spPr>
          <a:xfrm rot="10800000" flipH="1">
            <a:off x="7104185" y="5582721"/>
            <a:ext cx="450166" cy="167610"/>
          </a:xfrm>
          <a:prstGeom prst="straightConnector1">
            <a:avLst/>
          </a:prstGeom>
          <a:noFill/>
          <a:ln w="25400" cap="flat" cmpd="sng">
            <a:solidFill>
              <a:srgbClr val="FF0000"/>
            </a:solidFill>
            <a:prstDash val="solid"/>
            <a:miter lim="800000"/>
            <a:headEnd type="none" w="sm" len="sm"/>
            <a:tailEnd type="none" w="sm" len="sm"/>
          </a:ln>
        </p:spPr>
      </p:cxnSp>
      <p:sp>
        <p:nvSpPr>
          <p:cNvPr id="299" name="Google Shape;299;p27"/>
          <p:cNvSpPr txBox="1"/>
          <p:nvPr/>
        </p:nvSpPr>
        <p:spPr>
          <a:xfrm>
            <a:off x="3008141" y="5750331"/>
            <a:ext cx="4546210" cy="923330"/>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The total number of meals served must be included </a:t>
            </a:r>
            <a:r>
              <a:rPr lang="en-US" sz="1800" b="0" i="0" u="sng" strike="noStrike" cap="none" dirty="0">
                <a:solidFill>
                  <a:schemeClr val="dk1"/>
                </a:solidFill>
                <a:latin typeface="Calibri"/>
                <a:ea typeface="Calibri"/>
                <a:cs typeface="Calibri"/>
                <a:sym typeface="Calibri"/>
              </a:rPr>
              <a:t>and</a:t>
            </a:r>
            <a:r>
              <a:rPr lang="en-US" sz="1800" b="0" i="0" u="none" strike="noStrike" cap="none" dirty="0">
                <a:solidFill>
                  <a:schemeClr val="dk1"/>
                </a:solidFill>
                <a:latin typeface="Calibri"/>
                <a:ea typeface="Calibri"/>
                <a:cs typeface="Calibri"/>
                <a:sym typeface="Calibri"/>
              </a:rPr>
              <a:t> match the number of individual meal count marks!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303"/>
        <p:cNvGrpSpPr/>
        <p:nvPr/>
      </p:nvGrpSpPr>
      <p:grpSpPr>
        <a:xfrm>
          <a:off x="0" y="0"/>
          <a:ext cx="0" cy="0"/>
          <a:chOff x="0" y="0"/>
          <a:chExt cx="0" cy="0"/>
        </a:xfrm>
      </p:grpSpPr>
      <p:pic>
        <p:nvPicPr>
          <p:cNvPr id="304" name="Google Shape;304;p28"/>
          <p:cNvPicPr preferRelativeResize="0"/>
          <p:nvPr/>
        </p:nvPicPr>
        <p:blipFill rotWithShape="1">
          <a:blip r:embed="rId3">
            <a:alphaModFix/>
          </a:blip>
          <a:srcRect/>
          <a:stretch/>
        </p:blipFill>
        <p:spPr>
          <a:xfrm>
            <a:off x="790575" y="1871003"/>
            <a:ext cx="10563225" cy="3819525"/>
          </a:xfrm>
          <a:prstGeom prst="rect">
            <a:avLst/>
          </a:prstGeom>
          <a:noFill/>
          <a:ln>
            <a:noFill/>
          </a:ln>
        </p:spPr>
      </p:pic>
      <p:sp>
        <p:nvSpPr>
          <p:cNvPr id="305" name="Google Shape;305;p28"/>
          <p:cNvSpPr txBox="1">
            <a:spLocks noGrp="1"/>
          </p:cNvSpPr>
          <p:nvPr>
            <p:ph type="title"/>
          </p:nvPr>
        </p:nvSpPr>
        <p:spPr>
          <a:xfrm>
            <a:off x="418294" y="-11009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Meal Count Form</a:t>
            </a:r>
            <a:endParaRPr/>
          </a:p>
        </p:txBody>
      </p:sp>
      <p:sp>
        <p:nvSpPr>
          <p:cNvPr id="306" name="Google Shape;306;p28"/>
          <p:cNvSpPr/>
          <p:nvPr/>
        </p:nvSpPr>
        <p:spPr>
          <a:xfrm>
            <a:off x="838200" y="1876351"/>
            <a:ext cx="3270006" cy="1763298"/>
          </a:xfrm>
          <a:prstGeom prst="roundRect">
            <a:avLst>
              <a:gd name="adj" fmla="val 16667"/>
            </a:avLst>
          </a:prstGeom>
          <a:noFill/>
          <a:ln w="254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307" name="Google Shape;307;p28"/>
          <p:cNvCxnSpPr/>
          <p:nvPr/>
        </p:nvCxnSpPr>
        <p:spPr>
          <a:xfrm rot="10800000" flipH="1">
            <a:off x="2667880" y="1707322"/>
            <a:ext cx="1021080" cy="180316"/>
          </a:xfrm>
          <a:prstGeom prst="straightConnector1">
            <a:avLst/>
          </a:prstGeom>
          <a:noFill/>
          <a:ln w="25400" cap="flat" cmpd="sng">
            <a:solidFill>
              <a:srgbClr val="FF0000"/>
            </a:solidFill>
            <a:prstDash val="solid"/>
            <a:miter lim="800000"/>
            <a:headEnd type="none" w="sm" len="sm"/>
            <a:tailEnd type="none" w="sm" len="sm"/>
          </a:ln>
        </p:spPr>
      </p:cxnSp>
      <p:sp>
        <p:nvSpPr>
          <p:cNvPr id="308" name="Google Shape;308;p28"/>
          <p:cNvSpPr txBox="1"/>
          <p:nvPr/>
        </p:nvSpPr>
        <p:spPr>
          <a:xfrm>
            <a:off x="3688960" y="843966"/>
            <a:ext cx="4290718" cy="923330"/>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Individual meal counting is still required. All these must be complete meals, not </a:t>
            </a:r>
            <a:r>
              <a:rPr lang="en-US" sz="1800" dirty="0">
                <a:solidFill>
                  <a:schemeClr val="dk1"/>
                </a:solidFill>
                <a:latin typeface="Calibri"/>
                <a:ea typeface="Calibri"/>
                <a:cs typeface="Calibri"/>
                <a:sym typeface="Calibri"/>
              </a:rPr>
              <a:t>just</a:t>
            </a:r>
            <a:r>
              <a:rPr lang="en-US" sz="1800" b="0" i="0" u="none" strike="noStrike" cap="none" dirty="0">
                <a:solidFill>
                  <a:schemeClr val="dk1"/>
                </a:solidFill>
                <a:latin typeface="Calibri"/>
                <a:ea typeface="Calibri"/>
                <a:cs typeface="Calibri"/>
                <a:sym typeface="Calibri"/>
              </a:rPr>
              <a:t> one component or leftovers.</a:t>
            </a:r>
            <a:endParaRPr sz="1400" b="0" i="0" u="none" strike="noStrike" cap="none" dirty="0">
              <a:solidFill>
                <a:srgbClr val="000000"/>
              </a:solidFill>
              <a:latin typeface="Arial"/>
              <a:ea typeface="Arial"/>
              <a:cs typeface="Arial"/>
              <a:sym typeface="Arial"/>
            </a:endParaRPr>
          </a:p>
        </p:txBody>
      </p:sp>
      <p:sp>
        <p:nvSpPr>
          <p:cNvPr id="309" name="Google Shape;309;p28"/>
          <p:cNvSpPr/>
          <p:nvPr/>
        </p:nvSpPr>
        <p:spPr>
          <a:xfrm>
            <a:off x="6096000" y="1871003"/>
            <a:ext cx="5140862" cy="1763298"/>
          </a:xfrm>
          <a:prstGeom prst="roundRect">
            <a:avLst>
              <a:gd name="adj" fmla="val 16667"/>
            </a:avLst>
          </a:prstGeom>
          <a:noFill/>
          <a:ln w="254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310" name="Google Shape;310;p28"/>
          <p:cNvCxnSpPr>
            <a:cxnSpLocks/>
          </p:cNvCxnSpPr>
          <p:nvPr/>
        </p:nvCxnSpPr>
        <p:spPr>
          <a:xfrm flipH="1" flipV="1">
            <a:off x="9206144" y="1490297"/>
            <a:ext cx="181476" cy="362020"/>
          </a:xfrm>
          <a:prstGeom prst="straightConnector1">
            <a:avLst/>
          </a:prstGeom>
          <a:noFill/>
          <a:ln w="25400" cap="flat" cmpd="sng">
            <a:solidFill>
              <a:srgbClr val="FF0000"/>
            </a:solidFill>
            <a:prstDash val="solid"/>
            <a:miter lim="800000"/>
            <a:headEnd type="none" w="sm" len="sm"/>
            <a:tailEnd type="none" w="sm" len="sm"/>
          </a:ln>
        </p:spPr>
      </p:cxnSp>
      <p:sp>
        <p:nvSpPr>
          <p:cNvPr id="311" name="Google Shape;311;p28"/>
          <p:cNvSpPr txBox="1"/>
          <p:nvPr/>
        </p:nvSpPr>
        <p:spPr>
          <a:xfrm>
            <a:off x="8119221" y="843966"/>
            <a:ext cx="2954216" cy="646331"/>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Totals matching the meal counts must be listed.</a:t>
            </a:r>
            <a:endParaRPr sz="1400" b="0" i="0" u="none" strike="noStrike" cap="none">
              <a:solidFill>
                <a:srgbClr val="000000"/>
              </a:solidFill>
              <a:latin typeface="Arial"/>
              <a:ea typeface="Arial"/>
              <a:cs typeface="Arial"/>
              <a:sym typeface="Arial"/>
            </a:endParaRPr>
          </a:p>
        </p:txBody>
      </p:sp>
      <p:sp>
        <p:nvSpPr>
          <p:cNvPr id="312" name="Google Shape;312;p28"/>
          <p:cNvSpPr/>
          <p:nvPr/>
        </p:nvSpPr>
        <p:spPr>
          <a:xfrm>
            <a:off x="9361976" y="3634301"/>
            <a:ext cx="1442012" cy="1809896"/>
          </a:xfrm>
          <a:prstGeom prst="roundRect">
            <a:avLst>
              <a:gd name="adj" fmla="val 16667"/>
            </a:avLst>
          </a:prstGeom>
          <a:noFill/>
          <a:ln w="254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313" name="Google Shape;313;p28"/>
          <p:cNvCxnSpPr/>
          <p:nvPr/>
        </p:nvCxnSpPr>
        <p:spPr>
          <a:xfrm flipH="1">
            <a:off x="4625926" y="4937760"/>
            <a:ext cx="4736050" cy="1127503"/>
          </a:xfrm>
          <a:prstGeom prst="straightConnector1">
            <a:avLst/>
          </a:prstGeom>
          <a:noFill/>
          <a:ln w="25400" cap="flat" cmpd="sng">
            <a:solidFill>
              <a:srgbClr val="FF0000"/>
            </a:solidFill>
            <a:prstDash val="solid"/>
            <a:miter lim="800000"/>
            <a:headEnd type="none" w="sm" len="sm"/>
            <a:tailEnd type="none" w="sm" len="sm"/>
          </a:ln>
        </p:spPr>
      </p:cxnSp>
      <p:sp>
        <p:nvSpPr>
          <p:cNvPr id="314" name="Google Shape;314;p28"/>
          <p:cNvSpPr txBox="1"/>
          <p:nvPr/>
        </p:nvSpPr>
        <p:spPr>
          <a:xfrm>
            <a:off x="1060498" y="5870843"/>
            <a:ext cx="3565428" cy="923330"/>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Total all meals served and left over meals and add to get the number of meals available for the day.</a:t>
            </a:r>
            <a:endParaRPr sz="1400" b="0" i="0" u="none" strike="noStrike" cap="none" dirty="0">
              <a:solidFill>
                <a:srgbClr val="000000"/>
              </a:solidFill>
              <a:latin typeface="Arial"/>
              <a:ea typeface="Arial"/>
              <a:cs typeface="Arial"/>
              <a:sym typeface="Arial"/>
            </a:endParaRPr>
          </a:p>
        </p:txBody>
      </p:sp>
      <p:sp>
        <p:nvSpPr>
          <p:cNvPr id="315" name="Google Shape;315;p28"/>
          <p:cNvSpPr/>
          <p:nvPr/>
        </p:nvSpPr>
        <p:spPr>
          <a:xfrm>
            <a:off x="7841346" y="5438502"/>
            <a:ext cx="3092548" cy="292929"/>
          </a:xfrm>
          <a:prstGeom prst="roundRect">
            <a:avLst>
              <a:gd name="adj" fmla="val 16667"/>
            </a:avLst>
          </a:prstGeom>
          <a:noFill/>
          <a:ln w="254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316" name="Google Shape;316;p28"/>
          <p:cNvCxnSpPr/>
          <p:nvPr/>
        </p:nvCxnSpPr>
        <p:spPr>
          <a:xfrm>
            <a:off x="8356210" y="5731431"/>
            <a:ext cx="105067" cy="188900"/>
          </a:xfrm>
          <a:prstGeom prst="straightConnector1">
            <a:avLst/>
          </a:prstGeom>
          <a:noFill/>
          <a:ln w="25400" cap="flat" cmpd="sng">
            <a:solidFill>
              <a:srgbClr val="00B050"/>
            </a:solidFill>
            <a:prstDash val="solid"/>
            <a:miter lim="800000"/>
            <a:headEnd type="none" w="sm" len="sm"/>
            <a:tailEnd type="none" w="sm" len="sm"/>
          </a:ln>
        </p:spPr>
      </p:cxnSp>
      <p:sp>
        <p:nvSpPr>
          <p:cNvPr id="317" name="Google Shape;317;p28"/>
          <p:cNvSpPr txBox="1"/>
          <p:nvPr/>
        </p:nvSpPr>
        <p:spPr>
          <a:xfrm>
            <a:off x="8356210" y="5877918"/>
            <a:ext cx="3565428" cy="923330"/>
          </a:xfrm>
          <a:prstGeom prst="rect">
            <a:avLst/>
          </a:prstGeom>
          <a:noFill/>
          <a:ln w="9525"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This total should be the number of meals you listed as available for the day!!!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321"/>
        <p:cNvGrpSpPr/>
        <p:nvPr/>
      </p:nvGrpSpPr>
      <p:grpSpPr>
        <a:xfrm>
          <a:off x="0" y="0"/>
          <a:ext cx="0" cy="0"/>
          <a:chOff x="0" y="0"/>
          <a:chExt cx="0" cy="0"/>
        </a:xfrm>
      </p:grpSpPr>
      <p:sp>
        <p:nvSpPr>
          <p:cNvPr id="322" name="Google Shape;322;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Meal Count Form</a:t>
            </a:r>
            <a:endParaRPr/>
          </a:p>
        </p:txBody>
      </p:sp>
      <p:pic>
        <p:nvPicPr>
          <p:cNvPr id="323" name="Google Shape;323;p29"/>
          <p:cNvPicPr preferRelativeResize="0"/>
          <p:nvPr/>
        </p:nvPicPr>
        <p:blipFill rotWithShape="1">
          <a:blip r:embed="rId3">
            <a:alphaModFix/>
          </a:blip>
          <a:srcRect/>
          <a:stretch/>
        </p:blipFill>
        <p:spPr>
          <a:xfrm>
            <a:off x="838200" y="2561126"/>
            <a:ext cx="10534650" cy="1876425"/>
          </a:xfrm>
          <a:prstGeom prst="rect">
            <a:avLst/>
          </a:prstGeom>
          <a:noFill/>
          <a:ln>
            <a:noFill/>
          </a:ln>
        </p:spPr>
      </p:pic>
      <p:sp>
        <p:nvSpPr>
          <p:cNvPr id="324" name="Google Shape;324;p29"/>
          <p:cNvSpPr/>
          <p:nvPr/>
        </p:nvSpPr>
        <p:spPr>
          <a:xfrm>
            <a:off x="838200" y="2561126"/>
            <a:ext cx="6716151" cy="575969"/>
          </a:xfrm>
          <a:prstGeom prst="roundRect">
            <a:avLst>
              <a:gd name="adj" fmla="val 16667"/>
            </a:avLst>
          </a:prstGeom>
          <a:noFill/>
          <a:ln w="254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325" name="Google Shape;325;p29"/>
          <p:cNvCxnSpPr/>
          <p:nvPr/>
        </p:nvCxnSpPr>
        <p:spPr>
          <a:xfrm rot="10800000" flipH="1">
            <a:off x="4065563" y="2053883"/>
            <a:ext cx="422031" cy="507243"/>
          </a:xfrm>
          <a:prstGeom prst="straightConnector1">
            <a:avLst/>
          </a:prstGeom>
          <a:noFill/>
          <a:ln w="25400" cap="flat" cmpd="sng">
            <a:solidFill>
              <a:srgbClr val="FF0000"/>
            </a:solidFill>
            <a:prstDash val="solid"/>
            <a:miter lim="800000"/>
            <a:headEnd type="none" w="sm" len="sm"/>
            <a:tailEnd type="none" w="sm" len="sm"/>
          </a:ln>
        </p:spPr>
      </p:cxnSp>
      <p:sp>
        <p:nvSpPr>
          <p:cNvPr id="326" name="Google Shape;326;p29"/>
          <p:cNvSpPr txBox="1"/>
          <p:nvPr/>
        </p:nvSpPr>
        <p:spPr>
          <a:xfrm>
            <a:off x="4487594" y="1304526"/>
            <a:ext cx="7230794" cy="1200329"/>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Count meals here if: you served all available meals prior to the end of the meal service time and there are additional children requesting a meal. Count the total number of kids up to the end of the approved meal service time.</a:t>
            </a:r>
            <a:endParaRPr sz="1400" b="0" i="0" u="none" strike="noStrike" cap="none" dirty="0">
              <a:solidFill>
                <a:srgbClr val="000000"/>
              </a:solidFill>
              <a:latin typeface="Arial"/>
              <a:ea typeface="Arial"/>
              <a:cs typeface="Arial"/>
              <a:sym typeface="Arial"/>
            </a:endParaRPr>
          </a:p>
        </p:txBody>
      </p:sp>
      <p:sp>
        <p:nvSpPr>
          <p:cNvPr id="327" name="Google Shape;327;p29"/>
          <p:cNvSpPr/>
          <p:nvPr/>
        </p:nvSpPr>
        <p:spPr>
          <a:xfrm>
            <a:off x="838200" y="3249637"/>
            <a:ext cx="10303412" cy="1026941"/>
          </a:xfrm>
          <a:prstGeom prst="roundRect">
            <a:avLst>
              <a:gd name="adj" fmla="val 16667"/>
            </a:avLst>
          </a:prstGeom>
          <a:noFill/>
          <a:ln w="254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328" name="Google Shape;328;p29"/>
          <p:cNvCxnSpPr/>
          <p:nvPr/>
        </p:nvCxnSpPr>
        <p:spPr>
          <a:xfrm rot="10800000" flipH="1">
            <a:off x="4487594" y="4264417"/>
            <a:ext cx="239151" cy="700672"/>
          </a:xfrm>
          <a:prstGeom prst="straightConnector1">
            <a:avLst/>
          </a:prstGeom>
          <a:noFill/>
          <a:ln w="25400" cap="flat" cmpd="sng">
            <a:solidFill>
              <a:srgbClr val="00B050"/>
            </a:solidFill>
            <a:prstDash val="solid"/>
            <a:miter lim="800000"/>
            <a:headEnd type="none" w="sm" len="sm"/>
            <a:tailEnd type="none" w="sm" len="sm"/>
          </a:ln>
        </p:spPr>
      </p:cxnSp>
      <p:sp>
        <p:nvSpPr>
          <p:cNvPr id="329" name="Google Shape;329;p29"/>
          <p:cNvSpPr txBox="1"/>
          <p:nvPr/>
        </p:nvSpPr>
        <p:spPr>
          <a:xfrm>
            <a:off x="2374509" y="4965089"/>
            <a:ext cx="7230794" cy="1477328"/>
          </a:xfrm>
          <a:prstGeom prst="rect">
            <a:avLst/>
          </a:prstGeom>
          <a:noFill/>
          <a:ln w="9525"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sng" strike="noStrike" cap="none">
                <a:solidFill>
                  <a:schemeClr val="dk1"/>
                </a:solidFill>
                <a:latin typeface="Calibri"/>
                <a:ea typeface="Calibri"/>
                <a:cs typeface="Calibri"/>
                <a:sym typeface="Calibri"/>
              </a:rPr>
              <a:t>Signature and Date are REQUIRED. </a:t>
            </a:r>
            <a:r>
              <a:rPr lang="en-US" sz="1800" b="0" i="0" u="none" strike="noStrike" cap="none">
                <a:solidFill>
                  <a:schemeClr val="dk1"/>
                </a:solidFill>
                <a:latin typeface="Calibri"/>
                <a:ea typeface="Calibri"/>
                <a:cs typeface="Calibri"/>
                <a:sym typeface="Calibri"/>
              </a:rPr>
              <a:t>The form should be signed by the person counting meals on the day of meal service. The person counting meals should not sign to site supervisor’s name in this line, they should sign their name on the line. The sponsor may require the site supervisor to also sign off of the meal count form if they desire.  </a:t>
            </a:r>
            <a:endParaRPr sz="1400" b="0" i="0" u="none" strike="noStrike" cap="none">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734595DD-07FA-8C61-FB7B-62AFD1E2871B}"/>
              </a:ext>
            </a:extLst>
          </p:cNvPr>
          <p:cNvSpPr txBox="1"/>
          <p:nvPr/>
        </p:nvSpPr>
        <p:spPr>
          <a:xfrm>
            <a:off x="6818051" y="3499338"/>
            <a:ext cx="1784411" cy="523220"/>
          </a:xfrm>
          <a:prstGeom prst="rect">
            <a:avLst/>
          </a:prstGeom>
          <a:solidFill>
            <a:schemeClr val="bg1"/>
          </a:solidFill>
        </p:spPr>
        <p:txBody>
          <a:bodyPr wrap="square" lIns="91440" tIns="45720" rIns="91440" bIns="45720" rtlCol="0" anchor="t">
            <a:spAutoFit/>
          </a:bodyPr>
          <a:lstStyle/>
          <a:p>
            <a:r>
              <a:rPr lang="en-US" dirty="0"/>
              <a:t> </a:t>
            </a:r>
          </a:p>
          <a:p>
            <a:r>
              <a:rPr lang="en-US" dirty="0"/>
              <a:t>    6/14/2026</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g1257ab86530_1_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Training Key:</a:t>
            </a:r>
            <a:endParaRPr dirty="0"/>
          </a:p>
        </p:txBody>
      </p:sp>
      <p:sp>
        <p:nvSpPr>
          <p:cNvPr id="110" name="Google Shape;110;g1257ab86530_1_6"/>
          <p:cNvSpPr txBox="1">
            <a:spLocks noGrp="1"/>
          </p:cNvSpPr>
          <p:nvPr>
            <p:ph type="body" idx="1"/>
          </p:nvPr>
        </p:nvSpPr>
        <p:spPr>
          <a:xfrm>
            <a:off x="838200" y="1618891"/>
            <a:ext cx="10515600" cy="4351200"/>
          </a:xfrm>
          <a:prstGeom prst="rect">
            <a:avLst/>
          </a:prstGeom>
          <a:solidFill>
            <a:schemeClr val="accent1"/>
          </a:solidFill>
        </p:spPr>
        <p:txBody>
          <a:bodyPr spcFirstLastPara="1" wrap="square" lIns="91425" tIns="45700" rIns="91425" bIns="45700" anchor="t" anchorCtr="0">
            <a:normAutofit fontScale="47500" lnSpcReduction="20000"/>
          </a:bodyPr>
          <a:lstStyle/>
          <a:p>
            <a:pPr marL="0" lvl="0" indent="0">
              <a:buSzPts val="1100"/>
              <a:buNone/>
            </a:pPr>
            <a:r>
              <a:rPr lang="en-US" sz="3800" b="1" dirty="0"/>
              <a:t>This training includes four separate sessions.</a:t>
            </a:r>
          </a:p>
          <a:p>
            <a:pPr marL="0" indent="0">
              <a:buSzPts val="1100"/>
              <a:buNone/>
            </a:pPr>
            <a:r>
              <a:rPr lang="en-US" sz="2900" b="1" dirty="0"/>
              <a:t>Each session is divided by the different color of slides as shown below. </a:t>
            </a:r>
          </a:p>
          <a:p>
            <a:pPr marL="0" indent="0">
              <a:buSzPts val="1100"/>
              <a:buNone/>
            </a:pPr>
            <a:r>
              <a:rPr lang="en-US" sz="2900" b="1" dirty="0"/>
              <a:t>When the color changes, you may be able to dismiss some of the attendees based on their job duties and training needs. </a:t>
            </a:r>
          </a:p>
          <a:p>
            <a:pPr marL="0" indent="0">
              <a:buSzPts val="1100"/>
              <a:buNone/>
            </a:pPr>
            <a:endParaRPr lang="en-US" sz="2900" b="1" dirty="0"/>
          </a:p>
          <a:p>
            <a:pPr marL="0" lvl="0" indent="0" rtl="0">
              <a:spcBef>
                <a:spcPts val="1000"/>
              </a:spcBef>
              <a:spcAft>
                <a:spcPts val="0"/>
              </a:spcAft>
              <a:buClr>
                <a:schemeClr val="dk1"/>
              </a:buClr>
              <a:buSzPts val="1100"/>
              <a:buFont typeface="Arial"/>
              <a:buNone/>
            </a:pPr>
            <a:r>
              <a:rPr lang="en-US" sz="5100" b="1" dirty="0"/>
              <a:t>1. </a:t>
            </a:r>
            <a:r>
              <a:rPr lang="en-US" sz="5100" b="1" dirty="0">
                <a:solidFill>
                  <a:schemeClr val="accent6">
                    <a:lumMod val="20000"/>
                    <a:lumOff val="80000"/>
                  </a:schemeClr>
                </a:solidFill>
              </a:rPr>
              <a:t>Site Staff Training </a:t>
            </a:r>
            <a:r>
              <a:rPr lang="en-US" sz="2900" b="1" dirty="0">
                <a:solidFill>
                  <a:schemeClr val="accent6">
                    <a:lumMod val="20000"/>
                    <a:lumOff val="80000"/>
                  </a:schemeClr>
                </a:solidFill>
              </a:rPr>
              <a:t>–</a:t>
            </a:r>
            <a:r>
              <a:rPr lang="en-US" sz="5100" b="1" dirty="0">
                <a:solidFill>
                  <a:schemeClr val="accent6">
                    <a:lumMod val="20000"/>
                    <a:lumOff val="80000"/>
                  </a:schemeClr>
                </a:solidFill>
              </a:rPr>
              <a:t> </a:t>
            </a:r>
            <a:r>
              <a:rPr lang="en-US" sz="2900" b="1" dirty="0">
                <a:solidFill>
                  <a:schemeClr val="accent6">
                    <a:lumMod val="20000"/>
                    <a:lumOff val="80000"/>
                  </a:schemeClr>
                </a:solidFill>
              </a:rPr>
              <a:t>Light green slides highlight the primary topics for </a:t>
            </a:r>
            <a:r>
              <a:rPr lang="en-US" sz="4200" b="1" u="sng" dirty="0">
                <a:solidFill>
                  <a:schemeClr val="accent6">
                    <a:lumMod val="20000"/>
                    <a:lumOff val="80000"/>
                  </a:schemeClr>
                </a:solidFill>
              </a:rPr>
              <a:t>Site Staff</a:t>
            </a:r>
            <a:endParaRPr sz="4200" b="1" u="sng" dirty="0">
              <a:solidFill>
                <a:schemeClr val="accent6">
                  <a:lumMod val="20000"/>
                  <a:lumOff val="80000"/>
                </a:schemeClr>
              </a:solidFill>
            </a:endParaRPr>
          </a:p>
          <a:p>
            <a:pPr marL="0" lvl="0" indent="0">
              <a:buSzPts val="1100"/>
              <a:buNone/>
            </a:pPr>
            <a:r>
              <a:rPr lang="en-US" sz="5100" b="1" dirty="0"/>
              <a:t>2. </a:t>
            </a:r>
            <a:r>
              <a:rPr lang="en-US" sz="5100" b="1" dirty="0">
                <a:solidFill>
                  <a:schemeClr val="bg1">
                    <a:lumMod val="85000"/>
                  </a:schemeClr>
                </a:solidFill>
              </a:rPr>
              <a:t>Site Supervisors* </a:t>
            </a:r>
            <a:r>
              <a:rPr lang="en-US" sz="2900" b="1" dirty="0">
                <a:solidFill>
                  <a:schemeClr val="tx2"/>
                </a:solidFill>
              </a:rPr>
              <a:t>–</a:t>
            </a:r>
            <a:r>
              <a:rPr lang="en-US" sz="4400" b="1" dirty="0">
                <a:solidFill>
                  <a:schemeClr val="tx2"/>
                </a:solidFill>
              </a:rPr>
              <a:t> </a:t>
            </a:r>
            <a:r>
              <a:rPr lang="en-US" sz="2900" b="1" dirty="0">
                <a:solidFill>
                  <a:schemeClr val="tx2"/>
                </a:solidFill>
              </a:rPr>
              <a:t>Gray slides highlight the primary topics for </a:t>
            </a:r>
            <a:r>
              <a:rPr lang="en-US" sz="4200" b="1" u="sng" dirty="0">
                <a:solidFill>
                  <a:schemeClr val="tx2"/>
                </a:solidFill>
              </a:rPr>
              <a:t>Site Supervisors</a:t>
            </a:r>
            <a:endParaRPr lang="en-US" sz="4200" b="1" dirty="0">
              <a:solidFill>
                <a:schemeClr val="tx2"/>
              </a:solidFill>
            </a:endParaRPr>
          </a:p>
          <a:p>
            <a:pPr marL="0" lvl="0" indent="0">
              <a:buSzPts val="1100"/>
              <a:buNone/>
            </a:pPr>
            <a:r>
              <a:rPr lang="en-US" sz="5100" b="1" dirty="0"/>
              <a:t>3. </a:t>
            </a:r>
            <a:r>
              <a:rPr lang="en-US" sz="5100" b="1" dirty="0">
                <a:solidFill>
                  <a:schemeClr val="accent4">
                    <a:lumMod val="20000"/>
                    <a:lumOff val="80000"/>
                  </a:schemeClr>
                </a:solidFill>
              </a:rPr>
              <a:t>Site Monitors**</a:t>
            </a:r>
            <a:r>
              <a:rPr lang="en-US" sz="5100" b="1" dirty="0">
                <a:solidFill>
                  <a:schemeClr val="accent6">
                    <a:lumMod val="20000"/>
                    <a:lumOff val="80000"/>
                  </a:schemeClr>
                </a:solidFill>
              </a:rPr>
              <a:t> </a:t>
            </a:r>
            <a:r>
              <a:rPr lang="en-US" sz="2900" b="1" dirty="0">
                <a:solidFill>
                  <a:schemeClr val="accent4">
                    <a:lumMod val="20000"/>
                    <a:lumOff val="80000"/>
                  </a:schemeClr>
                </a:solidFill>
              </a:rPr>
              <a:t>–</a:t>
            </a:r>
            <a:r>
              <a:rPr lang="en-US" sz="4400" b="1" dirty="0">
                <a:solidFill>
                  <a:schemeClr val="accent4">
                    <a:lumMod val="20000"/>
                    <a:lumOff val="80000"/>
                  </a:schemeClr>
                </a:solidFill>
              </a:rPr>
              <a:t> </a:t>
            </a:r>
            <a:r>
              <a:rPr lang="en-US" sz="2900" b="1" dirty="0">
                <a:solidFill>
                  <a:schemeClr val="accent4">
                    <a:lumMod val="20000"/>
                    <a:lumOff val="80000"/>
                  </a:schemeClr>
                </a:solidFill>
              </a:rPr>
              <a:t>Gold tone slides highlight the primary topics for </a:t>
            </a:r>
            <a:r>
              <a:rPr lang="en-US" sz="4200" b="1" u="sng" dirty="0">
                <a:solidFill>
                  <a:schemeClr val="accent4">
                    <a:lumMod val="20000"/>
                    <a:lumOff val="80000"/>
                  </a:schemeClr>
                </a:solidFill>
              </a:rPr>
              <a:t>Site Monitors</a:t>
            </a:r>
            <a:endParaRPr lang="en-US" sz="4200" b="1" dirty="0">
              <a:solidFill>
                <a:schemeClr val="accent4">
                  <a:lumMod val="20000"/>
                  <a:lumOff val="80000"/>
                </a:schemeClr>
              </a:solidFill>
            </a:endParaRPr>
          </a:p>
          <a:p>
            <a:pPr marL="0" lvl="0" indent="0" rtl="0">
              <a:spcBef>
                <a:spcPts val="1000"/>
              </a:spcBef>
              <a:spcAft>
                <a:spcPts val="0"/>
              </a:spcAft>
              <a:buNone/>
            </a:pPr>
            <a:r>
              <a:rPr lang="en-US" sz="5100" b="1" dirty="0">
                <a:solidFill>
                  <a:schemeClr val="tx1"/>
                </a:solidFill>
              </a:rPr>
              <a:t>4.</a:t>
            </a:r>
            <a:r>
              <a:rPr lang="en-US" sz="5100" b="1" dirty="0">
                <a:solidFill>
                  <a:schemeClr val="accent4">
                    <a:lumMod val="20000"/>
                    <a:lumOff val="80000"/>
                  </a:schemeClr>
                </a:solidFill>
              </a:rPr>
              <a:t> </a:t>
            </a:r>
            <a:r>
              <a:rPr lang="en-US" sz="5100" b="1" dirty="0">
                <a:solidFill>
                  <a:schemeClr val="accent2">
                    <a:lumMod val="40000"/>
                    <a:lumOff val="60000"/>
                  </a:schemeClr>
                </a:solidFill>
              </a:rPr>
              <a:t>Non-Congregate Meal Service*** - </a:t>
            </a:r>
            <a:r>
              <a:rPr lang="en-US" sz="2900" b="1" dirty="0">
                <a:solidFill>
                  <a:schemeClr val="accent2">
                    <a:lumMod val="40000"/>
                    <a:lumOff val="60000"/>
                  </a:schemeClr>
                </a:solidFill>
              </a:rPr>
              <a:t>Slides in orange tone highlight the primary topics for </a:t>
            </a:r>
            <a:r>
              <a:rPr lang="en-US" sz="3300" b="1" u="sng" dirty="0">
                <a:solidFill>
                  <a:schemeClr val="accent2">
                    <a:lumMod val="40000"/>
                    <a:lumOff val="60000"/>
                  </a:schemeClr>
                </a:solidFill>
              </a:rPr>
              <a:t>Non-Congregate </a:t>
            </a:r>
          </a:p>
          <a:p>
            <a:pPr marL="0" lvl="0" indent="0" rtl="0">
              <a:spcBef>
                <a:spcPts val="1000"/>
              </a:spcBef>
              <a:spcAft>
                <a:spcPts val="0"/>
              </a:spcAft>
              <a:buNone/>
            </a:pPr>
            <a:r>
              <a:rPr lang="en-US" sz="3300" b="1" dirty="0">
                <a:solidFill>
                  <a:schemeClr val="accent2">
                    <a:lumMod val="40000"/>
                    <a:lumOff val="60000"/>
                  </a:schemeClr>
                </a:solidFill>
              </a:rPr>
              <a:t>       </a:t>
            </a:r>
            <a:r>
              <a:rPr lang="en-US" sz="3300" b="1" u="sng" dirty="0">
                <a:solidFill>
                  <a:schemeClr val="accent2">
                    <a:lumMod val="40000"/>
                    <a:lumOff val="60000"/>
                  </a:schemeClr>
                </a:solidFill>
              </a:rPr>
              <a:t>Meal Service</a:t>
            </a:r>
            <a:r>
              <a:rPr lang="en-US" sz="2900" b="1" dirty="0">
                <a:solidFill>
                  <a:schemeClr val="accent2">
                    <a:lumMod val="40000"/>
                    <a:lumOff val="60000"/>
                  </a:schemeClr>
                </a:solidFill>
              </a:rPr>
              <a:t> </a:t>
            </a:r>
            <a:endParaRPr sz="2400" b="1" dirty="0"/>
          </a:p>
          <a:p>
            <a:pPr marL="0" indent="0">
              <a:buNone/>
            </a:pPr>
            <a:r>
              <a:rPr lang="en-US" sz="2900" b="1" dirty="0"/>
              <a:t>*Site Supervisors should stay for the first 2 sessions</a:t>
            </a:r>
          </a:p>
          <a:p>
            <a:pPr marL="0" lvl="0" indent="0" algn="l" rtl="0">
              <a:spcBef>
                <a:spcPts val="1000"/>
              </a:spcBef>
              <a:spcAft>
                <a:spcPts val="0"/>
              </a:spcAft>
              <a:buNone/>
            </a:pPr>
            <a:r>
              <a:rPr lang="en-US" sz="2900" b="1" dirty="0"/>
              <a:t>**Site Monitors should complete the entire training </a:t>
            </a:r>
          </a:p>
          <a:p>
            <a:pPr marL="0" lvl="0" indent="0" algn="l" rtl="0">
              <a:spcBef>
                <a:spcPts val="1000"/>
              </a:spcBef>
              <a:spcAft>
                <a:spcPts val="0"/>
              </a:spcAft>
              <a:buNone/>
            </a:pPr>
            <a:r>
              <a:rPr lang="en-US" sz="2900" b="1" dirty="0"/>
              <a:t>*** Applicable only to approved sponsors in eligible rural areas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333"/>
        <p:cNvGrpSpPr/>
        <p:nvPr/>
      </p:nvGrpSpPr>
      <p:grpSpPr>
        <a:xfrm>
          <a:off x="0" y="0"/>
          <a:ext cx="0" cy="0"/>
          <a:chOff x="0" y="0"/>
          <a:chExt cx="0" cy="0"/>
        </a:xfrm>
      </p:grpSpPr>
      <p:sp>
        <p:nvSpPr>
          <p:cNvPr id="334" name="Google Shape;334;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Meal Count Form</a:t>
            </a:r>
            <a:endParaRPr/>
          </a:p>
        </p:txBody>
      </p:sp>
      <p:sp>
        <p:nvSpPr>
          <p:cNvPr id="335" name="Google Shape;335;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sz="2400" dirty="0"/>
              <a:t>Meals will be disallowed by the IDOE if meal count records are not complete. </a:t>
            </a:r>
          </a:p>
          <a:p>
            <a:pPr marL="0" lvl="0" indent="0" algn="l" rtl="0">
              <a:lnSpc>
                <a:spcPct val="90000"/>
              </a:lnSpc>
              <a:spcBef>
                <a:spcPts val="0"/>
              </a:spcBef>
              <a:spcAft>
                <a:spcPts val="0"/>
              </a:spcAft>
              <a:buClr>
                <a:schemeClr val="dk1"/>
              </a:buClr>
              <a:buSzPts val="2800"/>
              <a:buNone/>
            </a:pPr>
            <a:endParaRPr lang="en-US" sz="2400" dirty="0"/>
          </a:p>
          <a:p>
            <a:pPr marL="0" lvl="0" indent="0" algn="l" rtl="0">
              <a:lnSpc>
                <a:spcPct val="90000"/>
              </a:lnSpc>
              <a:spcBef>
                <a:spcPts val="0"/>
              </a:spcBef>
              <a:spcAft>
                <a:spcPts val="0"/>
              </a:spcAft>
              <a:buClr>
                <a:schemeClr val="dk1"/>
              </a:buClr>
              <a:buSzPts val="2800"/>
              <a:buNone/>
            </a:pPr>
            <a:r>
              <a:rPr lang="en-US" sz="2400" dirty="0"/>
              <a:t>Examples of disallowances may include:</a:t>
            </a:r>
            <a:endParaRPr sz="2400" dirty="0"/>
          </a:p>
          <a:p>
            <a:pPr marL="228600" lvl="0" indent="-228600" algn="l" rtl="0">
              <a:lnSpc>
                <a:spcPct val="90000"/>
              </a:lnSpc>
              <a:spcBef>
                <a:spcPts val="1000"/>
              </a:spcBef>
              <a:spcAft>
                <a:spcPts val="0"/>
              </a:spcAft>
              <a:buClr>
                <a:schemeClr val="dk1"/>
              </a:buClr>
              <a:buSzPts val="2800"/>
              <a:buChar char="•"/>
            </a:pPr>
            <a:r>
              <a:rPr lang="en-US" sz="2400" dirty="0"/>
              <a:t>Meals are not counted individually: one line through many numbers or one mark on the final meal count would indicate meals are not marked individually</a:t>
            </a:r>
            <a:endParaRPr sz="2400" dirty="0"/>
          </a:p>
          <a:p>
            <a:pPr marL="228600" lvl="0" indent="-228600" algn="l" rtl="0">
              <a:lnSpc>
                <a:spcPct val="90000"/>
              </a:lnSpc>
              <a:spcBef>
                <a:spcPts val="1000"/>
              </a:spcBef>
              <a:spcAft>
                <a:spcPts val="0"/>
              </a:spcAft>
              <a:buClr>
                <a:schemeClr val="dk1"/>
              </a:buClr>
              <a:buSzPts val="2800"/>
              <a:buChar char="•"/>
            </a:pPr>
            <a:r>
              <a:rPr lang="en-US" sz="2400" dirty="0"/>
              <a:t>Missing required information such as total number of meals available, not dated or missing signature</a:t>
            </a:r>
            <a:endParaRPr sz="2400" dirty="0"/>
          </a:p>
          <a:p>
            <a:pPr marL="228600" lvl="0" indent="-228600" algn="l" rtl="0">
              <a:lnSpc>
                <a:spcPct val="90000"/>
              </a:lnSpc>
              <a:spcBef>
                <a:spcPts val="1000"/>
              </a:spcBef>
              <a:spcAft>
                <a:spcPts val="0"/>
              </a:spcAft>
              <a:buClr>
                <a:schemeClr val="dk1"/>
              </a:buClr>
              <a:buSzPts val="2800"/>
              <a:buChar char="•"/>
            </a:pPr>
            <a:r>
              <a:rPr lang="en-US" sz="2400" dirty="0"/>
              <a:t>More meals were claimed than the number of meals available</a:t>
            </a:r>
            <a:endParaRPr sz="2400" dirty="0"/>
          </a:p>
          <a:p>
            <a:pPr marL="228600" lvl="0" indent="-228600" algn="l" rtl="0">
              <a:lnSpc>
                <a:spcPct val="90000"/>
              </a:lnSpc>
              <a:spcBef>
                <a:spcPts val="1000"/>
              </a:spcBef>
              <a:spcAft>
                <a:spcPts val="0"/>
              </a:spcAft>
              <a:buClr>
                <a:schemeClr val="dk1"/>
              </a:buClr>
              <a:buSzPts val="2800"/>
              <a:buChar char="•"/>
            </a:pPr>
            <a:r>
              <a:rPr lang="en-US" sz="2400" dirty="0"/>
              <a:t>Exact same meal counts repeat daily with no variation</a:t>
            </a:r>
            <a:endParaRPr sz="2400" dirty="0"/>
          </a:p>
          <a:p>
            <a:pPr marL="228600" lvl="0" indent="-5080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340"/>
        <p:cNvGrpSpPr/>
        <p:nvPr/>
      </p:nvGrpSpPr>
      <p:grpSpPr>
        <a:xfrm>
          <a:off x="0" y="0"/>
          <a:ext cx="0" cy="0"/>
          <a:chOff x="0" y="0"/>
          <a:chExt cx="0" cy="0"/>
        </a:xfrm>
      </p:grpSpPr>
      <p:sp>
        <p:nvSpPr>
          <p:cNvPr id="341" name="Google Shape;341;p31"/>
          <p:cNvSpPr/>
          <p:nvPr/>
        </p:nvSpPr>
        <p:spPr>
          <a:xfrm>
            <a:off x="-1" y="0"/>
            <a:ext cx="12188952" cy="6858000"/>
          </a:xfrm>
          <a:prstGeom prst="rect">
            <a:avLst/>
          </a:prstGeom>
          <a:solidFill>
            <a:srgbClr val="BBD6E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2" name="Google Shape;342;p31"/>
          <p:cNvSpPr txBox="1">
            <a:spLocks noGrp="1"/>
          </p:cNvSpPr>
          <p:nvPr>
            <p:ph type="title"/>
          </p:nvPr>
        </p:nvSpPr>
        <p:spPr>
          <a:xfrm>
            <a:off x="6892119" y="891540"/>
            <a:ext cx="4589493" cy="157830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a:t>Meal Counting Questions? </a:t>
            </a:r>
            <a:endParaRPr/>
          </a:p>
        </p:txBody>
      </p:sp>
      <p:pic>
        <p:nvPicPr>
          <p:cNvPr id="343" name="Google Shape;343;p31" descr="Image result for question"/>
          <p:cNvPicPr preferRelativeResize="0"/>
          <p:nvPr/>
        </p:nvPicPr>
        <p:blipFill rotWithShape="1">
          <a:blip r:embed="rId3">
            <a:alphaModFix/>
          </a:blip>
          <a:srcRect l="5166" r="2376" b="-1"/>
          <a:stretch/>
        </p:blipFill>
        <p:spPr>
          <a:xfrm>
            <a:off x="1" y="10"/>
            <a:ext cx="6832674" cy="6857990"/>
          </a:xfrm>
          <a:custGeom>
            <a:avLst/>
            <a:gdLst/>
            <a:ahLst/>
            <a:cxnLst/>
            <a:rect l="l" t="t" r="r" b="b"/>
            <a:pathLst>
              <a:path w="6832674" h="6858000" extrusionOk="0">
                <a:moveTo>
                  <a:pt x="0" y="0"/>
                </a:moveTo>
                <a:lnTo>
                  <a:pt x="6832674" y="0"/>
                </a:lnTo>
                <a:lnTo>
                  <a:pt x="6749707" y="183520"/>
                </a:lnTo>
                <a:cubicBezTo>
                  <a:pt x="6327787" y="1181050"/>
                  <a:pt x="6094475" y="2277779"/>
                  <a:pt x="6094475" y="3429000"/>
                </a:cubicBezTo>
                <a:cubicBezTo>
                  <a:pt x="6094475" y="4580222"/>
                  <a:pt x="6327787" y="5676950"/>
                  <a:pt x="6749707" y="6674481"/>
                </a:cubicBezTo>
                <a:lnTo>
                  <a:pt x="6832674" y="6858000"/>
                </a:lnTo>
                <a:lnTo>
                  <a:pt x="0" y="6858000"/>
                </a:lnTo>
                <a:close/>
              </a:path>
            </a:pathLst>
          </a:custGeom>
          <a:noFill/>
          <a:ln>
            <a:noFill/>
          </a:ln>
        </p:spPr>
      </p:pic>
      <p:sp>
        <p:nvSpPr>
          <p:cNvPr id="344" name="Google Shape;344;p31"/>
          <p:cNvSpPr txBox="1">
            <a:spLocks noGrp="1"/>
          </p:cNvSpPr>
          <p:nvPr>
            <p:ph type="body" idx="1"/>
          </p:nvPr>
        </p:nvSpPr>
        <p:spPr>
          <a:xfrm>
            <a:off x="6892119" y="2630161"/>
            <a:ext cx="4589491" cy="333248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en-US" sz="2400" dirty="0"/>
              <a:t>Since this is a critical aspect of SFSP and is directly related to program reimbursement, please make sure you understand all the requirements. </a:t>
            </a:r>
          </a:p>
          <a:p>
            <a:pPr marL="0" lvl="0" indent="0" algn="l" rtl="0">
              <a:lnSpc>
                <a:spcPct val="90000"/>
              </a:lnSpc>
              <a:spcBef>
                <a:spcPts val="0"/>
              </a:spcBef>
              <a:spcAft>
                <a:spcPts val="0"/>
              </a:spcAft>
              <a:buClr>
                <a:schemeClr val="dk1"/>
              </a:buClr>
              <a:buSzPts val="2000"/>
              <a:buNone/>
            </a:pPr>
            <a:endParaRPr lang="en-US" sz="2400" dirty="0"/>
          </a:p>
          <a:p>
            <a:pPr marL="0" lvl="0" indent="0" algn="l" rtl="0">
              <a:lnSpc>
                <a:spcPct val="90000"/>
              </a:lnSpc>
              <a:spcBef>
                <a:spcPts val="0"/>
              </a:spcBef>
              <a:spcAft>
                <a:spcPts val="0"/>
              </a:spcAft>
              <a:buClr>
                <a:schemeClr val="dk1"/>
              </a:buClr>
              <a:buSzPts val="2000"/>
              <a:buNone/>
            </a:pPr>
            <a:r>
              <a:rPr lang="en-US" sz="2400" dirty="0"/>
              <a:t>Ask questions! </a:t>
            </a:r>
            <a:endParaRPr sz="24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348"/>
        <p:cNvGrpSpPr/>
        <p:nvPr/>
      </p:nvGrpSpPr>
      <p:grpSpPr>
        <a:xfrm>
          <a:off x="0" y="0"/>
          <a:ext cx="0" cy="0"/>
          <a:chOff x="0" y="0"/>
          <a:chExt cx="0" cy="0"/>
        </a:xfrm>
      </p:grpSpPr>
      <p:sp useBgFill="1">
        <p:nvSpPr>
          <p:cNvPr id="356" name="Rectangle 355">
            <a:extLst>
              <a:ext uri="{FF2B5EF4-FFF2-40B4-BE49-F238E27FC236}">
                <a16:creationId xmlns:a16="http://schemas.microsoft.com/office/drawing/2014/main" id="{6EFC920F-B85A-4068-BD93-41064EDE9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8" name="Group 357">
            <a:extLst>
              <a:ext uri="{FF2B5EF4-FFF2-40B4-BE49-F238E27FC236}">
                <a16:creationId xmlns:a16="http://schemas.microsoft.com/office/drawing/2014/main" id="{1C559108-BBAE-426C-8564-051D2BA6DD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359" name="Rectangle 358">
              <a:extLst>
                <a:ext uri="{FF2B5EF4-FFF2-40B4-BE49-F238E27FC236}">
                  <a16:creationId xmlns:a16="http://schemas.microsoft.com/office/drawing/2014/main" id="{42BC35EE-6650-42D2-AEFB-4B7CD1AFC9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Rectangle 359">
              <a:extLst>
                <a:ext uri="{FF2B5EF4-FFF2-40B4-BE49-F238E27FC236}">
                  <a16:creationId xmlns:a16="http://schemas.microsoft.com/office/drawing/2014/main" id="{0952C743-9049-4DFB-878B-2AB07B6E4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2" name="Rectangle 361">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Google Shape;349;p32"/>
          <p:cNvSpPr txBox="1">
            <a:spLocks noGrp="1"/>
          </p:cNvSpPr>
          <p:nvPr>
            <p:ph type="title"/>
          </p:nvPr>
        </p:nvSpPr>
        <p:spPr>
          <a:xfrm>
            <a:off x="1099425" y="1238081"/>
            <a:ext cx="4709345" cy="962953"/>
          </a:xfrm>
          <a:prstGeom prst="rect">
            <a:avLst/>
          </a:prstGeom>
        </p:spPr>
        <p:txBody>
          <a:bodyPr spcFirstLastPara="1" lIns="91425" tIns="45700" rIns="91425" bIns="45700" anchor="b" anchorCtr="0">
            <a:normAutofit/>
          </a:bodyPr>
          <a:lstStyle/>
          <a:p>
            <a:pPr marL="0" lvl="0" indent="0" rtl="0">
              <a:spcBef>
                <a:spcPts val="0"/>
              </a:spcBef>
              <a:spcAft>
                <a:spcPts val="0"/>
              </a:spcAft>
              <a:buClr>
                <a:schemeClr val="dk1"/>
              </a:buClr>
              <a:buSzPts val="4400"/>
              <a:buFont typeface="Calibri"/>
              <a:buNone/>
            </a:pPr>
            <a:r>
              <a:rPr lang="en-US" sz="3800"/>
              <a:t>Food Safety</a:t>
            </a:r>
          </a:p>
        </p:txBody>
      </p:sp>
      <p:sp>
        <p:nvSpPr>
          <p:cNvPr id="364" name="Rectangle 363">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39885" y="2372170"/>
            <a:ext cx="43891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Google Shape;350;p32"/>
          <p:cNvSpPr txBox="1">
            <a:spLocks noGrp="1"/>
          </p:cNvSpPr>
          <p:nvPr>
            <p:ph type="body" idx="1"/>
          </p:nvPr>
        </p:nvSpPr>
        <p:spPr>
          <a:xfrm>
            <a:off x="1100736" y="2508105"/>
            <a:ext cx="6247121" cy="3632493"/>
          </a:xfrm>
          <a:prstGeom prst="rect">
            <a:avLst/>
          </a:prstGeom>
        </p:spPr>
        <p:txBody>
          <a:bodyPr spcFirstLastPara="1" lIns="91425" tIns="45700" rIns="91425" bIns="45700" anchor="ctr" anchorCtr="0">
            <a:normAutofit/>
          </a:bodyPr>
          <a:lstStyle/>
          <a:p>
            <a:pPr marL="228600" lvl="0" indent="-228600" rtl="0">
              <a:spcBef>
                <a:spcPts val="0"/>
              </a:spcBef>
              <a:spcAft>
                <a:spcPts val="0"/>
              </a:spcAft>
              <a:buClr>
                <a:schemeClr val="dk1"/>
              </a:buClr>
              <a:buSzPts val="2800"/>
              <a:buChar char="•"/>
            </a:pPr>
            <a:r>
              <a:rPr lang="en-US" sz="2000" dirty="0"/>
              <a:t>It is critical that food is kept at food safe temperatures during the hot summer months</a:t>
            </a:r>
          </a:p>
          <a:p>
            <a:pPr marL="228600" lvl="0" indent="-228600" rtl="0">
              <a:spcBef>
                <a:spcPts val="1000"/>
              </a:spcBef>
              <a:spcAft>
                <a:spcPts val="0"/>
              </a:spcAft>
              <a:buClr>
                <a:schemeClr val="dk1"/>
              </a:buClr>
              <a:buSzPts val="2800"/>
              <a:buChar char="•"/>
            </a:pPr>
            <a:r>
              <a:rPr lang="en-US" sz="2000" dirty="0"/>
              <a:t>Sites may utilize Time or Temperature Control</a:t>
            </a:r>
          </a:p>
          <a:p>
            <a:pPr marL="228600" lvl="0" indent="-228600" rtl="0">
              <a:spcBef>
                <a:spcPts val="1000"/>
              </a:spcBef>
              <a:spcAft>
                <a:spcPts val="0"/>
              </a:spcAft>
              <a:buClr>
                <a:schemeClr val="dk1"/>
              </a:buClr>
              <a:buSzPts val="2800"/>
              <a:buChar char="•"/>
            </a:pPr>
            <a:r>
              <a:rPr lang="en-US" sz="2000" b="1" dirty="0"/>
              <a:t>Whether using time or temperature to control bacteria growth</a:t>
            </a:r>
            <a:r>
              <a:rPr lang="en-US" sz="2000" dirty="0"/>
              <a:t>, </a:t>
            </a:r>
            <a:r>
              <a:rPr lang="en-US" sz="2000" b="1" dirty="0"/>
              <a:t>documentation must be kept to demonstrate proper food safety practices</a:t>
            </a:r>
          </a:p>
          <a:p>
            <a:pPr marL="228600" lvl="0" indent="-228600" rtl="0">
              <a:spcBef>
                <a:spcPts val="1000"/>
              </a:spcBef>
              <a:spcAft>
                <a:spcPts val="0"/>
              </a:spcAft>
              <a:buClr>
                <a:schemeClr val="dk1"/>
              </a:buClr>
              <a:buSzPts val="2800"/>
              <a:buChar char="•"/>
            </a:pPr>
            <a:r>
              <a:rPr lang="en-US" sz="2000" dirty="0"/>
              <a:t>In the event of a food borne illness outbreak, the health department will ask to see documentation that proper food safety controls were established and followed during the SFSP operation</a:t>
            </a:r>
          </a:p>
        </p:txBody>
      </p:sp>
      <p:pic>
        <p:nvPicPr>
          <p:cNvPr id="351" name="Google Shape;351;p32" descr="Image result for food thermometer"/>
          <p:cNvPicPr preferRelativeResize="0"/>
          <p:nvPr/>
        </p:nvPicPr>
        <p:blipFill rotWithShape="1">
          <a:blip r:embed="rId3"/>
          <a:srcRect l="22830" r="8519" b="-3"/>
          <a:stretch>
            <a:fillRect/>
          </a:stretch>
        </p:blipFill>
        <p:spPr>
          <a:xfrm>
            <a:off x="7456714" y="1799929"/>
            <a:ext cx="3999864" cy="3901059"/>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355"/>
        <p:cNvGrpSpPr/>
        <p:nvPr/>
      </p:nvGrpSpPr>
      <p:grpSpPr>
        <a:xfrm>
          <a:off x="0" y="0"/>
          <a:ext cx="0" cy="0"/>
          <a:chOff x="0" y="0"/>
          <a:chExt cx="0" cy="0"/>
        </a:xfrm>
      </p:grpSpPr>
      <p:sp useBgFill="1">
        <p:nvSpPr>
          <p:cNvPr id="363" name="Rectangle 362">
            <a:extLst>
              <a:ext uri="{FF2B5EF4-FFF2-40B4-BE49-F238E27FC236}">
                <a16:creationId xmlns:a16="http://schemas.microsoft.com/office/drawing/2014/main" id="{28D31E1B-0407-4223-9642-0B642CBF5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5" name="Group 364">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366" name="Rectangle 365">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Rectangle 366">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Rectangle 367">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0" name="Rectangle 369">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Google Shape;356;p33"/>
          <p:cNvSpPr txBox="1">
            <a:spLocks noGrp="1"/>
          </p:cNvSpPr>
          <p:nvPr>
            <p:ph type="title"/>
          </p:nvPr>
        </p:nvSpPr>
        <p:spPr>
          <a:xfrm>
            <a:off x="1043631" y="873940"/>
            <a:ext cx="5052369" cy="1035781"/>
          </a:xfrm>
          <a:prstGeom prst="rect">
            <a:avLst/>
          </a:prstGeom>
        </p:spPr>
        <p:txBody>
          <a:bodyPr spcFirstLastPara="1" lIns="91425" tIns="45700" rIns="91425" bIns="45700" anchor="ctr" anchorCtr="0">
            <a:normAutofit/>
          </a:bodyPr>
          <a:lstStyle/>
          <a:p>
            <a:pPr marL="0" lvl="0" indent="0" rtl="0">
              <a:spcBef>
                <a:spcPts val="0"/>
              </a:spcBef>
              <a:spcAft>
                <a:spcPts val="0"/>
              </a:spcAft>
              <a:buClr>
                <a:schemeClr val="dk1"/>
              </a:buClr>
              <a:buSzPts val="4400"/>
              <a:buFont typeface="Calibri"/>
              <a:buNone/>
            </a:pPr>
            <a:r>
              <a:rPr lang="en-US" sz="3600"/>
              <a:t>Food Safety</a:t>
            </a:r>
          </a:p>
        </p:txBody>
      </p:sp>
      <p:sp>
        <p:nvSpPr>
          <p:cNvPr id="357" name="Google Shape;357;p33"/>
          <p:cNvSpPr txBox="1">
            <a:spLocks noGrp="1"/>
          </p:cNvSpPr>
          <p:nvPr>
            <p:ph type="body" idx="1"/>
          </p:nvPr>
        </p:nvSpPr>
        <p:spPr>
          <a:xfrm>
            <a:off x="1045029" y="2524721"/>
            <a:ext cx="4991629" cy="3677123"/>
          </a:xfrm>
          <a:prstGeom prst="rect">
            <a:avLst/>
          </a:prstGeom>
        </p:spPr>
        <p:txBody>
          <a:bodyPr spcFirstLastPara="1" lIns="91425" tIns="45700" rIns="91425" bIns="45700" anchor="ctr" anchorCtr="0">
            <a:normAutofit fontScale="92500" lnSpcReduction="20000"/>
          </a:bodyPr>
          <a:lstStyle/>
          <a:p>
            <a:pPr marL="0" lvl="0" indent="0" rtl="0">
              <a:spcBef>
                <a:spcPts val="0"/>
              </a:spcBef>
              <a:spcAft>
                <a:spcPts val="0"/>
              </a:spcAft>
              <a:buClr>
                <a:schemeClr val="dk1"/>
              </a:buClr>
              <a:buSzPts val="2800"/>
              <a:buNone/>
            </a:pPr>
            <a:r>
              <a:rPr lang="en-US" sz="2200" dirty="0"/>
              <a:t>Time as a control:</a:t>
            </a:r>
          </a:p>
          <a:p>
            <a:pPr marL="228600" lvl="0" indent="-228600" rtl="0">
              <a:spcBef>
                <a:spcPts val="1000"/>
              </a:spcBef>
              <a:spcAft>
                <a:spcPts val="0"/>
              </a:spcAft>
              <a:buClr>
                <a:schemeClr val="dk1"/>
              </a:buClr>
              <a:buSzPts val="2800"/>
              <a:buChar char="•"/>
            </a:pPr>
            <a:r>
              <a:rPr lang="en-US" sz="2200" dirty="0"/>
              <a:t>When using time control, food may be taken out of temperature holding (hot or cold) for up to 4 hours prior to service. Once the 4 hour time limit has been reached, all food items must be discarded. </a:t>
            </a:r>
          </a:p>
          <a:p>
            <a:pPr marL="228600" lvl="0" indent="-228600" rtl="0">
              <a:spcBef>
                <a:spcPts val="1000"/>
              </a:spcBef>
              <a:spcAft>
                <a:spcPts val="0"/>
              </a:spcAft>
              <a:buClr>
                <a:schemeClr val="dk1"/>
              </a:buClr>
              <a:buSzPts val="2800"/>
              <a:buChar char="•"/>
            </a:pPr>
            <a:r>
              <a:rPr lang="en-US" sz="2200" dirty="0"/>
              <a:t>When using this method, sites must document what time food was taken out of temperature control and what time the items were discarded.</a:t>
            </a:r>
          </a:p>
          <a:p>
            <a:pPr marL="228600" lvl="0" indent="-228600" rtl="0">
              <a:spcBef>
                <a:spcPts val="1000"/>
              </a:spcBef>
              <a:spcAft>
                <a:spcPts val="0"/>
              </a:spcAft>
              <a:buClr>
                <a:schemeClr val="dk1"/>
              </a:buClr>
              <a:buSzPts val="2800"/>
              <a:buChar char="•"/>
            </a:pPr>
            <a:r>
              <a:rPr lang="en-US" sz="2200" dirty="0"/>
              <a:t>Keep in mind if opting to utilize this method, that participants are more likely to eat food items kept at their ideal temperature. Kids don’t like warm milk! </a:t>
            </a:r>
          </a:p>
          <a:p>
            <a:pPr marL="228600" lvl="0" indent="-50800" rtl="0">
              <a:spcBef>
                <a:spcPts val="1000"/>
              </a:spcBef>
              <a:spcAft>
                <a:spcPts val="0"/>
              </a:spcAft>
              <a:buClr>
                <a:schemeClr val="dk1"/>
              </a:buClr>
              <a:buSzPts val="2800"/>
              <a:buNone/>
            </a:pPr>
            <a:endParaRPr lang="en-US" sz="1700" dirty="0"/>
          </a:p>
        </p:txBody>
      </p:sp>
      <p:sp>
        <p:nvSpPr>
          <p:cNvPr id="372" name="Rectangle 371">
            <a:extLst>
              <a:ext uri="{FF2B5EF4-FFF2-40B4-BE49-F238E27FC236}">
                <a16:creationId xmlns:a16="http://schemas.microsoft.com/office/drawing/2014/main" id="{70E96339-907C-46C3-99AC-31179B6F0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8" name="Google Shape;358;p33" descr="Image result for 4 hours"/>
          <p:cNvPicPr preferRelativeResize="0"/>
          <p:nvPr/>
        </p:nvPicPr>
        <p:blipFill rotWithShape="1">
          <a:blip r:embed="rId3"/>
          <a:stretch/>
        </p:blipFill>
        <p:spPr>
          <a:xfrm>
            <a:off x="6930493" y="1495330"/>
            <a:ext cx="4223252" cy="3927624"/>
          </a:xfrm>
          <a:prstGeom prst="rect">
            <a:avLst/>
          </a:prstGeom>
          <a:noFill/>
        </p:spPr>
      </p:pic>
      <p:cxnSp>
        <p:nvCxnSpPr>
          <p:cNvPr id="374" name="Straight Connector 373">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362"/>
        <p:cNvGrpSpPr/>
        <p:nvPr/>
      </p:nvGrpSpPr>
      <p:grpSpPr>
        <a:xfrm>
          <a:off x="0" y="0"/>
          <a:ext cx="0" cy="0"/>
          <a:chOff x="0" y="0"/>
          <a:chExt cx="0" cy="0"/>
        </a:xfrm>
      </p:grpSpPr>
      <p:sp useBgFill="1">
        <p:nvSpPr>
          <p:cNvPr id="370" name="Rectangle 369">
            <a:extLst>
              <a:ext uri="{FF2B5EF4-FFF2-40B4-BE49-F238E27FC236}">
                <a16:creationId xmlns:a16="http://schemas.microsoft.com/office/drawing/2014/main" id="{B0B8DCBA-FEED-46EF-A140-35B904015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2" name="Group 371">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373" name="Rectangle 37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Rectangle 373">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ectangle 374">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7" name="Rectangle 376">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Google Shape;363;p34"/>
          <p:cNvSpPr txBox="1">
            <a:spLocks noGrp="1"/>
          </p:cNvSpPr>
          <p:nvPr>
            <p:ph type="title"/>
          </p:nvPr>
        </p:nvSpPr>
        <p:spPr>
          <a:xfrm>
            <a:off x="1043631" y="873940"/>
            <a:ext cx="4928291" cy="1035781"/>
          </a:xfrm>
          <a:prstGeom prst="rect">
            <a:avLst/>
          </a:prstGeom>
        </p:spPr>
        <p:txBody>
          <a:bodyPr spcFirstLastPara="1" lIns="91425" tIns="45700" rIns="91425" bIns="45700" anchor="ctr" anchorCtr="0">
            <a:normAutofit/>
          </a:bodyPr>
          <a:lstStyle/>
          <a:p>
            <a:pPr marL="0" lvl="0" indent="0" rtl="0">
              <a:spcBef>
                <a:spcPts val="0"/>
              </a:spcBef>
              <a:spcAft>
                <a:spcPts val="0"/>
              </a:spcAft>
              <a:buClr>
                <a:schemeClr val="dk1"/>
              </a:buClr>
              <a:buSzPts val="4400"/>
              <a:buFont typeface="Calibri"/>
              <a:buNone/>
            </a:pPr>
            <a:r>
              <a:rPr lang="en-US" sz="3600" dirty="0"/>
              <a:t>Food Safety</a:t>
            </a:r>
          </a:p>
        </p:txBody>
      </p:sp>
      <p:sp>
        <p:nvSpPr>
          <p:cNvPr id="364" name="Google Shape;364;p34"/>
          <p:cNvSpPr txBox="1">
            <a:spLocks noGrp="1"/>
          </p:cNvSpPr>
          <p:nvPr>
            <p:ph type="body" idx="1"/>
          </p:nvPr>
        </p:nvSpPr>
        <p:spPr>
          <a:xfrm>
            <a:off x="633597" y="2054946"/>
            <a:ext cx="5995736" cy="4487229"/>
          </a:xfrm>
          <a:prstGeom prst="rect">
            <a:avLst/>
          </a:prstGeom>
        </p:spPr>
        <p:txBody>
          <a:bodyPr spcFirstLastPara="1" lIns="91425" tIns="45700" rIns="91425" bIns="45700" anchor="ctr" anchorCtr="0">
            <a:noAutofit/>
          </a:bodyPr>
          <a:lstStyle/>
          <a:p>
            <a:pPr marL="228600" lvl="0" indent="-228600" rtl="0">
              <a:spcBef>
                <a:spcPts val="1000"/>
              </a:spcBef>
              <a:spcAft>
                <a:spcPts val="0"/>
              </a:spcAft>
              <a:buClr>
                <a:schemeClr val="dk1"/>
              </a:buClr>
              <a:buSzPct val="100000"/>
              <a:buChar char="•"/>
            </a:pPr>
            <a:r>
              <a:rPr lang="en-US" sz="2000" dirty="0"/>
              <a:t>When utilizing temperature as a control, document that food is maintained at proper temperature:</a:t>
            </a:r>
          </a:p>
          <a:p>
            <a:pPr marL="685800" lvl="1" indent="-228600" rtl="0">
              <a:spcBef>
                <a:spcPts val="500"/>
              </a:spcBef>
              <a:spcAft>
                <a:spcPts val="0"/>
              </a:spcAft>
              <a:buClr>
                <a:schemeClr val="dk1"/>
              </a:buClr>
              <a:buSzPct val="100000"/>
              <a:buChar char="•"/>
            </a:pPr>
            <a:r>
              <a:rPr lang="en-US" sz="2000" dirty="0"/>
              <a:t>Cold items: below 41 degrees</a:t>
            </a:r>
          </a:p>
          <a:p>
            <a:pPr marL="685800" lvl="1" indent="-228600" rtl="0">
              <a:spcBef>
                <a:spcPts val="500"/>
              </a:spcBef>
              <a:spcAft>
                <a:spcPts val="0"/>
              </a:spcAft>
              <a:buClr>
                <a:schemeClr val="dk1"/>
              </a:buClr>
              <a:buSzPct val="100000"/>
              <a:buChar char="•"/>
            </a:pPr>
            <a:r>
              <a:rPr lang="en-US" sz="2000" dirty="0"/>
              <a:t>Hot items: 135 degrees or above</a:t>
            </a:r>
          </a:p>
          <a:p>
            <a:pPr marL="228600" lvl="0" indent="-228600" rtl="0">
              <a:spcBef>
                <a:spcPts val="1000"/>
              </a:spcBef>
              <a:spcAft>
                <a:spcPts val="0"/>
              </a:spcAft>
              <a:buClr>
                <a:schemeClr val="dk1"/>
              </a:buClr>
              <a:buSzPct val="100000"/>
              <a:buChar char="•"/>
            </a:pPr>
            <a:r>
              <a:rPr lang="en-US" sz="2000" dirty="0"/>
              <a:t>Proper equipment must be in place - steam tables or chafing dishes for hot items and coolers and ice packs or cold tables for cold items</a:t>
            </a:r>
          </a:p>
          <a:p>
            <a:pPr marL="228600" lvl="0" indent="-228600" rtl="0">
              <a:spcBef>
                <a:spcPts val="1000"/>
              </a:spcBef>
              <a:spcAft>
                <a:spcPts val="0"/>
              </a:spcAft>
              <a:buClr>
                <a:schemeClr val="dk1"/>
              </a:buClr>
              <a:buSzPct val="100000"/>
              <a:buChar char="•"/>
            </a:pPr>
            <a:r>
              <a:rPr lang="en-US" sz="2000" dirty="0"/>
              <a:t>Sites must document the receiving temperature as well as hot or cold holding temperatures for all items being served</a:t>
            </a:r>
          </a:p>
          <a:p>
            <a:pPr marL="228600" lvl="0" indent="-228600" rtl="0">
              <a:spcBef>
                <a:spcPts val="1000"/>
              </a:spcBef>
              <a:spcAft>
                <a:spcPts val="0"/>
              </a:spcAft>
              <a:buClr>
                <a:schemeClr val="dk1"/>
              </a:buClr>
              <a:buSzPct val="100000"/>
              <a:buChar char="•"/>
            </a:pPr>
            <a:r>
              <a:rPr lang="en-US" sz="2000" dirty="0"/>
              <a:t>A temperature log is required, and thermometers must be used at the site level to document proper holding temperatures.</a:t>
            </a:r>
          </a:p>
        </p:txBody>
      </p:sp>
      <p:pic>
        <p:nvPicPr>
          <p:cNvPr id="365" name="Google Shape;365;p34" descr="Image result for temperature danger zone"/>
          <p:cNvPicPr preferRelativeResize="0"/>
          <p:nvPr/>
        </p:nvPicPr>
        <p:blipFill rotWithShape="1">
          <a:blip r:embed="rId3"/>
          <a:srcRect r="1" b="4744"/>
          <a:stretch>
            <a:fillRect/>
          </a:stretch>
        </p:blipFill>
        <p:spPr>
          <a:xfrm>
            <a:off x="6788383" y="613147"/>
            <a:ext cx="4565417" cy="5593443"/>
          </a:xfrm>
          <a:prstGeom prst="rect">
            <a:avLst/>
          </a:prstGeom>
          <a:noFill/>
        </p:spPr>
      </p:pic>
      <p:cxnSp>
        <p:nvCxnSpPr>
          <p:cNvPr id="379" name="Straight Connector 378">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369"/>
        <p:cNvGrpSpPr/>
        <p:nvPr/>
      </p:nvGrpSpPr>
      <p:grpSpPr>
        <a:xfrm>
          <a:off x="0" y="0"/>
          <a:ext cx="0" cy="0"/>
          <a:chOff x="0" y="0"/>
          <a:chExt cx="0" cy="0"/>
        </a:xfrm>
      </p:grpSpPr>
      <p:sp useBgFill="1">
        <p:nvSpPr>
          <p:cNvPr id="378" name="Rectangle 377">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0" name="Google Shape;370;p35"/>
          <p:cNvSpPr txBox="1">
            <a:spLocks noGrp="1"/>
          </p:cNvSpPr>
          <p:nvPr>
            <p:ph type="title"/>
          </p:nvPr>
        </p:nvSpPr>
        <p:spPr>
          <a:xfrm>
            <a:off x="838200" y="365125"/>
            <a:ext cx="5393361" cy="1325563"/>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Calibri"/>
              <a:buNone/>
            </a:pPr>
            <a:r>
              <a:rPr lang="en-US"/>
              <a:t>Food Safety</a:t>
            </a:r>
          </a:p>
        </p:txBody>
      </p:sp>
      <p:sp>
        <p:nvSpPr>
          <p:cNvPr id="387"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8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388" name="Google Shape;371;p35">
            <a:extLst>
              <a:ext uri="{FF2B5EF4-FFF2-40B4-BE49-F238E27FC236}">
                <a16:creationId xmlns:a16="http://schemas.microsoft.com/office/drawing/2014/main" id="{5A113B58-0D40-1B43-3DDC-D3166ADFDCC9}"/>
              </a:ext>
            </a:extLst>
          </p:cNvPr>
          <p:cNvGraphicFramePr/>
          <p:nvPr>
            <p:extLst>
              <p:ext uri="{D42A27DB-BD31-4B8C-83A1-F6EECF244321}">
                <p14:modId xmlns:p14="http://schemas.microsoft.com/office/powerpoint/2010/main" val="3231483581"/>
              </p:ext>
            </p:extLst>
          </p:nvPr>
        </p:nvGraphicFramePr>
        <p:xfrm>
          <a:off x="838200" y="1825625"/>
          <a:ext cx="539336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77CE5E03-1584-0B79-61DC-93ED28B858FB}"/>
              </a:ext>
            </a:extLst>
          </p:cNvPr>
          <p:cNvPicPr>
            <a:picLocks noChangeAspect="1"/>
          </p:cNvPicPr>
          <p:nvPr/>
        </p:nvPicPr>
        <p:blipFill>
          <a:blip r:embed="rId8"/>
          <a:stretch>
            <a:fillRect/>
          </a:stretch>
        </p:blipFill>
        <p:spPr>
          <a:xfrm>
            <a:off x="6823874" y="190605"/>
            <a:ext cx="5362959" cy="6465579"/>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375"/>
        <p:cNvGrpSpPr/>
        <p:nvPr/>
      </p:nvGrpSpPr>
      <p:grpSpPr>
        <a:xfrm>
          <a:off x="0" y="0"/>
          <a:ext cx="0" cy="0"/>
          <a:chOff x="0" y="0"/>
          <a:chExt cx="0" cy="0"/>
        </a:xfrm>
      </p:grpSpPr>
      <p:sp useBgFill="1">
        <p:nvSpPr>
          <p:cNvPr id="384" name="Rectangle 383">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Google Shape;376;p36"/>
          <p:cNvSpPr txBox="1">
            <a:spLocks noGrp="1"/>
          </p:cNvSpPr>
          <p:nvPr>
            <p:ph type="title"/>
          </p:nvPr>
        </p:nvSpPr>
        <p:spPr>
          <a:xfrm>
            <a:off x="838200" y="557188"/>
            <a:ext cx="10515600" cy="1133499"/>
          </a:xfrm>
          <a:prstGeom prst="rect">
            <a:avLst/>
          </a:prstGeom>
        </p:spPr>
        <p:txBody>
          <a:bodyPr spcFirstLastPara="1" lIns="91425" tIns="45700" rIns="91425" bIns="45700" anchorCtr="0">
            <a:normAutofit/>
          </a:bodyPr>
          <a:lstStyle/>
          <a:p>
            <a:pPr marL="0" lvl="0" indent="0" algn="ctr" rtl="0">
              <a:spcBef>
                <a:spcPts val="0"/>
              </a:spcBef>
              <a:spcAft>
                <a:spcPts val="0"/>
              </a:spcAft>
              <a:buClr>
                <a:schemeClr val="dk1"/>
              </a:buClr>
              <a:buSzPts val="4400"/>
              <a:buFont typeface="Calibri"/>
              <a:buNone/>
            </a:pPr>
            <a:r>
              <a:rPr lang="en-US" sz="5200"/>
              <a:t>Daily Site Reminders</a:t>
            </a:r>
          </a:p>
        </p:txBody>
      </p:sp>
      <p:graphicFrame>
        <p:nvGraphicFramePr>
          <p:cNvPr id="379" name="Google Shape;377;p36">
            <a:extLst>
              <a:ext uri="{FF2B5EF4-FFF2-40B4-BE49-F238E27FC236}">
                <a16:creationId xmlns:a16="http://schemas.microsoft.com/office/drawing/2014/main" id="{9BA6D2DC-5CE4-0F29-9126-76895CEED9EE}"/>
              </a:ext>
            </a:extLst>
          </p:cNvPr>
          <p:cNvGraphicFramePr/>
          <p:nvPr>
            <p:extLst>
              <p:ext uri="{D42A27DB-BD31-4B8C-83A1-F6EECF244321}">
                <p14:modId xmlns:p14="http://schemas.microsoft.com/office/powerpoint/2010/main" val="2288678596"/>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381"/>
        <p:cNvGrpSpPr/>
        <p:nvPr/>
      </p:nvGrpSpPr>
      <p:grpSpPr>
        <a:xfrm>
          <a:off x="0" y="0"/>
          <a:ext cx="0" cy="0"/>
          <a:chOff x="0" y="0"/>
          <a:chExt cx="0" cy="0"/>
        </a:xfrm>
      </p:grpSpPr>
      <p:sp>
        <p:nvSpPr>
          <p:cNvPr id="382" name="Google Shape;382;p37"/>
          <p:cNvSpPr/>
          <p:nvPr/>
        </p:nvSpPr>
        <p:spPr>
          <a:xfrm>
            <a:off x="0" y="-1"/>
            <a:ext cx="12192000" cy="6858001"/>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83" name="Google Shape;383;p37" descr="Image result for question"/>
          <p:cNvPicPr preferRelativeResize="0"/>
          <p:nvPr/>
        </p:nvPicPr>
        <p:blipFill rotWithShape="1">
          <a:blip r:embed="rId3">
            <a:alphaModFix/>
          </a:blip>
          <a:srcRect t="7079" b="8332"/>
          <a:stretch/>
        </p:blipFill>
        <p:spPr>
          <a:xfrm>
            <a:off x="20" y="10"/>
            <a:ext cx="12191980" cy="6857990"/>
          </a:xfrm>
          <a:prstGeom prst="rect">
            <a:avLst/>
          </a:prstGeom>
          <a:noFill/>
          <a:ln>
            <a:noFill/>
          </a:ln>
        </p:spPr>
      </p:pic>
      <p:sp>
        <p:nvSpPr>
          <p:cNvPr id="384" name="Google Shape;384;p37"/>
          <p:cNvSpPr/>
          <p:nvPr/>
        </p:nvSpPr>
        <p:spPr>
          <a:xfrm>
            <a:off x="0" y="0"/>
            <a:ext cx="12192000" cy="6858000"/>
          </a:xfrm>
          <a:prstGeom prst="rect">
            <a:avLst/>
          </a:prstGeom>
          <a:blipFill rotWithShape="1">
            <a:blip r:embed="rId4">
              <a:alphaModFix amt="27000"/>
            </a:blip>
            <a:tile tx="0" ty="-254000" sx="92000" sy="89000" flip="xy" algn="ctr"/>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5" name="Google Shape;385;p37"/>
          <p:cNvSpPr txBox="1">
            <a:spLocks noGrp="1"/>
          </p:cNvSpPr>
          <p:nvPr>
            <p:ph type="title"/>
          </p:nvPr>
        </p:nvSpPr>
        <p:spPr>
          <a:xfrm>
            <a:off x="1112520" y="2152955"/>
            <a:ext cx="9966960" cy="255209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8000"/>
              <a:buFont typeface="Calibri"/>
              <a:buNone/>
            </a:pPr>
            <a:r>
              <a:rPr lang="en-US" sz="8000" b="1">
                <a:solidFill>
                  <a:srgbClr val="FFFFFF"/>
                </a:solidFill>
              </a:rPr>
              <a:t>Questions?</a:t>
            </a:r>
            <a:endParaRPr/>
          </a:p>
        </p:txBody>
      </p:sp>
      <p:sp>
        <p:nvSpPr>
          <p:cNvPr id="386" name="Google Shape;386;p37"/>
          <p:cNvSpPr txBox="1">
            <a:spLocks noGrp="1"/>
          </p:cNvSpPr>
          <p:nvPr>
            <p:ph type="body" idx="1"/>
          </p:nvPr>
        </p:nvSpPr>
        <p:spPr>
          <a:xfrm>
            <a:off x="2150364" y="5342072"/>
            <a:ext cx="7891272" cy="707465"/>
          </a:xfrm>
          <a:prstGeom prst="rect">
            <a:avLst/>
          </a:prstGeom>
          <a:noFill/>
          <a:ln>
            <a:noFill/>
          </a:ln>
        </p:spPr>
        <p:txBody>
          <a:bodyPr spcFirstLastPara="1" wrap="square" lIns="91425" tIns="45700" rIns="91425" bIns="45700" anchor="t" anchorCtr="0">
            <a:normAutofit fontScale="92500" lnSpcReduction="20000"/>
          </a:bodyPr>
          <a:lstStyle/>
          <a:p>
            <a:pPr marL="0" lvl="0" indent="0" algn="ctr" rtl="0">
              <a:lnSpc>
                <a:spcPct val="90000"/>
              </a:lnSpc>
              <a:spcBef>
                <a:spcPts val="0"/>
              </a:spcBef>
              <a:spcAft>
                <a:spcPts val="0"/>
              </a:spcAft>
              <a:buClr>
                <a:srgbClr val="FFFFFF"/>
              </a:buClr>
              <a:buSzPct val="100000"/>
              <a:buNone/>
            </a:pPr>
            <a:r>
              <a:rPr lang="en-US" b="1">
                <a:solidFill>
                  <a:srgbClr val="FFFFFF"/>
                </a:solidFill>
              </a:rPr>
              <a:t>Any questions about meal service or general program compliance?</a:t>
            </a:r>
            <a:endParaRPr/>
          </a:p>
        </p:txBody>
      </p:sp>
      <p:sp>
        <p:nvSpPr>
          <p:cNvPr id="387" name="Google Shape;387;p37"/>
          <p:cNvSpPr/>
          <p:nvPr/>
        </p:nvSpPr>
        <p:spPr>
          <a:xfrm>
            <a:off x="984504" y="1955749"/>
            <a:ext cx="10222992" cy="80683"/>
          </a:xfrm>
          <a:prstGeom prst="rect">
            <a:avLst/>
          </a:prstGeom>
          <a:blipFill rotWithShape="1">
            <a:blip r:embed="rId5">
              <a:alphaModFix amt="85000"/>
            </a:blip>
            <a:tile tx="0" ty="-762000" sx="92000" sy="89000" flip="xy" algn="ctr"/>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8" name="Google Shape;388;p37"/>
          <p:cNvSpPr/>
          <p:nvPr/>
        </p:nvSpPr>
        <p:spPr>
          <a:xfrm>
            <a:off x="984504" y="4808342"/>
            <a:ext cx="10222992" cy="80683"/>
          </a:xfrm>
          <a:prstGeom prst="rect">
            <a:avLst/>
          </a:prstGeom>
          <a:blipFill rotWithShape="1">
            <a:blip r:embed="rId5">
              <a:alphaModFix amt="85000"/>
            </a:blip>
            <a:tile tx="0" ty="-717550" sx="92000" sy="89000" flip="xy" algn="ctr"/>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392"/>
        <p:cNvGrpSpPr/>
        <p:nvPr/>
      </p:nvGrpSpPr>
      <p:grpSpPr>
        <a:xfrm>
          <a:off x="0" y="0"/>
          <a:ext cx="0" cy="0"/>
          <a:chOff x="0" y="0"/>
          <a:chExt cx="0" cy="0"/>
        </a:xfrm>
      </p:grpSpPr>
      <p:sp useBgFill="1">
        <p:nvSpPr>
          <p:cNvPr id="406" name="Rectangle 405">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Google Shape;393;p38"/>
          <p:cNvSpPr txBox="1">
            <a:spLocks noGrp="1"/>
          </p:cNvSpPr>
          <p:nvPr>
            <p:ph type="title"/>
          </p:nvPr>
        </p:nvSpPr>
        <p:spPr>
          <a:xfrm>
            <a:off x="838200" y="557189"/>
            <a:ext cx="3374136" cy="5567891"/>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Calibri"/>
              <a:buNone/>
            </a:pPr>
            <a:r>
              <a:rPr lang="en-US" sz="5200"/>
              <a:t>Civil Rights </a:t>
            </a:r>
          </a:p>
        </p:txBody>
      </p:sp>
      <p:graphicFrame>
        <p:nvGraphicFramePr>
          <p:cNvPr id="396" name="Google Shape;394;p38">
            <a:extLst>
              <a:ext uri="{FF2B5EF4-FFF2-40B4-BE49-F238E27FC236}">
                <a16:creationId xmlns:a16="http://schemas.microsoft.com/office/drawing/2014/main" id="{1294E760-3EA0-DC08-0E80-C93049CBBD2A}"/>
              </a:ext>
            </a:extLst>
          </p:cNvPr>
          <p:cNvGraphicFramePr/>
          <p:nvPr>
            <p:extLst>
              <p:ext uri="{D42A27DB-BD31-4B8C-83A1-F6EECF244321}">
                <p14:modId xmlns:p14="http://schemas.microsoft.com/office/powerpoint/2010/main" val="3694469332"/>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398"/>
        <p:cNvGrpSpPr/>
        <p:nvPr/>
      </p:nvGrpSpPr>
      <p:grpSpPr>
        <a:xfrm>
          <a:off x="0" y="0"/>
          <a:ext cx="0" cy="0"/>
          <a:chOff x="0" y="0"/>
          <a:chExt cx="0" cy="0"/>
        </a:xfrm>
      </p:grpSpPr>
      <p:sp useBgFill="1">
        <p:nvSpPr>
          <p:cNvPr id="406" name="Rectangle 405">
            <a:extLst>
              <a:ext uri="{FF2B5EF4-FFF2-40B4-BE49-F238E27FC236}">
                <a16:creationId xmlns:a16="http://schemas.microsoft.com/office/drawing/2014/main" id="{28D31E1B-0407-4223-9642-0B642CBF5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8" name="Group 407">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409" name="Rectangle 408">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Rectangle 409">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Rectangle 410">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3" name="Rectangle 412">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Google Shape;399;p39"/>
          <p:cNvSpPr txBox="1">
            <a:spLocks noGrp="1"/>
          </p:cNvSpPr>
          <p:nvPr>
            <p:ph type="title"/>
          </p:nvPr>
        </p:nvSpPr>
        <p:spPr>
          <a:xfrm>
            <a:off x="1043631" y="873940"/>
            <a:ext cx="5052369" cy="1035781"/>
          </a:xfrm>
          <a:prstGeom prst="rect">
            <a:avLst/>
          </a:prstGeom>
        </p:spPr>
        <p:txBody>
          <a:bodyPr spcFirstLastPara="1" lIns="91425" tIns="45700" rIns="91425" bIns="45700" anchor="ctr" anchorCtr="0">
            <a:normAutofit/>
          </a:bodyPr>
          <a:lstStyle/>
          <a:p>
            <a:pPr marL="0" lvl="0" indent="0" rtl="0">
              <a:spcBef>
                <a:spcPts val="0"/>
              </a:spcBef>
              <a:spcAft>
                <a:spcPts val="0"/>
              </a:spcAft>
              <a:buClr>
                <a:schemeClr val="dk1"/>
              </a:buClr>
              <a:buSzPts val="4400"/>
              <a:buFont typeface="Calibri"/>
              <a:buNone/>
            </a:pPr>
            <a:r>
              <a:rPr lang="en-US" sz="3600"/>
              <a:t>Civil Rights</a:t>
            </a:r>
          </a:p>
        </p:txBody>
      </p:sp>
      <p:sp>
        <p:nvSpPr>
          <p:cNvPr id="400" name="Google Shape;400;p39"/>
          <p:cNvSpPr txBox="1">
            <a:spLocks noGrp="1"/>
          </p:cNvSpPr>
          <p:nvPr>
            <p:ph type="body" idx="1"/>
          </p:nvPr>
        </p:nvSpPr>
        <p:spPr>
          <a:xfrm>
            <a:off x="1038255" y="2087741"/>
            <a:ext cx="4998403" cy="4114103"/>
          </a:xfrm>
          <a:prstGeom prst="rect">
            <a:avLst/>
          </a:prstGeom>
        </p:spPr>
        <p:txBody>
          <a:bodyPr spcFirstLastPara="1" lIns="91425" tIns="45700" rIns="91425" bIns="45700" anchor="ctr" anchorCtr="0">
            <a:normAutofit/>
          </a:bodyPr>
          <a:lstStyle/>
          <a:p>
            <a:pPr marL="0" lvl="0" indent="0" rtl="0">
              <a:spcBef>
                <a:spcPts val="0"/>
              </a:spcBef>
              <a:spcAft>
                <a:spcPts val="0"/>
              </a:spcAft>
              <a:buClr>
                <a:schemeClr val="dk1"/>
              </a:buClr>
              <a:buSzPts val="2800"/>
              <a:buNone/>
            </a:pPr>
            <a:r>
              <a:rPr lang="en-US" sz="2000" dirty="0"/>
              <a:t>Civil Rights Laws require: </a:t>
            </a:r>
          </a:p>
          <a:p>
            <a:pPr marL="228600" lvl="0" indent="-228600" rtl="0">
              <a:spcBef>
                <a:spcPts val="1000"/>
              </a:spcBef>
              <a:spcAft>
                <a:spcPts val="0"/>
              </a:spcAft>
              <a:buClr>
                <a:schemeClr val="dk1"/>
              </a:buClr>
              <a:buSzPts val="2800"/>
              <a:buChar char="•"/>
            </a:pPr>
            <a:r>
              <a:rPr lang="en-US" sz="2000" dirty="0"/>
              <a:t>Equal treatment for everyone</a:t>
            </a:r>
          </a:p>
          <a:p>
            <a:pPr marL="228600" lvl="0" indent="-228600" rtl="0">
              <a:spcBef>
                <a:spcPts val="1000"/>
              </a:spcBef>
              <a:spcAft>
                <a:spcPts val="0"/>
              </a:spcAft>
              <a:buClr>
                <a:schemeClr val="dk1"/>
              </a:buClr>
              <a:buSzPts val="2800"/>
              <a:buChar char="•"/>
            </a:pPr>
            <a:r>
              <a:rPr lang="en-US" sz="2000" dirty="0"/>
              <a:t>Equal access to all programs and activities</a:t>
            </a:r>
          </a:p>
          <a:p>
            <a:pPr marL="228600" lvl="0" indent="-228600" rtl="0">
              <a:spcBef>
                <a:spcPts val="1000"/>
              </a:spcBef>
              <a:spcAft>
                <a:spcPts val="0"/>
              </a:spcAft>
              <a:buClr>
                <a:schemeClr val="dk1"/>
              </a:buClr>
              <a:buSzPts val="2800"/>
              <a:buChar char="•"/>
            </a:pPr>
            <a:r>
              <a:rPr lang="en-US" sz="2000" dirty="0"/>
              <a:t>Elimination of barriers that prevent or deter people from receiving benefits</a:t>
            </a:r>
          </a:p>
          <a:p>
            <a:pPr marL="228600" lvl="0" indent="-228600" rtl="0">
              <a:spcBef>
                <a:spcPts val="1000"/>
              </a:spcBef>
              <a:spcAft>
                <a:spcPts val="0"/>
              </a:spcAft>
              <a:buClr>
                <a:schemeClr val="dk1"/>
              </a:buClr>
              <a:buSzPts val="2800"/>
              <a:buChar char="•"/>
            </a:pPr>
            <a:r>
              <a:rPr lang="en-US" sz="2000" dirty="0"/>
              <a:t>Dignity and respect for all</a:t>
            </a:r>
          </a:p>
          <a:p>
            <a:pPr marL="228600" lvl="0" indent="-228600" rtl="0">
              <a:spcBef>
                <a:spcPts val="1000"/>
              </a:spcBef>
              <a:spcAft>
                <a:spcPts val="0"/>
              </a:spcAft>
              <a:buClr>
                <a:schemeClr val="dk1"/>
              </a:buClr>
              <a:buSzPts val="2800"/>
              <a:buChar char="•"/>
            </a:pPr>
            <a:r>
              <a:rPr lang="en-US" sz="2000" dirty="0"/>
              <a:t>Ensure that discrimination, prejudice and stereotyping do not exist</a:t>
            </a:r>
          </a:p>
          <a:p>
            <a:pPr marL="228600" lvl="0" indent="-228600" rtl="0">
              <a:spcBef>
                <a:spcPts val="1000"/>
              </a:spcBef>
              <a:spcAft>
                <a:spcPts val="0"/>
              </a:spcAft>
              <a:buClr>
                <a:schemeClr val="dk1"/>
              </a:buClr>
              <a:buSzPts val="2800"/>
              <a:buChar char="•"/>
            </a:pPr>
            <a:r>
              <a:rPr lang="en-US" sz="2000" dirty="0"/>
              <a:t>Knowledge of both rights and responsibilities</a:t>
            </a:r>
          </a:p>
        </p:txBody>
      </p:sp>
      <p:sp>
        <p:nvSpPr>
          <p:cNvPr id="415" name="Rectangle 414">
            <a:extLst>
              <a:ext uri="{FF2B5EF4-FFF2-40B4-BE49-F238E27FC236}">
                <a16:creationId xmlns:a16="http://schemas.microsoft.com/office/drawing/2014/main" id="{70E96339-907C-46C3-99AC-31179B6F0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1" name="Google Shape;401;p39" descr="Image result for diversity"/>
          <p:cNvPicPr preferRelativeResize="0"/>
          <p:nvPr/>
        </p:nvPicPr>
        <p:blipFill rotWithShape="1">
          <a:blip r:embed="rId3"/>
          <a:stretch/>
        </p:blipFill>
        <p:spPr>
          <a:xfrm>
            <a:off x="6930493" y="2229120"/>
            <a:ext cx="4223252" cy="2460044"/>
          </a:xfrm>
          <a:prstGeom prst="rect">
            <a:avLst/>
          </a:prstGeom>
          <a:noFill/>
        </p:spPr>
      </p:pic>
      <p:cxnSp>
        <p:nvCxnSpPr>
          <p:cNvPr id="417" name="Straight Connector 4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114"/>
        <p:cNvGrpSpPr/>
        <p:nvPr/>
      </p:nvGrpSpPr>
      <p:grpSpPr>
        <a:xfrm>
          <a:off x="0" y="0"/>
          <a:ext cx="0" cy="0"/>
          <a:chOff x="0" y="0"/>
          <a:chExt cx="0" cy="0"/>
        </a:xfrm>
      </p:grpSpPr>
      <p:sp useBgFill="1">
        <p:nvSpPr>
          <p:cNvPr id="129" name="Rectangle 12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Freeform: Shape 12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Google Shape;115;p2"/>
          <p:cNvSpPr txBox="1">
            <a:spLocks noGrp="1"/>
          </p:cNvSpPr>
          <p:nvPr>
            <p:ph type="title"/>
          </p:nvPr>
        </p:nvSpPr>
        <p:spPr>
          <a:xfrm>
            <a:off x="686834" y="1153572"/>
            <a:ext cx="3200400" cy="4461163"/>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Calibri"/>
              <a:buNone/>
            </a:pPr>
            <a:r>
              <a:rPr lang="en-US">
                <a:solidFill>
                  <a:srgbClr val="FFFFFF"/>
                </a:solidFill>
              </a:rPr>
              <a:t>Preliminary Reminders</a:t>
            </a:r>
          </a:p>
        </p:txBody>
      </p:sp>
      <p:sp>
        <p:nvSpPr>
          <p:cNvPr id="131" name="Arc 13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6" name="Google Shape;116;p2"/>
          <p:cNvSpPr txBox="1">
            <a:spLocks noGrp="1"/>
          </p:cNvSpPr>
          <p:nvPr>
            <p:ph type="body" idx="1"/>
          </p:nvPr>
        </p:nvSpPr>
        <p:spPr>
          <a:xfrm>
            <a:off x="4447308" y="591344"/>
            <a:ext cx="6906491" cy="5585619"/>
          </a:xfrm>
          <a:prstGeom prst="rect">
            <a:avLst/>
          </a:prstGeom>
        </p:spPr>
        <p:txBody>
          <a:bodyPr spcFirstLastPara="1" lIns="91425" tIns="45700" rIns="91425" bIns="45700" anchor="ctr" anchorCtr="0">
            <a:normAutofit/>
          </a:bodyPr>
          <a:lstStyle/>
          <a:p>
            <a:pPr marL="228600" indent="-228600">
              <a:spcBef>
                <a:spcPts val="0"/>
              </a:spcBef>
              <a:buSzPts val="2800"/>
            </a:pPr>
            <a:r>
              <a:rPr lang="en-US"/>
              <a:t>All SFSP employees and/or volunteers are required to be trained in program requirements annually prior to program start date. </a:t>
            </a:r>
          </a:p>
          <a:p>
            <a:pPr marL="0" indent="0">
              <a:spcBef>
                <a:spcPts val="0"/>
              </a:spcBef>
              <a:buSzPts val="2800"/>
              <a:buNone/>
            </a:pPr>
            <a:endParaRPr lang="en-US"/>
          </a:p>
          <a:p>
            <a:pPr marL="228600" lvl="0" indent="-228600" rtl="0">
              <a:spcBef>
                <a:spcPts val="0"/>
              </a:spcBef>
              <a:spcAft>
                <a:spcPts val="0"/>
              </a:spcAft>
              <a:buClr>
                <a:schemeClr val="dk1"/>
              </a:buClr>
              <a:buSzPts val="2800"/>
              <a:buChar char="•"/>
            </a:pPr>
            <a:r>
              <a:rPr lang="en-US"/>
              <a:t>Make sure each participant records and signs their name on the training sign-in sheet. </a:t>
            </a:r>
          </a:p>
          <a:p>
            <a:pPr marL="228600" lvl="0" indent="-228600" rtl="0">
              <a:spcBef>
                <a:spcPts val="0"/>
              </a:spcBef>
              <a:spcAft>
                <a:spcPts val="0"/>
              </a:spcAft>
              <a:buClr>
                <a:schemeClr val="dk1"/>
              </a:buClr>
              <a:buSzPts val="2800"/>
              <a:buChar char="•"/>
            </a:pPr>
            <a:endParaRPr lang="en-US"/>
          </a:p>
          <a:p>
            <a:pPr marL="228600" lvl="0" indent="-228600" rtl="0">
              <a:spcBef>
                <a:spcPts val="0"/>
              </a:spcBef>
              <a:spcAft>
                <a:spcPts val="0"/>
              </a:spcAft>
              <a:buClr>
                <a:schemeClr val="dk1"/>
              </a:buClr>
              <a:buSzPts val="2800"/>
              <a:buChar char="•"/>
            </a:pPr>
            <a:r>
              <a:rPr lang="en-US"/>
              <a:t>Maintain a written record of all the training documentation, including the topics covered and sign-in sheets. </a:t>
            </a:r>
          </a:p>
          <a:p>
            <a:pPr marL="228600" lvl="0" indent="-50800" rtl="0">
              <a:spcBef>
                <a:spcPts val="1000"/>
              </a:spcBef>
              <a:spcAft>
                <a:spcPts val="0"/>
              </a:spcAft>
              <a:buClr>
                <a:schemeClr val="dk1"/>
              </a:buClr>
              <a:buSzPts val="2800"/>
              <a:buNone/>
            </a:pPr>
            <a:endParaRPr lang="en-US"/>
          </a:p>
          <a:p>
            <a:pPr marL="0" lvl="0" indent="0" rtl="0">
              <a:spcBef>
                <a:spcPts val="1000"/>
              </a:spcBef>
              <a:spcAft>
                <a:spcPts val="0"/>
              </a:spcAft>
              <a:buClr>
                <a:schemeClr val="dk1"/>
              </a:buClr>
              <a:buSzPts val="2400"/>
              <a:buNone/>
            </a:pPr>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405"/>
        <p:cNvGrpSpPr/>
        <p:nvPr/>
      </p:nvGrpSpPr>
      <p:grpSpPr>
        <a:xfrm>
          <a:off x="0" y="0"/>
          <a:ext cx="0" cy="0"/>
          <a:chOff x="0" y="0"/>
          <a:chExt cx="0" cy="0"/>
        </a:xfrm>
      </p:grpSpPr>
      <p:sp useBgFill="1">
        <p:nvSpPr>
          <p:cNvPr id="413" name="Rectangle 412">
            <a:extLst>
              <a:ext uri="{FF2B5EF4-FFF2-40B4-BE49-F238E27FC236}">
                <a16:creationId xmlns:a16="http://schemas.microsoft.com/office/drawing/2014/main" id="{8B3A2D1A-45FC-4F95-B150-1C13EF2F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Google Shape;406;p40"/>
          <p:cNvSpPr txBox="1">
            <a:spLocks noGrp="1"/>
          </p:cNvSpPr>
          <p:nvPr>
            <p:ph type="title"/>
          </p:nvPr>
        </p:nvSpPr>
        <p:spPr>
          <a:xfrm>
            <a:off x="1137034" y="603622"/>
            <a:ext cx="5323531" cy="1330843"/>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Calibri"/>
              <a:buNone/>
            </a:pPr>
            <a:r>
              <a:rPr lang="en-US" dirty="0"/>
              <a:t>Civil Rights</a:t>
            </a:r>
          </a:p>
        </p:txBody>
      </p:sp>
      <p:sp>
        <p:nvSpPr>
          <p:cNvPr id="407" name="Google Shape;407;p40"/>
          <p:cNvSpPr txBox="1">
            <a:spLocks noGrp="1"/>
          </p:cNvSpPr>
          <p:nvPr>
            <p:ph type="body" idx="1"/>
          </p:nvPr>
        </p:nvSpPr>
        <p:spPr>
          <a:xfrm>
            <a:off x="1137034" y="2194103"/>
            <a:ext cx="5066885" cy="3908586"/>
          </a:xfrm>
          <a:prstGeom prst="rect">
            <a:avLst/>
          </a:prstGeom>
        </p:spPr>
        <p:txBody>
          <a:bodyPr spcFirstLastPara="1" lIns="91425" tIns="45700" rIns="91425" bIns="45700" anchorCtr="0">
            <a:noAutofit/>
          </a:bodyPr>
          <a:lstStyle/>
          <a:p>
            <a:pPr indent="-457200">
              <a:spcBef>
                <a:spcPts val="0"/>
              </a:spcBef>
              <a:buSzPts val="2800"/>
            </a:pPr>
            <a:r>
              <a:rPr lang="en-US" sz="3200" dirty="0"/>
              <a:t>Who is responsible for Civil Rights compliance?</a:t>
            </a:r>
          </a:p>
          <a:p>
            <a:pPr marL="0" indent="0">
              <a:spcBef>
                <a:spcPts val="0"/>
              </a:spcBef>
              <a:buSzPts val="2800"/>
              <a:buNone/>
            </a:pPr>
            <a:endParaRPr lang="en-US" sz="3200" dirty="0"/>
          </a:p>
          <a:p>
            <a:pPr indent="-457200">
              <a:buSzPts val="3000"/>
            </a:pPr>
            <a:r>
              <a:rPr lang="en-US" sz="3200" dirty="0"/>
              <a:t>Is Civil Rights training required annually for all staff and program volunteers?</a:t>
            </a:r>
          </a:p>
          <a:p>
            <a:pPr marL="0" lvl="0" indent="0" algn="ctr" rtl="0">
              <a:spcBef>
                <a:spcPts val="1000"/>
              </a:spcBef>
              <a:spcAft>
                <a:spcPts val="0"/>
              </a:spcAft>
              <a:buClr>
                <a:schemeClr val="dk1"/>
              </a:buClr>
              <a:buSzPts val="3000"/>
              <a:buNone/>
            </a:pPr>
            <a:r>
              <a:rPr lang="en-US" sz="3200" b="1" dirty="0"/>
              <a:t>The correct answer is YES!</a:t>
            </a:r>
          </a:p>
        </p:txBody>
      </p:sp>
      <p:sp>
        <p:nvSpPr>
          <p:cNvPr id="415" name="Freeform: Shape 414">
            <a:extLst>
              <a:ext uri="{FF2B5EF4-FFF2-40B4-BE49-F238E27FC236}">
                <a16:creationId xmlns:a16="http://schemas.microsoft.com/office/drawing/2014/main" id="{5C27D684-2832-41BD-AC29-838243B80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3366" y="0"/>
            <a:ext cx="4918634" cy="6858000"/>
          </a:xfrm>
          <a:custGeom>
            <a:avLst/>
            <a:gdLst>
              <a:gd name="connsiteX0" fmla="*/ 1321253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04089 w 4897678"/>
              <a:gd name="connsiteY81" fmla="*/ 600848 h 6858000"/>
              <a:gd name="connsiteX82" fmla="*/ 1303453 w 4897678"/>
              <a:gd name="connsiteY82" fmla="*/ 554481 h 6858000"/>
              <a:gd name="connsiteX83" fmla="*/ 1260447 w 4897678"/>
              <a:gd name="connsiteY83" fmla="*/ 449658 h 6858000"/>
              <a:gd name="connsiteX84" fmla="*/ 1265072 w 4897678"/>
              <a:gd name="connsiteY84" fmla="*/ 352797 h 6858000"/>
              <a:gd name="connsiteX85" fmla="*/ 1275970 w 4897678"/>
              <a:gd name="connsiteY85" fmla="*/ 206812 h 6858000"/>
              <a:gd name="connsiteX86" fmla="*/ 1279582 w 4897678"/>
              <a:gd name="connsiteY86" fmla="*/ 140400 h 6858000"/>
              <a:gd name="connsiteX87" fmla="*/ 1279125 w 4897678"/>
              <a:gd name="connsiteY87" fmla="*/ 127605 h 6858000"/>
              <a:gd name="connsiteX88" fmla="*/ 1290126 w 4897678"/>
              <a:gd name="connsiteY88" fmla="*/ 68981 h 6858000"/>
              <a:gd name="connsiteX89" fmla="*/ 1296403 w 4897678"/>
              <a:gd name="connsiteY89" fmla="*/ 57111 h 6858000"/>
              <a:gd name="connsiteX90" fmla="*/ 1319538 w 4897678"/>
              <a:gd name="connsiteY90" fmla="*/ 13130 h 6858000"/>
              <a:gd name="connsiteX0" fmla="*/ 1321253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04089 w 4897678"/>
              <a:gd name="connsiteY81" fmla="*/ 600848 h 6858000"/>
              <a:gd name="connsiteX82" fmla="*/ 1303453 w 4897678"/>
              <a:gd name="connsiteY82" fmla="*/ 554481 h 6858000"/>
              <a:gd name="connsiteX83" fmla="*/ 1260447 w 4897678"/>
              <a:gd name="connsiteY83" fmla="*/ 449658 h 6858000"/>
              <a:gd name="connsiteX84" fmla="*/ 1265072 w 4897678"/>
              <a:gd name="connsiteY84" fmla="*/ 352797 h 6858000"/>
              <a:gd name="connsiteX85" fmla="*/ 1442766 w 4897678"/>
              <a:gd name="connsiteY85" fmla="*/ 236597 h 6858000"/>
              <a:gd name="connsiteX86" fmla="*/ 1279582 w 4897678"/>
              <a:gd name="connsiteY86" fmla="*/ 140400 h 6858000"/>
              <a:gd name="connsiteX87" fmla="*/ 1279125 w 4897678"/>
              <a:gd name="connsiteY87" fmla="*/ 127605 h 6858000"/>
              <a:gd name="connsiteX88" fmla="*/ 1290126 w 4897678"/>
              <a:gd name="connsiteY88" fmla="*/ 68981 h 6858000"/>
              <a:gd name="connsiteX89" fmla="*/ 1296403 w 4897678"/>
              <a:gd name="connsiteY89" fmla="*/ 57111 h 6858000"/>
              <a:gd name="connsiteX90" fmla="*/ 1319538 w 4897678"/>
              <a:gd name="connsiteY90" fmla="*/ 13130 h 6858000"/>
              <a:gd name="connsiteX91" fmla="*/ 1321253 w 4897678"/>
              <a:gd name="connsiteY91" fmla="*/ 0 h 6858000"/>
              <a:gd name="connsiteX0" fmla="*/ 1321253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04089 w 4897678"/>
              <a:gd name="connsiteY81" fmla="*/ 600848 h 6858000"/>
              <a:gd name="connsiteX82" fmla="*/ 1303453 w 4897678"/>
              <a:gd name="connsiteY82" fmla="*/ 554481 h 6858000"/>
              <a:gd name="connsiteX83" fmla="*/ 1260447 w 4897678"/>
              <a:gd name="connsiteY83" fmla="*/ 449658 h 6858000"/>
              <a:gd name="connsiteX84" fmla="*/ 1384212 w 4897678"/>
              <a:gd name="connsiteY84" fmla="*/ 334926 h 6858000"/>
              <a:gd name="connsiteX85" fmla="*/ 1442766 w 4897678"/>
              <a:gd name="connsiteY85" fmla="*/ 236597 h 6858000"/>
              <a:gd name="connsiteX86" fmla="*/ 1279582 w 4897678"/>
              <a:gd name="connsiteY86" fmla="*/ 140400 h 6858000"/>
              <a:gd name="connsiteX87" fmla="*/ 1279125 w 4897678"/>
              <a:gd name="connsiteY87" fmla="*/ 127605 h 6858000"/>
              <a:gd name="connsiteX88" fmla="*/ 1290126 w 4897678"/>
              <a:gd name="connsiteY88" fmla="*/ 68981 h 6858000"/>
              <a:gd name="connsiteX89" fmla="*/ 1296403 w 4897678"/>
              <a:gd name="connsiteY89" fmla="*/ 57111 h 6858000"/>
              <a:gd name="connsiteX90" fmla="*/ 1319538 w 4897678"/>
              <a:gd name="connsiteY90" fmla="*/ 13130 h 6858000"/>
              <a:gd name="connsiteX91" fmla="*/ 1321253 w 4897678"/>
              <a:gd name="connsiteY91" fmla="*/ 0 h 6858000"/>
              <a:gd name="connsiteX0" fmla="*/ 1321253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04089 w 4897678"/>
              <a:gd name="connsiteY81" fmla="*/ 600848 h 6858000"/>
              <a:gd name="connsiteX82" fmla="*/ 1303453 w 4897678"/>
              <a:gd name="connsiteY82" fmla="*/ 554481 h 6858000"/>
              <a:gd name="connsiteX83" fmla="*/ 1349802 w 4897678"/>
              <a:gd name="connsiteY83" fmla="*/ 431787 h 6858000"/>
              <a:gd name="connsiteX84" fmla="*/ 1384212 w 4897678"/>
              <a:gd name="connsiteY84" fmla="*/ 334926 h 6858000"/>
              <a:gd name="connsiteX85" fmla="*/ 1442766 w 4897678"/>
              <a:gd name="connsiteY85" fmla="*/ 236597 h 6858000"/>
              <a:gd name="connsiteX86" fmla="*/ 1279582 w 4897678"/>
              <a:gd name="connsiteY86" fmla="*/ 140400 h 6858000"/>
              <a:gd name="connsiteX87" fmla="*/ 1279125 w 4897678"/>
              <a:gd name="connsiteY87" fmla="*/ 127605 h 6858000"/>
              <a:gd name="connsiteX88" fmla="*/ 1290126 w 4897678"/>
              <a:gd name="connsiteY88" fmla="*/ 68981 h 6858000"/>
              <a:gd name="connsiteX89" fmla="*/ 1296403 w 4897678"/>
              <a:gd name="connsiteY89" fmla="*/ 57111 h 6858000"/>
              <a:gd name="connsiteX90" fmla="*/ 1319538 w 4897678"/>
              <a:gd name="connsiteY90" fmla="*/ 13130 h 6858000"/>
              <a:gd name="connsiteX91" fmla="*/ 1321253 w 4897678"/>
              <a:gd name="connsiteY91" fmla="*/ 0 h 6858000"/>
              <a:gd name="connsiteX0" fmla="*/ 1321253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04089 w 4897678"/>
              <a:gd name="connsiteY81" fmla="*/ 600848 h 6858000"/>
              <a:gd name="connsiteX82" fmla="*/ 1357066 w 4897678"/>
              <a:gd name="connsiteY82" fmla="*/ 530653 h 6858000"/>
              <a:gd name="connsiteX83" fmla="*/ 1349802 w 4897678"/>
              <a:gd name="connsiteY83" fmla="*/ 431787 h 6858000"/>
              <a:gd name="connsiteX84" fmla="*/ 1384212 w 4897678"/>
              <a:gd name="connsiteY84" fmla="*/ 334926 h 6858000"/>
              <a:gd name="connsiteX85" fmla="*/ 1442766 w 4897678"/>
              <a:gd name="connsiteY85" fmla="*/ 236597 h 6858000"/>
              <a:gd name="connsiteX86" fmla="*/ 1279582 w 4897678"/>
              <a:gd name="connsiteY86" fmla="*/ 140400 h 6858000"/>
              <a:gd name="connsiteX87" fmla="*/ 1279125 w 4897678"/>
              <a:gd name="connsiteY87" fmla="*/ 127605 h 6858000"/>
              <a:gd name="connsiteX88" fmla="*/ 1290126 w 4897678"/>
              <a:gd name="connsiteY88" fmla="*/ 68981 h 6858000"/>
              <a:gd name="connsiteX89" fmla="*/ 1296403 w 4897678"/>
              <a:gd name="connsiteY89" fmla="*/ 57111 h 6858000"/>
              <a:gd name="connsiteX90" fmla="*/ 1319538 w 4897678"/>
              <a:gd name="connsiteY90" fmla="*/ 13130 h 6858000"/>
              <a:gd name="connsiteX91" fmla="*/ 1321253 w 4897678"/>
              <a:gd name="connsiteY91" fmla="*/ 0 h 6858000"/>
              <a:gd name="connsiteX0" fmla="*/ 1321253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63659 w 4897678"/>
              <a:gd name="connsiteY81" fmla="*/ 600848 h 6858000"/>
              <a:gd name="connsiteX82" fmla="*/ 1357066 w 4897678"/>
              <a:gd name="connsiteY82" fmla="*/ 530653 h 6858000"/>
              <a:gd name="connsiteX83" fmla="*/ 1349802 w 4897678"/>
              <a:gd name="connsiteY83" fmla="*/ 431787 h 6858000"/>
              <a:gd name="connsiteX84" fmla="*/ 1384212 w 4897678"/>
              <a:gd name="connsiteY84" fmla="*/ 334926 h 6858000"/>
              <a:gd name="connsiteX85" fmla="*/ 1442766 w 4897678"/>
              <a:gd name="connsiteY85" fmla="*/ 236597 h 6858000"/>
              <a:gd name="connsiteX86" fmla="*/ 1279582 w 4897678"/>
              <a:gd name="connsiteY86" fmla="*/ 140400 h 6858000"/>
              <a:gd name="connsiteX87" fmla="*/ 1279125 w 4897678"/>
              <a:gd name="connsiteY87" fmla="*/ 127605 h 6858000"/>
              <a:gd name="connsiteX88" fmla="*/ 1290126 w 4897678"/>
              <a:gd name="connsiteY88" fmla="*/ 68981 h 6858000"/>
              <a:gd name="connsiteX89" fmla="*/ 1296403 w 4897678"/>
              <a:gd name="connsiteY89" fmla="*/ 57111 h 6858000"/>
              <a:gd name="connsiteX90" fmla="*/ 1319538 w 4897678"/>
              <a:gd name="connsiteY90" fmla="*/ 13130 h 6858000"/>
              <a:gd name="connsiteX91" fmla="*/ 1321253 w 4897678"/>
              <a:gd name="connsiteY91" fmla="*/ 0 h 6858000"/>
              <a:gd name="connsiteX0" fmla="*/ 1321253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63659 w 4897678"/>
              <a:gd name="connsiteY81" fmla="*/ 600848 h 6858000"/>
              <a:gd name="connsiteX82" fmla="*/ 1357066 w 4897678"/>
              <a:gd name="connsiteY82" fmla="*/ 530653 h 6858000"/>
              <a:gd name="connsiteX83" fmla="*/ 1349802 w 4897678"/>
              <a:gd name="connsiteY83" fmla="*/ 431787 h 6858000"/>
              <a:gd name="connsiteX84" fmla="*/ 1384212 w 4897678"/>
              <a:gd name="connsiteY84" fmla="*/ 334926 h 6858000"/>
              <a:gd name="connsiteX85" fmla="*/ 1442766 w 4897678"/>
              <a:gd name="connsiteY85" fmla="*/ 236597 h 6858000"/>
              <a:gd name="connsiteX86" fmla="*/ 1279582 w 4897678"/>
              <a:gd name="connsiteY86" fmla="*/ 140400 h 6858000"/>
              <a:gd name="connsiteX87" fmla="*/ 1290126 w 4897678"/>
              <a:gd name="connsiteY87" fmla="*/ 68981 h 6858000"/>
              <a:gd name="connsiteX88" fmla="*/ 1296403 w 4897678"/>
              <a:gd name="connsiteY88" fmla="*/ 57111 h 6858000"/>
              <a:gd name="connsiteX89" fmla="*/ 1319538 w 4897678"/>
              <a:gd name="connsiteY89" fmla="*/ 13130 h 6858000"/>
              <a:gd name="connsiteX90" fmla="*/ 1321253 w 4897678"/>
              <a:gd name="connsiteY90" fmla="*/ 0 h 6858000"/>
              <a:gd name="connsiteX0" fmla="*/ 1321253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63659 w 4897678"/>
              <a:gd name="connsiteY81" fmla="*/ 600848 h 6858000"/>
              <a:gd name="connsiteX82" fmla="*/ 1357066 w 4897678"/>
              <a:gd name="connsiteY82" fmla="*/ 530653 h 6858000"/>
              <a:gd name="connsiteX83" fmla="*/ 1349802 w 4897678"/>
              <a:gd name="connsiteY83" fmla="*/ 431787 h 6858000"/>
              <a:gd name="connsiteX84" fmla="*/ 1384212 w 4897678"/>
              <a:gd name="connsiteY84" fmla="*/ 334926 h 6858000"/>
              <a:gd name="connsiteX85" fmla="*/ 1442766 w 4897678"/>
              <a:gd name="connsiteY85" fmla="*/ 236597 h 6858000"/>
              <a:gd name="connsiteX86" fmla="*/ 1470206 w 4897678"/>
              <a:gd name="connsiteY86" fmla="*/ 182099 h 6858000"/>
              <a:gd name="connsiteX87" fmla="*/ 1290126 w 4897678"/>
              <a:gd name="connsiteY87" fmla="*/ 68981 h 6858000"/>
              <a:gd name="connsiteX88" fmla="*/ 1296403 w 4897678"/>
              <a:gd name="connsiteY88" fmla="*/ 57111 h 6858000"/>
              <a:gd name="connsiteX89" fmla="*/ 1319538 w 4897678"/>
              <a:gd name="connsiteY89" fmla="*/ 13130 h 6858000"/>
              <a:gd name="connsiteX90" fmla="*/ 1321253 w 4897678"/>
              <a:gd name="connsiteY90" fmla="*/ 0 h 6858000"/>
              <a:gd name="connsiteX0" fmla="*/ 1321253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63659 w 4897678"/>
              <a:gd name="connsiteY81" fmla="*/ 600848 h 6858000"/>
              <a:gd name="connsiteX82" fmla="*/ 1357066 w 4897678"/>
              <a:gd name="connsiteY82" fmla="*/ 530653 h 6858000"/>
              <a:gd name="connsiteX83" fmla="*/ 1349802 w 4897678"/>
              <a:gd name="connsiteY83" fmla="*/ 431787 h 6858000"/>
              <a:gd name="connsiteX84" fmla="*/ 1384212 w 4897678"/>
              <a:gd name="connsiteY84" fmla="*/ 334926 h 6858000"/>
              <a:gd name="connsiteX85" fmla="*/ 1442766 w 4897678"/>
              <a:gd name="connsiteY85" fmla="*/ 236597 h 6858000"/>
              <a:gd name="connsiteX86" fmla="*/ 1470206 w 4897678"/>
              <a:gd name="connsiteY86" fmla="*/ 182099 h 6858000"/>
              <a:gd name="connsiteX87" fmla="*/ 1290126 w 4897678"/>
              <a:gd name="connsiteY87" fmla="*/ 68981 h 6858000"/>
              <a:gd name="connsiteX88" fmla="*/ 1481070 w 4897678"/>
              <a:gd name="connsiteY88" fmla="*/ 69025 h 6858000"/>
              <a:gd name="connsiteX89" fmla="*/ 1319538 w 4897678"/>
              <a:gd name="connsiteY89" fmla="*/ 13130 h 6858000"/>
              <a:gd name="connsiteX90" fmla="*/ 1321253 w 4897678"/>
              <a:gd name="connsiteY90" fmla="*/ 0 h 6858000"/>
              <a:gd name="connsiteX0" fmla="*/ 1321253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63659 w 4897678"/>
              <a:gd name="connsiteY81" fmla="*/ 600848 h 6858000"/>
              <a:gd name="connsiteX82" fmla="*/ 1357066 w 4897678"/>
              <a:gd name="connsiteY82" fmla="*/ 530653 h 6858000"/>
              <a:gd name="connsiteX83" fmla="*/ 1349802 w 4897678"/>
              <a:gd name="connsiteY83" fmla="*/ 431787 h 6858000"/>
              <a:gd name="connsiteX84" fmla="*/ 1384212 w 4897678"/>
              <a:gd name="connsiteY84" fmla="*/ 334926 h 6858000"/>
              <a:gd name="connsiteX85" fmla="*/ 1442766 w 4897678"/>
              <a:gd name="connsiteY85" fmla="*/ 236597 h 6858000"/>
              <a:gd name="connsiteX86" fmla="*/ 1470206 w 4897678"/>
              <a:gd name="connsiteY86" fmla="*/ 182099 h 6858000"/>
              <a:gd name="connsiteX87" fmla="*/ 1462879 w 4897678"/>
              <a:gd name="connsiteY87" fmla="*/ 128551 h 6858000"/>
              <a:gd name="connsiteX88" fmla="*/ 1481070 w 4897678"/>
              <a:gd name="connsiteY88" fmla="*/ 69025 h 6858000"/>
              <a:gd name="connsiteX89" fmla="*/ 1319538 w 4897678"/>
              <a:gd name="connsiteY89" fmla="*/ 13130 h 6858000"/>
              <a:gd name="connsiteX90" fmla="*/ 1321253 w 4897678"/>
              <a:gd name="connsiteY90"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63659 w 4897678"/>
              <a:gd name="connsiteY81" fmla="*/ 600848 h 6858000"/>
              <a:gd name="connsiteX82" fmla="*/ 1357066 w 4897678"/>
              <a:gd name="connsiteY82" fmla="*/ 530653 h 6858000"/>
              <a:gd name="connsiteX83" fmla="*/ 1349802 w 4897678"/>
              <a:gd name="connsiteY83" fmla="*/ 431787 h 6858000"/>
              <a:gd name="connsiteX84" fmla="*/ 1384212 w 4897678"/>
              <a:gd name="connsiteY84" fmla="*/ 334926 h 6858000"/>
              <a:gd name="connsiteX85" fmla="*/ 1442766 w 4897678"/>
              <a:gd name="connsiteY85" fmla="*/ 236597 h 6858000"/>
              <a:gd name="connsiteX86" fmla="*/ 1470206 w 4897678"/>
              <a:gd name="connsiteY86" fmla="*/ 182099 h 6858000"/>
              <a:gd name="connsiteX87" fmla="*/ 1462879 w 4897678"/>
              <a:gd name="connsiteY87" fmla="*/ 128551 h 6858000"/>
              <a:gd name="connsiteX88" fmla="*/ 1481070 w 4897678"/>
              <a:gd name="connsiteY88" fmla="*/ 69025 h 6858000"/>
              <a:gd name="connsiteX89" fmla="*/ 1319538 w 4897678"/>
              <a:gd name="connsiteY89" fmla="*/ 13130 h 6858000"/>
              <a:gd name="connsiteX90" fmla="*/ 1553576 w 4897678"/>
              <a:gd name="connsiteY90"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63659 w 4897678"/>
              <a:gd name="connsiteY81" fmla="*/ 600848 h 6858000"/>
              <a:gd name="connsiteX82" fmla="*/ 1357066 w 4897678"/>
              <a:gd name="connsiteY82" fmla="*/ 530653 h 6858000"/>
              <a:gd name="connsiteX83" fmla="*/ 1349802 w 4897678"/>
              <a:gd name="connsiteY83" fmla="*/ 431787 h 6858000"/>
              <a:gd name="connsiteX84" fmla="*/ 1384212 w 4897678"/>
              <a:gd name="connsiteY84" fmla="*/ 334926 h 6858000"/>
              <a:gd name="connsiteX85" fmla="*/ 1442766 w 4897678"/>
              <a:gd name="connsiteY85" fmla="*/ 236597 h 6858000"/>
              <a:gd name="connsiteX86" fmla="*/ 1470206 w 4897678"/>
              <a:gd name="connsiteY86" fmla="*/ 182099 h 6858000"/>
              <a:gd name="connsiteX87" fmla="*/ 1462879 w 4897678"/>
              <a:gd name="connsiteY87" fmla="*/ 128551 h 6858000"/>
              <a:gd name="connsiteX88" fmla="*/ 1481070 w 4897678"/>
              <a:gd name="connsiteY88" fmla="*/ 69025 h 6858000"/>
              <a:gd name="connsiteX89" fmla="*/ 1504205 w 4897678"/>
              <a:gd name="connsiteY89" fmla="*/ 42915 h 6858000"/>
              <a:gd name="connsiteX90" fmla="*/ 1553576 w 4897678"/>
              <a:gd name="connsiteY90"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63659 w 4897678"/>
              <a:gd name="connsiteY81" fmla="*/ 600848 h 6858000"/>
              <a:gd name="connsiteX82" fmla="*/ 1357066 w 4897678"/>
              <a:gd name="connsiteY82" fmla="*/ 530653 h 6858000"/>
              <a:gd name="connsiteX83" fmla="*/ 1373630 w 4897678"/>
              <a:gd name="connsiteY83" fmla="*/ 455615 h 6858000"/>
              <a:gd name="connsiteX84" fmla="*/ 1384212 w 4897678"/>
              <a:gd name="connsiteY84" fmla="*/ 334926 h 6858000"/>
              <a:gd name="connsiteX85" fmla="*/ 1442766 w 4897678"/>
              <a:gd name="connsiteY85" fmla="*/ 236597 h 6858000"/>
              <a:gd name="connsiteX86" fmla="*/ 1470206 w 4897678"/>
              <a:gd name="connsiteY86" fmla="*/ 182099 h 6858000"/>
              <a:gd name="connsiteX87" fmla="*/ 1462879 w 4897678"/>
              <a:gd name="connsiteY87" fmla="*/ 128551 h 6858000"/>
              <a:gd name="connsiteX88" fmla="*/ 1481070 w 4897678"/>
              <a:gd name="connsiteY88" fmla="*/ 69025 h 6858000"/>
              <a:gd name="connsiteX89" fmla="*/ 1504205 w 4897678"/>
              <a:gd name="connsiteY89" fmla="*/ 42915 h 6858000"/>
              <a:gd name="connsiteX90" fmla="*/ 1553576 w 4897678"/>
              <a:gd name="connsiteY90"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63659 w 4897678"/>
              <a:gd name="connsiteY81" fmla="*/ 600848 h 6858000"/>
              <a:gd name="connsiteX82" fmla="*/ 1357066 w 4897678"/>
              <a:gd name="connsiteY82" fmla="*/ 530653 h 6858000"/>
              <a:gd name="connsiteX83" fmla="*/ 1373630 w 4897678"/>
              <a:gd name="connsiteY83" fmla="*/ 455615 h 6858000"/>
              <a:gd name="connsiteX84" fmla="*/ 1413997 w 4897678"/>
              <a:gd name="connsiteY84" fmla="*/ 334926 h 6858000"/>
              <a:gd name="connsiteX85" fmla="*/ 1442766 w 4897678"/>
              <a:gd name="connsiteY85" fmla="*/ 236597 h 6858000"/>
              <a:gd name="connsiteX86" fmla="*/ 1470206 w 4897678"/>
              <a:gd name="connsiteY86" fmla="*/ 182099 h 6858000"/>
              <a:gd name="connsiteX87" fmla="*/ 1462879 w 4897678"/>
              <a:gd name="connsiteY87" fmla="*/ 128551 h 6858000"/>
              <a:gd name="connsiteX88" fmla="*/ 1481070 w 4897678"/>
              <a:gd name="connsiteY88" fmla="*/ 69025 h 6858000"/>
              <a:gd name="connsiteX89" fmla="*/ 1504205 w 4897678"/>
              <a:gd name="connsiteY89" fmla="*/ 42915 h 6858000"/>
              <a:gd name="connsiteX90" fmla="*/ 1553576 w 4897678"/>
              <a:gd name="connsiteY90"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916267 w 4897678"/>
              <a:gd name="connsiteY39" fmla="*/ 4639226 h 6858000"/>
              <a:gd name="connsiteX40" fmla="*/ 960970 w 4897678"/>
              <a:gd name="connsiteY40" fmla="*/ 4458968 h 6858000"/>
              <a:gd name="connsiteX41" fmla="*/ 974467 w 4897678"/>
              <a:gd name="connsiteY41" fmla="*/ 4400454 h 6858000"/>
              <a:gd name="connsiteX42" fmla="*/ 1019252 w 4897678"/>
              <a:gd name="connsiteY42" fmla="*/ 4326337 h 6858000"/>
              <a:gd name="connsiteX43" fmla="*/ 1097435 w 4897678"/>
              <a:gd name="connsiteY43" fmla="*/ 4004432 h 6858000"/>
              <a:gd name="connsiteX44" fmla="*/ 1115477 w 4897678"/>
              <a:gd name="connsiteY44" fmla="*/ 3887430 h 6858000"/>
              <a:gd name="connsiteX45" fmla="*/ 1129980 w 4897678"/>
              <a:gd name="connsiteY45" fmla="*/ 3841018 h 6858000"/>
              <a:gd name="connsiteX46" fmla="*/ 1128054 w 4897678"/>
              <a:gd name="connsiteY46" fmla="*/ 3833633 h 6858000"/>
              <a:gd name="connsiteX47" fmla="*/ 1144766 w 4897678"/>
              <a:gd name="connsiteY47" fmla="*/ 3703595 h 6858000"/>
              <a:gd name="connsiteX48" fmla="*/ 1146269 w 4897678"/>
              <a:gd name="connsiteY48" fmla="*/ 3675779 h 6858000"/>
              <a:gd name="connsiteX49" fmla="*/ 1145250 w 4897678"/>
              <a:gd name="connsiteY49" fmla="*/ 3673177 h 6858000"/>
              <a:gd name="connsiteX50" fmla="*/ 1145144 w 4897678"/>
              <a:gd name="connsiteY50" fmla="*/ 3399727 h 6858000"/>
              <a:gd name="connsiteX51" fmla="*/ 1153102 w 4897678"/>
              <a:gd name="connsiteY51" fmla="*/ 3022588 h 6858000"/>
              <a:gd name="connsiteX52" fmla="*/ 1187493 w 4897678"/>
              <a:gd name="connsiteY52" fmla="*/ 2780324 h 6858000"/>
              <a:gd name="connsiteX53" fmla="*/ 1174471 w 4897678"/>
              <a:gd name="connsiteY53" fmla="*/ 2636046 h 6858000"/>
              <a:gd name="connsiteX54" fmla="*/ 1173030 w 4897678"/>
              <a:gd name="connsiteY54" fmla="*/ 2517573 h 6858000"/>
              <a:gd name="connsiteX55" fmla="*/ 1179971 w 4897678"/>
              <a:gd name="connsiteY55" fmla="*/ 2259305 h 6858000"/>
              <a:gd name="connsiteX56" fmla="*/ 1180091 w 4897678"/>
              <a:gd name="connsiteY56" fmla="*/ 2154737 h 6858000"/>
              <a:gd name="connsiteX57" fmla="*/ 1173497 w 4897678"/>
              <a:gd name="connsiteY57" fmla="*/ 2118139 h 6858000"/>
              <a:gd name="connsiteX58" fmla="*/ 1168754 w 4897678"/>
              <a:gd name="connsiteY58" fmla="*/ 2064932 h 6858000"/>
              <a:gd name="connsiteX59" fmla="*/ 1175360 w 4897678"/>
              <a:gd name="connsiteY59" fmla="*/ 2031780 h 6858000"/>
              <a:gd name="connsiteX60" fmla="*/ 1175420 w 4897678"/>
              <a:gd name="connsiteY60" fmla="*/ 2025741 h 6858000"/>
              <a:gd name="connsiteX61" fmla="*/ 1192392 w 4897678"/>
              <a:gd name="connsiteY61" fmla="*/ 1985855 h 6858000"/>
              <a:gd name="connsiteX62" fmla="*/ 1240537 w 4897678"/>
              <a:gd name="connsiteY62" fmla="*/ 1810891 h 6858000"/>
              <a:gd name="connsiteX63" fmla="*/ 1262324 w 4897678"/>
              <a:gd name="connsiteY63" fmla="*/ 1680343 h 6858000"/>
              <a:gd name="connsiteX64" fmla="*/ 1264475 w 4897678"/>
              <a:gd name="connsiteY64" fmla="*/ 1634781 h 6858000"/>
              <a:gd name="connsiteX65" fmla="*/ 1268425 w 4897678"/>
              <a:gd name="connsiteY65" fmla="*/ 1558391 h 6858000"/>
              <a:gd name="connsiteX66" fmla="*/ 1263100 w 4897678"/>
              <a:gd name="connsiteY66" fmla="*/ 1489998 h 6858000"/>
              <a:gd name="connsiteX67" fmla="*/ 1286195 w 4897678"/>
              <a:gd name="connsiteY67" fmla="*/ 1421105 h 6858000"/>
              <a:gd name="connsiteX68" fmla="*/ 1298315 w 4897678"/>
              <a:gd name="connsiteY68" fmla="*/ 1361656 h 6858000"/>
              <a:gd name="connsiteX69" fmla="*/ 1294008 w 4897678"/>
              <a:gd name="connsiteY69" fmla="*/ 1357170 h 6858000"/>
              <a:gd name="connsiteX70" fmla="*/ 1295031 w 4897678"/>
              <a:gd name="connsiteY70" fmla="*/ 1349556 h 6858000"/>
              <a:gd name="connsiteX71" fmla="*/ 1301170 w 4897678"/>
              <a:gd name="connsiteY71" fmla="*/ 1345177 h 6858000"/>
              <a:gd name="connsiteX72" fmla="*/ 1337115 w 4897678"/>
              <a:gd name="connsiteY72" fmla="*/ 1249089 h 6858000"/>
              <a:gd name="connsiteX73" fmla="*/ 1335308 w 4897678"/>
              <a:gd name="connsiteY73" fmla="*/ 1164961 h 6858000"/>
              <a:gd name="connsiteX74" fmla="*/ 1365049 w 4897678"/>
              <a:gd name="connsiteY74" fmla="*/ 1102487 h 6858000"/>
              <a:gd name="connsiteX75" fmla="*/ 1380977 w 4897678"/>
              <a:gd name="connsiteY75" fmla="*/ 1051638 h 6858000"/>
              <a:gd name="connsiteX76" fmla="*/ 1360650 w 4897678"/>
              <a:gd name="connsiteY76" fmla="*/ 950605 h 6858000"/>
              <a:gd name="connsiteX77" fmla="*/ 1321700 w 4897678"/>
              <a:gd name="connsiteY77" fmla="*/ 890133 h 6858000"/>
              <a:gd name="connsiteX78" fmla="*/ 1306943 w 4897678"/>
              <a:gd name="connsiteY78" fmla="*/ 779617 h 6858000"/>
              <a:gd name="connsiteX79" fmla="*/ 1304115 w 4897678"/>
              <a:gd name="connsiteY79" fmla="*/ 737583 h 6858000"/>
              <a:gd name="connsiteX80" fmla="*/ 1363659 w 4897678"/>
              <a:gd name="connsiteY80" fmla="*/ 600848 h 6858000"/>
              <a:gd name="connsiteX81" fmla="*/ 1357066 w 4897678"/>
              <a:gd name="connsiteY81" fmla="*/ 530653 h 6858000"/>
              <a:gd name="connsiteX82" fmla="*/ 1373630 w 4897678"/>
              <a:gd name="connsiteY82" fmla="*/ 455615 h 6858000"/>
              <a:gd name="connsiteX83" fmla="*/ 1413997 w 4897678"/>
              <a:gd name="connsiteY83" fmla="*/ 334926 h 6858000"/>
              <a:gd name="connsiteX84" fmla="*/ 1442766 w 4897678"/>
              <a:gd name="connsiteY84" fmla="*/ 236597 h 6858000"/>
              <a:gd name="connsiteX85" fmla="*/ 1470206 w 4897678"/>
              <a:gd name="connsiteY85" fmla="*/ 182099 h 6858000"/>
              <a:gd name="connsiteX86" fmla="*/ 1462879 w 4897678"/>
              <a:gd name="connsiteY86" fmla="*/ 128551 h 6858000"/>
              <a:gd name="connsiteX87" fmla="*/ 1481070 w 4897678"/>
              <a:gd name="connsiteY87" fmla="*/ 69025 h 6858000"/>
              <a:gd name="connsiteX88" fmla="*/ 1504205 w 4897678"/>
              <a:gd name="connsiteY88" fmla="*/ 42915 h 6858000"/>
              <a:gd name="connsiteX89" fmla="*/ 1553576 w 4897678"/>
              <a:gd name="connsiteY89"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779657 w 4897678"/>
              <a:gd name="connsiteY37" fmla="*/ 5057680 h 6858000"/>
              <a:gd name="connsiteX38" fmla="*/ 916267 w 4897678"/>
              <a:gd name="connsiteY38" fmla="*/ 4639226 h 6858000"/>
              <a:gd name="connsiteX39" fmla="*/ 960970 w 4897678"/>
              <a:gd name="connsiteY39" fmla="*/ 4458968 h 6858000"/>
              <a:gd name="connsiteX40" fmla="*/ 974467 w 4897678"/>
              <a:gd name="connsiteY40" fmla="*/ 4400454 h 6858000"/>
              <a:gd name="connsiteX41" fmla="*/ 1019252 w 4897678"/>
              <a:gd name="connsiteY41" fmla="*/ 4326337 h 6858000"/>
              <a:gd name="connsiteX42" fmla="*/ 1097435 w 4897678"/>
              <a:gd name="connsiteY42" fmla="*/ 4004432 h 6858000"/>
              <a:gd name="connsiteX43" fmla="*/ 1115477 w 4897678"/>
              <a:gd name="connsiteY43" fmla="*/ 3887430 h 6858000"/>
              <a:gd name="connsiteX44" fmla="*/ 1129980 w 4897678"/>
              <a:gd name="connsiteY44" fmla="*/ 3841018 h 6858000"/>
              <a:gd name="connsiteX45" fmla="*/ 1128054 w 4897678"/>
              <a:gd name="connsiteY45" fmla="*/ 3833633 h 6858000"/>
              <a:gd name="connsiteX46" fmla="*/ 1144766 w 4897678"/>
              <a:gd name="connsiteY46" fmla="*/ 3703595 h 6858000"/>
              <a:gd name="connsiteX47" fmla="*/ 1146269 w 4897678"/>
              <a:gd name="connsiteY47" fmla="*/ 3675779 h 6858000"/>
              <a:gd name="connsiteX48" fmla="*/ 1145250 w 4897678"/>
              <a:gd name="connsiteY48" fmla="*/ 3673177 h 6858000"/>
              <a:gd name="connsiteX49" fmla="*/ 1145144 w 4897678"/>
              <a:gd name="connsiteY49" fmla="*/ 3399727 h 6858000"/>
              <a:gd name="connsiteX50" fmla="*/ 1153102 w 4897678"/>
              <a:gd name="connsiteY50" fmla="*/ 3022588 h 6858000"/>
              <a:gd name="connsiteX51" fmla="*/ 1187493 w 4897678"/>
              <a:gd name="connsiteY51" fmla="*/ 2780324 h 6858000"/>
              <a:gd name="connsiteX52" fmla="*/ 1174471 w 4897678"/>
              <a:gd name="connsiteY52" fmla="*/ 2636046 h 6858000"/>
              <a:gd name="connsiteX53" fmla="*/ 1173030 w 4897678"/>
              <a:gd name="connsiteY53" fmla="*/ 2517573 h 6858000"/>
              <a:gd name="connsiteX54" fmla="*/ 1179971 w 4897678"/>
              <a:gd name="connsiteY54" fmla="*/ 2259305 h 6858000"/>
              <a:gd name="connsiteX55" fmla="*/ 1180091 w 4897678"/>
              <a:gd name="connsiteY55" fmla="*/ 2154737 h 6858000"/>
              <a:gd name="connsiteX56" fmla="*/ 1173497 w 4897678"/>
              <a:gd name="connsiteY56" fmla="*/ 2118139 h 6858000"/>
              <a:gd name="connsiteX57" fmla="*/ 1168754 w 4897678"/>
              <a:gd name="connsiteY57" fmla="*/ 2064932 h 6858000"/>
              <a:gd name="connsiteX58" fmla="*/ 1175360 w 4897678"/>
              <a:gd name="connsiteY58" fmla="*/ 2031780 h 6858000"/>
              <a:gd name="connsiteX59" fmla="*/ 1175420 w 4897678"/>
              <a:gd name="connsiteY59" fmla="*/ 2025741 h 6858000"/>
              <a:gd name="connsiteX60" fmla="*/ 1192392 w 4897678"/>
              <a:gd name="connsiteY60" fmla="*/ 1985855 h 6858000"/>
              <a:gd name="connsiteX61" fmla="*/ 1240537 w 4897678"/>
              <a:gd name="connsiteY61" fmla="*/ 1810891 h 6858000"/>
              <a:gd name="connsiteX62" fmla="*/ 1262324 w 4897678"/>
              <a:gd name="connsiteY62" fmla="*/ 1680343 h 6858000"/>
              <a:gd name="connsiteX63" fmla="*/ 1264475 w 4897678"/>
              <a:gd name="connsiteY63" fmla="*/ 1634781 h 6858000"/>
              <a:gd name="connsiteX64" fmla="*/ 1268425 w 4897678"/>
              <a:gd name="connsiteY64" fmla="*/ 1558391 h 6858000"/>
              <a:gd name="connsiteX65" fmla="*/ 1263100 w 4897678"/>
              <a:gd name="connsiteY65" fmla="*/ 1489998 h 6858000"/>
              <a:gd name="connsiteX66" fmla="*/ 1286195 w 4897678"/>
              <a:gd name="connsiteY66" fmla="*/ 1421105 h 6858000"/>
              <a:gd name="connsiteX67" fmla="*/ 1298315 w 4897678"/>
              <a:gd name="connsiteY67" fmla="*/ 1361656 h 6858000"/>
              <a:gd name="connsiteX68" fmla="*/ 1294008 w 4897678"/>
              <a:gd name="connsiteY68" fmla="*/ 1357170 h 6858000"/>
              <a:gd name="connsiteX69" fmla="*/ 1295031 w 4897678"/>
              <a:gd name="connsiteY69" fmla="*/ 1349556 h 6858000"/>
              <a:gd name="connsiteX70" fmla="*/ 1301170 w 4897678"/>
              <a:gd name="connsiteY70" fmla="*/ 1345177 h 6858000"/>
              <a:gd name="connsiteX71" fmla="*/ 1337115 w 4897678"/>
              <a:gd name="connsiteY71" fmla="*/ 1249089 h 6858000"/>
              <a:gd name="connsiteX72" fmla="*/ 1335308 w 4897678"/>
              <a:gd name="connsiteY72" fmla="*/ 1164961 h 6858000"/>
              <a:gd name="connsiteX73" fmla="*/ 1365049 w 4897678"/>
              <a:gd name="connsiteY73" fmla="*/ 1102487 h 6858000"/>
              <a:gd name="connsiteX74" fmla="*/ 1380977 w 4897678"/>
              <a:gd name="connsiteY74" fmla="*/ 1051638 h 6858000"/>
              <a:gd name="connsiteX75" fmla="*/ 1360650 w 4897678"/>
              <a:gd name="connsiteY75" fmla="*/ 950605 h 6858000"/>
              <a:gd name="connsiteX76" fmla="*/ 1321700 w 4897678"/>
              <a:gd name="connsiteY76" fmla="*/ 890133 h 6858000"/>
              <a:gd name="connsiteX77" fmla="*/ 1306943 w 4897678"/>
              <a:gd name="connsiteY77" fmla="*/ 779617 h 6858000"/>
              <a:gd name="connsiteX78" fmla="*/ 1304115 w 4897678"/>
              <a:gd name="connsiteY78" fmla="*/ 737583 h 6858000"/>
              <a:gd name="connsiteX79" fmla="*/ 1363659 w 4897678"/>
              <a:gd name="connsiteY79" fmla="*/ 600848 h 6858000"/>
              <a:gd name="connsiteX80" fmla="*/ 1357066 w 4897678"/>
              <a:gd name="connsiteY80" fmla="*/ 530653 h 6858000"/>
              <a:gd name="connsiteX81" fmla="*/ 1373630 w 4897678"/>
              <a:gd name="connsiteY81" fmla="*/ 455615 h 6858000"/>
              <a:gd name="connsiteX82" fmla="*/ 1413997 w 4897678"/>
              <a:gd name="connsiteY82" fmla="*/ 334926 h 6858000"/>
              <a:gd name="connsiteX83" fmla="*/ 1442766 w 4897678"/>
              <a:gd name="connsiteY83" fmla="*/ 236597 h 6858000"/>
              <a:gd name="connsiteX84" fmla="*/ 1470206 w 4897678"/>
              <a:gd name="connsiteY84" fmla="*/ 182099 h 6858000"/>
              <a:gd name="connsiteX85" fmla="*/ 1462879 w 4897678"/>
              <a:gd name="connsiteY85" fmla="*/ 128551 h 6858000"/>
              <a:gd name="connsiteX86" fmla="*/ 1481070 w 4897678"/>
              <a:gd name="connsiteY86" fmla="*/ 69025 h 6858000"/>
              <a:gd name="connsiteX87" fmla="*/ 1504205 w 4897678"/>
              <a:gd name="connsiteY87" fmla="*/ 42915 h 6858000"/>
              <a:gd name="connsiteX88" fmla="*/ 1553576 w 4897678"/>
              <a:gd name="connsiteY88"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916267 w 4897678"/>
              <a:gd name="connsiteY37" fmla="*/ 4639226 h 6858000"/>
              <a:gd name="connsiteX38" fmla="*/ 960970 w 4897678"/>
              <a:gd name="connsiteY38" fmla="*/ 4458968 h 6858000"/>
              <a:gd name="connsiteX39" fmla="*/ 974467 w 4897678"/>
              <a:gd name="connsiteY39" fmla="*/ 4400454 h 6858000"/>
              <a:gd name="connsiteX40" fmla="*/ 1019252 w 4897678"/>
              <a:gd name="connsiteY40" fmla="*/ 4326337 h 6858000"/>
              <a:gd name="connsiteX41" fmla="*/ 1097435 w 4897678"/>
              <a:gd name="connsiteY41" fmla="*/ 4004432 h 6858000"/>
              <a:gd name="connsiteX42" fmla="*/ 1115477 w 4897678"/>
              <a:gd name="connsiteY42" fmla="*/ 3887430 h 6858000"/>
              <a:gd name="connsiteX43" fmla="*/ 1129980 w 4897678"/>
              <a:gd name="connsiteY43" fmla="*/ 3841018 h 6858000"/>
              <a:gd name="connsiteX44" fmla="*/ 1128054 w 4897678"/>
              <a:gd name="connsiteY44" fmla="*/ 3833633 h 6858000"/>
              <a:gd name="connsiteX45" fmla="*/ 1144766 w 4897678"/>
              <a:gd name="connsiteY45" fmla="*/ 3703595 h 6858000"/>
              <a:gd name="connsiteX46" fmla="*/ 1146269 w 4897678"/>
              <a:gd name="connsiteY46" fmla="*/ 3675779 h 6858000"/>
              <a:gd name="connsiteX47" fmla="*/ 1145250 w 4897678"/>
              <a:gd name="connsiteY47" fmla="*/ 3673177 h 6858000"/>
              <a:gd name="connsiteX48" fmla="*/ 1145144 w 4897678"/>
              <a:gd name="connsiteY48" fmla="*/ 3399727 h 6858000"/>
              <a:gd name="connsiteX49" fmla="*/ 1153102 w 4897678"/>
              <a:gd name="connsiteY49" fmla="*/ 3022588 h 6858000"/>
              <a:gd name="connsiteX50" fmla="*/ 1187493 w 4897678"/>
              <a:gd name="connsiteY50" fmla="*/ 2780324 h 6858000"/>
              <a:gd name="connsiteX51" fmla="*/ 1174471 w 4897678"/>
              <a:gd name="connsiteY51" fmla="*/ 2636046 h 6858000"/>
              <a:gd name="connsiteX52" fmla="*/ 1173030 w 4897678"/>
              <a:gd name="connsiteY52" fmla="*/ 2517573 h 6858000"/>
              <a:gd name="connsiteX53" fmla="*/ 1179971 w 4897678"/>
              <a:gd name="connsiteY53" fmla="*/ 2259305 h 6858000"/>
              <a:gd name="connsiteX54" fmla="*/ 1180091 w 4897678"/>
              <a:gd name="connsiteY54" fmla="*/ 2154737 h 6858000"/>
              <a:gd name="connsiteX55" fmla="*/ 1173497 w 4897678"/>
              <a:gd name="connsiteY55" fmla="*/ 2118139 h 6858000"/>
              <a:gd name="connsiteX56" fmla="*/ 1168754 w 4897678"/>
              <a:gd name="connsiteY56" fmla="*/ 2064932 h 6858000"/>
              <a:gd name="connsiteX57" fmla="*/ 1175360 w 4897678"/>
              <a:gd name="connsiteY57" fmla="*/ 2031780 h 6858000"/>
              <a:gd name="connsiteX58" fmla="*/ 1175420 w 4897678"/>
              <a:gd name="connsiteY58" fmla="*/ 2025741 h 6858000"/>
              <a:gd name="connsiteX59" fmla="*/ 1192392 w 4897678"/>
              <a:gd name="connsiteY59" fmla="*/ 1985855 h 6858000"/>
              <a:gd name="connsiteX60" fmla="*/ 1240537 w 4897678"/>
              <a:gd name="connsiteY60" fmla="*/ 1810891 h 6858000"/>
              <a:gd name="connsiteX61" fmla="*/ 1262324 w 4897678"/>
              <a:gd name="connsiteY61" fmla="*/ 1680343 h 6858000"/>
              <a:gd name="connsiteX62" fmla="*/ 1264475 w 4897678"/>
              <a:gd name="connsiteY62" fmla="*/ 1634781 h 6858000"/>
              <a:gd name="connsiteX63" fmla="*/ 1268425 w 4897678"/>
              <a:gd name="connsiteY63" fmla="*/ 1558391 h 6858000"/>
              <a:gd name="connsiteX64" fmla="*/ 1263100 w 4897678"/>
              <a:gd name="connsiteY64" fmla="*/ 1489998 h 6858000"/>
              <a:gd name="connsiteX65" fmla="*/ 1286195 w 4897678"/>
              <a:gd name="connsiteY65" fmla="*/ 1421105 h 6858000"/>
              <a:gd name="connsiteX66" fmla="*/ 1298315 w 4897678"/>
              <a:gd name="connsiteY66" fmla="*/ 1361656 h 6858000"/>
              <a:gd name="connsiteX67" fmla="*/ 1294008 w 4897678"/>
              <a:gd name="connsiteY67" fmla="*/ 1357170 h 6858000"/>
              <a:gd name="connsiteX68" fmla="*/ 1295031 w 4897678"/>
              <a:gd name="connsiteY68" fmla="*/ 1349556 h 6858000"/>
              <a:gd name="connsiteX69" fmla="*/ 1301170 w 4897678"/>
              <a:gd name="connsiteY69" fmla="*/ 1345177 h 6858000"/>
              <a:gd name="connsiteX70" fmla="*/ 1337115 w 4897678"/>
              <a:gd name="connsiteY70" fmla="*/ 1249089 h 6858000"/>
              <a:gd name="connsiteX71" fmla="*/ 1335308 w 4897678"/>
              <a:gd name="connsiteY71" fmla="*/ 1164961 h 6858000"/>
              <a:gd name="connsiteX72" fmla="*/ 1365049 w 4897678"/>
              <a:gd name="connsiteY72" fmla="*/ 1102487 h 6858000"/>
              <a:gd name="connsiteX73" fmla="*/ 1380977 w 4897678"/>
              <a:gd name="connsiteY73" fmla="*/ 1051638 h 6858000"/>
              <a:gd name="connsiteX74" fmla="*/ 1360650 w 4897678"/>
              <a:gd name="connsiteY74" fmla="*/ 950605 h 6858000"/>
              <a:gd name="connsiteX75" fmla="*/ 1321700 w 4897678"/>
              <a:gd name="connsiteY75" fmla="*/ 890133 h 6858000"/>
              <a:gd name="connsiteX76" fmla="*/ 1306943 w 4897678"/>
              <a:gd name="connsiteY76" fmla="*/ 779617 h 6858000"/>
              <a:gd name="connsiteX77" fmla="*/ 1304115 w 4897678"/>
              <a:gd name="connsiteY77" fmla="*/ 737583 h 6858000"/>
              <a:gd name="connsiteX78" fmla="*/ 1363659 w 4897678"/>
              <a:gd name="connsiteY78" fmla="*/ 600848 h 6858000"/>
              <a:gd name="connsiteX79" fmla="*/ 1357066 w 4897678"/>
              <a:gd name="connsiteY79" fmla="*/ 530653 h 6858000"/>
              <a:gd name="connsiteX80" fmla="*/ 1373630 w 4897678"/>
              <a:gd name="connsiteY80" fmla="*/ 455615 h 6858000"/>
              <a:gd name="connsiteX81" fmla="*/ 1413997 w 4897678"/>
              <a:gd name="connsiteY81" fmla="*/ 334926 h 6858000"/>
              <a:gd name="connsiteX82" fmla="*/ 1442766 w 4897678"/>
              <a:gd name="connsiteY82" fmla="*/ 236597 h 6858000"/>
              <a:gd name="connsiteX83" fmla="*/ 1470206 w 4897678"/>
              <a:gd name="connsiteY83" fmla="*/ 182099 h 6858000"/>
              <a:gd name="connsiteX84" fmla="*/ 1462879 w 4897678"/>
              <a:gd name="connsiteY84" fmla="*/ 128551 h 6858000"/>
              <a:gd name="connsiteX85" fmla="*/ 1481070 w 4897678"/>
              <a:gd name="connsiteY85" fmla="*/ 69025 h 6858000"/>
              <a:gd name="connsiteX86" fmla="*/ 1504205 w 4897678"/>
              <a:gd name="connsiteY86" fmla="*/ 42915 h 6858000"/>
              <a:gd name="connsiteX87" fmla="*/ 1553576 w 4897678"/>
              <a:gd name="connsiteY87"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739205 w 4897678"/>
              <a:gd name="connsiteY36" fmla="*/ 4844222 h 6858000"/>
              <a:gd name="connsiteX37" fmla="*/ 916267 w 4897678"/>
              <a:gd name="connsiteY37" fmla="*/ 4639226 h 6858000"/>
              <a:gd name="connsiteX38" fmla="*/ 960970 w 4897678"/>
              <a:gd name="connsiteY38" fmla="*/ 4458968 h 6858000"/>
              <a:gd name="connsiteX39" fmla="*/ 974467 w 4897678"/>
              <a:gd name="connsiteY39" fmla="*/ 4400454 h 6858000"/>
              <a:gd name="connsiteX40" fmla="*/ 1019252 w 4897678"/>
              <a:gd name="connsiteY40" fmla="*/ 4326337 h 6858000"/>
              <a:gd name="connsiteX41" fmla="*/ 1097435 w 4897678"/>
              <a:gd name="connsiteY41" fmla="*/ 4004432 h 6858000"/>
              <a:gd name="connsiteX42" fmla="*/ 1115477 w 4897678"/>
              <a:gd name="connsiteY42" fmla="*/ 3887430 h 6858000"/>
              <a:gd name="connsiteX43" fmla="*/ 1129980 w 4897678"/>
              <a:gd name="connsiteY43" fmla="*/ 3841018 h 6858000"/>
              <a:gd name="connsiteX44" fmla="*/ 1128054 w 4897678"/>
              <a:gd name="connsiteY44" fmla="*/ 3833633 h 6858000"/>
              <a:gd name="connsiteX45" fmla="*/ 1144766 w 4897678"/>
              <a:gd name="connsiteY45" fmla="*/ 3703595 h 6858000"/>
              <a:gd name="connsiteX46" fmla="*/ 1146269 w 4897678"/>
              <a:gd name="connsiteY46" fmla="*/ 3675779 h 6858000"/>
              <a:gd name="connsiteX47" fmla="*/ 1145250 w 4897678"/>
              <a:gd name="connsiteY47" fmla="*/ 3673177 h 6858000"/>
              <a:gd name="connsiteX48" fmla="*/ 1145144 w 4897678"/>
              <a:gd name="connsiteY48" fmla="*/ 3399727 h 6858000"/>
              <a:gd name="connsiteX49" fmla="*/ 1153102 w 4897678"/>
              <a:gd name="connsiteY49" fmla="*/ 3022588 h 6858000"/>
              <a:gd name="connsiteX50" fmla="*/ 1187493 w 4897678"/>
              <a:gd name="connsiteY50" fmla="*/ 2780324 h 6858000"/>
              <a:gd name="connsiteX51" fmla="*/ 1174471 w 4897678"/>
              <a:gd name="connsiteY51" fmla="*/ 2636046 h 6858000"/>
              <a:gd name="connsiteX52" fmla="*/ 1173030 w 4897678"/>
              <a:gd name="connsiteY52" fmla="*/ 2517573 h 6858000"/>
              <a:gd name="connsiteX53" fmla="*/ 1179971 w 4897678"/>
              <a:gd name="connsiteY53" fmla="*/ 2259305 h 6858000"/>
              <a:gd name="connsiteX54" fmla="*/ 1180091 w 4897678"/>
              <a:gd name="connsiteY54" fmla="*/ 2154737 h 6858000"/>
              <a:gd name="connsiteX55" fmla="*/ 1173497 w 4897678"/>
              <a:gd name="connsiteY55" fmla="*/ 2118139 h 6858000"/>
              <a:gd name="connsiteX56" fmla="*/ 1168754 w 4897678"/>
              <a:gd name="connsiteY56" fmla="*/ 2064932 h 6858000"/>
              <a:gd name="connsiteX57" fmla="*/ 1175360 w 4897678"/>
              <a:gd name="connsiteY57" fmla="*/ 2031780 h 6858000"/>
              <a:gd name="connsiteX58" fmla="*/ 1175420 w 4897678"/>
              <a:gd name="connsiteY58" fmla="*/ 2025741 h 6858000"/>
              <a:gd name="connsiteX59" fmla="*/ 1192392 w 4897678"/>
              <a:gd name="connsiteY59" fmla="*/ 1985855 h 6858000"/>
              <a:gd name="connsiteX60" fmla="*/ 1240537 w 4897678"/>
              <a:gd name="connsiteY60" fmla="*/ 1810891 h 6858000"/>
              <a:gd name="connsiteX61" fmla="*/ 1262324 w 4897678"/>
              <a:gd name="connsiteY61" fmla="*/ 1680343 h 6858000"/>
              <a:gd name="connsiteX62" fmla="*/ 1264475 w 4897678"/>
              <a:gd name="connsiteY62" fmla="*/ 1634781 h 6858000"/>
              <a:gd name="connsiteX63" fmla="*/ 1268425 w 4897678"/>
              <a:gd name="connsiteY63" fmla="*/ 1558391 h 6858000"/>
              <a:gd name="connsiteX64" fmla="*/ 1263100 w 4897678"/>
              <a:gd name="connsiteY64" fmla="*/ 1489998 h 6858000"/>
              <a:gd name="connsiteX65" fmla="*/ 1286195 w 4897678"/>
              <a:gd name="connsiteY65" fmla="*/ 1421105 h 6858000"/>
              <a:gd name="connsiteX66" fmla="*/ 1298315 w 4897678"/>
              <a:gd name="connsiteY66" fmla="*/ 1361656 h 6858000"/>
              <a:gd name="connsiteX67" fmla="*/ 1294008 w 4897678"/>
              <a:gd name="connsiteY67" fmla="*/ 1357170 h 6858000"/>
              <a:gd name="connsiteX68" fmla="*/ 1295031 w 4897678"/>
              <a:gd name="connsiteY68" fmla="*/ 1349556 h 6858000"/>
              <a:gd name="connsiteX69" fmla="*/ 1301170 w 4897678"/>
              <a:gd name="connsiteY69" fmla="*/ 1345177 h 6858000"/>
              <a:gd name="connsiteX70" fmla="*/ 1337115 w 4897678"/>
              <a:gd name="connsiteY70" fmla="*/ 1249089 h 6858000"/>
              <a:gd name="connsiteX71" fmla="*/ 1335308 w 4897678"/>
              <a:gd name="connsiteY71" fmla="*/ 1164961 h 6858000"/>
              <a:gd name="connsiteX72" fmla="*/ 1365049 w 4897678"/>
              <a:gd name="connsiteY72" fmla="*/ 1102487 h 6858000"/>
              <a:gd name="connsiteX73" fmla="*/ 1380977 w 4897678"/>
              <a:gd name="connsiteY73" fmla="*/ 1051638 h 6858000"/>
              <a:gd name="connsiteX74" fmla="*/ 1360650 w 4897678"/>
              <a:gd name="connsiteY74" fmla="*/ 950605 h 6858000"/>
              <a:gd name="connsiteX75" fmla="*/ 1321700 w 4897678"/>
              <a:gd name="connsiteY75" fmla="*/ 890133 h 6858000"/>
              <a:gd name="connsiteX76" fmla="*/ 1306943 w 4897678"/>
              <a:gd name="connsiteY76" fmla="*/ 779617 h 6858000"/>
              <a:gd name="connsiteX77" fmla="*/ 1304115 w 4897678"/>
              <a:gd name="connsiteY77" fmla="*/ 737583 h 6858000"/>
              <a:gd name="connsiteX78" fmla="*/ 1363659 w 4897678"/>
              <a:gd name="connsiteY78" fmla="*/ 600848 h 6858000"/>
              <a:gd name="connsiteX79" fmla="*/ 1357066 w 4897678"/>
              <a:gd name="connsiteY79" fmla="*/ 530653 h 6858000"/>
              <a:gd name="connsiteX80" fmla="*/ 1373630 w 4897678"/>
              <a:gd name="connsiteY80" fmla="*/ 455615 h 6858000"/>
              <a:gd name="connsiteX81" fmla="*/ 1413997 w 4897678"/>
              <a:gd name="connsiteY81" fmla="*/ 334926 h 6858000"/>
              <a:gd name="connsiteX82" fmla="*/ 1442766 w 4897678"/>
              <a:gd name="connsiteY82" fmla="*/ 236597 h 6858000"/>
              <a:gd name="connsiteX83" fmla="*/ 1470206 w 4897678"/>
              <a:gd name="connsiteY83" fmla="*/ 182099 h 6858000"/>
              <a:gd name="connsiteX84" fmla="*/ 1462879 w 4897678"/>
              <a:gd name="connsiteY84" fmla="*/ 128551 h 6858000"/>
              <a:gd name="connsiteX85" fmla="*/ 1481070 w 4897678"/>
              <a:gd name="connsiteY85" fmla="*/ 69025 h 6858000"/>
              <a:gd name="connsiteX86" fmla="*/ 1504205 w 4897678"/>
              <a:gd name="connsiteY86" fmla="*/ 42915 h 6858000"/>
              <a:gd name="connsiteX87" fmla="*/ 1553576 w 4897678"/>
              <a:gd name="connsiteY87"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604868 w 4897678"/>
              <a:gd name="connsiteY35" fmla="*/ 4966224 h 6858000"/>
              <a:gd name="connsiteX36" fmla="*/ 739205 w 4897678"/>
              <a:gd name="connsiteY36" fmla="*/ 4844222 h 6858000"/>
              <a:gd name="connsiteX37" fmla="*/ 916267 w 4897678"/>
              <a:gd name="connsiteY37" fmla="*/ 4639226 h 6858000"/>
              <a:gd name="connsiteX38" fmla="*/ 960970 w 4897678"/>
              <a:gd name="connsiteY38" fmla="*/ 4458968 h 6858000"/>
              <a:gd name="connsiteX39" fmla="*/ 974467 w 4897678"/>
              <a:gd name="connsiteY39" fmla="*/ 4400454 h 6858000"/>
              <a:gd name="connsiteX40" fmla="*/ 1019252 w 4897678"/>
              <a:gd name="connsiteY40" fmla="*/ 4326337 h 6858000"/>
              <a:gd name="connsiteX41" fmla="*/ 1097435 w 4897678"/>
              <a:gd name="connsiteY41" fmla="*/ 4004432 h 6858000"/>
              <a:gd name="connsiteX42" fmla="*/ 1115477 w 4897678"/>
              <a:gd name="connsiteY42" fmla="*/ 3887430 h 6858000"/>
              <a:gd name="connsiteX43" fmla="*/ 1129980 w 4897678"/>
              <a:gd name="connsiteY43" fmla="*/ 3841018 h 6858000"/>
              <a:gd name="connsiteX44" fmla="*/ 1128054 w 4897678"/>
              <a:gd name="connsiteY44" fmla="*/ 3833633 h 6858000"/>
              <a:gd name="connsiteX45" fmla="*/ 1144766 w 4897678"/>
              <a:gd name="connsiteY45" fmla="*/ 3703595 h 6858000"/>
              <a:gd name="connsiteX46" fmla="*/ 1146269 w 4897678"/>
              <a:gd name="connsiteY46" fmla="*/ 3675779 h 6858000"/>
              <a:gd name="connsiteX47" fmla="*/ 1145250 w 4897678"/>
              <a:gd name="connsiteY47" fmla="*/ 3673177 h 6858000"/>
              <a:gd name="connsiteX48" fmla="*/ 1145144 w 4897678"/>
              <a:gd name="connsiteY48" fmla="*/ 3399727 h 6858000"/>
              <a:gd name="connsiteX49" fmla="*/ 1153102 w 4897678"/>
              <a:gd name="connsiteY49" fmla="*/ 3022588 h 6858000"/>
              <a:gd name="connsiteX50" fmla="*/ 1187493 w 4897678"/>
              <a:gd name="connsiteY50" fmla="*/ 2780324 h 6858000"/>
              <a:gd name="connsiteX51" fmla="*/ 1174471 w 4897678"/>
              <a:gd name="connsiteY51" fmla="*/ 2636046 h 6858000"/>
              <a:gd name="connsiteX52" fmla="*/ 1173030 w 4897678"/>
              <a:gd name="connsiteY52" fmla="*/ 2517573 h 6858000"/>
              <a:gd name="connsiteX53" fmla="*/ 1179971 w 4897678"/>
              <a:gd name="connsiteY53" fmla="*/ 2259305 h 6858000"/>
              <a:gd name="connsiteX54" fmla="*/ 1180091 w 4897678"/>
              <a:gd name="connsiteY54" fmla="*/ 2154737 h 6858000"/>
              <a:gd name="connsiteX55" fmla="*/ 1173497 w 4897678"/>
              <a:gd name="connsiteY55" fmla="*/ 2118139 h 6858000"/>
              <a:gd name="connsiteX56" fmla="*/ 1168754 w 4897678"/>
              <a:gd name="connsiteY56" fmla="*/ 2064932 h 6858000"/>
              <a:gd name="connsiteX57" fmla="*/ 1175360 w 4897678"/>
              <a:gd name="connsiteY57" fmla="*/ 2031780 h 6858000"/>
              <a:gd name="connsiteX58" fmla="*/ 1175420 w 4897678"/>
              <a:gd name="connsiteY58" fmla="*/ 2025741 h 6858000"/>
              <a:gd name="connsiteX59" fmla="*/ 1192392 w 4897678"/>
              <a:gd name="connsiteY59" fmla="*/ 1985855 h 6858000"/>
              <a:gd name="connsiteX60" fmla="*/ 1240537 w 4897678"/>
              <a:gd name="connsiteY60" fmla="*/ 1810891 h 6858000"/>
              <a:gd name="connsiteX61" fmla="*/ 1262324 w 4897678"/>
              <a:gd name="connsiteY61" fmla="*/ 1680343 h 6858000"/>
              <a:gd name="connsiteX62" fmla="*/ 1264475 w 4897678"/>
              <a:gd name="connsiteY62" fmla="*/ 1634781 h 6858000"/>
              <a:gd name="connsiteX63" fmla="*/ 1268425 w 4897678"/>
              <a:gd name="connsiteY63" fmla="*/ 1558391 h 6858000"/>
              <a:gd name="connsiteX64" fmla="*/ 1263100 w 4897678"/>
              <a:gd name="connsiteY64" fmla="*/ 1489998 h 6858000"/>
              <a:gd name="connsiteX65" fmla="*/ 1286195 w 4897678"/>
              <a:gd name="connsiteY65" fmla="*/ 1421105 h 6858000"/>
              <a:gd name="connsiteX66" fmla="*/ 1298315 w 4897678"/>
              <a:gd name="connsiteY66" fmla="*/ 1361656 h 6858000"/>
              <a:gd name="connsiteX67" fmla="*/ 1294008 w 4897678"/>
              <a:gd name="connsiteY67" fmla="*/ 1357170 h 6858000"/>
              <a:gd name="connsiteX68" fmla="*/ 1295031 w 4897678"/>
              <a:gd name="connsiteY68" fmla="*/ 1349556 h 6858000"/>
              <a:gd name="connsiteX69" fmla="*/ 1301170 w 4897678"/>
              <a:gd name="connsiteY69" fmla="*/ 1345177 h 6858000"/>
              <a:gd name="connsiteX70" fmla="*/ 1337115 w 4897678"/>
              <a:gd name="connsiteY70" fmla="*/ 1249089 h 6858000"/>
              <a:gd name="connsiteX71" fmla="*/ 1335308 w 4897678"/>
              <a:gd name="connsiteY71" fmla="*/ 1164961 h 6858000"/>
              <a:gd name="connsiteX72" fmla="*/ 1365049 w 4897678"/>
              <a:gd name="connsiteY72" fmla="*/ 1102487 h 6858000"/>
              <a:gd name="connsiteX73" fmla="*/ 1380977 w 4897678"/>
              <a:gd name="connsiteY73" fmla="*/ 1051638 h 6858000"/>
              <a:gd name="connsiteX74" fmla="*/ 1360650 w 4897678"/>
              <a:gd name="connsiteY74" fmla="*/ 950605 h 6858000"/>
              <a:gd name="connsiteX75" fmla="*/ 1321700 w 4897678"/>
              <a:gd name="connsiteY75" fmla="*/ 890133 h 6858000"/>
              <a:gd name="connsiteX76" fmla="*/ 1306943 w 4897678"/>
              <a:gd name="connsiteY76" fmla="*/ 779617 h 6858000"/>
              <a:gd name="connsiteX77" fmla="*/ 1304115 w 4897678"/>
              <a:gd name="connsiteY77" fmla="*/ 737583 h 6858000"/>
              <a:gd name="connsiteX78" fmla="*/ 1363659 w 4897678"/>
              <a:gd name="connsiteY78" fmla="*/ 600848 h 6858000"/>
              <a:gd name="connsiteX79" fmla="*/ 1357066 w 4897678"/>
              <a:gd name="connsiteY79" fmla="*/ 530653 h 6858000"/>
              <a:gd name="connsiteX80" fmla="*/ 1373630 w 4897678"/>
              <a:gd name="connsiteY80" fmla="*/ 455615 h 6858000"/>
              <a:gd name="connsiteX81" fmla="*/ 1413997 w 4897678"/>
              <a:gd name="connsiteY81" fmla="*/ 334926 h 6858000"/>
              <a:gd name="connsiteX82" fmla="*/ 1442766 w 4897678"/>
              <a:gd name="connsiteY82" fmla="*/ 236597 h 6858000"/>
              <a:gd name="connsiteX83" fmla="*/ 1470206 w 4897678"/>
              <a:gd name="connsiteY83" fmla="*/ 182099 h 6858000"/>
              <a:gd name="connsiteX84" fmla="*/ 1462879 w 4897678"/>
              <a:gd name="connsiteY84" fmla="*/ 128551 h 6858000"/>
              <a:gd name="connsiteX85" fmla="*/ 1481070 w 4897678"/>
              <a:gd name="connsiteY85" fmla="*/ 69025 h 6858000"/>
              <a:gd name="connsiteX86" fmla="*/ 1504205 w 4897678"/>
              <a:gd name="connsiteY86" fmla="*/ 42915 h 6858000"/>
              <a:gd name="connsiteX87" fmla="*/ 1553576 w 4897678"/>
              <a:gd name="connsiteY87"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76460 w 4897678"/>
              <a:gd name="connsiteY28" fmla="*/ 5308801 h 6858000"/>
              <a:gd name="connsiteX29" fmla="*/ 378745 w 4897678"/>
              <a:gd name="connsiteY29" fmla="*/ 5296204 h 6858000"/>
              <a:gd name="connsiteX30" fmla="*/ 402007 w 4897678"/>
              <a:gd name="connsiteY30" fmla="*/ 5241278 h 6858000"/>
              <a:gd name="connsiteX31" fmla="*/ 410672 w 4897678"/>
              <a:gd name="connsiteY31" fmla="*/ 5231022 h 6858000"/>
              <a:gd name="connsiteX32" fmla="*/ 442663 w 4897678"/>
              <a:gd name="connsiteY32" fmla="*/ 5192994 h 6858000"/>
              <a:gd name="connsiteX33" fmla="*/ 488625 w 4897678"/>
              <a:gd name="connsiteY33" fmla="*/ 5065268 h 6858000"/>
              <a:gd name="connsiteX34" fmla="*/ 604868 w 4897678"/>
              <a:gd name="connsiteY34" fmla="*/ 4966224 h 6858000"/>
              <a:gd name="connsiteX35" fmla="*/ 739205 w 4897678"/>
              <a:gd name="connsiteY35" fmla="*/ 4844222 h 6858000"/>
              <a:gd name="connsiteX36" fmla="*/ 916267 w 4897678"/>
              <a:gd name="connsiteY36" fmla="*/ 4639226 h 6858000"/>
              <a:gd name="connsiteX37" fmla="*/ 960970 w 4897678"/>
              <a:gd name="connsiteY37" fmla="*/ 4458968 h 6858000"/>
              <a:gd name="connsiteX38" fmla="*/ 974467 w 4897678"/>
              <a:gd name="connsiteY38" fmla="*/ 4400454 h 6858000"/>
              <a:gd name="connsiteX39" fmla="*/ 1019252 w 4897678"/>
              <a:gd name="connsiteY39" fmla="*/ 4326337 h 6858000"/>
              <a:gd name="connsiteX40" fmla="*/ 1097435 w 4897678"/>
              <a:gd name="connsiteY40" fmla="*/ 4004432 h 6858000"/>
              <a:gd name="connsiteX41" fmla="*/ 1115477 w 4897678"/>
              <a:gd name="connsiteY41" fmla="*/ 3887430 h 6858000"/>
              <a:gd name="connsiteX42" fmla="*/ 1129980 w 4897678"/>
              <a:gd name="connsiteY42" fmla="*/ 3841018 h 6858000"/>
              <a:gd name="connsiteX43" fmla="*/ 1128054 w 4897678"/>
              <a:gd name="connsiteY43" fmla="*/ 3833633 h 6858000"/>
              <a:gd name="connsiteX44" fmla="*/ 1144766 w 4897678"/>
              <a:gd name="connsiteY44" fmla="*/ 3703595 h 6858000"/>
              <a:gd name="connsiteX45" fmla="*/ 1146269 w 4897678"/>
              <a:gd name="connsiteY45" fmla="*/ 3675779 h 6858000"/>
              <a:gd name="connsiteX46" fmla="*/ 1145250 w 4897678"/>
              <a:gd name="connsiteY46" fmla="*/ 3673177 h 6858000"/>
              <a:gd name="connsiteX47" fmla="*/ 1145144 w 4897678"/>
              <a:gd name="connsiteY47" fmla="*/ 3399727 h 6858000"/>
              <a:gd name="connsiteX48" fmla="*/ 1153102 w 4897678"/>
              <a:gd name="connsiteY48" fmla="*/ 3022588 h 6858000"/>
              <a:gd name="connsiteX49" fmla="*/ 1187493 w 4897678"/>
              <a:gd name="connsiteY49" fmla="*/ 2780324 h 6858000"/>
              <a:gd name="connsiteX50" fmla="*/ 1174471 w 4897678"/>
              <a:gd name="connsiteY50" fmla="*/ 2636046 h 6858000"/>
              <a:gd name="connsiteX51" fmla="*/ 1173030 w 4897678"/>
              <a:gd name="connsiteY51" fmla="*/ 2517573 h 6858000"/>
              <a:gd name="connsiteX52" fmla="*/ 1179971 w 4897678"/>
              <a:gd name="connsiteY52" fmla="*/ 2259305 h 6858000"/>
              <a:gd name="connsiteX53" fmla="*/ 1180091 w 4897678"/>
              <a:gd name="connsiteY53" fmla="*/ 2154737 h 6858000"/>
              <a:gd name="connsiteX54" fmla="*/ 1173497 w 4897678"/>
              <a:gd name="connsiteY54" fmla="*/ 2118139 h 6858000"/>
              <a:gd name="connsiteX55" fmla="*/ 1168754 w 4897678"/>
              <a:gd name="connsiteY55" fmla="*/ 2064932 h 6858000"/>
              <a:gd name="connsiteX56" fmla="*/ 1175360 w 4897678"/>
              <a:gd name="connsiteY56" fmla="*/ 2031780 h 6858000"/>
              <a:gd name="connsiteX57" fmla="*/ 1175420 w 4897678"/>
              <a:gd name="connsiteY57" fmla="*/ 2025741 h 6858000"/>
              <a:gd name="connsiteX58" fmla="*/ 1192392 w 4897678"/>
              <a:gd name="connsiteY58" fmla="*/ 1985855 h 6858000"/>
              <a:gd name="connsiteX59" fmla="*/ 1240537 w 4897678"/>
              <a:gd name="connsiteY59" fmla="*/ 1810891 h 6858000"/>
              <a:gd name="connsiteX60" fmla="*/ 1262324 w 4897678"/>
              <a:gd name="connsiteY60" fmla="*/ 1680343 h 6858000"/>
              <a:gd name="connsiteX61" fmla="*/ 1264475 w 4897678"/>
              <a:gd name="connsiteY61" fmla="*/ 1634781 h 6858000"/>
              <a:gd name="connsiteX62" fmla="*/ 1268425 w 4897678"/>
              <a:gd name="connsiteY62" fmla="*/ 1558391 h 6858000"/>
              <a:gd name="connsiteX63" fmla="*/ 1263100 w 4897678"/>
              <a:gd name="connsiteY63" fmla="*/ 1489998 h 6858000"/>
              <a:gd name="connsiteX64" fmla="*/ 1286195 w 4897678"/>
              <a:gd name="connsiteY64" fmla="*/ 1421105 h 6858000"/>
              <a:gd name="connsiteX65" fmla="*/ 1298315 w 4897678"/>
              <a:gd name="connsiteY65" fmla="*/ 1361656 h 6858000"/>
              <a:gd name="connsiteX66" fmla="*/ 1294008 w 4897678"/>
              <a:gd name="connsiteY66" fmla="*/ 1357170 h 6858000"/>
              <a:gd name="connsiteX67" fmla="*/ 1295031 w 4897678"/>
              <a:gd name="connsiteY67" fmla="*/ 1349556 h 6858000"/>
              <a:gd name="connsiteX68" fmla="*/ 1301170 w 4897678"/>
              <a:gd name="connsiteY68" fmla="*/ 1345177 h 6858000"/>
              <a:gd name="connsiteX69" fmla="*/ 1337115 w 4897678"/>
              <a:gd name="connsiteY69" fmla="*/ 1249089 h 6858000"/>
              <a:gd name="connsiteX70" fmla="*/ 1335308 w 4897678"/>
              <a:gd name="connsiteY70" fmla="*/ 1164961 h 6858000"/>
              <a:gd name="connsiteX71" fmla="*/ 1365049 w 4897678"/>
              <a:gd name="connsiteY71" fmla="*/ 1102487 h 6858000"/>
              <a:gd name="connsiteX72" fmla="*/ 1380977 w 4897678"/>
              <a:gd name="connsiteY72" fmla="*/ 1051638 h 6858000"/>
              <a:gd name="connsiteX73" fmla="*/ 1360650 w 4897678"/>
              <a:gd name="connsiteY73" fmla="*/ 950605 h 6858000"/>
              <a:gd name="connsiteX74" fmla="*/ 1321700 w 4897678"/>
              <a:gd name="connsiteY74" fmla="*/ 890133 h 6858000"/>
              <a:gd name="connsiteX75" fmla="*/ 1306943 w 4897678"/>
              <a:gd name="connsiteY75" fmla="*/ 779617 h 6858000"/>
              <a:gd name="connsiteX76" fmla="*/ 1304115 w 4897678"/>
              <a:gd name="connsiteY76" fmla="*/ 737583 h 6858000"/>
              <a:gd name="connsiteX77" fmla="*/ 1363659 w 4897678"/>
              <a:gd name="connsiteY77" fmla="*/ 600848 h 6858000"/>
              <a:gd name="connsiteX78" fmla="*/ 1357066 w 4897678"/>
              <a:gd name="connsiteY78" fmla="*/ 530653 h 6858000"/>
              <a:gd name="connsiteX79" fmla="*/ 1373630 w 4897678"/>
              <a:gd name="connsiteY79" fmla="*/ 455615 h 6858000"/>
              <a:gd name="connsiteX80" fmla="*/ 1413997 w 4897678"/>
              <a:gd name="connsiteY80" fmla="*/ 334926 h 6858000"/>
              <a:gd name="connsiteX81" fmla="*/ 1442766 w 4897678"/>
              <a:gd name="connsiteY81" fmla="*/ 236597 h 6858000"/>
              <a:gd name="connsiteX82" fmla="*/ 1470206 w 4897678"/>
              <a:gd name="connsiteY82" fmla="*/ 182099 h 6858000"/>
              <a:gd name="connsiteX83" fmla="*/ 1462879 w 4897678"/>
              <a:gd name="connsiteY83" fmla="*/ 128551 h 6858000"/>
              <a:gd name="connsiteX84" fmla="*/ 1481070 w 4897678"/>
              <a:gd name="connsiteY84" fmla="*/ 69025 h 6858000"/>
              <a:gd name="connsiteX85" fmla="*/ 1504205 w 4897678"/>
              <a:gd name="connsiteY85" fmla="*/ 42915 h 6858000"/>
              <a:gd name="connsiteX86" fmla="*/ 1553576 w 4897678"/>
              <a:gd name="connsiteY86"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76460 w 4897678"/>
              <a:gd name="connsiteY28" fmla="*/ 5308801 h 6858000"/>
              <a:gd name="connsiteX29" fmla="*/ 402007 w 4897678"/>
              <a:gd name="connsiteY29" fmla="*/ 5241278 h 6858000"/>
              <a:gd name="connsiteX30" fmla="*/ 410672 w 4897678"/>
              <a:gd name="connsiteY30" fmla="*/ 5231022 h 6858000"/>
              <a:gd name="connsiteX31" fmla="*/ 442663 w 4897678"/>
              <a:gd name="connsiteY31" fmla="*/ 5192994 h 6858000"/>
              <a:gd name="connsiteX32" fmla="*/ 488625 w 4897678"/>
              <a:gd name="connsiteY32" fmla="*/ 5065268 h 6858000"/>
              <a:gd name="connsiteX33" fmla="*/ 604868 w 4897678"/>
              <a:gd name="connsiteY33" fmla="*/ 4966224 h 6858000"/>
              <a:gd name="connsiteX34" fmla="*/ 739205 w 4897678"/>
              <a:gd name="connsiteY34" fmla="*/ 4844222 h 6858000"/>
              <a:gd name="connsiteX35" fmla="*/ 916267 w 4897678"/>
              <a:gd name="connsiteY35" fmla="*/ 4639226 h 6858000"/>
              <a:gd name="connsiteX36" fmla="*/ 960970 w 4897678"/>
              <a:gd name="connsiteY36" fmla="*/ 4458968 h 6858000"/>
              <a:gd name="connsiteX37" fmla="*/ 974467 w 4897678"/>
              <a:gd name="connsiteY37" fmla="*/ 4400454 h 6858000"/>
              <a:gd name="connsiteX38" fmla="*/ 1019252 w 4897678"/>
              <a:gd name="connsiteY38" fmla="*/ 4326337 h 6858000"/>
              <a:gd name="connsiteX39" fmla="*/ 1097435 w 4897678"/>
              <a:gd name="connsiteY39" fmla="*/ 4004432 h 6858000"/>
              <a:gd name="connsiteX40" fmla="*/ 1115477 w 4897678"/>
              <a:gd name="connsiteY40" fmla="*/ 3887430 h 6858000"/>
              <a:gd name="connsiteX41" fmla="*/ 1129980 w 4897678"/>
              <a:gd name="connsiteY41" fmla="*/ 3841018 h 6858000"/>
              <a:gd name="connsiteX42" fmla="*/ 1128054 w 4897678"/>
              <a:gd name="connsiteY42" fmla="*/ 3833633 h 6858000"/>
              <a:gd name="connsiteX43" fmla="*/ 1144766 w 4897678"/>
              <a:gd name="connsiteY43" fmla="*/ 3703595 h 6858000"/>
              <a:gd name="connsiteX44" fmla="*/ 1146269 w 4897678"/>
              <a:gd name="connsiteY44" fmla="*/ 3675779 h 6858000"/>
              <a:gd name="connsiteX45" fmla="*/ 1145250 w 4897678"/>
              <a:gd name="connsiteY45" fmla="*/ 3673177 h 6858000"/>
              <a:gd name="connsiteX46" fmla="*/ 1145144 w 4897678"/>
              <a:gd name="connsiteY46" fmla="*/ 3399727 h 6858000"/>
              <a:gd name="connsiteX47" fmla="*/ 1153102 w 4897678"/>
              <a:gd name="connsiteY47" fmla="*/ 3022588 h 6858000"/>
              <a:gd name="connsiteX48" fmla="*/ 1187493 w 4897678"/>
              <a:gd name="connsiteY48" fmla="*/ 2780324 h 6858000"/>
              <a:gd name="connsiteX49" fmla="*/ 1174471 w 4897678"/>
              <a:gd name="connsiteY49" fmla="*/ 2636046 h 6858000"/>
              <a:gd name="connsiteX50" fmla="*/ 1173030 w 4897678"/>
              <a:gd name="connsiteY50" fmla="*/ 2517573 h 6858000"/>
              <a:gd name="connsiteX51" fmla="*/ 1179971 w 4897678"/>
              <a:gd name="connsiteY51" fmla="*/ 2259305 h 6858000"/>
              <a:gd name="connsiteX52" fmla="*/ 1180091 w 4897678"/>
              <a:gd name="connsiteY52" fmla="*/ 2154737 h 6858000"/>
              <a:gd name="connsiteX53" fmla="*/ 1173497 w 4897678"/>
              <a:gd name="connsiteY53" fmla="*/ 2118139 h 6858000"/>
              <a:gd name="connsiteX54" fmla="*/ 1168754 w 4897678"/>
              <a:gd name="connsiteY54" fmla="*/ 2064932 h 6858000"/>
              <a:gd name="connsiteX55" fmla="*/ 1175360 w 4897678"/>
              <a:gd name="connsiteY55" fmla="*/ 2031780 h 6858000"/>
              <a:gd name="connsiteX56" fmla="*/ 1175420 w 4897678"/>
              <a:gd name="connsiteY56" fmla="*/ 2025741 h 6858000"/>
              <a:gd name="connsiteX57" fmla="*/ 1192392 w 4897678"/>
              <a:gd name="connsiteY57" fmla="*/ 1985855 h 6858000"/>
              <a:gd name="connsiteX58" fmla="*/ 1240537 w 4897678"/>
              <a:gd name="connsiteY58" fmla="*/ 1810891 h 6858000"/>
              <a:gd name="connsiteX59" fmla="*/ 1262324 w 4897678"/>
              <a:gd name="connsiteY59" fmla="*/ 1680343 h 6858000"/>
              <a:gd name="connsiteX60" fmla="*/ 1264475 w 4897678"/>
              <a:gd name="connsiteY60" fmla="*/ 1634781 h 6858000"/>
              <a:gd name="connsiteX61" fmla="*/ 1268425 w 4897678"/>
              <a:gd name="connsiteY61" fmla="*/ 1558391 h 6858000"/>
              <a:gd name="connsiteX62" fmla="*/ 1263100 w 4897678"/>
              <a:gd name="connsiteY62" fmla="*/ 1489998 h 6858000"/>
              <a:gd name="connsiteX63" fmla="*/ 1286195 w 4897678"/>
              <a:gd name="connsiteY63" fmla="*/ 1421105 h 6858000"/>
              <a:gd name="connsiteX64" fmla="*/ 1298315 w 4897678"/>
              <a:gd name="connsiteY64" fmla="*/ 1361656 h 6858000"/>
              <a:gd name="connsiteX65" fmla="*/ 1294008 w 4897678"/>
              <a:gd name="connsiteY65" fmla="*/ 1357170 h 6858000"/>
              <a:gd name="connsiteX66" fmla="*/ 1295031 w 4897678"/>
              <a:gd name="connsiteY66" fmla="*/ 1349556 h 6858000"/>
              <a:gd name="connsiteX67" fmla="*/ 1301170 w 4897678"/>
              <a:gd name="connsiteY67" fmla="*/ 1345177 h 6858000"/>
              <a:gd name="connsiteX68" fmla="*/ 1337115 w 4897678"/>
              <a:gd name="connsiteY68" fmla="*/ 1249089 h 6858000"/>
              <a:gd name="connsiteX69" fmla="*/ 1335308 w 4897678"/>
              <a:gd name="connsiteY69" fmla="*/ 1164961 h 6858000"/>
              <a:gd name="connsiteX70" fmla="*/ 1365049 w 4897678"/>
              <a:gd name="connsiteY70" fmla="*/ 1102487 h 6858000"/>
              <a:gd name="connsiteX71" fmla="*/ 1380977 w 4897678"/>
              <a:gd name="connsiteY71" fmla="*/ 1051638 h 6858000"/>
              <a:gd name="connsiteX72" fmla="*/ 1360650 w 4897678"/>
              <a:gd name="connsiteY72" fmla="*/ 950605 h 6858000"/>
              <a:gd name="connsiteX73" fmla="*/ 1321700 w 4897678"/>
              <a:gd name="connsiteY73" fmla="*/ 890133 h 6858000"/>
              <a:gd name="connsiteX74" fmla="*/ 1306943 w 4897678"/>
              <a:gd name="connsiteY74" fmla="*/ 779617 h 6858000"/>
              <a:gd name="connsiteX75" fmla="*/ 1304115 w 4897678"/>
              <a:gd name="connsiteY75" fmla="*/ 737583 h 6858000"/>
              <a:gd name="connsiteX76" fmla="*/ 1363659 w 4897678"/>
              <a:gd name="connsiteY76" fmla="*/ 600848 h 6858000"/>
              <a:gd name="connsiteX77" fmla="*/ 1357066 w 4897678"/>
              <a:gd name="connsiteY77" fmla="*/ 530653 h 6858000"/>
              <a:gd name="connsiteX78" fmla="*/ 1373630 w 4897678"/>
              <a:gd name="connsiteY78" fmla="*/ 455615 h 6858000"/>
              <a:gd name="connsiteX79" fmla="*/ 1413997 w 4897678"/>
              <a:gd name="connsiteY79" fmla="*/ 334926 h 6858000"/>
              <a:gd name="connsiteX80" fmla="*/ 1442766 w 4897678"/>
              <a:gd name="connsiteY80" fmla="*/ 236597 h 6858000"/>
              <a:gd name="connsiteX81" fmla="*/ 1470206 w 4897678"/>
              <a:gd name="connsiteY81" fmla="*/ 182099 h 6858000"/>
              <a:gd name="connsiteX82" fmla="*/ 1462879 w 4897678"/>
              <a:gd name="connsiteY82" fmla="*/ 128551 h 6858000"/>
              <a:gd name="connsiteX83" fmla="*/ 1481070 w 4897678"/>
              <a:gd name="connsiteY83" fmla="*/ 69025 h 6858000"/>
              <a:gd name="connsiteX84" fmla="*/ 1504205 w 4897678"/>
              <a:gd name="connsiteY84" fmla="*/ 42915 h 6858000"/>
              <a:gd name="connsiteX85" fmla="*/ 1553576 w 4897678"/>
              <a:gd name="connsiteY85"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445799 w 4897678"/>
              <a:gd name="connsiteY28" fmla="*/ 5395474 h 6858000"/>
              <a:gd name="connsiteX29" fmla="*/ 402007 w 4897678"/>
              <a:gd name="connsiteY29" fmla="*/ 5241278 h 6858000"/>
              <a:gd name="connsiteX30" fmla="*/ 410672 w 4897678"/>
              <a:gd name="connsiteY30" fmla="*/ 5231022 h 6858000"/>
              <a:gd name="connsiteX31" fmla="*/ 442663 w 4897678"/>
              <a:gd name="connsiteY31" fmla="*/ 5192994 h 6858000"/>
              <a:gd name="connsiteX32" fmla="*/ 488625 w 4897678"/>
              <a:gd name="connsiteY32" fmla="*/ 5065268 h 6858000"/>
              <a:gd name="connsiteX33" fmla="*/ 604868 w 4897678"/>
              <a:gd name="connsiteY33" fmla="*/ 4966224 h 6858000"/>
              <a:gd name="connsiteX34" fmla="*/ 739205 w 4897678"/>
              <a:gd name="connsiteY34" fmla="*/ 4844222 h 6858000"/>
              <a:gd name="connsiteX35" fmla="*/ 916267 w 4897678"/>
              <a:gd name="connsiteY35" fmla="*/ 4639226 h 6858000"/>
              <a:gd name="connsiteX36" fmla="*/ 960970 w 4897678"/>
              <a:gd name="connsiteY36" fmla="*/ 4458968 h 6858000"/>
              <a:gd name="connsiteX37" fmla="*/ 974467 w 4897678"/>
              <a:gd name="connsiteY37" fmla="*/ 4400454 h 6858000"/>
              <a:gd name="connsiteX38" fmla="*/ 1019252 w 4897678"/>
              <a:gd name="connsiteY38" fmla="*/ 4326337 h 6858000"/>
              <a:gd name="connsiteX39" fmla="*/ 1097435 w 4897678"/>
              <a:gd name="connsiteY39" fmla="*/ 4004432 h 6858000"/>
              <a:gd name="connsiteX40" fmla="*/ 1115477 w 4897678"/>
              <a:gd name="connsiteY40" fmla="*/ 3887430 h 6858000"/>
              <a:gd name="connsiteX41" fmla="*/ 1129980 w 4897678"/>
              <a:gd name="connsiteY41" fmla="*/ 3841018 h 6858000"/>
              <a:gd name="connsiteX42" fmla="*/ 1128054 w 4897678"/>
              <a:gd name="connsiteY42" fmla="*/ 3833633 h 6858000"/>
              <a:gd name="connsiteX43" fmla="*/ 1144766 w 4897678"/>
              <a:gd name="connsiteY43" fmla="*/ 3703595 h 6858000"/>
              <a:gd name="connsiteX44" fmla="*/ 1146269 w 4897678"/>
              <a:gd name="connsiteY44" fmla="*/ 3675779 h 6858000"/>
              <a:gd name="connsiteX45" fmla="*/ 1145250 w 4897678"/>
              <a:gd name="connsiteY45" fmla="*/ 3673177 h 6858000"/>
              <a:gd name="connsiteX46" fmla="*/ 1145144 w 4897678"/>
              <a:gd name="connsiteY46" fmla="*/ 3399727 h 6858000"/>
              <a:gd name="connsiteX47" fmla="*/ 1153102 w 4897678"/>
              <a:gd name="connsiteY47" fmla="*/ 3022588 h 6858000"/>
              <a:gd name="connsiteX48" fmla="*/ 1187493 w 4897678"/>
              <a:gd name="connsiteY48" fmla="*/ 2780324 h 6858000"/>
              <a:gd name="connsiteX49" fmla="*/ 1174471 w 4897678"/>
              <a:gd name="connsiteY49" fmla="*/ 2636046 h 6858000"/>
              <a:gd name="connsiteX50" fmla="*/ 1173030 w 4897678"/>
              <a:gd name="connsiteY50" fmla="*/ 2517573 h 6858000"/>
              <a:gd name="connsiteX51" fmla="*/ 1179971 w 4897678"/>
              <a:gd name="connsiteY51" fmla="*/ 2259305 h 6858000"/>
              <a:gd name="connsiteX52" fmla="*/ 1180091 w 4897678"/>
              <a:gd name="connsiteY52" fmla="*/ 2154737 h 6858000"/>
              <a:gd name="connsiteX53" fmla="*/ 1173497 w 4897678"/>
              <a:gd name="connsiteY53" fmla="*/ 2118139 h 6858000"/>
              <a:gd name="connsiteX54" fmla="*/ 1168754 w 4897678"/>
              <a:gd name="connsiteY54" fmla="*/ 2064932 h 6858000"/>
              <a:gd name="connsiteX55" fmla="*/ 1175360 w 4897678"/>
              <a:gd name="connsiteY55" fmla="*/ 2031780 h 6858000"/>
              <a:gd name="connsiteX56" fmla="*/ 1175420 w 4897678"/>
              <a:gd name="connsiteY56" fmla="*/ 2025741 h 6858000"/>
              <a:gd name="connsiteX57" fmla="*/ 1192392 w 4897678"/>
              <a:gd name="connsiteY57" fmla="*/ 1985855 h 6858000"/>
              <a:gd name="connsiteX58" fmla="*/ 1240537 w 4897678"/>
              <a:gd name="connsiteY58" fmla="*/ 1810891 h 6858000"/>
              <a:gd name="connsiteX59" fmla="*/ 1262324 w 4897678"/>
              <a:gd name="connsiteY59" fmla="*/ 1680343 h 6858000"/>
              <a:gd name="connsiteX60" fmla="*/ 1264475 w 4897678"/>
              <a:gd name="connsiteY60" fmla="*/ 1634781 h 6858000"/>
              <a:gd name="connsiteX61" fmla="*/ 1268425 w 4897678"/>
              <a:gd name="connsiteY61" fmla="*/ 1558391 h 6858000"/>
              <a:gd name="connsiteX62" fmla="*/ 1263100 w 4897678"/>
              <a:gd name="connsiteY62" fmla="*/ 1489998 h 6858000"/>
              <a:gd name="connsiteX63" fmla="*/ 1286195 w 4897678"/>
              <a:gd name="connsiteY63" fmla="*/ 1421105 h 6858000"/>
              <a:gd name="connsiteX64" fmla="*/ 1298315 w 4897678"/>
              <a:gd name="connsiteY64" fmla="*/ 1361656 h 6858000"/>
              <a:gd name="connsiteX65" fmla="*/ 1294008 w 4897678"/>
              <a:gd name="connsiteY65" fmla="*/ 1357170 h 6858000"/>
              <a:gd name="connsiteX66" fmla="*/ 1295031 w 4897678"/>
              <a:gd name="connsiteY66" fmla="*/ 1349556 h 6858000"/>
              <a:gd name="connsiteX67" fmla="*/ 1301170 w 4897678"/>
              <a:gd name="connsiteY67" fmla="*/ 1345177 h 6858000"/>
              <a:gd name="connsiteX68" fmla="*/ 1337115 w 4897678"/>
              <a:gd name="connsiteY68" fmla="*/ 1249089 h 6858000"/>
              <a:gd name="connsiteX69" fmla="*/ 1335308 w 4897678"/>
              <a:gd name="connsiteY69" fmla="*/ 1164961 h 6858000"/>
              <a:gd name="connsiteX70" fmla="*/ 1365049 w 4897678"/>
              <a:gd name="connsiteY70" fmla="*/ 1102487 h 6858000"/>
              <a:gd name="connsiteX71" fmla="*/ 1380977 w 4897678"/>
              <a:gd name="connsiteY71" fmla="*/ 1051638 h 6858000"/>
              <a:gd name="connsiteX72" fmla="*/ 1360650 w 4897678"/>
              <a:gd name="connsiteY72" fmla="*/ 950605 h 6858000"/>
              <a:gd name="connsiteX73" fmla="*/ 1321700 w 4897678"/>
              <a:gd name="connsiteY73" fmla="*/ 890133 h 6858000"/>
              <a:gd name="connsiteX74" fmla="*/ 1306943 w 4897678"/>
              <a:gd name="connsiteY74" fmla="*/ 779617 h 6858000"/>
              <a:gd name="connsiteX75" fmla="*/ 1304115 w 4897678"/>
              <a:gd name="connsiteY75" fmla="*/ 737583 h 6858000"/>
              <a:gd name="connsiteX76" fmla="*/ 1363659 w 4897678"/>
              <a:gd name="connsiteY76" fmla="*/ 600848 h 6858000"/>
              <a:gd name="connsiteX77" fmla="*/ 1357066 w 4897678"/>
              <a:gd name="connsiteY77" fmla="*/ 530653 h 6858000"/>
              <a:gd name="connsiteX78" fmla="*/ 1373630 w 4897678"/>
              <a:gd name="connsiteY78" fmla="*/ 455615 h 6858000"/>
              <a:gd name="connsiteX79" fmla="*/ 1413997 w 4897678"/>
              <a:gd name="connsiteY79" fmla="*/ 334926 h 6858000"/>
              <a:gd name="connsiteX80" fmla="*/ 1442766 w 4897678"/>
              <a:gd name="connsiteY80" fmla="*/ 236597 h 6858000"/>
              <a:gd name="connsiteX81" fmla="*/ 1470206 w 4897678"/>
              <a:gd name="connsiteY81" fmla="*/ 182099 h 6858000"/>
              <a:gd name="connsiteX82" fmla="*/ 1462879 w 4897678"/>
              <a:gd name="connsiteY82" fmla="*/ 128551 h 6858000"/>
              <a:gd name="connsiteX83" fmla="*/ 1481070 w 4897678"/>
              <a:gd name="connsiteY83" fmla="*/ 69025 h 6858000"/>
              <a:gd name="connsiteX84" fmla="*/ 1504205 w 4897678"/>
              <a:gd name="connsiteY84" fmla="*/ 42915 h 6858000"/>
              <a:gd name="connsiteX85" fmla="*/ 1553576 w 4897678"/>
              <a:gd name="connsiteY85"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402007 w 4897678"/>
              <a:gd name="connsiteY29" fmla="*/ 5241278 h 6858000"/>
              <a:gd name="connsiteX30" fmla="*/ 410672 w 4897678"/>
              <a:gd name="connsiteY30" fmla="*/ 5231022 h 6858000"/>
              <a:gd name="connsiteX31" fmla="*/ 442663 w 4897678"/>
              <a:gd name="connsiteY31" fmla="*/ 5192994 h 6858000"/>
              <a:gd name="connsiteX32" fmla="*/ 488625 w 4897678"/>
              <a:gd name="connsiteY32" fmla="*/ 5065268 h 6858000"/>
              <a:gd name="connsiteX33" fmla="*/ 604868 w 4897678"/>
              <a:gd name="connsiteY33" fmla="*/ 4966224 h 6858000"/>
              <a:gd name="connsiteX34" fmla="*/ 739205 w 4897678"/>
              <a:gd name="connsiteY34" fmla="*/ 4844222 h 6858000"/>
              <a:gd name="connsiteX35" fmla="*/ 916267 w 4897678"/>
              <a:gd name="connsiteY35" fmla="*/ 4639226 h 6858000"/>
              <a:gd name="connsiteX36" fmla="*/ 960970 w 4897678"/>
              <a:gd name="connsiteY36" fmla="*/ 4458968 h 6858000"/>
              <a:gd name="connsiteX37" fmla="*/ 974467 w 4897678"/>
              <a:gd name="connsiteY37" fmla="*/ 4400454 h 6858000"/>
              <a:gd name="connsiteX38" fmla="*/ 1019252 w 4897678"/>
              <a:gd name="connsiteY38" fmla="*/ 4326337 h 6858000"/>
              <a:gd name="connsiteX39" fmla="*/ 1097435 w 4897678"/>
              <a:gd name="connsiteY39" fmla="*/ 4004432 h 6858000"/>
              <a:gd name="connsiteX40" fmla="*/ 1115477 w 4897678"/>
              <a:gd name="connsiteY40" fmla="*/ 3887430 h 6858000"/>
              <a:gd name="connsiteX41" fmla="*/ 1129980 w 4897678"/>
              <a:gd name="connsiteY41" fmla="*/ 3841018 h 6858000"/>
              <a:gd name="connsiteX42" fmla="*/ 1128054 w 4897678"/>
              <a:gd name="connsiteY42" fmla="*/ 3833633 h 6858000"/>
              <a:gd name="connsiteX43" fmla="*/ 1144766 w 4897678"/>
              <a:gd name="connsiteY43" fmla="*/ 3703595 h 6858000"/>
              <a:gd name="connsiteX44" fmla="*/ 1146269 w 4897678"/>
              <a:gd name="connsiteY44" fmla="*/ 3675779 h 6858000"/>
              <a:gd name="connsiteX45" fmla="*/ 1145250 w 4897678"/>
              <a:gd name="connsiteY45" fmla="*/ 3673177 h 6858000"/>
              <a:gd name="connsiteX46" fmla="*/ 1145144 w 4897678"/>
              <a:gd name="connsiteY46" fmla="*/ 3399727 h 6858000"/>
              <a:gd name="connsiteX47" fmla="*/ 1153102 w 4897678"/>
              <a:gd name="connsiteY47" fmla="*/ 3022588 h 6858000"/>
              <a:gd name="connsiteX48" fmla="*/ 1187493 w 4897678"/>
              <a:gd name="connsiteY48" fmla="*/ 2780324 h 6858000"/>
              <a:gd name="connsiteX49" fmla="*/ 1174471 w 4897678"/>
              <a:gd name="connsiteY49" fmla="*/ 2636046 h 6858000"/>
              <a:gd name="connsiteX50" fmla="*/ 1173030 w 4897678"/>
              <a:gd name="connsiteY50" fmla="*/ 2517573 h 6858000"/>
              <a:gd name="connsiteX51" fmla="*/ 1179971 w 4897678"/>
              <a:gd name="connsiteY51" fmla="*/ 2259305 h 6858000"/>
              <a:gd name="connsiteX52" fmla="*/ 1180091 w 4897678"/>
              <a:gd name="connsiteY52" fmla="*/ 2154737 h 6858000"/>
              <a:gd name="connsiteX53" fmla="*/ 1173497 w 4897678"/>
              <a:gd name="connsiteY53" fmla="*/ 2118139 h 6858000"/>
              <a:gd name="connsiteX54" fmla="*/ 1168754 w 4897678"/>
              <a:gd name="connsiteY54" fmla="*/ 2064932 h 6858000"/>
              <a:gd name="connsiteX55" fmla="*/ 1175360 w 4897678"/>
              <a:gd name="connsiteY55" fmla="*/ 2031780 h 6858000"/>
              <a:gd name="connsiteX56" fmla="*/ 1175420 w 4897678"/>
              <a:gd name="connsiteY56" fmla="*/ 2025741 h 6858000"/>
              <a:gd name="connsiteX57" fmla="*/ 1192392 w 4897678"/>
              <a:gd name="connsiteY57" fmla="*/ 1985855 h 6858000"/>
              <a:gd name="connsiteX58" fmla="*/ 1240537 w 4897678"/>
              <a:gd name="connsiteY58" fmla="*/ 1810891 h 6858000"/>
              <a:gd name="connsiteX59" fmla="*/ 1262324 w 4897678"/>
              <a:gd name="connsiteY59" fmla="*/ 1680343 h 6858000"/>
              <a:gd name="connsiteX60" fmla="*/ 1264475 w 4897678"/>
              <a:gd name="connsiteY60" fmla="*/ 1634781 h 6858000"/>
              <a:gd name="connsiteX61" fmla="*/ 1268425 w 4897678"/>
              <a:gd name="connsiteY61" fmla="*/ 1558391 h 6858000"/>
              <a:gd name="connsiteX62" fmla="*/ 1263100 w 4897678"/>
              <a:gd name="connsiteY62" fmla="*/ 1489998 h 6858000"/>
              <a:gd name="connsiteX63" fmla="*/ 1286195 w 4897678"/>
              <a:gd name="connsiteY63" fmla="*/ 1421105 h 6858000"/>
              <a:gd name="connsiteX64" fmla="*/ 1298315 w 4897678"/>
              <a:gd name="connsiteY64" fmla="*/ 1361656 h 6858000"/>
              <a:gd name="connsiteX65" fmla="*/ 1294008 w 4897678"/>
              <a:gd name="connsiteY65" fmla="*/ 1357170 h 6858000"/>
              <a:gd name="connsiteX66" fmla="*/ 1295031 w 4897678"/>
              <a:gd name="connsiteY66" fmla="*/ 1349556 h 6858000"/>
              <a:gd name="connsiteX67" fmla="*/ 1301170 w 4897678"/>
              <a:gd name="connsiteY67" fmla="*/ 1345177 h 6858000"/>
              <a:gd name="connsiteX68" fmla="*/ 1337115 w 4897678"/>
              <a:gd name="connsiteY68" fmla="*/ 1249089 h 6858000"/>
              <a:gd name="connsiteX69" fmla="*/ 1335308 w 4897678"/>
              <a:gd name="connsiteY69" fmla="*/ 1164961 h 6858000"/>
              <a:gd name="connsiteX70" fmla="*/ 1365049 w 4897678"/>
              <a:gd name="connsiteY70" fmla="*/ 1102487 h 6858000"/>
              <a:gd name="connsiteX71" fmla="*/ 1380977 w 4897678"/>
              <a:gd name="connsiteY71" fmla="*/ 1051638 h 6858000"/>
              <a:gd name="connsiteX72" fmla="*/ 1360650 w 4897678"/>
              <a:gd name="connsiteY72" fmla="*/ 950605 h 6858000"/>
              <a:gd name="connsiteX73" fmla="*/ 1321700 w 4897678"/>
              <a:gd name="connsiteY73" fmla="*/ 890133 h 6858000"/>
              <a:gd name="connsiteX74" fmla="*/ 1306943 w 4897678"/>
              <a:gd name="connsiteY74" fmla="*/ 779617 h 6858000"/>
              <a:gd name="connsiteX75" fmla="*/ 1304115 w 4897678"/>
              <a:gd name="connsiteY75" fmla="*/ 737583 h 6858000"/>
              <a:gd name="connsiteX76" fmla="*/ 1363659 w 4897678"/>
              <a:gd name="connsiteY76" fmla="*/ 600848 h 6858000"/>
              <a:gd name="connsiteX77" fmla="*/ 1357066 w 4897678"/>
              <a:gd name="connsiteY77" fmla="*/ 530653 h 6858000"/>
              <a:gd name="connsiteX78" fmla="*/ 1373630 w 4897678"/>
              <a:gd name="connsiteY78" fmla="*/ 455615 h 6858000"/>
              <a:gd name="connsiteX79" fmla="*/ 1413997 w 4897678"/>
              <a:gd name="connsiteY79" fmla="*/ 334926 h 6858000"/>
              <a:gd name="connsiteX80" fmla="*/ 1442766 w 4897678"/>
              <a:gd name="connsiteY80" fmla="*/ 236597 h 6858000"/>
              <a:gd name="connsiteX81" fmla="*/ 1470206 w 4897678"/>
              <a:gd name="connsiteY81" fmla="*/ 182099 h 6858000"/>
              <a:gd name="connsiteX82" fmla="*/ 1462879 w 4897678"/>
              <a:gd name="connsiteY82" fmla="*/ 128551 h 6858000"/>
              <a:gd name="connsiteX83" fmla="*/ 1481070 w 4897678"/>
              <a:gd name="connsiteY83" fmla="*/ 69025 h 6858000"/>
              <a:gd name="connsiteX84" fmla="*/ 1504205 w 4897678"/>
              <a:gd name="connsiteY84" fmla="*/ 42915 h 6858000"/>
              <a:gd name="connsiteX85" fmla="*/ 1553576 w 4897678"/>
              <a:gd name="connsiteY85"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402007 w 4897678"/>
              <a:gd name="connsiteY29" fmla="*/ 5241278 h 6858000"/>
              <a:gd name="connsiteX30" fmla="*/ 410672 w 4897678"/>
              <a:gd name="connsiteY30" fmla="*/ 5231022 h 6858000"/>
              <a:gd name="connsiteX31" fmla="*/ 442663 w 4897678"/>
              <a:gd name="connsiteY31" fmla="*/ 5192994 h 6858000"/>
              <a:gd name="connsiteX32" fmla="*/ 604868 w 4897678"/>
              <a:gd name="connsiteY32" fmla="*/ 4966224 h 6858000"/>
              <a:gd name="connsiteX33" fmla="*/ 739205 w 4897678"/>
              <a:gd name="connsiteY33" fmla="*/ 4844222 h 6858000"/>
              <a:gd name="connsiteX34" fmla="*/ 916267 w 4897678"/>
              <a:gd name="connsiteY34" fmla="*/ 4639226 h 6858000"/>
              <a:gd name="connsiteX35" fmla="*/ 960970 w 4897678"/>
              <a:gd name="connsiteY35" fmla="*/ 4458968 h 6858000"/>
              <a:gd name="connsiteX36" fmla="*/ 974467 w 4897678"/>
              <a:gd name="connsiteY36" fmla="*/ 4400454 h 6858000"/>
              <a:gd name="connsiteX37" fmla="*/ 1019252 w 4897678"/>
              <a:gd name="connsiteY37" fmla="*/ 4326337 h 6858000"/>
              <a:gd name="connsiteX38" fmla="*/ 1097435 w 4897678"/>
              <a:gd name="connsiteY38" fmla="*/ 4004432 h 6858000"/>
              <a:gd name="connsiteX39" fmla="*/ 1115477 w 4897678"/>
              <a:gd name="connsiteY39" fmla="*/ 3887430 h 6858000"/>
              <a:gd name="connsiteX40" fmla="*/ 1129980 w 4897678"/>
              <a:gd name="connsiteY40" fmla="*/ 3841018 h 6858000"/>
              <a:gd name="connsiteX41" fmla="*/ 1128054 w 4897678"/>
              <a:gd name="connsiteY41" fmla="*/ 3833633 h 6858000"/>
              <a:gd name="connsiteX42" fmla="*/ 1144766 w 4897678"/>
              <a:gd name="connsiteY42" fmla="*/ 3703595 h 6858000"/>
              <a:gd name="connsiteX43" fmla="*/ 1146269 w 4897678"/>
              <a:gd name="connsiteY43" fmla="*/ 3675779 h 6858000"/>
              <a:gd name="connsiteX44" fmla="*/ 1145250 w 4897678"/>
              <a:gd name="connsiteY44" fmla="*/ 3673177 h 6858000"/>
              <a:gd name="connsiteX45" fmla="*/ 1145144 w 4897678"/>
              <a:gd name="connsiteY45" fmla="*/ 3399727 h 6858000"/>
              <a:gd name="connsiteX46" fmla="*/ 1153102 w 4897678"/>
              <a:gd name="connsiteY46" fmla="*/ 3022588 h 6858000"/>
              <a:gd name="connsiteX47" fmla="*/ 1187493 w 4897678"/>
              <a:gd name="connsiteY47" fmla="*/ 2780324 h 6858000"/>
              <a:gd name="connsiteX48" fmla="*/ 1174471 w 4897678"/>
              <a:gd name="connsiteY48" fmla="*/ 2636046 h 6858000"/>
              <a:gd name="connsiteX49" fmla="*/ 1173030 w 4897678"/>
              <a:gd name="connsiteY49" fmla="*/ 2517573 h 6858000"/>
              <a:gd name="connsiteX50" fmla="*/ 1179971 w 4897678"/>
              <a:gd name="connsiteY50" fmla="*/ 2259305 h 6858000"/>
              <a:gd name="connsiteX51" fmla="*/ 1180091 w 4897678"/>
              <a:gd name="connsiteY51" fmla="*/ 2154737 h 6858000"/>
              <a:gd name="connsiteX52" fmla="*/ 1173497 w 4897678"/>
              <a:gd name="connsiteY52" fmla="*/ 2118139 h 6858000"/>
              <a:gd name="connsiteX53" fmla="*/ 1168754 w 4897678"/>
              <a:gd name="connsiteY53" fmla="*/ 2064932 h 6858000"/>
              <a:gd name="connsiteX54" fmla="*/ 1175360 w 4897678"/>
              <a:gd name="connsiteY54" fmla="*/ 2031780 h 6858000"/>
              <a:gd name="connsiteX55" fmla="*/ 1175420 w 4897678"/>
              <a:gd name="connsiteY55" fmla="*/ 2025741 h 6858000"/>
              <a:gd name="connsiteX56" fmla="*/ 1192392 w 4897678"/>
              <a:gd name="connsiteY56" fmla="*/ 1985855 h 6858000"/>
              <a:gd name="connsiteX57" fmla="*/ 1240537 w 4897678"/>
              <a:gd name="connsiteY57" fmla="*/ 1810891 h 6858000"/>
              <a:gd name="connsiteX58" fmla="*/ 1262324 w 4897678"/>
              <a:gd name="connsiteY58" fmla="*/ 1680343 h 6858000"/>
              <a:gd name="connsiteX59" fmla="*/ 1264475 w 4897678"/>
              <a:gd name="connsiteY59" fmla="*/ 1634781 h 6858000"/>
              <a:gd name="connsiteX60" fmla="*/ 1268425 w 4897678"/>
              <a:gd name="connsiteY60" fmla="*/ 1558391 h 6858000"/>
              <a:gd name="connsiteX61" fmla="*/ 1263100 w 4897678"/>
              <a:gd name="connsiteY61" fmla="*/ 1489998 h 6858000"/>
              <a:gd name="connsiteX62" fmla="*/ 1286195 w 4897678"/>
              <a:gd name="connsiteY62" fmla="*/ 1421105 h 6858000"/>
              <a:gd name="connsiteX63" fmla="*/ 1298315 w 4897678"/>
              <a:gd name="connsiteY63" fmla="*/ 1361656 h 6858000"/>
              <a:gd name="connsiteX64" fmla="*/ 1294008 w 4897678"/>
              <a:gd name="connsiteY64" fmla="*/ 1357170 h 6858000"/>
              <a:gd name="connsiteX65" fmla="*/ 1295031 w 4897678"/>
              <a:gd name="connsiteY65" fmla="*/ 1349556 h 6858000"/>
              <a:gd name="connsiteX66" fmla="*/ 1301170 w 4897678"/>
              <a:gd name="connsiteY66" fmla="*/ 1345177 h 6858000"/>
              <a:gd name="connsiteX67" fmla="*/ 1337115 w 4897678"/>
              <a:gd name="connsiteY67" fmla="*/ 1249089 h 6858000"/>
              <a:gd name="connsiteX68" fmla="*/ 1335308 w 4897678"/>
              <a:gd name="connsiteY68" fmla="*/ 1164961 h 6858000"/>
              <a:gd name="connsiteX69" fmla="*/ 1365049 w 4897678"/>
              <a:gd name="connsiteY69" fmla="*/ 1102487 h 6858000"/>
              <a:gd name="connsiteX70" fmla="*/ 1380977 w 4897678"/>
              <a:gd name="connsiteY70" fmla="*/ 1051638 h 6858000"/>
              <a:gd name="connsiteX71" fmla="*/ 1360650 w 4897678"/>
              <a:gd name="connsiteY71" fmla="*/ 950605 h 6858000"/>
              <a:gd name="connsiteX72" fmla="*/ 1321700 w 4897678"/>
              <a:gd name="connsiteY72" fmla="*/ 890133 h 6858000"/>
              <a:gd name="connsiteX73" fmla="*/ 1306943 w 4897678"/>
              <a:gd name="connsiteY73" fmla="*/ 779617 h 6858000"/>
              <a:gd name="connsiteX74" fmla="*/ 1304115 w 4897678"/>
              <a:gd name="connsiteY74" fmla="*/ 737583 h 6858000"/>
              <a:gd name="connsiteX75" fmla="*/ 1363659 w 4897678"/>
              <a:gd name="connsiteY75" fmla="*/ 600848 h 6858000"/>
              <a:gd name="connsiteX76" fmla="*/ 1357066 w 4897678"/>
              <a:gd name="connsiteY76" fmla="*/ 530653 h 6858000"/>
              <a:gd name="connsiteX77" fmla="*/ 1373630 w 4897678"/>
              <a:gd name="connsiteY77" fmla="*/ 455615 h 6858000"/>
              <a:gd name="connsiteX78" fmla="*/ 1413997 w 4897678"/>
              <a:gd name="connsiteY78" fmla="*/ 334926 h 6858000"/>
              <a:gd name="connsiteX79" fmla="*/ 1442766 w 4897678"/>
              <a:gd name="connsiteY79" fmla="*/ 236597 h 6858000"/>
              <a:gd name="connsiteX80" fmla="*/ 1470206 w 4897678"/>
              <a:gd name="connsiteY80" fmla="*/ 182099 h 6858000"/>
              <a:gd name="connsiteX81" fmla="*/ 1462879 w 4897678"/>
              <a:gd name="connsiteY81" fmla="*/ 128551 h 6858000"/>
              <a:gd name="connsiteX82" fmla="*/ 1481070 w 4897678"/>
              <a:gd name="connsiteY82" fmla="*/ 69025 h 6858000"/>
              <a:gd name="connsiteX83" fmla="*/ 1504205 w 4897678"/>
              <a:gd name="connsiteY83" fmla="*/ 42915 h 6858000"/>
              <a:gd name="connsiteX84" fmla="*/ 1553576 w 4897678"/>
              <a:gd name="connsiteY84"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402007 w 4897678"/>
              <a:gd name="connsiteY29" fmla="*/ 5241278 h 6858000"/>
              <a:gd name="connsiteX30" fmla="*/ 410672 w 4897678"/>
              <a:gd name="connsiteY30" fmla="*/ 5231022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04115 w 4897678"/>
              <a:gd name="connsiteY73" fmla="*/ 737583 h 6858000"/>
              <a:gd name="connsiteX74" fmla="*/ 1363659 w 4897678"/>
              <a:gd name="connsiteY74" fmla="*/ 600848 h 6858000"/>
              <a:gd name="connsiteX75" fmla="*/ 1357066 w 4897678"/>
              <a:gd name="connsiteY75" fmla="*/ 530653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462879 w 4897678"/>
              <a:gd name="connsiteY80" fmla="*/ 128551 h 6858000"/>
              <a:gd name="connsiteX81" fmla="*/ 1481070 w 4897678"/>
              <a:gd name="connsiteY81" fmla="*/ 69025 h 6858000"/>
              <a:gd name="connsiteX82" fmla="*/ 1504205 w 4897678"/>
              <a:gd name="connsiteY82" fmla="*/ 42915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402007 w 4897678"/>
              <a:gd name="connsiteY29" fmla="*/ 5241278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04115 w 4897678"/>
              <a:gd name="connsiteY73" fmla="*/ 737583 h 6858000"/>
              <a:gd name="connsiteX74" fmla="*/ 1363659 w 4897678"/>
              <a:gd name="connsiteY74" fmla="*/ 600848 h 6858000"/>
              <a:gd name="connsiteX75" fmla="*/ 1357066 w 4897678"/>
              <a:gd name="connsiteY75" fmla="*/ 530653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462879 w 4897678"/>
              <a:gd name="connsiteY80" fmla="*/ 128551 h 6858000"/>
              <a:gd name="connsiteX81" fmla="*/ 1481070 w 4897678"/>
              <a:gd name="connsiteY81" fmla="*/ 69025 h 6858000"/>
              <a:gd name="connsiteX82" fmla="*/ 1504205 w 4897678"/>
              <a:gd name="connsiteY82" fmla="*/ 42915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04115 w 4897678"/>
              <a:gd name="connsiteY73" fmla="*/ 737583 h 6858000"/>
              <a:gd name="connsiteX74" fmla="*/ 1363659 w 4897678"/>
              <a:gd name="connsiteY74" fmla="*/ 600848 h 6858000"/>
              <a:gd name="connsiteX75" fmla="*/ 1357066 w 4897678"/>
              <a:gd name="connsiteY75" fmla="*/ 530653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462879 w 4897678"/>
              <a:gd name="connsiteY80" fmla="*/ 128551 h 6858000"/>
              <a:gd name="connsiteX81" fmla="*/ 1481070 w 4897678"/>
              <a:gd name="connsiteY81" fmla="*/ 69025 h 6858000"/>
              <a:gd name="connsiteX82" fmla="*/ 1504205 w 4897678"/>
              <a:gd name="connsiteY82" fmla="*/ 42915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04115 w 4897678"/>
              <a:gd name="connsiteY73" fmla="*/ 737583 h 6858000"/>
              <a:gd name="connsiteX74" fmla="*/ 1363659 w 4897678"/>
              <a:gd name="connsiteY74" fmla="*/ 600848 h 6858000"/>
              <a:gd name="connsiteX75" fmla="*/ 1357066 w 4897678"/>
              <a:gd name="connsiteY75" fmla="*/ 530653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462879 w 4897678"/>
              <a:gd name="connsiteY80" fmla="*/ 128551 h 6858000"/>
              <a:gd name="connsiteX81" fmla="*/ 1501081 w 4897678"/>
              <a:gd name="connsiteY81" fmla="*/ 89121 h 6858000"/>
              <a:gd name="connsiteX82" fmla="*/ 1504205 w 4897678"/>
              <a:gd name="connsiteY82" fmla="*/ 42915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04115 w 4897678"/>
              <a:gd name="connsiteY73" fmla="*/ 737583 h 6858000"/>
              <a:gd name="connsiteX74" fmla="*/ 1363659 w 4897678"/>
              <a:gd name="connsiteY74" fmla="*/ 600848 h 6858000"/>
              <a:gd name="connsiteX75" fmla="*/ 1357066 w 4897678"/>
              <a:gd name="connsiteY75" fmla="*/ 530653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462879 w 4897678"/>
              <a:gd name="connsiteY80" fmla="*/ 128551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04115 w 4897678"/>
              <a:gd name="connsiteY73" fmla="*/ 737583 h 6858000"/>
              <a:gd name="connsiteX74" fmla="*/ 1363659 w 4897678"/>
              <a:gd name="connsiteY74" fmla="*/ 600848 h 6858000"/>
              <a:gd name="connsiteX75" fmla="*/ 1357066 w 4897678"/>
              <a:gd name="connsiteY75" fmla="*/ 530653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57066 w 4897678"/>
              <a:gd name="connsiteY75" fmla="*/ 530653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22195 w 4897678"/>
              <a:gd name="connsiteY15" fmla="*/ 6341738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22195 w 4897678"/>
              <a:gd name="connsiteY15" fmla="*/ 6341738 h 6858000"/>
              <a:gd name="connsiteX16" fmla="*/ 254578 w 4897678"/>
              <a:gd name="connsiteY16" fmla="*/ 6282028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22195 w 4897678"/>
              <a:gd name="connsiteY15" fmla="*/ 6341738 h 6858000"/>
              <a:gd name="connsiteX16" fmla="*/ 254578 w 4897678"/>
              <a:gd name="connsiteY16" fmla="*/ 6282028 h 6858000"/>
              <a:gd name="connsiteX17" fmla="*/ 279475 w 4897678"/>
              <a:gd name="connsiteY17" fmla="*/ 6223342 h 6858000"/>
              <a:gd name="connsiteX18" fmla="*/ 280189 w 4897678"/>
              <a:gd name="connsiteY18" fmla="*/ 6220570 h 6858000"/>
              <a:gd name="connsiteX19" fmla="*/ 321064 w 4897678"/>
              <a:gd name="connsiteY19" fmla="*/ 6227890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70382 w 4897678"/>
              <a:gd name="connsiteY13" fmla="*/ 6465294 h 6858000"/>
              <a:gd name="connsiteX14" fmla="*/ 195994 w 4897678"/>
              <a:gd name="connsiteY14" fmla="*/ 6404216 h 6858000"/>
              <a:gd name="connsiteX15" fmla="*/ 222195 w 4897678"/>
              <a:gd name="connsiteY15" fmla="*/ 6341738 h 6858000"/>
              <a:gd name="connsiteX16" fmla="*/ 254578 w 4897678"/>
              <a:gd name="connsiteY16" fmla="*/ 6282028 h 6858000"/>
              <a:gd name="connsiteX17" fmla="*/ 279475 w 4897678"/>
              <a:gd name="connsiteY17" fmla="*/ 6223342 h 6858000"/>
              <a:gd name="connsiteX18" fmla="*/ 280189 w 4897678"/>
              <a:gd name="connsiteY18" fmla="*/ 6220570 h 6858000"/>
              <a:gd name="connsiteX19" fmla="*/ 321064 w 4897678"/>
              <a:gd name="connsiteY19" fmla="*/ 6227890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97271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70382 w 4897678"/>
              <a:gd name="connsiteY13" fmla="*/ 6465294 h 6858000"/>
              <a:gd name="connsiteX14" fmla="*/ 195994 w 4897678"/>
              <a:gd name="connsiteY14" fmla="*/ 6404216 h 6858000"/>
              <a:gd name="connsiteX15" fmla="*/ 222195 w 4897678"/>
              <a:gd name="connsiteY15" fmla="*/ 6341738 h 6858000"/>
              <a:gd name="connsiteX16" fmla="*/ 254578 w 4897678"/>
              <a:gd name="connsiteY16" fmla="*/ 6282028 h 6858000"/>
              <a:gd name="connsiteX17" fmla="*/ 279475 w 4897678"/>
              <a:gd name="connsiteY17" fmla="*/ 6223342 h 6858000"/>
              <a:gd name="connsiteX18" fmla="*/ 280189 w 4897678"/>
              <a:gd name="connsiteY18" fmla="*/ 6220570 h 6858000"/>
              <a:gd name="connsiteX19" fmla="*/ 321064 w 4897678"/>
              <a:gd name="connsiteY19" fmla="*/ 6227890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97271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70382 w 4897678"/>
              <a:gd name="connsiteY13" fmla="*/ 6465294 h 6858000"/>
              <a:gd name="connsiteX14" fmla="*/ 195994 w 4897678"/>
              <a:gd name="connsiteY14" fmla="*/ 6404216 h 6858000"/>
              <a:gd name="connsiteX15" fmla="*/ 277225 w 4897678"/>
              <a:gd name="connsiteY15" fmla="*/ 6346762 h 6858000"/>
              <a:gd name="connsiteX16" fmla="*/ 254578 w 4897678"/>
              <a:gd name="connsiteY16" fmla="*/ 6282028 h 6858000"/>
              <a:gd name="connsiteX17" fmla="*/ 279475 w 4897678"/>
              <a:gd name="connsiteY17" fmla="*/ 6223342 h 6858000"/>
              <a:gd name="connsiteX18" fmla="*/ 280189 w 4897678"/>
              <a:gd name="connsiteY18" fmla="*/ 6220570 h 6858000"/>
              <a:gd name="connsiteX19" fmla="*/ 321064 w 4897678"/>
              <a:gd name="connsiteY19" fmla="*/ 6227890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97271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70382 w 4897678"/>
              <a:gd name="connsiteY13" fmla="*/ 6465294 h 6858000"/>
              <a:gd name="connsiteX14" fmla="*/ 195994 w 4897678"/>
              <a:gd name="connsiteY14" fmla="*/ 6404216 h 6858000"/>
              <a:gd name="connsiteX15" fmla="*/ 277225 w 4897678"/>
              <a:gd name="connsiteY15" fmla="*/ 6346762 h 6858000"/>
              <a:gd name="connsiteX16" fmla="*/ 279592 w 4897678"/>
              <a:gd name="connsiteY16" fmla="*/ 6292076 h 6858000"/>
              <a:gd name="connsiteX17" fmla="*/ 279475 w 4897678"/>
              <a:gd name="connsiteY17" fmla="*/ 6223342 h 6858000"/>
              <a:gd name="connsiteX18" fmla="*/ 280189 w 4897678"/>
              <a:gd name="connsiteY18" fmla="*/ 6220570 h 6858000"/>
              <a:gd name="connsiteX19" fmla="*/ 321064 w 4897678"/>
              <a:gd name="connsiteY19" fmla="*/ 6227890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97271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70382 w 4897678"/>
              <a:gd name="connsiteY13" fmla="*/ 6465294 h 6858000"/>
              <a:gd name="connsiteX14" fmla="*/ 195994 w 4897678"/>
              <a:gd name="connsiteY14" fmla="*/ 6404216 h 6858000"/>
              <a:gd name="connsiteX15" fmla="*/ 277225 w 4897678"/>
              <a:gd name="connsiteY15" fmla="*/ 6346762 h 6858000"/>
              <a:gd name="connsiteX16" fmla="*/ 279592 w 4897678"/>
              <a:gd name="connsiteY16" fmla="*/ 6292076 h 6858000"/>
              <a:gd name="connsiteX17" fmla="*/ 279475 w 4897678"/>
              <a:gd name="connsiteY17" fmla="*/ 6223342 h 6858000"/>
              <a:gd name="connsiteX18" fmla="*/ 310206 w 4897678"/>
              <a:gd name="connsiteY18" fmla="*/ 6270812 h 6858000"/>
              <a:gd name="connsiteX19" fmla="*/ 321064 w 4897678"/>
              <a:gd name="connsiteY19" fmla="*/ 6227890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97271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85390 w 4897678"/>
              <a:gd name="connsiteY13" fmla="*/ 6460270 h 6858000"/>
              <a:gd name="connsiteX14" fmla="*/ 195994 w 4897678"/>
              <a:gd name="connsiteY14" fmla="*/ 6404216 h 6858000"/>
              <a:gd name="connsiteX15" fmla="*/ 277225 w 4897678"/>
              <a:gd name="connsiteY15" fmla="*/ 6346762 h 6858000"/>
              <a:gd name="connsiteX16" fmla="*/ 279592 w 4897678"/>
              <a:gd name="connsiteY16" fmla="*/ 6292076 h 6858000"/>
              <a:gd name="connsiteX17" fmla="*/ 279475 w 4897678"/>
              <a:gd name="connsiteY17" fmla="*/ 6223342 h 6858000"/>
              <a:gd name="connsiteX18" fmla="*/ 310206 w 4897678"/>
              <a:gd name="connsiteY18" fmla="*/ 6270812 h 6858000"/>
              <a:gd name="connsiteX19" fmla="*/ 321064 w 4897678"/>
              <a:gd name="connsiteY19" fmla="*/ 6227890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52856 w 4897678"/>
              <a:gd name="connsiteY7" fmla="*/ 6696748 h 6858000"/>
              <a:gd name="connsiteX8" fmla="*/ 97271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85390 w 4897678"/>
              <a:gd name="connsiteY13" fmla="*/ 6460270 h 6858000"/>
              <a:gd name="connsiteX14" fmla="*/ 195994 w 4897678"/>
              <a:gd name="connsiteY14" fmla="*/ 6404216 h 6858000"/>
              <a:gd name="connsiteX15" fmla="*/ 277225 w 4897678"/>
              <a:gd name="connsiteY15" fmla="*/ 6346762 h 6858000"/>
              <a:gd name="connsiteX16" fmla="*/ 279592 w 4897678"/>
              <a:gd name="connsiteY16" fmla="*/ 6292076 h 6858000"/>
              <a:gd name="connsiteX17" fmla="*/ 279475 w 4897678"/>
              <a:gd name="connsiteY17" fmla="*/ 6223342 h 6858000"/>
              <a:gd name="connsiteX18" fmla="*/ 310206 w 4897678"/>
              <a:gd name="connsiteY18" fmla="*/ 6270812 h 6858000"/>
              <a:gd name="connsiteX19" fmla="*/ 321064 w 4897678"/>
              <a:gd name="connsiteY19" fmla="*/ 6227890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897678" h="6858000">
                <a:moveTo>
                  <a:pt x="1553576" y="0"/>
                </a:moveTo>
                <a:lnTo>
                  <a:pt x="4897678" y="0"/>
                </a:lnTo>
                <a:lnTo>
                  <a:pt x="4897678" y="6858000"/>
                </a:lnTo>
                <a:lnTo>
                  <a:pt x="0" y="6858000"/>
                </a:lnTo>
                <a:lnTo>
                  <a:pt x="153" y="6857440"/>
                </a:lnTo>
                <a:cubicBezTo>
                  <a:pt x="5083" y="6847546"/>
                  <a:pt x="14234" y="6832974"/>
                  <a:pt x="30867" y="6809563"/>
                </a:cubicBezTo>
                <a:cubicBezTo>
                  <a:pt x="24219" y="6797941"/>
                  <a:pt x="28810" y="6785613"/>
                  <a:pt x="42695" y="6765511"/>
                </a:cubicBezTo>
                <a:cubicBezTo>
                  <a:pt x="59269" y="6727996"/>
                  <a:pt x="20378" y="6732956"/>
                  <a:pt x="52856" y="6696748"/>
                </a:cubicBezTo>
                <a:lnTo>
                  <a:pt x="97271" y="6623770"/>
                </a:lnTo>
                <a:cubicBezTo>
                  <a:pt x="100242" y="6627814"/>
                  <a:pt x="102661" y="6576527"/>
                  <a:pt x="109528" y="6561395"/>
                </a:cubicBezTo>
                <a:cubicBezTo>
                  <a:pt x="121751" y="6529041"/>
                  <a:pt x="144143" y="6527264"/>
                  <a:pt x="134058" y="6505906"/>
                </a:cubicBezTo>
                <a:lnTo>
                  <a:pt x="130808" y="6500603"/>
                </a:lnTo>
                <a:lnTo>
                  <a:pt x="133434" y="6493382"/>
                </a:lnTo>
                <a:cubicBezTo>
                  <a:pt x="135405" y="6489789"/>
                  <a:pt x="182615" y="6458140"/>
                  <a:pt x="185390" y="6460270"/>
                </a:cubicBezTo>
                <a:cubicBezTo>
                  <a:pt x="187037" y="6425066"/>
                  <a:pt x="177989" y="6431680"/>
                  <a:pt x="195994" y="6404216"/>
                </a:cubicBezTo>
                <a:cubicBezTo>
                  <a:pt x="194733" y="6376164"/>
                  <a:pt x="248157" y="6408016"/>
                  <a:pt x="277225" y="6346762"/>
                </a:cubicBezTo>
                <a:lnTo>
                  <a:pt x="279592" y="6292076"/>
                </a:lnTo>
                <a:lnTo>
                  <a:pt x="279475" y="6223342"/>
                </a:lnTo>
                <a:lnTo>
                  <a:pt x="310206" y="6270812"/>
                </a:lnTo>
                <a:lnTo>
                  <a:pt x="321064" y="6227890"/>
                </a:lnTo>
                <a:lnTo>
                  <a:pt x="282704" y="6117636"/>
                </a:lnTo>
                <a:cubicBezTo>
                  <a:pt x="287578" y="6073252"/>
                  <a:pt x="228632" y="6103262"/>
                  <a:pt x="257561" y="6050242"/>
                </a:cubicBezTo>
                <a:cubicBezTo>
                  <a:pt x="261977" y="6008758"/>
                  <a:pt x="252117" y="5979642"/>
                  <a:pt x="266735" y="5939124"/>
                </a:cubicBezTo>
                <a:cubicBezTo>
                  <a:pt x="257326" y="5930296"/>
                  <a:pt x="254506" y="5918965"/>
                  <a:pt x="272947" y="5897456"/>
                </a:cubicBezTo>
                <a:lnTo>
                  <a:pt x="302110" y="5763866"/>
                </a:lnTo>
                <a:cubicBezTo>
                  <a:pt x="289286" y="5751252"/>
                  <a:pt x="326941" y="5730258"/>
                  <a:pt x="311387" y="5718432"/>
                </a:cubicBezTo>
                <a:cubicBezTo>
                  <a:pt x="309659" y="5692261"/>
                  <a:pt x="290822" y="5641050"/>
                  <a:pt x="291749" y="5606846"/>
                </a:cubicBezTo>
                <a:cubicBezTo>
                  <a:pt x="355141" y="5518667"/>
                  <a:pt x="362905" y="5574781"/>
                  <a:pt x="386282" y="5513206"/>
                </a:cubicBezTo>
                <a:cubicBezTo>
                  <a:pt x="400400" y="5463532"/>
                  <a:pt x="435499" y="5431641"/>
                  <a:pt x="445799" y="5395474"/>
                </a:cubicBezTo>
                <a:lnTo>
                  <a:pt x="532017" y="5284615"/>
                </a:lnTo>
                <a:lnTo>
                  <a:pt x="506013" y="5187685"/>
                </a:lnTo>
                <a:cubicBezTo>
                  <a:pt x="539823" y="5141843"/>
                  <a:pt x="550113" y="5030691"/>
                  <a:pt x="604868" y="4966224"/>
                </a:cubicBezTo>
                <a:lnTo>
                  <a:pt x="739205" y="4844222"/>
                </a:lnTo>
                <a:lnTo>
                  <a:pt x="916267" y="4639226"/>
                </a:lnTo>
                <a:cubicBezTo>
                  <a:pt x="940414" y="4565414"/>
                  <a:pt x="921973" y="4546524"/>
                  <a:pt x="960970" y="4458968"/>
                </a:cubicBezTo>
                <a:cubicBezTo>
                  <a:pt x="944678" y="4442947"/>
                  <a:pt x="969490" y="4417006"/>
                  <a:pt x="974467" y="4400454"/>
                </a:cubicBezTo>
                <a:cubicBezTo>
                  <a:pt x="982773" y="4380936"/>
                  <a:pt x="1007298" y="4366877"/>
                  <a:pt x="1019252" y="4326337"/>
                </a:cubicBezTo>
                <a:cubicBezTo>
                  <a:pt x="1036267" y="4260393"/>
                  <a:pt x="1059530" y="4136055"/>
                  <a:pt x="1097435" y="4004432"/>
                </a:cubicBezTo>
                <a:cubicBezTo>
                  <a:pt x="1106825" y="3966554"/>
                  <a:pt x="1101080" y="3928762"/>
                  <a:pt x="1115477" y="3887430"/>
                </a:cubicBezTo>
                <a:lnTo>
                  <a:pt x="1129980" y="3841018"/>
                </a:lnTo>
                <a:lnTo>
                  <a:pt x="1128054" y="3833633"/>
                </a:lnTo>
                <a:lnTo>
                  <a:pt x="1144766" y="3703595"/>
                </a:lnTo>
                <a:cubicBezTo>
                  <a:pt x="1147066" y="3696849"/>
                  <a:pt x="1148103" y="3688315"/>
                  <a:pt x="1146269" y="3675779"/>
                </a:cubicBezTo>
                <a:lnTo>
                  <a:pt x="1145250" y="3673177"/>
                </a:lnTo>
                <a:cubicBezTo>
                  <a:pt x="1145215" y="3582027"/>
                  <a:pt x="1145179" y="3490877"/>
                  <a:pt x="1145144" y="3399727"/>
                </a:cubicBezTo>
                <a:cubicBezTo>
                  <a:pt x="1147083" y="3299532"/>
                  <a:pt x="1148035" y="3137700"/>
                  <a:pt x="1153102" y="3022588"/>
                </a:cubicBezTo>
                <a:cubicBezTo>
                  <a:pt x="1180646" y="2922794"/>
                  <a:pt x="1174532" y="2884035"/>
                  <a:pt x="1187493" y="2780324"/>
                </a:cubicBezTo>
                <a:cubicBezTo>
                  <a:pt x="1158375" y="2741828"/>
                  <a:pt x="1179569" y="2688494"/>
                  <a:pt x="1174471" y="2636046"/>
                </a:cubicBezTo>
                <a:cubicBezTo>
                  <a:pt x="1166636" y="2600315"/>
                  <a:pt x="1172113" y="2580363"/>
                  <a:pt x="1173030" y="2517573"/>
                </a:cubicBezTo>
                <a:lnTo>
                  <a:pt x="1179971" y="2259305"/>
                </a:lnTo>
                <a:cubicBezTo>
                  <a:pt x="1185659" y="2235860"/>
                  <a:pt x="1188526" y="2166165"/>
                  <a:pt x="1180091" y="2154737"/>
                </a:cubicBezTo>
                <a:cubicBezTo>
                  <a:pt x="1178839" y="2140566"/>
                  <a:pt x="1182896" y="2122956"/>
                  <a:pt x="1173497" y="2118139"/>
                </a:cubicBezTo>
                <a:cubicBezTo>
                  <a:pt x="1162334" y="2109329"/>
                  <a:pt x="1182925" y="2054984"/>
                  <a:pt x="1168754" y="2064932"/>
                </a:cubicBezTo>
                <a:cubicBezTo>
                  <a:pt x="1172297" y="2055306"/>
                  <a:pt x="1174348" y="2043912"/>
                  <a:pt x="1175360" y="2031780"/>
                </a:cubicBezTo>
                <a:lnTo>
                  <a:pt x="1175420" y="2025741"/>
                </a:lnTo>
                <a:lnTo>
                  <a:pt x="1192392" y="1985855"/>
                </a:lnTo>
                <a:cubicBezTo>
                  <a:pt x="1215175" y="1923519"/>
                  <a:pt x="1226212" y="1866045"/>
                  <a:pt x="1240537" y="1810891"/>
                </a:cubicBezTo>
                <a:cubicBezTo>
                  <a:pt x="1259067" y="1728006"/>
                  <a:pt x="1217317" y="1786031"/>
                  <a:pt x="1262324" y="1680343"/>
                </a:cubicBezTo>
                <a:cubicBezTo>
                  <a:pt x="1253348" y="1670409"/>
                  <a:pt x="1255203" y="1657385"/>
                  <a:pt x="1264475" y="1634781"/>
                </a:cubicBezTo>
                <a:cubicBezTo>
                  <a:pt x="1272659" y="1594593"/>
                  <a:pt x="1244427" y="1600697"/>
                  <a:pt x="1268425" y="1558391"/>
                </a:cubicBezTo>
                <a:lnTo>
                  <a:pt x="1263100" y="1489998"/>
                </a:lnTo>
                <a:cubicBezTo>
                  <a:pt x="1266865" y="1493313"/>
                  <a:pt x="1282717" y="1437353"/>
                  <a:pt x="1286195" y="1421105"/>
                </a:cubicBezTo>
                <a:cubicBezTo>
                  <a:pt x="1291230" y="1386887"/>
                  <a:pt x="1312727" y="1380369"/>
                  <a:pt x="1298315" y="1361656"/>
                </a:cubicBezTo>
                <a:lnTo>
                  <a:pt x="1294008" y="1357170"/>
                </a:lnTo>
                <a:lnTo>
                  <a:pt x="1295031" y="1349556"/>
                </a:lnTo>
                <a:cubicBezTo>
                  <a:pt x="1296189" y="1345624"/>
                  <a:pt x="1298003" y="1343687"/>
                  <a:pt x="1301170" y="1345177"/>
                </a:cubicBezTo>
                <a:cubicBezTo>
                  <a:pt x="1295263" y="1310433"/>
                  <a:pt x="1325388" y="1279763"/>
                  <a:pt x="1337115" y="1249089"/>
                </a:cubicBezTo>
                <a:cubicBezTo>
                  <a:pt x="1329895" y="1221954"/>
                  <a:pt x="1319987" y="1231008"/>
                  <a:pt x="1335308" y="1164961"/>
                </a:cubicBezTo>
                <a:lnTo>
                  <a:pt x="1365049" y="1102487"/>
                </a:lnTo>
                <a:lnTo>
                  <a:pt x="1380977" y="1051638"/>
                </a:lnTo>
                <a:lnTo>
                  <a:pt x="1360650" y="950605"/>
                </a:lnTo>
                <a:cubicBezTo>
                  <a:pt x="1355937" y="906205"/>
                  <a:pt x="1304757" y="948105"/>
                  <a:pt x="1321700" y="890133"/>
                </a:cubicBezTo>
                <a:cubicBezTo>
                  <a:pt x="1317159" y="848662"/>
                  <a:pt x="1301312" y="822322"/>
                  <a:pt x="1306943" y="779617"/>
                </a:cubicBezTo>
                <a:cubicBezTo>
                  <a:pt x="1295866" y="773001"/>
                  <a:pt x="1365734" y="737413"/>
                  <a:pt x="1379157" y="712462"/>
                </a:cubicBezTo>
                <a:cubicBezTo>
                  <a:pt x="1379148" y="666884"/>
                  <a:pt x="1363668" y="646426"/>
                  <a:pt x="1363659" y="600848"/>
                </a:cubicBezTo>
                <a:cubicBezTo>
                  <a:pt x="1348438" y="591261"/>
                  <a:pt x="1399800" y="523813"/>
                  <a:pt x="1382080" y="515581"/>
                </a:cubicBezTo>
                <a:cubicBezTo>
                  <a:pt x="1374807" y="490382"/>
                  <a:pt x="1380026" y="489229"/>
                  <a:pt x="1373630" y="455615"/>
                </a:cubicBezTo>
                <a:cubicBezTo>
                  <a:pt x="1416738" y="355936"/>
                  <a:pt x="1404304" y="400073"/>
                  <a:pt x="1413997" y="334926"/>
                </a:cubicBezTo>
                <a:cubicBezTo>
                  <a:pt x="1426411" y="275061"/>
                  <a:pt x="1398828" y="323811"/>
                  <a:pt x="1442766" y="236597"/>
                </a:cubicBezTo>
                <a:cubicBezTo>
                  <a:pt x="1447404" y="215198"/>
                  <a:pt x="1470995" y="203409"/>
                  <a:pt x="1470206" y="182099"/>
                </a:cubicBezTo>
                <a:cubicBezTo>
                  <a:pt x="1444766" y="154163"/>
                  <a:pt x="1500097" y="157505"/>
                  <a:pt x="1502900" y="143623"/>
                </a:cubicBezTo>
                <a:cubicBezTo>
                  <a:pt x="1502294" y="125456"/>
                  <a:pt x="1501687" y="107288"/>
                  <a:pt x="1501081" y="89121"/>
                </a:cubicBezTo>
                <a:cubicBezTo>
                  <a:pt x="1511343" y="67775"/>
                  <a:pt x="1521898" y="78177"/>
                  <a:pt x="1539225" y="52964"/>
                </a:cubicBezTo>
                <a:lnTo>
                  <a:pt x="1553576"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7" name="Freeform: Shape 416">
            <a:extLst>
              <a:ext uri="{FF2B5EF4-FFF2-40B4-BE49-F238E27FC236}">
                <a16:creationId xmlns:a16="http://schemas.microsoft.com/office/drawing/2014/main" id="{5ABDA325-4B50-4FFB-81B9-95576831F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8365" y="603622"/>
            <a:ext cx="4799189" cy="5659933"/>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08" name="Google Shape;408;p40" descr="Image result for you gif"/>
          <p:cNvPicPr preferRelativeResize="0"/>
          <p:nvPr/>
        </p:nvPicPr>
        <p:blipFill rotWithShape="1">
          <a:blip r:embed="rId3"/>
          <a:stretch/>
        </p:blipFill>
        <p:spPr>
          <a:xfrm>
            <a:off x="6974214" y="2223730"/>
            <a:ext cx="4447491" cy="2410540"/>
          </a:xfrm>
          <a:prstGeom prst="rect">
            <a:avLst/>
          </a:prstGeom>
          <a:noFill/>
        </p:spPr>
      </p:pic>
      <p:sp>
        <p:nvSpPr>
          <p:cNvPr id="419" name="Rectangle 6">
            <a:extLst>
              <a:ext uri="{FF2B5EF4-FFF2-40B4-BE49-F238E27FC236}">
                <a16:creationId xmlns:a16="http://schemas.microsoft.com/office/drawing/2014/main" id="{F2A49241-8E10-49A1-B30C-2A0230F6AB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14146" y="6146262"/>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412"/>
        <p:cNvGrpSpPr/>
        <p:nvPr/>
      </p:nvGrpSpPr>
      <p:grpSpPr>
        <a:xfrm>
          <a:off x="0" y="0"/>
          <a:ext cx="0" cy="0"/>
          <a:chOff x="0" y="0"/>
          <a:chExt cx="0" cy="0"/>
        </a:xfrm>
      </p:grpSpPr>
      <p:sp useBgFill="1">
        <p:nvSpPr>
          <p:cNvPr id="419" name="Rectangle 418">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1" name="Group 42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422" name="Rectangle 42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Rectangle 42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Rectangle 42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6" name="Rectangle 42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Google Shape;413;p41"/>
          <p:cNvSpPr txBox="1">
            <a:spLocks noGrp="1"/>
          </p:cNvSpPr>
          <p:nvPr>
            <p:ph type="title"/>
          </p:nvPr>
        </p:nvSpPr>
        <p:spPr>
          <a:xfrm>
            <a:off x="1043631" y="809898"/>
            <a:ext cx="9942716" cy="1554480"/>
          </a:xfrm>
          <a:prstGeom prst="rect">
            <a:avLst/>
          </a:prstGeom>
        </p:spPr>
        <p:txBody>
          <a:bodyPr spcFirstLastPara="1" lIns="91425" tIns="45700" rIns="91425" bIns="45700" anchor="ctr" anchorCtr="0">
            <a:normAutofit/>
          </a:bodyPr>
          <a:lstStyle/>
          <a:p>
            <a:pPr marL="0" lvl="0" indent="0" rtl="0">
              <a:spcBef>
                <a:spcPts val="0"/>
              </a:spcBef>
              <a:spcAft>
                <a:spcPts val="0"/>
              </a:spcAft>
              <a:buClr>
                <a:schemeClr val="dk1"/>
              </a:buClr>
              <a:buSzPts val="4400"/>
              <a:buFont typeface="Calibri"/>
              <a:buNone/>
            </a:pPr>
            <a:r>
              <a:rPr lang="en-US" sz="4800"/>
              <a:t>Civil Rights</a:t>
            </a:r>
          </a:p>
        </p:txBody>
      </p:sp>
      <p:sp>
        <p:nvSpPr>
          <p:cNvPr id="414" name="Google Shape;414;p41"/>
          <p:cNvSpPr txBox="1">
            <a:spLocks noGrp="1"/>
          </p:cNvSpPr>
          <p:nvPr>
            <p:ph type="body" idx="1"/>
          </p:nvPr>
        </p:nvSpPr>
        <p:spPr>
          <a:xfrm>
            <a:off x="1045028" y="2923444"/>
            <a:ext cx="9941319" cy="3124658"/>
          </a:xfrm>
          <a:prstGeom prst="rect">
            <a:avLst/>
          </a:prstGeom>
        </p:spPr>
        <p:txBody>
          <a:bodyPr spcFirstLastPara="1" lIns="91425" tIns="45700" rIns="91425" bIns="45700" anchor="ctr" anchorCtr="0">
            <a:normAutofit/>
          </a:bodyPr>
          <a:lstStyle/>
          <a:p>
            <a:pPr marL="228600" lvl="0" indent="-228600" rtl="0">
              <a:spcBef>
                <a:spcPts val="0"/>
              </a:spcBef>
              <a:spcAft>
                <a:spcPts val="0"/>
              </a:spcAft>
              <a:buClr>
                <a:schemeClr val="dk1"/>
              </a:buClr>
              <a:buSzPts val="2800"/>
              <a:buChar char="•"/>
            </a:pPr>
            <a:r>
              <a:rPr lang="en-US" sz="2400" dirty="0"/>
              <a:t>Non-discrimination statements must be included on all materials sent to households in reference to any child nutrition program. </a:t>
            </a:r>
          </a:p>
          <a:p>
            <a:pPr marL="228600" lvl="0" indent="-228600" rtl="0">
              <a:spcBef>
                <a:spcPts val="1000"/>
              </a:spcBef>
              <a:spcAft>
                <a:spcPts val="0"/>
              </a:spcAft>
              <a:buClr>
                <a:schemeClr val="dk1"/>
              </a:buClr>
              <a:buSzPts val="2800"/>
              <a:buChar char="•"/>
            </a:pPr>
            <a:r>
              <a:rPr lang="en-US" sz="2400" dirty="0"/>
              <a:t>Contact your SFSP director for the correct statement to be included on all your resource materials, including social media pages.</a:t>
            </a:r>
          </a:p>
          <a:p>
            <a:pPr marL="228600" lvl="0" indent="-228600" rtl="0">
              <a:spcBef>
                <a:spcPts val="1000"/>
              </a:spcBef>
              <a:spcAft>
                <a:spcPts val="0"/>
              </a:spcAft>
              <a:buClr>
                <a:schemeClr val="dk1"/>
              </a:buClr>
              <a:buSzPts val="2800"/>
              <a:buChar char="•"/>
            </a:pPr>
            <a:r>
              <a:rPr lang="en-US" sz="2400" dirty="0"/>
              <a:t>Before sending out any flyers or informational papers, ensure that the non-discrimination statement is included!</a:t>
            </a:r>
          </a:p>
          <a:p>
            <a:pPr marL="228600" lvl="0" indent="-228600" rtl="0">
              <a:spcBef>
                <a:spcPts val="1000"/>
              </a:spcBef>
              <a:spcAft>
                <a:spcPts val="0"/>
              </a:spcAft>
              <a:buClr>
                <a:schemeClr val="dk1"/>
              </a:buClr>
              <a:buSzPts val="2800"/>
              <a:buChar char="•"/>
            </a:pPr>
            <a:r>
              <a:rPr lang="en-US" sz="2400" dirty="0"/>
              <a:t>Camp Sponsors: The statement should be included on any application with the potential participants and their households! </a:t>
            </a:r>
          </a:p>
        </p:txBody>
      </p:sp>
      <p:cxnSp>
        <p:nvCxnSpPr>
          <p:cNvPr id="428" name="Straight Connector 42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418"/>
        <p:cNvGrpSpPr/>
        <p:nvPr/>
      </p:nvGrpSpPr>
      <p:grpSpPr>
        <a:xfrm>
          <a:off x="0" y="0"/>
          <a:ext cx="0" cy="0"/>
          <a:chOff x="0" y="0"/>
          <a:chExt cx="0" cy="0"/>
        </a:xfrm>
      </p:grpSpPr>
      <p:sp useBgFill="1">
        <p:nvSpPr>
          <p:cNvPr id="425" name="Rectangle 424">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7" name="Group 426">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428" name="Rectangle 427">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Rectangle 428">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Rectangle 429">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2" name="Rectangle 431">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Google Shape;419;p42"/>
          <p:cNvSpPr txBox="1">
            <a:spLocks noGrp="1"/>
          </p:cNvSpPr>
          <p:nvPr>
            <p:ph type="title"/>
          </p:nvPr>
        </p:nvSpPr>
        <p:spPr>
          <a:xfrm>
            <a:off x="1043631" y="809898"/>
            <a:ext cx="9942716" cy="1554480"/>
          </a:xfrm>
          <a:prstGeom prst="rect">
            <a:avLst/>
          </a:prstGeom>
        </p:spPr>
        <p:txBody>
          <a:bodyPr spcFirstLastPara="1" lIns="91425" tIns="45700" rIns="91425" bIns="45700" anchor="ctr" anchorCtr="0">
            <a:normAutofit/>
          </a:bodyPr>
          <a:lstStyle/>
          <a:p>
            <a:pPr marL="0" lvl="0" indent="0" rtl="0">
              <a:spcBef>
                <a:spcPts val="0"/>
              </a:spcBef>
              <a:spcAft>
                <a:spcPts val="0"/>
              </a:spcAft>
              <a:buClr>
                <a:schemeClr val="dk1"/>
              </a:buClr>
              <a:buSzPts val="4400"/>
              <a:buFont typeface="Calibri"/>
              <a:buNone/>
            </a:pPr>
            <a:r>
              <a:rPr lang="en-US" sz="4800" dirty="0"/>
              <a:t>Civil Rights</a:t>
            </a:r>
          </a:p>
        </p:txBody>
      </p:sp>
      <p:sp>
        <p:nvSpPr>
          <p:cNvPr id="420" name="Google Shape;420;p42"/>
          <p:cNvSpPr txBox="1">
            <a:spLocks noGrp="1"/>
          </p:cNvSpPr>
          <p:nvPr>
            <p:ph type="body" idx="1"/>
          </p:nvPr>
        </p:nvSpPr>
        <p:spPr>
          <a:xfrm>
            <a:off x="1045028" y="3017522"/>
            <a:ext cx="9941319" cy="3124658"/>
          </a:xfrm>
          <a:prstGeom prst="rect">
            <a:avLst/>
          </a:prstGeom>
        </p:spPr>
        <p:txBody>
          <a:bodyPr spcFirstLastPara="1" lIns="91425" tIns="45700" rIns="91425" bIns="45700" anchor="ctr" anchorCtr="0">
            <a:normAutofit/>
          </a:bodyPr>
          <a:lstStyle/>
          <a:p>
            <a:pPr marL="228600" lvl="0" indent="-228600" rtl="0">
              <a:spcBef>
                <a:spcPts val="0"/>
              </a:spcBef>
              <a:spcAft>
                <a:spcPts val="0"/>
              </a:spcAft>
              <a:buClr>
                <a:schemeClr val="dk1"/>
              </a:buClr>
              <a:buSzPts val="2800"/>
              <a:buChar char="•"/>
            </a:pPr>
            <a:r>
              <a:rPr lang="en-US" sz="2400" dirty="0"/>
              <a:t>Is there a need to communicate to participants a language other than English? </a:t>
            </a:r>
          </a:p>
          <a:p>
            <a:pPr marL="685800" lvl="1" indent="-228600" rtl="0">
              <a:spcBef>
                <a:spcPts val="500"/>
              </a:spcBef>
              <a:spcAft>
                <a:spcPts val="0"/>
              </a:spcAft>
              <a:buClr>
                <a:schemeClr val="dk1"/>
              </a:buClr>
              <a:buSzPts val="2400"/>
              <a:buChar char="•"/>
            </a:pPr>
            <a:r>
              <a:rPr lang="en-US" dirty="0"/>
              <a:t>If yes, please ensure that all program materials are provided in all languages necessary to fully communicate with your participating households</a:t>
            </a:r>
            <a:endParaRPr lang="en-US" sz="2400" dirty="0"/>
          </a:p>
          <a:p>
            <a:pPr marL="0" lvl="0" indent="0" rtl="0">
              <a:spcBef>
                <a:spcPts val="1000"/>
              </a:spcBef>
              <a:spcAft>
                <a:spcPts val="0"/>
              </a:spcAft>
              <a:buClr>
                <a:schemeClr val="dk1"/>
              </a:buClr>
              <a:buSzPts val="2800"/>
              <a:buNone/>
            </a:pPr>
            <a:r>
              <a:rPr lang="en-US" sz="2400" dirty="0"/>
              <a:t>   The IDOE has no Civil Rights posters for distribution at this time. </a:t>
            </a:r>
            <a:r>
              <a:rPr lang="en-US" sz="2400" dirty="0">
                <a:sym typeface="Wingdings" panose="05000000000000000000" pitchFamily="2" charset="2"/>
              </a:rPr>
              <a:t> </a:t>
            </a:r>
            <a:endParaRPr lang="en-US" sz="2400" dirty="0"/>
          </a:p>
        </p:txBody>
      </p:sp>
      <p:cxnSp>
        <p:nvCxnSpPr>
          <p:cNvPr id="434" name="Straight Connector 433">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424"/>
        <p:cNvGrpSpPr/>
        <p:nvPr/>
      </p:nvGrpSpPr>
      <p:grpSpPr>
        <a:xfrm>
          <a:off x="0" y="0"/>
          <a:ext cx="0" cy="0"/>
          <a:chOff x="0" y="0"/>
          <a:chExt cx="0" cy="0"/>
        </a:xfrm>
      </p:grpSpPr>
      <p:sp useBgFill="1">
        <p:nvSpPr>
          <p:cNvPr id="432" name="Rectangle 431">
            <a:extLst>
              <a:ext uri="{FF2B5EF4-FFF2-40B4-BE49-F238E27FC236}">
                <a16:creationId xmlns:a16="http://schemas.microsoft.com/office/drawing/2014/main" id="{28D31E1B-0407-4223-9642-0B642CBF5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4" name="Group 433">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435" name="Rectangle 434">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Rectangle 435">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Rectangle 436">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9" name="Rectangle 438">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Google Shape;425;p43"/>
          <p:cNvSpPr txBox="1">
            <a:spLocks noGrp="1"/>
          </p:cNvSpPr>
          <p:nvPr>
            <p:ph type="title"/>
          </p:nvPr>
        </p:nvSpPr>
        <p:spPr>
          <a:xfrm>
            <a:off x="1043631" y="873940"/>
            <a:ext cx="5052369" cy="1035781"/>
          </a:xfrm>
          <a:prstGeom prst="rect">
            <a:avLst/>
          </a:prstGeom>
        </p:spPr>
        <p:txBody>
          <a:bodyPr spcFirstLastPara="1" lIns="91425" tIns="45700" rIns="91425" bIns="45700" anchor="ctr" anchorCtr="0">
            <a:normAutofit/>
          </a:bodyPr>
          <a:lstStyle/>
          <a:p>
            <a:pPr marL="0" lvl="0" indent="0" rtl="0">
              <a:spcBef>
                <a:spcPts val="0"/>
              </a:spcBef>
              <a:spcAft>
                <a:spcPts val="0"/>
              </a:spcAft>
              <a:buClr>
                <a:schemeClr val="dk1"/>
              </a:buClr>
              <a:buSzPts val="4400"/>
              <a:buFont typeface="Calibri"/>
              <a:buNone/>
            </a:pPr>
            <a:r>
              <a:rPr lang="en-US" sz="4800" dirty="0"/>
              <a:t>Civil Rights</a:t>
            </a:r>
          </a:p>
        </p:txBody>
      </p:sp>
      <p:sp>
        <p:nvSpPr>
          <p:cNvPr id="426" name="Google Shape;426;p43"/>
          <p:cNvSpPr txBox="1">
            <a:spLocks noGrp="1"/>
          </p:cNvSpPr>
          <p:nvPr>
            <p:ph type="body" idx="1"/>
          </p:nvPr>
        </p:nvSpPr>
        <p:spPr>
          <a:xfrm>
            <a:off x="1045029" y="2524721"/>
            <a:ext cx="4991629" cy="3677123"/>
          </a:xfrm>
          <a:prstGeom prst="rect">
            <a:avLst/>
          </a:prstGeom>
        </p:spPr>
        <p:txBody>
          <a:bodyPr spcFirstLastPara="1" lIns="91425" tIns="45700" rIns="91425" bIns="45700" anchor="ctr" anchorCtr="0">
            <a:normAutofit lnSpcReduction="10000"/>
          </a:bodyPr>
          <a:lstStyle/>
          <a:p>
            <a:pPr marL="228600" lvl="0" indent="-228600" rtl="0">
              <a:spcBef>
                <a:spcPts val="0"/>
              </a:spcBef>
              <a:spcAft>
                <a:spcPts val="0"/>
              </a:spcAft>
              <a:buClr>
                <a:schemeClr val="dk1"/>
              </a:buClr>
              <a:buSzPts val="2800"/>
              <a:buChar char="•"/>
            </a:pPr>
            <a:r>
              <a:rPr lang="en-US" sz="2400" dirty="0"/>
              <a:t>The “And Justice for All” poster must be visible to program participants at every SFSP meal service site </a:t>
            </a:r>
          </a:p>
          <a:p>
            <a:pPr marL="228600" lvl="0" indent="-228600" rtl="0">
              <a:spcBef>
                <a:spcPts val="1000"/>
              </a:spcBef>
              <a:spcAft>
                <a:spcPts val="0"/>
              </a:spcAft>
              <a:buClr>
                <a:schemeClr val="dk1"/>
              </a:buClr>
              <a:buSzPts val="2800"/>
              <a:buChar char="•"/>
            </a:pPr>
            <a:r>
              <a:rPr lang="en-US" sz="2400" dirty="0"/>
              <a:t>Utilize the full 11x17 inch size posters</a:t>
            </a:r>
          </a:p>
          <a:p>
            <a:pPr marL="228600" lvl="0" indent="-228600" rtl="0">
              <a:spcBef>
                <a:spcPts val="1000"/>
              </a:spcBef>
              <a:spcAft>
                <a:spcPts val="0"/>
              </a:spcAft>
              <a:buClr>
                <a:schemeClr val="dk1"/>
              </a:buClr>
              <a:buSzPts val="2800"/>
              <a:buChar char="•"/>
            </a:pPr>
            <a:r>
              <a:rPr lang="en-US" sz="2400" dirty="0"/>
              <a:t>If print options are limited, smaller, 8.5 x11’ and black &amp; white copies may be acceptable</a:t>
            </a:r>
          </a:p>
          <a:p>
            <a:pPr marL="228600" lvl="0" indent="-228600" rtl="0">
              <a:spcBef>
                <a:spcPts val="1000"/>
              </a:spcBef>
              <a:spcAft>
                <a:spcPts val="0"/>
              </a:spcAft>
              <a:buClr>
                <a:schemeClr val="dk1"/>
              </a:buClr>
              <a:buSzPts val="2800"/>
              <a:buChar char="•"/>
            </a:pPr>
            <a:r>
              <a:rPr lang="en-US" sz="2400" dirty="0"/>
              <a:t>Print more posters from the IDOE Civil Rights </a:t>
            </a:r>
            <a:r>
              <a:rPr lang="en-US" sz="2400" dirty="0">
                <a:hlinkClick r:id="rId3"/>
              </a:rPr>
              <a:t>website</a:t>
            </a:r>
            <a:endParaRPr lang="en-US" sz="2400" dirty="0"/>
          </a:p>
          <a:p>
            <a:pPr marL="0" lvl="0" indent="0" rtl="0">
              <a:spcBef>
                <a:spcPts val="1000"/>
              </a:spcBef>
              <a:spcAft>
                <a:spcPts val="0"/>
              </a:spcAft>
              <a:buClr>
                <a:schemeClr val="dk1"/>
              </a:buClr>
              <a:buSzPts val="2800"/>
              <a:buNone/>
            </a:pPr>
            <a:endParaRPr lang="en-US" sz="1800" dirty="0"/>
          </a:p>
        </p:txBody>
      </p:sp>
      <p:sp>
        <p:nvSpPr>
          <p:cNvPr id="441" name="Rectangle 440">
            <a:extLst>
              <a:ext uri="{FF2B5EF4-FFF2-40B4-BE49-F238E27FC236}">
                <a16:creationId xmlns:a16="http://schemas.microsoft.com/office/drawing/2014/main" id="{70E96339-907C-46C3-99AC-31179B6F0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7" name="Google Shape;427;p43"/>
          <p:cNvPicPr preferRelativeResize="0"/>
          <p:nvPr/>
        </p:nvPicPr>
        <p:blipFill rotWithShape="1">
          <a:blip r:embed="rId4"/>
          <a:stretch/>
        </p:blipFill>
        <p:spPr>
          <a:xfrm>
            <a:off x="7385743" y="901032"/>
            <a:ext cx="3312751" cy="5116220"/>
          </a:xfrm>
          <a:prstGeom prst="rect">
            <a:avLst/>
          </a:prstGeom>
          <a:noFill/>
        </p:spPr>
      </p:pic>
      <p:cxnSp>
        <p:nvCxnSpPr>
          <p:cNvPr id="443" name="Straight Connector 442">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431"/>
        <p:cNvGrpSpPr/>
        <p:nvPr/>
      </p:nvGrpSpPr>
      <p:grpSpPr>
        <a:xfrm>
          <a:off x="0" y="0"/>
          <a:ext cx="0" cy="0"/>
          <a:chOff x="0" y="0"/>
          <a:chExt cx="0" cy="0"/>
        </a:xfrm>
      </p:grpSpPr>
      <p:sp useBgFill="1">
        <p:nvSpPr>
          <p:cNvPr id="438" name="Rectangle 43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0" name="Group 43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441" name="Rectangle 44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Rectangle 44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Rectangle 44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5" name="Rectangle 44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Google Shape;432;p44"/>
          <p:cNvSpPr txBox="1">
            <a:spLocks noGrp="1"/>
          </p:cNvSpPr>
          <p:nvPr>
            <p:ph type="title"/>
          </p:nvPr>
        </p:nvSpPr>
        <p:spPr>
          <a:xfrm>
            <a:off x="1043631" y="809898"/>
            <a:ext cx="9942716" cy="1554480"/>
          </a:xfrm>
          <a:prstGeom prst="rect">
            <a:avLst/>
          </a:prstGeom>
        </p:spPr>
        <p:txBody>
          <a:bodyPr spcFirstLastPara="1" lIns="91425" tIns="45700" rIns="91425" bIns="45700" anchor="ctr" anchorCtr="0">
            <a:normAutofit/>
          </a:bodyPr>
          <a:lstStyle/>
          <a:p>
            <a:pPr marL="0" lvl="0" indent="0" rtl="0">
              <a:spcBef>
                <a:spcPts val="0"/>
              </a:spcBef>
              <a:spcAft>
                <a:spcPts val="0"/>
              </a:spcAft>
              <a:buClr>
                <a:schemeClr val="dk1"/>
              </a:buClr>
              <a:buSzPts val="4400"/>
              <a:buFont typeface="Calibri"/>
              <a:buNone/>
            </a:pPr>
            <a:r>
              <a:rPr lang="en-US" sz="4800"/>
              <a:t>Civil Rights</a:t>
            </a:r>
          </a:p>
        </p:txBody>
      </p:sp>
      <p:sp>
        <p:nvSpPr>
          <p:cNvPr id="433" name="Google Shape;433;p44"/>
          <p:cNvSpPr txBox="1">
            <a:spLocks noGrp="1"/>
          </p:cNvSpPr>
          <p:nvPr>
            <p:ph type="body" idx="1"/>
          </p:nvPr>
        </p:nvSpPr>
        <p:spPr>
          <a:xfrm>
            <a:off x="1045028" y="3017522"/>
            <a:ext cx="9941319" cy="3124658"/>
          </a:xfrm>
          <a:prstGeom prst="rect">
            <a:avLst/>
          </a:prstGeom>
        </p:spPr>
        <p:txBody>
          <a:bodyPr spcFirstLastPara="1" lIns="91425" tIns="45700" rIns="91425" bIns="45700" anchor="ctr" anchorCtr="0">
            <a:normAutofit/>
          </a:bodyPr>
          <a:lstStyle/>
          <a:p>
            <a:pPr marL="228600" lvl="0" indent="-228600" rtl="0">
              <a:spcBef>
                <a:spcPts val="0"/>
              </a:spcBef>
              <a:spcAft>
                <a:spcPts val="600"/>
              </a:spcAft>
              <a:buClr>
                <a:schemeClr val="dk1"/>
              </a:buClr>
              <a:buSzPts val="2800"/>
              <a:buChar char="•"/>
            </a:pPr>
            <a:r>
              <a:rPr lang="en-US" sz="2400" dirty="0"/>
              <a:t>A part of the Civil Rights compliance requirement is completing the Racial/Ethnic Data form</a:t>
            </a:r>
          </a:p>
          <a:p>
            <a:pPr marL="228600" indent="-228600">
              <a:spcBef>
                <a:spcPts val="0"/>
              </a:spcBef>
              <a:spcAft>
                <a:spcPts val="600"/>
              </a:spcAft>
              <a:buSzPts val="2800"/>
            </a:pPr>
            <a:r>
              <a:rPr lang="en-US" sz="2400" dirty="0"/>
              <a:t>Annual data collection must be completed by sponsor staff for each site, </a:t>
            </a:r>
            <a:r>
              <a:rPr lang="en-US" sz="2400" b="0" dirty="0"/>
              <a:t>but may not be collected using visual observation </a:t>
            </a:r>
          </a:p>
          <a:p>
            <a:pPr marL="228600" indent="-228600">
              <a:spcBef>
                <a:spcPts val="0"/>
              </a:spcBef>
              <a:spcAft>
                <a:spcPts val="600"/>
              </a:spcAft>
              <a:buSzPts val="2800"/>
            </a:pPr>
            <a:r>
              <a:rPr lang="en-US" sz="2400" b="0" dirty="0"/>
              <a:t>Sponsors can use school data or county demographic information for completing the form or county data found on </a:t>
            </a:r>
            <a:r>
              <a:rPr lang="en-US" sz="2400" b="0" dirty="0">
                <a:hlinkClick r:id="rId3"/>
              </a:rPr>
              <a:t>STATS America</a:t>
            </a:r>
            <a:r>
              <a:rPr lang="en-US" sz="2400" b="0" dirty="0"/>
              <a:t> webpage </a:t>
            </a:r>
          </a:p>
          <a:p>
            <a:pPr marL="228600" indent="-228600">
              <a:spcBef>
                <a:spcPts val="0"/>
              </a:spcBef>
              <a:spcAft>
                <a:spcPts val="600"/>
              </a:spcAft>
              <a:buSzPts val="2800"/>
            </a:pPr>
            <a:r>
              <a:rPr lang="en-US" sz="2400" b="0" dirty="0"/>
              <a:t>If SFSP information is listed on agency website, a direct link to the Civil Rights page must be included on sponsor webpage</a:t>
            </a:r>
            <a:endParaRPr lang="en-US" sz="2400" dirty="0"/>
          </a:p>
          <a:p>
            <a:pPr marL="228600" lvl="0" indent="-228600" rtl="0">
              <a:spcBef>
                <a:spcPts val="0"/>
              </a:spcBef>
              <a:spcAft>
                <a:spcPts val="600"/>
              </a:spcAft>
              <a:buClr>
                <a:schemeClr val="dk1"/>
              </a:buClr>
              <a:buSzPts val="2800"/>
              <a:buChar char="•"/>
            </a:pPr>
            <a:endParaRPr lang="en-US" sz="2400" dirty="0"/>
          </a:p>
        </p:txBody>
      </p:sp>
      <p:cxnSp>
        <p:nvCxnSpPr>
          <p:cNvPr id="447" name="Straight Connector 44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437"/>
        <p:cNvGrpSpPr/>
        <p:nvPr/>
      </p:nvGrpSpPr>
      <p:grpSpPr>
        <a:xfrm>
          <a:off x="0" y="0"/>
          <a:ext cx="0" cy="0"/>
          <a:chOff x="0" y="0"/>
          <a:chExt cx="0" cy="0"/>
        </a:xfrm>
      </p:grpSpPr>
      <p:sp useBgFill="1">
        <p:nvSpPr>
          <p:cNvPr id="444" name="Rectangle 443">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6" name="Group 445">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447" name="Rectangle 446">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Rectangle 447">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Rectangle 448">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1" name="Rectangle 450">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Google Shape;438;p45"/>
          <p:cNvSpPr txBox="1">
            <a:spLocks noGrp="1"/>
          </p:cNvSpPr>
          <p:nvPr>
            <p:ph type="title"/>
          </p:nvPr>
        </p:nvSpPr>
        <p:spPr>
          <a:xfrm>
            <a:off x="1043631" y="809898"/>
            <a:ext cx="9942716" cy="1554480"/>
          </a:xfrm>
          <a:prstGeom prst="rect">
            <a:avLst/>
          </a:prstGeom>
        </p:spPr>
        <p:txBody>
          <a:bodyPr spcFirstLastPara="1" lIns="91425" tIns="45700" rIns="91425" bIns="45700" anchor="ctr" anchorCtr="0">
            <a:normAutofit/>
          </a:bodyPr>
          <a:lstStyle/>
          <a:p>
            <a:pPr marL="0" lvl="0" indent="0" rtl="0">
              <a:spcBef>
                <a:spcPts val="0"/>
              </a:spcBef>
              <a:spcAft>
                <a:spcPts val="0"/>
              </a:spcAft>
              <a:buClr>
                <a:schemeClr val="dk1"/>
              </a:buClr>
              <a:buSzPts val="4400"/>
              <a:buFont typeface="Calibri"/>
              <a:buNone/>
            </a:pPr>
            <a:r>
              <a:rPr lang="en-US" sz="4800"/>
              <a:t>Civil Rights Complaints</a:t>
            </a:r>
          </a:p>
        </p:txBody>
      </p:sp>
      <p:sp>
        <p:nvSpPr>
          <p:cNvPr id="439" name="Google Shape;439;p45"/>
          <p:cNvSpPr txBox="1">
            <a:spLocks noGrp="1"/>
          </p:cNvSpPr>
          <p:nvPr>
            <p:ph type="body" idx="1"/>
          </p:nvPr>
        </p:nvSpPr>
        <p:spPr>
          <a:xfrm>
            <a:off x="1045028" y="3017522"/>
            <a:ext cx="9941319" cy="3124658"/>
          </a:xfrm>
          <a:prstGeom prst="rect">
            <a:avLst/>
          </a:prstGeom>
        </p:spPr>
        <p:txBody>
          <a:bodyPr spcFirstLastPara="1" lIns="91425" tIns="45700" rIns="91425" bIns="45700" anchor="ctr" anchorCtr="0">
            <a:normAutofit/>
          </a:bodyPr>
          <a:lstStyle/>
          <a:p>
            <a:pPr marL="228600" lvl="0" indent="-228600" rtl="0">
              <a:spcBef>
                <a:spcPts val="0"/>
              </a:spcBef>
              <a:spcAft>
                <a:spcPts val="0"/>
              </a:spcAft>
              <a:buClr>
                <a:schemeClr val="dk1"/>
              </a:buClr>
              <a:buSzPts val="2800"/>
              <a:buChar char="•"/>
            </a:pPr>
            <a:r>
              <a:rPr lang="en-US" sz="2400" dirty="0"/>
              <a:t>It is a basic right for individuals to file a civil rights complaint at any time</a:t>
            </a:r>
          </a:p>
          <a:p>
            <a:pPr marL="228600" lvl="0" indent="-228600" rtl="0">
              <a:spcBef>
                <a:spcPts val="1000"/>
              </a:spcBef>
              <a:spcAft>
                <a:spcPts val="0"/>
              </a:spcAft>
              <a:buClr>
                <a:schemeClr val="dk1"/>
              </a:buClr>
              <a:buSzPts val="2800"/>
              <a:buChar char="•"/>
            </a:pPr>
            <a:r>
              <a:rPr lang="en-US" sz="2400" dirty="0"/>
              <a:t>Complaints may be given verbally or in writing</a:t>
            </a:r>
          </a:p>
          <a:p>
            <a:pPr marL="228600" lvl="0" indent="-228600" rtl="0">
              <a:spcBef>
                <a:spcPts val="1000"/>
              </a:spcBef>
              <a:spcAft>
                <a:spcPts val="0"/>
              </a:spcAft>
              <a:buClr>
                <a:schemeClr val="dk1"/>
              </a:buClr>
              <a:buSzPts val="2800"/>
              <a:buChar char="•"/>
            </a:pPr>
            <a:r>
              <a:rPr lang="en-US" sz="2400" dirty="0"/>
              <a:t>Complaints may be given anonymously</a:t>
            </a:r>
          </a:p>
          <a:p>
            <a:pPr marL="228600" lvl="0" indent="-228600" rtl="0">
              <a:spcBef>
                <a:spcPts val="1000"/>
              </a:spcBef>
              <a:spcAft>
                <a:spcPts val="0"/>
              </a:spcAft>
              <a:buClr>
                <a:schemeClr val="dk1"/>
              </a:buClr>
              <a:buSzPts val="2800"/>
              <a:buChar char="•"/>
            </a:pPr>
            <a:r>
              <a:rPr lang="en-US" sz="2400" dirty="0"/>
              <a:t>Complaints may be filed at any time up to 6 months after the incident has occurred</a:t>
            </a:r>
          </a:p>
          <a:p>
            <a:pPr marL="228600" lvl="0" indent="-228600" rtl="0">
              <a:spcBef>
                <a:spcPts val="1000"/>
              </a:spcBef>
              <a:spcAft>
                <a:spcPts val="0"/>
              </a:spcAft>
              <a:buClr>
                <a:schemeClr val="dk1"/>
              </a:buClr>
              <a:buSzPts val="2800"/>
              <a:buChar char="•"/>
            </a:pPr>
            <a:r>
              <a:rPr lang="en-US" sz="2400" dirty="0"/>
              <a:t>Complaints must be logged correctly and reported to either the USDA office of Civil Rights or to the IDOE</a:t>
            </a:r>
          </a:p>
          <a:p>
            <a:pPr marL="228600" lvl="0" indent="-50800" rtl="0">
              <a:spcBef>
                <a:spcPts val="1000"/>
              </a:spcBef>
              <a:spcAft>
                <a:spcPts val="0"/>
              </a:spcAft>
              <a:buClr>
                <a:schemeClr val="dk1"/>
              </a:buClr>
              <a:buSzPts val="2800"/>
              <a:buNone/>
            </a:pPr>
            <a:endParaRPr lang="en-US" sz="2400" dirty="0"/>
          </a:p>
        </p:txBody>
      </p:sp>
      <p:cxnSp>
        <p:nvCxnSpPr>
          <p:cNvPr id="453" name="Straight Connector 452">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443"/>
        <p:cNvGrpSpPr/>
        <p:nvPr/>
      </p:nvGrpSpPr>
      <p:grpSpPr>
        <a:xfrm>
          <a:off x="0" y="0"/>
          <a:ext cx="0" cy="0"/>
          <a:chOff x="0" y="0"/>
          <a:chExt cx="0" cy="0"/>
        </a:xfrm>
      </p:grpSpPr>
      <p:sp useBgFill="1">
        <p:nvSpPr>
          <p:cNvPr id="450" name="Rectangle 449">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2" name="Group 451">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453" name="Rectangle 45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Rectangle 453">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Rectangle 454">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7" name="Rectangle 456">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Google Shape;444;p46"/>
          <p:cNvSpPr txBox="1">
            <a:spLocks noGrp="1"/>
          </p:cNvSpPr>
          <p:nvPr>
            <p:ph type="title"/>
          </p:nvPr>
        </p:nvSpPr>
        <p:spPr>
          <a:xfrm>
            <a:off x="1043631" y="809898"/>
            <a:ext cx="9942716" cy="1554480"/>
          </a:xfrm>
          <a:prstGeom prst="rect">
            <a:avLst/>
          </a:prstGeom>
        </p:spPr>
        <p:txBody>
          <a:bodyPr spcFirstLastPara="1" lIns="91425" tIns="45700" rIns="91425" bIns="45700" anchor="ctr" anchorCtr="0">
            <a:normAutofit/>
          </a:bodyPr>
          <a:lstStyle/>
          <a:p>
            <a:pPr marL="0" lvl="0" indent="0" rtl="0">
              <a:spcBef>
                <a:spcPts val="0"/>
              </a:spcBef>
              <a:spcAft>
                <a:spcPts val="0"/>
              </a:spcAft>
              <a:buClr>
                <a:schemeClr val="dk1"/>
              </a:buClr>
              <a:buSzPts val="4400"/>
              <a:buFont typeface="Calibri"/>
              <a:buNone/>
            </a:pPr>
            <a:r>
              <a:rPr lang="en-US" sz="4800"/>
              <a:t>Civil Rights</a:t>
            </a:r>
          </a:p>
        </p:txBody>
      </p:sp>
      <p:sp>
        <p:nvSpPr>
          <p:cNvPr id="445" name="Google Shape;445;p46"/>
          <p:cNvSpPr txBox="1">
            <a:spLocks noGrp="1"/>
          </p:cNvSpPr>
          <p:nvPr>
            <p:ph type="body" idx="1"/>
          </p:nvPr>
        </p:nvSpPr>
        <p:spPr>
          <a:xfrm>
            <a:off x="1043631" y="2759763"/>
            <a:ext cx="9808029" cy="3581858"/>
          </a:xfrm>
          <a:prstGeom prst="rect">
            <a:avLst/>
          </a:prstGeom>
        </p:spPr>
        <p:txBody>
          <a:bodyPr spcFirstLastPara="1" lIns="91425" tIns="45700" rIns="91425" bIns="45700" anchor="ctr" anchorCtr="0">
            <a:noAutofit/>
          </a:bodyPr>
          <a:lstStyle/>
          <a:p>
            <a:pPr marL="0" lvl="0" indent="0" rtl="0">
              <a:spcBef>
                <a:spcPts val="0"/>
              </a:spcBef>
              <a:spcAft>
                <a:spcPts val="0"/>
              </a:spcAft>
              <a:buClr>
                <a:schemeClr val="dk1"/>
              </a:buClr>
              <a:buSzPts val="2800"/>
              <a:buNone/>
            </a:pPr>
            <a:r>
              <a:rPr lang="en-US" sz="2400" dirty="0"/>
              <a:t>Information to be collected when processing a civil rights complaint:</a:t>
            </a:r>
          </a:p>
          <a:p>
            <a:pPr marL="228600" lvl="0" indent="-228600" rtl="0">
              <a:spcBef>
                <a:spcPts val="1000"/>
              </a:spcBef>
              <a:spcAft>
                <a:spcPts val="0"/>
              </a:spcAft>
              <a:buClr>
                <a:schemeClr val="dk1"/>
              </a:buClr>
              <a:buSzPts val="2800"/>
              <a:buChar char="•"/>
            </a:pPr>
            <a:r>
              <a:rPr lang="en-US" sz="2400" dirty="0"/>
              <a:t>Who: Contact Information of Complainant</a:t>
            </a:r>
          </a:p>
          <a:p>
            <a:pPr marL="228600" lvl="0" indent="-228600" rtl="0">
              <a:spcBef>
                <a:spcPts val="1000"/>
              </a:spcBef>
              <a:spcAft>
                <a:spcPts val="0"/>
              </a:spcAft>
              <a:buClr>
                <a:schemeClr val="dk1"/>
              </a:buClr>
              <a:buSzPts val="2800"/>
              <a:buChar char="•"/>
            </a:pPr>
            <a:r>
              <a:rPr lang="en-US" sz="2400" dirty="0"/>
              <a:t>What: Description of Incident(s)</a:t>
            </a:r>
          </a:p>
          <a:p>
            <a:pPr marL="228600" lvl="0" indent="-228600" rtl="0">
              <a:spcBef>
                <a:spcPts val="1000"/>
              </a:spcBef>
              <a:spcAft>
                <a:spcPts val="0"/>
              </a:spcAft>
              <a:buClr>
                <a:schemeClr val="dk1"/>
              </a:buClr>
              <a:buSzPts val="2800"/>
              <a:buChar char="•"/>
            </a:pPr>
            <a:r>
              <a:rPr lang="en-US" sz="2400" dirty="0"/>
              <a:t>When: Date of the Incident</a:t>
            </a:r>
          </a:p>
          <a:p>
            <a:pPr marL="228600" lvl="0" indent="-228600" rtl="0">
              <a:spcBef>
                <a:spcPts val="1000"/>
              </a:spcBef>
              <a:spcAft>
                <a:spcPts val="0"/>
              </a:spcAft>
              <a:buClr>
                <a:schemeClr val="dk1"/>
              </a:buClr>
              <a:buSzPts val="2800"/>
              <a:buChar char="•"/>
            </a:pPr>
            <a:r>
              <a:rPr lang="en-US" sz="2400" dirty="0"/>
              <a:t>Where: Location of Occurrence</a:t>
            </a:r>
          </a:p>
          <a:p>
            <a:pPr marL="228600" lvl="0" indent="-228600" rtl="0">
              <a:spcBef>
                <a:spcPts val="1000"/>
              </a:spcBef>
              <a:spcAft>
                <a:spcPts val="0"/>
              </a:spcAft>
              <a:buClr>
                <a:schemeClr val="dk1"/>
              </a:buClr>
              <a:buSzPts val="2800"/>
              <a:buChar char="•"/>
            </a:pPr>
            <a:r>
              <a:rPr lang="en-US" sz="2400" dirty="0"/>
              <a:t>Who Else: Possible Witnesses</a:t>
            </a:r>
            <a:endParaRPr lang="en-US" sz="800" dirty="0"/>
          </a:p>
          <a:p>
            <a:pPr marL="0" lvl="0" indent="0" rtl="0">
              <a:spcBef>
                <a:spcPts val="1000"/>
              </a:spcBef>
              <a:spcAft>
                <a:spcPts val="0"/>
              </a:spcAft>
              <a:buClr>
                <a:schemeClr val="dk1"/>
              </a:buClr>
              <a:buSzPts val="2800"/>
              <a:buNone/>
            </a:pPr>
            <a:r>
              <a:rPr lang="en-US" sz="2400" dirty="0"/>
              <a:t>Next, contact your SFSP Director! </a:t>
            </a:r>
          </a:p>
        </p:txBody>
      </p:sp>
      <p:cxnSp>
        <p:nvCxnSpPr>
          <p:cNvPr id="459" name="Straight Connector 458">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449"/>
        <p:cNvGrpSpPr/>
        <p:nvPr/>
      </p:nvGrpSpPr>
      <p:grpSpPr>
        <a:xfrm>
          <a:off x="0" y="0"/>
          <a:ext cx="0" cy="0"/>
          <a:chOff x="0" y="0"/>
          <a:chExt cx="0" cy="0"/>
        </a:xfrm>
      </p:grpSpPr>
      <p:sp useBgFill="1">
        <p:nvSpPr>
          <p:cNvPr id="456" name="Rectangle 455">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8" name="Group 457">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459" name="Rectangle 458">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Rectangle 459">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Rectangle 460">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3" name="Rectangle 462">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Google Shape;450;p48"/>
          <p:cNvSpPr txBox="1">
            <a:spLocks noGrp="1"/>
          </p:cNvSpPr>
          <p:nvPr>
            <p:ph type="title"/>
          </p:nvPr>
        </p:nvSpPr>
        <p:spPr>
          <a:xfrm>
            <a:off x="1043631" y="809898"/>
            <a:ext cx="9942716" cy="1554480"/>
          </a:xfrm>
          <a:prstGeom prst="rect">
            <a:avLst/>
          </a:prstGeom>
        </p:spPr>
        <p:txBody>
          <a:bodyPr spcFirstLastPara="1" lIns="91425" tIns="45700" rIns="91425" bIns="45700" anchor="ctr" anchorCtr="0">
            <a:normAutofit/>
          </a:bodyPr>
          <a:lstStyle/>
          <a:p>
            <a:pPr marL="0" lvl="0" indent="0" rtl="0">
              <a:spcBef>
                <a:spcPts val="0"/>
              </a:spcBef>
              <a:spcAft>
                <a:spcPts val="0"/>
              </a:spcAft>
              <a:buClr>
                <a:schemeClr val="dk1"/>
              </a:buClr>
              <a:buSzPts val="4400"/>
              <a:buFont typeface="Calibri"/>
              <a:buNone/>
            </a:pPr>
            <a:r>
              <a:rPr lang="en-US" sz="4800"/>
              <a:t>Civil Rights</a:t>
            </a:r>
          </a:p>
        </p:txBody>
      </p:sp>
      <p:sp>
        <p:nvSpPr>
          <p:cNvPr id="451" name="Google Shape;451;p48"/>
          <p:cNvSpPr txBox="1">
            <a:spLocks noGrp="1"/>
          </p:cNvSpPr>
          <p:nvPr>
            <p:ph type="body" idx="1"/>
          </p:nvPr>
        </p:nvSpPr>
        <p:spPr>
          <a:xfrm>
            <a:off x="1123162" y="2923444"/>
            <a:ext cx="9941319" cy="3124658"/>
          </a:xfrm>
          <a:prstGeom prst="rect">
            <a:avLst/>
          </a:prstGeom>
        </p:spPr>
        <p:txBody>
          <a:bodyPr spcFirstLastPara="1" lIns="91425" tIns="45700" rIns="91425" bIns="45700" anchor="ctr" anchorCtr="0">
            <a:normAutofit/>
          </a:bodyPr>
          <a:lstStyle/>
          <a:p>
            <a:pPr marL="228600" lvl="0" indent="-228600" rtl="0">
              <a:spcBef>
                <a:spcPts val="0"/>
              </a:spcBef>
              <a:spcAft>
                <a:spcPts val="0"/>
              </a:spcAft>
              <a:buClr>
                <a:schemeClr val="dk1"/>
              </a:buClr>
              <a:buSzPts val="2800"/>
              <a:buChar char="•"/>
            </a:pPr>
            <a:r>
              <a:rPr lang="en-US" sz="2400" dirty="0"/>
              <a:t>Everyone has a responsibility to ensure all people are treated equally</a:t>
            </a:r>
          </a:p>
          <a:p>
            <a:pPr marL="228600" lvl="0" indent="-228600" rtl="0">
              <a:spcBef>
                <a:spcPts val="0"/>
              </a:spcBef>
              <a:spcAft>
                <a:spcPts val="0"/>
              </a:spcAft>
              <a:buClr>
                <a:schemeClr val="dk1"/>
              </a:buClr>
              <a:buSzPts val="2800"/>
              <a:buChar char="•"/>
            </a:pPr>
            <a:endParaRPr lang="en-US" sz="2400" dirty="0"/>
          </a:p>
          <a:p>
            <a:pPr marL="228600" lvl="0" indent="-228600" rtl="0">
              <a:spcBef>
                <a:spcPts val="0"/>
              </a:spcBef>
              <a:spcAft>
                <a:spcPts val="0"/>
              </a:spcAft>
              <a:buClr>
                <a:schemeClr val="dk1"/>
              </a:buClr>
              <a:buSzPts val="2800"/>
              <a:buChar char="•"/>
            </a:pPr>
            <a:r>
              <a:rPr lang="en-US" sz="2400" dirty="0"/>
              <a:t>Civil Rights complaints are to be taken seriously</a:t>
            </a:r>
          </a:p>
          <a:p>
            <a:pPr marL="228600" lvl="0" indent="-228600" rtl="0">
              <a:spcBef>
                <a:spcPts val="1000"/>
              </a:spcBef>
              <a:spcAft>
                <a:spcPts val="0"/>
              </a:spcAft>
              <a:buClr>
                <a:schemeClr val="dk1"/>
              </a:buClr>
              <a:buSzPts val="2800"/>
              <a:buChar char="•"/>
            </a:pPr>
            <a:r>
              <a:rPr lang="en-US" sz="2400" dirty="0"/>
              <a:t>All complaints must be reported to the USDA, whether considered valid or not</a:t>
            </a:r>
          </a:p>
          <a:p>
            <a:pPr marL="228600" lvl="0" indent="-228600" rtl="0">
              <a:spcBef>
                <a:spcPts val="1000"/>
              </a:spcBef>
              <a:spcAft>
                <a:spcPts val="0"/>
              </a:spcAft>
              <a:buClr>
                <a:schemeClr val="dk1"/>
              </a:buClr>
              <a:buSzPts val="2800"/>
              <a:buChar char="•"/>
            </a:pPr>
            <a:r>
              <a:rPr lang="en-US" sz="2400" dirty="0"/>
              <a:t>Report the complaint as it was described to you, if it is a verbal complaint</a:t>
            </a:r>
          </a:p>
        </p:txBody>
      </p:sp>
      <p:cxnSp>
        <p:nvCxnSpPr>
          <p:cNvPr id="465" name="Straight Connector 464">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455"/>
        <p:cNvGrpSpPr/>
        <p:nvPr/>
      </p:nvGrpSpPr>
      <p:grpSpPr>
        <a:xfrm>
          <a:off x="0" y="0"/>
          <a:ext cx="0" cy="0"/>
          <a:chOff x="0" y="0"/>
          <a:chExt cx="0" cy="0"/>
        </a:xfrm>
      </p:grpSpPr>
      <p:sp useBgFill="1">
        <p:nvSpPr>
          <p:cNvPr id="462" name="Rectangle 461">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4" name="Group 463">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465" name="Rectangle 464">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Rectangle 465">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Rectangle 466">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9" name="Rectangle 468">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Google Shape;456;p49"/>
          <p:cNvSpPr txBox="1">
            <a:spLocks noGrp="1"/>
          </p:cNvSpPr>
          <p:nvPr>
            <p:ph type="title"/>
          </p:nvPr>
        </p:nvSpPr>
        <p:spPr>
          <a:xfrm>
            <a:off x="1043631" y="809898"/>
            <a:ext cx="9942716" cy="1554480"/>
          </a:xfrm>
          <a:prstGeom prst="rect">
            <a:avLst/>
          </a:prstGeom>
        </p:spPr>
        <p:txBody>
          <a:bodyPr spcFirstLastPara="1" lIns="91425" tIns="45700" rIns="91425" bIns="45700" anchor="ctr" anchorCtr="0">
            <a:normAutofit/>
          </a:bodyPr>
          <a:lstStyle/>
          <a:p>
            <a:pPr marL="0" lvl="0" indent="0" rtl="0">
              <a:spcBef>
                <a:spcPts val="0"/>
              </a:spcBef>
              <a:spcAft>
                <a:spcPts val="0"/>
              </a:spcAft>
              <a:buClr>
                <a:schemeClr val="dk1"/>
              </a:buClr>
              <a:buSzPts val="4400"/>
              <a:buFont typeface="Calibri"/>
              <a:buNone/>
            </a:pPr>
            <a:r>
              <a:rPr lang="en-US" sz="4800"/>
              <a:t>Civil Rights</a:t>
            </a:r>
          </a:p>
        </p:txBody>
      </p:sp>
      <p:sp>
        <p:nvSpPr>
          <p:cNvPr id="457" name="Google Shape;457;p49"/>
          <p:cNvSpPr txBox="1">
            <a:spLocks noGrp="1"/>
          </p:cNvSpPr>
          <p:nvPr>
            <p:ph type="body" idx="1"/>
          </p:nvPr>
        </p:nvSpPr>
        <p:spPr>
          <a:xfrm>
            <a:off x="640079" y="2858179"/>
            <a:ext cx="10907487" cy="3277024"/>
          </a:xfrm>
          <a:prstGeom prst="rect">
            <a:avLst/>
          </a:prstGeom>
        </p:spPr>
        <p:txBody>
          <a:bodyPr spcFirstLastPara="1" lIns="91425" tIns="45700" rIns="91425" bIns="45700" anchor="ctr" anchorCtr="0">
            <a:noAutofit/>
          </a:bodyPr>
          <a:lstStyle/>
          <a:p>
            <a:pPr marL="0" lvl="0" indent="0" rtl="0">
              <a:spcBef>
                <a:spcPts val="0"/>
              </a:spcBef>
              <a:spcAft>
                <a:spcPts val="0"/>
              </a:spcAft>
              <a:buClr>
                <a:schemeClr val="dk1"/>
              </a:buClr>
              <a:buSzPct val="100000"/>
              <a:buNone/>
            </a:pPr>
            <a:r>
              <a:rPr lang="en-US" sz="2000" b="1" dirty="0"/>
              <a:t>Meal Substitutions</a:t>
            </a:r>
          </a:p>
          <a:p>
            <a:pPr marL="228600" lvl="0" indent="-228600" rtl="0">
              <a:spcBef>
                <a:spcPts val="1000"/>
              </a:spcBef>
              <a:spcAft>
                <a:spcPts val="0"/>
              </a:spcAft>
              <a:buClr>
                <a:schemeClr val="dk1"/>
              </a:buClr>
              <a:buSzPct val="100000"/>
              <a:buChar char="•"/>
            </a:pPr>
            <a:r>
              <a:rPr lang="en-US" sz="2000" dirty="0"/>
              <a:t>Meal substitutions must be made for students with an allergy or disability</a:t>
            </a:r>
          </a:p>
          <a:p>
            <a:pPr marL="228600" lvl="0" indent="-228600" rtl="0">
              <a:spcBef>
                <a:spcPts val="1000"/>
              </a:spcBef>
              <a:spcAft>
                <a:spcPts val="0"/>
              </a:spcAft>
              <a:buClr>
                <a:schemeClr val="dk1"/>
              </a:buClr>
              <a:buSzPct val="100000"/>
              <a:buChar char="•"/>
            </a:pPr>
            <a:r>
              <a:rPr lang="en-US" sz="2000" dirty="0"/>
              <a:t>If a substitution can be made within the meal pattern it does not require a note by a medical authority</a:t>
            </a:r>
          </a:p>
          <a:p>
            <a:pPr marL="457200" lvl="1" indent="0" rtl="0">
              <a:spcBef>
                <a:spcPts val="500"/>
              </a:spcBef>
              <a:spcAft>
                <a:spcPts val="0"/>
              </a:spcAft>
              <a:buClr>
                <a:schemeClr val="dk1"/>
              </a:buClr>
              <a:buSzPct val="100000"/>
              <a:buNone/>
            </a:pPr>
            <a:r>
              <a:rPr lang="en-US" sz="2000" dirty="0"/>
              <a:t>For example: A child states that they are lactose intolerant, and soy milk is available. No doctor’s note is required, but it can be requested to make sure the most appropriate substitution is provided. </a:t>
            </a:r>
          </a:p>
          <a:p>
            <a:pPr marL="228600" lvl="0" indent="-228600" rtl="0">
              <a:spcBef>
                <a:spcPts val="1000"/>
              </a:spcBef>
              <a:spcAft>
                <a:spcPts val="0"/>
              </a:spcAft>
              <a:buClr>
                <a:schemeClr val="dk1"/>
              </a:buClr>
              <a:buSzPct val="100000"/>
              <a:buChar char="•"/>
            </a:pPr>
            <a:r>
              <a:rPr lang="en-US" sz="2000" dirty="0"/>
              <a:t>Substitutions made with a doctor’s note must follow what the documentation says, and substitutions are allowable outside of the meal pattern</a:t>
            </a:r>
          </a:p>
          <a:p>
            <a:pPr marL="457200" lvl="1" indent="0" rtl="0">
              <a:spcBef>
                <a:spcPts val="500"/>
              </a:spcBef>
              <a:spcAft>
                <a:spcPts val="0"/>
              </a:spcAft>
              <a:buClr>
                <a:schemeClr val="dk1"/>
              </a:buClr>
              <a:buSzPct val="100000"/>
              <a:buNone/>
            </a:pPr>
            <a:r>
              <a:rPr lang="en-US" sz="2000" dirty="0"/>
              <a:t>For example: The note states the child is allergic to milk and soy, so juice should be substituted at lunch. As long as the note is signed by someone with prescriptive authority, the meal pattern change is authorized. Keep the doctor’s note available for review by State Agency field specialist. </a:t>
            </a:r>
          </a:p>
        </p:txBody>
      </p:sp>
      <p:cxnSp>
        <p:nvCxnSpPr>
          <p:cNvPr id="471" name="Straight Connector 470">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useBgFill="1">
        <p:nvSpPr>
          <p:cNvPr id="14345" name="Rectangle 14344">
            <a:extLst>
              <a:ext uri="{FF2B5EF4-FFF2-40B4-BE49-F238E27FC236}">
                <a16:creationId xmlns:a16="http://schemas.microsoft.com/office/drawing/2014/main" id="{9180DE06-7362-4888-AADA-7AADD57AC4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331384" y="679730"/>
            <a:ext cx="4171994" cy="3932729"/>
          </a:xfrm>
        </p:spPr>
        <p:txBody>
          <a:bodyPr vert="horz" lIns="91440" tIns="45720" rIns="91440" bIns="45720" rtlCol="0" anchor="b">
            <a:normAutofit/>
          </a:bodyPr>
          <a:lstStyle/>
          <a:p>
            <a:pPr>
              <a:spcBef>
                <a:spcPct val="0"/>
              </a:spcBef>
            </a:pPr>
            <a:r>
              <a:rPr lang="en-US" sz="6000" kern="1200">
                <a:solidFill>
                  <a:schemeClr val="tx1"/>
                </a:solidFill>
                <a:latin typeface="+mj-lt"/>
                <a:ea typeface="+mj-ea"/>
                <a:cs typeface="+mj-cs"/>
              </a:rPr>
              <a:t>Site Supervisor Training </a:t>
            </a:r>
          </a:p>
        </p:txBody>
      </p:sp>
      <p:grpSp>
        <p:nvGrpSpPr>
          <p:cNvPr id="14347" name="Group 14346">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2218698" y="2733627"/>
            <a:ext cx="1340409" cy="5777807"/>
            <a:chOff x="329184" y="2"/>
            <a:chExt cx="524256" cy="5777807"/>
          </a:xfrm>
        </p:grpSpPr>
        <p:cxnSp>
          <p:nvCxnSpPr>
            <p:cNvPr id="14348" name="Straight Connector 14347">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349" name="Rectangle 14348">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2"/>
              <a:ext cx="524256" cy="56667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p:cNvSpPr>
            <a:spLocks noGrp="1"/>
          </p:cNvSpPr>
          <p:nvPr>
            <p:ph idx="1"/>
          </p:nvPr>
        </p:nvSpPr>
        <p:spPr>
          <a:xfrm>
            <a:off x="7331383" y="5227455"/>
            <a:ext cx="3876085" cy="857461"/>
          </a:xfrm>
        </p:spPr>
        <p:txBody>
          <a:bodyPr vert="horz" lIns="91440" tIns="45720" rIns="91440" bIns="45720" rtlCol="0">
            <a:noAutofit/>
          </a:bodyPr>
          <a:lstStyle/>
          <a:p>
            <a:pPr marL="0" indent="0">
              <a:buNone/>
            </a:pPr>
            <a:r>
              <a:rPr lang="en-US" sz="2000" kern="1200" dirty="0">
                <a:solidFill>
                  <a:schemeClr val="tx1"/>
                </a:solidFill>
                <a:latin typeface="+mn-lt"/>
                <a:ea typeface="+mn-ea"/>
                <a:cs typeface="+mn-cs"/>
              </a:rPr>
              <a:t>All site staff who will not be site supervisors or monitors may be dismissed at this time. </a:t>
            </a:r>
          </a:p>
        </p:txBody>
      </p:sp>
      <p:sp>
        <p:nvSpPr>
          <p:cNvPr id="14351" name="Rectangle 14350">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23" y="372533"/>
            <a:ext cx="6116779" cy="606872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40" name="Picture 4" descr="Image result for superviso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993772" y="612553"/>
            <a:ext cx="3506479" cy="5632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854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121"/>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ight Triangle 136">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Rectangle 137">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Google Shape;122;p3"/>
          <p:cNvSpPr txBox="1">
            <a:spLocks noGrp="1"/>
          </p:cNvSpPr>
          <p:nvPr>
            <p:ph type="title"/>
          </p:nvPr>
        </p:nvSpPr>
        <p:spPr>
          <a:xfrm>
            <a:off x="1075767" y="1188637"/>
            <a:ext cx="2988234" cy="4480726"/>
          </a:xfrm>
          <a:prstGeom prst="rect">
            <a:avLst/>
          </a:prstGeom>
        </p:spPr>
        <p:txBody>
          <a:bodyPr spcFirstLastPara="1" lIns="91425" tIns="45700" rIns="91425" bIns="45700" anchorCtr="0">
            <a:normAutofit/>
          </a:bodyPr>
          <a:lstStyle/>
          <a:p>
            <a:pPr marL="0" lvl="0" indent="0" algn="r" rtl="0">
              <a:spcBef>
                <a:spcPts val="0"/>
              </a:spcBef>
              <a:spcAft>
                <a:spcPts val="0"/>
              </a:spcAft>
              <a:buClr>
                <a:schemeClr val="dk1"/>
              </a:buClr>
              <a:buSzPts val="4400"/>
              <a:buFont typeface="Calibri"/>
              <a:buNone/>
            </a:pPr>
            <a:r>
              <a:rPr lang="en-US" sz="5100" b="1"/>
              <a:t>SFSP SITE STAFF TRAINING</a:t>
            </a:r>
          </a:p>
        </p:txBody>
      </p:sp>
      <p:cxnSp>
        <p:nvCxnSpPr>
          <p:cNvPr id="139" name="Straight Connector 138">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3" name="Google Shape;123;p3"/>
          <p:cNvSpPr txBox="1">
            <a:spLocks noGrp="1"/>
          </p:cNvSpPr>
          <p:nvPr>
            <p:ph type="body" idx="1"/>
          </p:nvPr>
        </p:nvSpPr>
        <p:spPr>
          <a:xfrm>
            <a:off x="5255260" y="1648870"/>
            <a:ext cx="4702848" cy="3560260"/>
          </a:xfrm>
          <a:prstGeom prst="rect">
            <a:avLst/>
          </a:prstGeom>
        </p:spPr>
        <p:txBody>
          <a:bodyPr spcFirstLastPara="1" lIns="91425" tIns="45700" rIns="91425" bIns="45700" anchor="ctr" anchorCtr="0">
            <a:normAutofit/>
          </a:bodyPr>
          <a:lstStyle/>
          <a:p>
            <a:pPr marL="0" lvl="0" indent="0" rtl="0">
              <a:spcBef>
                <a:spcPts val="0"/>
              </a:spcBef>
              <a:spcAft>
                <a:spcPts val="0"/>
              </a:spcAft>
              <a:buClr>
                <a:schemeClr val="dk1"/>
              </a:buClr>
              <a:buSzPts val="4000"/>
              <a:buNone/>
            </a:pPr>
            <a:r>
              <a:rPr lang="en-US" sz="2000" dirty="0"/>
              <a:t>SFSP = </a:t>
            </a:r>
            <a:r>
              <a:rPr lang="en-US" sz="2000" u="sng" dirty="0"/>
              <a:t>S</a:t>
            </a:r>
            <a:r>
              <a:rPr lang="en-US" sz="2000" dirty="0"/>
              <a:t>ummer </a:t>
            </a:r>
            <a:r>
              <a:rPr lang="en-US" sz="2000" u="sng" dirty="0"/>
              <a:t>F</a:t>
            </a:r>
            <a:r>
              <a:rPr lang="en-US" sz="2000" dirty="0"/>
              <a:t>ood </a:t>
            </a:r>
            <a:r>
              <a:rPr lang="en-US" sz="2000" u="sng" dirty="0"/>
              <a:t>S</a:t>
            </a:r>
            <a:r>
              <a:rPr lang="en-US" sz="2000" dirty="0"/>
              <a:t>ervice </a:t>
            </a:r>
            <a:r>
              <a:rPr lang="en-US" sz="2000" u="sng" dirty="0"/>
              <a:t>P</a:t>
            </a:r>
            <a:r>
              <a:rPr lang="en-US" sz="2000" dirty="0"/>
              <a:t>rogram</a:t>
            </a:r>
          </a:p>
          <a:p>
            <a:pPr marL="0" lvl="0" indent="0" rtl="0">
              <a:spcBef>
                <a:spcPts val="1000"/>
              </a:spcBef>
              <a:spcAft>
                <a:spcPts val="0"/>
              </a:spcAft>
              <a:buClr>
                <a:schemeClr val="dk1"/>
              </a:buClr>
              <a:buSzPts val="2800"/>
              <a:buNone/>
            </a:pPr>
            <a:endParaRPr lang="en-US" sz="2000" dirty="0"/>
          </a:p>
          <a:p>
            <a:pPr marL="228600" lvl="0" indent="-228600" rtl="0">
              <a:spcBef>
                <a:spcPts val="1000"/>
              </a:spcBef>
              <a:spcAft>
                <a:spcPts val="0"/>
              </a:spcAft>
              <a:buClr>
                <a:schemeClr val="dk1"/>
              </a:buClr>
              <a:buSzPts val="2800"/>
              <a:buChar char="•"/>
            </a:pPr>
            <a:r>
              <a:rPr lang="en-US" sz="2000" dirty="0"/>
              <a:t>The SFSP is funded by the United States Department of Agriculture (USDA)</a:t>
            </a:r>
          </a:p>
          <a:p>
            <a:pPr marL="228600" lvl="0" indent="-228600" rtl="0">
              <a:spcBef>
                <a:spcPts val="1000"/>
              </a:spcBef>
              <a:spcAft>
                <a:spcPts val="0"/>
              </a:spcAft>
              <a:buClr>
                <a:schemeClr val="dk1"/>
              </a:buClr>
              <a:buSzPts val="2800"/>
              <a:buChar char="•"/>
            </a:pPr>
            <a:r>
              <a:rPr lang="en-US" sz="2000" dirty="0"/>
              <a:t>All rules and regulations are federal (national) requirements </a:t>
            </a:r>
          </a:p>
          <a:p>
            <a:pPr marL="228600" lvl="0" indent="-228600" rtl="0">
              <a:spcBef>
                <a:spcPts val="1000"/>
              </a:spcBef>
              <a:spcAft>
                <a:spcPts val="0"/>
              </a:spcAft>
              <a:buClr>
                <a:schemeClr val="dk1"/>
              </a:buClr>
              <a:buSzPts val="2800"/>
              <a:buChar char="•"/>
            </a:pPr>
            <a:r>
              <a:rPr lang="en-US" sz="2000" dirty="0"/>
              <a:t>The SFSP is locally administered by the Indiana Department of Education (IDOE)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5065" y="1463040"/>
            <a:ext cx="3796306" cy="2690949"/>
          </a:xfrm>
        </p:spPr>
        <p:txBody>
          <a:bodyPr anchor="t">
            <a:normAutofit/>
          </a:bodyPr>
          <a:lstStyle/>
          <a:p>
            <a:r>
              <a:rPr lang="en-US" sz="4800" dirty="0"/>
              <a:t>Site Supervisor</a:t>
            </a:r>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3" name="Rectangle 1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656218" y="1463039"/>
            <a:ext cx="5542387" cy="4300447"/>
          </a:xfrm>
        </p:spPr>
        <p:txBody>
          <a:bodyPr anchor="t">
            <a:normAutofit/>
          </a:bodyPr>
          <a:lstStyle/>
          <a:p>
            <a:pPr marL="0" indent="0">
              <a:buNone/>
            </a:pPr>
            <a:r>
              <a:rPr lang="en-US" sz="2000" b="1" dirty="0"/>
              <a:t>What is a site supervisor’s role? </a:t>
            </a:r>
          </a:p>
          <a:p>
            <a:r>
              <a:rPr lang="en-US" sz="2000" dirty="0"/>
              <a:t>To ensure meal compliance for each meal service under your authority</a:t>
            </a:r>
          </a:p>
          <a:p>
            <a:r>
              <a:rPr lang="en-US" sz="2000" dirty="0"/>
              <a:t>Serve meals to all children who come to the site according to the approved site information sheet</a:t>
            </a:r>
          </a:p>
          <a:p>
            <a:r>
              <a:rPr lang="en-US" sz="2000" dirty="0"/>
              <a:t>Provide excellent customer service to all participants and caregivers treating everyone with kindness</a:t>
            </a:r>
          </a:p>
          <a:p>
            <a:r>
              <a:rPr lang="en-US" sz="2000" b="1" dirty="0"/>
              <a:t>As a trained site supervisor, it is your responsibility to be present during each meal service by observing actual meal service the entire service period</a:t>
            </a:r>
          </a:p>
          <a:p>
            <a:endParaRPr lang="en-US" sz="2000" dirty="0"/>
          </a:p>
        </p:txBody>
      </p:sp>
    </p:spTree>
    <p:extLst>
      <p:ext uri="{BB962C8B-B14F-4D97-AF65-F5344CB8AC3E}">
        <p14:creationId xmlns:p14="http://schemas.microsoft.com/office/powerpoint/2010/main" val="40990579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9559" y="630096"/>
            <a:ext cx="4560584" cy="1128068"/>
          </a:xfrm>
        </p:spPr>
        <p:txBody>
          <a:bodyPr anchor="ctr">
            <a:normAutofit/>
          </a:bodyPr>
          <a:lstStyle/>
          <a:p>
            <a:r>
              <a:rPr lang="en-US" sz="4000" dirty="0"/>
              <a:t>Site Supervisor</a:t>
            </a:r>
          </a:p>
        </p:txBody>
      </p:sp>
      <p:sp>
        <p:nvSpPr>
          <p:cNvPr id="3" name="Content Placeholder 2"/>
          <p:cNvSpPr>
            <a:spLocks noGrp="1"/>
          </p:cNvSpPr>
          <p:nvPr>
            <p:ph idx="1"/>
          </p:nvPr>
        </p:nvSpPr>
        <p:spPr>
          <a:xfrm>
            <a:off x="589559" y="1634240"/>
            <a:ext cx="9338212" cy="4433315"/>
          </a:xfrm>
        </p:spPr>
        <p:txBody>
          <a:bodyPr anchor="ctr">
            <a:noAutofit/>
          </a:bodyPr>
          <a:lstStyle/>
          <a:p>
            <a:pPr marL="0" indent="0">
              <a:buNone/>
            </a:pPr>
            <a:r>
              <a:rPr lang="en-US" sz="2000" b="1" dirty="0"/>
              <a:t>Responsibilities</a:t>
            </a:r>
          </a:p>
          <a:p>
            <a:r>
              <a:rPr lang="en-US" sz="2000" dirty="0"/>
              <a:t>Ensure each meal served is reimbursable</a:t>
            </a:r>
          </a:p>
          <a:p>
            <a:r>
              <a:rPr lang="en-US" sz="2000" dirty="0"/>
              <a:t>Maintain meal count documentation</a:t>
            </a:r>
          </a:p>
          <a:p>
            <a:r>
              <a:rPr lang="en-US" sz="2000" dirty="0"/>
              <a:t>Maintain meal pattern compliance documentation</a:t>
            </a:r>
          </a:p>
          <a:p>
            <a:r>
              <a:rPr lang="en-US" sz="2000" dirty="0"/>
              <a:t>Maintain delivery receipts as needed</a:t>
            </a:r>
          </a:p>
          <a:p>
            <a:r>
              <a:rPr lang="en-US" sz="2000" dirty="0"/>
              <a:t>Communicate with Sponsor about meal delivery changes</a:t>
            </a:r>
          </a:p>
          <a:p>
            <a:r>
              <a:rPr lang="en-US" sz="2000" dirty="0"/>
              <a:t>Ensure food safety</a:t>
            </a:r>
          </a:p>
          <a:p>
            <a:r>
              <a:rPr lang="en-US" sz="2000" dirty="0"/>
              <a:t>Ensure civil rights compliance</a:t>
            </a:r>
          </a:p>
          <a:p>
            <a:r>
              <a:rPr lang="en-US" sz="2000" dirty="0"/>
              <a:t>Inform your SFSP director of the need for a change in meal service time or meal type</a:t>
            </a:r>
          </a:p>
          <a:p>
            <a:r>
              <a:rPr lang="en-US" sz="2000" dirty="0"/>
              <a:t>Submit all appropriate documentation to the central office on a daily/weekly basis</a:t>
            </a:r>
          </a:p>
          <a:p>
            <a:r>
              <a:rPr lang="en-US" sz="2000" dirty="0"/>
              <a:t>Keep your site looking clean and safe</a:t>
            </a:r>
          </a:p>
        </p:txBody>
      </p:sp>
      <p:pic>
        <p:nvPicPr>
          <p:cNvPr id="5" name="Picture 4"/>
          <p:cNvPicPr>
            <a:picLocks noChangeAspect="1"/>
          </p:cNvPicPr>
          <p:nvPr/>
        </p:nvPicPr>
        <p:blipFill>
          <a:blip r:embed="rId2"/>
          <a:srcRect l="15102" r="19135" b="2"/>
          <a:stretch>
            <a:fillRect/>
          </a:stretch>
        </p:blipFill>
        <p:spPr>
          <a:xfrm>
            <a:off x="8278891" y="630096"/>
            <a:ext cx="3412366" cy="3307887"/>
          </a:xfrm>
          <a:prstGeom prst="rect">
            <a:avLst/>
          </a:prstGeom>
        </p:spPr>
      </p:pic>
    </p:spTree>
    <p:extLst>
      <p:ext uri="{BB962C8B-B14F-4D97-AF65-F5344CB8AC3E}">
        <p14:creationId xmlns:p14="http://schemas.microsoft.com/office/powerpoint/2010/main" val="1468400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1F6BF70-C7D1-4AF9-8DB4-BEEB8A9C35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5065" y="1097280"/>
            <a:ext cx="3796306" cy="4666207"/>
          </a:xfrm>
        </p:spPr>
        <p:txBody>
          <a:bodyPr anchor="ctr">
            <a:normAutofit/>
          </a:bodyPr>
          <a:lstStyle/>
          <a:p>
            <a:r>
              <a:rPr lang="en-US" sz="4800" dirty="0"/>
              <a:t>Managing Reimbursable Meal Service</a:t>
            </a:r>
          </a:p>
        </p:txBody>
      </p:sp>
      <p:grpSp>
        <p:nvGrpSpPr>
          <p:cNvPr id="11" name="Group 10">
            <a:extLst>
              <a:ext uri="{FF2B5EF4-FFF2-40B4-BE49-F238E27FC236}">
                <a16:creationId xmlns:a16="http://schemas.microsoft.com/office/drawing/2014/main" id="{0C66A8B6-1F6E-4FCC-93B9-B9986B6FD1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576" y="5945955"/>
            <a:ext cx="12109423" cy="525780"/>
            <a:chOff x="82576" y="5945955"/>
            <a:chExt cx="12109423" cy="525780"/>
          </a:xfrm>
        </p:grpSpPr>
        <p:sp>
          <p:nvSpPr>
            <p:cNvPr id="12" name="Rectangle 11">
              <a:extLst>
                <a:ext uri="{FF2B5EF4-FFF2-40B4-BE49-F238E27FC236}">
                  <a16:creationId xmlns:a16="http://schemas.microsoft.com/office/drawing/2014/main" id="{CAF7C4FD-65AD-4BBE-886A-D2E923F94C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336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BA8278B-6DF7-481F-B1FA-FFE7D6C3C7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0EA4099B-0D54-E7C6-0E52-F8298B3A3825}"/>
              </a:ext>
            </a:extLst>
          </p:cNvPr>
          <p:cNvGraphicFramePr>
            <a:graphicFrameLocks noGrp="1"/>
          </p:cNvGraphicFramePr>
          <p:nvPr>
            <p:ph idx="1"/>
            <p:extLst>
              <p:ext uri="{D42A27DB-BD31-4B8C-83A1-F6EECF244321}">
                <p14:modId xmlns:p14="http://schemas.microsoft.com/office/powerpoint/2010/main" val="3201586666"/>
              </p:ext>
            </p:extLst>
          </p:nvPr>
        </p:nvGraphicFramePr>
        <p:xfrm>
          <a:off x="5431536" y="1014153"/>
          <a:ext cx="5918184" cy="4979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56518193"/>
      </p:ext>
    </p:extLst>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1F6BF70-C7D1-4AF9-8DB4-BEEB8A9C35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5065" y="1097280"/>
            <a:ext cx="3796306" cy="4666207"/>
          </a:xfrm>
        </p:spPr>
        <p:txBody>
          <a:bodyPr anchor="ctr">
            <a:normAutofit/>
          </a:bodyPr>
          <a:lstStyle/>
          <a:p>
            <a:r>
              <a:rPr lang="en-US" dirty="0"/>
              <a:t>Maintaining Meal Count Documentation</a:t>
            </a:r>
          </a:p>
        </p:txBody>
      </p:sp>
      <p:grpSp>
        <p:nvGrpSpPr>
          <p:cNvPr id="11" name="Group 10">
            <a:extLst>
              <a:ext uri="{FF2B5EF4-FFF2-40B4-BE49-F238E27FC236}">
                <a16:creationId xmlns:a16="http://schemas.microsoft.com/office/drawing/2014/main" id="{0C66A8B6-1F6E-4FCC-93B9-B9986B6FD1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576" y="5945955"/>
            <a:ext cx="12109423" cy="525780"/>
            <a:chOff x="82576" y="5945955"/>
            <a:chExt cx="12109423" cy="525780"/>
          </a:xfrm>
        </p:grpSpPr>
        <p:sp>
          <p:nvSpPr>
            <p:cNvPr id="12" name="Rectangle 11">
              <a:extLst>
                <a:ext uri="{FF2B5EF4-FFF2-40B4-BE49-F238E27FC236}">
                  <a16:creationId xmlns:a16="http://schemas.microsoft.com/office/drawing/2014/main" id="{CAF7C4FD-65AD-4BBE-886A-D2E923F94C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336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BA8278B-6DF7-481F-B1FA-FFE7D6C3C7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ontent Placeholder 2">
            <a:extLst>
              <a:ext uri="{FF2B5EF4-FFF2-40B4-BE49-F238E27FC236}">
                <a16:creationId xmlns:a16="http://schemas.microsoft.com/office/drawing/2014/main" id="{ABF81C3D-41C2-5D23-B6BA-B73B78218B52}"/>
              </a:ext>
            </a:extLst>
          </p:cNvPr>
          <p:cNvGraphicFramePr>
            <a:graphicFrameLocks/>
          </p:cNvGraphicFramePr>
          <p:nvPr>
            <p:extLst>
              <p:ext uri="{D42A27DB-BD31-4B8C-83A1-F6EECF244321}">
                <p14:modId xmlns:p14="http://schemas.microsoft.com/office/powerpoint/2010/main" val="2547625973"/>
              </p:ext>
            </p:extLst>
          </p:nvPr>
        </p:nvGraphicFramePr>
        <p:xfrm>
          <a:off x="5393871" y="876159"/>
          <a:ext cx="5918184" cy="4979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7741355"/>
      </p:ext>
    </p:extLst>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1F6BF70-C7D1-4AF9-8DB4-BEEB8A9C35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5065" y="1097280"/>
            <a:ext cx="3796306" cy="4666207"/>
          </a:xfrm>
        </p:spPr>
        <p:txBody>
          <a:bodyPr anchor="ctr">
            <a:normAutofit/>
          </a:bodyPr>
          <a:lstStyle/>
          <a:p>
            <a:r>
              <a:rPr lang="en-US"/>
              <a:t>Maintain Meal Pattern Compliance Documentation</a:t>
            </a:r>
          </a:p>
        </p:txBody>
      </p:sp>
      <p:grpSp>
        <p:nvGrpSpPr>
          <p:cNvPr id="17" name="Group 16">
            <a:extLst>
              <a:ext uri="{FF2B5EF4-FFF2-40B4-BE49-F238E27FC236}">
                <a16:creationId xmlns:a16="http://schemas.microsoft.com/office/drawing/2014/main" id="{0C66A8B6-1F6E-4FCC-93B9-B9986B6FD1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576" y="5945955"/>
            <a:ext cx="12109423" cy="525780"/>
            <a:chOff x="82576" y="5945955"/>
            <a:chExt cx="12109423" cy="525780"/>
          </a:xfrm>
        </p:grpSpPr>
        <p:sp>
          <p:nvSpPr>
            <p:cNvPr id="12" name="Rectangle 11">
              <a:extLst>
                <a:ext uri="{FF2B5EF4-FFF2-40B4-BE49-F238E27FC236}">
                  <a16:creationId xmlns:a16="http://schemas.microsoft.com/office/drawing/2014/main" id="{CAF7C4FD-65AD-4BBE-886A-D2E923F94C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336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BA8278B-6DF7-481F-B1FA-FFE7D6C3C7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5BA1F419-C1A1-A744-1532-2D004ECF8CAE}"/>
              </a:ext>
            </a:extLst>
          </p:cNvPr>
          <p:cNvSpPr/>
          <p:nvPr/>
        </p:nvSpPr>
        <p:spPr>
          <a:xfrm>
            <a:off x="5333999" y="1119842"/>
            <a:ext cx="6048375" cy="640726"/>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CC6B992-542A-922D-6BA4-40699A45C8D5}"/>
              </a:ext>
            </a:extLst>
          </p:cNvPr>
          <p:cNvSpPr txBox="1"/>
          <p:nvPr/>
        </p:nvSpPr>
        <p:spPr>
          <a:xfrm>
            <a:off x="5572645" y="1319691"/>
            <a:ext cx="5571082" cy="521233"/>
          </a:xfrm>
          <a:prstGeom prst="rect">
            <a:avLst/>
          </a:prstGeom>
        </p:spPr>
        <p:txBody>
          <a:bodyPr vert="horz" lIns="91440" tIns="45720" rIns="91440" bIns="45720" rtlCol="0">
            <a:normAutofit fontScale="85000" lnSpcReduction="10000"/>
          </a:bodyPr>
          <a:lstStyle/>
          <a:p>
            <a:pPr lvl="0">
              <a:lnSpc>
                <a:spcPct val="90000"/>
              </a:lnSpc>
              <a:spcBef>
                <a:spcPts val="1000"/>
              </a:spcBef>
            </a:pPr>
            <a:r>
              <a:rPr lang="en-US" sz="2400" b="1" i="0" kern="1200" dirty="0">
                <a:solidFill>
                  <a:schemeClr val="tx1"/>
                </a:solidFill>
                <a:latin typeface="+mn-lt"/>
                <a:ea typeface="+mn-ea"/>
                <a:cs typeface="+mn-cs"/>
              </a:rPr>
              <a:t>Keep recipes and CN labels for items served</a:t>
            </a:r>
            <a:endParaRPr lang="en-US" sz="2400" b="1" kern="1200" dirty="0">
              <a:solidFill>
                <a:schemeClr val="tx1"/>
              </a:solidFill>
              <a:latin typeface="+mn-lt"/>
              <a:ea typeface="+mn-ea"/>
              <a:cs typeface="+mn-cs"/>
            </a:endParaRPr>
          </a:p>
        </p:txBody>
      </p:sp>
      <p:sp>
        <p:nvSpPr>
          <p:cNvPr id="6" name="TextBox 5">
            <a:extLst>
              <a:ext uri="{FF2B5EF4-FFF2-40B4-BE49-F238E27FC236}">
                <a16:creationId xmlns:a16="http://schemas.microsoft.com/office/drawing/2014/main" id="{51B6C5AF-4952-CC47-E08F-24D08CE973CC}"/>
              </a:ext>
            </a:extLst>
          </p:cNvPr>
          <p:cNvSpPr txBox="1"/>
          <p:nvPr/>
        </p:nvSpPr>
        <p:spPr>
          <a:xfrm>
            <a:off x="5333999" y="2000870"/>
            <a:ext cx="6048375" cy="4801314"/>
          </a:xfrm>
          <a:prstGeom prst="rect">
            <a:avLst/>
          </a:prstGeom>
          <a:noFill/>
        </p:spPr>
        <p:txBody>
          <a:bodyPr wrap="square">
            <a:spAutoFit/>
          </a:bodyPr>
          <a:lstStyle/>
          <a:p>
            <a:pPr>
              <a:spcAft>
                <a:spcPts val="600"/>
              </a:spcAft>
            </a:pPr>
            <a:r>
              <a:rPr lang="en-US" sz="2000" dirty="0"/>
              <a:t>Each site must track what is offered in a meal by maintaining:</a:t>
            </a:r>
          </a:p>
          <a:p>
            <a:pPr marL="285750" indent="-285750">
              <a:spcAft>
                <a:spcPts val="600"/>
              </a:spcAft>
              <a:buFont typeface="Arial" panose="020B0604020202020204" pitchFamily="34" charset="0"/>
              <a:buChar char="•"/>
            </a:pPr>
            <a:r>
              <a:rPr lang="en-US" sz="2000" dirty="0"/>
              <a:t>A </a:t>
            </a:r>
            <a:r>
              <a:rPr lang="en-US" sz="2000" u="sng" dirty="0"/>
              <a:t>Detailed</a:t>
            </a:r>
            <a:r>
              <a:rPr lang="en-US" sz="2000" dirty="0"/>
              <a:t> Menu with serving sizes </a:t>
            </a:r>
          </a:p>
          <a:p>
            <a:pPr>
              <a:spcAft>
                <a:spcPts val="600"/>
              </a:spcAft>
            </a:pPr>
            <a:r>
              <a:rPr lang="en-US" sz="2000" dirty="0"/>
              <a:t>and/or</a:t>
            </a:r>
          </a:p>
          <a:p>
            <a:pPr marL="285750" indent="-285750">
              <a:spcAft>
                <a:spcPts val="600"/>
              </a:spcAft>
              <a:buFont typeface="Arial" panose="020B0604020202020204" pitchFamily="34" charset="0"/>
              <a:buChar char="•"/>
            </a:pPr>
            <a:r>
              <a:rPr lang="en-US" sz="2000" dirty="0"/>
              <a:t>Production Record  - completed for each meal</a:t>
            </a:r>
          </a:p>
          <a:p>
            <a:pPr marL="285750" indent="-285750">
              <a:spcAft>
                <a:spcPts val="600"/>
              </a:spcAft>
              <a:buFont typeface="Arial" panose="020B0604020202020204" pitchFamily="34" charset="0"/>
              <a:buChar char="•"/>
            </a:pPr>
            <a:r>
              <a:rPr lang="en-US" sz="2000" dirty="0"/>
              <a:t>Substitutions must be documented every time they are made</a:t>
            </a:r>
          </a:p>
          <a:p>
            <a:pPr>
              <a:spcAft>
                <a:spcPts val="600"/>
              </a:spcAft>
            </a:pPr>
            <a:endParaRPr lang="en-US" sz="2000" dirty="0"/>
          </a:p>
          <a:p>
            <a:pPr>
              <a:spcAft>
                <a:spcPts val="600"/>
              </a:spcAft>
            </a:pPr>
            <a:r>
              <a:rPr lang="en-US" sz="2000" b="1" i="1" dirty="0"/>
              <a:t>Discuss with the Program Director how to properly maintain menu documentation</a:t>
            </a:r>
          </a:p>
          <a:p>
            <a:pPr>
              <a:spcAft>
                <a:spcPts val="600"/>
              </a:spcAft>
            </a:pPr>
            <a:endParaRPr lang="en-US" dirty="0"/>
          </a:p>
          <a:p>
            <a:pPr>
              <a:spcAft>
                <a:spcPts val="600"/>
              </a:spcAft>
            </a:pPr>
            <a:endParaRPr lang="en-US" dirty="0"/>
          </a:p>
          <a:p>
            <a:pPr>
              <a:spcAft>
                <a:spcPts val="600"/>
              </a:spcAft>
            </a:pPr>
            <a:endParaRPr lang="en-US" dirty="0"/>
          </a:p>
          <a:p>
            <a:pPr>
              <a:spcAft>
                <a:spcPts val="600"/>
              </a:spcAft>
            </a:pPr>
            <a:endParaRPr lang="en-US" dirty="0"/>
          </a:p>
        </p:txBody>
      </p:sp>
    </p:spTree>
    <p:extLst>
      <p:ext uri="{BB962C8B-B14F-4D97-AF65-F5344CB8AC3E}">
        <p14:creationId xmlns:p14="http://schemas.microsoft.com/office/powerpoint/2010/main" val="2154591064"/>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99713" y="248038"/>
            <a:ext cx="7063721" cy="1159200"/>
          </a:xfrm>
        </p:spPr>
        <p:txBody>
          <a:bodyPr vert="horz" lIns="91440" tIns="45720" rIns="91440" bIns="45720" rtlCol="0" anchor="ctr">
            <a:normAutofit/>
          </a:bodyPr>
          <a:lstStyle/>
          <a:p>
            <a:pPr>
              <a:spcBef>
                <a:spcPct val="0"/>
              </a:spcBef>
            </a:pPr>
            <a:r>
              <a:rPr lang="en-US" sz="3700" kern="1200" dirty="0">
                <a:solidFill>
                  <a:srgbClr val="FFFFFF"/>
                </a:solidFill>
                <a:latin typeface="+mj-lt"/>
                <a:ea typeface="+mj-ea"/>
                <a:cs typeface="+mj-cs"/>
              </a:rPr>
              <a:t>Menu Example for RNC Multi-Day Distribution Site</a:t>
            </a:r>
          </a:p>
        </p:txBody>
      </p:sp>
      <p:sp>
        <p:nvSpPr>
          <p:cNvPr id="3" name="Content Placeholder 2"/>
          <p:cNvSpPr>
            <a:spLocks noGrp="1"/>
          </p:cNvSpPr>
          <p:nvPr>
            <p:ph idx="1"/>
          </p:nvPr>
        </p:nvSpPr>
        <p:spPr>
          <a:xfrm>
            <a:off x="8572499" y="390832"/>
            <a:ext cx="3233585" cy="873612"/>
          </a:xfrm>
        </p:spPr>
        <p:txBody>
          <a:bodyPr vert="horz" lIns="91440" tIns="45720" rIns="91440" bIns="45720" rtlCol="0" anchor="ctr">
            <a:normAutofit fontScale="92500"/>
          </a:bodyPr>
          <a:lstStyle/>
          <a:p>
            <a:pPr marL="0" indent="0">
              <a:buNone/>
            </a:pPr>
            <a:r>
              <a:rPr lang="en-US" sz="2000" kern="1200" dirty="0">
                <a:solidFill>
                  <a:srgbClr val="FFFFFF"/>
                </a:solidFill>
                <a:latin typeface="+mn-lt"/>
                <a:ea typeface="+mn-ea"/>
                <a:cs typeface="+mn-cs"/>
              </a:rPr>
              <a:t>Menu lists all items offered and the exact serving sizes</a:t>
            </a:r>
          </a:p>
        </p:txBody>
      </p:sp>
      <p:pic>
        <p:nvPicPr>
          <p:cNvPr id="5" name="Picture 4">
            <a:extLst>
              <a:ext uri="{FF2B5EF4-FFF2-40B4-BE49-F238E27FC236}">
                <a16:creationId xmlns:a16="http://schemas.microsoft.com/office/drawing/2014/main" id="{9963E8D3-7C9B-38E2-0334-A1AF5D5F99EE}"/>
              </a:ext>
            </a:extLst>
          </p:cNvPr>
          <p:cNvPicPr>
            <a:picLocks noChangeAspect="1"/>
          </p:cNvPicPr>
          <p:nvPr/>
        </p:nvPicPr>
        <p:blipFill>
          <a:blip r:embed="rId2"/>
          <a:stretch>
            <a:fillRect/>
          </a:stretch>
        </p:blipFill>
        <p:spPr>
          <a:xfrm>
            <a:off x="1288678" y="1574310"/>
            <a:ext cx="9614640" cy="5143834"/>
          </a:xfrm>
          <a:prstGeom prst="rect">
            <a:avLst/>
          </a:prstGeom>
        </p:spPr>
      </p:pic>
    </p:spTree>
    <p:extLst>
      <p:ext uri="{BB962C8B-B14F-4D97-AF65-F5344CB8AC3E}">
        <p14:creationId xmlns:p14="http://schemas.microsoft.com/office/powerpoint/2010/main" val="6202845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a:t>Production Record Example</a:t>
            </a:r>
          </a:p>
        </p:txBody>
      </p:sp>
      <p:pic>
        <p:nvPicPr>
          <p:cNvPr id="4" name="Picture 3"/>
          <p:cNvPicPr>
            <a:picLocks noChangeAspect="1"/>
          </p:cNvPicPr>
          <p:nvPr/>
        </p:nvPicPr>
        <p:blipFill>
          <a:blip r:embed="rId2"/>
          <a:stretch>
            <a:fillRect/>
          </a:stretch>
        </p:blipFill>
        <p:spPr>
          <a:xfrm>
            <a:off x="2852469" y="1054513"/>
            <a:ext cx="7362825" cy="5610225"/>
          </a:xfrm>
          <a:prstGeom prst="rect">
            <a:avLst/>
          </a:prstGeom>
        </p:spPr>
      </p:pic>
    </p:spTree>
    <p:extLst>
      <p:ext uri="{BB962C8B-B14F-4D97-AF65-F5344CB8AC3E}">
        <p14:creationId xmlns:p14="http://schemas.microsoft.com/office/powerpoint/2010/main" val="37468736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5065" y="1463040"/>
            <a:ext cx="3796306" cy="2690949"/>
          </a:xfrm>
        </p:spPr>
        <p:txBody>
          <a:bodyPr anchor="t">
            <a:normAutofit/>
          </a:bodyPr>
          <a:lstStyle/>
          <a:p>
            <a:r>
              <a:rPr lang="en-US" sz="4800"/>
              <a:t>Maintain Delivery Receipts</a:t>
            </a:r>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656218" y="1463039"/>
            <a:ext cx="5542387" cy="4300447"/>
          </a:xfrm>
        </p:spPr>
        <p:txBody>
          <a:bodyPr anchor="t">
            <a:normAutofit/>
          </a:bodyPr>
          <a:lstStyle/>
          <a:p>
            <a:pPr marL="114300" indent="0">
              <a:buNone/>
            </a:pPr>
            <a:r>
              <a:rPr lang="en-US" sz="2000" dirty="0"/>
              <a:t>If serving vended meals, the vendor must provide documentation of how many meals are delivered </a:t>
            </a:r>
          </a:p>
          <a:p>
            <a:pPr lvl="1"/>
            <a:r>
              <a:rPr lang="en-US" sz="2000" dirty="0"/>
              <a:t>Meal delivery slips may be maintained at the sponsor level, however, a daily sign off or delivery confirmation slip of how many meals were delivered at each site should be standard practice at the site level</a:t>
            </a:r>
          </a:p>
          <a:p>
            <a:endParaRPr lang="en-US" sz="2000" dirty="0"/>
          </a:p>
          <a:p>
            <a:pPr marL="114300" indent="0">
              <a:buNone/>
            </a:pPr>
            <a:r>
              <a:rPr lang="en-US" sz="2000" dirty="0"/>
              <a:t>If receiving raw or fresh foods, maintain delivery receipts and invoices</a:t>
            </a:r>
          </a:p>
          <a:p>
            <a:pPr lvl="1"/>
            <a:r>
              <a:rPr lang="en-US" sz="2000" dirty="0"/>
              <a:t>Check to ensure food is delivered at proper temperature and in good condition</a:t>
            </a:r>
          </a:p>
          <a:p>
            <a:pPr marL="0" indent="0">
              <a:buNone/>
            </a:pPr>
            <a:endParaRPr lang="en-US" sz="2000" dirty="0"/>
          </a:p>
        </p:txBody>
      </p:sp>
    </p:spTree>
    <p:extLst>
      <p:ext uri="{BB962C8B-B14F-4D97-AF65-F5344CB8AC3E}">
        <p14:creationId xmlns:p14="http://schemas.microsoft.com/office/powerpoint/2010/main" val="22849920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43631" y="809898"/>
            <a:ext cx="9942716" cy="1554480"/>
          </a:xfrm>
        </p:spPr>
        <p:txBody>
          <a:bodyPr anchor="ctr">
            <a:normAutofit/>
          </a:bodyPr>
          <a:lstStyle/>
          <a:p>
            <a:r>
              <a:rPr lang="en-US" sz="4800"/>
              <a:t>Communicate Meal Delivery Changes</a:t>
            </a:r>
          </a:p>
        </p:txBody>
      </p:sp>
      <p:sp>
        <p:nvSpPr>
          <p:cNvPr id="3" name="Content Placeholder 2"/>
          <p:cNvSpPr>
            <a:spLocks noGrp="1"/>
          </p:cNvSpPr>
          <p:nvPr>
            <p:ph idx="1"/>
          </p:nvPr>
        </p:nvSpPr>
        <p:spPr>
          <a:xfrm>
            <a:off x="1045028" y="2787602"/>
            <a:ext cx="9941319" cy="3124658"/>
          </a:xfrm>
        </p:spPr>
        <p:txBody>
          <a:bodyPr anchor="ctr">
            <a:normAutofit/>
          </a:bodyPr>
          <a:lstStyle/>
          <a:p>
            <a:pPr marL="0" indent="0">
              <a:buNone/>
            </a:pPr>
            <a:r>
              <a:rPr lang="en-US" sz="2400" b="1" i="1" dirty="0"/>
              <a:t>Sponsors insert here </a:t>
            </a:r>
            <a:r>
              <a:rPr lang="en-US" sz="2400" dirty="0"/>
              <a:t>how meal delivery changes should be handled:</a:t>
            </a:r>
          </a:p>
          <a:p>
            <a:r>
              <a:rPr lang="en-US" sz="2400" dirty="0"/>
              <a:t>Who should site staff contact with questions? </a:t>
            </a:r>
          </a:p>
          <a:p>
            <a:r>
              <a:rPr lang="en-US" sz="2400" dirty="0"/>
              <a:t>Is there a phone number or email? </a:t>
            </a:r>
          </a:p>
          <a:p>
            <a:r>
              <a:rPr lang="en-US" sz="2400" dirty="0"/>
              <a:t>Is there a cut-off time?</a:t>
            </a:r>
          </a:p>
          <a:p>
            <a:r>
              <a:rPr lang="en-US" sz="2400" dirty="0"/>
              <a:t>Do they need to notify more than one person? </a:t>
            </a: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65165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248" y="256032"/>
            <a:ext cx="10506456" cy="1014984"/>
          </a:xfrm>
        </p:spPr>
        <p:txBody>
          <a:bodyPr anchor="b">
            <a:normAutofit/>
          </a:bodyPr>
          <a:lstStyle/>
          <a:p>
            <a:r>
              <a:rPr lang="en-US"/>
              <a:t>Food Safety is Critical</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45328E8A-143E-822F-E18A-9C44E554E471}"/>
              </a:ext>
            </a:extLst>
          </p:cNvPr>
          <p:cNvGraphicFramePr>
            <a:graphicFrameLocks noGrp="1"/>
          </p:cNvGraphicFramePr>
          <p:nvPr>
            <p:ph idx="1"/>
            <p:extLst>
              <p:ext uri="{D42A27DB-BD31-4B8C-83A1-F6EECF244321}">
                <p14:modId xmlns:p14="http://schemas.microsoft.com/office/powerpoint/2010/main" val="1775753197"/>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62119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127"/>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ight Triangle 1032">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5" name="Rectangle 1034">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Google Shape;128;p4"/>
          <p:cNvSpPr txBox="1">
            <a:spLocks noGrp="1"/>
          </p:cNvSpPr>
          <p:nvPr>
            <p:ph type="title"/>
          </p:nvPr>
        </p:nvSpPr>
        <p:spPr>
          <a:xfrm>
            <a:off x="804857" y="527660"/>
            <a:ext cx="9984615" cy="1597228"/>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Calibri"/>
              <a:buNone/>
            </a:pPr>
            <a:r>
              <a:rPr lang="en-US" sz="6000" dirty="0"/>
              <a:t>SFSP Purpose</a:t>
            </a:r>
          </a:p>
        </p:txBody>
      </p:sp>
      <p:pic>
        <p:nvPicPr>
          <p:cNvPr id="1026" name="Picture 2">
            <a:extLst>
              <a:ext uri="{FF2B5EF4-FFF2-40B4-BE49-F238E27FC236}">
                <a16:creationId xmlns:a16="http://schemas.microsoft.com/office/drawing/2014/main" id="{5B5F7868-AFC5-1D65-627E-0D77F90BE2C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45730" y="797511"/>
            <a:ext cx="4878733" cy="1327378"/>
          </a:xfrm>
          <a:prstGeom prst="rect">
            <a:avLst/>
          </a:prstGeom>
          <a:noFill/>
          <a:extLst>
            <a:ext uri="{909E8E84-426E-40DD-AFC4-6F175D3DCCD1}">
              <a14:hiddenFill xmlns:a14="http://schemas.microsoft.com/office/drawing/2010/main">
                <a:solidFill>
                  <a:srgbClr val="FFFFFF"/>
                </a:solidFill>
              </a14:hiddenFill>
            </a:ext>
          </a:extLst>
        </p:spPr>
      </p:pic>
      <p:sp>
        <p:nvSpPr>
          <p:cNvPr id="129" name="Google Shape;129;p4"/>
          <p:cNvSpPr txBox="1">
            <a:spLocks noGrp="1"/>
          </p:cNvSpPr>
          <p:nvPr>
            <p:ph type="body" idx="1"/>
          </p:nvPr>
        </p:nvSpPr>
        <p:spPr>
          <a:xfrm>
            <a:off x="1137624" y="1945448"/>
            <a:ext cx="7027524" cy="3842535"/>
          </a:xfrm>
          <a:prstGeom prst="rect">
            <a:avLst/>
          </a:prstGeom>
        </p:spPr>
        <p:txBody>
          <a:bodyPr spcFirstLastPara="1" lIns="91425" tIns="45700" rIns="91425" bIns="45700" anchor="t" anchorCtr="0">
            <a:noAutofit/>
          </a:bodyPr>
          <a:lstStyle/>
          <a:p>
            <a:pPr marL="0" lvl="0" indent="0" rtl="0">
              <a:spcBef>
                <a:spcPts val="0"/>
              </a:spcBef>
              <a:spcAft>
                <a:spcPts val="0"/>
              </a:spcAft>
              <a:buClr>
                <a:schemeClr val="dk1"/>
              </a:buClr>
              <a:buSzPts val="2800"/>
              <a:buNone/>
            </a:pPr>
            <a:r>
              <a:rPr lang="en-US" sz="2000" dirty="0"/>
              <a:t>SFSP IS…</a:t>
            </a:r>
          </a:p>
          <a:p>
            <a:pPr marL="228600" lvl="0" indent="-228600" rtl="0">
              <a:spcBef>
                <a:spcPts val="1000"/>
              </a:spcBef>
              <a:spcAft>
                <a:spcPts val="0"/>
              </a:spcAft>
              <a:buClr>
                <a:schemeClr val="dk1"/>
              </a:buClr>
              <a:buSzPts val="2800"/>
              <a:buChar char="•"/>
            </a:pPr>
            <a:r>
              <a:rPr lang="en-US" sz="2000" dirty="0"/>
              <a:t>A program to provide nutritious meals to eligible children during times when school is not in session </a:t>
            </a:r>
          </a:p>
          <a:p>
            <a:pPr marL="0" lvl="0" indent="0" rtl="0">
              <a:spcBef>
                <a:spcPts val="1000"/>
              </a:spcBef>
              <a:spcAft>
                <a:spcPts val="0"/>
              </a:spcAft>
              <a:buClr>
                <a:schemeClr val="dk1"/>
              </a:buClr>
              <a:buSzPts val="2800"/>
              <a:buNone/>
            </a:pPr>
            <a:r>
              <a:rPr lang="en-US" sz="2000" dirty="0"/>
              <a:t>SFSP is NOT…</a:t>
            </a:r>
          </a:p>
          <a:p>
            <a:pPr marL="0" lvl="0" indent="0" rtl="0">
              <a:spcBef>
                <a:spcPts val="1000"/>
              </a:spcBef>
              <a:spcAft>
                <a:spcPts val="0"/>
              </a:spcAft>
              <a:buClr>
                <a:schemeClr val="dk1"/>
              </a:buClr>
              <a:buSzPts val="2800"/>
              <a:buNone/>
            </a:pPr>
            <a:endParaRPr lang="en-US" sz="400" dirty="0"/>
          </a:p>
          <a:p>
            <a:pPr marL="228600" lvl="0" indent="-228600" rtl="0">
              <a:spcBef>
                <a:spcPts val="1000"/>
              </a:spcBef>
              <a:spcAft>
                <a:spcPts val="0"/>
              </a:spcAft>
              <a:buClr>
                <a:schemeClr val="dk1"/>
              </a:buClr>
              <a:buSzPts val="2800"/>
              <a:buChar char="•"/>
            </a:pPr>
            <a:r>
              <a:rPr lang="en-US" sz="2000" dirty="0"/>
              <a:t>A program to feed adults</a:t>
            </a:r>
          </a:p>
          <a:p>
            <a:pPr marL="228600" lvl="0" indent="-228600" rtl="0">
              <a:spcBef>
                <a:spcPts val="1000"/>
              </a:spcBef>
              <a:spcAft>
                <a:spcPts val="0"/>
              </a:spcAft>
              <a:buClr>
                <a:schemeClr val="dk1"/>
              </a:buClr>
              <a:buSzPts val="2800"/>
              <a:buChar char="•"/>
            </a:pPr>
            <a:r>
              <a:rPr lang="en-US" sz="2000" dirty="0"/>
              <a:t>Designed to provide children with all food that they need in a day</a:t>
            </a:r>
          </a:p>
          <a:p>
            <a:pPr marL="228600" lvl="0" indent="-228600" rtl="0">
              <a:spcBef>
                <a:spcPts val="1000"/>
              </a:spcBef>
              <a:spcAft>
                <a:spcPts val="0"/>
              </a:spcAft>
              <a:buClr>
                <a:schemeClr val="dk1"/>
              </a:buClr>
              <a:buSzPts val="2800"/>
              <a:buChar char="•"/>
            </a:pPr>
            <a:endParaRPr lang="en-US" sz="400" dirty="0"/>
          </a:p>
          <a:p>
            <a:pPr marL="0" lvl="0" indent="0" rtl="0">
              <a:spcBef>
                <a:spcPts val="1000"/>
              </a:spcBef>
              <a:spcAft>
                <a:spcPts val="0"/>
              </a:spcAft>
              <a:buClr>
                <a:schemeClr val="dk1"/>
              </a:buClr>
              <a:buSzPts val="2800"/>
              <a:buNone/>
            </a:pPr>
            <a:r>
              <a:rPr lang="en-US" sz="2000" dirty="0"/>
              <a:t>SFSP SPONSORS MAY QUALIFY AND BE APPROVED TO OPERATE…</a:t>
            </a:r>
          </a:p>
          <a:p>
            <a:pPr marL="228600" lvl="0" indent="-228600" rtl="0">
              <a:spcBef>
                <a:spcPts val="1000"/>
              </a:spcBef>
              <a:spcAft>
                <a:spcPts val="0"/>
              </a:spcAft>
              <a:buClr>
                <a:schemeClr val="dk1"/>
              </a:buClr>
              <a:buSzPts val="2800"/>
              <a:buChar char="•"/>
            </a:pPr>
            <a:r>
              <a:rPr lang="en-US" sz="2000" dirty="0"/>
              <a:t>In-person meal service sites </a:t>
            </a:r>
          </a:p>
          <a:p>
            <a:pPr marL="228600" lvl="0" indent="-228600" rtl="0">
              <a:spcBef>
                <a:spcPts val="1000"/>
              </a:spcBef>
              <a:spcAft>
                <a:spcPts val="0"/>
              </a:spcAft>
              <a:buClr>
                <a:schemeClr val="dk1"/>
              </a:buClr>
              <a:buSzPts val="2800"/>
              <a:buChar char="•"/>
            </a:pPr>
            <a:r>
              <a:rPr lang="en-US" sz="2000" dirty="0"/>
              <a:t>Non-congregate meal service sites located in rural areas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useBgFill="1">
        <p:nvSpPr>
          <p:cNvPr id="16391" name="Rectangle 16390">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3662" y="386930"/>
            <a:ext cx="10066122" cy="1298448"/>
          </a:xfrm>
        </p:spPr>
        <p:txBody>
          <a:bodyPr anchor="b">
            <a:normAutofit/>
          </a:bodyPr>
          <a:lstStyle/>
          <a:p>
            <a:r>
              <a:rPr lang="en-US" sz="4800"/>
              <a:t>Ensure Civil Rights Compliance</a:t>
            </a:r>
          </a:p>
        </p:txBody>
      </p:sp>
      <p:sp>
        <p:nvSpPr>
          <p:cNvPr id="16393" name="Rectangle 1639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95" name="Rectangle 1639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83716" y="2517349"/>
            <a:ext cx="4530898" cy="3639450"/>
          </a:xfrm>
        </p:spPr>
        <p:txBody>
          <a:bodyPr anchor="ctr">
            <a:normAutofit/>
          </a:bodyPr>
          <a:lstStyle/>
          <a:p>
            <a:r>
              <a:rPr lang="en-US" sz="2000" dirty="0"/>
              <a:t>Maintain an operation that allows equal access for all participants</a:t>
            </a:r>
          </a:p>
          <a:p>
            <a:r>
              <a:rPr lang="en-US" sz="2000" dirty="0"/>
              <a:t>Treat all families with courtesy</a:t>
            </a:r>
          </a:p>
          <a:p>
            <a:r>
              <a:rPr lang="en-US" sz="2000" dirty="0"/>
              <a:t>Require excellent customer service from all site staff</a:t>
            </a:r>
          </a:p>
          <a:p>
            <a:r>
              <a:rPr lang="en-US" sz="2000" dirty="0"/>
              <a:t>Place the “And Justice for All” poster in a visible spot during each meal service</a:t>
            </a:r>
          </a:p>
        </p:txBody>
      </p:sp>
      <p:pic>
        <p:nvPicPr>
          <p:cNvPr id="16386" name="Picture 2" descr="Image result for diversity"/>
          <p:cNvPicPr>
            <a:picLocks noChangeAspect="1" noChangeArrowheads="1"/>
          </p:cNvPicPr>
          <p:nvPr/>
        </p:nvPicPr>
        <p:blipFill>
          <a:blip r:embed="rId2" cstate="print">
            <a:extLst>
              <a:ext uri="{28A0092B-C50C-407E-A947-70E740481C1C}">
                <a14:useLocalDpi xmlns:a14="http://schemas.microsoft.com/office/drawing/2010/main" val="0"/>
              </a:ext>
            </a:extLst>
          </a:blip>
          <a:srcRect t="10416" r="2" b="17469"/>
          <a:stretch>
            <a:fillRect/>
          </a:stretch>
        </p:blipFill>
        <p:spPr bwMode="auto">
          <a:xfrm>
            <a:off x="5911532" y="2484255"/>
            <a:ext cx="5150277" cy="3714244"/>
          </a:xfrm>
          <a:prstGeom prst="rect">
            <a:avLst/>
          </a:prstGeom>
          <a:noFill/>
          <a:extLst>
            <a:ext uri="{909E8E84-426E-40DD-AFC4-6F175D3DCCD1}">
              <a14:hiddenFill xmlns:a14="http://schemas.microsoft.com/office/drawing/2010/main">
                <a:solidFill>
                  <a:srgbClr val="FFFFFF"/>
                </a:solidFill>
              </a14:hiddenFill>
            </a:ext>
          </a:extLst>
        </p:spPr>
      </p:pic>
      <p:sp>
        <p:nvSpPr>
          <p:cNvPr id="16397" name="Rectangle 16396">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65192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8638" y="386930"/>
            <a:ext cx="9236700" cy="1188950"/>
          </a:xfrm>
        </p:spPr>
        <p:txBody>
          <a:bodyPr anchor="b">
            <a:normAutofit/>
          </a:bodyPr>
          <a:lstStyle/>
          <a:p>
            <a:r>
              <a:rPr lang="en-US" sz="4600"/>
              <a:t>Inform the SFSP Director of Changes</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793660" y="2599509"/>
            <a:ext cx="10143668" cy="3435531"/>
          </a:xfrm>
        </p:spPr>
        <p:txBody>
          <a:bodyPr anchor="ctr">
            <a:normAutofit/>
          </a:bodyPr>
          <a:lstStyle/>
          <a:p>
            <a:pPr marL="0" indent="0">
              <a:buNone/>
            </a:pPr>
            <a:r>
              <a:rPr lang="en-US" sz="2000" b="1" dirty="0"/>
              <a:t>All meals must be served within the approved meal service time</a:t>
            </a:r>
          </a:p>
          <a:p>
            <a:r>
              <a:rPr lang="en-US" sz="2000" dirty="0"/>
              <a:t>Confirm with SFSP Director the approved meal service time </a:t>
            </a:r>
          </a:p>
          <a:p>
            <a:r>
              <a:rPr lang="en-US" sz="2000" dirty="0"/>
              <a:t>No site changes can be made without prior approval by the IDOE</a:t>
            </a:r>
          </a:p>
          <a:p>
            <a:r>
              <a:rPr lang="en-US" sz="2000" dirty="0"/>
              <a:t>Any need to change meal service time will usually take a few days to be approved. As a result, changes are typically not immediate </a:t>
            </a:r>
          </a:p>
          <a:p>
            <a:r>
              <a:rPr lang="en-US" sz="2000" dirty="0"/>
              <a:t>Field trips must be entered into the online system and approved by the IDOE in advance</a:t>
            </a:r>
          </a:p>
          <a:p>
            <a:r>
              <a:rPr lang="en-US" sz="2000" dirty="0"/>
              <a:t>Emergency situations (i.e. the breakdown of a delivery truck) should be communicated to the IDOE immediately</a:t>
            </a:r>
          </a:p>
        </p:txBody>
      </p:sp>
    </p:spTree>
    <p:extLst>
      <p:ext uri="{BB962C8B-B14F-4D97-AF65-F5344CB8AC3E}">
        <p14:creationId xmlns:p14="http://schemas.microsoft.com/office/powerpoint/2010/main" val="30623727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8638" y="386930"/>
            <a:ext cx="9236700" cy="1188950"/>
          </a:xfrm>
        </p:spPr>
        <p:txBody>
          <a:bodyPr anchor="b">
            <a:normAutofit/>
          </a:bodyPr>
          <a:lstStyle/>
          <a:p>
            <a:r>
              <a:rPr lang="en-US" sz="4600"/>
              <a:t>Submit all Required Documentation </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793660" y="2599509"/>
            <a:ext cx="10143668" cy="3435531"/>
          </a:xfrm>
        </p:spPr>
        <p:txBody>
          <a:bodyPr anchor="ctr">
            <a:normAutofit/>
          </a:bodyPr>
          <a:lstStyle/>
          <a:p>
            <a:r>
              <a:rPr lang="en-US" sz="2000" dirty="0"/>
              <a:t>Submit all required paperwork:</a:t>
            </a:r>
          </a:p>
          <a:p>
            <a:pPr lvl="1"/>
            <a:r>
              <a:rPr lang="en-US" sz="2000" dirty="0"/>
              <a:t>Daily Meal Count Forms</a:t>
            </a:r>
          </a:p>
          <a:p>
            <a:pPr lvl="1"/>
            <a:r>
              <a:rPr lang="en-US" sz="2000" dirty="0"/>
              <a:t>Proof of meal pattern compliance</a:t>
            </a:r>
          </a:p>
          <a:p>
            <a:pPr lvl="1"/>
            <a:r>
              <a:rPr lang="en-US" sz="2000" dirty="0"/>
              <a:t>Meal Count Consolidation Forms, if applicable</a:t>
            </a:r>
          </a:p>
          <a:p>
            <a:pPr lvl="1"/>
            <a:r>
              <a:rPr lang="en-US" sz="2000" dirty="0"/>
              <a:t>Meal Delivery Receipts (for vended meals)</a:t>
            </a:r>
          </a:p>
          <a:p>
            <a:pPr lvl="1"/>
            <a:r>
              <a:rPr lang="en-US" sz="2000" dirty="0"/>
              <a:t>Food invoices and delivery receipts</a:t>
            </a:r>
          </a:p>
          <a:p>
            <a:pPr lvl="1"/>
            <a:r>
              <a:rPr lang="en-US" sz="2000" dirty="0"/>
              <a:t>Milk delivery receipts</a:t>
            </a:r>
          </a:p>
          <a:p>
            <a:endParaRPr lang="en-US" sz="2000" dirty="0"/>
          </a:p>
          <a:p>
            <a:pPr marL="114300" indent="0">
              <a:buNone/>
            </a:pPr>
            <a:r>
              <a:rPr lang="en-US" sz="2000" dirty="0"/>
              <a:t>Sponsors: Please adjust this list based on the documents required from sites</a:t>
            </a:r>
          </a:p>
        </p:txBody>
      </p:sp>
    </p:spTree>
    <p:extLst>
      <p:ext uri="{BB962C8B-B14F-4D97-AF65-F5344CB8AC3E}">
        <p14:creationId xmlns:p14="http://schemas.microsoft.com/office/powerpoint/2010/main" val="24427401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57188"/>
            <a:ext cx="10515600" cy="1133499"/>
          </a:xfrm>
        </p:spPr>
        <p:txBody>
          <a:bodyPr>
            <a:normAutofit/>
          </a:bodyPr>
          <a:lstStyle/>
          <a:p>
            <a:pPr algn="ctr"/>
            <a:r>
              <a:rPr lang="en-US" sz="5200" b="1" dirty="0"/>
              <a:t>Safety First!</a:t>
            </a:r>
          </a:p>
        </p:txBody>
      </p:sp>
      <p:graphicFrame>
        <p:nvGraphicFramePr>
          <p:cNvPr id="12" name="Content Placeholder 2">
            <a:extLst>
              <a:ext uri="{FF2B5EF4-FFF2-40B4-BE49-F238E27FC236}">
                <a16:creationId xmlns:a16="http://schemas.microsoft.com/office/drawing/2014/main" id="{3C1E148F-14FB-96D1-8645-2B7088D0F181}"/>
              </a:ext>
            </a:extLst>
          </p:cNvPr>
          <p:cNvGraphicFramePr/>
          <p:nvPr>
            <p:extLst>
              <p:ext uri="{D42A27DB-BD31-4B8C-83A1-F6EECF244321}">
                <p14:modId xmlns:p14="http://schemas.microsoft.com/office/powerpoint/2010/main" val="1488039008"/>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16212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First Week Reminders</a:t>
            </a:r>
          </a:p>
        </p:txBody>
      </p:sp>
      <p:sp>
        <p:nvSpPr>
          <p:cNvPr id="3" name="Content Placeholder 2"/>
          <p:cNvSpPr>
            <a:spLocks noGrp="1"/>
          </p:cNvSpPr>
          <p:nvPr>
            <p:ph idx="1"/>
          </p:nvPr>
        </p:nvSpPr>
        <p:spPr/>
        <p:txBody>
          <a:bodyPr/>
          <a:lstStyle/>
          <a:p>
            <a:r>
              <a:rPr lang="en-US" dirty="0"/>
              <a:t>Communicate all the rules to each family and participant who eats at a site; post appropriate signage, if necessary</a:t>
            </a:r>
          </a:p>
          <a:p>
            <a:r>
              <a:rPr lang="en-US" dirty="0"/>
              <a:t>Ensure staff is following proper meal counting procedures</a:t>
            </a:r>
          </a:p>
          <a:p>
            <a:r>
              <a:rPr lang="en-US" dirty="0"/>
              <a:t>Confirm meals are served during the approved meal service time</a:t>
            </a:r>
          </a:p>
          <a:p>
            <a:r>
              <a:rPr lang="en-US" dirty="0"/>
              <a:t>Follow the planned menu  - ensure the menu meets the minimum meal pattern requirements</a:t>
            </a:r>
          </a:p>
          <a:p>
            <a:r>
              <a:rPr lang="en-US" dirty="0"/>
              <a:t>Expect compliance with food safety requirements and excellence in customer service from all site staff</a:t>
            </a:r>
          </a:p>
          <a:p>
            <a:r>
              <a:rPr lang="en-US" dirty="0"/>
              <a:t>Create a fun and welcoming atmosphere</a:t>
            </a:r>
          </a:p>
        </p:txBody>
      </p:sp>
    </p:spTree>
    <p:extLst>
      <p:ext uri="{BB962C8B-B14F-4D97-AF65-F5344CB8AC3E}">
        <p14:creationId xmlns:p14="http://schemas.microsoft.com/office/powerpoint/2010/main" val="41812695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Communicating with Customers</a:t>
            </a:r>
          </a:p>
        </p:txBody>
      </p:sp>
      <p:sp>
        <p:nvSpPr>
          <p:cNvPr id="3" name="Content Placeholder 2"/>
          <p:cNvSpPr>
            <a:spLocks noGrp="1"/>
          </p:cNvSpPr>
          <p:nvPr>
            <p:ph idx="1"/>
          </p:nvPr>
        </p:nvSpPr>
        <p:spPr/>
        <p:txBody>
          <a:bodyPr>
            <a:normAutofit lnSpcReduction="10000"/>
          </a:bodyPr>
          <a:lstStyle/>
          <a:p>
            <a:pPr marL="0" indent="0">
              <a:buNone/>
            </a:pPr>
            <a:r>
              <a:rPr lang="en-US" dirty="0"/>
              <a:t>Communicate SFSP rules to all participants and family members</a:t>
            </a:r>
          </a:p>
          <a:p>
            <a:pPr lvl="1"/>
            <a:r>
              <a:rPr lang="en-US" dirty="0"/>
              <a:t>Determine with your SFSP Director in advance how rule violations will be handled</a:t>
            </a:r>
          </a:p>
          <a:p>
            <a:pPr marL="0" indent="0">
              <a:buNone/>
            </a:pPr>
            <a:r>
              <a:rPr lang="en-US" dirty="0"/>
              <a:t>Recommendations for dealing with parents eating child’s meal:</a:t>
            </a:r>
          </a:p>
          <a:p>
            <a:pPr lvl="1"/>
            <a:r>
              <a:rPr lang="en-US" dirty="0"/>
              <a:t>Slip a note to the parent explaining the rules</a:t>
            </a:r>
          </a:p>
          <a:p>
            <a:pPr lvl="1"/>
            <a:r>
              <a:rPr lang="en-US" dirty="0"/>
              <a:t>As the family is leaving, discreetly pull the parent aside to explain the rules</a:t>
            </a:r>
          </a:p>
          <a:p>
            <a:pPr lvl="1"/>
            <a:r>
              <a:rPr lang="en-US" dirty="0"/>
              <a:t>Post the rules in a visible location in the meal service area</a:t>
            </a:r>
          </a:p>
          <a:p>
            <a:pPr lvl="1"/>
            <a:r>
              <a:rPr lang="en-US" dirty="0"/>
              <a:t>Make a broad announcement to remind parents in attendance that they are not permitted to consume any portion of a child’s meal</a:t>
            </a:r>
          </a:p>
          <a:p>
            <a:pPr lvl="1"/>
            <a:r>
              <a:rPr lang="en-US" dirty="0"/>
              <a:t>Partner with a community organization to offer meals free of charge to non-program adults or sell adult meals </a:t>
            </a:r>
          </a:p>
          <a:p>
            <a:endParaRPr lang="en-US" dirty="0"/>
          </a:p>
        </p:txBody>
      </p:sp>
    </p:spTree>
    <p:extLst>
      <p:ext uri="{BB962C8B-B14F-4D97-AF65-F5344CB8AC3E}">
        <p14:creationId xmlns:p14="http://schemas.microsoft.com/office/powerpoint/2010/main" val="14878381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Engaging Kids</a:t>
            </a:r>
          </a:p>
        </p:txBody>
      </p:sp>
      <p:sp>
        <p:nvSpPr>
          <p:cNvPr id="3" name="Content Placeholder 2"/>
          <p:cNvSpPr>
            <a:spLocks noGrp="1"/>
          </p:cNvSpPr>
          <p:nvPr>
            <p:ph idx="1"/>
          </p:nvPr>
        </p:nvSpPr>
        <p:spPr>
          <a:xfrm>
            <a:off x="838200" y="2214689"/>
            <a:ext cx="10756392" cy="4351338"/>
          </a:xfrm>
        </p:spPr>
        <p:txBody>
          <a:bodyPr/>
          <a:lstStyle/>
          <a:p>
            <a:r>
              <a:rPr lang="en-US" dirty="0"/>
              <a:t>Greet and engage with kids! Ask how their day is going</a:t>
            </a:r>
          </a:p>
          <a:p>
            <a:r>
              <a:rPr lang="en-US" dirty="0"/>
              <a:t>Encourage children to try items that might be new or unfamiliar</a:t>
            </a:r>
          </a:p>
          <a:p>
            <a:r>
              <a:rPr lang="en-US" dirty="0"/>
              <a:t>Discuss local food items; share where these were grown/produced</a:t>
            </a:r>
          </a:p>
          <a:p>
            <a:r>
              <a:rPr lang="en-US" dirty="0"/>
              <a:t>Allow children enough time to finish their meal without being rushed</a:t>
            </a:r>
          </a:p>
          <a:p>
            <a:r>
              <a:rPr lang="en-US" dirty="0"/>
              <a:t>Sit and talk with kids while they are eating if time allows</a:t>
            </a:r>
          </a:p>
          <a:p>
            <a:r>
              <a:rPr lang="en-US" dirty="0"/>
              <a:t>Be mindful of how you talk about the food being served</a:t>
            </a:r>
          </a:p>
          <a:p>
            <a:r>
              <a:rPr lang="en-US" dirty="0"/>
              <a:t>Be a positive role model and brighten their day!  </a:t>
            </a:r>
          </a:p>
        </p:txBody>
      </p:sp>
      <p:pic>
        <p:nvPicPr>
          <p:cNvPr id="18434" name="Picture 2" descr="Image result for engaging ki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0467" y="365125"/>
            <a:ext cx="2524125" cy="1681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8440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Site Supervisor Questions? </a:t>
            </a:r>
          </a:p>
        </p:txBody>
      </p:sp>
      <p:pic>
        <p:nvPicPr>
          <p:cNvPr id="20482" name="Picture 2" descr="Image result for ques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3175" y="1825625"/>
            <a:ext cx="6432550" cy="3645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6099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146FDF-6748-7D72-27EB-19428D6A9BE5}"/>
              </a:ext>
            </a:extLst>
          </p:cNvPr>
          <p:cNvPicPr>
            <a:picLocks noChangeAspect="1"/>
          </p:cNvPicPr>
          <p:nvPr/>
        </p:nvPicPr>
        <p:blipFill>
          <a:blip r:embed="rId2"/>
          <a:stretch>
            <a:fillRect/>
          </a:stretch>
        </p:blipFill>
        <p:spPr>
          <a:xfrm>
            <a:off x="585771" y="316617"/>
            <a:ext cx="4248181" cy="6224766"/>
          </a:xfrm>
          <a:prstGeom prst="rect">
            <a:avLst/>
          </a:prstGeom>
        </p:spPr>
      </p:pic>
      <p:sp>
        <p:nvSpPr>
          <p:cNvPr id="2" name="Title 1"/>
          <p:cNvSpPr>
            <a:spLocks noGrp="1"/>
          </p:cNvSpPr>
          <p:nvPr>
            <p:ph type="title"/>
          </p:nvPr>
        </p:nvSpPr>
        <p:spPr>
          <a:xfrm>
            <a:off x="835152" y="1329372"/>
            <a:ext cx="3743325" cy="4199255"/>
          </a:xfrm>
        </p:spPr>
        <p:txBody>
          <a:bodyPr>
            <a:normAutofit/>
          </a:bodyPr>
          <a:lstStyle/>
          <a:p>
            <a:pPr algn="ctr"/>
            <a:r>
              <a:rPr lang="en-US" sz="8000" dirty="0"/>
              <a:t>Sponsor Monitor Training</a:t>
            </a:r>
          </a:p>
        </p:txBody>
      </p:sp>
      <p:graphicFrame>
        <p:nvGraphicFramePr>
          <p:cNvPr id="5" name="Content Placeholder 2">
            <a:extLst>
              <a:ext uri="{FF2B5EF4-FFF2-40B4-BE49-F238E27FC236}">
                <a16:creationId xmlns:a16="http://schemas.microsoft.com/office/drawing/2014/main" id="{1258A3D0-0AB3-7BFF-FAD9-9015AEF2F8F6}"/>
              </a:ext>
            </a:extLst>
          </p:cNvPr>
          <p:cNvGraphicFramePr>
            <a:graphicFrameLocks noGrp="1"/>
          </p:cNvGraphicFramePr>
          <p:nvPr>
            <p:ph idx="1"/>
            <p:extLst>
              <p:ext uri="{D42A27DB-BD31-4B8C-83A1-F6EECF244321}">
                <p14:modId xmlns:p14="http://schemas.microsoft.com/office/powerpoint/2010/main" val="2246745760"/>
              </p:ext>
            </p:extLst>
          </p:nvPr>
        </p:nvGraphicFramePr>
        <p:xfrm>
          <a:off x="6099048" y="621792"/>
          <a:ext cx="525780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1">
            <a:extLst>
              <a:ext uri="{FF2B5EF4-FFF2-40B4-BE49-F238E27FC236}">
                <a16:creationId xmlns:a16="http://schemas.microsoft.com/office/drawing/2014/main" id="{47C1766E-C43D-AD80-DD51-9C9C042F0B9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9492430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248" y="256032"/>
            <a:ext cx="10506456" cy="1014984"/>
          </a:xfrm>
        </p:spPr>
        <p:txBody>
          <a:bodyPr anchor="b">
            <a:normAutofit/>
          </a:bodyPr>
          <a:lstStyle/>
          <a:p>
            <a:r>
              <a:rPr lang="en-US"/>
              <a:t>Role of the Monitor</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47E7070A-C935-F5AE-8051-673F7E8E784D}"/>
              </a:ext>
            </a:extLst>
          </p:cNvPr>
          <p:cNvGraphicFramePr>
            <a:graphicFrameLocks noGrp="1"/>
          </p:cNvGraphicFramePr>
          <p:nvPr>
            <p:ph idx="1"/>
            <p:extLst>
              <p:ext uri="{D42A27DB-BD31-4B8C-83A1-F6EECF244321}">
                <p14:modId xmlns:p14="http://schemas.microsoft.com/office/powerpoint/2010/main" val="1405740354"/>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13975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134"/>
        <p:cNvGrpSpPr/>
        <p:nvPr/>
      </p:nvGrpSpPr>
      <p:grpSpPr>
        <a:xfrm>
          <a:off x="0" y="0"/>
          <a:ext cx="0" cy="0"/>
          <a:chOff x="0" y="0"/>
          <a:chExt cx="0" cy="0"/>
        </a:xfrm>
      </p:grpSpPr>
      <p:sp>
        <p:nvSpPr>
          <p:cNvPr id="135" name="Google Shape;135;p5"/>
          <p:cNvSpPr/>
          <p:nvPr/>
        </p:nvSpPr>
        <p:spPr>
          <a:xfrm>
            <a:off x="2495280" y="2342906"/>
            <a:ext cx="7334517" cy="1567170"/>
          </a:xfrm>
          <a:prstGeom prst="roundRect">
            <a:avLst>
              <a:gd name="adj" fmla="val 16667"/>
            </a:avLst>
          </a:prstGeom>
          <a:solidFill>
            <a:srgbClr val="CCFF99"/>
          </a:solidFill>
          <a:ln w="12700" cap="flat" cmpd="sng">
            <a:solidFill>
              <a:srgbClr val="D8E2F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 name="Google Shape;136;p5"/>
          <p:cNvSpPr/>
          <p:nvPr/>
        </p:nvSpPr>
        <p:spPr>
          <a:xfrm>
            <a:off x="2495275" y="408850"/>
            <a:ext cx="7334400" cy="1369500"/>
          </a:xfrm>
          <a:prstGeom prst="roundRect">
            <a:avLst>
              <a:gd name="adj" fmla="val 16667"/>
            </a:avLst>
          </a:prstGeom>
          <a:solidFill>
            <a:srgbClr val="CCFF99"/>
          </a:solidFill>
          <a:ln w="12700" cap="flat" cmpd="sng">
            <a:solidFill>
              <a:srgbClr val="D8E2F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 name="Google Shape;137;p5"/>
          <p:cNvSpPr txBox="1"/>
          <p:nvPr/>
        </p:nvSpPr>
        <p:spPr>
          <a:xfrm>
            <a:off x="2266674" y="577750"/>
            <a:ext cx="77916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sng" strike="noStrike" cap="none">
                <a:solidFill>
                  <a:schemeClr val="dk1"/>
                </a:solidFill>
                <a:latin typeface="Calibri"/>
                <a:ea typeface="Calibri"/>
                <a:cs typeface="Calibri"/>
                <a:sym typeface="Calibri"/>
              </a:rPr>
              <a:t>USDA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Funds the program. </a:t>
            </a:r>
            <a:endParaRPr sz="1400" b="1" i="0" u="none" strike="noStrike" cap="none">
              <a:solidFill>
                <a:srgbClr val="000000"/>
              </a:solidFil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Creates the rules for the program.</a:t>
            </a:r>
            <a:endParaRPr sz="1400" b="1" i="0" u="none" strike="noStrike" cap="none">
              <a:solidFill>
                <a:srgbClr val="000000"/>
              </a:solidFil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Oversees the I</a:t>
            </a:r>
            <a:r>
              <a:rPr lang="en-US" sz="1800" b="1">
                <a:solidFill>
                  <a:schemeClr val="dk1"/>
                </a:solidFill>
                <a:latin typeface="Calibri"/>
                <a:ea typeface="Calibri"/>
                <a:cs typeface="Calibri"/>
                <a:sym typeface="Calibri"/>
              </a:rPr>
              <a:t>DOE</a:t>
            </a:r>
            <a:r>
              <a:rPr lang="en-US" sz="1800" b="1" i="0" u="none" strike="noStrike" cap="none">
                <a:solidFill>
                  <a:schemeClr val="dk1"/>
                </a:solidFill>
                <a:latin typeface="Calibri"/>
                <a:ea typeface="Calibri"/>
                <a:cs typeface="Calibri"/>
                <a:sym typeface="Calibri"/>
              </a:rPr>
              <a:t> administration of program.</a:t>
            </a:r>
            <a:endParaRPr sz="1400" b="1" i="0" u="none" strike="noStrike" cap="none">
              <a:solidFill>
                <a:srgbClr val="000000"/>
              </a:solidFill>
            </a:endParaRPr>
          </a:p>
        </p:txBody>
      </p:sp>
      <p:sp>
        <p:nvSpPr>
          <p:cNvPr id="138" name="Google Shape;138;p5"/>
          <p:cNvSpPr txBox="1"/>
          <p:nvPr/>
        </p:nvSpPr>
        <p:spPr>
          <a:xfrm>
            <a:off x="2486038" y="2387827"/>
            <a:ext cx="7334400" cy="1477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u="sng" dirty="0">
                <a:solidFill>
                  <a:schemeClr val="dk1"/>
                </a:solidFill>
                <a:latin typeface="Calibri"/>
                <a:ea typeface="Calibri"/>
                <a:cs typeface="Calibri"/>
                <a:sym typeface="Calibri"/>
              </a:rPr>
              <a:t>IDOE</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Calibri"/>
                <a:ea typeface="Calibri"/>
                <a:cs typeface="Calibri"/>
                <a:sym typeface="Calibri"/>
              </a:rPr>
              <a:t>Approves sponsoring organizations as well as new sites.</a:t>
            </a:r>
            <a:endParaRPr sz="1400" b="1" i="0" u="none" strike="noStrike" cap="none" dirty="0">
              <a:solidFill>
                <a:srgbClr val="000000"/>
              </a:solidFil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Calibri"/>
                <a:ea typeface="Calibri"/>
                <a:cs typeface="Calibri"/>
                <a:sym typeface="Calibri"/>
              </a:rPr>
              <a:t>Trains</a:t>
            </a:r>
            <a:r>
              <a:rPr lang="en-US" sz="1800" b="1" dirty="0">
                <a:solidFill>
                  <a:schemeClr val="dk1"/>
                </a:solidFill>
                <a:latin typeface="Calibri"/>
                <a:ea typeface="Calibri"/>
                <a:cs typeface="Calibri"/>
                <a:sym typeface="Calibri"/>
              </a:rPr>
              <a:t> </a:t>
            </a:r>
            <a:r>
              <a:rPr lang="en-US" sz="1800" b="1" i="0" u="none" strike="noStrike" cap="none" dirty="0">
                <a:solidFill>
                  <a:schemeClr val="dk1"/>
                </a:solidFill>
                <a:latin typeface="Calibri"/>
                <a:ea typeface="Calibri"/>
                <a:cs typeface="Calibri"/>
                <a:sym typeface="Calibri"/>
              </a:rPr>
              <a:t>sponsors on program regulations.</a:t>
            </a:r>
            <a:endParaRPr sz="1400" b="1" i="0" u="none" strike="noStrike" cap="none" dirty="0">
              <a:solidFill>
                <a:srgbClr val="000000"/>
              </a:solidFil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Calibri"/>
                <a:ea typeface="Calibri"/>
                <a:cs typeface="Calibri"/>
                <a:sym typeface="Calibri"/>
              </a:rPr>
              <a:t>Monitors sponsors for compliance.</a:t>
            </a:r>
            <a:endParaRPr sz="1400" b="1" i="0" u="none" strike="noStrike" cap="none" dirty="0">
              <a:solidFill>
                <a:srgbClr val="000000"/>
              </a:solidFil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Calibri"/>
                <a:ea typeface="Calibri"/>
                <a:cs typeface="Calibri"/>
                <a:sym typeface="Calibri"/>
              </a:rPr>
              <a:t>Conducts SFSP Administrative Reviews according to USDA requirements.</a:t>
            </a:r>
            <a:endParaRPr sz="1400" b="1" i="0" u="none" strike="noStrike" cap="none" dirty="0">
              <a:solidFill>
                <a:srgbClr val="000000"/>
              </a:solidFill>
            </a:endParaRPr>
          </a:p>
        </p:txBody>
      </p:sp>
      <p:sp>
        <p:nvSpPr>
          <p:cNvPr id="139" name="Google Shape;139;p5"/>
          <p:cNvSpPr/>
          <p:nvPr/>
        </p:nvSpPr>
        <p:spPr>
          <a:xfrm>
            <a:off x="2495280" y="4458131"/>
            <a:ext cx="7334517" cy="1821615"/>
          </a:xfrm>
          <a:prstGeom prst="roundRect">
            <a:avLst>
              <a:gd name="adj" fmla="val 16667"/>
            </a:avLst>
          </a:prstGeom>
          <a:solidFill>
            <a:srgbClr val="CCFF99"/>
          </a:solidFill>
          <a:ln w="12700" cap="flat" cmpd="sng">
            <a:solidFill>
              <a:srgbClr val="D8E2F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0" name="Google Shape;140;p5"/>
          <p:cNvSpPr txBox="1"/>
          <p:nvPr/>
        </p:nvSpPr>
        <p:spPr>
          <a:xfrm>
            <a:off x="2362203" y="4525460"/>
            <a:ext cx="7549893" cy="17542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u="sng" dirty="0">
                <a:solidFill>
                  <a:schemeClr val="dk1"/>
                </a:solidFill>
                <a:latin typeface="Calibri"/>
                <a:ea typeface="Calibri"/>
                <a:cs typeface="Calibri"/>
                <a:sym typeface="Calibri"/>
              </a:rPr>
              <a:t> </a:t>
            </a:r>
            <a:r>
              <a:rPr lang="en-US" sz="1800" b="1" i="0" u="sng" strike="noStrike" cap="none" dirty="0">
                <a:solidFill>
                  <a:schemeClr val="dk1"/>
                </a:solidFill>
                <a:latin typeface="Calibri"/>
                <a:ea typeface="Calibri"/>
                <a:cs typeface="Calibri"/>
                <a:sym typeface="Calibri"/>
              </a:rPr>
              <a:t>Local Sponsoring Agency</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Calibri"/>
                <a:ea typeface="Calibri"/>
                <a:cs typeface="Calibri"/>
                <a:sym typeface="Calibri"/>
              </a:rPr>
              <a:t>Provides </a:t>
            </a:r>
            <a:r>
              <a:rPr lang="en-US" sz="1800" b="1" dirty="0">
                <a:solidFill>
                  <a:schemeClr val="dk1"/>
                </a:solidFill>
                <a:latin typeface="Calibri"/>
                <a:ea typeface="Calibri"/>
                <a:cs typeface="Calibri"/>
                <a:sym typeface="Calibri"/>
              </a:rPr>
              <a:t>free</a:t>
            </a:r>
            <a:r>
              <a:rPr lang="en-US" sz="1800" b="1" i="0" u="none" strike="noStrike" cap="none" dirty="0">
                <a:solidFill>
                  <a:schemeClr val="dk1"/>
                </a:solidFill>
                <a:latin typeface="Calibri"/>
                <a:ea typeface="Calibri"/>
                <a:cs typeface="Calibri"/>
                <a:sym typeface="Calibri"/>
              </a:rPr>
              <a:t> meals that meet meal pattern requirements.</a:t>
            </a:r>
            <a:endParaRPr sz="1400" b="1" i="0" u="none" strike="noStrike" cap="none" dirty="0">
              <a:solidFill>
                <a:srgbClr val="000000"/>
              </a:solidFil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Calibri"/>
                <a:ea typeface="Calibri"/>
                <a:cs typeface="Calibri"/>
                <a:sym typeface="Calibri"/>
              </a:rPr>
              <a:t>Ensures </a:t>
            </a:r>
            <a:r>
              <a:rPr lang="en-US" sz="1800" b="1" i="0" u="sng" strike="noStrike" cap="none" dirty="0">
                <a:solidFill>
                  <a:schemeClr val="dk1"/>
                </a:solidFill>
                <a:latin typeface="Calibri"/>
                <a:ea typeface="Calibri"/>
                <a:cs typeface="Calibri"/>
                <a:sym typeface="Calibri"/>
              </a:rPr>
              <a:t>daily</a:t>
            </a:r>
            <a:r>
              <a:rPr lang="en-US" sz="1800" b="1" i="0" u="none" strike="noStrike" cap="none" dirty="0">
                <a:solidFill>
                  <a:schemeClr val="dk1"/>
                </a:solidFill>
                <a:latin typeface="Calibri"/>
                <a:ea typeface="Calibri"/>
                <a:cs typeface="Calibri"/>
                <a:sym typeface="Calibri"/>
              </a:rPr>
              <a:t> compliance with all USDA regulations.</a:t>
            </a:r>
            <a:endParaRPr sz="1400" b="1" i="0" u="none" strike="noStrike" cap="none" dirty="0">
              <a:solidFill>
                <a:srgbClr val="000000"/>
              </a:solidFill>
            </a:endParaRPr>
          </a:p>
          <a:p>
            <a:pPr marL="0" marR="0" lvl="0" indent="0" algn="ctr" rtl="0">
              <a:lnSpc>
                <a:spcPct val="100000"/>
              </a:lnSpc>
              <a:spcBef>
                <a:spcPts val="0"/>
              </a:spcBef>
              <a:spcAft>
                <a:spcPts val="0"/>
              </a:spcAft>
              <a:buClr>
                <a:srgbClr val="000000"/>
              </a:buClr>
              <a:buSzPts val="1800"/>
              <a:buFont typeface="Arial"/>
              <a:buNone/>
            </a:pPr>
            <a:r>
              <a:rPr lang="en-US" sz="1800" b="1" dirty="0">
                <a:solidFill>
                  <a:schemeClr val="dk1"/>
                </a:solidFill>
                <a:latin typeface="Calibri"/>
                <a:ea typeface="Calibri"/>
                <a:cs typeface="Calibri"/>
                <a:sym typeface="Calibri"/>
              </a:rPr>
              <a:t>Allocates</a:t>
            </a:r>
            <a:r>
              <a:rPr lang="en-US" sz="1800" b="1" i="0" u="none" strike="noStrike" cap="none" dirty="0">
                <a:solidFill>
                  <a:schemeClr val="dk1"/>
                </a:solidFill>
                <a:latin typeface="Calibri"/>
                <a:ea typeface="Calibri"/>
                <a:cs typeface="Calibri"/>
                <a:sym typeface="Calibri"/>
              </a:rPr>
              <a:t> federal funds to provide nutritious meals to children 18 and under.</a:t>
            </a:r>
            <a:endParaRPr sz="1400" b="1" i="0" u="none" strike="noStrike" cap="none" dirty="0">
              <a:solidFill>
                <a:srgbClr val="000000"/>
              </a:solidFill>
            </a:endParaRPr>
          </a:p>
          <a:p>
            <a:pPr marL="0" marR="0" lvl="0" indent="0" algn="ctr" rtl="0">
              <a:lnSpc>
                <a:spcPct val="100000"/>
              </a:lnSpc>
              <a:spcBef>
                <a:spcPts val="0"/>
              </a:spcBef>
              <a:spcAft>
                <a:spcPts val="0"/>
              </a:spcAft>
              <a:buClr>
                <a:srgbClr val="000000"/>
              </a:buClr>
              <a:buSzPts val="1800"/>
              <a:buFont typeface="Arial"/>
              <a:buNone/>
            </a:pPr>
            <a:r>
              <a:rPr lang="en-US" sz="1800" b="1" dirty="0">
                <a:solidFill>
                  <a:schemeClr val="dk1"/>
                </a:solidFill>
                <a:latin typeface="Calibri"/>
                <a:ea typeface="Calibri"/>
                <a:cs typeface="Calibri"/>
                <a:sym typeface="Calibri"/>
              </a:rPr>
              <a:t>Provides meals </a:t>
            </a:r>
            <a:r>
              <a:rPr lang="en-US" sz="1800" b="1" i="0" u="none" strike="noStrike" cap="none" dirty="0">
                <a:solidFill>
                  <a:schemeClr val="dk1"/>
                </a:solidFill>
                <a:latin typeface="Calibri"/>
                <a:ea typeface="Calibri"/>
                <a:cs typeface="Calibri"/>
                <a:sym typeface="Calibri"/>
              </a:rPr>
              <a:t>at approved meal service sites during approved mealtimes.</a:t>
            </a:r>
            <a:endParaRPr sz="1400" b="1" i="0" u="none" strike="noStrike" cap="none" dirty="0">
              <a:solidFill>
                <a:srgbClr val="000000"/>
              </a:solidFil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Calibri"/>
                <a:ea typeface="Calibri"/>
                <a:cs typeface="Calibri"/>
                <a:sym typeface="Calibri"/>
              </a:rPr>
              <a:t>Self-monitors to ensure continued compliance at each site.</a:t>
            </a:r>
            <a:endParaRPr sz="1400" b="1" i="0" u="none" strike="noStrike" cap="none" dirty="0">
              <a:solidFill>
                <a:srgbClr val="000000"/>
              </a:solidFill>
            </a:endParaRPr>
          </a:p>
        </p:txBody>
      </p:sp>
      <p:cxnSp>
        <p:nvCxnSpPr>
          <p:cNvPr id="141" name="Google Shape;141;p5"/>
          <p:cNvCxnSpPr/>
          <p:nvPr/>
        </p:nvCxnSpPr>
        <p:spPr>
          <a:xfrm>
            <a:off x="6162537" y="1893194"/>
            <a:ext cx="0" cy="334851"/>
          </a:xfrm>
          <a:prstGeom prst="straightConnector1">
            <a:avLst/>
          </a:prstGeom>
          <a:noFill/>
          <a:ln w="9525" cap="flat" cmpd="sng">
            <a:solidFill>
              <a:schemeClr val="dk1"/>
            </a:solidFill>
            <a:prstDash val="solid"/>
            <a:miter lim="800000"/>
            <a:headEnd type="none" w="sm" len="sm"/>
            <a:tailEnd type="triangle" w="med" len="med"/>
          </a:ln>
        </p:spPr>
      </p:cxnSp>
      <p:cxnSp>
        <p:nvCxnSpPr>
          <p:cNvPr id="142" name="Google Shape;142;p5"/>
          <p:cNvCxnSpPr/>
          <p:nvPr/>
        </p:nvCxnSpPr>
        <p:spPr>
          <a:xfrm>
            <a:off x="6153947" y="4016061"/>
            <a:ext cx="0" cy="334851"/>
          </a:xfrm>
          <a:prstGeom prst="straightConnector1">
            <a:avLst/>
          </a:prstGeom>
          <a:noFill/>
          <a:ln w="9525" cap="flat" cmpd="sng">
            <a:solidFill>
              <a:schemeClr val="dk1"/>
            </a:solidFill>
            <a:prstDash val="solid"/>
            <a:miter lim="800000"/>
            <a:headEnd type="none" w="sm" len="sm"/>
            <a:tailEnd type="triangle" w="med" len="med"/>
          </a:ln>
        </p:spPr>
      </p:cxn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Monitoring Observations</a:t>
            </a:r>
          </a:p>
        </p:txBody>
      </p:sp>
      <p:sp>
        <p:nvSpPr>
          <p:cNvPr id="3" name="Content Placeholder 2"/>
          <p:cNvSpPr>
            <a:spLocks noGrp="1"/>
          </p:cNvSpPr>
          <p:nvPr>
            <p:ph idx="1"/>
          </p:nvPr>
        </p:nvSpPr>
        <p:spPr>
          <a:xfrm>
            <a:off x="838200" y="1530060"/>
            <a:ext cx="10515600" cy="4650839"/>
          </a:xfrm>
        </p:spPr>
        <p:txBody>
          <a:bodyPr>
            <a:normAutofit/>
          </a:bodyPr>
          <a:lstStyle/>
          <a:p>
            <a:pPr marL="0" indent="0">
              <a:buNone/>
            </a:pPr>
            <a:r>
              <a:rPr lang="en-US" b="1" dirty="0"/>
              <a:t>Site Visit versus Site Review</a:t>
            </a:r>
          </a:p>
          <a:p>
            <a:pPr marL="0" indent="0">
              <a:buNone/>
            </a:pPr>
            <a:r>
              <a:rPr lang="en-US" sz="2400" dirty="0"/>
              <a:t>The initial site operation observation is called a “visit.” The site visit within the first 2 weeks ensures that meal service operation is running smoothly and that any obvious errors are corrected immediately. </a:t>
            </a:r>
          </a:p>
          <a:p>
            <a:pPr marL="0" indent="0">
              <a:buNone/>
            </a:pPr>
            <a:r>
              <a:rPr lang="en-US" sz="2400" dirty="0"/>
              <a:t>The 4-week observation is called a “review.” During the Site Review, the monitor will ensure that ALL areas of SFSP compliance are met. The Monitor must remain on site the entire length of service for the Site Review.</a:t>
            </a:r>
          </a:p>
          <a:p>
            <a:pPr marL="0" indent="0">
              <a:buNone/>
            </a:pPr>
            <a:endParaRPr lang="en-US" dirty="0"/>
          </a:p>
        </p:txBody>
      </p:sp>
      <p:sp>
        <p:nvSpPr>
          <p:cNvPr id="4" name="TextBox 3">
            <a:extLst>
              <a:ext uri="{FF2B5EF4-FFF2-40B4-BE49-F238E27FC236}">
                <a16:creationId xmlns:a16="http://schemas.microsoft.com/office/drawing/2014/main" id="{9234FD17-2061-F3ED-C827-98156801FD9D}"/>
              </a:ext>
            </a:extLst>
          </p:cNvPr>
          <p:cNvSpPr txBox="1"/>
          <p:nvPr/>
        </p:nvSpPr>
        <p:spPr>
          <a:xfrm>
            <a:off x="1049867" y="4747737"/>
            <a:ext cx="5361517" cy="1200329"/>
          </a:xfrm>
          <a:prstGeom prst="rect">
            <a:avLst/>
          </a:prstGeom>
          <a:solidFill>
            <a:schemeClr val="accent5">
              <a:lumMod val="20000"/>
              <a:lumOff val="80000"/>
            </a:schemeClr>
          </a:solidFill>
          <a:ln>
            <a:solidFill>
              <a:schemeClr val="tx1"/>
            </a:solidFill>
            <a:prstDash val="solid"/>
          </a:ln>
        </p:spPr>
        <p:txBody>
          <a:bodyPr wrap="square" rtlCol="0">
            <a:spAutoFit/>
          </a:bodyPr>
          <a:lstStyle/>
          <a:p>
            <a:pPr marL="0" indent="0" algn="ctr">
              <a:buNone/>
            </a:pPr>
            <a:r>
              <a:rPr lang="en-US" sz="2400" b="1" dirty="0">
                <a:solidFill>
                  <a:srgbClr val="FF0000"/>
                </a:solidFill>
              </a:rPr>
              <a:t>ATTENTION!</a:t>
            </a:r>
            <a:r>
              <a:rPr lang="en-US" sz="2400" b="1" dirty="0"/>
              <a:t> </a:t>
            </a:r>
            <a:r>
              <a:rPr lang="en-US" sz="2400" dirty="0"/>
              <a:t>Sponsors can find the 2026 monitoring forms on the SFSP </a:t>
            </a:r>
            <a:r>
              <a:rPr lang="en-US" sz="2400" dirty="0">
                <a:hlinkClick r:id="rId2"/>
              </a:rPr>
              <a:t>webpage</a:t>
            </a:r>
            <a:r>
              <a:rPr lang="en-US" sz="2400" dirty="0"/>
              <a:t>. </a:t>
            </a:r>
          </a:p>
        </p:txBody>
      </p:sp>
      <p:pic>
        <p:nvPicPr>
          <p:cNvPr id="5" name="Picture 4">
            <a:extLst>
              <a:ext uri="{FF2B5EF4-FFF2-40B4-BE49-F238E27FC236}">
                <a16:creationId xmlns:a16="http://schemas.microsoft.com/office/drawing/2014/main" id="{FECDA7CF-D64C-FE35-A71C-B995896D8D28}"/>
              </a:ext>
            </a:extLst>
          </p:cNvPr>
          <p:cNvPicPr>
            <a:picLocks noChangeAspect="1"/>
          </p:cNvPicPr>
          <p:nvPr/>
        </p:nvPicPr>
        <p:blipFill>
          <a:blip r:embed="rId3"/>
          <a:stretch>
            <a:fillRect/>
          </a:stretch>
        </p:blipFill>
        <p:spPr>
          <a:xfrm>
            <a:off x="6918855" y="4295247"/>
            <a:ext cx="4175125" cy="2109258"/>
          </a:xfrm>
          <a:prstGeom prst="rect">
            <a:avLst/>
          </a:prstGeom>
        </p:spPr>
      </p:pic>
    </p:spTree>
    <p:extLst>
      <p:ext uri="{BB962C8B-B14F-4D97-AF65-F5344CB8AC3E}">
        <p14:creationId xmlns:p14="http://schemas.microsoft.com/office/powerpoint/2010/main" val="41233117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Monitor Job Responsibilities</a:t>
            </a:r>
          </a:p>
        </p:txBody>
      </p:sp>
      <p:sp>
        <p:nvSpPr>
          <p:cNvPr id="3" name="Content Placeholder 2"/>
          <p:cNvSpPr>
            <a:spLocks noGrp="1"/>
          </p:cNvSpPr>
          <p:nvPr>
            <p:ph idx="1"/>
          </p:nvPr>
        </p:nvSpPr>
        <p:spPr>
          <a:xfrm>
            <a:off x="838200" y="1460500"/>
            <a:ext cx="10515600" cy="5032375"/>
          </a:xfrm>
        </p:spPr>
        <p:txBody>
          <a:bodyPr>
            <a:normAutofit fontScale="85000" lnSpcReduction="10000"/>
          </a:bodyPr>
          <a:lstStyle/>
          <a:p>
            <a:r>
              <a:rPr lang="en-US" dirty="0"/>
              <a:t>Monitors are the link between the SFSP director and the site staff including Site Supervisor</a:t>
            </a:r>
          </a:p>
          <a:p>
            <a:r>
              <a:rPr lang="en-US" dirty="0"/>
              <a:t>Monitor all assigned sites within the required time frame</a:t>
            </a:r>
          </a:p>
          <a:p>
            <a:pPr lvl="1"/>
            <a:r>
              <a:rPr lang="en-US" sz="2800" b="1" dirty="0"/>
              <a:t>Pre-Operational Visits – </a:t>
            </a:r>
            <a:r>
              <a:rPr lang="en-US" sz="2800" dirty="0"/>
              <a:t>Required for all new sites and sites with operating issues</a:t>
            </a:r>
          </a:p>
          <a:p>
            <a:pPr lvl="1"/>
            <a:r>
              <a:rPr lang="en-US" sz="2800" b="1" dirty="0"/>
              <a:t>Site Visits  - </a:t>
            </a:r>
            <a:r>
              <a:rPr lang="en-US" sz="2800" dirty="0"/>
              <a:t>Required within the first two weeks of site operations for all new sites and sites that had operational issues/findings previous year</a:t>
            </a:r>
          </a:p>
          <a:p>
            <a:pPr lvl="1"/>
            <a:r>
              <a:rPr lang="en-US" sz="2800" b="1" dirty="0"/>
              <a:t>4-week Site Reviews</a:t>
            </a:r>
            <a:r>
              <a:rPr lang="en-US" sz="2800" dirty="0"/>
              <a:t> May complete at the same time as the Site Visits; must be completed for each site within the first 4 weeks, even if it lasts less than 4 weeks)</a:t>
            </a:r>
          </a:p>
          <a:p>
            <a:r>
              <a:rPr lang="en-US" dirty="0"/>
              <a:t>Conduct training as necessary for site staff</a:t>
            </a:r>
          </a:p>
          <a:p>
            <a:r>
              <a:rPr lang="en-US" dirty="0"/>
              <a:t>Ensure proper meal counting practices are followed and reconcile meal counts with the Site Supervisor</a:t>
            </a:r>
          </a:p>
          <a:p>
            <a:r>
              <a:rPr lang="en-US" dirty="0"/>
              <a:t>Conduct follow-up visits as needed</a:t>
            </a:r>
          </a:p>
          <a:p>
            <a:pPr marL="114300" indent="0">
              <a:buNone/>
            </a:pPr>
            <a:endParaRPr lang="en-US" dirty="0"/>
          </a:p>
        </p:txBody>
      </p:sp>
    </p:spTree>
    <p:extLst>
      <p:ext uri="{BB962C8B-B14F-4D97-AF65-F5344CB8AC3E}">
        <p14:creationId xmlns:p14="http://schemas.microsoft.com/office/powerpoint/2010/main" val="1193953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248" y="256032"/>
            <a:ext cx="10506456" cy="1014984"/>
          </a:xfrm>
        </p:spPr>
        <p:txBody>
          <a:bodyPr anchor="b">
            <a:normAutofit/>
          </a:bodyPr>
          <a:lstStyle/>
          <a:p>
            <a:r>
              <a:rPr lang="en-US"/>
              <a:t>Monitor Job Responsibilities</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A1D12829-E42F-5E8F-3D0E-F47C163E4B1E}"/>
              </a:ext>
            </a:extLst>
          </p:cNvPr>
          <p:cNvGraphicFramePr>
            <a:graphicFrameLocks noGrp="1"/>
          </p:cNvGraphicFramePr>
          <p:nvPr>
            <p:ph idx="1"/>
            <p:extLst>
              <p:ext uri="{D42A27DB-BD31-4B8C-83A1-F6EECF244321}">
                <p14:modId xmlns:p14="http://schemas.microsoft.com/office/powerpoint/2010/main" val="3648556752"/>
              </p:ext>
            </p:extLst>
          </p:nvPr>
        </p:nvGraphicFramePr>
        <p:xfrm>
          <a:off x="838199" y="1926266"/>
          <a:ext cx="10953997"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60301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248" y="256032"/>
            <a:ext cx="10506456" cy="1014984"/>
          </a:xfrm>
        </p:spPr>
        <p:txBody>
          <a:bodyPr anchor="b">
            <a:normAutofit/>
          </a:bodyPr>
          <a:lstStyle/>
          <a:p>
            <a:r>
              <a:rPr lang="en-US"/>
              <a:t>Monitor Reminder</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3C7A83D5-770F-7183-A97F-14878A80E37F}"/>
              </a:ext>
            </a:extLst>
          </p:cNvPr>
          <p:cNvGraphicFramePr>
            <a:graphicFrameLocks noGrp="1"/>
          </p:cNvGraphicFramePr>
          <p:nvPr>
            <p:ph idx="1"/>
            <p:extLst>
              <p:ext uri="{D42A27DB-BD31-4B8C-83A1-F6EECF244321}">
                <p14:modId xmlns:p14="http://schemas.microsoft.com/office/powerpoint/2010/main" val="679884209"/>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688123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Pre-Operational Site Visit</a:t>
            </a:r>
          </a:p>
        </p:txBody>
      </p:sp>
      <p:sp>
        <p:nvSpPr>
          <p:cNvPr id="3" name="Content Placeholder 2"/>
          <p:cNvSpPr>
            <a:spLocks noGrp="1"/>
          </p:cNvSpPr>
          <p:nvPr>
            <p:ph idx="1"/>
          </p:nvPr>
        </p:nvSpPr>
        <p:spPr>
          <a:xfrm>
            <a:off x="838200" y="1257589"/>
            <a:ext cx="10515600" cy="4351338"/>
          </a:xfrm>
        </p:spPr>
        <p:txBody>
          <a:bodyPr>
            <a:normAutofit/>
          </a:bodyPr>
          <a:lstStyle/>
          <a:p>
            <a:pPr marL="114300" indent="0">
              <a:buNone/>
            </a:pPr>
            <a:r>
              <a:rPr lang="en-US" sz="2400" dirty="0"/>
              <a:t>Pre-operational visits are conducted for new sites and those that experienced operational problems the previous year </a:t>
            </a:r>
            <a:r>
              <a:rPr lang="en-US" sz="2400" b="1" dirty="0"/>
              <a:t>before</a:t>
            </a:r>
            <a:r>
              <a:rPr lang="en-US" sz="2400" dirty="0"/>
              <a:t> a site operates the summer program.</a:t>
            </a:r>
          </a:p>
          <a:p>
            <a:pPr lvl="1"/>
            <a:r>
              <a:rPr lang="en-US" dirty="0"/>
              <a:t>The visit should be conducted </a:t>
            </a:r>
            <a:r>
              <a:rPr lang="en-US" b="1" dirty="0"/>
              <a:t>at the site </a:t>
            </a:r>
            <a:r>
              <a:rPr lang="en-US" dirty="0"/>
              <a:t>to ensure accurate information is obtained through observation. </a:t>
            </a:r>
          </a:p>
          <a:p>
            <a:r>
              <a:rPr lang="en-US" sz="2400" dirty="0"/>
              <a:t>These visits are required to determine that the sites have the facilities to provide meal service </a:t>
            </a:r>
          </a:p>
          <a:p>
            <a:pPr marL="114300" indent="0" algn="ctr">
              <a:buNone/>
            </a:pPr>
            <a:r>
              <a:rPr lang="en-US" sz="2000" b="1" i="1" dirty="0"/>
              <a:t>Sponsors: Please review the Pre-Operational Visit Form with Monitors to ensure understanding of how to complete the visit</a:t>
            </a:r>
            <a:r>
              <a:rPr lang="en-US" sz="2000" b="1" dirty="0"/>
              <a:t>. </a:t>
            </a:r>
          </a:p>
        </p:txBody>
      </p:sp>
      <p:pic>
        <p:nvPicPr>
          <p:cNvPr id="4" name="Picture 3">
            <a:extLst>
              <a:ext uri="{FF2B5EF4-FFF2-40B4-BE49-F238E27FC236}">
                <a16:creationId xmlns:a16="http://schemas.microsoft.com/office/drawing/2014/main" id="{19FB11F8-CA3D-688C-1CD9-3E380B6D0257}"/>
              </a:ext>
            </a:extLst>
          </p:cNvPr>
          <p:cNvPicPr>
            <a:picLocks noChangeAspect="1"/>
          </p:cNvPicPr>
          <p:nvPr/>
        </p:nvPicPr>
        <p:blipFill>
          <a:blip r:embed="rId2"/>
          <a:stretch>
            <a:fillRect/>
          </a:stretch>
        </p:blipFill>
        <p:spPr>
          <a:xfrm>
            <a:off x="2939761" y="4693414"/>
            <a:ext cx="6312478" cy="1595871"/>
          </a:xfrm>
          <a:prstGeom prst="rect">
            <a:avLst/>
          </a:prstGeom>
          <a:ln>
            <a:solidFill>
              <a:schemeClr val="accent1"/>
            </a:solidFill>
          </a:ln>
        </p:spPr>
      </p:pic>
    </p:spTree>
    <p:extLst>
      <p:ext uri="{BB962C8B-B14F-4D97-AF65-F5344CB8AC3E}">
        <p14:creationId xmlns:p14="http://schemas.microsoft.com/office/powerpoint/2010/main" val="34832997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Site Visit – within the first 2 weeks</a:t>
            </a:r>
          </a:p>
        </p:txBody>
      </p:sp>
      <p:sp>
        <p:nvSpPr>
          <p:cNvPr id="3" name="Content Placeholder 2"/>
          <p:cNvSpPr>
            <a:spLocks noGrp="1"/>
          </p:cNvSpPr>
          <p:nvPr>
            <p:ph idx="1"/>
          </p:nvPr>
        </p:nvSpPr>
        <p:spPr>
          <a:xfrm>
            <a:off x="852054" y="1524434"/>
            <a:ext cx="10515600" cy="4708525"/>
          </a:xfrm>
        </p:spPr>
        <p:txBody>
          <a:bodyPr>
            <a:normAutofit/>
          </a:bodyPr>
          <a:lstStyle/>
          <a:p>
            <a:pPr marL="114300" indent="0">
              <a:buNone/>
            </a:pPr>
            <a:r>
              <a:rPr lang="en-US" dirty="0"/>
              <a:t>A Site Visit is required for all new sites, any returning site that skipped a year or sites that experienced operational problems in the prior year.  (SFSP Policy 2023-1) </a:t>
            </a:r>
          </a:p>
          <a:p>
            <a:pPr marL="114300" indent="0">
              <a:buNone/>
            </a:pPr>
            <a:endParaRPr lang="en-US" sz="800" dirty="0"/>
          </a:p>
          <a:p>
            <a:pPr lvl="1"/>
            <a:r>
              <a:rPr lang="en-US" dirty="0"/>
              <a:t>This visit is meant to look at the food service operation for general meal service compliance</a:t>
            </a:r>
          </a:p>
          <a:p>
            <a:pPr lvl="1"/>
            <a:r>
              <a:rPr lang="en-US" dirty="0"/>
              <a:t>There is some flexibility that monitors do not have to observe the entire length of meal service. However, best practice would be to stay the entire time to see all areas of compliance</a:t>
            </a:r>
            <a:endParaRPr lang="en-US" b="1" dirty="0"/>
          </a:p>
          <a:p>
            <a:pPr marL="0" indent="0" algn="ctr">
              <a:buNone/>
            </a:pPr>
            <a:r>
              <a:rPr lang="en-US" sz="2000" b="1" i="1" dirty="0"/>
              <a:t>Sponsors: Please review the Site Visit Form with Monitors to ensure understanding of form completion</a:t>
            </a:r>
            <a:r>
              <a:rPr lang="en-US" dirty="0"/>
              <a:t>.</a:t>
            </a:r>
          </a:p>
          <a:p>
            <a:endParaRPr lang="en-US" dirty="0"/>
          </a:p>
        </p:txBody>
      </p:sp>
    </p:spTree>
    <p:extLst>
      <p:ext uri="{BB962C8B-B14F-4D97-AF65-F5344CB8AC3E}">
        <p14:creationId xmlns:p14="http://schemas.microsoft.com/office/powerpoint/2010/main" val="37084674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EE682A9-B527-FC65-FC8D-20C5A16DE56C}"/>
              </a:ext>
            </a:extLst>
          </p:cNvPr>
          <p:cNvSpPr txBox="1">
            <a:spLocks/>
          </p:cNvSpPr>
          <p:nvPr/>
        </p:nvSpPr>
        <p:spPr>
          <a:xfrm>
            <a:off x="439387" y="391888"/>
            <a:ext cx="8526481" cy="100939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t>Site Visit – within the first 2 weeks</a:t>
            </a:r>
          </a:p>
        </p:txBody>
      </p:sp>
      <p:sp>
        <p:nvSpPr>
          <p:cNvPr id="5" name="Content Placeholder 2">
            <a:extLst>
              <a:ext uri="{FF2B5EF4-FFF2-40B4-BE49-F238E27FC236}">
                <a16:creationId xmlns:a16="http://schemas.microsoft.com/office/drawing/2014/main" id="{39E380A8-986C-EAA4-66DF-664DBAEA4D13}"/>
              </a:ext>
            </a:extLst>
          </p:cNvPr>
          <p:cNvSpPr txBox="1">
            <a:spLocks/>
          </p:cNvSpPr>
          <p:nvPr/>
        </p:nvSpPr>
        <p:spPr>
          <a:xfrm>
            <a:off x="1063336" y="1474537"/>
            <a:ext cx="10065327" cy="3602820"/>
          </a:xfrm>
          <a:prstGeom prst="rect">
            <a:avLst/>
          </a:prstGeom>
          <a:noFill/>
          <a:ln>
            <a:noFill/>
          </a:ln>
        </p:spPr>
        <p:txBody>
          <a:bodyPr spcFirstLastPara="1" wrap="square" lIns="91425" tIns="45700" rIns="91425" bIns="45700" anchor="t" anchorCtr="0">
            <a:normAutofit fontScale="925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en-US" b="1" dirty="0"/>
              <a:t>Critical items to check for accuracy and cross-check in </a:t>
            </a:r>
            <a:r>
              <a:rPr lang="en-US" b="1" dirty="0" err="1"/>
              <a:t>CNPweb</a:t>
            </a:r>
            <a:r>
              <a:rPr lang="en-US" dirty="0"/>
              <a:t>:</a:t>
            </a:r>
          </a:p>
          <a:p>
            <a:pPr marL="114300" indent="0">
              <a:buNone/>
            </a:pPr>
            <a:endParaRPr lang="en-US" sz="900" dirty="0"/>
          </a:p>
          <a:p>
            <a:pPr lvl="2"/>
            <a:r>
              <a:rPr lang="en-US" sz="2800" b="1" dirty="0">
                <a:solidFill>
                  <a:schemeClr val="accent2"/>
                </a:solidFill>
              </a:rPr>
              <a:t>Site address &amp; site supervisor’s name</a:t>
            </a:r>
          </a:p>
          <a:p>
            <a:pPr lvl="2"/>
            <a:r>
              <a:rPr lang="en-US" sz="2800" b="1" dirty="0">
                <a:solidFill>
                  <a:schemeClr val="accent2"/>
                </a:solidFill>
              </a:rPr>
              <a:t>Site type (open or closed) and operating dates</a:t>
            </a:r>
          </a:p>
          <a:p>
            <a:pPr lvl="2"/>
            <a:r>
              <a:rPr lang="en-US" sz="2800" b="1" dirty="0">
                <a:solidFill>
                  <a:schemeClr val="accent2"/>
                </a:solidFill>
              </a:rPr>
              <a:t>Meal types served &amp; serving times. Field trips entered</a:t>
            </a:r>
          </a:p>
          <a:p>
            <a:pPr lvl="2"/>
            <a:endParaRPr lang="en-US" sz="900" b="1" dirty="0">
              <a:solidFill>
                <a:schemeClr val="accent2"/>
              </a:solidFill>
            </a:endParaRPr>
          </a:p>
          <a:p>
            <a:pPr marL="114300" indent="0">
              <a:buNone/>
            </a:pPr>
            <a:r>
              <a:rPr lang="en-US" dirty="0"/>
              <a:t>Ensure sites are operating according to the site type. If the site is approved as open, site staff cannot prohibit public from entering the building. For example, if the program is a summer day camp but is listed as open site, any walk-in children must be welcomed and served a meal during the approved open service time. </a:t>
            </a:r>
          </a:p>
          <a:p>
            <a:pPr marL="0" indent="0">
              <a:buFont typeface="Arial"/>
              <a:buNone/>
            </a:pPr>
            <a:endParaRPr lang="en-US" sz="1300" dirty="0"/>
          </a:p>
        </p:txBody>
      </p:sp>
      <p:pic>
        <p:nvPicPr>
          <p:cNvPr id="6" name="Picture 5">
            <a:extLst>
              <a:ext uri="{FF2B5EF4-FFF2-40B4-BE49-F238E27FC236}">
                <a16:creationId xmlns:a16="http://schemas.microsoft.com/office/drawing/2014/main" id="{0B3B3474-0726-89F0-CA83-B5AF2655981D}"/>
              </a:ext>
            </a:extLst>
          </p:cNvPr>
          <p:cNvPicPr>
            <a:picLocks noChangeAspect="1"/>
          </p:cNvPicPr>
          <p:nvPr/>
        </p:nvPicPr>
        <p:blipFill>
          <a:blip r:embed="rId2"/>
          <a:stretch>
            <a:fillRect/>
          </a:stretch>
        </p:blipFill>
        <p:spPr>
          <a:xfrm>
            <a:off x="2075814" y="5150609"/>
            <a:ext cx="8040372" cy="1315503"/>
          </a:xfrm>
          <a:prstGeom prst="rect">
            <a:avLst/>
          </a:prstGeom>
        </p:spPr>
      </p:pic>
    </p:spTree>
    <p:extLst>
      <p:ext uri="{BB962C8B-B14F-4D97-AF65-F5344CB8AC3E}">
        <p14:creationId xmlns:p14="http://schemas.microsoft.com/office/powerpoint/2010/main" val="14914151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Site Visit</a:t>
            </a:r>
          </a:p>
        </p:txBody>
      </p:sp>
      <p:sp>
        <p:nvSpPr>
          <p:cNvPr id="3" name="Content Placeholder 2"/>
          <p:cNvSpPr>
            <a:spLocks noGrp="1"/>
          </p:cNvSpPr>
          <p:nvPr>
            <p:ph idx="1"/>
          </p:nvPr>
        </p:nvSpPr>
        <p:spPr/>
        <p:txBody>
          <a:bodyPr>
            <a:normAutofit lnSpcReduction="10000"/>
          </a:bodyPr>
          <a:lstStyle/>
          <a:p>
            <a:r>
              <a:rPr lang="en-US" dirty="0"/>
              <a:t>Check to make sure the “And Justice for All” poster is visible to the public and the correct size</a:t>
            </a:r>
          </a:p>
          <a:p>
            <a:r>
              <a:rPr lang="en-US" dirty="0"/>
              <a:t>Inspect food safety practices</a:t>
            </a:r>
          </a:p>
          <a:p>
            <a:r>
              <a:rPr lang="en-US" dirty="0"/>
              <a:t>Observe meal counting procedures, making corrections if necessary</a:t>
            </a:r>
          </a:p>
          <a:p>
            <a:r>
              <a:rPr lang="en-US" dirty="0"/>
              <a:t>Determine if meals meet the meal pattern requirements for the type of meal served</a:t>
            </a:r>
          </a:p>
          <a:p>
            <a:r>
              <a:rPr lang="en-US" dirty="0"/>
              <a:t>Monitor if the site rules are enforced </a:t>
            </a:r>
          </a:p>
          <a:p>
            <a:pPr lvl="1"/>
            <a:r>
              <a:rPr lang="en-US" dirty="0"/>
              <a:t>Are children staying on site to eat their meals? Are adults aware they cannot eat off a child’s plate? Are Site Rules utilized or posted? Are share table items available only to children?</a:t>
            </a:r>
          </a:p>
        </p:txBody>
      </p:sp>
    </p:spTree>
    <p:extLst>
      <p:ext uri="{BB962C8B-B14F-4D97-AF65-F5344CB8AC3E}">
        <p14:creationId xmlns:p14="http://schemas.microsoft.com/office/powerpoint/2010/main" val="21459124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3662" y="386930"/>
            <a:ext cx="10066122" cy="1298448"/>
          </a:xfrm>
        </p:spPr>
        <p:txBody>
          <a:bodyPr anchor="b">
            <a:normAutofit/>
          </a:bodyPr>
          <a:lstStyle/>
          <a:p>
            <a:r>
              <a:rPr lang="en-US" sz="4800" dirty="0"/>
              <a:t>Site Review - within the first 4 weeks</a:t>
            </a:r>
          </a:p>
        </p:txBody>
      </p:sp>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84838" y="2093883"/>
            <a:ext cx="6260282" cy="4377187"/>
          </a:xfrm>
        </p:spPr>
        <p:txBody>
          <a:bodyPr anchor="ctr">
            <a:normAutofit lnSpcReduction="10000"/>
          </a:bodyPr>
          <a:lstStyle/>
          <a:p>
            <a:r>
              <a:rPr lang="en-US" dirty="0"/>
              <a:t>The Site Review is to be conducted within the first four weeks of site operation. </a:t>
            </a:r>
          </a:p>
          <a:p>
            <a:r>
              <a:rPr lang="en-US" dirty="0"/>
              <a:t>The Site Review looks at all areas of SFSP compliance, not just meal service.</a:t>
            </a:r>
          </a:p>
          <a:p>
            <a:r>
              <a:rPr lang="en-US" dirty="0"/>
              <a:t>Note that the Site Review form is a multi-page document!! </a:t>
            </a:r>
          </a:p>
          <a:p>
            <a:pPr marL="114300" indent="0">
              <a:buNone/>
            </a:pPr>
            <a:endParaRPr lang="en-US" sz="800" b="1" dirty="0"/>
          </a:p>
          <a:p>
            <a:pPr marL="114300" indent="0">
              <a:buNone/>
            </a:pPr>
            <a:r>
              <a:rPr lang="en-US" sz="2000" b="1" i="1" dirty="0"/>
              <a:t>Sponsors:  Please review the Site Review form to ensure understanding of completion.</a:t>
            </a:r>
            <a:endParaRPr lang="en-US" sz="2000" i="1" dirty="0"/>
          </a:p>
        </p:txBody>
      </p:sp>
      <p:pic>
        <p:nvPicPr>
          <p:cNvPr id="4" name="Picture 3">
            <a:extLst>
              <a:ext uri="{FF2B5EF4-FFF2-40B4-BE49-F238E27FC236}">
                <a16:creationId xmlns:a16="http://schemas.microsoft.com/office/drawing/2014/main" id="{478ABDFA-3EF8-7CFD-D29B-AF5AA24C9CCB}"/>
              </a:ext>
            </a:extLst>
          </p:cNvPr>
          <p:cNvPicPr>
            <a:picLocks noChangeAspect="1"/>
          </p:cNvPicPr>
          <p:nvPr/>
        </p:nvPicPr>
        <p:blipFill>
          <a:blip r:embed="rId2"/>
          <a:stretch>
            <a:fillRect/>
          </a:stretch>
        </p:blipFill>
        <p:spPr>
          <a:xfrm>
            <a:off x="6841787" y="2540280"/>
            <a:ext cx="5145364" cy="3074354"/>
          </a:xfrm>
          <a:prstGeom prst="rect">
            <a:avLst/>
          </a:prstGeom>
        </p:spPr>
      </p:pic>
      <p:sp>
        <p:nvSpPr>
          <p:cNvPr id="15" name="Rectangle 14">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43272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6834" y="1153572"/>
            <a:ext cx="3200400" cy="4461163"/>
          </a:xfrm>
        </p:spPr>
        <p:txBody>
          <a:bodyPr>
            <a:normAutofit/>
          </a:bodyPr>
          <a:lstStyle/>
          <a:p>
            <a:r>
              <a:rPr lang="en-US">
                <a:solidFill>
                  <a:srgbClr val="FFFFFF"/>
                </a:solidFill>
              </a:rPr>
              <a:t>Site Review Reminders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447308" y="591344"/>
            <a:ext cx="6906491" cy="5585619"/>
          </a:xfrm>
        </p:spPr>
        <p:txBody>
          <a:bodyPr anchor="ctr">
            <a:normAutofit/>
          </a:bodyPr>
          <a:lstStyle/>
          <a:p>
            <a:r>
              <a:rPr lang="en-US" dirty="0"/>
              <a:t>Answer all question on the Site Review form completely.</a:t>
            </a:r>
          </a:p>
          <a:p>
            <a:r>
              <a:rPr lang="en-US" dirty="0"/>
              <a:t>Stay for the entire length of meal service for the meal observed.</a:t>
            </a:r>
          </a:p>
          <a:p>
            <a:r>
              <a:rPr lang="en-US" dirty="0"/>
              <a:t>Record all errors, including details to check if follow up is needed.</a:t>
            </a:r>
          </a:p>
          <a:p>
            <a:r>
              <a:rPr lang="en-US" dirty="0"/>
              <a:t>Describe corrective action to be applied and the implementation timeline.</a:t>
            </a:r>
          </a:p>
          <a:p>
            <a:r>
              <a:rPr lang="en-US" dirty="0"/>
              <a:t>Conduct a follow-up review as needed.</a:t>
            </a:r>
          </a:p>
        </p:txBody>
      </p:sp>
    </p:spTree>
    <p:extLst>
      <p:ext uri="{BB962C8B-B14F-4D97-AF65-F5344CB8AC3E}">
        <p14:creationId xmlns:p14="http://schemas.microsoft.com/office/powerpoint/2010/main" val="8594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146"/>
        <p:cNvGrpSpPr/>
        <p:nvPr/>
      </p:nvGrpSpPr>
      <p:grpSpPr>
        <a:xfrm>
          <a:off x="0" y="0"/>
          <a:ext cx="0" cy="0"/>
          <a:chOff x="0" y="0"/>
          <a:chExt cx="0" cy="0"/>
        </a:xfrm>
      </p:grpSpPr>
      <p:sp useBgFill="1">
        <p:nvSpPr>
          <p:cNvPr id="154" name="Rectangle 153">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Google Shape;147;p6"/>
          <p:cNvSpPr txBox="1">
            <a:spLocks noGrp="1"/>
          </p:cNvSpPr>
          <p:nvPr>
            <p:ph type="title"/>
          </p:nvPr>
        </p:nvSpPr>
        <p:spPr>
          <a:xfrm>
            <a:off x="1136397" y="502020"/>
            <a:ext cx="5323715" cy="1642970"/>
          </a:xfrm>
          <a:prstGeom prst="rect">
            <a:avLst/>
          </a:prstGeom>
        </p:spPr>
        <p:txBody>
          <a:bodyPr spcFirstLastPara="1" lIns="91425" tIns="45700" rIns="91425" bIns="45700" anchor="b" anchorCtr="0">
            <a:normAutofit/>
          </a:bodyPr>
          <a:lstStyle/>
          <a:p>
            <a:pPr marL="0" lvl="0" indent="0" rtl="0">
              <a:spcBef>
                <a:spcPts val="0"/>
              </a:spcBef>
              <a:spcAft>
                <a:spcPts val="0"/>
              </a:spcAft>
              <a:buClr>
                <a:schemeClr val="dk1"/>
              </a:buClr>
              <a:buSzPts val="4400"/>
              <a:buFont typeface="Calibri"/>
              <a:buNone/>
            </a:pPr>
            <a:r>
              <a:rPr lang="en-US" sz="4000"/>
              <a:t>Site Selection</a:t>
            </a:r>
          </a:p>
        </p:txBody>
      </p:sp>
      <p:sp>
        <p:nvSpPr>
          <p:cNvPr id="148" name="Google Shape;148;p6"/>
          <p:cNvSpPr txBox="1">
            <a:spLocks noGrp="1"/>
          </p:cNvSpPr>
          <p:nvPr>
            <p:ph type="body" idx="1"/>
          </p:nvPr>
        </p:nvSpPr>
        <p:spPr>
          <a:xfrm>
            <a:off x="1144923" y="2405894"/>
            <a:ext cx="5315189" cy="3535083"/>
          </a:xfrm>
          <a:prstGeom prst="rect">
            <a:avLst/>
          </a:prstGeom>
        </p:spPr>
        <p:txBody>
          <a:bodyPr spcFirstLastPara="1" lIns="91425" tIns="45700" rIns="91425" bIns="45700" anchor="t" anchorCtr="0">
            <a:normAutofit/>
          </a:bodyPr>
          <a:lstStyle/>
          <a:p>
            <a:pPr marL="228600" lvl="0" indent="-228600" rtl="0">
              <a:spcBef>
                <a:spcPts val="0"/>
              </a:spcBef>
              <a:spcAft>
                <a:spcPts val="0"/>
              </a:spcAft>
              <a:buClr>
                <a:schemeClr val="dk1"/>
              </a:buClr>
              <a:buSzPts val="2800"/>
              <a:buChar char="•"/>
            </a:pPr>
            <a:r>
              <a:rPr lang="en-US" sz="2000" dirty="0"/>
              <a:t>Sites must be in approved areas that qualify based on specific criteria.</a:t>
            </a:r>
          </a:p>
          <a:p>
            <a:pPr marL="0" lvl="0" indent="0" rtl="0">
              <a:spcBef>
                <a:spcPts val="0"/>
              </a:spcBef>
              <a:spcAft>
                <a:spcPts val="0"/>
              </a:spcAft>
              <a:buClr>
                <a:schemeClr val="dk1"/>
              </a:buClr>
              <a:buSzPts val="2800"/>
              <a:buNone/>
            </a:pPr>
            <a:endParaRPr lang="en-US" sz="2000" dirty="0"/>
          </a:p>
          <a:p>
            <a:pPr marL="228600" lvl="0" indent="-228600" rtl="0">
              <a:spcBef>
                <a:spcPts val="0"/>
              </a:spcBef>
              <a:spcAft>
                <a:spcPts val="0"/>
              </a:spcAft>
              <a:buClr>
                <a:schemeClr val="dk1"/>
              </a:buClr>
              <a:buSzPts val="2800"/>
              <a:buChar char="•"/>
            </a:pPr>
            <a:r>
              <a:rPr lang="en-US" sz="2000" dirty="0"/>
              <a:t>Sites may not be moved to a new location without prior approval from the IDOE. </a:t>
            </a:r>
          </a:p>
          <a:p>
            <a:pPr marL="228600" lvl="0" indent="-228600" rtl="0">
              <a:spcBef>
                <a:spcPts val="0"/>
              </a:spcBef>
              <a:spcAft>
                <a:spcPts val="0"/>
              </a:spcAft>
              <a:buClr>
                <a:schemeClr val="dk1"/>
              </a:buClr>
              <a:buSzPts val="2800"/>
              <a:buChar char="•"/>
            </a:pPr>
            <a:endParaRPr lang="en-US" sz="2000" dirty="0"/>
          </a:p>
          <a:p>
            <a:pPr marL="228600" lvl="0" indent="-228600" rtl="0">
              <a:spcBef>
                <a:spcPts val="1000"/>
              </a:spcBef>
              <a:spcAft>
                <a:spcPts val="0"/>
              </a:spcAft>
              <a:buClr>
                <a:schemeClr val="dk1"/>
              </a:buClr>
              <a:buSzPts val="2800"/>
              <a:buChar char="•"/>
            </a:pPr>
            <a:r>
              <a:rPr lang="en-US" sz="2000" dirty="0"/>
              <a:t>Site locations should be chosen with accessibility in mind and located where children can gather safely and easily.</a:t>
            </a:r>
          </a:p>
          <a:p>
            <a:pPr marL="228600" lvl="0" indent="-50800" rtl="0">
              <a:spcBef>
                <a:spcPts val="1000"/>
              </a:spcBef>
              <a:spcAft>
                <a:spcPts val="0"/>
              </a:spcAft>
              <a:buClr>
                <a:schemeClr val="dk1"/>
              </a:buClr>
              <a:buSzPts val="2800"/>
              <a:buNone/>
            </a:pPr>
            <a:endParaRPr lang="en-US" sz="2000" dirty="0"/>
          </a:p>
        </p:txBody>
      </p:sp>
      <p:sp>
        <p:nvSpPr>
          <p:cNvPr id="156" name="Rectangle 155">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Rectangle 159">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Rectangle 161">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9" name="Google Shape;149;p6"/>
          <p:cNvPicPr preferRelativeResize="0"/>
          <p:nvPr/>
        </p:nvPicPr>
        <p:blipFill rotWithShape="1">
          <a:blip r:embed="rId3"/>
          <a:stretch/>
        </p:blipFill>
        <p:spPr>
          <a:xfrm>
            <a:off x="7075967" y="1839292"/>
            <a:ext cx="4170530" cy="3211308"/>
          </a:xfrm>
          <a:prstGeom prst="rect">
            <a:avLst/>
          </a:prstGeom>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6834" y="1153572"/>
            <a:ext cx="3200400" cy="4461163"/>
          </a:xfrm>
        </p:spPr>
        <p:txBody>
          <a:bodyPr>
            <a:normAutofit/>
          </a:bodyPr>
          <a:lstStyle/>
          <a:p>
            <a:r>
              <a:rPr lang="en-US">
                <a:solidFill>
                  <a:srgbClr val="FFFFFF"/>
                </a:solidFill>
              </a:rPr>
              <a:t>Completion of the Site Review Form</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447308" y="591344"/>
            <a:ext cx="6906491" cy="5585619"/>
          </a:xfrm>
        </p:spPr>
        <p:txBody>
          <a:bodyPr spcFirstLastPara="1" lIns="91425" tIns="45700" rIns="91425" bIns="45700" anchor="ctr" anchorCtr="0">
            <a:normAutofit/>
          </a:bodyPr>
          <a:lstStyle/>
          <a:p>
            <a:r>
              <a:rPr lang="en-US" sz="2200" dirty="0"/>
              <a:t>Complete all the requested information.</a:t>
            </a:r>
          </a:p>
          <a:p>
            <a:r>
              <a:rPr lang="en-US" sz="2200" dirty="0"/>
              <a:t>Monitor must remain on site for the entire meal service period.</a:t>
            </a:r>
          </a:p>
          <a:p>
            <a:r>
              <a:rPr lang="en-US" sz="2200" dirty="0"/>
              <a:t>Monitors are only required to observe one of the approved meal types offered at the site but can observe more as needed.</a:t>
            </a:r>
          </a:p>
          <a:p>
            <a:r>
              <a:rPr lang="en-US" sz="2200" dirty="0"/>
              <a:t>ADP can be determined by looking at the past 5 days of participation and then averaging the daily participation. Inquire more information if attendance is significantly lower during the day of review or if any other unusual attendance patterns are discovered.</a:t>
            </a:r>
          </a:p>
          <a:p>
            <a:r>
              <a:rPr lang="en-US" sz="2200" dirty="0"/>
              <a:t>Check if the ADP listed in the </a:t>
            </a:r>
            <a:r>
              <a:rPr lang="en-US" sz="2200" dirty="0" err="1"/>
              <a:t>CNPweb</a:t>
            </a:r>
            <a:r>
              <a:rPr lang="en-US" sz="2200" dirty="0"/>
              <a:t> accurately reflects the actual site attendance and make corrections as needed.</a:t>
            </a:r>
          </a:p>
        </p:txBody>
      </p:sp>
    </p:spTree>
    <p:extLst>
      <p:ext uri="{BB962C8B-B14F-4D97-AF65-F5344CB8AC3E}">
        <p14:creationId xmlns:p14="http://schemas.microsoft.com/office/powerpoint/2010/main" val="42412157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Completion of the Site Review Form</a:t>
            </a:r>
          </a:p>
        </p:txBody>
      </p:sp>
      <p:sp>
        <p:nvSpPr>
          <p:cNvPr id="3" name="Content Placeholder 2"/>
          <p:cNvSpPr>
            <a:spLocks noGrp="1"/>
          </p:cNvSpPr>
          <p:nvPr>
            <p:ph idx="1"/>
          </p:nvPr>
        </p:nvSpPr>
        <p:spPr>
          <a:xfrm>
            <a:off x="1120773" y="1583265"/>
            <a:ext cx="9908617" cy="4428829"/>
          </a:xfrm>
        </p:spPr>
        <p:txBody>
          <a:bodyPr/>
          <a:lstStyle/>
          <a:p>
            <a:endParaRPr lang="en-US" dirty="0"/>
          </a:p>
          <a:p>
            <a:pPr marL="114300" indent="0">
              <a:buNone/>
            </a:pPr>
            <a:r>
              <a:rPr lang="en-US" dirty="0"/>
              <a:t>Complete each of the box on the form based on the type of meal service and meal observed.</a:t>
            </a:r>
          </a:p>
          <a:p>
            <a:endParaRPr lang="en-US" dirty="0"/>
          </a:p>
        </p:txBody>
      </p:sp>
      <p:pic>
        <p:nvPicPr>
          <p:cNvPr id="4" name="Picture 3">
            <a:extLst>
              <a:ext uri="{FF2B5EF4-FFF2-40B4-BE49-F238E27FC236}">
                <a16:creationId xmlns:a16="http://schemas.microsoft.com/office/drawing/2014/main" id="{1F100C3B-042A-A198-18B6-ABFF9EAC66C0}"/>
              </a:ext>
            </a:extLst>
          </p:cNvPr>
          <p:cNvPicPr>
            <a:picLocks noChangeAspect="1"/>
          </p:cNvPicPr>
          <p:nvPr/>
        </p:nvPicPr>
        <p:blipFill>
          <a:blip r:embed="rId2"/>
          <a:stretch>
            <a:fillRect/>
          </a:stretch>
        </p:blipFill>
        <p:spPr>
          <a:xfrm>
            <a:off x="1162610" y="3215667"/>
            <a:ext cx="9877985" cy="2796427"/>
          </a:xfrm>
          <a:prstGeom prst="rect">
            <a:avLst/>
          </a:prstGeom>
        </p:spPr>
      </p:pic>
    </p:spTree>
    <p:extLst>
      <p:ext uri="{BB962C8B-B14F-4D97-AF65-F5344CB8AC3E}">
        <p14:creationId xmlns:p14="http://schemas.microsoft.com/office/powerpoint/2010/main" val="36521609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Completion of the Site Review Form</a:t>
            </a:r>
          </a:p>
        </p:txBody>
      </p:sp>
      <p:sp>
        <p:nvSpPr>
          <p:cNvPr id="3" name="Content Placeholder 2"/>
          <p:cNvSpPr>
            <a:spLocks noGrp="1"/>
          </p:cNvSpPr>
          <p:nvPr>
            <p:ph idx="1"/>
          </p:nvPr>
        </p:nvSpPr>
        <p:spPr>
          <a:xfrm>
            <a:off x="838200" y="1509874"/>
            <a:ext cx="10202946" cy="4351338"/>
          </a:xfrm>
        </p:spPr>
        <p:txBody>
          <a:bodyPr>
            <a:normAutofit/>
          </a:bodyPr>
          <a:lstStyle/>
          <a:p>
            <a:r>
              <a:rPr lang="en-US" dirty="0"/>
              <a:t>Answer the questions honestly. </a:t>
            </a:r>
          </a:p>
          <a:p>
            <a:r>
              <a:rPr lang="en-US" dirty="0"/>
              <a:t>Any discrepancies or non-compliance should be documented in writing with corrective action described.</a:t>
            </a:r>
          </a:p>
          <a:p>
            <a:r>
              <a:rPr lang="en-US" dirty="0"/>
              <a:t>Any questions where the answer may be “not applicable” write “n/a”. Explain any “no” answers as that will describe any errors in compliance.</a:t>
            </a:r>
          </a:p>
        </p:txBody>
      </p:sp>
      <p:pic>
        <p:nvPicPr>
          <p:cNvPr id="4" name="Picture 3">
            <a:extLst>
              <a:ext uri="{FF2B5EF4-FFF2-40B4-BE49-F238E27FC236}">
                <a16:creationId xmlns:a16="http://schemas.microsoft.com/office/drawing/2014/main" id="{1817F7DC-CD8F-EEB7-939C-F4A31CD25DA8}"/>
              </a:ext>
            </a:extLst>
          </p:cNvPr>
          <p:cNvPicPr>
            <a:picLocks noChangeAspect="1"/>
          </p:cNvPicPr>
          <p:nvPr/>
        </p:nvPicPr>
        <p:blipFill>
          <a:blip r:embed="rId2"/>
          <a:stretch>
            <a:fillRect/>
          </a:stretch>
        </p:blipFill>
        <p:spPr>
          <a:xfrm>
            <a:off x="3596122" y="3949057"/>
            <a:ext cx="6952135" cy="2798137"/>
          </a:xfrm>
          <a:prstGeom prst="rect">
            <a:avLst/>
          </a:prstGeom>
        </p:spPr>
      </p:pic>
    </p:spTree>
    <p:extLst>
      <p:ext uri="{BB962C8B-B14F-4D97-AF65-F5344CB8AC3E}">
        <p14:creationId xmlns:p14="http://schemas.microsoft.com/office/powerpoint/2010/main" val="642246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6834" y="1153572"/>
            <a:ext cx="3200400" cy="4461163"/>
          </a:xfrm>
        </p:spPr>
        <p:txBody>
          <a:bodyPr>
            <a:normAutofit/>
          </a:bodyPr>
          <a:lstStyle/>
          <a:p>
            <a:r>
              <a:rPr lang="en-US">
                <a:solidFill>
                  <a:srgbClr val="FFFFFF"/>
                </a:solidFill>
              </a:rPr>
              <a:t>Completion of the Site Review Form</a:t>
            </a:r>
          </a:p>
        </p:txBody>
      </p:sp>
      <p:sp>
        <p:nvSpPr>
          <p:cNvPr id="18" name="Arc 1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Content Placeholder 2"/>
          <p:cNvSpPr>
            <a:spLocks noGrp="1"/>
          </p:cNvSpPr>
          <p:nvPr>
            <p:ph idx="1"/>
          </p:nvPr>
        </p:nvSpPr>
        <p:spPr>
          <a:xfrm>
            <a:off x="4167272" y="591344"/>
            <a:ext cx="7186527" cy="5585619"/>
          </a:xfrm>
        </p:spPr>
        <p:txBody>
          <a:bodyPr anchor="ctr">
            <a:normAutofit fontScale="92500" lnSpcReduction="10000"/>
          </a:bodyPr>
          <a:lstStyle/>
          <a:p>
            <a:pPr marL="0" indent="0">
              <a:buNone/>
            </a:pPr>
            <a:r>
              <a:rPr lang="en-US" sz="2400" dirty="0"/>
              <a:t>Note that there are only a few short questions about food safety. However, it is important that Monitor ensures proper food safety practices are followed and report any discrepancies.</a:t>
            </a:r>
          </a:p>
          <a:p>
            <a:pPr marL="0" indent="0">
              <a:buNone/>
            </a:pPr>
            <a:r>
              <a:rPr lang="en-US" sz="2400" dirty="0"/>
              <a:t>Proper food safety practices include:</a:t>
            </a:r>
          </a:p>
          <a:p>
            <a:pPr lvl="1"/>
            <a:r>
              <a:rPr lang="en-US" dirty="0"/>
              <a:t>Taking temperatures or checking the time prior to serving meals</a:t>
            </a:r>
          </a:p>
          <a:p>
            <a:pPr lvl="1"/>
            <a:r>
              <a:rPr lang="en-US" dirty="0"/>
              <a:t>Determination of either the time or temperature is reported on the proper log</a:t>
            </a:r>
          </a:p>
          <a:p>
            <a:pPr lvl="1"/>
            <a:r>
              <a:rPr lang="en-US" dirty="0"/>
              <a:t>Wearing hair coverings and gloves when needed</a:t>
            </a:r>
          </a:p>
          <a:p>
            <a:pPr lvl="1"/>
            <a:r>
              <a:rPr lang="en-US" dirty="0"/>
              <a:t>Keeping coolers and milk cases closed when not serving meals</a:t>
            </a:r>
          </a:p>
          <a:p>
            <a:pPr lvl="1"/>
            <a:r>
              <a:rPr lang="en-US" dirty="0"/>
              <a:t>If preparing meals on site, are dishes clean and sanitized properly?</a:t>
            </a:r>
          </a:p>
          <a:p>
            <a:pPr lvl="1"/>
            <a:r>
              <a:rPr lang="en-US" dirty="0"/>
              <a:t>Are cooler or hot holding unit temperatures taken?</a:t>
            </a:r>
          </a:p>
          <a:p>
            <a:pPr lvl="1"/>
            <a:r>
              <a:rPr lang="en-US" dirty="0"/>
              <a:t>If serving outside, is the food service area safe and free from debris?</a:t>
            </a:r>
          </a:p>
        </p:txBody>
      </p:sp>
    </p:spTree>
    <p:extLst>
      <p:ext uri="{BB962C8B-B14F-4D97-AF65-F5344CB8AC3E}">
        <p14:creationId xmlns:p14="http://schemas.microsoft.com/office/powerpoint/2010/main" val="20137094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5"/>
            <a:ext cx="11402291" cy="1339417"/>
          </a:xfrm>
        </p:spPr>
        <p:txBody>
          <a:bodyPr/>
          <a:lstStyle/>
          <a:p>
            <a:r>
              <a:rPr lang="en-US" dirty="0"/>
              <a:t>Complete Racial &amp; Ethnic form with Site Review</a:t>
            </a:r>
          </a:p>
        </p:txBody>
      </p:sp>
      <p:sp>
        <p:nvSpPr>
          <p:cNvPr id="4" name="Content Placeholder 3"/>
          <p:cNvSpPr>
            <a:spLocks noGrp="1"/>
          </p:cNvSpPr>
          <p:nvPr>
            <p:ph idx="1"/>
          </p:nvPr>
        </p:nvSpPr>
        <p:spPr>
          <a:xfrm>
            <a:off x="838200" y="1662039"/>
            <a:ext cx="5248836" cy="4689172"/>
          </a:xfrm>
        </p:spPr>
        <p:txBody>
          <a:bodyPr>
            <a:normAutofit/>
          </a:bodyPr>
          <a:lstStyle/>
          <a:p>
            <a:pPr marL="0" indent="0">
              <a:buNone/>
            </a:pPr>
            <a:endParaRPr lang="en-US" b="1" dirty="0"/>
          </a:p>
          <a:p>
            <a:pPr marL="114300" indent="0">
              <a:buNone/>
            </a:pPr>
            <a:r>
              <a:rPr lang="en-US" dirty="0"/>
              <a:t>The sponsor should complete this form for each site under its jurisdiction each year. Sponsors of residential camps must collect this information for each camp session. For all other sites, the sponsor must count the participating children at least once during the site’s operation. </a:t>
            </a:r>
          </a:p>
        </p:txBody>
      </p:sp>
      <p:pic>
        <p:nvPicPr>
          <p:cNvPr id="5" name="Content Placeholder 3">
            <a:extLst>
              <a:ext uri="{FF2B5EF4-FFF2-40B4-BE49-F238E27FC236}">
                <a16:creationId xmlns:a16="http://schemas.microsoft.com/office/drawing/2014/main" id="{A0B572CA-E0B7-C36C-F6CA-998B23F4DCEF}"/>
              </a:ext>
            </a:extLst>
          </p:cNvPr>
          <p:cNvPicPr>
            <a:picLocks noChangeAspect="1"/>
          </p:cNvPicPr>
          <p:nvPr/>
        </p:nvPicPr>
        <p:blipFill>
          <a:blip r:embed="rId2"/>
          <a:stretch>
            <a:fillRect/>
          </a:stretch>
        </p:blipFill>
        <p:spPr>
          <a:xfrm>
            <a:off x="6092048" y="1935968"/>
            <a:ext cx="5696979" cy="4165601"/>
          </a:xfrm>
          <a:prstGeom prst="rect">
            <a:avLst/>
          </a:prstGeom>
          <a:noFill/>
          <a:ln>
            <a:noFill/>
          </a:ln>
        </p:spPr>
      </p:pic>
    </p:spTree>
    <p:extLst>
      <p:ext uri="{BB962C8B-B14F-4D97-AF65-F5344CB8AC3E}">
        <p14:creationId xmlns:p14="http://schemas.microsoft.com/office/powerpoint/2010/main" val="36363370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71074" y="1396686"/>
            <a:ext cx="3240506" cy="4064628"/>
          </a:xfrm>
        </p:spPr>
        <p:txBody>
          <a:bodyPr vert="horz" lIns="91440" tIns="45720" rIns="91440" bIns="45720" rtlCol="0" anchor="ctr">
            <a:normAutofit/>
          </a:bodyPr>
          <a:lstStyle/>
          <a:p>
            <a:pPr>
              <a:spcBef>
                <a:spcPct val="0"/>
              </a:spcBef>
            </a:pPr>
            <a:r>
              <a:rPr lang="en-US" kern="1200">
                <a:solidFill>
                  <a:srgbClr val="FFFFFF"/>
                </a:solidFill>
                <a:latin typeface="+mj-lt"/>
                <a:ea typeface="+mj-ea"/>
                <a:cs typeface="+mj-cs"/>
              </a:rPr>
              <a:t>Racial &amp; Ethnic Data</a:t>
            </a:r>
          </a:p>
        </p:txBody>
      </p:sp>
      <p:sp>
        <p:nvSpPr>
          <p:cNvPr id="21" name="Arc 20">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Content Placeholder 3">
            <a:extLst>
              <a:ext uri="{FF2B5EF4-FFF2-40B4-BE49-F238E27FC236}">
                <a16:creationId xmlns:a16="http://schemas.microsoft.com/office/drawing/2014/main" id="{DA7A48F3-0C05-F769-8A74-8A5441CEEA65}"/>
              </a:ext>
            </a:extLst>
          </p:cNvPr>
          <p:cNvSpPr txBox="1">
            <a:spLocks/>
          </p:cNvSpPr>
          <p:nvPr/>
        </p:nvSpPr>
        <p:spPr>
          <a:xfrm>
            <a:off x="5370153" y="1526033"/>
            <a:ext cx="5536397" cy="3935281"/>
          </a:xfrm>
          <a:prstGeom prst="rect">
            <a:avLst/>
          </a:prstGeom>
        </p:spPr>
        <p:txBody>
          <a:bodyPr spcFirstLastPara="1" vert="horz" lIns="91440" tIns="45720" rIns="91440" bIns="45720" rtlCol="0" anchorCtr="0">
            <a:normAutofit fontScale="925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228600">
              <a:buFont typeface="Arial" panose="020B0604020202020204" pitchFamily="34" charset="0"/>
              <a:buChar char="•"/>
            </a:pPr>
            <a:endParaRPr lang="en-US" sz="2200" b="1" kern="1200" dirty="0">
              <a:solidFill>
                <a:schemeClr val="tx1"/>
              </a:solidFill>
              <a:latin typeface="+mn-lt"/>
              <a:ea typeface="+mn-ea"/>
              <a:cs typeface="+mn-cs"/>
            </a:endParaRPr>
          </a:p>
          <a:p>
            <a:pPr marL="228600" indent="0">
              <a:buNone/>
            </a:pPr>
            <a:r>
              <a:rPr lang="en-US" kern="1200" dirty="0">
                <a:solidFill>
                  <a:schemeClr val="tx1"/>
                </a:solidFill>
                <a:latin typeface="Calibri" panose="020F0502020204030204" pitchFamily="34" charset="0"/>
                <a:ea typeface="Calibri" panose="020F0502020204030204" pitchFamily="34" charset="0"/>
                <a:cs typeface="Calibri" panose="020F0502020204030204" pitchFamily="34" charset="0"/>
              </a:rPr>
              <a:t>The sponsor must retain racial and ethnic data as well as documentation for the data for 3 years plus the current program year.</a:t>
            </a:r>
          </a:p>
          <a:p>
            <a:pPr marL="228600" indent="0">
              <a:buNone/>
            </a:pPr>
            <a:r>
              <a:rPr lang="en-US" kern="1200" dirty="0">
                <a:solidFill>
                  <a:schemeClr val="tx1"/>
                </a:solidFill>
                <a:latin typeface="Calibri" panose="020F0502020204030204" pitchFamily="34" charset="0"/>
                <a:ea typeface="Calibri" panose="020F0502020204030204" pitchFamily="34" charset="0"/>
                <a:cs typeface="Calibri" panose="020F0502020204030204" pitchFamily="34" charset="0"/>
              </a:rPr>
              <a:t>Sponsor must safeguard this information to prevent its use for discriminatory purposes. </a:t>
            </a:r>
          </a:p>
          <a:p>
            <a:pPr marL="228600" indent="0">
              <a:buNone/>
            </a:pPr>
            <a:r>
              <a:rPr lang="en-US" kern="1200" dirty="0">
                <a:solidFill>
                  <a:schemeClr val="tx1"/>
                </a:solidFill>
                <a:latin typeface="Calibri" panose="020F0502020204030204" pitchFamily="34" charset="0"/>
                <a:ea typeface="Calibri" panose="020F0502020204030204" pitchFamily="34" charset="0"/>
                <a:cs typeface="Calibri" panose="020F0502020204030204" pitchFamily="34" charset="0"/>
              </a:rPr>
              <a:t>Access to Program records containing racial and ethnic data should be limited to authorized personnel. </a:t>
            </a:r>
          </a:p>
        </p:txBody>
      </p:sp>
    </p:spTree>
    <p:extLst>
      <p:ext uri="{BB962C8B-B14F-4D97-AF65-F5344CB8AC3E}">
        <p14:creationId xmlns:p14="http://schemas.microsoft.com/office/powerpoint/2010/main" val="18712691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useBgFill="1">
        <p:nvSpPr>
          <p:cNvPr id="19463" name="Rectangle 19462">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a:xfrm>
            <a:off x="838200" y="365125"/>
            <a:ext cx="5393361" cy="1325563"/>
          </a:xfrm>
        </p:spPr>
        <p:txBody>
          <a:bodyPr>
            <a:normAutofit/>
          </a:bodyPr>
          <a:lstStyle/>
          <a:p>
            <a:r>
              <a:rPr lang="en-US"/>
              <a:t>Completion of the Site Review Form</a:t>
            </a:r>
          </a:p>
        </p:txBody>
      </p:sp>
      <p:sp>
        <p:nvSpPr>
          <p:cNvPr id="19465" name="Freeform: Shape 19464">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838200" y="1825625"/>
            <a:ext cx="5393361" cy="4351338"/>
          </a:xfrm>
        </p:spPr>
        <p:txBody>
          <a:bodyPr>
            <a:normAutofit/>
          </a:bodyPr>
          <a:lstStyle/>
          <a:p>
            <a:r>
              <a:rPr lang="en-US" dirty="0"/>
              <a:t>If additional space is needed to list corrective action or issues noted, use additional sheet of paper to further explain.</a:t>
            </a:r>
          </a:p>
          <a:p>
            <a:r>
              <a:rPr lang="en-US" dirty="0"/>
              <a:t>List all areas of non-compliance and create a corrective action plan (CAP)</a:t>
            </a:r>
          </a:p>
          <a:p>
            <a:r>
              <a:rPr lang="en-US" dirty="0"/>
              <a:t>Conduct a follow-up review for all sites where non-compliance was observed.</a:t>
            </a:r>
          </a:p>
        </p:txBody>
      </p:sp>
      <p:sp>
        <p:nvSpPr>
          <p:cNvPr id="19467" name="Oval 19466">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58"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887184" y="1216485"/>
            <a:ext cx="3781051" cy="3781051"/>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a:noFill/>
          <a:extLst>
            <a:ext uri="{909E8E84-426E-40DD-AFC4-6F175D3DCCD1}">
              <a14:hiddenFill xmlns:a14="http://schemas.microsoft.com/office/drawing/2010/main">
                <a:solidFill>
                  <a:srgbClr val="FFFFFF"/>
                </a:solidFill>
              </a14:hiddenFill>
            </a:ext>
          </a:extLst>
        </p:spPr>
      </p:pic>
      <p:sp>
        <p:nvSpPr>
          <p:cNvPr id="19469" name="Freeform: Shape 19468">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19471" name="Straight Connector 19470">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9473" name="Freeform: Shape 19472">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19475" name="Freeform: Shape 19474">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477" name="Freeform: Shape 19476">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0958845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useBgFill="1">
        <p:nvSpPr>
          <p:cNvPr id="21511" name="Rectangle 2151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513" name="Arc 2151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p:cNvSpPr>
            <a:spLocks noGrp="1"/>
          </p:cNvSpPr>
          <p:nvPr>
            <p:ph type="title"/>
          </p:nvPr>
        </p:nvSpPr>
        <p:spPr>
          <a:xfrm>
            <a:off x="5894962" y="859503"/>
            <a:ext cx="5458838" cy="1325563"/>
          </a:xfrm>
        </p:spPr>
        <p:txBody>
          <a:bodyPr>
            <a:normAutofit/>
          </a:bodyPr>
          <a:lstStyle/>
          <a:p>
            <a:r>
              <a:rPr lang="en-US" dirty="0"/>
              <a:t>Follow-up Review</a:t>
            </a:r>
          </a:p>
        </p:txBody>
      </p:sp>
      <p:sp>
        <p:nvSpPr>
          <p:cNvPr id="21515" name="Freeform: Shape 2151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506" name="Picture 2" descr="Image result for double check"/>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03182" y="558483"/>
            <a:ext cx="4777381" cy="5571289"/>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894962" y="2281325"/>
            <a:ext cx="5458838" cy="4192520"/>
          </a:xfrm>
          <a:solidFill>
            <a:schemeClr val="accent4">
              <a:lumMod val="20000"/>
              <a:lumOff val="80000"/>
            </a:schemeClr>
          </a:solidFill>
        </p:spPr>
        <p:txBody>
          <a:bodyPr>
            <a:normAutofit/>
          </a:bodyPr>
          <a:lstStyle/>
          <a:p>
            <a:r>
              <a:rPr lang="en-US" sz="2400" dirty="0"/>
              <a:t>Complete the Site Review form again.</a:t>
            </a:r>
          </a:p>
          <a:p>
            <a:r>
              <a:rPr lang="en-US" sz="2400" dirty="0"/>
              <a:t>Ensure all areas of non-compliance have been corrected and meal service is running smoothly.</a:t>
            </a:r>
          </a:p>
          <a:p>
            <a:pPr lvl="1"/>
            <a:r>
              <a:rPr lang="en-US" dirty="0"/>
              <a:t>Note on the review form how issues found in the last review have been corrected or if additional corrective action is needed.</a:t>
            </a:r>
          </a:p>
          <a:p>
            <a:endParaRPr lang="en-US" sz="1700" dirty="0"/>
          </a:p>
        </p:txBody>
      </p:sp>
    </p:spTree>
    <p:extLst>
      <p:ext uri="{BB962C8B-B14F-4D97-AF65-F5344CB8AC3E}">
        <p14:creationId xmlns:p14="http://schemas.microsoft.com/office/powerpoint/2010/main" val="9714246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1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p:cNvSpPr>
            <a:spLocks noGrp="1"/>
          </p:cNvSpPr>
          <p:nvPr>
            <p:ph type="title"/>
          </p:nvPr>
        </p:nvSpPr>
        <p:spPr>
          <a:xfrm>
            <a:off x="5894962" y="479493"/>
            <a:ext cx="5458838" cy="1325563"/>
          </a:xfrm>
        </p:spPr>
        <p:txBody>
          <a:bodyPr>
            <a:normAutofit/>
          </a:bodyPr>
          <a:lstStyle/>
          <a:p>
            <a:r>
              <a:rPr lang="en-US"/>
              <a:t>Record Keeping</a:t>
            </a:r>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Check List">
            <a:extLst>
              <a:ext uri="{FF2B5EF4-FFF2-40B4-BE49-F238E27FC236}">
                <a16:creationId xmlns:a16="http://schemas.microsoft.com/office/drawing/2014/main" id="{796C2555-1A12-7F51-1180-DA703690E98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703182" y="955437"/>
            <a:ext cx="4777381" cy="477738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p:cNvSpPr>
            <a:spLocks noGrp="1"/>
          </p:cNvSpPr>
          <p:nvPr>
            <p:ph idx="1"/>
          </p:nvPr>
        </p:nvSpPr>
        <p:spPr>
          <a:xfrm>
            <a:off x="5894962" y="1984443"/>
            <a:ext cx="5458838" cy="4192520"/>
          </a:xfrm>
        </p:spPr>
        <p:txBody>
          <a:bodyPr>
            <a:normAutofit/>
          </a:bodyPr>
          <a:lstStyle/>
          <a:p>
            <a:pPr marL="114300" indent="0">
              <a:buNone/>
            </a:pPr>
            <a:r>
              <a:rPr lang="en-US" sz="2400" b="1" i="1" dirty="0"/>
              <a:t>Sponsors: Insert on this slide the record keeping procedures for the program Monitors to follow</a:t>
            </a:r>
            <a:r>
              <a:rPr lang="en-US" dirty="0"/>
              <a:t>:</a:t>
            </a:r>
          </a:p>
          <a:p>
            <a:pPr lvl="1"/>
            <a:r>
              <a:rPr lang="en-US" dirty="0"/>
              <a:t>Where are review forms submitted? </a:t>
            </a:r>
          </a:p>
          <a:p>
            <a:pPr lvl="1"/>
            <a:r>
              <a:rPr lang="en-US" dirty="0"/>
              <a:t>To whom are issues reported to? </a:t>
            </a:r>
          </a:p>
          <a:p>
            <a:pPr lvl="1"/>
            <a:r>
              <a:rPr lang="en-US" dirty="0"/>
              <a:t>How are follow-up reviews and corrective action planned?</a:t>
            </a:r>
          </a:p>
          <a:p>
            <a:pPr lvl="1"/>
            <a:r>
              <a:rPr lang="en-US" dirty="0"/>
              <a:t>Who will conduct follow-up reviews, if necessary?</a:t>
            </a:r>
          </a:p>
        </p:txBody>
      </p:sp>
    </p:spTree>
    <p:extLst>
      <p:ext uri="{BB962C8B-B14F-4D97-AF65-F5344CB8AC3E}">
        <p14:creationId xmlns:p14="http://schemas.microsoft.com/office/powerpoint/2010/main" val="21212980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838200" y="365125"/>
            <a:ext cx="10515600" cy="1325563"/>
          </a:xfrm>
        </p:spPr>
        <p:txBody>
          <a:bodyPr>
            <a:normAutofit/>
          </a:bodyPr>
          <a:lstStyle/>
          <a:p>
            <a:r>
              <a:rPr lang="en-US"/>
              <a:t>Planning Your Reviews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838200" y="1698241"/>
            <a:ext cx="10515600" cy="4351338"/>
          </a:xfrm>
        </p:spPr>
        <p:txBody>
          <a:bodyPr>
            <a:normAutofit/>
          </a:bodyPr>
          <a:lstStyle/>
          <a:p>
            <a:r>
              <a:rPr lang="en-US" dirty="0"/>
              <a:t>It is important to schedule site visits &amp; reviews in advance to ensure enough time to complete the reviews. </a:t>
            </a:r>
          </a:p>
          <a:p>
            <a:pPr lvl="1"/>
            <a:r>
              <a:rPr lang="en-US" dirty="0"/>
              <a:t>Helpful Hint: Put together a calendar (either paper or electronic) where all sites are listed, the site reviews required for each site, and due dates for completion during the summer. </a:t>
            </a:r>
          </a:p>
          <a:p>
            <a:r>
              <a:rPr lang="en-US" dirty="0"/>
              <a:t>First, list the operating dates of all the sites to visit and highlight all the new sites and sites with operational issues last year.</a:t>
            </a:r>
          </a:p>
          <a:p>
            <a:pPr lvl="1"/>
            <a:r>
              <a:rPr lang="en-US" dirty="0"/>
              <a:t>Helpful Hint: There is a report that your Director can attain from </a:t>
            </a:r>
            <a:r>
              <a:rPr lang="en-US" dirty="0" err="1"/>
              <a:t>CNPweb</a:t>
            </a:r>
            <a:r>
              <a:rPr lang="en-US" dirty="0"/>
              <a:t> that lists all sites under your sponsorship with operating information included! Also, the monitor can use this report to double check site operations for accuracy. </a:t>
            </a:r>
          </a:p>
        </p:txBody>
      </p:sp>
    </p:spTree>
    <p:extLst>
      <p:ext uri="{BB962C8B-B14F-4D97-AF65-F5344CB8AC3E}">
        <p14:creationId xmlns:p14="http://schemas.microsoft.com/office/powerpoint/2010/main" val="380009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153"/>
        <p:cNvGrpSpPr/>
        <p:nvPr/>
      </p:nvGrpSpPr>
      <p:grpSpPr>
        <a:xfrm>
          <a:off x="0" y="0"/>
          <a:ext cx="0" cy="0"/>
          <a:chOff x="0" y="0"/>
          <a:chExt cx="0" cy="0"/>
        </a:xfrm>
      </p:grpSpPr>
      <p:sp useBgFill="1">
        <p:nvSpPr>
          <p:cNvPr id="160" name="Rectangle 159">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ight Triangle 161">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Rectangle 163">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Google Shape;154;p7"/>
          <p:cNvSpPr txBox="1">
            <a:spLocks noGrp="1"/>
          </p:cNvSpPr>
          <p:nvPr>
            <p:ph type="title"/>
          </p:nvPr>
        </p:nvSpPr>
        <p:spPr>
          <a:xfrm>
            <a:off x="915371" y="730156"/>
            <a:ext cx="8074815" cy="1618489"/>
          </a:xfrm>
          <a:prstGeom prst="rect">
            <a:avLst/>
          </a:prstGeom>
        </p:spPr>
        <p:txBody>
          <a:bodyPr spcFirstLastPara="1" lIns="91425" tIns="45700" rIns="91425" bIns="45700" anchor="ctr" anchorCtr="0">
            <a:normAutofit/>
          </a:bodyPr>
          <a:lstStyle/>
          <a:p>
            <a:pPr marL="0" lvl="0" indent="0" rtl="0">
              <a:spcBef>
                <a:spcPts val="0"/>
              </a:spcBef>
              <a:spcAft>
                <a:spcPts val="0"/>
              </a:spcAft>
              <a:buClr>
                <a:schemeClr val="dk1"/>
              </a:buClr>
              <a:buSzPts val="4400"/>
              <a:buFont typeface="Calibri"/>
              <a:buNone/>
            </a:pPr>
            <a:r>
              <a:rPr lang="en-US" sz="7200" dirty="0"/>
              <a:t>Site Rules</a:t>
            </a:r>
          </a:p>
        </p:txBody>
      </p:sp>
      <p:sp>
        <p:nvSpPr>
          <p:cNvPr id="155" name="Google Shape;155;p7"/>
          <p:cNvSpPr txBox="1">
            <a:spLocks noGrp="1"/>
          </p:cNvSpPr>
          <p:nvPr>
            <p:ph type="body" idx="1"/>
          </p:nvPr>
        </p:nvSpPr>
        <p:spPr>
          <a:xfrm>
            <a:off x="1380081" y="2157984"/>
            <a:ext cx="8314464" cy="3822193"/>
          </a:xfrm>
          <a:prstGeom prst="rect">
            <a:avLst/>
          </a:prstGeom>
        </p:spPr>
        <p:txBody>
          <a:bodyPr spcFirstLastPara="1" lIns="91425" tIns="45700" rIns="91425" bIns="45700" anchor="t" anchorCtr="0">
            <a:normAutofit/>
          </a:bodyPr>
          <a:lstStyle/>
          <a:p>
            <a:pPr marL="0" lvl="0" indent="0" rtl="0">
              <a:spcBef>
                <a:spcPts val="0"/>
              </a:spcBef>
              <a:spcAft>
                <a:spcPts val="0"/>
              </a:spcAft>
              <a:buClr>
                <a:schemeClr val="dk1"/>
              </a:buClr>
              <a:buSzPts val="2800"/>
              <a:buNone/>
            </a:pPr>
            <a:r>
              <a:rPr lang="en-US" sz="2000" u="sng" dirty="0"/>
              <a:t>Meals are only available to children 18 and younger. If older, the child must be enrolled as a student in a K-12 school program</a:t>
            </a:r>
            <a:r>
              <a:rPr lang="en-US" sz="2000" dirty="0"/>
              <a:t>.</a:t>
            </a:r>
          </a:p>
          <a:p>
            <a:pPr marL="685800" lvl="1" indent="-228600" rtl="0">
              <a:spcBef>
                <a:spcPts val="500"/>
              </a:spcBef>
              <a:spcAft>
                <a:spcPts val="0"/>
              </a:spcAft>
              <a:buClr>
                <a:schemeClr val="dk1"/>
              </a:buClr>
              <a:buSzPts val="2400"/>
              <a:buChar char="•"/>
            </a:pPr>
            <a:r>
              <a:rPr lang="en-US" sz="2000" dirty="0"/>
              <a:t>Persons with disabilities who are over the age of 18 must be enrolled in the local K-12 school to receive meals. For reference, students with mental disabilities may graduate later, around the age of 21 or 22.</a:t>
            </a:r>
          </a:p>
          <a:p>
            <a:pPr marL="685800" lvl="1" indent="-228600" rtl="0">
              <a:spcBef>
                <a:spcPts val="500"/>
              </a:spcBef>
              <a:spcAft>
                <a:spcPts val="0"/>
              </a:spcAft>
              <a:buClr>
                <a:schemeClr val="dk1"/>
              </a:buClr>
              <a:buSzPts val="2400"/>
              <a:buChar char="•"/>
            </a:pPr>
            <a:r>
              <a:rPr lang="en-US" sz="2000" dirty="0"/>
              <a:t>Pregnant women over the age of 18 do not qualify for a free meal.</a:t>
            </a:r>
          </a:p>
          <a:p>
            <a:pPr marL="685800" lvl="1" indent="-228600" rtl="0">
              <a:spcBef>
                <a:spcPts val="500"/>
              </a:spcBef>
              <a:spcAft>
                <a:spcPts val="0"/>
              </a:spcAft>
              <a:buClr>
                <a:schemeClr val="dk1"/>
              </a:buClr>
              <a:buSzPts val="2400"/>
              <a:buChar char="•"/>
            </a:pPr>
            <a:r>
              <a:rPr lang="en-US" sz="2000" dirty="0"/>
              <a:t>Small children who are not eating solid foods (younger than 6 months) or who are too young to eat the food provided should not be served a meal.</a:t>
            </a:r>
          </a:p>
          <a:p>
            <a:pPr marL="685800" lvl="1" indent="-228600" rtl="0">
              <a:spcBef>
                <a:spcPts val="500"/>
              </a:spcBef>
              <a:spcAft>
                <a:spcPts val="0"/>
              </a:spcAft>
              <a:buClr>
                <a:schemeClr val="dk1"/>
              </a:buClr>
              <a:buSzPts val="2400"/>
              <a:buChar char="•"/>
            </a:pPr>
            <a:r>
              <a:rPr lang="en-US" sz="2000" dirty="0"/>
              <a:t>If meals are offered for adult consumption, all children must be served first if there is concern of running out of meals, and adults must pay for meals. </a:t>
            </a:r>
          </a:p>
          <a:p>
            <a:pPr marL="685800" lvl="1" indent="-76200" rtl="0">
              <a:spcBef>
                <a:spcPts val="500"/>
              </a:spcBef>
              <a:spcAft>
                <a:spcPts val="0"/>
              </a:spcAft>
              <a:buClr>
                <a:schemeClr val="dk1"/>
              </a:buClr>
              <a:buSzPts val="2400"/>
              <a:buNone/>
            </a:pPr>
            <a:endParaRPr lang="en-US" sz="1800" dirty="0"/>
          </a:p>
          <a:p>
            <a:pPr marL="0" lvl="0" indent="0" rtl="0">
              <a:spcBef>
                <a:spcPts val="1000"/>
              </a:spcBef>
              <a:spcAft>
                <a:spcPts val="0"/>
              </a:spcAft>
              <a:buClr>
                <a:schemeClr val="dk1"/>
              </a:buClr>
              <a:buSzPts val="2800"/>
              <a:buNone/>
            </a:pPr>
            <a:endParaRPr lang="en-US" sz="1800"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56995"/>
            <a:ext cx="10515600" cy="1133693"/>
          </a:xfrm>
        </p:spPr>
        <p:txBody>
          <a:bodyPr>
            <a:normAutofit/>
          </a:bodyPr>
          <a:lstStyle/>
          <a:p>
            <a:r>
              <a:rPr lang="en-US" sz="5200"/>
              <a:t>Planning Your Reviews</a:t>
            </a:r>
          </a:p>
        </p:txBody>
      </p:sp>
      <p:graphicFrame>
        <p:nvGraphicFramePr>
          <p:cNvPr id="5" name="Content Placeholder 2">
            <a:extLst>
              <a:ext uri="{FF2B5EF4-FFF2-40B4-BE49-F238E27FC236}">
                <a16:creationId xmlns:a16="http://schemas.microsoft.com/office/drawing/2014/main" id="{DCC8F546-F41A-7873-468A-F600359906B6}"/>
              </a:ext>
            </a:extLst>
          </p:cNvPr>
          <p:cNvGraphicFramePr>
            <a:graphicFrameLocks noGrp="1"/>
          </p:cNvGraphicFramePr>
          <p:nvPr>
            <p:ph idx="1"/>
            <p:extLst>
              <p:ext uri="{D42A27DB-BD31-4B8C-83A1-F6EECF244321}">
                <p14:modId xmlns:p14="http://schemas.microsoft.com/office/powerpoint/2010/main" val="285076279"/>
              </p:ext>
            </p:extLst>
          </p:nvPr>
        </p:nvGraphicFramePr>
        <p:xfrm>
          <a:off x="838200" y="1825625"/>
          <a:ext cx="10515600" cy="27768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B76B30B7-965E-2290-7AA0-39C5485EBB81}"/>
              </a:ext>
            </a:extLst>
          </p:cNvPr>
          <p:cNvSpPr txBox="1"/>
          <p:nvPr/>
        </p:nvSpPr>
        <p:spPr>
          <a:xfrm>
            <a:off x="3598523" y="5145929"/>
            <a:ext cx="6609953" cy="1200329"/>
          </a:xfrm>
          <a:prstGeom prst="rect">
            <a:avLst/>
          </a:prstGeom>
          <a:noFill/>
        </p:spPr>
        <p:txBody>
          <a:bodyPr wrap="square" rtlCol="0">
            <a:spAutoFit/>
          </a:bodyPr>
          <a:lstStyle/>
          <a:p>
            <a:r>
              <a:rPr lang="en-US" sz="1800" b="1" i="1" dirty="0"/>
              <a:t>Don’t forget when planning visits and reviews that multiple could possibly be completed in one day - visit a breakfast at one site &amp; lunch at another. Remember to consider travel time to be able to observe the whole meal service!</a:t>
            </a:r>
          </a:p>
        </p:txBody>
      </p:sp>
      <p:pic>
        <p:nvPicPr>
          <p:cNvPr id="6" name="Graphic 5" descr="Warning with solid fill">
            <a:extLst>
              <a:ext uri="{FF2B5EF4-FFF2-40B4-BE49-F238E27FC236}">
                <a16:creationId xmlns:a16="http://schemas.microsoft.com/office/drawing/2014/main" id="{1C501823-167A-470B-A501-39F5CC4776F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684123" y="5288894"/>
            <a:ext cx="914400" cy="914400"/>
          </a:xfrm>
          <a:prstGeom prst="rect">
            <a:avLst/>
          </a:prstGeom>
        </p:spPr>
      </p:pic>
    </p:spTree>
    <p:extLst>
      <p:ext uri="{BB962C8B-B14F-4D97-AF65-F5344CB8AC3E}">
        <p14:creationId xmlns:p14="http://schemas.microsoft.com/office/powerpoint/2010/main" val="294150474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53498" y="486713"/>
            <a:ext cx="8584450" cy="1115945"/>
          </a:xfrm>
        </p:spPr>
        <p:txBody>
          <a:bodyPr anchor="b">
            <a:noAutofit/>
          </a:bodyPr>
          <a:lstStyle/>
          <a:p>
            <a:pPr algn="ctr"/>
            <a:r>
              <a:rPr lang="en-US" sz="5400" b="1" dirty="0"/>
              <a:t>Non-Congregate Meal Service</a:t>
            </a:r>
          </a:p>
        </p:txBody>
      </p:sp>
      <p:sp>
        <p:nvSpPr>
          <p:cNvPr id="3" name="Content Placeholder 2"/>
          <p:cNvSpPr>
            <a:spLocks noGrp="1"/>
          </p:cNvSpPr>
          <p:nvPr>
            <p:ph idx="1"/>
          </p:nvPr>
        </p:nvSpPr>
        <p:spPr>
          <a:xfrm>
            <a:off x="6096000" y="2184912"/>
            <a:ext cx="5421086" cy="4098976"/>
          </a:xfrm>
        </p:spPr>
        <p:txBody>
          <a:bodyPr anchor="t">
            <a:noAutofit/>
          </a:bodyPr>
          <a:lstStyle/>
          <a:p>
            <a:pPr marL="114300" indent="0">
              <a:buNone/>
            </a:pPr>
            <a:r>
              <a:rPr lang="en-US" b="1" dirty="0">
                <a:solidFill>
                  <a:schemeClr val="tx1">
                    <a:alpha val="80000"/>
                  </a:schemeClr>
                </a:solidFill>
              </a:rPr>
              <a:t>Each sponsor approved to operate rural non-congregate (NC) meal service, is required to train administrative and site personnel prior to the start of NC site operations. </a:t>
            </a:r>
            <a:endParaRPr lang="en-US" sz="800" b="1" dirty="0">
              <a:solidFill>
                <a:schemeClr val="tx1">
                  <a:alpha val="80000"/>
                </a:schemeClr>
              </a:solidFill>
            </a:endParaRPr>
          </a:p>
          <a:p>
            <a:pPr marL="114300" indent="0">
              <a:buNone/>
            </a:pPr>
            <a:r>
              <a:rPr lang="en-US" b="1" dirty="0">
                <a:solidFill>
                  <a:schemeClr val="tx1">
                    <a:alpha val="80000"/>
                  </a:schemeClr>
                </a:solidFill>
              </a:rPr>
              <a:t>Rural non-congregate meal service is a permanent addition to the federal program legislation called the SFSP Final Rule. </a:t>
            </a:r>
          </a:p>
        </p:txBody>
      </p:sp>
      <p:pic>
        <p:nvPicPr>
          <p:cNvPr id="5" name="Picture 4">
            <a:extLst>
              <a:ext uri="{FF2B5EF4-FFF2-40B4-BE49-F238E27FC236}">
                <a16:creationId xmlns:a16="http://schemas.microsoft.com/office/drawing/2014/main" id="{3F82345F-C0E0-0634-DE44-B82777DF5C43}"/>
              </a:ext>
            </a:extLst>
          </p:cNvPr>
          <p:cNvPicPr>
            <a:picLocks noChangeAspect="1"/>
          </p:cNvPicPr>
          <p:nvPr/>
        </p:nvPicPr>
        <p:blipFill>
          <a:blip r:embed="rId2"/>
          <a:stretch>
            <a:fillRect/>
          </a:stretch>
        </p:blipFill>
        <p:spPr>
          <a:xfrm>
            <a:off x="532736" y="2184912"/>
            <a:ext cx="5221625" cy="4098976"/>
          </a:xfrm>
          <a:prstGeom prst="rect">
            <a:avLst/>
          </a:prstGeom>
        </p:spPr>
      </p:pic>
    </p:spTree>
    <p:extLst>
      <p:ext uri="{BB962C8B-B14F-4D97-AF65-F5344CB8AC3E}">
        <p14:creationId xmlns:p14="http://schemas.microsoft.com/office/powerpoint/2010/main" val="82759301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35654" y="-288059"/>
            <a:ext cx="5926443" cy="1616203"/>
          </a:xfrm>
        </p:spPr>
        <p:txBody>
          <a:bodyPr anchor="b">
            <a:normAutofit/>
          </a:bodyPr>
          <a:lstStyle/>
          <a:p>
            <a:r>
              <a:rPr lang="en-US" sz="3600" dirty="0"/>
              <a:t>Meal Distribution Methods </a:t>
            </a:r>
          </a:p>
        </p:txBody>
      </p:sp>
      <p:sp>
        <p:nvSpPr>
          <p:cNvPr id="3" name="Content Placeholder 2"/>
          <p:cNvSpPr>
            <a:spLocks noGrp="1"/>
          </p:cNvSpPr>
          <p:nvPr>
            <p:ph idx="1"/>
          </p:nvPr>
        </p:nvSpPr>
        <p:spPr>
          <a:xfrm>
            <a:off x="1035654" y="1415143"/>
            <a:ext cx="6066590" cy="5649686"/>
          </a:xfrm>
        </p:spPr>
        <p:txBody>
          <a:bodyPr anchor="t">
            <a:noAutofit/>
          </a:bodyPr>
          <a:lstStyle/>
          <a:p>
            <a:pPr marL="114300" indent="0">
              <a:buNone/>
            </a:pPr>
            <a:r>
              <a:rPr lang="en-US" sz="2400" dirty="0"/>
              <a:t>The USDA has authorized the following NC meal distribution methods: </a:t>
            </a:r>
          </a:p>
          <a:p>
            <a:r>
              <a:rPr lang="en-US" sz="2400" b="1" dirty="0"/>
              <a:t>Parent/Guardian Meal Pick Up </a:t>
            </a:r>
            <a:r>
              <a:rPr lang="en-US" sz="2400" dirty="0"/>
              <a:t>- </a:t>
            </a:r>
            <a:r>
              <a:rPr lang="en-US" sz="2400" b="0" dirty="0"/>
              <a:t>Meals are picked up by parents or guardians. Meals are packaged and taken home for children to eat. </a:t>
            </a:r>
            <a:endParaRPr lang="en-US" sz="2400" dirty="0"/>
          </a:p>
          <a:p>
            <a:r>
              <a:rPr lang="en-US" sz="2400" b="1" dirty="0"/>
              <a:t>Home Delivery </a:t>
            </a:r>
            <a:r>
              <a:rPr lang="en-US" sz="2400" dirty="0"/>
              <a:t>– </a:t>
            </a:r>
            <a:r>
              <a:rPr lang="en-US" sz="2400" b="0" dirty="0"/>
              <a:t>Meals are packaged and delivered directly to homes. Written (digital, electronic or paper) household consent is required and must be available at the site/on the route.  </a:t>
            </a:r>
            <a:endParaRPr lang="en-US" sz="2400" dirty="0"/>
          </a:p>
          <a:p>
            <a:r>
              <a:rPr lang="en-US" sz="2400" b="1" dirty="0"/>
              <a:t>Meal Delivery via Direct Shipment </a:t>
            </a:r>
            <a:r>
              <a:rPr lang="en-US" sz="2400" dirty="0"/>
              <a:t>- Meals are shipped directly to the eligible households.</a:t>
            </a:r>
          </a:p>
        </p:txBody>
      </p:sp>
      <p:pic>
        <p:nvPicPr>
          <p:cNvPr id="5" name="Graphic 4" descr="Lunch Box with solid fill">
            <a:extLst>
              <a:ext uri="{FF2B5EF4-FFF2-40B4-BE49-F238E27FC236}">
                <a16:creationId xmlns:a16="http://schemas.microsoft.com/office/drawing/2014/main" id="{30CBF9D7-2FF4-71EB-0890-D8B3419E501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632372" y="1491879"/>
            <a:ext cx="4846078" cy="4846078"/>
          </a:xfrm>
          <a:prstGeom prst="rect">
            <a:avLst/>
          </a:prstGeom>
        </p:spPr>
      </p:pic>
      <p:grpSp>
        <p:nvGrpSpPr>
          <p:cNvPr id="17" name="Group 16">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8" name="Rectangle 17">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0799304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Non-Congregate Meal Service Requirements</a:t>
            </a:r>
          </a:p>
        </p:txBody>
      </p:sp>
      <p:sp>
        <p:nvSpPr>
          <p:cNvPr id="3" name="Content Placeholder 2"/>
          <p:cNvSpPr>
            <a:spLocks noGrp="1"/>
          </p:cNvSpPr>
          <p:nvPr>
            <p:ph idx="1"/>
          </p:nvPr>
        </p:nvSpPr>
        <p:spPr>
          <a:xfrm>
            <a:off x="838200" y="1690688"/>
            <a:ext cx="10515600" cy="4351338"/>
          </a:xfrm>
          <a:ln>
            <a:solidFill>
              <a:schemeClr val="accent1"/>
            </a:solidFill>
          </a:ln>
        </p:spPr>
        <p:txBody>
          <a:bodyPr>
            <a:normAutofit lnSpcReduction="10000"/>
          </a:bodyPr>
          <a:lstStyle/>
          <a:p>
            <a:pPr marL="114300" indent="0">
              <a:buNone/>
            </a:pPr>
            <a:r>
              <a:rPr lang="en-US" sz="3200" dirty="0"/>
              <a:t>The following requirements must be fulfilled when </a:t>
            </a:r>
            <a:r>
              <a:rPr lang="en-US" sz="3200" b="0" dirty="0"/>
              <a:t>conducting NC meal service:</a:t>
            </a:r>
          </a:p>
          <a:p>
            <a:pPr lvl="1">
              <a:buFont typeface="Arial" panose="020B0604020202020204" pitchFamily="34" charset="0"/>
              <a:buChar char="•"/>
            </a:pPr>
            <a:r>
              <a:rPr lang="en-US" sz="2600" b="0" dirty="0"/>
              <a:t>Food components for each reimbursable meal must </a:t>
            </a:r>
            <a:r>
              <a:rPr lang="en-US" sz="2600" dirty="0"/>
              <a:t>meet meal</a:t>
            </a:r>
            <a:r>
              <a:rPr lang="en-US" sz="2600" b="0" dirty="0"/>
              <a:t> pattern requirements</a:t>
            </a:r>
          </a:p>
          <a:p>
            <a:pPr lvl="1"/>
            <a:r>
              <a:rPr lang="en-US" sz="2600" b="0" dirty="0"/>
              <a:t>All food items that contribute to a reimbursable meal </a:t>
            </a:r>
            <a:r>
              <a:rPr lang="en-US" sz="2600" dirty="0"/>
              <a:t>must be</a:t>
            </a:r>
            <a:r>
              <a:rPr lang="en-US" sz="2600" b="0" dirty="0"/>
              <a:t> clearly identifiable</a:t>
            </a:r>
          </a:p>
          <a:p>
            <a:pPr lvl="1"/>
            <a:r>
              <a:rPr lang="en-US" sz="2600" b="0" dirty="0"/>
              <a:t>Menus, food storage and meal preparation instructions are included with each meal distribution</a:t>
            </a:r>
          </a:p>
          <a:p>
            <a:pPr lvl="1"/>
            <a:r>
              <a:rPr lang="en-US" sz="2600" b="0" dirty="0"/>
              <a:t>Food preparation is minimal</a:t>
            </a:r>
          </a:p>
          <a:p>
            <a:pPr lvl="1"/>
            <a:r>
              <a:rPr lang="en-US" sz="2600" b="0" dirty="0"/>
              <a:t>Reasonable modifications are made to accommodate participants with disabilities</a:t>
            </a:r>
          </a:p>
          <a:p>
            <a:pPr marL="114300" indent="0">
              <a:buNone/>
            </a:pPr>
            <a:endParaRPr lang="en-US" dirty="0"/>
          </a:p>
        </p:txBody>
      </p:sp>
    </p:spTree>
    <p:extLst>
      <p:ext uri="{BB962C8B-B14F-4D97-AF65-F5344CB8AC3E}">
        <p14:creationId xmlns:p14="http://schemas.microsoft.com/office/powerpoint/2010/main" val="14243066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Other NC Meal Service Reminders</a:t>
            </a:r>
          </a:p>
        </p:txBody>
      </p:sp>
      <p:sp>
        <p:nvSpPr>
          <p:cNvPr id="3" name="Content Placeholder 2"/>
          <p:cNvSpPr>
            <a:spLocks noGrp="1"/>
          </p:cNvSpPr>
          <p:nvPr>
            <p:ph idx="1"/>
          </p:nvPr>
        </p:nvSpPr>
        <p:spPr>
          <a:xfrm>
            <a:off x="838200" y="1603684"/>
            <a:ext cx="10515600" cy="4351338"/>
          </a:xfrm>
          <a:ln>
            <a:solidFill>
              <a:schemeClr val="accent1"/>
            </a:solidFill>
          </a:ln>
        </p:spPr>
        <p:txBody>
          <a:bodyPr>
            <a:normAutofit/>
          </a:bodyPr>
          <a:lstStyle/>
          <a:p>
            <a:r>
              <a:rPr lang="en-US" dirty="0"/>
              <a:t>Meal </a:t>
            </a:r>
            <a:r>
              <a:rPr lang="en-US" sz="2800" b="0" dirty="0"/>
              <a:t>distribution times approved in </a:t>
            </a:r>
            <a:r>
              <a:rPr lang="en-US" sz="2800" b="0" dirty="0" err="1"/>
              <a:t>CNPweb</a:t>
            </a:r>
            <a:r>
              <a:rPr lang="en-US" sz="2800" b="0" dirty="0"/>
              <a:t> must be followed and any changes approved by the State agency prior to a change </a:t>
            </a:r>
            <a:r>
              <a:rPr lang="en-US" sz="2800" b="0" dirty="0">
                <a:solidFill>
                  <a:schemeClr val="tx1"/>
                </a:solidFill>
                <a:latin typeface="Calibri" panose="020F0502020204030204" pitchFamily="34" charset="0"/>
                <a:cs typeface="Calibri" panose="020F0502020204030204" pitchFamily="34" charset="0"/>
              </a:rPr>
              <a:t>taking effect locally.</a:t>
            </a:r>
          </a:p>
          <a:p>
            <a:r>
              <a:rPr lang="en" sz="2800" dirty="0">
                <a:solidFill>
                  <a:schemeClr val="tx1"/>
                </a:solidFill>
                <a:latin typeface="Calibri" panose="020F0502020204030204" pitchFamily="34" charset="0"/>
                <a:ea typeface="Oswald Light"/>
                <a:cs typeface="Calibri" panose="020F0502020204030204" pitchFamily="34" charset="0"/>
              </a:rPr>
              <a:t>SFAs may only use OVS option and must be pre-approved by the State </a:t>
            </a:r>
            <a:r>
              <a:rPr lang="en" dirty="0">
                <a:solidFill>
                  <a:schemeClr val="tx1"/>
                </a:solidFill>
                <a:latin typeface="Calibri" panose="020F0502020204030204" pitchFamily="34" charset="0"/>
                <a:ea typeface="Oswald Light"/>
                <a:cs typeface="Calibri" panose="020F0502020204030204" pitchFamily="34" charset="0"/>
              </a:rPr>
              <a:t>A</a:t>
            </a:r>
            <a:r>
              <a:rPr lang="en" sz="2800" dirty="0">
                <a:solidFill>
                  <a:schemeClr val="tx1"/>
                </a:solidFill>
                <a:latin typeface="Calibri" panose="020F0502020204030204" pitchFamily="34" charset="0"/>
                <a:ea typeface="Oswald Light"/>
                <a:cs typeface="Calibri" panose="020F0502020204030204" pitchFamily="34" charset="0"/>
              </a:rPr>
              <a:t>gency. </a:t>
            </a:r>
            <a:r>
              <a:rPr lang="en" dirty="0">
                <a:solidFill>
                  <a:schemeClr val="tx1"/>
                </a:solidFill>
                <a:latin typeface="Calibri" panose="020F0502020204030204" pitchFamily="34" charset="0"/>
                <a:ea typeface="Oswald Light"/>
                <a:cs typeface="Calibri" panose="020F0502020204030204" pitchFamily="34" charset="0"/>
              </a:rPr>
              <a:t>T</a:t>
            </a:r>
            <a:r>
              <a:rPr lang="en" sz="2800" dirty="0">
                <a:solidFill>
                  <a:schemeClr val="tx1"/>
                </a:solidFill>
                <a:latin typeface="Calibri" panose="020F0502020204030204" pitchFamily="34" charset="0"/>
                <a:ea typeface="Oswald Light"/>
                <a:cs typeface="Calibri" panose="020F0502020204030204" pitchFamily="34" charset="0"/>
              </a:rPr>
              <a:t>he OVS training must be completed unless following the NSLP/SBP meal pattern (see SFSP website for OVS Training PP).</a:t>
            </a:r>
            <a:endParaRPr lang="en-US" sz="2800" b="0" dirty="0">
              <a:solidFill>
                <a:schemeClr val="tx1"/>
              </a:solidFill>
              <a:latin typeface="Calibri" panose="020F0502020204030204" pitchFamily="34" charset="0"/>
              <a:cs typeface="Calibri" panose="020F0502020204030204" pitchFamily="34" charset="0"/>
            </a:endParaRPr>
          </a:p>
          <a:p>
            <a:r>
              <a:rPr lang="en-US" dirty="0">
                <a:solidFill>
                  <a:schemeClr val="tx1"/>
                </a:solidFill>
                <a:latin typeface="Calibri" panose="020F0502020204030204" pitchFamily="34" charset="0"/>
                <a:cs typeface="Calibri" panose="020F0502020204030204" pitchFamily="34" charset="0"/>
              </a:rPr>
              <a:t>Breakfast served at lunch or later </a:t>
            </a:r>
            <a:r>
              <a:rPr lang="en-US" dirty="0"/>
              <a:t>during the day, is considered breakfast for the next morning.</a:t>
            </a:r>
          </a:p>
          <a:p>
            <a:r>
              <a:rPr lang="en-US" dirty="0"/>
              <a:t>S</a:t>
            </a:r>
            <a:r>
              <a:rPr lang="en-US" sz="2800" b="0" dirty="0"/>
              <a:t>econd meals are not allowed to be distributed at NC sites.</a:t>
            </a:r>
          </a:p>
          <a:p>
            <a:endParaRPr lang="en-US" sz="2800" b="0" dirty="0"/>
          </a:p>
          <a:p>
            <a:pPr marL="114300" indent="0">
              <a:buNone/>
            </a:pPr>
            <a:endParaRPr lang="en-US" dirty="0"/>
          </a:p>
        </p:txBody>
      </p:sp>
    </p:spTree>
    <p:extLst>
      <p:ext uri="{BB962C8B-B14F-4D97-AF65-F5344CB8AC3E}">
        <p14:creationId xmlns:p14="http://schemas.microsoft.com/office/powerpoint/2010/main" val="28772374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Non-Congregate Meal Service Integrity Plan </a:t>
            </a:r>
          </a:p>
        </p:txBody>
      </p:sp>
      <p:sp>
        <p:nvSpPr>
          <p:cNvPr id="3" name="Content Placeholder 2"/>
          <p:cNvSpPr>
            <a:spLocks noGrp="1"/>
          </p:cNvSpPr>
          <p:nvPr>
            <p:ph idx="1"/>
          </p:nvPr>
        </p:nvSpPr>
        <p:spPr>
          <a:xfrm>
            <a:off x="838200" y="1603684"/>
            <a:ext cx="10515600" cy="4351338"/>
          </a:xfrm>
          <a:ln>
            <a:solidFill>
              <a:schemeClr val="accent1"/>
            </a:solidFill>
          </a:ln>
        </p:spPr>
        <p:txBody>
          <a:bodyPr>
            <a:normAutofit/>
          </a:bodyPr>
          <a:lstStyle/>
          <a:p>
            <a:r>
              <a:rPr lang="en-US" dirty="0"/>
              <a:t>Along with </a:t>
            </a:r>
            <a:r>
              <a:rPr lang="en-US" b="1" dirty="0"/>
              <a:t>menus</a:t>
            </a:r>
            <a:r>
              <a:rPr lang="en-US" dirty="0"/>
              <a:t>, each sponsor operating NC meal service submits an </a:t>
            </a:r>
            <a:r>
              <a:rPr lang="en-US" b="1" dirty="0"/>
              <a:t>Integrity Plan (Part A &amp; B) </a:t>
            </a:r>
            <a:r>
              <a:rPr lang="en-US" dirty="0"/>
              <a:t>to State agency to demonstrate compliance with federal regulations. </a:t>
            </a:r>
          </a:p>
          <a:p>
            <a:r>
              <a:rPr lang="en-US" dirty="0"/>
              <a:t>Integrity Plan purpose is to establish local policies and procedures that ensure program compliance and integrity. </a:t>
            </a:r>
          </a:p>
          <a:p>
            <a:r>
              <a:rPr lang="en-US" dirty="0">
                <a:latin typeface="Calibri" panose="020F0502020204030204" pitchFamily="34" charset="0"/>
                <a:cs typeface="Calibri" panose="020F0502020204030204" pitchFamily="34" charset="0"/>
              </a:rPr>
              <a:t>State agency approved sponsor Integrity Plan must ensure there will be no duplication of meal benefits to the participants, including l</a:t>
            </a:r>
            <a:r>
              <a:rPr lang="en-US" b="0" i="0" u="none" strike="noStrike" dirty="0">
                <a:solidFill>
                  <a:srgbClr val="000000"/>
                </a:solidFill>
                <a:effectLst/>
                <a:latin typeface="Calibri" panose="020F0502020204030204" pitchFamily="34" charset="0"/>
                <a:cs typeface="Calibri" panose="020F0502020204030204" pitchFamily="34" charset="0"/>
              </a:rPr>
              <a:t>imiting meals to a maximum of 2 different meal types per day per participant</a:t>
            </a:r>
            <a:r>
              <a:rPr lang="en-US"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52968446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Local Integrity Plan Overview </a:t>
            </a:r>
          </a:p>
        </p:txBody>
      </p:sp>
      <p:sp>
        <p:nvSpPr>
          <p:cNvPr id="3" name="Content Placeholder 2"/>
          <p:cNvSpPr>
            <a:spLocks noGrp="1"/>
          </p:cNvSpPr>
          <p:nvPr>
            <p:ph idx="1"/>
          </p:nvPr>
        </p:nvSpPr>
        <p:spPr>
          <a:xfrm>
            <a:off x="838200" y="1603684"/>
            <a:ext cx="10515600" cy="4351338"/>
          </a:xfrm>
          <a:ln>
            <a:solidFill>
              <a:schemeClr val="accent1"/>
            </a:solidFill>
          </a:ln>
        </p:spPr>
        <p:txBody>
          <a:bodyPr>
            <a:normAutofit/>
          </a:bodyPr>
          <a:lstStyle/>
          <a:p>
            <a:pPr marL="114300" indent="0">
              <a:buNone/>
            </a:pPr>
            <a:r>
              <a:rPr lang="en-US" dirty="0">
                <a:latin typeface="Calibri" panose="020F0502020204030204" pitchFamily="34" charset="0"/>
                <a:cs typeface="Calibri" panose="020F0502020204030204" pitchFamily="34" charset="0"/>
              </a:rPr>
              <a:t>During the training, discuss with staff all aspects of Integrity Plan</a:t>
            </a:r>
          </a:p>
          <a:p>
            <a:pPr>
              <a:buFont typeface="Wingdings" panose="05000000000000000000" pitchFamily="2" charset="2"/>
              <a:buChar char="Ø"/>
            </a:pPr>
            <a:endParaRPr lang="en-US" dirty="0">
              <a:latin typeface="Calibri" panose="020F0502020204030204" pitchFamily="34" charset="0"/>
              <a:cs typeface="Calibri" panose="020F0502020204030204" pitchFamily="34" charset="0"/>
            </a:endParaRPr>
          </a:p>
        </p:txBody>
      </p:sp>
      <p:sp>
        <p:nvSpPr>
          <p:cNvPr id="4" name="Content Placeholder 2">
            <a:extLst>
              <a:ext uri="{FF2B5EF4-FFF2-40B4-BE49-F238E27FC236}">
                <a16:creationId xmlns:a16="http://schemas.microsoft.com/office/drawing/2014/main" id="{EC0D624B-7E39-7C94-5E9D-9323F7B95417}"/>
              </a:ext>
            </a:extLst>
          </p:cNvPr>
          <p:cNvSpPr txBox="1">
            <a:spLocks/>
          </p:cNvSpPr>
          <p:nvPr/>
        </p:nvSpPr>
        <p:spPr>
          <a:xfrm>
            <a:off x="838200" y="2219417"/>
            <a:ext cx="10515600" cy="3735605"/>
          </a:xfrm>
          <a:prstGeom prst="rect">
            <a:avLst/>
          </a:prstGeom>
          <a:solidFill>
            <a:schemeClr val="accent6">
              <a:lumMod val="20000"/>
              <a:lumOff val="80000"/>
            </a:schemeClr>
          </a:solid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Font typeface="Arial"/>
              <a:buNone/>
            </a:pPr>
            <a:r>
              <a:rPr lang="en-US" sz="2400" b="1" i="1" dirty="0">
                <a:solidFill>
                  <a:schemeClr val="tx1"/>
                </a:solidFill>
              </a:rPr>
              <a:t>Sponsors, you may list potential discussion topics below: </a:t>
            </a:r>
          </a:p>
          <a:p>
            <a:pPr marL="0" indent="0">
              <a:buFont typeface="Arial"/>
              <a:buNone/>
            </a:pPr>
            <a:r>
              <a:rPr lang="en-US" sz="2400" b="1" i="1" dirty="0">
                <a:solidFill>
                  <a:schemeClr val="tx1"/>
                </a:solidFill>
              </a:rPr>
              <a:t>Suggested discussion points:  </a:t>
            </a:r>
          </a:p>
          <a:p>
            <a:r>
              <a:rPr lang="en-US" sz="2400" u="sng" dirty="0">
                <a:solidFill>
                  <a:schemeClr val="tx1"/>
                </a:solidFill>
              </a:rPr>
              <a:t>Implementation of the approved distribution method</a:t>
            </a:r>
            <a:r>
              <a:rPr lang="en-US" sz="2400" dirty="0">
                <a:solidFill>
                  <a:schemeClr val="tx1"/>
                </a:solidFill>
              </a:rPr>
              <a:t>: It is critical that staff understands and follows the requirements associated with the specific meal distribution method. </a:t>
            </a:r>
          </a:p>
          <a:p>
            <a:r>
              <a:rPr lang="en-US" sz="2400" u="sng" dirty="0">
                <a:solidFill>
                  <a:schemeClr val="tx1"/>
                </a:solidFill>
              </a:rPr>
              <a:t>Potential revisions to the Integrity Plan</a:t>
            </a:r>
            <a:r>
              <a:rPr lang="en-US" sz="2400" dirty="0">
                <a:solidFill>
                  <a:schemeClr val="tx1"/>
                </a:solidFill>
              </a:rPr>
              <a:t>: If revisions are necessary, how is this communicated? Should staff contact program Director directly?</a:t>
            </a:r>
          </a:p>
          <a:p>
            <a:r>
              <a:rPr lang="en-US" sz="2400" u="sng" dirty="0">
                <a:solidFill>
                  <a:schemeClr val="tx1"/>
                </a:solidFill>
              </a:rPr>
              <a:t>Maintain a copy of the Integrity Plan on site</a:t>
            </a:r>
            <a:r>
              <a:rPr lang="en-US" sz="2400" dirty="0">
                <a:solidFill>
                  <a:schemeClr val="tx1"/>
                </a:solidFill>
              </a:rPr>
              <a:t>: Where will it be kept for easy staff access?  A reviewer may ask for this during a site visit.  </a:t>
            </a:r>
          </a:p>
        </p:txBody>
      </p:sp>
    </p:spTree>
    <p:extLst>
      <p:ext uri="{BB962C8B-B14F-4D97-AF65-F5344CB8AC3E}">
        <p14:creationId xmlns:p14="http://schemas.microsoft.com/office/powerpoint/2010/main" val="8824700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Integrity Plan Overview Continued: </a:t>
            </a:r>
          </a:p>
        </p:txBody>
      </p:sp>
      <p:sp>
        <p:nvSpPr>
          <p:cNvPr id="3" name="Content Placeholder 2"/>
          <p:cNvSpPr>
            <a:spLocks noGrp="1"/>
          </p:cNvSpPr>
          <p:nvPr>
            <p:ph idx="1"/>
          </p:nvPr>
        </p:nvSpPr>
        <p:spPr>
          <a:xfrm>
            <a:off x="838200" y="1603684"/>
            <a:ext cx="10515600" cy="4351338"/>
          </a:xfrm>
          <a:ln>
            <a:solidFill>
              <a:schemeClr val="accent1"/>
            </a:solidFill>
          </a:ln>
        </p:spPr>
        <p:txBody>
          <a:bodyPr>
            <a:normAutofit/>
          </a:bodyPr>
          <a:lstStyle/>
          <a:p>
            <a:pPr marL="114300" indent="0">
              <a:buNone/>
            </a:pPr>
            <a:r>
              <a:rPr lang="en-US" b="1" i="1" dirty="0">
                <a:solidFill>
                  <a:schemeClr val="tx1"/>
                </a:solidFill>
              </a:rPr>
              <a:t>Suggested discussion points continued:</a:t>
            </a:r>
          </a:p>
          <a:p>
            <a:pPr>
              <a:buFont typeface="Wingdings" panose="05000000000000000000" pitchFamily="2" charset="2"/>
              <a:buChar char="Ø"/>
            </a:pPr>
            <a:endParaRPr lang="en-US" dirty="0">
              <a:latin typeface="Calibri" panose="020F0502020204030204" pitchFamily="34" charset="0"/>
              <a:cs typeface="Calibri" panose="020F0502020204030204" pitchFamily="34" charset="0"/>
            </a:endParaRPr>
          </a:p>
        </p:txBody>
      </p:sp>
      <p:sp>
        <p:nvSpPr>
          <p:cNvPr id="4" name="Content Placeholder 2">
            <a:extLst>
              <a:ext uri="{FF2B5EF4-FFF2-40B4-BE49-F238E27FC236}">
                <a16:creationId xmlns:a16="http://schemas.microsoft.com/office/drawing/2014/main" id="{EC0D624B-7E39-7C94-5E9D-9323F7B95417}"/>
              </a:ext>
            </a:extLst>
          </p:cNvPr>
          <p:cNvSpPr txBox="1">
            <a:spLocks/>
          </p:cNvSpPr>
          <p:nvPr/>
        </p:nvSpPr>
        <p:spPr>
          <a:xfrm>
            <a:off x="838200" y="2219417"/>
            <a:ext cx="10515600" cy="3735605"/>
          </a:xfrm>
          <a:prstGeom prst="rect">
            <a:avLst/>
          </a:prstGeom>
          <a:solidFill>
            <a:schemeClr val="accent6">
              <a:lumMod val="20000"/>
              <a:lumOff val="80000"/>
            </a:schemeClr>
          </a:solid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indent="-457200">
              <a:buFont typeface="Arial" panose="020B0604020202020204" pitchFamily="34" charset="0"/>
              <a:buChar char="•"/>
            </a:pPr>
            <a:r>
              <a:rPr lang="en-US" sz="2400" u="sng" dirty="0">
                <a:solidFill>
                  <a:schemeClr val="tx1"/>
                </a:solidFill>
              </a:rPr>
              <a:t>Program integrity</a:t>
            </a:r>
            <a:r>
              <a:rPr lang="en-US" sz="2400" dirty="0">
                <a:solidFill>
                  <a:schemeClr val="tx1"/>
                </a:solidFill>
              </a:rPr>
              <a:t>: What is the process for addressing integrity concerns that may surface after the start of site operations? </a:t>
            </a:r>
          </a:p>
          <a:p>
            <a:pPr indent="-457200">
              <a:buFont typeface="Arial" panose="020B0604020202020204" pitchFamily="34" charset="0"/>
              <a:buChar char="•"/>
            </a:pPr>
            <a:r>
              <a:rPr lang="en-US" sz="2400" u="sng" dirty="0">
                <a:solidFill>
                  <a:schemeClr val="tx1"/>
                </a:solidFill>
              </a:rPr>
              <a:t>Civil Rights compliance</a:t>
            </a:r>
            <a:r>
              <a:rPr lang="en-US" sz="2400" dirty="0">
                <a:solidFill>
                  <a:schemeClr val="tx1"/>
                </a:solidFill>
              </a:rPr>
              <a:t>: How is meal service announced and promoted in the community? How is equal treatment of everybody ensured? </a:t>
            </a:r>
          </a:p>
          <a:p>
            <a:pPr indent="-457200">
              <a:buFont typeface="Arial" panose="020B0604020202020204" pitchFamily="34" charset="0"/>
              <a:buChar char="•"/>
            </a:pPr>
            <a:r>
              <a:rPr lang="en-US" sz="2400" u="sng" dirty="0">
                <a:solidFill>
                  <a:schemeClr val="tx1"/>
                </a:solidFill>
              </a:rPr>
              <a:t>Accurate meal counting</a:t>
            </a:r>
            <a:r>
              <a:rPr lang="en-US" sz="2400" dirty="0">
                <a:solidFill>
                  <a:schemeClr val="tx1"/>
                </a:solidFill>
              </a:rPr>
              <a:t>: Consider questions such as: A procedure to be followed when a participant requests less meals than the typical number of meals being distributed?  </a:t>
            </a:r>
          </a:p>
        </p:txBody>
      </p:sp>
    </p:spTree>
    <p:extLst>
      <p:ext uri="{BB962C8B-B14F-4D97-AF65-F5344CB8AC3E}">
        <p14:creationId xmlns:p14="http://schemas.microsoft.com/office/powerpoint/2010/main" val="339057125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Integrity Plan Overview Continued: </a:t>
            </a:r>
          </a:p>
        </p:txBody>
      </p:sp>
      <p:sp>
        <p:nvSpPr>
          <p:cNvPr id="3" name="Content Placeholder 2"/>
          <p:cNvSpPr>
            <a:spLocks noGrp="1"/>
          </p:cNvSpPr>
          <p:nvPr>
            <p:ph idx="1"/>
          </p:nvPr>
        </p:nvSpPr>
        <p:spPr>
          <a:xfrm>
            <a:off x="838200" y="1603684"/>
            <a:ext cx="10515600" cy="4351338"/>
          </a:xfrm>
          <a:ln>
            <a:solidFill>
              <a:schemeClr val="accent1"/>
            </a:solidFill>
          </a:ln>
        </p:spPr>
        <p:txBody>
          <a:bodyPr>
            <a:normAutofit/>
          </a:bodyPr>
          <a:lstStyle/>
          <a:p>
            <a:pPr marL="114300" indent="0">
              <a:buNone/>
            </a:pPr>
            <a:r>
              <a:rPr lang="en-US" b="1" i="1" dirty="0">
                <a:solidFill>
                  <a:schemeClr val="tx1"/>
                </a:solidFill>
              </a:rPr>
              <a:t>Suggested discussion points continued:</a:t>
            </a:r>
          </a:p>
          <a:p>
            <a:pPr>
              <a:buFont typeface="Wingdings" panose="05000000000000000000" pitchFamily="2" charset="2"/>
              <a:buChar char="Ø"/>
            </a:pPr>
            <a:endParaRPr lang="en-US" dirty="0">
              <a:latin typeface="Calibri" panose="020F0502020204030204" pitchFamily="34" charset="0"/>
              <a:cs typeface="Calibri" panose="020F0502020204030204" pitchFamily="34" charset="0"/>
            </a:endParaRPr>
          </a:p>
        </p:txBody>
      </p:sp>
      <p:sp>
        <p:nvSpPr>
          <p:cNvPr id="4" name="Content Placeholder 2">
            <a:extLst>
              <a:ext uri="{FF2B5EF4-FFF2-40B4-BE49-F238E27FC236}">
                <a16:creationId xmlns:a16="http://schemas.microsoft.com/office/drawing/2014/main" id="{EC0D624B-7E39-7C94-5E9D-9323F7B95417}"/>
              </a:ext>
            </a:extLst>
          </p:cNvPr>
          <p:cNvSpPr txBox="1">
            <a:spLocks/>
          </p:cNvSpPr>
          <p:nvPr/>
        </p:nvSpPr>
        <p:spPr>
          <a:xfrm>
            <a:off x="838200" y="2219417"/>
            <a:ext cx="10515600" cy="3735605"/>
          </a:xfrm>
          <a:prstGeom prst="rect">
            <a:avLst/>
          </a:prstGeom>
          <a:solidFill>
            <a:schemeClr val="accent6">
              <a:lumMod val="20000"/>
              <a:lumOff val="80000"/>
            </a:schemeClr>
          </a:solid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indent="-457200">
              <a:buFont typeface="Arial" panose="020B0604020202020204" pitchFamily="34" charset="0"/>
              <a:buChar char="•"/>
            </a:pPr>
            <a:r>
              <a:rPr lang="en-US" sz="2400" u="sng" dirty="0">
                <a:solidFill>
                  <a:schemeClr val="tx1"/>
                </a:solidFill>
              </a:rPr>
              <a:t>Inclement weather plan</a:t>
            </a:r>
            <a:r>
              <a:rPr lang="en-US" sz="2400" dirty="0">
                <a:solidFill>
                  <a:schemeClr val="tx1"/>
                </a:solidFill>
              </a:rPr>
              <a:t>:  Any changes when distribution occurs outdoors</a:t>
            </a:r>
          </a:p>
          <a:p>
            <a:pPr indent="-457200">
              <a:buFont typeface="Arial" panose="020B0604020202020204" pitchFamily="34" charset="0"/>
              <a:buChar char="•"/>
            </a:pPr>
            <a:r>
              <a:rPr lang="en-US" sz="2400" u="sng" dirty="0">
                <a:solidFill>
                  <a:schemeClr val="tx1"/>
                </a:solidFill>
              </a:rPr>
              <a:t>Flow of traffic and participant safety</a:t>
            </a:r>
            <a:r>
              <a:rPr lang="en-US" sz="2400" dirty="0">
                <a:solidFill>
                  <a:schemeClr val="tx1"/>
                </a:solidFill>
              </a:rPr>
              <a:t>: Consider all safety aspects while ensuring smooth distribution line; hold a practice pick-up run through</a:t>
            </a:r>
          </a:p>
          <a:p>
            <a:r>
              <a:rPr lang="en-US" sz="2400" u="sng" dirty="0">
                <a:solidFill>
                  <a:schemeClr val="tx1"/>
                </a:solidFill>
              </a:rPr>
              <a:t>Meal distribution options</a:t>
            </a:r>
            <a:r>
              <a:rPr lang="en-US" sz="2400" dirty="0">
                <a:solidFill>
                  <a:schemeClr val="tx1"/>
                </a:solidFill>
              </a:rPr>
              <a:t>: Discuss guidelines to be followed for the daily, multi-day, or bulk meal distribution </a:t>
            </a:r>
          </a:p>
          <a:p>
            <a:pPr marL="114300" indent="0">
              <a:buNone/>
            </a:pPr>
            <a:r>
              <a:rPr lang="en-US" sz="2400" dirty="0">
                <a:solidFill>
                  <a:schemeClr val="tx1"/>
                </a:solidFill>
              </a:rPr>
              <a:t>Attention! FSMC operated sponsors are not allowed to serve bulk meals as all meals served must be unitized.</a:t>
            </a:r>
          </a:p>
          <a:p>
            <a:pPr indent="-457200">
              <a:buFont typeface="Arial" panose="020B0604020202020204" pitchFamily="34" charset="0"/>
              <a:buChar char="•"/>
            </a:pPr>
            <a:endParaRPr lang="en-US" dirty="0">
              <a:solidFill>
                <a:srgbClr val="7030A0"/>
              </a:solidFill>
            </a:endParaRPr>
          </a:p>
          <a:p>
            <a:pPr indent="-457200"/>
            <a:endParaRPr lang="en-US" b="1" dirty="0">
              <a:solidFill>
                <a:srgbClr val="7030A0"/>
              </a:solidFill>
            </a:endParaRPr>
          </a:p>
        </p:txBody>
      </p:sp>
    </p:spTree>
    <p:extLst>
      <p:ext uri="{BB962C8B-B14F-4D97-AF65-F5344CB8AC3E}">
        <p14:creationId xmlns:p14="http://schemas.microsoft.com/office/powerpoint/2010/main" val="134713866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Google Shape;464;p51">
            <a:extLst>
              <a:ext uri="{FF2B5EF4-FFF2-40B4-BE49-F238E27FC236}">
                <a16:creationId xmlns:a16="http://schemas.microsoft.com/office/drawing/2014/main" id="{D2596514-F5E8-B858-0F28-977F74B7C1F6}"/>
              </a:ext>
            </a:extLst>
          </p:cNvPr>
          <p:cNvSpPr txBox="1">
            <a:spLocks noGrp="1"/>
          </p:cNvSpPr>
          <p:nvPr>
            <p:ph type="body" idx="1"/>
          </p:nvPr>
        </p:nvSpPr>
        <p:spPr>
          <a:xfrm>
            <a:off x="965199" y="5279311"/>
            <a:ext cx="10261600" cy="120299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dirty="0"/>
              <a:t>             </a:t>
            </a:r>
            <a:r>
              <a:rPr lang="en-US" sz="3200" b="1" dirty="0">
                <a:solidFill>
                  <a:schemeClr val="dk1"/>
                </a:solidFill>
              </a:rPr>
              <a:t>Any lingering questions about meal service </a:t>
            </a:r>
            <a:endParaRPr sz="3200" b="1" dirty="0">
              <a:solidFill>
                <a:schemeClr val="dk1"/>
              </a:solidFill>
            </a:endParaRPr>
          </a:p>
          <a:p>
            <a:pPr marL="0" lvl="0" indent="0" algn="ctr" rtl="0">
              <a:lnSpc>
                <a:spcPct val="90000"/>
              </a:lnSpc>
              <a:spcBef>
                <a:spcPts val="0"/>
              </a:spcBef>
              <a:spcAft>
                <a:spcPts val="0"/>
              </a:spcAft>
              <a:buClr>
                <a:schemeClr val="lt1"/>
              </a:buClr>
              <a:buSzPts val="3200"/>
              <a:buNone/>
            </a:pPr>
            <a:r>
              <a:rPr lang="en-US" sz="3200" b="1" dirty="0">
                <a:solidFill>
                  <a:schemeClr val="dk1"/>
                </a:solidFill>
              </a:rPr>
              <a:t>this summer? Let’s discuss it now!  </a:t>
            </a:r>
            <a:endParaRPr b="1" dirty="0">
              <a:solidFill>
                <a:schemeClr val="dk1"/>
              </a:solidFill>
            </a:endParaRPr>
          </a:p>
        </p:txBody>
      </p:sp>
      <p:pic>
        <p:nvPicPr>
          <p:cNvPr id="13" name="Picture 12">
            <a:extLst>
              <a:ext uri="{FF2B5EF4-FFF2-40B4-BE49-F238E27FC236}">
                <a16:creationId xmlns:a16="http://schemas.microsoft.com/office/drawing/2014/main" id="{3BFF2013-6725-0F08-4815-88BB95F003FA}"/>
              </a:ext>
            </a:extLst>
          </p:cNvPr>
          <p:cNvPicPr>
            <a:picLocks noChangeAspect="1"/>
          </p:cNvPicPr>
          <p:nvPr/>
        </p:nvPicPr>
        <p:blipFill>
          <a:blip r:embed="rId2"/>
          <a:stretch>
            <a:fillRect/>
          </a:stretch>
        </p:blipFill>
        <p:spPr>
          <a:xfrm>
            <a:off x="3309937" y="826051"/>
            <a:ext cx="5572125" cy="4219575"/>
          </a:xfrm>
          <a:prstGeom prst="rect">
            <a:avLst/>
          </a:prstGeom>
        </p:spPr>
      </p:pic>
    </p:spTree>
    <p:extLst>
      <p:ext uri="{BB962C8B-B14F-4D97-AF65-F5344CB8AC3E}">
        <p14:creationId xmlns:p14="http://schemas.microsoft.com/office/powerpoint/2010/main" val="3959283140"/>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2199bfba-a409-4f13-b0c4-18b45933d88d}" enabled="0" method="" siteId="{2199bfba-a409-4f13-b0c4-18b45933d88d}" removed="1"/>
</clbl:labelList>
</file>

<file path=docProps/app.xml><?xml version="1.0" encoding="utf-8"?>
<Properties xmlns="http://schemas.openxmlformats.org/officeDocument/2006/extended-properties" xmlns:vt="http://schemas.openxmlformats.org/officeDocument/2006/docPropsVTypes">
  <TotalTime>2364</TotalTime>
  <Words>7788</Words>
  <Application>Microsoft Office PowerPoint</Application>
  <PresentationFormat>Widescreen</PresentationFormat>
  <Paragraphs>596</Paragraphs>
  <Slides>99</Slides>
  <Notes>47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99</vt:i4>
      </vt:variant>
    </vt:vector>
  </HeadingPairs>
  <TitlesOfParts>
    <vt:vector size="105" baseType="lpstr">
      <vt:lpstr>Arial</vt:lpstr>
      <vt:lpstr>Avenir Next LT Pro</vt:lpstr>
      <vt:lpstr>Calibri</vt:lpstr>
      <vt:lpstr>Wingdings</vt:lpstr>
      <vt:lpstr>Office Theme</vt:lpstr>
      <vt:lpstr>Office Theme</vt:lpstr>
      <vt:lpstr>Annual SFSP Sponsor Staff Training  Spring 2026</vt:lpstr>
      <vt:lpstr>ATTENTION! IDOE Disclaimer</vt:lpstr>
      <vt:lpstr>Training Key:</vt:lpstr>
      <vt:lpstr>Preliminary Reminders</vt:lpstr>
      <vt:lpstr>SFSP SITE STAFF TRAINING</vt:lpstr>
      <vt:lpstr>SFSP Purpose</vt:lpstr>
      <vt:lpstr>PowerPoint Presentation</vt:lpstr>
      <vt:lpstr>Site Selection</vt:lpstr>
      <vt:lpstr>Site Rules</vt:lpstr>
      <vt:lpstr>Program Adult vs. Non-Program Adult</vt:lpstr>
      <vt:lpstr>Program Adult vs. Non-Program Adult Meals</vt:lpstr>
      <vt:lpstr>Site Rules</vt:lpstr>
      <vt:lpstr>Site Rules</vt:lpstr>
      <vt:lpstr>Site Rules for Congregate Site</vt:lpstr>
      <vt:lpstr>Share Table</vt:lpstr>
      <vt:lpstr>Share Table Reminders</vt:lpstr>
      <vt:lpstr>Share Table Reminders</vt:lpstr>
      <vt:lpstr>Meal Pattern </vt:lpstr>
      <vt:lpstr>Meal Pattern</vt:lpstr>
      <vt:lpstr>Congregate Meals</vt:lpstr>
      <vt:lpstr>Children must be present to receive a meal</vt:lpstr>
      <vt:lpstr>Non-Congregate Meal Service</vt:lpstr>
      <vt:lpstr>Local Program Procedures</vt:lpstr>
      <vt:lpstr>Meal Counting</vt:lpstr>
      <vt:lpstr>Let’s Review Meal Counting Form</vt:lpstr>
      <vt:lpstr>Meal Count Form</vt:lpstr>
      <vt:lpstr>Meal Count Form</vt:lpstr>
      <vt:lpstr>Meal Count Form</vt:lpstr>
      <vt:lpstr>Meal Count Form</vt:lpstr>
      <vt:lpstr>Meal Count Form</vt:lpstr>
      <vt:lpstr>Meal Counting Questions? </vt:lpstr>
      <vt:lpstr>Food Safety</vt:lpstr>
      <vt:lpstr>Food Safety</vt:lpstr>
      <vt:lpstr>Food Safety</vt:lpstr>
      <vt:lpstr>Food Safety</vt:lpstr>
      <vt:lpstr>Daily Site Reminders</vt:lpstr>
      <vt:lpstr>Questions?</vt:lpstr>
      <vt:lpstr>Civil Rights </vt:lpstr>
      <vt:lpstr>Civil Rights</vt:lpstr>
      <vt:lpstr>Civil Rights</vt:lpstr>
      <vt:lpstr>Civil Rights</vt:lpstr>
      <vt:lpstr>Civil Rights</vt:lpstr>
      <vt:lpstr>Civil Rights</vt:lpstr>
      <vt:lpstr>Civil Rights</vt:lpstr>
      <vt:lpstr>Civil Rights Complaints</vt:lpstr>
      <vt:lpstr>Civil Rights</vt:lpstr>
      <vt:lpstr>Civil Rights</vt:lpstr>
      <vt:lpstr>Civil Rights</vt:lpstr>
      <vt:lpstr>Site Supervisor Training </vt:lpstr>
      <vt:lpstr>Site Supervisor</vt:lpstr>
      <vt:lpstr>Site Supervisor</vt:lpstr>
      <vt:lpstr>Managing Reimbursable Meal Service</vt:lpstr>
      <vt:lpstr>Maintaining Meal Count Documentation</vt:lpstr>
      <vt:lpstr>Maintain Meal Pattern Compliance Documentation</vt:lpstr>
      <vt:lpstr>Menu Example for RNC Multi-Day Distribution Site</vt:lpstr>
      <vt:lpstr>Production Record Example</vt:lpstr>
      <vt:lpstr>Maintain Delivery Receipts</vt:lpstr>
      <vt:lpstr>Communicate Meal Delivery Changes</vt:lpstr>
      <vt:lpstr>Food Safety is Critical</vt:lpstr>
      <vt:lpstr>Ensure Civil Rights Compliance</vt:lpstr>
      <vt:lpstr>Inform the SFSP Director of Changes</vt:lpstr>
      <vt:lpstr>Submit all Required Documentation </vt:lpstr>
      <vt:lpstr>Safety First!</vt:lpstr>
      <vt:lpstr>First Week Reminders</vt:lpstr>
      <vt:lpstr>Communicating with Customers</vt:lpstr>
      <vt:lpstr>Engaging Kids</vt:lpstr>
      <vt:lpstr>Site Supervisor Questions? </vt:lpstr>
      <vt:lpstr>Sponsor Monitor Training</vt:lpstr>
      <vt:lpstr>Role of the Monitor</vt:lpstr>
      <vt:lpstr>Monitoring Observations</vt:lpstr>
      <vt:lpstr>Monitor Job Responsibilities</vt:lpstr>
      <vt:lpstr>Monitor Job Responsibilities</vt:lpstr>
      <vt:lpstr>Monitor Reminder</vt:lpstr>
      <vt:lpstr>Pre-Operational Site Visit</vt:lpstr>
      <vt:lpstr>Site Visit – within the first 2 weeks</vt:lpstr>
      <vt:lpstr>PowerPoint Presentation</vt:lpstr>
      <vt:lpstr>Site Visit</vt:lpstr>
      <vt:lpstr>Site Review - within the first 4 weeks</vt:lpstr>
      <vt:lpstr>Site Review Reminders</vt:lpstr>
      <vt:lpstr>Completion of the Site Review Form</vt:lpstr>
      <vt:lpstr>Completion of the Site Review Form</vt:lpstr>
      <vt:lpstr>Completion of the Site Review Form</vt:lpstr>
      <vt:lpstr>Completion of the Site Review Form</vt:lpstr>
      <vt:lpstr>Complete Racial &amp; Ethnic form with Site Review</vt:lpstr>
      <vt:lpstr>Racial &amp; Ethnic Data</vt:lpstr>
      <vt:lpstr>Completion of the Site Review Form</vt:lpstr>
      <vt:lpstr>Follow-up Review</vt:lpstr>
      <vt:lpstr>Record Keeping</vt:lpstr>
      <vt:lpstr>Planning Your Reviews</vt:lpstr>
      <vt:lpstr>Planning Your Reviews</vt:lpstr>
      <vt:lpstr>Non-Congregate Meal Service</vt:lpstr>
      <vt:lpstr>Meal Distribution Methods </vt:lpstr>
      <vt:lpstr>Non-Congregate Meal Service Requirements</vt:lpstr>
      <vt:lpstr>Other NC Meal Service Reminders</vt:lpstr>
      <vt:lpstr>Non-Congregate Meal Service Integrity Plan </vt:lpstr>
      <vt:lpstr>Local Integrity Plan Overview </vt:lpstr>
      <vt:lpstr>Integrity Plan Overview Continued: </vt:lpstr>
      <vt:lpstr>Integrity Plan Overview Continued: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SFSP Staff Training  Spring 2022</dc:title>
  <dc:creator>Pentzer, Gretchen</dc:creator>
  <cp:lastModifiedBy>Skinner, Tina</cp:lastModifiedBy>
  <cp:revision>143</cp:revision>
  <dcterms:created xsi:type="dcterms:W3CDTF">2017-12-28T18:03:12Z</dcterms:created>
  <dcterms:modified xsi:type="dcterms:W3CDTF">2026-04-22T01:48:50Z</dcterms:modified>
</cp:coreProperties>
</file>