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1"/>
  </p:notesMasterIdLst>
  <p:sldIdLst>
    <p:sldId id="256" r:id="rId2"/>
    <p:sldId id="274" r:id="rId3"/>
    <p:sldId id="277" r:id="rId4"/>
    <p:sldId id="278" r:id="rId5"/>
    <p:sldId id="279" r:id="rId6"/>
    <p:sldId id="280" r:id="rId7"/>
    <p:sldId id="281" r:id="rId8"/>
    <p:sldId id="284"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13" r:id="rId33"/>
    <p:sldId id="314" r:id="rId34"/>
    <p:sldId id="306" r:id="rId35"/>
    <p:sldId id="315" r:id="rId36"/>
    <p:sldId id="307" r:id="rId37"/>
    <p:sldId id="308" r:id="rId38"/>
    <p:sldId id="309" r:id="rId39"/>
    <p:sldId id="262" r:id="rId40"/>
  </p:sldIdLst>
  <p:sldSz cx="9144000" cy="5143500" type="screen16x9"/>
  <p:notesSz cx="6858000" cy="9144000"/>
  <p:embeddedFontLst>
    <p:embeddedFont>
      <p:font typeface="Bebas Neue" panose="020B0606020202050201" pitchFamily="34" charset="0"/>
      <p:regular r:id="rId42"/>
    </p:embeddedFont>
    <p:embeddedFont>
      <p:font typeface="Calibri" panose="020F0502020204030204" pitchFamily="34" charset="0"/>
      <p:regular r:id="rId43"/>
      <p:bold r:id="rId44"/>
      <p:italic r:id="rId45"/>
      <p:boldItalic r:id="rId46"/>
    </p:embeddedFont>
    <p:embeddedFont>
      <p:font typeface="Oswald" panose="00000500000000000000" pitchFamily="2" charset="0"/>
      <p:regular r:id="rId47"/>
      <p:bold r:id="rId48"/>
    </p:embeddedFont>
    <p:embeddedFont>
      <p:font typeface="Saira Semi Condensed" panose="020B0604020202020204" charset="0"/>
      <p:regular r:id="rId49"/>
      <p:bold r:id="rId50"/>
    </p:embeddedFont>
    <p:embeddedFont>
      <p:font typeface="Saira SemiCondensed Light"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1DA77-CF96-4F11-ABBC-8D0BB5614570}" v="59" dt="2023-05-09T14:22:51.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42" autoAdjust="0"/>
  </p:normalViewPr>
  <p:slideViewPr>
    <p:cSldViewPr snapToGrid="0">
      <p:cViewPr varScale="1">
        <p:scale>
          <a:sx n="75" d="100"/>
          <a:sy n="75" d="100"/>
        </p:scale>
        <p:origin x="102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2d7a7853c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2d7a7853c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d7a7853c_0_15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2d7a7853c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100000">
              <a:schemeClr val="accent1"/>
            </a:gs>
          </a:gsLst>
          <a:lin ang="0" scaled="0"/>
        </a:gradFill>
        <a:effectLst/>
      </p:bgPr>
    </p:bg>
    <p:spTree>
      <p:nvGrpSpPr>
        <p:cNvPr id="1" name="Shape 54"/>
        <p:cNvGrpSpPr/>
        <p:nvPr/>
      </p:nvGrpSpPr>
      <p:grpSpPr>
        <a:xfrm>
          <a:off x="0" y="0"/>
          <a:ext cx="0" cy="0"/>
          <a:chOff x="0" y="0"/>
          <a:chExt cx="0" cy="0"/>
        </a:xfrm>
      </p:grpSpPr>
      <p:sp>
        <p:nvSpPr>
          <p:cNvPr id="55" name="Google Shape;55;p14"/>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0B0D18">
              <a:alpha val="2235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 name="Google Shape;56;p14"/>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 name="Google Shape;57;p14"/>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 name="Google Shape;58;p14"/>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 name="Google Shape;59;p14"/>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 name="Google Shape;60;p14"/>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 name="Google Shape;61;p14"/>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2" name="Google Shape;62;p14"/>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3" name="Google Shape;63;p14"/>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4" name="Google Shape;64;p14"/>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5" name="Google Shape;65;p14"/>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6" name="Google Shape;66;p14"/>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7" name="Google Shape;67;p14"/>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 name="Google Shape;68;p14"/>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9" name="Google Shape;69;p14"/>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 name="Google Shape;70;p14"/>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71" name="Google Shape;71;p14"/>
          <p:cNvGrpSpPr/>
          <p:nvPr/>
        </p:nvGrpSpPr>
        <p:grpSpPr>
          <a:xfrm>
            <a:off x="6677976" y="4591049"/>
            <a:ext cx="872008" cy="585306"/>
            <a:chOff x="6677976" y="4591049"/>
            <a:chExt cx="872008" cy="585306"/>
          </a:xfrm>
        </p:grpSpPr>
        <p:sp>
          <p:nvSpPr>
            <p:cNvPr id="72" name="Google Shape;72;p14"/>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3" name="Google Shape;73;p14"/>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4" name="Google Shape;74;p14"/>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5" name="Google Shape;75;p14"/>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6" name="Google Shape;76;p14"/>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7" name="Google Shape;77;p14"/>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8" name="Google Shape;78;p14"/>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9" name="Google Shape;79;p14"/>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0" name="Google Shape;80;p14"/>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1" name="Google Shape;81;p14"/>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2" name="Google Shape;82;p14"/>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3" name="Google Shape;83;p14"/>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4" name="Google Shape;84;p14"/>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5" name="Google Shape;85;p14"/>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6" name="Google Shape;86;p14"/>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7" name="Google Shape;87;p14"/>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8" name="Google Shape;88;p14"/>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9" name="Google Shape;89;p14"/>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0" name="Google Shape;90;p14"/>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1" name="Google Shape;91;p14"/>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2" name="Google Shape;92;p14"/>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3" name="Google Shape;93;p14"/>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4" name="Google Shape;94;p14"/>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5" name="Google Shape;95;p14"/>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6" name="Google Shape;96;p14"/>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7" name="Google Shape;97;p14"/>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8" name="Google Shape;98;p14"/>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9" name="Google Shape;99;p14"/>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0" name="Google Shape;100;p14"/>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1" name="Google Shape;101;p14"/>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p14"/>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3" name="Google Shape;103;p14"/>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4" name="Google Shape;104;p14"/>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5" name="Google Shape;105;p14"/>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14"/>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14"/>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14"/>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14"/>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14"/>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14"/>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14"/>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14"/>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14"/>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14"/>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14"/>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14"/>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14"/>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14"/>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14"/>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 name="Google Shape;121;p14"/>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 name="Google Shape;122;p14"/>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 name="Google Shape;123;p14"/>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 name="Google Shape;124;p14"/>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 name="Google Shape;125;p14"/>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 name="Google Shape;126;p14"/>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 name="Google Shape;127;p14"/>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14"/>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14"/>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14"/>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 name="Google Shape;131;p14"/>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 name="Google Shape;132;p14"/>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3" name="Google Shape;133;p14"/>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4" name="Google Shape;134;p14"/>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5" name="Google Shape;135;p14"/>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6" name="Google Shape;136;p14"/>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7" name="Google Shape;137;p14"/>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8" name="Google Shape;138;p14"/>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9" name="Google Shape;139;p14"/>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0" name="Google Shape;140;p14"/>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1" name="Google Shape;141;p14"/>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2" name="Google Shape;142;p14"/>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3" name="Google Shape;143;p14"/>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4" name="Google Shape;144;p14"/>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5" name="Google Shape;145;p14"/>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6" name="Google Shape;146;p14"/>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7" name="Google Shape;147;p14"/>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8" name="Google Shape;148;p14"/>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9" name="Google Shape;149;p14"/>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0" name="Google Shape;150;p14"/>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1" name="Google Shape;151;p14"/>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2" name="Google Shape;152;p14"/>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3" name="Google Shape;153;p14"/>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4" name="Google Shape;154;p14"/>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5" name="Google Shape;155;p14"/>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 name="Google Shape;156;p14"/>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 name="Google Shape;157;p14"/>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158" name="Google Shape;158;p14"/>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SzPts val="4000"/>
              <a:buFont typeface="Oswald"/>
              <a:buNone/>
              <a:defRPr sz="4000" b="1" i="0">
                <a:latin typeface="Oswald"/>
                <a:ea typeface="Oswald"/>
                <a:cs typeface="Oswald"/>
                <a:sym typeface="Oswald"/>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59" name="Google Shape;159;p14"/>
          <p:cNvSpPr txBox="1">
            <a:spLocks noGrp="1"/>
          </p:cNvSpPr>
          <p:nvPr>
            <p:ph type="subTitle" idx="1"/>
          </p:nvPr>
        </p:nvSpPr>
        <p:spPr>
          <a:xfrm>
            <a:off x="489100" y="3036075"/>
            <a:ext cx="3243600" cy="355200"/>
          </a:xfrm>
          <a:prstGeom prst="rect">
            <a:avLst/>
          </a:prstGeom>
        </p:spPr>
        <p:txBody>
          <a:bodyPr spcFirstLastPara="1" wrap="square" lIns="0" tIns="0" rIns="0" bIns="0" anchor="t" anchorCtr="0">
            <a:noAutofit/>
          </a:bodyPr>
          <a:lstStyle>
            <a:lvl1pPr lvl="0" rtl="0">
              <a:spcBef>
                <a:spcPts val="0"/>
              </a:spcBef>
              <a:spcAft>
                <a:spcPts val="0"/>
              </a:spcAft>
              <a:buSzPts val="1800"/>
              <a:buFont typeface="Saira Semi Condensed"/>
              <a:buNone/>
              <a:defRPr sz="1800" b="1">
                <a:solidFill>
                  <a:schemeClr val="accent2"/>
                </a:solidFill>
                <a:latin typeface="Saira Semi Condensed"/>
                <a:ea typeface="Saira Semi Condensed"/>
                <a:cs typeface="Saira Semi Condensed"/>
                <a:sym typeface="Saira Semi Condensed"/>
              </a:defRPr>
            </a:lvl1pPr>
            <a:lvl2pPr lvl="1" rtl="0">
              <a:spcBef>
                <a:spcPts val="1000"/>
              </a:spcBef>
              <a:spcAft>
                <a:spcPts val="0"/>
              </a:spcAft>
              <a:buClr>
                <a:schemeClr val="accent2"/>
              </a:buClr>
              <a:buSzPts val="2400"/>
              <a:buNone/>
              <a:defRPr>
                <a:solidFill>
                  <a:schemeClr val="accent2"/>
                </a:solidFill>
              </a:defRPr>
            </a:lvl2pPr>
            <a:lvl3pPr lvl="2" rtl="0">
              <a:spcBef>
                <a:spcPts val="1000"/>
              </a:spcBef>
              <a:spcAft>
                <a:spcPts val="0"/>
              </a:spcAft>
              <a:buClr>
                <a:schemeClr val="accent2"/>
              </a:buClr>
              <a:buSzPts val="2400"/>
              <a:buNone/>
              <a:defRPr>
                <a:solidFill>
                  <a:schemeClr val="accent2"/>
                </a:solidFill>
              </a:defRPr>
            </a:lvl3pPr>
            <a:lvl4pPr lvl="3" rtl="0">
              <a:spcBef>
                <a:spcPts val="1000"/>
              </a:spcBef>
              <a:spcAft>
                <a:spcPts val="0"/>
              </a:spcAft>
              <a:buClr>
                <a:schemeClr val="accent2"/>
              </a:buClr>
              <a:buSzPts val="2400"/>
              <a:buNone/>
              <a:defRPr>
                <a:solidFill>
                  <a:schemeClr val="accent2"/>
                </a:solidFill>
              </a:defRPr>
            </a:lvl4pPr>
            <a:lvl5pPr lvl="4" rtl="0">
              <a:spcBef>
                <a:spcPts val="1000"/>
              </a:spcBef>
              <a:spcAft>
                <a:spcPts val="0"/>
              </a:spcAft>
              <a:buClr>
                <a:schemeClr val="accent2"/>
              </a:buClr>
              <a:buSzPts val="2400"/>
              <a:buNone/>
              <a:defRPr>
                <a:solidFill>
                  <a:schemeClr val="accent2"/>
                </a:solidFill>
              </a:defRPr>
            </a:lvl5pPr>
            <a:lvl6pPr lvl="5" rtl="0">
              <a:spcBef>
                <a:spcPts val="1000"/>
              </a:spcBef>
              <a:spcAft>
                <a:spcPts val="0"/>
              </a:spcAft>
              <a:buClr>
                <a:schemeClr val="accent2"/>
              </a:buClr>
              <a:buSzPts val="2400"/>
              <a:buNone/>
              <a:defRPr>
                <a:solidFill>
                  <a:schemeClr val="accent2"/>
                </a:solidFill>
              </a:defRPr>
            </a:lvl6pPr>
            <a:lvl7pPr lvl="6" rtl="0">
              <a:spcBef>
                <a:spcPts val="1000"/>
              </a:spcBef>
              <a:spcAft>
                <a:spcPts val="0"/>
              </a:spcAft>
              <a:buClr>
                <a:schemeClr val="accent2"/>
              </a:buClr>
              <a:buSzPts val="2400"/>
              <a:buNone/>
              <a:defRPr>
                <a:solidFill>
                  <a:schemeClr val="accent2"/>
                </a:solidFill>
              </a:defRPr>
            </a:lvl7pPr>
            <a:lvl8pPr lvl="7" rtl="0">
              <a:spcBef>
                <a:spcPts val="1000"/>
              </a:spcBef>
              <a:spcAft>
                <a:spcPts val="0"/>
              </a:spcAft>
              <a:buClr>
                <a:schemeClr val="accent2"/>
              </a:buClr>
              <a:buSzPts val="2400"/>
              <a:buNone/>
              <a:defRPr>
                <a:solidFill>
                  <a:schemeClr val="accent2"/>
                </a:solidFill>
              </a:defRPr>
            </a:lvl8pPr>
            <a:lvl9pPr lvl="8" rtl="0">
              <a:spcBef>
                <a:spcPts val="1000"/>
              </a:spcBef>
              <a:spcAft>
                <a:spcPts val="1000"/>
              </a:spcAft>
              <a:buClr>
                <a:schemeClr val="accent2"/>
              </a:buClr>
              <a:buSzPts val="2400"/>
              <a:buNone/>
              <a:defRPr>
                <a:solidFill>
                  <a:schemeClr val="accent2"/>
                </a:solidFill>
              </a:defRPr>
            </a:lvl9pPr>
          </a:lstStyle>
          <a:p>
            <a:endParaRPr/>
          </a:p>
        </p:txBody>
      </p:sp>
      <p:pic>
        <p:nvPicPr>
          <p:cNvPr id="160" name="Google Shape;160;p14"/>
          <p:cNvPicPr preferRelativeResize="0"/>
          <p:nvPr/>
        </p:nvPicPr>
        <p:blipFill>
          <a:blip r:embed="rId2">
            <a:alphaModFix/>
          </a:blip>
          <a:stretch>
            <a:fillRect/>
          </a:stretch>
        </p:blipFill>
        <p:spPr>
          <a:xfrm>
            <a:off x="844399" y="4906625"/>
            <a:ext cx="294053" cy="256725"/>
          </a:xfrm>
          <a:prstGeom prst="rect">
            <a:avLst/>
          </a:prstGeom>
          <a:noFill/>
          <a:ln>
            <a:noFill/>
          </a:ln>
        </p:spPr>
      </p:pic>
      <p:sp>
        <p:nvSpPr>
          <p:cNvPr id="161" name="Google Shape;161;p14"/>
          <p:cNvSpPr txBox="1"/>
          <p:nvPr/>
        </p:nvSpPr>
        <p:spPr>
          <a:xfrm>
            <a:off x="1090601" y="4866975"/>
            <a:ext cx="1868400" cy="184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inverse">
  <p:cSld name="TITLE_1_2">
    <p:bg>
      <p:bgPr>
        <a:solidFill>
          <a:schemeClr val="dk1"/>
        </a:solidFill>
        <a:effectLst/>
      </p:bgPr>
    </p:bg>
    <p:spTree>
      <p:nvGrpSpPr>
        <p:cNvPr id="1" name="Shape 162"/>
        <p:cNvGrpSpPr/>
        <p:nvPr/>
      </p:nvGrpSpPr>
      <p:grpSpPr>
        <a:xfrm>
          <a:off x="0" y="0"/>
          <a:ext cx="0" cy="0"/>
          <a:chOff x="0" y="0"/>
          <a:chExt cx="0" cy="0"/>
        </a:xfrm>
      </p:grpSpPr>
      <p:sp>
        <p:nvSpPr>
          <p:cNvPr id="163" name="Google Shape;163;p15"/>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 name="Google Shape;164;p15"/>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 name="Google Shape;165;p15"/>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 name="Google Shape;166;p15"/>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 name="Google Shape;167;p15"/>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 name="Google Shape;168;p15"/>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 name="Google Shape;169;p15"/>
          <p:cNvSpPr/>
          <p:nvPr/>
        </p:nvSpPr>
        <p:spPr>
          <a:xfrm>
            <a:off x="-2" y="4048124"/>
            <a:ext cx="1107756" cy="783432"/>
          </a:xfrm>
          <a:custGeom>
            <a:avLst/>
            <a:gdLst/>
            <a:ahLst/>
            <a:cxnLst/>
            <a:rect l="l" t="t" r="r" b="b"/>
            <a:pathLst>
              <a:path w="21600" h="21600" extrusionOk="0">
                <a:moveTo>
                  <a:pt x="0" y="20234"/>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 name="Google Shape;170;p15"/>
          <p:cNvSpPr/>
          <p:nvPr/>
        </p:nvSpPr>
        <p:spPr>
          <a:xfrm>
            <a:off x="-2" y="4342923"/>
            <a:ext cx="1047276" cy="752490"/>
          </a:xfrm>
          <a:custGeom>
            <a:avLst/>
            <a:gdLst/>
            <a:ahLst/>
            <a:cxnLst/>
            <a:rect l="l" t="t" r="r" b="b"/>
            <a:pathLst>
              <a:path w="21600" h="21600" extrusionOk="0">
                <a:moveTo>
                  <a:pt x="0" y="19563"/>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 name="Google Shape;171;p15"/>
          <p:cNvSpPr/>
          <p:nvPr/>
        </p:nvSpPr>
        <p:spPr>
          <a:xfrm>
            <a:off x="-1" y="3853337"/>
            <a:ext cx="1089180" cy="791532"/>
          </a:xfrm>
          <a:custGeom>
            <a:avLst/>
            <a:gdLst/>
            <a:ahLst/>
            <a:cxnLst/>
            <a:rect l="l" t="t" r="r" b="b"/>
            <a:pathLst>
              <a:path w="21600" h="21600" extrusionOk="0">
                <a:moveTo>
                  <a:pt x="0" y="19131"/>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 name="Google Shape;172;p15"/>
          <p:cNvSpPr/>
          <p:nvPr/>
        </p:nvSpPr>
        <p:spPr>
          <a:xfrm>
            <a:off x="475" y="3951921"/>
            <a:ext cx="816318" cy="585306"/>
          </a:xfrm>
          <a:custGeom>
            <a:avLst/>
            <a:gdLst/>
            <a:ahLst/>
            <a:cxnLst/>
            <a:rect l="l" t="t" r="r" b="b"/>
            <a:pathLst>
              <a:path w="21600" h="21600" extrusionOk="0">
                <a:moveTo>
                  <a:pt x="21600" y="0"/>
                </a:moveTo>
                <a:lnTo>
                  <a:pt x="0" y="18911"/>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 name="Google Shape;173;p15"/>
          <p:cNvSpPr/>
          <p:nvPr/>
        </p:nvSpPr>
        <p:spPr>
          <a:xfrm>
            <a:off x="-1" y="4626292"/>
            <a:ext cx="333828" cy="250992"/>
          </a:xfrm>
          <a:custGeom>
            <a:avLst/>
            <a:gdLst/>
            <a:ahLst/>
            <a:cxnLst/>
            <a:rect l="l" t="t" r="r" b="b"/>
            <a:pathLst>
              <a:path w="21600" h="21600" extrusionOk="0">
                <a:moveTo>
                  <a:pt x="0" y="17829"/>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 name="Google Shape;174;p15"/>
          <p:cNvSpPr/>
          <p:nvPr/>
        </p:nvSpPr>
        <p:spPr>
          <a:xfrm>
            <a:off x="188593" y="4570094"/>
            <a:ext cx="868698" cy="573426"/>
          </a:xfrm>
          <a:custGeom>
            <a:avLst/>
            <a:gdLst/>
            <a:ahLst/>
            <a:cxnLst/>
            <a:rect l="l" t="t" r="r" b="b"/>
            <a:pathLst>
              <a:path w="21600" h="21600" extrusionOk="0">
                <a:moveTo>
                  <a:pt x="0" y="21600"/>
                </a:moveTo>
                <a:lnTo>
                  <a:pt x="995"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 name="Google Shape;175;p15"/>
          <p:cNvSpPr/>
          <p:nvPr/>
        </p:nvSpPr>
        <p:spPr>
          <a:xfrm>
            <a:off x="293845" y="4740592"/>
            <a:ext cx="611010" cy="402894"/>
          </a:xfrm>
          <a:custGeom>
            <a:avLst/>
            <a:gdLst/>
            <a:ahLst/>
            <a:cxnLst/>
            <a:rect l="l" t="t" r="r" b="b"/>
            <a:pathLst>
              <a:path w="21600" h="21600" extrusionOk="0">
                <a:moveTo>
                  <a:pt x="21600" y="0"/>
                </a:moveTo>
                <a:lnTo>
                  <a:pt x="0" y="21600"/>
                </a:lnTo>
                <a:lnTo>
                  <a:pt x="1532"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 name="Google Shape;176;p15"/>
          <p:cNvSpPr/>
          <p:nvPr/>
        </p:nvSpPr>
        <p:spPr>
          <a:xfrm>
            <a:off x="43813" y="4886800"/>
            <a:ext cx="445284" cy="256716"/>
          </a:xfrm>
          <a:custGeom>
            <a:avLst/>
            <a:gdLst/>
            <a:ahLst/>
            <a:cxnLst/>
            <a:rect l="l" t="t" r="r" b="b"/>
            <a:pathLst>
              <a:path w="21600" h="21600" extrusionOk="0">
                <a:moveTo>
                  <a:pt x="0" y="21600"/>
                </a:moveTo>
                <a:lnTo>
                  <a:pt x="6099"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 name="Google Shape;177;p15"/>
          <p:cNvSpPr/>
          <p:nvPr/>
        </p:nvSpPr>
        <p:spPr>
          <a:xfrm>
            <a:off x="-2" y="3945254"/>
            <a:ext cx="1460160" cy="1026810"/>
          </a:xfrm>
          <a:custGeom>
            <a:avLst/>
            <a:gdLst/>
            <a:ahLst/>
            <a:cxnLst/>
            <a:rect l="l" t="t" r="r" b="b"/>
            <a:pathLst>
              <a:path w="21600" h="21600" extrusionOk="0">
                <a:moveTo>
                  <a:pt x="0" y="20458"/>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 name="Google Shape;178;p15"/>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 name="Google Shape;179;p15"/>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 name="Google Shape;180;p15"/>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1" name="Google Shape;181;p15"/>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2" name="Google Shape;182;p15"/>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3" name="Google Shape;183;p15"/>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4" name="Google Shape;184;p15"/>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5" name="Google Shape;185;p15"/>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6" name="Google Shape;186;p15"/>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7" name="Google Shape;187;p15"/>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188" name="Google Shape;188;p15"/>
          <p:cNvGrpSpPr/>
          <p:nvPr/>
        </p:nvGrpSpPr>
        <p:grpSpPr>
          <a:xfrm>
            <a:off x="6677976" y="4591049"/>
            <a:ext cx="872008" cy="585306"/>
            <a:chOff x="6677976" y="4591049"/>
            <a:chExt cx="872008" cy="585306"/>
          </a:xfrm>
        </p:grpSpPr>
        <p:sp>
          <p:nvSpPr>
            <p:cNvPr id="189" name="Google Shape;189;p15"/>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0" name="Google Shape;190;p15"/>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1" name="Google Shape;191;p15"/>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2" name="Google Shape;192;p15"/>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3" name="Google Shape;193;p15"/>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4" name="Google Shape;194;p15"/>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5" name="Google Shape;195;p15"/>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6" name="Google Shape;196;p15"/>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7" name="Google Shape;197;p15"/>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8" name="Google Shape;198;p15"/>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9" name="Google Shape;199;p15"/>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0" name="Google Shape;200;p15"/>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1" name="Google Shape;201;p15"/>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2" name="Google Shape;202;p15"/>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3" name="Google Shape;203;p15"/>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4" name="Google Shape;204;p15"/>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5" name="Google Shape;205;p15"/>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6" name="Google Shape;206;p15"/>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7" name="Google Shape;207;p15"/>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8" name="Google Shape;208;p15"/>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9" name="Google Shape;209;p15"/>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0" name="Google Shape;210;p15"/>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1" name="Google Shape;211;p15"/>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2" name="Google Shape;212;p15"/>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 name="Google Shape;213;p15"/>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 name="Google Shape;214;p15"/>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 name="Google Shape;215;p15"/>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 name="Google Shape;216;p15"/>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 name="Google Shape;217;p15"/>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 name="Google Shape;218;p15"/>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 name="Google Shape;219;p15"/>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 name="Google Shape;220;p15"/>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 name="Google Shape;221;p15"/>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 name="Google Shape;222;p15"/>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 name="Google Shape;223;p15"/>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 name="Google Shape;224;p15"/>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 name="Google Shape;225;p15"/>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6" name="Google Shape;226;p15"/>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7" name="Google Shape;227;p15"/>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8" name="Google Shape;228;p15"/>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9" name="Google Shape;229;p15"/>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0" name="Google Shape;230;p15"/>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1" name="Google Shape;231;p15"/>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2" name="Google Shape;232;p15"/>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3" name="Google Shape;233;p15"/>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4" name="Google Shape;234;p15"/>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5" name="Google Shape;235;p15"/>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6" name="Google Shape;236;p15"/>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7" name="Google Shape;237;p15"/>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8" name="Google Shape;238;p15"/>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9" name="Google Shape;239;p15"/>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0" name="Google Shape;240;p15"/>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1" name="Google Shape;241;p15"/>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2" name="Google Shape;242;p15"/>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3" name="Google Shape;243;p15"/>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4" name="Google Shape;244;p15"/>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5" name="Google Shape;245;p15"/>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6" name="Google Shape;246;p15"/>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7" name="Google Shape;247;p15"/>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8" name="Google Shape;248;p15"/>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9" name="Google Shape;249;p15"/>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0" name="Google Shape;250;p15"/>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1" name="Google Shape;251;p15"/>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2" name="Google Shape;252;p15"/>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3" name="Google Shape;253;p15"/>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 name="Google Shape;254;p15"/>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 name="Google Shape;255;p15"/>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6" name="Google Shape;256;p15"/>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7" name="Google Shape;257;p15"/>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8" name="Google Shape;258;p15"/>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9" name="Google Shape;259;p15"/>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0" name="Google Shape;260;p15"/>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1" name="Google Shape;261;p15"/>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2" name="Google Shape;262;p15"/>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3" name="Google Shape;263;p15"/>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4" name="Google Shape;264;p15"/>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5" name="Google Shape;265;p15"/>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6" name="Google Shape;266;p15"/>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7" name="Google Shape;267;p15"/>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8" name="Google Shape;268;p15"/>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9" name="Google Shape;269;p15"/>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0" name="Google Shape;270;p15"/>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1" name="Google Shape;271;p15"/>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2" name="Google Shape;272;p15"/>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3" name="Google Shape;273;p15"/>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4" name="Google Shape;274;p15"/>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275" name="Google Shape;275;p15"/>
          <p:cNvGrpSpPr/>
          <p:nvPr/>
        </p:nvGrpSpPr>
        <p:grpSpPr>
          <a:xfrm>
            <a:off x="-45720" y="1170144"/>
            <a:ext cx="864886" cy="1040119"/>
            <a:chOff x="-45720" y="1170144"/>
            <a:chExt cx="864886" cy="1040119"/>
          </a:xfrm>
        </p:grpSpPr>
        <p:sp>
          <p:nvSpPr>
            <p:cNvPr id="276" name="Google Shape;276;p15"/>
            <p:cNvSpPr/>
            <p:nvPr/>
          </p:nvSpPr>
          <p:spPr>
            <a:xfrm>
              <a:off x="483394" y="117014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7" name="Google Shape;277;p15"/>
            <p:cNvSpPr/>
            <p:nvPr/>
          </p:nvSpPr>
          <p:spPr>
            <a:xfrm>
              <a:off x="518160" y="1249678"/>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8" name="Google Shape;278;p15"/>
            <p:cNvSpPr/>
            <p:nvPr/>
          </p:nvSpPr>
          <p:spPr>
            <a:xfrm>
              <a:off x="553402" y="132873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9" name="Google Shape;279;p15"/>
            <p:cNvSpPr/>
            <p:nvPr/>
          </p:nvSpPr>
          <p:spPr>
            <a:xfrm>
              <a:off x="588169" y="140779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0" name="Google Shape;280;p15"/>
            <p:cNvSpPr/>
            <p:nvPr/>
          </p:nvSpPr>
          <p:spPr>
            <a:xfrm>
              <a:off x="622935" y="1486851"/>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1" name="Google Shape;281;p15"/>
            <p:cNvSpPr/>
            <p:nvPr/>
          </p:nvSpPr>
          <p:spPr>
            <a:xfrm>
              <a:off x="658177" y="1566384"/>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2" name="Google Shape;282;p15"/>
            <p:cNvSpPr/>
            <p:nvPr/>
          </p:nvSpPr>
          <p:spPr>
            <a:xfrm>
              <a:off x="692944" y="164544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3" name="Google Shape;283;p15"/>
            <p:cNvSpPr/>
            <p:nvPr/>
          </p:nvSpPr>
          <p:spPr>
            <a:xfrm>
              <a:off x="728186" y="172450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4" name="Google Shape;284;p15"/>
            <p:cNvSpPr/>
            <p:nvPr/>
          </p:nvSpPr>
          <p:spPr>
            <a:xfrm>
              <a:off x="762952" y="180355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5" name="Google Shape;285;p15"/>
            <p:cNvSpPr/>
            <p:nvPr/>
          </p:nvSpPr>
          <p:spPr>
            <a:xfrm>
              <a:off x="410050" y="120253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6" name="Google Shape;286;p15"/>
            <p:cNvSpPr/>
            <p:nvPr/>
          </p:nvSpPr>
          <p:spPr>
            <a:xfrm>
              <a:off x="444818" y="128206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7" name="Google Shape;287;p15"/>
            <p:cNvSpPr/>
            <p:nvPr/>
          </p:nvSpPr>
          <p:spPr>
            <a:xfrm>
              <a:off x="479583" y="1361120"/>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8" name="Google Shape;288;p15"/>
            <p:cNvSpPr/>
            <p:nvPr/>
          </p:nvSpPr>
          <p:spPr>
            <a:xfrm>
              <a:off x="514825" y="144017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9" name="Google Shape;289;p15"/>
            <p:cNvSpPr/>
            <p:nvPr/>
          </p:nvSpPr>
          <p:spPr>
            <a:xfrm>
              <a:off x="549593" y="151923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0" name="Google Shape;290;p15"/>
            <p:cNvSpPr/>
            <p:nvPr/>
          </p:nvSpPr>
          <p:spPr>
            <a:xfrm>
              <a:off x="584358" y="1598770"/>
              <a:ext cx="56700" cy="49518"/>
            </a:xfrm>
            <a:custGeom>
              <a:avLst/>
              <a:gdLst/>
              <a:ahLst/>
              <a:cxnLst/>
              <a:rect l="l" t="t" r="r" b="b"/>
              <a:pathLst>
                <a:path w="21600" h="21600" extrusionOk="0">
                  <a:moveTo>
                    <a:pt x="8531"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1" name="Google Shape;291;p15"/>
            <p:cNvSpPr/>
            <p:nvPr/>
          </p:nvSpPr>
          <p:spPr>
            <a:xfrm>
              <a:off x="619601" y="167782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2" name="Google Shape;292;p15"/>
            <p:cNvSpPr/>
            <p:nvPr/>
          </p:nvSpPr>
          <p:spPr>
            <a:xfrm>
              <a:off x="654367" y="175688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3" name="Google Shape;293;p15"/>
            <p:cNvSpPr/>
            <p:nvPr/>
          </p:nvSpPr>
          <p:spPr>
            <a:xfrm>
              <a:off x="689610" y="183594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4" name="Google Shape;294;p15"/>
            <p:cNvSpPr/>
            <p:nvPr/>
          </p:nvSpPr>
          <p:spPr>
            <a:xfrm>
              <a:off x="336232" y="1235390"/>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5" name="Google Shape;295;p15"/>
            <p:cNvSpPr/>
            <p:nvPr/>
          </p:nvSpPr>
          <p:spPr>
            <a:xfrm>
              <a:off x="371475" y="131444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6" name="Google Shape;296;p15"/>
            <p:cNvSpPr/>
            <p:nvPr/>
          </p:nvSpPr>
          <p:spPr>
            <a:xfrm>
              <a:off x="406241" y="139350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7" name="Google Shape;297;p15"/>
            <p:cNvSpPr/>
            <p:nvPr/>
          </p:nvSpPr>
          <p:spPr>
            <a:xfrm>
              <a:off x="441007" y="147256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8" name="Google Shape;298;p15"/>
            <p:cNvSpPr/>
            <p:nvPr/>
          </p:nvSpPr>
          <p:spPr>
            <a:xfrm>
              <a:off x="476250" y="155209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9" name="Google Shape;299;p15"/>
            <p:cNvSpPr/>
            <p:nvPr/>
          </p:nvSpPr>
          <p:spPr>
            <a:xfrm>
              <a:off x="511016" y="163115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0" name="Google Shape;300;p15"/>
            <p:cNvSpPr/>
            <p:nvPr/>
          </p:nvSpPr>
          <p:spPr>
            <a:xfrm>
              <a:off x="545782" y="1710212"/>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1" name="Google Shape;301;p15"/>
            <p:cNvSpPr/>
            <p:nvPr/>
          </p:nvSpPr>
          <p:spPr>
            <a:xfrm>
              <a:off x="581025" y="178927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2" name="Google Shape;302;p15"/>
            <p:cNvSpPr/>
            <p:nvPr/>
          </p:nvSpPr>
          <p:spPr>
            <a:xfrm>
              <a:off x="615791" y="18683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3" name="Google Shape;303;p15"/>
            <p:cNvSpPr/>
            <p:nvPr/>
          </p:nvSpPr>
          <p:spPr>
            <a:xfrm>
              <a:off x="262890" y="126777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4" name="Google Shape;304;p15"/>
            <p:cNvSpPr/>
            <p:nvPr/>
          </p:nvSpPr>
          <p:spPr>
            <a:xfrm>
              <a:off x="297656" y="1346833"/>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5" name="Google Shape;305;p15"/>
            <p:cNvSpPr/>
            <p:nvPr/>
          </p:nvSpPr>
          <p:spPr>
            <a:xfrm>
              <a:off x="332899" y="142589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6" name="Google Shape;306;p15"/>
            <p:cNvSpPr/>
            <p:nvPr/>
          </p:nvSpPr>
          <p:spPr>
            <a:xfrm>
              <a:off x="367664" y="150494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7" name="Google Shape;307;p15"/>
            <p:cNvSpPr/>
            <p:nvPr/>
          </p:nvSpPr>
          <p:spPr>
            <a:xfrm>
              <a:off x="402431" y="1584482"/>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8" name="Google Shape;308;p15"/>
            <p:cNvSpPr/>
            <p:nvPr/>
          </p:nvSpPr>
          <p:spPr>
            <a:xfrm>
              <a:off x="437674" y="166353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9" name="Google Shape;309;p15"/>
            <p:cNvSpPr/>
            <p:nvPr/>
          </p:nvSpPr>
          <p:spPr>
            <a:xfrm>
              <a:off x="472439" y="174259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0" name="Google Shape;310;p15"/>
            <p:cNvSpPr/>
            <p:nvPr/>
          </p:nvSpPr>
          <p:spPr>
            <a:xfrm>
              <a:off x="507206" y="182165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1" name="Google Shape;311;p15"/>
            <p:cNvSpPr/>
            <p:nvPr/>
          </p:nvSpPr>
          <p:spPr>
            <a:xfrm>
              <a:off x="542449" y="1901188"/>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2" name="Google Shape;312;p15"/>
            <p:cNvSpPr/>
            <p:nvPr/>
          </p:nvSpPr>
          <p:spPr>
            <a:xfrm>
              <a:off x="189547" y="130016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3" name="Google Shape;313;p15"/>
            <p:cNvSpPr/>
            <p:nvPr/>
          </p:nvSpPr>
          <p:spPr>
            <a:xfrm>
              <a:off x="224313" y="137921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4" name="Google Shape;314;p15"/>
            <p:cNvSpPr/>
            <p:nvPr/>
          </p:nvSpPr>
          <p:spPr>
            <a:xfrm>
              <a:off x="259080" y="1458276"/>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5" name="Google Shape;315;p15"/>
            <p:cNvSpPr/>
            <p:nvPr/>
          </p:nvSpPr>
          <p:spPr>
            <a:xfrm>
              <a:off x="294322" y="1537809"/>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6" name="Google Shape;316;p15"/>
            <p:cNvSpPr/>
            <p:nvPr/>
          </p:nvSpPr>
          <p:spPr>
            <a:xfrm>
              <a:off x="329088" y="161686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7" name="Google Shape;317;p15"/>
            <p:cNvSpPr/>
            <p:nvPr/>
          </p:nvSpPr>
          <p:spPr>
            <a:xfrm>
              <a:off x="363855" y="169592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8" name="Google Shape;318;p15"/>
            <p:cNvSpPr/>
            <p:nvPr/>
          </p:nvSpPr>
          <p:spPr>
            <a:xfrm>
              <a:off x="399097" y="177498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9" name="Google Shape;319;p15"/>
            <p:cNvSpPr/>
            <p:nvPr/>
          </p:nvSpPr>
          <p:spPr>
            <a:xfrm>
              <a:off x="433863" y="185403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0" name="Google Shape;320;p15"/>
            <p:cNvSpPr/>
            <p:nvPr/>
          </p:nvSpPr>
          <p:spPr>
            <a:xfrm>
              <a:off x="468630" y="1933573"/>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1" name="Google Shape;321;p15"/>
            <p:cNvSpPr/>
            <p:nvPr/>
          </p:nvSpPr>
          <p:spPr>
            <a:xfrm>
              <a:off x="115728" y="133254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2" name="Google Shape;322;p15"/>
            <p:cNvSpPr/>
            <p:nvPr/>
          </p:nvSpPr>
          <p:spPr>
            <a:xfrm>
              <a:off x="150971" y="141160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3" name="Google Shape;323;p15"/>
            <p:cNvSpPr/>
            <p:nvPr/>
          </p:nvSpPr>
          <p:spPr>
            <a:xfrm>
              <a:off x="185738" y="149066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4" name="Google Shape;324;p15"/>
            <p:cNvSpPr/>
            <p:nvPr/>
          </p:nvSpPr>
          <p:spPr>
            <a:xfrm>
              <a:off x="220503" y="1570195"/>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5" name="Google Shape;325;p15"/>
            <p:cNvSpPr/>
            <p:nvPr/>
          </p:nvSpPr>
          <p:spPr>
            <a:xfrm>
              <a:off x="255746" y="164925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6" name="Google Shape;326;p15"/>
            <p:cNvSpPr/>
            <p:nvPr/>
          </p:nvSpPr>
          <p:spPr>
            <a:xfrm>
              <a:off x="290513" y="172830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7" name="Google Shape;327;p15"/>
            <p:cNvSpPr/>
            <p:nvPr/>
          </p:nvSpPr>
          <p:spPr>
            <a:xfrm>
              <a:off x="325279" y="1807367"/>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8" name="Google Shape;328;p15"/>
            <p:cNvSpPr/>
            <p:nvPr/>
          </p:nvSpPr>
          <p:spPr>
            <a:xfrm>
              <a:off x="360521" y="188690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9" name="Google Shape;329;p15"/>
            <p:cNvSpPr/>
            <p:nvPr/>
          </p:nvSpPr>
          <p:spPr>
            <a:xfrm>
              <a:off x="395288" y="196595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0" name="Google Shape;330;p15"/>
            <p:cNvSpPr/>
            <p:nvPr/>
          </p:nvSpPr>
          <p:spPr>
            <a:xfrm>
              <a:off x="42386" y="136493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1" name="Google Shape;331;p15"/>
            <p:cNvSpPr/>
            <p:nvPr/>
          </p:nvSpPr>
          <p:spPr>
            <a:xfrm>
              <a:off x="77153" y="144398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2" name="Google Shape;332;p15"/>
            <p:cNvSpPr/>
            <p:nvPr/>
          </p:nvSpPr>
          <p:spPr>
            <a:xfrm>
              <a:off x="112395" y="152352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3" name="Google Shape;333;p15"/>
            <p:cNvSpPr/>
            <p:nvPr/>
          </p:nvSpPr>
          <p:spPr>
            <a:xfrm>
              <a:off x="147161" y="160258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4" name="Google Shape;334;p15"/>
            <p:cNvSpPr/>
            <p:nvPr/>
          </p:nvSpPr>
          <p:spPr>
            <a:xfrm>
              <a:off x="181928" y="1681637"/>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5" name="Google Shape;335;p15"/>
            <p:cNvSpPr/>
            <p:nvPr/>
          </p:nvSpPr>
          <p:spPr>
            <a:xfrm>
              <a:off x="217169" y="1760695"/>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6" name="Google Shape;336;p15"/>
            <p:cNvSpPr/>
            <p:nvPr/>
          </p:nvSpPr>
          <p:spPr>
            <a:xfrm>
              <a:off x="251936" y="183975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7" name="Google Shape;337;p15"/>
            <p:cNvSpPr/>
            <p:nvPr/>
          </p:nvSpPr>
          <p:spPr>
            <a:xfrm>
              <a:off x="286702" y="1919286"/>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8" name="Google Shape;338;p15"/>
            <p:cNvSpPr/>
            <p:nvPr/>
          </p:nvSpPr>
          <p:spPr>
            <a:xfrm>
              <a:off x="321944" y="199834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9" name="Google Shape;339;p15"/>
            <p:cNvSpPr/>
            <p:nvPr/>
          </p:nvSpPr>
          <p:spPr>
            <a:xfrm>
              <a:off x="-31432" y="139731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0" name="Google Shape;340;p15"/>
            <p:cNvSpPr/>
            <p:nvPr/>
          </p:nvSpPr>
          <p:spPr>
            <a:xfrm>
              <a:off x="3810" y="147637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1" name="Google Shape;341;p15"/>
            <p:cNvSpPr/>
            <p:nvPr/>
          </p:nvSpPr>
          <p:spPr>
            <a:xfrm>
              <a:off x="38576" y="155590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2" name="Google Shape;342;p15"/>
            <p:cNvSpPr/>
            <p:nvPr/>
          </p:nvSpPr>
          <p:spPr>
            <a:xfrm>
              <a:off x="73819" y="163496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3" name="Google Shape;343;p15"/>
            <p:cNvSpPr/>
            <p:nvPr/>
          </p:nvSpPr>
          <p:spPr>
            <a:xfrm>
              <a:off x="108584" y="171402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4" name="Google Shape;344;p15"/>
            <p:cNvSpPr/>
            <p:nvPr/>
          </p:nvSpPr>
          <p:spPr>
            <a:xfrm>
              <a:off x="143351" y="179308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5" name="Google Shape;345;p15"/>
            <p:cNvSpPr/>
            <p:nvPr/>
          </p:nvSpPr>
          <p:spPr>
            <a:xfrm>
              <a:off x="178594" y="1872613"/>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6" name="Google Shape;346;p15"/>
            <p:cNvSpPr/>
            <p:nvPr/>
          </p:nvSpPr>
          <p:spPr>
            <a:xfrm>
              <a:off x="213359" y="195167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7" name="Google Shape;347;p15"/>
            <p:cNvSpPr/>
            <p:nvPr/>
          </p:nvSpPr>
          <p:spPr>
            <a:xfrm>
              <a:off x="248125" y="2030728"/>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8" name="Google Shape;348;p15"/>
            <p:cNvSpPr/>
            <p:nvPr/>
          </p:nvSpPr>
          <p:spPr>
            <a:xfrm>
              <a:off x="-34766" y="158829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9" name="Google Shape;349;p15"/>
            <p:cNvSpPr/>
            <p:nvPr/>
          </p:nvSpPr>
          <p:spPr>
            <a:xfrm>
              <a:off x="0" y="166735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0" name="Google Shape;350;p15"/>
            <p:cNvSpPr/>
            <p:nvPr/>
          </p:nvSpPr>
          <p:spPr>
            <a:xfrm>
              <a:off x="35243" y="174640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1" name="Google Shape;351;p15"/>
            <p:cNvSpPr/>
            <p:nvPr/>
          </p:nvSpPr>
          <p:spPr>
            <a:xfrm>
              <a:off x="70008" y="1825940"/>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2" name="Google Shape;352;p15"/>
            <p:cNvSpPr/>
            <p:nvPr/>
          </p:nvSpPr>
          <p:spPr>
            <a:xfrm>
              <a:off x="104775" y="1904998"/>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3" name="Google Shape;353;p15"/>
            <p:cNvSpPr/>
            <p:nvPr/>
          </p:nvSpPr>
          <p:spPr>
            <a:xfrm>
              <a:off x="140017" y="198405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4" name="Google Shape;354;p15"/>
            <p:cNvSpPr/>
            <p:nvPr/>
          </p:nvSpPr>
          <p:spPr>
            <a:xfrm>
              <a:off x="174784" y="206311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5" name="Google Shape;355;p15"/>
            <p:cNvSpPr/>
            <p:nvPr/>
          </p:nvSpPr>
          <p:spPr>
            <a:xfrm>
              <a:off x="-38576" y="1778792"/>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6" name="Google Shape;356;p15"/>
            <p:cNvSpPr/>
            <p:nvPr/>
          </p:nvSpPr>
          <p:spPr>
            <a:xfrm>
              <a:off x="-3333" y="185832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7" name="Google Shape;357;p15"/>
            <p:cNvSpPr/>
            <p:nvPr/>
          </p:nvSpPr>
          <p:spPr>
            <a:xfrm>
              <a:off x="31432" y="193738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8" name="Google Shape;358;p15"/>
            <p:cNvSpPr/>
            <p:nvPr/>
          </p:nvSpPr>
          <p:spPr>
            <a:xfrm>
              <a:off x="66198" y="201644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9" name="Google Shape;359;p15"/>
            <p:cNvSpPr/>
            <p:nvPr/>
          </p:nvSpPr>
          <p:spPr>
            <a:xfrm>
              <a:off x="101441" y="209549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0" name="Google Shape;360;p15"/>
            <p:cNvSpPr/>
            <p:nvPr/>
          </p:nvSpPr>
          <p:spPr>
            <a:xfrm>
              <a:off x="-41910" y="196976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1" name="Google Shape;361;p15"/>
            <p:cNvSpPr/>
            <p:nvPr/>
          </p:nvSpPr>
          <p:spPr>
            <a:xfrm>
              <a:off x="-7144" y="20488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2" name="Google Shape;362;p15"/>
            <p:cNvSpPr/>
            <p:nvPr/>
          </p:nvSpPr>
          <p:spPr>
            <a:xfrm>
              <a:off x="27623" y="212788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3" name="Google Shape;363;p15"/>
            <p:cNvSpPr/>
            <p:nvPr/>
          </p:nvSpPr>
          <p:spPr>
            <a:xfrm>
              <a:off x="-45720" y="2160745"/>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364" name="Google Shape;364;p15"/>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5"/>
        <p:cNvGrpSpPr/>
        <p:nvPr/>
      </p:nvGrpSpPr>
      <p:grpSpPr>
        <a:xfrm>
          <a:off x="0" y="0"/>
          <a:ext cx="0" cy="0"/>
          <a:chOff x="0" y="0"/>
          <a:chExt cx="0" cy="0"/>
        </a:xfrm>
      </p:grpSpPr>
      <p:sp>
        <p:nvSpPr>
          <p:cNvPr id="366" name="Google Shape;366;p16"/>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7" name="Google Shape;367;p16"/>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8" name="Google Shape;368;p16"/>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9" name="Google Shape;369;p16"/>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0" name="Google Shape;370;p16"/>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1" name="Google Shape;371;p16"/>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2" name="Google Shape;372;p16"/>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3" name="Google Shape;373;p16"/>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4" name="Google Shape;374;p16"/>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5" name="Google Shape;375;p16"/>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6" name="Google Shape;376;p16"/>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7" name="Google Shape;377;p16"/>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8" name="Google Shape;378;p16"/>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9" name="Google Shape;379;p1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0" name="Google Shape;380;p16"/>
          <p:cNvSpPr txBox="1">
            <a:spLocks noGrp="1"/>
          </p:cNvSpPr>
          <p:nvPr>
            <p:ph type="body" idx="1"/>
          </p:nvPr>
        </p:nvSpPr>
        <p:spPr>
          <a:xfrm>
            <a:off x="846150" y="1418300"/>
            <a:ext cx="6746700" cy="2893500"/>
          </a:xfrm>
          <a:prstGeom prst="rect">
            <a:avLst/>
          </a:prstGeom>
        </p:spPr>
        <p:txBody>
          <a:bodyPr spcFirstLastPara="1" wrap="square" lIns="0" tIns="0" rIns="0" bIns="0" anchor="t" anchorCtr="0">
            <a:noAutofit/>
          </a:bodyPr>
          <a:lstStyle>
            <a:lvl1pPr marL="457200" lvl="0" indent="-361950" rtl="0">
              <a:spcBef>
                <a:spcPts val="0"/>
              </a:spcBef>
              <a:spcAft>
                <a:spcPts val="0"/>
              </a:spcAft>
              <a:buClr>
                <a:schemeClr val="dk1"/>
              </a:buClr>
              <a:buSzPts val="2100"/>
              <a:buFont typeface="Oswald"/>
              <a:buChar char="●"/>
              <a:defRPr sz="2100" b="1">
                <a:latin typeface="Oswald"/>
                <a:ea typeface="Oswald"/>
                <a:cs typeface="Oswald"/>
                <a:sym typeface="Oswald"/>
              </a:defRPr>
            </a:lvl1pPr>
            <a:lvl2pPr marL="914400" lvl="1" indent="-298450" rtl="0">
              <a:spcBef>
                <a:spcPts val="1000"/>
              </a:spcBef>
              <a:spcAft>
                <a:spcPts val="0"/>
              </a:spcAft>
              <a:buClr>
                <a:schemeClr val="dk1"/>
              </a:buClr>
              <a:buSzPts val="1100"/>
              <a:buFont typeface="Oswald"/>
              <a:buChar char="○"/>
              <a:defRPr sz="1900">
                <a:latin typeface="Oswald"/>
                <a:ea typeface="Oswald"/>
                <a:cs typeface="Oswald"/>
                <a:sym typeface="Oswald"/>
              </a:defRPr>
            </a:lvl2pPr>
            <a:lvl3pPr marL="1371600" lvl="2" indent="-336550" rtl="0">
              <a:spcBef>
                <a:spcPts val="1000"/>
              </a:spcBef>
              <a:spcAft>
                <a:spcPts val="0"/>
              </a:spcAft>
              <a:buClr>
                <a:schemeClr val="dk1"/>
              </a:buClr>
              <a:buSzPts val="1700"/>
              <a:buFont typeface="Oswald"/>
              <a:buChar char="■"/>
              <a:defRPr sz="1700">
                <a:latin typeface="Oswald"/>
                <a:ea typeface="Oswald"/>
                <a:cs typeface="Oswald"/>
                <a:sym typeface="Oswald"/>
              </a:defRPr>
            </a:lvl3pPr>
            <a:lvl4pPr marL="1828800" lvl="3" indent="-323850" rtl="0">
              <a:spcBef>
                <a:spcPts val="1000"/>
              </a:spcBef>
              <a:spcAft>
                <a:spcPts val="0"/>
              </a:spcAft>
              <a:buSzPts val="1500"/>
              <a:buFont typeface="Oswald"/>
              <a:buChar char="●"/>
              <a:defRPr sz="1500">
                <a:latin typeface="Oswald"/>
                <a:ea typeface="Oswald"/>
                <a:cs typeface="Oswald"/>
                <a:sym typeface="Oswald"/>
              </a:defRPr>
            </a:lvl4pPr>
            <a:lvl5pPr marL="2286000" lvl="4" indent="-323850" rtl="0">
              <a:spcBef>
                <a:spcPts val="1000"/>
              </a:spcBef>
              <a:spcAft>
                <a:spcPts val="0"/>
              </a:spcAft>
              <a:buSzPts val="1500"/>
              <a:buFont typeface="Oswald"/>
              <a:buChar char="○"/>
              <a:defRPr sz="1500">
                <a:latin typeface="Oswald"/>
                <a:ea typeface="Oswald"/>
                <a:cs typeface="Oswald"/>
                <a:sym typeface="Oswald"/>
              </a:defRPr>
            </a:lvl5pPr>
            <a:lvl6pPr marL="2743200" lvl="5" indent="-323850" rtl="0">
              <a:spcBef>
                <a:spcPts val="1000"/>
              </a:spcBef>
              <a:spcAft>
                <a:spcPts val="0"/>
              </a:spcAft>
              <a:buSzPts val="1500"/>
              <a:buFont typeface="Oswald"/>
              <a:buChar char="■"/>
              <a:defRPr sz="1500">
                <a:latin typeface="Oswald"/>
                <a:ea typeface="Oswald"/>
                <a:cs typeface="Oswald"/>
                <a:sym typeface="Oswald"/>
              </a:defRPr>
            </a:lvl6pPr>
            <a:lvl7pPr marL="3200400" lvl="6" indent="-323850" rtl="0">
              <a:spcBef>
                <a:spcPts val="1000"/>
              </a:spcBef>
              <a:spcAft>
                <a:spcPts val="0"/>
              </a:spcAft>
              <a:buSzPts val="1500"/>
              <a:buFont typeface="Oswald"/>
              <a:buChar char="●"/>
              <a:defRPr sz="1500">
                <a:latin typeface="Oswald"/>
                <a:ea typeface="Oswald"/>
                <a:cs typeface="Oswald"/>
                <a:sym typeface="Oswald"/>
              </a:defRPr>
            </a:lvl7pPr>
            <a:lvl8pPr marL="3657600" lvl="7" indent="-323850" rtl="0">
              <a:spcBef>
                <a:spcPts val="1000"/>
              </a:spcBef>
              <a:spcAft>
                <a:spcPts val="0"/>
              </a:spcAft>
              <a:buSzPts val="1500"/>
              <a:buFont typeface="Oswald"/>
              <a:buChar char="○"/>
              <a:defRPr sz="1500">
                <a:latin typeface="Oswald"/>
                <a:ea typeface="Oswald"/>
                <a:cs typeface="Oswald"/>
                <a:sym typeface="Oswald"/>
              </a:defRPr>
            </a:lvl8pPr>
            <a:lvl9pPr marL="4114800" lvl="8" indent="-323850" rtl="0">
              <a:spcBef>
                <a:spcPts val="1000"/>
              </a:spcBef>
              <a:spcAft>
                <a:spcPts val="1000"/>
              </a:spcAft>
              <a:buSzPts val="1500"/>
              <a:buFont typeface="Oswald"/>
              <a:buChar char="■"/>
              <a:defRPr sz="1500">
                <a:latin typeface="Oswald"/>
                <a:ea typeface="Oswald"/>
                <a:cs typeface="Oswald"/>
                <a:sym typeface="Oswald"/>
              </a:defRPr>
            </a:lvl9pPr>
          </a:lstStyle>
          <a:p>
            <a:endParaRPr/>
          </a:p>
        </p:txBody>
      </p:sp>
      <p:sp>
        <p:nvSpPr>
          <p:cNvPr id="381" name="Google Shape;381;p16"/>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82" name="Google Shape;382;p16"/>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383" name="Google Shape;383;p16"/>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4"/>
        <p:cNvGrpSpPr/>
        <p:nvPr/>
      </p:nvGrpSpPr>
      <p:grpSpPr>
        <a:xfrm>
          <a:off x="0" y="0"/>
          <a:ext cx="0" cy="0"/>
          <a:chOff x="0" y="0"/>
          <a:chExt cx="0" cy="0"/>
        </a:xfrm>
      </p:grpSpPr>
      <p:sp>
        <p:nvSpPr>
          <p:cNvPr id="385" name="Google Shape;385;p17"/>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6" name="Google Shape;386;p17"/>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7" name="Google Shape;387;p17"/>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8" name="Google Shape;388;p17"/>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9" name="Google Shape;389;p17"/>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0" name="Google Shape;390;p17"/>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1" name="Google Shape;391;p17"/>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2" name="Google Shape;392;p17"/>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3" name="Google Shape;393;p17"/>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4" name="Google Shape;394;p17"/>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5" name="Google Shape;395;p17"/>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6" name="Google Shape;396;p17"/>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7" name="Google Shape;397;p17"/>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8" name="Google Shape;398;p17"/>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9" name="Google Shape;399;p17"/>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00" name="Google Shape;400;p17"/>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01" name="Google Shape;401;p17"/>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2"/>
        <p:cNvGrpSpPr/>
        <p:nvPr/>
      </p:nvGrpSpPr>
      <p:grpSpPr>
        <a:xfrm>
          <a:off x="0" y="0"/>
          <a:ext cx="0" cy="0"/>
          <a:chOff x="0" y="0"/>
          <a:chExt cx="0" cy="0"/>
        </a:xfrm>
      </p:grpSpPr>
      <p:sp>
        <p:nvSpPr>
          <p:cNvPr id="403" name="Google Shape;403;p18"/>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4" name="Google Shape;404;p18"/>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5" name="Google Shape;405;p18"/>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6" name="Google Shape;406;p18"/>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7" name="Google Shape;407;p18"/>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8" name="Google Shape;408;p18"/>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9" name="Google Shape;409;p18"/>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0" name="Google Shape;410;p18"/>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1" name="Google Shape;411;p18"/>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2" name="Google Shape;412;p18"/>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3" name="Google Shape;413;p18"/>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4" name="Google Shape;414;p18"/>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15" name="Google Shape;415;p18"/>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16" name="Google Shape;416;p18"/>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7"/>
        <p:cNvGrpSpPr/>
        <p:nvPr/>
      </p:nvGrpSpPr>
      <p:grpSpPr>
        <a:xfrm>
          <a:off x="0" y="0"/>
          <a:ext cx="0" cy="0"/>
          <a:chOff x="0" y="0"/>
          <a:chExt cx="0" cy="0"/>
        </a:xfrm>
      </p:grpSpPr>
      <p:sp>
        <p:nvSpPr>
          <p:cNvPr id="418" name="Google Shape;418;p19"/>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9" name="Google Shape;419;p19"/>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0" name="Google Shape;420;p19"/>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1" name="Google Shape;421;p19"/>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2" name="Google Shape;422;p19"/>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3" name="Google Shape;423;p19"/>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4" name="Google Shape;424;p19"/>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5" name="Google Shape;425;p19"/>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6" name="Google Shape;426;p19"/>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7" name="Google Shape;427;p19"/>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8" name="Google Shape;428;p19"/>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9" name="Google Shape;429;p19"/>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30" name="Google Shape;430;p19"/>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31" name="Google Shape;431;p19"/>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432"/>
        <p:cNvGrpSpPr/>
        <p:nvPr/>
      </p:nvGrpSpPr>
      <p:grpSpPr>
        <a:xfrm>
          <a:off x="0" y="0"/>
          <a:ext cx="0" cy="0"/>
          <a:chOff x="0" y="0"/>
          <a:chExt cx="0" cy="0"/>
        </a:xfrm>
      </p:grpSpPr>
      <p:sp>
        <p:nvSpPr>
          <p:cNvPr id="433" name="Google Shape;433;p20"/>
          <p:cNvSpPr/>
          <p:nvPr/>
        </p:nvSpPr>
        <p:spPr>
          <a:xfrm>
            <a:off x="8595299" y="11425"/>
            <a:ext cx="548694" cy="5132052"/>
          </a:xfrm>
          <a:custGeom>
            <a:avLst/>
            <a:gdLst/>
            <a:ahLst/>
            <a:cxnLst/>
            <a:rect l="l" t="t" r="r" b="b"/>
            <a:pathLst>
              <a:path w="21600" h="21600" extrusionOk="0">
                <a:moveTo>
                  <a:pt x="21600" y="0"/>
                </a:moveTo>
                <a:lnTo>
                  <a:pt x="21600" y="21600"/>
                </a:lnTo>
                <a:lnTo>
                  <a:pt x="0" y="21600"/>
                </a:lnTo>
                <a:close/>
              </a:path>
            </a:pathLst>
          </a:custGeom>
          <a:solidFill>
            <a:srgbClr val="FFFFFF">
              <a:alpha val="162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20"/>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5" name="Google Shape;435;p20"/>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6" name="Google Shape;436;p20"/>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7" name="Google Shape;437;p20"/>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8" name="Google Shape;438;p20"/>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9" name="Google Shape;439;p20"/>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0" name="Google Shape;440;p20"/>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1" name="Google Shape;441;p20"/>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2" name="Google Shape;442;p20"/>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3" name="Google Shape;443;p20"/>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4" name="Google Shape;444;p20"/>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5" name="Google Shape;445;p20"/>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46" name="Google Shape;446;p20"/>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47" name="Google Shape;447;p20"/>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6200" y="511500"/>
            <a:ext cx="5262600" cy="682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9pPr>
          </a:lstStyle>
          <a:p>
            <a:endParaRPr/>
          </a:p>
        </p:txBody>
      </p:sp>
      <p:sp>
        <p:nvSpPr>
          <p:cNvPr id="52" name="Google Shape;52;p13"/>
          <p:cNvSpPr txBox="1">
            <a:spLocks noGrp="1"/>
          </p:cNvSpPr>
          <p:nvPr>
            <p:ph type="body" idx="1"/>
          </p:nvPr>
        </p:nvSpPr>
        <p:spPr>
          <a:xfrm>
            <a:off x="846150" y="1418300"/>
            <a:ext cx="6746700" cy="2893500"/>
          </a:xfrm>
          <a:prstGeom prst="rect">
            <a:avLst/>
          </a:prstGeom>
          <a:noFill/>
          <a:ln>
            <a:noFill/>
          </a:ln>
        </p:spPr>
        <p:txBody>
          <a:bodyPr spcFirstLastPara="1" wrap="square" lIns="0" tIns="0" rIns="0" bIns="0" anchor="t" anchorCtr="0">
            <a:noAutofit/>
          </a:bodyPr>
          <a:lstStyle>
            <a:lvl1pPr marL="457200" lvl="0" indent="-381000" rtl="0">
              <a:lnSpc>
                <a:spcPct val="100000"/>
              </a:lnSpc>
              <a:spcBef>
                <a:spcPts val="0"/>
              </a:spcBef>
              <a:spcAft>
                <a:spcPts val="0"/>
              </a:spcAft>
              <a:buClr>
                <a:schemeClr val="accent2"/>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1pPr>
            <a:lvl2pPr marL="914400" lvl="1" indent="-330200" rtl="0">
              <a:lnSpc>
                <a:spcPct val="100000"/>
              </a:lnSpc>
              <a:spcBef>
                <a:spcPts val="1000"/>
              </a:spcBef>
              <a:spcAft>
                <a:spcPts val="0"/>
              </a:spcAft>
              <a:buClr>
                <a:schemeClr val="accent1"/>
              </a:buClr>
              <a:buSzPts val="16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2pPr>
            <a:lvl3pPr marL="1371600" lvl="2" indent="-381000" rtl="0">
              <a:lnSpc>
                <a:spcPct val="100000"/>
              </a:lnSpc>
              <a:spcBef>
                <a:spcPts val="1000"/>
              </a:spcBef>
              <a:spcAft>
                <a:spcPts val="0"/>
              </a:spcAft>
              <a:buClr>
                <a:schemeClr val="accent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3pPr>
            <a:lvl4pPr marL="1828800" lvl="3"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4pPr>
            <a:lvl5pPr marL="2286000" lvl="4"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5pPr>
            <a:lvl6pPr marL="2743200" lvl="5"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6pPr>
            <a:lvl7pPr marL="3200400" lvl="6"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7pPr>
            <a:lvl8pPr marL="3657600" lvl="7"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8pPr>
            <a:lvl9pPr marL="4114800" lvl="8" indent="-381000" rtl="0">
              <a:lnSpc>
                <a:spcPct val="100000"/>
              </a:lnSpc>
              <a:spcBef>
                <a:spcPts val="1000"/>
              </a:spcBef>
              <a:spcAft>
                <a:spcPts val="100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9pPr>
          </a:lstStyle>
          <a:p>
            <a:endParaRPr/>
          </a:p>
        </p:txBody>
      </p:sp>
      <p:sp>
        <p:nvSpPr>
          <p:cNvPr id="53" name="Google Shape;53;p13"/>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600" i="1">
                <a:solidFill>
                  <a:schemeClr val="accent1"/>
                </a:solidFill>
                <a:latin typeface="Bebas Neue"/>
                <a:ea typeface="Bebas Neue"/>
                <a:cs typeface="Bebas Neue"/>
                <a:sym typeface="Bebas Neue"/>
              </a:defRPr>
            </a:lvl1pPr>
            <a:lvl2pPr lvl="1" algn="r" rtl="0">
              <a:buNone/>
              <a:defRPr sz="1600" i="1">
                <a:solidFill>
                  <a:schemeClr val="accent1"/>
                </a:solidFill>
                <a:latin typeface="Bebas Neue"/>
                <a:ea typeface="Bebas Neue"/>
                <a:cs typeface="Bebas Neue"/>
                <a:sym typeface="Bebas Neue"/>
              </a:defRPr>
            </a:lvl2pPr>
            <a:lvl3pPr lvl="2" algn="r" rtl="0">
              <a:buNone/>
              <a:defRPr sz="1600" i="1">
                <a:solidFill>
                  <a:schemeClr val="accent1"/>
                </a:solidFill>
                <a:latin typeface="Bebas Neue"/>
                <a:ea typeface="Bebas Neue"/>
                <a:cs typeface="Bebas Neue"/>
                <a:sym typeface="Bebas Neue"/>
              </a:defRPr>
            </a:lvl3pPr>
            <a:lvl4pPr lvl="3" algn="r" rtl="0">
              <a:buNone/>
              <a:defRPr sz="1600" i="1">
                <a:solidFill>
                  <a:schemeClr val="accent1"/>
                </a:solidFill>
                <a:latin typeface="Bebas Neue"/>
                <a:ea typeface="Bebas Neue"/>
                <a:cs typeface="Bebas Neue"/>
                <a:sym typeface="Bebas Neue"/>
              </a:defRPr>
            </a:lvl4pPr>
            <a:lvl5pPr lvl="4" algn="r" rtl="0">
              <a:buNone/>
              <a:defRPr sz="1600" i="1">
                <a:solidFill>
                  <a:schemeClr val="accent1"/>
                </a:solidFill>
                <a:latin typeface="Bebas Neue"/>
                <a:ea typeface="Bebas Neue"/>
                <a:cs typeface="Bebas Neue"/>
                <a:sym typeface="Bebas Neue"/>
              </a:defRPr>
            </a:lvl5pPr>
            <a:lvl6pPr lvl="5" algn="r" rtl="0">
              <a:buNone/>
              <a:defRPr sz="1600" i="1">
                <a:solidFill>
                  <a:schemeClr val="accent1"/>
                </a:solidFill>
                <a:latin typeface="Bebas Neue"/>
                <a:ea typeface="Bebas Neue"/>
                <a:cs typeface="Bebas Neue"/>
                <a:sym typeface="Bebas Neue"/>
              </a:defRPr>
            </a:lvl6pPr>
            <a:lvl7pPr lvl="6" algn="r" rtl="0">
              <a:buNone/>
              <a:defRPr sz="1600" i="1">
                <a:solidFill>
                  <a:schemeClr val="accent1"/>
                </a:solidFill>
                <a:latin typeface="Bebas Neue"/>
                <a:ea typeface="Bebas Neue"/>
                <a:cs typeface="Bebas Neue"/>
                <a:sym typeface="Bebas Neue"/>
              </a:defRPr>
            </a:lvl7pPr>
            <a:lvl8pPr lvl="7" algn="r" rtl="0">
              <a:buNone/>
              <a:defRPr sz="1600" i="1">
                <a:solidFill>
                  <a:schemeClr val="accent1"/>
                </a:solidFill>
                <a:latin typeface="Bebas Neue"/>
                <a:ea typeface="Bebas Neue"/>
                <a:cs typeface="Bebas Neue"/>
                <a:sym typeface="Bebas Neue"/>
              </a:defRPr>
            </a:lvl8pPr>
            <a:lvl9pPr lvl="8" algn="r" rtl="0">
              <a:buNone/>
              <a:defRPr sz="1600" i="1">
                <a:solidFill>
                  <a:schemeClr val="accen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sites/default/files/documents/ad-3027.pdf"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a:spLocks noGrp="1"/>
          </p:cNvSpPr>
          <p:nvPr>
            <p:ph type="ctrTitle"/>
          </p:nvPr>
        </p:nvSpPr>
        <p:spPr>
          <a:xfrm>
            <a:off x="317315" y="4563600"/>
            <a:ext cx="33417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 dirty="0"/>
            </a:br>
            <a:br>
              <a:rPr lang="en" dirty="0"/>
            </a:br>
            <a:br>
              <a:rPr lang="en" dirty="0"/>
            </a:br>
            <a:br>
              <a:rPr lang="en" dirty="0"/>
            </a:br>
            <a:br>
              <a:rPr lang="en" dirty="0"/>
            </a:br>
            <a:br>
              <a:rPr lang="en" dirty="0"/>
            </a:br>
            <a:br>
              <a:rPr lang="en" dirty="0"/>
            </a:br>
            <a:r>
              <a:rPr lang="en" dirty="0"/>
              <a:t>SFSP </a:t>
            </a:r>
            <a:br>
              <a:rPr lang="en" dirty="0"/>
            </a:br>
            <a:r>
              <a:rPr lang="en" dirty="0"/>
              <a:t>Offer vs Serve Training</a:t>
            </a:r>
            <a:r>
              <a:rPr lang="en" sz="2000" dirty="0"/>
              <a:t> </a:t>
            </a:r>
            <a:br>
              <a:rPr lang="en" sz="2000" dirty="0"/>
            </a:br>
            <a:r>
              <a:rPr lang="en" sz="2000" dirty="0"/>
              <a:t>for School Food Authorities</a:t>
            </a:r>
            <a:br>
              <a:rPr lang="en" sz="2000" dirty="0"/>
            </a:br>
            <a:r>
              <a:rPr lang="en" sz="2000" dirty="0"/>
              <a:t>PY 2023</a:t>
            </a:r>
            <a:br>
              <a:rPr lang="en" dirty="0"/>
            </a:br>
            <a:r>
              <a:rPr lang="en" dirty="0"/>
              <a:t> </a:t>
            </a:r>
            <a:br>
              <a:rPr lang="en" dirty="0"/>
            </a:br>
            <a:br>
              <a:rPr lang="en" dirty="0"/>
            </a:br>
            <a:r>
              <a:rPr lang="en" dirty="0"/>
              <a:t>      </a:t>
            </a:r>
            <a:br>
              <a:rPr lang="en" dirty="0"/>
            </a:br>
            <a:endParaRPr sz="2000" b="1" i="0" dirty="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A3A6-AA01-4B39-CBCF-B4A81FA581C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1EF02D3B-EE06-ADA5-6173-60D0B6167007}"/>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61950" algn="l" rtl="0">
              <a:spcBef>
                <a:spcPts val="400"/>
              </a:spcBef>
              <a:spcAft>
                <a:spcPts val="0"/>
              </a:spcAft>
              <a:buClr>
                <a:srgbClr val="151E49"/>
              </a:buClr>
              <a:buSzPts val="2100"/>
              <a:buAutoNum type="arabicPeriod"/>
            </a:pPr>
            <a:r>
              <a:rPr lang="en-US" sz="2000" b="0" dirty="0">
                <a:solidFill>
                  <a:srgbClr val="151E49"/>
                </a:solidFill>
              </a:rPr>
              <a:t>1 piece of toast    </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grape juice</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1 cup milk</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applesauce</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from the required meal pattern components.</a:t>
            </a:r>
            <a:endParaRPr lang="en-US" dirty="0"/>
          </a:p>
          <a:p>
            <a:endParaRPr lang="en-US" dirty="0"/>
          </a:p>
        </p:txBody>
      </p:sp>
      <p:sp>
        <p:nvSpPr>
          <p:cNvPr id="4" name="Google Shape;152;p22">
            <a:extLst>
              <a:ext uri="{FF2B5EF4-FFF2-40B4-BE49-F238E27FC236}">
                <a16:creationId xmlns:a16="http://schemas.microsoft.com/office/drawing/2014/main" id="{069F94AE-41C6-8D7C-DFB6-157CC71B8CFD}"/>
              </a:ext>
            </a:extLst>
          </p:cNvPr>
          <p:cNvSpPr/>
          <p:nvPr/>
        </p:nvSpPr>
        <p:spPr>
          <a:xfrm>
            <a:off x="3471000" y="19397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p22">
            <a:extLst>
              <a:ext uri="{FF2B5EF4-FFF2-40B4-BE49-F238E27FC236}">
                <a16:creationId xmlns:a16="http://schemas.microsoft.com/office/drawing/2014/main" id="{F4D7FFFF-ACCC-E9A5-4CEB-D8A9D970980A}"/>
              </a:ext>
            </a:extLst>
          </p:cNvPr>
          <p:cNvSpPr/>
          <p:nvPr/>
        </p:nvSpPr>
        <p:spPr>
          <a:xfrm>
            <a:off x="3471000" y="22816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2;p22">
            <a:extLst>
              <a:ext uri="{FF2B5EF4-FFF2-40B4-BE49-F238E27FC236}">
                <a16:creationId xmlns:a16="http://schemas.microsoft.com/office/drawing/2014/main" id="{A2E03D89-3258-820F-0D38-F160D620324E}"/>
              </a:ext>
            </a:extLst>
          </p:cNvPr>
          <p:cNvSpPr/>
          <p:nvPr/>
        </p:nvSpPr>
        <p:spPr>
          <a:xfrm>
            <a:off x="3471000" y="2578846"/>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p22">
            <a:extLst>
              <a:ext uri="{FF2B5EF4-FFF2-40B4-BE49-F238E27FC236}">
                <a16:creationId xmlns:a16="http://schemas.microsoft.com/office/drawing/2014/main" id="{B4B420D0-5A64-7272-20F2-037D48F8DE73}"/>
              </a:ext>
            </a:extLst>
          </p:cNvPr>
          <p:cNvSpPr/>
          <p:nvPr/>
        </p:nvSpPr>
        <p:spPr>
          <a:xfrm rot="5620">
            <a:off x="3470891" y="2865950"/>
            <a:ext cx="1101001" cy="132839"/>
          </a:xfrm>
          <a:prstGeom prst="leftArrow">
            <a:avLst>
              <a:gd name="adj1" fmla="val 50000"/>
              <a:gd name="adj2" fmla="val 50000"/>
            </a:avLst>
          </a:prstGeom>
          <a:solidFill>
            <a:srgbClr val="151E49"/>
          </a:solidFill>
          <a:ln w="19050"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5;p22">
            <a:extLst>
              <a:ext uri="{FF2B5EF4-FFF2-40B4-BE49-F238E27FC236}">
                <a16:creationId xmlns:a16="http://schemas.microsoft.com/office/drawing/2014/main" id="{3BDB68FD-AB36-A1EC-1464-B446C99B02E4}"/>
              </a:ext>
            </a:extLst>
          </p:cNvPr>
          <p:cNvSpPr txBox="1"/>
          <p:nvPr/>
        </p:nvSpPr>
        <p:spPr>
          <a:xfrm>
            <a:off x="4842888" y="2760146"/>
            <a:ext cx="2302800" cy="384900"/>
          </a:xfrm>
          <a:prstGeom prst="rect">
            <a:avLst/>
          </a:prstGeom>
          <a:solidFill>
            <a:srgbClr val="151E49"/>
          </a:solidFill>
          <a:ln w="28575" cap="flat" cmpd="sng">
            <a:solidFill>
              <a:srgbClr val="FEC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lt1"/>
                </a:solidFill>
              </a:rPr>
              <a:t>Additional 4th item for OVS</a:t>
            </a:r>
            <a:endParaRPr sz="1300">
              <a:solidFill>
                <a:schemeClr val="lt1"/>
              </a:solidFill>
            </a:endParaRPr>
          </a:p>
        </p:txBody>
      </p:sp>
      <p:sp>
        <p:nvSpPr>
          <p:cNvPr id="9" name="Google Shape;151;p22">
            <a:extLst>
              <a:ext uri="{FF2B5EF4-FFF2-40B4-BE49-F238E27FC236}">
                <a16:creationId xmlns:a16="http://schemas.microsoft.com/office/drawing/2014/main" id="{5895B03E-5BDA-FFF0-C987-C99F4C5F095F}"/>
              </a:ext>
            </a:extLst>
          </p:cNvPr>
          <p:cNvSpPr txBox="1"/>
          <p:nvPr/>
        </p:nvSpPr>
        <p:spPr>
          <a:xfrm>
            <a:off x="4842888" y="1866023"/>
            <a:ext cx="2302800" cy="831300"/>
          </a:xfrm>
          <a:prstGeom prst="rect">
            <a:avLst/>
          </a:prstGeom>
          <a:solidFill>
            <a:srgbClr val="FECF00"/>
          </a:solidFill>
          <a:ln w="2857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rgbClr val="151E49"/>
                </a:solidFill>
              </a:rPr>
              <a:t>Required breakfast meal pattern items</a:t>
            </a:r>
            <a:endParaRPr sz="1300" b="1" dirty="0">
              <a:solidFill>
                <a:srgbClr val="151E49"/>
              </a:solidFill>
            </a:endParaRPr>
          </a:p>
        </p:txBody>
      </p:sp>
    </p:spTree>
    <p:extLst>
      <p:ext uri="{BB962C8B-B14F-4D97-AF65-F5344CB8AC3E}">
        <p14:creationId xmlns:p14="http://schemas.microsoft.com/office/powerpoint/2010/main" val="164285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3179-6D84-17D1-87F4-7C7F0CD1C118}"/>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2A1E3C85-DBD9-B2BD-0C78-B197D2DAFFF0}"/>
              </a:ext>
            </a:extLst>
          </p:cNvPr>
          <p:cNvSpPr>
            <a:spLocks noGrp="1"/>
          </p:cNvSpPr>
          <p:nvPr>
            <p:ph type="body" idx="1"/>
          </p:nvPr>
        </p:nvSpPr>
        <p:spPr/>
        <p:txBody>
          <a:bodyPr/>
          <a:lstStyle/>
          <a:p>
            <a:pPr marL="0" lvl="0" indent="0" algn="l" rtl="0">
              <a:spcBef>
                <a:spcPts val="600"/>
              </a:spcBef>
              <a:spcAft>
                <a:spcPts val="0"/>
              </a:spcAft>
              <a:buNone/>
            </a:pPr>
            <a:r>
              <a:rPr lang="en-US" sz="24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bowl of cereal</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peaches</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chocolate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400" dirty="0">
                <a:solidFill>
                  <a:srgbClr val="151E49"/>
                </a:solidFill>
              </a:rPr>
              <a:t>The child must take any 3 of the 4 items offered but</a:t>
            </a:r>
            <a:r>
              <a:rPr lang="en-US" sz="2400" b="1" dirty="0">
                <a:solidFill>
                  <a:srgbClr val="151E49"/>
                </a:solidFill>
              </a:rPr>
              <a:t> can take all 4 if desired.</a:t>
            </a:r>
            <a:endParaRPr lang="en-US" sz="2400" dirty="0">
              <a:solidFill>
                <a:schemeClr val="dk1"/>
              </a:solidFill>
            </a:endParaRPr>
          </a:p>
          <a:p>
            <a:endParaRPr lang="en-US" dirty="0"/>
          </a:p>
        </p:txBody>
      </p:sp>
    </p:spTree>
    <p:extLst>
      <p:ext uri="{BB962C8B-B14F-4D97-AF65-F5344CB8AC3E}">
        <p14:creationId xmlns:p14="http://schemas.microsoft.com/office/powerpoint/2010/main" val="383038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BC68-4443-EA64-666A-D1ED310954FC}"/>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7DF51EE9-E1E2-BBF1-9A21-589B4F7C04D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cheese stick</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The 1 serving grain requirement is met with the toast and the cheese stick is counted as a fourth item.</a:t>
            </a:r>
            <a:endParaRPr lang="en-US" sz="2000" dirty="0"/>
          </a:p>
          <a:p>
            <a:endParaRPr lang="en-US" dirty="0"/>
          </a:p>
        </p:txBody>
      </p:sp>
    </p:spTree>
    <p:extLst>
      <p:ext uri="{BB962C8B-B14F-4D97-AF65-F5344CB8AC3E}">
        <p14:creationId xmlns:p14="http://schemas.microsoft.com/office/powerpoint/2010/main" val="304288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EA52-B7CF-57AE-316A-40C2D02BECB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0A11A1EC-BBC6-A75D-2C7E-A6082AC42D1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biscuit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carrots</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fruit punch (100%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of milk</a:t>
            </a:r>
          </a:p>
          <a:p>
            <a:pPr marL="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a:t>
            </a:r>
          </a:p>
          <a:p>
            <a:pPr marL="0" lvl="0" indent="0" algn="ctr" rtl="0">
              <a:spcBef>
                <a:spcPts val="600"/>
              </a:spcBef>
              <a:spcAft>
                <a:spcPts val="0"/>
              </a:spcAft>
              <a:buNone/>
            </a:pPr>
            <a:r>
              <a:rPr lang="en-US" sz="2000" dirty="0">
                <a:solidFill>
                  <a:srgbClr val="151E49"/>
                </a:solidFill>
              </a:rPr>
              <a:t>*Note that in SFSP meal pattern, the fruit and vegetable are combined as one component. </a:t>
            </a:r>
          </a:p>
          <a:p>
            <a:endParaRPr lang="en-US" dirty="0"/>
          </a:p>
        </p:txBody>
      </p:sp>
    </p:spTree>
    <p:extLst>
      <p:ext uri="{BB962C8B-B14F-4D97-AF65-F5344CB8AC3E}">
        <p14:creationId xmlns:p14="http://schemas.microsoft.com/office/powerpoint/2010/main" val="110744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D5D0-0C86-959E-D23F-7EA65E1D95FB}"/>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7770C9C4-55A1-B048-0E78-31AEA3620904}"/>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  -  Not acceptable for OVS</a:t>
            </a:r>
          </a:p>
          <a:p>
            <a:pPr marL="457200" lvl="0" indent="-342900" algn="l" rtl="0">
              <a:spcBef>
                <a:spcPts val="400"/>
              </a:spcBef>
              <a:spcAft>
                <a:spcPts val="0"/>
              </a:spcAft>
              <a:buClr>
                <a:srgbClr val="151E49"/>
              </a:buClr>
              <a:buSzPts val="1800"/>
              <a:buAutoNum type="arabicPeriod"/>
            </a:pPr>
            <a:r>
              <a:rPr lang="en-US" sz="2000" dirty="0">
                <a:solidFill>
                  <a:srgbClr val="151E49"/>
                </a:solidFill>
              </a:rPr>
              <a:t>2 pieces of toast</a:t>
            </a:r>
          </a:p>
          <a:p>
            <a:pPr marL="457200" lvl="0" indent="-342900" algn="l" rtl="0">
              <a:spcBef>
                <a:spcPts val="0"/>
              </a:spcBef>
              <a:spcAft>
                <a:spcPts val="0"/>
              </a:spcAft>
              <a:buClr>
                <a:srgbClr val="151E49"/>
              </a:buClr>
              <a:buSzPts val="1800"/>
              <a:buAutoNum type="arabicPeriod"/>
            </a:pPr>
            <a:r>
              <a:rPr lang="en-US" sz="2000" dirty="0">
                <a:solidFill>
                  <a:srgbClr val="151E49"/>
                </a:solidFill>
              </a:rPr>
              <a:t>½ cup pineapple</a:t>
            </a:r>
          </a:p>
          <a:p>
            <a:pPr marL="457200" lvl="0" indent="-342900" algn="l" rtl="0">
              <a:spcBef>
                <a:spcPts val="0"/>
              </a:spcBef>
              <a:spcAft>
                <a:spcPts val="0"/>
              </a:spcAft>
              <a:buClr>
                <a:srgbClr val="151E49"/>
              </a:buClr>
              <a:buSzPts val="18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400"/>
              </a:spcBef>
              <a:spcAft>
                <a:spcPts val="0"/>
              </a:spcAft>
              <a:buNone/>
            </a:pPr>
            <a:r>
              <a:rPr lang="en-US" sz="2000" dirty="0">
                <a:solidFill>
                  <a:srgbClr val="151E49"/>
                </a:solidFill>
              </a:rPr>
              <a:t>This menu is not acceptable for SFSP OVS because the 2 pieces of toast are the same food item. The four offered items must be different foods.</a:t>
            </a:r>
          </a:p>
          <a:p>
            <a:endParaRPr lang="en-US" sz="2000" dirty="0"/>
          </a:p>
        </p:txBody>
      </p:sp>
    </p:spTree>
    <p:extLst>
      <p:ext uri="{BB962C8B-B14F-4D97-AF65-F5344CB8AC3E}">
        <p14:creationId xmlns:p14="http://schemas.microsoft.com/office/powerpoint/2010/main" val="80941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8E02-205D-AA19-460F-E8C258B8B0B3}"/>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442B9596-59D2-915C-743E-FEEA6DF33AC7}"/>
              </a:ext>
            </a:extLst>
          </p:cNvPr>
          <p:cNvSpPr>
            <a:spLocks noGrp="1"/>
          </p:cNvSpPr>
          <p:nvPr>
            <p:ph type="body" idx="1"/>
          </p:nvPr>
        </p:nvSpPr>
        <p:spPr>
          <a:xfrm>
            <a:off x="846149" y="1418300"/>
            <a:ext cx="7217195" cy="2893500"/>
          </a:xfrm>
        </p:spPr>
        <p:txBody>
          <a:bodyPr/>
          <a:lstStyle/>
          <a:p>
            <a:pPr marL="0" lvl="0" indent="0" algn="l" rtl="0">
              <a:spcBef>
                <a:spcPts val="600"/>
              </a:spcBef>
              <a:spcAft>
                <a:spcPts val="0"/>
              </a:spcAft>
              <a:buNone/>
            </a:pPr>
            <a:r>
              <a:rPr lang="en-US" sz="2000" dirty="0">
                <a:solidFill>
                  <a:srgbClr val="151E49"/>
                </a:solidFill>
              </a:rPr>
              <a:t>Menu Example - Not Acceptable for OVS </a:t>
            </a:r>
          </a:p>
          <a:p>
            <a:pPr marL="457200" lvl="0" indent="-355600" algn="l" rtl="0">
              <a:spcBef>
                <a:spcPts val="600"/>
              </a:spcBef>
              <a:spcAft>
                <a:spcPts val="0"/>
              </a:spcAft>
              <a:buClr>
                <a:srgbClr val="151E49"/>
              </a:buClr>
              <a:buSzPts val="2000"/>
              <a:buAutoNum type="arabicPeriod"/>
            </a:pPr>
            <a:r>
              <a:rPr lang="en-US" sz="2000" dirty="0">
                <a:solidFill>
                  <a:srgbClr val="151E49"/>
                </a:solidFill>
              </a:rPr>
              <a:t>1 fruit filled crescent roll (2oz grain equivalent)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101600" lvl="0" indent="0" algn="l" rtl="0">
              <a:spcBef>
                <a:spcPts val="0"/>
              </a:spcBef>
              <a:spcAft>
                <a:spcPts val="0"/>
              </a:spcAft>
              <a:buClr>
                <a:srgbClr val="151E49"/>
              </a:buClr>
              <a:buSzPts val="2000"/>
              <a:buNone/>
            </a:pPr>
            <a:endParaRPr lang="en-US" sz="2000" dirty="0">
              <a:solidFill>
                <a:srgbClr val="151E49"/>
              </a:solidFill>
            </a:endParaRPr>
          </a:p>
          <a:p>
            <a:pPr marL="0" lvl="0" indent="0" algn="l" rtl="0">
              <a:spcBef>
                <a:spcPts val="600"/>
              </a:spcBef>
              <a:spcAft>
                <a:spcPts val="0"/>
              </a:spcAft>
              <a:buNone/>
            </a:pPr>
            <a:r>
              <a:rPr lang="en-US" sz="2000" b="0" dirty="0">
                <a:solidFill>
                  <a:srgbClr val="151E49"/>
                </a:solidFill>
              </a:rPr>
              <a:t>This menu is not acceptable for SFSP OVS because each menu item is counted separately, regardless of grain/bread equivalent contribution and therefore only offers 3 items. Adding a fourth item, such as ½ cup strawberries or a hard-boiled egg, would make this menu allowable for OVS use.</a:t>
            </a:r>
            <a:endParaRPr lang="en-US" sz="2000" b="0" dirty="0"/>
          </a:p>
          <a:p>
            <a:endParaRPr lang="en-US" dirty="0"/>
          </a:p>
        </p:txBody>
      </p:sp>
    </p:spTree>
    <p:extLst>
      <p:ext uri="{BB962C8B-B14F-4D97-AF65-F5344CB8AC3E}">
        <p14:creationId xmlns:p14="http://schemas.microsoft.com/office/powerpoint/2010/main" val="375596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0E10-4374-FAB4-D2DF-C46368293FE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EAF46941-5F00-F256-E28D-BE5C1C98996A}"/>
              </a:ext>
            </a:extLst>
          </p:cNvPr>
          <p:cNvSpPr>
            <a:spLocks noGrp="1"/>
          </p:cNvSpPr>
          <p:nvPr>
            <p:ph type="body" idx="1"/>
          </p:nvPr>
        </p:nvSpPr>
        <p:spPr>
          <a:xfrm>
            <a:off x="892332" y="1381354"/>
            <a:ext cx="6746700" cy="2893500"/>
          </a:xfrm>
        </p:spPr>
        <p:txBody>
          <a:bodyPr/>
          <a:lstStyle/>
          <a:p>
            <a:pPr marL="0" lvl="0" indent="0" algn="l" rtl="0">
              <a:spcBef>
                <a:spcPts val="600"/>
              </a:spcBef>
              <a:spcAft>
                <a:spcPts val="0"/>
              </a:spcAft>
              <a:buNone/>
            </a:pPr>
            <a:r>
              <a:rPr lang="en-US" sz="1800" dirty="0">
                <a:solidFill>
                  <a:srgbClr val="151E49"/>
                </a:solidFill>
              </a:rPr>
              <a:t>Menu Example  - Does not meet SFSP meal pattern, even with 4 items</a:t>
            </a:r>
          </a:p>
          <a:p>
            <a:pPr marL="457200" lvl="0" indent="-342900" algn="l" rtl="0">
              <a:spcBef>
                <a:spcPts val="400"/>
              </a:spcBef>
              <a:spcAft>
                <a:spcPts val="0"/>
              </a:spcAft>
              <a:buClr>
                <a:srgbClr val="151E49"/>
              </a:buClr>
              <a:buSzPts val="1800"/>
              <a:buAutoNum type="arabicPeriod"/>
            </a:pPr>
            <a:r>
              <a:rPr lang="en-US" sz="1800" dirty="0">
                <a:solidFill>
                  <a:srgbClr val="151E49"/>
                </a:solidFill>
              </a:rPr>
              <a:t>1 boiled egg</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grapes</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orange juice</a:t>
            </a:r>
          </a:p>
          <a:p>
            <a:pPr marL="457200" lvl="0" indent="-342900" algn="l" rtl="0">
              <a:spcBef>
                <a:spcPts val="0"/>
              </a:spcBef>
              <a:spcAft>
                <a:spcPts val="0"/>
              </a:spcAft>
              <a:buClr>
                <a:srgbClr val="151E49"/>
              </a:buClr>
              <a:buSzPts val="1800"/>
              <a:buAutoNum type="arabicPeriod"/>
            </a:pPr>
            <a:r>
              <a:rPr lang="en-US" sz="1800" dirty="0">
                <a:solidFill>
                  <a:srgbClr val="151E49"/>
                </a:solidFill>
              </a:rPr>
              <a:t>1 cup of milk</a:t>
            </a:r>
          </a:p>
          <a:p>
            <a:pPr marL="0" lvl="0" indent="0" rtl="0">
              <a:spcBef>
                <a:spcPts val="600"/>
              </a:spcBef>
              <a:spcAft>
                <a:spcPts val="0"/>
              </a:spcAft>
              <a:buNone/>
            </a:pPr>
            <a:r>
              <a:rPr lang="en-US" sz="1800" b="0" dirty="0">
                <a:solidFill>
                  <a:srgbClr val="151E49"/>
                </a:solidFill>
              </a:rPr>
              <a:t>This menu is not acceptable because it does not include a grain item, which is required to meet the breakfast meal pattern requirement. Adding a pancake or toast in place of the orange juice would make it acceptable for SFSP meal pattern and OVS use.</a:t>
            </a:r>
            <a:endParaRPr lang="en-US" sz="1800" b="0" dirty="0"/>
          </a:p>
          <a:p>
            <a:endParaRPr lang="en-US" sz="1800" dirty="0"/>
          </a:p>
        </p:txBody>
      </p:sp>
    </p:spTree>
    <p:extLst>
      <p:ext uri="{BB962C8B-B14F-4D97-AF65-F5344CB8AC3E}">
        <p14:creationId xmlns:p14="http://schemas.microsoft.com/office/powerpoint/2010/main" val="210506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B72-6EFA-1A89-D889-4925DAC50005}"/>
              </a:ext>
            </a:extLst>
          </p:cNvPr>
          <p:cNvSpPr>
            <a:spLocks noGrp="1"/>
          </p:cNvSpPr>
          <p:nvPr>
            <p:ph type="title"/>
          </p:nvPr>
        </p:nvSpPr>
        <p:spPr/>
        <p:txBody>
          <a:bodyPr/>
          <a:lstStyle/>
          <a:p>
            <a:r>
              <a:rPr lang="en-US" dirty="0" err="1"/>
              <a:t>Sfsp</a:t>
            </a:r>
            <a:r>
              <a:rPr lang="en-US" dirty="0"/>
              <a:t> breakfast: is this a meal? </a:t>
            </a:r>
          </a:p>
        </p:txBody>
      </p:sp>
      <p:sp>
        <p:nvSpPr>
          <p:cNvPr id="3" name="Text Placeholder 2">
            <a:extLst>
              <a:ext uri="{FF2B5EF4-FFF2-40B4-BE49-F238E27FC236}">
                <a16:creationId xmlns:a16="http://schemas.microsoft.com/office/drawing/2014/main" id="{D3AF1908-B27F-7A4E-448B-FBE45A36DF2C}"/>
              </a:ext>
            </a:extLst>
          </p:cNvPr>
          <p:cNvSpPr>
            <a:spLocks noGrp="1"/>
          </p:cNvSpPr>
          <p:nvPr>
            <p:ph type="body" idx="1"/>
          </p:nvPr>
        </p:nvSpPr>
        <p:spPr/>
        <p:txBody>
          <a:bodyPr/>
          <a:lstStyle/>
          <a:p>
            <a:pPr marL="95250" indent="0">
              <a:buNone/>
            </a:pPr>
            <a:r>
              <a:rPr lang="en" b="1" dirty="0">
                <a:solidFill>
                  <a:srgbClr val="151E49"/>
                </a:solidFill>
              </a:rPr>
              <a:t>Here’s the SFSP menu:</a:t>
            </a:r>
            <a:endParaRPr lang="en-US" dirty="0"/>
          </a:p>
        </p:txBody>
      </p:sp>
      <p:sp>
        <p:nvSpPr>
          <p:cNvPr id="4" name="Google Shape;220;p29">
            <a:extLst>
              <a:ext uri="{FF2B5EF4-FFF2-40B4-BE49-F238E27FC236}">
                <a16:creationId xmlns:a16="http://schemas.microsoft.com/office/drawing/2014/main" id="{5E13B56B-23AD-1EF5-458F-75CA0656250E}"/>
              </a:ext>
            </a:extLst>
          </p:cNvPr>
          <p:cNvSpPr txBox="1">
            <a:spLocks/>
          </p:cNvSpPr>
          <p:nvPr/>
        </p:nvSpPr>
        <p:spPr>
          <a:xfrm>
            <a:off x="500350" y="1719025"/>
            <a:ext cx="4071650" cy="289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err="1">
                <a:solidFill>
                  <a:srgbClr val="151E49"/>
                </a:solidFill>
              </a:rPr>
              <a:t>Frudel</a:t>
            </a:r>
            <a:r>
              <a:rPr lang="en-US" sz="1100" dirty="0">
                <a:solidFill>
                  <a:srgbClr val="151E49"/>
                </a:solidFill>
              </a:rPr>
              <a:t>- Cherry </a:t>
            </a:r>
          </a:p>
          <a:p>
            <a:pPr marL="0" indent="0">
              <a:buFont typeface="Oswald"/>
              <a:buNone/>
            </a:pPr>
            <a:r>
              <a:rPr lang="en-US" sz="1100" dirty="0">
                <a:solidFill>
                  <a:srgbClr val="151E49"/>
                </a:solidFill>
              </a:rPr>
              <a:t>(2 oz. CN Label grain contribution)</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4 oz. 100% Orange Juice</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21;p29">
            <a:extLst>
              <a:ext uri="{FF2B5EF4-FFF2-40B4-BE49-F238E27FC236}">
                <a16:creationId xmlns:a16="http://schemas.microsoft.com/office/drawing/2014/main" id="{9AB39B21-3049-3846-CD93-1781A546104F}"/>
              </a:ext>
            </a:extLst>
          </p:cNvPr>
          <p:cNvSpPr txBox="1">
            <a:spLocks/>
          </p:cNvSpPr>
          <p:nvPr/>
        </p:nvSpPr>
        <p:spPr>
          <a:xfrm>
            <a:off x="4804691" y="17190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222;p29">
            <a:extLst>
              <a:ext uri="{FF2B5EF4-FFF2-40B4-BE49-F238E27FC236}">
                <a16:creationId xmlns:a16="http://schemas.microsoft.com/office/drawing/2014/main" id="{E9B73274-008C-667F-5F9F-24AC0AC2FE4F}"/>
              </a:ext>
            </a:extLst>
          </p:cNvPr>
          <p:cNvPicPr preferRelativeResize="0"/>
          <p:nvPr/>
        </p:nvPicPr>
        <p:blipFill>
          <a:blip r:embed="rId2">
            <a:alphaModFix/>
          </a:blip>
          <a:stretch>
            <a:fillRect/>
          </a:stretch>
        </p:blipFill>
        <p:spPr>
          <a:xfrm>
            <a:off x="690193" y="2227928"/>
            <a:ext cx="1996450" cy="1012250"/>
          </a:xfrm>
          <a:prstGeom prst="rect">
            <a:avLst/>
          </a:prstGeom>
          <a:noFill/>
          <a:ln>
            <a:noFill/>
          </a:ln>
        </p:spPr>
      </p:pic>
      <p:pic>
        <p:nvPicPr>
          <p:cNvPr id="7" name="Google Shape;225;p29">
            <a:extLst>
              <a:ext uri="{FF2B5EF4-FFF2-40B4-BE49-F238E27FC236}">
                <a16:creationId xmlns:a16="http://schemas.microsoft.com/office/drawing/2014/main" id="{E68B4D0E-EBE7-573A-34E5-CAE256ED21F7}"/>
              </a:ext>
            </a:extLst>
          </p:cNvPr>
          <p:cNvPicPr preferRelativeResize="0"/>
          <p:nvPr/>
        </p:nvPicPr>
        <p:blipFill>
          <a:blip r:embed="rId3">
            <a:alphaModFix/>
          </a:blip>
          <a:stretch>
            <a:fillRect/>
          </a:stretch>
        </p:blipFill>
        <p:spPr>
          <a:xfrm>
            <a:off x="5565232" y="2263853"/>
            <a:ext cx="1395625" cy="976325"/>
          </a:xfrm>
          <a:prstGeom prst="rect">
            <a:avLst/>
          </a:prstGeom>
          <a:noFill/>
          <a:ln>
            <a:noFill/>
          </a:ln>
        </p:spPr>
      </p:pic>
      <p:pic>
        <p:nvPicPr>
          <p:cNvPr id="8" name="Google Shape;223;p29">
            <a:extLst>
              <a:ext uri="{FF2B5EF4-FFF2-40B4-BE49-F238E27FC236}">
                <a16:creationId xmlns:a16="http://schemas.microsoft.com/office/drawing/2014/main" id="{AB631CEB-6A3C-4312-140F-BA300DD7748C}"/>
              </a:ext>
            </a:extLst>
          </p:cNvPr>
          <p:cNvPicPr preferRelativeResize="0"/>
          <p:nvPr/>
        </p:nvPicPr>
        <p:blipFill>
          <a:blip r:embed="rId4">
            <a:alphaModFix/>
          </a:blip>
          <a:stretch>
            <a:fillRect/>
          </a:stretch>
        </p:blipFill>
        <p:spPr>
          <a:xfrm>
            <a:off x="869268" y="3541309"/>
            <a:ext cx="1638300" cy="1134125"/>
          </a:xfrm>
          <a:prstGeom prst="rect">
            <a:avLst/>
          </a:prstGeom>
          <a:noFill/>
          <a:ln>
            <a:noFill/>
          </a:ln>
        </p:spPr>
      </p:pic>
      <p:pic>
        <p:nvPicPr>
          <p:cNvPr id="9" name="Google Shape;224;p29">
            <a:extLst>
              <a:ext uri="{FF2B5EF4-FFF2-40B4-BE49-F238E27FC236}">
                <a16:creationId xmlns:a16="http://schemas.microsoft.com/office/drawing/2014/main" id="{EB4331A6-C8BB-935F-C3F5-43BFE761CFA7}"/>
              </a:ext>
            </a:extLst>
          </p:cNvPr>
          <p:cNvPicPr preferRelativeResize="0"/>
          <p:nvPr/>
        </p:nvPicPr>
        <p:blipFill>
          <a:blip r:embed="rId5">
            <a:alphaModFix/>
          </a:blip>
          <a:stretch>
            <a:fillRect/>
          </a:stretch>
        </p:blipFill>
        <p:spPr>
          <a:xfrm>
            <a:off x="4959637" y="3446383"/>
            <a:ext cx="1838325" cy="1323975"/>
          </a:xfrm>
          <a:prstGeom prst="rect">
            <a:avLst/>
          </a:prstGeom>
          <a:noFill/>
          <a:ln>
            <a:noFill/>
          </a:ln>
        </p:spPr>
      </p:pic>
    </p:spTree>
    <p:extLst>
      <p:ext uri="{BB962C8B-B14F-4D97-AF65-F5344CB8AC3E}">
        <p14:creationId xmlns:p14="http://schemas.microsoft.com/office/powerpoint/2010/main" val="81890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51CA-E541-698E-D8CB-77259D058603}"/>
              </a:ext>
            </a:extLst>
          </p:cNvPr>
          <p:cNvSpPr>
            <a:spLocks noGrp="1"/>
          </p:cNvSpPr>
          <p:nvPr>
            <p:ph type="title"/>
          </p:nvPr>
        </p:nvSpPr>
        <p:spPr/>
        <p:txBody>
          <a:bodyPr/>
          <a:lstStyle/>
          <a:p>
            <a:r>
              <a:rPr lang="en-US" dirty="0" err="1"/>
              <a:t>Sfsp</a:t>
            </a:r>
            <a:r>
              <a:rPr lang="en-US" dirty="0"/>
              <a:t> breakfast OVS: is this a meal? </a:t>
            </a:r>
          </a:p>
        </p:txBody>
      </p:sp>
      <p:sp>
        <p:nvSpPr>
          <p:cNvPr id="4" name="Google Shape;234;p30">
            <a:extLst>
              <a:ext uri="{FF2B5EF4-FFF2-40B4-BE49-F238E27FC236}">
                <a16:creationId xmlns:a16="http://schemas.microsoft.com/office/drawing/2014/main" id="{4D1FA27F-4528-F369-C8B5-BA897214921D}"/>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151E49"/>
                </a:solidFill>
              </a:rPr>
              <a:t>Selected:</a:t>
            </a:r>
            <a:endParaRPr b="1" dirty="0">
              <a:solidFill>
                <a:srgbClr val="151E49"/>
              </a:solidFill>
            </a:endParaRPr>
          </a:p>
        </p:txBody>
      </p:sp>
      <p:sp>
        <p:nvSpPr>
          <p:cNvPr id="5" name="Google Shape;235;p30">
            <a:extLst>
              <a:ext uri="{FF2B5EF4-FFF2-40B4-BE49-F238E27FC236}">
                <a16:creationId xmlns:a16="http://schemas.microsoft.com/office/drawing/2014/main" id="{9EB2E1D3-DC63-CC0A-E824-8D4D75ADD179}"/>
              </a:ext>
            </a:extLst>
          </p:cNvPr>
          <p:cNvSpPr txBox="1">
            <a:spLocks/>
          </p:cNvSpPr>
          <p:nvPr/>
        </p:nvSpPr>
        <p:spPr>
          <a:xfrm>
            <a:off x="1140086" y="1732587"/>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r>
              <a:rPr lang="it-IT" sz="1100" dirty="0">
                <a:solidFill>
                  <a:srgbClr val="151E49"/>
                </a:solidFill>
              </a:rPr>
              <a:t>Frudel- Cherry </a:t>
            </a:r>
          </a:p>
          <a:p>
            <a:pPr marL="0" indent="0">
              <a:buFont typeface="Oswald"/>
              <a:buNone/>
            </a:pPr>
            <a:r>
              <a:rPr lang="it-IT" sz="1100" dirty="0">
                <a:solidFill>
                  <a:srgbClr val="151E49"/>
                </a:solidFill>
              </a:rPr>
              <a:t>(2 oz. CN Label grain contribution)</a:t>
            </a:r>
          </a:p>
          <a:p>
            <a:pPr marL="0" indent="0">
              <a:spcBef>
                <a:spcPts val="600"/>
              </a:spcBef>
              <a:buFont typeface="Oswald"/>
              <a:buNone/>
            </a:pPr>
            <a:endParaRPr lang="it-IT" sz="2400" dirty="0">
              <a:solidFill>
                <a:srgbClr val="151E49"/>
              </a:solidFill>
            </a:endParaRPr>
          </a:p>
          <a:p>
            <a:pPr marL="0" indent="0">
              <a:buFont typeface="Oswald"/>
              <a:buNone/>
            </a:pPr>
            <a:endParaRPr lang="it-IT" dirty="0">
              <a:solidFill>
                <a:srgbClr val="151E49"/>
              </a:solidFill>
            </a:endParaRPr>
          </a:p>
          <a:p>
            <a:pPr marL="0" indent="0">
              <a:spcBef>
                <a:spcPts val="1600"/>
              </a:spcBef>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endParaRPr lang="it-IT" dirty="0"/>
          </a:p>
          <a:p>
            <a:pPr marL="0" indent="0">
              <a:spcBef>
                <a:spcPts val="1600"/>
              </a:spcBef>
              <a:buFont typeface="Oswald"/>
              <a:buNone/>
            </a:pPr>
            <a:endParaRPr lang="it-IT" dirty="0"/>
          </a:p>
          <a:p>
            <a:pPr marL="0" indent="0">
              <a:spcBef>
                <a:spcPts val="1600"/>
              </a:spcBef>
              <a:spcAft>
                <a:spcPts val="1600"/>
              </a:spcAft>
              <a:buFont typeface="Oswald"/>
              <a:buNone/>
            </a:pPr>
            <a:endParaRPr lang="it-IT" dirty="0"/>
          </a:p>
        </p:txBody>
      </p:sp>
      <p:pic>
        <p:nvPicPr>
          <p:cNvPr id="6" name="Google Shape;237;p30">
            <a:extLst>
              <a:ext uri="{FF2B5EF4-FFF2-40B4-BE49-F238E27FC236}">
                <a16:creationId xmlns:a16="http://schemas.microsoft.com/office/drawing/2014/main" id="{F12CEF6D-C8C5-9AE7-7B45-94BE3050736D}"/>
              </a:ext>
            </a:extLst>
          </p:cNvPr>
          <p:cNvPicPr preferRelativeResize="0"/>
          <p:nvPr/>
        </p:nvPicPr>
        <p:blipFill>
          <a:blip r:embed="rId2">
            <a:alphaModFix/>
          </a:blip>
          <a:stretch>
            <a:fillRect/>
          </a:stretch>
        </p:blipFill>
        <p:spPr>
          <a:xfrm>
            <a:off x="1143586" y="2571750"/>
            <a:ext cx="1996450" cy="1012250"/>
          </a:xfrm>
          <a:prstGeom prst="rect">
            <a:avLst/>
          </a:prstGeom>
          <a:noFill/>
          <a:ln>
            <a:noFill/>
          </a:ln>
        </p:spPr>
      </p:pic>
      <p:sp>
        <p:nvSpPr>
          <p:cNvPr id="7" name="Google Shape;236;p30">
            <a:extLst>
              <a:ext uri="{FF2B5EF4-FFF2-40B4-BE49-F238E27FC236}">
                <a16:creationId xmlns:a16="http://schemas.microsoft.com/office/drawing/2014/main" id="{D22924A6-9CF4-63C0-33B4-C54C25BF7D6A}"/>
              </a:ext>
            </a:extLst>
          </p:cNvPr>
          <p:cNvSpPr txBox="1">
            <a:spLocks/>
          </p:cNvSpPr>
          <p:nvPr/>
        </p:nvSpPr>
        <p:spPr>
          <a:xfrm>
            <a:off x="4819627" y="1732587"/>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endParaRPr lang="en-US" sz="1100" b="1" dirty="0">
              <a:solidFill>
                <a:srgbClr val="151E49"/>
              </a:solidFill>
            </a:endParaRPr>
          </a:p>
          <a:p>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endParaRPr lang="en-US" sz="1100" b="1" dirty="0">
              <a:solidFill>
                <a:srgbClr val="151E49"/>
              </a:solidFill>
            </a:endParaRPr>
          </a:p>
          <a:p>
            <a:pPr>
              <a:spcBef>
                <a:spcPts val="400"/>
              </a:spcBef>
            </a:pPr>
            <a:endParaRPr lang="en-US" dirty="0"/>
          </a:p>
        </p:txBody>
      </p:sp>
      <p:pic>
        <p:nvPicPr>
          <p:cNvPr id="8" name="Google Shape;238;p30">
            <a:extLst>
              <a:ext uri="{FF2B5EF4-FFF2-40B4-BE49-F238E27FC236}">
                <a16:creationId xmlns:a16="http://schemas.microsoft.com/office/drawing/2014/main" id="{100E8AEE-0AAB-5A78-13C7-C2C75E0AA419}"/>
              </a:ext>
            </a:extLst>
          </p:cNvPr>
          <p:cNvPicPr preferRelativeResize="0"/>
          <p:nvPr/>
        </p:nvPicPr>
        <p:blipFill>
          <a:blip r:embed="rId3">
            <a:alphaModFix/>
          </a:blip>
          <a:stretch>
            <a:fillRect/>
          </a:stretch>
        </p:blipFill>
        <p:spPr>
          <a:xfrm>
            <a:off x="4886319" y="2691595"/>
            <a:ext cx="1395625" cy="976325"/>
          </a:xfrm>
          <a:prstGeom prst="rect">
            <a:avLst/>
          </a:prstGeom>
          <a:noFill/>
          <a:ln>
            <a:noFill/>
          </a:ln>
        </p:spPr>
      </p:pic>
    </p:spTree>
    <p:extLst>
      <p:ext uri="{BB962C8B-B14F-4D97-AF65-F5344CB8AC3E}">
        <p14:creationId xmlns:p14="http://schemas.microsoft.com/office/powerpoint/2010/main" val="142795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036C-841E-9457-0E82-FDD78739A07C}"/>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00974191-6F6E-1BE5-8E98-1F46DDBB485A}"/>
              </a:ext>
            </a:extLst>
          </p:cNvPr>
          <p:cNvSpPr>
            <a:spLocks noGrp="1"/>
          </p:cNvSpPr>
          <p:nvPr>
            <p:ph type="body" idx="1"/>
          </p:nvPr>
        </p:nvSpPr>
        <p:spPr/>
        <p:txBody>
          <a:bodyPr/>
          <a:lstStyle/>
          <a:p>
            <a:pPr marL="0" lvl="0" indent="0" algn="l" rtl="0">
              <a:spcBef>
                <a:spcPts val="600"/>
              </a:spcBef>
              <a:spcAft>
                <a:spcPts val="0"/>
              </a:spcAft>
              <a:buNone/>
            </a:pPr>
            <a:r>
              <a:rPr lang="en-US" sz="3600" b="1" dirty="0">
                <a:solidFill>
                  <a:srgbClr val="151E49"/>
                </a:solidFill>
              </a:rPr>
              <a:t>No!</a:t>
            </a:r>
          </a:p>
          <a:p>
            <a:pPr marL="139700" lvl="0" indent="0" algn="l" rtl="0">
              <a:spcBef>
                <a:spcPts val="600"/>
              </a:spcBef>
              <a:spcAft>
                <a:spcPts val="0"/>
              </a:spcAft>
              <a:buClr>
                <a:srgbClr val="151E49"/>
              </a:buClr>
              <a:buSzPts val="1400"/>
              <a:buNone/>
            </a:pPr>
            <a:r>
              <a:rPr lang="en-US" sz="1600" dirty="0">
                <a:solidFill>
                  <a:srgbClr val="151E49"/>
                </a:solidFill>
              </a:rPr>
              <a:t>Under SFSP meal pattern rules, even if the ounce contribution is 2 oz equivalent according to the CN label, each food item must be counted separately. An additional item must be selected to count as a SFSP meal.</a:t>
            </a:r>
            <a:endParaRPr lang="en-US" sz="1600" dirty="0"/>
          </a:p>
          <a:p>
            <a:endParaRPr lang="en-US" dirty="0"/>
          </a:p>
        </p:txBody>
      </p:sp>
      <p:pic>
        <p:nvPicPr>
          <p:cNvPr id="4" name="Google Shape;247;p31">
            <a:extLst>
              <a:ext uri="{FF2B5EF4-FFF2-40B4-BE49-F238E27FC236}">
                <a16:creationId xmlns:a16="http://schemas.microsoft.com/office/drawing/2014/main" id="{B4F26E76-07D1-BA62-7F29-F21830D7B892}"/>
              </a:ext>
            </a:extLst>
          </p:cNvPr>
          <p:cNvPicPr preferRelativeResize="0"/>
          <p:nvPr/>
        </p:nvPicPr>
        <p:blipFill>
          <a:blip r:embed="rId2">
            <a:alphaModFix/>
          </a:blip>
          <a:stretch>
            <a:fillRect/>
          </a:stretch>
        </p:blipFill>
        <p:spPr>
          <a:xfrm>
            <a:off x="3782687" y="3068525"/>
            <a:ext cx="1578625" cy="1467575"/>
          </a:xfrm>
          <a:prstGeom prst="rect">
            <a:avLst/>
          </a:prstGeom>
          <a:noFill/>
          <a:ln>
            <a:noFill/>
          </a:ln>
        </p:spPr>
      </p:pic>
    </p:spTree>
    <p:extLst>
      <p:ext uri="{BB962C8B-B14F-4D97-AF65-F5344CB8AC3E}">
        <p14:creationId xmlns:p14="http://schemas.microsoft.com/office/powerpoint/2010/main" val="98172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8BA3-C4CE-E2FC-F82F-3244C726023B}"/>
              </a:ext>
            </a:extLst>
          </p:cNvPr>
          <p:cNvSpPr>
            <a:spLocks noGrp="1"/>
          </p:cNvSpPr>
          <p:nvPr>
            <p:ph type="title"/>
          </p:nvPr>
        </p:nvSpPr>
        <p:spPr/>
        <p:txBody>
          <a:bodyPr/>
          <a:lstStyle/>
          <a:p>
            <a:r>
              <a:rPr lang="en-US" dirty="0"/>
              <a:t>What is OVS? </a:t>
            </a:r>
          </a:p>
        </p:txBody>
      </p:sp>
      <p:sp>
        <p:nvSpPr>
          <p:cNvPr id="3" name="Text Placeholder 2">
            <a:extLst>
              <a:ext uri="{FF2B5EF4-FFF2-40B4-BE49-F238E27FC236}">
                <a16:creationId xmlns:a16="http://schemas.microsoft.com/office/drawing/2014/main" id="{ED4ED612-8982-0C21-97A4-574E2877DEAF}"/>
              </a:ext>
            </a:extLst>
          </p:cNvPr>
          <p:cNvSpPr>
            <a:spLocks noGrp="1"/>
          </p:cNvSpPr>
          <p:nvPr>
            <p:ph type="body" idx="1"/>
          </p:nvPr>
        </p:nvSpPr>
        <p:spPr/>
        <p:txBody>
          <a:bodyPr/>
          <a:lstStyle/>
          <a:p>
            <a:pPr marL="0" lvl="0" indent="0" algn="l" rtl="0">
              <a:spcBef>
                <a:spcPts val="400"/>
              </a:spcBef>
              <a:spcAft>
                <a:spcPts val="0"/>
              </a:spcAft>
              <a:buNone/>
            </a:pPr>
            <a:r>
              <a:rPr lang="en-US" sz="2800" b="1" dirty="0">
                <a:solidFill>
                  <a:srgbClr val="151E49"/>
                </a:solidFill>
              </a:rPr>
              <a:t>OVS is short for Offer Versus Serve</a:t>
            </a:r>
          </a:p>
          <a:p>
            <a:pPr marL="457200" lvl="0" indent="-349250" algn="l" rtl="0">
              <a:spcBef>
                <a:spcPts val="400"/>
              </a:spcBef>
              <a:spcAft>
                <a:spcPts val="0"/>
              </a:spcAft>
              <a:buClr>
                <a:srgbClr val="151E49"/>
              </a:buClr>
              <a:buSzPts val="1900"/>
              <a:buChar char="●"/>
            </a:pPr>
            <a:r>
              <a:rPr lang="en-US" sz="1800" b="0" dirty="0">
                <a:solidFill>
                  <a:srgbClr val="151E49"/>
                </a:solidFill>
              </a:rPr>
              <a:t>OVS is a meal service option available only for School Food Authorities (SFAs)</a:t>
            </a:r>
          </a:p>
          <a:p>
            <a:pPr marL="457200" lvl="0" indent="-349250" algn="l" rtl="0">
              <a:spcBef>
                <a:spcPts val="0"/>
              </a:spcBef>
              <a:spcAft>
                <a:spcPts val="0"/>
              </a:spcAft>
              <a:buClr>
                <a:srgbClr val="151E49"/>
              </a:buClr>
              <a:buSzPts val="1900"/>
              <a:buChar char="●"/>
            </a:pPr>
            <a:r>
              <a:rPr lang="en-US" sz="1800" b="0" dirty="0">
                <a:solidFill>
                  <a:srgbClr val="151E49"/>
                </a:solidFill>
              </a:rPr>
              <a:t>OVS allows children to decline some of the food offered in a reimbursable breakfast, lunch, or supper</a:t>
            </a:r>
          </a:p>
          <a:p>
            <a:pPr marL="457200" lvl="0" indent="-349250" algn="l" rtl="0">
              <a:spcBef>
                <a:spcPts val="0"/>
              </a:spcBef>
              <a:spcAft>
                <a:spcPts val="0"/>
              </a:spcAft>
              <a:buClr>
                <a:srgbClr val="151E49"/>
              </a:buClr>
              <a:buSzPts val="1900"/>
              <a:buChar char="●"/>
            </a:pPr>
            <a:r>
              <a:rPr lang="en-US" sz="1800" b="0" dirty="0">
                <a:solidFill>
                  <a:srgbClr val="151E49"/>
                </a:solidFill>
              </a:rPr>
              <a:t>All meal pattern requirements must be offered for all components</a:t>
            </a:r>
          </a:p>
          <a:p>
            <a:pPr marL="457200" lvl="0" indent="-349250" algn="l" rtl="0">
              <a:spcBef>
                <a:spcPts val="0"/>
              </a:spcBef>
              <a:spcAft>
                <a:spcPts val="0"/>
              </a:spcAft>
              <a:buClr>
                <a:srgbClr val="151E49"/>
              </a:buClr>
              <a:buSzPts val="1900"/>
              <a:buChar char="●"/>
            </a:pPr>
            <a:r>
              <a:rPr lang="en-US" sz="1800" b="0" dirty="0">
                <a:solidFill>
                  <a:srgbClr val="151E49"/>
                </a:solidFill>
              </a:rPr>
              <a:t>OVS use is optional</a:t>
            </a:r>
          </a:p>
          <a:p>
            <a:pPr marL="457200" lvl="0" indent="-349250" algn="l" rtl="0">
              <a:spcBef>
                <a:spcPts val="0"/>
              </a:spcBef>
              <a:spcAft>
                <a:spcPts val="0"/>
              </a:spcAft>
              <a:buClr>
                <a:srgbClr val="151E49"/>
              </a:buClr>
              <a:buSzPts val="1900"/>
              <a:buChar char="●"/>
            </a:pPr>
            <a:r>
              <a:rPr lang="en-US" sz="1800" b="0" dirty="0">
                <a:solidFill>
                  <a:srgbClr val="151E49"/>
                </a:solidFill>
              </a:rPr>
              <a:t>OVS is not available for sites approved for non-congregate meal service</a:t>
            </a:r>
          </a:p>
          <a:p>
            <a:endParaRPr lang="en-US" dirty="0"/>
          </a:p>
        </p:txBody>
      </p:sp>
    </p:spTree>
    <p:extLst>
      <p:ext uri="{BB962C8B-B14F-4D97-AF65-F5344CB8AC3E}">
        <p14:creationId xmlns:p14="http://schemas.microsoft.com/office/powerpoint/2010/main" val="394381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AD54-9F1F-5C34-79E0-77CF189ABF2B}"/>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4" name="Google Shape;257;p32">
            <a:extLst>
              <a:ext uri="{FF2B5EF4-FFF2-40B4-BE49-F238E27FC236}">
                <a16:creationId xmlns:a16="http://schemas.microsoft.com/office/drawing/2014/main" id="{8A98D93D-F04F-C436-7D01-64D493D0FEDF}"/>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151E49"/>
                </a:solidFill>
              </a:rPr>
              <a:t>Here’s the SFSP menu:</a:t>
            </a:r>
            <a:endParaRPr b="1" dirty="0">
              <a:solidFill>
                <a:srgbClr val="151E49"/>
              </a:solidFill>
            </a:endParaRPr>
          </a:p>
        </p:txBody>
      </p:sp>
      <p:sp>
        <p:nvSpPr>
          <p:cNvPr id="5" name="Google Shape;258;p32">
            <a:extLst>
              <a:ext uri="{FF2B5EF4-FFF2-40B4-BE49-F238E27FC236}">
                <a16:creationId xmlns:a16="http://schemas.microsoft.com/office/drawing/2014/main" id="{6B135F7D-F1DC-A94F-2D11-B2A2B66E799A}"/>
              </a:ext>
            </a:extLst>
          </p:cNvPr>
          <p:cNvSpPr txBox="1">
            <a:spLocks/>
          </p:cNvSpPr>
          <p:nvPr/>
        </p:nvSpPr>
        <p:spPr>
          <a:xfrm>
            <a:off x="990482" y="1921950"/>
            <a:ext cx="1903500" cy="6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Breakfast Pizza (2 items) </a:t>
            </a:r>
          </a:p>
          <a:p>
            <a:pPr marL="0" indent="0">
              <a:buFont typeface="Oswald"/>
              <a:buNone/>
            </a:pPr>
            <a:r>
              <a:rPr lang="en-US" sz="1100">
                <a:solidFill>
                  <a:srgbClr val="151E49"/>
                </a:solidFill>
              </a:rPr>
              <a:t>(1 oz. grain, 1 oz. m/ma)</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6" name="Google Shape;263;p32">
            <a:extLst>
              <a:ext uri="{FF2B5EF4-FFF2-40B4-BE49-F238E27FC236}">
                <a16:creationId xmlns:a16="http://schemas.microsoft.com/office/drawing/2014/main" id="{E216168A-C7E1-DA2F-E903-5E9B9F2C3E7B}"/>
              </a:ext>
            </a:extLst>
          </p:cNvPr>
          <p:cNvSpPr txBox="1">
            <a:spLocks/>
          </p:cNvSpPr>
          <p:nvPr/>
        </p:nvSpPr>
        <p:spPr>
          <a:xfrm>
            <a:off x="3969450" y="1921950"/>
            <a:ext cx="12051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1 cup of milk</a:t>
            </a:r>
            <a:r>
              <a:rPr lang="en-US" sz="1100" b="1" dirty="0">
                <a:solidFill>
                  <a:schemeClr val="dk1"/>
                </a:solidFill>
              </a:rPr>
              <a:t>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sp>
        <p:nvSpPr>
          <p:cNvPr id="7" name="Google Shape;259;p32">
            <a:extLst>
              <a:ext uri="{FF2B5EF4-FFF2-40B4-BE49-F238E27FC236}">
                <a16:creationId xmlns:a16="http://schemas.microsoft.com/office/drawing/2014/main" id="{7265E4B8-05DA-F874-39EF-630F86119DAD}"/>
              </a:ext>
            </a:extLst>
          </p:cNvPr>
          <p:cNvSpPr txBox="1">
            <a:spLocks/>
          </p:cNvSpPr>
          <p:nvPr/>
        </p:nvSpPr>
        <p:spPr>
          <a:xfrm>
            <a:off x="6148420" y="1921950"/>
            <a:ext cx="17484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½ cup of strawberries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pic>
        <p:nvPicPr>
          <p:cNvPr id="8" name="Google Shape;261;p32">
            <a:extLst>
              <a:ext uri="{FF2B5EF4-FFF2-40B4-BE49-F238E27FC236}">
                <a16:creationId xmlns:a16="http://schemas.microsoft.com/office/drawing/2014/main" id="{21D8D4FD-FB56-EC7A-CA27-74A7496B094D}"/>
              </a:ext>
            </a:extLst>
          </p:cNvPr>
          <p:cNvPicPr preferRelativeResize="0"/>
          <p:nvPr/>
        </p:nvPicPr>
        <p:blipFill>
          <a:blip r:embed="rId2">
            <a:alphaModFix/>
          </a:blip>
          <a:stretch>
            <a:fillRect/>
          </a:stretch>
        </p:blipFill>
        <p:spPr>
          <a:xfrm>
            <a:off x="990482" y="2658384"/>
            <a:ext cx="1648050" cy="1075300"/>
          </a:xfrm>
          <a:prstGeom prst="rect">
            <a:avLst/>
          </a:prstGeom>
          <a:noFill/>
          <a:ln>
            <a:noFill/>
          </a:ln>
        </p:spPr>
      </p:pic>
      <p:pic>
        <p:nvPicPr>
          <p:cNvPr id="9" name="Google Shape;262;p32">
            <a:extLst>
              <a:ext uri="{FF2B5EF4-FFF2-40B4-BE49-F238E27FC236}">
                <a16:creationId xmlns:a16="http://schemas.microsoft.com/office/drawing/2014/main" id="{5D3441D5-6235-368D-06CF-41768D9C5C7C}"/>
              </a:ext>
            </a:extLst>
          </p:cNvPr>
          <p:cNvPicPr preferRelativeResize="0"/>
          <p:nvPr/>
        </p:nvPicPr>
        <p:blipFill>
          <a:blip r:embed="rId3">
            <a:alphaModFix/>
          </a:blip>
          <a:stretch>
            <a:fillRect/>
          </a:stretch>
        </p:blipFill>
        <p:spPr>
          <a:xfrm>
            <a:off x="3657600" y="2654988"/>
            <a:ext cx="1828800" cy="1294725"/>
          </a:xfrm>
          <a:prstGeom prst="rect">
            <a:avLst/>
          </a:prstGeom>
          <a:noFill/>
          <a:ln>
            <a:noFill/>
          </a:ln>
        </p:spPr>
      </p:pic>
      <p:pic>
        <p:nvPicPr>
          <p:cNvPr id="10" name="Google Shape;260;p32">
            <a:extLst>
              <a:ext uri="{FF2B5EF4-FFF2-40B4-BE49-F238E27FC236}">
                <a16:creationId xmlns:a16="http://schemas.microsoft.com/office/drawing/2014/main" id="{E2E49188-2E66-B596-DF64-8638CF2DD454}"/>
              </a:ext>
            </a:extLst>
          </p:cNvPr>
          <p:cNvPicPr preferRelativeResize="0"/>
          <p:nvPr/>
        </p:nvPicPr>
        <p:blipFill>
          <a:blip r:embed="rId4">
            <a:alphaModFix/>
          </a:blip>
          <a:stretch>
            <a:fillRect/>
          </a:stretch>
        </p:blipFill>
        <p:spPr>
          <a:xfrm>
            <a:off x="6070870" y="2654988"/>
            <a:ext cx="1903500" cy="1124825"/>
          </a:xfrm>
          <a:prstGeom prst="rect">
            <a:avLst/>
          </a:prstGeom>
          <a:noFill/>
          <a:ln>
            <a:noFill/>
          </a:ln>
        </p:spPr>
      </p:pic>
    </p:spTree>
    <p:extLst>
      <p:ext uri="{BB962C8B-B14F-4D97-AF65-F5344CB8AC3E}">
        <p14:creationId xmlns:p14="http://schemas.microsoft.com/office/powerpoint/2010/main" val="234963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8E94-8C92-B497-9FFF-30D69323D73A}"/>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7CF5C84B-94BB-B44B-4C34-7703A7B32D2F}"/>
              </a:ext>
            </a:extLst>
          </p:cNvPr>
          <p:cNvSpPr>
            <a:spLocks noGrp="1"/>
          </p:cNvSpPr>
          <p:nvPr>
            <p:ph type="body" idx="1"/>
          </p:nvPr>
        </p:nvSpPr>
        <p:spPr/>
        <p:txBody>
          <a:bodyPr/>
          <a:lstStyle/>
          <a:p>
            <a:pPr marL="95250" indent="0" algn="ctr">
              <a:buNone/>
            </a:pPr>
            <a:r>
              <a:rPr lang="en" b="1" dirty="0">
                <a:solidFill>
                  <a:srgbClr val="151E49"/>
                </a:solidFill>
              </a:rPr>
              <a:t>Selected:</a:t>
            </a:r>
            <a:endParaRPr lang="en-US" dirty="0"/>
          </a:p>
        </p:txBody>
      </p:sp>
      <p:sp>
        <p:nvSpPr>
          <p:cNvPr id="4" name="Google Shape;273;p33">
            <a:extLst>
              <a:ext uri="{FF2B5EF4-FFF2-40B4-BE49-F238E27FC236}">
                <a16:creationId xmlns:a16="http://schemas.microsoft.com/office/drawing/2014/main" id="{EFFA876F-A6EB-8D3C-1EA9-3CBD6FDC3DCD}"/>
              </a:ext>
            </a:extLst>
          </p:cNvPr>
          <p:cNvSpPr txBox="1">
            <a:spLocks/>
          </p:cNvSpPr>
          <p:nvPr/>
        </p:nvSpPr>
        <p:spPr>
          <a:xfrm>
            <a:off x="1427593" y="1951950"/>
            <a:ext cx="1911900" cy="6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Breakfast Pizza (2 items) </a:t>
            </a:r>
          </a:p>
          <a:p>
            <a:pPr marL="0" indent="0">
              <a:buFont typeface="Oswald"/>
              <a:buNone/>
            </a:pPr>
            <a:r>
              <a:rPr lang="en-US" sz="1100" dirty="0">
                <a:solidFill>
                  <a:srgbClr val="151E49"/>
                </a:solidFill>
              </a:rPr>
              <a:t>(1 oz. grain, 1 oz. m/ma)</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Font typeface="Oswald"/>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76;p33">
            <a:extLst>
              <a:ext uri="{FF2B5EF4-FFF2-40B4-BE49-F238E27FC236}">
                <a16:creationId xmlns:a16="http://schemas.microsoft.com/office/drawing/2014/main" id="{995CF39A-A3C2-F93E-1E4D-4324BD2764B8}"/>
              </a:ext>
            </a:extLst>
          </p:cNvPr>
          <p:cNvSpPr txBox="1">
            <a:spLocks/>
          </p:cNvSpPr>
          <p:nvPr/>
        </p:nvSpPr>
        <p:spPr>
          <a:xfrm>
            <a:off x="5347950" y="2061750"/>
            <a:ext cx="1061700" cy="4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1 cup of milk</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pic>
        <p:nvPicPr>
          <p:cNvPr id="6" name="Google Shape;274;p33">
            <a:extLst>
              <a:ext uri="{FF2B5EF4-FFF2-40B4-BE49-F238E27FC236}">
                <a16:creationId xmlns:a16="http://schemas.microsoft.com/office/drawing/2014/main" id="{F3257289-93E9-074B-0208-97C0FF5171F1}"/>
              </a:ext>
            </a:extLst>
          </p:cNvPr>
          <p:cNvPicPr preferRelativeResize="0"/>
          <p:nvPr/>
        </p:nvPicPr>
        <p:blipFill>
          <a:blip r:embed="rId2">
            <a:alphaModFix/>
          </a:blip>
          <a:stretch>
            <a:fillRect/>
          </a:stretch>
        </p:blipFill>
        <p:spPr>
          <a:xfrm>
            <a:off x="1427593" y="2632245"/>
            <a:ext cx="1648050" cy="1075300"/>
          </a:xfrm>
          <a:prstGeom prst="rect">
            <a:avLst/>
          </a:prstGeom>
          <a:noFill/>
          <a:ln>
            <a:noFill/>
          </a:ln>
        </p:spPr>
      </p:pic>
      <p:pic>
        <p:nvPicPr>
          <p:cNvPr id="7" name="Google Shape;275;p33">
            <a:extLst>
              <a:ext uri="{FF2B5EF4-FFF2-40B4-BE49-F238E27FC236}">
                <a16:creationId xmlns:a16="http://schemas.microsoft.com/office/drawing/2014/main" id="{AF67C035-45A8-95C9-2326-04B902957256}"/>
              </a:ext>
            </a:extLst>
          </p:cNvPr>
          <p:cNvPicPr preferRelativeResize="0"/>
          <p:nvPr/>
        </p:nvPicPr>
        <p:blipFill>
          <a:blip r:embed="rId3">
            <a:alphaModFix/>
          </a:blip>
          <a:stretch>
            <a:fillRect/>
          </a:stretch>
        </p:blipFill>
        <p:spPr>
          <a:xfrm>
            <a:off x="4964400" y="2458037"/>
            <a:ext cx="1828800" cy="1294725"/>
          </a:xfrm>
          <a:prstGeom prst="rect">
            <a:avLst/>
          </a:prstGeom>
          <a:noFill/>
          <a:ln>
            <a:noFill/>
          </a:ln>
        </p:spPr>
      </p:pic>
    </p:spTree>
    <p:extLst>
      <p:ext uri="{BB962C8B-B14F-4D97-AF65-F5344CB8AC3E}">
        <p14:creationId xmlns:p14="http://schemas.microsoft.com/office/powerpoint/2010/main" val="106903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AC0E-7CB7-76D0-D004-6AE5AF04F12D}"/>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a:t>
            </a:r>
          </a:p>
        </p:txBody>
      </p:sp>
      <p:sp>
        <p:nvSpPr>
          <p:cNvPr id="3" name="Text Placeholder 2">
            <a:extLst>
              <a:ext uri="{FF2B5EF4-FFF2-40B4-BE49-F238E27FC236}">
                <a16:creationId xmlns:a16="http://schemas.microsoft.com/office/drawing/2014/main" id="{9C6696B8-220E-74C1-FB65-58F795D2932C}"/>
              </a:ext>
            </a:extLst>
          </p:cNvPr>
          <p:cNvSpPr>
            <a:spLocks noGrp="1"/>
          </p:cNvSpPr>
          <p:nvPr>
            <p:ph type="body" idx="1"/>
          </p:nvPr>
        </p:nvSpPr>
        <p:spPr/>
        <p:txBody>
          <a:bodyPr/>
          <a:lstStyle/>
          <a:p>
            <a:pPr marL="0" lvl="0" indent="0" algn="l" rtl="0">
              <a:spcBef>
                <a:spcPts val="600"/>
              </a:spcBef>
              <a:spcAft>
                <a:spcPts val="0"/>
              </a:spcAft>
              <a:buNone/>
            </a:pPr>
            <a:r>
              <a:rPr lang="en-US" sz="2000" b="1" dirty="0">
                <a:solidFill>
                  <a:srgbClr val="151E49"/>
                </a:solidFill>
              </a:rPr>
              <a:t>Yes!</a:t>
            </a:r>
          </a:p>
          <a:p>
            <a:pPr marL="457200" lvl="0" indent="-330200" algn="l" rtl="0">
              <a:spcBef>
                <a:spcPts val="600"/>
              </a:spcBef>
              <a:spcAft>
                <a:spcPts val="0"/>
              </a:spcAft>
              <a:buClr>
                <a:srgbClr val="151E49"/>
              </a:buClr>
              <a:buSzPts val="1600"/>
              <a:buChar char="●"/>
            </a:pPr>
            <a:r>
              <a:rPr lang="en-US" sz="2000" dirty="0">
                <a:solidFill>
                  <a:srgbClr val="151E49"/>
                </a:solidFill>
              </a:rPr>
              <a:t>Although only 2 items were selected, the pizza counts as 2 items because it is a combination food containing foods from two different components. Additionally, students are not required to take a fruit at breakfast under SFSP OVS rules.</a:t>
            </a:r>
            <a:endParaRPr lang="en-US" sz="2000" dirty="0"/>
          </a:p>
          <a:p>
            <a:endParaRPr lang="en-US" dirty="0"/>
          </a:p>
        </p:txBody>
      </p:sp>
    </p:spTree>
    <p:extLst>
      <p:ext uri="{BB962C8B-B14F-4D97-AF65-F5344CB8AC3E}">
        <p14:creationId xmlns:p14="http://schemas.microsoft.com/office/powerpoint/2010/main" val="129395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F5C5-DABE-BBE4-5B4A-0CA4D57276CE}"/>
              </a:ext>
            </a:extLst>
          </p:cNvPr>
          <p:cNvSpPr>
            <a:spLocks noGrp="1"/>
          </p:cNvSpPr>
          <p:nvPr>
            <p:ph type="title"/>
          </p:nvPr>
        </p:nvSpPr>
        <p:spPr/>
        <p:txBody>
          <a:bodyPr/>
          <a:lstStyle/>
          <a:p>
            <a:r>
              <a:rPr lang="en-US" dirty="0"/>
              <a:t>Lunch: </a:t>
            </a:r>
            <a:r>
              <a:rPr lang="en-US" dirty="0" err="1"/>
              <a:t>nslp</a:t>
            </a:r>
            <a:r>
              <a:rPr lang="en-US" dirty="0"/>
              <a:t> or </a:t>
            </a:r>
            <a:r>
              <a:rPr lang="en-US" dirty="0" err="1"/>
              <a:t>sfsp</a:t>
            </a:r>
            <a:r>
              <a:rPr lang="en-US" dirty="0"/>
              <a:t>? </a:t>
            </a:r>
          </a:p>
        </p:txBody>
      </p:sp>
      <p:sp>
        <p:nvSpPr>
          <p:cNvPr id="3" name="Text Placeholder 2">
            <a:extLst>
              <a:ext uri="{FF2B5EF4-FFF2-40B4-BE49-F238E27FC236}">
                <a16:creationId xmlns:a16="http://schemas.microsoft.com/office/drawing/2014/main" id="{D02041BB-0B38-94CC-4CFE-A0997765DE01}"/>
              </a:ext>
            </a:extLst>
          </p:cNvPr>
          <p:cNvSpPr>
            <a:spLocks noGrp="1"/>
          </p:cNvSpPr>
          <p:nvPr>
            <p:ph type="body" idx="1"/>
          </p:nvPr>
        </p:nvSpPr>
        <p:spPr>
          <a:xfrm>
            <a:off x="846149" y="1418299"/>
            <a:ext cx="6949341" cy="3329191"/>
          </a:xfrm>
        </p:spPr>
        <p:txBody>
          <a:bodyPr/>
          <a:lstStyle/>
          <a:p>
            <a:pPr marL="0" lvl="0" indent="0" algn="l" rtl="0">
              <a:spcBef>
                <a:spcPts val="600"/>
              </a:spcBef>
              <a:spcAft>
                <a:spcPts val="0"/>
              </a:spcAft>
              <a:buNone/>
            </a:pPr>
            <a:r>
              <a:rPr lang="en-US" sz="1800" b="0" dirty="0">
                <a:solidFill>
                  <a:srgbClr val="151E49"/>
                </a:solidFill>
              </a:rPr>
              <a:t>Sponsors may elect to operate the National School Lunch Program (NSLP) meal pattern during the summer</a:t>
            </a:r>
          </a:p>
          <a:p>
            <a:pPr marL="457200" lvl="0" indent="-355600" algn="l" rtl="0">
              <a:spcBef>
                <a:spcPts val="600"/>
              </a:spcBef>
              <a:spcAft>
                <a:spcPts val="0"/>
              </a:spcAft>
              <a:buClr>
                <a:srgbClr val="151E49"/>
              </a:buClr>
              <a:buSzPts val="2000"/>
              <a:buChar char="●"/>
            </a:pPr>
            <a:r>
              <a:rPr lang="en-US" sz="1800" b="0" dirty="0">
                <a:solidFill>
                  <a:srgbClr val="151E49"/>
                </a:solidFill>
              </a:rPr>
              <a:t>OVS rules follow the meal pattern that is being used - SFSP or NSLP</a:t>
            </a:r>
          </a:p>
          <a:p>
            <a:pPr marL="457200" lvl="0" indent="-355600" algn="l" rtl="0">
              <a:spcBef>
                <a:spcPts val="0"/>
              </a:spcBef>
              <a:spcAft>
                <a:spcPts val="0"/>
              </a:spcAft>
              <a:buClr>
                <a:srgbClr val="151E49"/>
              </a:buClr>
              <a:buSzPts val="2000"/>
              <a:buChar char="●"/>
            </a:pPr>
            <a:r>
              <a:rPr lang="en-US" sz="1800" b="0" dirty="0">
                <a:solidFill>
                  <a:srgbClr val="151E49"/>
                </a:solidFill>
              </a:rPr>
              <a:t>If electing to continue the NSLP meal pattern, OVS rules remain the same as during the school year</a:t>
            </a:r>
          </a:p>
          <a:p>
            <a:pPr marL="101600" lvl="0" indent="0" algn="l" rtl="0">
              <a:spcBef>
                <a:spcPts val="0"/>
              </a:spcBef>
              <a:spcAft>
                <a:spcPts val="0"/>
              </a:spcAft>
              <a:buClr>
                <a:srgbClr val="151E49"/>
              </a:buClr>
              <a:buSzPts val="2000"/>
              <a:buNone/>
            </a:pPr>
            <a:endParaRPr lang="en-US" sz="1800" dirty="0">
              <a:solidFill>
                <a:srgbClr val="151E49"/>
              </a:solidFill>
            </a:endParaRPr>
          </a:p>
          <a:p>
            <a:pPr marL="101600" lvl="0" indent="0" algn="l" rtl="0">
              <a:spcBef>
                <a:spcPts val="0"/>
              </a:spcBef>
              <a:spcAft>
                <a:spcPts val="0"/>
              </a:spcAft>
              <a:buClr>
                <a:srgbClr val="151E49"/>
              </a:buClr>
              <a:buSzPts val="2000"/>
              <a:buNone/>
            </a:pPr>
            <a:r>
              <a:rPr lang="en-US" sz="1800" dirty="0">
                <a:solidFill>
                  <a:srgbClr val="151E49"/>
                </a:solidFill>
              </a:rPr>
              <a:t>Reminders</a:t>
            </a:r>
          </a:p>
          <a:p>
            <a:pPr marL="914400" lvl="1" indent="-355600" algn="l" rtl="0">
              <a:spcBef>
                <a:spcPts val="0"/>
              </a:spcBef>
              <a:spcAft>
                <a:spcPts val="0"/>
              </a:spcAft>
              <a:buClr>
                <a:srgbClr val="151E49"/>
              </a:buClr>
              <a:buSzPts val="2000"/>
              <a:buChar char="○"/>
            </a:pPr>
            <a:r>
              <a:rPr lang="en-US" sz="1800" dirty="0">
                <a:solidFill>
                  <a:srgbClr val="151E49"/>
                </a:solidFill>
              </a:rPr>
              <a:t>NSLP meal pattern separates vegetables and fruits into two separate components and requires one of each</a:t>
            </a:r>
          </a:p>
          <a:p>
            <a:pPr marL="914400" lvl="1" indent="-355600" algn="l" rtl="0">
              <a:spcBef>
                <a:spcPts val="0"/>
              </a:spcBef>
              <a:spcAft>
                <a:spcPts val="0"/>
              </a:spcAft>
              <a:buClr>
                <a:srgbClr val="151E49"/>
              </a:buClr>
              <a:buSzPts val="2000"/>
              <a:buChar char="○"/>
            </a:pPr>
            <a:r>
              <a:rPr lang="en-US" sz="1800" dirty="0">
                <a:solidFill>
                  <a:srgbClr val="151E49"/>
                </a:solidFill>
              </a:rPr>
              <a:t>NSLP OVS requires students take at least ½ cup of fruit or vegetable </a:t>
            </a:r>
            <a:endParaRPr lang="en-US" sz="1800" dirty="0"/>
          </a:p>
          <a:p>
            <a:endParaRPr lang="en-US" dirty="0"/>
          </a:p>
        </p:txBody>
      </p:sp>
    </p:spTree>
    <p:extLst>
      <p:ext uri="{BB962C8B-B14F-4D97-AF65-F5344CB8AC3E}">
        <p14:creationId xmlns:p14="http://schemas.microsoft.com/office/powerpoint/2010/main" val="254148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6BF-A099-E9AC-D660-F61BAE15EA86}"/>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67E20207-D029-73FD-1A28-1B759C7C1502}"/>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The SFSP lunch/supper meal pattern:</a:t>
            </a:r>
          </a:p>
          <a:p>
            <a:pPr marL="457200" lvl="0" indent="-355600" algn="l" rtl="0">
              <a:spcBef>
                <a:spcPts val="400"/>
              </a:spcBef>
              <a:spcAft>
                <a:spcPts val="0"/>
              </a:spcAft>
              <a:buClr>
                <a:srgbClr val="151E49"/>
              </a:buClr>
              <a:buSzPts val="2000"/>
              <a:buChar char="●"/>
            </a:pPr>
            <a:r>
              <a:rPr lang="en-US" sz="1800" b="0" dirty="0">
                <a:solidFill>
                  <a:srgbClr val="151E49"/>
                </a:solidFill>
              </a:rPr>
              <a:t>1- serving bread/grain</a:t>
            </a:r>
          </a:p>
          <a:p>
            <a:pPr marL="457200" lvl="0" indent="-355600" algn="l" rtl="0">
              <a:spcBef>
                <a:spcPts val="0"/>
              </a:spcBef>
              <a:spcAft>
                <a:spcPts val="0"/>
              </a:spcAft>
              <a:buClr>
                <a:srgbClr val="151E49"/>
              </a:buClr>
              <a:buSzPts val="2000"/>
              <a:buChar char="●"/>
            </a:pPr>
            <a:r>
              <a:rPr lang="en-US" sz="1800" b="0" dirty="0">
                <a:solidFill>
                  <a:srgbClr val="151E49"/>
                </a:solidFill>
              </a:rPr>
              <a:t>2 oz meat/meat alternate</a:t>
            </a:r>
          </a:p>
          <a:p>
            <a:pPr marL="457200" lvl="0" indent="-355600" algn="l" rtl="0">
              <a:spcBef>
                <a:spcPts val="0"/>
              </a:spcBef>
              <a:spcAft>
                <a:spcPts val="0"/>
              </a:spcAft>
              <a:buClr>
                <a:srgbClr val="151E49"/>
              </a:buClr>
              <a:buSzPts val="2000"/>
              <a:buChar char="●"/>
            </a:pPr>
            <a:r>
              <a:rPr lang="en-US" sz="1800" b="0" dirty="0">
                <a:solidFill>
                  <a:srgbClr val="151E49"/>
                </a:solidFill>
              </a:rPr>
              <a:t>2 servings of different fruits/vegetables totaling ¾ cup or more</a:t>
            </a:r>
          </a:p>
          <a:p>
            <a:pPr marL="457200" lvl="0" indent="-355600" algn="l" rtl="0">
              <a:spcBef>
                <a:spcPts val="0"/>
              </a:spcBef>
              <a:spcAft>
                <a:spcPts val="0"/>
              </a:spcAft>
              <a:buClr>
                <a:srgbClr val="151E49"/>
              </a:buClr>
              <a:buSzPts val="2000"/>
              <a:buChar char="●"/>
            </a:pPr>
            <a:r>
              <a:rPr lang="en-US" sz="1800" b="0" dirty="0">
                <a:solidFill>
                  <a:srgbClr val="151E49"/>
                </a:solidFill>
              </a:rPr>
              <a:t>1- 8oz serving of milk</a:t>
            </a:r>
          </a:p>
          <a:p>
            <a:pPr marL="0" lvl="0" indent="0" algn="l" rtl="0">
              <a:spcBef>
                <a:spcPts val="400"/>
              </a:spcBef>
              <a:spcAft>
                <a:spcPts val="0"/>
              </a:spcAft>
              <a:buNone/>
            </a:pPr>
            <a:endParaRPr lang="en-US" sz="1800" dirty="0">
              <a:solidFill>
                <a:srgbClr val="151E49"/>
              </a:solidFill>
            </a:endParaRPr>
          </a:p>
          <a:p>
            <a:pPr marL="457200" lvl="0" indent="-342900" algn="l" rtl="0">
              <a:spcBef>
                <a:spcPts val="600"/>
              </a:spcBef>
              <a:spcAft>
                <a:spcPts val="0"/>
              </a:spcAft>
              <a:buClr>
                <a:srgbClr val="151E49"/>
              </a:buClr>
              <a:buSzPts val="1800"/>
              <a:buChar char="●"/>
            </a:pPr>
            <a:r>
              <a:rPr lang="en-US" sz="1800" dirty="0">
                <a:solidFill>
                  <a:srgbClr val="151E49"/>
                </a:solidFill>
              </a:rPr>
              <a:t>Five different food </a:t>
            </a:r>
            <a:r>
              <a:rPr lang="en-US" sz="1800" u="sng" dirty="0">
                <a:solidFill>
                  <a:srgbClr val="151E49"/>
                </a:solidFill>
              </a:rPr>
              <a:t>items</a:t>
            </a:r>
            <a:r>
              <a:rPr lang="en-US" sz="1800" dirty="0">
                <a:solidFill>
                  <a:srgbClr val="151E49"/>
                </a:solidFill>
              </a:rPr>
              <a:t> must be offered to meet the meal pattern requirements. </a:t>
            </a:r>
          </a:p>
          <a:p>
            <a:pPr marL="457200" lvl="0" indent="-342900" algn="l" rtl="0">
              <a:spcBef>
                <a:spcPts val="0"/>
              </a:spcBef>
              <a:spcAft>
                <a:spcPts val="0"/>
              </a:spcAft>
              <a:buClr>
                <a:srgbClr val="151E49"/>
              </a:buClr>
              <a:buSzPts val="1800"/>
              <a:buChar char="●"/>
            </a:pPr>
            <a:r>
              <a:rPr lang="en-US" sz="1800" dirty="0">
                <a:solidFill>
                  <a:srgbClr val="151E49"/>
                </a:solidFill>
              </a:rPr>
              <a:t>Ensure that two </a:t>
            </a:r>
            <a:r>
              <a:rPr lang="en-US" sz="1800" u="sng" dirty="0">
                <a:solidFill>
                  <a:srgbClr val="151E49"/>
                </a:solidFill>
              </a:rPr>
              <a:t>different</a:t>
            </a:r>
            <a:r>
              <a:rPr lang="en-US" sz="1800" dirty="0">
                <a:solidFill>
                  <a:srgbClr val="151E49"/>
                </a:solidFill>
              </a:rPr>
              <a:t> fruit/vegetable offerings are made and, when combined, total at least ¾ cup or more.</a:t>
            </a:r>
          </a:p>
          <a:p>
            <a:endParaRPr lang="en-US" dirty="0"/>
          </a:p>
        </p:txBody>
      </p:sp>
    </p:spTree>
    <p:extLst>
      <p:ext uri="{BB962C8B-B14F-4D97-AF65-F5344CB8AC3E}">
        <p14:creationId xmlns:p14="http://schemas.microsoft.com/office/powerpoint/2010/main" val="222922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2D9-8287-C3E1-2C25-71ECC6E9D794}"/>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ED2BB307-9897-41FC-1B76-3DDBFE326A60}"/>
              </a:ext>
            </a:extLst>
          </p:cNvPr>
          <p:cNvSpPr>
            <a:spLocks noGrp="1"/>
          </p:cNvSpPr>
          <p:nvPr>
            <p:ph type="body" idx="1"/>
          </p:nvPr>
        </p:nvSpPr>
        <p:spPr>
          <a:xfrm>
            <a:off x="846149" y="1418300"/>
            <a:ext cx="6903159" cy="2893500"/>
          </a:xfrm>
        </p:spPr>
        <p:txBody>
          <a:bodyPr/>
          <a:lstStyle/>
          <a:p>
            <a:pPr marL="0" lvl="0" indent="0" algn="l" rtl="0">
              <a:spcBef>
                <a:spcPts val="600"/>
              </a:spcBef>
              <a:spcAft>
                <a:spcPts val="0"/>
              </a:spcAft>
              <a:buNone/>
            </a:pPr>
            <a:r>
              <a:rPr lang="en-US" sz="2000" b="1" dirty="0">
                <a:solidFill>
                  <a:srgbClr val="151E49"/>
                </a:solidFill>
              </a:rPr>
              <a:t>Participants must take 3 food </a:t>
            </a:r>
            <a:r>
              <a:rPr lang="en-US" sz="2000" b="1" u="sng" dirty="0">
                <a:solidFill>
                  <a:srgbClr val="151E49"/>
                </a:solidFill>
              </a:rPr>
              <a:t>components</a:t>
            </a:r>
            <a:r>
              <a:rPr lang="en-US" sz="2000" b="1" dirty="0">
                <a:solidFill>
                  <a:srgbClr val="151E49"/>
                </a:solidFill>
              </a:rPr>
              <a:t> from the 5 food </a:t>
            </a:r>
            <a:r>
              <a:rPr lang="en-US" sz="2000" b="1" u="sng" dirty="0">
                <a:solidFill>
                  <a:srgbClr val="151E49"/>
                </a:solidFill>
              </a:rPr>
              <a:t>items</a:t>
            </a:r>
            <a:r>
              <a:rPr lang="en-US" sz="2000" b="1" dirty="0">
                <a:solidFill>
                  <a:srgbClr val="151E49"/>
                </a:solidFill>
              </a:rPr>
              <a:t> offered</a:t>
            </a:r>
          </a:p>
          <a:p>
            <a:pPr marL="457200" lvl="0" indent="-330200" algn="l" rtl="0">
              <a:spcBef>
                <a:spcPts val="600"/>
              </a:spcBef>
              <a:spcAft>
                <a:spcPts val="0"/>
              </a:spcAft>
              <a:buClr>
                <a:srgbClr val="151E49"/>
              </a:buClr>
              <a:buSzPts val="1600"/>
              <a:buChar char="●"/>
            </a:pPr>
            <a:r>
              <a:rPr lang="en-US" sz="1600" b="0" dirty="0">
                <a:solidFill>
                  <a:srgbClr val="151E49"/>
                </a:solidFill>
              </a:rPr>
              <a:t>OVS requirements at lunch refer to components and not items (different from breakfast)</a:t>
            </a:r>
            <a:endParaRPr lang="en-US" sz="600" b="0" dirty="0">
              <a:solidFill>
                <a:srgbClr val="151E49"/>
              </a:solidFill>
            </a:endParaRPr>
          </a:p>
          <a:p>
            <a:pPr marL="457200" lvl="0" indent="-330200" algn="l" rtl="0">
              <a:spcBef>
                <a:spcPts val="0"/>
              </a:spcBef>
              <a:spcAft>
                <a:spcPts val="0"/>
              </a:spcAft>
              <a:buClr>
                <a:srgbClr val="151E49"/>
              </a:buClr>
              <a:buSzPts val="1600"/>
              <a:buChar char="●"/>
            </a:pPr>
            <a:r>
              <a:rPr lang="en-US" sz="1600" b="0" dirty="0">
                <a:solidFill>
                  <a:srgbClr val="151E49"/>
                </a:solidFill>
              </a:rPr>
              <a:t>The 2 servings of fruit/vegetable only count as 1 component</a:t>
            </a:r>
          </a:p>
          <a:p>
            <a:pPr marL="914400" lvl="1" indent="-330200" algn="l" rtl="0">
              <a:spcBef>
                <a:spcPts val="0"/>
              </a:spcBef>
              <a:spcAft>
                <a:spcPts val="0"/>
              </a:spcAft>
              <a:buClr>
                <a:srgbClr val="151E49"/>
              </a:buClr>
              <a:buSzPts val="1600"/>
              <a:buChar char="○"/>
            </a:pPr>
            <a:r>
              <a:rPr lang="en-US" sz="1600" dirty="0">
                <a:solidFill>
                  <a:srgbClr val="151E49"/>
                </a:solidFill>
              </a:rPr>
              <a:t>A child cannot take ½ cup pineapple, ¼ cup carrots and a package of crackers to count as a meal because the pineapple and carrots are the same component</a:t>
            </a:r>
          </a:p>
          <a:p>
            <a:pPr marL="457200" lvl="0" indent="-330200" algn="l" rtl="0">
              <a:spcBef>
                <a:spcPts val="0"/>
              </a:spcBef>
              <a:spcAft>
                <a:spcPts val="0"/>
              </a:spcAft>
              <a:buClr>
                <a:srgbClr val="151E49"/>
              </a:buClr>
              <a:buSzPts val="1600"/>
              <a:buChar char="●"/>
            </a:pPr>
            <a:r>
              <a:rPr lang="en-US" sz="1600" b="0" dirty="0">
                <a:solidFill>
                  <a:srgbClr val="151E49"/>
                </a:solidFill>
              </a:rPr>
              <a:t>If serving a ¼ cup portion of fruit/vegetable along with ½ cup to meet the daily requirement, children only need to select one option to fulfill the fruit/vegetable component. They do not have to take ½ cup but must take the planned portion.</a:t>
            </a:r>
          </a:p>
          <a:p>
            <a:pPr marL="457200" lvl="0" indent="-330200" algn="l" rtl="0">
              <a:spcBef>
                <a:spcPts val="0"/>
              </a:spcBef>
              <a:spcAft>
                <a:spcPts val="0"/>
              </a:spcAft>
              <a:buClr>
                <a:srgbClr val="151E49"/>
              </a:buClr>
              <a:buSzPts val="1600"/>
              <a:buChar char="●"/>
            </a:pPr>
            <a:r>
              <a:rPr lang="en-US" sz="1600" b="0" dirty="0">
                <a:solidFill>
                  <a:srgbClr val="151E49"/>
                </a:solidFill>
              </a:rPr>
              <a:t>Children are </a:t>
            </a:r>
            <a:r>
              <a:rPr lang="en-US" sz="1600" b="0" u="sng" dirty="0">
                <a:solidFill>
                  <a:srgbClr val="151E49"/>
                </a:solidFill>
              </a:rPr>
              <a:t>not</a:t>
            </a:r>
            <a:r>
              <a:rPr lang="en-US" sz="1600" b="0" dirty="0">
                <a:solidFill>
                  <a:srgbClr val="151E49"/>
                </a:solidFill>
              </a:rPr>
              <a:t> required to take a fruit/vegetable portion under SFSP OVS requirements.</a:t>
            </a:r>
          </a:p>
          <a:p>
            <a:endParaRPr lang="en-US" dirty="0"/>
          </a:p>
        </p:txBody>
      </p:sp>
    </p:spTree>
    <p:extLst>
      <p:ext uri="{BB962C8B-B14F-4D97-AF65-F5344CB8AC3E}">
        <p14:creationId xmlns:p14="http://schemas.microsoft.com/office/powerpoint/2010/main" val="206444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6BCE-9930-0EA1-22BC-8BCFDDACECE6}"/>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C1F249F0-F355-088E-DEA4-4C69A4A39B82}"/>
              </a:ext>
            </a:extLst>
          </p:cNvPr>
          <p:cNvSpPr>
            <a:spLocks noGrp="1"/>
          </p:cNvSpPr>
          <p:nvPr>
            <p:ph type="body" idx="1"/>
          </p:nvPr>
        </p:nvSpPr>
        <p:spPr>
          <a:xfrm>
            <a:off x="790732" y="1473718"/>
            <a:ext cx="7087886" cy="2893500"/>
          </a:xfrm>
        </p:spPr>
        <p:txBody>
          <a:bodyPr/>
          <a:lstStyle/>
          <a:p>
            <a:pPr marL="0" lvl="0" indent="0" algn="l" rtl="0">
              <a:spcBef>
                <a:spcPts val="600"/>
              </a:spcBef>
              <a:spcAft>
                <a:spcPts val="0"/>
              </a:spcAft>
              <a:buNone/>
            </a:pPr>
            <a:r>
              <a:rPr lang="en-US" sz="1800" dirty="0">
                <a:solidFill>
                  <a:srgbClr val="151E49"/>
                </a:solidFill>
              </a:rPr>
              <a:t>Menu Example:</a:t>
            </a:r>
          </a:p>
          <a:p>
            <a:pPr marL="457200" lvl="0" indent="-355600" algn="l" rtl="0">
              <a:spcBef>
                <a:spcPts val="400"/>
              </a:spcBef>
              <a:spcAft>
                <a:spcPts val="0"/>
              </a:spcAft>
              <a:buClr>
                <a:srgbClr val="151E49"/>
              </a:buClr>
              <a:buSzPts val="2000"/>
              <a:buChar char="●"/>
            </a:pPr>
            <a:r>
              <a:rPr lang="en-US" sz="1800" b="0" u="sng"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only the PBJ and milk would this count as a meal? Yes, because the sandwich counts as 2 components (grain and meat/meat alternate) and the milk is the third. Children are not required to take a fruit or vegetable in SFSP.</a:t>
            </a:r>
            <a:endParaRPr lang="en-US" sz="1800" b="0" dirty="0"/>
          </a:p>
          <a:p>
            <a:endParaRPr lang="en-US" dirty="0"/>
          </a:p>
        </p:txBody>
      </p:sp>
    </p:spTree>
    <p:extLst>
      <p:ext uri="{BB962C8B-B14F-4D97-AF65-F5344CB8AC3E}">
        <p14:creationId xmlns:p14="http://schemas.microsoft.com/office/powerpoint/2010/main" val="3502991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C002-D5F4-F584-7C72-B6E12DA5B620}"/>
              </a:ext>
            </a:extLst>
          </p:cNvPr>
          <p:cNvSpPr>
            <a:spLocks noGrp="1"/>
          </p:cNvSpPr>
          <p:nvPr>
            <p:ph type="title"/>
          </p:nvPr>
        </p:nvSpPr>
        <p:spPr/>
        <p:txBody>
          <a:bodyPr/>
          <a:lstStyle/>
          <a:p>
            <a:r>
              <a:rPr lang="en-US" dirty="0"/>
              <a:t>SFSP lunch or supper</a:t>
            </a:r>
          </a:p>
        </p:txBody>
      </p:sp>
      <p:sp>
        <p:nvSpPr>
          <p:cNvPr id="3" name="Text Placeholder 2">
            <a:extLst>
              <a:ext uri="{FF2B5EF4-FFF2-40B4-BE49-F238E27FC236}">
                <a16:creationId xmlns:a16="http://schemas.microsoft.com/office/drawing/2014/main" id="{01000CF1-AA0B-E2F9-FD9F-7AD898B8F5D4}"/>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Menu Example</a:t>
            </a:r>
            <a:r>
              <a:rPr lang="en-US" sz="1800" b="0" dirty="0">
                <a:solidFill>
                  <a:srgbClr val="151E49"/>
                </a:solidFill>
              </a:rPr>
              <a:t>:</a:t>
            </a:r>
          </a:p>
          <a:p>
            <a:pPr marL="457200" lvl="0" indent="-355600" algn="l" rtl="0">
              <a:spcBef>
                <a:spcPts val="400"/>
              </a:spcBef>
              <a:spcAft>
                <a:spcPts val="0"/>
              </a:spcAft>
              <a:buClr>
                <a:srgbClr val="151E49"/>
              </a:buClr>
              <a:buSzPts val="2000"/>
              <a:buChar char="●"/>
            </a:pPr>
            <a:r>
              <a:rPr lang="en-US" sz="1800" b="0"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u="sng"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u="sng"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the broccoli, juice bar and milk, would this count as a meal? No, the child has taken 3 items, but only 2 components. Fruit/Vegetable is only considered one component in the SFSP meal pattern.</a:t>
            </a:r>
            <a:endParaRPr lang="en-US" sz="1800" b="0" dirty="0"/>
          </a:p>
          <a:p>
            <a:endParaRPr lang="en-US" dirty="0"/>
          </a:p>
        </p:txBody>
      </p:sp>
    </p:spTree>
    <p:extLst>
      <p:ext uri="{BB962C8B-B14F-4D97-AF65-F5344CB8AC3E}">
        <p14:creationId xmlns:p14="http://schemas.microsoft.com/office/powerpoint/2010/main" val="3817604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207F-3728-B74D-6ED5-736DF3E9561F}"/>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F7C15C28-A263-639A-5E2F-19C0C39ABC05}"/>
              </a:ext>
            </a:extLst>
          </p:cNvPr>
          <p:cNvSpPr>
            <a:spLocks noGrp="1"/>
          </p:cNvSpPr>
          <p:nvPr>
            <p:ph type="body" idx="1"/>
          </p:nvPr>
        </p:nvSpPr>
        <p:spPr>
          <a:xfrm>
            <a:off x="940311" y="1219682"/>
            <a:ext cx="7263377" cy="3412318"/>
          </a:xfrm>
        </p:spPr>
        <p:txBody>
          <a:bodyPr/>
          <a:lstStyle/>
          <a:p>
            <a:pPr marL="0" lvl="0" indent="0" algn="l" rtl="0">
              <a:spcBef>
                <a:spcPts val="600"/>
              </a:spcBef>
              <a:spcAft>
                <a:spcPts val="0"/>
              </a:spcAft>
              <a:buNone/>
            </a:pPr>
            <a:r>
              <a:rPr lang="en-US" sz="2000" dirty="0">
                <a:solidFill>
                  <a:srgbClr val="151E49"/>
                </a:solidFill>
              </a:rPr>
              <a:t>Menu offered:</a:t>
            </a:r>
            <a:endParaRPr lang="en-US" b="1" dirty="0">
              <a:solidFill>
                <a:srgbClr val="151E49"/>
              </a:solidFill>
            </a:endParaRPr>
          </a:p>
          <a:p>
            <a:pPr marL="914400" lvl="1" indent="-317500" algn="l" rtl="0">
              <a:spcBef>
                <a:spcPts val="400"/>
              </a:spcBef>
              <a:spcAft>
                <a:spcPts val="0"/>
              </a:spcAft>
              <a:buClr>
                <a:srgbClr val="151E49"/>
              </a:buClr>
              <a:buSzPts val="1400"/>
              <a:buChar char="○"/>
            </a:pPr>
            <a:r>
              <a:rPr lang="en-US" sz="1800" b="1" dirty="0">
                <a:solidFill>
                  <a:srgbClr val="151E49"/>
                </a:solidFill>
              </a:rPr>
              <a:t>1 oz roasted chicken</a:t>
            </a:r>
          </a:p>
          <a:p>
            <a:pPr marL="914400" lvl="1" indent="-317500" algn="l" rtl="0">
              <a:spcBef>
                <a:spcPts val="0"/>
              </a:spcBef>
              <a:spcAft>
                <a:spcPts val="0"/>
              </a:spcAft>
              <a:buClr>
                <a:srgbClr val="151E49"/>
              </a:buClr>
              <a:buSzPts val="1400"/>
              <a:buChar char="○"/>
            </a:pPr>
            <a:r>
              <a:rPr lang="en-US" sz="1800" b="1" dirty="0">
                <a:solidFill>
                  <a:srgbClr val="151E49"/>
                </a:solidFill>
              </a:rPr>
              <a:t>½ cup of black beans (credit as meat/meat alternate component)</a:t>
            </a:r>
          </a:p>
          <a:p>
            <a:pPr marL="914400" lvl="1" indent="-317500" algn="l" rtl="0">
              <a:spcBef>
                <a:spcPts val="0"/>
              </a:spcBef>
              <a:spcAft>
                <a:spcPts val="0"/>
              </a:spcAft>
              <a:buClr>
                <a:srgbClr val="151E49"/>
              </a:buClr>
              <a:buSzPts val="1400"/>
              <a:buChar char="○"/>
            </a:pPr>
            <a:r>
              <a:rPr lang="en-US" sz="1800" b="1" dirty="0">
                <a:solidFill>
                  <a:srgbClr val="151E49"/>
                </a:solidFill>
              </a:rPr>
              <a:t>1 cup of rice</a:t>
            </a:r>
          </a:p>
          <a:p>
            <a:pPr marL="914400" lvl="1" indent="-317500" algn="l" rtl="0">
              <a:spcBef>
                <a:spcPts val="0"/>
              </a:spcBef>
              <a:spcAft>
                <a:spcPts val="0"/>
              </a:spcAft>
              <a:buClr>
                <a:srgbClr val="151E49"/>
              </a:buClr>
              <a:buSzPts val="1400"/>
              <a:buChar char="○"/>
            </a:pPr>
            <a:r>
              <a:rPr lang="en-US" sz="1800" b="1" dirty="0">
                <a:solidFill>
                  <a:srgbClr val="151E49"/>
                </a:solidFill>
              </a:rPr>
              <a:t>½ cup of broccoli*</a:t>
            </a:r>
          </a:p>
          <a:p>
            <a:pPr marL="914400" lvl="1" indent="-317500" algn="l" rtl="0">
              <a:spcBef>
                <a:spcPts val="0"/>
              </a:spcBef>
              <a:spcAft>
                <a:spcPts val="0"/>
              </a:spcAft>
              <a:buClr>
                <a:srgbClr val="151E49"/>
              </a:buClr>
              <a:buSzPts val="1400"/>
              <a:buChar char="○"/>
            </a:pPr>
            <a:r>
              <a:rPr lang="en-US" sz="1800" b="1" dirty="0">
                <a:solidFill>
                  <a:srgbClr val="151E49"/>
                </a:solidFill>
              </a:rPr>
              <a:t>½ cup of apple Slices*</a:t>
            </a:r>
          </a:p>
          <a:p>
            <a:pPr marL="914400" lvl="1" indent="-317500" algn="l" rtl="0">
              <a:spcBef>
                <a:spcPts val="0"/>
              </a:spcBef>
              <a:spcAft>
                <a:spcPts val="0"/>
              </a:spcAft>
              <a:buClr>
                <a:srgbClr val="151E49"/>
              </a:buClr>
              <a:buSzPts val="1400"/>
              <a:buChar char="○"/>
            </a:pPr>
            <a:r>
              <a:rPr lang="en-US" sz="1800" b="1" dirty="0">
                <a:solidFill>
                  <a:srgbClr val="151E49"/>
                </a:solidFill>
              </a:rPr>
              <a:t>1 cup of milk</a:t>
            </a:r>
          </a:p>
          <a:p>
            <a:pPr marL="0" lvl="0" indent="0" algn="l" rtl="0">
              <a:spcBef>
                <a:spcPts val="400"/>
              </a:spcBef>
              <a:spcAft>
                <a:spcPts val="0"/>
              </a:spcAft>
              <a:buNone/>
            </a:pPr>
            <a:r>
              <a:rPr lang="en-US" sz="1600" b="0" dirty="0">
                <a:solidFill>
                  <a:srgbClr val="151E49"/>
                </a:solidFill>
              </a:rPr>
              <a:t>If the child were to select the chicken, beans and milk, would this be a meal? No, the beans are clearly marked as part of the meat/meat alternate component. By selecting the beans and chicken with the milk, the child has selected only 2 components. Menu planners must clearly define beans as either a vegetable or meat/meat alternate. They cannot count as both in the same meal.</a:t>
            </a:r>
            <a:endParaRPr lang="en-US" b="0" dirty="0"/>
          </a:p>
          <a:p>
            <a:endParaRPr lang="en-US" dirty="0"/>
          </a:p>
        </p:txBody>
      </p:sp>
    </p:spTree>
    <p:extLst>
      <p:ext uri="{BB962C8B-B14F-4D97-AF65-F5344CB8AC3E}">
        <p14:creationId xmlns:p14="http://schemas.microsoft.com/office/powerpoint/2010/main" val="277711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199435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538C-F0C0-3B6A-15E0-04D9AAA6EF88}"/>
              </a:ext>
            </a:extLst>
          </p:cNvPr>
          <p:cNvSpPr>
            <a:spLocks noGrp="1"/>
          </p:cNvSpPr>
          <p:nvPr>
            <p:ph type="title"/>
          </p:nvPr>
        </p:nvSpPr>
        <p:spPr/>
        <p:txBody>
          <a:bodyPr/>
          <a:lstStyle/>
          <a:p>
            <a:r>
              <a:rPr lang="en-US" dirty="0"/>
              <a:t>What is the goal of </a:t>
            </a:r>
            <a:r>
              <a:rPr lang="en-US" dirty="0" err="1"/>
              <a:t>ovs</a:t>
            </a:r>
            <a:endParaRPr lang="en-US" dirty="0"/>
          </a:p>
        </p:txBody>
      </p:sp>
      <p:sp>
        <p:nvSpPr>
          <p:cNvPr id="3" name="Text Placeholder 2">
            <a:extLst>
              <a:ext uri="{FF2B5EF4-FFF2-40B4-BE49-F238E27FC236}">
                <a16:creationId xmlns:a16="http://schemas.microsoft.com/office/drawing/2014/main" id="{7F4CA7DE-7F68-1819-05EC-A22D27C303E1}"/>
              </a:ext>
            </a:extLst>
          </p:cNvPr>
          <p:cNvSpPr>
            <a:spLocks noGrp="1"/>
          </p:cNvSpPr>
          <p:nvPr>
            <p:ph type="body" idx="1"/>
          </p:nvPr>
        </p:nvSpPr>
        <p:spPr>
          <a:xfrm>
            <a:off x="891120" y="2017907"/>
            <a:ext cx="6746700" cy="2893500"/>
          </a:xfrm>
        </p:spPr>
        <p:txBody>
          <a:bodyPr/>
          <a:lstStyle/>
          <a:p>
            <a:pPr marL="457200" lvl="0" indent="-342900" algn="l" rtl="0">
              <a:spcBef>
                <a:spcPts val="400"/>
              </a:spcBef>
              <a:spcAft>
                <a:spcPts val="0"/>
              </a:spcAft>
              <a:buClr>
                <a:srgbClr val="151E49"/>
              </a:buClr>
              <a:buSzPts val="1800"/>
              <a:buChar char="●"/>
            </a:pPr>
            <a:r>
              <a:rPr lang="en-US" sz="2000" dirty="0">
                <a:solidFill>
                  <a:srgbClr val="151E49"/>
                </a:solidFill>
              </a:rPr>
              <a:t>Allows Choices for Participants</a:t>
            </a:r>
          </a:p>
          <a:p>
            <a:pPr marL="457200" lvl="0" indent="-342900" algn="l" rtl="0">
              <a:spcBef>
                <a:spcPts val="0"/>
              </a:spcBef>
              <a:spcAft>
                <a:spcPts val="0"/>
              </a:spcAft>
              <a:buClr>
                <a:srgbClr val="151E49"/>
              </a:buClr>
              <a:buSzPts val="1800"/>
              <a:buChar char="●"/>
            </a:pPr>
            <a:r>
              <a:rPr lang="en-US" sz="2000" dirty="0">
                <a:solidFill>
                  <a:srgbClr val="151E49"/>
                </a:solidFill>
              </a:rPr>
              <a:t>Reduces Food Waste </a:t>
            </a:r>
          </a:p>
          <a:p>
            <a:pPr marL="457200" lvl="0" indent="-342900" algn="l" rtl="0">
              <a:spcBef>
                <a:spcPts val="0"/>
              </a:spcBef>
              <a:spcAft>
                <a:spcPts val="0"/>
              </a:spcAft>
              <a:buClr>
                <a:srgbClr val="151E49"/>
              </a:buClr>
              <a:buSzPts val="1800"/>
              <a:buChar char="●"/>
            </a:pPr>
            <a:r>
              <a:rPr lang="en-US" sz="2000" dirty="0">
                <a:solidFill>
                  <a:srgbClr val="151E49"/>
                </a:solidFill>
              </a:rPr>
              <a:t>Lowers Food Cost with Proper Implementation</a:t>
            </a:r>
          </a:p>
          <a:p>
            <a:endParaRPr lang="en-US" dirty="0"/>
          </a:p>
        </p:txBody>
      </p:sp>
    </p:spTree>
    <p:extLst>
      <p:ext uri="{BB962C8B-B14F-4D97-AF65-F5344CB8AC3E}">
        <p14:creationId xmlns:p14="http://schemas.microsoft.com/office/powerpoint/2010/main" val="400937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F5FD-0AB2-0976-285A-0FC977CB2BE9}"/>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98D84D4B-7160-FCB7-0D6B-6EAE59875233}"/>
              </a:ext>
            </a:extLst>
          </p:cNvPr>
          <p:cNvSpPr>
            <a:spLocks noGrp="1"/>
          </p:cNvSpPr>
          <p:nvPr>
            <p:ph type="body" idx="1"/>
          </p:nvPr>
        </p:nvSpPr>
        <p:spPr/>
        <p:txBody>
          <a:bodyPr/>
          <a:lstStyle/>
          <a:p>
            <a:pPr marL="95250" indent="0" algn="ctr">
              <a:buNone/>
            </a:pPr>
            <a:r>
              <a:rPr lang="en-US" dirty="0"/>
              <a:t>Selected: </a:t>
            </a:r>
          </a:p>
        </p:txBody>
      </p:sp>
      <p:sp>
        <p:nvSpPr>
          <p:cNvPr id="4" name="Google Shape;365;p42">
            <a:extLst>
              <a:ext uri="{FF2B5EF4-FFF2-40B4-BE49-F238E27FC236}">
                <a16:creationId xmlns:a16="http://schemas.microsoft.com/office/drawing/2014/main" id="{2DBCA5CD-4073-F509-4258-FD37D17927BD}"/>
              </a:ext>
            </a:extLst>
          </p:cNvPr>
          <p:cNvSpPr txBox="1">
            <a:spLocks/>
          </p:cNvSpPr>
          <p:nvPr/>
        </p:nvSpPr>
        <p:spPr>
          <a:xfrm>
            <a:off x="572100" y="198205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SzPts val="1100"/>
              <a:buFont typeface="Arial"/>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pic>
        <p:nvPicPr>
          <p:cNvPr id="5" name="Google Shape;367;p42">
            <a:extLst>
              <a:ext uri="{FF2B5EF4-FFF2-40B4-BE49-F238E27FC236}">
                <a16:creationId xmlns:a16="http://schemas.microsoft.com/office/drawing/2014/main" id="{DFBE4DBB-69D0-4FFA-A961-8B10964327FC}"/>
              </a:ext>
            </a:extLst>
          </p:cNvPr>
          <p:cNvPicPr preferRelativeResize="0"/>
          <p:nvPr/>
        </p:nvPicPr>
        <p:blipFill>
          <a:blip r:embed="rId2">
            <a:alphaModFix/>
          </a:blip>
          <a:stretch>
            <a:fillRect/>
          </a:stretch>
        </p:blipFill>
        <p:spPr>
          <a:xfrm>
            <a:off x="975573" y="2723273"/>
            <a:ext cx="1783650" cy="1079125"/>
          </a:xfrm>
          <a:prstGeom prst="rect">
            <a:avLst/>
          </a:prstGeom>
          <a:noFill/>
          <a:ln>
            <a:noFill/>
          </a:ln>
        </p:spPr>
      </p:pic>
      <p:sp>
        <p:nvSpPr>
          <p:cNvPr id="6" name="Google Shape;366;p42">
            <a:extLst>
              <a:ext uri="{FF2B5EF4-FFF2-40B4-BE49-F238E27FC236}">
                <a16:creationId xmlns:a16="http://schemas.microsoft.com/office/drawing/2014/main" id="{73C4EBB9-6DB0-2F66-F902-D39EC1CDA83A}"/>
              </a:ext>
            </a:extLst>
          </p:cNvPr>
          <p:cNvSpPr txBox="1">
            <a:spLocks/>
          </p:cNvSpPr>
          <p:nvPr/>
        </p:nvSpPr>
        <p:spPr>
          <a:xfrm>
            <a:off x="4572000" y="1982055"/>
            <a:ext cx="3999900" cy="33138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buClr>
                <a:schemeClr val="dk1"/>
              </a:buClr>
              <a:buSzPts val="1100"/>
            </a:pPr>
            <a:endParaRPr lang="en-US" sz="1100" b="1" dirty="0">
              <a:solidFill>
                <a:srgbClr val="151E49"/>
              </a:solidFill>
            </a:endParaRPr>
          </a:p>
          <a:p>
            <a:pPr>
              <a:buClr>
                <a:schemeClr val="dk1"/>
              </a:buClr>
              <a:buSzPts val="1100"/>
            </a:pPr>
            <a:r>
              <a:rPr lang="en-US" sz="1100" b="1" dirty="0">
                <a:solidFill>
                  <a:srgbClr val="151E49"/>
                </a:solidFill>
              </a:rPr>
              <a:t>1 cup of milk</a:t>
            </a:r>
          </a:p>
          <a:p>
            <a:pPr>
              <a:spcBef>
                <a:spcPts val="400"/>
              </a:spcBef>
            </a:pPr>
            <a:endParaRPr lang="en-US" dirty="0"/>
          </a:p>
        </p:txBody>
      </p:sp>
      <p:pic>
        <p:nvPicPr>
          <p:cNvPr id="7" name="Google Shape;368;p42">
            <a:extLst>
              <a:ext uri="{FF2B5EF4-FFF2-40B4-BE49-F238E27FC236}">
                <a16:creationId xmlns:a16="http://schemas.microsoft.com/office/drawing/2014/main" id="{2D3BDA69-845F-BC1D-28AB-9F33FBBE0D14}"/>
              </a:ext>
            </a:extLst>
          </p:cNvPr>
          <p:cNvPicPr preferRelativeResize="0"/>
          <p:nvPr/>
        </p:nvPicPr>
        <p:blipFill>
          <a:blip r:embed="rId3">
            <a:alphaModFix/>
          </a:blip>
          <a:stretch>
            <a:fillRect/>
          </a:stretch>
        </p:blipFill>
        <p:spPr>
          <a:xfrm>
            <a:off x="4846050" y="2489936"/>
            <a:ext cx="1423397" cy="1037775"/>
          </a:xfrm>
          <a:prstGeom prst="rect">
            <a:avLst/>
          </a:prstGeom>
          <a:noFill/>
          <a:ln>
            <a:noFill/>
          </a:ln>
        </p:spPr>
      </p:pic>
      <p:pic>
        <p:nvPicPr>
          <p:cNvPr id="8" name="Google Shape;369;p42">
            <a:extLst>
              <a:ext uri="{FF2B5EF4-FFF2-40B4-BE49-F238E27FC236}">
                <a16:creationId xmlns:a16="http://schemas.microsoft.com/office/drawing/2014/main" id="{AB7CDC09-2A00-F5B4-8A07-0E1BA6359D21}"/>
              </a:ext>
            </a:extLst>
          </p:cNvPr>
          <p:cNvPicPr preferRelativeResize="0"/>
          <p:nvPr/>
        </p:nvPicPr>
        <p:blipFill>
          <a:blip r:embed="rId4">
            <a:alphaModFix/>
          </a:blip>
          <a:stretch>
            <a:fillRect/>
          </a:stretch>
        </p:blipFill>
        <p:spPr>
          <a:xfrm>
            <a:off x="5572625" y="3593055"/>
            <a:ext cx="1425500" cy="1309800"/>
          </a:xfrm>
          <a:prstGeom prst="rect">
            <a:avLst/>
          </a:prstGeom>
          <a:noFill/>
          <a:ln>
            <a:noFill/>
          </a:ln>
        </p:spPr>
      </p:pic>
    </p:spTree>
    <p:extLst>
      <p:ext uri="{BB962C8B-B14F-4D97-AF65-F5344CB8AC3E}">
        <p14:creationId xmlns:p14="http://schemas.microsoft.com/office/powerpoint/2010/main" val="199543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57BC-C288-6A91-94CB-D3848CDA134E}"/>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0B1B4430-F105-54AE-E44B-C09CA3DDE23F}"/>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This is an acceptable meal because the child has selected 4 of the 5 offered items and at least 3 of the 4 components.</a:t>
            </a:r>
            <a:endParaRPr lang="en-US" sz="2000" dirty="0">
              <a:solidFill>
                <a:schemeClr val="dk1"/>
              </a:solidFill>
            </a:endParaRPr>
          </a:p>
          <a:p>
            <a:endParaRPr lang="en-US" dirty="0"/>
          </a:p>
        </p:txBody>
      </p:sp>
      <p:pic>
        <p:nvPicPr>
          <p:cNvPr id="4" name="Google Shape;378;p43">
            <a:extLst>
              <a:ext uri="{FF2B5EF4-FFF2-40B4-BE49-F238E27FC236}">
                <a16:creationId xmlns:a16="http://schemas.microsoft.com/office/drawing/2014/main" id="{6B01A983-ADAD-C9D8-B985-E04DBF75EA63}"/>
              </a:ext>
            </a:extLst>
          </p:cNvPr>
          <p:cNvPicPr preferRelativeResize="0"/>
          <p:nvPr/>
        </p:nvPicPr>
        <p:blipFill>
          <a:blip r:embed="rId2">
            <a:alphaModFix/>
          </a:blip>
          <a:stretch>
            <a:fillRect/>
          </a:stretch>
        </p:blipFill>
        <p:spPr>
          <a:xfrm>
            <a:off x="3685325" y="2865050"/>
            <a:ext cx="1773350" cy="1472550"/>
          </a:xfrm>
          <a:prstGeom prst="rect">
            <a:avLst/>
          </a:prstGeom>
          <a:noFill/>
          <a:ln>
            <a:noFill/>
          </a:ln>
        </p:spPr>
      </p:pic>
    </p:spTree>
    <p:extLst>
      <p:ext uri="{BB962C8B-B14F-4D97-AF65-F5344CB8AC3E}">
        <p14:creationId xmlns:p14="http://schemas.microsoft.com/office/powerpoint/2010/main" val="287729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65546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lgn="ctr">
              <a:buNone/>
            </a:pPr>
            <a:r>
              <a:rPr lang="en-US" dirty="0"/>
              <a:t>Selected: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84615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2">
            <a:alphaModFix/>
          </a:blip>
          <a:stretch>
            <a:fillRect/>
          </a:stretch>
        </p:blipFill>
        <p:spPr>
          <a:xfrm>
            <a:off x="809543" y="2865050"/>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3">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4">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397880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B81A-13BF-DCD5-D38B-0DC03FB56314}"/>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D169B454-29C7-7764-23FF-A162260288BA}"/>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No!</a:t>
            </a:r>
          </a:p>
          <a:p>
            <a:pPr marL="0" lvl="0" indent="0" algn="l" rtl="0">
              <a:spcBef>
                <a:spcPts val="600"/>
              </a:spcBef>
              <a:spcAft>
                <a:spcPts val="0"/>
              </a:spcAft>
              <a:buNone/>
            </a:pPr>
            <a:r>
              <a:rPr lang="en-US" sz="2000" dirty="0">
                <a:solidFill>
                  <a:srgbClr val="151E49"/>
                </a:solidFill>
              </a:rPr>
              <a:t>While the child selected 3 items, only 2 different components were selected.</a:t>
            </a:r>
            <a:endParaRPr lang="en-US" dirty="0"/>
          </a:p>
          <a:p>
            <a:pPr marL="95250" indent="0">
              <a:buNone/>
            </a:pPr>
            <a:endParaRPr lang="en-US" dirty="0"/>
          </a:p>
        </p:txBody>
      </p:sp>
      <p:pic>
        <p:nvPicPr>
          <p:cNvPr id="4" name="Google Shape;417;p46">
            <a:extLst>
              <a:ext uri="{FF2B5EF4-FFF2-40B4-BE49-F238E27FC236}">
                <a16:creationId xmlns:a16="http://schemas.microsoft.com/office/drawing/2014/main" id="{32E99A01-C272-7068-DC46-1DF202381A17}"/>
              </a:ext>
            </a:extLst>
          </p:cNvPr>
          <p:cNvPicPr preferRelativeResize="0"/>
          <p:nvPr/>
        </p:nvPicPr>
        <p:blipFill>
          <a:blip r:embed="rId2">
            <a:alphaModFix/>
          </a:blip>
          <a:stretch>
            <a:fillRect/>
          </a:stretch>
        </p:blipFill>
        <p:spPr>
          <a:xfrm>
            <a:off x="3537650" y="2840675"/>
            <a:ext cx="1575725" cy="1575725"/>
          </a:xfrm>
          <a:prstGeom prst="rect">
            <a:avLst/>
          </a:prstGeom>
          <a:noFill/>
          <a:ln>
            <a:noFill/>
          </a:ln>
        </p:spPr>
      </p:pic>
    </p:spTree>
    <p:extLst>
      <p:ext uri="{BB962C8B-B14F-4D97-AF65-F5344CB8AC3E}">
        <p14:creationId xmlns:p14="http://schemas.microsoft.com/office/powerpoint/2010/main" val="203683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lvl="0" indent="0" algn="l" rtl="0">
              <a:spcBef>
                <a:spcPts val="0"/>
              </a:spcBef>
              <a:spcAft>
                <a:spcPts val="0"/>
              </a:spcAft>
              <a:buNone/>
            </a:pPr>
            <a:r>
              <a:rPr lang="en-US" sz="1100" b="1" dirty="0">
                <a:solidFill>
                  <a:srgbClr val="151E49"/>
                </a:solidFill>
              </a:rPr>
              <a:t>Macaroni and Cheese (2 items)</a:t>
            </a:r>
          </a:p>
          <a:p>
            <a:pPr marL="0" lvl="0" indent="0" algn="l" rtl="0">
              <a:spcBef>
                <a:spcPts val="0"/>
              </a:spcBef>
              <a:spcAft>
                <a:spcPts val="0"/>
              </a:spcAft>
              <a:buNone/>
            </a:pPr>
            <a:r>
              <a:rPr lang="en-US" sz="1100" b="1" dirty="0">
                <a:solidFill>
                  <a:srgbClr val="151E49"/>
                </a:solidFill>
              </a:rPr>
              <a:t>(2 oz. Cheese, 2 oz. bread/grain) </a:t>
            </a:r>
          </a:p>
          <a:p>
            <a:pPr marL="0" indent="0">
              <a:buFont typeface="Oswald"/>
              <a:buNone/>
            </a:pPr>
            <a:endParaRPr lang="en-US" sz="1100" dirty="0">
              <a:solidFill>
                <a:srgbClr val="151E49"/>
              </a:solidFill>
            </a:endParaRP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t>½ cup of peaches</a:t>
            </a:r>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green beans</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10" name="Google Shape;430;p47">
            <a:extLst>
              <a:ext uri="{FF2B5EF4-FFF2-40B4-BE49-F238E27FC236}">
                <a16:creationId xmlns:a16="http://schemas.microsoft.com/office/drawing/2014/main" id="{2D69676B-AA8A-610A-C3CA-AE94146D1E3A}"/>
              </a:ext>
            </a:extLst>
          </p:cNvPr>
          <p:cNvPicPr preferRelativeResize="0"/>
          <p:nvPr/>
        </p:nvPicPr>
        <p:blipFill>
          <a:blip r:embed="rId2">
            <a:alphaModFix/>
          </a:blip>
          <a:stretch>
            <a:fillRect/>
          </a:stretch>
        </p:blipFill>
        <p:spPr>
          <a:xfrm>
            <a:off x="1235836" y="2240029"/>
            <a:ext cx="1651050" cy="1009150"/>
          </a:xfrm>
          <a:prstGeom prst="rect">
            <a:avLst/>
          </a:prstGeom>
          <a:noFill/>
          <a:ln>
            <a:noFill/>
          </a:ln>
        </p:spPr>
      </p:pic>
      <p:pic>
        <p:nvPicPr>
          <p:cNvPr id="11" name="Google Shape;433;p47">
            <a:extLst>
              <a:ext uri="{FF2B5EF4-FFF2-40B4-BE49-F238E27FC236}">
                <a16:creationId xmlns:a16="http://schemas.microsoft.com/office/drawing/2014/main" id="{1C17968E-6F9D-BF74-9A82-20744BA72B1D}"/>
              </a:ext>
            </a:extLst>
          </p:cNvPr>
          <p:cNvPicPr preferRelativeResize="0"/>
          <p:nvPr/>
        </p:nvPicPr>
        <p:blipFill>
          <a:blip r:embed="rId3">
            <a:alphaModFix/>
          </a:blip>
          <a:stretch>
            <a:fillRect/>
          </a:stretch>
        </p:blipFill>
        <p:spPr>
          <a:xfrm>
            <a:off x="1475982" y="3602961"/>
            <a:ext cx="1311925" cy="1219400"/>
          </a:xfrm>
          <a:prstGeom prst="rect">
            <a:avLst/>
          </a:prstGeom>
          <a:noFill/>
          <a:ln>
            <a:noFill/>
          </a:ln>
        </p:spPr>
      </p:pic>
      <p:pic>
        <p:nvPicPr>
          <p:cNvPr id="12" name="Google Shape;432;p47">
            <a:extLst>
              <a:ext uri="{FF2B5EF4-FFF2-40B4-BE49-F238E27FC236}">
                <a16:creationId xmlns:a16="http://schemas.microsoft.com/office/drawing/2014/main" id="{2BBECE0C-6FBE-A3AE-ACB3-908F8C33D9FF}"/>
              </a:ext>
            </a:extLst>
          </p:cNvPr>
          <p:cNvPicPr preferRelativeResize="0"/>
          <p:nvPr/>
        </p:nvPicPr>
        <p:blipFill>
          <a:blip r:embed="rId4">
            <a:alphaModFix/>
          </a:blip>
          <a:stretch>
            <a:fillRect/>
          </a:stretch>
        </p:blipFill>
        <p:spPr>
          <a:xfrm>
            <a:off x="4846050" y="2150325"/>
            <a:ext cx="1924825" cy="1009150"/>
          </a:xfrm>
          <a:prstGeom prst="rect">
            <a:avLst/>
          </a:prstGeom>
          <a:noFill/>
          <a:ln>
            <a:noFill/>
          </a:ln>
        </p:spPr>
      </p:pic>
      <p:pic>
        <p:nvPicPr>
          <p:cNvPr id="13" name="Google Shape;431;p47">
            <a:extLst>
              <a:ext uri="{FF2B5EF4-FFF2-40B4-BE49-F238E27FC236}">
                <a16:creationId xmlns:a16="http://schemas.microsoft.com/office/drawing/2014/main" id="{A8475B05-6F1E-F04B-DDD7-C22069B9CB21}"/>
              </a:ext>
            </a:extLst>
          </p:cNvPr>
          <p:cNvPicPr preferRelativeResize="0"/>
          <p:nvPr/>
        </p:nvPicPr>
        <p:blipFill>
          <a:blip r:embed="rId5">
            <a:alphaModFix/>
          </a:blip>
          <a:stretch>
            <a:fillRect/>
          </a:stretch>
        </p:blipFill>
        <p:spPr>
          <a:xfrm>
            <a:off x="5108374" y="3449953"/>
            <a:ext cx="1400175" cy="1219400"/>
          </a:xfrm>
          <a:prstGeom prst="rect">
            <a:avLst/>
          </a:prstGeom>
          <a:noFill/>
          <a:ln>
            <a:noFill/>
          </a:ln>
        </p:spPr>
      </p:pic>
    </p:spTree>
    <p:extLst>
      <p:ext uri="{BB962C8B-B14F-4D97-AF65-F5344CB8AC3E}">
        <p14:creationId xmlns:p14="http://schemas.microsoft.com/office/powerpoint/2010/main" val="284030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2122-44A0-3229-0A69-B1F71B06F8E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150753C-9A02-0F52-B5BC-29201A18BC9D}"/>
              </a:ext>
            </a:extLst>
          </p:cNvPr>
          <p:cNvSpPr>
            <a:spLocks noGrp="1"/>
          </p:cNvSpPr>
          <p:nvPr>
            <p:ph type="body" idx="1"/>
          </p:nvPr>
        </p:nvSpPr>
        <p:spPr/>
        <p:txBody>
          <a:bodyPr/>
          <a:lstStyle/>
          <a:p>
            <a:pPr marL="95250" indent="0" algn="ctr">
              <a:buNone/>
            </a:pPr>
            <a:r>
              <a:rPr lang="en-US" dirty="0"/>
              <a:t>Selected: </a:t>
            </a:r>
          </a:p>
        </p:txBody>
      </p:sp>
      <p:pic>
        <p:nvPicPr>
          <p:cNvPr id="4" name="Google Shape;445;p48">
            <a:extLst>
              <a:ext uri="{FF2B5EF4-FFF2-40B4-BE49-F238E27FC236}">
                <a16:creationId xmlns:a16="http://schemas.microsoft.com/office/drawing/2014/main" id="{9930DD53-34FE-4504-CD1E-438E5338DBFD}"/>
              </a:ext>
            </a:extLst>
          </p:cNvPr>
          <p:cNvPicPr preferRelativeResize="0"/>
          <p:nvPr/>
        </p:nvPicPr>
        <p:blipFill>
          <a:blip r:embed="rId2">
            <a:alphaModFix/>
          </a:blip>
          <a:stretch>
            <a:fillRect/>
          </a:stretch>
        </p:blipFill>
        <p:spPr>
          <a:xfrm>
            <a:off x="1551150" y="2360475"/>
            <a:ext cx="1651050" cy="1009150"/>
          </a:xfrm>
          <a:prstGeom prst="rect">
            <a:avLst/>
          </a:prstGeom>
          <a:noFill/>
          <a:ln>
            <a:noFill/>
          </a:ln>
        </p:spPr>
      </p:pic>
      <p:pic>
        <p:nvPicPr>
          <p:cNvPr id="5" name="Google Shape;446;p48">
            <a:extLst>
              <a:ext uri="{FF2B5EF4-FFF2-40B4-BE49-F238E27FC236}">
                <a16:creationId xmlns:a16="http://schemas.microsoft.com/office/drawing/2014/main" id="{5A170B88-FF79-3ADB-DEEE-EA3377E95821}"/>
              </a:ext>
            </a:extLst>
          </p:cNvPr>
          <p:cNvPicPr preferRelativeResize="0"/>
          <p:nvPr/>
        </p:nvPicPr>
        <p:blipFill>
          <a:blip r:embed="rId3">
            <a:alphaModFix/>
          </a:blip>
          <a:stretch>
            <a:fillRect/>
          </a:stretch>
        </p:blipFill>
        <p:spPr>
          <a:xfrm>
            <a:off x="5232252" y="3092400"/>
            <a:ext cx="1419100" cy="1219400"/>
          </a:xfrm>
          <a:prstGeom prst="rect">
            <a:avLst/>
          </a:prstGeom>
          <a:noFill/>
          <a:ln>
            <a:noFill/>
          </a:ln>
        </p:spPr>
      </p:pic>
      <p:sp>
        <p:nvSpPr>
          <p:cNvPr id="6" name="Google Shape;443;p48">
            <a:extLst>
              <a:ext uri="{FF2B5EF4-FFF2-40B4-BE49-F238E27FC236}">
                <a16:creationId xmlns:a16="http://schemas.microsoft.com/office/drawing/2014/main" id="{EC6347DF-4830-789C-40EB-1C0A93932459}"/>
              </a:ext>
            </a:extLst>
          </p:cNvPr>
          <p:cNvSpPr txBox="1">
            <a:spLocks/>
          </p:cNvSpPr>
          <p:nvPr/>
        </p:nvSpPr>
        <p:spPr>
          <a:xfrm>
            <a:off x="1039251" y="175862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t>Macaroni and Cheese (2 items)</a:t>
            </a:r>
          </a:p>
          <a:p>
            <a:pPr marL="0" indent="0">
              <a:buFont typeface="Oswald"/>
              <a:buNone/>
            </a:pPr>
            <a:r>
              <a:rPr lang="en-US" sz="1100"/>
              <a:t>(2 oz. Cheese, 2 oz. bread/grain) </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7" name="Google Shape;444;p48">
            <a:extLst>
              <a:ext uri="{FF2B5EF4-FFF2-40B4-BE49-F238E27FC236}">
                <a16:creationId xmlns:a16="http://schemas.microsoft.com/office/drawing/2014/main" id="{E4538989-1CCD-CB9C-652E-63C3ACC3E4AC}"/>
              </a:ext>
            </a:extLst>
          </p:cNvPr>
          <p:cNvSpPr txBox="1">
            <a:spLocks/>
          </p:cNvSpPr>
          <p:nvPr/>
        </p:nvSpPr>
        <p:spPr>
          <a:xfrm>
            <a:off x="5279604" y="15429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a:solidFill>
                <a:schemeClr val="dk1"/>
              </a:solidFill>
            </a:endParaRPr>
          </a:p>
          <a:p>
            <a:pPr>
              <a:spcBef>
                <a:spcPts val="600"/>
              </a:spcBef>
            </a:pPr>
            <a:endParaRPr lang="en-US" sz="1100">
              <a:solidFill>
                <a:schemeClr val="dk1"/>
              </a:solidFill>
            </a:endParaRPr>
          </a:p>
          <a:p>
            <a:pPr>
              <a:spcBef>
                <a:spcPts val="400"/>
              </a:spcBef>
            </a:pPr>
            <a:endParaRPr lang="en-US"/>
          </a:p>
          <a:p>
            <a:pPr>
              <a:spcBef>
                <a:spcPts val="400"/>
              </a:spcBef>
            </a:pPr>
            <a:endParaRPr lang="en-US"/>
          </a:p>
          <a:p>
            <a:pPr>
              <a:spcBef>
                <a:spcPts val="400"/>
              </a:spcBef>
            </a:pPr>
            <a:endParaRPr lang="en-US"/>
          </a:p>
          <a:p>
            <a:r>
              <a:rPr lang="en-US" sz="1100" b="1">
                <a:solidFill>
                  <a:schemeClr val="dk1"/>
                </a:solidFill>
              </a:rPr>
              <a:t>1 cup of Milk</a:t>
            </a:r>
          </a:p>
          <a:p>
            <a:pPr>
              <a:spcBef>
                <a:spcPts val="400"/>
              </a:spcBef>
            </a:pPr>
            <a:endParaRPr lang="en-US" dirty="0"/>
          </a:p>
        </p:txBody>
      </p:sp>
    </p:spTree>
    <p:extLst>
      <p:ext uri="{BB962C8B-B14F-4D97-AF65-F5344CB8AC3E}">
        <p14:creationId xmlns:p14="http://schemas.microsoft.com/office/powerpoint/2010/main" val="9276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DAAE-387B-AD40-225F-014614E8B9ED}"/>
              </a:ext>
            </a:extLst>
          </p:cNvPr>
          <p:cNvSpPr>
            <a:spLocks noGrp="1"/>
          </p:cNvSpPr>
          <p:nvPr>
            <p:ph type="title"/>
          </p:nvPr>
        </p:nvSpPr>
        <p:spPr/>
        <p:txBody>
          <a:bodyPr/>
          <a:lstStyle/>
          <a:p>
            <a:r>
              <a:rPr lang="en-US" dirty="0"/>
              <a:t>SFSP OVS: Is this a meal? </a:t>
            </a:r>
          </a:p>
        </p:txBody>
      </p:sp>
      <p:sp>
        <p:nvSpPr>
          <p:cNvPr id="3" name="Text Placeholder 2">
            <a:extLst>
              <a:ext uri="{FF2B5EF4-FFF2-40B4-BE49-F238E27FC236}">
                <a16:creationId xmlns:a16="http://schemas.microsoft.com/office/drawing/2014/main" id="{BDC823EE-3365-7FDF-8553-18FF05EC14AD}"/>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The child has selected 3 items from 3 components. Participants are not required to take a fruit or vegetable if you are following the SFSP meal pattern.</a:t>
            </a:r>
            <a:endParaRPr lang="en-US" dirty="0"/>
          </a:p>
          <a:p>
            <a:endParaRPr lang="en-US" dirty="0"/>
          </a:p>
        </p:txBody>
      </p:sp>
      <p:pic>
        <p:nvPicPr>
          <p:cNvPr id="4" name="Google Shape;455;p49">
            <a:extLst>
              <a:ext uri="{FF2B5EF4-FFF2-40B4-BE49-F238E27FC236}">
                <a16:creationId xmlns:a16="http://schemas.microsoft.com/office/drawing/2014/main" id="{EC7C3D79-F869-1E33-1137-6EDB80607187}"/>
              </a:ext>
            </a:extLst>
          </p:cNvPr>
          <p:cNvPicPr preferRelativeResize="0"/>
          <p:nvPr/>
        </p:nvPicPr>
        <p:blipFill>
          <a:blip r:embed="rId2">
            <a:alphaModFix/>
          </a:blip>
          <a:stretch>
            <a:fillRect/>
          </a:stretch>
        </p:blipFill>
        <p:spPr>
          <a:xfrm>
            <a:off x="3813937" y="3017539"/>
            <a:ext cx="1516125" cy="1380300"/>
          </a:xfrm>
          <a:prstGeom prst="rect">
            <a:avLst/>
          </a:prstGeom>
          <a:noFill/>
          <a:ln>
            <a:noFill/>
          </a:ln>
        </p:spPr>
      </p:pic>
    </p:spTree>
    <p:extLst>
      <p:ext uri="{BB962C8B-B14F-4D97-AF65-F5344CB8AC3E}">
        <p14:creationId xmlns:p14="http://schemas.microsoft.com/office/powerpoint/2010/main" val="3828171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57C1-4855-586A-7DD5-A057F35D268C}"/>
              </a:ext>
            </a:extLst>
          </p:cNvPr>
          <p:cNvSpPr txBox="1"/>
          <p:nvPr/>
        </p:nvSpPr>
        <p:spPr>
          <a:xfrm>
            <a:off x="359668" y="1275851"/>
            <a:ext cx="8130636" cy="3647152"/>
          </a:xfrm>
          <a:prstGeom prst="rect">
            <a:avLst/>
          </a:prstGeom>
          <a:noFill/>
        </p:spPr>
        <p:txBody>
          <a:bodyPr wrap="square">
            <a:spAutoFit/>
          </a:bodyPr>
          <a:lstStyle/>
          <a:p>
            <a:pPr algn="l"/>
            <a:r>
              <a:rPr lang="en-US" sz="1050" b="0" i="0" dirty="0">
                <a:solidFill>
                  <a:srgbClr val="1B1B1B"/>
                </a:solidFill>
                <a:effectLst/>
                <a:latin typeface="Oswald" panose="00000500000000000000" pitchFamily="2"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algn="l"/>
            <a:r>
              <a:rPr lang="en-US" sz="1050" b="0" i="0" dirty="0">
                <a:solidFill>
                  <a:srgbClr val="1B1B1B"/>
                </a:solidFill>
                <a:effectLst/>
                <a:latin typeface="Oswald" panose="00000500000000000000" pitchFamily="2"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r>
              <a:rPr lang="en-US" sz="1050" b="0" i="0" dirty="0">
                <a:solidFill>
                  <a:srgbClr val="1B1B1B"/>
                </a:solidFill>
                <a:effectLst/>
                <a:latin typeface="Oswald" panose="00000500000000000000" pitchFamily="2" charset="0"/>
              </a:rPr>
              <a:t>To file a program discrimination complaint, a Complainant should complete a Form AD-3027, USDA Program Discrimination Complaint Form which can be obtained online at: </a:t>
            </a:r>
            <a:r>
              <a:rPr lang="en-US" sz="1050" b="0" i="0" dirty="0">
                <a:solidFill>
                  <a:srgbClr val="2E8540"/>
                </a:solidFill>
                <a:effectLst/>
                <a:latin typeface="Oswald" panose="00000500000000000000" pitchFamily="2" charset="0"/>
                <a:hlinkClick r:id="rId2"/>
              </a:rPr>
              <a:t>https://www.usda.gov/sites/default/files/documents/ad-3027.pdf</a:t>
            </a:r>
            <a:r>
              <a:rPr lang="en-US" sz="1050" b="0" i="0" dirty="0">
                <a:solidFill>
                  <a:srgbClr val="1B1B1B"/>
                </a:solidFill>
                <a:effectLst/>
                <a:latin typeface="Oswald" panose="00000500000000000000" pitchFamily="2"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buFont typeface="+mj-lt"/>
              <a:buAutoNum type="arabicPeriod"/>
            </a:pPr>
            <a:r>
              <a:rPr lang="en-US" sz="1050" b="1" i="0" dirty="0">
                <a:solidFill>
                  <a:srgbClr val="1B1B1B"/>
                </a:solidFill>
                <a:effectLst/>
                <a:latin typeface="Oswald" panose="00000500000000000000" pitchFamily="2" charset="0"/>
              </a:rPr>
              <a:t>mail:</a:t>
            </a:r>
            <a:br>
              <a:rPr lang="en-US" sz="1050" b="0" i="0" dirty="0">
                <a:solidFill>
                  <a:srgbClr val="1B1B1B"/>
                </a:solidFill>
                <a:effectLst/>
                <a:latin typeface="Oswald" panose="00000500000000000000" pitchFamily="2" charset="0"/>
              </a:rPr>
            </a:br>
            <a:r>
              <a:rPr lang="en-US" sz="1050" b="0" i="0" dirty="0">
                <a:solidFill>
                  <a:srgbClr val="1B1B1B"/>
                </a:solidFill>
                <a:effectLst/>
                <a:latin typeface="Oswald" panose="00000500000000000000" pitchFamily="2" charset="0"/>
              </a:rPr>
              <a:t>U.S. Department of Agriculture</a:t>
            </a:r>
            <a:br>
              <a:rPr lang="en-US" sz="1050" b="0" i="0" dirty="0">
                <a:solidFill>
                  <a:srgbClr val="1B1B1B"/>
                </a:solidFill>
                <a:effectLst/>
                <a:latin typeface="Oswald" panose="00000500000000000000" pitchFamily="2" charset="0"/>
              </a:rPr>
            </a:br>
            <a:r>
              <a:rPr lang="en-US" sz="1050" b="0" i="0" dirty="0">
                <a:solidFill>
                  <a:srgbClr val="1B1B1B"/>
                </a:solidFill>
                <a:effectLst/>
                <a:latin typeface="Oswald" panose="00000500000000000000" pitchFamily="2" charset="0"/>
              </a:rPr>
              <a:t>Office of the Assistant Secretary for Civil Rights</a:t>
            </a:r>
            <a:br>
              <a:rPr lang="en-US" sz="1050" b="0" i="0" dirty="0">
                <a:solidFill>
                  <a:srgbClr val="1B1B1B"/>
                </a:solidFill>
                <a:effectLst/>
                <a:latin typeface="Oswald" panose="00000500000000000000" pitchFamily="2" charset="0"/>
              </a:rPr>
            </a:br>
            <a:r>
              <a:rPr lang="en-US" sz="1050" b="0" i="0" dirty="0">
                <a:solidFill>
                  <a:srgbClr val="1B1B1B"/>
                </a:solidFill>
                <a:effectLst/>
                <a:latin typeface="Oswald" panose="00000500000000000000" pitchFamily="2" charset="0"/>
              </a:rPr>
              <a:t>1400 Independence Avenue, SW</a:t>
            </a:r>
            <a:br>
              <a:rPr lang="en-US" sz="1050" b="0" i="0" dirty="0">
                <a:solidFill>
                  <a:srgbClr val="1B1B1B"/>
                </a:solidFill>
                <a:effectLst/>
                <a:latin typeface="Oswald" panose="00000500000000000000" pitchFamily="2" charset="0"/>
              </a:rPr>
            </a:br>
            <a:r>
              <a:rPr lang="en-US" sz="1050" b="0" i="0" dirty="0">
                <a:solidFill>
                  <a:srgbClr val="1B1B1B"/>
                </a:solidFill>
                <a:effectLst/>
                <a:latin typeface="Oswald" panose="00000500000000000000" pitchFamily="2" charset="0"/>
              </a:rPr>
              <a:t>Washington, D.C. 20250-9410; or</a:t>
            </a:r>
          </a:p>
          <a:p>
            <a:pPr>
              <a:buFont typeface="+mj-lt"/>
              <a:buAutoNum type="arabicPeriod"/>
            </a:pPr>
            <a:r>
              <a:rPr lang="en-US" sz="1050" b="1" i="0" dirty="0">
                <a:solidFill>
                  <a:srgbClr val="1B1B1B"/>
                </a:solidFill>
                <a:effectLst/>
                <a:latin typeface="Oswald" panose="00000500000000000000" pitchFamily="2" charset="0"/>
              </a:rPr>
              <a:t>fax:</a:t>
            </a:r>
            <a:br>
              <a:rPr lang="en-US" sz="1050" b="0" i="0" dirty="0">
                <a:solidFill>
                  <a:srgbClr val="1B1B1B"/>
                </a:solidFill>
                <a:effectLst/>
                <a:latin typeface="Oswald" panose="00000500000000000000" pitchFamily="2" charset="0"/>
              </a:rPr>
            </a:br>
            <a:r>
              <a:rPr lang="en-US" sz="1050" b="0" i="0" dirty="0">
                <a:solidFill>
                  <a:srgbClr val="1B1B1B"/>
                </a:solidFill>
                <a:effectLst/>
                <a:latin typeface="Oswald" panose="00000500000000000000" pitchFamily="2" charset="0"/>
              </a:rPr>
              <a:t>(833) 256-1665 or (202) 690-7442; or</a:t>
            </a:r>
          </a:p>
          <a:p>
            <a:pPr>
              <a:buFont typeface="+mj-lt"/>
              <a:buAutoNum type="arabicPeriod"/>
            </a:pPr>
            <a:r>
              <a:rPr lang="en-US" sz="1050" b="1" i="0" dirty="0">
                <a:solidFill>
                  <a:srgbClr val="1B1B1B"/>
                </a:solidFill>
                <a:effectLst/>
                <a:latin typeface="Oswald" panose="00000500000000000000" pitchFamily="2" charset="0"/>
              </a:rPr>
              <a:t>email:</a:t>
            </a:r>
            <a:br>
              <a:rPr lang="en-US" sz="1050" b="0" i="0" dirty="0">
                <a:solidFill>
                  <a:srgbClr val="1B1B1B"/>
                </a:solidFill>
                <a:effectLst/>
                <a:latin typeface="Oswald" panose="00000500000000000000" pitchFamily="2" charset="0"/>
              </a:rPr>
            </a:br>
            <a:r>
              <a:rPr lang="en-US" sz="1050" b="0" i="0" dirty="0">
                <a:solidFill>
                  <a:srgbClr val="2E8540"/>
                </a:solidFill>
                <a:effectLst/>
                <a:latin typeface="Oswald" panose="00000500000000000000" pitchFamily="2" charset="0"/>
                <a:hlinkClick r:id="rId3"/>
              </a:rPr>
              <a:t>Program.Intake@usda.gov</a:t>
            </a:r>
            <a:endParaRPr lang="en-US" sz="1050" b="0" i="0" dirty="0">
              <a:solidFill>
                <a:srgbClr val="1B1B1B"/>
              </a:solidFill>
              <a:effectLst/>
              <a:latin typeface="Oswald" panose="00000500000000000000" pitchFamily="2" charset="0"/>
            </a:endParaRPr>
          </a:p>
          <a:p>
            <a:r>
              <a:rPr lang="en-US" sz="1050" b="0" i="0" dirty="0">
                <a:solidFill>
                  <a:srgbClr val="1B1B1B"/>
                </a:solidFill>
                <a:effectLst/>
                <a:latin typeface="Oswald" panose="00000500000000000000" pitchFamily="2" charset="0"/>
              </a:rPr>
              <a:t> </a:t>
            </a:r>
          </a:p>
          <a:p>
            <a:r>
              <a:rPr lang="en-US" sz="1050" b="0" i="0" dirty="0">
                <a:solidFill>
                  <a:srgbClr val="1B1B1B"/>
                </a:solidFill>
                <a:effectLst/>
                <a:latin typeface="Oswald" panose="00000500000000000000" pitchFamily="2" charset="0"/>
              </a:rPr>
              <a:t>This institution is an equal opportunity provider.</a:t>
            </a:r>
          </a:p>
        </p:txBody>
      </p:sp>
      <p:sp>
        <p:nvSpPr>
          <p:cNvPr id="6" name="Title 1">
            <a:extLst>
              <a:ext uri="{FF2B5EF4-FFF2-40B4-BE49-F238E27FC236}">
                <a16:creationId xmlns:a16="http://schemas.microsoft.com/office/drawing/2014/main" id="{38AF3CCA-06E7-8118-7406-A22F93BE4DCE}"/>
              </a:ext>
            </a:extLst>
          </p:cNvPr>
          <p:cNvSpPr>
            <a:spLocks noGrp="1"/>
          </p:cNvSpPr>
          <p:nvPr>
            <p:ph type="title"/>
          </p:nvPr>
        </p:nvSpPr>
        <p:spPr>
          <a:xfrm>
            <a:off x="616200" y="511500"/>
            <a:ext cx="5262600" cy="682500"/>
          </a:xfrm>
        </p:spPr>
        <p:txBody>
          <a:bodyPr/>
          <a:lstStyle/>
          <a:p>
            <a:r>
              <a:rPr lang="en-US" dirty="0"/>
              <a:t>USDA nondiscrimination statement:  </a:t>
            </a:r>
          </a:p>
        </p:txBody>
      </p:sp>
    </p:spTree>
    <p:extLst>
      <p:ext uri="{BB962C8B-B14F-4D97-AF65-F5344CB8AC3E}">
        <p14:creationId xmlns:p14="http://schemas.microsoft.com/office/powerpoint/2010/main" val="157341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7"/>
          <p:cNvSpPr txBox="1">
            <a:spLocks noGrp="1"/>
          </p:cNvSpPr>
          <p:nvPr>
            <p:ph type="ctrTitle"/>
          </p:nvPr>
        </p:nvSpPr>
        <p:spPr>
          <a:xfrm>
            <a:off x="489100" y="2099813"/>
            <a:ext cx="3668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a:t>Thank you!</a:t>
            </a:r>
            <a:endParaRPr sz="5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8CE5-3CF0-94CD-A117-B748AA66F687}"/>
              </a:ext>
            </a:extLst>
          </p:cNvPr>
          <p:cNvSpPr>
            <a:spLocks noGrp="1"/>
          </p:cNvSpPr>
          <p:nvPr>
            <p:ph type="title"/>
          </p:nvPr>
        </p:nvSpPr>
        <p:spPr/>
        <p:txBody>
          <a:bodyPr/>
          <a:lstStyle/>
          <a:p>
            <a:r>
              <a:rPr lang="en-US" dirty="0"/>
              <a:t>Identifying a reimbursable meal</a:t>
            </a:r>
          </a:p>
        </p:txBody>
      </p:sp>
      <p:sp>
        <p:nvSpPr>
          <p:cNvPr id="3" name="Text Placeholder 2">
            <a:extLst>
              <a:ext uri="{FF2B5EF4-FFF2-40B4-BE49-F238E27FC236}">
                <a16:creationId xmlns:a16="http://schemas.microsoft.com/office/drawing/2014/main" id="{CA82E227-08AD-078F-0589-DFA5D7B76BE9}"/>
              </a:ext>
            </a:extLst>
          </p:cNvPr>
          <p:cNvSpPr>
            <a:spLocks noGrp="1"/>
          </p:cNvSpPr>
          <p:nvPr>
            <p:ph type="body" idx="1"/>
          </p:nvPr>
        </p:nvSpPr>
        <p:spPr/>
        <p:txBody>
          <a:bodyPr/>
          <a:lstStyle/>
          <a:p>
            <a:pPr marL="457200" lvl="0" indent="-342900" algn="l" rtl="0">
              <a:spcBef>
                <a:spcPts val="400"/>
              </a:spcBef>
              <a:spcAft>
                <a:spcPts val="0"/>
              </a:spcAft>
              <a:buClr>
                <a:srgbClr val="151E49"/>
              </a:buClr>
              <a:buSzPts val="1800"/>
              <a:buChar char="●"/>
            </a:pPr>
            <a:r>
              <a:rPr lang="en-US" sz="2000" dirty="0">
                <a:solidFill>
                  <a:srgbClr val="151E49"/>
                </a:solidFill>
              </a:rPr>
              <a:t>Site Staff training must occur prior to start date</a:t>
            </a:r>
          </a:p>
          <a:p>
            <a:pPr marL="457200" lvl="0" indent="-342900" algn="l" rtl="0">
              <a:spcBef>
                <a:spcPts val="0"/>
              </a:spcBef>
              <a:spcAft>
                <a:spcPts val="0"/>
              </a:spcAft>
              <a:buClr>
                <a:srgbClr val="151E49"/>
              </a:buClr>
              <a:buSzPts val="1800"/>
              <a:buChar char="●"/>
            </a:pPr>
            <a:r>
              <a:rPr lang="en-US" sz="2000" dirty="0">
                <a:solidFill>
                  <a:srgbClr val="151E49"/>
                </a:solidFill>
              </a:rPr>
              <a:t>Sites must have clear communication to assist children to identify a reimbursable meal</a:t>
            </a:r>
          </a:p>
          <a:p>
            <a:pPr marL="914400" lvl="1" indent="-317500" algn="l" rtl="0">
              <a:spcBef>
                <a:spcPts val="0"/>
              </a:spcBef>
              <a:spcAft>
                <a:spcPts val="0"/>
              </a:spcAft>
              <a:buClr>
                <a:srgbClr val="151E49"/>
              </a:buClr>
              <a:buSzPts val="1400"/>
              <a:buChar char="○"/>
            </a:pPr>
            <a:r>
              <a:rPr lang="en-US" sz="2000" dirty="0">
                <a:solidFill>
                  <a:srgbClr val="151E49"/>
                </a:solidFill>
              </a:rPr>
              <a:t>Posters, signs or fact sheets</a:t>
            </a:r>
          </a:p>
          <a:p>
            <a:pPr marL="914400" lvl="1" indent="-317500" algn="l" rtl="0">
              <a:spcBef>
                <a:spcPts val="0"/>
              </a:spcBef>
              <a:spcAft>
                <a:spcPts val="0"/>
              </a:spcAft>
              <a:buClr>
                <a:srgbClr val="151E49"/>
              </a:buClr>
              <a:buSzPts val="1400"/>
              <a:buChar char="○"/>
            </a:pPr>
            <a:r>
              <a:rPr lang="en-US" sz="2000" dirty="0">
                <a:solidFill>
                  <a:srgbClr val="151E49"/>
                </a:solidFill>
              </a:rPr>
              <a:t>Menus that communicate the available food choices </a:t>
            </a:r>
          </a:p>
          <a:p>
            <a:pPr marL="914400" lvl="1" indent="-317500" algn="l" rtl="0">
              <a:spcBef>
                <a:spcPts val="0"/>
              </a:spcBef>
              <a:spcAft>
                <a:spcPts val="0"/>
              </a:spcAft>
              <a:buClr>
                <a:srgbClr val="151E49"/>
              </a:buClr>
              <a:buSzPts val="1400"/>
              <a:buChar char="○"/>
            </a:pPr>
            <a:r>
              <a:rPr lang="en-US" sz="2000" dirty="0">
                <a:solidFill>
                  <a:srgbClr val="151E49"/>
                </a:solidFill>
              </a:rPr>
              <a:t>Verbal guidance from staff as children select a meal can help avoid confusion of what, at minimum, is required to take for a meal</a:t>
            </a:r>
            <a:r>
              <a:rPr lang="en-US" sz="2000" dirty="0">
                <a:solidFill>
                  <a:schemeClr val="dk1"/>
                </a:solidFill>
              </a:rPr>
              <a:t> </a:t>
            </a:r>
            <a:endParaRPr lang="en-US" sz="2000" dirty="0"/>
          </a:p>
          <a:p>
            <a:endParaRPr lang="en-US" dirty="0"/>
          </a:p>
        </p:txBody>
      </p:sp>
    </p:spTree>
    <p:extLst>
      <p:ext uri="{BB962C8B-B14F-4D97-AF65-F5344CB8AC3E}">
        <p14:creationId xmlns:p14="http://schemas.microsoft.com/office/powerpoint/2010/main" val="215401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DC31-16C6-7601-65D7-CE5F98AE4FF5}"/>
              </a:ext>
            </a:extLst>
          </p:cNvPr>
          <p:cNvSpPr>
            <a:spLocks noGrp="1"/>
          </p:cNvSpPr>
          <p:nvPr>
            <p:ph type="title"/>
          </p:nvPr>
        </p:nvSpPr>
        <p:spPr/>
        <p:txBody>
          <a:bodyPr/>
          <a:lstStyle/>
          <a:p>
            <a:r>
              <a:rPr lang="en-US" dirty="0"/>
              <a:t>Breakfast : SBP or SFSP? </a:t>
            </a:r>
          </a:p>
        </p:txBody>
      </p:sp>
      <p:sp>
        <p:nvSpPr>
          <p:cNvPr id="3" name="Text Placeholder 2">
            <a:extLst>
              <a:ext uri="{FF2B5EF4-FFF2-40B4-BE49-F238E27FC236}">
                <a16:creationId xmlns:a16="http://schemas.microsoft.com/office/drawing/2014/main" id="{F52E65B1-BAE3-BCE8-B062-B86DB0297F5E}"/>
              </a:ext>
            </a:extLst>
          </p:cNvPr>
          <p:cNvSpPr>
            <a:spLocks noGrp="1"/>
          </p:cNvSpPr>
          <p:nvPr>
            <p:ph type="body" idx="1"/>
          </p:nvPr>
        </p:nvSpPr>
        <p:spPr/>
        <p:txBody>
          <a:bodyPr/>
          <a:lstStyle/>
          <a:p>
            <a:pPr marL="0" lvl="0" indent="0" algn="l" rtl="0">
              <a:spcBef>
                <a:spcPts val="600"/>
              </a:spcBef>
              <a:spcAft>
                <a:spcPts val="0"/>
              </a:spcAft>
              <a:buNone/>
            </a:pPr>
            <a:r>
              <a:rPr lang="en-US" sz="2200" dirty="0">
                <a:solidFill>
                  <a:srgbClr val="151E49"/>
                </a:solidFill>
              </a:rPr>
              <a:t>SFAs may follow the School Breakfast Program (SBP) meal pattern during the summer, if desired</a:t>
            </a:r>
          </a:p>
          <a:p>
            <a:pPr marL="457200" lvl="0" indent="-355600" algn="l" rtl="0">
              <a:spcBef>
                <a:spcPts val="600"/>
              </a:spcBef>
              <a:spcAft>
                <a:spcPts val="0"/>
              </a:spcAft>
              <a:buClr>
                <a:srgbClr val="151E49"/>
              </a:buClr>
              <a:buSzPts val="2000"/>
              <a:buChar char="●"/>
            </a:pPr>
            <a:r>
              <a:rPr lang="en-US" sz="2000" dirty="0">
                <a:solidFill>
                  <a:srgbClr val="151E49"/>
                </a:solidFill>
              </a:rPr>
              <a:t>OVS rules follow whichever meal pattern is being used-SFSP or SBP</a:t>
            </a:r>
            <a:endParaRPr lang="en-US" sz="1000" dirty="0">
              <a:solidFill>
                <a:srgbClr val="151E49"/>
              </a:solidFill>
            </a:endParaRPr>
          </a:p>
          <a:p>
            <a:pPr marL="457200" lvl="0" indent="-355600" algn="l" rtl="0">
              <a:spcBef>
                <a:spcPts val="0"/>
              </a:spcBef>
              <a:spcAft>
                <a:spcPts val="0"/>
              </a:spcAft>
              <a:buClr>
                <a:srgbClr val="151E49"/>
              </a:buClr>
              <a:buSzPts val="2000"/>
              <a:buChar char="●"/>
            </a:pPr>
            <a:r>
              <a:rPr lang="en-US" sz="2000" dirty="0">
                <a:solidFill>
                  <a:srgbClr val="151E49"/>
                </a:solidFill>
              </a:rPr>
              <a:t>If electing to continue the SBP meal pattern, OVS rules remain the same as during the school year</a:t>
            </a:r>
          </a:p>
          <a:p>
            <a:pPr marL="457200" lvl="0" indent="-355600" algn="l" rtl="0">
              <a:spcBef>
                <a:spcPts val="0"/>
              </a:spcBef>
              <a:spcAft>
                <a:spcPts val="0"/>
              </a:spcAft>
              <a:buClr>
                <a:srgbClr val="151E49"/>
              </a:buClr>
              <a:buSzPts val="2000"/>
              <a:buChar char="●"/>
            </a:pPr>
            <a:r>
              <a:rPr lang="en-US" sz="2000" dirty="0">
                <a:solidFill>
                  <a:srgbClr val="151E49"/>
                </a:solidFill>
              </a:rPr>
              <a:t>Reminders</a:t>
            </a:r>
          </a:p>
          <a:p>
            <a:pPr marL="914400" lvl="1" indent="-355600" algn="l" rtl="0">
              <a:spcBef>
                <a:spcPts val="0"/>
              </a:spcBef>
              <a:spcAft>
                <a:spcPts val="0"/>
              </a:spcAft>
              <a:buClr>
                <a:srgbClr val="151E49"/>
              </a:buClr>
              <a:buSzPts val="2000"/>
              <a:buChar char="○"/>
            </a:pPr>
            <a:r>
              <a:rPr lang="en-US" sz="2000" dirty="0">
                <a:solidFill>
                  <a:srgbClr val="151E49"/>
                </a:solidFill>
              </a:rPr>
              <a:t>SBP meal pattern requires one full cup of fruit </a:t>
            </a:r>
          </a:p>
          <a:p>
            <a:pPr marL="914400" lvl="1" indent="-355600" algn="l" rtl="0">
              <a:spcBef>
                <a:spcPts val="0"/>
              </a:spcBef>
              <a:spcAft>
                <a:spcPts val="0"/>
              </a:spcAft>
              <a:buClr>
                <a:srgbClr val="151E49"/>
              </a:buClr>
              <a:buSzPts val="2000"/>
              <a:buChar char="○"/>
            </a:pPr>
            <a:r>
              <a:rPr lang="en-US" sz="2000" dirty="0">
                <a:solidFill>
                  <a:srgbClr val="151E49"/>
                </a:solidFill>
              </a:rPr>
              <a:t>SBP OVS requires students take at least ½ cup of fruit</a:t>
            </a:r>
          </a:p>
          <a:p>
            <a:endParaRPr lang="en-US" dirty="0"/>
          </a:p>
        </p:txBody>
      </p:sp>
    </p:spTree>
    <p:extLst>
      <p:ext uri="{BB962C8B-B14F-4D97-AF65-F5344CB8AC3E}">
        <p14:creationId xmlns:p14="http://schemas.microsoft.com/office/powerpoint/2010/main" val="286496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08C5-9BE4-D9E1-EC88-F4B75CF2CF05}"/>
              </a:ext>
            </a:extLst>
          </p:cNvPr>
          <p:cNvSpPr>
            <a:spLocks noGrp="1"/>
          </p:cNvSpPr>
          <p:nvPr>
            <p:ph type="title"/>
          </p:nvPr>
        </p:nvSpPr>
        <p:spPr/>
        <p:txBody>
          <a:bodyPr/>
          <a:lstStyle/>
          <a:p>
            <a:r>
              <a:rPr lang="en-US" dirty="0"/>
              <a:t>SFSP component vs item</a:t>
            </a:r>
          </a:p>
        </p:txBody>
      </p:sp>
      <p:sp>
        <p:nvSpPr>
          <p:cNvPr id="3" name="Text Placeholder 2">
            <a:extLst>
              <a:ext uri="{FF2B5EF4-FFF2-40B4-BE49-F238E27FC236}">
                <a16:creationId xmlns:a16="http://schemas.microsoft.com/office/drawing/2014/main" id="{E592B7A3-A67C-5B93-4B2D-9A00FAC7CAE1}"/>
              </a:ext>
            </a:extLst>
          </p:cNvPr>
          <p:cNvSpPr>
            <a:spLocks noGrp="1"/>
          </p:cNvSpPr>
          <p:nvPr>
            <p:ph type="body" idx="1"/>
          </p:nvPr>
        </p:nvSpPr>
        <p:spPr>
          <a:xfrm>
            <a:off x="846150" y="1418300"/>
            <a:ext cx="3111253" cy="2893500"/>
          </a:xfrm>
        </p:spPr>
        <p:txBody>
          <a:bodyPr/>
          <a:lstStyle/>
          <a:p>
            <a:pPr marL="0" lvl="0" indent="0" algn="l" rtl="0">
              <a:spcBef>
                <a:spcPts val="600"/>
              </a:spcBef>
              <a:spcAft>
                <a:spcPts val="0"/>
              </a:spcAft>
              <a:buNone/>
            </a:pPr>
            <a:r>
              <a:rPr lang="en-US" sz="2200" b="1" dirty="0">
                <a:solidFill>
                  <a:srgbClr val="151E49"/>
                </a:solidFill>
              </a:rPr>
              <a:t>Component</a:t>
            </a:r>
          </a:p>
          <a:p>
            <a:pPr marL="457200" lvl="0" indent="-355600" algn="l" rtl="0">
              <a:spcBef>
                <a:spcPts val="600"/>
              </a:spcBef>
              <a:spcAft>
                <a:spcPts val="0"/>
              </a:spcAft>
              <a:buClr>
                <a:srgbClr val="151E49"/>
              </a:buClr>
              <a:buSzPts val="2000"/>
              <a:buChar char="●"/>
            </a:pPr>
            <a:r>
              <a:rPr lang="en-US" sz="2000" dirty="0">
                <a:solidFill>
                  <a:srgbClr val="151E49"/>
                </a:solidFill>
              </a:rPr>
              <a:t>The individual parts, or food groups, that make a complete meal</a:t>
            </a:r>
            <a:endParaRPr lang="en-US" sz="2400" dirty="0">
              <a:solidFill>
                <a:srgbClr val="151E49"/>
              </a:solidFill>
            </a:endParaRPr>
          </a:p>
          <a:p>
            <a:pPr marL="914400" lvl="1" indent="-355600" algn="l" rtl="0">
              <a:spcBef>
                <a:spcPts val="0"/>
              </a:spcBef>
              <a:spcAft>
                <a:spcPts val="0"/>
              </a:spcAft>
              <a:buClr>
                <a:srgbClr val="151E49"/>
              </a:buClr>
              <a:buSzPts val="2000"/>
              <a:buChar char="○"/>
            </a:pPr>
            <a:r>
              <a:rPr lang="en-US" sz="2000" dirty="0">
                <a:solidFill>
                  <a:srgbClr val="151E49"/>
                </a:solidFill>
              </a:rPr>
              <a:t>Meat/Meat Alternate</a:t>
            </a:r>
          </a:p>
          <a:p>
            <a:pPr marL="914400" lvl="1" indent="-355600" algn="l" rtl="0">
              <a:spcBef>
                <a:spcPts val="0"/>
              </a:spcBef>
              <a:spcAft>
                <a:spcPts val="0"/>
              </a:spcAft>
              <a:buClr>
                <a:srgbClr val="151E49"/>
              </a:buClr>
              <a:buSzPts val="2000"/>
              <a:buChar char="○"/>
            </a:pPr>
            <a:r>
              <a:rPr lang="en-US" sz="2000" dirty="0">
                <a:solidFill>
                  <a:srgbClr val="151E49"/>
                </a:solidFill>
              </a:rPr>
              <a:t>Grain</a:t>
            </a:r>
          </a:p>
          <a:p>
            <a:pPr marL="914400" lvl="1" indent="-355600" algn="l" rtl="0">
              <a:spcBef>
                <a:spcPts val="0"/>
              </a:spcBef>
              <a:spcAft>
                <a:spcPts val="0"/>
              </a:spcAft>
              <a:buClr>
                <a:srgbClr val="151E49"/>
              </a:buClr>
              <a:buSzPts val="2000"/>
              <a:buChar char="○"/>
            </a:pPr>
            <a:r>
              <a:rPr lang="en-US" sz="2000" dirty="0">
                <a:solidFill>
                  <a:srgbClr val="151E49"/>
                </a:solidFill>
              </a:rPr>
              <a:t>Fruit/Vegetable</a:t>
            </a:r>
          </a:p>
          <a:p>
            <a:pPr marL="914400" lvl="1" indent="-355600" algn="l" rtl="0">
              <a:spcBef>
                <a:spcPts val="0"/>
              </a:spcBef>
              <a:spcAft>
                <a:spcPts val="0"/>
              </a:spcAft>
              <a:buClr>
                <a:srgbClr val="151E49"/>
              </a:buClr>
              <a:buSzPts val="2000"/>
              <a:buChar char="○"/>
            </a:pPr>
            <a:r>
              <a:rPr lang="en-US" sz="2000" dirty="0">
                <a:solidFill>
                  <a:srgbClr val="151E49"/>
                </a:solidFill>
              </a:rPr>
              <a:t>Milk</a:t>
            </a:r>
          </a:p>
          <a:p>
            <a:endParaRPr lang="en-US" dirty="0"/>
          </a:p>
        </p:txBody>
      </p:sp>
      <p:sp>
        <p:nvSpPr>
          <p:cNvPr id="4" name="Text Placeholder 2">
            <a:extLst>
              <a:ext uri="{FF2B5EF4-FFF2-40B4-BE49-F238E27FC236}">
                <a16:creationId xmlns:a16="http://schemas.microsoft.com/office/drawing/2014/main" id="{4BC84EB5-E30D-6A22-5FC5-7299D113F5E5}"/>
              </a:ext>
            </a:extLst>
          </p:cNvPr>
          <p:cNvSpPr txBox="1">
            <a:spLocks/>
          </p:cNvSpPr>
          <p:nvPr/>
        </p:nvSpPr>
        <p:spPr>
          <a:xfrm>
            <a:off x="4572000" y="1418300"/>
            <a:ext cx="3111253" cy="2893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101600" lvl="0" indent="0" algn="l" rtl="0">
              <a:spcBef>
                <a:spcPts val="600"/>
              </a:spcBef>
              <a:spcAft>
                <a:spcPts val="0"/>
              </a:spcAft>
              <a:buClr>
                <a:srgbClr val="151E49"/>
              </a:buClr>
              <a:buSzPts val="2000"/>
              <a:buNone/>
            </a:pPr>
            <a:r>
              <a:rPr lang="en-US" sz="2200" dirty="0">
                <a:solidFill>
                  <a:srgbClr val="151E49"/>
                </a:solidFill>
              </a:rPr>
              <a:t>Item </a:t>
            </a:r>
          </a:p>
          <a:p>
            <a:pPr marL="457200" lvl="0" indent="-355600" algn="l" rtl="0">
              <a:spcBef>
                <a:spcPts val="600"/>
              </a:spcBef>
              <a:spcAft>
                <a:spcPts val="0"/>
              </a:spcAft>
              <a:buClr>
                <a:srgbClr val="151E49"/>
              </a:buClr>
              <a:buSzPts val="2000"/>
              <a:buChar char="●"/>
            </a:pPr>
            <a:r>
              <a:rPr lang="en-US" sz="2000" dirty="0">
                <a:solidFill>
                  <a:srgbClr val="151E49"/>
                </a:solidFill>
              </a:rPr>
              <a:t>A specific item offered within the component constituting a reimbursable meal</a:t>
            </a:r>
          </a:p>
          <a:p>
            <a:pPr marL="914400" lvl="1" indent="-355600" algn="l" rtl="0">
              <a:spcBef>
                <a:spcPts val="0"/>
              </a:spcBef>
              <a:spcAft>
                <a:spcPts val="0"/>
              </a:spcAft>
              <a:buClr>
                <a:srgbClr val="151E49"/>
              </a:buClr>
              <a:buSzPts val="2000"/>
              <a:buChar char="○"/>
            </a:pPr>
            <a:r>
              <a:rPr lang="en-US" sz="2000" dirty="0">
                <a:solidFill>
                  <a:srgbClr val="151E49"/>
                </a:solidFill>
              </a:rPr>
              <a:t>Piece of toast</a:t>
            </a:r>
          </a:p>
          <a:p>
            <a:pPr marL="914400" lvl="1" indent="-355600" algn="l" rtl="0">
              <a:spcBef>
                <a:spcPts val="0"/>
              </a:spcBef>
              <a:spcAft>
                <a:spcPts val="0"/>
              </a:spcAft>
              <a:buClr>
                <a:srgbClr val="151E49"/>
              </a:buClr>
              <a:buSzPts val="2000"/>
              <a:buChar char="○"/>
            </a:pPr>
            <a:r>
              <a:rPr lang="en-US" sz="2000" dirty="0">
                <a:solidFill>
                  <a:srgbClr val="151E49"/>
                </a:solidFill>
              </a:rPr>
              <a:t>String cheese</a:t>
            </a:r>
          </a:p>
          <a:p>
            <a:pPr marL="914400" lvl="1" indent="-355600" algn="l" rtl="0">
              <a:spcBef>
                <a:spcPts val="0"/>
              </a:spcBef>
              <a:spcAft>
                <a:spcPts val="0"/>
              </a:spcAft>
              <a:buClr>
                <a:srgbClr val="151E49"/>
              </a:buClr>
              <a:buSzPts val="2000"/>
              <a:buChar char="○"/>
            </a:pPr>
            <a:r>
              <a:rPr lang="en-US" sz="2000" dirty="0">
                <a:solidFill>
                  <a:srgbClr val="151E49"/>
                </a:solidFill>
              </a:rPr>
              <a:t>Carton of milk</a:t>
            </a:r>
          </a:p>
        </p:txBody>
      </p:sp>
    </p:spTree>
    <p:extLst>
      <p:ext uri="{BB962C8B-B14F-4D97-AF65-F5344CB8AC3E}">
        <p14:creationId xmlns:p14="http://schemas.microsoft.com/office/powerpoint/2010/main" val="226278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3378-75D9-A9DF-59D3-CC46E09932D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955BEA0D-445B-86C8-415E-E23A8D24DF14}"/>
              </a:ext>
            </a:extLst>
          </p:cNvPr>
          <p:cNvSpPr>
            <a:spLocks noGrp="1"/>
          </p:cNvSpPr>
          <p:nvPr>
            <p:ph type="body" idx="1"/>
          </p:nvPr>
        </p:nvSpPr>
        <p:spPr>
          <a:xfrm>
            <a:off x="846150" y="1418300"/>
            <a:ext cx="3456027" cy="2893500"/>
          </a:xfrm>
        </p:spPr>
        <p:txBody>
          <a:bodyPr/>
          <a:lstStyle/>
          <a:p>
            <a:pPr marL="0" lvl="0" indent="0" algn="l" rtl="0">
              <a:spcBef>
                <a:spcPts val="600"/>
              </a:spcBef>
              <a:spcAft>
                <a:spcPts val="0"/>
              </a:spcAft>
              <a:buClr>
                <a:schemeClr val="dk1"/>
              </a:buClr>
              <a:buSzPts val="1100"/>
              <a:buFont typeface="Arial"/>
              <a:buNone/>
            </a:pPr>
            <a:r>
              <a:rPr lang="en-US" sz="2400" b="1" dirty="0">
                <a:solidFill>
                  <a:srgbClr val="151E49"/>
                </a:solidFill>
              </a:rPr>
              <a:t>OVS Requirements</a:t>
            </a:r>
          </a:p>
          <a:p>
            <a:pPr marL="457200" lvl="0" indent="-330200" algn="l" rtl="0">
              <a:spcBef>
                <a:spcPts val="400"/>
              </a:spcBef>
              <a:spcAft>
                <a:spcPts val="0"/>
              </a:spcAft>
              <a:buClr>
                <a:srgbClr val="151E49"/>
              </a:buClr>
              <a:buSzPts val="1600"/>
              <a:buChar char="●"/>
            </a:pPr>
            <a:r>
              <a:rPr lang="en-US" sz="1600" b="0" dirty="0">
                <a:solidFill>
                  <a:srgbClr val="151E49"/>
                </a:solidFill>
              </a:rPr>
              <a:t>Four different food items must be offered</a:t>
            </a:r>
          </a:p>
          <a:p>
            <a:pPr marL="457200" lvl="0" indent="-330200" algn="l" rtl="0">
              <a:spcBef>
                <a:spcPts val="0"/>
              </a:spcBef>
              <a:spcAft>
                <a:spcPts val="0"/>
              </a:spcAft>
              <a:buClr>
                <a:srgbClr val="151E49"/>
              </a:buClr>
              <a:buSzPts val="1600"/>
              <a:buChar char="●"/>
            </a:pPr>
            <a:r>
              <a:rPr lang="en-US" sz="1600" b="0" dirty="0">
                <a:solidFill>
                  <a:srgbClr val="151E49"/>
                </a:solidFill>
              </a:rPr>
              <a:t>One additional item must be offered beyond the 3 required meal pattern components (see at right)</a:t>
            </a:r>
          </a:p>
          <a:p>
            <a:pPr marL="914400" lvl="0" indent="-311150" algn="l" rtl="0">
              <a:spcBef>
                <a:spcPts val="0"/>
              </a:spcBef>
              <a:spcAft>
                <a:spcPts val="0"/>
              </a:spcAft>
              <a:buClr>
                <a:srgbClr val="151E49"/>
              </a:buClr>
              <a:buSzPts val="1300"/>
              <a:buChar char="●"/>
            </a:pPr>
            <a:r>
              <a:rPr lang="en-US" sz="1600" b="0" dirty="0">
                <a:solidFill>
                  <a:srgbClr val="151E49"/>
                </a:solidFill>
              </a:rPr>
              <a:t>Fourth food item can be a fruit/vegetable, bread/grain, or meat/meat alternate component</a:t>
            </a:r>
          </a:p>
          <a:p>
            <a:pPr marL="457200" lvl="0" indent="-330200" algn="l" rtl="0">
              <a:spcBef>
                <a:spcPts val="0"/>
              </a:spcBef>
              <a:spcAft>
                <a:spcPts val="0"/>
              </a:spcAft>
              <a:buClr>
                <a:srgbClr val="151E49"/>
              </a:buClr>
              <a:buSzPts val="1600"/>
              <a:buChar char="●"/>
            </a:pPr>
            <a:r>
              <a:rPr lang="en-US" sz="1600" b="0" dirty="0">
                <a:solidFill>
                  <a:srgbClr val="151E49"/>
                </a:solidFill>
              </a:rPr>
              <a:t>A child must take at minimum 3 of the 4 food </a:t>
            </a:r>
            <a:r>
              <a:rPr lang="en-US" sz="1600" b="0" u="sng" dirty="0">
                <a:solidFill>
                  <a:srgbClr val="151E49"/>
                </a:solidFill>
              </a:rPr>
              <a:t>items</a:t>
            </a:r>
            <a:r>
              <a:rPr lang="en-US" sz="1600" b="0" dirty="0">
                <a:solidFill>
                  <a:srgbClr val="151E49"/>
                </a:solidFill>
              </a:rPr>
              <a:t> offered</a:t>
            </a:r>
            <a:endParaRPr lang="en-US" sz="1600" b="0" dirty="0"/>
          </a:p>
          <a:p>
            <a:endParaRPr lang="en-US" dirty="0"/>
          </a:p>
        </p:txBody>
      </p:sp>
      <p:sp>
        <p:nvSpPr>
          <p:cNvPr id="4" name="Google Shape;121;p19">
            <a:extLst>
              <a:ext uri="{FF2B5EF4-FFF2-40B4-BE49-F238E27FC236}">
                <a16:creationId xmlns:a16="http://schemas.microsoft.com/office/drawing/2014/main" id="{92F6E250-188A-AD88-B3A8-DFC225806004}"/>
              </a:ext>
            </a:extLst>
          </p:cNvPr>
          <p:cNvSpPr txBox="1"/>
          <p:nvPr/>
        </p:nvSpPr>
        <p:spPr>
          <a:xfrm>
            <a:off x="4572000" y="1642550"/>
            <a:ext cx="3927000" cy="2008212"/>
          </a:xfrm>
          <a:prstGeom prst="rect">
            <a:avLst/>
          </a:prstGeom>
          <a:noFill/>
          <a:ln w="9525" cap="flat" cmpd="sng">
            <a:solidFill>
              <a:srgbClr val="151E49"/>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151E49"/>
                </a:solidFill>
                <a:latin typeface="Oswald" panose="00000500000000000000" pitchFamily="2" charset="0"/>
              </a:rPr>
              <a:t>Breakfast Meal Pattern</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serving grain/bread</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½ cup fruit or 4 fl oz 100% fruit juice</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1 cup milk</a:t>
            </a:r>
            <a:endParaRPr sz="1500" dirty="0">
              <a:solidFill>
                <a:srgbClr val="151E49"/>
              </a:solidFill>
              <a:latin typeface="Oswald" panose="00000500000000000000" pitchFamily="2" charset="0"/>
            </a:endParaRPr>
          </a:p>
          <a:p>
            <a:pPr marL="0" lvl="0" indent="0" algn="l" rtl="0">
              <a:lnSpc>
                <a:spcPct val="115000"/>
              </a:lnSpc>
              <a:spcBef>
                <a:spcPts val="400"/>
              </a:spcBef>
              <a:spcAft>
                <a:spcPts val="0"/>
              </a:spcAft>
              <a:buClr>
                <a:schemeClr val="dk1"/>
              </a:buClr>
              <a:buSzPts val="1100"/>
              <a:buFont typeface="Arial"/>
              <a:buNone/>
            </a:pPr>
            <a:r>
              <a:rPr lang="en" sz="1500" b="1" dirty="0">
                <a:solidFill>
                  <a:srgbClr val="151E49"/>
                </a:solidFill>
                <a:latin typeface="Oswald" panose="00000500000000000000" pitchFamily="2" charset="0"/>
              </a:rPr>
              <a:t>Additional for OVS</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item from any component except milk</a:t>
            </a:r>
            <a:endParaRPr dirty="0">
              <a:latin typeface="Oswald" panose="00000500000000000000" pitchFamily="2" charset="0"/>
            </a:endParaRPr>
          </a:p>
        </p:txBody>
      </p:sp>
    </p:spTree>
    <p:extLst>
      <p:ext uri="{BB962C8B-B14F-4D97-AF65-F5344CB8AC3E}">
        <p14:creationId xmlns:p14="http://schemas.microsoft.com/office/powerpoint/2010/main" val="327546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0F64-A82C-EC21-6293-EE240167E295}"/>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469E9B27-915A-FC5C-598D-55CD97247052}"/>
              </a:ext>
            </a:extLst>
          </p:cNvPr>
          <p:cNvSpPr>
            <a:spLocks noGrp="1"/>
          </p:cNvSpPr>
          <p:nvPr>
            <p:ph type="body" idx="1"/>
          </p:nvPr>
        </p:nvSpPr>
        <p:spPr>
          <a:xfrm>
            <a:off x="526472" y="1299766"/>
            <a:ext cx="8091055" cy="2893500"/>
          </a:xfrm>
        </p:spPr>
        <p:txBody>
          <a:bodyPr/>
          <a:lstStyle/>
          <a:p>
            <a:pPr marL="0" lvl="0" indent="0" algn="l" rtl="0">
              <a:spcBef>
                <a:spcPts val="600"/>
              </a:spcBef>
              <a:spcAft>
                <a:spcPts val="0"/>
              </a:spcAft>
              <a:buNone/>
            </a:pPr>
            <a:r>
              <a:rPr lang="en-US" sz="1600" dirty="0">
                <a:solidFill>
                  <a:schemeClr val="dk1"/>
                </a:solidFill>
              </a:rPr>
              <a:t>The four items offered at breakfast must be </a:t>
            </a:r>
            <a:r>
              <a:rPr lang="en-US" sz="1600" u="sng" dirty="0">
                <a:solidFill>
                  <a:schemeClr val="dk1"/>
                </a:solidFill>
              </a:rPr>
              <a:t>different</a:t>
            </a:r>
            <a:r>
              <a:rPr lang="en-US" sz="1600" dirty="0">
                <a:solidFill>
                  <a:schemeClr val="dk1"/>
                </a:solidFill>
              </a:rPr>
              <a:t> items.</a:t>
            </a:r>
          </a:p>
          <a:p>
            <a:pPr marL="457200" lvl="0" indent="-330200" algn="l" rtl="0">
              <a:spcBef>
                <a:spcPts val="600"/>
              </a:spcBef>
              <a:spcAft>
                <a:spcPts val="0"/>
              </a:spcAft>
              <a:buClr>
                <a:schemeClr val="dk1"/>
              </a:buClr>
              <a:buSzPts val="1600"/>
              <a:buChar char="●"/>
            </a:pPr>
            <a:r>
              <a:rPr lang="en-US" sz="1600" dirty="0">
                <a:solidFill>
                  <a:schemeClr val="dk1"/>
                </a:solidFill>
              </a:rPr>
              <a:t>Regardless of size, an item counts as ONE </a:t>
            </a:r>
          </a:p>
          <a:p>
            <a:pPr marL="457200" lvl="0" indent="-330200" algn="l" rtl="0">
              <a:spcBef>
                <a:spcPts val="0"/>
              </a:spcBef>
              <a:spcAft>
                <a:spcPts val="0"/>
              </a:spcAft>
              <a:buClr>
                <a:schemeClr val="dk1"/>
              </a:buClr>
              <a:buSzPts val="1600"/>
              <a:buChar char="●"/>
            </a:pPr>
            <a:r>
              <a:rPr lang="en-US" sz="1600" dirty="0">
                <a:solidFill>
                  <a:schemeClr val="dk1"/>
                </a:solidFill>
              </a:rPr>
              <a:t>For example: </a:t>
            </a:r>
          </a:p>
          <a:p>
            <a:pPr marL="914400" lvl="1" indent="-330200" algn="l" rtl="0">
              <a:spcBef>
                <a:spcPts val="0"/>
              </a:spcBef>
              <a:spcAft>
                <a:spcPts val="0"/>
              </a:spcAft>
              <a:buClr>
                <a:schemeClr val="dk1"/>
              </a:buClr>
              <a:buSzPts val="1600"/>
              <a:buChar char="○"/>
            </a:pPr>
            <a:r>
              <a:rPr lang="en-US" sz="1600" dirty="0">
                <a:solidFill>
                  <a:schemeClr val="dk1"/>
                </a:solidFill>
              </a:rPr>
              <a:t>Two ½ cup portions of the same fruit cannot count as two items</a:t>
            </a:r>
          </a:p>
          <a:p>
            <a:pPr marL="914400" lvl="1" indent="-330200" algn="l" rtl="0">
              <a:spcBef>
                <a:spcPts val="0"/>
              </a:spcBef>
              <a:spcAft>
                <a:spcPts val="0"/>
              </a:spcAft>
              <a:buClr>
                <a:schemeClr val="dk1"/>
              </a:buClr>
              <a:buSzPts val="1600"/>
              <a:buChar char="○"/>
            </a:pPr>
            <a:r>
              <a:rPr lang="en-US" sz="1600" dirty="0">
                <a:solidFill>
                  <a:schemeClr val="dk1"/>
                </a:solidFill>
              </a:rPr>
              <a:t>2oz equivalent grain items count as 1 item in the SFSP meal pattern</a:t>
            </a:r>
          </a:p>
          <a:p>
            <a:pPr marL="0" lvl="0" indent="0" algn="l" rtl="0">
              <a:spcBef>
                <a:spcPts val="600"/>
              </a:spcBef>
              <a:spcAft>
                <a:spcPts val="0"/>
              </a:spcAft>
              <a:buNone/>
            </a:pPr>
            <a:r>
              <a:rPr lang="en-US" sz="1500" b="1" dirty="0">
                <a:solidFill>
                  <a:schemeClr val="dk1"/>
                </a:solidFill>
              </a:rPr>
              <a:t>Considerations:</a:t>
            </a:r>
          </a:p>
          <a:p>
            <a:pPr marL="914400" lvl="1" indent="-317500" algn="l" rtl="0">
              <a:spcBef>
                <a:spcPts val="400"/>
              </a:spcBef>
              <a:spcAft>
                <a:spcPts val="0"/>
              </a:spcAft>
              <a:buClr>
                <a:schemeClr val="dk1"/>
              </a:buClr>
              <a:buSzPts val="1400"/>
              <a:buChar char="○"/>
            </a:pPr>
            <a:r>
              <a:rPr lang="en-US" sz="1600" dirty="0">
                <a:solidFill>
                  <a:schemeClr val="dk1"/>
                </a:solidFill>
              </a:rPr>
              <a:t>Even if the grain item offered is 2oz equivalent, an additional item must be added so that the total number of items offered is 4</a:t>
            </a:r>
          </a:p>
          <a:p>
            <a:pPr marL="914400" lvl="1" indent="-317500" algn="l" rtl="0">
              <a:spcBef>
                <a:spcPts val="0"/>
              </a:spcBef>
              <a:spcAft>
                <a:spcPts val="0"/>
              </a:spcAft>
              <a:buClr>
                <a:schemeClr val="dk1"/>
              </a:buClr>
              <a:buSzPts val="1400"/>
              <a:buChar char="○"/>
            </a:pPr>
            <a:r>
              <a:rPr lang="en-US" sz="1600" dirty="0">
                <a:solidFill>
                  <a:schemeClr val="dk1"/>
                </a:solidFill>
              </a:rPr>
              <a:t>Similarly, 2 pieces of toast count as 1 item; the 4 items offered must be </a:t>
            </a:r>
            <a:r>
              <a:rPr lang="en-US" sz="1600" u="sng" dirty="0">
                <a:solidFill>
                  <a:schemeClr val="dk1"/>
                </a:solidFill>
              </a:rPr>
              <a:t>different</a:t>
            </a:r>
            <a:r>
              <a:rPr lang="en-US" sz="1600" dirty="0">
                <a:solidFill>
                  <a:schemeClr val="dk1"/>
                </a:solidFill>
              </a:rPr>
              <a:t> foods</a:t>
            </a:r>
          </a:p>
          <a:p>
            <a:pPr marL="914400" lvl="1" indent="-317500" algn="l" rtl="0">
              <a:spcBef>
                <a:spcPts val="0"/>
              </a:spcBef>
              <a:spcAft>
                <a:spcPts val="0"/>
              </a:spcAft>
              <a:buClr>
                <a:schemeClr val="dk1"/>
              </a:buClr>
              <a:buSzPts val="1400"/>
              <a:buChar char="○"/>
            </a:pPr>
            <a:r>
              <a:rPr lang="en-US" sz="1600" dirty="0">
                <a:solidFill>
                  <a:schemeClr val="dk1"/>
                </a:solidFill>
              </a:rPr>
              <a:t>Combination foods that offer different two components, such as sausage biscuit or pancake wrap, count as 2 items where applicable</a:t>
            </a:r>
          </a:p>
          <a:p>
            <a:endParaRPr lang="en-US" dirty="0"/>
          </a:p>
        </p:txBody>
      </p:sp>
    </p:spTree>
    <p:extLst>
      <p:ext uri="{BB962C8B-B14F-4D97-AF65-F5344CB8AC3E}">
        <p14:creationId xmlns:p14="http://schemas.microsoft.com/office/powerpoint/2010/main" val="163032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12A8-3360-D7DE-3B56-1B03B8DC8EAF}"/>
              </a:ext>
            </a:extLst>
          </p:cNvPr>
          <p:cNvSpPr>
            <a:spLocks noGrp="1"/>
          </p:cNvSpPr>
          <p:nvPr>
            <p:ph type="title"/>
          </p:nvPr>
        </p:nvSpPr>
        <p:spPr/>
        <p:txBody>
          <a:bodyPr/>
          <a:lstStyle/>
          <a:p>
            <a:r>
              <a:rPr lang="en-US" dirty="0"/>
              <a:t>SFSP </a:t>
            </a:r>
            <a:r>
              <a:rPr lang="en-US" dirty="0" err="1"/>
              <a:t>BREakfast</a:t>
            </a:r>
            <a:endParaRPr lang="en-US" dirty="0"/>
          </a:p>
        </p:txBody>
      </p:sp>
      <p:sp>
        <p:nvSpPr>
          <p:cNvPr id="3" name="Text Placeholder 2">
            <a:extLst>
              <a:ext uri="{FF2B5EF4-FFF2-40B4-BE49-F238E27FC236}">
                <a16:creationId xmlns:a16="http://schemas.microsoft.com/office/drawing/2014/main" id="{511CBB57-37A5-6936-5E20-47B0CAF5AD0B}"/>
              </a:ext>
            </a:extLst>
          </p:cNvPr>
          <p:cNvSpPr>
            <a:spLocks noGrp="1"/>
          </p:cNvSpPr>
          <p:nvPr>
            <p:ph type="body" idx="1"/>
          </p:nvPr>
        </p:nvSpPr>
        <p:spPr>
          <a:xfrm>
            <a:off x="846149" y="1418300"/>
            <a:ext cx="7198723" cy="2893500"/>
          </a:xfrm>
        </p:spPr>
        <p:txBody>
          <a:bodyPr/>
          <a:lstStyle/>
          <a:p>
            <a:pPr marL="0" lvl="0" indent="0" algn="l" rtl="0">
              <a:spcBef>
                <a:spcPts val="600"/>
              </a:spcBef>
              <a:spcAft>
                <a:spcPts val="0"/>
              </a:spcAft>
              <a:buNone/>
            </a:pPr>
            <a:r>
              <a:rPr lang="en-US" sz="1900" dirty="0">
                <a:solidFill>
                  <a:srgbClr val="151E49"/>
                </a:solidFill>
              </a:rPr>
              <a:t>Staff documenting meals must understand how SFSP OVS rules differ from SBP:</a:t>
            </a:r>
          </a:p>
          <a:p>
            <a:pPr marL="457200" lvl="0" indent="-336550" algn="l" rtl="0">
              <a:spcBef>
                <a:spcPts val="600"/>
              </a:spcBef>
              <a:spcAft>
                <a:spcPts val="0"/>
              </a:spcAft>
              <a:buClr>
                <a:srgbClr val="151E49"/>
              </a:buClr>
              <a:buSzPts val="1700"/>
              <a:buChar char="●"/>
            </a:pPr>
            <a:r>
              <a:rPr lang="en-US" sz="1700" b="0" dirty="0">
                <a:solidFill>
                  <a:srgbClr val="151E49"/>
                </a:solidFill>
              </a:rPr>
              <a:t>Students must take 3 of the 4 </a:t>
            </a:r>
            <a:r>
              <a:rPr lang="en-US" sz="1700" b="0" u="sng" dirty="0">
                <a:solidFill>
                  <a:srgbClr val="151E49"/>
                </a:solidFill>
              </a:rPr>
              <a:t>items</a:t>
            </a:r>
            <a:r>
              <a:rPr lang="en-US" sz="1700" b="0" dirty="0">
                <a:solidFill>
                  <a:srgbClr val="151E49"/>
                </a:solidFill>
              </a:rPr>
              <a:t> offered, but may take all 4 items if desired</a:t>
            </a:r>
          </a:p>
          <a:p>
            <a:pPr marL="457200" lvl="0" indent="-336550" algn="l" rtl="0">
              <a:spcBef>
                <a:spcPts val="0"/>
              </a:spcBef>
              <a:spcAft>
                <a:spcPts val="0"/>
              </a:spcAft>
              <a:buClr>
                <a:srgbClr val="151E49"/>
              </a:buClr>
              <a:buSzPts val="1700"/>
              <a:buChar char="●"/>
            </a:pPr>
            <a:r>
              <a:rPr lang="en-US" sz="1700" b="0" dirty="0">
                <a:solidFill>
                  <a:srgbClr val="151E49"/>
                </a:solidFill>
              </a:rPr>
              <a:t>The fourth item offered can be grain, fruit/vegetable or meat/meat alternate but must be different than the other three items on the menu</a:t>
            </a:r>
          </a:p>
          <a:p>
            <a:pPr marL="457200" lvl="0" indent="-336550" algn="l" rtl="0">
              <a:spcBef>
                <a:spcPts val="0"/>
              </a:spcBef>
              <a:spcAft>
                <a:spcPts val="0"/>
              </a:spcAft>
              <a:buClr>
                <a:srgbClr val="151E49"/>
              </a:buClr>
              <a:buSzPts val="1700"/>
              <a:buChar char="●"/>
            </a:pPr>
            <a:r>
              <a:rPr lang="en-US" sz="1700" b="0" dirty="0">
                <a:solidFill>
                  <a:srgbClr val="151E49"/>
                </a:solidFill>
              </a:rPr>
              <a:t>Items are counted individually and there are no 2oz equivalent grain options that count as 2 items</a:t>
            </a:r>
          </a:p>
          <a:p>
            <a:pPr marL="457200" lvl="0" indent="-336550" algn="l" rtl="0">
              <a:spcBef>
                <a:spcPts val="0"/>
              </a:spcBef>
              <a:spcAft>
                <a:spcPts val="0"/>
              </a:spcAft>
              <a:buClr>
                <a:srgbClr val="151E49"/>
              </a:buClr>
              <a:buSzPts val="1700"/>
              <a:buChar char="●"/>
            </a:pPr>
            <a:r>
              <a:rPr lang="en-US" sz="1700" b="0" dirty="0">
                <a:solidFill>
                  <a:srgbClr val="151E49"/>
                </a:solidFill>
              </a:rPr>
              <a:t>Combination foods may be counted as 2, if two different components are represented in the combination food </a:t>
            </a:r>
          </a:p>
          <a:p>
            <a:pPr marL="914400" lvl="1" indent="-330200" algn="l" rtl="0">
              <a:spcBef>
                <a:spcPts val="0"/>
              </a:spcBef>
              <a:spcAft>
                <a:spcPts val="0"/>
              </a:spcAft>
              <a:buClr>
                <a:srgbClr val="151E49"/>
              </a:buClr>
              <a:buSzPts val="1600"/>
              <a:buChar char="○"/>
            </a:pPr>
            <a:r>
              <a:rPr lang="en-US" sz="1600" dirty="0">
                <a:solidFill>
                  <a:srgbClr val="151E49"/>
                </a:solidFill>
              </a:rPr>
              <a:t>Example: sausage biscuit, egg sandwich  (Meat and grain)</a:t>
            </a:r>
          </a:p>
          <a:p>
            <a:endParaRPr lang="en-US" dirty="0"/>
          </a:p>
        </p:txBody>
      </p:sp>
    </p:spTree>
    <p:extLst>
      <p:ext uri="{BB962C8B-B14F-4D97-AF65-F5344CB8AC3E}">
        <p14:creationId xmlns:p14="http://schemas.microsoft.com/office/powerpoint/2010/main" val="1112956564"/>
      </p:ext>
    </p:extLst>
  </p:cSld>
  <p:clrMapOvr>
    <a:masterClrMapping/>
  </p:clrMapOvr>
</p:sld>
</file>

<file path=ppt/theme/theme1.xml><?xml version="1.0" encoding="utf-8"?>
<a:theme xmlns:a="http://schemas.openxmlformats.org/drawingml/2006/main" name="Regan template">
  <a:themeElements>
    <a:clrScheme name="Custom 347">
      <a:dk1>
        <a:srgbClr val="151E49"/>
      </a:dk1>
      <a:lt1>
        <a:srgbClr val="FFFFFF"/>
      </a:lt1>
      <a:dk2>
        <a:srgbClr val="2C345B"/>
      </a:dk2>
      <a:lt2>
        <a:srgbClr val="E7E8EC"/>
      </a:lt2>
      <a:accent1>
        <a:srgbClr val="FECF00"/>
      </a:accent1>
      <a:accent2>
        <a:srgbClr val="FEE77F"/>
      </a:accent2>
      <a:accent3>
        <a:srgbClr val="FEE266"/>
      </a:accent3>
      <a:accent4>
        <a:srgbClr val="151E49"/>
      </a:accent4>
      <a:accent5>
        <a:srgbClr val="D0D2DA"/>
      </a:accent5>
      <a:accent6>
        <a:srgbClr val="FECF00"/>
      </a:accent6>
      <a:hlink>
        <a:srgbClr val="151E4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5564</TotalTime>
  <Words>2542</Words>
  <Application>Microsoft Office PowerPoint</Application>
  <PresentationFormat>On-screen Show (16:9)</PresentationFormat>
  <Paragraphs>358</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Saira Semi Condensed</vt:lpstr>
      <vt:lpstr>Bebas Neue</vt:lpstr>
      <vt:lpstr>Calibri</vt:lpstr>
      <vt:lpstr>Oswald</vt:lpstr>
      <vt:lpstr>Saira SemiCondensed Light</vt:lpstr>
      <vt:lpstr>Arial</vt:lpstr>
      <vt:lpstr>Regan template</vt:lpstr>
      <vt:lpstr>       SFSP  Offer vs Serve Training  for School Food Authorities PY 2023           </vt:lpstr>
      <vt:lpstr>What is OVS? </vt:lpstr>
      <vt:lpstr>What is the goal of ovs</vt:lpstr>
      <vt:lpstr>Identifying a reimbursable meal</vt:lpstr>
      <vt:lpstr>Breakfast : SBP or SFSP? </vt:lpstr>
      <vt:lpstr>SFSP component vs item</vt:lpstr>
      <vt:lpstr>Sfsp breakfast</vt:lpstr>
      <vt:lpstr>Sfsp breakfast</vt:lpstr>
      <vt:lpstr>SFSP BREakfast</vt:lpstr>
      <vt:lpstr>SFSP Breakfast</vt:lpstr>
      <vt:lpstr>Sfsp breakfast</vt:lpstr>
      <vt:lpstr>Sfsp breakfast</vt:lpstr>
      <vt:lpstr>SFSP Breakfast</vt:lpstr>
      <vt:lpstr>SFSP breakfast</vt:lpstr>
      <vt:lpstr>Sfsp breakfast</vt:lpstr>
      <vt:lpstr>Sfsp breakfast</vt:lpstr>
      <vt:lpstr>Sfsp breakfast: is this a meal? </vt:lpstr>
      <vt:lpstr>Sfsp breakfast OVS: is this a meal? </vt:lpstr>
      <vt:lpstr>SFSp breakfast ovs: is this a meal? </vt:lpstr>
      <vt:lpstr>Sfsp breakfast ovs: is this a meal? </vt:lpstr>
      <vt:lpstr>Sfsp breakfast ovs: is this a meal? </vt:lpstr>
      <vt:lpstr>Sfsp breakfast ovs: is this a meal?</vt:lpstr>
      <vt:lpstr>Lunch: nslp or sfsp? </vt:lpstr>
      <vt:lpstr>SFSP LUNCH/SUPPER</vt:lpstr>
      <vt:lpstr>SFSP LUNCH/supper</vt:lpstr>
      <vt:lpstr>Sfsp lunch or supper</vt:lpstr>
      <vt:lpstr>SFSP lunch or supper</vt:lpstr>
      <vt:lpstr>Sfsp lunch or supper</vt:lpstr>
      <vt:lpstr>Sfsp ovs: is this a meal? </vt:lpstr>
      <vt:lpstr>Sfsp ovs: is this a meal? </vt:lpstr>
      <vt:lpstr>Sfsp ovs: is this a meal? </vt:lpstr>
      <vt:lpstr>Sfsp ovs: is this a meal? </vt:lpstr>
      <vt:lpstr>Sfsp ovs: is this a meal? </vt:lpstr>
      <vt:lpstr>Sfsp ovs: is this a meal? </vt:lpstr>
      <vt:lpstr>Sfsp ovs: is this a meal? </vt:lpstr>
      <vt:lpstr>PowerPoint Presentation</vt:lpstr>
      <vt:lpstr>SFSP OVS: Is this a meal? </vt:lpstr>
      <vt:lpstr>USDA nondiscrimination statement: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Technical Assistance Session</dc:title>
  <dc:creator>Skinner, Tina</dc:creator>
  <cp:lastModifiedBy>Skinner, Tina</cp:lastModifiedBy>
  <cp:revision>2</cp:revision>
  <dcterms:modified xsi:type="dcterms:W3CDTF">2023-05-09T14:58:55Z</dcterms:modified>
</cp:coreProperties>
</file>