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handoutMasterIdLst>
    <p:handoutMasterId r:id="rId37"/>
  </p:handoutMasterIdLst>
  <p:sldIdLst>
    <p:sldId id="256" r:id="rId2"/>
    <p:sldId id="680" r:id="rId3"/>
    <p:sldId id="725" r:id="rId4"/>
    <p:sldId id="710" r:id="rId5"/>
    <p:sldId id="712" r:id="rId6"/>
    <p:sldId id="717" r:id="rId7"/>
    <p:sldId id="719" r:id="rId8"/>
    <p:sldId id="471" r:id="rId9"/>
    <p:sldId id="713" r:id="rId10"/>
    <p:sldId id="686" r:id="rId11"/>
    <p:sldId id="702" r:id="rId12"/>
    <p:sldId id="694" r:id="rId13"/>
    <p:sldId id="705" r:id="rId14"/>
    <p:sldId id="715" r:id="rId15"/>
    <p:sldId id="716" r:id="rId16"/>
    <p:sldId id="685" r:id="rId17"/>
    <p:sldId id="729" r:id="rId18"/>
    <p:sldId id="728" r:id="rId19"/>
    <p:sldId id="730" r:id="rId20"/>
    <p:sldId id="727" r:id="rId21"/>
    <p:sldId id="706" r:id="rId22"/>
    <p:sldId id="723" r:id="rId23"/>
    <p:sldId id="689" r:id="rId24"/>
    <p:sldId id="722" r:id="rId25"/>
    <p:sldId id="720" r:id="rId26"/>
    <p:sldId id="691" r:id="rId27"/>
    <p:sldId id="708" r:id="rId28"/>
    <p:sldId id="709" r:id="rId29"/>
    <p:sldId id="696" r:id="rId30"/>
    <p:sldId id="707" r:id="rId31"/>
    <p:sldId id="726" r:id="rId32"/>
    <p:sldId id="704" r:id="rId33"/>
    <p:sldId id="371" r:id="rId34"/>
    <p:sldId id="410" r:id="rId3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rkinson, Matthew L" initials="PML" lastIdx="86" clrIdx="0">
    <p:extLst>
      <p:ext uri="{19B8F6BF-5375-455C-9EA6-DF929625EA0E}">
        <p15:presenceInfo xmlns:p15="http://schemas.microsoft.com/office/powerpoint/2012/main" userId="S-1-5-21-1188002988-1839600294-1093625069-123655" providerId="AD"/>
      </p:ext>
    </p:extLst>
  </p:cmAuthor>
  <p:cmAuthor id="2" name="Burke, Ryan" initials="BR" lastIdx="3" clrIdx="1">
    <p:extLst>
      <p:ext uri="{19B8F6BF-5375-455C-9EA6-DF929625EA0E}">
        <p15:presenceInfo xmlns:p15="http://schemas.microsoft.com/office/powerpoint/2012/main" userId="S-1-5-21-1188002988-1839600294-1093625069-104444" providerId="AD"/>
      </p:ext>
    </p:extLst>
  </p:cmAuthor>
  <p:cmAuthor id="3" name="Banks, Jenny" initials="BJ" lastIdx="1" clrIdx="2">
    <p:extLst>
      <p:ext uri="{19B8F6BF-5375-455C-9EA6-DF929625EA0E}">
        <p15:presenceInfo xmlns:p15="http://schemas.microsoft.com/office/powerpoint/2012/main" userId="S-1-5-21-1188002988-1839600294-1093625069-1158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6600"/>
    <a:srgbClr val="A50021"/>
    <a:srgbClr val="003399"/>
    <a:srgbClr val="FFCC99"/>
    <a:srgbClr val="CCFF99"/>
    <a:srgbClr val="D27629"/>
    <a:srgbClr val="CC9900"/>
    <a:srgbClr val="F7F7F7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63" autoAdjust="0"/>
    <p:restoredTop sz="99877" autoAdjust="0"/>
  </p:normalViewPr>
  <p:slideViewPr>
    <p:cSldViewPr>
      <p:cViewPr varScale="1">
        <p:scale>
          <a:sx n="95" d="100"/>
          <a:sy n="95" d="100"/>
        </p:scale>
        <p:origin x="90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918"/>
    </p:cViewPr>
  </p:sorterViewPr>
  <p:notesViewPr>
    <p:cSldViewPr>
      <p:cViewPr varScale="1">
        <p:scale>
          <a:sx n="81" d="100"/>
          <a:sy n="81" d="100"/>
        </p:scale>
        <p:origin x="116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B273393-302D-447A-936D-54B0FF868329}" type="datetimeFigureOut">
              <a:rPr lang="en-US"/>
              <a:pPr>
                <a:defRPr/>
              </a:pPr>
              <a:t>7/11/2018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D4BF58E-E9D2-49FE-BA16-A274336FC86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289209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1D13212-9876-4581-BDD4-622BD125E159}" type="datetimeFigureOut">
              <a:rPr lang="en-US"/>
              <a:pPr>
                <a:defRPr/>
              </a:pPr>
              <a:t>7/11/2018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D4FC6A8-BACC-4A24-A186-FD21F8E2E48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037764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4FC6A8-BACC-4A24-A186-FD21F8E2E480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76737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90A291-7C09-40B3-A57B-0EC41D99CBAB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893" y="4415790"/>
            <a:ext cx="7010400" cy="488061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3919863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90A291-7C09-40B3-A57B-0EC41D99CBAB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893" y="4415790"/>
            <a:ext cx="7010400" cy="488061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526469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90A291-7C09-40B3-A57B-0EC41D99CBAB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893" y="4415790"/>
            <a:ext cx="7010400" cy="488061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4871962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90A291-7C09-40B3-A57B-0EC41D99CBAB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893" y="4415790"/>
            <a:ext cx="7010400" cy="488061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5696910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90A291-7C09-40B3-A57B-0EC41D99CBAB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893" y="4415790"/>
            <a:ext cx="7010400" cy="488061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2967718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90A291-7C09-40B3-A57B-0EC41D99CBAB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893" y="4415790"/>
            <a:ext cx="7010400" cy="488061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289324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90A291-7C09-40B3-A57B-0EC41D99CBAB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893" y="4415790"/>
            <a:ext cx="7010400" cy="488061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0606862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90A291-7C09-40B3-A57B-0EC41D99CBAB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893" y="4415790"/>
            <a:ext cx="7010400" cy="488061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8873844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90A291-7C09-40B3-A57B-0EC41D99CBAB}" type="slidenum">
              <a:rPr lang="en-US" altLang="en-US"/>
              <a:pPr>
                <a:spcBef>
                  <a:spcPct val="0"/>
                </a:spcBef>
              </a:pPr>
              <a:t>21</a:t>
            </a:fld>
            <a:endParaRPr lang="en-US" altLang="en-US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893" y="4415790"/>
            <a:ext cx="7010400" cy="488061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8679264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90A291-7C09-40B3-A57B-0EC41D99CBAB}" type="slidenum">
              <a:rPr lang="en-US" altLang="en-US"/>
              <a:pPr>
                <a:spcBef>
                  <a:spcPct val="0"/>
                </a:spcBef>
              </a:pPr>
              <a:t>22</a:t>
            </a:fld>
            <a:endParaRPr lang="en-US" altLang="en-US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893" y="4415790"/>
            <a:ext cx="7010400" cy="488061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752517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DCF0D5-16BE-419C-8CBF-761CB330BD82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893" y="4415790"/>
            <a:ext cx="7010400" cy="488061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4999024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90A291-7C09-40B3-A57B-0EC41D99CBAB}" type="slidenum">
              <a:rPr lang="en-US" altLang="en-US"/>
              <a:pPr>
                <a:spcBef>
                  <a:spcPct val="0"/>
                </a:spcBef>
              </a:pPr>
              <a:t>23</a:t>
            </a:fld>
            <a:endParaRPr lang="en-US" altLang="en-US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893" y="4415790"/>
            <a:ext cx="7010400" cy="488061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1180608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90A291-7C09-40B3-A57B-0EC41D99CBAB}" type="slidenum">
              <a:rPr lang="en-US" altLang="en-US"/>
              <a:pPr>
                <a:spcBef>
                  <a:spcPct val="0"/>
                </a:spcBef>
              </a:pPr>
              <a:t>24</a:t>
            </a:fld>
            <a:endParaRPr lang="en-US" altLang="en-US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893" y="4415790"/>
            <a:ext cx="7010400" cy="488061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5168594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90A291-7C09-40B3-A57B-0EC41D99CBAB}" type="slidenum">
              <a:rPr lang="en-US" altLang="en-US"/>
              <a:pPr>
                <a:spcBef>
                  <a:spcPct val="0"/>
                </a:spcBef>
              </a:pPr>
              <a:t>25</a:t>
            </a:fld>
            <a:endParaRPr lang="en-US" altLang="en-US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893" y="4415790"/>
            <a:ext cx="7010400" cy="488061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7739113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90A291-7C09-40B3-A57B-0EC41D99CBAB}" type="slidenum">
              <a:rPr lang="en-US" altLang="en-US"/>
              <a:pPr>
                <a:spcBef>
                  <a:spcPct val="0"/>
                </a:spcBef>
              </a:pPr>
              <a:t>26</a:t>
            </a:fld>
            <a:endParaRPr lang="en-US" altLang="en-US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893" y="4415790"/>
            <a:ext cx="7010400" cy="488061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157909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90A291-7C09-40B3-A57B-0EC41D99CBAB}" type="slidenum">
              <a:rPr lang="en-US" altLang="en-US"/>
              <a:pPr>
                <a:spcBef>
                  <a:spcPct val="0"/>
                </a:spcBef>
              </a:pPr>
              <a:t>27</a:t>
            </a:fld>
            <a:endParaRPr lang="en-US" altLang="en-US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893" y="4415790"/>
            <a:ext cx="7010400" cy="488061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9842937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90A291-7C09-40B3-A57B-0EC41D99CBAB}" type="slidenum">
              <a:rPr lang="en-US" altLang="en-US"/>
              <a:pPr>
                <a:spcBef>
                  <a:spcPct val="0"/>
                </a:spcBef>
              </a:pPr>
              <a:t>28</a:t>
            </a:fld>
            <a:endParaRPr lang="en-US" altLang="en-US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893" y="4415790"/>
            <a:ext cx="7010400" cy="488061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97213001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90A291-7C09-40B3-A57B-0EC41D99CBAB}" type="slidenum">
              <a:rPr lang="en-US" altLang="en-US"/>
              <a:pPr>
                <a:spcBef>
                  <a:spcPct val="0"/>
                </a:spcBef>
              </a:pPr>
              <a:t>29</a:t>
            </a:fld>
            <a:endParaRPr lang="en-US" altLang="en-US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893" y="4415790"/>
            <a:ext cx="7010400" cy="488061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2715972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90A291-7C09-40B3-A57B-0EC41D99CBAB}" type="slidenum">
              <a:rPr lang="en-US" altLang="en-US"/>
              <a:pPr>
                <a:spcBef>
                  <a:spcPct val="0"/>
                </a:spcBef>
              </a:pPr>
              <a:t>30</a:t>
            </a:fld>
            <a:endParaRPr lang="en-US" altLang="en-US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893" y="4415790"/>
            <a:ext cx="7010400" cy="488061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85127502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90A291-7C09-40B3-A57B-0EC41D99CBAB}" type="slidenum">
              <a:rPr lang="en-US" altLang="en-US"/>
              <a:pPr>
                <a:spcBef>
                  <a:spcPct val="0"/>
                </a:spcBef>
              </a:pPr>
              <a:t>32</a:t>
            </a:fld>
            <a:endParaRPr lang="en-US" altLang="en-US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893" y="4415790"/>
            <a:ext cx="7010400" cy="488061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5989060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B93269A-2DED-46C4-9A1A-35813E157E5A}" type="slidenum">
              <a:rPr lang="en-US" altLang="en-US"/>
              <a:pPr>
                <a:spcBef>
                  <a:spcPct val="0"/>
                </a:spcBef>
              </a:pPr>
              <a:t>33</a:t>
            </a:fld>
            <a:endParaRPr lang="en-US" altLang="en-US" dirty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893" y="4415790"/>
            <a:ext cx="7010400" cy="488061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0838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90A291-7C09-40B3-A57B-0EC41D99CBAB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893" y="4415790"/>
            <a:ext cx="7010400" cy="488061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21280994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E27900-F34C-4DB3-B90F-EF64415E8FDE}" type="slidenum">
              <a:rPr lang="en-US" altLang="en-US"/>
              <a:pPr>
                <a:spcBef>
                  <a:spcPct val="0"/>
                </a:spcBef>
              </a:pPr>
              <a:t>34</a:t>
            </a:fld>
            <a:endParaRPr lang="en-US" altLang="en-US" dirty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893" y="4414177"/>
            <a:ext cx="7010400" cy="488222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58242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90A291-7C09-40B3-A57B-0EC41D99CBAB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893" y="4415790"/>
            <a:ext cx="7010400" cy="488061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94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90A291-7C09-40B3-A57B-0EC41D99CBAB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893" y="4415790"/>
            <a:ext cx="7010400" cy="488061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9938247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90A291-7C09-40B3-A57B-0EC41D99CBAB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893" y="4415790"/>
            <a:ext cx="7010400" cy="488061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731013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90A291-7C09-40B3-A57B-0EC41D99CBAB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893" y="4415790"/>
            <a:ext cx="7010400" cy="488061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2247476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90A291-7C09-40B3-A57B-0EC41D99CBAB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893" y="4415790"/>
            <a:ext cx="7010400" cy="488061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1488097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 defTabSz="91074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defTabSz="91074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90A291-7C09-40B3-A57B-0EC41D99CBAB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893" y="4415790"/>
            <a:ext cx="7010400" cy="488061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25843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ea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marL="342900" indent="-342900" algn="ctr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lang="en-US" sz="4400" b="1" dirty="0" smtClean="0">
                <a:solidFill>
                  <a:srgbClr val="003399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lang="en-US" sz="2400" b="1" baseline="0" dirty="0" smtClean="0">
                <a:solidFill>
                  <a:srgbClr val="003399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8E5B752-3B45-4D11-A52F-6ABB09B5B56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20005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239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3200"/>
            </a:lvl1pPr>
            <a:lvl2pPr marL="915988" indent="-457200">
              <a:defRPr sz="3200"/>
            </a:lvl2pPr>
            <a:lvl3pPr marL="1371600" indent="-457200">
              <a:defRPr sz="3200"/>
            </a:lvl3pPr>
            <a:lvl4pPr marL="1828800" indent="-457200">
              <a:defRPr sz="3200"/>
            </a:lvl4pPr>
            <a:lvl5pPr marL="2286000" indent="-457200">
              <a:defRPr sz="3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C214E-8D7B-4726-BCAA-F73B56E7925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34421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4800" y="2362200"/>
            <a:ext cx="1819275" cy="18435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819400"/>
            <a:ext cx="6705600" cy="1219201"/>
          </a:xfrm>
        </p:spPr>
        <p:txBody>
          <a:bodyPr anchor="t">
            <a:normAutofit/>
          </a:bodyPr>
          <a:lstStyle>
            <a:lvl1pPr marL="0" indent="0" algn="ctr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Tx/>
              <a:buNone/>
              <a:defRPr lang="en-US" sz="4000" b="1" kern="1200" dirty="0" smtClean="0">
                <a:solidFill>
                  <a:srgbClr val="003399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675D5D-D23C-4FC4-8A96-4495EF192FF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75013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 marL="687388" indent="-457200">
              <a:defRPr sz="2400"/>
            </a:lvl2pPr>
            <a:lvl3pPr marL="914400" indent="-457200">
              <a:defRPr sz="2000"/>
            </a:lvl3pPr>
            <a:lvl4pPr marL="1143000" indent="-457200">
              <a:defRPr sz="1800"/>
            </a:lvl4pPr>
            <a:lvl5pPr marL="1371600" indent="-4572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 marL="687388" indent="-457200">
              <a:defRPr sz="2400"/>
            </a:lvl2pPr>
            <a:lvl3pPr marL="914400" indent="-457200">
              <a:defRPr sz="2000"/>
            </a:lvl3pPr>
            <a:lvl4pPr marL="1143000" indent="-457200">
              <a:defRPr sz="1800"/>
            </a:lvl4pPr>
            <a:lvl5pPr marL="1371600" indent="-4572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AE8EE-559D-4657-AF3A-5F48D007EFB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37281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447800" y="228600"/>
            <a:ext cx="7239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2C8A70D-44AE-4C35-83FA-BE9ACB2EA4F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447800" y="1066800"/>
            <a:ext cx="7239000" cy="0"/>
          </a:xfrm>
          <a:prstGeom prst="line">
            <a:avLst/>
          </a:prstGeom>
          <a:ln w="254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7849" y="19050"/>
            <a:ext cx="1409951" cy="14287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1" r:id="rId2"/>
    <p:sldLayoutId id="2147483694" r:id="rId3"/>
    <p:sldLayoutId id="214748369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400" kern="1200" dirty="0">
          <a:solidFill>
            <a:srgbClr val="003399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0"/>
        </a:spcBef>
        <a:spcAft>
          <a:spcPct val="0"/>
        </a:spcAft>
        <a:buChar char="•"/>
        <a:defRPr lang="en-US" sz="3200" dirty="0">
          <a:solidFill>
            <a:srgbClr val="003399"/>
          </a:solidFill>
          <a:latin typeface="Calibri" pitchFamily="34" charset="0"/>
          <a:ea typeface="+mn-ea"/>
          <a:cs typeface="+mn-cs"/>
        </a:defRPr>
      </a:lvl1pPr>
      <a:lvl2pPr marL="915988" indent="-457200" algn="l" rtl="0" eaLnBrk="0" fontAlgn="base" hangingPunct="0">
        <a:spcBef>
          <a:spcPct val="0"/>
        </a:spcBef>
        <a:spcAft>
          <a:spcPct val="0"/>
        </a:spcAft>
        <a:buChar char="•"/>
        <a:defRPr lang="en-US" sz="3200" dirty="0">
          <a:solidFill>
            <a:srgbClr val="003399"/>
          </a:solidFill>
          <a:latin typeface="Calibri" pitchFamily="34" charset="0"/>
          <a:ea typeface="+mn-ea"/>
          <a:cs typeface="+mn-cs"/>
        </a:defRPr>
      </a:lvl2pPr>
      <a:lvl3pPr marL="1371600" indent="-457200" algn="l" rtl="0" eaLnBrk="0" fontAlgn="base" hangingPunct="0">
        <a:spcBef>
          <a:spcPct val="0"/>
        </a:spcBef>
        <a:spcAft>
          <a:spcPct val="0"/>
        </a:spcAft>
        <a:buChar char="•"/>
        <a:defRPr lang="en-US" sz="3200" dirty="0">
          <a:solidFill>
            <a:srgbClr val="003399"/>
          </a:solidFill>
          <a:latin typeface="Calibri" pitchFamily="34" charset="0"/>
          <a:ea typeface="+mn-ea"/>
          <a:cs typeface="+mn-cs"/>
        </a:defRPr>
      </a:lvl3pPr>
      <a:lvl4pPr marL="1828800" indent="-457200" algn="l" rtl="0" eaLnBrk="0" fontAlgn="base" hangingPunct="0">
        <a:spcBef>
          <a:spcPct val="0"/>
        </a:spcBef>
        <a:spcAft>
          <a:spcPct val="0"/>
        </a:spcAft>
        <a:buChar char="•"/>
        <a:defRPr lang="en-US" sz="3200" dirty="0">
          <a:solidFill>
            <a:srgbClr val="003399"/>
          </a:solidFill>
          <a:latin typeface="Calibri" pitchFamily="34" charset="0"/>
          <a:ea typeface="+mn-ea"/>
          <a:cs typeface="+mn-cs"/>
        </a:defRPr>
      </a:lvl4pPr>
      <a:lvl5pPr marL="2286000" indent="-457200" algn="l" rtl="0" eaLnBrk="0" fontAlgn="base" hangingPunct="0">
        <a:spcBef>
          <a:spcPct val="0"/>
        </a:spcBef>
        <a:spcAft>
          <a:spcPct val="0"/>
        </a:spcAft>
        <a:buChar char="•"/>
        <a:defRPr lang="en-US" sz="3200" dirty="0">
          <a:solidFill>
            <a:srgbClr val="003399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.gov/dlgf/9644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iga.in.gov/legislative/laws/2017/ic/titles/020/#5-3-1-2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.gov/dlgf/2444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.gov/dlgf/2444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gateway@dlgf.in.gov" TargetMode="External"/><Relationship Id="rId7" Type="http://schemas.openxmlformats.org/officeDocument/2006/relationships/hyperlink" Target="http://www.in.gov/dlgf/files/Field_Rep_Map_-_Budget.pdf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n.gov/dlgf/2338.htm" TargetMode="External"/><Relationship Id="rId5" Type="http://schemas.openxmlformats.org/officeDocument/2006/relationships/hyperlink" Target="http://www.in.gov/dlgf" TargetMode="External"/><Relationship Id="rId4" Type="http://schemas.openxmlformats.org/officeDocument/2006/relationships/hyperlink" Target="mailto:AdditionalAppropriationRequests@dlgf.in.gov" TargetMode="Externa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hyperlink" Target="mailto:vneeley@dlgf.in.gov" TargetMode="External"/><Relationship Id="rId13" Type="http://schemas.openxmlformats.org/officeDocument/2006/relationships/hyperlink" Target="mailto:mrogers@dlgf.in.gov" TargetMode="External"/><Relationship Id="rId3" Type="http://schemas.openxmlformats.org/officeDocument/2006/relationships/hyperlink" Target="mailto:mbucy@dlgf.in.gov" TargetMode="External"/><Relationship Id="rId7" Type="http://schemas.openxmlformats.org/officeDocument/2006/relationships/hyperlink" Target="mailto:whudson@dlgf.in.gov" TargetMode="External"/><Relationship Id="rId12" Type="http://schemas.openxmlformats.org/officeDocument/2006/relationships/hyperlink" Target="mailto:jrobertson@dlgf.in.gov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ghelton@dlgf.in.gov" TargetMode="External"/><Relationship Id="rId11" Type="http://schemas.openxmlformats.org/officeDocument/2006/relationships/hyperlink" Target="mailto:dray@dlgf.in.gov" TargetMode="External"/><Relationship Id="rId5" Type="http://schemas.openxmlformats.org/officeDocument/2006/relationships/hyperlink" Target="mailto:kchattin@dlgf.in.gov" TargetMode="External"/><Relationship Id="rId15" Type="http://schemas.openxmlformats.org/officeDocument/2006/relationships/hyperlink" Target="http://www.in.gov/dlgf/files/Field_Rep_Map_-_Budget.pdf" TargetMode="External"/><Relationship Id="rId10" Type="http://schemas.openxmlformats.org/officeDocument/2006/relationships/hyperlink" Target="mailto:kott@dlgf.in.gov" TargetMode="External"/><Relationship Id="rId4" Type="http://schemas.openxmlformats.org/officeDocument/2006/relationships/hyperlink" Target="mailto:rburke@dlgf.in.gov" TargetMode="External"/><Relationship Id="rId9" Type="http://schemas.openxmlformats.org/officeDocument/2006/relationships/hyperlink" Target="mailto:robnorris@dlgf.IN.gov" TargetMode="External"/><Relationship Id="rId14" Type="http://schemas.openxmlformats.org/officeDocument/2006/relationships/hyperlink" Target="mailto:hwitsman@dlgf.in.gov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 1009 &amp; HEA 1167</a:t>
            </a:r>
            <a:br>
              <a:rPr lang="en-US" dirty="0" smtClean="0"/>
            </a:br>
            <a:r>
              <a:rPr lang="en-US" dirty="0" smtClean="0"/>
              <a:t>Frequently Asked Questions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Presented by:</a:t>
            </a:r>
          </a:p>
          <a:p>
            <a:r>
              <a:rPr lang="en-US" dirty="0" smtClean="0"/>
              <a:t>Ryan Burke</a:t>
            </a:r>
          </a:p>
          <a:p>
            <a:r>
              <a:rPr lang="en-US" dirty="0" smtClean="0"/>
              <a:t>Budget Field Representative</a:t>
            </a:r>
          </a:p>
          <a:p>
            <a:r>
              <a:rPr lang="en-US" dirty="0" smtClean="0"/>
              <a:t>Phone: (317) 232-3777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FAQ #3: Transfers in 2019 </a:t>
            </a:r>
            <a:endParaRPr lang="en-US" altLang="en-US" dirty="0"/>
          </a:p>
        </p:txBody>
      </p:sp>
      <p:sp>
        <p:nvSpPr>
          <p:cNvPr id="11267" name="Content Placehold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400" b="1" i="1" dirty="0" smtClean="0"/>
              <a:t>How should I show anticipated transfers between funds in 2019?</a:t>
            </a:r>
          </a:p>
          <a:p>
            <a:pPr lvl="1"/>
            <a:r>
              <a:rPr lang="en-US" altLang="en-US" sz="2400" dirty="0" smtClean="0"/>
              <a:t>Form 4B has had “Line 1A – School Transfer Out” added.</a:t>
            </a:r>
          </a:p>
          <a:p>
            <a:pPr lvl="1"/>
            <a:r>
              <a:rPr lang="en-US" altLang="en-US" sz="2400" dirty="0" smtClean="0"/>
              <a:t>This will allow schools to show their ensuing year transfers between the Education and Operations fund in a dedicated field.</a:t>
            </a:r>
          </a:p>
          <a:p>
            <a:pPr lvl="1"/>
            <a:r>
              <a:rPr lang="en-US" altLang="en-US" sz="2400" dirty="0" smtClean="0"/>
              <a:t>If planning for a transfer, please show the money leaving the fund on Line 1A and show the revenue coming into the fund as a Transfer In on Form 2. </a:t>
            </a:r>
          </a:p>
          <a:p>
            <a:pPr lvl="1"/>
            <a:r>
              <a:rPr lang="en-US" altLang="en-US" sz="2400" dirty="0" smtClean="0"/>
              <a:t>Please provide a resolution approving the anticipated transfer to your Budget Field Rep when submitting your budget documents.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C214E-8D7B-4726-BCAA-F73B56E79254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674480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4820272"/>
            <a:ext cx="5410200" cy="513728"/>
          </a:xfrm>
          <a:prstGeom prst="rect">
            <a:avLst/>
          </a:prstGeom>
        </p:spPr>
      </p:pic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FAQ #3: Transfers in 2019 </a:t>
            </a:r>
            <a:endParaRPr lang="en-US" altLang="en-US" dirty="0"/>
          </a:p>
        </p:txBody>
      </p:sp>
      <p:sp>
        <p:nvSpPr>
          <p:cNvPr id="11267" name="Content Placeholder 18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altLang="en-US" sz="2400" dirty="0" smtClean="0"/>
              <a:t>Example: $200,000 transfer from Operations to Educations</a:t>
            </a:r>
          </a:p>
          <a:p>
            <a:endParaRPr lang="en-US" altLang="en-US" sz="24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2638329"/>
            <a:ext cx="7391400" cy="170507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/>
          <a:srcRect l="-1" t="32713" r="139"/>
          <a:stretch/>
        </p:blipFill>
        <p:spPr>
          <a:xfrm>
            <a:off x="1066800" y="5337679"/>
            <a:ext cx="7246847" cy="1215521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838200" y="2208988"/>
            <a:ext cx="7696200" cy="409669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Form 4B: Financial Statement</a:t>
            </a:r>
            <a:endParaRPr lang="en-US" sz="20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06728" y="4390931"/>
            <a:ext cx="7696200" cy="409669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Form 2: Estimates of Miscellaneous Revenues</a:t>
            </a:r>
            <a:endParaRPr lang="en-US" sz="20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10241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FAQ #3 Transfers in 2019 </a:t>
            </a:r>
            <a:endParaRPr lang="en-US" altLang="en-US" dirty="0"/>
          </a:p>
        </p:txBody>
      </p:sp>
      <p:sp>
        <p:nvSpPr>
          <p:cNvPr id="11267" name="Content Placehold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 smtClean="0"/>
              <a:t>New transfer revenue codes have been added to show more detailed transfers.</a:t>
            </a:r>
          </a:p>
          <a:p>
            <a:r>
              <a:rPr lang="en-US" altLang="en-US" sz="2000" dirty="0" smtClean="0"/>
              <a:t>5201 – 5206 revenue codes don’t take effect until 2019, so Gateway only allows for data entry in column B of Form 2.</a:t>
            </a:r>
          </a:p>
          <a:p>
            <a:r>
              <a:rPr lang="en-US" altLang="en-US" sz="2000" dirty="0" smtClean="0"/>
              <a:t>The 12/31/18 year-end transfers into the new funds are not to be included.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C214E-8D7B-4726-BCAA-F73B56E79254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47822"/>
              </p:ext>
            </p:extLst>
          </p:nvPr>
        </p:nvGraphicFramePr>
        <p:xfrm>
          <a:off x="457200" y="3489643"/>
          <a:ext cx="8229599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1420"/>
                <a:gridCol w="5908179"/>
              </a:tblGrid>
              <a:tr h="25146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Revenue Codes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Revenue Descriptions</a:t>
                      </a:r>
                      <a:endParaRPr lang="en-US" sz="2000" dirty="0"/>
                    </a:p>
                  </a:txBody>
                  <a:tcPr/>
                </a:tc>
              </a:tr>
              <a:tr h="25146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Transfer</a:t>
                      </a:r>
                      <a:r>
                        <a:rPr lang="en-US" sz="2000" baseline="0" dirty="0" smtClean="0"/>
                        <a:t>s from One Fund to Another</a:t>
                      </a:r>
                      <a:endParaRPr lang="en-US" sz="2000" dirty="0"/>
                    </a:p>
                  </a:txBody>
                  <a:tcPr/>
                </a:tc>
              </a:tr>
              <a:tr h="25146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5201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Transfers from</a:t>
                      </a:r>
                      <a:r>
                        <a:rPr lang="en-US" sz="2000" baseline="0" dirty="0" smtClean="0"/>
                        <a:t> Operations to Education</a:t>
                      </a:r>
                      <a:endParaRPr lang="en-US" sz="2000" dirty="0"/>
                    </a:p>
                  </a:txBody>
                  <a:tcPr/>
                </a:tc>
              </a:tr>
              <a:tr h="25146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5202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Transfers from</a:t>
                      </a:r>
                      <a:r>
                        <a:rPr lang="en-US" sz="2000" baseline="0" dirty="0" smtClean="0"/>
                        <a:t> Operations to Rainy Day</a:t>
                      </a:r>
                      <a:endParaRPr lang="en-US" sz="2000" dirty="0" smtClean="0"/>
                    </a:p>
                  </a:txBody>
                  <a:tcPr/>
                </a:tc>
              </a:tr>
              <a:tr h="25146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5203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Transfers from</a:t>
                      </a:r>
                      <a:r>
                        <a:rPr lang="en-US" sz="2000" baseline="0" dirty="0" smtClean="0"/>
                        <a:t> Educations to Operations</a:t>
                      </a:r>
                      <a:endParaRPr lang="en-US" sz="2000" dirty="0"/>
                    </a:p>
                  </a:txBody>
                  <a:tcPr/>
                </a:tc>
              </a:tr>
              <a:tr h="25146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5204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Transfers from</a:t>
                      </a:r>
                      <a:r>
                        <a:rPr lang="en-US" sz="2000" baseline="0" dirty="0" smtClean="0"/>
                        <a:t> Education to Rainy Day</a:t>
                      </a:r>
                      <a:endParaRPr lang="en-US" sz="2000" dirty="0"/>
                    </a:p>
                  </a:txBody>
                  <a:tcPr/>
                </a:tc>
              </a:tr>
              <a:tr h="25146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5205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Transfers from</a:t>
                      </a:r>
                      <a:r>
                        <a:rPr lang="en-US" sz="2000" baseline="0" dirty="0" smtClean="0"/>
                        <a:t> Rainy Day to Operations</a:t>
                      </a:r>
                      <a:endParaRPr lang="en-US" sz="2000" dirty="0" smtClean="0"/>
                    </a:p>
                  </a:txBody>
                  <a:tcPr/>
                </a:tc>
              </a:tr>
              <a:tr h="25146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5206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Transfers from</a:t>
                      </a:r>
                      <a:r>
                        <a:rPr lang="en-US" sz="2000" baseline="0" dirty="0" smtClean="0"/>
                        <a:t> Rainy Day to Educations</a:t>
                      </a:r>
                      <a:endParaRPr lang="en-US" sz="20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01826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FAQ #4: Capital Projects Line 7</a:t>
            </a:r>
            <a:endParaRPr lang="en-US" altLang="en-US" dirty="0"/>
          </a:p>
        </p:txBody>
      </p:sp>
      <p:sp>
        <p:nvSpPr>
          <p:cNvPr id="11267" name="Content Placehold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400" b="1" i="1" dirty="0" smtClean="0"/>
              <a:t>Is the calculation for Capital Projects Fund’s Line 7: December property tax settlement changing?</a:t>
            </a:r>
          </a:p>
          <a:p>
            <a:r>
              <a:rPr lang="en-US" altLang="en-US" sz="2400" dirty="0" smtClean="0"/>
              <a:t>Yes. Being a needs driven fund, it was previously calculated in the same manner as a Debt Service fund that does not take into account circuit breaker losses. The calculation can be seen below.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C214E-8D7B-4726-BCAA-F73B56E79254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705075"/>
              </p:ext>
            </p:extLst>
          </p:nvPr>
        </p:nvGraphicFramePr>
        <p:xfrm>
          <a:off x="2247900" y="4040526"/>
          <a:ext cx="4800600" cy="1833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600"/>
              </a:tblGrid>
              <a:tr h="452487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Certified Levy Method </a:t>
                      </a:r>
                      <a:endParaRPr lang="en-US" sz="2400" dirty="0"/>
                    </a:p>
                  </a:txBody>
                  <a:tcPr/>
                </a:tc>
              </a:tr>
              <a:tr h="45877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Certified Levy</a:t>
                      </a:r>
                      <a:endParaRPr lang="en-US" sz="2400" dirty="0"/>
                    </a:p>
                  </a:txBody>
                  <a:tcPr/>
                </a:tc>
              </a:tr>
              <a:tr h="45877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 June Settlement </a:t>
                      </a:r>
                      <a:endParaRPr lang="en-US" sz="2400" dirty="0"/>
                    </a:p>
                  </a:txBody>
                  <a:tcPr/>
                </a:tc>
              </a:tr>
              <a:tr h="45877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= Estimated December</a:t>
                      </a:r>
                      <a:r>
                        <a:rPr lang="en-US" sz="2400" baseline="0" dirty="0" smtClean="0"/>
                        <a:t> Settlement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24036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FAQ #4: Capital Projects Line 7</a:t>
            </a:r>
            <a:endParaRPr lang="en-US" altLang="en-US" dirty="0"/>
          </a:p>
        </p:txBody>
      </p:sp>
      <p:sp>
        <p:nvSpPr>
          <p:cNvPr id="11267" name="Content Placeholder 18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altLang="en-US" sz="2400" dirty="0" smtClean="0"/>
              <a:t>The December Settlement for 2018 will now be calculated in the same manner as all non-debt and non-exempt funds. The estimate to be used is the </a:t>
            </a:r>
            <a:r>
              <a:rPr lang="en-US" altLang="en-US" sz="2400" u="sng" dirty="0" smtClean="0"/>
              <a:t>lesser of</a:t>
            </a:r>
            <a:r>
              <a:rPr lang="en-US" altLang="en-US" sz="2400" dirty="0" smtClean="0"/>
              <a:t> the two calculations below.</a:t>
            </a:r>
          </a:p>
          <a:p>
            <a:pPr lvl="1"/>
            <a:endParaRPr lang="en-US" altLang="en-US" sz="2400" dirty="0" smtClean="0"/>
          </a:p>
          <a:p>
            <a:pPr lvl="1"/>
            <a:endParaRPr lang="en-US" altLang="en-US" sz="2400" dirty="0" smtClean="0"/>
          </a:p>
          <a:p>
            <a:pPr lvl="1"/>
            <a:endParaRPr lang="en-US" altLang="en-US" sz="2400" dirty="0" smtClean="0"/>
          </a:p>
          <a:p>
            <a:pPr lvl="1"/>
            <a:endParaRPr lang="en-US" altLang="en-US" sz="2400" dirty="0" smtClean="0"/>
          </a:p>
          <a:p>
            <a:pPr lvl="1"/>
            <a:endParaRPr lang="en-US" altLang="en-US" sz="2400" dirty="0" smtClean="0"/>
          </a:p>
          <a:p>
            <a:pPr lvl="1"/>
            <a:endParaRPr lang="en-US" altLang="en-US" sz="2400" dirty="0" smtClean="0"/>
          </a:p>
          <a:p>
            <a:pPr lvl="1"/>
            <a:endParaRPr lang="en-US" altLang="en-US" sz="2400" dirty="0" smtClean="0"/>
          </a:p>
          <a:p>
            <a:r>
              <a:rPr lang="en-US" altLang="en-US" sz="2400" dirty="0" smtClean="0"/>
              <a:t>The levy and circuit breaker information can be found on the 2018 Circuit Breaker Reports that are available at: </a:t>
            </a:r>
            <a:r>
              <a:rPr lang="en-US" altLang="en-US" sz="2400" dirty="0" smtClean="0">
                <a:hlinkClick r:id="rId3"/>
              </a:rPr>
              <a:t>www.in.gov/dlgf/9644</a:t>
            </a:r>
            <a:r>
              <a:rPr lang="en-US" altLang="en-US" sz="2400" dirty="0" smtClean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C214E-8D7B-4726-BCAA-F73B56E79254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886601"/>
              </p:ext>
            </p:extLst>
          </p:nvPr>
        </p:nvGraphicFramePr>
        <p:xfrm>
          <a:off x="457200" y="2926080"/>
          <a:ext cx="38862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</a:tblGrid>
              <a:tr h="731520"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2000" dirty="0" smtClean="0"/>
                        <a:t> Certified Levy </a:t>
                      </a:r>
                      <a:r>
                        <a:rPr lang="en-US" sz="2000" baseline="0" dirty="0" smtClean="0"/>
                        <a:t>Method</a:t>
                      </a:r>
                      <a:endParaRPr lang="en-US" sz="2000" dirty="0"/>
                    </a:p>
                  </a:txBody>
                  <a:tcPr/>
                </a:tc>
              </a:tr>
              <a:tr h="14478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Certified Levy</a:t>
                      </a:r>
                      <a:endParaRPr lang="en-US" sz="2000" dirty="0"/>
                    </a:p>
                  </a:txBody>
                  <a:tcPr/>
                </a:tc>
              </a:tr>
              <a:tr h="14478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 June Settlement </a:t>
                      </a:r>
                      <a:endParaRPr lang="en-US" sz="2000" dirty="0"/>
                    </a:p>
                  </a:txBody>
                  <a:tcPr/>
                </a:tc>
              </a:tr>
              <a:tr h="14478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= Estimated December</a:t>
                      </a:r>
                      <a:r>
                        <a:rPr lang="en-US" sz="2000" baseline="0" dirty="0" smtClean="0"/>
                        <a:t> Settlement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793935"/>
              </p:ext>
            </p:extLst>
          </p:nvPr>
        </p:nvGraphicFramePr>
        <p:xfrm>
          <a:off x="4572000" y="2926080"/>
          <a:ext cx="41148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</a:tblGrid>
              <a:tr h="20096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Post Circuit Breaker Abstract Levy Method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Abstract Levy</a:t>
                      </a:r>
                      <a:endParaRPr lang="en-US" sz="2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-Total Circuit Breaker loss</a:t>
                      </a:r>
                      <a:endParaRPr lang="en-US" sz="2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 June Settlement </a:t>
                      </a:r>
                      <a:endParaRPr lang="en-US" sz="2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= Estimated December</a:t>
                      </a:r>
                      <a:r>
                        <a:rPr lang="en-US" sz="2000" baseline="0" dirty="0" smtClean="0"/>
                        <a:t> Settlement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62485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 smtClean="0"/>
              <a:t>Below is an example of a school’s Circuit Breaker Report for CPF and the calculations that follow.</a:t>
            </a:r>
            <a:endParaRPr lang="en-US" altLang="en-US" dirty="0" smtClean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FAQ #4: Capital Projects Line 7</a:t>
            </a:r>
            <a:endParaRPr lang="en-US" alt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155018"/>
              </p:ext>
            </p:extLst>
          </p:nvPr>
        </p:nvGraphicFramePr>
        <p:xfrm>
          <a:off x="457199" y="2308764"/>
          <a:ext cx="8229601" cy="1304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0358"/>
                <a:gridCol w="1332225"/>
                <a:gridCol w="1496290"/>
                <a:gridCol w="1530927"/>
                <a:gridCol w="1066801"/>
                <a:gridCol w="1143000"/>
              </a:tblGrid>
              <a:tr h="72985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Fund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Name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Certified Levy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Levy</a:t>
                      </a:r>
                      <a:r>
                        <a:rPr lang="en-US" sz="1800" baseline="0" dirty="0" smtClean="0"/>
                        <a:t> Based on Abstract AV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Over 65 Circuit Breaker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1%/2%/3%</a:t>
                      </a:r>
                      <a:r>
                        <a:rPr lang="en-US" sz="1800" baseline="0" dirty="0" smtClean="0"/>
                        <a:t> Circuit Breaker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Total Circuit Breaker</a:t>
                      </a:r>
                      <a:endParaRPr lang="en-US" sz="1800" dirty="0"/>
                    </a:p>
                  </a:txBody>
                  <a:tcPr/>
                </a:tc>
              </a:tr>
              <a:tr h="39038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Capital Projects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/>
                        <a:t>$1,650,000</a:t>
                      </a:r>
                      <a:endParaRPr lang="en-US" sz="1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/>
                        <a:t>$1,600,000</a:t>
                      </a:r>
                      <a:endParaRPr lang="en-US" sz="1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trike="sngStrike" baseline="0" dirty="0" smtClean="0"/>
                        <a:t>$2,000</a:t>
                      </a:r>
                      <a:endParaRPr lang="en-US" sz="1800" strike="sng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trike="sngStrike" baseline="0" dirty="0" smtClean="0"/>
                        <a:t>$148,000</a:t>
                      </a:r>
                      <a:endParaRPr lang="en-US" sz="1800" strike="sng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/>
                        <a:t>$150,000</a:t>
                      </a:r>
                      <a:endParaRPr lang="en-US" sz="1800" u="sng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864105"/>
              </p:ext>
            </p:extLst>
          </p:nvPr>
        </p:nvGraphicFramePr>
        <p:xfrm>
          <a:off x="4762500" y="3675603"/>
          <a:ext cx="39243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6500"/>
                <a:gridCol w="1447800"/>
              </a:tblGrid>
              <a:tr h="15322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Post CB</a:t>
                      </a:r>
                      <a:r>
                        <a:rPr lang="en-US" sz="1800" baseline="0" dirty="0" smtClean="0"/>
                        <a:t> Abstract Levy Method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5322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2018 Abstract</a:t>
                      </a:r>
                      <a:r>
                        <a:rPr lang="en-US" sz="1800" baseline="0" dirty="0" smtClean="0"/>
                        <a:t> CPF Levy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$1,600,000</a:t>
                      </a:r>
                      <a:endParaRPr lang="en-US" sz="1800" dirty="0"/>
                    </a:p>
                  </a:txBody>
                  <a:tcPr/>
                </a:tc>
              </a:tr>
              <a:tr h="153222"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- Total CB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$150,000</a:t>
                      </a:r>
                      <a:endParaRPr lang="en-US" sz="1800" dirty="0"/>
                    </a:p>
                  </a:txBody>
                  <a:tcPr/>
                </a:tc>
              </a:tr>
              <a:tr h="153222">
                <a:tc>
                  <a:txBody>
                    <a:bodyPr/>
                    <a:lstStyle/>
                    <a:p>
                      <a:r>
                        <a:rPr lang="en-US" sz="1800" u="none" dirty="0" smtClean="0"/>
                        <a:t>- June Settlement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 smtClean="0"/>
                        <a:t>$800,000</a:t>
                      </a:r>
                    </a:p>
                  </a:txBody>
                  <a:tcPr/>
                </a:tc>
              </a:tr>
              <a:tr h="15322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=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u="sng" baseline="0" dirty="0" smtClean="0"/>
                        <a:t>Dec Estimate</a:t>
                      </a:r>
                      <a:endParaRPr lang="en-US" sz="1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</a:t>
                      </a:r>
                      <a:r>
                        <a:rPr lang="en-US" sz="1800" b="1" u="sng" dirty="0" smtClean="0"/>
                        <a:t>650,000</a:t>
                      </a:r>
                      <a:endParaRPr lang="en-US" sz="1800" b="1" u="sng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023485"/>
              </p:ext>
            </p:extLst>
          </p:nvPr>
        </p:nvGraphicFramePr>
        <p:xfrm>
          <a:off x="736464" y="3675604"/>
          <a:ext cx="3733802" cy="1831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799"/>
                <a:gridCol w="1524003"/>
              </a:tblGrid>
              <a:tr h="36576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Certified Levy Method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30537">
                <a:tc>
                  <a:txBody>
                    <a:bodyPr/>
                    <a:lstStyle/>
                    <a:p>
                      <a:endParaRPr lang="en-US" sz="200" dirty="0" smtClean="0"/>
                    </a:p>
                    <a:p>
                      <a:r>
                        <a:rPr lang="en-US" sz="1800" dirty="0" smtClean="0"/>
                        <a:t>2018 Certified        CPF</a:t>
                      </a:r>
                      <a:r>
                        <a:rPr lang="en-US" sz="1800" baseline="0" dirty="0" smtClean="0"/>
                        <a:t> Levy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100" dirty="0" smtClean="0"/>
                    </a:p>
                    <a:p>
                      <a:pPr algn="l"/>
                      <a:r>
                        <a:rPr lang="en-US" sz="1800" dirty="0" smtClean="0"/>
                        <a:t>$1,650,000</a:t>
                      </a:r>
                      <a:endParaRPr lang="en-US" sz="1800" dirty="0"/>
                    </a:p>
                  </a:txBody>
                  <a:tcPr/>
                </a:tc>
              </a:tr>
              <a:tr h="369088">
                <a:tc>
                  <a:txBody>
                    <a:bodyPr/>
                    <a:lstStyle/>
                    <a:p>
                      <a:r>
                        <a:rPr lang="en-US" sz="1800" u="none" dirty="0" smtClean="0"/>
                        <a:t>- June Settlement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 smtClean="0"/>
                        <a:t>$800,000</a:t>
                      </a: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u="sng" dirty="0" smtClean="0"/>
                        <a:t>=</a:t>
                      </a:r>
                      <a:r>
                        <a:rPr lang="en-US" sz="1800" u="sng" baseline="0" dirty="0" smtClean="0"/>
                        <a:t> Dec Estimate</a:t>
                      </a:r>
                      <a:endParaRPr lang="en-US" sz="1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</a:t>
                      </a:r>
                      <a:r>
                        <a:rPr lang="en-US" sz="1800" u="sng" dirty="0" smtClean="0"/>
                        <a:t>850,000</a:t>
                      </a:r>
                      <a:endParaRPr lang="en-US" sz="1800" u="sng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462223" y="5622468"/>
            <a:ext cx="8224577" cy="942436"/>
          </a:xfrm>
          <a:prstGeom prst="roundRect">
            <a:avLst/>
          </a:prstGeom>
          <a:solidFill>
            <a:srgbClr val="33CC3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en-US" sz="2000" b="1" dirty="0" smtClean="0"/>
              <a:t>$650,000 is the </a:t>
            </a:r>
            <a:r>
              <a:rPr lang="en-US" altLang="en-US" sz="2000" b="1" u="sng" dirty="0" smtClean="0"/>
              <a:t>lesser value </a:t>
            </a:r>
            <a:r>
              <a:rPr lang="en-US" altLang="en-US" sz="2000" b="1" dirty="0" smtClean="0"/>
              <a:t>and is to </a:t>
            </a:r>
            <a:r>
              <a:rPr lang="en-US" altLang="en-US" sz="2000" b="1" dirty="0"/>
              <a:t>be </a:t>
            </a:r>
            <a:r>
              <a:rPr lang="en-US" altLang="en-US" sz="2000" b="1" dirty="0" smtClean="0"/>
              <a:t>entered on </a:t>
            </a:r>
            <a:r>
              <a:rPr lang="en-US" altLang="en-US" sz="2000" b="1" dirty="0"/>
              <a:t>the school’s worksheet for </a:t>
            </a:r>
            <a:r>
              <a:rPr lang="en-US" altLang="en-US" sz="2000" b="1" dirty="0" smtClean="0"/>
              <a:t>Capital Project Fund’s </a:t>
            </a:r>
            <a:r>
              <a:rPr lang="en-US" altLang="en-US" sz="2000" b="1" dirty="0"/>
              <a:t>December </a:t>
            </a:r>
            <a:r>
              <a:rPr lang="en-US" altLang="en-US" sz="2000" b="1" dirty="0" smtClean="0"/>
              <a:t>Settlement.</a:t>
            </a:r>
            <a:endParaRPr lang="en-US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1879497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FAQ #5 : Miscellaneous Revenues</a:t>
            </a:r>
            <a:endParaRPr lang="en-US" altLang="en-US" sz="4000" dirty="0"/>
          </a:p>
        </p:txBody>
      </p:sp>
      <p:sp>
        <p:nvSpPr>
          <p:cNvPr id="11267" name="Content Placehold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b="1" i="1" dirty="0" smtClean="0"/>
              <a:t>Is it true that according to IC 20-40-18-2(a)(2), Excise, FIT, CVET, and LIT revenues can only be deposited in the Operations fund starting in 2019?</a:t>
            </a:r>
          </a:p>
          <a:p>
            <a:pPr lvl="1"/>
            <a:r>
              <a:rPr lang="en-US" altLang="en-US" sz="2800" dirty="0" smtClean="0"/>
              <a:t>No. The DLGF and SBoA have concluded that these revenues will still be deposited in other funds that will continue to have a certified levy:</a:t>
            </a:r>
          </a:p>
          <a:p>
            <a:pPr lvl="2"/>
            <a:r>
              <a:rPr lang="en-US" altLang="en-US" sz="2800" dirty="0" smtClean="0"/>
              <a:t>Debt Service</a:t>
            </a:r>
          </a:p>
          <a:p>
            <a:pPr lvl="2"/>
            <a:r>
              <a:rPr lang="en-US" altLang="en-US" sz="2800" dirty="0" smtClean="0"/>
              <a:t>Pension Debt</a:t>
            </a:r>
          </a:p>
          <a:p>
            <a:pPr lvl="2"/>
            <a:r>
              <a:rPr lang="en-US" altLang="en-US" sz="2800" dirty="0" smtClean="0"/>
              <a:t>Referendum Operating </a:t>
            </a:r>
          </a:p>
          <a:p>
            <a:pPr lvl="2"/>
            <a:r>
              <a:rPr lang="en-US" altLang="en-US" sz="2800" dirty="0" smtClean="0"/>
              <a:t>Referendum Debt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C214E-8D7B-4726-BCAA-F73B56E79254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917294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FAQ #6: Newspaper Advertisements</a:t>
            </a:r>
            <a:endParaRPr lang="en-US" altLang="en-US" sz="3600" dirty="0"/>
          </a:p>
        </p:txBody>
      </p:sp>
      <p:sp>
        <p:nvSpPr>
          <p:cNvPr id="11267" name="Content Placehold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b="1" i="1" dirty="0" smtClean="0"/>
              <a:t>What is required to be advertised in the newspaper?</a:t>
            </a:r>
          </a:p>
          <a:p>
            <a:pPr lvl="1"/>
            <a:r>
              <a:rPr lang="en-US" altLang="en-US" sz="2800" dirty="0" smtClean="0"/>
              <a:t>The Bus Replacement and Capital Projects Notice to Taxpayers are required to be advertised in the newspaper, but the format has changed.</a:t>
            </a:r>
          </a:p>
          <a:p>
            <a:pPr lvl="1"/>
            <a:r>
              <a:rPr lang="en-US" altLang="en-US" sz="2800" dirty="0" smtClean="0"/>
              <a:t>The Form 3: Notice to Taxpayers must be advertised online.</a:t>
            </a: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C214E-8D7B-4726-BCAA-F73B56E79254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606545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FAQ #6: Newspaper Advertisements</a:t>
            </a:r>
            <a:endParaRPr lang="en-US" altLang="en-US" sz="3600" dirty="0"/>
          </a:p>
        </p:txBody>
      </p:sp>
      <p:sp>
        <p:nvSpPr>
          <p:cNvPr id="11267" name="Content Placehold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dirty="0" smtClean="0"/>
              <a:t>Capital Projects and Bus Replacement Advertisements</a:t>
            </a:r>
          </a:p>
          <a:p>
            <a:pPr lvl="1"/>
            <a:r>
              <a:rPr lang="en-US" altLang="en-US" sz="2800" dirty="0" smtClean="0"/>
              <a:t>An excerpt from </a:t>
            </a:r>
            <a:r>
              <a:rPr lang="en-US" sz="2800" dirty="0" smtClean="0"/>
              <a:t>IC 20-40-18-6  and IC 20-40-18-9 states: </a:t>
            </a:r>
          </a:p>
          <a:p>
            <a:pPr lvl="2"/>
            <a:r>
              <a:rPr lang="en-US" sz="2800" i="1" dirty="0" smtClean="0"/>
              <a:t>“The governing body shall publish a notice of the hearing in accordance with </a:t>
            </a:r>
            <a:r>
              <a:rPr lang="en-US" sz="2800" i="1" dirty="0" smtClean="0">
                <a:hlinkClick r:id="rId3"/>
              </a:rPr>
              <a:t>IC 5-3-1-2</a:t>
            </a:r>
            <a:r>
              <a:rPr lang="en-US" sz="2800" i="1" dirty="0" smtClean="0"/>
              <a:t>(b). The notice must include the address of the school corporation's Internet web site.”</a:t>
            </a:r>
          </a:p>
          <a:p>
            <a:pPr lvl="1"/>
            <a:r>
              <a:rPr lang="en-US" altLang="en-US" sz="2800" dirty="0" smtClean="0"/>
              <a:t>Requires the publishing of the public hearing information and the website address where the school has posted its purposed Bus Replacement and Capital Projects plans.</a:t>
            </a:r>
            <a:endParaRPr lang="en-US" alt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C214E-8D7B-4726-BCAA-F73B56E79254}" type="slidenum">
              <a:rPr lang="en-US" altLang="en-US" smtClean="0"/>
              <a:pPr/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78985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FAQ #6: Newspaper Advertisements</a:t>
            </a:r>
            <a:endParaRPr lang="en-US" altLang="en-US" sz="3600" dirty="0"/>
          </a:p>
        </p:txBody>
      </p:sp>
      <p:sp>
        <p:nvSpPr>
          <p:cNvPr id="11267" name="Content Placehold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dirty="0" smtClean="0"/>
              <a:t>Capital Projects and Bus Replacement Advertisements</a:t>
            </a:r>
          </a:p>
          <a:p>
            <a:pPr lvl="1"/>
            <a:r>
              <a:rPr lang="en-US" sz="2800" dirty="0" smtClean="0"/>
              <a:t>Statute no longer requires the publication of detailed plan information</a:t>
            </a:r>
            <a:r>
              <a:rPr lang="en-US" sz="2800" dirty="0"/>
              <a:t> </a:t>
            </a:r>
            <a:r>
              <a:rPr lang="en-US" sz="2800" dirty="0" smtClean="0"/>
              <a:t>in the newspaper</a:t>
            </a:r>
          </a:p>
          <a:p>
            <a:pPr lvl="1"/>
            <a:r>
              <a:rPr lang="en-US" altLang="en-US" sz="2800" dirty="0" smtClean="0"/>
              <a:t>The Capital Projects and Bus Replacement Notice to Taxpayers are to be published once, at least 10 days before the public hearing.</a:t>
            </a:r>
          </a:p>
          <a:p>
            <a:pPr lvl="1"/>
            <a:r>
              <a:rPr lang="en-US" altLang="en-US" sz="2800" dirty="0" smtClean="0"/>
              <a:t>The Capital Projects’ Notice of Adoption is not required by IC 20-40-18-6.</a:t>
            </a:r>
          </a:p>
          <a:p>
            <a:pPr lvl="1"/>
            <a:r>
              <a:rPr lang="en-US" altLang="en-US" sz="2800" dirty="0" smtClean="0"/>
              <a:t>Bus Replacement continues to not require a Notice of Adoption.</a:t>
            </a:r>
            <a:endParaRPr lang="en-US" alt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C214E-8D7B-4726-BCAA-F73B56E79254}" type="slidenum">
              <a:rPr lang="en-US" altLang="en-US" smtClean="0"/>
              <a:pPr/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36471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Purpose of Today’s Presentation</a:t>
            </a:r>
          </a:p>
        </p:txBody>
      </p:sp>
      <p:sp>
        <p:nvSpPr>
          <p:cNvPr id="7171" name="Content Placeholder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Today we will clarify the following frequently asked questions: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C214E-8D7B-4726-BCAA-F73B56E79254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472272" y="2468562"/>
            <a:ext cx="8214528" cy="419100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n-US" altLang="en-US" sz="2400" dirty="0" smtClean="0"/>
              <a:t>How will the transition to the new funds work in Gateway?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en-US" sz="2400" dirty="0"/>
              <a:t>Form 1 – Where are my line items?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en-US" sz="2400" dirty="0"/>
              <a:t>How do I show transfers to be made in 2019</a:t>
            </a:r>
            <a:r>
              <a:rPr lang="en-US" altLang="en-US" sz="24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en-US" sz="2400" dirty="0" smtClean="0"/>
              <a:t>Is the calculation for the Capital Projects Fund’s December Settlement changing?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en-US" sz="2400" dirty="0" smtClean="0"/>
              <a:t>Is </a:t>
            </a:r>
            <a:r>
              <a:rPr lang="en-US" altLang="en-US" sz="2400" dirty="0"/>
              <a:t>it true that Excise, </a:t>
            </a:r>
            <a:r>
              <a:rPr lang="en-US" altLang="en-US" sz="2400" dirty="0" smtClean="0"/>
              <a:t>CVET, FIT, and LIT </a:t>
            </a:r>
            <a:r>
              <a:rPr lang="en-US" altLang="en-US" sz="2400" dirty="0"/>
              <a:t>revenues can only be deposited in Operations</a:t>
            </a:r>
            <a:r>
              <a:rPr lang="en-US" altLang="en-US" sz="2400" dirty="0" smtClean="0"/>
              <a:t>?</a:t>
            </a:r>
            <a:endParaRPr lang="en-US" alt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altLang="en-US" sz="2400" dirty="0"/>
              <a:t>Do I need to advertise anything in the newspaper?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en-US" sz="2400" dirty="0"/>
              <a:t>Bus Replacement and Capital Projects plans – What is required</a:t>
            </a:r>
            <a:r>
              <a:rPr lang="en-US" altLang="en-US" sz="2400" dirty="0" smtClean="0"/>
              <a:t>?</a:t>
            </a:r>
            <a:endParaRPr lang="en-US" alt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altLang="en-US" sz="2400" dirty="0" smtClean="0"/>
              <a:t>What </a:t>
            </a:r>
            <a:r>
              <a:rPr lang="en-US" altLang="en-US" sz="2400" dirty="0"/>
              <a:t>needs to be submitted?</a:t>
            </a:r>
          </a:p>
        </p:txBody>
      </p:sp>
    </p:spTree>
    <p:extLst>
      <p:ext uri="{BB962C8B-B14F-4D97-AF65-F5344CB8AC3E}">
        <p14:creationId xmlns:p14="http://schemas.microsoft.com/office/powerpoint/2010/main" val="29445538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FAQ #6: Newspaper Advertisements</a:t>
            </a:r>
            <a:endParaRPr lang="en-US" altLang="en-US" sz="3600" dirty="0"/>
          </a:p>
        </p:txBody>
      </p:sp>
      <p:sp>
        <p:nvSpPr>
          <p:cNvPr id="11267" name="Content Placehold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dirty="0" smtClean="0"/>
              <a:t>Form 3: Notice to Taxpayers</a:t>
            </a:r>
          </a:p>
          <a:p>
            <a:pPr lvl="1"/>
            <a:r>
              <a:rPr lang="en-US" altLang="en-US" sz="2800" dirty="0" smtClean="0"/>
              <a:t>No change in procedure for Pay 2019.</a:t>
            </a:r>
          </a:p>
          <a:p>
            <a:pPr lvl="1"/>
            <a:r>
              <a:rPr lang="en-US" altLang="en-US" sz="2800" dirty="0" smtClean="0"/>
              <a:t>The advertisement of the Form 3: Notice to Taxpayers (lists budgets and levies for all funds) in the newspaper remains optional.</a:t>
            </a:r>
          </a:p>
          <a:p>
            <a:pPr lvl="1"/>
            <a:r>
              <a:rPr lang="en-US" altLang="en-US" sz="2800" dirty="0" smtClean="0"/>
              <a:t>Ensure that the Form 3 is submitted in Gateway </a:t>
            </a:r>
            <a:r>
              <a:rPr lang="en-US" altLang="en-US" sz="2800" u="sng" dirty="0" smtClean="0"/>
              <a:t>at least</a:t>
            </a:r>
            <a:r>
              <a:rPr lang="en-US" altLang="en-US" sz="2800" dirty="0" smtClean="0"/>
              <a:t> 10 days before the public hearing to fulfill online advertising requirements.</a:t>
            </a:r>
            <a:endParaRPr lang="en-US" alt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C214E-8D7B-4726-BCAA-F73B56E79254}" type="slidenum">
              <a:rPr lang="en-US" altLang="en-US" smtClean="0"/>
              <a:pPr/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773219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FAQ #7: Bus Replacement Plan Changes</a:t>
            </a:r>
            <a:endParaRPr lang="en-US" altLang="en-US" sz="3200" dirty="0"/>
          </a:p>
        </p:txBody>
      </p:sp>
      <p:sp>
        <p:nvSpPr>
          <p:cNvPr id="11267" name="Content Placehold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b="1" i="1" dirty="0" smtClean="0"/>
              <a:t>What changes have been made to the Bus Replacement Plan?</a:t>
            </a:r>
          </a:p>
          <a:p>
            <a:pPr lvl="1"/>
            <a:r>
              <a:rPr lang="en-US" altLang="en-US" sz="2800" dirty="0" smtClean="0"/>
              <a:t>IC 20-40-18-9</a:t>
            </a:r>
          </a:p>
          <a:p>
            <a:pPr lvl="1"/>
            <a:r>
              <a:rPr lang="en-US" altLang="en-US" sz="2800" dirty="0" smtClean="0"/>
              <a:t>The plan format is prescribed by the DLGF and has been posted on the Memos and Presentations page (</a:t>
            </a:r>
            <a:r>
              <a:rPr lang="en-US" altLang="en-US" sz="2800" dirty="0" smtClean="0">
                <a:hlinkClick r:id="rId3"/>
              </a:rPr>
              <a:t>www.in.gov/dlgf/2444</a:t>
            </a:r>
            <a:r>
              <a:rPr lang="en-US" altLang="en-US" sz="2800" dirty="0" smtClean="0"/>
              <a:t>).</a:t>
            </a:r>
          </a:p>
          <a:p>
            <a:pPr lvl="1"/>
            <a:r>
              <a:rPr lang="en-US" altLang="en-US" sz="2800" dirty="0" smtClean="0"/>
              <a:t>The memo was issued on May 11, 2018 and outlines this year’s procedure along with providing templates for the Notice to Taxpayers and Bus Replacement Plan.</a:t>
            </a:r>
          </a:p>
          <a:p>
            <a:pPr lvl="1"/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C214E-8D7B-4726-BCAA-F73B56E79254}" type="slidenum">
              <a:rPr lang="en-US" altLang="en-US" smtClean="0"/>
              <a:pPr/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055584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27807"/>
            <a:ext cx="7239000" cy="838200"/>
          </a:xfrm>
        </p:spPr>
        <p:txBody>
          <a:bodyPr/>
          <a:lstStyle/>
          <a:p>
            <a:r>
              <a:rPr lang="en-US" altLang="en-US" sz="3200" dirty="0" smtClean="0"/>
              <a:t>FAQ #7: Bus Replacement Plan Changes</a:t>
            </a:r>
            <a:endParaRPr lang="en-US" altLang="en-US" sz="3200" dirty="0"/>
          </a:p>
        </p:txBody>
      </p:sp>
      <p:sp>
        <p:nvSpPr>
          <p:cNvPr id="11267" name="Content Placehold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z="2800" dirty="0" smtClean="0"/>
              <a:t>The plan now applies to at least the 5 budget years </a:t>
            </a:r>
            <a:r>
              <a:rPr lang="en-US" altLang="en-US" sz="2800" dirty="0"/>
              <a:t>(previously 12) immediately </a:t>
            </a:r>
            <a:r>
              <a:rPr lang="en-US" altLang="en-US" sz="2800" dirty="0" smtClean="0"/>
              <a:t>following the year the plan is adopted (2019-2023).</a:t>
            </a:r>
          </a:p>
          <a:p>
            <a:pPr lvl="1"/>
            <a:r>
              <a:rPr lang="en-US" altLang="en-US" sz="2800" dirty="0" smtClean="0"/>
              <a:t>A plan must be adopted before a school can replace any buses using money from the Operations fund.</a:t>
            </a:r>
          </a:p>
          <a:p>
            <a:pPr lvl="1"/>
            <a:r>
              <a:rPr lang="en-US" altLang="en-US" sz="2800" dirty="0" smtClean="0"/>
              <a:t>The plan shall be posted on the school’s website.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C214E-8D7B-4726-BCAA-F73B56E79254}" type="slidenum">
              <a:rPr lang="en-US" altLang="en-US" smtClean="0"/>
              <a:pPr/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27489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 dirty="0" smtClean="0"/>
              <a:t>FAQ #7: Bus Replacement Plan Changes</a:t>
            </a:r>
            <a:endParaRPr lang="en-US" altLang="en-US" sz="3400" dirty="0"/>
          </a:p>
        </p:txBody>
      </p:sp>
      <p:sp>
        <p:nvSpPr>
          <p:cNvPr id="11267" name="Content Placehold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The Notice to Taxpayers has a shortened version that can be used, but ensure that the website address is listed. </a:t>
            </a:r>
          </a:p>
          <a:p>
            <a:endParaRPr lang="en-US" altLang="en-US" sz="2400" dirty="0" smtClean="0"/>
          </a:p>
          <a:p>
            <a:endParaRPr lang="en-US" altLang="en-US" sz="2400" dirty="0" smtClean="0"/>
          </a:p>
          <a:p>
            <a:endParaRPr lang="en-US" altLang="en-US" sz="2400" dirty="0" smtClean="0"/>
          </a:p>
          <a:p>
            <a:endParaRPr lang="en-US" altLang="en-US" sz="2400" dirty="0" smtClean="0"/>
          </a:p>
          <a:p>
            <a:endParaRPr lang="en-US" altLang="en-US" sz="2400" dirty="0" smtClean="0"/>
          </a:p>
          <a:p>
            <a:endParaRPr lang="en-US" altLang="en-US" sz="2400" dirty="0" smtClean="0"/>
          </a:p>
          <a:p>
            <a:endParaRPr lang="en-US" altLang="en-US" sz="2400" dirty="0" smtClean="0"/>
          </a:p>
          <a:p>
            <a:endParaRPr lang="en-US" altLang="en-US" sz="2400" dirty="0" smtClean="0"/>
          </a:p>
          <a:p>
            <a:endParaRPr lang="en-US" altLang="en-US" sz="2400" dirty="0" smtClean="0"/>
          </a:p>
          <a:p>
            <a:r>
              <a:rPr lang="en-US" altLang="en-US" sz="2400" dirty="0" smtClean="0"/>
              <a:t>A detailed Notice to Taxpayers that largely resembles last year’s is also provided as an option, but it also must contain the website address.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C214E-8D7B-4726-BCAA-F73B56E79254}" type="slidenum">
              <a:rPr lang="en-US" altLang="en-US" smtClean="0"/>
              <a:pPr/>
              <a:t>23</a:t>
            </a:fld>
            <a:endParaRPr lang="en-US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9187" y="2590800"/>
            <a:ext cx="6905625" cy="28516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608587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FAQ #7: Capital Projects Plan Changes</a:t>
            </a:r>
            <a:endParaRPr lang="en-US" altLang="en-US" sz="3600" dirty="0"/>
          </a:p>
        </p:txBody>
      </p:sp>
      <p:sp>
        <p:nvSpPr>
          <p:cNvPr id="11267" name="Content Placehold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b="1" i="1" dirty="0" smtClean="0"/>
              <a:t>What changes have been made to the Capital Projects Plan?</a:t>
            </a:r>
          </a:p>
          <a:p>
            <a:pPr lvl="1"/>
            <a:r>
              <a:rPr lang="en-US" altLang="en-US" sz="2800" dirty="0" smtClean="0"/>
              <a:t>IC 20-40-18-6</a:t>
            </a:r>
          </a:p>
          <a:p>
            <a:pPr lvl="1"/>
            <a:r>
              <a:rPr lang="en-US" altLang="en-US" sz="2800" dirty="0" smtClean="0"/>
              <a:t>New plan format prescribed by the DLGF and posted on Memos and Presentations page (</a:t>
            </a:r>
            <a:r>
              <a:rPr lang="en-US" altLang="en-US" sz="2800" dirty="0" smtClean="0">
                <a:hlinkClick r:id="rId3"/>
              </a:rPr>
              <a:t>www.in.gov/dlgf/2444</a:t>
            </a:r>
            <a:r>
              <a:rPr lang="en-US" altLang="en-US" sz="2800" dirty="0" smtClean="0"/>
              <a:t>)</a:t>
            </a:r>
          </a:p>
          <a:p>
            <a:pPr lvl="1"/>
            <a:r>
              <a:rPr lang="en-US" altLang="en-US" sz="2800" dirty="0" smtClean="0"/>
              <a:t>The </a:t>
            </a:r>
            <a:r>
              <a:rPr lang="en-US" altLang="en-US" sz="2800" dirty="0"/>
              <a:t>memo was issued on May 11, 2018 and outlines this year’s procedure along with </a:t>
            </a:r>
            <a:r>
              <a:rPr lang="en-US" altLang="en-US" sz="2800" dirty="0" smtClean="0"/>
              <a:t>providing </a:t>
            </a:r>
            <a:r>
              <a:rPr lang="en-US" altLang="en-US" sz="2800" dirty="0"/>
              <a:t>templates for the Notice to Taxpayers and </a:t>
            </a:r>
            <a:r>
              <a:rPr lang="en-US" altLang="en-US" sz="2800" dirty="0" smtClean="0"/>
              <a:t>Capital Projects Plan</a:t>
            </a:r>
            <a:r>
              <a:rPr lang="en-US" altLang="en-US" sz="2800" dirty="0"/>
              <a:t>.</a:t>
            </a:r>
          </a:p>
          <a:p>
            <a:pPr lvl="1"/>
            <a:r>
              <a:rPr lang="en-US" altLang="en-US" sz="2800" dirty="0" smtClean="0"/>
              <a:t>The plan shall be posted on the school’s website.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C214E-8D7B-4726-BCAA-F73B56E79254}" type="slidenum">
              <a:rPr lang="en-US" altLang="en-US" smtClean="0"/>
              <a:pPr/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84946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FAQ #7: Capital Projects Plan Changes</a:t>
            </a:r>
            <a:endParaRPr lang="en-US" altLang="en-US" sz="3600" dirty="0"/>
          </a:p>
        </p:txBody>
      </p:sp>
      <p:sp>
        <p:nvSpPr>
          <p:cNvPr id="11267" name="Content Placehold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z="2800" dirty="0" smtClean="0"/>
              <a:t>The plan still applies to the 3 budget years immediately following the year the plan is adopted (2019-2021).</a:t>
            </a:r>
          </a:p>
          <a:p>
            <a:pPr lvl="1"/>
            <a:endParaRPr lang="en-US" altLang="en-US" sz="2800" dirty="0" smtClean="0"/>
          </a:p>
          <a:p>
            <a:pPr lvl="1"/>
            <a:r>
              <a:rPr lang="en-US" altLang="en-US" sz="2800" dirty="0" smtClean="0"/>
              <a:t>A plan must be adopted before a school can make any expenditures outlined in IC 20-40-18-7 from the Operations fund.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C214E-8D7B-4726-BCAA-F73B56E79254}" type="slidenum">
              <a:rPr lang="en-US" altLang="en-US" smtClean="0"/>
              <a:pPr/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396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FAQ #7: Capital Projects Plan Changes</a:t>
            </a:r>
            <a:endParaRPr lang="en-US" altLang="en-US" sz="3600" dirty="0"/>
          </a:p>
        </p:txBody>
      </p:sp>
      <p:sp>
        <p:nvSpPr>
          <p:cNvPr id="11267" name="Content Placehold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plan is to include the amount of property taxes to be collected in the upcoming calendar year and retained in the fund for capital expenditures proposed for a later year. </a:t>
            </a:r>
          </a:p>
          <a:p>
            <a:r>
              <a:rPr lang="en-US" sz="2800" dirty="0" smtClean="0"/>
              <a:t>Plans must contain a listing of all proposed expenditures that exceed $10,000 and are for: </a:t>
            </a:r>
          </a:p>
          <a:p>
            <a:pPr marL="973138" lvl="1" indent="-514350">
              <a:buAutoNum type="arabicParenBoth"/>
            </a:pPr>
            <a:r>
              <a:rPr lang="en-US" sz="2800" dirty="0" smtClean="0"/>
              <a:t>Capital assets; or </a:t>
            </a:r>
          </a:p>
          <a:p>
            <a:pPr marL="973138" lvl="1" indent="-514350">
              <a:buAutoNum type="arabicParenBoth"/>
            </a:pPr>
            <a:r>
              <a:rPr lang="en-US" sz="2800" dirty="0" smtClean="0"/>
              <a:t>Projects that are considered capital in nature including technology related projects.</a:t>
            </a:r>
          </a:p>
          <a:p>
            <a:r>
              <a:rPr lang="en-US" sz="2800" dirty="0" smtClean="0"/>
              <a:t>The Capital Projects plan is </a:t>
            </a:r>
            <a:r>
              <a:rPr lang="en-US" sz="2800" u="sng" dirty="0" smtClean="0"/>
              <a:t>only</a:t>
            </a:r>
            <a:r>
              <a:rPr lang="en-US" sz="2800" dirty="0" smtClean="0"/>
              <a:t> to include expenditures from the Operations fund.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C214E-8D7B-4726-BCAA-F73B56E79254}" type="slidenum">
              <a:rPr lang="en-US" altLang="en-US" smtClean="0"/>
              <a:pPr/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76843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FAQ #7: Capital Projects Plan Changes</a:t>
            </a:r>
            <a:endParaRPr lang="en-US" altLang="en-US" sz="3600" dirty="0"/>
          </a:p>
        </p:txBody>
      </p:sp>
      <p:sp>
        <p:nvSpPr>
          <p:cNvPr id="11267" name="Content Placehold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/>
              <a:t>The Capital Projects Plan </a:t>
            </a:r>
            <a:r>
              <a:rPr lang="en-US" altLang="en-US" sz="2800" u="sng" dirty="0" smtClean="0"/>
              <a:t>must</a:t>
            </a:r>
            <a:r>
              <a:rPr lang="en-US" altLang="en-US" sz="2800" dirty="0" smtClean="0"/>
              <a:t> contain the following tabs of the Department’s provided template:</a:t>
            </a:r>
          </a:p>
          <a:p>
            <a:pPr lvl="1"/>
            <a:r>
              <a:rPr lang="en-US" altLang="en-US" sz="2800" dirty="0" smtClean="0"/>
              <a:t>Capital Acquisition </a:t>
            </a:r>
          </a:p>
          <a:p>
            <a:pPr lvl="2"/>
            <a:r>
              <a:rPr lang="en-US" altLang="en-US" sz="2800" dirty="0" smtClean="0"/>
              <a:t>List of assets exceeding $10,000 to be purchased along with their estimated cost.</a:t>
            </a:r>
            <a:endParaRPr lang="en-US" alt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C214E-8D7B-4726-BCAA-F73B56E79254}" type="slidenum">
              <a:rPr lang="en-US" altLang="en-US" smtClean="0"/>
              <a:pPr/>
              <a:t>27</a:t>
            </a:fld>
            <a:endParaRPr lang="en-US" alt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075" y="3962400"/>
            <a:ext cx="7181850" cy="2505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333556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FAQ #7: Capital Projects Plan Changes</a:t>
            </a:r>
            <a:endParaRPr lang="en-US" altLang="en-US" sz="3600" dirty="0"/>
          </a:p>
        </p:txBody>
      </p:sp>
      <p:sp>
        <p:nvSpPr>
          <p:cNvPr id="11267" name="Content Placehold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/>
              <a:t>The Capital Projects Plan must contain the following tabs of the Department’s provided template:</a:t>
            </a:r>
          </a:p>
          <a:p>
            <a:pPr lvl="1"/>
            <a:r>
              <a:rPr lang="en-US" altLang="en-US" sz="2800" dirty="0" smtClean="0"/>
              <a:t>Projects Capital in Nature</a:t>
            </a:r>
          </a:p>
          <a:p>
            <a:pPr lvl="2"/>
            <a:r>
              <a:rPr lang="en-US" altLang="en-US" sz="2800" dirty="0" smtClean="0"/>
              <a:t>List of projects along with their estimated start date, end date and cost.</a:t>
            </a:r>
          </a:p>
          <a:p>
            <a:pPr lvl="2"/>
            <a:endParaRPr lang="en-US" altLang="en-US" dirty="0" smtClean="0"/>
          </a:p>
          <a:p>
            <a:pPr lvl="2"/>
            <a:endParaRPr lang="en-US" alt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725" y="3947589"/>
            <a:ext cx="8220075" cy="2581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718340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FAQ #7: Capital Projects Plan Changes</a:t>
            </a:r>
            <a:endParaRPr lang="en-US" altLang="en-US" sz="3600" dirty="0"/>
          </a:p>
        </p:txBody>
      </p:sp>
      <p:sp>
        <p:nvSpPr>
          <p:cNvPr id="11267" name="Content Placehold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/>
              <a:t>In order to help promote transparency and consistency, the Capital Projects Plan </a:t>
            </a:r>
            <a:r>
              <a:rPr lang="en-US" altLang="en-US" sz="2800" u="sng" dirty="0" smtClean="0"/>
              <a:t>may</a:t>
            </a:r>
            <a:r>
              <a:rPr lang="en-US" altLang="en-US" sz="2800" dirty="0" smtClean="0"/>
              <a:t> also contain the following tabs of the template:</a:t>
            </a:r>
          </a:p>
          <a:p>
            <a:pPr lvl="1"/>
            <a:r>
              <a:rPr lang="en-US" altLang="en-US" sz="2800" dirty="0" smtClean="0"/>
              <a:t>Capital Projects Plan Overview</a:t>
            </a:r>
          </a:p>
          <a:p>
            <a:pPr lvl="1"/>
            <a:r>
              <a:rPr lang="en-US" altLang="en-US" sz="2800" dirty="0" smtClean="0"/>
              <a:t>Site 1 -5</a:t>
            </a:r>
          </a:p>
          <a:p>
            <a:pPr lvl="1"/>
            <a:r>
              <a:rPr lang="en-US" altLang="en-US" sz="2800" dirty="0" smtClean="0"/>
              <a:t>Site Summary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C214E-8D7B-4726-BCAA-F73B56E79254}" type="slidenum">
              <a:rPr lang="en-US" altLang="en-US" smtClean="0"/>
              <a:pPr/>
              <a:t>29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700583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FAQ #1: Transition in Gateway</a:t>
            </a:r>
            <a:endParaRPr lang="en-US" altLang="en-US" dirty="0"/>
          </a:p>
        </p:txBody>
      </p:sp>
      <p:sp>
        <p:nvSpPr>
          <p:cNvPr id="11267" name="Content Placehold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b="1" i="1" dirty="0"/>
              <a:t>How does the transition into the new Education and Operations funds work in Gateway?</a:t>
            </a:r>
          </a:p>
          <a:p>
            <a:r>
              <a:rPr lang="en-US" altLang="en-US" sz="2800" dirty="0" smtClean="0"/>
              <a:t>The Budget application has replaced the previous funds with the funds to be used in 2019.</a:t>
            </a:r>
          </a:p>
          <a:p>
            <a:r>
              <a:rPr lang="en-US" altLang="en-US" sz="2800" dirty="0" smtClean="0"/>
              <a:t>In place of the General fund, you will now see the Education fund.</a:t>
            </a:r>
          </a:p>
          <a:p>
            <a:r>
              <a:rPr lang="en-US" altLang="en-US" sz="2800" dirty="0" smtClean="0"/>
              <a:t>The Operations fund in Gateway replaces the following funds: Capital Projects, Transportation, Bus Replacement, </a:t>
            </a:r>
            <a:r>
              <a:rPr lang="en-US" sz="2800" dirty="0" smtClean="0"/>
              <a:t>Art Association, Historical Society, Public Playground, and Racial Balance.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C214E-8D7B-4726-BCAA-F73B56E79254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9172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FAQ #7: Capital Projects Plan Changes</a:t>
            </a:r>
            <a:endParaRPr lang="en-US" altLang="en-US" sz="3600" dirty="0"/>
          </a:p>
        </p:txBody>
      </p:sp>
      <p:sp>
        <p:nvSpPr>
          <p:cNvPr id="11267" name="Content Placehold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/>
              <a:t>The Notice to Taxpayers is shortened compared to last year‘s and notifies the public of:</a:t>
            </a:r>
          </a:p>
          <a:p>
            <a:pPr lvl="1"/>
            <a:r>
              <a:rPr lang="en-US" altLang="en-US" sz="2800" dirty="0" smtClean="0"/>
              <a:t>School’s website address where the plan is posted.</a:t>
            </a:r>
          </a:p>
          <a:p>
            <a:pPr lvl="1"/>
            <a:r>
              <a:rPr lang="en-US" altLang="en-US" sz="2800" dirty="0" smtClean="0"/>
              <a:t>Date, time, and location of the public hearing.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3854808"/>
            <a:ext cx="6845132" cy="28047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279670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80136" y="3718379"/>
            <a:ext cx="8306663" cy="548821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Hold the Public Hearing </a:t>
            </a:r>
            <a:endParaRPr lang="en-US" sz="20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80136" y="4811581"/>
            <a:ext cx="8306663" cy="522419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Adopt the Plans </a:t>
            </a:r>
            <a:endParaRPr lang="en-US" sz="20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56296" y="5867400"/>
            <a:ext cx="8330503" cy="533400"/>
          </a:xfrm>
          <a:prstGeom prst="roundRect">
            <a:avLst/>
          </a:prstGeom>
          <a:solidFill>
            <a:srgbClr val="33CC3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Submit Resolutions Approving the Plans</a:t>
            </a:r>
            <a:endParaRPr lang="en-US" sz="20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327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Bus Replacement and Capital Projects Flow Chart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381000" y="2676243"/>
            <a:ext cx="8305800" cy="524157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Advertise Notice (including website address) in the Newspaper</a:t>
            </a:r>
            <a:endParaRPr lang="en-US" sz="20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5" name="Left Arrow 44"/>
          <p:cNvSpPr/>
          <p:nvPr/>
        </p:nvSpPr>
        <p:spPr>
          <a:xfrm rot="16200000">
            <a:off x="4444444" y="5411952"/>
            <a:ext cx="367800" cy="390695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Left Arrow 11"/>
          <p:cNvSpPr/>
          <p:nvPr/>
        </p:nvSpPr>
        <p:spPr>
          <a:xfrm rot="16200000">
            <a:off x="4444444" y="4345152"/>
            <a:ext cx="367800" cy="390695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Left Arrow 13"/>
          <p:cNvSpPr/>
          <p:nvPr/>
        </p:nvSpPr>
        <p:spPr>
          <a:xfrm rot="16200000">
            <a:off x="4444444" y="3278352"/>
            <a:ext cx="367800" cy="390695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Left Arrow 14"/>
          <p:cNvSpPr/>
          <p:nvPr/>
        </p:nvSpPr>
        <p:spPr>
          <a:xfrm rot="16200000">
            <a:off x="4444445" y="2211552"/>
            <a:ext cx="367800" cy="390695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356296" y="1616002"/>
            <a:ext cx="8305800" cy="524157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Post Plans on School’s Website</a:t>
            </a:r>
          </a:p>
        </p:txBody>
      </p:sp>
    </p:spTree>
    <p:extLst>
      <p:ext uri="{BB962C8B-B14F-4D97-AF65-F5344CB8AC3E}">
        <p14:creationId xmlns:p14="http://schemas.microsoft.com/office/powerpoint/2010/main" val="379147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FAQ #8 : Should these be Submitted?</a:t>
            </a:r>
            <a:endParaRPr lang="en-US" altLang="en-US" sz="3600" dirty="0"/>
          </a:p>
        </p:txBody>
      </p:sp>
      <p:sp>
        <p:nvSpPr>
          <p:cNvPr id="11267" name="Content Placehold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400" dirty="0" smtClean="0"/>
              <a:t>Please see the revised school checklist for the full list of required documents. This checklist will be released shortly. </a:t>
            </a:r>
            <a:endParaRPr lang="en-US" alt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C214E-8D7B-4726-BCAA-F73B56E79254}" type="slidenum">
              <a:rPr lang="en-US" altLang="en-US" smtClean="0"/>
              <a:pPr/>
              <a:t>32</a:t>
            </a:fld>
            <a:endParaRPr lang="en-US" alt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238471"/>
              </p:ext>
            </p:extLst>
          </p:nvPr>
        </p:nvGraphicFramePr>
        <p:xfrm>
          <a:off x="457200" y="2407920"/>
          <a:ext cx="8229600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9420"/>
                <a:gridCol w="1440180"/>
              </a:tblGrid>
              <a:tr h="25710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Document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Required?</a:t>
                      </a:r>
                      <a:endParaRPr lang="en-US" sz="2000" dirty="0"/>
                    </a:p>
                  </a:txBody>
                  <a:tcPr/>
                </a:tc>
              </a:tr>
              <a:tr h="45487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Signed</a:t>
                      </a:r>
                      <a:r>
                        <a:rPr lang="en-US" sz="2000" baseline="0" dirty="0" smtClean="0"/>
                        <a:t> resolutions approving the Bus Replacement and Capital Projects Plans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6600"/>
                          </a:solidFill>
                        </a:rPr>
                        <a:t>Yes</a:t>
                      </a:r>
                      <a:endParaRPr lang="en-US" sz="2000" b="1" dirty="0">
                        <a:solidFill>
                          <a:srgbClr val="006600"/>
                        </a:solidFill>
                      </a:endParaRPr>
                    </a:p>
                  </a:txBody>
                  <a:tcPr/>
                </a:tc>
              </a:tr>
              <a:tr h="85041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Signed resolution(s) approving transfers and/or anticipated transfers</a:t>
                      </a:r>
                      <a:r>
                        <a:rPr lang="en-US" sz="2000" baseline="0" dirty="0" smtClean="0"/>
                        <a:t> from July 1, 2018 – December 31, 2019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Not including the initial December 31 transfers into the newly established Education and Operations funds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6600"/>
                          </a:solidFill>
                        </a:rPr>
                        <a:t>Yes</a:t>
                      </a:r>
                      <a:endParaRPr lang="en-US" sz="2000" b="1" dirty="0">
                        <a:solidFill>
                          <a:srgbClr val="006600"/>
                        </a:solidFill>
                      </a:endParaRPr>
                    </a:p>
                  </a:txBody>
                  <a:tcPr/>
                </a:tc>
              </a:tr>
              <a:tr h="2571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Current Year Financial Worksheet Transition</a:t>
                      </a:r>
                      <a:r>
                        <a:rPr lang="en-US" sz="2000" baseline="0" dirty="0" smtClean="0"/>
                        <a:t> Template 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6600"/>
                          </a:solidFill>
                        </a:rPr>
                        <a:t>Yes</a:t>
                      </a:r>
                    </a:p>
                  </a:txBody>
                  <a:tcPr/>
                </a:tc>
              </a:tr>
              <a:tr h="2571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Bus Replacement and Capital Projects Plans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A50021"/>
                          </a:solidFill>
                        </a:rPr>
                        <a:t>No</a:t>
                      </a:r>
                      <a:endParaRPr lang="en-US" sz="2000" b="1" dirty="0">
                        <a:solidFill>
                          <a:srgbClr val="A50021"/>
                        </a:solidFill>
                      </a:endParaRPr>
                    </a:p>
                  </a:txBody>
                  <a:tcPr/>
                </a:tc>
              </a:tr>
              <a:tr h="25710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Notice to Taxpayers</a:t>
                      </a:r>
                      <a:r>
                        <a:rPr lang="en-US" sz="2000" baseline="0" dirty="0" smtClean="0"/>
                        <a:t>: </a:t>
                      </a:r>
                      <a:r>
                        <a:rPr lang="en-US" sz="2000" dirty="0" smtClean="0"/>
                        <a:t>Proof</a:t>
                      </a:r>
                      <a:r>
                        <a:rPr lang="en-US" sz="2000" baseline="0" dirty="0" smtClean="0"/>
                        <a:t> of Publications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A50021"/>
                          </a:solidFill>
                        </a:rPr>
                        <a:t>No</a:t>
                      </a:r>
                      <a:endParaRPr lang="en-US" sz="2000" b="1" dirty="0">
                        <a:solidFill>
                          <a:srgbClr val="A50021"/>
                        </a:solidFill>
                      </a:endParaRPr>
                    </a:p>
                  </a:txBody>
                  <a:tcPr/>
                </a:tc>
              </a:tr>
              <a:tr h="25710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Pension</a:t>
                      </a:r>
                      <a:r>
                        <a:rPr lang="en-US" sz="2000" baseline="0" dirty="0" smtClean="0"/>
                        <a:t> Neutrality resolution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A50021"/>
                          </a:solidFill>
                        </a:rPr>
                        <a:t>No</a:t>
                      </a:r>
                      <a:endParaRPr lang="en-US" sz="2000" b="1" dirty="0">
                        <a:solidFill>
                          <a:srgbClr val="A5002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6303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Contact the Department</a:t>
            </a:r>
          </a:p>
        </p:txBody>
      </p:sp>
      <p:sp>
        <p:nvSpPr>
          <p:cNvPr id="109571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/>
              <a:t>Telephone: (317) 232-3777</a:t>
            </a:r>
          </a:p>
          <a:p>
            <a:r>
              <a:rPr lang="en-US" altLang="en-US" sz="2800" dirty="0" smtClean="0"/>
              <a:t>Toll Free: (888) 739-9826</a:t>
            </a:r>
          </a:p>
          <a:p>
            <a:r>
              <a:rPr lang="en-US" altLang="en-US" sz="2800" dirty="0" smtClean="0"/>
              <a:t>Gateway Support: </a:t>
            </a:r>
            <a:r>
              <a:rPr lang="en-US" altLang="en-US" sz="2800" dirty="0" smtClean="0">
                <a:hlinkClick r:id="rId3"/>
              </a:rPr>
              <a:t>gateway@dlgf.in.gov</a:t>
            </a:r>
            <a:endParaRPr lang="en-US" sz="2800" dirty="0" smtClean="0"/>
          </a:p>
          <a:p>
            <a:r>
              <a:rPr lang="en-US" sz="2800" dirty="0" smtClean="0"/>
              <a:t>Additional Appropriation email:</a:t>
            </a:r>
          </a:p>
          <a:p>
            <a:pPr lvl="1"/>
            <a:r>
              <a:rPr lang="en-US" sz="2800" dirty="0" smtClean="0">
                <a:hlinkClick r:id="rId4"/>
              </a:rPr>
              <a:t>AdditionalAppropriationRequests@dlgf.in.gov</a:t>
            </a:r>
            <a:endParaRPr lang="en-US" altLang="en-US" sz="2800" dirty="0" smtClean="0"/>
          </a:p>
          <a:p>
            <a:r>
              <a:rPr lang="en-US" altLang="en-US" sz="2800" dirty="0" smtClean="0"/>
              <a:t>Website: </a:t>
            </a:r>
            <a:r>
              <a:rPr lang="en-US" altLang="en-US" sz="2800" dirty="0" smtClean="0">
                <a:hlinkClick r:id="rId5"/>
              </a:rPr>
              <a:t>www.in.gov/dlgf</a:t>
            </a:r>
            <a:endParaRPr lang="en-US" altLang="en-US" sz="2800" dirty="0" smtClean="0"/>
          </a:p>
          <a:p>
            <a:pPr lvl="1"/>
            <a:r>
              <a:rPr lang="en-US" altLang="en-US" sz="2800" dirty="0" smtClean="0"/>
              <a:t>“Contact Us”: </a:t>
            </a:r>
            <a:r>
              <a:rPr lang="en-US" altLang="en-US" sz="2800" dirty="0" smtClean="0">
                <a:hlinkClick r:id="rId6"/>
              </a:rPr>
              <a:t>www.in.gov/dlgf/2338.htm</a:t>
            </a:r>
            <a:endParaRPr lang="en-US" altLang="en-US" sz="2800" dirty="0" smtClean="0"/>
          </a:p>
          <a:p>
            <a:r>
              <a:rPr lang="en-US" altLang="en-US" sz="2800" dirty="0" smtClean="0"/>
              <a:t>Budget Field Representative Map: </a:t>
            </a:r>
            <a:r>
              <a:rPr lang="en-US" altLang="en-US" sz="2800" dirty="0" smtClean="0">
                <a:hlinkClick r:id="rId7"/>
              </a:rPr>
              <a:t>http://www.in.gov/dlgf/files/Field_Rep_Map_-_Budget.pdf</a:t>
            </a:r>
            <a:endParaRPr lang="en-US" alt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C214E-8D7B-4726-BCAA-F73B56E79254}" type="slidenum">
              <a:rPr lang="en-US" altLang="en-US" smtClean="0"/>
              <a:pPr/>
              <a:t>33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altLang="en-US" dirty="0" smtClean="0"/>
              <a:t>Budget Field Staff</a:t>
            </a:r>
          </a:p>
        </p:txBody>
      </p:sp>
      <p:sp>
        <p:nvSpPr>
          <p:cNvPr id="107523" name="Content Placeholder 14"/>
          <p:cNvSpPr>
            <a:spLocks noGrp="1"/>
          </p:cNvSpPr>
          <p:nvPr>
            <p:ph idx="1"/>
          </p:nvPr>
        </p:nvSpPr>
        <p:spPr>
          <a:xfrm>
            <a:off x="457200" y="2224087"/>
            <a:ext cx="8229600" cy="4252913"/>
          </a:xfrm>
        </p:spPr>
        <p:txBody>
          <a:bodyPr numCol="3"/>
          <a:lstStyle/>
          <a:p>
            <a:pPr marL="0" indent="0" eaLnBrk="1" hangingPunct="1">
              <a:buNone/>
            </a:pPr>
            <a:r>
              <a:rPr lang="en-US" altLang="en-US" sz="2200" dirty="0" smtClean="0"/>
              <a:t>Miranda Bucy</a:t>
            </a:r>
          </a:p>
          <a:p>
            <a:pPr marL="0" indent="0" eaLnBrk="1" hangingPunct="1">
              <a:buNone/>
            </a:pPr>
            <a:r>
              <a:rPr lang="en-US" altLang="en-US" sz="2200" dirty="0" smtClean="0"/>
              <a:t>Ryan Burke</a:t>
            </a:r>
          </a:p>
          <a:p>
            <a:pPr marL="0" indent="0" eaLnBrk="1" hangingPunct="1">
              <a:buNone/>
            </a:pPr>
            <a:r>
              <a:rPr lang="en-US" altLang="en-US" sz="2200" dirty="0" smtClean="0"/>
              <a:t>Kim Chattin</a:t>
            </a:r>
          </a:p>
          <a:p>
            <a:pPr marL="0" indent="0" eaLnBrk="1" hangingPunct="1">
              <a:buNone/>
            </a:pPr>
            <a:r>
              <a:rPr lang="en-US" altLang="en-US" sz="2200" dirty="0" smtClean="0"/>
              <a:t>George Helton</a:t>
            </a:r>
          </a:p>
          <a:p>
            <a:pPr marL="0" indent="0" eaLnBrk="1" hangingPunct="1">
              <a:buNone/>
            </a:pPr>
            <a:r>
              <a:rPr lang="en-US" altLang="en-US" sz="2200" dirty="0" smtClean="0"/>
              <a:t>Wayne Hudson</a:t>
            </a:r>
          </a:p>
          <a:p>
            <a:pPr marL="0" indent="0" eaLnBrk="1" hangingPunct="1">
              <a:buNone/>
            </a:pPr>
            <a:r>
              <a:rPr lang="en-US" altLang="en-US" sz="2200" dirty="0" smtClean="0"/>
              <a:t>Vicky Neeley</a:t>
            </a:r>
          </a:p>
          <a:p>
            <a:pPr marL="0" indent="0" eaLnBrk="1" hangingPunct="1">
              <a:buNone/>
            </a:pPr>
            <a:r>
              <a:rPr lang="en-US" altLang="en-US" sz="2200" dirty="0" smtClean="0"/>
              <a:t>Robert Norris</a:t>
            </a:r>
          </a:p>
          <a:p>
            <a:pPr marL="0" indent="0" eaLnBrk="1" hangingPunct="1">
              <a:buNone/>
            </a:pPr>
            <a:r>
              <a:rPr lang="en-US" altLang="en-US" sz="2200" dirty="0" smtClean="0"/>
              <a:t>Kurt Ott</a:t>
            </a:r>
          </a:p>
          <a:p>
            <a:pPr marL="0" indent="0" eaLnBrk="1" hangingPunct="1">
              <a:buNone/>
            </a:pPr>
            <a:r>
              <a:rPr lang="en-US" altLang="en-US" sz="2200" dirty="0" smtClean="0"/>
              <a:t>Dawn Ray</a:t>
            </a:r>
          </a:p>
          <a:p>
            <a:pPr marL="0" indent="0" eaLnBrk="1" hangingPunct="1">
              <a:buNone/>
            </a:pPr>
            <a:r>
              <a:rPr lang="en-US" altLang="en-US" sz="2200" dirty="0" smtClean="0"/>
              <a:t>Judy Robertson</a:t>
            </a:r>
          </a:p>
          <a:p>
            <a:pPr marL="0" indent="0" eaLnBrk="1" hangingPunct="1">
              <a:buNone/>
            </a:pPr>
            <a:r>
              <a:rPr lang="en-US" altLang="en-US" sz="2200" dirty="0" smtClean="0"/>
              <a:t>Michelle Rogers</a:t>
            </a:r>
          </a:p>
          <a:p>
            <a:pPr marL="0" indent="0" eaLnBrk="1" hangingPunct="1">
              <a:buNone/>
            </a:pPr>
            <a:r>
              <a:rPr lang="en-US" altLang="en-US" sz="2200" dirty="0" smtClean="0"/>
              <a:t>Heather Witsman</a:t>
            </a:r>
          </a:p>
          <a:p>
            <a:pPr marL="0" indent="0" eaLnBrk="1" hangingPunct="1">
              <a:buNone/>
            </a:pPr>
            <a:r>
              <a:rPr lang="en-US" altLang="en-US" sz="2200" dirty="0" smtClean="0"/>
              <a:t/>
            </a:r>
            <a:br>
              <a:rPr lang="en-US" altLang="en-US" sz="2200" dirty="0" smtClean="0"/>
            </a:br>
            <a:r>
              <a:rPr lang="en-US" altLang="en-US" sz="2200" dirty="0" smtClean="0"/>
              <a:t>(317) 650-6848</a:t>
            </a:r>
          </a:p>
          <a:p>
            <a:pPr marL="0" indent="0" eaLnBrk="1" hangingPunct="1">
              <a:buNone/>
            </a:pPr>
            <a:r>
              <a:rPr lang="en-US" altLang="en-US" sz="2200" dirty="0" smtClean="0"/>
              <a:t>(317) 719-3546</a:t>
            </a:r>
          </a:p>
          <a:p>
            <a:pPr marL="0" indent="0" eaLnBrk="1" hangingPunct="1">
              <a:buNone/>
            </a:pPr>
            <a:r>
              <a:rPr lang="en-US" altLang="en-US" sz="2200" dirty="0" smtClean="0"/>
              <a:t>(317) 650-6157</a:t>
            </a:r>
          </a:p>
          <a:p>
            <a:pPr marL="0" indent="0" eaLnBrk="1" hangingPunct="1">
              <a:buNone/>
            </a:pPr>
            <a:r>
              <a:rPr lang="en-US" altLang="en-US" sz="2200" dirty="0" smtClean="0"/>
              <a:t>(317) 650-5254</a:t>
            </a:r>
          </a:p>
          <a:p>
            <a:pPr marL="0" indent="0" eaLnBrk="1" hangingPunct="1">
              <a:buNone/>
            </a:pPr>
            <a:r>
              <a:rPr lang="en-US" altLang="en-US" sz="2200" dirty="0" smtClean="0"/>
              <a:t>(317) 650-4444</a:t>
            </a:r>
          </a:p>
          <a:p>
            <a:pPr marL="0" indent="0" eaLnBrk="1" hangingPunct="1">
              <a:buNone/>
            </a:pPr>
            <a:r>
              <a:rPr lang="en-US" altLang="en-US" sz="2200" dirty="0" smtClean="0"/>
              <a:t>(317) 607-7524</a:t>
            </a:r>
          </a:p>
          <a:p>
            <a:pPr marL="0" indent="0" eaLnBrk="1" hangingPunct="1">
              <a:buNone/>
            </a:pPr>
            <a:r>
              <a:rPr lang="en-US" altLang="en-US" sz="2200" dirty="0" smtClean="0"/>
              <a:t>(317) 650-3932</a:t>
            </a:r>
          </a:p>
          <a:p>
            <a:pPr marL="0" indent="0" eaLnBrk="1" hangingPunct="1">
              <a:buNone/>
            </a:pPr>
            <a:r>
              <a:rPr lang="en-US" altLang="en-US" sz="2200" dirty="0" smtClean="0"/>
              <a:t>(317) 650-2497</a:t>
            </a:r>
          </a:p>
          <a:p>
            <a:pPr marL="0" indent="0" eaLnBrk="1" hangingPunct="1">
              <a:buNone/>
            </a:pPr>
            <a:r>
              <a:rPr lang="en-US" altLang="en-US" sz="2200" dirty="0" smtClean="0"/>
              <a:t>(317) 677-2667</a:t>
            </a:r>
          </a:p>
          <a:p>
            <a:pPr marL="0" indent="0" eaLnBrk="1" hangingPunct="1">
              <a:buNone/>
            </a:pPr>
            <a:r>
              <a:rPr lang="en-US" altLang="en-US" sz="2200" dirty="0" smtClean="0"/>
              <a:t>(317) 650-2508</a:t>
            </a:r>
          </a:p>
          <a:p>
            <a:pPr marL="0" indent="0" eaLnBrk="1" hangingPunct="1">
              <a:buNone/>
            </a:pPr>
            <a:r>
              <a:rPr lang="en-US" altLang="en-US" sz="2200" dirty="0" smtClean="0"/>
              <a:t>(317) 447-2941</a:t>
            </a:r>
          </a:p>
          <a:p>
            <a:pPr marL="0" indent="0" eaLnBrk="1" hangingPunct="1">
              <a:buNone/>
            </a:pPr>
            <a:r>
              <a:rPr lang="en-US" altLang="en-US" sz="2200" dirty="0" smtClean="0"/>
              <a:t>(317) 694-3017</a:t>
            </a:r>
          </a:p>
          <a:p>
            <a:pPr marL="0" indent="0" eaLnBrk="1" hangingPunct="1">
              <a:buNone/>
            </a:pPr>
            <a:endParaRPr lang="en-US" altLang="en-US" sz="2200" dirty="0" smtClean="0">
              <a:hlinkClick r:id="rId3"/>
            </a:endParaRPr>
          </a:p>
          <a:p>
            <a:pPr marL="0" indent="0" eaLnBrk="1" hangingPunct="1">
              <a:buNone/>
            </a:pPr>
            <a:r>
              <a:rPr lang="en-US" altLang="en-US" sz="2200" dirty="0" smtClean="0">
                <a:hlinkClick r:id="rId3"/>
              </a:rPr>
              <a:t>mbucy@dlgf.in.gov</a:t>
            </a:r>
            <a:endParaRPr lang="en-US" altLang="en-US" sz="2200" dirty="0" smtClean="0"/>
          </a:p>
          <a:p>
            <a:pPr marL="0" indent="0" eaLnBrk="1" hangingPunct="1">
              <a:buNone/>
            </a:pPr>
            <a:r>
              <a:rPr lang="en-US" altLang="en-US" sz="2200" dirty="0" smtClean="0">
                <a:hlinkClick r:id="rId4"/>
              </a:rPr>
              <a:t>rburke@dlgf.in.gov</a:t>
            </a:r>
            <a:endParaRPr lang="en-US" altLang="en-US" sz="2200" dirty="0" smtClean="0"/>
          </a:p>
          <a:p>
            <a:pPr marL="0" indent="0" eaLnBrk="1" hangingPunct="1">
              <a:buNone/>
            </a:pPr>
            <a:r>
              <a:rPr lang="en-US" altLang="en-US" sz="2200" dirty="0" smtClean="0">
                <a:hlinkClick r:id="rId5"/>
              </a:rPr>
              <a:t>kchattin@dlgf.in.gov</a:t>
            </a:r>
            <a:endParaRPr lang="en-US" altLang="en-US" sz="2200" dirty="0" smtClean="0"/>
          </a:p>
          <a:p>
            <a:pPr marL="0" indent="0" eaLnBrk="1" hangingPunct="1">
              <a:buNone/>
            </a:pPr>
            <a:r>
              <a:rPr lang="en-US" altLang="en-US" sz="2200" dirty="0" smtClean="0">
                <a:hlinkClick r:id="rId6"/>
              </a:rPr>
              <a:t>ghelton@dlgf.in.gov</a:t>
            </a:r>
            <a:endParaRPr lang="en-US" altLang="en-US" sz="2200" dirty="0" smtClean="0"/>
          </a:p>
          <a:p>
            <a:pPr marL="0" indent="0" eaLnBrk="1" hangingPunct="1">
              <a:buNone/>
            </a:pPr>
            <a:r>
              <a:rPr lang="en-US" altLang="en-US" sz="2200" dirty="0" smtClean="0">
                <a:hlinkClick r:id="rId7"/>
              </a:rPr>
              <a:t>whudson@dlgf.in.gov</a:t>
            </a:r>
            <a:endParaRPr lang="en-US" altLang="en-US" sz="2200" dirty="0" smtClean="0"/>
          </a:p>
          <a:p>
            <a:pPr marL="0" indent="0" eaLnBrk="1" hangingPunct="1">
              <a:buNone/>
            </a:pPr>
            <a:r>
              <a:rPr lang="en-US" altLang="en-US" sz="2200" dirty="0" smtClean="0">
                <a:hlinkClick r:id="rId8"/>
              </a:rPr>
              <a:t>vneeley@dlgf.in.gov</a:t>
            </a:r>
            <a:endParaRPr lang="en-US" altLang="en-US" sz="2200" dirty="0" smtClean="0"/>
          </a:p>
          <a:p>
            <a:pPr marL="0" indent="0" eaLnBrk="1" hangingPunct="1">
              <a:buNone/>
            </a:pPr>
            <a:r>
              <a:rPr lang="en-US" altLang="en-US" sz="2200" dirty="0" smtClean="0">
                <a:hlinkClick r:id="rId9"/>
              </a:rPr>
              <a:t>robnorris@dlgf.IN.gov</a:t>
            </a:r>
            <a:endParaRPr lang="en-US" altLang="en-US" sz="2200" dirty="0" smtClean="0"/>
          </a:p>
          <a:p>
            <a:pPr marL="0" indent="0" eaLnBrk="1" hangingPunct="1">
              <a:buNone/>
            </a:pPr>
            <a:r>
              <a:rPr lang="en-US" altLang="en-US" sz="2200" dirty="0" smtClean="0">
                <a:hlinkClick r:id="rId10"/>
              </a:rPr>
              <a:t>kott@dlgf.in.gov</a:t>
            </a:r>
            <a:endParaRPr lang="en-US" altLang="en-US" sz="2200" dirty="0" smtClean="0"/>
          </a:p>
          <a:p>
            <a:pPr marL="0" indent="0" eaLnBrk="1" hangingPunct="1">
              <a:buNone/>
            </a:pPr>
            <a:r>
              <a:rPr lang="en-US" altLang="en-US" sz="2200" dirty="0" smtClean="0">
                <a:hlinkClick r:id="rId11"/>
              </a:rPr>
              <a:t>dray@dlgf.in.gov</a:t>
            </a:r>
            <a:endParaRPr lang="en-US" altLang="en-US" sz="2200" dirty="0" smtClean="0"/>
          </a:p>
          <a:p>
            <a:pPr marL="0" indent="0" eaLnBrk="1" hangingPunct="1">
              <a:buNone/>
            </a:pPr>
            <a:r>
              <a:rPr lang="en-US" altLang="en-US" sz="2200" dirty="0" smtClean="0">
                <a:hlinkClick r:id="rId12"/>
              </a:rPr>
              <a:t>jrobertson@dlgf.in.gov</a:t>
            </a:r>
            <a:endParaRPr lang="en-US" altLang="en-US" sz="2200" dirty="0" smtClean="0"/>
          </a:p>
          <a:p>
            <a:pPr marL="0" indent="0" eaLnBrk="1" hangingPunct="1">
              <a:buNone/>
            </a:pPr>
            <a:r>
              <a:rPr lang="en-US" altLang="en-US" sz="2200" dirty="0" smtClean="0">
                <a:hlinkClick r:id="rId13"/>
              </a:rPr>
              <a:t>mrogers@dlgf.in.gov</a:t>
            </a:r>
            <a:endParaRPr lang="en-US" altLang="en-US" sz="2200" dirty="0" smtClean="0"/>
          </a:p>
          <a:p>
            <a:pPr marL="0" indent="0" eaLnBrk="1" hangingPunct="1">
              <a:buNone/>
            </a:pPr>
            <a:r>
              <a:rPr lang="en-US" altLang="en-US" sz="2200" dirty="0" smtClean="0">
                <a:hlinkClick r:id="rId14"/>
              </a:rPr>
              <a:t>hwitsman@dlgf.in.gov</a:t>
            </a:r>
            <a:endParaRPr altLang="en-US" sz="22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EC214E-8D7B-4726-BCAA-F73B56E79254}" type="slidenum">
              <a:rPr lang="en-US" altLang="en-US" smtClean="0"/>
              <a:pPr>
                <a:defRPr/>
              </a:pPr>
              <a:t>34</a:t>
            </a:fld>
            <a:endParaRPr lang="en-US" altLang="en-US" dirty="0"/>
          </a:p>
        </p:txBody>
      </p:sp>
      <p:sp>
        <p:nvSpPr>
          <p:cNvPr id="5" name="Content Placeholder 12"/>
          <p:cNvSpPr txBox="1">
            <a:spLocks/>
          </p:cNvSpPr>
          <p:nvPr/>
        </p:nvSpPr>
        <p:spPr bwMode="auto">
          <a:xfrm>
            <a:off x="457200" y="1524000"/>
            <a:ext cx="8229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lang="en-US" sz="3200">
                <a:solidFill>
                  <a:srgbClr val="003399"/>
                </a:solidFill>
                <a:latin typeface="Calibri" pitchFamily="34" charset="0"/>
                <a:ea typeface="+mn-ea"/>
                <a:cs typeface="+mn-cs"/>
              </a:defRPr>
            </a:lvl1pPr>
            <a:lvl2pPr marL="915988" indent="-457200" algn="l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lang="en-US" sz="3200">
                <a:solidFill>
                  <a:srgbClr val="003399"/>
                </a:solidFill>
                <a:latin typeface="Calibri" pitchFamily="34" charset="0"/>
                <a:ea typeface="+mn-ea"/>
                <a:cs typeface="+mn-cs"/>
              </a:defRPr>
            </a:lvl2pPr>
            <a:lvl3pPr marL="1371600" indent="-457200" algn="l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lang="en-US" sz="3200">
                <a:solidFill>
                  <a:srgbClr val="003399"/>
                </a:solidFill>
                <a:latin typeface="Calibri" pitchFamily="34" charset="0"/>
                <a:ea typeface="+mn-ea"/>
                <a:cs typeface="+mn-cs"/>
              </a:defRPr>
            </a:lvl3pPr>
            <a:lvl4pPr marL="1828800" indent="-457200" algn="l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lang="en-US" sz="3200">
                <a:solidFill>
                  <a:srgbClr val="003399"/>
                </a:solidFill>
                <a:latin typeface="Calibri" pitchFamily="34" charset="0"/>
                <a:ea typeface="+mn-ea"/>
                <a:cs typeface="+mn-cs"/>
              </a:defRPr>
            </a:lvl4pPr>
            <a:lvl5pPr marL="2286000" indent="-457200" algn="l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lang="en-US" sz="3200">
                <a:solidFill>
                  <a:srgbClr val="003399"/>
                </a:solidFill>
                <a:latin typeface="Calibri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kern="0" dirty="0"/>
              <a:t>County assignments can be found at: </a:t>
            </a:r>
            <a:r>
              <a:rPr lang="en-US" sz="2000" kern="0" dirty="0" smtClean="0">
                <a:hlinkClick r:id="rId15"/>
              </a:rPr>
              <a:t>www.in.gov/dlgf/files/Field_Rep_Map_-_Budget.pdf</a:t>
            </a:r>
            <a:r>
              <a:rPr lang="en-US" sz="2000" kern="0" dirty="0" smtClean="0"/>
              <a:t>. </a:t>
            </a: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79652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FAQ #1: Transition in Gateway</a:t>
            </a:r>
            <a:endParaRPr lang="en-US" altLang="en-US" dirty="0"/>
          </a:p>
        </p:txBody>
      </p:sp>
      <p:sp>
        <p:nvSpPr>
          <p:cNvPr id="11267" name="Content Placeholder 18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257800"/>
          </a:xfrm>
        </p:spPr>
        <p:txBody>
          <a:bodyPr/>
          <a:lstStyle/>
          <a:p>
            <a:pPr marL="458788" lvl="1" indent="0">
              <a:buNone/>
            </a:pPr>
            <a:r>
              <a:rPr lang="en-US" altLang="en-US" sz="2400" dirty="0" smtClean="0"/>
              <a:t>The General fund’s amounts will be entered in Gateway through the Education fund.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C214E-8D7B-4726-BCAA-F73B56E79254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14400" y="2301847"/>
            <a:ext cx="7772400" cy="1562128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u="sng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General Fund’s Amounts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Current Year Financial Worksheet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Form 2 Revenue Estimates Column A (Last half of 2018)</a:t>
            </a:r>
            <a:endParaRPr lang="en-U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Left Arrow 7"/>
          <p:cNvSpPr/>
          <p:nvPr/>
        </p:nvSpPr>
        <p:spPr>
          <a:xfrm rot="16200000">
            <a:off x="4388099" y="4157327"/>
            <a:ext cx="367800" cy="390695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914400" y="4702147"/>
            <a:ext cx="7772400" cy="1562128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u="sng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Entered into Gateway’s Education Fund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Current Year Financial Worksheet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Form </a:t>
            </a:r>
            <a: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 Revenue Estimates Column A (Last half of 2018)</a:t>
            </a:r>
          </a:p>
        </p:txBody>
      </p:sp>
    </p:spTree>
    <p:extLst>
      <p:ext uri="{BB962C8B-B14F-4D97-AF65-F5344CB8AC3E}">
        <p14:creationId xmlns:p14="http://schemas.microsoft.com/office/powerpoint/2010/main" val="31465718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ontent Placeholder 18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 marL="458788" lvl="1" indent="0">
              <a:buNone/>
            </a:pPr>
            <a:r>
              <a:rPr lang="en-US" altLang="en-US" sz="2400" dirty="0"/>
              <a:t>The Operations fund’s fields will be a total of the funds being replaced by it in the following forms</a:t>
            </a:r>
            <a:r>
              <a:rPr lang="en-US" altLang="en-US" sz="2400" dirty="0" smtClean="0"/>
              <a:t>:</a:t>
            </a:r>
          </a:p>
          <a:p>
            <a:pPr marL="1376363" lvl="1"/>
            <a:r>
              <a:rPr lang="en-US" altLang="en-US" sz="2400" dirty="0" smtClean="0"/>
              <a:t>Current </a:t>
            </a:r>
            <a:r>
              <a:rPr lang="en-US" altLang="en-US" sz="2400" dirty="0"/>
              <a:t>Year Financial </a:t>
            </a:r>
            <a:r>
              <a:rPr lang="en-US" altLang="en-US" sz="2400" dirty="0" smtClean="0"/>
              <a:t>Worksheet.</a:t>
            </a:r>
            <a:endParaRPr lang="en-US" altLang="en-US" sz="2400" dirty="0"/>
          </a:p>
          <a:p>
            <a:pPr lvl="2"/>
            <a:r>
              <a:rPr lang="en-US" altLang="en-US" sz="2400" dirty="0"/>
              <a:t>Form 2 revenues for the last 6 months of </a:t>
            </a:r>
            <a:r>
              <a:rPr lang="en-US" altLang="en-US" sz="2400" dirty="0" smtClean="0"/>
              <a:t>2018.</a:t>
            </a:r>
            <a:endParaRPr lang="en-US" altLang="en-US" sz="2400" dirty="0"/>
          </a:p>
        </p:txBody>
      </p:sp>
      <p:sp>
        <p:nvSpPr>
          <p:cNvPr id="13327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FAQ #1: </a:t>
            </a:r>
            <a:r>
              <a:rPr lang="en-US" altLang="en-US" dirty="0"/>
              <a:t>Transition in Gateway</a:t>
            </a:r>
            <a:endParaRPr lang="en-US" alt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457199" y="3124200"/>
            <a:ext cx="2514599" cy="3174864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Transportation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Bus Replacement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Capital Projects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Art Association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Historical Society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Public Playground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Racial Balance 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3459573" y="3124200"/>
            <a:ext cx="2484028" cy="3200399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u="sng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Total all Funds’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u="sng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CYFW fields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Form 2 Column A revenue estimates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0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2" name="Left Arrow 41"/>
          <p:cNvSpPr/>
          <p:nvPr/>
        </p:nvSpPr>
        <p:spPr>
          <a:xfrm rot="10800000">
            <a:off x="3048001" y="4648200"/>
            <a:ext cx="367800" cy="390695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Left Arrow 42"/>
          <p:cNvSpPr/>
          <p:nvPr/>
        </p:nvSpPr>
        <p:spPr>
          <a:xfrm rot="10800000">
            <a:off x="6019801" y="4648199"/>
            <a:ext cx="367800" cy="390695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ounded Rectangle 39"/>
          <p:cNvSpPr/>
          <p:nvPr/>
        </p:nvSpPr>
        <p:spPr>
          <a:xfrm>
            <a:off x="6463800" y="3124200"/>
            <a:ext cx="2223001" cy="3186181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Enter totals into the Operations Fund’s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CYFW &amp; Form 2</a:t>
            </a:r>
            <a:r>
              <a:rPr lang="en-US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2000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797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7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FAQ #1: Transition in Gateway</a:t>
            </a:r>
          </a:p>
        </p:txBody>
      </p:sp>
      <p:sp>
        <p:nvSpPr>
          <p:cNvPr id="30" name="Content Placehold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z="2900" dirty="0" smtClean="0"/>
              <a:t>An Excel worksheet will be released that assists schools in totaling their CYFW amounts.</a:t>
            </a:r>
          </a:p>
          <a:p>
            <a:pPr lvl="1"/>
            <a:r>
              <a:rPr lang="en-US" altLang="en-US" sz="2900" dirty="0" smtClean="0"/>
              <a:t>The CYFW fields will be entered for each of the funds that are being replaced by the Operations fund and a summary column will provide the totaled amounts to be entered in Gateway.</a:t>
            </a:r>
          </a:p>
          <a:p>
            <a:pPr lvl="1"/>
            <a:r>
              <a:rPr lang="en-US" altLang="en-US" sz="2900" dirty="0" smtClean="0"/>
              <a:t>Schools are to submit the completed worksheet along with their budget documents.</a:t>
            </a:r>
            <a:endParaRPr lang="en-US" altLang="en-US" sz="2900" dirty="0"/>
          </a:p>
        </p:txBody>
      </p:sp>
    </p:spTree>
    <p:extLst>
      <p:ext uri="{BB962C8B-B14F-4D97-AF65-F5344CB8AC3E}">
        <p14:creationId xmlns:p14="http://schemas.microsoft.com/office/powerpoint/2010/main" val="7817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7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FAQ #1: </a:t>
            </a:r>
            <a:r>
              <a:rPr lang="en-US" altLang="en-US" dirty="0"/>
              <a:t>Transition in Gateway</a:t>
            </a:r>
            <a:endParaRPr lang="en-US" alt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52601"/>
            <a:ext cx="8225818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98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FAQ #2: Form 1 Line Items</a:t>
            </a:r>
            <a:endParaRPr lang="en-US" altLang="en-US" dirty="0"/>
          </a:p>
        </p:txBody>
      </p:sp>
      <p:sp>
        <p:nvSpPr>
          <p:cNvPr id="11267" name="Content Placehold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b="1" i="1" dirty="0" smtClean="0"/>
              <a:t>My Form 1 line items didn’t rollover from last year to the Education and Operations funds. How can I restore these values?</a:t>
            </a:r>
          </a:p>
          <a:p>
            <a:pPr lvl="1"/>
            <a:r>
              <a:rPr lang="en-US" altLang="en-US" sz="2800" dirty="0" smtClean="0"/>
              <a:t>Some expenditures will be paid from a different fund in 2019.</a:t>
            </a:r>
          </a:p>
          <a:p>
            <a:pPr lvl="1"/>
            <a:r>
              <a:rPr lang="en-US" altLang="en-US" sz="2800" dirty="0" smtClean="0"/>
              <a:t>The DLGF issued a memo and waiver on June 6 that describes a possible rollover option. If desired, the waiver can be signed and returned.</a:t>
            </a:r>
          </a:p>
          <a:p>
            <a:pPr lvl="1"/>
            <a:r>
              <a:rPr lang="en-US" altLang="en-US" sz="2800" dirty="0" smtClean="0"/>
              <a:t>By completing the form, the school acknowledges they are responsible for ensuring the line items are entered correctly pursuant to HEA 1009 and HEA 1167.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C214E-8D7B-4726-BCAA-F73B56E79254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132622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FAQ #2: Form 1 Line Items</a:t>
            </a:r>
            <a:endParaRPr lang="en-US" altLang="en-US" dirty="0"/>
          </a:p>
        </p:txBody>
      </p:sp>
      <p:sp>
        <p:nvSpPr>
          <p:cNvPr id="11267" name="Content Placehold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Once submitted, all departments (program accounts) and unique line items from 2018 will be rolled over into Education and Operations funds.</a:t>
            </a:r>
          </a:p>
          <a:p>
            <a:endParaRPr lang="en-US" altLang="en-US" sz="2400" dirty="0" smtClean="0"/>
          </a:p>
          <a:p>
            <a:endParaRPr lang="en-US" altLang="en-US" sz="2400" dirty="0" smtClean="0"/>
          </a:p>
          <a:p>
            <a:endParaRPr lang="en-US" altLang="en-US" sz="2400" dirty="0" smtClean="0"/>
          </a:p>
          <a:p>
            <a:endParaRPr lang="en-US" altLang="en-US" sz="2400" dirty="0" smtClean="0"/>
          </a:p>
          <a:p>
            <a:endParaRPr lang="en-US" altLang="en-US" sz="2400" dirty="0" smtClean="0"/>
          </a:p>
          <a:p>
            <a:endParaRPr lang="en-US" altLang="en-US" sz="4000" dirty="0" smtClean="0"/>
          </a:p>
          <a:p>
            <a:r>
              <a:rPr lang="en-US" altLang="en-US" sz="2400" dirty="0" smtClean="0"/>
              <a:t>Schools also have the option to manually enter their Form 1 or populate it with an upload from their software vendor.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C214E-8D7B-4726-BCAA-F73B56E79254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29638" y="2971801"/>
            <a:ext cx="2463411" cy="1947702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000" b="1" dirty="0" smtClean="0"/>
              <a:t>All Departments and Lines Items will be combined for funds being replaced.</a:t>
            </a:r>
            <a:endParaRPr lang="en-US" sz="2000" dirty="0"/>
          </a:p>
        </p:txBody>
      </p:sp>
      <p:sp>
        <p:nvSpPr>
          <p:cNvPr id="7" name="Rounded Rectangle 6"/>
          <p:cNvSpPr/>
          <p:nvPr/>
        </p:nvSpPr>
        <p:spPr>
          <a:xfrm>
            <a:off x="3425754" y="2971800"/>
            <a:ext cx="2422419" cy="1947702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Excluding duplicates, these will all be populated into their respective new funds.</a:t>
            </a:r>
          </a:p>
        </p:txBody>
      </p:sp>
      <p:sp>
        <p:nvSpPr>
          <p:cNvPr id="8" name="Left Arrow 7"/>
          <p:cNvSpPr/>
          <p:nvPr/>
        </p:nvSpPr>
        <p:spPr>
          <a:xfrm rot="10800000">
            <a:off x="2981754" y="3674169"/>
            <a:ext cx="367800" cy="530820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Left Arrow 8"/>
          <p:cNvSpPr/>
          <p:nvPr/>
        </p:nvSpPr>
        <p:spPr>
          <a:xfrm rot="10800000">
            <a:off x="5992240" y="3674169"/>
            <a:ext cx="367800" cy="530820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6397554" y="2971800"/>
            <a:ext cx="2261685" cy="1947702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Schools are responsible for changing line items pursuant to HEA 1009 and HEA 1167.</a:t>
            </a:r>
          </a:p>
        </p:txBody>
      </p:sp>
    </p:spTree>
    <p:extLst>
      <p:ext uri="{BB962C8B-B14F-4D97-AF65-F5344CB8AC3E}">
        <p14:creationId xmlns:p14="http://schemas.microsoft.com/office/powerpoint/2010/main" val="23035319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LGF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56699</TotalTime>
  <Words>2350</Words>
  <Application>Microsoft Office PowerPoint</Application>
  <PresentationFormat>On-screen Show (4:3)</PresentationFormat>
  <Paragraphs>364</Paragraphs>
  <Slides>34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Arial</vt:lpstr>
      <vt:lpstr>Calibri</vt:lpstr>
      <vt:lpstr>DLGF Template</vt:lpstr>
      <vt:lpstr>HEA 1009 &amp; HEA 1167 Frequently Asked Questions</vt:lpstr>
      <vt:lpstr>Purpose of Today’s Presentation</vt:lpstr>
      <vt:lpstr>FAQ #1: Transition in Gateway</vt:lpstr>
      <vt:lpstr>FAQ #1: Transition in Gateway</vt:lpstr>
      <vt:lpstr>FAQ #1: Transition in Gateway</vt:lpstr>
      <vt:lpstr>FAQ #1: Transition in Gateway</vt:lpstr>
      <vt:lpstr>FAQ #1: Transition in Gateway</vt:lpstr>
      <vt:lpstr>FAQ #2: Form 1 Line Items</vt:lpstr>
      <vt:lpstr>FAQ #2: Form 1 Line Items</vt:lpstr>
      <vt:lpstr>FAQ #3: Transfers in 2019 </vt:lpstr>
      <vt:lpstr>FAQ #3: Transfers in 2019 </vt:lpstr>
      <vt:lpstr>FAQ #3 Transfers in 2019 </vt:lpstr>
      <vt:lpstr>FAQ #4: Capital Projects Line 7</vt:lpstr>
      <vt:lpstr>FAQ #4: Capital Projects Line 7</vt:lpstr>
      <vt:lpstr>FAQ #4: Capital Projects Line 7</vt:lpstr>
      <vt:lpstr>FAQ #5 : Miscellaneous Revenues</vt:lpstr>
      <vt:lpstr>FAQ #6: Newspaper Advertisements</vt:lpstr>
      <vt:lpstr>FAQ #6: Newspaper Advertisements</vt:lpstr>
      <vt:lpstr>FAQ #6: Newspaper Advertisements</vt:lpstr>
      <vt:lpstr>FAQ #6: Newspaper Advertisements</vt:lpstr>
      <vt:lpstr>FAQ #7: Bus Replacement Plan Changes</vt:lpstr>
      <vt:lpstr>FAQ #7: Bus Replacement Plan Changes</vt:lpstr>
      <vt:lpstr>FAQ #7: Bus Replacement Plan Changes</vt:lpstr>
      <vt:lpstr>FAQ #7: Capital Projects Plan Changes</vt:lpstr>
      <vt:lpstr>FAQ #7: Capital Projects Plan Changes</vt:lpstr>
      <vt:lpstr>FAQ #7: Capital Projects Plan Changes</vt:lpstr>
      <vt:lpstr>FAQ #7: Capital Projects Plan Changes</vt:lpstr>
      <vt:lpstr>FAQ #7: Capital Projects Plan Changes</vt:lpstr>
      <vt:lpstr>FAQ #7: Capital Projects Plan Changes</vt:lpstr>
      <vt:lpstr>FAQ #7: Capital Projects Plan Changes</vt:lpstr>
      <vt:lpstr>Bus Replacement and Capital Projects Flow Chart</vt:lpstr>
      <vt:lpstr>FAQ #8 : Should these be Submitted?</vt:lpstr>
      <vt:lpstr>Contact the Department</vt:lpstr>
      <vt:lpstr>Budget Field Staff</vt:lpstr>
    </vt:vector>
  </TitlesOfParts>
  <Company>State of Indiana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 1009 &amp; HEA 1167_x000b_Frequently Asked Questions</dc:title>
  <dc:creator>mparkinson</dc:creator>
  <cp:lastModifiedBy>Banks, Jenny</cp:lastModifiedBy>
  <cp:revision>1026</cp:revision>
  <cp:lastPrinted>2018-06-18T15:47:23Z</cp:lastPrinted>
  <dcterms:created xsi:type="dcterms:W3CDTF">2015-03-31T14:51:59Z</dcterms:created>
  <dcterms:modified xsi:type="dcterms:W3CDTF">2018-07-11T18:29:29Z</dcterms:modified>
</cp:coreProperties>
</file>