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68" r:id="rId5"/>
  </p:sldMasterIdLst>
  <p:notesMasterIdLst>
    <p:notesMasterId r:id="rId43"/>
  </p:notesMasterIdLst>
  <p:handoutMasterIdLst>
    <p:handoutMasterId r:id="rId44"/>
  </p:handoutMasterIdLst>
  <p:sldIdLst>
    <p:sldId id="473" r:id="rId6"/>
    <p:sldId id="438" r:id="rId7"/>
    <p:sldId id="523" r:id="rId8"/>
    <p:sldId id="524" r:id="rId9"/>
    <p:sldId id="256" r:id="rId10"/>
    <p:sldId id="525" r:id="rId11"/>
    <p:sldId id="387" r:id="rId12"/>
    <p:sldId id="388" r:id="rId13"/>
    <p:sldId id="391" r:id="rId14"/>
    <p:sldId id="458" r:id="rId15"/>
    <p:sldId id="526" r:id="rId16"/>
    <p:sldId id="452" r:id="rId17"/>
    <p:sldId id="555" r:id="rId18"/>
    <p:sldId id="556" r:id="rId19"/>
    <p:sldId id="559" r:id="rId20"/>
    <p:sldId id="529" r:id="rId21"/>
    <p:sldId id="489" r:id="rId22"/>
    <p:sldId id="519" r:id="rId23"/>
    <p:sldId id="534" r:id="rId24"/>
    <p:sldId id="533" r:id="rId25"/>
    <p:sldId id="535" r:id="rId26"/>
    <p:sldId id="514" r:id="rId27"/>
    <p:sldId id="557" r:id="rId28"/>
    <p:sldId id="536" r:id="rId29"/>
    <p:sldId id="544" r:id="rId30"/>
    <p:sldId id="543" r:id="rId31"/>
    <p:sldId id="527" r:id="rId32"/>
    <p:sldId id="496" r:id="rId33"/>
    <p:sldId id="558" r:id="rId34"/>
    <p:sldId id="545" r:id="rId35"/>
    <p:sldId id="548" r:id="rId36"/>
    <p:sldId id="547" r:id="rId37"/>
    <p:sldId id="551" r:id="rId38"/>
    <p:sldId id="530" r:id="rId39"/>
    <p:sldId id="404" r:id="rId40"/>
    <p:sldId id="406" r:id="rId41"/>
    <p:sldId id="560" r:id="rId42"/>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44" userDrawn="1">
          <p15:clr>
            <a:srgbClr val="A4A3A4"/>
          </p15:clr>
        </p15:guide>
        <p15:guide id="2" pos="468"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elker, Catherine" initials="WC" lastIdx="4" clrIdx="0">
    <p:extLst>
      <p:ext uri="{19B8F6BF-5375-455C-9EA6-DF929625EA0E}">
        <p15:presenceInfo xmlns:p15="http://schemas.microsoft.com/office/powerpoint/2012/main" userId="S::0294454131@FEMA.DHS.GOV::b60b70ef-6053-4daa-9466-3109f614b102" providerId="AD"/>
      </p:ext>
    </p:extLst>
  </p:cmAuthor>
  <p:cmAuthor id="2" name="Pardee, Jackie [USA]" initials="PJ[" lastIdx="15" clrIdx="1">
    <p:extLst>
      <p:ext uri="{19B8F6BF-5375-455C-9EA6-DF929625EA0E}">
        <p15:presenceInfo xmlns:p15="http://schemas.microsoft.com/office/powerpoint/2012/main" userId="S::603292@bah.com::4927d7fb-61ac-4630-9f9f-3c67acdb456d" providerId="AD"/>
      </p:ext>
    </p:extLst>
  </p:cmAuthor>
  <p:cmAuthor id="3" name="Leonard, Colleen [USA]" initials="LC[" lastIdx="21" clrIdx="2">
    <p:extLst>
      <p:ext uri="{19B8F6BF-5375-455C-9EA6-DF929625EA0E}">
        <p15:presenceInfo xmlns:p15="http://schemas.microsoft.com/office/powerpoint/2012/main" userId="S::570350@bah.com::443b98cf-50fb-4041-af67-189409dbf11d" providerId="AD"/>
      </p:ext>
    </p:extLst>
  </p:cmAuthor>
  <p:cmAuthor id="4" name="Phillips, Katie [USA]" initials="PK[" lastIdx="2" clrIdx="3">
    <p:extLst>
      <p:ext uri="{19B8F6BF-5375-455C-9EA6-DF929625EA0E}">
        <p15:presenceInfo xmlns:p15="http://schemas.microsoft.com/office/powerpoint/2012/main" userId="S::528759@bah.com::974f61c2-cce7-4c93-acfd-c98a1e297425" providerId="AD"/>
      </p:ext>
    </p:extLst>
  </p:cmAuthor>
  <p:cmAuthor id="5" name="Smith, Christopher [USA]" initials="SC[" lastIdx="1" clrIdx="4">
    <p:extLst>
      <p:ext uri="{19B8F6BF-5375-455C-9EA6-DF929625EA0E}">
        <p15:presenceInfo xmlns:p15="http://schemas.microsoft.com/office/powerpoint/2012/main" userId="S::608696@bah.com::fa3704ab-b973-43fe-be1a-b7fd566e82a5" providerId="AD"/>
      </p:ext>
    </p:extLst>
  </p:cmAuthor>
  <p:cmAuthor id="6" name="Lewanski, Amanda [USA]" initials="LA[" lastIdx="8" clrIdx="5">
    <p:extLst>
      <p:ext uri="{19B8F6BF-5375-455C-9EA6-DF929625EA0E}">
        <p15:presenceInfo xmlns:p15="http://schemas.microsoft.com/office/powerpoint/2012/main" userId="S::511999@bah.com::f79f7d58-ef76-4e82-80b2-3f08ccfd90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7A28"/>
    <a:srgbClr val="54872D"/>
    <a:srgbClr val="5B9331"/>
    <a:srgbClr val="005288"/>
    <a:srgbClr val="C0C2C4"/>
    <a:srgbClr val="FFFFCC"/>
    <a:srgbClr val="5A5B5D"/>
    <a:srgbClr val="005188"/>
    <a:srgbClr val="B0B1B3"/>
    <a:srgbClr val="8A8B8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4" autoAdjust="0"/>
    <p:restoredTop sz="93792" autoAdjust="0"/>
  </p:normalViewPr>
  <p:slideViewPr>
    <p:cSldViewPr snapToGrid="0">
      <p:cViewPr varScale="1">
        <p:scale>
          <a:sx n="107" d="100"/>
          <a:sy n="107" d="100"/>
        </p:scale>
        <p:origin x="720" y="102"/>
      </p:cViewPr>
      <p:guideLst>
        <p:guide orient="horz" pos="944"/>
        <p:guide pos="468"/>
      </p:guideLst>
    </p:cSldViewPr>
  </p:slideViewPr>
  <p:outlineViewPr>
    <p:cViewPr>
      <p:scale>
        <a:sx n="33" d="100"/>
        <a:sy n="33" d="100"/>
      </p:scale>
      <p:origin x="0" y="-83684"/>
    </p:cViewPr>
  </p:outlineViewPr>
  <p:notesTextViewPr>
    <p:cViewPr>
      <p:scale>
        <a:sx n="1" d="1"/>
        <a:sy n="1" d="1"/>
      </p:scale>
      <p:origin x="0" y="0"/>
    </p:cViewPr>
  </p:notesTextViewPr>
  <p:notesViewPr>
    <p:cSldViewPr snapToGrid="0">
      <p:cViewPr>
        <p:scale>
          <a:sx n="1" d="2"/>
          <a:sy n="1" d="2"/>
        </p:scale>
        <p:origin x="0" y="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6FCA97C3-C405-524D-9CBE-0BC0D8901EF2}" type="datetimeFigureOut">
              <a:rPr lang="en-US" smtClean="0"/>
              <a:t>12/17/2020</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4E3284D-1414-D044-813C-490EC2E121A8}" type="slidenum">
              <a:rPr lang="en-US" smtClean="0"/>
              <a:t>‹#›</a:t>
            </a:fld>
            <a:endParaRPr lang="en-US"/>
          </a:p>
        </p:txBody>
      </p:sp>
    </p:spTree>
    <p:extLst>
      <p:ext uri="{BB962C8B-B14F-4D97-AF65-F5344CB8AC3E}">
        <p14:creationId xmlns:p14="http://schemas.microsoft.com/office/powerpoint/2010/main" val="42653493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111BCE4-DA71-794C-BB20-C7FCCBD5454E}" type="datetimeFigureOut">
              <a:rPr lang="en-US" smtClean="0"/>
              <a:t>12/17/2020</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BAF53EF-993C-FF42-8B62-CEF57763A78D}" type="slidenum">
              <a:rPr lang="en-US" smtClean="0"/>
              <a:t>‹#›</a:t>
            </a:fld>
            <a:endParaRPr lang="en-US"/>
          </a:p>
        </p:txBody>
      </p:sp>
    </p:spTree>
    <p:extLst>
      <p:ext uri="{BB962C8B-B14F-4D97-AF65-F5344CB8AC3E}">
        <p14:creationId xmlns:p14="http://schemas.microsoft.com/office/powerpoint/2010/main" val="223717316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816116" y="4049907"/>
            <a:ext cx="4690875" cy="3912172"/>
          </a:xfrm>
          <a:prstGeom prst="rect">
            <a:avLst/>
          </a:prstGeom>
        </p:spPr>
        <p:txBody>
          <a:bodyPr lIns="83622" tIns="41811" rIns="83622" bIns="41811">
            <a:normAutofit/>
          </a:bodyPr>
          <a:lstStyle/>
          <a:p>
            <a:endParaRPr/>
          </a:p>
        </p:txBody>
      </p:sp>
    </p:spTree>
    <p:extLst>
      <p:ext uri="{BB962C8B-B14F-4D97-AF65-F5344CB8AC3E}">
        <p14:creationId xmlns:p14="http://schemas.microsoft.com/office/powerpoint/2010/main" val="16839446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endParaRPr lang="en-US"/>
          </a:p>
        </p:txBody>
      </p:sp>
    </p:spTree>
    <p:extLst>
      <p:ext uri="{BB962C8B-B14F-4D97-AF65-F5344CB8AC3E}">
        <p14:creationId xmlns:p14="http://schemas.microsoft.com/office/powerpoint/2010/main" val="7155841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BAF53EF-993C-FF42-8B62-CEF57763A78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659804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endParaRPr lang="en-US"/>
          </a:p>
        </p:txBody>
      </p:sp>
    </p:spTree>
    <p:extLst>
      <p:ext uri="{BB962C8B-B14F-4D97-AF65-F5344CB8AC3E}">
        <p14:creationId xmlns:p14="http://schemas.microsoft.com/office/powerpoint/2010/main" val="18652515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that the timing assumptions have all moved back by at least 1 month according to the CDC</a:t>
            </a:r>
          </a:p>
        </p:txBody>
      </p:sp>
      <p:sp>
        <p:nvSpPr>
          <p:cNvPr id="4" name="Slide Number Placeholder 3"/>
          <p:cNvSpPr>
            <a:spLocks noGrp="1"/>
          </p:cNvSpPr>
          <p:nvPr>
            <p:ph type="sldNum" sz="quarter" idx="5"/>
          </p:nvPr>
        </p:nvSpPr>
        <p:spPr/>
        <p:txBody>
          <a:bodyPr/>
          <a:lstStyle/>
          <a:p>
            <a:fld id="{4BAF53EF-993C-FF42-8B62-CEF57763A78D}" type="slidenum">
              <a:rPr lang="en-US" smtClean="0"/>
              <a:t>13</a:t>
            </a:fld>
            <a:endParaRPr lang="en-US"/>
          </a:p>
        </p:txBody>
      </p:sp>
    </p:spTree>
    <p:extLst>
      <p:ext uri="{BB962C8B-B14F-4D97-AF65-F5344CB8AC3E}">
        <p14:creationId xmlns:p14="http://schemas.microsoft.com/office/powerpoint/2010/main" val="25915546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*Explain that the timing assumptions have all moved back by at least 1 month according to the CDC</a:t>
            </a:r>
          </a:p>
          <a:p>
            <a:endParaRPr lang="en-US" dirty="0"/>
          </a:p>
        </p:txBody>
      </p:sp>
      <p:sp>
        <p:nvSpPr>
          <p:cNvPr id="4" name="Slide Number Placeholder 3"/>
          <p:cNvSpPr>
            <a:spLocks noGrp="1"/>
          </p:cNvSpPr>
          <p:nvPr>
            <p:ph type="sldNum" sz="quarter" idx="5"/>
          </p:nvPr>
        </p:nvSpPr>
        <p:spPr/>
        <p:txBody>
          <a:bodyPr/>
          <a:lstStyle/>
          <a:p>
            <a:fld id="{4BAF53EF-993C-FF42-8B62-CEF57763A78D}" type="slidenum">
              <a:rPr lang="en-US" smtClean="0"/>
              <a:t>14</a:t>
            </a:fld>
            <a:endParaRPr lang="en-US"/>
          </a:p>
        </p:txBody>
      </p:sp>
    </p:spTree>
    <p:extLst>
      <p:ext uri="{BB962C8B-B14F-4D97-AF65-F5344CB8AC3E}">
        <p14:creationId xmlns:p14="http://schemas.microsoft.com/office/powerpoint/2010/main" val="38431272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BAF53EF-993C-FF42-8B62-CEF57763A78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959976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endParaRPr lang="en-US"/>
          </a:p>
        </p:txBody>
      </p:sp>
    </p:spTree>
    <p:extLst>
      <p:ext uri="{BB962C8B-B14F-4D97-AF65-F5344CB8AC3E}">
        <p14:creationId xmlns:p14="http://schemas.microsoft.com/office/powerpoint/2010/main" val="42198471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endParaRPr lang="en-US"/>
          </a:p>
        </p:txBody>
      </p:sp>
    </p:spTree>
    <p:extLst>
      <p:ext uri="{BB962C8B-B14F-4D97-AF65-F5344CB8AC3E}">
        <p14:creationId xmlns:p14="http://schemas.microsoft.com/office/powerpoint/2010/main" val="10185499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AF53EF-993C-FF42-8B62-CEF57763A78D}" type="slidenum">
              <a:rPr lang="en-US" smtClean="0"/>
              <a:t>32</a:t>
            </a:fld>
            <a:endParaRPr lang="en-US"/>
          </a:p>
        </p:txBody>
      </p:sp>
    </p:spTree>
    <p:extLst>
      <p:ext uri="{BB962C8B-B14F-4D97-AF65-F5344CB8AC3E}">
        <p14:creationId xmlns:p14="http://schemas.microsoft.com/office/powerpoint/2010/main" val="2747930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endParaRPr lang="en-US"/>
          </a:p>
        </p:txBody>
      </p:sp>
    </p:spTree>
    <p:extLst>
      <p:ext uri="{BB962C8B-B14F-4D97-AF65-F5344CB8AC3E}">
        <p14:creationId xmlns:p14="http://schemas.microsoft.com/office/powerpoint/2010/main" val="113873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BAF53EF-993C-FF42-8B62-CEF57763A78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946484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BAF53EF-993C-FF42-8B62-CEF57763A78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00666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a:p>
        </p:txBody>
      </p:sp>
      <p:sp>
        <p:nvSpPr>
          <p:cNvPr id="4" name="Footer Placeholder 3"/>
          <p:cNvSpPr>
            <a:spLocks noGrp="1"/>
          </p:cNvSpPr>
          <p:nvPr>
            <p:ph type="ftr" sz="quarter" idx="10"/>
          </p:nvPr>
        </p:nvSpPr>
        <p:spPr/>
        <p:txBody>
          <a:bodyPr/>
          <a:lstStyle/>
          <a:p>
            <a:pPr>
              <a:defRPr/>
            </a:pPr>
            <a:endParaRPr lang="en-US"/>
          </a:p>
        </p:txBody>
      </p:sp>
    </p:spTree>
    <p:extLst>
      <p:ext uri="{BB962C8B-B14F-4D97-AF65-F5344CB8AC3E}">
        <p14:creationId xmlns:p14="http://schemas.microsoft.com/office/powerpoint/2010/main" val="19132896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endParaRPr lang="en-US"/>
          </a:p>
        </p:txBody>
      </p:sp>
    </p:spTree>
    <p:extLst>
      <p:ext uri="{BB962C8B-B14F-4D97-AF65-F5344CB8AC3E}">
        <p14:creationId xmlns:p14="http://schemas.microsoft.com/office/powerpoint/2010/main" val="20423275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BAF53EF-993C-FF42-8B62-CEF57763A78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531936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BAF53EF-993C-FF42-8B62-CEF57763A78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86214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BAF53EF-993C-FF42-8B62-CEF57763A78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209884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endParaRPr lang="en-US"/>
          </a:p>
        </p:txBody>
      </p:sp>
    </p:spTree>
    <p:extLst>
      <p:ext uri="{BB962C8B-B14F-4D97-AF65-F5344CB8AC3E}">
        <p14:creationId xmlns:p14="http://schemas.microsoft.com/office/powerpoint/2010/main" val="10548325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BAF53EF-993C-FF42-8B62-CEF57763A78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168659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endParaRPr lang="en-US"/>
          </a:p>
        </p:txBody>
      </p:sp>
    </p:spTree>
    <p:extLst>
      <p:ext uri="{BB962C8B-B14F-4D97-AF65-F5344CB8AC3E}">
        <p14:creationId xmlns:p14="http://schemas.microsoft.com/office/powerpoint/2010/main" val="33336431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9909" indent="-169909">
              <a:buFont typeface="Wingdings" panose="05000000000000000000" pitchFamily="2" charset="2"/>
              <a:buChar char="§"/>
            </a:pPr>
            <a:endParaRPr lang="en-US" b="0"/>
          </a:p>
          <a:p>
            <a:endParaRPr lang="en-US"/>
          </a:p>
        </p:txBody>
      </p:sp>
      <p:sp>
        <p:nvSpPr>
          <p:cNvPr id="4" name="Footer Placeholder 3"/>
          <p:cNvSpPr>
            <a:spLocks noGrp="1"/>
          </p:cNvSpPr>
          <p:nvPr>
            <p:ph type="ftr" sz="quarter" idx="10"/>
          </p:nvPr>
        </p:nvSpPr>
        <p:spPr/>
        <p:txBody>
          <a:bodyPr/>
          <a:lstStyle/>
          <a:p>
            <a:pPr>
              <a:defRPr/>
            </a:pPr>
            <a:endParaRPr lang="en-US"/>
          </a:p>
        </p:txBody>
      </p:sp>
    </p:spTree>
    <p:extLst>
      <p:ext uri="{BB962C8B-B14F-4D97-AF65-F5344CB8AC3E}">
        <p14:creationId xmlns:p14="http://schemas.microsoft.com/office/powerpoint/2010/main" val="28640386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endParaRPr lang="en-US"/>
          </a:p>
        </p:txBody>
      </p:sp>
    </p:spTree>
    <p:extLst>
      <p:ext uri="{BB962C8B-B14F-4D97-AF65-F5344CB8AC3E}">
        <p14:creationId xmlns:p14="http://schemas.microsoft.com/office/powerpoint/2010/main" val="143377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low ink)">
    <p:spTree>
      <p:nvGrpSpPr>
        <p:cNvPr id="1" name=""/>
        <p:cNvGrpSpPr/>
        <p:nvPr/>
      </p:nvGrpSpPr>
      <p:grpSpPr>
        <a:xfrm>
          <a:off x="0" y="0"/>
          <a:ext cx="0" cy="0"/>
          <a:chOff x="0" y="0"/>
          <a:chExt cx="0" cy="0"/>
        </a:xfrm>
      </p:grpSpPr>
      <p:sp>
        <p:nvSpPr>
          <p:cNvPr id="3" name="Title 2"/>
          <p:cNvSpPr>
            <a:spLocks noGrp="1"/>
          </p:cNvSpPr>
          <p:nvPr>
            <p:ph type="title"/>
          </p:nvPr>
        </p:nvSpPr>
        <p:spPr>
          <a:xfrm>
            <a:off x="738189" y="2164956"/>
            <a:ext cx="10715627" cy="743347"/>
          </a:xfrm>
        </p:spPr>
        <p:txBody>
          <a:bodyPr>
            <a:normAutofit/>
          </a:bodyPr>
          <a:lstStyle>
            <a:lvl1pPr>
              <a:defRPr sz="4000" b="0">
                <a:solidFill>
                  <a:srgbClr val="005288"/>
                </a:solidFill>
                <a:latin typeface="+mj-lt"/>
                <a:cs typeface="Arial"/>
              </a:defRPr>
            </a:lvl1pPr>
          </a:lstStyle>
          <a:p>
            <a:r>
              <a:rPr lang="en-US"/>
              <a:t>Click to edit Master title style</a:t>
            </a:r>
          </a:p>
        </p:txBody>
      </p:sp>
      <p:sp>
        <p:nvSpPr>
          <p:cNvPr id="6" name="Text Placeholder 5"/>
          <p:cNvSpPr>
            <a:spLocks noGrp="1"/>
          </p:cNvSpPr>
          <p:nvPr>
            <p:ph type="body" sz="quarter" idx="10"/>
          </p:nvPr>
        </p:nvSpPr>
        <p:spPr>
          <a:xfrm>
            <a:off x="745067" y="2895600"/>
            <a:ext cx="10708748" cy="1148366"/>
          </a:xfrm>
        </p:spPr>
        <p:txBody>
          <a:bodyPr>
            <a:normAutofit/>
          </a:bodyPr>
          <a:lstStyle>
            <a:lvl1pPr marL="0" indent="0">
              <a:buNone/>
              <a:defRPr sz="1600">
                <a:solidFill>
                  <a:srgbClr val="43484E"/>
                </a:solidFill>
                <a:latin typeface="+mj-lt"/>
                <a:cs typeface="Arial"/>
              </a:defRPr>
            </a:lvl1pPr>
          </a:lstStyle>
          <a:p>
            <a:pPr lvl="0"/>
            <a:r>
              <a:rPr lang="en-US"/>
              <a:t>Click to edit Master text styles</a:t>
            </a:r>
          </a:p>
        </p:txBody>
      </p:sp>
    </p:spTree>
    <p:extLst>
      <p:ext uri="{BB962C8B-B14F-4D97-AF65-F5344CB8AC3E}">
        <p14:creationId xmlns:p14="http://schemas.microsoft.com/office/powerpoint/2010/main" val="949440183"/>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Instruction Slide">
    <p:bg>
      <p:bgPr>
        <a:solidFill>
          <a:srgbClr val="005288"/>
        </a:solidFill>
        <a:effectLst/>
      </p:bgPr>
    </p:bg>
    <p:spTree>
      <p:nvGrpSpPr>
        <p:cNvPr id="1" name=""/>
        <p:cNvGrpSpPr/>
        <p:nvPr/>
      </p:nvGrpSpPr>
      <p:grpSpPr>
        <a:xfrm>
          <a:off x="0" y="0"/>
          <a:ext cx="0" cy="0"/>
          <a:chOff x="0" y="0"/>
          <a:chExt cx="0" cy="0"/>
        </a:xfrm>
      </p:grpSpPr>
      <p:sp>
        <p:nvSpPr>
          <p:cNvPr id="8" name="Text Placeholder 2"/>
          <p:cNvSpPr>
            <a:spLocks noGrp="1"/>
          </p:cNvSpPr>
          <p:nvPr>
            <p:ph idx="1"/>
          </p:nvPr>
        </p:nvSpPr>
        <p:spPr>
          <a:xfrm>
            <a:off x="738189" y="1523999"/>
            <a:ext cx="10715627" cy="4810125"/>
          </a:xfrm>
          <a:prstGeom prst="rect">
            <a:avLst/>
          </a:prstGeom>
        </p:spPr>
        <p:txBody>
          <a:bodyPr vert="horz" lIns="91440" tIns="45720" rIns="91440" bIns="45720" rtlCol="0">
            <a:normAutofit/>
          </a:bodyPr>
          <a:lstStyle>
            <a:lvl1pPr>
              <a:buClr>
                <a:schemeClr val="bg1"/>
              </a:buClr>
              <a:defRPr>
                <a:solidFill>
                  <a:schemeClr val="bg1"/>
                </a:solidFill>
              </a:defRPr>
            </a:lvl1pPr>
            <a:lvl2pPr>
              <a:buClr>
                <a:schemeClr val="bg1"/>
              </a:buClr>
              <a:defRPr>
                <a:solidFill>
                  <a:schemeClr val="bg1"/>
                </a:solidFill>
              </a:defRPr>
            </a:lvl2pPr>
            <a:lvl3pPr>
              <a:defRPr>
                <a:solidFill>
                  <a:schemeClr val="bg1"/>
                </a:solidFill>
              </a:defRPr>
            </a:lvl3pPr>
          </a:lstStyle>
          <a:p>
            <a:pPr lvl="0"/>
            <a:r>
              <a:rPr lang="en-US" dirty="0"/>
              <a:t>Click to edit master text styles</a:t>
            </a:r>
          </a:p>
          <a:p>
            <a:pPr lvl="1"/>
            <a:r>
              <a:rPr lang="en-US" dirty="0"/>
              <a:t>Second level</a:t>
            </a:r>
          </a:p>
          <a:p>
            <a:pPr lvl="2"/>
            <a:r>
              <a:rPr lang="en-US" dirty="0"/>
              <a:t>Third level</a:t>
            </a:r>
          </a:p>
        </p:txBody>
      </p:sp>
      <p:sp>
        <p:nvSpPr>
          <p:cNvPr id="13" name="Title 12">
            <a:extLst>
              <a:ext uri="{FF2B5EF4-FFF2-40B4-BE49-F238E27FC236}">
                <a16:creationId xmlns:a16="http://schemas.microsoft.com/office/drawing/2014/main" id="{C5415B20-894C-9F4F-8C45-42C9CA8DDC43}"/>
              </a:ext>
            </a:extLst>
          </p:cNvPr>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4" name="Text Placeholder 3">
            <a:extLst>
              <a:ext uri="{FF2B5EF4-FFF2-40B4-BE49-F238E27FC236}">
                <a16:creationId xmlns:a16="http://schemas.microsoft.com/office/drawing/2014/main" id="{52DE4742-8282-413C-97D0-D9B77C454844}"/>
              </a:ext>
            </a:extLst>
          </p:cNvPr>
          <p:cNvSpPr>
            <a:spLocks noGrp="1"/>
          </p:cNvSpPr>
          <p:nvPr>
            <p:ph type="body" sz="quarter" idx="10" hasCustomPrompt="1"/>
          </p:nvPr>
        </p:nvSpPr>
        <p:spPr>
          <a:xfrm rot="496836">
            <a:off x="7878255" y="499501"/>
            <a:ext cx="3236976" cy="649224"/>
          </a:xfrm>
          <a:solidFill>
            <a:schemeClr val="bg1"/>
          </a:solidFill>
        </p:spPr>
        <p:txBody>
          <a:bodyPr>
            <a:noAutofit/>
          </a:bodyPr>
          <a:lstStyle>
            <a:lvl1pPr marL="0" indent="0" algn="ctr">
              <a:lnSpc>
                <a:spcPct val="100000"/>
              </a:lnSpc>
              <a:spcBef>
                <a:spcPts val="0"/>
              </a:spcBef>
              <a:buNone/>
              <a:defRPr sz="1800"/>
            </a:lvl1pPr>
          </a:lstStyle>
          <a:p>
            <a:pPr lvl="0"/>
            <a:r>
              <a:rPr lang="en-US" dirty="0"/>
              <a:t>DELETE THIS SLIDE IN YOUR FINAL PRESENTATION</a:t>
            </a:r>
          </a:p>
        </p:txBody>
      </p:sp>
    </p:spTree>
    <p:extLst>
      <p:ext uri="{BB962C8B-B14F-4D97-AF65-F5344CB8AC3E}">
        <p14:creationId xmlns:p14="http://schemas.microsoft.com/office/powerpoint/2010/main" val="1262911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ext Placeholder 2"/>
          <p:cNvSpPr>
            <a:spLocks noGrp="1"/>
          </p:cNvSpPr>
          <p:nvPr>
            <p:ph idx="1"/>
          </p:nvPr>
        </p:nvSpPr>
        <p:spPr>
          <a:xfrm>
            <a:off x="738189" y="1524000"/>
            <a:ext cx="10715627" cy="41064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p:txBody>
      </p:sp>
      <p:sp>
        <p:nvSpPr>
          <p:cNvPr id="13" name="Title 12">
            <a:extLst>
              <a:ext uri="{FF2B5EF4-FFF2-40B4-BE49-F238E27FC236}">
                <a16:creationId xmlns:a16="http://schemas.microsoft.com/office/drawing/2014/main" id="{C5415B20-894C-9F4F-8C45-42C9CA8DDC43}"/>
              </a:ext>
            </a:extLst>
          </p:cNvPr>
          <p:cNvSpPr>
            <a:spLocks noGrp="1"/>
          </p:cNvSpPr>
          <p:nvPr>
            <p:ph type="title"/>
          </p:nvPr>
        </p:nvSpPr>
        <p:spPr/>
        <p:txBody>
          <a:bodyPr/>
          <a:lstStyle>
            <a:lvl1pPr>
              <a:defRPr>
                <a:solidFill>
                  <a:srgbClr val="005288"/>
                </a:solidFill>
              </a:defRPr>
            </a:lvl1pPr>
          </a:lstStyle>
          <a:p>
            <a:r>
              <a:rPr lang="en-US"/>
              <a:t>Click to edit Master title style</a:t>
            </a:r>
          </a:p>
        </p:txBody>
      </p:sp>
      <p:sp>
        <p:nvSpPr>
          <p:cNvPr id="14" name="Slide Number Placeholder 7">
            <a:extLst>
              <a:ext uri="{FF2B5EF4-FFF2-40B4-BE49-F238E27FC236}">
                <a16:creationId xmlns:a16="http://schemas.microsoft.com/office/drawing/2014/main" id="{A4106D1A-06B2-FC45-A02C-546D1A72DA3A}"/>
              </a:ext>
            </a:extLst>
          </p:cNvPr>
          <p:cNvSpPr>
            <a:spLocks noGrp="1"/>
          </p:cNvSpPr>
          <p:nvPr>
            <p:ph type="sldNum" sz="quarter" idx="12"/>
          </p:nvPr>
        </p:nvSpPr>
        <p:spPr>
          <a:xfrm>
            <a:off x="10539413" y="6173791"/>
            <a:ext cx="914403" cy="365125"/>
          </a:xfrm>
        </p:spPr>
        <p:txBody>
          <a:bodyPr/>
          <a:lstStyle>
            <a:lvl1pPr>
              <a:defRPr>
                <a:solidFill>
                  <a:srgbClr val="5A5B5D"/>
                </a:solidFill>
              </a:defRPr>
            </a:lvl1pPr>
          </a:lstStyle>
          <a:p>
            <a:fld id="{8FCC257D-A786-9244-9E17-CE618C8B9275}" type="slidenum">
              <a:rPr lang="en-US" smtClean="0"/>
              <a:pPr/>
              <a:t>‹#›</a:t>
            </a:fld>
            <a:endParaRPr lang="en-US"/>
          </a:p>
        </p:txBody>
      </p:sp>
    </p:spTree>
    <p:extLst>
      <p:ext uri="{BB962C8B-B14F-4D97-AF65-F5344CB8AC3E}">
        <p14:creationId xmlns:p14="http://schemas.microsoft.com/office/powerpoint/2010/main" val="311558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21" name="Title 1"/>
          <p:cNvSpPr>
            <a:spLocks noGrp="1"/>
          </p:cNvSpPr>
          <p:nvPr>
            <p:ph type="ctrTitle" hasCustomPrompt="1"/>
          </p:nvPr>
        </p:nvSpPr>
        <p:spPr>
          <a:xfrm>
            <a:off x="1204149" y="2300174"/>
            <a:ext cx="9746075" cy="880064"/>
          </a:xfrm>
          <a:prstGeom prst="rect">
            <a:avLst/>
          </a:prstGeom>
        </p:spPr>
        <p:txBody>
          <a:bodyPr lIns="64251" tIns="32125" rIns="64251" bIns="32125"/>
          <a:lstStyle>
            <a:lvl1pPr algn="l">
              <a:lnSpc>
                <a:spcPts val="5000"/>
              </a:lnSpc>
              <a:spcBef>
                <a:spcPts val="7500"/>
              </a:spcBef>
              <a:spcAft>
                <a:spcPts val="0"/>
              </a:spcAft>
              <a:defRPr sz="4600" baseline="0">
                <a:solidFill>
                  <a:srgbClr val="005288"/>
                </a:solidFill>
              </a:defRPr>
            </a:lvl1pPr>
          </a:lstStyle>
          <a:p>
            <a:r>
              <a:rPr lang="en-US"/>
              <a:t>Click to add text</a:t>
            </a:r>
          </a:p>
        </p:txBody>
      </p:sp>
      <p:sp>
        <p:nvSpPr>
          <p:cNvPr id="22" name="Subtitle 2"/>
          <p:cNvSpPr>
            <a:spLocks noGrp="1"/>
          </p:cNvSpPr>
          <p:nvPr>
            <p:ph type="subTitle" idx="1" hasCustomPrompt="1"/>
          </p:nvPr>
        </p:nvSpPr>
        <p:spPr>
          <a:xfrm>
            <a:off x="1204152" y="3202727"/>
            <a:ext cx="9746073" cy="717193"/>
          </a:xfrm>
          <a:prstGeom prst="rect">
            <a:avLst/>
          </a:prstGeom>
        </p:spPr>
        <p:txBody>
          <a:bodyPr wrap="square" lIns="64251" tIns="32125" rIns="64251" bIns="32125">
            <a:spAutoFit/>
          </a:bodyPr>
          <a:lstStyle>
            <a:lvl1pPr marL="0" indent="0" algn="l">
              <a:lnSpc>
                <a:spcPts val="5000"/>
              </a:lnSpc>
              <a:spcBef>
                <a:spcPts val="2109"/>
              </a:spcBef>
              <a:buClr>
                <a:schemeClr val="tx2"/>
              </a:buClr>
              <a:buSzPct val="100000"/>
              <a:buFontTx/>
              <a:buNone/>
              <a:defRPr sz="4600" cap="none" baseline="0">
                <a:solidFill>
                  <a:srgbClr val="5A5B5D"/>
                </a:solidFill>
              </a:defRPr>
            </a:lvl1pPr>
            <a:lvl2pPr marL="321258" indent="0" algn="ctr">
              <a:buNone/>
              <a:defRPr>
                <a:solidFill>
                  <a:schemeClr val="tx1">
                    <a:tint val="75000"/>
                  </a:schemeClr>
                </a:solidFill>
              </a:defRPr>
            </a:lvl2pPr>
            <a:lvl3pPr marL="642519" indent="0" algn="ctr">
              <a:buNone/>
              <a:defRPr>
                <a:solidFill>
                  <a:schemeClr val="tx1">
                    <a:tint val="75000"/>
                  </a:schemeClr>
                </a:solidFill>
              </a:defRPr>
            </a:lvl3pPr>
            <a:lvl4pPr marL="963776" indent="0" algn="ctr">
              <a:buNone/>
              <a:defRPr>
                <a:solidFill>
                  <a:schemeClr val="tx1">
                    <a:tint val="75000"/>
                  </a:schemeClr>
                </a:solidFill>
              </a:defRPr>
            </a:lvl4pPr>
            <a:lvl5pPr marL="1285039" indent="0" algn="ctr">
              <a:buNone/>
              <a:defRPr>
                <a:solidFill>
                  <a:schemeClr val="tx1">
                    <a:tint val="75000"/>
                  </a:schemeClr>
                </a:solidFill>
              </a:defRPr>
            </a:lvl5pPr>
            <a:lvl6pPr marL="1606299" indent="0" algn="ctr">
              <a:buNone/>
              <a:defRPr>
                <a:solidFill>
                  <a:schemeClr val="tx1">
                    <a:tint val="75000"/>
                  </a:schemeClr>
                </a:solidFill>
              </a:defRPr>
            </a:lvl6pPr>
            <a:lvl7pPr marL="1927559" indent="0" algn="ctr">
              <a:buNone/>
              <a:defRPr>
                <a:solidFill>
                  <a:schemeClr val="tx1">
                    <a:tint val="75000"/>
                  </a:schemeClr>
                </a:solidFill>
              </a:defRPr>
            </a:lvl7pPr>
            <a:lvl8pPr marL="2248821" indent="0" algn="ctr">
              <a:buNone/>
              <a:defRPr>
                <a:solidFill>
                  <a:schemeClr val="tx1">
                    <a:tint val="75000"/>
                  </a:schemeClr>
                </a:solidFill>
              </a:defRPr>
            </a:lvl8pPr>
            <a:lvl9pPr marL="2570081" indent="0" algn="ctr">
              <a:buNone/>
              <a:defRPr>
                <a:solidFill>
                  <a:schemeClr val="tx1">
                    <a:tint val="75000"/>
                  </a:schemeClr>
                </a:solidFill>
              </a:defRPr>
            </a:lvl9pPr>
          </a:lstStyle>
          <a:p>
            <a:r>
              <a:rPr lang="en-US"/>
              <a:t>Click to add text</a:t>
            </a:r>
          </a:p>
        </p:txBody>
      </p:sp>
      <p:sp>
        <p:nvSpPr>
          <p:cNvPr id="8" name="Slide Number Placeholder 7">
            <a:extLst>
              <a:ext uri="{FF2B5EF4-FFF2-40B4-BE49-F238E27FC236}">
                <a16:creationId xmlns:a16="http://schemas.microsoft.com/office/drawing/2014/main" id="{2506CF50-EC7F-7045-8A7E-444D3AE99702}"/>
              </a:ext>
            </a:extLst>
          </p:cNvPr>
          <p:cNvSpPr>
            <a:spLocks noGrp="1"/>
          </p:cNvSpPr>
          <p:nvPr>
            <p:ph type="sldNum" sz="quarter" idx="12"/>
          </p:nvPr>
        </p:nvSpPr>
        <p:spPr/>
        <p:txBody>
          <a:bodyPr/>
          <a:lstStyle>
            <a:lvl1pPr>
              <a:defRPr>
                <a:solidFill>
                  <a:srgbClr val="5A5B5D"/>
                </a:solidFill>
              </a:defRPr>
            </a:lvl1pPr>
          </a:lstStyle>
          <a:p>
            <a:fld id="{8FCC257D-A786-9244-9E17-CE618C8B9275}" type="slidenum">
              <a:rPr lang="en-US" smtClean="0"/>
              <a:pPr/>
              <a:t>‹#›</a:t>
            </a:fld>
            <a:endParaRPr lang="en-US"/>
          </a:p>
        </p:txBody>
      </p:sp>
      <p:sp>
        <p:nvSpPr>
          <p:cNvPr id="9" name="Slide Number Placeholder 11">
            <a:extLst>
              <a:ext uri="{FF2B5EF4-FFF2-40B4-BE49-F238E27FC236}">
                <a16:creationId xmlns:a16="http://schemas.microsoft.com/office/drawing/2014/main" id="{F55905DA-9C4D-EE4A-8870-6FB2EB81F1D1}"/>
              </a:ext>
            </a:extLst>
          </p:cNvPr>
          <p:cNvSpPr txBox="1">
            <a:spLocks/>
          </p:cNvSpPr>
          <p:nvPr userDrawn="1"/>
        </p:nvSpPr>
        <p:spPr>
          <a:xfrm>
            <a:off x="10539413" y="6173791"/>
            <a:ext cx="914403"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FCC257D-A786-9244-9E17-CE618C8B9275}" type="slidenum">
              <a:rPr lang="en-US" smtClean="0">
                <a:solidFill>
                  <a:srgbClr val="5A5B5D"/>
                </a:solidFill>
              </a:rPr>
              <a:pPr/>
              <a:t>‹#›</a:t>
            </a:fld>
            <a:endParaRPr lang="en-US">
              <a:solidFill>
                <a:srgbClr val="5A5B5D"/>
              </a:solidFill>
            </a:endParaRPr>
          </a:p>
        </p:txBody>
      </p:sp>
    </p:spTree>
    <p:extLst>
      <p:ext uri="{BB962C8B-B14F-4D97-AF65-F5344CB8AC3E}">
        <p14:creationId xmlns:p14="http://schemas.microsoft.com/office/powerpoint/2010/main" val="20538908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726018" y="1549400"/>
            <a:ext cx="5268383" cy="3994150"/>
          </a:xfrm>
          <a:prstGeom prst="rect">
            <a:avLst/>
          </a:prstGeom>
        </p:spPr>
        <p:txBody>
          <a:bodyPr/>
          <a:lstStyle>
            <a:lvl1pPr>
              <a:defRPr sz="2000"/>
            </a:lvl1pPr>
            <a:lvl2pPr>
              <a:spcBef>
                <a:spcPts val="1000"/>
              </a:spcBef>
              <a:defRPr sz="1800"/>
            </a:lvl2pPr>
            <a:lvl3pPr>
              <a:spcBef>
                <a:spcPts val="1000"/>
              </a:spcBef>
              <a:defRPr sz="1600"/>
            </a:lvl3pPr>
            <a:lvl4pPr>
              <a:defRPr sz="1800"/>
            </a:lvl4pPr>
            <a:lvl5pPr>
              <a:defRPr sz="1800"/>
            </a:lvl5pPr>
            <a:lvl6pPr>
              <a:defRPr sz="1800"/>
            </a:lvl6pPr>
            <a:lvl7pPr>
              <a:defRPr sz="1800"/>
            </a:lvl7pPr>
            <a:lvl8pPr>
              <a:defRPr sz="1800"/>
            </a:lvl8pPr>
            <a:lvl9pPr>
              <a:defRPr sz="1800"/>
            </a:lvl9pPr>
          </a:lstStyle>
          <a:p>
            <a:pPr lvl="0"/>
            <a:r>
              <a:rPr lang="en-US"/>
              <a:t>Click to add text</a:t>
            </a:r>
          </a:p>
          <a:p>
            <a:pPr lvl="1"/>
            <a:r>
              <a:rPr lang="en-US"/>
              <a:t>Second level</a:t>
            </a:r>
          </a:p>
          <a:p>
            <a:pPr lvl="2"/>
            <a:r>
              <a:rPr lang="en-US"/>
              <a:t>Third level</a:t>
            </a:r>
          </a:p>
        </p:txBody>
      </p:sp>
      <p:sp>
        <p:nvSpPr>
          <p:cNvPr id="4" name="Content Placeholder 3"/>
          <p:cNvSpPr>
            <a:spLocks noGrp="1"/>
          </p:cNvSpPr>
          <p:nvPr>
            <p:ph sz="half" idx="2" hasCustomPrompt="1"/>
          </p:nvPr>
        </p:nvSpPr>
        <p:spPr>
          <a:xfrm>
            <a:off x="6314018" y="1549400"/>
            <a:ext cx="5268383" cy="3994150"/>
          </a:xfrm>
          <a:prstGeom prst="rect">
            <a:avLst/>
          </a:prstGeom>
        </p:spPr>
        <p:txBody>
          <a:bodyPr/>
          <a:lstStyle>
            <a:lvl1pPr>
              <a:defRPr sz="2000"/>
            </a:lvl1pPr>
            <a:lvl2pPr>
              <a:spcBef>
                <a:spcPts val="1000"/>
              </a:spcBef>
              <a:defRPr sz="1800"/>
            </a:lvl2pPr>
            <a:lvl3pPr>
              <a:spcBef>
                <a:spcPts val="1000"/>
              </a:spcBef>
              <a:defRPr sz="1600"/>
            </a:lvl3pPr>
            <a:lvl4pPr>
              <a:defRPr sz="1800"/>
            </a:lvl4pPr>
            <a:lvl5pPr>
              <a:defRPr sz="1800"/>
            </a:lvl5pPr>
            <a:lvl6pPr>
              <a:defRPr sz="1800"/>
            </a:lvl6pPr>
            <a:lvl7pPr>
              <a:defRPr sz="1800"/>
            </a:lvl7pPr>
            <a:lvl8pPr>
              <a:defRPr sz="1800"/>
            </a:lvl8pPr>
            <a:lvl9pPr>
              <a:defRPr sz="1800"/>
            </a:lvl9pPr>
          </a:lstStyle>
          <a:p>
            <a:pPr lvl="0"/>
            <a:r>
              <a:rPr lang="en-US"/>
              <a:t>Click to add text</a:t>
            </a:r>
          </a:p>
          <a:p>
            <a:pPr lvl="1"/>
            <a:r>
              <a:rPr lang="en-US"/>
              <a:t>Second level</a:t>
            </a:r>
          </a:p>
          <a:p>
            <a:pPr lvl="2"/>
            <a:r>
              <a:rPr lang="en-US"/>
              <a:t>Third level</a:t>
            </a:r>
          </a:p>
        </p:txBody>
      </p:sp>
      <p:sp>
        <p:nvSpPr>
          <p:cNvPr id="8" name="Title Placeholder 1"/>
          <p:cNvSpPr>
            <a:spLocks noGrp="1"/>
          </p:cNvSpPr>
          <p:nvPr>
            <p:ph type="title"/>
          </p:nvPr>
        </p:nvSpPr>
        <p:spPr>
          <a:xfrm>
            <a:off x="738189" y="452440"/>
            <a:ext cx="10715627" cy="743347"/>
          </a:xfrm>
          <a:prstGeom prst="rect">
            <a:avLst/>
          </a:prstGeom>
        </p:spPr>
        <p:txBody>
          <a:bodyPr vert="horz" lIns="91440" tIns="45720" rIns="91440" bIns="45720" rtlCol="0" anchor="ctr">
            <a:normAutofit/>
          </a:bodyPr>
          <a:lstStyle>
            <a:lvl1pPr>
              <a:defRPr>
                <a:solidFill>
                  <a:srgbClr val="005288"/>
                </a:solidFill>
              </a:defRPr>
            </a:lvl1pPr>
          </a:lstStyle>
          <a:p>
            <a:r>
              <a:rPr lang="en-US"/>
              <a:t>Click to edit master title style</a:t>
            </a:r>
          </a:p>
        </p:txBody>
      </p:sp>
      <p:sp>
        <p:nvSpPr>
          <p:cNvPr id="10" name="Slide Number Placeholder 11">
            <a:extLst>
              <a:ext uri="{FF2B5EF4-FFF2-40B4-BE49-F238E27FC236}">
                <a16:creationId xmlns:a16="http://schemas.microsoft.com/office/drawing/2014/main" id="{3E4F6407-0B13-BA4A-9466-7F50E80E5943}"/>
              </a:ext>
            </a:extLst>
          </p:cNvPr>
          <p:cNvSpPr>
            <a:spLocks noGrp="1"/>
          </p:cNvSpPr>
          <p:nvPr>
            <p:ph type="sldNum" sz="quarter" idx="12"/>
          </p:nvPr>
        </p:nvSpPr>
        <p:spPr>
          <a:xfrm>
            <a:off x="10539413" y="6173791"/>
            <a:ext cx="914403" cy="365125"/>
          </a:xfrm>
        </p:spPr>
        <p:txBody>
          <a:bodyPr/>
          <a:lstStyle>
            <a:lvl1pPr>
              <a:defRPr>
                <a:solidFill>
                  <a:srgbClr val="5A5B5D"/>
                </a:solidFill>
              </a:defRPr>
            </a:lvl1pPr>
          </a:lstStyle>
          <a:p>
            <a:fld id="{8FCC257D-A786-9244-9E17-CE618C8B9275}" type="slidenum">
              <a:rPr lang="en-US" smtClean="0"/>
              <a:pPr/>
              <a:t>‹#›</a:t>
            </a:fld>
            <a:endParaRPr lang="en-US"/>
          </a:p>
        </p:txBody>
      </p:sp>
    </p:spTree>
    <p:extLst>
      <p:ext uri="{BB962C8B-B14F-4D97-AF65-F5344CB8AC3E}">
        <p14:creationId xmlns:p14="http://schemas.microsoft.com/office/powerpoint/2010/main" val="3795660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Numbered list">
    <p:spTree>
      <p:nvGrpSpPr>
        <p:cNvPr id="1" name=""/>
        <p:cNvGrpSpPr/>
        <p:nvPr/>
      </p:nvGrpSpPr>
      <p:grpSpPr>
        <a:xfrm>
          <a:off x="0" y="0"/>
          <a:ext cx="0" cy="0"/>
          <a:chOff x="0" y="0"/>
          <a:chExt cx="0" cy="0"/>
        </a:xfrm>
      </p:grpSpPr>
      <p:sp>
        <p:nvSpPr>
          <p:cNvPr id="24" name="Content Placeholder 2"/>
          <p:cNvSpPr>
            <a:spLocks noGrp="1"/>
          </p:cNvSpPr>
          <p:nvPr>
            <p:ph sz="half" idx="1" hasCustomPrompt="1"/>
          </p:nvPr>
        </p:nvSpPr>
        <p:spPr>
          <a:xfrm>
            <a:off x="738193" y="1549400"/>
            <a:ext cx="10715625" cy="4022725"/>
          </a:xfrm>
          <a:prstGeom prst="rect">
            <a:avLst/>
          </a:prstGeom>
        </p:spPr>
        <p:txBody>
          <a:bodyPr/>
          <a:lstStyle>
            <a:lvl1pPr marL="452628" indent="-457200">
              <a:buClr>
                <a:srgbClr val="101820"/>
              </a:buClr>
              <a:buFont typeface="+mj-lt"/>
              <a:buAutoNum type="arabicPeriod"/>
              <a:defRPr sz="2000">
                <a:solidFill>
                  <a:srgbClr val="101820"/>
                </a:solidFill>
              </a:defRPr>
            </a:lvl1pPr>
            <a:lvl2pPr marL="800100" indent="-342900">
              <a:spcBef>
                <a:spcPts val="1000"/>
              </a:spcBef>
              <a:buClr>
                <a:srgbClr val="101820"/>
              </a:buClr>
              <a:buSzPct val="100000"/>
              <a:buFont typeface="+mj-lt"/>
              <a:buAutoNum type="alphaLcPeriod"/>
              <a:defRPr sz="1800">
                <a:solidFill>
                  <a:srgbClr val="101820"/>
                </a:solidFill>
              </a:defRPr>
            </a:lvl2pPr>
            <a:lvl3pPr marL="1143000" indent="-228600">
              <a:spcBef>
                <a:spcPts val="1000"/>
              </a:spcBef>
              <a:buFont typeface="Wingdings" charset="2"/>
              <a:buChar char="§"/>
              <a:defRPr sz="1600">
                <a:solidFill>
                  <a:srgbClr val="101820"/>
                </a:solidFill>
              </a:defRPr>
            </a:lvl3pPr>
            <a:lvl4pPr>
              <a:defRPr sz="1800"/>
            </a:lvl4pPr>
            <a:lvl5pPr>
              <a:defRPr sz="1800"/>
            </a:lvl5pPr>
            <a:lvl6pPr>
              <a:defRPr sz="1800"/>
            </a:lvl6pPr>
            <a:lvl7pPr>
              <a:defRPr sz="1800"/>
            </a:lvl7pPr>
            <a:lvl8pPr>
              <a:defRPr sz="1800"/>
            </a:lvl8pPr>
            <a:lvl9pPr>
              <a:defRPr sz="1800"/>
            </a:lvl9pPr>
          </a:lstStyle>
          <a:p>
            <a:pPr lvl="0"/>
            <a:r>
              <a:rPr lang="en-US"/>
              <a:t>Click to add text</a:t>
            </a:r>
          </a:p>
          <a:p>
            <a:pPr lvl="1"/>
            <a:r>
              <a:rPr lang="en-US"/>
              <a:t>Second level</a:t>
            </a:r>
          </a:p>
          <a:p>
            <a:pPr lvl="2"/>
            <a:r>
              <a:rPr lang="en-US"/>
              <a:t>Third level</a:t>
            </a:r>
          </a:p>
        </p:txBody>
      </p:sp>
      <p:sp>
        <p:nvSpPr>
          <p:cNvPr id="7" name="Title Placeholder 1"/>
          <p:cNvSpPr>
            <a:spLocks noGrp="1"/>
          </p:cNvSpPr>
          <p:nvPr>
            <p:ph type="title"/>
          </p:nvPr>
        </p:nvSpPr>
        <p:spPr>
          <a:xfrm>
            <a:off x="738189" y="452440"/>
            <a:ext cx="10715627" cy="743347"/>
          </a:xfrm>
          <a:prstGeom prst="rect">
            <a:avLst/>
          </a:prstGeom>
        </p:spPr>
        <p:txBody>
          <a:bodyPr vert="horz" lIns="91440" tIns="45720" rIns="91440" bIns="45720" rtlCol="0" anchor="ctr">
            <a:normAutofit/>
          </a:bodyPr>
          <a:lstStyle>
            <a:lvl1pPr>
              <a:defRPr>
                <a:solidFill>
                  <a:srgbClr val="005288"/>
                </a:solidFill>
              </a:defRPr>
            </a:lvl1pPr>
          </a:lstStyle>
          <a:p>
            <a:r>
              <a:rPr lang="en-US"/>
              <a:t>Click to edit master title style</a:t>
            </a:r>
          </a:p>
        </p:txBody>
      </p:sp>
      <p:sp>
        <p:nvSpPr>
          <p:cNvPr id="9" name="Slide Number Placeholder 11">
            <a:extLst>
              <a:ext uri="{FF2B5EF4-FFF2-40B4-BE49-F238E27FC236}">
                <a16:creationId xmlns:a16="http://schemas.microsoft.com/office/drawing/2014/main" id="{838FB658-3138-B140-B7C4-A803FE883350}"/>
              </a:ext>
            </a:extLst>
          </p:cNvPr>
          <p:cNvSpPr>
            <a:spLocks noGrp="1"/>
          </p:cNvSpPr>
          <p:nvPr>
            <p:ph type="sldNum" sz="quarter" idx="12"/>
          </p:nvPr>
        </p:nvSpPr>
        <p:spPr>
          <a:xfrm>
            <a:off x="10539413" y="6173791"/>
            <a:ext cx="914403" cy="365125"/>
          </a:xfrm>
        </p:spPr>
        <p:txBody>
          <a:bodyPr/>
          <a:lstStyle>
            <a:lvl1pPr>
              <a:defRPr>
                <a:solidFill>
                  <a:srgbClr val="5A5B5D"/>
                </a:solidFill>
              </a:defRPr>
            </a:lvl1pPr>
          </a:lstStyle>
          <a:p>
            <a:fld id="{8FCC257D-A786-9244-9E17-CE618C8B9275}" type="slidenum">
              <a:rPr lang="en-US" smtClean="0"/>
              <a:pPr/>
              <a:t>‹#›</a:t>
            </a:fld>
            <a:endParaRPr lang="en-US"/>
          </a:p>
        </p:txBody>
      </p:sp>
    </p:spTree>
    <p:extLst>
      <p:ext uri="{BB962C8B-B14F-4D97-AF65-F5344CB8AC3E}">
        <p14:creationId xmlns:p14="http://schemas.microsoft.com/office/powerpoint/2010/main" val="502700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rgbClr val="005288"/>
        </a:solidFill>
        <a:effectLst/>
      </p:bgPr>
    </p:bg>
    <p:spTree>
      <p:nvGrpSpPr>
        <p:cNvPr id="1" name=""/>
        <p:cNvGrpSpPr/>
        <p:nvPr/>
      </p:nvGrpSpPr>
      <p:grpSpPr>
        <a:xfrm>
          <a:off x="0" y="0"/>
          <a:ext cx="0" cy="0"/>
          <a:chOff x="0" y="0"/>
          <a:chExt cx="0" cy="0"/>
        </a:xfrm>
      </p:grpSpPr>
      <p:sp>
        <p:nvSpPr>
          <p:cNvPr id="8" name="Title 2">
            <a:extLst>
              <a:ext uri="{FF2B5EF4-FFF2-40B4-BE49-F238E27FC236}">
                <a16:creationId xmlns:a16="http://schemas.microsoft.com/office/drawing/2014/main" id="{C5259B2E-2FEF-A64F-8760-8691A70A60EE}"/>
              </a:ext>
            </a:extLst>
          </p:cNvPr>
          <p:cNvSpPr>
            <a:spLocks noGrp="1"/>
          </p:cNvSpPr>
          <p:nvPr>
            <p:ph type="title" hasCustomPrompt="1"/>
          </p:nvPr>
        </p:nvSpPr>
        <p:spPr>
          <a:xfrm>
            <a:off x="738189" y="2579484"/>
            <a:ext cx="10715627" cy="743347"/>
          </a:xfrm>
        </p:spPr>
        <p:txBody>
          <a:bodyPr>
            <a:normAutofit/>
          </a:bodyPr>
          <a:lstStyle>
            <a:lvl1pPr>
              <a:defRPr sz="4000" b="0">
                <a:solidFill>
                  <a:schemeClr val="bg1"/>
                </a:solidFill>
                <a:latin typeface="+mj-lt"/>
                <a:cs typeface="Arial"/>
              </a:defRPr>
            </a:lvl1pPr>
          </a:lstStyle>
          <a:p>
            <a:r>
              <a:rPr lang="en-US"/>
              <a:t>Divider slide</a:t>
            </a:r>
          </a:p>
        </p:txBody>
      </p:sp>
      <p:sp>
        <p:nvSpPr>
          <p:cNvPr id="9" name="Text Placeholder 5">
            <a:extLst>
              <a:ext uri="{FF2B5EF4-FFF2-40B4-BE49-F238E27FC236}">
                <a16:creationId xmlns:a16="http://schemas.microsoft.com/office/drawing/2014/main" id="{F0C131CE-4E30-DE4B-AB8A-A8FD12FA2819}"/>
              </a:ext>
            </a:extLst>
          </p:cNvPr>
          <p:cNvSpPr>
            <a:spLocks noGrp="1"/>
          </p:cNvSpPr>
          <p:nvPr>
            <p:ph type="body" sz="quarter" idx="10"/>
          </p:nvPr>
        </p:nvSpPr>
        <p:spPr>
          <a:xfrm>
            <a:off x="745067" y="3310128"/>
            <a:ext cx="10708748" cy="1148366"/>
          </a:xfrm>
        </p:spPr>
        <p:txBody>
          <a:bodyPr>
            <a:normAutofit/>
          </a:bodyPr>
          <a:lstStyle>
            <a:lvl1pPr marL="0" indent="0">
              <a:buNone/>
              <a:defRPr sz="1600">
                <a:solidFill>
                  <a:schemeClr val="bg1"/>
                </a:solidFill>
                <a:latin typeface="+mj-lt"/>
                <a:cs typeface="Arial"/>
              </a:defRPr>
            </a:lvl1pPr>
          </a:lstStyle>
          <a:p>
            <a:pPr lvl="0"/>
            <a:r>
              <a:rPr lang="en-US"/>
              <a:t>Click to edit Master text styles</a:t>
            </a:r>
          </a:p>
        </p:txBody>
      </p:sp>
    </p:spTree>
    <p:extLst>
      <p:ext uri="{BB962C8B-B14F-4D97-AF65-F5344CB8AC3E}">
        <p14:creationId xmlns:p14="http://schemas.microsoft.com/office/powerpoint/2010/main" val="85308409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struction Slide">
    <p:bg>
      <p:bgPr>
        <a:solidFill>
          <a:srgbClr val="005288"/>
        </a:solidFill>
        <a:effectLst/>
      </p:bgPr>
    </p:bg>
    <p:spTree>
      <p:nvGrpSpPr>
        <p:cNvPr id="1" name=""/>
        <p:cNvGrpSpPr/>
        <p:nvPr/>
      </p:nvGrpSpPr>
      <p:grpSpPr>
        <a:xfrm>
          <a:off x="0" y="0"/>
          <a:ext cx="0" cy="0"/>
          <a:chOff x="0" y="0"/>
          <a:chExt cx="0" cy="0"/>
        </a:xfrm>
      </p:grpSpPr>
      <p:sp>
        <p:nvSpPr>
          <p:cNvPr id="8" name="Text Placeholder 2"/>
          <p:cNvSpPr>
            <a:spLocks noGrp="1"/>
          </p:cNvSpPr>
          <p:nvPr>
            <p:ph idx="1"/>
          </p:nvPr>
        </p:nvSpPr>
        <p:spPr>
          <a:xfrm>
            <a:off x="738189" y="1524000"/>
            <a:ext cx="10715627" cy="4106412"/>
          </a:xfrm>
          <a:prstGeom prst="rect">
            <a:avLst/>
          </a:prstGeom>
        </p:spPr>
        <p:txBody>
          <a:bodyPr vert="horz" lIns="91440" tIns="45720" rIns="91440" bIns="45720" rtlCol="0">
            <a:normAutofit/>
          </a:bodyPr>
          <a:lstStyle>
            <a:lvl1pPr>
              <a:defRPr>
                <a:solidFill>
                  <a:schemeClr val="bg1"/>
                </a:solidFill>
              </a:defRPr>
            </a:lvl1pPr>
            <a:lvl2pPr>
              <a:defRPr>
                <a:solidFill>
                  <a:schemeClr val="bg1"/>
                </a:solidFill>
              </a:defRPr>
            </a:lvl2pPr>
            <a:lvl3pPr>
              <a:defRPr>
                <a:solidFill>
                  <a:schemeClr val="bg1"/>
                </a:solidFill>
              </a:defRPr>
            </a:lvl3pPr>
          </a:lstStyle>
          <a:p>
            <a:pPr lvl="0"/>
            <a:r>
              <a:rPr lang="en-US"/>
              <a:t>Click to edit master text styles</a:t>
            </a:r>
          </a:p>
          <a:p>
            <a:pPr lvl="1"/>
            <a:r>
              <a:rPr lang="en-US"/>
              <a:t>Second level</a:t>
            </a:r>
          </a:p>
          <a:p>
            <a:pPr lvl="2"/>
            <a:r>
              <a:rPr lang="en-US"/>
              <a:t>Third level</a:t>
            </a:r>
          </a:p>
        </p:txBody>
      </p:sp>
      <p:sp>
        <p:nvSpPr>
          <p:cNvPr id="13" name="Title 12">
            <a:extLst>
              <a:ext uri="{FF2B5EF4-FFF2-40B4-BE49-F238E27FC236}">
                <a16:creationId xmlns:a16="http://schemas.microsoft.com/office/drawing/2014/main" id="{C5415B20-894C-9F4F-8C45-42C9CA8DDC43}"/>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87826585-800F-4137-94B1-E9DEC8FC1A6F}"/>
              </a:ext>
            </a:extLst>
          </p:cNvPr>
          <p:cNvSpPr>
            <a:spLocks noGrp="1"/>
          </p:cNvSpPr>
          <p:nvPr>
            <p:ph type="body" sz="quarter" idx="10"/>
          </p:nvPr>
        </p:nvSpPr>
        <p:spPr>
          <a:xfrm rot="178745">
            <a:off x="8467344" y="393192"/>
            <a:ext cx="3401568" cy="6492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2322245"/>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ext Placeholder 2"/>
          <p:cNvSpPr>
            <a:spLocks noGrp="1"/>
          </p:cNvSpPr>
          <p:nvPr>
            <p:ph idx="1"/>
          </p:nvPr>
        </p:nvSpPr>
        <p:spPr>
          <a:xfrm>
            <a:off x="738189" y="1524000"/>
            <a:ext cx="10715627" cy="41064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p:txBody>
      </p:sp>
      <p:sp>
        <p:nvSpPr>
          <p:cNvPr id="13" name="Title 12">
            <a:extLst>
              <a:ext uri="{FF2B5EF4-FFF2-40B4-BE49-F238E27FC236}">
                <a16:creationId xmlns:a16="http://schemas.microsoft.com/office/drawing/2014/main" id="{C5415B20-894C-9F4F-8C45-42C9CA8DDC43}"/>
              </a:ext>
            </a:extLst>
          </p:cNvPr>
          <p:cNvSpPr>
            <a:spLocks noGrp="1"/>
          </p:cNvSpPr>
          <p:nvPr>
            <p:ph type="title"/>
          </p:nvPr>
        </p:nvSpPr>
        <p:spPr/>
        <p:txBody>
          <a:bodyPr/>
          <a:lstStyle>
            <a:lvl1pPr>
              <a:defRPr>
                <a:solidFill>
                  <a:srgbClr val="005288"/>
                </a:solidFill>
              </a:defRPr>
            </a:lvl1pPr>
          </a:lstStyle>
          <a:p>
            <a:r>
              <a:rPr lang="en-US"/>
              <a:t>Click to edit Master title style</a:t>
            </a:r>
          </a:p>
        </p:txBody>
      </p:sp>
      <p:sp>
        <p:nvSpPr>
          <p:cNvPr id="14" name="Slide Number Placeholder 7">
            <a:extLst>
              <a:ext uri="{FF2B5EF4-FFF2-40B4-BE49-F238E27FC236}">
                <a16:creationId xmlns:a16="http://schemas.microsoft.com/office/drawing/2014/main" id="{A4106D1A-06B2-FC45-A02C-546D1A72DA3A}"/>
              </a:ext>
            </a:extLst>
          </p:cNvPr>
          <p:cNvSpPr>
            <a:spLocks noGrp="1"/>
          </p:cNvSpPr>
          <p:nvPr>
            <p:ph type="sldNum" sz="quarter" idx="12"/>
          </p:nvPr>
        </p:nvSpPr>
        <p:spPr>
          <a:xfrm>
            <a:off x="10539413" y="6173791"/>
            <a:ext cx="914403" cy="365125"/>
          </a:xfrm>
        </p:spPr>
        <p:txBody>
          <a:bodyPr/>
          <a:lstStyle>
            <a:lvl1pPr>
              <a:defRPr>
                <a:solidFill>
                  <a:srgbClr val="5A5B5D"/>
                </a:solidFill>
              </a:defRPr>
            </a:lvl1pPr>
          </a:lstStyle>
          <a:p>
            <a:fld id="{8FCC257D-A786-9244-9E17-CE618C8B9275}" type="slidenum">
              <a:rPr lang="en-US" smtClean="0"/>
              <a:pPr/>
              <a:t>‹#›</a:t>
            </a:fld>
            <a:endParaRPr lang="en-US"/>
          </a:p>
        </p:txBody>
      </p:sp>
    </p:spTree>
    <p:extLst>
      <p:ext uri="{BB962C8B-B14F-4D97-AF65-F5344CB8AC3E}">
        <p14:creationId xmlns:p14="http://schemas.microsoft.com/office/powerpoint/2010/main" val="311397461"/>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21" name="Title 1"/>
          <p:cNvSpPr>
            <a:spLocks noGrp="1"/>
          </p:cNvSpPr>
          <p:nvPr>
            <p:ph type="ctrTitle" hasCustomPrompt="1"/>
          </p:nvPr>
        </p:nvSpPr>
        <p:spPr>
          <a:xfrm>
            <a:off x="1204149" y="2300174"/>
            <a:ext cx="9746075" cy="880064"/>
          </a:xfrm>
          <a:prstGeom prst="rect">
            <a:avLst/>
          </a:prstGeom>
        </p:spPr>
        <p:txBody>
          <a:bodyPr lIns="64251" tIns="32125" rIns="64251" bIns="32125"/>
          <a:lstStyle>
            <a:lvl1pPr algn="l">
              <a:lnSpc>
                <a:spcPts val="5000"/>
              </a:lnSpc>
              <a:spcBef>
                <a:spcPts val="7500"/>
              </a:spcBef>
              <a:spcAft>
                <a:spcPts val="0"/>
              </a:spcAft>
              <a:defRPr sz="4600" baseline="0">
                <a:solidFill>
                  <a:srgbClr val="005288"/>
                </a:solidFill>
              </a:defRPr>
            </a:lvl1pPr>
          </a:lstStyle>
          <a:p>
            <a:r>
              <a:rPr lang="en-US"/>
              <a:t>Click to add text</a:t>
            </a:r>
          </a:p>
        </p:txBody>
      </p:sp>
      <p:sp>
        <p:nvSpPr>
          <p:cNvPr id="22" name="Subtitle 2"/>
          <p:cNvSpPr>
            <a:spLocks noGrp="1"/>
          </p:cNvSpPr>
          <p:nvPr>
            <p:ph type="subTitle" idx="1" hasCustomPrompt="1"/>
          </p:nvPr>
        </p:nvSpPr>
        <p:spPr>
          <a:xfrm>
            <a:off x="1204152" y="3202727"/>
            <a:ext cx="9746073" cy="663759"/>
          </a:xfrm>
          <a:prstGeom prst="rect">
            <a:avLst/>
          </a:prstGeom>
        </p:spPr>
        <p:txBody>
          <a:bodyPr wrap="square" lIns="64251" tIns="32125" rIns="64251" bIns="32125">
            <a:spAutoFit/>
          </a:bodyPr>
          <a:lstStyle>
            <a:lvl1pPr marL="0" indent="0" algn="l">
              <a:lnSpc>
                <a:spcPts val="5000"/>
              </a:lnSpc>
              <a:spcBef>
                <a:spcPts val="2109"/>
              </a:spcBef>
              <a:buClr>
                <a:schemeClr val="tx2"/>
              </a:buClr>
              <a:buSzPct val="100000"/>
              <a:buFontTx/>
              <a:buNone/>
              <a:defRPr sz="3600" cap="none" baseline="0">
                <a:solidFill>
                  <a:srgbClr val="5A5B5D"/>
                </a:solidFill>
              </a:defRPr>
            </a:lvl1pPr>
            <a:lvl2pPr marL="321258" indent="0" algn="ctr">
              <a:buNone/>
              <a:defRPr>
                <a:solidFill>
                  <a:schemeClr val="tx1">
                    <a:tint val="75000"/>
                  </a:schemeClr>
                </a:solidFill>
              </a:defRPr>
            </a:lvl2pPr>
            <a:lvl3pPr marL="642519" indent="0" algn="ctr">
              <a:buNone/>
              <a:defRPr>
                <a:solidFill>
                  <a:schemeClr val="tx1">
                    <a:tint val="75000"/>
                  </a:schemeClr>
                </a:solidFill>
              </a:defRPr>
            </a:lvl3pPr>
            <a:lvl4pPr marL="963776" indent="0" algn="ctr">
              <a:buNone/>
              <a:defRPr>
                <a:solidFill>
                  <a:schemeClr val="tx1">
                    <a:tint val="75000"/>
                  </a:schemeClr>
                </a:solidFill>
              </a:defRPr>
            </a:lvl4pPr>
            <a:lvl5pPr marL="1285039" indent="0" algn="ctr">
              <a:buNone/>
              <a:defRPr>
                <a:solidFill>
                  <a:schemeClr val="tx1">
                    <a:tint val="75000"/>
                  </a:schemeClr>
                </a:solidFill>
              </a:defRPr>
            </a:lvl5pPr>
            <a:lvl6pPr marL="1606299" indent="0" algn="ctr">
              <a:buNone/>
              <a:defRPr>
                <a:solidFill>
                  <a:schemeClr val="tx1">
                    <a:tint val="75000"/>
                  </a:schemeClr>
                </a:solidFill>
              </a:defRPr>
            </a:lvl6pPr>
            <a:lvl7pPr marL="1927559" indent="0" algn="ctr">
              <a:buNone/>
              <a:defRPr>
                <a:solidFill>
                  <a:schemeClr val="tx1">
                    <a:tint val="75000"/>
                  </a:schemeClr>
                </a:solidFill>
              </a:defRPr>
            </a:lvl7pPr>
            <a:lvl8pPr marL="2248821" indent="0" algn="ctr">
              <a:buNone/>
              <a:defRPr>
                <a:solidFill>
                  <a:schemeClr val="tx1">
                    <a:tint val="75000"/>
                  </a:schemeClr>
                </a:solidFill>
              </a:defRPr>
            </a:lvl8pPr>
            <a:lvl9pPr marL="2570081" indent="0" algn="ctr">
              <a:buNone/>
              <a:defRPr>
                <a:solidFill>
                  <a:schemeClr val="tx1">
                    <a:tint val="75000"/>
                  </a:schemeClr>
                </a:solidFill>
              </a:defRPr>
            </a:lvl9pPr>
          </a:lstStyle>
          <a:p>
            <a:r>
              <a:rPr lang="en-US"/>
              <a:t>Click to add text</a:t>
            </a:r>
          </a:p>
        </p:txBody>
      </p:sp>
      <p:sp>
        <p:nvSpPr>
          <p:cNvPr id="8" name="Slide Number Placeholder 7">
            <a:extLst>
              <a:ext uri="{FF2B5EF4-FFF2-40B4-BE49-F238E27FC236}">
                <a16:creationId xmlns:a16="http://schemas.microsoft.com/office/drawing/2014/main" id="{2506CF50-EC7F-7045-8A7E-444D3AE99702}"/>
              </a:ext>
            </a:extLst>
          </p:cNvPr>
          <p:cNvSpPr>
            <a:spLocks noGrp="1"/>
          </p:cNvSpPr>
          <p:nvPr>
            <p:ph type="sldNum" sz="quarter" idx="12"/>
          </p:nvPr>
        </p:nvSpPr>
        <p:spPr/>
        <p:txBody>
          <a:bodyPr/>
          <a:lstStyle>
            <a:lvl1pPr>
              <a:defRPr>
                <a:solidFill>
                  <a:srgbClr val="5A5B5D"/>
                </a:solidFill>
              </a:defRPr>
            </a:lvl1pPr>
          </a:lstStyle>
          <a:p>
            <a:fld id="{8FCC257D-A786-9244-9E17-CE618C8B9275}" type="slidenum">
              <a:rPr lang="en-US" smtClean="0"/>
              <a:pPr/>
              <a:t>‹#›</a:t>
            </a:fld>
            <a:endParaRPr lang="en-US"/>
          </a:p>
        </p:txBody>
      </p:sp>
      <p:sp>
        <p:nvSpPr>
          <p:cNvPr id="9" name="Slide Number Placeholder 11">
            <a:extLst>
              <a:ext uri="{FF2B5EF4-FFF2-40B4-BE49-F238E27FC236}">
                <a16:creationId xmlns:a16="http://schemas.microsoft.com/office/drawing/2014/main" id="{F55905DA-9C4D-EE4A-8870-6FB2EB81F1D1}"/>
              </a:ext>
            </a:extLst>
          </p:cNvPr>
          <p:cNvSpPr txBox="1">
            <a:spLocks/>
          </p:cNvSpPr>
          <p:nvPr userDrawn="1"/>
        </p:nvSpPr>
        <p:spPr>
          <a:xfrm>
            <a:off x="10539413" y="6173791"/>
            <a:ext cx="914403"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FCC257D-A786-9244-9E17-CE618C8B9275}" type="slidenum">
              <a:rPr lang="en-US" smtClean="0">
                <a:solidFill>
                  <a:srgbClr val="5A5B5D"/>
                </a:solidFill>
              </a:rPr>
              <a:pPr/>
              <a:t>‹#›</a:t>
            </a:fld>
            <a:endParaRPr lang="en-US">
              <a:solidFill>
                <a:srgbClr val="5A5B5D"/>
              </a:solidFill>
            </a:endParaRPr>
          </a:p>
        </p:txBody>
      </p:sp>
    </p:spTree>
    <p:extLst>
      <p:ext uri="{BB962C8B-B14F-4D97-AF65-F5344CB8AC3E}">
        <p14:creationId xmlns:p14="http://schemas.microsoft.com/office/powerpoint/2010/main" val="151882129"/>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726018" y="1549400"/>
            <a:ext cx="5268383" cy="3994150"/>
          </a:xfrm>
          <a:prstGeom prst="rect">
            <a:avLst/>
          </a:prstGeom>
        </p:spPr>
        <p:txBody>
          <a:bodyPr/>
          <a:lstStyle>
            <a:lvl1pPr>
              <a:defRPr sz="2000"/>
            </a:lvl1pPr>
            <a:lvl2pPr>
              <a:spcBef>
                <a:spcPts val="1000"/>
              </a:spcBef>
              <a:defRPr sz="1800"/>
            </a:lvl2pPr>
            <a:lvl3pPr>
              <a:spcBef>
                <a:spcPts val="1000"/>
              </a:spcBef>
              <a:defRPr sz="1600"/>
            </a:lvl3pPr>
            <a:lvl4pPr>
              <a:defRPr sz="1800"/>
            </a:lvl4pPr>
            <a:lvl5pPr>
              <a:defRPr sz="1800"/>
            </a:lvl5pPr>
            <a:lvl6pPr>
              <a:defRPr sz="1800"/>
            </a:lvl6pPr>
            <a:lvl7pPr>
              <a:defRPr sz="1800"/>
            </a:lvl7pPr>
            <a:lvl8pPr>
              <a:defRPr sz="1800"/>
            </a:lvl8pPr>
            <a:lvl9pPr>
              <a:defRPr sz="1800"/>
            </a:lvl9pPr>
          </a:lstStyle>
          <a:p>
            <a:pPr lvl="0"/>
            <a:r>
              <a:rPr lang="en-US"/>
              <a:t>Click to add text</a:t>
            </a:r>
          </a:p>
          <a:p>
            <a:pPr lvl="1"/>
            <a:r>
              <a:rPr lang="en-US"/>
              <a:t>Second level</a:t>
            </a:r>
          </a:p>
          <a:p>
            <a:pPr lvl="2"/>
            <a:r>
              <a:rPr lang="en-US"/>
              <a:t>Third level</a:t>
            </a:r>
          </a:p>
        </p:txBody>
      </p:sp>
      <p:sp>
        <p:nvSpPr>
          <p:cNvPr id="4" name="Content Placeholder 3"/>
          <p:cNvSpPr>
            <a:spLocks noGrp="1"/>
          </p:cNvSpPr>
          <p:nvPr>
            <p:ph sz="half" idx="2" hasCustomPrompt="1"/>
          </p:nvPr>
        </p:nvSpPr>
        <p:spPr>
          <a:xfrm>
            <a:off x="6314018" y="1549400"/>
            <a:ext cx="5268383" cy="3994150"/>
          </a:xfrm>
          <a:prstGeom prst="rect">
            <a:avLst/>
          </a:prstGeom>
        </p:spPr>
        <p:txBody>
          <a:bodyPr/>
          <a:lstStyle>
            <a:lvl1pPr>
              <a:defRPr sz="2000"/>
            </a:lvl1pPr>
            <a:lvl2pPr>
              <a:spcBef>
                <a:spcPts val="1000"/>
              </a:spcBef>
              <a:defRPr sz="1800"/>
            </a:lvl2pPr>
            <a:lvl3pPr>
              <a:spcBef>
                <a:spcPts val="1000"/>
              </a:spcBef>
              <a:defRPr sz="1600"/>
            </a:lvl3pPr>
            <a:lvl4pPr>
              <a:defRPr sz="1800"/>
            </a:lvl4pPr>
            <a:lvl5pPr>
              <a:defRPr sz="1800"/>
            </a:lvl5pPr>
            <a:lvl6pPr>
              <a:defRPr sz="1800"/>
            </a:lvl6pPr>
            <a:lvl7pPr>
              <a:defRPr sz="1800"/>
            </a:lvl7pPr>
            <a:lvl8pPr>
              <a:defRPr sz="1800"/>
            </a:lvl8pPr>
            <a:lvl9pPr>
              <a:defRPr sz="1800"/>
            </a:lvl9pPr>
          </a:lstStyle>
          <a:p>
            <a:pPr lvl="0"/>
            <a:r>
              <a:rPr lang="en-US"/>
              <a:t>Click to add text</a:t>
            </a:r>
          </a:p>
          <a:p>
            <a:pPr lvl="1"/>
            <a:r>
              <a:rPr lang="en-US"/>
              <a:t>Second level</a:t>
            </a:r>
          </a:p>
          <a:p>
            <a:pPr lvl="2"/>
            <a:r>
              <a:rPr lang="en-US"/>
              <a:t>Third level</a:t>
            </a:r>
          </a:p>
        </p:txBody>
      </p:sp>
      <p:sp>
        <p:nvSpPr>
          <p:cNvPr id="8" name="Title Placeholder 1"/>
          <p:cNvSpPr>
            <a:spLocks noGrp="1"/>
          </p:cNvSpPr>
          <p:nvPr>
            <p:ph type="title"/>
          </p:nvPr>
        </p:nvSpPr>
        <p:spPr>
          <a:xfrm>
            <a:off x="738189" y="452440"/>
            <a:ext cx="10715627" cy="743347"/>
          </a:xfrm>
          <a:prstGeom prst="rect">
            <a:avLst/>
          </a:prstGeom>
        </p:spPr>
        <p:txBody>
          <a:bodyPr vert="horz" lIns="91440" tIns="45720" rIns="91440" bIns="45720" rtlCol="0" anchor="ctr">
            <a:normAutofit/>
          </a:bodyPr>
          <a:lstStyle>
            <a:lvl1pPr>
              <a:defRPr>
                <a:solidFill>
                  <a:srgbClr val="005288"/>
                </a:solidFill>
              </a:defRPr>
            </a:lvl1pPr>
          </a:lstStyle>
          <a:p>
            <a:r>
              <a:rPr lang="en-US"/>
              <a:t>Click to edit master title style</a:t>
            </a:r>
          </a:p>
        </p:txBody>
      </p:sp>
      <p:sp>
        <p:nvSpPr>
          <p:cNvPr id="10" name="Slide Number Placeholder 11">
            <a:extLst>
              <a:ext uri="{FF2B5EF4-FFF2-40B4-BE49-F238E27FC236}">
                <a16:creationId xmlns:a16="http://schemas.microsoft.com/office/drawing/2014/main" id="{3E4F6407-0B13-BA4A-9466-7F50E80E5943}"/>
              </a:ext>
            </a:extLst>
          </p:cNvPr>
          <p:cNvSpPr>
            <a:spLocks noGrp="1"/>
          </p:cNvSpPr>
          <p:nvPr>
            <p:ph type="sldNum" sz="quarter" idx="12"/>
          </p:nvPr>
        </p:nvSpPr>
        <p:spPr>
          <a:xfrm>
            <a:off x="10539413" y="6173791"/>
            <a:ext cx="914403" cy="365125"/>
          </a:xfrm>
        </p:spPr>
        <p:txBody>
          <a:bodyPr/>
          <a:lstStyle>
            <a:lvl1pPr>
              <a:defRPr>
                <a:solidFill>
                  <a:srgbClr val="5A5B5D"/>
                </a:solidFill>
              </a:defRPr>
            </a:lvl1pPr>
          </a:lstStyle>
          <a:p>
            <a:fld id="{8FCC257D-A786-9244-9E17-CE618C8B9275}" type="slidenum">
              <a:rPr lang="en-US" smtClean="0"/>
              <a:pPr/>
              <a:t>‹#›</a:t>
            </a:fld>
            <a:endParaRPr lang="en-US"/>
          </a:p>
        </p:txBody>
      </p:sp>
    </p:spTree>
    <p:extLst>
      <p:ext uri="{BB962C8B-B14F-4D97-AF65-F5344CB8AC3E}">
        <p14:creationId xmlns:p14="http://schemas.microsoft.com/office/powerpoint/2010/main" val="1891941038"/>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mbered list">
    <p:spTree>
      <p:nvGrpSpPr>
        <p:cNvPr id="1" name=""/>
        <p:cNvGrpSpPr/>
        <p:nvPr/>
      </p:nvGrpSpPr>
      <p:grpSpPr>
        <a:xfrm>
          <a:off x="0" y="0"/>
          <a:ext cx="0" cy="0"/>
          <a:chOff x="0" y="0"/>
          <a:chExt cx="0" cy="0"/>
        </a:xfrm>
      </p:grpSpPr>
      <p:sp>
        <p:nvSpPr>
          <p:cNvPr id="24" name="Content Placeholder 2"/>
          <p:cNvSpPr>
            <a:spLocks noGrp="1"/>
          </p:cNvSpPr>
          <p:nvPr>
            <p:ph sz="half" idx="1" hasCustomPrompt="1"/>
          </p:nvPr>
        </p:nvSpPr>
        <p:spPr>
          <a:xfrm>
            <a:off x="738193" y="1549400"/>
            <a:ext cx="10715625" cy="4022725"/>
          </a:xfrm>
          <a:prstGeom prst="rect">
            <a:avLst/>
          </a:prstGeom>
        </p:spPr>
        <p:txBody>
          <a:bodyPr/>
          <a:lstStyle>
            <a:lvl1pPr marL="452628" indent="-457200">
              <a:buClr>
                <a:srgbClr val="101820"/>
              </a:buClr>
              <a:buFont typeface="+mj-lt"/>
              <a:buAutoNum type="arabicPeriod"/>
              <a:defRPr sz="2000">
                <a:solidFill>
                  <a:srgbClr val="101820"/>
                </a:solidFill>
              </a:defRPr>
            </a:lvl1pPr>
            <a:lvl2pPr marL="800100" indent="-342900">
              <a:spcBef>
                <a:spcPts val="1000"/>
              </a:spcBef>
              <a:buClr>
                <a:srgbClr val="101820"/>
              </a:buClr>
              <a:buSzPct val="100000"/>
              <a:buFont typeface="+mj-lt"/>
              <a:buAutoNum type="alphaLcPeriod"/>
              <a:defRPr sz="1800">
                <a:solidFill>
                  <a:srgbClr val="101820"/>
                </a:solidFill>
              </a:defRPr>
            </a:lvl2pPr>
            <a:lvl3pPr marL="1314450" indent="-400050">
              <a:spcBef>
                <a:spcPts val="1000"/>
              </a:spcBef>
              <a:buFont typeface="+mj-lt"/>
              <a:buAutoNum type="romanLcPeriod"/>
              <a:defRPr sz="1600">
                <a:solidFill>
                  <a:srgbClr val="101820"/>
                </a:solidFill>
              </a:defRPr>
            </a:lvl3pPr>
            <a:lvl4pPr>
              <a:defRPr sz="1800"/>
            </a:lvl4pPr>
            <a:lvl5pPr>
              <a:defRPr sz="1800"/>
            </a:lvl5pPr>
            <a:lvl6pPr>
              <a:defRPr sz="1800"/>
            </a:lvl6pPr>
            <a:lvl7pPr>
              <a:defRPr sz="1800"/>
            </a:lvl7pPr>
            <a:lvl8pPr>
              <a:defRPr sz="1800"/>
            </a:lvl8pPr>
            <a:lvl9pPr>
              <a:defRPr sz="1800"/>
            </a:lvl9pPr>
          </a:lstStyle>
          <a:p>
            <a:pPr lvl="0"/>
            <a:r>
              <a:rPr lang="en-US" dirty="0"/>
              <a:t>Click to add text</a:t>
            </a:r>
          </a:p>
          <a:p>
            <a:pPr lvl="1"/>
            <a:r>
              <a:rPr lang="en-US" dirty="0"/>
              <a:t>Second level</a:t>
            </a:r>
          </a:p>
          <a:p>
            <a:pPr lvl="2"/>
            <a:r>
              <a:rPr lang="en-US" dirty="0"/>
              <a:t>Third level</a:t>
            </a:r>
          </a:p>
        </p:txBody>
      </p:sp>
      <p:sp>
        <p:nvSpPr>
          <p:cNvPr id="7" name="Title Placeholder 1"/>
          <p:cNvSpPr>
            <a:spLocks noGrp="1"/>
          </p:cNvSpPr>
          <p:nvPr>
            <p:ph type="title"/>
          </p:nvPr>
        </p:nvSpPr>
        <p:spPr>
          <a:xfrm>
            <a:off x="738189" y="452440"/>
            <a:ext cx="10715627" cy="743347"/>
          </a:xfrm>
          <a:prstGeom prst="rect">
            <a:avLst/>
          </a:prstGeom>
        </p:spPr>
        <p:txBody>
          <a:bodyPr vert="horz" lIns="91440" tIns="45720" rIns="91440" bIns="45720" rtlCol="0" anchor="ctr">
            <a:normAutofit/>
          </a:bodyPr>
          <a:lstStyle>
            <a:lvl1pPr>
              <a:defRPr>
                <a:solidFill>
                  <a:srgbClr val="005288"/>
                </a:solidFill>
              </a:defRPr>
            </a:lvl1pPr>
          </a:lstStyle>
          <a:p>
            <a:r>
              <a:rPr lang="en-US"/>
              <a:t>Click to edit master title style</a:t>
            </a:r>
          </a:p>
        </p:txBody>
      </p:sp>
      <p:sp>
        <p:nvSpPr>
          <p:cNvPr id="9" name="Slide Number Placeholder 11">
            <a:extLst>
              <a:ext uri="{FF2B5EF4-FFF2-40B4-BE49-F238E27FC236}">
                <a16:creationId xmlns:a16="http://schemas.microsoft.com/office/drawing/2014/main" id="{838FB658-3138-B140-B7C4-A803FE883350}"/>
              </a:ext>
            </a:extLst>
          </p:cNvPr>
          <p:cNvSpPr>
            <a:spLocks noGrp="1"/>
          </p:cNvSpPr>
          <p:nvPr>
            <p:ph type="sldNum" sz="quarter" idx="12"/>
          </p:nvPr>
        </p:nvSpPr>
        <p:spPr>
          <a:xfrm>
            <a:off x="10539413" y="6173791"/>
            <a:ext cx="914403" cy="365125"/>
          </a:xfrm>
        </p:spPr>
        <p:txBody>
          <a:bodyPr/>
          <a:lstStyle>
            <a:lvl1pPr>
              <a:defRPr>
                <a:solidFill>
                  <a:srgbClr val="5A5B5D"/>
                </a:solidFill>
              </a:defRPr>
            </a:lvl1pPr>
          </a:lstStyle>
          <a:p>
            <a:fld id="{8FCC257D-A786-9244-9E17-CE618C8B9275}" type="slidenum">
              <a:rPr lang="en-US" smtClean="0"/>
              <a:pPr/>
              <a:t>‹#›</a:t>
            </a:fld>
            <a:endParaRPr lang="en-US"/>
          </a:p>
        </p:txBody>
      </p:sp>
    </p:spTree>
    <p:extLst>
      <p:ext uri="{BB962C8B-B14F-4D97-AF65-F5344CB8AC3E}">
        <p14:creationId xmlns:p14="http://schemas.microsoft.com/office/powerpoint/2010/main" val="317789632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Slide (low ink)">
    <p:spTree>
      <p:nvGrpSpPr>
        <p:cNvPr id="1" name=""/>
        <p:cNvGrpSpPr/>
        <p:nvPr/>
      </p:nvGrpSpPr>
      <p:grpSpPr>
        <a:xfrm>
          <a:off x="0" y="0"/>
          <a:ext cx="0" cy="0"/>
          <a:chOff x="0" y="0"/>
          <a:chExt cx="0" cy="0"/>
        </a:xfrm>
      </p:grpSpPr>
      <p:sp>
        <p:nvSpPr>
          <p:cNvPr id="3" name="Title 2"/>
          <p:cNvSpPr>
            <a:spLocks noGrp="1"/>
          </p:cNvSpPr>
          <p:nvPr>
            <p:ph type="title"/>
          </p:nvPr>
        </p:nvSpPr>
        <p:spPr>
          <a:xfrm>
            <a:off x="738189" y="2164956"/>
            <a:ext cx="10715627" cy="743347"/>
          </a:xfrm>
        </p:spPr>
        <p:txBody>
          <a:bodyPr>
            <a:normAutofit/>
          </a:bodyPr>
          <a:lstStyle>
            <a:lvl1pPr>
              <a:defRPr sz="4000" b="0">
                <a:solidFill>
                  <a:srgbClr val="005288"/>
                </a:solidFill>
                <a:latin typeface="+mj-lt"/>
                <a:cs typeface="Arial"/>
              </a:defRPr>
            </a:lvl1pPr>
          </a:lstStyle>
          <a:p>
            <a:r>
              <a:rPr lang="en-US"/>
              <a:t>Click to edit Master title style</a:t>
            </a:r>
          </a:p>
        </p:txBody>
      </p:sp>
      <p:sp>
        <p:nvSpPr>
          <p:cNvPr id="6" name="Text Placeholder 5"/>
          <p:cNvSpPr>
            <a:spLocks noGrp="1"/>
          </p:cNvSpPr>
          <p:nvPr>
            <p:ph type="body" sz="quarter" idx="10"/>
          </p:nvPr>
        </p:nvSpPr>
        <p:spPr>
          <a:xfrm>
            <a:off x="745067" y="2895600"/>
            <a:ext cx="10708748" cy="1148366"/>
          </a:xfrm>
        </p:spPr>
        <p:txBody>
          <a:bodyPr>
            <a:normAutofit/>
          </a:bodyPr>
          <a:lstStyle>
            <a:lvl1pPr marL="0" indent="0">
              <a:buNone/>
              <a:defRPr sz="1600">
                <a:solidFill>
                  <a:srgbClr val="43484E"/>
                </a:solidFill>
                <a:latin typeface="+mj-lt"/>
                <a:cs typeface="Arial"/>
              </a:defRPr>
            </a:lvl1pPr>
          </a:lstStyle>
          <a:p>
            <a:pPr lvl="0"/>
            <a:r>
              <a:rPr lang="en-US"/>
              <a:t>Click to edit Master text styles</a:t>
            </a:r>
          </a:p>
        </p:txBody>
      </p:sp>
      <p:pic>
        <p:nvPicPr>
          <p:cNvPr id="7" name="Picture 6" descr="Federal Government Building Logo">
            <a:extLst>
              <a:ext uri="{FF2B5EF4-FFF2-40B4-BE49-F238E27FC236}">
                <a16:creationId xmlns:a16="http://schemas.microsoft.com/office/drawing/2014/main" id="{DD57D4D3-D187-4266-AAAD-89343D8C4CB6}"/>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37340" y="4546009"/>
            <a:ext cx="2363060" cy="1656007"/>
          </a:xfrm>
          <a:prstGeom prst="rect">
            <a:avLst/>
          </a:prstGeom>
          <a:noFill/>
          <a:ln>
            <a:noFill/>
          </a:ln>
        </p:spPr>
      </p:pic>
    </p:spTree>
    <p:extLst>
      <p:ext uri="{BB962C8B-B14F-4D97-AF65-F5344CB8AC3E}">
        <p14:creationId xmlns:p14="http://schemas.microsoft.com/office/powerpoint/2010/main" val="2897134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rgbClr val="005288"/>
        </a:solidFill>
        <a:effectLst/>
      </p:bgPr>
    </p:bg>
    <p:spTree>
      <p:nvGrpSpPr>
        <p:cNvPr id="1" name=""/>
        <p:cNvGrpSpPr/>
        <p:nvPr/>
      </p:nvGrpSpPr>
      <p:grpSpPr>
        <a:xfrm>
          <a:off x="0" y="0"/>
          <a:ext cx="0" cy="0"/>
          <a:chOff x="0" y="0"/>
          <a:chExt cx="0" cy="0"/>
        </a:xfrm>
      </p:grpSpPr>
      <p:sp>
        <p:nvSpPr>
          <p:cNvPr id="8" name="Title 2">
            <a:extLst>
              <a:ext uri="{FF2B5EF4-FFF2-40B4-BE49-F238E27FC236}">
                <a16:creationId xmlns:a16="http://schemas.microsoft.com/office/drawing/2014/main" id="{C5259B2E-2FEF-A64F-8760-8691A70A60EE}"/>
              </a:ext>
            </a:extLst>
          </p:cNvPr>
          <p:cNvSpPr>
            <a:spLocks noGrp="1"/>
          </p:cNvSpPr>
          <p:nvPr>
            <p:ph type="title" hasCustomPrompt="1"/>
          </p:nvPr>
        </p:nvSpPr>
        <p:spPr>
          <a:xfrm>
            <a:off x="738189" y="2579484"/>
            <a:ext cx="10715627" cy="743347"/>
          </a:xfrm>
        </p:spPr>
        <p:txBody>
          <a:bodyPr>
            <a:normAutofit/>
          </a:bodyPr>
          <a:lstStyle>
            <a:lvl1pPr>
              <a:defRPr sz="4000" b="0">
                <a:solidFill>
                  <a:schemeClr val="bg1"/>
                </a:solidFill>
                <a:latin typeface="+mj-lt"/>
                <a:cs typeface="Arial"/>
              </a:defRPr>
            </a:lvl1pPr>
          </a:lstStyle>
          <a:p>
            <a:r>
              <a:rPr lang="en-US"/>
              <a:t>Divider slide</a:t>
            </a:r>
          </a:p>
        </p:txBody>
      </p:sp>
      <p:sp>
        <p:nvSpPr>
          <p:cNvPr id="9" name="Text Placeholder 5">
            <a:extLst>
              <a:ext uri="{FF2B5EF4-FFF2-40B4-BE49-F238E27FC236}">
                <a16:creationId xmlns:a16="http://schemas.microsoft.com/office/drawing/2014/main" id="{F0C131CE-4E30-DE4B-AB8A-A8FD12FA2819}"/>
              </a:ext>
            </a:extLst>
          </p:cNvPr>
          <p:cNvSpPr>
            <a:spLocks noGrp="1"/>
          </p:cNvSpPr>
          <p:nvPr>
            <p:ph type="body" sz="quarter" idx="10"/>
          </p:nvPr>
        </p:nvSpPr>
        <p:spPr>
          <a:xfrm>
            <a:off x="745067" y="3310128"/>
            <a:ext cx="10708748" cy="1148366"/>
          </a:xfrm>
        </p:spPr>
        <p:txBody>
          <a:bodyPr>
            <a:normAutofit/>
          </a:bodyPr>
          <a:lstStyle>
            <a:lvl1pPr marL="0" indent="0">
              <a:buNone/>
              <a:defRPr sz="1600">
                <a:solidFill>
                  <a:schemeClr val="bg1"/>
                </a:solidFill>
                <a:latin typeface="+mj-lt"/>
                <a:cs typeface="Arial"/>
              </a:defRPr>
            </a:lvl1pPr>
          </a:lstStyle>
          <a:p>
            <a:pPr lvl="0"/>
            <a:r>
              <a:rPr lang="en-US"/>
              <a:t>Click to edit Master text styles</a:t>
            </a:r>
          </a:p>
        </p:txBody>
      </p:sp>
    </p:spTree>
    <p:extLst>
      <p:ext uri="{BB962C8B-B14F-4D97-AF65-F5344CB8AC3E}">
        <p14:creationId xmlns:p14="http://schemas.microsoft.com/office/powerpoint/2010/main" val="2859917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3251200" y="6173791"/>
            <a:ext cx="2844800" cy="365125"/>
          </a:xfrm>
          <a:prstGeom prst="rect">
            <a:avLst/>
          </a:prstGeom>
        </p:spPr>
        <p:txBody>
          <a:bodyPr vert="horz" lIns="91440" tIns="45720" rIns="91440" bIns="45720" rtlCol="0" anchor="ctr"/>
          <a:lstStyle>
            <a:lvl1pPr algn="ctr">
              <a:defRPr sz="1200">
                <a:solidFill>
                  <a:schemeClr val="tx1">
                    <a:tint val="75000"/>
                  </a:schemeClr>
                </a:solidFill>
                <a:latin typeface="Arial"/>
                <a:cs typeface="Arial"/>
              </a:defRPr>
            </a:lvl1pPr>
          </a:lstStyle>
          <a:p>
            <a:fld id="{08CCC229-AB65-5F40-B719-1933DA0A7CB3}" type="datetime1">
              <a:rPr lang="en-US" smtClean="0"/>
              <a:t>12/17/2020</a:t>
            </a:fld>
            <a:endParaRPr lang="en-US"/>
          </a:p>
        </p:txBody>
      </p:sp>
      <p:sp>
        <p:nvSpPr>
          <p:cNvPr id="7" name="Title Placeholder 1"/>
          <p:cNvSpPr>
            <a:spLocks noGrp="1"/>
          </p:cNvSpPr>
          <p:nvPr>
            <p:ph type="title"/>
          </p:nvPr>
        </p:nvSpPr>
        <p:spPr>
          <a:xfrm>
            <a:off x="738189" y="452440"/>
            <a:ext cx="10715627" cy="743347"/>
          </a:xfrm>
          <a:prstGeom prst="rect">
            <a:avLst/>
          </a:prstGeom>
        </p:spPr>
        <p:txBody>
          <a:bodyPr vert="horz" lIns="91440" tIns="45720" rIns="91440" bIns="45720" rtlCol="0" anchor="ctr">
            <a:normAutofit/>
          </a:bodyPr>
          <a:lstStyle/>
          <a:p>
            <a:r>
              <a:rPr lang="en-US"/>
              <a:t>Click to edit master title style</a:t>
            </a:r>
          </a:p>
        </p:txBody>
      </p:sp>
      <p:cxnSp>
        <p:nvCxnSpPr>
          <p:cNvPr id="8" name="Straight Connector 13"/>
          <p:cNvCxnSpPr>
            <a:cxnSpLocks noChangeShapeType="1"/>
          </p:cNvCxnSpPr>
          <p:nvPr userDrawn="1"/>
        </p:nvCxnSpPr>
        <p:spPr bwMode="auto">
          <a:xfrm>
            <a:off x="738194" y="1297384"/>
            <a:ext cx="10715625" cy="0"/>
          </a:xfrm>
          <a:prstGeom prst="line">
            <a:avLst/>
          </a:prstGeom>
          <a:noFill/>
          <a:ln w="25400">
            <a:solidFill>
              <a:schemeClr val="accent3">
                <a:lumMod val="75000"/>
              </a:schemeClr>
            </a:solidFill>
            <a:round/>
            <a:headEnd/>
            <a:tailEnd/>
          </a:ln>
          <a:extLst>
            <a:ext uri="{909E8E84-426E-40dd-AFC4-6F175D3DCCD1}">
              <a14:hiddenFill xmlns:a14="http://schemas.microsoft.com/office/drawing/2010/main" xmlns="">
                <a:noFill/>
              </a14:hiddenFill>
            </a:ext>
          </a:extLst>
        </p:spPr>
      </p:cxnSp>
      <p:sp>
        <p:nvSpPr>
          <p:cNvPr id="9" name="Text Placeholder 2"/>
          <p:cNvSpPr>
            <a:spLocks noGrp="1"/>
          </p:cNvSpPr>
          <p:nvPr>
            <p:ph type="body" idx="1"/>
          </p:nvPr>
        </p:nvSpPr>
        <p:spPr>
          <a:xfrm>
            <a:off x="738189" y="1524000"/>
            <a:ext cx="10715627" cy="41064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p:txBody>
      </p:sp>
      <p:sp>
        <p:nvSpPr>
          <p:cNvPr id="2" name="Slide Number Placeholder 1">
            <a:extLst>
              <a:ext uri="{FF2B5EF4-FFF2-40B4-BE49-F238E27FC236}">
                <a16:creationId xmlns:a16="http://schemas.microsoft.com/office/drawing/2014/main" id="{6BB46968-E1B9-AE4F-9DEE-EDC8D5B1D4DF}"/>
              </a:ext>
            </a:extLst>
          </p:cNvPr>
          <p:cNvSpPr>
            <a:spLocks noGrp="1"/>
          </p:cNvSpPr>
          <p:nvPr>
            <p:ph type="sldNum" sz="quarter" idx="4"/>
          </p:nvPr>
        </p:nvSpPr>
        <p:spPr>
          <a:xfrm>
            <a:off x="10539413" y="6173791"/>
            <a:ext cx="91440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CC257D-A786-9244-9E17-CE618C8B9275}" type="slidenum">
              <a:rPr lang="en-US" smtClean="0"/>
              <a:t>‹#›</a:t>
            </a:fld>
            <a:endParaRPr lang="en-US"/>
          </a:p>
        </p:txBody>
      </p:sp>
    </p:spTree>
    <p:extLst>
      <p:ext uri="{BB962C8B-B14F-4D97-AF65-F5344CB8AC3E}">
        <p14:creationId xmlns:p14="http://schemas.microsoft.com/office/powerpoint/2010/main" val="65363698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50" r:id="rId4"/>
    <p:sldLayoutId id="2147483651" r:id="rId5"/>
    <p:sldLayoutId id="2147483652" r:id="rId6"/>
    <p:sldLayoutId id="2147483659" r:id="rId7"/>
  </p:sldLayoutIdLst>
  <p:hf hdr="0" ftr="0" dt="0"/>
  <p:txStyles>
    <p:titleStyle>
      <a:lvl1pPr algn="l" defTabSz="457200" rtl="0" eaLnBrk="1" latinLnBrk="0" hangingPunct="1">
        <a:spcBef>
          <a:spcPct val="0"/>
        </a:spcBef>
        <a:buNone/>
        <a:defRPr sz="2800" kern="1200">
          <a:solidFill>
            <a:schemeClr val="tx1"/>
          </a:solidFill>
          <a:latin typeface="+mj-lt"/>
          <a:ea typeface="+mj-ea"/>
          <a:cs typeface="+mj-cs"/>
        </a:defRPr>
      </a:lvl1pPr>
    </p:titleStyle>
    <p:bodyStyle>
      <a:lvl1pPr marL="342900" indent="-347472" algn="l" defTabSz="457200" rtl="0" eaLnBrk="1" latinLnBrk="0" hangingPunct="1">
        <a:lnSpc>
          <a:spcPts val="2600"/>
        </a:lnSpc>
        <a:spcBef>
          <a:spcPts val="1000"/>
        </a:spcBef>
        <a:buClr>
          <a:schemeClr val="accent3">
            <a:lumMod val="75000"/>
          </a:schemeClr>
        </a:buClr>
        <a:buFont typeface="Wingdings" charset="2"/>
        <a:buChar char="§"/>
        <a:defRPr sz="2200" kern="1200">
          <a:solidFill>
            <a:schemeClr val="tx1"/>
          </a:solidFill>
          <a:latin typeface="+mn-lt"/>
          <a:ea typeface="+mn-ea"/>
          <a:cs typeface="+mn-cs"/>
        </a:defRPr>
      </a:lvl1pPr>
      <a:lvl2pPr marL="742950" indent="-285750" algn="l" defTabSz="457200" rtl="0" eaLnBrk="1" latinLnBrk="0" hangingPunct="1">
        <a:spcBef>
          <a:spcPts val="1000"/>
        </a:spcBef>
        <a:buClr>
          <a:schemeClr val="accent3">
            <a:lumMod val="75000"/>
          </a:schemeClr>
        </a:buClr>
        <a:buSzPct val="50000"/>
        <a:buFont typeface="Wingdings" charset="2"/>
        <a:buChar char=""/>
        <a:defRPr sz="2000" kern="1200">
          <a:solidFill>
            <a:schemeClr val="tx1"/>
          </a:solidFill>
          <a:latin typeface="+mn-lt"/>
          <a:ea typeface="+mn-ea"/>
          <a:cs typeface="+mn-cs"/>
        </a:defRPr>
      </a:lvl2pPr>
      <a:lvl3pPr marL="1143000" indent="-228600" algn="l" defTabSz="457200" rtl="0" eaLnBrk="1" latinLnBrk="0" hangingPunct="1">
        <a:spcBef>
          <a:spcPts val="1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3251200" y="6173791"/>
            <a:ext cx="2844800" cy="365125"/>
          </a:xfrm>
          <a:prstGeom prst="rect">
            <a:avLst/>
          </a:prstGeom>
        </p:spPr>
        <p:txBody>
          <a:bodyPr vert="horz" lIns="91440" tIns="45720" rIns="91440" bIns="45720" rtlCol="0" anchor="ctr"/>
          <a:lstStyle>
            <a:lvl1pPr algn="ctr">
              <a:defRPr sz="1200">
                <a:solidFill>
                  <a:schemeClr val="tx1">
                    <a:tint val="75000"/>
                  </a:schemeClr>
                </a:solidFill>
                <a:latin typeface="Arial"/>
                <a:cs typeface="Arial"/>
              </a:defRPr>
            </a:lvl1pPr>
          </a:lstStyle>
          <a:p>
            <a:fld id="{08CCC229-AB65-5F40-B719-1933DA0A7CB3}" type="datetime1">
              <a:rPr lang="en-US" smtClean="0"/>
              <a:t>12/17/2020</a:t>
            </a:fld>
            <a:endParaRPr lang="en-US"/>
          </a:p>
        </p:txBody>
      </p:sp>
      <p:sp>
        <p:nvSpPr>
          <p:cNvPr id="7" name="Title Placeholder 1"/>
          <p:cNvSpPr>
            <a:spLocks noGrp="1"/>
          </p:cNvSpPr>
          <p:nvPr>
            <p:ph type="title"/>
          </p:nvPr>
        </p:nvSpPr>
        <p:spPr>
          <a:xfrm>
            <a:off x="738189" y="452440"/>
            <a:ext cx="10715627" cy="743347"/>
          </a:xfrm>
          <a:prstGeom prst="rect">
            <a:avLst/>
          </a:prstGeom>
        </p:spPr>
        <p:txBody>
          <a:bodyPr vert="horz" lIns="91440" tIns="45720" rIns="91440" bIns="45720" rtlCol="0" anchor="ctr">
            <a:normAutofit/>
          </a:bodyPr>
          <a:lstStyle/>
          <a:p>
            <a:r>
              <a:rPr lang="en-US"/>
              <a:t>Click to edit master title style</a:t>
            </a:r>
          </a:p>
        </p:txBody>
      </p:sp>
      <p:cxnSp>
        <p:nvCxnSpPr>
          <p:cNvPr id="8" name="Straight Connector 13"/>
          <p:cNvCxnSpPr>
            <a:cxnSpLocks noChangeShapeType="1"/>
          </p:cNvCxnSpPr>
          <p:nvPr userDrawn="1"/>
        </p:nvCxnSpPr>
        <p:spPr bwMode="auto">
          <a:xfrm>
            <a:off x="738194" y="1297384"/>
            <a:ext cx="10715625" cy="0"/>
          </a:xfrm>
          <a:prstGeom prst="line">
            <a:avLst/>
          </a:prstGeom>
          <a:noFill/>
          <a:ln w="25400">
            <a:solidFill>
              <a:schemeClr val="accent3">
                <a:lumMod val="75000"/>
              </a:schemeClr>
            </a:solidFill>
            <a:round/>
            <a:headEnd/>
            <a:tailEnd/>
          </a:ln>
          <a:extLst>
            <a:ext uri="{909E8E84-426E-40dd-AFC4-6F175D3DCCD1}">
              <a14:hiddenFill xmlns="" xmlns:a14="http://schemas.microsoft.com/office/drawing/2010/main">
                <a:noFill/>
              </a14:hiddenFill>
            </a:ext>
          </a:extLst>
        </p:spPr>
      </p:cxnSp>
      <p:sp>
        <p:nvSpPr>
          <p:cNvPr id="9" name="Text Placeholder 2"/>
          <p:cNvSpPr>
            <a:spLocks noGrp="1"/>
          </p:cNvSpPr>
          <p:nvPr>
            <p:ph type="body" idx="1"/>
          </p:nvPr>
        </p:nvSpPr>
        <p:spPr>
          <a:xfrm>
            <a:off x="738189" y="1524000"/>
            <a:ext cx="10715627" cy="41064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p:txBody>
      </p:sp>
      <p:sp>
        <p:nvSpPr>
          <p:cNvPr id="2" name="Slide Number Placeholder 1">
            <a:extLst>
              <a:ext uri="{FF2B5EF4-FFF2-40B4-BE49-F238E27FC236}">
                <a16:creationId xmlns:a16="http://schemas.microsoft.com/office/drawing/2014/main" id="{6BB46968-E1B9-AE4F-9DEE-EDC8D5B1D4DF}"/>
              </a:ext>
            </a:extLst>
          </p:cNvPr>
          <p:cNvSpPr>
            <a:spLocks noGrp="1"/>
          </p:cNvSpPr>
          <p:nvPr>
            <p:ph type="sldNum" sz="quarter" idx="4"/>
          </p:nvPr>
        </p:nvSpPr>
        <p:spPr>
          <a:xfrm>
            <a:off x="10539413" y="6173791"/>
            <a:ext cx="91440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CC257D-A786-9244-9E17-CE618C8B9275}" type="slidenum">
              <a:rPr lang="en-US" smtClean="0"/>
              <a:t>‹#›</a:t>
            </a:fld>
            <a:endParaRPr lang="en-US"/>
          </a:p>
        </p:txBody>
      </p:sp>
    </p:spTree>
    <p:extLst>
      <p:ext uri="{BB962C8B-B14F-4D97-AF65-F5344CB8AC3E}">
        <p14:creationId xmlns:p14="http://schemas.microsoft.com/office/powerpoint/2010/main" val="3445212116"/>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Lst>
  <p:hf hdr="0" dt="0"/>
  <p:txStyles>
    <p:titleStyle>
      <a:lvl1pPr algn="l" defTabSz="457200" rtl="0" eaLnBrk="1" latinLnBrk="0" hangingPunct="1">
        <a:spcBef>
          <a:spcPct val="0"/>
        </a:spcBef>
        <a:buNone/>
        <a:defRPr sz="2800" kern="1200">
          <a:solidFill>
            <a:schemeClr val="tx1"/>
          </a:solidFill>
          <a:latin typeface="+mj-lt"/>
          <a:ea typeface="+mj-ea"/>
          <a:cs typeface="+mj-cs"/>
        </a:defRPr>
      </a:lvl1pPr>
    </p:titleStyle>
    <p:bodyStyle>
      <a:lvl1pPr marL="342900" indent="-347472" algn="l" defTabSz="457200" rtl="0" eaLnBrk="1" latinLnBrk="0" hangingPunct="1">
        <a:lnSpc>
          <a:spcPts val="2600"/>
        </a:lnSpc>
        <a:spcBef>
          <a:spcPts val="1000"/>
        </a:spcBef>
        <a:buClr>
          <a:schemeClr val="accent3">
            <a:lumMod val="75000"/>
          </a:schemeClr>
        </a:buClr>
        <a:buFont typeface="Wingdings" charset="2"/>
        <a:buChar char="§"/>
        <a:defRPr sz="2200" kern="1200">
          <a:solidFill>
            <a:schemeClr val="tx1"/>
          </a:solidFill>
          <a:latin typeface="+mn-lt"/>
          <a:ea typeface="+mn-ea"/>
          <a:cs typeface="+mn-cs"/>
        </a:defRPr>
      </a:lvl1pPr>
      <a:lvl2pPr marL="742950" indent="-285750" algn="l" defTabSz="457200" rtl="0" eaLnBrk="1" latinLnBrk="0" hangingPunct="1">
        <a:spcBef>
          <a:spcPts val="1000"/>
        </a:spcBef>
        <a:buClr>
          <a:schemeClr val="accent3">
            <a:lumMod val="75000"/>
          </a:schemeClr>
        </a:buClr>
        <a:buSzPct val="50000"/>
        <a:buFont typeface="Wingdings" charset="2"/>
        <a:buChar char=""/>
        <a:defRPr sz="2000" kern="1200">
          <a:solidFill>
            <a:schemeClr val="tx1"/>
          </a:solidFill>
          <a:latin typeface="+mn-lt"/>
          <a:ea typeface="+mn-ea"/>
          <a:cs typeface="+mn-cs"/>
        </a:defRPr>
      </a:lvl2pPr>
      <a:lvl3pPr marL="1143000" indent="-228600" algn="l" defTabSz="457200" rtl="0" eaLnBrk="1" latinLnBrk="0" hangingPunct="1">
        <a:spcBef>
          <a:spcPts val="1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26CFC1F-0174-44F6-A01F-B551EF7A7346}"/>
              </a:ext>
            </a:extLst>
          </p:cNvPr>
          <p:cNvSpPr>
            <a:spLocks noGrp="1"/>
          </p:cNvSpPr>
          <p:nvPr>
            <p:ph type="title"/>
          </p:nvPr>
        </p:nvSpPr>
        <p:spPr/>
        <p:txBody>
          <a:bodyPr/>
          <a:lstStyle/>
          <a:p>
            <a:r>
              <a:rPr lang="en-US" dirty="0"/>
              <a:t>Large-Scale Vaccination Implementation</a:t>
            </a:r>
          </a:p>
        </p:txBody>
      </p:sp>
      <p:sp>
        <p:nvSpPr>
          <p:cNvPr id="5" name="Text Placeholder 4">
            <a:extLst>
              <a:ext uri="{FF2B5EF4-FFF2-40B4-BE49-F238E27FC236}">
                <a16:creationId xmlns:a16="http://schemas.microsoft.com/office/drawing/2014/main" id="{2BB42863-7646-457C-8B6E-A562AF14397F}"/>
              </a:ext>
            </a:extLst>
          </p:cNvPr>
          <p:cNvSpPr>
            <a:spLocks noGrp="1"/>
          </p:cNvSpPr>
          <p:nvPr>
            <p:ph type="body" sz="quarter" idx="10"/>
          </p:nvPr>
        </p:nvSpPr>
        <p:spPr/>
        <p:txBody>
          <a:bodyPr/>
          <a:lstStyle/>
          <a:p>
            <a:r>
              <a:rPr lang="en-US" dirty="0"/>
              <a:t>Sample Workshop Slides | October 2020</a:t>
            </a:r>
          </a:p>
        </p:txBody>
      </p:sp>
      <p:pic>
        <p:nvPicPr>
          <p:cNvPr id="6" name="Picture 5" descr="Building">
            <a:extLst>
              <a:ext uri="{FF2B5EF4-FFF2-40B4-BE49-F238E27FC236}">
                <a16:creationId xmlns:a16="http://schemas.microsoft.com/office/drawing/2014/main" id="{2DD8EF5F-342E-48DE-8B12-0421588EA1C0}"/>
              </a:ext>
            </a:extLst>
          </p:cNvPr>
          <p:cNvPicPr>
            <a:picLocks noChangeAspect="1"/>
          </p:cNvPicPr>
          <p:nvPr/>
        </p:nvPicPr>
        <p:blipFill>
          <a:blip r:embed="rId3"/>
          <a:stretch>
            <a:fillRect/>
          </a:stretch>
        </p:blipFill>
        <p:spPr>
          <a:xfrm>
            <a:off x="290569" y="5414571"/>
            <a:ext cx="1670449" cy="1249788"/>
          </a:xfrm>
          <a:prstGeom prst="rect">
            <a:avLst/>
          </a:prstGeom>
        </p:spPr>
      </p:pic>
    </p:spTree>
    <p:extLst>
      <p:ext uri="{BB962C8B-B14F-4D97-AF65-F5344CB8AC3E}">
        <p14:creationId xmlns:p14="http://schemas.microsoft.com/office/powerpoint/2010/main" val="29183711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Workshop Guidelines</a:t>
            </a:r>
          </a:p>
        </p:txBody>
      </p:sp>
      <p:sp>
        <p:nvSpPr>
          <p:cNvPr id="6" name="Content Placeholder 1">
            <a:extLst>
              <a:ext uri="{FF2B5EF4-FFF2-40B4-BE49-F238E27FC236}">
                <a16:creationId xmlns:a16="http://schemas.microsoft.com/office/drawing/2014/main" id="{7FD8376A-EFF0-4B17-B858-445C86C84F73}"/>
              </a:ext>
            </a:extLst>
          </p:cNvPr>
          <p:cNvSpPr>
            <a:spLocks noGrp="1"/>
          </p:cNvSpPr>
          <p:nvPr>
            <p:ph idx="1"/>
          </p:nvPr>
        </p:nvSpPr>
        <p:spPr/>
        <p:txBody>
          <a:bodyPr/>
          <a:lstStyle/>
          <a:p>
            <a:pPr lvl="0"/>
            <a:r>
              <a:rPr lang="en-US" dirty="0"/>
              <a:t>The desired outcome from this workshop is a large-scale vaccination strategy tailored to our unique needs and missions</a:t>
            </a:r>
          </a:p>
          <a:p>
            <a:pPr lvl="0"/>
            <a:r>
              <a:rPr lang="en-US" dirty="0"/>
              <a:t>This is an open, no-fault environment – varying viewpoints, even disagreements, are expected</a:t>
            </a:r>
          </a:p>
          <a:p>
            <a:pPr lvl="0"/>
            <a:r>
              <a:rPr lang="en-US" dirty="0"/>
              <a:t>Please base your responses on any current guidance and plans, policies, procedures, capabilities and resources</a:t>
            </a:r>
          </a:p>
          <a:p>
            <a:pPr lvl="0"/>
            <a:r>
              <a:rPr lang="en-US" dirty="0"/>
              <a:t>Consider different approaches and suggest improvements</a:t>
            </a:r>
          </a:p>
          <a:p>
            <a:pPr lvl="0"/>
            <a:r>
              <a:rPr lang="en-US" dirty="0"/>
              <a:t>There is no “hidden agenda” nor any trick questions</a:t>
            </a:r>
          </a:p>
          <a:p>
            <a:r>
              <a:rPr lang="en-US" dirty="0">
                <a:solidFill>
                  <a:srgbClr val="C00000"/>
                </a:solidFill>
              </a:rPr>
              <a:t>[Insert additional guidelines as appropriate.]</a:t>
            </a:r>
          </a:p>
        </p:txBody>
      </p:sp>
      <p:sp>
        <p:nvSpPr>
          <p:cNvPr id="2" name="Slide Number Placeholder 1">
            <a:extLst>
              <a:ext uri="{FF2B5EF4-FFF2-40B4-BE49-F238E27FC236}">
                <a16:creationId xmlns:a16="http://schemas.microsoft.com/office/drawing/2014/main" id="{0BC13E04-998A-4227-A3B2-49F27BF4712E}"/>
              </a:ext>
            </a:extLst>
          </p:cNvPr>
          <p:cNvSpPr>
            <a:spLocks noGrp="1"/>
          </p:cNvSpPr>
          <p:nvPr>
            <p:ph type="sldNum" sz="quarter" idx="12"/>
          </p:nvPr>
        </p:nvSpPr>
        <p:spPr/>
        <p:txBody>
          <a:bodyPr/>
          <a:lstStyle/>
          <a:p>
            <a:fld id="{8FCC257D-A786-9244-9E17-CE618C8B9275}" type="slidenum">
              <a:rPr lang="en-US" smtClean="0"/>
              <a:pPr/>
              <a:t>10</a:t>
            </a:fld>
            <a:endParaRPr lang="en-US"/>
          </a:p>
        </p:txBody>
      </p:sp>
    </p:spTree>
    <p:extLst>
      <p:ext uri="{BB962C8B-B14F-4D97-AF65-F5344CB8AC3E}">
        <p14:creationId xmlns:p14="http://schemas.microsoft.com/office/powerpoint/2010/main" val="4086314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BFAFAD4-9D9E-430A-8617-CB0D40EBE480}"/>
              </a:ext>
            </a:extLst>
          </p:cNvPr>
          <p:cNvSpPr>
            <a:spLocks noGrp="1"/>
          </p:cNvSpPr>
          <p:nvPr>
            <p:ph type="title"/>
          </p:nvPr>
        </p:nvSpPr>
        <p:spPr/>
        <p:txBody>
          <a:bodyPr/>
          <a:lstStyle/>
          <a:p>
            <a:r>
              <a:rPr lang="en-US" dirty="0"/>
              <a:t>INSTRUCTIONS — READ FIRST</a:t>
            </a:r>
          </a:p>
        </p:txBody>
      </p:sp>
      <p:sp>
        <p:nvSpPr>
          <p:cNvPr id="2" name="Content Placeholder 1">
            <a:extLst>
              <a:ext uri="{FF2B5EF4-FFF2-40B4-BE49-F238E27FC236}">
                <a16:creationId xmlns:a16="http://schemas.microsoft.com/office/drawing/2014/main" id="{4448EB24-817F-4AD9-873B-C2C52DEB4B30}"/>
              </a:ext>
            </a:extLst>
          </p:cNvPr>
          <p:cNvSpPr>
            <a:spLocks noGrp="1"/>
          </p:cNvSpPr>
          <p:nvPr>
            <p:ph idx="1"/>
          </p:nvPr>
        </p:nvSpPr>
        <p:spPr/>
        <p:txBody>
          <a:bodyPr/>
          <a:lstStyle/>
          <a:p>
            <a:r>
              <a:rPr lang="en-US" dirty="0"/>
              <a:t>On the following slide, provide the current status of the pandemic, relevant guidance and a summary of your organization’s activities so that your workshop reflects the most recent developments.</a:t>
            </a:r>
          </a:p>
          <a:p>
            <a:pPr lvl="1"/>
            <a:r>
              <a:rPr lang="en-US" dirty="0"/>
              <a:t>Include current information regarding the pandemic outbreak. Use the website links in the facilitator guide for suggestions.</a:t>
            </a:r>
          </a:p>
          <a:p>
            <a:pPr lvl="1"/>
            <a:r>
              <a:rPr lang="en-US" dirty="0"/>
              <a:t>Include current information on the status of the vaccination roll out. </a:t>
            </a:r>
          </a:p>
          <a:p>
            <a:pPr lvl="1"/>
            <a:r>
              <a:rPr lang="en-US" dirty="0"/>
              <a:t>Include information from the relevant state and local authorities where your organization has facilities, as appropriate.</a:t>
            </a:r>
          </a:p>
          <a:p>
            <a:pPr lvl="1"/>
            <a:r>
              <a:rPr lang="en-US" dirty="0"/>
              <a:t>Briefly summarize key actions that your organization has taken up to this point.</a:t>
            </a:r>
          </a:p>
        </p:txBody>
      </p:sp>
      <p:sp>
        <p:nvSpPr>
          <p:cNvPr id="3" name="Text Placeholder 2">
            <a:extLst>
              <a:ext uri="{FF2B5EF4-FFF2-40B4-BE49-F238E27FC236}">
                <a16:creationId xmlns:a16="http://schemas.microsoft.com/office/drawing/2014/main" id="{BD652A7F-75A8-47AD-8DD7-56EC3D27512C}"/>
              </a:ext>
            </a:extLst>
          </p:cNvPr>
          <p:cNvSpPr>
            <a:spLocks noGrp="1"/>
          </p:cNvSpPr>
          <p:nvPr>
            <p:ph type="body" sz="quarter" idx="10"/>
          </p:nvPr>
        </p:nvSpPr>
        <p:spPr/>
        <p:txBody>
          <a:bodyPr/>
          <a:lstStyle/>
          <a:p>
            <a:r>
              <a:rPr lang="en-US"/>
              <a:t>DELETE THIS SLIDE IN YOUR FINAL PRESENTATION</a:t>
            </a:r>
          </a:p>
        </p:txBody>
      </p:sp>
    </p:spTree>
    <p:extLst>
      <p:ext uri="{BB962C8B-B14F-4D97-AF65-F5344CB8AC3E}">
        <p14:creationId xmlns:p14="http://schemas.microsoft.com/office/powerpoint/2010/main" val="33321072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5727E4C5-EDC0-4DDB-8D1B-99FC7E241A2D}"/>
              </a:ext>
            </a:extLst>
          </p:cNvPr>
          <p:cNvSpPr>
            <a:spLocks noGrp="1"/>
          </p:cNvSpPr>
          <p:nvPr>
            <p:ph type="title"/>
          </p:nvPr>
        </p:nvSpPr>
        <p:spPr/>
        <p:txBody>
          <a:bodyPr/>
          <a:lstStyle/>
          <a:p>
            <a:r>
              <a:rPr lang="en-US" dirty="0"/>
              <a:t>Scene Setter</a:t>
            </a:r>
          </a:p>
        </p:txBody>
      </p:sp>
      <p:sp>
        <p:nvSpPr>
          <p:cNvPr id="4" name="Content Placeholder 3">
            <a:extLst>
              <a:ext uri="{FF2B5EF4-FFF2-40B4-BE49-F238E27FC236}">
                <a16:creationId xmlns:a16="http://schemas.microsoft.com/office/drawing/2014/main" id="{4DCCAD5A-84A7-4F4A-A614-A376CB1C5891}"/>
              </a:ext>
            </a:extLst>
          </p:cNvPr>
          <p:cNvSpPr>
            <a:spLocks noGrp="1"/>
          </p:cNvSpPr>
          <p:nvPr>
            <p:ph idx="1"/>
          </p:nvPr>
        </p:nvSpPr>
        <p:spPr/>
        <p:txBody>
          <a:bodyPr/>
          <a:lstStyle/>
          <a:p>
            <a:r>
              <a:rPr lang="en-US" dirty="0"/>
              <a:t>The two-dose vaccines are available for procurement and distribution in limited amounts</a:t>
            </a:r>
          </a:p>
          <a:p>
            <a:r>
              <a:rPr lang="en-US" dirty="0"/>
              <a:t>In anticipation, emergency management and public health partners begin implementing vaccination plans that account for data collection and communication, public messaging, interagency coordination and logistics for arranging personnel, facilities and cold chain infrastructure. </a:t>
            </a:r>
          </a:p>
          <a:p>
            <a:r>
              <a:rPr lang="en-US" dirty="0"/>
              <a:t>As operations are underway, state governors, local, tribal and territorial leaders and their staffs are invited to an Operation Warp Speed (OWS) briefing that informs them the specific date to expect vaccine availability and in what quantities</a:t>
            </a:r>
          </a:p>
        </p:txBody>
      </p:sp>
      <p:sp>
        <p:nvSpPr>
          <p:cNvPr id="2" name="Slide Number Placeholder 1">
            <a:extLst>
              <a:ext uri="{FF2B5EF4-FFF2-40B4-BE49-F238E27FC236}">
                <a16:creationId xmlns:a16="http://schemas.microsoft.com/office/drawing/2014/main" id="{329AF647-E0AD-4D3D-9904-4F207B8501B0}"/>
              </a:ext>
            </a:extLst>
          </p:cNvPr>
          <p:cNvSpPr>
            <a:spLocks noGrp="1"/>
          </p:cNvSpPr>
          <p:nvPr>
            <p:ph type="sldNum" sz="quarter" idx="12"/>
          </p:nvPr>
        </p:nvSpPr>
        <p:spPr/>
        <p:txBody>
          <a:bodyPr/>
          <a:lstStyle/>
          <a:p>
            <a:fld id="{8FCC257D-A786-9244-9E17-CE618C8B9275}" type="slidenum">
              <a:rPr lang="en-US" smtClean="0"/>
              <a:pPr/>
              <a:t>12</a:t>
            </a:fld>
            <a:endParaRPr lang="en-US"/>
          </a:p>
        </p:txBody>
      </p:sp>
    </p:spTree>
    <p:extLst>
      <p:ext uri="{BB962C8B-B14F-4D97-AF65-F5344CB8AC3E}">
        <p14:creationId xmlns:p14="http://schemas.microsoft.com/office/powerpoint/2010/main" val="8101989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C739BDE-F017-4CA8-BF2A-EB89E0CE05F4}"/>
              </a:ext>
            </a:extLst>
          </p:cNvPr>
          <p:cNvSpPr>
            <a:spLocks noGrp="1"/>
          </p:cNvSpPr>
          <p:nvPr>
            <p:ph type="title"/>
          </p:nvPr>
        </p:nvSpPr>
        <p:spPr/>
        <p:txBody>
          <a:bodyPr/>
          <a:lstStyle/>
          <a:p>
            <a:r>
              <a:rPr lang="en-US" dirty="0"/>
              <a:t>Scenario 1 – Release of Vaccine A Only</a:t>
            </a:r>
          </a:p>
        </p:txBody>
      </p:sp>
      <p:sp>
        <p:nvSpPr>
          <p:cNvPr id="7" name="Content Placeholder 6">
            <a:extLst>
              <a:ext uri="{FF2B5EF4-FFF2-40B4-BE49-F238E27FC236}">
                <a16:creationId xmlns:a16="http://schemas.microsoft.com/office/drawing/2014/main" id="{927BFACC-2D11-4433-ABCB-7792ED15F3E5}"/>
              </a:ext>
            </a:extLst>
          </p:cNvPr>
          <p:cNvSpPr>
            <a:spLocks noGrp="1"/>
          </p:cNvSpPr>
          <p:nvPr>
            <p:ph sz="half" idx="1"/>
          </p:nvPr>
        </p:nvSpPr>
        <p:spPr>
          <a:xfrm>
            <a:off x="726019" y="1549400"/>
            <a:ext cx="2940725" cy="4989516"/>
          </a:xfrm>
        </p:spPr>
        <p:txBody>
          <a:bodyPr>
            <a:normAutofit fontScale="92500" lnSpcReduction="10000"/>
          </a:bodyPr>
          <a:lstStyle/>
          <a:p>
            <a:r>
              <a:rPr lang="en-US" dirty="0"/>
              <a:t>Three separately acquired components</a:t>
            </a:r>
          </a:p>
          <a:p>
            <a:r>
              <a:rPr lang="en-US" dirty="0"/>
              <a:t>Ultra-cold (-70</a:t>
            </a:r>
            <a:r>
              <a:rPr lang="en-US" dirty="0">
                <a:latin typeface="Franklin Gothic Book" panose="020B0503020102020204" pitchFamily="34" charset="0"/>
              </a:rPr>
              <a:t>°C</a:t>
            </a:r>
            <a:r>
              <a:rPr lang="en-US" dirty="0"/>
              <a:t>), for large sites only, mixing on-site is required</a:t>
            </a:r>
          </a:p>
          <a:p>
            <a:r>
              <a:rPr lang="en-US" dirty="0"/>
              <a:t>Requires two doses 21 days apart (same brand)</a:t>
            </a:r>
          </a:p>
          <a:p>
            <a:r>
              <a:rPr lang="en-US" dirty="0"/>
              <a:t>Availability Assumptions</a:t>
            </a:r>
          </a:p>
          <a:p>
            <a:pPr lvl="1"/>
            <a:r>
              <a:rPr lang="en-US" dirty="0"/>
              <a:t>End of Dec 2020*: ~10–20M doses</a:t>
            </a:r>
          </a:p>
          <a:p>
            <a:pPr lvl="1"/>
            <a:r>
              <a:rPr lang="en-US" dirty="0"/>
              <a:t>End of Jan 2021*: 20–30M doses</a:t>
            </a:r>
          </a:p>
        </p:txBody>
      </p:sp>
      <p:graphicFrame>
        <p:nvGraphicFramePr>
          <p:cNvPr id="12" name="Table 12">
            <a:extLst>
              <a:ext uri="{FF2B5EF4-FFF2-40B4-BE49-F238E27FC236}">
                <a16:creationId xmlns:a16="http://schemas.microsoft.com/office/drawing/2014/main" id="{A58E996A-EDA8-456B-A7A8-86DF1994A352}"/>
              </a:ext>
            </a:extLst>
          </p:cNvPr>
          <p:cNvGraphicFramePr>
            <a:graphicFrameLocks noGrp="1"/>
          </p:cNvGraphicFramePr>
          <p:nvPr>
            <p:ph sz="half" idx="2"/>
            <p:extLst>
              <p:ext uri="{D42A27DB-BD31-4B8C-83A1-F6EECF244321}">
                <p14:modId xmlns:p14="http://schemas.microsoft.com/office/powerpoint/2010/main" val="1231122843"/>
              </p:ext>
            </p:extLst>
          </p:nvPr>
        </p:nvGraphicFramePr>
        <p:xfrm>
          <a:off x="3794760" y="1549400"/>
          <a:ext cx="7787642" cy="4754880"/>
        </p:xfrm>
        <a:graphic>
          <a:graphicData uri="http://schemas.openxmlformats.org/drawingml/2006/table">
            <a:tbl>
              <a:tblPr firstRow="1" bandRow="1">
                <a:tableStyleId>{93296810-A885-4BE3-A3E7-6D5BEEA58F35}</a:tableStyleId>
              </a:tblPr>
              <a:tblGrid>
                <a:gridCol w="2414016">
                  <a:extLst>
                    <a:ext uri="{9D8B030D-6E8A-4147-A177-3AD203B41FA5}">
                      <a16:colId xmlns:a16="http://schemas.microsoft.com/office/drawing/2014/main" val="324940263"/>
                    </a:ext>
                  </a:extLst>
                </a:gridCol>
                <a:gridCol w="1479805">
                  <a:extLst>
                    <a:ext uri="{9D8B030D-6E8A-4147-A177-3AD203B41FA5}">
                      <a16:colId xmlns:a16="http://schemas.microsoft.com/office/drawing/2014/main" val="4055486071"/>
                    </a:ext>
                  </a:extLst>
                </a:gridCol>
                <a:gridCol w="3893821">
                  <a:extLst>
                    <a:ext uri="{9D8B030D-6E8A-4147-A177-3AD203B41FA5}">
                      <a16:colId xmlns:a16="http://schemas.microsoft.com/office/drawing/2014/main" val="2219289489"/>
                    </a:ext>
                  </a:extLst>
                </a:gridCol>
              </a:tblGrid>
              <a:tr h="187960">
                <a:tc gridSpan="3">
                  <a:txBody>
                    <a:bodyPr/>
                    <a:lstStyle/>
                    <a:p>
                      <a:r>
                        <a:rPr lang="en-US" sz="1200" dirty="0"/>
                        <a:t>Vaccine A</a:t>
                      </a:r>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259549190"/>
                  </a:ext>
                </a:extLst>
              </a:tr>
              <a:tr h="370840">
                <a:tc gridSpan="2">
                  <a:txBody>
                    <a:bodyPr/>
                    <a:lstStyle/>
                    <a:p>
                      <a:r>
                        <a:rPr lang="en-US" sz="1200" b="1" dirty="0"/>
                        <a:t>SHIPMENT</a:t>
                      </a:r>
                    </a:p>
                    <a:p>
                      <a:r>
                        <a:rPr lang="en-US" sz="1200" b="1" i="1" dirty="0"/>
                        <a:t>Three separately acquired components (mixed on site)</a:t>
                      </a:r>
                    </a:p>
                    <a:p>
                      <a:pPr marL="169863" indent="-169863" algn="l" defTabSz="457200" rtl="0" eaLnBrk="1" latinLnBrk="0" hangingPunct="1">
                        <a:buFont typeface="Arial" panose="020B0604020202020204" pitchFamily="34" charset="0"/>
                        <a:buChar char="•"/>
                      </a:pPr>
                      <a:r>
                        <a:rPr lang="en-US" sz="1200" kern="1200" dirty="0"/>
                        <a:t>Vaccine</a:t>
                      </a:r>
                    </a:p>
                    <a:p>
                      <a:pPr marL="396875" lvl="1" indent="-165100" algn="l" defTabSz="457200" rtl="0" eaLnBrk="1" latinLnBrk="0" hangingPunct="1">
                        <a:buFont typeface="Courier New" panose="02070309020205020404" pitchFamily="49" charset="0"/>
                        <a:buChar char="o"/>
                      </a:pPr>
                      <a:r>
                        <a:rPr lang="en-US" sz="1200" kern="1200" dirty="0"/>
                        <a:t>Direct to site from manufacturer (on dry ice)</a:t>
                      </a:r>
                    </a:p>
                    <a:p>
                      <a:pPr marL="396875" lvl="1" indent="-165100" algn="l" defTabSz="457200" rtl="0" eaLnBrk="1" latinLnBrk="0" hangingPunct="1">
                        <a:buFont typeface="Courier New" panose="02070309020205020404" pitchFamily="49" charset="0"/>
                        <a:buChar char="o"/>
                      </a:pPr>
                      <a:r>
                        <a:rPr lang="en-US" sz="1200" kern="1200" dirty="0"/>
                        <a:t>Multidose vials (five doses/vial)</a:t>
                      </a:r>
                    </a:p>
                    <a:p>
                      <a:pPr marL="169863" indent="-169863" algn="l" defTabSz="457200" rtl="0" eaLnBrk="1" latinLnBrk="0" hangingPunct="1">
                        <a:buFont typeface="Arial" panose="020B0604020202020204" pitchFamily="34" charset="0"/>
                        <a:buChar char="•"/>
                      </a:pPr>
                      <a:r>
                        <a:rPr lang="en-US" sz="1200" kern="1200" dirty="0"/>
                        <a:t>Diluent</a:t>
                      </a:r>
                    </a:p>
                    <a:p>
                      <a:pPr marL="396875" lvl="1" indent="-165100" algn="l" defTabSz="457200" rtl="0" eaLnBrk="1" latinLnBrk="0" hangingPunct="1">
                        <a:buFont typeface="Courier New" panose="02070309020205020404" pitchFamily="49" charset="0"/>
                        <a:buChar char="o"/>
                      </a:pPr>
                      <a:r>
                        <a:rPr lang="en-US" sz="1200" kern="1200" dirty="0"/>
                        <a:t>Direct to site from USG (at room temperature)</a:t>
                      </a:r>
                    </a:p>
                    <a:p>
                      <a:pPr marL="169863" lvl="1" indent="-169863" algn="l" defTabSz="457200" rtl="0" eaLnBrk="1" latinLnBrk="0" hangingPunct="1">
                        <a:buFont typeface="Arial" panose="020B0604020202020204" pitchFamily="34" charset="0"/>
                        <a:buChar char="•"/>
                      </a:pPr>
                      <a:r>
                        <a:rPr lang="en-US" sz="1200" kern="1200" dirty="0"/>
                        <a:t>Ancillary supply kits</a:t>
                      </a:r>
                    </a:p>
                    <a:p>
                      <a:pPr marL="396875" lvl="1" indent="-165100" algn="l" defTabSz="457200" rtl="0" eaLnBrk="1" latinLnBrk="0" hangingPunct="1">
                        <a:buFont typeface="Courier New" panose="02070309020205020404" pitchFamily="49" charset="0"/>
                        <a:buChar char="o"/>
                      </a:pPr>
                      <a:r>
                        <a:rPr lang="en-US" sz="1200" kern="1200" dirty="0"/>
                        <a:t>Direct to site from USG (at room temperature)</a:t>
                      </a:r>
                      <a:endParaRPr lang="en-US" sz="1200" kern="1200" dirty="0">
                        <a:solidFill>
                          <a:schemeClr val="dk1"/>
                        </a:solidFill>
                        <a:latin typeface="+mn-lt"/>
                        <a:ea typeface="+mn-ea"/>
                        <a:cs typeface="+mn-cs"/>
                      </a:endParaRPr>
                    </a:p>
                  </a:txBody>
                  <a:tcPr/>
                </a:tc>
                <a:tc hMerge="1">
                  <a:txBody>
                    <a:bodyPr/>
                    <a:lstStyle/>
                    <a:p>
                      <a:pPr marL="396875" lvl="1" indent="-165100" algn="l" defTabSz="457200" rtl="0" eaLnBrk="1" latinLnBrk="0" hangingPunct="1">
                        <a:buFont typeface="Courier New" panose="02070309020205020404" pitchFamily="49" charset="0"/>
                        <a:buChar char="o"/>
                      </a:pPr>
                      <a:endParaRPr lang="en-US" sz="1400" kern="1200" dirty="0">
                        <a:solidFill>
                          <a:schemeClr val="dk1"/>
                        </a:solidFill>
                        <a:latin typeface="+mn-lt"/>
                        <a:ea typeface="+mn-ea"/>
                        <a:cs typeface="+mn-cs"/>
                      </a:endParaRPr>
                    </a:p>
                  </a:txBody>
                  <a:tcPr/>
                </a:tc>
                <a:tc>
                  <a:txBody>
                    <a:bodyPr/>
                    <a:lstStyle/>
                    <a:p>
                      <a:r>
                        <a:rPr lang="en-US" sz="1200" b="1" dirty="0"/>
                        <a:t>ON-SITE VACCINE STORAGE</a:t>
                      </a:r>
                    </a:p>
                    <a:p>
                      <a:r>
                        <a:rPr lang="en-US" sz="1200" b="1" i="1" dirty="0"/>
                        <a:t>Frozen (-70°C ± 10°C)</a:t>
                      </a:r>
                    </a:p>
                    <a:p>
                      <a:pPr marL="169863" indent="-169863">
                        <a:buFont typeface="Arial" panose="020B0604020202020204" pitchFamily="34" charset="0"/>
                        <a:buChar char="•"/>
                      </a:pPr>
                      <a:r>
                        <a:rPr lang="en-US" sz="1200" dirty="0"/>
                        <a:t>Must be used/recharged within 10 days</a:t>
                      </a:r>
                    </a:p>
                    <a:p>
                      <a:pPr marL="169863" indent="-169863">
                        <a:buFont typeface="Arial" panose="020B0604020202020204" pitchFamily="34" charset="0"/>
                        <a:buChar char="•"/>
                      </a:pPr>
                      <a:r>
                        <a:rPr lang="en-US" sz="1200" dirty="0"/>
                        <a:t>Storage in shipping container OK (replenish dry ice as needed)</a:t>
                      </a:r>
                    </a:p>
                    <a:p>
                      <a:r>
                        <a:rPr lang="en-US" sz="1200" b="1" i="1" dirty="0"/>
                        <a:t>Thawed but NOT reconstituted (2–8°C)</a:t>
                      </a:r>
                    </a:p>
                    <a:p>
                      <a:pPr marL="169863" indent="-169863">
                        <a:buFont typeface="Arial" panose="020B0604020202020204" pitchFamily="34" charset="0"/>
                        <a:buChar char="•"/>
                      </a:pPr>
                      <a:r>
                        <a:rPr lang="en-US" sz="1200" dirty="0"/>
                        <a:t>Must use within 24–48 hours</a:t>
                      </a:r>
                    </a:p>
                    <a:p>
                      <a:r>
                        <a:rPr lang="en-US" sz="1200" b="1" i="1" dirty="0"/>
                        <a:t>Reconstituted (room temperature)</a:t>
                      </a:r>
                    </a:p>
                    <a:p>
                      <a:pPr marL="169863" indent="-169863">
                        <a:buFont typeface="Arial" panose="020B0604020202020204" pitchFamily="34" charset="0"/>
                        <a:buChar char="•"/>
                      </a:pPr>
                      <a:r>
                        <a:rPr lang="en-US" sz="1200" dirty="0"/>
                        <a:t>Must use within six hours</a:t>
                      </a:r>
                    </a:p>
                  </a:txBody>
                  <a:tcPr/>
                </a:tc>
                <a:extLst>
                  <a:ext uri="{0D108BD9-81ED-4DB2-BD59-A6C34878D82A}">
                    <a16:rowId xmlns:a16="http://schemas.microsoft.com/office/drawing/2014/main" val="817622521"/>
                  </a:ext>
                </a:extLst>
              </a:tr>
              <a:tr h="370840">
                <a:tc gridSpan="2">
                  <a:txBody>
                    <a:bodyPr/>
                    <a:lstStyle/>
                    <a:p>
                      <a:r>
                        <a:rPr lang="en-US" sz="1200" b="1" dirty="0"/>
                        <a:t>ORDERS</a:t>
                      </a:r>
                    </a:p>
                    <a:p>
                      <a:r>
                        <a:rPr lang="en-US" sz="1200" b="1" i="1" dirty="0"/>
                        <a:t>Large quantities to large administration sites only</a:t>
                      </a:r>
                    </a:p>
                    <a:p>
                      <a:pPr marL="171450" indent="-171450">
                        <a:buFont typeface="Arial" panose="020B0604020202020204" pitchFamily="34" charset="0"/>
                        <a:buChar char="•"/>
                      </a:pPr>
                      <a:r>
                        <a:rPr lang="en-US" sz="1200" dirty="0"/>
                        <a:t>Minimum order: ~1000 doses</a:t>
                      </a:r>
                    </a:p>
                    <a:p>
                      <a:pPr marL="171450" indent="-171450">
                        <a:buFont typeface="Arial" panose="020B0604020202020204" pitchFamily="34" charset="0"/>
                        <a:buChar char="•"/>
                      </a:pPr>
                      <a:r>
                        <a:rPr lang="en-US" sz="1200" dirty="0"/>
                        <a:t>Maximum order: ~5000 doses</a:t>
                      </a:r>
                    </a:p>
                  </a:txBody>
                  <a:tcPr/>
                </a:tc>
                <a:tc hMerge="1">
                  <a:txBody>
                    <a:bodyPr/>
                    <a:lstStyle/>
                    <a:p>
                      <a:endParaRPr lang="en-US" sz="1400" dirty="0"/>
                    </a:p>
                  </a:txBody>
                  <a:tcPr/>
                </a:tc>
                <a:tc>
                  <a:txBody>
                    <a:bodyPr/>
                    <a:lstStyle/>
                    <a:p>
                      <a:r>
                        <a:rPr lang="en-US" sz="1200" b="1" dirty="0"/>
                        <a:t>ADMINISTRATION</a:t>
                      </a:r>
                    </a:p>
                    <a:p>
                      <a:r>
                        <a:rPr lang="en-US" sz="1200" b="1" i="1" dirty="0"/>
                        <a:t>Two-dose series (21 days between doses)</a:t>
                      </a:r>
                    </a:p>
                    <a:p>
                      <a:pPr marL="169863" indent="-169863" algn="l" defTabSz="457200" rtl="0" eaLnBrk="1" latinLnBrk="0" hangingPunct="1">
                        <a:buFont typeface="Arial" panose="020B0604020202020204" pitchFamily="34" charset="0"/>
                        <a:buChar char="•"/>
                      </a:pPr>
                      <a:r>
                        <a:rPr lang="en-US" sz="1200" kern="1200" dirty="0"/>
                        <a:t>On-site mixing required; reconstitute with diluent just prior to administration</a:t>
                      </a:r>
                    </a:p>
                    <a:p>
                      <a:pPr marL="169863" indent="-169863" algn="l" defTabSz="457200" rtl="0" eaLnBrk="1" latinLnBrk="0" hangingPunct="1">
                        <a:buFont typeface="Arial" panose="020B0604020202020204" pitchFamily="34" charset="0"/>
                        <a:buChar char="•"/>
                      </a:pPr>
                      <a:r>
                        <a:rPr lang="en-US" sz="1200" kern="1200" dirty="0"/>
                        <a:t>Administer by intramuscular (IM) injection</a:t>
                      </a:r>
                      <a:endParaRPr lang="en-US" sz="1200" kern="1200" dirty="0">
                        <a:solidFill>
                          <a:schemeClr val="dk1"/>
                        </a:solidFill>
                        <a:latin typeface="Franklin Gothic Book" panose="020B0503020102020204" pitchFamily="34" charset="0"/>
                        <a:ea typeface="+mn-ea"/>
                        <a:cs typeface="+mn-cs"/>
                      </a:endParaRPr>
                    </a:p>
                  </a:txBody>
                  <a:tcPr/>
                </a:tc>
                <a:extLst>
                  <a:ext uri="{0D108BD9-81ED-4DB2-BD59-A6C34878D82A}">
                    <a16:rowId xmlns:a16="http://schemas.microsoft.com/office/drawing/2014/main" val="2303979036"/>
                  </a:ext>
                </a:extLst>
              </a:tr>
              <a:tr h="118872">
                <a:tc gridSpan="3">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dirty="0"/>
                        <a:t>PRIORITIZED POPULATIONS AND ANTICIPATED VACCINE ADMINISTRATION SITES</a:t>
                      </a:r>
                    </a:p>
                  </a:txBody>
                  <a:tcPr/>
                </a:tc>
                <a:tc hMerge="1">
                  <a:txBody>
                    <a:bodyPr/>
                    <a:lstStyle/>
                    <a:p>
                      <a:endParaRPr lang="en-US"/>
                    </a:p>
                  </a:txBody>
                  <a:tcPr/>
                </a:tc>
                <a:tc hMerge="1">
                  <a:txBody>
                    <a:bodyPr/>
                    <a:lstStyle/>
                    <a:p>
                      <a:endParaRPr lang="en-US" sz="1400" dirty="0"/>
                    </a:p>
                  </a:txBody>
                  <a:tcPr/>
                </a:tc>
                <a:extLst>
                  <a:ext uri="{0D108BD9-81ED-4DB2-BD59-A6C34878D82A}">
                    <a16:rowId xmlns:a16="http://schemas.microsoft.com/office/drawing/2014/main" val="3505914618"/>
                  </a:ext>
                </a:extLst>
              </a:tr>
              <a:tr h="370840">
                <a:tc>
                  <a:txBody>
                    <a:bodyPr/>
                    <a:lstStyle/>
                    <a:p>
                      <a:r>
                        <a:rPr lang="en-US" sz="1200" b="1" dirty="0"/>
                        <a:t>Healthcare professionals (including LTCF staff)</a:t>
                      </a:r>
                    </a:p>
                  </a:txBody>
                  <a:tcPr/>
                </a:tc>
                <a:tc gridSpan="2">
                  <a:txBody>
                    <a:bodyPr/>
                    <a:lstStyle/>
                    <a:p>
                      <a:r>
                        <a:rPr lang="en-US" sz="1200" dirty="0"/>
                        <a:t>Public health closed temporary mass vaccination clinics + potential for mobile clinics</a:t>
                      </a:r>
                    </a:p>
                  </a:txBody>
                  <a:tcPr/>
                </a:tc>
                <a:tc hMerge="1">
                  <a:txBody>
                    <a:bodyPr/>
                    <a:lstStyle/>
                    <a:p>
                      <a:r>
                        <a:rPr lang="en-US" sz="1400" dirty="0"/>
                        <a:t>Public health closed temporary mass vaccination clinics + potential for mobile clinics</a:t>
                      </a:r>
                    </a:p>
                  </a:txBody>
                  <a:tcPr/>
                </a:tc>
                <a:extLst>
                  <a:ext uri="{0D108BD9-81ED-4DB2-BD59-A6C34878D82A}">
                    <a16:rowId xmlns:a16="http://schemas.microsoft.com/office/drawing/2014/main" val="3699833950"/>
                  </a:ext>
                </a:extLst>
              </a:tr>
              <a:tr h="370840">
                <a:tc>
                  <a:txBody>
                    <a:bodyPr/>
                    <a:lstStyle/>
                    <a:p>
                      <a:r>
                        <a:rPr lang="en-US" sz="1200" b="1" dirty="0"/>
                        <a:t>Essential workers (specifics TBA)</a:t>
                      </a:r>
                    </a:p>
                  </a:txBody>
                  <a:tcPr/>
                </a:tc>
                <a:tc gridSpan="2">
                  <a:txBody>
                    <a:bodyPr/>
                    <a:lstStyle/>
                    <a:p>
                      <a:r>
                        <a:rPr lang="en-US" sz="1200" dirty="0"/>
                        <a:t>Public health closed temporary mass vaccination clinics + potential for mobile clinics</a:t>
                      </a:r>
                    </a:p>
                  </a:txBody>
                  <a:tcPr/>
                </a:tc>
                <a:tc hMerge="1">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Public health closed temporary mass vaccination clinics + potential for mobile clinics</a:t>
                      </a:r>
                    </a:p>
                  </a:txBody>
                  <a:tcPr/>
                </a:tc>
                <a:extLst>
                  <a:ext uri="{0D108BD9-81ED-4DB2-BD59-A6C34878D82A}">
                    <a16:rowId xmlns:a16="http://schemas.microsoft.com/office/drawing/2014/main" val="1912341205"/>
                  </a:ext>
                </a:extLst>
              </a:tr>
              <a:tr h="233680">
                <a:tc>
                  <a:txBody>
                    <a:bodyPr/>
                    <a:lstStyle/>
                    <a:p>
                      <a:r>
                        <a:rPr lang="en-US" sz="1200" b="1" dirty="0"/>
                        <a:t>National Security populations</a:t>
                      </a:r>
                    </a:p>
                  </a:txBody>
                  <a:tcPr/>
                </a:tc>
                <a:tc gridSpan="2">
                  <a:txBody>
                    <a:bodyPr/>
                    <a:lstStyle/>
                    <a:p>
                      <a:r>
                        <a:rPr lang="en-US" sz="1200" dirty="0"/>
                        <a:t>Public health closed temporary mass vaccination clinics + DoD sites</a:t>
                      </a:r>
                    </a:p>
                  </a:txBody>
                  <a:tcPr/>
                </a:tc>
                <a:tc hMerge="1">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Public health closed temporary mass vaccination clinics + DoD sites</a:t>
                      </a:r>
                    </a:p>
                  </a:txBody>
                  <a:tcPr/>
                </a:tc>
                <a:extLst>
                  <a:ext uri="{0D108BD9-81ED-4DB2-BD59-A6C34878D82A}">
                    <a16:rowId xmlns:a16="http://schemas.microsoft.com/office/drawing/2014/main" val="163211516"/>
                  </a:ext>
                </a:extLst>
              </a:tr>
              <a:tr h="17881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dirty="0"/>
                        <a:t>LTCF residents and staff</a:t>
                      </a:r>
                    </a:p>
                  </a:txBody>
                  <a:tcPr/>
                </a:tc>
                <a:tc gridSpan="2">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Potential for mobile clinics to facilities</a:t>
                      </a:r>
                    </a:p>
                  </a:txBody>
                  <a:tcPr/>
                </a:tc>
                <a:tc hMerge="1">
                  <a:txBody>
                    <a:bodyPr/>
                    <a:lstStyle/>
                    <a:p>
                      <a:r>
                        <a:rPr lang="en-US" sz="1400" dirty="0"/>
                        <a:t>Potential for mobile clinics to facilities</a:t>
                      </a:r>
                    </a:p>
                  </a:txBody>
                  <a:tcPr/>
                </a:tc>
                <a:extLst>
                  <a:ext uri="{0D108BD9-81ED-4DB2-BD59-A6C34878D82A}">
                    <a16:rowId xmlns:a16="http://schemas.microsoft.com/office/drawing/2014/main" val="544672613"/>
                  </a:ext>
                </a:extLst>
              </a:tr>
            </a:tbl>
          </a:graphicData>
        </a:graphic>
      </p:graphicFrame>
      <p:sp>
        <p:nvSpPr>
          <p:cNvPr id="4" name="Slide Number Placeholder 3">
            <a:extLst>
              <a:ext uri="{FF2B5EF4-FFF2-40B4-BE49-F238E27FC236}">
                <a16:creationId xmlns:a16="http://schemas.microsoft.com/office/drawing/2014/main" id="{8E2834CF-B86A-4099-9EE7-81B405154CBD}"/>
              </a:ext>
            </a:extLst>
          </p:cNvPr>
          <p:cNvSpPr>
            <a:spLocks noGrp="1"/>
          </p:cNvSpPr>
          <p:nvPr>
            <p:ph type="sldNum" sz="quarter" idx="12"/>
          </p:nvPr>
        </p:nvSpPr>
        <p:spPr/>
        <p:txBody>
          <a:bodyPr/>
          <a:lstStyle/>
          <a:p>
            <a:fld id="{8FCC257D-A786-9244-9E17-CE618C8B9275}" type="slidenum">
              <a:rPr lang="en-US" smtClean="0"/>
              <a:pPr/>
              <a:t>13</a:t>
            </a:fld>
            <a:endParaRPr lang="en-US"/>
          </a:p>
        </p:txBody>
      </p:sp>
    </p:spTree>
    <p:extLst>
      <p:ext uri="{BB962C8B-B14F-4D97-AF65-F5344CB8AC3E}">
        <p14:creationId xmlns:p14="http://schemas.microsoft.com/office/powerpoint/2010/main" val="21656497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361C81-A706-4F8D-A595-A51DAC373845}"/>
              </a:ext>
            </a:extLst>
          </p:cNvPr>
          <p:cNvSpPr>
            <a:spLocks noGrp="1"/>
          </p:cNvSpPr>
          <p:nvPr>
            <p:ph type="title"/>
          </p:nvPr>
        </p:nvSpPr>
        <p:spPr/>
        <p:txBody>
          <a:bodyPr/>
          <a:lstStyle/>
          <a:p>
            <a:r>
              <a:rPr lang="en-US" dirty="0"/>
              <a:t>Scenario 2- Release of Vaccine B only</a:t>
            </a:r>
          </a:p>
        </p:txBody>
      </p:sp>
      <p:sp>
        <p:nvSpPr>
          <p:cNvPr id="2" name="Content Placeholder 1">
            <a:extLst>
              <a:ext uri="{FF2B5EF4-FFF2-40B4-BE49-F238E27FC236}">
                <a16:creationId xmlns:a16="http://schemas.microsoft.com/office/drawing/2014/main" id="{058F7A0D-3BC9-470F-8014-EE39B7249A5E}"/>
              </a:ext>
            </a:extLst>
          </p:cNvPr>
          <p:cNvSpPr>
            <a:spLocks noGrp="1"/>
          </p:cNvSpPr>
          <p:nvPr>
            <p:ph sz="half" idx="1"/>
          </p:nvPr>
        </p:nvSpPr>
        <p:spPr>
          <a:xfrm>
            <a:off x="726018" y="1549400"/>
            <a:ext cx="3068742" cy="5226304"/>
          </a:xfrm>
        </p:spPr>
        <p:txBody>
          <a:bodyPr>
            <a:normAutofit fontScale="92500"/>
          </a:bodyPr>
          <a:lstStyle/>
          <a:p>
            <a:r>
              <a:rPr lang="en-US" dirty="0"/>
              <a:t>Two separately shipped components, central distribution capacity required (-20</a:t>
            </a:r>
            <a:r>
              <a:rPr lang="en-US" dirty="0">
                <a:latin typeface="Franklin Gothic Book" panose="020B0503020102020204" pitchFamily="34" charset="0"/>
              </a:rPr>
              <a:t>°</a:t>
            </a:r>
            <a:r>
              <a:rPr lang="en-US" dirty="0">
                <a:sym typeface="Symbol" panose="05050102010706020507" pitchFamily="18" charset="2"/>
              </a:rPr>
              <a:t>C</a:t>
            </a:r>
            <a:r>
              <a:rPr lang="en-US" dirty="0"/>
              <a:t>)</a:t>
            </a:r>
          </a:p>
          <a:p>
            <a:r>
              <a:rPr lang="en-US" dirty="0"/>
              <a:t>No on-site mixing required</a:t>
            </a:r>
          </a:p>
          <a:p>
            <a:r>
              <a:rPr lang="en-US" dirty="0"/>
              <a:t>Requires two doses 28 days apart (same brand)</a:t>
            </a:r>
          </a:p>
          <a:p>
            <a:r>
              <a:rPr lang="en-US" dirty="0"/>
              <a:t>Availability Assumptions</a:t>
            </a:r>
          </a:p>
          <a:p>
            <a:pPr lvl="1"/>
            <a:r>
              <a:rPr lang="en-US" dirty="0"/>
              <a:t>End of Dec 2020*: ~10M doses</a:t>
            </a:r>
          </a:p>
          <a:p>
            <a:pPr lvl="1"/>
            <a:r>
              <a:rPr lang="en-US" dirty="0"/>
              <a:t>End of Jan 2021*: ~15M</a:t>
            </a:r>
          </a:p>
        </p:txBody>
      </p:sp>
      <p:graphicFrame>
        <p:nvGraphicFramePr>
          <p:cNvPr id="7" name="Table 7">
            <a:extLst>
              <a:ext uri="{FF2B5EF4-FFF2-40B4-BE49-F238E27FC236}">
                <a16:creationId xmlns:a16="http://schemas.microsoft.com/office/drawing/2014/main" id="{0BDA615F-5451-4DFE-A960-C9E670641E5D}"/>
              </a:ext>
            </a:extLst>
          </p:cNvPr>
          <p:cNvGraphicFramePr>
            <a:graphicFrameLocks noGrp="1"/>
          </p:cNvGraphicFramePr>
          <p:nvPr>
            <p:ph sz="half" idx="2"/>
            <p:extLst>
              <p:ext uri="{D42A27DB-BD31-4B8C-83A1-F6EECF244321}">
                <p14:modId xmlns:p14="http://schemas.microsoft.com/office/powerpoint/2010/main" val="2244309775"/>
              </p:ext>
            </p:extLst>
          </p:nvPr>
        </p:nvGraphicFramePr>
        <p:xfrm>
          <a:off x="3794760" y="1549400"/>
          <a:ext cx="7787640" cy="4389120"/>
        </p:xfrm>
        <a:graphic>
          <a:graphicData uri="http://schemas.openxmlformats.org/drawingml/2006/table">
            <a:tbl>
              <a:tblPr firstRow="1" bandRow="1">
                <a:tableStyleId>{1E171933-4619-4E11-9A3F-F7608DF75F80}</a:tableStyleId>
              </a:tblPr>
              <a:tblGrid>
                <a:gridCol w="2595880">
                  <a:extLst>
                    <a:ext uri="{9D8B030D-6E8A-4147-A177-3AD203B41FA5}">
                      <a16:colId xmlns:a16="http://schemas.microsoft.com/office/drawing/2014/main" val="952183473"/>
                    </a:ext>
                  </a:extLst>
                </a:gridCol>
                <a:gridCol w="1349862">
                  <a:extLst>
                    <a:ext uri="{9D8B030D-6E8A-4147-A177-3AD203B41FA5}">
                      <a16:colId xmlns:a16="http://schemas.microsoft.com/office/drawing/2014/main" val="2780628829"/>
                    </a:ext>
                  </a:extLst>
                </a:gridCol>
                <a:gridCol w="3841898">
                  <a:extLst>
                    <a:ext uri="{9D8B030D-6E8A-4147-A177-3AD203B41FA5}">
                      <a16:colId xmlns:a16="http://schemas.microsoft.com/office/drawing/2014/main" val="3231223660"/>
                    </a:ext>
                  </a:extLst>
                </a:gridCol>
              </a:tblGrid>
              <a:tr h="236870">
                <a:tc gridSpan="3">
                  <a:txBody>
                    <a:bodyPr/>
                    <a:lstStyle/>
                    <a:p>
                      <a:r>
                        <a:rPr lang="en-US" sz="1200" dirty="0"/>
                        <a:t>Vaccine B</a:t>
                      </a:r>
                    </a:p>
                  </a:txBody>
                  <a:tcPr>
                    <a:solidFill>
                      <a:srgbClr val="4B7A28"/>
                    </a:solidFill>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2756507930"/>
                  </a:ext>
                </a:extLst>
              </a:tr>
              <a:tr h="370840">
                <a:tc gridSpan="2">
                  <a:txBody>
                    <a:bodyPr/>
                    <a:lstStyle/>
                    <a:p>
                      <a:r>
                        <a:rPr lang="en-US" sz="1200" b="1" dirty="0"/>
                        <a:t>SHIPMENT</a:t>
                      </a:r>
                    </a:p>
                    <a:p>
                      <a:r>
                        <a:rPr lang="en-US" sz="1200" b="1" i="1" dirty="0"/>
                        <a:t>Two separately shipped components</a:t>
                      </a:r>
                    </a:p>
                    <a:p>
                      <a:pPr marL="169863" indent="-169863" algn="l" defTabSz="457200" rtl="0" eaLnBrk="1" latinLnBrk="0" hangingPunct="1">
                        <a:buFont typeface="Arial" panose="020B0604020202020204" pitchFamily="34" charset="0"/>
                        <a:buChar char="•"/>
                      </a:pPr>
                      <a:r>
                        <a:rPr lang="en-US" sz="1200" kern="1200" dirty="0"/>
                        <a:t>Vaccine</a:t>
                      </a:r>
                    </a:p>
                    <a:p>
                      <a:pPr marL="396875" lvl="1" indent="-165100" algn="l" defTabSz="457200" rtl="0" eaLnBrk="1" latinLnBrk="0" hangingPunct="1">
                        <a:buFont typeface="Courier New" panose="02070309020205020404" pitchFamily="49" charset="0"/>
                        <a:buChar char="o"/>
                      </a:pPr>
                      <a:r>
                        <a:rPr lang="en-US" sz="1200" kern="1200" dirty="0"/>
                        <a:t>To central distributor (at -20°C)</a:t>
                      </a:r>
                    </a:p>
                    <a:p>
                      <a:pPr marL="396875" lvl="1" indent="-165100" algn="l" defTabSz="457200" rtl="0" eaLnBrk="1" latinLnBrk="0" hangingPunct="1">
                        <a:buFont typeface="Courier New" panose="02070309020205020404" pitchFamily="49" charset="0"/>
                        <a:buChar char="o"/>
                      </a:pPr>
                      <a:r>
                        <a:rPr lang="en-US" sz="1200" kern="1200" dirty="0"/>
                        <a:t>Multidose vials (10 doses/vial)</a:t>
                      </a:r>
                    </a:p>
                    <a:p>
                      <a:pPr marL="169863" lvl="1" indent="-169863" algn="l" defTabSz="457200" rtl="0" eaLnBrk="1" latinLnBrk="0" hangingPunct="1">
                        <a:buFont typeface="Arial" panose="020B0604020202020204" pitchFamily="34" charset="0"/>
                        <a:buChar char="•"/>
                      </a:pPr>
                      <a:r>
                        <a:rPr lang="en-US" sz="1200" kern="1200" dirty="0"/>
                        <a:t>Ancillary supply kits</a:t>
                      </a:r>
                    </a:p>
                    <a:p>
                      <a:pPr marL="396875" lvl="1" indent="-165100" algn="l" defTabSz="457200" rtl="0" eaLnBrk="1" latinLnBrk="0" hangingPunct="1">
                        <a:buFont typeface="Courier New" panose="02070309020205020404" pitchFamily="49" charset="0"/>
                        <a:buChar char="o"/>
                      </a:pPr>
                      <a:r>
                        <a:rPr lang="en-US" sz="1200" kern="1200" dirty="0"/>
                        <a:t>Direct to site from USG (at room temperature)</a:t>
                      </a:r>
                      <a:endParaRPr lang="en-US" sz="1200" kern="1200" dirty="0">
                        <a:solidFill>
                          <a:schemeClr val="dk1"/>
                        </a:solidFill>
                        <a:latin typeface="+mn-lt"/>
                        <a:ea typeface="+mn-ea"/>
                        <a:cs typeface="+mn-cs"/>
                      </a:endParaRPr>
                    </a:p>
                  </a:txBody>
                  <a:tcPr/>
                </a:tc>
                <a:tc hMerge="1">
                  <a:txBody>
                    <a:bodyPr/>
                    <a:lstStyle/>
                    <a:p>
                      <a:pPr marL="396875" lvl="1" indent="-165100" algn="l" defTabSz="457200" rtl="0" eaLnBrk="1" latinLnBrk="0" hangingPunct="1">
                        <a:buFont typeface="Courier New" panose="02070309020205020404" pitchFamily="49" charset="0"/>
                        <a:buChar char="o"/>
                      </a:pPr>
                      <a:endParaRPr lang="en-US" sz="1400" kern="1200" dirty="0">
                        <a:solidFill>
                          <a:schemeClr val="dk1"/>
                        </a:solidFill>
                        <a:latin typeface="+mn-lt"/>
                        <a:ea typeface="+mn-ea"/>
                        <a:cs typeface="+mn-cs"/>
                      </a:endParaRPr>
                    </a:p>
                  </a:txBody>
                  <a:tcPr/>
                </a:tc>
                <a:tc>
                  <a:txBody>
                    <a:bodyPr/>
                    <a:lstStyle/>
                    <a:p>
                      <a:r>
                        <a:rPr lang="en-US" sz="1200" b="1" dirty="0"/>
                        <a:t>ON-SITE VACCINE STORAGE</a:t>
                      </a:r>
                    </a:p>
                    <a:p>
                      <a:r>
                        <a:rPr lang="en-US" sz="1200" b="1" i="1" dirty="0"/>
                        <a:t>Frozen (-20°C)</a:t>
                      </a:r>
                    </a:p>
                    <a:p>
                      <a:pPr marL="169863" indent="-169863">
                        <a:buFont typeface="Arial" panose="020B0604020202020204" pitchFamily="34" charset="0"/>
                        <a:buChar char="•"/>
                      </a:pPr>
                      <a:r>
                        <a:rPr lang="en-US" sz="1200" dirty="0"/>
                        <a:t>Storage in shipping container OK (replenish dry ice as needed)</a:t>
                      </a:r>
                    </a:p>
                    <a:p>
                      <a:r>
                        <a:rPr lang="en-US" sz="1200" b="1" i="1" dirty="0"/>
                        <a:t>Refrigerated (2–8°C)</a:t>
                      </a:r>
                    </a:p>
                    <a:p>
                      <a:pPr marL="169863" indent="-169863">
                        <a:buFont typeface="Arial" panose="020B0604020202020204" pitchFamily="34" charset="0"/>
                        <a:buChar char="•"/>
                      </a:pPr>
                      <a:r>
                        <a:rPr lang="en-US" sz="1200" dirty="0"/>
                        <a:t>Must use within 7–14 days</a:t>
                      </a:r>
                    </a:p>
                    <a:p>
                      <a:r>
                        <a:rPr lang="en-US" sz="1200" b="1" i="1" dirty="0"/>
                        <a:t>Room temperature</a:t>
                      </a:r>
                    </a:p>
                    <a:p>
                      <a:pPr marL="169863" indent="-169863">
                        <a:buFont typeface="Arial" panose="020B0604020202020204" pitchFamily="34" charset="0"/>
                        <a:buChar char="•"/>
                      </a:pPr>
                      <a:r>
                        <a:rPr lang="en-US" sz="1200" dirty="0"/>
                        <a:t>Must use within six hours</a:t>
                      </a:r>
                    </a:p>
                  </a:txBody>
                  <a:tcPr/>
                </a:tc>
                <a:extLst>
                  <a:ext uri="{0D108BD9-81ED-4DB2-BD59-A6C34878D82A}">
                    <a16:rowId xmlns:a16="http://schemas.microsoft.com/office/drawing/2014/main" val="133447290"/>
                  </a:ext>
                </a:extLst>
              </a:tr>
              <a:tr h="370840">
                <a:tc gridSpan="2">
                  <a:txBody>
                    <a:bodyPr/>
                    <a:lstStyle/>
                    <a:p>
                      <a:r>
                        <a:rPr lang="en-US" sz="1200" b="1" dirty="0"/>
                        <a:t>ORDERS</a:t>
                      </a:r>
                    </a:p>
                    <a:p>
                      <a:r>
                        <a:rPr lang="en-US" sz="1200" b="1" i="1" dirty="0"/>
                        <a:t>Central distribution capacity required</a:t>
                      </a:r>
                    </a:p>
                    <a:p>
                      <a:pPr marL="171450" indent="-171450">
                        <a:buFont typeface="Arial" panose="020B0604020202020204" pitchFamily="34" charset="0"/>
                        <a:buChar char="•"/>
                      </a:pPr>
                      <a:r>
                        <a:rPr lang="en-US" sz="1200" dirty="0"/>
                        <a:t>Required by December 2020</a:t>
                      </a:r>
                    </a:p>
                    <a:p>
                      <a:pPr marL="171450" indent="-171450">
                        <a:buFont typeface="Arial" panose="020B0604020202020204" pitchFamily="34" charset="0"/>
                        <a:buChar char="•"/>
                      </a:pPr>
                      <a:r>
                        <a:rPr lang="en-US" sz="1200" dirty="0"/>
                        <a:t>Maintained at -20°C</a:t>
                      </a:r>
                    </a:p>
                  </a:txBody>
                  <a:tcPr/>
                </a:tc>
                <a:tc hMerge="1">
                  <a:txBody>
                    <a:bodyPr/>
                    <a:lstStyle/>
                    <a:p>
                      <a:endParaRPr lang="en-US" sz="1400" dirty="0"/>
                    </a:p>
                  </a:txBody>
                  <a:tcPr/>
                </a:tc>
                <a:tc>
                  <a:txBody>
                    <a:bodyPr/>
                    <a:lstStyle/>
                    <a:p>
                      <a:r>
                        <a:rPr lang="en-US" sz="1200" b="1" dirty="0"/>
                        <a:t>ADMINISTRATION</a:t>
                      </a:r>
                    </a:p>
                    <a:p>
                      <a:r>
                        <a:rPr lang="en-US" sz="1200" b="1" i="1" dirty="0"/>
                        <a:t>Two-dose series (28 days between doses)</a:t>
                      </a:r>
                    </a:p>
                    <a:p>
                      <a:pPr marL="169863" indent="-169863" algn="l" defTabSz="457200" rtl="0" eaLnBrk="1" latinLnBrk="0" hangingPunct="1">
                        <a:buFont typeface="Arial" panose="020B0604020202020204" pitchFamily="34" charset="0"/>
                        <a:buChar char="•"/>
                      </a:pPr>
                      <a:r>
                        <a:rPr lang="en-US" sz="1200" kern="1200" dirty="0"/>
                        <a:t>No on-site mixing required</a:t>
                      </a:r>
                    </a:p>
                    <a:p>
                      <a:pPr marL="169863" indent="-169863" algn="l" defTabSz="457200" rtl="0" eaLnBrk="1" latinLnBrk="0" hangingPunct="1">
                        <a:buFont typeface="Arial" panose="020B0604020202020204" pitchFamily="34" charset="0"/>
                        <a:buChar char="•"/>
                      </a:pPr>
                      <a:r>
                        <a:rPr lang="en-US" sz="1200" kern="1200" dirty="0"/>
                        <a:t>Administer by intramuscular (IM) injection</a:t>
                      </a:r>
                      <a:endParaRPr lang="en-US" sz="1200" kern="1200" dirty="0">
                        <a:solidFill>
                          <a:schemeClr val="dk1"/>
                        </a:solidFill>
                        <a:latin typeface="Franklin Gothic Book" panose="020B0503020102020204" pitchFamily="34" charset="0"/>
                        <a:ea typeface="+mn-ea"/>
                        <a:cs typeface="+mn-cs"/>
                      </a:endParaRPr>
                    </a:p>
                  </a:txBody>
                  <a:tcPr/>
                </a:tc>
                <a:extLst>
                  <a:ext uri="{0D108BD9-81ED-4DB2-BD59-A6C34878D82A}">
                    <a16:rowId xmlns:a16="http://schemas.microsoft.com/office/drawing/2014/main" val="1593873673"/>
                  </a:ext>
                </a:extLst>
              </a:tr>
              <a:tr h="232617">
                <a:tc gridSpan="3">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dirty="0"/>
                        <a:t>PRIORITIZED POPULATIONS AND ANTICIPATED VACCINE ADMINISTRATION SITES</a:t>
                      </a:r>
                    </a:p>
                  </a:txBody>
                  <a:tcPr/>
                </a:tc>
                <a:tc hMerge="1">
                  <a:txBody>
                    <a:bodyPr/>
                    <a:lstStyle/>
                    <a:p>
                      <a:endParaRPr lang="en-US"/>
                    </a:p>
                  </a:txBody>
                  <a:tcPr/>
                </a:tc>
                <a:tc hMerge="1">
                  <a:txBody>
                    <a:bodyPr/>
                    <a:lstStyle/>
                    <a:p>
                      <a:endParaRPr lang="en-US" sz="1400" dirty="0"/>
                    </a:p>
                  </a:txBody>
                  <a:tcPr/>
                </a:tc>
                <a:extLst>
                  <a:ext uri="{0D108BD9-81ED-4DB2-BD59-A6C34878D82A}">
                    <a16:rowId xmlns:a16="http://schemas.microsoft.com/office/drawing/2014/main" val="4265758287"/>
                  </a:ext>
                </a:extLst>
              </a:tr>
              <a:tr h="370840">
                <a:tc>
                  <a:txBody>
                    <a:bodyPr/>
                    <a:lstStyle/>
                    <a:p>
                      <a:r>
                        <a:rPr lang="en-US" sz="1200" b="1" dirty="0"/>
                        <a:t>Healthcare professionals (including LTCF staff)</a:t>
                      </a:r>
                    </a:p>
                  </a:txBody>
                  <a:tcPr/>
                </a:tc>
                <a:tc gridSpan="2">
                  <a:txBody>
                    <a:bodyPr/>
                    <a:lstStyle/>
                    <a:p>
                      <a:r>
                        <a:rPr lang="en-US" sz="1200" dirty="0"/>
                        <a:t>Healthcare clinics + healthcare occupational health clinics + public health closed temporary mass vaccination clinics + mobile clinics</a:t>
                      </a:r>
                    </a:p>
                  </a:txBody>
                  <a:tcPr/>
                </a:tc>
                <a:tc hMerge="1">
                  <a:txBody>
                    <a:bodyPr/>
                    <a:lstStyle/>
                    <a:p>
                      <a:r>
                        <a:rPr lang="en-US" sz="1400" dirty="0"/>
                        <a:t>Public health closed temporary mass vaccination clinics + potential for mobile clinics</a:t>
                      </a:r>
                    </a:p>
                  </a:txBody>
                  <a:tcPr/>
                </a:tc>
                <a:extLst>
                  <a:ext uri="{0D108BD9-81ED-4DB2-BD59-A6C34878D82A}">
                    <a16:rowId xmlns:a16="http://schemas.microsoft.com/office/drawing/2014/main" val="1627504692"/>
                  </a:ext>
                </a:extLst>
              </a:tr>
              <a:tr h="370840">
                <a:tc>
                  <a:txBody>
                    <a:bodyPr/>
                    <a:lstStyle/>
                    <a:p>
                      <a:r>
                        <a:rPr lang="en-US" sz="1200" b="1" dirty="0"/>
                        <a:t>Essential workers (specifics TBA)</a:t>
                      </a:r>
                    </a:p>
                  </a:txBody>
                  <a:tcPr/>
                </a:tc>
                <a:tc gridSpan="2">
                  <a:txBody>
                    <a:bodyPr/>
                    <a:lstStyle/>
                    <a:p>
                      <a:r>
                        <a:rPr lang="en-US" sz="1200" dirty="0"/>
                        <a:t>Hospital occupational health + hospital clinics + public health closed temporary mass vaccination clinics</a:t>
                      </a:r>
                    </a:p>
                  </a:txBody>
                  <a:tcPr/>
                </a:tc>
                <a:tc hMerge="1">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Public health closed temporary mass vaccination clinics + potential for mobile clinics</a:t>
                      </a:r>
                    </a:p>
                  </a:txBody>
                  <a:tcPr/>
                </a:tc>
                <a:extLst>
                  <a:ext uri="{0D108BD9-81ED-4DB2-BD59-A6C34878D82A}">
                    <a16:rowId xmlns:a16="http://schemas.microsoft.com/office/drawing/2014/main" val="2417893633"/>
                  </a:ext>
                </a:extLst>
              </a:tr>
              <a:tr h="191386">
                <a:tc>
                  <a:txBody>
                    <a:bodyPr/>
                    <a:lstStyle/>
                    <a:p>
                      <a:r>
                        <a:rPr lang="en-US" sz="1200" b="1" dirty="0"/>
                        <a:t>National Security populations</a:t>
                      </a:r>
                    </a:p>
                  </a:txBody>
                  <a:tcPr/>
                </a:tc>
                <a:tc gridSpan="2">
                  <a:txBody>
                    <a:bodyPr/>
                    <a:lstStyle/>
                    <a:p>
                      <a:r>
                        <a:rPr lang="en-US" sz="1200" dirty="0"/>
                        <a:t>DoD + closed temporary mass vaccination clinics + mobile clinics</a:t>
                      </a:r>
                    </a:p>
                  </a:txBody>
                  <a:tcPr/>
                </a:tc>
                <a:tc hMerge="1">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Public health closed temporary mass vaccination clinics + DoD sites</a:t>
                      </a:r>
                    </a:p>
                  </a:txBody>
                  <a:tcPr/>
                </a:tc>
                <a:extLst>
                  <a:ext uri="{0D108BD9-81ED-4DB2-BD59-A6C34878D82A}">
                    <a16:rowId xmlns:a16="http://schemas.microsoft.com/office/drawing/2014/main" val="3470033380"/>
                  </a:ext>
                </a:extLst>
              </a:tr>
              <a:tr h="172247">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dirty="0"/>
                        <a:t>LTCF residents and staff</a:t>
                      </a:r>
                    </a:p>
                  </a:txBody>
                  <a:tcPr/>
                </a:tc>
                <a:tc gridSpan="2">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Commercial pharmacy partners + mobile clinics</a:t>
                      </a:r>
                    </a:p>
                  </a:txBody>
                  <a:tcPr/>
                </a:tc>
                <a:tc hMerge="1">
                  <a:txBody>
                    <a:bodyPr/>
                    <a:lstStyle/>
                    <a:p>
                      <a:r>
                        <a:rPr lang="en-US" sz="1400" dirty="0"/>
                        <a:t>Potential for mobile clinics to facilities</a:t>
                      </a:r>
                    </a:p>
                  </a:txBody>
                  <a:tcPr/>
                </a:tc>
                <a:extLst>
                  <a:ext uri="{0D108BD9-81ED-4DB2-BD59-A6C34878D82A}">
                    <a16:rowId xmlns:a16="http://schemas.microsoft.com/office/drawing/2014/main" val="810495052"/>
                  </a:ext>
                </a:extLst>
              </a:tr>
            </a:tbl>
          </a:graphicData>
        </a:graphic>
      </p:graphicFrame>
      <p:sp>
        <p:nvSpPr>
          <p:cNvPr id="4" name="Slide Number Placeholder 3">
            <a:extLst>
              <a:ext uri="{FF2B5EF4-FFF2-40B4-BE49-F238E27FC236}">
                <a16:creationId xmlns:a16="http://schemas.microsoft.com/office/drawing/2014/main" id="{3944C416-0BA8-4E78-A244-A120D00B42F6}"/>
              </a:ext>
            </a:extLst>
          </p:cNvPr>
          <p:cNvSpPr>
            <a:spLocks noGrp="1"/>
          </p:cNvSpPr>
          <p:nvPr>
            <p:ph type="sldNum" sz="quarter" idx="12"/>
          </p:nvPr>
        </p:nvSpPr>
        <p:spPr/>
        <p:txBody>
          <a:bodyPr/>
          <a:lstStyle/>
          <a:p>
            <a:fld id="{8FCC257D-A786-9244-9E17-CE618C8B9275}" type="slidenum">
              <a:rPr lang="en-US" smtClean="0"/>
              <a:pPr/>
              <a:t>14</a:t>
            </a:fld>
            <a:endParaRPr lang="en-US"/>
          </a:p>
        </p:txBody>
      </p:sp>
    </p:spTree>
    <p:extLst>
      <p:ext uri="{BB962C8B-B14F-4D97-AF65-F5344CB8AC3E}">
        <p14:creationId xmlns:p14="http://schemas.microsoft.com/office/powerpoint/2010/main" val="6707328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361C81-A706-4F8D-A595-A51DAC373845}"/>
              </a:ext>
            </a:extLst>
          </p:cNvPr>
          <p:cNvSpPr>
            <a:spLocks noGrp="1"/>
          </p:cNvSpPr>
          <p:nvPr>
            <p:ph type="title"/>
          </p:nvPr>
        </p:nvSpPr>
        <p:spPr/>
        <p:txBody>
          <a:bodyPr/>
          <a:lstStyle/>
          <a:p>
            <a:r>
              <a:rPr lang="en-US" dirty="0"/>
              <a:t>Scenario 3- Release of Vaccines A and B Simultaneously</a:t>
            </a:r>
          </a:p>
        </p:txBody>
      </p:sp>
      <p:sp>
        <p:nvSpPr>
          <p:cNvPr id="2" name="Content Placeholder 1">
            <a:extLst>
              <a:ext uri="{FF2B5EF4-FFF2-40B4-BE49-F238E27FC236}">
                <a16:creationId xmlns:a16="http://schemas.microsoft.com/office/drawing/2014/main" id="{058F7A0D-3BC9-470F-8014-EE39B7249A5E}"/>
              </a:ext>
            </a:extLst>
          </p:cNvPr>
          <p:cNvSpPr>
            <a:spLocks noGrp="1"/>
          </p:cNvSpPr>
          <p:nvPr>
            <p:ph sz="half" idx="1"/>
          </p:nvPr>
        </p:nvSpPr>
        <p:spPr/>
        <p:txBody>
          <a:bodyPr/>
          <a:lstStyle/>
          <a:p>
            <a:r>
              <a:rPr lang="en-US" dirty="0"/>
              <a:t>Vaccine A</a:t>
            </a:r>
          </a:p>
          <a:p>
            <a:pPr lvl="1"/>
            <a:r>
              <a:rPr lang="en-US" dirty="0"/>
              <a:t>Three separately acquired components</a:t>
            </a:r>
          </a:p>
          <a:p>
            <a:pPr lvl="1"/>
            <a:r>
              <a:rPr lang="en-US" dirty="0"/>
              <a:t>Ultra-cold (-70°C), for large sites only, mixing on-site is required</a:t>
            </a:r>
          </a:p>
          <a:p>
            <a:pPr lvl="1"/>
            <a:r>
              <a:rPr lang="en-US" dirty="0"/>
              <a:t>Requires two doses 21 days apart (same brand)</a:t>
            </a:r>
          </a:p>
        </p:txBody>
      </p:sp>
      <p:sp>
        <p:nvSpPr>
          <p:cNvPr id="7" name="Content Placeholder 6">
            <a:extLst>
              <a:ext uri="{FF2B5EF4-FFF2-40B4-BE49-F238E27FC236}">
                <a16:creationId xmlns:a16="http://schemas.microsoft.com/office/drawing/2014/main" id="{C4A33634-FDBB-466C-8640-F5DA6A335C07}"/>
              </a:ext>
            </a:extLst>
          </p:cNvPr>
          <p:cNvSpPr>
            <a:spLocks noGrp="1"/>
          </p:cNvSpPr>
          <p:nvPr>
            <p:ph sz="half" idx="2"/>
          </p:nvPr>
        </p:nvSpPr>
        <p:spPr/>
        <p:txBody>
          <a:bodyPr/>
          <a:lstStyle/>
          <a:p>
            <a:r>
              <a:rPr lang="en-US" dirty="0"/>
              <a:t>Vaccine B</a:t>
            </a:r>
          </a:p>
          <a:p>
            <a:pPr lvl="1"/>
            <a:r>
              <a:rPr lang="en-US" dirty="0"/>
              <a:t>Two separately shipped components, central distribution capacity required (-20</a:t>
            </a:r>
            <a:r>
              <a:rPr lang="en-US" dirty="0">
                <a:latin typeface="Franklin Gothic Book" panose="020B0503020102020204" pitchFamily="34" charset="0"/>
              </a:rPr>
              <a:t>°</a:t>
            </a:r>
            <a:r>
              <a:rPr lang="en-US" dirty="0"/>
              <a:t>C)</a:t>
            </a:r>
          </a:p>
          <a:p>
            <a:pPr lvl="1"/>
            <a:r>
              <a:rPr lang="en-US" dirty="0"/>
              <a:t>No on-site mixing required</a:t>
            </a:r>
          </a:p>
          <a:p>
            <a:pPr lvl="1"/>
            <a:r>
              <a:rPr lang="en-US" dirty="0"/>
              <a:t>Requires two doses 28 days apart (same brand)</a:t>
            </a:r>
          </a:p>
        </p:txBody>
      </p:sp>
      <p:graphicFrame>
        <p:nvGraphicFramePr>
          <p:cNvPr id="5" name="Table 7">
            <a:extLst>
              <a:ext uri="{FF2B5EF4-FFF2-40B4-BE49-F238E27FC236}">
                <a16:creationId xmlns:a16="http://schemas.microsoft.com/office/drawing/2014/main" id="{F6639AA7-3404-491F-AE61-A06360E4D7CF}"/>
              </a:ext>
            </a:extLst>
          </p:cNvPr>
          <p:cNvGraphicFramePr>
            <a:graphicFrameLocks noGrp="1"/>
          </p:cNvGraphicFramePr>
          <p:nvPr>
            <p:extLst>
              <p:ext uri="{D42A27DB-BD31-4B8C-83A1-F6EECF244321}">
                <p14:modId xmlns:p14="http://schemas.microsoft.com/office/powerpoint/2010/main" val="1340787693"/>
              </p:ext>
            </p:extLst>
          </p:nvPr>
        </p:nvGraphicFramePr>
        <p:xfrm>
          <a:off x="726018" y="4144563"/>
          <a:ext cx="10727798" cy="1478280"/>
        </p:xfrm>
        <a:graphic>
          <a:graphicData uri="http://schemas.openxmlformats.org/drawingml/2006/table">
            <a:tbl>
              <a:tblPr firstRow="1" bandRow="1">
                <a:tableStyleId>{5C22544A-7EE6-4342-B048-85BDC9FD1C3A}</a:tableStyleId>
              </a:tblPr>
              <a:tblGrid>
                <a:gridCol w="2445306">
                  <a:extLst>
                    <a:ext uri="{9D8B030D-6E8A-4147-A177-3AD203B41FA5}">
                      <a16:colId xmlns:a16="http://schemas.microsoft.com/office/drawing/2014/main" val="2094097372"/>
                    </a:ext>
                  </a:extLst>
                </a:gridCol>
                <a:gridCol w="1815346">
                  <a:extLst>
                    <a:ext uri="{9D8B030D-6E8A-4147-A177-3AD203B41FA5}">
                      <a16:colId xmlns:a16="http://schemas.microsoft.com/office/drawing/2014/main" val="1484795436"/>
                    </a:ext>
                  </a:extLst>
                </a:gridCol>
                <a:gridCol w="1711842">
                  <a:extLst>
                    <a:ext uri="{9D8B030D-6E8A-4147-A177-3AD203B41FA5}">
                      <a16:colId xmlns:a16="http://schemas.microsoft.com/office/drawing/2014/main" val="2987520196"/>
                    </a:ext>
                  </a:extLst>
                </a:gridCol>
                <a:gridCol w="4755304">
                  <a:extLst>
                    <a:ext uri="{9D8B030D-6E8A-4147-A177-3AD203B41FA5}">
                      <a16:colId xmlns:a16="http://schemas.microsoft.com/office/drawing/2014/main" val="3299321405"/>
                    </a:ext>
                  </a:extLst>
                </a:gridCol>
              </a:tblGrid>
              <a:tr h="147564">
                <a:tc>
                  <a:txBody>
                    <a:bodyPr/>
                    <a:lstStyle/>
                    <a:p>
                      <a:r>
                        <a:rPr lang="en-US" dirty="0"/>
                        <a:t>Possible Release Dates</a:t>
                      </a:r>
                    </a:p>
                  </a:txBody>
                  <a:tcPr/>
                </a:tc>
                <a:tc>
                  <a:txBody>
                    <a:bodyPr/>
                    <a:lstStyle/>
                    <a:p>
                      <a:r>
                        <a:rPr lang="en-US" dirty="0"/>
                        <a:t>December 2020</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mn-lt"/>
                          <a:ea typeface="+mn-ea"/>
                          <a:cs typeface="+mn-cs"/>
                        </a:rPr>
                        <a:t>January 2021</a:t>
                      </a:r>
                    </a:p>
                  </a:txBody>
                  <a:tcPr/>
                </a:tc>
                <a:tc>
                  <a:txBody>
                    <a:bodyPr/>
                    <a:lstStyle/>
                    <a:p>
                      <a:endParaRPr lang="en-US" dirty="0"/>
                    </a:p>
                  </a:txBody>
                  <a:tcPr/>
                </a:tc>
                <a:extLst>
                  <a:ext uri="{0D108BD9-81ED-4DB2-BD59-A6C34878D82A}">
                    <a16:rowId xmlns:a16="http://schemas.microsoft.com/office/drawing/2014/main" val="1708224263"/>
                  </a:ext>
                </a:extLst>
              </a:tr>
              <a:tr h="370840">
                <a:tc>
                  <a:txBody>
                    <a:bodyPr/>
                    <a:lstStyle/>
                    <a:p>
                      <a:r>
                        <a:rPr lang="en-US" dirty="0"/>
                        <a:t>Vaccine A</a:t>
                      </a:r>
                    </a:p>
                  </a:txBody>
                  <a:tcPr/>
                </a:tc>
                <a:tc>
                  <a:txBody>
                    <a:bodyPr/>
                    <a:lstStyle/>
                    <a:p>
                      <a:r>
                        <a:rPr lang="en-US" dirty="0"/>
                        <a:t>10M–20M</a:t>
                      </a:r>
                    </a:p>
                  </a:txBody>
                  <a:tcPr/>
                </a:tc>
                <a:tc>
                  <a:txBody>
                    <a:bodyPr/>
                    <a:lstStyle/>
                    <a:p>
                      <a:r>
                        <a:rPr lang="en-US" dirty="0"/>
                        <a:t>20M–30M </a:t>
                      </a:r>
                    </a:p>
                  </a:txBody>
                  <a:tcPr/>
                </a:tc>
                <a:tc>
                  <a:txBody>
                    <a:bodyPr/>
                    <a:lstStyle/>
                    <a:p>
                      <a:r>
                        <a:rPr lang="en-US" dirty="0"/>
                        <a:t>Ultra-cold (-70°C), for large sites only</a:t>
                      </a:r>
                    </a:p>
                  </a:txBody>
                  <a:tcPr/>
                </a:tc>
                <a:extLst>
                  <a:ext uri="{0D108BD9-81ED-4DB2-BD59-A6C34878D82A}">
                    <a16:rowId xmlns:a16="http://schemas.microsoft.com/office/drawing/2014/main" val="3682281035"/>
                  </a:ext>
                </a:extLst>
              </a:tr>
              <a:tr h="370840">
                <a:tc>
                  <a:txBody>
                    <a:bodyPr/>
                    <a:lstStyle/>
                    <a:p>
                      <a:r>
                        <a:rPr lang="en-US" dirty="0"/>
                        <a:t>Vaccine B</a:t>
                      </a:r>
                    </a:p>
                  </a:txBody>
                  <a:tcPr/>
                </a:tc>
                <a:tc>
                  <a:txBody>
                    <a:bodyPr/>
                    <a:lstStyle/>
                    <a:p>
                      <a:r>
                        <a:rPr lang="en-US" dirty="0"/>
                        <a:t>10M</a:t>
                      </a:r>
                    </a:p>
                  </a:txBody>
                  <a:tcPr/>
                </a:tc>
                <a:tc>
                  <a:txBody>
                    <a:bodyPr/>
                    <a:lstStyle/>
                    <a:p>
                      <a:r>
                        <a:rPr lang="en-US" dirty="0"/>
                        <a:t>15M</a:t>
                      </a:r>
                    </a:p>
                  </a:txBody>
                  <a:tcPr/>
                </a:tc>
                <a:tc>
                  <a:txBody>
                    <a:bodyPr/>
                    <a:lstStyle/>
                    <a:p>
                      <a:r>
                        <a:rPr lang="en-US" dirty="0"/>
                        <a:t>Central distribution capacity required (-20°C)</a:t>
                      </a:r>
                    </a:p>
                  </a:txBody>
                  <a:tcPr/>
                </a:tc>
                <a:extLst>
                  <a:ext uri="{0D108BD9-81ED-4DB2-BD59-A6C34878D82A}">
                    <a16:rowId xmlns:a16="http://schemas.microsoft.com/office/drawing/2014/main" val="4012737628"/>
                  </a:ext>
                </a:extLst>
              </a:tr>
              <a:tr h="370840">
                <a:tc>
                  <a:txBody>
                    <a:bodyPr/>
                    <a:lstStyle/>
                    <a:p>
                      <a:r>
                        <a:rPr lang="en-US" b="1" dirty="0"/>
                        <a:t>Totals</a:t>
                      </a:r>
                    </a:p>
                  </a:txBody>
                  <a:tcPr/>
                </a:tc>
                <a:tc>
                  <a:txBody>
                    <a:bodyPr/>
                    <a:lstStyle/>
                    <a:p>
                      <a:r>
                        <a:rPr lang="en-US" b="1" dirty="0"/>
                        <a:t>20M–30M </a:t>
                      </a:r>
                    </a:p>
                  </a:txBody>
                  <a:tcPr/>
                </a:tc>
                <a:tc>
                  <a:txBody>
                    <a:bodyPr/>
                    <a:lstStyle/>
                    <a:p>
                      <a:r>
                        <a:rPr lang="en-US" b="1" dirty="0"/>
                        <a:t>35M–45M</a:t>
                      </a:r>
                    </a:p>
                  </a:txBody>
                  <a:tcPr/>
                </a:tc>
                <a:tc>
                  <a:txBody>
                    <a:bodyPr/>
                    <a:lstStyle/>
                    <a:p>
                      <a:endParaRPr lang="en-US" dirty="0"/>
                    </a:p>
                  </a:txBody>
                  <a:tcPr/>
                </a:tc>
                <a:extLst>
                  <a:ext uri="{0D108BD9-81ED-4DB2-BD59-A6C34878D82A}">
                    <a16:rowId xmlns:a16="http://schemas.microsoft.com/office/drawing/2014/main" val="3405835050"/>
                  </a:ext>
                </a:extLst>
              </a:tr>
            </a:tbl>
          </a:graphicData>
        </a:graphic>
      </p:graphicFrame>
      <p:sp>
        <p:nvSpPr>
          <p:cNvPr id="4" name="Slide Number Placeholder 3">
            <a:extLst>
              <a:ext uri="{FF2B5EF4-FFF2-40B4-BE49-F238E27FC236}">
                <a16:creationId xmlns:a16="http://schemas.microsoft.com/office/drawing/2014/main" id="{3944C416-0BA8-4E78-A244-A120D00B42F6}"/>
              </a:ext>
            </a:extLst>
          </p:cNvPr>
          <p:cNvSpPr>
            <a:spLocks noGrp="1"/>
          </p:cNvSpPr>
          <p:nvPr>
            <p:ph type="sldNum" sz="quarter" idx="12"/>
          </p:nvPr>
        </p:nvSpPr>
        <p:spPr/>
        <p:txBody>
          <a:bodyPr/>
          <a:lstStyle/>
          <a:p>
            <a:pPr lvl="0"/>
            <a:fld id="{8FCC257D-A786-9244-9E17-CE618C8B9275}" type="slidenum">
              <a:rPr lang="en-US" noProof="0" smtClean="0"/>
              <a:pPr lvl="0"/>
              <a:t>15</a:t>
            </a:fld>
            <a:endParaRPr lang="en-US" noProof="0"/>
          </a:p>
        </p:txBody>
      </p:sp>
    </p:spTree>
    <p:extLst>
      <p:ext uri="{BB962C8B-B14F-4D97-AF65-F5344CB8AC3E}">
        <p14:creationId xmlns:p14="http://schemas.microsoft.com/office/powerpoint/2010/main" val="12418448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BFAFAD4-9D9E-430A-8617-CB0D40EBE480}"/>
              </a:ext>
            </a:extLst>
          </p:cNvPr>
          <p:cNvSpPr>
            <a:spLocks noGrp="1"/>
          </p:cNvSpPr>
          <p:nvPr>
            <p:ph type="title"/>
          </p:nvPr>
        </p:nvSpPr>
        <p:spPr/>
        <p:txBody>
          <a:bodyPr/>
          <a:lstStyle/>
          <a:p>
            <a:r>
              <a:rPr lang="en-US" dirty="0"/>
              <a:t>INSTRUCTIONS — READ FIRST</a:t>
            </a:r>
          </a:p>
        </p:txBody>
      </p:sp>
      <p:sp>
        <p:nvSpPr>
          <p:cNvPr id="2" name="Content Placeholder 1">
            <a:extLst>
              <a:ext uri="{FF2B5EF4-FFF2-40B4-BE49-F238E27FC236}">
                <a16:creationId xmlns:a16="http://schemas.microsoft.com/office/drawing/2014/main" id="{3E059F09-FD6B-4CA8-B076-8A108CB093AA}"/>
              </a:ext>
            </a:extLst>
          </p:cNvPr>
          <p:cNvSpPr>
            <a:spLocks noGrp="1"/>
          </p:cNvSpPr>
          <p:nvPr>
            <p:ph idx="1"/>
          </p:nvPr>
        </p:nvSpPr>
        <p:spPr/>
        <p:txBody>
          <a:bodyPr/>
          <a:lstStyle/>
          <a:p>
            <a:r>
              <a:rPr lang="en-US" dirty="0"/>
              <a:t>Explain to participants that this is the facilitated discussion portion of this workshop, starting with a review of current operational status, followed by discussion questions in three checklist topics:</a:t>
            </a:r>
          </a:p>
          <a:p>
            <a:pPr lvl="1"/>
            <a:r>
              <a:rPr lang="en-US" dirty="0"/>
              <a:t>SLTT Coordination</a:t>
            </a:r>
          </a:p>
          <a:p>
            <a:pPr lvl="1"/>
            <a:r>
              <a:rPr lang="en-US" dirty="0"/>
              <a:t>Program Infrastructure</a:t>
            </a:r>
          </a:p>
          <a:p>
            <a:pPr lvl="1"/>
            <a:r>
              <a:rPr lang="en-US" dirty="0"/>
              <a:t>Public Messaging</a:t>
            </a:r>
          </a:p>
        </p:txBody>
      </p:sp>
      <p:sp>
        <p:nvSpPr>
          <p:cNvPr id="3" name="Text Placeholder 2">
            <a:extLst>
              <a:ext uri="{FF2B5EF4-FFF2-40B4-BE49-F238E27FC236}">
                <a16:creationId xmlns:a16="http://schemas.microsoft.com/office/drawing/2014/main" id="{DD3BCB46-84D5-4B04-BD38-D6F9F4264E09}"/>
              </a:ext>
            </a:extLst>
          </p:cNvPr>
          <p:cNvSpPr>
            <a:spLocks noGrp="1"/>
          </p:cNvSpPr>
          <p:nvPr>
            <p:ph type="body" sz="quarter" idx="10"/>
          </p:nvPr>
        </p:nvSpPr>
        <p:spPr/>
        <p:txBody>
          <a:bodyPr/>
          <a:lstStyle/>
          <a:p>
            <a:r>
              <a:rPr lang="en-US" dirty="0"/>
              <a:t>DELETE THIS SLIDE IN YOUR FINAL PRESENTATION</a:t>
            </a:r>
          </a:p>
        </p:txBody>
      </p:sp>
    </p:spTree>
    <p:extLst>
      <p:ext uri="{BB962C8B-B14F-4D97-AF65-F5344CB8AC3E}">
        <p14:creationId xmlns:p14="http://schemas.microsoft.com/office/powerpoint/2010/main" val="7030682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Discussion Questions: SLTT Coordination (1 of 4)</a:t>
            </a:r>
          </a:p>
        </p:txBody>
      </p:sp>
      <p:sp>
        <p:nvSpPr>
          <p:cNvPr id="2" name="Content Placeholder 1"/>
          <p:cNvSpPr>
            <a:spLocks noGrp="1"/>
          </p:cNvSpPr>
          <p:nvPr>
            <p:ph sz="half" idx="1"/>
          </p:nvPr>
        </p:nvSpPr>
        <p:spPr/>
        <p:txBody>
          <a:bodyPr>
            <a:normAutofit fontScale="85000" lnSpcReduction="10000"/>
          </a:bodyPr>
          <a:lstStyle/>
          <a:p>
            <a:pPr lvl="0"/>
            <a:r>
              <a:rPr lang="en-US" dirty="0"/>
              <a:t>Can you share any vaccination plans or strategies currently in place?</a:t>
            </a:r>
          </a:p>
          <a:p>
            <a:pPr lvl="1"/>
            <a:r>
              <a:rPr lang="en-US" dirty="0"/>
              <a:t>Does the existing plan or strategy outline roles and responsibilities?</a:t>
            </a:r>
          </a:p>
          <a:p>
            <a:pPr lvl="0"/>
            <a:r>
              <a:rPr lang="en-US" dirty="0"/>
              <a:t>What coordination partners have been identified for the release and distribution </a:t>
            </a:r>
            <a:r>
              <a:rPr lang="en-US"/>
              <a:t>of COVID-19 vaccinations?</a:t>
            </a:r>
            <a:endParaRPr lang="en-US" dirty="0"/>
          </a:p>
          <a:p>
            <a:pPr lvl="0"/>
            <a:r>
              <a:rPr lang="en-US" dirty="0"/>
              <a:t>What will be the specific roles and responsibilities of following organizations (as identified in the vaccination plan, or as assumed if no plan exists)?</a:t>
            </a:r>
          </a:p>
          <a:p>
            <a:pPr lvl="1"/>
            <a:r>
              <a:rPr lang="en-US" dirty="0"/>
              <a:t>State/Tribal Public Health</a:t>
            </a:r>
          </a:p>
          <a:p>
            <a:pPr lvl="1"/>
            <a:r>
              <a:rPr lang="en-US" dirty="0"/>
              <a:t>State/Tribal Emergency Management</a:t>
            </a:r>
          </a:p>
          <a:p>
            <a:pPr lvl="1"/>
            <a:r>
              <a:rPr lang="en-US" dirty="0"/>
              <a:t>National Guard</a:t>
            </a:r>
          </a:p>
          <a:p>
            <a:pPr lvl="1"/>
            <a:r>
              <a:rPr lang="en-US" dirty="0"/>
              <a:t>Private Sector</a:t>
            </a:r>
          </a:p>
          <a:p>
            <a:r>
              <a:rPr lang="en-US" dirty="0"/>
              <a:t>How would they work together (unity of effort) in this scenario?</a:t>
            </a:r>
          </a:p>
        </p:txBody>
      </p:sp>
      <p:sp>
        <p:nvSpPr>
          <p:cNvPr id="4" name="Slide Number Placeholder 3">
            <a:extLst>
              <a:ext uri="{FF2B5EF4-FFF2-40B4-BE49-F238E27FC236}">
                <a16:creationId xmlns:a16="http://schemas.microsoft.com/office/drawing/2014/main" id="{2C9575ED-C08A-480F-81D8-F1161246ACD5}"/>
              </a:ext>
            </a:extLst>
          </p:cNvPr>
          <p:cNvSpPr>
            <a:spLocks noGrp="1"/>
          </p:cNvSpPr>
          <p:nvPr>
            <p:ph type="sldNum" sz="quarter" idx="12"/>
          </p:nvPr>
        </p:nvSpPr>
        <p:spPr/>
        <p:txBody>
          <a:bodyPr/>
          <a:lstStyle/>
          <a:p>
            <a:fld id="{8FCC257D-A786-9244-9E17-CE618C8B9275}" type="slidenum">
              <a:rPr lang="en-US" smtClean="0"/>
              <a:pPr/>
              <a:t>17</a:t>
            </a:fld>
            <a:endParaRPr lang="en-US"/>
          </a:p>
        </p:txBody>
      </p:sp>
    </p:spTree>
    <p:extLst>
      <p:ext uri="{BB962C8B-B14F-4D97-AF65-F5344CB8AC3E}">
        <p14:creationId xmlns:p14="http://schemas.microsoft.com/office/powerpoint/2010/main" val="8718799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Discussion Questions: SLTT Coordination (2 of 4)</a:t>
            </a:r>
          </a:p>
        </p:txBody>
      </p:sp>
      <p:sp>
        <p:nvSpPr>
          <p:cNvPr id="2" name="Content Placeholder 1"/>
          <p:cNvSpPr>
            <a:spLocks noGrp="1"/>
          </p:cNvSpPr>
          <p:nvPr>
            <p:ph sz="half" idx="1"/>
          </p:nvPr>
        </p:nvSpPr>
        <p:spPr/>
        <p:txBody>
          <a:bodyPr/>
          <a:lstStyle/>
          <a:p>
            <a:pPr lvl="0">
              <a:buFont typeface="+mj-lt"/>
              <a:buAutoNum type="arabicPeriod" startAt="5"/>
            </a:pPr>
            <a:r>
              <a:rPr lang="en-US" dirty="0"/>
              <a:t>Does your jurisdiction have a vaccine coordination/planning team? </a:t>
            </a:r>
          </a:p>
          <a:p>
            <a:pPr lvl="1"/>
            <a:r>
              <a:rPr lang="en-US" dirty="0"/>
              <a:t>If so, does the coordination team include representation from the immunization program, preparedness program, legal affairs, media/public affairs and crisis and emergency risk communication?</a:t>
            </a:r>
          </a:p>
          <a:p>
            <a:pPr lvl="0">
              <a:buAutoNum type="arabicPeriod" startAt="5"/>
            </a:pPr>
            <a:r>
              <a:rPr lang="en-US" dirty="0"/>
              <a:t>How will SLLT partners receive vaccine availability information, and who will they receive it from? </a:t>
            </a:r>
          </a:p>
          <a:p>
            <a:pPr lvl="1"/>
            <a:r>
              <a:rPr lang="en-US" dirty="0"/>
              <a:t>Who is responsible for coordinating to receive and distribute vaccine availability information?</a:t>
            </a:r>
          </a:p>
          <a:p>
            <a:pPr>
              <a:buAutoNum type="arabicPeriod" startAt="5"/>
            </a:pPr>
            <a:r>
              <a:rPr lang="en-US" dirty="0"/>
              <a:t>How will state-level personnel monitor activities at the local level to confirm the COVID-19 vaccination program is implemented in adherence with federal guidance and requirements and that access is equitable?</a:t>
            </a:r>
          </a:p>
        </p:txBody>
      </p:sp>
      <p:sp>
        <p:nvSpPr>
          <p:cNvPr id="4" name="Slide Number Placeholder 3">
            <a:extLst>
              <a:ext uri="{FF2B5EF4-FFF2-40B4-BE49-F238E27FC236}">
                <a16:creationId xmlns:a16="http://schemas.microsoft.com/office/drawing/2014/main" id="{5F386C4C-BFC6-4411-93A2-706466D81B63}"/>
              </a:ext>
            </a:extLst>
          </p:cNvPr>
          <p:cNvSpPr>
            <a:spLocks noGrp="1"/>
          </p:cNvSpPr>
          <p:nvPr>
            <p:ph type="sldNum" sz="quarter" idx="12"/>
          </p:nvPr>
        </p:nvSpPr>
        <p:spPr/>
        <p:txBody>
          <a:bodyPr/>
          <a:lstStyle/>
          <a:p>
            <a:fld id="{8FCC257D-A786-9244-9E17-CE618C8B9275}" type="slidenum">
              <a:rPr lang="en-US" smtClean="0"/>
              <a:pPr/>
              <a:t>18</a:t>
            </a:fld>
            <a:endParaRPr lang="en-US"/>
          </a:p>
        </p:txBody>
      </p:sp>
    </p:spTree>
    <p:extLst>
      <p:ext uri="{BB962C8B-B14F-4D97-AF65-F5344CB8AC3E}">
        <p14:creationId xmlns:p14="http://schemas.microsoft.com/office/powerpoint/2010/main" val="38395471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Discussion Questions: SLTT Coordination (3 of 4)</a:t>
            </a:r>
          </a:p>
        </p:txBody>
      </p:sp>
      <p:sp>
        <p:nvSpPr>
          <p:cNvPr id="2" name="Content Placeholder 1"/>
          <p:cNvSpPr>
            <a:spLocks noGrp="1"/>
          </p:cNvSpPr>
          <p:nvPr>
            <p:ph sz="half" idx="1"/>
          </p:nvPr>
        </p:nvSpPr>
        <p:spPr/>
        <p:txBody>
          <a:bodyPr/>
          <a:lstStyle/>
          <a:p>
            <a:pPr lvl="0">
              <a:buFont typeface="+mj-lt"/>
              <a:buAutoNum type="arabicPeriod" startAt="8"/>
            </a:pPr>
            <a:r>
              <a:rPr lang="en-US" dirty="0"/>
              <a:t>Who will coordinate with groups likely to receive initial vaccinations, and how will this occur?</a:t>
            </a:r>
          </a:p>
          <a:p>
            <a:pPr lvl="0">
              <a:buAutoNum type="arabicPeriod" startAt="8"/>
            </a:pPr>
            <a:r>
              <a:rPr lang="en-US" dirty="0"/>
              <a:t>Does the release of vaccinations have a centralized method of information coordination?</a:t>
            </a:r>
          </a:p>
          <a:p>
            <a:pPr lvl="0">
              <a:buAutoNum type="arabicPeriod" startAt="8"/>
            </a:pPr>
            <a:r>
              <a:rPr lang="en-US" dirty="0"/>
              <a:t>How will information be coordinated with representatives from other sectors of the community, such as health systems, pharmacies, long-term care/assisted living facilities, education, corrections and other key organizations?</a:t>
            </a:r>
          </a:p>
        </p:txBody>
      </p:sp>
      <p:sp>
        <p:nvSpPr>
          <p:cNvPr id="4" name="Slide Number Placeholder 3">
            <a:extLst>
              <a:ext uri="{FF2B5EF4-FFF2-40B4-BE49-F238E27FC236}">
                <a16:creationId xmlns:a16="http://schemas.microsoft.com/office/drawing/2014/main" id="{B6A61F48-162D-4BA1-B93A-BBD9889FF5CE}"/>
              </a:ext>
            </a:extLst>
          </p:cNvPr>
          <p:cNvSpPr>
            <a:spLocks noGrp="1"/>
          </p:cNvSpPr>
          <p:nvPr>
            <p:ph type="sldNum" sz="quarter" idx="12"/>
          </p:nvPr>
        </p:nvSpPr>
        <p:spPr/>
        <p:txBody>
          <a:bodyPr/>
          <a:lstStyle/>
          <a:p>
            <a:fld id="{8FCC257D-A786-9244-9E17-CE618C8B9275}" type="slidenum">
              <a:rPr lang="en-US" smtClean="0"/>
              <a:pPr/>
              <a:t>19</a:t>
            </a:fld>
            <a:endParaRPr lang="en-US"/>
          </a:p>
        </p:txBody>
      </p:sp>
    </p:spTree>
    <p:extLst>
      <p:ext uri="{BB962C8B-B14F-4D97-AF65-F5344CB8AC3E}">
        <p14:creationId xmlns:p14="http://schemas.microsoft.com/office/powerpoint/2010/main" val="3383308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BFAFAD4-9D9E-430A-8617-CB0D40EBE480}"/>
              </a:ext>
            </a:extLst>
          </p:cNvPr>
          <p:cNvSpPr>
            <a:spLocks noGrp="1"/>
          </p:cNvSpPr>
          <p:nvPr>
            <p:ph type="title"/>
          </p:nvPr>
        </p:nvSpPr>
        <p:spPr/>
        <p:txBody>
          <a:bodyPr/>
          <a:lstStyle/>
          <a:p>
            <a:r>
              <a:rPr lang="en-US" dirty="0"/>
              <a:t>INSTRUCTIONS — READ FIRST</a:t>
            </a:r>
          </a:p>
        </p:txBody>
      </p:sp>
      <p:sp>
        <p:nvSpPr>
          <p:cNvPr id="2" name="Content Placeholder 1">
            <a:extLst>
              <a:ext uri="{FF2B5EF4-FFF2-40B4-BE49-F238E27FC236}">
                <a16:creationId xmlns:a16="http://schemas.microsoft.com/office/drawing/2014/main" id="{C24F8BF4-8CDF-41B2-8040-428BC46FB069}"/>
              </a:ext>
            </a:extLst>
          </p:cNvPr>
          <p:cNvSpPr>
            <a:spLocks noGrp="1"/>
          </p:cNvSpPr>
          <p:nvPr>
            <p:ph idx="1"/>
          </p:nvPr>
        </p:nvSpPr>
        <p:spPr/>
        <p:txBody>
          <a:bodyPr>
            <a:normAutofit fontScale="92500"/>
          </a:bodyPr>
          <a:lstStyle/>
          <a:p>
            <a:r>
              <a:rPr lang="en-US" dirty="0"/>
              <a:t>FEMA developed this Exercise Starter Kit (ESK) with sample slides and a facilitator guide for your organization to conduct your own workshop on large-scale vaccination implementation.</a:t>
            </a:r>
          </a:p>
          <a:p>
            <a:r>
              <a:rPr lang="en-US" dirty="0"/>
              <a:t>Tailor this sample slide deck by selecting questions that address your organization’s needs. </a:t>
            </a:r>
          </a:p>
          <a:p>
            <a:r>
              <a:rPr lang="en-US" dirty="0"/>
              <a:t>Use this document in tandem with the sample </a:t>
            </a:r>
            <a:r>
              <a:rPr lang="en-US" b="1" dirty="0"/>
              <a:t>facilitator guide</a:t>
            </a:r>
            <a:r>
              <a:rPr lang="en-US" dirty="0"/>
              <a:t>. Any changes made to this sample slide deck should also be made to the facilitator guide.</a:t>
            </a:r>
          </a:p>
          <a:p>
            <a:r>
              <a:rPr lang="en-US" dirty="0"/>
              <a:t>Slides with a blue background are instructions and tips to help you design your workshop for your own organization. Delete all the slides with blue backgrounds in your final presentation.</a:t>
            </a:r>
          </a:p>
          <a:p>
            <a:pPr lvl="1"/>
            <a:r>
              <a:rPr lang="en-US" dirty="0"/>
              <a:t>IMPORTANT: Update the slide numbers in the </a:t>
            </a:r>
            <a:r>
              <a:rPr lang="en-US" b="1" dirty="0"/>
              <a:t>facilitator guide </a:t>
            </a:r>
            <a:r>
              <a:rPr lang="en-US" dirty="0"/>
              <a:t>to reflect the slide numbers in this sample </a:t>
            </a:r>
            <a:r>
              <a:rPr lang="en-US" b="1" dirty="0"/>
              <a:t>slide deck </a:t>
            </a:r>
            <a:r>
              <a:rPr lang="en-US" dirty="0"/>
              <a:t>after you finalize it.</a:t>
            </a:r>
          </a:p>
          <a:p>
            <a:r>
              <a:rPr lang="en-US" dirty="0"/>
              <a:t>Update content in </a:t>
            </a:r>
            <a:r>
              <a:rPr lang="en-US" b="1" dirty="0">
                <a:solidFill>
                  <a:srgbClr val="C00000"/>
                </a:solidFill>
              </a:rPr>
              <a:t>red text </a:t>
            </a:r>
            <a:r>
              <a:rPr lang="en-US" dirty="0"/>
              <a:t>based on individual deliveries of this workshop.</a:t>
            </a:r>
          </a:p>
        </p:txBody>
      </p:sp>
      <p:sp>
        <p:nvSpPr>
          <p:cNvPr id="3" name="Text Placeholder 2">
            <a:extLst>
              <a:ext uri="{FF2B5EF4-FFF2-40B4-BE49-F238E27FC236}">
                <a16:creationId xmlns:a16="http://schemas.microsoft.com/office/drawing/2014/main" id="{A1178A49-95DD-403B-ADD3-E949B7C85F02}"/>
              </a:ext>
            </a:extLst>
          </p:cNvPr>
          <p:cNvSpPr>
            <a:spLocks noGrp="1"/>
          </p:cNvSpPr>
          <p:nvPr>
            <p:ph type="body" sz="quarter" idx="10"/>
          </p:nvPr>
        </p:nvSpPr>
        <p:spPr/>
        <p:txBody>
          <a:bodyPr/>
          <a:lstStyle/>
          <a:p>
            <a:r>
              <a:rPr lang="en-US" dirty="0"/>
              <a:t>DELETE THIS SLIDE IN YOUR FINAL PRESENTATION</a:t>
            </a:r>
          </a:p>
        </p:txBody>
      </p:sp>
    </p:spTree>
    <p:extLst>
      <p:ext uri="{BB962C8B-B14F-4D97-AF65-F5344CB8AC3E}">
        <p14:creationId xmlns:p14="http://schemas.microsoft.com/office/powerpoint/2010/main" val="196237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Discussion Questions: SLTT Coordination (4 of 4)</a:t>
            </a:r>
          </a:p>
        </p:txBody>
      </p:sp>
      <p:sp>
        <p:nvSpPr>
          <p:cNvPr id="2" name="Content Placeholder 1"/>
          <p:cNvSpPr>
            <a:spLocks noGrp="1"/>
          </p:cNvSpPr>
          <p:nvPr>
            <p:ph sz="half" idx="1"/>
          </p:nvPr>
        </p:nvSpPr>
        <p:spPr/>
        <p:txBody>
          <a:bodyPr/>
          <a:lstStyle/>
          <a:p>
            <a:pPr lvl="0">
              <a:buFont typeface="+mj-lt"/>
              <a:buAutoNum type="arabicPeriod" startAt="11"/>
            </a:pPr>
            <a:r>
              <a:rPr lang="en-US" dirty="0"/>
              <a:t>Is a strategy in place for maintaining vaccination level accountability and reporting (i.e., how many available, how many used and who the vaccines have been provided to)?</a:t>
            </a:r>
          </a:p>
          <a:p>
            <a:pPr lvl="1"/>
            <a:r>
              <a:rPr lang="en-US" dirty="0"/>
              <a:t>What agency would maintain a tracking database?</a:t>
            </a:r>
          </a:p>
          <a:p>
            <a:pPr lvl="1"/>
            <a:r>
              <a:rPr lang="en-US" dirty="0"/>
              <a:t>Would you utilize the HHS Immunization Gateway?</a:t>
            </a:r>
          </a:p>
          <a:p>
            <a:pPr lvl="0">
              <a:buAutoNum type="arabicPeriod" startAt="11"/>
            </a:pPr>
            <a:r>
              <a:rPr lang="en-US" dirty="0"/>
              <a:t>Who would coordinate/provide security for vaccination sites and transport?</a:t>
            </a:r>
          </a:p>
          <a:p>
            <a:pPr>
              <a:buAutoNum type="arabicPeriod" startAt="11"/>
            </a:pPr>
            <a:r>
              <a:rPr lang="en-US" dirty="0"/>
              <a:t>What are the most critical issues to address in the coordination process in </a:t>
            </a:r>
            <a:r>
              <a:rPr lang="en-US" dirty="0">
                <a:solidFill>
                  <a:srgbClr val="C00000"/>
                </a:solidFill>
              </a:rPr>
              <a:t>[your jurisdiction]</a:t>
            </a:r>
            <a:r>
              <a:rPr lang="en-US" dirty="0">
                <a:solidFill>
                  <a:schemeClr val="tx1"/>
                </a:solidFill>
              </a:rPr>
              <a:t>?</a:t>
            </a:r>
          </a:p>
        </p:txBody>
      </p:sp>
      <p:sp>
        <p:nvSpPr>
          <p:cNvPr id="4" name="Slide Number Placeholder 3">
            <a:extLst>
              <a:ext uri="{FF2B5EF4-FFF2-40B4-BE49-F238E27FC236}">
                <a16:creationId xmlns:a16="http://schemas.microsoft.com/office/drawing/2014/main" id="{2AF63B2C-23E6-4ECB-A051-E53B218A23E2}"/>
              </a:ext>
            </a:extLst>
          </p:cNvPr>
          <p:cNvSpPr>
            <a:spLocks noGrp="1"/>
          </p:cNvSpPr>
          <p:nvPr>
            <p:ph type="sldNum" sz="quarter" idx="12"/>
          </p:nvPr>
        </p:nvSpPr>
        <p:spPr/>
        <p:txBody>
          <a:bodyPr/>
          <a:lstStyle/>
          <a:p>
            <a:fld id="{8FCC257D-A786-9244-9E17-CE618C8B9275}" type="slidenum">
              <a:rPr lang="en-US" smtClean="0"/>
              <a:pPr/>
              <a:t>20</a:t>
            </a:fld>
            <a:endParaRPr lang="en-US"/>
          </a:p>
        </p:txBody>
      </p:sp>
    </p:spTree>
    <p:extLst>
      <p:ext uri="{BB962C8B-B14F-4D97-AF65-F5344CB8AC3E}">
        <p14:creationId xmlns:p14="http://schemas.microsoft.com/office/powerpoint/2010/main" val="28772822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a:t>Break</a:t>
            </a:r>
          </a:p>
        </p:txBody>
      </p:sp>
      <p:sp>
        <p:nvSpPr>
          <p:cNvPr id="4" name="Subtitle 3">
            <a:extLst>
              <a:ext uri="{FF2B5EF4-FFF2-40B4-BE49-F238E27FC236}">
                <a16:creationId xmlns:a16="http://schemas.microsoft.com/office/drawing/2014/main" id="{9F3B430F-5B6E-411E-B003-26CD0C6F929C}"/>
              </a:ext>
            </a:extLst>
          </p:cNvPr>
          <p:cNvSpPr>
            <a:spLocks noGrp="1"/>
          </p:cNvSpPr>
          <p:nvPr>
            <p:ph type="subTitle" idx="1"/>
          </p:nvPr>
        </p:nvSpPr>
        <p:spPr/>
        <p:txBody>
          <a:bodyPr/>
          <a:lstStyle/>
          <a:p>
            <a:r>
              <a:rPr lang="en-US" dirty="0">
                <a:solidFill>
                  <a:srgbClr val="C00000"/>
                </a:solidFill>
              </a:rPr>
              <a:t>[Remove or adjust timing as needed]</a:t>
            </a:r>
          </a:p>
        </p:txBody>
      </p:sp>
      <p:sp>
        <p:nvSpPr>
          <p:cNvPr id="2" name="Slide Number Placeholder 1">
            <a:extLst>
              <a:ext uri="{FF2B5EF4-FFF2-40B4-BE49-F238E27FC236}">
                <a16:creationId xmlns:a16="http://schemas.microsoft.com/office/drawing/2014/main" id="{BF82740E-3CD2-4CB0-BC79-DB2E971D696C}"/>
              </a:ext>
            </a:extLst>
          </p:cNvPr>
          <p:cNvSpPr>
            <a:spLocks noGrp="1"/>
          </p:cNvSpPr>
          <p:nvPr>
            <p:ph type="sldNum" sz="quarter" idx="12"/>
          </p:nvPr>
        </p:nvSpPr>
        <p:spPr/>
        <p:txBody>
          <a:bodyPr/>
          <a:lstStyle/>
          <a:p>
            <a:fld id="{8FCC257D-A786-9244-9E17-CE618C8B9275}" type="slidenum">
              <a:rPr lang="en-US" smtClean="0"/>
              <a:pPr/>
              <a:t>21</a:t>
            </a:fld>
            <a:endParaRPr lang="en-US"/>
          </a:p>
        </p:txBody>
      </p:sp>
    </p:spTree>
    <p:extLst>
      <p:ext uri="{BB962C8B-B14F-4D97-AF65-F5344CB8AC3E}">
        <p14:creationId xmlns:p14="http://schemas.microsoft.com/office/powerpoint/2010/main" val="21139868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Discussion Questions: Program Infrastructure (1 of 5)</a:t>
            </a:r>
          </a:p>
        </p:txBody>
      </p:sp>
      <p:sp>
        <p:nvSpPr>
          <p:cNvPr id="2" name="Content Placeholder 1"/>
          <p:cNvSpPr>
            <a:spLocks noGrp="1"/>
          </p:cNvSpPr>
          <p:nvPr>
            <p:ph sz="half" idx="1"/>
          </p:nvPr>
        </p:nvSpPr>
        <p:spPr/>
        <p:txBody>
          <a:bodyPr/>
          <a:lstStyle/>
          <a:p>
            <a:pPr lvl="0"/>
            <a:r>
              <a:rPr lang="en-US" dirty="0"/>
              <a:t>How will you identify the populations to receive the vaccinations at each phase of the vaccinations release?</a:t>
            </a:r>
          </a:p>
          <a:p>
            <a:pPr lvl="1"/>
            <a:r>
              <a:rPr lang="en-US" dirty="0"/>
              <a:t>Who has approval authority for building out these populations lists?</a:t>
            </a:r>
          </a:p>
          <a:p>
            <a:pPr lvl="1"/>
            <a:r>
              <a:rPr lang="en-US" dirty="0"/>
              <a:t>Will you use the Critical Populations list from Section 4 of the COVID-19 Vaccination Program Interim Playbook for Jurisdiction Operations?</a:t>
            </a:r>
          </a:p>
          <a:p>
            <a:pPr lvl="0"/>
            <a:r>
              <a:rPr lang="en-US" dirty="0"/>
              <a:t>How will you estimate the sizes of populations to receive first available doses?</a:t>
            </a:r>
          </a:p>
          <a:p>
            <a:pPr lvl="0"/>
            <a:r>
              <a:rPr lang="en-US" dirty="0"/>
              <a:t>What resources and capabilities are required to determine the key groups and estimate the number of vaccines needed for these groups?</a:t>
            </a:r>
          </a:p>
          <a:p>
            <a:pPr lvl="0"/>
            <a:r>
              <a:rPr lang="en-US" dirty="0"/>
              <a:t>What challenges do you foresee in identifying and coordinating with these groups?</a:t>
            </a:r>
          </a:p>
          <a:p>
            <a:pPr lvl="0"/>
            <a:r>
              <a:rPr lang="en-US" dirty="0"/>
              <a:t>Have you pre-identified sites with ultra-cold storage capabilities? </a:t>
            </a:r>
          </a:p>
        </p:txBody>
      </p:sp>
      <p:sp>
        <p:nvSpPr>
          <p:cNvPr id="4" name="Slide Number Placeholder 3">
            <a:extLst>
              <a:ext uri="{FF2B5EF4-FFF2-40B4-BE49-F238E27FC236}">
                <a16:creationId xmlns:a16="http://schemas.microsoft.com/office/drawing/2014/main" id="{20AEF9D5-3599-41CF-8B5C-836A7D26274C}"/>
              </a:ext>
            </a:extLst>
          </p:cNvPr>
          <p:cNvSpPr>
            <a:spLocks noGrp="1"/>
          </p:cNvSpPr>
          <p:nvPr>
            <p:ph type="sldNum" sz="quarter" idx="12"/>
          </p:nvPr>
        </p:nvSpPr>
        <p:spPr/>
        <p:txBody>
          <a:bodyPr/>
          <a:lstStyle/>
          <a:p>
            <a:fld id="{8FCC257D-A786-9244-9E17-CE618C8B9275}" type="slidenum">
              <a:rPr lang="en-US" smtClean="0"/>
              <a:pPr/>
              <a:t>22</a:t>
            </a:fld>
            <a:endParaRPr lang="en-US"/>
          </a:p>
        </p:txBody>
      </p:sp>
    </p:spTree>
    <p:extLst>
      <p:ext uri="{BB962C8B-B14F-4D97-AF65-F5344CB8AC3E}">
        <p14:creationId xmlns:p14="http://schemas.microsoft.com/office/powerpoint/2010/main" val="24544974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988DBD-4D80-4209-A42F-EE691ECD45FF}"/>
              </a:ext>
            </a:extLst>
          </p:cNvPr>
          <p:cNvSpPr>
            <a:spLocks noGrp="1"/>
          </p:cNvSpPr>
          <p:nvPr>
            <p:ph type="title"/>
          </p:nvPr>
        </p:nvSpPr>
        <p:spPr/>
        <p:txBody>
          <a:bodyPr/>
          <a:lstStyle/>
          <a:p>
            <a:r>
              <a:rPr lang="en-US" dirty="0"/>
              <a:t>Discussion Questions: Program Infrastructure (2 of 5)</a:t>
            </a:r>
          </a:p>
        </p:txBody>
      </p:sp>
      <p:sp>
        <p:nvSpPr>
          <p:cNvPr id="2" name="Content Placeholder 1">
            <a:extLst>
              <a:ext uri="{FF2B5EF4-FFF2-40B4-BE49-F238E27FC236}">
                <a16:creationId xmlns:a16="http://schemas.microsoft.com/office/drawing/2014/main" id="{037B260C-0713-4ABA-8F81-FC7FE3A3406F}"/>
              </a:ext>
            </a:extLst>
          </p:cNvPr>
          <p:cNvSpPr>
            <a:spLocks noGrp="1"/>
          </p:cNvSpPr>
          <p:nvPr>
            <p:ph sz="half" idx="1"/>
          </p:nvPr>
        </p:nvSpPr>
        <p:spPr/>
        <p:txBody>
          <a:bodyPr/>
          <a:lstStyle/>
          <a:p>
            <a:pPr lvl="0">
              <a:buFont typeface="+mj-lt"/>
              <a:buAutoNum type="arabicPeriod" startAt="6"/>
            </a:pPr>
            <a:r>
              <a:rPr lang="en-US" dirty="0"/>
              <a:t>Who is responsible for identifying vaccination locations?</a:t>
            </a:r>
          </a:p>
          <a:p>
            <a:pPr lvl="0">
              <a:buFont typeface="+mj-lt"/>
              <a:buAutoNum type="arabicPeriod" startAt="6"/>
            </a:pPr>
            <a:r>
              <a:rPr lang="en-US" dirty="0"/>
              <a:t>Is the responsible party considering:</a:t>
            </a:r>
          </a:p>
          <a:p>
            <a:pPr lvl="1"/>
            <a:r>
              <a:rPr lang="en-US" dirty="0"/>
              <a:t>How the locations selected can impact/reach target populations? </a:t>
            </a:r>
          </a:p>
          <a:p>
            <a:pPr lvl="1"/>
            <a:r>
              <a:rPr lang="en-US" dirty="0"/>
              <a:t>Cold chain requirements and the technology needed at sites to meet reporting requirements for vaccine supply and uptake?</a:t>
            </a:r>
          </a:p>
          <a:p>
            <a:pPr lvl="1"/>
            <a:r>
              <a:rPr lang="en-US" dirty="0"/>
              <a:t>The ability of the public to access the site (e.g., parking for personal vehicles or nearby public transportation)? </a:t>
            </a:r>
          </a:p>
          <a:p>
            <a:pPr lvl="1"/>
            <a:r>
              <a:rPr lang="en-US" dirty="0"/>
              <a:t>If the vaccinations can be given in a drive-through manner such as for testing:</a:t>
            </a:r>
          </a:p>
          <a:p>
            <a:pPr lvl="2"/>
            <a:r>
              <a:rPr lang="en-US" dirty="0"/>
              <a:t>Does the site have ample space for drive-through operations?</a:t>
            </a:r>
          </a:p>
          <a:p>
            <a:pPr lvl="2"/>
            <a:r>
              <a:rPr lang="en-US" dirty="0"/>
              <a:t>Is space available if a recipient needs to stay for a 15–30-minute evaluation?</a:t>
            </a:r>
          </a:p>
        </p:txBody>
      </p:sp>
      <p:sp>
        <p:nvSpPr>
          <p:cNvPr id="4" name="Slide Number Placeholder 3">
            <a:extLst>
              <a:ext uri="{FF2B5EF4-FFF2-40B4-BE49-F238E27FC236}">
                <a16:creationId xmlns:a16="http://schemas.microsoft.com/office/drawing/2014/main" id="{96AA2182-7FAD-41A1-BFBB-4D1B37075499}"/>
              </a:ext>
            </a:extLst>
          </p:cNvPr>
          <p:cNvSpPr>
            <a:spLocks noGrp="1"/>
          </p:cNvSpPr>
          <p:nvPr>
            <p:ph type="sldNum" sz="quarter" idx="12"/>
          </p:nvPr>
        </p:nvSpPr>
        <p:spPr/>
        <p:txBody>
          <a:bodyPr/>
          <a:lstStyle/>
          <a:p>
            <a:fld id="{8FCC257D-A786-9244-9E17-CE618C8B9275}" type="slidenum">
              <a:rPr lang="en-US" smtClean="0"/>
              <a:pPr/>
              <a:t>23</a:t>
            </a:fld>
            <a:endParaRPr lang="en-US"/>
          </a:p>
        </p:txBody>
      </p:sp>
    </p:spTree>
    <p:extLst>
      <p:ext uri="{BB962C8B-B14F-4D97-AF65-F5344CB8AC3E}">
        <p14:creationId xmlns:p14="http://schemas.microsoft.com/office/powerpoint/2010/main" val="41430960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Discussion Questions: Program Infrastructure (3 of 5)</a:t>
            </a:r>
          </a:p>
        </p:txBody>
      </p:sp>
      <p:sp>
        <p:nvSpPr>
          <p:cNvPr id="2" name="Content Placeholder 1"/>
          <p:cNvSpPr>
            <a:spLocks noGrp="1"/>
          </p:cNvSpPr>
          <p:nvPr>
            <p:ph sz="half" idx="1"/>
          </p:nvPr>
        </p:nvSpPr>
        <p:spPr/>
        <p:txBody>
          <a:bodyPr/>
          <a:lstStyle/>
          <a:p>
            <a:pPr lvl="0">
              <a:buFont typeface="+mj-lt"/>
              <a:buAutoNum type="arabicPeriod" startAt="8"/>
            </a:pPr>
            <a:r>
              <a:rPr lang="en-US" dirty="0"/>
              <a:t>How will you establish trusted administration sites?</a:t>
            </a:r>
          </a:p>
          <a:p>
            <a:pPr lvl="1"/>
            <a:r>
              <a:rPr lang="en-US" dirty="0"/>
              <a:t>Who is responsible for the provider agreements with sites?</a:t>
            </a:r>
          </a:p>
          <a:p>
            <a:pPr lvl="1"/>
            <a:r>
              <a:rPr lang="en-US" dirty="0"/>
              <a:t>Would a specific agency be responsible for this?</a:t>
            </a:r>
          </a:p>
          <a:p>
            <a:pPr lvl="1"/>
            <a:r>
              <a:rPr lang="en-US" dirty="0"/>
              <a:t>Will the locations be accessible to critical populations?</a:t>
            </a:r>
          </a:p>
          <a:p>
            <a:pPr lvl="0">
              <a:buAutoNum type="arabicPeriod" startAt="8"/>
            </a:pPr>
            <a:r>
              <a:rPr lang="en-US" dirty="0"/>
              <a:t>Who determines the need for additional vaccination services such as satellite, temporary or off-site clinics to address demand or needs not met?</a:t>
            </a:r>
          </a:p>
          <a:p>
            <a:pPr lvl="0">
              <a:buAutoNum type="arabicPeriod" startAt="8"/>
            </a:pPr>
            <a:r>
              <a:rPr lang="en-US" dirty="0"/>
              <a:t>How will vaccinations be transported to sites?</a:t>
            </a:r>
          </a:p>
          <a:p>
            <a:pPr lvl="1"/>
            <a:r>
              <a:rPr lang="en-US" dirty="0"/>
              <a:t>Will they be distributed to points of distribution, with the last mile to sites being a jurisdictional responsibility?</a:t>
            </a:r>
          </a:p>
        </p:txBody>
      </p:sp>
      <p:sp>
        <p:nvSpPr>
          <p:cNvPr id="4" name="Slide Number Placeholder 3">
            <a:extLst>
              <a:ext uri="{FF2B5EF4-FFF2-40B4-BE49-F238E27FC236}">
                <a16:creationId xmlns:a16="http://schemas.microsoft.com/office/drawing/2014/main" id="{A95DAB2A-0338-4938-AD22-AAC893775395}"/>
              </a:ext>
            </a:extLst>
          </p:cNvPr>
          <p:cNvSpPr>
            <a:spLocks noGrp="1"/>
          </p:cNvSpPr>
          <p:nvPr>
            <p:ph type="sldNum" sz="quarter" idx="12"/>
          </p:nvPr>
        </p:nvSpPr>
        <p:spPr/>
        <p:txBody>
          <a:bodyPr/>
          <a:lstStyle/>
          <a:p>
            <a:fld id="{8FCC257D-A786-9244-9E17-CE618C8B9275}" type="slidenum">
              <a:rPr lang="en-US" smtClean="0"/>
              <a:pPr/>
              <a:t>24</a:t>
            </a:fld>
            <a:endParaRPr lang="en-US"/>
          </a:p>
        </p:txBody>
      </p:sp>
    </p:spTree>
    <p:extLst>
      <p:ext uri="{BB962C8B-B14F-4D97-AF65-F5344CB8AC3E}">
        <p14:creationId xmlns:p14="http://schemas.microsoft.com/office/powerpoint/2010/main" val="38655694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Discussion Questions: Program Infrastructure (4 of 5)</a:t>
            </a:r>
          </a:p>
        </p:txBody>
      </p:sp>
      <p:sp>
        <p:nvSpPr>
          <p:cNvPr id="2" name="Content Placeholder 1"/>
          <p:cNvSpPr>
            <a:spLocks noGrp="1"/>
          </p:cNvSpPr>
          <p:nvPr>
            <p:ph sz="half" idx="1"/>
          </p:nvPr>
        </p:nvSpPr>
        <p:spPr/>
        <p:txBody>
          <a:bodyPr/>
          <a:lstStyle/>
          <a:p>
            <a:pPr lvl="0">
              <a:buFont typeface="+mj-lt"/>
              <a:buAutoNum type="arabicPeriod" startAt="11"/>
            </a:pPr>
            <a:r>
              <a:rPr lang="en-US" dirty="0"/>
              <a:t>How will these sites be staffed? </a:t>
            </a:r>
          </a:p>
          <a:p>
            <a:pPr lvl="1"/>
            <a:r>
              <a:rPr lang="en-US" dirty="0"/>
              <a:t>If identifying staff not already deployed to testing and healthcare sites requires staffing from retired medical pools, nursing schools, etc., who is responsible for recruiting and training vaccination program staff and providers?</a:t>
            </a:r>
          </a:p>
          <a:p>
            <a:pPr lvl="1"/>
            <a:r>
              <a:rPr lang="en-US" dirty="0"/>
              <a:t>How you enforce personal protective equipment and social distancing requirements?</a:t>
            </a:r>
          </a:p>
          <a:p>
            <a:pPr lvl="0">
              <a:buAutoNum type="arabicPeriod" startAt="11"/>
            </a:pPr>
            <a:r>
              <a:rPr lang="en-US" dirty="0"/>
              <a:t>How will individuals be tracked and reminded to receive their second dose?</a:t>
            </a:r>
          </a:p>
          <a:p>
            <a:pPr lvl="1"/>
            <a:r>
              <a:rPr lang="en-US" dirty="0"/>
              <a:t>How will you confirm that second doses are of the same brand?</a:t>
            </a:r>
          </a:p>
          <a:p>
            <a:pPr lvl="1"/>
            <a:r>
              <a:rPr lang="en-US" dirty="0"/>
              <a:t>What methods and systems will provide second dose reminders to individuals? </a:t>
            </a:r>
          </a:p>
          <a:p>
            <a:pPr>
              <a:buAutoNum type="arabicPeriod" startAt="11"/>
            </a:pPr>
            <a:r>
              <a:rPr lang="en-US" dirty="0"/>
              <a:t>What challenges complicate vaccine administration and tracking?</a:t>
            </a:r>
          </a:p>
        </p:txBody>
      </p:sp>
      <p:sp>
        <p:nvSpPr>
          <p:cNvPr id="4" name="Slide Number Placeholder 3">
            <a:extLst>
              <a:ext uri="{FF2B5EF4-FFF2-40B4-BE49-F238E27FC236}">
                <a16:creationId xmlns:a16="http://schemas.microsoft.com/office/drawing/2014/main" id="{52721D6B-A70B-4773-9E38-563B0EEAAD4F}"/>
              </a:ext>
            </a:extLst>
          </p:cNvPr>
          <p:cNvSpPr>
            <a:spLocks noGrp="1"/>
          </p:cNvSpPr>
          <p:nvPr>
            <p:ph type="sldNum" sz="quarter" idx="12"/>
          </p:nvPr>
        </p:nvSpPr>
        <p:spPr/>
        <p:txBody>
          <a:bodyPr/>
          <a:lstStyle/>
          <a:p>
            <a:fld id="{8FCC257D-A786-9244-9E17-CE618C8B9275}" type="slidenum">
              <a:rPr lang="en-US" smtClean="0"/>
              <a:pPr/>
              <a:t>25</a:t>
            </a:fld>
            <a:endParaRPr lang="en-US"/>
          </a:p>
        </p:txBody>
      </p:sp>
    </p:spTree>
    <p:extLst>
      <p:ext uri="{BB962C8B-B14F-4D97-AF65-F5344CB8AC3E}">
        <p14:creationId xmlns:p14="http://schemas.microsoft.com/office/powerpoint/2010/main" val="7054871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Discussion Questions: Program Infrastructure (5 of 5)</a:t>
            </a:r>
          </a:p>
        </p:txBody>
      </p:sp>
      <p:sp>
        <p:nvSpPr>
          <p:cNvPr id="2" name="Content Placeholder 1"/>
          <p:cNvSpPr>
            <a:spLocks noGrp="1"/>
          </p:cNvSpPr>
          <p:nvPr>
            <p:ph sz="half" idx="1"/>
          </p:nvPr>
        </p:nvSpPr>
        <p:spPr/>
        <p:txBody>
          <a:bodyPr>
            <a:normAutofit/>
          </a:bodyPr>
          <a:lstStyle/>
          <a:p>
            <a:pPr lvl="0">
              <a:buFont typeface="+mj-lt"/>
              <a:buAutoNum type="arabicPeriod" startAt="14"/>
            </a:pPr>
            <a:r>
              <a:rPr lang="en-US" dirty="0"/>
              <a:t>How will you provide vaccine sites with adequate resources to support vaccination efforts?</a:t>
            </a:r>
          </a:p>
          <a:p>
            <a:pPr lvl="1"/>
            <a:r>
              <a:rPr lang="en-US" dirty="0"/>
              <a:t>Medical supplies?</a:t>
            </a:r>
          </a:p>
          <a:p>
            <a:pPr lvl="1"/>
            <a:r>
              <a:rPr lang="en-US" dirty="0"/>
              <a:t>Medical waste removal? </a:t>
            </a:r>
          </a:p>
          <a:p>
            <a:pPr lvl="1"/>
            <a:r>
              <a:rPr lang="en-US" dirty="0"/>
              <a:t>Biosafety cabinet for sites that need to mix vaccines?</a:t>
            </a:r>
          </a:p>
          <a:p>
            <a:pPr lvl="1"/>
            <a:r>
              <a:rPr lang="en-US" dirty="0"/>
              <a:t>Backup generators and fuel to avoid losing refrigeration?</a:t>
            </a:r>
          </a:p>
          <a:p>
            <a:pPr lvl="0">
              <a:buAutoNum type="arabicPeriod" startAt="14"/>
            </a:pPr>
            <a:r>
              <a:rPr lang="en-US" dirty="0"/>
              <a:t>How will you augment community vaccination programs once the vaccine becomes more widely available? </a:t>
            </a:r>
          </a:p>
          <a:p>
            <a:pPr lvl="1"/>
            <a:r>
              <a:rPr lang="en-US" dirty="0"/>
              <a:t>When additional vaccines become available but are not adequate for a complete public rollout, how will you identify additional target populations? </a:t>
            </a:r>
          </a:p>
          <a:p>
            <a:pPr lvl="1"/>
            <a:r>
              <a:rPr lang="en-US" dirty="0"/>
              <a:t>What resources and capabilities are required?</a:t>
            </a:r>
          </a:p>
        </p:txBody>
      </p:sp>
      <p:sp>
        <p:nvSpPr>
          <p:cNvPr id="5" name="Slide Number Placeholder 4">
            <a:extLst>
              <a:ext uri="{FF2B5EF4-FFF2-40B4-BE49-F238E27FC236}">
                <a16:creationId xmlns:a16="http://schemas.microsoft.com/office/drawing/2014/main" id="{17FA4BCA-00B2-4CE4-8880-C89D4DF31D95}"/>
              </a:ext>
            </a:extLst>
          </p:cNvPr>
          <p:cNvSpPr>
            <a:spLocks noGrp="1"/>
          </p:cNvSpPr>
          <p:nvPr>
            <p:ph type="sldNum" sz="quarter" idx="12"/>
          </p:nvPr>
        </p:nvSpPr>
        <p:spPr/>
        <p:txBody>
          <a:bodyPr/>
          <a:lstStyle/>
          <a:p>
            <a:fld id="{8FCC257D-A786-9244-9E17-CE618C8B9275}" type="slidenum">
              <a:rPr lang="en-US" smtClean="0"/>
              <a:pPr/>
              <a:t>26</a:t>
            </a:fld>
            <a:endParaRPr lang="en-US"/>
          </a:p>
        </p:txBody>
      </p:sp>
    </p:spTree>
    <p:extLst>
      <p:ext uri="{BB962C8B-B14F-4D97-AF65-F5344CB8AC3E}">
        <p14:creationId xmlns:p14="http://schemas.microsoft.com/office/powerpoint/2010/main" val="19811068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a:t>Break</a:t>
            </a:r>
          </a:p>
        </p:txBody>
      </p:sp>
      <p:sp>
        <p:nvSpPr>
          <p:cNvPr id="4" name="Subtitle 3">
            <a:extLst>
              <a:ext uri="{FF2B5EF4-FFF2-40B4-BE49-F238E27FC236}">
                <a16:creationId xmlns:a16="http://schemas.microsoft.com/office/drawing/2014/main" id="{9F3B430F-5B6E-411E-B003-26CD0C6F929C}"/>
              </a:ext>
            </a:extLst>
          </p:cNvPr>
          <p:cNvSpPr>
            <a:spLocks noGrp="1"/>
          </p:cNvSpPr>
          <p:nvPr>
            <p:ph type="subTitle" idx="1"/>
          </p:nvPr>
        </p:nvSpPr>
        <p:spPr/>
        <p:txBody>
          <a:bodyPr/>
          <a:lstStyle/>
          <a:p>
            <a:r>
              <a:rPr lang="en-US" dirty="0">
                <a:solidFill>
                  <a:srgbClr val="C00000"/>
                </a:solidFill>
              </a:rPr>
              <a:t>[Remove or adjust timing as needed]</a:t>
            </a:r>
          </a:p>
        </p:txBody>
      </p:sp>
      <p:sp>
        <p:nvSpPr>
          <p:cNvPr id="2" name="Slide Number Placeholder 1">
            <a:extLst>
              <a:ext uri="{FF2B5EF4-FFF2-40B4-BE49-F238E27FC236}">
                <a16:creationId xmlns:a16="http://schemas.microsoft.com/office/drawing/2014/main" id="{B27C1223-7E8A-4F10-AF60-F2389FD4B031}"/>
              </a:ext>
            </a:extLst>
          </p:cNvPr>
          <p:cNvSpPr>
            <a:spLocks noGrp="1"/>
          </p:cNvSpPr>
          <p:nvPr>
            <p:ph type="sldNum" sz="quarter" idx="12"/>
          </p:nvPr>
        </p:nvSpPr>
        <p:spPr/>
        <p:txBody>
          <a:bodyPr/>
          <a:lstStyle/>
          <a:p>
            <a:fld id="{8FCC257D-A786-9244-9E17-CE618C8B9275}" type="slidenum">
              <a:rPr lang="en-US" smtClean="0"/>
              <a:pPr/>
              <a:t>27</a:t>
            </a:fld>
            <a:endParaRPr lang="en-US"/>
          </a:p>
        </p:txBody>
      </p:sp>
    </p:spTree>
    <p:extLst>
      <p:ext uri="{BB962C8B-B14F-4D97-AF65-F5344CB8AC3E}">
        <p14:creationId xmlns:p14="http://schemas.microsoft.com/office/powerpoint/2010/main" val="24786072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Discussion Questions: Public Messaging (1 of 5) </a:t>
            </a:r>
          </a:p>
        </p:txBody>
      </p:sp>
      <p:sp>
        <p:nvSpPr>
          <p:cNvPr id="2" name="Content Placeholder 1"/>
          <p:cNvSpPr>
            <a:spLocks noGrp="1"/>
          </p:cNvSpPr>
          <p:nvPr>
            <p:ph sz="half" idx="1"/>
          </p:nvPr>
        </p:nvSpPr>
        <p:spPr/>
        <p:txBody>
          <a:bodyPr/>
          <a:lstStyle/>
          <a:p>
            <a:pPr lvl="0"/>
            <a:r>
              <a:rPr lang="en-US" dirty="0"/>
              <a:t>Is a communication plan in place with phases, messages and strategies identified for the early release?</a:t>
            </a:r>
          </a:p>
          <a:p>
            <a:pPr lvl="1"/>
            <a:r>
              <a:rPr lang="en-US" dirty="0"/>
              <a:t>Does it also include a messaging strategy as more vaccines become available and other populations are identified for vaccination?</a:t>
            </a:r>
          </a:p>
          <a:p>
            <a:pPr lvl="1"/>
            <a:r>
              <a:rPr lang="en-US" dirty="0"/>
              <a:t>If plans are separate and/or have no information coordination, can you form a working group to help identify strategies? </a:t>
            </a:r>
          </a:p>
          <a:p>
            <a:pPr lvl="0"/>
            <a:r>
              <a:rPr lang="en-US" dirty="0"/>
              <a:t>Who are the “trusted agents” (i.e., that the public believes put out reliable information) in </a:t>
            </a:r>
            <a:r>
              <a:rPr lang="en-US" dirty="0">
                <a:solidFill>
                  <a:srgbClr val="C00000"/>
                </a:solidFill>
              </a:rPr>
              <a:t>[your jurisdiction]</a:t>
            </a:r>
            <a:r>
              <a:rPr lang="en-US" dirty="0">
                <a:solidFill>
                  <a:schemeClr val="tx1"/>
                </a:solidFill>
              </a:rPr>
              <a:t>?</a:t>
            </a:r>
            <a:r>
              <a:rPr lang="en-US" dirty="0">
                <a:solidFill>
                  <a:srgbClr val="C00000"/>
                </a:solidFill>
              </a:rPr>
              <a:t> </a:t>
            </a:r>
          </a:p>
          <a:p>
            <a:pPr lvl="1"/>
            <a:r>
              <a:rPr lang="en-US" dirty="0"/>
              <a:t>Are they being used to build trust in a forthcoming vaccine?</a:t>
            </a:r>
          </a:p>
          <a:p>
            <a:pPr lvl="1"/>
            <a:r>
              <a:rPr lang="en-US" dirty="0"/>
              <a:t>How can we use existing partnerships with trusted agents?</a:t>
            </a:r>
          </a:p>
        </p:txBody>
      </p:sp>
      <p:sp>
        <p:nvSpPr>
          <p:cNvPr id="4" name="Slide Number Placeholder 3">
            <a:extLst>
              <a:ext uri="{FF2B5EF4-FFF2-40B4-BE49-F238E27FC236}">
                <a16:creationId xmlns:a16="http://schemas.microsoft.com/office/drawing/2014/main" id="{46AB291A-1A60-4DE0-92E8-3B5F0087F8DF}"/>
              </a:ext>
            </a:extLst>
          </p:cNvPr>
          <p:cNvSpPr>
            <a:spLocks noGrp="1"/>
          </p:cNvSpPr>
          <p:nvPr>
            <p:ph type="sldNum" sz="quarter" idx="12"/>
          </p:nvPr>
        </p:nvSpPr>
        <p:spPr/>
        <p:txBody>
          <a:bodyPr/>
          <a:lstStyle/>
          <a:p>
            <a:fld id="{8FCC257D-A786-9244-9E17-CE618C8B9275}" type="slidenum">
              <a:rPr lang="en-US" smtClean="0"/>
              <a:pPr/>
              <a:t>28</a:t>
            </a:fld>
            <a:endParaRPr lang="en-US"/>
          </a:p>
        </p:txBody>
      </p:sp>
    </p:spTree>
    <p:extLst>
      <p:ext uri="{BB962C8B-B14F-4D97-AF65-F5344CB8AC3E}">
        <p14:creationId xmlns:p14="http://schemas.microsoft.com/office/powerpoint/2010/main" val="32432558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4AF875-B12B-4CBE-A89B-B4CE23284FE3}"/>
              </a:ext>
            </a:extLst>
          </p:cNvPr>
          <p:cNvSpPr>
            <a:spLocks noGrp="1"/>
          </p:cNvSpPr>
          <p:nvPr>
            <p:ph type="title"/>
          </p:nvPr>
        </p:nvSpPr>
        <p:spPr/>
        <p:txBody>
          <a:bodyPr/>
          <a:lstStyle/>
          <a:p>
            <a:r>
              <a:rPr lang="en-US" dirty="0"/>
              <a:t>Discussion Questions: Public Messaging (2 of 5) </a:t>
            </a:r>
          </a:p>
        </p:txBody>
      </p:sp>
      <p:sp>
        <p:nvSpPr>
          <p:cNvPr id="2" name="Content Placeholder 1">
            <a:extLst>
              <a:ext uri="{FF2B5EF4-FFF2-40B4-BE49-F238E27FC236}">
                <a16:creationId xmlns:a16="http://schemas.microsoft.com/office/drawing/2014/main" id="{F4A649CA-9E43-4C27-A836-F5E14A8C0527}"/>
              </a:ext>
            </a:extLst>
          </p:cNvPr>
          <p:cNvSpPr>
            <a:spLocks noGrp="1"/>
          </p:cNvSpPr>
          <p:nvPr>
            <p:ph sz="half" idx="1"/>
          </p:nvPr>
        </p:nvSpPr>
        <p:spPr/>
        <p:txBody>
          <a:bodyPr/>
          <a:lstStyle/>
          <a:p>
            <a:pPr lvl="0">
              <a:buFont typeface="+mj-lt"/>
              <a:buAutoNum type="arabicPeriod" startAt="3"/>
            </a:pPr>
            <a:r>
              <a:rPr lang="en-US" dirty="0"/>
              <a:t>How are the trusted agents getting the information needed to support building trust with the populations they serve?</a:t>
            </a:r>
          </a:p>
          <a:p>
            <a:pPr lvl="1"/>
            <a:r>
              <a:rPr lang="en-US" dirty="0"/>
              <a:t>Healthcare and essential workers</a:t>
            </a:r>
          </a:p>
          <a:p>
            <a:pPr lvl="1"/>
            <a:r>
              <a:rPr lang="en-US" dirty="0"/>
              <a:t>Vulnerable and culturally diverse populations</a:t>
            </a:r>
          </a:p>
          <a:p>
            <a:pPr lvl="1"/>
            <a:r>
              <a:rPr lang="en-US" dirty="0"/>
              <a:t>Populations with accessibility concerns</a:t>
            </a:r>
          </a:p>
          <a:p>
            <a:pPr lvl="1"/>
            <a:r>
              <a:rPr lang="en-US" dirty="0"/>
              <a:t>Religious groups</a:t>
            </a:r>
          </a:p>
          <a:p>
            <a:pPr>
              <a:buAutoNum type="arabicPeriod" startAt="3"/>
            </a:pPr>
            <a:r>
              <a:rPr lang="en-US" dirty="0"/>
              <a:t>Are agencies in </a:t>
            </a:r>
            <a:r>
              <a:rPr lang="en-US" dirty="0">
                <a:solidFill>
                  <a:srgbClr val="C00000"/>
                </a:solidFill>
              </a:rPr>
              <a:t>[your jurisdiction]</a:t>
            </a:r>
            <a:r>
              <a:rPr lang="en-US" dirty="0"/>
              <a:t> using common terminology in public messaging? </a:t>
            </a:r>
          </a:p>
          <a:p>
            <a:pPr lvl="1"/>
            <a:r>
              <a:rPr lang="en-US" dirty="0"/>
              <a:t>If not, can you reach an agreement to use a common set of words and phrases for consistent messaging regarding the vaccination release?</a:t>
            </a:r>
          </a:p>
        </p:txBody>
      </p:sp>
      <p:sp>
        <p:nvSpPr>
          <p:cNvPr id="4" name="Slide Number Placeholder 3">
            <a:extLst>
              <a:ext uri="{FF2B5EF4-FFF2-40B4-BE49-F238E27FC236}">
                <a16:creationId xmlns:a16="http://schemas.microsoft.com/office/drawing/2014/main" id="{4D8EFC17-7806-452E-8345-F250ADC3DB31}"/>
              </a:ext>
            </a:extLst>
          </p:cNvPr>
          <p:cNvSpPr>
            <a:spLocks noGrp="1"/>
          </p:cNvSpPr>
          <p:nvPr>
            <p:ph type="sldNum" sz="quarter" idx="12"/>
          </p:nvPr>
        </p:nvSpPr>
        <p:spPr/>
        <p:txBody>
          <a:bodyPr/>
          <a:lstStyle/>
          <a:p>
            <a:fld id="{8FCC257D-A786-9244-9E17-CE618C8B9275}" type="slidenum">
              <a:rPr lang="en-US" smtClean="0"/>
              <a:pPr/>
              <a:t>29</a:t>
            </a:fld>
            <a:endParaRPr lang="en-US"/>
          </a:p>
        </p:txBody>
      </p:sp>
    </p:spTree>
    <p:extLst>
      <p:ext uri="{BB962C8B-B14F-4D97-AF65-F5344CB8AC3E}">
        <p14:creationId xmlns:p14="http://schemas.microsoft.com/office/powerpoint/2010/main" val="3315516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BFAFAD4-9D9E-430A-8617-CB0D40EBE480}"/>
              </a:ext>
            </a:extLst>
          </p:cNvPr>
          <p:cNvSpPr>
            <a:spLocks noGrp="1"/>
          </p:cNvSpPr>
          <p:nvPr>
            <p:ph type="title"/>
          </p:nvPr>
        </p:nvSpPr>
        <p:spPr/>
        <p:txBody>
          <a:bodyPr/>
          <a:lstStyle/>
          <a:p>
            <a:r>
              <a:rPr lang="en-US" dirty="0"/>
              <a:t>BACKGROUND INFO (1 of 2)</a:t>
            </a:r>
          </a:p>
        </p:txBody>
      </p:sp>
      <p:sp>
        <p:nvSpPr>
          <p:cNvPr id="2" name="Content Placeholder 1">
            <a:extLst>
              <a:ext uri="{FF2B5EF4-FFF2-40B4-BE49-F238E27FC236}">
                <a16:creationId xmlns:a16="http://schemas.microsoft.com/office/drawing/2014/main" id="{B86A78F0-070D-43F2-8565-4E27563E27DA}"/>
              </a:ext>
            </a:extLst>
          </p:cNvPr>
          <p:cNvSpPr>
            <a:spLocks noGrp="1"/>
          </p:cNvSpPr>
          <p:nvPr>
            <p:ph idx="1"/>
          </p:nvPr>
        </p:nvSpPr>
        <p:spPr/>
        <p:txBody>
          <a:bodyPr/>
          <a:lstStyle/>
          <a:p>
            <a:r>
              <a:rPr lang="en-US" dirty="0"/>
              <a:t>This ESK’s purpose is to assist state, local, tribal and territorial (SLTT) officials in preparing for the release of at least one vaccine.</a:t>
            </a:r>
          </a:p>
          <a:p>
            <a:r>
              <a:rPr lang="en-US" dirty="0"/>
              <a:t>The questions and considerations in the ESK use the Centers for Disease Control and Prevention (CDC) Vaccination Program Interim Playbook for Jurisdiction Operations, the Department of Health and Human Services (HHS) Operation Warp Speed guidance on the release of a safe and effective vaccine(s) and FEMA’s COVID-19 policies and procedures guidance. </a:t>
            </a:r>
          </a:p>
          <a:p>
            <a:r>
              <a:rPr lang="en-US" dirty="0"/>
              <a:t>This workshop is intended to be guided by a facilitator from your organization. Its planning considerations and discussion questions help guide internal conversations and decisions around conducting operations tailored to your organization’s unique needs and missions. </a:t>
            </a:r>
          </a:p>
        </p:txBody>
      </p:sp>
      <p:sp>
        <p:nvSpPr>
          <p:cNvPr id="3" name="Text Placeholder 2">
            <a:extLst>
              <a:ext uri="{FF2B5EF4-FFF2-40B4-BE49-F238E27FC236}">
                <a16:creationId xmlns:a16="http://schemas.microsoft.com/office/drawing/2014/main" id="{6B5B3613-228E-434D-8724-B809C7E70AEC}"/>
              </a:ext>
            </a:extLst>
          </p:cNvPr>
          <p:cNvSpPr>
            <a:spLocks noGrp="1"/>
          </p:cNvSpPr>
          <p:nvPr>
            <p:ph type="body" sz="quarter" idx="10"/>
          </p:nvPr>
        </p:nvSpPr>
        <p:spPr/>
        <p:txBody>
          <a:bodyPr/>
          <a:lstStyle/>
          <a:p>
            <a:r>
              <a:rPr lang="en-US" dirty="0"/>
              <a:t>DELETE THIS SLIDE IN YOUR FINAL PRESENTATION</a:t>
            </a:r>
          </a:p>
        </p:txBody>
      </p:sp>
    </p:spTree>
    <p:extLst>
      <p:ext uri="{BB962C8B-B14F-4D97-AF65-F5344CB8AC3E}">
        <p14:creationId xmlns:p14="http://schemas.microsoft.com/office/powerpoint/2010/main" val="38621032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Discussion Questions: Public Messaging (3 of 5) </a:t>
            </a:r>
          </a:p>
        </p:txBody>
      </p:sp>
      <p:sp>
        <p:nvSpPr>
          <p:cNvPr id="2" name="Content Placeholder 1"/>
          <p:cNvSpPr>
            <a:spLocks noGrp="1"/>
          </p:cNvSpPr>
          <p:nvPr>
            <p:ph sz="half" idx="1"/>
          </p:nvPr>
        </p:nvSpPr>
        <p:spPr/>
        <p:txBody>
          <a:bodyPr/>
          <a:lstStyle/>
          <a:p>
            <a:pPr lvl="0">
              <a:buFont typeface="+mj-lt"/>
              <a:buAutoNum type="arabicPeriod" startAt="5"/>
            </a:pPr>
            <a:r>
              <a:rPr lang="en-US" dirty="0"/>
              <a:t>How do you determine culturally and linguistically responsive communication approaches to reflect the diversity of your communities? </a:t>
            </a:r>
          </a:p>
          <a:p>
            <a:pPr lvl="1"/>
            <a:r>
              <a:rPr lang="en-US" dirty="0"/>
              <a:t>For initial populations and the general public in later phases?</a:t>
            </a:r>
          </a:p>
          <a:p>
            <a:pPr lvl="0">
              <a:buAutoNum type="arabicPeriod" startAt="5"/>
            </a:pPr>
            <a:r>
              <a:rPr lang="en-US" dirty="0"/>
              <a:t>How can messaging better penetrate a wider range of partners, stakeholders, communications, news and media outlets?</a:t>
            </a:r>
          </a:p>
          <a:p>
            <a:pPr lvl="0">
              <a:buAutoNum type="arabicPeriod" startAt="5"/>
            </a:pPr>
            <a:r>
              <a:rPr lang="en-US" dirty="0"/>
              <a:t>What are the strategies for communicating basic information that may change often (e.g., who can get vaccinated, where is it available, which vaccines are available, how much vaccine has been distributed and new safety and effectiveness data)?</a:t>
            </a:r>
          </a:p>
        </p:txBody>
      </p:sp>
      <p:sp>
        <p:nvSpPr>
          <p:cNvPr id="4" name="Slide Number Placeholder 3">
            <a:extLst>
              <a:ext uri="{FF2B5EF4-FFF2-40B4-BE49-F238E27FC236}">
                <a16:creationId xmlns:a16="http://schemas.microsoft.com/office/drawing/2014/main" id="{68DB7623-9BA6-408D-BC38-C07BC1D82DDC}"/>
              </a:ext>
            </a:extLst>
          </p:cNvPr>
          <p:cNvSpPr>
            <a:spLocks noGrp="1"/>
          </p:cNvSpPr>
          <p:nvPr>
            <p:ph type="sldNum" sz="quarter" idx="12"/>
          </p:nvPr>
        </p:nvSpPr>
        <p:spPr/>
        <p:txBody>
          <a:bodyPr/>
          <a:lstStyle/>
          <a:p>
            <a:fld id="{8FCC257D-A786-9244-9E17-CE618C8B9275}" type="slidenum">
              <a:rPr lang="en-US" smtClean="0"/>
              <a:pPr/>
              <a:t>30</a:t>
            </a:fld>
            <a:endParaRPr lang="en-US"/>
          </a:p>
        </p:txBody>
      </p:sp>
    </p:spTree>
    <p:extLst>
      <p:ext uri="{BB962C8B-B14F-4D97-AF65-F5344CB8AC3E}">
        <p14:creationId xmlns:p14="http://schemas.microsoft.com/office/powerpoint/2010/main" val="30032639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Discussion Questions: Public Messaging (4 of 5) </a:t>
            </a:r>
          </a:p>
        </p:txBody>
      </p:sp>
      <p:sp>
        <p:nvSpPr>
          <p:cNvPr id="2" name="Content Placeholder 1"/>
          <p:cNvSpPr>
            <a:spLocks noGrp="1"/>
          </p:cNvSpPr>
          <p:nvPr>
            <p:ph sz="half" idx="1"/>
          </p:nvPr>
        </p:nvSpPr>
        <p:spPr/>
        <p:txBody>
          <a:bodyPr/>
          <a:lstStyle/>
          <a:p>
            <a:pPr lvl="0">
              <a:buFont typeface="+mj-lt"/>
              <a:buAutoNum type="arabicPeriod" startAt="8"/>
            </a:pPr>
            <a:r>
              <a:rPr lang="en-US" dirty="0"/>
              <a:t>How can we best communicate with audiences that may be skeptical (or fear) “authorities” such as the government, their employers, etc.?</a:t>
            </a:r>
          </a:p>
          <a:p>
            <a:pPr lvl="0">
              <a:buAutoNum type="arabicPeriod" startAt="8"/>
            </a:pPr>
            <a:r>
              <a:rPr lang="en-US" dirty="0"/>
              <a:t>Can we use the first populations vaccinated as ambassadors and spokespersons for later populations (</a:t>
            </a:r>
            <a:r>
              <a:rPr lang="en-US" dirty="0" err="1"/>
              <a:t>e.g</a:t>
            </a:r>
            <a:r>
              <a:rPr lang="en-US" dirty="0"/>
              <a:t>, “I got vaccinated” stickers, #</a:t>
            </a:r>
            <a:r>
              <a:rPr lang="en-US" dirty="0" err="1"/>
              <a:t>igotvaxxed</a:t>
            </a:r>
            <a:r>
              <a:rPr lang="en-US" dirty="0"/>
              <a:t> campaign on social media)?</a:t>
            </a:r>
          </a:p>
          <a:p>
            <a:pPr lvl="0">
              <a:buAutoNum type="arabicPeriod" startAt="8"/>
            </a:pPr>
            <a:r>
              <a:rPr lang="en-US" dirty="0"/>
              <a:t>What methods and systems will provide community-wide second dose reminders?</a:t>
            </a:r>
          </a:p>
          <a:p>
            <a:pPr lvl="1"/>
            <a:r>
              <a:rPr lang="en-US" dirty="0"/>
              <a:t>Is technology available to do text, email, social media or other electronic reminders?</a:t>
            </a:r>
          </a:p>
        </p:txBody>
      </p:sp>
      <p:sp>
        <p:nvSpPr>
          <p:cNvPr id="4" name="Slide Number Placeholder 3">
            <a:extLst>
              <a:ext uri="{FF2B5EF4-FFF2-40B4-BE49-F238E27FC236}">
                <a16:creationId xmlns:a16="http://schemas.microsoft.com/office/drawing/2014/main" id="{D9AEBAB7-4214-4109-9F1E-7BB2698DC6FB}"/>
              </a:ext>
            </a:extLst>
          </p:cNvPr>
          <p:cNvSpPr>
            <a:spLocks noGrp="1"/>
          </p:cNvSpPr>
          <p:nvPr>
            <p:ph type="sldNum" sz="quarter" idx="12"/>
          </p:nvPr>
        </p:nvSpPr>
        <p:spPr/>
        <p:txBody>
          <a:bodyPr/>
          <a:lstStyle/>
          <a:p>
            <a:fld id="{8FCC257D-A786-9244-9E17-CE618C8B9275}" type="slidenum">
              <a:rPr lang="en-US" smtClean="0"/>
              <a:pPr/>
              <a:t>31</a:t>
            </a:fld>
            <a:endParaRPr lang="en-US"/>
          </a:p>
        </p:txBody>
      </p:sp>
    </p:spTree>
    <p:extLst>
      <p:ext uri="{BB962C8B-B14F-4D97-AF65-F5344CB8AC3E}">
        <p14:creationId xmlns:p14="http://schemas.microsoft.com/office/powerpoint/2010/main" val="24292126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Discussion Questions: Public Messaging (5 of 5) </a:t>
            </a:r>
          </a:p>
        </p:txBody>
      </p:sp>
      <p:sp>
        <p:nvSpPr>
          <p:cNvPr id="2" name="Content Placeholder 1"/>
          <p:cNvSpPr>
            <a:spLocks noGrp="1"/>
          </p:cNvSpPr>
          <p:nvPr>
            <p:ph sz="half" idx="1"/>
          </p:nvPr>
        </p:nvSpPr>
        <p:spPr/>
        <p:txBody>
          <a:bodyPr/>
          <a:lstStyle/>
          <a:p>
            <a:pPr lvl="0">
              <a:buFont typeface="+mj-lt"/>
              <a:buAutoNum type="arabicPeriod" startAt="11"/>
            </a:pPr>
            <a:r>
              <a:rPr lang="en-US" dirty="0"/>
              <a:t>Is a communication plan in place for minority and other populations that tend to be fearful of authority and may be harder to reach with vaccination information? </a:t>
            </a:r>
          </a:p>
          <a:p>
            <a:pPr lvl="0">
              <a:buAutoNum type="arabicPeriod" startAt="11"/>
            </a:pPr>
            <a:r>
              <a:rPr lang="en-US" dirty="0"/>
              <a:t>What are some “outside the box” campaigns or strategies to encourage those who are hesitant to get vaccinated?</a:t>
            </a:r>
          </a:p>
          <a:p>
            <a:pPr lvl="1"/>
            <a:r>
              <a:rPr lang="en-US" dirty="0"/>
              <a:t>Or for large second dose reminders?</a:t>
            </a:r>
          </a:p>
          <a:p>
            <a:pPr lvl="0">
              <a:buAutoNum type="arabicPeriod" startAt="11"/>
            </a:pPr>
            <a:r>
              <a:rPr lang="en-US" dirty="0"/>
              <a:t>What are some messaging strategies to prevent people from crossing brands on their second dose? </a:t>
            </a:r>
          </a:p>
          <a:p>
            <a:pPr>
              <a:buAutoNum type="arabicPeriod" startAt="11"/>
            </a:pPr>
            <a:r>
              <a:rPr lang="en-US" dirty="0"/>
              <a:t>What resources and capabilities are required for public messaging to penetrate the target audiences?</a:t>
            </a:r>
          </a:p>
        </p:txBody>
      </p:sp>
      <p:sp>
        <p:nvSpPr>
          <p:cNvPr id="4" name="Slide Number Placeholder 3">
            <a:extLst>
              <a:ext uri="{FF2B5EF4-FFF2-40B4-BE49-F238E27FC236}">
                <a16:creationId xmlns:a16="http://schemas.microsoft.com/office/drawing/2014/main" id="{9BC1FEE1-EB60-4DE2-A5D6-F91F242216C3}"/>
              </a:ext>
            </a:extLst>
          </p:cNvPr>
          <p:cNvSpPr>
            <a:spLocks noGrp="1"/>
          </p:cNvSpPr>
          <p:nvPr>
            <p:ph type="sldNum" sz="quarter" idx="12"/>
          </p:nvPr>
        </p:nvSpPr>
        <p:spPr/>
        <p:txBody>
          <a:bodyPr/>
          <a:lstStyle/>
          <a:p>
            <a:fld id="{8FCC257D-A786-9244-9E17-CE618C8B9275}" type="slidenum">
              <a:rPr lang="en-US" smtClean="0"/>
              <a:pPr/>
              <a:t>32</a:t>
            </a:fld>
            <a:endParaRPr lang="en-US"/>
          </a:p>
        </p:txBody>
      </p:sp>
    </p:spTree>
    <p:extLst>
      <p:ext uri="{BB962C8B-B14F-4D97-AF65-F5344CB8AC3E}">
        <p14:creationId xmlns:p14="http://schemas.microsoft.com/office/powerpoint/2010/main" val="42270730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a:t>Break</a:t>
            </a:r>
          </a:p>
        </p:txBody>
      </p:sp>
      <p:sp>
        <p:nvSpPr>
          <p:cNvPr id="4" name="Subtitle 3">
            <a:extLst>
              <a:ext uri="{FF2B5EF4-FFF2-40B4-BE49-F238E27FC236}">
                <a16:creationId xmlns:a16="http://schemas.microsoft.com/office/drawing/2014/main" id="{9F3B430F-5B6E-411E-B003-26CD0C6F929C}"/>
              </a:ext>
            </a:extLst>
          </p:cNvPr>
          <p:cNvSpPr>
            <a:spLocks noGrp="1"/>
          </p:cNvSpPr>
          <p:nvPr>
            <p:ph type="subTitle" idx="1"/>
          </p:nvPr>
        </p:nvSpPr>
        <p:spPr/>
        <p:txBody>
          <a:bodyPr/>
          <a:lstStyle/>
          <a:p>
            <a:r>
              <a:rPr lang="en-US" dirty="0">
                <a:solidFill>
                  <a:srgbClr val="C00000"/>
                </a:solidFill>
              </a:rPr>
              <a:t>[Remove or adjust timing as needed]</a:t>
            </a:r>
          </a:p>
        </p:txBody>
      </p:sp>
      <p:sp>
        <p:nvSpPr>
          <p:cNvPr id="2" name="Slide Number Placeholder 1">
            <a:extLst>
              <a:ext uri="{FF2B5EF4-FFF2-40B4-BE49-F238E27FC236}">
                <a16:creationId xmlns:a16="http://schemas.microsoft.com/office/drawing/2014/main" id="{C81783B2-2F11-423E-952F-AA46845B4280}"/>
              </a:ext>
            </a:extLst>
          </p:cNvPr>
          <p:cNvSpPr>
            <a:spLocks noGrp="1"/>
          </p:cNvSpPr>
          <p:nvPr>
            <p:ph type="sldNum" sz="quarter" idx="12"/>
          </p:nvPr>
        </p:nvSpPr>
        <p:spPr/>
        <p:txBody>
          <a:bodyPr/>
          <a:lstStyle/>
          <a:p>
            <a:fld id="{8FCC257D-A786-9244-9E17-CE618C8B9275}" type="slidenum">
              <a:rPr lang="en-US" smtClean="0"/>
              <a:pPr/>
              <a:t>33</a:t>
            </a:fld>
            <a:endParaRPr lang="en-US"/>
          </a:p>
        </p:txBody>
      </p:sp>
    </p:spTree>
    <p:extLst>
      <p:ext uri="{BB962C8B-B14F-4D97-AF65-F5344CB8AC3E}">
        <p14:creationId xmlns:p14="http://schemas.microsoft.com/office/powerpoint/2010/main" val="16398367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BFAFAD4-9D9E-430A-8617-CB0D40EBE480}"/>
              </a:ext>
            </a:extLst>
          </p:cNvPr>
          <p:cNvSpPr>
            <a:spLocks noGrp="1"/>
          </p:cNvSpPr>
          <p:nvPr>
            <p:ph type="title"/>
          </p:nvPr>
        </p:nvSpPr>
        <p:spPr/>
        <p:txBody>
          <a:bodyPr/>
          <a:lstStyle/>
          <a:p>
            <a:r>
              <a:rPr lang="en-US" dirty="0"/>
              <a:t>INSTRUCTIONS — READ FIRST</a:t>
            </a:r>
          </a:p>
        </p:txBody>
      </p:sp>
      <p:sp>
        <p:nvSpPr>
          <p:cNvPr id="2" name="Content Placeholder 1">
            <a:extLst>
              <a:ext uri="{FF2B5EF4-FFF2-40B4-BE49-F238E27FC236}">
                <a16:creationId xmlns:a16="http://schemas.microsoft.com/office/drawing/2014/main" id="{A57B8CCC-1EA0-4C2D-A2AE-83278E498EEC}"/>
              </a:ext>
            </a:extLst>
          </p:cNvPr>
          <p:cNvSpPr>
            <a:spLocks noGrp="1"/>
          </p:cNvSpPr>
          <p:nvPr>
            <p:ph idx="1"/>
          </p:nvPr>
        </p:nvSpPr>
        <p:spPr/>
        <p:txBody>
          <a:bodyPr/>
          <a:lstStyle/>
          <a:p>
            <a:r>
              <a:rPr lang="en-US" dirty="0"/>
              <a:t>In the Action Items and Key Takeaways section, prompt participants to review the three checklist topics (SLTT Coordination, Program Infrastructure, and Public Messaging) and identify next steps.</a:t>
            </a:r>
          </a:p>
          <a:p>
            <a:r>
              <a:rPr lang="en-US" dirty="0"/>
              <a:t>Capture specifics!</a:t>
            </a:r>
          </a:p>
          <a:p>
            <a:pPr lvl="1"/>
            <a:r>
              <a:rPr lang="en-US" dirty="0"/>
              <a:t>Identify specific and actionable steps your organization needs to take in each topic area.</a:t>
            </a:r>
          </a:p>
          <a:p>
            <a:pPr lvl="1"/>
            <a:r>
              <a:rPr lang="en-US" dirty="0"/>
              <a:t>Prompt the group to identify who (person or group) is responsible for each action.</a:t>
            </a:r>
          </a:p>
          <a:p>
            <a:pPr lvl="1"/>
            <a:r>
              <a:rPr lang="en-US" dirty="0"/>
              <a:t>Agree on a timeline and set up a time to reconvene or report back.</a:t>
            </a:r>
          </a:p>
        </p:txBody>
      </p:sp>
      <p:sp>
        <p:nvSpPr>
          <p:cNvPr id="3" name="Text Placeholder 2">
            <a:extLst>
              <a:ext uri="{FF2B5EF4-FFF2-40B4-BE49-F238E27FC236}">
                <a16:creationId xmlns:a16="http://schemas.microsoft.com/office/drawing/2014/main" id="{EFA84BB8-A28A-4009-9757-6F18D82631EE}"/>
              </a:ext>
            </a:extLst>
          </p:cNvPr>
          <p:cNvSpPr>
            <a:spLocks noGrp="1"/>
          </p:cNvSpPr>
          <p:nvPr>
            <p:ph type="body" sz="quarter" idx="10"/>
          </p:nvPr>
        </p:nvSpPr>
        <p:spPr/>
        <p:txBody>
          <a:bodyPr/>
          <a:lstStyle/>
          <a:p>
            <a:r>
              <a:rPr lang="en-US" dirty="0"/>
              <a:t>DELETE THIS SLIDE IN YOUR FINAL PRESENTATION</a:t>
            </a:r>
          </a:p>
        </p:txBody>
      </p:sp>
    </p:spTree>
    <p:extLst>
      <p:ext uri="{BB962C8B-B14F-4D97-AF65-F5344CB8AC3E}">
        <p14:creationId xmlns:p14="http://schemas.microsoft.com/office/powerpoint/2010/main" val="6996963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Action Items and Takeaways</a:t>
            </a:r>
          </a:p>
        </p:txBody>
      </p:sp>
      <p:sp>
        <p:nvSpPr>
          <p:cNvPr id="2" name="Content Placeholder 1">
            <a:extLst>
              <a:ext uri="{FF2B5EF4-FFF2-40B4-BE49-F238E27FC236}">
                <a16:creationId xmlns:a16="http://schemas.microsoft.com/office/drawing/2014/main" id="{434F89BE-54E9-4C12-AF85-0BFCD60A64FC}"/>
              </a:ext>
            </a:extLst>
          </p:cNvPr>
          <p:cNvSpPr>
            <a:spLocks noGrp="1"/>
          </p:cNvSpPr>
          <p:nvPr>
            <p:ph sz="half" idx="1"/>
          </p:nvPr>
        </p:nvSpPr>
        <p:spPr/>
        <p:txBody>
          <a:bodyPr/>
          <a:lstStyle/>
          <a:p>
            <a:r>
              <a:rPr lang="en-US" dirty="0"/>
              <a:t>For each of the three discussion areas, identify:</a:t>
            </a:r>
          </a:p>
          <a:p>
            <a:pPr lvl="1"/>
            <a:r>
              <a:rPr lang="en-US" dirty="0"/>
              <a:t>Major takeaways</a:t>
            </a:r>
          </a:p>
          <a:p>
            <a:pPr lvl="1"/>
            <a:r>
              <a:rPr lang="en-US" dirty="0"/>
              <a:t>Actions needed</a:t>
            </a:r>
          </a:p>
          <a:p>
            <a:pPr lvl="1"/>
            <a:r>
              <a:rPr lang="en-US" dirty="0"/>
              <a:t>Person or group responsible for</a:t>
            </a:r>
            <a:br>
              <a:rPr lang="en-US" dirty="0"/>
            </a:br>
            <a:r>
              <a:rPr lang="en-US" dirty="0"/>
              <a:t>those actions</a:t>
            </a:r>
          </a:p>
          <a:p>
            <a:pPr lvl="1"/>
            <a:r>
              <a:rPr lang="en-US" dirty="0"/>
              <a:t>Timeline to reconvene or report back</a:t>
            </a:r>
          </a:p>
          <a:p>
            <a:pPr lvl="1"/>
            <a:r>
              <a:rPr lang="en-US" dirty="0"/>
              <a:t>Next steps</a:t>
            </a:r>
          </a:p>
        </p:txBody>
      </p:sp>
      <p:sp>
        <p:nvSpPr>
          <p:cNvPr id="9" name="Content Placeholder 8">
            <a:extLst>
              <a:ext uri="{FF2B5EF4-FFF2-40B4-BE49-F238E27FC236}">
                <a16:creationId xmlns:a16="http://schemas.microsoft.com/office/drawing/2014/main" id="{6950FEA8-4288-47B3-8A62-ACC9C7A57757}"/>
              </a:ext>
            </a:extLst>
          </p:cNvPr>
          <p:cNvSpPr>
            <a:spLocks noGrp="1"/>
          </p:cNvSpPr>
          <p:nvPr>
            <p:ph sz="half" idx="2"/>
          </p:nvPr>
        </p:nvSpPr>
        <p:spPr/>
        <p:txBody>
          <a:bodyPr/>
          <a:lstStyle/>
          <a:p>
            <a:r>
              <a:rPr lang="en-US" b="1" dirty="0">
                <a:solidFill>
                  <a:srgbClr val="005288"/>
                </a:solidFill>
              </a:rPr>
              <a:t>SLTT Coordination</a:t>
            </a:r>
          </a:p>
          <a:p>
            <a:r>
              <a:rPr lang="en-US" b="1" dirty="0">
                <a:solidFill>
                  <a:srgbClr val="005288"/>
                </a:solidFill>
              </a:rPr>
              <a:t>Program Infrastructure </a:t>
            </a:r>
          </a:p>
          <a:p>
            <a:r>
              <a:rPr lang="en-US" b="1" dirty="0">
                <a:solidFill>
                  <a:srgbClr val="005288"/>
                </a:solidFill>
              </a:rPr>
              <a:t>Public Messaging </a:t>
            </a:r>
          </a:p>
        </p:txBody>
      </p:sp>
      <p:sp>
        <p:nvSpPr>
          <p:cNvPr id="4" name="Slide Number Placeholder 3">
            <a:extLst>
              <a:ext uri="{FF2B5EF4-FFF2-40B4-BE49-F238E27FC236}">
                <a16:creationId xmlns:a16="http://schemas.microsoft.com/office/drawing/2014/main" id="{0420085E-C3A3-4DCB-B6BE-48F3ACB38F6D}"/>
              </a:ext>
            </a:extLst>
          </p:cNvPr>
          <p:cNvSpPr>
            <a:spLocks noGrp="1"/>
          </p:cNvSpPr>
          <p:nvPr>
            <p:ph type="sldNum" sz="quarter" idx="12"/>
          </p:nvPr>
        </p:nvSpPr>
        <p:spPr/>
        <p:txBody>
          <a:bodyPr/>
          <a:lstStyle/>
          <a:p>
            <a:fld id="{8FCC257D-A786-9244-9E17-CE618C8B9275}" type="slidenum">
              <a:rPr lang="en-US" smtClean="0"/>
              <a:pPr/>
              <a:t>35</a:t>
            </a:fld>
            <a:endParaRPr lang="en-US"/>
          </a:p>
        </p:txBody>
      </p:sp>
    </p:spTree>
    <p:extLst>
      <p:ext uri="{BB962C8B-B14F-4D97-AF65-F5344CB8AC3E}">
        <p14:creationId xmlns:p14="http://schemas.microsoft.com/office/powerpoint/2010/main" val="8302771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Closing Remarks</a:t>
            </a:r>
          </a:p>
        </p:txBody>
      </p:sp>
      <p:sp>
        <p:nvSpPr>
          <p:cNvPr id="2" name="Content Placeholder 1"/>
          <p:cNvSpPr>
            <a:spLocks noGrp="1"/>
          </p:cNvSpPr>
          <p:nvPr>
            <p:ph idx="1"/>
          </p:nvPr>
        </p:nvSpPr>
        <p:spPr/>
        <p:txBody>
          <a:bodyPr/>
          <a:lstStyle/>
          <a:p>
            <a:r>
              <a:rPr lang="en-US" dirty="0">
                <a:solidFill>
                  <a:srgbClr val="C00000"/>
                </a:solidFill>
              </a:rPr>
              <a:t>[Name]</a:t>
            </a:r>
          </a:p>
          <a:p>
            <a:r>
              <a:rPr lang="en-US" dirty="0">
                <a:solidFill>
                  <a:srgbClr val="C00000"/>
                </a:solidFill>
              </a:rPr>
              <a:t>[Title]</a:t>
            </a:r>
          </a:p>
          <a:p>
            <a:r>
              <a:rPr lang="en-US" dirty="0">
                <a:solidFill>
                  <a:srgbClr val="C00000"/>
                </a:solidFill>
              </a:rPr>
              <a:t>[Organization]</a:t>
            </a:r>
          </a:p>
        </p:txBody>
      </p:sp>
      <p:sp>
        <p:nvSpPr>
          <p:cNvPr id="4" name="Slide Number Placeholder 3">
            <a:extLst>
              <a:ext uri="{FF2B5EF4-FFF2-40B4-BE49-F238E27FC236}">
                <a16:creationId xmlns:a16="http://schemas.microsoft.com/office/drawing/2014/main" id="{ED5BB950-0F75-4C7C-890B-75308509C3B9}"/>
              </a:ext>
            </a:extLst>
          </p:cNvPr>
          <p:cNvSpPr>
            <a:spLocks noGrp="1"/>
          </p:cNvSpPr>
          <p:nvPr>
            <p:ph type="sldNum" sz="quarter" idx="12"/>
          </p:nvPr>
        </p:nvSpPr>
        <p:spPr/>
        <p:txBody>
          <a:bodyPr/>
          <a:lstStyle/>
          <a:p>
            <a:fld id="{8FCC257D-A786-9244-9E17-CE618C8B9275}" type="slidenum">
              <a:rPr lang="en-US" smtClean="0"/>
              <a:pPr/>
              <a:t>36</a:t>
            </a:fld>
            <a:endParaRPr lang="en-US"/>
          </a:p>
        </p:txBody>
      </p:sp>
    </p:spTree>
    <p:extLst>
      <p:ext uri="{BB962C8B-B14F-4D97-AF65-F5344CB8AC3E}">
        <p14:creationId xmlns:p14="http://schemas.microsoft.com/office/powerpoint/2010/main" val="16535037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“What If” Questions for Additional Discussion</a:t>
            </a:r>
          </a:p>
        </p:txBody>
      </p:sp>
      <p:sp>
        <p:nvSpPr>
          <p:cNvPr id="2" name="Content Placeholder 1"/>
          <p:cNvSpPr>
            <a:spLocks noGrp="1"/>
          </p:cNvSpPr>
          <p:nvPr>
            <p:ph sz="half" idx="1"/>
          </p:nvPr>
        </p:nvSpPr>
        <p:spPr>
          <a:xfrm>
            <a:off x="738193" y="1549400"/>
            <a:ext cx="10715625" cy="4624391"/>
          </a:xfrm>
        </p:spPr>
        <p:txBody>
          <a:bodyPr>
            <a:normAutofit fontScale="92500"/>
          </a:bodyPr>
          <a:lstStyle/>
          <a:p>
            <a:pPr lvl="0"/>
            <a:r>
              <a:rPr lang="en-US" dirty="0"/>
              <a:t>What if only one facility in the state is capable of the cold storage needed for these vaccinations? </a:t>
            </a:r>
          </a:p>
          <a:p>
            <a:pPr lvl="1"/>
            <a:r>
              <a:rPr lang="en-US" dirty="0"/>
              <a:t>Will your </a:t>
            </a:r>
            <a:r>
              <a:rPr lang="en-US" dirty="0">
                <a:solidFill>
                  <a:srgbClr val="FF0000"/>
                </a:solidFill>
              </a:rPr>
              <a:t>jurisdiction/organization </a:t>
            </a:r>
            <a:r>
              <a:rPr lang="en-US" dirty="0"/>
              <a:t>use temporary and satellite vaccination sites?</a:t>
            </a:r>
          </a:p>
          <a:p>
            <a:pPr lvl="1"/>
            <a:r>
              <a:rPr lang="en-US" dirty="0"/>
              <a:t>Who would be responsible for securely transporting the vaccinations to the sites each day?</a:t>
            </a:r>
          </a:p>
          <a:p>
            <a:pPr lvl="1"/>
            <a:r>
              <a:rPr lang="en-US" dirty="0"/>
              <a:t>Are transportation vehicles capable of keeping the vaccines at the correct temperature between locations?</a:t>
            </a:r>
          </a:p>
          <a:p>
            <a:pPr lvl="0"/>
            <a:r>
              <a:rPr lang="en-US" dirty="0"/>
              <a:t>What if these satellite locations cannot be used again for the second dose of the same vaccine?</a:t>
            </a:r>
          </a:p>
          <a:p>
            <a:pPr lvl="1"/>
            <a:r>
              <a:rPr lang="en-US" dirty="0"/>
              <a:t>How do you communicate new location information to people who must get their second dose of the correct vaccine at a different location?</a:t>
            </a:r>
          </a:p>
          <a:p>
            <a:pPr lvl="1"/>
            <a:r>
              <a:rPr lang="en-US" dirty="0"/>
              <a:t>How does this change the messaging strategy for second dose reminders?</a:t>
            </a:r>
          </a:p>
          <a:p>
            <a:pPr lvl="0"/>
            <a:r>
              <a:rPr lang="en-US" dirty="0"/>
              <a:t>How would a pandemic-related shutdown alter your second dose vaccination plans? </a:t>
            </a:r>
          </a:p>
          <a:p>
            <a:r>
              <a:rPr lang="en-US" dirty="0"/>
              <a:t>What are the impacts if your organization does not receive a shipment on time for scheduled second doses?</a:t>
            </a:r>
          </a:p>
        </p:txBody>
      </p:sp>
      <p:sp>
        <p:nvSpPr>
          <p:cNvPr id="4" name="Slide Number Placeholder 3">
            <a:extLst>
              <a:ext uri="{FF2B5EF4-FFF2-40B4-BE49-F238E27FC236}">
                <a16:creationId xmlns:a16="http://schemas.microsoft.com/office/drawing/2014/main" id="{9BC1FEE1-EB60-4DE2-A5D6-F91F242216C3}"/>
              </a:ext>
            </a:extLst>
          </p:cNvPr>
          <p:cNvSpPr>
            <a:spLocks noGrp="1"/>
          </p:cNvSpPr>
          <p:nvPr>
            <p:ph type="sldNum" sz="quarter" idx="12"/>
          </p:nvPr>
        </p:nvSpPr>
        <p:spPr/>
        <p:txBody>
          <a:bodyPr/>
          <a:lstStyle/>
          <a:p>
            <a:pPr lvl="0"/>
            <a:fld id="{8FCC257D-A786-9244-9E17-CE618C8B9275}" type="slidenum">
              <a:rPr lang="en-US" noProof="0" smtClean="0"/>
              <a:pPr lvl="0"/>
              <a:t>37</a:t>
            </a:fld>
            <a:endParaRPr lang="en-US" noProof="0"/>
          </a:p>
        </p:txBody>
      </p:sp>
    </p:spTree>
    <p:extLst>
      <p:ext uri="{BB962C8B-B14F-4D97-AF65-F5344CB8AC3E}">
        <p14:creationId xmlns:p14="http://schemas.microsoft.com/office/powerpoint/2010/main" val="9338245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BFAFAD4-9D9E-430A-8617-CB0D40EBE480}"/>
              </a:ext>
            </a:extLst>
          </p:cNvPr>
          <p:cNvSpPr>
            <a:spLocks noGrp="1"/>
          </p:cNvSpPr>
          <p:nvPr>
            <p:ph type="title"/>
          </p:nvPr>
        </p:nvSpPr>
        <p:spPr/>
        <p:txBody>
          <a:bodyPr/>
          <a:lstStyle/>
          <a:p>
            <a:r>
              <a:rPr lang="en-US" dirty="0"/>
              <a:t>BACKGROUND INFO (2 of 2)</a:t>
            </a:r>
          </a:p>
        </p:txBody>
      </p:sp>
      <p:sp>
        <p:nvSpPr>
          <p:cNvPr id="2" name="Content Placeholder 1">
            <a:extLst>
              <a:ext uri="{FF2B5EF4-FFF2-40B4-BE49-F238E27FC236}">
                <a16:creationId xmlns:a16="http://schemas.microsoft.com/office/drawing/2014/main" id="{E45C382D-7C9D-4353-BC0A-CD81C662AA9E}"/>
              </a:ext>
            </a:extLst>
          </p:cNvPr>
          <p:cNvSpPr>
            <a:spLocks noGrp="1"/>
          </p:cNvSpPr>
          <p:nvPr>
            <p:ph idx="1"/>
          </p:nvPr>
        </p:nvSpPr>
        <p:spPr/>
        <p:txBody>
          <a:bodyPr/>
          <a:lstStyle/>
          <a:p>
            <a:r>
              <a:rPr lang="en-US" dirty="0"/>
              <a:t>The suggested discussion questions focus on three checklist topics: </a:t>
            </a:r>
            <a:r>
              <a:rPr lang="en-US" b="1" dirty="0"/>
              <a:t>SLTT Coordination</a:t>
            </a:r>
            <a:r>
              <a:rPr lang="en-US" dirty="0"/>
              <a:t>, </a:t>
            </a:r>
            <a:r>
              <a:rPr lang="en-US" b="1" dirty="0"/>
              <a:t>Program Infrastructure</a:t>
            </a:r>
            <a:r>
              <a:rPr lang="en-US" dirty="0"/>
              <a:t> and </a:t>
            </a:r>
            <a:r>
              <a:rPr lang="en-US" b="1" dirty="0"/>
              <a:t>Public Messaging</a:t>
            </a:r>
            <a:r>
              <a:rPr lang="en-US" dirty="0"/>
              <a:t>.</a:t>
            </a:r>
          </a:p>
          <a:p>
            <a:pPr lvl="1"/>
            <a:r>
              <a:rPr lang="en-US" dirty="0"/>
              <a:t>Use the “What If” questions on the final slide if additional discussion is warranted or needed for your jurisdiction/organization. </a:t>
            </a:r>
          </a:p>
          <a:p>
            <a:r>
              <a:rPr lang="en-US" dirty="0"/>
              <a:t>The desired outcome is a large-scale vaccination strategy tailored to your unique needs and missions.</a:t>
            </a:r>
          </a:p>
          <a:p>
            <a:r>
              <a:rPr lang="en-US" dirty="0"/>
              <a:t>If you are conducting this workshop remotely, address specific protocols (e.g., muting your microphones when not speaking, using a “raise hand” feature) to provide an effective virtual meeting.</a:t>
            </a:r>
          </a:p>
          <a:p>
            <a:pPr lvl="0"/>
            <a:r>
              <a:rPr lang="en-US" dirty="0"/>
              <a:t>****This workshop is based on COVID-19 vaccine guidance as of December 2020. This information is subject to change, as are the reference materials cited. Please ensure use of up to date guidance**** </a:t>
            </a:r>
          </a:p>
        </p:txBody>
      </p:sp>
      <p:sp>
        <p:nvSpPr>
          <p:cNvPr id="3" name="Text Placeholder 2">
            <a:extLst>
              <a:ext uri="{FF2B5EF4-FFF2-40B4-BE49-F238E27FC236}">
                <a16:creationId xmlns:a16="http://schemas.microsoft.com/office/drawing/2014/main" id="{FCABA840-81D4-4656-8205-E44DFE81D657}"/>
              </a:ext>
            </a:extLst>
          </p:cNvPr>
          <p:cNvSpPr>
            <a:spLocks noGrp="1"/>
          </p:cNvSpPr>
          <p:nvPr>
            <p:ph type="body" sz="quarter" idx="10"/>
          </p:nvPr>
        </p:nvSpPr>
        <p:spPr/>
        <p:txBody>
          <a:bodyPr/>
          <a:lstStyle/>
          <a:p>
            <a:r>
              <a:rPr lang="en-US"/>
              <a:t>DELETE THIS SLIDE IN YOUR FINAL PRESENTATION</a:t>
            </a:r>
          </a:p>
        </p:txBody>
      </p:sp>
    </p:spTree>
    <p:extLst>
      <p:ext uri="{BB962C8B-B14F-4D97-AF65-F5344CB8AC3E}">
        <p14:creationId xmlns:p14="http://schemas.microsoft.com/office/powerpoint/2010/main" val="854037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2"/>
          <p:cNvSpPr>
            <a:spLocks noGrp="1" noChangeArrowheads="1"/>
          </p:cNvSpPr>
          <p:nvPr>
            <p:ph type="title"/>
          </p:nvPr>
        </p:nvSpPr>
        <p:spPr/>
        <p:txBody>
          <a:bodyPr/>
          <a:lstStyle/>
          <a:p>
            <a:r>
              <a:rPr lang="en-US" dirty="0"/>
              <a:t>Welcome and Introductions</a:t>
            </a:r>
          </a:p>
        </p:txBody>
      </p:sp>
      <p:sp>
        <p:nvSpPr>
          <p:cNvPr id="3075" name="Rectangle 35"/>
          <p:cNvSpPr>
            <a:spLocks noGrp="1" noChangeArrowheads="1"/>
          </p:cNvSpPr>
          <p:nvPr>
            <p:ph idx="1"/>
          </p:nvPr>
        </p:nvSpPr>
        <p:spPr/>
        <p:txBody>
          <a:bodyPr/>
          <a:lstStyle/>
          <a:p>
            <a:r>
              <a:rPr lang="en-US">
                <a:solidFill>
                  <a:srgbClr val="C00000"/>
                </a:solidFill>
              </a:rPr>
              <a:t>[Name]</a:t>
            </a:r>
          </a:p>
          <a:p>
            <a:r>
              <a:rPr lang="en-US">
                <a:solidFill>
                  <a:srgbClr val="C00000"/>
                </a:solidFill>
              </a:rPr>
              <a:t>[Title]</a:t>
            </a:r>
          </a:p>
          <a:p>
            <a:r>
              <a:rPr lang="en-US">
                <a:solidFill>
                  <a:srgbClr val="C00000"/>
                </a:solidFill>
              </a:rPr>
              <a:t>[Organization]</a:t>
            </a:r>
          </a:p>
          <a:p>
            <a:endParaRPr lang="en-US">
              <a:solidFill>
                <a:srgbClr val="C00000"/>
              </a:solidFill>
            </a:endParaRPr>
          </a:p>
          <a:p>
            <a:r>
              <a:rPr lang="en-US">
                <a:solidFill>
                  <a:srgbClr val="C00000"/>
                </a:solidFill>
              </a:rPr>
              <a:t>[Name]</a:t>
            </a:r>
          </a:p>
          <a:p>
            <a:r>
              <a:rPr lang="en-US">
                <a:solidFill>
                  <a:srgbClr val="C00000"/>
                </a:solidFill>
              </a:rPr>
              <a:t>[Title]</a:t>
            </a:r>
          </a:p>
          <a:p>
            <a:r>
              <a:rPr lang="en-US">
                <a:solidFill>
                  <a:srgbClr val="C00000"/>
                </a:solidFill>
              </a:rPr>
              <a:t>[Organization]</a:t>
            </a:r>
          </a:p>
        </p:txBody>
      </p:sp>
      <p:sp>
        <p:nvSpPr>
          <p:cNvPr id="2" name="Slide Number Placeholder 1">
            <a:extLst>
              <a:ext uri="{FF2B5EF4-FFF2-40B4-BE49-F238E27FC236}">
                <a16:creationId xmlns:a16="http://schemas.microsoft.com/office/drawing/2014/main" id="{CC5B3406-5F64-47DB-BD9B-7D4A9B89B18E}"/>
              </a:ext>
            </a:extLst>
          </p:cNvPr>
          <p:cNvSpPr>
            <a:spLocks noGrp="1"/>
          </p:cNvSpPr>
          <p:nvPr>
            <p:ph type="sldNum" sz="quarter" idx="12"/>
          </p:nvPr>
        </p:nvSpPr>
        <p:spPr/>
        <p:txBody>
          <a:bodyPr/>
          <a:lstStyle/>
          <a:p>
            <a:fld id="{8FCC257D-A786-9244-9E17-CE618C8B9275}" type="slidenum">
              <a:rPr lang="en-US" smtClean="0"/>
              <a:pPr/>
              <a:t>5</a:t>
            </a:fld>
            <a:endParaRPr lang="en-US"/>
          </a:p>
        </p:txBody>
      </p:sp>
    </p:spTree>
    <p:extLst>
      <p:ext uri="{BB962C8B-B14F-4D97-AF65-F5344CB8AC3E}">
        <p14:creationId xmlns:p14="http://schemas.microsoft.com/office/powerpoint/2010/main" val="39069313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BFAFAD4-9D9E-430A-8617-CB0D40EBE480}"/>
              </a:ext>
            </a:extLst>
          </p:cNvPr>
          <p:cNvSpPr>
            <a:spLocks noGrp="1"/>
          </p:cNvSpPr>
          <p:nvPr>
            <p:ph type="title"/>
          </p:nvPr>
        </p:nvSpPr>
        <p:spPr/>
        <p:txBody>
          <a:bodyPr/>
          <a:lstStyle/>
          <a:p>
            <a:r>
              <a:rPr lang="en-US" dirty="0"/>
              <a:t>INSTRUCTIONS — READ FIRST</a:t>
            </a:r>
          </a:p>
        </p:txBody>
      </p:sp>
      <p:sp>
        <p:nvSpPr>
          <p:cNvPr id="2" name="Content Placeholder 1">
            <a:extLst>
              <a:ext uri="{FF2B5EF4-FFF2-40B4-BE49-F238E27FC236}">
                <a16:creationId xmlns:a16="http://schemas.microsoft.com/office/drawing/2014/main" id="{CE406BD1-27E9-4C18-A8C1-C40882C7A135}"/>
              </a:ext>
            </a:extLst>
          </p:cNvPr>
          <p:cNvSpPr>
            <a:spLocks noGrp="1"/>
          </p:cNvSpPr>
          <p:nvPr>
            <p:ph idx="1"/>
          </p:nvPr>
        </p:nvSpPr>
        <p:spPr/>
        <p:txBody>
          <a:bodyPr>
            <a:normAutofit/>
          </a:bodyPr>
          <a:lstStyle/>
          <a:p>
            <a:r>
              <a:rPr lang="en-US" dirty="0"/>
              <a:t>This workshop is designed for remote/virtual delivery. Determine the appropriate duration based on your own needs.</a:t>
            </a:r>
          </a:p>
          <a:p>
            <a:r>
              <a:rPr lang="en-US" dirty="0"/>
              <a:t>Multiple workshop sessions may be needed.</a:t>
            </a:r>
          </a:p>
          <a:p>
            <a:r>
              <a:rPr lang="en-US" dirty="0"/>
              <a:t>Consider building a team with expertise across relevant disciplines (e.g., emergency managers, public safety representatives, healthcare professionals, public health officials) to help plan the workshop sessions and participate in the discussion.</a:t>
            </a:r>
          </a:p>
          <a:p>
            <a:r>
              <a:rPr lang="en-US" dirty="0"/>
              <a:t>Before the workshop, participants should review CDCs Vaccination Program Interim Playbook for Jurisdiction Operations Health, and Early COVID-19 Vaccination Program Action Items for Jurisdictions, as well as the Human Services (HHS) Operation Warp Speed guidance on the release of a safe and effective vaccines, and FEMA’s COVID-19 policies and guidance.</a:t>
            </a:r>
          </a:p>
          <a:p>
            <a:r>
              <a:rPr lang="en-US" dirty="0"/>
              <a:t>Revise the “Workshop Schedule” and “Workshop Overview” slides as needed.</a:t>
            </a:r>
          </a:p>
        </p:txBody>
      </p:sp>
      <p:sp>
        <p:nvSpPr>
          <p:cNvPr id="3" name="Text Placeholder 2">
            <a:extLst>
              <a:ext uri="{FF2B5EF4-FFF2-40B4-BE49-F238E27FC236}">
                <a16:creationId xmlns:a16="http://schemas.microsoft.com/office/drawing/2014/main" id="{4EBC7121-9DE0-475B-98C9-6F805AE1E13D}"/>
              </a:ext>
            </a:extLst>
          </p:cNvPr>
          <p:cNvSpPr>
            <a:spLocks noGrp="1"/>
          </p:cNvSpPr>
          <p:nvPr>
            <p:ph type="body" sz="quarter" idx="10"/>
          </p:nvPr>
        </p:nvSpPr>
        <p:spPr/>
        <p:txBody>
          <a:bodyPr/>
          <a:lstStyle/>
          <a:p>
            <a:r>
              <a:rPr lang="en-US"/>
              <a:t>DELETE THIS SLIDE IN YOUR FINAL PRESENTATION</a:t>
            </a:r>
          </a:p>
        </p:txBody>
      </p:sp>
    </p:spTree>
    <p:extLst>
      <p:ext uri="{BB962C8B-B14F-4D97-AF65-F5344CB8AC3E}">
        <p14:creationId xmlns:p14="http://schemas.microsoft.com/office/powerpoint/2010/main" val="25849821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Workshop Schedule</a:t>
            </a:r>
          </a:p>
        </p:txBody>
      </p:sp>
      <p:sp>
        <p:nvSpPr>
          <p:cNvPr id="2" name="Content Placeholder 1"/>
          <p:cNvSpPr>
            <a:spLocks noGrp="1"/>
          </p:cNvSpPr>
          <p:nvPr>
            <p:ph idx="1"/>
          </p:nvPr>
        </p:nvSpPr>
        <p:spPr/>
        <p:txBody>
          <a:bodyPr/>
          <a:lstStyle/>
          <a:p>
            <a:r>
              <a:rPr lang="en-US" dirty="0"/>
              <a:t>Welcome and introductions</a:t>
            </a:r>
          </a:p>
          <a:p>
            <a:r>
              <a:rPr lang="en-US" dirty="0"/>
              <a:t>Workshop schedule</a:t>
            </a:r>
          </a:p>
          <a:p>
            <a:r>
              <a:rPr lang="en-US" dirty="0"/>
              <a:t>Workshop overview</a:t>
            </a:r>
          </a:p>
          <a:p>
            <a:r>
              <a:rPr lang="en-US" dirty="0"/>
              <a:t>Scene setter</a:t>
            </a:r>
          </a:p>
          <a:p>
            <a:r>
              <a:rPr lang="en-US" dirty="0"/>
              <a:t>Facilitated discussion</a:t>
            </a:r>
          </a:p>
          <a:p>
            <a:r>
              <a:rPr lang="en-US" dirty="0"/>
              <a:t>Action items and takeaways</a:t>
            </a:r>
          </a:p>
          <a:p>
            <a:r>
              <a:rPr lang="en-US" dirty="0"/>
              <a:t>Closing remarks</a:t>
            </a:r>
          </a:p>
        </p:txBody>
      </p:sp>
      <p:sp>
        <p:nvSpPr>
          <p:cNvPr id="4" name="Slide Number Placeholder 3">
            <a:extLst>
              <a:ext uri="{FF2B5EF4-FFF2-40B4-BE49-F238E27FC236}">
                <a16:creationId xmlns:a16="http://schemas.microsoft.com/office/drawing/2014/main" id="{45A0A2CC-2568-4C7A-9AF7-93A57F7B576A}"/>
              </a:ext>
            </a:extLst>
          </p:cNvPr>
          <p:cNvSpPr>
            <a:spLocks noGrp="1"/>
          </p:cNvSpPr>
          <p:nvPr>
            <p:ph type="sldNum" sz="quarter" idx="12"/>
          </p:nvPr>
        </p:nvSpPr>
        <p:spPr/>
        <p:txBody>
          <a:bodyPr/>
          <a:lstStyle/>
          <a:p>
            <a:fld id="{8FCC257D-A786-9244-9E17-CE618C8B9275}" type="slidenum">
              <a:rPr lang="en-US" smtClean="0"/>
              <a:pPr/>
              <a:t>7</a:t>
            </a:fld>
            <a:endParaRPr lang="en-US"/>
          </a:p>
        </p:txBody>
      </p:sp>
    </p:spTree>
    <p:extLst>
      <p:ext uri="{BB962C8B-B14F-4D97-AF65-F5344CB8AC3E}">
        <p14:creationId xmlns:p14="http://schemas.microsoft.com/office/powerpoint/2010/main" val="4476184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Workshop Overview</a:t>
            </a:r>
          </a:p>
        </p:txBody>
      </p:sp>
      <p:sp>
        <p:nvSpPr>
          <p:cNvPr id="2" name="Content Placeholder 1"/>
          <p:cNvSpPr>
            <a:spLocks noGrp="1"/>
          </p:cNvSpPr>
          <p:nvPr>
            <p:ph idx="1"/>
          </p:nvPr>
        </p:nvSpPr>
        <p:spPr/>
        <p:txBody>
          <a:bodyPr/>
          <a:lstStyle/>
          <a:p>
            <a:r>
              <a:rPr lang="en-US" b="1" dirty="0"/>
              <a:t>Purpose</a:t>
            </a:r>
            <a:r>
              <a:rPr lang="en-US" dirty="0"/>
              <a:t>: Provide </a:t>
            </a:r>
            <a:r>
              <a:rPr lang="en-US" dirty="0">
                <a:solidFill>
                  <a:srgbClr val="C00000"/>
                </a:solidFill>
              </a:rPr>
              <a:t>[your organization name]</a:t>
            </a:r>
            <a:r>
              <a:rPr lang="en-US" dirty="0"/>
              <a:t> an opportunity to discuss and build strategies and capabilities for large-scale vaccination in a pandemic environment</a:t>
            </a:r>
          </a:p>
          <a:p>
            <a:r>
              <a:rPr lang="en-US" b="1" dirty="0"/>
              <a:t>Scope</a:t>
            </a:r>
            <a:r>
              <a:rPr lang="en-US" dirty="0"/>
              <a:t>:</a:t>
            </a:r>
          </a:p>
          <a:p>
            <a:pPr lvl="1"/>
            <a:r>
              <a:rPr lang="en-US" dirty="0"/>
              <a:t>This will be a </a:t>
            </a:r>
            <a:r>
              <a:rPr lang="en-US" dirty="0">
                <a:solidFill>
                  <a:srgbClr val="C00000"/>
                </a:solidFill>
              </a:rPr>
              <a:t>[insert duration]</a:t>
            </a:r>
            <a:r>
              <a:rPr lang="en-US" dirty="0"/>
              <a:t> discussion-based workshop</a:t>
            </a:r>
          </a:p>
          <a:p>
            <a:pPr lvl="1"/>
            <a:r>
              <a:rPr lang="en-US" dirty="0"/>
              <a:t>Following an overview of the current situation, participants will engage in a discussion based on the release of one or two COVID-19 vaccines</a:t>
            </a:r>
          </a:p>
          <a:p>
            <a:pPr lvl="1"/>
            <a:r>
              <a:rPr lang="en-US" dirty="0"/>
              <a:t>Discussion questions are organized based around three topics: </a:t>
            </a:r>
            <a:r>
              <a:rPr lang="en-US" b="1" dirty="0"/>
              <a:t>SLTT Coordination</a:t>
            </a:r>
            <a:r>
              <a:rPr lang="en-US" dirty="0"/>
              <a:t>, </a:t>
            </a:r>
            <a:r>
              <a:rPr lang="en-US" b="1" dirty="0"/>
              <a:t>Program Infrastructure</a:t>
            </a:r>
            <a:r>
              <a:rPr lang="en-US" dirty="0"/>
              <a:t>, and </a:t>
            </a:r>
            <a:r>
              <a:rPr lang="en-US" b="1" dirty="0"/>
              <a:t>Public Messaging</a:t>
            </a:r>
            <a:endParaRPr lang="en-US" dirty="0"/>
          </a:p>
        </p:txBody>
      </p:sp>
      <p:sp>
        <p:nvSpPr>
          <p:cNvPr id="4" name="Slide Number Placeholder 3">
            <a:extLst>
              <a:ext uri="{FF2B5EF4-FFF2-40B4-BE49-F238E27FC236}">
                <a16:creationId xmlns:a16="http://schemas.microsoft.com/office/drawing/2014/main" id="{9032DA4C-5208-42B4-B5DA-5728FF24E52E}"/>
              </a:ext>
            </a:extLst>
          </p:cNvPr>
          <p:cNvSpPr>
            <a:spLocks noGrp="1"/>
          </p:cNvSpPr>
          <p:nvPr>
            <p:ph type="sldNum" sz="quarter" idx="12"/>
          </p:nvPr>
        </p:nvSpPr>
        <p:spPr/>
        <p:txBody>
          <a:bodyPr/>
          <a:lstStyle/>
          <a:p>
            <a:fld id="{8FCC257D-A786-9244-9E17-CE618C8B9275}" type="slidenum">
              <a:rPr lang="en-US" smtClean="0"/>
              <a:pPr/>
              <a:t>8</a:t>
            </a:fld>
            <a:endParaRPr lang="en-US"/>
          </a:p>
        </p:txBody>
      </p:sp>
    </p:spTree>
    <p:extLst>
      <p:ext uri="{BB962C8B-B14F-4D97-AF65-F5344CB8AC3E}">
        <p14:creationId xmlns:p14="http://schemas.microsoft.com/office/powerpoint/2010/main" val="495772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2"/>
          <p:cNvSpPr>
            <a:spLocks noGrp="1" noChangeArrowheads="1"/>
          </p:cNvSpPr>
          <p:nvPr>
            <p:ph type="title"/>
          </p:nvPr>
        </p:nvSpPr>
        <p:spPr/>
        <p:txBody>
          <a:bodyPr/>
          <a:lstStyle/>
          <a:p>
            <a:r>
              <a:rPr lang="en-US" dirty="0"/>
              <a:t>Workshop Objectives</a:t>
            </a:r>
          </a:p>
        </p:txBody>
      </p:sp>
      <p:sp>
        <p:nvSpPr>
          <p:cNvPr id="3075" name="Rectangle 35"/>
          <p:cNvSpPr>
            <a:spLocks noGrp="1" noChangeArrowheads="1"/>
          </p:cNvSpPr>
          <p:nvPr>
            <p:ph sz="half" idx="1"/>
          </p:nvPr>
        </p:nvSpPr>
        <p:spPr/>
        <p:txBody>
          <a:bodyPr/>
          <a:lstStyle/>
          <a:p>
            <a:r>
              <a:rPr lang="en-US" b="1" dirty="0"/>
              <a:t>SLTT Coordination</a:t>
            </a:r>
            <a:r>
              <a:rPr lang="en-US" dirty="0"/>
              <a:t>: Validate the mechanisms to integrate SLTT decision-making and processes during large-scale vaccination implementation</a:t>
            </a:r>
          </a:p>
          <a:p>
            <a:r>
              <a:rPr lang="en-US" b="1" dirty="0"/>
              <a:t>Program Infrastructure</a:t>
            </a:r>
            <a:r>
              <a:rPr lang="en-US" dirty="0"/>
              <a:t>: Explore SLTT and partner abilities to store, distribute, dispense, and/or report one or more COVID-19 vaccines</a:t>
            </a:r>
          </a:p>
          <a:p>
            <a:r>
              <a:rPr lang="en-US" b="1" dirty="0"/>
              <a:t>Public Messaging</a:t>
            </a:r>
            <a:r>
              <a:rPr lang="en-US" dirty="0"/>
              <a:t>: Explore SLTT and partner abilities to effectively communicate to critical populations when faced with challenges such as vaccine hesitancy and misinformation</a:t>
            </a:r>
          </a:p>
        </p:txBody>
      </p:sp>
      <p:sp>
        <p:nvSpPr>
          <p:cNvPr id="2" name="Slide Number Placeholder 1">
            <a:extLst>
              <a:ext uri="{FF2B5EF4-FFF2-40B4-BE49-F238E27FC236}">
                <a16:creationId xmlns:a16="http://schemas.microsoft.com/office/drawing/2014/main" id="{7492FD88-6D21-4262-B718-F218B669BE1F}"/>
              </a:ext>
            </a:extLst>
          </p:cNvPr>
          <p:cNvSpPr>
            <a:spLocks noGrp="1"/>
          </p:cNvSpPr>
          <p:nvPr>
            <p:ph type="sldNum" sz="quarter" idx="12"/>
          </p:nvPr>
        </p:nvSpPr>
        <p:spPr/>
        <p:txBody>
          <a:bodyPr/>
          <a:lstStyle/>
          <a:p>
            <a:fld id="{8FCC257D-A786-9244-9E17-CE618C8B9275}" type="slidenum">
              <a:rPr lang="en-US" smtClean="0"/>
              <a:pPr/>
              <a:t>9</a:t>
            </a:fld>
            <a:endParaRPr lang="en-US"/>
          </a:p>
        </p:txBody>
      </p:sp>
    </p:spTree>
    <p:extLst>
      <p:ext uri="{BB962C8B-B14F-4D97-AF65-F5344CB8AC3E}">
        <p14:creationId xmlns:p14="http://schemas.microsoft.com/office/powerpoint/2010/main" val="2333918282"/>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005188"/>
      </a:dk2>
      <a:lt2>
        <a:srgbClr val="F3F3F3"/>
      </a:lt2>
      <a:accent1>
        <a:srgbClr val="0078AE"/>
      </a:accent1>
      <a:accent2>
        <a:srgbClr val="595B5D"/>
      </a:accent2>
      <a:accent3>
        <a:srgbClr val="BABBBD"/>
      </a:accent3>
      <a:accent4>
        <a:srgbClr val="5E9732"/>
      </a:accent4>
      <a:accent5>
        <a:srgbClr val="0072CE"/>
      </a:accent5>
      <a:accent6>
        <a:srgbClr val="C31230"/>
      </a:accent6>
      <a:hlink>
        <a:srgbClr val="005188"/>
      </a:hlink>
      <a:folHlink>
        <a:srgbClr val="005188"/>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spPr>
      <a:bodyPr rtlCol="0" anchor="ctr"/>
      <a:lstStyle>
        <a:defPPr algn="ctr">
          <a:defRPr/>
        </a:defPPr>
      </a:lstStyle>
      <a:style>
        <a:lnRef idx="2">
          <a:schemeClr val="accent1"/>
        </a:lnRef>
        <a:fillRef idx="1">
          <a:schemeClr val="lt1"/>
        </a:fillRef>
        <a:effectRef idx="0">
          <a:schemeClr val="accent1"/>
        </a:effectRef>
        <a:fontRef idx="minor">
          <a:schemeClr val="dk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Custom 1">
      <a:dk1>
        <a:srgbClr val="000000"/>
      </a:dk1>
      <a:lt1>
        <a:srgbClr val="FFFFFF"/>
      </a:lt1>
      <a:dk2>
        <a:srgbClr val="005188"/>
      </a:dk2>
      <a:lt2>
        <a:srgbClr val="F3F3F3"/>
      </a:lt2>
      <a:accent1>
        <a:srgbClr val="0078AE"/>
      </a:accent1>
      <a:accent2>
        <a:srgbClr val="595B5D"/>
      </a:accent2>
      <a:accent3>
        <a:srgbClr val="BABBBD"/>
      </a:accent3>
      <a:accent4>
        <a:srgbClr val="5E9732"/>
      </a:accent4>
      <a:accent5>
        <a:srgbClr val="0072CE"/>
      </a:accent5>
      <a:accent6>
        <a:srgbClr val="C31230"/>
      </a:accent6>
      <a:hlink>
        <a:srgbClr val="005188"/>
      </a:hlink>
      <a:folHlink>
        <a:srgbClr val="005188"/>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spPr>
      <a:bodyPr rtlCol="0" anchor="ctr"/>
      <a:lstStyle>
        <a:defPPr algn="ctr">
          <a:defRPr/>
        </a:defPPr>
      </a:lstStyle>
      <a:style>
        <a:lnRef idx="2">
          <a:schemeClr val="accent1"/>
        </a:lnRef>
        <a:fillRef idx="1">
          <a:schemeClr val="lt1"/>
        </a:fillRef>
        <a:effectRef idx="0">
          <a:schemeClr val="accent1"/>
        </a:effectRef>
        <a:fontRef idx="minor">
          <a:schemeClr val="dk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D4E1E32717C4E4ABBC40FEB15563BCF" ma:contentTypeVersion="20" ma:contentTypeDescription="Create a new document." ma:contentTypeScope="" ma:versionID="6282e84b0f873a8aa6669504696c5e4a">
  <xsd:schema xmlns:xsd="http://www.w3.org/2001/XMLSchema" xmlns:xs="http://www.w3.org/2001/XMLSchema" xmlns:p="http://schemas.microsoft.com/office/2006/metadata/properties" xmlns:ns2="74ea459b-7bbf-43af-834e-d16fbea12f70" xmlns:ns3="d078662e-3869-4428-b468-e19224a27a36" targetNamespace="http://schemas.microsoft.com/office/2006/metadata/properties" ma:root="true" ma:fieldsID="aa80b1bd2cdd2bca607151a40588f7cc" ns2:_="" ns3:_="">
    <xsd:import namespace="74ea459b-7bbf-43af-834e-d16fbea12f70"/>
    <xsd:import namespace="d078662e-3869-4428-b468-e19224a27a36"/>
    <xsd:element name="properties">
      <xsd:complexType>
        <xsd:sequence>
          <xsd:element name="documentManagement">
            <xsd:complexType>
              <xsd:all>
                <xsd:element ref="ns2:TaxCatchAll"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ea459b-7bbf-43af-834e-d16fbea12f70"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e7fa86a2-400e-4d78-bdf7-0e7f1d762181}" ma:internalName="TaxCatchAll" ma:showField="CatchAllData" ma:web="894959cb-453f-48a0-ab71-542e3802cc9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d078662e-3869-4428-b468-e19224a27a36"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74ea459b-7bbf-43af-834e-d16fbea12f70"/>
  </documentManagement>
</p:properties>
</file>

<file path=customXml/itemProps1.xml><?xml version="1.0" encoding="utf-8"?>
<ds:datastoreItem xmlns:ds="http://schemas.openxmlformats.org/officeDocument/2006/customXml" ds:itemID="{76976EDC-3E53-4B2A-8042-2CE68B9B81E7}">
  <ds:schemaRefs>
    <ds:schemaRef ds:uri="http://schemas.microsoft.com/sharepoint/v3/contenttype/forms"/>
  </ds:schemaRefs>
</ds:datastoreItem>
</file>

<file path=customXml/itemProps2.xml><?xml version="1.0" encoding="utf-8"?>
<ds:datastoreItem xmlns:ds="http://schemas.openxmlformats.org/officeDocument/2006/customXml" ds:itemID="{3A194864-A00B-47AA-B5BD-C424B39823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4ea459b-7bbf-43af-834e-d16fbea12f70"/>
    <ds:schemaRef ds:uri="d078662e-3869-4428-b468-e19224a27a3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DB5BB03-DD21-4258-90BA-4BA883F2CE48}">
  <ds:schemaRefs>
    <ds:schemaRef ds:uri="http://schemas.openxmlformats.org/package/2006/metadata/core-properties"/>
    <ds:schemaRef ds:uri="http://purl.org/dc/dcmitype/"/>
    <ds:schemaRef ds:uri="d078662e-3869-4428-b468-e19224a27a36"/>
    <ds:schemaRef ds:uri="http://schemas.microsoft.com/office/infopath/2007/PartnerControls"/>
    <ds:schemaRef ds:uri="http://purl.org/dc/terms/"/>
    <ds:schemaRef ds:uri="http://schemas.microsoft.com/office/2006/documentManagement/types"/>
    <ds:schemaRef ds:uri="74ea459b-7bbf-43af-834e-d16fbea12f70"/>
    <ds:schemaRef ds:uri="http://purl.org/dc/elements/1.1/"/>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1813</TotalTime>
  <Words>3569</Words>
  <Application>Microsoft Office PowerPoint</Application>
  <PresentationFormat>Widescreen</PresentationFormat>
  <Paragraphs>361</Paragraphs>
  <Slides>37</Slides>
  <Notes>23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37</vt:i4>
      </vt:variant>
    </vt:vector>
  </HeadingPairs>
  <TitlesOfParts>
    <vt:vector size="45" baseType="lpstr">
      <vt:lpstr>Arial</vt:lpstr>
      <vt:lpstr>Calibri</vt:lpstr>
      <vt:lpstr>Courier New</vt:lpstr>
      <vt:lpstr>Franklin Gothic Book</vt:lpstr>
      <vt:lpstr>Franklin Gothic Medium</vt:lpstr>
      <vt:lpstr>Wingdings</vt:lpstr>
      <vt:lpstr>Office Theme</vt:lpstr>
      <vt:lpstr>1_Office Theme</vt:lpstr>
      <vt:lpstr>Large-Scale Vaccination Implementation</vt:lpstr>
      <vt:lpstr>INSTRUCTIONS — READ FIRST</vt:lpstr>
      <vt:lpstr>BACKGROUND INFO (1 of 2)</vt:lpstr>
      <vt:lpstr>BACKGROUND INFO (2 of 2)</vt:lpstr>
      <vt:lpstr>Welcome and Introductions</vt:lpstr>
      <vt:lpstr>INSTRUCTIONS — READ FIRST</vt:lpstr>
      <vt:lpstr>Workshop Schedule</vt:lpstr>
      <vt:lpstr>Workshop Overview</vt:lpstr>
      <vt:lpstr>Workshop Objectives</vt:lpstr>
      <vt:lpstr>Workshop Guidelines</vt:lpstr>
      <vt:lpstr>INSTRUCTIONS — READ FIRST</vt:lpstr>
      <vt:lpstr>Scene Setter</vt:lpstr>
      <vt:lpstr>Scenario 1 – Release of Vaccine A Only</vt:lpstr>
      <vt:lpstr>Scenario 2- Release of Vaccine B only</vt:lpstr>
      <vt:lpstr>Scenario 3- Release of Vaccines A and B Simultaneously</vt:lpstr>
      <vt:lpstr>INSTRUCTIONS — READ FIRST</vt:lpstr>
      <vt:lpstr>Discussion Questions: SLTT Coordination (1 of 4)</vt:lpstr>
      <vt:lpstr>Discussion Questions: SLTT Coordination (2 of 4)</vt:lpstr>
      <vt:lpstr>Discussion Questions: SLTT Coordination (3 of 4)</vt:lpstr>
      <vt:lpstr>Discussion Questions: SLTT Coordination (4 of 4)</vt:lpstr>
      <vt:lpstr>Break</vt:lpstr>
      <vt:lpstr>Discussion Questions: Program Infrastructure (1 of 5)</vt:lpstr>
      <vt:lpstr>Discussion Questions: Program Infrastructure (2 of 5)</vt:lpstr>
      <vt:lpstr>Discussion Questions: Program Infrastructure (3 of 5)</vt:lpstr>
      <vt:lpstr>Discussion Questions: Program Infrastructure (4 of 5)</vt:lpstr>
      <vt:lpstr>Discussion Questions: Program Infrastructure (5 of 5)</vt:lpstr>
      <vt:lpstr>Break</vt:lpstr>
      <vt:lpstr>Discussion Questions: Public Messaging (1 of 5) </vt:lpstr>
      <vt:lpstr>Discussion Questions: Public Messaging (2 of 5) </vt:lpstr>
      <vt:lpstr>Discussion Questions: Public Messaging (3 of 5) </vt:lpstr>
      <vt:lpstr>Discussion Questions: Public Messaging (4 of 5) </vt:lpstr>
      <vt:lpstr>Discussion Questions: Public Messaging (5 of 5) </vt:lpstr>
      <vt:lpstr>Break</vt:lpstr>
      <vt:lpstr>INSTRUCTIONS — READ FIRST</vt:lpstr>
      <vt:lpstr>Action Items and Takeaways</vt:lpstr>
      <vt:lpstr>Closing Remarks</vt:lpstr>
      <vt:lpstr>“What If” Questions for Additional Discussion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Large Scale Vaccination Implementation ESK</dc:title>
  <dc:subject>Vaccination Implementation</dc:subject>
  <dc:creator>FEMA</dc:creator>
  <cp:keywords/>
  <dc:description/>
  <cp:lastModifiedBy>Bresch-Stills, Hope [USA]</cp:lastModifiedBy>
  <cp:revision>167</cp:revision>
  <cp:lastPrinted>2020-03-02T16:45:50Z</cp:lastPrinted>
  <dcterms:created xsi:type="dcterms:W3CDTF">2012-11-19T20:41:22Z</dcterms:created>
  <dcterms:modified xsi:type="dcterms:W3CDTF">2020-12-17T17:31:44Z</dcterms:modified>
  <cp:category/>
</cp:coreProperties>
</file>