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91" r:id="rId4"/>
    <p:sldId id="261" r:id="rId5"/>
    <p:sldId id="262" r:id="rId6"/>
    <p:sldId id="289" r:id="rId7"/>
    <p:sldId id="292" r:id="rId8"/>
    <p:sldId id="263" r:id="rId9"/>
    <p:sldId id="264" r:id="rId10"/>
    <p:sldId id="265" r:id="rId11"/>
    <p:sldId id="266" r:id="rId12"/>
    <p:sldId id="267" r:id="rId13"/>
    <p:sldId id="290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3" r:id="rId26"/>
    <p:sldId id="280" r:id="rId27"/>
    <p:sldId id="281" r:id="rId28"/>
    <p:sldId id="282" r:id="rId29"/>
    <p:sldId id="294" r:id="rId30"/>
    <p:sldId id="284" r:id="rId31"/>
    <p:sldId id="285" r:id="rId32"/>
    <p:sldId id="286" r:id="rId33"/>
    <p:sldId id="297" r:id="rId34"/>
    <p:sldId id="295" r:id="rId3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25198"/>
    <a:srgbClr val="000099"/>
    <a:srgbClr val="1C1C1C"/>
    <a:srgbClr val="660066"/>
    <a:srgbClr val="000058"/>
    <a:srgbClr val="2E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5" autoAdjust="0"/>
    <p:restoredTop sz="87420" autoAdjust="0"/>
  </p:normalViewPr>
  <p:slideViewPr>
    <p:cSldViewPr>
      <p:cViewPr varScale="1">
        <p:scale>
          <a:sx n="98" d="100"/>
          <a:sy n="98" d="100"/>
        </p:scale>
        <p:origin x="10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E1679A-6D82-4D0C-B639-C3323EDCA66B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3E1A1-6303-4BE2-8AFF-5F290791C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8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Allergic reactions can present in many different forms, and can range from watery eyes and runny nose, to severe respiratory problems and hypotension.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022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Common medication allergies are to antibiotics, like  penicillin or other meds like  aspirin, ibuprofen, morphine, anticonvulsants, and chemotherapy to name a few. </a:t>
            </a:r>
          </a:p>
          <a:p>
            <a:r>
              <a:rPr lang="en-US" sz="2400" dirty="0" smtClean="0"/>
              <a:t>People with penicillin allergies are usually allergic to related antibiotics as well.</a:t>
            </a:r>
          </a:p>
          <a:p>
            <a:r>
              <a:rPr lang="en-US" sz="2400" dirty="0" smtClean="0"/>
              <a:t>Swelling or rash is the most usual reaction.</a:t>
            </a:r>
          </a:p>
          <a:p>
            <a:pPr lvl="1"/>
            <a:r>
              <a:rPr lang="en-US" sz="2000" dirty="0" smtClean="0"/>
              <a:t>Swelling of the face, lips, gums or airway is most critical reaction.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61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Medication allergies are usually not severe enough to be classified as anaphylaxis but there are some exceptions.</a:t>
            </a:r>
          </a:p>
          <a:p>
            <a:r>
              <a:rPr lang="en-US" sz="1200" dirty="0" smtClean="0"/>
              <a:t>Allergies to medications can cause severe swelling of the tongue, lips and airway and pose potential breathing issues when they do.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25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There is a vast number of different substances to which people can potentially be allergic. </a:t>
            </a:r>
          </a:p>
          <a:p>
            <a:pPr lvl="1"/>
            <a:r>
              <a:rPr lang="en-US" sz="2000" dirty="0" smtClean="0"/>
              <a:t>Dust, chemicals, make-up and soaps are common. </a:t>
            </a:r>
          </a:p>
          <a:p>
            <a:pPr lvl="1"/>
            <a:r>
              <a:rPr lang="en-US" sz="2000" dirty="0" smtClean="0"/>
              <a:t>Many people, including EMS providers, are allergic to latex. </a:t>
            </a:r>
          </a:p>
          <a:p>
            <a:r>
              <a:rPr lang="en-US" sz="2400" dirty="0" smtClean="0"/>
              <a:t>While these substances rarely cause anaphylaxis, it is still important to know when treating such patients.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55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HEENT (which stands for Head, Eyes, Ears, Nose and Throat) Exam: Itchy and/or watery eyes, headache, runny nose dysphasia, larynx.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Skin: Swelling of face, lips, tongue, neck, or hands. Also itching, red, raised skin (hives), or cool, clammy skin and delayed cap refill (signs of </a:t>
            </a:r>
            <a:r>
              <a:rPr lang="en-US" sz="1200" dirty="0" err="1" smtClean="0"/>
              <a:t>hypoperfusion</a:t>
            </a:r>
            <a:r>
              <a:rPr lang="en-US" sz="1200" dirty="0" smtClean="0"/>
              <a:t> or </a:t>
            </a:r>
            <a:r>
              <a:rPr lang="en-US" sz="1200" dirty="0" err="1" smtClean="0"/>
              <a:t>shoock</a:t>
            </a:r>
            <a:r>
              <a:rPr lang="en-US" sz="1200" dirty="0" smtClean="0"/>
              <a:t>).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Breathing: Coughing, rapid breathing, noisy breathing, change in voice, loss of voice, wheezing or </a:t>
            </a:r>
            <a:r>
              <a:rPr lang="en-US" sz="1200" dirty="0" err="1" smtClean="0"/>
              <a:t>stridor</a:t>
            </a:r>
            <a:r>
              <a:rPr lang="en-US" sz="1200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Breathing changes are sure signs of anaphylaxis.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40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Heart: Tachycardia (rapid heart beat), hypotension, </a:t>
            </a:r>
          </a:p>
          <a:p>
            <a:r>
              <a:rPr lang="en-US" dirty="0" err="1" smtClean="0"/>
              <a:t>Mentation</a:t>
            </a:r>
            <a:r>
              <a:rPr lang="en-US" dirty="0" smtClean="0"/>
              <a:t>: Altered Mental Status, either partial or full loss of consciousness.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53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Definition: Liquid Medication administered by an automatically injecting needle and syringe system.</a:t>
            </a:r>
          </a:p>
          <a:p>
            <a:r>
              <a:rPr lang="en-US" dirty="0" smtClean="0"/>
              <a:t>Medication Name</a:t>
            </a:r>
          </a:p>
          <a:p>
            <a:pPr lvl="1"/>
            <a:r>
              <a:rPr lang="en-US" dirty="0" smtClean="0"/>
              <a:t>Generic: Epinephrine</a:t>
            </a:r>
          </a:p>
          <a:p>
            <a:pPr lvl="1"/>
            <a:r>
              <a:rPr lang="en-US" dirty="0" smtClean="0"/>
              <a:t>Trade: Adrenalin </a:t>
            </a:r>
            <a:r>
              <a:rPr lang="en-US" dirty="0" smtClean="0">
                <a:cs typeface="Times New Roman" charset="0"/>
              </a:rPr>
              <a:t>™</a:t>
            </a:r>
          </a:p>
          <a:p>
            <a:pPr lvl="1"/>
            <a:r>
              <a:rPr lang="en-US" dirty="0" err="1" smtClean="0"/>
              <a:t>EpiPen</a:t>
            </a:r>
            <a:r>
              <a:rPr lang="en-US" dirty="0" smtClean="0"/>
              <a:t>® or </a:t>
            </a:r>
            <a:r>
              <a:rPr lang="en-US" dirty="0" err="1" smtClean="0"/>
              <a:t>EpiPen</a:t>
            </a:r>
            <a:r>
              <a:rPr lang="en-US" dirty="0" smtClean="0"/>
              <a:t> Jr. ® are brand names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62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Indications</a:t>
            </a:r>
          </a:p>
          <a:p>
            <a:pPr lvl="1"/>
            <a:r>
              <a:rPr lang="en-US" sz="2000" dirty="0" smtClean="0"/>
              <a:t>Signs and symptoms of severe allergic reaction.</a:t>
            </a:r>
          </a:p>
          <a:p>
            <a:pPr lvl="1"/>
            <a:r>
              <a:rPr lang="en-US" sz="2000" dirty="0" smtClean="0"/>
              <a:t>Epinephrine Auto-Injector is prescribed to patient by a doctor.</a:t>
            </a:r>
          </a:p>
          <a:p>
            <a:pPr lvl="1"/>
            <a:r>
              <a:rPr lang="en-US" sz="2000" dirty="0" smtClean="0"/>
              <a:t>Medical Direction has been notified if the patient does not have a prescription for an auto injector.</a:t>
            </a:r>
          </a:p>
          <a:p>
            <a:r>
              <a:rPr lang="en-US" sz="2400" dirty="0" smtClean="0"/>
              <a:t>Contraindications</a:t>
            </a:r>
          </a:p>
          <a:p>
            <a:pPr lvl="1"/>
            <a:r>
              <a:rPr lang="en-US" sz="2000" dirty="0" smtClean="0"/>
              <a:t>None in a life threatening scenario.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6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Auto-injection can reverse the reaction quickly</a:t>
            </a:r>
          </a:p>
          <a:p>
            <a:r>
              <a:rPr lang="en-US" dirty="0" smtClean="0"/>
              <a:t>Action: </a:t>
            </a:r>
          </a:p>
          <a:p>
            <a:pPr lvl="1"/>
            <a:r>
              <a:rPr lang="en-US" dirty="0" err="1" smtClean="0"/>
              <a:t>Bronchiodilation</a:t>
            </a:r>
            <a:r>
              <a:rPr lang="en-US" dirty="0" smtClean="0"/>
              <a:t> – Dilation of airways.</a:t>
            </a:r>
          </a:p>
          <a:p>
            <a:pPr lvl="1"/>
            <a:r>
              <a:rPr lang="en-US" dirty="0" smtClean="0"/>
              <a:t>Vasoconstriction – constriction of blood vessels.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20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possible side effects of epinephrine are vomiting, irregular heartbeat, breathing problems, feeling anxious, sweating, body tremors, pale skin, dizziness and feeling extremely tired, as noted by Mayo Clinic. </a:t>
            </a:r>
            <a:r>
              <a:rPr lang="en-US" smtClean="0"/>
              <a:t>If these side effects get worse or there are signs of an overdose, it is important to get prompt medical attention.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76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auto-injector may be needed for a patient with a history of severe allergic reactions that comes in contact with substances that cause an allergic reaction. Also, it can be used for patients in severe respiratory distress, </a:t>
            </a:r>
            <a:r>
              <a:rPr lang="en-US" sz="1200" b="1" dirty="0" smtClean="0"/>
              <a:t>and</a:t>
            </a:r>
            <a:r>
              <a:rPr lang="en-US" sz="1200" dirty="0" smtClean="0"/>
              <a:t> have a </a:t>
            </a:r>
            <a:r>
              <a:rPr lang="en-US" sz="1200" b="1" dirty="0" smtClean="0"/>
              <a:t>prescribed</a:t>
            </a:r>
            <a:r>
              <a:rPr lang="en-US" sz="1200" dirty="0" smtClean="0"/>
              <a:t> auto-injector.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An allergic reaction is defined as an exaggerated response of the body to a foreign substance, known as an allergen, that is trying to neutralize or get rid of that substance.</a:t>
            </a:r>
          </a:p>
          <a:p>
            <a:r>
              <a:rPr lang="en-US" sz="1200" dirty="0" smtClean="0"/>
              <a:t>Most allergic reactions are unpleasant, and relatively harmless, but others can be more serious, even life threatening. These more serious reactions are referred to as </a:t>
            </a:r>
            <a:r>
              <a:rPr lang="en-US" sz="1200" i="1" dirty="0" smtClean="0"/>
              <a:t>Anaphylaxis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Allergic reactions can be unpredictable.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942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-- Ensure your safety from the allergen.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Do not expose yourself to the environment, especially if it could pose a threat to crew safety.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Ensure that ALS is in route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Sit the patient down, or ask them to lay down. If the patient is demonstrating signs of anaphylactic shock, elevate the patient’s feet.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Check the patient’s vital signs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Administer a high concentration of oxygen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37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If </a:t>
            </a:r>
            <a:r>
              <a:rPr lang="en-US" sz="1200" b="1" dirty="0" smtClean="0"/>
              <a:t>BOTH </a:t>
            </a:r>
            <a:r>
              <a:rPr lang="en-US" sz="1200" dirty="0" smtClean="0"/>
              <a:t>cardiac and respiratory status are normal, you will not need to administer. </a:t>
            </a:r>
          </a:p>
          <a:p>
            <a:r>
              <a:rPr lang="en-US" sz="1200" dirty="0" smtClean="0"/>
              <a:t>Reassess the patient’s status at least every five minutes.</a:t>
            </a:r>
          </a:p>
          <a:p>
            <a:r>
              <a:rPr lang="en-US" sz="1200" dirty="0" smtClean="0"/>
              <a:t>If </a:t>
            </a:r>
            <a:r>
              <a:rPr lang="en-US" sz="1200" b="1" dirty="0" smtClean="0"/>
              <a:t>EITHER </a:t>
            </a:r>
            <a:r>
              <a:rPr lang="en-US" sz="1200" dirty="0" smtClean="0"/>
              <a:t>the cardiac or respiratory status of the patient is or becomes abnormal, then you will need to administer the auto-injector.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58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If the patient has their own auto-injector, assist them in using it. 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If the patient’s auto-injector is not available, or has expired, and your agency is authorized to carry the auto-injector, has been authorized by their Medical Director and trained in its use, then administer the auto-injector.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If there is a question in your mind about administration, call medical control.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If medical control cannot be reached, and the patient is under 35 years of age, administer the auto-injector as indicated, and report the incident to Medical Control and the your agency Medical Director as soon as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6364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Remove the safety cap from the injector, and check fluid for color and clarity. Fluid should be clear, and colorless. </a:t>
            </a:r>
          </a:p>
          <a:p>
            <a:pPr>
              <a:lnSpc>
                <a:spcPct val="90000"/>
              </a:lnSpc>
            </a:pPr>
            <a:r>
              <a:rPr lang="en-US" sz="1200" b="1" dirty="0" smtClean="0"/>
              <a:t>Do not put fingers over the black tip when removing the safety cap, or after safety cap has been removed.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138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Place the tip of the auto-injector against the patient’s thigh (preferably bare), halfway between their waist, and knee.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With a rapid motion, push the auto-injector firmly against the thigh until the spring loaded needle is activated. Hold the auto-injector in place for ten (10) seconds.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959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Remove the auto-injector from the thigh, and record the time of the injection.</a:t>
            </a:r>
          </a:p>
          <a:p>
            <a:r>
              <a:rPr lang="en-US" sz="1200" dirty="0" smtClean="0"/>
              <a:t>Dispose of injector in biohazard container.</a:t>
            </a:r>
          </a:p>
          <a:p>
            <a:r>
              <a:rPr lang="en-US" sz="1200" dirty="0" smtClean="0"/>
              <a:t>Document patient response to injection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362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After administration, continue to reassess the patient. Focus on ABC’s.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Transport patient, if not already enroute to hospital.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756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If needed, contact medical control for a second dose of epinephrine via auto-injector.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In the event of cardiac arrest, perform CPR as per ARC/AHA guidelines.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17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US" sz="1200" dirty="0" smtClean="0"/>
              <a:t>The Epinephrine Auto-Injector should be stored in an area where it can be accessed quickly in an emergency, and should be kept in the plastic tube that it comes in.</a:t>
            </a:r>
          </a:p>
          <a:p>
            <a:endParaRPr lang="en-US" sz="1200" dirty="0" smtClean="0"/>
          </a:p>
          <a:p>
            <a:pPr>
              <a:buFontTx/>
              <a:buChar char="•"/>
            </a:pPr>
            <a:r>
              <a:rPr lang="en-US" sz="1200" dirty="0" smtClean="0"/>
              <a:t>The auto-injector should be kept at room temperature at all times. It should not be refrigerated, or exposed to extreme heat. Do not expose the auto-injector to direct sunlight. Light and heat can cause the epinephrine to turn brown, and lose its effectiveness.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097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with any medication, the epinephrine auto-injector has an expiration date. It is very important to check the date on a regular basis, and replace the unit before it expires.</a:t>
            </a:r>
          </a:p>
          <a:p>
            <a:r>
              <a:rPr lang="en-US" dirty="0" smtClean="0"/>
              <a:t>Also regularly inspect for color and clarity, and replace if the liquid is discolored or cloudy.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19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Anaphylaxis is a result of exposure to an allergen, which causes a rapid dilation of blood vessels, and can cause hypotension. 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It will also swell respiratory tissues, causing constriction of airways and can even cause full airway obstruction.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403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Physicians prescribe the epinephrine auto-injector to many people who suffer from allergic reactions to different allergens, these people have been trained in self administration. EMR’s may assist in this self administration process.</a:t>
            </a:r>
          </a:p>
          <a:p>
            <a:r>
              <a:rPr lang="en-US" sz="1200" dirty="0" smtClean="0"/>
              <a:t>The Indiana EMS Commission has adopted a policy that says EMR’s can carry and administer  the auto-injector f they have been trained and their Medical Director allows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4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Antibodies are proteins that are produced by the body</a:t>
            </a:r>
            <a:r>
              <a:rPr lang="en-US" baseline="0" dirty="0" smtClean="0"/>
              <a:t> to fight the intrusion of foreign molecules, such as toxins or other poisons. The antibodies are designed to bind very tightly to their target molecules.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525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Anaphylaxis or Anaphylactic Shock is a severe reaction to an allergen that can be fatal if not treated immediately.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60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dirty="0" smtClean="0"/>
              <a:t>Insects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Foods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Plants 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Medications</a:t>
            </a:r>
          </a:p>
          <a:p>
            <a:pPr>
              <a:lnSpc>
                <a:spcPct val="90000"/>
              </a:lnSpc>
            </a:pPr>
            <a:r>
              <a:rPr lang="en-US" sz="1200" dirty="0" smtClean="0"/>
              <a:t>Miscellaneous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151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common reactions come from stings from bees, wasps, yellow jackets and hornets.</a:t>
            </a:r>
          </a:p>
          <a:p>
            <a:r>
              <a:rPr lang="en-US" dirty="0" smtClean="0"/>
              <a:t>Reaction can be rapid and severe due to the sting being quickly absorbed into the bloodstream.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40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The most common food allergies include nuts, eggs, milk and shellfish.</a:t>
            </a:r>
          </a:p>
          <a:p>
            <a:r>
              <a:rPr lang="en-US" sz="1200" dirty="0" smtClean="0"/>
              <a:t>Peanut allergies are commonly more rapid and severe than other food allergies. </a:t>
            </a:r>
          </a:p>
          <a:p>
            <a:r>
              <a:rPr lang="en-US" sz="1200" dirty="0" smtClean="0"/>
              <a:t>Normal food allergic reactions are generally slower onset than insect stings.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01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Contact with “poison” plants (ivy, oak, sumac), will cause allergic reactions, characterized by rashes.</a:t>
            </a:r>
          </a:p>
          <a:p>
            <a:r>
              <a:rPr lang="en-US" sz="1200" dirty="0" smtClean="0"/>
              <a:t>Plant pollen is also a cause of allergies in many people.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 allergic reactions – while probably the most common form of allergy -- are rarely severe enough to be characterized as anaphylaxis.</a:t>
            </a:r>
            <a:endParaRPr lang="en-US" sz="1200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3E1A1-6303-4BE2-8AFF-5F290791CE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0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193150-6AA0-4C13-95BA-9844EB9F388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3B186C-04EA-414C-A961-569EE421454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774C1-6DC8-41EC-A3DE-DF76F19C2A0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567B4-66CF-4D61-902B-05179E0E641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2C36F-2FCD-446B-8476-AB7D8565645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E963F-9770-4FF8-A6A2-253B9028643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DEB17-775F-4925-8472-75AF5B00583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0390B-3E41-49A8-AAE4-305293DC00E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14BC4-A06E-4824-91DD-8B24C8D5A74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A61BD-E522-4946-B5E1-4CF5189D15B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9F8FC-A048-465B-B431-9A66920E602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666E51A-9B5E-4749-B9D5-0B0455E0F034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8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0" y="4038600"/>
            <a:ext cx="8991600" cy="544512"/>
          </a:xfrm>
          <a:noFill/>
          <a:ln/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Epinephrine Auto-Injector Training 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Emergency Medical Responders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72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228600"/>
            <a:ext cx="1504950" cy="182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49530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Developed by EMS Commission Technical Advisory Committee (TAC)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93150-6AA0-4C13-95BA-9844EB9F388B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953000" cy="4525963"/>
          </a:xfrm>
        </p:spPr>
        <p:txBody>
          <a:bodyPr/>
          <a:lstStyle/>
          <a:p>
            <a:r>
              <a:rPr lang="en-US" sz="2800" dirty="0" smtClean="0"/>
              <a:t>The most </a:t>
            </a:r>
            <a:r>
              <a:rPr lang="en-US" sz="2800" dirty="0"/>
              <a:t>common </a:t>
            </a:r>
            <a:r>
              <a:rPr lang="en-US" sz="2800" dirty="0" smtClean="0"/>
              <a:t>food allergies </a:t>
            </a:r>
            <a:r>
              <a:rPr lang="en-US" sz="2800" dirty="0"/>
              <a:t>include nuts, eggs, milk and shellfish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Peanut </a:t>
            </a:r>
            <a:r>
              <a:rPr lang="en-US" sz="2800" dirty="0"/>
              <a:t>allergies are commonly more rapid and severe than other food allergies. </a:t>
            </a:r>
            <a:endParaRPr lang="en-US" sz="2800" dirty="0" smtClean="0"/>
          </a:p>
          <a:p>
            <a:r>
              <a:rPr lang="en-US" sz="2800" dirty="0" smtClean="0"/>
              <a:t>Normal food </a:t>
            </a:r>
            <a:r>
              <a:rPr lang="en-US" sz="2800" dirty="0"/>
              <a:t>allergic reactions are </a:t>
            </a:r>
            <a:r>
              <a:rPr lang="en-US" sz="2800" dirty="0" smtClean="0"/>
              <a:t>generally slower </a:t>
            </a:r>
            <a:r>
              <a:rPr lang="en-US" sz="2800" dirty="0"/>
              <a:t>onset than insect stings.</a:t>
            </a: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7754" y="2514600"/>
            <a:ext cx="343524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410200" cy="4525963"/>
          </a:xfrm>
        </p:spPr>
        <p:txBody>
          <a:bodyPr/>
          <a:lstStyle/>
          <a:p>
            <a:r>
              <a:rPr lang="en-US" sz="2800" dirty="0" smtClean="0"/>
              <a:t>Probably the most common cause of allergy.</a:t>
            </a:r>
          </a:p>
          <a:p>
            <a:r>
              <a:rPr lang="en-US" sz="2800" dirty="0" smtClean="0"/>
              <a:t>Contact </a:t>
            </a:r>
            <a:r>
              <a:rPr lang="en-US" sz="2800" dirty="0"/>
              <a:t>with </a:t>
            </a:r>
            <a:r>
              <a:rPr lang="en-US" sz="2800" dirty="0" smtClean="0"/>
              <a:t>“</a:t>
            </a:r>
            <a:r>
              <a:rPr lang="en-US" sz="2800" dirty="0"/>
              <a:t>poison” plants (ivy, oak, sumac), will cause allergic reactions, characterized by rashes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Plant </a:t>
            </a:r>
            <a:r>
              <a:rPr lang="en-US" sz="2800" dirty="0"/>
              <a:t>pollen is also a cause of allergies in many people.</a:t>
            </a:r>
          </a:p>
          <a:p>
            <a:r>
              <a:rPr lang="en-US" sz="2800" dirty="0"/>
              <a:t>Plant allergic reactions are rarely severe enough to be characterized as </a:t>
            </a:r>
            <a:r>
              <a:rPr lang="en-US" sz="2800" dirty="0" smtClean="0"/>
              <a:t>anaphylaxis</a:t>
            </a:r>
            <a:r>
              <a:rPr lang="en-US" sz="2800" dirty="0"/>
              <a:t>.</a:t>
            </a:r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93647"/>
            <a:ext cx="3505200" cy="280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648200" cy="4525963"/>
          </a:xfrm>
        </p:spPr>
        <p:txBody>
          <a:bodyPr/>
          <a:lstStyle/>
          <a:p>
            <a:r>
              <a:rPr lang="en-US" sz="2400" dirty="0"/>
              <a:t>Common </a:t>
            </a:r>
            <a:r>
              <a:rPr lang="en-US" sz="2400" dirty="0" smtClean="0"/>
              <a:t>medication allergies </a:t>
            </a:r>
            <a:r>
              <a:rPr lang="en-US" sz="2400" dirty="0"/>
              <a:t>are to antibiotics, </a:t>
            </a:r>
            <a:r>
              <a:rPr lang="en-US" sz="2400" dirty="0" smtClean="0"/>
              <a:t>like  penicillin or other meds like  aspirin, ibuprofen, morphine, anticonvulsants, and chemotherapy to name a few. </a:t>
            </a:r>
          </a:p>
          <a:p>
            <a:r>
              <a:rPr lang="en-US" sz="2400" dirty="0" smtClean="0"/>
              <a:t>People </a:t>
            </a:r>
            <a:r>
              <a:rPr lang="en-US" sz="2400" dirty="0"/>
              <a:t>with penicillin allergies are usually allergic to related antibiotics as well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Swelling or rash is the most usual reaction.</a:t>
            </a:r>
          </a:p>
          <a:p>
            <a:pPr lvl="1"/>
            <a:r>
              <a:rPr lang="en-US" sz="2000" dirty="0" smtClean="0"/>
              <a:t>Swelling of the face, lips, gums or airway is most critical reaction.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12</a:t>
            </a:fld>
            <a:endParaRPr lang="es-E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599" y="1905000"/>
            <a:ext cx="380620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648200" cy="4525963"/>
          </a:xfrm>
        </p:spPr>
        <p:txBody>
          <a:bodyPr/>
          <a:lstStyle/>
          <a:p>
            <a:r>
              <a:rPr lang="en-US" sz="2800" dirty="0" smtClean="0"/>
              <a:t>Medication </a:t>
            </a:r>
            <a:r>
              <a:rPr lang="en-US" sz="2800" dirty="0"/>
              <a:t>allergies are </a:t>
            </a:r>
            <a:r>
              <a:rPr lang="en-US" sz="2800" dirty="0" smtClean="0"/>
              <a:t>usually not severe </a:t>
            </a:r>
            <a:r>
              <a:rPr lang="en-US" sz="2800" dirty="0"/>
              <a:t>enough to be classified as </a:t>
            </a:r>
            <a:r>
              <a:rPr lang="en-US" sz="2800" dirty="0" smtClean="0"/>
              <a:t>anaphylaxis</a:t>
            </a:r>
            <a:r>
              <a:rPr lang="en-US" sz="2800" dirty="0"/>
              <a:t> </a:t>
            </a:r>
            <a:r>
              <a:rPr lang="en-US" sz="2800" dirty="0" smtClean="0"/>
              <a:t>but there are some exceptions.</a:t>
            </a:r>
          </a:p>
          <a:p>
            <a:r>
              <a:rPr lang="en-US" sz="2800" dirty="0" smtClean="0"/>
              <a:t>Allergies to medications can cause severe swelling of the tongue, lips and airway and pose potential breathing issues when they do.</a:t>
            </a:r>
            <a:endParaRPr lang="en-US" sz="2800" dirty="0"/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13</a:t>
            </a:fld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029075"/>
            <a:ext cx="21336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600201"/>
            <a:ext cx="285465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Miscellaneous Allergens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sz="2400" dirty="0" smtClean="0"/>
              <a:t>There is a vast </a:t>
            </a:r>
            <a:r>
              <a:rPr lang="en-US" sz="2400" dirty="0"/>
              <a:t>number of different </a:t>
            </a:r>
            <a:r>
              <a:rPr lang="en-US" sz="2400" dirty="0" smtClean="0"/>
              <a:t>substances to which people can potentially be allergic. </a:t>
            </a:r>
          </a:p>
          <a:p>
            <a:pPr lvl="1"/>
            <a:r>
              <a:rPr lang="en-US" sz="2000" dirty="0" smtClean="0"/>
              <a:t>Dust</a:t>
            </a:r>
            <a:r>
              <a:rPr lang="en-US" sz="2000" dirty="0"/>
              <a:t>, chemicals, make-up and soaps are common. </a:t>
            </a:r>
            <a:endParaRPr lang="en-US" sz="2000" dirty="0" smtClean="0"/>
          </a:p>
          <a:p>
            <a:pPr lvl="1"/>
            <a:r>
              <a:rPr lang="en-US" sz="2000" dirty="0" smtClean="0"/>
              <a:t>Many </a:t>
            </a:r>
            <a:r>
              <a:rPr lang="en-US" sz="2000" dirty="0"/>
              <a:t>people, including EMS providers, are allergic to latex. </a:t>
            </a:r>
            <a:endParaRPr lang="en-US" sz="2000" dirty="0" smtClean="0"/>
          </a:p>
          <a:p>
            <a:r>
              <a:rPr lang="en-US" sz="2400" dirty="0" smtClean="0"/>
              <a:t>While these substances rarely cause </a:t>
            </a:r>
            <a:r>
              <a:rPr lang="en-US" sz="2400" dirty="0"/>
              <a:t>anaphylaxis, it is still important to know when treating such patients.</a:t>
            </a:r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14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981200"/>
            <a:ext cx="39052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1200" y="47244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Penicillin Reaction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Findings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 smtClean="0"/>
              <a:t>HEENT Exam: </a:t>
            </a:r>
            <a:r>
              <a:rPr lang="en-US" sz="2200" dirty="0"/>
              <a:t>Itchy and/or watery eyes, headache, runny </a:t>
            </a:r>
            <a:r>
              <a:rPr lang="en-US" sz="2200" dirty="0" smtClean="0"/>
              <a:t>nose dysphasia, larynx.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Skin: Swelling of face, lips, tongue, neck, or hands. Also itching, red, raised skin (hives), or cool, clammy skin and delayed cap refill (signs of </a:t>
            </a:r>
            <a:r>
              <a:rPr lang="en-US" sz="2200" dirty="0" err="1" smtClean="0"/>
              <a:t>hypoperfusion</a:t>
            </a:r>
            <a:r>
              <a:rPr lang="en-US" sz="2200" dirty="0" smtClean="0"/>
              <a:t> or shock).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/>
              <a:t>Breathing: Coughing, rapid breathing, noisy breathing, change in voice, loss of voice, wheezing or </a:t>
            </a:r>
            <a:r>
              <a:rPr lang="en-US" sz="2200" dirty="0" err="1" smtClean="0"/>
              <a:t>stridor</a:t>
            </a:r>
            <a:r>
              <a:rPr lang="en-US" sz="2200" dirty="0"/>
              <a:t>. </a:t>
            </a: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Breathing </a:t>
            </a:r>
            <a:r>
              <a:rPr lang="en-US" sz="2200" dirty="0"/>
              <a:t>changes are sure signs of anaphylaxis. </a:t>
            </a:r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816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2038" y="1524000"/>
            <a:ext cx="25585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Findings – Cont</a:t>
            </a:r>
            <a:r>
              <a:rPr lang="en-US" dirty="0"/>
              <a:t>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r>
              <a:rPr lang="en-US" dirty="0"/>
              <a:t>Heart: </a:t>
            </a:r>
            <a:r>
              <a:rPr lang="en-US" dirty="0" smtClean="0"/>
              <a:t>Tachycardia (rapid heart beat), </a:t>
            </a:r>
            <a:r>
              <a:rPr lang="en-US" dirty="0"/>
              <a:t>hypotension, </a:t>
            </a:r>
          </a:p>
          <a:p>
            <a:r>
              <a:rPr lang="en-US" dirty="0" err="1"/>
              <a:t>Mentation</a:t>
            </a:r>
            <a:r>
              <a:rPr lang="en-US" dirty="0"/>
              <a:t>: Altered </a:t>
            </a:r>
            <a:r>
              <a:rPr lang="en-US" dirty="0" smtClean="0"/>
              <a:t>Mental Status, either </a:t>
            </a:r>
            <a:r>
              <a:rPr lang="en-US" dirty="0"/>
              <a:t>partial or full loss of consciousness.</a:t>
            </a:r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816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16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133600"/>
            <a:ext cx="390782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Epinephrine Auto-Injector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953000" cy="4525963"/>
          </a:xfrm>
        </p:spPr>
        <p:txBody>
          <a:bodyPr/>
          <a:lstStyle/>
          <a:p>
            <a:r>
              <a:rPr lang="en-US" dirty="0"/>
              <a:t>Definition: Liquid Medication administered by an automatically </a:t>
            </a:r>
            <a:r>
              <a:rPr lang="en-US" dirty="0" smtClean="0"/>
              <a:t>injecting </a:t>
            </a:r>
            <a:r>
              <a:rPr lang="en-US" dirty="0"/>
              <a:t>needle and syringe system.</a:t>
            </a:r>
          </a:p>
          <a:p>
            <a:r>
              <a:rPr lang="en-US" dirty="0"/>
              <a:t>Medication Name</a:t>
            </a:r>
          </a:p>
          <a:p>
            <a:pPr lvl="1"/>
            <a:r>
              <a:rPr lang="en-US" dirty="0"/>
              <a:t>Generic: Epinephrine</a:t>
            </a:r>
          </a:p>
          <a:p>
            <a:pPr lvl="1"/>
            <a:r>
              <a:rPr lang="en-US" dirty="0"/>
              <a:t>Trade: Adrenalin </a:t>
            </a:r>
            <a:r>
              <a:rPr lang="en-US" dirty="0">
                <a:cs typeface="Times New Roman" charset="0"/>
              </a:rPr>
              <a:t>™</a:t>
            </a:r>
          </a:p>
          <a:p>
            <a:pPr lvl="1"/>
            <a:r>
              <a:rPr lang="en-US" dirty="0" err="1"/>
              <a:t>EpiPen</a:t>
            </a:r>
            <a:r>
              <a:rPr lang="en-US" dirty="0"/>
              <a:t>® or </a:t>
            </a:r>
            <a:r>
              <a:rPr lang="en-US" dirty="0" err="1"/>
              <a:t>EpiPen</a:t>
            </a:r>
            <a:r>
              <a:rPr lang="en-US" dirty="0"/>
              <a:t> Jr. </a:t>
            </a:r>
            <a:r>
              <a:rPr lang="en-US" dirty="0" smtClean="0"/>
              <a:t>® are brand names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5978" y="1371600"/>
            <a:ext cx="324702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Epinephrine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Auto-Injector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4114800" cy="4114800"/>
          </a:xfrm>
        </p:spPr>
        <p:txBody>
          <a:bodyPr/>
          <a:lstStyle/>
          <a:p>
            <a:r>
              <a:rPr lang="en-US" sz="2400" dirty="0"/>
              <a:t>Indications</a:t>
            </a:r>
          </a:p>
          <a:p>
            <a:pPr lvl="1"/>
            <a:r>
              <a:rPr lang="en-US" sz="2000" dirty="0"/>
              <a:t>Signs and symptoms of severe allergic reaction.</a:t>
            </a:r>
          </a:p>
          <a:p>
            <a:pPr lvl="1"/>
            <a:r>
              <a:rPr lang="en-US" sz="2000" dirty="0"/>
              <a:t>Epinephrine Auto-Injector is prescribed to patient by a doctor.</a:t>
            </a:r>
          </a:p>
          <a:p>
            <a:pPr lvl="1"/>
            <a:r>
              <a:rPr lang="en-US" sz="2000" dirty="0"/>
              <a:t>Medical Direction has been notified if the patient does not have a prescription for an auto injector.</a:t>
            </a:r>
          </a:p>
          <a:p>
            <a:r>
              <a:rPr lang="en-US" sz="2400" dirty="0" smtClean="0"/>
              <a:t>Contraindications</a:t>
            </a:r>
            <a:endParaRPr lang="en-US" sz="2400" dirty="0"/>
          </a:p>
          <a:p>
            <a:pPr lvl="1"/>
            <a:r>
              <a:rPr lang="en-US" sz="2000" dirty="0"/>
              <a:t>None in a life threatening scenario.</a:t>
            </a:r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816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18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4388" y="1752600"/>
            <a:ext cx="424196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Epinephrine Auto-Injector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4419600" cy="2895600"/>
          </a:xfrm>
        </p:spPr>
        <p:txBody>
          <a:bodyPr/>
          <a:lstStyle/>
          <a:p>
            <a:r>
              <a:rPr lang="en-US" dirty="0" smtClean="0"/>
              <a:t>An Auto-injection can reverse the reaction quickly</a:t>
            </a:r>
          </a:p>
          <a:p>
            <a:r>
              <a:rPr lang="en-US" dirty="0" smtClean="0"/>
              <a:t>Action</a:t>
            </a:r>
            <a:r>
              <a:rPr lang="en-US" dirty="0"/>
              <a:t>: </a:t>
            </a:r>
          </a:p>
          <a:p>
            <a:pPr lvl="1"/>
            <a:r>
              <a:rPr lang="en-US" dirty="0" err="1" smtClean="0"/>
              <a:t>Bronchiodilation</a:t>
            </a:r>
            <a:r>
              <a:rPr lang="en-US" dirty="0" smtClean="0"/>
              <a:t> </a:t>
            </a:r>
            <a:r>
              <a:rPr lang="en-US" dirty="0"/>
              <a:t>– Dilation of airways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Vasoconstriction </a:t>
            </a:r>
            <a:r>
              <a:rPr lang="en-US" dirty="0"/>
              <a:t>– constriction of blood vessels.</a:t>
            </a:r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816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9600" y="1295400"/>
            <a:ext cx="386577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267200"/>
            <a:ext cx="2057400" cy="199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696200" cy="4648200"/>
          </a:xfrm>
        </p:spPr>
        <p:txBody>
          <a:bodyPr/>
          <a:lstStyle/>
          <a:p>
            <a:r>
              <a:rPr lang="en-US" sz="2000" dirty="0"/>
              <a:t>Identify the common causes of allergic reactions.</a:t>
            </a:r>
          </a:p>
          <a:p>
            <a:r>
              <a:rPr lang="en-US" sz="2000" dirty="0"/>
              <a:t>Identify signs and symptoms of severe allergic reactions (anaphylaxis), and their differences from other medical emergencies.</a:t>
            </a:r>
          </a:p>
          <a:p>
            <a:r>
              <a:rPr lang="en-US" sz="2000" dirty="0"/>
              <a:t>Identify the steps for administration of epinephrine by auto-injector.</a:t>
            </a:r>
          </a:p>
          <a:p>
            <a:r>
              <a:rPr lang="en-US" sz="2000" dirty="0" smtClean="0"/>
              <a:t>Enumerate acceptable methods </a:t>
            </a:r>
            <a:r>
              <a:rPr lang="en-US" sz="2000" dirty="0"/>
              <a:t>for safely storing, handling, and disposing of the auto-injector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Verbalize an understanding of safety issues when using an </a:t>
            </a:r>
            <a:r>
              <a:rPr lang="en-US" sz="2000" dirty="0" err="1" smtClean="0"/>
              <a:t>Epi</a:t>
            </a:r>
            <a:r>
              <a:rPr lang="en-US" sz="2000" dirty="0" smtClean="0"/>
              <a:t> Pen including before and after administration issues.</a:t>
            </a:r>
          </a:p>
          <a:p>
            <a:r>
              <a:rPr lang="en-US" sz="2000" dirty="0" smtClean="0"/>
              <a:t>Demonstrate knowledge of the conditions under which Certified Indiana EMR individuals’ services can possess </a:t>
            </a:r>
            <a:r>
              <a:rPr lang="en-US" sz="2000" dirty="0"/>
              <a:t>and use the epinephrine auto injector.</a:t>
            </a:r>
          </a:p>
          <a:p>
            <a:endParaRPr lang="en-US" sz="2000" dirty="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990601"/>
            <a:ext cx="762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After completing this training program, participants will be able </a:t>
            </a:r>
            <a:r>
              <a:rPr lang="en-US" dirty="0" smtClean="0"/>
              <a:t>to:</a:t>
            </a:r>
            <a:endParaRPr lang="en-US" dirty="0"/>
          </a:p>
        </p:txBody>
      </p:sp>
      <p:pic>
        <p:nvPicPr>
          <p:cNvPr id="5" name="Picture 1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Epinephrine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Auto-Injector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Effects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953000" cy="4953000"/>
          </a:xfrm>
        </p:spPr>
        <p:txBody>
          <a:bodyPr/>
          <a:lstStyle/>
          <a:p>
            <a:r>
              <a:rPr lang="en-US" dirty="0" smtClean="0"/>
              <a:t>Vomiting</a:t>
            </a:r>
          </a:p>
          <a:p>
            <a:r>
              <a:rPr lang="en-US" dirty="0" smtClean="0"/>
              <a:t>Irregular or Fast Heart Beat</a:t>
            </a:r>
          </a:p>
          <a:p>
            <a:r>
              <a:rPr lang="en-US" dirty="0" smtClean="0"/>
              <a:t>Breathing problems</a:t>
            </a:r>
          </a:p>
          <a:p>
            <a:r>
              <a:rPr lang="en-US" dirty="0" smtClean="0"/>
              <a:t>Anxiety, Excitement</a:t>
            </a:r>
          </a:p>
          <a:p>
            <a:r>
              <a:rPr lang="en-US" dirty="0" smtClean="0"/>
              <a:t>Sweating</a:t>
            </a:r>
          </a:p>
          <a:p>
            <a:r>
              <a:rPr lang="en-US" dirty="0" smtClean="0"/>
              <a:t>Body tremors</a:t>
            </a:r>
          </a:p>
          <a:p>
            <a:r>
              <a:rPr lang="en-US" dirty="0" smtClean="0"/>
              <a:t>Dizziness</a:t>
            </a:r>
          </a:p>
          <a:p>
            <a:r>
              <a:rPr lang="en-US" dirty="0" smtClean="0"/>
              <a:t>Pallor</a:t>
            </a:r>
          </a:p>
          <a:p>
            <a:r>
              <a:rPr lang="en-US" dirty="0" smtClean="0"/>
              <a:t>Nausea</a:t>
            </a:r>
            <a:endParaRPr lang="en-US" dirty="0"/>
          </a:p>
          <a:p>
            <a:r>
              <a:rPr lang="en-US" dirty="0" smtClean="0"/>
              <a:t>Headache</a:t>
            </a:r>
            <a:endParaRPr lang="en-US" dirty="0"/>
          </a:p>
        </p:txBody>
      </p:sp>
      <p:pic>
        <p:nvPicPr>
          <p:cNvPr id="5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054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963F-9770-4FF8-A6A2-253B90286435}" type="slidenum">
              <a:rPr lang="es-ES" smtClean="0"/>
              <a:pPr/>
              <a:t>20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5999"/>
            <a:ext cx="2362200" cy="274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to use the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-Pen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</a:t>
            </a:r>
            <a:r>
              <a:rPr lang="en-US" sz="2400" dirty="0" smtClean="0"/>
              <a:t>The auto-injector </a:t>
            </a:r>
            <a:r>
              <a:rPr lang="en-US" sz="2400" dirty="0"/>
              <a:t>may be needed for a patient with a history of severe allergic reactions that comes in contact with substances that cause an allergic reaction. Also, it can be used for patients in severe respiratory distress, </a:t>
            </a:r>
            <a:r>
              <a:rPr lang="en-US" sz="2400" b="1" dirty="0"/>
              <a:t>and</a:t>
            </a:r>
            <a:r>
              <a:rPr lang="en-US" sz="2400" dirty="0"/>
              <a:t> have a </a:t>
            </a:r>
            <a:r>
              <a:rPr lang="en-US" sz="2400" b="1" dirty="0"/>
              <a:t>prescribed</a:t>
            </a:r>
            <a:r>
              <a:rPr lang="en-US" sz="2400" dirty="0"/>
              <a:t> auto-injector.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816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05000"/>
            <a:ext cx="3124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 of the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Injector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49530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-- Ensure your safety </a:t>
            </a:r>
            <a:r>
              <a:rPr lang="en-US" sz="2400" dirty="0"/>
              <a:t>from </a:t>
            </a:r>
            <a:r>
              <a:rPr lang="en-US" sz="2400" dirty="0" smtClean="0"/>
              <a:t>the allergen.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Do </a:t>
            </a:r>
            <a:r>
              <a:rPr lang="en-US" sz="2000" dirty="0"/>
              <a:t>not expose yourself to </a:t>
            </a:r>
            <a:r>
              <a:rPr lang="en-US" sz="2000" dirty="0" smtClean="0"/>
              <a:t>the environment</a:t>
            </a:r>
            <a:r>
              <a:rPr lang="en-US" sz="2000" dirty="0"/>
              <a:t>, especially if it could pose a threat to crew safety.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Ensure that ALS is in </a:t>
            </a:r>
            <a:r>
              <a:rPr lang="en-US" sz="2400" dirty="0" smtClean="0"/>
              <a:t>route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Sit the patient down, or ask them to lay down. If the patient is </a:t>
            </a:r>
            <a:r>
              <a:rPr lang="en-US" sz="2400" dirty="0" smtClean="0"/>
              <a:t>demonstrating signs of  </a:t>
            </a:r>
            <a:r>
              <a:rPr lang="en-US" sz="2400" dirty="0"/>
              <a:t>anaphylactic shock, elevate the patient’s feet.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Check the patient’s vital signs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Administer a high concentration of oxygen</a:t>
            </a:r>
            <a:r>
              <a:rPr lang="en-US" sz="2800" dirty="0"/>
              <a:t>.</a:t>
            </a:r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816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22</a:t>
            </a:fld>
            <a:endParaRPr lang="es-E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5462" y="1676400"/>
            <a:ext cx="36623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5105400" cy="4525963"/>
          </a:xfrm>
        </p:spPr>
        <p:txBody>
          <a:bodyPr/>
          <a:lstStyle/>
          <a:p>
            <a:r>
              <a:rPr lang="en-US" sz="2400" dirty="0"/>
              <a:t>If </a:t>
            </a:r>
            <a:r>
              <a:rPr lang="en-US" sz="2400" b="1" dirty="0"/>
              <a:t>BOTH </a:t>
            </a:r>
            <a:r>
              <a:rPr lang="en-US" sz="2400" dirty="0"/>
              <a:t>cardiac and respiratory status are normal, </a:t>
            </a:r>
            <a:r>
              <a:rPr lang="en-US" sz="2400" dirty="0" smtClean="0"/>
              <a:t>you will not need to administer. </a:t>
            </a:r>
          </a:p>
          <a:p>
            <a:r>
              <a:rPr lang="en-US" sz="2400" dirty="0" smtClean="0"/>
              <a:t>Reassess the </a:t>
            </a:r>
            <a:r>
              <a:rPr lang="en-US" sz="2400" dirty="0"/>
              <a:t>patient’s status at least every five minutes.</a:t>
            </a:r>
          </a:p>
          <a:p>
            <a:r>
              <a:rPr lang="en-US" sz="2400" dirty="0"/>
              <a:t>If </a:t>
            </a:r>
            <a:r>
              <a:rPr lang="en-US" sz="2400" b="1" dirty="0"/>
              <a:t>EITHER </a:t>
            </a:r>
            <a:r>
              <a:rPr lang="en-US" sz="2400" dirty="0"/>
              <a:t>the cardiac or respiratory status of the patient </a:t>
            </a:r>
            <a:r>
              <a:rPr lang="en-US" sz="2400" dirty="0" smtClean="0"/>
              <a:t>is or becomes abnormal</a:t>
            </a:r>
            <a:r>
              <a:rPr lang="en-US" sz="2400" dirty="0"/>
              <a:t>, then you will need to administer the auto-injector.</a:t>
            </a:r>
            <a:endParaRPr lang="en-US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Administration of the Auto Injector</a:t>
            </a:r>
          </a:p>
        </p:txBody>
      </p:sp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816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23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0866" y="1600200"/>
            <a:ext cx="316213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If the patient has their own auto-injector, assist them in using it. </a:t>
            </a:r>
            <a:endParaRPr lang="en-US" sz="2200" dirty="0" smtClean="0"/>
          </a:p>
          <a:p>
            <a:pPr>
              <a:lnSpc>
                <a:spcPct val="90000"/>
              </a:lnSpc>
            </a:pPr>
            <a:r>
              <a:rPr lang="en-US" sz="2200" dirty="0" smtClean="0"/>
              <a:t>If </a:t>
            </a:r>
            <a:r>
              <a:rPr lang="en-US" sz="2200" dirty="0"/>
              <a:t>the patient’s auto-injector is not available, or has expired, </a:t>
            </a:r>
            <a:r>
              <a:rPr lang="en-US" sz="2200" dirty="0" smtClean="0"/>
              <a:t>and your agency </a:t>
            </a:r>
            <a:r>
              <a:rPr lang="en-US" sz="2200" dirty="0"/>
              <a:t>is authorized to carry the auto-injector, </a:t>
            </a:r>
            <a:r>
              <a:rPr lang="en-US" sz="2200" dirty="0" smtClean="0"/>
              <a:t>has been authorized by their Medical Director and trained in its use, then </a:t>
            </a:r>
            <a:r>
              <a:rPr lang="en-US" sz="2200" dirty="0"/>
              <a:t>administer the </a:t>
            </a:r>
            <a:r>
              <a:rPr lang="en-US" sz="2200" dirty="0" smtClean="0"/>
              <a:t>auto-injector.</a:t>
            </a:r>
            <a:endParaRPr lang="en-US" sz="2200" dirty="0"/>
          </a:p>
          <a:p>
            <a:pPr>
              <a:lnSpc>
                <a:spcPct val="90000"/>
              </a:lnSpc>
            </a:pPr>
            <a:r>
              <a:rPr lang="en-US" sz="2200" dirty="0" smtClean="0"/>
              <a:t>If there is a question in your mind about administration, call medical control.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If </a:t>
            </a:r>
            <a:r>
              <a:rPr lang="en-US" sz="2200" dirty="0"/>
              <a:t>medical control cannot be reached, and the patient is under 35 years of age, administer the auto-injector as indicated, and report the incident to Medical Control and the </a:t>
            </a:r>
            <a:r>
              <a:rPr lang="en-US" sz="2200" dirty="0" smtClean="0"/>
              <a:t>your agency </a:t>
            </a:r>
            <a:r>
              <a:rPr lang="en-US" sz="2200" dirty="0"/>
              <a:t>Medical Director as soon as possible.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 of the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Injector</a:t>
            </a:r>
          </a:p>
        </p:txBody>
      </p:sp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816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24</a:t>
            </a:fld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447800"/>
            <a:ext cx="4114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Remove the safety cap from the injector, and check fluid for color and clarity. Fluid should be clear, and colorless. 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Do </a:t>
            </a:r>
            <a:r>
              <a:rPr lang="en-US" sz="2400" b="1" dirty="0"/>
              <a:t>not put fingers over the black tip when removing the safety cap, or after safety cap has been removed</a:t>
            </a:r>
            <a:r>
              <a:rPr lang="en-US" sz="2400" b="1" dirty="0" smtClean="0"/>
              <a:t>.</a:t>
            </a:r>
            <a:endParaRPr lang="en-US" sz="2400" b="1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 of the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Injector</a:t>
            </a:r>
          </a:p>
        </p:txBody>
      </p:sp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816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25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49502" b="33333"/>
          <a:stretch>
            <a:fillRect/>
          </a:stretch>
        </p:blipFill>
        <p:spPr bwMode="auto">
          <a:xfrm>
            <a:off x="228599" y="1676400"/>
            <a:ext cx="403315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3810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Place </a:t>
            </a:r>
            <a:r>
              <a:rPr lang="en-US" sz="2400" dirty="0"/>
              <a:t>the tip of the auto-injector against the </a:t>
            </a:r>
            <a:r>
              <a:rPr lang="en-US" sz="2400" dirty="0" smtClean="0"/>
              <a:t>patient’s thigh (preferably bare), </a:t>
            </a:r>
            <a:r>
              <a:rPr lang="en-US" sz="2400" dirty="0"/>
              <a:t>halfway between their waist, and knee.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With a rapid motion, push the auto-injector firmly against the thigh until the spring loaded needle is activated. Hold the auto-injector in place for ten (10) seconds.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 of the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Injector</a:t>
            </a:r>
          </a:p>
        </p:txBody>
      </p:sp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816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26</a:t>
            </a:fld>
            <a:endParaRPr lang="es-E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l="49612" r="8408" b="33333"/>
          <a:stretch>
            <a:fillRect/>
          </a:stretch>
        </p:blipFill>
        <p:spPr bwMode="auto">
          <a:xfrm>
            <a:off x="5105400" y="1676400"/>
            <a:ext cx="3352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4114800" cy="4114800"/>
          </a:xfrm>
        </p:spPr>
        <p:txBody>
          <a:bodyPr/>
          <a:lstStyle/>
          <a:p>
            <a:r>
              <a:rPr lang="en-US" sz="2800" dirty="0"/>
              <a:t>Remove the auto-injector from the thigh, and record the time of the injection.</a:t>
            </a:r>
          </a:p>
          <a:p>
            <a:r>
              <a:rPr lang="en-US" sz="2800" dirty="0"/>
              <a:t>Dispose of injector in biohazard container.</a:t>
            </a:r>
          </a:p>
          <a:p>
            <a:r>
              <a:rPr lang="en-US" sz="2800" dirty="0"/>
              <a:t>Document patient response to injection</a:t>
            </a:r>
            <a:r>
              <a:rPr lang="en-US" dirty="0"/>
              <a:t>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Administration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816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27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371600"/>
            <a:ext cx="2362200" cy="254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After </a:t>
            </a:r>
            <a:r>
              <a:rPr lang="en-US" sz="2800" dirty="0"/>
              <a:t>administration, continue to reassess the patient. Focus on ABC’s.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Transport patient, if not already enroute to hospital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Administration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816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28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209800"/>
            <a:ext cx="44196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If </a:t>
            </a:r>
            <a:r>
              <a:rPr lang="en-US" sz="2800" dirty="0"/>
              <a:t>needed, contact medical control for a second dose of epinephrine via auto-injector.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In </a:t>
            </a:r>
            <a:r>
              <a:rPr lang="en-US" sz="2800" dirty="0"/>
              <a:t>the event of cardiac arrest, perform CPR as per ARC/AHA guidelines.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Administration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816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29</a:t>
            </a:fld>
            <a:endParaRPr lang="es-ES"/>
          </a:p>
        </p:txBody>
      </p:sp>
      <p:pic>
        <p:nvPicPr>
          <p:cNvPr id="6146" name="Picture 2" descr="\\tsclient\C\Users\fward\Pictures\Crew_on_truck_radio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752600"/>
            <a:ext cx="2819400" cy="28735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Signs and Symptoms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2667000" cy="4525963"/>
          </a:xfrm>
        </p:spPr>
        <p:txBody>
          <a:bodyPr/>
          <a:lstStyle/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Presentation of symptoms</a:t>
            </a:r>
            <a:endParaRPr lang="en-US" sz="2800" dirty="0"/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3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295400"/>
            <a:ext cx="3733800" cy="500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Storage of the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Auto-Injector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533400" y="1371600"/>
            <a:ext cx="44958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Store where it can be accessed quickly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Keep </a:t>
            </a:r>
            <a:r>
              <a:rPr lang="en-US" sz="2400" dirty="0"/>
              <a:t>in the plastic tube that it comes in.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Kept </a:t>
            </a:r>
            <a:r>
              <a:rPr lang="en-US" sz="2400" dirty="0"/>
              <a:t>at room temperature at all times. 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Not refrigerated</a:t>
            </a:r>
            <a:r>
              <a:rPr lang="en-US" sz="2400" dirty="0"/>
              <a:t>, or exposed to extreme heat. 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Exposure to light </a:t>
            </a:r>
            <a:r>
              <a:rPr lang="en-US" sz="2400" dirty="0"/>
              <a:t>and heat can cause the epinephrine to turn brown, and lose its effectiveness</a:t>
            </a:r>
            <a:r>
              <a:rPr lang="en-US" sz="2800" dirty="0"/>
              <a:t>.</a:t>
            </a:r>
          </a:p>
        </p:txBody>
      </p:sp>
      <p:pic>
        <p:nvPicPr>
          <p:cNvPr id="5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816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0390B-3E41-49A8-AAE4-305293DC00EE}" type="slidenum">
              <a:rPr lang="es-ES" smtClean="0"/>
              <a:pPr/>
              <a:t>30</a:t>
            </a:fld>
            <a:endParaRPr lang="es-E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362200"/>
            <a:ext cx="309562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Replacing the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Auto-Injector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4572000" cy="4525963"/>
          </a:xfrm>
        </p:spPr>
        <p:txBody>
          <a:bodyPr/>
          <a:lstStyle/>
          <a:p>
            <a:r>
              <a:rPr lang="en-US" sz="2800" dirty="0" smtClean="0"/>
              <a:t>Expiration </a:t>
            </a:r>
            <a:r>
              <a:rPr lang="en-US" sz="2800" dirty="0"/>
              <a:t>date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Check </a:t>
            </a:r>
            <a:r>
              <a:rPr lang="en-US" sz="2800" dirty="0"/>
              <a:t>the date on a regular </a:t>
            </a:r>
            <a:r>
              <a:rPr lang="en-US" sz="2800" dirty="0" smtClean="0"/>
              <a:t>basis. </a:t>
            </a:r>
          </a:p>
          <a:p>
            <a:r>
              <a:rPr lang="en-US" sz="2800" dirty="0" smtClean="0"/>
              <a:t>Replace </a:t>
            </a:r>
            <a:r>
              <a:rPr lang="en-US" sz="2800" dirty="0"/>
              <a:t>the unit before it expires.</a:t>
            </a:r>
          </a:p>
          <a:p>
            <a:r>
              <a:rPr lang="en-US" sz="2800" dirty="0" smtClean="0"/>
              <a:t>Regularly </a:t>
            </a:r>
            <a:r>
              <a:rPr lang="en-US" sz="2800" dirty="0"/>
              <a:t>inspect for color and clarity, and replace if the liquid is discolored or cloudy.</a:t>
            </a:r>
            <a:endParaRPr lang="en-US" dirty="0"/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31</a:t>
            </a:fld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1752600"/>
            <a:ext cx="2971800" cy="330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can use the Auto-Injector?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495800" cy="4525963"/>
          </a:xfrm>
        </p:spPr>
        <p:txBody>
          <a:bodyPr/>
          <a:lstStyle/>
          <a:p>
            <a:r>
              <a:rPr lang="en-US" sz="2800" dirty="0" smtClean="0"/>
              <a:t>People who have been prescribed and trained in self administration. </a:t>
            </a:r>
          </a:p>
          <a:p>
            <a:pPr lvl="1"/>
            <a:r>
              <a:rPr lang="en-US" sz="2400" dirty="0" smtClean="0"/>
              <a:t>EMR’s </a:t>
            </a:r>
            <a:r>
              <a:rPr lang="en-US" sz="2400" dirty="0"/>
              <a:t>may assist </a:t>
            </a:r>
            <a:r>
              <a:rPr lang="en-US" sz="2400" dirty="0" smtClean="0"/>
              <a:t>in this self administration process.</a:t>
            </a:r>
            <a:endParaRPr lang="en-US" sz="2400" dirty="0"/>
          </a:p>
          <a:p>
            <a:r>
              <a:rPr lang="en-US" sz="2800" dirty="0" smtClean="0"/>
              <a:t>The EMR’s agency can carry and administer  the auto-injector:</a:t>
            </a:r>
          </a:p>
          <a:p>
            <a:pPr lvl="2"/>
            <a:r>
              <a:rPr lang="en-US" sz="2000" dirty="0" smtClean="0"/>
              <a:t> if they have been trained; and </a:t>
            </a:r>
          </a:p>
          <a:p>
            <a:pPr lvl="2"/>
            <a:r>
              <a:rPr lang="en-US" sz="2000" dirty="0" smtClean="0"/>
              <a:t>their Medical Director allows it.</a:t>
            </a:r>
            <a:endParaRPr lang="en-US" sz="2000" dirty="0"/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054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32</a:t>
            </a:fld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4786" y="1905000"/>
            <a:ext cx="296101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33</a:t>
            </a:fld>
            <a:endParaRPr lang="es-E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2632" y="1927008"/>
            <a:ext cx="5185368" cy="340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1054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16764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If you have questions, please ask prior to the quiz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Allergic Reactions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724400" cy="4525963"/>
          </a:xfrm>
        </p:spPr>
        <p:txBody>
          <a:bodyPr/>
          <a:lstStyle/>
          <a:p>
            <a:r>
              <a:rPr lang="en-US" sz="2400" dirty="0" smtClean="0"/>
              <a:t>An allergic reaction is defined as an exaggerated response of the body to a foreign substance, known as an allergen, that is trying to neutralize or get rid of that substance.</a:t>
            </a:r>
          </a:p>
          <a:p>
            <a:r>
              <a:rPr lang="en-US" sz="2200" dirty="0" smtClean="0"/>
              <a:t>Most </a:t>
            </a:r>
            <a:r>
              <a:rPr lang="en-US" sz="2200" dirty="0"/>
              <a:t>allergic reactions are unpleasant, and relatively harmless, but others can be more serious, even life threatening. These more serious reactions are referred to as </a:t>
            </a:r>
            <a:r>
              <a:rPr lang="en-US" sz="2200" i="1" dirty="0"/>
              <a:t>Anaphylaxis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Allergic reactions can be unpredictable.</a:t>
            </a:r>
          </a:p>
          <a:p>
            <a:endParaRPr lang="en-US" sz="2200" dirty="0"/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9856" y="2133600"/>
            <a:ext cx="3520744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Anaphylaxis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267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Anaphylaxis </a:t>
            </a:r>
            <a:r>
              <a:rPr lang="en-US" sz="2800" dirty="0"/>
              <a:t>is a result of exposure to </a:t>
            </a:r>
            <a:r>
              <a:rPr lang="en-US" sz="2800" dirty="0" smtClean="0"/>
              <a:t>an </a:t>
            </a:r>
            <a:r>
              <a:rPr lang="en-US" sz="2800" dirty="0"/>
              <a:t>allergen, which causes a rapid dilation of blood vessels, and </a:t>
            </a:r>
            <a:r>
              <a:rPr lang="en-US" sz="2800" dirty="0" smtClean="0"/>
              <a:t>can cause </a:t>
            </a:r>
            <a:r>
              <a:rPr lang="en-US" sz="2800" dirty="0"/>
              <a:t>hypotension.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It </a:t>
            </a:r>
            <a:r>
              <a:rPr lang="en-US" sz="2800" dirty="0"/>
              <a:t>will also </a:t>
            </a:r>
            <a:r>
              <a:rPr lang="en-US" sz="2800" dirty="0" smtClean="0"/>
              <a:t>swell respiratory </a:t>
            </a:r>
            <a:r>
              <a:rPr lang="en-US" sz="2800" dirty="0"/>
              <a:t>tissues, causing constriction of </a:t>
            </a:r>
            <a:r>
              <a:rPr lang="en-US" sz="2800" dirty="0" smtClean="0"/>
              <a:t>airways and can even cause full </a:t>
            </a:r>
            <a:r>
              <a:rPr lang="en-US" sz="2800" dirty="0"/>
              <a:t>airway obstruction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057400"/>
            <a:ext cx="389592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Anaphylaxis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267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People </a:t>
            </a:r>
            <a:r>
              <a:rPr lang="en-US" sz="2800" dirty="0"/>
              <a:t>do not have reactions the first time they are exposed to </a:t>
            </a:r>
            <a:r>
              <a:rPr lang="en-US" sz="2800" dirty="0" smtClean="0"/>
              <a:t>an allergen.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 body </a:t>
            </a:r>
            <a:r>
              <a:rPr lang="en-US" sz="2800" dirty="0"/>
              <a:t>forms antibodies to fight the allergen.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After </a:t>
            </a:r>
            <a:r>
              <a:rPr lang="en-US" sz="2800" dirty="0"/>
              <a:t>subsequent exposures, </a:t>
            </a:r>
            <a:r>
              <a:rPr lang="en-US" sz="2800" dirty="0" smtClean="0"/>
              <a:t>antibodies </a:t>
            </a:r>
            <a:r>
              <a:rPr lang="en-US" sz="2800" dirty="0"/>
              <a:t>combine with the allergen to produce the allergic response.</a:t>
            </a:r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6</a:t>
            </a:fld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0640" y="1371600"/>
            <a:ext cx="3337560" cy="2512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4191000"/>
            <a:ext cx="256222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086600" y="2438400"/>
            <a:ext cx="1219200" cy="1295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Anaphylactic Shock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1371600"/>
            <a:ext cx="4267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Anaphylaxis or Anaphylactic Shock is a severe reaction to an allergen that can be fatal if not treated immediately.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4" name="Picture 1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7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600200"/>
            <a:ext cx="369492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Causes of Allergic Reactions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3124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/>
              <a:t>Insects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Foods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Plants 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Medications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Miscellaneous</a:t>
            </a:r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2959" y="2438401"/>
            <a:ext cx="4327641" cy="165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E963F-9770-4FF8-A6A2-253B90286435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Insects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4648200" cy="4525963"/>
          </a:xfrm>
        </p:spPr>
        <p:txBody>
          <a:bodyPr/>
          <a:lstStyle/>
          <a:p>
            <a:r>
              <a:rPr lang="en-US" dirty="0"/>
              <a:t>Most common reactions come from stings from bees, wasps, yellow jackets and hornets.</a:t>
            </a:r>
          </a:p>
          <a:p>
            <a:r>
              <a:rPr lang="en-US" dirty="0" smtClean="0"/>
              <a:t>Reaction </a:t>
            </a:r>
            <a:r>
              <a:rPr lang="en-US" dirty="0"/>
              <a:t>can be rapid and </a:t>
            </a:r>
            <a:r>
              <a:rPr lang="en-US" dirty="0" smtClean="0"/>
              <a:t>severe </a:t>
            </a:r>
            <a:r>
              <a:rPr lang="en-US" dirty="0"/>
              <a:t>due to the sting being quickly absorbed into the bloodstream.</a:t>
            </a: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/>
          <a:srcRect b="7007"/>
          <a:stretch>
            <a:fillRect/>
          </a:stretch>
        </p:blipFill>
        <p:spPr bwMode="auto">
          <a:xfrm>
            <a:off x="4798423" y="2057400"/>
            <a:ext cx="388837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1000" y="5257800"/>
            <a:ext cx="940824" cy="1143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567B4-66CF-4D61-902B-05179E0E6411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329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2329</Template>
  <TotalTime>1027</TotalTime>
  <Words>2961</Words>
  <Application>Microsoft Office PowerPoint</Application>
  <PresentationFormat>On-screen Show (4:3)</PresentationFormat>
  <Paragraphs>303</Paragraphs>
  <Slides>34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Times New Roman</vt:lpstr>
      <vt:lpstr>2329</vt:lpstr>
      <vt:lpstr>Epinephrine Auto-Injector Training  for Emergency Medical Responders </vt:lpstr>
      <vt:lpstr>Objectives</vt:lpstr>
      <vt:lpstr>Signs and Symptoms</vt:lpstr>
      <vt:lpstr>Allergic Reactions</vt:lpstr>
      <vt:lpstr>Anaphylaxis</vt:lpstr>
      <vt:lpstr>Anaphylaxis</vt:lpstr>
      <vt:lpstr>Anaphylactic Shock</vt:lpstr>
      <vt:lpstr>Some Causes of Allergic Reactions</vt:lpstr>
      <vt:lpstr>Insects</vt:lpstr>
      <vt:lpstr>Food</vt:lpstr>
      <vt:lpstr>Plants</vt:lpstr>
      <vt:lpstr>Medications</vt:lpstr>
      <vt:lpstr>Medications</vt:lpstr>
      <vt:lpstr>Miscellaneous Allergens</vt:lpstr>
      <vt:lpstr>Physical Findings</vt:lpstr>
      <vt:lpstr>Physical Findings – Cont.</vt:lpstr>
      <vt:lpstr>The Epinephrine Auto-Injector</vt:lpstr>
      <vt:lpstr>The Epinephrine Auto-Injector</vt:lpstr>
      <vt:lpstr>The Epinephrine Auto-Injector</vt:lpstr>
      <vt:lpstr>Epinephrine Auto-Injector Side Effects</vt:lpstr>
      <vt:lpstr>When to use the Epi-Pen</vt:lpstr>
      <vt:lpstr>Administration of the Auto Injector</vt:lpstr>
      <vt:lpstr>PowerPoint Presentation</vt:lpstr>
      <vt:lpstr>Administration of the Auto Injector</vt:lpstr>
      <vt:lpstr>Administration of the Auto Injector</vt:lpstr>
      <vt:lpstr>Administration of the Auto Injector</vt:lpstr>
      <vt:lpstr>After Administration</vt:lpstr>
      <vt:lpstr>After Administration </vt:lpstr>
      <vt:lpstr>After Administration</vt:lpstr>
      <vt:lpstr>Storage of the  Auto-Injector</vt:lpstr>
      <vt:lpstr>Replacing the  Auto-Injector</vt:lpstr>
      <vt:lpstr>Who can use the Auto-Injector?</vt:lpstr>
      <vt:lpstr>PowerPoint Presentation</vt:lpstr>
      <vt:lpstr>PowerPoint Presentation</vt:lpstr>
    </vt:vector>
  </TitlesOfParts>
  <Company>Trans Care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Epinephrine Auto-Injector  Training Program</dc:title>
  <dc:creator>Administrator</dc:creator>
  <cp:lastModifiedBy>Pagano, Tony</cp:lastModifiedBy>
  <cp:revision>106</cp:revision>
  <dcterms:created xsi:type="dcterms:W3CDTF">2015-11-11T16:51:20Z</dcterms:created>
  <dcterms:modified xsi:type="dcterms:W3CDTF">2017-01-25T17:04:18Z</dcterms:modified>
</cp:coreProperties>
</file>