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273" r:id="rId6"/>
    <p:sldId id="275" r:id="rId7"/>
    <p:sldId id="370" r:id="rId8"/>
    <p:sldId id="371" r:id="rId9"/>
    <p:sldId id="373" r:id="rId10"/>
    <p:sldId id="448" r:id="rId11"/>
    <p:sldId id="374" r:id="rId12"/>
    <p:sldId id="376" r:id="rId13"/>
    <p:sldId id="360" r:id="rId14"/>
    <p:sldId id="384" r:id="rId15"/>
    <p:sldId id="344" r:id="rId16"/>
    <p:sldId id="375" r:id="rId17"/>
    <p:sldId id="426" r:id="rId18"/>
    <p:sldId id="377" r:id="rId19"/>
    <p:sldId id="450" r:id="rId20"/>
    <p:sldId id="378" r:id="rId21"/>
    <p:sldId id="380" r:id="rId22"/>
    <p:sldId id="465" r:id="rId23"/>
    <p:sldId id="457" r:id="rId24"/>
    <p:sldId id="451" r:id="rId25"/>
    <p:sldId id="452" r:id="rId26"/>
    <p:sldId id="281" r:id="rId27"/>
    <p:sldId id="305" r:id="rId28"/>
    <p:sldId id="453" r:id="rId29"/>
    <p:sldId id="280" r:id="rId30"/>
    <p:sldId id="296" r:id="rId31"/>
    <p:sldId id="301" r:id="rId32"/>
    <p:sldId id="282" r:id="rId33"/>
    <p:sldId id="283" r:id="rId34"/>
    <p:sldId id="284" r:id="rId35"/>
    <p:sldId id="285" r:id="rId36"/>
    <p:sldId id="300" r:id="rId37"/>
    <p:sldId id="286" r:id="rId38"/>
    <p:sldId id="287" r:id="rId39"/>
    <p:sldId id="288" r:id="rId40"/>
    <p:sldId id="454" r:id="rId41"/>
    <p:sldId id="277" r:id="rId42"/>
    <p:sldId id="302" r:id="rId43"/>
    <p:sldId id="278" r:id="rId44"/>
    <p:sldId id="289" r:id="rId45"/>
    <p:sldId id="291" r:id="rId46"/>
    <p:sldId id="293" r:id="rId47"/>
    <p:sldId id="304" r:id="rId48"/>
    <p:sldId id="298" r:id="rId49"/>
    <p:sldId id="299" r:id="rId50"/>
    <p:sldId id="279" r:id="rId51"/>
    <p:sldId id="455" r:id="rId52"/>
    <p:sldId id="458" r:id="rId53"/>
    <p:sldId id="459" r:id="rId54"/>
    <p:sldId id="464" r:id="rId55"/>
    <p:sldId id="461" r:id="rId56"/>
    <p:sldId id="460" r:id="rId57"/>
    <p:sldId id="466" r:id="rId58"/>
    <p:sldId id="462" r:id="rId59"/>
    <p:sldId id="274" r:id="rId60"/>
    <p:sldId id="27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3"/>
    <a:srgbClr val="000000"/>
    <a:srgbClr val="B1B3B6"/>
    <a:srgbClr val="E6E7E8"/>
    <a:srgbClr val="333132"/>
    <a:srgbClr val="AA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3A3C1-034B-42B1-8C84-6C3C994495F8}" v="360" dt="2021-08-24T17:38:15.340"/>
    <p1510:client id="{29792121-735A-489B-874A-39BB59AEFB28}" v="1" dt="2021-08-23T15:24:47.032"/>
    <p1510:client id="{6B50FBA1-2DD6-4766-A995-1CEDD2ED4C53}" v="24" dt="2021-09-21T15:19:00.483"/>
    <p1510:client id="{C3E9824B-8EF8-49F7-9FA4-1598BD3F3982}" v="47" dt="2021-08-12T17:36:19.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y, Danielle (Stormy)" userId="S::dfriday@dhs.in.gov::6d0916ed-bab4-46ce-a5d6-4ec12fe8ca68" providerId="AD" clId="Web-{6B50FBA1-2DD6-4766-A995-1CEDD2ED4C53}"/>
    <pc:docChg chg="modSld sldOrd">
      <pc:chgData name="Friday, Danielle (Stormy)" userId="S::dfriday@dhs.in.gov::6d0916ed-bab4-46ce-a5d6-4ec12fe8ca68" providerId="AD" clId="Web-{6B50FBA1-2DD6-4766-A995-1CEDD2ED4C53}" dt="2021-09-21T15:19:00.483" v="11"/>
      <pc:docMkLst>
        <pc:docMk/>
      </pc:docMkLst>
      <pc:sldChg chg="modSp">
        <pc:chgData name="Friday, Danielle (Stormy)" userId="S::dfriday@dhs.in.gov::6d0916ed-bab4-46ce-a5d6-4ec12fe8ca68" providerId="AD" clId="Web-{6B50FBA1-2DD6-4766-A995-1CEDD2ED4C53}" dt="2021-09-21T15:09:05.599" v="9" actId="20577"/>
        <pc:sldMkLst>
          <pc:docMk/>
          <pc:sldMk cId="3672875607" sldId="273"/>
        </pc:sldMkLst>
        <pc:spChg chg="mod">
          <ac:chgData name="Friday, Danielle (Stormy)" userId="S::dfriday@dhs.in.gov::6d0916ed-bab4-46ce-a5d6-4ec12fe8ca68" providerId="AD" clId="Web-{6B50FBA1-2DD6-4766-A995-1CEDD2ED4C53}" dt="2021-09-21T15:09:05.599" v="9" actId="20577"/>
          <ac:spMkLst>
            <pc:docMk/>
            <pc:sldMk cId="3672875607" sldId="273"/>
            <ac:spMk id="8195" creationId="{00000000-0000-0000-0000-000000000000}"/>
          </ac:spMkLst>
        </pc:spChg>
      </pc:sldChg>
      <pc:sldChg chg="ord">
        <pc:chgData name="Friday, Danielle (Stormy)" userId="S::dfriday@dhs.in.gov::6d0916ed-bab4-46ce-a5d6-4ec12fe8ca68" providerId="AD" clId="Web-{6B50FBA1-2DD6-4766-A995-1CEDD2ED4C53}" dt="2021-09-21T15:19:00.483" v="11"/>
        <pc:sldMkLst>
          <pc:docMk/>
          <pc:sldMk cId="1566924709" sldId="461"/>
        </pc:sldMkLst>
      </pc:sldChg>
      <pc:sldChg chg="ord">
        <pc:chgData name="Friday, Danielle (Stormy)" userId="S::dfriday@dhs.in.gov::6d0916ed-bab4-46ce-a5d6-4ec12fe8ca68" providerId="AD" clId="Web-{6B50FBA1-2DD6-4766-A995-1CEDD2ED4C53}" dt="2021-09-21T15:18:46.295" v="10"/>
        <pc:sldMkLst>
          <pc:docMk/>
          <pc:sldMk cId="2259271295" sldId="4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5C90E-2920-4ADB-A2A1-6E5E8135479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EFEDEA1-0190-4C89-BECD-032ED26147F3}">
      <dgm:prSet phldrT="[Text]"/>
      <dgm:spPr/>
      <dgm:t>
        <a:bodyPr/>
        <a:lstStyle/>
        <a:p>
          <a:r>
            <a:rPr lang="en-US"/>
            <a:t>Congress</a:t>
          </a:r>
        </a:p>
      </dgm:t>
    </dgm:pt>
    <dgm:pt modelId="{A9A0F542-B6A8-4980-B13D-EEB0C48AD071}" type="parTrans" cxnId="{8D9A6945-1341-4993-84A9-C0D962DD93A8}">
      <dgm:prSet/>
      <dgm:spPr/>
      <dgm:t>
        <a:bodyPr/>
        <a:lstStyle/>
        <a:p>
          <a:endParaRPr lang="en-US"/>
        </a:p>
      </dgm:t>
    </dgm:pt>
    <dgm:pt modelId="{C46FE5C3-5E0C-45B8-A593-5A7862F4A936}" type="sibTrans" cxnId="{8D9A6945-1341-4993-84A9-C0D962DD93A8}">
      <dgm:prSet/>
      <dgm:spPr/>
      <dgm:t>
        <a:bodyPr/>
        <a:lstStyle/>
        <a:p>
          <a:endParaRPr lang="en-US"/>
        </a:p>
      </dgm:t>
    </dgm:pt>
    <dgm:pt modelId="{9D64B536-EE78-40EE-901F-D6325EC3A9F8}">
      <dgm:prSet phldrT="[Text]" custT="1"/>
      <dgm:spPr/>
      <dgm:t>
        <a:bodyPr/>
        <a:lstStyle/>
        <a:p>
          <a:endParaRPr lang="en-US" sz="1000"/>
        </a:p>
      </dgm:t>
    </dgm:pt>
    <dgm:pt modelId="{F13DDCC0-909E-4AD8-A22A-E3DC851F8CEE}" type="parTrans" cxnId="{9A99E93A-6F09-4158-8485-F626F0A9B63D}">
      <dgm:prSet/>
      <dgm:spPr/>
      <dgm:t>
        <a:bodyPr/>
        <a:lstStyle/>
        <a:p>
          <a:endParaRPr lang="en-US"/>
        </a:p>
      </dgm:t>
    </dgm:pt>
    <dgm:pt modelId="{050D4167-2224-495B-B932-6F0818252E81}" type="sibTrans" cxnId="{9A99E93A-6F09-4158-8485-F626F0A9B63D}">
      <dgm:prSet/>
      <dgm:spPr/>
      <dgm:t>
        <a:bodyPr/>
        <a:lstStyle/>
        <a:p>
          <a:endParaRPr lang="en-US"/>
        </a:p>
      </dgm:t>
    </dgm:pt>
    <dgm:pt modelId="{CBD0BAFF-F412-49DB-903E-FD483BE88849}">
      <dgm:prSet phldrT="[Text]"/>
      <dgm:spPr/>
      <dgm:t>
        <a:bodyPr/>
        <a:lstStyle/>
        <a:p>
          <a:r>
            <a:rPr lang="en-US"/>
            <a:t>Office of the President</a:t>
          </a:r>
        </a:p>
      </dgm:t>
    </dgm:pt>
    <dgm:pt modelId="{51B0CC6E-9E0E-4669-9236-A9656A2AC537}" type="parTrans" cxnId="{57567473-9619-4AF7-B3FA-D40E64114940}">
      <dgm:prSet/>
      <dgm:spPr/>
      <dgm:t>
        <a:bodyPr/>
        <a:lstStyle/>
        <a:p>
          <a:endParaRPr lang="en-US"/>
        </a:p>
      </dgm:t>
    </dgm:pt>
    <dgm:pt modelId="{B2531C1F-A9E9-49EA-816D-347CC2B26DBC}" type="sibTrans" cxnId="{57567473-9619-4AF7-B3FA-D40E64114940}">
      <dgm:prSet/>
      <dgm:spPr/>
      <dgm:t>
        <a:bodyPr/>
        <a:lstStyle/>
        <a:p>
          <a:endParaRPr lang="en-US"/>
        </a:p>
      </dgm:t>
    </dgm:pt>
    <dgm:pt modelId="{0FF95FA0-2033-44F4-8762-73E1496E4F8F}">
      <dgm:prSet phldrT="[Text]" custT="1"/>
      <dgm:spPr/>
      <dgm:t>
        <a:bodyPr/>
        <a:lstStyle/>
        <a:p>
          <a:endParaRPr lang="en-US" sz="1000"/>
        </a:p>
      </dgm:t>
    </dgm:pt>
    <dgm:pt modelId="{C141919E-68C8-467D-83B3-D8276A312882}" type="parTrans" cxnId="{8B08386D-80F8-423E-9ACB-229FB0740B73}">
      <dgm:prSet/>
      <dgm:spPr/>
      <dgm:t>
        <a:bodyPr/>
        <a:lstStyle/>
        <a:p>
          <a:endParaRPr lang="en-US"/>
        </a:p>
      </dgm:t>
    </dgm:pt>
    <dgm:pt modelId="{67ADB95E-AB3D-4228-A476-1E9236D556A3}" type="sibTrans" cxnId="{8B08386D-80F8-423E-9ACB-229FB0740B73}">
      <dgm:prSet/>
      <dgm:spPr/>
      <dgm:t>
        <a:bodyPr/>
        <a:lstStyle/>
        <a:p>
          <a:endParaRPr lang="en-US"/>
        </a:p>
      </dgm:t>
    </dgm:pt>
    <dgm:pt modelId="{6E83C676-838E-4158-A67B-9E7FF9378ECF}">
      <dgm:prSet phldrT="[Text]"/>
      <dgm:spPr/>
      <dgm:t>
        <a:bodyPr/>
        <a:lstStyle/>
        <a:p>
          <a:r>
            <a:rPr lang="en-US"/>
            <a:t>Federal Agency (U.S. DHS)</a:t>
          </a:r>
        </a:p>
      </dgm:t>
    </dgm:pt>
    <dgm:pt modelId="{CFC041A5-4ED3-4D7E-B0B4-471BCA685D80}" type="parTrans" cxnId="{4E1215DA-95CB-493B-9B84-ABAB9FF86637}">
      <dgm:prSet/>
      <dgm:spPr/>
      <dgm:t>
        <a:bodyPr/>
        <a:lstStyle/>
        <a:p>
          <a:endParaRPr lang="en-US"/>
        </a:p>
      </dgm:t>
    </dgm:pt>
    <dgm:pt modelId="{D68C0A2A-E17F-4C54-983D-ED4246DCA3B0}" type="sibTrans" cxnId="{4E1215DA-95CB-493B-9B84-ABAB9FF86637}">
      <dgm:prSet/>
      <dgm:spPr/>
      <dgm:t>
        <a:bodyPr/>
        <a:lstStyle/>
        <a:p>
          <a:endParaRPr lang="en-US"/>
        </a:p>
      </dgm:t>
    </dgm:pt>
    <dgm:pt modelId="{1CCB40C0-EB8F-45FF-9F3E-BC0E23CA1542}">
      <dgm:prSet phldrT="[Text]" custT="1"/>
      <dgm:spPr/>
      <dgm:t>
        <a:bodyPr/>
        <a:lstStyle/>
        <a:p>
          <a:endParaRPr lang="en-US" sz="1000"/>
        </a:p>
      </dgm:t>
    </dgm:pt>
    <dgm:pt modelId="{3F2AA4AE-9114-4470-B37B-9E52591460CA}" type="parTrans" cxnId="{B971F323-1BD6-4862-85AE-7F542ABE4C45}">
      <dgm:prSet/>
      <dgm:spPr/>
      <dgm:t>
        <a:bodyPr/>
        <a:lstStyle/>
        <a:p>
          <a:endParaRPr lang="en-US"/>
        </a:p>
      </dgm:t>
    </dgm:pt>
    <dgm:pt modelId="{9D6C0AE4-0A09-496C-9675-95275F987774}" type="sibTrans" cxnId="{B971F323-1BD6-4862-85AE-7F542ABE4C45}">
      <dgm:prSet/>
      <dgm:spPr/>
      <dgm:t>
        <a:bodyPr/>
        <a:lstStyle/>
        <a:p>
          <a:endParaRPr lang="en-US"/>
        </a:p>
      </dgm:t>
    </dgm:pt>
    <dgm:pt modelId="{9CCC0618-E7BB-4822-B872-FB173FB8F83E}">
      <dgm:prSet/>
      <dgm:spPr/>
      <dgm:t>
        <a:bodyPr/>
        <a:lstStyle/>
        <a:p>
          <a:r>
            <a:rPr lang="en-US"/>
            <a:t>Awarding Division of U.S. DHS (FEMA)</a:t>
          </a:r>
        </a:p>
      </dgm:t>
    </dgm:pt>
    <dgm:pt modelId="{F480FA5C-6C27-446D-AA2D-1BA8A7AC9F7C}" type="parTrans" cxnId="{8AD2EF80-5026-4340-AAF8-1C5FC669D97D}">
      <dgm:prSet/>
      <dgm:spPr/>
      <dgm:t>
        <a:bodyPr/>
        <a:lstStyle/>
        <a:p>
          <a:endParaRPr lang="en-US"/>
        </a:p>
      </dgm:t>
    </dgm:pt>
    <dgm:pt modelId="{86514346-05C5-4F24-ACE4-DC4399367F9F}" type="sibTrans" cxnId="{8AD2EF80-5026-4340-AAF8-1C5FC669D97D}">
      <dgm:prSet/>
      <dgm:spPr/>
      <dgm:t>
        <a:bodyPr/>
        <a:lstStyle/>
        <a:p>
          <a:endParaRPr lang="en-US"/>
        </a:p>
      </dgm:t>
    </dgm:pt>
    <dgm:pt modelId="{0456EA12-5A04-4FF3-82F6-27C84C6C9300}">
      <dgm:prSet/>
      <dgm:spPr/>
      <dgm:t>
        <a:bodyPr/>
        <a:lstStyle/>
        <a:p>
          <a:r>
            <a:rPr lang="en-US"/>
            <a:t>State Administrating Agency (IDHS)</a:t>
          </a:r>
        </a:p>
      </dgm:t>
    </dgm:pt>
    <dgm:pt modelId="{919BD348-EE1C-40F9-9293-3BA2496347B7}" type="parTrans" cxnId="{24FA920B-3336-43F8-A1DB-5502FA0D6800}">
      <dgm:prSet/>
      <dgm:spPr/>
      <dgm:t>
        <a:bodyPr/>
        <a:lstStyle/>
        <a:p>
          <a:endParaRPr lang="en-US"/>
        </a:p>
      </dgm:t>
    </dgm:pt>
    <dgm:pt modelId="{D62AB848-6936-4954-90B9-19282B919612}" type="sibTrans" cxnId="{24FA920B-3336-43F8-A1DB-5502FA0D6800}">
      <dgm:prSet/>
      <dgm:spPr/>
      <dgm:t>
        <a:bodyPr/>
        <a:lstStyle/>
        <a:p>
          <a:endParaRPr lang="en-US"/>
        </a:p>
      </dgm:t>
    </dgm:pt>
    <dgm:pt modelId="{603173BF-3A21-4E8E-9DF7-029625A9498D}">
      <dgm:prSet custT="1"/>
      <dgm:spPr/>
      <dgm:t>
        <a:bodyPr/>
        <a:lstStyle/>
        <a:p>
          <a:endParaRPr lang="en-US" sz="1000"/>
        </a:p>
      </dgm:t>
    </dgm:pt>
    <dgm:pt modelId="{4FCDF53C-BA48-432B-A6D6-9E314CE26E02}" type="parTrans" cxnId="{85B12288-3F69-4465-9D69-BA09972A072B}">
      <dgm:prSet/>
      <dgm:spPr/>
      <dgm:t>
        <a:bodyPr/>
        <a:lstStyle/>
        <a:p>
          <a:endParaRPr lang="en-US"/>
        </a:p>
      </dgm:t>
    </dgm:pt>
    <dgm:pt modelId="{17A960DC-8749-4942-B408-6934F0C5D2AE}" type="sibTrans" cxnId="{85B12288-3F69-4465-9D69-BA09972A072B}">
      <dgm:prSet/>
      <dgm:spPr/>
      <dgm:t>
        <a:bodyPr/>
        <a:lstStyle/>
        <a:p>
          <a:endParaRPr lang="en-US"/>
        </a:p>
      </dgm:t>
    </dgm:pt>
    <dgm:pt modelId="{AD2EEB3E-9AFF-4F4F-86D9-C30CA2B3416D}">
      <dgm:prSet custT="1"/>
      <dgm:spPr/>
      <dgm:t>
        <a:bodyPr/>
        <a:lstStyle/>
        <a:p>
          <a:r>
            <a:rPr lang="en-US" sz="1000"/>
            <a:t>Local Sub-grants</a:t>
          </a:r>
        </a:p>
      </dgm:t>
    </dgm:pt>
    <dgm:pt modelId="{9C1F15A2-92A7-4372-AE09-16C2668E89A1}" type="parTrans" cxnId="{ECAC0471-60ED-4159-A453-C885BFAB2786}">
      <dgm:prSet/>
      <dgm:spPr/>
      <dgm:t>
        <a:bodyPr/>
        <a:lstStyle/>
        <a:p>
          <a:endParaRPr lang="en-US"/>
        </a:p>
      </dgm:t>
    </dgm:pt>
    <dgm:pt modelId="{E5F2BE4E-02C1-4275-B84E-A4E57C509ADC}" type="sibTrans" cxnId="{ECAC0471-60ED-4159-A453-C885BFAB2786}">
      <dgm:prSet/>
      <dgm:spPr/>
      <dgm:t>
        <a:bodyPr/>
        <a:lstStyle/>
        <a:p>
          <a:endParaRPr lang="en-US"/>
        </a:p>
      </dgm:t>
    </dgm:pt>
    <dgm:pt modelId="{E46BAB04-9F53-4346-B3AF-F7E84A59C07A}">
      <dgm:prSet/>
      <dgm:spPr/>
      <dgm:t>
        <a:bodyPr/>
        <a:lstStyle/>
        <a:p>
          <a:r>
            <a:rPr lang="en-US"/>
            <a:t>Office of the Governor</a:t>
          </a:r>
        </a:p>
      </dgm:t>
    </dgm:pt>
    <dgm:pt modelId="{2F906135-C865-4656-A996-378049AA48E8}" type="parTrans" cxnId="{F3C689CE-BE09-4ADA-87A1-CA5C0116E086}">
      <dgm:prSet/>
      <dgm:spPr/>
      <dgm:t>
        <a:bodyPr/>
        <a:lstStyle/>
        <a:p>
          <a:endParaRPr lang="en-US"/>
        </a:p>
      </dgm:t>
    </dgm:pt>
    <dgm:pt modelId="{F9264C8E-B97B-4B16-9275-798277B21F80}" type="sibTrans" cxnId="{F3C689CE-BE09-4ADA-87A1-CA5C0116E086}">
      <dgm:prSet/>
      <dgm:spPr/>
      <dgm:t>
        <a:bodyPr/>
        <a:lstStyle/>
        <a:p>
          <a:endParaRPr lang="en-US"/>
        </a:p>
      </dgm:t>
    </dgm:pt>
    <dgm:pt modelId="{0D0CCE5A-7573-4CE1-AD6B-212609BEE132}">
      <dgm:prSet/>
      <dgm:spPr/>
      <dgm:t>
        <a:bodyPr/>
        <a:lstStyle/>
        <a:p>
          <a:endParaRPr lang="en-US"/>
        </a:p>
      </dgm:t>
    </dgm:pt>
    <dgm:pt modelId="{04397743-9EC0-4859-AC7D-80CA84EADFCA}" type="parTrans" cxnId="{07619D82-3617-4902-A1B0-872D427173EE}">
      <dgm:prSet/>
      <dgm:spPr/>
      <dgm:t>
        <a:bodyPr/>
        <a:lstStyle/>
        <a:p>
          <a:endParaRPr lang="en-US"/>
        </a:p>
      </dgm:t>
    </dgm:pt>
    <dgm:pt modelId="{D6AC68F3-E721-46AC-BF2C-616EBCFFFB36}" type="sibTrans" cxnId="{07619D82-3617-4902-A1B0-872D427173EE}">
      <dgm:prSet/>
      <dgm:spPr/>
      <dgm:t>
        <a:bodyPr/>
        <a:lstStyle/>
        <a:p>
          <a:endParaRPr lang="en-US"/>
        </a:p>
      </dgm:t>
    </dgm:pt>
    <dgm:pt modelId="{A345BC9A-3346-443C-A9FA-D4477F73C9BE}">
      <dgm:prSet custT="1"/>
      <dgm:spPr/>
      <dgm:t>
        <a:bodyPr/>
        <a:lstStyle/>
        <a:p>
          <a:endParaRPr lang="en-US" sz="1000"/>
        </a:p>
      </dgm:t>
    </dgm:pt>
    <dgm:pt modelId="{249E6D06-3119-4747-884A-27C0E73517F5}" type="parTrans" cxnId="{09DC6215-D734-4E7B-84DD-2D6FF1E32237}">
      <dgm:prSet/>
      <dgm:spPr/>
      <dgm:t>
        <a:bodyPr/>
        <a:lstStyle/>
        <a:p>
          <a:endParaRPr lang="en-US"/>
        </a:p>
      </dgm:t>
    </dgm:pt>
    <dgm:pt modelId="{ED83646F-94EE-4257-8A9A-9828944F9D32}" type="sibTrans" cxnId="{09DC6215-D734-4E7B-84DD-2D6FF1E32237}">
      <dgm:prSet/>
      <dgm:spPr/>
      <dgm:t>
        <a:bodyPr/>
        <a:lstStyle/>
        <a:p>
          <a:endParaRPr lang="en-US"/>
        </a:p>
      </dgm:t>
    </dgm:pt>
    <dgm:pt modelId="{51E3CC68-9052-4007-BFBC-D5BB06136EA1}" type="pres">
      <dgm:prSet presAssocID="{0185C90E-2920-4ADB-A2A1-6E5E8135479D}" presName="rootnode" presStyleCnt="0">
        <dgm:presLayoutVars>
          <dgm:chMax/>
          <dgm:chPref/>
          <dgm:dir/>
          <dgm:animLvl val="lvl"/>
        </dgm:presLayoutVars>
      </dgm:prSet>
      <dgm:spPr/>
    </dgm:pt>
    <dgm:pt modelId="{C7AB0E79-3EFA-4BE1-AD9E-ABFC39A762CC}" type="pres">
      <dgm:prSet presAssocID="{CEFEDEA1-0190-4C89-BECD-032ED26147F3}" presName="composite" presStyleCnt="0"/>
      <dgm:spPr/>
    </dgm:pt>
    <dgm:pt modelId="{CB62CD1E-31DD-4450-B2B8-D9E2E94A07D2}" type="pres">
      <dgm:prSet presAssocID="{CEFEDEA1-0190-4C89-BECD-032ED26147F3}" presName="bentUpArrow1" presStyleLbl="alignImgPlace1" presStyleIdx="0" presStyleCnt="6"/>
      <dgm:spPr/>
    </dgm:pt>
    <dgm:pt modelId="{F4E5B803-BF9B-4A63-A8DD-73CDBCCE801A}" type="pres">
      <dgm:prSet presAssocID="{CEFEDEA1-0190-4C89-BECD-032ED26147F3}" presName="ParentText" presStyleLbl="node1" presStyleIdx="0" presStyleCnt="7">
        <dgm:presLayoutVars>
          <dgm:chMax val="1"/>
          <dgm:chPref val="1"/>
          <dgm:bulletEnabled val="1"/>
        </dgm:presLayoutVars>
      </dgm:prSet>
      <dgm:spPr/>
    </dgm:pt>
    <dgm:pt modelId="{FA9A3A6D-2150-411F-B0F3-9A04070B938D}" type="pres">
      <dgm:prSet presAssocID="{CEFEDEA1-0190-4C89-BECD-032ED26147F3}" presName="ChildText" presStyleLbl="revTx" presStyleIdx="0" presStyleCnt="6" custScaleX="170117" custLinFactNeighborX="40415" custLinFactNeighborY="542">
        <dgm:presLayoutVars>
          <dgm:chMax val="0"/>
          <dgm:chPref val="0"/>
          <dgm:bulletEnabled val="1"/>
        </dgm:presLayoutVars>
      </dgm:prSet>
      <dgm:spPr/>
    </dgm:pt>
    <dgm:pt modelId="{AD1A2120-7040-46E2-8283-D1E477D4FDFA}" type="pres">
      <dgm:prSet presAssocID="{C46FE5C3-5E0C-45B8-A593-5A7862F4A936}" presName="sibTrans" presStyleCnt="0"/>
      <dgm:spPr/>
    </dgm:pt>
    <dgm:pt modelId="{D2500CC1-6B8D-47BD-AA66-ABA1ACF8C7FF}" type="pres">
      <dgm:prSet presAssocID="{CBD0BAFF-F412-49DB-903E-FD483BE88849}" presName="composite" presStyleCnt="0"/>
      <dgm:spPr/>
    </dgm:pt>
    <dgm:pt modelId="{D172656B-E8F5-4AEA-886F-EB3345611542}" type="pres">
      <dgm:prSet presAssocID="{CBD0BAFF-F412-49DB-903E-FD483BE88849}" presName="bentUpArrow1" presStyleLbl="alignImgPlace1" presStyleIdx="1" presStyleCnt="6"/>
      <dgm:spPr/>
    </dgm:pt>
    <dgm:pt modelId="{6B20E30D-DC22-4B4D-A5EF-B2CE6E0C9893}" type="pres">
      <dgm:prSet presAssocID="{CBD0BAFF-F412-49DB-903E-FD483BE88849}" presName="ParentText" presStyleLbl="node1" presStyleIdx="1" presStyleCnt="7">
        <dgm:presLayoutVars>
          <dgm:chMax val="1"/>
          <dgm:chPref val="1"/>
          <dgm:bulletEnabled val="1"/>
        </dgm:presLayoutVars>
      </dgm:prSet>
      <dgm:spPr/>
    </dgm:pt>
    <dgm:pt modelId="{39188A42-BD1F-4A5D-8EED-7A4E953E4397}" type="pres">
      <dgm:prSet presAssocID="{CBD0BAFF-F412-49DB-903E-FD483BE88849}" presName="ChildText" presStyleLbl="revTx" presStyleIdx="1" presStyleCnt="6" custScaleX="137903" custLinFactNeighborX="21532" custLinFactNeighborY="-5437">
        <dgm:presLayoutVars>
          <dgm:chMax val="0"/>
          <dgm:chPref val="0"/>
          <dgm:bulletEnabled val="1"/>
        </dgm:presLayoutVars>
      </dgm:prSet>
      <dgm:spPr/>
    </dgm:pt>
    <dgm:pt modelId="{6038383F-F918-4E2A-A3D0-41B0409187C5}" type="pres">
      <dgm:prSet presAssocID="{B2531C1F-A9E9-49EA-816D-347CC2B26DBC}" presName="sibTrans" presStyleCnt="0"/>
      <dgm:spPr/>
    </dgm:pt>
    <dgm:pt modelId="{3CA4C62F-B49A-4FB7-9317-E8A26C29E29C}" type="pres">
      <dgm:prSet presAssocID="{6E83C676-838E-4158-A67B-9E7FF9378ECF}" presName="composite" presStyleCnt="0"/>
      <dgm:spPr/>
    </dgm:pt>
    <dgm:pt modelId="{D78B9118-8932-4A3B-A017-AD23A7E1C971}" type="pres">
      <dgm:prSet presAssocID="{6E83C676-838E-4158-A67B-9E7FF9378ECF}" presName="bentUpArrow1" presStyleLbl="alignImgPlace1" presStyleIdx="2" presStyleCnt="6"/>
      <dgm:spPr/>
    </dgm:pt>
    <dgm:pt modelId="{651FE642-26B7-4326-B09C-88F96DBEE9EF}" type="pres">
      <dgm:prSet presAssocID="{6E83C676-838E-4158-A67B-9E7FF9378ECF}" presName="ParentText" presStyleLbl="node1" presStyleIdx="2" presStyleCnt="7">
        <dgm:presLayoutVars>
          <dgm:chMax val="1"/>
          <dgm:chPref val="1"/>
          <dgm:bulletEnabled val="1"/>
        </dgm:presLayoutVars>
      </dgm:prSet>
      <dgm:spPr/>
    </dgm:pt>
    <dgm:pt modelId="{67823B90-8C20-4460-96EB-4236264573DB}" type="pres">
      <dgm:prSet presAssocID="{6E83C676-838E-4158-A67B-9E7FF9378ECF}" presName="ChildText" presStyleLbl="revTx" presStyleIdx="2" presStyleCnt="6" custScaleX="258205" custScaleY="129530" custLinFactNeighborX="87911" custLinFactNeighborY="-5691">
        <dgm:presLayoutVars>
          <dgm:chMax val="0"/>
          <dgm:chPref val="0"/>
          <dgm:bulletEnabled val="1"/>
        </dgm:presLayoutVars>
      </dgm:prSet>
      <dgm:spPr/>
    </dgm:pt>
    <dgm:pt modelId="{2BE9BC03-F2F2-4B32-8A9D-C79384B83BC7}" type="pres">
      <dgm:prSet presAssocID="{D68C0A2A-E17F-4C54-983D-ED4246DCA3B0}" presName="sibTrans" presStyleCnt="0"/>
      <dgm:spPr/>
    </dgm:pt>
    <dgm:pt modelId="{E6B34A99-E213-4509-A652-1E41F38ADB1F}" type="pres">
      <dgm:prSet presAssocID="{9CCC0618-E7BB-4822-B872-FB173FB8F83E}" presName="composite" presStyleCnt="0"/>
      <dgm:spPr/>
    </dgm:pt>
    <dgm:pt modelId="{0331FD17-CFC2-420E-8D61-A2A5629C54D8}" type="pres">
      <dgm:prSet presAssocID="{9CCC0618-E7BB-4822-B872-FB173FB8F83E}" presName="bentUpArrow1" presStyleLbl="alignImgPlace1" presStyleIdx="3" presStyleCnt="6"/>
      <dgm:spPr/>
    </dgm:pt>
    <dgm:pt modelId="{9FBB7AA2-FAE7-4645-A689-DDF2DE39FCC1}" type="pres">
      <dgm:prSet presAssocID="{9CCC0618-E7BB-4822-B872-FB173FB8F83E}" presName="ParentText" presStyleLbl="node1" presStyleIdx="3" presStyleCnt="7">
        <dgm:presLayoutVars>
          <dgm:chMax val="1"/>
          <dgm:chPref val="1"/>
          <dgm:bulletEnabled val="1"/>
        </dgm:presLayoutVars>
      </dgm:prSet>
      <dgm:spPr/>
    </dgm:pt>
    <dgm:pt modelId="{F9E4F259-7317-4F64-AD58-579D54A87AA9}" type="pres">
      <dgm:prSet presAssocID="{9CCC0618-E7BB-4822-B872-FB173FB8F83E}" presName="ChildText" presStyleLbl="revTx" presStyleIdx="3" presStyleCnt="6" custScaleX="180165" custLinFactNeighborX="45408" custLinFactNeighborY="-5401">
        <dgm:presLayoutVars>
          <dgm:chMax val="0"/>
          <dgm:chPref val="0"/>
          <dgm:bulletEnabled val="1"/>
        </dgm:presLayoutVars>
      </dgm:prSet>
      <dgm:spPr/>
    </dgm:pt>
    <dgm:pt modelId="{481DFFC1-1D00-4744-B7A7-86810EAB233B}" type="pres">
      <dgm:prSet presAssocID="{86514346-05C5-4F24-ACE4-DC4399367F9F}" presName="sibTrans" presStyleCnt="0"/>
      <dgm:spPr/>
    </dgm:pt>
    <dgm:pt modelId="{6F8CEDF0-5DB5-4F8C-92CC-D5FA67310F0E}" type="pres">
      <dgm:prSet presAssocID="{E46BAB04-9F53-4346-B3AF-F7E84A59C07A}" presName="composite" presStyleCnt="0"/>
      <dgm:spPr/>
    </dgm:pt>
    <dgm:pt modelId="{7778BBB3-5FFF-4770-961F-A1BF014D1391}" type="pres">
      <dgm:prSet presAssocID="{E46BAB04-9F53-4346-B3AF-F7E84A59C07A}" presName="bentUpArrow1" presStyleLbl="alignImgPlace1" presStyleIdx="4" presStyleCnt="6"/>
      <dgm:spPr/>
    </dgm:pt>
    <dgm:pt modelId="{AEFA0FB9-C95C-4DBB-B9D1-87C6A8803193}" type="pres">
      <dgm:prSet presAssocID="{E46BAB04-9F53-4346-B3AF-F7E84A59C07A}" presName="ParentText" presStyleLbl="node1" presStyleIdx="4" presStyleCnt="7">
        <dgm:presLayoutVars>
          <dgm:chMax val="1"/>
          <dgm:chPref val="1"/>
          <dgm:bulletEnabled val="1"/>
        </dgm:presLayoutVars>
      </dgm:prSet>
      <dgm:spPr/>
    </dgm:pt>
    <dgm:pt modelId="{7F8890EE-EE3A-489A-9778-775ACBF553D9}" type="pres">
      <dgm:prSet presAssocID="{E46BAB04-9F53-4346-B3AF-F7E84A59C07A}" presName="ChildText" presStyleLbl="revTx" presStyleIdx="4" presStyleCnt="6" custScaleX="218884" custLinFactNeighborX="65591" custLinFactNeighborY="-9322">
        <dgm:presLayoutVars>
          <dgm:chMax val="0"/>
          <dgm:chPref val="0"/>
          <dgm:bulletEnabled val="1"/>
        </dgm:presLayoutVars>
      </dgm:prSet>
      <dgm:spPr/>
    </dgm:pt>
    <dgm:pt modelId="{5E93A898-4ED8-40AD-B5D8-0AB46578D7E2}" type="pres">
      <dgm:prSet presAssocID="{F9264C8E-B97B-4B16-9275-798277B21F80}" presName="sibTrans" presStyleCnt="0"/>
      <dgm:spPr/>
    </dgm:pt>
    <dgm:pt modelId="{346F9E16-373E-44AE-A783-4219C7552309}" type="pres">
      <dgm:prSet presAssocID="{0456EA12-5A04-4FF3-82F6-27C84C6C9300}" presName="composite" presStyleCnt="0"/>
      <dgm:spPr/>
    </dgm:pt>
    <dgm:pt modelId="{F08F0563-1E64-450F-8534-E429CDB9C701}" type="pres">
      <dgm:prSet presAssocID="{0456EA12-5A04-4FF3-82F6-27C84C6C9300}" presName="bentUpArrow1" presStyleLbl="alignImgPlace1" presStyleIdx="5" presStyleCnt="6"/>
      <dgm:spPr/>
    </dgm:pt>
    <dgm:pt modelId="{3A13FAB4-35E9-4435-8580-E18243AB4AD9}" type="pres">
      <dgm:prSet presAssocID="{0456EA12-5A04-4FF3-82F6-27C84C6C9300}" presName="ParentText" presStyleLbl="node1" presStyleIdx="5" presStyleCnt="7">
        <dgm:presLayoutVars>
          <dgm:chMax val="1"/>
          <dgm:chPref val="1"/>
          <dgm:bulletEnabled val="1"/>
        </dgm:presLayoutVars>
      </dgm:prSet>
      <dgm:spPr/>
    </dgm:pt>
    <dgm:pt modelId="{5191AA8D-1061-4D88-A44E-0D78B8C305D3}" type="pres">
      <dgm:prSet presAssocID="{0456EA12-5A04-4FF3-82F6-27C84C6C9300}" presName="ChildText" presStyleLbl="revTx" presStyleIdx="5" presStyleCnt="6">
        <dgm:presLayoutVars>
          <dgm:chMax val="0"/>
          <dgm:chPref val="0"/>
          <dgm:bulletEnabled val="1"/>
        </dgm:presLayoutVars>
      </dgm:prSet>
      <dgm:spPr/>
    </dgm:pt>
    <dgm:pt modelId="{FD94E7DF-FC9B-4039-B0EC-6EE2CAED8B45}" type="pres">
      <dgm:prSet presAssocID="{D62AB848-6936-4954-90B9-19282B919612}" presName="sibTrans" presStyleCnt="0"/>
      <dgm:spPr/>
    </dgm:pt>
    <dgm:pt modelId="{2D867427-9C0A-4031-AF1C-9160C2D7B6C5}" type="pres">
      <dgm:prSet presAssocID="{AD2EEB3E-9AFF-4F4F-86D9-C30CA2B3416D}" presName="composite" presStyleCnt="0"/>
      <dgm:spPr/>
    </dgm:pt>
    <dgm:pt modelId="{BF5D5B30-CCF2-473D-B357-9EAC17F4B96D}" type="pres">
      <dgm:prSet presAssocID="{AD2EEB3E-9AFF-4F4F-86D9-C30CA2B3416D}" presName="ParentText" presStyleLbl="node1" presStyleIdx="6" presStyleCnt="7">
        <dgm:presLayoutVars>
          <dgm:chMax val="1"/>
          <dgm:chPref val="1"/>
          <dgm:bulletEnabled val="1"/>
        </dgm:presLayoutVars>
      </dgm:prSet>
      <dgm:spPr/>
    </dgm:pt>
  </dgm:ptLst>
  <dgm:cxnLst>
    <dgm:cxn modelId="{24FA920B-3336-43F8-A1DB-5502FA0D6800}" srcId="{0185C90E-2920-4ADB-A2A1-6E5E8135479D}" destId="{0456EA12-5A04-4FF3-82F6-27C84C6C9300}" srcOrd="5" destOrd="0" parTransId="{919BD348-EE1C-40F9-9293-3BA2496347B7}" sibTransId="{D62AB848-6936-4954-90B9-19282B919612}"/>
    <dgm:cxn modelId="{09DC6215-D734-4E7B-84DD-2D6FF1E32237}" srcId="{0456EA12-5A04-4FF3-82F6-27C84C6C9300}" destId="{A345BC9A-3346-443C-A9FA-D4477F73C9BE}" srcOrd="0" destOrd="0" parTransId="{249E6D06-3119-4747-884A-27C0E73517F5}" sibTransId="{ED83646F-94EE-4257-8A9A-9828944F9D32}"/>
    <dgm:cxn modelId="{B971F323-1BD6-4862-85AE-7F542ABE4C45}" srcId="{6E83C676-838E-4158-A67B-9E7FF9378ECF}" destId="{1CCB40C0-EB8F-45FF-9F3E-BC0E23CA1542}" srcOrd="0" destOrd="0" parTransId="{3F2AA4AE-9114-4470-B37B-9E52591460CA}" sibTransId="{9D6C0AE4-0A09-496C-9675-95275F987774}"/>
    <dgm:cxn modelId="{EEC16627-D1D9-4B1C-83C4-D22EDF6936F6}" type="presOf" srcId="{E46BAB04-9F53-4346-B3AF-F7E84A59C07A}" destId="{AEFA0FB9-C95C-4DBB-B9D1-87C6A8803193}" srcOrd="0" destOrd="0" presId="urn:microsoft.com/office/officeart/2005/8/layout/StepDownProcess"/>
    <dgm:cxn modelId="{D478903A-9C08-4301-861F-3E5644C603C8}" type="presOf" srcId="{0D0CCE5A-7573-4CE1-AD6B-212609BEE132}" destId="{7F8890EE-EE3A-489A-9778-775ACBF553D9}" srcOrd="0" destOrd="0" presId="urn:microsoft.com/office/officeart/2005/8/layout/StepDownProcess"/>
    <dgm:cxn modelId="{9A99E93A-6F09-4158-8485-F626F0A9B63D}" srcId="{CEFEDEA1-0190-4C89-BECD-032ED26147F3}" destId="{9D64B536-EE78-40EE-901F-D6325EC3A9F8}" srcOrd="0" destOrd="0" parTransId="{F13DDCC0-909E-4AD8-A22A-E3DC851F8CEE}" sibTransId="{050D4167-2224-495B-B932-6F0818252E81}"/>
    <dgm:cxn modelId="{5750033F-6ABA-43D3-96BE-762EFEEDC1BC}" type="presOf" srcId="{0456EA12-5A04-4FF3-82F6-27C84C6C9300}" destId="{3A13FAB4-35E9-4435-8580-E18243AB4AD9}" srcOrd="0" destOrd="0" presId="urn:microsoft.com/office/officeart/2005/8/layout/StepDownProcess"/>
    <dgm:cxn modelId="{1873FF64-7E7A-4CF6-9171-F944E2852850}" type="presOf" srcId="{1CCB40C0-EB8F-45FF-9F3E-BC0E23CA1542}" destId="{67823B90-8C20-4460-96EB-4236264573DB}" srcOrd="0" destOrd="0" presId="urn:microsoft.com/office/officeart/2005/8/layout/StepDownProcess"/>
    <dgm:cxn modelId="{8D9A6945-1341-4993-84A9-C0D962DD93A8}" srcId="{0185C90E-2920-4ADB-A2A1-6E5E8135479D}" destId="{CEFEDEA1-0190-4C89-BECD-032ED26147F3}" srcOrd="0" destOrd="0" parTransId="{A9A0F542-B6A8-4980-B13D-EEB0C48AD071}" sibTransId="{C46FE5C3-5E0C-45B8-A593-5A7862F4A936}"/>
    <dgm:cxn modelId="{8B08386D-80F8-423E-9ACB-229FB0740B73}" srcId="{CBD0BAFF-F412-49DB-903E-FD483BE88849}" destId="{0FF95FA0-2033-44F4-8762-73E1496E4F8F}" srcOrd="0" destOrd="0" parTransId="{C141919E-68C8-467D-83B3-D8276A312882}" sibTransId="{67ADB95E-AB3D-4228-A476-1E9236D556A3}"/>
    <dgm:cxn modelId="{ECAC0471-60ED-4159-A453-C885BFAB2786}" srcId="{0185C90E-2920-4ADB-A2A1-6E5E8135479D}" destId="{AD2EEB3E-9AFF-4F4F-86D9-C30CA2B3416D}" srcOrd="6" destOrd="0" parTransId="{9C1F15A2-92A7-4372-AE09-16C2668E89A1}" sibTransId="{E5F2BE4E-02C1-4275-B84E-A4E57C509ADC}"/>
    <dgm:cxn modelId="{ABBF1972-561C-464E-B4E2-BB66A4FC5B37}" type="presOf" srcId="{6E83C676-838E-4158-A67B-9E7FF9378ECF}" destId="{651FE642-26B7-4326-B09C-88F96DBEE9EF}" srcOrd="0" destOrd="0" presId="urn:microsoft.com/office/officeart/2005/8/layout/StepDownProcess"/>
    <dgm:cxn modelId="{57567473-9619-4AF7-B3FA-D40E64114940}" srcId="{0185C90E-2920-4ADB-A2A1-6E5E8135479D}" destId="{CBD0BAFF-F412-49DB-903E-FD483BE88849}" srcOrd="1" destOrd="0" parTransId="{51B0CC6E-9E0E-4669-9236-A9656A2AC537}" sibTransId="{B2531C1F-A9E9-49EA-816D-347CC2B26DBC}"/>
    <dgm:cxn modelId="{E9A2E474-7E75-4948-A887-0E1D2254A6C3}" type="presOf" srcId="{0185C90E-2920-4ADB-A2A1-6E5E8135479D}" destId="{51E3CC68-9052-4007-BFBC-D5BB06136EA1}" srcOrd="0" destOrd="0" presId="urn:microsoft.com/office/officeart/2005/8/layout/StepDownProcess"/>
    <dgm:cxn modelId="{605BC279-C2F4-4778-BC56-ACF8B54D51E7}" type="presOf" srcId="{AD2EEB3E-9AFF-4F4F-86D9-C30CA2B3416D}" destId="{BF5D5B30-CCF2-473D-B357-9EAC17F4B96D}" srcOrd="0" destOrd="0" presId="urn:microsoft.com/office/officeart/2005/8/layout/StepDownProcess"/>
    <dgm:cxn modelId="{8AD2EF80-5026-4340-AAF8-1C5FC669D97D}" srcId="{0185C90E-2920-4ADB-A2A1-6E5E8135479D}" destId="{9CCC0618-E7BB-4822-B872-FB173FB8F83E}" srcOrd="3" destOrd="0" parTransId="{F480FA5C-6C27-446D-AA2D-1BA8A7AC9F7C}" sibTransId="{86514346-05C5-4F24-ACE4-DC4399367F9F}"/>
    <dgm:cxn modelId="{07619D82-3617-4902-A1B0-872D427173EE}" srcId="{E46BAB04-9F53-4346-B3AF-F7E84A59C07A}" destId="{0D0CCE5A-7573-4CE1-AD6B-212609BEE132}" srcOrd="0" destOrd="0" parTransId="{04397743-9EC0-4859-AC7D-80CA84EADFCA}" sibTransId="{D6AC68F3-E721-46AC-BF2C-616EBCFFFB36}"/>
    <dgm:cxn modelId="{85B12288-3F69-4465-9D69-BA09972A072B}" srcId="{9CCC0618-E7BB-4822-B872-FB173FB8F83E}" destId="{603173BF-3A21-4E8E-9DF7-029625A9498D}" srcOrd="0" destOrd="0" parTransId="{4FCDF53C-BA48-432B-A6D6-9E314CE26E02}" sibTransId="{17A960DC-8749-4942-B408-6934F0C5D2AE}"/>
    <dgm:cxn modelId="{B52737B4-93EE-43CC-9EB3-CF427B124BA7}" type="presOf" srcId="{603173BF-3A21-4E8E-9DF7-029625A9498D}" destId="{F9E4F259-7317-4F64-AD58-579D54A87AA9}" srcOrd="0" destOrd="0" presId="urn:microsoft.com/office/officeart/2005/8/layout/StepDownProcess"/>
    <dgm:cxn modelId="{153CBDBC-2D6F-48F9-B51F-3D7F98C360E8}" type="presOf" srcId="{A345BC9A-3346-443C-A9FA-D4477F73C9BE}" destId="{5191AA8D-1061-4D88-A44E-0D78B8C305D3}" srcOrd="0" destOrd="0" presId="urn:microsoft.com/office/officeart/2005/8/layout/StepDownProcess"/>
    <dgm:cxn modelId="{F3C689CE-BE09-4ADA-87A1-CA5C0116E086}" srcId="{0185C90E-2920-4ADB-A2A1-6E5E8135479D}" destId="{E46BAB04-9F53-4346-B3AF-F7E84A59C07A}" srcOrd="4" destOrd="0" parTransId="{2F906135-C865-4656-A996-378049AA48E8}" sibTransId="{F9264C8E-B97B-4B16-9275-798277B21F80}"/>
    <dgm:cxn modelId="{893CF3D1-C0D1-4961-BB58-6785E6A004E9}" type="presOf" srcId="{0FF95FA0-2033-44F4-8762-73E1496E4F8F}" destId="{39188A42-BD1F-4A5D-8EED-7A4E953E4397}" srcOrd="0" destOrd="0" presId="urn:microsoft.com/office/officeart/2005/8/layout/StepDownProcess"/>
    <dgm:cxn modelId="{7FDC0BD8-757D-4E39-AE20-08D70C6F373D}" type="presOf" srcId="{9CCC0618-E7BB-4822-B872-FB173FB8F83E}" destId="{9FBB7AA2-FAE7-4645-A689-DDF2DE39FCC1}" srcOrd="0" destOrd="0" presId="urn:microsoft.com/office/officeart/2005/8/layout/StepDownProcess"/>
    <dgm:cxn modelId="{C61C9AD8-6C5A-48D6-981A-27F47CCD6F31}" type="presOf" srcId="{9D64B536-EE78-40EE-901F-D6325EC3A9F8}" destId="{FA9A3A6D-2150-411F-B0F3-9A04070B938D}" srcOrd="0" destOrd="0" presId="urn:microsoft.com/office/officeart/2005/8/layout/StepDownProcess"/>
    <dgm:cxn modelId="{4E1215DA-95CB-493B-9B84-ABAB9FF86637}" srcId="{0185C90E-2920-4ADB-A2A1-6E5E8135479D}" destId="{6E83C676-838E-4158-A67B-9E7FF9378ECF}" srcOrd="2" destOrd="0" parTransId="{CFC041A5-4ED3-4D7E-B0B4-471BCA685D80}" sibTransId="{D68C0A2A-E17F-4C54-983D-ED4246DCA3B0}"/>
    <dgm:cxn modelId="{CC7C68DF-AD6A-48AA-9403-23B551C1873C}" type="presOf" srcId="{CEFEDEA1-0190-4C89-BECD-032ED26147F3}" destId="{F4E5B803-BF9B-4A63-A8DD-73CDBCCE801A}" srcOrd="0" destOrd="0" presId="urn:microsoft.com/office/officeart/2005/8/layout/StepDownProcess"/>
    <dgm:cxn modelId="{26268FFD-943E-469F-88EA-18B5C5E0FB45}" type="presOf" srcId="{CBD0BAFF-F412-49DB-903E-FD483BE88849}" destId="{6B20E30D-DC22-4B4D-A5EF-B2CE6E0C9893}" srcOrd="0" destOrd="0" presId="urn:microsoft.com/office/officeart/2005/8/layout/StepDownProcess"/>
    <dgm:cxn modelId="{CD32DA04-6040-442A-9B17-1C1A653E0D2A}" type="presParOf" srcId="{51E3CC68-9052-4007-BFBC-D5BB06136EA1}" destId="{C7AB0E79-3EFA-4BE1-AD9E-ABFC39A762CC}" srcOrd="0" destOrd="0" presId="urn:microsoft.com/office/officeart/2005/8/layout/StepDownProcess"/>
    <dgm:cxn modelId="{93B9C209-D0C1-4951-B1D8-F75B4EF66A53}" type="presParOf" srcId="{C7AB0E79-3EFA-4BE1-AD9E-ABFC39A762CC}" destId="{CB62CD1E-31DD-4450-B2B8-D9E2E94A07D2}" srcOrd="0" destOrd="0" presId="urn:microsoft.com/office/officeart/2005/8/layout/StepDownProcess"/>
    <dgm:cxn modelId="{52A99E5D-21A0-4B35-ADCE-DB34C591BBA7}" type="presParOf" srcId="{C7AB0E79-3EFA-4BE1-AD9E-ABFC39A762CC}" destId="{F4E5B803-BF9B-4A63-A8DD-73CDBCCE801A}" srcOrd="1" destOrd="0" presId="urn:microsoft.com/office/officeart/2005/8/layout/StepDownProcess"/>
    <dgm:cxn modelId="{C99ECB6B-7B8F-4754-ACB1-664B68B8AF25}" type="presParOf" srcId="{C7AB0E79-3EFA-4BE1-AD9E-ABFC39A762CC}" destId="{FA9A3A6D-2150-411F-B0F3-9A04070B938D}" srcOrd="2" destOrd="0" presId="urn:microsoft.com/office/officeart/2005/8/layout/StepDownProcess"/>
    <dgm:cxn modelId="{02571C4D-37F6-4866-B586-CCE5516B612F}" type="presParOf" srcId="{51E3CC68-9052-4007-BFBC-D5BB06136EA1}" destId="{AD1A2120-7040-46E2-8283-D1E477D4FDFA}" srcOrd="1" destOrd="0" presId="urn:microsoft.com/office/officeart/2005/8/layout/StepDownProcess"/>
    <dgm:cxn modelId="{26DF020A-89B0-488F-A7D0-0D1419F2C8B8}" type="presParOf" srcId="{51E3CC68-9052-4007-BFBC-D5BB06136EA1}" destId="{D2500CC1-6B8D-47BD-AA66-ABA1ACF8C7FF}" srcOrd="2" destOrd="0" presId="urn:microsoft.com/office/officeart/2005/8/layout/StepDownProcess"/>
    <dgm:cxn modelId="{B0184C92-831C-4B0F-836B-2B8643776E39}" type="presParOf" srcId="{D2500CC1-6B8D-47BD-AA66-ABA1ACF8C7FF}" destId="{D172656B-E8F5-4AEA-886F-EB3345611542}" srcOrd="0" destOrd="0" presId="urn:microsoft.com/office/officeart/2005/8/layout/StepDownProcess"/>
    <dgm:cxn modelId="{FE2ADDEB-D4DE-4C52-870D-9C09459ED931}" type="presParOf" srcId="{D2500CC1-6B8D-47BD-AA66-ABA1ACF8C7FF}" destId="{6B20E30D-DC22-4B4D-A5EF-B2CE6E0C9893}" srcOrd="1" destOrd="0" presId="urn:microsoft.com/office/officeart/2005/8/layout/StepDownProcess"/>
    <dgm:cxn modelId="{B5328AC5-5CAF-4E5C-B2B8-E7A288FD2959}" type="presParOf" srcId="{D2500CC1-6B8D-47BD-AA66-ABA1ACF8C7FF}" destId="{39188A42-BD1F-4A5D-8EED-7A4E953E4397}" srcOrd="2" destOrd="0" presId="urn:microsoft.com/office/officeart/2005/8/layout/StepDownProcess"/>
    <dgm:cxn modelId="{9033E5E5-8701-46F7-B3A7-98FE8FAB994B}" type="presParOf" srcId="{51E3CC68-9052-4007-BFBC-D5BB06136EA1}" destId="{6038383F-F918-4E2A-A3D0-41B0409187C5}" srcOrd="3" destOrd="0" presId="urn:microsoft.com/office/officeart/2005/8/layout/StepDownProcess"/>
    <dgm:cxn modelId="{18B45EA1-BE16-4531-BCBA-48888BF51463}" type="presParOf" srcId="{51E3CC68-9052-4007-BFBC-D5BB06136EA1}" destId="{3CA4C62F-B49A-4FB7-9317-E8A26C29E29C}" srcOrd="4" destOrd="0" presId="urn:microsoft.com/office/officeart/2005/8/layout/StepDownProcess"/>
    <dgm:cxn modelId="{F2D34D55-6EF0-45EE-9493-F7EF048ADB07}" type="presParOf" srcId="{3CA4C62F-B49A-4FB7-9317-E8A26C29E29C}" destId="{D78B9118-8932-4A3B-A017-AD23A7E1C971}" srcOrd="0" destOrd="0" presId="urn:microsoft.com/office/officeart/2005/8/layout/StepDownProcess"/>
    <dgm:cxn modelId="{3AF6F3CC-222C-4895-BDE7-9009AB0238CF}" type="presParOf" srcId="{3CA4C62F-B49A-4FB7-9317-E8A26C29E29C}" destId="{651FE642-26B7-4326-B09C-88F96DBEE9EF}" srcOrd="1" destOrd="0" presId="urn:microsoft.com/office/officeart/2005/8/layout/StepDownProcess"/>
    <dgm:cxn modelId="{820187C2-A6A3-499E-BE05-E5E534C0C38D}" type="presParOf" srcId="{3CA4C62F-B49A-4FB7-9317-E8A26C29E29C}" destId="{67823B90-8C20-4460-96EB-4236264573DB}" srcOrd="2" destOrd="0" presId="urn:microsoft.com/office/officeart/2005/8/layout/StepDownProcess"/>
    <dgm:cxn modelId="{831642BE-924F-4E1E-BC13-A5F41EC47C4B}" type="presParOf" srcId="{51E3CC68-9052-4007-BFBC-D5BB06136EA1}" destId="{2BE9BC03-F2F2-4B32-8A9D-C79384B83BC7}" srcOrd="5" destOrd="0" presId="urn:microsoft.com/office/officeart/2005/8/layout/StepDownProcess"/>
    <dgm:cxn modelId="{922F67C6-42B9-4124-8DBA-88A4714FF342}" type="presParOf" srcId="{51E3CC68-9052-4007-BFBC-D5BB06136EA1}" destId="{E6B34A99-E213-4509-A652-1E41F38ADB1F}" srcOrd="6" destOrd="0" presId="urn:microsoft.com/office/officeart/2005/8/layout/StepDownProcess"/>
    <dgm:cxn modelId="{E3E56368-ED1F-479A-9F5D-378B41EA1E54}" type="presParOf" srcId="{E6B34A99-E213-4509-A652-1E41F38ADB1F}" destId="{0331FD17-CFC2-420E-8D61-A2A5629C54D8}" srcOrd="0" destOrd="0" presId="urn:microsoft.com/office/officeart/2005/8/layout/StepDownProcess"/>
    <dgm:cxn modelId="{E0CB48AF-321D-44A3-A2F8-D56B3CD0CFEE}" type="presParOf" srcId="{E6B34A99-E213-4509-A652-1E41F38ADB1F}" destId="{9FBB7AA2-FAE7-4645-A689-DDF2DE39FCC1}" srcOrd="1" destOrd="0" presId="urn:microsoft.com/office/officeart/2005/8/layout/StepDownProcess"/>
    <dgm:cxn modelId="{E7DD2A4E-2181-4313-B039-CB0503BB6500}" type="presParOf" srcId="{E6B34A99-E213-4509-A652-1E41F38ADB1F}" destId="{F9E4F259-7317-4F64-AD58-579D54A87AA9}" srcOrd="2" destOrd="0" presId="urn:microsoft.com/office/officeart/2005/8/layout/StepDownProcess"/>
    <dgm:cxn modelId="{33521BFF-8A02-41A1-BA93-10474AAA3F29}" type="presParOf" srcId="{51E3CC68-9052-4007-BFBC-D5BB06136EA1}" destId="{481DFFC1-1D00-4744-B7A7-86810EAB233B}" srcOrd="7" destOrd="0" presId="urn:microsoft.com/office/officeart/2005/8/layout/StepDownProcess"/>
    <dgm:cxn modelId="{8B5F5283-6FF5-4E27-ADF8-D832DD1B5820}" type="presParOf" srcId="{51E3CC68-9052-4007-BFBC-D5BB06136EA1}" destId="{6F8CEDF0-5DB5-4F8C-92CC-D5FA67310F0E}" srcOrd="8" destOrd="0" presId="urn:microsoft.com/office/officeart/2005/8/layout/StepDownProcess"/>
    <dgm:cxn modelId="{42D21212-6C96-4CAE-BB8F-F7696355D43B}" type="presParOf" srcId="{6F8CEDF0-5DB5-4F8C-92CC-D5FA67310F0E}" destId="{7778BBB3-5FFF-4770-961F-A1BF014D1391}" srcOrd="0" destOrd="0" presId="urn:microsoft.com/office/officeart/2005/8/layout/StepDownProcess"/>
    <dgm:cxn modelId="{C54BD787-9D6C-4D1E-B80A-6AF25A35C46A}" type="presParOf" srcId="{6F8CEDF0-5DB5-4F8C-92CC-D5FA67310F0E}" destId="{AEFA0FB9-C95C-4DBB-B9D1-87C6A8803193}" srcOrd="1" destOrd="0" presId="urn:microsoft.com/office/officeart/2005/8/layout/StepDownProcess"/>
    <dgm:cxn modelId="{6F62405E-457A-49B1-9F3E-1CCBE12A38F7}" type="presParOf" srcId="{6F8CEDF0-5DB5-4F8C-92CC-D5FA67310F0E}" destId="{7F8890EE-EE3A-489A-9778-775ACBF553D9}" srcOrd="2" destOrd="0" presId="urn:microsoft.com/office/officeart/2005/8/layout/StepDownProcess"/>
    <dgm:cxn modelId="{22275003-3389-4774-A25F-065A803CF1DF}" type="presParOf" srcId="{51E3CC68-9052-4007-BFBC-D5BB06136EA1}" destId="{5E93A898-4ED8-40AD-B5D8-0AB46578D7E2}" srcOrd="9" destOrd="0" presId="urn:microsoft.com/office/officeart/2005/8/layout/StepDownProcess"/>
    <dgm:cxn modelId="{E28C290F-6B1F-40DF-ABD7-99E70BF82A98}" type="presParOf" srcId="{51E3CC68-9052-4007-BFBC-D5BB06136EA1}" destId="{346F9E16-373E-44AE-A783-4219C7552309}" srcOrd="10" destOrd="0" presId="urn:microsoft.com/office/officeart/2005/8/layout/StepDownProcess"/>
    <dgm:cxn modelId="{27C61723-B8BE-47D2-841B-27665944BDF0}" type="presParOf" srcId="{346F9E16-373E-44AE-A783-4219C7552309}" destId="{F08F0563-1E64-450F-8534-E429CDB9C701}" srcOrd="0" destOrd="0" presId="urn:microsoft.com/office/officeart/2005/8/layout/StepDownProcess"/>
    <dgm:cxn modelId="{DFEEA661-F90C-4699-B08E-23A19D88338E}" type="presParOf" srcId="{346F9E16-373E-44AE-A783-4219C7552309}" destId="{3A13FAB4-35E9-4435-8580-E18243AB4AD9}" srcOrd="1" destOrd="0" presId="urn:microsoft.com/office/officeart/2005/8/layout/StepDownProcess"/>
    <dgm:cxn modelId="{6E74F376-AB13-4D29-9ACA-934E8EC1BACC}" type="presParOf" srcId="{346F9E16-373E-44AE-A783-4219C7552309}" destId="{5191AA8D-1061-4D88-A44E-0D78B8C305D3}" srcOrd="2" destOrd="0" presId="urn:microsoft.com/office/officeart/2005/8/layout/StepDownProcess"/>
    <dgm:cxn modelId="{739B64B7-72F7-485F-9516-1EAC91090AEA}" type="presParOf" srcId="{51E3CC68-9052-4007-BFBC-D5BB06136EA1}" destId="{FD94E7DF-FC9B-4039-B0EC-6EE2CAED8B45}" srcOrd="11" destOrd="0" presId="urn:microsoft.com/office/officeart/2005/8/layout/StepDownProcess"/>
    <dgm:cxn modelId="{37A0029F-7FC9-468C-BB5B-CF6894629B2F}" type="presParOf" srcId="{51E3CC68-9052-4007-BFBC-D5BB06136EA1}" destId="{2D867427-9C0A-4031-AF1C-9160C2D7B6C5}" srcOrd="12" destOrd="0" presId="urn:microsoft.com/office/officeart/2005/8/layout/StepDownProcess"/>
    <dgm:cxn modelId="{EE179B84-6CD1-4382-9062-C8F0DF1B3B11}" type="presParOf" srcId="{2D867427-9C0A-4031-AF1C-9160C2D7B6C5}" destId="{BF5D5B30-CCF2-473D-B357-9EAC17F4B9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A701A-2BC4-47EA-87D4-BABC9820426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D135138D-3867-487C-AAB1-FA7F51259B7C}">
      <dgm:prSet phldrT="[Text]"/>
      <dgm:spPr/>
      <dgm:t>
        <a:bodyPr/>
        <a:lstStyle/>
        <a:p>
          <a:r>
            <a:rPr lang="en-US" b="1">
              <a:latin typeface="Arial" panose="020B0604020202020204" pitchFamily="34" charset="0"/>
              <a:cs typeface="Arial" panose="020B0604020202020204" pitchFamily="34" charset="0"/>
            </a:rPr>
            <a:t>Pre-Application</a:t>
          </a:r>
          <a:endParaRPr lang="en-US">
            <a:latin typeface="Arial" panose="020B0604020202020204" pitchFamily="34" charset="0"/>
            <a:cs typeface="Arial" panose="020B0604020202020204" pitchFamily="34" charset="0"/>
          </a:endParaRPr>
        </a:p>
      </dgm:t>
    </dgm:pt>
    <dgm:pt modelId="{A77B309E-2D1A-44D4-945E-64712AFCA414}" type="parTrans" cxnId="{C9A9DC69-A90C-44EB-AD36-F888FBA2E82C}">
      <dgm:prSet/>
      <dgm:spPr/>
      <dgm:t>
        <a:bodyPr/>
        <a:lstStyle/>
        <a:p>
          <a:endParaRPr lang="en-US"/>
        </a:p>
      </dgm:t>
    </dgm:pt>
    <dgm:pt modelId="{94E0582B-89F2-4F7E-B5E9-E8F6013A895D}" type="sibTrans" cxnId="{C9A9DC69-A90C-44EB-AD36-F888FBA2E82C}">
      <dgm:prSet/>
      <dgm:spPr/>
      <dgm:t>
        <a:bodyPr/>
        <a:lstStyle/>
        <a:p>
          <a:endParaRPr lang="en-US"/>
        </a:p>
      </dgm:t>
    </dgm:pt>
    <dgm:pt modelId="{E02C40EA-CF6E-46FE-B74A-817591DCFF98}">
      <dgm:prSet/>
      <dgm:spPr/>
      <dgm:t>
        <a:bodyPr/>
        <a:lstStyle/>
        <a:p>
          <a:r>
            <a:rPr lang="en-US" b="1">
              <a:latin typeface="Arial" panose="020B0604020202020204" pitchFamily="34" charset="0"/>
              <a:cs typeface="Arial" panose="020B0604020202020204" pitchFamily="34" charset="0"/>
            </a:rPr>
            <a:t>State application submitted </a:t>
          </a:r>
        </a:p>
      </dgm:t>
    </dgm:pt>
    <dgm:pt modelId="{F72EF324-5527-4CF0-BE11-D6CE5DC66CF5}" type="parTrans" cxnId="{33CA3446-CC89-495B-9F8E-A484A579F712}">
      <dgm:prSet/>
      <dgm:spPr/>
      <dgm:t>
        <a:bodyPr/>
        <a:lstStyle/>
        <a:p>
          <a:endParaRPr lang="en-US"/>
        </a:p>
      </dgm:t>
    </dgm:pt>
    <dgm:pt modelId="{E609C2D3-8FD5-4B97-BEC3-18392356BF10}" type="sibTrans" cxnId="{33CA3446-CC89-495B-9F8E-A484A579F712}">
      <dgm:prSet/>
      <dgm:spPr/>
      <dgm:t>
        <a:bodyPr/>
        <a:lstStyle/>
        <a:p>
          <a:endParaRPr lang="en-US"/>
        </a:p>
      </dgm:t>
    </dgm:pt>
    <dgm:pt modelId="{FA5008B4-DF05-408A-AF48-8BE8A9C2A328}">
      <dgm:prSet/>
      <dgm:spPr/>
      <dgm:t>
        <a:bodyPr/>
        <a:lstStyle/>
        <a:p>
          <a:r>
            <a:rPr lang="en-US" b="1">
              <a:latin typeface="Arial" panose="020B0604020202020204" pitchFamily="34" charset="0"/>
              <a:cs typeface="Arial" panose="020B0604020202020204" pitchFamily="34" charset="0"/>
            </a:rPr>
            <a:t>State NOFO released to applicants</a:t>
          </a:r>
        </a:p>
      </dgm:t>
    </dgm:pt>
    <dgm:pt modelId="{65596F22-80A0-402F-A959-DB3750B60863}" type="parTrans" cxnId="{6FC015C6-26E6-420A-A120-FD33AE6F01CE}">
      <dgm:prSet/>
      <dgm:spPr/>
      <dgm:t>
        <a:bodyPr/>
        <a:lstStyle/>
        <a:p>
          <a:endParaRPr lang="en-US"/>
        </a:p>
      </dgm:t>
    </dgm:pt>
    <dgm:pt modelId="{AEA12A24-9929-4EED-8BEE-E8C92B1E2D24}" type="sibTrans" cxnId="{6FC015C6-26E6-420A-A120-FD33AE6F01CE}">
      <dgm:prSet/>
      <dgm:spPr/>
      <dgm:t>
        <a:bodyPr/>
        <a:lstStyle/>
        <a:p>
          <a:endParaRPr lang="en-US"/>
        </a:p>
      </dgm:t>
    </dgm:pt>
    <dgm:pt modelId="{DEB56E6F-146B-4301-85D1-2CBC21479D64}">
      <dgm:prSet/>
      <dgm:spPr/>
      <dgm:t>
        <a:bodyPr/>
        <a:lstStyle/>
        <a:p>
          <a:r>
            <a:rPr lang="en-US" b="1">
              <a:latin typeface="Arial" panose="020B0604020202020204" pitchFamily="34" charset="0"/>
              <a:cs typeface="Arial" panose="020B0604020202020204" pitchFamily="34" charset="0"/>
            </a:rPr>
            <a:t>Funding strategy determined</a:t>
          </a:r>
        </a:p>
      </dgm:t>
    </dgm:pt>
    <dgm:pt modelId="{097FB7EC-FBE8-467A-A278-A34D76AC411F}" type="parTrans" cxnId="{F70C5D39-87A2-4254-B8D3-C4DC2BA07A72}">
      <dgm:prSet/>
      <dgm:spPr/>
      <dgm:t>
        <a:bodyPr/>
        <a:lstStyle/>
        <a:p>
          <a:endParaRPr lang="en-US"/>
        </a:p>
      </dgm:t>
    </dgm:pt>
    <dgm:pt modelId="{E9278CF7-501E-4B61-BD36-B8FE3E7390C8}" type="sibTrans" cxnId="{F70C5D39-87A2-4254-B8D3-C4DC2BA07A72}">
      <dgm:prSet/>
      <dgm:spPr/>
      <dgm:t>
        <a:bodyPr/>
        <a:lstStyle/>
        <a:p>
          <a:endParaRPr lang="en-US"/>
        </a:p>
      </dgm:t>
    </dgm:pt>
    <dgm:pt modelId="{4D16199B-1083-499A-A275-0B8152047197}">
      <dgm:prSet/>
      <dgm:spPr/>
      <dgm:t>
        <a:bodyPr/>
        <a:lstStyle/>
        <a:p>
          <a:r>
            <a:rPr lang="en-US" b="1">
              <a:latin typeface="Arial" panose="020B0604020202020204" pitchFamily="34" charset="0"/>
              <a:cs typeface="Arial" panose="020B0604020202020204" pitchFamily="34" charset="0"/>
            </a:rPr>
            <a:t>Award Received</a:t>
          </a:r>
        </a:p>
      </dgm:t>
    </dgm:pt>
    <dgm:pt modelId="{61945E76-B52F-432D-B20A-81E22C9D5542}" type="parTrans" cxnId="{0C656292-B258-4ACF-B283-D5C71E6F3D7B}">
      <dgm:prSet/>
      <dgm:spPr/>
      <dgm:t>
        <a:bodyPr/>
        <a:lstStyle/>
        <a:p>
          <a:endParaRPr lang="en-US"/>
        </a:p>
      </dgm:t>
    </dgm:pt>
    <dgm:pt modelId="{FE3AAA42-85CF-4A9F-871B-B41FCC9ACBDE}" type="sibTrans" cxnId="{0C656292-B258-4ACF-B283-D5C71E6F3D7B}">
      <dgm:prSet/>
      <dgm:spPr/>
      <dgm:t>
        <a:bodyPr/>
        <a:lstStyle/>
        <a:p>
          <a:endParaRPr lang="en-US"/>
        </a:p>
      </dgm:t>
    </dgm:pt>
    <dgm:pt modelId="{6D25C76B-8EF6-456B-A867-51B1BF88D5E1}">
      <dgm:prSet/>
      <dgm:spPr/>
      <dgm:t>
        <a:bodyPr/>
        <a:lstStyle/>
        <a:p>
          <a:r>
            <a:rPr lang="en-US" b="1">
              <a:latin typeface="Arial" panose="020B0604020202020204" pitchFamily="34" charset="0"/>
              <a:cs typeface="Arial" panose="020B0604020202020204" pitchFamily="34" charset="0"/>
            </a:rPr>
            <a:t>Local award letters &amp; grant agreements sent out</a:t>
          </a:r>
        </a:p>
      </dgm:t>
    </dgm:pt>
    <dgm:pt modelId="{E5D692CF-1CDD-49D1-AB68-16A7B7183E7A}" type="parTrans" cxnId="{FF0D6FD4-C038-4C59-A1EF-2923199C5BDE}">
      <dgm:prSet/>
      <dgm:spPr/>
      <dgm:t>
        <a:bodyPr/>
        <a:lstStyle/>
        <a:p>
          <a:endParaRPr lang="en-US"/>
        </a:p>
      </dgm:t>
    </dgm:pt>
    <dgm:pt modelId="{79194365-F2F2-450B-97E5-CF30CBF47FEE}" type="sibTrans" cxnId="{FF0D6FD4-C038-4C59-A1EF-2923199C5BDE}">
      <dgm:prSet/>
      <dgm:spPr/>
      <dgm:t>
        <a:bodyPr/>
        <a:lstStyle/>
        <a:p>
          <a:endParaRPr lang="en-US"/>
        </a:p>
      </dgm:t>
    </dgm:pt>
    <dgm:pt modelId="{6F5DC33A-398C-41A8-8B81-B0F8FF902901}">
      <dgm:prSet phldrT="[Text]"/>
      <dgm:spPr/>
      <dgm:t>
        <a:bodyPr/>
        <a:lstStyle/>
        <a:p>
          <a:r>
            <a:rPr lang="en-US" b="1">
              <a:latin typeface="Arial" panose="020B0604020202020204" pitchFamily="34" charset="0"/>
              <a:cs typeface="Arial" panose="020B0604020202020204" pitchFamily="34" charset="0"/>
            </a:rPr>
            <a:t>Sub-recipients sign &amp; return grant agreements</a:t>
          </a:r>
        </a:p>
      </dgm:t>
    </dgm:pt>
    <dgm:pt modelId="{D1E37817-5837-4A2E-A3EF-D45E79717C77}" type="parTrans" cxnId="{F8C0BD4E-5F90-4FD0-B02B-F51928DB5A3C}">
      <dgm:prSet/>
      <dgm:spPr/>
      <dgm:t>
        <a:bodyPr/>
        <a:lstStyle/>
        <a:p>
          <a:endParaRPr lang="en-US"/>
        </a:p>
      </dgm:t>
    </dgm:pt>
    <dgm:pt modelId="{FD583A0F-3878-4910-8E42-B4AB364DCC86}" type="sibTrans" cxnId="{F8C0BD4E-5F90-4FD0-B02B-F51928DB5A3C}">
      <dgm:prSet/>
      <dgm:spPr/>
      <dgm:t>
        <a:bodyPr/>
        <a:lstStyle/>
        <a:p>
          <a:endParaRPr lang="en-US"/>
        </a:p>
      </dgm:t>
    </dgm:pt>
    <dgm:pt modelId="{7E633C24-5A12-4EC2-85FA-287B3DFC84BA}">
      <dgm:prSet phldrT="[Text]"/>
      <dgm:spPr/>
      <dgm:t>
        <a:bodyPr/>
        <a:lstStyle/>
        <a:p>
          <a:r>
            <a:rPr lang="en-US" b="1">
              <a:latin typeface="Arial" panose="020B0604020202020204" pitchFamily="34" charset="0"/>
              <a:cs typeface="Arial" panose="020B0604020202020204" pitchFamily="34" charset="0"/>
            </a:rPr>
            <a:t>Grant Agreements Processed</a:t>
          </a:r>
        </a:p>
      </dgm:t>
    </dgm:pt>
    <dgm:pt modelId="{17606159-9FFA-48D4-8765-4228F0D57FE0}" type="parTrans" cxnId="{3600E475-A173-4BBC-8ACD-AEBBF8A27402}">
      <dgm:prSet/>
      <dgm:spPr/>
      <dgm:t>
        <a:bodyPr/>
        <a:lstStyle/>
        <a:p>
          <a:endParaRPr lang="en-US"/>
        </a:p>
      </dgm:t>
    </dgm:pt>
    <dgm:pt modelId="{F4204EBA-ED73-4002-97AF-90660628F1DC}" type="sibTrans" cxnId="{3600E475-A173-4BBC-8ACD-AEBBF8A27402}">
      <dgm:prSet/>
      <dgm:spPr/>
      <dgm:t>
        <a:bodyPr/>
        <a:lstStyle/>
        <a:p>
          <a:endParaRPr lang="en-US"/>
        </a:p>
      </dgm:t>
    </dgm:pt>
    <dgm:pt modelId="{1FFA353D-3BF6-474B-9922-DE2B74643332}">
      <dgm:prSet phldrT="[Text]"/>
      <dgm:spPr/>
      <dgm:t>
        <a:bodyPr/>
        <a:lstStyle/>
        <a:p>
          <a:r>
            <a:rPr lang="en-US" b="1">
              <a:latin typeface="Arial" panose="020B0604020202020204" pitchFamily="34" charset="0"/>
              <a:cs typeface="Arial" panose="020B0604020202020204" pitchFamily="34" charset="0"/>
            </a:rPr>
            <a:t>Grant agreements fully executed </a:t>
          </a:r>
        </a:p>
      </dgm:t>
    </dgm:pt>
    <dgm:pt modelId="{0496CA83-5791-466A-A153-BED8926B60D0}" type="parTrans" cxnId="{B85B6221-4E92-4596-95AB-F41F94CD99DD}">
      <dgm:prSet/>
      <dgm:spPr/>
      <dgm:t>
        <a:bodyPr/>
        <a:lstStyle/>
        <a:p>
          <a:endParaRPr lang="en-US"/>
        </a:p>
      </dgm:t>
    </dgm:pt>
    <dgm:pt modelId="{AF30FAE7-FFE7-4E29-962F-4F2A04016050}" type="sibTrans" cxnId="{B85B6221-4E92-4596-95AB-F41F94CD99DD}">
      <dgm:prSet/>
      <dgm:spPr/>
      <dgm:t>
        <a:bodyPr/>
        <a:lstStyle/>
        <a:p>
          <a:endParaRPr lang="en-US"/>
        </a:p>
      </dgm:t>
    </dgm:pt>
    <dgm:pt modelId="{E9BA4A09-13E5-485E-B05B-057DB5D3D9AD}">
      <dgm:prSet/>
      <dgm:spPr/>
      <dgm:t>
        <a:bodyPr/>
        <a:lstStyle/>
        <a:p>
          <a:r>
            <a:rPr lang="en-US" b="1">
              <a:latin typeface="Arial" panose="020B0604020202020204" pitchFamily="34" charset="0"/>
              <a:cs typeface="Arial" panose="020B0604020202020204" pitchFamily="34" charset="0"/>
            </a:rPr>
            <a:t>State reviews applications</a:t>
          </a:r>
        </a:p>
      </dgm:t>
    </dgm:pt>
    <dgm:pt modelId="{5C2FA5F7-0E23-42AD-B7D6-4C7AB04AC7FA}" type="parTrans" cxnId="{3BD207C7-EAC7-46E9-A775-60A2742C590D}">
      <dgm:prSet/>
      <dgm:spPr/>
      <dgm:t>
        <a:bodyPr/>
        <a:lstStyle/>
        <a:p>
          <a:endParaRPr lang="en-US"/>
        </a:p>
      </dgm:t>
    </dgm:pt>
    <dgm:pt modelId="{36726DC3-36B9-4B65-9CC3-739F7220EB11}" type="sibTrans" cxnId="{3BD207C7-EAC7-46E9-A775-60A2742C590D}">
      <dgm:prSet/>
      <dgm:spPr/>
      <dgm:t>
        <a:bodyPr/>
        <a:lstStyle/>
        <a:p>
          <a:endParaRPr lang="en-US"/>
        </a:p>
      </dgm:t>
    </dgm:pt>
    <dgm:pt modelId="{F521C426-F02A-417C-BD78-1C320F7F68EC}">
      <dgm:prSet/>
      <dgm:spPr/>
      <dgm:t>
        <a:bodyPr/>
        <a:lstStyle/>
        <a:p>
          <a:r>
            <a:rPr lang="en-US" b="1">
              <a:latin typeface="Arial" panose="020B0604020202020204" pitchFamily="34" charset="0"/>
              <a:cs typeface="Arial" panose="020B0604020202020204" pitchFamily="34" charset="0"/>
            </a:rPr>
            <a:t>Local Applications</a:t>
          </a:r>
        </a:p>
      </dgm:t>
    </dgm:pt>
    <dgm:pt modelId="{F94A477A-014A-4C2B-96D2-60C2EC6364EF}" type="parTrans" cxnId="{F4F63C7F-B7B1-4F9A-B75F-DC6659469414}">
      <dgm:prSet/>
      <dgm:spPr/>
      <dgm:t>
        <a:bodyPr/>
        <a:lstStyle/>
        <a:p>
          <a:endParaRPr lang="en-US"/>
        </a:p>
      </dgm:t>
    </dgm:pt>
    <dgm:pt modelId="{F8FA8060-BCB3-4FB9-B3F1-F0C40F5CB75A}" type="sibTrans" cxnId="{F4F63C7F-B7B1-4F9A-B75F-DC6659469414}">
      <dgm:prSet/>
      <dgm:spPr/>
      <dgm:t>
        <a:bodyPr/>
        <a:lstStyle/>
        <a:p>
          <a:endParaRPr lang="en-US"/>
        </a:p>
      </dgm:t>
    </dgm:pt>
    <dgm:pt modelId="{07116CD1-CABD-466A-B359-1CD529144755}">
      <dgm:prSet/>
      <dgm:spPr/>
      <dgm:t>
        <a:bodyPr/>
        <a:lstStyle/>
        <a:p>
          <a:r>
            <a:rPr lang="en-US" b="1">
              <a:latin typeface="Arial" panose="020B0604020202020204" pitchFamily="34" charset="0"/>
              <a:cs typeface="Arial" panose="020B0604020202020204" pitchFamily="34" charset="0"/>
            </a:rPr>
            <a:t>Federal NOFO released</a:t>
          </a:r>
        </a:p>
      </dgm:t>
    </dgm:pt>
    <dgm:pt modelId="{67AF7F05-E2F0-4A7E-9184-3091E79411F9}" type="parTrans" cxnId="{F80B0890-F058-4E6A-9B74-FD6ECF92A6BE}">
      <dgm:prSet/>
      <dgm:spPr/>
      <dgm:t>
        <a:bodyPr/>
        <a:lstStyle/>
        <a:p>
          <a:endParaRPr lang="en-US"/>
        </a:p>
      </dgm:t>
    </dgm:pt>
    <dgm:pt modelId="{187AFC94-109B-4C48-B8BF-5EE98FACF5E3}" type="sibTrans" cxnId="{F80B0890-F058-4E6A-9B74-FD6ECF92A6BE}">
      <dgm:prSet/>
      <dgm:spPr/>
      <dgm:t>
        <a:bodyPr/>
        <a:lstStyle/>
        <a:p>
          <a:endParaRPr lang="en-US"/>
        </a:p>
      </dgm:t>
    </dgm:pt>
    <dgm:pt modelId="{EF5AA664-EB89-4D3C-B562-B642F86201D7}">
      <dgm:prSet/>
      <dgm:spPr/>
      <dgm:t>
        <a:bodyPr/>
        <a:lstStyle/>
        <a:p>
          <a:r>
            <a:rPr lang="en-US" b="1">
              <a:latin typeface="Arial" panose="020B0604020202020204" pitchFamily="34" charset="0"/>
              <a:cs typeface="Arial" panose="020B0604020202020204" pitchFamily="34" charset="0"/>
            </a:rPr>
            <a:t>Local applications submitted</a:t>
          </a:r>
        </a:p>
      </dgm:t>
    </dgm:pt>
    <dgm:pt modelId="{F092D5E2-D6F5-429B-88DB-BFC0711EEEDE}" type="parTrans" cxnId="{7F3EA933-18FC-4C9B-BEF8-3FFC0501D643}">
      <dgm:prSet/>
      <dgm:spPr/>
      <dgm:t>
        <a:bodyPr/>
        <a:lstStyle/>
        <a:p>
          <a:endParaRPr lang="en-US"/>
        </a:p>
      </dgm:t>
    </dgm:pt>
    <dgm:pt modelId="{C8AFE63E-3EE9-48AD-9C0B-42E8706BA5AE}" type="sibTrans" cxnId="{7F3EA933-18FC-4C9B-BEF8-3FFC0501D643}">
      <dgm:prSet/>
      <dgm:spPr/>
      <dgm:t>
        <a:bodyPr/>
        <a:lstStyle/>
        <a:p>
          <a:endParaRPr lang="en-US"/>
        </a:p>
      </dgm:t>
    </dgm:pt>
    <dgm:pt modelId="{F7873BCA-741B-4146-AD85-FA1F40DEC69C}">
      <dgm:prSet phldrT="[Text]"/>
      <dgm:spPr/>
      <dgm:t>
        <a:bodyPr/>
        <a:lstStyle/>
        <a:p>
          <a:r>
            <a:rPr lang="en-US" b="1">
              <a:latin typeface="Arial" panose="020B0604020202020204" pitchFamily="34" charset="0"/>
              <a:cs typeface="Arial" panose="020B0604020202020204" pitchFamily="34" charset="0"/>
            </a:rPr>
            <a:t>Clearance checks</a:t>
          </a:r>
        </a:p>
      </dgm:t>
    </dgm:pt>
    <dgm:pt modelId="{84035BC4-5405-4B84-A6B6-6DB020E7A5F5}" type="parTrans" cxnId="{8ED3B6FF-25FC-48A4-98F1-829E5C4669A1}">
      <dgm:prSet/>
      <dgm:spPr/>
      <dgm:t>
        <a:bodyPr/>
        <a:lstStyle/>
        <a:p>
          <a:endParaRPr lang="en-US"/>
        </a:p>
      </dgm:t>
    </dgm:pt>
    <dgm:pt modelId="{EC0EA1A0-D735-4AD5-B863-5FF0F2AE4FD0}" type="sibTrans" cxnId="{8ED3B6FF-25FC-48A4-98F1-829E5C4669A1}">
      <dgm:prSet/>
      <dgm:spPr/>
      <dgm:t>
        <a:bodyPr/>
        <a:lstStyle/>
        <a:p>
          <a:endParaRPr lang="en-US"/>
        </a:p>
      </dgm:t>
    </dgm:pt>
    <dgm:pt modelId="{1336CE9F-595E-44EB-BCC9-1313300C5BAD}" type="pres">
      <dgm:prSet presAssocID="{110A701A-2BC4-47EA-87D4-BABC9820426E}" presName="cycleMatrixDiagram" presStyleCnt="0">
        <dgm:presLayoutVars>
          <dgm:chMax val="1"/>
          <dgm:dir/>
          <dgm:animLvl val="lvl"/>
          <dgm:resizeHandles val="exact"/>
        </dgm:presLayoutVars>
      </dgm:prSet>
      <dgm:spPr/>
    </dgm:pt>
    <dgm:pt modelId="{CD46CF6D-645E-4A42-901A-84941D2E3912}" type="pres">
      <dgm:prSet presAssocID="{110A701A-2BC4-47EA-87D4-BABC9820426E}" presName="children" presStyleCnt="0"/>
      <dgm:spPr/>
    </dgm:pt>
    <dgm:pt modelId="{E3384FB9-D8D4-45FC-8BD9-385874A912FB}" type="pres">
      <dgm:prSet presAssocID="{110A701A-2BC4-47EA-87D4-BABC9820426E}" presName="child1group" presStyleCnt="0"/>
      <dgm:spPr/>
    </dgm:pt>
    <dgm:pt modelId="{AF77C434-E8EF-4BA0-B15A-3919D5CDE428}" type="pres">
      <dgm:prSet presAssocID="{110A701A-2BC4-47EA-87D4-BABC9820426E}" presName="child1" presStyleLbl="bgAcc1" presStyleIdx="0" presStyleCnt="4" custLinFactNeighborX="-8354" custLinFactNeighborY="992"/>
      <dgm:spPr/>
    </dgm:pt>
    <dgm:pt modelId="{0EB009FB-8E94-4418-B16E-58E4FE47CEE9}" type="pres">
      <dgm:prSet presAssocID="{110A701A-2BC4-47EA-87D4-BABC9820426E}" presName="child1Text" presStyleLbl="bgAcc1" presStyleIdx="0" presStyleCnt="4">
        <dgm:presLayoutVars>
          <dgm:bulletEnabled val="1"/>
        </dgm:presLayoutVars>
      </dgm:prSet>
      <dgm:spPr/>
    </dgm:pt>
    <dgm:pt modelId="{385D0BD1-B2FF-4134-870C-025E0CF64D69}" type="pres">
      <dgm:prSet presAssocID="{110A701A-2BC4-47EA-87D4-BABC9820426E}" presName="child2group" presStyleCnt="0"/>
      <dgm:spPr/>
    </dgm:pt>
    <dgm:pt modelId="{94ED8FD7-5803-4E22-BF98-FE6858ED3F64}" type="pres">
      <dgm:prSet presAssocID="{110A701A-2BC4-47EA-87D4-BABC9820426E}" presName="child2" presStyleLbl="bgAcc1" presStyleIdx="1" presStyleCnt="4" custLinFactNeighborX="12209"/>
      <dgm:spPr/>
    </dgm:pt>
    <dgm:pt modelId="{A66526D5-C1C3-430D-8B4E-0EB65275556F}" type="pres">
      <dgm:prSet presAssocID="{110A701A-2BC4-47EA-87D4-BABC9820426E}" presName="child2Text" presStyleLbl="bgAcc1" presStyleIdx="1" presStyleCnt="4">
        <dgm:presLayoutVars>
          <dgm:bulletEnabled val="1"/>
        </dgm:presLayoutVars>
      </dgm:prSet>
      <dgm:spPr/>
    </dgm:pt>
    <dgm:pt modelId="{DCE307A3-FB5A-4ECD-8B1D-1AAEC5AF3E75}" type="pres">
      <dgm:prSet presAssocID="{110A701A-2BC4-47EA-87D4-BABC9820426E}" presName="child3group" presStyleCnt="0"/>
      <dgm:spPr/>
    </dgm:pt>
    <dgm:pt modelId="{6EC45C36-EB64-41D2-B028-701C832ECC9A}" type="pres">
      <dgm:prSet presAssocID="{110A701A-2BC4-47EA-87D4-BABC9820426E}" presName="child3" presStyleLbl="bgAcc1" presStyleIdx="2" presStyleCnt="4" custLinFactNeighborX="10924"/>
      <dgm:spPr/>
    </dgm:pt>
    <dgm:pt modelId="{8DFD4202-804C-4A34-ACA8-665B88D5BC96}" type="pres">
      <dgm:prSet presAssocID="{110A701A-2BC4-47EA-87D4-BABC9820426E}" presName="child3Text" presStyleLbl="bgAcc1" presStyleIdx="2" presStyleCnt="4">
        <dgm:presLayoutVars>
          <dgm:bulletEnabled val="1"/>
        </dgm:presLayoutVars>
      </dgm:prSet>
      <dgm:spPr/>
    </dgm:pt>
    <dgm:pt modelId="{D3AC02C3-6190-4A2C-955F-258316BFACA0}" type="pres">
      <dgm:prSet presAssocID="{110A701A-2BC4-47EA-87D4-BABC9820426E}" presName="child4group" presStyleCnt="0"/>
      <dgm:spPr/>
    </dgm:pt>
    <dgm:pt modelId="{A720B621-AF0B-4691-90E8-3DC8E3B5C6AF}" type="pres">
      <dgm:prSet presAssocID="{110A701A-2BC4-47EA-87D4-BABC9820426E}" presName="child4" presStyleLbl="bgAcc1" presStyleIdx="3" presStyleCnt="4" custLinFactNeighborX="-7711"/>
      <dgm:spPr/>
    </dgm:pt>
    <dgm:pt modelId="{5012B30B-F72B-429C-9E20-CD2C7B3B35BD}" type="pres">
      <dgm:prSet presAssocID="{110A701A-2BC4-47EA-87D4-BABC9820426E}" presName="child4Text" presStyleLbl="bgAcc1" presStyleIdx="3" presStyleCnt="4">
        <dgm:presLayoutVars>
          <dgm:bulletEnabled val="1"/>
        </dgm:presLayoutVars>
      </dgm:prSet>
      <dgm:spPr/>
    </dgm:pt>
    <dgm:pt modelId="{4EDBC356-296F-4591-8A6B-EDBB099B8F3C}" type="pres">
      <dgm:prSet presAssocID="{110A701A-2BC4-47EA-87D4-BABC9820426E}" presName="childPlaceholder" presStyleCnt="0"/>
      <dgm:spPr/>
    </dgm:pt>
    <dgm:pt modelId="{07CA3AE0-46F2-4AC4-8AB8-0047AAD0B4B0}" type="pres">
      <dgm:prSet presAssocID="{110A701A-2BC4-47EA-87D4-BABC9820426E}" presName="circle" presStyleCnt="0"/>
      <dgm:spPr/>
    </dgm:pt>
    <dgm:pt modelId="{249E52FD-D391-42E0-ADB3-1E97481CCEEB}" type="pres">
      <dgm:prSet presAssocID="{110A701A-2BC4-47EA-87D4-BABC9820426E}" presName="quadrant1" presStyleLbl="node1" presStyleIdx="0" presStyleCnt="4" custScaleX="110472">
        <dgm:presLayoutVars>
          <dgm:chMax val="1"/>
          <dgm:bulletEnabled val="1"/>
        </dgm:presLayoutVars>
      </dgm:prSet>
      <dgm:spPr/>
    </dgm:pt>
    <dgm:pt modelId="{E37B1070-FF4B-4598-8CFB-101240E0E570}" type="pres">
      <dgm:prSet presAssocID="{110A701A-2BC4-47EA-87D4-BABC9820426E}" presName="quadrant2" presStyleLbl="node1" presStyleIdx="1" presStyleCnt="4">
        <dgm:presLayoutVars>
          <dgm:chMax val="1"/>
          <dgm:bulletEnabled val="1"/>
        </dgm:presLayoutVars>
      </dgm:prSet>
      <dgm:spPr/>
    </dgm:pt>
    <dgm:pt modelId="{C1028425-7452-4A8F-9569-F98F080B6212}" type="pres">
      <dgm:prSet presAssocID="{110A701A-2BC4-47EA-87D4-BABC9820426E}" presName="quadrant3" presStyleLbl="node1" presStyleIdx="2" presStyleCnt="4">
        <dgm:presLayoutVars>
          <dgm:chMax val="1"/>
          <dgm:bulletEnabled val="1"/>
        </dgm:presLayoutVars>
      </dgm:prSet>
      <dgm:spPr/>
    </dgm:pt>
    <dgm:pt modelId="{D8EA4660-6F2E-4F15-8CD5-723328C009AC}" type="pres">
      <dgm:prSet presAssocID="{110A701A-2BC4-47EA-87D4-BABC9820426E}" presName="quadrant4" presStyleLbl="node1" presStyleIdx="3" presStyleCnt="4">
        <dgm:presLayoutVars>
          <dgm:chMax val="1"/>
          <dgm:bulletEnabled val="1"/>
        </dgm:presLayoutVars>
      </dgm:prSet>
      <dgm:spPr/>
    </dgm:pt>
    <dgm:pt modelId="{0AC182F6-2DC6-400F-9DA6-15F3EBA6E774}" type="pres">
      <dgm:prSet presAssocID="{110A701A-2BC4-47EA-87D4-BABC9820426E}" presName="quadrantPlaceholder" presStyleCnt="0"/>
      <dgm:spPr/>
    </dgm:pt>
    <dgm:pt modelId="{CAB29AC6-9962-43EE-899E-1605A289D72C}" type="pres">
      <dgm:prSet presAssocID="{110A701A-2BC4-47EA-87D4-BABC9820426E}" presName="center1" presStyleLbl="fgShp" presStyleIdx="0" presStyleCnt="2"/>
      <dgm:spPr/>
    </dgm:pt>
    <dgm:pt modelId="{604C534C-9332-4AA9-8BDD-48DA7A8FF254}" type="pres">
      <dgm:prSet presAssocID="{110A701A-2BC4-47EA-87D4-BABC9820426E}" presName="center2" presStyleLbl="fgShp" presStyleIdx="1" presStyleCnt="2"/>
      <dgm:spPr/>
    </dgm:pt>
  </dgm:ptLst>
  <dgm:cxnLst>
    <dgm:cxn modelId="{775B9E06-B462-4DD2-81F2-C1BFE87175E3}" type="presOf" srcId="{FA5008B4-DF05-408A-AF48-8BE8A9C2A328}" destId="{0EB009FB-8E94-4418-B16E-58E4FE47CEE9}" srcOrd="1" destOrd="2" presId="urn:microsoft.com/office/officeart/2005/8/layout/cycle4"/>
    <dgm:cxn modelId="{6A0AE418-2E17-45B4-A665-2525ADA164AD}" type="presOf" srcId="{F7873BCA-741B-4146-AD85-FA1F40DEC69C}" destId="{5012B30B-F72B-429C-9E20-CD2C7B3B35BD}" srcOrd="1" destOrd="0" presId="urn:microsoft.com/office/officeart/2005/8/layout/cycle4"/>
    <dgm:cxn modelId="{C179171E-E58F-4A3F-9BC2-44083DF3E4FD}" type="presOf" srcId="{4D16199B-1083-499A-A275-0B8152047197}" destId="{C1028425-7452-4A8F-9569-F98F080B6212}" srcOrd="0" destOrd="0" presId="urn:microsoft.com/office/officeart/2005/8/layout/cycle4"/>
    <dgm:cxn modelId="{B85B6221-4E92-4596-95AB-F41F94CD99DD}" srcId="{7E633C24-5A12-4EC2-85FA-287B3DFC84BA}" destId="{1FFA353D-3BF6-474B-9922-DE2B74643332}" srcOrd="1" destOrd="0" parTransId="{0496CA83-5791-466A-A153-BED8926B60D0}" sibTransId="{AF30FAE7-FFE7-4E29-962F-4F2A04016050}"/>
    <dgm:cxn modelId="{7F3EA933-18FC-4C9B-BEF8-3FFC0501D643}" srcId="{F521C426-F02A-417C-BD78-1C320F7F68EC}" destId="{EF5AA664-EB89-4D3C-B562-B642F86201D7}" srcOrd="0" destOrd="0" parTransId="{F092D5E2-D6F5-429B-88DB-BFC0711EEEDE}" sibTransId="{C8AFE63E-3EE9-48AD-9C0B-42E8706BA5AE}"/>
    <dgm:cxn modelId="{F70C5D39-87A2-4254-B8D3-C4DC2BA07A72}" srcId="{F521C426-F02A-417C-BD78-1C320F7F68EC}" destId="{DEB56E6F-146B-4301-85D1-2CBC21479D64}" srcOrd="2" destOrd="0" parTransId="{097FB7EC-FBE8-467A-A278-A34D76AC411F}" sibTransId="{E9278CF7-501E-4B61-BD36-B8FE3E7390C8}"/>
    <dgm:cxn modelId="{BC53E83E-7247-41BB-92EA-54CB5608FEB4}" type="presOf" srcId="{1FFA353D-3BF6-474B-9922-DE2B74643332}" destId="{5012B30B-F72B-429C-9E20-CD2C7B3B35BD}" srcOrd="1" destOrd="1" presId="urn:microsoft.com/office/officeart/2005/8/layout/cycle4"/>
    <dgm:cxn modelId="{D8005045-5E07-456B-90DC-9210686B1C5D}" type="presOf" srcId="{FA5008B4-DF05-408A-AF48-8BE8A9C2A328}" destId="{AF77C434-E8EF-4BA0-B15A-3919D5CDE428}" srcOrd="0" destOrd="2" presId="urn:microsoft.com/office/officeart/2005/8/layout/cycle4"/>
    <dgm:cxn modelId="{F0C4A665-983C-4B90-8695-48B726B6F7CF}" type="presOf" srcId="{F521C426-F02A-417C-BD78-1C320F7F68EC}" destId="{E37B1070-FF4B-4598-8CFB-101240E0E570}" srcOrd="0" destOrd="0" presId="urn:microsoft.com/office/officeart/2005/8/layout/cycle4"/>
    <dgm:cxn modelId="{33CA3446-CC89-495B-9F8E-A484A579F712}" srcId="{D135138D-3867-487C-AAB1-FA7F51259B7C}" destId="{E02C40EA-CF6E-46FE-B74A-817591DCFF98}" srcOrd="1" destOrd="0" parTransId="{F72EF324-5527-4CF0-BE11-D6CE5DC66CF5}" sibTransId="{E609C2D3-8FD5-4B97-BEC3-18392356BF10}"/>
    <dgm:cxn modelId="{D3041268-17C0-4644-9B77-8A73DC831EE6}" type="presOf" srcId="{7E633C24-5A12-4EC2-85FA-287B3DFC84BA}" destId="{D8EA4660-6F2E-4F15-8CD5-723328C009AC}" srcOrd="0" destOrd="0" presId="urn:microsoft.com/office/officeart/2005/8/layout/cycle4"/>
    <dgm:cxn modelId="{C9A9DC69-A90C-44EB-AD36-F888FBA2E82C}" srcId="{110A701A-2BC4-47EA-87D4-BABC9820426E}" destId="{D135138D-3867-487C-AAB1-FA7F51259B7C}" srcOrd="0" destOrd="0" parTransId="{A77B309E-2D1A-44D4-945E-64712AFCA414}" sibTransId="{94E0582B-89F2-4F7E-B5E9-E8F6013A895D}"/>
    <dgm:cxn modelId="{F8C0BD4E-5F90-4FD0-B02B-F51928DB5A3C}" srcId="{4D16199B-1083-499A-A275-0B8152047197}" destId="{6F5DC33A-398C-41A8-8B81-B0F8FF902901}" srcOrd="1" destOrd="0" parTransId="{D1E37817-5837-4A2E-A3EF-D45E79717C77}" sibTransId="{FD583A0F-3878-4910-8E42-B4AB364DCC86}"/>
    <dgm:cxn modelId="{7A7FF670-8693-48A9-85F7-751974A12A8E}" type="presOf" srcId="{EF5AA664-EB89-4D3C-B562-B642F86201D7}" destId="{94ED8FD7-5803-4E22-BF98-FE6858ED3F64}" srcOrd="0" destOrd="0" presId="urn:microsoft.com/office/officeart/2005/8/layout/cycle4"/>
    <dgm:cxn modelId="{8BC3C453-F880-41EB-8147-D50ADFAB93D2}" type="presOf" srcId="{07116CD1-CABD-466A-B359-1CD529144755}" destId="{AF77C434-E8EF-4BA0-B15A-3919D5CDE428}" srcOrd="0" destOrd="0" presId="urn:microsoft.com/office/officeart/2005/8/layout/cycle4"/>
    <dgm:cxn modelId="{3600E475-A173-4BBC-8ACD-AEBBF8A27402}" srcId="{110A701A-2BC4-47EA-87D4-BABC9820426E}" destId="{7E633C24-5A12-4EC2-85FA-287B3DFC84BA}" srcOrd="3" destOrd="0" parTransId="{17606159-9FFA-48D4-8765-4228F0D57FE0}" sibTransId="{F4204EBA-ED73-4002-97AF-90660628F1DC}"/>
    <dgm:cxn modelId="{AFB9B07B-47F4-4098-9FEB-145AD83B7BCD}" type="presOf" srcId="{EF5AA664-EB89-4D3C-B562-B642F86201D7}" destId="{A66526D5-C1C3-430D-8B4E-0EB65275556F}" srcOrd="1" destOrd="0" presId="urn:microsoft.com/office/officeart/2005/8/layout/cycle4"/>
    <dgm:cxn modelId="{F4F63C7F-B7B1-4F9A-B75F-DC6659469414}" srcId="{110A701A-2BC4-47EA-87D4-BABC9820426E}" destId="{F521C426-F02A-417C-BD78-1C320F7F68EC}" srcOrd="1" destOrd="0" parTransId="{F94A477A-014A-4C2B-96D2-60C2EC6364EF}" sibTransId="{F8FA8060-BCB3-4FB9-B3F1-F0C40F5CB75A}"/>
    <dgm:cxn modelId="{B2FFB187-920F-46ED-95D0-C1991412DDBB}" type="presOf" srcId="{E9BA4A09-13E5-485E-B05B-057DB5D3D9AD}" destId="{94ED8FD7-5803-4E22-BF98-FE6858ED3F64}" srcOrd="0" destOrd="1" presId="urn:microsoft.com/office/officeart/2005/8/layout/cycle4"/>
    <dgm:cxn modelId="{4C78848B-CB37-4645-81D8-922D19B3B9E3}" type="presOf" srcId="{E02C40EA-CF6E-46FE-B74A-817591DCFF98}" destId="{AF77C434-E8EF-4BA0-B15A-3919D5CDE428}" srcOrd="0" destOrd="1" presId="urn:microsoft.com/office/officeart/2005/8/layout/cycle4"/>
    <dgm:cxn modelId="{F80B0890-F058-4E6A-9B74-FD6ECF92A6BE}" srcId="{D135138D-3867-487C-AAB1-FA7F51259B7C}" destId="{07116CD1-CABD-466A-B359-1CD529144755}" srcOrd="0" destOrd="0" parTransId="{67AF7F05-E2F0-4A7E-9184-3091E79411F9}" sibTransId="{187AFC94-109B-4C48-B8BF-5EE98FACF5E3}"/>
    <dgm:cxn modelId="{0C656292-B258-4ACF-B283-D5C71E6F3D7B}" srcId="{110A701A-2BC4-47EA-87D4-BABC9820426E}" destId="{4D16199B-1083-499A-A275-0B8152047197}" srcOrd="2" destOrd="0" parTransId="{61945E76-B52F-432D-B20A-81E22C9D5542}" sibTransId="{FE3AAA42-85CF-4A9F-871B-B41FCC9ACBDE}"/>
    <dgm:cxn modelId="{B0EBDA95-CF72-4987-AA1E-7BE4C6B288A4}" type="presOf" srcId="{DEB56E6F-146B-4301-85D1-2CBC21479D64}" destId="{A66526D5-C1C3-430D-8B4E-0EB65275556F}" srcOrd="1" destOrd="2" presId="urn:microsoft.com/office/officeart/2005/8/layout/cycle4"/>
    <dgm:cxn modelId="{F1F1A2A7-E644-44A2-B339-9AA3DF3178E6}" type="presOf" srcId="{6F5DC33A-398C-41A8-8B81-B0F8FF902901}" destId="{6EC45C36-EB64-41D2-B028-701C832ECC9A}" srcOrd="0" destOrd="1" presId="urn:microsoft.com/office/officeart/2005/8/layout/cycle4"/>
    <dgm:cxn modelId="{22B0B2B4-D178-41B5-9E89-81A86C715F28}" type="presOf" srcId="{6D25C76B-8EF6-456B-A867-51B1BF88D5E1}" destId="{8DFD4202-804C-4A34-ACA8-665B88D5BC96}" srcOrd="1" destOrd="0" presId="urn:microsoft.com/office/officeart/2005/8/layout/cycle4"/>
    <dgm:cxn modelId="{A435C5B4-2B78-442E-8AFF-1D09425B9D6F}" type="presOf" srcId="{E9BA4A09-13E5-485E-B05B-057DB5D3D9AD}" destId="{A66526D5-C1C3-430D-8B4E-0EB65275556F}" srcOrd="1" destOrd="1" presId="urn:microsoft.com/office/officeart/2005/8/layout/cycle4"/>
    <dgm:cxn modelId="{B4DDC3B6-C972-4880-BD10-85FA3BCC8DF8}" type="presOf" srcId="{E02C40EA-CF6E-46FE-B74A-817591DCFF98}" destId="{0EB009FB-8E94-4418-B16E-58E4FE47CEE9}" srcOrd="1" destOrd="1" presId="urn:microsoft.com/office/officeart/2005/8/layout/cycle4"/>
    <dgm:cxn modelId="{C7CEF7BA-3185-41D9-B182-4811EACC0DC3}" type="presOf" srcId="{07116CD1-CABD-466A-B359-1CD529144755}" destId="{0EB009FB-8E94-4418-B16E-58E4FE47CEE9}" srcOrd="1" destOrd="0" presId="urn:microsoft.com/office/officeart/2005/8/layout/cycle4"/>
    <dgm:cxn modelId="{C52AF6BB-A1EB-467B-85A1-03AACE65CAA4}" type="presOf" srcId="{1FFA353D-3BF6-474B-9922-DE2B74643332}" destId="{A720B621-AF0B-4691-90E8-3DC8E3B5C6AF}" srcOrd="0" destOrd="1" presId="urn:microsoft.com/office/officeart/2005/8/layout/cycle4"/>
    <dgm:cxn modelId="{EECB58BE-6CC1-41D7-922A-035F83A7BC2B}" type="presOf" srcId="{F7873BCA-741B-4146-AD85-FA1F40DEC69C}" destId="{A720B621-AF0B-4691-90E8-3DC8E3B5C6AF}" srcOrd="0" destOrd="0" presId="urn:microsoft.com/office/officeart/2005/8/layout/cycle4"/>
    <dgm:cxn modelId="{4E686FC1-B0C2-4FB9-9B0B-C5EB157F3DF8}" type="presOf" srcId="{110A701A-2BC4-47EA-87D4-BABC9820426E}" destId="{1336CE9F-595E-44EB-BCC9-1313300C5BAD}" srcOrd="0" destOrd="0" presId="urn:microsoft.com/office/officeart/2005/8/layout/cycle4"/>
    <dgm:cxn modelId="{6FC015C6-26E6-420A-A120-FD33AE6F01CE}" srcId="{D135138D-3867-487C-AAB1-FA7F51259B7C}" destId="{FA5008B4-DF05-408A-AF48-8BE8A9C2A328}" srcOrd="2" destOrd="0" parTransId="{65596F22-80A0-402F-A959-DB3750B60863}" sibTransId="{AEA12A24-9929-4EED-8BEE-E8C92B1E2D24}"/>
    <dgm:cxn modelId="{3BD207C7-EAC7-46E9-A775-60A2742C590D}" srcId="{F521C426-F02A-417C-BD78-1C320F7F68EC}" destId="{E9BA4A09-13E5-485E-B05B-057DB5D3D9AD}" srcOrd="1" destOrd="0" parTransId="{5C2FA5F7-0E23-42AD-B7D6-4C7AB04AC7FA}" sibTransId="{36726DC3-36B9-4B65-9CC3-739F7220EB11}"/>
    <dgm:cxn modelId="{FF0D6FD4-C038-4C59-A1EF-2923199C5BDE}" srcId="{4D16199B-1083-499A-A275-0B8152047197}" destId="{6D25C76B-8EF6-456B-A867-51B1BF88D5E1}" srcOrd="0" destOrd="0" parTransId="{E5D692CF-1CDD-49D1-AB68-16A7B7183E7A}" sibTransId="{79194365-F2F2-450B-97E5-CF30CBF47FEE}"/>
    <dgm:cxn modelId="{4DCDCDE7-D16B-4513-BC05-3F23FED9A254}" type="presOf" srcId="{6D25C76B-8EF6-456B-A867-51B1BF88D5E1}" destId="{6EC45C36-EB64-41D2-B028-701C832ECC9A}" srcOrd="0" destOrd="0" presId="urn:microsoft.com/office/officeart/2005/8/layout/cycle4"/>
    <dgm:cxn modelId="{4BA1B0E9-58B9-471B-895F-976156619179}" type="presOf" srcId="{D135138D-3867-487C-AAB1-FA7F51259B7C}" destId="{249E52FD-D391-42E0-ADB3-1E97481CCEEB}" srcOrd="0" destOrd="0" presId="urn:microsoft.com/office/officeart/2005/8/layout/cycle4"/>
    <dgm:cxn modelId="{0B69ABF1-2132-4AB8-B29A-7827BE20A483}" type="presOf" srcId="{DEB56E6F-146B-4301-85D1-2CBC21479D64}" destId="{94ED8FD7-5803-4E22-BF98-FE6858ED3F64}" srcOrd="0" destOrd="2" presId="urn:microsoft.com/office/officeart/2005/8/layout/cycle4"/>
    <dgm:cxn modelId="{3A9FA1FB-4BDE-450D-A1D7-FC44F528F371}" type="presOf" srcId="{6F5DC33A-398C-41A8-8B81-B0F8FF902901}" destId="{8DFD4202-804C-4A34-ACA8-665B88D5BC96}" srcOrd="1" destOrd="1" presId="urn:microsoft.com/office/officeart/2005/8/layout/cycle4"/>
    <dgm:cxn modelId="{8ED3B6FF-25FC-48A4-98F1-829E5C4669A1}" srcId="{7E633C24-5A12-4EC2-85FA-287B3DFC84BA}" destId="{F7873BCA-741B-4146-AD85-FA1F40DEC69C}" srcOrd="0" destOrd="0" parTransId="{84035BC4-5405-4B84-A6B6-6DB020E7A5F5}" sibTransId="{EC0EA1A0-D735-4AD5-B863-5FF0F2AE4FD0}"/>
    <dgm:cxn modelId="{3FC39CA5-B2BE-427A-9310-A9072F2629C2}" type="presParOf" srcId="{1336CE9F-595E-44EB-BCC9-1313300C5BAD}" destId="{CD46CF6D-645E-4A42-901A-84941D2E3912}" srcOrd="0" destOrd="0" presId="urn:microsoft.com/office/officeart/2005/8/layout/cycle4"/>
    <dgm:cxn modelId="{B9EDEEB6-2CE6-4425-9789-047BBCD78C43}" type="presParOf" srcId="{CD46CF6D-645E-4A42-901A-84941D2E3912}" destId="{E3384FB9-D8D4-45FC-8BD9-385874A912FB}" srcOrd="0" destOrd="0" presId="urn:microsoft.com/office/officeart/2005/8/layout/cycle4"/>
    <dgm:cxn modelId="{DB7E0093-D767-4BB1-84CF-F957F11AD62B}" type="presParOf" srcId="{E3384FB9-D8D4-45FC-8BD9-385874A912FB}" destId="{AF77C434-E8EF-4BA0-B15A-3919D5CDE428}" srcOrd="0" destOrd="0" presId="urn:microsoft.com/office/officeart/2005/8/layout/cycle4"/>
    <dgm:cxn modelId="{57FBB614-7D65-4789-8D17-047240452FE8}" type="presParOf" srcId="{E3384FB9-D8D4-45FC-8BD9-385874A912FB}" destId="{0EB009FB-8E94-4418-B16E-58E4FE47CEE9}" srcOrd="1" destOrd="0" presId="urn:microsoft.com/office/officeart/2005/8/layout/cycle4"/>
    <dgm:cxn modelId="{859C48E4-CF50-4BA6-8D48-F3DFFADB6123}" type="presParOf" srcId="{CD46CF6D-645E-4A42-901A-84941D2E3912}" destId="{385D0BD1-B2FF-4134-870C-025E0CF64D69}" srcOrd="1" destOrd="0" presId="urn:microsoft.com/office/officeart/2005/8/layout/cycle4"/>
    <dgm:cxn modelId="{BEECB89A-B899-4D43-86D9-BBAA4A412A74}" type="presParOf" srcId="{385D0BD1-B2FF-4134-870C-025E0CF64D69}" destId="{94ED8FD7-5803-4E22-BF98-FE6858ED3F64}" srcOrd="0" destOrd="0" presId="urn:microsoft.com/office/officeart/2005/8/layout/cycle4"/>
    <dgm:cxn modelId="{A29A580F-52DC-486E-9B37-72ACF7B02775}" type="presParOf" srcId="{385D0BD1-B2FF-4134-870C-025E0CF64D69}" destId="{A66526D5-C1C3-430D-8B4E-0EB65275556F}" srcOrd="1" destOrd="0" presId="urn:microsoft.com/office/officeart/2005/8/layout/cycle4"/>
    <dgm:cxn modelId="{C83B9A31-D6C5-469E-88DC-E345DAD5DD08}" type="presParOf" srcId="{CD46CF6D-645E-4A42-901A-84941D2E3912}" destId="{DCE307A3-FB5A-4ECD-8B1D-1AAEC5AF3E75}" srcOrd="2" destOrd="0" presId="urn:microsoft.com/office/officeart/2005/8/layout/cycle4"/>
    <dgm:cxn modelId="{1D62A1FD-959A-44CE-9B53-6033494B4FCE}" type="presParOf" srcId="{DCE307A3-FB5A-4ECD-8B1D-1AAEC5AF3E75}" destId="{6EC45C36-EB64-41D2-B028-701C832ECC9A}" srcOrd="0" destOrd="0" presId="urn:microsoft.com/office/officeart/2005/8/layout/cycle4"/>
    <dgm:cxn modelId="{D66564A9-6A55-4F47-886E-05E27DFBC8D5}" type="presParOf" srcId="{DCE307A3-FB5A-4ECD-8B1D-1AAEC5AF3E75}" destId="{8DFD4202-804C-4A34-ACA8-665B88D5BC96}" srcOrd="1" destOrd="0" presId="urn:microsoft.com/office/officeart/2005/8/layout/cycle4"/>
    <dgm:cxn modelId="{583968EC-E753-4202-97E2-BF17F10F8AC0}" type="presParOf" srcId="{CD46CF6D-645E-4A42-901A-84941D2E3912}" destId="{D3AC02C3-6190-4A2C-955F-258316BFACA0}" srcOrd="3" destOrd="0" presId="urn:microsoft.com/office/officeart/2005/8/layout/cycle4"/>
    <dgm:cxn modelId="{7C302DAB-0BE4-4318-BCB2-0D33063998EF}" type="presParOf" srcId="{D3AC02C3-6190-4A2C-955F-258316BFACA0}" destId="{A720B621-AF0B-4691-90E8-3DC8E3B5C6AF}" srcOrd="0" destOrd="0" presId="urn:microsoft.com/office/officeart/2005/8/layout/cycle4"/>
    <dgm:cxn modelId="{30EE3735-B16E-4D03-9468-ADD68BFBE362}" type="presParOf" srcId="{D3AC02C3-6190-4A2C-955F-258316BFACA0}" destId="{5012B30B-F72B-429C-9E20-CD2C7B3B35BD}" srcOrd="1" destOrd="0" presId="urn:microsoft.com/office/officeart/2005/8/layout/cycle4"/>
    <dgm:cxn modelId="{4F5C59E0-C97D-44C0-AC6A-BACD62025625}" type="presParOf" srcId="{CD46CF6D-645E-4A42-901A-84941D2E3912}" destId="{4EDBC356-296F-4591-8A6B-EDBB099B8F3C}" srcOrd="4" destOrd="0" presId="urn:microsoft.com/office/officeart/2005/8/layout/cycle4"/>
    <dgm:cxn modelId="{D31C3111-937A-4970-A0A5-1CF1ECF30518}" type="presParOf" srcId="{1336CE9F-595E-44EB-BCC9-1313300C5BAD}" destId="{07CA3AE0-46F2-4AC4-8AB8-0047AAD0B4B0}" srcOrd="1" destOrd="0" presId="urn:microsoft.com/office/officeart/2005/8/layout/cycle4"/>
    <dgm:cxn modelId="{D83FE325-0D16-4A1B-85CE-7CDF4A4ECCC9}" type="presParOf" srcId="{07CA3AE0-46F2-4AC4-8AB8-0047AAD0B4B0}" destId="{249E52FD-D391-42E0-ADB3-1E97481CCEEB}" srcOrd="0" destOrd="0" presId="urn:microsoft.com/office/officeart/2005/8/layout/cycle4"/>
    <dgm:cxn modelId="{98757888-9408-4465-B5D4-C7A797D4480B}" type="presParOf" srcId="{07CA3AE0-46F2-4AC4-8AB8-0047AAD0B4B0}" destId="{E37B1070-FF4B-4598-8CFB-101240E0E570}" srcOrd="1" destOrd="0" presId="urn:microsoft.com/office/officeart/2005/8/layout/cycle4"/>
    <dgm:cxn modelId="{0BD399B6-031F-4223-A714-E1B5EF5B0D83}" type="presParOf" srcId="{07CA3AE0-46F2-4AC4-8AB8-0047AAD0B4B0}" destId="{C1028425-7452-4A8F-9569-F98F080B6212}" srcOrd="2" destOrd="0" presId="urn:microsoft.com/office/officeart/2005/8/layout/cycle4"/>
    <dgm:cxn modelId="{49EB26CC-6D55-4A5C-8A2A-CD70CD45A05E}" type="presParOf" srcId="{07CA3AE0-46F2-4AC4-8AB8-0047AAD0B4B0}" destId="{D8EA4660-6F2E-4F15-8CD5-723328C009AC}" srcOrd="3" destOrd="0" presId="urn:microsoft.com/office/officeart/2005/8/layout/cycle4"/>
    <dgm:cxn modelId="{2B95ED53-A8E7-4512-A5CA-1AEE60DB3035}" type="presParOf" srcId="{07CA3AE0-46F2-4AC4-8AB8-0047AAD0B4B0}" destId="{0AC182F6-2DC6-400F-9DA6-15F3EBA6E774}" srcOrd="4" destOrd="0" presId="urn:microsoft.com/office/officeart/2005/8/layout/cycle4"/>
    <dgm:cxn modelId="{9419D7CC-6913-4A25-9230-FEDF096C8BDC}" type="presParOf" srcId="{1336CE9F-595E-44EB-BCC9-1313300C5BAD}" destId="{CAB29AC6-9962-43EE-899E-1605A289D72C}" srcOrd="2" destOrd="0" presId="urn:microsoft.com/office/officeart/2005/8/layout/cycle4"/>
    <dgm:cxn modelId="{42BEA36D-2507-41FF-A843-AF0758795783}" type="presParOf" srcId="{1336CE9F-595E-44EB-BCC9-1313300C5BAD}" destId="{604C534C-9332-4AA9-8BDD-48DA7A8FF25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2CD1E-31DD-4450-B2B8-D9E2E94A07D2}">
      <dsp:nvSpPr>
        <dsp:cNvPr id="0" name=""/>
        <dsp:cNvSpPr/>
      </dsp:nvSpPr>
      <dsp:spPr>
        <a:xfrm rot="5400000">
          <a:off x="2398597" y="679203"/>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5B803-BF9B-4A63-A8DD-73CDBCCE801A}">
      <dsp:nvSpPr>
        <dsp:cNvPr id="0" name=""/>
        <dsp:cNvSpPr/>
      </dsp:nvSpPr>
      <dsp:spPr>
        <a:xfrm>
          <a:off x="2244720" y="35373"/>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Congress</a:t>
          </a:r>
        </a:p>
      </dsp:txBody>
      <dsp:txXfrm>
        <a:off x="2278135" y="68788"/>
        <a:ext cx="910897" cy="617547"/>
      </dsp:txXfrm>
    </dsp:sp>
    <dsp:sp modelId="{FA9A3A6D-2150-411F-B0F3-9A04070B938D}">
      <dsp:nvSpPr>
        <dsp:cNvPr id="0" name=""/>
        <dsp:cNvSpPr/>
      </dsp:nvSpPr>
      <dsp:spPr>
        <a:xfrm>
          <a:off x="3260537" y="103642"/>
          <a:ext cx="1209711" cy="5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3260537" y="103642"/>
        <a:ext cx="1209711" cy="553144"/>
      </dsp:txXfrm>
    </dsp:sp>
    <dsp:sp modelId="{D172656B-E8F5-4AEA-886F-EB3345611542}">
      <dsp:nvSpPr>
        <dsp:cNvPr id="0" name=""/>
        <dsp:cNvSpPr/>
      </dsp:nvSpPr>
      <dsp:spPr>
        <a:xfrm rot="5400000">
          <a:off x="3328902" y="1447985"/>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0E30D-DC22-4B4D-A5EF-B2CE6E0C9893}">
      <dsp:nvSpPr>
        <dsp:cNvPr id="0" name=""/>
        <dsp:cNvSpPr/>
      </dsp:nvSpPr>
      <dsp:spPr>
        <a:xfrm>
          <a:off x="3175025" y="804155"/>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Office of the President</a:t>
          </a:r>
        </a:p>
      </dsp:txBody>
      <dsp:txXfrm>
        <a:off x="3208440" y="837570"/>
        <a:ext cx="910897" cy="617547"/>
      </dsp:txXfrm>
    </dsp:sp>
    <dsp:sp modelId="{39188A42-BD1F-4A5D-8EED-7A4E953E4397}">
      <dsp:nvSpPr>
        <dsp:cNvPr id="0" name=""/>
        <dsp:cNvSpPr/>
      </dsp:nvSpPr>
      <dsp:spPr>
        <a:xfrm>
          <a:off x="4171103" y="839351"/>
          <a:ext cx="980636" cy="5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4171103" y="839351"/>
        <a:ext cx="980636" cy="553144"/>
      </dsp:txXfrm>
    </dsp:sp>
    <dsp:sp modelId="{D78B9118-8932-4A3B-A017-AD23A7E1C971}">
      <dsp:nvSpPr>
        <dsp:cNvPr id="0" name=""/>
        <dsp:cNvSpPr/>
      </dsp:nvSpPr>
      <dsp:spPr>
        <a:xfrm rot="5400000">
          <a:off x="4259207" y="2233167"/>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1FE642-26B7-4326-B09C-88F96DBEE9EF}">
      <dsp:nvSpPr>
        <dsp:cNvPr id="0" name=""/>
        <dsp:cNvSpPr/>
      </dsp:nvSpPr>
      <dsp:spPr>
        <a:xfrm>
          <a:off x="4105330" y="1589337"/>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Federal Agency (U.S. DHS)</a:t>
          </a:r>
        </a:p>
      </dsp:txBody>
      <dsp:txXfrm>
        <a:off x="4138745" y="1622752"/>
        <a:ext cx="910897" cy="617547"/>
      </dsp:txXfrm>
    </dsp:sp>
    <dsp:sp modelId="{67823B90-8C20-4460-96EB-4236264573DB}">
      <dsp:nvSpPr>
        <dsp:cNvPr id="0" name=""/>
        <dsp:cNvSpPr/>
      </dsp:nvSpPr>
      <dsp:spPr>
        <a:xfrm>
          <a:off x="5145696" y="1541457"/>
          <a:ext cx="1836110" cy="716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5145696" y="1541457"/>
        <a:ext cx="1836110" cy="716487"/>
      </dsp:txXfrm>
    </dsp:sp>
    <dsp:sp modelId="{0331FD17-CFC2-420E-8D61-A2A5629C54D8}">
      <dsp:nvSpPr>
        <dsp:cNvPr id="0" name=""/>
        <dsp:cNvSpPr/>
      </dsp:nvSpPr>
      <dsp:spPr>
        <a:xfrm rot="5400000">
          <a:off x="5189513" y="3001949"/>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B7AA2-FAE7-4645-A689-DDF2DE39FCC1}">
      <dsp:nvSpPr>
        <dsp:cNvPr id="0" name=""/>
        <dsp:cNvSpPr/>
      </dsp:nvSpPr>
      <dsp:spPr>
        <a:xfrm>
          <a:off x="5035636" y="2358119"/>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Awarding Division of U.S. DHS (FEMA)</a:t>
          </a:r>
        </a:p>
      </dsp:txBody>
      <dsp:txXfrm>
        <a:off x="5069051" y="2391534"/>
        <a:ext cx="910897" cy="617547"/>
      </dsp:txXfrm>
    </dsp:sp>
    <dsp:sp modelId="{F9E4F259-7317-4F64-AD58-579D54A87AA9}">
      <dsp:nvSpPr>
        <dsp:cNvPr id="0" name=""/>
        <dsp:cNvSpPr/>
      </dsp:nvSpPr>
      <dsp:spPr>
        <a:xfrm>
          <a:off x="6051233" y="2393515"/>
          <a:ext cx="1281163" cy="5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6051233" y="2393515"/>
        <a:ext cx="1281163" cy="553144"/>
      </dsp:txXfrm>
    </dsp:sp>
    <dsp:sp modelId="{7778BBB3-5FFF-4770-961F-A1BF014D1391}">
      <dsp:nvSpPr>
        <dsp:cNvPr id="0" name=""/>
        <dsp:cNvSpPr/>
      </dsp:nvSpPr>
      <dsp:spPr>
        <a:xfrm rot="5400000">
          <a:off x="6119818" y="3770731"/>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A0FB9-C95C-4DBB-B9D1-87C6A8803193}">
      <dsp:nvSpPr>
        <dsp:cNvPr id="0" name=""/>
        <dsp:cNvSpPr/>
      </dsp:nvSpPr>
      <dsp:spPr>
        <a:xfrm>
          <a:off x="5965941" y="3126901"/>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Office of the Governor</a:t>
          </a:r>
        </a:p>
      </dsp:txBody>
      <dsp:txXfrm>
        <a:off x="5999356" y="3160316"/>
        <a:ext cx="910897" cy="617547"/>
      </dsp:txXfrm>
    </dsp:sp>
    <dsp:sp modelId="{7F8890EE-EE3A-489A-9778-775ACBF553D9}">
      <dsp:nvSpPr>
        <dsp:cNvPr id="0" name=""/>
        <dsp:cNvSpPr/>
      </dsp:nvSpPr>
      <dsp:spPr>
        <a:xfrm>
          <a:off x="6987395" y="3140608"/>
          <a:ext cx="1556496" cy="5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28600" lvl="1" indent="-228600" algn="l" defTabSz="1022350">
            <a:lnSpc>
              <a:spcPct val="90000"/>
            </a:lnSpc>
            <a:spcBef>
              <a:spcPct val="0"/>
            </a:spcBef>
            <a:spcAft>
              <a:spcPct val="15000"/>
            </a:spcAft>
            <a:buChar char="•"/>
          </a:pPr>
          <a:endParaRPr lang="en-US" sz="2300" kern="1200"/>
        </a:p>
      </dsp:txBody>
      <dsp:txXfrm>
        <a:off x="6987395" y="3140608"/>
        <a:ext cx="1556496" cy="553144"/>
      </dsp:txXfrm>
    </dsp:sp>
    <dsp:sp modelId="{F08F0563-1E64-450F-8534-E429CDB9C701}">
      <dsp:nvSpPr>
        <dsp:cNvPr id="0" name=""/>
        <dsp:cNvSpPr/>
      </dsp:nvSpPr>
      <dsp:spPr>
        <a:xfrm rot="5400000">
          <a:off x="7050124" y="4539512"/>
          <a:ext cx="580801" cy="6612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13FAB4-35E9-4435-8580-E18243AB4AD9}">
      <dsp:nvSpPr>
        <dsp:cNvPr id="0" name=""/>
        <dsp:cNvSpPr/>
      </dsp:nvSpPr>
      <dsp:spPr>
        <a:xfrm>
          <a:off x="6896247" y="3895683"/>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State Administrating Agency (IDHS)</a:t>
          </a:r>
        </a:p>
      </dsp:txBody>
      <dsp:txXfrm>
        <a:off x="6929662" y="3929098"/>
        <a:ext cx="910897" cy="617547"/>
      </dsp:txXfrm>
    </dsp:sp>
    <dsp:sp modelId="{5191AA8D-1061-4D88-A44E-0D78B8C305D3}">
      <dsp:nvSpPr>
        <dsp:cNvPr id="0" name=""/>
        <dsp:cNvSpPr/>
      </dsp:nvSpPr>
      <dsp:spPr>
        <a:xfrm>
          <a:off x="7873974" y="3960954"/>
          <a:ext cx="711105" cy="5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7873974" y="3960954"/>
        <a:ext cx="711105" cy="553144"/>
      </dsp:txXfrm>
    </dsp:sp>
    <dsp:sp modelId="{BF5D5B30-CCF2-473D-B357-9EAC17F4B96D}">
      <dsp:nvSpPr>
        <dsp:cNvPr id="0" name=""/>
        <dsp:cNvSpPr/>
      </dsp:nvSpPr>
      <dsp:spPr>
        <a:xfrm>
          <a:off x="7826552" y="4664464"/>
          <a:ext cx="977727" cy="6843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Local Sub-grants</a:t>
          </a:r>
        </a:p>
      </dsp:txBody>
      <dsp:txXfrm>
        <a:off x="7859967" y="4697879"/>
        <a:ext cx="910897" cy="617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45C36-EB64-41D2-B028-701C832ECC9A}">
      <dsp:nvSpPr>
        <dsp:cNvPr id="0" name=""/>
        <dsp:cNvSpPr/>
      </dsp:nvSpPr>
      <dsp:spPr>
        <a:xfrm>
          <a:off x="4938313" y="3436408"/>
          <a:ext cx="2496449" cy="1617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Local award letters &amp; grant agreements sent out</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Sub-recipients sign &amp; return grant agreements</a:t>
          </a:r>
        </a:p>
      </dsp:txBody>
      <dsp:txXfrm>
        <a:off x="5722771" y="3876214"/>
        <a:ext cx="1676468" cy="1141804"/>
      </dsp:txXfrm>
    </dsp:sp>
    <dsp:sp modelId="{A720B621-AF0B-4691-90E8-3DC8E3B5C6AF}">
      <dsp:nvSpPr>
        <dsp:cNvPr id="0" name=""/>
        <dsp:cNvSpPr/>
      </dsp:nvSpPr>
      <dsp:spPr>
        <a:xfrm>
          <a:off x="399945" y="3436408"/>
          <a:ext cx="2496449" cy="1617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Clearance checks</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Grant agreements fully executed </a:t>
          </a:r>
        </a:p>
      </dsp:txBody>
      <dsp:txXfrm>
        <a:off x="435468" y="3876214"/>
        <a:ext cx="1676468" cy="1141804"/>
      </dsp:txXfrm>
    </dsp:sp>
    <dsp:sp modelId="{94ED8FD7-5803-4E22-BF98-FE6858ED3F64}">
      <dsp:nvSpPr>
        <dsp:cNvPr id="0" name=""/>
        <dsp:cNvSpPr/>
      </dsp:nvSpPr>
      <dsp:spPr>
        <a:xfrm>
          <a:off x="4970393" y="0"/>
          <a:ext cx="2496449" cy="1617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Local applications submitted</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State reviews applications</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Funding strategy determined</a:t>
          </a:r>
        </a:p>
      </dsp:txBody>
      <dsp:txXfrm>
        <a:off x="5754851" y="35523"/>
        <a:ext cx="1676468" cy="1141804"/>
      </dsp:txXfrm>
    </dsp:sp>
    <dsp:sp modelId="{AF77C434-E8EF-4BA0-B15A-3919D5CDE428}">
      <dsp:nvSpPr>
        <dsp:cNvPr id="0" name=""/>
        <dsp:cNvSpPr/>
      </dsp:nvSpPr>
      <dsp:spPr>
        <a:xfrm>
          <a:off x="383893" y="16041"/>
          <a:ext cx="2496449" cy="1617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Federal NOFO released</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State application submitted </a:t>
          </a:r>
        </a:p>
        <a:p>
          <a:pPr marL="57150" lvl="1" indent="-57150" algn="l" defTabSz="488950">
            <a:lnSpc>
              <a:spcPct val="90000"/>
            </a:lnSpc>
            <a:spcBef>
              <a:spcPct val="0"/>
            </a:spcBef>
            <a:spcAft>
              <a:spcPct val="15000"/>
            </a:spcAft>
            <a:buChar char="•"/>
          </a:pPr>
          <a:r>
            <a:rPr lang="en-US" sz="1100" b="1" kern="1200">
              <a:latin typeface="Arial" panose="020B0604020202020204" pitchFamily="34" charset="0"/>
              <a:cs typeface="Arial" panose="020B0604020202020204" pitchFamily="34" charset="0"/>
            </a:rPr>
            <a:t>State NOFO released to applicants</a:t>
          </a:r>
        </a:p>
      </dsp:txBody>
      <dsp:txXfrm>
        <a:off x="419416" y="51564"/>
        <a:ext cx="1676468" cy="1141804"/>
      </dsp:txXfrm>
    </dsp:sp>
    <dsp:sp modelId="{249E52FD-D391-42E0-ADB3-1E97481CCEEB}">
      <dsp:nvSpPr>
        <dsp:cNvPr id="0" name=""/>
        <dsp:cNvSpPr/>
      </dsp:nvSpPr>
      <dsp:spPr>
        <a:xfrm>
          <a:off x="1523956" y="288051"/>
          <a:ext cx="2417330" cy="218818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Pre-Application</a:t>
          </a:r>
          <a:endParaRPr lang="en-US" sz="1700" kern="1200">
            <a:latin typeface="Arial" panose="020B0604020202020204" pitchFamily="34" charset="0"/>
            <a:cs typeface="Arial" panose="020B0604020202020204" pitchFamily="34" charset="0"/>
          </a:endParaRPr>
        </a:p>
      </dsp:txBody>
      <dsp:txXfrm>
        <a:off x="2231976" y="928955"/>
        <a:ext cx="1709310" cy="1547279"/>
      </dsp:txXfrm>
    </dsp:sp>
    <dsp:sp modelId="{E37B1070-FF4B-4598-8CFB-101240E0E570}">
      <dsp:nvSpPr>
        <dsp:cNvPr id="0" name=""/>
        <dsp:cNvSpPr/>
      </dsp:nvSpPr>
      <dsp:spPr>
        <a:xfrm rot="5400000">
          <a:off x="3927784" y="288051"/>
          <a:ext cx="2188183" cy="218818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Local Applications</a:t>
          </a:r>
        </a:p>
      </dsp:txBody>
      <dsp:txXfrm rot="-5400000">
        <a:off x="3927784" y="928955"/>
        <a:ext cx="1547279" cy="1547279"/>
      </dsp:txXfrm>
    </dsp:sp>
    <dsp:sp modelId="{C1028425-7452-4A8F-9569-F98F080B6212}">
      <dsp:nvSpPr>
        <dsp:cNvPr id="0" name=""/>
        <dsp:cNvSpPr/>
      </dsp:nvSpPr>
      <dsp:spPr>
        <a:xfrm rot="10800000">
          <a:off x="3927784" y="2577306"/>
          <a:ext cx="2188183" cy="218818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Award Received</a:t>
          </a:r>
        </a:p>
      </dsp:txBody>
      <dsp:txXfrm rot="10800000">
        <a:off x="3927784" y="2577306"/>
        <a:ext cx="1547279" cy="1547279"/>
      </dsp:txXfrm>
    </dsp:sp>
    <dsp:sp modelId="{D8EA4660-6F2E-4F15-8CD5-723328C009AC}">
      <dsp:nvSpPr>
        <dsp:cNvPr id="0" name=""/>
        <dsp:cNvSpPr/>
      </dsp:nvSpPr>
      <dsp:spPr>
        <a:xfrm rot="16200000">
          <a:off x="1638529" y="2577306"/>
          <a:ext cx="2188183" cy="218818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Grant Agreements Processed</a:t>
          </a:r>
        </a:p>
      </dsp:txBody>
      <dsp:txXfrm rot="5400000">
        <a:off x="2279433" y="2577306"/>
        <a:ext cx="1547279" cy="1547279"/>
      </dsp:txXfrm>
    </dsp:sp>
    <dsp:sp modelId="{CAB29AC6-9962-43EE-899E-1605A289D72C}">
      <dsp:nvSpPr>
        <dsp:cNvPr id="0" name=""/>
        <dsp:cNvSpPr/>
      </dsp:nvSpPr>
      <dsp:spPr>
        <a:xfrm>
          <a:off x="3499496" y="2071952"/>
          <a:ext cx="755504" cy="6569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C534C-9332-4AA9-8BDD-48DA7A8FF254}">
      <dsp:nvSpPr>
        <dsp:cNvPr id="0" name=""/>
        <dsp:cNvSpPr/>
      </dsp:nvSpPr>
      <dsp:spPr>
        <a:xfrm rot="10800000">
          <a:off x="3499496" y="2324629"/>
          <a:ext cx="755504" cy="6569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0998E-5E45-4AD8-97EA-FCB7CA25B79F}"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FB881-8030-47DE-A669-C22448C67484}" type="slidenum">
              <a:rPr lang="en-US" smtClean="0"/>
              <a:t>‹#›</a:t>
            </a:fld>
            <a:endParaRPr lang="en-US"/>
          </a:p>
        </p:txBody>
      </p:sp>
    </p:spTree>
    <p:extLst>
      <p:ext uri="{BB962C8B-B14F-4D97-AF65-F5344CB8AC3E}">
        <p14:creationId xmlns:p14="http://schemas.microsoft.com/office/powerpoint/2010/main" val="335176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07512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FB881-8030-47DE-A669-C22448C67484}" type="slidenum">
              <a:rPr lang="en-US" smtClean="0"/>
              <a:t>24</a:t>
            </a:fld>
            <a:endParaRPr lang="en-US"/>
          </a:p>
        </p:txBody>
      </p:sp>
    </p:spTree>
    <p:extLst>
      <p:ext uri="{BB962C8B-B14F-4D97-AF65-F5344CB8AC3E}">
        <p14:creationId xmlns:p14="http://schemas.microsoft.com/office/powerpoint/2010/main" val="9436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An exercise is an event or activity, delivered through discussion or action, to develop, assess, or validate plans, policies, procedures, and capabilities that jurisdictions/organizations can use to achieve planned objectives. It is an</a:t>
            </a:r>
            <a:r>
              <a:rPr lang="en-US" altLang="en-US"/>
              <a:t> opportunity to provide first responders and stakeholders a chance to implement their skills during a simulated catastrophic event. Exercise design emphasizes the importance of prevention, protection, response, recovery. Exercises help build preparedness for threats and hazards by providing a low-risk environment to test and validate plans, policies, procedures and capabilities. As well as identify resource requirements, capability gaps, strengths, areas for improvement, and potential best practices.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70251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Discussion- Based Exercises include Seminar, Workshop, Tabletop, Games</a:t>
            </a:r>
          </a:p>
          <a:p>
            <a:r>
              <a:rPr lang="en-US" altLang="en-US"/>
              <a:t>Operations- Based- Drill, Functional, Full Scale</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Discussion-based exercises focus on strategic, policy-oriented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Operations-based exercises are used to validate plans, policies, agreements and procedures. Operations-based exercises are more complex than discussion-based exercises. </a:t>
            </a:r>
            <a:endParaRPr lang="en-US" altLang="en-US" sz="1800"/>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776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came first the chicken or the egg? The seminar or the workshop? </a:t>
            </a:r>
          </a:p>
          <a:p>
            <a:r>
              <a:rPr lang="en-US" altLang="en-US"/>
              <a:t>What is a Progressive Planning Approach – It is</a:t>
            </a:r>
            <a:r>
              <a:rPr lang="en-US" sz="1200" kern="1200">
                <a:solidFill>
                  <a:schemeClr val="tx1"/>
                </a:solidFill>
                <a:effectLst/>
                <a:latin typeface="+mn-lt"/>
                <a:ea typeface="+mn-ea"/>
                <a:cs typeface="+mn-cs"/>
              </a:rPr>
              <a:t> a common set of objectives, built toward an increasing level of complexity over time, and involves the participation of multiple entities. Developing an Integrated Preparedness Schedule.</a:t>
            </a:r>
          </a:p>
          <a:p>
            <a:r>
              <a:rPr lang="en-US" altLang="en-US" sz="1200" kern="1200">
                <a:solidFill>
                  <a:schemeClr val="tx1"/>
                </a:solidFill>
                <a:effectLst/>
                <a:latin typeface="+mn-lt"/>
                <a:ea typeface="+mn-ea"/>
                <a:cs typeface="+mn-cs"/>
              </a:rPr>
              <a:t>More planning, time and resources- Drills, functional or full scale exercise.</a:t>
            </a:r>
          </a:p>
          <a:p>
            <a:r>
              <a:rPr lang="en-US" altLang="en-US" sz="1200" kern="1200">
                <a:solidFill>
                  <a:schemeClr val="tx1"/>
                </a:solidFill>
                <a:effectLst/>
                <a:latin typeface="+mn-lt"/>
                <a:ea typeface="+mn-ea"/>
                <a:cs typeface="+mn-cs"/>
              </a:rPr>
              <a:t>Brief explanation of IDHS exercise program</a:t>
            </a: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405422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Familiarize players with agreements, policies, or develop plans. Facilitators/presenters will typically lead the discussion and keep everyone on task to meet their objectives. </a:t>
            </a:r>
          </a:p>
        </p:txBody>
      </p:sp>
      <p:sp>
        <p:nvSpPr>
          <p:cNvPr id="4" name="Slide Number Placeholder 3"/>
          <p:cNvSpPr>
            <a:spLocks noGrp="1"/>
          </p:cNvSpPr>
          <p:nvPr>
            <p:ph type="sldNum" sz="quarter" idx="5"/>
          </p:nvPr>
        </p:nvSpPr>
        <p:spPr/>
        <p:txBody>
          <a:bodyPr/>
          <a:lstStyle/>
          <a:p>
            <a:fld id="{9E2FB881-8030-47DE-A669-C22448C67484}" type="slidenum">
              <a:rPr lang="en-US" smtClean="0"/>
              <a:t>28</a:t>
            </a:fld>
            <a:endParaRPr lang="en-US"/>
          </a:p>
        </p:txBody>
      </p:sp>
    </p:spTree>
    <p:extLst>
      <p:ext uri="{BB962C8B-B14F-4D97-AF65-F5344CB8AC3E}">
        <p14:creationId xmlns:p14="http://schemas.microsoft.com/office/powerpoint/2010/main" val="425869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Seminars typically orient participants to or provide an overview of concepts, ideas, resources, strategies, plans. </a:t>
            </a:r>
          </a:p>
          <a:p>
            <a:r>
              <a:rPr lang="en-US" altLang="en-US"/>
              <a:t>Can be valuable for people that are developing or making major changes to an existing plan or procedure.</a:t>
            </a:r>
          </a:p>
          <a:p>
            <a:r>
              <a:rPr lang="en-US" altLang="en-US"/>
              <a:t>Example of a Seminar- SLAP/ Madison County LSA plan review</a:t>
            </a:r>
          </a:p>
          <a:p>
            <a:r>
              <a:rPr lang="en-US" altLang="en-US"/>
              <a:t>Review a plan, policy or procedure.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70321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Develop</a:t>
            </a:r>
            <a:r>
              <a:rPr lang="en-US" altLang="en-US" baseline="0"/>
              <a:t> a plan- TEPW</a:t>
            </a:r>
          </a:p>
          <a:p>
            <a:r>
              <a:rPr lang="en-US" altLang="en-US" baseline="0"/>
              <a:t>Misused and most confused with Seminars, but they differ in two aspects: Participant interaction is increased, and the focus is of it is building a product (SOPS, COOP, Mutual aid agreements, etc.)</a:t>
            </a:r>
          </a:p>
          <a:p>
            <a:r>
              <a:rPr lang="en-US" altLang="en-US" baseline="0"/>
              <a:t>If needing to develop a plan you host a workshop. Once you have a plan you can host a seminar to review the plan </a:t>
            </a: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01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Intended to generate discussion of various issues regarding a hypothetical, simulated emergency. </a:t>
            </a:r>
          </a:p>
          <a:p>
            <a:r>
              <a:rPr lang="en-US" altLang="en-US"/>
              <a:t>TTX: facilitator asking questions</a:t>
            </a:r>
            <a:r>
              <a:rPr lang="en-US" altLang="en-US" baseline="0"/>
              <a:t> and participants discuss how they would respond based off of plans, policies and procedures</a:t>
            </a:r>
          </a:p>
          <a:p>
            <a:r>
              <a:rPr lang="en-US" altLang="en-US" baseline="0"/>
              <a:t>Basic: Example-Facilitated discussion-the scenario is presented and remains constant-describes the emergency and brings discussion participants up to the simulated present time.</a:t>
            </a:r>
          </a:p>
          <a:p>
            <a:r>
              <a:rPr lang="en-US" altLang="en-US" baseline="0"/>
              <a:t>Advanced: play advances as players receive pre-scripted messages that alter the scenario. For example, a facilitator introduces problems one at a time by a written message, telephone call, </a:t>
            </a:r>
            <a:r>
              <a:rPr lang="en-US" altLang="en-US" baseline="0" err="1"/>
              <a:t>webeoc</a:t>
            </a:r>
            <a:r>
              <a:rPr lang="en-US" altLang="en-US" baseline="0"/>
              <a:t> message, etc. then players discuss issues raised by each problem references those policies, plans or procedures that they have developed. </a:t>
            </a: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307712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Games: Simulation of operations in a competitive Family Feud</a:t>
            </a:r>
            <a:r>
              <a:rPr lang="en-US" altLang="en-US" baseline="0"/>
              <a:t> style Game- FEMA has done a study and suggested that GAMES are one of the most beneficial types of exercises. This gets participants reading the plan in a low stress environment.</a:t>
            </a:r>
          </a:p>
          <a:p>
            <a:r>
              <a:rPr lang="en-US" altLang="en-US" baseline="0"/>
              <a:t>Ask the audience if they have attended a game</a:t>
            </a:r>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231552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“Actions”,</a:t>
            </a:r>
            <a:r>
              <a:rPr lang="en-US" baseline="0"/>
              <a:t> moving</a:t>
            </a:r>
          </a:p>
          <a:p>
            <a:r>
              <a:rPr lang="en-US" baseline="0"/>
              <a:t>Operation Based Exercises require action and or equipment.  The difference between Operation based exercise vs Discussion Based exercises- is that in Discussion Based Exercises you talk, update and review actions and processes</a:t>
            </a:r>
          </a:p>
          <a:p>
            <a:endParaRPr lang="en-US" baseline="0"/>
          </a:p>
          <a:p>
            <a:r>
              <a:rPr lang="en-US" baseline="0"/>
              <a:t>Operation based exercises are not to teach others how to respond. Participants should know their responsibilities when responding to the scenario.</a:t>
            </a:r>
          </a:p>
        </p:txBody>
      </p:sp>
      <p:sp>
        <p:nvSpPr>
          <p:cNvPr id="4" name="Slide Number Placeholder 3"/>
          <p:cNvSpPr>
            <a:spLocks noGrp="1"/>
          </p:cNvSpPr>
          <p:nvPr>
            <p:ph type="sldNum" sz="quarter" idx="10"/>
          </p:nvPr>
        </p:nvSpPr>
        <p:spPr/>
        <p:txBody>
          <a:bodyPr/>
          <a:lstStyle/>
          <a:p>
            <a:fld id="{9E2FB881-8030-47DE-A669-C22448C67484}" type="slidenum">
              <a:rPr lang="en-US" smtClean="0"/>
              <a:t>33</a:t>
            </a:fld>
            <a:endParaRPr lang="en-US"/>
          </a:p>
        </p:txBody>
      </p:sp>
    </p:spTree>
    <p:extLst>
      <p:ext uri="{BB962C8B-B14F-4D97-AF65-F5344CB8AC3E}">
        <p14:creationId xmlns:p14="http://schemas.microsoft.com/office/powerpoint/2010/main" val="400738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4</a:t>
            </a:fld>
            <a:endParaRPr lang="en-US"/>
          </a:p>
        </p:txBody>
      </p:sp>
    </p:spTree>
    <p:extLst>
      <p:ext uri="{BB962C8B-B14F-4D97-AF65-F5344CB8AC3E}">
        <p14:creationId xmlns:p14="http://schemas.microsoft.com/office/powerpoint/2010/main" val="480064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Coordinated, supervised activity to validate a specific function or capability in a single organization.</a:t>
            </a:r>
          </a:p>
          <a:p>
            <a:r>
              <a:rPr lang="en-US" altLang="en-US"/>
              <a:t>Example- Fire Drill</a:t>
            </a:r>
          </a:p>
          <a:p>
            <a:r>
              <a:rPr lang="en-US" altLang="en-US"/>
              <a:t>The most common type of drill that you can conduct, is a school fire drill. The participants will test a single response  agency . In a school fire drill you are testing the response time of the </a:t>
            </a:r>
            <a:r>
              <a:rPr lang="en-US" altLang="en-US" err="1"/>
              <a:t>fd</a:t>
            </a:r>
            <a:r>
              <a:rPr lang="en-US" altLang="en-US"/>
              <a:t> to get from the station to the school. OR in a school drill, with NO </a:t>
            </a:r>
            <a:r>
              <a:rPr lang="en-US" altLang="en-US" err="1"/>
              <a:t>fd</a:t>
            </a:r>
            <a:r>
              <a:rPr lang="en-US" altLang="en-US"/>
              <a:t> involvement, you are testing your evacuation plan.</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Example – set up of State IMAT’s Base-X Tent</a:t>
            </a:r>
            <a:endParaRPr lang="en-US" altLang="en-US" sz="1200"/>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3380535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Designed to validate and evaluate capabilities, multiple functions, or interdependent groups of functions. Typically focus on exercising plans, policies, or procedures, and staff members involved in management, command, and control functions. Movement of personnel and equipment is simulated.</a:t>
            </a:r>
          </a:p>
          <a:p>
            <a:endParaRPr lang="en-US" altLang="en-US"/>
          </a:p>
          <a:p>
            <a:r>
              <a:rPr lang="en-US" altLang="en-US"/>
              <a:t>LEPC exercise-based on a hazard they simulate. </a:t>
            </a:r>
          </a:p>
          <a:p>
            <a:endParaRPr lang="en-US" altLang="en-US"/>
          </a:p>
          <a:p>
            <a:r>
              <a:rPr lang="en-US" altLang="en-US"/>
              <a:t>Can hybrid this form of exercise with a TTX for advance exercise play</a:t>
            </a:r>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07141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Involves multiple agencies and validate many areas of preparedness. Often include many players operating under a unified command or Incident management system. For those in the room at the state level, you typically see a full scale exercise being conducted at MUTC and or Atterbury. During the Full Scale Exercise you see multiple agencies testing multiple parts.</a:t>
            </a:r>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46112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anyone know what HSEEP Stands for?</a:t>
            </a:r>
          </a:p>
          <a:p>
            <a:r>
              <a:rPr lang="en-US"/>
              <a:t>Homeland Security Exercise Evaluation Program</a:t>
            </a:r>
          </a:p>
        </p:txBody>
      </p:sp>
      <p:sp>
        <p:nvSpPr>
          <p:cNvPr id="4" name="Slide Number Placeholder 3"/>
          <p:cNvSpPr>
            <a:spLocks noGrp="1"/>
          </p:cNvSpPr>
          <p:nvPr>
            <p:ph type="sldNum" sz="quarter" idx="5"/>
          </p:nvPr>
        </p:nvSpPr>
        <p:spPr/>
        <p:txBody>
          <a:bodyPr/>
          <a:lstStyle/>
          <a:p>
            <a:fld id="{9E2FB881-8030-47DE-A669-C22448C67484}" type="slidenum">
              <a:rPr lang="en-US" smtClean="0"/>
              <a:t>37</a:t>
            </a:fld>
            <a:endParaRPr lang="en-US"/>
          </a:p>
        </p:txBody>
      </p:sp>
    </p:spTree>
    <p:extLst>
      <p:ext uri="{BB962C8B-B14F-4D97-AF65-F5344CB8AC3E}">
        <p14:creationId xmlns:p14="http://schemas.microsoft.com/office/powerpoint/2010/main" val="929717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Uses a common methodology for planning and conducting individual exercises. What that means is that it makes sure each exercise has a consistent approach to the design, development, execution, and improvement planning.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137347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Homeland Security Exercise and Evaluation Program (HSEEP) provides a set of fundamental principles for exercise programs, as well as a common approach to program management, design and development, conduct, evaluation, and improvement planning. </a:t>
            </a:r>
            <a:r>
              <a:rPr lang="en-US" b="0" i="0">
                <a:solidFill>
                  <a:srgbClr val="1B1B1B"/>
                </a:solidFill>
                <a:effectLst/>
                <a:latin typeface="Source Sans Pro" panose="020B0503030403020204" pitchFamily="34" charset="0"/>
              </a:rPr>
              <a:t>Through the use of HSEEP, the whole community can develop, execute, and evaluate exercises that address preparedness priorities established by a jurisdiction’s senior leaders. These priorities are selected by risk and capability assessments, findings, corrective actions from previous events, and external requirements.  </a:t>
            </a:r>
            <a:r>
              <a:rPr lang="en-US"/>
              <a:t>These priorities guide the overall direction of an exercise program where individual exercises anchor to a common set of priorities or objectives, which increase in complexity over time. T</a:t>
            </a:r>
          </a:p>
        </p:txBody>
      </p:sp>
      <p:sp>
        <p:nvSpPr>
          <p:cNvPr id="4" name="Slide Number Placeholder 3"/>
          <p:cNvSpPr>
            <a:spLocks noGrp="1"/>
          </p:cNvSpPr>
          <p:nvPr>
            <p:ph type="sldNum" sz="quarter" idx="5"/>
          </p:nvPr>
        </p:nvSpPr>
        <p:spPr/>
        <p:txBody>
          <a:bodyPr/>
          <a:lstStyle/>
          <a:p>
            <a:fld id="{9E2FB881-8030-47DE-A669-C22448C67484}" type="slidenum">
              <a:rPr lang="en-US" smtClean="0"/>
              <a:t>39</a:t>
            </a:fld>
            <a:endParaRPr lang="en-US"/>
          </a:p>
        </p:txBody>
      </p:sp>
    </p:spTree>
    <p:extLst>
      <p:ext uri="{BB962C8B-B14F-4D97-AF65-F5344CB8AC3E}">
        <p14:creationId xmlns:p14="http://schemas.microsoft.com/office/powerpoint/2010/main" val="1173364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Audit</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3255308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Organized documentation is important when we have exercises. We want to have an accurate account of the exercise not only because we must capture any lessons learned, but also any critical issues as well to support future exercises.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12808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Situation manual-core documentation that provides the background to your exercise. </a:t>
            </a:r>
          </a:p>
          <a:p>
            <a:r>
              <a:rPr lang="en-US" altLang="en-US"/>
              <a:t>EEGS-designed to help evaluators collect exercise observations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158482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78322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5</a:t>
            </a:fld>
            <a:endParaRPr lang="en-US"/>
          </a:p>
        </p:txBody>
      </p:sp>
    </p:spTree>
    <p:extLst>
      <p:ext uri="{BB962C8B-B14F-4D97-AF65-F5344CB8AC3E}">
        <p14:creationId xmlns:p14="http://schemas.microsoft.com/office/powerpoint/2010/main" val="2024636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FEMA and IDHS have published templates for agencies to use when developing HSEEP.</a:t>
            </a:r>
          </a:p>
          <a:p>
            <a:endParaRPr lang="en-US" altLang="en-US"/>
          </a:p>
          <a:p>
            <a:r>
              <a:rPr lang="en-US" altLang="en-US"/>
              <a:t>The HSEEP templates are flexible and adaptable. You can delete/ remove information that does or does not apply to your exercise. In order to receive compliance, agencies must submit paperwork.</a:t>
            </a:r>
          </a:p>
          <a:p>
            <a:endParaRPr lang="en-US" altLang="en-US"/>
          </a:p>
          <a:p>
            <a:r>
              <a:rPr lang="en-US" altLang="en-US"/>
              <a:t>Simple, Measurable, Achievable, Realistic, Task-Oriented</a:t>
            </a:r>
          </a:p>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2882919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i="0">
                <a:solidFill>
                  <a:srgbClr val="1B1B1B"/>
                </a:solidFill>
                <a:effectLst/>
                <a:latin typeface="Source Sans Pro" panose="020B0503030403020204" pitchFamily="34" charset="0"/>
              </a:rPr>
              <a:t>Exercise evaluation assesses the ability to meet exercise objectives and capabilities by documenting strengths, areas for improvement, capability performance, and corrective actions in an After-Action Report/Improvement Plan (AAR/IP). Through improvement planning, organizations take the corrective actions needed to improve plans, build and sustain capabilities, and maintain readiness.</a:t>
            </a: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76553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335207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3075125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86054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18185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6</a:t>
            </a:fld>
            <a:endParaRPr lang="en-US"/>
          </a:p>
        </p:txBody>
      </p:sp>
    </p:spTree>
    <p:extLst>
      <p:ext uri="{BB962C8B-B14F-4D97-AF65-F5344CB8AC3E}">
        <p14:creationId xmlns:p14="http://schemas.microsoft.com/office/powerpoint/2010/main" val="35224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8</a:t>
            </a:fld>
            <a:endParaRPr lang="en-US"/>
          </a:p>
        </p:txBody>
      </p:sp>
    </p:spTree>
    <p:extLst>
      <p:ext uri="{BB962C8B-B14F-4D97-AF65-F5344CB8AC3E}">
        <p14:creationId xmlns:p14="http://schemas.microsoft.com/office/powerpoint/2010/main" val="227302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9</a:t>
            </a:fld>
            <a:endParaRPr lang="en-US"/>
          </a:p>
        </p:txBody>
      </p:sp>
    </p:spTree>
    <p:extLst>
      <p:ext uri="{BB962C8B-B14F-4D97-AF65-F5344CB8AC3E}">
        <p14:creationId xmlns:p14="http://schemas.microsoft.com/office/powerpoint/2010/main" val="275453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10</a:t>
            </a:fld>
            <a:endParaRPr lang="en-US"/>
          </a:p>
        </p:txBody>
      </p:sp>
    </p:spTree>
    <p:extLst>
      <p:ext uri="{BB962C8B-B14F-4D97-AF65-F5344CB8AC3E}">
        <p14:creationId xmlns:p14="http://schemas.microsoft.com/office/powerpoint/2010/main" val="96799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FB881-8030-47DE-A669-C22448C67484}" type="slidenum">
              <a:rPr lang="en-US" smtClean="0"/>
              <a:t>11</a:t>
            </a:fld>
            <a:endParaRPr lang="en-US"/>
          </a:p>
        </p:txBody>
      </p:sp>
    </p:spTree>
    <p:extLst>
      <p:ext uri="{BB962C8B-B14F-4D97-AF65-F5344CB8AC3E}">
        <p14:creationId xmlns:p14="http://schemas.microsoft.com/office/powerpoint/2010/main" val="416525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075125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35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9" name="Title 1"/>
          <p:cNvSpPr>
            <a:spLocks noGrp="1"/>
          </p:cNvSpPr>
          <p:nvPr>
            <p:ph type="ctrTitle" hasCustomPrompt="1"/>
          </p:nvPr>
        </p:nvSpPr>
        <p:spPr>
          <a:xfrm>
            <a:off x="1524000" y="2446215"/>
            <a:ext cx="9144000" cy="2149274"/>
          </a:xfrm>
        </p:spPr>
        <p:txBody>
          <a:bodyPr/>
          <a:lstStyle>
            <a:lvl1pPr algn="ctr">
              <a:defRPr cap="all" baseline="0"/>
            </a:lvl1pPr>
          </a:lstStyle>
          <a:p>
            <a:r>
              <a:rPr lang="en-US" b="1">
                <a:solidFill>
                  <a:srgbClr val="182853"/>
                </a:solidFill>
              </a:rPr>
              <a:t>INTERNAL CONTINUITY OF </a:t>
            </a:r>
            <a:br>
              <a:rPr lang="en-US" b="1">
                <a:solidFill>
                  <a:srgbClr val="182853"/>
                </a:solidFill>
              </a:rPr>
            </a:br>
            <a:r>
              <a:rPr lang="en-US" b="1">
                <a:solidFill>
                  <a:srgbClr val="182853"/>
                </a:solidFill>
              </a:rPr>
              <a:t>OPERATIONS TRAINING </a:t>
            </a:r>
          </a:p>
        </p:txBody>
      </p:sp>
      <p:sp>
        <p:nvSpPr>
          <p:cNvPr id="10" name="Subtitle 2"/>
          <p:cNvSpPr>
            <a:spLocks noGrp="1"/>
          </p:cNvSpPr>
          <p:nvPr>
            <p:ph type="subTitle" idx="1"/>
          </p:nvPr>
        </p:nvSpPr>
        <p:spPr>
          <a:xfrm>
            <a:off x="1524000" y="4777701"/>
            <a:ext cx="9144000" cy="1655762"/>
          </a:xfrm>
        </p:spPr>
        <p:txBody>
          <a:bodyPr/>
          <a:lstStyle>
            <a:lvl1pPr marL="0" indent="0" algn="ctr">
              <a:buNone/>
              <a:defRPr/>
            </a:lvl1pPr>
          </a:lstStyle>
          <a:p>
            <a:pPr>
              <a:lnSpc>
                <a:spcPct val="100000"/>
              </a:lnSpc>
              <a:spcBef>
                <a:spcPts val="0"/>
              </a:spcBef>
            </a:pPr>
            <a:r>
              <a:rPr lang="en-US">
                <a:solidFill>
                  <a:schemeClr val="bg1"/>
                </a:solidFill>
              </a:rPr>
              <a:t>September 2018</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63269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2402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69A60-114D-4892-8840-9C127A37721B}" type="datetimeFigureOut">
              <a:rPr lang="en-US" smtClean="0"/>
              <a:t>9/21/2021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403573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2"/>
          <p:cNvSpPr>
            <a:spLocks noGrp="1"/>
          </p:cNvSpPr>
          <p:nvPr>
            <p:ph type="ctrTitle"/>
          </p:nvPr>
        </p:nvSpPr>
        <p:spPr>
          <a:xfrm>
            <a:off x="1524000" y="2446215"/>
            <a:ext cx="9144000" cy="2149274"/>
          </a:xfrm>
        </p:spPr>
        <p:txBody>
          <a:bodyPr/>
          <a:lstStyle/>
          <a:p>
            <a:endParaRPr lang="en-US"/>
          </a:p>
        </p:txBody>
      </p:sp>
      <p:sp>
        <p:nvSpPr>
          <p:cNvPr id="8" name="Rectangle 7"/>
          <p:cNvSpPr/>
          <p:nvPr userDrawn="1"/>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Tree>
    <p:extLst>
      <p:ext uri="{BB962C8B-B14F-4D97-AF65-F5344CB8AC3E}">
        <p14:creationId xmlns:p14="http://schemas.microsoft.com/office/powerpoint/2010/main" val="40641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2"/>
          <p:cNvSpPr>
            <a:spLocks noGrp="1"/>
          </p:cNvSpPr>
          <p:nvPr>
            <p:ph type="ctrTitle"/>
          </p:nvPr>
        </p:nvSpPr>
        <p:spPr>
          <a:xfrm>
            <a:off x="1524000" y="2446215"/>
            <a:ext cx="9144000" cy="2149274"/>
          </a:xfrm>
        </p:spPr>
        <p:txBody>
          <a:bodyPr/>
          <a:lstStyle/>
          <a:p>
            <a:endParaRPr lang="en-US"/>
          </a:p>
        </p:txBody>
      </p:sp>
      <p:sp>
        <p:nvSpPr>
          <p:cNvPr id="8" name="Rectangle 7"/>
          <p:cNvSpPr/>
          <p:nvPr userDrawn="1"/>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userDrawn="1"/>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baseline="0">
                <a:solidFill>
                  <a:srgbClr val="182853"/>
                </a:solidFill>
              </a:rPr>
              <a:t>SECTION DIVIDER</a:t>
            </a:r>
          </a:p>
        </p:txBody>
      </p:sp>
      <p:sp>
        <p:nvSpPr>
          <p:cNvPr id="11" name="Content Placeholder 2"/>
          <p:cNvSpPr txBox="1">
            <a:spLocks/>
          </p:cNvSpPr>
          <p:nvPr userDrawn="1"/>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Optional description down here, etc. </a:t>
            </a:r>
          </a:p>
        </p:txBody>
      </p:sp>
    </p:spTree>
    <p:extLst>
      <p:ext uri="{BB962C8B-B14F-4D97-AF65-F5344CB8AC3E}">
        <p14:creationId xmlns:p14="http://schemas.microsoft.com/office/powerpoint/2010/main" val="406413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69A60-114D-4892-8840-9C127A37721B}" type="datetimeFigureOut">
              <a:rPr lang="en-US" smtClean="0"/>
              <a:t>9/21/2021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261221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69A60-114D-4892-8840-9C127A37721B}" type="datetimeFigureOut">
              <a:rPr lang="en-US" smtClean="0"/>
              <a:t>9/21/2021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245082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9A60-114D-4892-8840-9C127A37721B}" type="datetimeFigureOut">
              <a:rPr lang="en-US" smtClean="0"/>
              <a:t>9/21/2021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148062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524000" y="2498955"/>
            <a:ext cx="9144000" cy="1860089"/>
          </a:xfrm>
        </p:spPr>
        <p:txBody>
          <a:bodyPr>
            <a:noAutofit/>
          </a:bodyPr>
          <a:lstStyle>
            <a:lvl1pPr algn="ctr">
              <a:defRPr baseline="0"/>
            </a:lvl1pPr>
          </a:lstStyle>
          <a:p>
            <a:r>
              <a:rPr lang="en-US" sz="8800" b="1"/>
              <a:t>BOLD STATEMENT</a:t>
            </a:r>
          </a:p>
        </p:txBody>
      </p:sp>
    </p:spTree>
    <p:extLst>
      <p:ext uri="{BB962C8B-B14F-4D97-AF65-F5344CB8AC3E}">
        <p14:creationId xmlns:p14="http://schemas.microsoft.com/office/powerpoint/2010/main" val="16547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ments/End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7" name="Title 1"/>
          <p:cNvSpPr>
            <a:spLocks noGrp="1"/>
          </p:cNvSpPr>
          <p:nvPr>
            <p:ph type="ctrTitle"/>
          </p:nvPr>
        </p:nvSpPr>
        <p:spPr>
          <a:xfrm>
            <a:off x="1524000" y="2446215"/>
            <a:ext cx="9144000" cy="2149274"/>
          </a:xfrm>
        </p:spPr>
        <p:txBody>
          <a:bodyPr/>
          <a:lstStyle>
            <a:lvl1pPr algn="ctr">
              <a:defRPr cap="all" baseline="0"/>
            </a:lvl1pPr>
          </a:lstStyle>
          <a:p>
            <a:r>
              <a:rPr lang="en-US" b="1">
                <a:solidFill>
                  <a:srgbClr val="182853"/>
                </a:solidFill>
              </a:rPr>
              <a:t>END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37243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0486"/>
            <a:ext cx="12192000" cy="759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92664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B1B3B6"/>
                </a:solidFill>
              </a:defRPr>
            </a:lvl1pPr>
          </a:lstStyle>
          <a:p>
            <a:fld id="{6C469A60-114D-4892-8840-9C127A37721B}" type="datetimeFigureOut">
              <a:rPr lang="en-US" smtClean="0"/>
              <a:pPr/>
              <a:t>9/21/2021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B1B3B6"/>
                </a:solidFill>
              </a:defRPr>
            </a:lvl1pPr>
          </a:lstStyle>
          <a:p>
            <a:fld id="{DEC30570-3EB5-4BA5-B664-858B23E33728}" type="slidenum">
              <a:rPr lang="en-US" smtClean="0"/>
              <a:pPr/>
              <a:t>‹#›</a:t>
            </a:fld>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24072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m.gov/content/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ema.gov/authorized-equipment-li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ema.gov/media-library-data/20130726-1914-25045-8890/hseep_apr13_.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fema.gov/core-capabilities" TargetMode="External"/><Relationship Id="rId5" Type="http://schemas.openxmlformats.org/officeDocument/2006/relationships/hyperlink" Target="https://www.in.gov/dhs/files/IDHS-Exercise-Guide.pdf" TargetMode="External"/><Relationship Id="rId4" Type="http://schemas.openxmlformats.org/officeDocument/2006/relationships/hyperlink" Target="https://www.in.gov/dhs/2426.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training.fema.gov/is/crslist.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cadisportal.in.gov/AcadisViewer/Login.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53.xml.rels><?xml version="1.0" encoding="UTF-8" standalone="yes"?>
<Relationships xmlns="http://schemas.openxmlformats.org/package/2006/relationships"><Relationship Id="rId3" Type="http://schemas.openxmlformats.org/officeDocument/2006/relationships/hyperlink" Target="https://www.in.gov/dhs/files/Professional-Development-Worksheet-2020.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p:txBody>
          <a:bodyPr/>
          <a:lstStyle/>
          <a:p>
            <a:r>
              <a:rPr lang="en-US" b="1">
                <a:solidFill>
                  <a:srgbClr val="182853"/>
                </a:solidFill>
              </a:rPr>
              <a:t>EMA Orientation Seminar </a:t>
            </a:r>
            <a:br>
              <a:rPr lang="en-US" b="1">
                <a:solidFill>
                  <a:srgbClr val="182853"/>
                </a:solidFill>
              </a:rPr>
            </a:br>
            <a:r>
              <a:rPr lang="en-US" b="1">
                <a:solidFill>
                  <a:srgbClr val="182853"/>
                </a:solidFill>
              </a:rPr>
              <a:t>Module 3</a:t>
            </a:r>
            <a:br>
              <a:rPr lang="en-US" b="1">
                <a:solidFill>
                  <a:srgbClr val="182853"/>
                </a:solidFill>
              </a:rPr>
            </a:br>
            <a:r>
              <a:rPr lang="en-US" b="1">
                <a:solidFill>
                  <a:srgbClr val="182853"/>
                </a:solidFill>
              </a:rPr>
              <a:t>Grants, HSEEP, &amp; Training </a:t>
            </a:r>
          </a:p>
        </p:txBody>
      </p:sp>
      <p:sp>
        <p:nvSpPr>
          <p:cNvPr id="3" name="Subtitle 2"/>
          <p:cNvSpPr>
            <a:spLocks noGrp="1"/>
          </p:cNvSpPr>
          <p:nvPr>
            <p:ph type="subTitle" idx="1"/>
          </p:nvPr>
        </p:nvSpPr>
        <p:spPr/>
        <p:txBody>
          <a:bodyPr/>
          <a:lstStyle/>
          <a:p>
            <a:pPr>
              <a:lnSpc>
                <a:spcPct val="100000"/>
              </a:lnSpc>
              <a:spcBef>
                <a:spcPts val="0"/>
              </a:spcBef>
            </a:pPr>
            <a:r>
              <a:rPr lang="en-US">
                <a:solidFill>
                  <a:schemeClr val="bg1"/>
                </a:solidFill>
              </a:rPr>
              <a:t>October 2021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06156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DUNS NUMBER</a:t>
            </a:r>
          </a:p>
        </p:txBody>
      </p:sp>
      <p:sp>
        <p:nvSpPr>
          <p:cNvPr id="3" name="Content Placeholder 2"/>
          <p:cNvSpPr>
            <a:spLocks noGrp="1"/>
          </p:cNvSpPr>
          <p:nvPr>
            <p:ph idx="1"/>
          </p:nvPr>
        </p:nvSpPr>
        <p:spPr/>
        <p:txBody>
          <a:bodyPr>
            <a:normAutofit lnSpcReduction="10000"/>
          </a:bodyPr>
          <a:lstStyle/>
          <a:p>
            <a:pPr>
              <a:defRPr/>
            </a:pPr>
            <a:r>
              <a:rPr lang="en-US" altLang="en-US"/>
              <a:t>Data Universal Numbering System (DUNS) number which is a unique numeric identifier regulated by Dun and Bradstreet</a:t>
            </a:r>
          </a:p>
          <a:p>
            <a:pPr>
              <a:defRPr/>
            </a:pPr>
            <a:r>
              <a:rPr lang="en-US" altLang="en-US"/>
              <a:t>Federal requirement to receive grant funds</a:t>
            </a:r>
          </a:p>
          <a:p>
            <a:pPr>
              <a:defRPr/>
            </a:pPr>
            <a:r>
              <a:rPr lang="en-US" altLang="en-US"/>
              <a:t>DUNS number request line at (844) 230-8762</a:t>
            </a:r>
          </a:p>
          <a:p>
            <a:pPr>
              <a:defRPr/>
            </a:pPr>
            <a:r>
              <a:rPr lang="en-US" altLang="en-US"/>
              <a:t>If applicants believe they possess an active DUNS number, they should call the request line to verify their DUNS number</a:t>
            </a:r>
          </a:p>
          <a:p>
            <a:pPr>
              <a:defRPr/>
            </a:pPr>
            <a:r>
              <a:rPr lang="en-US" altLang="en-US"/>
              <a:t>Applicants must register their DUNS number in the System for Awards Management (SAM) at the following link: </a:t>
            </a:r>
            <a:r>
              <a:rPr lang="en-US" altLang="en-US">
                <a:hlinkClick r:id="rId3"/>
              </a:rPr>
              <a:t>www.sam.gov/content/home</a:t>
            </a:r>
            <a:r>
              <a:rPr lang="en-US" altLang="en-US"/>
              <a:t> using a browser such as Chrome, Firefox or Safari</a:t>
            </a:r>
          </a:p>
          <a:p>
            <a:endParaRPr lang="en-US"/>
          </a:p>
        </p:txBody>
      </p:sp>
    </p:spTree>
    <p:extLst>
      <p:ext uri="{BB962C8B-B14F-4D97-AF65-F5344CB8AC3E}">
        <p14:creationId xmlns:p14="http://schemas.microsoft.com/office/powerpoint/2010/main" val="121665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SUPPLANTING</a:t>
            </a:r>
          </a:p>
        </p:txBody>
      </p:sp>
      <p:sp>
        <p:nvSpPr>
          <p:cNvPr id="3" name="Content Placeholder 2"/>
          <p:cNvSpPr>
            <a:spLocks noGrp="1"/>
          </p:cNvSpPr>
          <p:nvPr>
            <p:ph idx="1"/>
          </p:nvPr>
        </p:nvSpPr>
        <p:spPr/>
        <p:txBody>
          <a:bodyPr>
            <a:normAutofit/>
          </a:bodyPr>
          <a:lstStyle/>
          <a:p>
            <a:pPr>
              <a:defRPr/>
            </a:pPr>
            <a:r>
              <a:rPr lang="en-US" altLang="en-US"/>
              <a:t>Grant funds must be used to </a:t>
            </a:r>
            <a:r>
              <a:rPr lang="en-US" altLang="en-US" u="sng"/>
              <a:t>supplement existing funds</a:t>
            </a:r>
            <a:r>
              <a:rPr lang="en-US" altLang="en-US"/>
              <a:t> for program activities and </a:t>
            </a:r>
            <a:r>
              <a:rPr lang="en-US" altLang="en-US" u="sng"/>
              <a:t>cannot replace</a:t>
            </a:r>
            <a:r>
              <a:rPr lang="en-US" altLang="en-US"/>
              <a:t> or supplant non-grant funds that have been </a:t>
            </a:r>
            <a:r>
              <a:rPr lang="en-US" altLang="en-US" u="sng"/>
              <a:t>appropriated for the same purpose</a:t>
            </a:r>
            <a:endParaRPr lang="en-US" altLang="en-US"/>
          </a:p>
          <a:p>
            <a:endParaRPr lang="en-US"/>
          </a:p>
        </p:txBody>
      </p:sp>
    </p:spTree>
    <p:extLst>
      <p:ext uri="{BB962C8B-B14F-4D97-AF65-F5344CB8AC3E}">
        <p14:creationId xmlns:p14="http://schemas.microsoft.com/office/powerpoint/2010/main" val="392347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E6DB-FBF3-4047-B24D-93BB7431173B}"/>
              </a:ext>
            </a:extLst>
          </p:cNvPr>
          <p:cNvSpPr>
            <a:spLocks noGrp="1"/>
          </p:cNvSpPr>
          <p:nvPr>
            <p:ph type="title"/>
          </p:nvPr>
        </p:nvSpPr>
        <p:spPr/>
        <p:txBody>
          <a:bodyPr>
            <a:normAutofit fontScale="90000"/>
          </a:bodyPr>
          <a:lstStyle/>
          <a:p>
            <a:br>
              <a:rPr lang="en-US" cap="all"/>
            </a:br>
            <a:r>
              <a:rPr lang="en-US" cap="all"/>
              <a:t>UNALLOWABLE ITEMS</a:t>
            </a:r>
            <a:br>
              <a:rPr lang="en-US" cap="all">
                <a:solidFill>
                  <a:srgbClr val="182853"/>
                </a:solidFill>
              </a:rPr>
            </a:br>
            <a:endParaRPr lang="en-US" cap="all"/>
          </a:p>
        </p:txBody>
      </p:sp>
      <p:sp>
        <p:nvSpPr>
          <p:cNvPr id="3" name="Content Placeholder 2">
            <a:extLst>
              <a:ext uri="{FF2B5EF4-FFF2-40B4-BE49-F238E27FC236}">
                <a16:creationId xmlns:a16="http://schemas.microsoft.com/office/drawing/2014/main" id="{7C5EC5C3-DD2E-44F3-A896-D3C3C43EC266}"/>
              </a:ext>
            </a:extLst>
          </p:cNvPr>
          <p:cNvSpPr>
            <a:spLocks noGrp="1"/>
          </p:cNvSpPr>
          <p:nvPr>
            <p:ph idx="1"/>
          </p:nvPr>
        </p:nvSpPr>
        <p:spPr/>
        <p:txBody>
          <a:bodyPr/>
          <a:lstStyle/>
          <a:p>
            <a:pPr marL="0" indent="0">
              <a:buNone/>
            </a:pPr>
            <a:endParaRPr lang="en-US"/>
          </a:p>
          <a:p>
            <a:r>
              <a:rPr lang="en-US"/>
              <a:t>Food and beverage costs</a:t>
            </a:r>
          </a:p>
          <a:p>
            <a:r>
              <a:rPr lang="en-US"/>
              <a:t>Equipment sustainment  </a:t>
            </a:r>
          </a:p>
          <a:p>
            <a:pPr lvl="1"/>
            <a:r>
              <a:rPr lang="en-US"/>
              <a:t>Oil changes</a:t>
            </a:r>
          </a:p>
          <a:p>
            <a:pPr lvl="1"/>
            <a:r>
              <a:rPr lang="en-US"/>
              <a:t>Routine maintenance </a:t>
            </a:r>
          </a:p>
        </p:txBody>
      </p:sp>
    </p:spTree>
    <p:extLst>
      <p:ext uri="{BB962C8B-B14F-4D97-AF65-F5344CB8AC3E}">
        <p14:creationId xmlns:p14="http://schemas.microsoft.com/office/powerpoint/2010/main" val="31343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Authorized equipment list (AEL)</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a:bodyPr>
          <a:lstStyle/>
          <a:p>
            <a:r>
              <a:rPr lang="en-US"/>
              <a:t>The Authorized Equipment List (AEL) is a list of approved equipment types allowed under FEMA’s preparedness grant programs. </a:t>
            </a:r>
          </a:p>
          <a:p>
            <a:pPr lvl="1"/>
            <a:r>
              <a:rPr lang="en-US"/>
              <a:t>Specifically for NSGP, EMPG and SHSP. Always verify against the NOFO</a:t>
            </a:r>
          </a:p>
          <a:p>
            <a:r>
              <a:rPr lang="en-US" b="1"/>
              <a:t>If project includes equipment, confirm the allowability through FEMA’s authorized equipment list (AEL) website prior to submitting proposal</a:t>
            </a:r>
          </a:p>
          <a:p>
            <a:r>
              <a:rPr lang="en-US">
                <a:hlinkClick r:id="rId2"/>
              </a:rPr>
              <a:t>https://www.fema.gov/authorized-equipment-list</a:t>
            </a:r>
            <a:r>
              <a:rPr lang="en-US"/>
              <a:t> </a:t>
            </a:r>
          </a:p>
          <a:p>
            <a:pPr marL="457200" lvl="1" indent="0">
              <a:buNone/>
            </a:pPr>
            <a:endParaRPr lang="en-US"/>
          </a:p>
        </p:txBody>
      </p:sp>
    </p:spTree>
    <p:extLst>
      <p:ext uri="{BB962C8B-B14F-4D97-AF65-F5344CB8AC3E}">
        <p14:creationId xmlns:p14="http://schemas.microsoft.com/office/powerpoint/2010/main" val="288517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EHP Form</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a:bodyPr>
          <a:lstStyle/>
          <a:p>
            <a:pPr marL="0" indent="0">
              <a:buNone/>
            </a:pPr>
            <a:r>
              <a:rPr lang="en-US"/>
              <a:t>Environmental and Historic Preservation (EHP) Screening Form</a:t>
            </a:r>
          </a:p>
          <a:p>
            <a:pPr>
              <a:defRPr/>
            </a:pPr>
            <a:r>
              <a:rPr lang="en-US" sz="2400"/>
              <a:t>Review process begins with submission of an EHP Screening Form</a:t>
            </a:r>
          </a:p>
          <a:p>
            <a:pPr>
              <a:defRPr/>
            </a:pPr>
            <a:r>
              <a:rPr lang="en-US" sz="2400"/>
              <a:t>Screening Form requires a detailed project description that explains the objectives of the proposed project, along with supporting documentation including photos</a:t>
            </a:r>
          </a:p>
          <a:p>
            <a:pPr>
              <a:defRPr/>
            </a:pPr>
            <a:r>
              <a:rPr lang="en-US" sz="2400"/>
              <a:t>FEMA uses this information to determine if the proposed project has the potential to affect the environmental and/or historic properties</a:t>
            </a:r>
          </a:p>
          <a:p>
            <a:pPr>
              <a:defRPr/>
            </a:pPr>
            <a:r>
              <a:rPr lang="en-US" sz="2400"/>
              <a:t>Projects will be sent for final review to the U.S. DHS/FEMA Headquarters </a:t>
            </a:r>
          </a:p>
          <a:p>
            <a:pPr>
              <a:defRPr/>
            </a:pPr>
            <a:r>
              <a:rPr lang="en-US" sz="2400" b="1"/>
              <a:t>Projects should NOT start until FEMA has approved the EHP</a:t>
            </a:r>
            <a:endParaRPr lang="en-US" sz="2400"/>
          </a:p>
          <a:p>
            <a:pPr>
              <a:defRPr/>
            </a:pPr>
            <a:r>
              <a:rPr lang="en-US" sz="2400" b="1"/>
              <a:t>Once an EHP is approved, no changes can be made</a:t>
            </a:r>
          </a:p>
          <a:p>
            <a:pPr lvl="1"/>
            <a:endParaRPr lang="en-US"/>
          </a:p>
        </p:txBody>
      </p:sp>
    </p:spTree>
    <p:extLst>
      <p:ext uri="{BB962C8B-B14F-4D97-AF65-F5344CB8AC3E}">
        <p14:creationId xmlns:p14="http://schemas.microsoft.com/office/powerpoint/2010/main" val="166327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Projects that require EHP</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a:bodyPr>
          <a:lstStyle/>
          <a:p>
            <a:pPr marL="0" indent="0">
              <a:buNone/>
            </a:pPr>
            <a:r>
              <a:rPr lang="en-US" b="1" u="sng">
                <a:latin typeface="Arial"/>
                <a:cs typeface="Arial"/>
              </a:rPr>
              <a:t>Ground disturbances</a:t>
            </a:r>
            <a:endParaRPr lang="en-US">
              <a:latin typeface="Arial"/>
              <a:cs typeface="Arial"/>
            </a:endParaRPr>
          </a:p>
          <a:p>
            <a:pPr lvl="1"/>
            <a:r>
              <a:rPr lang="en-US">
                <a:latin typeface="Arial"/>
                <a:cs typeface="Arial"/>
              </a:rPr>
              <a:t>Anything that breaks ground or changes the condition of the grounds surface</a:t>
            </a:r>
          </a:p>
          <a:p>
            <a:pPr lvl="1"/>
            <a:r>
              <a:rPr lang="en-US">
                <a:latin typeface="Arial"/>
                <a:cs typeface="Arial"/>
              </a:rPr>
              <a:t>Construction, additions, modifications, renovations of new facilities or existing structures</a:t>
            </a:r>
          </a:p>
          <a:p>
            <a:pPr lvl="1"/>
            <a:r>
              <a:rPr lang="en-US">
                <a:latin typeface="Arial"/>
                <a:cs typeface="Arial"/>
              </a:rPr>
              <a:t>Cameras, generators, access controls, etc.</a:t>
            </a:r>
          </a:p>
          <a:p>
            <a:pPr marL="0" indent="0">
              <a:buNone/>
            </a:pPr>
            <a:r>
              <a:rPr lang="en-US" b="1" u="sng">
                <a:latin typeface="Arial"/>
                <a:cs typeface="Arial"/>
              </a:rPr>
              <a:t>Physical security enhancements </a:t>
            </a:r>
            <a:endParaRPr lang="en-US"/>
          </a:p>
          <a:p>
            <a:pPr lvl="1"/>
            <a:r>
              <a:rPr lang="en-US">
                <a:latin typeface="Arial"/>
                <a:cs typeface="Arial"/>
              </a:rPr>
              <a:t>Interior/exterior</a:t>
            </a:r>
          </a:p>
          <a:p>
            <a:pPr lvl="1"/>
            <a:r>
              <a:rPr lang="en-US">
                <a:latin typeface="Arial"/>
                <a:cs typeface="Arial"/>
              </a:rPr>
              <a:t>Grounds </a:t>
            </a:r>
            <a:endParaRPr lang="en-US"/>
          </a:p>
          <a:p>
            <a:pPr lvl="1"/>
            <a:r>
              <a:rPr lang="en-US">
                <a:latin typeface="Arial"/>
                <a:cs typeface="Arial"/>
              </a:rPr>
              <a:t>Doors, lights, fences, bollards, etc.</a:t>
            </a:r>
          </a:p>
          <a:p>
            <a:pPr marL="0" indent="0">
              <a:buNone/>
            </a:pPr>
            <a:endParaRPr lang="en-US">
              <a:latin typeface="Arial"/>
              <a:cs typeface="Arial"/>
            </a:endParaRPr>
          </a:p>
        </p:txBody>
      </p:sp>
    </p:spTree>
    <p:extLst>
      <p:ext uri="{BB962C8B-B14F-4D97-AF65-F5344CB8AC3E}">
        <p14:creationId xmlns:p14="http://schemas.microsoft.com/office/powerpoint/2010/main" val="96758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Projects that require EHP</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a:bodyPr>
          <a:lstStyle/>
          <a:p>
            <a:pPr marL="0" indent="0">
              <a:buNone/>
            </a:pPr>
            <a:r>
              <a:rPr lang="en-US" b="1" u="sng">
                <a:latin typeface="Arial"/>
                <a:cs typeface="Arial"/>
              </a:rPr>
              <a:t>Construction</a:t>
            </a:r>
            <a:r>
              <a:rPr lang="en-US" u="sng">
                <a:latin typeface="Arial"/>
                <a:cs typeface="Arial"/>
              </a:rPr>
              <a:t>/</a:t>
            </a:r>
            <a:r>
              <a:rPr lang="en-US" b="1" u="sng">
                <a:latin typeface="Arial"/>
                <a:cs typeface="Arial"/>
              </a:rPr>
              <a:t>modification</a:t>
            </a:r>
            <a:r>
              <a:rPr lang="en-US" u="sng">
                <a:latin typeface="Arial"/>
                <a:cs typeface="Arial"/>
              </a:rPr>
              <a:t> </a:t>
            </a:r>
            <a:r>
              <a:rPr lang="en-US" b="1" u="sng">
                <a:latin typeface="Arial"/>
                <a:cs typeface="Arial"/>
              </a:rPr>
              <a:t>of communication towers </a:t>
            </a:r>
            <a:endParaRPr lang="en-US"/>
          </a:p>
          <a:p>
            <a:pPr lvl="1"/>
            <a:r>
              <a:rPr lang="en-US">
                <a:latin typeface="Arial"/>
                <a:cs typeface="Arial"/>
              </a:rPr>
              <a:t>Addition of antennas, mounting equipment or shelters</a:t>
            </a:r>
          </a:p>
          <a:p>
            <a:pPr marL="0" indent="0">
              <a:buNone/>
            </a:pPr>
            <a:r>
              <a:rPr lang="en-US" b="1" u="sng">
                <a:latin typeface="Arial"/>
                <a:cs typeface="Arial"/>
              </a:rPr>
              <a:t>Training/exercises</a:t>
            </a:r>
            <a:endParaRPr lang="en-US">
              <a:latin typeface="Arial"/>
              <a:cs typeface="Arial"/>
            </a:endParaRPr>
          </a:p>
          <a:p>
            <a:pPr lvl="1"/>
            <a:r>
              <a:rPr lang="en-US">
                <a:latin typeface="Arial"/>
                <a:cs typeface="Arial"/>
              </a:rPr>
              <a:t>Involve ground disturbance</a:t>
            </a:r>
          </a:p>
          <a:p>
            <a:pPr lvl="1"/>
            <a:r>
              <a:rPr lang="en-US">
                <a:latin typeface="Arial"/>
                <a:cs typeface="Arial"/>
              </a:rPr>
              <a:t>Not conducted at a designated training facility</a:t>
            </a:r>
          </a:p>
          <a:p>
            <a:pPr marL="0" indent="0">
              <a:buNone/>
            </a:pPr>
            <a:r>
              <a:rPr lang="en-US" b="1" u="sng">
                <a:latin typeface="Arial"/>
                <a:cs typeface="Arial"/>
              </a:rPr>
              <a:t>Mobile equipment</a:t>
            </a:r>
            <a:endParaRPr lang="en-US">
              <a:latin typeface="Arial"/>
              <a:cs typeface="Arial"/>
            </a:endParaRPr>
          </a:p>
          <a:p>
            <a:pPr lvl="1"/>
            <a:r>
              <a:rPr lang="en-US">
                <a:latin typeface="Arial"/>
                <a:cs typeface="Arial"/>
              </a:rPr>
              <a:t>Involve radar/sonar technology </a:t>
            </a:r>
          </a:p>
        </p:txBody>
      </p:sp>
    </p:spTree>
    <p:extLst>
      <p:ext uri="{BB962C8B-B14F-4D97-AF65-F5344CB8AC3E}">
        <p14:creationId xmlns:p14="http://schemas.microsoft.com/office/powerpoint/2010/main" val="49808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Projects that </a:t>
            </a:r>
            <a:r>
              <a:rPr lang="en-US" b="1" cap="all"/>
              <a:t>DO NOT </a:t>
            </a:r>
            <a:r>
              <a:rPr lang="en-US" cap="all"/>
              <a:t>require EHP</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fontScale="92500" lnSpcReduction="10000"/>
          </a:bodyPr>
          <a:lstStyle/>
          <a:p>
            <a:pPr>
              <a:defRPr/>
            </a:pPr>
            <a:r>
              <a:rPr lang="en-US" sz="2800"/>
              <a:t>Preparation of Planning Documents</a:t>
            </a:r>
          </a:p>
          <a:p>
            <a:pPr>
              <a:defRPr/>
            </a:pPr>
            <a:r>
              <a:rPr lang="en-US" sz="2800"/>
              <a:t>Classroom-based training/table-top exercises only</a:t>
            </a:r>
          </a:p>
          <a:p>
            <a:pPr>
              <a:defRPr/>
            </a:pPr>
            <a:r>
              <a:rPr lang="en-US" sz="2800"/>
              <a:t>Training or exercises at designated training facilities using established procedures for a specific training/exercise </a:t>
            </a:r>
          </a:p>
          <a:p>
            <a:pPr>
              <a:defRPr/>
            </a:pPr>
            <a:r>
              <a:rPr lang="en-US" sz="2800"/>
              <a:t>Hand-held mobile equipment and supplies</a:t>
            </a:r>
          </a:p>
          <a:p>
            <a:pPr>
              <a:defRPr/>
            </a:pPr>
            <a:r>
              <a:rPr lang="en-US" sz="2800"/>
              <a:t>Motorized vehicles, watercraft or trailers that will use existing staging or storage areas</a:t>
            </a:r>
          </a:p>
          <a:p>
            <a:pPr>
              <a:defRPr/>
            </a:pPr>
            <a:r>
              <a:rPr lang="en-US" sz="2800"/>
              <a:t>Personal protective equipment (PPE) </a:t>
            </a:r>
          </a:p>
          <a:p>
            <a:pPr>
              <a:defRPr/>
            </a:pPr>
            <a:r>
              <a:rPr lang="en-US" sz="2800"/>
              <a:t>Plug-in equipment; requires no wiring or installation onto walls, ceilings or floors </a:t>
            </a:r>
          </a:p>
        </p:txBody>
      </p:sp>
    </p:spTree>
    <p:extLst>
      <p:ext uri="{BB962C8B-B14F-4D97-AF65-F5344CB8AC3E}">
        <p14:creationId xmlns:p14="http://schemas.microsoft.com/office/powerpoint/2010/main" val="330711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22D-2A54-48C4-9B41-45729108BB9D}"/>
              </a:ext>
            </a:extLst>
          </p:cNvPr>
          <p:cNvSpPr>
            <a:spLocks noGrp="1"/>
          </p:cNvSpPr>
          <p:nvPr>
            <p:ph type="title"/>
          </p:nvPr>
        </p:nvSpPr>
        <p:spPr>
          <a:xfrm>
            <a:off x="838200" y="373917"/>
            <a:ext cx="9266466" cy="1325563"/>
          </a:xfrm>
        </p:spPr>
        <p:txBody>
          <a:bodyPr/>
          <a:lstStyle/>
          <a:p>
            <a:r>
              <a:rPr lang="en-US" cap="all"/>
              <a:t>Application Tips</a:t>
            </a:r>
          </a:p>
        </p:txBody>
      </p:sp>
      <p:sp>
        <p:nvSpPr>
          <p:cNvPr id="3" name="Content Placeholder 2">
            <a:extLst>
              <a:ext uri="{FF2B5EF4-FFF2-40B4-BE49-F238E27FC236}">
                <a16:creationId xmlns:a16="http://schemas.microsoft.com/office/drawing/2014/main" id="{CC7CA31C-2BB1-4FE7-B51A-C1D1A9E55B71}"/>
              </a:ext>
            </a:extLst>
          </p:cNvPr>
          <p:cNvSpPr>
            <a:spLocks noGrp="1"/>
          </p:cNvSpPr>
          <p:nvPr>
            <p:ph idx="1"/>
          </p:nvPr>
        </p:nvSpPr>
        <p:spPr/>
        <p:txBody>
          <a:bodyPr>
            <a:normAutofit fontScale="92500" lnSpcReduction="10000"/>
          </a:bodyPr>
          <a:lstStyle/>
          <a:p>
            <a:pPr>
              <a:defRPr/>
            </a:pPr>
            <a:r>
              <a:rPr lang="en-US" sz="2800"/>
              <a:t>Make a strong link to the assessment/THIRA/SPR that found gaps</a:t>
            </a:r>
          </a:p>
          <a:p>
            <a:pPr>
              <a:defRPr/>
            </a:pPr>
            <a:r>
              <a:rPr lang="en-US" sz="2800"/>
              <a:t>Explain how project will close gaps</a:t>
            </a:r>
          </a:p>
          <a:p>
            <a:pPr>
              <a:defRPr/>
            </a:pPr>
            <a:r>
              <a:rPr lang="en-US" sz="2800"/>
              <a:t>Make a strong tie to terrorism or prioritized core capabilities</a:t>
            </a:r>
          </a:p>
          <a:p>
            <a:pPr>
              <a:defRPr/>
            </a:pPr>
            <a:r>
              <a:rPr lang="en-US" sz="2800"/>
              <a:t>Make sure project and descriptions fit the national priority description and sample projects in the federal NOFO </a:t>
            </a:r>
          </a:p>
          <a:p>
            <a:pPr>
              <a:defRPr/>
            </a:pPr>
            <a:r>
              <a:rPr lang="en-US" sz="2800"/>
              <a:t>If project will enhance collaboration with other entities, please explain who and how</a:t>
            </a:r>
          </a:p>
          <a:p>
            <a:pPr>
              <a:defRPr/>
            </a:pPr>
            <a:r>
              <a:rPr lang="en-US" sz="2800"/>
              <a:t>Explain the urgency of need for this project – why is it important this project be funded now versus in a year or two</a:t>
            </a:r>
          </a:p>
          <a:p>
            <a:pPr>
              <a:defRPr/>
            </a:pPr>
            <a:r>
              <a:rPr lang="en-US" sz="2800"/>
              <a:t>Recommend proofreading and a final review to make sure the questions asked are answered before submission</a:t>
            </a:r>
          </a:p>
        </p:txBody>
      </p:sp>
    </p:spTree>
    <p:extLst>
      <p:ext uri="{BB962C8B-B14F-4D97-AF65-F5344CB8AC3E}">
        <p14:creationId xmlns:p14="http://schemas.microsoft.com/office/powerpoint/2010/main" val="65379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6283-8EC0-46BB-A402-5B535A57D169}"/>
              </a:ext>
            </a:extLst>
          </p:cNvPr>
          <p:cNvSpPr>
            <a:spLocks noGrp="1"/>
          </p:cNvSpPr>
          <p:nvPr>
            <p:ph type="title"/>
          </p:nvPr>
        </p:nvSpPr>
        <p:spPr/>
        <p:txBody>
          <a:bodyPr/>
          <a:lstStyle/>
          <a:p>
            <a:r>
              <a:rPr lang="en-US" err="1">
                <a:latin typeface="Arial Narrow"/>
              </a:rPr>
              <a:t>Intelligrants</a:t>
            </a:r>
            <a:r>
              <a:rPr lang="en-US">
                <a:latin typeface="Arial Narrow"/>
              </a:rPr>
              <a:t> Registration</a:t>
            </a:r>
            <a:endParaRPr lang="en-US" err="1"/>
          </a:p>
        </p:txBody>
      </p:sp>
      <p:sp>
        <p:nvSpPr>
          <p:cNvPr id="3" name="Content Placeholder 2">
            <a:extLst>
              <a:ext uri="{FF2B5EF4-FFF2-40B4-BE49-F238E27FC236}">
                <a16:creationId xmlns:a16="http://schemas.microsoft.com/office/drawing/2014/main" id="{A3C7D0CA-0330-4A10-A722-6FDDBD636629}"/>
              </a:ext>
            </a:extLst>
          </p:cNvPr>
          <p:cNvSpPr>
            <a:spLocks noGrp="1"/>
          </p:cNvSpPr>
          <p:nvPr>
            <p:ph idx="1"/>
          </p:nvPr>
        </p:nvSpPr>
        <p:spPr/>
        <p:txBody>
          <a:bodyPr vert="horz" lIns="91440" tIns="45720" rIns="91440" bIns="45720" rtlCol="0" anchor="t">
            <a:normAutofit/>
          </a:bodyPr>
          <a:lstStyle/>
          <a:p>
            <a:r>
              <a:rPr lang="en-US">
                <a:latin typeface="Arial"/>
                <a:cs typeface="Arial"/>
              </a:rPr>
              <a:t>Please take the next 10-15 minutes to register for an IntelliGrants account</a:t>
            </a:r>
          </a:p>
          <a:p>
            <a:pPr lvl="1"/>
            <a:r>
              <a:rPr lang="en-US"/>
              <a:t>https://intelligrants.in.gov/Registration2.aspx</a:t>
            </a:r>
          </a:p>
        </p:txBody>
      </p:sp>
    </p:spTree>
    <p:extLst>
      <p:ext uri="{BB962C8B-B14F-4D97-AF65-F5344CB8AC3E}">
        <p14:creationId xmlns:p14="http://schemas.microsoft.com/office/powerpoint/2010/main" val="413834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Module 3 </a:t>
            </a:r>
            <a:endParaRPr lang="en-US" altLang="en-US">
              <a:solidFill>
                <a:schemeClr val="tx2"/>
              </a:solidFill>
            </a:endParaRPr>
          </a:p>
        </p:txBody>
      </p:sp>
      <p:sp>
        <p:nvSpPr>
          <p:cNvPr id="8195" name="Content Placeholder 2"/>
          <p:cNvSpPr>
            <a:spLocks noGrp="1"/>
          </p:cNvSpPr>
          <p:nvPr>
            <p:ph idx="1"/>
          </p:nvPr>
        </p:nvSpPr>
        <p:spPr/>
        <p:txBody>
          <a:bodyPr vert="horz" lIns="91440" tIns="45720" rIns="91440" bIns="45720" rtlCol="0" anchor="t">
            <a:normAutofit/>
          </a:bodyPr>
          <a:lstStyle/>
          <a:p>
            <a:pPr marL="0" indent="0">
              <a:spcAft>
                <a:spcPts val="1200"/>
              </a:spcAft>
              <a:buNone/>
            </a:pPr>
            <a:r>
              <a:rPr lang="en-US" altLang="en-US"/>
              <a:t>In this module we will go over: </a:t>
            </a:r>
          </a:p>
          <a:p>
            <a:pPr>
              <a:spcAft>
                <a:spcPts val="1200"/>
              </a:spcAft>
            </a:pPr>
            <a:r>
              <a:rPr lang="en-US" altLang="en-US"/>
              <a:t>Grants </a:t>
            </a:r>
          </a:p>
          <a:p>
            <a:pPr lvl="1">
              <a:spcAft>
                <a:spcPts val="1200"/>
              </a:spcAft>
            </a:pPr>
            <a:r>
              <a:rPr lang="en-US" altLang="en-US">
                <a:latin typeface="Arial"/>
                <a:cs typeface="Arial"/>
              </a:rPr>
              <a:t>Presented by: Stormy Friday</a:t>
            </a:r>
            <a:endParaRPr lang="en-US" altLang="en-US"/>
          </a:p>
          <a:p>
            <a:pPr>
              <a:spcAft>
                <a:spcPts val="1200"/>
              </a:spcAft>
            </a:pPr>
            <a:r>
              <a:rPr lang="en-US" altLang="en-US">
                <a:latin typeface="Arial"/>
                <a:cs typeface="Arial"/>
              </a:rPr>
              <a:t>HSEEP/Exercise </a:t>
            </a:r>
            <a:endParaRPr lang="en-US" altLang="en-US"/>
          </a:p>
          <a:p>
            <a:pPr lvl="1">
              <a:spcAft>
                <a:spcPts val="1200"/>
              </a:spcAft>
            </a:pPr>
            <a:r>
              <a:rPr lang="en-US" altLang="en-US">
                <a:latin typeface="Arial"/>
                <a:cs typeface="Arial"/>
              </a:rPr>
              <a:t>Presented by: Ashley Baldwin</a:t>
            </a:r>
            <a:endParaRPr lang="en-US" altLang="en-US"/>
          </a:p>
          <a:p>
            <a:pPr>
              <a:spcAft>
                <a:spcPts val="1200"/>
              </a:spcAft>
            </a:pPr>
            <a:r>
              <a:rPr lang="en-US" altLang="en-US"/>
              <a:t>Training </a:t>
            </a:r>
          </a:p>
          <a:p>
            <a:pPr lvl="1">
              <a:spcAft>
                <a:spcPts val="1200"/>
              </a:spcAft>
            </a:pPr>
            <a:r>
              <a:rPr lang="en-US" altLang="en-US">
                <a:latin typeface="Arial"/>
                <a:cs typeface="Arial"/>
              </a:rPr>
              <a:t>Presented by: Cassie Parker</a:t>
            </a:r>
            <a:endParaRPr lang="en-US" altLang="en-US"/>
          </a:p>
        </p:txBody>
      </p:sp>
    </p:spTree>
    <p:extLst>
      <p:ext uri="{BB962C8B-B14F-4D97-AF65-F5344CB8AC3E}">
        <p14:creationId xmlns:p14="http://schemas.microsoft.com/office/powerpoint/2010/main" val="367287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a:xfrm>
            <a:off x="1524000" y="1579961"/>
            <a:ext cx="9144000" cy="2387600"/>
          </a:xfrm>
        </p:spPr>
        <p:txBody>
          <a:bodyPr/>
          <a:lstStyle/>
          <a:p>
            <a:br>
              <a:rPr lang="en-US" b="1">
                <a:solidFill>
                  <a:srgbClr val="182853"/>
                </a:solidFill>
              </a:rPr>
            </a:br>
            <a:br>
              <a:rPr lang="en-US" b="1">
                <a:solidFill>
                  <a:srgbClr val="182853"/>
                </a:solidFill>
              </a:rPr>
            </a:br>
            <a:br>
              <a:rPr lang="en-US" b="1">
                <a:solidFill>
                  <a:srgbClr val="182853"/>
                </a:solidFill>
              </a:rPr>
            </a:br>
            <a:r>
              <a:rPr lang="en-US" b="1">
                <a:solidFill>
                  <a:srgbClr val="182853"/>
                </a:solidFill>
              </a:rPr>
              <a:t>THANK YOU!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329655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a:solidFill>
                  <a:srgbClr val="182853"/>
                </a:solidFill>
              </a:rPr>
              <a:t>HSEEP what you need to know</a:t>
            </a: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HSEEP awareness. </a:t>
            </a:r>
          </a:p>
        </p:txBody>
      </p:sp>
    </p:spTree>
    <p:extLst>
      <p:ext uri="{BB962C8B-B14F-4D97-AF65-F5344CB8AC3E}">
        <p14:creationId xmlns:p14="http://schemas.microsoft.com/office/powerpoint/2010/main" val="391022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IDHS EXERCISE STAFF</a:t>
            </a:r>
            <a:endParaRPr lang="en-US" altLang="en-US">
              <a:solidFill>
                <a:schemeClr val="tx2"/>
              </a:solidFill>
            </a:endParaRPr>
          </a:p>
        </p:txBody>
      </p:sp>
      <p:sp>
        <p:nvSpPr>
          <p:cNvPr id="8195" name="Content Placeholder 2"/>
          <p:cNvSpPr>
            <a:spLocks noGrp="1"/>
          </p:cNvSpPr>
          <p:nvPr>
            <p:ph idx="1"/>
          </p:nvPr>
        </p:nvSpPr>
        <p:spPr>
          <a:xfrm>
            <a:off x="611849" y="1946899"/>
            <a:ext cx="5570415" cy="3835618"/>
          </a:xfrm>
        </p:spPr>
        <p:txBody>
          <a:bodyPr vert="horz" lIns="91440" tIns="45720" rIns="91440" bIns="45720" rtlCol="0" anchor="t">
            <a:noAutofit/>
          </a:bodyPr>
          <a:lstStyle/>
          <a:p>
            <a:pPr>
              <a:spcAft>
                <a:spcPts val="1200"/>
              </a:spcAft>
            </a:pPr>
            <a:r>
              <a:rPr lang="en-US" altLang="en-US" sz="2400"/>
              <a:t>Division of Response and Recovery Director- Mary Moran</a:t>
            </a:r>
          </a:p>
          <a:p>
            <a:pPr>
              <a:spcAft>
                <a:spcPts val="1200"/>
              </a:spcAft>
            </a:pPr>
            <a:r>
              <a:rPr lang="en-US" altLang="en-US" sz="2400"/>
              <a:t>State Exercise Director- Ashley Baldwin</a:t>
            </a:r>
          </a:p>
          <a:p>
            <a:r>
              <a:rPr lang="en-US" sz="2400">
                <a:latin typeface="Arial"/>
                <a:cs typeface="Arial"/>
              </a:rPr>
              <a:t>North Exercise Program Manager – Jason Chapman</a:t>
            </a:r>
            <a:endParaRPr lang="en-US" altLang="en-US" sz="2400">
              <a:latin typeface="Arial"/>
              <a:cs typeface="Arial"/>
            </a:endParaRPr>
          </a:p>
          <a:p>
            <a:r>
              <a:rPr lang="en-US" sz="2400">
                <a:latin typeface="Arial"/>
                <a:cs typeface="Arial"/>
              </a:rPr>
              <a:t>Central Exercise Program Manager -  Jess Kindig</a:t>
            </a:r>
          </a:p>
          <a:p>
            <a:r>
              <a:rPr lang="en-US" sz="2400">
                <a:latin typeface="Arial"/>
                <a:cs typeface="Arial"/>
              </a:rPr>
              <a:t>South Exercise Program Manager – Casey Fizer</a:t>
            </a:r>
            <a:endParaRPr lang="en-US"/>
          </a:p>
          <a:p>
            <a:pPr>
              <a:spcAft>
                <a:spcPts val="1200"/>
              </a:spcAft>
            </a:pPr>
            <a:endParaRPr lang="en-US" altLang="en-US" sz="240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310" y="1521863"/>
            <a:ext cx="3305907" cy="4958861"/>
          </a:xfrm>
          <a:prstGeom prst="rect">
            <a:avLst/>
          </a:prstGeom>
        </p:spPr>
      </p:pic>
    </p:spTree>
    <p:extLst>
      <p:ext uri="{BB962C8B-B14F-4D97-AF65-F5344CB8AC3E}">
        <p14:creationId xmlns:p14="http://schemas.microsoft.com/office/powerpoint/2010/main" val="34185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498955"/>
            <a:ext cx="9144000" cy="1860089"/>
          </a:xfrm>
        </p:spPr>
        <p:txBody>
          <a:bodyPr>
            <a:noAutofit/>
          </a:bodyPr>
          <a:lstStyle/>
          <a:p>
            <a:r>
              <a:rPr lang="en-US" sz="8800" b="1"/>
              <a:t>EXERCISE</a:t>
            </a:r>
          </a:p>
        </p:txBody>
      </p:sp>
    </p:spTree>
    <p:extLst>
      <p:ext uri="{BB962C8B-B14F-4D97-AF65-F5344CB8AC3E}">
        <p14:creationId xmlns:p14="http://schemas.microsoft.com/office/powerpoint/2010/main" val="299918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D63F9D7-A422-4162-B023-9C066322F763}"/>
              </a:ext>
            </a:extLst>
          </p:cNvPr>
          <p:cNvPicPr>
            <a:picLocks noChangeAspect="1"/>
          </p:cNvPicPr>
          <p:nvPr/>
        </p:nvPicPr>
        <p:blipFill>
          <a:blip r:embed="rId3"/>
          <a:stretch>
            <a:fillRect/>
          </a:stretch>
        </p:blipFill>
        <p:spPr>
          <a:xfrm>
            <a:off x="759364" y="1807535"/>
            <a:ext cx="5756822" cy="3030279"/>
          </a:xfrm>
          <a:prstGeom prst="rect">
            <a:avLst/>
          </a:prstGeom>
        </p:spPr>
      </p:pic>
      <p:pic>
        <p:nvPicPr>
          <p:cNvPr id="6" name="Picture 5">
            <a:extLst>
              <a:ext uri="{FF2B5EF4-FFF2-40B4-BE49-F238E27FC236}">
                <a16:creationId xmlns:a16="http://schemas.microsoft.com/office/drawing/2014/main" id="{5F9E01D3-40F2-4537-8343-AECCD4C6915F}"/>
              </a:ext>
            </a:extLst>
          </p:cNvPr>
          <p:cNvPicPr>
            <a:picLocks noChangeAspect="1"/>
          </p:cNvPicPr>
          <p:nvPr/>
        </p:nvPicPr>
        <p:blipFill>
          <a:blip r:embed="rId4"/>
          <a:stretch>
            <a:fillRect/>
          </a:stretch>
        </p:blipFill>
        <p:spPr>
          <a:xfrm>
            <a:off x="6993198" y="1447539"/>
            <a:ext cx="3863017" cy="3962922"/>
          </a:xfrm>
          <a:prstGeom prst="rect">
            <a:avLst/>
          </a:prstGeom>
        </p:spPr>
      </p:pic>
    </p:spTree>
    <p:extLst>
      <p:ext uri="{BB962C8B-B14F-4D97-AF65-F5344CB8AC3E}">
        <p14:creationId xmlns:p14="http://schemas.microsoft.com/office/powerpoint/2010/main" val="173110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WHAT IS EXERCISE?</a:t>
            </a:r>
            <a:endParaRPr lang="en-US" altLang="en-US">
              <a:solidFill>
                <a:schemeClr val="tx2"/>
              </a:solidFill>
            </a:endParaRPr>
          </a:p>
        </p:txBody>
      </p:sp>
      <p:sp>
        <p:nvSpPr>
          <p:cNvPr id="8195" name="Content Placeholder 2"/>
          <p:cNvSpPr>
            <a:spLocks noGrp="1"/>
          </p:cNvSpPr>
          <p:nvPr>
            <p:ph idx="1"/>
          </p:nvPr>
        </p:nvSpPr>
        <p:spPr/>
        <p:txBody>
          <a:bodyPr>
            <a:normAutofit lnSpcReduction="10000"/>
          </a:bodyPr>
          <a:lstStyle/>
          <a:p>
            <a:pPr>
              <a:spcAft>
                <a:spcPts val="1200"/>
              </a:spcAft>
            </a:pPr>
            <a:r>
              <a:rPr lang="en-US" altLang="en-US"/>
              <a:t>Enables whole community stakeholders to test and validate plans and capabilities</a:t>
            </a:r>
          </a:p>
          <a:p>
            <a:pPr lvl="1">
              <a:spcAft>
                <a:spcPts val="1200"/>
              </a:spcAft>
            </a:pPr>
            <a:r>
              <a:rPr lang="en-US" altLang="en-US"/>
              <a:t>Corresponds with the core capabilities and identified high priority hazards</a:t>
            </a:r>
          </a:p>
          <a:p>
            <a:pPr>
              <a:spcAft>
                <a:spcPts val="1200"/>
              </a:spcAft>
            </a:pPr>
            <a:r>
              <a:rPr lang="en-US" altLang="en-US"/>
              <a:t>Key component of national preparedness</a:t>
            </a:r>
          </a:p>
          <a:p>
            <a:pPr>
              <a:spcAft>
                <a:spcPts val="1200"/>
              </a:spcAft>
            </a:pPr>
            <a:r>
              <a:rPr lang="en-US" altLang="en-US"/>
              <a:t>Low-risk, no fault environment</a:t>
            </a:r>
          </a:p>
          <a:p>
            <a:pPr>
              <a:spcAft>
                <a:spcPts val="1200"/>
              </a:spcAft>
            </a:pPr>
            <a:r>
              <a:rPr lang="en-US" altLang="en-US"/>
              <a:t>Familiarizes personnel with roles and responsibilities </a:t>
            </a:r>
          </a:p>
          <a:p>
            <a:pPr>
              <a:spcAft>
                <a:spcPts val="1200"/>
              </a:spcAft>
            </a:pPr>
            <a:r>
              <a:rPr lang="en-US" altLang="en-US"/>
              <a:t>Addresses areas of improvement and identifies capability gaps</a:t>
            </a:r>
          </a:p>
        </p:txBody>
      </p:sp>
    </p:spTree>
    <p:extLst>
      <p:ext uri="{BB962C8B-B14F-4D97-AF65-F5344CB8AC3E}">
        <p14:creationId xmlns:p14="http://schemas.microsoft.com/office/powerpoint/2010/main" val="244718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TYPES OF EXERCISES</a:t>
            </a:r>
            <a:endParaRPr lang="en-US" altLang="en-US">
              <a:solidFill>
                <a:schemeClr val="tx2"/>
              </a:solidFill>
            </a:endParaRPr>
          </a:p>
        </p:txBody>
      </p:sp>
      <p:sp>
        <p:nvSpPr>
          <p:cNvPr id="8195" name="Content Placeholder 2"/>
          <p:cNvSpPr>
            <a:spLocks noGrp="1"/>
          </p:cNvSpPr>
          <p:nvPr>
            <p:ph idx="1"/>
          </p:nvPr>
        </p:nvSpPr>
        <p:spPr>
          <a:xfrm>
            <a:off x="838200" y="1825625"/>
            <a:ext cx="3670426" cy="4351338"/>
          </a:xfrm>
        </p:spPr>
        <p:txBody>
          <a:bodyPr>
            <a:normAutofit/>
          </a:bodyPr>
          <a:lstStyle/>
          <a:p>
            <a:pPr>
              <a:spcAft>
                <a:spcPts val="1200"/>
              </a:spcAft>
            </a:pPr>
            <a:r>
              <a:rPr lang="en-US" altLang="en-US" b="1"/>
              <a:t>Discussion-based</a:t>
            </a:r>
          </a:p>
          <a:p>
            <a:pPr lvl="1">
              <a:spcAft>
                <a:spcPts val="1200"/>
              </a:spcAft>
            </a:pPr>
            <a:r>
              <a:rPr lang="en-US" altLang="en-US" sz="2800"/>
              <a:t>Seminar</a:t>
            </a:r>
          </a:p>
          <a:p>
            <a:pPr lvl="1">
              <a:spcAft>
                <a:spcPts val="1200"/>
              </a:spcAft>
            </a:pPr>
            <a:r>
              <a:rPr lang="en-US" altLang="en-US" sz="2800"/>
              <a:t>Workshop</a:t>
            </a:r>
          </a:p>
          <a:p>
            <a:pPr lvl="1">
              <a:spcAft>
                <a:spcPts val="1200"/>
              </a:spcAft>
            </a:pPr>
            <a:r>
              <a:rPr lang="en-US" altLang="en-US" sz="2800"/>
              <a:t>Tabletop (TTX)</a:t>
            </a:r>
          </a:p>
          <a:p>
            <a:pPr lvl="1">
              <a:spcAft>
                <a:spcPts val="1200"/>
              </a:spcAft>
            </a:pPr>
            <a:r>
              <a:rPr lang="en-US" altLang="en-US" sz="2800"/>
              <a:t>Games</a:t>
            </a:r>
          </a:p>
        </p:txBody>
      </p:sp>
      <p:sp>
        <p:nvSpPr>
          <p:cNvPr id="4" name="Content Placeholder 2"/>
          <p:cNvSpPr txBox="1">
            <a:spLocks/>
          </p:cNvSpPr>
          <p:nvPr/>
        </p:nvSpPr>
        <p:spPr>
          <a:xfrm>
            <a:off x="5979059" y="1825625"/>
            <a:ext cx="36704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ltLang="en-US" b="1"/>
              <a:t>Operations-based</a:t>
            </a:r>
          </a:p>
          <a:p>
            <a:pPr lvl="1">
              <a:spcAft>
                <a:spcPts val="1200"/>
              </a:spcAft>
            </a:pPr>
            <a:r>
              <a:rPr lang="en-US" altLang="en-US" sz="2800"/>
              <a:t>Drill </a:t>
            </a:r>
          </a:p>
          <a:p>
            <a:pPr lvl="1">
              <a:spcAft>
                <a:spcPts val="1200"/>
              </a:spcAft>
            </a:pPr>
            <a:r>
              <a:rPr lang="en-US" altLang="en-US" sz="2800"/>
              <a:t>Functional (FE)</a:t>
            </a:r>
          </a:p>
          <a:p>
            <a:pPr lvl="1">
              <a:spcAft>
                <a:spcPts val="1200"/>
              </a:spcAft>
            </a:pPr>
            <a:r>
              <a:rPr lang="en-US" altLang="en-US" sz="2800"/>
              <a:t>Full Scale (FSE)</a:t>
            </a:r>
          </a:p>
        </p:txBody>
      </p:sp>
      <p:sp>
        <p:nvSpPr>
          <p:cNvPr id="5" name="Content Placeholder 2"/>
          <p:cNvSpPr txBox="1">
            <a:spLocks/>
          </p:cNvSpPr>
          <p:nvPr/>
        </p:nvSpPr>
        <p:spPr>
          <a:xfrm>
            <a:off x="978273" y="5278171"/>
            <a:ext cx="8986319" cy="1331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altLang="en-US" sz="2800"/>
          </a:p>
        </p:txBody>
      </p:sp>
      <p:pic>
        <p:nvPicPr>
          <p:cNvPr id="3" name="Picture 2">
            <a:extLst>
              <a:ext uri="{FF2B5EF4-FFF2-40B4-BE49-F238E27FC236}">
                <a16:creationId xmlns:a16="http://schemas.microsoft.com/office/drawing/2014/main" id="{3EC05754-6BC9-4E23-988C-D23064671ED5}"/>
              </a:ext>
            </a:extLst>
          </p:cNvPr>
          <p:cNvPicPr>
            <a:picLocks noChangeAspect="1"/>
          </p:cNvPicPr>
          <p:nvPr/>
        </p:nvPicPr>
        <p:blipFill>
          <a:blip r:embed="rId3"/>
          <a:stretch>
            <a:fillRect/>
          </a:stretch>
        </p:blipFill>
        <p:spPr>
          <a:xfrm>
            <a:off x="838200" y="4762171"/>
            <a:ext cx="3105150" cy="1847850"/>
          </a:xfrm>
          <a:prstGeom prst="rect">
            <a:avLst/>
          </a:prstGeom>
        </p:spPr>
      </p:pic>
      <p:pic>
        <p:nvPicPr>
          <p:cNvPr id="9" name="Picture 8">
            <a:extLst>
              <a:ext uri="{FF2B5EF4-FFF2-40B4-BE49-F238E27FC236}">
                <a16:creationId xmlns:a16="http://schemas.microsoft.com/office/drawing/2014/main" id="{333BCA9E-CAC3-4BD0-89E1-60285EA1EA27}"/>
              </a:ext>
            </a:extLst>
          </p:cNvPr>
          <p:cNvPicPr>
            <a:picLocks noChangeAspect="1"/>
          </p:cNvPicPr>
          <p:nvPr/>
        </p:nvPicPr>
        <p:blipFill>
          <a:blip r:embed="rId4"/>
          <a:stretch>
            <a:fillRect/>
          </a:stretch>
        </p:blipFill>
        <p:spPr>
          <a:xfrm>
            <a:off x="6096000" y="4170642"/>
            <a:ext cx="3578225" cy="2439379"/>
          </a:xfrm>
          <a:prstGeom prst="rect">
            <a:avLst/>
          </a:prstGeom>
        </p:spPr>
      </p:pic>
    </p:spTree>
    <p:extLst>
      <p:ext uri="{BB962C8B-B14F-4D97-AF65-F5344CB8AC3E}">
        <p14:creationId xmlns:p14="http://schemas.microsoft.com/office/powerpoint/2010/main" val="2441783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PROGRESSIVE PLANNING APPROACH</a:t>
            </a:r>
            <a:endParaRPr lang="en-US" altLang="en-US">
              <a:solidFill>
                <a:schemeClr val="tx2"/>
              </a:solidFill>
            </a:endParaRPr>
          </a:p>
        </p:txBody>
      </p:sp>
      <p:pic>
        <p:nvPicPr>
          <p:cNvPr id="4" name="Picture 3">
            <a:extLst>
              <a:ext uri="{FF2B5EF4-FFF2-40B4-BE49-F238E27FC236}">
                <a16:creationId xmlns:a16="http://schemas.microsoft.com/office/drawing/2014/main" id="{3CEC4AE9-1913-4386-A1D3-C6AAD4A55AA4}"/>
              </a:ext>
            </a:extLst>
          </p:cNvPr>
          <p:cNvPicPr>
            <a:picLocks noChangeAspect="1"/>
          </p:cNvPicPr>
          <p:nvPr/>
        </p:nvPicPr>
        <p:blipFill>
          <a:blip r:embed="rId3"/>
          <a:stretch>
            <a:fillRect/>
          </a:stretch>
        </p:blipFill>
        <p:spPr>
          <a:xfrm>
            <a:off x="2087334" y="1690688"/>
            <a:ext cx="7810500" cy="4810125"/>
          </a:xfrm>
          <a:prstGeom prst="rect">
            <a:avLst/>
          </a:prstGeom>
        </p:spPr>
      </p:pic>
    </p:spTree>
    <p:extLst>
      <p:ext uri="{BB962C8B-B14F-4D97-AF65-F5344CB8AC3E}">
        <p14:creationId xmlns:p14="http://schemas.microsoft.com/office/powerpoint/2010/main" val="421254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a:t>Discussion-Based Exercises</a:t>
            </a:r>
          </a:p>
        </p:txBody>
      </p:sp>
      <p:sp>
        <p:nvSpPr>
          <p:cNvPr id="3" name="Content Placeholder 2"/>
          <p:cNvSpPr>
            <a:spLocks noGrp="1"/>
          </p:cNvSpPr>
          <p:nvPr>
            <p:ph idx="1"/>
          </p:nvPr>
        </p:nvSpPr>
        <p:spPr>
          <a:xfrm>
            <a:off x="838200" y="1784985"/>
            <a:ext cx="3670426" cy="1720215"/>
          </a:xfrm>
        </p:spPr>
        <p:txBody>
          <a:bodyPr/>
          <a:lstStyle/>
          <a:p>
            <a:r>
              <a:rPr lang="en-US" altLang="en-US"/>
              <a:t>Discussion-based exercises focus on strategic, policy-oriented issues</a:t>
            </a:r>
            <a:endParaRPr lang="en-US"/>
          </a:p>
        </p:txBody>
      </p:sp>
      <p:sp>
        <p:nvSpPr>
          <p:cNvPr id="4" name="Content Placeholder 2"/>
          <p:cNvSpPr txBox="1">
            <a:spLocks/>
          </p:cNvSpPr>
          <p:nvPr/>
        </p:nvSpPr>
        <p:spPr>
          <a:xfrm>
            <a:off x="5471433" y="2506662"/>
            <a:ext cx="36704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altLang="en-US" sz="2800"/>
              <a:t>Seminar</a:t>
            </a:r>
          </a:p>
          <a:p>
            <a:pPr lvl="1">
              <a:spcAft>
                <a:spcPts val="1200"/>
              </a:spcAft>
            </a:pPr>
            <a:r>
              <a:rPr lang="en-US" altLang="en-US" sz="2800"/>
              <a:t>Workshop</a:t>
            </a:r>
          </a:p>
          <a:p>
            <a:pPr lvl="1">
              <a:spcAft>
                <a:spcPts val="1200"/>
              </a:spcAft>
            </a:pPr>
            <a:r>
              <a:rPr lang="en-US" altLang="en-US" sz="2800"/>
              <a:t>Tabletop (TTX)</a:t>
            </a:r>
          </a:p>
          <a:p>
            <a:pPr lvl="1">
              <a:spcAft>
                <a:spcPts val="1200"/>
              </a:spcAft>
            </a:pPr>
            <a:r>
              <a:rPr lang="en-US" altLang="en-US" sz="2800"/>
              <a:t>Games</a:t>
            </a:r>
          </a:p>
        </p:txBody>
      </p:sp>
      <p:pic>
        <p:nvPicPr>
          <p:cNvPr id="8" name="Picture 7">
            <a:extLst>
              <a:ext uri="{FF2B5EF4-FFF2-40B4-BE49-F238E27FC236}">
                <a16:creationId xmlns:a16="http://schemas.microsoft.com/office/drawing/2014/main" id="{F4046758-5A76-435D-AE8D-B343D703DDED}"/>
              </a:ext>
            </a:extLst>
          </p:cNvPr>
          <p:cNvPicPr>
            <a:picLocks noChangeAspect="1"/>
          </p:cNvPicPr>
          <p:nvPr/>
        </p:nvPicPr>
        <p:blipFill>
          <a:blip r:embed="rId3"/>
          <a:stretch>
            <a:fillRect/>
          </a:stretch>
        </p:blipFill>
        <p:spPr>
          <a:xfrm>
            <a:off x="1037154" y="3599497"/>
            <a:ext cx="3952875" cy="2676525"/>
          </a:xfrm>
          <a:prstGeom prst="rect">
            <a:avLst/>
          </a:prstGeom>
        </p:spPr>
      </p:pic>
    </p:spTree>
    <p:extLst>
      <p:ext uri="{BB962C8B-B14F-4D97-AF65-F5344CB8AC3E}">
        <p14:creationId xmlns:p14="http://schemas.microsoft.com/office/powerpoint/2010/main" val="379784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SEMINAR EXERCISE</a:t>
            </a:r>
            <a:endParaRPr lang="en-US" altLang="en-US">
              <a:solidFill>
                <a:schemeClr val="tx2"/>
              </a:solidFill>
            </a:endParaRPr>
          </a:p>
        </p:txBody>
      </p:sp>
      <p:sp>
        <p:nvSpPr>
          <p:cNvPr id="8195" name="Content Placeholder 2"/>
          <p:cNvSpPr>
            <a:spLocks noGrp="1"/>
          </p:cNvSpPr>
          <p:nvPr>
            <p:ph idx="1"/>
          </p:nvPr>
        </p:nvSpPr>
        <p:spPr>
          <a:xfrm>
            <a:off x="838200" y="1825625"/>
            <a:ext cx="10668754" cy="4351338"/>
          </a:xfrm>
        </p:spPr>
        <p:txBody>
          <a:bodyPr>
            <a:normAutofit/>
          </a:bodyPr>
          <a:lstStyle/>
          <a:p>
            <a:pPr>
              <a:spcAft>
                <a:spcPts val="1200"/>
              </a:spcAft>
            </a:pPr>
            <a:r>
              <a:rPr lang="en-US" altLang="en-US" sz="2800"/>
              <a:t>Discussion-based</a:t>
            </a:r>
          </a:p>
          <a:p>
            <a:pPr>
              <a:spcAft>
                <a:spcPts val="1200"/>
              </a:spcAft>
            </a:pPr>
            <a:r>
              <a:rPr lang="en-US" altLang="en-US"/>
              <a:t>Not to be confused with training</a:t>
            </a:r>
          </a:p>
          <a:p>
            <a:pPr>
              <a:spcAft>
                <a:spcPts val="1200"/>
              </a:spcAft>
            </a:pPr>
            <a:r>
              <a:rPr lang="en-US" altLang="en-US"/>
              <a:t>Orients participants to a plan, policy or procedure</a:t>
            </a:r>
            <a:endParaRPr lang="en-US" altLang="en-US" sz="2800"/>
          </a:p>
        </p:txBody>
      </p:sp>
      <p:pic>
        <p:nvPicPr>
          <p:cNvPr id="5" name="Picture 4">
            <a:extLst>
              <a:ext uri="{FF2B5EF4-FFF2-40B4-BE49-F238E27FC236}">
                <a16:creationId xmlns:a16="http://schemas.microsoft.com/office/drawing/2014/main" id="{03661107-43E0-4B68-AE7D-84B909666C1A}"/>
              </a:ext>
            </a:extLst>
          </p:cNvPr>
          <p:cNvPicPr>
            <a:picLocks noChangeAspect="1"/>
          </p:cNvPicPr>
          <p:nvPr/>
        </p:nvPicPr>
        <p:blipFill>
          <a:blip r:embed="rId3"/>
          <a:stretch>
            <a:fillRect/>
          </a:stretch>
        </p:blipFill>
        <p:spPr>
          <a:xfrm>
            <a:off x="10019060" y="5627851"/>
            <a:ext cx="1487894" cy="1230149"/>
          </a:xfrm>
          <a:prstGeom prst="rect">
            <a:avLst/>
          </a:prstGeom>
        </p:spPr>
      </p:pic>
    </p:spTree>
    <p:extLst>
      <p:ext uri="{BB962C8B-B14F-4D97-AF65-F5344CB8AC3E}">
        <p14:creationId xmlns:p14="http://schemas.microsoft.com/office/powerpoint/2010/main" val="312140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a:solidFill>
                  <a:srgbClr val="182853"/>
                </a:solidFill>
              </a:rPr>
              <a:t>IDHS Funding streams and </a:t>
            </a:r>
          </a:p>
          <a:p>
            <a:r>
              <a:rPr lang="en-US" b="1">
                <a:solidFill>
                  <a:srgbClr val="182853"/>
                </a:solidFill>
              </a:rPr>
              <a:t>General information  </a:t>
            </a: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different types of grants available through IDHS. </a:t>
            </a:r>
          </a:p>
        </p:txBody>
      </p:sp>
    </p:spTree>
    <p:extLst>
      <p:ext uri="{BB962C8B-B14F-4D97-AF65-F5344CB8AC3E}">
        <p14:creationId xmlns:p14="http://schemas.microsoft.com/office/powerpoint/2010/main" val="278685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WORKSHOP EXERCISE</a:t>
            </a:r>
            <a:endParaRPr lang="en-US" altLang="en-US">
              <a:solidFill>
                <a:schemeClr val="tx2"/>
              </a:solidFill>
            </a:endParaRPr>
          </a:p>
        </p:txBody>
      </p:sp>
      <p:sp>
        <p:nvSpPr>
          <p:cNvPr id="8195" name="Content Placeholder 2"/>
          <p:cNvSpPr>
            <a:spLocks noGrp="1"/>
          </p:cNvSpPr>
          <p:nvPr>
            <p:ph idx="1"/>
          </p:nvPr>
        </p:nvSpPr>
        <p:spPr>
          <a:xfrm>
            <a:off x="838200" y="1825625"/>
            <a:ext cx="10668754" cy="4351338"/>
          </a:xfrm>
        </p:spPr>
        <p:txBody>
          <a:bodyPr>
            <a:normAutofit/>
          </a:bodyPr>
          <a:lstStyle/>
          <a:p>
            <a:pPr>
              <a:spcAft>
                <a:spcPts val="1200"/>
              </a:spcAft>
            </a:pPr>
            <a:r>
              <a:rPr lang="en-US" altLang="en-US" sz="2800"/>
              <a:t>Discussion-based</a:t>
            </a:r>
          </a:p>
          <a:p>
            <a:pPr>
              <a:spcAft>
                <a:spcPts val="1200"/>
              </a:spcAft>
            </a:pPr>
            <a:r>
              <a:rPr lang="en-US" altLang="en-US"/>
              <a:t>Commonly misused and not to be confused with training</a:t>
            </a:r>
          </a:p>
          <a:p>
            <a:pPr>
              <a:spcAft>
                <a:spcPts val="1200"/>
              </a:spcAft>
            </a:pPr>
            <a:r>
              <a:rPr lang="en-US" altLang="en-US" sz="2800"/>
              <a:t>Development of a plan, policy or procedure by the attendees</a:t>
            </a:r>
          </a:p>
          <a:p>
            <a:pPr>
              <a:spcAft>
                <a:spcPts val="1200"/>
              </a:spcAft>
            </a:pPr>
            <a:r>
              <a:rPr lang="en-US" altLang="en-US"/>
              <a:t>Example – Integrated Preparedness Planning Workshop (IPPW)</a:t>
            </a:r>
          </a:p>
          <a:p>
            <a:pPr lvl="1">
              <a:spcAft>
                <a:spcPts val="1200"/>
              </a:spcAft>
            </a:pPr>
            <a:r>
              <a:rPr lang="en-US" altLang="en-US" sz="2400"/>
              <a:t>Produces the Integrated Preparedness Plan (IPP) and Integrated Preparedness Schedule (IPS)</a:t>
            </a:r>
          </a:p>
        </p:txBody>
      </p:sp>
      <p:pic>
        <p:nvPicPr>
          <p:cNvPr id="5" name="Picture 4">
            <a:extLst>
              <a:ext uri="{FF2B5EF4-FFF2-40B4-BE49-F238E27FC236}">
                <a16:creationId xmlns:a16="http://schemas.microsoft.com/office/drawing/2014/main" id="{F9B1F067-3740-4618-BD32-D1E5344E6F8C}"/>
              </a:ext>
            </a:extLst>
          </p:cNvPr>
          <p:cNvPicPr>
            <a:picLocks noChangeAspect="1"/>
          </p:cNvPicPr>
          <p:nvPr/>
        </p:nvPicPr>
        <p:blipFill>
          <a:blip r:embed="rId3"/>
          <a:stretch>
            <a:fillRect/>
          </a:stretch>
        </p:blipFill>
        <p:spPr>
          <a:xfrm>
            <a:off x="9975850" y="5241925"/>
            <a:ext cx="2095500" cy="1504950"/>
          </a:xfrm>
          <a:prstGeom prst="rect">
            <a:avLst/>
          </a:prstGeom>
        </p:spPr>
      </p:pic>
    </p:spTree>
    <p:extLst>
      <p:ext uri="{BB962C8B-B14F-4D97-AF65-F5344CB8AC3E}">
        <p14:creationId xmlns:p14="http://schemas.microsoft.com/office/powerpoint/2010/main" val="284890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TABLETOP EXERCISE (TTX)</a:t>
            </a:r>
            <a:endParaRPr lang="en-US" altLang="en-US">
              <a:solidFill>
                <a:schemeClr val="tx2"/>
              </a:solidFill>
            </a:endParaRPr>
          </a:p>
        </p:txBody>
      </p:sp>
      <p:sp>
        <p:nvSpPr>
          <p:cNvPr id="8195" name="Content Placeholder 2"/>
          <p:cNvSpPr>
            <a:spLocks noGrp="1"/>
          </p:cNvSpPr>
          <p:nvPr>
            <p:ph idx="1"/>
          </p:nvPr>
        </p:nvSpPr>
        <p:spPr>
          <a:xfrm>
            <a:off x="838200" y="1825625"/>
            <a:ext cx="10668754" cy="4351338"/>
          </a:xfrm>
        </p:spPr>
        <p:txBody>
          <a:bodyPr>
            <a:normAutofit/>
          </a:bodyPr>
          <a:lstStyle/>
          <a:p>
            <a:pPr>
              <a:spcAft>
                <a:spcPts val="1200"/>
              </a:spcAft>
            </a:pPr>
            <a:r>
              <a:rPr lang="en-US" altLang="en-US" sz="2800"/>
              <a:t>Discussion-based</a:t>
            </a:r>
          </a:p>
          <a:p>
            <a:pPr>
              <a:spcAft>
                <a:spcPts val="1200"/>
              </a:spcAft>
            </a:pPr>
            <a:r>
              <a:rPr lang="en-US" altLang="en-US"/>
              <a:t>Facilitation heavy to keep discussion on track with objectives</a:t>
            </a:r>
            <a:endParaRPr lang="en-US" altLang="en-US" sz="2800"/>
          </a:p>
          <a:p>
            <a:pPr>
              <a:spcAft>
                <a:spcPts val="1200"/>
              </a:spcAft>
            </a:pPr>
            <a:r>
              <a:rPr lang="en-US" altLang="en-US"/>
              <a:t>Assesses plans, policies and procedures regarding a hypothetical, simulated emergency </a:t>
            </a:r>
          </a:p>
          <a:p>
            <a:pPr>
              <a:spcAft>
                <a:spcPts val="1200"/>
              </a:spcAft>
            </a:pPr>
            <a:r>
              <a:rPr lang="en-US" altLang="en-US"/>
              <a:t>Outcome - obtaining recommended revisions to current plans, policies or procedures</a:t>
            </a:r>
          </a:p>
          <a:p>
            <a:pPr>
              <a:spcAft>
                <a:spcPts val="1200"/>
              </a:spcAft>
            </a:pPr>
            <a:r>
              <a:rPr lang="en-US" altLang="en-US" sz="2800"/>
              <a:t>Basic </a:t>
            </a:r>
            <a:r>
              <a:rPr lang="en-US" altLang="en-US"/>
              <a:t>V. Advanced</a:t>
            </a:r>
            <a:endParaRPr lang="en-US" altLang="en-US" sz="2800"/>
          </a:p>
        </p:txBody>
      </p:sp>
      <p:pic>
        <p:nvPicPr>
          <p:cNvPr id="5" name="Picture 4">
            <a:extLst>
              <a:ext uri="{FF2B5EF4-FFF2-40B4-BE49-F238E27FC236}">
                <a16:creationId xmlns:a16="http://schemas.microsoft.com/office/drawing/2014/main" id="{AB36DC6B-0556-41A5-9623-79CFAA0D6EFA}"/>
              </a:ext>
            </a:extLst>
          </p:cNvPr>
          <p:cNvPicPr>
            <a:picLocks noChangeAspect="1"/>
          </p:cNvPicPr>
          <p:nvPr/>
        </p:nvPicPr>
        <p:blipFill>
          <a:blip r:embed="rId3"/>
          <a:stretch>
            <a:fillRect/>
          </a:stretch>
        </p:blipFill>
        <p:spPr>
          <a:xfrm>
            <a:off x="8977947" y="4714875"/>
            <a:ext cx="3095625" cy="2143125"/>
          </a:xfrm>
          <a:prstGeom prst="rect">
            <a:avLst/>
          </a:prstGeom>
        </p:spPr>
      </p:pic>
    </p:spTree>
    <p:extLst>
      <p:ext uri="{BB962C8B-B14F-4D97-AF65-F5344CB8AC3E}">
        <p14:creationId xmlns:p14="http://schemas.microsoft.com/office/powerpoint/2010/main" val="2618914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GAMES EXERCISE</a:t>
            </a:r>
            <a:endParaRPr lang="en-US" altLang="en-US">
              <a:solidFill>
                <a:schemeClr val="tx2"/>
              </a:solidFill>
            </a:endParaRPr>
          </a:p>
        </p:txBody>
      </p:sp>
      <p:sp>
        <p:nvSpPr>
          <p:cNvPr id="8195" name="Content Placeholder 2"/>
          <p:cNvSpPr>
            <a:spLocks noGrp="1"/>
          </p:cNvSpPr>
          <p:nvPr>
            <p:ph idx="1"/>
          </p:nvPr>
        </p:nvSpPr>
        <p:spPr>
          <a:xfrm>
            <a:off x="86360" y="1449705"/>
            <a:ext cx="3530600" cy="3523456"/>
          </a:xfrm>
        </p:spPr>
        <p:txBody>
          <a:bodyPr>
            <a:normAutofit/>
          </a:bodyPr>
          <a:lstStyle/>
          <a:p>
            <a:pPr>
              <a:spcAft>
                <a:spcPts val="1200"/>
              </a:spcAft>
            </a:pPr>
            <a:r>
              <a:rPr lang="en-US" altLang="en-US" sz="2800"/>
              <a:t>Discussion-based</a:t>
            </a:r>
          </a:p>
          <a:p>
            <a:pPr>
              <a:spcAft>
                <a:spcPts val="1200"/>
              </a:spcAft>
            </a:pPr>
            <a:r>
              <a:rPr lang="en-US" altLang="en-US"/>
              <a:t>Rare</a:t>
            </a:r>
          </a:p>
          <a:p>
            <a:pPr>
              <a:spcAft>
                <a:spcPts val="1200"/>
              </a:spcAft>
            </a:pPr>
            <a:r>
              <a:rPr lang="en-US" altLang="en-US"/>
              <a:t>Models and simulations that increase in complexity as game progresses</a:t>
            </a:r>
          </a:p>
          <a:p>
            <a:pPr>
              <a:spcAft>
                <a:spcPts val="1200"/>
              </a:spcAft>
            </a:pPr>
            <a:endParaRPr lang="en-US" altLang="en-US" sz="2800"/>
          </a:p>
          <a:p>
            <a:pPr>
              <a:spcAft>
                <a:spcPts val="1200"/>
              </a:spcAft>
            </a:pPr>
            <a:endParaRPr lang="en-US" altLang="en-US" sz="2800"/>
          </a:p>
        </p:txBody>
      </p:sp>
      <p:pic>
        <p:nvPicPr>
          <p:cNvPr id="5" name="Picture 4">
            <a:extLst>
              <a:ext uri="{FF2B5EF4-FFF2-40B4-BE49-F238E27FC236}">
                <a16:creationId xmlns:a16="http://schemas.microsoft.com/office/drawing/2014/main" id="{F8E7F48D-22F2-48D2-AC44-4C5CD0A3260F}"/>
              </a:ext>
            </a:extLst>
          </p:cNvPr>
          <p:cNvPicPr>
            <a:picLocks noChangeAspect="1"/>
          </p:cNvPicPr>
          <p:nvPr/>
        </p:nvPicPr>
        <p:blipFill>
          <a:blip r:embed="rId3"/>
          <a:stretch>
            <a:fillRect/>
          </a:stretch>
        </p:blipFill>
        <p:spPr>
          <a:xfrm>
            <a:off x="7981950" y="4162425"/>
            <a:ext cx="4210050" cy="2695575"/>
          </a:xfrm>
          <a:prstGeom prst="rect">
            <a:avLst/>
          </a:prstGeom>
        </p:spPr>
      </p:pic>
      <p:sp>
        <p:nvSpPr>
          <p:cNvPr id="6" name="TextBox 5">
            <a:extLst>
              <a:ext uri="{FF2B5EF4-FFF2-40B4-BE49-F238E27FC236}">
                <a16:creationId xmlns:a16="http://schemas.microsoft.com/office/drawing/2014/main" id="{63BCAD8E-5D58-4A93-BA36-499060ACB530}"/>
              </a:ext>
            </a:extLst>
          </p:cNvPr>
          <p:cNvSpPr txBox="1"/>
          <p:nvPr/>
        </p:nvSpPr>
        <p:spPr>
          <a:xfrm>
            <a:off x="5034280" y="1690688"/>
            <a:ext cx="7071360" cy="34163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altLang="en-US" sz="2800">
                <a:solidFill>
                  <a:srgbClr val="333132"/>
                </a:solidFill>
                <a:latin typeface="Arial" panose="020B0604020202020204" pitchFamily="34" charset="0"/>
                <a:cs typeface="Arial" panose="020B0604020202020204" pitchFamily="34" charset="0"/>
              </a:rPr>
              <a:t>Often involves two or more teams with competitive environment</a:t>
            </a:r>
          </a:p>
          <a:p>
            <a:pPr marL="285750" indent="-285750">
              <a:spcAft>
                <a:spcPts val="1200"/>
              </a:spcAft>
              <a:buFont typeface="Arial" panose="020B0604020202020204" pitchFamily="34" charset="0"/>
              <a:buChar char="•"/>
            </a:pPr>
            <a:r>
              <a:rPr lang="en-US" altLang="en-US" sz="2800">
                <a:solidFill>
                  <a:srgbClr val="333132"/>
                </a:solidFill>
                <a:latin typeface="Arial" panose="020B0604020202020204" pitchFamily="34" charset="0"/>
                <a:cs typeface="Arial" panose="020B0604020202020204" pitchFamily="34" charset="0"/>
              </a:rPr>
              <a:t>Uses rules, data and procedures to depict a situation</a:t>
            </a:r>
          </a:p>
          <a:p>
            <a:pPr marL="285750" indent="-285750">
              <a:spcAft>
                <a:spcPts val="1200"/>
              </a:spcAft>
              <a:buFont typeface="Arial" panose="020B0604020202020204" pitchFamily="34" charset="0"/>
              <a:buChar char="•"/>
            </a:pPr>
            <a:r>
              <a:rPr lang="en-US" altLang="en-US" sz="2800">
                <a:solidFill>
                  <a:srgbClr val="333132"/>
                </a:solidFill>
                <a:latin typeface="Arial" panose="020B0604020202020204" pitchFamily="34" charset="0"/>
                <a:cs typeface="Arial" panose="020B0604020202020204" pitchFamily="34" charset="0"/>
              </a:rPr>
              <a:t>Critical decision-making points determine success of game</a:t>
            </a:r>
          </a:p>
          <a:p>
            <a:endParaRPr lang="en-US"/>
          </a:p>
        </p:txBody>
      </p:sp>
    </p:spTree>
    <p:extLst>
      <p:ext uri="{BB962C8B-B14F-4D97-AF65-F5344CB8AC3E}">
        <p14:creationId xmlns:p14="http://schemas.microsoft.com/office/powerpoint/2010/main" val="240373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a:t>Operations-Based Exercises </a:t>
            </a:r>
          </a:p>
        </p:txBody>
      </p:sp>
      <p:sp>
        <p:nvSpPr>
          <p:cNvPr id="4" name="Content Placeholder 2"/>
          <p:cNvSpPr txBox="1">
            <a:spLocks noGrp="1"/>
          </p:cNvSpPr>
          <p:nvPr>
            <p:ph idx="1"/>
          </p:nvPr>
        </p:nvSpPr>
        <p:spPr>
          <a:xfrm>
            <a:off x="5494215" y="2797956"/>
            <a:ext cx="4221480" cy="425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altLang="en-US" sz="2800"/>
              <a:t>Drill </a:t>
            </a:r>
          </a:p>
          <a:p>
            <a:pPr lvl="1">
              <a:spcAft>
                <a:spcPts val="1200"/>
              </a:spcAft>
            </a:pPr>
            <a:r>
              <a:rPr lang="en-US" altLang="en-US" sz="2800"/>
              <a:t>Functional (FE)</a:t>
            </a:r>
          </a:p>
          <a:p>
            <a:pPr lvl="1">
              <a:spcAft>
                <a:spcPts val="1200"/>
              </a:spcAft>
            </a:pPr>
            <a:r>
              <a:rPr lang="en-US" altLang="en-US" sz="2800"/>
              <a:t>Full-Scale (FSE)</a:t>
            </a:r>
          </a:p>
        </p:txBody>
      </p:sp>
      <p:sp>
        <p:nvSpPr>
          <p:cNvPr id="5" name="Rectangle 4"/>
          <p:cNvSpPr/>
          <p:nvPr/>
        </p:nvSpPr>
        <p:spPr>
          <a:xfrm>
            <a:off x="838200" y="1814732"/>
            <a:ext cx="4656015" cy="3108543"/>
          </a:xfrm>
          <a:prstGeom prst="rect">
            <a:avLst/>
          </a:prstGeom>
        </p:spPr>
        <p:txBody>
          <a:bodyPr wrap="square">
            <a:spAutoFit/>
          </a:bodyPr>
          <a:lstStyle/>
          <a:p>
            <a:r>
              <a:rPr lang="en-US" altLang="en-US" sz="2800">
                <a:solidFill>
                  <a:srgbClr val="333132"/>
                </a:solidFill>
                <a:latin typeface="Arial" panose="020B0604020202020204" pitchFamily="34" charset="0"/>
                <a:cs typeface="Arial" panose="020B0604020202020204" pitchFamily="34" charset="0"/>
              </a:rPr>
              <a:t>Operations-based exercises are used to validate plans, policies, agreements and procedures. Operations-based exercises are more complex than discussion-based exercises. </a:t>
            </a:r>
            <a:endParaRPr lang="en-US" sz="2800">
              <a:solidFill>
                <a:srgbClr val="33313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76530BE-94D0-4114-90E4-795B0B3C0366}"/>
              </a:ext>
            </a:extLst>
          </p:cNvPr>
          <p:cNvPicPr>
            <a:picLocks noChangeAspect="1"/>
          </p:cNvPicPr>
          <p:nvPr/>
        </p:nvPicPr>
        <p:blipFill>
          <a:blip r:embed="rId3"/>
          <a:stretch>
            <a:fillRect/>
          </a:stretch>
        </p:blipFill>
        <p:spPr>
          <a:xfrm>
            <a:off x="9058275" y="2707640"/>
            <a:ext cx="3133725" cy="4114800"/>
          </a:xfrm>
          <a:prstGeom prst="rect">
            <a:avLst/>
          </a:prstGeom>
        </p:spPr>
      </p:pic>
    </p:spTree>
    <p:extLst>
      <p:ext uri="{BB962C8B-B14F-4D97-AF65-F5344CB8AC3E}">
        <p14:creationId xmlns:p14="http://schemas.microsoft.com/office/powerpoint/2010/main" val="1588409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DRILL EXERCISE</a:t>
            </a:r>
            <a:endParaRPr lang="en-US" altLang="en-US">
              <a:solidFill>
                <a:schemeClr val="tx2"/>
              </a:solidFill>
            </a:endParaRPr>
          </a:p>
        </p:txBody>
      </p:sp>
      <p:sp>
        <p:nvSpPr>
          <p:cNvPr id="8195" name="Content Placeholder 2"/>
          <p:cNvSpPr>
            <a:spLocks noGrp="1"/>
          </p:cNvSpPr>
          <p:nvPr>
            <p:ph idx="1"/>
          </p:nvPr>
        </p:nvSpPr>
        <p:spPr>
          <a:xfrm>
            <a:off x="838200" y="1825625"/>
            <a:ext cx="10668754" cy="4351338"/>
          </a:xfrm>
        </p:spPr>
        <p:txBody>
          <a:bodyPr>
            <a:normAutofit/>
          </a:bodyPr>
          <a:lstStyle/>
          <a:p>
            <a:pPr>
              <a:spcAft>
                <a:spcPts val="1200"/>
              </a:spcAft>
            </a:pPr>
            <a:r>
              <a:rPr lang="en-US" altLang="en-US" sz="2800"/>
              <a:t>Operations-based</a:t>
            </a:r>
          </a:p>
          <a:p>
            <a:pPr>
              <a:spcAft>
                <a:spcPts val="1200"/>
              </a:spcAft>
            </a:pPr>
            <a:r>
              <a:rPr lang="en-US" altLang="en-US"/>
              <a:t>Commonly misused</a:t>
            </a:r>
          </a:p>
          <a:p>
            <a:pPr>
              <a:spcAft>
                <a:spcPts val="1200"/>
              </a:spcAft>
            </a:pPr>
            <a:r>
              <a:rPr lang="en-US" altLang="en-US" sz="2800"/>
              <a:t>Tests single operation of function in a single agency or organization </a:t>
            </a:r>
          </a:p>
        </p:txBody>
      </p:sp>
      <p:pic>
        <p:nvPicPr>
          <p:cNvPr id="3" name="Picture 2">
            <a:extLst>
              <a:ext uri="{FF2B5EF4-FFF2-40B4-BE49-F238E27FC236}">
                <a16:creationId xmlns:a16="http://schemas.microsoft.com/office/drawing/2014/main" id="{EA94FF4F-9D7F-46A2-A27B-5773E072B063}"/>
              </a:ext>
            </a:extLst>
          </p:cNvPr>
          <p:cNvPicPr>
            <a:picLocks noChangeAspect="1"/>
          </p:cNvPicPr>
          <p:nvPr/>
        </p:nvPicPr>
        <p:blipFill>
          <a:blip r:embed="rId3"/>
          <a:stretch>
            <a:fillRect/>
          </a:stretch>
        </p:blipFill>
        <p:spPr>
          <a:xfrm>
            <a:off x="6096000" y="3581542"/>
            <a:ext cx="5105400" cy="3133725"/>
          </a:xfrm>
          <a:prstGeom prst="rect">
            <a:avLst/>
          </a:prstGeom>
          <a:effectLst>
            <a:reflection blurRad="1270000" stA="0" endPos="65000" dist="50800" dir="5400000" sy="-100000" algn="bl" rotWithShape="0"/>
          </a:effectLst>
        </p:spPr>
      </p:pic>
    </p:spTree>
    <p:extLst>
      <p:ext uri="{BB962C8B-B14F-4D97-AF65-F5344CB8AC3E}">
        <p14:creationId xmlns:p14="http://schemas.microsoft.com/office/powerpoint/2010/main" val="405825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FUNCTIONAL EXERCISE (FE)</a:t>
            </a:r>
            <a:endParaRPr lang="en-US" altLang="en-US">
              <a:solidFill>
                <a:schemeClr val="tx2"/>
              </a:solidFill>
            </a:endParaRPr>
          </a:p>
        </p:txBody>
      </p:sp>
      <p:sp>
        <p:nvSpPr>
          <p:cNvPr id="8195" name="Content Placeholder 2"/>
          <p:cNvSpPr>
            <a:spLocks noGrp="1"/>
          </p:cNvSpPr>
          <p:nvPr>
            <p:ph idx="1"/>
          </p:nvPr>
        </p:nvSpPr>
        <p:spPr>
          <a:xfrm>
            <a:off x="838200" y="1385415"/>
            <a:ext cx="10668754" cy="4351338"/>
          </a:xfrm>
        </p:spPr>
        <p:txBody>
          <a:bodyPr>
            <a:normAutofit/>
          </a:bodyPr>
          <a:lstStyle/>
          <a:p>
            <a:pPr>
              <a:spcAft>
                <a:spcPts val="1200"/>
              </a:spcAft>
            </a:pPr>
            <a:r>
              <a:rPr lang="en-US" altLang="en-US" sz="2800"/>
              <a:t>Operations-based</a:t>
            </a:r>
          </a:p>
          <a:p>
            <a:pPr>
              <a:spcAft>
                <a:spcPts val="1200"/>
              </a:spcAft>
            </a:pPr>
            <a:r>
              <a:rPr lang="en-US" altLang="en-US"/>
              <a:t>Validates multiple functions</a:t>
            </a:r>
          </a:p>
          <a:p>
            <a:pPr>
              <a:spcAft>
                <a:spcPts val="1200"/>
              </a:spcAft>
            </a:pPr>
            <a:r>
              <a:rPr lang="en-US" altLang="en-US" sz="2800"/>
              <a:t>Movement of personnel and equipment is usually simulated</a:t>
            </a:r>
          </a:p>
          <a:p>
            <a:pPr>
              <a:spcAft>
                <a:spcPts val="1200"/>
              </a:spcAft>
            </a:pPr>
            <a:r>
              <a:rPr lang="en-US" altLang="en-US"/>
              <a:t>Example – Emergency Operation Center activation exercise</a:t>
            </a:r>
            <a:endParaRPr lang="en-US" altLang="en-US" sz="2800"/>
          </a:p>
        </p:txBody>
      </p:sp>
      <p:pic>
        <p:nvPicPr>
          <p:cNvPr id="3" name="Picture 2">
            <a:extLst>
              <a:ext uri="{FF2B5EF4-FFF2-40B4-BE49-F238E27FC236}">
                <a16:creationId xmlns:a16="http://schemas.microsoft.com/office/drawing/2014/main" id="{8EA6AF13-07E5-4501-A248-433BA3E8BFE1}"/>
              </a:ext>
            </a:extLst>
          </p:cNvPr>
          <p:cNvPicPr>
            <a:picLocks noChangeAspect="1"/>
          </p:cNvPicPr>
          <p:nvPr/>
        </p:nvPicPr>
        <p:blipFill>
          <a:blip r:embed="rId3"/>
          <a:stretch>
            <a:fillRect/>
          </a:stretch>
        </p:blipFill>
        <p:spPr>
          <a:xfrm>
            <a:off x="5882381" y="3894936"/>
            <a:ext cx="4821452" cy="2963064"/>
          </a:xfrm>
          <a:prstGeom prst="rect">
            <a:avLst/>
          </a:prstGeom>
        </p:spPr>
      </p:pic>
      <p:pic>
        <p:nvPicPr>
          <p:cNvPr id="7" name="Picture 6">
            <a:extLst>
              <a:ext uri="{FF2B5EF4-FFF2-40B4-BE49-F238E27FC236}">
                <a16:creationId xmlns:a16="http://schemas.microsoft.com/office/drawing/2014/main" id="{DDFF454D-37E3-4E98-9A2B-C783F225B189}"/>
              </a:ext>
            </a:extLst>
          </p:cNvPr>
          <p:cNvPicPr>
            <a:picLocks noChangeAspect="1"/>
          </p:cNvPicPr>
          <p:nvPr/>
        </p:nvPicPr>
        <p:blipFill>
          <a:blip r:embed="rId4"/>
          <a:stretch>
            <a:fillRect/>
          </a:stretch>
        </p:blipFill>
        <p:spPr>
          <a:xfrm>
            <a:off x="10703833" y="3429000"/>
            <a:ext cx="1020807" cy="3328043"/>
          </a:xfrm>
          <a:prstGeom prst="rect">
            <a:avLst/>
          </a:prstGeom>
        </p:spPr>
      </p:pic>
    </p:spTree>
    <p:extLst>
      <p:ext uri="{BB962C8B-B14F-4D97-AF65-F5344CB8AC3E}">
        <p14:creationId xmlns:p14="http://schemas.microsoft.com/office/powerpoint/2010/main" val="107457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FULL-SCALE EXERCISE (FSE)</a:t>
            </a:r>
            <a:endParaRPr lang="en-US" altLang="en-US">
              <a:solidFill>
                <a:schemeClr val="tx2"/>
              </a:solidFill>
            </a:endParaRPr>
          </a:p>
        </p:txBody>
      </p:sp>
      <p:sp>
        <p:nvSpPr>
          <p:cNvPr id="8195" name="Content Placeholder 2"/>
          <p:cNvSpPr>
            <a:spLocks noGrp="1"/>
          </p:cNvSpPr>
          <p:nvPr>
            <p:ph idx="1"/>
          </p:nvPr>
        </p:nvSpPr>
        <p:spPr>
          <a:xfrm>
            <a:off x="838200" y="1825625"/>
            <a:ext cx="10668754" cy="4351338"/>
          </a:xfrm>
        </p:spPr>
        <p:txBody>
          <a:bodyPr>
            <a:normAutofit/>
          </a:bodyPr>
          <a:lstStyle/>
          <a:p>
            <a:pPr>
              <a:spcAft>
                <a:spcPts val="1200"/>
              </a:spcAft>
            </a:pPr>
            <a:r>
              <a:rPr lang="en-US" altLang="en-US" sz="2800"/>
              <a:t>Operations-based</a:t>
            </a:r>
          </a:p>
          <a:p>
            <a:pPr>
              <a:spcAft>
                <a:spcPts val="1200"/>
              </a:spcAft>
            </a:pPr>
            <a:r>
              <a:rPr lang="en-US" altLang="en-US"/>
              <a:t>High stress, multi-agency, multi-jurisdictional activities</a:t>
            </a:r>
          </a:p>
          <a:p>
            <a:pPr>
              <a:spcAft>
                <a:spcPts val="1200"/>
              </a:spcAft>
            </a:pPr>
            <a:r>
              <a:rPr lang="en-US" altLang="en-US" sz="2800"/>
              <a:t>Most complex</a:t>
            </a:r>
          </a:p>
          <a:p>
            <a:pPr>
              <a:spcAft>
                <a:spcPts val="1200"/>
              </a:spcAft>
            </a:pPr>
            <a:r>
              <a:rPr lang="en-US" altLang="en-US"/>
              <a:t>Resource-intensive and possibly expensive</a:t>
            </a:r>
          </a:p>
          <a:p>
            <a:pPr>
              <a:spcAft>
                <a:spcPts val="1200"/>
              </a:spcAft>
            </a:pPr>
            <a:r>
              <a:rPr lang="en-US" altLang="en-US"/>
              <a:t>Many moving parts</a:t>
            </a:r>
            <a:endParaRPr lang="en-US" altLang="en-US" sz="2800"/>
          </a:p>
        </p:txBody>
      </p:sp>
      <p:pic>
        <p:nvPicPr>
          <p:cNvPr id="3" name="Picture 2">
            <a:extLst>
              <a:ext uri="{FF2B5EF4-FFF2-40B4-BE49-F238E27FC236}">
                <a16:creationId xmlns:a16="http://schemas.microsoft.com/office/drawing/2014/main" id="{3C641185-4236-4F5E-9130-1B3376238D85}"/>
              </a:ext>
            </a:extLst>
          </p:cNvPr>
          <p:cNvPicPr>
            <a:picLocks noChangeAspect="1"/>
          </p:cNvPicPr>
          <p:nvPr/>
        </p:nvPicPr>
        <p:blipFill>
          <a:blip r:embed="rId3"/>
          <a:stretch>
            <a:fillRect/>
          </a:stretch>
        </p:blipFill>
        <p:spPr>
          <a:xfrm>
            <a:off x="4313714" y="3718288"/>
            <a:ext cx="5108891" cy="3139712"/>
          </a:xfrm>
          <a:prstGeom prst="rect">
            <a:avLst/>
          </a:prstGeom>
        </p:spPr>
      </p:pic>
      <p:pic>
        <p:nvPicPr>
          <p:cNvPr id="5" name="Picture 4">
            <a:extLst>
              <a:ext uri="{FF2B5EF4-FFF2-40B4-BE49-F238E27FC236}">
                <a16:creationId xmlns:a16="http://schemas.microsoft.com/office/drawing/2014/main" id="{F90ED979-27AA-4075-9218-29C5CA68C6AA}"/>
              </a:ext>
            </a:extLst>
          </p:cNvPr>
          <p:cNvPicPr>
            <a:picLocks noChangeAspect="1"/>
          </p:cNvPicPr>
          <p:nvPr/>
        </p:nvPicPr>
        <p:blipFill>
          <a:blip r:embed="rId4"/>
          <a:stretch>
            <a:fillRect/>
          </a:stretch>
        </p:blipFill>
        <p:spPr>
          <a:xfrm>
            <a:off x="9453579" y="2854960"/>
            <a:ext cx="2016901" cy="3938951"/>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4155504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498955"/>
            <a:ext cx="9144000" cy="1860089"/>
          </a:xfrm>
        </p:spPr>
        <p:txBody>
          <a:bodyPr>
            <a:noAutofit/>
          </a:bodyPr>
          <a:lstStyle/>
          <a:p>
            <a:r>
              <a:rPr lang="en-US" sz="8800" b="1"/>
              <a:t>HSEEP</a:t>
            </a:r>
          </a:p>
        </p:txBody>
      </p:sp>
    </p:spTree>
    <p:extLst>
      <p:ext uri="{BB962C8B-B14F-4D97-AF65-F5344CB8AC3E}">
        <p14:creationId xmlns:p14="http://schemas.microsoft.com/office/powerpoint/2010/main" val="1371207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WHAT IS HSEEP?</a:t>
            </a:r>
            <a:endParaRPr lang="en-US" altLang="en-US">
              <a:solidFill>
                <a:schemeClr val="tx2"/>
              </a:solidFill>
            </a:endParaRPr>
          </a:p>
        </p:txBody>
      </p:sp>
      <p:sp>
        <p:nvSpPr>
          <p:cNvPr id="8195" name="Content Placeholder 2"/>
          <p:cNvSpPr>
            <a:spLocks noGrp="1"/>
          </p:cNvSpPr>
          <p:nvPr>
            <p:ph idx="1"/>
          </p:nvPr>
        </p:nvSpPr>
        <p:spPr/>
        <p:txBody>
          <a:bodyPr/>
          <a:lstStyle/>
          <a:p>
            <a:pPr>
              <a:spcAft>
                <a:spcPts val="1200"/>
              </a:spcAft>
            </a:pPr>
            <a:r>
              <a:rPr lang="en-US" altLang="en-US"/>
              <a:t>Homeland Security Exercise and Evaluation Program</a:t>
            </a:r>
          </a:p>
          <a:p>
            <a:pPr>
              <a:spcAft>
                <a:spcPts val="1200"/>
              </a:spcAft>
            </a:pPr>
            <a:r>
              <a:rPr lang="en-US" altLang="en-US"/>
              <a:t>Set of guiding principles, common approaches and common methodology for planning and conducting exercises</a:t>
            </a:r>
          </a:p>
          <a:p>
            <a:pPr>
              <a:spcAft>
                <a:spcPts val="1200"/>
              </a:spcAft>
            </a:pPr>
            <a:r>
              <a:rPr lang="en-US" altLang="en-US"/>
              <a:t>Flexible</a:t>
            </a:r>
          </a:p>
          <a:p>
            <a:pPr>
              <a:spcAft>
                <a:spcPts val="1200"/>
              </a:spcAft>
            </a:pPr>
            <a:r>
              <a:rPr lang="en-US" altLang="en-US"/>
              <a:t>Improves preparedness</a:t>
            </a:r>
          </a:p>
          <a:p>
            <a:pPr>
              <a:spcAft>
                <a:spcPts val="1200"/>
              </a:spcAft>
            </a:pPr>
            <a:endParaRPr lang="en-US" altLang="en-US"/>
          </a:p>
        </p:txBody>
      </p:sp>
      <p:pic>
        <p:nvPicPr>
          <p:cNvPr id="5"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 r="416"/>
          <a:stretch/>
        </p:blipFill>
        <p:spPr bwMode="auto">
          <a:xfrm>
            <a:off x="7313730" y="3434778"/>
            <a:ext cx="4336610" cy="312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466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53C13-9498-409D-8CDD-58EF631C2F81}"/>
              </a:ext>
            </a:extLst>
          </p:cNvPr>
          <p:cNvPicPr>
            <a:picLocks noChangeAspect="1"/>
          </p:cNvPicPr>
          <p:nvPr/>
        </p:nvPicPr>
        <p:blipFill>
          <a:blip r:embed="rId3"/>
          <a:stretch>
            <a:fillRect/>
          </a:stretch>
        </p:blipFill>
        <p:spPr>
          <a:xfrm>
            <a:off x="2268728" y="1399475"/>
            <a:ext cx="7367642" cy="5323123"/>
          </a:xfrm>
          <a:prstGeom prst="rect">
            <a:avLst/>
          </a:prstGeom>
        </p:spPr>
      </p:pic>
    </p:spTree>
    <p:extLst>
      <p:ext uri="{BB962C8B-B14F-4D97-AF65-F5344CB8AC3E}">
        <p14:creationId xmlns:p14="http://schemas.microsoft.com/office/powerpoint/2010/main" val="139103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IDHS FEDERAL FUNDING STREAMS</a:t>
            </a:r>
          </a:p>
        </p:txBody>
      </p:sp>
      <p:sp>
        <p:nvSpPr>
          <p:cNvPr id="10" name="Text Placeholder 2">
            <a:extLst>
              <a:ext uri="{FF2B5EF4-FFF2-40B4-BE49-F238E27FC236}">
                <a16:creationId xmlns:a16="http://schemas.microsoft.com/office/drawing/2014/main" id="{82E394AD-12C7-482D-B4DE-7436DE20F6F9}"/>
              </a:ext>
            </a:extLst>
          </p:cNvPr>
          <p:cNvSpPr txBox="1">
            <a:spLocks/>
          </p:cNvSpPr>
          <p:nvPr/>
        </p:nvSpPr>
        <p:spPr>
          <a:xfrm>
            <a:off x="651783" y="1690688"/>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State Homeland Security Program (SHSP)</a:t>
            </a:r>
          </a:p>
        </p:txBody>
      </p:sp>
      <p:sp>
        <p:nvSpPr>
          <p:cNvPr id="11" name="Content Placeholder 3">
            <a:extLst>
              <a:ext uri="{FF2B5EF4-FFF2-40B4-BE49-F238E27FC236}">
                <a16:creationId xmlns:a16="http://schemas.microsoft.com/office/drawing/2014/main" id="{A6F47CA3-9928-41FB-A596-AE1AC7A5DA60}"/>
              </a:ext>
            </a:extLst>
          </p:cNvPr>
          <p:cNvSpPr txBox="1">
            <a:spLocks/>
          </p:cNvSpPr>
          <p:nvPr/>
        </p:nvSpPr>
        <p:spPr>
          <a:xfrm>
            <a:off x="1036749" y="2629694"/>
            <a:ext cx="4040188"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Assist local preparedness activities that address high-priority preparedness gaps across all core capabilities that support </a:t>
            </a:r>
            <a:r>
              <a:rPr lang="en-US" altLang="en-US" sz="2000" b="1"/>
              <a:t>terrorism preparedness</a:t>
            </a:r>
          </a:p>
          <a:p>
            <a:r>
              <a:rPr lang="en-US" altLang="en-US" sz="2000"/>
              <a:t>Risk-driven and capability/high-priority based relating to terrorism preparedness</a:t>
            </a:r>
          </a:p>
        </p:txBody>
      </p:sp>
      <p:sp>
        <p:nvSpPr>
          <p:cNvPr id="12" name="Text Placeholder 4">
            <a:extLst>
              <a:ext uri="{FF2B5EF4-FFF2-40B4-BE49-F238E27FC236}">
                <a16:creationId xmlns:a16="http://schemas.microsoft.com/office/drawing/2014/main" id="{E014E155-0878-4CAB-8C09-7AF5FE7D30A3}"/>
              </a:ext>
            </a:extLst>
          </p:cNvPr>
          <p:cNvSpPr txBox="1">
            <a:spLocks/>
          </p:cNvSpPr>
          <p:nvPr/>
        </p:nvSpPr>
        <p:spPr>
          <a:xfrm>
            <a:off x="5829472" y="1690688"/>
            <a:ext cx="4430940"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Nonprofit Security Grant Program (NSGP)</a:t>
            </a:r>
          </a:p>
        </p:txBody>
      </p:sp>
      <p:sp>
        <p:nvSpPr>
          <p:cNvPr id="13" name="Content Placeholder 5">
            <a:extLst>
              <a:ext uri="{FF2B5EF4-FFF2-40B4-BE49-F238E27FC236}">
                <a16:creationId xmlns:a16="http://schemas.microsoft.com/office/drawing/2014/main" id="{98D385F9-BE9F-4DDE-9225-F0F545D911D6}"/>
              </a:ext>
            </a:extLst>
          </p:cNvPr>
          <p:cNvSpPr txBox="1">
            <a:spLocks/>
          </p:cNvSpPr>
          <p:nvPr/>
        </p:nvSpPr>
        <p:spPr>
          <a:xfrm>
            <a:off x="6024055" y="2629694"/>
            <a:ext cx="4041775"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Assist local preparedness activities that address high-priority preparedness gaps across all core capabilities that support </a:t>
            </a:r>
            <a:r>
              <a:rPr lang="en-US" altLang="en-US" sz="2000" b="1"/>
              <a:t>terrorism preparedness</a:t>
            </a:r>
          </a:p>
          <a:p>
            <a:r>
              <a:rPr lang="en-US" altLang="en-US" sz="2000"/>
              <a:t>Specifically for 501(c)(3) nonprofits</a:t>
            </a:r>
          </a:p>
          <a:p>
            <a:r>
              <a:rPr lang="en-US" altLang="en-US" sz="2000"/>
              <a:t>Templates are available for organizations to begin preparing for next year</a:t>
            </a:r>
          </a:p>
        </p:txBody>
      </p:sp>
    </p:spTree>
    <p:extLst>
      <p:ext uri="{BB962C8B-B14F-4D97-AF65-F5344CB8AC3E}">
        <p14:creationId xmlns:p14="http://schemas.microsoft.com/office/powerpoint/2010/main" val="388311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IDHS POLICY</a:t>
            </a:r>
            <a:endParaRPr lang="en-US" altLang="en-US">
              <a:solidFill>
                <a:schemeClr val="tx2"/>
              </a:solidFill>
            </a:endParaRPr>
          </a:p>
        </p:txBody>
      </p:sp>
      <p:sp>
        <p:nvSpPr>
          <p:cNvPr id="8195" name="Content Placeholder 2"/>
          <p:cNvSpPr>
            <a:spLocks noGrp="1"/>
          </p:cNvSpPr>
          <p:nvPr>
            <p:ph idx="1"/>
          </p:nvPr>
        </p:nvSpPr>
        <p:spPr/>
        <p:txBody>
          <a:bodyPr>
            <a:normAutofit/>
          </a:bodyPr>
          <a:lstStyle/>
          <a:p>
            <a:pPr>
              <a:spcAft>
                <a:spcPts val="1200"/>
              </a:spcAft>
            </a:pPr>
            <a:r>
              <a:rPr lang="en-US" altLang="en-US"/>
              <a:t>All exercises conducted by IDHS must be HSEEP compliant</a:t>
            </a:r>
          </a:p>
          <a:p>
            <a:pPr>
              <a:spcAft>
                <a:spcPts val="1200"/>
              </a:spcAft>
            </a:pPr>
            <a:r>
              <a:rPr lang="en-US" altLang="en-US"/>
              <a:t>IDHS Exercise staff must approve/deny and track exercises as HSEEP compliant</a:t>
            </a:r>
          </a:p>
          <a:p>
            <a:pPr>
              <a:spcAft>
                <a:spcPts val="1200"/>
              </a:spcAft>
            </a:pPr>
            <a:r>
              <a:rPr lang="en-US" altLang="en-US"/>
              <a:t>EMPG funded individuals must participate in three HSEEP compliant exercises in year</a:t>
            </a:r>
          </a:p>
          <a:p>
            <a:pPr>
              <a:spcAft>
                <a:spcPts val="1200"/>
              </a:spcAft>
            </a:pPr>
            <a:r>
              <a:rPr lang="en-US" altLang="en-US">
                <a:solidFill>
                  <a:schemeClr val="bg2">
                    <a:lumMod val="25000"/>
                  </a:schemeClr>
                </a:solidFill>
              </a:rPr>
              <a:t>EMPG funded exercises must be HSEEP compliant</a:t>
            </a:r>
          </a:p>
          <a:p>
            <a:pPr>
              <a:spcAft>
                <a:spcPts val="1200"/>
              </a:spcAft>
            </a:pPr>
            <a:endParaRPr lang="en-US" altLang="en-US"/>
          </a:p>
        </p:txBody>
      </p:sp>
    </p:spTree>
    <p:extLst>
      <p:ext uri="{BB962C8B-B14F-4D97-AF65-F5344CB8AC3E}">
        <p14:creationId xmlns:p14="http://schemas.microsoft.com/office/powerpoint/2010/main" val="1804338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2800" cap="all"/>
              <a:t>EXERCISE DOCUMENTATION – Seminar, Workshop and Game</a:t>
            </a:r>
            <a:endParaRPr lang="en-US" altLang="en-US" sz="2800" cap="all">
              <a:solidFill>
                <a:schemeClr val="tx2"/>
              </a:solidFill>
            </a:endParaRPr>
          </a:p>
        </p:txBody>
      </p:sp>
      <p:sp>
        <p:nvSpPr>
          <p:cNvPr id="8195" name="Content Placeholder 2"/>
          <p:cNvSpPr>
            <a:spLocks noGrp="1"/>
          </p:cNvSpPr>
          <p:nvPr>
            <p:ph idx="1"/>
          </p:nvPr>
        </p:nvSpPr>
        <p:spPr/>
        <p:txBody>
          <a:bodyPr>
            <a:normAutofit/>
          </a:bodyPr>
          <a:lstStyle/>
          <a:p>
            <a:r>
              <a:rPr lang="en-US"/>
              <a:t>Pre-planning meetings sign-in sheets and agendas</a:t>
            </a:r>
          </a:p>
          <a:p>
            <a:pPr lvl="1"/>
            <a:r>
              <a:rPr lang="en-US"/>
              <a:t>Initial Planning Meeting (IPM)</a:t>
            </a:r>
          </a:p>
          <a:p>
            <a:pPr lvl="1"/>
            <a:r>
              <a:rPr lang="en-US"/>
              <a:t>Final Planning Meeting (FPM)</a:t>
            </a:r>
          </a:p>
          <a:p>
            <a:r>
              <a:rPr lang="en-US"/>
              <a:t>Documentation</a:t>
            </a:r>
          </a:p>
          <a:p>
            <a:pPr lvl="1"/>
            <a:r>
              <a:rPr lang="en-US"/>
              <a:t>Budget</a:t>
            </a:r>
          </a:p>
          <a:p>
            <a:pPr lvl="1"/>
            <a:r>
              <a:rPr lang="en-US"/>
              <a:t>Pre-planning meeting sign-in sheets and agendas</a:t>
            </a:r>
          </a:p>
          <a:p>
            <a:pPr lvl="1"/>
            <a:r>
              <a:rPr lang="en-US"/>
              <a:t>Presentations – if applicable</a:t>
            </a:r>
          </a:p>
          <a:p>
            <a:pPr lvl="1"/>
            <a:r>
              <a:rPr lang="en-US"/>
              <a:t>Agenda for exercise event</a:t>
            </a:r>
          </a:p>
          <a:p>
            <a:pPr lvl="1"/>
            <a:r>
              <a:rPr lang="en-US"/>
              <a:t>Exercise participant rosters/sign-in sheet</a:t>
            </a:r>
          </a:p>
          <a:p>
            <a:pPr lvl="1"/>
            <a:r>
              <a:rPr lang="en-US"/>
              <a:t>Executive summary</a:t>
            </a:r>
          </a:p>
          <a:p>
            <a:pPr>
              <a:spcAft>
                <a:spcPts val="1200"/>
              </a:spcAft>
            </a:pPr>
            <a:endParaRPr lang="en-US" altLang="en-US" b="1"/>
          </a:p>
        </p:txBody>
      </p:sp>
    </p:spTree>
    <p:extLst>
      <p:ext uri="{BB962C8B-B14F-4D97-AF65-F5344CB8AC3E}">
        <p14:creationId xmlns:p14="http://schemas.microsoft.com/office/powerpoint/2010/main" val="99490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42462" y="365125"/>
            <a:ext cx="9487876" cy="1325563"/>
          </a:xfrm>
        </p:spPr>
        <p:txBody>
          <a:bodyPr/>
          <a:lstStyle/>
          <a:p>
            <a:r>
              <a:rPr lang="en-US"/>
              <a:t>EXERCISE DOCUMENTATION – </a:t>
            </a:r>
            <a:r>
              <a:rPr lang="en-US" cap="all"/>
              <a:t>Tabletop</a:t>
            </a:r>
            <a:endParaRPr lang="en-US" altLang="en-US" cap="all">
              <a:solidFill>
                <a:schemeClr val="tx2"/>
              </a:solidFill>
            </a:endParaRPr>
          </a:p>
        </p:txBody>
      </p:sp>
      <p:sp>
        <p:nvSpPr>
          <p:cNvPr id="8195" name="Content Placeholder 2"/>
          <p:cNvSpPr>
            <a:spLocks noGrp="1"/>
          </p:cNvSpPr>
          <p:nvPr>
            <p:ph idx="1"/>
          </p:nvPr>
        </p:nvSpPr>
        <p:spPr/>
        <p:txBody>
          <a:bodyPr>
            <a:normAutofit lnSpcReduction="10000"/>
          </a:bodyPr>
          <a:lstStyle/>
          <a:p>
            <a:r>
              <a:rPr lang="en-US"/>
              <a:t>Pre-planning meetings sign-in sheets and agendas</a:t>
            </a:r>
          </a:p>
          <a:p>
            <a:pPr lvl="1"/>
            <a:r>
              <a:rPr lang="en-US"/>
              <a:t>Initial Planning Meeting (IPM)</a:t>
            </a:r>
          </a:p>
          <a:p>
            <a:pPr lvl="1"/>
            <a:r>
              <a:rPr lang="en-US"/>
              <a:t>Final Planning Meeting (FPM)</a:t>
            </a:r>
          </a:p>
          <a:p>
            <a:r>
              <a:rPr lang="en-US"/>
              <a:t>Documentation</a:t>
            </a:r>
          </a:p>
          <a:p>
            <a:pPr lvl="1"/>
            <a:r>
              <a:rPr lang="en-US"/>
              <a:t>Budget</a:t>
            </a:r>
          </a:p>
          <a:p>
            <a:pPr lvl="1"/>
            <a:r>
              <a:rPr lang="en-US"/>
              <a:t>Pre-planning meeting sign-in sheets and agendas</a:t>
            </a:r>
          </a:p>
          <a:p>
            <a:pPr lvl="1"/>
            <a:r>
              <a:rPr lang="en-US"/>
              <a:t>Agenda for exercise event</a:t>
            </a:r>
          </a:p>
          <a:p>
            <a:pPr lvl="1"/>
            <a:r>
              <a:rPr lang="en-US"/>
              <a:t>Situation manual</a:t>
            </a:r>
          </a:p>
          <a:p>
            <a:pPr lvl="1"/>
            <a:r>
              <a:rPr lang="en-US"/>
              <a:t>Exercise evaluation guides</a:t>
            </a:r>
          </a:p>
          <a:p>
            <a:pPr lvl="1"/>
            <a:r>
              <a:rPr lang="en-US"/>
              <a:t>Exercise participant rosters/sign-in sheet</a:t>
            </a:r>
          </a:p>
          <a:p>
            <a:pPr lvl="1"/>
            <a:r>
              <a:rPr lang="en-US"/>
              <a:t>After Action/Improvement Plan</a:t>
            </a:r>
          </a:p>
          <a:p>
            <a:pPr>
              <a:spcAft>
                <a:spcPts val="1200"/>
              </a:spcAft>
            </a:pPr>
            <a:endParaRPr lang="en-US" altLang="en-US" b="1"/>
          </a:p>
        </p:txBody>
      </p:sp>
    </p:spTree>
    <p:extLst>
      <p:ext uri="{BB962C8B-B14F-4D97-AF65-F5344CB8AC3E}">
        <p14:creationId xmlns:p14="http://schemas.microsoft.com/office/powerpoint/2010/main" val="314447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2800"/>
              <a:t>EXERCISE DOCUMENTATION – </a:t>
            </a:r>
            <a:r>
              <a:rPr lang="en-US" sz="2800" cap="all"/>
              <a:t>Drill, Functional and Full Scale</a:t>
            </a:r>
            <a:endParaRPr lang="en-US" altLang="en-US" sz="2800" cap="all">
              <a:solidFill>
                <a:schemeClr val="tx2"/>
              </a:solidFill>
            </a:endParaRPr>
          </a:p>
        </p:txBody>
      </p:sp>
      <p:sp>
        <p:nvSpPr>
          <p:cNvPr id="8195" name="Content Placeholder 2"/>
          <p:cNvSpPr>
            <a:spLocks noGrp="1"/>
          </p:cNvSpPr>
          <p:nvPr>
            <p:ph idx="1"/>
          </p:nvPr>
        </p:nvSpPr>
        <p:spPr>
          <a:xfrm>
            <a:off x="838200" y="1825625"/>
            <a:ext cx="4915486" cy="4800258"/>
          </a:xfrm>
        </p:spPr>
        <p:txBody>
          <a:bodyPr>
            <a:normAutofit/>
          </a:bodyPr>
          <a:lstStyle/>
          <a:p>
            <a:r>
              <a:rPr lang="en-US"/>
              <a:t>Pre-planning meetings</a:t>
            </a:r>
          </a:p>
          <a:p>
            <a:r>
              <a:rPr lang="en-US"/>
              <a:t>Sign-in sheets and agendas</a:t>
            </a:r>
          </a:p>
          <a:p>
            <a:pPr lvl="1"/>
            <a:r>
              <a:rPr lang="en-US"/>
              <a:t>Concept and Objectives Meeting (C&amp;O Meeting)</a:t>
            </a:r>
          </a:p>
          <a:p>
            <a:pPr lvl="1"/>
            <a:r>
              <a:rPr lang="en-US"/>
              <a:t>Initial Planning Meeting (IPM)</a:t>
            </a:r>
          </a:p>
          <a:p>
            <a:pPr lvl="1"/>
            <a:r>
              <a:rPr lang="en-US"/>
              <a:t>Midterm Planning Meeting (MPM)</a:t>
            </a:r>
          </a:p>
          <a:p>
            <a:pPr lvl="1"/>
            <a:r>
              <a:rPr lang="en-US"/>
              <a:t>Master Scenario Events List Meeting (MSEL Meeting)</a:t>
            </a:r>
          </a:p>
          <a:p>
            <a:pPr lvl="1"/>
            <a:r>
              <a:rPr lang="en-US"/>
              <a:t>Final Planning Meeting (FPM)</a:t>
            </a:r>
          </a:p>
        </p:txBody>
      </p:sp>
      <p:sp>
        <p:nvSpPr>
          <p:cNvPr id="2" name="Rectangle 1"/>
          <p:cNvSpPr/>
          <p:nvPr/>
        </p:nvSpPr>
        <p:spPr>
          <a:xfrm>
            <a:off x="6063174" y="1673445"/>
            <a:ext cx="5697417" cy="4585871"/>
          </a:xfrm>
          <a:prstGeom prst="rect">
            <a:avLst/>
          </a:prstGeom>
        </p:spPr>
        <p:txBody>
          <a:bodyPr wrap="square">
            <a:spAutoFit/>
          </a:bodyPr>
          <a:lstStyle/>
          <a:p>
            <a:pPr marL="457200" indent="-457200">
              <a:buFont typeface="Arial" panose="020B0604020202020204" pitchFamily="34" charset="0"/>
              <a:buChar char="•"/>
            </a:pPr>
            <a:r>
              <a:rPr lang="en-US" sz="2800">
                <a:solidFill>
                  <a:srgbClr val="333132"/>
                </a:solidFill>
                <a:latin typeface="Arial" panose="020B0604020202020204" pitchFamily="34" charset="0"/>
                <a:cs typeface="Arial" panose="020B0604020202020204" pitchFamily="34" charset="0"/>
              </a:rPr>
              <a:t>Documentation</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Budget</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Pre-planning meeting sign-in sheets and agendas</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Agenda for exercise event</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Exercise Plan</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Master Scenario Events List</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Controller/Evaluator Handbook</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Exercise Evaluation Guides</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Exercise participant rosters/sign-in sheet</a:t>
            </a:r>
          </a:p>
          <a:p>
            <a:pPr marL="800100" lvl="1" indent="-342900">
              <a:buFont typeface="Arial" panose="020B0604020202020204" pitchFamily="34" charset="0"/>
              <a:buChar char="•"/>
            </a:pPr>
            <a:r>
              <a:rPr lang="en-US" sz="2400">
                <a:solidFill>
                  <a:srgbClr val="333132"/>
                </a:solidFill>
                <a:latin typeface="Arial" panose="020B0604020202020204" pitchFamily="34" charset="0"/>
                <a:cs typeface="Arial" panose="020B0604020202020204" pitchFamily="34" charset="0"/>
              </a:rPr>
              <a:t>After Action/Improvement Plan</a:t>
            </a:r>
          </a:p>
        </p:txBody>
      </p:sp>
    </p:spTree>
    <p:extLst>
      <p:ext uri="{BB962C8B-B14F-4D97-AF65-F5344CB8AC3E}">
        <p14:creationId xmlns:p14="http://schemas.microsoft.com/office/powerpoint/2010/main" val="1475949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087"/>
            <a:ext cx="12192000" cy="7260995"/>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0CA3B74-8567-4F65-995A-F49004676F25}"/>
              </a:ext>
            </a:extLst>
          </p:cNvPr>
          <p:cNvPicPr>
            <a:picLocks noChangeAspect="1"/>
          </p:cNvPicPr>
          <p:nvPr/>
        </p:nvPicPr>
        <p:blipFill rotWithShape="1">
          <a:blip r:embed="rId2"/>
          <a:srcRect l="687" r="2406"/>
          <a:stretch/>
        </p:blipFill>
        <p:spPr>
          <a:xfrm>
            <a:off x="393405" y="-266590"/>
            <a:ext cx="5293501" cy="6858000"/>
          </a:xfrm>
          <a:prstGeom prst="rect">
            <a:avLst/>
          </a:prstGeom>
        </p:spPr>
      </p:pic>
      <p:sp>
        <p:nvSpPr>
          <p:cNvPr id="6" name="Content Placeholder 2"/>
          <p:cNvSpPr txBox="1">
            <a:spLocks/>
          </p:cNvSpPr>
          <p:nvPr/>
        </p:nvSpPr>
        <p:spPr>
          <a:xfrm>
            <a:off x="345457" y="4424970"/>
            <a:ext cx="3288001" cy="17093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Content Placeholder 2"/>
          <p:cNvSpPr txBox="1">
            <a:spLocks/>
          </p:cNvSpPr>
          <p:nvPr/>
        </p:nvSpPr>
        <p:spPr>
          <a:xfrm>
            <a:off x="8428778" y="4484902"/>
            <a:ext cx="3865828"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txBox="1">
            <a:spLocks/>
          </p:cNvSpPr>
          <p:nvPr/>
        </p:nvSpPr>
        <p:spPr>
          <a:xfrm>
            <a:off x="4120751" y="2062352"/>
            <a:ext cx="4229561"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F6BB30F-0F62-46D6-9299-01E6AB63B06C}"/>
              </a:ext>
            </a:extLst>
          </p:cNvPr>
          <p:cNvPicPr>
            <a:picLocks noChangeAspect="1"/>
          </p:cNvPicPr>
          <p:nvPr/>
        </p:nvPicPr>
        <p:blipFill>
          <a:blip r:embed="rId3"/>
          <a:stretch>
            <a:fillRect/>
          </a:stretch>
        </p:blipFill>
        <p:spPr>
          <a:xfrm>
            <a:off x="6174199" y="-266590"/>
            <a:ext cx="5513978" cy="6858000"/>
          </a:xfrm>
          <a:prstGeom prst="rect">
            <a:avLst/>
          </a:prstGeom>
        </p:spPr>
      </p:pic>
    </p:spTree>
    <p:extLst>
      <p:ext uri="{BB962C8B-B14F-4D97-AF65-F5344CB8AC3E}">
        <p14:creationId xmlns:p14="http://schemas.microsoft.com/office/powerpoint/2010/main" val="3554495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IDHS HELPFUL TIPS</a:t>
            </a:r>
            <a:endParaRPr lang="en-US" altLang="en-US">
              <a:solidFill>
                <a:schemeClr val="tx2"/>
              </a:solidFill>
            </a:endParaRPr>
          </a:p>
        </p:txBody>
      </p:sp>
      <p:sp>
        <p:nvSpPr>
          <p:cNvPr id="8195" name="Content Placeholder 2"/>
          <p:cNvSpPr>
            <a:spLocks noGrp="1"/>
          </p:cNvSpPr>
          <p:nvPr>
            <p:ph idx="1"/>
          </p:nvPr>
        </p:nvSpPr>
        <p:spPr/>
        <p:txBody>
          <a:bodyPr>
            <a:normAutofit/>
          </a:bodyPr>
          <a:lstStyle/>
          <a:p>
            <a:pPr>
              <a:spcAft>
                <a:spcPts val="1200"/>
              </a:spcAft>
            </a:pPr>
            <a:r>
              <a:rPr lang="en-US" altLang="en-US"/>
              <a:t>Use the templates (not required, but recommended)</a:t>
            </a:r>
          </a:p>
          <a:p>
            <a:pPr lvl="1">
              <a:spcAft>
                <a:spcPts val="1200"/>
              </a:spcAft>
            </a:pPr>
            <a:r>
              <a:rPr lang="en-US" altLang="en-US"/>
              <a:t>If using your own version, documentation should still include the key components necessary, i.e. objectives and areas of improvement </a:t>
            </a:r>
          </a:p>
          <a:p>
            <a:pPr>
              <a:spcAft>
                <a:spcPts val="1200"/>
              </a:spcAft>
            </a:pPr>
            <a:r>
              <a:rPr lang="en-US" altLang="en-US"/>
              <a:t>Ask for assistance if you are planning an exercise with a hazard you have never exercised before – we can help</a:t>
            </a:r>
          </a:p>
          <a:p>
            <a:pPr>
              <a:spcAft>
                <a:spcPts val="1200"/>
              </a:spcAft>
            </a:pPr>
            <a:r>
              <a:rPr lang="en-US"/>
              <a:t>Use core capabilities; no longer using target capabilities/mission areas</a:t>
            </a:r>
          </a:p>
          <a:p>
            <a:pPr>
              <a:spcAft>
                <a:spcPts val="1200"/>
              </a:spcAft>
            </a:pPr>
            <a:r>
              <a:rPr lang="en-US"/>
              <a:t>SMART objectives</a:t>
            </a:r>
          </a:p>
          <a:p>
            <a:pPr>
              <a:spcAft>
                <a:spcPts val="1200"/>
              </a:spcAft>
            </a:pPr>
            <a:endParaRPr lang="en-US" sz="2000"/>
          </a:p>
          <a:p>
            <a:pPr>
              <a:spcAft>
                <a:spcPts val="1200"/>
              </a:spcAft>
            </a:pPr>
            <a:endParaRPr lang="en-US" altLang="en-US" b="1"/>
          </a:p>
        </p:txBody>
      </p:sp>
    </p:spTree>
    <p:extLst>
      <p:ext uri="{BB962C8B-B14F-4D97-AF65-F5344CB8AC3E}">
        <p14:creationId xmlns:p14="http://schemas.microsoft.com/office/powerpoint/2010/main" val="1674128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IDHS HELPFUL TIPS CONT.</a:t>
            </a:r>
            <a:endParaRPr lang="en-US" altLang="en-US">
              <a:solidFill>
                <a:schemeClr val="tx2"/>
              </a:solidFill>
            </a:endParaRPr>
          </a:p>
        </p:txBody>
      </p:sp>
      <p:sp>
        <p:nvSpPr>
          <p:cNvPr id="8195" name="Content Placeholder 2"/>
          <p:cNvSpPr>
            <a:spLocks noGrp="1"/>
          </p:cNvSpPr>
          <p:nvPr>
            <p:ph idx="1"/>
          </p:nvPr>
        </p:nvSpPr>
        <p:spPr>
          <a:xfrm>
            <a:off x="838200" y="1577431"/>
            <a:ext cx="10515600" cy="4351338"/>
          </a:xfrm>
        </p:spPr>
        <p:txBody>
          <a:bodyPr>
            <a:normAutofit/>
          </a:bodyPr>
          <a:lstStyle/>
          <a:p>
            <a:pPr>
              <a:spcAft>
                <a:spcPts val="1200"/>
              </a:spcAft>
            </a:pPr>
            <a:r>
              <a:rPr lang="en-US" sz="2400"/>
              <a:t>Progressive Planning and THIRA/SPR data driven exercises</a:t>
            </a:r>
          </a:p>
          <a:p>
            <a:pPr>
              <a:spcAft>
                <a:spcPts val="1200"/>
              </a:spcAft>
            </a:pPr>
            <a:r>
              <a:rPr lang="en-US" sz="2400"/>
              <a:t>Small exercise? HSEEP is flexible. Combine a planning meeting if necessary. Use a conference call or webinar for a planning meeting if you must. Just make sure you create an agenda and document who participated on the call</a:t>
            </a:r>
          </a:p>
          <a:p>
            <a:pPr>
              <a:spcAft>
                <a:spcPts val="1200"/>
              </a:spcAft>
            </a:pPr>
            <a:r>
              <a:rPr lang="en-US" sz="2400"/>
              <a:t>Well-written After-Action Reports, to include Corrective Action Plans, are important to the improvement process and can be a valuable tool to inform organization and community leaders </a:t>
            </a:r>
          </a:p>
          <a:p>
            <a:pPr>
              <a:spcAft>
                <a:spcPts val="1200"/>
              </a:spcAft>
            </a:pPr>
            <a:endParaRPr lang="en-US" sz="2000"/>
          </a:p>
          <a:p>
            <a:pPr>
              <a:spcAft>
                <a:spcPts val="1200"/>
              </a:spcAft>
            </a:pPr>
            <a:endParaRPr lang="en-US" altLang="en-US" b="1"/>
          </a:p>
        </p:txBody>
      </p:sp>
      <p:pic>
        <p:nvPicPr>
          <p:cNvPr id="4" name="Content Placeholder 3"/>
          <p:cNvPicPr>
            <a:picLocks noChangeAspect="1"/>
          </p:cNvPicPr>
          <p:nvPr/>
        </p:nvPicPr>
        <p:blipFill>
          <a:blip r:embed="rId3"/>
          <a:stretch>
            <a:fillRect/>
          </a:stretch>
        </p:blipFill>
        <p:spPr>
          <a:xfrm>
            <a:off x="3313541" y="5017518"/>
            <a:ext cx="4315784" cy="1822501"/>
          </a:xfrm>
          <a:prstGeom prst="rect">
            <a:avLst/>
          </a:prstGeom>
        </p:spPr>
      </p:pic>
    </p:spTree>
    <p:extLst>
      <p:ext uri="{BB962C8B-B14F-4D97-AF65-F5344CB8AC3E}">
        <p14:creationId xmlns:p14="http://schemas.microsoft.com/office/powerpoint/2010/main" val="239157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cs typeface="Arial" panose="020B0604020202020204" pitchFamily="34" charset="0"/>
              </a:rPr>
              <a:t>REFERENCE MATERIAL</a:t>
            </a:r>
            <a:endParaRPr lang="en-US" altLang="en-US">
              <a:solidFill>
                <a:schemeClr val="tx2"/>
              </a:solidFill>
              <a:cs typeface="Arial" panose="020B0604020202020204" pitchFamily="34" charset="0"/>
            </a:endParaRPr>
          </a:p>
        </p:txBody>
      </p:sp>
      <p:sp>
        <p:nvSpPr>
          <p:cNvPr id="8195" name="Content Placeholder 2"/>
          <p:cNvSpPr>
            <a:spLocks noGrp="1"/>
          </p:cNvSpPr>
          <p:nvPr>
            <p:ph idx="1"/>
          </p:nvPr>
        </p:nvSpPr>
        <p:spPr>
          <a:xfrm>
            <a:off x="104172" y="1446836"/>
            <a:ext cx="12087828" cy="5411164"/>
          </a:xfrm>
        </p:spPr>
        <p:txBody>
          <a:bodyPr>
            <a:normAutofit fontScale="92500" lnSpcReduction="10000"/>
          </a:bodyPr>
          <a:lstStyle/>
          <a:p>
            <a:pPr>
              <a:spcAft>
                <a:spcPts val="1200"/>
              </a:spcAft>
            </a:pPr>
            <a:r>
              <a:rPr lang="en-US" altLang="en-US"/>
              <a:t>HSEEP </a:t>
            </a:r>
          </a:p>
          <a:p>
            <a:pPr lvl="1">
              <a:spcAft>
                <a:spcPts val="1200"/>
              </a:spcAft>
            </a:pPr>
            <a:r>
              <a:rPr lang="en-US" altLang="en-US">
                <a:hlinkClick r:id="rId3"/>
              </a:rPr>
              <a:t>https://www.fema.gov/sites/default/files/2020-04/Homeland-Security-Exercise-and-Evaluation-Program-Doctrine-2020-Revision-2-2-25.pdf </a:t>
            </a:r>
            <a:endParaRPr lang="en-US" altLang="en-US"/>
          </a:p>
          <a:p>
            <a:pPr>
              <a:spcAft>
                <a:spcPts val="1200"/>
              </a:spcAft>
            </a:pPr>
            <a:r>
              <a:rPr lang="en-US" altLang="en-US"/>
              <a:t>Exercise Templates</a:t>
            </a:r>
          </a:p>
          <a:p>
            <a:pPr lvl="1">
              <a:spcAft>
                <a:spcPts val="1200"/>
              </a:spcAft>
            </a:pPr>
            <a:r>
              <a:rPr lang="en-US" altLang="en-US">
                <a:hlinkClick r:id="rId4"/>
              </a:rPr>
              <a:t>https://www.in.gov/dhs/2426.htm</a:t>
            </a:r>
            <a:endParaRPr lang="en-US" altLang="en-US"/>
          </a:p>
          <a:p>
            <a:pPr>
              <a:spcAft>
                <a:spcPts val="1200"/>
              </a:spcAft>
            </a:pPr>
            <a:r>
              <a:rPr lang="en-US" altLang="en-US"/>
              <a:t>FEMA Independent Study: IS-0120.c – An Introduction to Exercises </a:t>
            </a:r>
          </a:p>
          <a:p>
            <a:pPr>
              <a:spcAft>
                <a:spcPts val="1200"/>
              </a:spcAft>
            </a:pPr>
            <a:r>
              <a:rPr lang="en-US" altLang="en-US"/>
              <a:t>IDHS Exercise Guide </a:t>
            </a:r>
          </a:p>
          <a:p>
            <a:pPr lvl="1">
              <a:spcAft>
                <a:spcPts val="1200"/>
              </a:spcAft>
            </a:pPr>
            <a:r>
              <a:rPr lang="en-US" altLang="en-US">
                <a:hlinkClick r:id="rId5"/>
              </a:rPr>
              <a:t>https://www.in.gov/dhs/files/IDHS-Exercise-Guide.pdf</a:t>
            </a:r>
            <a:r>
              <a:rPr lang="en-US" altLang="en-US"/>
              <a:t> </a:t>
            </a:r>
          </a:p>
          <a:p>
            <a:pPr>
              <a:spcAft>
                <a:spcPts val="1200"/>
              </a:spcAft>
            </a:pPr>
            <a:r>
              <a:rPr lang="en-US" altLang="en-US"/>
              <a:t>FEMA Core Capabilities</a:t>
            </a:r>
          </a:p>
          <a:p>
            <a:pPr lvl="1">
              <a:spcAft>
                <a:spcPts val="1200"/>
              </a:spcAft>
            </a:pPr>
            <a:r>
              <a:rPr lang="en-US" altLang="en-US">
                <a:hlinkClick r:id="rId6"/>
              </a:rPr>
              <a:t> https://www.fema.gov/core-capabilities</a:t>
            </a:r>
            <a:endParaRPr lang="en-US" altLang="en-US"/>
          </a:p>
          <a:p>
            <a:pPr>
              <a:spcAft>
                <a:spcPts val="1200"/>
              </a:spcAft>
            </a:pPr>
            <a:endParaRPr lang="en-US" altLang="en-US"/>
          </a:p>
        </p:txBody>
      </p:sp>
    </p:spTree>
    <p:extLst>
      <p:ext uri="{BB962C8B-B14F-4D97-AF65-F5344CB8AC3E}">
        <p14:creationId xmlns:p14="http://schemas.microsoft.com/office/powerpoint/2010/main" val="7283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264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913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a:xfrm>
            <a:off x="1300596" y="145655"/>
            <a:ext cx="9144000" cy="1118784"/>
          </a:xfrm>
        </p:spPr>
        <p:txBody>
          <a:bodyPr/>
          <a:lstStyle/>
          <a:p>
            <a:r>
              <a:rPr lang="en-US" b="1">
                <a:solidFill>
                  <a:srgbClr val="182853"/>
                </a:solidFill>
              </a:rPr>
              <a:t>QUESTIONS?</a:t>
            </a:r>
          </a:p>
        </p:txBody>
      </p:sp>
      <p:sp>
        <p:nvSpPr>
          <p:cNvPr id="7" name="Content Placeholder 2"/>
          <p:cNvSpPr txBox="1">
            <a:spLocks/>
          </p:cNvSpPr>
          <p:nvPr/>
        </p:nvSpPr>
        <p:spPr>
          <a:xfrm>
            <a:off x="4475427" y="4484903"/>
            <a:ext cx="387488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solidFill>
                <a:schemeClr val="bg1"/>
              </a:solidFill>
            </a:endParaRPr>
          </a:p>
        </p:txBody>
      </p:sp>
      <p:sp>
        <p:nvSpPr>
          <p:cNvPr id="9" name="Content Placeholder 2"/>
          <p:cNvSpPr txBox="1">
            <a:spLocks/>
          </p:cNvSpPr>
          <p:nvPr/>
        </p:nvSpPr>
        <p:spPr>
          <a:xfrm>
            <a:off x="8428778" y="4484902"/>
            <a:ext cx="3865828"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solidFill>
                <a:schemeClr val="bg1"/>
              </a:solidFill>
            </a:endParaRPr>
          </a:p>
        </p:txBody>
      </p:sp>
      <p:sp>
        <p:nvSpPr>
          <p:cNvPr id="10" name="Content Placeholder 2"/>
          <p:cNvSpPr txBox="1">
            <a:spLocks/>
          </p:cNvSpPr>
          <p:nvPr/>
        </p:nvSpPr>
        <p:spPr>
          <a:xfrm>
            <a:off x="3757815" y="1605962"/>
            <a:ext cx="4229561"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tx1"/>
                </a:solidFill>
              </a:rPr>
              <a:t>Ashley Baldwin</a:t>
            </a:r>
          </a:p>
          <a:p>
            <a:r>
              <a:rPr lang="en-US" sz="2800">
                <a:solidFill>
                  <a:schemeClr val="tx1"/>
                </a:solidFill>
              </a:rPr>
              <a:t>State Exercise Officer</a:t>
            </a:r>
          </a:p>
          <a:p>
            <a:r>
              <a:rPr lang="en-US" sz="2800">
                <a:solidFill>
                  <a:schemeClr val="tx1"/>
                </a:solidFill>
              </a:rPr>
              <a:t>Abaldwin@dhs.IN.gov</a:t>
            </a:r>
          </a:p>
          <a:p>
            <a:r>
              <a:rPr lang="en-US" sz="2800">
                <a:solidFill>
                  <a:schemeClr val="tx1"/>
                </a:solidFill>
              </a:rPr>
              <a:t>317-501-6244</a:t>
            </a:r>
          </a:p>
          <a:p>
            <a:pPr algn="l"/>
            <a:endParaRPr lang="en-US" sz="3200">
              <a:solidFill>
                <a:schemeClr val="tx1"/>
              </a:solidFill>
            </a:endParaRPr>
          </a:p>
        </p:txBody>
      </p:sp>
      <p:sp>
        <p:nvSpPr>
          <p:cNvPr id="3" name="TextBox 2"/>
          <p:cNvSpPr txBox="1"/>
          <p:nvPr/>
        </p:nvSpPr>
        <p:spPr>
          <a:xfrm>
            <a:off x="3230341" y="4438515"/>
            <a:ext cx="5284507" cy="800219"/>
          </a:xfrm>
          <a:prstGeom prst="rect">
            <a:avLst/>
          </a:prstGeom>
          <a:noFill/>
        </p:spPr>
        <p:txBody>
          <a:bodyPr wrap="square" lIns="91440" tIns="45720" rIns="91440" bIns="45720" rtlCol="0" anchor="t">
            <a:spAutoFit/>
          </a:bodyPr>
          <a:lstStyle/>
          <a:p>
            <a:pPr algn="ctr"/>
            <a:endParaRPr lang="en-US" sz="2800">
              <a:solidFill>
                <a:schemeClr val="bg1"/>
              </a:solidFill>
              <a:latin typeface="Arial" panose="020B0604020202020204" pitchFamily="34" charset="0"/>
              <a:cs typeface="Arial" panose="020B0604020202020204" pitchFamily="34" charset="0"/>
            </a:endParaRPr>
          </a:p>
          <a:p>
            <a:endParaRPr lang="en-US">
              <a:solidFill>
                <a:schemeClr val="bg1"/>
              </a:solidFill>
            </a:endParaRPr>
          </a:p>
        </p:txBody>
      </p:sp>
    </p:spTree>
    <p:extLst>
      <p:ext uri="{BB962C8B-B14F-4D97-AF65-F5344CB8AC3E}">
        <p14:creationId xmlns:p14="http://schemas.microsoft.com/office/powerpoint/2010/main" val="2731634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a:solidFill>
                  <a:srgbClr val="182853"/>
                </a:solidFill>
              </a:rPr>
              <a:t>Training </a:t>
            </a: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different aspects of IDHS Training section. </a:t>
            </a:r>
          </a:p>
        </p:txBody>
      </p:sp>
    </p:spTree>
    <p:extLst>
      <p:ext uri="{BB962C8B-B14F-4D97-AF65-F5344CB8AC3E}">
        <p14:creationId xmlns:p14="http://schemas.microsoft.com/office/powerpoint/2010/main" val="19295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IDHS FEDERAL FUNDING STREAMS</a:t>
            </a:r>
          </a:p>
        </p:txBody>
      </p:sp>
      <p:sp>
        <p:nvSpPr>
          <p:cNvPr id="10" name="Text Placeholder 2">
            <a:extLst>
              <a:ext uri="{FF2B5EF4-FFF2-40B4-BE49-F238E27FC236}">
                <a16:creationId xmlns:a16="http://schemas.microsoft.com/office/drawing/2014/main" id="{82E394AD-12C7-482D-B4DE-7436DE20F6F9}"/>
              </a:ext>
            </a:extLst>
          </p:cNvPr>
          <p:cNvSpPr txBox="1">
            <a:spLocks/>
          </p:cNvSpPr>
          <p:nvPr/>
        </p:nvSpPr>
        <p:spPr>
          <a:xfrm>
            <a:off x="651783" y="1690688"/>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Hazardous Materials Emergency Preparedness Grant Program (HMEP)</a:t>
            </a:r>
          </a:p>
        </p:txBody>
      </p:sp>
      <p:sp>
        <p:nvSpPr>
          <p:cNvPr id="11" name="Content Placeholder 3">
            <a:extLst>
              <a:ext uri="{FF2B5EF4-FFF2-40B4-BE49-F238E27FC236}">
                <a16:creationId xmlns:a16="http://schemas.microsoft.com/office/drawing/2014/main" id="{A6F47CA3-9928-41FB-A596-AE1AC7A5DA60}"/>
              </a:ext>
            </a:extLst>
          </p:cNvPr>
          <p:cNvSpPr txBox="1">
            <a:spLocks/>
          </p:cNvSpPr>
          <p:nvPr/>
        </p:nvSpPr>
        <p:spPr>
          <a:xfrm>
            <a:off x="1036749" y="2846230"/>
            <a:ext cx="4040188" cy="3734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Assist states, territories and Native American Tribes to develop, improve and carry out emergency plans within hazardous transportation</a:t>
            </a:r>
          </a:p>
        </p:txBody>
      </p:sp>
      <p:sp>
        <p:nvSpPr>
          <p:cNvPr id="12" name="Text Placeholder 4">
            <a:extLst>
              <a:ext uri="{FF2B5EF4-FFF2-40B4-BE49-F238E27FC236}">
                <a16:creationId xmlns:a16="http://schemas.microsoft.com/office/drawing/2014/main" id="{E014E155-0878-4CAB-8C09-7AF5FE7D30A3}"/>
              </a:ext>
            </a:extLst>
          </p:cNvPr>
          <p:cNvSpPr txBox="1">
            <a:spLocks/>
          </p:cNvSpPr>
          <p:nvPr/>
        </p:nvSpPr>
        <p:spPr>
          <a:xfrm>
            <a:off x="5829472" y="1690688"/>
            <a:ext cx="4430940"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Emergency Management Performance Grant (EMPG)</a:t>
            </a:r>
          </a:p>
        </p:txBody>
      </p:sp>
      <p:sp>
        <p:nvSpPr>
          <p:cNvPr id="13" name="Content Placeholder 5">
            <a:extLst>
              <a:ext uri="{FF2B5EF4-FFF2-40B4-BE49-F238E27FC236}">
                <a16:creationId xmlns:a16="http://schemas.microsoft.com/office/drawing/2014/main" id="{98D385F9-BE9F-4DDE-9225-F0F545D911D6}"/>
              </a:ext>
            </a:extLst>
          </p:cNvPr>
          <p:cNvSpPr txBox="1">
            <a:spLocks/>
          </p:cNvSpPr>
          <p:nvPr/>
        </p:nvSpPr>
        <p:spPr>
          <a:xfrm>
            <a:off x="6024055" y="2629694"/>
            <a:ext cx="4041775"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Assist local preparedness activities in </a:t>
            </a:r>
            <a:r>
              <a:rPr lang="en-US" altLang="en-US" sz="2000" b="1"/>
              <a:t>preparing for all  hazards</a:t>
            </a:r>
          </a:p>
          <a:p>
            <a:r>
              <a:rPr lang="en-US" altLang="en-US" sz="2000"/>
              <a:t>Supports a comprehensive, all-hazards emergency preparedness system by building and sustaining core capabilities</a:t>
            </a:r>
          </a:p>
        </p:txBody>
      </p:sp>
    </p:spTree>
    <p:extLst>
      <p:ext uri="{BB962C8B-B14F-4D97-AF65-F5344CB8AC3E}">
        <p14:creationId xmlns:p14="http://schemas.microsoft.com/office/powerpoint/2010/main" val="1832126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emergency management training </a:t>
            </a:r>
            <a:endParaRPr lang="en-US" altLang="en-US">
              <a:solidFill>
                <a:schemeClr val="tx2"/>
              </a:solidFill>
            </a:endParaRPr>
          </a:p>
        </p:txBody>
      </p:sp>
      <p:sp>
        <p:nvSpPr>
          <p:cNvPr id="8195" name="Content Placeholder 2"/>
          <p:cNvSpPr>
            <a:spLocks noGrp="1"/>
          </p:cNvSpPr>
          <p:nvPr>
            <p:ph idx="1"/>
          </p:nvPr>
        </p:nvSpPr>
        <p:spPr/>
        <p:txBody>
          <a:bodyPr/>
          <a:lstStyle/>
          <a:p>
            <a:pPr>
              <a:spcAft>
                <a:spcPts val="1200"/>
              </a:spcAft>
            </a:pPr>
            <a:r>
              <a:rPr lang="en-US" altLang="en-US"/>
              <a:t>Introduction</a:t>
            </a:r>
          </a:p>
          <a:p>
            <a:pPr lvl="1">
              <a:spcAft>
                <a:spcPts val="1200"/>
              </a:spcAft>
            </a:pPr>
            <a:r>
              <a:rPr lang="en-US" b="0" i="0">
                <a:solidFill>
                  <a:srgbClr val="333333"/>
                </a:solidFill>
                <a:effectLst/>
              </a:rPr>
              <a:t>The Indiana Department of Homeland Security (IDHS) is responsible for providing a comprehensive training program based on the needs of the state in the areas of mitigation (preventing or lessening the effects of a hazard), preparedness (planning, training and exercising), response (responding to hazards to prevent further injury or damage) and recovery (restoring community functions, both short and long term).</a:t>
            </a:r>
            <a:endParaRPr lang="en-US" altLang="en-US"/>
          </a:p>
          <a:p>
            <a:pPr marL="457200" lvl="1" indent="0">
              <a:spcAft>
                <a:spcPts val="1200"/>
              </a:spcAft>
              <a:buNone/>
            </a:pPr>
            <a:endParaRPr lang="en-US" altLang="en-US"/>
          </a:p>
        </p:txBody>
      </p:sp>
    </p:spTree>
    <p:extLst>
      <p:ext uri="{BB962C8B-B14F-4D97-AF65-F5344CB8AC3E}">
        <p14:creationId xmlns:p14="http://schemas.microsoft.com/office/powerpoint/2010/main" val="656937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38B0-7006-4DD3-AF35-DACA87EF8697}"/>
              </a:ext>
            </a:extLst>
          </p:cNvPr>
          <p:cNvSpPr>
            <a:spLocks noGrp="1"/>
          </p:cNvSpPr>
          <p:nvPr>
            <p:ph type="title"/>
          </p:nvPr>
        </p:nvSpPr>
        <p:spPr/>
        <p:txBody>
          <a:bodyPr/>
          <a:lstStyle/>
          <a:p>
            <a:r>
              <a:rPr lang="en-US"/>
              <a:t>Training resources</a:t>
            </a:r>
          </a:p>
        </p:txBody>
      </p:sp>
      <p:sp>
        <p:nvSpPr>
          <p:cNvPr id="3" name="Content Placeholder 2">
            <a:extLst>
              <a:ext uri="{FF2B5EF4-FFF2-40B4-BE49-F238E27FC236}">
                <a16:creationId xmlns:a16="http://schemas.microsoft.com/office/drawing/2014/main" id="{BA4A08A5-9223-4C00-8CD9-5C8404ABD514}"/>
              </a:ext>
            </a:extLst>
          </p:cNvPr>
          <p:cNvSpPr>
            <a:spLocks noGrp="1"/>
          </p:cNvSpPr>
          <p:nvPr>
            <p:ph idx="1"/>
          </p:nvPr>
        </p:nvSpPr>
        <p:spPr/>
        <p:txBody>
          <a:bodyPr/>
          <a:lstStyle/>
          <a:p>
            <a:r>
              <a:rPr lang="en-US"/>
              <a:t>National Incident Management System (NIMS) and Incident Command System (ICS) training:</a:t>
            </a:r>
          </a:p>
          <a:p>
            <a:pPr lvl="1"/>
            <a:r>
              <a:rPr lang="en-US"/>
              <a:t>ACADIS-https://acadisportal.in.gov/</a:t>
            </a:r>
          </a:p>
          <a:p>
            <a:pPr lvl="1"/>
            <a:r>
              <a:rPr lang="en-US"/>
              <a:t>Federal Emergency Management Agency’s Emergency Management Institute and Independent Study (IS) courses</a:t>
            </a:r>
          </a:p>
          <a:p>
            <a:pPr marL="457200" lvl="1" indent="0">
              <a:buNone/>
            </a:pPr>
            <a:r>
              <a:rPr lang="en-US"/>
              <a:t>	</a:t>
            </a:r>
            <a:r>
              <a:rPr lang="en-US">
                <a:hlinkClick r:id="rId2"/>
              </a:rPr>
              <a:t>https://training.fema.gov/is/crslist.aspx</a:t>
            </a:r>
            <a:r>
              <a:rPr lang="en-US"/>
              <a:t> </a:t>
            </a:r>
          </a:p>
          <a:p>
            <a:pPr lvl="1"/>
            <a:r>
              <a:rPr lang="en-US"/>
              <a:t>Other organizations </a:t>
            </a:r>
          </a:p>
          <a:p>
            <a:pPr lvl="2"/>
            <a:r>
              <a:rPr lang="en-US"/>
              <a:t>Texas A&amp;M Engineering Extension Service (TEEX)</a:t>
            </a:r>
          </a:p>
          <a:p>
            <a:pPr lvl="2"/>
            <a:r>
              <a:rPr lang="en-US"/>
              <a:t>Center for Domestic Preparedness (CDP)</a:t>
            </a:r>
          </a:p>
          <a:p>
            <a:pPr lvl="2"/>
            <a:r>
              <a:rPr lang="en-US"/>
              <a:t>National Disaster Preparedness Training Center (NDPTC)</a:t>
            </a:r>
          </a:p>
          <a:p>
            <a:endParaRPr lang="en-US"/>
          </a:p>
        </p:txBody>
      </p:sp>
    </p:spTree>
    <p:extLst>
      <p:ext uri="{BB962C8B-B14F-4D97-AF65-F5344CB8AC3E}">
        <p14:creationId xmlns:p14="http://schemas.microsoft.com/office/powerpoint/2010/main" val="2259271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emergency management training </a:t>
            </a:r>
            <a:endParaRPr lang="en-US" altLang="en-US">
              <a:solidFill>
                <a:schemeClr val="tx2"/>
              </a:solidFill>
            </a:endParaRPr>
          </a:p>
        </p:txBody>
      </p:sp>
      <p:sp>
        <p:nvSpPr>
          <p:cNvPr id="8195" name="Content Placeholder 2"/>
          <p:cNvSpPr>
            <a:spLocks noGrp="1"/>
          </p:cNvSpPr>
          <p:nvPr>
            <p:ph idx="1"/>
          </p:nvPr>
        </p:nvSpPr>
        <p:spPr>
          <a:xfrm>
            <a:off x="457200" y="1557338"/>
            <a:ext cx="10896600" cy="1143660"/>
          </a:xfrm>
        </p:spPr>
        <p:txBody>
          <a:bodyPr>
            <a:normAutofit lnSpcReduction="10000"/>
          </a:bodyPr>
          <a:lstStyle/>
          <a:p>
            <a:pPr>
              <a:spcAft>
                <a:spcPts val="1200"/>
              </a:spcAft>
            </a:pPr>
            <a:r>
              <a:rPr lang="en-US" altLang="en-US"/>
              <a:t>How to request a training in your area?</a:t>
            </a:r>
          </a:p>
          <a:p>
            <a:pPr lvl="1">
              <a:spcAft>
                <a:spcPts val="1200"/>
              </a:spcAft>
            </a:pPr>
            <a:r>
              <a:rPr lang="en-US" altLang="en-US">
                <a:hlinkClick r:id="rId3"/>
              </a:rPr>
              <a:t>PORTAL</a:t>
            </a:r>
            <a:endParaRPr lang="en-US" altLang="en-US"/>
          </a:p>
          <a:p>
            <a:pPr marL="457200" lvl="1" indent="0">
              <a:spcAft>
                <a:spcPts val="1200"/>
              </a:spcAft>
              <a:buNone/>
            </a:pPr>
            <a:endParaRPr lang="en-US" altLang="en-US"/>
          </a:p>
        </p:txBody>
      </p:sp>
      <p:pic>
        <p:nvPicPr>
          <p:cNvPr id="3" name="Picture 2" descr="A person with curly hair&#10;&#10;Description automatically generated with low confidence">
            <a:extLst>
              <a:ext uri="{FF2B5EF4-FFF2-40B4-BE49-F238E27FC236}">
                <a16:creationId xmlns:a16="http://schemas.microsoft.com/office/drawing/2014/main" id="{103298B0-4D33-4233-ADAA-DCED2FC74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83" y="2700998"/>
            <a:ext cx="5200649" cy="3686434"/>
          </a:xfrm>
          <a:prstGeom prst="rect">
            <a:avLst/>
          </a:prstGeom>
        </p:spPr>
      </p:pic>
    </p:spTree>
    <p:extLst>
      <p:ext uri="{BB962C8B-B14F-4D97-AF65-F5344CB8AC3E}">
        <p14:creationId xmlns:p14="http://schemas.microsoft.com/office/powerpoint/2010/main" val="1566924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emergency management training </a:t>
            </a:r>
            <a:endParaRPr lang="en-US" altLang="en-US">
              <a:solidFill>
                <a:schemeClr val="tx2"/>
              </a:solidFill>
            </a:endParaRPr>
          </a:p>
        </p:txBody>
      </p:sp>
      <p:sp>
        <p:nvSpPr>
          <p:cNvPr id="8195" name="Content Placeholder 2"/>
          <p:cNvSpPr>
            <a:spLocks noGrp="1"/>
          </p:cNvSpPr>
          <p:nvPr>
            <p:ph idx="1"/>
          </p:nvPr>
        </p:nvSpPr>
        <p:spPr/>
        <p:txBody>
          <a:bodyPr>
            <a:normAutofit/>
          </a:bodyPr>
          <a:lstStyle/>
          <a:p>
            <a:pPr>
              <a:spcAft>
                <a:spcPts val="1200"/>
              </a:spcAft>
            </a:pPr>
            <a:r>
              <a:rPr lang="en-US" altLang="en-US"/>
              <a:t>Professional Emergency Manager (PEM) Program</a:t>
            </a:r>
          </a:p>
          <a:p>
            <a:pPr lvl="1">
              <a:spcAft>
                <a:spcPts val="1200"/>
              </a:spcAft>
            </a:pPr>
            <a:r>
              <a:rPr lang="en-US" altLang="en-US"/>
              <a:t>The Professional Emergency Manager (PEM) Program is Indiana’s program to help raise and maintain professional standards in emergency management and recognize individuals who have demonstrated basic competencies in the field. Interested individuals complete a series of courses, exercises and professional contributions, and they meet work experience requirements in the emergency management discipline or related public safety fields and submit an application to apply.</a:t>
            </a:r>
          </a:p>
          <a:p>
            <a:pPr lvl="1">
              <a:spcAft>
                <a:spcPts val="1200"/>
              </a:spcAft>
            </a:pPr>
            <a:r>
              <a:rPr lang="en-US" altLang="en-US">
                <a:hlinkClick r:id="rId3"/>
              </a:rPr>
              <a:t>PDF</a:t>
            </a:r>
            <a:endParaRPr lang="en-US" altLang="en-US"/>
          </a:p>
        </p:txBody>
      </p:sp>
    </p:spTree>
    <p:extLst>
      <p:ext uri="{BB962C8B-B14F-4D97-AF65-F5344CB8AC3E}">
        <p14:creationId xmlns:p14="http://schemas.microsoft.com/office/powerpoint/2010/main" val="2835972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3515-95B9-4DF7-B376-859A7AF4AE0E}"/>
              </a:ext>
            </a:extLst>
          </p:cNvPr>
          <p:cNvSpPr>
            <a:spLocks noGrp="1"/>
          </p:cNvSpPr>
          <p:nvPr>
            <p:ph type="title"/>
          </p:nvPr>
        </p:nvSpPr>
        <p:spPr/>
        <p:txBody>
          <a:bodyPr/>
          <a:lstStyle/>
          <a:p>
            <a:r>
              <a:rPr lang="en-US" err="1">
                <a:latin typeface="Arial Narrow"/>
              </a:rPr>
              <a:t>Acadis</a:t>
            </a:r>
            <a:r>
              <a:rPr lang="en-US">
                <a:latin typeface="Arial Narrow"/>
              </a:rPr>
              <a:t>/PSID</a:t>
            </a:r>
            <a:endParaRPr lang="en-US"/>
          </a:p>
        </p:txBody>
      </p:sp>
      <p:sp>
        <p:nvSpPr>
          <p:cNvPr id="3" name="Content Placeholder 2">
            <a:extLst>
              <a:ext uri="{FF2B5EF4-FFF2-40B4-BE49-F238E27FC236}">
                <a16:creationId xmlns:a16="http://schemas.microsoft.com/office/drawing/2014/main" id="{03D182B3-CCC1-4DF0-9D29-B7EC53F23017}"/>
              </a:ext>
            </a:extLst>
          </p:cNvPr>
          <p:cNvSpPr>
            <a:spLocks noGrp="1"/>
          </p:cNvSpPr>
          <p:nvPr>
            <p:ph idx="1"/>
          </p:nvPr>
        </p:nvSpPr>
        <p:spPr/>
        <p:txBody>
          <a:bodyPr vert="horz" lIns="91440" tIns="45720" rIns="91440" bIns="45720" rtlCol="0" anchor="t">
            <a:normAutofit/>
          </a:bodyPr>
          <a:lstStyle/>
          <a:p>
            <a:r>
              <a:rPr lang="en-US">
                <a:latin typeface="Arial"/>
                <a:cs typeface="Arial"/>
              </a:rPr>
              <a:t>Please take the next 10-15 minutes to apply for a PSID number if you do not yet have one.</a:t>
            </a:r>
          </a:p>
          <a:p>
            <a:pPr lvl="1"/>
            <a:r>
              <a:rPr lang="en-US"/>
              <a:t>https://www.in.gov/dhs/fire-and-building-safety/public-safety-identification-psid-information/</a:t>
            </a:r>
          </a:p>
        </p:txBody>
      </p:sp>
    </p:spTree>
    <p:extLst>
      <p:ext uri="{BB962C8B-B14F-4D97-AF65-F5344CB8AC3E}">
        <p14:creationId xmlns:p14="http://schemas.microsoft.com/office/powerpoint/2010/main" val="2803376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264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913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a:xfrm>
            <a:off x="1300596" y="145655"/>
            <a:ext cx="9144000" cy="1118784"/>
          </a:xfrm>
        </p:spPr>
        <p:txBody>
          <a:bodyPr>
            <a:normAutofit fontScale="90000"/>
          </a:bodyPr>
          <a:lstStyle/>
          <a:p>
            <a:br>
              <a:rPr lang="en-US" b="1">
                <a:solidFill>
                  <a:srgbClr val="182853"/>
                </a:solidFill>
              </a:rPr>
            </a:br>
            <a:br>
              <a:rPr lang="en-US" b="1">
                <a:solidFill>
                  <a:srgbClr val="182853"/>
                </a:solidFill>
              </a:rPr>
            </a:br>
            <a:br>
              <a:rPr lang="en-US" b="1">
                <a:solidFill>
                  <a:srgbClr val="182853"/>
                </a:solidFill>
              </a:rPr>
            </a:br>
            <a:br>
              <a:rPr lang="en-US" b="1">
                <a:solidFill>
                  <a:srgbClr val="182853"/>
                </a:solidFill>
              </a:rPr>
            </a:br>
            <a:br>
              <a:rPr lang="en-US" b="1">
                <a:solidFill>
                  <a:srgbClr val="182853"/>
                </a:solidFill>
              </a:rPr>
            </a:br>
            <a:br>
              <a:rPr lang="en-US" b="1">
                <a:solidFill>
                  <a:srgbClr val="182853"/>
                </a:solidFill>
              </a:rPr>
            </a:br>
            <a:br>
              <a:rPr lang="en-US" b="1">
                <a:solidFill>
                  <a:srgbClr val="182853"/>
                </a:solidFill>
              </a:rPr>
            </a:br>
            <a:r>
              <a:rPr lang="en-US" b="1">
                <a:solidFill>
                  <a:srgbClr val="182853"/>
                </a:solidFill>
              </a:rPr>
              <a:t>QUESTIONS?</a:t>
            </a:r>
          </a:p>
        </p:txBody>
      </p:sp>
      <p:sp>
        <p:nvSpPr>
          <p:cNvPr id="7" name="Content Placeholder 2"/>
          <p:cNvSpPr txBox="1">
            <a:spLocks/>
          </p:cNvSpPr>
          <p:nvPr/>
        </p:nvSpPr>
        <p:spPr>
          <a:xfrm>
            <a:off x="4475427" y="4484903"/>
            <a:ext cx="387488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solidFill>
                <a:schemeClr val="bg1"/>
              </a:solidFill>
            </a:endParaRPr>
          </a:p>
        </p:txBody>
      </p:sp>
      <p:sp>
        <p:nvSpPr>
          <p:cNvPr id="9" name="Content Placeholder 2"/>
          <p:cNvSpPr txBox="1">
            <a:spLocks/>
          </p:cNvSpPr>
          <p:nvPr/>
        </p:nvSpPr>
        <p:spPr>
          <a:xfrm>
            <a:off x="8428778" y="4484902"/>
            <a:ext cx="3865828"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solidFill>
                <a:schemeClr val="bg1"/>
              </a:solidFill>
            </a:endParaRPr>
          </a:p>
        </p:txBody>
      </p:sp>
      <p:sp>
        <p:nvSpPr>
          <p:cNvPr id="10" name="Content Placeholder 2"/>
          <p:cNvSpPr txBox="1">
            <a:spLocks/>
          </p:cNvSpPr>
          <p:nvPr/>
        </p:nvSpPr>
        <p:spPr>
          <a:xfrm>
            <a:off x="3757815" y="1605962"/>
            <a:ext cx="4229561"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solidFill>
                <a:schemeClr val="tx1"/>
              </a:solidFill>
            </a:endParaRPr>
          </a:p>
        </p:txBody>
      </p:sp>
      <p:sp>
        <p:nvSpPr>
          <p:cNvPr id="3" name="TextBox 2"/>
          <p:cNvSpPr txBox="1"/>
          <p:nvPr/>
        </p:nvSpPr>
        <p:spPr>
          <a:xfrm>
            <a:off x="3230341" y="4438515"/>
            <a:ext cx="5284507" cy="800219"/>
          </a:xfrm>
          <a:prstGeom prst="rect">
            <a:avLst/>
          </a:prstGeom>
          <a:noFill/>
        </p:spPr>
        <p:txBody>
          <a:bodyPr wrap="square" rtlCol="0">
            <a:spAutoFit/>
          </a:bodyPr>
          <a:lstStyle/>
          <a:p>
            <a:pPr algn="ctr"/>
            <a:endParaRPr lang="en-US" sz="2800">
              <a:solidFill>
                <a:schemeClr val="bg1"/>
              </a:solidFill>
              <a:latin typeface="Arial" panose="020B0604020202020204" pitchFamily="34" charset="0"/>
              <a:cs typeface="Arial" panose="020B0604020202020204" pitchFamily="34" charset="0"/>
            </a:endParaRPr>
          </a:p>
          <a:p>
            <a:endParaRPr lang="en-US">
              <a:solidFill>
                <a:schemeClr val="bg1"/>
              </a:solidFill>
            </a:endParaRPr>
          </a:p>
        </p:txBody>
      </p:sp>
    </p:spTree>
    <p:extLst>
      <p:ext uri="{BB962C8B-B14F-4D97-AF65-F5344CB8AC3E}">
        <p14:creationId xmlns:p14="http://schemas.microsoft.com/office/powerpoint/2010/main" val="4023892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pPr algn="ctr"/>
            <a:r>
              <a:rPr lang="en-US" sz="5400" b="1"/>
              <a:t>This completes Module 3</a:t>
            </a:r>
          </a:p>
        </p:txBody>
      </p:sp>
    </p:spTree>
    <p:extLst>
      <p:ext uri="{BB962C8B-B14F-4D97-AF65-F5344CB8AC3E}">
        <p14:creationId xmlns:p14="http://schemas.microsoft.com/office/powerpoint/2010/main" val="1692622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p:txBody>
          <a:bodyPr/>
          <a:lstStyle/>
          <a:p>
            <a:r>
              <a:rPr lang="en-US" b="1">
                <a:solidFill>
                  <a:srgbClr val="182853"/>
                </a:solidFill>
              </a:rPr>
              <a:t>END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27301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IDHS STATE FUNDING STREAMS</a:t>
            </a:r>
          </a:p>
        </p:txBody>
      </p:sp>
      <p:sp>
        <p:nvSpPr>
          <p:cNvPr id="10" name="Text Placeholder 2">
            <a:extLst>
              <a:ext uri="{FF2B5EF4-FFF2-40B4-BE49-F238E27FC236}">
                <a16:creationId xmlns:a16="http://schemas.microsoft.com/office/drawing/2014/main" id="{82E394AD-12C7-482D-B4DE-7436DE20F6F9}"/>
              </a:ext>
            </a:extLst>
          </p:cNvPr>
          <p:cNvSpPr txBox="1">
            <a:spLocks/>
          </p:cNvSpPr>
          <p:nvPr/>
        </p:nvSpPr>
        <p:spPr>
          <a:xfrm>
            <a:off x="651783" y="1690688"/>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Homeland Security Foundation Grant Program (Foundation)</a:t>
            </a:r>
          </a:p>
        </p:txBody>
      </p:sp>
      <p:sp>
        <p:nvSpPr>
          <p:cNvPr id="11" name="Content Placeholder 3">
            <a:extLst>
              <a:ext uri="{FF2B5EF4-FFF2-40B4-BE49-F238E27FC236}">
                <a16:creationId xmlns:a16="http://schemas.microsoft.com/office/drawing/2014/main" id="{A6F47CA3-9928-41FB-A596-AE1AC7A5DA60}"/>
              </a:ext>
            </a:extLst>
          </p:cNvPr>
          <p:cNvSpPr txBox="1">
            <a:spLocks/>
          </p:cNvSpPr>
          <p:nvPr/>
        </p:nvSpPr>
        <p:spPr>
          <a:xfrm>
            <a:off x="1036749" y="2846230"/>
            <a:ext cx="4040188" cy="3734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Supports public safety projects with a focus on ensuring citizen safety </a:t>
            </a:r>
          </a:p>
          <a:p>
            <a:r>
              <a:rPr lang="en-US" altLang="en-US" sz="2000"/>
              <a:t>Supported by the Secure Indiana license plate</a:t>
            </a:r>
          </a:p>
          <a:p>
            <a:r>
              <a:rPr lang="en-US" altLang="en-US" sz="2000"/>
              <a:t>Priority areas include:</a:t>
            </a:r>
          </a:p>
          <a:p>
            <a:pPr lvl="1"/>
            <a:r>
              <a:rPr lang="en-US" altLang="en-US" sz="1600"/>
              <a:t>Lifesaving activities </a:t>
            </a:r>
          </a:p>
          <a:p>
            <a:pPr lvl="1"/>
            <a:r>
              <a:rPr lang="en-US" altLang="en-US" sz="1600"/>
              <a:t>Day-to-day operational requirements </a:t>
            </a:r>
          </a:p>
          <a:p>
            <a:pPr lvl="1"/>
            <a:r>
              <a:rPr lang="en-US" altLang="en-US" sz="1600"/>
              <a:t>Improvements to existing capabilities </a:t>
            </a:r>
          </a:p>
        </p:txBody>
      </p:sp>
      <p:sp>
        <p:nvSpPr>
          <p:cNvPr id="12" name="Text Placeholder 4">
            <a:extLst>
              <a:ext uri="{FF2B5EF4-FFF2-40B4-BE49-F238E27FC236}">
                <a16:creationId xmlns:a16="http://schemas.microsoft.com/office/drawing/2014/main" id="{E014E155-0878-4CAB-8C09-7AF5FE7D30A3}"/>
              </a:ext>
            </a:extLst>
          </p:cNvPr>
          <p:cNvSpPr txBox="1">
            <a:spLocks/>
          </p:cNvSpPr>
          <p:nvPr/>
        </p:nvSpPr>
        <p:spPr>
          <a:xfrm>
            <a:off x="5829472" y="1690688"/>
            <a:ext cx="4430940"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b="1"/>
              <a:t>Homeland Security Foundation Grant Program (Scholarships)</a:t>
            </a:r>
          </a:p>
        </p:txBody>
      </p:sp>
      <p:sp>
        <p:nvSpPr>
          <p:cNvPr id="13" name="Content Placeholder 5">
            <a:extLst>
              <a:ext uri="{FF2B5EF4-FFF2-40B4-BE49-F238E27FC236}">
                <a16:creationId xmlns:a16="http://schemas.microsoft.com/office/drawing/2014/main" id="{98D385F9-BE9F-4DDE-9225-F0F545D911D6}"/>
              </a:ext>
            </a:extLst>
          </p:cNvPr>
          <p:cNvSpPr txBox="1">
            <a:spLocks/>
          </p:cNvSpPr>
          <p:nvPr/>
        </p:nvSpPr>
        <p:spPr>
          <a:xfrm>
            <a:off x="6024055" y="2846230"/>
            <a:ext cx="4041775" cy="3734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t>Supports students enrolled in higher education programs with a public safety concentration </a:t>
            </a:r>
          </a:p>
          <a:p>
            <a:pPr lvl="1"/>
            <a:r>
              <a:rPr lang="en-US" altLang="en-US" sz="1600"/>
              <a:t>Full-time students can apply for $2,000</a:t>
            </a:r>
          </a:p>
          <a:p>
            <a:pPr lvl="1"/>
            <a:r>
              <a:rPr lang="en-US" altLang="en-US" sz="1600"/>
              <a:t>Part-time students can apply for $1,000</a:t>
            </a:r>
          </a:p>
        </p:txBody>
      </p:sp>
    </p:spTree>
    <p:extLst>
      <p:ext uri="{BB962C8B-B14F-4D97-AF65-F5344CB8AC3E}">
        <p14:creationId xmlns:p14="http://schemas.microsoft.com/office/powerpoint/2010/main" val="303003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5D88-BD7A-45A1-9627-3734C94A6320}"/>
              </a:ext>
            </a:extLst>
          </p:cNvPr>
          <p:cNvSpPr>
            <a:spLocks noGrp="1"/>
          </p:cNvSpPr>
          <p:nvPr>
            <p:ph type="title"/>
          </p:nvPr>
        </p:nvSpPr>
        <p:spPr/>
        <p:txBody>
          <a:bodyPr/>
          <a:lstStyle/>
          <a:p>
            <a:r>
              <a:rPr lang="en-US"/>
              <a:t>IDHS STATE FUNDING STREAMS</a:t>
            </a:r>
          </a:p>
        </p:txBody>
      </p:sp>
      <p:sp>
        <p:nvSpPr>
          <p:cNvPr id="3" name="Content Placeholder 2">
            <a:extLst>
              <a:ext uri="{FF2B5EF4-FFF2-40B4-BE49-F238E27FC236}">
                <a16:creationId xmlns:a16="http://schemas.microsoft.com/office/drawing/2014/main" id="{101FBF0F-6953-4F87-A8EA-B17AC01FF965}"/>
              </a:ext>
            </a:extLst>
          </p:cNvPr>
          <p:cNvSpPr>
            <a:spLocks noGrp="1"/>
          </p:cNvSpPr>
          <p:nvPr>
            <p:ph idx="1"/>
          </p:nvPr>
        </p:nvSpPr>
        <p:spPr/>
        <p:txBody>
          <a:bodyPr/>
          <a:lstStyle/>
          <a:p>
            <a:pPr marL="0" indent="0">
              <a:buNone/>
            </a:pPr>
            <a:r>
              <a:rPr lang="en-US" b="0" i="0">
                <a:solidFill>
                  <a:srgbClr val="333132"/>
                </a:solidFill>
                <a:effectLst/>
                <a:latin typeface="Arial" panose="020B0604020202020204" pitchFamily="34" charset="0"/>
              </a:rPr>
              <a:t>Secured School Safety Grant (SSSG)</a:t>
            </a:r>
          </a:p>
          <a:p>
            <a:r>
              <a:rPr lang="en-US" sz="2000">
                <a:effectLst/>
                <a:ea typeface="Calibri" panose="020F0502020204030204" pitchFamily="34" charset="0"/>
              </a:rPr>
              <a:t>The SSSG program is an allocated state fund that provides matching grants to school corporations, accredited non-public (i.e., private) schools, charter schools and coalitions of school corporations. SSSG funds may be used</a:t>
            </a:r>
            <a:r>
              <a:rPr lang="en-US" sz="2000" spc="-140">
                <a:effectLst/>
                <a:ea typeface="Calibri" panose="020F0502020204030204" pitchFamily="34" charset="0"/>
              </a:rPr>
              <a:t> </a:t>
            </a:r>
            <a:r>
              <a:rPr lang="en-US" sz="2000">
                <a:effectLst/>
                <a:ea typeface="Calibri" panose="020F0502020204030204" pitchFamily="34" charset="0"/>
              </a:rPr>
              <a:t>to:</a:t>
            </a:r>
          </a:p>
          <a:p>
            <a:pPr marL="0" indent="0">
              <a:buNone/>
            </a:pPr>
            <a:endParaRPr lang="en-US" sz="2000">
              <a:effectLst/>
              <a:ea typeface="Calibri" panose="020F0502020204030204" pitchFamily="34" charset="0"/>
            </a:endParaRP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Employ a school resource officer</a:t>
            </a:r>
            <a:r>
              <a:rPr lang="en-US" sz="1600" spc="-20">
                <a:effectLst/>
                <a:ea typeface="Times New Roman" panose="02020603050405020304" pitchFamily="18" charset="0"/>
              </a:rPr>
              <a:t> </a:t>
            </a:r>
            <a:r>
              <a:rPr lang="en-US" sz="1600">
                <a:effectLst/>
                <a:ea typeface="Times New Roman" panose="02020603050405020304" pitchFamily="18" charset="0"/>
              </a:rPr>
              <a:t>(SRO); employ a law enforcement officer (LEO); provide school resource officer training described in IC 20-26-18.2(b)(2); </a:t>
            </a: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Purchase equipment and technology</a:t>
            </a:r>
            <a:r>
              <a:rPr lang="en-US" sz="1600" spc="-15">
                <a:effectLst/>
                <a:ea typeface="Times New Roman" panose="02020603050405020304" pitchFamily="18" charset="0"/>
              </a:rPr>
              <a:t> </a:t>
            </a:r>
            <a:r>
              <a:rPr lang="en-US" sz="1600">
                <a:effectLst/>
                <a:ea typeface="Times New Roman" panose="02020603050405020304" pitchFamily="18" charset="0"/>
              </a:rPr>
              <a:t>to</a:t>
            </a:r>
          </a:p>
          <a:p>
            <a:pPr marL="971550" marR="93345" lvl="2" indent="-285750">
              <a:spcBef>
                <a:spcPts val="0"/>
              </a:spcBef>
              <a:buFont typeface="Wingdings" panose="05000000000000000000" pitchFamily="2" charset="2"/>
              <a:buChar char="Ø"/>
            </a:pPr>
            <a:r>
              <a:rPr lang="en-US" sz="1600" spc="-5">
                <a:effectLst/>
                <a:ea typeface="Times New Roman" panose="02020603050405020304" pitchFamily="18" charset="0"/>
              </a:rPr>
              <a:t>Restrict access to school property;</a:t>
            </a:r>
            <a:r>
              <a:rPr lang="en-US" sz="1600" spc="-15">
                <a:effectLst/>
                <a:ea typeface="Times New Roman" panose="02020603050405020304" pitchFamily="18" charset="0"/>
              </a:rPr>
              <a:t> </a:t>
            </a:r>
            <a:r>
              <a:rPr lang="en-US" sz="1600" spc="-5">
                <a:effectLst/>
                <a:ea typeface="Times New Roman" panose="02020603050405020304" pitchFamily="18" charset="0"/>
              </a:rPr>
              <a:t>or</a:t>
            </a:r>
          </a:p>
          <a:p>
            <a:pPr marL="971550" marR="93345" lvl="2" indent="-285750">
              <a:spcBef>
                <a:spcPts val="0"/>
              </a:spcBef>
              <a:buFont typeface="Wingdings" panose="05000000000000000000" pitchFamily="2" charset="2"/>
              <a:buChar char="Ø"/>
            </a:pPr>
            <a:r>
              <a:rPr lang="en-US" sz="1600" spc="-5">
                <a:effectLst/>
                <a:ea typeface="Times New Roman" panose="02020603050405020304" pitchFamily="18" charset="0"/>
              </a:rPr>
              <a:t>Expedite notifications to local law enforcement and first responders;</a:t>
            </a:r>
            <a:r>
              <a:rPr lang="en-US" sz="1600" spc="-50">
                <a:effectLst/>
                <a:ea typeface="Times New Roman" panose="02020603050405020304" pitchFamily="18" charset="0"/>
              </a:rPr>
              <a:t> </a:t>
            </a: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Conduct a threat</a:t>
            </a:r>
            <a:r>
              <a:rPr lang="en-US" sz="1600" spc="-10">
                <a:effectLst/>
                <a:ea typeface="Times New Roman" panose="02020603050405020304" pitchFamily="18" charset="0"/>
              </a:rPr>
              <a:t> </a:t>
            </a:r>
            <a:r>
              <a:rPr lang="en-US" sz="1600">
                <a:effectLst/>
                <a:ea typeface="Times New Roman" panose="02020603050405020304" pitchFamily="18" charset="0"/>
              </a:rPr>
              <a:t>assessment</a:t>
            </a: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Provide firearm and self-defense trainings</a:t>
            </a: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Cover initial set up costs for an active event warning system with the County’s Sheriff Department. 	(No match requirement)</a:t>
            </a:r>
          </a:p>
          <a:p>
            <a:pPr marL="514350" marR="93345" lvl="1" indent="-285750">
              <a:spcBef>
                <a:spcPts val="0"/>
              </a:spcBef>
              <a:buFont typeface="Wingdings" panose="05000000000000000000" pitchFamily="2" charset="2"/>
              <a:buChar char="Ø"/>
            </a:pPr>
            <a:r>
              <a:rPr lang="en-US" sz="1600">
                <a:effectLst/>
                <a:ea typeface="Times New Roman" panose="02020603050405020304" pitchFamily="18" charset="0"/>
              </a:rPr>
              <a:t>Implement a student and parent support services plan.</a:t>
            </a:r>
          </a:p>
          <a:p>
            <a:pPr lvl="1"/>
            <a:endParaRPr lang="en-US" sz="1600">
              <a:effectLst/>
              <a:ea typeface="Calibri" panose="020F0502020204030204" pitchFamily="34" charset="0"/>
            </a:endParaRPr>
          </a:p>
          <a:p>
            <a:endParaRPr lang="en-US" b="0" i="0">
              <a:solidFill>
                <a:srgbClr val="333132"/>
              </a:solidFill>
              <a:effectLst/>
              <a:latin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42155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FEDERAL FUNDING</a:t>
            </a:r>
          </a:p>
        </p:txBody>
      </p:sp>
      <p:graphicFrame>
        <p:nvGraphicFramePr>
          <p:cNvPr id="7" name="Content Placeholder 1">
            <a:extLst>
              <a:ext uri="{FF2B5EF4-FFF2-40B4-BE49-F238E27FC236}">
                <a16:creationId xmlns:a16="http://schemas.microsoft.com/office/drawing/2014/main" id="{CCDBCCE2-6F97-4C0B-9D0E-954AF00D963D}"/>
              </a:ext>
            </a:extLst>
          </p:cNvPr>
          <p:cNvGraphicFramePr>
            <a:graphicFrameLocks noGrp="1"/>
          </p:cNvGraphicFramePr>
          <p:nvPr>
            <p:ph idx="1"/>
          </p:nvPr>
        </p:nvGraphicFramePr>
        <p:xfrm>
          <a:off x="571500" y="1385552"/>
          <a:ext cx="11049000" cy="5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14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IDHS GRANT CYCLE</a:t>
            </a:r>
          </a:p>
        </p:txBody>
      </p:sp>
      <p:graphicFrame>
        <p:nvGraphicFramePr>
          <p:cNvPr id="3" name="Diagram 2">
            <a:extLst>
              <a:ext uri="{FF2B5EF4-FFF2-40B4-BE49-F238E27FC236}">
                <a16:creationId xmlns:a16="http://schemas.microsoft.com/office/drawing/2014/main" id="{6F13058D-FF01-40FD-8418-CF40409B0A13}"/>
              </a:ext>
            </a:extLst>
          </p:cNvPr>
          <p:cNvGraphicFramePr/>
          <p:nvPr/>
        </p:nvGraphicFramePr>
        <p:xfrm>
          <a:off x="2087334" y="1439334"/>
          <a:ext cx="7754498" cy="5053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187334"/>
      </p:ext>
    </p:extLst>
  </p:cSld>
  <p:clrMapOvr>
    <a:masterClrMapping/>
  </p:clrMapOvr>
</p:sld>
</file>

<file path=ppt/theme/theme1.xml><?xml version="1.0" encoding="utf-8"?>
<a:theme xmlns:a="http://schemas.openxmlformats.org/drawingml/2006/main" name="Office Theme">
  <a:themeElements>
    <a:clrScheme name="IDHS">
      <a:dk1>
        <a:srgbClr val="182853"/>
      </a:dk1>
      <a:lt1>
        <a:sysClr val="window" lastClr="FFFFFF"/>
      </a:lt1>
      <a:dk2>
        <a:srgbClr val="44546A"/>
      </a:dk2>
      <a:lt2>
        <a:srgbClr val="E7E6E6"/>
      </a:lt2>
      <a:accent1>
        <a:srgbClr val="182853"/>
      </a:accent1>
      <a:accent2>
        <a:srgbClr val="AA1F2E"/>
      </a:accent2>
      <a:accent3>
        <a:srgbClr val="AE852D"/>
      </a:accent3>
      <a:accent4>
        <a:srgbClr val="58595B"/>
      </a:accent4>
      <a:accent5>
        <a:srgbClr val="5C6AB8"/>
      </a:accent5>
      <a:accent6>
        <a:srgbClr val="C56370"/>
      </a:accent6>
      <a:hlink>
        <a:srgbClr val="AA1F2E"/>
      </a:hlink>
      <a:folHlink>
        <a:srgbClr val="AA1F2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952D017E73DC4FAB4C526FC5B59170" ma:contentTypeVersion="6" ma:contentTypeDescription="Create a new document." ma:contentTypeScope="" ma:versionID="2f5088ce68f94e8b268b687f216db419">
  <xsd:schema xmlns:xsd="http://www.w3.org/2001/XMLSchema" xmlns:xs="http://www.w3.org/2001/XMLSchema" xmlns:p="http://schemas.microsoft.com/office/2006/metadata/properties" xmlns:ns2="a7b3e8fb-254f-4959-803e-70cfbe001e32" targetNamespace="http://schemas.microsoft.com/office/2006/metadata/properties" ma:root="true" ma:fieldsID="72f5f06f9bd944ad132022cb57edc8b0" ns2:_="">
    <xsd:import namespace="a7b3e8fb-254f-4959-803e-70cfbe001e3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3e8fb-254f-4959-803e-70cfbe001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62E76-680D-45B0-8E44-43B935D88FF3}">
  <ds:schemaRefs>
    <ds:schemaRef ds:uri="c2984724-29a1-49ba-8aee-cd35c394a775"/>
    <ds:schemaRef ds:uri="c7a55d30-779e-4693-90e0-63e72ad383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5CFA5E-F8BA-4DBF-8B4C-9A13F4586DE9}">
  <ds:schemaRefs>
    <ds:schemaRef ds:uri="a7b3e8fb-254f-4959-803e-70cfbe001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E1045D-B307-418F-8E60-B8FDB4BA4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57</Slides>
  <Notes>35</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EMA Orientation Seminar  Module 3 Grants, HSEEP, &amp; Training </vt:lpstr>
      <vt:lpstr>Module 3 </vt:lpstr>
      <vt:lpstr>PowerPoint Presentation</vt:lpstr>
      <vt:lpstr>IDHS FEDERAL FUNDING STREAMS</vt:lpstr>
      <vt:lpstr>IDHS FEDERAL FUNDING STREAMS</vt:lpstr>
      <vt:lpstr>IDHS STATE FUNDING STREAMS</vt:lpstr>
      <vt:lpstr>IDHS STATE FUNDING STREAMS</vt:lpstr>
      <vt:lpstr>FEDERAL FUNDING</vt:lpstr>
      <vt:lpstr>IDHS GRANT CYCLE</vt:lpstr>
      <vt:lpstr>DUNS NUMBER</vt:lpstr>
      <vt:lpstr>SUPPLANTING</vt:lpstr>
      <vt:lpstr> UNALLOWABLE ITEMS </vt:lpstr>
      <vt:lpstr>Authorized equipment list (AEL)</vt:lpstr>
      <vt:lpstr>EHP Form</vt:lpstr>
      <vt:lpstr>Projects that require EHP</vt:lpstr>
      <vt:lpstr>Projects that require EHP</vt:lpstr>
      <vt:lpstr>Projects that DO NOT require EHP</vt:lpstr>
      <vt:lpstr>Application Tips</vt:lpstr>
      <vt:lpstr>Intelligrants Registration</vt:lpstr>
      <vt:lpstr>   THANK YOU!</vt:lpstr>
      <vt:lpstr>PowerPoint Presentation</vt:lpstr>
      <vt:lpstr>IDHS EXERCISE STAFF</vt:lpstr>
      <vt:lpstr>EXERCISE</vt:lpstr>
      <vt:lpstr>PowerPoint Presentation</vt:lpstr>
      <vt:lpstr>WHAT IS EXERCISE?</vt:lpstr>
      <vt:lpstr>TYPES OF EXERCISES</vt:lpstr>
      <vt:lpstr>PROGRESSIVE PLANNING APPROACH</vt:lpstr>
      <vt:lpstr>Discussion-Based Exercises</vt:lpstr>
      <vt:lpstr>SEMINAR EXERCISE</vt:lpstr>
      <vt:lpstr>WORKSHOP EXERCISE</vt:lpstr>
      <vt:lpstr>TABLETOP EXERCISE (TTX)</vt:lpstr>
      <vt:lpstr>GAMES EXERCISE</vt:lpstr>
      <vt:lpstr>Operations-Based Exercises </vt:lpstr>
      <vt:lpstr>DRILL EXERCISE</vt:lpstr>
      <vt:lpstr>FUNCTIONAL EXERCISE (FE)</vt:lpstr>
      <vt:lpstr>FULL-SCALE EXERCISE (FSE)</vt:lpstr>
      <vt:lpstr>HSEEP</vt:lpstr>
      <vt:lpstr>WHAT IS HSEEP?</vt:lpstr>
      <vt:lpstr>PowerPoint Presentation</vt:lpstr>
      <vt:lpstr>IDHS POLICY</vt:lpstr>
      <vt:lpstr>EXERCISE DOCUMENTATION – Seminar, Workshop and Game</vt:lpstr>
      <vt:lpstr>EXERCISE DOCUMENTATION – Tabletop</vt:lpstr>
      <vt:lpstr>EXERCISE DOCUMENTATION – Drill, Functional and Full Scale</vt:lpstr>
      <vt:lpstr>PowerPoint Presentation</vt:lpstr>
      <vt:lpstr>IDHS HELPFUL TIPS</vt:lpstr>
      <vt:lpstr>IDHS HELPFUL TIPS CONT.</vt:lpstr>
      <vt:lpstr>REFERENCE MATERIAL</vt:lpstr>
      <vt:lpstr>QUESTIONS?</vt:lpstr>
      <vt:lpstr>PowerPoint Presentation</vt:lpstr>
      <vt:lpstr>emergency management training </vt:lpstr>
      <vt:lpstr>Training resources</vt:lpstr>
      <vt:lpstr>emergency management training </vt:lpstr>
      <vt:lpstr>emergency management training </vt:lpstr>
      <vt:lpstr>Acadis/PSID</vt:lpstr>
      <vt:lpstr>       QUESTIONS?</vt:lpstr>
      <vt:lpstr>This completes Module 3</vt:lpstr>
      <vt:lpstr>END</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Recovery</dc:title>
  <dc:creator>Kent, Amber (DHS)</dc:creator>
  <cp:revision>1</cp:revision>
  <dcterms:created xsi:type="dcterms:W3CDTF">2018-07-26T13:48:57Z</dcterms:created>
  <dcterms:modified xsi:type="dcterms:W3CDTF">2021-09-21T15:19:36Z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0x010100DD952D017E73DC4FAB4C526FC5B59170</vt:lpwstr>
  </property>
  <property fmtid="{D5CDD505-2E9C-101B-9397-08002B2CF9AE}" pid="3" name="_dlc_DocIdItemGuid">
    <vt:lpwstr>35f5f973-b2ef-434e-ae85-55ddf2a3ee25</vt:lpwstr>
  </property>
</Properties>
</file>