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27"/>
  </p:notesMasterIdLst>
  <p:handoutMasterIdLst>
    <p:handoutMasterId r:id="rId28"/>
  </p:handoutMasterIdLst>
  <p:sldIdLst>
    <p:sldId id="389" r:id="rId6"/>
    <p:sldId id="377" r:id="rId7"/>
    <p:sldId id="466" r:id="rId8"/>
    <p:sldId id="467" r:id="rId9"/>
    <p:sldId id="390" r:id="rId10"/>
    <p:sldId id="468" r:id="rId11"/>
    <p:sldId id="460" r:id="rId12"/>
    <p:sldId id="469" r:id="rId13"/>
    <p:sldId id="450" r:id="rId14"/>
    <p:sldId id="462" r:id="rId15"/>
    <p:sldId id="461" r:id="rId16"/>
    <p:sldId id="458" r:id="rId17"/>
    <p:sldId id="463" r:id="rId18"/>
    <p:sldId id="447" r:id="rId19"/>
    <p:sldId id="470" r:id="rId20"/>
    <p:sldId id="451" r:id="rId21"/>
    <p:sldId id="459" r:id="rId22"/>
    <p:sldId id="471" r:id="rId23"/>
    <p:sldId id="449" r:id="rId24"/>
    <p:sldId id="464" r:id="rId25"/>
    <p:sldId id="465" r:id="rId26"/>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87D"/>
    <a:srgbClr val="E3ECED"/>
    <a:srgbClr val="E0E8EE"/>
    <a:srgbClr val="1F497D"/>
    <a:srgbClr val="339933"/>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05" autoAdjust="0"/>
    <p:restoredTop sz="76756" autoAdjust="0"/>
  </p:normalViewPr>
  <p:slideViewPr>
    <p:cSldViewPr snapToGrid="0">
      <p:cViewPr>
        <p:scale>
          <a:sx n="70" d="100"/>
          <a:sy n="70" d="100"/>
        </p:scale>
        <p:origin x="1699" y="14"/>
      </p:cViewPr>
      <p:guideLst>
        <p:guide orient="horz" pos="2160"/>
        <p:guide pos="2880"/>
      </p:guideLst>
    </p:cSldViewPr>
  </p:slideViewPr>
  <p:outlineViewPr>
    <p:cViewPr>
      <p:scale>
        <a:sx n="33" d="100"/>
        <a:sy n="33" d="100"/>
      </p:scale>
      <p:origin x="0" y="13506"/>
    </p:cViewPr>
  </p:outlineViewPr>
  <p:notesTextViewPr>
    <p:cViewPr>
      <p:scale>
        <a:sx n="100" d="100"/>
        <a:sy n="100" d="100"/>
      </p:scale>
      <p:origin x="0" y="0"/>
    </p:cViewPr>
  </p:notesTextViewPr>
  <p:sorterViewPr>
    <p:cViewPr>
      <p:scale>
        <a:sx n="90" d="100"/>
        <a:sy n="90" d="100"/>
      </p:scale>
      <p:origin x="0" y="0"/>
    </p:cViewPr>
  </p:sorterViewPr>
  <p:notesViewPr>
    <p:cSldViewPr snapToGrid="0">
      <p:cViewPr varScale="1">
        <p:scale>
          <a:sx n="81" d="100"/>
          <a:sy n="81" d="100"/>
        </p:scale>
        <p:origin x="-2046" y="-102"/>
      </p:cViewPr>
      <p:guideLst>
        <p:guide orient="horz" pos="2928"/>
        <p:guide pos="2208"/>
      </p:guideLst>
    </p:cSldViewPr>
  </p:notesViewPr>
  <p:gridSpacing cx="182880" cy="18288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6218" cy="465138"/>
          </a:xfrm>
          <a:prstGeom prst="rect">
            <a:avLst/>
          </a:prstGeom>
        </p:spPr>
        <p:txBody>
          <a:bodyPr vert="horz" lIns="91419" tIns="45710" rIns="91419" bIns="45710" rtlCol="0"/>
          <a:lstStyle>
            <a:lvl1pPr algn="l">
              <a:defRPr sz="1200">
                <a:cs typeface="+mn-cs"/>
              </a:defRPr>
            </a:lvl1pPr>
          </a:lstStyle>
          <a:p>
            <a:pPr>
              <a:defRPr/>
            </a:pPr>
            <a:endParaRPr lang="en-US" dirty="0"/>
          </a:p>
        </p:txBody>
      </p:sp>
      <p:sp>
        <p:nvSpPr>
          <p:cNvPr id="3" name="Date Placeholder 2"/>
          <p:cNvSpPr>
            <a:spLocks noGrp="1"/>
          </p:cNvSpPr>
          <p:nvPr>
            <p:ph type="dt" sz="quarter" idx="1"/>
          </p:nvPr>
        </p:nvSpPr>
        <p:spPr>
          <a:xfrm>
            <a:off x="3972562" y="0"/>
            <a:ext cx="3036218" cy="465138"/>
          </a:xfrm>
          <a:prstGeom prst="rect">
            <a:avLst/>
          </a:prstGeom>
        </p:spPr>
        <p:txBody>
          <a:bodyPr vert="horz" lIns="91419" tIns="45710" rIns="91419" bIns="45710" rtlCol="0"/>
          <a:lstStyle>
            <a:lvl1pPr algn="r">
              <a:defRPr sz="1200">
                <a:cs typeface="+mn-cs"/>
              </a:defRPr>
            </a:lvl1pPr>
          </a:lstStyle>
          <a:p>
            <a:pPr>
              <a:defRPr/>
            </a:pPr>
            <a:fld id="{480DD706-4E91-4AEB-81DF-F97E23415469}" type="datetimeFigureOut">
              <a:rPr lang="en-US"/>
              <a:pPr>
                <a:defRPr/>
              </a:pPr>
              <a:t>12/11/2019</a:t>
            </a:fld>
            <a:endParaRPr lang="en-US" dirty="0"/>
          </a:p>
        </p:txBody>
      </p:sp>
      <p:sp>
        <p:nvSpPr>
          <p:cNvPr id="4" name="Footer Placeholder 3"/>
          <p:cNvSpPr>
            <a:spLocks noGrp="1"/>
          </p:cNvSpPr>
          <p:nvPr>
            <p:ph type="ftr" sz="quarter" idx="2"/>
          </p:nvPr>
        </p:nvSpPr>
        <p:spPr>
          <a:xfrm>
            <a:off x="0" y="8829675"/>
            <a:ext cx="3036218" cy="465138"/>
          </a:xfrm>
          <a:prstGeom prst="rect">
            <a:avLst/>
          </a:prstGeom>
        </p:spPr>
        <p:txBody>
          <a:bodyPr vert="horz" lIns="91419" tIns="45710" rIns="91419" bIns="45710" rtlCol="0" anchor="b"/>
          <a:lstStyle>
            <a:lvl1pPr algn="l">
              <a:defRPr sz="1200">
                <a:cs typeface="+mn-cs"/>
              </a:defRPr>
            </a:lvl1pPr>
          </a:lstStyle>
          <a:p>
            <a:pPr>
              <a:defRPr/>
            </a:pPr>
            <a:endParaRPr lang="en-US" dirty="0"/>
          </a:p>
        </p:txBody>
      </p:sp>
      <p:sp>
        <p:nvSpPr>
          <p:cNvPr id="5" name="Slide Number Placeholder 4"/>
          <p:cNvSpPr>
            <a:spLocks noGrp="1"/>
          </p:cNvSpPr>
          <p:nvPr>
            <p:ph type="sldNum" sz="quarter" idx="3"/>
          </p:nvPr>
        </p:nvSpPr>
        <p:spPr>
          <a:xfrm>
            <a:off x="3972562" y="8829675"/>
            <a:ext cx="3036218" cy="465138"/>
          </a:xfrm>
          <a:prstGeom prst="rect">
            <a:avLst/>
          </a:prstGeom>
        </p:spPr>
        <p:txBody>
          <a:bodyPr vert="horz" lIns="91419" tIns="45710" rIns="91419" bIns="45710" rtlCol="0" anchor="b"/>
          <a:lstStyle>
            <a:lvl1pPr algn="r">
              <a:defRPr sz="1200">
                <a:cs typeface="+mn-cs"/>
              </a:defRPr>
            </a:lvl1pPr>
          </a:lstStyle>
          <a:p>
            <a:pPr>
              <a:defRPr/>
            </a:pPr>
            <a:fld id="{B8B870D0-DB17-4402-AC2E-EC3AB1A5F29E}" type="slidenum">
              <a:rPr lang="en-US"/>
              <a:pPr>
                <a:defRPr/>
              </a:pPr>
              <a:t>‹#›</a:t>
            </a:fld>
            <a:endParaRPr lang="en-US" dirty="0"/>
          </a:p>
        </p:txBody>
      </p:sp>
    </p:spTree>
    <p:extLst>
      <p:ext uri="{BB962C8B-B14F-4D97-AF65-F5344CB8AC3E}">
        <p14:creationId xmlns:p14="http://schemas.microsoft.com/office/powerpoint/2010/main" val="42580056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6218" cy="465138"/>
          </a:xfrm>
          <a:prstGeom prst="rect">
            <a:avLst/>
          </a:prstGeom>
        </p:spPr>
        <p:txBody>
          <a:bodyPr vert="horz" lIns="91419" tIns="45710" rIns="91419" bIns="45710" rtlCol="0"/>
          <a:lstStyle>
            <a:lvl1pPr algn="l">
              <a:defRPr sz="1200">
                <a:cs typeface="+mn-cs"/>
              </a:defRPr>
            </a:lvl1pPr>
          </a:lstStyle>
          <a:p>
            <a:pPr>
              <a:defRPr/>
            </a:pPr>
            <a:endParaRPr lang="en-US" dirty="0"/>
          </a:p>
        </p:txBody>
      </p:sp>
      <p:sp>
        <p:nvSpPr>
          <p:cNvPr id="3" name="Date Placeholder 2"/>
          <p:cNvSpPr>
            <a:spLocks noGrp="1"/>
          </p:cNvSpPr>
          <p:nvPr>
            <p:ph type="dt" idx="1"/>
          </p:nvPr>
        </p:nvSpPr>
        <p:spPr>
          <a:xfrm>
            <a:off x="3972562" y="0"/>
            <a:ext cx="3036218" cy="465138"/>
          </a:xfrm>
          <a:prstGeom prst="rect">
            <a:avLst/>
          </a:prstGeom>
        </p:spPr>
        <p:txBody>
          <a:bodyPr vert="horz" lIns="91419" tIns="45710" rIns="91419" bIns="45710" rtlCol="0"/>
          <a:lstStyle>
            <a:lvl1pPr algn="r">
              <a:defRPr sz="1200">
                <a:cs typeface="+mn-cs"/>
              </a:defRPr>
            </a:lvl1pPr>
          </a:lstStyle>
          <a:p>
            <a:pPr>
              <a:defRPr/>
            </a:pPr>
            <a:fld id="{B5EC89A4-E520-4F48-BB7F-0220A7EF4C7F}" type="datetimeFigureOut">
              <a:rPr lang="en-US"/>
              <a:pPr>
                <a:defRPr/>
              </a:pPr>
              <a:t>12/11/2019</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19" tIns="45710" rIns="91419" bIns="45710" rtlCol="0" anchor="ctr"/>
          <a:lstStyle/>
          <a:p>
            <a:pPr lvl="0"/>
            <a:endParaRPr lang="en-US" noProof="0" dirty="0"/>
          </a:p>
        </p:txBody>
      </p:sp>
      <p:sp>
        <p:nvSpPr>
          <p:cNvPr id="5" name="Notes Placeholder 4"/>
          <p:cNvSpPr>
            <a:spLocks noGrp="1"/>
          </p:cNvSpPr>
          <p:nvPr>
            <p:ph type="body" sz="quarter" idx="3"/>
          </p:nvPr>
        </p:nvSpPr>
        <p:spPr>
          <a:xfrm>
            <a:off x="701040" y="4416425"/>
            <a:ext cx="5608320" cy="4184650"/>
          </a:xfrm>
          <a:prstGeom prst="rect">
            <a:avLst/>
          </a:prstGeom>
        </p:spPr>
        <p:txBody>
          <a:bodyPr vert="horz" lIns="91419" tIns="45710" rIns="91419" bIns="4571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6218" cy="465138"/>
          </a:xfrm>
          <a:prstGeom prst="rect">
            <a:avLst/>
          </a:prstGeom>
        </p:spPr>
        <p:txBody>
          <a:bodyPr vert="horz" lIns="91419" tIns="45710" rIns="91419" bIns="45710" rtlCol="0" anchor="b"/>
          <a:lstStyle>
            <a:lvl1pPr algn="l">
              <a:defRPr sz="1200">
                <a:cs typeface="+mn-cs"/>
              </a:defRPr>
            </a:lvl1pPr>
          </a:lstStyle>
          <a:p>
            <a:pPr>
              <a:defRPr/>
            </a:pPr>
            <a:endParaRPr lang="en-US" dirty="0"/>
          </a:p>
        </p:txBody>
      </p:sp>
      <p:sp>
        <p:nvSpPr>
          <p:cNvPr id="7" name="Slide Number Placeholder 6"/>
          <p:cNvSpPr>
            <a:spLocks noGrp="1"/>
          </p:cNvSpPr>
          <p:nvPr>
            <p:ph type="sldNum" sz="quarter" idx="5"/>
          </p:nvPr>
        </p:nvSpPr>
        <p:spPr>
          <a:xfrm>
            <a:off x="3972562" y="8829675"/>
            <a:ext cx="3036218" cy="465138"/>
          </a:xfrm>
          <a:prstGeom prst="rect">
            <a:avLst/>
          </a:prstGeom>
        </p:spPr>
        <p:txBody>
          <a:bodyPr vert="horz" lIns="91419" tIns="45710" rIns="91419" bIns="45710" rtlCol="0" anchor="b"/>
          <a:lstStyle>
            <a:lvl1pPr algn="r">
              <a:defRPr sz="1200">
                <a:cs typeface="+mn-cs"/>
              </a:defRPr>
            </a:lvl1pPr>
          </a:lstStyle>
          <a:p>
            <a:pPr>
              <a:defRPr/>
            </a:pPr>
            <a:fld id="{471B9A2C-1FBB-446A-A6E3-4A0A8E73C945}" type="slidenum">
              <a:rPr lang="en-US"/>
              <a:pPr>
                <a:defRPr/>
              </a:pPr>
              <a:t>‹#›</a:t>
            </a:fld>
            <a:endParaRPr lang="en-US" dirty="0"/>
          </a:p>
        </p:txBody>
      </p:sp>
    </p:spTree>
    <p:extLst>
      <p:ext uri="{BB962C8B-B14F-4D97-AF65-F5344CB8AC3E}">
        <p14:creationId xmlns:p14="http://schemas.microsoft.com/office/powerpoint/2010/main" val="3943512886"/>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33F9F2-11F6-435D-A999-4D2D2E3BCBC3}" type="slidenum">
              <a:rPr lang="en-US" smtClean="0"/>
              <a:pPr/>
              <a:t>1</a:t>
            </a:fld>
            <a:endParaRPr lang="en-US" dirty="0"/>
          </a:p>
        </p:txBody>
      </p:sp>
    </p:spTree>
    <p:extLst>
      <p:ext uri="{BB962C8B-B14F-4D97-AF65-F5344CB8AC3E}">
        <p14:creationId xmlns:p14="http://schemas.microsoft.com/office/powerpoint/2010/main" val="34516097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3429540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7978661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0018094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9190572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2056338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01353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4408877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7030563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5091673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8429174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3581222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4851948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1833683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9756729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1858554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41370220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8334960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96332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3137474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9507565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cSld>
  <p:clrMapOvr>
    <a:masterClrMapping/>
  </p:clrMapOvr>
  <p:transition spd="slow">
    <p:cut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E40844A-6488-481B-8CDB-E40360FB70EB}" type="datetime1">
              <a:rPr lang="en-US"/>
              <a:pPr>
                <a:defRPr/>
              </a:pPr>
              <a:t>12/11/2019</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7B73804-AC2F-4928-82FA-513E54C560A1}" type="slidenum">
              <a:rPr lang="en-US"/>
              <a:pPr>
                <a:defRPr/>
              </a:pPr>
              <a:t>‹#›</a:t>
            </a:fld>
            <a:endParaRPr lang="en-US" dirty="0"/>
          </a:p>
        </p:txBody>
      </p:sp>
    </p:spTree>
  </p:cSld>
  <p:clrMapOvr>
    <a:masterClrMapping/>
  </p:clrMapOvr>
  <p:transition spd="slow">
    <p:cut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2032CFE-9423-4FDA-BB29-9F2EA5F977BC}" type="datetime1">
              <a:rPr lang="en-US"/>
              <a:pPr>
                <a:defRPr/>
              </a:pPr>
              <a:t>12/11/2019</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801C6BD4-C4C7-4DBD-BFD5-079D0908EA66}" type="slidenum">
              <a:rPr lang="en-US"/>
              <a:pPr>
                <a:defRPr/>
              </a:pPr>
              <a:t>‹#›</a:t>
            </a:fld>
            <a:endParaRPr lang="en-US" dirty="0"/>
          </a:p>
        </p:txBody>
      </p:sp>
    </p:spTree>
  </p:cSld>
  <p:clrMapOvr>
    <a:masterClrMapping/>
  </p:clrMapOvr>
  <p:transition spd="slow">
    <p:cut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89384740-F3A5-4912-AC62-6A2741DA1529}" type="datetime1">
              <a:rPr lang="en-US"/>
              <a:pPr>
                <a:defRPr/>
              </a:pPr>
              <a:t>12/11/2019</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Tree>
  </p:cSld>
  <p:clrMapOvr>
    <a:masterClrMapping/>
  </p:clrMapOvr>
  <p:transition spd="slow">
    <p:cut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10498C8-87B8-423B-B61F-D4576E56CA44}" type="datetime1">
              <a:rPr lang="en-US"/>
              <a:pPr>
                <a:defRPr/>
              </a:pPr>
              <a:t>12/11/2019</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144D05CC-AEA8-4050-8017-0E78E4AF540E}" type="slidenum">
              <a:rPr lang="en-US"/>
              <a:pPr>
                <a:defRPr/>
              </a:pPr>
              <a:t>‹#›</a:t>
            </a:fld>
            <a:endParaRPr lang="en-US" dirty="0"/>
          </a:p>
        </p:txBody>
      </p:sp>
    </p:spTree>
  </p:cSld>
  <p:clrMapOvr>
    <a:masterClrMapping/>
  </p:clrMapOvr>
  <p:transition spd="slow">
    <p:cut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C51F972B-BEFD-4574-8319-B9D74A8FA5EF}" type="datetime1">
              <a:rPr lang="en-US"/>
              <a:pPr>
                <a:defRPr/>
              </a:pPr>
              <a:t>12/11/2019</a:t>
            </a:fld>
            <a:endParaRPr lang="en-US" dirty="0"/>
          </a:p>
        </p:txBody>
      </p:sp>
    </p:spTree>
  </p:cSld>
  <p:clrMapOvr>
    <a:masterClrMapping/>
  </p:clrMapOvr>
  <p:transition spd="slow">
    <p:cut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EB24F52A-72F2-4050-8CAB-E66C265DAA1B}" type="datetime1">
              <a:rPr lang="en-US"/>
              <a:pPr>
                <a:defRPr/>
              </a:pPr>
              <a:t>12/11/2019</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6B252B1-7E6D-45EF-BCE5-A370ECC19139}" type="slidenum">
              <a:rPr lang="en-US"/>
              <a:pPr>
                <a:defRPr/>
              </a:pPr>
              <a:t>‹#›</a:t>
            </a:fld>
            <a:endParaRPr lang="en-US" dirty="0"/>
          </a:p>
        </p:txBody>
      </p:sp>
    </p:spTree>
  </p:cSld>
  <p:clrMapOvr>
    <a:masterClrMapping/>
  </p:clrMapOvr>
  <p:transition spd="slow">
    <p:cut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CBB52BA-6297-49F8-9E72-37E8EB8AED6D}" type="datetime1">
              <a:rPr lang="en-US"/>
              <a:pPr>
                <a:defRPr/>
              </a:pPr>
              <a:t>12/11/2019</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0C45319F-1910-42EA-A618-0A35ECB98C7C}" type="slidenum">
              <a:rPr lang="en-US"/>
              <a:pPr>
                <a:defRPr/>
              </a:pPr>
              <a:t>‹#›</a:t>
            </a:fld>
            <a:endParaRPr lang="en-US" dirty="0"/>
          </a:p>
        </p:txBody>
      </p:sp>
    </p:spTree>
  </p:cSld>
  <p:clrMapOvr>
    <a:masterClrMapping/>
  </p:clrMapOvr>
  <p:transition spd="slow">
    <p:cut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0A9CB975-B9E8-499B-8FE8-8970B38FA306}" type="datetime1">
              <a:rPr lang="en-US"/>
              <a:pPr>
                <a:defRPr/>
              </a:pPr>
              <a:t>12/11/2019</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7D40784-4A0E-4C26-820C-B5D7A3F223C5}" type="slidenum">
              <a:rPr lang="en-US"/>
              <a:pPr>
                <a:defRPr/>
              </a:pPr>
              <a:t>‹#›</a:t>
            </a:fld>
            <a:endParaRPr lang="en-US" dirty="0"/>
          </a:p>
        </p:txBody>
      </p:sp>
    </p:spTree>
  </p:cSld>
  <p:clrMapOvr>
    <a:masterClrMapping/>
  </p:clrMapOvr>
  <p:transition spd="slow">
    <p:cut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C3FF643-3A46-4E5A-B413-22EEBE250C59}" type="datetime1">
              <a:rPr lang="en-US"/>
              <a:pPr>
                <a:defRPr/>
              </a:pPr>
              <a:t>12/11/2019</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7F60118-C08B-4D23-8A9B-B8A8B39760A0}" type="slidenum">
              <a:rPr lang="en-US"/>
              <a:pPr>
                <a:defRPr/>
              </a:pPr>
              <a:t>‹#›</a:t>
            </a:fld>
            <a:endParaRPr lang="en-US" dirty="0"/>
          </a:p>
        </p:txBody>
      </p:sp>
    </p:spTree>
  </p:cSld>
  <p:clrMapOvr>
    <a:masterClrMapping/>
  </p:clrMapOvr>
  <p:transition spd="slow">
    <p:cut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11432C61-5D1A-4677-860F-29D109622B36}" type="datetime1">
              <a:rPr lang="en-US"/>
              <a:pPr>
                <a:defRPr/>
              </a:pPr>
              <a:t>12/11/2019</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2923C6B0-7D4D-4D49-B1AF-6799CD1FA1CB}" type="slidenum">
              <a:rPr lang="en-US"/>
              <a:pPr>
                <a:defRPr/>
              </a:pPr>
              <a:t>‹#›</a:t>
            </a:fld>
            <a:endParaRPr lang="en-US" dirty="0"/>
          </a:p>
        </p:txBody>
      </p:sp>
    </p:spTree>
  </p:cSld>
  <p:clrMapOvr>
    <a:masterClrMapping/>
  </p:clrMapOvr>
  <p:transition spd="slow">
    <p:cut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TextBox 6"/>
          <p:cNvSpPr txBox="1"/>
          <p:nvPr userDrawn="1"/>
        </p:nvSpPr>
        <p:spPr>
          <a:xfrm>
            <a:off x="4953000" y="6400800"/>
            <a:ext cx="4038600" cy="254000"/>
          </a:xfrm>
          <a:prstGeom prst="rect">
            <a:avLst/>
          </a:prstGeom>
          <a:noFill/>
        </p:spPr>
        <p:txBody>
          <a:bodyPr>
            <a:spAutoFit/>
          </a:bodyPr>
          <a:lstStyle/>
          <a:p>
            <a:pPr algn="r" fontAlgn="auto">
              <a:spcBef>
                <a:spcPts val="0"/>
              </a:spcBef>
              <a:spcAft>
                <a:spcPts val="0"/>
              </a:spcAft>
              <a:defRPr/>
            </a:pPr>
            <a:r>
              <a:rPr lang="en-US" sz="1050" i="1" dirty="0">
                <a:solidFill>
                  <a:schemeClr val="tx2">
                    <a:lumMod val="60000"/>
                    <a:lumOff val="40000"/>
                  </a:schemeClr>
                </a:solidFill>
                <a:latin typeface="+mn-lt"/>
                <a:cs typeface="+mn-cs"/>
              </a:rPr>
              <a:t>Children thrive in safe, caring, supportive families and communities </a:t>
            </a:r>
          </a:p>
        </p:txBody>
      </p:sp>
      <p:pic>
        <p:nvPicPr>
          <p:cNvPr id="11" name="Picture 4" descr="idcs"/>
          <p:cNvPicPr>
            <a:picLocks noChangeAspect="1" noChangeArrowheads="1"/>
          </p:cNvPicPr>
          <p:nvPr userDrawn="1"/>
        </p:nvPicPr>
        <p:blipFill>
          <a:blip r:embed="rId13" cstate="print">
            <a:clrChange>
              <a:clrFrom>
                <a:srgbClr val="FFFFFF"/>
              </a:clrFrom>
              <a:clrTo>
                <a:srgbClr val="FFFFFF">
                  <a:alpha val="0"/>
                </a:srgbClr>
              </a:clrTo>
            </a:clrChange>
          </a:blip>
          <a:srcRect b="11765"/>
          <a:stretch>
            <a:fillRect/>
          </a:stretch>
        </p:blipFill>
        <p:spPr bwMode="auto">
          <a:xfrm>
            <a:off x="8305800" y="5410200"/>
            <a:ext cx="541338" cy="1006475"/>
          </a:xfrm>
          <a:prstGeom prst="rect">
            <a:avLst/>
          </a:prstGeom>
          <a:ln>
            <a:noFill/>
          </a:ln>
          <a:effectLst>
            <a:outerShdw blurRad="190500" dist="88900" dir="13200000" algn="tl" rotWithShape="0">
              <a:schemeClr val="accent1">
                <a:lumMod val="75000"/>
                <a:alpha val="49000"/>
              </a:schemeClr>
            </a:outerShdw>
          </a:effectLst>
        </p:spPr>
      </p:pic>
      <p:sp>
        <p:nvSpPr>
          <p:cNvPr id="12" name="Line 3"/>
          <p:cNvSpPr>
            <a:spLocks noChangeShapeType="1"/>
          </p:cNvSpPr>
          <p:nvPr userDrawn="1"/>
        </p:nvSpPr>
        <p:spPr bwMode="auto">
          <a:xfrm flipH="1">
            <a:off x="152400" y="6553200"/>
            <a:ext cx="4876800" cy="0"/>
          </a:xfrm>
          <a:prstGeom prst="line">
            <a:avLst/>
          </a:prstGeom>
          <a:noFill/>
          <a:ln w="12700">
            <a:solidFill>
              <a:schemeClr val="tx2">
                <a:lumMod val="40000"/>
                <a:lumOff val="60000"/>
              </a:schemeClr>
            </a:solidFill>
            <a:round/>
            <a:headEnd/>
            <a:tailEnd/>
          </a:ln>
          <a:effectLst>
            <a:outerShdw blurRad="50800" dist="38100" dir="8100000" algn="tr" rotWithShape="0">
              <a:prstClr val="black">
                <a:alpha val="40000"/>
              </a:prstClr>
            </a:outerShdw>
          </a:effectLst>
        </p:spPr>
        <p:txBody>
          <a:bodyPr/>
          <a:lstStyle/>
          <a:p>
            <a:pPr fontAlgn="auto">
              <a:spcBef>
                <a:spcPts val="0"/>
              </a:spcBef>
              <a:spcAft>
                <a:spcPts val="0"/>
              </a:spcAft>
              <a:defRPr/>
            </a:pPr>
            <a:endParaRPr lang="en-US" dirty="0">
              <a:latin typeface="+mn-lt"/>
              <a:cs typeface="+mn-cs"/>
            </a:endParaRPr>
          </a:p>
        </p:txBody>
      </p:sp>
      <p:sp>
        <p:nvSpPr>
          <p:cNvPr id="13" name="Line 3"/>
          <p:cNvSpPr>
            <a:spLocks noChangeShapeType="1"/>
          </p:cNvSpPr>
          <p:nvPr userDrawn="1"/>
        </p:nvSpPr>
        <p:spPr bwMode="auto">
          <a:xfrm flipH="1">
            <a:off x="381000" y="457200"/>
            <a:ext cx="0" cy="6324600"/>
          </a:xfrm>
          <a:prstGeom prst="line">
            <a:avLst/>
          </a:prstGeom>
          <a:noFill/>
          <a:ln w="12700">
            <a:solidFill>
              <a:schemeClr val="tx2">
                <a:lumMod val="40000"/>
                <a:lumOff val="60000"/>
              </a:schemeClr>
            </a:solidFill>
            <a:round/>
            <a:headEnd/>
            <a:tailEnd/>
          </a:ln>
          <a:effectLst>
            <a:outerShdw blurRad="50800" dist="38100" dir="8100000" algn="tr" rotWithShape="0">
              <a:prstClr val="black">
                <a:alpha val="40000"/>
              </a:prstClr>
            </a:outerShdw>
          </a:effectLst>
        </p:spPr>
        <p:txBody>
          <a:bodyPr/>
          <a:lstStyle/>
          <a:p>
            <a:pPr fontAlgn="auto">
              <a:spcBef>
                <a:spcPts val="0"/>
              </a:spcBef>
              <a:spcAft>
                <a:spcPts val="0"/>
              </a:spcAft>
              <a:defRPr/>
            </a:pPr>
            <a:endParaRPr lang="en-US" dirty="0">
              <a:latin typeface="+mn-lt"/>
              <a:cs typeface="+mn-cs"/>
            </a:endParaRPr>
          </a:p>
        </p:txBody>
      </p:sp>
    </p:spTree>
  </p:cSld>
  <p:clrMap bg1="lt1" tx1="dk1" bg2="lt2" tx2="dk2" accent1="accent1" accent2="accent2" accent3="accent3" accent4="accent4" accent5="accent5" accent6="accent6" hlink="hlink" folHlink="folHlink"/>
  <p:sldLayoutIdLst>
    <p:sldLayoutId id="2147484132" r:id="rId1"/>
    <p:sldLayoutId id="2147484133" r:id="rId2"/>
    <p:sldLayoutId id="2147484134" r:id="rId3"/>
    <p:sldLayoutId id="2147484135" r:id="rId4"/>
    <p:sldLayoutId id="2147484136" r:id="rId5"/>
    <p:sldLayoutId id="2147484137" r:id="rId6"/>
    <p:sldLayoutId id="2147484138" r:id="rId7"/>
    <p:sldLayoutId id="2147484139" r:id="rId8"/>
    <p:sldLayoutId id="2147484140" r:id="rId9"/>
    <p:sldLayoutId id="2147484141" r:id="rId10"/>
    <p:sldLayoutId id="2147484142" r:id="rId11"/>
  </p:sldLayoutIdLst>
  <p:transition spd="slow">
    <p:cut thruBlk="1"/>
  </p:transition>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hyperlink" Target="http://www.in.gov/idoa/files/Certification_List(48).xls" TargetMode="External"/><Relationship Id="rId3" Type="http://schemas.openxmlformats.org/officeDocument/2006/relationships/hyperlink" Target="http://www.in.gov/idoa/2788.htm" TargetMode="External"/><Relationship Id="rId7" Type="http://schemas.openxmlformats.org/officeDocument/2006/relationships/hyperlink" Target="http://www.in.gov/idoa/files/vendor_handbook.doc"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hyperlink" Target="http://www.in.gov/sos" TargetMode="External"/><Relationship Id="rId5" Type="http://schemas.openxmlformats.org/officeDocument/2006/relationships/hyperlink" Target="http://www.in.gov/idoa/2467.htm" TargetMode="External"/><Relationship Id="rId10" Type="http://schemas.openxmlformats.org/officeDocument/2006/relationships/hyperlink" Target="http://www.va.gov/osdbu/" TargetMode="External"/><Relationship Id="rId4" Type="http://schemas.openxmlformats.org/officeDocument/2006/relationships/hyperlink" Target="http://www.in.gov/idoa/3643.htm" TargetMode="External"/><Relationship Id="rId9" Type="http://schemas.openxmlformats.org/officeDocument/2006/relationships/hyperlink" Target="http://www.in.gov/idoa/2352.htm"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mailto:OlderYouthQuestions@dcs.IN.gov" TargetMode="External"/><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www.in.gov/dcs/3151.ht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2514600" y="381000"/>
            <a:ext cx="6172200" cy="4038600"/>
          </a:xfrm>
          <a:prstGeom prst="rect">
            <a:avLst/>
          </a:prstGeom>
          <a:solidFill>
            <a:schemeClr val="bg2"/>
          </a:solidFill>
          <a:ln>
            <a:solidFill>
              <a:srgbClr val="FFCC00"/>
            </a:solidFill>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ctrTitle"/>
          </p:nvPr>
        </p:nvSpPr>
        <p:spPr>
          <a:xfrm>
            <a:off x="2514600" y="533400"/>
            <a:ext cx="6172200" cy="3886200"/>
          </a:xfrm>
        </p:spPr>
        <p:txBody>
          <a:bodyPr rtlCol="0">
            <a:normAutofit/>
          </a:bodyPr>
          <a:lstStyle/>
          <a:p>
            <a:r>
              <a:rPr lang="en-US" sz="3200" dirty="0" smtClean="0"/>
              <a:t/>
            </a:r>
            <a:br>
              <a:rPr lang="en-US" sz="3200" dirty="0" smtClean="0"/>
            </a:br>
            <a:r>
              <a:rPr lang="en-US" sz="4000" b="1" dirty="0" smtClean="0">
                <a:latin typeface="Arial" panose="020B0604020202020204" pitchFamily="34" charset="0"/>
                <a:cs typeface="Arial" panose="020B0604020202020204" pitchFamily="34" charset="0"/>
              </a:rPr>
              <a:t>Older Youth Services </a:t>
            </a:r>
            <a:br>
              <a:rPr lang="en-US" sz="4000" b="1" dirty="0" smtClean="0">
                <a:latin typeface="Arial" panose="020B0604020202020204" pitchFamily="34" charset="0"/>
                <a:cs typeface="Arial" panose="020B0604020202020204" pitchFamily="34" charset="0"/>
              </a:rPr>
            </a:br>
            <a:r>
              <a:rPr lang="en-US" sz="4000" b="1" dirty="0" smtClean="0">
                <a:latin typeface="Arial" panose="020B0604020202020204" pitchFamily="34" charset="0"/>
                <a:cs typeface="Arial" panose="020B0604020202020204" pitchFamily="34" charset="0"/>
              </a:rPr>
              <a:t>Request for Proposals</a:t>
            </a:r>
            <a:r>
              <a:rPr lang="en-US" sz="3200" b="1" dirty="0" smtClean="0">
                <a:latin typeface="+mn-lt"/>
              </a:rPr>
              <a:t/>
            </a:r>
            <a:br>
              <a:rPr lang="en-US" sz="3200" b="1" dirty="0" smtClean="0">
                <a:latin typeface="+mn-lt"/>
              </a:rPr>
            </a:br>
            <a:endParaRPr lang="en-US" sz="2900" b="1" dirty="0" smtClean="0">
              <a:solidFill>
                <a:schemeClr val="tx2"/>
              </a:solidFill>
              <a:latin typeface="+mn-lt"/>
              <a:cs typeface="Times New Roman" pitchFamily="18" charset="0"/>
            </a:endParaRPr>
          </a:p>
        </p:txBody>
      </p:sp>
      <p:pic>
        <p:nvPicPr>
          <p:cNvPr id="2054" name="Picture 2" descr="IDCS"/>
          <p:cNvPicPr>
            <a:picLocks noChangeAspect="1" noChangeArrowheads="1"/>
          </p:cNvPicPr>
          <p:nvPr/>
        </p:nvPicPr>
        <p:blipFill>
          <a:blip r:embed="rId3" cstate="print"/>
          <a:srcRect/>
          <a:stretch>
            <a:fillRect/>
          </a:stretch>
        </p:blipFill>
        <p:spPr bwMode="auto">
          <a:xfrm>
            <a:off x="228600" y="384175"/>
            <a:ext cx="2060575" cy="4035425"/>
          </a:xfrm>
          <a:prstGeom prst="rect">
            <a:avLst/>
          </a:prstGeom>
          <a:noFill/>
          <a:ln w="9525">
            <a:noFill/>
            <a:miter lim="800000"/>
            <a:headEnd/>
            <a:tailEnd/>
          </a:ln>
        </p:spPr>
      </p:pic>
      <p:sp>
        <p:nvSpPr>
          <p:cNvPr id="5" name="TextBox 4"/>
          <p:cNvSpPr txBox="1"/>
          <p:nvPr/>
        </p:nvSpPr>
        <p:spPr>
          <a:xfrm>
            <a:off x="2639683" y="4796287"/>
            <a:ext cx="5503653" cy="646331"/>
          </a:xfrm>
          <a:prstGeom prst="rect">
            <a:avLst/>
          </a:prstGeom>
          <a:noFill/>
        </p:spPr>
        <p:txBody>
          <a:bodyPr wrap="square" rtlCol="0">
            <a:spAutoFit/>
          </a:bodyPr>
          <a:lstStyle/>
          <a:p>
            <a:r>
              <a:rPr lang="en-US" dirty="0" smtClean="0"/>
              <a:t>Anisa Evans</a:t>
            </a:r>
          </a:p>
          <a:p>
            <a:r>
              <a:rPr lang="en-US" dirty="0" smtClean="0"/>
              <a:t>Older Youth Services Manager</a:t>
            </a:r>
            <a:endParaRPr lang="en-US" dirty="0"/>
          </a:p>
        </p:txBody>
      </p:sp>
    </p:spTree>
  </p:cSld>
  <p:clrMapOvr>
    <a:masterClrMapping/>
  </p:clrMapOvr>
  <p:transition spd="slow">
    <p:cut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chor="b"/>
          <a:lstStyle/>
          <a:p>
            <a:r>
              <a:rPr lang="en-US" dirty="0" smtClean="0"/>
              <a:t/>
            </a:r>
            <a:br>
              <a:rPr lang="en-US" dirty="0" smtClean="0"/>
            </a:br>
            <a:r>
              <a:rPr lang="en-US" sz="2800" dirty="0" smtClean="0"/>
              <a:t> </a:t>
            </a:r>
            <a:r>
              <a:rPr lang="en-US" sz="4000" b="1" dirty="0" smtClean="0">
                <a:latin typeface="Arial" panose="020B0604020202020204" pitchFamily="34" charset="0"/>
                <a:cs typeface="Arial" panose="020B0604020202020204" pitchFamily="34" charset="0"/>
              </a:rPr>
              <a:t>OYS Outcome Areas</a:t>
            </a:r>
            <a:endParaRPr lang="en-US" sz="4800" b="1" dirty="0">
              <a:solidFill>
                <a:srgbClr val="1F497D"/>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p:txBody>
          <a:bodyPr/>
          <a:lstStyle/>
          <a:p>
            <a:r>
              <a:rPr lang="en-US" dirty="0" smtClean="0">
                <a:latin typeface="Arial" panose="020B0604020202020204" pitchFamily="34" charset="0"/>
                <a:cs typeface="Arial" panose="020B0604020202020204" pitchFamily="34" charset="0"/>
              </a:rPr>
              <a:t>Education</a:t>
            </a:r>
          </a:p>
          <a:p>
            <a:r>
              <a:rPr lang="en-US" dirty="0" smtClean="0">
                <a:latin typeface="Arial" panose="020B0604020202020204" pitchFamily="34" charset="0"/>
                <a:cs typeface="Arial" panose="020B0604020202020204" pitchFamily="34" charset="0"/>
              </a:rPr>
              <a:t>Employment</a:t>
            </a:r>
          </a:p>
          <a:p>
            <a:r>
              <a:rPr lang="en-US" dirty="0" smtClean="0">
                <a:latin typeface="Arial" panose="020B0604020202020204" pitchFamily="34" charset="0"/>
                <a:cs typeface="Arial" panose="020B0604020202020204" pitchFamily="34" charset="0"/>
              </a:rPr>
              <a:t>Financial and Asset Management</a:t>
            </a:r>
          </a:p>
          <a:p>
            <a:r>
              <a:rPr lang="en-US" dirty="0" smtClean="0">
                <a:latin typeface="Arial" panose="020B0604020202020204" pitchFamily="34" charset="0"/>
                <a:cs typeface="Arial" panose="020B0604020202020204" pitchFamily="34" charset="0"/>
              </a:rPr>
              <a:t>Physical and Mental Health</a:t>
            </a:r>
          </a:p>
          <a:p>
            <a:r>
              <a:rPr lang="en-US" dirty="0" smtClean="0">
                <a:latin typeface="Arial" panose="020B0604020202020204" pitchFamily="34" charset="0"/>
                <a:cs typeface="Arial" panose="020B0604020202020204" pitchFamily="34" charset="0"/>
              </a:rPr>
              <a:t>Housing</a:t>
            </a:r>
          </a:p>
          <a:p>
            <a:r>
              <a:rPr lang="en-US" dirty="0" smtClean="0">
                <a:latin typeface="Arial" panose="020B0604020202020204" pitchFamily="34" charset="0"/>
                <a:cs typeface="Arial" panose="020B0604020202020204" pitchFamily="34" charset="0"/>
              </a:rPr>
              <a:t>Activities of Daily Living</a:t>
            </a:r>
          </a:p>
          <a:p>
            <a:r>
              <a:rPr lang="en-US" dirty="0" smtClean="0">
                <a:latin typeface="Arial" panose="020B0604020202020204" pitchFamily="34" charset="0"/>
                <a:cs typeface="Arial" panose="020B0604020202020204" pitchFamily="34" charset="0"/>
              </a:rPr>
              <a:t>Youth Engagement</a:t>
            </a:r>
            <a:endParaRPr lang="en-US" dirty="0">
              <a:latin typeface="Arial" panose="020B0604020202020204" pitchFamily="34" charset="0"/>
              <a:cs typeface="Arial" panose="020B0604020202020204" pitchFamily="34" charset="0"/>
            </a:endParaRPr>
          </a:p>
          <a:p>
            <a:pPr>
              <a:buNone/>
            </a:pPr>
            <a:endParaRPr lang="en-US" sz="2000" dirty="0" smtClean="0">
              <a:latin typeface="Arial" panose="020B0604020202020204" pitchFamily="34" charset="0"/>
              <a:cs typeface="Arial" panose="020B0604020202020204" pitchFamily="34" charset="0"/>
            </a:endParaRPr>
          </a:p>
          <a:p>
            <a:pPr lvl="1">
              <a:buNone/>
            </a:pPr>
            <a:r>
              <a:rPr lang="en-US" sz="1800" dirty="0" smtClean="0">
                <a:latin typeface="Arial" panose="020B0604020202020204" pitchFamily="34" charset="0"/>
                <a:cs typeface="Arial" panose="020B0604020202020204" pitchFamily="34" charset="0"/>
              </a:rPr>
              <a:t> </a:t>
            </a:r>
          </a:p>
          <a:p>
            <a:endParaRPr lang="en-US" sz="1600" dirty="0" smtClean="0">
              <a:latin typeface="Arial" panose="020B0604020202020204" pitchFamily="34" charset="0"/>
              <a:cs typeface="Arial" panose="020B0604020202020204" pitchFamily="34" charset="0"/>
            </a:endParaRPr>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10</a:t>
            </a:fld>
            <a:endParaRPr lang="en-US" sz="1000" dirty="0"/>
          </a:p>
        </p:txBody>
      </p:sp>
    </p:spTree>
    <p:extLst>
      <p:ext uri="{BB962C8B-B14F-4D97-AF65-F5344CB8AC3E}">
        <p14:creationId xmlns:p14="http://schemas.microsoft.com/office/powerpoint/2010/main" val="2560073171"/>
      </p:ext>
    </p:extLst>
  </p:cSld>
  <p:clrMapOvr>
    <a:masterClrMapping/>
  </p:clrMapOvr>
  <p:transition spd="slow">
    <p:cut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chor="b"/>
          <a:lstStyle/>
          <a:p>
            <a:r>
              <a:rPr lang="en-US" dirty="0" smtClean="0"/>
              <a:t/>
            </a:r>
            <a:br>
              <a:rPr lang="en-US" dirty="0" smtClean="0"/>
            </a:br>
            <a:r>
              <a:rPr lang="en-US" sz="4000" b="1" dirty="0" smtClean="0">
                <a:latin typeface="Arial" panose="020B0604020202020204" pitchFamily="34" charset="0"/>
                <a:cs typeface="Arial" panose="020B0604020202020204" pitchFamily="34" charset="0"/>
              </a:rPr>
              <a:t>NYTD Related Services</a:t>
            </a:r>
            <a:endParaRPr lang="en-US" sz="5400" b="1" dirty="0">
              <a:solidFill>
                <a:srgbClr val="1F497D"/>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p:txBody>
          <a:bodyPr/>
          <a:lstStyle/>
          <a:p>
            <a:pPr>
              <a:buFont typeface="Arial" panose="020B0604020202020204" pitchFamily="34" charset="0"/>
              <a:buChar char="•"/>
            </a:pPr>
            <a:r>
              <a:rPr lang="en-US" sz="2800" dirty="0" smtClean="0">
                <a:latin typeface="Arial" panose="020B0604020202020204" pitchFamily="34" charset="0"/>
                <a:cs typeface="Arial" panose="020B0604020202020204" pitchFamily="34" charset="0"/>
              </a:rPr>
              <a:t>Independent Living Assessment</a:t>
            </a:r>
          </a:p>
          <a:p>
            <a:pPr>
              <a:buFont typeface="Arial" panose="020B0604020202020204" pitchFamily="34" charset="0"/>
              <a:buChar char="•"/>
            </a:pPr>
            <a:r>
              <a:rPr lang="en-US" sz="2800" dirty="0" smtClean="0">
                <a:latin typeface="Arial" panose="020B0604020202020204" pitchFamily="34" charset="0"/>
                <a:cs typeface="Arial" panose="020B0604020202020204" pitchFamily="34" charset="0"/>
              </a:rPr>
              <a:t>Academic Support</a:t>
            </a:r>
          </a:p>
          <a:p>
            <a:pPr>
              <a:buFont typeface="Arial" panose="020B0604020202020204" pitchFamily="34" charset="0"/>
              <a:buChar char="•"/>
            </a:pPr>
            <a:r>
              <a:rPr lang="en-US" sz="2800" dirty="0" smtClean="0">
                <a:latin typeface="Arial" panose="020B0604020202020204" pitchFamily="34" charset="0"/>
                <a:cs typeface="Arial" panose="020B0604020202020204" pitchFamily="34" charset="0"/>
              </a:rPr>
              <a:t>Post – Secondary Education Support</a:t>
            </a:r>
          </a:p>
          <a:p>
            <a:pPr>
              <a:buFont typeface="Arial" panose="020B0604020202020204" pitchFamily="34" charset="0"/>
              <a:buChar char="•"/>
            </a:pPr>
            <a:r>
              <a:rPr lang="en-US" sz="2800" dirty="0" smtClean="0">
                <a:latin typeface="Arial" panose="020B0604020202020204" pitchFamily="34" charset="0"/>
                <a:cs typeface="Arial" panose="020B0604020202020204" pitchFamily="34" charset="0"/>
              </a:rPr>
              <a:t>Career Preparation</a:t>
            </a:r>
          </a:p>
          <a:p>
            <a:pPr>
              <a:buFont typeface="Arial" panose="020B0604020202020204" pitchFamily="34" charset="0"/>
              <a:buChar char="•"/>
            </a:pPr>
            <a:r>
              <a:rPr lang="en-US" sz="2800" dirty="0" smtClean="0">
                <a:latin typeface="Arial" panose="020B0604020202020204" pitchFamily="34" charset="0"/>
                <a:cs typeface="Arial" panose="020B0604020202020204" pitchFamily="34" charset="0"/>
              </a:rPr>
              <a:t>Budget and Financial Management</a:t>
            </a:r>
          </a:p>
          <a:p>
            <a:pPr>
              <a:buFont typeface="Arial" panose="020B0604020202020204" pitchFamily="34" charset="0"/>
              <a:buChar char="•"/>
            </a:pPr>
            <a:r>
              <a:rPr lang="en-US" sz="2800" dirty="0" smtClean="0">
                <a:latin typeface="Arial" panose="020B0604020202020204" pitchFamily="34" charset="0"/>
                <a:cs typeface="Arial" panose="020B0604020202020204" pitchFamily="34" charset="0"/>
              </a:rPr>
              <a:t>Health Education and Healthy Marriage Education</a:t>
            </a:r>
          </a:p>
          <a:p>
            <a:pPr>
              <a:buFont typeface="Arial" panose="020B0604020202020204" pitchFamily="34" charset="0"/>
              <a:buChar char="•"/>
            </a:pPr>
            <a:r>
              <a:rPr lang="en-US" sz="2800" dirty="0" smtClean="0">
                <a:latin typeface="Arial" panose="020B0604020202020204" pitchFamily="34" charset="0"/>
                <a:cs typeface="Arial" panose="020B0604020202020204" pitchFamily="34" charset="0"/>
              </a:rPr>
              <a:t>Housing Education and Home Management Training</a:t>
            </a:r>
            <a:endParaRPr lang="en-US" dirty="0" smtClean="0">
              <a:latin typeface="Arial" panose="020B0604020202020204" pitchFamily="34" charset="0"/>
              <a:cs typeface="Arial" panose="020B0604020202020204" pitchFamily="34" charset="0"/>
            </a:endParaRPr>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11</a:t>
            </a:fld>
            <a:endParaRPr lang="en-US" sz="1000" dirty="0"/>
          </a:p>
        </p:txBody>
      </p:sp>
    </p:spTree>
    <p:extLst>
      <p:ext uri="{BB962C8B-B14F-4D97-AF65-F5344CB8AC3E}">
        <p14:creationId xmlns:p14="http://schemas.microsoft.com/office/powerpoint/2010/main" val="543895204"/>
      </p:ext>
    </p:extLst>
  </p:cSld>
  <p:clrMapOvr>
    <a:masterClrMapping/>
  </p:clrMapOvr>
  <p:transition spd="slow">
    <p:cut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chor="ctr"/>
          <a:lstStyle/>
          <a:p>
            <a:r>
              <a:rPr lang="en-US" sz="4000" b="1" dirty="0" smtClean="0">
                <a:solidFill>
                  <a:schemeClr val="tx1"/>
                </a:solidFill>
                <a:latin typeface="Arial" panose="020B0604020202020204" pitchFamily="34" charset="0"/>
                <a:cs typeface="Arial" panose="020B0604020202020204" pitchFamily="34" charset="0"/>
              </a:rPr>
              <a:t>OYS Foundational Pillars</a:t>
            </a:r>
            <a:endParaRPr lang="en-US" sz="4000" b="1" dirty="0">
              <a:solidFill>
                <a:schemeClr val="tx1"/>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p:txBody>
          <a:bodyPr/>
          <a:lstStyle/>
          <a:p>
            <a:r>
              <a:rPr lang="en-US" dirty="0">
                <a:latin typeface="Arial" panose="020B0604020202020204" pitchFamily="34" charset="0"/>
                <a:cs typeface="Arial" panose="020B0604020202020204" pitchFamily="34" charset="0"/>
              </a:rPr>
              <a:t>Youth Voice</a:t>
            </a:r>
          </a:p>
          <a:p>
            <a:r>
              <a:rPr lang="en-US" dirty="0">
                <a:latin typeface="Arial" panose="020B0604020202020204" pitchFamily="34" charset="0"/>
                <a:cs typeface="Arial" panose="020B0604020202020204" pitchFamily="34" charset="0"/>
              </a:rPr>
              <a:t>Youth – Adult Partnership</a:t>
            </a:r>
          </a:p>
          <a:p>
            <a:r>
              <a:rPr lang="en-US" dirty="0">
                <a:latin typeface="Arial" panose="020B0604020202020204" pitchFamily="34" charset="0"/>
                <a:cs typeface="Arial" panose="020B0604020202020204" pitchFamily="34" charset="0"/>
              </a:rPr>
              <a:t>Teachable Moments</a:t>
            </a:r>
          </a:p>
          <a:p>
            <a:r>
              <a:rPr lang="en-US" dirty="0">
                <a:latin typeface="Arial" panose="020B0604020202020204" pitchFamily="34" charset="0"/>
                <a:cs typeface="Arial" panose="020B0604020202020204" pitchFamily="34" charset="0"/>
              </a:rPr>
              <a:t>Healthy Risk Taking </a:t>
            </a:r>
          </a:p>
          <a:p>
            <a:r>
              <a:rPr lang="en-US" dirty="0">
                <a:latin typeface="Arial" panose="020B0604020202020204" pitchFamily="34" charset="0"/>
                <a:cs typeface="Arial" panose="020B0604020202020204" pitchFamily="34" charset="0"/>
              </a:rPr>
              <a:t>Social Networking</a:t>
            </a:r>
          </a:p>
          <a:p>
            <a:r>
              <a:rPr lang="en-US" dirty="0">
                <a:latin typeface="Arial" panose="020B0604020202020204" pitchFamily="34" charset="0"/>
                <a:cs typeface="Arial" panose="020B0604020202020204" pitchFamily="34" charset="0"/>
              </a:rPr>
              <a:t>Relational Permanency</a:t>
            </a:r>
          </a:p>
          <a:p>
            <a:r>
              <a:rPr lang="en-US" dirty="0">
                <a:latin typeface="Arial" panose="020B0604020202020204" pitchFamily="34" charset="0"/>
                <a:cs typeface="Arial" panose="020B0604020202020204" pitchFamily="34" charset="0"/>
              </a:rPr>
              <a:t>Trauma Informed</a:t>
            </a:r>
          </a:p>
          <a:p>
            <a:r>
              <a:rPr lang="en-US" dirty="0">
                <a:latin typeface="Arial" panose="020B0604020202020204" pitchFamily="34" charset="0"/>
                <a:cs typeface="Arial" panose="020B0604020202020204" pitchFamily="34" charset="0"/>
              </a:rPr>
              <a:t>Adolescent </a:t>
            </a:r>
            <a:r>
              <a:rPr lang="en-US" dirty="0" smtClean="0">
                <a:latin typeface="Arial" panose="020B0604020202020204" pitchFamily="34" charset="0"/>
                <a:cs typeface="Arial" panose="020B0604020202020204" pitchFamily="34" charset="0"/>
              </a:rPr>
              <a:t>Brain </a:t>
            </a:r>
            <a:r>
              <a:rPr lang="en-US" dirty="0">
                <a:latin typeface="Arial" panose="020B0604020202020204" pitchFamily="34" charset="0"/>
                <a:cs typeface="Arial" panose="020B0604020202020204" pitchFamily="34" charset="0"/>
              </a:rPr>
              <a:t>Development</a:t>
            </a:r>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12</a:t>
            </a:fld>
            <a:endParaRPr lang="en-US" sz="1000" dirty="0"/>
          </a:p>
        </p:txBody>
      </p:sp>
    </p:spTree>
    <p:extLst>
      <p:ext uri="{BB962C8B-B14F-4D97-AF65-F5344CB8AC3E}">
        <p14:creationId xmlns:p14="http://schemas.microsoft.com/office/powerpoint/2010/main" val="428039112"/>
      </p:ext>
    </p:extLst>
  </p:cSld>
  <p:clrMapOvr>
    <a:masterClrMapping/>
  </p:clrMapOvr>
  <p:transition spd="slow">
    <p:cut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chor="ctr"/>
          <a:lstStyle/>
          <a:p>
            <a:r>
              <a:rPr lang="en-US" sz="4000" b="1" dirty="0" smtClean="0">
                <a:solidFill>
                  <a:schemeClr val="tx1"/>
                </a:solidFill>
                <a:latin typeface="Arial" panose="020B0604020202020204" pitchFamily="34" charset="0"/>
                <a:cs typeface="Arial" panose="020B0604020202020204" pitchFamily="34" charset="0"/>
              </a:rPr>
              <a:t>Protective &amp; Promotive Factors</a:t>
            </a:r>
            <a:endParaRPr lang="en-US" sz="4000" b="1" dirty="0">
              <a:solidFill>
                <a:schemeClr val="tx1"/>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a:xfrm>
            <a:off x="457200" y="1600200"/>
            <a:ext cx="9066810" cy="4525963"/>
          </a:xfrm>
        </p:spPr>
        <p:txBody>
          <a:bodyPr/>
          <a:lstStyle/>
          <a:p>
            <a:r>
              <a:rPr lang="en-US" dirty="0" smtClean="0">
                <a:latin typeface="Arial" panose="020B0604020202020204" pitchFamily="34" charset="0"/>
                <a:cs typeface="Arial" panose="020B0604020202020204" pitchFamily="34" charset="0"/>
              </a:rPr>
              <a:t>Youth Resilience</a:t>
            </a:r>
          </a:p>
          <a:p>
            <a:r>
              <a:rPr lang="en-US" dirty="0" smtClean="0">
                <a:latin typeface="Arial" panose="020B0604020202020204" pitchFamily="34" charset="0"/>
                <a:cs typeface="Arial" panose="020B0604020202020204" pitchFamily="34" charset="0"/>
              </a:rPr>
              <a:t>Social Connections</a:t>
            </a:r>
          </a:p>
          <a:p>
            <a:r>
              <a:rPr lang="en-US" dirty="0" smtClean="0">
                <a:latin typeface="Arial" panose="020B0604020202020204" pitchFamily="34" charset="0"/>
                <a:cs typeface="Arial" panose="020B0604020202020204" pitchFamily="34" charset="0"/>
              </a:rPr>
              <a:t>Knowledge of Adolescent Development</a:t>
            </a:r>
          </a:p>
          <a:p>
            <a:r>
              <a:rPr lang="en-US" dirty="0" smtClean="0">
                <a:latin typeface="Arial" panose="020B0604020202020204" pitchFamily="34" charset="0"/>
                <a:cs typeface="Arial" panose="020B0604020202020204" pitchFamily="34" charset="0"/>
              </a:rPr>
              <a:t>Concrete Support in Times of Need</a:t>
            </a:r>
          </a:p>
          <a:p>
            <a:r>
              <a:rPr lang="en-US" dirty="0" smtClean="0">
                <a:latin typeface="Arial" panose="020B0604020202020204" pitchFamily="34" charset="0"/>
                <a:cs typeface="Arial" panose="020B0604020202020204" pitchFamily="34" charset="0"/>
              </a:rPr>
              <a:t>Cognitive and Social – Emotional Competences</a:t>
            </a:r>
            <a:endParaRPr lang="en-US" dirty="0">
              <a:latin typeface="Arial" panose="020B0604020202020204" pitchFamily="34" charset="0"/>
              <a:cs typeface="Arial" panose="020B0604020202020204" pitchFamily="34" charset="0"/>
            </a:endParaRPr>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13</a:t>
            </a:fld>
            <a:endParaRPr lang="en-US" sz="1000" dirty="0"/>
          </a:p>
        </p:txBody>
      </p:sp>
    </p:spTree>
    <p:extLst>
      <p:ext uri="{BB962C8B-B14F-4D97-AF65-F5344CB8AC3E}">
        <p14:creationId xmlns:p14="http://schemas.microsoft.com/office/powerpoint/2010/main" val="94975513"/>
      </p:ext>
    </p:extLst>
  </p:cSld>
  <p:clrMapOvr>
    <a:masterClrMapping/>
  </p:clrMapOvr>
  <p:transition spd="slow">
    <p:cut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chor="b"/>
          <a:lstStyle/>
          <a:p>
            <a:r>
              <a:rPr lang="en-US" dirty="0" smtClean="0"/>
              <a:t/>
            </a:r>
            <a:br>
              <a:rPr lang="en-US" dirty="0" smtClean="0"/>
            </a:br>
            <a:r>
              <a:rPr lang="en-US" sz="2800" dirty="0" smtClean="0"/>
              <a:t> </a:t>
            </a:r>
            <a:r>
              <a:rPr lang="en-US" sz="3600" b="1" dirty="0" smtClean="0">
                <a:latin typeface="Arial" panose="020B0604020202020204" pitchFamily="34" charset="0"/>
                <a:cs typeface="Arial" panose="020B0604020202020204" pitchFamily="34" charset="0"/>
              </a:rPr>
              <a:t>Provider Narrative </a:t>
            </a:r>
            <a:br>
              <a:rPr lang="en-US" sz="3600" b="1" dirty="0" smtClean="0">
                <a:latin typeface="Arial" panose="020B0604020202020204" pitchFamily="34" charset="0"/>
                <a:cs typeface="Arial" panose="020B0604020202020204" pitchFamily="34" charset="0"/>
              </a:rPr>
            </a:br>
            <a:r>
              <a:rPr lang="en-US" sz="3600" b="1" dirty="0" smtClean="0">
                <a:latin typeface="Arial" panose="020B0604020202020204" pitchFamily="34" charset="0"/>
                <a:cs typeface="Arial" panose="020B0604020202020204" pitchFamily="34" charset="0"/>
              </a:rPr>
              <a:t>(Attachment D)</a:t>
            </a:r>
            <a:endParaRPr lang="en-US" sz="3600" b="1" dirty="0">
              <a:solidFill>
                <a:srgbClr val="1F497D"/>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a:xfrm>
            <a:off x="457200" y="1600200"/>
            <a:ext cx="8686800" cy="4525963"/>
          </a:xfrm>
        </p:spPr>
        <p:txBody>
          <a:bodyPr/>
          <a:lstStyle/>
          <a:p>
            <a:r>
              <a:rPr lang="en-US" sz="2400" dirty="0" smtClean="0">
                <a:latin typeface="Arial" panose="020B0604020202020204" pitchFamily="34" charset="0"/>
                <a:cs typeface="Arial" panose="020B0604020202020204" pitchFamily="34" charset="0"/>
              </a:rPr>
              <a:t>Please use the template provided for the Provider Narrative</a:t>
            </a:r>
          </a:p>
          <a:p>
            <a:r>
              <a:rPr lang="en-US" sz="2400" dirty="0" smtClean="0">
                <a:latin typeface="Arial" panose="020B0604020202020204" pitchFamily="34" charset="0"/>
                <a:cs typeface="Arial" panose="020B0604020202020204" pitchFamily="34" charset="0"/>
              </a:rPr>
              <a:t>Company Financial Information (Section 2.3.3)</a:t>
            </a:r>
          </a:p>
          <a:p>
            <a:pPr lvl="1"/>
            <a:r>
              <a:rPr lang="en-US" sz="2000" dirty="0" smtClean="0">
                <a:latin typeface="Arial" panose="020B0604020202020204" pitchFamily="34" charset="0"/>
                <a:cs typeface="Arial" panose="020B0604020202020204" pitchFamily="34" charset="0"/>
              </a:rPr>
              <a:t>Confidential information must be kept separate from the proposal in the electronic copies. </a:t>
            </a:r>
            <a:r>
              <a:rPr lang="en-US" sz="2000" dirty="0" smtClean="0">
                <a:solidFill>
                  <a:srgbClr val="FF0000"/>
                </a:solidFill>
                <a:latin typeface="Arial" panose="020B0604020202020204" pitchFamily="34" charset="0"/>
                <a:cs typeface="Arial" panose="020B0604020202020204" pitchFamily="34" charset="0"/>
              </a:rPr>
              <a:t>DCS recommends sending a “public” file that has the confidential information redacted (may be in </a:t>
            </a:r>
            <a:r>
              <a:rPr lang="en-US" sz="2000" dirty="0">
                <a:solidFill>
                  <a:srgbClr val="FF0000"/>
                </a:solidFill>
                <a:latin typeface="Arial" panose="020B0604020202020204" pitchFamily="34" charset="0"/>
                <a:cs typeface="Arial" panose="020B0604020202020204" pitchFamily="34" charset="0"/>
              </a:rPr>
              <a:t>P</a:t>
            </a:r>
            <a:r>
              <a:rPr lang="en-US" sz="2000" dirty="0" smtClean="0">
                <a:solidFill>
                  <a:srgbClr val="FF0000"/>
                </a:solidFill>
                <a:latin typeface="Arial" panose="020B0604020202020204" pitchFamily="34" charset="0"/>
                <a:cs typeface="Arial" panose="020B0604020202020204" pitchFamily="34" charset="0"/>
              </a:rPr>
              <a:t>DF format) and a “final” file that includes all required information (must be in format provided)</a:t>
            </a:r>
          </a:p>
          <a:p>
            <a:r>
              <a:rPr lang="en-US" sz="2400" dirty="0" smtClean="0">
                <a:latin typeface="Arial" panose="020B0604020202020204" pitchFamily="34" charset="0"/>
                <a:cs typeface="Arial" panose="020B0604020202020204" pitchFamily="34" charset="0"/>
              </a:rPr>
              <a:t>Contract Terms (</a:t>
            </a:r>
            <a:r>
              <a:rPr lang="en-US" sz="2400" dirty="0" smtClean="0">
                <a:latin typeface="Arial" panose="020B0604020202020204" pitchFamily="34" charset="0"/>
                <a:cs typeface="Arial" panose="020B0604020202020204" pitchFamily="34" charset="0"/>
              </a:rPr>
              <a:t>Section </a:t>
            </a:r>
            <a:r>
              <a:rPr lang="en-US" sz="2400" dirty="0" smtClean="0">
                <a:latin typeface="Arial" panose="020B0604020202020204" pitchFamily="34" charset="0"/>
                <a:cs typeface="Arial" panose="020B0604020202020204" pitchFamily="34" charset="0"/>
              </a:rPr>
              <a:t>2.3.5)</a:t>
            </a:r>
            <a:endParaRPr lang="en-US" sz="2400" dirty="0">
              <a:latin typeface="Arial" panose="020B0604020202020204" pitchFamily="34" charset="0"/>
              <a:cs typeface="Arial" panose="020B0604020202020204" pitchFamily="34" charset="0"/>
            </a:endParaRPr>
          </a:p>
          <a:p>
            <a:pPr lvl="1"/>
            <a:r>
              <a:rPr lang="en-US" sz="2000" dirty="0" smtClean="0">
                <a:latin typeface="Arial" panose="020B0604020202020204" pitchFamily="34" charset="0"/>
                <a:cs typeface="Arial" panose="020B0604020202020204" pitchFamily="34" charset="0"/>
              </a:rPr>
              <a:t>Respondent should review sample State contract and note exceptions of State mandatory and non-mandatory clauses in the Provider Narrative and Transmittal Letter</a:t>
            </a:r>
            <a:endParaRPr lang="en-US" sz="2000" dirty="0">
              <a:latin typeface="Arial" panose="020B0604020202020204" pitchFamily="34" charset="0"/>
              <a:cs typeface="Arial" panose="020B0604020202020204" pitchFamily="34" charset="0"/>
            </a:endParaRPr>
          </a:p>
          <a:p>
            <a:pPr marL="0" indent="0">
              <a:buNone/>
            </a:pPr>
            <a:r>
              <a:rPr lang="en-US" sz="2400" dirty="0" smtClean="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a:p>
            <a:endParaRPr lang="en-US" dirty="0" smtClean="0">
              <a:latin typeface="Arial" panose="020B0604020202020204" pitchFamily="34" charset="0"/>
              <a:cs typeface="Arial" panose="020B0604020202020204" pitchFamily="34" charset="0"/>
            </a:endParaRPr>
          </a:p>
          <a:p>
            <a:pPr>
              <a:buNone/>
            </a:pPr>
            <a:endParaRPr lang="en-US" sz="3600" dirty="0" smtClean="0">
              <a:latin typeface="Arial" panose="020B0604020202020204" pitchFamily="34" charset="0"/>
              <a:cs typeface="Arial" panose="020B0604020202020204" pitchFamily="34" charset="0"/>
            </a:endParaRPr>
          </a:p>
          <a:p>
            <a:pPr algn="ctr">
              <a:buNone/>
            </a:pPr>
            <a:r>
              <a:rPr lang="en-US" sz="3600" b="1" dirty="0" smtClean="0"/>
              <a:t> </a:t>
            </a:r>
            <a:endParaRPr lang="en-US" sz="3600" dirty="0" smtClean="0"/>
          </a:p>
          <a:p>
            <a:pPr lvl="1">
              <a:buNone/>
            </a:pPr>
            <a:r>
              <a:rPr lang="en-US" sz="3600" dirty="0" smtClean="0"/>
              <a:t> </a:t>
            </a:r>
          </a:p>
          <a:p>
            <a:endParaRPr lang="en-US" dirty="0" smtClean="0"/>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14</a:t>
            </a:fld>
            <a:endParaRPr lang="en-US" sz="1000" dirty="0"/>
          </a:p>
        </p:txBody>
      </p:sp>
    </p:spTree>
    <p:extLst>
      <p:ext uri="{BB962C8B-B14F-4D97-AF65-F5344CB8AC3E}">
        <p14:creationId xmlns:p14="http://schemas.microsoft.com/office/powerpoint/2010/main" val="140701319"/>
      </p:ext>
    </p:extLst>
  </p:cSld>
  <p:clrMapOvr>
    <a:masterClrMapping/>
  </p:clrMapOvr>
  <p:transition spd="slow">
    <p:cut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chor="b"/>
          <a:lstStyle/>
          <a:p>
            <a:r>
              <a:rPr lang="en-US" dirty="0" smtClean="0"/>
              <a:t/>
            </a:r>
            <a:br>
              <a:rPr lang="en-US" dirty="0" smtClean="0"/>
            </a:br>
            <a:r>
              <a:rPr lang="en-US" sz="2800" dirty="0" smtClean="0"/>
              <a:t> </a:t>
            </a:r>
            <a:r>
              <a:rPr lang="en-US" sz="3600" b="1" dirty="0" smtClean="0">
                <a:latin typeface="Arial" panose="020B0604020202020204" pitchFamily="34" charset="0"/>
                <a:cs typeface="Arial" panose="020B0604020202020204" pitchFamily="34" charset="0"/>
              </a:rPr>
              <a:t>Service Narrative </a:t>
            </a:r>
            <a:br>
              <a:rPr lang="en-US" sz="3600" b="1" dirty="0" smtClean="0">
                <a:latin typeface="Arial" panose="020B0604020202020204" pitchFamily="34" charset="0"/>
                <a:cs typeface="Arial" panose="020B0604020202020204" pitchFamily="34" charset="0"/>
              </a:rPr>
            </a:br>
            <a:r>
              <a:rPr lang="en-US" sz="3600" b="1" dirty="0" smtClean="0">
                <a:latin typeface="Arial" panose="020B0604020202020204" pitchFamily="34" charset="0"/>
                <a:cs typeface="Arial" panose="020B0604020202020204" pitchFamily="34" charset="0"/>
              </a:rPr>
              <a:t>(Attachment E)</a:t>
            </a:r>
            <a:endParaRPr lang="en-US" sz="3600" b="1" dirty="0">
              <a:solidFill>
                <a:srgbClr val="1F497D"/>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a:xfrm>
            <a:off x="457200" y="1600200"/>
            <a:ext cx="8579922" cy="4525963"/>
          </a:xfrm>
        </p:spPr>
        <p:txBody>
          <a:bodyPr/>
          <a:lstStyle/>
          <a:p>
            <a:r>
              <a:rPr lang="en-US" sz="2400" dirty="0" smtClean="0">
                <a:latin typeface="Arial" panose="020B0604020202020204" pitchFamily="34" charset="0"/>
                <a:cs typeface="Arial" panose="020B0604020202020204" pitchFamily="34" charset="0"/>
              </a:rPr>
              <a:t>Please use the template provided for the Service Narrative</a:t>
            </a:r>
          </a:p>
          <a:p>
            <a:pPr marL="0" indent="0">
              <a:buNone/>
            </a:pPr>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Where appropriate, supporting documentation may be submitted as an attachment and referenced by a page and paragraph number. </a:t>
            </a:r>
          </a:p>
          <a:p>
            <a:pPr marL="0" indent="0">
              <a:buNone/>
            </a:pPr>
            <a:endParaRPr lang="en-US" sz="20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Brokerage of Services / Collaboration (Section 2.4.6)</a:t>
            </a:r>
            <a:endParaRPr lang="en-US" sz="2400" dirty="0">
              <a:latin typeface="Arial" panose="020B0604020202020204" pitchFamily="34" charset="0"/>
              <a:cs typeface="Arial" panose="020B0604020202020204" pitchFamily="34" charset="0"/>
            </a:endParaRPr>
          </a:p>
          <a:p>
            <a:pPr lvl="1"/>
            <a:r>
              <a:rPr lang="en-US" sz="2000" dirty="0" smtClean="0">
                <a:latin typeface="Arial" panose="020B0604020202020204" pitchFamily="34" charset="0"/>
                <a:cs typeface="Arial" panose="020B0604020202020204" pitchFamily="34" charset="0"/>
              </a:rPr>
              <a:t>When responding to letter A, respondents must also use attachment K, Broker Partnership Form) in addition to completing this section.</a:t>
            </a:r>
            <a:endParaRPr lang="en-US" sz="2000" dirty="0">
              <a:latin typeface="Arial" panose="020B0604020202020204" pitchFamily="34" charset="0"/>
              <a:cs typeface="Arial" panose="020B0604020202020204" pitchFamily="34" charset="0"/>
            </a:endParaRPr>
          </a:p>
          <a:p>
            <a:pPr marL="0" indent="0">
              <a:buNone/>
            </a:pPr>
            <a:r>
              <a:rPr lang="en-US" sz="2400" dirty="0" smtClean="0">
                <a:latin typeface="Arial" panose="020B0604020202020204" pitchFamily="34" charset="0"/>
                <a:cs typeface="Arial" panose="020B0604020202020204" pitchFamily="34" charset="0"/>
              </a:rPr>
              <a:t> </a:t>
            </a:r>
            <a:endParaRPr lang="en-US" dirty="0" smtClean="0">
              <a:latin typeface="Arial" panose="020B0604020202020204" pitchFamily="34" charset="0"/>
              <a:cs typeface="Arial" panose="020B0604020202020204" pitchFamily="34" charset="0"/>
            </a:endParaRPr>
          </a:p>
          <a:p>
            <a:pPr>
              <a:buNone/>
            </a:pPr>
            <a:endParaRPr lang="en-US" sz="3600" dirty="0" smtClean="0">
              <a:latin typeface="Arial" panose="020B0604020202020204" pitchFamily="34" charset="0"/>
              <a:cs typeface="Arial" panose="020B0604020202020204" pitchFamily="34" charset="0"/>
            </a:endParaRPr>
          </a:p>
          <a:p>
            <a:pPr algn="ctr">
              <a:buNone/>
            </a:pPr>
            <a:r>
              <a:rPr lang="en-US" sz="3600" b="1" dirty="0" smtClean="0"/>
              <a:t> </a:t>
            </a:r>
            <a:endParaRPr lang="en-US" sz="3600" dirty="0" smtClean="0"/>
          </a:p>
          <a:p>
            <a:pPr lvl="1">
              <a:buNone/>
            </a:pPr>
            <a:r>
              <a:rPr lang="en-US" sz="3600" dirty="0" smtClean="0"/>
              <a:t> </a:t>
            </a:r>
          </a:p>
          <a:p>
            <a:endParaRPr lang="en-US" dirty="0" smtClean="0"/>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15</a:t>
            </a:fld>
            <a:endParaRPr lang="en-US" sz="1000" dirty="0"/>
          </a:p>
        </p:txBody>
      </p:sp>
    </p:spTree>
    <p:extLst>
      <p:ext uri="{BB962C8B-B14F-4D97-AF65-F5344CB8AC3E}">
        <p14:creationId xmlns:p14="http://schemas.microsoft.com/office/powerpoint/2010/main" val="1411389279"/>
      </p:ext>
    </p:extLst>
  </p:cSld>
  <p:clrMapOvr>
    <a:masterClrMapping/>
  </p:clrMapOvr>
  <p:transition spd="slow">
    <p:cut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chor="ctr"/>
          <a:lstStyle/>
          <a:p>
            <a:r>
              <a:rPr lang="en-US" sz="3600" b="1" dirty="0" smtClean="0">
                <a:solidFill>
                  <a:schemeClr val="tx1"/>
                </a:solidFill>
                <a:latin typeface="Arial" panose="020B0604020202020204" pitchFamily="34" charset="0"/>
                <a:cs typeface="Arial" panose="020B0604020202020204" pitchFamily="34" charset="0"/>
              </a:rPr>
              <a:t>Budget</a:t>
            </a:r>
            <a:br>
              <a:rPr lang="en-US" sz="3600" b="1" dirty="0" smtClean="0">
                <a:solidFill>
                  <a:schemeClr val="tx1"/>
                </a:solidFill>
                <a:latin typeface="Arial" panose="020B0604020202020204" pitchFamily="34" charset="0"/>
                <a:cs typeface="Arial" panose="020B0604020202020204" pitchFamily="34" charset="0"/>
              </a:rPr>
            </a:br>
            <a:r>
              <a:rPr lang="en-US" sz="3600" b="1" dirty="0" smtClean="0">
                <a:solidFill>
                  <a:schemeClr val="tx1"/>
                </a:solidFill>
                <a:latin typeface="Arial" panose="020B0604020202020204" pitchFamily="34" charset="0"/>
                <a:cs typeface="Arial" panose="020B0604020202020204" pitchFamily="34" charset="0"/>
              </a:rPr>
              <a:t>(Attachment C)</a:t>
            </a:r>
            <a:endParaRPr lang="en-US" sz="3600" b="1" dirty="0">
              <a:solidFill>
                <a:schemeClr val="tx1"/>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a:xfrm>
            <a:off x="457200" y="1600200"/>
            <a:ext cx="8069283" cy="4812475"/>
          </a:xfrm>
        </p:spPr>
        <p:txBody>
          <a:bodyPr/>
          <a:lstStyle/>
          <a:p>
            <a:pPr>
              <a:buNone/>
            </a:pPr>
            <a:r>
              <a:rPr lang="en-US" sz="2400" dirty="0" smtClean="0">
                <a:latin typeface="Arial" panose="020B0604020202020204" pitchFamily="34" charset="0"/>
                <a:cs typeface="Arial" panose="020B0604020202020204" pitchFamily="34" charset="0"/>
              </a:rPr>
              <a:t>Older Youth Services is categorized in </a:t>
            </a:r>
            <a:r>
              <a:rPr lang="en-US" sz="2400" u="sng" dirty="0" smtClean="0">
                <a:latin typeface="Arial" panose="020B0604020202020204" pitchFamily="34" charset="0"/>
                <a:cs typeface="Arial" panose="020B0604020202020204" pitchFamily="34" charset="0"/>
              </a:rPr>
              <a:t>three</a:t>
            </a:r>
            <a:r>
              <a:rPr lang="en-US" sz="2400" dirty="0" smtClean="0">
                <a:latin typeface="Arial" panose="020B0604020202020204" pitchFamily="34" charset="0"/>
                <a:cs typeface="Arial" panose="020B0604020202020204" pitchFamily="34" charset="0"/>
              </a:rPr>
              <a:t> budget types. </a:t>
            </a:r>
          </a:p>
          <a:p>
            <a:pPr lvl="1"/>
            <a:r>
              <a:rPr lang="en-US" sz="2000" dirty="0" smtClean="0">
                <a:latin typeface="Arial" panose="020B0604020202020204" pitchFamily="34" charset="0"/>
                <a:cs typeface="Arial" panose="020B0604020202020204" pitchFamily="34" charset="0"/>
              </a:rPr>
              <a:t>Budget 1: Chafee IL Services – Older Youth Services</a:t>
            </a:r>
          </a:p>
          <a:p>
            <a:pPr lvl="1"/>
            <a:r>
              <a:rPr lang="en-US" sz="2000" dirty="0" smtClean="0">
                <a:latin typeface="Arial" panose="020B0604020202020204" pitchFamily="34" charset="0"/>
                <a:cs typeface="Arial" panose="020B0604020202020204" pitchFamily="34" charset="0"/>
              </a:rPr>
              <a:t>Budget 2: Collaborative Care – Placement and Supervision </a:t>
            </a:r>
          </a:p>
          <a:p>
            <a:pPr lvl="1"/>
            <a:r>
              <a:rPr lang="en-US" sz="2000" dirty="0" smtClean="0">
                <a:latin typeface="Arial" panose="020B0604020202020204" pitchFamily="34" charset="0"/>
                <a:cs typeface="Arial" panose="020B0604020202020204" pitchFamily="34" charset="0"/>
              </a:rPr>
              <a:t>Budget 4: Chafee IL Services – Voluntary Services</a:t>
            </a:r>
          </a:p>
          <a:p>
            <a:pPr lvl="1"/>
            <a:endParaRPr lang="en-US" sz="2000" dirty="0" smtClean="0">
              <a:latin typeface="Arial" panose="020B0604020202020204" pitchFamily="34" charset="0"/>
              <a:cs typeface="Arial" panose="020B0604020202020204" pitchFamily="34" charset="0"/>
            </a:endParaRPr>
          </a:p>
          <a:p>
            <a:pPr marL="57150" indent="0">
              <a:buNone/>
            </a:pPr>
            <a:r>
              <a:rPr lang="en-US" sz="2400" dirty="0" smtClean="0">
                <a:latin typeface="Arial" panose="020B0604020202020204" pitchFamily="34" charset="0"/>
                <a:cs typeface="Arial" panose="020B0604020202020204" pitchFamily="34" charset="0"/>
              </a:rPr>
              <a:t>Respondents will complete the budget template for each assigned OYS category. </a:t>
            </a:r>
          </a:p>
          <a:p>
            <a:pPr marL="800100" lvl="1"/>
            <a:r>
              <a:rPr lang="en-US" sz="2000" dirty="0" smtClean="0">
                <a:latin typeface="Arial" panose="020B0604020202020204" pitchFamily="34" charset="0"/>
                <a:cs typeface="Arial" panose="020B0604020202020204" pitchFamily="34" charset="0"/>
              </a:rPr>
              <a:t>Budget Template attachment C (Budget 1: Chafee Independent Living Services)</a:t>
            </a:r>
          </a:p>
          <a:p>
            <a:pPr marL="800100" lvl="1"/>
            <a:r>
              <a:rPr lang="en-US" sz="2000" dirty="0" smtClean="0">
                <a:latin typeface="Arial" panose="020B0604020202020204" pitchFamily="34" charset="0"/>
                <a:cs typeface="Arial" panose="020B0604020202020204" pitchFamily="34" charset="0"/>
              </a:rPr>
              <a:t>Budget Template attachment C1 (Budget 2: Collaborative Care Placement and Supervision</a:t>
            </a:r>
          </a:p>
          <a:p>
            <a:pPr marL="800100" lvl="1"/>
            <a:r>
              <a:rPr lang="en-US" sz="2000" dirty="0" smtClean="0">
                <a:latin typeface="Arial" panose="020B0604020202020204" pitchFamily="34" charset="0"/>
                <a:cs typeface="Arial" panose="020B0604020202020204" pitchFamily="34" charset="0"/>
              </a:rPr>
              <a:t>Budget Template attachment C2 (Budget 4: Chafee Independent Living Voluntary Services</a:t>
            </a:r>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16</a:t>
            </a:fld>
            <a:endParaRPr lang="en-US" sz="1000" dirty="0"/>
          </a:p>
        </p:txBody>
      </p:sp>
    </p:spTree>
    <p:extLst>
      <p:ext uri="{BB962C8B-B14F-4D97-AF65-F5344CB8AC3E}">
        <p14:creationId xmlns:p14="http://schemas.microsoft.com/office/powerpoint/2010/main" val="3057430709"/>
      </p:ext>
    </p:extLst>
  </p:cSld>
  <p:clrMapOvr>
    <a:masterClrMapping/>
  </p:clrMapOvr>
  <p:transition spd="slow">
    <p:cut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9012"/>
            <a:ext cx="8229600" cy="1143000"/>
          </a:xfrm>
        </p:spPr>
        <p:style>
          <a:lnRef idx="1">
            <a:schemeClr val="accent1"/>
          </a:lnRef>
          <a:fillRef idx="2">
            <a:schemeClr val="accent1"/>
          </a:fillRef>
          <a:effectRef idx="1">
            <a:schemeClr val="accent1"/>
          </a:effectRef>
          <a:fontRef idx="minor">
            <a:schemeClr val="dk1"/>
          </a:fontRef>
        </p:style>
        <p:txBody>
          <a:bodyPr anchor="b"/>
          <a:lstStyle/>
          <a:p>
            <a:r>
              <a:rPr lang="en-US" dirty="0" smtClean="0"/>
              <a:t/>
            </a:r>
            <a:br>
              <a:rPr lang="en-US" dirty="0" smtClean="0"/>
            </a:br>
            <a:r>
              <a:rPr lang="en-US" sz="2800" dirty="0" smtClean="0"/>
              <a:t> </a:t>
            </a:r>
            <a:r>
              <a:rPr lang="en-US" sz="4000" b="1" dirty="0" smtClean="0">
                <a:latin typeface="Arial" panose="020B0604020202020204" pitchFamily="34" charset="0"/>
                <a:cs typeface="Arial" panose="020B0604020202020204" pitchFamily="34" charset="0"/>
              </a:rPr>
              <a:t>Proposal Preparation</a:t>
            </a:r>
            <a:endParaRPr lang="en-US" sz="4000" b="1" dirty="0">
              <a:solidFill>
                <a:srgbClr val="1F497D"/>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p:txBody>
          <a:bodyPr/>
          <a:lstStyle/>
          <a:p>
            <a:r>
              <a:rPr lang="en-US" sz="2800" dirty="0" smtClean="0">
                <a:latin typeface="Arial" panose="020B0604020202020204" pitchFamily="34" charset="0"/>
                <a:cs typeface="Arial" panose="020B0604020202020204" pitchFamily="34" charset="0"/>
              </a:rPr>
              <a:t>When submitting your response, please create a separate electronic folder for each section.</a:t>
            </a:r>
          </a:p>
          <a:p>
            <a:r>
              <a:rPr lang="en-US" sz="2800" dirty="0" smtClean="0">
                <a:latin typeface="Arial" panose="020B0604020202020204" pitchFamily="34" charset="0"/>
                <a:cs typeface="Arial" panose="020B0604020202020204" pitchFamily="34" charset="0"/>
              </a:rPr>
              <a:t>The folder should contain all of the pertinent files for each section</a:t>
            </a:r>
          </a:p>
          <a:p>
            <a:r>
              <a:rPr lang="en-US" sz="2800" dirty="0" smtClean="0">
                <a:latin typeface="Arial" panose="020B0604020202020204" pitchFamily="34" charset="0"/>
                <a:cs typeface="Arial" panose="020B0604020202020204" pitchFamily="34" charset="0"/>
              </a:rPr>
              <a:t>Your proposal may be deemed as non-responsive if these instructions are not followed.</a:t>
            </a:r>
          </a:p>
          <a:p>
            <a:pPr marL="0" indent="0">
              <a:buNone/>
            </a:pPr>
            <a:r>
              <a:rPr lang="en-US" sz="2800" dirty="0" smtClean="0">
                <a:latin typeface="Arial" panose="020B0604020202020204" pitchFamily="34" charset="0"/>
                <a:cs typeface="Arial" panose="020B0604020202020204" pitchFamily="34" charset="0"/>
              </a:rPr>
              <a:t> </a:t>
            </a:r>
          </a:p>
          <a:p>
            <a:pPr marL="457200" lvl="1" indent="0" algn="ctr">
              <a:buNone/>
            </a:pPr>
            <a:r>
              <a:rPr lang="en-US" sz="2000" dirty="0" smtClean="0">
                <a:latin typeface="Arial" panose="020B0604020202020204" pitchFamily="34" charset="0"/>
                <a:cs typeface="Arial" panose="020B0604020202020204" pitchFamily="34" charset="0"/>
              </a:rPr>
              <a:t>Example: Transmittal letter, Provider Narrative, Service Narrative, Budget, MWDB forms, IVOSB forms, IEI forms, etc.</a:t>
            </a:r>
            <a:endParaRPr lang="en-US" sz="2000" dirty="0">
              <a:latin typeface="Arial" panose="020B0604020202020204" pitchFamily="34" charset="0"/>
              <a:cs typeface="Arial" panose="020B0604020202020204" pitchFamily="34" charset="0"/>
            </a:endParaRPr>
          </a:p>
          <a:p>
            <a:endParaRPr lang="en-US" dirty="0" smtClean="0">
              <a:latin typeface="Arial" panose="020B0604020202020204" pitchFamily="34" charset="0"/>
              <a:cs typeface="Arial" panose="020B0604020202020204" pitchFamily="34" charset="0"/>
            </a:endParaRPr>
          </a:p>
          <a:p>
            <a:pPr>
              <a:buNone/>
            </a:pPr>
            <a:endParaRPr lang="en-US" sz="3600" dirty="0" smtClean="0">
              <a:latin typeface="Arial" panose="020B0604020202020204" pitchFamily="34" charset="0"/>
              <a:cs typeface="Arial" panose="020B0604020202020204" pitchFamily="34" charset="0"/>
            </a:endParaRPr>
          </a:p>
          <a:p>
            <a:pPr algn="ctr">
              <a:buNone/>
            </a:pPr>
            <a:r>
              <a:rPr lang="en-US" sz="3600" b="1" dirty="0" smtClean="0"/>
              <a:t> </a:t>
            </a:r>
            <a:endParaRPr lang="en-US" sz="3600" dirty="0" smtClean="0"/>
          </a:p>
          <a:p>
            <a:pPr lvl="1">
              <a:buNone/>
            </a:pPr>
            <a:r>
              <a:rPr lang="en-US" sz="3600" dirty="0" smtClean="0"/>
              <a:t> </a:t>
            </a:r>
          </a:p>
          <a:p>
            <a:endParaRPr lang="en-US" dirty="0" smtClean="0"/>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17</a:t>
            </a:fld>
            <a:endParaRPr lang="en-US" sz="1000" dirty="0"/>
          </a:p>
        </p:txBody>
      </p:sp>
    </p:spTree>
    <p:extLst>
      <p:ext uri="{BB962C8B-B14F-4D97-AF65-F5344CB8AC3E}">
        <p14:creationId xmlns:p14="http://schemas.microsoft.com/office/powerpoint/2010/main" val="3836745500"/>
      </p:ext>
    </p:extLst>
  </p:cSld>
  <p:clrMapOvr>
    <a:masterClrMapping/>
  </p:clrMapOvr>
  <p:transition spd="slow">
    <p:cut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9012"/>
            <a:ext cx="8229600" cy="1143000"/>
          </a:xfrm>
        </p:spPr>
        <p:style>
          <a:lnRef idx="1">
            <a:schemeClr val="accent1"/>
          </a:lnRef>
          <a:fillRef idx="2">
            <a:schemeClr val="accent1"/>
          </a:fillRef>
          <a:effectRef idx="1">
            <a:schemeClr val="accent1"/>
          </a:effectRef>
          <a:fontRef idx="minor">
            <a:schemeClr val="dk1"/>
          </a:fontRef>
        </p:style>
        <p:txBody>
          <a:bodyPr anchor="b"/>
          <a:lstStyle/>
          <a:p>
            <a:r>
              <a:rPr lang="en-US" dirty="0" smtClean="0"/>
              <a:t/>
            </a:r>
            <a:br>
              <a:rPr lang="en-US" dirty="0" smtClean="0"/>
            </a:br>
            <a:r>
              <a:rPr lang="en-US" sz="2800" dirty="0" smtClean="0"/>
              <a:t> </a:t>
            </a:r>
            <a:r>
              <a:rPr lang="en-US" sz="4000" b="1" dirty="0" smtClean="0">
                <a:latin typeface="Arial" panose="020B0604020202020204" pitchFamily="34" charset="0"/>
                <a:cs typeface="Arial" panose="020B0604020202020204" pitchFamily="34" charset="0"/>
              </a:rPr>
              <a:t>Evaluation Criteria</a:t>
            </a:r>
            <a:endParaRPr lang="en-US" sz="4000" b="1" dirty="0">
              <a:solidFill>
                <a:srgbClr val="1F497D"/>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p:txBody>
          <a:bodyPr/>
          <a:lstStyle/>
          <a:p>
            <a:pPr marL="0" indent="0" algn="ctr">
              <a:buNone/>
            </a:pPr>
            <a:endParaRPr lang="en-US" dirty="0" smtClean="0">
              <a:latin typeface="Arial" panose="020B0604020202020204" pitchFamily="34" charset="0"/>
              <a:cs typeface="Arial" panose="020B0604020202020204" pitchFamily="34" charset="0"/>
            </a:endParaRPr>
          </a:p>
          <a:p>
            <a:pPr>
              <a:buNone/>
            </a:pPr>
            <a:endParaRPr lang="en-US" sz="3600" dirty="0" smtClean="0">
              <a:latin typeface="Arial" panose="020B0604020202020204" pitchFamily="34" charset="0"/>
              <a:cs typeface="Arial" panose="020B0604020202020204" pitchFamily="34" charset="0"/>
            </a:endParaRPr>
          </a:p>
          <a:p>
            <a:pPr algn="ctr">
              <a:buNone/>
            </a:pPr>
            <a:r>
              <a:rPr lang="en-US" sz="3600" b="1" dirty="0" smtClean="0"/>
              <a:t> </a:t>
            </a:r>
            <a:endParaRPr lang="en-US" sz="3600" dirty="0" smtClean="0"/>
          </a:p>
          <a:p>
            <a:pPr lvl="1">
              <a:buNone/>
            </a:pPr>
            <a:r>
              <a:rPr lang="en-US" sz="3600" dirty="0" smtClean="0"/>
              <a:t> </a:t>
            </a:r>
          </a:p>
          <a:p>
            <a:endParaRPr lang="en-US" dirty="0" smtClean="0"/>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18</a:t>
            </a:fld>
            <a:endParaRPr lang="en-US" sz="1000" dirty="0"/>
          </a:p>
        </p:txBody>
      </p:sp>
      <p:graphicFrame>
        <p:nvGraphicFramePr>
          <p:cNvPr id="3" name="Table 2"/>
          <p:cNvGraphicFramePr>
            <a:graphicFrameLocks noGrp="1"/>
          </p:cNvGraphicFramePr>
          <p:nvPr>
            <p:extLst>
              <p:ext uri="{D42A27DB-BD31-4B8C-83A1-F6EECF244321}">
                <p14:modId xmlns:p14="http://schemas.microsoft.com/office/powerpoint/2010/main" val="1479257273"/>
              </p:ext>
            </p:extLst>
          </p:nvPr>
        </p:nvGraphicFramePr>
        <p:xfrm>
          <a:off x="1282535" y="1757543"/>
          <a:ext cx="6935190" cy="4156368"/>
        </p:xfrm>
        <a:graphic>
          <a:graphicData uri="http://schemas.openxmlformats.org/drawingml/2006/table">
            <a:tbl>
              <a:tblPr>
                <a:tableStyleId>{69CF1AB2-1976-4502-BF36-3FF5EA218861}</a:tableStyleId>
              </a:tblPr>
              <a:tblGrid>
                <a:gridCol w="3479470"/>
                <a:gridCol w="3455720"/>
              </a:tblGrid>
              <a:tr h="692728">
                <a:tc>
                  <a:txBody>
                    <a:bodyPr/>
                    <a:lstStyle/>
                    <a:p>
                      <a:pPr marL="0" marR="0" algn="ctr">
                        <a:spcBef>
                          <a:spcPts val="0"/>
                        </a:spcBef>
                        <a:spcAft>
                          <a:spcPts val="0"/>
                        </a:spcAft>
                      </a:pPr>
                      <a:r>
                        <a:rPr lang="en-US" sz="1200" dirty="0">
                          <a:effectLst/>
                        </a:rPr>
                        <a:t>Criteria</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dirty="0">
                          <a:effectLst/>
                        </a:rPr>
                        <a:t>Points</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tc>
              </a:tr>
              <a:tr h="692728">
                <a:tc>
                  <a:txBody>
                    <a:bodyPr/>
                    <a:lstStyle/>
                    <a:p>
                      <a:pPr marL="211455" marR="0" indent="-211455">
                        <a:spcBef>
                          <a:spcPts val="0"/>
                        </a:spcBef>
                        <a:spcAft>
                          <a:spcPts val="0"/>
                        </a:spcAft>
                      </a:pPr>
                      <a:r>
                        <a:rPr lang="en-US" sz="1200" spc="-10" dirty="0">
                          <a:effectLst/>
                        </a:rPr>
                        <a:t>1.  Adherence to Mandatory Requirements</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dirty="0">
                          <a:effectLst/>
                        </a:rPr>
                        <a:t>Pass/Fail</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r>
              <a:tr h="692728">
                <a:tc>
                  <a:txBody>
                    <a:bodyPr/>
                    <a:lstStyle/>
                    <a:p>
                      <a:pPr marL="211455" marR="0" indent="-211455">
                        <a:spcBef>
                          <a:spcPts val="0"/>
                        </a:spcBef>
                        <a:spcAft>
                          <a:spcPts val="0"/>
                        </a:spcAft>
                      </a:pPr>
                      <a:r>
                        <a:rPr lang="en-US" sz="1200" dirty="0">
                          <a:effectLst/>
                        </a:rPr>
                        <a:t>2.  Provider Narrative</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dirty="0">
                          <a:effectLst/>
                        </a:rPr>
                        <a:t>5 available points</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r>
              <a:tr h="692728">
                <a:tc>
                  <a:txBody>
                    <a:bodyPr/>
                    <a:lstStyle/>
                    <a:p>
                      <a:pPr marL="211455" marR="0" indent="-211455">
                        <a:spcBef>
                          <a:spcPts val="0"/>
                        </a:spcBef>
                        <a:spcAft>
                          <a:spcPts val="0"/>
                        </a:spcAft>
                      </a:pPr>
                      <a:r>
                        <a:rPr lang="en-US" sz="1200" dirty="0">
                          <a:effectLst/>
                        </a:rPr>
                        <a:t>3. Service Narrative</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dirty="0">
                          <a:effectLst/>
                        </a:rPr>
                        <a:t>70 available points</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r>
              <a:tr h="692728">
                <a:tc>
                  <a:txBody>
                    <a:bodyPr/>
                    <a:lstStyle/>
                    <a:p>
                      <a:pPr marL="211455" marR="0" indent="-211455">
                        <a:spcBef>
                          <a:spcPts val="0"/>
                        </a:spcBef>
                        <a:spcAft>
                          <a:spcPts val="0"/>
                        </a:spcAft>
                      </a:pPr>
                      <a:r>
                        <a:rPr lang="en-US" sz="1200" dirty="0">
                          <a:effectLst/>
                        </a:rPr>
                        <a:t>4.  Budget</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dirty="0">
                          <a:effectLst/>
                        </a:rPr>
                        <a:t>25 available points</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r>
              <a:tr h="692728">
                <a:tc>
                  <a:txBody>
                    <a:bodyPr/>
                    <a:lstStyle/>
                    <a:p>
                      <a:pPr marL="0" marR="0">
                        <a:spcBef>
                          <a:spcPts val="0"/>
                        </a:spcBef>
                        <a:spcAft>
                          <a:spcPts val="0"/>
                        </a:spcAft>
                      </a:pPr>
                      <a:r>
                        <a:rPr lang="en-US" sz="1200" dirty="0">
                          <a:effectLst/>
                        </a:rPr>
                        <a:t>Total Minimum Score</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dirty="0" smtClean="0">
                          <a:effectLst/>
                        </a:rPr>
                        <a:t>100</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r>
            </a:tbl>
          </a:graphicData>
        </a:graphic>
      </p:graphicFrame>
    </p:spTree>
    <p:extLst>
      <p:ext uri="{BB962C8B-B14F-4D97-AF65-F5344CB8AC3E}">
        <p14:creationId xmlns:p14="http://schemas.microsoft.com/office/powerpoint/2010/main" val="2348724585"/>
      </p:ext>
    </p:extLst>
  </p:cSld>
  <p:clrMapOvr>
    <a:masterClrMapping/>
  </p:clrMapOvr>
  <p:transition spd="slow">
    <p:cut thruBlk="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19772"/>
          </a:xfrm>
        </p:spPr>
        <p:style>
          <a:lnRef idx="1">
            <a:schemeClr val="accent1"/>
          </a:lnRef>
          <a:fillRef idx="2">
            <a:schemeClr val="accent1"/>
          </a:fillRef>
          <a:effectRef idx="1">
            <a:schemeClr val="accent1"/>
          </a:effectRef>
          <a:fontRef idx="minor">
            <a:schemeClr val="dk1"/>
          </a:fontRef>
        </p:style>
        <p:txBody>
          <a:bodyPr anchor="b"/>
          <a:lstStyle/>
          <a:p>
            <a:r>
              <a:rPr lang="en-US" sz="2800" b="1" dirty="0" smtClean="0">
                <a:latin typeface="Arial" panose="020B0604020202020204" pitchFamily="34" charset="0"/>
                <a:cs typeface="Arial" panose="020B0604020202020204" pitchFamily="34" charset="0"/>
              </a:rPr>
              <a:t>IDOA Procurement</a:t>
            </a:r>
            <a:endParaRPr lang="en-US" sz="2800" b="1" dirty="0">
              <a:solidFill>
                <a:srgbClr val="1F497D"/>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a:xfrm>
            <a:off x="457200" y="1638795"/>
            <a:ext cx="7998031" cy="4678878"/>
          </a:xfrm>
        </p:spPr>
        <p:txBody>
          <a:bodyPr/>
          <a:lstStyle/>
          <a:p>
            <a:pPr lvl="0" algn="ctr" eaLnBrk="1" fontAlgn="auto" hangingPunct="1">
              <a:lnSpc>
                <a:spcPct val="80000"/>
              </a:lnSpc>
              <a:spcAft>
                <a:spcPts val="0"/>
              </a:spcAft>
              <a:buNone/>
            </a:pPr>
            <a:r>
              <a:rPr lang="en-US" sz="1600" b="1" dirty="0">
                <a:solidFill>
                  <a:prstClr val="black"/>
                </a:solidFill>
              </a:rPr>
              <a:t>IDOA PROCUREMENT LINKS AND NUMBERS</a:t>
            </a:r>
            <a:endParaRPr lang="en-US" sz="1600" b="1" dirty="0">
              <a:solidFill>
                <a:prstClr val="black"/>
              </a:solidFill>
              <a:hlinkClick r:id="rId3"/>
            </a:endParaRPr>
          </a:p>
          <a:p>
            <a:pPr lvl="0" algn="ctr" eaLnBrk="1" fontAlgn="auto" hangingPunct="1">
              <a:lnSpc>
                <a:spcPct val="80000"/>
              </a:lnSpc>
              <a:spcAft>
                <a:spcPts val="0"/>
              </a:spcAft>
              <a:buNone/>
            </a:pPr>
            <a:r>
              <a:rPr lang="en-US" sz="1600" b="1" dirty="0">
                <a:solidFill>
                  <a:prstClr val="black"/>
                </a:solidFill>
                <a:hlinkClick r:id="rId3"/>
              </a:rPr>
              <a:t>http://www.in.gov/idoa/2354.htm</a:t>
            </a:r>
            <a:endParaRPr lang="en-US" sz="1600" b="1" dirty="0">
              <a:solidFill>
                <a:prstClr val="black"/>
              </a:solidFill>
            </a:endParaRPr>
          </a:p>
          <a:p>
            <a:pPr lvl="0" algn="ctr" eaLnBrk="1" fontAlgn="auto" hangingPunct="1">
              <a:lnSpc>
                <a:spcPct val="80000"/>
              </a:lnSpc>
              <a:spcAft>
                <a:spcPts val="0"/>
              </a:spcAft>
              <a:buNone/>
            </a:pPr>
            <a:r>
              <a:rPr lang="en-US" sz="1600" b="1" dirty="0">
                <a:solidFill>
                  <a:prstClr val="black"/>
                </a:solidFill>
              </a:rPr>
              <a:t>1-877-77BUYIN (8946) For Vendor Registration Questions</a:t>
            </a:r>
            <a:endParaRPr lang="en-US" sz="1600" b="1" dirty="0">
              <a:solidFill>
                <a:prstClr val="black"/>
              </a:solidFill>
              <a:hlinkClick r:id="rId4"/>
            </a:endParaRPr>
          </a:p>
          <a:p>
            <a:pPr lvl="0" algn="ctr" eaLnBrk="1" fontAlgn="auto" hangingPunct="1">
              <a:lnSpc>
                <a:spcPct val="80000"/>
              </a:lnSpc>
              <a:spcAft>
                <a:spcPts val="0"/>
              </a:spcAft>
              <a:buNone/>
            </a:pPr>
            <a:r>
              <a:rPr lang="en-US" sz="1600" b="1" dirty="0">
                <a:solidFill>
                  <a:prstClr val="black"/>
                </a:solidFill>
                <a:hlinkClick r:id="rId4"/>
              </a:rPr>
              <a:t>http://www.in.gov/idoa/2464.htm</a:t>
            </a:r>
            <a:endParaRPr lang="en-US" sz="1600" b="1" dirty="0">
              <a:solidFill>
                <a:prstClr val="black"/>
              </a:solidFill>
            </a:endParaRPr>
          </a:p>
          <a:p>
            <a:pPr lvl="0" algn="ctr" eaLnBrk="1" fontAlgn="auto" hangingPunct="1">
              <a:lnSpc>
                <a:spcPct val="80000"/>
              </a:lnSpc>
              <a:spcAft>
                <a:spcPts val="0"/>
              </a:spcAft>
              <a:buNone/>
            </a:pPr>
            <a:r>
              <a:rPr lang="en-US" sz="1600" b="1" dirty="0">
                <a:solidFill>
                  <a:prstClr val="black"/>
                </a:solidFill>
              </a:rPr>
              <a:t>For Inquiries Regarding Substantial Indiana Economic Impact</a:t>
            </a:r>
          </a:p>
          <a:p>
            <a:pPr lvl="0" eaLnBrk="1" fontAlgn="auto" hangingPunct="1">
              <a:lnSpc>
                <a:spcPct val="80000"/>
              </a:lnSpc>
              <a:spcAft>
                <a:spcPts val="0"/>
              </a:spcAft>
              <a:buFontTx/>
              <a:buAutoNum type="alphaUcPeriod"/>
            </a:pPr>
            <a:r>
              <a:rPr lang="en-US" sz="1600" b="1" dirty="0">
                <a:solidFill>
                  <a:prstClr val="black"/>
                </a:solidFill>
                <a:hlinkClick r:id="rId5"/>
              </a:rPr>
              <a:t>http://www.in.gov/idoa/2467.htm</a:t>
            </a:r>
            <a:endParaRPr lang="en-US" sz="1600" b="1" dirty="0">
              <a:solidFill>
                <a:prstClr val="black"/>
              </a:solidFill>
            </a:endParaRPr>
          </a:p>
          <a:p>
            <a:pPr lvl="0" eaLnBrk="1" fontAlgn="auto" hangingPunct="1">
              <a:lnSpc>
                <a:spcPct val="80000"/>
              </a:lnSpc>
              <a:spcAft>
                <a:spcPts val="0"/>
              </a:spcAft>
              <a:buNone/>
            </a:pPr>
            <a:r>
              <a:rPr lang="en-US" sz="1600" b="1" dirty="0">
                <a:solidFill>
                  <a:prstClr val="black"/>
                </a:solidFill>
              </a:rPr>
              <a:t>	Link to the developing “one stop shop” for vendor registry with IDOA and Secretary of State.</a:t>
            </a:r>
          </a:p>
          <a:p>
            <a:pPr lvl="0" eaLnBrk="1" fontAlgn="auto" hangingPunct="1">
              <a:lnSpc>
                <a:spcPct val="80000"/>
              </a:lnSpc>
              <a:spcAft>
                <a:spcPts val="0"/>
              </a:spcAft>
              <a:buNone/>
            </a:pPr>
            <a:r>
              <a:rPr lang="en-US" sz="1600" b="1" dirty="0">
                <a:solidFill>
                  <a:prstClr val="black"/>
                </a:solidFill>
              </a:rPr>
              <a:t>B.	Secretary of State of Indiana:</a:t>
            </a:r>
          </a:p>
          <a:p>
            <a:pPr lvl="0" eaLnBrk="1" fontAlgn="auto" hangingPunct="1">
              <a:lnSpc>
                <a:spcPct val="80000"/>
              </a:lnSpc>
              <a:spcAft>
                <a:spcPts val="0"/>
              </a:spcAft>
              <a:buNone/>
            </a:pPr>
            <a:r>
              <a:rPr lang="en-US" sz="1600" b="1" dirty="0">
                <a:solidFill>
                  <a:prstClr val="black"/>
                </a:solidFill>
              </a:rPr>
              <a:t>	Can be reached at (317) 232-6576 for registration assistance.  </a:t>
            </a:r>
            <a:r>
              <a:rPr lang="en-US" sz="1600" b="1" dirty="0">
                <a:solidFill>
                  <a:prstClr val="black"/>
                </a:solidFill>
                <a:hlinkClick r:id="rId6"/>
              </a:rPr>
              <a:t>www.in.gov/sos</a:t>
            </a:r>
            <a:endParaRPr lang="en-US" sz="1600" b="1" dirty="0">
              <a:solidFill>
                <a:prstClr val="black"/>
              </a:solidFill>
            </a:endParaRPr>
          </a:p>
          <a:p>
            <a:pPr lvl="0" eaLnBrk="1" fontAlgn="auto" hangingPunct="1">
              <a:lnSpc>
                <a:spcPct val="80000"/>
              </a:lnSpc>
              <a:spcAft>
                <a:spcPts val="0"/>
              </a:spcAft>
              <a:buNone/>
            </a:pPr>
            <a:r>
              <a:rPr lang="en-US" sz="1600" b="1" dirty="0">
                <a:solidFill>
                  <a:prstClr val="black"/>
                </a:solidFill>
              </a:rPr>
              <a:t>C.	See Vendor Handbook:</a:t>
            </a:r>
          </a:p>
          <a:p>
            <a:pPr lvl="0" eaLnBrk="1" fontAlgn="auto" hangingPunct="1">
              <a:lnSpc>
                <a:spcPct val="80000"/>
              </a:lnSpc>
              <a:spcAft>
                <a:spcPts val="0"/>
              </a:spcAft>
              <a:buNone/>
            </a:pPr>
            <a:r>
              <a:rPr lang="en-US" sz="1600" b="1" dirty="0">
                <a:solidFill>
                  <a:prstClr val="black"/>
                </a:solidFill>
              </a:rPr>
              <a:t>	Online version available at </a:t>
            </a:r>
            <a:r>
              <a:rPr lang="en-US" sz="1600" b="1" dirty="0">
                <a:solidFill>
                  <a:prstClr val="black"/>
                </a:solidFill>
                <a:hlinkClick r:id="rId7"/>
              </a:rPr>
              <a:t>http://www.in.gov/idoa/files/vendor_handbook.doc</a:t>
            </a:r>
            <a:endParaRPr lang="en-US" sz="1600" b="1" dirty="0">
              <a:solidFill>
                <a:prstClr val="black"/>
              </a:solidFill>
            </a:endParaRPr>
          </a:p>
          <a:p>
            <a:pPr lvl="0" eaLnBrk="1" fontAlgn="auto" hangingPunct="1">
              <a:lnSpc>
                <a:spcPct val="80000"/>
              </a:lnSpc>
              <a:spcAft>
                <a:spcPts val="0"/>
              </a:spcAft>
              <a:buFontTx/>
              <a:buAutoNum type="alphaUcPeriod" startAt="4"/>
            </a:pPr>
            <a:r>
              <a:rPr lang="en-US" sz="1600" b="1" dirty="0">
                <a:solidFill>
                  <a:prstClr val="black"/>
                </a:solidFill>
              </a:rPr>
              <a:t>Minority and Women Owned Business Enterprises:</a:t>
            </a:r>
          </a:p>
          <a:p>
            <a:pPr lvl="0" eaLnBrk="1" fontAlgn="auto" hangingPunct="1">
              <a:lnSpc>
                <a:spcPct val="80000"/>
              </a:lnSpc>
              <a:spcAft>
                <a:spcPts val="0"/>
              </a:spcAft>
              <a:buNone/>
            </a:pPr>
            <a:r>
              <a:rPr lang="en-US" sz="1600" b="1" dirty="0">
                <a:solidFill>
                  <a:prstClr val="black"/>
                </a:solidFill>
              </a:rPr>
              <a:t>	</a:t>
            </a:r>
            <a:r>
              <a:rPr lang="en-US" sz="1600" b="1" dirty="0">
                <a:solidFill>
                  <a:prstClr val="black"/>
                </a:solidFill>
                <a:hlinkClick r:id="rId8"/>
              </a:rPr>
              <a:t>http://www.in.gov/idoa/files/Certification_List(48).xls</a:t>
            </a:r>
            <a:r>
              <a:rPr lang="en-US" sz="1600" b="1" dirty="0">
                <a:solidFill>
                  <a:prstClr val="black"/>
                </a:solidFill>
              </a:rPr>
              <a:t> for table of IDOA certified MBEs and WBEs.  For more WBE’s information </a:t>
            </a:r>
            <a:r>
              <a:rPr lang="en-US" sz="1600" b="1" dirty="0">
                <a:solidFill>
                  <a:prstClr val="black"/>
                </a:solidFill>
                <a:hlinkClick r:id="rId9"/>
              </a:rPr>
              <a:t>http://www.in.gov/idoa/2352.htm</a:t>
            </a:r>
            <a:r>
              <a:rPr lang="en-US" sz="1600" b="1" dirty="0">
                <a:solidFill>
                  <a:prstClr val="black"/>
                </a:solidFill>
              </a:rPr>
              <a:t> </a:t>
            </a:r>
          </a:p>
          <a:p>
            <a:pPr lvl="0" eaLnBrk="1" fontAlgn="auto" hangingPunct="1">
              <a:lnSpc>
                <a:spcPct val="80000"/>
              </a:lnSpc>
              <a:spcAft>
                <a:spcPts val="0"/>
              </a:spcAft>
              <a:buFontTx/>
              <a:buAutoNum type="alphaUcPeriod" startAt="5"/>
            </a:pPr>
            <a:r>
              <a:rPr lang="en-US" sz="1600" b="1" dirty="0">
                <a:solidFill>
                  <a:prstClr val="black"/>
                </a:solidFill>
              </a:rPr>
              <a:t>Veteran’s Business Enterprise Program:</a:t>
            </a:r>
          </a:p>
          <a:p>
            <a:pPr lvl="0" eaLnBrk="1" fontAlgn="auto" hangingPunct="1">
              <a:lnSpc>
                <a:spcPct val="80000"/>
              </a:lnSpc>
              <a:spcAft>
                <a:spcPts val="0"/>
              </a:spcAft>
              <a:buNone/>
            </a:pPr>
            <a:r>
              <a:rPr lang="en-US" sz="1600" b="1" dirty="0">
                <a:solidFill>
                  <a:prstClr val="black"/>
                </a:solidFill>
              </a:rPr>
              <a:t>	</a:t>
            </a:r>
            <a:r>
              <a:rPr lang="en-US" sz="1600" b="1" dirty="0">
                <a:solidFill>
                  <a:prstClr val="black"/>
                </a:solidFill>
                <a:hlinkClick r:id="rId10"/>
              </a:rPr>
              <a:t>http://www.va.gov/osdbu/</a:t>
            </a:r>
            <a:r>
              <a:rPr lang="en-US" sz="1600" b="1" dirty="0">
                <a:solidFill>
                  <a:prstClr val="black"/>
                </a:solidFill>
              </a:rPr>
              <a:t> for a search of certified IVOSB’s. For more IVOSB’s information </a:t>
            </a:r>
            <a:r>
              <a:rPr lang="en-US" sz="1600" b="1" dirty="0">
                <a:solidFill>
                  <a:prstClr val="black"/>
                </a:solidFill>
                <a:hlinkClick r:id="rId9"/>
              </a:rPr>
              <a:t>http://www.in.gov/idoa/2352.htm</a:t>
            </a:r>
            <a:r>
              <a:rPr lang="en-US" sz="1600" b="1" dirty="0">
                <a:solidFill>
                  <a:prstClr val="black"/>
                </a:solidFill>
              </a:rPr>
              <a:t> </a:t>
            </a:r>
          </a:p>
          <a:p>
            <a:pPr lvl="0" eaLnBrk="1" fontAlgn="auto" hangingPunct="1">
              <a:lnSpc>
                <a:spcPct val="80000"/>
              </a:lnSpc>
              <a:spcAft>
                <a:spcPts val="0"/>
              </a:spcAft>
              <a:buNone/>
            </a:pPr>
            <a:endParaRPr lang="en-US" b="1" dirty="0" smtClean="0"/>
          </a:p>
          <a:p>
            <a:pPr algn="ctr">
              <a:buNone/>
            </a:pPr>
            <a:r>
              <a:rPr lang="en-US" b="1" dirty="0" smtClean="0"/>
              <a:t> </a:t>
            </a:r>
            <a:endParaRPr lang="en-US" dirty="0" smtClean="0"/>
          </a:p>
          <a:p>
            <a:pPr lvl="1">
              <a:buNone/>
            </a:pPr>
            <a:r>
              <a:rPr lang="en-US" sz="3200" dirty="0" smtClean="0"/>
              <a:t> </a:t>
            </a:r>
          </a:p>
          <a:p>
            <a:endParaRPr lang="en-US" dirty="0" smtClean="0"/>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19</a:t>
            </a:fld>
            <a:endParaRPr lang="en-US" sz="1000" dirty="0"/>
          </a:p>
        </p:txBody>
      </p:sp>
    </p:spTree>
    <p:extLst>
      <p:ext uri="{BB962C8B-B14F-4D97-AF65-F5344CB8AC3E}">
        <p14:creationId xmlns:p14="http://schemas.microsoft.com/office/powerpoint/2010/main" val="390687941"/>
      </p:ext>
    </p:extLst>
  </p:cSld>
  <p:clrMapOvr>
    <a:masterClrMapping/>
  </p:clrMapOvr>
  <p:transition spd="slow">
    <p:cut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chor="b"/>
          <a:lstStyle/>
          <a:p>
            <a:r>
              <a:rPr lang="en-US" dirty="0" smtClean="0"/>
              <a:t/>
            </a:r>
            <a:br>
              <a:rPr lang="en-US" dirty="0" smtClean="0"/>
            </a:br>
            <a:r>
              <a:rPr lang="en-US" sz="2800" dirty="0" smtClean="0">
                <a:latin typeface="Arial" panose="020B0604020202020204" pitchFamily="34" charset="0"/>
                <a:cs typeface="Arial" panose="020B0604020202020204" pitchFamily="34" charset="0"/>
              </a:rPr>
              <a:t> </a:t>
            </a:r>
            <a:r>
              <a:rPr lang="en-US" sz="4000" b="1" dirty="0" smtClean="0">
                <a:latin typeface="Arial" panose="020B0604020202020204" pitchFamily="34" charset="0"/>
                <a:cs typeface="Arial" panose="020B0604020202020204" pitchFamily="34" charset="0"/>
              </a:rPr>
              <a:t>Agenda</a:t>
            </a:r>
            <a:endParaRPr lang="en-US" sz="4000" b="1" dirty="0">
              <a:solidFill>
                <a:srgbClr val="1F497D"/>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a:xfrm>
            <a:off x="457200" y="1600200"/>
            <a:ext cx="8229600" cy="4962525"/>
          </a:xfrm>
        </p:spPr>
        <p:txBody>
          <a:bodyPr/>
          <a:lstStyle/>
          <a:p>
            <a:r>
              <a:rPr lang="en-US" sz="1600" dirty="0">
                <a:latin typeface="Arial" panose="020B0604020202020204" pitchFamily="34" charset="0"/>
                <a:cs typeface="Arial" panose="020B0604020202020204" pitchFamily="34" charset="0"/>
              </a:rPr>
              <a:t>General Information</a:t>
            </a:r>
          </a:p>
          <a:p>
            <a:r>
              <a:rPr lang="en-US" sz="1600" dirty="0">
                <a:latin typeface="Arial" panose="020B0604020202020204" pitchFamily="34" charset="0"/>
                <a:cs typeface="Arial" panose="020B0604020202020204" pitchFamily="34" charset="0"/>
              </a:rPr>
              <a:t>Purpose of RFP</a:t>
            </a:r>
          </a:p>
          <a:p>
            <a:r>
              <a:rPr lang="en-US" sz="1600" dirty="0">
                <a:latin typeface="Arial" panose="020B0604020202020204" pitchFamily="34" charset="0"/>
                <a:cs typeface="Arial" panose="020B0604020202020204" pitchFamily="34" charset="0"/>
              </a:rPr>
              <a:t>Key Dates</a:t>
            </a:r>
          </a:p>
          <a:p>
            <a:r>
              <a:rPr lang="en-US" sz="1600" dirty="0">
                <a:latin typeface="Arial" panose="020B0604020202020204" pitchFamily="34" charset="0"/>
                <a:cs typeface="Arial" panose="020B0604020202020204" pitchFamily="34" charset="0"/>
              </a:rPr>
              <a:t>Term of Contract</a:t>
            </a:r>
          </a:p>
          <a:p>
            <a:r>
              <a:rPr lang="en-US" sz="1600" dirty="0" smtClean="0">
                <a:latin typeface="Arial" panose="020B0604020202020204" pitchFamily="34" charset="0"/>
                <a:cs typeface="Arial" panose="020B0604020202020204" pitchFamily="34" charset="0"/>
              </a:rPr>
              <a:t>Scope of Work</a:t>
            </a:r>
          </a:p>
          <a:p>
            <a:pPr lvl="1"/>
            <a:r>
              <a:rPr lang="en-US" sz="1400" dirty="0" smtClean="0">
                <a:latin typeface="Arial" panose="020B0604020202020204" pitchFamily="34" charset="0"/>
                <a:cs typeface="Arial" panose="020B0604020202020204" pitchFamily="34" charset="0"/>
              </a:rPr>
              <a:t>Older Youth Services Proposal</a:t>
            </a:r>
          </a:p>
          <a:p>
            <a:pPr lvl="1"/>
            <a:r>
              <a:rPr lang="en-US" sz="1400" dirty="0" smtClean="0">
                <a:latin typeface="Arial" panose="020B0604020202020204" pitchFamily="34" charset="0"/>
                <a:cs typeface="Arial" panose="020B0604020202020204" pitchFamily="34" charset="0"/>
              </a:rPr>
              <a:t>OYS Outcome Areas</a:t>
            </a:r>
          </a:p>
          <a:p>
            <a:pPr lvl="1"/>
            <a:r>
              <a:rPr lang="en-US" sz="1400" dirty="0" smtClean="0">
                <a:latin typeface="Arial" panose="020B0604020202020204" pitchFamily="34" charset="0"/>
                <a:cs typeface="Arial" panose="020B0604020202020204" pitchFamily="34" charset="0"/>
              </a:rPr>
              <a:t>NYTD Related Services</a:t>
            </a:r>
          </a:p>
          <a:p>
            <a:pPr lvl="1"/>
            <a:r>
              <a:rPr lang="en-US" sz="1400" dirty="0" smtClean="0">
                <a:latin typeface="Arial" panose="020B0604020202020204" pitchFamily="34" charset="0"/>
                <a:cs typeface="Arial" panose="020B0604020202020204" pitchFamily="34" charset="0"/>
              </a:rPr>
              <a:t>OYS Foundational Pillars</a:t>
            </a:r>
          </a:p>
          <a:p>
            <a:pPr lvl="1"/>
            <a:r>
              <a:rPr lang="en-US" sz="1400" dirty="0" smtClean="0">
                <a:latin typeface="Arial" panose="020B0604020202020204" pitchFamily="34" charset="0"/>
                <a:cs typeface="Arial" panose="020B0604020202020204" pitchFamily="34" charset="0"/>
              </a:rPr>
              <a:t>Protective and Promotive Factors</a:t>
            </a:r>
          </a:p>
          <a:p>
            <a:r>
              <a:rPr lang="en-US" sz="1600" dirty="0" smtClean="0">
                <a:latin typeface="Arial" panose="020B0604020202020204" pitchFamily="34" charset="0"/>
                <a:cs typeface="Arial" panose="020B0604020202020204" pitchFamily="34" charset="0"/>
              </a:rPr>
              <a:t>Provider Narrative</a:t>
            </a:r>
          </a:p>
          <a:p>
            <a:r>
              <a:rPr lang="en-US" sz="1600" dirty="0" smtClean="0">
                <a:latin typeface="Arial" panose="020B0604020202020204" pitchFamily="34" charset="0"/>
                <a:cs typeface="Arial" panose="020B0604020202020204" pitchFamily="34" charset="0"/>
              </a:rPr>
              <a:t>Service Narrative</a:t>
            </a:r>
          </a:p>
          <a:p>
            <a:r>
              <a:rPr lang="en-US" sz="1600" dirty="0" smtClean="0">
                <a:latin typeface="Arial" panose="020B0604020202020204" pitchFamily="34" charset="0"/>
                <a:cs typeface="Arial" panose="020B0604020202020204" pitchFamily="34" charset="0"/>
              </a:rPr>
              <a:t>Budget</a:t>
            </a:r>
          </a:p>
          <a:p>
            <a:r>
              <a:rPr lang="en-US" sz="1600" dirty="0" smtClean="0">
                <a:latin typeface="Arial" panose="020B0604020202020204" pitchFamily="34" charset="0"/>
                <a:cs typeface="Arial" panose="020B0604020202020204" pitchFamily="34" charset="0"/>
              </a:rPr>
              <a:t>Proposal Preparation</a:t>
            </a:r>
          </a:p>
          <a:p>
            <a:r>
              <a:rPr lang="en-US" sz="1600" dirty="0" smtClean="0">
                <a:latin typeface="Arial" panose="020B0604020202020204" pitchFamily="34" charset="0"/>
                <a:cs typeface="Arial" panose="020B0604020202020204" pitchFamily="34" charset="0"/>
              </a:rPr>
              <a:t>Evaluation Criteria</a:t>
            </a:r>
          </a:p>
          <a:p>
            <a:r>
              <a:rPr lang="en-US" sz="1600" dirty="0" smtClean="0">
                <a:latin typeface="Arial" panose="020B0604020202020204" pitchFamily="34" charset="0"/>
                <a:cs typeface="Arial" panose="020B0604020202020204" pitchFamily="34" charset="0"/>
              </a:rPr>
              <a:t>IDOA Procurement Information</a:t>
            </a:r>
          </a:p>
          <a:p>
            <a:r>
              <a:rPr lang="en-US" sz="1600" dirty="0" smtClean="0">
                <a:latin typeface="Arial" panose="020B0604020202020204" pitchFamily="34" charset="0"/>
                <a:cs typeface="Arial" panose="020B0604020202020204" pitchFamily="34" charset="0"/>
              </a:rPr>
              <a:t>Questions</a:t>
            </a:r>
            <a:endParaRPr lang="en-US" sz="1600" dirty="0">
              <a:latin typeface="Arial" panose="020B0604020202020204" pitchFamily="34" charset="0"/>
              <a:cs typeface="Arial" panose="020B0604020202020204" pitchFamily="34" charset="0"/>
            </a:endParaRPr>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2</a:t>
            </a:fld>
            <a:endParaRPr lang="en-US" sz="1000" dirty="0"/>
          </a:p>
        </p:txBody>
      </p:sp>
    </p:spTree>
  </p:cSld>
  <p:clrMapOvr>
    <a:masterClrMapping/>
  </p:clrMapOvr>
  <p:transition spd="slow">
    <p:cut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chor="ctr"/>
          <a:lstStyle/>
          <a:p>
            <a:r>
              <a:rPr lang="en-US" sz="4000" b="1" dirty="0" smtClean="0">
                <a:solidFill>
                  <a:schemeClr val="tx1"/>
                </a:solidFill>
                <a:latin typeface="Arial" panose="020B0604020202020204" pitchFamily="34" charset="0"/>
                <a:cs typeface="Arial" panose="020B0604020202020204" pitchFamily="34" charset="0"/>
              </a:rPr>
              <a:t>Questions</a:t>
            </a:r>
            <a:endParaRPr lang="en-US" sz="4000" b="1" dirty="0">
              <a:solidFill>
                <a:schemeClr val="tx1"/>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a:xfrm>
            <a:off x="1080654" y="2339439"/>
            <a:ext cx="7184571" cy="2446317"/>
          </a:xfrm>
        </p:spPr>
        <p:txBody>
          <a:bodyPr/>
          <a:lstStyle/>
          <a:p>
            <a:pPr marL="0" indent="0" algn="ctr">
              <a:buNone/>
            </a:pPr>
            <a:r>
              <a:rPr lang="en-US" dirty="0">
                <a:latin typeface="Arial" panose="020B0604020202020204" pitchFamily="34" charset="0"/>
                <a:cs typeface="Arial" panose="020B0604020202020204" pitchFamily="34" charset="0"/>
              </a:rPr>
              <a:t>Any verbal response is not considered binding; respondents are encouraged to submit any question formally in writing if it affects the proposal that will be submitted to the State.</a:t>
            </a:r>
          </a:p>
          <a:p>
            <a:pPr marL="0" indent="0">
              <a:buNone/>
            </a:pPr>
            <a:endParaRPr lang="en-US" dirty="0">
              <a:latin typeface="Arial" panose="020B0604020202020204" pitchFamily="34" charset="0"/>
              <a:cs typeface="Arial" panose="020B0604020202020204" pitchFamily="34" charset="0"/>
            </a:endParaRPr>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20</a:t>
            </a:fld>
            <a:endParaRPr lang="en-US" sz="1000" dirty="0"/>
          </a:p>
        </p:txBody>
      </p:sp>
    </p:spTree>
    <p:extLst>
      <p:ext uri="{BB962C8B-B14F-4D97-AF65-F5344CB8AC3E}">
        <p14:creationId xmlns:p14="http://schemas.microsoft.com/office/powerpoint/2010/main" val="2704048956"/>
      </p:ext>
    </p:extLst>
  </p:cSld>
  <p:clrMapOvr>
    <a:masterClrMapping/>
  </p:clrMapOvr>
  <p:transition spd="slow">
    <p:cut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58140" y="1389412"/>
            <a:ext cx="7671460" cy="4583875"/>
          </a:xfrm>
        </p:spPr>
        <p:style>
          <a:lnRef idx="1">
            <a:schemeClr val="accent1"/>
          </a:lnRef>
          <a:fillRef idx="2">
            <a:schemeClr val="accent1"/>
          </a:fillRef>
          <a:effectRef idx="1">
            <a:schemeClr val="accent1"/>
          </a:effectRef>
          <a:fontRef idx="minor">
            <a:schemeClr val="dk1"/>
          </a:fontRef>
        </p:style>
        <p:txBody>
          <a:bodyPr anchor="ctr"/>
          <a:lstStyle/>
          <a:p>
            <a:pPr marL="342900" lvl="0" indent="-342900" eaLnBrk="1" fontAlgn="auto" hangingPunct="1">
              <a:spcBef>
                <a:spcPct val="20000"/>
              </a:spcBef>
              <a:spcAft>
                <a:spcPts val="0"/>
              </a:spcAft>
              <a:defRPr/>
            </a:pPr>
            <a:r>
              <a:rPr lang="en-US" sz="3600" b="1" dirty="0">
                <a:solidFill>
                  <a:schemeClr val="tx1"/>
                </a:solidFill>
                <a:latin typeface="Arial" panose="020B0604020202020204" pitchFamily="34" charset="0"/>
                <a:cs typeface="Arial" panose="020B0604020202020204" pitchFamily="34" charset="0"/>
              </a:rPr>
              <a:t>Thank </a:t>
            </a:r>
            <a:r>
              <a:rPr lang="en-US" sz="3600" b="1" dirty="0" smtClean="0">
                <a:solidFill>
                  <a:schemeClr val="tx1"/>
                </a:solidFill>
                <a:latin typeface="Arial" panose="020B0604020202020204" pitchFamily="34" charset="0"/>
                <a:cs typeface="Arial" panose="020B0604020202020204" pitchFamily="34" charset="0"/>
              </a:rPr>
              <a:t>You</a:t>
            </a:r>
            <a:br>
              <a:rPr lang="en-US" sz="3600" b="1" dirty="0" smtClean="0">
                <a:solidFill>
                  <a:schemeClr val="tx1"/>
                </a:solidFill>
                <a:latin typeface="Arial" panose="020B0604020202020204" pitchFamily="34" charset="0"/>
                <a:cs typeface="Arial" panose="020B0604020202020204" pitchFamily="34" charset="0"/>
              </a:rPr>
            </a:br>
            <a:r>
              <a:rPr lang="en-US" sz="4000" b="1" dirty="0">
                <a:solidFill>
                  <a:srgbClr val="FF0000"/>
                </a:solidFill>
                <a:latin typeface="Arial" panose="020B0604020202020204" pitchFamily="34" charset="0"/>
                <a:cs typeface="Arial" panose="020B0604020202020204" pitchFamily="34" charset="0"/>
              </a:rPr>
              <a:t/>
            </a:r>
            <a:br>
              <a:rPr lang="en-US" sz="4000" b="1" dirty="0">
                <a:solidFill>
                  <a:srgbClr val="FF0000"/>
                </a:solidFill>
                <a:latin typeface="Arial" panose="020B0604020202020204" pitchFamily="34" charset="0"/>
                <a:cs typeface="Arial" panose="020B0604020202020204" pitchFamily="34" charset="0"/>
              </a:rPr>
            </a:br>
            <a:r>
              <a:rPr lang="en-US" sz="3200" dirty="0" smtClean="0">
                <a:latin typeface="Arial" panose="020B0604020202020204" pitchFamily="34" charset="0"/>
                <a:cs typeface="Arial" panose="020B0604020202020204" pitchFamily="34" charset="0"/>
              </a:rPr>
              <a:t>Indiana DCS Older Youth Initiatives </a:t>
            </a:r>
            <a:r>
              <a:rPr lang="en-US" sz="2800" b="1" dirty="0">
                <a:latin typeface="Arial" panose="020B0604020202020204" pitchFamily="34" charset="0"/>
                <a:cs typeface="Arial" panose="020B0604020202020204" pitchFamily="34" charset="0"/>
              </a:rPr>
              <a:t/>
            </a:r>
            <a:br>
              <a:rPr lang="en-US" sz="2800" b="1" dirty="0">
                <a:latin typeface="Arial" panose="020B0604020202020204" pitchFamily="34" charset="0"/>
                <a:cs typeface="Arial" panose="020B0604020202020204" pitchFamily="34" charset="0"/>
              </a:rPr>
            </a:br>
            <a:r>
              <a:rPr lang="en-US" sz="2400" b="1" dirty="0" smtClean="0">
                <a:latin typeface="Arial" panose="020B0604020202020204" pitchFamily="34" charset="0"/>
                <a:cs typeface="Arial" panose="020B0604020202020204" pitchFamily="34" charset="0"/>
                <a:hlinkClick r:id="rId3"/>
              </a:rPr>
              <a:t>OlderYouthQuestions@dcs.IN.gov</a:t>
            </a:r>
            <a:r>
              <a:rPr lang="en-US" sz="2400" b="1" dirty="0" smtClean="0">
                <a:latin typeface="Arial" panose="020B0604020202020204" pitchFamily="34" charset="0"/>
                <a:cs typeface="Arial" panose="020B0604020202020204" pitchFamily="34" charset="0"/>
              </a:rPr>
              <a:t/>
            </a:r>
            <a:br>
              <a:rPr lang="en-US" sz="2400" b="1" dirty="0" smtClean="0">
                <a:latin typeface="Arial" panose="020B0604020202020204" pitchFamily="34" charset="0"/>
                <a:cs typeface="Arial" panose="020B0604020202020204" pitchFamily="34" charset="0"/>
              </a:rPr>
            </a:br>
            <a:r>
              <a:rPr lang="en-US" sz="2400" b="1" dirty="0">
                <a:latin typeface="Arial" panose="020B0604020202020204" pitchFamily="34" charset="0"/>
                <a:cs typeface="Arial" panose="020B0604020202020204" pitchFamily="34" charset="0"/>
              </a:rPr>
              <a:t/>
            </a:r>
            <a:br>
              <a:rPr lang="en-US" sz="2400" b="1" dirty="0">
                <a:latin typeface="Arial" panose="020B0604020202020204" pitchFamily="34" charset="0"/>
                <a:cs typeface="Arial" panose="020B0604020202020204" pitchFamily="34" charset="0"/>
              </a:rPr>
            </a:br>
            <a:endParaRPr lang="en-US" sz="2400" b="1" dirty="0">
              <a:latin typeface="Arial" panose="020B0604020202020204" pitchFamily="34" charset="0"/>
              <a:cs typeface="Arial" panose="020B0604020202020204" pitchFamily="34" charset="0"/>
            </a:endParaRPr>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21</a:t>
            </a:fld>
            <a:endParaRPr lang="en-US" sz="1000" dirty="0"/>
          </a:p>
        </p:txBody>
      </p:sp>
    </p:spTree>
    <p:extLst>
      <p:ext uri="{BB962C8B-B14F-4D97-AF65-F5344CB8AC3E}">
        <p14:creationId xmlns:p14="http://schemas.microsoft.com/office/powerpoint/2010/main" val="2614244797"/>
      </p:ext>
    </p:extLst>
  </p:cSld>
  <p:clrMapOvr>
    <a:masterClrMapping/>
  </p:clrMapOvr>
  <p:transition spd="slow">
    <p:cut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chor="b"/>
          <a:lstStyle/>
          <a:p>
            <a:r>
              <a:rPr lang="en-US" dirty="0" smtClean="0"/>
              <a:t/>
            </a:r>
            <a:br>
              <a:rPr lang="en-US" dirty="0" smtClean="0"/>
            </a:br>
            <a:r>
              <a:rPr lang="en-US" sz="2800" dirty="0" smtClean="0">
                <a:latin typeface="Arial" panose="020B0604020202020204" pitchFamily="34" charset="0"/>
                <a:cs typeface="Arial" panose="020B0604020202020204" pitchFamily="34" charset="0"/>
              </a:rPr>
              <a:t> </a:t>
            </a:r>
            <a:r>
              <a:rPr lang="en-US" sz="4000" b="1" dirty="0" smtClean="0">
                <a:latin typeface="Arial" panose="020B0604020202020204" pitchFamily="34" charset="0"/>
                <a:cs typeface="Arial" panose="020B0604020202020204" pitchFamily="34" charset="0"/>
              </a:rPr>
              <a:t>General Information</a:t>
            </a:r>
            <a:endParaRPr lang="en-US" sz="4000" b="1" dirty="0">
              <a:solidFill>
                <a:srgbClr val="1F497D"/>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p:txBody>
          <a:bodyPr/>
          <a:lstStyle/>
          <a:p>
            <a:r>
              <a:rPr lang="en-US" sz="2400" dirty="0">
                <a:latin typeface="Arial" panose="020B0604020202020204" pitchFamily="34" charset="0"/>
                <a:cs typeface="Arial" panose="020B0604020202020204" pitchFamily="34" charset="0"/>
              </a:rPr>
              <a:t>Sign-In Sheet for Attendees</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P</a:t>
            </a:r>
            <a:r>
              <a:rPr lang="en-US" sz="2400" dirty="0" smtClean="0">
                <a:latin typeface="Arial" panose="020B0604020202020204" pitchFamily="34" charset="0"/>
                <a:cs typeface="Arial" panose="020B0604020202020204" pitchFamily="34" charset="0"/>
              </a:rPr>
              <a:t>owerPoint </a:t>
            </a:r>
            <a:r>
              <a:rPr lang="en-US" sz="2400" dirty="0">
                <a:latin typeface="Arial" panose="020B0604020202020204" pitchFamily="34" charset="0"/>
                <a:cs typeface="Arial" panose="020B0604020202020204" pitchFamily="34" charset="0"/>
              </a:rPr>
              <a:t>will be posted </a:t>
            </a:r>
            <a:r>
              <a:rPr lang="en-US" sz="2400" dirty="0" smtClean="0">
                <a:latin typeface="Arial" panose="020B0604020202020204" pitchFamily="34" charset="0"/>
                <a:cs typeface="Arial" panose="020B0604020202020204" pitchFamily="34" charset="0"/>
              </a:rPr>
              <a:t>on DCS’s Current Requests For Proposal webpage:</a:t>
            </a:r>
          </a:p>
          <a:p>
            <a:pPr lvl="1"/>
            <a:r>
              <a:rPr lang="en-US" sz="2000" dirty="0">
                <a:latin typeface="Arial" panose="020B0604020202020204" pitchFamily="34" charset="0"/>
                <a:cs typeface="Arial" panose="020B0604020202020204" pitchFamily="34" charset="0"/>
                <a:hlinkClick r:id="rId3"/>
              </a:rPr>
              <a:t>https://</a:t>
            </a:r>
            <a:r>
              <a:rPr lang="en-US" sz="2000" dirty="0" smtClean="0">
                <a:latin typeface="Arial" panose="020B0604020202020204" pitchFamily="34" charset="0"/>
                <a:cs typeface="Arial" panose="020B0604020202020204" pitchFamily="34" charset="0"/>
                <a:hlinkClick r:id="rId3"/>
              </a:rPr>
              <a:t>www.in.gov/dcs/3151.htm</a:t>
            </a:r>
            <a:endParaRPr lang="en-US" sz="2000" dirty="0" smtClean="0">
              <a:latin typeface="Arial" panose="020B0604020202020204" pitchFamily="34" charset="0"/>
              <a:cs typeface="Arial" panose="020B0604020202020204" pitchFamily="34" charset="0"/>
            </a:endParaRPr>
          </a:p>
          <a:p>
            <a:pPr marL="0" indent="0">
              <a:buNone/>
            </a:pPr>
            <a:endParaRPr lang="en-US" sz="2400" dirty="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Questions</a:t>
            </a:r>
          </a:p>
          <a:p>
            <a:pPr lvl="1"/>
            <a:r>
              <a:rPr lang="en-US" sz="2000" dirty="0" smtClean="0">
                <a:latin typeface="Arial" panose="020B0604020202020204" pitchFamily="34" charset="0"/>
                <a:cs typeface="Arial" panose="020B0604020202020204" pitchFamily="34" charset="0"/>
              </a:rPr>
              <a:t>Any </a:t>
            </a:r>
            <a:r>
              <a:rPr lang="en-US" sz="2000" dirty="0">
                <a:latin typeface="Arial" panose="020B0604020202020204" pitchFamily="34" charset="0"/>
                <a:cs typeface="Arial" panose="020B0604020202020204" pitchFamily="34" charset="0"/>
              </a:rPr>
              <a:t>verbal response is not considered binding; respondents are encouraged to submit any questions formally, in writing, if it affects the proposal that will be submitted to the state.</a:t>
            </a:r>
          </a:p>
          <a:p>
            <a:pPr marL="0" indent="0">
              <a:buNone/>
            </a:pPr>
            <a:endParaRPr lang="en-US" dirty="0">
              <a:latin typeface="Arial" panose="020B0604020202020204" pitchFamily="34" charset="0"/>
              <a:cs typeface="Arial" panose="020B0604020202020204" pitchFamily="34" charset="0"/>
            </a:endParaRPr>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3</a:t>
            </a:fld>
            <a:endParaRPr lang="en-US" sz="1000" dirty="0"/>
          </a:p>
        </p:txBody>
      </p:sp>
    </p:spTree>
    <p:extLst>
      <p:ext uri="{BB962C8B-B14F-4D97-AF65-F5344CB8AC3E}">
        <p14:creationId xmlns:p14="http://schemas.microsoft.com/office/powerpoint/2010/main" val="1952480355"/>
      </p:ext>
    </p:extLst>
  </p:cSld>
  <p:clrMapOvr>
    <a:masterClrMapping/>
  </p:clrMapOvr>
  <p:transition spd="slow">
    <p:cut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chor="b"/>
          <a:lstStyle/>
          <a:p>
            <a:r>
              <a:rPr lang="en-US" dirty="0" smtClean="0"/>
              <a:t/>
            </a:r>
            <a:br>
              <a:rPr lang="en-US" dirty="0" smtClean="0"/>
            </a:br>
            <a:r>
              <a:rPr lang="en-US" sz="4000" b="1" dirty="0" smtClean="0">
                <a:latin typeface="Arial" panose="020B0604020202020204" pitchFamily="34" charset="0"/>
                <a:cs typeface="Arial" panose="020B0604020202020204" pitchFamily="34" charset="0"/>
              </a:rPr>
              <a:t>Purpose </a:t>
            </a:r>
            <a:r>
              <a:rPr lang="en-US" sz="4000" b="1" dirty="0">
                <a:latin typeface="Arial" panose="020B0604020202020204" pitchFamily="34" charset="0"/>
                <a:cs typeface="Arial" panose="020B0604020202020204" pitchFamily="34" charset="0"/>
              </a:rPr>
              <a:t>of the RFP: </a:t>
            </a:r>
            <a:endParaRPr lang="en-US" sz="4000" b="1" dirty="0">
              <a:solidFill>
                <a:srgbClr val="1F497D"/>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p:txBody>
          <a:bodyPr/>
          <a:lstStyle/>
          <a:p>
            <a:pPr marL="0" indent="0" algn="ctr">
              <a:buNone/>
            </a:pPr>
            <a:r>
              <a:rPr lang="en-US" dirty="0" smtClean="0">
                <a:latin typeface="Arial" panose="020B0604020202020204" pitchFamily="34" charset="0"/>
                <a:cs typeface="Arial" panose="020B0604020202020204" pitchFamily="34" charset="0"/>
              </a:rPr>
              <a:t>To </a:t>
            </a:r>
            <a:r>
              <a:rPr lang="en-US" dirty="0">
                <a:latin typeface="Arial" panose="020B0604020202020204" pitchFamily="34" charset="0"/>
                <a:cs typeface="Arial" panose="020B0604020202020204" pitchFamily="34" charset="0"/>
              </a:rPr>
              <a:t>select </a:t>
            </a:r>
            <a:r>
              <a:rPr lang="en-US" dirty="0" smtClean="0">
                <a:latin typeface="Arial" panose="020B0604020202020204" pitchFamily="34" charset="0"/>
                <a:cs typeface="Arial" panose="020B0604020202020204" pitchFamily="34" charset="0"/>
              </a:rPr>
              <a:t>vendor’s </a:t>
            </a:r>
            <a:r>
              <a:rPr lang="en-US" dirty="0">
                <a:latin typeface="Arial" panose="020B0604020202020204" pitchFamily="34" charset="0"/>
                <a:cs typeface="Arial" panose="020B0604020202020204" pitchFamily="34" charset="0"/>
              </a:rPr>
              <a:t>that can satisfy the Department’s need for The Chafee program Independent Living Services, Extended Foster Care / Collaborative Care Placement Supervision &amp; Services and The Chafee program Voluntary Independent Services to all 18 regions and their corresponding 92 local offices in the State. </a:t>
            </a:r>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4</a:t>
            </a:fld>
            <a:endParaRPr lang="en-US" sz="1000" dirty="0"/>
          </a:p>
        </p:txBody>
      </p:sp>
    </p:spTree>
    <p:extLst>
      <p:ext uri="{BB962C8B-B14F-4D97-AF65-F5344CB8AC3E}">
        <p14:creationId xmlns:p14="http://schemas.microsoft.com/office/powerpoint/2010/main" val="3160009556"/>
      </p:ext>
    </p:extLst>
  </p:cSld>
  <p:clrMapOvr>
    <a:masterClrMapping/>
  </p:clrMapOvr>
  <p:transition spd="slow">
    <p:cut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chor="ctr"/>
          <a:lstStyle/>
          <a:p>
            <a:r>
              <a:rPr lang="en-US" sz="4000" b="1" dirty="0" smtClean="0">
                <a:solidFill>
                  <a:schemeClr val="tx1"/>
                </a:solidFill>
                <a:latin typeface="Arial" panose="020B0604020202020204" pitchFamily="34" charset="0"/>
                <a:cs typeface="Arial" panose="020B0604020202020204" pitchFamily="34" charset="0"/>
              </a:rPr>
              <a:t>Service Areas</a:t>
            </a:r>
            <a:endParaRPr lang="en-US" sz="4000" b="1" dirty="0">
              <a:solidFill>
                <a:schemeClr val="tx1"/>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p:txBody>
          <a:bodyPr/>
          <a:lstStyle/>
          <a:p>
            <a:pPr lvl="1">
              <a:buNone/>
            </a:pPr>
            <a:r>
              <a:rPr lang="en-US" dirty="0" smtClean="0"/>
              <a:t> </a:t>
            </a:r>
          </a:p>
          <a:p>
            <a:pPr>
              <a:buNone/>
            </a:pPr>
            <a:endParaRPr lang="en-US" dirty="0" smtClean="0"/>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5</a:t>
            </a:fld>
            <a:endParaRPr lang="en-US" sz="1000" dirty="0"/>
          </a:p>
        </p:txBody>
      </p:sp>
      <p:sp>
        <p:nvSpPr>
          <p:cNvPr id="10" name="Rectangle 9"/>
          <p:cNvSpPr/>
          <p:nvPr/>
        </p:nvSpPr>
        <p:spPr>
          <a:xfrm>
            <a:off x="457200" y="1508690"/>
            <a:ext cx="8126083" cy="4708981"/>
          </a:xfrm>
          <a:prstGeom prst="rect">
            <a:avLst/>
          </a:prstGeom>
        </p:spPr>
        <p:txBody>
          <a:bodyPr wrap="square">
            <a:spAutoFit/>
          </a:bodyPr>
          <a:lstStyle/>
          <a:p>
            <a:pPr algn="ctr"/>
            <a:r>
              <a:rPr lang="en-US" sz="2800" dirty="0" smtClean="0"/>
              <a:t>DCS </a:t>
            </a:r>
            <a:r>
              <a:rPr lang="en-US" sz="2800" dirty="0"/>
              <a:t>would like to award one contract for each area as defined below.  </a:t>
            </a:r>
          </a:p>
          <a:p>
            <a:endParaRPr lang="en-US" sz="2800" dirty="0">
              <a:latin typeface="+mn-lt"/>
            </a:endParaRPr>
          </a:p>
          <a:p>
            <a:pPr lvl="0"/>
            <a:r>
              <a:rPr lang="en-US" sz="2400" dirty="0"/>
              <a:t>Service Area 1: DCS regions 1 &amp; </a:t>
            </a:r>
            <a:r>
              <a:rPr lang="en-US" sz="2400" dirty="0" smtClean="0"/>
              <a:t>2</a:t>
            </a:r>
            <a:endParaRPr lang="en-US" sz="2400" dirty="0"/>
          </a:p>
          <a:p>
            <a:pPr lvl="0"/>
            <a:r>
              <a:rPr lang="en-US" sz="2400" dirty="0"/>
              <a:t>Service Area 2: DCS regions 3 &amp; 4</a:t>
            </a:r>
          </a:p>
          <a:p>
            <a:pPr lvl="0"/>
            <a:r>
              <a:rPr lang="en-US" sz="2400" dirty="0"/>
              <a:t>Service Area 3: DCS regions 5 &amp; 6</a:t>
            </a:r>
          </a:p>
          <a:p>
            <a:pPr lvl="0"/>
            <a:r>
              <a:rPr lang="en-US" sz="2400" dirty="0"/>
              <a:t>Service Area 4: DCS regions 8 &amp; 9</a:t>
            </a:r>
          </a:p>
          <a:p>
            <a:pPr lvl="0"/>
            <a:r>
              <a:rPr lang="en-US" sz="2400" dirty="0"/>
              <a:t>Service Area 5: DCS regions 10 &amp; 11</a:t>
            </a:r>
          </a:p>
          <a:p>
            <a:pPr lvl="0"/>
            <a:r>
              <a:rPr lang="en-US" sz="2400" dirty="0"/>
              <a:t>Service Area 6: DCS regions 7 &amp; 12</a:t>
            </a:r>
          </a:p>
          <a:p>
            <a:pPr lvl="0"/>
            <a:r>
              <a:rPr lang="en-US" sz="2400" dirty="0"/>
              <a:t>Service Area 7: DCS regions 13 &amp; 14</a:t>
            </a:r>
          </a:p>
          <a:p>
            <a:pPr lvl="0"/>
            <a:r>
              <a:rPr lang="en-US" sz="2400" dirty="0"/>
              <a:t>Service Area 8: DCS regions 16 &amp; 17</a:t>
            </a:r>
          </a:p>
          <a:p>
            <a:pPr lvl="0"/>
            <a:r>
              <a:rPr lang="en-US" sz="2400" dirty="0"/>
              <a:t>Service Area 9: DCS regions 15 &amp; 18</a:t>
            </a:r>
          </a:p>
        </p:txBody>
      </p:sp>
    </p:spTree>
  </p:cSld>
  <p:clrMapOvr>
    <a:masterClrMapping/>
  </p:clrMapOvr>
  <p:transition spd="slow">
    <p:cut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chor="ctr"/>
          <a:lstStyle/>
          <a:p>
            <a:r>
              <a:rPr lang="en-US" sz="4000" b="1" dirty="0" smtClean="0">
                <a:solidFill>
                  <a:schemeClr val="tx1"/>
                </a:solidFill>
                <a:latin typeface="Arial" panose="020B0604020202020204" pitchFamily="34" charset="0"/>
                <a:cs typeface="Arial" panose="020B0604020202020204" pitchFamily="34" charset="0"/>
              </a:rPr>
              <a:t>Key Dates</a:t>
            </a:r>
            <a:endParaRPr lang="en-US" sz="4000" b="1" dirty="0">
              <a:solidFill>
                <a:schemeClr val="tx1"/>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p:txBody>
          <a:bodyPr/>
          <a:lstStyle/>
          <a:p>
            <a:pPr lvl="1">
              <a:buNone/>
            </a:pPr>
            <a:r>
              <a:rPr lang="en-US" dirty="0" smtClean="0"/>
              <a:t> </a:t>
            </a:r>
          </a:p>
          <a:p>
            <a:pPr algn="ctr">
              <a:buNone/>
            </a:pPr>
            <a:endParaRPr lang="en-US" dirty="0" smtClean="0"/>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6</a:t>
            </a:fld>
            <a:endParaRPr lang="en-US" sz="1000" dirty="0"/>
          </a:p>
        </p:txBody>
      </p:sp>
      <p:graphicFrame>
        <p:nvGraphicFramePr>
          <p:cNvPr id="4" name="Table 3"/>
          <p:cNvGraphicFramePr>
            <a:graphicFrameLocks noGrp="1"/>
          </p:cNvGraphicFramePr>
          <p:nvPr>
            <p:extLst>
              <p:ext uri="{D42A27DB-BD31-4B8C-83A1-F6EECF244321}">
                <p14:modId xmlns:p14="http://schemas.microsoft.com/office/powerpoint/2010/main" val="1835177858"/>
              </p:ext>
            </p:extLst>
          </p:nvPr>
        </p:nvGraphicFramePr>
        <p:xfrm>
          <a:off x="1117602" y="1600198"/>
          <a:ext cx="6931377" cy="4525968"/>
        </p:xfrm>
        <a:graphic>
          <a:graphicData uri="http://schemas.openxmlformats.org/drawingml/2006/table">
            <a:tbl>
              <a:tblPr/>
              <a:tblGrid>
                <a:gridCol w="3409301"/>
                <a:gridCol w="3522076"/>
              </a:tblGrid>
              <a:tr h="256187">
                <a:tc>
                  <a:txBody>
                    <a:bodyPr/>
                    <a:lstStyle/>
                    <a:p>
                      <a:pPr marL="0" marR="0" algn="ctr">
                        <a:spcBef>
                          <a:spcPts val="0"/>
                        </a:spcBef>
                        <a:spcAft>
                          <a:spcPts val="0"/>
                        </a:spcAft>
                      </a:pPr>
                      <a:r>
                        <a:rPr lang="en-US" sz="1100" b="1" dirty="0">
                          <a:effectLst/>
                          <a:latin typeface="Garamond" panose="02020404030301010803" pitchFamily="18" charset="0"/>
                          <a:ea typeface="Times New Roman" panose="02020603050405020304" pitchFamily="18" charset="0"/>
                          <a:cs typeface="Calibri" panose="020F0502020204030204" pitchFamily="34" charset="0"/>
                        </a:rPr>
                        <a:t>Activity</a:t>
                      </a:r>
                      <a:endParaRPr lang="en-US" sz="1100" dirty="0">
                        <a:effectLst/>
                        <a:latin typeface="Courier"/>
                        <a:ea typeface="Times New Roman" panose="02020603050405020304" pitchFamily="18" charset="0"/>
                        <a:cs typeface="Times New Roman" panose="02020603050405020304" pitchFamily="18" charset="0"/>
                      </a:endParaRPr>
                    </a:p>
                  </a:txBody>
                  <a:tcPr marL="42698" marR="42698" marT="42698" marB="4269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marL="0" marR="0" algn="ctr">
                        <a:spcBef>
                          <a:spcPts val="0"/>
                        </a:spcBef>
                        <a:spcAft>
                          <a:spcPts val="0"/>
                        </a:spcAft>
                      </a:pPr>
                      <a:r>
                        <a:rPr lang="en-US" sz="1100" b="1" dirty="0">
                          <a:effectLst/>
                          <a:latin typeface="Garamond" panose="02020404030301010803" pitchFamily="18" charset="0"/>
                          <a:ea typeface="Times New Roman" panose="02020603050405020304" pitchFamily="18" charset="0"/>
                          <a:cs typeface="Calibri" panose="020F0502020204030204" pitchFamily="34" charset="0"/>
                        </a:rPr>
                        <a:t>Date</a:t>
                      </a:r>
                      <a:endParaRPr lang="en-US" sz="1100" dirty="0">
                        <a:effectLst/>
                        <a:latin typeface="Courier"/>
                        <a:ea typeface="Times New Roman" panose="02020603050405020304" pitchFamily="18" charset="0"/>
                        <a:cs typeface="Times New Roman" panose="02020603050405020304" pitchFamily="18" charset="0"/>
                      </a:endParaRPr>
                    </a:p>
                  </a:txBody>
                  <a:tcPr marL="42698" marR="42698" marT="42698" marB="4269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r>
              <a:tr h="256187">
                <a:tc>
                  <a:txBody>
                    <a:bodyPr/>
                    <a:lstStyle/>
                    <a:p>
                      <a:pPr marL="0" marR="0">
                        <a:spcBef>
                          <a:spcPts val="0"/>
                        </a:spcBef>
                        <a:spcAft>
                          <a:spcPts val="0"/>
                        </a:spcAft>
                      </a:pPr>
                      <a:r>
                        <a:rPr lang="en-US" sz="1100" spc="-10" dirty="0">
                          <a:effectLst/>
                          <a:latin typeface="Garamond" panose="02020404030301010803" pitchFamily="18" charset="0"/>
                          <a:ea typeface="Times New Roman" panose="02020603050405020304" pitchFamily="18" charset="0"/>
                          <a:cs typeface="Calibri" panose="020F0502020204030204" pitchFamily="34" charset="0"/>
                        </a:rPr>
                        <a:t>Issue of RFP</a:t>
                      </a:r>
                      <a:endParaRPr lang="en-US" sz="1100" dirty="0">
                        <a:effectLst/>
                        <a:latin typeface="Courier"/>
                        <a:ea typeface="Times New Roman" panose="02020603050405020304" pitchFamily="18" charset="0"/>
                        <a:cs typeface="Times New Roman" panose="02020603050405020304" pitchFamily="18" charset="0"/>
                      </a:endParaRPr>
                    </a:p>
                  </a:txBody>
                  <a:tcPr marL="42698" marR="42698" marT="42698" marB="4269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Garamond" panose="02020404030301010803" pitchFamily="18" charset="0"/>
                          <a:ea typeface="Times New Roman" panose="02020603050405020304" pitchFamily="18" charset="0"/>
                          <a:cs typeface="Calibri" panose="020F0502020204030204" pitchFamily="34" charset="0"/>
                        </a:rPr>
                        <a:t>November 20, 2019</a:t>
                      </a:r>
                      <a:endParaRPr lang="en-US" sz="1100" dirty="0">
                        <a:effectLst/>
                        <a:latin typeface="Courier"/>
                        <a:ea typeface="Times New Roman" panose="02020603050405020304" pitchFamily="18" charset="0"/>
                        <a:cs typeface="Times New Roman" panose="02020603050405020304" pitchFamily="18" charset="0"/>
                      </a:endParaRPr>
                    </a:p>
                  </a:txBody>
                  <a:tcPr marL="42698" marR="42698" marT="42698" marB="4269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68560">
                <a:tc>
                  <a:txBody>
                    <a:bodyPr/>
                    <a:lstStyle/>
                    <a:p>
                      <a:pPr marL="0" marR="0">
                        <a:spcBef>
                          <a:spcPts val="0"/>
                        </a:spcBef>
                        <a:spcAft>
                          <a:spcPts val="0"/>
                        </a:spcAft>
                      </a:pPr>
                      <a:r>
                        <a:rPr lang="en-US" sz="1100" dirty="0">
                          <a:effectLst/>
                          <a:latin typeface="Garamond" panose="02020404030301010803" pitchFamily="18" charset="0"/>
                          <a:ea typeface="Times New Roman" panose="02020603050405020304" pitchFamily="18" charset="0"/>
                          <a:cs typeface="Calibri" panose="020F0502020204030204" pitchFamily="34" charset="0"/>
                        </a:rPr>
                        <a:t>Pre-Proposal Conference</a:t>
                      </a:r>
                      <a:endParaRPr lang="en-US" sz="1100" dirty="0">
                        <a:effectLst/>
                        <a:latin typeface="Courier"/>
                        <a:ea typeface="Times New Roman" panose="02020603050405020304" pitchFamily="18" charset="0"/>
                        <a:cs typeface="Times New Roman" panose="02020603050405020304" pitchFamily="18" charset="0"/>
                      </a:endParaRPr>
                    </a:p>
                  </a:txBody>
                  <a:tcPr marL="42698" marR="42698" marT="42698" marB="4269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Garamond" panose="02020404030301010803" pitchFamily="18" charset="0"/>
                          <a:ea typeface="Times New Roman" panose="02020603050405020304" pitchFamily="18" charset="0"/>
                          <a:cs typeface="Calibri" panose="020F0502020204030204" pitchFamily="34" charset="0"/>
                        </a:rPr>
                        <a:t>December 11, 2019</a:t>
                      </a:r>
                      <a:endParaRPr lang="en-US" sz="1100" dirty="0">
                        <a:effectLst/>
                        <a:latin typeface="Courier"/>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100" dirty="0">
                          <a:effectLst/>
                          <a:latin typeface="Garamond" panose="02020404030301010803" pitchFamily="18" charset="0"/>
                          <a:ea typeface="Times New Roman" panose="02020603050405020304" pitchFamily="18" charset="0"/>
                          <a:cs typeface="Calibri" panose="020F0502020204030204" pitchFamily="34" charset="0"/>
                        </a:rPr>
                        <a:t>Conference Room 17</a:t>
                      </a:r>
                      <a:endParaRPr lang="en-US" sz="1100" dirty="0">
                        <a:effectLst/>
                        <a:latin typeface="Courier"/>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100" dirty="0">
                          <a:effectLst/>
                          <a:latin typeface="Garamond" panose="02020404030301010803" pitchFamily="18" charset="0"/>
                          <a:ea typeface="Times New Roman" panose="02020603050405020304" pitchFamily="18" charset="0"/>
                          <a:cs typeface="Calibri" panose="020F0502020204030204" pitchFamily="34" charset="0"/>
                        </a:rPr>
                        <a:t>10:00 AM </a:t>
                      </a:r>
                      <a:r>
                        <a:rPr lang="en-US" sz="1100" dirty="0" smtClean="0">
                          <a:effectLst/>
                          <a:latin typeface="Garamond" panose="02020404030301010803" pitchFamily="18" charset="0"/>
                          <a:ea typeface="Times New Roman" panose="02020603050405020304" pitchFamily="18" charset="0"/>
                          <a:cs typeface="Calibri" panose="020F0502020204030204" pitchFamily="34" charset="0"/>
                        </a:rPr>
                        <a:t>Eastern </a:t>
                      </a:r>
                      <a:r>
                        <a:rPr lang="en-US" sz="1100" dirty="0">
                          <a:effectLst/>
                          <a:latin typeface="Garamond" panose="02020404030301010803" pitchFamily="18" charset="0"/>
                          <a:ea typeface="Times New Roman" panose="02020603050405020304" pitchFamily="18" charset="0"/>
                          <a:cs typeface="Calibri" panose="020F0502020204030204" pitchFamily="34" charset="0"/>
                        </a:rPr>
                        <a:t>Time</a:t>
                      </a:r>
                      <a:endParaRPr lang="en-US" sz="1100" dirty="0">
                        <a:effectLst/>
                        <a:latin typeface="Courier"/>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100" dirty="0">
                          <a:effectLst/>
                          <a:latin typeface="Garamond" panose="02020404030301010803" pitchFamily="18" charset="0"/>
                          <a:ea typeface="Times New Roman" panose="02020603050405020304" pitchFamily="18" charset="0"/>
                          <a:cs typeface="Calibri" panose="020F0502020204030204" pitchFamily="34" charset="0"/>
                        </a:rPr>
                        <a:t>Indiana Government Center South</a:t>
                      </a:r>
                      <a:endParaRPr lang="en-US" sz="1100" dirty="0">
                        <a:effectLst/>
                        <a:latin typeface="Courier"/>
                        <a:ea typeface="Times New Roman" panose="02020603050405020304" pitchFamily="18" charset="0"/>
                        <a:cs typeface="Times New Roman" panose="02020603050405020304" pitchFamily="18" charset="0"/>
                      </a:endParaRPr>
                    </a:p>
                  </a:txBody>
                  <a:tcPr marL="42698" marR="42698" marT="42698" marB="4269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6978">
                <a:tc>
                  <a:txBody>
                    <a:bodyPr/>
                    <a:lstStyle/>
                    <a:p>
                      <a:pPr marL="0" marR="0">
                        <a:spcBef>
                          <a:spcPts val="0"/>
                        </a:spcBef>
                        <a:spcAft>
                          <a:spcPts val="0"/>
                        </a:spcAft>
                      </a:pPr>
                      <a:r>
                        <a:rPr lang="en-US" sz="1100" dirty="0">
                          <a:effectLst/>
                          <a:latin typeface="Garamond" panose="02020404030301010803" pitchFamily="18" charset="0"/>
                          <a:ea typeface="Times New Roman" panose="02020603050405020304" pitchFamily="18" charset="0"/>
                          <a:cs typeface="Calibri" panose="020F0502020204030204" pitchFamily="34" charset="0"/>
                        </a:rPr>
                        <a:t>Deadline to Submit Written Questions</a:t>
                      </a:r>
                      <a:endParaRPr lang="en-US" sz="1100" dirty="0">
                        <a:effectLst/>
                        <a:latin typeface="Courier"/>
                        <a:ea typeface="Times New Roman" panose="02020603050405020304" pitchFamily="18" charset="0"/>
                        <a:cs typeface="Times New Roman" panose="02020603050405020304" pitchFamily="18" charset="0"/>
                      </a:endParaRPr>
                    </a:p>
                  </a:txBody>
                  <a:tcPr marL="42698" marR="42698" marT="42698" marB="4269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Garamond" panose="02020404030301010803" pitchFamily="18" charset="0"/>
                          <a:ea typeface="Times New Roman" panose="02020603050405020304" pitchFamily="18" charset="0"/>
                          <a:cs typeface="Calibri" panose="020F0502020204030204" pitchFamily="34" charset="0"/>
                        </a:rPr>
                        <a:t>December 13, 2019</a:t>
                      </a:r>
                      <a:endParaRPr lang="en-US" sz="1100" dirty="0">
                        <a:effectLst/>
                        <a:latin typeface="Courier"/>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100" dirty="0">
                          <a:effectLst/>
                          <a:latin typeface="Garamond" panose="02020404030301010803" pitchFamily="18" charset="0"/>
                          <a:ea typeface="Times New Roman" panose="02020603050405020304" pitchFamily="18" charset="0"/>
                          <a:cs typeface="Calibri" panose="020F0502020204030204" pitchFamily="34" charset="0"/>
                        </a:rPr>
                        <a:t>by 3:00 PM Eastern Time</a:t>
                      </a:r>
                      <a:endParaRPr lang="en-US" sz="1100" dirty="0">
                        <a:effectLst/>
                        <a:latin typeface="Courier"/>
                        <a:ea typeface="Times New Roman" panose="02020603050405020304" pitchFamily="18" charset="0"/>
                        <a:cs typeface="Times New Roman" panose="02020603050405020304" pitchFamily="18" charset="0"/>
                      </a:endParaRPr>
                    </a:p>
                  </a:txBody>
                  <a:tcPr marL="42698" marR="42698" marT="42698" marB="4269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6187">
                <a:tc>
                  <a:txBody>
                    <a:bodyPr/>
                    <a:lstStyle/>
                    <a:p>
                      <a:pPr marL="0" marR="0">
                        <a:spcBef>
                          <a:spcPts val="0"/>
                        </a:spcBef>
                        <a:spcAft>
                          <a:spcPts val="0"/>
                        </a:spcAft>
                      </a:pPr>
                      <a:r>
                        <a:rPr lang="en-US" sz="1100" dirty="0">
                          <a:effectLst/>
                          <a:latin typeface="Garamond" panose="02020404030301010803" pitchFamily="18" charset="0"/>
                          <a:ea typeface="Times New Roman" panose="02020603050405020304" pitchFamily="18" charset="0"/>
                          <a:cs typeface="Calibri" panose="020F0502020204030204" pitchFamily="34" charset="0"/>
                        </a:rPr>
                        <a:t>Response to Written Questions/RFP Amendments</a:t>
                      </a:r>
                      <a:endParaRPr lang="en-US" sz="1100" dirty="0">
                        <a:effectLst/>
                        <a:latin typeface="Courier"/>
                        <a:ea typeface="Times New Roman" panose="02020603050405020304" pitchFamily="18" charset="0"/>
                        <a:cs typeface="Times New Roman" panose="02020603050405020304" pitchFamily="18" charset="0"/>
                      </a:endParaRPr>
                    </a:p>
                  </a:txBody>
                  <a:tcPr marL="42698" marR="42698" marT="42698" marB="4269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Garamond" panose="02020404030301010803" pitchFamily="18" charset="0"/>
                          <a:ea typeface="Times New Roman" panose="02020603050405020304" pitchFamily="18" charset="0"/>
                          <a:cs typeface="Calibri" panose="020F0502020204030204" pitchFamily="34" charset="0"/>
                        </a:rPr>
                        <a:t>December 18, 2019</a:t>
                      </a:r>
                      <a:endParaRPr lang="en-US" sz="1100" dirty="0">
                        <a:effectLst/>
                        <a:latin typeface="Courier"/>
                        <a:ea typeface="Times New Roman" panose="02020603050405020304" pitchFamily="18" charset="0"/>
                        <a:cs typeface="Times New Roman" panose="02020603050405020304" pitchFamily="18" charset="0"/>
                      </a:endParaRPr>
                    </a:p>
                  </a:txBody>
                  <a:tcPr marL="42698" marR="42698" marT="42698" marB="4269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6978">
                <a:tc>
                  <a:txBody>
                    <a:bodyPr/>
                    <a:lstStyle/>
                    <a:p>
                      <a:pPr marL="0" marR="0">
                        <a:spcBef>
                          <a:spcPts val="0"/>
                        </a:spcBef>
                        <a:spcAft>
                          <a:spcPts val="0"/>
                        </a:spcAft>
                      </a:pPr>
                      <a:r>
                        <a:rPr lang="en-US" sz="1100" dirty="0">
                          <a:effectLst/>
                          <a:latin typeface="Garamond" panose="02020404030301010803" pitchFamily="18" charset="0"/>
                          <a:ea typeface="Times New Roman" panose="02020603050405020304" pitchFamily="18" charset="0"/>
                          <a:cs typeface="Calibri" panose="020F0502020204030204" pitchFamily="34" charset="0"/>
                        </a:rPr>
                        <a:t>Submission of Proposals</a:t>
                      </a:r>
                      <a:endParaRPr lang="en-US" sz="1100" dirty="0">
                        <a:effectLst/>
                        <a:latin typeface="Courier"/>
                        <a:ea typeface="Times New Roman" panose="02020603050405020304" pitchFamily="18" charset="0"/>
                        <a:cs typeface="Times New Roman" panose="02020603050405020304" pitchFamily="18" charset="0"/>
                      </a:endParaRPr>
                    </a:p>
                  </a:txBody>
                  <a:tcPr marL="42698" marR="42698" marT="42698" marB="4269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Garamond" panose="02020404030301010803" pitchFamily="18" charset="0"/>
                          <a:ea typeface="Times New Roman" panose="02020603050405020304" pitchFamily="18" charset="0"/>
                          <a:cs typeface="Calibri" panose="020F0502020204030204" pitchFamily="34" charset="0"/>
                        </a:rPr>
                        <a:t>February 3, 2020</a:t>
                      </a:r>
                      <a:endParaRPr lang="en-US" sz="1100" dirty="0">
                        <a:effectLst/>
                        <a:latin typeface="Courier"/>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100" dirty="0">
                          <a:effectLst/>
                          <a:latin typeface="Garamond" panose="02020404030301010803" pitchFamily="18" charset="0"/>
                          <a:ea typeface="Times New Roman" panose="02020603050405020304" pitchFamily="18" charset="0"/>
                          <a:cs typeface="Calibri" panose="020F0502020204030204" pitchFamily="34" charset="0"/>
                        </a:rPr>
                        <a:t>by 3:00 PM Eastern Time</a:t>
                      </a:r>
                      <a:endParaRPr lang="en-US" sz="1100" dirty="0">
                        <a:effectLst/>
                        <a:latin typeface="Courier"/>
                        <a:ea typeface="Times New Roman" panose="02020603050405020304" pitchFamily="18" charset="0"/>
                        <a:cs typeface="Times New Roman" panose="02020603050405020304" pitchFamily="18" charset="0"/>
                      </a:endParaRPr>
                    </a:p>
                  </a:txBody>
                  <a:tcPr marL="42698" marR="42698" marT="42698" marB="4269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6978">
                <a:tc>
                  <a:txBody>
                    <a:bodyPr/>
                    <a:lstStyle/>
                    <a:p>
                      <a:pPr marL="0" marR="0">
                        <a:spcBef>
                          <a:spcPts val="0"/>
                        </a:spcBef>
                        <a:spcAft>
                          <a:spcPts val="0"/>
                        </a:spcAft>
                      </a:pPr>
                      <a:r>
                        <a:rPr lang="en-US" sz="1100" dirty="0">
                          <a:effectLst/>
                          <a:latin typeface="Garamond" panose="02020404030301010803" pitchFamily="18" charset="0"/>
                          <a:ea typeface="Times New Roman" panose="02020603050405020304" pitchFamily="18" charset="0"/>
                          <a:cs typeface="Calibri" panose="020F0502020204030204" pitchFamily="34" charset="0"/>
                        </a:rPr>
                        <a:t>Submission of Reference Check Forms to State</a:t>
                      </a:r>
                      <a:endParaRPr lang="en-US" sz="1100" dirty="0">
                        <a:effectLst/>
                        <a:latin typeface="Courier"/>
                        <a:ea typeface="Times New Roman" panose="02020603050405020304" pitchFamily="18" charset="0"/>
                        <a:cs typeface="Times New Roman" panose="02020603050405020304" pitchFamily="18" charset="0"/>
                      </a:endParaRPr>
                    </a:p>
                  </a:txBody>
                  <a:tcPr marL="42698" marR="42698" marT="42698" marB="4269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Garamond" panose="02020404030301010803" pitchFamily="18" charset="0"/>
                          <a:ea typeface="Times New Roman" panose="02020603050405020304" pitchFamily="18" charset="0"/>
                          <a:cs typeface="Calibri" panose="020F0502020204030204" pitchFamily="34" charset="0"/>
                        </a:rPr>
                        <a:t>February 3, 2020</a:t>
                      </a:r>
                      <a:endParaRPr lang="en-US" sz="1100" dirty="0">
                        <a:effectLst/>
                        <a:latin typeface="Courier"/>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100" dirty="0">
                          <a:effectLst/>
                          <a:latin typeface="Garamond" panose="02020404030301010803" pitchFamily="18" charset="0"/>
                          <a:ea typeface="Times New Roman" panose="02020603050405020304" pitchFamily="18" charset="0"/>
                          <a:cs typeface="Calibri" panose="020F0502020204030204" pitchFamily="34" charset="0"/>
                        </a:rPr>
                        <a:t>by 3:00 PM Eastern Time</a:t>
                      </a:r>
                      <a:endParaRPr lang="en-US" sz="1100" dirty="0">
                        <a:effectLst/>
                        <a:latin typeface="Courier"/>
                        <a:ea typeface="Times New Roman" panose="02020603050405020304" pitchFamily="18" charset="0"/>
                        <a:cs typeface="Times New Roman" panose="02020603050405020304" pitchFamily="18" charset="0"/>
                      </a:endParaRPr>
                    </a:p>
                  </a:txBody>
                  <a:tcPr marL="42698" marR="42698" marT="42698" marB="4269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6978">
                <a:tc gridSpan="2">
                  <a:txBody>
                    <a:bodyPr/>
                    <a:lstStyle/>
                    <a:p>
                      <a:pPr marL="0" marR="0" algn="ctr">
                        <a:spcBef>
                          <a:spcPts val="0"/>
                        </a:spcBef>
                        <a:spcAft>
                          <a:spcPts val="0"/>
                        </a:spcAft>
                      </a:pPr>
                      <a:r>
                        <a:rPr lang="en-US" sz="1100" b="1" i="1" dirty="0">
                          <a:effectLst/>
                          <a:latin typeface="Garamond" panose="02020404030301010803" pitchFamily="18" charset="0"/>
                          <a:ea typeface="Times New Roman" panose="02020603050405020304" pitchFamily="18" charset="0"/>
                          <a:cs typeface="Calibri" panose="020F0502020204030204" pitchFamily="34" charset="0"/>
                        </a:rPr>
                        <a:t>The dates for the following activities are target dates only.  These activities may be completed earlier or later than the date shown.</a:t>
                      </a:r>
                      <a:endParaRPr lang="en-US" sz="1100" dirty="0">
                        <a:effectLst/>
                        <a:latin typeface="Courier"/>
                        <a:ea typeface="Times New Roman" panose="02020603050405020304" pitchFamily="18" charset="0"/>
                        <a:cs typeface="Times New Roman" panose="02020603050405020304" pitchFamily="18" charset="0"/>
                      </a:endParaRPr>
                    </a:p>
                  </a:txBody>
                  <a:tcPr marL="42698" marR="42698" marT="42698" marB="426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hMerge="1">
                  <a:txBody>
                    <a:bodyPr/>
                    <a:lstStyle/>
                    <a:p>
                      <a:endParaRPr lang="en-US"/>
                    </a:p>
                  </a:txBody>
                  <a:tcPr/>
                </a:tc>
              </a:tr>
              <a:tr h="256187">
                <a:tc>
                  <a:txBody>
                    <a:bodyPr/>
                    <a:lstStyle/>
                    <a:p>
                      <a:pPr marL="0" marR="0">
                        <a:spcBef>
                          <a:spcPts val="0"/>
                        </a:spcBef>
                        <a:spcAft>
                          <a:spcPts val="0"/>
                        </a:spcAft>
                      </a:pPr>
                      <a:r>
                        <a:rPr lang="en-US" sz="1100" dirty="0">
                          <a:effectLst/>
                          <a:latin typeface="Garamond" panose="02020404030301010803" pitchFamily="18" charset="0"/>
                          <a:ea typeface="Times New Roman" panose="02020603050405020304" pitchFamily="18" charset="0"/>
                          <a:cs typeface="Calibri" panose="020F0502020204030204" pitchFamily="34" charset="0"/>
                        </a:rPr>
                        <a:t>Proposal Evaluation</a:t>
                      </a:r>
                      <a:endParaRPr lang="en-US" sz="1100" dirty="0">
                        <a:effectLst/>
                        <a:latin typeface="Courier"/>
                        <a:ea typeface="Times New Roman" panose="02020603050405020304" pitchFamily="18" charset="0"/>
                        <a:cs typeface="Times New Roman" panose="02020603050405020304" pitchFamily="18" charset="0"/>
                      </a:endParaRPr>
                    </a:p>
                  </a:txBody>
                  <a:tcPr marL="42698" marR="42698" marT="42698" marB="4269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Garamond" panose="02020404030301010803" pitchFamily="18" charset="0"/>
                          <a:ea typeface="Times New Roman" panose="02020603050405020304" pitchFamily="18" charset="0"/>
                          <a:cs typeface="Calibri" panose="020F0502020204030204" pitchFamily="34" charset="0"/>
                        </a:rPr>
                        <a:t>February 3, 2020 – March 30, 2020</a:t>
                      </a:r>
                      <a:endParaRPr lang="en-US" sz="1100" dirty="0">
                        <a:effectLst/>
                        <a:latin typeface="Courier"/>
                        <a:ea typeface="Times New Roman" panose="02020603050405020304" pitchFamily="18" charset="0"/>
                        <a:cs typeface="Times New Roman" panose="02020603050405020304" pitchFamily="18" charset="0"/>
                      </a:endParaRPr>
                    </a:p>
                  </a:txBody>
                  <a:tcPr marL="42698" marR="42698" marT="42698" marB="42698"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6187">
                <a:tc>
                  <a:txBody>
                    <a:bodyPr/>
                    <a:lstStyle/>
                    <a:p>
                      <a:pPr marL="0" marR="0">
                        <a:spcBef>
                          <a:spcPts val="0"/>
                        </a:spcBef>
                        <a:spcAft>
                          <a:spcPts val="0"/>
                        </a:spcAft>
                      </a:pPr>
                      <a:r>
                        <a:rPr lang="en-US" sz="1100" dirty="0">
                          <a:effectLst/>
                          <a:latin typeface="Garamond" panose="02020404030301010803" pitchFamily="18" charset="0"/>
                          <a:ea typeface="Times New Roman" panose="02020603050405020304" pitchFamily="18" charset="0"/>
                          <a:cs typeface="Calibri" panose="020F0502020204030204" pitchFamily="34" charset="0"/>
                        </a:rPr>
                        <a:t>Proposal Discussions/Clarifications (if necessary)</a:t>
                      </a:r>
                      <a:endParaRPr lang="en-US" sz="1100" dirty="0">
                        <a:effectLst/>
                        <a:latin typeface="Courier"/>
                        <a:ea typeface="Times New Roman" panose="02020603050405020304" pitchFamily="18" charset="0"/>
                        <a:cs typeface="Times New Roman" panose="02020603050405020304" pitchFamily="18" charset="0"/>
                      </a:endParaRPr>
                    </a:p>
                  </a:txBody>
                  <a:tcPr marL="42698" marR="42698" marT="42698" marB="4269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Garamond" panose="02020404030301010803" pitchFamily="18" charset="0"/>
                          <a:ea typeface="Times New Roman" panose="02020603050405020304" pitchFamily="18" charset="0"/>
                          <a:cs typeface="Calibri" panose="020F0502020204030204" pitchFamily="34" charset="0"/>
                        </a:rPr>
                        <a:t>April 1, 2020 – April 3, 2020</a:t>
                      </a:r>
                      <a:endParaRPr lang="en-US" sz="1100" dirty="0">
                        <a:effectLst/>
                        <a:latin typeface="Courier"/>
                        <a:ea typeface="Times New Roman" panose="02020603050405020304" pitchFamily="18" charset="0"/>
                        <a:cs typeface="Times New Roman" panose="02020603050405020304" pitchFamily="18" charset="0"/>
                      </a:endParaRPr>
                    </a:p>
                  </a:txBody>
                  <a:tcPr marL="42698" marR="42698" marT="42698" marB="42698"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6187">
                <a:tc>
                  <a:txBody>
                    <a:bodyPr/>
                    <a:lstStyle/>
                    <a:p>
                      <a:pPr marL="0" marR="0">
                        <a:spcBef>
                          <a:spcPts val="0"/>
                        </a:spcBef>
                        <a:spcAft>
                          <a:spcPts val="0"/>
                        </a:spcAft>
                      </a:pPr>
                      <a:r>
                        <a:rPr lang="en-US" sz="1100" dirty="0">
                          <a:effectLst/>
                          <a:latin typeface="Garamond" panose="02020404030301010803" pitchFamily="18" charset="0"/>
                          <a:ea typeface="Times New Roman" panose="02020603050405020304" pitchFamily="18" charset="0"/>
                          <a:cs typeface="Calibri" panose="020F0502020204030204" pitchFamily="34" charset="0"/>
                        </a:rPr>
                        <a:t>Oral Presentations (if necessary)</a:t>
                      </a:r>
                      <a:endParaRPr lang="en-US" sz="1100" dirty="0">
                        <a:effectLst/>
                        <a:latin typeface="Courier"/>
                        <a:ea typeface="Times New Roman" panose="02020603050405020304" pitchFamily="18" charset="0"/>
                        <a:cs typeface="Times New Roman" panose="02020603050405020304" pitchFamily="18" charset="0"/>
                      </a:endParaRPr>
                    </a:p>
                  </a:txBody>
                  <a:tcPr marL="42698" marR="42698" marT="42698" marB="4269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Garamond" panose="02020404030301010803" pitchFamily="18" charset="0"/>
                          <a:ea typeface="Times New Roman" panose="02020603050405020304" pitchFamily="18" charset="0"/>
                          <a:cs typeface="Calibri" panose="020F0502020204030204" pitchFamily="34" charset="0"/>
                        </a:rPr>
                        <a:t>April 1, 2020 – May 1, 2020</a:t>
                      </a:r>
                      <a:endParaRPr lang="en-US" sz="1100" dirty="0">
                        <a:effectLst/>
                        <a:latin typeface="Courier"/>
                        <a:ea typeface="Times New Roman" panose="02020603050405020304" pitchFamily="18" charset="0"/>
                        <a:cs typeface="Times New Roman" panose="02020603050405020304" pitchFamily="18" charset="0"/>
                      </a:endParaRPr>
                    </a:p>
                  </a:txBody>
                  <a:tcPr marL="42698" marR="42698" marT="42698" marB="42698"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6187">
                <a:tc>
                  <a:txBody>
                    <a:bodyPr/>
                    <a:lstStyle/>
                    <a:p>
                      <a:pPr marL="0" marR="0">
                        <a:spcBef>
                          <a:spcPts val="0"/>
                        </a:spcBef>
                        <a:spcAft>
                          <a:spcPts val="0"/>
                        </a:spcAft>
                      </a:pPr>
                      <a:r>
                        <a:rPr lang="en-US" sz="1100" dirty="0">
                          <a:effectLst/>
                          <a:latin typeface="Garamond" panose="02020404030301010803" pitchFamily="18" charset="0"/>
                          <a:ea typeface="Times New Roman" panose="02020603050405020304" pitchFamily="18" charset="0"/>
                          <a:cs typeface="Calibri" panose="020F0502020204030204" pitchFamily="34" charset="0"/>
                        </a:rPr>
                        <a:t>Best and Final Offers (if necessary)</a:t>
                      </a:r>
                      <a:endParaRPr lang="en-US" sz="1100" dirty="0">
                        <a:effectLst/>
                        <a:latin typeface="Courier"/>
                        <a:ea typeface="Times New Roman" panose="02020603050405020304" pitchFamily="18" charset="0"/>
                        <a:cs typeface="Times New Roman" panose="02020603050405020304" pitchFamily="18" charset="0"/>
                      </a:endParaRPr>
                    </a:p>
                  </a:txBody>
                  <a:tcPr marL="42698" marR="42698" marT="42698" marB="4269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Garamond" panose="02020404030301010803" pitchFamily="18" charset="0"/>
                          <a:ea typeface="Times New Roman" panose="02020603050405020304" pitchFamily="18" charset="0"/>
                          <a:cs typeface="Calibri" panose="020F0502020204030204" pitchFamily="34" charset="0"/>
                        </a:rPr>
                        <a:t>May 1, 2020 – June 30, 2020</a:t>
                      </a:r>
                      <a:endParaRPr lang="en-US" sz="1100" dirty="0">
                        <a:effectLst/>
                        <a:latin typeface="Courier"/>
                        <a:ea typeface="Times New Roman" panose="02020603050405020304" pitchFamily="18" charset="0"/>
                        <a:cs typeface="Times New Roman" panose="02020603050405020304" pitchFamily="18" charset="0"/>
                      </a:endParaRPr>
                    </a:p>
                  </a:txBody>
                  <a:tcPr marL="42698" marR="42698" marT="42698" marB="42698"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6187">
                <a:tc>
                  <a:txBody>
                    <a:bodyPr/>
                    <a:lstStyle/>
                    <a:p>
                      <a:pPr marL="0" marR="0">
                        <a:spcBef>
                          <a:spcPts val="0"/>
                        </a:spcBef>
                        <a:spcAft>
                          <a:spcPts val="0"/>
                        </a:spcAft>
                      </a:pPr>
                      <a:r>
                        <a:rPr lang="en-US" sz="1100" dirty="0">
                          <a:effectLst/>
                          <a:latin typeface="Garamond" panose="02020404030301010803" pitchFamily="18" charset="0"/>
                          <a:ea typeface="Times New Roman" panose="02020603050405020304" pitchFamily="18" charset="0"/>
                          <a:cs typeface="Calibri" panose="020F0502020204030204" pitchFamily="34" charset="0"/>
                        </a:rPr>
                        <a:t>RFP Award Recommendation</a:t>
                      </a:r>
                      <a:endParaRPr lang="en-US" sz="1100" dirty="0">
                        <a:effectLst/>
                        <a:latin typeface="Courier"/>
                        <a:ea typeface="Times New Roman" panose="02020603050405020304" pitchFamily="18" charset="0"/>
                        <a:cs typeface="Times New Roman" panose="02020603050405020304" pitchFamily="18" charset="0"/>
                      </a:endParaRPr>
                    </a:p>
                  </a:txBody>
                  <a:tcPr marL="42698" marR="42698" marT="42698" marB="4269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Garamond" panose="02020404030301010803" pitchFamily="18" charset="0"/>
                          <a:ea typeface="Times New Roman" panose="02020603050405020304" pitchFamily="18" charset="0"/>
                          <a:cs typeface="Calibri" panose="020F0502020204030204" pitchFamily="34" charset="0"/>
                        </a:rPr>
                        <a:t>July 1, 2020</a:t>
                      </a:r>
                      <a:endParaRPr lang="en-US" sz="1100" dirty="0">
                        <a:effectLst/>
                        <a:latin typeface="Courier"/>
                        <a:ea typeface="Times New Roman" panose="02020603050405020304" pitchFamily="18" charset="0"/>
                        <a:cs typeface="Times New Roman" panose="02020603050405020304" pitchFamily="18" charset="0"/>
                      </a:endParaRPr>
                    </a:p>
                  </a:txBody>
                  <a:tcPr marL="42698" marR="42698" marT="42698" marB="42698"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054982110"/>
      </p:ext>
    </p:extLst>
  </p:cSld>
  <p:clrMapOvr>
    <a:masterClrMapping/>
  </p:clrMapOvr>
  <p:transition spd="slow">
    <p:cut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9012"/>
            <a:ext cx="8229600" cy="1143000"/>
          </a:xfrm>
        </p:spPr>
        <p:style>
          <a:lnRef idx="1">
            <a:schemeClr val="accent1"/>
          </a:lnRef>
          <a:fillRef idx="2">
            <a:schemeClr val="accent1"/>
          </a:fillRef>
          <a:effectRef idx="1">
            <a:schemeClr val="accent1"/>
          </a:effectRef>
          <a:fontRef idx="minor">
            <a:schemeClr val="dk1"/>
          </a:fontRef>
        </p:style>
        <p:txBody>
          <a:bodyPr anchor="b"/>
          <a:lstStyle/>
          <a:p>
            <a:r>
              <a:rPr lang="en-US" dirty="0" smtClean="0"/>
              <a:t/>
            </a:r>
            <a:br>
              <a:rPr lang="en-US" dirty="0" smtClean="0"/>
            </a:br>
            <a:r>
              <a:rPr lang="en-US" sz="4000" b="1" dirty="0" smtClean="0">
                <a:latin typeface="Arial" panose="020B0604020202020204" pitchFamily="34" charset="0"/>
                <a:cs typeface="Arial" panose="020B0604020202020204" pitchFamily="34" charset="0"/>
              </a:rPr>
              <a:t>Terms of Contract</a:t>
            </a:r>
            <a:endParaRPr lang="en-US" sz="4000" b="1" dirty="0">
              <a:solidFill>
                <a:srgbClr val="1F497D"/>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a:xfrm>
            <a:off x="457200" y="2327564"/>
            <a:ext cx="8229600" cy="3063833"/>
          </a:xfrm>
        </p:spPr>
        <p:txBody>
          <a:bodyPr/>
          <a:lstStyle/>
          <a:p>
            <a:pPr marL="0" indent="0" algn="ctr">
              <a:buNone/>
            </a:pPr>
            <a:r>
              <a:rPr lang="en-US" sz="3600" dirty="0">
                <a:latin typeface="Arial" panose="020B0604020202020204" pitchFamily="34" charset="0"/>
                <a:cs typeface="Arial" panose="020B0604020202020204" pitchFamily="34" charset="0"/>
              </a:rPr>
              <a:t>The term of the contract shall be for a period of Two (2) years from the date of contract execution. </a:t>
            </a:r>
            <a:r>
              <a:rPr lang="en-US" sz="3600" dirty="0" smtClean="0">
                <a:latin typeface="Arial" panose="020B0604020202020204" pitchFamily="34" charset="0"/>
                <a:cs typeface="Arial" panose="020B0604020202020204" pitchFamily="34" charset="0"/>
              </a:rPr>
              <a:t>The contract may be renewed under the same terms and conditions, subject to approval. </a:t>
            </a:r>
            <a:endParaRPr lang="en-US" sz="3600" dirty="0">
              <a:latin typeface="Arial" panose="020B0604020202020204" pitchFamily="34" charset="0"/>
              <a:cs typeface="Arial" panose="020B0604020202020204" pitchFamily="34" charset="0"/>
            </a:endParaRPr>
          </a:p>
          <a:p>
            <a:pPr marL="0" indent="0" algn="ctr">
              <a:buNone/>
            </a:pPr>
            <a:r>
              <a:rPr lang="en-US" sz="3600" dirty="0" smtClean="0">
                <a:latin typeface="Arial" panose="020B0604020202020204" pitchFamily="34" charset="0"/>
                <a:cs typeface="Arial" panose="020B0604020202020204" pitchFamily="34" charset="0"/>
              </a:rPr>
              <a:t> </a:t>
            </a:r>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7</a:t>
            </a:fld>
            <a:endParaRPr lang="en-US" sz="1000" dirty="0"/>
          </a:p>
        </p:txBody>
      </p:sp>
    </p:spTree>
    <p:extLst>
      <p:ext uri="{BB962C8B-B14F-4D97-AF65-F5344CB8AC3E}">
        <p14:creationId xmlns:p14="http://schemas.microsoft.com/office/powerpoint/2010/main" val="2058021323"/>
      </p:ext>
    </p:extLst>
  </p:cSld>
  <p:clrMapOvr>
    <a:masterClrMapping/>
  </p:clrMapOvr>
  <p:transition spd="slow">
    <p:cut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3386"/>
            <a:ext cx="8229600" cy="1143000"/>
          </a:xfrm>
        </p:spPr>
        <p:style>
          <a:lnRef idx="1">
            <a:schemeClr val="accent1"/>
          </a:lnRef>
          <a:fillRef idx="2">
            <a:schemeClr val="accent1"/>
          </a:fillRef>
          <a:effectRef idx="1">
            <a:schemeClr val="accent1"/>
          </a:effectRef>
          <a:fontRef idx="minor">
            <a:schemeClr val="dk1"/>
          </a:fontRef>
        </p:style>
        <p:txBody>
          <a:bodyPr anchor="b"/>
          <a:lstStyle/>
          <a:p>
            <a:r>
              <a:rPr lang="en-US" dirty="0" smtClean="0"/>
              <a:t/>
            </a:r>
            <a:br>
              <a:rPr lang="en-US" dirty="0" smtClean="0"/>
            </a:br>
            <a:r>
              <a:rPr lang="en-US" sz="4000" b="1" dirty="0" smtClean="0">
                <a:latin typeface="Arial" panose="020B0604020202020204" pitchFamily="34" charset="0"/>
                <a:cs typeface="Arial" panose="020B0604020202020204" pitchFamily="34" charset="0"/>
              </a:rPr>
              <a:t>Scope of Work</a:t>
            </a:r>
            <a:endParaRPr lang="en-US" sz="4000" b="1" dirty="0">
              <a:solidFill>
                <a:srgbClr val="1F497D"/>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p:txBody>
          <a:bodyPr/>
          <a:lstStyle/>
          <a:p>
            <a:pPr marL="0" indent="0" algn="ctr">
              <a:buNone/>
            </a:pPr>
            <a:r>
              <a:rPr lang="en-US" sz="2000" dirty="0"/>
              <a:t>DCS is required under The CHAFEE program (The John H. Chafee Foster Care Program for Successful Transition to Adulthood) to ensure current and former foster youth in out of home care or who have aged out of foster care achieve self-sufficiency. Vendors are expected to provide services designed to support successful transition into adulthood.  </a:t>
            </a:r>
            <a:r>
              <a:rPr lang="en-US" sz="2000" dirty="0" smtClean="0"/>
              <a:t>Vendors </a:t>
            </a:r>
            <a:r>
              <a:rPr lang="en-US" sz="2000" dirty="0"/>
              <a:t>will provide activities of instruction, experiential learning, coaching, mentoring in the areas of education, employment, financial and asset management, physical and mental health, housing, activities of daily living and youth engagement. These services will be encompassed within the DCS older youth services array: Chafee Older Youth Services, </a:t>
            </a:r>
            <a:r>
              <a:rPr lang="en-US" sz="2000" dirty="0" smtClean="0"/>
              <a:t>Extended </a:t>
            </a:r>
            <a:r>
              <a:rPr lang="en-US" sz="2000" dirty="0"/>
              <a:t>Foster Care / Collaborative Care, </a:t>
            </a:r>
            <a:r>
              <a:rPr lang="en-US" sz="2000" dirty="0" smtClean="0"/>
              <a:t>and Chafee Voluntary Services. </a:t>
            </a:r>
            <a:endParaRPr lang="en-US" sz="4000" dirty="0" smtClean="0">
              <a:latin typeface="Arial" panose="020B0604020202020204" pitchFamily="34" charset="0"/>
              <a:cs typeface="Arial" panose="020B0604020202020204" pitchFamily="34" charset="0"/>
            </a:endParaRPr>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8</a:t>
            </a:fld>
            <a:endParaRPr lang="en-US" sz="1000" dirty="0"/>
          </a:p>
        </p:txBody>
      </p:sp>
    </p:spTree>
    <p:extLst>
      <p:ext uri="{BB962C8B-B14F-4D97-AF65-F5344CB8AC3E}">
        <p14:creationId xmlns:p14="http://schemas.microsoft.com/office/powerpoint/2010/main" val="841251883"/>
      </p:ext>
    </p:extLst>
  </p:cSld>
  <p:clrMapOvr>
    <a:masterClrMapping/>
  </p:clrMapOvr>
  <p:transition spd="slow">
    <p:cut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chor="b"/>
          <a:lstStyle/>
          <a:p>
            <a:r>
              <a:rPr lang="en-US" dirty="0" smtClean="0"/>
              <a:t/>
            </a:r>
            <a:br>
              <a:rPr lang="en-US" dirty="0" smtClean="0"/>
            </a:br>
            <a:r>
              <a:rPr lang="en-US" sz="4000" b="1" dirty="0" smtClean="0">
                <a:latin typeface="Arial" panose="020B0604020202020204" pitchFamily="34" charset="0"/>
                <a:cs typeface="Arial" panose="020B0604020202020204" pitchFamily="34" charset="0"/>
              </a:rPr>
              <a:t>Older Youth Services Proposals</a:t>
            </a:r>
            <a:endParaRPr lang="en-US" sz="4000" b="1" dirty="0">
              <a:solidFill>
                <a:srgbClr val="1F497D"/>
              </a:solidFill>
              <a:latin typeface="Arial" panose="020B0604020202020204" pitchFamily="34" charset="0"/>
              <a:cs typeface="Arial" panose="020B0604020202020204" pitchFamily="34" charset="0"/>
            </a:endParaRPr>
          </a:p>
        </p:txBody>
      </p:sp>
      <p:sp>
        <p:nvSpPr>
          <p:cNvPr id="5" name="Content Placeholder 4"/>
          <p:cNvSpPr>
            <a:spLocks noGrp="1"/>
          </p:cNvSpPr>
          <p:nvPr>
            <p:ph idx="1"/>
          </p:nvPr>
        </p:nvSpPr>
        <p:spPr/>
        <p:txBody>
          <a:bodyPr/>
          <a:lstStyle/>
          <a:p>
            <a:pPr>
              <a:buNone/>
            </a:pPr>
            <a:r>
              <a:rPr lang="en-US" dirty="0" smtClean="0">
                <a:latin typeface="Arial" panose="020B0604020202020204" pitchFamily="34" charset="0"/>
                <a:cs typeface="Arial" panose="020B0604020202020204" pitchFamily="34" charset="0"/>
              </a:rPr>
              <a:t>The contracted providers must offer all three</a:t>
            </a:r>
          </a:p>
          <a:p>
            <a:pPr>
              <a:buNone/>
            </a:pPr>
            <a:r>
              <a:rPr lang="en-US" dirty="0" smtClean="0">
                <a:latin typeface="Arial" panose="020B0604020202020204" pitchFamily="34" charset="0"/>
                <a:cs typeface="Arial" panose="020B0604020202020204" pitchFamily="34" charset="0"/>
              </a:rPr>
              <a:t>Older Youth Services (OYS) category:</a:t>
            </a:r>
          </a:p>
          <a:p>
            <a:pPr marL="914400" lvl="1" indent="-514350">
              <a:buFont typeface="+mj-lt"/>
              <a:buAutoNum type="arabicPeriod"/>
            </a:pPr>
            <a:r>
              <a:rPr lang="en-US" dirty="0" smtClean="0">
                <a:latin typeface="Arial" panose="020B0604020202020204" pitchFamily="34" charset="0"/>
                <a:cs typeface="Arial" panose="020B0604020202020204" pitchFamily="34" charset="0"/>
              </a:rPr>
              <a:t>Chafee Independent Living Services – Older Youth Services</a:t>
            </a:r>
          </a:p>
          <a:p>
            <a:pPr marL="914400" lvl="1" indent="-514350">
              <a:buFont typeface="+mj-lt"/>
              <a:buAutoNum type="arabicPeriod"/>
            </a:pPr>
            <a:r>
              <a:rPr lang="en-US" dirty="0" smtClean="0">
                <a:latin typeface="Arial" panose="020B0604020202020204" pitchFamily="34" charset="0"/>
                <a:cs typeface="Arial" panose="020B0604020202020204" pitchFamily="34" charset="0"/>
              </a:rPr>
              <a:t>Extended Foster Care Placement and Supervision – Collaborative Care</a:t>
            </a:r>
          </a:p>
          <a:p>
            <a:pPr marL="914400" lvl="1" indent="-514350">
              <a:buFont typeface="+mj-lt"/>
              <a:buAutoNum type="arabicPeriod"/>
            </a:pPr>
            <a:r>
              <a:rPr lang="en-US" dirty="0" smtClean="0">
                <a:latin typeface="Arial" panose="020B0604020202020204" pitchFamily="34" charset="0"/>
                <a:cs typeface="Arial" panose="020B0604020202020204" pitchFamily="34" charset="0"/>
              </a:rPr>
              <a:t>Chafee Independent Living Services – Voluntary Services</a:t>
            </a:r>
          </a:p>
        </p:txBody>
      </p:sp>
      <p:sp>
        <p:nvSpPr>
          <p:cNvPr id="20484" name="TextBox 3"/>
          <p:cNvSpPr txBox="1">
            <a:spLocks noChangeArrowheads="1"/>
          </p:cNvSpPr>
          <p:nvPr/>
        </p:nvSpPr>
        <p:spPr bwMode="auto">
          <a:xfrm>
            <a:off x="85725" y="6562725"/>
            <a:ext cx="255588" cy="246063"/>
          </a:xfrm>
          <a:prstGeom prst="rect">
            <a:avLst/>
          </a:prstGeom>
          <a:noFill/>
          <a:ln w="9525">
            <a:noFill/>
            <a:miter lim="800000"/>
            <a:headEnd/>
            <a:tailEnd/>
          </a:ln>
        </p:spPr>
        <p:txBody>
          <a:bodyPr wrap="none">
            <a:spAutoFit/>
          </a:bodyPr>
          <a:lstStyle/>
          <a:p>
            <a:fld id="{0FDF7903-26FE-4F2D-8BFA-15B53DCAC474}" type="slidenum">
              <a:rPr lang="en-US" sz="1000"/>
              <a:pPr/>
              <a:t>9</a:t>
            </a:fld>
            <a:endParaRPr lang="en-US" sz="1000" dirty="0"/>
          </a:p>
        </p:txBody>
      </p:sp>
    </p:spTree>
    <p:extLst>
      <p:ext uri="{BB962C8B-B14F-4D97-AF65-F5344CB8AC3E}">
        <p14:creationId xmlns:p14="http://schemas.microsoft.com/office/powerpoint/2010/main" val="4168320997"/>
      </p:ext>
    </p:extLst>
  </p:cSld>
  <p:clrMapOvr>
    <a:masterClrMapping/>
  </p:clrMapOvr>
  <p:transition spd="slow">
    <p:cut thruBlk="1"/>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LongProperties xmlns="http://schemas.microsoft.com/office/2006/metadata/longProperti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3F5A44957AC7645B76A3E4070446F73" ma:contentTypeVersion="0" ma:contentTypeDescription="Create a new document." ma:contentTypeScope="" ma:versionID="b24df52837c8edd874dc40522ea05392">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C8B0952-B81C-4B4E-AB2A-7BAA5ED77819}">
  <ds:schemaRefs>
    <ds:schemaRef ds:uri="http://schemas.microsoft.com/office/2006/metadata/longProperties"/>
  </ds:schemaRefs>
</ds:datastoreItem>
</file>

<file path=customXml/itemProps2.xml><?xml version="1.0" encoding="utf-8"?>
<ds:datastoreItem xmlns:ds="http://schemas.openxmlformats.org/officeDocument/2006/customXml" ds:itemID="{D0F7EC0E-DF8D-4338-AF05-E9C78105128B}">
  <ds:schemaRefs>
    <ds:schemaRef ds:uri="http://purl.org/dc/terms/"/>
    <ds:schemaRef ds:uri="http://schemas.openxmlformats.org/package/2006/metadata/core-properties"/>
    <ds:schemaRef ds:uri="http://schemas.microsoft.com/office/infopath/2007/PartnerControls"/>
    <ds:schemaRef ds:uri="http://schemas.microsoft.com/office/2006/metadata/properties"/>
    <ds:schemaRef ds:uri="http://www.w3.org/XML/1998/namespace"/>
    <ds:schemaRef ds:uri="http://purl.org/dc/elements/1.1/"/>
    <ds:schemaRef ds:uri="http://schemas.microsoft.com/office/2006/documentManagement/types"/>
    <ds:schemaRef ds:uri="http://purl.org/dc/dcmitype/"/>
  </ds:schemaRefs>
</ds:datastoreItem>
</file>

<file path=customXml/itemProps3.xml><?xml version="1.0" encoding="utf-8"?>
<ds:datastoreItem xmlns:ds="http://schemas.openxmlformats.org/officeDocument/2006/customXml" ds:itemID="{D890BE2A-0D67-4756-B1E3-BF9625FF22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4.xml><?xml version="1.0" encoding="utf-8"?>
<ds:datastoreItem xmlns:ds="http://schemas.openxmlformats.org/officeDocument/2006/customXml" ds:itemID="{A0A66CED-5E6C-4A99-A7DB-76CEFA0AA3C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15799</TotalTime>
  <Words>1163</Words>
  <Application>Microsoft Office PowerPoint</Application>
  <PresentationFormat>On-screen Show (4:3)</PresentationFormat>
  <Paragraphs>223</Paragraphs>
  <Slides>21</Slides>
  <Notes>21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Courier</vt:lpstr>
      <vt:lpstr>Garamond</vt:lpstr>
      <vt:lpstr>Times New Roman</vt:lpstr>
      <vt:lpstr>Office Theme</vt:lpstr>
      <vt:lpstr> Older Youth Services  Request for Proposals </vt:lpstr>
      <vt:lpstr>  Agenda</vt:lpstr>
      <vt:lpstr>  General Information</vt:lpstr>
      <vt:lpstr> Purpose of the RFP: </vt:lpstr>
      <vt:lpstr>Service Areas</vt:lpstr>
      <vt:lpstr>Key Dates</vt:lpstr>
      <vt:lpstr> Terms of Contract</vt:lpstr>
      <vt:lpstr> Scope of Work</vt:lpstr>
      <vt:lpstr> Older Youth Services Proposals</vt:lpstr>
      <vt:lpstr>  OYS Outcome Areas</vt:lpstr>
      <vt:lpstr> NYTD Related Services</vt:lpstr>
      <vt:lpstr>OYS Foundational Pillars</vt:lpstr>
      <vt:lpstr>Protective &amp; Promotive Factors</vt:lpstr>
      <vt:lpstr>  Provider Narrative  (Attachment D)</vt:lpstr>
      <vt:lpstr>  Service Narrative  (Attachment E)</vt:lpstr>
      <vt:lpstr>Budget (Attachment C)</vt:lpstr>
      <vt:lpstr>  Proposal Preparation</vt:lpstr>
      <vt:lpstr>  Evaluation Criteria</vt:lpstr>
      <vt:lpstr>IDOA Procurement</vt:lpstr>
      <vt:lpstr>Questions</vt:lpstr>
      <vt:lpstr>Thank You  Indiana DCS Older Youth Initiatives  OlderYouthQuestions@dcs.IN.gov  </vt:lpstr>
    </vt:vector>
  </TitlesOfParts>
  <Company>State of Indiana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NiLemmons</dc:creator>
  <cp:lastModifiedBy>Evans, Anisa L</cp:lastModifiedBy>
  <cp:revision>874</cp:revision>
  <cp:lastPrinted>2019-12-10T14:39:56Z</cp:lastPrinted>
  <dcterms:created xsi:type="dcterms:W3CDTF">2010-03-08T16:14:33Z</dcterms:created>
  <dcterms:modified xsi:type="dcterms:W3CDTF">2019-12-11T18:33:21Z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y fmtid="{D5CDD505-2E9C-101B-9397-08002B2CF9AE}" pid="3" name="ContentTypeId">
    <vt:lpwstr>0x010100C3F5A44957AC7645B76A3E4070446F73</vt:lpwstr>
  </property>
</Properties>
</file>