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1"/>
  </p:notesMasterIdLst>
  <p:handoutMasterIdLst>
    <p:handoutMasterId r:id="rId22"/>
  </p:handoutMasterIdLst>
  <p:sldIdLst>
    <p:sldId id="389" r:id="rId6"/>
    <p:sldId id="377" r:id="rId7"/>
    <p:sldId id="466" r:id="rId8"/>
    <p:sldId id="467" r:id="rId9"/>
    <p:sldId id="468" r:id="rId10"/>
    <p:sldId id="460" r:id="rId11"/>
    <p:sldId id="469" r:id="rId12"/>
    <p:sldId id="447" r:id="rId13"/>
    <p:sldId id="470" r:id="rId14"/>
    <p:sldId id="451" r:id="rId15"/>
    <p:sldId id="459" r:id="rId16"/>
    <p:sldId id="471" r:id="rId17"/>
    <p:sldId id="449" r:id="rId18"/>
    <p:sldId id="464" r:id="rId19"/>
    <p:sldId id="465"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87D"/>
    <a:srgbClr val="E3ECED"/>
    <a:srgbClr val="E0E8EE"/>
    <a:srgbClr val="1F497D"/>
    <a:srgbClr val="3399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6756" autoAdjust="0"/>
  </p:normalViewPr>
  <p:slideViewPr>
    <p:cSldViewPr snapToGrid="0">
      <p:cViewPr varScale="1">
        <p:scale>
          <a:sx n="54" d="100"/>
          <a:sy n="54" d="100"/>
        </p:scale>
        <p:origin x="1548" y="48"/>
      </p:cViewPr>
      <p:guideLst>
        <p:guide orient="horz" pos="2160"/>
        <p:guide pos="2880"/>
      </p:guideLst>
    </p:cSldViewPr>
  </p:slideViewPr>
  <p:outlineViewPr>
    <p:cViewPr>
      <p:scale>
        <a:sx n="33" d="100"/>
        <a:sy n="33" d="100"/>
      </p:scale>
      <p:origin x="0" y="13506"/>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81" d="100"/>
          <a:sy n="81" d="100"/>
        </p:scale>
        <p:origin x="-2046" y="-102"/>
      </p:cViewPr>
      <p:guideLst>
        <p:guide orient="horz" pos="2928"/>
        <p:guide pos="2208"/>
      </p:guideLst>
    </p:cSldViewPr>
  </p:notesViewPr>
  <p:gridSpacing cx="182880" cy="18288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218" cy="465138"/>
          </a:xfrm>
          <a:prstGeom prst="rect">
            <a:avLst/>
          </a:prstGeom>
        </p:spPr>
        <p:txBody>
          <a:bodyPr vert="horz" lIns="91419" tIns="45710" rIns="91419" bIns="45710" rtlCol="0"/>
          <a:lstStyle>
            <a:lvl1pPr algn="l">
              <a:defRPr sz="1200">
                <a:cs typeface="+mn-cs"/>
              </a:defRPr>
            </a:lvl1pPr>
          </a:lstStyle>
          <a:p>
            <a:pPr>
              <a:defRPr/>
            </a:pPr>
            <a:endParaRPr lang="en-US" dirty="0"/>
          </a:p>
        </p:txBody>
      </p:sp>
      <p:sp>
        <p:nvSpPr>
          <p:cNvPr id="3" name="Date Placeholder 2"/>
          <p:cNvSpPr>
            <a:spLocks noGrp="1"/>
          </p:cNvSpPr>
          <p:nvPr>
            <p:ph type="dt" sz="quarter" idx="1"/>
          </p:nvPr>
        </p:nvSpPr>
        <p:spPr>
          <a:xfrm>
            <a:off x="3972562" y="0"/>
            <a:ext cx="3036218" cy="465138"/>
          </a:xfrm>
          <a:prstGeom prst="rect">
            <a:avLst/>
          </a:prstGeom>
        </p:spPr>
        <p:txBody>
          <a:bodyPr vert="horz" lIns="91419" tIns="45710" rIns="91419" bIns="45710" rtlCol="0"/>
          <a:lstStyle>
            <a:lvl1pPr algn="r">
              <a:defRPr sz="1200">
                <a:cs typeface="+mn-cs"/>
              </a:defRPr>
            </a:lvl1pPr>
          </a:lstStyle>
          <a:p>
            <a:pPr>
              <a:defRPr/>
            </a:pPr>
            <a:fld id="{480DD706-4E91-4AEB-81DF-F97E23415469}" type="datetimeFigureOut">
              <a:rPr lang="en-US"/>
              <a:pPr>
                <a:defRPr/>
              </a:pPr>
              <a:t>12/10/2019</a:t>
            </a:fld>
            <a:endParaRPr lang="en-US" dirty="0"/>
          </a:p>
        </p:txBody>
      </p:sp>
      <p:sp>
        <p:nvSpPr>
          <p:cNvPr id="4" name="Footer Placeholder 3"/>
          <p:cNvSpPr>
            <a:spLocks noGrp="1"/>
          </p:cNvSpPr>
          <p:nvPr>
            <p:ph type="ftr" sz="quarter" idx="2"/>
          </p:nvPr>
        </p:nvSpPr>
        <p:spPr>
          <a:xfrm>
            <a:off x="0" y="8829675"/>
            <a:ext cx="3036218" cy="465138"/>
          </a:xfrm>
          <a:prstGeom prst="rect">
            <a:avLst/>
          </a:prstGeom>
        </p:spPr>
        <p:txBody>
          <a:bodyPr vert="horz" lIns="91419" tIns="45710" rIns="91419" bIns="45710" rtlCol="0" anchor="b"/>
          <a:lstStyle>
            <a:lvl1pPr algn="l">
              <a:defRPr sz="1200">
                <a:cs typeface="+mn-cs"/>
              </a:defRPr>
            </a:lvl1pPr>
          </a:lstStyle>
          <a:p>
            <a:pPr>
              <a:defRPr/>
            </a:pPr>
            <a:endParaRPr lang="en-US" dirty="0"/>
          </a:p>
        </p:txBody>
      </p:sp>
      <p:sp>
        <p:nvSpPr>
          <p:cNvPr id="5" name="Slide Number Placeholder 4"/>
          <p:cNvSpPr>
            <a:spLocks noGrp="1"/>
          </p:cNvSpPr>
          <p:nvPr>
            <p:ph type="sldNum" sz="quarter" idx="3"/>
          </p:nvPr>
        </p:nvSpPr>
        <p:spPr>
          <a:xfrm>
            <a:off x="3972562" y="8829675"/>
            <a:ext cx="3036218" cy="465138"/>
          </a:xfrm>
          <a:prstGeom prst="rect">
            <a:avLst/>
          </a:prstGeom>
        </p:spPr>
        <p:txBody>
          <a:bodyPr vert="horz" lIns="91419" tIns="45710" rIns="91419" bIns="45710" rtlCol="0" anchor="b"/>
          <a:lstStyle>
            <a:lvl1pPr algn="r">
              <a:defRPr sz="1200">
                <a:cs typeface="+mn-cs"/>
              </a:defRPr>
            </a:lvl1pPr>
          </a:lstStyle>
          <a:p>
            <a:pPr>
              <a:defRPr/>
            </a:pPr>
            <a:fld id="{B8B870D0-DB17-4402-AC2E-EC3AB1A5F29E}" type="slidenum">
              <a:rPr lang="en-US"/>
              <a:pPr>
                <a:defRPr/>
              </a:pPr>
              <a:t>‹#›</a:t>
            </a:fld>
            <a:endParaRPr lang="en-US" dirty="0"/>
          </a:p>
        </p:txBody>
      </p:sp>
    </p:spTree>
    <p:extLst>
      <p:ext uri="{BB962C8B-B14F-4D97-AF65-F5344CB8AC3E}">
        <p14:creationId xmlns:p14="http://schemas.microsoft.com/office/powerpoint/2010/main" val="425800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218" cy="465138"/>
          </a:xfrm>
          <a:prstGeom prst="rect">
            <a:avLst/>
          </a:prstGeom>
        </p:spPr>
        <p:txBody>
          <a:bodyPr vert="horz" lIns="91419" tIns="45710" rIns="91419" bIns="4571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972562" y="0"/>
            <a:ext cx="3036218" cy="465138"/>
          </a:xfrm>
          <a:prstGeom prst="rect">
            <a:avLst/>
          </a:prstGeom>
        </p:spPr>
        <p:txBody>
          <a:bodyPr vert="horz" lIns="91419" tIns="45710" rIns="91419" bIns="45710" rtlCol="0"/>
          <a:lstStyle>
            <a:lvl1pPr algn="r">
              <a:defRPr sz="1200">
                <a:cs typeface="+mn-cs"/>
              </a:defRPr>
            </a:lvl1pPr>
          </a:lstStyle>
          <a:p>
            <a:pPr>
              <a:defRPr/>
            </a:pPr>
            <a:fld id="{B5EC89A4-E520-4F48-BB7F-0220A7EF4C7F}" type="datetimeFigureOut">
              <a:rPr lang="en-US"/>
              <a:pPr>
                <a:defRPr/>
              </a:pPr>
              <a:t>12/10/2019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19" tIns="45710" rIns="91419" bIns="45710" rtlCol="0" anchor="ctr"/>
          <a:lstStyle/>
          <a:p>
            <a:pPr lvl="0"/>
            <a:endParaRPr lang="en-US" noProof="0" dirty="0"/>
          </a:p>
        </p:txBody>
      </p:sp>
      <p:sp>
        <p:nvSpPr>
          <p:cNvPr id="5" name="Notes Placeholder 4"/>
          <p:cNvSpPr>
            <a:spLocks noGrp="1"/>
          </p:cNvSpPr>
          <p:nvPr>
            <p:ph type="body" sz="quarter" idx="3"/>
          </p:nvPr>
        </p:nvSpPr>
        <p:spPr>
          <a:xfrm>
            <a:off x="701040" y="4416425"/>
            <a:ext cx="5608320" cy="4184650"/>
          </a:xfrm>
          <a:prstGeom prst="rect">
            <a:avLst/>
          </a:prstGeom>
        </p:spPr>
        <p:txBody>
          <a:bodyPr vert="horz" lIns="91419" tIns="45710" rIns="91419" bIns="4571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6218" cy="465138"/>
          </a:xfrm>
          <a:prstGeom prst="rect">
            <a:avLst/>
          </a:prstGeom>
        </p:spPr>
        <p:txBody>
          <a:bodyPr vert="horz" lIns="91419" tIns="45710" rIns="91419" bIns="4571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972562" y="8829675"/>
            <a:ext cx="3036218" cy="465138"/>
          </a:xfrm>
          <a:prstGeom prst="rect">
            <a:avLst/>
          </a:prstGeom>
        </p:spPr>
        <p:txBody>
          <a:bodyPr vert="horz" lIns="91419" tIns="45710" rIns="91419" bIns="45710" rtlCol="0" anchor="b"/>
          <a:lstStyle>
            <a:lvl1pPr algn="r">
              <a:defRPr sz="1200">
                <a:cs typeface="+mn-cs"/>
              </a:defRPr>
            </a:lvl1pPr>
          </a:lstStyle>
          <a:p>
            <a:pPr>
              <a:defRPr/>
            </a:pPr>
            <a:fld id="{471B9A2C-1FBB-446A-A6E3-4A0A8E73C945}" type="slidenum">
              <a:rPr lang="en-US"/>
              <a:pPr>
                <a:defRPr/>
              </a:pPr>
              <a:t>‹#›</a:t>
            </a:fld>
            <a:endParaRPr lang="en-US" dirty="0"/>
          </a:p>
        </p:txBody>
      </p:sp>
    </p:spTree>
    <p:extLst>
      <p:ext uri="{BB962C8B-B14F-4D97-AF65-F5344CB8AC3E}">
        <p14:creationId xmlns:p14="http://schemas.microsoft.com/office/powerpoint/2010/main" val="394351288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33F9F2-11F6-435D-A999-4D2D2E3BCBC3}" type="slidenum">
              <a:rPr lang="en-US" smtClean="0"/>
              <a:pPr/>
              <a:t>1</a:t>
            </a:fld>
            <a:endParaRPr lang="en-US" dirty="0"/>
          </a:p>
        </p:txBody>
      </p:sp>
    </p:spTree>
    <p:extLst>
      <p:ext uri="{BB962C8B-B14F-4D97-AF65-F5344CB8AC3E}">
        <p14:creationId xmlns:p14="http://schemas.microsoft.com/office/powerpoint/2010/main" val="3451609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40887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030563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509167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42917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4851948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83368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358122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75672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185855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33496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633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313747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05633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135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transition spd="slow">
    <p:cut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E40844A-6488-481B-8CDB-E40360FB70EB}" type="datetime1">
              <a:rPr lang="en-US"/>
              <a:pPr>
                <a:defRPr/>
              </a:pPr>
              <a:t>12/10/2019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7B73804-AC2F-4928-82FA-513E54C560A1}" type="slidenum">
              <a:rPr lang="en-US"/>
              <a:pPr>
                <a:defRPr/>
              </a:pPr>
              <a:t>‹#›</a:t>
            </a:fld>
            <a:endParaRPr lang="en-US" dirty="0"/>
          </a:p>
        </p:txBody>
      </p:sp>
    </p:spTree>
  </p:cSld>
  <p:clrMapOvr>
    <a:masterClrMapping/>
  </p:clrMapOvr>
  <p:transition spd="slow">
    <p:cut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2032CFE-9423-4FDA-BB29-9F2EA5F977BC}" type="datetime1">
              <a:rPr lang="en-US"/>
              <a:pPr>
                <a:defRPr/>
              </a:pPr>
              <a:t>12/10/2019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01C6BD4-C4C7-4DBD-BFD5-079D0908EA66}" type="slidenum">
              <a:rPr lang="en-US"/>
              <a:pPr>
                <a:defRPr/>
              </a:pPr>
              <a:t>‹#›</a:t>
            </a:fld>
            <a:endParaRPr lang="en-US" dirty="0"/>
          </a:p>
        </p:txBody>
      </p:sp>
    </p:spTree>
  </p:cSld>
  <p:clrMapOvr>
    <a:masterClrMapping/>
  </p:clrMapOvr>
  <p:transition spd="slow">
    <p:cut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9384740-F3A5-4912-AC62-6A2741DA1529}" type="datetime1">
              <a:rPr lang="en-US"/>
              <a:pPr>
                <a:defRPr/>
              </a:pPr>
              <a:t>12/10/2019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Tree>
  </p:cSld>
  <p:clrMapOvr>
    <a:masterClrMapping/>
  </p:clrMapOvr>
  <p:transition spd="slow">
    <p:cut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0498C8-87B8-423B-B61F-D4576E56CA44}" type="datetime1">
              <a:rPr lang="en-US"/>
              <a:pPr>
                <a:defRPr/>
              </a:pPr>
              <a:t>12/10/2019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44D05CC-AEA8-4050-8017-0E78E4AF540E}" type="slidenum">
              <a:rPr lang="en-US"/>
              <a:pPr>
                <a:defRPr/>
              </a:pPr>
              <a:t>‹#›</a:t>
            </a:fld>
            <a:endParaRPr lang="en-US" dirty="0"/>
          </a:p>
        </p:txBody>
      </p:sp>
    </p:spTree>
  </p:cSld>
  <p:clrMapOvr>
    <a:masterClrMapping/>
  </p:clrMapOvr>
  <p:transition spd="slow">
    <p:cut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51F972B-BEFD-4574-8319-B9D74A8FA5EF}" type="datetime1">
              <a:rPr lang="en-US"/>
              <a:pPr>
                <a:defRPr/>
              </a:pPr>
              <a:t>12/10/2019</a:t>
            </a:fld>
            <a:endParaRPr lang="en-US" dirty="0"/>
          </a:p>
        </p:txBody>
      </p:sp>
    </p:spTree>
  </p:cSld>
  <p:clrMapOvr>
    <a:masterClrMapping/>
  </p:clrMapOvr>
  <p:transition spd="slow">
    <p:cut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24F52A-72F2-4050-8CAB-E66C265DAA1B}" type="datetime1">
              <a:rPr lang="en-US"/>
              <a:pPr>
                <a:defRPr/>
              </a:pPr>
              <a:t>12/10/2019</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6B252B1-7E6D-45EF-BCE5-A370ECC19139}" type="slidenum">
              <a:rPr lang="en-US"/>
              <a:pPr>
                <a:defRPr/>
              </a:pPr>
              <a:t>‹#›</a:t>
            </a:fld>
            <a:endParaRPr lang="en-US" dirty="0"/>
          </a:p>
        </p:txBody>
      </p:sp>
    </p:spTree>
  </p:cSld>
  <p:clrMapOvr>
    <a:masterClrMapping/>
  </p:clrMapOvr>
  <p:transition spd="slow">
    <p:cut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CBB52BA-6297-49F8-9E72-37E8EB8AED6D}" type="datetime1">
              <a:rPr lang="en-US"/>
              <a:pPr>
                <a:defRPr/>
              </a:pPr>
              <a:t>12/10/2019</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45319F-1910-42EA-A618-0A35ECB98C7C}" type="slidenum">
              <a:rPr lang="en-US"/>
              <a:pPr>
                <a:defRPr/>
              </a:pPr>
              <a:t>‹#›</a:t>
            </a:fld>
            <a:endParaRPr lang="en-US" dirty="0"/>
          </a:p>
        </p:txBody>
      </p:sp>
    </p:spTree>
  </p:cSld>
  <p:clrMapOvr>
    <a:masterClrMapping/>
  </p:clrMapOvr>
  <p:transition spd="slow">
    <p:cut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A9CB975-B9E8-499B-8FE8-8970B38FA306}" type="datetime1">
              <a:rPr lang="en-US"/>
              <a:pPr>
                <a:defRPr/>
              </a:pPr>
              <a:t>12/10/2019</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7D40784-4A0E-4C26-820C-B5D7A3F223C5}" type="slidenum">
              <a:rPr lang="en-US"/>
              <a:pPr>
                <a:defRPr/>
              </a:pPr>
              <a:t>‹#›</a:t>
            </a:fld>
            <a:endParaRPr lang="en-US" dirty="0"/>
          </a:p>
        </p:txBody>
      </p:sp>
    </p:spTree>
  </p:cSld>
  <p:clrMapOvr>
    <a:masterClrMapping/>
  </p:clrMapOvr>
  <p:transition spd="slow">
    <p:cut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C3FF643-3A46-4E5A-B413-22EEBE250C59}" type="datetime1">
              <a:rPr lang="en-US"/>
              <a:pPr>
                <a:defRPr/>
              </a:pPr>
              <a:t>12/10/2019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7F60118-C08B-4D23-8A9B-B8A8B39760A0}" type="slidenum">
              <a:rPr lang="en-US"/>
              <a:pPr>
                <a:defRPr/>
              </a:pPr>
              <a:t>‹#›</a:t>
            </a:fld>
            <a:endParaRPr lang="en-US" dirty="0"/>
          </a:p>
        </p:txBody>
      </p:sp>
    </p:spTree>
  </p:cSld>
  <p:clrMapOvr>
    <a:masterClrMapping/>
  </p:clrMapOvr>
  <p:transition spd="slow">
    <p:cut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1432C61-5D1A-4677-860F-29D109622B36}" type="datetime1">
              <a:rPr lang="en-US"/>
              <a:pPr>
                <a:defRPr/>
              </a:pPr>
              <a:t>12/10/2019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923C6B0-7D4D-4D49-B1AF-6799CD1FA1CB}" type="slidenum">
              <a:rPr lang="en-US"/>
              <a:pPr>
                <a:defRPr/>
              </a:pPr>
              <a:t>‹#›</a:t>
            </a:fld>
            <a:endParaRPr lang="en-US" dirty="0"/>
          </a:p>
        </p:txBody>
      </p:sp>
    </p:spTree>
  </p:cSld>
  <p:clrMapOvr>
    <a:masterClrMapping/>
  </p:clrMapOvr>
  <p:transition spd="slow">
    <p:cut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TextBox 6"/>
          <p:cNvSpPr txBox="1"/>
          <p:nvPr userDrawn="1"/>
        </p:nvSpPr>
        <p:spPr>
          <a:xfrm>
            <a:off x="4953000" y="6400800"/>
            <a:ext cx="4038600" cy="254000"/>
          </a:xfrm>
          <a:prstGeom prst="rect">
            <a:avLst/>
          </a:prstGeom>
          <a:noFill/>
        </p:spPr>
        <p:txBody>
          <a:bodyPr>
            <a:spAutoFit/>
          </a:bodyPr>
          <a:lstStyle/>
          <a:p>
            <a:pPr algn="r" fontAlgn="auto">
              <a:spcBef>
                <a:spcPts val="0"/>
              </a:spcBef>
              <a:spcAft>
                <a:spcPts val="0"/>
              </a:spcAft>
              <a:defRPr/>
            </a:pPr>
            <a:r>
              <a:rPr lang="en-US" sz="1050" i="1" dirty="0">
                <a:solidFill>
                  <a:schemeClr val="tx2">
                    <a:lumMod val="60000"/>
                    <a:lumOff val="40000"/>
                  </a:schemeClr>
                </a:solidFill>
                <a:latin typeface="+mn-lt"/>
                <a:cs typeface="+mn-cs"/>
              </a:rPr>
              <a:t>Children thrive in safe, caring, supportive families and communities </a:t>
            </a:r>
          </a:p>
        </p:txBody>
      </p:sp>
      <p:pic>
        <p:nvPicPr>
          <p:cNvPr id="11" name="Picture 4" descr="idcs"/>
          <p:cNvPicPr>
            <a:picLocks noChangeAspect="1" noChangeArrowheads="1"/>
          </p:cNvPicPr>
          <p:nvPr userDrawn="1"/>
        </p:nvPicPr>
        <p:blipFill>
          <a:blip r:embed="rId13" cstate="print">
            <a:clrChange>
              <a:clrFrom>
                <a:srgbClr val="FFFFFF"/>
              </a:clrFrom>
              <a:clrTo>
                <a:srgbClr val="FFFFFF">
                  <a:alpha val="0"/>
                </a:srgbClr>
              </a:clrTo>
            </a:clrChange>
          </a:blip>
          <a:srcRect b="11765"/>
          <a:stretch>
            <a:fillRect/>
          </a:stretch>
        </p:blipFill>
        <p:spPr bwMode="auto">
          <a:xfrm>
            <a:off x="8305800" y="5410200"/>
            <a:ext cx="541338" cy="1006475"/>
          </a:xfrm>
          <a:prstGeom prst="rect">
            <a:avLst/>
          </a:prstGeom>
          <a:ln>
            <a:noFill/>
          </a:ln>
          <a:effectLst>
            <a:outerShdw blurRad="190500" dist="88900" dir="13200000" algn="tl" rotWithShape="0">
              <a:schemeClr val="accent1">
                <a:lumMod val="75000"/>
                <a:alpha val="49000"/>
              </a:schemeClr>
            </a:outerShdw>
          </a:effectLst>
        </p:spPr>
      </p:pic>
      <p:sp>
        <p:nvSpPr>
          <p:cNvPr id="12" name="Line 3"/>
          <p:cNvSpPr>
            <a:spLocks noChangeShapeType="1"/>
          </p:cNvSpPr>
          <p:nvPr userDrawn="1"/>
        </p:nvSpPr>
        <p:spPr bwMode="auto">
          <a:xfrm flipH="1">
            <a:off x="152400" y="6553200"/>
            <a:ext cx="4876800" cy="0"/>
          </a:xfrm>
          <a:prstGeom prst="line">
            <a:avLst/>
          </a:prstGeom>
          <a:noFill/>
          <a:ln w="12700">
            <a:solidFill>
              <a:schemeClr val="tx2">
                <a:lumMod val="40000"/>
                <a:lumOff val="60000"/>
              </a:schemeClr>
            </a:solidFill>
            <a:round/>
            <a:headEnd/>
            <a:tailEnd/>
          </a:ln>
          <a:effectLst>
            <a:outerShdw blurRad="50800" dist="38100" dir="8100000" algn="tr" rotWithShape="0">
              <a:prstClr val="black">
                <a:alpha val="40000"/>
              </a:prstClr>
            </a:outerShdw>
          </a:effectLst>
        </p:spPr>
        <p:txBody>
          <a:bodyPr/>
          <a:lstStyle/>
          <a:p>
            <a:pPr fontAlgn="auto">
              <a:spcBef>
                <a:spcPts val="0"/>
              </a:spcBef>
              <a:spcAft>
                <a:spcPts val="0"/>
              </a:spcAft>
              <a:defRPr/>
            </a:pPr>
            <a:endParaRPr lang="en-US" dirty="0">
              <a:latin typeface="+mn-lt"/>
              <a:cs typeface="+mn-cs"/>
            </a:endParaRPr>
          </a:p>
        </p:txBody>
      </p:sp>
      <p:sp>
        <p:nvSpPr>
          <p:cNvPr id="13" name="Line 3"/>
          <p:cNvSpPr>
            <a:spLocks noChangeShapeType="1"/>
          </p:cNvSpPr>
          <p:nvPr userDrawn="1"/>
        </p:nvSpPr>
        <p:spPr bwMode="auto">
          <a:xfrm flipH="1">
            <a:off x="381000" y="457200"/>
            <a:ext cx="0" cy="6324600"/>
          </a:xfrm>
          <a:prstGeom prst="line">
            <a:avLst/>
          </a:prstGeom>
          <a:noFill/>
          <a:ln w="12700">
            <a:solidFill>
              <a:schemeClr val="tx2">
                <a:lumMod val="40000"/>
                <a:lumOff val="60000"/>
              </a:schemeClr>
            </a:solidFill>
            <a:round/>
            <a:headEnd/>
            <a:tailEnd/>
          </a:ln>
          <a:effectLst>
            <a:outerShdw blurRad="50800" dist="38100" dir="8100000" algn="tr" rotWithShape="0">
              <a:prstClr val="black">
                <a:alpha val="40000"/>
              </a:prstClr>
            </a:outerShdw>
          </a:effectLst>
        </p:spPr>
        <p:txBody>
          <a:bodyPr/>
          <a:lstStyle/>
          <a:p>
            <a:pPr fontAlgn="auto">
              <a:spcBef>
                <a:spcPts val="0"/>
              </a:spcBef>
              <a:spcAft>
                <a:spcPts val="0"/>
              </a:spcAft>
              <a:defRPr/>
            </a:pPr>
            <a:endParaRPr lang="en-US" dirty="0">
              <a:latin typeface="+mn-lt"/>
              <a:cs typeface="+mn-cs"/>
            </a:endParaRPr>
          </a:p>
        </p:txBody>
      </p:sp>
    </p:spTree>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p:transition spd="slow">
    <p:cut thruBlk="1"/>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in.gov/sos" TargetMode="External"/><Relationship Id="rId5" Type="http://schemas.openxmlformats.org/officeDocument/2006/relationships/hyperlink" Target="http://www.in.gov/idoa/2467.htm" TargetMode="External"/><Relationship Id="rId10" Type="http://schemas.openxmlformats.org/officeDocument/2006/relationships/hyperlink" Target="http://www.va.gov/osdbu/"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OlderYouthQuestions@dcs.IN.gov"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dcs/3151.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514600" y="381000"/>
            <a:ext cx="6172200" cy="4038600"/>
          </a:xfrm>
          <a:prstGeom prst="rect">
            <a:avLst/>
          </a:prstGeom>
          <a:solidFill>
            <a:schemeClr val="bg2"/>
          </a:solidFill>
          <a:ln>
            <a:solidFill>
              <a:srgbClr val="FFCC00"/>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ctrTitle"/>
          </p:nvPr>
        </p:nvSpPr>
        <p:spPr>
          <a:xfrm>
            <a:off x="2514600" y="533400"/>
            <a:ext cx="6172200" cy="3886200"/>
          </a:xfrm>
        </p:spPr>
        <p:txBody>
          <a:bodyPr rtlCol="0">
            <a:normAutofit/>
          </a:bodyPr>
          <a:lstStyle/>
          <a:p>
            <a:r>
              <a:rPr lang="en-US" sz="3200" dirty="0" smtClean="0"/>
              <a:t/>
            </a:r>
            <a:br>
              <a:rPr lang="en-US" sz="3200" dirty="0" smtClean="0"/>
            </a:br>
            <a:r>
              <a:rPr lang="en-US" sz="3200" b="1" dirty="0" smtClean="0">
                <a:latin typeface="Arial" panose="020B0604020202020204" pitchFamily="34" charset="0"/>
                <a:cs typeface="Arial" panose="020B0604020202020204" pitchFamily="34" charset="0"/>
              </a:rPr>
              <a:t>Indiana Youth Advisory Board</a:t>
            </a:r>
            <a:br>
              <a:rPr lang="en-US"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Request for Proposals</a:t>
            </a:r>
            <a:r>
              <a:rPr lang="en-US" sz="2800" b="1" dirty="0" smtClean="0">
                <a:latin typeface="+mn-lt"/>
              </a:rPr>
              <a:t/>
            </a:r>
            <a:br>
              <a:rPr lang="en-US" sz="2800" b="1" dirty="0" smtClean="0">
                <a:latin typeface="+mn-lt"/>
              </a:rPr>
            </a:br>
            <a:endParaRPr lang="en-US" sz="2800" b="1" dirty="0" smtClean="0">
              <a:solidFill>
                <a:schemeClr val="tx2"/>
              </a:solidFill>
              <a:latin typeface="+mn-lt"/>
              <a:cs typeface="Times New Roman" pitchFamily="18" charset="0"/>
            </a:endParaRPr>
          </a:p>
        </p:txBody>
      </p:sp>
      <p:pic>
        <p:nvPicPr>
          <p:cNvPr id="2054" name="Picture 2" descr="IDCS"/>
          <p:cNvPicPr>
            <a:picLocks noChangeAspect="1" noChangeArrowheads="1"/>
          </p:cNvPicPr>
          <p:nvPr/>
        </p:nvPicPr>
        <p:blipFill>
          <a:blip r:embed="rId3" cstate="print"/>
          <a:srcRect/>
          <a:stretch>
            <a:fillRect/>
          </a:stretch>
        </p:blipFill>
        <p:spPr bwMode="auto">
          <a:xfrm>
            <a:off x="228600" y="384175"/>
            <a:ext cx="2060575" cy="4035425"/>
          </a:xfrm>
          <a:prstGeom prst="rect">
            <a:avLst/>
          </a:prstGeom>
          <a:noFill/>
          <a:ln w="9525">
            <a:noFill/>
            <a:miter lim="800000"/>
            <a:headEnd/>
            <a:tailEnd/>
          </a:ln>
        </p:spPr>
      </p:pic>
      <p:sp>
        <p:nvSpPr>
          <p:cNvPr id="5" name="TextBox 4"/>
          <p:cNvSpPr txBox="1"/>
          <p:nvPr/>
        </p:nvSpPr>
        <p:spPr>
          <a:xfrm>
            <a:off x="2639683" y="4796287"/>
            <a:ext cx="5503653" cy="646331"/>
          </a:xfrm>
          <a:prstGeom prst="rect">
            <a:avLst/>
          </a:prstGeom>
          <a:noFill/>
        </p:spPr>
        <p:txBody>
          <a:bodyPr wrap="square" rtlCol="0">
            <a:spAutoFit/>
          </a:bodyPr>
          <a:lstStyle/>
          <a:p>
            <a:r>
              <a:rPr lang="en-US" dirty="0" smtClean="0"/>
              <a:t>Anisa Evans</a:t>
            </a:r>
          </a:p>
          <a:p>
            <a:r>
              <a:rPr lang="en-US" dirty="0" smtClean="0"/>
              <a:t>Older Youth Services Manager</a:t>
            </a:r>
            <a:endParaRPr lang="en-US" dirty="0"/>
          </a:p>
        </p:txBody>
      </p:sp>
    </p:spTree>
  </p:cSld>
  <p:clrMapOvr>
    <a:masterClrMapping/>
  </p:clrMapOvr>
  <p:transition spd="slow">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3600" b="1" dirty="0" smtClean="0">
                <a:solidFill>
                  <a:schemeClr val="tx1"/>
                </a:solidFill>
                <a:latin typeface="Arial" panose="020B0604020202020204" pitchFamily="34" charset="0"/>
                <a:cs typeface="Arial" panose="020B0604020202020204" pitchFamily="34" charset="0"/>
              </a:rPr>
              <a:t>Budget</a:t>
            </a:r>
            <a:br>
              <a:rPr lang="en-US" sz="3600" b="1" dirty="0" smtClean="0">
                <a:solidFill>
                  <a:schemeClr val="tx1"/>
                </a:solidFill>
                <a:latin typeface="Arial" panose="020B0604020202020204" pitchFamily="34" charset="0"/>
                <a:cs typeface="Arial" panose="020B0604020202020204" pitchFamily="34" charset="0"/>
              </a:rPr>
            </a:br>
            <a:r>
              <a:rPr lang="en-US" sz="3600" b="1" dirty="0" smtClean="0">
                <a:solidFill>
                  <a:schemeClr val="tx1"/>
                </a:solidFill>
                <a:latin typeface="Arial" panose="020B0604020202020204" pitchFamily="34" charset="0"/>
                <a:cs typeface="Arial" panose="020B0604020202020204" pitchFamily="34" charset="0"/>
              </a:rPr>
              <a:t>(Attachment B)</a:t>
            </a:r>
            <a:endParaRPr lang="en-US" sz="36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069283" cy="4812475"/>
          </a:xfrm>
        </p:spPr>
        <p:txBody>
          <a:bodyPr/>
          <a:lstStyle/>
          <a:p>
            <a:r>
              <a:rPr lang="en-US" sz="2000" dirty="0">
                <a:latin typeface="Arial" panose="020B0604020202020204" pitchFamily="34" charset="0"/>
                <a:cs typeface="Arial" panose="020B0604020202020204" pitchFamily="34" charset="0"/>
              </a:rPr>
              <a:t>Respondents will complete the Budget Justification Worksheet </a:t>
            </a:r>
            <a:endParaRPr lang="en-US" sz="2000" dirty="0" smtClean="0">
              <a:latin typeface="Arial" panose="020B0604020202020204" pitchFamily="34" charset="0"/>
              <a:cs typeface="Arial" panose="020B0604020202020204" pitchFamily="34" charset="0"/>
            </a:endParaRPr>
          </a:p>
          <a:p>
            <a:pPr>
              <a:buNone/>
            </a:pP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Attachment </a:t>
            </a:r>
            <a:r>
              <a:rPr lang="en-US" sz="2000" dirty="0" smtClean="0">
                <a:latin typeface="Arial" panose="020B0604020202020204" pitchFamily="34" charset="0"/>
                <a:cs typeface="Arial" panose="020B0604020202020204" pitchFamily="34" charset="0"/>
              </a:rPr>
              <a:t>B).  </a:t>
            </a:r>
          </a:p>
          <a:p>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Respondent will provide details concerning the Personnel Costs, Other Direct Costs and Indirect Costs including the percentage of actual costs.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Respondent will provide details for each items being budgeted as a cost for the provision of the services requested in this RFP.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Respondent will provide a roll up summary with total costs for their proposal for year 1 of the contract. </a:t>
            </a:r>
            <a:endParaRPr lang="en-US" sz="2000" dirty="0" smtClean="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 Total Program Costs will be used when calculating the costs points.  The base cost is $150,000 annually. </a:t>
            </a:r>
          </a:p>
          <a:p>
            <a:endParaRPr lang="en-US" sz="2000" dirty="0" smtClean="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10</a:t>
            </a:fld>
            <a:endParaRPr lang="en-US" sz="1000" dirty="0"/>
          </a:p>
        </p:txBody>
      </p:sp>
    </p:spTree>
    <p:extLst>
      <p:ext uri="{BB962C8B-B14F-4D97-AF65-F5344CB8AC3E}">
        <p14:creationId xmlns:p14="http://schemas.microsoft.com/office/powerpoint/2010/main" val="3057430709"/>
      </p:ext>
    </p:extLst>
  </p:cSld>
  <p:clrMapOvr>
    <a:masterClrMapping/>
  </p:clrMapOvr>
  <p:transition spd="slow">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4000" b="1" dirty="0" smtClean="0">
                <a:latin typeface="Arial" panose="020B0604020202020204" pitchFamily="34" charset="0"/>
                <a:cs typeface="Arial" panose="020B0604020202020204" pitchFamily="34" charset="0"/>
              </a:rPr>
              <a:t>Proposal Preparation</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sz="2800" dirty="0" smtClean="0">
                <a:latin typeface="Arial" panose="020B0604020202020204" pitchFamily="34" charset="0"/>
                <a:cs typeface="Arial" panose="020B0604020202020204" pitchFamily="34" charset="0"/>
              </a:rPr>
              <a:t>When submitting your response, please create a separate electronic folder for each section.</a:t>
            </a:r>
          </a:p>
          <a:p>
            <a:r>
              <a:rPr lang="en-US" sz="2800" dirty="0" smtClean="0">
                <a:latin typeface="Arial" panose="020B0604020202020204" pitchFamily="34" charset="0"/>
                <a:cs typeface="Arial" panose="020B0604020202020204" pitchFamily="34" charset="0"/>
              </a:rPr>
              <a:t>The folder should contain all of the pertinent files for each section</a:t>
            </a:r>
          </a:p>
          <a:p>
            <a:r>
              <a:rPr lang="en-US" sz="2800" dirty="0" smtClean="0">
                <a:latin typeface="Arial" panose="020B0604020202020204" pitchFamily="34" charset="0"/>
                <a:cs typeface="Arial" panose="020B0604020202020204" pitchFamily="34" charset="0"/>
              </a:rPr>
              <a:t>Your proposal may be deemed as non-responsive if these instructions are not followed.</a:t>
            </a:r>
          </a:p>
          <a:p>
            <a:pPr marL="0" indent="0">
              <a:buNone/>
            </a:pPr>
            <a:r>
              <a:rPr lang="en-US" sz="2800" dirty="0" smtClean="0">
                <a:latin typeface="Arial" panose="020B0604020202020204" pitchFamily="34" charset="0"/>
                <a:cs typeface="Arial" panose="020B0604020202020204" pitchFamily="34" charset="0"/>
              </a:rPr>
              <a:t> </a:t>
            </a:r>
          </a:p>
          <a:p>
            <a:pPr marL="457200" lvl="1" indent="0" algn="ctr">
              <a:buNone/>
            </a:pPr>
            <a:r>
              <a:rPr lang="en-US" sz="2000" dirty="0" smtClean="0">
                <a:latin typeface="Arial" panose="020B0604020202020204" pitchFamily="34" charset="0"/>
                <a:cs typeface="Arial" panose="020B0604020202020204" pitchFamily="34" charset="0"/>
              </a:rPr>
              <a:t>Example: Transmittal letter, Provider Narrative, Service Narrative, Budget MWDB forms, IVOSB forms, IEI forms, etc.</a:t>
            </a:r>
            <a:endParaRPr lang="en-US" sz="2000"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11</a:t>
            </a:fld>
            <a:endParaRPr lang="en-US" sz="1000" dirty="0"/>
          </a:p>
        </p:txBody>
      </p:sp>
    </p:spTree>
    <p:extLst>
      <p:ext uri="{BB962C8B-B14F-4D97-AF65-F5344CB8AC3E}">
        <p14:creationId xmlns:p14="http://schemas.microsoft.com/office/powerpoint/2010/main" val="3836745500"/>
      </p:ext>
    </p:extLst>
  </p:cSld>
  <p:clrMapOvr>
    <a:masterClrMapping/>
  </p:clrMapOvr>
  <p:transition spd="slow">
    <p:cut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4000" b="1" dirty="0" smtClean="0">
                <a:latin typeface="Arial" panose="020B0604020202020204" pitchFamily="34" charset="0"/>
                <a:cs typeface="Arial" panose="020B0604020202020204" pitchFamily="34" charset="0"/>
              </a:rPr>
              <a:t>Evaluation Criteria</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0" indent="0" algn="ctr">
              <a:buNone/>
            </a:pPr>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12</a:t>
            </a:fld>
            <a:endParaRPr lang="en-US" sz="1000" dirty="0"/>
          </a:p>
        </p:txBody>
      </p:sp>
      <p:graphicFrame>
        <p:nvGraphicFramePr>
          <p:cNvPr id="4" name="Table 3"/>
          <p:cNvGraphicFramePr>
            <a:graphicFrameLocks noGrp="1"/>
          </p:cNvGraphicFramePr>
          <p:nvPr>
            <p:extLst>
              <p:ext uri="{D42A27DB-BD31-4B8C-83A1-F6EECF244321}">
                <p14:modId xmlns:p14="http://schemas.microsoft.com/office/powerpoint/2010/main" val="1801804070"/>
              </p:ext>
            </p:extLst>
          </p:nvPr>
        </p:nvGraphicFramePr>
        <p:xfrm>
          <a:off x="1603375" y="1600197"/>
          <a:ext cx="5937250" cy="4525968"/>
        </p:xfrm>
        <a:graphic>
          <a:graphicData uri="http://schemas.openxmlformats.org/drawingml/2006/table">
            <a:tbl>
              <a:tblPr>
                <a:tableStyleId>{69CF1AB2-1976-4502-BF36-3FF5EA218861}</a:tableStyleId>
              </a:tblPr>
              <a:tblGrid>
                <a:gridCol w="2980500"/>
                <a:gridCol w="2956750"/>
              </a:tblGrid>
              <a:tr h="754328">
                <a:tc>
                  <a:txBody>
                    <a:bodyPr/>
                    <a:lstStyle/>
                    <a:p>
                      <a:pPr marL="0" marR="0" algn="ctr">
                        <a:spcBef>
                          <a:spcPts val="0"/>
                        </a:spcBef>
                        <a:spcAft>
                          <a:spcPts val="0"/>
                        </a:spcAft>
                      </a:pPr>
                      <a:r>
                        <a:rPr lang="en-US" sz="1200" dirty="0">
                          <a:effectLst/>
                        </a:rPr>
                        <a:t>Criteria</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tc>
              </a:tr>
              <a:tr h="754328">
                <a:tc>
                  <a:txBody>
                    <a:bodyPr/>
                    <a:lstStyle/>
                    <a:p>
                      <a:pPr marL="211455" marR="0" indent="-211455">
                        <a:spcBef>
                          <a:spcPts val="0"/>
                        </a:spcBef>
                        <a:spcAft>
                          <a:spcPts val="0"/>
                        </a:spcAft>
                      </a:pPr>
                      <a:r>
                        <a:rPr lang="en-US" sz="1200" spc="-10" dirty="0">
                          <a:effectLst/>
                        </a:rPr>
                        <a:t>1.  Adherence to Mandatory Requirements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Pass/Fail</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754328">
                <a:tc>
                  <a:txBody>
                    <a:bodyPr/>
                    <a:lstStyle/>
                    <a:p>
                      <a:pPr marL="211455" marR="0" indent="-211455">
                        <a:spcBef>
                          <a:spcPts val="0"/>
                        </a:spcBef>
                        <a:spcAft>
                          <a:spcPts val="0"/>
                        </a:spcAft>
                      </a:pPr>
                      <a:r>
                        <a:rPr lang="en-US" sz="1200" dirty="0">
                          <a:effectLst/>
                        </a:rPr>
                        <a:t>2.  Provider Narrative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10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754328">
                <a:tc>
                  <a:txBody>
                    <a:bodyPr/>
                    <a:lstStyle/>
                    <a:p>
                      <a:pPr marL="211455" marR="0" indent="-211455">
                        <a:spcBef>
                          <a:spcPts val="0"/>
                        </a:spcBef>
                        <a:spcAft>
                          <a:spcPts val="0"/>
                        </a:spcAft>
                      </a:pPr>
                      <a:r>
                        <a:rPr lang="en-US" sz="1200" dirty="0">
                          <a:effectLst/>
                        </a:rPr>
                        <a:t>3. Service Narrative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60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754328">
                <a:tc>
                  <a:txBody>
                    <a:bodyPr/>
                    <a:lstStyle/>
                    <a:p>
                      <a:pPr marL="211455" marR="0" indent="-211455">
                        <a:spcBef>
                          <a:spcPts val="0"/>
                        </a:spcBef>
                        <a:spcAft>
                          <a:spcPts val="0"/>
                        </a:spcAft>
                      </a:pPr>
                      <a:r>
                        <a:rPr lang="en-US" sz="1200" dirty="0">
                          <a:effectLst/>
                        </a:rPr>
                        <a:t>4.  Budget</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25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754328">
                <a:tc>
                  <a:txBody>
                    <a:bodyPr/>
                    <a:lstStyle/>
                    <a:p>
                      <a:pPr marL="0" marR="0">
                        <a:spcBef>
                          <a:spcPts val="0"/>
                        </a:spcBef>
                        <a:spcAft>
                          <a:spcPts val="0"/>
                        </a:spcAft>
                      </a:pPr>
                      <a:r>
                        <a:rPr lang="en-US" sz="1200" dirty="0">
                          <a:effectLst/>
                        </a:rPr>
                        <a:t>Total Minimum Score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95 </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bl>
          </a:graphicData>
        </a:graphic>
      </p:graphicFrame>
    </p:spTree>
    <p:extLst>
      <p:ext uri="{BB962C8B-B14F-4D97-AF65-F5344CB8AC3E}">
        <p14:creationId xmlns:p14="http://schemas.microsoft.com/office/powerpoint/2010/main" val="2348724585"/>
      </p:ext>
    </p:extLst>
  </p:cSld>
  <p:clrMapOvr>
    <a:masterClrMapping/>
  </p:clrMapOvr>
  <p:transition spd="slow">
    <p:cut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9772"/>
          </a:xfrm>
        </p:spPr>
        <p:style>
          <a:lnRef idx="1">
            <a:schemeClr val="accent1"/>
          </a:lnRef>
          <a:fillRef idx="2">
            <a:schemeClr val="accent1"/>
          </a:fillRef>
          <a:effectRef idx="1">
            <a:schemeClr val="accent1"/>
          </a:effectRef>
          <a:fontRef idx="minor">
            <a:schemeClr val="dk1"/>
          </a:fontRef>
        </p:style>
        <p:txBody>
          <a:bodyPr anchor="b"/>
          <a:lstStyle/>
          <a:p>
            <a:r>
              <a:rPr lang="en-US" sz="2800" b="1" dirty="0" smtClean="0">
                <a:latin typeface="Arial" panose="020B0604020202020204" pitchFamily="34" charset="0"/>
                <a:cs typeface="Arial" panose="020B0604020202020204" pitchFamily="34" charset="0"/>
              </a:rPr>
              <a:t>IDOA Procurement</a:t>
            </a:r>
            <a:endParaRPr lang="en-US" sz="28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38795"/>
            <a:ext cx="7998031" cy="4678878"/>
          </a:xfrm>
        </p:spPr>
        <p:txBody>
          <a:bodyPr/>
          <a:lstStyle/>
          <a:p>
            <a:pPr lvl="0" algn="ctr" eaLnBrk="1" fontAlgn="auto" hangingPunct="1">
              <a:lnSpc>
                <a:spcPct val="80000"/>
              </a:lnSpc>
              <a:spcAft>
                <a:spcPts val="0"/>
              </a:spcAft>
              <a:buNone/>
            </a:pPr>
            <a:r>
              <a:rPr lang="en-US" sz="1600" b="1" dirty="0">
                <a:solidFill>
                  <a:prstClr val="black"/>
                </a:solidFill>
              </a:rPr>
              <a:t>IDOA PROCUREMENT LINKS AND NUMBERS</a:t>
            </a:r>
            <a:endParaRPr lang="en-US" sz="1600" b="1" dirty="0">
              <a:solidFill>
                <a:prstClr val="black"/>
              </a:solidFill>
              <a:hlinkClick r:id="rId3"/>
            </a:endParaRPr>
          </a:p>
          <a:p>
            <a:pPr lvl="0" algn="ctr" eaLnBrk="1" fontAlgn="auto" hangingPunct="1">
              <a:lnSpc>
                <a:spcPct val="80000"/>
              </a:lnSpc>
              <a:spcAft>
                <a:spcPts val="0"/>
              </a:spcAft>
              <a:buNone/>
            </a:pPr>
            <a:r>
              <a:rPr lang="en-US" sz="1600" b="1" dirty="0">
                <a:solidFill>
                  <a:prstClr val="black"/>
                </a:solidFill>
                <a:hlinkClick r:id="rId3"/>
              </a:rPr>
              <a:t>http://www.in.gov/idoa/2354.htm</a:t>
            </a:r>
            <a:endParaRPr lang="en-US" sz="1600" b="1" dirty="0">
              <a:solidFill>
                <a:prstClr val="black"/>
              </a:solidFill>
            </a:endParaRPr>
          </a:p>
          <a:p>
            <a:pPr lvl="0" algn="ctr" eaLnBrk="1" fontAlgn="auto" hangingPunct="1">
              <a:lnSpc>
                <a:spcPct val="80000"/>
              </a:lnSpc>
              <a:spcAft>
                <a:spcPts val="0"/>
              </a:spcAft>
              <a:buNone/>
            </a:pPr>
            <a:r>
              <a:rPr lang="en-US" sz="1600" b="1" dirty="0">
                <a:solidFill>
                  <a:prstClr val="black"/>
                </a:solidFill>
              </a:rPr>
              <a:t>1-877-77BUYIN (8946) For Vendor Registration Questions</a:t>
            </a:r>
            <a:endParaRPr lang="en-US" sz="1600" b="1" dirty="0">
              <a:solidFill>
                <a:prstClr val="black"/>
              </a:solidFill>
              <a:hlinkClick r:id="rId4"/>
            </a:endParaRPr>
          </a:p>
          <a:p>
            <a:pPr lvl="0" algn="ctr" eaLnBrk="1" fontAlgn="auto" hangingPunct="1">
              <a:lnSpc>
                <a:spcPct val="80000"/>
              </a:lnSpc>
              <a:spcAft>
                <a:spcPts val="0"/>
              </a:spcAft>
              <a:buNone/>
            </a:pPr>
            <a:r>
              <a:rPr lang="en-US" sz="1600" b="1" dirty="0">
                <a:solidFill>
                  <a:prstClr val="black"/>
                </a:solidFill>
                <a:hlinkClick r:id="rId4"/>
              </a:rPr>
              <a:t>http://www.in.gov/idoa/2464.htm</a:t>
            </a:r>
            <a:endParaRPr lang="en-US" sz="1600" b="1" dirty="0">
              <a:solidFill>
                <a:prstClr val="black"/>
              </a:solidFill>
            </a:endParaRPr>
          </a:p>
          <a:p>
            <a:pPr lvl="0" algn="ctr" eaLnBrk="1" fontAlgn="auto" hangingPunct="1">
              <a:lnSpc>
                <a:spcPct val="80000"/>
              </a:lnSpc>
              <a:spcAft>
                <a:spcPts val="0"/>
              </a:spcAft>
              <a:buNone/>
            </a:pPr>
            <a:r>
              <a:rPr lang="en-US" sz="1600" b="1" dirty="0">
                <a:solidFill>
                  <a:prstClr val="black"/>
                </a:solidFill>
              </a:rPr>
              <a:t>For Inquiries Regarding Substantial Indiana Economic Impact</a:t>
            </a:r>
          </a:p>
          <a:p>
            <a:pPr lvl="0" eaLnBrk="1" fontAlgn="auto" hangingPunct="1">
              <a:lnSpc>
                <a:spcPct val="80000"/>
              </a:lnSpc>
              <a:spcAft>
                <a:spcPts val="0"/>
              </a:spcAft>
              <a:buFontTx/>
              <a:buAutoNum type="alphaUcPeriod"/>
            </a:pPr>
            <a:r>
              <a:rPr lang="en-US" sz="1600" b="1" dirty="0">
                <a:solidFill>
                  <a:prstClr val="black"/>
                </a:solidFill>
                <a:hlinkClick r:id="rId5"/>
              </a:rPr>
              <a:t>http://www.in.gov/idoa/2467.htm</a:t>
            </a:r>
            <a:endParaRPr lang="en-US" sz="1600" b="1" dirty="0">
              <a:solidFill>
                <a:prstClr val="black"/>
              </a:solidFill>
            </a:endParaRPr>
          </a:p>
          <a:p>
            <a:pPr lvl="0" eaLnBrk="1" fontAlgn="auto" hangingPunct="1">
              <a:lnSpc>
                <a:spcPct val="80000"/>
              </a:lnSpc>
              <a:spcAft>
                <a:spcPts val="0"/>
              </a:spcAft>
              <a:buNone/>
            </a:pPr>
            <a:r>
              <a:rPr lang="en-US" sz="1600" b="1" dirty="0">
                <a:solidFill>
                  <a:prstClr val="black"/>
                </a:solidFill>
              </a:rPr>
              <a:t>	Link to the developing “one stop shop” for vendor registry with IDOA and Secretary of State.</a:t>
            </a:r>
          </a:p>
          <a:p>
            <a:pPr lvl="0" eaLnBrk="1" fontAlgn="auto" hangingPunct="1">
              <a:lnSpc>
                <a:spcPct val="80000"/>
              </a:lnSpc>
              <a:spcAft>
                <a:spcPts val="0"/>
              </a:spcAft>
              <a:buNone/>
            </a:pPr>
            <a:r>
              <a:rPr lang="en-US" sz="1600" b="1" dirty="0">
                <a:solidFill>
                  <a:prstClr val="black"/>
                </a:solidFill>
              </a:rPr>
              <a:t>B.	Secretary of State of Indiana:</a:t>
            </a:r>
          </a:p>
          <a:p>
            <a:pPr lvl="0" eaLnBrk="1" fontAlgn="auto" hangingPunct="1">
              <a:lnSpc>
                <a:spcPct val="80000"/>
              </a:lnSpc>
              <a:spcAft>
                <a:spcPts val="0"/>
              </a:spcAft>
              <a:buNone/>
            </a:pPr>
            <a:r>
              <a:rPr lang="en-US" sz="1600" b="1" dirty="0">
                <a:solidFill>
                  <a:prstClr val="black"/>
                </a:solidFill>
              </a:rPr>
              <a:t>	Can be reached at (317) 232-6576 for registration assistance.  </a:t>
            </a:r>
            <a:r>
              <a:rPr lang="en-US" sz="1600" b="1" dirty="0">
                <a:solidFill>
                  <a:prstClr val="black"/>
                </a:solidFill>
                <a:hlinkClick r:id="rId6"/>
              </a:rPr>
              <a:t>www.in.gov/sos</a:t>
            </a:r>
            <a:endParaRPr lang="en-US" sz="1600" b="1" dirty="0">
              <a:solidFill>
                <a:prstClr val="black"/>
              </a:solidFill>
            </a:endParaRPr>
          </a:p>
          <a:p>
            <a:pPr lvl="0" eaLnBrk="1" fontAlgn="auto" hangingPunct="1">
              <a:lnSpc>
                <a:spcPct val="80000"/>
              </a:lnSpc>
              <a:spcAft>
                <a:spcPts val="0"/>
              </a:spcAft>
              <a:buNone/>
            </a:pPr>
            <a:r>
              <a:rPr lang="en-US" sz="1600" b="1" dirty="0">
                <a:solidFill>
                  <a:prstClr val="black"/>
                </a:solidFill>
              </a:rPr>
              <a:t>C.	See Vendor Handbook:</a:t>
            </a:r>
          </a:p>
          <a:p>
            <a:pPr lvl="0" eaLnBrk="1" fontAlgn="auto" hangingPunct="1">
              <a:lnSpc>
                <a:spcPct val="80000"/>
              </a:lnSpc>
              <a:spcAft>
                <a:spcPts val="0"/>
              </a:spcAft>
              <a:buNone/>
            </a:pPr>
            <a:r>
              <a:rPr lang="en-US" sz="1600" b="1" dirty="0">
                <a:solidFill>
                  <a:prstClr val="black"/>
                </a:solidFill>
              </a:rPr>
              <a:t>	Online version available at </a:t>
            </a:r>
            <a:r>
              <a:rPr lang="en-US" sz="1600" b="1" dirty="0">
                <a:solidFill>
                  <a:prstClr val="black"/>
                </a:solidFill>
                <a:hlinkClick r:id="rId7"/>
              </a:rPr>
              <a:t>http://www.in.gov/idoa/files/vendor_handbook.doc</a:t>
            </a:r>
            <a:endParaRPr lang="en-US" sz="1600" b="1" dirty="0">
              <a:solidFill>
                <a:prstClr val="black"/>
              </a:solidFill>
            </a:endParaRPr>
          </a:p>
          <a:p>
            <a:pPr lvl="0" eaLnBrk="1" fontAlgn="auto" hangingPunct="1">
              <a:lnSpc>
                <a:spcPct val="80000"/>
              </a:lnSpc>
              <a:spcAft>
                <a:spcPts val="0"/>
              </a:spcAft>
              <a:buFontTx/>
              <a:buAutoNum type="alphaUcPeriod" startAt="4"/>
            </a:pPr>
            <a:r>
              <a:rPr lang="en-US" sz="1600" b="1" dirty="0">
                <a:solidFill>
                  <a:prstClr val="black"/>
                </a:solidFill>
              </a:rPr>
              <a:t>Minority and Women Owned Business Enterprises:</a:t>
            </a:r>
          </a:p>
          <a:p>
            <a:pPr lvl="0" eaLnBrk="1" fontAlgn="auto" hangingPunct="1">
              <a:lnSpc>
                <a:spcPct val="80000"/>
              </a:lnSpc>
              <a:spcAft>
                <a:spcPts val="0"/>
              </a:spcAft>
              <a:buNone/>
            </a:pPr>
            <a:r>
              <a:rPr lang="en-US" sz="1600" b="1" dirty="0">
                <a:solidFill>
                  <a:prstClr val="black"/>
                </a:solidFill>
              </a:rPr>
              <a:t>	</a:t>
            </a:r>
            <a:r>
              <a:rPr lang="en-US" sz="1600" b="1" dirty="0">
                <a:solidFill>
                  <a:prstClr val="black"/>
                </a:solidFill>
                <a:hlinkClick r:id="rId8"/>
              </a:rPr>
              <a:t>http://www.in.gov/idoa/files/Certification_List(48).xls</a:t>
            </a:r>
            <a:r>
              <a:rPr lang="en-US" sz="1600" b="1" dirty="0">
                <a:solidFill>
                  <a:prstClr val="black"/>
                </a:solidFill>
              </a:rPr>
              <a:t> for table of IDOA certified MBEs and WBEs.  For more WBE’s information </a:t>
            </a:r>
            <a:r>
              <a:rPr lang="en-US" sz="1600" b="1" dirty="0">
                <a:solidFill>
                  <a:prstClr val="black"/>
                </a:solidFill>
                <a:hlinkClick r:id="rId9"/>
              </a:rPr>
              <a:t>http://www.in.gov/idoa/2352.htm</a:t>
            </a:r>
            <a:r>
              <a:rPr lang="en-US" sz="1600" b="1" dirty="0">
                <a:solidFill>
                  <a:prstClr val="black"/>
                </a:solidFill>
              </a:rPr>
              <a:t> </a:t>
            </a:r>
          </a:p>
          <a:p>
            <a:pPr lvl="0" eaLnBrk="1" fontAlgn="auto" hangingPunct="1">
              <a:lnSpc>
                <a:spcPct val="80000"/>
              </a:lnSpc>
              <a:spcAft>
                <a:spcPts val="0"/>
              </a:spcAft>
              <a:buFontTx/>
              <a:buAutoNum type="alphaUcPeriod" startAt="5"/>
            </a:pPr>
            <a:r>
              <a:rPr lang="en-US" sz="1600" b="1" dirty="0">
                <a:solidFill>
                  <a:prstClr val="black"/>
                </a:solidFill>
              </a:rPr>
              <a:t>Veteran’s Business Enterprise Program:</a:t>
            </a:r>
          </a:p>
          <a:p>
            <a:pPr lvl="0" eaLnBrk="1" fontAlgn="auto" hangingPunct="1">
              <a:lnSpc>
                <a:spcPct val="80000"/>
              </a:lnSpc>
              <a:spcAft>
                <a:spcPts val="0"/>
              </a:spcAft>
              <a:buNone/>
            </a:pPr>
            <a:r>
              <a:rPr lang="en-US" sz="1600" b="1" dirty="0">
                <a:solidFill>
                  <a:prstClr val="black"/>
                </a:solidFill>
              </a:rPr>
              <a:t>	</a:t>
            </a:r>
            <a:r>
              <a:rPr lang="en-US" sz="1600" b="1" dirty="0">
                <a:solidFill>
                  <a:prstClr val="black"/>
                </a:solidFill>
                <a:hlinkClick r:id="rId10"/>
              </a:rPr>
              <a:t>http://www.va.gov/osdbu/</a:t>
            </a:r>
            <a:r>
              <a:rPr lang="en-US" sz="1600" b="1" dirty="0">
                <a:solidFill>
                  <a:prstClr val="black"/>
                </a:solidFill>
              </a:rPr>
              <a:t> for a search of certified IVOSB’s. For more IVOSB’s information </a:t>
            </a:r>
            <a:r>
              <a:rPr lang="en-US" sz="1600" b="1" dirty="0">
                <a:solidFill>
                  <a:prstClr val="black"/>
                </a:solidFill>
                <a:hlinkClick r:id="rId9"/>
              </a:rPr>
              <a:t>http://www.in.gov/idoa/2352.htm</a:t>
            </a:r>
            <a:r>
              <a:rPr lang="en-US" sz="1600" b="1" dirty="0">
                <a:solidFill>
                  <a:prstClr val="black"/>
                </a:solidFill>
              </a:rPr>
              <a:t> </a:t>
            </a:r>
          </a:p>
          <a:p>
            <a:pPr lvl="0" eaLnBrk="1" fontAlgn="auto" hangingPunct="1">
              <a:lnSpc>
                <a:spcPct val="80000"/>
              </a:lnSpc>
              <a:spcAft>
                <a:spcPts val="0"/>
              </a:spcAft>
              <a:buNone/>
            </a:pPr>
            <a:endParaRPr lang="en-US" b="1" dirty="0" smtClean="0"/>
          </a:p>
          <a:p>
            <a:pPr algn="ctr">
              <a:buNone/>
            </a:pPr>
            <a:r>
              <a:rPr lang="en-US" b="1" dirty="0" smtClean="0"/>
              <a:t> </a:t>
            </a:r>
            <a:endParaRPr lang="en-US" dirty="0" smtClean="0"/>
          </a:p>
          <a:p>
            <a:pPr lvl="1">
              <a:buNone/>
            </a:pPr>
            <a:r>
              <a:rPr lang="en-US" sz="32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13</a:t>
            </a:fld>
            <a:endParaRPr lang="en-US" sz="1000" dirty="0"/>
          </a:p>
        </p:txBody>
      </p:sp>
    </p:spTree>
    <p:extLst>
      <p:ext uri="{BB962C8B-B14F-4D97-AF65-F5344CB8AC3E}">
        <p14:creationId xmlns:p14="http://schemas.microsoft.com/office/powerpoint/2010/main" val="390687941"/>
      </p:ext>
    </p:extLst>
  </p:cSld>
  <p:clrMapOvr>
    <a:masterClrMapping/>
  </p:clrMapOvr>
  <p:transition spd="slow">
    <p:cut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Questions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1080654" y="2339439"/>
            <a:ext cx="7184571" cy="2446317"/>
          </a:xfrm>
        </p:spPr>
        <p:txBody>
          <a:bodyPr/>
          <a:lstStyle/>
          <a:p>
            <a:pPr marL="0" indent="0" algn="ctr">
              <a:buNone/>
            </a:pPr>
            <a:r>
              <a:rPr lang="en-US" dirty="0">
                <a:latin typeface="Arial" panose="020B0604020202020204" pitchFamily="34" charset="0"/>
                <a:cs typeface="Arial" panose="020B0604020202020204" pitchFamily="34" charset="0"/>
              </a:rPr>
              <a:t>Any verbal response is not considered binding; respondents are encouraged to submit any question formally in writing if it affects the proposal that will be submitted to the State.</a:t>
            </a:r>
          </a:p>
          <a:p>
            <a:pPr marL="0" indent="0">
              <a:buNone/>
            </a:pPr>
            <a:endParaRPr lang="en-US"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14</a:t>
            </a:fld>
            <a:endParaRPr lang="en-US" sz="1000" dirty="0"/>
          </a:p>
        </p:txBody>
      </p:sp>
    </p:spTree>
    <p:extLst>
      <p:ext uri="{BB962C8B-B14F-4D97-AF65-F5344CB8AC3E}">
        <p14:creationId xmlns:p14="http://schemas.microsoft.com/office/powerpoint/2010/main" val="2704048956"/>
      </p:ext>
    </p:extLst>
  </p:cSld>
  <p:clrMapOvr>
    <a:masterClrMapping/>
  </p:clrMapOvr>
  <p:transition spd="slow">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58140" y="1389412"/>
            <a:ext cx="7671460" cy="4583875"/>
          </a:xfrm>
        </p:spPr>
        <p:style>
          <a:lnRef idx="1">
            <a:schemeClr val="accent1"/>
          </a:lnRef>
          <a:fillRef idx="2">
            <a:schemeClr val="accent1"/>
          </a:fillRef>
          <a:effectRef idx="1">
            <a:schemeClr val="accent1"/>
          </a:effectRef>
          <a:fontRef idx="minor">
            <a:schemeClr val="dk1"/>
          </a:fontRef>
        </p:style>
        <p:txBody>
          <a:bodyPr anchor="ctr"/>
          <a:lstStyle/>
          <a:p>
            <a:pPr marL="342900" lvl="0" indent="-342900" eaLnBrk="1" fontAlgn="auto" hangingPunct="1">
              <a:spcBef>
                <a:spcPct val="20000"/>
              </a:spcBef>
              <a:spcAft>
                <a:spcPts val="0"/>
              </a:spcAft>
              <a:defRPr/>
            </a:pPr>
            <a:r>
              <a:rPr lang="en-US" sz="3600" b="1" dirty="0">
                <a:solidFill>
                  <a:schemeClr val="tx1"/>
                </a:solidFill>
                <a:latin typeface="Arial" panose="020B0604020202020204" pitchFamily="34" charset="0"/>
                <a:cs typeface="Arial" panose="020B0604020202020204" pitchFamily="34" charset="0"/>
              </a:rPr>
              <a:t>Thank </a:t>
            </a:r>
            <a:r>
              <a:rPr lang="en-US" sz="3600" b="1" dirty="0" smtClean="0">
                <a:solidFill>
                  <a:schemeClr val="tx1"/>
                </a:solidFill>
                <a:latin typeface="Arial" panose="020B0604020202020204" pitchFamily="34" charset="0"/>
                <a:cs typeface="Arial" panose="020B0604020202020204" pitchFamily="34" charset="0"/>
              </a:rPr>
              <a:t>You</a:t>
            </a:r>
            <a:br>
              <a:rPr lang="en-US" sz="3600" b="1" dirty="0" smtClean="0">
                <a:solidFill>
                  <a:schemeClr val="tx1"/>
                </a:solidFill>
                <a:latin typeface="Arial" panose="020B0604020202020204" pitchFamily="34" charset="0"/>
                <a:cs typeface="Arial" panose="020B0604020202020204" pitchFamily="34" charset="0"/>
              </a:rPr>
            </a:br>
            <a:r>
              <a:rPr lang="en-US" sz="4000" b="1" dirty="0">
                <a:solidFill>
                  <a:srgbClr val="FF0000"/>
                </a:solidFill>
                <a:latin typeface="Arial" panose="020B0604020202020204" pitchFamily="34" charset="0"/>
                <a:cs typeface="Arial" panose="020B0604020202020204" pitchFamily="34" charset="0"/>
              </a:rPr>
              <a:t/>
            </a:r>
            <a:br>
              <a:rPr lang="en-US" sz="4000" b="1" dirty="0">
                <a:solidFill>
                  <a:srgbClr val="FF0000"/>
                </a:solidFill>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Indiana DCS Older Youth Initiatives </a:t>
            </a: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hlinkClick r:id="rId3"/>
              </a:rPr>
              <a:t>OlderYouthQuestions@dcs.IN.gov</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
            </a:r>
            <a:br>
              <a:rPr lang="en-US" sz="2400" b="1" dirty="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15</a:t>
            </a:fld>
            <a:endParaRPr lang="en-US" sz="1000" dirty="0"/>
          </a:p>
        </p:txBody>
      </p:sp>
    </p:spTree>
    <p:extLst>
      <p:ext uri="{BB962C8B-B14F-4D97-AF65-F5344CB8AC3E}">
        <p14:creationId xmlns:p14="http://schemas.microsoft.com/office/powerpoint/2010/main" val="2614244797"/>
      </p:ext>
    </p:extLst>
  </p:cSld>
  <p:clrMapOvr>
    <a:masterClrMapping/>
  </p:clrMapOvr>
  <p:transition spd="slow">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Agenda</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4962525"/>
          </a:xfrm>
        </p:spPr>
        <p:txBody>
          <a:bodyPr/>
          <a:lstStyle/>
          <a:p>
            <a:r>
              <a:rPr lang="en-US" sz="2000" dirty="0">
                <a:latin typeface="Arial" panose="020B0604020202020204" pitchFamily="34" charset="0"/>
                <a:cs typeface="Arial" panose="020B0604020202020204" pitchFamily="34" charset="0"/>
              </a:rPr>
              <a:t>General Information</a:t>
            </a:r>
          </a:p>
          <a:p>
            <a:r>
              <a:rPr lang="en-US" sz="2000" dirty="0">
                <a:latin typeface="Arial" panose="020B0604020202020204" pitchFamily="34" charset="0"/>
                <a:cs typeface="Arial" panose="020B0604020202020204" pitchFamily="34" charset="0"/>
              </a:rPr>
              <a:t>Purpose of RFP</a:t>
            </a:r>
          </a:p>
          <a:p>
            <a:r>
              <a:rPr lang="en-US" sz="2000" dirty="0">
                <a:latin typeface="Arial" panose="020B0604020202020204" pitchFamily="34" charset="0"/>
                <a:cs typeface="Arial" panose="020B0604020202020204" pitchFamily="34" charset="0"/>
              </a:rPr>
              <a:t>Key Dates</a:t>
            </a:r>
          </a:p>
          <a:p>
            <a:r>
              <a:rPr lang="en-US" sz="2000" dirty="0">
                <a:latin typeface="Arial" panose="020B0604020202020204" pitchFamily="34" charset="0"/>
                <a:cs typeface="Arial" panose="020B0604020202020204" pitchFamily="34" charset="0"/>
              </a:rPr>
              <a:t>Term of Contract</a:t>
            </a:r>
          </a:p>
          <a:p>
            <a:r>
              <a:rPr lang="en-US" sz="2000" dirty="0" smtClean="0">
                <a:latin typeface="Arial" panose="020B0604020202020204" pitchFamily="34" charset="0"/>
                <a:cs typeface="Arial" panose="020B0604020202020204" pitchFamily="34" charset="0"/>
              </a:rPr>
              <a:t>Scope of Work</a:t>
            </a:r>
          </a:p>
          <a:p>
            <a:r>
              <a:rPr lang="en-US" sz="2000" dirty="0" smtClean="0">
                <a:latin typeface="Arial" panose="020B0604020202020204" pitchFamily="34" charset="0"/>
                <a:cs typeface="Arial" panose="020B0604020202020204" pitchFamily="34" charset="0"/>
              </a:rPr>
              <a:t>Provider Narrative</a:t>
            </a:r>
          </a:p>
          <a:p>
            <a:r>
              <a:rPr lang="en-US" sz="2000" dirty="0" smtClean="0">
                <a:latin typeface="Arial" panose="020B0604020202020204" pitchFamily="34" charset="0"/>
                <a:cs typeface="Arial" panose="020B0604020202020204" pitchFamily="34" charset="0"/>
              </a:rPr>
              <a:t>Service Narrative</a:t>
            </a:r>
          </a:p>
          <a:p>
            <a:r>
              <a:rPr lang="en-US" sz="2000" dirty="0" smtClean="0">
                <a:latin typeface="Arial" panose="020B0604020202020204" pitchFamily="34" charset="0"/>
                <a:cs typeface="Arial" panose="020B0604020202020204" pitchFamily="34" charset="0"/>
              </a:rPr>
              <a:t>Budget</a:t>
            </a:r>
          </a:p>
          <a:p>
            <a:r>
              <a:rPr lang="en-US" sz="2000" dirty="0" smtClean="0">
                <a:latin typeface="Arial" panose="020B0604020202020204" pitchFamily="34" charset="0"/>
                <a:cs typeface="Arial" panose="020B0604020202020204" pitchFamily="34" charset="0"/>
              </a:rPr>
              <a:t>Proposal Preparation</a:t>
            </a:r>
          </a:p>
          <a:p>
            <a:r>
              <a:rPr lang="en-US" sz="2000" dirty="0" smtClean="0">
                <a:latin typeface="Arial" panose="020B0604020202020204" pitchFamily="34" charset="0"/>
                <a:cs typeface="Arial" panose="020B0604020202020204" pitchFamily="34" charset="0"/>
              </a:rPr>
              <a:t>Evaluation Criteria</a:t>
            </a: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IDOA Procurement Information</a:t>
            </a:r>
          </a:p>
          <a:p>
            <a:r>
              <a:rPr lang="en-US" sz="2000" dirty="0" smtClean="0">
                <a:latin typeface="Arial" panose="020B0604020202020204" pitchFamily="34" charset="0"/>
                <a:cs typeface="Arial" panose="020B0604020202020204" pitchFamily="34" charset="0"/>
              </a:rPr>
              <a:t>Questions</a:t>
            </a:r>
            <a:endParaRPr lang="en-US" sz="2000"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2</a:t>
            </a:fld>
            <a:endParaRPr lang="en-US" sz="1000" dirty="0"/>
          </a:p>
        </p:txBody>
      </p:sp>
    </p:spTree>
  </p:cSld>
  <p:clrMapOvr>
    <a:masterClrMapping/>
  </p:clrMapOvr>
  <p:transition spd="slow">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General Information</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sz="2400" dirty="0">
                <a:latin typeface="Arial" panose="020B0604020202020204" pitchFamily="34" charset="0"/>
                <a:cs typeface="Arial" panose="020B0604020202020204" pitchFamily="34" charset="0"/>
              </a:rPr>
              <a:t>Sign-In Sheet for Attendees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t>
            </a:r>
            <a:r>
              <a:rPr lang="en-US" sz="2400" dirty="0" smtClean="0">
                <a:latin typeface="Arial" panose="020B0604020202020204" pitchFamily="34" charset="0"/>
                <a:cs typeface="Arial" panose="020B0604020202020204" pitchFamily="34" charset="0"/>
              </a:rPr>
              <a:t>owerPoint </a:t>
            </a:r>
            <a:r>
              <a:rPr lang="en-US" sz="2400" dirty="0">
                <a:latin typeface="Arial" panose="020B0604020202020204" pitchFamily="34" charset="0"/>
                <a:cs typeface="Arial" panose="020B0604020202020204" pitchFamily="34" charset="0"/>
              </a:rPr>
              <a:t>will be posted </a:t>
            </a:r>
            <a:r>
              <a:rPr lang="en-US" sz="2400" dirty="0" smtClean="0">
                <a:latin typeface="Arial" panose="020B0604020202020204" pitchFamily="34" charset="0"/>
                <a:cs typeface="Arial" panose="020B0604020202020204" pitchFamily="34" charset="0"/>
              </a:rPr>
              <a:t>on DCS’s Current Requests For Proposal webpage:</a:t>
            </a:r>
          </a:p>
          <a:p>
            <a:pPr lvl="1"/>
            <a:r>
              <a:rPr lang="en-US" sz="2000" dirty="0">
                <a:latin typeface="Arial" panose="020B0604020202020204" pitchFamily="34" charset="0"/>
                <a:cs typeface="Arial" panose="020B0604020202020204" pitchFamily="34" charset="0"/>
                <a:hlinkClick r:id="rId3"/>
              </a:rPr>
              <a:t>https://</a:t>
            </a:r>
            <a:r>
              <a:rPr lang="en-US" sz="2000" dirty="0" smtClean="0">
                <a:latin typeface="Arial" panose="020B0604020202020204" pitchFamily="34" charset="0"/>
                <a:cs typeface="Arial" panose="020B0604020202020204" pitchFamily="34" charset="0"/>
                <a:hlinkClick r:id="rId3"/>
              </a:rPr>
              <a:t>www.in.gov/dcs/3151.htm</a:t>
            </a:r>
            <a:endParaRPr lang="en-US" sz="2000" dirty="0" smtClean="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Questions</a:t>
            </a:r>
          </a:p>
          <a:p>
            <a:pPr lvl="1"/>
            <a:r>
              <a:rPr lang="en-US" sz="2000" dirty="0" smtClean="0">
                <a:latin typeface="Arial" panose="020B0604020202020204" pitchFamily="34" charset="0"/>
                <a:cs typeface="Arial" panose="020B0604020202020204" pitchFamily="34" charset="0"/>
              </a:rPr>
              <a:t>Any </a:t>
            </a:r>
            <a:r>
              <a:rPr lang="en-US" sz="2000" dirty="0">
                <a:latin typeface="Arial" panose="020B0604020202020204" pitchFamily="34" charset="0"/>
                <a:cs typeface="Arial" panose="020B0604020202020204" pitchFamily="34" charset="0"/>
              </a:rPr>
              <a:t>verbal response is not considered binding; respondents are encouraged to submit any questions formally, in writing, if it affects the proposal that will be submitted to the state.</a:t>
            </a:r>
          </a:p>
          <a:p>
            <a:pPr marL="0" indent="0">
              <a:buNone/>
            </a:pPr>
            <a:endParaRPr lang="en-US"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3</a:t>
            </a:fld>
            <a:endParaRPr lang="en-US" sz="1000" dirty="0"/>
          </a:p>
        </p:txBody>
      </p:sp>
    </p:spTree>
    <p:extLst>
      <p:ext uri="{BB962C8B-B14F-4D97-AF65-F5344CB8AC3E}">
        <p14:creationId xmlns:p14="http://schemas.microsoft.com/office/powerpoint/2010/main" val="1952480355"/>
      </p:ext>
    </p:extLst>
  </p:cSld>
  <p:clrMapOvr>
    <a:masterClrMapping/>
  </p:clrMapOvr>
  <p:transition spd="slow">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Purpose </a:t>
            </a:r>
            <a:r>
              <a:rPr lang="en-US" sz="4000" b="1" dirty="0">
                <a:latin typeface="Arial" panose="020B0604020202020204" pitchFamily="34" charset="0"/>
                <a:cs typeface="Arial" panose="020B0604020202020204" pitchFamily="34" charset="0"/>
              </a:rPr>
              <a:t>of the RFP: </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199" y="1600200"/>
            <a:ext cx="8603673" cy="4962525"/>
          </a:xfrm>
        </p:spPr>
        <p:txBody>
          <a:bodyPr/>
          <a:lstStyle/>
          <a:p>
            <a:pPr marL="0" indent="0">
              <a:buNone/>
            </a:pPr>
            <a:r>
              <a:rPr lang="en-US" sz="1800" dirty="0">
                <a:latin typeface="Arial" panose="020B0604020202020204" pitchFamily="34" charset="0"/>
                <a:cs typeface="Arial" panose="020B0604020202020204" pitchFamily="34" charset="0"/>
              </a:rPr>
              <a:t>The purpose of this RFP is to select a vendor that can satisfy the State’s need for a statewide Indiana Youth Advisory Board. It is the intent of DCS to contract with a vendor that provides quality provision of facilitation and coordination of IYAB meetings, activities, and events on the local, state, and national level that will increase leadership skills, formalize youth adult partnerships, promote youth voice, build social capital, and support relational permanency. This includes servicing youth across the State of Indiana hosting five super regions and a statewide executive IYAB team. The super regions are as follows</a:t>
            </a:r>
            <a:r>
              <a:rPr lang="en-US" sz="1800" dirty="0" smtClean="0">
                <a:latin typeface="Arial" panose="020B0604020202020204" pitchFamily="34" charset="0"/>
                <a:cs typeface="Arial" panose="020B0604020202020204" pitchFamily="34" charset="0"/>
              </a:rPr>
              <a:t>:</a:t>
            </a:r>
          </a:p>
          <a:p>
            <a:pPr marL="0" indent="0">
              <a:buNone/>
            </a:pPr>
            <a:endParaRPr lang="en-US" sz="1800" dirty="0" smtClean="0">
              <a:latin typeface="Arial" panose="020B0604020202020204" pitchFamily="34" charset="0"/>
              <a:cs typeface="Arial" panose="020B0604020202020204" pitchFamily="34" charset="0"/>
            </a:endParaRPr>
          </a:p>
          <a:p>
            <a:pPr lvl="0"/>
            <a:r>
              <a:rPr lang="en-US" sz="1800" dirty="0">
                <a:latin typeface="Arial" panose="020B0604020202020204" pitchFamily="34" charset="0"/>
                <a:cs typeface="Arial" panose="020B0604020202020204" pitchFamily="34" charset="0"/>
              </a:rPr>
              <a:t>Northeast: DCS regions 4 &amp; 6</a:t>
            </a:r>
          </a:p>
          <a:p>
            <a:pPr lvl="0"/>
            <a:r>
              <a:rPr lang="en-US" sz="1800" dirty="0">
                <a:latin typeface="Arial" panose="020B0604020202020204" pitchFamily="34" charset="0"/>
                <a:cs typeface="Arial" panose="020B0604020202020204" pitchFamily="34" charset="0"/>
              </a:rPr>
              <a:t>Northwest: DCS regions 1, 2, 3, 5</a:t>
            </a:r>
          </a:p>
          <a:p>
            <a:pPr lvl="0"/>
            <a:r>
              <a:rPr lang="en-US" sz="1800" dirty="0">
                <a:latin typeface="Arial" panose="020B0604020202020204" pitchFamily="34" charset="0"/>
                <a:cs typeface="Arial" panose="020B0604020202020204" pitchFamily="34" charset="0"/>
              </a:rPr>
              <a:t>North Central: DCS regions 7 &amp; 11</a:t>
            </a:r>
          </a:p>
          <a:p>
            <a:pPr lvl="0"/>
            <a:r>
              <a:rPr lang="en-US" sz="1800" dirty="0">
                <a:latin typeface="Arial" panose="020B0604020202020204" pitchFamily="34" charset="0"/>
                <a:cs typeface="Arial" panose="020B0604020202020204" pitchFamily="34" charset="0"/>
              </a:rPr>
              <a:t>Central: DCS regions 8,9,10,12,13</a:t>
            </a:r>
          </a:p>
          <a:p>
            <a:pPr lvl="0"/>
            <a:r>
              <a:rPr lang="en-US" sz="1800" dirty="0">
                <a:latin typeface="Arial" panose="020B0604020202020204" pitchFamily="34" charset="0"/>
                <a:cs typeface="Arial" panose="020B0604020202020204" pitchFamily="34" charset="0"/>
              </a:rPr>
              <a:t>Southern DCS region 14, 15, 16, 17, 18</a:t>
            </a:r>
          </a:p>
          <a:p>
            <a:pPr lvl="0"/>
            <a:r>
              <a:rPr lang="en-US" sz="1800" dirty="0">
                <a:latin typeface="Arial" panose="020B0604020202020204" pitchFamily="34" charset="0"/>
                <a:cs typeface="Arial" panose="020B0604020202020204" pitchFamily="34" charset="0"/>
              </a:rPr>
              <a:t>Indiana Youth Advisory Board </a:t>
            </a:r>
            <a:r>
              <a:rPr lang="en-US" sz="1800" dirty="0" smtClean="0">
                <a:latin typeface="Arial" panose="020B0604020202020204" pitchFamily="34" charset="0"/>
                <a:cs typeface="Arial" panose="020B0604020202020204" pitchFamily="34" charset="0"/>
              </a:rPr>
              <a:t>Conference</a:t>
            </a:r>
            <a:r>
              <a:rPr lang="en-US" sz="1800" dirty="0">
                <a:latin typeface="Arial" panose="020B0604020202020204" pitchFamily="34" charset="0"/>
                <a:cs typeface="Arial" panose="020B0604020202020204" pitchFamily="34" charset="0"/>
              </a:rPr>
              <a:t> </a:t>
            </a:r>
          </a:p>
          <a:p>
            <a:pPr marL="0" indent="0">
              <a:buNone/>
            </a:pPr>
            <a:endParaRPr lang="en-US" sz="2000"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4</a:t>
            </a:fld>
            <a:endParaRPr lang="en-US" sz="1000" dirty="0"/>
          </a:p>
        </p:txBody>
      </p:sp>
    </p:spTree>
    <p:extLst>
      <p:ext uri="{BB962C8B-B14F-4D97-AF65-F5344CB8AC3E}">
        <p14:creationId xmlns:p14="http://schemas.microsoft.com/office/powerpoint/2010/main" val="3160009556"/>
      </p:ext>
    </p:extLst>
  </p:cSld>
  <p:clrMapOvr>
    <a:masterClrMapping/>
  </p:clrMapOvr>
  <p:transition spd="slow">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Key Dates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algn="ctr">
              <a:buNone/>
            </a:pPr>
            <a:r>
              <a:rPr lang="en-US" dirty="0" smtClean="0"/>
              <a:t> </a:t>
            </a:r>
          </a:p>
          <a:p>
            <a:pPr algn="ctr">
              <a:buNone/>
            </a:pPr>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5</a:t>
            </a:fld>
            <a:endParaRPr lang="en-US" sz="1000" dirty="0"/>
          </a:p>
        </p:txBody>
      </p:sp>
      <p:graphicFrame>
        <p:nvGraphicFramePr>
          <p:cNvPr id="4" name="Table 3"/>
          <p:cNvGraphicFramePr>
            <a:graphicFrameLocks noGrp="1"/>
          </p:cNvGraphicFramePr>
          <p:nvPr>
            <p:extLst>
              <p:ext uri="{D42A27DB-BD31-4B8C-83A1-F6EECF244321}">
                <p14:modId xmlns:p14="http://schemas.microsoft.com/office/powerpoint/2010/main" val="3776208848"/>
              </p:ext>
            </p:extLst>
          </p:nvPr>
        </p:nvGraphicFramePr>
        <p:xfrm>
          <a:off x="973778" y="1668621"/>
          <a:ext cx="7065818" cy="4389120"/>
        </p:xfrm>
        <a:graphic>
          <a:graphicData uri="http://schemas.openxmlformats.org/drawingml/2006/table">
            <a:tbl>
              <a:tblPr>
                <a:tableStyleId>{69CF1AB2-1976-4502-BF36-3FF5EA218861}</a:tableStyleId>
              </a:tblPr>
              <a:tblGrid>
                <a:gridCol w="3526970"/>
                <a:gridCol w="3538848"/>
              </a:tblGrid>
              <a:tr h="0">
                <a:tc>
                  <a:txBody>
                    <a:bodyPr/>
                    <a:lstStyle/>
                    <a:p>
                      <a:pPr marL="0" marR="0" algn="ctr">
                        <a:spcBef>
                          <a:spcPts val="0"/>
                        </a:spcBef>
                        <a:spcAft>
                          <a:spcPts val="0"/>
                        </a:spcAft>
                      </a:pPr>
                      <a:r>
                        <a:rPr lang="en-US" sz="1200" dirty="0">
                          <a:effectLst/>
                        </a:rPr>
                        <a:t>Activity</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Date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0">
                <a:tc>
                  <a:txBody>
                    <a:bodyPr/>
                    <a:lstStyle/>
                    <a:p>
                      <a:pPr marL="0" marR="0">
                        <a:spcBef>
                          <a:spcPts val="0"/>
                        </a:spcBef>
                        <a:spcAft>
                          <a:spcPts val="0"/>
                        </a:spcAft>
                      </a:pPr>
                      <a:r>
                        <a:rPr lang="en-US" sz="1200" spc="-10" dirty="0">
                          <a:effectLst/>
                        </a:rPr>
                        <a:t>Issue of RFP</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November 20, 2019</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159385">
                <a:tc>
                  <a:txBody>
                    <a:bodyPr/>
                    <a:lstStyle/>
                    <a:p>
                      <a:pPr marL="0" marR="0">
                        <a:spcBef>
                          <a:spcPts val="0"/>
                        </a:spcBef>
                        <a:spcAft>
                          <a:spcPts val="0"/>
                        </a:spcAft>
                      </a:pPr>
                      <a:r>
                        <a:rPr lang="en-US" sz="1200" dirty="0">
                          <a:effectLst/>
                        </a:rPr>
                        <a:t>Pre-Proposal Conference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December 10, 2019</a:t>
                      </a:r>
                    </a:p>
                    <a:p>
                      <a:pPr marL="0" marR="0" algn="ctr">
                        <a:spcBef>
                          <a:spcPts val="0"/>
                        </a:spcBef>
                        <a:spcAft>
                          <a:spcPts val="0"/>
                        </a:spcAft>
                      </a:pPr>
                      <a:r>
                        <a:rPr lang="en-US" sz="1200" dirty="0">
                          <a:effectLst/>
                        </a:rPr>
                        <a:t>Conference Room 19</a:t>
                      </a:r>
                    </a:p>
                    <a:p>
                      <a:pPr marL="0" marR="0" algn="ctr">
                        <a:spcBef>
                          <a:spcPts val="0"/>
                        </a:spcBef>
                        <a:spcAft>
                          <a:spcPts val="0"/>
                        </a:spcAft>
                      </a:pPr>
                      <a:r>
                        <a:rPr lang="en-US" sz="1200" dirty="0">
                          <a:effectLst/>
                        </a:rPr>
                        <a:t>10:00 AM Eastern Time</a:t>
                      </a:r>
                    </a:p>
                    <a:p>
                      <a:pPr marL="0" marR="0" algn="ctr">
                        <a:spcBef>
                          <a:spcPts val="0"/>
                        </a:spcBef>
                        <a:spcAft>
                          <a:spcPts val="0"/>
                        </a:spcAft>
                      </a:pPr>
                      <a:r>
                        <a:rPr lang="en-US" sz="1200" dirty="0">
                          <a:effectLst/>
                        </a:rPr>
                        <a:t>Indiana Government Center South</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0">
                <a:tc>
                  <a:txBody>
                    <a:bodyPr/>
                    <a:lstStyle/>
                    <a:p>
                      <a:pPr marL="0" marR="0">
                        <a:spcBef>
                          <a:spcPts val="0"/>
                        </a:spcBef>
                        <a:spcAft>
                          <a:spcPts val="0"/>
                        </a:spcAft>
                      </a:pPr>
                      <a:r>
                        <a:rPr lang="en-US" sz="1200" dirty="0">
                          <a:effectLst/>
                        </a:rPr>
                        <a:t>Deadline to Submit Written Questions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December 13, 2019</a:t>
                      </a:r>
                    </a:p>
                    <a:p>
                      <a:pPr marL="0" marR="0" algn="ctr">
                        <a:spcBef>
                          <a:spcPts val="0"/>
                        </a:spcBef>
                        <a:spcAft>
                          <a:spcPts val="0"/>
                        </a:spcAft>
                      </a:pPr>
                      <a:r>
                        <a:rPr lang="en-US" sz="1200" dirty="0">
                          <a:effectLst/>
                        </a:rPr>
                        <a:t>by 3:00 PM Eastern Time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0">
                <a:tc>
                  <a:txBody>
                    <a:bodyPr/>
                    <a:lstStyle/>
                    <a:p>
                      <a:pPr marL="0" marR="0">
                        <a:spcBef>
                          <a:spcPts val="0"/>
                        </a:spcBef>
                        <a:spcAft>
                          <a:spcPts val="0"/>
                        </a:spcAft>
                      </a:pPr>
                      <a:r>
                        <a:rPr lang="en-US" sz="1200" dirty="0">
                          <a:effectLst/>
                        </a:rPr>
                        <a:t>Response to Written Questions/RFP Amendments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December 18, 2019</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159385">
                <a:tc>
                  <a:txBody>
                    <a:bodyPr/>
                    <a:lstStyle/>
                    <a:p>
                      <a:pPr marL="0" marR="0">
                        <a:spcBef>
                          <a:spcPts val="0"/>
                        </a:spcBef>
                        <a:spcAft>
                          <a:spcPts val="0"/>
                        </a:spcAft>
                      </a:pPr>
                      <a:r>
                        <a:rPr lang="en-US" sz="1200" dirty="0">
                          <a:effectLst/>
                        </a:rPr>
                        <a:t>Submission of Proposals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February 3, 2020</a:t>
                      </a:r>
                    </a:p>
                    <a:p>
                      <a:pPr marL="0" marR="0" algn="ctr">
                        <a:spcBef>
                          <a:spcPts val="0"/>
                        </a:spcBef>
                        <a:spcAft>
                          <a:spcPts val="0"/>
                        </a:spcAft>
                      </a:pPr>
                      <a:r>
                        <a:rPr lang="en-US" sz="1200" dirty="0">
                          <a:effectLst/>
                        </a:rPr>
                        <a:t>by 3:00 PM Eastern Time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0">
                <a:tc gridSpan="2">
                  <a:txBody>
                    <a:bodyPr/>
                    <a:lstStyle/>
                    <a:p>
                      <a:pPr marL="0" marR="0" algn="ctr">
                        <a:spcBef>
                          <a:spcPts val="0"/>
                        </a:spcBef>
                        <a:spcAft>
                          <a:spcPts val="0"/>
                        </a:spcAft>
                      </a:pPr>
                      <a:r>
                        <a:rPr lang="en-US" sz="1200" dirty="0">
                          <a:effectLst/>
                        </a:rPr>
                        <a:t>The dates for the following activities are target dates only.  These activities may be completed earlier or later than the date shown.</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tc>
                <a:tc hMerge="1">
                  <a:txBody>
                    <a:bodyPr/>
                    <a:lstStyle/>
                    <a:p>
                      <a:endParaRPr lang="en-US"/>
                    </a:p>
                  </a:txBody>
                  <a:tcPr/>
                </a:tc>
              </a:tr>
              <a:tr h="0">
                <a:tc>
                  <a:txBody>
                    <a:bodyPr/>
                    <a:lstStyle/>
                    <a:p>
                      <a:pPr marL="0" marR="0">
                        <a:spcBef>
                          <a:spcPts val="0"/>
                        </a:spcBef>
                        <a:spcAft>
                          <a:spcPts val="0"/>
                        </a:spcAft>
                      </a:pPr>
                      <a:r>
                        <a:rPr lang="en-US" sz="1200" dirty="0">
                          <a:effectLst/>
                        </a:rPr>
                        <a:t>Proposal Evaluation</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February 3, 2020 – March 30, 2020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b"/>
                </a:tc>
              </a:tr>
              <a:tr h="0">
                <a:tc>
                  <a:txBody>
                    <a:bodyPr/>
                    <a:lstStyle/>
                    <a:p>
                      <a:pPr marL="0" marR="0">
                        <a:spcBef>
                          <a:spcPts val="0"/>
                        </a:spcBef>
                        <a:spcAft>
                          <a:spcPts val="0"/>
                        </a:spcAft>
                      </a:pPr>
                      <a:r>
                        <a:rPr lang="en-US" sz="1200" dirty="0">
                          <a:effectLst/>
                        </a:rPr>
                        <a:t>Proposal Discussions/Clarifications (if necessary)</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April 1, 2020 – April 3, 2020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b"/>
                </a:tc>
              </a:tr>
              <a:tr h="0">
                <a:tc>
                  <a:txBody>
                    <a:bodyPr/>
                    <a:lstStyle/>
                    <a:p>
                      <a:pPr marL="0" marR="0">
                        <a:spcBef>
                          <a:spcPts val="0"/>
                        </a:spcBef>
                        <a:spcAft>
                          <a:spcPts val="0"/>
                        </a:spcAft>
                      </a:pPr>
                      <a:r>
                        <a:rPr lang="en-US" sz="1200" dirty="0">
                          <a:effectLst/>
                        </a:rPr>
                        <a:t>Oral Presentations (if necessary)</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April 1, 2020 – May 1, 2020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b"/>
                </a:tc>
              </a:tr>
              <a:tr h="0">
                <a:tc>
                  <a:txBody>
                    <a:bodyPr/>
                    <a:lstStyle/>
                    <a:p>
                      <a:pPr marL="0" marR="0">
                        <a:spcBef>
                          <a:spcPts val="0"/>
                        </a:spcBef>
                        <a:spcAft>
                          <a:spcPts val="0"/>
                        </a:spcAft>
                      </a:pPr>
                      <a:r>
                        <a:rPr lang="en-US" sz="1200" dirty="0">
                          <a:effectLst/>
                        </a:rPr>
                        <a:t>Best and Final Offers (if necessary)</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Mary 1, 2020 – June 30, 2020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b"/>
                </a:tc>
              </a:tr>
              <a:tr h="0">
                <a:tc>
                  <a:txBody>
                    <a:bodyPr/>
                    <a:lstStyle/>
                    <a:p>
                      <a:pPr marL="0" marR="0">
                        <a:spcBef>
                          <a:spcPts val="0"/>
                        </a:spcBef>
                        <a:spcAft>
                          <a:spcPts val="0"/>
                        </a:spcAft>
                      </a:pPr>
                      <a:r>
                        <a:rPr lang="en-US" sz="1200" dirty="0">
                          <a:effectLst/>
                        </a:rPr>
                        <a:t>RFP Award Recommendation</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July 1, 2020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b"/>
                </a:tc>
              </a:tr>
            </a:tbl>
          </a:graphicData>
        </a:graphic>
      </p:graphicFrame>
    </p:spTree>
    <p:extLst>
      <p:ext uri="{BB962C8B-B14F-4D97-AF65-F5344CB8AC3E}">
        <p14:creationId xmlns:p14="http://schemas.microsoft.com/office/powerpoint/2010/main" val="3054982110"/>
      </p:ext>
    </p:extLst>
  </p:cSld>
  <p:clrMapOvr>
    <a:masterClrMapping/>
  </p:clrMapOvr>
  <p:transition spd="slow">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Terms of Contract</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2327564"/>
            <a:ext cx="8229600" cy="3063833"/>
          </a:xfrm>
        </p:spPr>
        <p:txBody>
          <a:bodyPr/>
          <a:lstStyle/>
          <a:p>
            <a:pPr marL="0" indent="0" algn="ctr">
              <a:buNone/>
            </a:pPr>
            <a:r>
              <a:rPr lang="en-US" sz="3600" dirty="0">
                <a:latin typeface="Arial" panose="020B0604020202020204" pitchFamily="34" charset="0"/>
                <a:cs typeface="Arial" panose="020B0604020202020204" pitchFamily="34" charset="0"/>
              </a:rPr>
              <a:t>The term of the contract shall be for a period of Two (2) years from the date of contract execution. </a:t>
            </a:r>
            <a:r>
              <a:rPr lang="en-US" sz="3600" dirty="0" smtClean="0">
                <a:latin typeface="Arial" panose="020B0604020202020204" pitchFamily="34" charset="0"/>
                <a:cs typeface="Arial" panose="020B0604020202020204" pitchFamily="34" charset="0"/>
              </a:rPr>
              <a:t>The contract may be renewed under the same terms and conditions, subject to approval. </a:t>
            </a:r>
            <a:endParaRPr lang="en-US" sz="3600" dirty="0">
              <a:latin typeface="Arial" panose="020B0604020202020204" pitchFamily="34" charset="0"/>
              <a:cs typeface="Arial" panose="020B0604020202020204" pitchFamily="34" charset="0"/>
            </a:endParaRPr>
          </a:p>
          <a:p>
            <a:pPr marL="0" indent="0" algn="ctr">
              <a:buNone/>
            </a:pPr>
            <a:r>
              <a:rPr lang="en-US" sz="3600" dirty="0" smtClean="0">
                <a:latin typeface="Arial" panose="020B0604020202020204" pitchFamily="34" charset="0"/>
                <a:cs typeface="Arial" panose="020B0604020202020204" pitchFamily="34" charset="0"/>
              </a:rPr>
              <a:t> </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6</a:t>
            </a:fld>
            <a:endParaRPr lang="en-US" sz="1000" dirty="0"/>
          </a:p>
        </p:txBody>
      </p:sp>
    </p:spTree>
    <p:extLst>
      <p:ext uri="{BB962C8B-B14F-4D97-AF65-F5344CB8AC3E}">
        <p14:creationId xmlns:p14="http://schemas.microsoft.com/office/powerpoint/2010/main" val="2058021323"/>
      </p:ext>
    </p:extLst>
  </p:cSld>
  <p:clrMapOvr>
    <a:masterClrMapping/>
  </p:clrMapOvr>
  <p:transition spd="slow">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386"/>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Scope of Work</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0" marR="0" indent="0">
              <a:spcBef>
                <a:spcPts val="0"/>
              </a:spcBef>
              <a:spcAft>
                <a:spcPts val="0"/>
              </a:spcAft>
              <a:buNone/>
            </a:pPr>
            <a:r>
              <a:rPr lang="en-US" sz="1600" dirty="0">
                <a:latin typeface="Arial" panose="020B0604020202020204" pitchFamily="34" charset="0"/>
                <a:ea typeface="Times New Roman" panose="02020603050405020304" pitchFamily="18" charset="0"/>
                <a:cs typeface="Arial" panose="020B0604020202020204" pitchFamily="34" charset="0"/>
              </a:rPr>
              <a:t>DCS is currently required under John H. Chafee Foster Care Program for Successful Transition to Adulthood to ensure youth participate in leadership activities that promote youth development and engagement directly designing their own program activities. In order to meet the federal requirement DCS has chosen to contract with a vendor that has the ability to facilitate and coordinate activities in the local, state and national level in a manner that is consistent with the Indiana Youth Advisory Board Service Standards </a:t>
            </a:r>
            <a:r>
              <a:rPr lang="en-US" sz="1600" dirty="0" smtClean="0">
                <a:latin typeface="Arial" panose="020B0604020202020204" pitchFamily="34" charset="0"/>
                <a:ea typeface="Times New Roman" panose="02020603050405020304" pitchFamily="18" charset="0"/>
                <a:cs typeface="Arial" panose="020B0604020202020204" pitchFamily="34" charset="0"/>
              </a:rPr>
              <a:t>and </a:t>
            </a:r>
            <a:r>
              <a:rPr lang="en-US" sz="1600" dirty="0">
                <a:latin typeface="Arial" panose="020B0604020202020204" pitchFamily="34" charset="0"/>
                <a:ea typeface="Times New Roman" panose="02020603050405020304" pitchFamily="18" charset="0"/>
                <a:cs typeface="Arial" panose="020B0604020202020204" pitchFamily="34" charset="0"/>
              </a:rPr>
              <a:t>research pertaining to Older Youth in Foster </a:t>
            </a:r>
            <a:r>
              <a:rPr lang="en-US" sz="1600" dirty="0" smtClean="0">
                <a:latin typeface="Arial" panose="020B0604020202020204" pitchFamily="34" charset="0"/>
                <a:ea typeface="Times New Roman" panose="02020603050405020304" pitchFamily="18" charset="0"/>
                <a:cs typeface="Arial" panose="020B0604020202020204" pitchFamily="34" charset="0"/>
              </a:rPr>
              <a:t>Care. These </a:t>
            </a:r>
            <a:r>
              <a:rPr lang="en-US" sz="1600" dirty="0">
                <a:latin typeface="Arial" panose="020B0604020202020204" pitchFamily="34" charset="0"/>
                <a:ea typeface="Times New Roman" panose="02020603050405020304" pitchFamily="18" charset="0"/>
                <a:cs typeface="Arial" panose="020B0604020202020204" pitchFamily="34" charset="0"/>
              </a:rPr>
              <a:t>services standards include but are not limited to the service description, eligibility requirements, and administration of the program, goals and outcome measures, and qualification of staff, documentation requirements as well as program reporting and evaluation. The vendor will schedule regional meetings to ensure inclusion of all eligible youth and host a statewide executive IYAB comprised of selected regional board members. The vendor will assist the statewide executive IYAB members in planning an annual statewide IYAB conference. The vendor will ensure youth participate in leadership activities that promote youth development and engagement while leveraging additional funding committed to the IYAB program.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7</a:t>
            </a:fld>
            <a:endParaRPr lang="en-US" sz="1000" dirty="0"/>
          </a:p>
        </p:txBody>
      </p:sp>
    </p:spTree>
    <p:extLst>
      <p:ext uri="{BB962C8B-B14F-4D97-AF65-F5344CB8AC3E}">
        <p14:creationId xmlns:p14="http://schemas.microsoft.com/office/powerpoint/2010/main" val="841251883"/>
      </p:ext>
    </p:extLst>
  </p:cSld>
  <p:clrMapOvr>
    <a:masterClrMapping/>
  </p:clrMapOvr>
  <p:transition spd="slow">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3600" b="1" dirty="0" smtClean="0">
                <a:latin typeface="Arial" panose="020B0604020202020204" pitchFamily="34" charset="0"/>
                <a:cs typeface="Arial" panose="020B0604020202020204" pitchFamily="34" charset="0"/>
              </a:rPr>
              <a:t>Provider Narrative </a:t>
            </a:r>
            <a:br>
              <a:rPr lang="en-US" sz="3600" b="1" dirty="0" smtClean="0">
                <a:latin typeface="Arial" panose="020B0604020202020204" pitchFamily="34" charset="0"/>
                <a:cs typeface="Arial" panose="020B0604020202020204" pitchFamily="34" charset="0"/>
              </a:rPr>
            </a:br>
            <a:r>
              <a:rPr lang="en-US" sz="3600" b="1" dirty="0" smtClean="0">
                <a:latin typeface="Arial" panose="020B0604020202020204" pitchFamily="34" charset="0"/>
                <a:cs typeface="Arial" panose="020B0604020202020204" pitchFamily="34" charset="0"/>
              </a:rPr>
              <a:t>(Attachment C)</a:t>
            </a:r>
            <a:endParaRPr lang="en-US" sz="36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686800" cy="4525963"/>
          </a:xfrm>
        </p:spPr>
        <p:txBody>
          <a:bodyPr/>
          <a:lstStyle/>
          <a:p>
            <a:r>
              <a:rPr lang="en-US" sz="2400" dirty="0" smtClean="0">
                <a:latin typeface="Arial" panose="020B0604020202020204" pitchFamily="34" charset="0"/>
                <a:cs typeface="Arial" panose="020B0604020202020204" pitchFamily="34" charset="0"/>
              </a:rPr>
              <a:t>Please use the template provided for the Provider Narrative</a:t>
            </a:r>
          </a:p>
          <a:p>
            <a:r>
              <a:rPr lang="en-US" sz="2400" dirty="0" smtClean="0">
                <a:latin typeface="Arial" panose="020B0604020202020204" pitchFamily="34" charset="0"/>
                <a:cs typeface="Arial" panose="020B0604020202020204" pitchFamily="34" charset="0"/>
              </a:rPr>
              <a:t>Company Financial Information (Section 2.3.3)</a:t>
            </a:r>
          </a:p>
          <a:p>
            <a:pPr lvl="1"/>
            <a:r>
              <a:rPr lang="en-US" sz="2000" dirty="0" smtClean="0">
                <a:latin typeface="Arial" panose="020B0604020202020204" pitchFamily="34" charset="0"/>
                <a:cs typeface="Arial" panose="020B0604020202020204" pitchFamily="34" charset="0"/>
              </a:rPr>
              <a:t>Confidential information must be kept separate from the proposal in the electronic copies. </a:t>
            </a:r>
            <a:r>
              <a:rPr lang="en-US" sz="2000" dirty="0" smtClean="0">
                <a:solidFill>
                  <a:srgbClr val="FF0000"/>
                </a:solidFill>
                <a:latin typeface="Arial" panose="020B0604020202020204" pitchFamily="34" charset="0"/>
                <a:cs typeface="Arial" panose="020B0604020202020204" pitchFamily="34" charset="0"/>
              </a:rPr>
              <a:t>DCS recommends sending a “public” file that has the confidential information redacted (may be in </a:t>
            </a:r>
            <a:r>
              <a:rPr lang="en-US" sz="2000" dirty="0">
                <a:solidFill>
                  <a:srgbClr val="FF0000"/>
                </a:solidFill>
                <a:latin typeface="Arial" panose="020B0604020202020204" pitchFamily="34" charset="0"/>
                <a:cs typeface="Arial" panose="020B0604020202020204" pitchFamily="34" charset="0"/>
              </a:rPr>
              <a:t>P</a:t>
            </a:r>
            <a:r>
              <a:rPr lang="en-US" sz="2000" dirty="0" smtClean="0">
                <a:solidFill>
                  <a:srgbClr val="FF0000"/>
                </a:solidFill>
                <a:latin typeface="Arial" panose="020B0604020202020204" pitchFamily="34" charset="0"/>
                <a:cs typeface="Arial" panose="020B0604020202020204" pitchFamily="34" charset="0"/>
              </a:rPr>
              <a:t>DF format) and a “final” file that includes all required information (must be in format provided)</a:t>
            </a:r>
          </a:p>
          <a:p>
            <a:r>
              <a:rPr lang="en-US" sz="2400" dirty="0" smtClean="0">
                <a:latin typeface="Arial" panose="020B0604020202020204" pitchFamily="34" charset="0"/>
                <a:cs typeface="Arial" panose="020B0604020202020204" pitchFamily="34" charset="0"/>
              </a:rPr>
              <a:t>Contract Terms (Seton 2.3.5)</a:t>
            </a:r>
            <a:endParaRPr lang="en-US" sz="2400" dirty="0">
              <a:latin typeface="Arial" panose="020B0604020202020204" pitchFamily="34" charset="0"/>
              <a:cs typeface="Arial" panose="020B0604020202020204" pitchFamily="34" charset="0"/>
            </a:endParaRPr>
          </a:p>
          <a:p>
            <a:pPr lvl="1"/>
            <a:r>
              <a:rPr lang="en-US" sz="2000" dirty="0" smtClean="0">
                <a:latin typeface="Arial" panose="020B0604020202020204" pitchFamily="34" charset="0"/>
                <a:cs typeface="Arial" panose="020B0604020202020204" pitchFamily="34" charset="0"/>
              </a:rPr>
              <a:t>Respondent should review sample State contract and note exceptions of State mandatory and non-mandatory clauses in the Provider Narrative and Transmittal Letter</a:t>
            </a:r>
            <a:endParaRPr lang="en-US" sz="20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8</a:t>
            </a:fld>
            <a:endParaRPr lang="en-US" sz="1000" dirty="0"/>
          </a:p>
        </p:txBody>
      </p:sp>
    </p:spTree>
    <p:extLst>
      <p:ext uri="{BB962C8B-B14F-4D97-AF65-F5344CB8AC3E}">
        <p14:creationId xmlns:p14="http://schemas.microsoft.com/office/powerpoint/2010/main" val="140701319"/>
      </p:ext>
    </p:extLst>
  </p:cSld>
  <p:clrMapOvr>
    <a:masterClrMapping/>
  </p:clrMapOvr>
  <p:transition spd="slow">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3600" b="1" dirty="0" smtClean="0">
                <a:latin typeface="Arial" panose="020B0604020202020204" pitchFamily="34" charset="0"/>
                <a:cs typeface="Arial" panose="020B0604020202020204" pitchFamily="34" charset="0"/>
              </a:rPr>
              <a:t>Service Narrative </a:t>
            </a:r>
            <a:br>
              <a:rPr lang="en-US" sz="3600" b="1" dirty="0" smtClean="0">
                <a:latin typeface="Arial" panose="020B0604020202020204" pitchFamily="34" charset="0"/>
                <a:cs typeface="Arial" panose="020B0604020202020204" pitchFamily="34" charset="0"/>
              </a:rPr>
            </a:br>
            <a:r>
              <a:rPr lang="en-US" sz="3600" b="1" dirty="0" smtClean="0">
                <a:latin typeface="Arial" panose="020B0604020202020204" pitchFamily="34" charset="0"/>
                <a:cs typeface="Arial" panose="020B0604020202020204" pitchFamily="34" charset="0"/>
              </a:rPr>
              <a:t>(Attachment D)</a:t>
            </a:r>
            <a:endParaRPr lang="en-US" sz="36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579922" cy="4525963"/>
          </a:xfrm>
        </p:spPr>
        <p:txBody>
          <a:bodyPr/>
          <a:lstStyle/>
          <a:p>
            <a:r>
              <a:rPr lang="en-US" sz="2400" dirty="0" smtClean="0">
                <a:latin typeface="Arial" panose="020B0604020202020204" pitchFamily="34" charset="0"/>
                <a:cs typeface="Arial" panose="020B0604020202020204" pitchFamily="34" charset="0"/>
              </a:rPr>
              <a:t>Please use the template provided for the Service Narrative</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Where appropriate, supporting documentation may be submitted as an attachment and referenced by a page and paragraph number. </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9</a:t>
            </a:fld>
            <a:endParaRPr lang="en-US" sz="1000" dirty="0"/>
          </a:p>
        </p:txBody>
      </p:sp>
    </p:spTree>
    <p:extLst>
      <p:ext uri="{BB962C8B-B14F-4D97-AF65-F5344CB8AC3E}">
        <p14:creationId xmlns:p14="http://schemas.microsoft.com/office/powerpoint/2010/main" val="1411389279"/>
      </p:ext>
    </p:extLst>
  </p:cSld>
  <p:clrMapOvr>
    <a:masterClrMapping/>
  </p:clrMapOvr>
  <p:transition spd="slow">
    <p:cut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C3F5A44957AC7645B76A3E4070446F73" ma:contentTypeVersion="0" ma:contentTypeDescription="Create a new document." ma:contentTypeScope="" ma:versionID="b24df52837c8edd874dc40522ea0539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A66CED-5E6C-4A99-A7DB-76CEFA0AA3C5}">
  <ds:schemaRefs>
    <ds:schemaRef ds:uri="http://schemas.microsoft.com/sharepoint/v3/contenttype/forms"/>
  </ds:schemaRefs>
</ds:datastoreItem>
</file>

<file path=customXml/itemProps2.xml><?xml version="1.0" encoding="utf-8"?>
<ds:datastoreItem xmlns:ds="http://schemas.openxmlformats.org/officeDocument/2006/customXml" ds:itemID="{7C8B0952-B81C-4B4E-AB2A-7BAA5ED77819}">
  <ds:schemaRefs>
    <ds:schemaRef ds:uri="http://schemas.microsoft.com/office/2006/metadata/longProperties"/>
  </ds:schemaRefs>
</ds:datastoreItem>
</file>

<file path=customXml/itemProps3.xml><?xml version="1.0" encoding="utf-8"?>
<ds:datastoreItem xmlns:ds="http://schemas.openxmlformats.org/officeDocument/2006/customXml" ds:itemID="{D0F7EC0E-DF8D-4338-AF05-E9C78105128B}">
  <ds:schemaRefs>
    <ds:schemaRef ds:uri="http://schemas.microsoft.com/office/2006/metadata/properties"/>
    <ds:schemaRef ds:uri="http://purl.org/dc/dcmitype/"/>
    <ds:schemaRef ds:uri="http://purl.org/dc/elements/1.1/"/>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purl.org/dc/terms/"/>
  </ds:schemaRefs>
</ds:datastoreItem>
</file>

<file path=customXml/itemProps4.xml><?xml version="1.0" encoding="utf-8"?>
<ds:datastoreItem xmlns:ds="http://schemas.openxmlformats.org/officeDocument/2006/customXml" ds:itemID="{D890BE2A-0D67-4756-B1E3-BF9625FF22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15832</TotalTime>
  <Words>962</Words>
  <Application>Microsoft Office PowerPoint</Application>
  <PresentationFormat>On-screen Show (4:3)</PresentationFormat>
  <Paragraphs>159</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vt:lpstr>
      <vt:lpstr>Times New Roman</vt:lpstr>
      <vt:lpstr>Office Theme</vt:lpstr>
      <vt:lpstr> Indiana Youth Advisory Board Request for Proposals </vt:lpstr>
      <vt:lpstr>  Agenda</vt:lpstr>
      <vt:lpstr>  General Information</vt:lpstr>
      <vt:lpstr> Purpose of the RFP: </vt:lpstr>
      <vt:lpstr>Key Dates</vt:lpstr>
      <vt:lpstr> Terms of Contract</vt:lpstr>
      <vt:lpstr> Scope of Work</vt:lpstr>
      <vt:lpstr>  Provider Narrative  (Attachment C)</vt:lpstr>
      <vt:lpstr>  Service Narrative  (Attachment D)</vt:lpstr>
      <vt:lpstr>Budget (Attachment B)</vt:lpstr>
      <vt:lpstr>  Proposal Preparation</vt:lpstr>
      <vt:lpstr>  Evaluation Criteria</vt:lpstr>
      <vt:lpstr>IDOA Procurement</vt:lpstr>
      <vt:lpstr>Questions</vt:lpstr>
      <vt:lpstr>Thank You  Indiana DCS Older Youth Initiatives  OlderYouthQuestions@dcs.IN.gov  </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NiLemmons</dc:creator>
  <cp:lastModifiedBy>Evans, Anisa L</cp:lastModifiedBy>
  <cp:revision>874</cp:revision>
  <cp:lastPrinted>2019-12-10T13:09:52Z</cp:lastPrinted>
  <dcterms:created xsi:type="dcterms:W3CDTF">2010-03-08T16:14:33Z</dcterms:created>
  <dcterms:modified xsi:type="dcterms:W3CDTF">2019-12-10T13:10:58Z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0x010100C3F5A44957AC7645B76A3E4070446F73</vt:lpwstr>
  </property>
</Properties>
</file>