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75" r:id="rId3"/>
    <p:sldId id="276" r:id="rId4"/>
    <p:sldId id="277" r:id="rId5"/>
    <p:sldId id="305" r:id="rId6"/>
    <p:sldId id="348" r:id="rId7"/>
    <p:sldId id="302" r:id="rId8"/>
    <p:sldId id="332" r:id="rId9"/>
    <p:sldId id="334" r:id="rId10"/>
    <p:sldId id="343" r:id="rId11"/>
    <p:sldId id="345" r:id="rId12"/>
    <p:sldId id="344" r:id="rId13"/>
    <p:sldId id="346" r:id="rId14"/>
    <p:sldId id="312" r:id="rId15"/>
    <p:sldId id="349" r:id="rId16"/>
    <p:sldId id="347" r:id="rId17"/>
    <p:sldId id="365"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27" r:id="rId34"/>
    <p:sldId id="26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TA" initials="CTA" lastIdx="13" clrIdx="0">
    <p:extLst>
      <p:ext uri="{19B8F6BF-5375-455C-9EA6-DF929625EA0E}">
        <p15:presenceInfo xmlns:p15="http://schemas.microsoft.com/office/powerpoint/2012/main" userId="C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5"/>
    <a:srgbClr val="349C48"/>
    <a:srgbClr val="D02A2A"/>
    <a:srgbClr val="C41E2A"/>
    <a:srgbClr val="0054A4"/>
    <a:srgbClr val="FEC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8299" autoAdjust="0"/>
  </p:normalViewPr>
  <p:slideViewPr>
    <p:cSldViewPr snapToGrid="0">
      <p:cViewPr varScale="1">
        <p:scale>
          <a:sx n="108" d="100"/>
          <a:sy n="108" d="100"/>
        </p:scale>
        <p:origin x="1224" y="192"/>
      </p:cViewPr>
      <p:guideLst>
        <p:guide orient="horz" pos="3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F38454F3-DC34-4BFB-A398-01B3E0B3DAFC}" type="datetimeFigureOut">
              <a:rPr lang="en-US" smtClean="0"/>
              <a:t>10/15/20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A19C0341-724B-4B99-A8D3-E40E4E575F99}" type="slidenum">
              <a:rPr lang="en-US" smtClean="0"/>
              <a:t>‹#›</a:t>
            </a:fld>
            <a:endParaRPr lang="en-US"/>
          </a:p>
        </p:txBody>
      </p:sp>
    </p:spTree>
    <p:extLst>
      <p:ext uri="{BB962C8B-B14F-4D97-AF65-F5344CB8AC3E}">
        <p14:creationId xmlns:p14="http://schemas.microsoft.com/office/powerpoint/2010/main" val="1759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a:t>
            </a:fld>
            <a:endParaRPr lang="en-US"/>
          </a:p>
        </p:txBody>
      </p:sp>
    </p:spTree>
    <p:extLst>
      <p:ext uri="{BB962C8B-B14F-4D97-AF65-F5344CB8AC3E}">
        <p14:creationId xmlns:p14="http://schemas.microsoft.com/office/powerpoint/2010/main" val="20475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10</a:t>
            </a:fld>
            <a:endParaRPr lang="en-US"/>
          </a:p>
        </p:txBody>
      </p:sp>
    </p:spTree>
    <p:extLst>
      <p:ext uri="{BB962C8B-B14F-4D97-AF65-F5344CB8AC3E}">
        <p14:creationId xmlns:p14="http://schemas.microsoft.com/office/powerpoint/2010/main" val="243557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11</a:t>
            </a:fld>
            <a:endParaRPr lang="en-US"/>
          </a:p>
        </p:txBody>
      </p:sp>
    </p:spTree>
    <p:extLst>
      <p:ext uri="{BB962C8B-B14F-4D97-AF65-F5344CB8AC3E}">
        <p14:creationId xmlns:p14="http://schemas.microsoft.com/office/powerpoint/2010/main" val="6297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12</a:t>
            </a:fld>
            <a:endParaRPr lang="en-US"/>
          </a:p>
        </p:txBody>
      </p:sp>
    </p:spTree>
    <p:extLst>
      <p:ext uri="{BB962C8B-B14F-4D97-AF65-F5344CB8AC3E}">
        <p14:creationId xmlns:p14="http://schemas.microsoft.com/office/powerpoint/2010/main" val="164183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13</a:t>
            </a:fld>
            <a:endParaRPr lang="en-US"/>
          </a:p>
        </p:txBody>
      </p:sp>
    </p:spTree>
    <p:extLst>
      <p:ext uri="{BB962C8B-B14F-4D97-AF65-F5344CB8AC3E}">
        <p14:creationId xmlns:p14="http://schemas.microsoft.com/office/powerpoint/2010/main" val="167157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14</a:t>
            </a:fld>
            <a:endParaRPr lang="en-US"/>
          </a:p>
        </p:txBody>
      </p:sp>
    </p:spTree>
    <p:extLst>
      <p:ext uri="{BB962C8B-B14F-4D97-AF65-F5344CB8AC3E}">
        <p14:creationId xmlns:p14="http://schemas.microsoft.com/office/powerpoint/2010/main" val="74198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15</a:t>
            </a:fld>
            <a:endParaRPr lang="en-US"/>
          </a:p>
        </p:txBody>
      </p:sp>
    </p:spTree>
    <p:extLst>
      <p:ext uri="{BB962C8B-B14F-4D97-AF65-F5344CB8AC3E}">
        <p14:creationId xmlns:p14="http://schemas.microsoft.com/office/powerpoint/2010/main" val="62836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16</a:t>
            </a:fld>
            <a:endParaRPr lang="en-US"/>
          </a:p>
        </p:txBody>
      </p:sp>
    </p:spTree>
    <p:extLst>
      <p:ext uri="{BB962C8B-B14F-4D97-AF65-F5344CB8AC3E}">
        <p14:creationId xmlns:p14="http://schemas.microsoft.com/office/powerpoint/2010/main" val="93633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17</a:t>
            </a:fld>
            <a:endParaRPr lang="en-US"/>
          </a:p>
        </p:txBody>
      </p:sp>
    </p:spTree>
    <p:extLst>
      <p:ext uri="{BB962C8B-B14F-4D97-AF65-F5344CB8AC3E}">
        <p14:creationId xmlns:p14="http://schemas.microsoft.com/office/powerpoint/2010/main" val="144942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18</a:t>
            </a:fld>
            <a:endParaRPr lang="en-US"/>
          </a:p>
        </p:txBody>
      </p:sp>
    </p:spTree>
    <p:extLst>
      <p:ext uri="{BB962C8B-B14F-4D97-AF65-F5344CB8AC3E}">
        <p14:creationId xmlns:p14="http://schemas.microsoft.com/office/powerpoint/2010/main" val="139163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19</a:t>
            </a:fld>
            <a:endParaRPr lang="en-US"/>
          </a:p>
        </p:txBody>
      </p:sp>
    </p:spTree>
    <p:extLst>
      <p:ext uri="{BB962C8B-B14F-4D97-AF65-F5344CB8AC3E}">
        <p14:creationId xmlns:p14="http://schemas.microsoft.com/office/powerpoint/2010/main" val="93052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a:t>
            </a:fld>
            <a:endParaRPr lang="en-US"/>
          </a:p>
        </p:txBody>
      </p:sp>
    </p:spTree>
    <p:extLst>
      <p:ext uri="{BB962C8B-B14F-4D97-AF65-F5344CB8AC3E}">
        <p14:creationId xmlns:p14="http://schemas.microsoft.com/office/powerpoint/2010/main" val="301832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20</a:t>
            </a:fld>
            <a:endParaRPr lang="en-US"/>
          </a:p>
        </p:txBody>
      </p:sp>
    </p:spTree>
    <p:extLst>
      <p:ext uri="{BB962C8B-B14F-4D97-AF65-F5344CB8AC3E}">
        <p14:creationId xmlns:p14="http://schemas.microsoft.com/office/powerpoint/2010/main" val="440893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21</a:t>
            </a:fld>
            <a:endParaRPr lang="en-US"/>
          </a:p>
        </p:txBody>
      </p:sp>
    </p:spTree>
    <p:extLst>
      <p:ext uri="{BB962C8B-B14F-4D97-AF65-F5344CB8AC3E}">
        <p14:creationId xmlns:p14="http://schemas.microsoft.com/office/powerpoint/2010/main" val="340550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22</a:t>
            </a:fld>
            <a:endParaRPr lang="en-US"/>
          </a:p>
        </p:txBody>
      </p:sp>
    </p:spTree>
    <p:extLst>
      <p:ext uri="{BB962C8B-B14F-4D97-AF65-F5344CB8AC3E}">
        <p14:creationId xmlns:p14="http://schemas.microsoft.com/office/powerpoint/2010/main" val="203812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23</a:t>
            </a:fld>
            <a:endParaRPr lang="en-US"/>
          </a:p>
        </p:txBody>
      </p:sp>
    </p:spTree>
    <p:extLst>
      <p:ext uri="{BB962C8B-B14F-4D97-AF65-F5344CB8AC3E}">
        <p14:creationId xmlns:p14="http://schemas.microsoft.com/office/powerpoint/2010/main" val="3290571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24</a:t>
            </a:fld>
            <a:endParaRPr lang="en-US"/>
          </a:p>
        </p:txBody>
      </p:sp>
    </p:spTree>
    <p:extLst>
      <p:ext uri="{BB962C8B-B14F-4D97-AF65-F5344CB8AC3E}">
        <p14:creationId xmlns:p14="http://schemas.microsoft.com/office/powerpoint/2010/main" val="3344158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25</a:t>
            </a:fld>
            <a:endParaRPr lang="en-US"/>
          </a:p>
        </p:txBody>
      </p:sp>
    </p:spTree>
    <p:extLst>
      <p:ext uri="{BB962C8B-B14F-4D97-AF65-F5344CB8AC3E}">
        <p14:creationId xmlns:p14="http://schemas.microsoft.com/office/powerpoint/2010/main" val="41400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26</a:t>
            </a:fld>
            <a:endParaRPr lang="en-US"/>
          </a:p>
        </p:txBody>
      </p:sp>
    </p:spTree>
    <p:extLst>
      <p:ext uri="{BB962C8B-B14F-4D97-AF65-F5344CB8AC3E}">
        <p14:creationId xmlns:p14="http://schemas.microsoft.com/office/powerpoint/2010/main" val="324977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27</a:t>
            </a:fld>
            <a:endParaRPr lang="en-US"/>
          </a:p>
        </p:txBody>
      </p:sp>
    </p:spTree>
    <p:extLst>
      <p:ext uri="{BB962C8B-B14F-4D97-AF65-F5344CB8AC3E}">
        <p14:creationId xmlns:p14="http://schemas.microsoft.com/office/powerpoint/2010/main" val="3528476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28</a:t>
            </a:fld>
            <a:endParaRPr lang="en-US"/>
          </a:p>
        </p:txBody>
      </p:sp>
    </p:spTree>
    <p:extLst>
      <p:ext uri="{BB962C8B-B14F-4D97-AF65-F5344CB8AC3E}">
        <p14:creationId xmlns:p14="http://schemas.microsoft.com/office/powerpoint/2010/main" val="1300632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29</a:t>
            </a:fld>
            <a:endParaRPr lang="en-US"/>
          </a:p>
        </p:txBody>
      </p:sp>
    </p:spTree>
    <p:extLst>
      <p:ext uri="{BB962C8B-B14F-4D97-AF65-F5344CB8AC3E}">
        <p14:creationId xmlns:p14="http://schemas.microsoft.com/office/powerpoint/2010/main" val="65915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3</a:t>
            </a:fld>
            <a:endParaRPr lang="en-US"/>
          </a:p>
        </p:txBody>
      </p:sp>
    </p:spTree>
    <p:extLst>
      <p:ext uri="{BB962C8B-B14F-4D97-AF65-F5344CB8AC3E}">
        <p14:creationId xmlns:p14="http://schemas.microsoft.com/office/powerpoint/2010/main" val="58098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30</a:t>
            </a:fld>
            <a:endParaRPr lang="en-US"/>
          </a:p>
        </p:txBody>
      </p:sp>
    </p:spTree>
    <p:extLst>
      <p:ext uri="{BB962C8B-B14F-4D97-AF65-F5344CB8AC3E}">
        <p14:creationId xmlns:p14="http://schemas.microsoft.com/office/powerpoint/2010/main" val="2765584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31</a:t>
            </a:fld>
            <a:endParaRPr lang="en-US"/>
          </a:p>
        </p:txBody>
      </p:sp>
    </p:spTree>
    <p:extLst>
      <p:ext uri="{BB962C8B-B14F-4D97-AF65-F5344CB8AC3E}">
        <p14:creationId xmlns:p14="http://schemas.microsoft.com/office/powerpoint/2010/main" val="370427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32</a:t>
            </a:fld>
            <a:endParaRPr lang="en-US"/>
          </a:p>
        </p:txBody>
      </p:sp>
    </p:spTree>
    <p:extLst>
      <p:ext uri="{BB962C8B-B14F-4D97-AF65-F5344CB8AC3E}">
        <p14:creationId xmlns:p14="http://schemas.microsoft.com/office/powerpoint/2010/main" val="3405281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33</a:t>
            </a:fld>
            <a:endParaRPr lang="en-US"/>
          </a:p>
        </p:txBody>
      </p:sp>
    </p:spTree>
    <p:extLst>
      <p:ext uri="{BB962C8B-B14F-4D97-AF65-F5344CB8AC3E}">
        <p14:creationId xmlns:p14="http://schemas.microsoft.com/office/powerpoint/2010/main" val="3307890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34</a:t>
            </a:fld>
            <a:endParaRPr lang="en-US"/>
          </a:p>
        </p:txBody>
      </p:sp>
    </p:spTree>
    <p:extLst>
      <p:ext uri="{BB962C8B-B14F-4D97-AF65-F5344CB8AC3E}">
        <p14:creationId xmlns:p14="http://schemas.microsoft.com/office/powerpoint/2010/main" val="410088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RFF, it is mentioned that the webinar can be accessed through a link on the RFF webpage.</a:t>
            </a:r>
          </a:p>
        </p:txBody>
      </p:sp>
      <p:sp>
        <p:nvSpPr>
          <p:cNvPr id="4" name="Slide Number Placeholder 3"/>
          <p:cNvSpPr>
            <a:spLocks noGrp="1"/>
          </p:cNvSpPr>
          <p:nvPr>
            <p:ph type="sldNum" sz="quarter" idx="10"/>
          </p:nvPr>
        </p:nvSpPr>
        <p:spPr/>
        <p:txBody>
          <a:bodyPr/>
          <a:lstStyle/>
          <a:p>
            <a:fld id="{A19C0341-724B-4B99-A8D3-E40E4E575F99}" type="slidenum">
              <a:rPr lang="en-US" smtClean="0"/>
              <a:t>4</a:t>
            </a:fld>
            <a:endParaRPr lang="en-US"/>
          </a:p>
        </p:txBody>
      </p:sp>
    </p:spTree>
    <p:extLst>
      <p:ext uri="{BB962C8B-B14F-4D97-AF65-F5344CB8AC3E}">
        <p14:creationId xmlns:p14="http://schemas.microsoft.com/office/powerpoint/2010/main" val="62641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5</a:t>
            </a:fld>
            <a:endParaRPr lang="en-US"/>
          </a:p>
        </p:txBody>
      </p:sp>
    </p:spTree>
    <p:extLst>
      <p:ext uri="{BB962C8B-B14F-4D97-AF65-F5344CB8AC3E}">
        <p14:creationId xmlns:p14="http://schemas.microsoft.com/office/powerpoint/2010/main" val="267970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6</a:t>
            </a:fld>
            <a:endParaRPr lang="en-US"/>
          </a:p>
        </p:txBody>
      </p:sp>
    </p:spTree>
    <p:extLst>
      <p:ext uri="{BB962C8B-B14F-4D97-AF65-F5344CB8AC3E}">
        <p14:creationId xmlns:p14="http://schemas.microsoft.com/office/powerpoint/2010/main" val="120923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7</a:t>
            </a:fld>
            <a:endParaRPr lang="en-US"/>
          </a:p>
        </p:txBody>
      </p:sp>
    </p:spTree>
    <p:extLst>
      <p:ext uri="{BB962C8B-B14F-4D97-AF65-F5344CB8AC3E}">
        <p14:creationId xmlns:p14="http://schemas.microsoft.com/office/powerpoint/2010/main" val="181891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8</a:t>
            </a:fld>
            <a:endParaRPr lang="en-US"/>
          </a:p>
        </p:txBody>
      </p:sp>
    </p:spTree>
    <p:extLst>
      <p:ext uri="{BB962C8B-B14F-4D97-AF65-F5344CB8AC3E}">
        <p14:creationId xmlns:p14="http://schemas.microsoft.com/office/powerpoint/2010/main" val="117106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C0341-724B-4B99-A8D3-E40E4E575F99}" type="slidenum">
              <a:rPr lang="en-US" smtClean="0"/>
              <a:t>9</a:t>
            </a:fld>
            <a:endParaRPr lang="en-US"/>
          </a:p>
        </p:txBody>
      </p:sp>
    </p:spTree>
    <p:extLst>
      <p:ext uri="{BB962C8B-B14F-4D97-AF65-F5344CB8AC3E}">
        <p14:creationId xmlns:p14="http://schemas.microsoft.com/office/powerpoint/2010/main" val="91705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0646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079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9280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320331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02B93-DAB0-4B41-B603-3C767614C9C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41049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02B93-DAB0-4B41-B603-3C767614C9C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13415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02B93-DAB0-4B41-B603-3C767614C9CE}"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197836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02B93-DAB0-4B41-B603-3C767614C9CE}"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20510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02B93-DAB0-4B41-B603-3C767614C9CE}"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538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7177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a:p>
        </p:txBody>
      </p:sp>
    </p:spTree>
    <p:extLst>
      <p:ext uri="{BB962C8B-B14F-4D97-AF65-F5344CB8AC3E}">
        <p14:creationId xmlns:p14="http://schemas.microsoft.com/office/powerpoint/2010/main" val="833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02B93-DAB0-4B41-B603-3C767614C9CE}" type="datetimeFigureOut">
              <a:rPr lang="en-US" smtClean="0"/>
              <a:t>10/15/20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768D-B329-4A76-907C-2CD7F56F12B7}" type="slidenum">
              <a:rPr lang="en-US" smtClean="0"/>
              <a:t>‹#›</a:t>
            </a:fld>
            <a:endParaRPr lang="en-US"/>
          </a:p>
        </p:txBody>
      </p:sp>
    </p:spTree>
    <p:extLst>
      <p:ext uri="{BB962C8B-B14F-4D97-AF65-F5344CB8AC3E}">
        <p14:creationId xmlns:p14="http://schemas.microsoft.com/office/powerpoint/2010/main" val="257005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in.gov/dcs/3151.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Michael.Sturm@dcs.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ichael.Sturm@dcs.IN.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35" y="969323"/>
            <a:ext cx="2640217" cy="4879248"/>
          </a:xfrm>
          <a:prstGeom prst="rect">
            <a:avLst/>
          </a:prstGeom>
        </p:spPr>
      </p:pic>
      <p:sp>
        <p:nvSpPr>
          <p:cNvPr id="14" name="TextBox 13"/>
          <p:cNvSpPr txBox="1"/>
          <p:nvPr/>
        </p:nvSpPr>
        <p:spPr>
          <a:xfrm>
            <a:off x="6553657" y="6128603"/>
            <a:ext cx="5517573"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26" name="Freeform 25"/>
          <p:cNvSpPr/>
          <p:nvPr/>
        </p:nvSpPr>
        <p:spPr>
          <a:xfrm>
            <a:off x="-478869" y="-54591"/>
            <a:ext cx="9109522" cy="6933063"/>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48474" t="-36737" r="-9024"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54590"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78869" y="-261257"/>
            <a:ext cx="7032526" cy="7445828"/>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74372" t="-9132" r="-13842" b="-869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50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0-#ppt_w/2"/>
                                          </p:val>
                                        </p:tav>
                                        <p:tav tm="100000">
                                          <p:val>
                                            <p:strVal val="#ppt_x"/>
                                          </p:val>
                                        </p:tav>
                                      </p:tavLst>
                                    </p:anim>
                                    <p:anim calcmode="lin" valueType="num">
                                      <p:cBhvr additive="base">
                                        <p:cTn id="13" dur="10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0-#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675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376647" cy="4647426"/>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CARES Act provides that payments may only be used to cover costs that:</a:t>
            </a:r>
          </a:p>
          <a:p>
            <a:pPr marL="746125" lvl="1" indent="-288925" eaLnBrk="0" fontAlgn="base" hangingPunct="0">
              <a:spcBef>
                <a:spcPct val="20000"/>
              </a:spcBef>
              <a:spcAft>
                <a:spcPct val="0"/>
              </a:spcAft>
              <a:buFont typeface="+mj-lt"/>
              <a:buAutoNum type="alphaLcParenR"/>
            </a:pPr>
            <a:r>
              <a:rPr lang="en-US" sz="2000" dirty="0">
                <a:solidFill>
                  <a:prstClr val="black"/>
                </a:solidFill>
                <a:cs typeface="Arial" panose="020B0604020202020204" pitchFamily="34" charset="0"/>
              </a:rPr>
              <a:t>Are necessary expenditures incurred due to the public health emergency with respect to the Coronavirus Disease 2019 (COVID–19); </a:t>
            </a:r>
          </a:p>
          <a:p>
            <a:pPr marL="746125" lvl="1" indent="-288925" eaLnBrk="0" fontAlgn="base" hangingPunct="0">
              <a:spcBef>
                <a:spcPct val="20000"/>
              </a:spcBef>
              <a:spcAft>
                <a:spcPct val="0"/>
              </a:spcAft>
              <a:buFont typeface="+mj-lt"/>
              <a:buAutoNum type="alphaLcParenR"/>
            </a:pPr>
            <a:r>
              <a:rPr lang="en-US" sz="2000" dirty="0">
                <a:solidFill>
                  <a:prstClr val="black"/>
                </a:solidFill>
                <a:cs typeface="Arial" panose="020B0604020202020204" pitchFamily="34" charset="0"/>
              </a:rPr>
              <a:t>Either represent increase costs that would not have been incurred but for COVID-19 (private entity) or were not accounted for in the budget most recently approved as of March 27, 2020 for the government (public entity);</a:t>
            </a:r>
          </a:p>
          <a:p>
            <a:pPr marL="746125" lvl="1" indent="-288925" eaLnBrk="0" fontAlgn="base" hangingPunct="0">
              <a:spcBef>
                <a:spcPct val="20000"/>
              </a:spcBef>
              <a:spcAft>
                <a:spcPct val="0"/>
              </a:spcAft>
              <a:buFont typeface="+mj-lt"/>
              <a:buAutoNum type="alphaLcParenR"/>
            </a:pPr>
            <a:r>
              <a:rPr lang="en-US" sz="2000" dirty="0">
                <a:solidFill>
                  <a:prstClr val="black"/>
                </a:solidFill>
                <a:cs typeface="Arial" panose="020B0604020202020204" pitchFamily="34" charset="0"/>
              </a:rPr>
              <a:t>Were not covered by any other Federal, State, other governmental, or non-governmental program; and</a:t>
            </a:r>
          </a:p>
          <a:p>
            <a:pPr marL="746125" lvl="1" indent="-288925" eaLnBrk="0" fontAlgn="base" hangingPunct="0">
              <a:spcBef>
                <a:spcPct val="20000"/>
              </a:spcBef>
              <a:spcAft>
                <a:spcPct val="0"/>
              </a:spcAft>
              <a:buFont typeface="+mj-lt"/>
              <a:buAutoNum type="alphaLcParenR"/>
            </a:pPr>
            <a:r>
              <a:rPr lang="en-US" sz="2000" dirty="0">
                <a:solidFill>
                  <a:prstClr val="black"/>
                </a:solidFill>
                <a:cs typeface="Arial" panose="020B0604020202020204" pitchFamily="34" charset="0"/>
              </a:rPr>
              <a:t>Were incurred during the period that begins on March 6, 2020 and ends on June 30, 2020.</a:t>
            </a:r>
            <a:endParaRPr lang="en-US" spc="225" dirty="0">
              <a:solidFill>
                <a:schemeClr val="tx1">
                  <a:lumMod val="75000"/>
                  <a:lumOff val="25000"/>
                </a:schemeClr>
              </a:solidFill>
            </a:endParaRP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Eligible Expenses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206BFE22-E0FA-424E-A071-B6F8FBEA41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spTree>
    <p:extLst>
      <p:ext uri="{BB962C8B-B14F-4D97-AF65-F5344CB8AC3E}">
        <p14:creationId xmlns:p14="http://schemas.microsoft.com/office/powerpoint/2010/main" val="4268474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376647" cy="5139869"/>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Expenses must fall within the following categories, as mandated by the CARES Act, and Respondents shall classify each line item expense in their Budget Proposal into these categories: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Medical Expenses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Public Health Expenses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Payroll Expenses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Public Health Compliance Expenses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Economic Support Expenses</a:t>
            </a:r>
          </a:p>
          <a:p>
            <a:pPr marL="800100" lvl="1" indent="-342900" eaLnBrk="0" fontAlgn="base" hangingPunct="0">
              <a:spcBef>
                <a:spcPct val="20000"/>
              </a:spcBef>
              <a:spcAft>
                <a:spcPct val="0"/>
              </a:spcAft>
              <a:buFont typeface="Wingdings" pitchFamily="2" charset="2"/>
              <a:buChar char="§"/>
            </a:pPr>
            <a:r>
              <a:rPr lang="en-US" sz="2000" dirty="0">
                <a:solidFill>
                  <a:prstClr val="black"/>
                </a:solidFill>
                <a:cs typeface="Arial" panose="020B0604020202020204" pitchFamily="34" charset="0"/>
              </a:rPr>
              <a:t>Other Reasonably Necessary Expenses</a:t>
            </a:r>
          </a:p>
          <a:p>
            <a:pPr marL="23495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In addition to ensuring all expenses fall within these CARES Budget Categories, providers must also organize their expenses into DCS expense categories based on the provider type (LCPA, Community-Based, and/or Residential).</a:t>
            </a:r>
          </a:p>
        </p:txBody>
      </p:sp>
      <p:sp>
        <p:nvSpPr>
          <p:cNvPr id="13" name="TextBox 12"/>
          <p:cNvSpPr txBox="1"/>
          <p:nvPr/>
        </p:nvSpPr>
        <p:spPr>
          <a:xfrm>
            <a:off x="4586488" y="288622"/>
            <a:ext cx="7701404" cy="707886"/>
          </a:xfrm>
          <a:prstGeom prst="rect">
            <a:avLst/>
          </a:prstGeom>
          <a:noFill/>
        </p:spPr>
        <p:txBody>
          <a:bodyPr wrap="square" rtlCol="0">
            <a:spAutoFit/>
          </a:bodyPr>
          <a:lstStyle/>
          <a:p>
            <a:r>
              <a:rPr lang="en-US" sz="4000" dirty="0">
                <a:solidFill>
                  <a:prstClr val="black"/>
                </a:solidFill>
                <a:ea typeface="+mj-ea"/>
                <a:cs typeface="+mj-cs"/>
              </a:rPr>
              <a:t>Eligible Expense Categories (CARES)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054E5E27-8564-994E-A231-7FE32CC0DFEF}"/>
              </a:ext>
            </a:extLst>
          </p:cNvPr>
          <p:cNvPicPr>
            <a:picLocks noChangeAspect="1"/>
          </p:cNvPicPr>
          <p:nvPr/>
        </p:nvPicPr>
        <p:blipFill>
          <a:blip r:embed="rId4"/>
          <a:stretch>
            <a:fillRect/>
          </a:stretch>
        </p:blipFill>
        <p:spPr>
          <a:xfrm>
            <a:off x="0" y="0"/>
            <a:ext cx="4450466" cy="6413548"/>
          </a:xfrm>
          <a:prstGeom prst="rect">
            <a:avLst/>
          </a:prstGeom>
        </p:spPr>
      </p:pic>
    </p:spTree>
    <p:extLst>
      <p:ext uri="{BB962C8B-B14F-4D97-AF65-F5344CB8AC3E}">
        <p14:creationId xmlns:p14="http://schemas.microsoft.com/office/powerpoint/2010/main" val="32585305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6376647" cy="707886"/>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LCPA’s eligible expenses will also need to be classified in the eight categories listed below:</a:t>
            </a:r>
          </a:p>
        </p:txBody>
      </p:sp>
      <p:sp>
        <p:nvSpPr>
          <p:cNvPr id="13" name="TextBox 12"/>
          <p:cNvSpPr txBox="1"/>
          <p:nvPr/>
        </p:nvSpPr>
        <p:spPr>
          <a:xfrm>
            <a:off x="4586488" y="288622"/>
            <a:ext cx="7605512" cy="707886"/>
          </a:xfrm>
          <a:prstGeom prst="rect">
            <a:avLst/>
          </a:prstGeom>
          <a:noFill/>
        </p:spPr>
        <p:txBody>
          <a:bodyPr wrap="square" rtlCol="0">
            <a:spAutoFit/>
          </a:bodyPr>
          <a:lstStyle/>
          <a:p>
            <a:r>
              <a:rPr lang="en-US" sz="4000" dirty="0">
                <a:solidFill>
                  <a:prstClr val="black"/>
                </a:solidFill>
                <a:ea typeface="+mj-ea"/>
                <a:cs typeface="+mj-cs"/>
              </a:rPr>
              <a:t>Eligible Expense Categories (DCS)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7" name="Picture 16">
            <a:extLst>
              <a:ext uri="{FF2B5EF4-FFF2-40B4-BE49-F238E27FC236}">
                <a16:creationId xmlns:a16="http://schemas.microsoft.com/office/drawing/2014/main" id="{33F278B4-C8AE-3241-9896-223CE77A8DD5}"/>
              </a:ext>
            </a:extLst>
          </p:cNvPr>
          <p:cNvPicPr>
            <a:picLocks noChangeAspect="1"/>
          </p:cNvPicPr>
          <p:nvPr/>
        </p:nvPicPr>
        <p:blipFill>
          <a:blip r:embed="rId3"/>
          <a:stretch>
            <a:fillRect/>
          </a:stretch>
        </p:blipFill>
        <p:spPr>
          <a:xfrm>
            <a:off x="0" y="-14138"/>
            <a:ext cx="4450466" cy="6425741"/>
          </a:xfrm>
          <a:prstGeom prst="rect">
            <a:avLst/>
          </a:prstGeom>
        </p:spPr>
      </p:pic>
      <p:sp>
        <p:nvSpPr>
          <p:cNvPr id="18" name="TextBox 17">
            <a:extLst>
              <a:ext uri="{FF2B5EF4-FFF2-40B4-BE49-F238E27FC236}">
                <a16:creationId xmlns:a16="http://schemas.microsoft.com/office/drawing/2014/main" id="{11BD5282-3443-7A46-BB0E-92C8BF8350A9}"/>
              </a:ext>
            </a:extLst>
          </p:cNvPr>
          <p:cNvSpPr txBox="1"/>
          <p:nvPr/>
        </p:nvSpPr>
        <p:spPr>
          <a:xfrm>
            <a:off x="4553212" y="1932141"/>
            <a:ext cx="7159327" cy="1280160"/>
          </a:xfrm>
          <a:prstGeom prst="rect">
            <a:avLst/>
          </a:prstGeom>
          <a:noFill/>
        </p:spPr>
        <p:txBody>
          <a:bodyPr wrap="square" numCol="2" rtlCol="0">
            <a:spAutoFit/>
          </a:bodyPr>
          <a:lstStyle/>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Administrative</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Adoption</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Case Management</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Time Study</a:t>
            </a:r>
          </a:p>
          <a:p>
            <a:pPr lvl="1" eaLnBrk="0" fontAlgn="base" hangingPunct="0">
              <a:spcAft>
                <a:spcPct val="0"/>
              </a:spcAft>
            </a:pPr>
            <a:endParaRPr lang="en-US" sz="2000" dirty="0">
              <a:solidFill>
                <a:prstClr val="black"/>
              </a:solidFill>
              <a:cs typeface="Arial" panose="020B0604020202020204" pitchFamily="34" charset="0"/>
            </a:endParaRP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Non IV-E (IL &amp; Recreation)</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Behavioral Health</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Medical</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Education</a:t>
            </a:r>
          </a:p>
        </p:txBody>
      </p:sp>
      <p:sp>
        <p:nvSpPr>
          <p:cNvPr id="19" name="TextBox 18">
            <a:extLst>
              <a:ext uri="{FF2B5EF4-FFF2-40B4-BE49-F238E27FC236}">
                <a16:creationId xmlns:a16="http://schemas.microsoft.com/office/drawing/2014/main" id="{542C4555-2061-DC41-B45B-15315DD8ACF5}"/>
              </a:ext>
            </a:extLst>
          </p:cNvPr>
          <p:cNvSpPr txBox="1"/>
          <p:nvPr/>
        </p:nvSpPr>
        <p:spPr>
          <a:xfrm>
            <a:off x="4586488" y="3259225"/>
            <a:ext cx="7362357" cy="1015663"/>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Community-based providers’ eligible expenses only need to be classified in the six categories mandated by the CARES Act listed on the previous slide</a:t>
            </a:r>
          </a:p>
        </p:txBody>
      </p:sp>
      <p:sp>
        <p:nvSpPr>
          <p:cNvPr id="20" name="TextBox 19">
            <a:extLst>
              <a:ext uri="{FF2B5EF4-FFF2-40B4-BE49-F238E27FC236}">
                <a16:creationId xmlns:a16="http://schemas.microsoft.com/office/drawing/2014/main" id="{A780C1B2-B56D-AD4A-9DDD-8E4AA111946F}"/>
              </a:ext>
            </a:extLst>
          </p:cNvPr>
          <p:cNvSpPr txBox="1"/>
          <p:nvPr/>
        </p:nvSpPr>
        <p:spPr>
          <a:xfrm>
            <a:off x="4586488" y="4254277"/>
            <a:ext cx="6376647" cy="707886"/>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Residential providers eligible expenses will also need to be classified in the eight categories listed below:</a:t>
            </a:r>
          </a:p>
        </p:txBody>
      </p:sp>
      <p:sp>
        <p:nvSpPr>
          <p:cNvPr id="21" name="TextBox 20">
            <a:extLst>
              <a:ext uri="{FF2B5EF4-FFF2-40B4-BE49-F238E27FC236}">
                <a16:creationId xmlns:a16="http://schemas.microsoft.com/office/drawing/2014/main" id="{BD65F6D9-19B0-BA44-A2E5-92CD6C3BC404}"/>
              </a:ext>
            </a:extLst>
          </p:cNvPr>
          <p:cNvSpPr txBox="1"/>
          <p:nvPr/>
        </p:nvSpPr>
        <p:spPr>
          <a:xfrm>
            <a:off x="4553212" y="4909339"/>
            <a:ext cx="7159327" cy="1323439"/>
          </a:xfrm>
          <a:prstGeom prst="rect">
            <a:avLst/>
          </a:prstGeom>
          <a:noFill/>
        </p:spPr>
        <p:txBody>
          <a:bodyPr wrap="square" numCol="2" rtlCol="0">
            <a:spAutoFit/>
          </a:bodyPr>
          <a:lstStyle/>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Administrative</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Maintenance</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Case Management</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Time Study</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Non IV-E (IL &amp; Recreation)</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Behavioral Health</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Medical</a:t>
            </a:r>
          </a:p>
          <a:p>
            <a:pPr marL="800100" lvl="1" indent="-342900" eaLnBrk="0" fontAlgn="base" hangingPunct="0">
              <a:spcAft>
                <a:spcPct val="0"/>
              </a:spcAft>
              <a:buFont typeface="Wingdings" pitchFamily="2" charset="2"/>
              <a:buChar char="§"/>
            </a:pPr>
            <a:r>
              <a:rPr lang="en-US" sz="2000" dirty="0">
                <a:solidFill>
                  <a:prstClr val="black"/>
                </a:solidFill>
                <a:cs typeface="Arial" panose="020B0604020202020204" pitchFamily="34" charset="0"/>
              </a:rPr>
              <a:t>Education</a:t>
            </a:r>
          </a:p>
        </p:txBody>
      </p:sp>
    </p:spTree>
    <p:extLst>
      <p:ext uri="{BB962C8B-B14F-4D97-AF65-F5344CB8AC3E}">
        <p14:creationId xmlns:p14="http://schemas.microsoft.com/office/powerpoint/2010/main" val="25451807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7605512" cy="4708981"/>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following is a non-exclusive list of costs that would not be eligible:</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Expenses for the State share of Medicaid.</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Damages covered by insurance.</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Payroll or benefits expenses for employees whose work duties are not substantially dedicated to mitigating or responding to the COVID-19 public health emergency. </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Expenses that have been or will be reimbursed under any federal program, such as the reimbursement by the federal government pursuant to the CARES Act of contributions by States to State unemployment funds.</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Reimbursement to donors for donated items or services.</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Workforce bonuses other than hazard pay or overtime.</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Severance pay.</a:t>
            </a:r>
          </a:p>
          <a:p>
            <a:pPr marL="573088" lvl="1" indent="-287338" eaLnBrk="0" fontAlgn="base" hangingPunct="0">
              <a:spcAft>
                <a:spcPct val="0"/>
              </a:spcAft>
              <a:buFont typeface="Wingdings" pitchFamily="2" charset="2"/>
              <a:buChar char="§"/>
            </a:pPr>
            <a:r>
              <a:rPr lang="en-US" sz="2000" dirty="0">
                <a:solidFill>
                  <a:prstClr val="black"/>
                </a:solidFill>
                <a:cs typeface="Arial" panose="020B0604020202020204" pitchFamily="34" charset="0"/>
              </a:rPr>
              <a:t>Legal settlements.</a:t>
            </a:r>
            <a:endParaRPr lang="en-US" spc="225" dirty="0">
              <a:solidFill>
                <a:schemeClr val="tx1">
                  <a:lumMod val="75000"/>
                  <a:lumOff val="25000"/>
                </a:schemeClr>
              </a:solidFill>
            </a:endParaRP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Ineligible Expenses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C94B2E15-DFBB-AB46-99E5-2BBA16ADA469}"/>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spTree>
    <p:extLst>
      <p:ext uri="{BB962C8B-B14F-4D97-AF65-F5344CB8AC3E}">
        <p14:creationId xmlns:p14="http://schemas.microsoft.com/office/powerpoint/2010/main" val="20594756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flipV="1">
            <a:off x="5439509" y="1804146"/>
            <a:ext cx="58934"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endParaRPr lang="en-US" sz="4000" spc="225" dirty="0">
              <a:solidFill>
                <a:schemeClr val="tx1">
                  <a:lumMod val="75000"/>
                  <a:lumOff val="25000"/>
                </a:schemeClr>
              </a:solidFill>
            </a:endParaRPr>
          </a:p>
        </p:txBody>
      </p:sp>
      <p:sp>
        <p:nvSpPr>
          <p:cNvPr id="13" name="TextBox 12"/>
          <p:cNvSpPr txBox="1"/>
          <p:nvPr/>
        </p:nvSpPr>
        <p:spPr>
          <a:xfrm>
            <a:off x="4554507" y="76651"/>
            <a:ext cx="6187254" cy="707886"/>
          </a:xfrm>
          <a:prstGeom prst="rect">
            <a:avLst/>
          </a:prstGeom>
          <a:noFill/>
        </p:spPr>
        <p:txBody>
          <a:bodyPr wrap="square" rtlCol="0">
            <a:spAutoFit/>
          </a:bodyPr>
          <a:lstStyle/>
          <a:p>
            <a:r>
              <a:rPr lang="en-US" sz="4000" dirty="0">
                <a:solidFill>
                  <a:prstClr val="black"/>
                </a:solidFill>
                <a:ea typeface="+mj-ea"/>
                <a:cs typeface="+mj-cs"/>
              </a:rPr>
              <a:t>Key Dates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graphicFrame>
        <p:nvGraphicFramePr>
          <p:cNvPr id="5" name="Table 4">
            <a:extLst>
              <a:ext uri="{FF2B5EF4-FFF2-40B4-BE49-F238E27FC236}">
                <a16:creationId xmlns:a16="http://schemas.microsoft.com/office/drawing/2014/main" id="{78204BD6-40CF-4755-AF6F-4553FE493DDC}"/>
              </a:ext>
            </a:extLst>
          </p:cNvPr>
          <p:cNvGraphicFramePr>
            <a:graphicFrameLocks noGrp="1"/>
          </p:cNvGraphicFramePr>
          <p:nvPr>
            <p:extLst>
              <p:ext uri="{D42A27DB-BD31-4B8C-83A1-F6EECF244321}">
                <p14:modId xmlns:p14="http://schemas.microsoft.com/office/powerpoint/2010/main" val="3159914217"/>
              </p:ext>
            </p:extLst>
          </p:nvPr>
        </p:nvGraphicFramePr>
        <p:xfrm>
          <a:off x="4554506" y="784536"/>
          <a:ext cx="7446993" cy="3756643"/>
        </p:xfrm>
        <a:graphic>
          <a:graphicData uri="http://schemas.openxmlformats.org/drawingml/2006/table">
            <a:tbl>
              <a:tblPr>
                <a:tableStyleId>{5C22544A-7EE6-4342-B048-85BDC9FD1C3A}</a:tableStyleId>
              </a:tblPr>
              <a:tblGrid>
                <a:gridCol w="4840251">
                  <a:extLst>
                    <a:ext uri="{9D8B030D-6E8A-4147-A177-3AD203B41FA5}">
                      <a16:colId xmlns:a16="http://schemas.microsoft.com/office/drawing/2014/main" val="1526693232"/>
                    </a:ext>
                  </a:extLst>
                </a:gridCol>
                <a:gridCol w="2606742">
                  <a:extLst>
                    <a:ext uri="{9D8B030D-6E8A-4147-A177-3AD203B41FA5}">
                      <a16:colId xmlns:a16="http://schemas.microsoft.com/office/drawing/2014/main" val="2310228722"/>
                    </a:ext>
                  </a:extLst>
                </a:gridCol>
              </a:tblGrid>
              <a:tr h="396839">
                <a:tc>
                  <a:txBody>
                    <a:bodyPr/>
                    <a:lstStyle/>
                    <a:p>
                      <a:pPr marL="0" marR="0" algn="ctr">
                        <a:spcBef>
                          <a:spcPts val="0"/>
                        </a:spcBef>
                        <a:spcAft>
                          <a:spcPts val="0"/>
                        </a:spcAft>
                      </a:pPr>
                      <a:r>
                        <a:rPr lang="en-US" sz="1800" b="1" dirty="0">
                          <a:solidFill>
                            <a:schemeClr val="bg1"/>
                          </a:solidFill>
                          <a:effectLst/>
                          <a:latin typeface="+mn-lt"/>
                        </a:rPr>
                        <a:t>Activity</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A5"/>
                    </a:solidFill>
                  </a:tcPr>
                </a:tc>
                <a:tc>
                  <a:txBody>
                    <a:bodyPr/>
                    <a:lstStyle/>
                    <a:p>
                      <a:pPr marL="0" marR="0" algn="ctr">
                        <a:spcBef>
                          <a:spcPts val="0"/>
                        </a:spcBef>
                        <a:spcAft>
                          <a:spcPts val="0"/>
                        </a:spcAft>
                      </a:pPr>
                      <a:r>
                        <a:rPr lang="en-US" sz="1800" b="1" dirty="0">
                          <a:solidFill>
                            <a:schemeClr val="bg1"/>
                          </a:solidFill>
                          <a:effectLst/>
                          <a:latin typeface="+mn-lt"/>
                        </a:rPr>
                        <a:t>Date</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A5"/>
                    </a:solidFill>
                  </a:tcPr>
                </a:tc>
                <a:extLst>
                  <a:ext uri="{0D108BD9-81ED-4DB2-BD59-A6C34878D82A}">
                    <a16:rowId xmlns:a16="http://schemas.microsoft.com/office/drawing/2014/main" val="839796221"/>
                  </a:ext>
                </a:extLst>
              </a:tr>
              <a:tr h="578580">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RFF sent to potential applicants and posted online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October 9, </a:t>
                      </a:r>
                      <a:r>
                        <a:rPr lang="en-US" sz="1800" kern="1200" dirty="0">
                          <a:solidFill>
                            <a:schemeClr val="dk1"/>
                          </a:solidFill>
                          <a:effectLst/>
                          <a:latin typeface="+mn-lt"/>
                          <a:ea typeface="+mn-ea"/>
                          <a:cs typeface="+mn-cs"/>
                        </a:rPr>
                        <a:t>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97535"/>
                  </a:ext>
                </a:extLst>
              </a:tr>
              <a:tr h="999260">
                <a:tc>
                  <a:txBody>
                    <a:bodyPr/>
                    <a:lstStyle/>
                    <a:p>
                      <a:pPr marL="0" marR="0" algn="l" defTabSz="914400" rtl="0" eaLnBrk="1" latinLnBrk="0" hangingPunct="1">
                        <a:spcBef>
                          <a:spcPts val="0"/>
                        </a:spcBef>
                        <a:spcAft>
                          <a:spcPts val="0"/>
                        </a:spcAft>
                        <a:tabLst>
                          <a:tab pos="2562225" algn="l"/>
                        </a:tabLst>
                      </a:pPr>
                      <a:r>
                        <a:rPr lang="en-US" sz="1800" kern="1200" dirty="0">
                          <a:solidFill>
                            <a:schemeClr val="dk1"/>
                          </a:solidFill>
                          <a:effectLst/>
                          <a:latin typeface="+mn-lt"/>
                          <a:ea typeface="+mn-ea"/>
                          <a:cs typeface="+mn-cs"/>
                        </a:rPr>
                        <a:t>RFF Informational Conference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October 15,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70164"/>
                  </a:ext>
                </a:extLst>
              </a:tr>
              <a:tr h="457047">
                <a:tc>
                  <a:txBody>
                    <a:bodyPr/>
                    <a:lstStyle/>
                    <a:p>
                      <a:pPr marL="0" marR="0" algn="l" defTabSz="914400" rtl="0" eaLnBrk="1" latinLnBrk="0" hangingPunct="1">
                        <a:spcBef>
                          <a:spcPts val="0"/>
                        </a:spcBef>
                        <a:spcAft>
                          <a:spcPts val="0"/>
                        </a:spcAft>
                        <a:tabLst>
                          <a:tab pos="2562225" algn="l"/>
                        </a:tabLst>
                      </a:pPr>
                      <a:r>
                        <a:rPr lang="en-US" sz="1800" kern="1200" dirty="0">
                          <a:solidFill>
                            <a:schemeClr val="dk1"/>
                          </a:solidFill>
                          <a:effectLst/>
                          <a:latin typeface="+mn-lt"/>
                          <a:ea typeface="+mn-ea"/>
                          <a:cs typeface="+mn-cs"/>
                        </a:rPr>
                        <a:t>Application questions due to State by 3 PM 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October 16,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561307"/>
                  </a:ext>
                </a:extLst>
              </a:tr>
              <a:tr h="578580">
                <a:tc>
                  <a:txBody>
                    <a:bodyPr/>
                    <a:lstStyle/>
                    <a:p>
                      <a:pPr marL="0" marR="0" algn="l" defTabSz="914400" rtl="0" eaLnBrk="1" latinLnBrk="0" hangingPunct="1">
                        <a:spcBef>
                          <a:spcPts val="0"/>
                        </a:spcBef>
                        <a:spcAft>
                          <a:spcPts val="0"/>
                        </a:spcAft>
                        <a:tabLst>
                          <a:tab pos="2562225" algn="l"/>
                        </a:tabLst>
                      </a:pPr>
                      <a:r>
                        <a:rPr lang="en-US" sz="1800" kern="1200" dirty="0">
                          <a:solidFill>
                            <a:schemeClr val="dk1"/>
                          </a:solidFill>
                          <a:effectLst/>
                          <a:latin typeface="+mn-lt"/>
                          <a:ea typeface="+mn-ea"/>
                          <a:cs typeface="+mn-cs"/>
                        </a:rPr>
                        <a:t>Answers to questions posted (</a:t>
                      </a:r>
                      <a:r>
                        <a:rPr lang="en-US" sz="1800" i="1" kern="1200" dirty="0">
                          <a:solidFill>
                            <a:schemeClr val="dk1"/>
                          </a:solidFill>
                          <a:effectLst/>
                          <a:latin typeface="+mn-lt"/>
                          <a:ea typeface="+mn-ea"/>
                          <a:cs typeface="+mn-cs"/>
                        </a:rPr>
                        <a:t>subject to change based on volume</a:t>
                      </a:r>
                      <a:r>
                        <a:rPr lang="en-US" sz="1800" kern="1200" dirty="0">
                          <a:solidFill>
                            <a:schemeClr val="dk1"/>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October 23,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985073"/>
                  </a:ext>
                </a:extLst>
              </a:tr>
              <a:tr h="457047">
                <a:tc>
                  <a:txBody>
                    <a:bodyPr/>
                    <a:lstStyle/>
                    <a:p>
                      <a:pPr marL="0" marR="0" algn="l" defTabSz="914400" rtl="0" eaLnBrk="1" latinLnBrk="0" hangingPunct="1">
                        <a:spcBef>
                          <a:spcPts val="0"/>
                        </a:spcBef>
                        <a:spcAft>
                          <a:spcPts val="0"/>
                        </a:spcAft>
                        <a:tabLst>
                          <a:tab pos="2562225" algn="l"/>
                        </a:tabLst>
                      </a:pPr>
                      <a:r>
                        <a:rPr lang="en-US" sz="1800" kern="1200" dirty="0">
                          <a:solidFill>
                            <a:schemeClr val="dk1"/>
                          </a:solidFill>
                          <a:effectLst/>
                          <a:latin typeface="+mn-lt"/>
                          <a:ea typeface="+mn-ea"/>
                          <a:cs typeface="+mn-cs"/>
                        </a:rPr>
                        <a:t>RFF applications due at 3 PM 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November 5,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19084"/>
                  </a:ext>
                </a:extLst>
              </a:tr>
              <a:tr h="289290">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Approximate award decisions release date*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latinLnBrk="0" hangingPunct="1">
                        <a:spcBef>
                          <a:spcPts val="0"/>
                        </a:spcBef>
                        <a:spcAft>
                          <a:spcPts val="0"/>
                        </a:spcAft>
                      </a:pPr>
                      <a:r>
                        <a:rPr lang="en-US" sz="1800" kern="1200" dirty="0">
                          <a:solidFill>
                            <a:schemeClr val="dk1"/>
                          </a:solidFill>
                          <a:effectLst/>
                          <a:latin typeface="+mn-lt"/>
                          <a:ea typeface="+mn-ea"/>
                          <a:cs typeface="+mn-cs"/>
                        </a:rPr>
                        <a:t>December 8,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793162"/>
                  </a:ext>
                </a:extLst>
              </a:tr>
            </a:tbl>
          </a:graphicData>
        </a:graphic>
      </p:graphicFrame>
      <p:pic>
        <p:nvPicPr>
          <p:cNvPr id="10" name="Picture 9">
            <a:extLst>
              <a:ext uri="{FF2B5EF4-FFF2-40B4-BE49-F238E27FC236}">
                <a16:creationId xmlns:a16="http://schemas.microsoft.com/office/drawing/2014/main" id="{BF5A3752-D8A4-984B-8283-588D98A61F22}"/>
              </a:ext>
            </a:extLst>
          </p:cNvPr>
          <p:cNvPicPr>
            <a:picLocks noChangeAspect="1"/>
          </p:cNvPicPr>
          <p:nvPr/>
        </p:nvPicPr>
        <p:blipFill>
          <a:blip r:embed="rId4"/>
          <a:stretch>
            <a:fillRect/>
          </a:stretch>
        </p:blipFill>
        <p:spPr>
          <a:xfrm>
            <a:off x="0" y="-1945"/>
            <a:ext cx="4365114" cy="6413548"/>
          </a:xfrm>
          <a:prstGeom prst="rect">
            <a:avLst/>
          </a:prstGeom>
        </p:spPr>
      </p:pic>
      <p:sp>
        <p:nvSpPr>
          <p:cNvPr id="4" name="TextBox 3">
            <a:extLst>
              <a:ext uri="{FF2B5EF4-FFF2-40B4-BE49-F238E27FC236}">
                <a16:creationId xmlns:a16="http://schemas.microsoft.com/office/drawing/2014/main" id="{AB9D6AD8-4458-D149-A772-4EF162580740}"/>
              </a:ext>
            </a:extLst>
          </p:cNvPr>
          <p:cNvSpPr txBox="1"/>
          <p:nvPr/>
        </p:nvSpPr>
        <p:spPr>
          <a:xfrm>
            <a:off x="4365325" y="4550348"/>
            <a:ext cx="6720890" cy="923330"/>
          </a:xfrm>
          <a:prstGeom prst="rect">
            <a:avLst/>
          </a:prstGeom>
          <a:noFill/>
        </p:spPr>
        <p:txBody>
          <a:bodyPr wrap="square" rtlCol="0">
            <a:spAutoFit/>
          </a:bodyPr>
          <a:lstStyle/>
          <a:p>
            <a:r>
              <a:rPr lang="en-US" dirty="0"/>
              <a:t>*</a:t>
            </a:r>
            <a:r>
              <a:rPr lang="en-US" i="1" dirty="0"/>
              <a:t>Depending on how many applications DCS receives, the award date may change to allow for adequate time for review.</a:t>
            </a:r>
            <a:r>
              <a:rPr lang="en-US" dirty="0"/>
              <a:t> </a:t>
            </a:r>
          </a:p>
          <a:p>
            <a:endParaRPr lang="en-US" dirty="0"/>
          </a:p>
        </p:txBody>
      </p:sp>
    </p:spTree>
    <p:extLst>
      <p:ext uri="{BB962C8B-B14F-4D97-AF65-F5344CB8AC3E}">
        <p14:creationId xmlns:p14="http://schemas.microsoft.com/office/powerpoint/2010/main" val="36189601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0" y="307421"/>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25" name="TextBox 24"/>
          <p:cNvSpPr txBox="1"/>
          <p:nvPr/>
        </p:nvSpPr>
        <p:spPr>
          <a:xfrm>
            <a:off x="21770" y="5566606"/>
            <a:ext cx="12191999" cy="830997"/>
          </a:xfrm>
          <a:prstGeom prst="rect">
            <a:avLst/>
          </a:prstGeom>
          <a:noFill/>
        </p:spPr>
        <p:txBody>
          <a:bodyPr wrap="square" rtlCol="0">
            <a:spAutoFit/>
          </a:bodyPr>
          <a:lstStyle/>
          <a:p>
            <a:pPr algn="ctr"/>
            <a:r>
              <a:rPr lang="en-US" sz="4800" spc="225" dirty="0">
                <a:solidFill>
                  <a:schemeClr val="tx1">
                    <a:lumMod val="75000"/>
                    <a:lumOff val="25000"/>
                  </a:schemeClr>
                </a:solidFill>
                <a:latin typeface="+mj-lt"/>
                <a:ea typeface="Gungsuh" panose="02030600000101010101" pitchFamily="18" charset="-127"/>
              </a:rPr>
              <a:t>Grant Application Components</a:t>
            </a:r>
          </a:p>
        </p:txBody>
      </p:sp>
    </p:spTree>
    <p:extLst>
      <p:ext uri="{BB962C8B-B14F-4D97-AF65-F5344CB8AC3E}">
        <p14:creationId xmlns:p14="http://schemas.microsoft.com/office/powerpoint/2010/main" val="3986537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376647" cy="732508"/>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hlinkClick r:id="rId4"/>
              </a:rPr>
              <a:t>https://www.in.gov/dcs/3151.htm</a:t>
            </a: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pc="225" dirty="0">
              <a:solidFill>
                <a:schemeClr val="tx1">
                  <a:lumMod val="75000"/>
                  <a:lumOff val="25000"/>
                </a:schemeClr>
              </a:solidFill>
              <a:highlight>
                <a:srgbClr val="FFFF00"/>
              </a:highlight>
            </a:endParaRP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DCS CARES Act RFF Webpage</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7" name="Picture 16">
            <a:extLst>
              <a:ext uri="{FF2B5EF4-FFF2-40B4-BE49-F238E27FC236}">
                <a16:creationId xmlns:a16="http://schemas.microsoft.com/office/drawing/2014/main" id="{50FAC1F3-CAF3-B84F-ADF4-B218090740F3}"/>
              </a:ext>
            </a:extLst>
          </p:cNvPr>
          <p:cNvPicPr>
            <a:picLocks noChangeAspect="1"/>
          </p:cNvPicPr>
          <p:nvPr/>
        </p:nvPicPr>
        <p:blipFill>
          <a:blip r:embed="rId5"/>
          <a:stretch>
            <a:fillRect/>
          </a:stretch>
        </p:blipFill>
        <p:spPr>
          <a:xfrm>
            <a:off x="0" y="-1945"/>
            <a:ext cx="4365114" cy="6413548"/>
          </a:xfrm>
          <a:prstGeom prst="rect">
            <a:avLst/>
          </a:prstGeom>
        </p:spPr>
      </p:pic>
      <p:pic>
        <p:nvPicPr>
          <p:cNvPr id="4" name="Picture 3">
            <a:extLst>
              <a:ext uri="{FF2B5EF4-FFF2-40B4-BE49-F238E27FC236}">
                <a16:creationId xmlns:a16="http://schemas.microsoft.com/office/drawing/2014/main" id="{1A010709-A3B8-4EDC-84CD-C4D2051235F1}"/>
              </a:ext>
            </a:extLst>
          </p:cNvPr>
          <p:cNvPicPr>
            <a:picLocks noChangeAspect="1"/>
          </p:cNvPicPr>
          <p:nvPr/>
        </p:nvPicPr>
        <p:blipFill>
          <a:blip r:embed="rId6"/>
          <a:stretch>
            <a:fillRect/>
          </a:stretch>
        </p:blipFill>
        <p:spPr>
          <a:xfrm>
            <a:off x="4709568" y="1657350"/>
            <a:ext cx="6253567" cy="4719866"/>
          </a:xfrm>
          <a:prstGeom prst="rect">
            <a:avLst/>
          </a:prstGeom>
        </p:spPr>
      </p:pic>
    </p:spTree>
    <p:extLst>
      <p:ext uri="{BB962C8B-B14F-4D97-AF65-F5344CB8AC3E}">
        <p14:creationId xmlns:p14="http://schemas.microsoft.com/office/powerpoint/2010/main" val="230056636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RFF Outline</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7" name="Picture 16">
            <a:extLst>
              <a:ext uri="{FF2B5EF4-FFF2-40B4-BE49-F238E27FC236}">
                <a16:creationId xmlns:a16="http://schemas.microsoft.com/office/drawing/2014/main" id="{7348E191-6268-3647-9964-1458698A9B6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graphicFrame>
        <p:nvGraphicFramePr>
          <p:cNvPr id="2" name="Table 1">
            <a:extLst>
              <a:ext uri="{FF2B5EF4-FFF2-40B4-BE49-F238E27FC236}">
                <a16:creationId xmlns:a16="http://schemas.microsoft.com/office/drawing/2014/main" id="{9252F565-159D-ED4A-8F35-8ED72B83E47F}"/>
              </a:ext>
            </a:extLst>
          </p:cNvPr>
          <p:cNvGraphicFramePr>
            <a:graphicFrameLocks noGrp="1"/>
          </p:cNvGraphicFramePr>
          <p:nvPr>
            <p:extLst>
              <p:ext uri="{D42A27DB-BD31-4B8C-83A1-F6EECF244321}">
                <p14:modId xmlns:p14="http://schemas.microsoft.com/office/powerpoint/2010/main" val="1439707925"/>
              </p:ext>
            </p:extLst>
          </p:nvPr>
        </p:nvGraphicFramePr>
        <p:xfrm>
          <a:off x="4719538" y="1097280"/>
          <a:ext cx="7216332" cy="4998720"/>
        </p:xfrm>
        <a:graphic>
          <a:graphicData uri="http://schemas.openxmlformats.org/drawingml/2006/table">
            <a:tbl>
              <a:tblPr>
                <a:tableStyleId>{5C22544A-7EE6-4342-B048-85BDC9FD1C3A}</a:tableStyleId>
              </a:tblPr>
              <a:tblGrid>
                <a:gridCol w="2361783">
                  <a:extLst>
                    <a:ext uri="{9D8B030D-6E8A-4147-A177-3AD203B41FA5}">
                      <a16:colId xmlns:a16="http://schemas.microsoft.com/office/drawing/2014/main" val="2923919243"/>
                    </a:ext>
                  </a:extLst>
                </a:gridCol>
                <a:gridCol w="4854549">
                  <a:extLst>
                    <a:ext uri="{9D8B030D-6E8A-4147-A177-3AD203B41FA5}">
                      <a16:colId xmlns:a16="http://schemas.microsoft.com/office/drawing/2014/main" val="1056207267"/>
                    </a:ext>
                  </a:extLst>
                </a:gridCol>
              </a:tblGrid>
              <a:tr h="0">
                <a:tc>
                  <a:txBody>
                    <a:bodyPr/>
                    <a:lstStyle/>
                    <a:p>
                      <a:pPr marL="0" marR="0" algn="ctr">
                        <a:spcBef>
                          <a:spcPts val="0"/>
                        </a:spcBef>
                        <a:spcAft>
                          <a:spcPts val="0"/>
                        </a:spcAft>
                      </a:pPr>
                      <a:r>
                        <a:rPr lang="en-US" sz="1600" b="1" dirty="0">
                          <a:solidFill>
                            <a:schemeClr val="bg1"/>
                          </a:solidFill>
                          <a:effectLst/>
                        </a:rPr>
                        <a:t>Section</a:t>
                      </a:r>
                      <a:endParaRPr lang="en-US" sz="16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A5"/>
                    </a:solidFill>
                  </a:tcPr>
                </a:tc>
                <a:tc>
                  <a:txBody>
                    <a:bodyPr/>
                    <a:lstStyle/>
                    <a:p>
                      <a:pPr marL="0" marR="0" algn="ctr">
                        <a:spcBef>
                          <a:spcPts val="0"/>
                        </a:spcBef>
                        <a:spcAft>
                          <a:spcPts val="0"/>
                        </a:spcAft>
                      </a:pPr>
                      <a:r>
                        <a:rPr lang="en-US" sz="1600" b="1" dirty="0">
                          <a:solidFill>
                            <a:schemeClr val="bg1"/>
                          </a:solidFill>
                          <a:effectLst/>
                        </a:rPr>
                        <a:t>Description</a:t>
                      </a:r>
                      <a:endParaRPr lang="en-US" sz="16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A5"/>
                    </a:solidFill>
                  </a:tcPr>
                </a:tc>
                <a:extLst>
                  <a:ext uri="{0D108BD9-81ED-4DB2-BD59-A6C34878D82A}">
                    <a16:rowId xmlns:a16="http://schemas.microsoft.com/office/drawing/2014/main" val="4189314693"/>
                  </a:ext>
                </a:extLst>
              </a:tr>
              <a:tr h="0">
                <a:tc>
                  <a:txBody>
                    <a:bodyPr/>
                    <a:lstStyle/>
                    <a:p>
                      <a:pPr marL="0" marR="0">
                        <a:spcBef>
                          <a:spcPts val="0"/>
                        </a:spcBef>
                        <a:spcAft>
                          <a:spcPts val="0"/>
                        </a:spcAft>
                      </a:pPr>
                      <a:r>
                        <a:rPr lang="en-US" sz="1600" spc="-10" dirty="0">
                          <a:effectLst/>
                        </a:rPr>
                        <a:t>Section 1 – Introduction</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a:effectLst/>
                        </a:rPr>
                        <a:t>This section provides an overview and outline of the RFF.</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506425"/>
                  </a:ext>
                </a:extLst>
              </a:tr>
              <a:tr h="245110">
                <a:tc>
                  <a:txBody>
                    <a:bodyPr/>
                    <a:lstStyle/>
                    <a:p>
                      <a:pPr marL="0" marR="0">
                        <a:spcBef>
                          <a:spcPts val="0"/>
                        </a:spcBef>
                        <a:spcAft>
                          <a:spcPts val="0"/>
                        </a:spcAft>
                      </a:pPr>
                      <a:r>
                        <a:rPr lang="en-US" sz="1600" dirty="0">
                          <a:effectLst/>
                        </a:rPr>
                        <a:t>Section 2 – Grant Application Details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a:effectLst/>
                        </a:rPr>
                        <a:t>This section provides additional details including eligible applicants, eligible expenses, and a general timeline of RFF events.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543873"/>
                  </a:ext>
                </a:extLst>
              </a:tr>
              <a:tr h="0">
                <a:tc>
                  <a:txBody>
                    <a:bodyPr/>
                    <a:lstStyle/>
                    <a:p>
                      <a:pPr marL="0" marR="0">
                        <a:spcBef>
                          <a:spcPts val="0"/>
                        </a:spcBef>
                        <a:spcAft>
                          <a:spcPts val="0"/>
                        </a:spcAft>
                      </a:pPr>
                      <a:r>
                        <a:rPr lang="en-US" sz="1600" dirty="0">
                          <a:effectLst/>
                        </a:rPr>
                        <a:t>Section 3 – Grant Application Components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This section includes a description of required application components.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304479"/>
                  </a:ext>
                </a:extLst>
              </a:tr>
              <a:tr h="279400">
                <a:tc>
                  <a:txBody>
                    <a:bodyPr/>
                    <a:lstStyle/>
                    <a:p>
                      <a:pPr marL="0" marR="0">
                        <a:spcBef>
                          <a:spcPts val="0"/>
                        </a:spcBef>
                        <a:spcAft>
                          <a:spcPts val="0"/>
                        </a:spcAft>
                      </a:pPr>
                      <a:r>
                        <a:rPr lang="en-US" sz="1600" dirty="0">
                          <a:effectLst/>
                        </a:rPr>
                        <a:t>Section 4 – Application Review</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This section discusses the criteria to be used to review applicants’ proposals.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049147"/>
                  </a:ext>
                </a:extLst>
              </a:tr>
              <a:tr h="279400">
                <a:tc>
                  <a:txBody>
                    <a:bodyPr/>
                    <a:lstStyle/>
                    <a:p>
                      <a:pPr marL="0" marR="0">
                        <a:spcBef>
                          <a:spcPts val="0"/>
                        </a:spcBef>
                        <a:spcAft>
                          <a:spcPts val="0"/>
                        </a:spcAft>
                      </a:pPr>
                      <a:r>
                        <a:rPr lang="en-US" sz="1600" dirty="0">
                          <a:effectLst/>
                        </a:rPr>
                        <a:t>Attachment A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Risk Assessment Form</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7990714"/>
                  </a:ext>
                </a:extLst>
              </a:tr>
              <a:tr h="0">
                <a:tc>
                  <a:txBody>
                    <a:bodyPr/>
                    <a:lstStyle/>
                    <a:p>
                      <a:pPr marL="0" marR="0">
                        <a:spcBef>
                          <a:spcPts val="0"/>
                        </a:spcBef>
                        <a:spcAft>
                          <a:spcPts val="0"/>
                        </a:spcAft>
                      </a:pPr>
                      <a:r>
                        <a:rPr lang="en-US" sz="1600">
                          <a:effectLst/>
                        </a:rPr>
                        <a:t>Attachment B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Question and Answer Response Template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566252"/>
                  </a:ext>
                </a:extLst>
              </a:tr>
              <a:tr h="165100">
                <a:tc>
                  <a:txBody>
                    <a:bodyPr/>
                    <a:lstStyle/>
                    <a:p>
                      <a:pPr marL="0" marR="0">
                        <a:spcBef>
                          <a:spcPts val="0"/>
                        </a:spcBef>
                        <a:spcAft>
                          <a:spcPts val="0"/>
                        </a:spcAft>
                      </a:pPr>
                      <a:r>
                        <a:rPr lang="en-US" sz="1600" dirty="0">
                          <a:effectLst/>
                        </a:rPr>
                        <a:t>Attachment C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Provider Attestation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000917"/>
                  </a:ext>
                </a:extLst>
              </a:tr>
              <a:tr h="165100">
                <a:tc>
                  <a:txBody>
                    <a:bodyPr/>
                    <a:lstStyle/>
                    <a:p>
                      <a:pPr marL="0" marR="0">
                        <a:spcBef>
                          <a:spcPts val="0"/>
                        </a:spcBef>
                        <a:spcAft>
                          <a:spcPts val="0"/>
                        </a:spcAft>
                      </a:pPr>
                      <a:r>
                        <a:rPr lang="en-US" sz="1600">
                          <a:effectLst/>
                        </a:rPr>
                        <a:t>Attachment D</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Grant Budget Proposal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436591"/>
                  </a:ext>
                </a:extLst>
              </a:tr>
              <a:tr h="165100">
                <a:tc>
                  <a:txBody>
                    <a:bodyPr/>
                    <a:lstStyle/>
                    <a:p>
                      <a:pPr marL="0" marR="0">
                        <a:spcBef>
                          <a:spcPts val="0"/>
                        </a:spcBef>
                        <a:spcAft>
                          <a:spcPts val="0"/>
                        </a:spcAft>
                      </a:pPr>
                      <a:r>
                        <a:rPr lang="en-US" sz="1600" dirty="0">
                          <a:effectLst/>
                        </a:rPr>
                        <a:t>Attachment 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Sample Grant Agreement</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778412"/>
                  </a:ext>
                </a:extLst>
              </a:tr>
              <a:tr h="165100">
                <a:tc>
                  <a:txBody>
                    <a:bodyPr/>
                    <a:lstStyle/>
                    <a:p>
                      <a:pPr marL="0" marR="0">
                        <a:spcBef>
                          <a:spcPts val="0"/>
                        </a:spcBef>
                        <a:spcAft>
                          <a:spcPts val="0"/>
                        </a:spcAft>
                      </a:pPr>
                      <a:r>
                        <a:rPr lang="en-US" sz="1600" dirty="0">
                          <a:effectLst/>
                        </a:rPr>
                        <a:t>Attachment F</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Intent to Respond Form (Optional)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657530"/>
                  </a:ext>
                </a:extLst>
              </a:tr>
              <a:tr h="0">
                <a:tc>
                  <a:txBody>
                    <a:bodyPr/>
                    <a:lstStyle/>
                    <a:p>
                      <a:pPr marL="0" marR="0">
                        <a:spcBef>
                          <a:spcPts val="0"/>
                        </a:spcBef>
                        <a:spcAft>
                          <a:spcPts val="0"/>
                        </a:spcAft>
                      </a:pPr>
                      <a:r>
                        <a:rPr lang="en-US" sz="1600" dirty="0">
                          <a:effectLst/>
                        </a:rPr>
                        <a:t>Attachment G</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effectLst/>
                        </a:rPr>
                        <a:t>KidTraks Provider User Guide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684536"/>
                  </a:ext>
                </a:extLst>
              </a:tr>
            </a:tbl>
          </a:graphicData>
        </a:graphic>
      </p:graphicFrame>
    </p:spTree>
    <p:extLst>
      <p:ext uri="{BB962C8B-B14F-4D97-AF65-F5344CB8AC3E}">
        <p14:creationId xmlns:p14="http://schemas.microsoft.com/office/powerpoint/2010/main" val="176475860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376647" cy="4290405"/>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Any interested applicant must submit a complete grant application no later than 3 PM ET on November 5, 2020, to be eligible for award. Any applicant that does not submit a complete application on time may not be considered for award.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All components of the grant application should be submitted through KidTraks (see Attachment G).</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Each applicant is required to provide general information regarding their organization according to the instructions on KidTraks (see Attachment G), separate from any grant application component.</a:t>
            </a: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General Applicant Information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3F377DF0-0CD6-DA46-81C5-3421848FE14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spTree>
    <p:extLst>
      <p:ext uri="{BB962C8B-B14F-4D97-AF65-F5344CB8AC3E}">
        <p14:creationId xmlns:p14="http://schemas.microsoft.com/office/powerpoint/2010/main" val="167507783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7496530" cy="4031873"/>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Grant Budget Proposal is available in an Excel document file (Attachment D) and is broken out into three tabs for each provider category.</a:t>
            </a:r>
          </a:p>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Complete a detailed budget for the total funding amount that you are requesting for each provider category (LCPA, Community-Based, and/or Residential) by submitting the Grant Budget Proposal (Attachment D) with associated tab(s) completed.</a:t>
            </a:r>
          </a:p>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Applicants who do not submit their budget using Attachment D may be disqualified. Applicants shall not unlock the form and shall not make modifications to the locked template.</a:t>
            </a: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Grant Budget Proposal</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9364080B-D267-2340-920E-494A9B96191E}"/>
              </a:ext>
            </a:extLst>
          </p:cNvPr>
          <p:cNvPicPr>
            <a:picLocks noChangeAspect="1"/>
          </p:cNvPicPr>
          <p:nvPr/>
        </p:nvPicPr>
        <p:blipFill>
          <a:blip r:embed="rId4"/>
          <a:stretch>
            <a:fillRect/>
          </a:stretch>
        </p:blipFill>
        <p:spPr>
          <a:xfrm>
            <a:off x="0" y="0"/>
            <a:ext cx="4450466" cy="6413548"/>
          </a:xfrm>
          <a:prstGeom prst="rect">
            <a:avLst/>
          </a:prstGeom>
        </p:spPr>
      </p:pic>
      <p:sp>
        <p:nvSpPr>
          <p:cNvPr id="17" name="TextBox 16">
            <a:extLst>
              <a:ext uri="{FF2B5EF4-FFF2-40B4-BE49-F238E27FC236}">
                <a16:creationId xmlns:a16="http://schemas.microsoft.com/office/drawing/2014/main" id="{3FBFABDC-882D-8346-AA24-C0F3DAB02F87}"/>
              </a:ext>
            </a:extLst>
          </p:cNvPr>
          <p:cNvSpPr txBox="1"/>
          <p:nvPr/>
        </p:nvSpPr>
        <p:spPr>
          <a:xfrm>
            <a:off x="4586488" y="4558471"/>
            <a:ext cx="6499727" cy="2369880"/>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If an agency provides services in more than one of the eligible provider categories (LCPA, Community-Based, and/or Residential) the agency shall submit one application with a separate reimbursement request for each provider category.</a:t>
            </a: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28128601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0" y="307421"/>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25" name="TextBox 24"/>
          <p:cNvSpPr txBox="1"/>
          <p:nvPr/>
        </p:nvSpPr>
        <p:spPr>
          <a:xfrm>
            <a:off x="21770" y="5566606"/>
            <a:ext cx="12191999" cy="769441"/>
          </a:xfrm>
          <a:prstGeom prst="rect">
            <a:avLst/>
          </a:prstGeom>
          <a:noFill/>
        </p:spPr>
        <p:txBody>
          <a:bodyPr wrap="square" rtlCol="0">
            <a:spAutoFit/>
          </a:bodyPr>
          <a:lstStyle/>
          <a:p>
            <a:pPr algn="ctr"/>
            <a:r>
              <a:rPr lang="en-US" sz="4400" spc="225" dirty="0">
                <a:solidFill>
                  <a:schemeClr val="tx1">
                    <a:lumMod val="75000"/>
                    <a:lumOff val="25000"/>
                  </a:schemeClr>
                </a:solidFill>
                <a:latin typeface="+mj-lt"/>
                <a:ea typeface="Gungsuh" panose="02030600000101010101" pitchFamily="18" charset="-127"/>
              </a:rPr>
              <a:t>DCS CARES Act RFF - Informational Conference</a:t>
            </a:r>
          </a:p>
        </p:txBody>
      </p:sp>
    </p:spTree>
    <p:extLst>
      <p:ext uri="{BB962C8B-B14F-4D97-AF65-F5344CB8AC3E}">
        <p14:creationId xmlns:p14="http://schemas.microsoft.com/office/powerpoint/2010/main" val="2194031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7167148" cy="1107996"/>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b="1" dirty="0">
                <a:solidFill>
                  <a:prstClr val="black"/>
                </a:solidFill>
                <a:cs typeface="Arial" panose="020B0604020202020204" pitchFamily="34" charset="0"/>
              </a:rPr>
              <a:t>Applicant Information</a:t>
            </a:r>
            <a:r>
              <a:rPr lang="en-US" sz="2200" dirty="0">
                <a:solidFill>
                  <a:prstClr val="black"/>
                </a:solidFill>
                <a:cs typeface="Arial" panose="020B0604020202020204" pitchFamily="34" charset="0"/>
              </a:rPr>
              <a:t>: Applicants shall enter provider name, DCS vendor ID number, information for the contact for contract notice, and information for the contract signer.</a:t>
            </a: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Grant Budget Proposal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descr="Graphical user interface, application&#10;&#10;Description automatically generated">
            <a:extLst>
              <a:ext uri="{FF2B5EF4-FFF2-40B4-BE49-F238E27FC236}">
                <a16:creationId xmlns:a16="http://schemas.microsoft.com/office/drawing/2014/main" id="{B9E1AF17-715B-984D-9846-8F57C3255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87" y="2908034"/>
            <a:ext cx="7381575" cy="2547544"/>
          </a:xfrm>
          <a:prstGeom prst="rect">
            <a:avLst/>
          </a:prstGeom>
          <a:ln>
            <a:solidFill>
              <a:schemeClr val="tx1"/>
            </a:solidFill>
          </a:ln>
        </p:spPr>
      </p:pic>
      <p:pic>
        <p:nvPicPr>
          <p:cNvPr id="17" name="Picture 16">
            <a:extLst>
              <a:ext uri="{FF2B5EF4-FFF2-40B4-BE49-F238E27FC236}">
                <a16:creationId xmlns:a16="http://schemas.microsoft.com/office/drawing/2014/main" id="{2CBA5811-8AEF-C64B-A5F4-6551FFEBFD69}"/>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20320597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7239067" cy="1446550"/>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b="1" dirty="0">
                <a:solidFill>
                  <a:prstClr val="black"/>
                </a:solidFill>
                <a:cs typeface="Arial" panose="020B0604020202020204" pitchFamily="34" charset="0"/>
              </a:rPr>
              <a:t>Request Maximum</a:t>
            </a:r>
            <a:r>
              <a:rPr lang="en-US" sz="2200" dirty="0">
                <a:solidFill>
                  <a:prstClr val="black"/>
                </a:solidFill>
                <a:cs typeface="Arial" panose="020B0604020202020204" pitchFamily="34" charset="0"/>
              </a:rPr>
              <a:t>: Applicants shall enter the dollar amount of the total DCS payments made for the provider category's services over the grant period (March 6, 2020 to June 30, 2020).</a:t>
            </a: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Grant Budget Proposal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7" name="Picture 16">
            <a:extLst>
              <a:ext uri="{FF2B5EF4-FFF2-40B4-BE49-F238E27FC236}">
                <a16:creationId xmlns:a16="http://schemas.microsoft.com/office/drawing/2014/main" id="{7348E191-6268-3647-9964-1458698A9B6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pic>
        <p:nvPicPr>
          <p:cNvPr id="4" name="Picture 3" descr="Text, letter&#10;&#10;Description automatically generated">
            <a:extLst>
              <a:ext uri="{FF2B5EF4-FFF2-40B4-BE49-F238E27FC236}">
                <a16:creationId xmlns:a16="http://schemas.microsoft.com/office/drawing/2014/main" id="{0B6B939A-FB12-E143-90DE-A8C1F3CE6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918" y="3145216"/>
            <a:ext cx="7531100" cy="1422400"/>
          </a:xfrm>
          <a:prstGeom prst="rect">
            <a:avLst/>
          </a:prstGeom>
          <a:ln>
            <a:solidFill>
              <a:schemeClr val="tx1"/>
            </a:solidFill>
          </a:ln>
        </p:spPr>
      </p:pic>
    </p:spTree>
    <p:extLst>
      <p:ext uri="{BB962C8B-B14F-4D97-AF65-F5344CB8AC3E}">
        <p14:creationId xmlns:p14="http://schemas.microsoft.com/office/powerpoint/2010/main" val="35728100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7228793" cy="1107996"/>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b="1" dirty="0">
                <a:solidFill>
                  <a:prstClr val="black"/>
                </a:solidFill>
                <a:cs typeface="Arial" panose="020B0604020202020204" pitchFamily="34" charset="0"/>
              </a:rPr>
              <a:t>Grant Budget Narrative</a:t>
            </a:r>
            <a:r>
              <a:rPr lang="en-US" sz="2200" dirty="0">
                <a:solidFill>
                  <a:prstClr val="black"/>
                </a:solidFill>
                <a:cs typeface="Arial" panose="020B0604020202020204" pitchFamily="34" charset="0"/>
              </a:rPr>
              <a:t>: Applicants shall provide a narrative explaining how they created their budget and why the items in their budget meet the requirements of the RFF. </a:t>
            </a: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Grant Budget Proposal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6" name="Picture 5" descr="Shape, rectangle&#10;&#10;Description automatically generated">
            <a:extLst>
              <a:ext uri="{FF2B5EF4-FFF2-40B4-BE49-F238E27FC236}">
                <a16:creationId xmlns:a16="http://schemas.microsoft.com/office/drawing/2014/main" id="{E91F6D05-FF21-0B4A-96DA-B1A02472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354" y="2872333"/>
            <a:ext cx="5816600" cy="3060700"/>
          </a:xfrm>
          <a:prstGeom prst="rect">
            <a:avLst/>
          </a:prstGeom>
          <a:ln>
            <a:solidFill>
              <a:schemeClr val="tx1"/>
            </a:solidFill>
          </a:ln>
        </p:spPr>
      </p:pic>
      <p:pic>
        <p:nvPicPr>
          <p:cNvPr id="19" name="Picture 18">
            <a:extLst>
              <a:ext uri="{FF2B5EF4-FFF2-40B4-BE49-F238E27FC236}">
                <a16:creationId xmlns:a16="http://schemas.microsoft.com/office/drawing/2014/main" id="{5E48E2B6-52B4-DD44-97DA-A5F44E78F565}"/>
              </a:ext>
            </a:extLst>
          </p:cNvPr>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235923413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7146600" cy="1446550"/>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b="1" dirty="0">
                <a:solidFill>
                  <a:prstClr val="black"/>
                </a:solidFill>
                <a:cs typeface="Arial" panose="020B0604020202020204" pitchFamily="34" charset="0"/>
              </a:rPr>
              <a:t>Funding Request Line Items</a:t>
            </a:r>
            <a:r>
              <a:rPr lang="en-US" sz="2200" dirty="0">
                <a:solidFill>
                  <a:prstClr val="black"/>
                </a:solidFill>
                <a:cs typeface="Arial" panose="020B0604020202020204" pitchFamily="34" charset="0"/>
              </a:rPr>
              <a:t>: Applicants shall enter all line items requested as part of the RFF, including appropriate DCS Budget Categories, CARES Budget Categories, and requested funding amount for each line item.</a:t>
            </a: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Grant Budget Proposal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a:extLst>
              <a:ext uri="{FF2B5EF4-FFF2-40B4-BE49-F238E27FC236}">
                <a16:creationId xmlns:a16="http://schemas.microsoft.com/office/drawing/2014/main" id="{A3F35D64-CA7A-404A-9898-421858693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258" y="2860496"/>
            <a:ext cx="7609205" cy="2793848"/>
          </a:xfrm>
          <a:prstGeom prst="rect">
            <a:avLst/>
          </a:prstGeom>
          <a:ln>
            <a:solidFill>
              <a:schemeClr val="tx1"/>
            </a:solidFill>
          </a:ln>
        </p:spPr>
      </p:pic>
      <p:sp>
        <p:nvSpPr>
          <p:cNvPr id="4" name="TextBox 3">
            <a:extLst>
              <a:ext uri="{FF2B5EF4-FFF2-40B4-BE49-F238E27FC236}">
                <a16:creationId xmlns:a16="http://schemas.microsoft.com/office/drawing/2014/main" id="{8764320C-B715-2841-BD8E-A527A35BF668}"/>
              </a:ext>
            </a:extLst>
          </p:cNvPr>
          <p:cNvSpPr txBox="1"/>
          <p:nvPr/>
        </p:nvSpPr>
        <p:spPr>
          <a:xfrm>
            <a:off x="4469259" y="5684484"/>
            <a:ext cx="7541232" cy="646331"/>
          </a:xfrm>
          <a:prstGeom prst="rect">
            <a:avLst/>
          </a:prstGeom>
          <a:noFill/>
        </p:spPr>
        <p:txBody>
          <a:bodyPr wrap="square" rtlCol="0">
            <a:spAutoFit/>
          </a:bodyPr>
          <a:lstStyle/>
          <a:p>
            <a:r>
              <a:rPr lang="en-US" i="1" dirty="0"/>
              <a:t>Note: Community-Based Providers need only select a joint DCS/CARES Budget Category</a:t>
            </a:r>
          </a:p>
        </p:txBody>
      </p:sp>
      <p:pic>
        <p:nvPicPr>
          <p:cNvPr id="17" name="Picture 16">
            <a:extLst>
              <a:ext uri="{FF2B5EF4-FFF2-40B4-BE49-F238E27FC236}">
                <a16:creationId xmlns:a16="http://schemas.microsoft.com/office/drawing/2014/main" id="{DCE17CFE-CAD6-434D-BAC2-E872D975F2A8}"/>
              </a:ext>
            </a:extLst>
          </p:cNvPr>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304647617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8" y="1277079"/>
            <a:ext cx="7146600" cy="2936188"/>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Applicants shall repeat this process on the Excel tab for other provider categories (LCPA, Community-Based, and/or Residential) as necessary.</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Please note that the Total Funding Request (the sum of all Funding Request Line Items) cannot exceed the Funding Maximum, calculated as 10% of the Total DCS Payments for Provider Services over the Grant Period.</a:t>
            </a:r>
          </a:p>
          <a:p>
            <a:pPr marL="234950" lvl="0" indent="-234950" eaLnBrk="0" fontAlgn="base" hangingPunct="0">
              <a:spcBef>
                <a:spcPct val="20000"/>
              </a:spcBef>
              <a:spcAft>
                <a:spcPct val="0"/>
              </a:spcAft>
              <a:buFont typeface="Arial" charset="0"/>
              <a:buChar char="•"/>
            </a:pPr>
            <a:endParaRPr lang="en-US" sz="2200" dirty="0">
              <a:solidFill>
                <a:prstClr val="black"/>
              </a:solidFill>
              <a:cs typeface="Arial" panose="020B0604020202020204" pitchFamily="34" charset="0"/>
            </a:endParaRP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Grant Budget Proposal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B6994124-0656-E544-AB6D-05F34634F949}"/>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pic>
        <p:nvPicPr>
          <p:cNvPr id="11" name="Picture 10">
            <a:extLst>
              <a:ext uri="{FF2B5EF4-FFF2-40B4-BE49-F238E27FC236}">
                <a16:creationId xmlns:a16="http://schemas.microsoft.com/office/drawing/2014/main" id="{4E6C4BA7-96FB-F443-8F38-F177CEA51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Tree>
    <p:extLst>
      <p:ext uri="{BB962C8B-B14F-4D97-AF65-F5344CB8AC3E}">
        <p14:creationId xmlns:p14="http://schemas.microsoft.com/office/powerpoint/2010/main" val="185782069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7259615" cy="3564053"/>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Each applicant is required to submit supporting documentation for all line items included in their Grant Budget Proposal. </a:t>
            </a:r>
          </a:p>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Examples of supporting documentation include, but are not limited to, receipts, pay stubs, and timesheets. </a:t>
            </a:r>
          </a:p>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Any line items that are submitted without supporting documentation may be excluded from the applicant’s budget request.</a:t>
            </a: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p:txBody>
      </p:sp>
      <p:sp>
        <p:nvSpPr>
          <p:cNvPr id="13" name="TextBox 12"/>
          <p:cNvSpPr txBox="1"/>
          <p:nvPr/>
        </p:nvSpPr>
        <p:spPr>
          <a:xfrm>
            <a:off x="4586488" y="288622"/>
            <a:ext cx="7413728" cy="707886"/>
          </a:xfrm>
          <a:prstGeom prst="rect">
            <a:avLst/>
          </a:prstGeom>
          <a:noFill/>
        </p:spPr>
        <p:txBody>
          <a:bodyPr wrap="square" rtlCol="0">
            <a:spAutoFit/>
          </a:bodyPr>
          <a:lstStyle/>
          <a:p>
            <a:r>
              <a:rPr lang="en-US" sz="4000" dirty="0">
                <a:solidFill>
                  <a:prstClr val="black"/>
                </a:solidFill>
                <a:ea typeface="+mj-ea"/>
                <a:cs typeface="+mj-cs"/>
              </a:rPr>
              <a:t>Supporting Budget Documentation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9364080B-D267-2340-920E-494A9B96191E}"/>
              </a:ext>
            </a:extLst>
          </p:cNvPr>
          <p:cNvPicPr>
            <a:picLocks noChangeAspect="1"/>
          </p:cNvPicPr>
          <p:nvPr/>
        </p:nvPicPr>
        <p:blipFill>
          <a:blip r:embed="rId4"/>
          <a:stretch>
            <a:fillRect/>
          </a:stretch>
        </p:blipFill>
        <p:spPr>
          <a:xfrm>
            <a:off x="0" y="0"/>
            <a:ext cx="4450466" cy="6413548"/>
          </a:xfrm>
          <a:prstGeom prst="rect">
            <a:avLst/>
          </a:prstGeom>
        </p:spPr>
      </p:pic>
    </p:spTree>
    <p:extLst>
      <p:ext uri="{BB962C8B-B14F-4D97-AF65-F5344CB8AC3E}">
        <p14:creationId xmlns:p14="http://schemas.microsoft.com/office/powerpoint/2010/main" val="189792933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499727" cy="5102935"/>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Each applicant is required to submit a signed letter of attestation (Attachment C) stating that all submitted expenses are eligible according to the guidelines of the RFF, the CARES Act, and State and Federal laws and regulations.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The signed letter also confirms the applicant acknowledges that the State reserves the right to:</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Verify and/or audit all submitted expenses.</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Recoup any and all funds that violate the guidelines of this RFF, the CARES Act, or State and Federal laws and regulations.</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Recoup funding for expenses covered by other federal, state, local governmental, or non-governmental programs.</a:t>
            </a:r>
          </a:p>
        </p:txBody>
      </p:sp>
      <p:sp>
        <p:nvSpPr>
          <p:cNvPr id="13" name="TextBox 12"/>
          <p:cNvSpPr txBox="1"/>
          <p:nvPr/>
        </p:nvSpPr>
        <p:spPr>
          <a:xfrm>
            <a:off x="4586488" y="288622"/>
            <a:ext cx="7413728" cy="707886"/>
          </a:xfrm>
          <a:prstGeom prst="rect">
            <a:avLst/>
          </a:prstGeom>
          <a:noFill/>
        </p:spPr>
        <p:txBody>
          <a:bodyPr wrap="square" rtlCol="0">
            <a:spAutoFit/>
          </a:bodyPr>
          <a:lstStyle/>
          <a:p>
            <a:r>
              <a:rPr lang="en-US" sz="4000" dirty="0">
                <a:solidFill>
                  <a:prstClr val="black"/>
                </a:solidFill>
                <a:ea typeface="+mj-ea"/>
                <a:cs typeface="+mj-cs"/>
              </a:rPr>
              <a:t>Provider Attestation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8" name="Picture 17">
            <a:extLst>
              <a:ext uri="{FF2B5EF4-FFF2-40B4-BE49-F238E27FC236}">
                <a16:creationId xmlns:a16="http://schemas.microsoft.com/office/drawing/2014/main" id="{02E65CF5-5D47-8042-99BB-A9F7D9E4E6EA}"/>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331326758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8712485" y="1277079"/>
            <a:ext cx="3287732" cy="3207032"/>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Each applicant is required to submit a completed Risk Assessment Form (Attachment A).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 completed Risk Assessment Form is requirement for a completed response.</a:t>
            </a:r>
          </a:p>
        </p:txBody>
      </p:sp>
      <p:sp>
        <p:nvSpPr>
          <p:cNvPr id="13" name="TextBox 12"/>
          <p:cNvSpPr txBox="1"/>
          <p:nvPr/>
        </p:nvSpPr>
        <p:spPr>
          <a:xfrm>
            <a:off x="4586488" y="288622"/>
            <a:ext cx="7413728" cy="707886"/>
          </a:xfrm>
          <a:prstGeom prst="rect">
            <a:avLst/>
          </a:prstGeom>
          <a:noFill/>
        </p:spPr>
        <p:txBody>
          <a:bodyPr wrap="square" rtlCol="0">
            <a:spAutoFit/>
          </a:bodyPr>
          <a:lstStyle/>
          <a:p>
            <a:r>
              <a:rPr lang="en-US" sz="4000" dirty="0">
                <a:solidFill>
                  <a:prstClr val="black"/>
                </a:solidFill>
                <a:ea typeface="+mj-ea"/>
                <a:cs typeface="+mj-cs"/>
              </a:rPr>
              <a:t>Risk Assessment Form</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3798814E-B238-974B-ADEE-0D52A701CB2B}"/>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pic>
        <p:nvPicPr>
          <p:cNvPr id="3" name="Picture 2">
            <a:extLst>
              <a:ext uri="{FF2B5EF4-FFF2-40B4-BE49-F238E27FC236}">
                <a16:creationId xmlns:a16="http://schemas.microsoft.com/office/drawing/2014/main" id="{90C5DD51-8AAF-1D4B-ABFB-77FE14006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243" y="682351"/>
            <a:ext cx="4463408" cy="5776175"/>
          </a:xfrm>
          <a:prstGeom prst="rect">
            <a:avLst/>
          </a:prstGeom>
        </p:spPr>
      </p:pic>
      <p:sp>
        <p:nvSpPr>
          <p:cNvPr id="4" name="TextBox 3">
            <a:extLst>
              <a:ext uri="{FF2B5EF4-FFF2-40B4-BE49-F238E27FC236}">
                <a16:creationId xmlns:a16="http://schemas.microsoft.com/office/drawing/2014/main" id="{2160DB52-09CF-494E-A80B-0ED3FA764FE4}"/>
              </a:ext>
            </a:extLst>
          </p:cNvPr>
          <p:cNvSpPr txBox="1"/>
          <p:nvPr/>
        </p:nvSpPr>
        <p:spPr>
          <a:xfrm>
            <a:off x="4586488" y="996507"/>
            <a:ext cx="4125997" cy="5179141"/>
          </a:xfrm>
          <a:prstGeom prst="rect">
            <a:avLst/>
          </a:prstGeom>
          <a:noFill/>
          <a:ln>
            <a:solidFill>
              <a:schemeClr val="tx1"/>
            </a:solidFill>
          </a:ln>
        </p:spPr>
        <p:txBody>
          <a:bodyPr wrap="square" rtlCol="0">
            <a:spAutoFit/>
          </a:bodyPr>
          <a:lstStyle/>
          <a:p>
            <a:endParaRPr lang="en-US"/>
          </a:p>
        </p:txBody>
      </p:sp>
    </p:spTree>
    <p:extLst>
      <p:ext uri="{BB962C8B-B14F-4D97-AF65-F5344CB8AC3E}">
        <p14:creationId xmlns:p14="http://schemas.microsoft.com/office/powerpoint/2010/main" val="35908490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677767"/>
            <a:ext cx="6499727" cy="1852815"/>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Each applicant is required to review, agree, and adhere to the Sample Grant Agreement (Attachment E).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Signing the Provider Attestation (Attachment C) completes this requirement.</a:t>
            </a:r>
          </a:p>
        </p:txBody>
      </p:sp>
      <p:sp>
        <p:nvSpPr>
          <p:cNvPr id="13" name="TextBox 12"/>
          <p:cNvSpPr txBox="1"/>
          <p:nvPr/>
        </p:nvSpPr>
        <p:spPr>
          <a:xfrm>
            <a:off x="4586488" y="288622"/>
            <a:ext cx="7413728" cy="707886"/>
          </a:xfrm>
          <a:prstGeom prst="rect">
            <a:avLst/>
          </a:prstGeom>
          <a:noFill/>
        </p:spPr>
        <p:txBody>
          <a:bodyPr wrap="square" rtlCol="0">
            <a:spAutoFit/>
          </a:bodyPr>
          <a:lstStyle/>
          <a:p>
            <a:r>
              <a:rPr lang="en-US" sz="4000" dirty="0">
                <a:solidFill>
                  <a:prstClr val="black"/>
                </a:solidFill>
                <a:ea typeface="+mj-ea"/>
                <a:cs typeface="+mj-cs"/>
              </a:rPr>
              <a:t>Sample Grant Agreement</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EEAB8B49-C23D-C94E-B1E3-160DAFB94735}"/>
              </a:ext>
            </a:extLst>
          </p:cNvPr>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266426134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499727" cy="4019562"/>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Each applicant is requested to provide an optional letter of intent indicating their intention to submit a request for this RFF.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If the applicant subsequently decides not to respond after submitting this letter of intent, there are no ramifications.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Please submit the letter using the Intent to Respond Form (Attachment F). </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The letter may be emailed to </a:t>
            </a:r>
            <a:r>
              <a:rPr lang="en-US" sz="2200" dirty="0">
                <a:solidFill>
                  <a:prstClr val="black"/>
                </a:solidFill>
                <a:cs typeface="Arial" panose="020B0604020202020204" pitchFamily="34" charset="0"/>
                <a:hlinkClick r:id="rId4"/>
              </a:rPr>
              <a:t>Michael.Sturm@dcs.IN.gov </a:t>
            </a:r>
            <a:r>
              <a:rPr lang="en-US" sz="2200" dirty="0">
                <a:solidFill>
                  <a:prstClr val="black"/>
                </a:solidFill>
                <a:cs typeface="Arial" panose="020B0604020202020204" pitchFamily="34" charset="0"/>
              </a:rPr>
              <a:t>by October 16, 2020 at 3 PM ET.</a:t>
            </a:r>
          </a:p>
        </p:txBody>
      </p:sp>
      <p:sp>
        <p:nvSpPr>
          <p:cNvPr id="13" name="TextBox 12"/>
          <p:cNvSpPr txBox="1"/>
          <p:nvPr/>
        </p:nvSpPr>
        <p:spPr>
          <a:xfrm>
            <a:off x="4586488" y="288622"/>
            <a:ext cx="7413728" cy="707886"/>
          </a:xfrm>
          <a:prstGeom prst="rect">
            <a:avLst/>
          </a:prstGeom>
          <a:noFill/>
        </p:spPr>
        <p:txBody>
          <a:bodyPr wrap="square" rtlCol="0">
            <a:spAutoFit/>
          </a:bodyPr>
          <a:lstStyle/>
          <a:p>
            <a:r>
              <a:rPr lang="en-US" sz="4000" dirty="0">
                <a:solidFill>
                  <a:prstClr val="black"/>
                </a:solidFill>
                <a:ea typeface="+mj-ea"/>
                <a:cs typeface="+mj-cs"/>
              </a:rPr>
              <a:t>Intent to Respond Form</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87E34B0D-B46C-3B44-9E6A-4E42354E3D2E}"/>
              </a:ext>
            </a:extLst>
          </p:cNvPr>
          <p:cNvPicPr>
            <a:picLocks noChangeAspect="1"/>
          </p:cNvPicPr>
          <p:nvPr/>
        </p:nvPicPr>
        <p:blipFill>
          <a:blip r:embed="rId5"/>
          <a:stretch>
            <a:fillRect/>
          </a:stretch>
        </p:blipFill>
        <p:spPr>
          <a:xfrm>
            <a:off x="0" y="-1945"/>
            <a:ext cx="4365114" cy="6413548"/>
          </a:xfrm>
          <a:prstGeom prst="rect">
            <a:avLst/>
          </a:prstGeom>
        </p:spPr>
      </p:pic>
    </p:spTree>
    <p:extLst>
      <p:ext uri="{BB962C8B-B14F-4D97-AF65-F5344CB8AC3E}">
        <p14:creationId xmlns:p14="http://schemas.microsoft.com/office/powerpoint/2010/main" val="20792428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47250" y="2340008"/>
            <a:ext cx="7444750" cy="1092607"/>
          </a:xfrm>
          <a:prstGeom prst="rect">
            <a:avLst/>
          </a:prstGeom>
          <a:noFill/>
        </p:spPr>
        <p:txBody>
          <a:bodyPr wrap="square" rtlCol="0">
            <a:spAutoFit/>
          </a:bodyPr>
          <a:lstStyle/>
          <a:p>
            <a:pPr marL="257175" indent="-257175">
              <a:lnSpc>
                <a:spcPts val="2600"/>
              </a:lnSpc>
              <a:buFont typeface="Arial" panose="020B0604020202020204" pitchFamily="34" charset="0"/>
              <a:buChar char="•"/>
            </a:pPr>
            <a:r>
              <a:rPr lang="en-US" sz="2400" b="1" u="sng" dirty="0"/>
              <a:t>RFF Informational Conference</a:t>
            </a:r>
            <a:br>
              <a:rPr lang="en-US" sz="2400" b="1" u="sng" dirty="0"/>
            </a:br>
            <a:r>
              <a:rPr lang="en-US" sz="2400" dirty="0"/>
              <a:t>October 15, 2020 </a:t>
            </a:r>
            <a:br>
              <a:rPr lang="en-US" sz="2400" dirty="0"/>
            </a:br>
            <a:r>
              <a:rPr lang="en-US" sz="2400" dirty="0"/>
              <a:t>3:00 PM ET</a:t>
            </a:r>
            <a:endParaRPr lang="en-US" sz="2400" b="1" spc="225" dirty="0">
              <a:solidFill>
                <a:schemeClr val="tx1">
                  <a:lumMod val="75000"/>
                  <a:lumOff val="25000"/>
                </a:schemeClr>
              </a:solidFill>
            </a:endParaRPr>
          </a:p>
        </p:txBody>
      </p:sp>
      <p:sp>
        <p:nvSpPr>
          <p:cNvPr id="13" name="TextBox 12"/>
          <p:cNvSpPr txBox="1"/>
          <p:nvPr/>
        </p:nvSpPr>
        <p:spPr>
          <a:xfrm>
            <a:off x="4623955" y="282043"/>
            <a:ext cx="6993251" cy="1754326"/>
          </a:xfrm>
          <a:prstGeom prst="rect">
            <a:avLst/>
          </a:prstGeom>
          <a:noFill/>
        </p:spPr>
        <p:txBody>
          <a:bodyPr wrap="square" rtlCol="0">
            <a:spAutoFit/>
          </a:bodyPr>
          <a:lstStyle/>
          <a:p>
            <a:r>
              <a:rPr lang="en-US" sz="3600" dirty="0"/>
              <a:t>Coronavirus Aid, Relief, and Economic Security (CARES) Act Request for Funding (RFF)</a:t>
            </a:r>
            <a:endParaRPr lang="en-US" sz="36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spTree>
    <p:extLst>
      <p:ext uri="{BB962C8B-B14F-4D97-AF65-F5344CB8AC3E}">
        <p14:creationId xmlns:p14="http://schemas.microsoft.com/office/powerpoint/2010/main" val="246140047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0" y="307421"/>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25" name="TextBox 24"/>
          <p:cNvSpPr txBox="1"/>
          <p:nvPr/>
        </p:nvSpPr>
        <p:spPr>
          <a:xfrm>
            <a:off x="21770" y="5566606"/>
            <a:ext cx="12191999" cy="830997"/>
          </a:xfrm>
          <a:prstGeom prst="rect">
            <a:avLst/>
          </a:prstGeom>
          <a:noFill/>
        </p:spPr>
        <p:txBody>
          <a:bodyPr wrap="square" rtlCol="0">
            <a:spAutoFit/>
          </a:bodyPr>
          <a:lstStyle/>
          <a:p>
            <a:pPr algn="ctr"/>
            <a:r>
              <a:rPr lang="en-US" sz="4800" spc="225" dirty="0">
                <a:solidFill>
                  <a:schemeClr val="tx1">
                    <a:lumMod val="75000"/>
                    <a:lumOff val="25000"/>
                  </a:schemeClr>
                </a:solidFill>
                <a:latin typeface="+mj-lt"/>
                <a:ea typeface="Gungsuh" panose="02030600000101010101" pitchFamily="18" charset="-127"/>
              </a:rPr>
              <a:t>Question &amp; Answer Session</a:t>
            </a:r>
          </a:p>
        </p:txBody>
      </p:sp>
    </p:spTree>
    <p:extLst>
      <p:ext uri="{BB962C8B-B14F-4D97-AF65-F5344CB8AC3E}">
        <p14:creationId xmlns:p14="http://schemas.microsoft.com/office/powerpoint/2010/main" val="625813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2" name="TextBox 11"/>
          <p:cNvSpPr txBox="1"/>
          <p:nvPr/>
        </p:nvSpPr>
        <p:spPr>
          <a:xfrm>
            <a:off x="4586487" y="1277079"/>
            <a:ext cx="7382905" cy="3207032"/>
          </a:xfrm>
          <a:prstGeom prst="rect">
            <a:avLst/>
          </a:prstGeom>
          <a:noFill/>
        </p:spPr>
        <p:txBody>
          <a:bodyPr wrap="square" rtlCol="0">
            <a:spAutoFit/>
          </a:bodyPr>
          <a:lstStyle/>
          <a:p>
            <a:pPr marL="23495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Any verbal response is not considered binding; respondents are encouraged to submit any questions formally, in writing, if it affects the proposal that will be submitted to the state.</a:t>
            </a:r>
          </a:p>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Written questions regarding the content of this RFF must be submitted to </a:t>
            </a:r>
            <a:r>
              <a:rPr lang="en-US" sz="2200" dirty="0">
                <a:solidFill>
                  <a:prstClr val="black"/>
                </a:solidFill>
                <a:cs typeface="Arial" panose="020B0604020202020204" pitchFamily="34" charset="0"/>
                <a:hlinkClick r:id="rId3"/>
              </a:rPr>
              <a:t>Michael.Sturm@dcs.IN.gov </a:t>
            </a:r>
            <a:r>
              <a:rPr lang="en-US" sz="2200" dirty="0">
                <a:solidFill>
                  <a:prstClr val="black"/>
                </a:solidFill>
                <a:cs typeface="Arial" panose="020B0604020202020204" pitchFamily="34" charset="0"/>
              </a:rPr>
              <a:t>by October 16, 2020 at 3 PM ET. Please use Question and Answer Response Template (Attachment B) to submit your questions. The State reserves the right not to address questions about the RFF submitted after the deadline. </a:t>
            </a:r>
          </a:p>
        </p:txBody>
      </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Written Questions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B6994124-0656-E544-AB6D-05F34634F9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pic>
        <p:nvPicPr>
          <p:cNvPr id="11" name="Picture 10">
            <a:extLst>
              <a:ext uri="{FF2B5EF4-FFF2-40B4-BE49-F238E27FC236}">
                <a16:creationId xmlns:a16="http://schemas.microsoft.com/office/drawing/2014/main" id="{4E6C4BA7-96FB-F443-8F38-F177CEA517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7" name="TextBox 16">
            <a:extLst>
              <a:ext uri="{FF2B5EF4-FFF2-40B4-BE49-F238E27FC236}">
                <a16:creationId xmlns:a16="http://schemas.microsoft.com/office/drawing/2014/main" id="{B399723A-F95D-4E44-8682-AD8220F47673}"/>
              </a:ext>
            </a:extLst>
          </p:cNvPr>
          <p:cNvSpPr txBox="1"/>
          <p:nvPr/>
        </p:nvSpPr>
        <p:spPr>
          <a:xfrm>
            <a:off x="4586486" y="4469365"/>
            <a:ext cx="6390747" cy="1785104"/>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The State will post a document with answers to applicant questions on the RFF website on or around October 23, 2020. Applicants are encouraged to check the website for amendments to the RFF when answers to applicants’ questions are posted.</a:t>
            </a:r>
          </a:p>
        </p:txBody>
      </p:sp>
    </p:spTree>
    <p:extLst>
      <p:ext uri="{BB962C8B-B14F-4D97-AF65-F5344CB8AC3E}">
        <p14:creationId xmlns:p14="http://schemas.microsoft.com/office/powerpoint/2010/main" val="357212603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sp>
        <p:nvSpPr>
          <p:cNvPr id="13" name="TextBox 12"/>
          <p:cNvSpPr txBox="1"/>
          <p:nvPr/>
        </p:nvSpPr>
        <p:spPr>
          <a:xfrm>
            <a:off x="4586488" y="288622"/>
            <a:ext cx="7496530" cy="707886"/>
          </a:xfrm>
          <a:prstGeom prst="rect">
            <a:avLst/>
          </a:prstGeom>
          <a:noFill/>
        </p:spPr>
        <p:txBody>
          <a:bodyPr wrap="square" rtlCol="0">
            <a:spAutoFit/>
          </a:bodyPr>
          <a:lstStyle/>
          <a:p>
            <a:r>
              <a:rPr lang="en-US" sz="4000" dirty="0">
                <a:solidFill>
                  <a:prstClr val="black"/>
                </a:solidFill>
              </a:rPr>
              <a:t>Written Questions (Continued)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1" name="Picture 10">
            <a:extLst>
              <a:ext uri="{FF2B5EF4-FFF2-40B4-BE49-F238E27FC236}">
                <a16:creationId xmlns:a16="http://schemas.microsoft.com/office/drawing/2014/main" id="{4E6C4BA7-96FB-F443-8F38-F177CEA51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pic>
        <p:nvPicPr>
          <p:cNvPr id="3" name="Picture 2" descr="A picture containing graphical user interface, application&#10;&#10;Description automatically generated">
            <a:extLst>
              <a:ext uri="{FF2B5EF4-FFF2-40B4-BE49-F238E27FC236}">
                <a16:creationId xmlns:a16="http://schemas.microsoft.com/office/drawing/2014/main" id="{65439616-9CBA-DC47-929E-942C505A57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845" y="1807786"/>
            <a:ext cx="7190355" cy="2569090"/>
          </a:xfrm>
          <a:prstGeom prst="rect">
            <a:avLst/>
          </a:prstGeom>
          <a:ln>
            <a:solidFill>
              <a:schemeClr val="tx1"/>
            </a:solidFill>
          </a:ln>
        </p:spPr>
      </p:pic>
      <p:pic>
        <p:nvPicPr>
          <p:cNvPr id="18" name="Picture 17">
            <a:extLst>
              <a:ext uri="{FF2B5EF4-FFF2-40B4-BE49-F238E27FC236}">
                <a16:creationId xmlns:a16="http://schemas.microsoft.com/office/drawing/2014/main" id="{0D46A242-D4D1-0049-9150-124A6DFA44B4}"/>
              </a:ext>
            </a:extLst>
          </p:cNvPr>
          <p:cNvPicPr>
            <a:picLocks noChangeAspect="1"/>
          </p:cNvPicPr>
          <p:nvPr/>
        </p:nvPicPr>
        <p:blipFill>
          <a:blip r:embed="rId5"/>
          <a:stretch>
            <a:fillRect/>
          </a:stretch>
        </p:blipFill>
        <p:spPr>
          <a:xfrm>
            <a:off x="0" y="0"/>
            <a:ext cx="4450466" cy="6413548"/>
          </a:xfrm>
          <a:prstGeom prst="rect">
            <a:avLst/>
          </a:prstGeom>
        </p:spPr>
      </p:pic>
    </p:spTree>
    <p:extLst>
      <p:ext uri="{BB962C8B-B14F-4D97-AF65-F5344CB8AC3E}">
        <p14:creationId xmlns:p14="http://schemas.microsoft.com/office/powerpoint/2010/main" val="169264537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70713" y="1310604"/>
            <a:ext cx="6115502" cy="6248634"/>
          </a:xfrm>
          <a:prstGeom prst="rect">
            <a:avLst/>
          </a:prstGeom>
          <a:noFill/>
        </p:spPr>
        <p:txBody>
          <a:bodyPr wrap="square" rtlCol="0">
            <a:spAutoFit/>
          </a:bodyPr>
          <a:lstStyle/>
          <a:p>
            <a:pPr marL="342900" lvl="0" indent="-342900" eaLnBrk="0" fontAlgn="base" hangingPunct="0">
              <a:spcBef>
                <a:spcPts val="600"/>
              </a:spcBef>
              <a:spcAft>
                <a:spcPts val="1200"/>
              </a:spcAft>
              <a:buFont typeface="Arial" charset="0"/>
              <a:buChar char="•"/>
            </a:pPr>
            <a:r>
              <a:rPr lang="en-US" sz="2400" dirty="0">
                <a:solidFill>
                  <a:prstClr val="black"/>
                </a:solidFill>
              </a:rPr>
              <a:t>Any questions or comments?</a:t>
            </a:r>
          </a:p>
          <a:p>
            <a:pPr marL="342900" lvl="0" indent="-342900" eaLnBrk="0" fontAlgn="base" hangingPunct="0">
              <a:spcBef>
                <a:spcPts val="600"/>
              </a:spcBef>
              <a:spcAft>
                <a:spcPts val="1200"/>
              </a:spcAft>
              <a:buFont typeface="Arial" charset="0"/>
              <a:buChar char="•"/>
            </a:pPr>
            <a:r>
              <a:rPr lang="en-US" sz="2400" dirty="0">
                <a:solidFill>
                  <a:prstClr val="black"/>
                </a:solidFill>
              </a:rPr>
              <a:t>As a reminder, any verbal response is not considered binding; Respondents are encouraged to submit any question formally in writing if it effects the proposal that will be submitted to the State.</a:t>
            </a:r>
          </a:p>
          <a:p>
            <a:pPr marL="342900" lvl="0" indent="-342900" eaLnBrk="0" fontAlgn="base" hangingPunct="0">
              <a:spcBef>
                <a:spcPts val="600"/>
              </a:spcBef>
              <a:spcAft>
                <a:spcPts val="1200"/>
              </a:spcAft>
              <a:buFont typeface="Arial" charset="0"/>
              <a:buChar char="•"/>
            </a:pPr>
            <a:r>
              <a:rPr lang="en-US" sz="2400" dirty="0">
                <a:solidFill>
                  <a:prstClr val="black"/>
                </a:solidFill>
                <a:cs typeface="Arial" panose="020B0604020202020204" pitchFamily="34" charset="0"/>
              </a:rPr>
              <a:t>Grant application are due no later than 3 PM ET on November 5, 2020 through KidTraks (see Attachment G), to be eligible for award. </a:t>
            </a:r>
            <a:endParaRPr lang="en-US" sz="2400" dirty="0">
              <a:solidFill>
                <a:prstClr val="black"/>
              </a:solidFill>
            </a:endParaRPr>
          </a:p>
          <a:p>
            <a:pPr marL="342900" lvl="0" indent="-342900" eaLnBrk="0" fontAlgn="base" hangingPunct="0">
              <a:spcBef>
                <a:spcPts val="600"/>
              </a:spcBef>
              <a:spcAft>
                <a:spcPts val="1200"/>
              </a:spcAft>
              <a:buFont typeface="Arial" charset="0"/>
              <a:buChar char="•"/>
            </a:pPr>
            <a:r>
              <a:rPr lang="en-US" sz="2400" dirty="0">
                <a:solidFill>
                  <a:prstClr val="black"/>
                </a:solidFill>
              </a:rPr>
              <a:t>Thank You!</a:t>
            </a:r>
          </a:p>
          <a:p>
            <a:pPr marL="257175" indent="-257175">
              <a:lnSpc>
                <a:spcPts val="2600"/>
              </a:lnSpc>
              <a:spcBef>
                <a:spcPts val="600"/>
              </a:spcBef>
              <a:spcAft>
                <a:spcPts val="1200"/>
              </a:spcAft>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970713" y="175702"/>
            <a:ext cx="7942847" cy="769441"/>
          </a:xfrm>
          <a:prstGeom prst="rect">
            <a:avLst/>
          </a:prstGeom>
          <a:noFill/>
        </p:spPr>
        <p:txBody>
          <a:bodyPr wrap="square" rtlCol="0">
            <a:spAutoFit/>
          </a:bodyPr>
          <a:lstStyle/>
          <a:p>
            <a:r>
              <a:rPr lang="en-US" sz="4400" dirty="0">
                <a:solidFill>
                  <a:prstClr val="black"/>
                </a:solidFill>
                <a:ea typeface="+mj-ea"/>
                <a:cs typeface="+mj-cs"/>
              </a:rPr>
              <a:t>Verbal Questions</a:t>
            </a:r>
            <a:endParaRPr lang="en-US" sz="44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57884265-85D1-3F4B-92FF-DA2C2F2CB248}"/>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406272577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65" y="3281412"/>
            <a:ext cx="1611928" cy="2978923"/>
          </a:xfrm>
          <a:prstGeom prst="rect">
            <a:avLst/>
          </a:prstGeom>
          <a:ln w="28575">
            <a:noFill/>
          </a:ln>
        </p:spPr>
      </p:pic>
      <p:sp>
        <p:nvSpPr>
          <p:cNvPr id="34" name="TextBox 33"/>
          <p:cNvSpPr txBox="1"/>
          <p:nvPr/>
        </p:nvSpPr>
        <p:spPr>
          <a:xfrm>
            <a:off x="335625" y="6344225"/>
            <a:ext cx="6604146"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7" name="Freeform 6"/>
          <p:cNvSpPr/>
          <p:nvPr/>
        </p:nvSpPr>
        <p:spPr>
          <a:xfrm flipH="1">
            <a:off x="3456360" y="-87873"/>
            <a:ext cx="8739598" cy="6966345"/>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55502" t="-36737" r="-9451"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flipH="1">
            <a:off x="4741998"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6096000" y="-80211"/>
            <a:ext cx="6096000" cy="6978316"/>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44736" r="-21053"/>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95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2" presetClass="entr" presetSubtype="2"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31508" y="1064950"/>
            <a:ext cx="6045725" cy="5102935"/>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All information supplied in this webinar can be found in the RFF. </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This webinar is not intended to be a comprehensive summary of the RFF. Applicants must read the DCS CARES Act RFF for details.</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This webinar PowerPoint will be posted on DCS’ grant website.</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Please hold questions until the end of the webinar.</a:t>
            </a:r>
          </a:p>
          <a:p>
            <a:pPr marL="742950" lvl="1" indent="-2857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Any verbal response is not considered binding; respondents are encouraged to submit any questions formally, in writing, if it affects the proposal that will be submitted to the state.</a:t>
            </a:r>
          </a:p>
        </p:txBody>
      </p:sp>
      <p:sp>
        <p:nvSpPr>
          <p:cNvPr id="13" name="TextBox 12"/>
          <p:cNvSpPr txBox="1"/>
          <p:nvPr/>
        </p:nvSpPr>
        <p:spPr>
          <a:xfrm>
            <a:off x="4931508" y="338177"/>
            <a:ext cx="7260492" cy="707886"/>
          </a:xfrm>
          <a:prstGeom prst="rect">
            <a:avLst/>
          </a:prstGeom>
          <a:noFill/>
        </p:spPr>
        <p:txBody>
          <a:bodyPr wrap="square" rtlCol="0">
            <a:spAutoFit/>
          </a:bodyPr>
          <a:lstStyle/>
          <a:p>
            <a:r>
              <a:rPr lang="en-US" sz="4000" dirty="0"/>
              <a:t>General Information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0"/>
            <a:ext cx="4450466" cy="6413548"/>
          </a:xfrm>
          <a:prstGeom prst="rect">
            <a:avLst/>
          </a:prstGeom>
        </p:spPr>
      </p:pic>
    </p:spTree>
    <p:extLst>
      <p:ext uri="{BB962C8B-B14F-4D97-AF65-F5344CB8AC3E}">
        <p14:creationId xmlns:p14="http://schemas.microsoft.com/office/powerpoint/2010/main" val="22147066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817659" y="323436"/>
            <a:ext cx="7151428" cy="707886"/>
          </a:xfrm>
          <a:prstGeom prst="rect">
            <a:avLst/>
          </a:prstGeom>
          <a:noFill/>
        </p:spPr>
        <p:txBody>
          <a:bodyPr wrap="square" rtlCol="0">
            <a:spAutoFit/>
          </a:bodyPr>
          <a:lstStyle/>
          <a:p>
            <a:r>
              <a:rPr lang="en-US" sz="4000" spc="225" dirty="0">
                <a:solidFill>
                  <a:schemeClr val="tx1">
                    <a:lumMod val="75000"/>
                    <a:lumOff val="25000"/>
                  </a:schemeClr>
                </a:solidFill>
                <a:ea typeface="Gungsuh" panose="02030600000101010101" pitchFamily="18" charset="-127"/>
                <a:cs typeface="DilleniaUPC" panose="02020603050405020304" pitchFamily="18" charset="-34"/>
              </a:rPr>
              <a:t>Agenda</a:t>
            </a:r>
          </a:p>
        </p:txBody>
      </p:sp>
      <p:sp>
        <p:nvSpPr>
          <p:cNvPr id="6" name="Content Placeholder 5"/>
          <p:cNvSpPr>
            <a:spLocks noGrp="1"/>
          </p:cNvSpPr>
          <p:nvPr>
            <p:ph sz="half" idx="1"/>
          </p:nvPr>
        </p:nvSpPr>
        <p:spPr>
          <a:xfrm>
            <a:off x="4828849" y="1078792"/>
            <a:ext cx="7151427" cy="5722058"/>
          </a:xfrm>
        </p:spPr>
        <p:txBody>
          <a:bodyPr numCol="1">
            <a:noAutofit/>
          </a:bodyPr>
          <a:lstStyle/>
          <a:p>
            <a:pPr marL="0" indent="0">
              <a:spcBef>
                <a:spcPct val="20000"/>
              </a:spcBef>
              <a:buNone/>
            </a:pPr>
            <a:r>
              <a:rPr lang="en-US" sz="2400" dirty="0"/>
              <a:t>Grant Overview</a:t>
            </a:r>
          </a:p>
          <a:p>
            <a:pPr lvl="1">
              <a:spcBef>
                <a:spcPts val="0"/>
              </a:spcBef>
              <a:buFont typeface="Wingdings" pitchFamily="2" charset="2"/>
              <a:buChar char="§"/>
            </a:pPr>
            <a:r>
              <a:rPr lang="en-US" sz="1800" dirty="0"/>
              <a:t>RFF Objectives</a:t>
            </a:r>
          </a:p>
          <a:p>
            <a:pPr lvl="1">
              <a:spcBef>
                <a:spcPts val="0"/>
              </a:spcBef>
              <a:buFont typeface="Wingdings" pitchFamily="2" charset="2"/>
              <a:buChar char="§"/>
            </a:pPr>
            <a:r>
              <a:rPr lang="en-US" sz="1800" dirty="0"/>
              <a:t>Eligible Applicants</a:t>
            </a:r>
          </a:p>
          <a:p>
            <a:pPr lvl="1">
              <a:spcBef>
                <a:spcPts val="0"/>
              </a:spcBef>
              <a:buFont typeface="Wingdings" pitchFamily="2" charset="2"/>
              <a:buChar char="§"/>
            </a:pPr>
            <a:r>
              <a:rPr lang="en-US" sz="1800" dirty="0"/>
              <a:t>Grant Funding</a:t>
            </a:r>
          </a:p>
          <a:p>
            <a:pPr lvl="1">
              <a:spcBef>
                <a:spcPts val="0"/>
              </a:spcBef>
              <a:buFont typeface="Wingdings" pitchFamily="2" charset="2"/>
              <a:buChar char="§"/>
            </a:pPr>
            <a:r>
              <a:rPr lang="en-US" sz="1800" dirty="0"/>
              <a:t>Eligible and Ineligible Expenses</a:t>
            </a:r>
          </a:p>
          <a:p>
            <a:pPr lvl="1">
              <a:spcBef>
                <a:spcPts val="0"/>
              </a:spcBef>
              <a:buFont typeface="Wingdings" pitchFamily="2" charset="2"/>
              <a:buChar char="§"/>
            </a:pPr>
            <a:r>
              <a:rPr lang="en-US" sz="1800" dirty="0"/>
              <a:t>Key Dates</a:t>
            </a:r>
          </a:p>
          <a:p>
            <a:pPr marL="0" indent="0">
              <a:spcBef>
                <a:spcPct val="20000"/>
              </a:spcBef>
              <a:buNone/>
            </a:pPr>
            <a:r>
              <a:rPr lang="en-US" sz="2400" dirty="0"/>
              <a:t>Grant Application Components</a:t>
            </a:r>
          </a:p>
          <a:p>
            <a:pPr lvl="1">
              <a:spcBef>
                <a:spcPts val="0"/>
              </a:spcBef>
              <a:buFont typeface="Wingdings" pitchFamily="2" charset="2"/>
              <a:buChar char="§"/>
            </a:pPr>
            <a:r>
              <a:rPr lang="en-US" sz="1800" dirty="0"/>
              <a:t>DCS CARES Act Webpage</a:t>
            </a:r>
          </a:p>
          <a:p>
            <a:pPr lvl="1">
              <a:spcBef>
                <a:spcPts val="0"/>
              </a:spcBef>
              <a:buFont typeface="Wingdings" pitchFamily="2" charset="2"/>
              <a:buChar char="§"/>
            </a:pPr>
            <a:r>
              <a:rPr lang="en-US" sz="1800" dirty="0"/>
              <a:t>RFF Outline</a:t>
            </a:r>
          </a:p>
          <a:p>
            <a:pPr lvl="1">
              <a:spcBef>
                <a:spcPts val="0"/>
              </a:spcBef>
              <a:buFont typeface="Wingdings" pitchFamily="2" charset="2"/>
              <a:buChar char="§"/>
            </a:pPr>
            <a:r>
              <a:rPr lang="en-US" sz="1800" dirty="0"/>
              <a:t>General Applicant Information</a:t>
            </a:r>
          </a:p>
          <a:p>
            <a:pPr lvl="1">
              <a:spcBef>
                <a:spcPts val="0"/>
              </a:spcBef>
              <a:buFont typeface="Wingdings" pitchFamily="2" charset="2"/>
              <a:buChar char="§"/>
            </a:pPr>
            <a:r>
              <a:rPr lang="en-US" sz="1800" dirty="0"/>
              <a:t>Grant Budget Proposal</a:t>
            </a:r>
          </a:p>
          <a:p>
            <a:pPr lvl="1">
              <a:spcBef>
                <a:spcPts val="0"/>
              </a:spcBef>
              <a:buFont typeface="Wingdings" pitchFamily="2" charset="2"/>
              <a:buChar char="§"/>
            </a:pPr>
            <a:r>
              <a:rPr lang="en-US" sz="1800" dirty="0"/>
              <a:t>Supporting Budget Documentation</a:t>
            </a:r>
          </a:p>
          <a:p>
            <a:pPr lvl="1">
              <a:spcBef>
                <a:spcPts val="0"/>
              </a:spcBef>
              <a:buFont typeface="Wingdings" pitchFamily="2" charset="2"/>
              <a:buChar char="§"/>
            </a:pPr>
            <a:r>
              <a:rPr lang="en-US" sz="1800" dirty="0"/>
              <a:t>Provider Attestation</a:t>
            </a:r>
          </a:p>
          <a:p>
            <a:pPr lvl="1">
              <a:spcBef>
                <a:spcPts val="0"/>
              </a:spcBef>
              <a:buFont typeface="Wingdings" pitchFamily="2" charset="2"/>
              <a:buChar char="§"/>
            </a:pPr>
            <a:r>
              <a:rPr lang="en-US" sz="1800" dirty="0"/>
              <a:t>Risk Assessment Form</a:t>
            </a:r>
          </a:p>
          <a:p>
            <a:pPr lvl="1">
              <a:spcBef>
                <a:spcPts val="0"/>
              </a:spcBef>
              <a:buFont typeface="Wingdings" pitchFamily="2" charset="2"/>
              <a:buChar char="§"/>
            </a:pPr>
            <a:r>
              <a:rPr lang="en-US" sz="1800" dirty="0"/>
              <a:t>Sample Grant Agreement</a:t>
            </a:r>
          </a:p>
          <a:p>
            <a:pPr lvl="1">
              <a:spcBef>
                <a:spcPts val="0"/>
              </a:spcBef>
              <a:buFont typeface="Wingdings" pitchFamily="2" charset="2"/>
              <a:buChar char="§"/>
            </a:pPr>
            <a:r>
              <a:rPr lang="en-US" sz="1800" dirty="0"/>
              <a:t>Intent to Respond Form</a:t>
            </a:r>
          </a:p>
          <a:p>
            <a:pPr lvl="1">
              <a:spcBef>
                <a:spcPts val="0"/>
              </a:spcBef>
              <a:buFont typeface="Wingdings" pitchFamily="2" charset="2"/>
              <a:buChar char="§"/>
            </a:pPr>
            <a:r>
              <a:rPr lang="en-US" sz="1800" dirty="0"/>
              <a:t>KidTraks Provider User Guide</a:t>
            </a:r>
          </a:p>
          <a:p>
            <a:pPr marL="0" indent="0">
              <a:spcBef>
                <a:spcPct val="20000"/>
              </a:spcBef>
              <a:buNone/>
            </a:pPr>
            <a:r>
              <a:rPr lang="en-US" sz="2400" dirty="0"/>
              <a:t>Question and Answer Session</a:t>
            </a:r>
          </a:p>
          <a:p>
            <a:pPr lvl="1">
              <a:spcBef>
                <a:spcPts val="0"/>
              </a:spcBef>
              <a:buFont typeface="Wingdings" pitchFamily="2" charset="2"/>
              <a:buChar char="§"/>
            </a:pPr>
            <a:r>
              <a:rPr lang="en-US" sz="1800" dirty="0"/>
              <a:t>Written Questions</a:t>
            </a:r>
          </a:p>
          <a:p>
            <a:pPr lvl="1">
              <a:spcBef>
                <a:spcPts val="0"/>
              </a:spcBef>
              <a:buFont typeface="Wingdings" pitchFamily="2" charset="2"/>
              <a:buChar char="§"/>
            </a:pPr>
            <a:r>
              <a:rPr lang="en-US" sz="1800" dirty="0"/>
              <a:t>Verbal Questions</a:t>
            </a:r>
          </a:p>
        </p:txBody>
      </p:sp>
      <p:pic>
        <p:nvPicPr>
          <p:cNvPr id="8" name="Picture 7"/>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189781212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0" y="307421"/>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25" name="TextBox 24"/>
          <p:cNvSpPr txBox="1"/>
          <p:nvPr/>
        </p:nvSpPr>
        <p:spPr>
          <a:xfrm>
            <a:off x="21770" y="5566606"/>
            <a:ext cx="12191999" cy="830997"/>
          </a:xfrm>
          <a:prstGeom prst="rect">
            <a:avLst/>
          </a:prstGeom>
          <a:noFill/>
        </p:spPr>
        <p:txBody>
          <a:bodyPr wrap="square" rtlCol="0">
            <a:spAutoFit/>
          </a:bodyPr>
          <a:lstStyle/>
          <a:p>
            <a:pPr algn="ctr"/>
            <a:r>
              <a:rPr lang="en-US" sz="4800" spc="225" dirty="0">
                <a:solidFill>
                  <a:schemeClr val="tx1">
                    <a:lumMod val="75000"/>
                    <a:lumOff val="25000"/>
                  </a:schemeClr>
                </a:solidFill>
                <a:latin typeface="+mj-lt"/>
                <a:ea typeface="Gungsuh" panose="02030600000101010101" pitchFamily="18" charset="-127"/>
              </a:rPr>
              <a:t>Grant Overview</a:t>
            </a:r>
          </a:p>
        </p:txBody>
      </p:sp>
    </p:spTree>
    <p:extLst>
      <p:ext uri="{BB962C8B-B14F-4D97-AF65-F5344CB8AC3E}">
        <p14:creationId xmlns:p14="http://schemas.microsoft.com/office/powerpoint/2010/main" val="278939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09568" y="1210095"/>
            <a:ext cx="6115502" cy="5041380"/>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This RFF is being issued by the Indiana Department of Child Services (DCS) to provide economic assistance to eligible providers impacted by COVID-19. </a:t>
            </a:r>
          </a:p>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The goal of this RFF is to provide funding to eligible providers to reimburse expenditures that have incurred due to COVID-19 while delivering high quality child welfare services in the state of Indiana. </a:t>
            </a:r>
          </a:p>
          <a:p>
            <a:pPr marL="234950" lvl="0" indent="-2349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This RFF requests responses from eligible providers that have experienced expenditures incurred due to COVID-19 to meet the needs of children receiving their services. </a:t>
            </a:r>
            <a:endParaRPr lang="en-US" sz="2400" spc="225" dirty="0">
              <a:solidFill>
                <a:schemeClr val="tx1">
                  <a:lumMod val="75000"/>
                  <a:lumOff val="25000"/>
                </a:schemeClr>
              </a:solidFill>
            </a:endParaRPr>
          </a:p>
        </p:txBody>
      </p:sp>
      <p:sp>
        <p:nvSpPr>
          <p:cNvPr id="13" name="TextBox 12"/>
          <p:cNvSpPr txBox="1"/>
          <p:nvPr/>
        </p:nvSpPr>
        <p:spPr>
          <a:xfrm>
            <a:off x="4709568" y="306174"/>
            <a:ext cx="6376647" cy="707886"/>
          </a:xfrm>
          <a:prstGeom prst="rect">
            <a:avLst/>
          </a:prstGeom>
          <a:noFill/>
        </p:spPr>
        <p:txBody>
          <a:bodyPr wrap="square" rtlCol="0">
            <a:spAutoFit/>
          </a:bodyPr>
          <a:lstStyle/>
          <a:p>
            <a:r>
              <a:rPr lang="en-US" sz="4000" dirty="0">
                <a:solidFill>
                  <a:prstClr val="black"/>
                </a:solidFill>
                <a:ea typeface="+mj-ea"/>
                <a:cs typeface="+mj-cs"/>
              </a:rPr>
              <a:t>RFF Objectives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spTree>
    <p:extLst>
      <p:ext uri="{BB962C8B-B14F-4D97-AF65-F5344CB8AC3E}">
        <p14:creationId xmlns:p14="http://schemas.microsoft.com/office/powerpoint/2010/main" val="23876052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38589" y="797898"/>
            <a:ext cx="6376647" cy="5201424"/>
          </a:xfrm>
          <a:prstGeom prst="rect">
            <a:avLst/>
          </a:prstGeom>
          <a:noFill/>
        </p:spPr>
        <p:txBody>
          <a:bodyPr wrap="square" rtlCol="0">
            <a:spAutoFit/>
          </a:bodyPr>
          <a:lstStyle/>
          <a:p>
            <a:pPr lvl="0" eaLnBrk="0" fontAlgn="base" hangingPunct="0">
              <a:spcBef>
                <a:spcPct val="20000"/>
              </a:spcBef>
              <a:spcAft>
                <a:spcPct val="0"/>
              </a:spcAft>
            </a:pPr>
            <a:endParaRPr lang="en-US" sz="2400" dirty="0">
              <a:solidFill>
                <a:prstClr val="black"/>
              </a:solidFill>
              <a:cs typeface="Arial" panose="020B0604020202020204" pitchFamily="34" charset="0"/>
            </a:endParaRPr>
          </a:p>
          <a:p>
            <a:pPr marL="23495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To receive funding under this grant, an eligible provider must be a current DCS contractor (with an active contract) who provided services during the grant period (March 6, 2020 through June 30, 2020). Eligible provider types include the following: </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Licensed Child Placement Agencies (LCPA)</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Community-Based Providers</a:t>
            </a:r>
          </a:p>
          <a:p>
            <a:pPr marL="800100" lvl="1" indent="-342900" eaLnBrk="0" fontAlgn="base" hangingPunct="0">
              <a:spcBef>
                <a:spcPct val="20000"/>
              </a:spcBef>
              <a:spcAft>
                <a:spcPct val="0"/>
              </a:spcAft>
              <a:buFont typeface="Wingdings" pitchFamily="2" charset="2"/>
              <a:buChar char="§"/>
            </a:pPr>
            <a:r>
              <a:rPr lang="en-US" sz="2200" dirty="0">
                <a:solidFill>
                  <a:prstClr val="black"/>
                </a:solidFill>
                <a:cs typeface="Arial" panose="020B0604020202020204" pitchFamily="34" charset="0"/>
              </a:rPr>
              <a:t>Residential Providers</a:t>
            </a:r>
          </a:p>
          <a:p>
            <a:pPr marL="234950" indent="-23495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If an agency provides services in more than one of the eligible provider categories (LCPA, Community-Based, and/or Residential) the agency shall submit one application with a separate reimbursement request for each provider category.</a:t>
            </a:r>
          </a:p>
        </p:txBody>
      </p:sp>
      <p:sp>
        <p:nvSpPr>
          <p:cNvPr id="13" name="TextBox 12"/>
          <p:cNvSpPr txBox="1"/>
          <p:nvPr/>
        </p:nvSpPr>
        <p:spPr>
          <a:xfrm>
            <a:off x="4613316" y="258048"/>
            <a:ext cx="7209716" cy="707886"/>
          </a:xfrm>
          <a:prstGeom prst="rect">
            <a:avLst/>
          </a:prstGeom>
          <a:noFill/>
        </p:spPr>
        <p:txBody>
          <a:bodyPr wrap="square" rtlCol="0">
            <a:spAutoFit/>
          </a:bodyPr>
          <a:lstStyle/>
          <a:p>
            <a:r>
              <a:rPr lang="en-US" sz="4000" dirty="0">
                <a:solidFill>
                  <a:prstClr val="black"/>
                </a:solidFill>
                <a:ea typeface="+mj-ea"/>
                <a:cs typeface="+mj-cs"/>
              </a:rPr>
              <a:t>Eligible Applicants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a:extLst>
              <a:ext uri="{FF2B5EF4-FFF2-40B4-BE49-F238E27FC236}">
                <a16:creationId xmlns:a16="http://schemas.microsoft.com/office/drawing/2014/main" id="{0F28177D-681D-9A40-ABF5-1460B03F6708}"/>
              </a:ext>
            </a:extLst>
          </p:cNvPr>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19784172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277079"/>
            <a:ext cx="6499727" cy="4893647"/>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State of Indiana has set aside $10.8 million for eligible applicants to this RFF. </a:t>
            </a:r>
          </a:p>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Applicants will apply for available funds per the guidelines in this RFF. If awarded, the applicant will receive funds to reimburse the items approved in the applicant’s request. </a:t>
            </a:r>
          </a:p>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DCS reserves the right to make all final award decisions and to award grants based on applications received and available funding. The amount of grant funding available for each provider may differ depending on the provider type and need.</a:t>
            </a:r>
          </a:p>
          <a:p>
            <a:pPr marL="234950" lvl="0" indent="-23495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DCS has set a maximum amount of funds available to eligible applicants. Each applicant may apply for a funding amount no greater than ten (10) percent of DCS payments for provider services made over the grant period (March 6, 2020 to June 30, 2020).</a:t>
            </a:r>
            <a:endParaRPr lang="en-US" spc="225" dirty="0">
              <a:solidFill>
                <a:schemeClr val="tx1">
                  <a:lumMod val="75000"/>
                  <a:lumOff val="25000"/>
                </a:schemeClr>
              </a:solidFill>
            </a:endParaRP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Grant Funding</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7" name="Picture 16">
            <a:extLst>
              <a:ext uri="{FF2B5EF4-FFF2-40B4-BE49-F238E27FC236}">
                <a16:creationId xmlns:a16="http://schemas.microsoft.com/office/drawing/2014/main" id="{50FAC1F3-CAF3-B84F-ADF4-B218090740F3}"/>
              </a:ext>
            </a:extLst>
          </p:cNvPr>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2334044996"/>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2483</Words>
  <Application>Microsoft Macintosh PowerPoint</Application>
  <PresentationFormat>Widescreen</PresentationFormat>
  <Paragraphs>261</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Gungsuh</vt:lpstr>
      <vt:lpstr>Arial</vt:lpstr>
      <vt:lpstr>Calibri</vt:lpstr>
      <vt:lpstr>Calibri Light</vt:lpstr>
      <vt:lpstr>Cambria</vt:lpstr>
      <vt:lpstr>Century Schoolbook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Tabor, Rebecca S</dc:creator>
  <cp:lastModifiedBy>Blake Emmerson</cp:lastModifiedBy>
  <cp:revision>253</cp:revision>
  <cp:lastPrinted>2019-12-27T16:07:30Z</cp:lastPrinted>
  <dcterms:created xsi:type="dcterms:W3CDTF">2019-08-29T17:06:28Z</dcterms:created>
  <dcterms:modified xsi:type="dcterms:W3CDTF">2020-10-15T21:23:33Z</dcterms:modified>
</cp:coreProperties>
</file>