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12"/>
  </p:notesMasterIdLst>
  <p:handoutMasterIdLst>
    <p:handoutMasterId r:id="rId13"/>
  </p:handoutMasterIdLst>
  <p:sldIdLst>
    <p:sldId id="308" r:id="rId2"/>
    <p:sldId id="309" r:id="rId3"/>
    <p:sldId id="302" r:id="rId4"/>
    <p:sldId id="310" r:id="rId5"/>
    <p:sldId id="316" r:id="rId6"/>
    <p:sldId id="303" r:id="rId7"/>
    <p:sldId id="317" r:id="rId8"/>
    <p:sldId id="305" r:id="rId9"/>
    <p:sldId id="318" r:id="rId10"/>
    <p:sldId id="314" r:id="rId11"/>
  </p:sldIdLst>
  <p:sldSz cx="9144000" cy="6858000" type="screen4x3"/>
  <p:notesSz cx="6858000" cy="9144000"/>
  <p:defaultTextStyle>
    <a:defPPr>
      <a:defRPr lang="en-US"/>
    </a:defPPr>
    <a:lvl1pPr algn="l" rtl="0" fontAlgn="base">
      <a:spcBef>
        <a:spcPct val="20000"/>
      </a:spcBef>
      <a:spcAft>
        <a:spcPct val="0"/>
      </a:spcAft>
      <a:buChar char="•"/>
      <a:defRPr sz="3600" kern="1200">
        <a:solidFill>
          <a:schemeClr val="tx1"/>
        </a:solidFill>
        <a:latin typeface="Arial" charset="0"/>
        <a:ea typeface="+mn-ea"/>
        <a:cs typeface="+mn-cs"/>
      </a:defRPr>
    </a:lvl1pPr>
    <a:lvl2pPr marL="457200" algn="l" rtl="0" fontAlgn="base">
      <a:spcBef>
        <a:spcPct val="20000"/>
      </a:spcBef>
      <a:spcAft>
        <a:spcPct val="0"/>
      </a:spcAft>
      <a:buChar char="•"/>
      <a:defRPr sz="3600" kern="1200">
        <a:solidFill>
          <a:schemeClr val="tx1"/>
        </a:solidFill>
        <a:latin typeface="Arial" charset="0"/>
        <a:ea typeface="+mn-ea"/>
        <a:cs typeface="+mn-cs"/>
      </a:defRPr>
    </a:lvl2pPr>
    <a:lvl3pPr marL="914400" algn="l" rtl="0" fontAlgn="base">
      <a:spcBef>
        <a:spcPct val="20000"/>
      </a:spcBef>
      <a:spcAft>
        <a:spcPct val="0"/>
      </a:spcAft>
      <a:buChar char="•"/>
      <a:defRPr sz="3600" kern="1200">
        <a:solidFill>
          <a:schemeClr val="tx1"/>
        </a:solidFill>
        <a:latin typeface="Arial" charset="0"/>
        <a:ea typeface="+mn-ea"/>
        <a:cs typeface="+mn-cs"/>
      </a:defRPr>
    </a:lvl3pPr>
    <a:lvl4pPr marL="1371600" algn="l" rtl="0" fontAlgn="base">
      <a:spcBef>
        <a:spcPct val="20000"/>
      </a:spcBef>
      <a:spcAft>
        <a:spcPct val="0"/>
      </a:spcAft>
      <a:buChar char="•"/>
      <a:defRPr sz="3600" kern="1200">
        <a:solidFill>
          <a:schemeClr val="tx1"/>
        </a:solidFill>
        <a:latin typeface="Arial" charset="0"/>
        <a:ea typeface="+mn-ea"/>
        <a:cs typeface="+mn-cs"/>
      </a:defRPr>
    </a:lvl4pPr>
    <a:lvl5pPr marL="1828800" algn="l" rtl="0" fontAlgn="base">
      <a:spcBef>
        <a:spcPct val="20000"/>
      </a:spcBef>
      <a:spcAft>
        <a:spcPct val="0"/>
      </a:spcAft>
      <a:buChar char="•"/>
      <a:defRPr sz="3600" kern="1200">
        <a:solidFill>
          <a:schemeClr val="tx1"/>
        </a:solidFill>
        <a:latin typeface="Arial" charset="0"/>
        <a:ea typeface="+mn-ea"/>
        <a:cs typeface="+mn-cs"/>
      </a:defRPr>
    </a:lvl5pPr>
    <a:lvl6pPr marL="2286000" algn="l" defTabSz="914400" rtl="0" eaLnBrk="1" latinLnBrk="0" hangingPunct="1">
      <a:defRPr sz="3600" kern="1200">
        <a:solidFill>
          <a:schemeClr val="tx1"/>
        </a:solidFill>
        <a:latin typeface="Arial" charset="0"/>
        <a:ea typeface="+mn-ea"/>
        <a:cs typeface="+mn-cs"/>
      </a:defRPr>
    </a:lvl6pPr>
    <a:lvl7pPr marL="2743200" algn="l" defTabSz="914400" rtl="0" eaLnBrk="1" latinLnBrk="0" hangingPunct="1">
      <a:defRPr sz="3600" kern="1200">
        <a:solidFill>
          <a:schemeClr val="tx1"/>
        </a:solidFill>
        <a:latin typeface="Arial" charset="0"/>
        <a:ea typeface="+mn-ea"/>
        <a:cs typeface="+mn-cs"/>
      </a:defRPr>
    </a:lvl7pPr>
    <a:lvl8pPr marL="3200400" algn="l" defTabSz="914400" rtl="0" eaLnBrk="1" latinLnBrk="0" hangingPunct="1">
      <a:defRPr sz="3600" kern="1200">
        <a:solidFill>
          <a:schemeClr val="tx1"/>
        </a:solidFill>
        <a:latin typeface="Arial" charset="0"/>
        <a:ea typeface="+mn-ea"/>
        <a:cs typeface="+mn-cs"/>
      </a:defRPr>
    </a:lvl8pPr>
    <a:lvl9pPr marL="3657600" algn="l" defTabSz="914400" rtl="0" eaLnBrk="1" latinLnBrk="0" hangingPunct="1">
      <a:defRPr sz="3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915"/>
    <a:srgbClr val="FF99CC"/>
    <a:srgbClr val="000099"/>
    <a:srgbClr val="CCFF33"/>
    <a:srgbClr val="000000"/>
    <a:srgbClr val="006600"/>
    <a:srgbClr val="0000CC"/>
    <a:srgbClr val="FF0000"/>
    <a:srgbClr val="FF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373" autoAdjust="0"/>
    <p:restoredTop sz="98744" autoAdjust="0"/>
  </p:normalViewPr>
  <p:slideViewPr>
    <p:cSldViewPr>
      <p:cViewPr>
        <p:scale>
          <a:sx n="66" d="100"/>
          <a:sy n="66" d="100"/>
        </p:scale>
        <p:origin x="-2106" y="-6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992"/>
    </p:cViewPr>
  </p:sorterViewPr>
  <p:notesViewPr>
    <p:cSldViewPr>
      <p:cViewPr varScale="1">
        <p:scale>
          <a:sx n="40" d="100"/>
          <a:sy n="40" d="100"/>
        </p:scale>
        <p:origin x="-1542"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200"/>
            </a:lvl1pPr>
          </a:lstStyle>
          <a:p>
            <a:endParaRPr lang="en-US"/>
          </a:p>
        </p:txBody>
      </p:sp>
      <p:sp>
        <p:nvSpPr>
          <p:cNvPr id="4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200"/>
            </a:lvl1pPr>
          </a:lstStyle>
          <a:p>
            <a:endParaRPr lang="en-US"/>
          </a:p>
        </p:txBody>
      </p:sp>
      <p:sp>
        <p:nvSpPr>
          <p:cNvPr id="4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FontTx/>
              <a:buNone/>
              <a:defRPr sz="1200"/>
            </a:lvl1pPr>
          </a:lstStyle>
          <a:p>
            <a:endParaRPr lang="en-US"/>
          </a:p>
        </p:txBody>
      </p:sp>
      <p:sp>
        <p:nvSpPr>
          <p:cNvPr id="4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FontTx/>
              <a:buNone/>
              <a:defRPr sz="1200"/>
            </a:lvl1pPr>
          </a:lstStyle>
          <a:p>
            <a:fld id="{F6CC3CC7-665C-4B6A-8A66-EF4BA4F04951}"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200"/>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FontTx/>
              <a:buNone/>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FontTx/>
              <a:buNone/>
              <a:defRPr sz="1200"/>
            </a:lvl1pPr>
          </a:lstStyle>
          <a:p>
            <a:fld id="{C38689FA-BCA0-4C29-AB89-F8E6AA73752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4213AF-26F6-41FA-8D85-E2C5388D6E58}" type="datetimeFigureOut">
              <a:rPr lang="en-US" smtClean="0"/>
              <a:pPr/>
              <a:t>1/21/2015</a:t>
            </a:fld>
            <a:endParaRPr lang="en-US" dirty="0">
              <a:solidFill>
                <a:srgbClr val="FFFFFF"/>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BBC35B-A44B-4119-B8DA-DE9E3DFADA20}" type="slidenum">
              <a:rPr kumimoji="0" lang="en-US" smtClean="0"/>
              <a:pPr/>
              <a:t>‹#›</a:t>
            </a:fld>
            <a:endParaRPr kumimoji="0" lang="en-US" dirty="0">
              <a:solidFill>
                <a:srgbClr val="FFFFFF"/>
              </a:solidFill>
            </a:endParaRPr>
          </a:p>
        </p:txBody>
      </p:sp>
    </p:spTree>
  </p:cSld>
  <p:clrMapOvr>
    <a:masterClrMapping/>
  </p:clrMapOvr>
  <p:transition>
    <p:rand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1/21/2015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transition>
    <p:random/>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1/21/2015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transition>
    <p:rand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1/21/2015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rand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1/21/2015</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4213AF-26F6-41FA-8D85-E2C5388D6E58}" type="datetimeFigureOut">
              <a:rPr lang="en-US" smtClean="0"/>
              <a:pPr/>
              <a:t>1/21/2015</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4213AF-26F6-41FA-8D85-E2C5388D6E58}" type="datetimeFigureOut">
              <a:rPr lang="en-US" smtClean="0"/>
              <a:pPr/>
              <a:t>1/21/2015</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44213AF-26F6-41FA-8D85-E2C5388D6E58}" type="datetimeFigureOut">
              <a:rPr lang="en-US" smtClean="0"/>
              <a:pPr/>
              <a:t>1/21/2015</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44213AF-26F6-41FA-8D85-E2C5388D6E58}" type="datetimeFigureOut">
              <a:rPr lang="en-US" smtClean="0"/>
              <a:pPr/>
              <a:t>1/21/2015</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transition>
    <p:rand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44213AF-26F6-41FA-8D85-E2C5388D6E58}" type="datetimeFigureOut">
              <a:rPr lang="en-US" smtClean="0"/>
              <a:pPr/>
              <a:t>1/21/2015</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44213AF-26F6-41FA-8D85-E2C5388D6E58}" type="datetimeFigureOut">
              <a:rPr lang="en-US" smtClean="0"/>
              <a:pPr/>
              <a:t>1/21/2015</a:t>
            </a:fld>
            <a:endParaRPr lang="en-US">
              <a:solidFill>
                <a:schemeClr val="tx1"/>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a:solidFill>
                <a:schemeClr val="tx1"/>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BBC35B-A44B-4119-B8DA-DE9E3DFADA20}" type="slidenum">
              <a:rPr kumimoji="0" lang="en-US" smtClean="0"/>
              <a:pPr/>
              <a:t>‹#›</a:t>
            </a:fld>
            <a:endParaRPr kumimoji="0" lang="en-US">
              <a:solidFill>
                <a:schemeClr val="tx1"/>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44213AF-26F6-41FA-8D85-E2C5388D6E58}" type="datetimeFigureOut">
              <a:rPr lang="en-US" smtClean="0"/>
              <a:pPr/>
              <a:t>1/21/2015</a:t>
            </a:fld>
            <a:endParaRPr lang="en-US" sz="1000" dirty="0">
              <a:solidFill>
                <a:schemeClr val="tx1"/>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a:t>‹#›</a:t>
            </a:fld>
            <a:endParaRPr kumimoji="0" lang="en-US" sz="1000" b="0">
              <a:solidFill>
                <a:schemeClr val="tx1"/>
              </a:solidFill>
            </a:endParaRPr>
          </a:p>
        </p:txBody>
      </p:sp>
      <p:pic>
        <p:nvPicPr>
          <p:cNvPr id="11" name="Picture 7" descr="idcs"/>
          <p:cNvPicPr>
            <a:picLocks noChangeAspect="1" noChangeArrowheads="1"/>
          </p:cNvPicPr>
          <p:nvPr userDrawn="1"/>
        </p:nvPicPr>
        <p:blipFill>
          <a:blip r:embed="rId14" cstate="print"/>
          <a:srcRect b="12663"/>
          <a:stretch>
            <a:fillRect/>
          </a:stretch>
        </p:blipFill>
        <p:spPr bwMode="auto">
          <a:xfrm>
            <a:off x="228600" y="265113"/>
            <a:ext cx="1271588" cy="2332037"/>
          </a:xfrm>
          <a:prstGeom prst="rect">
            <a:avLst/>
          </a:prstGeom>
          <a:noFill/>
        </p:spPr>
      </p:pic>
      <p:sp>
        <p:nvSpPr>
          <p:cNvPr id="16" name="Text Box 11"/>
          <p:cNvSpPr txBox="1">
            <a:spLocks noChangeArrowheads="1"/>
          </p:cNvSpPr>
          <p:nvPr userDrawn="1"/>
        </p:nvSpPr>
        <p:spPr bwMode="auto">
          <a:xfrm>
            <a:off x="0" y="2667000"/>
            <a:ext cx="1524000" cy="366713"/>
          </a:xfrm>
          <a:prstGeom prst="rect">
            <a:avLst/>
          </a:prstGeom>
          <a:noFill/>
          <a:ln w="9525">
            <a:noFill/>
            <a:miter lim="800000"/>
            <a:headEnd/>
            <a:tailEnd/>
          </a:ln>
          <a:effectLst/>
        </p:spPr>
        <p:txBody>
          <a:bodyPr>
            <a:spAutoFit/>
          </a:bodyPr>
          <a:lstStyle/>
          <a:p>
            <a:pPr>
              <a:spcBef>
                <a:spcPct val="50000"/>
              </a:spcBef>
              <a:buFontTx/>
              <a:buNone/>
            </a:pPr>
            <a:endParaRPr lang="en-US" sz="180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random/>
  </p:transition>
  <p:timing>
    <p:tnLst>
      <p:par>
        <p:cT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n.gov/dcs/3155.htm"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762001"/>
            <a:ext cx="6096000" cy="2820362"/>
          </a:xfrm>
        </p:spPr>
        <p:txBody>
          <a:bodyPr>
            <a:normAutofit fontScale="90000"/>
          </a:bodyPr>
          <a:lstStyle/>
          <a:p>
            <a:pPr lvl="0"/>
            <a:r>
              <a:rPr lang="en-US" dirty="0" smtClean="0"/>
              <a:t>Community Mental Health Center Request for Proposal </a:t>
            </a:r>
            <a:endParaRPr lang="en-US" dirty="0"/>
          </a:p>
        </p:txBody>
      </p:sp>
      <p:sp>
        <p:nvSpPr>
          <p:cNvPr id="3" name="Subtitle 2"/>
          <p:cNvSpPr>
            <a:spLocks noGrp="1"/>
          </p:cNvSpPr>
          <p:nvPr>
            <p:ph type="subTitle" idx="1"/>
          </p:nvPr>
        </p:nvSpPr>
        <p:spPr>
          <a:xfrm>
            <a:off x="2286000" y="3962400"/>
            <a:ext cx="6858000" cy="1143000"/>
          </a:xfrm>
        </p:spPr>
        <p:txBody>
          <a:bodyPr>
            <a:noAutofit/>
          </a:bodyPr>
          <a:lstStyle/>
          <a:p>
            <a:pPr algn="l"/>
            <a:r>
              <a:rPr lang="en-US" sz="2000" dirty="0" smtClean="0"/>
              <a:t>Department of Child Services, Services and Outcomes 1/19/15</a:t>
            </a:r>
            <a:endParaRPr lang="en-US" sz="2000" dirty="0"/>
          </a:p>
        </p:txBody>
      </p:sp>
      <p:pic>
        <p:nvPicPr>
          <p:cNvPr id="4" name="Picture 3" descr="DSClogo2.gif"/>
          <p:cNvPicPr>
            <a:picLocks noChangeAspect="1"/>
          </p:cNvPicPr>
          <p:nvPr/>
        </p:nvPicPr>
        <p:blipFill>
          <a:blip r:embed="rId2" cstate="print"/>
          <a:stretch>
            <a:fillRect/>
          </a:stretch>
        </p:blipFill>
        <p:spPr>
          <a:xfrm>
            <a:off x="228600" y="228600"/>
            <a:ext cx="2209800" cy="3276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71600" y="1481328"/>
            <a:ext cx="7315200" cy="4525963"/>
          </a:xfrm>
        </p:spPr>
        <p:txBody>
          <a:bodyPr/>
          <a:lstStyle/>
          <a:p>
            <a:r>
              <a:rPr lang="en-US" dirty="0" smtClean="0"/>
              <a:t>	</a:t>
            </a:r>
          </a:p>
          <a:p>
            <a:endParaRPr lang="en-US" b="1" dirty="0" smtClean="0"/>
          </a:p>
          <a:p>
            <a:pPr>
              <a:buNone/>
            </a:pPr>
            <a:r>
              <a:rPr lang="en-US" b="1" dirty="0" smtClean="0"/>
              <a:t>	</a:t>
            </a:r>
          </a:p>
          <a:p>
            <a:endParaRPr lang="en-US" dirty="0"/>
          </a:p>
        </p:txBody>
      </p:sp>
      <p:sp>
        <p:nvSpPr>
          <p:cNvPr id="3" name="Title 2"/>
          <p:cNvSpPr>
            <a:spLocks noGrp="1"/>
          </p:cNvSpPr>
          <p:nvPr>
            <p:ph type="title"/>
          </p:nvPr>
        </p:nvSpPr>
        <p:spPr>
          <a:xfrm>
            <a:off x="1828800" y="274638"/>
            <a:ext cx="6858000" cy="1143000"/>
          </a:xfrm>
        </p:spPr>
        <p:txBody>
          <a:bodyPr/>
          <a:lstStyle/>
          <a:p>
            <a:r>
              <a:rPr lang="en-US" dirty="0" smtClean="0"/>
              <a:t>Thank you! </a:t>
            </a:r>
            <a:endParaRPr lang="en-US" dirty="0"/>
          </a:p>
        </p:txBody>
      </p:sp>
    </p:spTree>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2600" y="-457200"/>
            <a:ext cx="6934200" cy="2209800"/>
          </a:xfrm>
        </p:spPr>
        <p:txBody>
          <a:bodyPr/>
          <a:lstStyle/>
          <a:p>
            <a:r>
              <a:rPr lang="en-US" dirty="0" smtClean="0"/>
              <a:t>Purpose of Webinar </a:t>
            </a:r>
            <a:endParaRPr lang="en-US" dirty="0"/>
          </a:p>
        </p:txBody>
      </p:sp>
      <p:sp>
        <p:nvSpPr>
          <p:cNvPr id="4" name="Content Placeholder 3"/>
          <p:cNvSpPr>
            <a:spLocks noGrp="1"/>
          </p:cNvSpPr>
          <p:nvPr>
            <p:ph idx="1"/>
          </p:nvPr>
        </p:nvSpPr>
        <p:spPr>
          <a:xfrm>
            <a:off x="1752600" y="1481328"/>
            <a:ext cx="6934200" cy="4525963"/>
          </a:xfrm>
        </p:spPr>
        <p:txBody>
          <a:bodyPr/>
          <a:lstStyle/>
          <a:p>
            <a:r>
              <a:rPr lang="en-US" dirty="0" smtClean="0"/>
              <a:t>Inform CMHC’s of RFP</a:t>
            </a:r>
          </a:p>
          <a:p>
            <a:r>
              <a:rPr lang="en-US" dirty="0" smtClean="0"/>
              <a:t>Walk through requirements of RFP</a:t>
            </a:r>
          </a:p>
          <a:p>
            <a:r>
              <a:rPr lang="en-US" dirty="0" smtClean="0"/>
              <a:t>Review milestones </a:t>
            </a:r>
            <a:endParaRPr lang="en-US" dirty="0"/>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28600"/>
            <a:ext cx="7086600" cy="838200"/>
          </a:xfrm>
        </p:spPr>
        <p:txBody>
          <a:bodyPr>
            <a:normAutofit/>
          </a:bodyPr>
          <a:lstStyle/>
          <a:p>
            <a:r>
              <a:rPr lang="en-US" sz="3600" dirty="0" smtClean="0"/>
              <a:t>RFP Documents </a:t>
            </a:r>
            <a:endParaRPr lang="en-US" sz="3600" dirty="0"/>
          </a:p>
        </p:txBody>
      </p:sp>
      <p:pic>
        <p:nvPicPr>
          <p:cNvPr id="3" name="Picture 3"/>
          <p:cNvPicPr>
            <a:picLocks noGrp="1" noChangeAspect="1" noChangeArrowheads="1"/>
          </p:cNvPicPr>
          <p:nvPr>
            <p:ph idx="1"/>
          </p:nvPr>
        </p:nvPicPr>
        <p:blipFill>
          <a:blip r:embed="rId2" cstate="print"/>
          <a:srcRect/>
          <a:stretch>
            <a:fillRect/>
          </a:stretch>
        </p:blipFill>
        <p:spPr bwMode="auto">
          <a:xfrm>
            <a:off x="1676400" y="914400"/>
            <a:ext cx="6661539" cy="4343400"/>
          </a:xfrm>
          <a:prstGeom prst="rect">
            <a:avLst/>
          </a:prstGeom>
          <a:noFill/>
          <a:ln w="9525">
            <a:noFill/>
            <a:miter lim="800000"/>
            <a:headEnd/>
            <a:tailEnd/>
          </a:ln>
        </p:spPr>
      </p:pic>
      <p:sp>
        <p:nvSpPr>
          <p:cNvPr id="8" name="Rectangle 7"/>
          <p:cNvSpPr/>
          <p:nvPr/>
        </p:nvSpPr>
        <p:spPr>
          <a:xfrm>
            <a:off x="1600200" y="5486400"/>
            <a:ext cx="6248400" cy="1040285"/>
          </a:xfrm>
          <a:prstGeom prst="rect">
            <a:avLst/>
          </a:prstGeom>
        </p:spPr>
        <p:txBody>
          <a:bodyPr wrap="square">
            <a:spAutoFit/>
          </a:bodyPr>
          <a:lstStyle/>
          <a:p>
            <a:pPr>
              <a:buNone/>
            </a:pPr>
            <a:r>
              <a:rPr lang="en-US" sz="2800" dirty="0" smtClean="0">
                <a:hlinkClick r:id="rId3"/>
              </a:rPr>
              <a:t>http://www.in.gov/dcs/3155.htm</a:t>
            </a:r>
            <a:endParaRPr lang="en-US" sz="2800" dirty="0" smtClean="0"/>
          </a:p>
          <a:p>
            <a:pPr>
              <a:buNone/>
            </a:pPr>
            <a:endParaRPr lang="en-US" sz="2800" dirty="0"/>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457200"/>
          </a:xfrm>
        </p:spPr>
        <p:txBody>
          <a:bodyPr>
            <a:noAutofit/>
          </a:bodyPr>
          <a:lstStyle/>
          <a:p>
            <a:r>
              <a:rPr lang="en-US" sz="3600" dirty="0" smtClean="0"/>
              <a:t/>
            </a:r>
            <a:br>
              <a:rPr lang="en-US" sz="3600" dirty="0" smtClean="0"/>
            </a:br>
            <a:r>
              <a:rPr lang="en-US" sz="3600" dirty="0" smtClean="0"/>
              <a:t>Purpose of RFP and Services</a:t>
            </a:r>
            <a:endParaRPr lang="en-US" sz="3600" dirty="0"/>
          </a:p>
        </p:txBody>
      </p:sp>
      <p:sp>
        <p:nvSpPr>
          <p:cNvPr id="2" name="Content Placeholder 1"/>
          <p:cNvSpPr>
            <a:spLocks noGrp="1"/>
          </p:cNvSpPr>
          <p:nvPr>
            <p:ph sz="quarter" idx="2"/>
          </p:nvPr>
        </p:nvSpPr>
        <p:spPr>
          <a:xfrm>
            <a:off x="457200" y="2438400"/>
            <a:ext cx="4040188" cy="4191000"/>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endParaRPr lang="en-US" sz="2200" dirty="0" smtClean="0"/>
          </a:p>
          <a:p>
            <a:r>
              <a:rPr lang="en-US" sz="2200" dirty="0" err="1" smtClean="0"/>
              <a:t>Homebased</a:t>
            </a:r>
            <a:r>
              <a:rPr lang="en-US" sz="2200" dirty="0" smtClean="0"/>
              <a:t> Family Centered Casework</a:t>
            </a:r>
          </a:p>
          <a:p>
            <a:r>
              <a:rPr lang="en-US" sz="2200" dirty="0" err="1" smtClean="0"/>
              <a:t>Homebased</a:t>
            </a:r>
            <a:r>
              <a:rPr lang="en-US" sz="2200" dirty="0" smtClean="0"/>
              <a:t> Family Centered Therapy</a:t>
            </a:r>
          </a:p>
          <a:p>
            <a:r>
              <a:rPr lang="en-US" sz="2200" dirty="0" smtClean="0"/>
              <a:t>Homemaker/Parent Aid</a:t>
            </a:r>
          </a:p>
          <a:p>
            <a:r>
              <a:rPr lang="en-US" sz="2200" dirty="0" smtClean="0"/>
              <a:t>CHINS Parent Support</a:t>
            </a:r>
          </a:p>
          <a:p>
            <a:r>
              <a:rPr lang="en-US" sz="2200" dirty="0" smtClean="0"/>
              <a:t>Clinic based Counseling</a:t>
            </a:r>
          </a:p>
          <a:p>
            <a:r>
              <a:rPr lang="en-US" sz="2200" dirty="0" smtClean="0"/>
              <a:t>Diagnostic and Evaluation Services</a:t>
            </a:r>
          </a:p>
          <a:p>
            <a:r>
              <a:rPr lang="en-US" sz="2200" dirty="0" smtClean="0"/>
              <a:t>Parent Education</a:t>
            </a:r>
          </a:p>
          <a:p>
            <a:r>
              <a:rPr lang="en-US" sz="2200" dirty="0" smtClean="0"/>
              <a:t>Parenting family Functional Assessments</a:t>
            </a:r>
          </a:p>
          <a:p>
            <a:r>
              <a:rPr lang="en-US" sz="2200" dirty="0" smtClean="0"/>
              <a:t>Sex Offender Treatment</a:t>
            </a:r>
          </a:p>
          <a:p>
            <a:endParaRPr lang="en-US" sz="1800" dirty="0" smtClean="0"/>
          </a:p>
          <a:p>
            <a:endParaRPr lang="en-US" sz="1800" dirty="0"/>
          </a:p>
        </p:txBody>
      </p:sp>
      <p:sp>
        <p:nvSpPr>
          <p:cNvPr id="6" name="Content Placeholder 5"/>
          <p:cNvSpPr>
            <a:spLocks noGrp="1"/>
          </p:cNvSpPr>
          <p:nvPr>
            <p:ph sz="quarter" idx="4"/>
          </p:nvPr>
        </p:nvSpPr>
        <p:spPr>
          <a:xfrm>
            <a:off x="4645025" y="2438400"/>
            <a:ext cx="4041775" cy="4191000"/>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endParaRPr lang="en-US" sz="2200" dirty="0" smtClean="0"/>
          </a:p>
          <a:p>
            <a:r>
              <a:rPr lang="en-US" sz="2200" dirty="0" smtClean="0"/>
              <a:t>Tutoring/Literacy Classes</a:t>
            </a:r>
          </a:p>
          <a:p>
            <a:r>
              <a:rPr lang="en-US" sz="2200" dirty="0" smtClean="0"/>
              <a:t>Visitation Facilitation</a:t>
            </a:r>
          </a:p>
          <a:p>
            <a:r>
              <a:rPr lang="en-US" sz="2200" dirty="0" smtClean="0"/>
              <a:t>Detoxification</a:t>
            </a:r>
          </a:p>
          <a:p>
            <a:r>
              <a:rPr lang="en-US" sz="2200" dirty="0" smtClean="0"/>
              <a:t>Residential Substance Use Treatment</a:t>
            </a:r>
          </a:p>
          <a:p>
            <a:r>
              <a:rPr lang="en-US" sz="2200" dirty="0" smtClean="0"/>
              <a:t>Substance Use Disorder Assessment</a:t>
            </a:r>
          </a:p>
          <a:p>
            <a:r>
              <a:rPr lang="en-US" sz="2200" dirty="0" smtClean="0"/>
              <a:t>Substance Use Outpatient Treatment</a:t>
            </a:r>
          </a:p>
          <a:p>
            <a:r>
              <a:rPr lang="en-US" sz="2200" dirty="0" smtClean="0"/>
              <a:t>Children’s Mental Health Initiative</a:t>
            </a:r>
          </a:p>
          <a:p>
            <a:r>
              <a:rPr lang="en-US" sz="2200" dirty="0" smtClean="0"/>
              <a:t>SOBRIETY TREATMENT AND RECOVERY TEAMS (START)-Pilot in limited areas</a:t>
            </a:r>
          </a:p>
          <a:p>
            <a:endParaRPr lang="en-US" dirty="0"/>
          </a:p>
        </p:txBody>
      </p:sp>
      <p:sp>
        <p:nvSpPr>
          <p:cNvPr id="7" name="TextBox 6"/>
          <p:cNvSpPr txBox="1"/>
          <p:nvPr/>
        </p:nvSpPr>
        <p:spPr>
          <a:xfrm>
            <a:off x="0" y="762000"/>
            <a:ext cx="8686800" cy="1682512"/>
          </a:xfrm>
          <a:prstGeom prst="rect">
            <a:avLst/>
          </a:prstGeom>
          <a:noFill/>
        </p:spPr>
        <p:txBody>
          <a:bodyPr wrap="square" rtlCol="0">
            <a:spAutoFit/>
          </a:bodyPr>
          <a:lstStyle/>
          <a:p>
            <a:pPr marL="365760" lvl="1" indent="-256032">
              <a:spcBef>
                <a:spcPts val="400"/>
              </a:spcBef>
              <a:buSzPct val="68000"/>
              <a:buNone/>
            </a:pPr>
            <a:r>
              <a:rPr lang="en-US" sz="1800" dirty="0" smtClean="0"/>
              <a:t>	</a:t>
            </a:r>
            <a:r>
              <a:rPr lang="en-US" sz="2000" dirty="0" smtClean="0"/>
              <a:t>The purpose of this RFP is to select Certified Community Mental Health Centers that can satisfy the DCS need for the provision of a comprehensive array of child welfare services to all 18 regions and the corresponding 92 local offices in the State. </a:t>
            </a:r>
          </a:p>
          <a:p>
            <a:pPr marL="365760" lvl="1" indent="-256032">
              <a:spcBef>
                <a:spcPts val="400"/>
              </a:spcBef>
              <a:buSzPct val="68000"/>
              <a:buNone/>
            </a:pPr>
            <a:r>
              <a:rPr lang="en-US" sz="2000" dirty="0" smtClean="0"/>
              <a:t>	</a:t>
            </a:r>
            <a:r>
              <a:rPr lang="en-US" sz="2000" b="1" dirty="0" smtClean="0"/>
              <a:t>Contract period: </a:t>
            </a:r>
            <a:r>
              <a:rPr lang="en-US" sz="2000" dirty="0" smtClean="0"/>
              <a:t>7/1/15-6/30/17</a:t>
            </a:r>
          </a:p>
        </p:txBody>
      </p:sp>
    </p:spTree>
  </p:cSld>
  <p:clrMapOvr>
    <a:masterClrMapping/>
  </p:clrMapOvr>
  <p:transition>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47800" y="609600"/>
            <a:ext cx="7543800" cy="6019800"/>
          </a:xfrm>
        </p:spPr>
        <p:txBody>
          <a:bodyPr>
            <a:normAutofit fontScale="47500" lnSpcReduction="20000"/>
          </a:bodyPr>
          <a:lstStyle/>
          <a:p>
            <a:endParaRPr lang="en-US" sz="3600" dirty="0" smtClean="0"/>
          </a:p>
          <a:p>
            <a:r>
              <a:rPr lang="en-US" sz="4200" dirty="0" smtClean="0"/>
              <a:t>Methods of payment: Medicaid Clinic Option (MCO), Medicaid Rehabilitation Option (MRO) and Department of Child Services (DCS). </a:t>
            </a:r>
          </a:p>
          <a:p>
            <a:endParaRPr lang="en-US" sz="4200" dirty="0" smtClean="0"/>
          </a:p>
          <a:p>
            <a:r>
              <a:rPr lang="en-US" sz="4200" dirty="0" smtClean="0"/>
              <a:t>It is the responsibility of the service provider to utilize Medicaid for Medicaid eligible services prior to seeking DCS funding.  It is expected that clients and families will receive services that are medically necessary as well as services to fully address child safety and family functioning regardless of the funding source.  </a:t>
            </a:r>
          </a:p>
          <a:p>
            <a:endParaRPr lang="en-US" sz="4200" dirty="0" smtClean="0"/>
          </a:p>
          <a:p>
            <a:r>
              <a:rPr lang="en-US" sz="4200" dirty="0" smtClean="0"/>
              <a:t>The CMHC should assist clients in their application to enroll in Medicaid.  It is expected that the CMHC utilize Medicaid funding for all eligible services, and to know which services are billable to Medicaid.  DCS will make payment for authorized services that cannot be billed to Medicaid.</a:t>
            </a:r>
          </a:p>
          <a:p>
            <a:endParaRPr lang="en-US" sz="4200" dirty="0" smtClean="0"/>
          </a:p>
          <a:p>
            <a:r>
              <a:rPr lang="en-US" sz="4200" dirty="0" smtClean="0"/>
              <a:t>It is the CMHC’s responsibility to ensure their staff meet the minimum qualifications of the DCS service standards.  </a:t>
            </a:r>
          </a:p>
          <a:p>
            <a:endParaRPr lang="en-US" dirty="0"/>
          </a:p>
        </p:txBody>
      </p:sp>
      <p:sp>
        <p:nvSpPr>
          <p:cNvPr id="3" name="Title 2"/>
          <p:cNvSpPr>
            <a:spLocks noGrp="1"/>
          </p:cNvSpPr>
          <p:nvPr>
            <p:ph type="title"/>
          </p:nvPr>
        </p:nvSpPr>
        <p:spPr>
          <a:xfrm>
            <a:off x="1447800" y="0"/>
            <a:ext cx="7696200" cy="1066800"/>
          </a:xfrm>
        </p:spPr>
        <p:txBody>
          <a:bodyPr>
            <a:normAutofit/>
          </a:bodyPr>
          <a:lstStyle/>
          <a:p>
            <a:r>
              <a:rPr lang="en-US" dirty="0" smtClean="0"/>
              <a:t>Regarding Access to Services </a:t>
            </a:r>
            <a:endParaRPr lang="en-US" dirty="0"/>
          </a:p>
        </p:txBody>
      </p:sp>
    </p:spTree>
  </p:cSld>
  <p:clrMapOvr>
    <a:masterClrMapping/>
  </p:clrMapOvr>
  <p:transition>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0" y="1066800"/>
            <a:ext cx="7086600" cy="4940491"/>
          </a:xfrm>
        </p:spPr>
        <p:txBody>
          <a:bodyPr>
            <a:normAutofit fontScale="85000" lnSpcReduction="20000"/>
          </a:bodyPr>
          <a:lstStyle/>
          <a:p>
            <a:pPr marL="365760" lvl="1" indent="-256032">
              <a:spcBef>
                <a:spcPts val="400"/>
              </a:spcBef>
              <a:buSzPct val="68000"/>
              <a:buFont typeface="Wingdings 3"/>
              <a:buChar char=""/>
            </a:pPr>
            <a:r>
              <a:rPr lang="en-US" dirty="0" smtClean="0"/>
              <a:t>The Children’s Mental Health Initiative (CMHI) is an initiative to provide services to children who do not have formal involvement with the child welfare system, but due to their behavioral health needs, require services to maintain safely in their home and community.</a:t>
            </a:r>
          </a:p>
          <a:p>
            <a:pPr>
              <a:buNone/>
            </a:pPr>
            <a:r>
              <a:rPr lang="en-US" dirty="0" smtClean="0"/>
              <a:t> </a:t>
            </a:r>
          </a:p>
          <a:p>
            <a:pPr lvl="1"/>
            <a:r>
              <a:rPr lang="en-US" dirty="0" smtClean="0"/>
              <a:t>Assessment for eligibility </a:t>
            </a:r>
          </a:p>
          <a:p>
            <a:pPr lvl="1"/>
            <a:r>
              <a:rPr lang="en-US" dirty="0" smtClean="0"/>
              <a:t>Wraparound Facilitation</a:t>
            </a:r>
          </a:p>
          <a:p>
            <a:pPr lvl="1"/>
            <a:r>
              <a:rPr lang="en-US" dirty="0" smtClean="0"/>
              <a:t>Habilitation</a:t>
            </a:r>
          </a:p>
          <a:p>
            <a:pPr lvl="1"/>
            <a:r>
              <a:rPr lang="en-US" dirty="0" smtClean="0"/>
              <a:t>Respite</a:t>
            </a:r>
          </a:p>
          <a:p>
            <a:pPr lvl="1"/>
            <a:r>
              <a:rPr lang="en-US" dirty="0" smtClean="0"/>
              <a:t>Family Support and Training for the Unpaid Caregiver</a:t>
            </a:r>
          </a:p>
          <a:p>
            <a:pPr lvl="1"/>
            <a:r>
              <a:rPr lang="en-US" dirty="0" smtClean="0"/>
              <a:t>Behavioral health services as defined under Medicaid Rehabilitation Option</a:t>
            </a:r>
          </a:p>
          <a:p>
            <a:pPr lvl="1"/>
            <a:r>
              <a:rPr lang="en-US" dirty="0" smtClean="0"/>
              <a:t>Behavioral health services as defined under Medicaid Clinic Option</a:t>
            </a:r>
          </a:p>
          <a:p>
            <a:pPr lvl="1"/>
            <a:r>
              <a:rPr lang="en-US" dirty="0" smtClean="0"/>
              <a:t>Other necessary client specific services </a:t>
            </a:r>
          </a:p>
        </p:txBody>
      </p:sp>
      <p:sp>
        <p:nvSpPr>
          <p:cNvPr id="2" name="Title 1"/>
          <p:cNvSpPr>
            <a:spLocks noGrp="1"/>
          </p:cNvSpPr>
          <p:nvPr>
            <p:ph type="title"/>
          </p:nvPr>
        </p:nvSpPr>
        <p:spPr>
          <a:xfrm>
            <a:off x="1752600" y="274638"/>
            <a:ext cx="7391400" cy="1143000"/>
          </a:xfrm>
        </p:spPr>
        <p:txBody>
          <a:bodyPr>
            <a:noAutofit/>
          </a:bodyPr>
          <a:lstStyle/>
          <a:p>
            <a:r>
              <a:rPr lang="en-US" sz="3600" dirty="0" smtClean="0"/>
              <a:t>CMHI</a:t>
            </a:r>
            <a:br>
              <a:rPr lang="en-US" sz="3600" dirty="0" smtClean="0"/>
            </a:br>
            <a:endParaRPr lang="en-US" sz="3600" dirty="0"/>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76400" y="274638"/>
            <a:ext cx="7010400" cy="1143000"/>
          </a:xfrm>
        </p:spPr>
        <p:txBody>
          <a:bodyPr/>
          <a:lstStyle/>
          <a:p>
            <a:r>
              <a:rPr lang="en-US" dirty="0" smtClean="0"/>
              <a:t>RFP Attachments </a:t>
            </a:r>
            <a:endParaRPr lang="en-US" dirty="0"/>
          </a:p>
        </p:txBody>
      </p:sp>
      <p:pic>
        <p:nvPicPr>
          <p:cNvPr id="2051" name="Picture 3"/>
          <p:cNvPicPr>
            <a:picLocks noGrp="1" noChangeAspect="1" noChangeArrowheads="1"/>
          </p:cNvPicPr>
          <p:nvPr>
            <p:ph idx="1"/>
          </p:nvPr>
        </p:nvPicPr>
        <p:blipFill>
          <a:blip r:embed="rId2" cstate="print"/>
          <a:srcRect/>
          <a:stretch>
            <a:fillRect/>
          </a:stretch>
        </p:blipFill>
        <p:spPr bwMode="auto">
          <a:xfrm>
            <a:off x="1676400" y="1143000"/>
            <a:ext cx="6781799" cy="5181600"/>
          </a:xfrm>
          <a:prstGeom prst="rect">
            <a:avLst/>
          </a:prstGeom>
          <a:noFill/>
          <a:ln w="9525">
            <a:noFill/>
            <a:miter lim="800000"/>
            <a:headEnd/>
            <a:tailEnd/>
          </a:ln>
        </p:spPr>
      </p:pic>
    </p:spTree>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143000"/>
            <a:ext cx="7772400" cy="5486400"/>
          </a:xfrm>
        </p:spPr>
        <p:txBody>
          <a:bodyPr>
            <a:normAutofit lnSpcReduction="10000"/>
          </a:bodyPr>
          <a:lstStyle/>
          <a:p>
            <a:pPr>
              <a:buNone/>
            </a:pPr>
            <a:r>
              <a:rPr lang="en-US" sz="2000" b="1" dirty="0" smtClean="0"/>
              <a:t>	Key RFP Dates</a:t>
            </a:r>
          </a:p>
          <a:p>
            <a:r>
              <a:rPr lang="en-US" sz="2000" dirty="0" smtClean="0"/>
              <a:t>Issue of RFP: January 13, 2015</a:t>
            </a:r>
          </a:p>
          <a:p>
            <a:r>
              <a:rPr lang="en-US" sz="2000" dirty="0" smtClean="0"/>
              <a:t>Questions due to DCS: January 26, 2015 10am EST</a:t>
            </a:r>
          </a:p>
          <a:p>
            <a:r>
              <a:rPr lang="en-US" sz="2000" dirty="0" smtClean="0"/>
              <a:t>Responses to questions posted to website: February 9, 2015</a:t>
            </a:r>
          </a:p>
          <a:p>
            <a:r>
              <a:rPr lang="en-US" sz="2000" dirty="0" smtClean="0"/>
              <a:t>Submission of Proposals: Original signed hard copy postmarked by February 23, 2015</a:t>
            </a:r>
          </a:p>
          <a:p>
            <a:endParaRPr lang="en-US" sz="2000" dirty="0" smtClean="0"/>
          </a:p>
          <a:p>
            <a:pPr>
              <a:buNone/>
            </a:pPr>
            <a:r>
              <a:rPr lang="en-US" sz="2000" b="1" dirty="0" smtClean="0"/>
              <a:t>	The following timeline is only an illustration of the RFP process. The dates associated with each step are not to be considered binding. Due to the unpredictable nature of the evaluation period, these dates are commonly subject to change. </a:t>
            </a:r>
          </a:p>
          <a:p>
            <a:r>
              <a:rPr lang="en-US" sz="2000" dirty="0" smtClean="0"/>
              <a:t> Notification of Awards: May 1, 2015</a:t>
            </a:r>
          </a:p>
          <a:p>
            <a:r>
              <a:rPr lang="en-US" sz="2000" dirty="0" smtClean="0"/>
              <a:t> Contract Start Date: July 1, 2015</a:t>
            </a:r>
          </a:p>
          <a:p>
            <a:r>
              <a:rPr lang="en-US" sz="2000" dirty="0" smtClean="0"/>
              <a:t> Contract End Date: June 30, 2017</a:t>
            </a:r>
          </a:p>
          <a:p>
            <a:pPr>
              <a:buNone/>
            </a:pPr>
            <a:r>
              <a:rPr lang="en-US" sz="2000" dirty="0" smtClean="0"/>
              <a:t> </a:t>
            </a:r>
          </a:p>
          <a:p>
            <a:pPr>
              <a:buNone/>
            </a:pPr>
            <a:endParaRPr lang="en-US" sz="2000" dirty="0">
              <a:latin typeface="+mj-lt"/>
            </a:endParaRPr>
          </a:p>
        </p:txBody>
      </p:sp>
      <p:sp>
        <p:nvSpPr>
          <p:cNvPr id="2" name="Title 1"/>
          <p:cNvSpPr>
            <a:spLocks noGrp="1"/>
          </p:cNvSpPr>
          <p:nvPr>
            <p:ph type="title"/>
          </p:nvPr>
        </p:nvSpPr>
        <p:spPr>
          <a:xfrm>
            <a:off x="1676400" y="274638"/>
            <a:ext cx="7315200" cy="1020762"/>
          </a:xfrm>
        </p:spPr>
        <p:txBody>
          <a:bodyPr>
            <a:normAutofit fontScale="90000"/>
          </a:bodyPr>
          <a:lstStyle/>
          <a:p>
            <a:r>
              <a:rPr lang="en-US" sz="4400" dirty="0" smtClean="0"/>
              <a:t>RFP Milestones</a:t>
            </a:r>
            <a:r>
              <a:rPr lang="en-US" sz="3600" dirty="0" smtClean="0"/>
              <a:t/>
            </a:r>
            <a:br>
              <a:rPr lang="en-US" sz="3600" dirty="0" smtClean="0"/>
            </a:br>
            <a:endParaRPr lang="en-US" sz="3600" dirty="0"/>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0" y="1481328"/>
            <a:ext cx="7162800" cy="4525963"/>
          </a:xfrm>
        </p:spPr>
        <p:txBody>
          <a:bodyPr>
            <a:normAutofit fontScale="85000" lnSpcReduction="20000"/>
          </a:bodyPr>
          <a:lstStyle/>
          <a:p>
            <a:r>
              <a:rPr lang="en-US" dirty="0" smtClean="0"/>
              <a:t>The provider agrees to comply with the assurances</a:t>
            </a:r>
          </a:p>
          <a:p>
            <a:r>
              <a:rPr lang="en-US" dirty="0" smtClean="0"/>
              <a:t>The provider agrees to comply with the sample contract</a:t>
            </a:r>
          </a:p>
          <a:p>
            <a:r>
              <a:rPr lang="en-US" dirty="0" smtClean="0"/>
              <a:t>The provider agrees to comply with the Child Welfare Principles</a:t>
            </a:r>
          </a:p>
          <a:p>
            <a:r>
              <a:rPr lang="en-US" dirty="0" smtClean="0"/>
              <a:t>The provider agrees to comply with the service standards</a:t>
            </a:r>
          </a:p>
          <a:p>
            <a:r>
              <a:rPr lang="en-US" dirty="0" smtClean="0"/>
              <a:t>The provider agrees to provide Home Based Family Centered Casework Services, Home Based Family Centered Therapy, Counseling, Diagnostic and Evaluation Services, Substance Use Disorder Assessment and Substance Use Outpatient Treatment within the provider’s service area.</a:t>
            </a:r>
          </a:p>
          <a:p>
            <a:endParaRPr lang="en-US" dirty="0"/>
          </a:p>
        </p:txBody>
      </p:sp>
      <p:sp>
        <p:nvSpPr>
          <p:cNvPr id="3" name="Title 2"/>
          <p:cNvSpPr>
            <a:spLocks noGrp="1"/>
          </p:cNvSpPr>
          <p:nvPr>
            <p:ph type="title"/>
          </p:nvPr>
        </p:nvSpPr>
        <p:spPr>
          <a:xfrm>
            <a:off x="1524000" y="274638"/>
            <a:ext cx="7162800" cy="1143000"/>
          </a:xfrm>
        </p:spPr>
        <p:txBody>
          <a:bodyPr/>
          <a:lstStyle/>
          <a:p>
            <a:r>
              <a:rPr lang="en-US" dirty="0" smtClean="0"/>
              <a:t>Application Letter</a:t>
            </a:r>
            <a:endParaRPr lang="en-US" dirty="0"/>
          </a:p>
        </p:txBody>
      </p:sp>
    </p:spTree>
  </p:cSld>
  <p:clrMapOvr>
    <a:masterClrMapping/>
  </p:clrMapOvr>
  <p:transition>
    <p:random/>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9237</TotalTime>
  <Words>420</Words>
  <Application>Microsoft Office PowerPoint</Application>
  <PresentationFormat>On-screen Show (4:3)</PresentationFormat>
  <Paragraphs>73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Community Mental Health Center Request for Proposal </vt:lpstr>
      <vt:lpstr>Purpose of Webinar </vt:lpstr>
      <vt:lpstr>RFP Documents </vt:lpstr>
      <vt:lpstr> Purpose of RFP and Services</vt:lpstr>
      <vt:lpstr>Regarding Access to Services </vt:lpstr>
      <vt:lpstr>CMHI </vt:lpstr>
      <vt:lpstr>RFP Attachments </vt:lpstr>
      <vt:lpstr>RFP Milestones </vt:lpstr>
      <vt:lpstr>Application Letter</vt:lpstr>
      <vt:lpstr>Thank you! </vt:lpstr>
    </vt:vector>
  </TitlesOfParts>
  <Company>FSSA - State of Indiana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Christine Freiman</dc:creator>
  <cp:lastModifiedBy>mlammert</cp:lastModifiedBy>
  <cp:revision>700</cp:revision>
  <dcterms:created xsi:type="dcterms:W3CDTF">2005-05-18T20:13:33Z</dcterms:created>
  <dcterms:modified xsi:type="dcterms:W3CDTF">2015-01-21T20:12:23Z</dcterms:modified>
</cp:coreProperties>
</file>