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59"/>
  </p:notesMasterIdLst>
  <p:handoutMasterIdLst>
    <p:handoutMasterId r:id="rId60"/>
  </p:handoutMasterIdLst>
  <p:sldIdLst>
    <p:sldId id="256" r:id="rId2"/>
    <p:sldId id="293" r:id="rId3"/>
    <p:sldId id="294" r:id="rId4"/>
    <p:sldId id="295" r:id="rId5"/>
    <p:sldId id="296" r:id="rId6"/>
    <p:sldId id="297" r:id="rId7"/>
    <p:sldId id="257" r:id="rId8"/>
    <p:sldId id="258" r:id="rId9"/>
    <p:sldId id="259" r:id="rId10"/>
    <p:sldId id="260" r:id="rId11"/>
    <p:sldId id="261" r:id="rId12"/>
    <p:sldId id="262" r:id="rId13"/>
    <p:sldId id="298" r:id="rId14"/>
    <p:sldId id="263" r:id="rId15"/>
    <p:sldId id="264" r:id="rId16"/>
    <p:sldId id="265" r:id="rId17"/>
    <p:sldId id="266" r:id="rId18"/>
    <p:sldId id="267" r:id="rId19"/>
    <p:sldId id="268" r:id="rId20"/>
    <p:sldId id="269" r:id="rId21"/>
    <p:sldId id="271" r:id="rId22"/>
    <p:sldId id="299" r:id="rId23"/>
    <p:sldId id="300" r:id="rId24"/>
    <p:sldId id="270"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312" r:id="rId47"/>
    <p:sldId id="301" r:id="rId48"/>
    <p:sldId id="302" r:id="rId49"/>
    <p:sldId id="303" r:id="rId50"/>
    <p:sldId id="304" r:id="rId51"/>
    <p:sldId id="311" r:id="rId52"/>
    <p:sldId id="305" r:id="rId53"/>
    <p:sldId id="306" r:id="rId54"/>
    <p:sldId id="307" r:id="rId55"/>
    <p:sldId id="308" r:id="rId56"/>
    <p:sldId id="309" r:id="rId57"/>
    <p:sldId id="310" r:id="rId5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37" autoAdjust="0"/>
  </p:normalViewPr>
  <p:slideViewPr>
    <p:cSldViewPr>
      <p:cViewPr varScale="1">
        <p:scale>
          <a:sx n="86" d="100"/>
          <a:sy n="86" d="100"/>
        </p:scale>
        <p:origin x="-14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20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47206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47206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47206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1BD902C8-4806-4369-924B-B622B9CE306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46080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460804"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46080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0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46080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8D8C32A-4D8F-47B7-9FBA-6565047E659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E4515-F14B-4688-9916-A7E6816A98E0}" type="slidenum">
              <a:rPr lang="en-US"/>
              <a:pPr/>
              <a:t>1</a:t>
            </a:fld>
            <a:endParaRPr lang="en-US"/>
          </a:p>
        </p:txBody>
      </p:sp>
      <p:sp>
        <p:nvSpPr>
          <p:cNvPr id="461826" name="Rectangle 2"/>
          <p:cNvSpPr>
            <a:spLocks noRo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171D4-92B1-406E-831E-672876CAB602}" type="slidenum">
              <a:rPr lang="en-US"/>
              <a:pPr/>
              <a:t>14</a:t>
            </a:fld>
            <a:endParaRPr lang="en-US"/>
          </a:p>
        </p:txBody>
      </p:sp>
      <p:sp>
        <p:nvSpPr>
          <p:cNvPr id="502786" name="Rectangle 2"/>
          <p:cNvSpPr>
            <a:spLocks noRot="1" noChangeArrowheads="1" noTextEdit="1"/>
          </p:cNvSpPr>
          <p:nvPr>
            <p:ph type="sldImg"/>
          </p:nvPr>
        </p:nvSpPr>
        <p:spPr>
          <a:ln/>
        </p:spPr>
      </p:sp>
      <p:sp>
        <p:nvSpPr>
          <p:cNvPr id="502787" name="Rectangle 3"/>
          <p:cNvSpPr>
            <a:spLocks noGrp="1" noChangeArrowheads="1"/>
          </p:cNvSpPr>
          <p:nvPr>
            <p:ph type="body" idx="1"/>
          </p:nvPr>
        </p:nvSpPr>
        <p:spPr/>
        <p:txBody>
          <a:bodyPr/>
          <a:lstStyle/>
          <a:p>
            <a:r>
              <a:rPr lang="en-US"/>
              <a:t>Teen will choose to adapt to social and academic requirements or not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03AA1-86B8-4E28-BAC1-69DC6D99993E}" type="slidenum">
              <a:rPr lang="en-US"/>
              <a:pPr/>
              <a:t>15</a:t>
            </a:fld>
            <a:endParaRPr lang="en-US"/>
          </a:p>
        </p:txBody>
      </p:sp>
      <p:sp>
        <p:nvSpPr>
          <p:cNvPr id="506882" name="Rectangle 2"/>
          <p:cNvSpPr>
            <a:spLocks noRot="1" noChangeArrowheads="1" noTextEdit="1"/>
          </p:cNvSpPr>
          <p:nvPr>
            <p:ph type="sldImg"/>
          </p:nvPr>
        </p:nvSpPr>
        <p:spPr>
          <a:ln/>
        </p:spPr>
      </p:sp>
      <p:sp>
        <p:nvSpPr>
          <p:cNvPr id="506883" name="Rectangle 3"/>
          <p:cNvSpPr>
            <a:spLocks noGrp="1" noChangeArrowheads="1"/>
          </p:cNvSpPr>
          <p:nvPr>
            <p:ph type="body" idx="1"/>
          </p:nvPr>
        </p:nvSpPr>
        <p:spPr/>
        <p:txBody>
          <a:bodyPr/>
          <a:lstStyle/>
          <a:p>
            <a:r>
              <a:rPr lang="en-US"/>
              <a:t>Any additional input from group?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748F2-97EE-4F65-A002-4393F84F6018}" type="slidenum">
              <a:rPr lang="en-US"/>
              <a:pPr/>
              <a:t>20</a:t>
            </a:fld>
            <a:endParaRPr lang="en-US"/>
          </a:p>
        </p:txBody>
      </p:sp>
      <p:sp>
        <p:nvSpPr>
          <p:cNvPr id="503810" name="Rectangle 2"/>
          <p:cNvSpPr>
            <a:spLocks noRot="1" noChangeArrowheads="1" noTextEdit="1"/>
          </p:cNvSpPr>
          <p:nvPr>
            <p:ph type="sldImg"/>
          </p:nvPr>
        </p:nvSpPr>
        <p:spPr>
          <a:ln/>
        </p:spPr>
      </p:sp>
      <p:sp>
        <p:nvSpPr>
          <p:cNvPr id="503811" name="Rectangle 3"/>
          <p:cNvSpPr>
            <a:spLocks noGrp="1" noChangeArrowheads="1"/>
          </p:cNvSpPr>
          <p:nvPr>
            <p:ph type="body" idx="1"/>
          </p:nvPr>
        </p:nvSpPr>
        <p:spPr/>
        <p:txBody>
          <a:bodyPr/>
          <a:lstStyle/>
          <a:p>
            <a:r>
              <a:rPr lang="en-US"/>
              <a:t>Some young men may have developed facial hair prior to this age-again dependent on individual child development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F8D0E-D70E-44AA-ACCC-53A77DF0F79E}" type="slidenum">
              <a:rPr lang="en-US"/>
              <a:pPr/>
              <a:t>24</a:t>
            </a:fld>
            <a:endParaRPr lang="en-US"/>
          </a:p>
        </p:txBody>
      </p:sp>
      <p:sp>
        <p:nvSpPr>
          <p:cNvPr id="504834" name="Rectangle 2"/>
          <p:cNvSpPr>
            <a:spLocks noRot="1" noChangeArrowheads="1" noTextEdit="1"/>
          </p:cNvSpPr>
          <p:nvPr>
            <p:ph type="sldImg"/>
          </p:nvPr>
        </p:nvSpPr>
        <p:spPr>
          <a:ln/>
        </p:spPr>
      </p:sp>
      <p:sp>
        <p:nvSpPr>
          <p:cNvPr id="504835" name="Rectangle 3"/>
          <p:cNvSpPr>
            <a:spLocks noGrp="1" noChangeArrowheads="1"/>
          </p:cNvSpPr>
          <p:nvPr>
            <p:ph type="body" idx="1"/>
          </p:nvPr>
        </p:nvSpPr>
        <p:spPr/>
        <p:txBody>
          <a:bodyPr/>
          <a:lstStyle/>
          <a:p>
            <a:r>
              <a:rPr lang="en-US"/>
              <a:t>Remember! INTEGRATED EXPERIENCE!</a:t>
            </a:r>
          </a:p>
          <a:p>
            <a:r>
              <a:rPr lang="en-US"/>
              <a:t>Any additional input from group?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D9CD7-50D2-4BE1-863E-6952B25D4C58}" type="slidenum">
              <a:rPr lang="en-US"/>
              <a:pPr/>
              <a:t>31</a:t>
            </a:fld>
            <a:endParaRPr lang="en-US"/>
          </a:p>
        </p:txBody>
      </p:sp>
      <p:sp>
        <p:nvSpPr>
          <p:cNvPr id="505858" name="Rectangle 2"/>
          <p:cNvSpPr>
            <a:spLocks noRot="1" noChangeArrowheads="1" noTextEdit="1"/>
          </p:cNvSpPr>
          <p:nvPr>
            <p:ph type="sldImg"/>
          </p:nvPr>
        </p:nvSpPr>
        <p:spPr>
          <a:ln/>
        </p:spPr>
      </p:sp>
      <p:sp>
        <p:nvSpPr>
          <p:cNvPr id="505859" name="Rectangle 3"/>
          <p:cNvSpPr>
            <a:spLocks noGrp="1" noChangeArrowheads="1"/>
          </p:cNvSpPr>
          <p:nvPr>
            <p:ph type="body" idx="1"/>
          </p:nvPr>
        </p:nvSpPr>
        <p:spPr/>
        <p:txBody>
          <a:bodyPr/>
          <a:lstStyle/>
          <a:p>
            <a:r>
              <a:rPr lang="en-US"/>
              <a:t>Any additional input from group?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DEF45F-B27A-4900-8180-299AE2580FFB}" type="slidenum">
              <a:rPr lang="en-US"/>
              <a:pPr/>
              <a:t>33</a:t>
            </a:fld>
            <a:endParaRPr lang="en-US"/>
          </a:p>
        </p:txBody>
      </p:sp>
      <p:sp>
        <p:nvSpPr>
          <p:cNvPr id="507906" name="Rectangle 2"/>
          <p:cNvSpPr>
            <a:spLocks noRot="1" noChangeArrowheads="1" noTextEdit="1"/>
          </p:cNvSpPr>
          <p:nvPr>
            <p:ph type="sldImg"/>
          </p:nvPr>
        </p:nvSpPr>
        <p:spPr>
          <a:ln/>
        </p:spPr>
      </p:sp>
      <p:sp>
        <p:nvSpPr>
          <p:cNvPr id="507907" name="Rectangle 3"/>
          <p:cNvSpPr>
            <a:spLocks noGrp="1" noChangeArrowheads="1"/>
          </p:cNvSpPr>
          <p:nvPr>
            <p:ph type="body" idx="1"/>
          </p:nvPr>
        </p:nvSpPr>
        <p:spPr/>
        <p:txBody>
          <a:bodyPr/>
          <a:lstStyle/>
          <a:p>
            <a:r>
              <a:rPr lang="en-US"/>
              <a:t>Ask about what is going on in their world. Remember.. It is much different than what is going on in yours. </a:t>
            </a:r>
          </a:p>
          <a:p>
            <a:r>
              <a:rPr lang="en-US"/>
              <a:t>How are “Betty Sue” and “Trixy” doing? </a:t>
            </a:r>
          </a:p>
          <a:p>
            <a:r>
              <a:rPr lang="en-US"/>
              <a:t>Are “Trixy” and her mother getting along better?</a:t>
            </a:r>
          </a:p>
          <a:p>
            <a:r>
              <a:rPr lang="en-US"/>
              <a:t>Is everyone still having a hard time with that Science Substitute?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ECD312-96A4-4BD3-B364-1F88484D3009}" type="slidenum">
              <a:rPr lang="en-US"/>
              <a:pPr/>
              <a:t>38</a:t>
            </a:fld>
            <a:endParaRPr lang="en-US"/>
          </a:p>
        </p:txBody>
      </p:sp>
      <p:sp>
        <p:nvSpPr>
          <p:cNvPr id="508930" name="Rectangle 2"/>
          <p:cNvSpPr>
            <a:spLocks noRot="1" noChangeArrowheads="1" noTextEdit="1"/>
          </p:cNvSpPr>
          <p:nvPr>
            <p:ph type="sldImg"/>
          </p:nvPr>
        </p:nvSpPr>
        <p:spPr>
          <a:ln/>
        </p:spPr>
      </p:sp>
      <p:sp>
        <p:nvSpPr>
          <p:cNvPr id="508931" name="Rectangle 3"/>
          <p:cNvSpPr>
            <a:spLocks noGrp="1" noChangeArrowheads="1"/>
          </p:cNvSpPr>
          <p:nvPr>
            <p:ph type="body" idx="1"/>
          </p:nvPr>
        </p:nvSpPr>
        <p:spPr/>
        <p:txBody>
          <a:bodyPr/>
          <a:lstStyle/>
          <a:p>
            <a:r>
              <a:rPr lang="en-US"/>
              <a:t>Any ideas from group?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114B6-2477-4511-BB31-BF96B03F522F}" type="slidenum">
              <a:rPr lang="en-US"/>
              <a:pPr/>
              <a:t>41</a:t>
            </a:fld>
            <a:endParaRPr lang="en-US"/>
          </a:p>
        </p:txBody>
      </p:sp>
      <p:sp>
        <p:nvSpPr>
          <p:cNvPr id="509954" name="Rectangle 2"/>
          <p:cNvSpPr>
            <a:spLocks noRot="1" noChangeArrowheads="1" noTextEdit="1"/>
          </p:cNvSpPr>
          <p:nvPr>
            <p:ph type="sldImg"/>
          </p:nvPr>
        </p:nvSpPr>
        <p:spPr>
          <a:ln/>
        </p:spPr>
      </p:sp>
      <p:sp>
        <p:nvSpPr>
          <p:cNvPr id="509955" name="Rectangle 3"/>
          <p:cNvSpPr>
            <a:spLocks noGrp="1" noChangeArrowheads="1"/>
          </p:cNvSpPr>
          <p:nvPr>
            <p:ph type="body" idx="1"/>
          </p:nvPr>
        </p:nvSpPr>
        <p:spPr/>
        <p:txBody>
          <a:bodyPr/>
          <a:lstStyle/>
          <a:p>
            <a:r>
              <a:rPr lang="en-US"/>
              <a:t>What do I want to do when I grow up? Next month.. Not ten years from now. SCAREY!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E97149-A85E-45BF-A624-2D99F5B84075}" type="slidenum">
              <a:rPr lang="en-US"/>
              <a:pPr/>
              <a:t>45</a:t>
            </a:fld>
            <a:endParaRPr lang="en-US"/>
          </a:p>
        </p:txBody>
      </p:sp>
      <p:sp>
        <p:nvSpPr>
          <p:cNvPr id="510978" name="Rectangle 2"/>
          <p:cNvSpPr>
            <a:spLocks noRot="1" noChangeArrowheads="1" noTextEdit="1"/>
          </p:cNvSpPr>
          <p:nvPr>
            <p:ph type="sldImg"/>
          </p:nvPr>
        </p:nvSpPr>
        <p:spPr>
          <a:ln/>
        </p:spPr>
      </p:sp>
      <p:sp>
        <p:nvSpPr>
          <p:cNvPr id="510979" name="Rectangle 3"/>
          <p:cNvSpPr>
            <a:spLocks noGrp="1" noChangeArrowheads="1"/>
          </p:cNvSpPr>
          <p:nvPr>
            <p:ph type="body" idx="1"/>
          </p:nvPr>
        </p:nvSpPr>
        <p:spPr/>
        <p:txBody>
          <a:bodyPr/>
          <a:lstStyle/>
          <a:p>
            <a:r>
              <a:rPr lang="en-US"/>
              <a:t>Input from group?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5014B-19C5-4B78-A313-2FE0305E475D}" type="slidenum">
              <a:rPr lang="en-US"/>
              <a:pPr/>
              <a:t>48</a:t>
            </a:fld>
            <a:endParaRPr lang="en-US"/>
          </a:p>
        </p:txBody>
      </p:sp>
      <p:sp>
        <p:nvSpPr>
          <p:cNvPr id="512002" name="Rectangle 2"/>
          <p:cNvSpPr>
            <a:spLocks noRot="1" noChangeArrowheads="1" noTextEdit="1"/>
          </p:cNvSpPr>
          <p:nvPr>
            <p:ph type="sldImg"/>
          </p:nvPr>
        </p:nvSpPr>
        <p:spPr>
          <a:ln/>
        </p:spPr>
      </p:sp>
      <p:sp>
        <p:nvSpPr>
          <p:cNvPr id="512003" name="Rectangle 3"/>
          <p:cNvSpPr>
            <a:spLocks noGrp="1" noChangeArrowheads="1"/>
          </p:cNvSpPr>
          <p:nvPr>
            <p:ph type="body" idx="1"/>
          </p:nvPr>
        </p:nvSpPr>
        <p:spPr/>
        <p:txBody>
          <a:bodyPr/>
          <a:lstStyle/>
          <a:p>
            <a:r>
              <a:rPr lang="en-US"/>
              <a:t>Warning involving next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A47D0-30DC-41EF-A95A-06E7E0EE2285}" type="slidenum">
              <a:rPr lang="en-US"/>
              <a:pPr/>
              <a:t>2</a:t>
            </a:fld>
            <a:endParaRPr lang="en-US"/>
          </a:p>
        </p:txBody>
      </p:sp>
      <p:sp>
        <p:nvSpPr>
          <p:cNvPr id="493570" name="Rectangle 2"/>
          <p:cNvSpPr>
            <a:spLocks noRot="1" noChangeArrowheads="1" noTextEdit="1"/>
          </p:cNvSpPr>
          <p:nvPr>
            <p:ph type="sldImg"/>
          </p:nvPr>
        </p:nvSpPr>
        <p:spPr>
          <a:ln/>
        </p:spPr>
      </p:sp>
      <p:sp>
        <p:nvSpPr>
          <p:cNvPr id="493571" name="Rectangle 3"/>
          <p:cNvSpPr>
            <a:spLocks noGrp="1" noChangeArrowheads="1"/>
          </p:cNvSpPr>
          <p:nvPr>
            <p:ph type="body" idx="1"/>
          </p:nvPr>
        </p:nvSpPr>
        <p:spPr/>
        <p:txBody>
          <a:bodyPr/>
          <a:lstStyle/>
          <a:p>
            <a:r>
              <a:rPr lang="en-US"/>
              <a:t>Discuss that initial topics ill be discussed as activities that happen during this age range. Since development happens at differnet periods for different individuals it is difficult to pin point a specific age. More specific development related to specific age will be discussed following general development. </a:t>
            </a:r>
          </a:p>
          <a:p>
            <a:endParaRPr lang="en-US"/>
          </a:p>
          <a:p>
            <a:r>
              <a:rPr lang="en-US"/>
              <a:t>Major tasks during these years:</a:t>
            </a:r>
          </a:p>
          <a:p>
            <a:endParaRPr lang="en-US"/>
          </a:p>
          <a:p>
            <a:r>
              <a:rPr lang="en-US"/>
              <a:t>WHO AM I?? </a:t>
            </a:r>
          </a:p>
          <a:p>
            <a:r>
              <a:rPr lang="en-US"/>
              <a:t>Discovering how to become comfortable in own skin</a:t>
            </a:r>
          </a:p>
          <a:p>
            <a:endParaRPr lang="en-US"/>
          </a:p>
          <a:p>
            <a:r>
              <a:rPr lang="en-US"/>
              <a:t>Spreading wings and experiencing joy and fears of independence</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165D8-C651-42B4-8F9D-570D471757D4}" type="slidenum">
              <a:rPr lang="en-US"/>
              <a:pPr/>
              <a:t>49</a:t>
            </a:fld>
            <a:endParaRPr lang="en-US"/>
          </a:p>
        </p:txBody>
      </p:sp>
      <p:sp>
        <p:nvSpPr>
          <p:cNvPr id="514050" name="Rectangle 2"/>
          <p:cNvSpPr>
            <a:spLocks noRo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n-US"/>
              <a:t>Many times associated with sexual abuse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E72F4E-69EE-46F9-9FC0-34E8B02B23EC}" type="slidenum">
              <a:rPr lang="en-US"/>
              <a:pPr/>
              <a:t>50</a:t>
            </a:fld>
            <a:endParaRPr lang="en-US"/>
          </a:p>
        </p:txBody>
      </p:sp>
      <p:sp>
        <p:nvSpPr>
          <p:cNvPr id="515074" name="Rectangle 2"/>
          <p:cNvSpPr>
            <a:spLocks noRot="1" noChangeArrowheads="1" noTextEdit="1"/>
          </p:cNvSpPr>
          <p:nvPr>
            <p:ph type="sldImg"/>
          </p:nvPr>
        </p:nvSpPr>
        <p:spPr>
          <a:ln/>
        </p:spPr>
      </p:sp>
      <p:sp>
        <p:nvSpPr>
          <p:cNvPr id="515075" name="Rectangle 3"/>
          <p:cNvSpPr>
            <a:spLocks noGrp="1" noChangeArrowheads="1"/>
          </p:cNvSpPr>
          <p:nvPr>
            <p:ph type="body" idx="1"/>
          </p:nvPr>
        </p:nvSpPr>
        <p:spPr/>
        <p:txBody>
          <a:bodyPr/>
          <a:lstStyle/>
          <a:p>
            <a:r>
              <a:rPr lang="en-US"/>
              <a:t>Cutters have explained the feeling of “letting the pain out” when discussing why they cut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4A24A-5A96-49E2-937D-F370394B379B}" type="slidenum">
              <a:rPr lang="en-US"/>
              <a:pPr/>
              <a:t>53</a:t>
            </a:fld>
            <a:endParaRPr lang="en-US"/>
          </a:p>
        </p:txBody>
      </p:sp>
      <p:sp>
        <p:nvSpPr>
          <p:cNvPr id="513026" name="Rectangle 2"/>
          <p:cNvSpPr>
            <a:spLocks noRot="1" noChangeArrowheads="1" noTextEdit="1"/>
          </p:cNvSpPr>
          <p:nvPr>
            <p:ph type="sldImg"/>
          </p:nvPr>
        </p:nvSpPr>
        <p:spPr>
          <a:ln/>
        </p:spPr>
      </p:sp>
      <p:sp>
        <p:nvSpPr>
          <p:cNvPr id="513027" name="Rectangle 3"/>
          <p:cNvSpPr>
            <a:spLocks noGrp="1" noChangeArrowheads="1"/>
          </p:cNvSpPr>
          <p:nvPr>
            <p:ph type="body" idx="1"/>
          </p:nvPr>
        </p:nvSpPr>
        <p:spPr/>
        <p:txBody>
          <a:bodyPr/>
          <a:lstStyle/>
          <a:p>
            <a:r>
              <a:rPr lang="en-US"/>
              <a:t>On Photobucket.. Thousands of people willingly identified under “gang” search. Look at how young training/identification begins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3E9CD6-CD2C-42DE-869F-71CC67F79A88}" type="slidenum">
              <a:rPr lang="en-US"/>
              <a:pPr/>
              <a:t>54</a:t>
            </a:fld>
            <a:endParaRPr lang="en-US"/>
          </a:p>
        </p:txBody>
      </p:sp>
      <p:sp>
        <p:nvSpPr>
          <p:cNvPr id="516098" name="Rectangle 2"/>
          <p:cNvSpPr>
            <a:spLocks noRot="1" noChangeArrowheads="1" noTextEdit="1"/>
          </p:cNvSpPr>
          <p:nvPr>
            <p:ph type="sldImg"/>
          </p:nvPr>
        </p:nvSpPr>
        <p:spPr>
          <a:ln/>
        </p:spPr>
      </p:sp>
      <p:sp>
        <p:nvSpPr>
          <p:cNvPr id="516099" name="Rectangle 3"/>
          <p:cNvSpPr>
            <a:spLocks noGrp="1" noChangeArrowheads="1"/>
          </p:cNvSpPr>
          <p:nvPr>
            <p:ph type="body" idx="1"/>
          </p:nvPr>
        </p:nvSpPr>
        <p:spPr/>
        <p:txBody>
          <a:bodyPr/>
          <a:lstStyle/>
          <a:p>
            <a:r>
              <a:rPr lang="en-US"/>
              <a:t>More details in Gang Training covered in Foundations but a teen issue that needs discussed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06757-31C8-4DCC-B8D6-18AF79F846E2}" type="slidenum">
              <a:rPr lang="en-US"/>
              <a:pPr/>
              <a:t>3</a:t>
            </a:fld>
            <a:endParaRPr lang="en-US"/>
          </a:p>
        </p:txBody>
      </p:sp>
      <p:sp>
        <p:nvSpPr>
          <p:cNvPr id="494594" name="Rectangle 2"/>
          <p:cNvSpPr>
            <a:spLocks noRot="1" noChangeArrowheads="1" noTextEdit="1"/>
          </p:cNvSpPr>
          <p:nvPr>
            <p:ph type="sldImg"/>
          </p:nvPr>
        </p:nvSpPr>
        <p:spPr>
          <a:ln/>
        </p:spPr>
      </p:sp>
      <p:sp>
        <p:nvSpPr>
          <p:cNvPr id="494595" name="Rectangle 3"/>
          <p:cNvSpPr>
            <a:spLocks noGrp="1" noChangeArrowheads="1"/>
          </p:cNvSpPr>
          <p:nvPr>
            <p:ph type="body" idx="1"/>
          </p:nvPr>
        </p:nvSpPr>
        <p:spPr/>
        <p:txBody>
          <a:bodyPr/>
          <a:lstStyle/>
          <a:p>
            <a:r>
              <a:rPr lang="en-US"/>
              <a:t>Parents are growing and developing to understand and hopefully meet the needs of their teens. Parents need to follow through on their “end of the deal” in order to assist in building a solid foundation for teens to build from. The “real world” will teach if parents do not. Much easier to learn from those who love, comfort, and support then others</a:t>
            </a:r>
          </a:p>
          <a:p>
            <a:endParaRPr lang="en-US"/>
          </a:p>
          <a:p>
            <a:r>
              <a:rPr lang="en-US"/>
              <a:t>May be challenging for parents to allow consequences “tough love” needed experience!</a:t>
            </a:r>
          </a:p>
          <a:p>
            <a:endParaRPr lang="en-US"/>
          </a:p>
          <a:p>
            <a:r>
              <a:rPr lang="en-US"/>
              <a:t>Parent not friend role-does not mean that communication is sacrificed!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A5D451-EF00-49E2-8DA4-8A467D9EA6FF}" type="slidenum">
              <a:rPr lang="en-US"/>
              <a:pPr/>
              <a:t>4</a:t>
            </a:fld>
            <a:endParaRPr lang="en-US"/>
          </a:p>
        </p:txBody>
      </p:sp>
      <p:sp>
        <p:nvSpPr>
          <p:cNvPr id="496642" name="Rectangle 2"/>
          <p:cNvSpPr>
            <a:spLocks noRo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0F2A5F-46CA-4F99-ABD4-22BA7B4357FB}" type="slidenum">
              <a:rPr lang="en-US"/>
              <a:pPr/>
              <a:t>5</a:t>
            </a:fld>
            <a:endParaRPr lang="en-US"/>
          </a:p>
        </p:txBody>
      </p:sp>
      <p:sp>
        <p:nvSpPr>
          <p:cNvPr id="497666" name="Rectangle 2"/>
          <p:cNvSpPr>
            <a:spLocks noRot="1" noChangeArrowheads="1" noTextEdit="1"/>
          </p:cNvSpPr>
          <p:nvPr>
            <p:ph type="sldImg"/>
          </p:nvPr>
        </p:nvSpPr>
        <p:spPr>
          <a:ln/>
        </p:spPr>
      </p:sp>
      <p:sp>
        <p:nvSpPr>
          <p:cNvPr id="497667" name="Rectangle 3"/>
          <p:cNvSpPr>
            <a:spLocks noGrp="1" noChangeArrowheads="1"/>
          </p:cNvSpPr>
          <p:nvPr>
            <p:ph type="body" idx="1"/>
          </p:nvPr>
        </p:nvSpPr>
        <p:spPr/>
        <p:txBody>
          <a:bodyPr/>
          <a:lstStyle/>
          <a:p>
            <a:r>
              <a:rPr lang="en-US"/>
              <a:t>Allow room for error = learning experience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06B78-2892-488D-B0FB-424E0D076FD3}" type="slidenum">
              <a:rPr lang="en-US"/>
              <a:pPr/>
              <a:t>6</a:t>
            </a:fld>
            <a:endParaRPr lang="en-US"/>
          </a:p>
        </p:txBody>
      </p:sp>
      <p:sp>
        <p:nvSpPr>
          <p:cNvPr id="498690" name="Rectangle 2"/>
          <p:cNvSpPr>
            <a:spLocks noRot="1" noChangeArrowheads="1" noTextEdit="1"/>
          </p:cNvSpPr>
          <p:nvPr>
            <p:ph type="sldImg"/>
          </p:nvPr>
        </p:nvSpPr>
        <p:spPr>
          <a:ln/>
        </p:spPr>
      </p:sp>
      <p:sp>
        <p:nvSpPr>
          <p:cNvPr id="498691" name="Rectangle 3"/>
          <p:cNvSpPr>
            <a:spLocks noGrp="1" noChangeArrowheads="1"/>
          </p:cNvSpPr>
          <p:nvPr>
            <p:ph type="body" idx="1"/>
          </p:nvPr>
        </p:nvSpPr>
        <p:spPr/>
        <p:txBody>
          <a:bodyPr/>
          <a:lstStyle/>
          <a:p>
            <a:r>
              <a:rPr lang="en-US"/>
              <a:t>The results of the “strike” may be less than desirable but eventually they come around (we hope!)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C5118-5D80-43FF-A14D-C42735A8A294}" type="slidenum">
              <a:rPr lang="en-US"/>
              <a:pPr/>
              <a:t>10</a:t>
            </a:fld>
            <a:endParaRPr lang="en-US"/>
          </a:p>
        </p:txBody>
      </p:sp>
      <p:sp>
        <p:nvSpPr>
          <p:cNvPr id="499714" name="Rectangle 2"/>
          <p:cNvSpPr>
            <a:spLocks noRot="1" noChangeArrowheads="1" noTextEdit="1"/>
          </p:cNvSpPr>
          <p:nvPr>
            <p:ph type="sldImg"/>
          </p:nvPr>
        </p:nvSpPr>
        <p:spPr>
          <a:ln/>
        </p:spPr>
      </p:sp>
      <p:sp>
        <p:nvSpPr>
          <p:cNvPr id="499715" name="Rectangle 3"/>
          <p:cNvSpPr>
            <a:spLocks noGrp="1" noChangeArrowheads="1"/>
          </p:cNvSpPr>
          <p:nvPr>
            <p:ph type="body" idx="1"/>
          </p:nvPr>
        </p:nvSpPr>
        <p:spPr/>
        <p:txBody>
          <a:bodyPr/>
          <a:lstStyle/>
          <a:p>
            <a:r>
              <a:rPr lang="en-US"/>
              <a:t>Opposite sex tolerable- may even be cool in some settings</a:t>
            </a:r>
          </a:p>
          <a:p>
            <a:endParaRPr lang="en-US"/>
          </a:p>
          <a:p>
            <a:r>
              <a:rPr lang="en-US"/>
              <a:t>Want to “hangout” at mall, pool, sports event with same sex friends and then interact with opposite sex</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C37D9C-4889-468B-9CCF-B6F3B728B4F1}" type="slidenum">
              <a:rPr lang="en-US"/>
              <a:pPr/>
              <a:t>11</a:t>
            </a:fld>
            <a:endParaRPr lang="en-US"/>
          </a:p>
        </p:txBody>
      </p:sp>
      <p:sp>
        <p:nvSpPr>
          <p:cNvPr id="500738" name="Rectangle 2"/>
          <p:cNvSpPr>
            <a:spLocks noRot="1" noChangeArrowheads="1" noTextEdit="1"/>
          </p:cNvSpPr>
          <p:nvPr>
            <p:ph type="sldImg"/>
          </p:nvPr>
        </p:nvSpPr>
        <p:spPr>
          <a:ln/>
        </p:spPr>
      </p:sp>
      <p:sp>
        <p:nvSpPr>
          <p:cNvPr id="500739" name="Rectangle 3"/>
          <p:cNvSpPr>
            <a:spLocks noGrp="1" noChangeArrowheads="1"/>
          </p:cNvSpPr>
          <p:nvPr>
            <p:ph type="body" idx="1"/>
          </p:nvPr>
        </p:nvSpPr>
        <p:spPr/>
        <p:txBody>
          <a:bodyPr/>
          <a:lstStyle/>
          <a:p>
            <a:r>
              <a:rPr lang="en-US"/>
              <a:t>Teen will let parent know when appropriate to “baby” teen and when independence is desired. If parent gets the wrong signal and acts inappropriatley then teen will most likely set the parent “straight”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057571-F98E-4B86-A832-40294F6A4712}" type="slidenum">
              <a:rPr lang="en-US"/>
              <a:pPr/>
              <a:t>12</a:t>
            </a:fld>
            <a:endParaRPr lang="en-US"/>
          </a:p>
        </p:txBody>
      </p:sp>
      <p:sp>
        <p:nvSpPr>
          <p:cNvPr id="501762" name="Rectangle 2"/>
          <p:cNvSpPr>
            <a:spLocks noRot="1" noChangeArrowheads="1" noTextEdit="1"/>
          </p:cNvSpPr>
          <p:nvPr>
            <p:ph type="sldImg"/>
          </p:nvPr>
        </p:nvSpPr>
        <p:spPr>
          <a:ln/>
        </p:spPr>
      </p:sp>
      <p:sp>
        <p:nvSpPr>
          <p:cNvPr id="501763" name="Rectangle 3"/>
          <p:cNvSpPr>
            <a:spLocks noGrp="1" noChangeArrowheads="1"/>
          </p:cNvSpPr>
          <p:nvPr>
            <p:ph type="body" idx="1"/>
          </p:nvPr>
        </p:nvSpPr>
        <p:spPr/>
        <p:txBody>
          <a:bodyPr/>
          <a:lstStyle/>
          <a:p>
            <a:r>
              <a:rPr lang="en-US"/>
              <a:t>Handouts offer more specific details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70018" name="Group 2"/>
          <p:cNvGrpSpPr>
            <a:grpSpLocks/>
          </p:cNvGrpSpPr>
          <p:nvPr/>
        </p:nvGrpSpPr>
        <p:grpSpPr bwMode="auto">
          <a:xfrm>
            <a:off x="0" y="0"/>
            <a:ext cx="8458200" cy="5943600"/>
            <a:chOff x="0" y="0"/>
            <a:chExt cx="5328" cy="3744"/>
          </a:xfrm>
        </p:grpSpPr>
        <p:sp>
          <p:nvSpPr>
            <p:cNvPr id="470019"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470020"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p>
          </p:txBody>
        </p:sp>
      </p:grpSp>
      <p:sp>
        <p:nvSpPr>
          <p:cNvPr id="47002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70022" name="Rectangle 6"/>
          <p:cNvSpPr>
            <a:spLocks noGrp="1" noChangeArrowheads="1"/>
          </p:cNvSpPr>
          <p:nvPr>
            <p:ph type="dt" sz="quarter" idx="2"/>
          </p:nvPr>
        </p:nvSpPr>
        <p:spPr/>
        <p:txBody>
          <a:bodyPr/>
          <a:lstStyle>
            <a:lvl1pPr>
              <a:defRPr/>
            </a:lvl1pPr>
          </a:lstStyle>
          <a:p>
            <a:endParaRPr lang="en-US"/>
          </a:p>
        </p:txBody>
      </p:sp>
      <p:sp>
        <p:nvSpPr>
          <p:cNvPr id="470023" name="Rectangle 7"/>
          <p:cNvSpPr>
            <a:spLocks noGrp="1" noChangeArrowheads="1"/>
          </p:cNvSpPr>
          <p:nvPr>
            <p:ph type="ftr" sz="quarter" idx="3"/>
          </p:nvPr>
        </p:nvSpPr>
        <p:spPr/>
        <p:txBody>
          <a:bodyPr/>
          <a:lstStyle>
            <a:lvl1pPr>
              <a:defRPr/>
            </a:lvl1pPr>
          </a:lstStyle>
          <a:p>
            <a:endParaRPr lang="en-US"/>
          </a:p>
        </p:txBody>
      </p:sp>
      <p:sp>
        <p:nvSpPr>
          <p:cNvPr id="470024" name="Rectangle 8"/>
          <p:cNvSpPr>
            <a:spLocks noGrp="1" noChangeArrowheads="1"/>
          </p:cNvSpPr>
          <p:nvPr>
            <p:ph type="sldNum" sz="quarter" idx="4"/>
          </p:nvPr>
        </p:nvSpPr>
        <p:spPr/>
        <p:txBody>
          <a:bodyPr/>
          <a:lstStyle>
            <a:lvl1pPr>
              <a:defRPr/>
            </a:lvl1pPr>
          </a:lstStyle>
          <a:p>
            <a:fld id="{327F84E6-0DF8-4FDE-A709-EB0C3EFA543A}" type="slidenum">
              <a:rPr lang="en-US"/>
              <a:pPr/>
              <a:t>‹#›</a:t>
            </a:fld>
            <a:endParaRPr lang="en-US"/>
          </a:p>
        </p:txBody>
      </p:sp>
      <p:sp>
        <p:nvSpPr>
          <p:cNvPr id="47002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8D83FD-CC12-43A6-A918-B83DCC1699F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03F0D9-0464-4A00-92C2-D5449BD6375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5B1CDD-4ED3-49CE-ADA8-E92C096FDBE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19EEE9-785C-42CC-89EC-FF6EEE4D772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35F04C-CF95-4F06-9079-8F0BC3BFAE1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D2CB599-8DF1-4145-8198-5E386882A08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ABA4F5A-15B8-4CE0-BE8E-45541A707C1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A55CD58-1125-4D16-8F14-3A2F4CE1135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6F3E27-8E37-42BA-B5D3-9EFBBC39452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FBFE1C-5E94-480D-A359-FC7DDB06A37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8994" name="Group 2"/>
          <p:cNvGrpSpPr>
            <a:grpSpLocks/>
          </p:cNvGrpSpPr>
          <p:nvPr/>
        </p:nvGrpSpPr>
        <p:grpSpPr bwMode="auto">
          <a:xfrm>
            <a:off x="0" y="0"/>
            <a:ext cx="7242175" cy="1981200"/>
            <a:chOff x="0" y="0"/>
            <a:chExt cx="4562" cy="1248"/>
          </a:xfrm>
        </p:grpSpPr>
        <p:sp>
          <p:nvSpPr>
            <p:cNvPr id="46899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en-US"/>
            </a:p>
          </p:txBody>
        </p:sp>
        <p:sp>
          <p:nvSpPr>
            <p:cNvPr id="468996"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grpSp>
      <p:sp>
        <p:nvSpPr>
          <p:cNvPr id="46899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899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899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US"/>
          </a:p>
        </p:txBody>
      </p:sp>
      <p:sp>
        <p:nvSpPr>
          <p:cNvPr id="46900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US"/>
          </a:p>
        </p:txBody>
      </p:sp>
      <p:sp>
        <p:nvSpPr>
          <p:cNvPr id="46900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3EBDF51B-9349-4324-A670-57F0C633927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hotobucket.com/image/teens/OddCoffee/23.jpg?o=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photobucket.com/image/teens/3abilitiescenter/teens.png?o=5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photobucket.com/image/empty%20nest/g_rose/DSC00789.jpg?o=8" TargetMode="External"/><Relationship Id="rId3" Type="http://schemas.openxmlformats.org/officeDocument/2006/relationships/image" Target="../media/image39.jpeg"/><Relationship Id="rId7" Type="http://schemas.openxmlformats.org/officeDocument/2006/relationships/image" Target="../media/image41.gif"/><Relationship Id="rId2" Type="http://schemas.openxmlformats.org/officeDocument/2006/relationships/hyperlink" Target="http://photobucket.com/image/empty%20nest/grkrishna/Infy/bf5f.jpg?o=56" TargetMode="External"/><Relationship Id="rId1" Type="http://schemas.openxmlformats.org/officeDocument/2006/relationships/slideLayout" Target="../slideLayouts/slideLayout2.xml"/><Relationship Id="rId6" Type="http://schemas.openxmlformats.org/officeDocument/2006/relationships/hyperlink" Target="http://photobucket.com/image/empty%20nest/lms0719/famblink36.gif?o=25" TargetMode="External"/><Relationship Id="rId5" Type="http://schemas.openxmlformats.org/officeDocument/2006/relationships/image" Target="../media/image40.jpeg"/><Relationship Id="rId4" Type="http://schemas.openxmlformats.org/officeDocument/2006/relationships/hyperlink" Target="http://photobucket.com/image/empty%20nest/jwd48/Robin%20Nest/DSC00059.jpg?o=26" TargetMode="External"/><Relationship Id="rId9"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1.xml"/><Relationship Id="rId5" Type="http://schemas.openxmlformats.org/officeDocument/2006/relationships/image" Target="../media/image46.wmf"/><Relationship Id="rId4" Type="http://schemas.openxmlformats.org/officeDocument/2006/relationships/image" Target="../media/image45.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hyperlink" Target="http://www.knowgangs.com/photo/showphoto.php?photo=669" TargetMode="External"/><Relationship Id="rId3" Type="http://schemas.openxmlformats.org/officeDocument/2006/relationships/hyperlink" Target="http://www.knowgangs.com/photo/showphoto.php?photo=1089" TargetMode="External"/><Relationship Id="rId7" Type="http://schemas.openxmlformats.org/officeDocument/2006/relationships/hyperlink" Target="http://www.knowgangs.com/photo/showphoto.php?photo=1188" TargetMode="External"/><Relationship Id="rId12"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hyperlink" Target="http://www.knowgangs.com/photo/showphoto.php?photo=1379" TargetMode="External"/><Relationship Id="rId5" Type="http://schemas.openxmlformats.org/officeDocument/2006/relationships/hyperlink" Target="http://www.knowgangs.com/photo/showphoto.php?photo=1194" TargetMode="External"/><Relationship Id="rId10" Type="http://schemas.openxmlformats.org/officeDocument/2006/relationships/image" Target="../media/image53.jpeg"/><Relationship Id="rId4" Type="http://schemas.openxmlformats.org/officeDocument/2006/relationships/image" Target="../media/image50.jpeg"/><Relationship Id="rId9" Type="http://schemas.openxmlformats.org/officeDocument/2006/relationships/hyperlink" Target="http://www.knowgangs.com/photo/showphoto.php?photo=1241" TargetMode="External"/><Relationship Id="rId14" Type="http://schemas.openxmlformats.org/officeDocument/2006/relationships/image" Target="../media/image55.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photobucket.com/image/internet%20safety/yafman/internetsafety.jpg?o=5"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photobucket.com/image/messy%20room/speedlover/house/DSC00549.jpg?o=28"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604" name="Rectangle 28"/>
          <p:cNvSpPr>
            <a:spLocks noGrp="1" noChangeArrowheads="1"/>
          </p:cNvSpPr>
          <p:nvPr>
            <p:ph type="body" idx="1"/>
          </p:nvPr>
        </p:nvSpPr>
        <p:spPr>
          <a:xfrm>
            <a:off x="457200" y="457200"/>
            <a:ext cx="8229600" cy="5334000"/>
          </a:xfrm>
        </p:spPr>
        <p:txBody>
          <a:bodyPr/>
          <a:lstStyle/>
          <a:p>
            <a:pPr algn="ctr">
              <a:lnSpc>
                <a:spcPct val="80000"/>
              </a:lnSpc>
              <a:buFont typeface="Wingdings" pitchFamily="2" charset="2"/>
              <a:buNone/>
            </a:pPr>
            <a:endParaRPr lang="en-US" sz="4800" b="1" i="1">
              <a:latin typeface="Bookman" pitchFamily="18" charset="0"/>
            </a:endParaRPr>
          </a:p>
          <a:p>
            <a:pPr algn="ctr">
              <a:lnSpc>
                <a:spcPct val="80000"/>
              </a:lnSpc>
              <a:buFont typeface="Wingdings" pitchFamily="2" charset="2"/>
              <a:buNone/>
            </a:pPr>
            <a:r>
              <a:rPr lang="en-US" sz="4800" b="1" i="1">
                <a:latin typeface="Bookman" pitchFamily="18" charset="0"/>
              </a:rPr>
              <a:t>Teen Development </a:t>
            </a:r>
            <a:r>
              <a:rPr lang="en-US" sz="4000" b="1" i="1">
                <a:latin typeface="Bookman" pitchFamily="18" charset="0"/>
              </a:rPr>
              <a:t>13-18</a:t>
            </a:r>
          </a:p>
          <a:p>
            <a:pPr algn="ctr">
              <a:lnSpc>
                <a:spcPct val="80000"/>
              </a:lnSpc>
              <a:buFont typeface="Wingdings" pitchFamily="2" charset="2"/>
              <a:buNone/>
            </a:pPr>
            <a:endParaRPr lang="en-US" sz="3600" b="1" i="1">
              <a:latin typeface="Bookman" pitchFamily="18" charset="0"/>
            </a:endParaRPr>
          </a:p>
          <a:p>
            <a:pPr algn="ctr">
              <a:lnSpc>
                <a:spcPct val="80000"/>
              </a:lnSpc>
              <a:buFont typeface="Wingdings" pitchFamily="2" charset="2"/>
              <a:buNone/>
            </a:pPr>
            <a:endParaRPr lang="en-US" sz="3600" b="1" i="1">
              <a:latin typeface="Bookman" pitchFamily="18" charset="0"/>
            </a:endParaRPr>
          </a:p>
          <a:p>
            <a:pPr algn="ctr">
              <a:lnSpc>
                <a:spcPct val="80000"/>
              </a:lnSpc>
              <a:buFont typeface="Wingdings" pitchFamily="2" charset="2"/>
              <a:buNone/>
            </a:pPr>
            <a:endParaRPr lang="en-US" sz="3600" b="1" i="1">
              <a:latin typeface="Bookman" pitchFamily="18" charset="0"/>
            </a:endParaRPr>
          </a:p>
          <a:p>
            <a:pPr algn="ctr">
              <a:lnSpc>
                <a:spcPct val="80000"/>
              </a:lnSpc>
              <a:buFont typeface="Wingdings" pitchFamily="2" charset="2"/>
              <a:buNone/>
            </a:pPr>
            <a:endParaRPr lang="en-US" sz="3600" b="1" i="1">
              <a:latin typeface="Bookman" pitchFamily="18" charset="0"/>
            </a:endParaRPr>
          </a:p>
          <a:p>
            <a:pPr algn="ctr">
              <a:lnSpc>
                <a:spcPct val="80000"/>
              </a:lnSpc>
              <a:buFont typeface="Wingdings" pitchFamily="2" charset="2"/>
              <a:buNone/>
            </a:pPr>
            <a:endParaRPr lang="en-US" sz="3600" b="1" i="1">
              <a:latin typeface="Bookman" pitchFamily="18" charset="0"/>
            </a:endParaRPr>
          </a:p>
          <a:p>
            <a:pPr algn="ctr">
              <a:lnSpc>
                <a:spcPct val="80000"/>
              </a:lnSpc>
              <a:buFont typeface="Wingdings" pitchFamily="2" charset="2"/>
              <a:buNone/>
            </a:pPr>
            <a:endParaRPr lang="en-US" sz="3600" b="1" i="1">
              <a:latin typeface="Bookman" pitchFamily="18" charset="0"/>
            </a:endParaRPr>
          </a:p>
          <a:p>
            <a:pPr algn="ctr">
              <a:lnSpc>
                <a:spcPct val="80000"/>
              </a:lnSpc>
              <a:buFont typeface="Wingdings" pitchFamily="2" charset="2"/>
              <a:buNone/>
            </a:pPr>
            <a:r>
              <a:rPr lang="en-US" sz="3600" b="1" i="1">
                <a:latin typeface="Bookman" pitchFamily="18" charset="0"/>
              </a:rPr>
              <a:t>Presented by: Erika McCuiston</a:t>
            </a:r>
          </a:p>
          <a:p>
            <a:pPr algn="ctr">
              <a:lnSpc>
                <a:spcPct val="80000"/>
              </a:lnSpc>
              <a:buFont typeface="Wingdings" pitchFamily="2" charset="2"/>
              <a:buNone/>
            </a:pPr>
            <a:r>
              <a:rPr lang="en-US" sz="3600" b="1" i="1">
                <a:latin typeface="Bookman" pitchFamily="18" charset="0"/>
              </a:rPr>
              <a:t>SCAN Training Technician </a:t>
            </a:r>
          </a:p>
        </p:txBody>
      </p:sp>
      <p:pic>
        <p:nvPicPr>
          <p:cNvPr id="408606" name="Picture 30" descr="Japanese teens">
            <a:hlinkClick r:id="rId3"/>
          </p:cNvPr>
          <p:cNvPicPr>
            <a:picLocks noChangeAspect="1" noChangeArrowheads="1"/>
          </p:cNvPicPr>
          <p:nvPr/>
        </p:nvPicPr>
        <p:blipFill>
          <a:blip r:embed="rId4" cstate="print"/>
          <a:srcRect/>
          <a:stretch>
            <a:fillRect/>
          </a:stretch>
        </p:blipFill>
        <p:spPr bwMode="auto">
          <a:xfrm>
            <a:off x="3048000" y="2286000"/>
            <a:ext cx="2590800" cy="2286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r>
              <a:rPr lang="en-US" b="1" i="1">
                <a:latin typeface="Bookman" pitchFamily="18" charset="0"/>
              </a:rPr>
              <a:t>Social Skills</a:t>
            </a:r>
          </a:p>
        </p:txBody>
      </p:sp>
      <p:sp>
        <p:nvSpPr>
          <p:cNvPr id="425987" name="Rectangle 3"/>
          <p:cNvSpPr>
            <a:spLocks noGrp="1" noChangeArrowheads="1"/>
          </p:cNvSpPr>
          <p:nvPr>
            <p:ph type="body" idx="1"/>
          </p:nvPr>
        </p:nvSpPr>
        <p:spPr/>
        <p:txBody>
          <a:bodyPr/>
          <a:lstStyle/>
          <a:p>
            <a:r>
              <a:rPr lang="en-US" sz="2800"/>
              <a:t>Will want to be involved with a peer group.</a:t>
            </a:r>
          </a:p>
          <a:p>
            <a:r>
              <a:rPr lang="en-US" sz="2800"/>
              <a:t>Will assume</a:t>
            </a:r>
          </a:p>
          <a:p>
            <a:pPr>
              <a:buFont typeface="Wingdings" pitchFamily="2" charset="2"/>
              <a:buNone/>
            </a:pPr>
            <a:r>
              <a:rPr lang="en-US" sz="2800"/>
              <a:t>	 that their peers </a:t>
            </a:r>
          </a:p>
          <a:p>
            <a:pPr>
              <a:buFont typeface="Wingdings" pitchFamily="2" charset="2"/>
              <a:buNone/>
            </a:pPr>
            <a:r>
              <a:rPr lang="en-US" sz="2800"/>
              <a:t>	are watching, </a:t>
            </a:r>
          </a:p>
          <a:p>
            <a:pPr>
              <a:buFont typeface="Wingdings" pitchFamily="2" charset="2"/>
              <a:buNone/>
            </a:pPr>
            <a:r>
              <a:rPr lang="en-US" sz="2800"/>
              <a:t>	and evaluating, </a:t>
            </a:r>
          </a:p>
          <a:p>
            <a:pPr>
              <a:buFont typeface="Wingdings" pitchFamily="2" charset="2"/>
              <a:buNone/>
            </a:pPr>
            <a:r>
              <a:rPr lang="en-US" sz="2800"/>
              <a:t>	their every move</a:t>
            </a:r>
          </a:p>
          <a:p>
            <a:r>
              <a:rPr lang="en-US" sz="2800"/>
              <a:t>Will usually </a:t>
            </a:r>
          </a:p>
          <a:p>
            <a:pPr>
              <a:buFont typeface="Wingdings" pitchFamily="2" charset="2"/>
              <a:buNone/>
            </a:pPr>
            <a:r>
              <a:rPr lang="en-US" sz="2800"/>
              <a:t>	“date” in groups.</a:t>
            </a:r>
          </a:p>
        </p:txBody>
      </p:sp>
      <p:pic>
        <p:nvPicPr>
          <p:cNvPr id="425989" name="Picture 5" descr="j0411809"/>
          <p:cNvPicPr>
            <a:picLocks noChangeAspect="1" noChangeArrowheads="1"/>
          </p:cNvPicPr>
          <p:nvPr/>
        </p:nvPicPr>
        <p:blipFill>
          <a:blip r:embed="rId3" cstate="print"/>
          <a:srcRect/>
          <a:stretch>
            <a:fillRect/>
          </a:stretch>
        </p:blipFill>
        <p:spPr bwMode="auto">
          <a:xfrm>
            <a:off x="3962400" y="2286000"/>
            <a:ext cx="5181600" cy="3657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r>
              <a:rPr lang="en-US" b="1" i="1">
                <a:latin typeface="Bookman" pitchFamily="18" charset="0"/>
              </a:rPr>
              <a:t>Emotional Changes</a:t>
            </a:r>
          </a:p>
        </p:txBody>
      </p:sp>
      <p:sp>
        <p:nvSpPr>
          <p:cNvPr id="427011" name="Rectangle 3"/>
          <p:cNvSpPr>
            <a:spLocks noGrp="1" noChangeArrowheads="1"/>
          </p:cNvSpPr>
          <p:nvPr>
            <p:ph type="body" idx="1"/>
          </p:nvPr>
        </p:nvSpPr>
        <p:spPr/>
        <p:txBody>
          <a:bodyPr/>
          <a:lstStyle/>
          <a:p>
            <a:pPr>
              <a:lnSpc>
                <a:spcPct val="90000"/>
              </a:lnSpc>
            </a:pPr>
            <a:r>
              <a:rPr lang="en-US" sz="2800"/>
              <a:t>May form a strong opinion of what is right and what is wrong.  Beliefs may seem rigid and very “black and white.”</a:t>
            </a:r>
          </a:p>
          <a:p>
            <a:pPr>
              <a:lnSpc>
                <a:spcPct val="90000"/>
              </a:lnSpc>
            </a:pPr>
            <a:r>
              <a:rPr lang="en-US" sz="2800"/>
              <a:t>Wanting to assert their </a:t>
            </a:r>
          </a:p>
          <a:p>
            <a:pPr>
              <a:lnSpc>
                <a:spcPct val="90000"/>
              </a:lnSpc>
              <a:buFont typeface="Wingdings" pitchFamily="2" charset="2"/>
              <a:buNone/>
            </a:pPr>
            <a:r>
              <a:rPr lang="en-US" sz="2800"/>
              <a:t>	independence.  Begin </a:t>
            </a:r>
          </a:p>
          <a:p>
            <a:pPr>
              <a:lnSpc>
                <a:spcPct val="90000"/>
              </a:lnSpc>
              <a:buFont typeface="Wingdings" pitchFamily="2" charset="2"/>
              <a:buNone/>
            </a:pPr>
            <a:r>
              <a:rPr lang="en-US" sz="2800"/>
              <a:t>	seeing themselves as </a:t>
            </a:r>
          </a:p>
          <a:p>
            <a:pPr>
              <a:lnSpc>
                <a:spcPct val="90000"/>
              </a:lnSpc>
              <a:buFont typeface="Wingdings" pitchFamily="2" charset="2"/>
              <a:buNone/>
            </a:pPr>
            <a:r>
              <a:rPr lang="en-US" sz="2800"/>
              <a:t>	an individual and member </a:t>
            </a:r>
          </a:p>
          <a:p>
            <a:pPr>
              <a:lnSpc>
                <a:spcPct val="90000"/>
              </a:lnSpc>
              <a:buFont typeface="Wingdings" pitchFamily="2" charset="2"/>
              <a:buNone/>
            </a:pPr>
            <a:r>
              <a:rPr lang="en-US" sz="2800"/>
              <a:t>	of a peer group.</a:t>
            </a:r>
          </a:p>
          <a:p>
            <a:pPr>
              <a:lnSpc>
                <a:spcPct val="90000"/>
              </a:lnSpc>
            </a:pPr>
            <a:r>
              <a:rPr lang="en-US" sz="2800"/>
              <a:t>Shifting between wanting to be responsible and being “babied.”</a:t>
            </a:r>
          </a:p>
        </p:txBody>
      </p:sp>
      <p:pic>
        <p:nvPicPr>
          <p:cNvPr id="427016" name="Picture 8" descr="j0262807"/>
          <p:cNvPicPr>
            <a:picLocks noChangeAspect="1" noChangeArrowheads="1"/>
          </p:cNvPicPr>
          <p:nvPr/>
        </p:nvPicPr>
        <p:blipFill>
          <a:blip r:embed="rId3" cstate="print"/>
          <a:srcRect/>
          <a:stretch>
            <a:fillRect/>
          </a:stretch>
        </p:blipFill>
        <p:spPr bwMode="auto">
          <a:xfrm>
            <a:off x="5334000" y="2667000"/>
            <a:ext cx="2667000" cy="2057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r>
              <a:rPr lang="en-US" b="1" i="1">
                <a:latin typeface="Bookman" pitchFamily="18" charset="0"/>
              </a:rPr>
              <a:t>Physical Changes</a:t>
            </a:r>
          </a:p>
        </p:txBody>
      </p:sp>
      <p:sp>
        <p:nvSpPr>
          <p:cNvPr id="428035" name="Rectangle 3"/>
          <p:cNvSpPr>
            <a:spLocks noGrp="1" noChangeArrowheads="1"/>
          </p:cNvSpPr>
          <p:nvPr>
            <p:ph type="body" idx="1"/>
          </p:nvPr>
        </p:nvSpPr>
        <p:spPr/>
        <p:txBody>
          <a:bodyPr/>
          <a:lstStyle/>
          <a:p>
            <a:pPr algn="ctr"/>
            <a:endParaRPr lang="en-US"/>
          </a:p>
          <a:p>
            <a:pPr algn="ctr"/>
            <a:r>
              <a:rPr lang="en-US"/>
              <a:t>First period has occurred and </a:t>
            </a:r>
          </a:p>
          <a:p>
            <a:pPr algn="ctr">
              <a:buFont typeface="Wingdings" pitchFamily="2" charset="2"/>
              <a:buNone/>
            </a:pPr>
            <a:r>
              <a:rPr lang="en-US"/>
              <a:t>breasts are developing.</a:t>
            </a:r>
          </a:p>
          <a:p>
            <a:pPr algn="ctr"/>
            <a:r>
              <a:rPr lang="en-US"/>
              <a:t>Boys are in the midst of a growth spurt and may go from chubby to </a:t>
            </a:r>
          </a:p>
          <a:p>
            <a:pPr algn="ctr">
              <a:buFont typeface="Wingdings" pitchFamily="2" charset="2"/>
              <a:buNone/>
            </a:pPr>
            <a:r>
              <a:rPr lang="en-US"/>
              <a:t>thin as grow taller.</a:t>
            </a:r>
          </a:p>
          <a:p>
            <a:pPr algn="ctr">
              <a:buFont typeface="Wingdings" pitchFamily="2" charset="2"/>
              <a:buNone/>
            </a:pPr>
            <a:r>
              <a:rPr lang="en-US"/>
              <a:t>See HANDOUTS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44" name="Picture 4" descr="j0284942"/>
          <p:cNvPicPr>
            <a:picLocks noChangeAspect="1" noChangeArrowheads="1"/>
          </p:cNvPicPr>
          <p:nvPr/>
        </p:nvPicPr>
        <p:blipFill>
          <a:blip r:embed="rId2" cstate="print"/>
          <a:srcRect/>
          <a:stretch>
            <a:fillRect/>
          </a:stretch>
        </p:blipFill>
        <p:spPr bwMode="auto">
          <a:xfrm>
            <a:off x="685800" y="685800"/>
            <a:ext cx="2590800" cy="2266950"/>
          </a:xfrm>
          <a:prstGeom prst="rect">
            <a:avLst/>
          </a:prstGeom>
          <a:noFill/>
        </p:spPr>
      </p:pic>
      <p:pic>
        <p:nvPicPr>
          <p:cNvPr id="471045" name="Picture 5" descr="j0403662"/>
          <p:cNvPicPr>
            <a:picLocks noChangeAspect="1" noChangeArrowheads="1"/>
          </p:cNvPicPr>
          <p:nvPr/>
        </p:nvPicPr>
        <p:blipFill>
          <a:blip r:embed="rId3" cstate="print"/>
          <a:srcRect/>
          <a:stretch>
            <a:fillRect/>
          </a:stretch>
        </p:blipFill>
        <p:spPr bwMode="auto">
          <a:xfrm>
            <a:off x="5867400" y="4038600"/>
            <a:ext cx="2971800" cy="2438400"/>
          </a:xfrm>
          <a:prstGeom prst="rect">
            <a:avLst/>
          </a:prstGeom>
          <a:noFill/>
        </p:spPr>
      </p:pic>
      <p:sp>
        <p:nvSpPr>
          <p:cNvPr id="471046" name="Rectangle 6"/>
          <p:cNvSpPr>
            <a:spLocks noChangeArrowheads="1"/>
          </p:cNvSpPr>
          <p:nvPr/>
        </p:nvSpPr>
        <p:spPr bwMode="auto">
          <a:xfrm>
            <a:off x="4572000" y="1371600"/>
            <a:ext cx="3733800" cy="701675"/>
          </a:xfrm>
          <a:prstGeom prst="rect">
            <a:avLst/>
          </a:prstGeom>
          <a:noFill/>
          <a:ln w="9525">
            <a:noFill/>
            <a:miter lim="800000"/>
            <a:headEnd/>
            <a:tailEnd/>
          </a:ln>
          <a:effectLst/>
        </p:spPr>
        <p:txBody>
          <a:bodyPr>
            <a:spAutoFit/>
          </a:bodyPr>
          <a:lstStyle/>
          <a:p>
            <a:r>
              <a:rPr lang="en-US" sz="4000" b="1" i="1">
                <a:solidFill>
                  <a:schemeClr val="tx2"/>
                </a:solidFill>
                <a:effectLst>
                  <a:outerShdw blurRad="38100" dist="38100" dir="2700000" algn="tl">
                    <a:srgbClr val="000000"/>
                  </a:outerShdw>
                </a:effectLst>
              </a:rPr>
              <a:t>Challenges</a:t>
            </a:r>
          </a:p>
        </p:txBody>
      </p:sp>
      <p:sp>
        <p:nvSpPr>
          <p:cNvPr id="471047" name="Rectangle 7"/>
          <p:cNvSpPr>
            <a:spLocks noChangeArrowheads="1"/>
          </p:cNvSpPr>
          <p:nvPr/>
        </p:nvSpPr>
        <p:spPr bwMode="auto">
          <a:xfrm>
            <a:off x="228600" y="4114800"/>
            <a:ext cx="5221288" cy="1555750"/>
          </a:xfrm>
          <a:prstGeom prst="rect">
            <a:avLst/>
          </a:prstGeom>
          <a:noFill/>
          <a:ln w="9525">
            <a:noFill/>
            <a:miter lim="800000"/>
            <a:headEnd/>
            <a:tailEnd/>
          </a:ln>
          <a:effectLst/>
        </p:spPr>
        <p:txBody>
          <a:bodyPr wrap="none">
            <a:spAutoFit/>
          </a:bodyPr>
          <a:lstStyle/>
          <a:p>
            <a:pPr algn="ctr"/>
            <a:r>
              <a:rPr lang="en-US" sz="3600">
                <a:effectLst>
                  <a:outerShdw blurRad="38100" dist="38100" dir="2700000" algn="tl">
                    <a:srgbClr val="000000"/>
                  </a:outerShdw>
                </a:effectLst>
              </a:rPr>
              <a:t>Sex begins to be a point </a:t>
            </a:r>
          </a:p>
          <a:p>
            <a:pPr algn="ctr"/>
            <a:r>
              <a:rPr lang="en-US" sz="3600">
                <a:effectLst>
                  <a:outerShdw blurRad="38100" dist="38100" dir="2700000" algn="tl">
                    <a:srgbClr val="000000"/>
                  </a:outerShdw>
                </a:effectLst>
              </a:rPr>
              <a:t>of peer pressure</a:t>
            </a:r>
          </a:p>
          <a:p>
            <a:pPr algn="ctr"/>
            <a:r>
              <a:rPr lang="en-US" sz="2400">
                <a:effectLst>
                  <a:outerShdw blurRad="38100" dist="38100" dir="2700000" algn="tl">
                    <a:srgbClr val="000000"/>
                  </a:outerShdw>
                </a:effectLst>
              </a:rPr>
              <a:t>See Handout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r>
              <a:rPr lang="en-US" b="1" i="1">
                <a:latin typeface="Bookman" pitchFamily="18" charset="0"/>
              </a:rPr>
              <a:t>Challenges</a:t>
            </a:r>
          </a:p>
        </p:txBody>
      </p:sp>
      <p:sp>
        <p:nvSpPr>
          <p:cNvPr id="429059" name="Rectangle 3"/>
          <p:cNvSpPr>
            <a:spLocks noGrp="1" noChangeArrowheads="1"/>
          </p:cNvSpPr>
          <p:nvPr>
            <p:ph type="body" idx="1"/>
          </p:nvPr>
        </p:nvSpPr>
        <p:spPr/>
        <p:txBody>
          <a:bodyPr/>
          <a:lstStyle/>
          <a:p>
            <a:pPr algn="ctr"/>
            <a:r>
              <a:rPr lang="en-US"/>
              <a:t>May begin to be more openly rebellious and rude to parents.  This may be more of a relatively immature rebellion.</a:t>
            </a:r>
          </a:p>
          <a:p>
            <a:pPr algn="ctr"/>
            <a:r>
              <a:rPr lang="en-US"/>
              <a:t>Their moral rigor will cause your teenager to test every belief you hold sacred.</a:t>
            </a:r>
          </a:p>
          <a:p>
            <a:pPr algn="ctr"/>
            <a:r>
              <a:rPr lang="en-US"/>
              <a:t>Critical time in whether or not a child tries to do well in school or not.</a:t>
            </a:r>
          </a:p>
        </p:txBody>
      </p:sp>
      <p:pic>
        <p:nvPicPr>
          <p:cNvPr id="429061" name="Picture 5" descr="j0389212"/>
          <p:cNvPicPr>
            <a:picLocks noChangeAspect="1" noChangeArrowheads="1"/>
          </p:cNvPicPr>
          <p:nvPr/>
        </p:nvPicPr>
        <p:blipFill>
          <a:blip r:embed="rId3" cstate="print"/>
          <a:srcRect/>
          <a:stretch>
            <a:fillRect/>
          </a:stretch>
        </p:blipFill>
        <p:spPr bwMode="auto">
          <a:xfrm>
            <a:off x="7315200" y="4953000"/>
            <a:ext cx="914400" cy="1600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r>
              <a:rPr lang="en-US" b="1" i="1">
                <a:latin typeface="Bookman" pitchFamily="18" charset="0"/>
              </a:rPr>
              <a:t>How to Help</a:t>
            </a:r>
          </a:p>
        </p:txBody>
      </p:sp>
      <p:sp>
        <p:nvSpPr>
          <p:cNvPr id="430083" name="Rectangle 3"/>
          <p:cNvSpPr>
            <a:spLocks noGrp="1" noChangeArrowheads="1"/>
          </p:cNvSpPr>
          <p:nvPr>
            <p:ph type="body" idx="1"/>
          </p:nvPr>
        </p:nvSpPr>
        <p:spPr/>
        <p:txBody>
          <a:bodyPr/>
          <a:lstStyle/>
          <a:p>
            <a:pPr>
              <a:lnSpc>
                <a:spcPct val="90000"/>
              </a:lnSpc>
            </a:pPr>
            <a:r>
              <a:rPr lang="en-US" sz="2800"/>
              <a:t>Encourage reading.</a:t>
            </a:r>
          </a:p>
          <a:p>
            <a:pPr>
              <a:lnSpc>
                <a:spcPct val="90000"/>
              </a:lnSpc>
            </a:pPr>
            <a:r>
              <a:rPr lang="en-US" sz="2800"/>
              <a:t>Encourage a part-time job or summer internship...possibly volunteer.</a:t>
            </a:r>
          </a:p>
          <a:p>
            <a:pPr>
              <a:lnSpc>
                <a:spcPct val="90000"/>
              </a:lnSpc>
            </a:pPr>
            <a:r>
              <a:rPr lang="en-US" sz="2800"/>
              <a:t>Give choices regarding </a:t>
            </a:r>
          </a:p>
          <a:p>
            <a:pPr>
              <a:lnSpc>
                <a:spcPct val="90000"/>
              </a:lnSpc>
              <a:buFont typeface="Wingdings" pitchFamily="2" charset="2"/>
              <a:buNone/>
            </a:pPr>
            <a:r>
              <a:rPr lang="en-US" sz="2800"/>
              <a:t>	family occasions for them </a:t>
            </a:r>
          </a:p>
          <a:p>
            <a:pPr>
              <a:lnSpc>
                <a:spcPct val="90000"/>
              </a:lnSpc>
              <a:buFont typeface="Wingdings" pitchFamily="2" charset="2"/>
              <a:buNone/>
            </a:pPr>
            <a:r>
              <a:rPr lang="en-US" sz="2800"/>
              <a:t>	to attend.</a:t>
            </a:r>
          </a:p>
          <a:p>
            <a:pPr>
              <a:lnSpc>
                <a:spcPct val="90000"/>
              </a:lnSpc>
            </a:pPr>
            <a:r>
              <a:rPr lang="en-US" sz="2800"/>
              <a:t>Possibly give an allowance </a:t>
            </a:r>
          </a:p>
          <a:p>
            <a:pPr>
              <a:lnSpc>
                <a:spcPct val="90000"/>
              </a:lnSpc>
              <a:buFont typeface="Wingdings" pitchFamily="2" charset="2"/>
              <a:buNone/>
            </a:pPr>
            <a:r>
              <a:rPr lang="en-US" sz="2800"/>
              <a:t>	for personal hygiene </a:t>
            </a:r>
          </a:p>
          <a:p>
            <a:pPr>
              <a:lnSpc>
                <a:spcPct val="90000"/>
              </a:lnSpc>
              <a:buFont typeface="Wingdings" pitchFamily="2" charset="2"/>
              <a:buNone/>
            </a:pPr>
            <a:r>
              <a:rPr lang="en-US" sz="2800"/>
              <a:t>	products.</a:t>
            </a:r>
          </a:p>
        </p:txBody>
      </p:sp>
      <p:pic>
        <p:nvPicPr>
          <p:cNvPr id="430084" name="Picture 4" descr="j0426559"/>
          <p:cNvPicPr>
            <a:picLocks noChangeAspect="1" noChangeArrowheads="1"/>
          </p:cNvPicPr>
          <p:nvPr/>
        </p:nvPicPr>
        <p:blipFill>
          <a:blip r:embed="rId3" cstate="print"/>
          <a:srcRect/>
          <a:stretch>
            <a:fillRect/>
          </a:stretch>
        </p:blipFill>
        <p:spPr bwMode="auto">
          <a:xfrm>
            <a:off x="5791200" y="2819400"/>
            <a:ext cx="2895600" cy="3276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7" name="Rectangle 3"/>
          <p:cNvSpPr>
            <a:spLocks noGrp="1" noChangeArrowheads="1"/>
          </p:cNvSpPr>
          <p:nvPr>
            <p:ph type="body" idx="1"/>
          </p:nvPr>
        </p:nvSpPr>
        <p:spPr>
          <a:xfrm>
            <a:off x="457200" y="1143000"/>
            <a:ext cx="8229600" cy="4953000"/>
          </a:xfrm>
        </p:spPr>
        <p:txBody>
          <a:bodyPr/>
          <a:lstStyle/>
          <a:p>
            <a:pPr algn="ctr">
              <a:buFont typeface="Wingdings" pitchFamily="2" charset="2"/>
              <a:buNone/>
            </a:pPr>
            <a:r>
              <a:rPr lang="en-US" sz="5400" b="1" i="1">
                <a:latin typeface="Bookman" pitchFamily="18" charset="0"/>
              </a:rPr>
              <a:t>15 year olds</a:t>
            </a:r>
          </a:p>
        </p:txBody>
      </p:sp>
      <p:pic>
        <p:nvPicPr>
          <p:cNvPr id="431109" name="Picture 5" descr="teens.jpg teens image by gypsy_rose81"/>
          <p:cNvPicPr>
            <a:picLocks noChangeAspect="1" noChangeArrowheads="1"/>
          </p:cNvPicPr>
          <p:nvPr/>
        </p:nvPicPr>
        <p:blipFill>
          <a:blip r:embed="rId2" cstate="print"/>
          <a:srcRect/>
          <a:stretch>
            <a:fillRect/>
          </a:stretch>
        </p:blipFill>
        <p:spPr bwMode="auto">
          <a:xfrm>
            <a:off x="2819400" y="2667000"/>
            <a:ext cx="3581400" cy="2514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b="1" i="1">
                <a:latin typeface="Bookman" pitchFamily="18" charset="0"/>
              </a:rPr>
              <a:t>Social Skills</a:t>
            </a:r>
          </a:p>
        </p:txBody>
      </p:sp>
      <p:sp>
        <p:nvSpPr>
          <p:cNvPr id="432131" name="Rectangle 3"/>
          <p:cNvSpPr>
            <a:spLocks noGrp="1" noChangeArrowheads="1"/>
          </p:cNvSpPr>
          <p:nvPr>
            <p:ph type="body" idx="1"/>
          </p:nvPr>
        </p:nvSpPr>
        <p:spPr/>
        <p:txBody>
          <a:bodyPr/>
          <a:lstStyle/>
          <a:p>
            <a:r>
              <a:rPr lang="en-US"/>
              <a:t>Will become more tolerant and even-tempered, able to compromise, and stay composed when they’re in disagreement with someone.</a:t>
            </a:r>
          </a:p>
          <a:p>
            <a:r>
              <a:rPr lang="en-US"/>
              <a:t>View of the world will settle first on the friends they have around them.</a:t>
            </a:r>
          </a:p>
          <a:p>
            <a:r>
              <a:rPr lang="en-US"/>
              <a:t>Will spend more time in mixed-sex groups.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b="1" i="1">
                <a:latin typeface="Bookman" pitchFamily="18" charset="0"/>
              </a:rPr>
              <a:t>Emotional Changes</a:t>
            </a:r>
          </a:p>
        </p:txBody>
      </p:sp>
      <p:sp>
        <p:nvSpPr>
          <p:cNvPr id="433155" name="Rectangle 3"/>
          <p:cNvSpPr>
            <a:spLocks noGrp="1" noChangeArrowheads="1"/>
          </p:cNvSpPr>
          <p:nvPr>
            <p:ph type="body" idx="1"/>
          </p:nvPr>
        </p:nvSpPr>
        <p:spPr/>
        <p:txBody>
          <a:bodyPr/>
          <a:lstStyle/>
          <a:p>
            <a:pPr>
              <a:lnSpc>
                <a:spcPct val="90000"/>
              </a:lnSpc>
            </a:pPr>
            <a:r>
              <a:rPr lang="en-US"/>
              <a:t>Concerned about their physical appearance, as well as how they are developing.</a:t>
            </a:r>
          </a:p>
          <a:p>
            <a:pPr>
              <a:lnSpc>
                <a:spcPct val="90000"/>
              </a:lnSpc>
            </a:pPr>
            <a:r>
              <a:rPr lang="en-US"/>
              <a:t>Some teens who are having sex may have a shakier image of themselves.</a:t>
            </a:r>
          </a:p>
          <a:p>
            <a:pPr>
              <a:lnSpc>
                <a:spcPct val="90000"/>
              </a:lnSpc>
            </a:pPr>
            <a:r>
              <a:rPr lang="en-US"/>
              <a:t>This is when the time of </a:t>
            </a:r>
          </a:p>
          <a:p>
            <a:pPr>
              <a:lnSpc>
                <a:spcPct val="90000"/>
              </a:lnSpc>
              <a:buFont typeface="Wingdings" pitchFamily="2" charset="2"/>
              <a:buNone/>
            </a:pPr>
            <a:r>
              <a:rPr lang="en-US"/>
              <a:t>	greatest rebellion usually </a:t>
            </a:r>
          </a:p>
          <a:p>
            <a:pPr>
              <a:lnSpc>
                <a:spcPct val="90000"/>
              </a:lnSpc>
              <a:buFont typeface="Wingdings" pitchFamily="2" charset="2"/>
              <a:buNone/>
            </a:pPr>
            <a:r>
              <a:rPr lang="en-US"/>
              <a:t>	begins</a:t>
            </a:r>
          </a:p>
          <a:p>
            <a:pPr>
              <a:lnSpc>
                <a:spcPct val="90000"/>
              </a:lnSpc>
              <a:buFont typeface="Wingdings" pitchFamily="2" charset="2"/>
              <a:buNone/>
            </a:pPr>
            <a:r>
              <a:rPr lang="en-US" sz="2400"/>
              <a:t>See Handouts</a:t>
            </a:r>
          </a:p>
        </p:txBody>
      </p:sp>
      <p:pic>
        <p:nvPicPr>
          <p:cNvPr id="433157" name="Picture 5" descr="j0408987"/>
          <p:cNvPicPr>
            <a:picLocks noChangeAspect="1" noChangeArrowheads="1"/>
          </p:cNvPicPr>
          <p:nvPr/>
        </p:nvPicPr>
        <p:blipFill>
          <a:blip r:embed="rId2" cstate="print"/>
          <a:srcRect/>
          <a:stretch>
            <a:fillRect/>
          </a:stretch>
        </p:blipFill>
        <p:spPr bwMode="auto">
          <a:xfrm>
            <a:off x="5715000" y="4191000"/>
            <a:ext cx="2819400" cy="2514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457200" y="304800"/>
            <a:ext cx="8229600" cy="1143000"/>
          </a:xfrm>
        </p:spPr>
        <p:txBody>
          <a:bodyPr/>
          <a:lstStyle/>
          <a:p>
            <a:r>
              <a:rPr lang="en-US" b="1" i="1">
                <a:latin typeface="Bookman" pitchFamily="18" charset="0"/>
              </a:rPr>
              <a:t>Intellectual Skills</a:t>
            </a:r>
          </a:p>
        </p:txBody>
      </p:sp>
      <p:sp>
        <p:nvSpPr>
          <p:cNvPr id="434179" name="Rectangle 3"/>
          <p:cNvSpPr>
            <a:spLocks noGrp="1" noChangeArrowheads="1"/>
          </p:cNvSpPr>
          <p:nvPr>
            <p:ph type="body" idx="1"/>
          </p:nvPr>
        </p:nvSpPr>
        <p:spPr/>
        <p:txBody>
          <a:bodyPr/>
          <a:lstStyle/>
          <a:p>
            <a:r>
              <a:rPr lang="en-US"/>
              <a:t>More class work, homework, </a:t>
            </a:r>
          </a:p>
          <a:p>
            <a:pPr>
              <a:buFont typeface="Wingdings" pitchFamily="2" charset="2"/>
              <a:buNone/>
            </a:pPr>
            <a:r>
              <a:rPr lang="en-US"/>
              <a:t>	projects, and research reports.</a:t>
            </a:r>
          </a:p>
          <a:p>
            <a:pPr>
              <a:buFont typeface="Wingdings" pitchFamily="2" charset="2"/>
              <a:buNone/>
            </a:pPr>
            <a:endParaRPr lang="en-US"/>
          </a:p>
          <a:p>
            <a:r>
              <a:rPr lang="en-US"/>
              <a:t>Greater awareness and </a:t>
            </a:r>
          </a:p>
          <a:p>
            <a:pPr>
              <a:buFont typeface="Wingdings" pitchFamily="2" charset="2"/>
              <a:buNone/>
            </a:pPr>
            <a:r>
              <a:rPr lang="en-US"/>
              <a:t>	curiosity of the world </a:t>
            </a:r>
          </a:p>
          <a:p>
            <a:pPr>
              <a:buFont typeface="Wingdings" pitchFamily="2" charset="2"/>
              <a:buNone/>
            </a:pPr>
            <a:r>
              <a:rPr lang="en-US"/>
              <a:t>	around them.</a:t>
            </a:r>
          </a:p>
        </p:txBody>
      </p:sp>
      <p:pic>
        <p:nvPicPr>
          <p:cNvPr id="434180" name="Picture 4" descr="j0433132"/>
          <p:cNvPicPr>
            <a:picLocks noChangeAspect="1" noChangeArrowheads="1"/>
          </p:cNvPicPr>
          <p:nvPr/>
        </p:nvPicPr>
        <p:blipFill>
          <a:blip r:embed="rId2" cstate="print"/>
          <a:srcRect/>
          <a:stretch>
            <a:fillRect/>
          </a:stretch>
        </p:blipFill>
        <p:spPr bwMode="auto">
          <a:xfrm>
            <a:off x="5181600" y="2971800"/>
            <a:ext cx="3962400" cy="3200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en-US"/>
              <a:t>13 to 18 Years</a:t>
            </a:r>
          </a:p>
        </p:txBody>
      </p:sp>
      <p:sp>
        <p:nvSpPr>
          <p:cNvPr id="462851" name="Rectangle 3"/>
          <p:cNvSpPr>
            <a:spLocks noGrp="1" noChangeArrowheads="1"/>
          </p:cNvSpPr>
          <p:nvPr>
            <p:ph type="body" idx="1"/>
          </p:nvPr>
        </p:nvSpPr>
        <p:spPr/>
        <p:txBody>
          <a:bodyPr/>
          <a:lstStyle/>
          <a:p>
            <a:r>
              <a:rPr lang="en-US"/>
              <a:t>Task: Identity, Sexuality, Separation</a:t>
            </a:r>
          </a:p>
          <a:p>
            <a:endParaRPr lang="en-US"/>
          </a:p>
          <a:p>
            <a:r>
              <a:rPr lang="en-US" u="sng"/>
              <a:t>Child’s Responsibility</a:t>
            </a:r>
          </a:p>
          <a:p>
            <a:pPr lvl="1"/>
            <a:r>
              <a:rPr lang="en-US" u="sng"/>
              <a:t>Emotional Separation             </a:t>
            </a:r>
          </a:p>
          <a:p>
            <a:pPr lvl="1"/>
            <a:r>
              <a:rPr lang="en-US" u="sng"/>
              <a:t>Sexual Identity</a:t>
            </a:r>
          </a:p>
          <a:p>
            <a:pPr lvl="1"/>
            <a:r>
              <a:rPr lang="en-US" u="sng"/>
              <a:t>Develop own moral thinking</a:t>
            </a:r>
          </a:p>
          <a:p>
            <a:pPr lvl="1"/>
            <a:r>
              <a:rPr lang="en-US" u="sng"/>
              <a:t>Physical Separation (possibly)</a:t>
            </a:r>
          </a:p>
        </p:txBody>
      </p:sp>
      <p:pic>
        <p:nvPicPr>
          <p:cNvPr id="462854" name="Picture 6" descr="Poster_Identity.jpg Identity image by BrorJace"/>
          <p:cNvPicPr>
            <a:picLocks noChangeAspect="1" noChangeArrowheads="1"/>
          </p:cNvPicPr>
          <p:nvPr/>
        </p:nvPicPr>
        <p:blipFill>
          <a:blip r:embed="rId3" cstate="print"/>
          <a:srcRect/>
          <a:stretch>
            <a:fillRect/>
          </a:stretch>
        </p:blipFill>
        <p:spPr bwMode="auto">
          <a:xfrm>
            <a:off x="6172200" y="2362200"/>
            <a:ext cx="2419350" cy="3276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b="1" i="1">
                <a:latin typeface="Bookman" pitchFamily="18" charset="0"/>
              </a:rPr>
              <a:t>Physical Changes</a:t>
            </a:r>
          </a:p>
        </p:txBody>
      </p:sp>
      <p:sp>
        <p:nvSpPr>
          <p:cNvPr id="435203" name="Rectangle 3"/>
          <p:cNvSpPr>
            <a:spLocks noGrp="1" noChangeArrowheads="1"/>
          </p:cNvSpPr>
          <p:nvPr>
            <p:ph type="body" idx="1"/>
          </p:nvPr>
        </p:nvSpPr>
        <p:spPr/>
        <p:txBody>
          <a:bodyPr/>
          <a:lstStyle/>
          <a:p>
            <a:pPr algn="ctr"/>
            <a:endParaRPr lang="en-US"/>
          </a:p>
          <a:p>
            <a:pPr algn="ctr"/>
            <a:r>
              <a:rPr lang="en-US"/>
              <a:t>You should not begin worrying about you child not menstruating until 16.</a:t>
            </a:r>
          </a:p>
          <a:p>
            <a:pPr algn="ctr"/>
            <a:r>
              <a:rPr lang="en-US"/>
              <a:t>Boys may begin to be able to grow a mustache.  Voice is changing. </a:t>
            </a:r>
          </a:p>
          <a:p>
            <a:pPr algn="ctr">
              <a:buFont typeface="Wingdings" pitchFamily="2" charset="2"/>
              <a:buNone/>
            </a:pPr>
            <a:endParaRPr lang="en-US"/>
          </a:p>
        </p:txBody>
      </p:sp>
      <p:pic>
        <p:nvPicPr>
          <p:cNvPr id="435204" name="Picture 4" descr="j0250574"/>
          <p:cNvPicPr>
            <a:picLocks noChangeAspect="1" noChangeArrowheads="1"/>
          </p:cNvPicPr>
          <p:nvPr/>
        </p:nvPicPr>
        <p:blipFill>
          <a:blip r:embed="rId3" cstate="print"/>
          <a:srcRect/>
          <a:stretch>
            <a:fillRect/>
          </a:stretch>
        </p:blipFill>
        <p:spPr bwMode="auto">
          <a:xfrm>
            <a:off x="3276600" y="4495800"/>
            <a:ext cx="2087563" cy="21764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r>
              <a:rPr lang="en-US" b="1" i="1">
                <a:latin typeface="Bookman" pitchFamily="18" charset="0"/>
              </a:rPr>
              <a:t>Challenges</a:t>
            </a:r>
          </a:p>
        </p:txBody>
      </p:sp>
      <p:sp>
        <p:nvSpPr>
          <p:cNvPr id="437251" name="Rectangle 3"/>
          <p:cNvSpPr>
            <a:spLocks noGrp="1" noChangeArrowheads="1"/>
          </p:cNvSpPr>
          <p:nvPr>
            <p:ph type="body" idx="1"/>
          </p:nvPr>
        </p:nvSpPr>
        <p:spPr/>
        <p:txBody>
          <a:bodyPr/>
          <a:lstStyle/>
          <a:p>
            <a:r>
              <a:rPr lang="en-US"/>
              <a:t>Teenage sex.  Like it or not, your teen probably knows people who are having sex.  They might be, too.</a:t>
            </a:r>
          </a:p>
          <a:p>
            <a:r>
              <a:rPr lang="en-US"/>
              <a:t>Academic failure.</a:t>
            </a:r>
          </a:p>
          <a:p>
            <a:r>
              <a:rPr lang="en-US"/>
              <a:t>Not eating enough</a:t>
            </a:r>
          </a:p>
          <a:p>
            <a:pPr>
              <a:buFont typeface="Wingdings" pitchFamily="2" charset="2"/>
              <a:buNone/>
            </a:pPr>
            <a:r>
              <a:rPr lang="en-US"/>
              <a:t>	 or too much.  </a:t>
            </a:r>
          </a:p>
        </p:txBody>
      </p:sp>
      <p:pic>
        <p:nvPicPr>
          <p:cNvPr id="437252" name="Picture 4" descr="j0424373"/>
          <p:cNvPicPr>
            <a:picLocks noChangeAspect="1" noChangeArrowheads="1"/>
          </p:cNvPicPr>
          <p:nvPr/>
        </p:nvPicPr>
        <p:blipFill>
          <a:blip r:embed="rId2" cstate="print"/>
          <a:srcRect/>
          <a:stretch>
            <a:fillRect/>
          </a:stretch>
        </p:blipFill>
        <p:spPr bwMode="auto">
          <a:xfrm>
            <a:off x="4572000" y="3352800"/>
            <a:ext cx="4343400" cy="3352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r>
              <a:rPr lang="en-US"/>
              <a:t>Eating Disorders</a:t>
            </a:r>
          </a:p>
        </p:txBody>
      </p:sp>
      <p:sp>
        <p:nvSpPr>
          <p:cNvPr id="474115" name="Rectangle 3"/>
          <p:cNvSpPr>
            <a:spLocks noGrp="1" noChangeArrowheads="1"/>
          </p:cNvSpPr>
          <p:nvPr>
            <p:ph type="body" idx="1"/>
          </p:nvPr>
        </p:nvSpPr>
        <p:spPr/>
        <p:txBody>
          <a:bodyPr/>
          <a:lstStyle/>
          <a:p>
            <a:endParaRPr lang="en-US"/>
          </a:p>
          <a:p>
            <a:r>
              <a:rPr lang="en-US"/>
              <a:t>8,000,000 or more people in the US have an eating disorder</a:t>
            </a:r>
          </a:p>
          <a:p>
            <a:r>
              <a:rPr lang="en-US"/>
              <a:t>90% are women</a:t>
            </a:r>
          </a:p>
          <a:p>
            <a:r>
              <a:rPr lang="en-US"/>
              <a:t>Victims may be poor or rich</a:t>
            </a:r>
          </a:p>
          <a:p>
            <a:r>
              <a:rPr lang="en-US"/>
              <a:t>Eating disorders usually start in the teens but may begin as early as age 8. </a:t>
            </a:r>
          </a:p>
          <a:p>
            <a:r>
              <a:rPr lang="en-US"/>
              <a:t>See Handout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a:t>Overweight</a:t>
            </a:r>
          </a:p>
        </p:txBody>
      </p:sp>
      <p:sp>
        <p:nvSpPr>
          <p:cNvPr id="475140" name="Rectangle 4"/>
          <p:cNvSpPr>
            <a:spLocks noGrp="1" noChangeArrowheads="1"/>
          </p:cNvSpPr>
          <p:nvPr>
            <p:ph type="body" sz="half" idx="1"/>
          </p:nvPr>
        </p:nvSpPr>
        <p:spPr/>
        <p:txBody>
          <a:bodyPr/>
          <a:lstStyle/>
          <a:p>
            <a:r>
              <a:rPr lang="en-US" sz="2400"/>
              <a:t>Can lead to bone deformity</a:t>
            </a:r>
          </a:p>
          <a:p>
            <a:r>
              <a:rPr lang="en-US" sz="2400"/>
              <a:t>Arthritis</a:t>
            </a:r>
          </a:p>
          <a:p>
            <a:r>
              <a:rPr lang="en-US" sz="2400"/>
              <a:t>Painful hip problems</a:t>
            </a:r>
          </a:p>
          <a:p>
            <a:r>
              <a:rPr lang="en-US" sz="2400"/>
              <a:t>Asthma</a:t>
            </a:r>
          </a:p>
          <a:p>
            <a:r>
              <a:rPr lang="en-US" sz="2400"/>
              <a:t>Sleep apnea</a:t>
            </a:r>
          </a:p>
          <a:p>
            <a:r>
              <a:rPr lang="en-US" sz="2400"/>
              <a:t>High Blood Pressure</a:t>
            </a:r>
          </a:p>
          <a:p>
            <a:r>
              <a:rPr lang="en-US" sz="2400"/>
              <a:t>High Cholesterol Gallstones</a:t>
            </a:r>
          </a:p>
          <a:p>
            <a:r>
              <a:rPr lang="en-US" sz="2400"/>
              <a:t>Fatty Liver</a:t>
            </a:r>
          </a:p>
          <a:p>
            <a:endParaRPr lang="en-US" sz="2400"/>
          </a:p>
        </p:txBody>
      </p:sp>
      <p:sp>
        <p:nvSpPr>
          <p:cNvPr id="475141" name="Rectangle 5"/>
          <p:cNvSpPr>
            <a:spLocks noGrp="1" noChangeArrowheads="1"/>
          </p:cNvSpPr>
          <p:nvPr>
            <p:ph type="body" sz="half" idx="2"/>
          </p:nvPr>
        </p:nvSpPr>
        <p:spPr/>
        <p:txBody>
          <a:bodyPr/>
          <a:lstStyle/>
          <a:p>
            <a:r>
              <a:rPr lang="en-US" sz="2400"/>
              <a:t>Severe Headaches</a:t>
            </a:r>
          </a:p>
          <a:p>
            <a:r>
              <a:rPr lang="en-US" sz="2400"/>
              <a:t>Females may have elevated levels of Testosterone due to infrequent or missed periods</a:t>
            </a:r>
          </a:p>
          <a:p>
            <a:r>
              <a:rPr lang="en-US" sz="2400"/>
              <a:t>Insulin resistance and Diabetes</a:t>
            </a:r>
          </a:p>
          <a:p>
            <a:r>
              <a:rPr lang="en-US" sz="2400"/>
              <a:t>Depression</a:t>
            </a:r>
          </a:p>
          <a:p>
            <a:r>
              <a:rPr lang="en-US" sz="2400"/>
              <a:t>See Handout</a:t>
            </a:r>
          </a:p>
          <a:p>
            <a:endParaRPr lang="en-US" sz="2400"/>
          </a:p>
          <a:p>
            <a:endParaRPr lang="en-US"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b="1" i="1">
                <a:latin typeface="Bookman" pitchFamily="18" charset="0"/>
              </a:rPr>
              <a:t>How to Help</a:t>
            </a:r>
          </a:p>
        </p:txBody>
      </p:sp>
      <p:sp>
        <p:nvSpPr>
          <p:cNvPr id="436227" name="Rectangle 3"/>
          <p:cNvSpPr>
            <a:spLocks noGrp="1" noChangeArrowheads="1"/>
          </p:cNvSpPr>
          <p:nvPr>
            <p:ph type="body" idx="1"/>
          </p:nvPr>
        </p:nvSpPr>
        <p:spPr/>
        <p:txBody>
          <a:bodyPr/>
          <a:lstStyle/>
          <a:p>
            <a:r>
              <a:rPr lang="en-US"/>
              <a:t>Acquaint yourself with your teenagers environment.</a:t>
            </a:r>
          </a:p>
          <a:p>
            <a:endParaRPr lang="en-US"/>
          </a:p>
          <a:p>
            <a:endParaRPr lang="en-US"/>
          </a:p>
          <a:p>
            <a:pPr>
              <a:buFont typeface="Wingdings" pitchFamily="2" charset="2"/>
              <a:buNone/>
            </a:pPr>
            <a:endParaRPr lang="en-US"/>
          </a:p>
          <a:p>
            <a:r>
              <a:rPr lang="en-US"/>
              <a:t>Encourage spirited dinner discussions.  Don’t turn this into a shouting match.  They will push your buttons on purpose.</a:t>
            </a:r>
          </a:p>
        </p:txBody>
      </p:sp>
      <p:pic>
        <p:nvPicPr>
          <p:cNvPr id="436228" name="Picture 4" descr="j0402626"/>
          <p:cNvPicPr>
            <a:picLocks noChangeAspect="1" noChangeArrowheads="1"/>
          </p:cNvPicPr>
          <p:nvPr/>
        </p:nvPicPr>
        <p:blipFill>
          <a:blip r:embed="rId3" cstate="print"/>
          <a:srcRect/>
          <a:stretch>
            <a:fillRect/>
          </a:stretch>
        </p:blipFill>
        <p:spPr bwMode="auto">
          <a:xfrm>
            <a:off x="3429000" y="2286000"/>
            <a:ext cx="3505200" cy="2133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3"/>
          <p:cNvSpPr>
            <a:spLocks noGrp="1" noChangeArrowheads="1"/>
          </p:cNvSpPr>
          <p:nvPr>
            <p:ph type="body" idx="1"/>
          </p:nvPr>
        </p:nvSpPr>
        <p:spPr>
          <a:xfrm>
            <a:off x="457200" y="1447800"/>
            <a:ext cx="8229600" cy="4648200"/>
          </a:xfrm>
        </p:spPr>
        <p:txBody>
          <a:bodyPr/>
          <a:lstStyle/>
          <a:p>
            <a:pPr algn="ctr">
              <a:buFont typeface="Wingdings" pitchFamily="2" charset="2"/>
              <a:buNone/>
            </a:pPr>
            <a:r>
              <a:rPr lang="en-US" sz="5400" b="1" i="1">
                <a:latin typeface="Bookman" pitchFamily="18" charset="0"/>
              </a:rPr>
              <a:t>16 Year Olds</a:t>
            </a:r>
          </a:p>
        </p:txBody>
      </p:sp>
      <p:pic>
        <p:nvPicPr>
          <p:cNvPr id="439301" name="Picture 5" descr="teens">
            <a:hlinkClick r:id="rId2"/>
          </p:cNvPr>
          <p:cNvPicPr>
            <a:picLocks noChangeAspect="1" noChangeArrowheads="1"/>
          </p:cNvPicPr>
          <p:nvPr/>
        </p:nvPicPr>
        <p:blipFill>
          <a:blip r:embed="rId3" cstate="print"/>
          <a:srcRect/>
          <a:stretch>
            <a:fillRect/>
          </a:stretch>
        </p:blipFill>
        <p:spPr bwMode="auto">
          <a:xfrm>
            <a:off x="3048000" y="3048000"/>
            <a:ext cx="2971800" cy="1905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r>
              <a:rPr lang="en-US" b="1" i="1">
                <a:latin typeface="Bookman" pitchFamily="18" charset="0"/>
              </a:rPr>
              <a:t>Social Skills</a:t>
            </a:r>
          </a:p>
        </p:txBody>
      </p:sp>
      <p:sp>
        <p:nvSpPr>
          <p:cNvPr id="440323" name="Rectangle 3"/>
          <p:cNvSpPr>
            <a:spLocks noGrp="1" noChangeArrowheads="1"/>
          </p:cNvSpPr>
          <p:nvPr>
            <p:ph type="body" idx="1"/>
          </p:nvPr>
        </p:nvSpPr>
        <p:spPr/>
        <p:txBody>
          <a:bodyPr/>
          <a:lstStyle/>
          <a:p>
            <a:pPr>
              <a:lnSpc>
                <a:spcPct val="80000"/>
              </a:lnSpc>
            </a:pPr>
            <a:r>
              <a:rPr lang="en-US" sz="2800"/>
              <a:t>Will become more socially and physically adventurous.</a:t>
            </a:r>
          </a:p>
          <a:p>
            <a:pPr>
              <a:lnSpc>
                <a:spcPct val="80000"/>
              </a:lnSpc>
            </a:pPr>
            <a:r>
              <a:rPr lang="en-US" sz="2800"/>
              <a:t>Ability to get driver’s </a:t>
            </a:r>
          </a:p>
          <a:p>
            <a:pPr>
              <a:lnSpc>
                <a:spcPct val="80000"/>
              </a:lnSpc>
              <a:buFont typeface="Wingdings" pitchFamily="2" charset="2"/>
              <a:buNone/>
            </a:pPr>
            <a:r>
              <a:rPr lang="en-US" sz="2800"/>
              <a:t>	license.</a:t>
            </a:r>
          </a:p>
          <a:p>
            <a:pPr>
              <a:lnSpc>
                <a:spcPct val="80000"/>
              </a:lnSpc>
            </a:pPr>
            <a:r>
              <a:rPr lang="en-US" sz="2800"/>
              <a:t>Allowance and </a:t>
            </a:r>
          </a:p>
          <a:p>
            <a:pPr>
              <a:lnSpc>
                <a:spcPct val="80000"/>
              </a:lnSpc>
              <a:buFont typeface="Wingdings" pitchFamily="2" charset="2"/>
              <a:buNone/>
            </a:pPr>
            <a:r>
              <a:rPr lang="en-US" sz="2800"/>
              <a:t>	managing money.</a:t>
            </a:r>
          </a:p>
          <a:p>
            <a:pPr>
              <a:lnSpc>
                <a:spcPct val="80000"/>
              </a:lnSpc>
            </a:pPr>
            <a:r>
              <a:rPr lang="en-US" sz="2800"/>
              <a:t>Will want to talk about </a:t>
            </a:r>
          </a:p>
          <a:p>
            <a:pPr>
              <a:lnSpc>
                <a:spcPct val="80000"/>
              </a:lnSpc>
              <a:buFont typeface="Wingdings" pitchFamily="2" charset="2"/>
              <a:buNone/>
            </a:pPr>
            <a:r>
              <a:rPr lang="en-US" sz="2800"/>
              <a:t>	“issues” such as the paranormal, life after death, abortion, war, capital punishment, etc.</a:t>
            </a:r>
          </a:p>
          <a:p>
            <a:pPr>
              <a:lnSpc>
                <a:spcPct val="80000"/>
              </a:lnSpc>
            </a:pPr>
            <a:r>
              <a:rPr lang="en-US" sz="2800"/>
              <a:t>Greater possibility your teen is having sex.</a:t>
            </a:r>
          </a:p>
          <a:p>
            <a:pPr>
              <a:lnSpc>
                <a:spcPct val="80000"/>
              </a:lnSpc>
            </a:pPr>
            <a:r>
              <a:rPr lang="en-US" sz="2000"/>
              <a:t>See Handout</a:t>
            </a:r>
          </a:p>
        </p:txBody>
      </p:sp>
      <p:pic>
        <p:nvPicPr>
          <p:cNvPr id="440324" name="Picture 4"/>
          <p:cNvPicPr>
            <a:picLocks noChangeAspect="1" noChangeArrowheads="1"/>
          </p:cNvPicPr>
          <p:nvPr/>
        </p:nvPicPr>
        <p:blipFill>
          <a:blip r:embed="rId2" cstate="print"/>
          <a:srcRect/>
          <a:stretch>
            <a:fillRect/>
          </a:stretch>
        </p:blipFill>
        <p:spPr bwMode="auto">
          <a:xfrm>
            <a:off x="381000" y="381000"/>
            <a:ext cx="609600" cy="609600"/>
          </a:xfrm>
          <a:prstGeom prst="rect">
            <a:avLst/>
          </a:prstGeom>
          <a:noFill/>
          <a:ln w="9525">
            <a:noFill/>
            <a:miter lim="800000"/>
            <a:headEnd/>
            <a:tailEnd/>
          </a:ln>
          <a:effectLst/>
        </p:spPr>
      </p:pic>
      <p:pic>
        <p:nvPicPr>
          <p:cNvPr id="440326" name="Picture 6" descr="j0433096"/>
          <p:cNvPicPr>
            <a:picLocks noChangeAspect="1" noChangeArrowheads="1"/>
          </p:cNvPicPr>
          <p:nvPr/>
        </p:nvPicPr>
        <p:blipFill>
          <a:blip r:embed="rId3" cstate="print"/>
          <a:srcRect/>
          <a:stretch>
            <a:fillRect/>
          </a:stretch>
        </p:blipFill>
        <p:spPr bwMode="auto">
          <a:xfrm>
            <a:off x="4800600" y="2133600"/>
            <a:ext cx="2743200" cy="2209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r>
              <a:rPr lang="en-US" b="1" i="1">
                <a:latin typeface="Bookman" pitchFamily="18" charset="0"/>
              </a:rPr>
              <a:t>Emotional Changes</a:t>
            </a:r>
          </a:p>
        </p:txBody>
      </p:sp>
      <p:sp>
        <p:nvSpPr>
          <p:cNvPr id="441347" name="Rectangle 3"/>
          <p:cNvSpPr>
            <a:spLocks noGrp="1" noChangeArrowheads="1"/>
          </p:cNvSpPr>
          <p:nvPr>
            <p:ph type="body" idx="1"/>
          </p:nvPr>
        </p:nvSpPr>
        <p:spPr/>
        <p:txBody>
          <a:bodyPr/>
          <a:lstStyle/>
          <a:p>
            <a:r>
              <a:rPr lang="en-US"/>
              <a:t>Things in the home are probably quieter, but they may regress at any point in time.</a:t>
            </a:r>
          </a:p>
          <a:p>
            <a:r>
              <a:rPr lang="en-US"/>
              <a:t>Silence may not be boredom or lack of interest in surroundings.  </a:t>
            </a:r>
          </a:p>
          <a:p>
            <a:pPr>
              <a:buFont typeface="Wingdings" pitchFamily="2" charset="2"/>
              <a:buNone/>
            </a:pPr>
            <a:r>
              <a:rPr lang="en-US"/>
              <a:t>	Your teen may be </a:t>
            </a:r>
          </a:p>
          <a:p>
            <a:pPr>
              <a:buFont typeface="Wingdings" pitchFamily="2" charset="2"/>
              <a:buNone/>
            </a:pPr>
            <a:r>
              <a:rPr lang="en-US"/>
              <a:t>	contemplating something </a:t>
            </a:r>
          </a:p>
          <a:p>
            <a:pPr>
              <a:buFont typeface="Wingdings" pitchFamily="2" charset="2"/>
              <a:buNone/>
            </a:pPr>
            <a:r>
              <a:rPr lang="en-US"/>
              <a:t>	very important.</a:t>
            </a:r>
          </a:p>
          <a:p>
            <a:r>
              <a:rPr lang="en-US"/>
              <a:t>Lack of belief in their own morality.</a:t>
            </a:r>
          </a:p>
        </p:txBody>
      </p:sp>
      <p:pic>
        <p:nvPicPr>
          <p:cNvPr id="441348" name="Picture 4" descr="j0423828"/>
          <p:cNvPicPr>
            <a:picLocks noChangeAspect="1" noChangeArrowheads="1"/>
          </p:cNvPicPr>
          <p:nvPr/>
        </p:nvPicPr>
        <p:blipFill>
          <a:blip r:embed="rId2" cstate="print"/>
          <a:srcRect/>
          <a:stretch>
            <a:fillRect/>
          </a:stretch>
        </p:blipFill>
        <p:spPr bwMode="auto">
          <a:xfrm>
            <a:off x="5943600" y="3352800"/>
            <a:ext cx="1257300" cy="19939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US" b="1" i="1">
                <a:latin typeface="Bookman" pitchFamily="18" charset="0"/>
              </a:rPr>
              <a:t>Intellectual Skills</a:t>
            </a:r>
          </a:p>
        </p:txBody>
      </p:sp>
      <p:sp>
        <p:nvSpPr>
          <p:cNvPr id="442371" name="Rectangle 3"/>
          <p:cNvSpPr>
            <a:spLocks noGrp="1" noChangeArrowheads="1"/>
          </p:cNvSpPr>
          <p:nvPr>
            <p:ph type="body" idx="1"/>
          </p:nvPr>
        </p:nvSpPr>
        <p:spPr/>
        <p:txBody>
          <a:bodyPr/>
          <a:lstStyle/>
          <a:p>
            <a:pPr>
              <a:lnSpc>
                <a:spcPct val="90000"/>
              </a:lnSpc>
            </a:pPr>
            <a:r>
              <a:rPr lang="en-US"/>
              <a:t>May begin to show or develop specific interests in one particular subjects</a:t>
            </a:r>
          </a:p>
          <a:p>
            <a:pPr>
              <a:lnSpc>
                <a:spcPct val="90000"/>
              </a:lnSpc>
            </a:pPr>
            <a:r>
              <a:rPr lang="en-US"/>
              <a:t>Becoming more independent </a:t>
            </a:r>
          </a:p>
          <a:p>
            <a:pPr>
              <a:lnSpc>
                <a:spcPct val="90000"/>
              </a:lnSpc>
              <a:buFont typeface="Wingdings" pitchFamily="2" charset="2"/>
              <a:buNone/>
            </a:pPr>
            <a:r>
              <a:rPr lang="en-US"/>
              <a:t>	in their thinking and </a:t>
            </a:r>
          </a:p>
          <a:p>
            <a:pPr>
              <a:lnSpc>
                <a:spcPct val="90000"/>
              </a:lnSpc>
              <a:buFont typeface="Wingdings" pitchFamily="2" charset="2"/>
              <a:buNone/>
            </a:pPr>
            <a:r>
              <a:rPr lang="en-US"/>
              <a:t>	is able to </a:t>
            </a:r>
          </a:p>
          <a:p>
            <a:pPr>
              <a:lnSpc>
                <a:spcPct val="90000"/>
              </a:lnSpc>
              <a:buFont typeface="Wingdings" pitchFamily="2" charset="2"/>
              <a:buNone/>
            </a:pPr>
            <a:r>
              <a:rPr lang="en-US"/>
              <a:t>	come to reasonable </a:t>
            </a:r>
          </a:p>
          <a:p>
            <a:pPr>
              <a:lnSpc>
                <a:spcPct val="90000"/>
              </a:lnSpc>
              <a:buFont typeface="Wingdings" pitchFamily="2" charset="2"/>
              <a:buNone/>
            </a:pPr>
            <a:r>
              <a:rPr lang="en-US"/>
              <a:t>	conclusions on their own.</a:t>
            </a:r>
          </a:p>
          <a:p>
            <a:pPr>
              <a:lnSpc>
                <a:spcPct val="90000"/>
              </a:lnSpc>
              <a:buFont typeface="Wingdings" pitchFamily="2" charset="2"/>
              <a:buNone/>
            </a:pPr>
            <a:r>
              <a:rPr lang="en-US"/>
              <a:t>	</a:t>
            </a:r>
            <a:r>
              <a:rPr lang="en-US" sz="2400"/>
              <a:t>(see handout)</a:t>
            </a:r>
          </a:p>
        </p:txBody>
      </p:sp>
      <p:pic>
        <p:nvPicPr>
          <p:cNvPr id="442372" name="Picture 4" descr="j0429827"/>
          <p:cNvPicPr>
            <a:picLocks noChangeAspect="1" noChangeArrowheads="1"/>
          </p:cNvPicPr>
          <p:nvPr/>
        </p:nvPicPr>
        <p:blipFill>
          <a:blip r:embed="rId2" cstate="print"/>
          <a:srcRect/>
          <a:stretch>
            <a:fillRect/>
          </a:stretch>
        </p:blipFill>
        <p:spPr bwMode="auto">
          <a:xfrm>
            <a:off x="6019800" y="3352800"/>
            <a:ext cx="1600200" cy="1955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b="1" i="1">
                <a:latin typeface="Bookman" pitchFamily="18" charset="0"/>
              </a:rPr>
              <a:t>Physical Changes</a:t>
            </a:r>
          </a:p>
        </p:txBody>
      </p:sp>
      <p:sp>
        <p:nvSpPr>
          <p:cNvPr id="443395" name="Rectangle 3"/>
          <p:cNvSpPr>
            <a:spLocks noGrp="1" noChangeArrowheads="1"/>
          </p:cNvSpPr>
          <p:nvPr>
            <p:ph type="body" idx="1"/>
          </p:nvPr>
        </p:nvSpPr>
        <p:spPr/>
        <p:txBody>
          <a:bodyPr/>
          <a:lstStyle/>
          <a:p>
            <a:r>
              <a:rPr lang="en-US"/>
              <a:t>Breasts and other genitalia are probably mature.</a:t>
            </a:r>
          </a:p>
          <a:p>
            <a:r>
              <a:rPr lang="en-US"/>
              <a:t>Boys development may still be delayed at this point.</a:t>
            </a:r>
          </a:p>
        </p:txBody>
      </p:sp>
      <p:pic>
        <p:nvPicPr>
          <p:cNvPr id="443396" name="Picture 4" descr="j0401488"/>
          <p:cNvPicPr>
            <a:picLocks noChangeAspect="1" noChangeArrowheads="1"/>
          </p:cNvPicPr>
          <p:nvPr/>
        </p:nvPicPr>
        <p:blipFill>
          <a:blip r:embed="rId2" cstate="print"/>
          <a:srcRect/>
          <a:stretch>
            <a:fillRect/>
          </a:stretch>
        </p:blipFill>
        <p:spPr bwMode="auto">
          <a:xfrm>
            <a:off x="3200400" y="3581400"/>
            <a:ext cx="2081213" cy="31210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r>
              <a:rPr lang="en-US"/>
              <a:t>Parents Responsibility</a:t>
            </a:r>
          </a:p>
        </p:txBody>
      </p:sp>
      <p:sp>
        <p:nvSpPr>
          <p:cNvPr id="463875" name="Rectangle 3"/>
          <p:cNvSpPr>
            <a:spLocks noGrp="1" noChangeArrowheads="1"/>
          </p:cNvSpPr>
          <p:nvPr>
            <p:ph type="body" idx="1"/>
          </p:nvPr>
        </p:nvSpPr>
        <p:spPr/>
        <p:txBody>
          <a:bodyPr/>
          <a:lstStyle/>
          <a:p>
            <a:endParaRPr lang="en-US"/>
          </a:p>
          <a:p>
            <a:r>
              <a:rPr lang="en-US"/>
              <a:t>Be clear on rules, negotiate rules</a:t>
            </a:r>
          </a:p>
          <a:p>
            <a:r>
              <a:rPr lang="en-US"/>
              <a:t>Encourage moral behaviors</a:t>
            </a:r>
          </a:p>
          <a:p>
            <a:r>
              <a:rPr lang="en-US"/>
              <a:t>Encourage being responsible</a:t>
            </a:r>
          </a:p>
          <a:p>
            <a:r>
              <a:rPr lang="en-US"/>
              <a:t>Behavior and thinking-allow consequences</a:t>
            </a:r>
          </a:p>
          <a:p>
            <a:r>
              <a:rPr lang="en-US"/>
              <a:t>Be the grown-up!</a:t>
            </a:r>
          </a:p>
        </p:txBody>
      </p:sp>
      <p:pic>
        <p:nvPicPr>
          <p:cNvPr id="463878" name="Picture 6" descr="j0433191"/>
          <p:cNvPicPr>
            <a:picLocks noChangeAspect="1" noChangeArrowheads="1"/>
          </p:cNvPicPr>
          <p:nvPr/>
        </p:nvPicPr>
        <p:blipFill>
          <a:blip r:embed="rId3" cstate="print"/>
          <a:srcRect/>
          <a:stretch>
            <a:fillRect/>
          </a:stretch>
        </p:blipFill>
        <p:spPr bwMode="auto">
          <a:xfrm>
            <a:off x="4648200" y="4572000"/>
            <a:ext cx="3276600" cy="1828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en-US" b="1" i="1">
                <a:latin typeface="Bookman" pitchFamily="18" charset="0"/>
              </a:rPr>
              <a:t>Challenges</a:t>
            </a:r>
          </a:p>
        </p:txBody>
      </p:sp>
      <p:sp>
        <p:nvSpPr>
          <p:cNvPr id="444419" name="Rectangle 3"/>
          <p:cNvSpPr>
            <a:spLocks noGrp="1" noChangeArrowheads="1"/>
          </p:cNvSpPr>
          <p:nvPr>
            <p:ph type="body" idx="1"/>
          </p:nvPr>
        </p:nvSpPr>
        <p:spPr/>
        <p:txBody>
          <a:bodyPr/>
          <a:lstStyle/>
          <a:p>
            <a:r>
              <a:rPr lang="en-US"/>
              <a:t>Drugs (see handout)</a:t>
            </a:r>
          </a:p>
          <a:p>
            <a:r>
              <a:rPr lang="en-US"/>
              <a:t>Injury</a:t>
            </a:r>
          </a:p>
          <a:p>
            <a:r>
              <a:rPr lang="en-US"/>
              <a:t>Being Overworked</a:t>
            </a:r>
          </a:p>
          <a:p>
            <a:r>
              <a:rPr lang="en-US"/>
              <a:t>Arguing with Mom and Dad</a:t>
            </a:r>
          </a:p>
        </p:txBody>
      </p:sp>
      <p:pic>
        <p:nvPicPr>
          <p:cNvPr id="444421" name="Picture 5" descr="j0308899"/>
          <p:cNvPicPr>
            <a:picLocks noChangeAspect="1" noChangeArrowheads="1"/>
          </p:cNvPicPr>
          <p:nvPr/>
        </p:nvPicPr>
        <p:blipFill>
          <a:blip r:embed="rId2" cstate="print"/>
          <a:srcRect/>
          <a:stretch>
            <a:fillRect/>
          </a:stretch>
        </p:blipFill>
        <p:spPr bwMode="auto">
          <a:xfrm>
            <a:off x="4953000" y="1447800"/>
            <a:ext cx="2667000" cy="1676400"/>
          </a:xfrm>
          <a:prstGeom prst="rect">
            <a:avLst/>
          </a:prstGeom>
          <a:noFill/>
        </p:spPr>
      </p:pic>
      <p:pic>
        <p:nvPicPr>
          <p:cNvPr id="444422" name="Picture 6" descr="j0425794"/>
          <p:cNvPicPr>
            <a:picLocks noChangeAspect="1" noChangeArrowheads="1"/>
          </p:cNvPicPr>
          <p:nvPr/>
        </p:nvPicPr>
        <p:blipFill>
          <a:blip r:embed="rId3" cstate="print"/>
          <a:srcRect/>
          <a:stretch>
            <a:fillRect/>
          </a:stretch>
        </p:blipFill>
        <p:spPr bwMode="auto">
          <a:xfrm>
            <a:off x="4953000" y="4419600"/>
            <a:ext cx="1879600" cy="1625600"/>
          </a:xfrm>
          <a:prstGeom prst="rect">
            <a:avLst/>
          </a:prstGeom>
          <a:noFill/>
        </p:spPr>
      </p:pic>
      <p:pic>
        <p:nvPicPr>
          <p:cNvPr id="444423" name="Picture 7" descr="j0424484"/>
          <p:cNvPicPr>
            <a:picLocks noChangeAspect="1" noChangeArrowheads="1"/>
          </p:cNvPicPr>
          <p:nvPr/>
        </p:nvPicPr>
        <p:blipFill>
          <a:blip r:embed="rId4" cstate="print"/>
          <a:srcRect/>
          <a:stretch>
            <a:fillRect/>
          </a:stretch>
        </p:blipFill>
        <p:spPr bwMode="auto">
          <a:xfrm>
            <a:off x="2286000" y="4191000"/>
            <a:ext cx="1955800" cy="17907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US" b="1" i="1">
                <a:latin typeface="Bookman" pitchFamily="18" charset="0"/>
              </a:rPr>
              <a:t>How to Help</a:t>
            </a:r>
          </a:p>
        </p:txBody>
      </p:sp>
      <p:sp>
        <p:nvSpPr>
          <p:cNvPr id="445443" name="Rectangle 3"/>
          <p:cNvSpPr>
            <a:spLocks noGrp="1" noChangeArrowheads="1"/>
          </p:cNvSpPr>
          <p:nvPr>
            <p:ph type="body" idx="1"/>
          </p:nvPr>
        </p:nvSpPr>
        <p:spPr/>
        <p:txBody>
          <a:bodyPr/>
          <a:lstStyle/>
          <a:p>
            <a:r>
              <a:rPr lang="en-US"/>
              <a:t>Encourage abilities in whatever they show interest in.</a:t>
            </a:r>
          </a:p>
          <a:p>
            <a:r>
              <a:rPr lang="en-US"/>
              <a:t>Encourage diverse experiences.</a:t>
            </a:r>
          </a:p>
          <a:p>
            <a:r>
              <a:rPr lang="en-US"/>
              <a:t>Ask questions that show you are there and willing to talk.</a:t>
            </a:r>
          </a:p>
          <a:p>
            <a:r>
              <a:rPr lang="en-US"/>
              <a:t>Be very clear about your concerns with their driving.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p:cNvSpPr>
            <a:spLocks noGrp="1" noChangeArrowheads="1"/>
          </p:cNvSpPr>
          <p:nvPr>
            <p:ph type="body" idx="1"/>
          </p:nvPr>
        </p:nvSpPr>
        <p:spPr>
          <a:xfrm>
            <a:off x="457200" y="1371600"/>
            <a:ext cx="8229600" cy="1828800"/>
          </a:xfrm>
        </p:spPr>
        <p:txBody>
          <a:bodyPr/>
          <a:lstStyle/>
          <a:p>
            <a:pPr algn="ctr">
              <a:buFont typeface="Wingdings" pitchFamily="2" charset="2"/>
              <a:buNone/>
            </a:pPr>
            <a:r>
              <a:rPr lang="en-US" sz="5400" b="1" i="1">
                <a:latin typeface="Bookman" pitchFamily="18" charset="0"/>
              </a:rPr>
              <a:t>17 Year Olds</a:t>
            </a:r>
          </a:p>
          <a:p>
            <a:pPr algn="ctr">
              <a:buFont typeface="Wingdings" pitchFamily="2" charset="2"/>
              <a:buNone/>
            </a:pPr>
            <a:endParaRPr lang="en-US" sz="5400" b="1" i="1">
              <a:latin typeface="Bookman" pitchFamily="18" charset="0"/>
            </a:endParaRPr>
          </a:p>
        </p:txBody>
      </p:sp>
      <p:pic>
        <p:nvPicPr>
          <p:cNvPr id="446469" name="Picture 5" descr="everwood_teens.jpg Everwood Teens image by duckylover2377"/>
          <p:cNvPicPr>
            <a:picLocks noChangeAspect="1" noChangeArrowheads="1"/>
          </p:cNvPicPr>
          <p:nvPr/>
        </p:nvPicPr>
        <p:blipFill>
          <a:blip r:embed="rId2" cstate="print"/>
          <a:srcRect/>
          <a:stretch>
            <a:fillRect/>
          </a:stretch>
        </p:blipFill>
        <p:spPr bwMode="auto">
          <a:xfrm>
            <a:off x="2667000" y="2971800"/>
            <a:ext cx="3733800" cy="2133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r>
              <a:rPr lang="en-US" b="1" i="1">
                <a:latin typeface="Bookman" pitchFamily="18" charset="0"/>
              </a:rPr>
              <a:t>Social Skills</a:t>
            </a:r>
          </a:p>
        </p:txBody>
      </p:sp>
      <p:sp>
        <p:nvSpPr>
          <p:cNvPr id="447491" name="Rectangle 3"/>
          <p:cNvSpPr>
            <a:spLocks noGrp="1" noChangeArrowheads="1"/>
          </p:cNvSpPr>
          <p:nvPr>
            <p:ph type="body" idx="1"/>
          </p:nvPr>
        </p:nvSpPr>
        <p:spPr/>
        <p:txBody>
          <a:bodyPr/>
          <a:lstStyle/>
          <a:p>
            <a:pPr>
              <a:lnSpc>
                <a:spcPct val="90000"/>
              </a:lnSpc>
            </a:pPr>
            <a:r>
              <a:rPr lang="en-US" sz="2800"/>
              <a:t>Friendships are still just as important to your teenager, but you may find that their group of friends is shifting.</a:t>
            </a:r>
          </a:p>
          <a:p>
            <a:pPr>
              <a:lnSpc>
                <a:spcPct val="90000"/>
              </a:lnSpc>
            </a:pPr>
            <a:r>
              <a:rPr lang="en-US" sz="2800"/>
              <a:t>Some will devote themselves to one boyfriend or girlfriend, while others may date around with less serious intentions.</a:t>
            </a:r>
          </a:p>
          <a:p>
            <a:pPr>
              <a:lnSpc>
                <a:spcPct val="90000"/>
              </a:lnSpc>
            </a:pPr>
            <a:r>
              <a:rPr lang="en-US" sz="2800"/>
              <a:t>If your child is held in reserve when they get home from school, you may not be asking questions about their day in a way that will elicit the best response.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r>
              <a:rPr lang="en-US" b="1" i="1">
                <a:latin typeface="Bookman" pitchFamily="18" charset="0"/>
              </a:rPr>
              <a:t>Emotional Changes</a:t>
            </a:r>
          </a:p>
        </p:txBody>
      </p:sp>
      <p:sp>
        <p:nvSpPr>
          <p:cNvPr id="448515" name="Rectangle 3"/>
          <p:cNvSpPr>
            <a:spLocks noGrp="1" noChangeArrowheads="1"/>
          </p:cNvSpPr>
          <p:nvPr>
            <p:ph type="body" idx="1"/>
          </p:nvPr>
        </p:nvSpPr>
        <p:spPr/>
        <p:txBody>
          <a:bodyPr/>
          <a:lstStyle/>
          <a:p>
            <a:r>
              <a:rPr lang="en-US"/>
              <a:t>There will be less melodrama, but they will still need your support and words of encouragement.</a:t>
            </a:r>
          </a:p>
          <a:p>
            <a:r>
              <a:rPr lang="en-US"/>
              <a:t>Your teen will have a growing desire for personal space.</a:t>
            </a:r>
          </a:p>
          <a:p>
            <a:r>
              <a:rPr lang="en-US"/>
              <a:t>Less shocked by</a:t>
            </a:r>
          </a:p>
          <a:p>
            <a:pPr>
              <a:buFont typeface="Wingdings" pitchFamily="2" charset="2"/>
              <a:buNone/>
            </a:pPr>
            <a:r>
              <a:rPr lang="en-US"/>
              <a:t>	 the realities of his </a:t>
            </a:r>
          </a:p>
          <a:p>
            <a:pPr>
              <a:buFont typeface="Wingdings" pitchFamily="2" charset="2"/>
              <a:buNone/>
            </a:pPr>
            <a:r>
              <a:rPr lang="en-US"/>
              <a:t>	and your world.</a:t>
            </a:r>
          </a:p>
        </p:txBody>
      </p:sp>
      <p:pic>
        <p:nvPicPr>
          <p:cNvPr id="448516" name="Picture 4" descr="j0428081"/>
          <p:cNvPicPr>
            <a:picLocks noChangeAspect="1" noChangeArrowheads="1"/>
          </p:cNvPicPr>
          <p:nvPr/>
        </p:nvPicPr>
        <p:blipFill>
          <a:blip r:embed="rId2" cstate="print"/>
          <a:srcRect/>
          <a:stretch>
            <a:fillRect/>
          </a:stretch>
        </p:blipFill>
        <p:spPr bwMode="auto">
          <a:xfrm>
            <a:off x="4724400" y="3962400"/>
            <a:ext cx="1968500" cy="182562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US" b="1" i="1">
                <a:latin typeface="Bookman" pitchFamily="18" charset="0"/>
              </a:rPr>
              <a:t>Intellectual Skills</a:t>
            </a:r>
          </a:p>
        </p:txBody>
      </p:sp>
      <p:sp>
        <p:nvSpPr>
          <p:cNvPr id="449539" name="Rectangle 3"/>
          <p:cNvSpPr>
            <a:spLocks noGrp="1" noChangeArrowheads="1"/>
          </p:cNvSpPr>
          <p:nvPr>
            <p:ph type="body" idx="1"/>
          </p:nvPr>
        </p:nvSpPr>
        <p:spPr/>
        <p:txBody>
          <a:bodyPr/>
          <a:lstStyle/>
          <a:p>
            <a:r>
              <a:rPr lang="en-US"/>
              <a:t>Use of logic will be expected in all courses.</a:t>
            </a:r>
          </a:p>
          <a:p>
            <a:pPr>
              <a:buFont typeface="Wingdings" pitchFamily="2" charset="2"/>
              <a:buNone/>
            </a:pPr>
            <a:endParaRPr lang="en-US"/>
          </a:p>
          <a:p>
            <a:r>
              <a:rPr lang="en-US"/>
              <a:t>Will be able to think logically by combining knowledge they already possess and new knowledge.</a:t>
            </a:r>
          </a:p>
          <a:p>
            <a:pPr>
              <a:buFont typeface="Wingdings" pitchFamily="2" charset="2"/>
              <a:buNone/>
            </a:pPr>
            <a:endParaRPr lang="en-US"/>
          </a:p>
          <a:p>
            <a:r>
              <a:rPr lang="en-US"/>
              <a:t>Writing should be grammatically correct and coherent to the average reader.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en-US" b="1" i="1">
                <a:latin typeface="Bookman" pitchFamily="18" charset="0"/>
              </a:rPr>
              <a:t>Physical Changes</a:t>
            </a:r>
          </a:p>
        </p:txBody>
      </p:sp>
      <p:sp>
        <p:nvSpPr>
          <p:cNvPr id="450563" name="Rectangle 3"/>
          <p:cNvSpPr>
            <a:spLocks noGrp="1" noChangeArrowheads="1"/>
          </p:cNvSpPr>
          <p:nvPr>
            <p:ph type="body" idx="1"/>
          </p:nvPr>
        </p:nvSpPr>
        <p:spPr/>
        <p:txBody>
          <a:bodyPr/>
          <a:lstStyle/>
          <a:p>
            <a:r>
              <a:rPr lang="en-US"/>
              <a:t>All basic development work is done in girls.</a:t>
            </a:r>
          </a:p>
          <a:p>
            <a:r>
              <a:rPr lang="en-US"/>
              <a:t>Acne can continue to be an issue.</a:t>
            </a:r>
          </a:p>
        </p:txBody>
      </p:sp>
      <p:pic>
        <p:nvPicPr>
          <p:cNvPr id="450564" name="Picture 4" descr="j0435894"/>
          <p:cNvPicPr>
            <a:picLocks noChangeAspect="1" noChangeArrowheads="1"/>
          </p:cNvPicPr>
          <p:nvPr/>
        </p:nvPicPr>
        <p:blipFill>
          <a:blip r:embed="rId2" cstate="print"/>
          <a:srcRect/>
          <a:stretch>
            <a:fillRect/>
          </a:stretch>
        </p:blipFill>
        <p:spPr bwMode="auto">
          <a:xfrm>
            <a:off x="838200" y="3657600"/>
            <a:ext cx="3200400" cy="2889250"/>
          </a:xfrm>
          <a:prstGeom prst="rect">
            <a:avLst/>
          </a:prstGeom>
          <a:noFill/>
        </p:spPr>
      </p:pic>
      <p:pic>
        <p:nvPicPr>
          <p:cNvPr id="450565" name="Picture 5" descr="j0432839"/>
          <p:cNvPicPr>
            <a:picLocks noChangeAspect="1" noChangeArrowheads="1"/>
          </p:cNvPicPr>
          <p:nvPr/>
        </p:nvPicPr>
        <p:blipFill>
          <a:blip r:embed="rId3" cstate="print"/>
          <a:srcRect/>
          <a:stretch>
            <a:fillRect/>
          </a:stretch>
        </p:blipFill>
        <p:spPr bwMode="auto">
          <a:xfrm>
            <a:off x="4953000" y="3657600"/>
            <a:ext cx="3352800" cy="29718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r>
              <a:rPr lang="en-US" b="1" i="1">
                <a:latin typeface="Bookman" pitchFamily="18" charset="0"/>
              </a:rPr>
              <a:t>Challenges</a:t>
            </a:r>
          </a:p>
        </p:txBody>
      </p:sp>
      <p:sp>
        <p:nvSpPr>
          <p:cNvPr id="451587" name="Rectangle 3"/>
          <p:cNvSpPr>
            <a:spLocks noGrp="1" noChangeArrowheads="1"/>
          </p:cNvSpPr>
          <p:nvPr>
            <p:ph type="body" idx="1"/>
          </p:nvPr>
        </p:nvSpPr>
        <p:spPr/>
        <p:txBody>
          <a:bodyPr/>
          <a:lstStyle/>
          <a:p>
            <a:pPr>
              <a:lnSpc>
                <a:spcPct val="90000"/>
              </a:lnSpc>
            </a:pPr>
            <a:r>
              <a:rPr lang="en-US"/>
              <a:t>Drugs</a:t>
            </a:r>
          </a:p>
          <a:p>
            <a:pPr>
              <a:lnSpc>
                <a:spcPct val="90000"/>
              </a:lnSpc>
              <a:buFont typeface="Wingdings" pitchFamily="2" charset="2"/>
              <a:buNone/>
            </a:pPr>
            <a:endParaRPr lang="en-US"/>
          </a:p>
          <a:p>
            <a:pPr>
              <a:lnSpc>
                <a:spcPct val="90000"/>
              </a:lnSpc>
            </a:pPr>
            <a:r>
              <a:rPr lang="en-US"/>
              <a:t>Sex</a:t>
            </a:r>
          </a:p>
          <a:p>
            <a:pPr>
              <a:lnSpc>
                <a:spcPct val="90000"/>
              </a:lnSpc>
              <a:buFont typeface="Wingdings" pitchFamily="2" charset="2"/>
              <a:buNone/>
            </a:pPr>
            <a:endParaRPr lang="en-US"/>
          </a:p>
          <a:p>
            <a:pPr>
              <a:lnSpc>
                <a:spcPct val="90000"/>
              </a:lnSpc>
            </a:pPr>
            <a:r>
              <a:rPr lang="en-US"/>
              <a:t>Curfews</a:t>
            </a:r>
          </a:p>
          <a:p>
            <a:pPr>
              <a:lnSpc>
                <a:spcPct val="90000"/>
              </a:lnSpc>
            </a:pPr>
            <a:endParaRPr lang="en-US"/>
          </a:p>
          <a:p>
            <a:pPr>
              <a:lnSpc>
                <a:spcPct val="90000"/>
              </a:lnSpc>
            </a:pPr>
            <a:endParaRPr lang="en-US"/>
          </a:p>
          <a:p>
            <a:pPr>
              <a:lnSpc>
                <a:spcPct val="90000"/>
              </a:lnSpc>
            </a:pPr>
            <a:r>
              <a:rPr lang="en-US"/>
              <a:t>Lack of academic achievement</a:t>
            </a:r>
          </a:p>
        </p:txBody>
      </p:sp>
      <p:pic>
        <p:nvPicPr>
          <p:cNvPr id="451588" name="Picture 4" descr="j0401567"/>
          <p:cNvPicPr>
            <a:picLocks noChangeAspect="1" noChangeArrowheads="1"/>
          </p:cNvPicPr>
          <p:nvPr/>
        </p:nvPicPr>
        <p:blipFill>
          <a:blip r:embed="rId2" cstate="print"/>
          <a:srcRect/>
          <a:stretch>
            <a:fillRect/>
          </a:stretch>
        </p:blipFill>
        <p:spPr bwMode="auto">
          <a:xfrm>
            <a:off x="3733800" y="1676400"/>
            <a:ext cx="2081213" cy="312102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US" b="1" i="1">
                <a:latin typeface="Bookman" pitchFamily="18" charset="0"/>
              </a:rPr>
              <a:t>How to Help</a:t>
            </a:r>
          </a:p>
        </p:txBody>
      </p:sp>
      <p:sp>
        <p:nvSpPr>
          <p:cNvPr id="452611" name="Rectangle 3"/>
          <p:cNvSpPr>
            <a:spLocks noGrp="1" noChangeArrowheads="1"/>
          </p:cNvSpPr>
          <p:nvPr>
            <p:ph type="body" idx="1"/>
          </p:nvPr>
        </p:nvSpPr>
        <p:spPr/>
        <p:txBody>
          <a:bodyPr/>
          <a:lstStyle/>
          <a:p>
            <a:r>
              <a:rPr lang="en-US"/>
              <a:t>Provide fun study breaks.</a:t>
            </a:r>
          </a:p>
          <a:p>
            <a:r>
              <a:rPr lang="en-US"/>
              <a:t>Most time spent with members of the opposite sex is platonic.  Don’t make assumptions.</a:t>
            </a:r>
          </a:p>
          <a:p>
            <a:r>
              <a:rPr lang="en-US"/>
              <a:t>Freedom to decorate their room </a:t>
            </a:r>
          </a:p>
          <a:p>
            <a:r>
              <a:rPr lang="en-US"/>
              <a:t>Keep your sense of humor.</a:t>
            </a:r>
          </a:p>
          <a:p>
            <a:r>
              <a:rPr lang="en-US"/>
              <a:t>Live your values.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5" name="Rectangle 3"/>
          <p:cNvSpPr>
            <a:spLocks noGrp="1" noChangeArrowheads="1"/>
          </p:cNvSpPr>
          <p:nvPr>
            <p:ph type="body" idx="1"/>
          </p:nvPr>
        </p:nvSpPr>
        <p:spPr>
          <a:xfrm>
            <a:off x="457200" y="2133600"/>
            <a:ext cx="8229600" cy="1295400"/>
          </a:xfrm>
        </p:spPr>
        <p:txBody>
          <a:bodyPr/>
          <a:lstStyle/>
          <a:p>
            <a:pPr algn="ctr">
              <a:buFont typeface="Wingdings" pitchFamily="2" charset="2"/>
              <a:buNone/>
            </a:pPr>
            <a:r>
              <a:rPr lang="en-US" sz="5400" b="1" i="1">
                <a:latin typeface="Bookman" pitchFamily="18" charset="0"/>
              </a:rPr>
              <a:t>18 Year Olds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457200" y="304800"/>
            <a:ext cx="8229600" cy="1143000"/>
          </a:xfrm>
        </p:spPr>
        <p:txBody>
          <a:bodyPr/>
          <a:lstStyle/>
          <a:p>
            <a:r>
              <a:rPr lang="en-US"/>
              <a:t>Parents Responsibility</a:t>
            </a:r>
          </a:p>
        </p:txBody>
      </p:sp>
      <p:sp>
        <p:nvSpPr>
          <p:cNvPr id="464899" name="Rectangle 3"/>
          <p:cNvSpPr>
            <a:spLocks noGrp="1" noChangeArrowheads="1"/>
          </p:cNvSpPr>
          <p:nvPr>
            <p:ph type="body" idx="1"/>
          </p:nvPr>
        </p:nvSpPr>
        <p:spPr/>
        <p:txBody>
          <a:bodyPr/>
          <a:lstStyle/>
          <a:p>
            <a:r>
              <a:rPr lang="en-US"/>
              <a:t>RUN THE FAMILY!</a:t>
            </a:r>
          </a:p>
          <a:p>
            <a:r>
              <a:rPr lang="en-US"/>
              <a:t>Accept that you </a:t>
            </a:r>
          </a:p>
          <a:p>
            <a:pPr>
              <a:buFont typeface="Wingdings" pitchFamily="2" charset="2"/>
              <a:buNone/>
            </a:pPr>
            <a:r>
              <a:rPr lang="en-US"/>
              <a:t>	cannot change your </a:t>
            </a:r>
          </a:p>
          <a:p>
            <a:pPr>
              <a:buFont typeface="Wingdings" pitchFamily="2" charset="2"/>
              <a:buNone/>
            </a:pPr>
            <a:r>
              <a:rPr lang="en-US"/>
              <a:t>	teens behavior.. You </a:t>
            </a:r>
          </a:p>
          <a:p>
            <a:pPr>
              <a:buFont typeface="Wingdings" pitchFamily="2" charset="2"/>
              <a:buNone/>
            </a:pPr>
            <a:r>
              <a:rPr lang="en-US"/>
              <a:t>	can only change the way you react </a:t>
            </a:r>
          </a:p>
          <a:p>
            <a:r>
              <a:rPr lang="en-US"/>
              <a:t>Change the way you react to the behavior</a:t>
            </a:r>
          </a:p>
          <a:p>
            <a:pPr>
              <a:buFont typeface="Wingdings" pitchFamily="2" charset="2"/>
              <a:buNone/>
            </a:pPr>
            <a:endParaRPr lang="en-US"/>
          </a:p>
        </p:txBody>
      </p:sp>
      <p:pic>
        <p:nvPicPr>
          <p:cNvPr id="464900" name="Picture 4" descr="j0409640"/>
          <p:cNvPicPr>
            <a:picLocks noChangeAspect="1" noChangeArrowheads="1"/>
          </p:cNvPicPr>
          <p:nvPr/>
        </p:nvPicPr>
        <p:blipFill>
          <a:blip r:embed="rId3" cstate="print"/>
          <a:srcRect/>
          <a:stretch>
            <a:fillRect/>
          </a:stretch>
        </p:blipFill>
        <p:spPr bwMode="auto">
          <a:xfrm>
            <a:off x="4876800" y="1676400"/>
            <a:ext cx="2819400" cy="22098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457200" y="304800"/>
            <a:ext cx="8229600" cy="1143000"/>
          </a:xfrm>
        </p:spPr>
        <p:txBody>
          <a:bodyPr/>
          <a:lstStyle/>
          <a:p>
            <a:r>
              <a:rPr lang="en-US" b="1" i="1">
                <a:latin typeface="Bookman" pitchFamily="18" charset="0"/>
              </a:rPr>
              <a:t>Social Skills</a:t>
            </a:r>
          </a:p>
        </p:txBody>
      </p:sp>
      <p:sp>
        <p:nvSpPr>
          <p:cNvPr id="454659" name="Rectangle 3"/>
          <p:cNvSpPr>
            <a:spLocks noGrp="1" noChangeArrowheads="1"/>
          </p:cNvSpPr>
          <p:nvPr>
            <p:ph type="body" idx="1"/>
          </p:nvPr>
        </p:nvSpPr>
        <p:spPr/>
        <p:txBody>
          <a:bodyPr/>
          <a:lstStyle/>
          <a:p>
            <a:r>
              <a:rPr lang="en-US"/>
              <a:t>Many at this stage will choose to spend time with a boyfriend or girlfriend, rather than a peer group.</a:t>
            </a:r>
          </a:p>
          <a:p>
            <a:r>
              <a:rPr lang="en-US"/>
              <a:t>Will probably be in and out of the house so much that your home will be more like a motel.</a:t>
            </a:r>
          </a:p>
        </p:txBody>
      </p:sp>
      <p:pic>
        <p:nvPicPr>
          <p:cNvPr id="454661" name="Picture 5" descr="j0283846"/>
          <p:cNvPicPr>
            <a:picLocks noChangeAspect="1" noChangeArrowheads="1" noCrop="1"/>
          </p:cNvPicPr>
          <p:nvPr/>
        </p:nvPicPr>
        <p:blipFill>
          <a:blip r:embed="rId2" cstate="print"/>
          <a:srcRect/>
          <a:stretch>
            <a:fillRect/>
          </a:stretch>
        </p:blipFill>
        <p:spPr bwMode="auto">
          <a:xfrm>
            <a:off x="3581400" y="4495800"/>
            <a:ext cx="1676400" cy="16764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p:txBody>
          <a:bodyPr/>
          <a:lstStyle/>
          <a:p>
            <a:r>
              <a:rPr lang="en-US" b="1" i="1">
                <a:latin typeface="Bookman" pitchFamily="18" charset="0"/>
              </a:rPr>
              <a:t>Emotional Changes</a:t>
            </a:r>
          </a:p>
        </p:txBody>
      </p:sp>
      <p:sp>
        <p:nvSpPr>
          <p:cNvPr id="455683" name="Rectangle 3"/>
          <p:cNvSpPr>
            <a:spLocks noGrp="1" noChangeArrowheads="1"/>
          </p:cNvSpPr>
          <p:nvPr>
            <p:ph type="body" idx="1"/>
          </p:nvPr>
        </p:nvSpPr>
        <p:spPr/>
        <p:txBody>
          <a:bodyPr/>
          <a:lstStyle/>
          <a:p>
            <a:pPr algn="ctr"/>
            <a:endParaRPr lang="en-US"/>
          </a:p>
          <a:p>
            <a:pPr algn="ctr"/>
            <a:r>
              <a:rPr lang="en-US"/>
              <a:t>Your teen will become more tolerant of your opinions and may even start to return your values.</a:t>
            </a:r>
          </a:p>
          <a:p>
            <a:pPr algn="ctr"/>
            <a:r>
              <a:rPr lang="en-US"/>
              <a:t>May begin the process of “finding themselves” if unsure of what to do with adult life.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r>
              <a:rPr lang="en-US" b="1" i="1">
                <a:latin typeface="Bookman" pitchFamily="18" charset="0"/>
              </a:rPr>
              <a:t>Physical Changes</a:t>
            </a:r>
          </a:p>
        </p:txBody>
      </p:sp>
      <p:sp>
        <p:nvSpPr>
          <p:cNvPr id="456707" name="Rectangle 3"/>
          <p:cNvSpPr>
            <a:spLocks noGrp="1" noChangeArrowheads="1"/>
          </p:cNvSpPr>
          <p:nvPr>
            <p:ph type="body" idx="1"/>
          </p:nvPr>
        </p:nvSpPr>
        <p:spPr/>
        <p:txBody>
          <a:bodyPr/>
          <a:lstStyle/>
          <a:p>
            <a:pPr algn="ctr"/>
            <a:endParaRPr lang="en-US"/>
          </a:p>
          <a:p>
            <a:pPr algn="ctr"/>
            <a:endParaRPr lang="en-US"/>
          </a:p>
          <a:p>
            <a:pPr algn="ctr"/>
            <a:r>
              <a:rPr lang="en-US"/>
              <a:t>No big changes this year. </a:t>
            </a:r>
          </a:p>
          <a:p>
            <a:pPr algn="ctr"/>
            <a:r>
              <a:rPr lang="en-US"/>
              <a:t>May show more interest in taking care of their body.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b="1" i="1">
                <a:latin typeface="Bookman" pitchFamily="18" charset="0"/>
              </a:rPr>
              <a:t>Intellectual Skills</a:t>
            </a:r>
          </a:p>
        </p:txBody>
      </p:sp>
      <p:sp>
        <p:nvSpPr>
          <p:cNvPr id="457731" name="Rectangle 3"/>
          <p:cNvSpPr>
            <a:spLocks noGrp="1" noChangeArrowheads="1"/>
          </p:cNvSpPr>
          <p:nvPr>
            <p:ph type="body" idx="1"/>
          </p:nvPr>
        </p:nvSpPr>
        <p:spPr/>
        <p:txBody>
          <a:bodyPr/>
          <a:lstStyle/>
          <a:p>
            <a:r>
              <a:rPr lang="en-US" sz="2800"/>
              <a:t>Focus on reaching university-level standards.</a:t>
            </a:r>
          </a:p>
          <a:p>
            <a:r>
              <a:rPr lang="en-US" sz="2800"/>
              <a:t>Teachers can become very important.</a:t>
            </a:r>
          </a:p>
          <a:p>
            <a:r>
              <a:rPr lang="en-US" sz="2800"/>
              <a:t>Will probably be  an effective problem-solver who can think critically individually in groups.  Their thought processes will be sharper than ever.  They see the complexities of everyday life and the reasons behind political, social, and other global problems.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r>
              <a:rPr lang="en-US" b="1" i="1">
                <a:latin typeface="Bookman" pitchFamily="18" charset="0"/>
              </a:rPr>
              <a:t>Challenges</a:t>
            </a:r>
          </a:p>
        </p:txBody>
      </p:sp>
      <p:sp>
        <p:nvSpPr>
          <p:cNvPr id="458755" name="Rectangle 3"/>
          <p:cNvSpPr>
            <a:spLocks noGrp="1" noChangeArrowheads="1"/>
          </p:cNvSpPr>
          <p:nvPr>
            <p:ph type="body" idx="1"/>
          </p:nvPr>
        </p:nvSpPr>
        <p:spPr/>
        <p:txBody>
          <a:bodyPr/>
          <a:lstStyle/>
          <a:p>
            <a:pPr>
              <a:lnSpc>
                <a:spcPct val="90000"/>
              </a:lnSpc>
            </a:pPr>
            <a:r>
              <a:rPr lang="en-US" sz="2800"/>
              <a:t>Marijuana</a:t>
            </a:r>
          </a:p>
          <a:p>
            <a:pPr>
              <a:lnSpc>
                <a:spcPct val="90000"/>
              </a:lnSpc>
              <a:buFont typeface="Wingdings" pitchFamily="2" charset="2"/>
              <a:buNone/>
            </a:pPr>
            <a:endParaRPr lang="en-US" sz="2800"/>
          </a:p>
          <a:p>
            <a:pPr>
              <a:lnSpc>
                <a:spcPct val="90000"/>
              </a:lnSpc>
            </a:pPr>
            <a:endParaRPr lang="en-US" sz="2800"/>
          </a:p>
          <a:p>
            <a:pPr>
              <a:lnSpc>
                <a:spcPct val="90000"/>
              </a:lnSpc>
            </a:pPr>
            <a:r>
              <a:rPr lang="en-US" sz="2800"/>
              <a:t>Date Rape and </a:t>
            </a:r>
          </a:p>
          <a:p>
            <a:pPr>
              <a:lnSpc>
                <a:spcPct val="90000"/>
              </a:lnSpc>
              <a:buFont typeface="Wingdings" pitchFamily="2" charset="2"/>
              <a:buNone/>
            </a:pPr>
            <a:r>
              <a:rPr lang="en-US" sz="2800"/>
              <a:t>	Dating Violence</a:t>
            </a:r>
          </a:p>
          <a:p>
            <a:pPr>
              <a:lnSpc>
                <a:spcPct val="90000"/>
              </a:lnSpc>
              <a:buFont typeface="Wingdings" pitchFamily="2" charset="2"/>
              <a:buNone/>
            </a:pPr>
            <a:r>
              <a:rPr lang="en-US" sz="2000"/>
              <a:t>	See Handout</a:t>
            </a:r>
          </a:p>
          <a:p>
            <a:pPr>
              <a:lnSpc>
                <a:spcPct val="90000"/>
              </a:lnSpc>
              <a:buFont typeface="Wingdings" pitchFamily="2" charset="2"/>
              <a:buNone/>
            </a:pPr>
            <a:endParaRPr lang="en-US" sz="2800"/>
          </a:p>
          <a:p>
            <a:pPr>
              <a:lnSpc>
                <a:spcPct val="90000"/>
              </a:lnSpc>
              <a:buFont typeface="Wingdings" pitchFamily="2" charset="2"/>
              <a:buNone/>
            </a:pPr>
            <a:endParaRPr lang="en-US" sz="2800"/>
          </a:p>
          <a:p>
            <a:pPr>
              <a:lnSpc>
                <a:spcPct val="90000"/>
              </a:lnSpc>
            </a:pPr>
            <a:r>
              <a:rPr lang="en-US" sz="2800"/>
              <a:t>Depression and anxiety</a:t>
            </a:r>
          </a:p>
          <a:p>
            <a:pPr>
              <a:lnSpc>
                <a:spcPct val="90000"/>
              </a:lnSpc>
              <a:buFont typeface="Wingdings" pitchFamily="2" charset="2"/>
              <a:buNone/>
            </a:pPr>
            <a:r>
              <a:rPr lang="en-US" sz="2000"/>
              <a:t>	See Handout</a:t>
            </a:r>
          </a:p>
        </p:txBody>
      </p:sp>
      <p:pic>
        <p:nvPicPr>
          <p:cNvPr id="458756" name="Picture 4" descr="j0401561"/>
          <p:cNvPicPr>
            <a:picLocks noChangeAspect="1" noChangeArrowheads="1"/>
          </p:cNvPicPr>
          <p:nvPr/>
        </p:nvPicPr>
        <p:blipFill>
          <a:blip r:embed="rId2" cstate="print"/>
          <a:srcRect/>
          <a:stretch>
            <a:fillRect/>
          </a:stretch>
        </p:blipFill>
        <p:spPr bwMode="auto">
          <a:xfrm>
            <a:off x="3429000" y="2209800"/>
            <a:ext cx="3902075" cy="260032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r>
              <a:rPr lang="en-US" b="1" i="1">
                <a:latin typeface="Bookman" pitchFamily="18" charset="0"/>
              </a:rPr>
              <a:t>How to Help</a:t>
            </a:r>
          </a:p>
        </p:txBody>
      </p:sp>
      <p:sp>
        <p:nvSpPr>
          <p:cNvPr id="459779" name="Rectangle 3"/>
          <p:cNvSpPr>
            <a:spLocks noGrp="1" noChangeArrowheads="1"/>
          </p:cNvSpPr>
          <p:nvPr>
            <p:ph type="body" idx="1"/>
          </p:nvPr>
        </p:nvSpPr>
        <p:spPr/>
        <p:txBody>
          <a:bodyPr/>
          <a:lstStyle/>
          <a:p>
            <a:r>
              <a:rPr lang="en-US"/>
              <a:t>Help the experience careers they are interested in to encourage them that they can achieve their goals.</a:t>
            </a:r>
          </a:p>
          <a:p>
            <a:r>
              <a:rPr lang="en-US"/>
              <a:t>Include their girlfriend or boyfriend  in some family events.</a:t>
            </a:r>
          </a:p>
          <a:p>
            <a:r>
              <a:rPr lang="en-US"/>
              <a:t>Avoid “I told you so.”</a:t>
            </a:r>
          </a:p>
          <a:p>
            <a:r>
              <a:rPr lang="en-US"/>
              <a:t>Help when they are </a:t>
            </a:r>
          </a:p>
          <a:p>
            <a:pPr>
              <a:buFont typeface="Wingdings" pitchFamily="2" charset="2"/>
              <a:buNone/>
            </a:pPr>
            <a:r>
              <a:rPr lang="en-US"/>
              <a:t>	ready to leave home.</a:t>
            </a:r>
          </a:p>
        </p:txBody>
      </p:sp>
      <p:pic>
        <p:nvPicPr>
          <p:cNvPr id="459781" name="Picture 5" descr="j0422298"/>
          <p:cNvPicPr>
            <a:picLocks noChangeAspect="1" noChangeArrowheads="1"/>
          </p:cNvPicPr>
          <p:nvPr/>
        </p:nvPicPr>
        <p:blipFill>
          <a:blip r:embed="rId3" cstate="print"/>
          <a:srcRect/>
          <a:stretch>
            <a:fillRect/>
          </a:stretch>
        </p:blipFill>
        <p:spPr bwMode="auto">
          <a:xfrm>
            <a:off x="5410200" y="3810000"/>
            <a:ext cx="2895600" cy="28194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457200" y="304800"/>
            <a:ext cx="8229600" cy="1143000"/>
          </a:xfrm>
        </p:spPr>
        <p:txBody>
          <a:bodyPr/>
          <a:lstStyle/>
          <a:p>
            <a:r>
              <a:rPr lang="en-US"/>
              <a:t>Empty Nest</a:t>
            </a:r>
          </a:p>
        </p:txBody>
      </p:sp>
      <p:sp>
        <p:nvSpPr>
          <p:cNvPr id="495619" name="Rectangle 3"/>
          <p:cNvSpPr>
            <a:spLocks noGrp="1" noChangeArrowheads="1"/>
          </p:cNvSpPr>
          <p:nvPr>
            <p:ph type="body" idx="1"/>
          </p:nvPr>
        </p:nvSpPr>
        <p:spPr/>
        <p:txBody>
          <a:bodyPr/>
          <a:lstStyle/>
          <a:p>
            <a:pPr lvl="4">
              <a:buFont typeface="Wingdings" pitchFamily="2" charset="2"/>
              <a:buNone/>
            </a:pPr>
            <a:endParaRPr lang="en-US"/>
          </a:p>
        </p:txBody>
      </p:sp>
      <p:pic>
        <p:nvPicPr>
          <p:cNvPr id="495621" name="Picture 5" descr="An empty nest in front of Building5 at Hyderabad DC">
            <a:hlinkClick r:id="rId2"/>
          </p:cNvPr>
          <p:cNvPicPr>
            <a:picLocks noChangeAspect="1" noChangeArrowheads="1"/>
          </p:cNvPicPr>
          <p:nvPr/>
        </p:nvPicPr>
        <p:blipFill>
          <a:blip r:embed="rId3" cstate="print"/>
          <a:srcRect/>
          <a:stretch>
            <a:fillRect/>
          </a:stretch>
        </p:blipFill>
        <p:spPr bwMode="auto">
          <a:xfrm>
            <a:off x="457200" y="2438400"/>
            <a:ext cx="2743200" cy="1828800"/>
          </a:xfrm>
          <a:prstGeom prst="rect">
            <a:avLst/>
          </a:prstGeom>
          <a:noFill/>
        </p:spPr>
      </p:pic>
      <p:pic>
        <p:nvPicPr>
          <p:cNvPr id="495623" name="Picture 7" descr="empty nest">
            <a:hlinkClick r:id="rId4"/>
          </p:cNvPr>
          <p:cNvPicPr>
            <a:picLocks noChangeAspect="1" noChangeArrowheads="1"/>
          </p:cNvPicPr>
          <p:nvPr/>
        </p:nvPicPr>
        <p:blipFill>
          <a:blip r:embed="rId5" cstate="print"/>
          <a:srcRect/>
          <a:stretch>
            <a:fillRect/>
          </a:stretch>
        </p:blipFill>
        <p:spPr bwMode="auto">
          <a:xfrm>
            <a:off x="5715000" y="2438400"/>
            <a:ext cx="2971800" cy="1828800"/>
          </a:xfrm>
          <a:prstGeom prst="rect">
            <a:avLst/>
          </a:prstGeom>
          <a:noFill/>
        </p:spPr>
      </p:pic>
      <p:pic>
        <p:nvPicPr>
          <p:cNvPr id="495625" name="Picture 9" descr="empty nest">
            <a:hlinkClick r:id="rId6"/>
          </p:cNvPr>
          <p:cNvPicPr>
            <a:picLocks noChangeAspect="1" noChangeArrowheads="1" noCrop="1"/>
          </p:cNvPicPr>
          <p:nvPr/>
        </p:nvPicPr>
        <p:blipFill>
          <a:blip r:embed="rId7" cstate="print"/>
          <a:srcRect/>
          <a:stretch>
            <a:fillRect/>
          </a:stretch>
        </p:blipFill>
        <p:spPr bwMode="auto">
          <a:xfrm>
            <a:off x="1143000" y="5029200"/>
            <a:ext cx="6781800" cy="800100"/>
          </a:xfrm>
          <a:prstGeom prst="rect">
            <a:avLst/>
          </a:prstGeom>
          <a:noFill/>
        </p:spPr>
      </p:pic>
      <p:pic>
        <p:nvPicPr>
          <p:cNvPr id="495627" name="Picture 11" descr="empty nest">
            <a:hlinkClick r:id="rId8"/>
          </p:cNvPr>
          <p:cNvPicPr>
            <a:picLocks noChangeAspect="1" noChangeArrowheads="1"/>
          </p:cNvPicPr>
          <p:nvPr/>
        </p:nvPicPr>
        <p:blipFill>
          <a:blip r:embed="rId9" cstate="print"/>
          <a:srcRect/>
          <a:stretch>
            <a:fillRect/>
          </a:stretch>
        </p:blipFill>
        <p:spPr bwMode="auto">
          <a:xfrm>
            <a:off x="3200400" y="2438400"/>
            <a:ext cx="2743200" cy="18288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90" name="Rectangle 6"/>
          <p:cNvSpPr>
            <a:spLocks noGrp="1" noChangeArrowheads="1"/>
          </p:cNvSpPr>
          <p:nvPr>
            <p:ph type="ctrTitle"/>
          </p:nvPr>
        </p:nvSpPr>
        <p:spPr>
          <a:xfrm>
            <a:off x="685800" y="1752600"/>
            <a:ext cx="7772400" cy="1736725"/>
          </a:xfrm>
        </p:spPr>
        <p:txBody>
          <a:bodyPr/>
          <a:lstStyle/>
          <a:p>
            <a:r>
              <a:rPr lang="en-US"/>
              <a:t>Other Teen Issues</a:t>
            </a:r>
          </a:p>
        </p:txBody>
      </p:sp>
      <p:sp>
        <p:nvSpPr>
          <p:cNvPr id="477191" name="Rectangle 7"/>
          <p:cNvSpPr>
            <a:spLocks noGrp="1" noChangeArrowheads="1"/>
          </p:cNvSpPr>
          <p:nvPr>
            <p:ph type="subTitle" idx="1"/>
          </p:nvPr>
        </p:nvSpPr>
        <p:spPr/>
        <p:txBody>
          <a:bodyPr/>
          <a:lstStyle/>
          <a:p>
            <a:endParaRPr lang="en-US"/>
          </a:p>
        </p:txBody>
      </p:sp>
      <p:pic>
        <p:nvPicPr>
          <p:cNvPr id="477192" name="Picture 8" descr="j0424389"/>
          <p:cNvPicPr>
            <a:picLocks noChangeAspect="1" noChangeArrowheads="1"/>
          </p:cNvPicPr>
          <p:nvPr/>
        </p:nvPicPr>
        <p:blipFill>
          <a:blip r:embed="rId2" cstate="print"/>
          <a:srcRect/>
          <a:stretch>
            <a:fillRect/>
          </a:stretch>
        </p:blipFill>
        <p:spPr bwMode="auto">
          <a:xfrm>
            <a:off x="1295400" y="3810000"/>
            <a:ext cx="2819400" cy="1981200"/>
          </a:xfrm>
          <a:prstGeom prst="rect">
            <a:avLst/>
          </a:prstGeom>
          <a:noFill/>
        </p:spPr>
      </p:pic>
      <p:pic>
        <p:nvPicPr>
          <p:cNvPr id="477193" name="Picture 9" descr="j0283646"/>
          <p:cNvPicPr>
            <a:picLocks noChangeAspect="1" noChangeArrowheads="1" noCrop="1"/>
          </p:cNvPicPr>
          <p:nvPr/>
        </p:nvPicPr>
        <p:blipFill>
          <a:blip r:embed="rId3" cstate="print"/>
          <a:srcRect/>
          <a:stretch>
            <a:fillRect/>
          </a:stretch>
        </p:blipFill>
        <p:spPr bwMode="auto">
          <a:xfrm>
            <a:off x="5257800" y="3886200"/>
            <a:ext cx="2514600" cy="1752600"/>
          </a:xfrm>
          <a:prstGeom prst="rect">
            <a:avLst/>
          </a:prstGeom>
          <a:noFill/>
        </p:spPr>
      </p:pic>
      <p:pic>
        <p:nvPicPr>
          <p:cNvPr id="477194" name="Picture 10" descr="pe03019_"/>
          <p:cNvPicPr>
            <a:picLocks noChangeAspect="1" noChangeArrowheads="1"/>
          </p:cNvPicPr>
          <p:nvPr/>
        </p:nvPicPr>
        <p:blipFill>
          <a:blip r:embed="rId4" cstate="print"/>
          <a:srcRect/>
          <a:stretch>
            <a:fillRect/>
          </a:stretch>
        </p:blipFill>
        <p:spPr bwMode="auto">
          <a:xfrm>
            <a:off x="1143000" y="457200"/>
            <a:ext cx="1860550" cy="1828800"/>
          </a:xfrm>
          <a:prstGeom prst="rect">
            <a:avLst/>
          </a:prstGeom>
          <a:noFill/>
        </p:spPr>
      </p:pic>
      <p:pic>
        <p:nvPicPr>
          <p:cNvPr id="477195" name="Picture 11" descr="j0078739"/>
          <p:cNvPicPr>
            <a:picLocks noChangeAspect="1" noChangeArrowheads="1"/>
          </p:cNvPicPr>
          <p:nvPr/>
        </p:nvPicPr>
        <p:blipFill>
          <a:blip r:embed="rId5" cstate="print"/>
          <a:srcRect/>
          <a:stretch>
            <a:fillRect/>
          </a:stretch>
        </p:blipFill>
        <p:spPr bwMode="auto">
          <a:xfrm>
            <a:off x="5334000" y="381000"/>
            <a:ext cx="1717675" cy="21336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sz="4000"/>
              <a:t>Teen Suicide/Identifying High Risk</a:t>
            </a:r>
          </a:p>
        </p:txBody>
      </p:sp>
      <p:sp>
        <p:nvSpPr>
          <p:cNvPr id="480260" name="Rectangle 4"/>
          <p:cNvSpPr>
            <a:spLocks noGrp="1" noChangeArrowheads="1"/>
          </p:cNvSpPr>
          <p:nvPr>
            <p:ph type="body" sz="half" idx="1"/>
          </p:nvPr>
        </p:nvSpPr>
        <p:spPr/>
        <p:txBody>
          <a:bodyPr/>
          <a:lstStyle/>
          <a:p>
            <a:pPr>
              <a:lnSpc>
                <a:spcPct val="90000"/>
              </a:lnSpc>
            </a:pPr>
            <a:r>
              <a:rPr lang="en-US"/>
              <a:t>Recent major loss</a:t>
            </a:r>
          </a:p>
          <a:p>
            <a:pPr>
              <a:lnSpc>
                <a:spcPct val="90000"/>
              </a:lnSpc>
            </a:pPr>
            <a:r>
              <a:rPr lang="en-US"/>
              <a:t>Break-up with girlfriend/boyfriend</a:t>
            </a:r>
          </a:p>
          <a:p>
            <a:pPr>
              <a:lnSpc>
                <a:spcPct val="90000"/>
              </a:lnSpc>
            </a:pPr>
            <a:r>
              <a:rPr lang="en-US"/>
              <a:t>Failure in school</a:t>
            </a:r>
          </a:p>
          <a:p>
            <a:pPr>
              <a:lnSpc>
                <a:spcPct val="90000"/>
              </a:lnSpc>
            </a:pPr>
            <a:r>
              <a:rPr lang="en-US"/>
              <a:t>Change in body part/function</a:t>
            </a:r>
          </a:p>
          <a:p>
            <a:pPr>
              <a:lnSpc>
                <a:spcPct val="90000"/>
              </a:lnSpc>
            </a:pPr>
            <a:r>
              <a:rPr lang="en-US"/>
              <a:t>Loners</a:t>
            </a:r>
          </a:p>
          <a:p>
            <a:pPr>
              <a:lnSpc>
                <a:spcPct val="90000"/>
              </a:lnSpc>
            </a:pPr>
            <a:r>
              <a:rPr lang="en-US"/>
              <a:t>Those who lack social skills</a:t>
            </a:r>
          </a:p>
        </p:txBody>
      </p:sp>
      <p:sp>
        <p:nvSpPr>
          <p:cNvPr id="480261" name="Rectangle 5"/>
          <p:cNvSpPr>
            <a:spLocks noGrp="1" noChangeArrowheads="1"/>
          </p:cNvSpPr>
          <p:nvPr>
            <p:ph type="body" sz="half" idx="2"/>
          </p:nvPr>
        </p:nvSpPr>
        <p:spPr/>
        <p:txBody>
          <a:bodyPr/>
          <a:lstStyle/>
          <a:p>
            <a:pPr>
              <a:lnSpc>
                <a:spcPct val="90000"/>
              </a:lnSpc>
            </a:pPr>
            <a:r>
              <a:rPr lang="en-US"/>
              <a:t>Over-achievers</a:t>
            </a:r>
          </a:p>
          <a:p>
            <a:pPr>
              <a:lnSpc>
                <a:spcPct val="90000"/>
              </a:lnSpc>
            </a:pPr>
            <a:r>
              <a:rPr lang="en-US"/>
              <a:t>Learning disabled and under achievers</a:t>
            </a:r>
          </a:p>
          <a:p>
            <a:pPr>
              <a:lnSpc>
                <a:spcPct val="90000"/>
              </a:lnSpc>
            </a:pPr>
            <a:r>
              <a:rPr lang="en-US"/>
              <a:t>Those under pressure</a:t>
            </a:r>
          </a:p>
          <a:p>
            <a:pPr>
              <a:lnSpc>
                <a:spcPct val="90000"/>
              </a:lnSpc>
            </a:pPr>
            <a:r>
              <a:rPr lang="en-US"/>
              <a:t>New students</a:t>
            </a:r>
          </a:p>
          <a:p>
            <a:pPr>
              <a:lnSpc>
                <a:spcPct val="90000"/>
              </a:lnSpc>
            </a:pPr>
            <a:r>
              <a:rPr lang="en-US"/>
              <a:t>Inadequate family bonding (adopted children or blended families)</a:t>
            </a:r>
          </a:p>
          <a:p>
            <a:pPr>
              <a:lnSpc>
                <a:spcPct val="90000"/>
              </a:lnSpc>
            </a:pPr>
            <a:r>
              <a:rPr lang="en-US"/>
              <a:t>SEE HANDOUT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a:t>Cutting</a:t>
            </a:r>
          </a:p>
        </p:txBody>
      </p:sp>
      <p:sp>
        <p:nvSpPr>
          <p:cNvPr id="482307" name="Rectangle 3"/>
          <p:cNvSpPr>
            <a:spLocks noGrp="1" noChangeArrowheads="1"/>
          </p:cNvSpPr>
          <p:nvPr>
            <p:ph type="body" idx="1"/>
          </p:nvPr>
        </p:nvSpPr>
        <p:spPr/>
        <p:txBody>
          <a:bodyPr/>
          <a:lstStyle/>
          <a:p>
            <a:endParaRPr lang="en-US"/>
          </a:p>
        </p:txBody>
      </p:sp>
      <p:pic>
        <p:nvPicPr>
          <p:cNvPr id="482311" name="Picture 7" descr="cutting.jpg cutting image by OctaviasBlood"/>
          <p:cNvPicPr>
            <a:picLocks noChangeAspect="1" noChangeArrowheads="1"/>
          </p:cNvPicPr>
          <p:nvPr/>
        </p:nvPicPr>
        <p:blipFill>
          <a:blip r:embed="rId3" cstate="print"/>
          <a:srcRect/>
          <a:stretch>
            <a:fillRect/>
          </a:stretch>
        </p:blipFill>
        <p:spPr bwMode="auto">
          <a:xfrm>
            <a:off x="457200" y="1676400"/>
            <a:ext cx="8229600" cy="4343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en-US"/>
              <a:t>“Backing Off”</a:t>
            </a:r>
          </a:p>
        </p:txBody>
      </p:sp>
      <p:sp>
        <p:nvSpPr>
          <p:cNvPr id="465923" name="Rectangle 3"/>
          <p:cNvSpPr>
            <a:spLocks noGrp="1" noChangeArrowheads="1"/>
          </p:cNvSpPr>
          <p:nvPr>
            <p:ph type="body" idx="1"/>
          </p:nvPr>
        </p:nvSpPr>
        <p:spPr>
          <a:ln>
            <a:solidFill>
              <a:schemeClr val="tx1"/>
            </a:solidFill>
          </a:ln>
        </p:spPr>
        <p:txBody>
          <a:bodyPr/>
          <a:lstStyle/>
          <a:p>
            <a:endParaRPr lang="en-US"/>
          </a:p>
          <a:p>
            <a:pPr algn="ctr"/>
            <a:r>
              <a:rPr lang="en-US"/>
              <a:t>State your feelings and thoughts</a:t>
            </a:r>
          </a:p>
          <a:p>
            <a:pPr algn="ctr"/>
            <a:r>
              <a:rPr lang="en-US"/>
              <a:t>Recognize your teens feelings</a:t>
            </a:r>
          </a:p>
          <a:p>
            <a:pPr algn="ctr"/>
            <a:r>
              <a:rPr lang="en-US"/>
              <a:t>Turn over the responsibility</a:t>
            </a:r>
          </a:p>
          <a:p>
            <a:pPr algn="ctr"/>
            <a:r>
              <a:rPr lang="en-US"/>
              <a:t>Show Trust</a:t>
            </a:r>
          </a:p>
          <a:p>
            <a:pPr algn="ctr"/>
            <a:r>
              <a:rPr lang="en-US"/>
              <a:t>Address your part of the problem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a:t>Cutting</a:t>
            </a:r>
          </a:p>
        </p:txBody>
      </p:sp>
      <p:pic>
        <p:nvPicPr>
          <p:cNvPr id="483332" name="Picture 4" descr="cutting.jpg cutting image by HoneyCone13"/>
          <p:cNvPicPr>
            <a:picLocks noChangeAspect="1" noChangeArrowheads="1"/>
          </p:cNvPicPr>
          <p:nvPr>
            <p:ph type="body" idx="1"/>
          </p:nvPr>
        </p:nvPicPr>
        <p:blipFill>
          <a:blip r:embed="rId3" cstate="print"/>
          <a:srcRect/>
          <a:stretch>
            <a:fillRect/>
          </a:stretch>
        </p:blipFill>
        <p:spPr>
          <a:xfrm>
            <a:off x="990600" y="1676400"/>
            <a:ext cx="7086600" cy="4800600"/>
          </a:xfrm>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endParaRPr lang="en-US"/>
          </a:p>
        </p:txBody>
      </p:sp>
      <p:sp>
        <p:nvSpPr>
          <p:cNvPr id="492547" name="Rectangle 3"/>
          <p:cNvSpPr>
            <a:spLocks noGrp="1" noChangeArrowheads="1"/>
          </p:cNvSpPr>
          <p:nvPr>
            <p:ph type="body" idx="1"/>
          </p:nvPr>
        </p:nvSpPr>
        <p:spPr/>
        <p:txBody>
          <a:bodyPr/>
          <a:lstStyle/>
          <a:p>
            <a:pPr>
              <a:buFont typeface="Wingdings" pitchFamily="2" charset="2"/>
              <a:buNone/>
            </a:pPr>
            <a:endParaRPr lang="en-US"/>
          </a:p>
        </p:txBody>
      </p:sp>
      <p:pic>
        <p:nvPicPr>
          <p:cNvPr id="492549" name="Picture 5" descr="cutting.jpg cutting image by AleX_15_03"/>
          <p:cNvPicPr>
            <a:picLocks noChangeAspect="1" noChangeArrowheads="1"/>
          </p:cNvPicPr>
          <p:nvPr/>
        </p:nvPicPr>
        <p:blipFill>
          <a:blip r:embed="rId2" cstate="print"/>
          <a:srcRect/>
          <a:stretch>
            <a:fillRect/>
          </a:stretch>
        </p:blipFill>
        <p:spPr bwMode="auto">
          <a:xfrm>
            <a:off x="3276600" y="2286000"/>
            <a:ext cx="1981200" cy="21336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sz="4000"/>
              <a:t>Cutting/From a teenager’s perspective</a:t>
            </a:r>
          </a:p>
        </p:txBody>
      </p:sp>
      <p:sp>
        <p:nvSpPr>
          <p:cNvPr id="484356" name="Rectangle 4"/>
          <p:cNvSpPr>
            <a:spLocks noGrp="1" noChangeArrowheads="1"/>
          </p:cNvSpPr>
          <p:nvPr>
            <p:ph type="body" sz="half" idx="1"/>
          </p:nvPr>
        </p:nvSpPr>
        <p:spPr/>
        <p:txBody>
          <a:bodyPr/>
          <a:lstStyle/>
          <a:p>
            <a:pPr>
              <a:lnSpc>
                <a:spcPct val="80000"/>
              </a:lnSpc>
            </a:pPr>
            <a:r>
              <a:rPr lang="en-US" sz="2400"/>
              <a:t>Abandoned</a:t>
            </a:r>
          </a:p>
          <a:p>
            <a:pPr>
              <a:lnSpc>
                <a:spcPct val="80000"/>
              </a:lnSpc>
            </a:pPr>
            <a:r>
              <a:rPr lang="en-US" sz="2400"/>
              <a:t>Afraid</a:t>
            </a:r>
          </a:p>
          <a:p>
            <a:pPr>
              <a:lnSpc>
                <a:spcPct val="80000"/>
              </a:lnSpc>
            </a:pPr>
            <a:r>
              <a:rPr lang="en-US" sz="2400"/>
              <a:t>Threatened</a:t>
            </a:r>
          </a:p>
          <a:p>
            <a:pPr>
              <a:lnSpc>
                <a:spcPct val="80000"/>
              </a:lnSpc>
            </a:pPr>
            <a:r>
              <a:rPr lang="en-US" sz="2400"/>
              <a:t>Alone; Isolated</a:t>
            </a:r>
          </a:p>
          <a:p>
            <a:pPr>
              <a:lnSpc>
                <a:spcPct val="80000"/>
              </a:lnSpc>
            </a:pPr>
            <a:r>
              <a:rPr lang="en-US" sz="2400"/>
              <a:t>Misunderstood</a:t>
            </a:r>
          </a:p>
          <a:p>
            <a:pPr>
              <a:lnSpc>
                <a:spcPct val="80000"/>
              </a:lnSpc>
            </a:pPr>
            <a:r>
              <a:rPr lang="en-US" sz="2400"/>
              <a:t>Judged</a:t>
            </a:r>
          </a:p>
          <a:p>
            <a:pPr>
              <a:lnSpc>
                <a:spcPct val="80000"/>
              </a:lnSpc>
            </a:pPr>
            <a:r>
              <a:rPr lang="en-US" sz="2400"/>
              <a:t>Unaccepted</a:t>
            </a:r>
          </a:p>
          <a:p>
            <a:pPr>
              <a:lnSpc>
                <a:spcPct val="80000"/>
              </a:lnSpc>
            </a:pPr>
            <a:r>
              <a:rPr lang="en-US" sz="2400"/>
              <a:t>Rejected</a:t>
            </a:r>
          </a:p>
          <a:p>
            <a:pPr>
              <a:lnSpc>
                <a:spcPct val="80000"/>
              </a:lnSpc>
            </a:pPr>
            <a:r>
              <a:rPr lang="en-US" sz="2400"/>
              <a:t>Controlled</a:t>
            </a:r>
          </a:p>
          <a:p>
            <a:pPr>
              <a:lnSpc>
                <a:spcPct val="80000"/>
              </a:lnSpc>
            </a:pPr>
            <a:r>
              <a:rPr lang="en-US" sz="2400"/>
              <a:t>Overwhelmed</a:t>
            </a:r>
          </a:p>
          <a:p>
            <a:pPr>
              <a:lnSpc>
                <a:spcPct val="80000"/>
              </a:lnSpc>
            </a:pPr>
            <a:r>
              <a:rPr lang="en-US" sz="2400"/>
              <a:t>Unloved</a:t>
            </a:r>
          </a:p>
          <a:p>
            <a:pPr>
              <a:lnSpc>
                <a:spcPct val="80000"/>
              </a:lnSpc>
            </a:pPr>
            <a:r>
              <a:rPr lang="en-US" sz="2400"/>
              <a:t>Punished</a:t>
            </a:r>
          </a:p>
        </p:txBody>
      </p:sp>
      <p:sp>
        <p:nvSpPr>
          <p:cNvPr id="484357" name="Rectangle 5"/>
          <p:cNvSpPr>
            <a:spLocks noGrp="1" noChangeArrowheads="1"/>
          </p:cNvSpPr>
          <p:nvPr>
            <p:ph type="body" sz="half" idx="2"/>
          </p:nvPr>
        </p:nvSpPr>
        <p:spPr/>
        <p:txBody>
          <a:bodyPr/>
          <a:lstStyle/>
          <a:p>
            <a:pPr>
              <a:lnSpc>
                <a:spcPct val="80000"/>
              </a:lnSpc>
            </a:pPr>
            <a:r>
              <a:rPr lang="en-US" sz="2400"/>
              <a:t>Powerless</a:t>
            </a:r>
          </a:p>
          <a:p>
            <a:pPr>
              <a:lnSpc>
                <a:spcPct val="80000"/>
              </a:lnSpc>
            </a:pPr>
            <a:r>
              <a:rPr lang="en-US" sz="2400"/>
              <a:t>Untrusted</a:t>
            </a:r>
          </a:p>
          <a:p>
            <a:pPr>
              <a:lnSpc>
                <a:spcPct val="80000"/>
              </a:lnSpc>
            </a:pPr>
            <a:r>
              <a:rPr lang="en-US" sz="2400"/>
              <a:t>Unsafe</a:t>
            </a:r>
          </a:p>
          <a:p>
            <a:pPr>
              <a:lnSpc>
                <a:spcPct val="80000"/>
              </a:lnSpc>
            </a:pPr>
            <a:r>
              <a:rPr lang="en-US" sz="2400"/>
              <a:t>Trapped</a:t>
            </a:r>
          </a:p>
          <a:p>
            <a:pPr>
              <a:lnSpc>
                <a:spcPct val="80000"/>
              </a:lnSpc>
            </a:pPr>
            <a:r>
              <a:rPr lang="en-US" sz="2400"/>
              <a:t>Imprisoned</a:t>
            </a:r>
          </a:p>
          <a:p>
            <a:pPr>
              <a:lnSpc>
                <a:spcPct val="80000"/>
              </a:lnSpc>
            </a:pPr>
            <a:r>
              <a:rPr lang="en-US" sz="2400"/>
              <a:t>Not listened to</a:t>
            </a:r>
          </a:p>
          <a:p>
            <a:pPr>
              <a:lnSpc>
                <a:spcPct val="80000"/>
              </a:lnSpc>
            </a:pPr>
            <a:r>
              <a:rPr lang="en-US" sz="2400"/>
              <a:t>Abnormal</a:t>
            </a:r>
          </a:p>
          <a:p>
            <a:pPr>
              <a:lnSpc>
                <a:spcPct val="80000"/>
              </a:lnSpc>
            </a:pPr>
            <a:r>
              <a:rPr lang="en-US" sz="2400"/>
              <a:t>Confused</a:t>
            </a:r>
          </a:p>
          <a:p>
            <a:pPr>
              <a:lnSpc>
                <a:spcPct val="80000"/>
              </a:lnSpc>
            </a:pPr>
            <a:r>
              <a:rPr lang="en-US" sz="2400"/>
              <a:t>Guilty</a:t>
            </a:r>
          </a:p>
          <a:p>
            <a:pPr>
              <a:lnSpc>
                <a:spcPct val="80000"/>
              </a:lnSpc>
            </a:pPr>
            <a:r>
              <a:rPr lang="en-US" sz="2400"/>
              <a:t>Responsible</a:t>
            </a:r>
          </a:p>
          <a:p>
            <a:pPr>
              <a:lnSpc>
                <a:spcPct val="80000"/>
              </a:lnSpc>
            </a:pPr>
            <a:r>
              <a:rPr lang="en-US" sz="2400"/>
              <a:t>Hated</a:t>
            </a:r>
          </a:p>
          <a:p>
            <a:pPr>
              <a:lnSpc>
                <a:spcPct val="80000"/>
              </a:lnSpc>
            </a:pPr>
            <a:r>
              <a:rPr lang="en-US" sz="2400"/>
              <a:t>SEE HANDOUT</a:t>
            </a:r>
          </a:p>
          <a:p>
            <a:pPr>
              <a:lnSpc>
                <a:spcPct val="80000"/>
              </a:lnSpc>
            </a:pPr>
            <a:endParaRPr lang="en-US" sz="24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en-US"/>
              <a:t>Gangs/Cliques</a:t>
            </a:r>
          </a:p>
        </p:txBody>
      </p:sp>
      <p:sp>
        <p:nvSpPr>
          <p:cNvPr id="486403" name="Rectangle 3"/>
          <p:cNvSpPr>
            <a:spLocks noGrp="1" noChangeArrowheads="1"/>
          </p:cNvSpPr>
          <p:nvPr>
            <p:ph type="body" idx="1"/>
          </p:nvPr>
        </p:nvSpPr>
        <p:spPr/>
        <p:txBody>
          <a:bodyPr/>
          <a:lstStyle/>
          <a:p>
            <a:endParaRPr lang="en-US"/>
          </a:p>
        </p:txBody>
      </p:sp>
      <p:pic>
        <p:nvPicPr>
          <p:cNvPr id="486407" name="Picture 7" descr="Latin_Queens.jpg">
            <a:hlinkClick r:id="rId3"/>
          </p:cNvPr>
          <p:cNvPicPr>
            <a:picLocks noChangeAspect="1" noChangeArrowheads="1"/>
          </p:cNvPicPr>
          <p:nvPr/>
        </p:nvPicPr>
        <p:blipFill>
          <a:blip r:embed="rId4" cstate="print"/>
          <a:srcRect/>
          <a:stretch>
            <a:fillRect/>
          </a:stretch>
        </p:blipFill>
        <p:spPr bwMode="auto">
          <a:xfrm>
            <a:off x="2133600" y="1600200"/>
            <a:ext cx="2133600" cy="2286000"/>
          </a:xfrm>
          <a:prstGeom prst="rect">
            <a:avLst/>
          </a:prstGeom>
          <a:noFill/>
        </p:spPr>
      </p:pic>
      <p:pic>
        <p:nvPicPr>
          <p:cNvPr id="486409" name="Picture 9" descr="391.jpg">
            <a:hlinkClick r:id="rId5"/>
          </p:cNvPr>
          <p:cNvPicPr>
            <a:picLocks noChangeAspect="1" noChangeArrowheads="1"/>
          </p:cNvPicPr>
          <p:nvPr/>
        </p:nvPicPr>
        <p:blipFill>
          <a:blip r:embed="rId6" cstate="print"/>
          <a:srcRect/>
          <a:stretch>
            <a:fillRect/>
          </a:stretch>
        </p:blipFill>
        <p:spPr bwMode="auto">
          <a:xfrm>
            <a:off x="457200" y="1600200"/>
            <a:ext cx="1676400" cy="2286000"/>
          </a:xfrm>
          <a:prstGeom prst="rect">
            <a:avLst/>
          </a:prstGeom>
          <a:noFill/>
        </p:spPr>
      </p:pic>
      <p:pic>
        <p:nvPicPr>
          <p:cNvPr id="486411" name="Picture 11" descr="Picture_113.jpg">
            <a:hlinkClick r:id="rId7"/>
          </p:cNvPr>
          <p:cNvPicPr>
            <a:picLocks noChangeAspect="1" noChangeArrowheads="1"/>
          </p:cNvPicPr>
          <p:nvPr/>
        </p:nvPicPr>
        <p:blipFill>
          <a:blip r:embed="rId8" cstate="print"/>
          <a:srcRect/>
          <a:stretch>
            <a:fillRect/>
          </a:stretch>
        </p:blipFill>
        <p:spPr bwMode="auto">
          <a:xfrm>
            <a:off x="6400800" y="1600200"/>
            <a:ext cx="2286000" cy="2286000"/>
          </a:xfrm>
          <a:prstGeom prst="rect">
            <a:avLst/>
          </a:prstGeom>
          <a:noFill/>
        </p:spPr>
      </p:pic>
      <p:pic>
        <p:nvPicPr>
          <p:cNvPr id="486413" name="Picture 13" descr="l_7bf340dd9ea7a4c7cb5f7489a4ff8dee.jpg">
            <a:hlinkClick r:id="rId9"/>
          </p:cNvPr>
          <p:cNvPicPr>
            <a:picLocks noChangeAspect="1" noChangeArrowheads="1"/>
          </p:cNvPicPr>
          <p:nvPr/>
        </p:nvPicPr>
        <p:blipFill>
          <a:blip r:embed="rId10" cstate="print"/>
          <a:srcRect/>
          <a:stretch>
            <a:fillRect/>
          </a:stretch>
        </p:blipFill>
        <p:spPr bwMode="auto">
          <a:xfrm>
            <a:off x="5181600" y="3886200"/>
            <a:ext cx="3505200" cy="2209800"/>
          </a:xfrm>
          <a:prstGeom prst="rect">
            <a:avLst/>
          </a:prstGeom>
          <a:noFill/>
        </p:spPr>
      </p:pic>
      <p:pic>
        <p:nvPicPr>
          <p:cNvPr id="486415" name="Picture 15" descr="gs.jpg">
            <a:hlinkClick r:id="rId11"/>
          </p:cNvPr>
          <p:cNvPicPr>
            <a:picLocks noChangeAspect="1" noChangeArrowheads="1"/>
          </p:cNvPicPr>
          <p:nvPr/>
        </p:nvPicPr>
        <p:blipFill>
          <a:blip r:embed="rId12" cstate="print"/>
          <a:srcRect/>
          <a:stretch>
            <a:fillRect/>
          </a:stretch>
        </p:blipFill>
        <p:spPr bwMode="auto">
          <a:xfrm>
            <a:off x="4267200" y="1600200"/>
            <a:ext cx="2133600" cy="2286000"/>
          </a:xfrm>
          <a:prstGeom prst="rect">
            <a:avLst/>
          </a:prstGeom>
          <a:noFill/>
        </p:spPr>
      </p:pic>
      <p:pic>
        <p:nvPicPr>
          <p:cNvPr id="486419" name="Picture 19" descr="2300197900a2502508027b870153246l.jpg">
            <a:hlinkClick r:id="rId13"/>
          </p:cNvPr>
          <p:cNvPicPr>
            <a:picLocks noChangeAspect="1" noChangeArrowheads="1"/>
          </p:cNvPicPr>
          <p:nvPr/>
        </p:nvPicPr>
        <p:blipFill>
          <a:blip r:embed="rId14" cstate="print"/>
          <a:srcRect/>
          <a:stretch>
            <a:fillRect/>
          </a:stretch>
        </p:blipFill>
        <p:spPr bwMode="auto">
          <a:xfrm>
            <a:off x="457200" y="3886200"/>
            <a:ext cx="4762500" cy="221932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r>
              <a:rPr lang="en-US"/>
              <a:t>A Street Gang is..</a:t>
            </a:r>
          </a:p>
        </p:txBody>
      </p:sp>
      <p:sp>
        <p:nvSpPr>
          <p:cNvPr id="487427" name="Rectangle 3"/>
          <p:cNvSpPr>
            <a:spLocks noGrp="1" noChangeArrowheads="1"/>
          </p:cNvSpPr>
          <p:nvPr>
            <p:ph type="body" idx="1"/>
          </p:nvPr>
        </p:nvSpPr>
        <p:spPr/>
        <p:txBody>
          <a:bodyPr/>
          <a:lstStyle/>
          <a:p>
            <a:pPr>
              <a:lnSpc>
                <a:spcPct val="90000"/>
              </a:lnSpc>
            </a:pPr>
            <a:r>
              <a:rPr lang="en-US"/>
              <a:t>Three or more people</a:t>
            </a:r>
          </a:p>
          <a:p>
            <a:pPr>
              <a:lnSpc>
                <a:spcPct val="90000"/>
              </a:lnSpc>
            </a:pPr>
            <a:r>
              <a:rPr lang="en-US"/>
              <a:t>Share a unique name or have an identifiable mark or symbol</a:t>
            </a:r>
          </a:p>
          <a:p>
            <a:pPr>
              <a:lnSpc>
                <a:spcPct val="90000"/>
              </a:lnSpc>
            </a:pPr>
            <a:r>
              <a:rPr lang="en-US"/>
              <a:t>Associate together and sometimes claim a location or territory</a:t>
            </a:r>
          </a:p>
          <a:p>
            <a:pPr>
              <a:lnSpc>
                <a:spcPct val="90000"/>
              </a:lnSpc>
            </a:pPr>
            <a:r>
              <a:rPr lang="en-US"/>
              <a:t>Have an organization or hierarchy</a:t>
            </a:r>
          </a:p>
          <a:p>
            <a:pPr>
              <a:lnSpc>
                <a:spcPct val="90000"/>
              </a:lnSpc>
            </a:pPr>
            <a:r>
              <a:rPr lang="en-US"/>
              <a:t>Engage in antisocial, unlawful, or criminal activity to further the gangs social or economic status.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r>
              <a:rPr lang="en-US"/>
              <a:t>Gangs</a:t>
            </a:r>
          </a:p>
        </p:txBody>
      </p:sp>
      <p:sp>
        <p:nvSpPr>
          <p:cNvPr id="488451" name="Rectangle 3"/>
          <p:cNvSpPr>
            <a:spLocks noGrp="1" noChangeArrowheads="1"/>
          </p:cNvSpPr>
          <p:nvPr>
            <p:ph type="body" idx="1"/>
          </p:nvPr>
        </p:nvSpPr>
        <p:spPr/>
        <p:txBody>
          <a:bodyPr/>
          <a:lstStyle/>
          <a:p>
            <a:r>
              <a:rPr lang="en-US"/>
              <a:t>Youth may participate for a “sense of belonging” </a:t>
            </a:r>
          </a:p>
          <a:p>
            <a:r>
              <a:rPr lang="en-US"/>
              <a:t>Youth often show signs of deviance prior to joining a gang.</a:t>
            </a:r>
          </a:p>
          <a:p>
            <a:r>
              <a:rPr lang="en-US"/>
              <a:t>Some may work or attend school full time and live a “double lifestyle”</a:t>
            </a:r>
          </a:p>
          <a:p>
            <a:r>
              <a:rPr lang="en-US"/>
              <a:t>The double lifestyle may make it difficult to identify youth involved in gang activity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457200" y="228600"/>
            <a:ext cx="8229600" cy="1143000"/>
          </a:xfrm>
        </p:spPr>
        <p:txBody>
          <a:bodyPr/>
          <a:lstStyle/>
          <a:p>
            <a:r>
              <a:rPr lang="en-US"/>
              <a:t>Teen Internet Safety</a:t>
            </a:r>
          </a:p>
        </p:txBody>
      </p:sp>
      <p:sp>
        <p:nvSpPr>
          <p:cNvPr id="489475" name="Rectangle 3"/>
          <p:cNvSpPr>
            <a:spLocks noGrp="1" noChangeArrowheads="1"/>
          </p:cNvSpPr>
          <p:nvPr>
            <p:ph type="body" idx="1"/>
          </p:nvPr>
        </p:nvSpPr>
        <p:spPr>
          <a:xfrm>
            <a:off x="457200" y="1371600"/>
            <a:ext cx="8229600" cy="5486400"/>
          </a:xfrm>
        </p:spPr>
        <p:txBody>
          <a:bodyPr/>
          <a:lstStyle/>
          <a:p>
            <a:r>
              <a:rPr lang="en-US"/>
              <a:t>Teenagers ages 12-19, especially girls are the most victimized on the Internet</a:t>
            </a:r>
          </a:p>
          <a:p>
            <a:r>
              <a:rPr lang="en-US"/>
              <a:t>One in four teen girls reported that they met strangers off the Internet</a:t>
            </a:r>
          </a:p>
          <a:p>
            <a:r>
              <a:rPr lang="en-US"/>
              <a:t>64% of teens report that they </a:t>
            </a:r>
          </a:p>
          <a:p>
            <a:pPr>
              <a:buFont typeface="Wingdings" pitchFamily="2" charset="2"/>
              <a:buNone/>
            </a:pPr>
            <a:r>
              <a:rPr lang="en-US"/>
              <a:t>	do things on the Internet </a:t>
            </a:r>
          </a:p>
          <a:p>
            <a:pPr>
              <a:buFont typeface="Wingdings" pitchFamily="2" charset="2"/>
              <a:buNone/>
            </a:pPr>
            <a:r>
              <a:rPr lang="en-US"/>
              <a:t>	that they would not want </a:t>
            </a:r>
          </a:p>
          <a:p>
            <a:pPr>
              <a:buFont typeface="Wingdings" pitchFamily="2" charset="2"/>
              <a:buNone/>
            </a:pPr>
            <a:r>
              <a:rPr lang="en-US"/>
              <a:t>	their parents to know about!</a:t>
            </a:r>
          </a:p>
        </p:txBody>
      </p:sp>
      <p:pic>
        <p:nvPicPr>
          <p:cNvPr id="489477" name="Picture 5" descr="internet safety">
            <a:hlinkClick r:id="rId2"/>
          </p:cNvPr>
          <p:cNvPicPr>
            <a:picLocks noChangeAspect="1" noChangeArrowheads="1"/>
          </p:cNvPicPr>
          <p:nvPr/>
        </p:nvPicPr>
        <p:blipFill>
          <a:blip r:embed="rId3" cstate="print"/>
          <a:srcRect/>
          <a:stretch>
            <a:fillRect/>
          </a:stretch>
        </p:blipFill>
        <p:spPr bwMode="auto">
          <a:xfrm>
            <a:off x="6324600" y="3352800"/>
            <a:ext cx="2667000" cy="35052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r>
              <a:rPr lang="en-US"/>
              <a:t>Protection on Internet</a:t>
            </a:r>
          </a:p>
        </p:txBody>
      </p:sp>
      <p:sp>
        <p:nvSpPr>
          <p:cNvPr id="490499" name="Rectangle 3"/>
          <p:cNvSpPr>
            <a:spLocks noGrp="1" noChangeArrowheads="1"/>
          </p:cNvSpPr>
          <p:nvPr>
            <p:ph type="body" idx="1"/>
          </p:nvPr>
        </p:nvSpPr>
        <p:spPr/>
        <p:txBody>
          <a:bodyPr/>
          <a:lstStyle/>
          <a:p>
            <a:pPr>
              <a:lnSpc>
                <a:spcPct val="90000"/>
              </a:lnSpc>
            </a:pPr>
            <a:r>
              <a:rPr lang="en-US"/>
              <a:t>Keep passwords safe</a:t>
            </a:r>
          </a:p>
          <a:p>
            <a:pPr>
              <a:lnSpc>
                <a:spcPct val="90000"/>
              </a:lnSpc>
            </a:pPr>
            <a:r>
              <a:rPr lang="en-US"/>
              <a:t>Don’t respond to E-mails/messages from those that you do not know </a:t>
            </a:r>
          </a:p>
          <a:p>
            <a:pPr>
              <a:lnSpc>
                <a:spcPct val="90000"/>
              </a:lnSpc>
            </a:pPr>
            <a:r>
              <a:rPr lang="en-US"/>
              <a:t>Block anyone who is attempting contact</a:t>
            </a:r>
          </a:p>
          <a:p>
            <a:pPr>
              <a:lnSpc>
                <a:spcPct val="90000"/>
              </a:lnSpc>
            </a:pPr>
            <a:r>
              <a:rPr lang="en-US"/>
              <a:t>DO NOT EVER DISCLOSE PERSONAL INFORMATION/DEMOGRAPHICS!</a:t>
            </a:r>
          </a:p>
          <a:p>
            <a:pPr>
              <a:lnSpc>
                <a:spcPct val="90000"/>
              </a:lnSpc>
            </a:pPr>
            <a:r>
              <a:rPr lang="en-US"/>
              <a:t>DO NOT EVER MEET ANYONE FROM ONLINE WITHOUT A PARENT!</a:t>
            </a:r>
          </a:p>
          <a:p>
            <a:pPr>
              <a:lnSpc>
                <a:spcPct val="90000"/>
              </a:lnSpc>
            </a:pPr>
            <a:r>
              <a:rPr lang="en-US" sz="2400"/>
              <a:t>SEE HANDOUT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r>
              <a:rPr lang="en-US"/>
              <a:t>“Taking a Stand”</a:t>
            </a:r>
          </a:p>
        </p:txBody>
      </p:sp>
      <p:sp>
        <p:nvSpPr>
          <p:cNvPr id="466947" name="Rectangle 3"/>
          <p:cNvSpPr>
            <a:spLocks noGrp="1" noChangeArrowheads="1"/>
          </p:cNvSpPr>
          <p:nvPr>
            <p:ph type="body" idx="1"/>
          </p:nvPr>
        </p:nvSpPr>
        <p:spPr/>
        <p:txBody>
          <a:bodyPr/>
          <a:lstStyle/>
          <a:p>
            <a:endParaRPr lang="en-US"/>
          </a:p>
          <a:p>
            <a:r>
              <a:rPr lang="en-US"/>
              <a:t>Negotiate a Fair Deal</a:t>
            </a:r>
          </a:p>
          <a:p>
            <a:r>
              <a:rPr lang="en-US"/>
              <a:t>Insist with persistence</a:t>
            </a:r>
          </a:p>
          <a:p>
            <a:r>
              <a:rPr lang="en-US"/>
              <a:t>TAKE ACTION</a:t>
            </a:r>
          </a:p>
          <a:p>
            <a:r>
              <a:rPr lang="en-US"/>
              <a:t>Arrange a Limited Strike</a:t>
            </a:r>
          </a:p>
        </p:txBody>
      </p:sp>
      <p:pic>
        <p:nvPicPr>
          <p:cNvPr id="466948" name="Picture 4" descr="en00630_"/>
          <p:cNvPicPr>
            <a:picLocks noChangeAspect="1" noChangeArrowheads="1"/>
          </p:cNvPicPr>
          <p:nvPr/>
        </p:nvPicPr>
        <p:blipFill>
          <a:blip r:embed="rId3" cstate="print"/>
          <a:srcRect/>
          <a:stretch>
            <a:fillRect/>
          </a:stretch>
        </p:blipFill>
        <p:spPr bwMode="auto">
          <a:xfrm>
            <a:off x="5715000" y="2133600"/>
            <a:ext cx="2101850" cy="2343150"/>
          </a:xfrm>
          <a:prstGeom prst="rect">
            <a:avLst/>
          </a:prstGeom>
          <a:noFill/>
        </p:spPr>
      </p:pic>
      <p:pic>
        <p:nvPicPr>
          <p:cNvPr id="466950" name="Picture 6" descr="my old messy room">
            <a:hlinkClick r:id="rId4"/>
          </p:cNvPr>
          <p:cNvPicPr>
            <a:picLocks noChangeAspect="1" noChangeArrowheads="1"/>
          </p:cNvPicPr>
          <p:nvPr/>
        </p:nvPicPr>
        <p:blipFill>
          <a:blip r:embed="rId5" cstate="print"/>
          <a:srcRect/>
          <a:stretch>
            <a:fillRect/>
          </a:stretch>
        </p:blipFill>
        <p:spPr bwMode="auto">
          <a:xfrm>
            <a:off x="1447800" y="4724400"/>
            <a:ext cx="3124200" cy="1752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5" name="Rectangle 3"/>
          <p:cNvSpPr>
            <a:spLocks noGrp="1" noChangeArrowheads="1"/>
          </p:cNvSpPr>
          <p:nvPr>
            <p:ph type="body" idx="1"/>
          </p:nvPr>
        </p:nvSpPr>
        <p:spPr>
          <a:xfrm>
            <a:off x="457200" y="1371600"/>
            <a:ext cx="8229600" cy="1981200"/>
          </a:xfrm>
        </p:spPr>
        <p:txBody>
          <a:bodyPr/>
          <a:lstStyle/>
          <a:p>
            <a:pPr algn="ctr">
              <a:buFont typeface="Wingdings" pitchFamily="2" charset="2"/>
              <a:buNone/>
            </a:pPr>
            <a:r>
              <a:rPr lang="en-US" sz="5400" b="1" i="1">
                <a:latin typeface="Bookman" pitchFamily="18" charset="0"/>
              </a:rPr>
              <a:t>13 and 14 year olds</a:t>
            </a:r>
          </a:p>
          <a:p>
            <a:pPr algn="ctr">
              <a:buFont typeface="Wingdings" pitchFamily="2" charset="2"/>
              <a:buNone/>
            </a:pPr>
            <a:endParaRPr lang="en-US" sz="5400" b="1" i="1">
              <a:latin typeface="Bookman" pitchFamily="18" charset="0"/>
            </a:endParaRPr>
          </a:p>
        </p:txBody>
      </p:sp>
      <p:pic>
        <p:nvPicPr>
          <p:cNvPr id="422921" name="Picture 9" descr="Teens.jpg TEENS image by JFSA_photos"/>
          <p:cNvPicPr>
            <a:picLocks noChangeAspect="1" noChangeArrowheads="1"/>
          </p:cNvPicPr>
          <p:nvPr/>
        </p:nvPicPr>
        <p:blipFill>
          <a:blip r:embed="rId2" cstate="print"/>
          <a:srcRect/>
          <a:stretch>
            <a:fillRect/>
          </a:stretch>
        </p:blipFill>
        <p:spPr bwMode="auto">
          <a:xfrm>
            <a:off x="1600200" y="2819400"/>
            <a:ext cx="5962650" cy="3200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b="1" i="1">
                <a:latin typeface="Bookman" pitchFamily="18" charset="0"/>
              </a:rPr>
              <a:t>Language Skills</a:t>
            </a:r>
          </a:p>
        </p:txBody>
      </p:sp>
      <p:sp>
        <p:nvSpPr>
          <p:cNvPr id="423939" name="Rectangle 3"/>
          <p:cNvSpPr>
            <a:spLocks noGrp="1" noChangeArrowheads="1"/>
          </p:cNvSpPr>
          <p:nvPr>
            <p:ph type="body" idx="1"/>
          </p:nvPr>
        </p:nvSpPr>
        <p:spPr/>
        <p:txBody>
          <a:bodyPr/>
          <a:lstStyle/>
          <a:p>
            <a:pPr>
              <a:lnSpc>
                <a:spcPct val="90000"/>
              </a:lnSpc>
            </a:pPr>
            <a:r>
              <a:rPr lang="en-US" sz="2800"/>
              <a:t>Sees connections between novels they read and their own lives.</a:t>
            </a:r>
          </a:p>
          <a:p>
            <a:pPr>
              <a:lnSpc>
                <a:spcPct val="90000"/>
              </a:lnSpc>
            </a:pPr>
            <a:r>
              <a:rPr lang="en-US" sz="2800"/>
              <a:t>Add new and more complex words to their vocabulary.</a:t>
            </a:r>
          </a:p>
          <a:p>
            <a:pPr>
              <a:lnSpc>
                <a:spcPct val="90000"/>
              </a:lnSpc>
            </a:pPr>
            <a:r>
              <a:rPr lang="en-US" sz="2800"/>
              <a:t>Be able to determine whether </a:t>
            </a:r>
          </a:p>
          <a:p>
            <a:pPr>
              <a:lnSpc>
                <a:spcPct val="90000"/>
              </a:lnSpc>
              <a:buFont typeface="Wingdings" pitchFamily="2" charset="2"/>
              <a:buNone/>
            </a:pPr>
            <a:r>
              <a:rPr lang="en-US" sz="2800"/>
              <a:t>	or not something is fact </a:t>
            </a:r>
          </a:p>
          <a:p>
            <a:pPr>
              <a:lnSpc>
                <a:spcPct val="90000"/>
              </a:lnSpc>
              <a:buFont typeface="Wingdings" pitchFamily="2" charset="2"/>
              <a:buNone/>
            </a:pPr>
            <a:r>
              <a:rPr lang="en-US" sz="2800"/>
              <a:t>	or opinion.</a:t>
            </a:r>
          </a:p>
          <a:p>
            <a:pPr>
              <a:lnSpc>
                <a:spcPct val="90000"/>
              </a:lnSpc>
            </a:pPr>
            <a:r>
              <a:rPr lang="en-US" sz="2800"/>
              <a:t>Begin using a variety of literary </a:t>
            </a:r>
          </a:p>
          <a:p>
            <a:pPr>
              <a:lnSpc>
                <a:spcPct val="90000"/>
              </a:lnSpc>
              <a:buFont typeface="Wingdings" pitchFamily="2" charset="2"/>
              <a:buNone/>
            </a:pPr>
            <a:r>
              <a:rPr lang="en-US" sz="2800"/>
              <a:t>	techniques-including suspense, dialogue, episodes, and flashbacks.</a:t>
            </a:r>
          </a:p>
        </p:txBody>
      </p:sp>
      <p:pic>
        <p:nvPicPr>
          <p:cNvPr id="423940" name="Picture 4" descr="j0399736"/>
          <p:cNvPicPr>
            <a:picLocks noChangeAspect="1" noChangeArrowheads="1"/>
          </p:cNvPicPr>
          <p:nvPr/>
        </p:nvPicPr>
        <p:blipFill>
          <a:blip r:embed="rId2" cstate="print"/>
          <a:srcRect/>
          <a:stretch>
            <a:fillRect/>
          </a:stretch>
        </p:blipFill>
        <p:spPr bwMode="auto">
          <a:xfrm>
            <a:off x="6019800" y="2971800"/>
            <a:ext cx="2378075" cy="2209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b="1" i="1">
                <a:latin typeface="Bookman" pitchFamily="18" charset="0"/>
              </a:rPr>
              <a:t>Math Skills</a:t>
            </a:r>
          </a:p>
        </p:txBody>
      </p:sp>
      <p:sp>
        <p:nvSpPr>
          <p:cNvPr id="424963" name="Rectangle 3"/>
          <p:cNvSpPr>
            <a:spLocks noGrp="1" noChangeArrowheads="1"/>
          </p:cNvSpPr>
          <p:nvPr>
            <p:ph type="body" idx="1"/>
          </p:nvPr>
        </p:nvSpPr>
        <p:spPr/>
        <p:txBody>
          <a:bodyPr/>
          <a:lstStyle/>
          <a:p>
            <a:r>
              <a:rPr lang="en-US"/>
              <a:t>Be able to do complex inversions between different mathematical functions.</a:t>
            </a:r>
          </a:p>
          <a:p>
            <a:r>
              <a:rPr lang="en-US"/>
              <a:t>Be familiar with geometry terms.</a:t>
            </a:r>
          </a:p>
          <a:p>
            <a:r>
              <a:rPr lang="en-US"/>
              <a:t>Familiar with representing different algebraic functions.</a:t>
            </a:r>
          </a:p>
          <a:p>
            <a:r>
              <a:rPr lang="en-US"/>
              <a:t>Figure out rules of chance.</a:t>
            </a:r>
          </a:p>
        </p:txBody>
      </p:sp>
      <p:pic>
        <p:nvPicPr>
          <p:cNvPr id="424964" name="Picture 4" descr="j0397526"/>
          <p:cNvPicPr>
            <a:picLocks noChangeAspect="1" noChangeArrowheads="1"/>
          </p:cNvPicPr>
          <p:nvPr/>
        </p:nvPicPr>
        <p:blipFill>
          <a:blip r:embed="rId2" cstate="print"/>
          <a:srcRect/>
          <a:stretch>
            <a:fillRect/>
          </a:stretch>
        </p:blipFill>
        <p:spPr bwMode="auto">
          <a:xfrm>
            <a:off x="6096000" y="4114800"/>
            <a:ext cx="1833563" cy="16224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2385</TotalTime>
  <Words>1951</Words>
  <Application>Microsoft Office PowerPoint</Application>
  <PresentationFormat>On-screen Show (4:3)</PresentationFormat>
  <Paragraphs>392</Paragraphs>
  <Slides>57</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Tahoma</vt:lpstr>
      <vt:lpstr>Times New Roman</vt:lpstr>
      <vt:lpstr>Wingdings</vt:lpstr>
      <vt:lpstr>Bookman</vt:lpstr>
      <vt:lpstr>Slit</vt:lpstr>
      <vt:lpstr>Slide 1</vt:lpstr>
      <vt:lpstr>13 to 18 Years</vt:lpstr>
      <vt:lpstr>Parents Responsibility</vt:lpstr>
      <vt:lpstr>Parents Responsibility</vt:lpstr>
      <vt:lpstr>“Backing Off”</vt:lpstr>
      <vt:lpstr>“Taking a Stand”</vt:lpstr>
      <vt:lpstr>Slide 7</vt:lpstr>
      <vt:lpstr>Language Skills</vt:lpstr>
      <vt:lpstr>Math Skills</vt:lpstr>
      <vt:lpstr>Social Skills</vt:lpstr>
      <vt:lpstr>Emotional Changes</vt:lpstr>
      <vt:lpstr>Physical Changes</vt:lpstr>
      <vt:lpstr>Slide 13</vt:lpstr>
      <vt:lpstr>Challenges</vt:lpstr>
      <vt:lpstr>How to Help</vt:lpstr>
      <vt:lpstr>Slide 16</vt:lpstr>
      <vt:lpstr>Social Skills</vt:lpstr>
      <vt:lpstr>Emotional Changes</vt:lpstr>
      <vt:lpstr>Intellectual Skills</vt:lpstr>
      <vt:lpstr>Physical Changes</vt:lpstr>
      <vt:lpstr>Challenges</vt:lpstr>
      <vt:lpstr>Eating Disorders</vt:lpstr>
      <vt:lpstr>Overweight</vt:lpstr>
      <vt:lpstr>How to Help</vt:lpstr>
      <vt:lpstr>Slide 25</vt:lpstr>
      <vt:lpstr>Social Skills</vt:lpstr>
      <vt:lpstr>Emotional Changes</vt:lpstr>
      <vt:lpstr>Intellectual Skills</vt:lpstr>
      <vt:lpstr>Physical Changes</vt:lpstr>
      <vt:lpstr>Challenges</vt:lpstr>
      <vt:lpstr>How to Help</vt:lpstr>
      <vt:lpstr>Slide 32</vt:lpstr>
      <vt:lpstr>Social Skills</vt:lpstr>
      <vt:lpstr>Emotional Changes</vt:lpstr>
      <vt:lpstr>Intellectual Skills</vt:lpstr>
      <vt:lpstr>Physical Changes</vt:lpstr>
      <vt:lpstr>Challenges</vt:lpstr>
      <vt:lpstr>How to Help</vt:lpstr>
      <vt:lpstr>Slide 39</vt:lpstr>
      <vt:lpstr>Social Skills</vt:lpstr>
      <vt:lpstr>Emotional Changes</vt:lpstr>
      <vt:lpstr>Physical Changes</vt:lpstr>
      <vt:lpstr>Intellectual Skills</vt:lpstr>
      <vt:lpstr>Challenges</vt:lpstr>
      <vt:lpstr>How to Help</vt:lpstr>
      <vt:lpstr>Empty Nest</vt:lpstr>
      <vt:lpstr>Other Teen Issues</vt:lpstr>
      <vt:lpstr>Teen Suicide/Identifying High Risk</vt:lpstr>
      <vt:lpstr>Cutting</vt:lpstr>
      <vt:lpstr>Cutting</vt:lpstr>
      <vt:lpstr>Slide 51</vt:lpstr>
      <vt:lpstr>Cutting/From a teenager’s perspective</vt:lpstr>
      <vt:lpstr>Gangs/Cliques</vt:lpstr>
      <vt:lpstr>A Street Gang is..</vt:lpstr>
      <vt:lpstr>Gangs</vt:lpstr>
      <vt:lpstr>Teen Internet Safety</vt:lpstr>
      <vt:lpstr>Protection on Internet</vt:lpstr>
    </vt:vector>
  </TitlesOfParts>
  <Company>SCAN,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rthompson</dc:creator>
  <cp:lastModifiedBy>gladys.roberts</cp:lastModifiedBy>
  <cp:revision>7</cp:revision>
  <cp:lastPrinted>1601-01-01T00:00:00Z</cp:lastPrinted>
  <dcterms:created xsi:type="dcterms:W3CDTF">2007-05-09T18:34:43Z</dcterms:created>
  <dcterms:modified xsi:type="dcterms:W3CDTF">2014-05-27T17:49:25Z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