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</p:sldMasterIdLst>
  <p:notesMasterIdLst>
    <p:notesMasterId r:id="rId37"/>
  </p:notesMasterIdLst>
  <p:sldIdLst>
    <p:sldId id="257" r:id="rId4"/>
    <p:sldId id="290" r:id="rId5"/>
    <p:sldId id="258" r:id="rId6"/>
    <p:sldId id="259" r:id="rId7"/>
    <p:sldId id="260" r:id="rId8"/>
    <p:sldId id="261" r:id="rId9"/>
    <p:sldId id="262" r:id="rId10"/>
    <p:sldId id="263" r:id="rId11"/>
    <p:sldId id="288" r:id="rId12"/>
    <p:sldId id="284" r:id="rId13"/>
    <p:sldId id="285" r:id="rId14"/>
    <p:sldId id="286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4" r:id="rId24"/>
    <p:sldId id="275" r:id="rId25"/>
    <p:sldId id="276" r:id="rId26"/>
    <p:sldId id="277" r:id="rId27"/>
    <p:sldId id="291" r:id="rId28"/>
    <p:sldId id="292" r:id="rId29"/>
    <p:sldId id="278" r:id="rId30"/>
    <p:sldId id="279" r:id="rId31"/>
    <p:sldId id="280" r:id="rId32"/>
    <p:sldId id="281" r:id="rId33"/>
    <p:sldId id="282" r:id="rId34"/>
    <p:sldId id="283" r:id="rId35"/>
    <p:sldId id="28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6AD666-546C-4233-AD76-E51180BFFCDD}" type="doc">
      <dgm:prSet loTypeId="urn:microsoft.com/office/officeart/2005/8/layout/matrix1" loCatId="matrix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3CFDE50C-D7A1-4B73-A8C6-CF98A9691CDE}">
      <dgm:prSet phldrT="[Text]"/>
      <dgm:spPr>
        <a:solidFill>
          <a:srgbClr val="FFFFCC"/>
        </a:solidFill>
      </dgm:spPr>
      <dgm:t>
        <a:bodyPr/>
        <a:lstStyle/>
        <a:p>
          <a:pPr algn="ctr"/>
          <a:r>
            <a:rPr lang="en-US" b="1" dirty="0" smtClean="0">
              <a:latin typeface="Arial Black" pitchFamily="34" charset="0"/>
            </a:rPr>
            <a:t>Conflict Management Style</a:t>
          </a:r>
          <a:endParaRPr lang="en-US" b="1" dirty="0">
            <a:latin typeface="Arial Black" pitchFamily="34" charset="0"/>
          </a:endParaRPr>
        </a:p>
      </dgm:t>
    </dgm:pt>
    <dgm:pt modelId="{FC8BAC56-6A5C-4CDE-9D46-ABFB4ADF01D6}" type="parTrans" cxnId="{F45322F0-3B90-494C-88F5-662D612EAA03}">
      <dgm:prSet/>
      <dgm:spPr/>
      <dgm:t>
        <a:bodyPr/>
        <a:lstStyle/>
        <a:p>
          <a:pPr algn="ctr"/>
          <a:endParaRPr lang="en-US"/>
        </a:p>
      </dgm:t>
    </dgm:pt>
    <dgm:pt modelId="{3F88BDFB-2312-4186-9062-D889A6E4F5BD}" type="sibTrans" cxnId="{F45322F0-3B90-494C-88F5-662D612EAA03}">
      <dgm:prSet/>
      <dgm:spPr/>
      <dgm:t>
        <a:bodyPr/>
        <a:lstStyle/>
        <a:p>
          <a:pPr algn="ctr"/>
          <a:endParaRPr lang="en-US"/>
        </a:p>
      </dgm:t>
    </dgm:pt>
    <dgm:pt modelId="{25931600-CEBD-45E8-BE26-EF36726E915F}">
      <dgm:prSet phldrT="[Text]"/>
      <dgm:spPr>
        <a:solidFill>
          <a:srgbClr val="CCECFF"/>
        </a:solidFill>
      </dgm:spPr>
      <dgm:t>
        <a:bodyPr/>
        <a:lstStyle/>
        <a:p>
          <a:pPr algn="ctr"/>
          <a:r>
            <a:rPr lang="en-US" dirty="0" smtClean="0">
              <a:solidFill>
                <a:schemeClr val="tx1"/>
              </a:solidFill>
              <a:latin typeface="Arial Black" pitchFamily="34" charset="0"/>
            </a:rPr>
            <a:t>Avoiding</a:t>
          </a:r>
          <a:endParaRPr lang="en-US" dirty="0">
            <a:solidFill>
              <a:schemeClr val="tx1"/>
            </a:solidFill>
            <a:latin typeface="Arial Black" pitchFamily="34" charset="0"/>
          </a:endParaRPr>
        </a:p>
      </dgm:t>
    </dgm:pt>
    <dgm:pt modelId="{83DE8F9E-0EEA-446E-B0E9-99880A5E4E88}" type="parTrans" cxnId="{C6C79E95-7A66-44E2-A876-6E82F03F2C2A}">
      <dgm:prSet/>
      <dgm:spPr/>
      <dgm:t>
        <a:bodyPr/>
        <a:lstStyle/>
        <a:p>
          <a:pPr algn="ctr"/>
          <a:endParaRPr lang="en-US"/>
        </a:p>
      </dgm:t>
    </dgm:pt>
    <dgm:pt modelId="{78F50144-25B4-435C-A992-FA1784D82142}" type="sibTrans" cxnId="{C6C79E95-7A66-44E2-A876-6E82F03F2C2A}">
      <dgm:prSet/>
      <dgm:spPr/>
      <dgm:t>
        <a:bodyPr/>
        <a:lstStyle/>
        <a:p>
          <a:pPr algn="ctr"/>
          <a:endParaRPr lang="en-US"/>
        </a:p>
      </dgm:t>
    </dgm:pt>
    <dgm:pt modelId="{BC086D33-2003-4E7D-9EDF-071F33D782CA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baseline="0" dirty="0" smtClean="0">
              <a:solidFill>
                <a:schemeClr val="tx1"/>
              </a:solidFill>
              <a:latin typeface="Arial Black" pitchFamily="34" charset="0"/>
            </a:rPr>
            <a:t>Accommodating</a:t>
          </a:r>
          <a:endParaRPr lang="en-US" baseline="0" dirty="0">
            <a:solidFill>
              <a:schemeClr val="tx1"/>
            </a:solidFill>
            <a:latin typeface="Arial Black" pitchFamily="34" charset="0"/>
          </a:endParaRPr>
        </a:p>
      </dgm:t>
    </dgm:pt>
    <dgm:pt modelId="{F6A98C3B-FCA8-4887-BADA-86D8F2887DC1}" type="parTrans" cxnId="{E5C42D82-D064-4298-BC07-6B6AEE741FAF}">
      <dgm:prSet/>
      <dgm:spPr/>
      <dgm:t>
        <a:bodyPr/>
        <a:lstStyle/>
        <a:p>
          <a:pPr algn="ctr"/>
          <a:endParaRPr lang="en-US"/>
        </a:p>
      </dgm:t>
    </dgm:pt>
    <dgm:pt modelId="{4D749B9E-0D20-4070-9494-8F48275BF480}" type="sibTrans" cxnId="{E5C42D82-D064-4298-BC07-6B6AEE741FAF}">
      <dgm:prSet/>
      <dgm:spPr/>
      <dgm:t>
        <a:bodyPr/>
        <a:lstStyle/>
        <a:p>
          <a:pPr algn="ctr"/>
          <a:endParaRPr lang="en-US"/>
        </a:p>
      </dgm:t>
    </dgm:pt>
    <dgm:pt modelId="{4A6DB54C-D31A-4554-B2AE-81DA1F1E9E2D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rPr>
            <a:t>Collaborating</a:t>
          </a:r>
          <a:endParaRPr lang="en-US" dirty="0">
            <a:solidFill>
              <a:schemeClr val="tx2">
                <a:lumMod val="75000"/>
              </a:schemeClr>
            </a:solidFill>
            <a:latin typeface="Arial Black" pitchFamily="34" charset="0"/>
          </a:endParaRPr>
        </a:p>
      </dgm:t>
    </dgm:pt>
    <dgm:pt modelId="{F018DF93-6839-4649-9B5A-BD41087BDEC0}" type="parTrans" cxnId="{45187B34-087C-40D4-8719-1FEA0A7A613B}">
      <dgm:prSet/>
      <dgm:spPr/>
      <dgm:t>
        <a:bodyPr/>
        <a:lstStyle/>
        <a:p>
          <a:pPr algn="ctr"/>
          <a:endParaRPr lang="en-US"/>
        </a:p>
      </dgm:t>
    </dgm:pt>
    <dgm:pt modelId="{4A286521-01AE-4977-B383-87637BE66C34}" type="sibTrans" cxnId="{45187B34-087C-40D4-8719-1FEA0A7A613B}">
      <dgm:prSet/>
      <dgm:spPr/>
      <dgm:t>
        <a:bodyPr/>
        <a:lstStyle/>
        <a:p>
          <a:pPr algn="ctr"/>
          <a:endParaRPr lang="en-US"/>
        </a:p>
      </dgm:t>
    </dgm:pt>
    <dgm:pt modelId="{9AB4D05D-3DF3-4AFB-8D80-525CD59BBCDF}">
      <dgm:prSet phldrT="[Text]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en-US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rPr>
            <a:t>Competing	</a:t>
          </a:r>
          <a:endParaRPr lang="en-US" b="1" dirty="0">
            <a:solidFill>
              <a:schemeClr val="tx2">
                <a:lumMod val="75000"/>
              </a:schemeClr>
            </a:solidFill>
            <a:latin typeface="Arial Black" pitchFamily="34" charset="0"/>
          </a:endParaRPr>
        </a:p>
      </dgm:t>
    </dgm:pt>
    <dgm:pt modelId="{60CDEB6C-8AD0-4E63-982D-CD96EFB5CFB3}" type="sibTrans" cxnId="{5A6C8697-4E92-4FDA-AC5D-64075AABB514}">
      <dgm:prSet/>
      <dgm:spPr/>
      <dgm:t>
        <a:bodyPr/>
        <a:lstStyle/>
        <a:p>
          <a:pPr algn="ctr"/>
          <a:endParaRPr lang="en-US"/>
        </a:p>
      </dgm:t>
    </dgm:pt>
    <dgm:pt modelId="{778D381F-44A2-4B9A-AA21-C51DC9BC3AA5}" type="parTrans" cxnId="{5A6C8697-4E92-4FDA-AC5D-64075AABB514}">
      <dgm:prSet/>
      <dgm:spPr/>
      <dgm:t>
        <a:bodyPr/>
        <a:lstStyle/>
        <a:p>
          <a:pPr algn="ctr"/>
          <a:endParaRPr lang="en-US"/>
        </a:p>
      </dgm:t>
    </dgm:pt>
    <dgm:pt modelId="{05908930-E7F2-4E1E-9C87-F08AD91D009D}" type="pres">
      <dgm:prSet presAssocID="{3F6AD666-546C-4233-AD76-E51180BFFCD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5BBF40-D646-4540-9B41-7DE1987E08FA}" type="pres">
      <dgm:prSet presAssocID="{3F6AD666-546C-4233-AD76-E51180BFFCDD}" presName="matrix" presStyleCnt="0"/>
      <dgm:spPr/>
    </dgm:pt>
    <dgm:pt modelId="{10178520-C5D4-470B-8CC2-1C084C17FD08}" type="pres">
      <dgm:prSet presAssocID="{3F6AD666-546C-4233-AD76-E51180BFFCDD}" presName="tile1" presStyleLbl="node1" presStyleIdx="0" presStyleCnt="4" custLinFactNeighborX="0"/>
      <dgm:spPr/>
      <dgm:t>
        <a:bodyPr/>
        <a:lstStyle/>
        <a:p>
          <a:endParaRPr lang="en-US"/>
        </a:p>
      </dgm:t>
    </dgm:pt>
    <dgm:pt modelId="{7C2E20CB-0DE1-4C15-8055-20D0C7B7ECBE}" type="pres">
      <dgm:prSet presAssocID="{3F6AD666-546C-4233-AD76-E51180BFFCD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3E0F8-89AA-4DEB-8C5E-B5C45E45A2D0}" type="pres">
      <dgm:prSet presAssocID="{3F6AD666-546C-4233-AD76-E51180BFFCDD}" presName="tile2" presStyleLbl="node1" presStyleIdx="1" presStyleCnt="4" custLinFactNeighborY="-1446"/>
      <dgm:spPr/>
      <dgm:t>
        <a:bodyPr/>
        <a:lstStyle/>
        <a:p>
          <a:endParaRPr lang="en-US"/>
        </a:p>
      </dgm:t>
    </dgm:pt>
    <dgm:pt modelId="{F441D519-11BB-40C2-850D-5204F81017B6}" type="pres">
      <dgm:prSet presAssocID="{3F6AD666-546C-4233-AD76-E51180BFFCD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D764B-258A-4B37-B189-E8D490FA5E2D}" type="pres">
      <dgm:prSet presAssocID="{3F6AD666-546C-4233-AD76-E51180BFFCDD}" presName="tile3" presStyleLbl="node1" presStyleIdx="2" presStyleCnt="4"/>
      <dgm:spPr/>
      <dgm:t>
        <a:bodyPr/>
        <a:lstStyle/>
        <a:p>
          <a:endParaRPr lang="en-US"/>
        </a:p>
      </dgm:t>
    </dgm:pt>
    <dgm:pt modelId="{FFC71287-52B3-4D36-BBEA-9E447F41C0A9}" type="pres">
      <dgm:prSet presAssocID="{3F6AD666-546C-4233-AD76-E51180BFFCD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936E4-3361-46DB-BAEE-A262EDCC9167}" type="pres">
      <dgm:prSet presAssocID="{3F6AD666-546C-4233-AD76-E51180BFFCDD}" presName="tile4" presStyleLbl="node1" presStyleIdx="3" presStyleCnt="4" custLinFactNeighborY="1786"/>
      <dgm:spPr/>
      <dgm:t>
        <a:bodyPr/>
        <a:lstStyle/>
        <a:p>
          <a:endParaRPr lang="en-US"/>
        </a:p>
      </dgm:t>
    </dgm:pt>
    <dgm:pt modelId="{CBB69B6F-A489-4C36-8E18-6400095F42F3}" type="pres">
      <dgm:prSet presAssocID="{3F6AD666-546C-4233-AD76-E51180BFFCD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9F64A-4EA1-40B9-8CBB-6A5C770CDCD9}" type="pres">
      <dgm:prSet presAssocID="{3F6AD666-546C-4233-AD76-E51180BFFCDD}" presName="centerTile" presStyleLbl="fgShp" presStyleIdx="0" presStyleCnt="1" custScaleX="215686" custLinFactNeighborX="0" custLinFactNeighborY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4F728C9B-5803-485F-A9AD-78ADB282494B}" type="presOf" srcId="{BC086D33-2003-4E7D-9EDF-071F33D782CA}" destId="{F441D519-11BB-40C2-850D-5204F81017B6}" srcOrd="1" destOrd="0" presId="urn:microsoft.com/office/officeart/2005/8/layout/matrix1"/>
    <dgm:cxn modelId="{9A04C641-0469-47FD-B594-721E5B3A434C}" type="presOf" srcId="{25931600-CEBD-45E8-BE26-EF36726E915F}" destId="{7C2E20CB-0DE1-4C15-8055-20D0C7B7ECBE}" srcOrd="1" destOrd="0" presId="urn:microsoft.com/office/officeart/2005/8/layout/matrix1"/>
    <dgm:cxn modelId="{D0789542-A9A1-45E5-BEF4-E172830C8225}" type="presOf" srcId="{25931600-CEBD-45E8-BE26-EF36726E915F}" destId="{10178520-C5D4-470B-8CC2-1C084C17FD08}" srcOrd="0" destOrd="0" presId="urn:microsoft.com/office/officeart/2005/8/layout/matrix1"/>
    <dgm:cxn modelId="{447FBCCC-E173-4C21-AEFA-DE547E83A5FC}" type="presOf" srcId="{9AB4D05D-3DF3-4AFB-8D80-525CD59BBCDF}" destId="{FFC71287-52B3-4D36-BBEA-9E447F41C0A9}" srcOrd="1" destOrd="0" presId="urn:microsoft.com/office/officeart/2005/8/layout/matrix1"/>
    <dgm:cxn modelId="{64CC30B1-F128-4165-AEDF-40E2A082267A}" type="presOf" srcId="{3CFDE50C-D7A1-4B73-A8C6-CF98A9691CDE}" destId="{A9B9F64A-4EA1-40B9-8CBB-6A5C770CDCD9}" srcOrd="0" destOrd="0" presId="urn:microsoft.com/office/officeart/2005/8/layout/matrix1"/>
    <dgm:cxn modelId="{F45322F0-3B90-494C-88F5-662D612EAA03}" srcId="{3F6AD666-546C-4233-AD76-E51180BFFCDD}" destId="{3CFDE50C-D7A1-4B73-A8C6-CF98A9691CDE}" srcOrd="0" destOrd="0" parTransId="{FC8BAC56-6A5C-4CDE-9D46-ABFB4ADF01D6}" sibTransId="{3F88BDFB-2312-4186-9062-D889A6E4F5BD}"/>
    <dgm:cxn modelId="{E5C42D82-D064-4298-BC07-6B6AEE741FAF}" srcId="{3CFDE50C-D7A1-4B73-A8C6-CF98A9691CDE}" destId="{BC086D33-2003-4E7D-9EDF-071F33D782CA}" srcOrd="1" destOrd="0" parTransId="{F6A98C3B-FCA8-4887-BADA-86D8F2887DC1}" sibTransId="{4D749B9E-0D20-4070-9494-8F48275BF480}"/>
    <dgm:cxn modelId="{5A6C8697-4E92-4FDA-AC5D-64075AABB514}" srcId="{3CFDE50C-D7A1-4B73-A8C6-CF98A9691CDE}" destId="{9AB4D05D-3DF3-4AFB-8D80-525CD59BBCDF}" srcOrd="2" destOrd="0" parTransId="{778D381F-44A2-4B9A-AA21-C51DC9BC3AA5}" sibTransId="{60CDEB6C-8AD0-4E63-982D-CD96EFB5CFB3}"/>
    <dgm:cxn modelId="{6C62DDD1-E78A-4532-B81F-3F93501EBEDE}" type="presOf" srcId="{9AB4D05D-3DF3-4AFB-8D80-525CD59BBCDF}" destId="{F2FD764B-258A-4B37-B189-E8D490FA5E2D}" srcOrd="0" destOrd="0" presId="urn:microsoft.com/office/officeart/2005/8/layout/matrix1"/>
    <dgm:cxn modelId="{ECECAA9A-9770-4219-9EDF-8D7EA03BDF78}" type="presOf" srcId="{BC086D33-2003-4E7D-9EDF-071F33D782CA}" destId="{B1F3E0F8-89AA-4DEB-8C5E-B5C45E45A2D0}" srcOrd="0" destOrd="0" presId="urn:microsoft.com/office/officeart/2005/8/layout/matrix1"/>
    <dgm:cxn modelId="{C6C79E95-7A66-44E2-A876-6E82F03F2C2A}" srcId="{3CFDE50C-D7A1-4B73-A8C6-CF98A9691CDE}" destId="{25931600-CEBD-45E8-BE26-EF36726E915F}" srcOrd="0" destOrd="0" parTransId="{83DE8F9E-0EEA-446E-B0E9-99880A5E4E88}" sibTransId="{78F50144-25B4-435C-A992-FA1784D82142}"/>
    <dgm:cxn modelId="{576BAC57-A388-4169-8F15-CF3B76D488C3}" type="presOf" srcId="{4A6DB54C-D31A-4554-B2AE-81DA1F1E9E2D}" destId="{271936E4-3361-46DB-BAEE-A262EDCC9167}" srcOrd="0" destOrd="0" presId="urn:microsoft.com/office/officeart/2005/8/layout/matrix1"/>
    <dgm:cxn modelId="{AA5B57DB-5034-4585-9F02-71AABDD94B4C}" type="presOf" srcId="{3F6AD666-546C-4233-AD76-E51180BFFCDD}" destId="{05908930-E7F2-4E1E-9C87-F08AD91D009D}" srcOrd="0" destOrd="0" presId="urn:microsoft.com/office/officeart/2005/8/layout/matrix1"/>
    <dgm:cxn modelId="{4C073B86-8B0F-430C-81E0-897DDAE2431F}" type="presOf" srcId="{4A6DB54C-D31A-4554-B2AE-81DA1F1E9E2D}" destId="{CBB69B6F-A489-4C36-8E18-6400095F42F3}" srcOrd="1" destOrd="0" presId="urn:microsoft.com/office/officeart/2005/8/layout/matrix1"/>
    <dgm:cxn modelId="{45187B34-087C-40D4-8719-1FEA0A7A613B}" srcId="{3CFDE50C-D7A1-4B73-A8C6-CF98A9691CDE}" destId="{4A6DB54C-D31A-4554-B2AE-81DA1F1E9E2D}" srcOrd="3" destOrd="0" parTransId="{F018DF93-6839-4649-9B5A-BD41087BDEC0}" sibTransId="{4A286521-01AE-4977-B383-87637BE66C34}"/>
    <dgm:cxn modelId="{BB0BAA3D-D257-4185-886C-EF8A682B101D}" type="presParOf" srcId="{05908930-E7F2-4E1E-9C87-F08AD91D009D}" destId="{895BBF40-D646-4540-9B41-7DE1987E08FA}" srcOrd="0" destOrd="0" presId="urn:microsoft.com/office/officeart/2005/8/layout/matrix1"/>
    <dgm:cxn modelId="{9555A8AD-1D09-40E9-9A79-152270BC346C}" type="presParOf" srcId="{895BBF40-D646-4540-9B41-7DE1987E08FA}" destId="{10178520-C5D4-470B-8CC2-1C084C17FD08}" srcOrd="0" destOrd="0" presId="urn:microsoft.com/office/officeart/2005/8/layout/matrix1"/>
    <dgm:cxn modelId="{FA5EFA8B-A940-4420-97AB-D727F198FE47}" type="presParOf" srcId="{895BBF40-D646-4540-9B41-7DE1987E08FA}" destId="{7C2E20CB-0DE1-4C15-8055-20D0C7B7ECBE}" srcOrd="1" destOrd="0" presId="urn:microsoft.com/office/officeart/2005/8/layout/matrix1"/>
    <dgm:cxn modelId="{F22CBBE4-B76A-46D8-B9EF-829AF285C27F}" type="presParOf" srcId="{895BBF40-D646-4540-9B41-7DE1987E08FA}" destId="{B1F3E0F8-89AA-4DEB-8C5E-B5C45E45A2D0}" srcOrd="2" destOrd="0" presId="urn:microsoft.com/office/officeart/2005/8/layout/matrix1"/>
    <dgm:cxn modelId="{CCE3D3E4-BC61-4216-82D2-582ACE6F0554}" type="presParOf" srcId="{895BBF40-D646-4540-9B41-7DE1987E08FA}" destId="{F441D519-11BB-40C2-850D-5204F81017B6}" srcOrd="3" destOrd="0" presId="urn:microsoft.com/office/officeart/2005/8/layout/matrix1"/>
    <dgm:cxn modelId="{E0FBB15C-16F8-49E4-8E7E-01EBAA96EC04}" type="presParOf" srcId="{895BBF40-D646-4540-9B41-7DE1987E08FA}" destId="{F2FD764B-258A-4B37-B189-E8D490FA5E2D}" srcOrd="4" destOrd="0" presId="urn:microsoft.com/office/officeart/2005/8/layout/matrix1"/>
    <dgm:cxn modelId="{182036A8-523A-42DE-B850-E65431FBABFB}" type="presParOf" srcId="{895BBF40-D646-4540-9B41-7DE1987E08FA}" destId="{FFC71287-52B3-4D36-BBEA-9E447F41C0A9}" srcOrd="5" destOrd="0" presId="urn:microsoft.com/office/officeart/2005/8/layout/matrix1"/>
    <dgm:cxn modelId="{320ECBDF-1D45-4FA4-914B-BFCA966890F2}" type="presParOf" srcId="{895BBF40-D646-4540-9B41-7DE1987E08FA}" destId="{271936E4-3361-46DB-BAEE-A262EDCC9167}" srcOrd="6" destOrd="0" presId="urn:microsoft.com/office/officeart/2005/8/layout/matrix1"/>
    <dgm:cxn modelId="{A264444D-274A-4A17-8708-2CBC63B39640}" type="presParOf" srcId="{895BBF40-D646-4540-9B41-7DE1987E08FA}" destId="{CBB69B6F-A489-4C36-8E18-6400095F42F3}" srcOrd="7" destOrd="0" presId="urn:microsoft.com/office/officeart/2005/8/layout/matrix1"/>
    <dgm:cxn modelId="{DB84CD9E-6FEB-403E-B1D2-AF6D8D6F4735}" type="presParOf" srcId="{05908930-E7F2-4E1E-9C87-F08AD91D009D}" destId="{A9B9F64A-4EA1-40B9-8CBB-6A5C770CDCD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78520-C5D4-470B-8CC2-1C084C17FD08}">
      <dsp:nvSpPr>
        <dsp:cNvPr id="0" name=""/>
        <dsp:cNvSpPr/>
      </dsp:nvSpPr>
      <dsp:spPr>
        <a:xfrm rot="16200000">
          <a:off x="1015999" y="-1015999"/>
          <a:ext cx="1422400" cy="3454400"/>
        </a:xfrm>
        <a:prstGeom prst="round1Rect">
          <a:avLst/>
        </a:prstGeom>
        <a:solidFill>
          <a:srgbClr val="CCE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  <a:latin typeface="Arial Black" pitchFamily="34" charset="0"/>
            </a:rPr>
            <a:t>Avoiding</a:t>
          </a:r>
          <a:endParaRPr lang="en-US" sz="2200" kern="1200" dirty="0">
            <a:solidFill>
              <a:schemeClr val="tx1"/>
            </a:solidFill>
            <a:latin typeface="Arial Black" pitchFamily="34" charset="0"/>
          </a:endParaRPr>
        </a:p>
      </dsp:txBody>
      <dsp:txXfrm rot="5400000">
        <a:off x="-1" y="1"/>
        <a:ext cx="3454400" cy="1066800"/>
      </dsp:txXfrm>
    </dsp:sp>
    <dsp:sp modelId="{B1F3E0F8-89AA-4DEB-8C5E-B5C45E45A2D0}">
      <dsp:nvSpPr>
        <dsp:cNvPr id="0" name=""/>
        <dsp:cNvSpPr/>
      </dsp:nvSpPr>
      <dsp:spPr>
        <a:xfrm>
          <a:off x="3454400" y="0"/>
          <a:ext cx="3454400" cy="1422400"/>
        </a:xfrm>
        <a:prstGeom prst="round1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 smtClean="0">
              <a:solidFill>
                <a:schemeClr val="tx1"/>
              </a:solidFill>
              <a:latin typeface="Arial Black" pitchFamily="34" charset="0"/>
            </a:rPr>
            <a:t>Accommodating</a:t>
          </a:r>
          <a:endParaRPr lang="en-US" sz="2200" kern="1200" baseline="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454400" y="0"/>
        <a:ext cx="3454400" cy="1066800"/>
      </dsp:txXfrm>
    </dsp:sp>
    <dsp:sp modelId="{F2FD764B-258A-4B37-B189-E8D490FA5E2D}">
      <dsp:nvSpPr>
        <dsp:cNvPr id="0" name=""/>
        <dsp:cNvSpPr/>
      </dsp:nvSpPr>
      <dsp:spPr>
        <a:xfrm rot="10800000">
          <a:off x="0" y="1422400"/>
          <a:ext cx="3454400" cy="1422400"/>
        </a:xfrm>
        <a:prstGeom prst="round1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rPr>
            <a:t>Competing	</a:t>
          </a:r>
          <a:endParaRPr lang="en-US" sz="2200" b="1" kern="1200" dirty="0">
            <a:solidFill>
              <a:schemeClr val="tx2">
                <a:lumMod val="75000"/>
              </a:schemeClr>
            </a:solidFill>
            <a:latin typeface="Arial Black" pitchFamily="34" charset="0"/>
          </a:endParaRPr>
        </a:p>
      </dsp:txBody>
      <dsp:txXfrm rot="10800000">
        <a:off x="0" y="1778000"/>
        <a:ext cx="3454400" cy="1066800"/>
      </dsp:txXfrm>
    </dsp:sp>
    <dsp:sp modelId="{271936E4-3361-46DB-BAEE-A262EDCC9167}">
      <dsp:nvSpPr>
        <dsp:cNvPr id="0" name=""/>
        <dsp:cNvSpPr/>
      </dsp:nvSpPr>
      <dsp:spPr>
        <a:xfrm rot="5400000">
          <a:off x="4470399" y="406400"/>
          <a:ext cx="1422400" cy="3454400"/>
        </a:xfrm>
        <a:prstGeom prst="round1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rPr>
            <a:t>Collaborating</a:t>
          </a:r>
          <a:endParaRPr lang="en-US" sz="2200" kern="1200" dirty="0">
            <a:solidFill>
              <a:schemeClr val="tx2">
                <a:lumMod val="75000"/>
              </a:schemeClr>
            </a:solidFill>
            <a:latin typeface="Arial Black" pitchFamily="34" charset="0"/>
          </a:endParaRPr>
        </a:p>
      </dsp:txBody>
      <dsp:txXfrm rot="-5400000">
        <a:off x="3454399" y="1778000"/>
        <a:ext cx="3454400" cy="1066800"/>
      </dsp:txXfrm>
    </dsp:sp>
    <dsp:sp modelId="{A9B9F64A-4EA1-40B9-8CBB-6A5C770CDCD9}">
      <dsp:nvSpPr>
        <dsp:cNvPr id="0" name=""/>
        <dsp:cNvSpPr/>
      </dsp:nvSpPr>
      <dsp:spPr>
        <a:xfrm>
          <a:off x="1219202" y="1066800"/>
          <a:ext cx="4470394" cy="711200"/>
        </a:xfrm>
        <a:prstGeom prst="roundRect">
          <a:avLst/>
        </a:prstGeom>
        <a:solidFill>
          <a:srgbClr val="FF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Arial Black" pitchFamily="34" charset="0"/>
            </a:rPr>
            <a:t>Conflict Management Style</a:t>
          </a:r>
          <a:endParaRPr lang="en-US" sz="2200" b="1" kern="1200" dirty="0">
            <a:latin typeface="Arial Black" pitchFamily="34" charset="0"/>
          </a:endParaRPr>
        </a:p>
      </dsp:txBody>
      <dsp:txXfrm>
        <a:off x="1253920" y="1101518"/>
        <a:ext cx="4400958" cy="641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EFD5D-A0D3-4427-A77A-10C6430A4AD3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700D7-12DE-498B-931B-370C40BA6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4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AA0B72-CBB0-4AFA-ADD0-A2625FB025B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16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5061182"/>
            <a:ext cx="10363200" cy="1106553"/>
          </a:xfrm>
        </p:spPr>
        <p:txBody>
          <a:bodyPr/>
          <a:lstStyle>
            <a:lvl1pPr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879703"/>
            <a:ext cx="8534400" cy="790939"/>
          </a:xfrm>
        </p:spPr>
        <p:txBody>
          <a:bodyPr>
            <a:normAutofit/>
          </a:bodyPr>
          <a:lstStyle>
            <a:lvl1pPr marL="0" indent="0" algn="ctr">
              <a:buNone/>
              <a:defRPr sz="3733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7944-741C-4016-B643-70AFABDCC4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141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0D0A5-F17C-477E-8626-F179212A28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CAE51-2D81-47EA-A246-16E0E87702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5061182"/>
            <a:ext cx="10363200" cy="1106553"/>
          </a:xfrm>
        </p:spPr>
        <p:txBody>
          <a:bodyPr/>
          <a:lstStyle>
            <a:lvl1pPr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879703"/>
            <a:ext cx="8534400" cy="790939"/>
          </a:xfrm>
        </p:spPr>
        <p:txBody>
          <a:bodyPr>
            <a:normAutofit/>
          </a:bodyPr>
          <a:lstStyle>
            <a:lvl1pPr marL="0" indent="0" algn="ctr">
              <a:buNone/>
              <a:defRPr sz="3733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7944-741C-4016-B643-70AFABDCC4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79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31637" y="274639"/>
            <a:ext cx="8750763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31637" y="1600201"/>
            <a:ext cx="8750763" cy="4525963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384B-6025-4158-A229-64C046023B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36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5519" y="4101075"/>
            <a:ext cx="9550764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dirty="0" smtClean="0"/>
              <a:t>NAME OF SECTION HEADER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884-4533-44FE-BB64-043E4BE202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35" y="4311012"/>
            <a:ext cx="612172" cy="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4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B817-3020-4467-840A-AA7B79CC63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017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31637" y="274639"/>
            <a:ext cx="8750763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31637" y="1600201"/>
            <a:ext cx="8750763" cy="4525963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384B-6025-4158-A229-64C046023B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26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5519" y="4101075"/>
            <a:ext cx="9550764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dirty="0" smtClean="0"/>
              <a:t>NAME OF SECTION HEADER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884-4533-44FE-BB64-043E4BE202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35" y="4311012"/>
            <a:ext cx="612172" cy="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43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B817-3020-4467-840A-AA7B79CC63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293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0D0A5-F17C-477E-8626-F179212A28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CAE51-2D81-47EA-A246-16E0E87702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4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5061182"/>
            <a:ext cx="10363200" cy="1106553"/>
          </a:xfrm>
        </p:spPr>
        <p:txBody>
          <a:bodyPr/>
          <a:lstStyle>
            <a:lvl1pPr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879703"/>
            <a:ext cx="8534400" cy="790939"/>
          </a:xfrm>
        </p:spPr>
        <p:txBody>
          <a:bodyPr>
            <a:normAutofit/>
          </a:bodyPr>
          <a:lstStyle>
            <a:lvl1pPr marL="0" indent="0" algn="ctr">
              <a:buNone/>
              <a:defRPr sz="3733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7944-741C-4016-B643-70AFABDCC4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1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31637" y="274639"/>
            <a:ext cx="8750763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31637" y="1600201"/>
            <a:ext cx="8750763" cy="4525963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384B-6025-4158-A229-64C046023B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59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5519" y="4101075"/>
            <a:ext cx="9550764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dirty="0" smtClean="0"/>
              <a:t>NAME OF SECTION HEADER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884-4533-44FE-BB64-043E4BE202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35" y="4311012"/>
            <a:ext cx="612172" cy="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B817-3020-4467-840A-AA7B79CC63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4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450E1-1914-4810-BE98-5BDE0CBD61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0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450E1-1914-4810-BE98-5BDE0CBD61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7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450E1-1914-4810-BE98-5BDE0CBD61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youtube.com/watch?v=eWl5EA6xfg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hd.umn.edu/fsos/assets/swf/conflict_assessment_2.swf" TargetMode="External"/><Relationship Id="rId2" Type="http://schemas.openxmlformats.org/officeDocument/2006/relationships/hyperlink" Target="http://www.cehd.umn.edu/fsos/projects/ruralmnlife/conflict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16048"/>
            <a:ext cx="10363200" cy="1106553"/>
          </a:xfrm>
        </p:spPr>
        <p:txBody>
          <a:bodyPr>
            <a:noAutofit/>
          </a:bodyPr>
          <a:lstStyle/>
          <a:p>
            <a:r>
              <a:rPr lang="en-US" sz="8000" dirty="0">
                <a:latin typeface="Aharoni" pitchFamily="2" charset="-79"/>
                <a:cs typeface="Aharoni" pitchFamily="2" charset="-79"/>
              </a:rPr>
              <a:t>Verbal</a:t>
            </a:r>
            <a:br>
              <a:rPr lang="en-US" sz="8000" dirty="0">
                <a:latin typeface="Aharoni" pitchFamily="2" charset="-79"/>
                <a:cs typeface="Aharoni" pitchFamily="2" charset="-79"/>
              </a:rPr>
            </a:br>
            <a:r>
              <a:rPr lang="en-US" sz="8000" dirty="0">
                <a:latin typeface="Aharoni" pitchFamily="2" charset="-79"/>
                <a:cs typeface="Aharoni" pitchFamily="2" charset="-79"/>
              </a:rPr>
              <a:t>De-Escalation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5249798"/>
            <a:ext cx="10363200" cy="11065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6400" dirty="0">
                <a:solidFill>
                  <a:prstClr val="white"/>
                </a:solidFill>
                <a:cs typeface="Aharoni" pitchFamily="2" charset="-79"/>
              </a:rPr>
              <a:t>For DCS Contracted Service Providers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6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333" dirty="0">
                <a:latin typeface="Aharoni" pitchFamily="2" charset="-79"/>
                <a:cs typeface="Aharoni" pitchFamily="2" charset="-79"/>
              </a:rPr>
              <a:t>Stages of Escalation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109" y="1982337"/>
            <a:ext cx="6589292" cy="4291463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467" y="279401"/>
            <a:ext cx="11015133" cy="1039812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en-US" b="1" dirty="0" smtClean="0"/>
              <a:t>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Traits and Factors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T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hat </a:t>
            </a:r>
            <a:br>
              <a:rPr lang="en-US" b="1" dirty="0">
                <a:latin typeface="Aharoni" pitchFamily="2" charset="-79"/>
                <a:cs typeface="Aharoni" pitchFamily="2" charset="-79"/>
              </a:rPr>
            </a:br>
            <a:r>
              <a:rPr lang="en-US" b="1" dirty="0">
                <a:latin typeface="Aharoni" pitchFamily="2" charset="-79"/>
                <a:cs typeface="Aharoni" pitchFamily="2" charset="-79"/>
              </a:rPr>
              <a:t>May Trigger Aggression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069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sz="3200" b="1" dirty="0">
                <a:solidFill>
                  <a:srgbClr val="4D4D4D"/>
                </a:solidFill>
              </a:rPr>
              <a:t>Psychiatric illness</a:t>
            </a:r>
          </a:p>
          <a:p>
            <a:pPr eaLnBrk="1" hangingPunct="1"/>
            <a:r>
              <a:rPr lang="en-US" sz="3200" b="1" dirty="0">
                <a:solidFill>
                  <a:srgbClr val="4D4D4D"/>
                </a:solidFill>
              </a:rPr>
              <a:t>Substance abuse</a:t>
            </a:r>
          </a:p>
          <a:p>
            <a:pPr eaLnBrk="1" hangingPunct="1"/>
            <a:r>
              <a:rPr lang="en-US" sz="3200" b="1" dirty="0">
                <a:solidFill>
                  <a:srgbClr val="4D4D4D"/>
                </a:solidFill>
              </a:rPr>
              <a:t>Prior history of violence</a:t>
            </a:r>
          </a:p>
          <a:p>
            <a:pPr eaLnBrk="1" hangingPunct="1"/>
            <a:r>
              <a:rPr lang="en-US" sz="3200" b="1" dirty="0">
                <a:solidFill>
                  <a:srgbClr val="4D4D4D"/>
                </a:solidFill>
              </a:rPr>
              <a:t>Highly stressful situations</a:t>
            </a:r>
          </a:p>
          <a:p>
            <a:pPr lvl="1" eaLnBrk="1" hangingPunct="1"/>
            <a:r>
              <a:rPr lang="en-US" sz="2667" b="1" dirty="0">
                <a:solidFill>
                  <a:srgbClr val="4D4D4D"/>
                </a:solidFill>
              </a:rPr>
              <a:t>Removal of children</a:t>
            </a:r>
          </a:p>
          <a:p>
            <a:pPr lvl="1" eaLnBrk="1" hangingPunct="1"/>
            <a:r>
              <a:rPr lang="en-US" sz="2667" b="1" dirty="0">
                <a:solidFill>
                  <a:srgbClr val="4D4D4D"/>
                </a:solidFill>
              </a:rPr>
              <a:t>Involvement with DCS</a:t>
            </a:r>
          </a:p>
          <a:p>
            <a:pPr lvl="1" eaLnBrk="1" hangingPunct="1"/>
            <a:r>
              <a:rPr lang="en-US" sz="2667" b="1" dirty="0">
                <a:solidFill>
                  <a:srgbClr val="4D4D4D"/>
                </a:solidFill>
              </a:rPr>
              <a:t>Court proceedings </a:t>
            </a:r>
          </a:p>
          <a:p>
            <a:pPr lvl="1" eaLnBrk="1" hangingPunct="1"/>
            <a:r>
              <a:rPr lang="en-US" sz="2667" b="1" dirty="0">
                <a:solidFill>
                  <a:srgbClr val="4D4D4D"/>
                </a:solidFill>
              </a:rPr>
              <a:t>Compliance with services</a:t>
            </a:r>
          </a:p>
          <a:p>
            <a:pPr lvl="1" eaLnBrk="1" hangingPunct="1"/>
            <a:r>
              <a:rPr lang="en-US" sz="2667" b="1" dirty="0">
                <a:solidFill>
                  <a:srgbClr val="4D4D4D"/>
                </a:solidFill>
              </a:rPr>
              <a:t>Termination of parental rights</a:t>
            </a:r>
          </a:p>
          <a:p>
            <a:pPr eaLnBrk="1" hangingPunct="1"/>
            <a:r>
              <a:rPr lang="en-US" sz="3200" b="1" dirty="0">
                <a:solidFill>
                  <a:srgbClr val="4D4D4D"/>
                </a:solidFill>
              </a:rPr>
              <a:t>Ages 15-40, esp. males</a:t>
            </a:r>
          </a:p>
          <a:p>
            <a:pPr eaLnBrk="1" hangingPunct="1"/>
            <a:endParaRPr lang="en-US" sz="3200" b="1" dirty="0">
              <a:solidFill>
                <a:srgbClr val="4D4D4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069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4D4D4D"/>
                </a:solidFill>
              </a:rPr>
              <a:t>Certain feelings</a:t>
            </a:r>
          </a:p>
          <a:p>
            <a:pPr lvl="1" eaLnBrk="1" hangingPunct="1">
              <a:defRPr/>
            </a:pPr>
            <a:r>
              <a:rPr lang="en-US" sz="2667" b="1" dirty="0">
                <a:solidFill>
                  <a:srgbClr val="4D4D4D"/>
                </a:solidFill>
              </a:rPr>
              <a:t> </a:t>
            </a:r>
            <a:r>
              <a:rPr lang="en-US" sz="2667" dirty="0">
                <a:solidFill>
                  <a:srgbClr val="4D4D4D"/>
                </a:solidFill>
              </a:rPr>
              <a:t>P</a:t>
            </a:r>
            <a:r>
              <a:rPr lang="en-US" sz="2667" i="1" dirty="0">
                <a:solidFill>
                  <a:srgbClr val="4D4D4D"/>
                </a:solidFill>
              </a:rPr>
              <a:t>owerlessness</a:t>
            </a:r>
          </a:p>
          <a:p>
            <a:pPr lvl="1" eaLnBrk="1" hangingPunct="1">
              <a:defRPr/>
            </a:pPr>
            <a:r>
              <a:rPr lang="en-US" sz="2667" i="1" dirty="0">
                <a:solidFill>
                  <a:srgbClr val="4D4D4D"/>
                </a:solidFill>
              </a:rPr>
              <a:t>Fear</a:t>
            </a:r>
          </a:p>
          <a:p>
            <a:pPr lvl="1" eaLnBrk="1" hangingPunct="1">
              <a:defRPr/>
            </a:pPr>
            <a:r>
              <a:rPr lang="en-US" sz="2667" i="1" dirty="0">
                <a:solidFill>
                  <a:srgbClr val="4D4D4D"/>
                </a:solidFill>
              </a:rPr>
              <a:t>Grief</a:t>
            </a:r>
          </a:p>
          <a:p>
            <a:pPr lvl="1" eaLnBrk="1" hangingPunct="1">
              <a:defRPr/>
            </a:pPr>
            <a:r>
              <a:rPr lang="en-US" sz="2667" i="1" dirty="0">
                <a:solidFill>
                  <a:srgbClr val="4D4D4D"/>
                </a:solidFill>
              </a:rPr>
              <a:t>Feeling of injustice</a:t>
            </a:r>
          </a:p>
          <a:p>
            <a:pPr lvl="1" eaLnBrk="1" hangingPunct="1">
              <a:defRPr/>
            </a:pPr>
            <a:r>
              <a:rPr lang="en-US" sz="2667" i="1" dirty="0">
                <a:solidFill>
                  <a:srgbClr val="4D4D4D"/>
                </a:solidFill>
              </a:rPr>
              <a:t>Boredom</a:t>
            </a:r>
          </a:p>
          <a:p>
            <a:pPr lvl="1" eaLnBrk="1" hangingPunct="1">
              <a:defRPr/>
            </a:pPr>
            <a:r>
              <a:rPr lang="en-US" sz="2667" i="1" dirty="0">
                <a:solidFill>
                  <a:srgbClr val="4D4D4D"/>
                </a:solidFill>
              </a:rPr>
              <a:t>Humiliation</a:t>
            </a:r>
          </a:p>
          <a:p>
            <a:pPr eaLnBrk="1" hangingPunct="1">
              <a:defRPr/>
            </a:pPr>
            <a:r>
              <a:rPr lang="en-US" sz="3200" b="1" i="1" dirty="0">
                <a:solidFill>
                  <a:srgbClr val="4D4D4D"/>
                </a:solidFill>
              </a:rPr>
              <a:t>Access to weapons</a:t>
            </a:r>
          </a:p>
          <a:p>
            <a:pPr eaLnBrk="1" hangingPunct="1">
              <a:defRPr/>
            </a:pPr>
            <a:r>
              <a:rPr lang="en-US" sz="3200" b="1" i="1" dirty="0">
                <a:solidFill>
                  <a:srgbClr val="4D4D4D"/>
                </a:solidFill>
              </a:rPr>
              <a:t>Physical disability or chronic pain</a:t>
            </a:r>
          </a:p>
          <a:p>
            <a:pPr eaLnBrk="1" hangingPunct="1">
              <a:defRPr/>
            </a:pPr>
            <a:r>
              <a:rPr lang="en-US" sz="3200" b="1" i="1" dirty="0">
                <a:solidFill>
                  <a:srgbClr val="4D4D4D"/>
                </a:solidFill>
              </a:rPr>
              <a:t>Personal history of child abuse</a:t>
            </a:r>
          </a:p>
          <a:p>
            <a:pPr marL="152396" indent="0">
              <a:buNone/>
              <a:defRPr/>
            </a:pPr>
            <a:endParaRPr lang="en-US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endParaRPr lang="en-US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endParaRPr lang="en-US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endParaRPr lang="en-US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endParaRPr lang="en-US" i="1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CAE51-2D81-47EA-A246-16E0E87702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9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637" y="762000"/>
            <a:ext cx="8750763" cy="1143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C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ommon Signs of Agitation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6800" y="3124200"/>
            <a:ext cx="4165600" cy="20764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1828800" y="1295401"/>
            <a:ext cx="5181600" cy="5427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3259" indent="-313259">
              <a:buFont typeface="Arial" pitchFamily="34" charset="0"/>
              <a:buChar char="•"/>
            </a:pPr>
            <a:r>
              <a:rPr lang="en-US" sz="2667" dirty="0">
                <a:solidFill>
                  <a:prstClr val="black"/>
                </a:solidFill>
                <a:latin typeface="Arial Rounded MT Bold" pitchFamily="34" charset="0"/>
              </a:rPr>
              <a:t>Raised Voice</a:t>
            </a:r>
          </a:p>
          <a:p>
            <a:pPr marL="313259" indent="-313259">
              <a:buFont typeface="Arial" pitchFamily="34" charset="0"/>
              <a:buChar char="•"/>
            </a:pPr>
            <a:r>
              <a:rPr lang="en-US" sz="2667" dirty="0">
                <a:solidFill>
                  <a:prstClr val="black"/>
                </a:solidFill>
                <a:latin typeface="Arial Rounded MT Bold" pitchFamily="34" charset="0"/>
              </a:rPr>
              <a:t>High-pitched voice</a:t>
            </a:r>
          </a:p>
          <a:p>
            <a:pPr marL="313259" indent="-313259">
              <a:buFont typeface="Arial" pitchFamily="34" charset="0"/>
              <a:buChar char="•"/>
            </a:pPr>
            <a:r>
              <a:rPr lang="en-US" sz="2667" dirty="0">
                <a:solidFill>
                  <a:prstClr val="black"/>
                </a:solidFill>
                <a:latin typeface="Arial Rounded MT Bold" pitchFamily="34" charset="0"/>
              </a:rPr>
              <a:t>Rapid Speech</a:t>
            </a:r>
          </a:p>
          <a:p>
            <a:pPr marL="313259" indent="-313259">
              <a:buFont typeface="Arial" pitchFamily="34" charset="0"/>
              <a:buChar char="•"/>
            </a:pPr>
            <a:r>
              <a:rPr lang="en-US" sz="2667" dirty="0">
                <a:solidFill>
                  <a:prstClr val="black"/>
                </a:solidFill>
                <a:latin typeface="Arial Rounded MT Bold" pitchFamily="34" charset="0"/>
              </a:rPr>
              <a:t>Pacing</a:t>
            </a:r>
          </a:p>
          <a:p>
            <a:pPr marL="313259" indent="-313259">
              <a:buFont typeface="Arial" pitchFamily="34" charset="0"/>
              <a:buChar char="•"/>
            </a:pPr>
            <a:r>
              <a:rPr lang="en-US" sz="2667" dirty="0">
                <a:solidFill>
                  <a:prstClr val="black"/>
                </a:solidFill>
                <a:latin typeface="Arial Rounded MT Bold" pitchFamily="34" charset="0"/>
              </a:rPr>
              <a:t>Excessive Sweating</a:t>
            </a:r>
          </a:p>
          <a:p>
            <a:pPr marL="313259" indent="-313259">
              <a:buFont typeface="Arial" pitchFamily="34" charset="0"/>
              <a:buChar char="•"/>
            </a:pPr>
            <a:r>
              <a:rPr lang="en-US" sz="2667" dirty="0">
                <a:solidFill>
                  <a:prstClr val="black"/>
                </a:solidFill>
                <a:latin typeface="Arial Rounded MT Bold" pitchFamily="34" charset="0"/>
              </a:rPr>
              <a:t>Excessive Hand-Gestures</a:t>
            </a:r>
          </a:p>
          <a:p>
            <a:pPr marL="313259" indent="-313259">
              <a:buFont typeface="Arial" pitchFamily="34" charset="0"/>
              <a:buChar char="•"/>
            </a:pPr>
            <a:r>
              <a:rPr lang="en-US" sz="2667" dirty="0">
                <a:solidFill>
                  <a:prstClr val="black"/>
                </a:solidFill>
                <a:latin typeface="Arial Rounded MT Bold" pitchFamily="34" charset="0"/>
              </a:rPr>
              <a:t>Fidgeting</a:t>
            </a:r>
          </a:p>
          <a:p>
            <a:pPr marL="313259" indent="-313259">
              <a:buFont typeface="Arial" pitchFamily="34" charset="0"/>
              <a:buChar char="•"/>
            </a:pPr>
            <a:r>
              <a:rPr lang="en-US" sz="2667" dirty="0">
                <a:solidFill>
                  <a:prstClr val="black"/>
                </a:solidFill>
                <a:latin typeface="Arial Rounded MT Bold" pitchFamily="34" charset="0"/>
              </a:rPr>
              <a:t>Shaking</a:t>
            </a:r>
          </a:p>
          <a:p>
            <a:pPr marL="313259" indent="-313259">
              <a:buFont typeface="Arial" pitchFamily="34" charset="0"/>
              <a:buChar char="•"/>
            </a:pPr>
            <a:r>
              <a:rPr lang="en-US" sz="2667" dirty="0">
                <a:solidFill>
                  <a:prstClr val="black"/>
                </a:solidFill>
                <a:latin typeface="Arial Rounded MT Bold" pitchFamily="34" charset="0"/>
              </a:rPr>
              <a:t>Balled Fists</a:t>
            </a:r>
          </a:p>
          <a:p>
            <a:pPr marL="313259" indent="-313259">
              <a:buFont typeface="Arial" pitchFamily="34" charset="0"/>
              <a:buChar char="•"/>
            </a:pPr>
            <a:r>
              <a:rPr lang="en-US" sz="2667" dirty="0">
                <a:solidFill>
                  <a:prstClr val="black"/>
                </a:solidFill>
                <a:latin typeface="Arial Rounded MT Bold" pitchFamily="34" charset="0"/>
              </a:rPr>
              <a:t>Erratic Movements</a:t>
            </a:r>
          </a:p>
          <a:p>
            <a:pPr marL="313259" indent="-313259">
              <a:buFont typeface="Arial" pitchFamily="34" charset="0"/>
              <a:buChar char="•"/>
            </a:pPr>
            <a:r>
              <a:rPr lang="en-US" sz="2667" dirty="0">
                <a:solidFill>
                  <a:prstClr val="black"/>
                </a:solidFill>
                <a:latin typeface="Arial Rounded MT Bold" pitchFamily="34" charset="0"/>
              </a:rPr>
              <a:t>Aggressive Posture</a:t>
            </a:r>
          </a:p>
          <a:p>
            <a:pPr marL="313259" indent="-313259">
              <a:buFont typeface="Arial" pitchFamily="34" charset="0"/>
              <a:buChar char="•"/>
            </a:pPr>
            <a:r>
              <a:rPr lang="en-US" sz="2667" dirty="0">
                <a:solidFill>
                  <a:prstClr val="black"/>
                </a:solidFill>
                <a:latin typeface="Arial Rounded MT Bold" pitchFamily="34" charset="0"/>
              </a:rPr>
              <a:t>Verbally Abusive</a:t>
            </a:r>
          </a:p>
          <a:p>
            <a:endParaRPr lang="en-US" sz="2667" dirty="0">
              <a:solidFill>
                <a:prstClr val="black"/>
              </a:solidFill>
              <a:latin typeface="Arial Rounded MT Bold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0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637" y="274639"/>
            <a:ext cx="9055563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333" b="1" dirty="0">
                <a:latin typeface="Aharoni" pitchFamily="2" charset="-79"/>
                <a:cs typeface="Aharoni" pitchFamily="2" charset="-79"/>
              </a:rPr>
              <a:t>What is Verbal De-escalation?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1637" y="1600201"/>
            <a:ext cx="9157163" cy="4775199"/>
          </a:xfrm>
        </p:spPr>
        <p:txBody>
          <a:bodyPr>
            <a:normAutofit fontScale="92500" lnSpcReduction="20000"/>
          </a:bodyPr>
          <a:lstStyle/>
          <a:p>
            <a:pPr marL="152396">
              <a:defRPr/>
            </a:pPr>
            <a:r>
              <a:rPr lang="en-US" sz="3733" b="1" dirty="0">
                <a:solidFill>
                  <a:srgbClr val="3366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Verbal De-Escalation </a:t>
            </a:r>
            <a:r>
              <a:rPr lang="en-US" sz="3733" dirty="0">
                <a:solidFill>
                  <a:srgbClr val="4D4D4D"/>
                </a:solidFill>
              </a:rPr>
              <a:t>is an intervention for use with people who are at risk for aggression. </a:t>
            </a:r>
          </a:p>
          <a:p>
            <a:pPr marL="152396">
              <a:defRPr/>
            </a:pPr>
            <a:endParaRPr lang="en-US" sz="2133" dirty="0">
              <a:solidFill>
                <a:srgbClr val="4D4D4D"/>
              </a:solidFill>
            </a:endParaRPr>
          </a:p>
          <a:p>
            <a:pPr marL="152396">
              <a:defRPr/>
            </a:pPr>
            <a:r>
              <a:rPr lang="en-US" sz="3733" dirty="0">
                <a:solidFill>
                  <a:srgbClr val="4D4D4D"/>
                </a:solidFill>
              </a:rPr>
              <a:t>It is basically using calm language, along with other communication techniques, to diffuse, re-direct, or de-escalate a conflicting situation.</a:t>
            </a:r>
            <a:r>
              <a:rPr lang="en-US" sz="3733" dirty="0">
                <a:solidFill>
                  <a:srgbClr val="996633"/>
                </a:solidFill>
              </a:rPr>
              <a:t>  </a:t>
            </a:r>
          </a:p>
          <a:p>
            <a:pPr eaLnBrk="1" hangingPunct="1">
              <a:defRPr/>
            </a:pPr>
            <a:endParaRPr lang="en-US" sz="3733" dirty="0"/>
          </a:p>
          <a:p>
            <a:pPr marL="152396">
              <a:defRPr/>
            </a:pPr>
            <a:endParaRPr lang="en-US" dirty="0" smtClean="0"/>
          </a:p>
          <a:p>
            <a:pPr marL="152396">
              <a:defRPr/>
            </a:pPr>
            <a:endParaRPr lang="en-US" sz="2400" dirty="0"/>
          </a:p>
          <a:p>
            <a:pPr marL="152396">
              <a:defRPr/>
            </a:pPr>
            <a:endParaRPr lang="en-US" sz="1600" dirty="0"/>
          </a:p>
          <a:p>
            <a:pPr marL="152396">
              <a:defRPr/>
            </a:pPr>
            <a:r>
              <a:rPr lang="en-US" sz="1600" dirty="0"/>
              <a:t>Mary M. Kerr &amp; C.M. Nelson: </a:t>
            </a:r>
            <a:r>
              <a:rPr lang="en-US" sz="1600" i="1" dirty="0"/>
              <a:t>Strategies for Addressing Behavior Problems in the Classroom, </a:t>
            </a:r>
            <a:r>
              <a:rPr lang="en-US" sz="1600" dirty="0"/>
              <a:t>2010. </a:t>
            </a:r>
          </a:p>
        </p:txBody>
      </p:sp>
      <p:pic>
        <p:nvPicPr>
          <p:cNvPr id="2765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9601" y="4241801"/>
            <a:ext cx="3129481" cy="164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91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5333" b="1" dirty="0">
                <a:latin typeface="Aharoni" pitchFamily="2" charset="-79"/>
                <a:cs typeface="Aharoni" pitchFamily="2" charset="-79"/>
              </a:rPr>
              <a:t>Physical Force in </a:t>
            </a:r>
            <a:br>
              <a:rPr lang="en-US" sz="5333" b="1" dirty="0">
                <a:latin typeface="Aharoni" pitchFamily="2" charset="-79"/>
                <a:cs typeface="Aharoni" pitchFamily="2" charset="-79"/>
              </a:rPr>
            </a:br>
            <a:r>
              <a:rPr lang="en-US" sz="5333" b="1" dirty="0">
                <a:latin typeface="Aharoni" pitchFamily="2" charset="-79"/>
                <a:cs typeface="Aharoni" pitchFamily="2" charset="-79"/>
              </a:rPr>
              <a:t>De-Escalation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914400" y="1676401"/>
            <a:ext cx="10668000" cy="4449763"/>
          </a:xfrm>
        </p:spPr>
        <p:txBody>
          <a:bodyPr/>
          <a:lstStyle/>
          <a:p>
            <a:pPr marL="1832988" algn="ctr"/>
            <a:r>
              <a:rPr lang="en-US" sz="3733" i="1" dirty="0">
                <a:solidFill>
                  <a:srgbClr val="FF0000"/>
                </a:solidFill>
                <a:latin typeface="Arial Rounded MT Bold" pitchFamily="34" charset="0"/>
              </a:rPr>
              <a:t>Never </a:t>
            </a:r>
            <a:r>
              <a:rPr lang="en-US" sz="3733" dirty="0">
                <a:latin typeface="Arial Rounded MT Bold" pitchFamily="34" charset="0"/>
              </a:rPr>
              <a:t>consider </a:t>
            </a:r>
            <a:r>
              <a:rPr lang="en-US" sz="3733" i="1" dirty="0">
                <a:latin typeface="Arial Rounded MT Bold" pitchFamily="34" charset="0"/>
              </a:rPr>
              <a:t> </a:t>
            </a:r>
            <a:r>
              <a:rPr lang="en-US" sz="3733" dirty="0">
                <a:latin typeface="Arial Rounded MT Bold" pitchFamily="34" charset="0"/>
              </a:rPr>
              <a:t>the use of physical force as your first response.</a:t>
            </a:r>
          </a:p>
          <a:p>
            <a:pPr marL="152396" algn="ctr"/>
            <a:endParaRPr lang="en-US" sz="3733" b="1" dirty="0">
              <a:solidFill>
                <a:srgbClr val="336699"/>
              </a:solidFill>
            </a:endParaRPr>
          </a:p>
          <a:p>
            <a:pPr marL="152396" algn="ctr"/>
            <a:endParaRPr lang="en-US" sz="3733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2108200"/>
            <a:ext cx="2025387" cy="226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46400" y="3048002"/>
            <a:ext cx="894080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7341" indent="-38734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667" b="1" dirty="0">
                <a:solidFill>
                  <a:prstClr val="black"/>
                </a:solidFill>
                <a:latin typeface="Arial Rounded MT Bold" pitchFamily="34" charset="0"/>
              </a:rPr>
              <a:t>Physical force is a last resort to prevent injury to yourself or to another person.</a:t>
            </a:r>
          </a:p>
          <a:p>
            <a:pPr marL="387341" indent="-387341">
              <a:lnSpc>
                <a:spcPct val="90000"/>
              </a:lnSpc>
              <a:buFont typeface="Arial" pitchFamily="34" charset="0"/>
              <a:buChar char="•"/>
            </a:pPr>
            <a:endParaRPr lang="en-US" sz="2667" b="1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387341" indent="-38734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667" b="1" dirty="0">
                <a:solidFill>
                  <a:prstClr val="black"/>
                </a:solidFill>
                <a:latin typeface="Arial Rounded MT Bold" pitchFamily="34" charset="0"/>
              </a:rPr>
              <a:t>Use of physical force usually results in someone (you?) getting hurt.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99663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82600"/>
            <a:ext cx="6400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latin typeface="Arial Black" pitchFamily="34" charset="0"/>
                <a:cs typeface="Aharoni" pitchFamily="2" charset="-79"/>
              </a:rPr>
              <a:t>3 Aspects of Communication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203200" y="1752601"/>
            <a:ext cx="11379200" cy="4373563"/>
          </a:xfrm>
        </p:spPr>
        <p:txBody>
          <a:bodyPr>
            <a:normAutofit fontScale="92500" lnSpcReduction="10000"/>
          </a:bodyPr>
          <a:lstStyle/>
          <a:p>
            <a:pPr marL="685783" indent="-685783">
              <a:buFont typeface="+mj-lt"/>
              <a:buAutoNum type="arabicPeriod"/>
            </a:pPr>
            <a:r>
              <a:rPr lang="en-US" sz="4533" b="1" dirty="0">
                <a:solidFill>
                  <a:srgbClr val="336699"/>
                </a:solidFill>
              </a:rPr>
              <a:t>Body Language </a:t>
            </a:r>
          </a:p>
          <a:p>
            <a:pPr marL="685783" indent="-685783">
              <a:buFont typeface="+mj-lt"/>
              <a:buAutoNum type="arabicPeriod"/>
            </a:pPr>
            <a:r>
              <a:rPr lang="en-US" sz="4533" b="1" dirty="0">
                <a:solidFill>
                  <a:srgbClr val="336699"/>
                </a:solidFill>
              </a:rPr>
              <a:t>Tone</a:t>
            </a:r>
          </a:p>
          <a:p>
            <a:pPr marL="685783" indent="-685783">
              <a:buFont typeface="+mj-lt"/>
              <a:buAutoNum type="arabicPeriod"/>
            </a:pPr>
            <a:r>
              <a:rPr lang="en-US" sz="4533" b="1" dirty="0">
                <a:solidFill>
                  <a:srgbClr val="336699"/>
                </a:solidFill>
              </a:rPr>
              <a:t>Word choice</a:t>
            </a:r>
          </a:p>
          <a:p>
            <a:pPr eaLnBrk="1" hangingPunct="1">
              <a:buFont typeface="Arial" charset="0"/>
              <a:buNone/>
            </a:pPr>
            <a:endParaRPr lang="en-US" sz="3600" b="1" dirty="0">
              <a:solidFill>
                <a:srgbClr val="80008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z="5333" b="1" dirty="0">
                <a:solidFill>
                  <a:srgbClr val="800080"/>
                </a:solidFill>
              </a:rPr>
              <a:t>Which has the</a:t>
            </a:r>
          </a:p>
          <a:p>
            <a:pPr eaLnBrk="1" hangingPunct="1">
              <a:buFont typeface="Arial" charset="0"/>
              <a:buNone/>
            </a:pPr>
            <a:r>
              <a:rPr lang="en-US" sz="5333" b="1" dirty="0">
                <a:solidFill>
                  <a:srgbClr val="800080"/>
                </a:solidFill>
              </a:rPr>
              <a:t>most influence? </a:t>
            </a:r>
          </a:p>
          <a:p>
            <a:pPr marL="152396"/>
            <a:endParaRPr lang="en-US" sz="4533" b="1" dirty="0">
              <a:solidFill>
                <a:srgbClr val="800080"/>
              </a:solidFill>
            </a:endParaRP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3549" y="1752600"/>
            <a:ext cx="698715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0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4267" b="1" dirty="0"/>
              <a:t/>
            </a:r>
            <a:br>
              <a:rPr lang="en-US" sz="4267" b="1" dirty="0"/>
            </a:br>
            <a:r>
              <a:rPr lang="en-US" sz="5333" b="1" dirty="0">
                <a:latin typeface="Aharoni" pitchFamily="2" charset="-79"/>
                <a:cs typeface="Aharoni" pitchFamily="2" charset="-79"/>
              </a:rPr>
              <a:t>Non-Verbal Communication</a:t>
            </a:r>
            <a:r>
              <a:rPr lang="en-US" sz="4800" dirty="0">
                <a:solidFill>
                  <a:srgbClr val="996633"/>
                </a:solidFill>
              </a:rPr>
              <a:t/>
            </a:r>
            <a:br>
              <a:rPr lang="en-US" sz="4800" dirty="0">
                <a:solidFill>
                  <a:srgbClr val="996633"/>
                </a:solidFill>
              </a:rPr>
            </a:br>
            <a:endParaRPr lang="en-US" sz="4800" dirty="0">
              <a:solidFill>
                <a:srgbClr val="996633"/>
              </a:solidFill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2396"/>
            <a:endParaRPr lang="en-US" b="1" smtClean="0"/>
          </a:p>
          <a:p>
            <a:pPr marL="152396"/>
            <a:endParaRPr lang="en-US" b="1" smtClean="0"/>
          </a:p>
          <a:p>
            <a:pPr marL="152396"/>
            <a:endParaRPr lang="en-US" b="1" smtClean="0"/>
          </a:p>
          <a:p>
            <a:pPr marL="152396"/>
            <a:endParaRPr lang="en-US" b="1" smtClean="0"/>
          </a:p>
          <a:p>
            <a:pPr marL="152396"/>
            <a:endParaRPr lang="en-US" sz="1867" b="1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4400" y="1701801"/>
            <a:ext cx="68072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44800" y="5181601"/>
            <a:ext cx="9245600" cy="74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267" b="1" dirty="0">
                <a:solidFill>
                  <a:srgbClr val="990033"/>
                </a:solidFill>
                <a:latin typeface="Candara" pitchFamily="34" charset="0"/>
              </a:rPr>
              <a:t>What is her body language saying?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8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 bwMode="auto">
          <a:xfrm>
            <a:off x="567267" y="407989"/>
            <a:ext cx="11015133" cy="1039812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r"/>
            <a:r>
              <a:rPr lang="en-US" sz="4267" b="1" dirty="0">
                <a:latin typeface="Aharoni" pitchFamily="2" charset="-79"/>
                <a:cs typeface="Aharoni" pitchFamily="2" charset="-79"/>
              </a:rPr>
              <a:t>BODY LANGUAGE CAN </a:t>
            </a:r>
            <a:br>
              <a:rPr lang="en-US" sz="4267" b="1" dirty="0">
                <a:latin typeface="Aharoni" pitchFamily="2" charset="-79"/>
                <a:cs typeface="Aharoni" pitchFamily="2" charset="-79"/>
              </a:rPr>
            </a:br>
            <a:r>
              <a:rPr lang="en-US" sz="4267" b="1" dirty="0">
                <a:latin typeface="Aharoni" pitchFamily="2" charset="-79"/>
                <a:cs typeface="Aharoni" pitchFamily="2" charset="-79"/>
              </a:rPr>
              <a:t>ESCALATE TENSION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sz="half" idx="1"/>
          </p:nvPr>
        </p:nvSpPr>
        <p:spPr>
          <a:xfrm>
            <a:off x="609600" y="1828801"/>
            <a:ext cx="5384800" cy="4297363"/>
          </a:xfrm>
        </p:spPr>
        <p:txBody>
          <a:bodyPr/>
          <a:lstStyle/>
          <a:p>
            <a:pPr marL="761981" indent="-609585" algn="ctr">
              <a:lnSpc>
                <a:spcPct val="90000"/>
              </a:lnSpc>
              <a:buNone/>
            </a:pPr>
            <a:endParaRPr lang="en-US" sz="2133" dirty="0">
              <a:solidFill>
                <a:srgbClr val="4D4D4D"/>
              </a:solidFill>
            </a:endParaRPr>
          </a:p>
          <a:p>
            <a:pPr marL="761981" indent="-609585" algn="ctr">
              <a:lnSpc>
                <a:spcPct val="90000"/>
              </a:lnSpc>
              <a:buNone/>
            </a:pPr>
            <a:endParaRPr lang="en-US" sz="2133" dirty="0">
              <a:solidFill>
                <a:srgbClr val="4D4D4D"/>
              </a:solidFill>
            </a:endParaRPr>
          </a:p>
          <a:p>
            <a:pPr marL="761981" indent="-609585">
              <a:lnSpc>
                <a:spcPct val="90000"/>
              </a:lnSpc>
              <a:buFont typeface="Arial" charset="0"/>
              <a:buAutoNum type="arabicPeriod"/>
            </a:pPr>
            <a:r>
              <a:rPr lang="en-US" sz="2667" dirty="0">
                <a:solidFill>
                  <a:srgbClr val="4D4D4D"/>
                </a:solidFill>
              </a:rPr>
              <a:t>Shoulder shrugging</a:t>
            </a:r>
          </a:p>
          <a:p>
            <a:pPr marL="761981" indent="-609585">
              <a:lnSpc>
                <a:spcPct val="90000"/>
              </a:lnSpc>
              <a:buFont typeface="Arial" charset="0"/>
              <a:buAutoNum type="arabicPeriod"/>
            </a:pPr>
            <a:r>
              <a:rPr lang="en-US" sz="2667" dirty="0">
                <a:solidFill>
                  <a:srgbClr val="4D4D4D"/>
                </a:solidFill>
              </a:rPr>
              <a:t>Jaw set with clenched teeth</a:t>
            </a:r>
          </a:p>
          <a:p>
            <a:pPr marL="761981" indent="-609585">
              <a:lnSpc>
                <a:spcPct val="90000"/>
              </a:lnSpc>
              <a:buFont typeface="Arial" charset="0"/>
              <a:buAutoNum type="arabicPeriod"/>
            </a:pPr>
            <a:r>
              <a:rPr lang="en-US" sz="2667" dirty="0">
                <a:solidFill>
                  <a:srgbClr val="4D4D4D"/>
                </a:solidFill>
              </a:rPr>
              <a:t>Finger pointing</a:t>
            </a:r>
          </a:p>
          <a:p>
            <a:pPr marL="761981" indent="-609585">
              <a:lnSpc>
                <a:spcPct val="90000"/>
              </a:lnSpc>
              <a:buFont typeface="Arial" charset="0"/>
              <a:buAutoNum type="arabicPeriod"/>
            </a:pPr>
            <a:r>
              <a:rPr lang="en-US" sz="2667" dirty="0">
                <a:solidFill>
                  <a:srgbClr val="4D4D4D"/>
                </a:solidFill>
              </a:rPr>
              <a:t>A fake smile</a:t>
            </a:r>
          </a:p>
          <a:p>
            <a:pPr marL="761981" indent="-609585">
              <a:lnSpc>
                <a:spcPct val="90000"/>
              </a:lnSpc>
              <a:buFont typeface="Arial" charset="0"/>
              <a:buAutoNum type="arabicPeriod"/>
            </a:pPr>
            <a:r>
              <a:rPr lang="en-US" sz="2667" dirty="0">
                <a:solidFill>
                  <a:srgbClr val="4D4D4D"/>
                </a:solidFill>
              </a:rPr>
              <a:t>Excessive gesturing, pacing,</a:t>
            </a:r>
          </a:p>
          <a:p>
            <a:pPr marL="761981" indent="-609585">
              <a:lnSpc>
                <a:spcPct val="90000"/>
              </a:lnSpc>
              <a:buNone/>
            </a:pPr>
            <a:r>
              <a:rPr lang="en-US" sz="2667" dirty="0">
                <a:solidFill>
                  <a:srgbClr val="4D4D4D"/>
                </a:solidFill>
              </a:rPr>
              <a:t>        fidgeting, or weight shifting</a:t>
            </a:r>
          </a:p>
          <a:p>
            <a:pPr marL="761981" indent="-609585">
              <a:lnSpc>
                <a:spcPct val="90000"/>
              </a:lnSpc>
              <a:buFont typeface="Arial" charset="0"/>
              <a:buAutoNum type="arabicPeriod" startAt="6"/>
            </a:pPr>
            <a:r>
              <a:rPr lang="en-US" sz="2667" dirty="0">
                <a:solidFill>
                  <a:srgbClr val="4D4D4D"/>
                </a:solidFill>
              </a:rPr>
              <a:t>Touching, even when culturally appropriate</a:t>
            </a:r>
          </a:p>
          <a:p>
            <a:pPr marL="761981" indent="-609585">
              <a:lnSpc>
                <a:spcPct val="90000"/>
              </a:lnSpc>
              <a:buFont typeface="Arial" charset="0"/>
              <a:buAutoNum type="arabicPeriod"/>
            </a:pPr>
            <a:endParaRPr lang="en-US" sz="3200" dirty="0"/>
          </a:p>
        </p:txBody>
      </p:sp>
      <p:sp>
        <p:nvSpPr>
          <p:cNvPr id="32771" name="Rectangle 4"/>
          <p:cNvSpPr>
            <a:spLocks noGrp="1"/>
          </p:cNvSpPr>
          <p:nvPr>
            <p:ph type="body" sz="half" idx="2"/>
          </p:nvPr>
        </p:nvSpPr>
        <p:spPr>
          <a:xfrm>
            <a:off x="6197600" y="1828800"/>
            <a:ext cx="5384800" cy="4373563"/>
          </a:xfrm>
        </p:spPr>
        <p:txBody>
          <a:bodyPr/>
          <a:lstStyle/>
          <a:p>
            <a:pPr marL="660383" indent="-507987">
              <a:lnSpc>
                <a:spcPct val="90000"/>
              </a:lnSpc>
              <a:buNone/>
            </a:pPr>
            <a:endParaRPr lang="en-US" sz="2133" dirty="0"/>
          </a:p>
          <a:p>
            <a:pPr marL="660383" indent="-507987">
              <a:lnSpc>
                <a:spcPct val="90000"/>
              </a:lnSpc>
              <a:buNone/>
            </a:pPr>
            <a:endParaRPr lang="en-US" sz="2133" dirty="0">
              <a:solidFill>
                <a:srgbClr val="4D4D4D"/>
              </a:solidFill>
            </a:endParaRPr>
          </a:p>
          <a:p>
            <a:pPr marL="660383" indent="-507987">
              <a:lnSpc>
                <a:spcPct val="90000"/>
              </a:lnSpc>
              <a:buFont typeface="Arial" charset="0"/>
              <a:buAutoNum type="alphaUcPeriod"/>
            </a:pPr>
            <a:r>
              <a:rPr lang="en-US" sz="2667" dirty="0">
                <a:solidFill>
                  <a:srgbClr val="4D4D4D"/>
                </a:solidFill>
              </a:rPr>
              <a:t>Mocking or uncaring</a:t>
            </a:r>
          </a:p>
          <a:p>
            <a:pPr marL="660383" indent="-507987">
              <a:lnSpc>
                <a:spcPct val="90000"/>
              </a:lnSpc>
              <a:buFont typeface="Arial" charset="0"/>
              <a:buAutoNum type="alphaUcPeriod"/>
            </a:pPr>
            <a:r>
              <a:rPr lang="en-US" sz="2667" dirty="0">
                <a:solidFill>
                  <a:srgbClr val="4D4D4D"/>
                </a:solidFill>
              </a:rPr>
              <a:t>Accusing or threatening</a:t>
            </a:r>
          </a:p>
          <a:p>
            <a:pPr marL="660383" indent="-507987">
              <a:lnSpc>
                <a:spcPct val="90000"/>
              </a:lnSpc>
              <a:buFont typeface="Arial" charset="0"/>
              <a:buAutoNum type="alphaUcPeriod"/>
            </a:pPr>
            <a:r>
              <a:rPr lang="en-US" sz="2667" dirty="0">
                <a:solidFill>
                  <a:srgbClr val="4D4D4D"/>
                </a:solidFill>
              </a:rPr>
              <a:t>Anxiety</a:t>
            </a:r>
          </a:p>
          <a:p>
            <a:pPr marL="660383" indent="-507987">
              <a:lnSpc>
                <a:spcPct val="90000"/>
              </a:lnSpc>
              <a:buFont typeface="Arial" charset="0"/>
              <a:buAutoNum type="alphaUcPeriod"/>
            </a:pPr>
            <a:r>
              <a:rPr lang="en-US" sz="2667" dirty="0">
                <a:solidFill>
                  <a:srgbClr val="4D4D4D"/>
                </a:solidFill>
              </a:rPr>
              <a:t>Hostility or threatening</a:t>
            </a:r>
          </a:p>
          <a:p>
            <a:pPr marL="660383" indent="-507987">
              <a:lnSpc>
                <a:spcPct val="90000"/>
              </a:lnSpc>
              <a:buFont typeface="Arial" charset="0"/>
              <a:buAutoNum type="alphaUcPeriod"/>
            </a:pPr>
            <a:r>
              <a:rPr lang="en-US" sz="2667" dirty="0">
                <a:solidFill>
                  <a:srgbClr val="4D4D4D"/>
                </a:solidFill>
              </a:rPr>
              <a:t>Not open- minded or listening</a:t>
            </a:r>
          </a:p>
          <a:p>
            <a:pPr marL="660383" indent="-507987">
              <a:lnSpc>
                <a:spcPct val="90000"/>
              </a:lnSpc>
              <a:buFont typeface="Arial" charset="0"/>
              <a:buAutoNum type="alphaUcPeriod"/>
            </a:pPr>
            <a:r>
              <a:rPr lang="en-US" sz="2667" dirty="0">
                <a:solidFill>
                  <a:srgbClr val="4D4D4D"/>
                </a:solidFill>
              </a:rPr>
              <a:t>Uncaring or unknowing</a:t>
            </a:r>
          </a:p>
          <a:p>
            <a:pPr marL="660383" indent="-507987">
              <a:lnSpc>
                <a:spcPct val="90000"/>
              </a:lnSpc>
              <a:buFont typeface="Arial" charset="0"/>
              <a:buAutoNum type="alphaUcPeriod"/>
            </a:pPr>
            <a:endParaRPr lang="en-US" sz="2667" dirty="0"/>
          </a:p>
          <a:p>
            <a:pPr marL="660383" indent="-507987">
              <a:lnSpc>
                <a:spcPct val="90000"/>
              </a:lnSpc>
              <a:buFont typeface="Arial" charset="0"/>
              <a:buAutoNum type="alphaUcPeriod"/>
            </a:pPr>
            <a:endParaRPr lang="en-US" sz="2667" dirty="0"/>
          </a:p>
          <a:p>
            <a:pPr marL="660383" indent="-507987">
              <a:lnSpc>
                <a:spcPct val="90000"/>
              </a:lnSpc>
              <a:buFont typeface="Arial" charset="0"/>
              <a:buAutoNum type="alphaUcPeriod"/>
            </a:pPr>
            <a:endParaRPr lang="en-US" sz="2400" dirty="0"/>
          </a:p>
          <a:p>
            <a:pPr marL="660383" indent="-507987">
              <a:lnSpc>
                <a:spcPct val="90000"/>
              </a:lnSpc>
              <a:buFont typeface="Arial" charset="0"/>
              <a:buAutoNum type="alphaUcPeriod"/>
            </a:pPr>
            <a:endParaRPr lang="en-US" sz="2400" dirty="0"/>
          </a:p>
          <a:p>
            <a:pPr marL="660383" indent="-507987">
              <a:lnSpc>
                <a:spcPct val="90000"/>
              </a:lnSpc>
              <a:buFont typeface="Arial" charset="0"/>
              <a:buAutoNum type="alphaUcPeriod"/>
            </a:pPr>
            <a:endParaRPr lang="en-US" sz="2400" dirty="0"/>
          </a:p>
          <a:p>
            <a:pPr marL="660383" indent="-507987">
              <a:lnSpc>
                <a:spcPct val="90000"/>
              </a:lnSpc>
              <a:buFont typeface="Arial" charset="0"/>
              <a:buAutoNum type="alphaUcPeriod"/>
            </a:pPr>
            <a:endParaRPr lang="en-US" sz="2133" dirty="0"/>
          </a:p>
          <a:p>
            <a:pPr marL="660383" indent="-507987">
              <a:lnSpc>
                <a:spcPct val="90000"/>
              </a:lnSpc>
              <a:buFont typeface="Arial" charset="0"/>
              <a:buAutoNum type="alphaUcPeriod"/>
            </a:pPr>
            <a:endParaRPr lang="en-US" sz="2133" dirty="0"/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844549" y="1410091"/>
            <a:ext cx="9753600" cy="124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733" b="1" dirty="0">
                <a:solidFill>
                  <a:srgbClr val="4D4D4D"/>
                </a:solidFill>
              </a:rPr>
              <a:t>Match the body language to its message. </a:t>
            </a:r>
            <a:endParaRPr lang="en-US" sz="3733" b="1" dirty="0" smtClean="0">
              <a:solidFill>
                <a:srgbClr val="4D4D4D"/>
              </a:solidFill>
            </a:endParaRPr>
          </a:p>
          <a:p>
            <a:pPr algn="ctr"/>
            <a:r>
              <a:rPr lang="en-US" sz="3733" b="1" dirty="0" smtClean="0">
                <a:solidFill>
                  <a:srgbClr val="4D4D4D"/>
                </a:solidFill>
              </a:rPr>
              <a:t>Click </a:t>
            </a:r>
            <a:r>
              <a:rPr lang="en-US" sz="3733" b="1" dirty="0">
                <a:solidFill>
                  <a:srgbClr val="4D4D4D"/>
                </a:solidFill>
              </a:rPr>
              <a:t>anywhere on the screen for answers.</a:t>
            </a:r>
            <a:r>
              <a:rPr lang="en-US" sz="2667" b="1" dirty="0">
                <a:solidFill>
                  <a:srgbClr val="4D4D4D"/>
                </a:solidFill>
              </a:rPr>
              <a:t> </a:t>
            </a:r>
          </a:p>
        </p:txBody>
      </p:sp>
      <p:pic>
        <p:nvPicPr>
          <p:cNvPr id="7" name="Picture 6" descr="Wr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1728" y="238329"/>
            <a:ext cx="1250949" cy="12677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CAE51-2D81-47EA-A246-16E0E87702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165600" y="2921000"/>
            <a:ext cx="2336800" cy="2133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283200" y="3225800"/>
            <a:ext cx="1219200" cy="1320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556000" y="3225800"/>
            <a:ext cx="2946400" cy="50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149600" y="2819400"/>
            <a:ext cx="3352800" cy="1320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283200" y="3835400"/>
            <a:ext cx="1219200" cy="812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721349" y="4241800"/>
            <a:ext cx="781051" cy="1320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538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 bwMode="auto">
          <a:xfrm>
            <a:off x="4064000" y="407989"/>
            <a:ext cx="7518400" cy="1039812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4267" b="1" dirty="0">
                <a:latin typeface="Aharoni" pitchFamily="2" charset="-79"/>
                <a:cs typeface="Aharoni" pitchFamily="2" charset="-79"/>
              </a:rPr>
              <a:t>Try to look as </a:t>
            </a:r>
            <a:br>
              <a:rPr lang="en-US" sz="4267" b="1" dirty="0">
                <a:latin typeface="Aharoni" pitchFamily="2" charset="-79"/>
                <a:cs typeface="Aharoni" pitchFamily="2" charset="-79"/>
              </a:rPr>
            </a:br>
            <a:r>
              <a:rPr lang="en-US" sz="4267" b="1" dirty="0">
                <a:latin typeface="Aharoni" pitchFamily="2" charset="-79"/>
                <a:cs typeface="Aharoni" pitchFamily="2" charset="-79"/>
              </a:rPr>
              <a:t>non-threatening as possible.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half" idx="1"/>
          </p:nvPr>
        </p:nvSpPr>
        <p:spPr>
          <a:xfrm>
            <a:off x="567267" y="1719263"/>
            <a:ext cx="5384800" cy="44069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667">
                <a:solidFill>
                  <a:srgbClr val="4D4D4D"/>
                </a:solidFill>
              </a:rPr>
              <a:t>Appear calm and self-assured even if you don’t feel it. </a:t>
            </a:r>
          </a:p>
          <a:p>
            <a:pPr eaLnBrk="1" hangingPunct="1"/>
            <a:r>
              <a:rPr lang="en-US" sz="2667">
                <a:solidFill>
                  <a:srgbClr val="4D4D4D"/>
                </a:solidFill>
              </a:rPr>
              <a:t>Maintain limited eye contact.</a:t>
            </a:r>
          </a:p>
          <a:p>
            <a:pPr eaLnBrk="1" hangingPunct="1"/>
            <a:r>
              <a:rPr lang="en-US" sz="2667">
                <a:solidFill>
                  <a:srgbClr val="4D4D4D"/>
                </a:solidFill>
              </a:rPr>
              <a:t>Maintain a neutral facial expression.</a:t>
            </a:r>
          </a:p>
          <a:p>
            <a:pPr eaLnBrk="1" hangingPunct="1"/>
            <a:r>
              <a:rPr lang="en-US" sz="2667">
                <a:solidFill>
                  <a:srgbClr val="4D4D4D"/>
                </a:solidFill>
              </a:rPr>
              <a:t>Place your hands in front of your body in an open and relaxed position. </a:t>
            </a:r>
          </a:p>
          <a:p>
            <a:pPr eaLnBrk="1" hangingPunct="1"/>
            <a:r>
              <a:rPr lang="en-US" sz="2667">
                <a:solidFill>
                  <a:srgbClr val="4D4D4D"/>
                </a:solidFill>
              </a:rPr>
              <a:t> Be at the same eye level. Encourage the client to be seated, but if he/she needs to stand, stand up also. </a:t>
            </a:r>
          </a:p>
          <a:p>
            <a:pPr eaLnBrk="1" hangingPunct="1"/>
            <a:endParaRPr lang="en-US" sz="2667">
              <a:solidFill>
                <a:srgbClr val="4D4D4D"/>
              </a:solidFill>
            </a:endParaRPr>
          </a:p>
          <a:p>
            <a:pPr eaLnBrk="1" hangingPunct="1"/>
            <a:endParaRPr lang="en-US" sz="2667">
              <a:solidFill>
                <a:srgbClr val="996633"/>
              </a:solidFill>
            </a:endParaRP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4400" y="2286000"/>
            <a:ext cx="5943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CAE51-2D81-47EA-A246-16E0E87702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90600"/>
            <a:ext cx="6007563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267" b="1" dirty="0">
                <a:latin typeface="Aharoni" pitchFamily="2" charset="-79"/>
                <a:cs typeface="Aharoni" pitchFamily="2" charset="-79"/>
              </a:rPr>
              <a:t>Which position…</a:t>
            </a: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785284" y="6073776"/>
            <a:ext cx="10464800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67">
                <a:solidFill>
                  <a:prstClr val="black"/>
                </a:solidFill>
              </a:rPr>
              <a:t>  </a:t>
            </a:r>
            <a:endParaRPr lang="en-US" sz="1867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 descr="W:\Training Unit\Curriculum\Redesign\Worker Safety\Curriculum Package\Workgroup\45 degree f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491411"/>
            <a:ext cx="6005957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:\Training Unit\Curriculum\Redesign\Worker Safety\Curriculum Package\Workgroup\facing-final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486" y="177800"/>
            <a:ext cx="6239071" cy="416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306341" y="4851400"/>
            <a:ext cx="5682459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…is less aggressive? Why?</a:t>
            </a:r>
            <a:endParaRPr lang="en-US" sz="426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669" y="274639"/>
            <a:ext cx="8462731" cy="1143000"/>
          </a:xfrm>
        </p:spPr>
        <p:txBody>
          <a:bodyPr/>
          <a:lstStyle/>
          <a:p>
            <a:pPr algn="l"/>
            <a:r>
              <a:rPr lang="en-US" dirty="0" smtClean="0">
                <a:latin typeface="Aharoni" pitchFamily="2" charset="-79"/>
                <a:cs typeface="Aharoni" pitchFamily="2" charset="-79"/>
              </a:rPr>
              <a:t>Course Competencies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0308" y="1682262"/>
            <a:ext cx="904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341" indent="-387341"/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</a:rPr>
              <a:t>At the end of this course, participants will be able to</a:t>
            </a:r>
            <a:r>
              <a:rPr lang="en-US" sz="2400" dirty="0" smtClean="0">
                <a:solidFill>
                  <a:prstClr val="black"/>
                </a:solidFill>
                <a:latin typeface="Arial Rounded MT Bold" pitchFamily="34" charset="0"/>
              </a:rPr>
              <a:t>:</a:t>
            </a:r>
          </a:p>
          <a:p>
            <a:pPr marL="387341" indent="-387341"/>
            <a:endParaRPr lang="en-US" sz="2400" dirty="0">
              <a:solidFill>
                <a:prstClr val="black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Arial Rounded MT Bold" pitchFamily="34" charset="0"/>
              </a:rPr>
              <a:t>1.  Acknowledge one’s own Conflict Management Style</a:t>
            </a:r>
          </a:p>
          <a:p>
            <a:pPr marL="457200" indent="-457200"/>
            <a:r>
              <a:rPr lang="en-US" sz="2400" dirty="0" smtClean="0">
                <a:solidFill>
                  <a:prstClr val="black"/>
                </a:solidFill>
                <a:latin typeface="Arial Rounded MT Bold" pitchFamily="34" charset="0"/>
              </a:rPr>
              <a:t>2.  Recognize </a:t>
            </a: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</a:rPr>
              <a:t>the Stages of </a:t>
            </a:r>
            <a:r>
              <a:rPr lang="en-US" sz="2400" dirty="0" smtClean="0">
                <a:solidFill>
                  <a:prstClr val="black"/>
                </a:solidFill>
                <a:latin typeface="Arial Rounded MT Bold" pitchFamily="34" charset="0"/>
              </a:rPr>
              <a:t>Escalation, and common          triggers of agitation and aggression</a:t>
            </a:r>
          </a:p>
          <a:p>
            <a:pPr marL="457200" indent="-457200"/>
            <a:r>
              <a:rPr lang="en-US" sz="2400" dirty="0" smtClean="0">
                <a:solidFill>
                  <a:prstClr val="black"/>
                </a:solidFill>
                <a:latin typeface="Arial Rounded MT Bold" pitchFamily="34" charset="0"/>
              </a:rPr>
              <a:t>3.  Intervene with escalating clients using verbal de-escalation techniques.</a:t>
            </a:r>
            <a:endParaRPr lang="en-US" sz="24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387341" indent="-387341"/>
            <a:endParaRPr lang="en-US" sz="3200" dirty="0">
              <a:solidFill>
                <a:prstClr val="black"/>
              </a:solidFill>
              <a:latin typeface="Arial Rounded MT Bold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0" y="279400"/>
            <a:ext cx="6007563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267" b="1" dirty="0">
                <a:latin typeface="Aharoni" pitchFamily="2" charset="-79"/>
                <a:cs typeface="Aharoni" pitchFamily="2" charset="-79"/>
              </a:rPr>
              <a:t>Which position is less aggressive? Why?</a:t>
            </a: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785284" y="6073776"/>
            <a:ext cx="10464800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67">
                <a:solidFill>
                  <a:prstClr val="black"/>
                </a:solidFill>
              </a:rPr>
              <a:t>  </a:t>
            </a:r>
            <a:endParaRPr lang="en-US" sz="1867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6400" y="4445001"/>
            <a:ext cx="11785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3200" b="1" dirty="0">
                <a:solidFill>
                  <a:srgbClr val="336699"/>
                </a:solidFill>
              </a:rPr>
              <a:t>Never turn your back</a:t>
            </a:r>
          </a:p>
          <a:p>
            <a:pPr>
              <a:buFontTx/>
              <a:buChar char="•"/>
            </a:pPr>
            <a:r>
              <a:rPr lang="en-US" sz="3200" b="1" dirty="0">
                <a:solidFill>
                  <a:srgbClr val="336699"/>
                </a:solidFill>
              </a:rPr>
              <a:t>Maintain at least two arms-length distance from a hostile person</a:t>
            </a:r>
          </a:p>
          <a:p>
            <a:pPr marL="222245" indent="-222245">
              <a:buFontTx/>
              <a:buChar char="•"/>
            </a:pPr>
            <a:r>
              <a:rPr lang="en-US" sz="3200" b="1" dirty="0">
                <a:solidFill>
                  <a:srgbClr val="336699"/>
                </a:solidFill>
              </a:rPr>
              <a:t>Casually position yourself behind a barrier such as a sofa, table, or chair</a:t>
            </a: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1625600" y="6412469"/>
            <a:ext cx="1046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prstClr val="black"/>
                </a:solidFill>
              </a:rPr>
              <a:t>University of Iowa School of Social Work: </a:t>
            </a:r>
            <a:r>
              <a:rPr lang="en-US" sz="1600" i="1" dirty="0">
                <a:solidFill>
                  <a:prstClr val="black"/>
                </a:solidFill>
              </a:rPr>
              <a:t>Committed to Excellence Through Supervision</a:t>
            </a:r>
            <a:r>
              <a:rPr lang="en-US" sz="1600" dirty="0">
                <a:solidFill>
                  <a:prstClr val="black"/>
                </a:solidFill>
              </a:rPr>
              <a:t>, 2009.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91200" y="1600201"/>
            <a:ext cx="6197600" cy="2554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67" dirty="0">
                <a:solidFill>
                  <a:srgbClr val="4D4D4D"/>
                </a:solidFill>
              </a:rPr>
              <a:t>Stand at an angle of about 45 degrees, feet hips width apart, one foot in front </a:t>
            </a:r>
          </a:p>
          <a:p>
            <a:pPr marL="380990" indent="-380990">
              <a:buFont typeface="Arial" pitchFamily="34" charset="0"/>
              <a:buChar char="•"/>
              <a:defRPr/>
            </a:pPr>
            <a:r>
              <a:rPr lang="en-US" sz="2667" dirty="0">
                <a:solidFill>
                  <a:srgbClr val="4D4D4D"/>
                </a:solidFill>
              </a:rPr>
              <a:t>Greater balance and mobility </a:t>
            </a:r>
          </a:p>
          <a:p>
            <a:pPr marL="380990" indent="-380990">
              <a:buFont typeface="Arial" pitchFamily="34" charset="0"/>
              <a:buChar char="•"/>
              <a:defRPr/>
            </a:pPr>
            <a:r>
              <a:rPr lang="en-US" sz="2667" dirty="0">
                <a:solidFill>
                  <a:srgbClr val="4D4D4D"/>
                </a:solidFill>
              </a:rPr>
              <a:t>Exposes less of the body as a target</a:t>
            </a:r>
          </a:p>
          <a:p>
            <a:pPr>
              <a:defRPr/>
            </a:pPr>
            <a:r>
              <a:rPr lang="en-US" sz="2667" dirty="0">
                <a:solidFill>
                  <a:srgbClr val="4D4D4D"/>
                </a:solidFill>
              </a:rPr>
              <a:t>Stay far enough away that the other person cannot hit, kick or grab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3" descr="W:\Training Unit\Curriculum\Redesign\Worker Safety\Curriculum Package\Workgroup\45 degree f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95739"/>
            <a:ext cx="5420011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60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 bwMode="auto">
          <a:xfrm>
            <a:off x="148590" y="206059"/>
            <a:ext cx="12683913" cy="1039812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b="1" dirty="0" smtClean="0">
                <a:latin typeface="Aharoni" pitchFamily="2" charset="-79"/>
                <a:cs typeface="Aharoni" pitchFamily="2" charset="-79"/>
              </a:rPr>
              <a:t>‘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Stand by Me’ or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‘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Stand Back’</a:t>
            </a:r>
            <a:r>
              <a:rPr lang="en-US" b="1" dirty="0">
                <a:latin typeface="Arial Black" pitchFamily="34" charset="0"/>
                <a:cs typeface="Aharoni" pitchFamily="2" charset="-79"/>
              </a:rPr>
              <a:t>?</a:t>
            </a:r>
          </a:p>
        </p:txBody>
      </p:sp>
      <p:pic>
        <p:nvPicPr>
          <p:cNvPr id="36868" name="Picture 6" descr="20070403_personal_space_comfort_zo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" y="1846372"/>
            <a:ext cx="6621761" cy="357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CAE51-2D81-47EA-A246-16E0E87702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7"/>
          <p:cNvSpPr txBox="1">
            <a:spLocks/>
          </p:cNvSpPr>
          <p:nvPr/>
        </p:nvSpPr>
        <p:spPr>
          <a:xfrm>
            <a:off x="7501890" y="1615020"/>
            <a:ext cx="44958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smtClean="0">
                <a:solidFill>
                  <a:srgbClr val="4D4D4D"/>
                </a:solidFill>
              </a:rPr>
              <a:t>    	</a:t>
            </a:r>
            <a:r>
              <a:rPr lang="en-US" b="1" smtClean="0">
                <a:solidFill>
                  <a:srgbClr val="800080"/>
                </a:solidFill>
              </a:rPr>
              <a:t>Four Personal Spaces</a:t>
            </a:r>
            <a:endParaRPr lang="en-US" sz="2000" b="1" smtClean="0">
              <a:solidFill>
                <a:srgbClr val="80008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smtClean="0">
                <a:solidFill>
                  <a:srgbClr val="4D4D4D"/>
                </a:solidFill>
              </a:rPr>
              <a:t>Edward Hall, American anthropologist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i="1" smtClean="0">
                <a:solidFill>
                  <a:srgbClr val="4D4D4D"/>
                </a:solidFill>
              </a:rPr>
              <a:t>                           Hidden Dimension</a:t>
            </a:r>
            <a:r>
              <a:rPr lang="en-US" sz="2000" smtClean="0">
                <a:solidFill>
                  <a:srgbClr val="4D4D4D"/>
                </a:solidFill>
              </a:rPr>
              <a:t>, 1966</a:t>
            </a:r>
            <a:r>
              <a:rPr lang="en-US" sz="1800" smtClean="0">
                <a:solidFill>
                  <a:srgbClr val="4D4D4D"/>
                </a:solidFill>
              </a:rPr>
              <a:t>. </a:t>
            </a:r>
            <a:endParaRPr lang="en-US" sz="1800" u="sng" smtClean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smtClean="0">
                <a:solidFill>
                  <a:srgbClr val="800080"/>
                </a:solidFill>
              </a:rPr>
              <a:t>Intimate space</a:t>
            </a:r>
            <a:r>
              <a:rPr lang="en-US" sz="2000" smtClean="0">
                <a:solidFill>
                  <a:srgbClr val="800080"/>
                </a:solidFill>
              </a:rPr>
              <a:t>  </a:t>
            </a:r>
            <a:r>
              <a:rPr lang="en-US" sz="2000" smtClean="0">
                <a:solidFill>
                  <a:srgbClr val="4D4D4D"/>
                </a:solidFill>
              </a:rPr>
              <a:t>- interacting with friends, significant people / hand-shaking, whispering, etc. -- touch to 1.5 feet </a:t>
            </a:r>
          </a:p>
          <a:p>
            <a:pPr>
              <a:lnSpc>
                <a:spcPct val="80000"/>
              </a:lnSpc>
            </a:pPr>
            <a:r>
              <a:rPr lang="en-US" sz="2000" b="1" smtClean="0">
                <a:solidFill>
                  <a:srgbClr val="800080"/>
                </a:solidFill>
              </a:rPr>
              <a:t>Casual space</a:t>
            </a:r>
            <a:r>
              <a:rPr lang="en-US" sz="2000" smtClean="0">
                <a:solidFill>
                  <a:srgbClr val="800080"/>
                </a:solidFill>
              </a:rPr>
              <a:t> </a:t>
            </a:r>
            <a:r>
              <a:rPr lang="en-US" sz="2000" smtClean="0">
                <a:solidFill>
                  <a:srgbClr val="4D4D4D"/>
                </a:solidFill>
              </a:rPr>
              <a:t>- interacting with close friends—1.5 feet to 4 feet </a:t>
            </a:r>
          </a:p>
          <a:p>
            <a:pPr>
              <a:lnSpc>
                <a:spcPct val="80000"/>
              </a:lnSpc>
            </a:pPr>
            <a:r>
              <a:rPr lang="en-US" sz="2000" b="1" smtClean="0">
                <a:solidFill>
                  <a:srgbClr val="800080"/>
                </a:solidFill>
              </a:rPr>
              <a:t>Social space </a:t>
            </a:r>
            <a:r>
              <a:rPr lang="en-US" sz="2000" b="1" smtClean="0">
                <a:solidFill>
                  <a:srgbClr val="4D4D4D"/>
                </a:solidFill>
              </a:rPr>
              <a:t>- </a:t>
            </a:r>
            <a:r>
              <a:rPr lang="en-US" sz="2000" smtClean="0">
                <a:solidFill>
                  <a:srgbClr val="4D4D4D"/>
                </a:solidFill>
              </a:rPr>
              <a:t>interacting with acquaintances—4 feet to 12 feet </a:t>
            </a:r>
          </a:p>
          <a:p>
            <a:pPr>
              <a:lnSpc>
                <a:spcPct val="80000"/>
              </a:lnSpc>
            </a:pPr>
            <a:r>
              <a:rPr lang="en-US" sz="2000" b="1" smtClean="0">
                <a:solidFill>
                  <a:srgbClr val="800080"/>
                </a:solidFill>
              </a:rPr>
              <a:t>Public space</a:t>
            </a:r>
            <a:r>
              <a:rPr lang="en-US" sz="2000" smtClean="0">
                <a:solidFill>
                  <a:srgbClr val="800080"/>
                </a:solidFill>
              </a:rPr>
              <a:t> </a:t>
            </a:r>
            <a:r>
              <a:rPr lang="en-US" sz="2000" smtClean="0">
                <a:solidFill>
                  <a:srgbClr val="4D4D4D"/>
                </a:solidFill>
              </a:rPr>
              <a:t>- interacting with anonymous people—further than 12 feet</a:t>
            </a:r>
            <a:endParaRPr lang="en-US" sz="2000" dirty="0" smtClean="0">
              <a:solidFill>
                <a:srgbClr val="4D4D4D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693352" y="5758515"/>
            <a:ext cx="7056438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800080"/>
                </a:solidFill>
                <a:latin typeface="Berlin Sans FB Demi"/>
              </a:rPr>
              <a:t>CBS </a:t>
            </a:r>
            <a:r>
              <a:rPr lang="en-US" sz="2400" dirty="0" smtClean="0">
                <a:solidFill>
                  <a:srgbClr val="800080"/>
                </a:solidFill>
                <a:latin typeface="Berlin Sans FB Demi"/>
              </a:rPr>
              <a:t>video - The Personal Space Experiment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rgbClr val="336699"/>
                </a:solidFill>
                <a:latin typeface="Berlin Sans FB Demi"/>
                <a:hlinkClick r:id="rId4"/>
              </a:rPr>
              <a:t>http</a:t>
            </a:r>
            <a:r>
              <a:rPr lang="en-US" sz="2400" dirty="0">
                <a:solidFill>
                  <a:srgbClr val="336699"/>
                </a:solidFill>
                <a:latin typeface="Berlin Sans FB Demi"/>
                <a:hlinkClick r:id="rId4"/>
              </a:rPr>
              <a:t>://www.youtube.com/watch?v=eWl5EA6xfgI</a:t>
            </a:r>
            <a:endParaRPr lang="en-US" sz="2400" dirty="0">
              <a:solidFill>
                <a:srgbClr val="336699"/>
              </a:solidFill>
              <a:latin typeface="Berlin Sans FB Demi"/>
            </a:endParaRPr>
          </a:p>
        </p:txBody>
      </p:sp>
    </p:spTree>
    <p:extLst>
      <p:ext uri="{BB962C8B-B14F-4D97-AF65-F5344CB8AC3E}">
        <p14:creationId xmlns:p14="http://schemas.microsoft.com/office/powerpoint/2010/main" val="143476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latin typeface="Aharoni" pitchFamily="2" charset="-79"/>
                <a:cs typeface="Aharoni" pitchFamily="2" charset="-79"/>
              </a:rPr>
              <a:t>Don’t Fence Me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I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n</a:t>
            </a:r>
            <a:r>
              <a:rPr lang="en-US" b="1" dirty="0" smtClean="0">
                <a:latin typeface="Arial Black" pitchFamily="34" charset="0"/>
                <a:cs typeface="Aharoni" pitchFamily="2" charset="-79"/>
              </a:rPr>
              <a:t>!</a:t>
            </a:r>
            <a:endParaRPr lang="en-US" sz="24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7890" name="Content Placeholder 5"/>
          <p:cNvSpPr>
            <a:spLocks noGrp="1"/>
          </p:cNvSpPr>
          <p:nvPr>
            <p:ph idx="1"/>
          </p:nvPr>
        </p:nvSpPr>
        <p:spPr>
          <a:xfrm>
            <a:off x="2844800" y="1498601"/>
            <a:ext cx="8750763" cy="2438399"/>
          </a:xfrm>
        </p:spPr>
        <p:txBody>
          <a:bodyPr/>
          <a:lstStyle/>
          <a:p>
            <a:pPr marL="152396"/>
            <a:r>
              <a:rPr lang="en-US" sz="3733" dirty="0">
                <a:solidFill>
                  <a:srgbClr val="4D4D4D"/>
                </a:solidFill>
              </a:rPr>
              <a:t>Violence-prone individuals perceive the need for a wider territorial space in order to feel comfortable – 5 times the normal physical space.  </a:t>
            </a:r>
          </a:p>
          <a:p>
            <a:pPr marL="152396"/>
            <a:endParaRPr lang="en-US" dirty="0" smtClean="0"/>
          </a:p>
          <a:p>
            <a:pPr marL="152396"/>
            <a:endParaRPr lang="en-US" dirty="0" smtClean="0"/>
          </a:p>
        </p:txBody>
      </p:sp>
      <p:pic>
        <p:nvPicPr>
          <p:cNvPr id="37891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2399" y="3530600"/>
            <a:ext cx="505742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4" descr="C:\Users\juasande\AppData\Local\Microsoft\Windows\Temporary Internet Files\Content.IE5\BRG51TL6\MP90040666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038601"/>
            <a:ext cx="217855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8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Reflection Question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67" dirty="0">
                <a:latin typeface="Arial Rounded MT Bold" pitchFamily="34" charset="0"/>
              </a:rPr>
              <a:t>How might you feel when another person (client, family member, etc.) has different spatial boundaries than you do?  How will you address your own spatial boundaries?</a:t>
            </a:r>
          </a:p>
        </p:txBody>
      </p:sp>
      <p:pic>
        <p:nvPicPr>
          <p:cNvPr id="4" name="Picture 3" descr="Refle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7600" y="4343401"/>
            <a:ext cx="1803400" cy="1993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4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81001"/>
            <a:ext cx="8881533" cy="10398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b="1" dirty="0">
                <a:latin typeface="Aharoni" pitchFamily="2" charset="-79"/>
                <a:cs typeface="Aharoni" pitchFamily="2" charset="-79"/>
              </a:rPr>
              <a:t>It’s not what you say, </a:t>
            </a:r>
            <a:br>
              <a:rPr lang="en-US" b="1" dirty="0">
                <a:latin typeface="Aharoni" pitchFamily="2" charset="-79"/>
                <a:cs typeface="Aharoni" pitchFamily="2" charset="-79"/>
              </a:rPr>
            </a:br>
            <a:r>
              <a:rPr lang="en-US" b="1" dirty="0">
                <a:latin typeface="Aharoni" pitchFamily="2" charset="-79"/>
                <a:cs typeface="Aharoni" pitchFamily="2" charset="-79"/>
              </a:rPr>
              <a:t>but how you say it.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00400" y="1975555"/>
            <a:ext cx="8382000" cy="4297363"/>
          </a:xfrm>
        </p:spPr>
        <p:txBody>
          <a:bodyPr>
            <a:normAutofit fontScale="62500" lnSpcReduction="20000"/>
          </a:bodyPr>
          <a:lstStyle/>
          <a:p>
            <a:pPr marL="114300" indent="0" eaLnBrk="1" hangingPunct="1">
              <a:buFont typeface="Arial" charset="0"/>
              <a:buNone/>
            </a:pPr>
            <a:r>
              <a:rPr lang="en-US" dirty="0" smtClean="0">
                <a:solidFill>
                  <a:srgbClr val="336699"/>
                </a:solidFill>
              </a:rPr>
              <a:t>Tone expresses speaker’s feelings or attitudes. </a:t>
            </a:r>
          </a:p>
          <a:p>
            <a:pPr marL="114300" indent="0" eaLnBrk="1" hangingPunct="1">
              <a:buFont typeface="Arial" charset="0"/>
              <a:buNone/>
            </a:pPr>
            <a:r>
              <a:rPr lang="en-US" dirty="0" smtClean="0">
                <a:solidFill>
                  <a:srgbClr val="336699"/>
                </a:solidFill>
              </a:rPr>
              <a:t>Listener interprets speaker’s message through tone. </a:t>
            </a:r>
          </a:p>
          <a:p>
            <a:pPr marL="114300" indent="0" eaLnBrk="1" hangingPunct="1">
              <a:buNone/>
            </a:pPr>
            <a:r>
              <a:rPr lang="en-US" b="1" dirty="0">
                <a:solidFill>
                  <a:srgbClr val="336699"/>
                </a:solidFill>
              </a:rPr>
              <a:t>38% of communication depends on tone</a:t>
            </a:r>
            <a:endParaRPr lang="en-US" b="1" dirty="0" smtClean="0">
              <a:solidFill>
                <a:srgbClr val="336699"/>
              </a:solidFill>
            </a:endParaRPr>
          </a:p>
          <a:p>
            <a:pPr marL="114300" indent="0" eaLnBrk="1" hangingPunct="1">
              <a:buFont typeface="Arial" charset="0"/>
              <a:buNone/>
            </a:pPr>
            <a:endParaRPr lang="en-US" b="1" dirty="0" smtClean="0">
              <a:solidFill>
                <a:srgbClr val="336699"/>
              </a:solidFill>
            </a:endParaRPr>
          </a:p>
          <a:p>
            <a:pPr marL="114300" indent="0" eaLnBrk="1" hangingPunct="1">
              <a:buFont typeface="Arial" charset="0"/>
              <a:buNone/>
            </a:pPr>
            <a:r>
              <a:rPr lang="en-US" b="1" dirty="0" smtClean="0">
                <a:solidFill>
                  <a:srgbClr val="336699"/>
                </a:solidFill>
              </a:rPr>
              <a:t>Try it! Say the following sentence with different tones. </a:t>
            </a:r>
            <a:r>
              <a:rPr lang="en-US" dirty="0" smtClean="0">
                <a:solidFill>
                  <a:srgbClr val="336699"/>
                </a:solidFill>
              </a:rPr>
              <a:t>	</a:t>
            </a:r>
          </a:p>
          <a:p>
            <a:pPr marL="114300" indent="0" eaLnBrk="1" hangingPunct="1">
              <a:buFont typeface="Arial" charset="0"/>
              <a:buNone/>
            </a:pPr>
            <a:endParaRPr lang="en-US" sz="1200" b="1" dirty="0" smtClean="0">
              <a:solidFill>
                <a:srgbClr val="4D4D4D"/>
              </a:solidFill>
            </a:endParaRPr>
          </a:p>
          <a:p>
            <a:pPr marL="114300" indent="0" eaLnBrk="1" hangingPunct="1">
              <a:buFont typeface="Arial" charset="0"/>
              <a:buNone/>
            </a:pPr>
            <a:r>
              <a:rPr lang="en-US" b="1" dirty="0" smtClean="0">
                <a:solidFill>
                  <a:srgbClr val="4D4D4D"/>
                </a:solidFill>
              </a:rPr>
              <a:t>				</a:t>
            </a:r>
            <a:r>
              <a:rPr lang="en-US" dirty="0" smtClean="0">
                <a:solidFill>
                  <a:srgbClr val="4D4D4D"/>
                </a:solidFill>
              </a:rPr>
              <a:t>1. in a suspicious tone</a:t>
            </a:r>
          </a:p>
          <a:p>
            <a:pPr marL="114300" indent="0" eaLnBrk="1" hangingPunct="1">
              <a:buFont typeface="Arial" charset="0"/>
              <a:buNone/>
            </a:pPr>
            <a:r>
              <a:rPr lang="en-US" dirty="0" smtClean="0">
                <a:solidFill>
                  <a:srgbClr val="4D4D4D"/>
                </a:solidFill>
              </a:rPr>
              <a:t>				2. in a happy tone</a:t>
            </a:r>
          </a:p>
          <a:p>
            <a:pPr marL="114300" indent="0" eaLnBrk="1" hangingPunct="1">
              <a:buFont typeface="Arial" charset="0"/>
              <a:buNone/>
            </a:pPr>
            <a:r>
              <a:rPr lang="en-US" dirty="0" smtClean="0">
                <a:solidFill>
                  <a:srgbClr val="4D4D4D"/>
                </a:solidFill>
              </a:rPr>
              <a:t>				3. in a patronizing tone</a:t>
            </a:r>
          </a:p>
          <a:p>
            <a:pPr marL="114300" indent="0" eaLnBrk="1" hangingPunct="1">
              <a:buFont typeface="Arial" charset="0"/>
              <a:buNone/>
            </a:pPr>
            <a:r>
              <a:rPr lang="en-US" dirty="0" smtClean="0">
                <a:solidFill>
                  <a:srgbClr val="4D4D4D"/>
                </a:solidFill>
              </a:rPr>
              <a:t>				4. in an irritable tone</a:t>
            </a:r>
          </a:p>
          <a:p>
            <a:pPr marL="114300" indent="0" eaLnBrk="1" hangingPunct="1">
              <a:buFont typeface="Arial" charset="0"/>
              <a:buNone/>
            </a:pPr>
            <a:endParaRPr lang="en-US" b="1" dirty="0" smtClean="0"/>
          </a:p>
        </p:txBody>
      </p:sp>
      <p:sp>
        <p:nvSpPr>
          <p:cNvPr id="7" name="Rounded Rectangular Callout 6"/>
          <p:cNvSpPr/>
          <p:nvPr/>
        </p:nvSpPr>
        <p:spPr>
          <a:xfrm>
            <a:off x="4182533" y="4244623"/>
            <a:ext cx="2514600" cy="1895475"/>
          </a:xfrm>
          <a:prstGeom prst="wedgeRoundRectCallout">
            <a:avLst>
              <a:gd name="adj1" fmla="val -5652"/>
              <a:gd name="adj2" fmla="val 7024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“You made it here on time!”</a:t>
            </a:r>
          </a:p>
        </p:txBody>
      </p:sp>
    </p:spTree>
    <p:extLst>
      <p:ext uri="{BB962C8B-B14F-4D97-AF65-F5344CB8AC3E}">
        <p14:creationId xmlns:p14="http://schemas.microsoft.com/office/powerpoint/2010/main" val="19278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 bwMode="auto">
          <a:xfrm>
            <a:off x="2497015" y="138357"/>
            <a:ext cx="9694985" cy="1039812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>
                <a:solidFill>
                  <a:srgbClr val="4D4D4D"/>
                </a:solidFill>
              </a:rPr>
              <a:t>It’s not just </a:t>
            </a:r>
            <a:r>
              <a:rPr lang="en-US" sz="4000" b="1" i="1" dirty="0">
                <a:solidFill>
                  <a:srgbClr val="990033"/>
                </a:solidFill>
              </a:rPr>
              <a:t>what</a:t>
            </a:r>
            <a:r>
              <a:rPr lang="en-US" sz="4000" b="1" dirty="0">
                <a:solidFill>
                  <a:srgbClr val="990033"/>
                </a:solidFill>
              </a:rPr>
              <a:t> </a:t>
            </a:r>
            <a:r>
              <a:rPr lang="en-US" sz="4000" b="1" dirty="0">
                <a:solidFill>
                  <a:srgbClr val="4D4D4D"/>
                </a:solidFill>
              </a:rPr>
              <a:t>you </a:t>
            </a:r>
            <a:r>
              <a:rPr lang="en-US" sz="4000" b="1" dirty="0" smtClean="0">
                <a:solidFill>
                  <a:srgbClr val="4D4D4D"/>
                </a:solidFill>
              </a:rPr>
              <a:t>say, but </a:t>
            </a:r>
            <a:r>
              <a:rPr lang="en-US" sz="4000" b="1" i="1" dirty="0">
                <a:solidFill>
                  <a:srgbClr val="990033"/>
                </a:solidFill>
              </a:rPr>
              <a:t>how</a:t>
            </a:r>
            <a:r>
              <a:rPr lang="en-US" sz="4000" b="1" dirty="0">
                <a:solidFill>
                  <a:srgbClr val="990033"/>
                </a:solidFill>
              </a:rPr>
              <a:t> </a:t>
            </a:r>
            <a:r>
              <a:rPr lang="en-US" sz="4000" b="1" dirty="0">
                <a:solidFill>
                  <a:srgbClr val="4D4D4D"/>
                </a:solidFill>
              </a:rPr>
              <a:t>you say it.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xfrm>
            <a:off x="2977662" y="1447800"/>
            <a:ext cx="8610600" cy="5105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70000"/>
              </a:lnSpc>
            </a:pPr>
            <a:r>
              <a:rPr lang="en-US" b="1" dirty="0" smtClean="0">
                <a:solidFill>
                  <a:srgbClr val="4D4D4D"/>
                </a:solidFill>
              </a:rPr>
              <a:t>Tone</a:t>
            </a:r>
          </a:p>
          <a:p>
            <a:pPr lvl="1">
              <a:lnSpc>
                <a:spcPct val="70000"/>
              </a:lnSpc>
              <a:buFont typeface="Arial" charset="0"/>
              <a:buChar char="–"/>
            </a:pPr>
            <a:r>
              <a:rPr lang="en-US" sz="2300" b="1" dirty="0">
                <a:solidFill>
                  <a:srgbClr val="990033"/>
                </a:solidFill>
              </a:rPr>
              <a:t>Stern</a:t>
            </a:r>
            <a:r>
              <a:rPr lang="en-US" sz="2300" dirty="0">
                <a:solidFill>
                  <a:srgbClr val="4D4D4D"/>
                </a:solidFill>
              </a:rPr>
              <a:t> = confidence, possibly aggression. </a:t>
            </a:r>
          </a:p>
          <a:p>
            <a:pPr lvl="1">
              <a:lnSpc>
                <a:spcPct val="70000"/>
              </a:lnSpc>
              <a:buFont typeface="Arial" charset="0"/>
              <a:buChar char="–"/>
            </a:pPr>
            <a:r>
              <a:rPr lang="en-US" sz="2300" b="1" dirty="0">
                <a:solidFill>
                  <a:srgbClr val="990033"/>
                </a:solidFill>
              </a:rPr>
              <a:t>Timid/wavering</a:t>
            </a:r>
            <a:r>
              <a:rPr lang="en-US" sz="2300" dirty="0">
                <a:solidFill>
                  <a:srgbClr val="4D4D4D"/>
                </a:solidFill>
              </a:rPr>
              <a:t>  = fear, lack of self-assurance </a:t>
            </a:r>
          </a:p>
          <a:p>
            <a:pPr lvl="1">
              <a:lnSpc>
                <a:spcPct val="70000"/>
              </a:lnSpc>
              <a:buFont typeface="Arial" charset="0"/>
              <a:buChar char="–"/>
            </a:pPr>
            <a:r>
              <a:rPr lang="en-US" sz="2300" b="1" dirty="0">
                <a:solidFill>
                  <a:srgbClr val="990033"/>
                </a:solidFill>
              </a:rPr>
              <a:t>Lowere</a:t>
            </a:r>
            <a:r>
              <a:rPr lang="en-US" sz="2300" b="1" dirty="0">
                <a:solidFill>
                  <a:srgbClr val="A50021"/>
                </a:solidFill>
              </a:rPr>
              <a:t>d</a:t>
            </a:r>
            <a:r>
              <a:rPr lang="en-US" sz="2300" dirty="0">
                <a:solidFill>
                  <a:srgbClr val="4D4D4D"/>
                </a:solidFill>
              </a:rPr>
              <a:t> = uncertainty</a:t>
            </a:r>
          </a:p>
          <a:p>
            <a:pPr lvl="1">
              <a:lnSpc>
                <a:spcPct val="70000"/>
              </a:lnSpc>
              <a:buFont typeface="Arial" charset="0"/>
              <a:buChar char="–"/>
            </a:pPr>
            <a:r>
              <a:rPr lang="en-US" sz="2300" b="1" dirty="0">
                <a:solidFill>
                  <a:srgbClr val="990033"/>
                </a:solidFill>
              </a:rPr>
              <a:t>Raised</a:t>
            </a:r>
            <a:r>
              <a:rPr lang="en-US" sz="2300" dirty="0">
                <a:solidFill>
                  <a:srgbClr val="990033"/>
                </a:solidFill>
              </a:rPr>
              <a:t> </a:t>
            </a:r>
            <a:r>
              <a:rPr lang="en-US" sz="2300" dirty="0">
                <a:solidFill>
                  <a:srgbClr val="4D4D4D"/>
                </a:solidFill>
              </a:rPr>
              <a:t>= anger, agitation </a:t>
            </a:r>
          </a:p>
          <a:p>
            <a:pPr marL="411163" lvl="1" indent="0">
              <a:lnSpc>
                <a:spcPct val="70000"/>
              </a:lnSpc>
              <a:buNone/>
            </a:pPr>
            <a:endParaRPr lang="en-US" sz="1100" dirty="0">
              <a:solidFill>
                <a:srgbClr val="4D4D4D"/>
              </a:solidFill>
            </a:endParaRPr>
          </a:p>
          <a:p>
            <a:pPr>
              <a:lnSpc>
                <a:spcPct val="70000"/>
              </a:lnSpc>
            </a:pPr>
            <a:r>
              <a:rPr lang="en-US" b="1" dirty="0" smtClean="0">
                <a:solidFill>
                  <a:srgbClr val="4D4D4D"/>
                </a:solidFill>
              </a:rPr>
              <a:t>Volume</a:t>
            </a:r>
            <a:r>
              <a:rPr lang="en-US" sz="2300" b="1" dirty="0">
                <a:solidFill>
                  <a:srgbClr val="4D4D4D"/>
                </a:solidFill>
              </a:rPr>
              <a:t> </a:t>
            </a:r>
          </a:p>
          <a:p>
            <a:pPr marL="114300">
              <a:lnSpc>
                <a:spcPct val="70000"/>
              </a:lnSpc>
            </a:pPr>
            <a:r>
              <a:rPr lang="en-US" sz="2300" b="1" dirty="0">
                <a:solidFill>
                  <a:srgbClr val="4D4D4D"/>
                </a:solidFill>
              </a:rPr>
              <a:t> </a:t>
            </a:r>
            <a:r>
              <a:rPr lang="en-US" sz="2300" b="1" dirty="0">
                <a:solidFill>
                  <a:srgbClr val="4D4D4D"/>
                </a:solidFill>
              </a:rPr>
              <a:t>    </a:t>
            </a:r>
            <a:r>
              <a:rPr lang="en-US" sz="2300" b="1" dirty="0">
                <a:solidFill>
                  <a:srgbClr val="C00000"/>
                </a:solidFill>
              </a:rPr>
              <a:t>--</a:t>
            </a:r>
            <a:r>
              <a:rPr lang="en-US" sz="2300" b="1" dirty="0">
                <a:solidFill>
                  <a:srgbClr val="4D4D4D"/>
                </a:solidFill>
              </a:rPr>
              <a:t> </a:t>
            </a:r>
            <a:r>
              <a:rPr lang="en-US" sz="2300" b="1" dirty="0">
                <a:solidFill>
                  <a:srgbClr val="990033"/>
                </a:solidFill>
              </a:rPr>
              <a:t>Loud, overpowering </a:t>
            </a:r>
            <a:r>
              <a:rPr lang="en-US" sz="2300" b="1" dirty="0">
                <a:solidFill>
                  <a:srgbClr val="4D4D4D"/>
                </a:solidFill>
              </a:rPr>
              <a:t>=</a:t>
            </a:r>
            <a:r>
              <a:rPr lang="en-US" sz="2300" dirty="0">
                <a:solidFill>
                  <a:srgbClr val="4D4D4D"/>
                </a:solidFill>
              </a:rPr>
              <a:t> authority, unwillingness to hear others</a:t>
            </a:r>
          </a:p>
          <a:p>
            <a:pPr lvl="1">
              <a:lnSpc>
                <a:spcPct val="70000"/>
              </a:lnSpc>
              <a:buFont typeface="Arial" charset="0"/>
              <a:buChar char="–"/>
            </a:pPr>
            <a:r>
              <a:rPr lang="en-US" sz="2300" b="1" dirty="0">
                <a:solidFill>
                  <a:srgbClr val="990033"/>
                </a:solidFill>
              </a:rPr>
              <a:t>Soft, unassuming = </a:t>
            </a:r>
            <a:r>
              <a:rPr lang="en-US" sz="2300" dirty="0">
                <a:solidFill>
                  <a:srgbClr val="4D4D4D"/>
                </a:solidFill>
              </a:rPr>
              <a:t>docility, possibly fear</a:t>
            </a:r>
          </a:p>
          <a:p>
            <a:pPr marL="411163" lvl="1" indent="0">
              <a:lnSpc>
                <a:spcPct val="70000"/>
              </a:lnSpc>
              <a:buNone/>
            </a:pPr>
            <a:endParaRPr lang="en-US" sz="1100" dirty="0">
              <a:solidFill>
                <a:srgbClr val="4D4D4D"/>
              </a:solidFill>
            </a:endParaRPr>
          </a:p>
          <a:p>
            <a:pPr>
              <a:lnSpc>
                <a:spcPct val="70000"/>
              </a:lnSpc>
            </a:pPr>
            <a:r>
              <a:rPr lang="en-US" b="1" dirty="0" smtClean="0">
                <a:solidFill>
                  <a:srgbClr val="4D4D4D"/>
                </a:solidFill>
              </a:rPr>
              <a:t>Rate of speech</a:t>
            </a:r>
            <a:r>
              <a:rPr lang="en-US" dirty="0" smtClean="0">
                <a:solidFill>
                  <a:srgbClr val="4D4D4D"/>
                </a:solidFill>
              </a:rPr>
              <a:t> </a:t>
            </a:r>
          </a:p>
          <a:p>
            <a:pPr lvl="1">
              <a:lnSpc>
                <a:spcPct val="70000"/>
              </a:lnSpc>
              <a:buFont typeface="Arial" charset="0"/>
              <a:buChar char="–"/>
            </a:pPr>
            <a:r>
              <a:rPr lang="en-US" sz="2300" b="1" dirty="0">
                <a:solidFill>
                  <a:srgbClr val="990033"/>
                </a:solidFill>
              </a:rPr>
              <a:t>Slow but rhythmic rate = </a:t>
            </a:r>
            <a:r>
              <a:rPr lang="en-US" sz="2300" dirty="0">
                <a:solidFill>
                  <a:srgbClr val="4D4D4D"/>
                </a:solidFill>
              </a:rPr>
              <a:t>soothing</a:t>
            </a:r>
          </a:p>
          <a:p>
            <a:pPr lvl="1">
              <a:lnSpc>
                <a:spcPct val="70000"/>
              </a:lnSpc>
              <a:buFont typeface="Arial" charset="0"/>
              <a:buChar char="–"/>
            </a:pPr>
            <a:r>
              <a:rPr lang="en-US" sz="2300" b="1" dirty="0">
                <a:solidFill>
                  <a:srgbClr val="990033"/>
                </a:solidFill>
              </a:rPr>
              <a:t>Controlled</a:t>
            </a:r>
            <a:r>
              <a:rPr lang="en-US" sz="2300" dirty="0">
                <a:solidFill>
                  <a:srgbClr val="4D4D4D"/>
                </a:solidFill>
              </a:rPr>
              <a:t>  - both </a:t>
            </a:r>
            <a:r>
              <a:rPr lang="en-US" sz="2300" b="1" dirty="0">
                <a:solidFill>
                  <a:srgbClr val="990033"/>
                </a:solidFill>
              </a:rPr>
              <a:t>calm</a:t>
            </a:r>
            <a:r>
              <a:rPr lang="en-US" sz="2300" dirty="0">
                <a:solidFill>
                  <a:srgbClr val="4D4D4D"/>
                </a:solidFill>
              </a:rPr>
              <a:t> and </a:t>
            </a:r>
            <a:r>
              <a:rPr lang="en-US" sz="2300" b="1" dirty="0">
                <a:solidFill>
                  <a:srgbClr val="990033"/>
                </a:solidFill>
              </a:rPr>
              <a:t>firm</a:t>
            </a:r>
            <a:r>
              <a:rPr lang="en-US" sz="2300" dirty="0">
                <a:solidFill>
                  <a:srgbClr val="4D4D4D"/>
                </a:solidFill>
              </a:rPr>
              <a:t> promote confidence</a:t>
            </a:r>
          </a:p>
          <a:p>
            <a:pPr marL="411163" lvl="1" indent="0">
              <a:lnSpc>
                <a:spcPct val="70000"/>
              </a:lnSpc>
              <a:buNone/>
            </a:pPr>
            <a:endParaRPr lang="en-US" sz="1100" dirty="0">
              <a:solidFill>
                <a:srgbClr val="4D4D4D"/>
              </a:solidFill>
            </a:endParaRPr>
          </a:p>
          <a:p>
            <a:pPr>
              <a:lnSpc>
                <a:spcPct val="70000"/>
              </a:lnSpc>
            </a:pPr>
            <a:r>
              <a:rPr lang="en-US" b="1" dirty="0" smtClean="0">
                <a:solidFill>
                  <a:srgbClr val="4D4D4D"/>
                </a:solidFill>
              </a:rPr>
              <a:t>Politeness</a:t>
            </a:r>
          </a:p>
          <a:p>
            <a:pPr lvl="1">
              <a:lnSpc>
                <a:spcPct val="70000"/>
              </a:lnSpc>
              <a:buFont typeface="Arial" charset="0"/>
              <a:buChar char="–"/>
            </a:pPr>
            <a:r>
              <a:rPr lang="en-US" sz="2300" dirty="0">
                <a:solidFill>
                  <a:srgbClr val="4D4D4D"/>
                </a:solidFill>
              </a:rPr>
              <a:t>Be </a:t>
            </a:r>
            <a:r>
              <a:rPr lang="en-US" sz="2300" b="1" dirty="0">
                <a:solidFill>
                  <a:srgbClr val="990033"/>
                </a:solidFill>
              </a:rPr>
              <a:t>respectfu</a:t>
            </a:r>
            <a:r>
              <a:rPr lang="en-US" sz="2300" b="1" dirty="0">
                <a:solidFill>
                  <a:srgbClr val="C00000"/>
                </a:solidFill>
              </a:rPr>
              <a:t>l</a:t>
            </a:r>
            <a:r>
              <a:rPr lang="en-US" sz="2300" b="1" dirty="0">
                <a:solidFill>
                  <a:srgbClr val="4D4D4D"/>
                </a:solidFill>
              </a:rPr>
              <a:t>.</a:t>
            </a:r>
            <a:r>
              <a:rPr lang="en-US" sz="2300" dirty="0">
                <a:solidFill>
                  <a:srgbClr val="4D4D4D"/>
                </a:solidFill>
              </a:rPr>
              <a:t> No name calling. </a:t>
            </a:r>
          </a:p>
          <a:p>
            <a:pPr lvl="1">
              <a:lnSpc>
                <a:spcPct val="70000"/>
              </a:lnSpc>
              <a:buFont typeface="Arial" charset="0"/>
              <a:buChar char="–"/>
            </a:pPr>
            <a:r>
              <a:rPr lang="en-US" sz="2300" b="1" dirty="0">
                <a:solidFill>
                  <a:srgbClr val="990033"/>
                </a:solidFill>
              </a:rPr>
              <a:t>“Please” </a:t>
            </a:r>
            <a:r>
              <a:rPr lang="en-US" sz="2300" dirty="0">
                <a:solidFill>
                  <a:srgbClr val="4D4D4D"/>
                </a:solidFill>
              </a:rPr>
              <a:t>and </a:t>
            </a:r>
            <a:r>
              <a:rPr lang="en-US" sz="2300" b="1" dirty="0">
                <a:solidFill>
                  <a:srgbClr val="990033"/>
                </a:solidFill>
              </a:rPr>
              <a:t>“thank-you” </a:t>
            </a:r>
            <a:r>
              <a:rPr lang="en-US" sz="2300" dirty="0">
                <a:solidFill>
                  <a:srgbClr val="4D4D4D"/>
                </a:solidFill>
              </a:rPr>
              <a:t>-- </a:t>
            </a:r>
            <a:r>
              <a:rPr lang="en-US" sz="2300" b="1" dirty="0">
                <a:solidFill>
                  <a:srgbClr val="990033"/>
                </a:solidFill>
              </a:rPr>
              <a:t>“Mr.” </a:t>
            </a:r>
            <a:r>
              <a:rPr lang="en-US" sz="2300" dirty="0">
                <a:solidFill>
                  <a:srgbClr val="4D4D4D"/>
                </a:solidFill>
              </a:rPr>
              <a:t>or </a:t>
            </a:r>
            <a:r>
              <a:rPr lang="en-US" sz="2300" b="1" dirty="0">
                <a:solidFill>
                  <a:srgbClr val="990033"/>
                </a:solidFill>
              </a:rPr>
              <a:t>“Ms.” </a:t>
            </a:r>
            <a:r>
              <a:rPr lang="en-US" sz="2300" dirty="0">
                <a:solidFill>
                  <a:srgbClr val="4D4D4D"/>
                </a:solidFill>
              </a:rPr>
              <a:t>indicate respect</a:t>
            </a:r>
            <a:r>
              <a:rPr lang="en-US" sz="2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61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 bwMode="auto">
          <a:xfrm>
            <a:off x="3000375" y="220420"/>
            <a:ext cx="8261350" cy="1039813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l">
              <a:defRPr/>
            </a:pPr>
            <a:r>
              <a:rPr lang="en-US" sz="3100" b="1" i="1" dirty="0">
                <a:solidFill>
                  <a:srgbClr val="990033"/>
                </a:solidFill>
              </a:rPr>
              <a:t>“Handle </a:t>
            </a:r>
            <a:r>
              <a:rPr lang="en-US" sz="3100" b="1" i="1" dirty="0">
                <a:solidFill>
                  <a:srgbClr val="990033"/>
                </a:solidFill>
              </a:rPr>
              <a:t>them carefully, for words </a:t>
            </a:r>
            <a:r>
              <a:rPr lang="en-US" sz="3100" b="1" i="1" dirty="0">
                <a:solidFill>
                  <a:srgbClr val="990033"/>
                </a:solidFill>
              </a:rPr>
              <a:t>have</a:t>
            </a:r>
            <a:br>
              <a:rPr lang="en-US" sz="3100" b="1" i="1" dirty="0">
                <a:solidFill>
                  <a:srgbClr val="990033"/>
                </a:solidFill>
              </a:rPr>
            </a:br>
            <a:r>
              <a:rPr lang="en-US" sz="3100" b="1" i="1" dirty="0">
                <a:solidFill>
                  <a:srgbClr val="990033"/>
                </a:solidFill>
              </a:rPr>
              <a:t> </a:t>
            </a:r>
            <a:r>
              <a:rPr lang="en-US" sz="3100" b="1" i="1" dirty="0">
                <a:solidFill>
                  <a:srgbClr val="990033"/>
                </a:solidFill>
              </a:rPr>
              <a:t> more </a:t>
            </a:r>
            <a:r>
              <a:rPr lang="en-US" sz="3100" b="1" i="1" dirty="0">
                <a:solidFill>
                  <a:srgbClr val="990033"/>
                </a:solidFill>
              </a:rPr>
              <a:t>power than atom bombs</a:t>
            </a:r>
            <a:r>
              <a:rPr lang="en-US" sz="3100" b="1" i="1" dirty="0">
                <a:solidFill>
                  <a:srgbClr val="990033"/>
                </a:solidFill>
              </a:rPr>
              <a:t>.”  </a:t>
            </a:r>
            <a:r>
              <a:rPr lang="en-US" sz="1800" dirty="0">
                <a:solidFill>
                  <a:srgbClr val="990033"/>
                </a:solidFill>
              </a:rPr>
              <a:t>Pearl Strachan, </a:t>
            </a:r>
            <a:br>
              <a:rPr lang="en-US" sz="1800" dirty="0">
                <a:solidFill>
                  <a:srgbClr val="990033"/>
                </a:solidFill>
              </a:rPr>
            </a:br>
            <a:r>
              <a:rPr lang="en-US" sz="1800" b="1" dirty="0">
                <a:solidFill>
                  <a:srgbClr val="990033"/>
                </a:solidFill>
              </a:rPr>
              <a:t> </a:t>
            </a:r>
            <a:r>
              <a:rPr lang="en-US" sz="1800" b="1" dirty="0">
                <a:solidFill>
                  <a:srgbClr val="990033"/>
                </a:solidFill>
              </a:rPr>
              <a:t>                                                                                                      </a:t>
            </a:r>
            <a:r>
              <a:rPr lang="en-US" sz="1800" dirty="0">
                <a:solidFill>
                  <a:srgbClr val="990033"/>
                </a:solidFill>
              </a:rPr>
              <a:t>                           British politician, 1930. 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xfrm>
            <a:off x="3000375" y="1494694"/>
            <a:ext cx="8686800" cy="4373563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>
                <a:solidFill>
                  <a:srgbClr val="4D4D4D"/>
                </a:solidFill>
              </a:rPr>
              <a:t>Do not get loud or </a:t>
            </a:r>
            <a:r>
              <a:rPr lang="en-US" dirty="0" smtClean="0">
                <a:solidFill>
                  <a:srgbClr val="4D4D4D"/>
                </a:solidFill>
              </a:rPr>
              <a:t>yell </a:t>
            </a:r>
            <a:r>
              <a:rPr lang="en-US" dirty="0">
                <a:solidFill>
                  <a:srgbClr val="4D4D4D"/>
                </a:solidFill>
              </a:rPr>
              <a:t>over a screaming person. Wait until he/she takes </a:t>
            </a:r>
            <a:r>
              <a:rPr lang="en-US" dirty="0" smtClean="0">
                <a:solidFill>
                  <a:srgbClr val="4D4D4D"/>
                </a:solidFill>
              </a:rPr>
              <a:t>a breath, speaking </a:t>
            </a:r>
            <a:r>
              <a:rPr lang="en-US" dirty="0">
                <a:solidFill>
                  <a:srgbClr val="4D4D4D"/>
                </a:solidFill>
              </a:rPr>
              <a:t>calmly at </a:t>
            </a:r>
            <a:r>
              <a:rPr lang="en-US" dirty="0" smtClean="0">
                <a:solidFill>
                  <a:srgbClr val="4D4D4D"/>
                </a:solidFill>
              </a:rPr>
              <a:t>normal volume.</a:t>
            </a:r>
          </a:p>
          <a:p>
            <a:pPr>
              <a:defRPr/>
            </a:pPr>
            <a:r>
              <a:rPr lang="en-US" dirty="0" smtClean="0">
                <a:solidFill>
                  <a:srgbClr val="4D4D4D"/>
                </a:solidFill>
              </a:rPr>
              <a:t>Respond simply. Repeat if necessary. Answer informational questions, </a:t>
            </a:r>
            <a:r>
              <a:rPr lang="en-US" dirty="0">
                <a:solidFill>
                  <a:srgbClr val="4D4D4D"/>
                </a:solidFill>
              </a:rPr>
              <a:t>no matter how rudely </a:t>
            </a:r>
            <a:r>
              <a:rPr lang="en-US" dirty="0" smtClean="0">
                <a:solidFill>
                  <a:srgbClr val="4D4D4D"/>
                </a:solidFill>
              </a:rPr>
              <a:t>asked.</a:t>
            </a:r>
          </a:p>
          <a:p>
            <a:pPr marL="114300">
              <a:defRPr/>
            </a:pPr>
            <a:r>
              <a:rPr lang="en-US" dirty="0" smtClean="0"/>
              <a:t>   </a:t>
            </a:r>
            <a:r>
              <a:rPr lang="en-US" i="1" dirty="0" smtClean="0">
                <a:solidFill>
                  <a:srgbClr val="336699"/>
                </a:solidFill>
              </a:rPr>
              <a:t>“</a:t>
            </a:r>
            <a:r>
              <a:rPr lang="en-US" i="1" dirty="0">
                <a:solidFill>
                  <a:srgbClr val="336699"/>
                </a:solidFill>
              </a:rPr>
              <a:t>Why do I fill out these </a:t>
            </a:r>
            <a:r>
              <a:rPr lang="en-US" i="1" dirty="0" smtClean="0">
                <a:solidFill>
                  <a:srgbClr val="336699"/>
                </a:solidFill>
              </a:rPr>
              <a:t>&lt;expletive&gt; forms?”  </a:t>
            </a:r>
          </a:p>
          <a:p>
            <a:pPr marL="114300">
              <a:spcBef>
                <a:spcPts val="0"/>
              </a:spcBef>
              <a:defRPr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4D4D4D"/>
                </a:solidFill>
              </a:rPr>
              <a:t>This is a </a:t>
            </a:r>
            <a:r>
              <a:rPr lang="en-US" dirty="0">
                <a:solidFill>
                  <a:srgbClr val="4D4D4D"/>
                </a:solidFill>
              </a:rPr>
              <a:t>real information-seeking question</a:t>
            </a:r>
            <a:r>
              <a:rPr lang="en-US" dirty="0" smtClean="0">
                <a:solidFill>
                  <a:srgbClr val="4D4D4D"/>
                </a:solidFill>
              </a:rPr>
              <a:t>.</a:t>
            </a:r>
          </a:p>
          <a:p>
            <a:pPr marL="114300">
              <a:spcBef>
                <a:spcPts val="0"/>
              </a:spcBef>
              <a:defRPr/>
            </a:pPr>
            <a:endParaRPr lang="en-US" sz="1100" dirty="0">
              <a:solidFill>
                <a:srgbClr val="4D4D4D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rgbClr val="4D4D4D"/>
                </a:solidFill>
              </a:rPr>
              <a:t> </a:t>
            </a:r>
            <a:r>
              <a:rPr lang="en-US" dirty="0" smtClean="0">
                <a:solidFill>
                  <a:srgbClr val="4D4D4D"/>
                </a:solidFill>
              </a:rPr>
              <a:t> Do </a:t>
            </a:r>
            <a:r>
              <a:rPr lang="en-US" dirty="0">
                <a:solidFill>
                  <a:srgbClr val="4D4D4D"/>
                </a:solidFill>
              </a:rPr>
              <a:t>not answer abusive </a:t>
            </a:r>
            <a:r>
              <a:rPr lang="en-US" dirty="0" smtClean="0">
                <a:solidFill>
                  <a:srgbClr val="4D4D4D"/>
                </a:solidFill>
              </a:rPr>
              <a:t>questions.</a:t>
            </a:r>
          </a:p>
          <a:p>
            <a:pPr marL="114300">
              <a:defRPr/>
            </a:pPr>
            <a:r>
              <a:rPr lang="en-US" dirty="0" smtClean="0"/>
              <a:t>   </a:t>
            </a:r>
            <a:r>
              <a:rPr lang="en-US" i="1" dirty="0" smtClean="0">
                <a:solidFill>
                  <a:srgbClr val="336699"/>
                </a:solidFill>
              </a:rPr>
              <a:t>“</a:t>
            </a:r>
            <a:r>
              <a:rPr lang="en-US" i="1" dirty="0">
                <a:solidFill>
                  <a:srgbClr val="336699"/>
                </a:solidFill>
              </a:rPr>
              <a:t>Why are all </a:t>
            </a:r>
            <a:r>
              <a:rPr lang="en-US" i="1" dirty="0" smtClean="0">
                <a:solidFill>
                  <a:srgbClr val="336699"/>
                </a:solidFill>
              </a:rPr>
              <a:t>DCS employees such &lt;expletives&gt;?”</a:t>
            </a:r>
          </a:p>
          <a:p>
            <a:pPr marL="114300">
              <a:defRPr/>
            </a:pPr>
            <a:endParaRPr lang="en-US" sz="1000" i="1" dirty="0">
              <a:solidFill>
                <a:srgbClr val="6699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4D4D4D"/>
                </a:solidFill>
              </a:rPr>
              <a:t>Help client talk out angry feelings rather than act on them. </a:t>
            </a:r>
          </a:p>
        </p:txBody>
      </p:sp>
      <p:pic>
        <p:nvPicPr>
          <p:cNvPr id="40963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5675" y="5128795"/>
            <a:ext cx="2190750" cy="147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48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637" y="274639"/>
            <a:ext cx="8953963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400" b="1" dirty="0">
                <a:latin typeface="Aharoni" pitchFamily="2" charset="-79"/>
                <a:cs typeface="Aharoni" pitchFamily="2" charset="-79"/>
              </a:rPr>
              <a:t>Verbal De-Escalation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9200" y="1752601"/>
            <a:ext cx="8229600" cy="4373563"/>
          </a:xfrm>
        </p:spPr>
        <p:txBody>
          <a:bodyPr>
            <a:normAutofit/>
          </a:bodyPr>
          <a:lstStyle/>
          <a:p>
            <a:pPr marL="387341" indent="-38734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3733" dirty="0">
                <a:solidFill>
                  <a:srgbClr val="336699"/>
                </a:solidFill>
                <a:latin typeface="Arial Rounded MT Bold" pitchFamily="34" charset="0"/>
              </a:rPr>
              <a:t>Do Not Be Defensive</a:t>
            </a:r>
          </a:p>
          <a:p>
            <a:pPr marL="387341" indent="-38734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3733" dirty="0">
                <a:solidFill>
                  <a:srgbClr val="336699"/>
                </a:solidFill>
                <a:latin typeface="Arial Rounded MT Bold" pitchFamily="34" charset="0"/>
              </a:rPr>
              <a:t>Be Honest</a:t>
            </a:r>
          </a:p>
          <a:p>
            <a:pPr marL="387341" indent="-38734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3733" dirty="0">
                <a:solidFill>
                  <a:srgbClr val="336699"/>
                </a:solidFill>
                <a:latin typeface="Arial Rounded MT Bold" pitchFamily="34" charset="0"/>
              </a:rPr>
              <a:t>Explain Limits and Rules</a:t>
            </a:r>
          </a:p>
          <a:p>
            <a:pPr marL="387341" indent="-38734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3733" dirty="0">
                <a:solidFill>
                  <a:srgbClr val="336699"/>
                </a:solidFill>
                <a:latin typeface="Arial Rounded MT Bold" pitchFamily="34" charset="0"/>
              </a:rPr>
              <a:t>Be Respectful</a:t>
            </a:r>
          </a:p>
          <a:p>
            <a:pPr marL="387341" indent="-38734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3733" dirty="0">
                <a:solidFill>
                  <a:srgbClr val="336699"/>
                </a:solidFill>
                <a:latin typeface="Arial Rounded MT Bold" pitchFamily="34" charset="0"/>
              </a:rPr>
              <a:t>Empathize with Feelings, Not Behaviors</a:t>
            </a:r>
          </a:p>
          <a:p>
            <a:pPr marL="387341" indent="-38734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3733" dirty="0">
                <a:solidFill>
                  <a:srgbClr val="336699"/>
                </a:solidFill>
                <a:latin typeface="Arial Rounded MT Bold" pitchFamily="34" charset="0"/>
              </a:rPr>
              <a:t>Suggest Alternatives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7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0" y="381001"/>
            <a:ext cx="6502400" cy="10398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133" b="1" dirty="0">
                <a:latin typeface="Aharoni" pitchFamily="2" charset="-79"/>
                <a:cs typeface="Aharoni" pitchFamily="2" charset="-79"/>
              </a:rPr>
              <a:t>The First and Only </a:t>
            </a:r>
            <a:br>
              <a:rPr lang="en-US" sz="4133" b="1" dirty="0">
                <a:latin typeface="Aharoni" pitchFamily="2" charset="-79"/>
                <a:cs typeface="Aharoni" pitchFamily="2" charset="-79"/>
              </a:rPr>
            </a:br>
            <a:r>
              <a:rPr lang="en-US" sz="4133" b="1" dirty="0">
                <a:latin typeface="Aharoni" pitchFamily="2" charset="-79"/>
                <a:cs typeface="Aharoni" pitchFamily="2" charset="-79"/>
              </a:rPr>
              <a:t>De-Escalation Objective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1201" y="2717800"/>
            <a:ext cx="4511959" cy="252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299201" y="1295401"/>
            <a:ext cx="5384799" cy="5262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3733" dirty="0">
              <a:solidFill>
                <a:srgbClr val="4D4D4D"/>
              </a:solidFill>
            </a:endParaRPr>
          </a:p>
          <a:p>
            <a:pPr>
              <a:defRPr/>
            </a:pPr>
            <a:r>
              <a:rPr lang="en-US" sz="3733" dirty="0">
                <a:solidFill>
                  <a:srgbClr val="4D4D4D"/>
                </a:solidFill>
                <a:latin typeface="Arial Rounded MT Bold" pitchFamily="34" charset="0"/>
              </a:rPr>
              <a:t>Reduce the level of anxiety to encourage the possibility for discussion</a:t>
            </a:r>
            <a:r>
              <a:rPr lang="en-US" sz="3733" dirty="0">
                <a:solidFill>
                  <a:srgbClr val="4D4D4D"/>
                </a:solidFill>
              </a:rPr>
              <a:t>. </a:t>
            </a:r>
          </a:p>
          <a:p>
            <a:pPr algn="ctr">
              <a:defRPr/>
            </a:pPr>
            <a:endParaRPr lang="en-US" sz="3733" dirty="0">
              <a:solidFill>
                <a:srgbClr val="4D4D4D"/>
              </a:solidFill>
            </a:endParaRPr>
          </a:p>
          <a:p>
            <a:pPr>
              <a:defRPr/>
            </a:pPr>
            <a:r>
              <a:rPr lang="en-US" sz="3733" dirty="0">
                <a:solidFill>
                  <a:srgbClr val="4D4D4D"/>
                </a:solidFill>
                <a:latin typeface="Arial Rounded MT Bold" pitchFamily="34" charset="0"/>
              </a:rPr>
              <a:t>Reasoning with an enraged person is not possible. 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8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279400"/>
            <a:ext cx="9144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400" b="1" dirty="0">
                <a:latin typeface="Aharoni" pitchFamily="2" charset="-79"/>
                <a:cs typeface="Aharoni" pitchFamily="2" charset="-79"/>
              </a:rPr>
              <a:t>Use Minimal Encouragers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761981" indent="-609585">
              <a:lnSpc>
                <a:spcPct val="150000"/>
              </a:lnSpc>
              <a:buFont typeface="Candara" pitchFamily="34" charset="0"/>
              <a:buAutoNum type="arabicPeriod"/>
            </a:pPr>
            <a:r>
              <a:rPr lang="en-US" dirty="0" smtClean="0">
                <a:solidFill>
                  <a:srgbClr val="4D4D4D"/>
                </a:solidFill>
              </a:rPr>
              <a:t>Brief nonverbal statements (positive head nodding)</a:t>
            </a:r>
          </a:p>
          <a:p>
            <a:pPr marL="761981" indent="-609585">
              <a:lnSpc>
                <a:spcPct val="150000"/>
              </a:lnSpc>
              <a:buFont typeface="Candara" pitchFamily="34" charset="0"/>
              <a:buAutoNum type="arabicPeriod"/>
            </a:pPr>
            <a:r>
              <a:rPr lang="en-US" dirty="0" smtClean="0">
                <a:solidFill>
                  <a:srgbClr val="4D4D4D"/>
                </a:solidFill>
              </a:rPr>
              <a:t>Simple verbal responses</a:t>
            </a:r>
          </a:p>
          <a:p>
            <a:pPr marL="761981" indent="-609585">
              <a:lnSpc>
                <a:spcPct val="80000"/>
              </a:lnSpc>
            </a:pPr>
            <a:r>
              <a:rPr lang="en-US" dirty="0" smtClean="0">
                <a:solidFill>
                  <a:srgbClr val="4D4D4D"/>
                </a:solidFill>
              </a:rPr>
              <a:t>        - </a:t>
            </a:r>
            <a:r>
              <a:rPr lang="en-US" i="1" dirty="0" smtClean="0">
                <a:solidFill>
                  <a:srgbClr val="336699"/>
                </a:solidFill>
              </a:rPr>
              <a:t>Okay</a:t>
            </a:r>
          </a:p>
          <a:p>
            <a:pPr marL="761981" indent="-609585">
              <a:lnSpc>
                <a:spcPct val="80000"/>
              </a:lnSpc>
            </a:pPr>
            <a:r>
              <a:rPr lang="en-US" i="1" dirty="0" smtClean="0">
                <a:solidFill>
                  <a:srgbClr val="336699"/>
                </a:solidFill>
              </a:rPr>
              <a:t>        - Uh-huh</a:t>
            </a:r>
          </a:p>
          <a:p>
            <a:pPr marL="761981" indent="-609585">
              <a:lnSpc>
                <a:spcPct val="80000"/>
              </a:lnSpc>
            </a:pPr>
            <a:r>
              <a:rPr lang="en-US" i="1" dirty="0" smtClean="0">
                <a:solidFill>
                  <a:srgbClr val="336699"/>
                </a:solidFill>
              </a:rPr>
              <a:t>        - I see</a:t>
            </a:r>
          </a:p>
          <a:p>
            <a:pPr marL="761981" indent="-609585">
              <a:lnSpc>
                <a:spcPct val="80000"/>
              </a:lnSpc>
            </a:pPr>
            <a:r>
              <a:rPr lang="en-US" i="1" dirty="0" smtClean="0">
                <a:solidFill>
                  <a:srgbClr val="336699"/>
                </a:solidFill>
              </a:rPr>
              <a:t>        - I am listening</a:t>
            </a:r>
            <a:endParaRPr lang="en-US" dirty="0" smtClean="0">
              <a:solidFill>
                <a:srgbClr val="336699"/>
              </a:solidFill>
            </a:endParaRPr>
          </a:p>
          <a:p>
            <a:pPr marL="761981" indent="-609585">
              <a:lnSpc>
                <a:spcPct val="80000"/>
              </a:lnSpc>
            </a:pPr>
            <a:endParaRPr lang="en-US" dirty="0" smtClean="0"/>
          </a:p>
          <a:p>
            <a:pPr marL="148163" indent="4233">
              <a:lnSpc>
                <a:spcPct val="80000"/>
              </a:lnSpc>
            </a:pPr>
            <a:r>
              <a:rPr lang="en-US" dirty="0" smtClean="0">
                <a:solidFill>
                  <a:srgbClr val="4D4D4D"/>
                </a:solidFill>
              </a:rPr>
              <a:t>Minimal encouragers demonstrate to the person that you are listening and paying attention, without stalling the dialogue or creating an undue interruption. </a:t>
            </a:r>
          </a:p>
          <a:p>
            <a:pPr marL="761981" indent="-609585">
              <a:lnSpc>
                <a:spcPct val="80000"/>
              </a:lnSpc>
            </a:pPr>
            <a:endParaRPr lang="en-US" sz="2667" dirty="0"/>
          </a:p>
        </p:txBody>
      </p:sp>
      <p:pic>
        <p:nvPicPr>
          <p:cNvPr id="46083" name="Picture 5" descr="C:\Users\juasande\AppData\Local\Microsoft\Windows\Temporary Internet Files\Content.IE5\BRG51TL6\MP90038553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9201" y="2209800"/>
            <a:ext cx="2190751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2641600" y="6070601"/>
            <a:ext cx="934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prstClr val="black"/>
                </a:solidFill>
              </a:rPr>
              <a:t>Asheville, NC Law Enforcement Academy: </a:t>
            </a:r>
            <a:r>
              <a:rPr lang="en-US" sz="1600" i="1" dirty="0">
                <a:solidFill>
                  <a:prstClr val="black"/>
                </a:solidFill>
              </a:rPr>
              <a:t>Crisis Intervention Team Training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ppt</a:t>
            </a:r>
            <a:r>
              <a:rPr lang="en-US" sz="1600" dirty="0">
                <a:solidFill>
                  <a:prstClr val="black"/>
                </a:solidFill>
              </a:rPr>
              <a:t>, 2010. Retrieved 28 February 2012 from http://</a:t>
            </a:r>
            <a:r>
              <a:rPr lang="en-US" sz="1600" i="1" dirty="0">
                <a:solidFill>
                  <a:prstClr val="black"/>
                </a:solidFill>
              </a:rPr>
              <a:t>naminc.org/nn/blet/bunc-de-escalation.ppt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r" eaLnBrk="1" hangingPunct="1">
              <a:defRPr/>
            </a:pPr>
            <a:r>
              <a:rPr lang="en-US" sz="4267" b="1" dirty="0"/>
              <a:t/>
            </a:r>
            <a:br>
              <a:rPr lang="en-US" sz="4267" b="1" dirty="0"/>
            </a:br>
            <a:r>
              <a:rPr lang="en-US" sz="5333" b="1" dirty="0">
                <a:latin typeface="Aharoni" pitchFamily="2" charset="-79"/>
                <a:cs typeface="Aharoni" pitchFamily="2" charset="-79"/>
              </a:rPr>
              <a:t>Crossing the Line </a:t>
            </a:r>
            <a:br>
              <a:rPr lang="en-US" sz="5333" b="1" dirty="0">
                <a:latin typeface="Aharoni" pitchFamily="2" charset="-79"/>
                <a:cs typeface="Aharoni" pitchFamily="2" charset="-79"/>
              </a:rPr>
            </a:br>
            <a:r>
              <a:rPr lang="en-US" sz="5333" b="1" dirty="0">
                <a:latin typeface="Aharoni" pitchFamily="2" charset="-79"/>
                <a:cs typeface="Aharoni" pitchFamily="2" charset="-79"/>
              </a:rPr>
              <a:t>into Crisis Situations</a:t>
            </a:r>
            <a:r>
              <a:rPr lang="en-US" sz="5333" b="1" dirty="0">
                <a:solidFill>
                  <a:srgbClr val="336699"/>
                </a:solidFill>
              </a:rPr>
              <a:t/>
            </a:r>
            <a:br>
              <a:rPr lang="en-US" sz="5333" b="1" dirty="0">
                <a:solidFill>
                  <a:srgbClr val="336699"/>
                </a:solidFill>
              </a:rPr>
            </a:br>
            <a:r>
              <a:rPr lang="en-US" sz="4133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06400" y="1752601"/>
            <a:ext cx="11480800" cy="43735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3733" i="1" dirty="0">
                <a:solidFill>
                  <a:srgbClr val="4D4D4D"/>
                </a:solidFill>
              </a:rPr>
              <a:t>It is important to develop strategies for ensuring personal safety in potentially problematic situations. </a:t>
            </a:r>
            <a:endParaRPr lang="en-US" sz="3733" dirty="0">
              <a:solidFill>
                <a:srgbClr val="4D4D4D"/>
              </a:solidFill>
            </a:endParaRPr>
          </a:p>
        </p:txBody>
      </p:sp>
      <p:pic>
        <p:nvPicPr>
          <p:cNvPr id="16387" name="Picture 4" descr="MC90005695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1" y="2514601"/>
            <a:ext cx="291676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1317488008-thermome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733801"/>
            <a:ext cx="2743200" cy="273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62400" y="4870609"/>
            <a:ext cx="7823200" cy="21850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733" dirty="0">
                <a:solidFill>
                  <a:srgbClr val="4D4D4D"/>
                </a:solidFill>
              </a:rPr>
              <a:t>In any conflict, you have a </a:t>
            </a:r>
            <a:r>
              <a:rPr lang="en-GB" sz="3733" dirty="0">
                <a:solidFill>
                  <a:srgbClr val="4D4D4D"/>
                </a:solidFill>
              </a:rPr>
              <a:t>choice </a:t>
            </a:r>
          </a:p>
          <a:p>
            <a:pPr marL="380990" indent="-380990">
              <a:buFont typeface="Wingdings" pitchFamily="2" charset="2"/>
              <a:buChar char="ü"/>
              <a:defRPr/>
            </a:pPr>
            <a:r>
              <a:rPr lang="en-GB" sz="3733" b="1" dirty="0">
                <a:solidFill>
                  <a:srgbClr val="990033"/>
                </a:solidFill>
              </a:rPr>
              <a:t>Escalate the incident further </a:t>
            </a:r>
          </a:p>
          <a:p>
            <a:pPr marL="380990" indent="-380990">
              <a:buFont typeface="Wingdings" pitchFamily="2" charset="2"/>
              <a:buChar char="ü"/>
              <a:defRPr/>
            </a:pPr>
            <a:r>
              <a:rPr lang="en-GB" sz="3733" b="1" dirty="0">
                <a:solidFill>
                  <a:srgbClr val="9BBB59">
                    <a:lumMod val="75000"/>
                  </a:srgbClr>
                </a:solidFill>
              </a:rPr>
              <a:t>De-escalate the situation</a:t>
            </a:r>
            <a:r>
              <a:rPr lang="en-GB" sz="2667" b="1" dirty="0">
                <a:solidFill>
                  <a:srgbClr val="9BBB59">
                    <a:lumMod val="75000"/>
                  </a:srgbClr>
                </a:solidFill>
              </a:rPr>
              <a:t>.</a:t>
            </a:r>
            <a:endParaRPr lang="en-US" sz="3200" b="1" dirty="0">
              <a:solidFill>
                <a:srgbClr val="9BBB59">
                  <a:lumMod val="75000"/>
                </a:srgbClr>
              </a:solidFill>
            </a:endParaRPr>
          </a:p>
          <a:p>
            <a:pPr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3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9"/>
            <a:ext cx="9448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7200" b="1" dirty="0">
                <a:latin typeface="Aharoni" pitchFamily="2" charset="-79"/>
                <a:cs typeface="Aharoni" pitchFamily="2" charset="-79"/>
              </a:rPr>
              <a:t>Demonstrate Reflecting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037" y="2108202"/>
            <a:ext cx="8750763" cy="33527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733" dirty="0">
                <a:solidFill>
                  <a:srgbClr val="4D4D4D"/>
                </a:solidFill>
              </a:rPr>
              <a:t>Show evidence of active listening by </a:t>
            </a:r>
            <a:r>
              <a:rPr lang="en-US" sz="3733" dirty="0">
                <a:solidFill>
                  <a:srgbClr val="336699"/>
                </a:solidFill>
              </a:rPr>
              <a:t>repeating what the person has said. </a:t>
            </a:r>
          </a:p>
          <a:p>
            <a:pPr marL="152396">
              <a:defRPr/>
            </a:pPr>
            <a:endParaRPr lang="en-US" sz="3733" dirty="0">
              <a:solidFill>
                <a:srgbClr val="336699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3733" dirty="0">
                <a:solidFill>
                  <a:srgbClr val="4D4D4D"/>
                </a:solidFill>
              </a:rPr>
              <a:t>These statements should be </a:t>
            </a:r>
            <a:r>
              <a:rPr lang="en-US" sz="3733" dirty="0">
                <a:solidFill>
                  <a:srgbClr val="336699"/>
                </a:solidFill>
              </a:rPr>
              <a:t>brief. </a:t>
            </a:r>
            <a:r>
              <a:rPr lang="en-US" sz="3733" dirty="0">
                <a:solidFill>
                  <a:srgbClr val="4D4D4D"/>
                </a:solidFill>
              </a:rPr>
              <a:t>Do not interrupt the agitated person. </a:t>
            </a:r>
          </a:p>
          <a:p>
            <a:pPr marL="152396">
              <a:defRPr/>
            </a:pPr>
            <a:endParaRPr lang="en-US" sz="1867" dirty="0">
              <a:solidFill>
                <a:srgbClr val="4D4D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5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6400" b="1" dirty="0"/>
              <a:t>Open-Ended Questions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61422" indent="-461422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4D4D4D"/>
                </a:solidFill>
              </a:rPr>
              <a:t>Use phrases like ‘Tell me about’ or ‘What do you think’</a:t>
            </a:r>
          </a:p>
          <a:p>
            <a:pPr marL="461422" indent="-461422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4D4D4D"/>
                </a:solidFill>
              </a:rPr>
              <a:t>A</a:t>
            </a:r>
            <a:r>
              <a:rPr lang="en-US" dirty="0">
                <a:solidFill>
                  <a:srgbClr val="4D4D4D"/>
                </a:solidFill>
              </a:rPr>
              <a:t>llow you to get more information</a:t>
            </a:r>
          </a:p>
          <a:p>
            <a:pPr marL="461422" indent="-461422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4D4D4D"/>
                </a:solidFill>
              </a:rPr>
              <a:t>A</a:t>
            </a:r>
            <a:r>
              <a:rPr lang="en-US" dirty="0">
                <a:solidFill>
                  <a:srgbClr val="4D4D4D"/>
                </a:solidFill>
              </a:rPr>
              <a:t>llow you to assess whether the situation is potentially dangerous to you</a:t>
            </a:r>
          </a:p>
          <a:p>
            <a:pPr marL="461422" indent="-461422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4D4D4D"/>
                </a:solidFill>
              </a:rPr>
              <a:t>A</a:t>
            </a:r>
            <a:r>
              <a:rPr lang="en-US" dirty="0">
                <a:solidFill>
                  <a:srgbClr val="4D4D4D"/>
                </a:solidFill>
              </a:rPr>
              <a:t>llow you to assess whether the person is rational</a:t>
            </a:r>
          </a:p>
          <a:p>
            <a:endParaRPr lang="en-US" dirty="0"/>
          </a:p>
        </p:txBody>
      </p:sp>
      <p:pic>
        <p:nvPicPr>
          <p:cNvPr id="48131" name="Picture 5" descr="C:\Users\juasande\AppData\Local\Microsoft\Windows\Temporary Internet Files\Content.IE5\67BPND0M\MC9003841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6801" y="5054600"/>
            <a:ext cx="1818105" cy="161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3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Reflection Question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Can you think of a time when someone supported you by asking these types of questions?</a:t>
            </a:r>
          </a:p>
          <a:p>
            <a:pPr algn="ctr"/>
            <a:endParaRPr lang="en-US" dirty="0">
              <a:latin typeface="Arial Rounded MT Bold" pitchFamily="34" charset="0"/>
            </a:endParaRPr>
          </a:p>
        </p:txBody>
      </p:sp>
      <p:pic>
        <p:nvPicPr>
          <p:cNvPr id="4" name="Picture 3" descr="Refle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9200" y="4445001"/>
            <a:ext cx="1803400" cy="1993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18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16048"/>
            <a:ext cx="10363200" cy="1106553"/>
          </a:xfrm>
        </p:spPr>
        <p:txBody>
          <a:bodyPr>
            <a:noAutofit/>
          </a:bodyPr>
          <a:lstStyle/>
          <a:p>
            <a:r>
              <a:rPr lang="en-US" sz="8000" dirty="0">
                <a:latin typeface="Aharoni" pitchFamily="2" charset="-79"/>
                <a:cs typeface="Aharoni" pitchFamily="2" charset="-79"/>
              </a:rPr>
              <a:t>Verbal</a:t>
            </a:r>
            <a:br>
              <a:rPr lang="en-US" sz="8000" dirty="0">
                <a:latin typeface="Aharoni" pitchFamily="2" charset="-79"/>
                <a:cs typeface="Aharoni" pitchFamily="2" charset="-79"/>
              </a:rPr>
            </a:br>
            <a:r>
              <a:rPr lang="en-US" sz="8000" dirty="0">
                <a:latin typeface="Aharoni" pitchFamily="2" charset="-79"/>
                <a:cs typeface="Aharoni" pitchFamily="2" charset="-79"/>
              </a:rPr>
              <a:t>De-Escalation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5249798"/>
            <a:ext cx="10363200" cy="11065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6400" dirty="0" smtClean="0">
                <a:solidFill>
                  <a:prstClr val="white"/>
                </a:solidFill>
                <a:cs typeface="Aharoni" pitchFamily="2" charset="-79"/>
              </a:rPr>
              <a:t>Thank you for participating!</a:t>
            </a:r>
            <a:endParaRPr lang="en-US" sz="6400" dirty="0">
              <a:solidFill>
                <a:prstClr val="white"/>
              </a:solidFill>
              <a:cs typeface="Aharoni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5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r" eaLnBrk="1" hangingPunct="1"/>
            <a:r>
              <a:rPr lang="en-US" sz="6400" b="1" dirty="0">
                <a:latin typeface="Aharoni" pitchFamily="2" charset="-79"/>
                <a:cs typeface="Aharoni" pitchFamily="2" charset="-79"/>
              </a:rPr>
              <a:t>How do you </a:t>
            </a:r>
            <a:br>
              <a:rPr lang="en-US" sz="6400" b="1" dirty="0">
                <a:latin typeface="Aharoni" pitchFamily="2" charset="-79"/>
                <a:cs typeface="Aharoni" pitchFamily="2" charset="-79"/>
              </a:rPr>
            </a:br>
            <a:r>
              <a:rPr lang="en-US" sz="6400" b="1" dirty="0">
                <a:latin typeface="Aharoni" pitchFamily="2" charset="-79"/>
                <a:cs typeface="Aharoni" pitchFamily="2" charset="-79"/>
              </a:rPr>
              <a:t>manage conflict?</a:t>
            </a: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xfrm>
            <a:off x="304800" y="1752601"/>
            <a:ext cx="11582400" cy="4373563"/>
          </a:xfrm>
        </p:spPr>
        <p:txBody>
          <a:bodyPr>
            <a:normAutofit lnSpcReduction="10000"/>
          </a:bodyPr>
          <a:lstStyle/>
          <a:p>
            <a:pPr marL="152396">
              <a:defRPr/>
            </a:pPr>
            <a:r>
              <a:rPr lang="en-US" dirty="0" smtClean="0">
                <a:solidFill>
                  <a:srgbClr val="4D4D4D"/>
                </a:solidFill>
                <a:latin typeface="Arial Rounded MT Bold" pitchFamily="34" charset="0"/>
              </a:rPr>
              <a:t>Personal strategy for managing conflict:</a:t>
            </a:r>
          </a:p>
          <a:p>
            <a:pPr marL="535504" indent="-535504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4D4D4D"/>
                </a:solidFill>
              </a:rPr>
              <a:t>Is learned in childhood</a:t>
            </a:r>
          </a:p>
          <a:p>
            <a:pPr marL="535504" indent="-535504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4D4D4D"/>
                </a:solidFill>
              </a:rPr>
              <a:t>Functions automatically</a:t>
            </a:r>
          </a:p>
          <a:p>
            <a:pPr marL="535504" indent="-535504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4D4D4D"/>
                </a:solidFill>
              </a:rPr>
              <a:t>Defaults to doing what comes naturally</a:t>
            </a:r>
          </a:p>
          <a:p>
            <a:pPr marL="152396" algn="ctr">
              <a:defRPr/>
            </a:pPr>
            <a:r>
              <a:rPr lang="en-US" sz="3733" b="1" dirty="0">
                <a:solidFill>
                  <a:srgbClr val="336699"/>
                </a:solidFill>
              </a:rPr>
              <a:t>Your safety may depend on your </a:t>
            </a:r>
          </a:p>
          <a:p>
            <a:pPr marL="152396" algn="ctr">
              <a:defRPr/>
            </a:pPr>
            <a:r>
              <a:rPr lang="en-US" sz="3733" b="1" dirty="0">
                <a:solidFill>
                  <a:srgbClr val="336699"/>
                </a:solidFill>
              </a:rPr>
              <a:t>conflict management style.    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67" y="407989"/>
            <a:ext cx="11218333" cy="1039812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en-US" sz="4800" b="1" dirty="0">
                <a:latin typeface="Aharoni" pitchFamily="2" charset="-79"/>
                <a:cs typeface="Aharoni" pitchFamily="2" charset="-79"/>
              </a:rPr>
              <a:t>Your Personal Conflict </a:t>
            </a:r>
            <a:br>
              <a:rPr lang="en-US" sz="4800" b="1" dirty="0">
                <a:latin typeface="Aharoni" pitchFamily="2" charset="-79"/>
                <a:cs typeface="Aharoni" pitchFamily="2" charset="-79"/>
              </a:rPr>
            </a:br>
            <a:r>
              <a:rPr lang="en-US" sz="4800" b="1" dirty="0">
                <a:latin typeface="Aharoni" pitchFamily="2" charset="-79"/>
                <a:cs typeface="Aharoni" pitchFamily="2" charset="-79"/>
              </a:rPr>
              <a:t>Management Style Activity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844800" y="1752600"/>
            <a:ext cx="9042400" cy="4724400"/>
          </a:xfrm>
        </p:spPr>
        <p:txBody>
          <a:bodyPr>
            <a:normAutofit/>
          </a:bodyPr>
          <a:lstStyle/>
          <a:p>
            <a:pPr marL="838179" indent="-685783">
              <a:buFont typeface="Arial" charset="0"/>
              <a:buAutoNum type="arabicPeriod"/>
            </a:pPr>
            <a:r>
              <a:rPr lang="en-US" sz="2800" b="1" dirty="0">
                <a:solidFill>
                  <a:srgbClr val="4D4D4D"/>
                </a:solidFill>
                <a:latin typeface="Arial Rounded MT Bold" pitchFamily="34" charset="0"/>
              </a:rPr>
              <a:t>Access</a:t>
            </a:r>
            <a:r>
              <a:rPr lang="en-US" sz="2800" dirty="0">
                <a:solidFill>
                  <a:srgbClr val="4D4D4D"/>
                </a:solidFill>
                <a:latin typeface="Arial Rounded MT Bold" pitchFamily="34" charset="0"/>
              </a:rPr>
              <a:t> the University of Minnesota’s Department of Family Social Science website: </a:t>
            </a:r>
          </a:p>
          <a:p>
            <a:pPr marL="838179" indent="-685783"/>
            <a:r>
              <a:rPr lang="en-US" sz="2800" dirty="0">
                <a:solidFill>
                  <a:srgbClr val="4D4D4D"/>
                </a:solidFill>
                <a:latin typeface="Arial Rounded MT Bold" pitchFamily="34" charset="0"/>
                <a:hlinkClick r:id="rId2"/>
              </a:rPr>
              <a:t>http://www.cehd.umn.edu/fsos/projects/ruralmnlife/conflict.asp</a:t>
            </a:r>
            <a:endParaRPr lang="en-US" sz="2800" dirty="0">
              <a:solidFill>
                <a:srgbClr val="4D4D4D"/>
              </a:solidFill>
              <a:latin typeface="Arial Rounded MT Bold" pitchFamily="34" charset="0"/>
            </a:endParaRPr>
          </a:p>
          <a:p>
            <a:pPr marL="757748" indent="-605352"/>
            <a:r>
              <a:rPr lang="en-US" sz="2800" dirty="0" smtClean="0">
                <a:solidFill>
                  <a:srgbClr val="4D4D4D"/>
                </a:solidFill>
                <a:latin typeface="Arial Rounded MT Bold" pitchFamily="34" charset="0"/>
              </a:rPr>
              <a:t>2</a:t>
            </a:r>
            <a:r>
              <a:rPr lang="en-US" sz="2800" dirty="0">
                <a:solidFill>
                  <a:srgbClr val="4D4D4D"/>
                </a:solidFill>
                <a:latin typeface="Arial Rounded MT Bold" pitchFamily="34" charset="0"/>
              </a:rPr>
              <a:t>. </a:t>
            </a:r>
            <a:r>
              <a:rPr lang="en-US" sz="2800" b="1" dirty="0">
                <a:solidFill>
                  <a:srgbClr val="4D4D4D"/>
                </a:solidFill>
                <a:latin typeface="Arial Rounded MT Bold" pitchFamily="34" charset="0"/>
              </a:rPr>
              <a:t>Take</a:t>
            </a:r>
            <a:r>
              <a:rPr lang="en-US" sz="2800" dirty="0">
                <a:solidFill>
                  <a:srgbClr val="4D4D4D"/>
                </a:solidFill>
                <a:latin typeface="Arial Rounded MT Bold" pitchFamily="34" charset="0"/>
              </a:rPr>
              <a:t> the </a:t>
            </a:r>
            <a:r>
              <a:rPr lang="en-US" sz="2800" i="1" dirty="0">
                <a:solidFill>
                  <a:srgbClr val="4D4D4D"/>
                </a:solidFill>
                <a:latin typeface="Arial Rounded MT Bold" pitchFamily="34" charset="0"/>
              </a:rPr>
              <a:t>Conflict Management Styles Assessment</a:t>
            </a:r>
            <a:r>
              <a:rPr lang="en-US" sz="2800" dirty="0">
                <a:solidFill>
                  <a:srgbClr val="4D4D4D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4D4D4D"/>
                </a:solidFill>
                <a:latin typeface="Arial Rounded MT Bold" pitchFamily="34" charset="0"/>
              </a:rPr>
              <a:t> </a:t>
            </a:r>
          </a:p>
          <a:p>
            <a:pPr marL="757748" indent="-605352"/>
            <a:r>
              <a:rPr lang="en-US" sz="2800" dirty="0" smtClean="0">
                <a:solidFill>
                  <a:srgbClr val="4D4D4D"/>
                </a:solidFill>
                <a:latin typeface="Arial Rounded MT Bold" pitchFamily="34" charset="0"/>
              </a:rPr>
              <a:t>3. Watch the </a:t>
            </a:r>
            <a:r>
              <a:rPr lang="en-US" sz="2800" i="1" dirty="0" smtClean="0">
                <a:solidFill>
                  <a:srgbClr val="4D4D4D"/>
                </a:solidFill>
                <a:latin typeface="Arial Rounded MT Bold" pitchFamily="34" charset="0"/>
              </a:rPr>
              <a:t>Interpreting Conflict Management Styles Assessment </a:t>
            </a:r>
            <a:r>
              <a:rPr lang="en-US" sz="2800" dirty="0" smtClean="0">
                <a:solidFill>
                  <a:srgbClr val="4D4D4D"/>
                </a:solidFill>
                <a:latin typeface="Arial Rounded MT Bold" pitchFamily="34" charset="0"/>
              </a:rPr>
              <a:t>video</a:t>
            </a:r>
          </a:p>
          <a:p>
            <a:pPr marL="757748" indent="-605352"/>
            <a:endParaRPr lang="en-US" sz="2800" dirty="0" smtClean="0">
              <a:solidFill>
                <a:srgbClr val="4D4D4D"/>
              </a:solidFill>
              <a:latin typeface="Arial Rounded MT Bold" pitchFamily="34" charset="0"/>
            </a:endParaRPr>
          </a:p>
          <a:p>
            <a:pPr marL="757748" indent="-605352"/>
            <a:r>
              <a:rPr lang="en-US" sz="1800" dirty="0" smtClean="0">
                <a:solidFill>
                  <a:srgbClr val="4D4D4D"/>
                </a:solidFill>
                <a:latin typeface="Arial Rounded MT Bold" pitchFamily="34" charset="0"/>
              </a:rPr>
              <a:t>*The next slide shows which links to click on for the assessment and video</a:t>
            </a:r>
            <a:endParaRPr lang="en-US" sz="1800" dirty="0">
              <a:solidFill>
                <a:srgbClr val="4D4D4D"/>
              </a:solidFill>
              <a:latin typeface="Arial Rounded MT Bold" pitchFamily="34" charset="0"/>
            </a:endParaRPr>
          </a:p>
          <a:p>
            <a:pPr marL="152396"/>
            <a:endParaRPr lang="en-US" dirty="0" smtClean="0">
              <a:hlinkClick r:id="rId3"/>
            </a:endParaRPr>
          </a:p>
        </p:txBody>
      </p:sp>
      <p:pic>
        <p:nvPicPr>
          <p:cNvPr id="18435" name="Picture 13" descr="C:\Users\juasande\AppData\Local\Microsoft\Windows\Temporary Internet Files\Content.IE5\67BPND0M\MC90043156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9030" y="4720519"/>
            <a:ext cx="1842347" cy="139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8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437" y="355600"/>
            <a:ext cx="8750763" cy="1143000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en-US" b="1" dirty="0" smtClean="0">
                <a:solidFill>
                  <a:srgbClr val="4D4D4D"/>
                </a:solidFill>
                <a:latin typeface="Aharoni" pitchFamily="2" charset="-79"/>
                <a:cs typeface="Aharoni" pitchFamily="2" charset="-79"/>
              </a:rPr>
              <a:t>Conflict Management </a:t>
            </a:r>
            <a:br>
              <a:rPr lang="en-US" b="1" dirty="0" smtClean="0">
                <a:solidFill>
                  <a:srgbClr val="4D4D4D"/>
                </a:solidFill>
                <a:latin typeface="Aharoni" pitchFamily="2" charset="-79"/>
                <a:cs typeface="Aharoni" pitchFamily="2" charset="-79"/>
              </a:rPr>
            </a:br>
            <a:r>
              <a:rPr lang="en-US" b="1" dirty="0" smtClean="0">
                <a:solidFill>
                  <a:srgbClr val="4D4D4D"/>
                </a:solidFill>
                <a:latin typeface="Aharoni" pitchFamily="2" charset="-79"/>
                <a:cs typeface="Aharoni" pitchFamily="2" charset="-79"/>
              </a:rPr>
              <a:t>Styles Assessment</a:t>
            </a:r>
            <a:endParaRPr lang="en-US" b="1" dirty="0">
              <a:solidFill>
                <a:srgbClr val="4D4D4D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3600" y="1905000"/>
            <a:ext cx="6400800" cy="479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5022" y="5960533"/>
            <a:ext cx="4797778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274639"/>
            <a:ext cx="93472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800" b="1" dirty="0">
                <a:latin typeface="Aharoni" pitchFamily="2" charset="-79"/>
                <a:cs typeface="Aharoni" pitchFamily="2" charset="-79"/>
              </a:rPr>
              <a:t>What did you learn about your default management style?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2396" algn="ctr">
              <a:defRPr/>
            </a:pPr>
            <a:endParaRPr lang="en-US" sz="3733" b="1" dirty="0">
              <a:solidFill>
                <a:srgbClr val="990033"/>
              </a:solidFill>
            </a:endParaRPr>
          </a:p>
          <a:p>
            <a:pPr marL="152396" algn="ctr">
              <a:defRPr/>
            </a:pPr>
            <a:endParaRPr lang="en-US" sz="3733" b="1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3657600" y="2616200"/>
          <a:ext cx="6908800" cy="284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Reflection Question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67" dirty="0">
                <a:latin typeface="Arial Rounded MT Bold" pitchFamily="34" charset="0"/>
              </a:rPr>
              <a:t>What efforts might you need to make to adjust your default Conflict Management style in order to engage clients?</a:t>
            </a:r>
          </a:p>
        </p:txBody>
      </p:sp>
      <p:pic>
        <p:nvPicPr>
          <p:cNvPr id="4" name="Picture 3" descr="Refle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7600" y="3937001"/>
            <a:ext cx="1803400" cy="1993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D719-4A67-41F4-A84B-CDE44F660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4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77066" y="204788"/>
            <a:ext cx="8534400" cy="10398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996633"/>
                </a:solidFill>
              </a:rPr>
              <a:t/>
            </a:r>
            <a:br>
              <a:rPr lang="en-US" sz="4000" b="1" dirty="0">
                <a:solidFill>
                  <a:srgbClr val="996633"/>
                </a:solidFill>
              </a:rPr>
            </a:br>
            <a:r>
              <a:rPr lang="en-US" sz="5333" dirty="0" smtClean="0">
                <a:latin typeface="Arial Black" panose="020B0A04020102020204" pitchFamily="34" charset="0"/>
              </a:rPr>
              <a:t>7 </a:t>
            </a:r>
            <a:r>
              <a:rPr lang="en-US" sz="5333" dirty="0" smtClean="0">
                <a:latin typeface="Aharoni" pitchFamily="2" charset="-79"/>
                <a:cs typeface="Aharoni" pitchFamily="2" charset="-79"/>
              </a:rPr>
              <a:t>Stages </a:t>
            </a:r>
            <a:r>
              <a:rPr lang="en-US" sz="5333" dirty="0">
                <a:latin typeface="Aharoni" pitchFamily="2" charset="-79"/>
                <a:cs typeface="Aharoni" pitchFamily="2" charset="-79"/>
              </a:rPr>
              <a:t>of </a:t>
            </a:r>
            <a:r>
              <a:rPr lang="en-US" sz="5333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5333" dirty="0" smtClean="0">
                <a:latin typeface="Aharoni" pitchFamily="2" charset="-79"/>
                <a:cs typeface="Aharoni" pitchFamily="2" charset="-79"/>
              </a:rPr>
            </a:br>
            <a:r>
              <a:rPr lang="en-US" sz="5333" dirty="0" smtClean="0">
                <a:latin typeface="Aharoni" pitchFamily="2" charset="-79"/>
                <a:cs typeface="Aharoni" pitchFamily="2" charset="-79"/>
              </a:rPr>
              <a:t>Behavior </a:t>
            </a:r>
            <a:r>
              <a:rPr lang="en-US" sz="5333" dirty="0">
                <a:latin typeface="Aharoni" pitchFamily="2" charset="-79"/>
                <a:cs typeface="Aharoni" pitchFamily="2" charset="-79"/>
              </a:rPr>
              <a:t>E</a:t>
            </a:r>
            <a:r>
              <a:rPr lang="en-US" sz="5333" dirty="0" smtClean="0">
                <a:latin typeface="Aharoni" pitchFamily="2" charset="-79"/>
                <a:cs typeface="Aharoni" pitchFamily="2" charset="-79"/>
              </a:rPr>
              <a:t>scalation</a:t>
            </a:r>
            <a:r>
              <a:rPr lang="en-US" sz="4000" b="1" dirty="0">
                <a:solidFill>
                  <a:srgbClr val="996633"/>
                </a:solidFill>
              </a:rPr>
              <a:t/>
            </a:r>
            <a:br>
              <a:rPr lang="en-US" sz="4000" b="1" dirty="0">
                <a:solidFill>
                  <a:srgbClr val="996633"/>
                </a:solidFill>
              </a:rPr>
            </a:br>
            <a:endParaRPr lang="en-US" sz="2800" b="1" dirty="0">
              <a:solidFill>
                <a:srgbClr val="99663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08489" y="1871135"/>
            <a:ext cx="8839200" cy="4525963"/>
          </a:xfrm>
        </p:spPr>
        <p:txBody>
          <a:bodyPr>
            <a:normAutofit lnSpcReduction="10000"/>
          </a:bodyPr>
          <a:lstStyle/>
          <a:p>
            <a:pPr marL="114300">
              <a:defRPr/>
            </a:pPr>
            <a:r>
              <a:rPr lang="en-US" sz="2200" b="1" dirty="0"/>
              <a:t>1</a:t>
            </a:r>
            <a:r>
              <a:rPr lang="en-US" sz="2200" dirty="0"/>
              <a:t>. </a:t>
            </a:r>
            <a:r>
              <a:rPr lang="en-US" sz="2200" b="1" dirty="0">
                <a:solidFill>
                  <a:srgbClr val="336699"/>
                </a:solidFill>
              </a:rPr>
              <a:t>Calm</a:t>
            </a:r>
            <a:r>
              <a:rPr lang="en-US" sz="2200" b="1" dirty="0">
                <a:solidFill>
                  <a:srgbClr val="4D4D4D"/>
                </a:solidFill>
              </a:rPr>
              <a:t> </a:t>
            </a:r>
            <a:r>
              <a:rPr lang="en-US" sz="2200" b="1" dirty="0"/>
              <a:t>– P</a:t>
            </a:r>
            <a:r>
              <a:rPr lang="en-US" sz="2200" b="1" dirty="0">
                <a:solidFill>
                  <a:srgbClr val="4D4D4D"/>
                </a:solidFill>
              </a:rPr>
              <a:t>erson relatively calm / cooperative</a:t>
            </a:r>
            <a:r>
              <a:rPr lang="en-US" sz="2200" b="1" dirty="0"/>
              <a:t>. </a:t>
            </a:r>
          </a:p>
          <a:p>
            <a:pPr marL="114300">
              <a:defRPr/>
            </a:pPr>
            <a:r>
              <a:rPr lang="en-US" sz="2200" b="1" dirty="0">
                <a:solidFill>
                  <a:srgbClr val="336699"/>
                </a:solidFill>
              </a:rPr>
              <a:t>2</a:t>
            </a:r>
            <a:r>
              <a:rPr lang="en-US" sz="2200" b="1" dirty="0"/>
              <a:t>. </a:t>
            </a:r>
            <a:r>
              <a:rPr lang="en-US" sz="2200" b="1" dirty="0">
                <a:solidFill>
                  <a:srgbClr val="990033"/>
                </a:solidFill>
              </a:rPr>
              <a:t>Trigger</a:t>
            </a:r>
            <a:r>
              <a:rPr lang="en-US" sz="2200" b="1" dirty="0"/>
              <a:t> - P</a:t>
            </a:r>
            <a:r>
              <a:rPr lang="en-US" sz="2200" b="1" dirty="0">
                <a:solidFill>
                  <a:srgbClr val="4D4D4D"/>
                </a:solidFill>
              </a:rPr>
              <a:t>erson experiences unresolved conflicts . This triggers the</a:t>
            </a:r>
          </a:p>
          <a:p>
            <a:pPr marL="114300">
              <a:defRPr/>
            </a:pPr>
            <a:r>
              <a:rPr lang="en-US" sz="2200" b="1" dirty="0">
                <a:solidFill>
                  <a:srgbClr val="4D4D4D"/>
                </a:solidFill>
              </a:rPr>
              <a:t>                      person’s behavior to escalate. </a:t>
            </a:r>
          </a:p>
          <a:p>
            <a:pPr marL="114300">
              <a:defRPr/>
            </a:pPr>
            <a:r>
              <a:rPr lang="en-US" sz="2200" b="1" dirty="0">
                <a:solidFill>
                  <a:srgbClr val="336699"/>
                </a:solidFill>
              </a:rPr>
              <a:t>3</a:t>
            </a:r>
            <a:r>
              <a:rPr lang="en-US" sz="2200" b="1" dirty="0"/>
              <a:t>. </a:t>
            </a:r>
            <a:r>
              <a:rPr lang="en-US" sz="2200" b="1" dirty="0">
                <a:solidFill>
                  <a:srgbClr val="990033"/>
                </a:solidFill>
              </a:rPr>
              <a:t>Agitation</a:t>
            </a:r>
            <a:r>
              <a:rPr lang="en-US" sz="2200" b="1" dirty="0"/>
              <a:t> – P</a:t>
            </a:r>
            <a:r>
              <a:rPr lang="en-US" sz="2200" b="1" dirty="0">
                <a:solidFill>
                  <a:srgbClr val="4D4D4D"/>
                </a:solidFill>
              </a:rPr>
              <a:t>erson increasingly unfocused / upset</a:t>
            </a:r>
            <a:r>
              <a:rPr lang="en-US" sz="2200" b="1" dirty="0"/>
              <a:t>. </a:t>
            </a:r>
          </a:p>
          <a:p>
            <a:pPr marL="114300">
              <a:spcBef>
                <a:spcPts val="0"/>
              </a:spcBef>
              <a:defRPr/>
            </a:pPr>
            <a:r>
              <a:rPr lang="en-US" sz="2200" b="1" dirty="0"/>
              <a:t>4. </a:t>
            </a:r>
            <a:r>
              <a:rPr lang="en-US" sz="2200" b="1" dirty="0">
                <a:solidFill>
                  <a:srgbClr val="990033"/>
                </a:solidFill>
              </a:rPr>
              <a:t>Acceleration</a:t>
            </a:r>
            <a:r>
              <a:rPr lang="en-US" sz="2200" b="1" dirty="0"/>
              <a:t> - C</a:t>
            </a:r>
            <a:r>
              <a:rPr lang="en-US" sz="2200" b="1" dirty="0">
                <a:solidFill>
                  <a:srgbClr val="4D4D4D"/>
                </a:solidFill>
              </a:rPr>
              <a:t>onflict remains unresolved. Person FOCUSES on the 		     conflict. </a:t>
            </a:r>
          </a:p>
          <a:p>
            <a:pPr marL="114300">
              <a:defRPr/>
            </a:pPr>
            <a:r>
              <a:rPr lang="en-US" sz="2200" b="1" dirty="0"/>
              <a:t>5. </a:t>
            </a:r>
            <a:r>
              <a:rPr lang="en-US" sz="2200" b="1" dirty="0">
                <a:solidFill>
                  <a:srgbClr val="990033"/>
                </a:solidFill>
              </a:rPr>
              <a:t>Peak</a:t>
            </a:r>
            <a:r>
              <a:rPr lang="en-US" sz="2200" b="1" dirty="0"/>
              <a:t> - P</a:t>
            </a:r>
            <a:r>
              <a:rPr lang="en-US" sz="2200" b="1" dirty="0">
                <a:solidFill>
                  <a:srgbClr val="4D4D4D"/>
                </a:solidFill>
              </a:rPr>
              <a:t>erson out of control / exhibits severe behavior. </a:t>
            </a:r>
          </a:p>
          <a:p>
            <a:pPr marL="114300">
              <a:defRPr/>
            </a:pPr>
            <a:r>
              <a:rPr lang="en-US" sz="2200" b="1" dirty="0"/>
              <a:t>6. </a:t>
            </a:r>
            <a:r>
              <a:rPr lang="en-US" sz="2200" b="1" dirty="0">
                <a:solidFill>
                  <a:srgbClr val="336699"/>
                </a:solidFill>
              </a:rPr>
              <a:t>De-escala</a:t>
            </a:r>
            <a:r>
              <a:rPr lang="en-US" sz="2200" b="1" dirty="0"/>
              <a:t>tion –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</a:t>
            </a:r>
            <a:r>
              <a:rPr lang="en-US" sz="2200" b="1" dirty="0">
                <a:solidFill>
                  <a:srgbClr val="4D4D4D"/>
                </a:solidFill>
              </a:rPr>
              <a:t>ents in the peak stage, person displays confusion. 		       Severity of peak behavior subsides. </a:t>
            </a:r>
          </a:p>
          <a:p>
            <a:pPr marL="114300">
              <a:defRPr/>
            </a:pPr>
            <a:r>
              <a:rPr lang="en-US" sz="2200" b="1" dirty="0">
                <a:solidFill>
                  <a:srgbClr val="336699"/>
                </a:solidFill>
              </a:rPr>
              <a:t>7.</a:t>
            </a:r>
            <a:r>
              <a:rPr lang="en-US" sz="2200" b="1" dirty="0"/>
              <a:t> </a:t>
            </a:r>
            <a:r>
              <a:rPr lang="en-US" sz="2200" b="1" dirty="0">
                <a:solidFill>
                  <a:srgbClr val="336699"/>
                </a:solidFill>
              </a:rPr>
              <a:t>Recovery</a:t>
            </a:r>
            <a:r>
              <a:rPr lang="en-US" sz="2200" b="1" dirty="0"/>
              <a:t> - P</a:t>
            </a:r>
            <a:r>
              <a:rPr lang="en-US" sz="2200" b="1" dirty="0">
                <a:solidFill>
                  <a:srgbClr val="4D4D4D"/>
                </a:solidFill>
              </a:rPr>
              <a:t>erson displays willingness to participate in activities. </a:t>
            </a:r>
          </a:p>
          <a:p>
            <a:pPr>
              <a:defRPr/>
            </a:pPr>
            <a:endParaRPr lang="en-US" sz="2200" b="1" dirty="0">
              <a:solidFill>
                <a:srgbClr val="4D4D4D"/>
              </a:solidFill>
            </a:endParaRPr>
          </a:p>
          <a:p>
            <a:pPr marL="114300">
              <a:defRPr/>
            </a:pPr>
            <a:r>
              <a:rPr lang="en-US" sz="1600" dirty="0"/>
              <a:t>Colvin, G., &amp; </a:t>
            </a:r>
            <a:r>
              <a:rPr lang="en-US" sz="1600" dirty="0" err="1"/>
              <a:t>Sugai</a:t>
            </a:r>
            <a:r>
              <a:rPr lang="en-US" sz="1600" dirty="0"/>
              <a:t>, G. (1989). </a:t>
            </a:r>
            <a:r>
              <a:rPr lang="en-US" sz="1600" i="1" dirty="0"/>
              <a:t>Understanding and Managing Escalating Behavior (</a:t>
            </a:r>
            <a:r>
              <a:rPr lang="en-US" sz="1600" i="1" dirty="0" err="1"/>
              <a:t>ppt</a:t>
            </a:r>
            <a:r>
              <a:rPr lang="en-US" sz="1600" i="1" dirty="0"/>
              <a:t>)</a:t>
            </a:r>
            <a:r>
              <a:rPr lang="en-US" sz="1600" dirty="0"/>
              <a:t>. Retrieved 22 January 2012 from http://www.pbis.org/common/pbisresources.</a:t>
            </a:r>
          </a:p>
          <a:p>
            <a:pPr marL="114300">
              <a:defRPr/>
            </a:pPr>
            <a:endParaRPr lang="en-US" sz="1600" dirty="0"/>
          </a:p>
          <a:p>
            <a:pPr marL="114300"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172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17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17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1241</Words>
  <Application>Microsoft Office PowerPoint</Application>
  <PresentationFormat>Widescreen</PresentationFormat>
  <Paragraphs>278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Aharoni</vt:lpstr>
      <vt:lpstr>Arial</vt:lpstr>
      <vt:lpstr>Arial Black</vt:lpstr>
      <vt:lpstr>Arial Rounded MT Bold</vt:lpstr>
      <vt:lpstr>Berlin Sans FB Demi</vt:lpstr>
      <vt:lpstr>Calibri</vt:lpstr>
      <vt:lpstr>Candara</vt:lpstr>
      <vt:lpstr>Wingdings</vt:lpstr>
      <vt:lpstr>173</vt:lpstr>
      <vt:lpstr>1_173</vt:lpstr>
      <vt:lpstr>2_173</vt:lpstr>
      <vt:lpstr>Verbal De-Escalation</vt:lpstr>
      <vt:lpstr>Course Competencies</vt:lpstr>
      <vt:lpstr> Crossing the Line  into Crisis Situations  </vt:lpstr>
      <vt:lpstr>How do you  manage conflict?</vt:lpstr>
      <vt:lpstr>Your Personal Conflict  Management Style Activity</vt:lpstr>
      <vt:lpstr>Conflict Management  Styles Assessment</vt:lpstr>
      <vt:lpstr>What did you learn about your default management style? </vt:lpstr>
      <vt:lpstr>Reflection Question</vt:lpstr>
      <vt:lpstr> 7 Stages of  Behavior Escalation </vt:lpstr>
      <vt:lpstr>Stages of Escalation</vt:lpstr>
      <vt:lpstr> Traits and Factors That  May Trigger Aggression </vt:lpstr>
      <vt:lpstr>Common Signs of Agitation</vt:lpstr>
      <vt:lpstr>What is Verbal De-escalation?</vt:lpstr>
      <vt:lpstr>Physical Force in  De-Escalation</vt:lpstr>
      <vt:lpstr>3 Aspects of Communication</vt:lpstr>
      <vt:lpstr> Non-Verbal Communication </vt:lpstr>
      <vt:lpstr>BODY LANGUAGE CAN  ESCALATE TENSION</vt:lpstr>
      <vt:lpstr>Try to look as  non-threatening as possible.</vt:lpstr>
      <vt:lpstr>Which position…</vt:lpstr>
      <vt:lpstr>Which position is less aggressive? Why?</vt:lpstr>
      <vt:lpstr>‘Stand by Me’ or ‘Stand Back’?</vt:lpstr>
      <vt:lpstr>Don’t Fence Me In!</vt:lpstr>
      <vt:lpstr>Reflection Question</vt:lpstr>
      <vt:lpstr>It’s not what you say,  but how you say it. </vt:lpstr>
      <vt:lpstr>It’s not just what you say, but how you say it.</vt:lpstr>
      <vt:lpstr>“Handle them carefully, for words have   more power than atom bombs.”  Pearl Strachan,                                                                                                                                    British politician, 1930. </vt:lpstr>
      <vt:lpstr>Verbal De-Escalation Tips</vt:lpstr>
      <vt:lpstr>The First and Only  De-Escalation Objective</vt:lpstr>
      <vt:lpstr>Use Minimal Encouragers</vt:lpstr>
      <vt:lpstr>Demonstrate Reflecting</vt:lpstr>
      <vt:lpstr>Open-Ended Questions</vt:lpstr>
      <vt:lpstr>Reflection Question</vt:lpstr>
      <vt:lpstr>Verbal De-Escalation</vt:lpstr>
    </vt:vector>
  </TitlesOfParts>
  <Company>State of Indiana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Verbal De-Escalation</dc:title>
  <dc:creator>Richardson, Erin</dc:creator>
  <cp:lastModifiedBy>Richardson, Erin</cp:lastModifiedBy>
  <cp:revision>8</cp:revision>
  <dcterms:created xsi:type="dcterms:W3CDTF">2017-09-13T17:41:54Z</dcterms:created>
  <dcterms:modified xsi:type="dcterms:W3CDTF">2017-09-14T12:34:24Z</dcterms:modified>
</cp:coreProperties>
</file>