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60" r:id="rId2"/>
    <p:sldId id="264" r:id="rId3"/>
    <p:sldId id="263" r:id="rId4"/>
    <p:sldId id="261" r:id="rId5"/>
    <p:sldId id="262" r:id="rId6"/>
    <p:sldId id="267" r:id="rId7"/>
    <p:sldId id="265" r:id="rId8"/>
    <p:sldId id="256" r:id="rId9"/>
    <p:sldId id="257" r:id="rId10"/>
    <p:sldId id="258" r:id="rId11"/>
    <p:sldId id="268" r:id="rId12"/>
    <p:sldId id="269" r:id="rId13"/>
    <p:sldId id="280" r:id="rId14"/>
    <p:sldId id="270" r:id="rId15"/>
    <p:sldId id="271" r:id="rId16"/>
    <p:sldId id="277" r:id="rId17"/>
    <p:sldId id="274" r:id="rId18"/>
    <p:sldId id="276" r:id="rId19"/>
    <p:sldId id="278" r:id="rId20"/>
    <p:sldId id="259" r:id="rId21"/>
    <p:sldId id="279" r:id="rId22"/>
  </p:sldIdLst>
  <p:sldSz cx="9144000" cy="6858000" type="screen4x3"/>
  <p:notesSz cx="6858000" cy="9144000"/>
  <p:embeddedFontLst>
    <p:embeddedFont>
      <p:font typeface="Aharoni" pitchFamily="2" charset="-79"/>
      <p:bold r:id="rId23"/>
    </p:embeddedFont>
    <p:embeddedFont>
      <p:font typeface="Constantia" pitchFamily="18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Estrangelo Edessa" pitchFamily="66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  <p:embeddedFont>
      <p:font typeface="Comic Sans MS" pitchFamily="66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CCFFCC"/>
    <a:srgbClr val="CCECFF"/>
    <a:srgbClr val="FF00FF"/>
    <a:srgbClr val="CCFF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F55C0-DE05-4DFB-897A-38797E50E5E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610C5-395A-4681-91D5-6A10834F4955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Stereotype</a:t>
          </a:r>
          <a:endParaRPr lang="en-US" sz="2000" dirty="0">
            <a:solidFill>
              <a:sysClr val="windowText" lastClr="000000"/>
            </a:solidFill>
            <a:latin typeface="+mj-lt"/>
          </a:endParaRPr>
        </a:p>
      </dgm:t>
    </dgm:pt>
    <dgm:pt modelId="{FE409257-CB23-4D4F-9F22-95BA1696E9A2}" type="parTrans" cxnId="{DBB138A2-1E16-423C-8F4E-7650039A9953}">
      <dgm:prSet/>
      <dgm:spPr/>
      <dgm:t>
        <a:bodyPr/>
        <a:lstStyle/>
        <a:p>
          <a:pPr algn="ctr"/>
          <a:endParaRPr lang="en-US"/>
        </a:p>
      </dgm:t>
    </dgm:pt>
    <dgm:pt modelId="{8C381653-0340-41FF-9FF9-E81D22D3F175}" type="sibTrans" cxnId="{DBB138A2-1E16-423C-8F4E-7650039A9953}">
      <dgm:prSet/>
      <dgm:spPr>
        <a:solidFill>
          <a:schemeClr val="tx2"/>
        </a:solidFill>
      </dgm:spPr>
      <dgm:t>
        <a:bodyPr/>
        <a:lstStyle/>
        <a:p>
          <a:pPr algn="ctr"/>
          <a:endParaRPr lang="en-US"/>
        </a:p>
      </dgm:t>
    </dgm:pt>
    <dgm:pt modelId="{4E3A07B1-104D-4B3C-AD70-8D9E35621313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Prejudice</a:t>
          </a:r>
        </a:p>
      </dgm:t>
    </dgm:pt>
    <dgm:pt modelId="{C8F9738A-3C3C-407F-A54B-AC73D583504A}" type="parTrans" cxnId="{16661F38-8913-494A-9795-FD10938BE8C9}">
      <dgm:prSet/>
      <dgm:spPr/>
      <dgm:t>
        <a:bodyPr/>
        <a:lstStyle/>
        <a:p>
          <a:pPr algn="ctr"/>
          <a:endParaRPr lang="en-US"/>
        </a:p>
      </dgm:t>
    </dgm:pt>
    <dgm:pt modelId="{F444C809-440E-489F-9C8E-03FB4DA2240F}" type="sibTrans" cxnId="{16661F38-8913-494A-9795-FD10938BE8C9}">
      <dgm:prSet/>
      <dgm:spPr/>
      <dgm:t>
        <a:bodyPr/>
        <a:lstStyle/>
        <a:p>
          <a:pPr algn="ctr"/>
          <a:endParaRPr lang="en-US"/>
        </a:p>
      </dgm:t>
    </dgm:pt>
    <dgm:pt modelId="{BA40ABC1-922D-4CE2-B44E-C04B8CDFB725}">
      <dgm:prSet custT="1"/>
      <dgm:spPr>
        <a:solidFill>
          <a:srgbClr val="CCFFFF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Internalized</a:t>
          </a:r>
        </a:p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Oppression</a:t>
          </a:r>
        </a:p>
      </dgm:t>
    </dgm:pt>
    <dgm:pt modelId="{CD397B2A-14D7-401F-9381-D473FB5C2B3F}" type="parTrans" cxnId="{692AB960-66CB-4D06-8311-42BA2BF1C00A}">
      <dgm:prSet/>
      <dgm:spPr/>
      <dgm:t>
        <a:bodyPr/>
        <a:lstStyle/>
        <a:p>
          <a:pPr algn="ctr"/>
          <a:endParaRPr lang="en-US"/>
        </a:p>
      </dgm:t>
    </dgm:pt>
    <dgm:pt modelId="{B85CD955-228B-45BE-ACB1-27292E5CBBDD}" type="sibTrans" cxnId="{692AB960-66CB-4D06-8311-42BA2BF1C00A}">
      <dgm:prSet/>
      <dgm:spPr/>
      <dgm:t>
        <a:bodyPr/>
        <a:lstStyle/>
        <a:p>
          <a:pPr algn="ctr"/>
          <a:endParaRPr lang="en-US"/>
        </a:p>
      </dgm:t>
    </dgm:pt>
    <dgm:pt modelId="{915679A9-A032-43D4-B6A6-E30CAFB5FFA8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Bias / Bias Confirmation</a:t>
          </a:r>
          <a:endParaRPr lang="en-US" sz="2000" dirty="0">
            <a:solidFill>
              <a:sysClr val="windowText" lastClr="000000"/>
            </a:solidFill>
            <a:latin typeface="+mj-lt"/>
          </a:endParaRPr>
        </a:p>
      </dgm:t>
    </dgm:pt>
    <dgm:pt modelId="{AD73B61E-EC4D-426C-9134-54BBAAD49B0E}" type="parTrans" cxnId="{DA88B549-58B1-4E15-B8B1-D3CE73FA36F3}">
      <dgm:prSet/>
      <dgm:spPr/>
      <dgm:t>
        <a:bodyPr/>
        <a:lstStyle/>
        <a:p>
          <a:pPr algn="ctr"/>
          <a:endParaRPr lang="en-US"/>
        </a:p>
      </dgm:t>
    </dgm:pt>
    <dgm:pt modelId="{4743900D-3F56-4E21-8987-1EFCAF7777A0}" type="sibTrans" cxnId="{DA88B549-58B1-4E15-B8B1-D3CE73FA36F3}">
      <dgm:prSet/>
      <dgm:spPr/>
      <dgm:t>
        <a:bodyPr/>
        <a:lstStyle/>
        <a:p>
          <a:pPr algn="ctr"/>
          <a:endParaRPr lang="en-US"/>
        </a:p>
      </dgm:t>
    </dgm:pt>
    <dgm:pt modelId="{DFCC4556-3968-4F1D-838E-8D360BB29C27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900" b="1" dirty="0">
              <a:solidFill>
                <a:sysClr val="windowText" lastClr="000000"/>
              </a:solidFill>
              <a:latin typeface="+mj-lt"/>
            </a:rPr>
            <a:t>Discrimination</a:t>
          </a:r>
          <a:endParaRPr lang="en-US" sz="1900" dirty="0">
            <a:solidFill>
              <a:sysClr val="windowText" lastClr="000000"/>
            </a:solidFill>
            <a:latin typeface="+mj-lt"/>
          </a:endParaRPr>
        </a:p>
      </dgm:t>
    </dgm:pt>
    <dgm:pt modelId="{D2F706E4-1C23-4B3D-9323-1961EF45A20D}" type="parTrans" cxnId="{B623287B-61DB-4FDD-946B-E8C14489A56C}">
      <dgm:prSet/>
      <dgm:spPr/>
      <dgm:t>
        <a:bodyPr/>
        <a:lstStyle/>
        <a:p>
          <a:pPr algn="ctr"/>
          <a:endParaRPr lang="en-US"/>
        </a:p>
      </dgm:t>
    </dgm:pt>
    <dgm:pt modelId="{F13BD215-9052-4969-8A8A-33BC004B8541}" type="sibTrans" cxnId="{B623287B-61DB-4FDD-946B-E8C14489A56C}">
      <dgm:prSet/>
      <dgm:spPr/>
      <dgm:t>
        <a:bodyPr/>
        <a:lstStyle/>
        <a:p>
          <a:pPr algn="ctr"/>
          <a:endParaRPr lang="en-US"/>
        </a:p>
      </dgm:t>
    </dgm:pt>
    <dgm:pt modelId="{9ACA1A10-AD1F-4995-80EB-CE715DAD839E}">
      <dgm:prSet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+mj-lt"/>
            </a:rPr>
            <a:t>I</a:t>
          </a:r>
          <a:r>
            <a:rPr lang="en-US" sz="1800" b="1" dirty="0">
              <a:solidFill>
                <a:sysClr val="windowText" lastClr="000000"/>
              </a:solidFill>
              <a:latin typeface="+mj-lt"/>
            </a:rPr>
            <a:t>nstitutionalized Discrimination</a:t>
          </a:r>
          <a:endParaRPr lang="en-US" sz="1800" dirty="0">
            <a:solidFill>
              <a:sysClr val="windowText" lastClr="000000"/>
            </a:solidFill>
            <a:latin typeface="+mj-lt"/>
          </a:endParaRPr>
        </a:p>
      </dgm:t>
    </dgm:pt>
    <dgm:pt modelId="{DA295DBA-1FA9-4A89-BC87-57AB212729BC}" type="parTrans" cxnId="{1F779BF3-8BC8-440C-BD98-387137040BA4}">
      <dgm:prSet/>
      <dgm:spPr/>
      <dgm:t>
        <a:bodyPr/>
        <a:lstStyle/>
        <a:p>
          <a:pPr algn="ctr"/>
          <a:endParaRPr lang="en-US"/>
        </a:p>
      </dgm:t>
    </dgm:pt>
    <dgm:pt modelId="{93B2303B-265D-4977-8461-1AAE3450F39B}" type="sibTrans" cxnId="{1F779BF3-8BC8-440C-BD98-387137040BA4}">
      <dgm:prSet/>
      <dgm:spPr/>
      <dgm:t>
        <a:bodyPr/>
        <a:lstStyle/>
        <a:p>
          <a:pPr algn="ctr"/>
          <a:endParaRPr lang="en-US"/>
        </a:p>
      </dgm:t>
    </dgm:pt>
    <dgm:pt modelId="{A6BD161E-873A-4A82-957C-E6FE2661A42F}">
      <dgm:prSet custT="1"/>
      <dgm:spPr>
        <a:solidFill>
          <a:srgbClr val="FFCC66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  <a:latin typeface="+mj-lt"/>
            </a:rPr>
            <a:t>Oppression</a:t>
          </a:r>
          <a:endParaRPr lang="en-US" sz="2000" dirty="0">
            <a:solidFill>
              <a:sysClr val="windowText" lastClr="000000"/>
            </a:solidFill>
            <a:latin typeface="+mj-lt"/>
          </a:endParaRPr>
        </a:p>
      </dgm:t>
    </dgm:pt>
    <dgm:pt modelId="{6E19E834-3E69-454F-AFB7-C32861964A3D}" type="parTrans" cxnId="{10C7CA06-10A9-436A-947C-7AFAE0B61458}">
      <dgm:prSet/>
      <dgm:spPr/>
      <dgm:t>
        <a:bodyPr/>
        <a:lstStyle/>
        <a:p>
          <a:pPr algn="ctr"/>
          <a:endParaRPr lang="en-US"/>
        </a:p>
      </dgm:t>
    </dgm:pt>
    <dgm:pt modelId="{295F4685-753D-43D4-9D5F-A8244E254C47}" type="sibTrans" cxnId="{10C7CA06-10A9-436A-947C-7AFAE0B61458}">
      <dgm:prSet/>
      <dgm:spPr/>
      <dgm:t>
        <a:bodyPr/>
        <a:lstStyle/>
        <a:p>
          <a:pPr algn="ctr"/>
          <a:endParaRPr lang="en-US"/>
        </a:p>
      </dgm:t>
    </dgm:pt>
    <dgm:pt modelId="{A09585F8-A8F4-4F54-A2B1-CA8438982D2B}" type="pres">
      <dgm:prSet presAssocID="{BB0F55C0-DE05-4DFB-897A-38797E50E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52DBA-3045-4855-9145-77EF372E79A6}" type="pres">
      <dgm:prSet presAssocID="{BB0F55C0-DE05-4DFB-897A-38797E50E5E5}" presName="cycle" presStyleCnt="0"/>
      <dgm:spPr/>
    </dgm:pt>
    <dgm:pt modelId="{3855CDD4-699B-4509-934D-11B2D7C91AD9}" type="pres">
      <dgm:prSet presAssocID="{35D610C5-395A-4681-91D5-6A10834F4955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153B7-F03C-451C-92FD-A6C1A70CD55E}" type="pres">
      <dgm:prSet presAssocID="{8C381653-0340-41FF-9FF9-E81D22D3F17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D9D9C96-5113-4A81-B700-BFA493FE91E2}" type="pres">
      <dgm:prSet presAssocID="{4E3A07B1-104D-4B3C-AD70-8D9E35621313}" presName="nodeFollowingNodes" presStyleLbl="node1" presStyleIdx="1" presStyleCnt="7" custRadScaleRad="105019" custRadScaleInc="1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5A398-9ED5-42E3-899B-6CFA939A36CA}" type="pres">
      <dgm:prSet presAssocID="{915679A9-A032-43D4-B6A6-E30CAFB5FFA8}" presName="nodeFollowingNodes" presStyleLbl="node1" presStyleIdx="2" presStyleCnt="7" custRadScaleRad="101915" custRadScaleInc="-15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57990-5C17-432E-9B41-727DD4E09EBE}" type="pres">
      <dgm:prSet presAssocID="{DFCC4556-3968-4F1D-838E-8D360BB29C27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CDB8-E4B6-46E7-84D8-4ABA9704231C}" type="pres">
      <dgm:prSet presAssocID="{9ACA1A10-AD1F-4995-80EB-CE715DAD839E}" presName="nodeFollowingNodes" presStyleLbl="node1" presStyleIdx="4" presStyleCnt="7" custScaleX="124615" custRadScaleRad="102366" custRadScaleInc="34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BBBC5-1FC1-4C41-8446-575182DBF975}" type="pres">
      <dgm:prSet presAssocID="{A6BD161E-873A-4A82-957C-E6FE2661A42F}" presName="nodeFollowingNodes" presStyleLbl="node1" presStyleIdx="5" presStyleCnt="7" custRadScaleRad="99842" custRadScaleInc="1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2C351-1B51-4C09-8E05-6B3AFD7EBBA2}" type="pres">
      <dgm:prSet presAssocID="{BA40ABC1-922D-4CE2-B44E-C04B8CDFB725}" presName="nodeFollowingNodes" presStyleLbl="node1" presStyleIdx="6" presStyleCnt="7" custRadScaleRad="103915" custRadScaleInc="-10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AB960-66CB-4D06-8311-42BA2BF1C00A}" srcId="{BB0F55C0-DE05-4DFB-897A-38797E50E5E5}" destId="{BA40ABC1-922D-4CE2-B44E-C04B8CDFB725}" srcOrd="6" destOrd="0" parTransId="{CD397B2A-14D7-401F-9381-D473FB5C2B3F}" sibTransId="{B85CD955-228B-45BE-ACB1-27292E5CBBDD}"/>
    <dgm:cxn modelId="{4EA1DCE0-403D-4F08-9AAE-86B296CD1FF7}" type="presOf" srcId="{DFCC4556-3968-4F1D-838E-8D360BB29C27}" destId="{48D57990-5C17-432E-9B41-727DD4E09EBE}" srcOrd="0" destOrd="0" presId="urn:microsoft.com/office/officeart/2005/8/layout/cycle3"/>
    <dgm:cxn modelId="{1D1837F2-8E34-4549-80EC-C80C9E7A3A1A}" type="presOf" srcId="{35D610C5-395A-4681-91D5-6A10834F4955}" destId="{3855CDD4-699B-4509-934D-11B2D7C91AD9}" srcOrd="0" destOrd="0" presId="urn:microsoft.com/office/officeart/2005/8/layout/cycle3"/>
    <dgm:cxn modelId="{16661F38-8913-494A-9795-FD10938BE8C9}" srcId="{BB0F55C0-DE05-4DFB-897A-38797E50E5E5}" destId="{4E3A07B1-104D-4B3C-AD70-8D9E35621313}" srcOrd="1" destOrd="0" parTransId="{C8F9738A-3C3C-407F-A54B-AC73D583504A}" sibTransId="{F444C809-440E-489F-9C8E-03FB4DA2240F}"/>
    <dgm:cxn modelId="{10C7CA06-10A9-436A-947C-7AFAE0B61458}" srcId="{BB0F55C0-DE05-4DFB-897A-38797E50E5E5}" destId="{A6BD161E-873A-4A82-957C-E6FE2661A42F}" srcOrd="5" destOrd="0" parTransId="{6E19E834-3E69-454F-AFB7-C32861964A3D}" sibTransId="{295F4685-753D-43D4-9D5F-A8244E254C47}"/>
    <dgm:cxn modelId="{9B3B42F6-83ED-4A21-BF4A-A3CF92F9EF0D}" type="presOf" srcId="{8C381653-0340-41FF-9FF9-E81D22D3F175}" destId="{1DA153B7-F03C-451C-92FD-A6C1A70CD55E}" srcOrd="0" destOrd="0" presId="urn:microsoft.com/office/officeart/2005/8/layout/cycle3"/>
    <dgm:cxn modelId="{7D3A82A2-8D60-49E5-9159-038217C76B89}" type="presOf" srcId="{915679A9-A032-43D4-B6A6-E30CAFB5FFA8}" destId="{6225A398-9ED5-42E3-899B-6CFA939A36CA}" srcOrd="0" destOrd="0" presId="urn:microsoft.com/office/officeart/2005/8/layout/cycle3"/>
    <dgm:cxn modelId="{C789B555-0959-4F93-81F4-6706389705C7}" type="presOf" srcId="{4E3A07B1-104D-4B3C-AD70-8D9E35621313}" destId="{CD9D9C96-5113-4A81-B700-BFA493FE91E2}" srcOrd="0" destOrd="0" presId="urn:microsoft.com/office/officeart/2005/8/layout/cycle3"/>
    <dgm:cxn modelId="{A7CC1A08-62A0-4AB0-A004-F10B07439DE2}" type="presOf" srcId="{BB0F55C0-DE05-4DFB-897A-38797E50E5E5}" destId="{A09585F8-A8F4-4F54-A2B1-CA8438982D2B}" srcOrd="0" destOrd="0" presId="urn:microsoft.com/office/officeart/2005/8/layout/cycle3"/>
    <dgm:cxn modelId="{DBB138A2-1E16-423C-8F4E-7650039A9953}" srcId="{BB0F55C0-DE05-4DFB-897A-38797E50E5E5}" destId="{35D610C5-395A-4681-91D5-6A10834F4955}" srcOrd="0" destOrd="0" parTransId="{FE409257-CB23-4D4F-9F22-95BA1696E9A2}" sibTransId="{8C381653-0340-41FF-9FF9-E81D22D3F175}"/>
    <dgm:cxn modelId="{1F779BF3-8BC8-440C-BD98-387137040BA4}" srcId="{BB0F55C0-DE05-4DFB-897A-38797E50E5E5}" destId="{9ACA1A10-AD1F-4995-80EB-CE715DAD839E}" srcOrd="4" destOrd="0" parTransId="{DA295DBA-1FA9-4A89-BC87-57AB212729BC}" sibTransId="{93B2303B-265D-4977-8461-1AAE3450F39B}"/>
    <dgm:cxn modelId="{A2A1E0D9-84A0-43D2-AF8C-BCBE11B56B21}" type="presOf" srcId="{9ACA1A10-AD1F-4995-80EB-CE715DAD839E}" destId="{BDBACDB8-E4B6-46E7-84D8-4ABA9704231C}" srcOrd="0" destOrd="0" presId="urn:microsoft.com/office/officeart/2005/8/layout/cycle3"/>
    <dgm:cxn modelId="{1EF64DA9-1072-41C8-8398-8319A02000A3}" type="presOf" srcId="{BA40ABC1-922D-4CE2-B44E-C04B8CDFB725}" destId="{8802C351-1B51-4C09-8E05-6B3AFD7EBBA2}" srcOrd="0" destOrd="0" presId="urn:microsoft.com/office/officeart/2005/8/layout/cycle3"/>
    <dgm:cxn modelId="{DA88B549-58B1-4E15-B8B1-D3CE73FA36F3}" srcId="{BB0F55C0-DE05-4DFB-897A-38797E50E5E5}" destId="{915679A9-A032-43D4-B6A6-E30CAFB5FFA8}" srcOrd="2" destOrd="0" parTransId="{AD73B61E-EC4D-426C-9134-54BBAAD49B0E}" sibTransId="{4743900D-3F56-4E21-8987-1EFCAF7777A0}"/>
    <dgm:cxn modelId="{B623287B-61DB-4FDD-946B-E8C14489A56C}" srcId="{BB0F55C0-DE05-4DFB-897A-38797E50E5E5}" destId="{DFCC4556-3968-4F1D-838E-8D360BB29C27}" srcOrd="3" destOrd="0" parTransId="{D2F706E4-1C23-4B3D-9323-1961EF45A20D}" sibTransId="{F13BD215-9052-4969-8A8A-33BC004B8541}"/>
    <dgm:cxn modelId="{E88DC6C6-7861-47B2-B4C5-AC1121216559}" type="presOf" srcId="{A6BD161E-873A-4A82-957C-E6FE2661A42F}" destId="{857BBBC5-1FC1-4C41-8446-575182DBF975}" srcOrd="0" destOrd="0" presId="urn:microsoft.com/office/officeart/2005/8/layout/cycle3"/>
    <dgm:cxn modelId="{B973D0AA-DA68-448E-A5A1-DC675B087750}" type="presParOf" srcId="{A09585F8-A8F4-4F54-A2B1-CA8438982D2B}" destId="{24F52DBA-3045-4855-9145-77EF372E79A6}" srcOrd="0" destOrd="0" presId="urn:microsoft.com/office/officeart/2005/8/layout/cycle3"/>
    <dgm:cxn modelId="{58A524C5-16BC-46CF-8B5E-FD466080C554}" type="presParOf" srcId="{24F52DBA-3045-4855-9145-77EF372E79A6}" destId="{3855CDD4-699B-4509-934D-11B2D7C91AD9}" srcOrd="0" destOrd="0" presId="urn:microsoft.com/office/officeart/2005/8/layout/cycle3"/>
    <dgm:cxn modelId="{02DA737F-C194-4AC6-839B-2FC1E9DD4E96}" type="presParOf" srcId="{24F52DBA-3045-4855-9145-77EF372E79A6}" destId="{1DA153B7-F03C-451C-92FD-A6C1A70CD55E}" srcOrd="1" destOrd="0" presId="urn:microsoft.com/office/officeart/2005/8/layout/cycle3"/>
    <dgm:cxn modelId="{030EAF11-7FA8-4042-8C4A-EB333596F906}" type="presParOf" srcId="{24F52DBA-3045-4855-9145-77EF372E79A6}" destId="{CD9D9C96-5113-4A81-B700-BFA493FE91E2}" srcOrd="2" destOrd="0" presId="urn:microsoft.com/office/officeart/2005/8/layout/cycle3"/>
    <dgm:cxn modelId="{F6E1E203-202A-4D4C-AB63-2B5E142C44BA}" type="presParOf" srcId="{24F52DBA-3045-4855-9145-77EF372E79A6}" destId="{6225A398-9ED5-42E3-899B-6CFA939A36CA}" srcOrd="3" destOrd="0" presId="urn:microsoft.com/office/officeart/2005/8/layout/cycle3"/>
    <dgm:cxn modelId="{B209CAAD-2061-4ACB-B355-0CE57F61EDE7}" type="presParOf" srcId="{24F52DBA-3045-4855-9145-77EF372E79A6}" destId="{48D57990-5C17-432E-9B41-727DD4E09EBE}" srcOrd="4" destOrd="0" presId="urn:microsoft.com/office/officeart/2005/8/layout/cycle3"/>
    <dgm:cxn modelId="{03838525-1E42-4AAA-AD56-36EFC34AD41E}" type="presParOf" srcId="{24F52DBA-3045-4855-9145-77EF372E79A6}" destId="{BDBACDB8-E4B6-46E7-84D8-4ABA9704231C}" srcOrd="5" destOrd="0" presId="urn:microsoft.com/office/officeart/2005/8/layout/cycle3"/>
    <dgm:cxn modelId="{1A27F0B7-082B-45AB-ADCA-33A4BC0768A0}" type="presParOf" srcId="{24F52DBA-3045-4855-9145-77EF372E79A6}" destId="{857BBBC5-1FC1-4C41-8446-575182DBF975}" srcOrd="6" destOrd="0" presId="urn:microsoft.com/office/officeart/2005/8/layout/cycle3"/>
    <dgm:cxn modelId="{06D99882-3971-4001-B922-417FCCC061C6}" type="presParOf" srcId="{24F52DBA-3045-4855-9145-77EF372E79A6}" destId="{8802C351-1B51-4C09-8E05-6B3AFD7EBBA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7CB23-0F3C-457F-B669-1E746D6067EA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9840D-F7F3-4507-AD9F-49FF1842D1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mplicit.harvard.edu/implicit/demo/takeatest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dshoots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8458200" cy="1828800"/>
          </a:xfrm>
        </p:spPr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Cultural Competency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6552" y="2705100"/>
            <a:ext cx="7854696" cy="1752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Building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Culturally Competent Practice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3000"/>
            <a:ext cx="1072299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3" b="4336"/>
          <a:stretch/>
        </p:blipFill>
        <p:spPr bwMode="auto">
          <a:xfrm>
            <a:off x="2362200" y="3352800"/>
            <a:ext cx="4495800" cy="336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90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336150"/>
            <a:ext cx="8763000" cy="168859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3200" b="0" dirty="0" smtClean="0">
                <a:solidFill>
                  <a:schemeClr val="tx2"/>
                </a:solidFill>
                <a:effectLst/>
                <a:latin typeface="Aharoni" pitchFamily="2" charset="-79"/>
                <a:cs typeface="Aharoni" pitchFamily="2" charset="-79"/>
              </a:rPr>
              <a:t>Our cultures have some parts that are very visible and obvious to ourselves and others.</a:t>
            </a:r>
            <a:r>
              <a:rPr lang="en-US" sz="3200" b="0" dirty="0">
                <a:solidFill>
                  <a:schemeClr val="tx2"/>
                </a:solidFill>
              </a:rPr>
              <a:t/>
            </a:r>
            <a:br>
              <a:rPr lang="en-US" sz="3200" b="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9519" y="5975028"/>
            <a:ext cx="8915400" cy="671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What parts of culture are less visible?</a:t>
            </a:r>
          </a:p>
          <a:p>
            <a:pPr algn="ctr">
              <a:spcBef>
                <a:spcPts val="0"/>
              </a:spcBef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ore complex &amp; subtle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?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69238" cy="41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3157" y="3173353"/>
            <a:ext cx="3276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Attitudes toward elders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0257" y="3445496"/>
            <a:ext cx="2895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Ideas of child-rearing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914" y="3731162"/>
            <a:ext cx="232954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Tempo of work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5573" y="3885360"/>
            <a:ext cx="25146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Decision-making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457" y="4260359"/>
            <a:ext cx="3048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Communication styles</a:t>
            </a:r>
            <a:endParaRPr lang="en-US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857" y="4800600"/>
            <a:ext cx="3048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Black" pitchFamily="34" charset="0"/>
              </a:rPr>
              <a:t>Concept of beauty</a:t>
            </a:r>
            <a:endParaRPr lang="en-US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7170" y="5431971"/>
            <a:ext cx="20247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Definition of obscenity</a:t>
            </a:r>
            <a:endParaRPr lang="en-US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5685" y="4445025"/>
            <a:ext cx="20247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Preference for competition</a:t>
            </a:r>
            <a:endParaRPr lang="en-US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7344" y="5257800"/>
            <a:ext cx="3352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Black" pitchFamily="34" charset="0"/>
              </a:rPr>
              <a:t>Roles in relation to age, sex, gender, class</a:t>
            </a:r>
            <a:endParaRPr lang="en-US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2562" y="2820126"/>
            <a:ext cx="339643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Attitude toward conflict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457" y="2451520"/>
            <a:ext cx="42997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Tolerance toward physical pain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6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haroni" pitchFamily="2" charset="-79"/>
                <a:cs typeface="Aharoni" pitchFamily="2" charset="-79"/>
              </a:rPr>
              <a:t>Cultural Awareness</a:t>
            </a:r>
            <a:r>
              <a:rPr lang="en-US" sz="6000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Recognition of one’s own cultural influences upon values, beliefs and judgments, as well as the influences derived from the professional’s work culture.” 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i="1" dirty="0" smtClean="0"/>
              <a:t>National </a:t>
            </a:r>
            <a:r>
              <a:rPr lang="en-US" sz="1600" i="1" dirty="0"/>
              <a:t>Center for Cultural Competence, Georgetown University Center for Child and Human Development, Washington, D.C.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2385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Building a Culturally Competent Practice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286000"/>
            <a:ext cx="8686800" cy="43891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People with colored discussion cards will move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chairs </a:t>
            </a:r>
            <a:r>
              <a:rPr lang="en-US" dirty="0"/>
              <a:t>each time. Everyone else </a:t>
            </a:r>
            <a:r>
              <a:rPr lang="en-US" dirty="0" smtClean="0"/>
              <a:t>- stay </a:t>
            </a:r>
            <a:r>
              <a:rPr lang="en-US" dirty="0"/>
              <a:t>seated.</a:t>
            </a:r>
          </a:p>
          <a:p>
            <a:pPr lvl="0"/>
            <a:r>
              <a:rPr lang="en-US" dirty="0" smtClean="0"/>
              <a:t>Each new </a:t>
            </a:r>
            <a:r>
              <a:rPr lang="en-US" dirty="0"/>
              <a:t>pair </a:t>
            </a:r>
            <a:r>
              <a:rPr lang="en-US" dirty="0" smtClean="0"/>
              <a:t>discusses the </a:t>
            </a:r>
            <a:r>
              <a:rPr lang="en-US" dirty="0"/>
              <a:t>colored card topic’s impact on the work of Family Case Managers</a:t>
            </a:r>
            <a:r>
              <a:rPr lang="en-US" dirty="0" smtClean="0"/>
              <a:t>.  </a:t>
            </a:r>
          </a:p>
          <a:p>
            <a:pPr lvl="0"/>
            <a:r>
              <a:rPr lang="en-US" dirty="0" smtClean="0"/>
              <a:t>2 minute rounds</a:t>
            </a:r>
            <a:endParaRPr lang="en-US" dirty="0"/>
          </a:p>
          <a:p>
            <a:pPr lvl="0"/>
            <a:r>
              <a:rPr lang="en-US" u="sng" dirty="0"/>
              <a:t>Before anyone moves</a:t>
            </a:r>
            <a:r>
              <a:rPr lang="en-US" dirty="0"/>
              <a:t>, ask each card holder to pass his/her colored discussion topic card down TWICE. (This prevents topic repeats.)</a:t>
            </a:r>
          </a:p>
          <a:p>
            <a:pPr lvl="0"/>
            <a:r>
              <a:rPr lang="en-US" dirty="0" smtClean="0"/>
              <a:t>Each </a:t>
            </a:r>
            <a:r>
              <a:rPr lang="en-US" dirty="0"/>
              <a:t>card holder </a:t>
            </a:r>
            <a:r>
              <a:rPr lang="en-US" dirty="0" smtClean="0"/>
              <a:t>moves </a:t>
            </a:r>
            <a:r>
              <a:rPr lang="en-US" dirty="0"/>
              <a:t>seats </a:t>
            </a:r>
            <a:r>
              <a:rPr lang="en-US" dirty="0" smtClean="0"/>
              <a:t>to a </a:t>
            </a:r>
            <a:r>
              <a:rPr lang="en-US" dirty="0"/>
              <a:t>new discussion partner.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C:\Users\juasande\AppData\Local\Microsoft\Windows\Temporary Internet Files\Content.IE5\ZRGGPNI1\MC90043263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0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500" dirty="0" smtClean="0">
              <a:solidFill>
                <a:srgbClr val="003399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sz="3000" b="1" dirty="0" smtClean="0">
              <a:solidFill>
                <a:srgbClr val="003399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2010 Disproportionality Index: Indiana Foster Care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African American/Black children 2.4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Caucasian/White children 0.8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Hispanic/Latino 0.6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Native American/Alaska Native 0.2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Asian/Pacific Islander 0.2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 smtClean="0">
                <a:latin typeface="Aharoni" pitchFamily="2" charset="-79"/>
                <a:cs typeface="Aharoni" pitchFamily="2" charset="-79"/>
              </a:rPr>
              <a:t>Data provided  by </a:t>
            </a:r>
            <a:r>
              <a:rPr lang="en-US" sz="1900" dirty="0">
                <a:latin typeface="Aharoni" pitchFamily="2" charset="-79"/>
                <a:cs typeface="Aharoni" pitchFamily="2" charset="-79"/>
              </a:rPr>
              <a:t>Adoption &amp; Foster Care Analysis &amp; Reporting System (AFCARS</a:t>
            </a:r>
            <a:r>
              <a:rPr lang="en-US" sz="1900" dirty="0" smtClean="0">
                <a:latin typeface="Aharoni" pitchFamily="2" charset="-79"/>
                <a:cs typeface="Aharoni" pitchFamily="2" charset="-79"/>
              </a:rPr>
              <a:t>)  Indiana’s African American disproportionality rate has decreased 41% (2000-2010), dropping from 4.1 to 2.4</a:t>
            </a:r>
            <a:endParaRPr lang="en-US" sz="19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754929"/>
              </p:ext>
            </p:extLst>
          </p:nvPr>
        </p:nvGraphicFramePr>
        <p:xfrm>
          <a:off x="152400" y="990600"/>
          <a:ext cx="88392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5105400"/>
              </a:tblGrid>
              <a:tr h="1935480">
                <a:tc>
                  <a:txBody>
                    <a:bodyPr/>
                    <a:lstStyle/>
                    <a:p>
                      <a:r>
                        <a:rPr lang="en-US" sz="3200" i="0" u="none" dirty="0" smtClean="0">
                          <a:solidFill>
                            <a:srgbClr val="003399"/>
                          </a:solidFill>
                          <a:latin typeface="Aharoni" pitchFamily="2" charset="-79"/>
                          <a:cs typeface="Aharoni" pitchFamily="2" charset="-79"/>
                        </a:rPr>
                        <a:t>Disproportionality </a:t>
                      </a:r>
                      <a:r>
                        <a:rPr lang="en-US" sz="3200" dirty="0" smtClean="0">
                          <a:solidFill>
                            <a:srgbClr val="003399"/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3399"/>
                          </a:solidFill>
                          <a:latin typeface="Aharoni" pitchFamily="2" charset="-79"/>
                          <a:cs typeface="Aharoni" pitchFamily="2" charset="-79"/>
                        </a:rPr>
                        <a:t>In most states, there are higher proportions of children of color in the child welfare system than in the general child population. </a:t>
                      </a:r>
                    </a:p>
                    <a:p>
                      <a:endParaRPr lang="en-US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23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1085088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Be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the change you want to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see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in the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world.”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Mahatma Gandhi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761944"/>
              </p:ext>
            </p:extLst>
          </p:nvPr>
        </p:nvGraphicFramePr>
        <p:xfrm>
          <a:off x="171450" y="1638869"/>
          <a:ext cx="86487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0" y="5105400"/>
            <a:ext cx="2438400" cy="990600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29718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Interrupt the cycle of oppression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Aharoni" pitchFamily="2" charset="-79"/>
                <a:cs typeface="Aharoni" pitchFamily="2" charset="-79"/>
              </a:rPr>
              <a:t>Stereotypes</a:t>
            </a:r>
            <a:endParaRPr lang="en-US" sz="5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920085"/>
            <a:ext cx="4419600" cy="44348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“Once you label me you negate me.”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err="1" smtClean="0"/>
              <a:t>Søren</a:t>
            </a:r>
            <a:r>
              <a:rPr lang="en-US" sz="2400" dirty="0" smtClean="0"/>
              <a:t> Kierkegaard,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philosopher &amp; theologian</a:t>
            </a:r>
            <a:endParaRPr lang="en-US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079555" cy="29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4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Are generalizations good or bad</a:t>
            </a:r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?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587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Where do stereotypes originate?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How are stereotypes reinforced?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What are the most common stereotypes non-Americans have of us?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How many of these American stereotypes are true?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How many are positive and how many are negative images of Americans?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Outgoing, friendly, informal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Loud, rude, immature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Hardworking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Extravagant, wasteful, wealthy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Not class conscious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Always in a hurry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Disrespectful of authority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Racially prejudiced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Overweight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Know little about other countries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Generous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Promiscuous women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Disregard the elderly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Think they have all the answers. </a:t>
            </a: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019800"/>
            <a:ext cx="4572000" cy="59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latin typeface="Aharoni" pitchFamily="2" charset="-79"/>
                <a:cs typeface="Aharoni" pitchFamily="2" charset="-79"/>
              </a:rPr>
              <a:t>[Referenced from Robert </a:t>
            </a:r>
            <a:r>
              <a:rPr lang="en-US" sz="1400" dirty="0" err="1">
                <a:latin typeface="Aharoni" pitchFamily="2" charset="-79"/>
                <a:cs typeface="Aharoni" pitchFamily="2" charset="-79"/>
              </a:rPr>
              <a:t>Kohls</a:t>
            </a:r>
            <a:r>
              <a:rPr lang="en-US" sz="1400" dirty="0">
                <a:latin typeface="Aharoni" pitchFamily="2" charset="-79"/>
                <a:cs typeface="Aharoni" pitchFamily="2" charset="-79"/>
              </a:rPr>
              <a:t> and John Knight ‘s 1994 study]</a:t>
            </a:r>
          </a:p>
        </p:txBody>
      </p:sp>
    </p:spTree>
    <p:extLst>
      <p:ext uri="{BB962C8B-B14F-4D97-AF65-F5344CB8AC3E}">
        <p14:creationId xmlns:p14="http://schemas.microsoft.com/office/powerpoint/2010/main" xmlns="" val="24942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The Impact of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r>
              <a:rPr lang="en-US" sz="4600" dirty="0" smtClean="0"/>
              <a:t>Research shows that children between </a:t>
            </a:r>
            <a:r>
              <a:rPr lang="en-US" sz="4600" dirty="0"/>
              <a:t>ages 2 and </a:t>
            </a:r>
            <a:r>
              <a:rPr lang="en-US" sz="4600" dirty="0" smtClean="0"/>
              <a:t>5 </a:t>
            </a:r>
            <a:r>
              <a:rPr lang="en-US" sz="4600" dirty="0"/>
              <a:t>become aware </a:t>
            </a:r>
            <a:r>
              <a:rPr lang="en-US" sz="4600" dirty="0" smtClean="0"/>
              <a:t>of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>
                <a:solidFill>
                  <a:schemeClr val="accent6">
                    <a:lumMod val="75000"/>
                  </a:schemeClr>
                </a:solidFill>
              </a:rPr>
              <a:t>Gender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>
                <a:solidFill>
                  <a:schemeClr val="accent6">
                    <a:lumMod val="75000"/>
                  </a:schemeClr>
                </a:solidFill>
              </a:rPr>
              <a:t>Race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>
                <a:solidFill>
                  <a:schemeClr val="accent6">
                    <a:lumMod val="75000"/>
                  </a:schemeClr>
                </a:solidFill>
              </a:rPr>
              <a:t>Ethnicity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 smtClean="0">
                <a:solidFill>
                  <a:schemeClr val="accent6">
                    <a:lumMod val="75000"/>
                  </a:schemeClr>
                </a:solidFill>
              </a:rPr>
              <a:t>Disabilities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3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 smtClean="0"/>
              <a:t>Children become </a:t>
            </a:r>
            <a:r>
              <a:rPr lang="en-US" sz="5100" dirty="0"/>
              <a:t>sensitive to both the positive attitudes and negative biases attached to these four key aspects of identity by their family and by </a:t>
            </a:r>
            <a:r>
              <a:rPr lang="en-US" sz="5100" dirty="0" smtClean="0"/>
              <a:t>society.  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smtClean="0"/>
              <a:t> 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85800" y="762000"/>
            <a:ext cx="2514600" cy="1524000"/>
          </a:xfrm>
          <a:prstGeom prst="wedgeRectCallout">
            <a:avLst>
              <a:gd name="adj1" fmla="val -5249"/>
              <a:gd name="adj2" fmla="val 9869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FF"/>
                </a:solidFill>
                <a:latin typeface="Comic Sans MS" pitchFamily="66" charset="0"/>
              </a:rPr>
              <a:t>“Girls aren’t strong.”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198257" y="533400"/>
            <a:ext cx="4114800" cy="1600200"/>
          </a:xfrm>
          <a:prstGeom prst="wedgeEllipseCallout">
            <a:avLst>
              <a:gd name="adj1" fmla="val -33884"/>
              <a:gd name="adj2" fmla="val 688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“Boys can’t play house.”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381828" y="2971800"/>
            <a:ext cx="3552372" cy="2743200"/>
          </a:xfrm>
          <a:prstGeom prst="cloudCallout">
            <a:avLst>
              <a:gd name="adj1" fmla="val -33898"/>
              <a:gd name="adj2" fmla="val 6620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“People with glasses are mean.”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0600"/>
            <a:ext cx="356369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Put </a:t>
            </a:r>
            <a:r>
              <a:rPr lang="en-US" sz="4800" i="1" dirty="0" smtClean="0">
                <a:solidFill>
                  <a:schemeClr val="tx1"/>
                </a:solidFill>
              </a:rPr>
              <a:t>yourself</a:t>
            </a:r>
            <a:r>
              <a:rPr lang="en-US" sz="4800" dirty="0" smtClean="0"/>
              <a:t> to the test.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07" y="2057400"/>
            <a:ext cx="2648856" cy="22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1"/>
            <a:ext cx="1342572" cy="126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yale.edu/engelman/images/Yale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2910115" cy="6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andersgroup.weebly.com/uploads/1/1/0/2/11020649/1503354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450" y="5410199"/>
            <a:ext cx="1724965" cy="10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upload.wikimedia.org/wikipedia/en/thumb/9/93/University_of_Washington_Seal.png/180px-University_of_Washington_Se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50" y="5252821"/>
            <a:ext cx="1496822" cy="14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peauproductions.com/store/images/computer-repai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42" b="74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3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haroni" pitchFamily="2" charset="-79"/>
                <a:cs typeface="Aharoni" pitchFamily="2" charset="-79"/>
              </a:rPr>
              <a:t>Put </a:t>
            </a:r>
            <a:r>
              <a:rPr lang="en-US" sz="3200" i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yourself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to the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test – Project Implicit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62493"/>
            <a:ext cx="4191000" cy="47547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Please log on to the </a:t>
            </a:r>
            <a:r>
              <a:rPr lang="en-US" i="1" dirty="0" smtClean="0">
                <a:solidFill>
                  <a:srgbClr val="C00000"/>
                </a:solidFill>
              </a:rPr>
              <a:t>Project Implicit </a:t>
            </a:r>
            <a:r>
              <a:rPr lang="en-US" dirty="0" smtClean="0"/>
              <a:t>website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implicit.harvard.edu/implicit/demo/takeatest.html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through the preliminary info screen and click “I wish to proceed.”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which test to take.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your results.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4348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1" t="13016" r="18612" b="218"/>
          <a:stretch/>
        </p:blipFill>
        <p:spPr bwMode="auto">
          <a:xfrm>
            <a:off x="4419600" y="1562493"/>
            <a:ext cx="455162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8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Estrangelo Edessa" pitchFamily="66" charset="0"/>
                <a:cs typeface="Estrangelo Edessa" pitchFamily="66" charset="0"/>
              </a:rPr>
              <a:t>“Tolerance, inter-cultural dialogue and respect for diversity are more essential than ever in a world where people are becoming more and more closely interconnected.”</a:t>
            </a:r>
          </a:p>
          <a:p>
            <a:pPr marL="0" indent="0" algn="ctr">
              <a:buNone/>
            </a:pPr>
            <a:r>
              <a:rPr lang="en-US" sz="2000" i="1" dirty="0" smtClean="0">
                <a:latin typeface="Estrangelo Edessa" pitchFamily="66" charset="0"/>
                <a:cs typeface="Estrangelo Edessa" pitchFamily="66" charset="0"/>
              </a:rPr>
              <a:t>Kofi Annan, Former  Secretary-General of the United Nations</a:t>
            </a:r>
            <a:r>
              <a:rPr lang="en-US" sz="2000" dirty="0" smtClean="0">
                <a:latin typeface="Estrangelo Edessa" pitchFamily="66" charset="0"/>
                <a:cs typeface="Estrangelo Edessa" pitchFamily="66" charset="0"/>
              </a:rPr>
              <a:t>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spc="120" dirty="0" smtClean="0">
                <a:solidFill>
                  <a:srgbClr val="C0504D"/>
                </a:solidFill>
                <a:latin typeface="Wingdings 2"/>
                <a:ea typeface="Times New Roman"/>
                <a:cs typeface="Wingdings 2"/>
              </a:rPr>
              <a:t> 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  <a:p>
            <a:pPr algn="ctr"/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96042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8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247" y="1752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 smtClean="0">
                <a:latin typeface="Aharoni" pitchFamily="2" charset="-79"/>
                <a:cs typeface="Aharoni" pitchFamily="2" charset="-79"/>
              </a:rPr>
            </a:br>
            <a:r>
              <a:rPr lang="en-US" sz="44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Cultural competence is 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a life’s journey 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. . . not 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a destination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Great Advertising Photos by ED McCullo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81816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4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e-more-you-know-diversity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7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92453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Course description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301" y="1524000"/>
            <a:ext cx="8839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/>
              <a:t>Cultural Competence: Building a Culturally Competent </a:t>
            </a:r>
            <a:r>
              <a:rPr lang="en-US" sz="2800" b="1" dirty="0" smtClean="0"/>
              <a:t> Practice</a:t>
            </a:r>
            <a:r>
              <a:rPr lang="en-US" sz="2800" dirty="0" smtClean="0"/>
              <a:t> </a:t>
            </a:r>
            <a:r>
              <a:rPr lang="en-US" sz="2800" dirty="0"/>
              <a:t>is a one day training that reviews the knowledge, awareness, and skills needed to work with today’s diverse cultures.  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Participants </a:t>
            </a:r>
            <a:r>
              <a:rPr lang="en-US" sz="2800" dirty="0"/>
              <a:t>will </a:t>
            </a:r>
            <a:r>
              <a:rPr lang="en-US" sz="2800" dirty="0" smtClean="0"/>
              <a:t>reflect on how one’s personal cultural lens </a:t>
            </a:r>
            <a:r>
              <a:rPr lang="en-US" sz="2800" dirty="0"/>
              <a:t>impacts </a:t>
            </a:r>
            <a:r>
              <a:rPr lang="en-US" sz="2800" dirty="0" smtClean="0"/>
              <a:t>child welfare outcomes. 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Participants </a:t>
            </a:r>
            <a:r>
              <a:rPr lang="en-US" sz="2800" dirty="0"/>
              <a:t>will </a:t>
            </a:r>
            <a:r>
              <a:rPr lang="en-US" sz="2800" dirty="0" smtClean="0"/>
              <a:t>identify best </a:t>
            </a:r>
            <a:r>
              <a:rPr lang="en-US" sz="2800" dirty="0"/>
              <a:t>practice guidelines for culturally-responsive communication skills and interactions in child welfare. </a:t>
            </a:r>
          </a:p>
        </p:txBody>
      </p:sp>
    </p:spTree>
    <p:extLst>
      <p:ext uri="{BB962C8B-B14F-4D97-AF65-F5344CB8AC3E}">
        <p14:creationId xmlns:p14="http://schemas.microsoft.com/office/powerpoint/2010/main" xmlns="" val="1467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To examine </a:t>
            </a:r>
            <a:r>
              <a:rPr lang="en-US" dirty="0"/>
              <a:t>what is meant by culture, cultural sensitivity, awareness, and competence. </a:t>
            </a:r>
          </a:p>
          <a:p>
            <a:pPr lvl="0"/>
            <a:r>
              <a:rPr lang="en-US" dirty="0" smtClean="0"/>
              <a:t>To be </a:t>
            </a:r>
            <a:r>
              <a:rPr lang="en-US" dirty="0"/>
              <a:t>aware of one’s personal cultural lens and recognize its impact when working with diverse groups in child welfare.  </a:t>
            </a:r>
          </a:p>
          <a:p>
            <a:pPr lvl="0"/>
            <a:r>
              <a:rPr lang="en-US" dirty="0" smtClean="0"/>
              <a:t>To be </a:t>
            </a:r>
            <a:r>
              <a:rPr lang="en-US" dirty="0"/>
              <a:t>familiar with practice recommendations to </a:t>
            </a:r>
            <a:r>
              <a:rPr lang="en-US" dirty="0" smtClean="0"/>
              <a:t>incorporate </a:t>
            </a:r>
            <a:r>
              <a:rPr lang="en-US" dirty="0"/>
              <a:t>cultural understanding into child welfare work.  </a:t>
            </a:r>
          </a:p>
          <a:p>
            <a:pPr lvl="0"/>
            <a:r>
              <a:rPr lang="en-US" dirty="0" smtClean="0"/>
              <a:t>To utilize </a:t>
            </a:r>
            <a:r>
              <a:rPr lang="en-US" dirty="0"/>
              <a:t>resources to deliver information, referrals, and services in the language appropriate to the client which may include use of interpreters. </a:t>
            </a:r>
          </a:p>
          <a:p>
            <a:r>
              <a:rPr lang="en-US" dirty="0" smtClean="0"/>
              <a:t>To explore </a:t>
            </a:r>
            <a:r>
              <a:rPr lang="en-US" dirty="0"/>
              <a:t>concepts related to human diversity including bias, stereotyping, prejudice, and cycle of oppression</a:t>
            </a:r>
          </a:p>
        </p:txBody>
      </p:sp>
    </p:spTree>
    <p:extLst>
      <p:ext uri="{BB962C8B-B14F-4D97-AF65-F5344CB8AC3E}">
        <p14:creationId xmlns:p14="http://schemas.microsoft.com/office/powerpoint/2010/main" xmlns="" val="2371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5700" b="1" dirty="0">
                <a:latin typeface="Aharoni" pitchFamily="2" charset="-79"/>
                <a:cs typeface="Aharoni" pitchFamily="2" charset="-79"/>
              </a:rPr>
              <a:t>Acknowledge </a:t>
            </a:r>
            <a:r>
              <a:rPr lang="en-US" sz="5700" b="1" dirty="0" smtClean="0">
                <a:latin typeface="Aharoni" pitchFamily="2" charset="-79"/>
                <a:cs typeface="Aharoni" pitchFamily="2" charset="-79"/>
              </a:rPr>
              <a:t>Sensitivity</a:t>
            </a:r>
            <a:endParaRPr lang="en-US" sz="57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“Ouch.” </a:t>
            </a:r>
          </a:p>
          <a:p>
            <a:pPr lvl="0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4400" dirty="0">
                <a:latin typeface="Aharoni" pitchFamily="2" charset="-79"/>
                <a:cs typeface="Aharoni" pitchFamily="2" charset="-79"/>
              </a:rPr>
              <a:t>I have a </a:t>
            </a: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challenge.” </a:t>
            </a:r>
          </a:p>
          <a:p>
            <a:pPr lvl="0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“Oh</a:t>
            </a:r>
            <a:r>
              <a:rPr lang="en-US" sz="4400" dirty="0">
                <a:latin typeface="Aharoni" pitchFamily="2" charset="-79"/>
                <a:cs typeface="Aharoni" pitchFamily="2" charset="-79"/>
              </a:rPr>
              <a:t>!” </a:t>
            </a: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581400"/>
            <a:ext cx="413355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32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What is culture? Why important?  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Estrangelo Edessa" pitchFamily="66" charset="0"/>
                <a:cs typeface="Estrangelo Edessa" pitchFamily="66" charset="0"/>
              </a:rPr>
              <a:t>"You never really understand a person until you consider things from his point of view - until you climb into his skin and walk around in it."- </a:t>
            </a:r>
            <a:r>
              <a:rPr lang="en-US" sz="2800" dirty="0" smtClean="0">
                <a:latin typeface="Estrangelo Edessa" pitchFamily="66" charset="0"/>
                <a:cs typeface="Estrangelo Edessa" pitchFamily="66" charset="0"/>
              </a:rPr>
              <a:t>Atticus </a:t>
            </a:r>
            <a:r>
              <a:rPr lang="en-US" sz="2800" dirty="0">
                <a:latin typeface="Estrangelo Edessa" pitchFamily="66" charset="0"/>
                <a:cs typeface="Estrangelo Edessa" pitchFamily="66" charset="0"/>
              </a:rPr>
              <a:t>Finch to his young daughter Scout.</a:t>
            </a:r>
          </a:p>
          <a:p>
            <a:pPr marL="0" indent="0" algn="ctr">
              <a:buNone/>
            </a:pPr>
            <a:r>
              <a:rPr lang="en-US" sz="2800" dirty="0">
                <a:latin typeface="Estrangelo Edessa" pitchFamily="66" charset="0"/>
                <a:cs typeface="Estrangelo Edessa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US" sz="2800" i="1" dirty="0" smtClean="0">
                <a:latin typeface="Estrangelo Edessa" pitchFamily="66" charset="0"/>
                <a:cs typeface="Estrangelo Edessa" pitchFamily="66" charset="0"/>
              </a:rPr>
              <a:t>                      Harper Lee’s To </a:t>
            </a:r>
            <a:r>
              <a:rPr lang="en-US" sz="2800" i="1" dirty="0">
                <a:latin typeface="Estrangelo Edessa" pitchFamily="66" charset="0"/>
                <a:cs typeface="Estrangelo Edessa" pitchFamily="66" charset="0"/>
              </a:rPr>
              <a:t>Kill a Mockingbird</a:t>
            </a:r>
            <a:r>
              <a:rPr lang="en-US" sz="2800" dirty="0">
                <a:latin typeface="Estrangelo Edessa" pitchFamily="66" charset="0"/>
                <a:cs typeface="Estrangelo Edessa" pitchFamily="66" charset="0"/>
              </a:rPr>
              <a:t> </a:t>
            </a:r>
            <a:endParaRPr lang="en-US" sz="2800" dirty="0" smtClean="0">
              <a:latin typeface="Estrangelo Edessa" pitchFamily="66" charset="0"/>
              <a:cs typeface="Estrangelo Edessa" pitchFamily="66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spc="120" dirty="0" smtClean="0">
                <a:solidFill>
                  <a:srgbClr val="C0504D"/>
                </a:solidFill>
                <a:latin typeface="Wingdings 2"/>
                <a:ea typeface="Times New Roman"/>
                <a:cs typeface="Wingdings 2"/>
              </a:rPr>
              <a:t>  </a:t>
            </a:r>
            <a:r>
              <a:rPr lang="en-US" sz="6600" spc="120" dirty="0" err="1" smtClean="0">
                <a:solidFill>
                  <a:srgbClr val="C0504D"/>
                </a:solidFill>
                <a:latin typeface="Wingdings 2"/>
                <a:ea typeface="Times New Roman"/>
                <a:cs typeface="Wingdings 2"/>
              </a:rPr>
              <a:t>ba</a:t>
            </a:r>
            <a:endParaRPr lang="en-US" sz="4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en-US" dirty="0">
              <a:latin typeface="Estrangelo Edessa" pitchFamily="66" charset="0"/>
              <a:cs typeface="Estrangelo Edessa" pitchFamily="66" charset="0"/>
            </a:endParaRPr>
          </a:p>
          <a:p>
            <a:pPr algn="ctr"/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8114"/>
            <a:ext cx="2124167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u="sng" dirty="0" smtClean="0">
                <a:solidFill>
                  <a:schemeClr val="accent1"/>
                </a:solidFill>
              </a:rPr>
              <a:t>Culture</a:t>
            </a:r>
            <a:r>
              <a:rPr lang="en-US" dirty="0" smtClean="0"/>
              <a:t> – “</a:t>
            </a:r>
            <a:r>
              <a:rPr lang="en-US" sz="3600" dirty="0" smtClean="0"/>
              <a:t>the</a:t>
            </a:r>
            <a:r>
              <a:rPr lang="en-US" dirty="0" smtClean="0"/>
              <a:t> </a:t>
            </a:r>
            <a:r>
              <a:rPr lang="en-US" sz="3600" dirty="0" smtClean="0"/>
              <a:t>integrated </a:t>
            </a:r>
            <a:r>
              <a:rPr lang="en-US" sz="3600" dirty="0"/>
              <a:t>pattern of human behavior </a:t>
            </a:r>
            <a:r>
              <a:rPr lang="en-US" sz="3600" dirty="0" smtClean="0"/>
              <a:t>that includes </a:t>
            </a:r>
            <a:r>
              <a:rPr lang="en-US" sz="3600" dirty="0"/>
              <a:t>thoughts, communications, actions</a:t>
            </a:r>
            <a:r>
              <a:rPr lang="en-US" sz="3600" dirty="0" smtClean="0"/>
              <a:t>, customs</a:t>
            </a:r>
            <a:r>
              <a:rPr lang="en-US" sz="3600" dirty="0"/>
              <a:t>, beliefs, values, and institutions of </a:t>
            </a:r>
            <a:r>
              <a:rPr lang="en-US" sz="3600" dirty="0" smtClean="0"/>
              <a:t>a racial</a:t>
            </a:r>
            <a:r>
              <a:rPr lang="en-US" sz="3600" dirty="0"/>
              <a:t>, ethnic, religious, or social </a:t>
            </a:r>
            <a:r>
              <a:rPr lang="en-US" sz="3600" dirty="0" smtClean="0"/>
              <a:t>group. Often passed from generation to generation. 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Nation Association of Social Workers, 2000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300" b="1" u="sng" dirty="0">
                <a:solidFill>
                  <a:schemeClr val="accent1"/>
                </a:solidFill>
              </a:rPr>
              <a:t>Cultural competence </a:t>
            </a:r>
            <a:r>
              <a:rPr lang="en-US" dirty="0" smtClean="0">
                <a:solidFill>
                  <a:schemeClr val="accent1"/>
                </a:solidFill>
              </a:rPr>
              <a:t>- </a:t>
            </a:r>
            <a:r>
              <a:rPr lang="en-US" sz="3600" dirty="0" smtClean="0"/>
              <a:t>“. . . process </a:t>
            </a:r>
            <a:r>
              <a:rPr lang="en-US" sz="3600" dirty="0"/>
              <a:t>by which individuals and systems respond respectfully and effectively to people of all cultures, languages, races, ethnic backgrounds, religions, and other diversity factors in a manner that recognizes, affirms, and values the worth of individuals, families, and communities and protects and preserves the dignity of each."  </a:t>
            </a:r>
            <a:endParaRPr lang="en-US" sz="3600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National </a:t>
            </a:r>
            <a:r>
              <a:rPr lang="en-US" i="1" dirty="0"/>
              <a:t>Association of Social Workers, 2007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872344" cy="142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100" b="1" dirty="0" smtClean="0">
                <a:latin typeface="Aharoni" pitchFamily="2" charset="-79"/>
                <a:cs typeface="Aharoni" pitchFamily="2" charset="-79"/>
              </a:rPr>
              <a:t>How is culture like a car? </a:t>
            </a:r>
            <a:endParaRPr lang="en-US" sz="51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What can you learn by just looking at the surface?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457" y="2819400"/>
            <a:ext cx="4114800" cy="276867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97086" cy="25926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262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 rot="420000">
            <a:off x="3498980" y="1257326"/>
            <a:ext cx="4617720" cy="3931920"/>
          </a:xfrm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209800" cy="213614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7372">
            <a:off x="3451750" y="1201614"/>
            <a:ext cx="4801319" cy="399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4388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90100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Car parts </a:t>
            </a:r>
            <a:r>
              <a:rPr lang="en-US" sz="39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below-the-surface </a:t>
            </a:r>
            <a:r>
              <a:rPr lang="en-US" sz="39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are more complicated than </a:t>
            </a:r>
            <a:r>
              <a:rPr lang="en-US" sz="39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visible </a:t>
            </a:r>
            <a:r>
              <a:rPr lang="en-US" sz="39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ones.</a:t>
            </a:r>
            <a:endParaRPr lang="en-US" sz="39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28979"/>
            <a:ext cx="1943100" cy="187165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64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2283</TotalTime>
  <Words>841</Words>
  <Application>Microsoft Office PowerPoint</Application>
  <PresentationFormat>On-screen Show (4:3)</PresentationFormat>
  <Paragraphs>124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Aharoni</vt:lpstr>
      <vt:lpstr>Constantia</vt:lpstr>
      <vt:lpstr>Wingdings 2</vt:lpstr>
      <vt:lpstr>Estrangelo Edessa</vt:lpstr>
      <vt:lpstr>Times New Roman</vt:lpstr>
      <vt:lpstr>Calibri</vt:lpstr>
      <vt:lpstr>Arial Black</vt:lpstr>
      <vt:lpstr>Comic Sans MS</vt:lpstr>
      <vt:lpstr>Flow</vt:lpstr>
      <vt:lpstr>Cultural Competency </vt:lpstr>
      <vt:lpstr>Slide 2</vt:lpstr>
      <vt:lpstr>Course description</vt:lpstr>
      <vt:lpstr>Learning Objectives</vt:lpstr>
      <vt:lpstr>Acknowledge Sensitivity</vt:lpstr>
      <vt:lpstr>What is culture? Why important?  </vt:lpstr>
      <vt:lpstr>Slide 7</vt:lpstr>
      <vt:lpstr>How is culture like a car? </vt:lpstr>
      <vt:lpstr>Slide 9</vt:lpstr>
      <vt:lpstr> Our cultures have some parts that are very visible and obvious to ourselves and others. </vt:lpstr>
      <vt:lpstr>Cultural Awareness </vt:lpstr>
      <vt:lpstr>Building a Culturally Competent Practice</vt:lpstr>
      <vt:lpstr>Slide 13</vt:lpstr>
      <vt:lpstr> “Be the change you want to see  in the world.” Mahatma Gandhi</vt:lpstr>
      <vt:lpstr>Stereotypes</vt:lpstr>
      <vt:lpstr>Are generalizations good or bad?</vt:lpstr>
      <vt:lpstr>The Impact of Bias</vt:lpstr>
      <vt:lpstr>Put yourself to the test.</vt:lpstr>
      <vt:lpstr>Put yourself to the test – Project Implicit</vt:lpstr>
      <vt:lpstr>      Cultural competence is a life’s journey . . . not a destination  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is like a car?</dc:title>
  <dc:creator>juasande</dc:creator>
  <cp:lastModifiedBy>gladys.roberts</cp:lastModifiedBy>
  <cp:revision>66</cp:revision>
  <dcterms:created xsi:type="dcterms:W3CDTF">2012-05-30T18:59:27Z</dcterms:created>
  <dcterms:modified xsi:type="dcterms:W3CDTF">2014-05-29T19:00:25Z</dcterms:modified>
</cp:coreProperties>
</file>