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8.jpg" ContentType="image/gif"/>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4CC"/>
    <a:srgbClr val="03136A"/>
    <a:srgbClr val="35759D"/>
    <a:srgbClr val="35B19D"/>
    <a:srgbClr val="000000"/>
    <a:srgbClr val="FFFF00"/>
    <a:srgbClr val="282828"/>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10" autoAdjust="0"/>
    <p:restoredTop sz="95596" autoAdjust="0"/>
  </p:normalViewPr>
  <p:slideViewPr>
    <p:cSldViewPr>
      <p:cViewPr varScale="1">
        <p:scale>
          <a:sx n="84" d="100"/>
          <a:sy n="84" d="100"/>
        </p:scale>
        <p:origin x="96" y="89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4BF3A6F-6DEB-438D-BA60-5C532A1E2D9F}" type="slidenum">
              <a:rPr lang="en-US" altLang="en-US"/>
              <a:pPr/>
              <a:t>‹#›</a:t>
            </a:fld>
            <a:endParaRPr lang="en-US" altLang="en-US"/>
          </a:p>
        </p:txBody>
      </p:sp>
    </p:spTree>
    <p:extLst>
      <p:ext uri="{BB962C8B-B14F-4D97-AF65-F5344CB8AC3E}">
        <p14:creationId xmlns:p14="http://schemas.microsoft.com/office/powerpoint/2010/main" val="4168828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33C04-5E14-4EB9-B82C-43F34B2DB156}"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98608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10</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20871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11</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88061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12</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35554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13</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03632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14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74032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15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67435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16</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69120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17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55960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18</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04281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19</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12359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6328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33C04-5E14-4EB9-B82C-43F34B2DB156}" type="slidenum">
              <a:rPr lang="en-US" altLang="en-US"/>
              <a:pPr/>
              <a:t>20</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10990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21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99510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22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92731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23</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118846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24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19067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25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313952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26</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423865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27</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539968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28</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442096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29</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27495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3</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504304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30</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611486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31</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010893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32</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10779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33</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981720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34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499879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33C04-5E14-4EB9-B82C-43F34B2DB156}" type="slidenum">
              <a:rPr lang="en-US" altLang="en-US"/>
              <a:pPr/>
              <a:t>35</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389812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36</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899569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37</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085298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38</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580086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39</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424320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53579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40</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651786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41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991027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42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dirty="0"/>
          </a:p>
        </p:txBody>
      </p:sp>
    </p:spTree>
    <p:extLst>
      <p:ext uri="{BB962C8B-B14F-4D97-AF65-F5344CB8AC3E}">
        <p14:creationId xmlns:p14="http://schemas.microsoft.com/office/powerpoint/2010/main" val="325178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5</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47493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6</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404591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CEB6-48B0-4444-AED8-DED866CB39AA}" type="slidenum">
              <a:rPr lang="en-US" altLang="en-US"/>
              <a:pPr/>
              <a:t>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00206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33C04-5E14-4EB9-B82C-43F34B2DB156}" type="slidenum">
              <a:rPr lang="en-US" altLang="en-US"/>
              <a:pPr/>
              <a:t>8</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22317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9D91B-EF52-43AC-96C0-4FDCDBCE92D0}" type="slidenum">
              <a:rPr lang="en-US" altLang="en-US"/>
              <a:pPr/>
              <a:t>9</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098459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1950" y="295275"/>
            <a:ext cx="8382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361950" y="1057275"/>
            <a:ext cx="8382000" cy="4572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98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2238"/>
            <a:ext cx="2152650" cy="5653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22238"/>
            <a:ext cx="6305550" cy="5653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05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22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48064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5000"/>
            <a:ext cx="3581400" cy="387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581400" cy="387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736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097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089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5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250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9157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22238"/>
            <a:ext cx="8610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66800" y="1905000"/>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www.in.gov/dcs/files/MissionVisionValuesPosterColo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ictionary.com/browse/metaethic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in.gov/dcs/files/MissionVisionValuesPosterColor.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ictionary.com/browse/metaeth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152400" y="381000"/>
            <a:ext cx="8763000" cy="704850"/>
          </a:xfrm>
        </p:spPr>
        <p:txBody>
          <a:bodyPr/>
          <a:lstStyle/>
          <a:p>
            <a:r>
              <a:rPr lang="en-US" altLang="en-US" dirty="0" smtClean="0"/>
              <a:t>Ethics for In-Home Service Providers</a:t>
            </a:r>
            <a:endParaRPr lang="ru-RU" altLang="en-US" dirty="0"/>
          </a:p>
        </p:txBody>
      </p:sp>
      <p:sp>
        <p:nvSpPr>
          <p:cNvPr id="2053" name="Rectangle 5"/>
          <p:cNvSpPr>
            <a:spLocks noGrp="1" noChangeArrowheads="1"/>
          </p:cNvSpPr>
          <p:nvPr>
            <p:ph type="subTitle" idx="1"/>
          </p:nvPr>
        </p:nvSpPr>
        <p:spPr>
          <a:xfrm>
            <a:off x="354330" y="1371600"/>
            <a:ext cx="8382000" cy="457200"/>
          </a:xfrm>
        </p:spPr>
        <p:txBody>
          <a:bodyPr/>
          <a:lstStyle/>
          <a:p>
            <a:r>
              <a:rPr lang="en-US" altLang="en-US" sz="2000" dirty="0" smtClean="0"/>
              <a:t>Indiana Department of Child Services – Child Welfare Services </a:t>
            </a:r>
            <a:endParaRPr lang="en-US" altLang="en-US" sz="2000" dirty="0"/>
          </a:p>
          <a:p>
            <a:endParaRPr lang="ru-RU" altLang="en-US" dirty="0"/>
          </a:p>
        </p:txBody>
      </p:sp>
      <p:sp>
        <p:nvSpPr>
          <p:cNvPr id="2" name="Rectangle 1"/>
          <p:cNvSpPr/>
          <p:nvPr/>
        </p:nvSpPr>
        <p:spPr>
          <a:xfrm>
            <a:off x="19050" y="6642556"/>
            <a:ext cx="9220200" cy="215444"/>
          </a:xfrm>
          <a:prstGeom prst="rect">
            <a:avLst/>
          </a:prstGeom>
        </p:spPr>
        <p:txBody>
          <a:bodyPr wrap="square">
            <a:spAutoFit/>
          </a:bodyPr>
          <a:lstStyle/>
          <a:p>
            <a:r>
              <a:rPr lang="en-US" sz="800" dirty="0">
                <a:solidFill>
                  <a:schemeClr val="accent5">
                    <a:lumMod val="75000"/>
                  </a:schemeClr>
                </a:solidFill>
              </a:rPr>
              <a:t>&lt;a </a:t>
            </a:r>
            <a:r>
              <a:rPr lang="en-US" sz="800" dirty="0" err="1">
                <a:solidFill>
                  <a:schemeClr val="accent5">
                    <a:lumMod val="75000"/>
                  </a:schemeClr>
                </a:solidFill>
              </a:rPr>
              <a:t>href</a:t>
            </a:r>
            <a:r>
              <a:rPr lang="en-US" sz="800" dirty="0">
                <a:solidFill>
                  <a:schemeClr val="accent5">
                    <a:lumMod val="75000"/>
                  </a:schemeClr>
                </a:solidFill>
              </a:rPr>
              <a:t>="https://www.smiletemplates.com/powerpoint-templates/print-on-documents/01136/"&gt;Print on Documents PowerPoint Template&lt;/a</a:t>
            </a:r>
            <a:r>
              <a:rPr lang="en-US" sz="800" dirty="0"/>
              <a:t>&gt;</a:t>
            </a:r>
          </a:p>
        </p:txBody>
      </p:sp>
      <p:sp>
        <p:nvSpPr>
          <p:cNvPr id="3" name="TextBox 2"/>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1</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505200" y="228600"/>
            <a:ext cx="3733800" cy="715963"/>
          </a:xfrm>
        </p:spPr>
        <p:txBody>
          <a:bodyPr/>
          <a:lstStyle/>
          <a:p>
            <a:r>
              <a:rPr lang="en-US" altLang="en-US" dirty="0" smtClean="0">
                <a:solidFill>
                  <a:schemeClr val="tx2"/>
                </a:solidFill>
              </a:rPr>
              <a:t>A New Client</a:t>
            </a:r>
            <a:endParaRPr lang="en-US" altLang="en-US" dirty="0">
              <a:solidFill>
                <a:schemeClr val="tx2"/>
              </a:solidFill>
            </a:endParaRPr>
          </a:p>
        </p:txBody>
      </p:sp>
      <p:sp>
        <p:nvSpPr>
          <p:cNvPr id="60419" name="Rectangle 3"/>
          <p:cNvSpPr>
            <a:spLocks noGrp="1" noChangeArrowheads="1"/>
          </p:cNvSpPr>
          <p:nvPr>
            <p:ph type="body" idx="1"/>
          </p:nvPr>
        </p:nvSpPr>
        <p:spPr>
          <a:xfrm>
            <a:off x="1905000" y="1219200"/>
            <a:ext cx="6934200" cy="2438400"/>
          </a:xfrm>
        </p:spPr>
        <p:txBody>
          <a:bodyPr/>
          <a:lstStyle/>
          <a:p>
            <a:pPr marL="0" indent="0">
              <a:lnSpc>
                <a:spcPct val="80000"/>
              </a:lnSpc>
              <a:buNone/>
            </a:pPr>
            <a:r>
              <a:rPr lang="en-US" altLang="en-US" sz="2000" dirty="0" smtClean="0">
                <a:solidFill>
                  <a:schemeClr val="tx2"/>
                </a:solidFill>
              </a:rPr>
              <a:t>You are visiting a new client’s family in their home for the first time.  After visiting with the father and children, the mother arrives home to greet you.  You immediately recognize mother as a high school classmate.  Since she is now married, you did not recognize the name before seeing her in person.  Mother indicates that you look familiar, but does not recall you were classmates.  You were not particularly ‘close’ to this person in high school and do not think it will be a barrier in your relationship.  Should you continue your work with this family, or ask a coworker to take this client?</a:t>
            </a:r>
            <a:endParaRPr lang="en-US" altLang="en-US" sz="2000" dirty="0">
              <a:solidFill>
                <a:schemeClr val="tx2"/>
              </a:solidFill>
            </a:endParaRPr>
          </a:p>
        </p:txBody>
      </p:sp>
      <p:sp>
        <p:nvSpPr>
          <p:cNvPr id="2" name="TextBox 1"/>
          <p:cNvSpPr txBox="1"/>
          <p:nvPr/>
        </p:nvSpPr>
        <p:spPr>
          <a:xfrm>
            <a:off x="1866900" y="3932237"/>
            <a:ext cx="6781800" cy="2616101"/>
          </a:xfrm>
          <a:prstGeom prst="rect">
            <a:avLst/>
          </a:prstGeom>
          <a:noFill/>
        </p:spPr>
        <p:txBody>
          <a:bodyPr wrap="square" rtlCol="0">
            <a:spAutoFit/>
          </a:bodyPr>
          <a:lstStyle/>
          <a:p>
            <a:r>
              <a:rPr lang="en-US" b="1" dirty="0" smtClean="0">
                <a:solidFill>
                  <a:srgbClr val="0070C0"/>
                </a:solidFill>
              </a:rPr>
              <a:t>Teleological</a:t>
            </a:r>
          </a:p>
          <a:p>
            <a:r>
              <a:rPr lang="en-US" sz="2000" dirty="0" smtClean="0">
                <a:solidFill>
                  <a:srgbClr val="0070C0"/>
                </a:solidFill>
              </a:rPr>
              <a:t>There are several factors that would determine whether or not you should continue working with this family.  Will your prior relationship cause a barrier? Do you know information about the family that may lead to a bias? Are there other staff available to cover or trade new cases with?  In this situation, talk to your supervisor before making a final decision.</a:t>
            </a:r>
            <a:endParaRPr lang="en-US" b="1" dirty="0">
              <a:solidFill>
                <a:srgbClr val="0070C0"/>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10</a:t>
            </a:r>
            <a:endParaRPr lang="en-US" sz="1200" dirty="0">
              <a:solidFill>
                <a:schemeClr val="bg2"/>
              </a:solidFill>
            </a:endParaRPr>
          </a:p>
        </p:txBody>
      </p:sp>
    </p:spTree>
    <p:extLst>
      <p:ext uri="{BB962C8B-B14F-4D97-AF65-F5344CB8AC3E}">
        <p14:creationId xmlns:p14="http://schemas.microsoft.com/office/powerpoint/2010/main" val="33042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44040" y="228600"/>
            <a:ext cx="7239000" cy="715963"/>
          </a:xfrm>
        </p:spPr>
        <p:txBody>
          <a:bodyPr/>
          <a:lstStyle/>
          <a:p>
            <a:r>
              <a:rPr lang="en-US" altLang="en-US" dirty="0" smtClean="0">
                <a:solidFill>
                  <a:schemeClr val="tx2"/>
                </a:solidFill>
              </a:rPr>
              <a:t>The Over-Sharing Coworker</a:t>
            </a:r>
            <a:endParaRPr lang="en-US" altLang="en-US" dirty="0">
              <a:solidFill>
                <a:schemeClr val="tx2"/>
              </a:solidFill>
            </a:endParaRPr>
          </a:p>
        </p:txBody>
      </p:sp>
      <p:sp>
        <p:nvSpPr>
          <p:cNvPr id="60419" name="Rectangle 3"/>
          <p:cNvSpPr>
            <a:spLocks noGrp="1" noChangeArrowheads="1"/>
          </p:cNvSpPr>
          <p:nvPr>
            <p:ph type="body" idx="1"/>
          </p:nvPr>
        </p:nvSpPr>
        <p:spPr>
          <a:xfrm>
            <a:off x="1905000" y="1219200"/>
            <a:ext cx="6934200" cy="2438400"/>
          </a:xfrm>
        </p:spPr>
        <p:txBody>
          <a:bodyPr/>
          <a:lstStyle/>
          <a:p>
            <a:pPr marL="0" indent="0">
              <a:lnSpc>
                <a:spcPct val="80000"/>
              </a:lnSpc>
              <a:buNone/>
            </a:pPr>
            <a:r>
              <a:rPr lang="en-US" altLang="en-US" sz="2000" dirty="0" smtClean="0">
                <a:solidFill>
                  <a:schemeClr val="tx2"/>
                </a:solidFill>
              </a:rPr>
              <a:t>You have a new coworker who is excited about the work your agency does with families.  You like this coworker and have tried to mentor her, you even connected with her on social media.  One evening you see a post from your coworker talking about the great progress the Montez family is making, and how much she enjoys her job.  The post is positive, does that make it OK to share?</a:t>
            </a:r>
            <a:endParaRPr lang="en-US" altLang="en-US" sz="2000" dirty="0">
              <a:solidFill>
                <a:schemeClr val="tx2"/>
              </a:solidFill>
            </a:endParaRPr>
          </a:p>
        </p:txBody>
      </p:sp>
      <p:sp>
        <p:nvSpPr>
          <p:cNvPr id="2" name="TextBox 1"/>
          <p:cNvSpPr txBox="1"/>
          <p:nvPr/>
        </p:nvSpPr>
        <p:spPr>
          <a:xfrm>
            <a:off x="1866900" y="3932237"/>
            <a:ext cx="6781800" cy="1692771"/>
          </a:xfrm>
          <a:prstGeom prst="rect">
            <a:avLst/>
          </a:prstGeom>
          <a:noFill/>
        </p:spPr>
        <p:txBody>
          <a:bodyPr wrap="square" rtlCol="0">
            <a:spAutoFit/>
          </a:bodyPr>
          <a:lstStyle/>
          <a:p>
            <a:r>
              <a:rPr lang="en-US" b="1" dirty="0" smtClean="0">
                <a:solidFill>
                  <a:srgbClr val="0070C0"/>
                </a:solidFill>
              </a:rPr>
              <a:t>Deontological</a:t>
            </a:r>
          </a:p>
          <a:p>
            <a:r>
              <a:rPr lang="en-US" sz="2000" dirty="0" smtClean="0">
                <a:solidFill>
                  <a:srgbClr val="0070C0"/>
                </a:solidFill>
              </a:rPr>
              <a:t>It would never be appropriate to share information about families or clients on social media.  Even if the ‘sharing’ is positive, it is a violation of the client’s privacy to share any part of their situation publicly. </a:t>
            </a:r>
            <a:endParaRPr lang="en-US" b="1" dirty="0">
              <a:solidFill>
                <a:srgbClr val="0070C0"/>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11</a:t>
            </a:r>
            <a:endParaRPr lang="en-US" sz="1200" dirty="0">
              <a:solidFill>
                <a:schemeClr val="bg2"/>
              </a:solidFill>
            </a:endParaRPr>
          </a:p>
        </p:txBody>
      </p:sp>
    </p:spTree>
    <p:extLst>
      <p:ext uri="{BB962C8B-B14F-4D97-AF65-F5344CB8AC3E}">
        <p14:creationId xmlns:p14="http://schemas.microsoft.com/office/powerpoint/2010/main" val="2613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44040" y="228600"/>
            <a:ext cx="7239000" cy="715963"/>
          </a:xfrm>
        </p:spPr>
        <p:txBody>
          <a:bodyPr/>
          <a:lstStyle/>
          <a:p>
            <a:r>
              <a:rPr lang="en-US" altLang="en-US" dirty="0" smtClean="0">
                <a:solidFill>
                  <a:schemeClr val="tx2"/>
                </a:solidFill>
              </a:rPr>
              <a:t>The Over-Sharing Coworker</a:t>
            </a:r>
            <a:endParaRPr lang="en-US" altLang="en-US" dirty="0">
              <a:solidFill>
                <a:schemeClr val="tx2"/>
              </a:solidFill>
            </a:endParaRPr>
          </a:p>
        </p:txBody>
      </p:sp>
      <p:sp>
        <p:nvSpPr>
          <p:cNvPr id="60419" name="Rectangle 3"/>
          <p:cNvSpPr>
            <a:spLocks noGrp="1" noChangeArrowheads="1"/>
          </p:cNvSpPr>
          <p:nvPr>
            <p:ph type="body" idx="1"/>
          </p:nvPr>
        </p:nvSpPr>
        <p:spPr>
          <a:xfrm>
            <a:off x="1905000" y="1219200"/>
            <a:ext cx="6934200" cy="2438400"/>
          </a:xfrm>
        </p:spPr>
        <p:txBody>
          <a:bodyPr/>
          <a:lstStyle/>
          <a:p>
            <a:pPr marL="0" indent="0">
              <a:lnSpc>
                <a:spcPct val="80000"/>
              </a:lnSpc>
              <a:buNone/>
            </a:pPr>
            <a:r>
              <a:rPr lang="en-US" altLang="en-US" sz="2000" dirty="0" smtClean="0">
                <a:solidFill>
                  <a:schemeClr val="tx2"/>
                </a:solidFill>
              </a:rPr>
              <a:t>You have been working with a single mother and her children for about six weeks.  Mom is now employed, cooperating with services, and is making great progress.  In a recent session, mom tells you that she has a warrant out in regards to unpaid speeding tickets.  She is saving money from each paycheck to pay the fines, but is concerned that she will be arrested before she has the funds she needs.  Mom is concerned that you are going to ‘turn her in’ now that you are aware of the warrant.</a:t>
            </a:r>
            <a:endParaRPr lang="en-US" altLang="en-US" sz="2000" dirty="0">
              <a:solidFill>
                <a:schemeClr val="tx2"/>
              </a:solidFill>
            </a:endParaRPr>
          </a:p>
        </p:txBody>
      </p:sp>
      <p:sp>
        <p:nvSpPr>
          <p:cNvPr id="2" name="TextBox 1"/>
          <p:cNvSpPr txBox="1"/>
          <p:nvPr/>
        </p:nvSpPr>
        <p:spPr>
          <a:xfrm>
            <a:off x="1752600" y="3603486"/>
            <a:ext cx="6903720" cy="3231654"/>
          </a:xfrm>
          <a:prstGeom prst="rect">
            <a:avLst/>
          </a:prstGeom>
          <a:noFill/>
        </p:spPr>
        <p:txBody>
          <a:bodyPr wrap="square" rtlCol="0">
            <a:spAutoFit/>
          </a:bodyPr>
          <a:lstStyle/>
          <a:p>
            <a:r>
              <a:rPr lang="en-US" b="1" dirty="0" smtClean="0">
                <a:solidFill>
                  <a:srgbClr val="0070C0"/>
                </a:solidFill>
              </a:rPr>
              <a:t>Teleological</a:t>
            </a:r>
          </a:p>
          <a:p>
            <a:r>
              <a:rPr lang="en-US" sz="1800" dirty="0" smtClean="0">
                <a:solidFill>
                  <a:srgbClr val="0070C0"/>
                </a:solidFill>
              </a:rPr>
              <a:t>Your agency may have a policy regarding notifying authorities in this regard.  If that is the case, this situation would be Deontological – a clear answer is provided.  Otherwise, consider child safety.  Is mom driving with the child on a suspended license? Can you explain the consequences to that and encourage her to find other transportation? Are there other safety concerns related to this issue?  Does mom have a clear plan to take care of the fees? It is possible that you may not need to turn her in if it would be further detrimental to the family and does not compromise child safety.</a:t>
            </a:r>
            <a:endParaRPr lang="en-US" sz="1800" b="1" dirty="0">
              <a:solidFill>
                <a:srgbClr val="0070C0"/>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12</a:t>
            </a:r>
            <a:endParaRPr lang="en-US" sz="1200" dirty="0">
              <a:solidFill>
                <a:schemeClr val="bg2"/>
              </a:solidFill>
            </a:endParaRPr>
          </a:p>
        </p:txBody>
      </p:sp>
    </p:spTree>
    <p:extLst>
      <p:ext uri="{BB962C8B-B14F-4D97-AF65-F5344CB8AC3E}">
        <p14:creationId xmlns:p14="http://schemas.microsoft.com/office/powerpoint/2010/main" val="8138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971800" y="381000"/>
            <a:ext cx="3657600" cy="715962"/>
          </a:xfrm>
        </p:spPr>
        <p:txBody>
          <a:bodyPr/>
          <a:lstStyle/>
          <a:p>
            <a:r>
              <a:rPr lang="en-US" altLang="en-US" dirty="0" smtClean="0"/>
              <a:t>Good Work!</a:t>
            </a:r>
            <a:endParaRPr lang="ru-RU" alt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8800" y="1752600"/>
            <a:ext cx="2902743" cy="3870325"/>
          </a:xfrm>
        </p:spPr>
      </p:pic>
      <p:sp>
        <p:nvSpPr>
          <p:cNvPr id="5" name="TextBox 4"/>
          <p:cNvSpPr txBox="1"/>
          <p:nvPr/>
        </p:nvSpPr>
        <p:spPr>
          <a:xfrm>
            <a:off x="685800" y="1652607"/>
            <a:ext cx="4267200" cy="3970318"/>
          </a:xfrm>
          <a:prstGeom prst="rect">
            <a:avLst/>
          </a:prstGeom>
          <a:noFill/>
        </p:spPr>
        <p:txBody>
          <a:bodyPr wrap="square" rtlCol="0">
            <a:spAutoFit/>
          </a:bodyPr>
          <a:lstStyle/>
          <a:p>
            <a:r>
              <a:rPr lang="en-US" sz="2800" b="1" dirty="0" smtClean="0">
                <a:solidFill>
                  <a:schemeClr val="bg1"/>
                </a:solidFill>
              </a:rPr>
              <a:t>The purpose of the activity is not to memorize the two terms, but to understand that some ethical dilemmas have a clear answer, and others depend on the situation.</a:t>
            </a:r>
            <a:endParaRPr lang="en-US" sz="2800" b="1" dirty="0">
              <a:solidFill>
                <a:schemeClr val="bg1"/>
              </a:solidFill>
            </a:endParaRPr>
          </a:p>
        </p:txBody>
      </p:sp>
      <p:sp>
        <p:nvSpPr>
          <p:cNvPr id="6" name="TextBox 5"/>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13</a:t>
            </a:r>
            <a:endParaRPr lang="en-US" sz="1200" dirty="0">
              <a:solidFill>
                <a:schemeClr val="bg2"/>
              </a:solidFill>
            </a:endParaRPr>
          </a:p>
        </p:txBody>
      </p:sp>
    </p:spTree>
    <p:extLst>
      <p:ext uri="{BB962C8B-B14F-4D97-AF65-F5344CB8AC3E}">
        <p14:creationId xmlns:p14="http://schemas.microsoft.com/office/powerpoint/2010/main" val="4226773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752600" y="444848"/>
            <a:ext cx="5257800" cy="715962"/>
          </a:xfrm>
        </p:spPr>
        <p:txBody>
          <a:bodyPr/>
          <a:lstStyle/>
          <a:p>
            <a:r>
              <a:rPr lang="en-US" altLang="en-US" dirty="0" smtClean="0"/>
              <a:t>Standard of Care</a:t>
            </a:r>
            <a:endParaRPr lang="ru-RU" altLang="en-US" dirty="0"/>
          </a:p>
        </p:txBody>
      </p:sp>
      <p:sp>
        <p:nvSpPr>
          <p:cNvPr id="2" name="Content Placeholder 1"/>
          <p:cNvSpPr>
            <a:spLocks noGrp="1"/>
          </p:cNvSpPr>
          <p:nvPr>
            <p:ph idx="1"/>
          </p:nvPr>
        </p:nvSpPr>
        <p:spPr>
          <a:xfrm>
            <a:off x="381000" y="1447800"/>
            <a:ext cx="8153400" cy="3870325"/>
          </a:xfrm>
        </p:spPr>
        <p:txBody>
          <a:bodyPr/>
          <a:lstStyle/>
          <a:p>
            <a:pPr marL="0" indent="0">
              <a:buNone/>
            </a:pPr>
            <a:r>
              <a:rPr lang="en-US" dirty="0" smtClean="0"/>
              <a:t>What an </a:t>
            </a:r>
            <a:r>
              <a:rPr lang="en-US" i="1" dirty="0" smtClean="0"/>
              <a:t>ordinary, reasonable, and prudent colleague</a:t>
            </a:r>
            <a:r>
              <a:rPr lang="en-US" dirty="0" smtClean="0"/>
              <a:t> with the same or similar training would do under the same or similar circumstances.</a:t>
            </a:r>
          </a:p>
          <a:p>
            <a:pPr marL="0" indent="0">
              <a:buNone/>
            </a:pPr>
            <a:endParaRPr lang="en-US" sz="2000" dirty="0"/>
          </a:p>
          <a:p>
            <a:pPr marL="0" indent="0">
              <a:buNone/>
            </a:pPr>
            <a:r>
              <a:rPr lang="en-US" dirty="0" smtClean="0"/>
              <a:t>Notice this goes beyond the boundaries of your agency to include colleagues in similar agencies, practices, and career fields.</a:t>
            </a:r>
          </a:p>
          <a:p>
            <a:pPr marL="0" indent="0">
              <a:buNone/>
            </a:pPr>
            <a:endParaRPr lang="en-US" dirty="0"/>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14</a:t>
            </a:r>
            <a:endParaRPr lang="en-US" sz="1200" dirty="0">
              <a:solidFill>
                <a:schemeClr val="bg2"/>
              </a:solidFill>
            </a:endParaRPr>
          </a:p>
        </p:txBody>
      </p:sp>
    </p:spTree>
    <p:extLst>
      <p:ext uri="{BB962C8B-B14F-4D97-AF65-F5344CB8AC3E}">
        <p14:creationId xmlns:p14="http://schemas.microsoft.com/office/powerpoint/2010/main" val="3860062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752600" y="444848"/>
            <a:ext cx="5257800" cy="715962"/>
          </a:xfrm>
        </p:spPr>
        <p:txBody>
          <a:bodyPr/>
          <a:lstStyle/>
          <a:p>
            <a:r>
              <a:rPr lang="en-US" altLang="en-US" dirty="0" smtClean="0"/>
              <a:t>Standard of Care</a:t>
            </a:r>
            <a:endParaRPr lang="ru-RU" altLang="en-US" dirty="0"/>
          </a:p>
        </p:txBody>
      </p:sp>
      <p:sp>
        <p:nvSpPr>
          <p:cNvPr id="2" name="Content Placeholder 1"/>
          <p:cNvSpPr>
            <a:spLocks noGrp="1"/>
          </p:cNvSpPr>
          <p:nvPr>
            <p:ph idx="1"/>
          </p:nvPr>
        </p:nvSpPr>
        <p:spPr>
          <a:xfrm>
            <a:off x="381000" y="1179860"/>
            <a:ext cx="8458200" cy="3870325"/>
          </a:xfrm>
        </p:spPr>
        <p:txBody>
          <a:bodyPr/>
          <a:lstStyle/>
          <a:p>
            <a:pPr marL="0" indent="0">
              <a:buNone/>
            </a:pPr>
            <a:r>
              <a:rPr lang="en-US" sz="2800" b="1" i="1" dirty="0" smtClean="0"/>
              <a:t>Substantive:</a:t>
            </a:r>
          </a:p>
          <a:p>
            <a:pPr marL="0" indent="0">
              <a:buNone/>
            </a:pPr>
            <a:r>
              <a:rPr lang="en-US" sz="2800" dirty="0" smtClean="0"/>
              <a:t>Refers to specific ethical issues such as handling confidential information, obtaining informed consent, managing boundaries, and terminating services.</a:t>
            </a:r>
          </a:p>
          <a:p>
            <a:pPr marL="0" indent="0">
              <a:buNone/>
            </a:pPr>
            <a:endParaRPr lang="en-US" sz="2000" dirty="0"/>
          </a:p>
          <a:p>
            <a:pPr marL="0" indent="0">
              <a:buNone/>
            </a:pPr>
            <a:r>
              <a:rPr lang="en-US" sz="2800" dirty="0" smtClean="0"/>
              <a:t>For example – it is widely agreed upon that a worker would not share private information regarding one client with another client for any reason.</a:t>
            </a:r>
          </a:p>
          <a:p>
            <a:pPr marL="0" indent="0">
              <a:buNone/>
            </a:pPr>
            <a:endParaRPr lang="en-US" dirty="0"/>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15</a:t>
            </a:r>
            <a:endParaRPr lang="en-US" sz="1200" dirty="0">
              <a:solidFill>
                <a:schemeClr val="bg2"/>
              </a:solidFill>
            </a:endParaRPr>
          </a:p>
        </p:txBody>
      </p:sp>
    </p:spTree>
    <p:extLst>
      <p:ext uri="{BB962C8B-B14F-4D97-AF65-F5344CB8AC3E}">
        <p14:creationId xmlns:p14="http://schemas.microsoft.com/office/powerpoint/2010/main" val="3433177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533400" y="444848"/>
            <a:ext cx="7467600" cy="715962"/>
          </a:xfrm>
        </p:spPr>
        <p:txBody>
          <a:bodyPr/>
          <a:lstStyle/>
          <a:p>
            <a:r>
              <a:rPr lang="en-US" altLang="en-US" dirty="0" smtClean="0"/>
              <a:t>Standard of Care (continued)</a:t>
            </a:r>
            <a:endParaRPr lang="ru-RU" altLang="en-US" dirty="0"/>
          </a:p>
        </p:txBody>
      </p:sp>
      <p:sp>
        <p:nvSpPr>
          <p:cNvPr id="2" name="Content Placeholder 1"/>
          <p:cNvSpPr>
            <a:spLocks noGrp="1"/>
          </p:cNvSpPr>
          <p:nvPr>
            <p:ph idx="1"/>
          </p:nvPr>
        </p:nvSpPr>
        <p:spPr>
          <a:xfrm>
            <a:off x="381000" y="1179860"/>
            <a:ext cx="8458200" cy="3870325"/>
          </a:xfrm>
        </p:spPr>
        <p:txBody>
          <a:bodyPr/>
          <a:lstStyle/>
          <a:p>
            <a:pPr marL="0" indent="0">
              <a:buNone/>
            </a:pPr>
            <a:r>
              <a:rPr lang="en-US" sz="2800" b="1" i="1" dirty="0" smtClean="0"/>
              <a:t>Procedural:</a:t>
            </a:r>
          </a:p>
          <a:p>
            <a:pPr marL="0" indent="0">
              <a:buNone/>
            </a:pPr>
            <a:r>
              <a:rPr lang="en-US" sz="2800" dirty="0" smtClean="0"/>
              <a:t>How staff in your field or a similar field who have similar training would </a:t>
            </a:r>
            <a:r>
              <a:rPr lang="en-US" sz="2800" i="1" dirty="0" smtClean="0"/>
              <a:t>process</a:t>
            </a:r>
            <a:r>
              <a:rPr lang="en-US" sz="2800" dirty="0" smtClean="0"/>
              <a:t> an ethically complex situation.</a:t>
            </a:r>
          </a:p>
          <a:p>
            <a:pPr marL="0" indent="0">
              <a:buNone/>
            </a:pPr>
            <a:endParaRPr lang="en-US" sz="2000" dirty="0"/>
          </a:p>
          <a:p>
            <a:pPr marL="0" indent="0">
              <a:buNone/>
            </a:pPr>
            <a:r>
              <a:rPr lang="en-US" sz="2800" dirty="0" smtClean="0"/>
              <a:t>For example – professionals in child welfare services consult with supervisors regularly in regards to specific details of each case.</a:t>
            </a:r>
          </a:p>
          <a:p>
            <a:pPr marL="0" indent="0">
              <a:buNone/>
            </a:pPr>
            <a:endParaRPr lang="en-US" dirty="0"/>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16</a:t>
            </a:r>
            <a:endParaRPr lang="en-US" sz="1200" dirty="0">
              <a:solidFill>
                <a:schemeClr val="bg2"/>
              </a:solidFill>
            </a:endParaRPr>
          </a:p>
        </p:txBody>
      </p:sp>
    </p:spTree>
    <p:extLst>
      <p:ext uri="{BB962C8B-B14F-4D97-AF65-F5344CB8AC3E}">
        <p14:creationId xmlns:p14="http://schemas.microsoft.com/office/powerpoint/2010/main" val="1355350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685800" y="381000"/>
            <a:ext cx="7620000" cy="715962"/>
          </a:xfrm>
        </p:spPr>
        <p:txBody>
          <a:bodyPr/>
          <a:lstStyle/>
          <a:p>
            <a:r>
              <a:rPr lang="en-US" altLang="en-US" dirty="0" smtClean="0"/>
              <a:t>Standard of Care (continued)</a:t>
            </a:r>
            <a:endParaRPr lang="ru-RU" altLang="en-US" dirty="0"/>
          </a:p>
        </p:txBody>
      </p:sp>
      <p:sp>
        <p:nvSpPr>
          <p:cNvPr id="2" name="Content Placeholder 1"/>
          <p:cNvSpPr>
            <a:spLocks noGrp="1"/>
          </p:cNvSpPr>
          <p:nvPr>
            <p:ph idx="1"/>
          </p:nvPr>
        </p:nvSpPr>
        <p:spPr>
          <a:xfrm>
            <a:off x="381000" y="1179860"/>
            <a:ext cx="8458200" cy="5068540"/>
          </a:xfrm>
        </p:spPr>
        <p:txBody>
          <a:bodyPr/>
          <a:lstStyle/>
          <a:p>
            <a:pPr marL="0" indent="0">
              <a:buNone/>
            </a:pPr>
            <a:r>
              <a:rPr lang="en-US" sz="2800" dirty="0" smtClean="0"/>
              <a:t>Child Welfare professionals generally agree that these key elements are included in the </a:t>
            </a:r>
          </a:p>
          <a:p>
            <a:pPr marL="0" indent="0">
              <a:buNone/>
            </a:pPr>
            <a:r>
              <a:rPr lang="en-US" sz="2800" b="1" dirty="0" smtClean="0"/>
              <a:t>procedural standard of care:</a:t>
            </a:r>
          </a:p>
          <a:p>
            <a:r>
              <a:rPr lang="en-US" sz="2800" dirty="0" smtClean="0"/>
              <a:t>Consult colleagues and supervisors</a:t>
            </a:r>
          </a:p>
          <a:p>
            <a:r>
              <a:rPr lang="en-US" sz="2800" dirty="0" smtClean="0"/>
              <a:t>Consult relevant policies, regulations, and laws</a:t>
            </a:r>
          </a:p>
          <a:p>
            <a:r>
              <a:rPr lang="en-US" sz="2800" dirty="0" smtClean="0"/>
              <a:t>Consult relevant codes of ethics</a:t>
            </a:r>
            <a:r>
              <a:rPr lang="en-US" sz="2800" dirty="0"/>
              <a:t> </a:t>
            </a:r>
            <a:r>
              <a:rPr lang="en-US" sz="2800" dirty="0" smtClean="0"/>
              <a:t>and ethics committees </a:t>
            </a:r>
          </a:p>
          <a:p>
            <a:r>
              <a:rPr lang="en-US" sz="2800" dirty="0" smtClean="0"/>
              <a:t>Consult lawyers if legal issues are involved</a:t>
            </a:r>
          </a:p>
          <a:p>
            <a:r>
              <a:rPr lang="en-US" sz="2800" dirty="0" smtClean="0"/>
              <a:t>Document the process</a:t>
            </a: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17</a:t>
            </a:r>
            <a:endParaRPr lang="en-US" sz="1200" dirty="0">
              <a:solidFill>
                <a:schemeClr val="bg2"/>
              </a:solidFill>
            </a:endParaRPr>
          </a:p>
        </p:txBody>
      </p:sp>
    </p:spTree>
    <p:extLst>
      <p:ext uri="{BB962C8B-B14F-4D97-AF65-F5344CB8AC3E}">
        <p14:creationId xmlns:p14="http://schemas.microsoft.com/office/powerpoint/2010/main" val="30127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0"/>
            <a:ext cx="6934200" cy="715963"/>
          </a:xfrm>
        </p:spPr>
        <p:txBody>
          <a:bodyPr/>
          <a:lstStyle/>
          <a:p>
            <a:r>
              <a:rPr lang="en-US" altLang="en-US" dirty="0" smtClean="0">
                <a:solidFill>
                  <a:schemeClr val="tx2"/>
                </a:solidFill>
              </a:rPr>
              <a:t>Professional Negligence</a:t>
            </a:r>
            <a:endParaRPr lang="en-US" altLang="en-US" dirty="0">
              <a:solidFill>
                <a:schemeClr val="tx2"/>
              </a:solidFill>
            </a:endParaRPr>
          </a:p>
        </p:txBody>
      </p:sp>
      <p:sp>
        <p:nvSpPr>
          <p:cNvPr id="60419" name="Rectangle 3"/>
          <p:cNvSpPr>
            <a:spLocks noGrp="1" noChangeArrowheads="1"/>
          </p:cNvSpPr>
          <p:nvPr>
            <p:ph type="body" idx="1"/>
          </p:nvPr>
        </p:nvSpPr>
        <p:spPr>
          <a:xfrm>
            <a:off x="1905000" y="2133600"/>
            <a:ext cx="6934200" cy="3276600"/>
          </a:xfrm>
        </p:spPr>
        <p:txBody>
          <a:bodyPr/>
          <a:lstStyle/>
          <a:p>
            <a:pPr marL="0" indent="0" algn="ctr">
              <a:lnSpc>
                <a:spcPct val="80000"/>
              </a:lnSpc>
              <a:buNone/>
            </a:pPr>
            <a:r>
              <a:rPr lang="en-US" altLang="en-US" dirty="0" smtClean="0">
                <a:solidFill>
                  <a:schemeClr val="tx2"/>
                </a:solidFill>
              </a:rPr>
              <a:t>Professional Negligence occurs when an employee </a:t>
            </a:r>
            <a:r>
              <a:rPr lang="en-US" altLang="en-US" b="1" dirty="0" smtClean="0">
                <a:solidFill>
                  <a:schemeClr val="tx2"/>
                </a:solidFill>
              </a:rPr>
              <a:t>has a duty</a:t>
            </a:r>
            <a:r>
              <a:rPr lang="en-US" altLang="en-US" dirty="0" smtClean="0">
                <a:solidFill>
                  <a:schemeClr val="tx2"/>
                </a:solidFill>
              </a:rPr>
              <a:t>, and </a:t>
            </a:r>
            <a:r>
              <a:rPr lang="en-US" altLang="en-US" b="1" dirty="0" smtClean="0">
                <a:solidFill>
                  <a:schemeClr val="tx2"/>
                </a:solidFill>
              </a:rPr>
              <a:t>breaches that duty </a:t>
            </a:r>
            <a:r>
              <a:rPr lang="en-US" altLang="en-US" dirty="0" smtClean="0">
                <a:solidFill>
                  <a:schemeClr val="tx2"/>
                </a:solidFill>
              </a:rPr>
              <a:t>in a way that </a:t>
            </a:r>
            <a:r>
              <a:rPr lang="en-US" altLang="en-US" b="1" dirty="0" smtClean="0">
                <a:solidFill>
                  <a:schemeClr val="tx2"/>
                </a:solidFill>
              </a:rPr>
              <a:t>causes harm, damage, or injury</a:t>
            </a:r>
            <a:r>
              <a:rPr lang="en-US" altLang="en-US" dirty="0" smtClean="0">
                <a:solidFill>
                  <a:schemeClr val="tx2"/>
                </a:solidFill>
              </a:rPr>
              <a:t>. There must be a </a:t>
            </a:r>
            <a:r>
              <a:rPr lang="en-US" altLang="en-US" b="1" dirty="0" smtClean="0">
                <a:solidFill>
                  <a:schemeClr val="tx2"/>
                </a:solidFill>
              </a:rPr>
              <a:t>clear connection </a:t>
            </a:r>
            <a:r>
              <a:rPr lang="en-US" altLang="en-US" dirty="0" smtClean="0">
                <a:solidFill>
                  <a:schemeClr val="tx2"/>
                </a:solidFill>
              </a:rPr>
              <a:t>between the breach of the duty and harm caused (no other way to explain the harm).</a:t>
            </a:r>
            <a:endParaRPr lang="en-US" altLang="en-US" dirty="0">
              <a:solidFill>
                <a:schemeClr val="tx2"/>
              </a:solidFill>
            </a:endParaRP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18</a:t>
            </a:r>
            <a:endParaRPr lang="en-US" sz="1200" dirty="0">
              <a:solidFill>
                <a:schemeClr val="bg2"/>
              </a:solidFill>
            </a:endParaRPr>
          </a:p>
        </p:txBody>
      </p:sp>
    </p:spTree>
    <p:extLst>
      <p:ext uri="{BB962C8B-B14F-4D97-AF65-F5344CB8AC3E}">
        <p14:creationId xmlns:p14="http://schemas.microsoft.com/office/powerpoint/2010/main" val="3259149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14600" y="381000"/>
            <a:ext cx="5715000" cy="715963"/>
          </a:xfrm>
        </p:spPr>
        <p:txBody>
          <a:bodyPr/>
          <a:lstStyle/>
          <a:p>
            <a:r>
              <a:rPr lang="en-US" altLang="en-US" dirty="0" smtClean="0">
                <a:solidFill>
                  <a:schemeClr val="tx2"/>
                </a:solidFill>
              </a:rPr>
              <a:t>Forms of Negligence</a:t>
            </a:r>
            <a:endParaRPr lang="en-US" altLang="en-US" dirty="0">
              <a:solidFill>
                <a:schemeClr val="tx2"/>
              </a:solidFill>
            </a:endParaRPr>
          </a:p>
        </p:txBody>
      </p:sp>
      <p:sp>
        <p:nvSpPr>
          <p:cNvPr id="60419" name="Rectangle 3"/>
          <p:cNvSpPr>
            <a:spLocks noGrp="1" noChangeArrowheads="1"/>
          </p:cNvSpPr>
          <p:nvPr>
            <p:ph type="body" idx="1"/>
          </p:nvPr>
        </p:nvSpPr>
        <p:spPr>
          <a:xfrm>
            <a:off x="1905000" y="1524000"/>
            <a:ext cx="6934200" cy="3886200"/>
          </a:xfrm>
        </p:spPr>
        <p:txBody>
          <a:bodyPr/>
          <a:lstStyle/>
          <a:p>
            <a:pPr marL="0" indent="0">
              <a:lnSpc>
                <a:spcPct val="80000"/>
              </a:lnSpc>
              <a:buNone/>
            </a:pPr>
            <a:r>
              <a:rPr lang="en-US" altLang="en-US" b="1" dirty="0" smtClean="0">
                <a:solidFill>
                  <a:schemeClr val="tx2"/>
                </a:solidFill>
              </a:rPr>
              <a:t>Misfeasance: </a:t>
            </a:r>
            <a:r>
              <a:rPr lang="en-US" altLang="en-US" dirty="0" smtClean="0">
                <a:solidFill>
                  <a:schemeClr val="tx2"/>
                </a:solidFill>
              </a:rPr>
              <a:t>Committing an otherwise proper act in an improper (illegal or harmful) way.  Carrying out an illegal act that may have legally been performed another way.</a:t>
            </a:r>
          </a:p>
          <a:p>
            <a:pPr marL="0" indent="0">
              <a:lnSpc>
                <a:spcPct val="80000"/>
              </a:lnSpc>
              <a:buNone/>
            </a:pPr>
            <a:endParaRPr lang="en-US" altLang="en-US" b="1" dirty="0">
              <a:solidFill>
                <a:schemeClr val="tx2"/>
              </a:solidFill>
            </a:endParaRPr>
          </a:p>
          <a:p>
            <a:pPr marL="0" indent="0">
              <a:lnSpc>
                <a:spcPct val="80000"/>
              </a:lnSpc>
              <a:buNone/>
            </a:pPr>
            <a:r>
              <a:rPr lang="en-US" altLang="en-US" b="1" dirty="0" smtClean="0">
                <a:solidFill>
                  <a:schemeClr val="tx2"/>
                </a:solidFill>
              </a:rPr>
              <a:t>Example:  </a:t>
            </a:r>
            <a:r>
              <a:rPr lang="en-US" altLang="en-US" dirty="0" smtClean="0">
                <a:solidFill>
                  <a:schemeClr val="tx2"/>
                </a:solidFill>
              </a:rPr>
              <a:t>Taking wards home with you in an emergency situation rather than contacting DCS for removal</a:t>
            </a:r>
            <a:endParaRPr lang="en-US" altLang="en-US" b="1" dirty="0">
              <a:solidFill>
                <a:schemeClr val="tx2"/>
              </a:solidFill>
            </a:endParaRPr>
          </a:p>
        </p:txBody>
      </p:sp>
      <p:sp>
        <p:nvSpPr>
          <p:cNvPr id="4" name="Rectangle 3"/>
          <p:cNvSpPr txBox="1">
            <a:spLocks noChangeArrowheads="1"/>
          </p:cNvSpPr>
          <p:nvPr/>
        </p:nvSpPr>
        <p:spPr bwMode="auto">
          <a:xfrm>
            <a:off x="1905000" y="1401763"/>
            <a:ext cx="6934200" cy="38862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Tx/>
              <a:buNone/>
            </a:pPr>
            <a:r>
              <a:rPr lang="en-US" altLang="en-US" b="1" dirty="0" smtClean="0">
                <a:solidFill>
                  <a:schemeClr val="tx2"/>
                </a:solidFill>
              </a:rPr>
              <a:t>Malfeasance: </a:t>
            </a:r>
            <a:r>
              <a:rPr lang="en-US" altLang="en-US" dirty="0" smtClean="0">
                <a:solidFill>
                  <a:schemeClr val="tx2"/>
                </a:solidFill>
              </a:rPr>
              <a:t>Taking part in a wrongful or unlawful act.</a:t>
            </a:r>
          </a:p>
          <a:p>
            <a:pPr marL="0" indent="0">
              <a:lnSpc>
                <a:spcPct val="80000"/>
              </a:lnSpc>
              <a:buFontTx/>
              <a:buNone/>
            </a:pPr>
            <a:endParaRPr lang="en-US" altLang="en-US" b="1" dirty="0" smtClean="0">
              <a:solidFill>
                <a:schemeClr val="tx2"/>
              </a:solidFill>
            </a:endParaRPr>
          </a:p>
          <a:p>
            <a:pPr marL="0" indent="0">
              <a:lnSpc>
                <a:spcPct val="80000"/>
              </a:lnSpc>
              <a:buFontTx/>
              <a:buNone/>
            </a:pPr>
            <a:r>
              <a:rPr lang="en-US" altLang="en-US" b="1" dirty="0" smtClean="0">
                <a:solidFill>
                  <a:schemeClr val="tx2"/>
                </a:solidFill>
              </a:rPr>
              <a:t>Example:  </a:t>
            </a:r>
            <a:r>
              <a:rPr lang="en-US" altLang="en-US" dirty="0" smtClean="0">
                <a:solidFill>
                  <a:schemeClr val="tx2"/>
                </a:solidFill>
              </a:rPr>
              <a:t>Selling controlled substances to clients.</a:t>
            </a:r>
            <a:endParaRPr lang="en-US" altLang="en-US" b="1" dirty="0">
              <a:solidFill>
                <a:schemeClr val="tx2"/>
              </a:solidFill>
            </a:endParaRPr>
          </a:p>
        </p:txBody>
      </p:sp>
      <p:sp>
        <p:nvSpPr>
          <p:cNvPr id="5" name="Rectangle 3"/>
          <p:cNvSpPr txBox="1">
            <a:spLocks noChangeArrowheads="1"/>
          </p:cNvSpPr>
          <p:nvPr/>
        </p:nvSpPr>
        <p:spPr bwMode="auto">
          <a:xfrm>
            <a:off x="1898542" y="1401763"/>
            <a:ext cx="6934200" cy="38862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Tx/>
              <a:buNone/>
            </a:pPr>
            <a:r>
              <a:rPr lang="en-US" altLang="en-US" b="1" dirty="0" smtClean="0">
                <a:solidFill>
                  <a:schemeClr val="tx2"/>
                </a:solidFill>
              </a:rPr>
              <a:t>Nonfeasance: </a:t>
            </a:r>
            <a:r>
              <a:rPr lang="en-US" altLang="en-US" dirty="0" smtClean="0">
                <a:solidFill>
                  <a:schemeClr val="tx2"/>
                </a:solidFill>
              </a:rPr>
              <a:t>Failure to complete a duty that is part of your job.</a:t>
            </a:r>
          </a:p>
          <a:p>
            <a:pPr marL="0" indent="0">
              <a:lnSpc>
                <a:spcPct val="80000"/>
              </a:lnSpc>
              <a:buFontTx/>
              <a:buNone/>
            </a:pPr>
            <a:endParaRPr lang="en-US" altLang="en-US" b="1" dirty="0" smtClean="0">
              <a:solidFill>
                <a:schemeClr val="tx2"/>
              </a:solidFill>
            </a:endParaRPr>
          </a:p>
          <a:p>
            <a:pPr marL="0" indent="0">
              <a:lnSpc>
                <a:spcPct val="80000"/>
              </a:lnSpc>
              <a:buFontTx/>
              <a:buNone/>
            </a:pPr>
            <a:r>
              <a:rPr lang="en-US" altLang="en-US" b="1" dirty="0" smtClean="0">
                <a:solidFill>
                  <a:schemeClr val="tx2"/>
                </a:solidFill>
              </a:rPr>
              <a:t>Example:  </a:t>
            </a:r>
            <a:r>
              <a:rPr lang="en-US" altLang="en-US" dirty="0" smtClean="0">
                <a:solidFill>
                  <a:schemeClr val="tx2"/>
                </a:solidFill>
              </a:rPr>
              <a:t>Falsely entering visitation notes when the employee did not see the family.</a:t>
            </a:r>
            <a:endParaRPr lang="en-US" altLang="en-US" b="1" dirty="0">
              <a:solidFill>
                <a:schemeClr val="tx2"/>
              </a:solidFill>
            </a:endParaRPr>
          </a:p>
        </p:txBody>
      </p:sp>
      <p:sp>
        <p:nvSpPr>
          <p:cNvPr id="2" name="TextBox 1"/>
          <p:cNvSpPr txBox="1"/>
          <p:nvPr/>
        </p:nvSpPr>
        <p:spPr>
          <a:xfrm>
            <a:off x="2438400" y="5791200"/>
            <a:ext cx="5486400" cy="830997"/>
          </a:xfrm>
          <a:prstGeom prst="rect">
            <a:avLst/>
          </a:prstGeom>
          <a:noFill/>
        </p:spPr>
        <p:txBody>
          <a:bodyPr wrap="square" rtlCol="0">
            <a:spAutoFit/>
          </a:bodyPr>
          <a:lstStyle/>
          <a:p>
            <a:r>
              <a:rPr lang="en-US" i="1" dirty="0" smtClean="0">
                <a:solidFill>
                  <a:schemeClr val="bg2"/>
                </a:solidFill>
              </a:rPr>
              <a:t>Click anywhere to progress to next definition</a:t>
            </a:r>
            <a:endParaRPr lang="en-US" i="1" dirty="0">
              <a:solidFill>
                <a:schemeClr val="bg2"/>
              </a:solidFill>
            </a:endParaRPr>
          </a:p>
        </p:txBody>
      </p:sp>
      <p:sp>
        <p:nvSpPr>
          <p:cNvPr id="7" name="TextBox 6"/>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19</a:t>
            </a:r>
            <a:endParaRPr lang="en-US" sz="1200" dirty="0">
              <a:solidFill>
                <a:schemeClr val="bg2"/>
              </a:solidFill>
            </a:endParaRPr>
          </a:p>
        </p:txBody>
      </p:sp>
    </p:spTree>
    <p:extLst>
      <p:ext uri="{BB962C8B-B14F-4D97-AF65-F5344CB8AC3E}">
        <p14:creationId xmlns:p14="http://schemas.microsoft.com/office/powerpoint/2010/main" val="32058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09600" y="1600200"/>
            <a:ext cx="7467600" cy="2976563"/>
          </a:xfrm>
        </p:spPr>
        <p:txBody>
          <a:bodyPr/>
          <a:lstStyle/>
          <a:p>
            <a:pPr marL="0" indent="0">
              <a:lnSpc>
                <a:spcPct val="80000"/>
              </a:lnSpc>
              <a:buNone/>
            </a:pPr>
            <a:r>
              <a:rPr lang="en-US" altLang="en-US" sz="2800" dirty="0" smtClean="0"/>
              <a:t>Please have the following items available for your use during this presentation:</a:t>
            </a:r>
          </a:p>
          <a:p>
            <a:pPr marL="0" indent="0">
              <a:lnSpc>
                <a:spcPct val="80000"/>
              </a:lnSpc>
              <a:buNone/>
            </a:pPr>
            <a:endParaRPr lang="en-US" altLang="en-US" sz="2800" dirty="0"/>
          </a:p>
          <a:p>
            <a:pPr>
              <a:lnSpc>
                <a:spcPct val="80000"/>
              </a:lnSpc>
            </a:pPr>
            <a:r>
              <a:rPr lang="en-US" altLang="en-US" sz="2800" dirty="0" smtClean="0"/>
              <a:t>Plenty of paper and a writing utensil</a:t>
            </a:r>
          </a:p>
          <a:p>
            <a:pPr>
              <a:lnSpc>
                <a:spcPct val="80000"/>
              </a:lnSpc>
            </a:pPr>
            <a:r>
              <a:rPr lang="en-US" altLang="en-US" sz="2800" dirty="0" smtClean="0"/>
              <a:t>Your agency Code of Conduct and/or Core Values Statement</a:t>
            </a:r>
          </a:p>
          <a:p>
            <a:pPr>
              <a:lnSpc>
                <a:spcPct val="80000"/>
              </a:lnSpc>
            </a:pPr>
            <a:endParaRPr lang="en-US" altLang="en-US" sz="2800" dirty="0"/>
          </a:p>
          <a:p>
            <a:pPr marL="0" indent="0">
              <a:lnSpc>
                <a:spcPct val="80000"/>
              </a:lnSpc>
              <a:buNone/>
            </a:pPr>
            <a:r>
              <a:rPr lang="en-US" altLang="en-US" sz="2800" dirty="0" smtClean="0"/>
              <a:t>After reviewing each slide and completing the instructed notes or activities, click anywhere on the slide to advance.</a:t>
            </a:r>
          </a:p>
          <a:p>
            <a:pPr marL="0" indent="0">
              <a:lnSpc>
                <a:spcPct val="80000"/>
              </a:lnSpc>
              <a:buNone/>
            </a:pPr>
            <a:endParaRPr lang="en-US" altLang="en-US" sz="2800" dirty="0" smtClean="0"/>
          </a:p>
          <a:p>
            <a:pPr marL="0" indent="0">
              <a:lnSpc>
                <a:spcPct val="80000"/>
              </a:lnSpc>
              <a:buNone/>
            </a:pPr>
            <a:endParaRPr lang="en-US" altLang="en-US" sz="1600" dirty="0"/>
          </a:p>
        </p:txBody>
      </p:sp>
      <p:sp>
        <p:nvSpPr>
          <p:cNvPr id="17413" name="Rectangle 5"/>
          <p:cNvSpPr>
            <a:spLocks noGrp="1" noChangeArrowheads="1"/>
          </p:cNvSpPr>
          <p:nvPr>
            <p:ph type="title"/>
          </p:nvPr>
        </p:nvSpPr>
        <p:spPr/>
        <p:txBody>
          <a:bodyPr/>
          <a:lstStyle/>
          <a:p>
            <a:r>
              <a:rPr lang="en-US" altLang="en-US" dirty="0" smtClean="0"/>
              <a:t>Materials</a:t>
            </a:r>
            <a:endParaRPr lang="ru-RU" altLang="en-US" dirty="0"/>
          </a:p>
        </p:txBody>
      </p:sp>
      <p:sp>
        <p:nvSpPr>
          <p:cNvPr id="4" name="TextBox 3"/>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2</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152400" y="381000"/>
            <a:ext cx="8763000" cy="1371600"/>
          </a:xfrm>
        </p:spPr>
        <p:txBody>
          <a:bodyPr/>
          <a:lstStyle/>
          <a:p>
            <a:r>
              <a:rPr lang="en-US" altLang="en-US" dirty="0" smtClean="0"/>
              <a:t>Negligence Activity</a:t>
            </a:r>
            <a:endParaRPr lang="ru-RU" altLang="en-US" dirty="0"/>
          </a:p>
        </p:txBody>
      </p:sp>
      <p:sp>
        <p:nvSpPr>
          <p:cNvPr id="4" name="TextBox 3"/>
          <p:cNvSpPr txBox="1"/>
          <p:nvPr/>
        </p:nvSpPr>
        <p:spPr>
          <a:xfrm>
            <a:off x="595393" y="1905000"/>
            <a:ext cx="8305800" cy="3970318"/>
          </a:xfrm>
          <a:prstGeom prst="rect">
            <a:avLst/>
          </a:prstGeom>
          <a:solidFill>
            <a:schemeClr val="accent3">
              <a:alpha val="86000"/>
            </a:schemeClr>
          </a:solidFill>
        </p:spPr>
        <p:txBody>
          <a:bodyPr wrap="square" rtlCol="0">
            <a:spAutoFit/>
          </a:bodyPr>
          <a:lstStyle/>
          <a:p>
            <a:pPr algn="l"/>
            <a:r>
              <a:rPr lang="en-US" sz="2800" dirty="0" smtClean="0">
                <a:solidFill>
                  <a:schemeClr val="bg2"/>
                </a:solidFill>
              </a:rPr>
              <a:t>Review each scenario and determine if the worker was negligent in their actions.  If so, is the negligence </a:t>
            </a:r>
            <a:r>
              <a:rPr lang="en-US" sz="2800" i="1" dirty="0" smtClean="0">
                <a:solidFill>
                  <a:schemeClr val="bg2"/>
                </a:solidFill>
              </a:rPr>
              <a:t>Misfeasance</a:t>
            </a:r>
            <a:r>
              <a:rPr lang="en-US" sz="2800" dirty="0" smtClean="0">
                <a:solidFill>
                  <a:schemeClr val="bg2"/>
                </a:solidFill>
              </a:rPr>
              <a:t> (acting incorrectly) </a:t>
            </a:r>
            <a:r>
              <a:rPr lang="en-US" sz="2800" i="1" dirty="0" smtClean="0">
                <a:solidFill>
                  <a:schemeClr val="bg2"/>
                </a:solidFill>
              </a:rPr>
              <a:t>Malfeasance</a:t>
            </a:r>
            <a:r>
              <a:rPr lang="en-US" sz="2800" dirty="0" smtClean="0">
                <a:solidFill>
                  <a:schemeClr val="bg2"/>
                </a:solidFill>
              </a:rPr>
              <a:t> (willfully doing something unethical or illegal) or </a:t>
            </a:r>
            <a:r>
              <a:rPr lang="en-US" sz="2800" i="1" dirty="0" smtClean="0">
                <a:solidFill>
                  <a:schemeClr val="bg2"/>
                </a:solidFill>
              </a:rPr>
              <a:t>Nonfeasance</a:t>
            </a:r>
            <a:r>
              <a:rPr lang="en-US" sz="2800" dirty="0" smtClean="0">
                <a:solidFill>
                  <a:schemeClr val="bg2"/>
                </a:solidFill>
              </a:rPr>
              <a:t> (not performing an expected duty).</a:t>
            </a:r>
          </a:p>
          <a:p>
            <a:pPr algn="l"/>
            <a:endParaRPr lang="en-US" sz="2800" dirty="0">
              <a:solidFill>
                <a:schemeClr val="bg2"/>
              </a:solidFill>
            </a:endParaRPr>
          </a:p>
          <a:p>
            <a:pPr algn="l"/>
            <a:r>
              <a:rPr lang="en-US" sz="2800" dirty="0" smtClean="0">
                <a:solidFill>
                  <a:schemeClr val="bg2"/>
                </a:solidFill>
              </a:rPr>
              <a:t>Click the screen anywhere to reveal the answer, click again to progress to the next scenario.</a:t>
            </a:r>
            <a:endParaRPr lang="en-US" sz="2800" dirty="0">
              <a:solidFill>
                <a:schemeClr val="bg2"/>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20</a:t>
            </a:r>
            <a:endParaRPr lang="en-US" sz="1200" dirty="0">
              <a:solidFill>
                <a:schemeClr val="bg2"/>
              </a:solidFill>
            </a:endParaRPr>
          </a:p>
        </p:txBody>
      </p:sp>
    </p:spTree>
    <p:extLst>
      <p:ext uri="{BB962C8B-B14F-4D97-AF65-F5344CB8AC3E}">
        <p14:creationId xmlns:p14="http://schemas.microsoft.com/office/powerpoint/2010/main" val="26508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371600" y="381000"/>
            <a:ext cx="6705600" cy="715962"/>
          </a:xfrm>
        </p:spPr>
        <p:txBody>
          <a:bodyPr/>
          <a:lstStyle/>
          <a:p>
            <a:r>
              <a:rPr lang="en-US" altLang="en-US" dirty="0" smtClean="0"/>
              <a:t>Negligence Scenario #1</a:t>
            </a:r>
            <a:endParaRPr lang="ru-RU" altLang="en-US" dirty="0"/>
          </a:p>
        </p:txBody>
      </p:sp>
      <p:sp>
        <p:nvSpPr>
          <p:cNvPr id="3" name="Content Placeholder 2"/>
          <p:cNvSpPr>
            <a:spLocks noGrp="1"/>
          </p:cNvSpPr>
          <p:nvPr>
            <p:ph idx="1"/>
          </p:nvPr>
        </p:nvSpPr>
        <p:spPr>
          <a:xfrm>
            <a:off x="381000" y="1295400"/>
            <a:ext cx="8458200" cy="2514600"/>
          </a:xfrm>
        </p:spPr>
        <p:txBody>
          <a:bodyPr/>
          <a:lstStyle/>
          <a:p>
            <a:pPr marL="0" indent="0">
              <a:buNone/>
            </a:pPr>
            <a:r>
              <a:rPr lang="en-US" sz="2400" dirty="0" smtClean="0"/>
              <a:t>Markus is a new therapist with the agency and is struggling to manage his caseload.  During a closing session, his client makes vague references to domestic violence occurring in her home.  Markus hears the comments, but does not respond.  Markus was looking forward to closing this case and using the extra time to catch up on paperwork.</a:t>
            </a:r>
            <a:endParaRPr lang="en-US" sz="2400" dirty="0"/>
          </a:p>
        </p:txBody>
      </p:sp>
      <p:sp>
        <p:nvSpPr>
          <p:cNvPr id="4" name="TextBox 3"/>
          <p:cNvSpPr txBox="1"/>
          <p:nvPr/>
        </p:nvSpPr>
        <p:spPr>
          <a:xfrm>
            <a:off x="1371600" y="4038600"/>
            <a:ext cx="6477000" cy="1938992"/>
          </a:xfrm>
          <a:prstGeom prst="rect">
            <a:avLst/>
          </a:prstGeom>
          <a:noFill/>
        </p:spPr>
        <p:txBody>
          <a:bodyPr wrap="square" rtlCol="0">
            <a:spAutoFit/>
          </a:bodyPr>
          <a:lstStyle/>
          <a:p>
            <a:r>
              <a:rPr lang="en-US" u="sng" dirty="0" smtClean="0">
                <a:solidFill>
                  <a:srgbClr val="FF0000"/>
                </a:solidFill>
              </a:rPr>
              <a:t>NONFEASANCE:</a:t>
            </a:r>
            <a:r>
              <a:rPr lang="en-US" dirty="0" smtClean="0">
                <a:solidFill>
                  <a:srgbClr val="FF0000"/>
                </a:solidFill>
              </a:rPr>
              <a:t>  Markus knew he needed to take action by asking more questions about the domestic violence and/or completing a DV assessment.  Markus willingly chose not to provide the service.</a:t>
            </a:r>
            <a:endParaRPr lang="en-US" dirty="0">
              <a:solidFill>
                <a:srgbClr val="FF0000"/>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21</a:t>
            </a:r>
            <a:endParaRPr lang="en-US" sz="1200" dirty="0">
              <a:solidFill>
                <a:schemeClr val="bg2"/>
              </a:solidFill>
            </a:endParaRPr>
          </a:p>
        </p:txBody>
      </p:sp>
    </p:spTree>
    <p:extLst>
      <p:ext uri="{BB962C8B-B14F-4D97-AF65-F5344CB8AC3E}">
        <p14:creationId xmlns:p14="http://schemas.microsoft.com/office/powerpoint/2010/main" val="199478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371600" y="381000"/>
            <a:ext cx="6705600" cy="715962"/>
          </a:xfrm>
        </p:spPr>
        <p:txBody>
          <a:bodyPr/>
          <a:lstStyle/>
          <a:p>
            <a:r>
              <a:rPr lang="en-US" altLang="en-US" dirty="0" smtClean="0"/>
              <a:t>Negligence Scenario #2</a:t>
            </a:r>
            <a:endParaRPr lang="ru-RU" altLang="en-US" dirty="0"/>
          </a:p>
        </p:txBody>
      </p:sp>
      <p:sp>
        <p:nvSpPr>
          <p:cNvPr id="3" name="Content Placeholder 2"/>
          <p:cNvSpPr>
            <a:spLocks noGrp="1"/>
          </p:cNvSpPr>
          <p:nvPr>
            <p:ph idx="1"/>
          </p:nvPr>
        </p:nvSpPr>
        <p:spPr>
          <a:xfrm>
            <a:off x="381000" y="1295400"/>
            <a:ext cx="8458200" cy="2514600"/>
          </a:xfrm>
        </p:spPr>
        <p:txBody>
          <a:bodyPr/>
          <a:lstStyle/>
          <a:p>
            <a:pPr marL="0" indent="0">
              <a:buNone/>
            </a:pPr>
            <a:r>
              <a:rPr lang="en-US" sz="2400" dirty="0" smtClean="0"/>
              <a:t>Destiny is a Home Based Caseworker with the Sanchez family.  When Destiny arrived for her meeting this week, the family did not answer the door.  Destiny waited 15 minutes and tried again, called both parents (leaving a voicemail), and left a note on the door.  The meeting was in the evening, so Destiny left a voicemail for her supervisor, but is concerned that she may be reprimanded for not following through with services she is contracted to provide</a:t>
            </a:r>
            <a:endParaRPr lang="en-US" sz="2400" dirty="0"/>
          </a:p>
        </p:txBody>
      </p:sp>
      <p:sp>
        <p:nvSpPr>
          <p:cNvPr id="4" name="TextBox 3"/>
          <p:cNvSpPr txBox="1"/>
          <p:nvPr/>
        </p:nvSpPr>
        <p:spPr>
          <a:xfrm>
            <a:off x="228600" y="4343400"/>
            <a:ext cx="8382000" cy="1938992"/>
          </a:xfrm>
          <a:prstGeom prst="rect">
            <a:avLst/>
          </a:prstGeom>
          <a:noFill/>
        </p:spPr>
        <p:txBody>
          <a:bodyPr wrap="square" rtlCol="0">
            <a:spAutoFit/>
          </a:bodyPr>
          <a:lstStyle/>
          <a:p>
            <a:r>
              <a:rPr lang="en-US" u="sng" dirty="0" smtClean="0">
                <a:solidFill>
                  <a:srgbClr val="FF0000"/>
                </a:solidFill>
              </a:rPr>
              <a:t>NO NEGLIGENCE</a:t>
            </a:r>
            <a:r>
              <a:rPr lang="en-US" dirty="0" smtClean="0">
                <a:solidFill>
                  <a:srgbClr val="FF0000"/>
                </a:solidFill>
              </a:rPr>
              <a:t>:  Destiny made an appointment and made several attempts to contact the family. She also updated her supervisor on the issue.  Destiny should contact the family as soon as possible to reschedule and notify the FCM if they are not compliant.</a:t>
            </a:r>
            <a:endParaRPr lang="en-US" dirty="0">
              <a:solidFill>
                <a:srgbClr val="FF0000"/>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22</a:t>
            </a:r>
            <a:endParaRPr lang="en-US" sz="1200" dirty="0">
              <a:solidFill>
                <a:schemeClr val="bg2"/>
              </a:solidFill>
            </a:endParaRPr>
          </a:p>
        </p:txBody>
      </p:sp>
    </p:spTree>
    <p:extLst>
      <p:ext uri="{BB962C8B-B14F-4D97-AF65-F5344CB8AC3E}">
        <p14:creationId xmlns:p14="http://schemas.microsoft.com/office/powerpoint/2010/main" val="317204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371600" y="381000"/>
            <a:ext cx="6705600" cy="715962"/>
          </a:xfrm>
        </p:spPr>
        <p:txBody>
          <a:bodyPr/>
          <a:lstStyle/>
          <a:p>
            <a:r>
              <a:rPr lang="en-US" altLang="en-US" dirty="0" smtClean="0"/>
              <a:t>Negligence Scenario #3</a:t>
            </a:r>
            <a:endParaRPr lang="ru-RU" altLang="en-US" dirty="0"/>
          </a:p>
        </p:txBody>
      </p:sp>
      <p:sp>
        <p:nvSpPr>
          <p:cNvPr id="3" name="Content Placeholder 2"/>
          <p:cNvSpPr>
            <a:spLocks noGrp="1"/>
          </p:cNvSpPr>
          <p:nvPr>
            <p:ph idx="1"/>
          </p:nvPr>
        </p:nvSpPr>
        <p:spPr>
          <a:xfrm>
            <a:off x="495300" y="1075006"/>
            <a:ext cx="8458200" cy="2514600"/>
          </a:xfrm>
        </p:spPr>
        <p:txBody>
          <a:bodyPr/>
          <a:lstStyle/>
          <a:p>
            <a:pPr marL="0" indent="0">
              <a:buNone/>
            </a:pPr>
            <a:r>
              <a:rPr lang="en-US" sz="2400" dirty="0" smtClean="0"/>
              <a:t>Amelia supervises visits at her agency for the Baker family.  During a CFTM the team agreed that the mother would be the ONLY adult to come to the visits (no friends allowed).  Amelia and mom have been building a bond, so when mom brought her new boyfriend to the visit, Amelia did not want to make him leave.  Amelia decided that is was important for the boyfriend to get to know the kids if he is going to be a part of their lives.  What Amelia does not know is that the boyfriend is a registered sex offender.</a:t>
            </a:r>
            <a:endParaRPr lang="en-US" sz="2400" dirty="0"/>
          </a:p>
        </p:txBody>
      </p:sp>
      <p:sp>
        <p:nvSpPr>
          <p:cNvPr id="4" name="TextBox 3"/>
          <p:cNvSpPr txBox="1"/>
          <p:nvPr/>
        </p:nvSpPr>
        <p:spPr>
          <a:xfrm>
            <a:off x="228600" y="4343400"/>
            <a:ext cx="8382000" cy="1938992"/>
          </a:xfrm>
          <a:prstGeom prst="rect">
            <a:avLst/>
          </a:prstGeom>
          <a:noFill/>
        </p:spPr>
        <p:txBody>
          <a:bodyPr wrap="square" rtlCol="0">
            <a:spAutoFit/>
          </a:bodyPr>
          <a:lstStyle/>
          <a:p>
            <a:r>
              <a:rPr lang="en-US" u="sng" dirty="0" smtClean="0">
                <a:solidFill>
                  <a:srgbClr val="FF0000"/>
                </a:solidFill>
              </a:rPr>
              <a:t>MISFEASANCE</a:t>
            </a:r>
            <a:r>
              <a:rPr lang="en-US" dirty="0" smtClean="0">
                <a:solidFill>
                  <a:srgbClr val="FF0000"/>
                </a:solidFill>
              </a:rPr>
              <a:t>: Amelia should not have allowed the additional person to visit.  Amelia should have contacted the team and completed (or requested completion of) appropriate background and criminal history checks before allowing the boyfriend to participate in visits.</a:t>
            </a:r>
            <a:endParaRPr lang="en-US" dirty="0">
              <a:solidFill>
                <a:srgbClr val="FF0000"/>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23</a:t>
            </a:r>
            <a:endParaRPr lang="en-US" sz="1200" dirty="0">
              <a:solidFill>
                <a:schemeClr val="bg2"/>
              </a:solidFill>
            </a:endParaRPr>
          </a:p>
        </p:txBody>
      </p:sp>
    </p:spTree>
    <p:extLst>
      <p:ext uri="{BB962C8B-B14F-4D97-AF65-F5344CB8AC3E}">
        <p14:creationId xmlns:p14="http://schemas.microsoft.com/office/powerpoint/2010/main" val="311464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1371600" y="381000"/>
            <a:ext cx="6705600" cy="715962"/>
          </a:xfrm>
        </p:spPr>
        <p:txBody>
          <a:bodyPr/>
          <a:lstStyle/>
          <a:p>
            <a:r>
              <a:rPr lang="en-US" altLang="en-US" dirty="0" smtClean="0"/>
              <a:t>Negligence Scenario #4</a:t>
            </a:r>
            <a:endParaRPr lang="ru-RU" altLang="en-US" dirty="0"/>
          </a:p>
        </p:txBody>
      </p:sp>
      <p:sp>
        <p:nvSpPr>
          <p:cNvPr id="3" name="Content Placeholder 2"/>
          <p:cNvSpPr>
            <a:spLocks noGrp="1"/>
          </p:cNvSpPr>
          <p:nvPr>
            <p:ph idx="1"/>
          </p:nvPr>
        </p:nvSpPr>
        <p:spPr>
          <a:xfrm>
            <a:off x="495300" y="1075006"/>
            <a:ext cx="8458200" cy="3192194"/>
          </a:xfrm>
        </p:spPr>
        <p:txBody>
          <a:bodyPr/>
          <a:lstStyle/>
          <a:p>
            <a:pPr marL="0" indent="0">
              <a:buNone/>
            </a:pPr>
            <a:r>
              <a:rPr lang="en-US" sz="2400" dirty="0" smtClean="0"/>
              <a:t>Drake provides transportation for two children to visit with their mother. Visits are unsupervised, but Drake really likes the family so he takes the kids inside and stays to chat with mom for a while.  Drake has noticed the mom seems interested in him.  The children will be reunified with mom soon anyway, and they will no longer need transportation. Drake asks the mom out on a date, and she agrees to go to dinner with him this weekend.</a:t>
            </a:r>
            <a:endParaRPr lang="en-US" sz="2400" dirty="0"/>
          </a:p>
        </p:txBody>
      </p:sp>
      <p:sp>
        <p:nvSpPr>
          <p:cNvPr id="4" name="TextBox 3"/>
          <p:cNvSpPr txBox="1"/>
          <p:nvPr/>
        </p:nvSpPr>
        <p:spPr>
          <a:xfrm>
            <a:off x="228600" y="4343400"/>
            <a:ext cx="8382000" cy="1200329"/>
          </a:xfrm>
          <a:prstGeom prst="rect">
            <a:avLst/>
          </a:prstGeom>
          <a:noFill/>
        </p:spPr>
        <p:txBody>
          <a:bodyPr wrap="square" rtlCol="0">
            <a:spAutoFit/>
          </a:bodyPr>
          <a:lstStyle/>
          <a:p>
            <a:r>
              <a:rPr lang="en-US" u="sng" dirty="0" smtClean="0">
                <a:solidFill>
                  <a:srgbClr val="FF0000"/>
                </a:solidFill>
              </a:rPr>
              <a:t>MALFEASANCE</a:t>
            </a:r>
            <a:r>
              <a:rPr lang="en-US" dirty="0" smtClean="0">
                <a:solidFill>
                  <a:srgbClr val="FF0000"/>
                </a:solidFill>
              </a:rPr>
              <a:t>: It is never appropriate for child welfare professionals to engage in personal, intimate relationships with a client.</a:t>
            </a:r>
            <a:endParaRPr lang="en-US" dirty="0">
              <a:solidFill>
                <a:srgbClr val="FF0000"/>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24</a:t>
            </a:r>
            <a:endParaRPr lang="en-US" sz="1200" dirty="0">
              <a:solidFill>
                <a:schemeClr val="bg2"/>
              </a:solidFill>
            </a:endParaRPr>
          </a:p>
        </p:txBody>
      </p:sp>
    </p:spTree>
    <p:extLst>
      <p:ext uri="{BB962C8B-B14F-4D97-AF65-F5344CB8AC3E}">
        <p14:creationId xmlns:p14="http://schemas.microsoft.com/office/powerpoint/2010/main" val="22970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2971800" y="381000"/>
            <a:ext cx="3657600" cy="715962"/>
          </a:xfrm>
        </p:spPr>
        <p:txBody>
          <a:bodyPr/>
          <a:lstStyle/>
          <a:p>
            <a:r>
              <a:rPr lang="en-US" altLang="en-US" dirty="0" smtClean="0"/>
              <a:t>Good Work!</a:t>
            </a:r>
            <a:endParaRPr lang="ru-RU" alt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8800" y="1752600"/>
            <a:ext cx="2902743" cy="3870325"/>
          </a:xfrm>
        </p:spPr>
      </p:pic>
      <p:sp>
        <p:nvSpPr>
          <p:cNvPr id="5" name="TextBox 4"/>
          <p:cNvSpPr txBox="1"/>
          <p:nvPr/>
        </p:nvSpPr>
        <p:spPr>
          <a:xfrm>
            <a:off x="685800" y="1652607"/>
            <a:ext cx="4267200" cy="3970318"/>
          </a:xfrm>
          <a:prstGeom prst="rect">
            <a:avLst/>
          </a:prstGeom>
          <a:noFill/>
        </p:spPr>
        <p:txBody>
          <a:bodyPr wrap="square" rtlCol="0">
            <a:spAutoFit/>
          </a:bodyPr>
          <a:lstStyle/>
          <a:p>
            <a:r>
              <a:rPr lang="en-US" sz="2800" b="1" dirty="0" smtClean="0">
                <a:solidFill>
                  <a:schemeClr val="bg1"/>
                </a:solidFill>
              </a:rPr>
              <a:t>Again, the purpose of the activity is not to memorize these terms, but to understand that there are a variety of types of professional negligence that may occur. It is important to avoid all of them!</a:t>
            </a:r>
            <a:endParaRPr lang="en-US" sz="2800" b="1" dirty="0">
              <a:solidFill>
                <a:schemeClr val="bg1"/>
              </a:solidFill>
            </a:endParaRPr>
          </a:p>
        </p:txBody>
      </p:sp>
      <p:sp>
        <p:nvSpPr>
          <p:cNvPr id="6" name="TextBox 5"/>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25</a:t>
            </a:r>
            <a:endParaRPr lang="en-US" sz="1200" dirty="0">
              <a:solidFill>
                <a:schemeClr val="bg2"/>
              </a:solidFill>
            </a:endParaRPr>
          </a:p>
        </p:txBody>
      </p:sp>
    </p:spTree>
    <p:extLst>
      <p:ext uri="{BB962C8B-B14F-4D97-AF65-F5344CB8AC3E}">
        <p14:creationId xmlns:p14="http://schemas.microsoft.com/office/powerpoint/2010/main" val="660606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r>
              <a:rPr lang="en-US" altLang="en-US" sz="3800" dirty="0" smtClean="0">
                <a:solidFill>
                  <a:schemeClr val="tx2"/>
                </a:solidFill>
              </a:rPr>
              <a:t>Dual (or Multiple) Relationships</a:t>
            </a:r>
            <a:endParaRPr lang="en-US" altLang="en-US" sz="3800" dirty="0">
              <a:solidFill>
                <a:schemeClr val="tx2"/>
              </a:solidFill>
            </a:endParaRPr>
          </a:p>
        </p:txBody>
      </p:sp>
      <p:sp>
        <p:nvSpPr>
          <p:cNvPr id="2" name="Content Placeholder 1"/>
          <p:cNvSpPr>
            <a:spLocks noGrp="1"/>
          </p:cNvSpPr>
          <p:nvPr>
            <p:ph idx="1"/>
          </p:nvPr>
        </p:nvSpPr>
        <p:spPr>
          <a:xfrm>
            <a:off x="1981200" y="1676400"/>
            <a:ext cx="6781800" cy="3810000"/>
          </a:xfrm>
        </p:spPr>
        <p:txBody>
          <a:bodyPr/>
          <a:lstStyle/>
          <a:p>
            <a:pPr marL="0" indent="0">
              <a:buNone/>
            </a:pPr>
            <a:r>
              <a:rPr lang="en-US" sz="2400" dirty="0" smtClean="0">
                <a:solidFill>
                  <a:schemeClr val="bg2"/>
                </a:solidFill>
              </a:rPr>
              <a:t>Participating in more than one relationship with a client is not </a:t>
            </a:r>
            <a:r>
              <a:rPr lang="en-US" sz="2400" i="1" dirty="0" smtClean="0">
                <a:solidFill>
                  <a:schemeClr val="bg2"/>
                </a:solidFill>
              </a:rPr>
              <a:t>always</a:t>
            </a:r>
            <a:r>
              <a:rPr lang="en-US" sz="2400" dirty="0" smtClean="0">
                <a:solidFill>
                  <a:schemeClr val="bg2"/>
                </a:solidFill>
              </a:rPr>
              <a:t> an ethical violation, but the professional must be very careful.  Boundaries need to be established between the professional and the client to avoid a violation of commonly accepted ethical standards.  When boundaries are violated, it is commonly in the areas of intimacy, personal benefit, emotional needs, altruism, or unavoidable circumstances.  The following slides will overview each theme.</a:t>
            </a:r>
            <a:endParaRPr lang="en-US" sz="2400" dirty="0">
              <a:solidFill>
                <a:schemeClr val="bg2"/>
              </a:solidFill>
            </a:endParaRP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26</a:t>
            </a:r>
            <a:endParaRPr lang="en-US" sz="1200" dirty="0">
              <a:solidFill>
                <a:schemeClr val="bg2"/>
              </a:solidFill>
            </a:endParaRPr>
          </a:p>
        </p:txBody>
      </p:sp>
    </p:spTree>
    <p:extLst>
      <p:ext uri="{BB962C8B-B14F-4D97-AF65-F5344CB8AC3E}">
        <p14:creationId xmlns:p14="http://schemas.microsoft.com/office/powerpoint/2010/main" val="1996468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Boundary Violations:  </a:t>
            </a:r>
            <a:br>
              <a:rPr lang="en-US" altLang="en-US" sz="3800" dirty="0" smtClean="0">
                <a:solidFill>
                  <a:schemeClr val="tx2"/>
                </a:solidFill>
              </a:rPr>
            </a:br>
            <a:r>
              <a:rPr lang="en-US" altLang="en-US" sz="3800" dirty="0" smtClean="0">
                <a:solidFill>
                  <a:schemeClr val="tx2"/>
                </a:solidFill>
              </a:rPr>
              <a:t>Intimate Relationships</a:t>
            </a:r>
            <a:endParaRPr lang="en-US" altLang="en-US" sz="3800" dirty="0">
              <a:solidFill>
                <a:schemeClr val="tx2"/>
              </a:solidFill>
            </a:endParaRPr>
          </a:p>
        </p:txBody>
      </p:sp>
      <p:sp>
        <p:nvSpPr>
          <p:cNvPr id="2" name="Content Placeholder 1"/>
          <p:cNvSpPr>
            <a:spLocks noGrp="1"/>
          </p:cNvSpPr>
          <p:nvPr>
            <p:ph idx="1"/>
          </p:nvPr>
        </p:nvSpPr>
        <p:spPr>
          <a:xfrm>
            <a:off x="1981200" y="1676400"/>
            <a:ext cx="6781800" cy="4648200"/>
          </a:xfrm>
        </p:spPr>
        <p:txBody>
          <a:bodyPr/>
          <a:lstStyle/>
          <a:p>
            <a:r>
              <a:rPr lang="en-US" sz="2400" dirty="0" smtClean="0">
                <a:solidFill>
                  <a:schemeClr val="bg2"/>
                </a:solidFill>
              </a:rPr>
              <a:t>Sexual relationships</a:t>
            </a:r>
          </a:p>
          <a:p>
            <a:r>
              <a:rPr lang="en-US" sz="2400" dirty="0" smtClean="0">
                <a:solidFill>
                  <a:schemeClr val="bg2"/>
                </a:solidFill>
              </a:rPr>
              <a:t>Intimate contact</a:t>
            </a:r>
          </a:p>
          <a:p>
            <a:r>
              <a:rPr lang="en-US" sz="2400" dirty="0" smtClean="0">
                <a:solidFill>
                  <a:schemeClr val="bg2"/>
                </a:solidFill>
              </a:rPr>
              <a:t>Providing services to former </a:t>
            </a:r>
            <a:r>
              <a:rPr lang="en-US" sz="2400" dirty="0">
                <a:solidFill>
                  <a:schemeClr val="bg2"/>
                </a:solidFill>
              </a:rPr>
              <a:t>l</a:t>
            </a:r>
            <a:r>
              <a:rPr lang="en-US" sz="2400" dirty="0" smtClean="0">
                <a:solidFill>
                  <a:schemeClr val="bg2"/>
                </a:solidFill>
              </a:rPr>
              <a:t>over</a:t>
            </a:r>
          </a:p>
          <a:p>
            <a:r>
              <a:rPr lang="en-US" sz="2400" dirty="0" smtClean="0">
                <a:solidFill>
                  <a:schemeClr val="bg2"/>
                </a:solidFill>
              </a:rPr>
              <a:t>Sexual relationships with clients’ relatives or acquaintances</a:t>
            </a:r>
          </a:p>
          <a:p>
            <a:r>
              <a:rPr lang="en-US" sz="2400" dirty="0" smtClean="0">
                <a:solidFill>
                  <a:schemeClr val="bg2"/>
                </a:solidFill>
              </a:rPr>
              <a:t>Sexual relationships with </a:t>
            </a:r>
            <a:r>
              <a:rPr lang="en-US" sz="2400" dirty="0" smtClean="0">
                <a:solidFill>
                  <a:schemeClr val="bg2"/>
                </a:solidFill>
              </a:rPr>
              <a:t>supervisees</a:t>
            </a:r>
            <a:r>
              <a:rPr lang="en-US" sz="2400" dirty="0" smtClean="0">
                <a:solidFill>
                  <a:schemeClr val="bg2"/>
                </a:solidFill>
              </a:rPr>
              <a:t>, </a:t>
            </a:r>
            <a:r>
              <a:rPr lang="en-US" sz="2400" dirty="0" smtClean="0">
                <a:solidFill>
                  <a:schemeClr val="bg2"/>
                </a:solidFill>
              </a:rPr>
              <a:t>trainees, </a:t>
            </a:r>
            <a:r>
              <a:rPr lang="en-US" sz="2400" dirty="0" smtClean="0">
                <a:solidFill>
                  <a:schemeClr val="bg2"/>
                </a:solidFill>
              </a:rPr>
              <a:t>colleagues</a:t>
            </a:r>
            <a:endParaRPr lang="en-US" sz="2400" dirty="0" smtClean="0">
              <a:solidFill>
                <a:schemeClr val="bg2"/>
              </a:solidFill>
            </a:endParaRPr>
          </a:p>
          <a:p>
            <a:r>
              <a:rPr lang="en-US" sz="2400" dirty="0" smtClean="0">
                <a:solidFill>
                  <a:schemeClr val="bg2"/>
                </a:solidFill>
              </a:rPr>
              <a:t>Intimate gestures such as notes or gifts</a:t>
            </a:r>
          </a:p>
          <a:p>
            <a:pPr marL="0" indent="0">
              <a:buNone/>
            </a:pPr>
            <a:endParaRPr lang="en-US" sz="2400" dirty="0">
              <a:solidFill>
                <a:schemeClr val="bg2"/>
              </a:solidFill>
            </a:endParaRPr>
          </a:p>
          <a:p>
            <a:pPr marL="0" indent="0" algn="ctr">
              <a:buNone/>
            </a:pPr>
            <a:r>
              <a:rPr lang="en-US" sz="2400" i="1" dirty="0" smtClean="0">
                <a:solidFill>
                  <a:schemeClr val="bg2"/>
                </a:solidFill>
              </a:rPr>
              <a:t>Anything that somehow suggests the relationship is more than professional is a boundary violation.</a:t>
            </a:r>
          </a:p>
          <a:p>
            <a:endParaRPr lang="en-US" sz="2400" dirty="0" smtClean="0">
              <a:solidFill>
                <a:schemeClr val="bg2"/>
              </a:solidFill>
            </a:endParaRPr>
          </a:p>
          <a:p>
            <a:endParaRPr lang="en-US" sz="2400" dirty="0">
              <a:solidFill>
                <a:schemeClr val="bg2"/>
              </a:solidFill>
            </a:endParaRP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27</a:t>
            </a:r>
            <a:endParaRPr lang="en-US" sz="1200" dirty="0">
              <a:solidFill>
                <a:schemeClr val="bg2"/>
              </a:solidFill>
            </a:endParaRPr>
          </a:p>
        </p:txBody>
      </p:sp>
    </p:spTree>
    <p:extLst>
      <p:ext uri="{BB962C8B-B14F-4D97-AF65-F5344CB8AC3E}">
        <p14:creationId xmlns:p14="http://schemas.microsoft.com/office/powerpoint/2010/main" val="2029715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Boundary Violations:  </a:t>
            </a:r>
            <a:br>
              <a:rPr lang="en-US" altLang="en-US" sz="3800" dirty="0" smtClean="0">
                <a:solidFill>
                  <a:schemeClr val="tx2"/>
                </a:solidFill>
              </a:rPr>
            </a:br>
            <a:r>
              <a:rPr lang="en-US" altLang="en-US" sz="3800" dirty="0" smtClean="0">
                <a:solidFill>
                  <a:schemeClr val="tx2"/>
                </a:solidFill>
              </a:rPr>
              <a:t>Personal Benefit</a:t>
            </a:r>
            <a:endParaRPr lang="en-US" altLang="en-US" sz="3800" dirty="0">
              <a:solidFill>
                <a:schemeClr val="tx2"/>
              </a:solidFill>
            </a:endParaRPr>
          </a:p>
        </p:txBody>
      </p:sp>
      <p:sp>
        <p:nvSpPr>
          <p:cNvPr id="2" name="Content Placeholder 1"/>
          <p:cNvSpPr>
            <a:spLocks noGrp="1"/>
          </p:cNvSpPr>
          <p:nvPr>
            <p:ph idx="1"/>
          </p:nvPr>
        </p:nvSpPr>
        <p:spPr>
          <a:xfrm>
            <a:off x="1981200" y="1676400"/>
            <a:ext cx="6781800" cy="4648200"/>
          </a:xfrm>
        </p:spPr>
        <p:txBody>
          <a:bodyPr/>
          <a:lstStyle/>
          <a:p>
            <a:r>
              <a:rPr lang="en-US" sz="2400" dirty="0" smtClean="0">
                <a:solidFill>
                  <a:schemeClr val="bg2"/>
                </a:solidFill>
              </a:rPr>
              <a:t>Monetary gain (paid supervision, overseeing client affairs, etc.)</a:t>
            </a:r>
          </a:p>
          <a:p>
            <a:r>
              <a:rPr lang="en-US" sz="2400" dirty="0" smtClean="0">
                <a:solidFill>
                  <a:schemeClr val="bg2"/>
                </a:solidFill>
              </a:rPr>
              <a:t>Business and financial relationships</a:t>
            </a:r>
          </a:p>
          <a:p>
            <a:r>
              <a:rPr lang="en-US" sz="2400" dirty="0" smtClean="0">
                <a:solidFill>
                  <a:schemeClr val="bg2"/>
                </a:solidFill>
              </a:rPr>
              <a:t>Goods and services </a:t>
            </a:r>
            <a:r>
              <a:rPr lang="en-US" sz="2400" dirty="0" smtClean="0">
                <a:solidFill>
                  <a:schemeClr val="bg2"/>
                </a:solidFill>
              </a:rPr>
              <a:t>(Trading)</a:t>
            </a:r>
            <a:endParaRPr lang="en-US" sz="2400" dirty="0" smtClean="0">
              <a:solidFill>
                <a:schemeClr val="bg2"/>
              </a:solidFill>
            </a:endParaRPr>
          </a:p>
          <a:p>
            <a:r>
              <a:rPr lang="en-US" sz="2400" dirty="0" smtClean="0">
                <a:solidFill>
                  <a:schemeClr val="bg2"/>
                </a:solidFill>
              </a:rPr>
              <a:t>Advice and services (e.g. client who is a mechanic)</a:t>
            </a:r>
          </a:p>
          <a:p>
            <a:r>
              <a:rPr lang="en-US" sz="2400" dirty="0" smtClean="0">
                <a:solidFill>
                  <a:schemeClr val="bg2"/>
                </a:solidFill>
              </a:rPr>
              <a:t>Favors, gifts, meals, social invitations</a:t>
            </a:r>
          </a:p>
          <a:p>
            <a:r>
              <a:rPr lang="en-US" sz="2400" dirty="0" smtClean="0">
                <a:solidFill>
                  <a:schemeClr val="bg2"/>
                </a:solidFill>
              </a:rPr>
              <a:t>Conflicts of interest (soliciting clients for your direct sales business)</a:t>
            </a:r>
          </a:p>
          <a:p>
            <a:endParaRPr lang="en-US" sz="2400" dirty="0" smtClean="0">
              <a:solidFill>
                <a:schemeClr val="bg2"/>
              </a:solidFill>
            </a:endParaRPr>
          </a:p>
          <a:p>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28</a:t>
            </a:r>
            <a:endParaRPr lang="en-US" sz="1200" dirty="0">
              <a:solidFill>
                <a:schemeClr val="bg2"/>
              </a:solidFill>
            </a:endParaRPr>
          </a:p>
        </p:txBody>
      </p:sp>
    </p:spTree>
    <p:extLst>
      <p:ext uri="{BB962C8B-B14F-4D97-AF65-F5344CB8AC3E}">
        <p14:creationId xmlns:p14="http://schemas.microsoft.com/office/powerpoint/2010/main" val="1466204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Boundary Violations:  </a:t>
            </a:r>
            <a:br>
              <a:rPr lang="en-US" altLang="en-US" sz="3800" dirty="0" smtClean="0">
                <a:solidFill>
                  <a:schemeClr val="tx2"/>
                </a:solidFill>
              </a:rPr>
            </a:br>
            <a:r>
              <a:rPr lang="en-US" altLang="en-US" sz="3800" dirty="0" smtClean="0">
                <a:solidFill>
                  <a:schemeClr val="tx2"/>
                </a:solidFill>
              </a:rPr>
              <a:t>Emotional Needs</a:t>
            </a:r>
            <a:endParaRPr lang="en-US" altLang="en-US" sz="3800" dirty="0">
              <a:solidFill>
                <a:schemeClr val="tx2"/>
              </a:solidFill>
            </a:endParaRPr>
          </a:p>
        </p:txBody>
      </p:sp>
      <p:sp>
        <p:nvSpPr>
          <p:cNvPr id="2" name="Content Placeholder 1"/>
          <p:cNvSpPr>
            <a:spLocks noGrp="1"/>
          </p:cNvSpPr>
          <p:nvPr>
            <p:ph idx="1"/>
          </p:nvPr>
        </p:nvSpPr>
        <p:spPr>
          <a:xfrm>
            <a:off x="1981200" y="2057400"/>
            <a:ext cx="6781800" cy="2819400"/>
          </a:xfrm>
        </p:spPr>
        <p:txBody>
          <a:bodyPr/>
          <a:lstStyle/>
          <a:p>
            <a:r>
              <a:rPr lang="en-US" sz="2400" dirty="0" smtClean="0">
                <a:solidFill>
                  <a:schemeClr val="bg2"/>
                </a:solidFill>
              </a:rPr>
              <a:t>Friendships with current or former clients</a:t>
            </a:r>
          </a:p>
          <a:p>
            <a:r>
              <a:rPr lang="en-US" sz="2400" dirty="0" smtClean="0">
                <a:solidFill>
                  <a:schemeClr val="bg2"/>
                </a:solidFill>
              </a:rPr>
              <a:t>Community contact with clients (organizations or groups)</a:t>
            </a:r>
          </a:p>
          <a:p>
            <a:r>
              <a:rPr lang="en-US" sz="2400" dirty="0" smtClean="0">
                <a:solidFill>
                  <a:schemeClr val="bg2"/>
                </a:solidFill>
              </a:rPr>
              <a:t>Self-disclosure</a:t>
            </a:r>
          </a:p>
          <a:p>
            <a:r>
              <a:rPr lang="en-US" sz="2400" dirty="0" smtClean="0">
                <a:solidFill>
                  <a:schemeClr val="bg2"/>
                </a:solidFill>
              </a:rPr>
              <a:t>Unconventional Interventions</a:t>
            </a:r>
          </a:p>
          <a:p>
            <a:r>
              <a:rPr lang="en-US" sz="2400" dirty="0" smtClean="0">
                <a:solidFill>
                  <a:schemeClr val="bg2"/>
                </a:solidFill>
              </a:rPr>
              <a:t>Affectionate communications</a:t>
            </a:r>
          </a:p>
          <a:p>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29</a:t>
            </a:r>
            <a:endParaRPr lang="en-US" sz="1200" dirty="0">
              <a:solidFill>
                <a:schemeClr val="bg2"/>
              </a:solidFill>
            </a:endParaRPr>
          </a:p>
        </p:txBody>
      </p:sp>
    </p:spTree>
    <p:extLst>
      <p:ext uri="{BB962C8B-B14F-4D97-AF65-F5344CB8AC3E}">
        <p14:creationId xmlns:p14="http://schemas.microsoft.com/office/powerpoint/2010/main" val="74909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0"/>
            <a:ext cx="6934200" cy="715963"/>
          </a:xfrm>
        </p:spPr>
        <p:txBody>
          <a:bodyPr/>
          <a:lstStyle/>
          <a:p>
            <a:r>
              <a:rPr lang="en-US" altLang="en-US" dirty="0" smtClean="0">
                <a:solidFill>
                  <a:schemeClr val="tx2"/>
                </a:solidFill>
              </a:rPr>
              <a:t>Think About It!</a:t>
            </a:r>
            <a:endParaRPr lang="en-US" altLang="en-US" dirty="0">
              <a:solidFill>
                <a:schemeClr val="tx2"/>
              </a:solidFill>
            </a:endParaRPr>
          </a:p>
        </p:txBody>
      </p:sp>
      <p:sp>
        <p:nvSpPr>
          <p:cNvPr id="60419" name="Rectangle 3"/>
          <p:cNvSpPr>
            <a:spLocks noGrp="1" noChangeArrowheads="1"/>
          </p:cNvSpPr>
          <p:nvPr>
            <p:ph type="body" idx="1"/>
          </p:nvPr>
        </p:nvSpPr>
        <p:spPr>
          <a:xfrm>
            <a:off x="1981200" y="1981200"/>
            <a:ext cx="6934200" cy="4267200"/>
          </a:xfrm>
        </p:spPr>
        <p:txBody>
          <a:bodyPr/>
          <a:lstStyle/>
          <a:p>
            <a:pPr marL="457200" indent="-457200">
              <a:lnSpc>
                <a:spcPct val="80000"/>
              </a:lnSpc>
              <a:buFont typeface="+mj-lt"/>
              <a:buAutoNum type="arabicPeriod"/>
            </a:pPr>
            <a:r>
              <a:rPr lang="en-US" altLang="en-US" sz="2000" dirty="0" smtClean="0">
                <a:solidFill>
                  <a:schemeClr val="tx2"/>
                </a:solidFill>
              </a:rPr>
              <a:t>Consider a current, past, or hypothetical ethical dilemma.  </a:t>
            </a:r>
          </a:p>
          <a:p>
            <a:pPr marL="457200" indent="-457200">
              <a:lnSpc>
                <a:spcPct val="80000"/>
              </a:lnSpc>
              <a:buFont typeface="+mj-lt"/>
              <a:buAutoNum type="arabicPeriod"/>
            </a:pPr>
            <a:endParaRPr lang="en-US" altLang="en-US" sz="2000" dirty="0">
              <a:solidFill>
                <a:schemeClr val="tx2"/>
              </a:solidFill>
            </a:endParaRPr>
          </a:p>
          <a:p>
            <a:pPr marL="457200" indent="-457200">
              <a:lnSpc>
                <a:spcPct val="80000"/>
              </a:lnSpc>
              <a:buFont typeface="+mj-lt"/>
              <a:buAutoNum type="arabicPeriod"/>
            </a:pPr>
            <a:r>
              <a:rPr lang="en-US" altLang="en-US" sz="2000" dirty="0" smtClean="0">
                <a:solidFill>
                  <a:schemeClr val="tx2"/>
                </a:solidFill>
              </a:rPr>
              <a:t>This can be a personal experience, one you have heard about, or something you are concerned may arise in the future.  </a:t>
            </a:r>
          </a:p>
          <a:p>
            <a:pPr marL="457200" indent="-457200">
              <a:lnSpc>
                <a:spcPct val="80000"/>
              </a:lnSpc>
              <a:buFont typeface="+mj-lt"/>
              <a:buAutoNum type="arabicPeriod"/>
            </a:pPr>
            <a:endParaRPr lang="en-US" altLang="en-US" sz="2000" dirty="0">
              <a:solidFill>
                <a:schemeClr val="tx2"/>
              </a:solidFill>
            </a:endParaRPr>
          </a:p>
          <a:p>
            <a:pPr marL="457200" indent="-457200">
              <a:lnSpc>
                <a:spcPct val="80000"/>
              </a:lnSpc>
              <a:buFont typeface="+mj-lt"/>
              <a:buAutoNum type="arabicPeriod"/>
            </a:pPr>
            <a:r>
              <a:rPr lang="en-US" altLang="en-US" sz="2000" dirty="0" smtClean="0">
                <a:solidFill>
                  <a:schemeClr val="tx2"/>
                </a:solidFill>
              </a:rPr>
              <a:t>Write down your dilemma on a piece of paper.  You only need to write enough information to remind yourself of the dilemma later.</a:t>
            </a:r>
          </a:p>
          <a:p>
            <a:pPr marL="457200" indent="-457200">
              <a:lnSpc>
                <a:spcPct val="80000"/>
              </a:lnSpc>
              <a:buFont typeface="+mj-lt"/>
              <a:buAutoNum type="arabicPeriod"/>
            </a:pPr>
            <a:endParaRPr lang="en-US" altLang="en-US" sz="2000" dirty="0">
              <a:solidFill>
                <a:schemeClr val="tx2"/>
              </a:solidFill>
            </a:endParaRPr>
          </a:p>
          <a:p>
            <a:pPr marL="457200" indent="-457200">
              <a:lnSpc>
                <a:spcPct val="80000"/>
              </a:lnSpc>
              <a:buFont typeface="+mj-lt"/>
              <a:buAutoNum type="arabicPeriod"/>
            </a:pPr>
            <a:r>
              <a:rPr lang="en-US" altLang="en-US" sz="2000" dirty="0" smtClean="0">
                <a:solidFill>
                  <a:schemeClr val="tx2"/>
                </a:solidFill>
              </a:rPr>
              <a:t>Consider your dilemma as you work through the presentation today.  At the end of the presentation, you will be prompted to use tools developed today to work through the dilemma.</a:t>
            </a:r>
            <a:endParaRPr lang="en-US" altLang="en-US" sz="2000" dirty="0">
              <a:solidFill>
                <a:schemeClr val="tx2"/>
              </a:solidFill>
            </a:endParaRPr>
          </a:p>
        </p:txBody>
      </p:sp>
      <p:sp>
        <p:nvSpPr>
          <p:cNvPr id="4" name="TextBox 3"/>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3</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Boundary Violations:  </a:t>
            </a:r>
            <a:br>
              <a:rPr lang="en-US" altLang="en-US" sz="3800" dirty="0" smtClean="0">
                <a:solidFill>
                  <a:schemeClr val="tx2"/>
                </a:solidFill>
              </a:rPr>
            </a:br>
            <a:r>
              <a:rPr lang="en-US" altLang="en-US" sz="3800" dirty="0" smtClean="0">
                <a:solidFill>
                  <a:schemeClr val="tx2"/>
                </a:solidFill>
              </a:rPr>
              <a:t>Altruism</a:t>
            </a:r>
            <a:endParaRPr lang="en-US" altLang="en-US" sz="3800" dirty="0">
              <a:solidFill>
                <a:schemeClr val="tx2"/>
              </a:solidFill>
            </a:endParaRPr>
          </a:p>
        </p:txBody>
      </p:sp>
      <p:sp>
        <p:nvSpPr>
          <p:cNvPr id="2" name="Content Placeholder 1"/>
          <p:cNvSpPr>
            <a:spLocks noGrp="1"/>
          </p:cNvSpPr>
          <p:nvPr>
            <p:ph idx="1"/>
          </p:nvPr>
        </p:nvSpPr>
        <p:spPr>
          <a:xfrm>
            <a:off x="1981200" y="2057400"/>
            <a:ext cx="6781800" cy="2819400"/>
          </a:xfrm>
        </p:spPr>
        <p:txBody>
          <a:bodyPr/>
          <a:lstStyle/>
          <a:p>
            <a:r>
              <a:rPr lang="en-US" sz="2400" dirty="0" smtClean="0">
                <a:solidFill>
                  <a:schemeClr val="bg2"/>
                </a:solidFill>
              </a:rPr>
              <a:t>Giving clients gifts</a:t>
            </a:r>
          </a:p>
          <a:p>
            <a:r>
              <a:rPr lang="en-US" sz="2400" dirty="0" smtClean="0">
                <a:solidFill>
                  <a:schemeClr val="bg2"/>
                </a:solidFill>
              </a:rPr>
              <a:t>Offering clients favors</a:t>
            </a:r>
          </a:p>
          <a:p>
            <a:r>
              <a:rPr lang="en-US" sz="2400" dirty="0" smtClean="0">
                <a:solidFill>
                  <a:schemeClr val="bg2"/>
                </a:solidFill>
              </a:rPr>
              <a:t>Meeting clients in social settings</a:t>
            </a:r>
          </a:p>
          <a:p>
            <a:r>
              <a:rPr lang="en-US" sz="2400" dirty="0" smtClean="0">
                <a:solidFill>
                  <a:schemeClr val="bg2"/>
                </a:solidFill>
              </a:rPr>
              <a:t>Providing personal contact information to clients</a:t>
            </a:r>
          </a:p>
          <a:p>
            <a:pPr marL="0" indent="0">
              <a:buNone/>
            </a:pPr>
            <a:endParaRPr lang="en-US" sz="2400" dirty="0" smtClean="0">
              <a:solidFill>
                <a:schemeClr val="bg2"/>
              </a:solidFill>
            </a:endParaRPr>
          </a:p>
          <a:p>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30</a:t>
            </a:r>
            <a:endParaRPr lang="en-US" sz="1200" dirty="0">
              <a:solidFill>
                <a:schemeClr val="bg2"/>
              </a:solidFill>
            </a:endParaRPr>
          </a:p>
        </p:txBody>
      </p:sp>
    </p:spTree>
    <p:extLst>
      <p:ext uri="{BB962C8B-B14F-4D97-AF65-F5344CB8AC3E}">
        <p14:creationId xmlns:p14="http://schemas.microsoft.com/office/powerpoint/2010/main" val="2093457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Boundary Violations:  </a:t>
            </a:r>
            <a:br>
              <a:rPr lang="en-US" altLang="en-US" sz="3800" dirty="0" smtClean="0">
                <a:solidFill>
                  <a:schemeClr val="tx2"/>
                </a:solidFill>
              </a:rPr>
            </a:br>
            <a:r>
              <a:rPr lang="en-US" altLang="en-US" sz="3800" dirty="0" smtClean="0">
                <a:solidFill>
                  <a:schemeClr val="tx2"/>
                </a:solidFill>
              </a:rPr>
              <a:t>Unavoidable Circumstances</a:t>
            </a:r>
            <a:endParaRPr lang="en-US" altLang="en-US" sz="3800" dirty="0">
              <a:solidFill>
                <a:schemeClr val="tx2"/>
              </a:solidFill>
            </a:endParaRPr>
          </a:p>
        </p:txBody>
      </p:sp>
      <p:sp>
        <p:nvSpPr>
          <p:cNvPr id="2" name="Content Placeholder 1"/>
          <p:cNvSpPr>
            <a:spLocks noGrp="1"/>
          </p:cNvSpPr>
          <p:nvPr>
            <p:ph idx="1"/>
          </p:nvPr>
        </p:nvSpPr>
        <p:spPr>
          <a:xfrm>
            <a:off x="1981200" y="2057400"/>
            <a:ext cx="6781800" cy="2819400"/>
          </a:xfrm>
        </p:spPr>
        <p:txBody>
          <a:bodyPr/>
          <a:lstStyle/>
          <a:p>
            <a:r>
              <a:rPr lang="en-US" sz="2400" dirty="0" smtClean="0">
                <a:solidFill>
                  <a:schemeClr val="bg2"/>
                </a:solidFill>
              </a:rPr>
              <a:t>Geographical proximity</a:t>
            </a:r>
          </a:p>
          <a:p>
            <a:r>
              <a:rPr lang="en-US" sz="2400" dirty="0" smtClean="0">
                <a:solidFill>
                  <a:schemeClr val="bg2"/>
                </a:solidFill>
              </a:rPr>
              <a:t>Cultural, social, ethnic gatherings</a:t>
            </a:r>
          </a:p>
          <a:p>
            <a:r>
              <a:rPr lang="en-US" sz="2400" dirty="0" smtClean="0">
                <a:solidFill>
                  <a:schemeClr val="bg2"/>
                </a:solidFill>
              </a:rPr>
              <a:t>Conflicts of interest</a:t>
            </a:r>
          </a:p>
          <a:p>
            <a:r>
              <a:rPr lang="en-US" sz="2400" dirty="0" smtClean="0">
                <a:solidFill>
                  <a:schemeClr val="bg2"/>
                </a:solidFill>
              </a:rPr>
              <a:t>Professional encounters</a:t>
            </a:r>
          </a:p>
          <a:p>
            <a:r>
              <a:rPr lang="en-US" sz="2400" dirty="0" smtClean="0">
                <a:solidFill>
                  <a:schemeClr val="bg2"/>
                </a:solidFill>
              </a:rPr>
              <a:t>Social encounters</a:t>
            </a:r>
          </a:p>
          <a:p>
            <a:endParaRPr lang="en-US" sz="2400" dirty="0" smtClean="0">
              <a:solidFill>
                <a:schemeClr val="bg2"/>
              </a:solidFill>
            </a:endParaRPr>
          </a:p>
          <a:p>
            <a:pPr marL="0" indent="0">
              <a:buNone/>
            </a:pPr>
            <a:endParaRPr lang="en-US" sz="2400" dirty="0" smtClean="0">
              <a:solidFill>
                <a:schemeClr val="bg2"/>
              </a:solidFill>
            </a:endParaRPr>
          </a:p>
          <a:p>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31</a:t>
            </a:r>
            <a:endParaRPr lang="en-US" sz="1200" dirty="0">
              <a:solidFill>
                <a:schemeClr val="bg2"/>
              </a:solidFill>
            </a:endParaRPr>
          </a:p>
        </p:txBody>
      </p:sp>
    </p:spTree>
    <p:extLst>
      <p:ext uri="{BB962C8B-B14F-4D97-AF65-F5344CB8AC3E}">
        <p14:creationId xmlns:p14="http://schemas.microsoft.com/office/powerpoint/2010/main" val="2496209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Examine Your Boundaries</a:t>
            </a:r>
            <a:endParaRPr lang="en-US" altLang="en-US" sz="3800" dirty="0">
              <a:solidFill>
                <a:schemeClr val="tx2"/>
              </a:solidFill>
            </a:endParaRPr>
          </a:p>
        </p:txBody>
      </p:sp>
      <p:sp>
        <p:nvSpPr>
          <p:cNvPr id="2" name="Content Placeholder 1"/>
          <p:cNvSpPr>
            <a:spLocks noGrp="1"/>
          </p:cNvSpPr>
          <p:nvPr>
            <p:ph idx="1"/>
          </p:nvPr>
        </p:nvSpPr>
        <p:spPr>
          <a:xfrm>
            <a:off x="1981200" y="2057400"/>
            <a:ext cx="6781800" cy="2819400"/>
          </a:xfrm>
        </p:spPr>
        <p:txBody>
          <a:bodyPr/>
          <a:lstStyle/>
          <a:p>
            <a:pPr marL="0" indent="0">
              <a:buNone/>
            </a:pPr>
            <a:r>
              <a:rPr lang="en-US" sz="2400" dirty="0" smtClean="0">
                <a:solidFill>
                  <a:schemeClr val="bg2"/>
                </a:solidFill>
              </a:rPr>
              <a:t>The following are questions to ask yourself to help determine whether an action does or does not fall within the professional role of the home-based service provider. </a:t>
            </a:r>
          </a:p>
          <a:p>
            <a:pPr marL="0" indent="0">
              <a:buNone/>
            </a:pPr>
            <a:endParaRPr lang="en-US" sz="2400" dirty="0">
              <a:solidFill>
                <a:schemeClr val="bg2"/>
              </a:solidFill>
            </a:endParaRPr>
          </a:p>
          <a:p>
            <a:pPr marL="0" indent="0">
              <a:buNone/>
            </a:pPr>
            <a:r>
              <a:rPr lang="en-US" sz="2400" dirty="0" smtClean="0">
                <a:solidFill>
                  <a:schemeClr val="bg2"/>
                </a:solidFill>
              </a:rPr>
              <a:t>Click anywhere to begin, and again to advance to the next question.</a:t>
            </a:r>
          </a:p>
          <a:p>
            <a:pPr marL="0" indent="0">
              <a:buNone/>
            </a:pPr>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sp>
        <p:nvSpPr>
          <p:cNvPr id="4" name="Content Placeholder 1"/>
          <p:cNvSpPr txBox="1">
            <a:spLocks/>
          </p:cNvSpPr>
          <p:nvPr/>
        </p:nvSpPr>
        <p:spPr bwMode="auto">
          <a:xfrm>
            <a:off x="1828800" y="2030278"/>
            <a:ext cx="6781800" cy="28194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sz="2800" dirty="0" smtClean="0">
              <a:solidFill>
                <a:schemeClr val="bg2"/>
              </a:solidFill>
            </a:endParaRPr>
          </a:p>
          <a:p>
            <a:pPr marL="0" indent="0" algn="ctr">
              <a:buFontTx/>
              <a:buNone/>
            </a:pPr>
            <a:r>
              <a:rPr lang="en-US" sz="3600" dirty="0" smtClean="0">
                <a:solidFill>
                  <a:schemeClr val="bg2"/>
                </a:solidFill>
              </a:rPr>
              <a:t>Does the behavior, on its face, seem at least partially professional?</a:t>
            </a:r>
          </a:p>
          <a:p>
            <a:pPr marL="0" indent="0">
              <a:buFontTx/>
              <a:buNone/>
            </a:pPr>
            <a:endParaRPr lang="en-US" sz="2400" dirty="0" smtClean="0">
              <a:solidFill>
                <a:schemeClr val="bg2"/>
              </a:solidFill>
            </a:endParaRPr>
          </a:p>
          <a:p>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5" name="Content Placeholder 1"/>
          <p:cNvSpPr txBox="1">
            <a:spLocks/>
          </p:cNvSpPr>
          <p:nvPr/>
        </p:nvSpPr>
        <p:spPr bwMode="auto">
          <a:xfrm>
            <a:off x="1973451" y="2065149"/>
            <a:ext cx="6781800" cy="28194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sz="2800" dirty="0" smtClean="0">
              <a:solidFill>
                <a:schemeClr val="bg2"/>
              </a:solidFill>
            </a:endParaRPr>
          </a:p>
          <a:p>
            <a:pPr marL="0" indent="0" algn="ctr">
              <a:buFontTx/>
              <a:buNone/>
            </a:pPr>
            <a:r>
              <a:rPr lang="en-US" sz="3600" dirty="0" smtClean="0">
                <a:solidFill>
                  <a:schemeClr val="bg2"/>
                </a:solidFill>
              </a:rPr>
              <a:t>Is there a high probability that clients will be directly, significantly, and negatively impacted?</a:t>
            </a:r>
          </a:p>
          <a:p>
            <a:pPr marL="0" indent="0">
              <a:buFontTx/>
              <a:buNone/>
            </a:pPr>
            <a:endParaRPr lang="en-US" sz="2400" dirty="0" smtClean="0">
              <a:solidFill>
                <a:schemeClr val="bg2"/>
              </a:solidFill>
            </a:endParaRPr>
          </a:p>
          <a:p>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6" name="Content Placeholder 1"/>
          <p:cNvSpPr txBox="1">
            <a:spLocks/>
          </p:cNvSpPr>
          <p:nvPr/>
        </p:nvSpPr>
        <p:spPr bwMode="auto">
          <a:xfrm>
            <a:off x="1981200" y="2182678"/>
            <a:ext cx="6781800" cy="28194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sz="2800" dirty="0" smtClean="0">
              <a:solidFill>
                <a:schemeClr val="bg2"/>
              </a:solidFill>
            </a:endParaRPr>
          </a:p>
          <a:p>
            <a:pPr marL="0" indent="0" algn="ctr">
              <a:buFontTx/>
              <a:buNone/>
            </a:pPr>
            <a:r>
              <a:rPr lang="en-US" sz="3600" dirty="0" smtClean="0">
                <a:solidFill>
                  <a:schemeClr val="bg2"/>
                </a:solidFill>
              </a:rPr>
              <a:t>Is the action under discussion linked to a role played by home-based service providers?</a:t>
            </a:r>
          </a:p>
          <a:p>
            <a:pPr marL="0" indent="0">
              <a:buFontTx/>
              <a:buNone/>
            </a:pPr>
            <a:endParaRPr lang="en-US" sz="2400" dirty="0" smtClean="0">
              <a:solidFill>
                <a:schemeClr val="bg2"/>
              </a:solidFill>
            </a:endParaRPr>
          </a:p>
          <a:p>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7" name="Content Placeholder 1"/>
          <p:cNvSpPr txBox="1">
            <a:spLocks/>
          </p:cNvSpPr>
          <p:nvPr/>
        </p:nvSpPr>
        <p:spPr bwMode="auto">
          <a:xfrm>
            <a:off x="2133600" y="2335078"/>
            <a:ext cx="6781800" cy="28194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sz="2800" dirty="0" smtClean="0">
              <a:solidFill>
                <a:schemeClr val="bg2"/>
              </a:solidFill>
            </a:endParaRPr>
          </a:p>
          <a:p>
            <a:pPr marL="0" indent="0" algn="ctr">
              <a:buFontTx/>
              <a:buNone/>
            </a:pPr>
            <a:r>
              <a:rPr lang="en-US" sz="3600" dirty="0" smtClean="0">
                <a:solidFill>
                  <a:schemeClr val="bg2"/>
                </a:solidFill>
              </a:rPr>
              <a:t>Has a client expressed confusion about whether the behavior is personal or professional?</a:t>
            </a:r>
          </a:p>
          <a:p>
            <a:pPr marL="0" indent="0">
              <a:buFontTx/>
              <a:buNone/>
            </a:pPr>
            <a:endParaRPr lang="en-US" sz="2400" dirty="0" smtClean="0">
              <a:solidFill>
                <a:schemeClr val="bg2"/>
              </a:solidFill>
            </a:endParaRPr>
          </a:p>
          <a:p>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8" name="Content Placeholder 1"/>
          <p:cNvSpPr txBox="1">
            <a:spLocks/>
          </p:cNvSpPr>
          <p:nvPr/>
        </p:nvSpPr>
        <p:spPr bwMode="auto">
          <a:xfrm>
            <a:off x="1813431" y="1815239"/>
            <a:ext cx="6781800" cy="28194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sz="2800" dirty="0" smtClean="0">
              <a:solidFill>
                <a:schemeClr val="bg2"/>
              </a:solidFill>
            </a:endParaRPr>
          </a:p>
          <a:p>
            <a:pPr marL="0" indent="0" algn="ctr">
              <a:buFontTx/>
              <a:buNone/>
            </a:pPr>
            <a:r>
              <a:rPr lang="en-US" sz="3600" dirty="0" smtClean="0">
                <a:solidFill>
                  <a:schemeClr val="bg2"/>
                </a:solidFill>
              </a:rPr>
              <a:t>Is there a high probability that the action will be viewed or discovered by clients currently receiving services?</a:t>
            </a:r>
          </a:p>
          <a:p>
            <a:pPr marL="0" indent="0">
              <a:buFontTx/>
              <a:buNone/>
            </a:pPr>
            <a:endParaRPr lang="en-US" sz="2400" dirty="0" smtClean="0">
              <a:solidFill>
                <a:schemeClr val="bg2"/>
              </a:solidFill>
            </a:endParaRPr>
          </a:p>
          <a:p>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9" name="Content Placeholder 1"/>
          <p:cNvSpPr txBox="1">
            <a:spLocks/>
          </p:cNvSpPr>
          <p:nvPr/>
        </p:nvSpPr>
        <p:spPr bwMode="auto">
          <a:xfrm>
            <a:off x="2118102" y="2170661"/>
            <a:ext cx="6781800" cy="2991566"/>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sz="2800" dirty="0" smtClean="0">
              <a:solidFill>
                <a:schemeClr val="bg2"/>
              </a:solidFill>
            </a:endParaRPr>
          </a:p>
          <a:p>
            <a:pPr marL="0" indent="0" algn="ctr">
              <a:buFontTx/>
              <a:buNone/>
            </a:pPr>
            <a:r>
              <a:rPr lang="en-US" sz="3600" dirty="0" smtClean="0">
                <a:solidFill>
                  <a:schemeClr val="bg2"/>
                </a:solidFill>
              </a:rPr>
              <a:t>Does the action threaten the credibility of the home-based service provider?</a:t>
            </a:r>
          </a:p>
          <a:p>
            <a:pPr marL="0" indent="0">
              <a:buFontTx/>
              <a:buNone/>
            </a:pPr>
            <a:endParaRPr lang="en-US" sz="2400" dirty="0" smtClean="0">
              <a:solidFill>
                <a:schemeClr val="bg2"/>
              </a:solidFill>
            </a:endParaRPr>
          </a:p>
          <a:p>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10" name="Content Placeholder 1"/>
          <p:cNvSpPr txBox="1">
            <a:spLocks/>
          </p:cNvSpPr>
          <p:nvPr/>
        </p:nvSpPr>
        <p:spPr bwMode="auto">
          <a:xfrm>
            <a:off x="2255004" y="1703651"/>
            <a:ext cx="6781800" cy="28194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sz="2800" dirty="0" smtClean="0">
              <a:solidFill>
                <a:schemeClr val="bg2"/>
              </a:solidFill>
            </a:endParaRPr>
          </a:p>
          <a:p>
            <a:pPr marL="0" indent="0" algn="ctr">
              <a:buFontTx/>
              <a:buNone/>
            </a:pPr>
            <a:r>
              <a:rPr lang="en-US" sz="3600" dirty="0" smtClean="0">
                <a:solidFill>
                  <a:schemeClr val="bg2"/>
                </a:solidFill>
              </a:rPr>
              <a:t>Given the opportunity, did the home-based service provider fail to clarify that the action was a personal one?</a:t>
            </a:r>
          </a:p>
          <a:p>
            <a:pPr marL="0" indent="0">
              <a:buFontTx/>
              <a:buNone/>
            </a:pPr>
            <a:endParaRPr lang="en-US" sz="2400" dirty="0" smtClean="0">
              <a:solidFill>
                <a:schemeClr val="bg2"/>
              </a:solidFill>
            </a:endParaRPr>
          </a:p>
          <a:p>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11" name="TextBox 10"/>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32</a:t>
            </a:r>
            <a:endParaRPr lang="en-US" sz="1200" dirty="0">
              <a:solidFill>
                <a:schemeClr val="bg2"/>
              </a:solidFill>
            </a:endParaRPr>
          </a:p>
        </p:txBody>
      </p:sp>
    </p:spTree>
    <p:extLst>
      <p:ext uri="{BB962C8B-B14F-4D97-AF65-F5344CB8AC3E}">
        <p14:creationId xmlns:p14="http://schemas.microsoft.com/office/powerpoint/2010/main" val="34283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381000" y="381000"/>
            <a:ext cx="8305800" cy="715962"/>
          </a:xfrm>
        </p:spPr>
        <p:txBody>
          <a:bodyPr/>
          <a:lstStyle/>
          <a:p>
            <a:pPr algn="ctr"/>
            <a:r>
              <a:rPr lang="en-US" altLang="en-US" dirty="0" smtClean="0"/>
              <a:t>Tips to Avoid Crossing Boundaries</a:t>
            </a:r>
            <a:endParaRPr lang="ru-RU" altLang="en-US" dirty="0"/>
          </a:p>
        </p:txBody>
      </p:sp>
      <p:sp>
        <p:nvSpPr>
          <p:cNvPr id="2" name="Content Placeholder 1"/>
          <p:cNvSpPr>
            <a:spLocks noGrp="1"/>
          </p:cNvSpPr>
          <p:nvPr>
            <p:ph idx="1"/>
          </p:nvPr>
        </p:nvSpPr>
        <p:spPr>
          <a:xfrm>
            <a:off x="533400" y="1447800"/>
            <a:ext cx="7772400" cy="4724400"/>
          </a:xfrm>
        </p:spPr>
        <p:txBody>
          <a:bodyPr/>
          <a:lstStyle/>
          <a:p>
            <a:r>
              <a:rPr lang="en-US" sz="2000" dirty="0" smtClean="0"/>
              <a:t>Establish boundaries early in the relationship, such as “What will we see each other in public?”</a:t>
            </a:r>
          </a:p>
          <a:p>
            <a:r>
              <a:rPr lang="en-US" sz="2000" dirty="0" smtClean="0"/>
              <a:t>Consider whether the dual relationship in any form is warranted or justifiable.</a:t>
            </a:r>
          </a:p>
          <a:p>
            <a:r>
              <a:rPr lang="en-US" sz="2000" dirty="0" smtClean="0"/>
              <a:t>Pay special attention to incompatible roles (secretary, student, faculty member, etc.).</a:t>
            </a:r>
          </a:p>
          <a:p>
            <a:r>
              <a:rPr lang="en-US" sz="2000" dirty="0" smtClean="0"/>
              <a:t>Consult with colleagues, ethical standards, agency policies, regulations, statutes.</a:t>
            </a:r>
          </a:p>
          <a:p>
            <a:r>
              <a:rPr lang="en-US" sz="2000" dirty="0" smtClean="0"/>
              <a:t>Work with your supervisor when boundary issues (beyond typical situations) occur and risk is evident.</a:t>
            </a:r>
          </a:p>
          <a:p>
            <a:r>
              <a:rPr lang="en-US" sz="2000" dirty="0" smtClean="0"/>
              <a:t>Document key aspects of decision-making processes and consultations.</a:t>
            </a:r>
          </a:p>
          <a:p>
            <a:pPr marL="0" indent="0">
              <a:buNone/>
            </a:pPr>
            <a:endParaRPr lang="en-US" sz="2000" dirty="0"/>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33</a:t>
            </a:r>
            <a:endParaRPr lang="en-US" sz="1200" dirty="0">
              <a:solidFill>
                <a:schemeClr val="bg2"/>
              </a:solidFill>
            </a:endParaRPr>
          </a:p>
        </p:txBody>
      </p:sp>
    </p:spTree>
    <p:extLst>
      <p:ext uri="{BB962C8B-B14F-4D97-AF65-F5344CB8AC3E}">
        <p14:creationId xmlns:p14="http://schemas.microsoft.com/office/powerpoint/2010/main" val="4053444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381000" y="381000"/>
            <a:ext cx="8305800" cy="715962"/>
          </a:xfrm>
        </p:spPr>
        <p:txBody>
          <a:bodyPr/>
          <a:lstStyle/>
          <a:p>
            <a:pPr algn="ctr"/>
            <a:r>
              <a:rPr lang="en-US" altLang="en-US" dirty="0" smtClean="0"/>
              <a:t>Documentation Tips</a:t>
            </a:r>
            <a:endParaRPr lang="ru-RU" altLang="en-US" dirty="0"/>
          </a:p>
        </p:txBody>
      </p:sp>
      <p:sp>
        <p:nvSpPr>
          <p:cNvPr id="2" name="Content Placeholder 1"/>
          <p:cNvSpPr>
            <a:spLocks noGrp="1"/>
          </p:cNvSpPr>
          <p:nvPr>
            <p:ph idx="1"/>
          </p:nvPr>
        </p:nvSpPr>
        <p:spPr>
          <a:xfrm>
            <a:off x="533400" y="1447800"/>
            <a:ext cx="7772400" cy="4724400"/>
          </a:xfrm>
        </p:spPr>
        <p:txBody>
          <a:bodyPr/>
          <a:lstStyle/>
          <a:p>
            <a:r>
              <a:rPr lang="en-US" sz="2000" dirty="0" smtClean="0"/>
              <a:t>Know and understand your agency’s documentation policies</a:t>
            </a:r>
          </a:p>
          <a:p>
            <a:r>
              <a:rPr lang="en-US" sz="2000" dirty="0" smtClean="0"/>
              <a:t>Balance information to ensure best interests of client, colleagues, agency, and courts; be thorough without providing too many details</a:t>
            </a:r>
          </a:p>
          <a:p>
            <a:r>
              <a:rPr lang="en-US" sz="2000" dirty="0" smtClean="0"/>
              <a:t>Avoid defamation (slander and libel)</a:t>
            </a:r>
          </a:p>
          <a:p>
            <a:r>
              <a:rPr lang="en-US" sz="2000" dirty="0" smtClean="0"/>
              <a:t>Handle errors with great care</a:t>
            </a:r>
          </a:p>
          <a:p>
            <a:r>
              <a:rPr lang="en-US" sz="2000" dirty="0" smtClean="0"/>
              <a:t>Avoid ambiguous phrases and abbreviations</a:t>
            </a:r>
          </a:p>
          <a:p>
            <a:r>
              <a:rPr lang="en-US" sz="2000" dirty="0" smtClean="0"/>
              <a:t>Include evidence to support statements</a:t>
            </a:r>
          </a:p>
          <a:p>
            <a:r>
              <a:rPr lang="en-US" sz="2000" dirty="0" smtClean="0"/>
              <a:t>Document what you know, not what you think</a:t>
            </a:r>
          </a:p>
          <a:p>
            <a:r>
              <a:rPr lang="en-US" sz="2000" dirty="0" smtClean="0"/>
              <a:t>Respond to subpoenas according to your agency policy</a:t>
            </a:r>
          </a:p>
          <a:p>
            <a:r>
              <a:rPr lang="en-US" sz="2000" dirty="0" smtClean="0"/>
              <a:t>Handle personal notes carefully</a:t>
            </a:r>
          </a:p>
          <a:p>
            <a:r>
              <a:rPr lang="en-US" sz="2000" dirty="0" smtClean="0"/>
              <a:t>Be familiar with laws, regulations, and ethical standards</a:t>
            </a:r>
            <a:endParaRPr lang="en-US" sz="2000" dirty="0"/>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34</a:t>
            </a:r>
            <a:endParaRPr lang="en-US" sz="1200" dirty="0">
              <a:solidFill>
                <a:schemeClr val="bg2"/>
              </a:solidFill>
            </a:endParaRPr>
          </a:p>
        </p:txBody>
      </p:sp>
    </p:spTree>
    <p:extLst>
      <p:ext uri="{BB962C8B-B14F-4D97-AF65-F5344CB8AC3E}">
        <p14:creationId xmlns:p14="http://schemas.microsoft.com/office/powerpoint/2010/main" val="149116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152400" y="381000"/>
            <a:ext cx="8763000" cy="1371600"/>
          </a:xfrm>
        </p:spPr>
        <p:txBody>
          <a:bodyPr/>
          <a:lstStyle/>
          <a:p>
            <a:r>
              <a:rPr lang="en-US" altLang="en-US" dirty="0" smtClean="0"/>
              <a:t>Review Your Ethical Dilemma</a:t>
            </a:r>
            <a:endParaRPr lang="ru-RU" altLang="en-US" dirty="0"/>
          </a:p>
        </p:txBody>
      </p:sp>
      <p:sp>
        <p:nvSpPr>
          <p:cNvPr id="4" name="TextBox 3"/>
          <p:cNvSpPr txBox="1"/>
          <p:nvPr/>
        </p:nvSpPr>
        <p:spPr>
          <a:xfrm>
            <a:off x="595393" y="1905000"/>
            <a:ext cx="8305800" cy="3970318"/>
          </a:xfrm>
          <a:prstGeom prst="rect">
            <a:avLst/>
          </a:prstGeom>
          <a:solidFill>
            <a:schemeClr val="accent3">
              <a:alpha val="86000"/>
            </a:schemeClr>
          </a:solidFill>
        </p:spPr>
        <p:txBody>
          <a:bodyPr wrap="square" rtlCol="0">
            <a:spAutoFit/>
          </a:bodyPr>
          <a:lstStyle/>
          <a:p>
            <a:pPr algn="l"/>
            <a:r>
              <a:rPr lang="en-US" sz="2800" dirty="0" smtClean="0">
                <a:solidFill>
                  <a:schemeClr val="bg2"/>
                </a:solidFill>
              </a:rPr>
              <a:t>Recall the ethical dilemma you noted at the beginning of this training.  Work through the questions on the following slides, making notes as you go.  At the end of the process, you should have a better idea of the most ethically responsible solution, or know who to talk to next for guidance. </a:t>
            </a:r>
          </a:p>
          <a:p>
            <a:pPr algn="l"/>
            <a:endParaRPr lang="en-US" sz="2800" dirty="0">
              <a:solidFill>
                <a:schemeClr val="bg2"/>
              </a:solidFill>
            </a:endParaRPr>
          </a:p>
          <a:p>
            <a:pPr algn="l"/>
            <a:r>
              <a:rPr lang="en-US" sz="2800" dirty="0" smtClean="0">
                <a:solidFill>
                  <a:schemeClr val="bg2"/>
                </a:solidFill>
              </a:rPr>
              <a:t>Click the screen anywhere to progress to the next question.</a:t>
            </a:r>
            <a:endParaRPr lang="en-US" sz="2800" dirty="0">
              <a:solidFill>
                <a:schemeClr val="bg2"/>
              </a:solidFill>
            </a:endParaRPr>
          </a:p>
        </p:txBody>
      </p:sp>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35</a:t>
            </a:r>
            <a:endParaRPr lang="en-US" sz="1200" dirty="0">
              <a:solidFill>
                <a:schemeClr val="bg2"/>
              </a:solidFill>
            </a:endParaRPr>
          </a:p>
        </p:txBody>
      </p:sp>
    </p:spTree>
    <p:extLst>
      <p:ext uri="{BB962C8B-B14F-4D97-AF65-F5344CB8AC3E}">
        <p14:creationId xmlns:p14="http://schemas.microsoft.com/office/powerpoint/2010/main" val="20052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Review Your Ethical Dilemma</a:t>
            </a:r>
            <a:endParaRPr lang="en-US" altLang="en-US" sz="3800" dirty="0">
              <a:solidFill>
                <a:schemeClr val="tx2"/>
              </a:solidFill>
            </a:endParaRPr>
          </a:p>
        </p:txBody>
      </p:sp>
      <p:sp>
        <p:nvSpPr>
          <p:cNvPr id="2" name="Content Placeholder 1"/>
          <p:cNvSpPr>
            <a:spLocks noGrp="1"/>
          </p:cNvSpPr>
          <p:nvPr>
            <p:ph idx="1"/>
          </p:nvPr>
        </p:nvSpPr>
        <p:spPr>
          <a:xfrm>
            <a:off x="1981200" y="1752600"/>
            <a:ext cx="6781800" cy="1371600"/>
          </a:xfrm>
        </p:spPr>
        <p:txBody>
          <a:bodyPr/>
          <a:lstStyle/>
          <a:p>
            <a:pPr marL="0" indent="0">
              <a:buNone/>
            </a:pPr>
            <a:r>
              <a:rPr lang="en-US" sz="2400" dirty="0" smtClean="0">
                <a:solidFill>
                  <a:schemeClr val="bg2"/>
                </a:solidFill>
              </a:rPr>
              <a:t>Is the dilemma </a:t>
            </a:r>
            <a:r>
              <a:rPr lang="en-US" sz="2400" i="1" dirty="0" smtClean="0">
                <a:solidFill>
                  <a:schemeClr val="bg2"/>
                </a:solidFill>
              </a:rPr>
              <a:t>Deontological</a:t>
            </a:r>
            <a:r>
              <a:rPr lang="en-US" sz="2400" dirty="0" smtClean="0">
                <a:solidFill>
                  <a:schemeClr val="bg2"/>
                </a:solidFill>
              </a:rPr>
              <a:t> (clear right or wrong) or </a:t>
            </a:r>
            <a:r>
              <a:rPr lang="en-US" sz="2400" i="1" dirty="0" smtClean="0">
                <a:solidFill>
                  <a:schemeClr val="bg2"/>
                </a:solidFill>
              </a:rPr>
              <a:t>Teleological</a:t>
            </a:r>
            <a:r>
              <a:rPr lang="en-US" sz="2400" dirty="0" smtClean="0">
                <a:solidFill>
                  <a:schemeClr val="bg2"/>
                </a:solidFill>
              </a:rPr>
              <a:t> (solution depends on circumstances)?</a:t>
            </a:r>
          </a:p>
          <a:p>
            <a:pPr marL="0" indent="0">
              <a:buNone/>
            </a:pPr>
            <a:endParaRPr lang="en-US" sz="2400" dirty="0" smtClean="0">
              <a:solidFill>
                <a:schemeClr val="bg2"/>
              </a:solidFill>
            </a:endParaRPr>
          </a:p>
          <a:p>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124200"/>
            <a:ext cx="3670710" cy="3251200"/>
          </a:xfrm>
          <a:prstGeom prst="rect">
            <a:avLst/>
          </a:prstGeom>
        </p:spPr>
      </p:pic>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36</a:t>
            </a:r>
            <a:endParaRPr lang="en-US" sz="1200" dirty="0">
              <a:solidFill>
                <a:schemeClr val="bg2"/>
              </a:solidFill>
            </a:endParaRPr>
          </a:p>
        </p:txBody>
      </p:sp>
    </p:spTree>
    <p:extLst>
      <p:ext uri="{BB962C8B-B14F-4D97-AF65-F5344CB8AC3E}">
        <p14:creationId xmlns:p14="http://schemas.microsoft.com/office/powerpoint/2010/main" val="3573766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Review Your Ethical Dilemma</a:t>
            </a:r>
            <a:endParaRPr lang="en-US" altLang="en-US" sz="3800" dirty="0">
              <a:solidFill>
                <a:schemeClr val="tx2"/>
              </a:solidFill>
            </a:endParaRPr>
          </a:p>
        </p:txBody>
      </p:sp>
      <p:sp>
        <p:nvSpPr>
          <p:cNvPr id="2" name="Content Placeholder 1"/>
          <p:cNvSpPr>
            <a:spLocks noGrp="1"/>
          </p:cNvSpPr>
          <p:nvPr>
            <p:ph idx="1"/>
          </p:nvPr>
        </p:nvSpPr>
        <p:spPr>
          <a:xfrm>
            <a:off x="1981200" y="1600200"/>
            <a:ext cx="6781800" cy="1371600"/>
          </a:xfrm>
        </p:spPr>
        <p:txBody>
          <a:bodyPr/>
          <a:lstStyle/>
          <a:p>
            <a:pPr marL="0" indent="0">
              <a:buNone/>
            </a:pPr>
            <a:r>
              <a:rPr lang="en-US" sz="2400" dirty="0" smtClean="0">
                <a:solidFill>
                  <a:schemeClr val="bg2"/>
                </a:solidFill>
              </a:rPr>
              <a:t>Have you considered </a:t>
            </a:r>
            <a:r>
              <a:rPr lang="en-US" sz="2400" i="1" dirty="0" smtClean="0">
                <a:solidFill>
                  <a:schemeClr val="bg2"/>
                </a:solidFill>
              </a:rPr>
              <a:t>Procedural Standards of Care</a:t>
            </a:r>
            <a:r>
              <a:rPr lang="en-US" sz="2400" dirty="0" smtClean="0">
                <a:solidFill>
                  <a:schemeClr val="bg2"/>
                </a:solidFill>
              </a:rPr>
              <a:t>, such as consulting coworkers, policy, ethics, and legal?</a:t>
            </a:r>
          </a:p>
          <a:p>
            <a:pPr marL="0" indent="0">
              <a:buNone/>
            </a:pPr>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sp>
        <p:nvSpPr>
          <p:cNvPr id="5" name="Content Placeholder 1"/>
          <p:cNvSpPr txBox="1">
            <a:spLocks/>
          </p:cNvSpPr>
          <p:nvPr/>
        </p:nvSpPr>
        <p:spPr bwMode="auto">
          <a:xfrm>
            <a:off x="2007870" y="2971800"/>
            <a:ext cx="6781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smtClean="0">
                <a:solidFill>
                  <a:schemeClr val="bg2"/>
                </a:solidFill>
              </a:rPr>
              <a:t>Does your agency have documented policy and/or procedures to address your ethical dilemma?</a:t>
            </a:r>
          </a:p>
          <a:p>
            <a:pPr marL="0" indent="0">
              <a:buFontTx/>
              <a:buNone/>
            </a:pPr>
            <a:endParaRPr lang="en-US" sz="2400" dirty="0" smtClean="0">
              <a:solidFill>
                <a:schemeClr val="bg2"/>
              </a:solidFill>
            </a:endParaRPr>
          </a:p>
          <a:p>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6" name="Content Placeholder 1"/>
          <p:cNvSpPr txBox="1">
            <a:spLocks/>
          </p:cNvSpPr>
          <p:nvPr/>
        </p:nvSpPr>
        <p:spPr bwMode="auto">
          <a:xfrm>
            <a:off x="1977390" y="4343400"/>
            <a:ext cx="6781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smtClean="0">
                <a:solidFill>
                  <a:schemeClr val="bg2"/>
                </a:solidFill>
              </a:rPr>
              <a:t>Consider a colleague you trust.  How would they handle a similar situation? Can you talk to them about your dilemma? Have you talked to your supervisor about it?</a:t>
            </a:r>
          </a:p>
          <a:p>
            <a:pPr marL="0" indent="0">
              <a:buFontTx/>
              <a:buNone/>
            </a:pPr>
            <a:endParaRPr lang="en-US" sz="2400" dirty="0" smtClean="0">
              <a:solidFill>
                <a:schemeClr val="bg2"/>
              </a:solidFill>
            </a:endParaRPr>
          </a:p>
          <a:p>
            <a:pPr marL="0" indent="0">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pPr marL="0" indent="0">
              <a:buFontTx/>
              <a:buNone/>
            </a:pPr>
            <a:endParaRPr lang="en-US" sz="2400" dirty="0" smtClean="0">
              <a:solidFill>
                <a:schemeClr val="bg2"/>
              </a:solidFill>
            </a:endParaRPr>
          </a:p>
          <a:p>
            <a:endParaRPr lang="en-US" sz="2400" dirty="0">
              <a:solidFill>
                <a:schemeClr val="bg2"/>
              </a:solidFill>
            </a:endParaRPr>
          </a:p>
        </p:txBody>
      </p:sp>
      <p:sp>
        <p:nvSpPr>
          <p:cNvPr id="7" name="TextBox 6"/>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37</a:t>
            </a:r>
            <a:endParaRPr lang="en-US" sz="1200" dirty="0">
              <a:solidFill>
                <a:schemeClr val="bg2"/>
              </a:solidFill>
            </a:endParaRPr>
          </a:p>
        </p:txBody>
      </p:sp>
    </p:spTree>
    <p:extLst>
      <p:ext uri="{BB962C8B-B14F-4D97-AF65-F5344CB8AC3E}">
        <p14:creationId xmlns:p14="http://schemas.microsoft.com/office/powerpoint/2010/main" val="327200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Review Your Ethical Dilemma</a:t>
            </a:r>
            <a:endParaRPr lang="en-US" altLang="en-US" sz="3800" dirty="0">
              <a:solidFill>
                <a:schemeClr val="tx2"/>
              </a:solidFill>
            </a:endParaRPr>
          </a:p>
        </p:txBody>
      </p:sp>
      <p:sp>
        <p:nvSpPr>
          <p:cNvPr id="2" name="Content Placeholder 1"/>
          <p:cNvSpPr>
            <a:spLocks noGrp="1"/>
          </p:cNvSpPr>
          <p:nvPr>
            <p:ph idx="1"/>
          </p:nvPr>
        </p:nvSpPr>
        <p:spPr>
          <a:xfrm>
            <a:off x="1981200" y="1600200"/>
            <a:ext cx="6781800" cy="2057400"/>
          </a:xfrm>
        </p:spPr>
        <p:txBody>
          <a:bodyPr/>
          <a:lstStyle/>
          <a:p>
            <a:pPr marL="0" indent="0">
              <a:buNone/>
            </a:pPr>
            <a:r>
              <a:rPr lang="en-US" sz="2800" dirty="0" smtClean="0">
                <a:solidFill>
                  <a:schemeClr val="bg2"/>
                </a:solidFill>
              </a:rPr>
              <a:t>Is any form of Negligence involved?</a:t>
            </a:r>
          </a:p>
          <a:p>
            <a:pPr marL="0" indent="0">
              <a:buNone/>
            </a:pPr>
            <a:r>
              <a:rPr lang="en-US" sz="2000" b="1" i="1" dirty="0" smtClean="0">
                <a:solidFill>
                  <a:schemeClr val="bg2"/>
                </a:solidFill>
              </a:rPr>
              <a:t>Misfeasance:  </a:t>
            </a:r>
            <a:r>
              <a:rPr lang="en-US" sz="2000" i="1" dirty="0" smtClean="0">
                <a:solidFill>
                  <a:schemeClr val="bg2"/>
                </a:solidFill>
              </a:rPr>
              <a:t>Completing a task improperly that could have otherwise been completed correctly</a:t>
            </a:r>
            <a:endParaRPr lang="en-US" sz="2000" i="1" dirty="0">
              <a:solidFill>
                <a:schemeClr val="bg2"/>
              </a:solidFill>
            </a:endParaRPr>
          </a:p>
          <a:p>
            <a:pPr marL="0" indent="0">
              <a:buNone/>
            </a:pPr>
            <a:r>
              <a:rPr lang="en-US" sz="2000" b="1" i="1" dirty="0" smtClean="0">
                <a:solidFill>
                  <a:schemeClr val="bg2"/>
                </a:solidFill>
              </a:rPr>
              <a:t>Malfeasance:  </a:t>
            </a:r>
            <a:r>
              <a:rPr lang="en-US" sz="2000" i="1" dirty="0" smtClean="0">
                <a:solidFill>
                  <a:schemeClr val="bg2"/>
                </a:solidFill>
              </a:rPr>
              <a:t>Acting in an unlawful or wrong manner</a:t>
            </a:r>
            <a:endParaRPr lang="en-US" sz="2000" i="1" dirty="0">
              <a:solidFill>
                <a:schemeClr val="bg2"/>
              </a:solidFill>
            </a:endParaRPr>
          </a:p>
          <a:p>
            <a:pPr marL="0" indent="0">
              <a:buNone/>
            </a:pPr>
            <a:r>
              <a:rPr lang="en-US" sz="2000" b="1" i="1" dirty="0" smtClean="0">
                <a:solidFill>
                  <a:schemeClr val="bg2"/>
                </a:solidFill>
              </a:rPr>
              <a:t>Nonfeasance: </a:t>
            </a:r>
            <a:r>
              <a:rPr lang="en-US" sz="2000" i="1" dirty="0" smtClean="0">
                <a:solidFill>
                  <a:schemeClr val="bg2"/>
                </a:solidFill>
              </a:rPr>
              <a:t>Failure to complete a task expected of you</a:t>
            </a:r>
          </a:p>
          <a:p>
            <a:pPr marL="0" indent="0">
              <a:buNone/>
            </a:pPr>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657600"/>
            <a:ext cx="2781300" cy="2857500"/>
          </a:xfrm>
          <a:prstGeom prst="rect">
            <a:avLst/>
          </a:prstGeom>
        </p:spPr>
      </p:pic>
      <p:sp>
        <p:nvSpPr>
          <p:cNvPr id="5" name="TextBox 4"/>
          <p:cNvSpPr txBox="1"/>
          <p:nvPr/>
        </p:nvSpPr>
        <p:spPr>
          <a:xfrm>
            <a:off x="8534400" y="6503670"/>
            <a:ext cx="381000" cy="276999"/>
          </a:xfrm>
          <a:prstGeom prst="rect">
            <a:avLst/>
          </a:prstGeom>
          <a:noFill/>
        </p:spPr>
        <p:txBody>
          <a:bodyPr wrap="square" rtlCol="0">
            <a:spAutoFit/>
          </a:bodyPr>
          <a:lstStyle/>
          <a:p>
            <a:r>
              <a:rPr lang="en-US" sz="1200" dirty="0" smtClean="0">
                <a:solidFill>
                  <a:schemeClr val="bg2"/>
                </a:solidFill>
              </a:rPr>
              <a:t>38</a:t>
            </a:r>
            <a:endParaRPr lang="en-US" sz="1200" dirty="0">
              <a:solidFill>
                <a:schemeClr val="bg2"/>
              </a:solidFill>
            </a:endParaRPr>
          </a:p>
        </p:txBody>
      </p:sp>
    </p:spTree>
    <p:extLst>
      <p:ext uri="{BB962C8B-B14F-4D97-AF65-F5344CB8AC3E}">
        <p14:creationId xmlns:p14="http://schemas.microsoft.com/office/powerpoint/2010/main" val="768963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Review Your Ethical Dilemma</a:t>
            </a:r>
            <a:endParaRPr lang="en-US" altLang="en-US" sz="3800" dirty="0">
              <a:solidFill>
                <a:schemeClr val="tx2"/>
              </a:solidFill>
            </a:endParaRPr>
          </a:p>
        </p:txBody>
      </p:sp>
      <p:sp>
        <p:nvSpPr>
          <p:cNvPr id="2" name="Content Placeholder 1"/>
          <p:cNvSpPr>
            <a:spLocks noGrp="1"/>
          </p:cNvSpPr>
          <p:nvPr>
            <p:ph idx="1"/>
          </p:nvPr>
        </p:nvSpPr>
        <p:spPr>
          <a:xfrm>
            <a:off x="1981200" y="1600200"/>
            <a:ext cx="6781800" cy="1524000"/>
          </a:xfrm>
        </p:spPr>
        <p:txBody>
          <a:bodyPr/>
          <a:lstStyle/>
          <a:p>
            <a:pPr marL="0" indent="0">
              <a:buNone/>
            </a:pPr>
            <a:r>
              <a:rPr lang="en-US" sz="2800" dirty="0" smtClean="0">
                <a:solidFill>
                  <a:schemeClr val="bg2"/>
                </a:solidFill>
              </a:rPr>
              <a:t>Can you identify any past or potential boundary violations in your ethical dilemma? How can you work with the client and/or your supervisor to address those violations now?</a:t>
            </a:r>
          </a:p>
          <a:p>
            <a:pPr marL="0" indent="0">
              <a:buNone/>
            </a:pPr>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886200"/>
            <a:ext cx="3285342" cy="2529713"/>
          </a:xfrm>
          <a:prstGeom prst="rect">
            <a:avLst/>
          </a:prstGeom>
        </p:spPr>
      </p:pic>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39</a:t>
            </a:r>
            <a:endParaRPr lang="en-US" sz="1200" dirty="0">
              <a:solidFill>
                <a:schemeClr val="bg2"/>
              </a:solidFill>
            </a:endParaRPr>
          </a:p>
        </p:txBody>
      </p:sp>
    </p:spTree>
    <p:extLst>
      <p:ext uri="{BB962C8B-B14F-4D97-AF65-F5344CB8AC3E}">
        <p14:creationId xmlns:p14="http://schemas.microsoft.com/office/powerpoint/2010/main" val="334924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09600" y="1600200"/>
            <a:ext cx="7467600" cy="2976563"/>
          </a:xfrm>
        </p:spPr>
        <p:txBody>
          <a:bodyPr/>
          <a:lstStyle/>
          <a:p>
            <a:pPr marL="0" indent="0">
              <a:lnSpc>
                <a:spcPct val="80000"/>
              </a:lnSpc>
              <a:buNone/>
            </a:pPr>
            <a:r>
              <a:rPr lang="en-US" altLang="en-US" sz="2800" dirty="0" smtClean="0"/>
              <a:t>Review the DCS Mission, Vision, and Values:</a:t>
            </a:r>
          </a:p>
          <a:p>
            <a:pPr marL="0" indent="0">
              <a:lnSpc>
                <a:spcPct val="80000"/>
              </a:lnSpc>
              <a:buNone/>
            </a:pPr>
            <a:r>
              <a:rPr lang="en-US" altLang="en-US" sz="2800" dirty="0">
                <a:hlinkClick r:id="rId3"/>
              </a:rPr>
              <a:t>http://</a:t>
            </a:r>
            <a:r>
              <a:rPr lang="en-US" altLang="en-US" sz="2800" dirty="0" smtClean="0">
                <a:hlinkClick r:id="rId3"/>
              </a:rPr>
              <a:t>www.in.gov/dcs/files/MissionVisionValuesPosterColor.pdf</a:t>
            </a:r>
            <a:r>
              <a:rPr lang="en-US" altLang="en-US" sz="2800" dirty="0" smtClean="0"/>
              <a:t> </a:t>
            </a:r>
          </a:p>
          <a:p>
            <a:pPr marL="0" indent="0">
              <a:lnSpc>
                <a:spcPct val="80000"/>
              </a:lnSpc>
              <a:buNone/>
            </a:pPr>
            <a:endParaRPr lang="en-US" altLang="en-US" sz="2800" dirty="0"/>
          </a:p>
          <a:p>
            <a:pPr marL="0" indent="0">
              <a:lnSpc>
                <a:spcPct val="80000"/>
              </a:lnSpc>
              <a:buNone/>
            </a:pPr>
            <a:r>
              <a:rPr lang="en-US" altLang="en-US" sz="2800" dirty="0" smtClean="0"/>
              <a:t>Compare this to the Mission, Vision, and Values of your agency.</a:t>
            </a:r>
          </a:p>
          <a:p>
            <a:pPr marL="0" indent="0">
              <a:lnSpc>
                <a:spcPct val="80000"/>
              </a:lnSpc>
              <a:buNone/>
            </a:pPr>
            <a:endParaRPr lang="en-US" altLang="en-US" sz="1600" dirty="0"/>
          </a:p>
        </p:txBody>
      </p:sp>
      <p:sp>
        <p:nvSpPr>
          <p:cNvPr id="17413" name="Rectangle 5"/>
          <p:cNvSpPr>
            <a:spLocks noGrp="1" noChangeArrowheads="1"/>
          </p:cNvSpPr>
          <p:nvPr>
            <p:ph type="title"/>
          </p:nvPr>
        </p:nvSpPr>
        <p:spPr/>
        <p:txBody>
          <a:bodyPr/>
          <a:lstStyle/>
          <a:p>
            <a:r>
              <a:rPr lang="en-US" altLang="en-US" dirty="0" smtClean="0"/>
              <a:t>Agency Values</a:t>
            </a:r>
            <a:endParaRPr lang="ru-RU" altLang="en-US" dirty="0"/>
          </a:p>
        </p:txBody>
      </p:sp>
      <p:sp>
        <p:nvSpPr>
          <p:cNvPr id="4" name="TextBox 3"/>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4</a:t>
            </a:r>
            <a:endParaRPr lang="en-US" sz="1200" dirty="0">
              <a:solidFill>
                <a:schemeClr val="bg2"/>
              </a:solidFill>
            </a:endParaRPr>
          </a:p>
        </p:txBody>
      </p:sp>
    </p:spTree>
    <p:extLst>
      <p:ext uri="{BB962C8B-B14F-4D97-AF65-F5344CB8AC3E}">
        <p14:creationId xmlns:p14="http://schemas.microsoft.com/office/powerpoint/2010/main" val="1654687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381000"/>
            <a:ext cx="7086600" cy="715963"/>
          </a:xfrm>
        </p:spPr>
        <p:txBody>
          <a:bodyPr/>
          <a:lstStyle/>
          <a:p>
            <a:pPr algn="ctr"/>
            <a:r>
              <a:rPr lang="en-US" altLang="en-US" sz="3800" dirty="0" smtClean="0">
                <a:solidFill>
                  <a:schemeClr val="tx2"/>
                </a:solidFill>
              </a:rPr>
              <a:t>Review Your Ethical Dilemma</a:t>
            </a:r>
            <a:endParaRPr lang="en-US" altLang="en-US" sz="3800" dirty="0">
              <a:solidFill>
                <a:schemeClr val="tx2"/>
              </a:solidFill>
            </a:endParaRPr>
          </a:p>
        </p:txBody>
      </p:sp>
      <p:sp>
        <p:nvSpPr>
          <p:cNvPr id="2" name="Content Placeholder 1"/>
          <p:cNvSpPr>
            <a:spLocks noGrp="1"/>
          </p:cNvSpPr>
          <p:nvPr>
            <p:ph idx="1"/>
          </p:nvPr>
        </p:nvSpPr>
        <p:spPr>
          <a:xfrm>
            <a:off x="1981200" y="1600200"/>
            <a:ext cx="6781800" cy="1524000"/>
          </a:xfrm>
        </p:spPr>
        <p:txBody>
          <a:bodyPr/>
          <a:lstStyle/>
          <a:p>
            <a:pPr marL="0" indent="0">
              <a:buNone/>
            </a:pPr>
            <a:r>
              <a:rPr lang="en-US" sz="2800" dirty="0" smtClean="0">
                <a:solidFill>
                  <a:schemeClr val="bg2"/>
                </a:solidFill>
              </a:rPr>
              <a:t>Have you thoroughly and properly documented your interactions with the client, including your knowledge and supporting evidence? Remember to be careful in your language and content in order to protect your client!</a:t>
            </a:r>
          </a:p>
          <a:p>
            <a:pPr marL="0" indent="0">
              <a:buNone/>
            </a:pPr>
            <a:endParaRPr lang="en-US" sz="2400" dirty="0" smtClean="0">
              <a:solidFill>
                <a:schemeClr val="bg2"/>
              </a:solidFill>
            </a:endParaRPr>
          </a:p>
          <a:p>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smtClean="0">
              <a:solidFill>
                <a:schemeClr val="bg2"/>
              </a:solidFill>
            </a:endParaRPr>
          </a:p>
          <a:p>
            <a:pPr marL="0" indent="0">
              <a:buNone/>
            </a:pPr>
            <a:endParaRPr lang="en-US" sz="2400" dirty="0">
              <a:solidFill>
                <a:schemeClr val="bg2"/>
              </a:solidFill>
            </a:endParaRPr>
          </a:p>
          <a:p>
            <a:pPr marL="0" indent="0">
              <a:buNone/>
            </a:pPr>
            <a:endParaRPr lang="en-US" sz="2400" dirty="0" smtClean="0">
              <a:solidFill>
                <a:schemeClr val="bg2"/>
              </a:solidFill>
            </a:endParaRPr>
          </a:p>
          <a:p>
            <a:endParaRPr lang="en-US" sz="2400" dirty="0">
              <a:solidFill>
                <a:schemeClr val="bg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492" y="4186301"/>
            <a:ext cx="2787015" cy="2229612"/>
          </a:xfrm>
          <a:prstGeom prst="rect">
            <a:avLst/>
          </a:prstGeom>
        </p:spPr>
      </p:pic>
      <p:sp>
        <p:nvSpPr>
          <p:cNvPr id="5" name="TextBox 4"/>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40</a:t>
            </a:r>
            <a:endParaRPr lang="en-US" sz="1200" dirty="0">
              <a:solidFill>
                <a:schemeClr val="bg2"/>
              </a:solidFill>
            </a:endParaRPr>
          </a:p>
        </p:txBody>
      </p:sp>
    </p:spTree>
    <p:extLst>
      <p:ext uri="{BB962C8B-B14F-4D97-AF65-F5344CB8AC3E}">
        <p14:creationId xmlns:p14="http://schemas.microsoft.com/office/powerpoint/2010/main" val="1753358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381000" y="381000"/>
            <a:ext cx="8305800" cy="715962"/>
          </a:xfrm>
        </p:spPr>
        <p:txBody>
          <a:bodyPr/>
          <a:lstStyle/>
          <a:p>
            <a:pPr algn="ctr"/>
            <a:r>
              <a:rPr lang="en-US" altLang="en-US" dirty="0" smtClean="0"/>
              <a:t>Summary</a:t>
            </a:r>
            <a:endParaRPr lang="ru-RU" altLang="en-US" dirty="0"/>
          </a:p>
        </p:txBody>
      </p:sp>
      <p:sp>
        <p:nvSpPr>
          <p:cNvPr id="2" name="Content Placeholder 1"/>
          <p:cNvSpPr>
            <a:spLocks noGrp="1"/>
          </p:cNvSpPr>
          <p:nvPr>
            <p:ph idx="1"/>
          </p:nvPr>
        </p:nvSpPr>
        <p:spPr>
          <a:xfrm>
            <a:off x="533400" y="1447800"/>
            <a:ext cx="7772400" cy="4724400"/>
          </a:xfrm>
        </p:spPr>
        <p:txBody>
          <a:bodyPr/>
          <a:lstStyle/>
          <a:p>
            <a:pPr marL="0" indent="0">
              <a:buNone/>
            </a:pPr>
            <a:r>
              <a:rPr lang="en-US" sz="2400" dirty="0" smtClean="0"/>
              <a:t>In-Home service providers work intensely with families in their own homes and build relationships with clients.  Ethical issues in this field can be complicated, and there are often no clear answers.  This training is not intended to teach you how to avoid ethical dilemmas, however, you now have knowledge and tools to address ethical issues as they arise in your work.  Remember to consult your agency’s policies, ethical standards, your colleagues, and of course, your supervisor!</a:t>
            </a:r>
          </a:p>
          <a:p>
            <a:pPr marL="0" indent="0">
              <a:buNone/>
            </a:pPr>
            <a:endParaRPr lang="en-US" sz="2400" dirty="0"/>
          </a:p>
          <a:p>
            <a:pPr marL="0" indent="0" algn="ctr">
              <a:buNone/>
            </a:pPr>
            <a:r>
              <a:rPr lang="en-US" sz="2400" dirty="0" smtClean="0"/>
              <a:t>Thank you for participating!</a:t>
            </a:r>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dirty="0" smtClean="0">
                <a:solidFill>
                  <a:schemeClr val="bg2"/>
                </a:solidFill>
              </a:rPr>
              <a:t>41</a:t>
            </a:r>
            <a:endParaRPr lang="en-US" sz="1200" dirty="0">
              <a:solidFill>
                <a:schemeClr val="bg2"/>
              </a:solidFill>
            </a:endParaRPr>
          </a:p>
        </p:txBody>
      </p:sp>
    </p:spTree>
    <p:extLst>
      <p:ext uri="{BB962C8B-B14F-4D97-AF65-F5344CB8AC3E}">
        <p14:creationId xmlns:p14="http://schemas.microsoft.com/office/powerpoint/2010/main" val="954747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381000" y="381000"/>
            <a:ext cx="8305800" cy="715962"/>
          </a:xfrm>
        </p:spPr>
        <p:txBody>
          <a:bodyPr/>
          <a:lstStyle/>
          <a:p>
            <a:pPr algn="ctr"/>
            <a:r>
              <a:rPr lang="en-US" altLang="en-US" dirty="0" smtClean="0"/>
              <a:t>Bibliography</a:t>
            </a:r>
            <a:endParaRPr lang="ru-RU" altLang="en-US" dirty="0"/>
          </a:p>
        </p:txBody>
      </p:sp>
      <p:sp>
        <p:nvSpPr>
          <p:cNvPr id="2" name="Content Placeholder 1"/>
          <p:cNvSpPr>
            <a:spLocks noGrp="1"/>
          </p:cNvSpPr>
          <p:nvPr>
            <p:ph idx="1"/>
          </p:nvPr>
        </p:nvSpPr>
        <p:spPr>
          <a:xfrm>
            <a:off x="419100" y="1116012"/>
            <a:ext cx="8191500" cy="4724400"/>
          </a:xfrm>
        </p:spPr>
        <p:txBody>
          <a:bodyPr/>
          <a:lstStyle/>
          <a:p>
            <a:r>
              <a:rPr lang="en-US" sz="2000" i="1" dirty="0"/>
              <a:t>Frederic G. Reamer, Risk Management in Social Work: Preventing Professional Malpractice, Liability, and Disciplinary Action. New York: Columbia University Press, 2015. • Frederic G. </a:t>
            </a:r>
            <a:r>
              <a:rPr lang="en-US" sz="2000" i="1" dirty="0"/>
              <a:t>Reamer, </a:t>
            </a:r>
            <a:endParaRPr lang="en-US" sz="2000" i="1" dirty="0" smtClean="0"/>
          </a:p>
          <a:p>
            <a:r>
              <a:rPr lang="en-US" sz="2000" i="1" dirty="0" smtClean="0"/>
              <a:t>Boundary </a:t>
            </a:r>
            <a:r>
              <a:rPr lang="en-US" sz="2000" i="1" dirty="0"/>
              <a:t>Issues and Dual Relationships in the Human Services. </a:t>
            </a:r>
            <a:r>
              <a:rPr lang="en-US" sz="2000" i="1" dirty="0"/>
              <a:t>New York: Columbia University Press, 2012.</a:t>
            </a:r>
          </a:p>
          <a:p>
            <a:r>
              <a:rPr lang="en-US" sz="2000" i="1" dirty="0" smtClean="0"/>
              <a:t>Ethical Risk Management Issues in Social Work.  </a:t>
            </a:r>
            <a:r>
              <a:rPr lang="en-US" sz="2000" dirty="0" smtClean="0"/>
              <a:t>Reamer, Frederic G. October </a:t>
            </a:r>
            <a:r>
              <a:rPr lang="en-US" sz="2000" dirty="0" smtClean="0"/>
              <a:t>2005</a:t>
            </a:r>
            <a:endParaRPr lang="en-US" sz="1200" i="1" dirty="0"/>
          </a:p>
          <a:p>
            <a:r>
              <a:rPr lang="en-US" altLang="en-US" sz="2000" dirty="0" smtClean="0">
                <a:hlinkClick r:id="rId3"/>
              </a:rPr>
              <a:t>www.dictionary.com/browse/metaethics</a:t>
            </a:r>
            <a:endParaRPr lang="en-US" sz="1200" i="1" dirty="0" smtClean="0"/>
          </a:p>
          <a:p>
            <a:r>
              <a:rPr lang="en-US" altLang="en-US" sz="2000" dirty="0">
                <a:hlinkClick r:id="rId4"/>
              </a:rPr>
              <a:t>http://www.in.gov/dcs/files/MissionVisionValuesPosterColor.pdf</a:t>
            </a:r>
            <a:r>
              <a:rPr lang="en-US" altLang="en-US" sz="2000" dirty="0"/>
              <a:t> </a:t>
            </a:r>
            <a:endParaRPr lang="en-US" altLang="en-US" sz="1200" dirty="0" smtClean="0"/>
          </a:p>
          <a:p>
            <a:r>
              <a:rPr lang="en-US" sz="2000" dirty="0" smtClean="0"/>
              <a:t>PowerPoint </a:t>
            </a:r>
            <a:r>
              <a:rPr lang="en-US" sz="2000" dirty="0"/>
              <a:t>Background </a:t>
            </a:r>
            <a:r>
              <a:rPr lang="en-US" sz="2000" dirty="0" smtClean="0"/>
              <a:t>Template</a:t>
            </a:r>
            <a:r>
              <a:rPr lang="en-US" sz="2000" dirty="0"/>
              <a:t>:</a:t>
            </a:r>
            <a:endParaRPr lang="en-US" altLang="en-US" sz="2000" dirty="0"/>
          </a:p>
          <a:p>
            <a:pPr marL="0" indent="0">
              <a:buNone/>
            </a:pPr>
            <a:r>
              <a:rPr lang="en-US" sz="2000" dirty="0"/>
              <a:t>&lt;a </a:t>
            </a:r>
            <a:r>
              <a:rPr lang="en-US" sz="2000" dirty="0" err="1"/>
              <a:t>href</a:t>
            </a:r>
            <a:r>
              <a:rPr lang="en-US" sz="2000" dirty="0"/>
              <a:t>="https://www.smiletemplates.com/powerpoint-templates/print-on-documents/01136/"&gt;Print on Documents PowerPoint Template&lt;/a</a:t>
            </a:r>
            <a:r>
              <a:rPr lang="en-US" sz="2000" dirty="0" smtClean="0"/>
              <a:t>&gt;</a:t>
            </a:r>
            <a:endParaRPr lang="en-US" altLang="en-US" sz="2000" dirty="0"/>
          </a:p>
          <a:p>
            <a:pPr marL="0" indent="0">
              <a:buNone/>
            </a:pPr>
            <a:endParaRPr lang="en-US" sz="2400" i="1" dirty="0" smtClean="0"/>
          </a:p>
          <a:p>
            <a:pPr marL="0" indent="0">
              <a:buNone/>
            </a:pPr>
            <a:endParaRPr lang="en-US" sz="2400" i="1" dirty="0" smtClean="0"/>
          </a:p>
        </p:txBody>
      </p:sp>
      <p:sp>
        <p:nvSpPr>
          <p:cNvPr id="4" name="TextBox 3"/>
          <p:cNvSpPr txBox="1"/>
          <p:nvPr/>
        </p:nvSpPr>
        <p:spPr>
          <a:xfrm>
            <a:off x="8610600" y="6477000"/>
            <a:ext cx="381000" cy="276999"/>
          </a:xfrm>
          <a:prstGeom prst="rect">
            <a:avLst/>
          </a:prstGeom>
          <a:noFill/>
        </p:spPr>
        <p:txBody>
          <a:bodyPr wrap="square" rtlCol="0">
            <a:spAutoFit/>
          </a:bodyPr>
          <a:lstStyle/>
          <a:p>
            <a:r>
              <a:rPr lang="en-US" sz="1200" smtClean="0">
                <a:solidFill>
                  <a:schemeClr val="bg2"/>
                </a:solidFill>
              </a:rPr>
              <a:t>42</a:t>
            </a:r>
            <a:endParaRPr lang="en-US" sz="1200" dirty="0">
              <a:solidFill>
                <a:schemeClr val="bg2"/>
              </a:solidFill>
            </a:endParaRPr>
          </a:p>
        </p:txBody>
      </p:sp>
    </p:spTree>
    <p:extLst>
      <p:ext uri="{BB962C8B-B14F-4D97-AF65-F5344CB8AC3E}">
        <p14:creationId xmlns:p14="http://schemas.microsoft.com/office/powerpoint/2010/main" val="796055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0"/>
            <a:ext cx="6934200" cy="715963"/>
          </a:xfrm>
        </p:spPr>
        <p:txBody>
          <a:bodyPr/>
          <a:lstStyle/>
          <a:p>
            <a:r>
              <a:rPr lang="en-US" altLang="en-US" dirty="0" smtClean="0">
                <a:solidFill>
                  <a:schemeClr val="tx2"/>
                </a:solidFill>
              </a:rPr>
              <a:t>Agency Values (continued)</a:t>
            </a:r>
            <a:endParaRPr lang="en-US" altLang="en-US" dirty="0">
              <a:solidFill>
                <a:schemeClr val="tx2"/>
              </a:solidFill>
            </a:endParaRPr>
          </a:p>
        </p:txBody>
      </p:sp>
      <p:sp>
        <p:nvSpPr>
          <p:cNvPr id="60419" name="Rectangle 3"/>
          <p:cNvSpPr>
            <a:spLocks noGrp="1" noChangeArrowheads="1"/>
          </p:cNvSpPr>
          <p:nvPr>
            <p:ph type="body" idx="1"/>
          </p:nvPr>
        </p:nvSpPr>
        <p:spPr>
          <a:xfrm>
            <a:off x="1981200" y="1981200"/>
            <a:ext cx="6934200" cy="4267200"/>
          </a:xfrm>
        </p:spPr>
        <p:txBody>
          <a:bodyPr/>
          <a:lstStyle/>
          <a:p>
            <a:pPr marL="0" indent="0">
              <a:lnSpc>
                <a:spcPct val="80000"/>
              </a:lnSpc>
              <a:buNone/>
            </a:pPr>
            <a:r>
              <a:rPr lang="en-US" altLang="en-US" sz="2000" dirty="0" smtClean="0">
                <a:solidFill>
                  <a:schemeClr val="tx2"/>
                </a:solidFill>
              </a:rPr>
              <a:t>You likely notice similarities in the two agency Mission, Vision, and Value statements.  </a:t>
            </a:r>
          </a:p>
          <a:p>
            <a:pPr marL="0" indent="0">
              <a:lnSpc>
                <a:spcPct val="80000"/>
              </a:lnSpc>
              <a:buNone/>
            </a:pPr>
            <a:endParaRPr lang="en-US" altLang="en-US" sz="2000" dirty="0">
              <a:solidFill>
                <a:schemeClr val="tx2"/>
              </a:solidFill>
            </a:endParaRPr>
          </a:p>
          <a:p>
            <a:pPr marL="0" indent="0">
              <a:lnSpc>
                <a:spcPct val="80000"/>
              </a:lnSpc>
              <a:buNone/>
            </a:pPr>
            <a:r>
              <a:rPr lang="en-US" altLang="en-US" sz="2000" dirty="0" smtClean="0">
                <a:solidFill>
                  <a:schemeClr val="tx2"/>
                </a:solidFill>
              </a:rPr>
              <a:t>These statements can establish a foundation for ethics within your agency and in your work with children and families.  </a:t>
            </a:r>
          </a:p>
          <a:p>
            <a:pPr marL="0" indent="0">
              <a:lnSpc>
                <a:spcPct val="80000"/>
              </a:lnSpc>
              <a:buNone/>
            </a:pPr>
            <a:endParaRPr lang="en-US" altLang="en-US" sz="2000" dirty="0">
              <a:solidFill>
                <a:schemeClr val="tx2"/>
              </a:solidFill>
            </a:endParaRPr>
          </a:p>
          <a:p>
            <a:pPr marL="0" indent="0">
              <a:lnSpc>
                <a:spcPct val="80000"/>
              </a:lnSpc>
              <a:buNone/>
            </a:pPr>
            <a:r>
              <a:rPr lang="en-US" altLang="en-US" sz="2000" dirty="0" smtClean="0">
                <a:solidFill>
                  <a:schemeClr val="tx2"/>
                </a:solidFill>
              </a:rPr>
              <a:t>As you work through the presentation today, consider how these statements may guide your decisions.</a:t>
            </a:r>
            <a:endParaRPr lang="en-US" altLang="en-US" sz="2000" dirty="0">
              <a:solidFill>
                <a:schemeClr val="tx2"/>
              </a:solidFill>
            </a:endParaRPr>
          </a:p>
        </p:txBody>
      </p:sp>
      <p:sp>
        <p:nvSpPr>
          <p:cNvPr id="4" name="TextBox 3"/>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5</a:t>
            </a:r>
            <a:endParaRPr lang="en-US" sz="1200" dirty="0">
              <a:solidFill>
                <a:schemeClr val="bg2"/>
              </a:solidFill>
            </a:endParaRPr>
          </a:p>
        </p:txBody>
      </p:sp>
    </p:spTree>
    <p:extLst>
      <p:ext uri="{BB962C8B-B14F-4D97-AF65-F5344CB8AC3E}">
        <p14:creationId xmlns:p14="http://schemas.microsoft.com/office/powerpoint/2010/main" val="1387765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09600" y="1600200"/>
            <a:ext cx="7467600" cy="3733800"/>
          </a:xfrm>
        </p:spPr>
        <p:txBody>
          <a:bodyPr/>
          <a:lstStyle/>
          <a:p>
            <a:pPr marL="0" indent="0">
              <a:lnSpc>
                <a:spcPct val="80000"/>
              </a:lnSpc>
              <a:buNone/>
            </a:pPr>
            <a:r>
              <a:rPr lang="en-US" altLang="en-US" sz="2000" b="1" i="1" dirty="0" smtClean="0"/>
              <a:t>Noun</a:t>
            </a:r>
          </a:p>
          <a:p>
            <a:pPr marL="0" indent="0">
              <a:lnSpc>
                <a:spcPct val="80000"/>
              </a:lnSpc>
              <a:buNone/>
            </a:pPr>
            <a:r>
              <a:rPr lang="en-US" altLang="en-US" sz="2000" dirty="0" smtClean="0"/>
              <a:t>The philosophy of ethics dealing with the meaning of ethical terms, the nature or moral discourse, the foundations of moral principles </a:t>
            </a:r>
          </a:p>
          <a:p>
            <a:pPr marL="0" indent="0" algn="r">
              <a:lnSpc>
                <a:spcPct val="80000"/>
              </a:lnSpc>
              <a:buNone/>
            </a:pPr>
            <a:r>
              <a:rPr lang="en-US" altLang="en-US" sz="2000" dirty="0" smtClean="0">
                <a:hlinkClick r:id="rId3"/>
              </a:rPr>
              <a:t>www.dictionary.com/browse/metaethics</a:t>
            </a:r>
            <a:endParaRPr lang="en-US" altLang="en-US" sz="2000" dirty="0" smtClean="0"/>
          </a:p>
          <a:p>
            <a:pPr marL="0" indent="0" algn="r">
              <a:lnSpc>
                <a:spcPct val="80000"/>
              </a:lnSpc>
              <a:buNone/>
            </a:pPr>
            <a:endParaRPr lang="en-US" altLang="en-US" sz="2000" dirty="0"/>
          </a:p>
          <a:p>
            <a:pPr marL="0" indent="0">
              <a:lnSpc>
                <a:spcPct val="80000"/>
              </a:lnSpc>
              <a:buNone/>
            </a:pPr>
            <a:r>
              <a:rPr lang="en-US" altLang="en-US" sz="2000" dirty="0" smtClean="0"/>
              <a:t>This is often used as the criteria to determine what is ethically right and wrong, based on ethical theories and principles.</a:t>
            </a:r>
          </a:p>
          <a:p>
            <a:pPr marL="0" indent="0">
              <a:lnSpc>
                <a:spcPct val="80000"/>
              </a:lnSpc>
              <a:buNone/>
            </a:pPr>
            <a:endParaRPr lang="en-US" altLang="en-US" sz="2000" dirty="0"/>
          </a:p>
          <a:p>
            <a:pPr marL="0" indent="0">
              <a:lnSpc>
                <a:spcPct val="80000"/>
              </a:lnSpc>
              <a:buNone/>
            </a:pPr>
            <a:r>
              <a:rPr lang="en-US" altLang="en-US" sz="2000" dirty="0" smtClean="0"/>
              <a:t>Consider, ‘Would other people in my field think the way I do about this situation?’</a:t>
            </a:r>
            <a:endParaRPr lang="en-US" altLang="en-US" sz="2000" dirty="0"/>
          </a:p>
        </p:txBody>
      </p:sp>
      <p:sp>
        <p:nvSpPr>
          <p:cNvPr id="17413" name="Rectangle 5"/>
          <p:cNvSpPr>
            <a:spLocks noGrp="1" noChangeArrowheads="1"/>
          </p:cNvSpPr>
          <p:nvPr>
            <p:ph type="title"/>
          </p:nvPr>
        </p:nvSpPr>
        <p:spPr>
          <a:xfrm>
            <a:off x="2628900" y="304800"/>
            <a:ext cx="3429000" cy="715962"/>
          </a:xfrm>
        </p:spPr>
        <p:txBody>
          <a:bodyPr/>
          <a:lstStyle/>
          <a:p>
            <a:r>
              <a:rPr lang="en-US" altLang="en-US" dirty="0" err="1" smtClean="0"/>
              <a:t>Metaethics</a:t>
            </a:r>
            <a:endParaRPr lang="ru-RU" altLang="en-US" dirty="0"/>
          </a:p>
        </p:txBody>
      </p:sp>
      <p:sp>
        <p:nvSpPr>
          <p:cNvPr id="4" name="TextBox 3"/>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6</a:t>
            </a:r>
            <a:endParaRPr lang="en-US" sz="1200" dirty="0">
              <a:solidFill>
                <a:schemeClr val="bg2"/>
              </a:solidFill>
            </a:endParaRPr>
          </a:p>
        </p:txBody>
      </p:sp>
    </p:spTree>
    <p:extLst>
      <p:ext uri="{BB962C8B-B14F-4D97-AF65-F5344CB8AC3E}">
        <p14:creationId xmlns:p14="http://schemas.microsoft.com/office/powerpoint/2010/main" val="198069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000"/>
                                  </p:stCondLst>
                                  <p:childTnLst>
                                    <p:set>
                                      <p:cBhvr>
                                        <p:cTn id="1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09600" y="1600200"/>
            <a:ext cx="7467600" cy="1371600"/>
          </a:xfrm>
        </p:spPr>
        <p:txBody>
          <a:bodyPr/>
          <a:lstStyle/>
          <a:p>
            <a:pPr marL="0" indent="0">
              <a:lnSpc>
                <a:spcPct val="80000"/>
              </a:lnSpc>
              <a:buNone/>
            </a:pPr>
            <a:r>
              <a:rPr lang="en-US" altLang="en-US" sz="2400" b="1" dirty="0" smtClean="0"/>
              <a:t>Deontological Theory – </a:t>
            </a:r>
          </a:p>
          <a:p>
            <a:pPr marL="0" indent="0">
              <a:lnSpc>
                <a:spcPct val="80000"/>
              </a:lnSpc>
              <a:buNone/>
            </a:pPr>
            <a:r>
              <a:rPr lang="en-US" altLang="en-US" sz="2200" dirty="0" smtClean="0"/>
              <a:t>Certain actions are either </a:t>
            </a:r>
            <a:r>
              <a:rPr lang="en-US" altLang="en-US" sz="2200" i="1" dirty="0" smtClean="0"/>
              <a:t>right or wrong</a:t>
            </a:r>
            <a:r>
              <a:rPr lang="en-US" altLang="en-US" sz="2200" dirty="0" smtClean="0"/>
              <a:t>, without regard for their consequences.  These are usually addressed with rules, policies, and procedures within an organization. </a:t>
            </a:r>
            <a:endParaRPr lang="en-US" altLang="en-US" sz="2200" dirty="0"/>
          </a:p>
        </p:txBody>
      </p:sp>
      <p:sp>
        <p:nvSpPr>
          <p:cNvPr id="17413" name="Rectangle 5"/>
          <p:cNvSpPr>
            <a:spLocks noGrp="1" noChangeArrowheads="1"/>
          </p:cNvSpPr>
          <p:nvPr>
            <p:ph type="title"/>
          </p:nvPr>
        </p:nvSpPr>
        <p:spPr>
          <a:xfrm>
            <a:off x="1981200" y="381000"/>
            <a:ext cx="4991100" cy="715962"/>
          </a:xfrm>
        </p:spPr>
        <p:txBody>
          <a:bodyPr/>
          <a:lstStyle/>
          <a:p>
            <a:r>
              <a:rPr lang="en-US" altLang="en-US" dirty="0" smtClean="0"/>
              <a:t>Normative Ethics</a:t>
            </a:r>
            <a:endParaRPr lang="ru-RU" altLang="en-US" dirty="0"/>
          </a:p>
        </p:txBody>
      </p:sp>
      <p:sp>
        <p:nvSpPr>
          <p:cNvPr id="2" name="TextBox 1"/>
          <p:cNvSpPr txBox="1"/>
          <p:nvPr/>
        </p:nvSpPr>
        <p:spPr>
          <a:xfrm>
            <a:off x="628650" y="3124200"/>
            <a:ext cx="7696200" cy="1815882"/>
          </a:xfrm>
          <a:prstGeom prst="rect">
            <a:avLst/>
          </a:prstGeom>
          <a:noFill/>
        </p:spPr>
        <p:txBody>
          <a:bodyPr wrap="square" rtlCol="0">
            <a:spAutoFit/>
          </a:bodyPr>
          <a:lstStyle/>
          <a:p>
            <a:pPr algn="l"/>
            <a:r>
              <a:rPr lang="en-US" b="1" dirty="0">
                <a:solidFill>
                  <a:schemeClr val="bg1"/>
                </a:solidFill>
                <a:latin typeface="+mn-lt"/>
              </a:rPr>
              <a:t>Teleological Theory </a:t>
            </a:r>
            <a:r>
              <a:rPr lang="en-US" b="1" dirty="0" smtClean="0">
                <a:solidFill>
                  <a:schemeClr val="bg1"/>
                </a:solidFill>
                <a:latin typeface="+mn-lt"/>
              </a:rPr>
              <a:t>–</a:t>
            </a:r>
          </a:p>
          <a:p>
            <a:pPr algn="l"/>
            <a:r>
              <a:rPr lang="en-US" sz="2200" dirty="0">
                <a:solidFill>
                  <a:schemeClr val="bg1"/>
                </a:solidFill>
                <a:latin typeface="+mn-lt"/>
              </a:rPr>
              <a:t>The rightness of an action is determined by the </a:t>
            </a:r>
            <a:r>
              <a:rPr lang="en-US" sz="2200" i="1" dirty="0" smtClean="0">
                <a:solidFill>
                  <a:schemeClr val="bg1"/>
                </a:solidFill>
                <a:latin typeface="+mn-lt"/>
              </a:rPr>
              <a:t>goodness </a:t>
            </a:r>
            <a:r>
              <a:rPr lang="en-US" sz="2200" i="1" dirty="0">
                <a:solidFill>
                  <a:schemeClr val="bg1"/>
                </a:solidFill>
                <a:latin typeface="+mn-lt"/>
              </a:rPr>
              <a:t>of its consequences</a:t>
            </a:r>
            <a:r>
              <a:rPr lang="en-US" sz="2200" dirty="0">
                <a:solidFill>
                  <a:schemeClr val="bg1"/>
                </a:solidFill>
                <a:latin typeface="+mn-lt"/>
              </a:rPr>
              <a:t>.   This idea accounts for specific circumstances.  The correctness of the action ‘depends’ on the situation.</a:t>
            </a:r>
          </a:p>
        </p:txBody>
      </p:sp>
      <p:sp>
        <p:nvSpPr>
          <p:cNvPr id="5" name="TextBox 4"/>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7</a:t>
            </a:r>
            <a:endParaRPr lang="en-US" sz="1200" dirty="0">
              <a:solidFill>
                <a:schemeClr val="bg2"/>
              </a:solidFill>
            </a:endParaRPr>
          </a:p>
        </p:txBody>
      </p:sp>
    </p:spTree>
    <p:extLst>
      <p:ext uri="{BB962C8B-B14F-4D97-AF65-F5344CB8AC3E}">
        <p14:creationId xmlns:p14="http://schemas.microsoft.com/office/powerpoint/2010/main" val="119847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1000"/>
                                        <p:tgtEl>
                                          <p:spTgt spid="17411">
                                            <p:txEl>
                                              <p:pRg st="1" end="1"/>
                                            </p:txEl>
                                          </p:spTgt>
                                        </p:tgtEl>
                                      </p:cBhvr>
                                    </p:animEffect>
                                    <p:anim calcmode="lin" valueType="num">
                                      <p:cBhvr>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20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ppt_x"/>
                                          </p:val>
                                        </p:tav>
                                        <p:tav tm="100000">
                                          <p:val>
                                            <p:strVal val="#ppt_x"/>
                                          </p:val>
                                        </p:tav>
                                      </p:tavLst>
                                    </p:anim>
                                    <p:anim calcmode="lin" valueType="num">
                                      <p:cBhvr additive="base">
                                        <p:cTn id="19"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152400" y="381000"/>
            <a:ext cx="8763000" cy="1371600"/>
          </a:xfrm>
        </p:spPr>
        <p:txBody>
          <a:bodyPr/>
          <a:lstStyle/>
          <a:p>
            <a:r>
              <a:rPr lang="en-US" altLang="en-US" dirty="0" smtClean="0"/>
              <a:t>Deontological or Teleological Ethics Activity</a:t>
            </a:r>
            <a:endParaRPr lang="ru-RU" altLang="en-US" dirty="0"/>
          </a:p>
        </p:txBody>
      </p:sp>
      <p:sp>
        <p:nvSpPr>
          <p:cNvPr id="4" name="TextBox 3"/>
          <p:cNvSpPr txBox="1"/>
          <p:nvPr/>
        </p:nvSpPr>
        <p:spPr>
          <a:xfrm>
            <a:off x="381000" y="1905000"/>
            <a:ext cx="8305800" cy="4031873"/>
          </a:xfrm>
          <a:prstGeom prst="rect">
            <a:avLst/>
          </a:prstGeom>
          <a:solidFill>
            <a:schemeClr val="accent3">
              <a:alpha val="86000"/>
            </a:schemeClr>
          </a:solidFill>
        </p:spPr>
        <p:txBody>
          <a:bodyPr wrap="square" rtlCol="0">
            <a:spAutoFit/>
          </a:bodyPr>
          <a:lstStyle/>
          <a:p>
            <a:pPr algn="l"/>
            <a:r>
              <a:rPr lang="en-US" sz="3200" dirty="0" smtClean="0">
                <a:solidFill>
                  <a:schemeClr val="bg2"/>
                </a:solidFill>
              </a:rPr>
              <a:t>Review each scenario and determine if the ethical dilemma is Deontological (clear right or wrong solution) or Teleological (solution depends on the circumstances).  </a:t>
            </a:r>
          </a:p>
          <a:p>
            <a:pPr algn="l"/>
            <a:endParaRPr lang="en-US" sz="3200" dirty="0">
              <a:solidFill>
                <a:schemeClr val="bg2"/>
              </a:solidFill>
            </a:endParaRPr>
          </a:p>
          <a:p>
            <a:pPr algn="l"/>
            <a:r>
              <a:rPr lang="en-US" sz="3200" dirty="0" smtClean="0">
                <a:solidFill>
                  <a:schemeClr val="bg2"/>
                </a:solidFill>
              </a:rPr>
              <a:t>Click the screen anywhere to reveal the answer, click again to progress to the next scenario.</a:t>
            </a:r>
            <a:endParaRPr lang="en-US" sz="3200" dirty="0">
              <a:solidFill>
                <a:schemeClr val="bg2"/>
              </a:solidFill>
            </a:endParaRPr>
          </a:p>
        </p:txBody>
      </p:sp>
      <p:sp>
        <p:nvSpPr>
          <p:cNvPr id="5" name="TextBox 4"/>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8</a:t>
            </a:r>
            <a:endParaRPr lang="en-US" sz="1200" dirty="0">
              <a:solidFill>
                <a:schemeClr val="bg2"/>
              </a:solidFill>
            </a:endParaRPr>
          </a:p>
        </p:txBody>
      </p:sp>
    </p:spTree>
    <p:extLst>
      <p:ext uri="{BB962C8B-B14F-4D97-AF65-F5344CB8AC3E}">
        <p14:creationId xmlns:p14="http://schemas.microsoft.com/office/powerpoint/2010/main" val="353607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0"/>
            <a:ext cx="6934200" cy="715963"/>
          </a:xfrm>
        </p:spPr>
        <p:txBody>
          <a:bodyPr/>
          <a:lstStyle/>
          <a:p>
            <a:r>
              <a:rPr lang="en-US" altLang="en-US" dirty="0" smtClean="0">
                <a:solidFill>
                  <a:schemeClr val="tx2"/>
                </a:solidFill>
              </a:rPr>
              <a:t>Spreading Holiday Cheer</a:t>
            </a:r>
            <a:endParaRPr lang="en-US" altLang="en-US" dirty="0">
              <a:solidFill>
                <a:schemeClr val="tx2"/>
              </a:solidFill>
            </a:endParaRPr>
          </a:p>
        </p:txBody>
      </p:sp>
      <p:sp>
        <p:nvSpPr>
          <p:cNvPr id="60419" name="Rectangle 3"/>
          <p:cNvSpPr>
            <a:spLocks noGrp="1" noChangeArrowheads="1"/>
          </p:cNvSpPr>
          <p:nvPr>
            <p:ph type="body" idx="1"/>
          </p:nvPr>
        </p:nvSpPr>
        <p:spPr>
          <a:xfrm>
            <a:off x="1905000" y="1752600"/>
            <a:ext cx="6934200" cy="2438400"/>
          </a:xfrm>
        </p:spPr>
        <p:txBody>
          <a:bodyPr/>
          <a:lstStyle/>
          <a:p>
            <a:pPr marL="0" indent="0">
              <a:lnSpc>
                <a:spcPct val="80000"/>
              </a:lnSpc>
              <a:buNone/>
            </a:pPr>
            <a:r>
              <a:rPr lang="en-US" altLang="en-US" sz="2000" dirty="0" smtClean="0">
                <a:solidFill>
                  <a:schemeClr val="tx2"/>
                </a:solidFill>
              </a:rPr>
              <a:t>It is near the end of the calendar year, and you are nearing the end of your work with a family.  The family knows the closure of their DCS case is largely dependent on your report to the FCM, due in two weeks.  At the end of your session, ‘mom’ talks about all the progress the family has made, and reminds you to ‘write those things down’ for the FCM so that ‘we can get this over with’.  As you are about to leave, the oldest child wishes you ‘Happy Holidays’ and hands you a gift card worth $50 to your favorite restaurant.  Do you accept the gift?</a:t>
            </a:r>
            <a:endParaRPr lang="en-US" altLang="en-US" sz="2000" dirty="0">
              <a:solidFill>
                <a:schemeClr val="tx2"/>
              </a:solidFill>
            </a:endParaRPr>
          </a:p>
        </p:txBody>
      </p:sp>
      <p:sp>
        <p:nvSpPr>
          <p:cNvPr id="2" name="TextBox 1"/>
          <p:cNvSpPr txBox="1"/>
          <p:nvPr/>
        </p:nvSpPr>
        <p:spPr>
          <a:xfrm>
            <a:off x="1905000" y="4343400"/>
            <a:ext cx="6781800" cy="2369880"/>
          </a:xfrm>
          <a:prstGeom prst="rect">
            <a:avLst/>
          </a:prstGeom>
          <a:noFill/>
        </p:spPr>
        <p:txBody>
          <a:bodyPr wrap="square" rtlCol="0">
            <a:spAutoFit/>
          </a:bodyPr>
          <a:lstStyle/>
          <a:p>
            <a:r>
              <a:rPr lang="en-US" b="1" dirty="0" smtClean="0">
                <a:solidFill>
                  <a:srgbClr val="0070C0"/>
                </a:solidFill>
              </a:rPr>
              <a:t>Deontological</a:t>
            </a:r>
          </a:p>
          <a:p>
            <a:r>
              <a:rPr lang="en-US" sz="2000" dirty="0" smtClean="0">
                <a:solidFill>
                  <a:srgbClr val="0070C0"/>
                </a:solidFill>
              </a:rPr>
              <a:t>Your agency likely has policy regarding accepting gifts from clients.  Since the gift was offered soon after a conversation regarding case closure, it could be thought that the gift was a bribe to create a positive report in order to close the DCS case.  A gift that could be considered bribery by anyone should never be accepted.</a:t>
            </a:r>
            <a:r>
              <a:rPr lang="en-US" b="1" dirty="0" smtClean="0">
                <a:solidFill>
                  <a:srgbClr val="0070C0"/>
                </a:solidFill>
              </a:rPr>
              <a:t> </a:t>
            </a:r>
            <a:endParaRPr lang="en-US" b="1" dirty="0">
              <a:solidFill>
                <a:srgbClr val="0070C0"/>
              </a:solidFill>
            </a:endParaRPr>
          </a:p>
        </p:txBody>
      </p:sp>
      <p:sp>
        <p:nvSpPr>
          <p:cNvPr id="5" name="TextBox 4"/>
          <p:cNvSpPr txBox="1"/>
          <p:nvPr/>
        </p:nvSpPr>
        <p:spPr>
          <a:xfrm>
            <a:off x="8610600" y="6477000"/>
            <a:ext cx="304800" cy="276999"/>
          </a:xfrm>
          <a:prstGeom prst="rect">
            <a:avLst/>
          </a:prstGeom>
          <a:noFill/>
        </p:spPr>
        <p:txBody>
          <a:bodyPr wrap="square" rtlCol="0">
            <a:spAutoFit/>
          </a:bodyPr>
          <a:lstStyle/>
          <a:p>
            <a:r>
              <a:rPr lang="en-US" sz="1200" dirty="0" smtClean="0">
                <a:solidFill>
                  <a:schemeClr val="bg2"/>
                </a:solidFill>
              </a:rPr>
              <a:t>9</a:t>
            </a:r>
            <a:endParaRPr lang="en-US" sz="1200" dirty="0">
              <a:solidFill>
                <a:schemeClr val="bg2"/>
              </a:solidFill>
            </a:endParaRPr>
          </a:p>
        </p:txBody>
      </p:sp>
    </p:spTree>
    <p:extLst>
      <p:ext uri="{BB962C8B-B14F-4D97-AF65-F5344CB8AC3E}">
        <p14:creationId xmlns:p14="http://schemas.microsoft.com/office/powerpoint/2010/main" val="142750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owerpoint-template-24">
  <a:themeElements>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80808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EAEAE"/>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CD6D25"/>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EAEAEA"/>
        </a:dk1>
        <a:lt1>
          <a:srgbClr val="FFFFFF"/>
        </a:lt1>
        <a:dk2>
          <a:srgbClr val="4D4D4D"/>
        </a:dk2>
        <a:lt2>
          <a:srgbClr val="363636"/>
        </a:lt2>
        <a:accent1>
          <a:srgbClr val="696969"/>
        </a:accent1>
        <a:accent2>
          <a:srgbClr val="828282"/>
        </a:accent2>
        <a:accent3>
          <a:srgbClr val="FFFFFF"/>
        </a:accent3>
        <a:accent4>
          <a:srgbClr val="C8C8C8"/>
        </a:accent4>
        <a:accent5>
          <a:srgbClr val="B9B9B9"/>
        </a:accent5>
        <a:accent6>
          <a:srgbClr val="757575"/>
        </a:accent6>
        <a:hlink>
          <a:srgbClr val="A75629"/>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708</TotalTime>
  <Words>3320</Words>
  <Application>Microsoft Office PowerPoint</Application>
  <PresentationFormat>On-screen Show (4:3)</PresentationFormat>
  <Paragraphs>396</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Microsoft Sans Serif</vt:lpstr>
      <vt:lpstr>powerpoint-template-24</vt:lpstr>
      <vt:lpstr>Ethics for In-Home Service Providers</vt:lpstr>
      <vt:lpstr>Materials</vt:lpstr>
      <vt:lpstr>Think About It!</vt:lpstr>
      <vt:lpstr>Agency Values</vt:lpstr>
      <vt:lpstr>Agency Values (continued)</vt:lpstr>
      <vt:lpstr>Metaethics</vt:lpstr>
      <vt:lpstr>Normative Ethics</vt:lpstr>
      <vt:lpstr>Deontological or Teleological Ethics Activity</vt:lpstr>
      <vt:lpstr>Spreading Holiday Cheer</vt:lpstr>
      <vt:lpstr>A New Client</vt:lpstr>
      <vt:lpstr>The Over-Sharing Coworker</vt:lpstr>
      <vt:lpstr>The Over-Sharing Coworker</vt:lpstr>
      <vt:lpstr>Good Work!</vt:lpstr>
      <vt:lpstr>Standard of Care</vt:lpstr>
      <vt:lpstr>Standard of Care</vt:lpstr>
      <vt:lpstr>Standard of Care (continued)</vt:lpstr>
      <vt:lpstr>Standard of Care (continued)</vt:lpstr>
      <vt:lpstr>Professional Negligence</vt:lpstr>
      <vt:lpstr>Forms of Negligence</vt:lpstr>
      <vt:lpstr>Negligence Activity</vt:lpstr>
      <vt:lpstr>Negligence Scenario #1</vt:lpstr>
      <vt:lpstr>Negligence Scenario #2</vt:lpstr>
      <vt:lpstr>Negligence Scenario #3</vt:lpstr>
      <vt:lpstr>Negligence Scenario #4</vt:lpstr>
      <vt:lpstr>Good Work!</vt:lpstr>
      <vt:lpstr>Dual (or Multiple) Relationships</vt:lpstr>
      <vt:lpstr>Boundary Violations:   Intimate Relationships</vt:lpstr>
      <vt:lpstr>Boundary Violations:   Personal Benefit</vt:lpstr>
      <vt:lpstr>Boundary Violations:   Emotional Needs</vt:lpstr>
      <vt:lpstr>Boundary Violations:   Altruism</vt:lpstr>
      <vt:lpstr>Boundary Violations:   Unavoidable Circumstances</vt:lpstr>
      <vt:lpstr>Examine Your Boundaries</vt:lpstr>
      <vt:lpstr>Tips to Avoid Crossing Boundaries</vt:lpstr>
      <vt:lpstr>Documentation Tips</vt:lpstr>
      <vt:lpstr>Review Your Ethical Dilemma</vt:lpstr>
      <vt:lpstr>Review Your Ethical Dilemma</vt:lpstr>
      <vt:lpstr>Review Your Ethical Dilemma</vt:lpstr>
      <vt:lpstr>Review Your Ethical Dilemma</vt:lpstr>
      <vt:lpstr>Review Your Ethical Dilemma</vt:lpstr>
      <vt:lpstr>Review Your Ethical Dilemma</vt:lpstr>
      <vt:lpstr>Summary</vt:lpstr>
      <vt:lpstr>Bibliography</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Richardson, Erin</dc:creator>
  <cp:lastModifiedBy>Richardson, Erin</cp:lastModifiedBy>
  <cp:revision>49</cp:revision>
  <dcterms:created xsi:type="dcterms:W3CDTF">2017-05-22T14:43:20Z</dcterms:created>
  <dcterms:modified xsi:type="dcterms:W3CDTF">2017-05-25T19:35:09Z</dcterms:modified>
</cp:coreProperties>
</file>