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26" r:id="rId2"/>
    <p:sldId id="310" r:id="rId3"/>
    <p:sldId id="327" r:id="rId4"/>
    <p:sldId id="293" r:id="rId5"/>
    <p:sldId id="330" r:id="rId6"/>
    <p:sldId id="328" r:id="rId7"/>
    <p:sldId id="333" r:id="rId8"/>
    <p:sldId id="334" r:id="rId9"/>
    <p:sldId id="329" r:id="rId10"/>
    <p:sldId id="335" r:id="rId11"/>
    <p:sldId id="336" r:id="rId12"/>
    <p:sldId id="337" r:id="rId13"/>
    <p:sldId id="339" r:id="rId14"/>
    <p:sldId id="338" r:id="rId15"/>
    <p:sldId id="341" r:id="rId16"/>
    <p:sldId id="308" r:id="rId17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1391C0"/>
    <a:srgbClr val="838787"/>
    <a:srgbClr val="B42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75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ABED43A-FDC7-4FDA-A94D-6BC97F3F0BBD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8250045-1C62-45BA-A4B2-C6E74F655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095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317" name="Shape 3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769642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 descr="Image">
            <a:extLst>
              <a:ext uri="{FF2B5EF4-FFF2-40B4-BE49-F238E27FC236}">
                <a16:creationId xmlns="" xmlns:a16="http://schemas.microsoft.com/office/drawing/2014/main" id="{F7BDE758-E1DE-A641-B566-070E9E327F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/>
          </a:blip>
          <a:srcRect b="27002"/>
          <a:stretch/>
        </p:blipFill>
        <p:spPr>
          <a:xfrm>
            <a:off x="1063553" y="660400"/>
            <a:ext cx="22245684" cy="128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70384" y="609600"/>
            <a:ext cx="646011" cy="55688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0" y="7809684"/>
            <a:ext cx="24384000" cy="3016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chemeClr val="accent1"/>
              </a:buClr>
              <a:buNone/>
              <a:defRPr sz="5000" baseline="0">
                <a:solidFill>
                  <a:srgbClr val="FFFFFF"/>
                </a:solidFill>
                <a:latin typeface="+mn-lt"/>
                <a:ea typeface="Gotham ExtraLight"/>
                <a:cs typeface="Gotham ExtraLight"/>
                <a:sym typeface="Gotham ExtraLigh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5pPr>
          </a:lstStyle>
          <a:p>
            <a:r>
              <a:rPr lang="en-US" dirty="0" smtClean="0"/>
              <a:t>[NAME, TITLE]</a:t>
            </a:r>
            <a:br>
              <a:rPr lang="en-US" dirty="0" smtClean="0"/>
            </a:br>
            <a:r>
              <a:rPr lang="en-US" dirty="0" smtClean="0"/>
              <a:t>[ORGANIZATION]</a:t>
            </a:r>
            <a:endParaRPr dirty="0"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0" hasCustomPrompt="1"/>
          </p:nvPr>
        </p:nvSpPr>
        <p:spPr>
          <a:xfrm>
            <a:off x="0" y="10825806"/>
            <a:ext cx="24384000" cy="88175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chemeClr val="accent1"/>
              </a:buClr>
              <a:buNone/>
              <a:defRPr sz="5000" baseline="0">
                <a:solidFill>
                  <a:srgbClr val="838787"/>
                </a:solidFill>
                <a:latin typeface="+mn-lt"/>
                <a:ea typeface="Gotham ExtraLight"/>
                <a:cs typeface="Gotham ExtraLight"/>
                <a:sym typeface="Gotham ExtraLigh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5pPr>
          </a:lstStyle>
          <a:p>
            <a:r>
              <a:rPr lang="en-US" dirty="0" smtClean="0"/>
              <a:t>[DATE]</a:t>
            </a:r>
            <a:endParaRPr dirty="0"/>
          </a:p>
        </p:txBody>
      </p:sp>
      <p:sp>
        <p:nvSpPr>
          <p:cNvPr id="11" name="Body Level One…"/>
          <p:cNvSpPr txBox="1">
            <a:spLocks noGrp="1"/>
          </p:cNvSpPr>
          <p:nvPr>
            <p:ph type="body" idx="11" hasCustomPrompt="1"/>
          </p:nvPr>
        </p:nvSpPr>
        <p:spPr>
          <a:xfrm>
            <a:off x="0" y="5274128"/>
            <a:ext cx="24384000" cy="253555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chemeClr val="accent1"/>
              </a:buClr>
              <a:buNone/>
              <a:defRPr sz="6000" b="1" baseline="0">
                <a:solidFill>
                  <a:srgbClr val="1391C0"/>
                </a:solidFill>
                <a:latin typeface="+mn-lt"/>
                <a:ea typeface="Gotham ExtraLight"/>
                <a:cs typeface="Gotham ExtraLight"/>
                <a:sym typeface="Gotham ExtraLigh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5pPr>
          </a:lstStyle>
          <a:p>
            <a:r>
              <a:rPr lang="en-US" dirty="0" smtClean="0"/>
              <a:t>SUB-TITLE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idx="12" hasCustomPrompt="1"/>
          </p:nvPr>
        </p:nvSpPr>
        <p:spPr>
          <a:xfrm>
            <a:off x="0" y="3008363"/>
            <a:ext cx="24384000" cy="226576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Clr>
                <a:schemeClr val="accent1"/>
              </a:buClr>
              <a:buNone/>
              <a:defRPr sz="12500" b="1" baseline="0">
                <a:solidFill>
                  <a:srgbClr val="FFFFFF"/>
                </a:solidFill>
                <a:latin typeface="+mn-lt"/>
                <a:ea typeface="Gotham ExtraLight"/>
                <a:cs typeface="Gotham ExtraLight"/>
                <a:sym typeface="Gotham ExtraLigh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5pPr>
          </a:lstStyle>
          <a:p>
            <a:r>
              <a:rPr lang="en-US" dirty="0" smtClean="0"/>
              <a:t>Main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673990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1_Title &amp; Bullets Alt cop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Line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lt"/>
            </a:endParaRPr>
          </a:p>
        </p:txBody>
      </p:sp>
      <p:sp>
        <p:nvSpPr>
          <p:cNvPr id="233" name="Text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 baseline="0">
                <a:solidFill>
                  <a:schemeClr val="bg1"/>
                </a:solidFill>
                <a:latin typeface="+mn-lt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dirty="0" smtClean="0"/>
              <a:t>Session title – Size 36 font</a:t>
            </a:r>
            <a:endParaRPr dirty="0"/>
          </a:p>
        </p:txBody>
      </p:sp>
      <p:sp>
        <p:nvSpPr>
          <p:cNvPr id="234" name="Title 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91C0"/>
                </a:solidFill>
                <a:latin typeface="+mn-lt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n-US" dirty="0" smtClean="0"/>
              <a:t>Slide title – Size 87 Font</a:t>
            </a:r>
            <a:endParaRPr dirty="0"/>
          </a:p>
        </p:txBody>
      </p:sp>
      <p:sp>
        <p:nvSpPr>
          <p:cNvPr id="23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baseline="0">
                <a:solidFill>
                  <a:schemeClr val="bg1"/>
                </a:solidFill>
                <a:latin typeface="+mn-lt"/>
                <a:ea typeface="Gotham Light"/>
                <a:cs typeface="Gotham Light"/>
                <a:sym typeface="Gotham Light"/>
              </a:defRPr>
            </a:lvl1pPr>
            <a:lvl2pPr>
              <a:buClr>
                <a:schemeClr val="accent1"/>
              </a:buClr>
              <a:buChar char="▸"/>
              <a:defRPr sz="4000">
                <a:solidFill>
                  <a:schemeClr val="bg1"/>
                </a:solidFill>
                <a:latin typeface="+mn-lt"/>
                <a:ea typeface="Gotham Light"/>
                <a:cs typeface="Gotham Light"/>
                <a:sym typeface="Gotham Light"/>
              </a:defRPr>
            </a:lvl2pPr>
            <a:lvl3pPr>
              <a:buClr>
                <a:schemeClr val="accent1"/>
              </a:buClr>
              <a:buChar char="▸"/>
              <a:defRPr sz="4000">
                <a:solidFill>
                  <a:schemeClr val="bg1"/>
                </a:solidFill>
                <a:latin typeface="+mn-lt"/>
                <a:ea typeface="Gotham Light"/>
                <a:cs typeface="Gotham Light"/>
                <a:sym typeface="Gotham Light"/>
              </a:defRPr>
            </a:lvl3pPr>
            <a:lvl4pPr>
              <a:buClr>
                <a:schemeClr val="accent1"/>
              </a:buClr>
              <a:buChar char="▸"/>
              <a:defRPr sz="4000">
                <a:solidFill>
                  <a:schemeClr val="bg1"/>
                </a:solidFill>
                <a:latin typeface="+mn-lt"/>
                <a:ea typeface="Gotham Light"/>
                <a:cs typeface="Gotham Light"/>
                <a:sym typeface="Gotham Light"/>
              </a:defRPr>
            </a:lvl4pPr>
            <a:lvl5pPr>
              <a:buClr>
                <a:schemeClr val="accent1"/>
              </a:buClr>
              <a:buChar char="▸"/>
              <a:defRPr>
                <a:solidFill>
                  <a:schemeClr val="bg1"/>
                </a:solidFill>
                <a:latin typeface="+mn-lt"/>
                <a:ea typeface="Gotham Light"/>
                <a:cs typeface="Gotham Light"/>
                <a:sym typeface="Gotham Light"/>
              </a:defRPr>
            </a:lvl5pPr>
          </a:lstStyle>
          <a:p>
            <a:r>
              <a:rPr dirty="0"/>
              <a:t>Body Level </a:t>
            </a:r>
            <a:r>
              <a:rPr dirty="0" smtClean="0"/>
              <a:t>One</a:t>
            </a:r>
            <a:r>
              <a:rPr lang="en-US" dirty="0" smtClean="0"/>
              <a:t> – Size 48 Font, Calibri </a:t>
            </a:r>
            <a:endParaRPr dirty="0"/>
          </a:p>
          <a:p>
            <a:pPr lvl="1"/>
            <a:r>
              <a:rPr lang="en-US" dirty="0" smtClean="0"/>
              <a:t>Body Level Two – Size 40 Font, Calibri</a:t>
            </a:r>
          </a:p>
          <a:p>
            <a:pPr lvl="2"/>
            <a:r>
              <a:rPr lang="en-US" dirty="0" smtClean="0"/>
              <a:t>Body Level Three – Size 40 Font, Calibri</a:t>
            </a:r>
          </a:p>
          <a:p>
            <a:pPr lvl="3"/>
            <a:r>
              <a:rPr lang="en-US" dirty="0" smtClean="0"/>
              <a:t>Body Level Four – Size 40 Font, Calibri</a:t>
            </a:r>
          </a:p>
        </p:txBody>
      </p:sp>
      <p:pic>
        <p:nvPicPr>
          <p:cNvPr id="2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63328" y="12457417"/>
            <a:ext cx="1257344" cy="993166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Image" descr="Image"/>
          <p:cNvPicPr>
            <a:picLocks noChangeAspect="1"/>
          </p:cNvPicPr>
          <p:nvPr userDrawn="1"/>
        </p:nvPicPr>
        <p:blipFill>
          <a:blip r:embed="rId3">
            <a:lum bright="70000" contrast="-70000"/>
            <a:extLst/>
          </a:blip>
          <a:stretch>
            <a:fillRect/>
          </a:stretch>
        </p:blipFill>
        <p:spPr>
          <a:xfrm>
            <a:off x="18590380" y="808758"/>
            <a:ext cx="4590649" cy="4393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1563327" y="12468834"/>
            <a:ext cx="1257344" cy="9931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978644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3_Title &amp; Bullets Alt cop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Line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lt"/>
            </a:endParaRPr>
          </a:p>
        </p:txBody>
      </p:sp>
      <p:sp>
        <p:nvSpPr>
          <p:cNvPr id="233" name="Text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solidFill>
                  <a:schemeClr val="bg1"/>
                </a:solidFill>
                <a:latin typeface="+mn-lt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dirty="0" smtClean="0"/>
              <a:t>Session Title – size 36 font</a:t>
            </a:r>
            <a:endParaRPr dirty="0"/>
          </a:p>
        </p:txBody>
      </p:sp>
      <p:sp>
        <p:nvSpPr>
          <p:cNvPr id="234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62000" y="2158999"/>
            <a:ext cx="22860000" cy="1471284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391C0"/>
                </a:solidFill>
                <a:latin typeface="+mn-lt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n-US" dirty="0" smtClean="0"/>
              <a:t>SLIDE </a:t>
            </a:r>
            <a:r>
              <a:rPr dirty="0" smtClean="0"/>
              <a:t>Titl</a:t>
            </a:r>
            <a:r>
              <a:rPr lang="en-US" dirty="0" smtClean="0"/>
              <a:t>e – Size 87 Font</a:t>
            </a:r>
            <a:endParaRPr dirty="0"/>
          </a:p>
        </p:txBody>
      </p:sp>
      <p:sp>
        <p:nvSpPr>
          <p:cNvPr id="23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>
                <a:solidFill>
                  <a:schemeClr val="bg1"/>
                </a:solidFill>
                <a:latin typeface="+mn-lt"/>
                <a:ea typeface="Gotham Light"/>
                <a:cs typeface="Gotham Light"/>
                <a:sym typeface="Gotham Light"/>
              </a:defRPr>
            </a:lvl1pPr>
            <a:lvl2pPr>
              <a:buClr>
                <a:schemeClr val="accent1"/>
              </a:buClr>
              <a:buChar char="▸"/>
              <a:defRPr sz="4000">
                <a:solidFill>
                  <a:schemeClr val="bg1"/>
                </a:solidFill>
                <a:latin typeface="+mn-lt"/>
                <a:ea typeface="Gotham Light"/>
                <a:cs typeface="Gotham Light"/>
                <a:sym typeface="Gotham Light"/>
              </a:defRPr>
            </a:lvl2pPr>
            <a:lvl3pPr>
              <a:buClr>
                <a:schemeClr val="accent1"/>
              </a:buClr>
              <a:buChar char="▸"/>
              <a:defRPr sz="4000">
                <a:solidFill>
                  <a:schemeClr val="bg1"/>
                </a:solidFill>
                <a:latin typeface="+mn-lt"/>
                <a:ea typeface="Gotham Light"/>
                <a:cs typeface="Gotham Light"/>
                <a:sym typeface="Gotham Light"/>
              </a:defRPr>
            </a:lvl3pPr>
            <a:lvl4pPr>
              <a:buClr>
                <a:schemeClr val="accent1"/>
              </a:buClr>
              <a:buChar char="▸"/>
              <a:defRPr sz="4000">
                <a:solidFill>
                  <a:schemeClr val="bg1"/>
                </a:solidFill>
                <a:latin typeface="+mn-lt"/>
                <a:ea typeface="Gotham Light"/>
                <a:cs typeface="Gotham Light"/>
                <a:sym typeface="Gotham Light"/>
              </a:defRPr>
            </a:lvl4pPr>
            <a:lvl5pPr>
              <a:buClr>
                <a:schemeClr val="accent1"/>
              </a:buClr>
              <a:buChar char="▸"/>
              <a:defRPr>
                <a:solidFill>
                  <a:schemeClr val="bg1"/>
                </a:solidFill>
                <a:latin typeface="+mn-lt"/>
                <a:ea typeface="Gotham Light"/>
                <a:cs typeface="Gotham Light"/>
                <a:sym typeface="Gotham Light"/>
              </a:defRPr>
            </a:lvl5pPr>
          </a:lstStyle>
          <a:p>
            <a:r>
              <a:rPr dirty="0"/>
              <a:t>Body Level </a:t>
            </a:r>
            <a:r>
              <a:rPr dirty="0" smtClean="0"/>
              <a:t>One</a:t>
            </a:r>
            <a:r>
              <a:rPr lang="en-US" dirty="0" smtClean="0"/>
              <a:t> – Size 48 Font, Calibri</a:t>
            </a:r>
          </a:p>
          <a:p>
            <a:pPr lvl="1"/>
            <a:r>
              <a:rPr lang="en-US" dirty="0" smtClean="0"/>
              <a:t>Body Level Two – Size 40 Font, Calibri</a:t>
            </a:r>
          </a:p>
          <a:p>
            <a:pPr lvl="2"/>
            <a:r>
              <a:rPr lang="en-US" dirty="0" smtClean="0"/>
              <a:t>Body Level Three – Size 40 Font, Calibri</a:t>
            </a:r>
          </a:p>
          <a:p>
            <a:pPr lvl="3"/>
            <a:r>
              <a:rPr lang="en-US" dirty="0" smtClean="0"/>
              <a:t>Body Level Four – Size 40 Font, Calibri</a:t>
            </a:r>
          </a:p>
        </p:txBody>
      </p:sp>
      <p:pic>
        <p:nvPicPr>
          <p:cNvPr id="2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63328" y="12457417"/>
            <a:ext cx="1257344" cy="993166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Image" descr="Image"/>
          <p:cNvPicPr>
            <a:picLocks noChangeAspect="1"/>
          </p:cNvPicPr>
          <p:nvPr userDrawn="1"/>
        </p:nvPicPr>
        <p:blipFill>
          <a:blip r:embed="rId3">
            <a:alphaModFix amt="20000"/>
            <a:duotone>
              <a:prstClr val="black"/>
              <a:schemeClr val="tx2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7795803" y="997105"/>
            <a:ext cx="5817045" cy="82718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Image" descr="Image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1563327" y="12468834"/>
            <a:ext cx="1257344" cy="9931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344915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4_Title &amp; Bullets Alt cop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Line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lt"/>
            </a:endParaRPr>
          </a:p>
        </p:txBody>
      </p:sp>
      <p:sp>
        <p:nvSpPr>
          <p:cNvPr id="233" name="Text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solidFill>
                  <a:schemeClr val="bg1"/>
                </a:solidFill>
                <a:latin typeface="+mn-lt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dirty="0" smtClean="0"/>
              <a:t>Session Title – Size 36 font</a:t>
            </a:r>
            <a:endParaRPr dirty="0"/>
          </a:p>
        </p:txBody>
      </p:sp>
      <p:sp>
        <p:nvSpPr>
          <p:cNvPr id="234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62000" y="2158999"/>
            <a:ext cx="22860000" cy="14712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91C0"/>
                </a:solidFill>
                <a:latin typeface="+mn-lt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n-US" dirty="0" smtClean="0"/>
              <a:t>Slide title – Size 87 Font</a:t>
            </a:r>
            <a:endParaRPr dirty="0"/>
          </a:p>
        </p:txBody>
      </p:sp>
      <p:sp>
        <p:nvSpPr>
          <p:cNvPr id="23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>
                <a:solidFill>
                  <a:schemeClr val="bg1"/>
                </a:solidFill>
                <a:latin typeface="+mn-lt"/>
                <a:ea typeface="Gotham Light"/>
                <a:cs typeface="Gotham Light"/>
                <a:sym typeface="Gotham Light"/>
              </a:defRPr>
            </a:lvl1pPr>
            <a:lvl2pPr>
              <a:buClr>
                <a:schemeClr val="accent1"/>
              </a:buClr>
              <a:buChar char="▸"/>
              <a:defRPr sz="4000">
                <a:solidFill>
                  <a:schemeClr val="bg1"/>
                </a:solidFill>
                <a:latin typeface="+mn-lt"/>
                <a:ea typeface="Gotham Light"/>
                <a:cs typeface="Gotham Light"/>
                <a:sym typeface="Gotham Light"/>
              </a:defRPr>
            </a:lvl2pPr>
            <a:lvl3pPr>
              <a:buClr>
                <a:schemeClr val="accent1"/>
              </a:buClr>
              <a:buChar char="▸"/>
              <a:defRPr sz="4000">
                <a:solidFill>
                  <a:schemeClr val="bg1"/>
                </a:solidFill>
                <a:latin typeface="+mn-lt"/>
                <a:ea typeface="Gotham Light"/>
                <a:cs typeface="Gotham Light"/>
                <a:sym typeface="Gotham Light"/>
              </a:defRPr>
            </a:lvl3pPr>
            <a:lvl4pPr>
              <a:buClr>
                <a:schemeClr val="accent1"/>
              </a:buClr>
              <a:buChar char="▸"/>
              <a:defRPr sz="4000">
                <a:solidFill>
                  <a:schemeClr val="bg1"/>
                </a:solidFill>
                <a:latin typeface="+mn-lt"/>
                <a:ea typeface="Gotham Light"/>
                <a:cs typeface="Gotham Light"/>
                <a:sym typeface="Gotham Light"/>
              </a:defRPr>
            </a:lvl4pPr>
            <a:lvl5pPr>
              <a:buClr>
                <a:schemeClr val="accent1"/>
              </a:buClr>
              <a:buChar char="▸"/>
              <a:defRPr>
                <a:solidFill>
                  <a:schemeClr val="bg1"/>
                </a:solidFill>
                <a:latin typeface="+mn-lt"/>
                <a:ea typeface="Gotham Light"/>
                <a:cs typeface="Gotham Light"/>
                <a:sym typeface="Gotham Light"/>
              </a:defRPr>
            </a:lvl5pPr>
          </a:lstStyle>
          <a:p>
            <a:r>
              <a:rPr dirty="0"/>
              <a:t>Body Level </a:t>
            </a:r>
            <a:r>
              <a:rPr dirty="0" smtClean="0"/>
              <a:t>One</a:t>
            </a:r>
            <a:r>
              <a:rPr lang="en-US" dirty="0" smtClean="0"/>
              <a:t> – Size 48 Font, Calibri </a:t>
            </a:r>
            <a:endParaRPr dirty="0"/>
          </a:p>
          <a:p>
            <a:pPr lvl="1"/>
            <a:r>
              <a:rPr lang="en-US" dirty="0" smtClean="0"/>
              <a:t>Body Level Two – Size 40 Font, Calibri</a:t>
            </a:r>
          </a:p>
          <a:p>
            <a:pPr lvl="2"/>
            <a:r>
              <a:rPr lang="en-US" dirty="0" smtClean="0"/>
              <a:t>Body Level Three – Size 40 Font, Calibri</a:t>
            </a:r>
          </a:p>
          <a:p>
            <a:pPr lvl="3"/>
            <a:r>
              <a:rPr lang="en-US" dirty="0" smtClean="0"/>
              <a:t>Body Level Four – Size 40 Font, Calibri</a:t>
            </a:r>
          </a:p>
        </p:txBody>
      </p:sp>
      <p:pic>
        <p:nvPicPr>
          <p:cNvPr id="2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63328" y="12457417"/>
            <a:ext cx="1257344" cy="993166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Image" descr="Image"/>
          <p:cNvPicPr>
            <a:picLocks noChangeAspect="1"/>
          </p:cNvPicPr>
          <p:nvPr userDrawn="1"/>
        </p:nvPicPr>
        <p:blipFill>
          <a:blip r:embed="rId3">
            <a:alphaModFix amt="20000"/>
            <a:duotone>
              <a:prstClr val="black"/>
              <a:schemeClr val="bg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990600" y="9680047"/>
            <a:ext cx="4572000" cy="3296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1563327" y="12468834"/>
            <a:ext cx="1257344" cy="9931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596545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&amp; Subtitle copy 1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 descr="Image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t="31728"/>
          <a:stretch/>
        </p:blipFill>
        <p:spPr>
          <a:xfrm>
            <a:off x="-382817" y="-625642"/>
            <a:ext cx="25149635" cy="14369394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Line"/>
          <p:cNvSpPr/>
          <p:nvPr/>
        </p:nvSpPr>
        <p:spPr>
          <a:xfrm flipV="1">
            <a:off x="762000" y="6222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lt"/>
            </a:endParaRPr>
          </a:p>
        </p:txBody>
      </p:sp>
      <p:sp>
        <p:nvSpPr>
          <p:cNvPr id="134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62000" y="6629400"/>
            <a:ext cx="22860000" cy="3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17500">
                <a:latin typeface="+mn-lt"/>
                <a:ea typeface="Gotham HTF Book Condensed"/>
                <a:cs typeface="Gotham HTF Book Condensed"/>
                <a:sym typeface="Gotham HTF Book Condensed"/>
              </a:defRPr>
            </a:lvl1pPr>
          </a:lstStyle>
          <a:p>
            <a:r>
              <a:rPr lang="en-US" dirty="0" smtClean="0"/>
              <a:t>Transition</a:t>
            </a:r>
            <a:endParaRPr dirty="0"/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63328" y="12457417"/>
            <a:ext cx="1257344" cy="99316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70384" y="609600"/>
            <a:ext cx="646011" cy="55688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762000" y="5462549"/>
            <a:ext cx="20955000" cy="556884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ok"/>
              </a:defRPr>
            </a:lvl1pPr>
          </a:lstStyle>
          <a:p>
            <a:r>
              <a:rPr lang="en-US" dirty="0" smtClean="0"/>
              <a:t>title</a:t>
            </a: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&amp; Subtitle copy 1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Image" descr="Image"/>
          <p:cNvPicPr>
            <a:picLocks noChangeAspect="1"/>
          </p:cNvPicPr>
          <p:nvPr/>
        </p:nvPicPr>
        <p:blipFill rotWithShape="1">
          <a:blip r:embed="rId2">
            <a:extLst/>
          </a:blip>
          <a:srcRect t="29327"/>
          <a:stretch/>
        </p:blipFill>
        <p:spPr>
          <a:xfrm>
            <a:off x="-433137" y="-962527"/>
            <a:ext cx="25163978" cy="14693585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Line"/>
          <p:cNvSpPr/>
          <p:nvPr/>
        </p:nvSpPr>
        <p:spPr>
          <a:xfrm flipV="1">
            <a:off x="762000" y="6222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lt"/>
            </a:endParaRPr>
          </a:p>
        </p:txBody>
      </p:sp>
      <p:sp>
        <p:nvSpPr>
          <p:cNvPr id="134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62000" y="6629400"/>
            <a:ext cx="22860000" cy="381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0"/>
              </a:spcBef>
              <a:defRPr sz="17500">
                <a:latin typeface="+mn-lt"/>
                <a:ea typeface="Gotham HTF Book Condensed"/>
                <a:cs typeface="Gotham HTF Book Condensed"/>
                <a:sym typeface="Gotham HTF Book Condensed"/>
              </a:defRPr>
            </a:lvl1pPr>
          </a:lstStyle>
          <a:p>
            <a:r>
              <a:rPr lang="en-US" dirty="0" smtClean="0"/>
              <a:t>transition</a:t>
            </a:r>
            <a:endParaRPr dirty="0"/>
          </a:p>
        </p:txBody>
      </p:sp>
      <p:pic>
        <p:nvPicPr>
          <p:cNvPr id="136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63328" y="12457417"/>
            <a:ext cx="1257344" cy="99316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70384" y="609600"/>
            <a:ext cx="646011" cy="55688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762000" y="5462549"/>
            <a:ext cx="20955000" cy="556884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>
                <a:solidFill>
                  <a:srgbClr val="22222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Gotham Book"/>
              </a:defRPr>
            </a:lvl1pPr>
          </a:lstStyle>
          <a:p>
            <a:r>
              <a:rPr lang="en-US" dirty="0" smtClean="0"/>
              <a:t>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44539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" descr="Image">
            <a:extLst>
              <a:ext uri="{FF2B5EF4-FFF2-40B4-BE49-F238E27FC236}">
                <a16:creationId xmlns="" xmlns:a16="http://schemas.microsoft.com/office/drawing/2014/main" id="{F7BDE758-E1DE-A641-B566-070E9E327F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/>
          </a:blip>
          <a:srcRect b="27002"/>
          <a:stretch/>
        </p:blipFill>
        <p:spPr>
          <a:xfrm>
            <a:off x="1063553" y="660400"/>
            <a:ext cx="22245684" cy="12827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70384" y="609600"/>
            <a:ext cx="646011" cy="55688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0" y="6274345"/>
            <a:ext cx="24384000" cy="355545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chemeClr val="accent1"/>
              </a:buClr>
              <a:buNone/>
              <a:defRPr sz="5000" baseline="0">
                <a:solidFill>
                  <a:srgbClr val="FFFFFF"/>
                </a:solidFill>
                <a:latin typeface="+mn-lt"/>
                <a:ea typeface="Gotham ExtraLight"/>
                <a:cs typeface="Gotham ExtraLight"/>
                <a:sym typeface="Gotham ExtraLigh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5pPr>
          </a:lstStyle>
          <a:p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Email Address</a:t>
            </a:r>
            <a:br>
              <a:rPr lang="en-US" dirty="0" smtClean="0"/>
            </a:br>
            <a:r>
              <a:rPr lang="en-US" dirty="0" smtClean="0"/>
              <a:t>Phone Number</a:t>
            </a:r>
            <a:endParaRPr dirty="0"/>
          </a:p>
        </p:txBody>
      </p:sp>
      <p:sp>
        <p:nvSpPr>
          <p:cNvPr id="11" name="Body Level One…"/>
          <p:cNvSpPr txBox="1">
            <a:spLocks noGrp="1"/>
          </p:cNvSpPr>
          <p:nvPr>
            <p:ph type="body" idx="11" hasCustomPrompt="1"/>
          </p:nvPr>
        </p:nvSpPr>
        <p:spPr>
          <a:xfrm>
            <a:off x="0" y="4223058"/>
            <a:ext cx="24384000" cy="1481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Clr>
                <a:schemeClr val="accent1"/>
              </a:buClr>
              <a:buNone/>
              <a:defRPr sz="6000" b="1" cap="all" baseline="0">
                <a:solidFill>
                  <a:srgbClr val="1391C0"/>
                </a:solidFill>
                <a:latin typeface="+mn-lt"/>
                <a:ea typeface="Gotham ExtraLight"/>
                <a:cs typeface="Gotham ExtraLight"/>
                <a:sym typeface="Gotham ExtraLight"/>
              </a:defRPr>
            </a:lvl1pPr>
            <a:lvl2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2pPr>
            <a:lvl3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3pPr>
            <a:lvl4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4pPr>
            <a:lvl5pPr>
              <a:buClr>
                <a:schemeClr val="accent1"/>
              </a:buClr>
              <a:buChar char="▸"/>
              <a:defRPr>
                <a:latin typeface="+mn-lt"/>
                <a:ea typeface="Gotham ExtraLight"/>
                <a:cs typeface="Gotham ExtraLight"/>
                <a:sym typeface="Gotham ExtraLight"/>
              </a:defRPr>
            </a:lvl5pPr>
          </a:lstStyle>
          <a:p>
            <a:r>
              <a:rPr lang="en-US" dirty="0" smtClean="0"/>
              <a:t>PRESENTER NAME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91984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copy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30218" y="3491652"/>
            <a:ext cx="8523564" cy="6732696"/>
          </a:xfrm>
          <a:prstGeom prst="rect">
            <a:avLst/>
          </a:prstGeom>
          <a:ln w="12700">
            <a:miter lim="400000"/>
          </a:ln>
        </p:spPr>
      </p:pic>
      <p:sp>
        <p:nvSpPr>
          <p:cNvPr id="3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Center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63328" y="12457417"/>
            <a:ext cx="1257344" cy="993166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70384" y="609600"/>
            <a:ext cx="646011" cy="556884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14302" y="2093495"/>
            <a:ext cx="17555396" cy="89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656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2_Title &amp; Bullets Alt cop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Line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+mn-lt"/>
            </a:endParaRPr>
          </a:p>
        </p:txBody>
      </p:sp>
      <p:sp>
        <p:nvSpPr>
          <p:cNvPr id="233" name="Text"/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762000" y="713116"/>
            <a:ext cx="20955000" cy="556884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3600" cap="all" spc="180" baseline="0">
                <a:solidFill>
                  <a:schemeClr val="bg1"/>
                </a:solidFill>
                <a:latin typeface="+mn-lt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dirty="0" smtClean="0"/>
              <a:t>Session title – Size 36 Font</a:t>
            </a:r>
            <a:endParaRPr dirty="0"/>
          </a:p>
        </p:txBody>
      </p:sp>
      <p:sp>
        <p:nvSpPr>
          <p:cNvPr id="234" name="Title Text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391C0"/>
                </a:solidFill>
                <a:latin typeface="+mn-lt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n-US" dirty="0" smtClean="0"/>
              <a:t>Slide </a:t>
            </a:r>
            <a:r>
              <a:rPr dirty="0" smtClean="0"/>
              <a:t>Titl</a:t>
            </a:r>
            <a:r>
              <a:rPr lang="en-US" dirty="0" smtClean="0"/>
              <a:t>e – Size 87 Font</a:t>
            </a:r>
            <a:endParaRPr dirty="0"/>
          </a:p>
        </p:txBody>
      </p:sp>
      <p:sp>
        <p:nvSpPr>
          <p:cNvPr id="235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baseline="0">
                <a:solidFill>
                  <a:schemeClr val="bg1"/>
                </a:solidFill>
                <a:latin typeface="+mn-lt"/>
                <a:ea typeface="Gotham Light"/>
                <a:cs typeface="Gotham Light"/>
                <a:sym typeface="Gotham Light"/>
              </a:defRPr>
            </a:lvl1pPr>
            <a:lvl2pPr>
              <a:buClr>
                <a:schemeClr val="accent1"/>
              </a:buClr>
              <a:buChar char="▸"/>
              <a:defRPr sz="4000">
                <a:solidFill>
                  <a:schemeClr val="bg1"/>
                </a:solidFill>
                <a:latin typeface="+mn-lt"/>
                <a:ea typeface="Gotham Light"/>
                <a:cs typeface="Gotham Light"/>
                <a:sym typeface="Gotham Light"/>
              </a:defRPr>
            </a:lvl2pPr>
            <a:lvl3pPr>
              <a:buClr>
                <a:schemeClr val="accent1"/>
              </a:buClr>
              <a:buChar char="▸"/>
              <a:defRPr sz="4000">
                <a:solidFill>
                  <a:schemeClr val="bg1"/>
                </a:solidFill>
                <a:latin typeface="+mn-lt"/>
                <a:ea typeface="Gotham Light"/>
                <a:cs typeface="Gotham Light"/>
                <a:sym typeface="Gotham Light"/>
              </a:defRPr>
            </a:lvl3pPr>
            <a:lvl4pPr>
              <a:buClr>
                <a:schemeClr val="accent1"/>
              </a:buClr>
              <a:buChar char="▸"/>
              <a:defRPr sz="4000">
                <a:solidFill>
                  <a:schemeClr val="bg1"/>
                </a:solidFill>
                <a:latin typeface="+mn-lt"/>
                <a:ea typeface="Gotham Light"/>
                <a:cs typeface="Gotham Light"/>
                <a:sym typeface="Gotham Light"/>
              </a:defRPr>
            </a:lvl4pPr>
            <a:lvl5pPr>
              <a:buClr>
                <a:schemeClr val="accent1"/>
              </a:buClr>
              <a:buChar char="▸"/>
              <a:defRPr>
                <a:solidFill>
                  <a:schemeClr val="bg1"/>
                </a:solidFill>
                <a:latin typeface="+mn-lt"/>
                <a:ea typeface="Gotham Light"/>
                <a:cs typeface="Gotham Light"/>
                <a:sym typeface="Gotham Light"/>
              </a:defRPr>
            </a:lvl5pPr>
          </a:lstStyle>
          <a:p>
            <a:r>
              <a:rPr dirty="0"/>
              <a:t>Body Level </a:t>
            </a:r>
            <a:r>
              <a:rPr dirty="0" smtClean="0"/>
              <a:t>One</a:t>
            </a:r>
            <a:r>
              <a:rPr lang="en-US" dirty="0" smtClean="0"/>
              <a:t> – Size 48 Font, Calibri</a:t>
            </a:r>
          </a:p>
          <a:p>
            <a:pPr lvl="1"/>
            <a:r>
              <a:rPr lang="en-US" dirty="0" smtClean="0"/>
              <a:t>Body Level Two – Size 40 Font, Calibri</a:t>
            </a:r>
          </a:p>
          <a:p>
            <a:pPr lvl="2"/>
            <a:r>
              <a:rPr lang="en-US" dirty="0" smtClean="0"/>
              <a:t>Body Level Three – Size 40 Font, Calibri</a:t>
            </a:r>
          </a:p>
          <a:p>
            <a:pPr lvl="3"/>
            <a:r>
              <a:rPr lang="en-US" dirty="0" smtClean="0"/>
              <a:t>Body Level Four – Size 40 Font, Calibri</a:t>
            </a:r>
          </a:p>
        </p:txBody>
      </p:sp>
      <p:pic>
        <p:nvPicPr>
          <p:cNvPr id="23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563328" y="12457417"/>
            <a:ext cx="1257344" cy="993166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Image" descr="Image"/>
          <p:cNvPicPr>
            <a:picLocks noChangeAspect="1"/>
          </p:cNvPicPr>
          <p:nvPr userDrawn="1"/>
        </p:nvPicPr>
        <p:blipFill>
          <a:blip r:embed="rId3">
            <a:alphaModFix amt="20000"/>
            <a:extLst/>
          </a:blip>
          <a:stretch>
            <a:fillRect/>
          </a:stretch>
        </p:blipFill>
        <p:spPr>
          <a:xfrm>
            <a:off x="19069041" y="1065766"/>
            <a:ext cx="4198243" cy="6407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bg1">
                <a:tint val="45000"/>
                <a:satMod val="400000"/>
              </a:schemeClr>
            </a:duotone>
            <a:extLst/>
          </a:blip>
          <a:stretch>
            <a:fillRect/>
          </a:stretch>
        </p:blipFill>
        <p:spPr>
          <a:xfrm>
            <a:off x="11563327" y="12468834"/>
            <a:ext cx="1257344" cy="99316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688975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2B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Title Text</a:t>
            </a:r>
          </a:p>
        </p:txBody>
      </p:sp>
      <p:sp>
        <p:nvSpPr>
          <p:cNvPr id="6" name="Rectangle"/>
          <p:cNvSpPr/>
          <p:nvPr/>
        </p:nvSpPr>
        <p:spPr>
          <a:xfrm>
            <a:off x="22328782" y="-161925"/>
            <a:ext cx="2080618" cy="14224893"/>
          </a:xfrm>
          <a:prstGeom prst="rect">
            <a:avLst/>
          </a:prstGeom>
          <a:solidFill>
            <a:srgbClr val="22222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40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pic>
        <p:nvPicPr>
          <p:cNvPr id="7" name="Image" descr="Image"/>
          <p:cNvPicPr>
            <a:picLocks noChangeAspect="1"/>
          </p:cNvPicPr>
          <p:nvPr/>
        </p:nvPicPr>
        <p:blipFill rotWithShape="1">
          <a:blip r:embed="rId12">
            <a:extLst/>
          </a:blip>
          <a:srcRect r="89566"/>
          <a:stretch/>
        </p:blipFill>
        <p:spPr>
          <a:xfrm>
            <a:off x="22319485" y="-148533"/>
            <a:ext cx="2609947" cy="13881823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1563328" y="12457417"/>
            <a:ext cx="1257344" cy="99316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966837" y="609600"/>
            <a:ext cx="646011" cy="556884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3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DIN Alternate"/>
              </a:defRPr>
            </a:lvl1pPr>
          </a:lstStyle>
          <a:p>
            <a:fld id="{86CB4B4D-7CA3-9044-876B-883B54F8677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3" r:id="rId2"/>
    <p:sldLayoutId id="2147483684" r:id="rId3"/>
    <p:sldLayoutId id="2147483659" r:id="rId4"/>
    <p:sldLayoutId id="2147483679" r:id="rId5"/>
    <p:sldLayoutId id="2147483686" r:id="rId6"/>
    <p:sldLayoutId id="2147483673" r:id="rId7"/>
    <p:sldLayoutId id="2147483677" r:id="rId8"/>
    <p:sldLayoutId id="2147483682" r:id="rId9"/>
    <p:sldLayoutId id="2147483681" r:id="rId10"/>
  </p:sldLayoutIdLst>
  <p:transition spd="med"/>
  <p:timing>
    <p:tnLst>
      <p:par>
        <p:cTn id="1" dur="indefinite" restart="never" nodeType="tmRoot"/>
      </p:par>
    </p:tnLst>
  </p:timing>
  <p:txStyles>
    <p:titleStyle>
      <a:lvl1pPr marL="0" marR="0" indent="0" algn="l" defTabSz="82550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rgbClr val="FFFFFF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Gotham Book"/>
        </a:defRPr>
      </a:lvl1pPr>
      <a:lvl2pPr marL="0" marR="0" indent="0" algn="l" defTabSz="82550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rgbClr val="FFFFFF"/>
          </a:solidFill>
          <a:uFillTx/>
          <a:latin typeface="Gotham Book"/>
          <a:ea typeface="Gotham Book"/>
          <a:cs typeface="Gotham Book"/>
          <a:sym typeface="Gotham Book"/>
        </a:defRPr>
      </a:lvl2pPr>
      <a:lvl3pPr marL="0" marR="0" indent="0" algn="l" defTabSz="82550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rgbClr val="FFFFFF"/>
          </a:solidFill>
          <a:uFillTx/>
          <a:latin typeface="Gotham Book"/>
          <a:ea typeface="Gotham Book"/>
          <a:cs typeface="Gotham Book"/>
          <a:sym typeface="Gotham Book"/>
        </a:defRPr>
      </a:lvl3pPr>
      <a:lvl4pPr marL="0" marR="0" indent="0" algn="l" defTabSz="82550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rgbClr val="FFFFFF"/>
          </a:solidFill>
          <a:uFillTx/>
          <a:latin typeface="Gotham Book"/>
          <a:ea typeface="Gotham Book"/>
          <a:cs typeface="Gotham Book"/>
          <a:sym typeface="Gotham Book"/>
        </a:defRPr>
      </a:lvl4pPr>
      <a:lvl5pPr marL="0" marR="0" indent="0" algn="l" defTabSz="82550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rgbClr val="FFFFFF"/>
          </a:solidFill>
          <a:uFillTx/>
          <a:latin typeface="Gotham Book"/>
          <a:ea typeface="Gotham Book"/>
          <a:cs typeface="Gotham Book"/>
          <a:sym typeface="Gotham Book"/>
        </a:defRPr>
      </a:lvl5pPr>
      <a:lvl6pPr marL="0" marR="0" indent="0" algn="l" defTabSz="82550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rgbClr val="FFFFFF"/>
          </a:solidFill>
          <a:uFillTx/>
          <a:latin typeface="Gotham Book"/>
          <a:ea typeface="Gotham Book"/>
          <a:cs typeface="Gotham Book"/>
          <a:sym typeface="Gotham Book"/>
        </a:defRPr>
      </a:lvl6pPr>
      <a:lvl7pPr marL="0" marR="0" indent="0" algn="l" defTabSz="82550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rgbClr val="FFFFFF"/>
          </a:solidFill>
          <a:uFillTx/>
          <a:latin typeface="Gotham Book"/>
          <a:ea typeface="Gotham Book"/>
          <a:cs typeface="Gotham Book"/>
          <a:sym typeface="Gotham Book"/>
        </a:defRPr>
      </a:lvl7pPr>
      <a:lvl8pPr marL="0" marR="0" indent="0" algn="l" defTabSz="82550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rgbClr val="FFFFFF"/>
          </a:solidFill>
          <a:uFillTx/>
          <a:latin typeface="Gotham Book"/>
          <a:ea typeface="Gotham Book"/>
          <a:cs typeface="Gotham Book"/>
          <a:sym typeface="Gotham Book"/>
        </a:defRPr>
      </a:lvl8pPr>
      <a:lvl9pPr marL="0" marR="0" indent="0" algn="l" defTabSz="82550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sz="8700" b="0" i="0" u="none" strike="noStrike" cap="all" spc="0" baseline="0">
          <a:solidFill>
            <a:srgbClr val="FFFFFF"/>
          </a:solidFill>
          <a:uFillTx/>
          <a:latin typeface="Gotham Book"/>
          <a:ea typeface="Gotham Book"/>
          <a:cs typeface="Gotham Book"/>
          <a:sym typeface="Gotham Book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venir Next Medium"/>
        </a:defRPr>
      </a:lvl1pPr>
      <a:lvl2pPr marL="127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venir Next Medium"/>
        </a:defRPr>
      </a:lvl2pPr>
      <a:lvl3pPr marL="190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venir Next Medium"/>
        </a:defRPr>
      </a:lvl3pPr>
      <a:lvl4pPr marL="254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venir Next Medium"/>
        </a:defRPr>
      </a:lvl4pPr>
      <a:lvl5pPr marL="317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Avenir Next Medium"/>
        </a:defRPr>
      </a:lvl5pPr>
      <a:lvl6pPr marL="381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444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5080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5715000" marR="0" indent="-635000" algn="l" defTabSz="825500" rtl="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4800" b="0" i="0" u="none" strike="noStrike" cap="none" spc="0" baseline="0"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0" y="6651444"/>
            <a:ext cx="24384000" cy="3016121"/>
          </a:xfrm>
        </p:spPr>
        <p:txBody>
          <a:bodyPr/>
          <a:lstStyle/>
          <a:p>
            <a:pPr lvl="0">
              <a:buClr>
                <a:srgbClr val="34A5DA"/>
              </a:buClr>
            </a:pPr>
            <a:r>
              <a:rPr lang="en-US" dirty="0"/>
              <a:t>Josh Garrison, Associate Commissioner of Legislation &amp; Program Implementation</a:t>
            </a:r>
            <a:br>
              <a:rPr lang="en-US" dirty="0"/>
            </a:br>
            <a:r>
              <a:rPr lang="en-US" dirty="0"/>
              <a:t>Courtney Hott, Director of Legislation &amp; Program Implementation</a:t>
            </a:r>
          </a:p>
          <a:p>
            <a:pPr lvl="0">
              <a:buClr>
                <a:srgbClr val="34A5DA"/>
              </a:buClr>
            </a:pPr>
            <a:r>
              <a:rPr lang="en-US" dirty="0"/>
              <a:t>Indiana Commission for Higher Education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0"/>
          </p:nvPr>
        </p:nvSpPr>
        <p:spPr>
          <a:xfrm>
            <a:off x="0" y="9972366"/>
            <a:ext cx="24384000" cy="881757"/>
          </a:xfrm>
        </p:spPr>
        <p:txBody>
          <a:bodyPr/>
          <a:lstStyle/>
          <a:p>
            <a:r>
              <a:rPr lang="en-US" dirty="0" smtClean="0"/>
              <a:t>March 12, 2020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2020 Legislative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24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en-US" dirty="0"/>
              <a:t>2020 Legislative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P-12 Education Bills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0" y="3860800"/>
            <a:ext cx="17941636" cy="85852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SEA 2: School Accountability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Provided </a:t>
            </a: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a school's A-F score for the 2018-2019 and the 2019-2020 academic years may not be lower than the school's A-F score for the 2017-2018 school year</a:t>
            </a:r>
            <a:r>
              <a:rPr lang="en-US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HB 1002: Teacher Evaluations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Removes the requirement that a school corporation’s teacher evaluations must be based, in part, on an objective measure of student achievement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HB 1003: Education Matters 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Provides </a:t>
            </a:r>
            <a:r>
              <a:rPr lang="en-US" dirty="0" smtClean="0"/>
              <a:t>the SBOE may </a:t>
            </a:r>
            <a:r>
              <a:rPr lang="en-US" dirty="0"/>
              <a:t>grant an application </a:t>
            </a:r>
            <a:r>
              <a:rPr lang="en-US" dirty="0" smtClean="0"/>
              <a:t>waive </a:t>
            </a:r>
            <a:r>
              <a:rPr lang="en-US" dirty="0"/>
              <a:t>compliance with certain statutes or rules. </a:t>
            </a:r>
            <a:endParaRPr lang="en-US" dirty="0" smtClean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Requires </a:t>
            </a:r>
            <a:r>
              <a:rPr lang="en-US" dirty="0"/>
              <a:t>the </a:t>
            </a:r>
            <a:r>
              <a:rPr lang="en-US" dirty="0" smtClean="0"/>
              <a:t>SBOE to </a:t>
            </a:r>
            <a:r>
              <a:rPr lang="en-US" dirty="0"/>
              <a:t>annually prepare a report </a:t>
            </a:r>
            <a:r>
              <a:rPr lang="en-US" dirty="0" smtClean="0"/>
              <a:t>regarding </a:t>
            </a:r>
            <a:r>
              <a:rPr lang="en-US" dirty="0"/>
              <a:t>compliance waiver </a:t>
            </a:r>
            <a:r>
              <a:rPr lang="en-US" dirty="0" smtClean="0"/>
              <a:t>requests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12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en-US" dirty="0"/>
              <a:t>2020 Legislative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P-12 Education Bills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0" y="3860800"/>
            <a:ext cx="17941636" cy="8585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SB 295: Various Education Matters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Provides, </a:t>
            </a:r>
            <a:r>
              <a:rPr lang="en-US" dirty="0"/>
              <a:t>beginning July 1, 2021, the </a:t>
            </a:r>
            <a:r>
              <a:rPr lang="en-US" dirty="0" smtClean="0"/>
              <a:t>Department </a:t>
            </a:r>
            <a:r>
              <a:rPr lang="en-US" dirty="0"/>
              <a:t>of W</a:t>
            </a:r>
            <a:r>
              <a:rPr lang="en-US" dirty="0" smtClean="0"/>
              <a:t>orkforce Development </a:t>
            </a:r>
            <a:r>
              <a:rPr lang="en-US" dirty="0"/>
              <a:t>must implement a new Indiana </a:t>
            </a:r>
            <a:r>
              <a:rPr lang="en-US" dirty="0" smtClean="0"/>
              <a:t>Career Explorer Program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Requires IDOE to provide a report to various agencies on the implementation of computer science programs in high school</a:t>
            </a:r>
          </a:p>
          <a:p>
            <a:r>
              <a:rPr lang="en-US" dirty="0">
                <a:solidFill>
                  <a:prstClr val="black"/>
                </a:solidFill>
              </a:rPr>
              <a:t>SB 319: Practitioner or Accomplished Practitioner License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Updates professional growth experience requirements to renew a teaching license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SB 398: Various Education Matters</a:t>
            </a:r>
            <a:endParaRPr lang="en-US" dirty="0">
              <a:solidFill>
                <a:prstClr val="black"/>
              </a:solidFill>
            </a:endParaRP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Creates a high </a:t>
            </a:r>
            <a:r>
              <a:rPr lang="en-US" dirty="0"/>
              <a:t>s</a:t>
            </a:r>
            <a:r>
              <a:rPr lang="en-US" dirty="0" smtClean="0"/>
              <a:t>chool equivalency pilot program for students entering their senior year with less than 50% of the credits needed to graduate 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731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GWC Bills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2000" y="5462549"/>
            <a:ext cx="20955000" cy="556884"/>
          </a:xfrm>
        </p:spPr>
        <p:txBody>
          <a:bodyPr/>
          <a:lstStyle/>
          <a:p>
            <a:r>
              <a:rPr lang="en-US" dirty="0"/>
              <a:t>2020 Legislative </a:t>
            </a:r>
            <a:r>
              <a:rPr lang="en-US" dirty="0" smtClean="0"/>
              <a:t>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20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en-US" dirty="0"/>
              <a:t>2020 Legislative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GWC Bills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0" y="3860800"/>
            <a:ext cx="17941636" cy="8585200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SB 272: Indiana Economic Development Corporation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Provides the Secretary </a:t>
            </a:r>
            <a:r>
              <a:rPr lang="en-US" dirty="0"/>
              <a:t>of </a:t>
            </a:r>
            <a:r>
              <a:rPr lang="en-US" dirty="0" smtClean="0"/>
              <a:t>Commerce or designee </a:t>
            </a:r>
            <a:r>
              <a:rPr lang="en-US" dirty="0"/>
              <a:t>is a member of the </a:t>
            </a:r>
            <a:r>
              <a:rPr lang="en-US" dirty="0" smtClean="0"/>
              <a:t>cabinet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HB 1153: Governor’s Workforce Cabinet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Provides the GWC shall create a comprehensive strategic plan to ensure alignment of Indiana's primary, secondary, and postsecondary education systems with Indiana's workforce training programs and employer needs by December 1, </a:t>
            </a:r>
            <a:r>
              <a:rPr lang="en-US" dirty="0" smtClean="0"/>
              <a:t>2020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HB 1419: Governor’s Workforce Cabinet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Increases the membership from 23 to 31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</a:rPr>
              <a:t>Makes various agency heads nonvoting members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2281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DEAD Bills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2000" y="5462549"/>
            <a:ext cx="20955000" cy="556884"/>
          </a:xfrm>
        </p:spPr>
        <p:txBody>
          <a:bodyPr/>
          <a:lstStyle/>
          <a:p>
            <a:r>
              <a:rPr lang="en-US" dirty="0"/>
              <a:t>2020 Legislative </a:t>
            </a:r>
            <a:r>
              <a:rPr lang="en-US" dirty="0" smtClean="0"/>
              <a:t>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75061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en-US" dirty="0"/>
              <a:t>2020 Legislative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DEAD Bills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0" y="3860800"/>
            <a:ext cx="17941636" cy="8585200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SB 223: FAFSA Requirement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Required seniors in high school to file a FAFSA or opt out of the requirement</a:t>
            </a:r>
          </a:p>
          <a:p>
            <a:r>
              <a:rPr lang="en-US" dirty="0">
                <a:solidFill>
                  <a:prstClr val="black"/>
                </a:solidFill>
              </a:rPr>
              <a:t>S</a:t>
            </a:r>
            <a:r>
              <a:rPr lang="en-US" dirty="0" smtClean="0">
                <a:solidFill>
                  <a:prstClr val="black"/>
                </a:solidFill>
              </a:rPr>
              <a:t>B 316: Collection of Veteran Status Information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Required the Commission for Higher Education to include questions about veteran status on financial aid applications</a:t>
            </a:r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SB 364: Regulatory Matters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Requires the Commission to submit annually </a:t>
            </a:r>
            <a:r>
              <a:rPr lang="en-US" dirty="0" smtClean="0"/>
              <a:t>an executive summary on </a:t>
            </a:r>
            <a:r>
              <a:rPr lang="en-US" dirty="0"/>
              <a:t>all administrative rules, guidance and executive orders pertaining to postsecondary education on the behalf of ICHE, DWD and the Governor’s Workforce Cabinet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159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4160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en-US" dirty="0"/>
              <a:t>2020 Legislative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Session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0" y="3860800"/>
            <a:ext cx="18692648" cy="8585200"/>
          </a:xfrm>
        </p:spPr>
        <p:txBody>
          <a:bodyPr/>
          <a:lstStyle/>
          <a:p>
            <a:r>
              <a:rPr lang="en-US" dirty="0"/>
              <a:t>The General Assembly adjourned Sine Die last </a:t>
            </a:r>
            <a:r>
              <a:rPr lang="en-US" dirty="0" smtClean="0"/>
              <a:t>night</a:t>
            </a:r>
          </a:p>
          <a:p>
            <a:endParaRPr lang="en-US" dirty="0"/>
          </a:p>
          <a:p>
            <a:r>
              <a:rPr lang="en-US" dirty="0"/>
              <a:t>A total of </a:t>
            </a:r>
            <a:r>
              <a:rPr lang="en-US" dirty="0" smtClean="0"/>
              <a:t>179 bills </a:t>
            </a:r>
            <a:r>
              <a:rPr lang="en-US" dirty="0"/>
              <a:t>passed both Chambers and are headed to the Governor’s desk</a:t>
            </a:r>
          </a:p>
          <a:p>
            <a:endParaRPr lang="en-US" b="1" dirty="0"/>
          </a:p>
          <a:p>
            <a:r>
              <a:rPr lang="en-US" dirty="0" smtClean="0"/>
              <a:t>Bills passed at a rate of </a:t>
            </a:r>
            <a:r>
              <a:rPr lang="en-US" dirty="0" smtClean="0"/>
              <a:t>20% </a:t>
            </a:r>
            <a:r>
              <a:rPr lang="en-US" dirty="0" smtClean="0"/>
              <a:t>this Session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1940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en-US" dirty="0"/>
              <a:t>2020 Legislative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Session 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0" y="3860800"/>
            <a:ext cx="18661117" cy="8585200"/>
          </a:xfrm>
        </p:spPr>
        <p:txBody>
          <a:bodyPr/>
          <a:lstStyle/>
          <a:p>
            <a:r>
              <a:rPr lang="en-US" dirty="0"/>
              <a:t>In the House, we were tracking 72 bills with </a:t>
            </a:r>
            <a:r>
              <a:rPr lang="en-US" dirty="0" smtClean="0"/>
              <a:t>19 bills </a:t>
            </a:r>
            <a:r>
              <a:rPr lang="en-US" dirty="0" smtClean="0"/>
              <a:t>reaching the Governor’s desk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the Senate, we were tracking 97 bills with </a:t>
            </a:r>
            <a:r>
              <a:rPr lang="en-US" dirty="0" smtClean="0"/>
              <a:t>13 bills </a:t>
            </a:r>
            <a:r>
              <a:rPr lang="en-US" dirty="0" smtClean="0"/>
              <a:t>reaching the Governor’s desk</a:t>
            </a:r>
            <a:endParaRPr lang="en-US" dirty="0"/>
          </a:p>
          <a:p>
            <a:endParaRPr lang="en-US" b="1" dirty="0"/>
          </a:p>
          <a:p>
            <a:r>
              <a:rPr lang="en-US" dirty="0" smtClean="0"/>
              <a:t>Bills we were tracking </a:t>
            </a:r>
            <a:r>
              <a:rPr lang="en-US" dirty="0"/>
              <a:t>passed at a rate of </a:t>
            </a:r>
            <a:r>
              <a:rPr lang="en-US" dirty="0" smtClean="0"/>
              <a:t>19% </a:t>
            </a:r>
            <a:r>
              <a:rPr lang="en-US" dirty="0"/>
              <a:t>this Session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107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ICHE Agenda bill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2000" y="5462549"/>
            <a:ext cx="20955000" cy="556884"/>
          </a:xfrm>
        </p:spPr>
        <p:txBody>
          <a:bodyPr/>
          <a:lstStyle/>
          <a:p>
            <a:r>
              <a:rPr lang="en-US" dirty="0"/>
              <a:t>2020 Legislative </a:t>
            </a:r>
            <a:r>
              <a:rPr lang="en-US" dirty="0" smtClean="0"/>
              <a:t>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724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en-US" dirty="0"/>
              <a:t>2020 Legislative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ICHE AGENDA BILL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You </a:t>
            </a:r>
            <a:r>
              <a:rPr lang="en-US" dirty="0">
                <a:solidFill>
                  <a:prstClr val="black"/>
                </a:solidFill>
              </a:rPr>
              <a:t>Can. Go Back. </a:t>
            </a:r>
            <a:r>
              <a:rPr lang="en-US" dirty="0" smtClean="0">
                <a:solidFill>
                  <a:prstClr val="black"/>
                </a:solidFill>
              </a:rPr>
              <a:t>Renewal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Removes language sun-setting the program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Allows ICHE to contact stop-outs </a:t>
            </a:r>
            <a:r>
              <a:rPr lang="en-US" dirty="0" smtClean="0">
                <a:solidFill>
                  <a:prstClr val="black"/>
                </a:solidFill>
              </a:rPr>
              <a:t>sooner</a:t>
            </a:r>
            <a:endParaRPr lang="en-US" dirty="0"/>
          </a:p>
          <a:p>
            <a:r>
              <a:rPr lang="en-US" dirty="0" smtClean="0">
                <a:solidFill>
                  <a:prstClr val="black"/>
                </a:solidFill>
              </a:rPr>
              <a:t>EARN Indiana Changes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Removes hour restriction on summertime internships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Removes requirement for juniors and below to fill out the </a:t>
            </a:r>
            <a:r>
              <a:rPr lang="en-US" dirty="0" smtClean="0">
                <a:solidFill>
                  <a:prstClr val="black"/>
                </a:solidFill>
              </a:rPr>
              <a:t>FAFSA</a:t>
            </a:r>
            <a:endParaRPr lang="en-US" b="1" dirty="0"/>
          </a:p>
          <a:p>
            <a:r>
              <a:rPr lang="en-US" dirty="0" smtClean="0">
                <a:solidFill>
                  <a:prstClr val="black"/>
                </a:solidFill>
              </a:rPr>
              <a:t>Graduate </a:t>
            </a:r>
            <a:r>
              <a:rPr lang="en-US" dirty="0">
                <a:solidFill>
                  <a:prstClr val="black"/>
                </a:solidFill>
              </a:rPr>
              <a:t>Medical Education </a:t>
            </a:r>
            <a:r>
              <a:rPr lang="en-US" dirty="0" smtClean="0">
                <a:solidFill>
                  <a:prstClr val="black"/>
                </a:solidFill>
              </a:rPr>
              <a:t>Board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Technical </a:t>
            </a:r>
            <a:r>
              <a:rPr lang="en-US" dirty="0">
                <a:solidFill>
                  <a:prstClr val="black"/>
                </a:solidFill>
              </a:rPr>
              <a:t>change: Prevents GMEB funds from reverting to the Tobacco Master Settlement </a:t>
            </a:r>
            <a:r>
              <a:rPr lang="en-US" dirty="0" smtClean="0">
                <a:solidFill>
                  <a:prstClr val="black"/>
                </a:solidFill>
              </a:rPr>
              <a:t>Fund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3327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Higher Education Bills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2000" y="5462549"/>
            <a:ext cx="20955000" cy="556884"/>
          </a:xfrm>
        </p:spPr>
        <p:txBody>
          <a:bodyPr/>
          <a:lstStyle/>
          <a:p>
            <a:r>
              <a:rPr lang="en-US" dirty="0"/>
              <a:t>2020 Legislative </a:t>
            </a:r>
            <a:r>
              <a:rPr lang="en-US" dirty="0" smtClean="0"/>
              <a:t>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1795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en-US" dirty="0"/>
              <a:t>2020 Legislative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Education Bills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1" y="3860800"/>
            <a:ext cx="18218726" cy="8585200"/>
          </a:xfr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HEA 1007: Fiscal Matters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</a:rPr>
              <a:t>Cash </a:t>
            </a:r>
            <a:r>
              <a:rPr lang="en-US" dirty="0" smtClean="0">
                <a:solidFill>
                  <a:prstClr val="black"/>
                </a:solidFill>
              </a:rPr>
              <a:t>funded </a:t>
            </a:r>
            <a:r>
              <a:rPr lang="en-US" dirty="0">
                <a:solidFill>
                  <a:prstClr val="black"/>
                </a:solidFill>
              </a:rPr>
              <a:t>capital </a:t>
            </a:r>
            <a:r>
              <a:rPr lang="en-US" dirty="0" smtClean="0">
                <a:solidFill>
                  <a:prstClr val="black"/>
                </a:solidFill>
              </a:rPr>
              <a:t>projects </a:t>
            </a:r>
            <a:r>
              <a:rPr lang="en-US" dirty="0">
                <a:solidFill>
                  <a:prstClr val="black"/>
                </a:solidFill>
              </a:rPr>
              <a:t>at state educational institutions which were approved last Session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HB 1091: Education Benefits Relating to Military Service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Clarifies the requirements for spouses and dependents of service members to receive resident tuition </a:t>
            </a:r>
            <a:endParaRPr lang="en-US" b="1" dirty="0" smtClean="0"/>
          </a:p>
          <a:p>
            <a:r>
              <a:rPr lang="en-US" dirty="0" smtClean="0">
                <a:solidFill>
                  <a:prstClr val="black"/>
                </a:solidFill>
              </a:rPr>
              <a:t>HB 1414: Electric Generation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Gives dislocated coal mine employees priority access to credit-bearing workforce ready grant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411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62000" y="713116"/>
            <a:ext cx="20955000" cy="556884"/>
          </a:xfrm>
        </p:spPr>
        <p:txBody>
          <a:bodyPr/>
          <a:lstStyle/>
          <a:p>
            <a:r>
              <a:rPr lang="en-US" dirty="0"/>
              <a:t>2020 Legislative </a:t>
            </a:r>
            <a:r>
              <a:rPr lang="en-US" dirty="0" smtClean="0"/>
              <a:t>Update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Higher Education Bills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62000" y="3860800"/>
            <a:ext cx="18044160" cy="8585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SB 383: Reporting on MBE and WBE Contracting Goals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Requires </a:t>
            </a:r>
            <a:r>
              <a:rPr lang="en-US" dirty="0"/>
              <a:t>state educational institutions to submit an annual report </a:t>
            </a:r>
            <a:r>
              <a:rPr lang="en-US" dirty="0" smtClean="0"/>
              <a:t>regarding </a:t>
            </a:r>
            <a:r>
              <a:rPr lang="en-US" dirty="0"/>
              <a:t>their progress </a:t>
            </a:r>
            <a:r>
              <a:rPr lang="en-US" dirty="0" smtClean="0"/>
              <a:t>towards goals </a:t>
            </a:r>
            <a:r>
              <a:rPr lang="en-US" dirty="0"/>
              <a:t>established by the Governor's Commission on Minority and Women's Business </a:t>
            </a:r>
            <a:r>
              <a:rPr lang="en-US" dirty="0" smtClean="0"/>
              <a:t>Enterprises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  <a:p>
            <a:r>
              <a:rPr lang="en-US" dirty="0" smtClean="0">
                <a:solidFill>
                  <a:prstClr val="black"/>
                </a:solidFill>
              </a:rPr>
              <a:t>HB 1283: Teacher Preparation Program Curriculum</a:t>
            </a:r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 smtClean="0"/>
              <a:t>Requires </a:t>
            </a:r>
            <a:r>
              <a:rPr lang="en-US" dirty="0"/>
              <a:t>teacher preparation </a:t>
            </a:r>
            <a:r>
              <a:rPr lang="en-US" dirty="0" smtClean="0"/>
              <a:t>programs to include instruction on evidenced </a:t>
            </a:r>
            <a:r>
              <a:rPr lang="en-US" dirty="0"/>
              <a:t>based trauma informed classroom instruction and recognition of social, emotional, and behavioral reactions to trauma </a:t>
            </a:r>
            <a:r>
              <a:rPr lang="en-US" dirty="0" smtClean="0"/>
              <a:t>which may </a:t>
            </a:r>
            <a:r>
              <a:rPr lang="en-US" dirty="0"/>
              <a:t>interfere with a student's academic </a:t>
            </a:r>
            <a:r>
              <a:rPr lang="en-US" dirty="0" smtClean="0"/>
              <a:t>functioning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1562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P-12 Education Bills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762000" y="5462549"/>
            <a:ext cx="20955000" cy="556884"/>
          </a:xfrm>
        </p:spPr>
        <p:txBody>
          <a:bodyPr/>
          <a:lstStyle/>
          <a:p>
            <a:r>
              <a:rPr lang="en-US" dirty="0"/>
              <a:t>2020 Legislative </a:t>
            </a:r>
            <a:r>
              <a:rPr lang="en-US" dirty="0" smtClean="0"/>
              <a:t>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880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2296</TotalTime>
  <Words>714</Words>
  <Application>Microsoft Office PowerPoint</Application>
  <PresentationFormat>Custom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Arial</vt:lpstr>
      <vt:lpstr>Avenir Next</vt:lpstr>
      <vt:lpstr>Avenir Next Medium</vt:lpstr>
      <vt:lpstr>Calibri</vt:lpstr>
      <vt:lpstr>DIN Alternate</vt:lpstr>
      <vt:lpstr>DIN Condensed</vt:lpstr>
      <vt:lpstr>Gotham Bold</vt:lpstr>
      <vt:lpstr>Gotham Book</vt:lpstr>
      <vt:lpstr>Gotham ExtraLight</vt:lpstr>
      <vt:lpstr>Gotham HTF Book Condensed</vt:lpstr>
      <vt:lpstr>Gotham Light</vt:lpstr>
      <vt:lpstr>Helvetica</vt:lpstr>
      <vt:lpstr>Helvetica Neue</vt:lpstr>
      <vt:lpstr>Times New Roman</vt:lpstr>
      <vt:lpstr>New_Template7</vt:lpstr>
      <vt:lpstr>PowerPoint Presentation</vt:lpstr>
      <vt:lpstr>Session Overview</vt:lpstr>
      <vt:lpstr>Session Overview</vt:lpstr>
      <vt:lpstr>ICHE Agenda bill</vt:lpstr>
      <vt:lpstr>ICHE AGENDA BILL</vt:lpstr>
      <vt:lpstr>Higher Education Bills</vt:lpstr>
      <vt:lpstr>Higher Education Bills</vt:lpstr>
      <vt:lpstr>Higher Education Bills</vt:lpstr>
      <vt:lpstr>P-12 Education Bills</vt:lpstr>
      <vt:lpstr>P-12 Education Bills</vt:lpstr>
      <vt:lpstr>P-12 Education Bills</vt:lpstr>
      <vt:lpstr>GWC Bills </vt:lpstr>
      <vt:lpstr>GWC Bills</vt:lpstr>
      <vt:lpstr>DEAD Bills </vt:lpstr>
      <vt:lpstr>DEAD Bills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Walker, Liz (CHE)</dc:creator>
  <cp:lastModifiedBy>Garrison, Joshua (CHE)</cp:lastModifiedBy>
  <cp:revision>91</cp:revision>
  <cp:lastPrinted>2020-03-11T19:38:44Z</cp:lastPrinted>
  <dcterms:modified xsi:type="dcterms:W3CDTF">2020-03-12T12:48:39Z</dcterms:modified>
</cp:coreProperties>
</file>